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5" r:id="rId1"/>
    <p:sldMasterId id="2147483714" r:id="rId2"/>
  </p:sldMasterIdLst>
  <p:notesMasterIdLst>
    <p:notesMasterId r:id="rId24"/>
  </p:notesMasterIdLst>
  <p:handoutMasterIdLst>
    <p:handoutMasterId r:id="rId25"/>
  </p:handoutMasterIdLst>
  <p:sldIdLst>
    <p:sldId id="764" r:id="rId3"/>
    <p:sldId id="257" r:id="rId4"/>
    <p:sldId id="792" r:id="rId5"/>
    <p:sldId id="810" r:id="rId6"/>
    <p:sldId id="811" r:id="rId7"/>
    <p:sldId id="793" r:id="rId8"/>
    <p:sldId id="794" r:id="rId9"/>
    <p:sldId id="795" r:id="rId10"/>
    <p:sldId id="796" r:id="rId11"/>
    <p:sldId id="798" r:id="rId12"/>
    <p:sldId id="799" r:id="rId13"/>
    <p:sldId id="800" r:id="rId14"/>
    <p:sldId id="801" r:id="rId15"/>
    <p:sldId id="803" r:id="rId16"/>
    <p:sldId id="802" r:id="rId17"/>
    <p:sldId id="805" r:id="rId18"/>
    <p:sldId id="806" r:id="rId19"/>
    <p:sldId id="807" r:id="rId20"/>
    <p:sldId id="808" r:id="rId21"/>
    <p:sldId id="809" r:id="rId22"/>
    <p:sldId id="274" r:id="rId23"/>
  </p:sldIdLst>
  <p:sldSz cx="24377650" cy="13716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FE0A98-3BFF-759A-D1AA-C36F81E72784}" name="Phemelo Boitse" initials="PB" userId="S::phemelob@bloemwater.co.za::c59dbf0d-986b-48a4-8063-3550074724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8E5"/>
    <a:srgbClr val="66FF66"/>
    <a:srgbClr val="FF99CC"/>
    <a:srgbClr val="FF9999"/>
    <a:srgbClr val="CCECFF"/>
    <a:srgbClr val="99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2D785D-CA0C-40D0-BE12-7C8E873486BE}" v="4" dt="2026-06-02T11:45:17.8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EDB90B-1581-C672-59CA-9C9DE7D139E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a:extLst>
              <a:ext uri="{FF2B5EF4-FFF2-40B4-BE49-F238E27FC236}">
                <a16:creationId xmlns:a16="http://schemas.microsoft.com/office/drawing/2014/main" id="{92A5D36E-EE80-F40A-1456-15A56F25BA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4D0FE7-1431-4B00-B2BE-A463AEE1756E}" type="datetimeFigureOut">
              <a:rPr lang="en-ZA" smtClean="0"/>
              <a:t>2026/06/02</a:t>
            </a:fld>
            <a:endParaRPr lang="en-ZA"/>
          </a:p>
        </p:txBody>
      </p:sp>
      <p:sp>
        <p:nvSpPr>
          <p:cNvPr id="4" name="Footer Placeholder 3">
            <a:extLst>
              <a:ext uri="{FF2B5EF4-FFF2-40B4-BE49-F238E27FC236}">
                <a16:creationId xmlns:a16="http://schemas.microsoft.com/office/drawing/2014/main" id="{4B93FFFD-C0DD-EDFF-AC56-5358488294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a:extLst>
              <a:ext uri="{FF2B5EF4-FFF2-40B4-BE49-F238E27FC236}">
                <a16:creationId xmlns:a16="http://schemas.microsoft.com/office/drawing/2014/main" id="{6BE9BB72-1751-043A-CD43-AF08E6F23B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F25982-E7F2-4BE9-B0E6-B659C673C962}" type="slidenum">
              <a:rPr lang="en-ZA" smtClean="0"/>
              <a:t>‹#›</a:t>
            </a:fld>
            <a:endParaRPr lang="en-ZA"/>
          </a:p>
        </p:txBody>
      </p:sp>
    </p:spTree>
    <p:extLst>
      <p:ext uri="{BB962C8B-B14F-4D97-AF65-F5344CB8AC3E}">
        <p14:creationId xmlns:p14="http://schemas.microsoft.com/office/powerpoint/2010/main" val="14173827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EB9159-56F3-1E69-60A8-4903F2ECB4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ZA"/>
          </a:p>
        </p:txBody>
      </p:sp>
      <p:sp>
        <p:nvSpPr>
          <p:cNvPr id="3" name="Date Placeholder 2">
            <a:extLst>
              <a:ext uri="{FF2B5EF4-FFF2-40B4-BE49-F238E27FC236}">
                <a16:creationId xmlns:a16="http://schemas.microsoft.com/office/drawing/2014/main" id="{5FF5BA91-7C1F-4E54-AD19-52ED8E892F9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6DC7A9BD-8FB8-4450-A1F6-906AAE27CABE}" type="datetimeFigureOut">
              <a:rPr lang="en-ZA"/>
              <a:pPr>
                <a:defRPr/>
              </a:pPr>
              <a:t>2026/06/02</a:t>
            </a:fld>
            <a:endParaRPr lang="en-ZA"/>
          </a:p>
        </p:txBody>
      </p:sp>
      <p:sp>
        <p:nvSpPr>
          <p:cNvPr id="4" name="Slide Image Placeholder 3">
            <a:extLst>
              <a:ext uri="{FF2B5EF4-FFF2-40B4-BE49-F238E27FC236}">
                <a16:creationId xmlns:a16="http://schemas.microsoft.com/office/drawing/2014/main" id="{AB1F39D2-6792-DDB3-C2FB-F894BFE75C66}"/>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ZA" noProof="0"/>
          </a:p>
        </p:txBody>
      </p:sp>
      <p:sp>
        <p:nvSpPr>
          <p:cNvPr id="5" name="Notes Placeholder 4">
            <a:extLst>
              <a:ext uri="{FF2B5EF4-FFF2-40B4-BE49-F238E27FC236}">
                <a16:creationId xmlns:a16="http://schemas.microsoft.com/office/drawing/2014/main" id="{917BB8FC-FCB9-DFAE-A3E9-6DE52788FA39}"/>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ZA" noProof="0"/>
          </a:p>
        </p:txBody>
      </p:sp>
      <p:sp>
        <p:nvSpPr>
          <p:cNvPr id="6" name="Footer Placeholder 5">
            <a:extLst>
              <a:ext uri="{FF2B5EF4-FFF2-40B4-BE49-F238E27FC236}">
                <a16:creationId xmlns:a16="http://schemas.microsoft.com/office/drawing/2014/main" id="{0DB5B945-BFE6-BBE9-2391-AF0DCCDFC385}"/>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ZA"/>
          </a:p>
        </p:txBody>
      </p:sp>
      <p:sp>
        <p:nvSpPr>
          <p:cNvPr id="7" name="Slide Number Placeholder 6">
            <a:extLst>
              <a:ext uri="{FF2B5EF4-FFF2-40B4-BE49-F238E27FC236}">
                <a16:creationId xmlns:a16="http://schemas.microsoft.com/office/drawing/2014/main" id="{C672DF50-46E9-33D0-030B-05523867EAC1}"/>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D776DF49-8697-43C3-B5B4-3C5E8E1924BE}" type="slidenum">
              <a:rPr lang="en-ZA"/>
              <a:pPr>
                <a:defRPr/>
              </a:pPr>
              <a:t>‹#›</a:t>
            </a:fld>
            <a:endParaRPr lang="en-ZA"/>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a:extLst>
              <a:ext uri="{FF2B5EF4-FFF2-40B4-BE49-F238E27FC236}">
                <a16:creationId xmlns:a16="http://schemas.microsoft.com/office/drawing/2014/main" id="{B848AE6A-2FF7-8FE9-8076-3FA3FE5E5A4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2" name="Notes Placeholder 2">
            <a:extLst>
              <a:ext uri="{FF2B5EF4-FFF2-40B4-BE49-F238E27FC236}">
                <a16:creationId xmlns:a16="http://schemas.microsoft.com/office/drawing/2014/main" id="{69112C5F-A13B-8FA2-4F9D-D82152231A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a:p>
        </p:txBody>
      </p:sp>
      <p:sp>
        <p:nvSpPr>
          <p:cNvPr id="5123" name="Slide Number Placeholder 3">
            <a:extLst>
              <a:ext uri="{FF2B5EF4-FFF2-40B4-BE49-F238E27FC236}">
                <a16:creationId xmlns:a16="http://schemas.microsoft.com/office/drawing/2014/main" id="{F603C408-D5B8-9A78-255E-5C1CE9866F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fontAlgn="base">
              <a:spcBef>
                <a:spcPct val="0"/>
              </a:spcBef>
              <a:spcAft>
                <a:spcPct val="0"/>
              </a:spcAft>
            </a:pPr>
            <a:fld id="{DCAD9459-EA15-4C88-AEFB-A9B1C34E6933}" type="slidenum">
              <a:rPr lang="en-ZA" altLang="en-US">
                <a:latin typeface="Calibri" panose="020F0502020204030204" pitchFamily="34" charset="0"/>
              </a:rPr>
              <a:pPr fontAlgn="base">
                <a:spcBef>
                  <a:spcPct val="0"/>
                </a:spcBef>
                <a:spcAft>
                  <a:spcPct val="0"/>
                </a:spcAft>
              </a:pPr>
              <a:t>1</a:t>
            </a:fld>
            <a:endParaRPr lang="en-ZA"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1912967" y="1041403"/>
            <a:ext cx="20721003" cy="2940050"/>
          </a:xfrm>
        </p:spPr>
        <p:txBody>
          <a:bodyPr/>
          <a:lstStyle>
            <a:lvl1pPr>
              <a:defRPr/>
            </a:lvl1pPr>
          </a:lstStyle>
          <a:p>
            <a:r>
              <a:rPr lang="en-US"/>
              <a:t>Click to edit Master title style</a:t>
            </a:r>
          </a:p>
        </p:txBody>
      </p:sp>
      <p:sp>
        <p:nvSpPr>
          <p:cNvPr id="11267" name="Rectangle 3"/>
          <p:cNvSpPr>
            <a:spLocks noGrp="1" noChangeArrowheads="1"/>
          </p:cNvSpPr>
          <p:nvPr>
            <p:ph type="subTitle" idx="1"/>
          </p:nvPr>
        </p:nvSpPr>
        <p:spPr>
          <a:xfrm>
            <a:off x="3741291" y="4552950"/>
            <a:ext cx="17064355" cy="3505200"/>
          </a:xfrm>
        </p:spPr>
        <p:txBody>
          <a:bodyPr/>
          <a:lstStyle>
            <a:lvl1pPr marL="0" indent="0" algn="ctr">
              <a:buFontTx/>
              <a:buNone/>
              <a:defRPr/>
            </a:lvl1pPr>
          </a:lstStyle>
          <a:p>
            <a:r>
              <a:rPr lang="en-US"/>
              <a:t>Click to edit Master subtitle style</a:t>
            </a:r>
          </a:p>
        </p:txBody>
      </p:sp>
      <p:pic>
        <p:nvPicPr>
          <p:cNvPr id="7" name="Picture 6">
            <a:extLst>
              <a:ext uri="{FF2B5EF4-FFF2-40B4-BE49-F238E27FC236}">
                <a16:creationId xmlns:a16="http://schemas.microsoft.com/office/drawing/2014/main" id="{0D6D8692-6BA7-D0F1-D5EA-E4A501EF9D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555161"/>
            <a:ext cx="24377650" cy="1160840"/>
          </a:xfrm>
          <a:prstGeom prst="rect">
            <a:avLst/>
          </a:prstGeom>
        </p:spPr>
      </p:pic>
    </p:spTree>
    <p:extLst>
      <p:ext uri="{BB962C8B-B14F-4D97-AF65-F5344CB8AC3E}">
        <p14:creationId xmlns:p14="http://schemas.microsoft.com/office/powerpoint/2010/main" val="2095957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3022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369075" y="1219200"/>
            <a:ext cx="5180251" cy="10972800"/>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828324" y="1219200"/>
            <a:ext cx="15134458" cy="10972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511006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3">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3620685" y="7053009"/>
            <a:ext cx="4557703" cy="3919794"/>
          </a:xfrm>
        </p:spPr>
        <p:txBody>
          <a:bodyPr/>
          <a:lstStyle/>
          <a:p>
            <a:pPr lvl="0"/>
            <a:r>
              <a:rPr lang="en-US" noProof="0"/>
              <a:t>Click icon to add picture</a:t>
            </a:r>
            <a:endParaRPr lang="en-GB" noProof="0"/>
          </a:p>
        </p:txBody>
      </p:sp>
      <p:sp>
        <p:nvSpPr>
          <p:cNvPr id="3" name="Picture Placeholder 8"/>
          <p:cNvSpPr>
            <a:spLocks noGrp="1"/>
          </p:cNvSpPr>
          <p:nvPr>
            <p:ph type="pic" sz="quarter" idx="11"/>
          </p:nvPr>
        </p:nvSpPr>
        <p:spPr>
          <a:xfrm>
            <a:off x="10609521" y="2166374"/>
            <a:ext cx="6022327" cy="3379020"/>
          </a:xfrm>
        </p:spPr>
        <p:txBody>
          <a:bodyPr/>
          <a:lstStyle/>
          <a:p>
            <a:pPr lvl="0"/>
            <a:r>
              <a:rPr lang="en-US" noProof="0"/>
              <a:t>Click icon to add picture</a:t>
            </a:r>
            <a:endParaRPr lang="en-GB" noProof="0"/>
          </a:p>
        </p:txBody>
      </p:sp>
      <p:sp>
        <p:nvSpPr>
          <p:cNvPr id="4" name="Picture Placeholder 8"/>
          <p:cNvSpPr>
            <a:spLocks noGrp="1"/>
          </p:cNvSpPr>
          <p:nvPr>
            <p:ph type="pic" sz="quarter" idx="12"/>
          </p:nvPr>
        </p:nvSpPr>
        <p:spPr>
          <a:xfrm>
            <a:off x="2234619" y="1930401"/>
            <a:ext cx="4557703" cy="3919794"/>
          </a:xfrm>
        </p:spPr>
        <p:txBody>
          <a:bodyPr/>
          <a:lstStyle/>
          <a:p>
            <a:pPr lvl="0"/>
            <a:r>
              <a:rPr lang="en-US" noProof="0"/>
              <a:t>Click icon to add picture</a:t>
            </a:r>
            <a:endParaRPr lang="en-GB" noProof="0"/>
          </a:p>
        </p:txBody>
      </p:sp>
      <p:sp>
        <p:nvSpPr>
          <p:cNvPr id="5" name="Picture Placeholder 8"/>
          <p:cNvSpPr>
            <a:spLocks noGrp="1"/>
          </p:cNvSpPr>
          <p:nvPr>
            <p:ph type="pic" sz="quarter" idx="13"/>
          </p:nvPr>
        </p:nvSpPr>
        <p:spPr>
          <a:xfrm>
            <a:off x="6792322" y="7053009"/>
            <a:ext cx="4557703" cy="3919794"/>
          </a:xfrm>
        </p:spPr>
        <p:txBody>
          <a:bodyPr/>
          <a:lstStyle/>
          <a:p>
            <a:pPr lvl="0"/>
            <a:r>
              <a:rPr lang="en-US" noProof="0"/>
              <a:t>Click icon to add picture</a:t>
            </a:r>
            <a:endParaRPr lang="en-GB" noProof="0"/>
          </a:p>
        </p:txBody>
      </p:sp>
    </p:spTree>
    <p:extLst>
      <p:ext uri="{BB962C8B-B14F-4D97-AF65-F5344CB8AC3E}">
        <p14:creationId xmlns:p14="http://schemas.microsoft.com/office/powerpoint/2010/main" val="1229770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0899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1912967" y="1041403"/>
            <a:ext cx="20721003" cy="2940050"/>
          </a:xfrm>
        </p:spPr>
        <p:txBody>
          <a:bodyPr/>
          <a:lstStyle>
            <a:lvl1pPr>
              <a:defRPr/>
            </a:lvl1pPr>
          </a:lstStyle>
          <a:p>
            <a:r>
              <a:rPr lang="en-US"/>
              <a:t>Click to edit Master title style</a:t>
            </a:r>
          </a:p>
        </p:txBody>
      </p:sp>
      <p:sp>
        <p:nvSpPr>
          <p:cNvPr id="11267" name="Rectangle 3"/>
          <p:cNvSpPr>
            <a:spLocks noGrp="1" noChangeArrowheads="1"/>
          </p:cNvSpPr>
          <p:nvPr>
            <p:ph type="subTitle" idx="1"/>
          </p:nvPr>
        </p:nvSpPr>
        <p:spPr>
          <a:xfrm>
            <a:off x="3741291" y="4552950"/>
            <a:ext cx="17064355" cy="3505200"/>
          </a:xfrm>
        </p:spPr>
        <p:txBody>
          <a:bodyPr/>
          <a:lstStyle>
            <a:lvl1pPr marL="0" indent="0" algn="ctr">
              <a:buFontTx/>
              <a:buNone/>
              <a:defRPr/>
            </a:lvl1pPr>
          </a:lstStyle>
          <a:p>
            <a:r>
              <a:rPr lang="en-US"/>
              <a:t>Click to edit Master subtitle style</a:t>
            </a:r>
          </a:p>
        </p:txBody>
      </p:sp>
      <p:pic>
        <p:nvPicPr>
          <p:cNvPr id="7" name="Picture 6">
            <a:extLst>
              <a:ext uri="{FF2B5EF4-FFF2-40B4-BE49-F238E27FC236}">
                <a16:creationId xmlns:a16="http://schemas.microsoft.com/office/drawing/2014/main" id="{0D6D8692-6BA7-D0F1-D5EA-E4A501EF9D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555161"/>
            <a:ext cx="24377650" cy="1160840"/>
          </a:xfrm>
          <a:prstGeom prst="rect">
            <a:avLst/>
          </a:prstGeom>
        </p:spPr>
      </p:pic>
    </p:spTree>
    <p:extLst>
      <p:ext uri="{BB962C8B-B14F-4D97-AF65-F5344CB8AC3E}">
        <p14:creationId xmlns:p14="http://schemas.microsoft.com/office/powerpoint/2010/main" val="2164731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00401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666" y="8813803"/>
            <a:ext cx="20721003" cy="2724150"/>
          </a:xfrm>
        </p:spPr>
        <p:txBody>
          <a:bodyPr anchor="t"/>
          <a:lstStyle>
            <a:lvl1pPr algn="l">
              <a:defRPr sz="7998" b="1" cap="all"/>
            </a:lvl1pPr>
          </a:lstStyle>
          <a:p>
            <a:r>
              <a:rPr lang="en-US"/>
              <a:t>Click to edit Master title style</a:t>
            </a:r>
            <a:endParaRPr lang="en-ZA"/>
          </a:p>
        </p:txBody>
      </p:sp>
      <p:sp>
        <p:nvSpPr>
          <p:cNvPr id="3" name="Text Placeholder 2"/>
          <p:cNvSpPr>
            <a:spLocks noGrp="1"/>
          </p:cNvSpPr>
          <p:nvPr>
            <p:ph type="body" idx="1"/>
          </p:nvPr>
        </p:nvSpPr>
        <p:spPr>
          <a:xfrm>
            <a:off x="1925666" y="5813427"/>
            <a:ext cx="20721003" cy="3000374"/>
          </a:xfrm>
        </p:spPr>
        <p:txBody>
          <a:bodyPr anchor="b"/>
          <a:lstStyle>
            <a:lvl1pPr marL="0" indent="0">
              <a:buNone/>
              <a:defRPr sz="3999"/>
            </a:lvl1pPr>
            <a:lvl2pPr marL="914171" indent="0">
              <a:buNone/>
              <a:defRPr sz="3599"/>
            </a:lvl2pPr>
            <a:lvl3pPr marL="1828343" indent="0">
              <a:buNone/>
              <a:defRPr sz="3199"/>
            </a:lvl3pPr>
            <a:lvl4pPr marL="2742514" indent="0">
              <a:buNone/>
              <a:defRPr sz="2799"/>
            </a:lvl4pPr>
            <a:lvl5pPr marL="3656686" indent="0">
              <a:buNone/>
              <a:defRPr sz="2799"/>
            </a:lvl5pPr>
            <a:lvl6pPr marL="4570857" indent="0">
              <a:buNone/>
              <a:defRPr sz="2799"/>
            </a:lvl6pPr>
            <a:lvl7pPr marL="5485028" indent="0">
              <a:buNone/>
              <a:defRPr sz="2799"/>
            </a:lvl7pPr>
            <a:lvl8pPr marL="6399200" indent="0">
              <a:buNone/>
              <a:defRPr sz="2799"/>
            </a:lvl8pPr>
            <a:lvl9pPr marL="7313371" indent="0">
              <a:buNone/>
              <a:defRPr sz="2799"/>
            </a:lvl9pPr>
          </a:lstStyle>
          <a:p>
            <a:pPr lvl="0"/>
            <a:r>
              <a:rPr lang="en-US"/>
              <a:t>Click to edit Master text styles</a:t>
            </a:r>
          </a:p>
        </p:txBody>
      </p:sp>
    </p:spTree>
    <p:extLst>
      <p:ext uri="{BB962C8B-B14F-4D97-AF65-F5344CB8AC3E}">
        <p14:creationId xmlns:p14="http://schemas.microsoft.com/office/powerpoint/2010/main" val="41573801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828324" y="3962400"/>
            <a:ext cx="10157354" cy="8229600"/>
          </a:xfrm>
        </p:spPr>
        <p:txBody>
          <a:bodyPr/>
          <a:lstStyle>
            <a:lvl1pPr>
              <a:defRPr sz="5599"/>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12391972" y="3962400"/>
            <a:ext cx="10157354" cy="8229600"/>
          </a:xfrm>
        </p:spPr>
        <p:txBody>
          <a:bodyPr/>
          <a:lstStyle>
            <a:lvl1pPr>
              <a:defRPr sz="5599"/>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804449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8883" y="549276"/>
            <a:ext cx="21939885" cy="2286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1218884" y="3070226"/>
            <a:ext cx="10771028" cy="12795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4" name="Content Placeholder 3"/>
          <p:cNvSpPr>
            <a:spLocks noGrp="1"/>
          </p:cNvSpPr>
          <p:nvPr>
            <p:ph sz="half" idx="2"/>
          </p:nvPr>
        </p:nvSpPr>
        <p:spPr>
          <a:xfrm>
            <a:off x="1218884" y="4349750"/>
            <a:ext cx="10771028" cy="7902576"/>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12383511" y="3070226"/>
            <a:ext cx="10775259" cy="12795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6" name="Content Placeholder 5"/>
          <p:cNvSpPr>
            <a:spLocks noGrp="1"/>
          </p:cNvSpPr>
          <p:nvPr>
            <p:ph sz="quarter" idx="4"/>
          </p:nvPr>
        </p:nvSpPr>
        <p:spPr>
          <a:xfrm>
            <a:off x="12383511" y="4349750"/>
            <a:ext cx="10775259" cy="7902576"/>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215930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1392442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1682561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808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8884" y="546100"/>
            <a:ext cx="8020079" cy="2324100"/>
          </a:xfrm>
        </p:spPr>
        <p:txBody>
          <a:bodyPr anchor="b"/>
          <a:lstStyle>
            <a:lvl1pPr algn="l">
              <a:defRPr sz="3999" b="1"/>
            </a:lvl1pPr>
          </a:lstStyle>
          <a:p>
            <a:r>
              <a:rPr lang="en-US"/>
              <a:t>Click to edit Master title style</a:t>
            </a:r>
            <a:endParaRPr lang="en-ZA"/>
          </a:p>
        </p:txBody>
      </p:sp>
      <p:sp>
        <p:nvSpPr>
          <p:cNvPr id="3" name="Content Placeholder 2"/>
          <p:cNvSpPr>
            <a:spLocks noGrp="1"/>
          </p:cNvSpPr>
          <p:nvPr>
            <p:ph idx="1"/>
          </p:nvPr>
        </p:nvSpPr>
        <p:spPr>
          <a:xfrm>
            <a:off x="9530984" y="546103"/>
            <a:ext cx="13627784" cy="11706226"/>
          </a:xfr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1218884" y="2870203"/>
            <a:ext cx="8020079" cy="9382126"/>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Click to edit Master text styles</a:t>
            </a:r>
          </a:p>
        </p:txBody>
      </p:sp>
    </p:spTree>
    <p:extLst>
      <p:ext uri="{BB962C8B-B14F-4D97-AF65-F5344CB8AC3E}">
        <p14:creationId xmlns:p14="http://schemas.microsoft.com/office/powerpoint/2010/main" val="6406492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78189" y="9601200"/>
            <a:ext cx="14626590" cy="1133476"/>
          </a:xfrm>
        </p:spPr>
        <p:txBody>
          <a:bodyPr anchor="b"/>
          <a:lstStyle>
            <a:lvl1pPr algn="l">
              <a:defRPr sz="3999" b="1"/>
            </a:lvl1pPr>
          </a:lstStyle>
          <a:p>
            <a:r>
              <a:rPr lang="en-US"/>
              <a:t>Click to edit Master title style</a:t>
            </a:r>
            <a:endParaRPr lang="en-ZA"/>
          </a:p>
        </p:txBody>
      </p:sp>
      <p:sp>
        <p:nvSpPr>
          <p:cNvPr id="3" name="Picture Placeholder 2"/>
          <p:cNvSpPr>
            <a:spLocks noGrp="1"/>
          </p:cNvSpPr>
          <p:nvPr>
            <p:ph type="pic" idx="1"/>
          </p:nvPr>
        </p:nvSpPr>
        <p:spPr>
          <a:xfrm>
            <a:off x="4778189" y="1225550"/>
            <a:ext cx="14626590" cy="8229600"/>
          </a:xfrm>
        </p:spPr>
        <p:txBody>
          <a:bodyPr/>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pPr lvl="0"/>
            <a:r>
              <a:rPr lang="en-US" noProof="0"/>
              <a:t>Click icon to add picture</a:t>
            </a:r>
            <a:endParaRPr lang="en-ZA" noProof="0"/>
          </a:p>
        </p:txBody>
      </p:sp>
      <p:sp>
        <p:nvSpPr>
          <p:cNvPr id="4" name="Text Placeholder 3"/>
          <p:cNvSpPr>
            <a:spLocks noGrp="1"/>
          </p:cNvSpPr>
          <p:nvPr>
            <p:ph type="body" sz="half" idx="2"/>
          </p:nvPr>
        </p:nvSpPr>
        <p:spPr>
          <a:xfrm>
            <a:off x="4778189" y="10734676"/>
            <a:ext cx="14626590" cy="1609724"/>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Click to edit Master text styles</a:t>
            </a:r>
          </a:p>
        </p:txBody>
      </p:sp>
    </p:spTree>
    <p:extLst>
      <p:ext uri="{BB962C8B-B14F-4D97-AF65-F5344CB8AC3E}">
        <p14:creationId xmlns:p14="http://schemas.microsoft.com/office/powerpoint/2010/main" val="8366349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611240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369075" y="1219200"/>
            <a:ext cx="5180251" cy="10972800"/>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828324" y="1219200"/>
            <a:ext cx="15134458" cy="10972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40210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3">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3620685" y="7053009"/>
            <a:ext cx="4557703" cy="3919794"/>
          </a:xfrm>
        </p:spPr>
        <p:txBody>
          <a:bodyPr/>
          <a:lstStyle/>
          <a:p>
            <a:pPr lvl="0"/>
            <a:r>
              <a:rPr lang="en-US" noProof="0"/>
              <a:t>Click icon to add picture</a:t>
            </a:r>
            <a:endParaRPr lang="en-GB" noProof="0"/>
          </a:p>
        </p:txBody>
      </p:sp>
      <p:sp>
        <p:nvSpPr>
          <p:cNvPr id="3" name="Picture Placeholder 8"/>
          <p:cNvSpPr>
            <a:spLocks noGrp="1"/>
          </p:cNvSpPr>
          <p:nvPr>
            <p:ph type="pic" sz="quarter" idx="11"/>
          </p:nvPr>
        </p:nvSpPr>
        <p:spPr>
          <a:xfrm>
            <a:off x="10609521" y="2166374"/>
            <a:ext cx="6022327" cy="3379020"/>
          </a:xfrm>
        </p:spPr>
        <p:txBody>
          <a:bodyPr/>
          <a:lstStyle/>
          <a:p>
            <a:pPr lvl="0"/>
            <a:r>
              <a:rPr lang="en-US" noProof="0"/>
              <a:t>Click icon to add picture</a:t>
            </a:r>
            <a:endParaRPr lang="en-GB" noProof="0"/>
          </a:p>
        </p:txBody>
      </p:sp>
      <p:sp>
        <p:nvSpPr>
          <p:cNvPr id="4" name="Picture Placeholder 8"/>
          <p:cNvSpPr>
            <a:spLocks noGrp="1"/>
          </p:cNvSpPr>
          <p:nvPr>
            <p:ph type="pic" sz="quarter" idx="12"/>
          </p:nvPr>
        </p:nvSpPr>
        <p:spPr>
          <a:xfrm>
            <a:off x="2234619" y="1930401"/>
            <a:ext cx="4557703" cy="3919794"/>
          </a:xfrm>
        </p:spPr>
        <p:txBody>
          <a:bodyPr/>
          <a:lstStyle/>
          <a:p>
            <a:pPr lvl="0"/>
            <a:r>
              <a:rPr lang="en-US" noProof="0"/>
              <a:t>Click icon to add picture</a:t>
            </a:r>
            <a:endParaRPr lang="en-GB" noProof="0"/>
          </a:p>
        </p:txBody>
      </p:sp>
      <p:sp>
        <p:nvSpPr>
          <p:cNvPr id="5" name="Picture Placeholder 8"/>
          <p:cNvSpPr>
            <a:spLocks noGrp="1"/>
          </p:cNvSpPr>
          <p:nvPr>
            <p:ph type="pic" sz="quarter" idx="13"/>
          </p:nvPr>
        </p:nvSpPr>
        <p:spPr>
          <a:xfrm>
            <a:off x="6792322" y="7053009"/>
            <a:ext cx="4557703" cy="3919794"/>
          </a:xfrm>
        </p:spPr>
        <p:txBody>
          <a:bodyPr/>
          <a:lstStyle/>
          <a:p>
            <a:pPr lvl="0"/>
            <a:r>
              <a:rPr lang="en-US" noProof="0"/>
              <a:t>Click icon to add picture</a:t>
            </a:r>
            <a:endParaRPr lang="en-GB" noProof="0"/>
          </a:p>
        </p:txBody>
      </p:sp>
    </p:spTree>
    <p:extLst>
      <p:ext uri="{BB962C8B-B14F-4D97-AF65-F5344CB8AC3E}">
        <p14:creationId xmlns:p14="http://schemas.microsoft.com/office/powerpoint/2010/main" val="2097183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288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666" y="8813803"/>
            <a:ext cx="20721003" cy="2724150"/>
          </a:xfrm>
        </p:spPr>
        <p:txBody>
          <a:bodyPr anchor="t"/>
          <a:lstStyle>
            <a:lvl1pPr algn="l">
              <a:defRPr sz="7998" b="1" cap="all"/>
            </a:lvl1pPr>
          </a:lstStyle>
          <a:p>
            <a:r>
              <a:rPr lang="en-US"/>
              <a:t>Click to edit Master title style</a:t>
            </a:r>
            <a:endParaRPr lang="en-ZA"/>
          </a:p>
        </p:txBody>
      </p:sp>
      <p:sp>
        <p:nvSpPr>
          <p:cNvPr id="3" name="Text Placeholder 2"/>
          <p:cNvSpPr>
            <a:spLocks noGrp="1"/>
          </p:cNvSpPr>
          <p:nvPr>
            <p:ph type="body" idx="1"/>
          </p:nvPr>
        </p:nvSpPr>
        <p:spPr>
          <a:xfrm>
            <a:off x="1925666" y="5813427"/>
            <a:ext cx="20721003" cy="3000374"/>
          </a:xfrm>
        </p:spPr>
        <p:txBody>
          <a:bodyPr anchor="b"/>
          <a:lstStyle>
            <a:lvl1pPr marL="0" indent="0">
              <a:buNone/>
              <a:defRPr sz="3999"/>
            </a:lvl1pPr>
            <a:lvl2pPr marL="914171" indent="0">
              <a:buNone/>
              <a:defRPr sz="3599"/>
            </a:lvl2pPr>
            <a:lvl3pPr marL="1828343" indent="0">
              <a:buNone/>
              <a:defRPr sz="3199"/>
            </a:lvl3pPr>
            <a:lvl4pPr marL="2742514" indent="0">
              <a:buNone/>
              <a:defRPr sz="2799"/>
            </a:lvl4pPr>
            <a:lvl5pPr marL="3656686" indent="0">
              <a:buNone/>
              <a:defRPr sz="2799"/>
            </a:lvl5pPr>
            <a:lvl6pPr marL="4570857" indent="0">
              <a:buNone/>
              <a:defRPr sz="2799"/>
            </a:lvl6pPr>
            <a:lvl7pPr marL="5485028" indent="0">
              <a:buNone/>
              <a:defRPr sz="2799"/>
            </a:lvl7pPr>
            <a:lvl8pPr marL="6399200" indent="0">
              <a:buNone/>
              <a:defRPr sz="2799"/>
            </a:lvl8pPr>
            <a:lvl9pPr marL="7313371" indent="0">
              <a:buNone/>
              <a:defRPr sz="2799"/>
            </a:lvl9pPr>
          </a:lstStyle>
          <a:p>
            <a:pPr lvl="0"/>
            <a:r>
              <a:rPr lang="en-US"/>
              <a:t>Click to edit Master text styles</a:t>
            </a:r>
          </a:p>
        </p:txBody>
      </p:sp>
    </p:spTree>
    <p:extLst>
      <p:ext uri="{BB962C8B-B14F-4D97-AF65-F5344CB8AC3E}">
        <p14:creationId xmlns:p14="http://schemas.microsoft.com/office/powerpoint/2010/main" val="2248390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828324" y="3962400"/>
            <a:ext cx="10157354" cy="8229600"/>
          </a:xfrm>
        </p:spPr>
        <p:txBody>
          <a:bodyPr/>
          <a:lstStyle>
            <a:lvl1pPr>
              <a:defRPr sz="5599"/>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12391972" y="3962400"/>
            <a:ext cx="10157354" cy="8229600"/>
          </a:xfrm>
        </p:spPr>
        <p:txBody>
          <a:bodyPr/>
          <a:lstStyle>
            <a:lvl1pPr>
              <a:defRPr sz="5599"/>
            </a:lvl1pPr>
            <a:lvl2pPr>
              <a:defRPr sz="4799"/>
            </a:lvl2pPr>
            <a:lvl3pPr>
              <a:defRPr sz="3999"/>
            </a:lvl3pPr>
            <a:lvl4pPr>
              <a:defRPr sz="3599"/>
            </a:lvl4pPr>
            <a:lvl5pPr>
              <a:defRPr sz="3599"/>
            </a:lvl5pPr>
            <a:lvl6pPr>
              <a:defRPr sz="3599"/>
            </a:lvl6pPr>
            <a:lvl7pPr>
              <a:defRPr sz="3599"/>
            </a:lvl7pPr>
            <a:lvl8pPr>
              <a:defRPr sz="3599"/>
            </a:lvl8pPr>
            <a:lvl9pPr>
              <a:defRPr sz="3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59941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8883" y="549276"/>
            <a:ext cx="21939885" cy="2286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1218884" y="3070226"/>
            <a:ext cx="10771028" cy="12795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4" name="Content Placeholder 3"/>
          <p:cNvSpPr>
            <a:spLocks noGrp="1"/>
          </p:cNvSpPr>
          <p:nvPr>
            <p:ph sz="half" idx="2"/>
          </p:nvPr>
        </p:nvSpPr>
        <p:spPr>
          <a:xfrm>
            <a:off x="1218884" y="4349750"/>
            <a:ext cx="10771028" cy="7902576"/>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12383511" y="3070226"/>
            <a:ext cx="10775259" cy="1279524"/>
          </a:xfr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6" name="Content Placeholder 5"/>
          <p:cNvSpPr>
            <a:spLocks noGrp="1"/>
          </p:cNvSpPr>
          <p:nvPr>
            <p:ph sz="quarter" idx="4"/>
          </p:nvPr>
        </p:nvSpPr>
        <p:spPr>
          <a:xfrm>
            <a:off x="12383511" y="4349750"/>
            <a:ext cx="10775259" cy="7902576"/>
          </a:xfrm>
        </p:spPr>
        <p:txBody>
          <a:bodyPr/>
          <a:lstStyle>
            <a:lvl1pPr>
              <a:defRPr sz="4799"/>
            </a:lvl1pPr>
            <a:lvl2pPr>
              <a:defRPr sz="3999"/>
            </a:lvl2pPr>
            <a:lvl3pPr>
              <a:defRPr sz="3599"/>
            </a:lvl3pPr>
            <a:lvl4pPr>
              <a:defRPr sz="3199"/>
            </a:lvl4pPr>
            <a:lvl5pPr>
              <a:defRPr sz="3199"/>
            </a:lvl5pPr>
            <a:lvl6pPr>
              <a:defRPr sz="3199"/>
            </a:lvl6pPr>
            <a:lvl7pPr>
              <a:defRPr sz="3199"/>
            </a:lvl7pPr>
            <a:lvl8pPr>
              <a:defRPr sz="3199"/>
            </a:lvl8pPr>
            <a:lvl9pPr>
              <a:defRPr sz="3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691168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255928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650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8884" y="546100"/>
            <a:ext cx="8020079" cy="2324100"/>
          </a:xfrm>
        </p:spPr>
        <p:txBody>
          <a:bodyPr anchor="b"/>
          <a:lstStyle>
            <a:lvl1pPr algn="l">
              <a:defRPr sz="3999" b="1"/>
            </a:lvl1pPr>
          </a:lstStyle>
          <a:p>
            <a:r>
              <a:rPr lang="en-US"/>
              <a:t>Click to edit Master title style</a:t>
            </a:r>
            <a:endParaRPr lang="en-ZA"/>
          </a:p>
        </p:txBody>
      </p:sp>
      <p:sp>
        <p:nvSpPr>
          <p:cNvPr id="3" name="Content Placeholder 2"/>
          <p:cNvSpPr>
            <a:spLocks noGrp="1"/>
          </p:cNvSpPr>
          <p:nvPr>
            <p:ph idx="1"/>
          </p:nvPr>
        </p:nvSpPr>
        <p:spPr>
          <a:xfrm>
            <a:off x="9530984" y="546103"/>
            <a:ext cx="13627784" cy="11706226"/>
          </a:xfr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1218884" y="2870203"/>
            <a:ext cx="8020079" cy="9382126"/>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Click to edit Master text styles</a:t>
            </a:r>
          </a:p>
        </p:txBody>
      </p:sp>
    </p:spTree>
    <p:extLst>
      <p:ext uri="{BB962C8B-B14F-4D97-AF65-F5344CB8AC3E}">
        <p14:creationId xmlns:p14="http://schemas.microsoft.com/office/powerpoint/2010/main" val="1776911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78189" y="9601200"/>
            <a:ext cx="14626590" cy="1133476"/>
          </a:xfrm>
        </p:spPr>
        <p:txBody>
          <a:bodyPr anchor="b"/>
          <a:lstStyle>
            <a:lvl1pPr algn="l">
              <a:defRPr sz="3999" b="1"/>
            </a:lvl1pPr>
          </a:lstStyle>
          <a:p>
            <a:r>
              <a:rPr lang="en-US"/>
              <a:t>Click to edit Master title style</a:t>
            </a:r>
            <a:endParaRPr lang="en-ZA"/>
          </a:p>
        </p:txBody>
      </p:sp>
      <p:sp>
        <p:nvSpPr>
          <p:cNvPr id="3" name="Picture Placeholder 2"/>
          <p:cNvSpPr>
            <a:spLocks noGrp="1"/>
          </p:cNvSpPr>
          <p:nvPr>
            <p:ph type="pic" idx="1"/>
          </p:nvPr>
        </p:nvSpPr>
        <p:spPr>
          <a:xfrm>
            <a:off x="4778189" y="1225550"/>
            <a:ext cx="14626590" cy="8229600"/>
          </a:xfrm>
        </p:spPr>
        <p:txBody>
          <a:bodyPr/>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pPr lvl="0"/>
            <a:r>
              <a:rPr lang="en-US" noProof="0"/>
              <a:t>Click icon to add picture</a:t>
            </a:r>
            <a:endParaRPr lang="en-ZA" noProof="0"/>
          </a:p>
        </p:txBody>
      </p:sp>
      <p:sp>
        <p:nvSpPr>
          <p:cNvPr id="4" name="Text Placeholder 3"/>
          <p:cNvSpPr>
            <a:spLocks noGrp="1"/>
          </p:cNvSpPr>
          <p:nvPr>
            <p:ph type="body" sz="half" idx="2"/>
          </p:nvPr>
        </p:nvSpPr>
        <p:spPr>
          <a:xfrm>
            <a:off x="4778189" y="10734676"/>
            <a:ext cx="14626590" cy="1609724"/>
          </a:xfrm>
        </p:spPr>
        <p:txBody>
          <a:bodyPr/>
          <a:lstStyle>
            <a:lvl1pPr marL="0" indent="0">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a:t>Click to edit Master text styles</a:t>
            </a:r>
          </a:p>
        </p:txBody>
      </p:sp>
    </p:spTree>
    <p:extLst>
      <p:ext uri="{BB962C8B-B14F-4D97-AF65-F5344CB8AC3E}">
        <p14:creationId xmlns:p14="http://schemas.microsoft.com/office/powerpoint/2010/main" val="3831508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jpe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A9A55FD-735D-382D-BF21-E667272C965C}"/>
              </a:ext>
            </a:extLst>
          </p:cNvPr>
          <p:cNvSpPr>
            <a:spLocks noGrp="1" noChangeArrowheads="1"/>
          </p:cNvSpPr>
          <p:nvPr>
            <p:ph type="title"/>
          </p:nvPr>
        </p:nvSpPr>
        <p:spPr bwMode="auto">
          <a:xfrm>
            <a:off x="1828800" y="1219200"/>
            <a:ext cx="20720050" cy="2286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a:extLst>
              <a:ext uri="{FF2B5EF4-FFF2-40B4-BE49-F238E27FC236}">
                <a16:creationId xmlns:a16="http://schemas.microsoft.com/office/drawing/2014/main" id="{700355A8-A99C-83CF-9D75-7C56899C5629}"/>
              </a:ext>
            </a:extLst>
          </p:cNvPr>
          <p:cNvSpPr>
            <a:spLocks noGrp="1" noChangeArrowheads="1"/>
          </p:cNvSpPr>
          <p:nvPr>
            <p:ph type="body" idx="1"/>
          </p:nvPr>
        </p:nvSpPr>
        <p:spPr bwMode="auto">
          <a:xfrm>
            <a:off x="1828800" y="3962400"/>
            <a:ext cx="20720050" cy="822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9964D69E-30B7-3200-9C63-8F6FC0F4936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12555161"/>
            <a:ext cx="24377650" cy="1160840"/>
          </a:xfrm>
          <a:prstGeom prst="rect">
            <a:avLst/>
          </a:prstGeom>
        </p:spPr>
      </p:pic>
    </p:spTree>
  </p:cSld>
  <p:clrMap bg1="lt1" tx1="dk1" bg2="lt2" tx2="dk2" accent1="accent1" accent2="accent2" accent3="accent3" accent4="accent4" accent5="accent5" accent6="accent6" hlink="hlink" folHlink="folHlink"/>
  <p:sldLayoutIdLst>
    <p:sldLayoutId id="2147483710"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1" r:id="rId13"/>
  </p:sldLayoutIdLst>
  <p:txStyles>
    <p:titleStyle>
      <a:lvl1pPr algn="l" rtl="0" eaLnBrk="1" fontAlgn="base" hangingPunct="1">
        <a:spcBef>
          <a:spcPct val="0"/>
        </a:spcBef>
        <a:spcAft>
          <a:spcPct val="0"/>
        </a:spcAft>
        <a:defRPr sz="7900" b="1">
          <a:solidFill>
            <a:srgbClr val="002060"/>
          </a:solidFill>
          <a:latin typeface="+mj-lt"/>
          <a:ea typeface="+mj-ea"/>
          <a:cs typeface="+mj-cs"/>
        </a:defRPr>
      </a:lvl1pPr>
      <a:lvl2pPr algn="l" rtl="0" eaLnBrk="1" fontAlgn="base" hangingPunct="1">
        <a:spcBef>
          <a:spcPct val="0"/>
        </a:spcBef>
        <a:spcAft>
          <a:spcPct val="0"/>
        </a:spcAft>
        <a:defRPr sz="7900" b="1">
          <a:solidFill>
            <a:srgbClr val="7DBA00"/>
          </a:solidFill>
          <a:latin typeface="Verdana" pitchFamily="34" charset="0"/>
        </a:defRPr>
      </a:lvl2pPr>
      <a:lvl3pPr algn="l" rtl="0" eaLnBrk="1" fontAlgn="base" hangingPunct="1">
        <a:spcBef>
          <a:spcPct val="0"/>
        </a:spcBef>
        <a:spcAft>
          <a:spcPct val="0"/>
        </a:spcAft>
        <a:defRPr sz="7900" b="1">
          <a:solidFill>
            <a:srgbClr val="7DBA00"/>
          </a:solidFill>
          <a:latin typeface="Verdana" pitchFamily="34" charset="0"/>
        </a:defRPr>
      </a:lvl3pPr>
      <a:lvl4pPr algn="l" rtl="0" eaLnBrk="1" fontAlgn="base" hangingPunct="1">
        <a:spcBef>
          <a:spcPct val="0"/>
        </a:spcBef>
        <a:spcAft>
          <a:spcPct val="0"/>
        </a:spcAft>
        <a:defRPr sz="7900" b="1">
          <a:solidFill>
            <a:srgbClr val="7DBA00"/>
          </a:solidFill>
          <a:latin typeface="Verdana" pitchFamily="34" charset="0"/>
        </a:defRPr>
      </a:lvl4pPr>
      <a:lvl5pPr algn="l" rtl="0" eaLnBrk="1" fontAlgn="base" hangingPunct="1">
        <a:spcBef>
          <a:spcPct val="0"/>
        </a:spcBef>
        <a:spcAft>
          <a:spcPct val="0"/>
        </a:spcAft>
        <a:defRPr sz="7900" b="1">
          <a:solidFill>
            <a:srgbClr val="7DBA00"/>
          </a:solidFill>
          <a:latin typeface="Verdana" pitchFamily="34" charset="0"/>
        </a:defRPr>
      </a:lvl5pPr>
      <a:lvl6pPr marL="914171" algn="l" rtl="0" eaLnBrk="1" fontAlgn="base" hangingPunct="1">
        <a:spcBef>
          <a:spcPct val="0"/>
        </a:spcBef>
        <a:spcAft>
          <a:spcPct val="0"/>
        </a:spcAft>
        <a:defRPr sz="7998" b="1">
          <a:solidFill>
            <a:srgbClr val="7DBA00"/>
          </a:solidFill>
          <a:latin typeface="Verdana" pitchFamily="34" charset="0"/>
        </a:defRPr>
      </a:lvl6pPr>
      <a:lvl7pPr marL="1828343" algn="l" rtl="0" eaLnBrk="1" fontAlgn="base" hangingPunct="1">
        <a:spcBef>
          <a:spcPct val="0"/>
        </a:spcBef>
        <a:spcAft>
          <a:spcPct val="0"/>
        </a:spcAft>
        <a:defRPr sz="7998" b="1">
          <a:solidFill>
            <a:srgbClr val="7DBA00"/>
          </a:solidFill>
          <a:latin typeface="Verdana" pitchFamily="34" charset="0"/>
        </a:defRPr>
      </a:lvl7pPr>
      <a:lvl8pPr marL="2742514" algn="l" rtl="0" eaLnBrk="1" fontAlgn="base" hangingPunct="1">
        <a:spcBef>
          <a:spcPct val="0"/>
        </a:spcBef>
        <a:spcAft>
          <a:spcPct val="0"/>
        </a:spcAft>
        <a:defRPr sz="7998" b="1">
          <a:solidFill>
            <a:srgbClr val="7DBA00"/>
          </a:solidFill>
          <a:latin typeface="Verdana" pitchFamily="34" charset="0"/>
        </a:defRPr>
      </a:lvl8pPr>
      <a:lvl9pPr marL="3656686" algn="l" rtl="0" eaLnBrk="1" fontAlgn="base" hangingPunct="1">
        <a:spcBef>
          <a:spcPct val="0"/>
        </a:spcBef>
        <a:spcAft>
          <a:spcPct val="0"/>
        </a:spcAft>
        <a:defRPr sz="7998" b="1">
          <a:solidFill>
            <a:srgbClr val="7DBA00"/>
          </a:solidFill>
          <a:latin typeface="Verdana" pitchFamily="34" charset="0"/>
        </a:defRPr>
      </a:lvl9pPr>
    </p:titleStyle>
    <p:bodyStyle>
      <a:lvl1pPr marL="684213" indent="-684213" algn="l" rtl="0" eaLnBrk="1" fontAlgn="base" hangingPunct="1">
        <a:spcBef>
          <a:spcPct val="20000"/>
        </a:spcBef>
        <a:spcAft>
          <a:spcPct val="0"/>
        </a:spcAft>
        <a:buChar char="•"/>
        <a:defRPr sz="6300">
          <a:solidFill>
            <a:srgbClr val="000066"/>
          </a:solidFill>
          <a:latin typeface="+mn-lt"/>
          <a:ea typeface="+mn-ea"/>
          <a:cs typeface="+mn-cs"/>
        </a:defRPr>
      </a:lvl1pPr>
      <a:lvl2pPr marL="1484313" indent="-569913" algn="l" rtl="0" eaLnBrk="1" fontAlgn="base" hangingPunct="1">
        <a:spcBef>
          <a:spcPct val="20000"/>
        </a:spcBef>
        <a:spcAft>
          <a:spcPct val="0"/>
        </a:spcAft>
        <a:buChar char="–"/>
        <a:defRPr sz="5500">
          <a:solidFill>
            <a:srgbClr val="000066"/>
          </a:solidFill>
          <a:latin typeface="+mn-lt"/>
        </a:defRPr>
      </a:lvl2pPr>
      <a:lvl3pPr marL="2284413" indent="-455613" algn="l" rtl="0" eaLnBrk="1" fontAlgn="base" hangingPunct="1">
        <a:spcBef>
          <a:spcPct val="20000"/>
        </a:spcBef>
        <a:spcAft>
          <a:spcPct val="0"/>
        </a:spcAft>
        <a:buChar char="•"/>
        <a:defRPr sz="4700">
          <a:solidFill>
            <a:srgbClr val="000066"/>
          </a:solidFill>
          <a:latin typeface="+mn-lt"/>
        </a:defRPr>
      </a:lvl3pPr>
      <a:lvl4pPr marL="3198813" indent="-455613" algn="l" rtl="0" eaLnBrk="1" fontAlgn="base" hangingPunct="1">
        <a:spcBef>
          <a:spcPct val="20000"/>
        </a:spcBef>
        <a:spcAft>
          <a:spcPct val="0"/>
        </a:spcAft>
        <a:buChar char="–"/>
        <a:defRPr sz="3900">
          <a:solidFill>
            <a:srgbClr val="000066"/>
          </a:solidFill>
          <a:latin typeface="+mn-lt"/>
        </a:defRPr>
      </a:lvl4pPr>
      <a:lvl5pPr marL="4113213" indent="-455613" algn="l" rtl="0" eaLnBrk="1" fontAlgn="base" hangingPunct="1">
        <a:spcBef>
          <a:spcPct val="20000"/>
        </a:spcBef>
        <a:spcAft>
          <a:spcPct val="0"/>
        </a:spcAft>
        <a:buChar char="»"/>
        <a:defRPr sz="3900">
          <a:solidFill>
            <a:srgbClr val="000066"/>
          </a:solidFill>
          <a:latin typeface="+mn-lt"/>
        </a:defRPr>
      </a:lvl5pPr>
      <a:lvl6pPr marL="5027943" indent="-457086" algn="l" rtl="0" eaLnBrk="1" fontAlgn="base" hangingPunct="1">
        <a:spcBef>
          <a:spcPct val="20000"/>
        </a:spcBef>
        <a:spcAft>
          <a:spcPct val="0"/>
        </a:spcAft>
        <a:buChar char="»"/>
        <a:defRPr sz="3999">
          <a:solidFill>
            <a:srgbClr val="000066"/>
          </a:solidFill>
          <a:latin typeface="+mn-lt"/>
        </a:defRPr>
      </a:lvl6pPr>
      <a:lvl7pPr marL="5942114" indent="-457086" algn="l" rtl="0" eaLnBrk="1" fontAlgn="base" hangingPunct="1">
        <a:spcBef>
          <a:spcPct val="20000"/>
        </a:spcBef>
        <a:spcAft>
          <a:spcPct val="0"/>
        </a:spcAft>
        <a:buChar char="»"/>
        <a:defRPr sz="3999">
          <a:solidFill>
            <a:srgbClr val="000066"/>
          </a:solidFill>
          <a:latin typeface="+mn-lt"/>
        </a:defRPr>
      </a:lvl7pPr>
      <a:lvl8pPr marL="6856286" indent="-457086" algn="l" rtl="0" eaLnBrk="1" fontAlgn="base" hangingPunct="1">
        <a:spcBef>
          <a:spcPct val="20000"/>
        </a:spcBef>
        <a:spcAft>
          <a:spcPct val="0"/>
        </a:spcAft>
        <a:buChar char="»"/>
        <a:defRPr sz="3999">
          <a:solidFill>
            <a:srgbClr val="000066"/>
          </a:solidFill>
          <a:latin typeface="+mn-lt"/>
        </a:defRPr>
      </a:lvl8pPr>
      <a:lvl9pPr marL="7770457" indent="-457086" algn="l" rtl="0" eaLnBrk="1" fontAlgn="base" hangingPunct="1">
        <a:spcBef>
          <a:spcPct val="20000"/>
        </a:spcBef>
        <a:spcAft>
          <a:spcPct val="0"/>
        </a:spcAft>
        <a:buChar char="»"/>
        <a:defRPr sz="3999">
          <a:solidFill>
            <a:srgbClr val="000066"/>
          </a:solidFill>
          <a:latin typeface="+mn-lt"/>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A9A55FD-735D-382D-BF21-E667272C965C}"/>
              </a:ext>
            </a:extLst>
          </p:cNvPr>
          <p:cNvSpPr>
            <a:spLocks noGrp="1" noChangeArrowheads="1"/>
          </p:cNvSpPr>
          <p:nvPr>
            <p:ph type="title"/>
          </p:nvPr>
        </p:nvSpPr>
        <p:spPr bwMode="auto">
          <a:xfrm>
            <a:off x="1828800" y="1219200"/>
            <a:ext cx="20720050" cy="2286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a:extLst>
              <a:ext uri="{FF2B5EF4-FFF2-40B4-BE49-F238E27FC236}">
                <a16:creationId xmlns:a16="http://schemas.microsoft.com/office/drawing/2014/main" id="{700355A8-A99C-83CF-9D75-7C56899C5629}"/>
              </a:ext>
            </a:extLst>
          </p:cNvPr>
          <p:cNvSpPr>
            <a:spLocks noGrp="1" noChangeArrowheads="1"/>
          </p:cNvSpPr>
          <p:nvPr>
            <p:ph type="body" idx="1"/>
          </p:nvPr>
        </p:nvSpPr>
        <p:spPr bwMode="auto">
          <a:xfrm>
            <a:off x="1828800" y="3962400"/>
            <a:ext cx="20720050" cy="822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9964D69E-30B7-3200-9C63-8F6FC0F4936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12555161"/>
            <a:ext cx="24377650" cy="1160840"/>
          </a:xfrm>
          <a:prstGeom prst="rect">
            <a:avLst/>
          </a:prstGeom>
        </p:spPr>
      </p:pic>
    </p:spTree>
    <p:extLst>
      <p:ext uri="{BB962C8B-B14F-4D97-AF65-F5344CB8AC3E}">
        <p14:creationId xmlns:p14="http://schemas.microsoft.com/office/powerpoint/2010/main" val="218363721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Lst>
  <p:txStyles>
    <p:titleStyle>
      <a:lvl1pPr algn="l" rtl="0" eaLnBrk="1" fontAlgn="base" hangingPunct="1">
        <a:spcBef>
          <a:spcPct val="0"/>
        </a:spcBef>
        <a:spcAft>
          <a:spcPct val="0"/>
        </a:spcAft>
        <a:defRPr sz="7900" b="1">
          <a:solidFill>
            <a:srgbClr val="002060"/>
          </a:solidFill>
          <a:latin typeface="+mj-lt"/>
          <a:ea typeface="+mj-ea"/>
          <a:cs typeface="+mj-cs"/>
        </a:defRPr>
      </a:lvl1pPr>
      <a:lvl2pPr algn="l" rtl="0" eaLnBrk="1" fontAlgn="base" hangingPunct="1">
        <a:spcBef>
          <a:spcPct val="0"/>
        </a:spcBef>
        <a:spcAft>
          <a:spcPct val="0"/>
        </a:spcAft>
        <a:defRPr sz="7900" b="1">
          <a:solidFill>
            <a:srgbClr val="7DBA00"/>
          </a:solidFill>
          <a:latin typeface="Verdana" pitchFamily="34" charset="0"/>
        </a:defRPr>
      </a:lvl2pPr>
      <a:lvl3pPr algn="l" rtl="0" eaLnBrk="1" fontAlgn="base" hangingPunct="1">
        <a:spcBef>
          <a:spcPct val="0"/>
        </a:spcBef>
        <a:spcAft>
          <a:spcPct val="0"/>
        </a:spcAft>
        <a:defRPr sz="7900" b="1">
          <a:solidFill>
            <a:srgbClr val="7DBA00"/>
          </a:solidFill>
          <a:latin typeface="Verdana" pitchFamily="34" charset="0"/>
        </a:defRPr>
      </a:lvl3pPr>
      <a:lvl4pPr algn="l" rtl="0" eaLnBrk="1" fontAlgn="base" hangingPunct="1">
        <a:spcBef>
          <a:spcPct val="0"/>
        </a:spcBef>
        <a:spcAft>
          <a:spcPct val="0"/>
        </a:spcAft>
        <a:defRPr sz="7900" b="1">
          <a:solidFill>
            <a:srgbClr val="7DBA00"/>
          </a:solidFill>
          <a:latin typeface="Verdana" pitchFamily="34" charset="0"/>
        </a:defRPr>
      </a:lvl4pPr>
      <a:lvl5pPr algn="l" rtl="0" eaLnBrk="1" fontAlgn="base" hangingPunct="1">
        <a:spcBef>
          <a:spcPct val="0"/>
        </a:spcBef>
        <a:spcAft>
          <a:spcPct val="0"/>
        </a:spcAft>
        <a:defRPr sz="7900" b="1">
          <a:solidFill>
            <a:srgbClr val="7DBA00"/>
          </a:solidFill>
          <a:latin typeface="Verdana" pitchFamily="34" charset="0"/>
        </a:defRPr>
      </a:lvl5pPr>
      <a:lvl6pPr marL="914171" algn="l" rtl="0" eaLnBrk="1" fontAlgn="base" hangingPunct="1">
        <a:spcBef>
          <a:spcPct val="0"/>
        </a:spcBef>
        <a:spcAft>
          <a:spcPct val="0"/>
        </a:spcAft>
        <a:defRPr sz="7998" b="1">
          <a:solidFill>
            <a:srgbClr val="7DBA00"/>
          </a:solidFill>
          <a:latin typeface="Verdana" pitchFamily="34" charset="0"/>
        </a:defRPr>
      </a:lvl6pPr>
      <a:lvl7pPr marL="1828343" algn="l" rtl="0" eaLnBrk="1" fontAlgn="base" hangingPunct="1">
        <a:spcBef>
          <a:spcPct val="0"/>
        </a:spcBef>
        <a:spcAft>
          <a:spcPct val="0"/>
        </a:spcAft>
        <a:defRPr sz="7998" b="1">
          <a:solidFill>
            <a:srgbClr val="7DBA00"/>
          </a:solidFill>
          <a:latin typeface="Verdana" pitchFamily="34" charset="0"/>
        </a:defRPr>
      </a:lvl7pPr>
      <a:lvl8pPr marL="2742514" algn="l" rtl="0" eaLnBrk="1" fontAlgn="base" hangingPunct="1">
        <a:spcBef>
          <a:spcPct val="0"/>
        </a:spcBef>
        <a:spcAft>
          <a:spcPct val="0"/>
        </a:spcAft>
        <a:defRPr sz="7998" b="1">
          <a:solidFill>
            <a:srgbClr val="7DBA00"/>
          </a:solidFill>
          <a:latin typeface="Verdana" pitchFamily="34" charset="0"/>
        </a:defRPr>
      </a:lvl8pPr>
      <a:lvl9pPr marL="3656686" algn="l" rtl="0" eaLnBrk="1" fontAlgn="base" hangingPunct="1">
        <a:spcBef>
          <a:spcPct val="0"/>
        </a:spcBef>
        <a:spcAft>
          <a:spcPct val="0"/>
        </a:spcAft>
        <a:defRPr sz="7998" b="1">
          <a:solidFill>
            <a:srgbClr val="7DBA00"/>
          </a:solidFill>
          <a:latin typeface="Verdana" pitchFamily="34" charset="0"/>
        </a:defRPr>
      </a:lvl9pPr>
    </p:titleStyle>
    <p:bodyStyle>
      <a:lvl1pPr marL="684213" indent="-684213" algn="l" rtl="0" eaLnBrk="1" fontAlgn="base" hangingPunct="1">
        <a:spcBef>
          <a:spcPct val="20000"/>
        </a:spcBef>
        <a:spcAft>
          <a:spcPct val="0"/>
        </a:spcAft>
        <a:buChar char="•"/>
        <a:defRPr sz="6300">
          <a:solidFill>
            <a:srgbClr val="000066"/>
          </a:solidFill>
          <a:latin typeface="+mn-lt"/>
          <a:ea typeface="+mn-ea"/>
          <a:cs typeface="+mn-cs"/>
        </a:defRPr>
      </a:lvl1pPr>
      <a:lvl2pPr marL="1484313" indent="-569913" algn="l" rtl="0" eaLnBrk="1" fontAlgn="base" hangingPunct="1">
        <a:spcBef>
          <a:spcPct val="20000"/>
        </a:spcBef>
        <a:spcAft>
          <a:spcPct val="0"/>
        </a:spcAft>
        <a:buChar char="–"/>
        <a:defRPr sz="5500">
          <a:solidFill>
            <a:srgbClr val="000066"/>
          </a:solidFill>
          <a:latin typeface="+mn-lt"/>
        </a:defRPr>
      </a:lvl2pPr>
      <a:lvl3pPr marL="2284413" indent="-455613" algn="l" rtl="0" eaLnBrk="1" fontAlgn="base" hangingPunct="1">
        <a:spcBef>
          <a:spcPct val="20000"/>
        </a:spcBef>
        <a:spcAft>
          <a:spcPct val="0"/>
        </a:spcAft>
        <a:buChar char="•"/>
        <a:defRPr sz="4700">
          <a:solidFill>
            <a:srgbClr val="000066"/>
          </a:solidFill>
          <a:latin typeface="+mn-lt"/>
        </a:defRPr>
      </a:lvl3pPr>
      <a:lvl4pPr marL="3198813" indent="-455613" algn="l" rtl="0" eaLnBrk="1" fontAlgn="base" hangingPunct="1">
        <a:spcBef>
          <a:spcPct val="20000"/>
        </a:spcBef>
        <a:spcAft>
          <a:spcPct val="0"/>
        </a:spcAft>
        <a:buChar char="–"/>
        <a:defRPr sz="3900">
          <a:solidFill>
            <a:srgbClr val="000066"/>
          </a:solidFill>
          <a:latin typeface="+mn-lt"/>
        </a:defRPr>
      </a:lvl4pPr>
      <a:lvl5pPr marL="4113213" indent="-455613" algn="l" rtl="0" eaLnBrk="1" fontAlgn="base" hangingPunct="1">
        <a:spcBef>
          <a:spcPct val="20000"/>
        </a:spcBef>
        <a:spcAft>
          <a:spcPct val="0"/>
        </a:spcAft>
        <a:buChar char="»"/>
        <a:defRPr sz="3900">
          <a:solidFill>
            <a:srgbClr val="000066"/>
          </a:solidFill>
          <a:latin typeface="+mn-lt"/>
        </a:defRPr>
      </a:lvl5pPr>
      <a:lvl6pPr marL="5027943" indent="-457086" algn="l" rtl="0" eaLnBrk="1" fontAlgn="base" hangingPunct="1">
        <a:spcBef>
          <a:spcPct val="20000"/>
        </a:spcBef>
        <a:spcAft>
          <a:spcPct val="0"/>
        </a:spcAft>
        <a:buChar char="»"/>
        <a:defRPr sz="3999">
          <a:solidFill>
            <a:srgbClr val="000066"/>
          </a:solidFill>
          <a:latin typeface="+mn-lt"/>
        </a:defRPr>
      </a:lvl6pPr>
      <a:lvl7pPr marL="5942114" indent="-457086" algn="l" rtl="0" eaLnBrk="1" fontAlgn="base" hangingPunct="1">
        <a:spcBef>
          <a:spcPct val="20000"/>
        </a:spcBef>
        <a:spcAft>
          <a:spcPct val="0"/>
        </a:spcAft>
        <a:buChar char="»"/>
        <a:defRPr sz="3999">
          <a:solidFill>
            <a:srgbClr val="000066"/>
          </a:solidFill>
          <a:latin typeface="+mn-lt"/>
        </a:defRPr>
      </a:lvl7pPr>
      <a:lvl8pPr marL="6856286" indent="-457086" algn="l" rtl="0" eaLnBrk="1" fontAlgn="base" hangingPunct="1">
        <a:spcBef>
          <a:spcPct val="20000"/>
        </a:spcBef>
        <a:spcAft>
          <a:spcPct val="0"/>
        </a:spcAft>
        <a:buChar char="»"/>
        <a:defRPr sz="3999">
          <a:solidFill>
            <a:srgbClr val="000066"/>
          </a:solidFill>
          <a:latin typeface="+mn-lt"/>
        </a:defRPr>
      </a:lvl8pPr>
      <a:lvl9pPr marL="7770457" indent="-457086" algn="l" rtl="0" eaLnBrk="1" fontAlgn="base" hangingPunct="1">
        <a:spcBef>
          <a:spcPct val="20000"/>
        </a:spcBef>
        <a:spcAft>
          <a:spcPct val="0"/>
        </a:spcAft>
        <a:buChar char="»"/>
        <a:defRPr sz="3999">
          <a:solidFill>
            <a:srgbClr val="000066"/>
          </a:solidFill>
          <a:latin typeface="+mn-lt"/>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8F7E3DD-9310-083E-75E2-0C4B1BA82FAC}"/>
              </a:ext>
            </a:extLst>
          </p:cNvPr>
          <p:cNvSpPr>
            <a:spLocks noGrp="1"/>
          </p:cNvSpPr>
          <p:nvPr>
            <p:ph type="ctrTitle"/>
          </p:nvPr>
        </p:nvSpPr>
        <p:spPr>
          <a:xfrm>
            <a:off x="2032122" y="1972734"/>
            <a:ext cx="20721637" cy="3462866"/>
          </a:xfrm>
        </p:spPr>
        <p:txBody>
          <a:bodyPr/>
          <a:lstStyle/>
          <a:p>
            <a:pPr algn="ctr">
              <a:defRPr/>
            </a:pPr>
            <a:r>
              <a:rPr lang="en-GB" sz="7998"/>
              <a:t>Presentation Template</a:t>
            </a:r>
          </a:p>
        </p:txBody>
      </p:sp>
      <p:pic>
        <p:nvPicPr>
          <p:cNvPr id="4" name="Picture 4" descr="Close-up of a blue water wave&#10;&#10;Description automatically generated">
            <a:extLst>
              <a:ext uri="{FF2B5EF4-FFF2-40B4-BE49-F238E27FC236}">
                <a16:creationId xmlns:a16="http://schemas.microsoft.com/office/drawing/2014/main" id="{B6B723A1-087B-CFA5-6981-39DFD0017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8129"/>
            <a:ext cx="24377650" cy="127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499CC91B-93F5-79C3-32B6-34A90064FE4C}"/>
              </a:ext>
            </a:extLst>
          </p:cNvPr>
          <p:cNvSpPr txBox="1">
            <a:spLocks noChangeArrowheads="1"/>
          </p:cNvSpPr>
          <p:nvPr/>
        </p:nvSpPr>
        <p:spPr bwMode="auto">
          <a:xfrm>
            <a:off x="10312381" y="10858835"/>
            <a:ext cx="4161118" cy="7397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0" indent="0" algn="ctr" rtl="0" eaLnBrk="1" fontAlgn="base" hangingPunct="1">
              <a:spcBef>
                <a:spcPct val="20000"/>
              </a:spcBef>
              <a:spcAft>
                <a:spcPct val="0"/>
              </a:spcAft>
              <a:buFontTx/>
              <a:buNone/>
              <a:defRPr sz="2400">
                <a:solidFill>
                  <a:schemeClr val="tx1"/>
                </a:solidFill>
                <a:latin typeface="Arial" panose="020B0604020202020204" pitchFamily="34" charset="0"/>
                <a:ea typeface="ＭＳ Ｐゴシック" panose="020B0600070205080204" pitchFamily="34" charset="-128"/>
                <a:cs typeface="+mn-cs"/>
              </a:defRPr>
            </a:lvl1pPr>
            <a:lvl2pPr marL="742950" indent="-285750" algn="l" rtl="0" eaLnBrk="1" fontAlgn="base" hangingPunct="1">
              <a:spcBef>
                <a:spcPct val="20000"/>
              </a:spcBef>
              <a:spcAft>
                <a:spcPct val="0"/>
              </a:spcAft>
              <a:buChar char="–"/>
              <a:defRPr sz="2400">
                <a:solidFill>
                  <a:schemeClr val="tx1"/>
                </a:solidFill>
                <a:latin typeface="Arial" panose="020B0604020202020204" pitchFamily="34" charset="0"/>
                <a:ea typeface="ＭＳ Ｐゴシック"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gn="l" rtl="0" eaLnBrk="1" fontAlgn="base" hangingPunct="1">
              <a:spcBef>
                <a:spcPct val="20000"/>
              </a:spcBef>
              <a:spcAft>
                <a:spcPct val="0"/>
              </a:spcAft>
              <a:buChar char="–"/>
              <a:defRPr sz="2400">
                <a:solidFill>
                  <a:schemeClr val="tx1"/>
                </a:solidFill>
                <a:latin typeface="Arial" panose="020B0604020202020204" pitchFamily="34" charset="0"/>
                <a:ea typeface="ＭＳ Ｐゴシック" panose="020B0600070205080204" pitchFamily="34" charset="-128"/>
              </a:defRPr>
            </a:lvl4pPr>
            <a:lvl5pPr marL="2057400" indent="-228600" algn="l" rtl="0" eaLnBrk="1" fontAlgn="base" hangingPunct="1">
              <a:spcBef>
                <a:spcPct val="20000"/>
              </a:spcBef>
              <a:spcAft>
                <a:spcPct val="0"/>
              </a:spcAft>
              <a:buChar char="»"/>
              <a:defRPr sz="2400">
                <a:solidFill>
                  <a:schemeClr val="tx1"/>
                </a:solidFill>
                <a:latin typeface="Arial" panose="020B0604020202020204" pitchFamily="34" charset="0"/>
                <a:ea typeface="ＭＳ Ｐゴシック" panose="020B0600070205080204" pitchFamily="34" charset="-128"/>
              </a:defRPr>
            </a:lvl5pPr>
            <a:lvl6pPr marL="2514600" indent="-228600" algn="l" defTabSz="457200" rtl="0" eaLnBrk="0" fontAlgn="base" hangingPunct="0">
              <a:spcBef>
                <a:spcPct val="0"/>
              </a:spcBef>
              <a:spcAft>
                <a:spcPct val="0"/>
              </a:spcAft>
              <a:buChar char="»"/>
              <a:defRPr sz="2400">
                <a:solidFill>
                  <a:schemeClr val="tx1"/>
                </a:solidFill>
                <a:latin typeface="Arial" panose="020B0604020202020204" pitchFamily="34" charset="0"/>
                <a:ea typeface="ＭＳ Ｐゴシック" panose="020B0600070205080204" pitchFamily="34" charset="-128"/>
              </a:defRPr>
            </a:lvl6pPr>
            <a:lvl7pPr marL="2971800" indent="-228600" algn="l" defTabSz="457200" rtl="0" eaLnBrk="0" fontAlgn="base" hangingPunct="0">
              <a:spcBef>
                <a:spcPct val="0"/>
              </a:spcBef>
              <a:spcAft>
                <a:spcPct val="0"/>
              </a:spcAft>
              <a:buChar char="»"/>
              <a:defRPr sz="2400">
                <a:solidFill>
                  <a:schemeClr val="tx1"/>
                </a:solidFill>
                <a:latin typeface="Arial" panose="020B0604020202020204" pitchFamily="34" charset="0"/>
                <a:ea typeface="ＭＳ Ｐゴシック" panose="020B0600070205080204" pitchFamily="34" charset="-128"/>
              </a:defRPr>
            </a:lvl7pPr>
            <a:lvl8pPr marL="3429000" indent="-228600" algn="l" defTabSz="457200" rtl="0" eaLnBrk="0" fontAlgn="base" hangingPunct="0">
              <a:spcBef>
                <a:spcPct val="0"/>
              </a:spcBef>
              <a:spcAft>
                <a:spcPct val="0"/>
              </a:spcAft>
              <a:buChar char="»"/>
              <a:defRPr sz="2400">
                <a:solidFill>
                  <a:schemeClr val="tx1"/>
                </a:solidFill>
                <a:latin typeface="Arial" panose="020B0604020202020204" pitchFamily="34" charset="0"/>
                <a:ea typeface="ＭＳ Ｐゴシック" panose="020B0600070205080204" pitchFamily="34" charset="-128"/>
              </a:defRPr>
            </a:lvl8pPr>
            <a:lvl9pPr marL="3886200" indent="-228600" algn="l" defTabSz="457200" rtl="0" eaLnBrk="0" fontAlgn="base" hangingPunct="0">
              <a:spcBef>
                <a:spcPct val="0"/>
              </a:spcBef>
              <a:spcAft>
                <a:spcPct val="0"/>
              </a:spcAft>
              <a:buChar char="»"/>
              <a:defRPr sz="2400">
                <a:solidFill>
                  <a:schemeClr val="tx1"/>
                </a:solidFill>
                <a:latin typeface="Arial" panose="020B0604020202020204" pitchFamily="34" charset="0"/>
                <a:ea typeface="ＭＳ Ｐゴシック" panose="020B0600070205080204" pitchFamily="34" charset="-128"/>
              </a:defRPr>
            </a:lvl9pPr>
          </a:lstStyle>
          <a:p>
            <a:pPr>
              <a:lnSpc>
                <a:spcPct val="150000"/>
              </a:lnSpc>
              <a:spcBef>
                <a:spcPct val="0"/>
              </a:spcBef>
            </a:pPr>
            <a:r>
              <a:rPr lang="en-US" altLang="en-US" sz="3200" b="1" dirty="0">
                <a:solidFill>
                  <a:srgbClr val="000066"/>
                </a:solidFill>
                <a:latin typeface="Arial"/>
                <a:ea typeface="ＭＳ Ｐゴシック"/>
                <a:cs typeface="Arial"/>
              </a:rPr>
              <a:t>03 June 2026</a:t>
            </a:r>
            <a:endParaRPr lang="en-US" altLang="en-US" sz="3200" b="1" kern="1200" dirty="0">
              <a:solidFill>
                <a:srgbClr val="000066"/>
              </a:solidFill>
              <a:latin typeface="Arial"/>
              <a:ea typeface="ＭＳ Ｐゴシック"/>
              <a:cs typeface="Arial"/>
            </a:endParaRPr>
          </a:p>
        </p:txBody>
      </p:sp>
      <p:sp>
        <p:nvSpPr>
          <p:cNvPr id="3" name="Text 2">
            <a:extLst>
              <a:ext uri="{FF2B5EF4-FFF2-40B4-BE49-F238E27FC236}">
                <a16:creationId xmlns:a16="http://schemas.microsoft.com/office/drawing/2014/main" id="{75EA79BE-0A9E-32EE-A467-2A3AF1F95FC9}"/>
              </a:ext>
            </a:extLst>
          </p:cNvPr>
          <p:cNvSpPr/>
          <p:nvPr/>
        </p:nvSpPr>
        <p:spPr>
          <a:xfrm>
            <a:off x="1218883" y="6400800"/>
            <a:ext cx="21939885" cy="2976282"/>
          </a:xfrm>
          <a:prstGeom prst="rect">
            <a:avLst/>
          </a:prstGeom>
          <a:noFill/>
          <a:ln/>
        </p:spPr>
        <p:txBody>
          <a:bodyPr wrap="square" rtlCol="0" anchor="ctr"/>
          <a:lstStyle/>
          <a:p>
            <a:pPr algn="ctr"/>
            <a:r>
              <a:rPr lang="en-US" sz="6398" dirty="0">
                <a:solidFill>
                  <a:srgbClr val="FF0000"/>
                </a:solidFill>
                <a:latin typeface="Arial" pitchFamily="34" charset="0"/>
                <a:cs typeface="Arial" pitchFamily="34" charset="-120"/>
              </a:rPr>
              <a:t>ERP BRIEFING SESSION</a:t>
            </a:r>
          </a:p>
          <a:p>
            <a:pPr algn="ctr"/>
            <a:r>
              <a:rPr lang="en-US" sz="6398" dirty="0">
                <a:solidFill>
                  <a:srgbClr val="FF0000"/>
                </a:solidFill>
                <a:latin typeface="Arial" pitchFamily="34" charset="0"/>
                <a:cs typeface="Arial" pitchFamily="34" charset="-120"/>
              </a:rPr>
              <a:t>VCW 269/ERPIS/21</a:t>
            </a:r>
          </a:p>
          <a:p>
            <a:pPr algn="ctr"/>
            <a:r>
              <a:rPr lang="en-US" sz="6398" dirty="0">
                <a:solidFill>
                  <a:srgbClr val="FF0000"/>
                </a:solidFill>
                <a:latin typeface="Arial" pitchFamily="34" charset="0"/>
                <a:cs typeface="Arial" pitchFamily="34" charset="-120"/>
              </a:rPr>
              <a:t>Request for Proposal for Appointment of Professional Service Provider to Implement an Enterprise Resource Planning (ERP) Information System on behalf of Vaal Central Water</a:t>
            </a:r>
            <a:endParaRPr lang="en-US" sz="6398"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0" indent="0" algn="just">
              <a:lnSpc>
                <a:spcPct val="150000"/>
              </a:lnSpc>
              <a:spcAft>
                <a:spcPts val="800"/>
              </a:spcAft>
              <a:buNone/>
            </a:pPr>
            <a:r>
              <a:rPr lang="en-ZA" sz="4800" b="1" kern="100" dirty="0">
                <a:effectLst/>
                <a:latin typeface="Verdana" panose="020B0604030504040204" pitchFamily="34" charset="0"/>
                <a:ea typeface="Aptos" panose="02110004020202020204"/>
                <a:cs typeface="Arial" panose="020B0604020202020204" pitchFamily="34" charset="0"/>
              </a:rPr>
              <a:t>Risk</a:t>
            </a:r>
            <a:endParaRPr lang="en-ZA" sz="48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Using </a:t>
            </a:r>
            <a:r>
              <a:rPr lang="en-ZA" sz="3200" kern="100" dirty="0" err="1">
                <a:effectLst/>
                <a:latin typeface="Verdana" panose="020B0604030504040204" pitchFamily="34" charset="0"/>
                <a:ea typeface="Aptos" panose="02110004020202020204"/>
                <a:cs typeface="Arial" panose="020B0604020202020204" pitchFamily="34" charset="0"/>
              </a:rPr>
              <a:t>BarnOwl</a:t>
            </a:r>
            <a:r>
              <a:rPr lang="en-ZA" sz="3200" kern="100" dirty="0">
                <a:effectLst/>
                <a:latin typeface="Verdana" panose="020B0604030504040204" pitchFamily="34" charset="0"/>
                <a:ea typeface="Aptos" panose="02110004020202020204"/>
                <a:cs typeface="Arial" panose="020B0604020202020204" pitchFamily="34" charset="0"/>
              </a:rPr>
              <a:t> to monitor risks</a:t>
            </a:r>
            <a:endParaRPr lang="en-ZA" sz="3200" kern="100" dirty="0">
              <a:effectLst/>
              <a:latin typeface="Aptos" panose="02110004020202020204"/>
              <a:ea typeface="Aptos" panose="02110004020202020204"/>
              <a:cs typeface="Arial" panose="020B0604020202020204" pitchFamily="34" charset="0"/>
            </a:endParaRPr>
          </a:p>
          <a:p>
            <a:pPr marL="0" indent="0" algn="just">
              <a:lnSpc>
                <a:spcPct val="150000"/>
              </a:lnSpc>
              <a:spcAft>
                <a:spcPts val="800"/>
              </a:spcAft>
              <a:buNone/>
            </a:pPr>
            <a:r>
              <a:rPr lang="en-ZA" sz="4800" b="1" kern="100" dirty="0">
                <a:effectLst/>
                <a:latin typeface="Verdana" panose="020B0604030504040204" pitchFamily="34" charset="0"/>
                <a:ea typeface="Aptos" panose="02110004020202020204"/>
                <a:cs typeface="Arial" panose="020B0604020202020204" pitchFamily="34" charset="0"/>
              </a:rPr>
              <a:t>Strategic Monitoring and Planning</a:t>
            </a:r>
            <a:endParaRPr lang="en-ZA" sz="48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There is no APP in place to automate the KPI’s performance</a:t>
            </a:r>
            <a:endParaRPr lang="en-ZA" sz="3200" kern="100" dirty="0">
              <a:effectLst/>
              <a:latin typeface="Aptos" panose="02110004020202020204"/>
              <a:ea typeface="Aptos" panose="02110004020202020204"/>
              <a:cs typeface="Arial" panose="020B0604020202020204" pitchFamily="34" charset="0"/>
            </a:endParaRPr>
          </a:p>
          <a:p>
            <a:pPr marL="0" indent="0" algn="just">
              <a:lnSpc>
                <a:spcPct val="150000"/>
              </a:lnSpc>
              <a:spcAft>
                <a:spcPts val="800"/>
              </a:spcAft>
              <a:buNone/>
            </a:pPr>
            <a:r>
              <a:rPr lang="en-ZA" sz="4800" b="1" kern="100" dirty="0">
                <a:effectLst/>
                <a:latin typeface="Verdana" panose="020B0604030504040204" pitchFamily="34" charset="0"/>
                <a:ea typeface="Aptos" panose="02110004020202020204"/>
                <a:cs typeface="Arial" panose="020B0604020202020204" pitchFamily="34" charset="0"/>
              </a:rPr>
              <a:t>Legal</a:t>
            </a:r>
            <a:endParaRPr lang="en-ZA" sz="4800" kern="100" dirty="0">
              <a:effectLst/>
              <a:latin typeface="Aptos" panose="02110004020202020204"/>
              <a:ea typeface="Aptos" panose="02110004020202020204"/>
              <a:cs typeface="Arial" panose="020B0604020202020204" pitchFamily="34" charset="0"/>
            </a:endParaRPr>
          </a:p>
          <a:p>
            <a:pPr algn="just">
              <a:lnSpc>
                <a:spcPct val="150000"/>
              </a:lnSpc>
              <a:spcAft>
                <a:spcPts val="800"/>
              </a:spcAft>
            </a:pPr>
            <a:r>
              <a:rPr lang="en-ZA" sz="3200" kern="100" spc="-25" dirty="0">
                <a:latin typeface="Verdana" panose="020B0604030504040204" pitchFamily="34" charset="0"/>
                <a:ea typeface="Times New Roman" panose="02020603050405020304" pitchFamily="18" charset="0"/>
                <a:cs typeface="Arial" panose="020B0604020202020204" pitchFamily="34" charset="0"/>
              </a:rPr>
              <a:t>There is no </a:t>
            </a:r>
            <a:r>
              <a:rPr lang="en-GB" sz="3200" spc="-25" dirty="0">
                <a:effectLst/>
                <a:latin typeface="Verdana" panose="020B0604030504040204" pitchFamily="34" charset="0"/>
                <a:ea typeface="Times New Roman" panose="02020603050405020304" pitchFamily="18" charset="0"/>
                <a:cs typeface="Arial" panose="020B0604020202020204" pitchFamily="34" charset="0"/>
              </a:rPr>
              <a:t> Legal Services system to track and trace summons and other legal requirements</a:t>
            </a:r>
            <a:r>
              <a:rPr lang="en-ZA" sz="1800" b="1" u="none" strike="noStrike" kern="100" dirty="0">
                <a:effectLst/>
                <a:latin typeface="Verdana" panose="020B0604030504040204" pitchFamily="34" charset="0"/>
                <a:ea typeface="Aptos" panose="02110004020202020204"/>
                <a:cs typeface="Arial" panose="020B0604020202020204" pitchFamily="34" charset="0"/>
              </a:rPr>
              <a:t> </a:t>
            </a:r>
            <a:endParaRPr lang="en-ZA" sz="1800" kern="100" dirty="0">
              <a:effectLst/>
              <a:latin typeface="Aptos" panose="02110004020202020204"/>
              <a:ea typeface="Aptos" panose="02110004020202020204"/>
              <a:cs typeface="Arial" panose="020B0604020202020204" pitchFamily="34" charset="0"/>
            </a:endParaRPr>
          </a:p>
          <a:p>
            <a:pPr marL="0" indent="0">
              <a:buNone/>
            </a:pPr>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“AS IS”</a:t>
            </a:r>
            <a:endParaRPr lang="en-ZA" dirty="0">
              <a:solidFill>
                <a:schemeClr val="bg1"/>
              </a:solidFill>
            </a:endParaRPr>
          </a:p>
        </p:txBody>
      </p:sp>
    </p:spTree>
    <p:extLst>
      <p:ext uri="{BB962C8B-B14F-4D97-AF65-F5344CB8AC3E}">
        <p14:creationId xmlns:p14="http://schemas.microsoft.com/office/powerpoint/2010/main" val="2854086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0" indent="0" algn="just">
              <a:lnSpc>
                <a:spcPct val="150000"/>
              </a:lnSpc>
              <a:spcAft>
                <a:spcPts val="800"/>
              </a:spcAft>
              <a:buNone/>
            </a:pPr>
            <a:r>
              <a:rPr lang="en-ZA" sz="4800" b="1" kern="100" dirty="0">
                <a:effectLst/>
                <a:latin typeface="Verdana" panose="020B0604030504040204" pitchFamily="34" charset="0"/>
                <a:ea typeface="Aptos" panose="02110004020202020204"/>
                <a:cs typeface="Arial" panose="020B0604020202020204" pitchFamily="34" charset="0"/>
              </a:rPr>
              <a:t>Business Process Mapping and Business requirements</a:t>
            </a:r>
            <a:endParaRPr lang="en-ZA" sz="48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There are documented business process and Business requirements in place,  the documents will be shared with the successful bidder as part of the ground work </a:t>
            </a:r>
            <a:endParaRPr lang="en-ZA" sz="3200" kern="100" dirty="0">
              <a:effectLst/>
              <a:latin typeface="Aptos" panose="02110004020202020204"/>
              <a:ea typeface="Aptos" panose="02110004020202020204"/>
              <a:cs typeface="Arial" panose="020B0604020202020204" pitchFamily="34" charset="0"/>
            </a:endParaRPr>
          </a:p>
          <a:p>
            <a:pPr marL="0" indent="0">
              <a:lnSpc>
                <a:spcPct val="115000"/>
              </a:lnSpc>
              <a:spcAft>
                <a:spcPts val="800"/>
              </a:spcAft>
              <a:buNone/>
            </a:pPr>
            <a:endParaRPr lang="en-ZA" sz="1800" b="1" u="none" strike="noStrike" kern="100" dirty="0">
              <a:effectLst/>
              <a:latin typeface="Verdana" panose="020B0604030504040204" pitchFamily="34" charset="0"/>
              <a:ea typeface="Aptos" panose="02110004020202020204"/>
              <a:cs typeface="Arial" panose="020B0604020202020204" pitchFamily="34" charset="0"/>
            </a:endParaRPr>
          </a:p>
          <a:p>
            <a:pPr marL="0" indent="0">
              <a:lnSpc>
                <a:spcPct val="115000"/>
              </a:lnSpc>
              <a:spcAft>
                <a:spcPts val="800"/>
              </a:spcAft>
              <a:buNone/>
            </a:pPr>
            <a:r>
              <a:rPr lang="en-ZA" sz="1800" b="1" u="none" strike="noStrike" kern="100" dirty="0">
                <a:effectLst/>
                <a:latin typeface="Verdana" panose="020B0604030504040204" pitchFamily="34" charset="0"/>
                <a:ea typeface="Aptos" panose="02110004020202020204"/>
                <a:cs typeface="Arial" panose="020B0604020202020204" pitchFamily="34" charset="0"/>
              </a:rPr>
              <a:t> </a:t>
            </a:r>
            <a:endParaRPr lang="en-ZA" sz="1800" kern="100" dirty="0">
              <a:effectLst/>
              <a:latin typeface="Aptos" panose="02110004020202020204"/>
              <a:ea typeface="Aptos" panose="02110004020202020204"/>
              <a:cs typeface="Arial" panose="020B0604020202020204" pitchFamily="34" charset="0"/>
            </a:endParaRPr>
          </a:p>
          <a:p>
            <a:pPr marL="0" indent="0">
              <a:buNone/>
            </a:pPr>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“AS IS”</a:t>
            </a:r>
            <a:endParaRPr lang="en-ZA" dirty="0">
              <a:solidFill>
                <a:schemeClr val="bg1"/>
              </a:solidFill>
            </a:endParaRPr>
          </a:p>
        </p:txBody>
      </p:sp>
      <p:pic>
        <p:nvPicPr>
          <p:cNvPr id="5" name="Picture 4">
            <a:extLst>
              <a:ext uri="{FF2B5EF4-FFF2-40B4-BE49-F238E27FC236}">
                <a16:creationId xmlns:a16="http://schemas.microsoft.com/office/drawing/2014/main" id="{5E0C07FC-A0E4-498A-994C-5704C7CCAFCB}"/>
              </a:ext>
            </a:extLst>
          </p:cNvPr>
          <p:cNvPicPr/>
          <p:nvPr/>
        </p:nvPicPr>
        <p:blipFill>
          <a:blip r:embed="rId2"/>
          <a:stretch>
            <a:fillRect/>
          </a:stretch>
        </p:blipFill>
        <p:spPr>
          <a:xfrm>
            <a:off x="468798" y="5089431"/>
            <a:ext cx="17173743" cy="6492969"/>
          </a:xfrm>
          <a:prstGeom prst="rect">
            <a:avLst/>
          </a:prstGeom>
        </p:spPr>
      </p:pic>
    </p:spTree>
    <p:extLst>
      <p:ext uri="{BB962C8B-B14F-4D97-AF65-F5344CB8AC3E}">
        <p14:creationId xmlns:p14="http://schemas.microsoft.com/office/powerpoint/2010/main" val="3527739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Finance and Accounting</a:t>
            </a:r>
            <a:r>
              <a:rPr lang="en-US" sz="3200" dirty="0">
                <a:effectLst/>
                <a:latin typeface="Verdana" panose="020B0604030504040204" pitchFamily="34" charset="0"/>
                <a:ea typeface="MS Mincho" panose="02020609040205080304" pitchFamily="49" charset="-128"/>
                <a:cs typeface="Arial" panose="020B0604020202020204" pitchFamily="34" charset="0"/>
              </a:rPr>
              <a:t>: General ledger, accounts payable/receivable, budgeting, tax compliance.</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Procurement:</a:t>
            </a:r>
            <a:r>
              <a:rPr lang="en-US" sz="3200" dirty="0">
                <a:effectLst/>
                <a:latin typeface="Verdana" panose="020B0604030504040204" pitchFamily="34" charset="0"/>
                <a:ea typeface="MS Mincho" panose="02020609040205080304" pitchFamily="49" charset="-128"/>
                <a:cs typeface="Arial" panose="020B0604020202020204" pitchFamily="34" charset="0"/>
              </a:rPr>
              <a:t> Vendor management, purchase orders, approvals, spend analysis.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CRM:</a:t>
            </a:r>
            <a:r>
              <a:rPr lang="en-US" sz="3200" dirty="0">
                <a:effectLst/>
                <a:latin typeface="Verdana" panose="020B0604030504040204" pitchFamily="34" charset="0"/>
                <a:ea typeface="MS Mincho" panose="02020609040205080304" pitchFamily="49" charset="-128"/>
                <a:cs typeface="Arial" panose="020B0604020202020204" pitchFamily="34" charset="0"/>
              </a:rPr>
              <a:t> Order management, quotations, customer relationship tracking.</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Inventory:</a:t>
            </a:r>
            <a:r>
              <a:rPr lang="en-US" sz="3200" dirty="0">
                <a:effectLst/>
                <a:latin typeface="Verdana" panose="020B0604030504040204" pitchFamily="34" charset="0"/>
                <a:ea typeface="MS Mincho" panose="02020609040205080304" pitchFamily="49" charset="-128"/>
                <a:cs typeface="Arial" panose="020B0604020202020204" pitchFamily="34" charset="0"/>
              </a:rPr>
              <a:t> Stock levels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Projects:</a:t>
            </a:r>
            <a:r>
              <a:rPr lang="en-US" sz="3200" dirty="0">
                <a:effectLst/>
                <a:latin typeface="Verdana" panose="020B0604030504040204" pitchFamily="34" charset="0"/>
                <a:ea typeface="MS Mincho" panose="02020609040205080304" pitchFamily="49" charset="-128"/>
                <a:cs typeface="Arial" panose="020B0604020202020204" pitchFamily="34" charset="0"/>
              </a:rPr>
              <a:t> Resource allocation, project costing, milestone tracking.</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HR and Payroll:</a:t>
            </a:r>
            <a:r>
              <a:rPr lang="en-US" sz="3200" dirty="0">
                <a:effectLst/>
                <a:latin typeface="Verdana" panose="020B0604030504040204" pitchFamily="34" charset="0"/>
                <a:ea typeface="MS Mincho" panose="02020609040205080304" pitchFamily="49" charset="-128"/>
                <a:cs typeface="Arial" panose="020B0604020202020204" pitchFamily="34" charset="0"/>
              </a:rPr>
              <a:t> Employee records, payroll processing, performance management.</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Customer Service:</a:t>
            </a:r>
            <a:r>
              <a:rPr lang="en-US" sz="3200" dirty="0">
                <a:effectLst/>
                <a:latin typeface="Verdana" panose="020B0604030504040204" pitchFamily="34" charset="0"/>
                <a:ea typeface="MS Mincho" panose="02020609040205080304" pitchFamily="49" charset="-128"/>
                <a:cs typeface="Arial" panose="020B0604020202020204" pitchFamily="34" charset="0"/>
              </a:rPr>
              <a:t> Case management, service contracts, support ticketing.</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0" indent="0">
              <a:spcAft>
                <a:spcPts val="800"/>
              </a:spcAft>
              <a:buNone/>
            </a:pPr>
            <a:endParaRPr lang="en-ZA" sz="3200" b="1" u="none" strike="noStrike" kern="100" dirty="0">
              <a:effectLst/>
              <a:latin typeface="Verdana" panose="020B0604030504040204" pitchFamily="34" charset="0"/>
              <a:ea typeface="Aptos" panose="02110004020202020204"/>
              <a:cs typeface="Arial" panose="020B0604020202020204" pitchFamily="34" charset="0"/>
            </a:endParaRPr>
          </a:p>
          <a:p>
            <a:pPr marL="0" indent="0">
              <a:spcAft>
                <a:spcPts val="800"/>
              </a:spcAft>
              <a:buNone/>
            </a:pPr>
            <a:r>
              <a:rPr lang="en-ZA" sz="3200" b="1" u="none" strike="noStrike" kern="100" dirty="0">
                <a:effectLst/>
                <a:latin typeface="Verdana" panose="020B0604030504040204" pitchFamily="34" charset="0"/>
                <a:ea typeface="Aptos" panose="02110004020202020204"/>
                <a:cs typeface="Arial" panose="020B0604020202020204" pitchFamily="34" charset="0"/>
              </a:rPr>
              <a:t> </a:t>
            </a:r>
            <a:endParaRPr lang="en-ZA" sz="3200" kern="100" dirty="0">
              <a:effectLst/>
              <a:latin typeface="Aptos" panose="02110004020202020204"/>
              <a:ea typeface="Aptos" panose="02110004020202020204"/>
              <a:cs typeface="Arial" panose="020B0604020202020204" pitchFamily="34" charset="0"/>
            </a:endParaRPr>
          </a:p>
          <a:p>
            <a:pPr marL="0" indent="0">
              <a:buNone/>
            </a:pPr>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Specifications</a:t>
            </a:r>
            <a:endParaRPr lang="en-ZA" dirty="0">
              <a:solidFill>
                <a:schemeClr val="bg1"/>
              </a:solidFill>
            </a:endParaRPr>
          </a:p>
        </p:txBody>
      </p:sp>
    </p:spTree>
    <p:extLst>
      <p:ext uri="{BB962C8B-B14F-4D97-AF65-F5344CB8AC3E}">
        <p14:creationId xmlns:p14="http://schemas.microsoft.com/office/powerpoint/2010/main" val="4212416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Asset Management:</a:t>
            </a:r>
            <a:r>
              <a:rPr lang="en-US" sz="3200" dirty="0">
                <a:effectLst/>
                <a:latin typeface="Verdana" panose="020B0604030504040204" pitchFamily="34" charset="0"/>
                <a:ea typeface="MS Mincho" panose="02020609040205080304" pitchFamily="49" charset="-128"/>
                <a:cs typeface="Arial" panose="020B0604020202020204" pitchFamily="34" charset="0"/>
              </a:rPr>
              <a:t> Lifecycle tracking, depreciation, maintenance scheduling.</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Supply Chain:</a:t>
            </a:r>
            <a:r>
              <a:rPr lang="en-US" sz="3200" dirty="0">
                <a:effectLst/>
                <a:latin typeface="Verdana" panose="020B0604030504040204" pitchFamily="34" charset="0"/>
                <a:ea typeface="MS Mincho" panose="02020609040205080304" pitchFamily="49" charset="-128"/>
                <a:cs typeface="Arial" panose="020B0604020202020204" pitchFamily="34" charset="0"/>
              </a:rPr>
              <a:t> Logistics, demand forecasting, supplier collaboration.</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Quality Management</a:t>
            </a:r>
            <a:r>
              <a:rPr lang="en-US" sz="3200" dirty="0">
                <a:effectLst/>
                <a:latin typeface="Verdana" panose="020B0604030504040204" pitchFamily="34" charset="0"/>
                <a:ea typeface="MS Mincho" panose="02020609040205080304" pitchFamily="49" charset="-128"/>
                <a:cs typeface="Arial" panose="020B0604020202020204" pitchFamily="34" charset="0"/>
              </a:rPr>
              <a:t>: Inspections, compliance checks, corrective actions.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Compliance and Risk</a:t>
            </a:r>
            <a:r>
              <a:rPr lang="en-US" sz="3200" dirty="0">
                <a:effectLst/>
                <a:latin typeface="Verdana" panose="020B0604030504040204" pitchFamily="34" charset="0"/>
                <a:ea typeface="MS Mincho" panose="02020609040205080304" pitchFamily="49" charset="-128"/>
                <a:cs typeface="Arial" panose="020B0604020202020204" pitchFamily="34" charset="0"/>
              </a:rPr>
              <a:t>: Audit trails, regulatory reporting, data security.</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Reporting and Analytics:</a:t>
            </a:r>
            <a:r>
              <a:rPr lang="en-US" sz="3200" dirty="0">
                <a:effectLst/>
                <a:latin typeface="Verdana" panose="020B0604030504040204" pitchFamily="34" charset="0"/>
                <a:ea typeface="MS Mincho" panose="02020609040205080304" pitchFamily="49" charset="-128"/>
                <a:cs typeface="Arial" panose="020B0604020202020204" pitchFamily="34" charset="0"/>
              </a:rPr>
              <a:t> Dashboards, KPIs, predictive analytics.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Customer Management:</a:t>
            </a:r>
            <a:r>
              <a:rPr lang="en-US" sz="3200" dirty="0">
                <a:effectLst/>
                <a:latin typeface="Verdana" panose="020B0604030504040204" pitchFamily="34" charset="0"/>
                <a:ea typeface="MS Mincho" panose="02020609040205080304" pitchFamily="49" charset="-128"/>
                <a:cs typeface="Arial" panose="020B0604020202020204" pitchFamily="34" charset="0"/>
              </a:rPr>
              <a:t> Billing and tariff management, meter readings, consumption-based billing.</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Water Supply and Distribution: </a:t>
            </a:r>
            <a:r>
              <a:rPr lang="en-US" sz="3200" dirty="0">
                <a:effectLst/>
                <a:latin typeface="Verdana" panose="020B0604030504040204" pitchFamily="34" charset="0"/>
                <a:ea typeface="MS Mincho" panose="02020609040205080304" pitchFamily="49" charset="-128"/>
                <a:cs typeface="Arial" panose="020B0604020202020204" pitchFamily="34" charset="0"/>
              </a:rPr>
              <a:t>Asset management pipes, reservoirs, pumps. Real-time monitoring of water flow and pressure.</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200000"/>
              </a:lnSpc>
              <a:spcAft>
                <a:spcPts val="800"/>
              </a:spcAft>
              <a:buFont typeface="Symbol" panose="05050102010706020507" pitchFamily="18" charset="2"/>
              <a:buChar char=""/>
            </a:pPr>
            <a:r>
              <a:rPr lang="en-US" sz="3200" b="1" dirty="0">
                <a:effectLst/>
                <a:latin typeface="Verdana" panose="020B0604030504040204" pitchFamily="34" charset="0"/>
                <a:ea typeface="MS Mincho" panose="02020609040205080304" pitchFamily="49" charset="-128"/>
                <a:cs typeface="Arial" panose="020B0604020202020204" pitchFamily="34" charset="0"/>
              </a:rPr>
              <a:t>Wastewater &amp; Treatment: </a:t>
            </a:r>
            <a:r>
              <a:rPr lang="en-US" sz="3200" dirty="0">
                <a:effectLst/>
                <a:latin typeface="Verdana" panose="020B0604030504040204" pitchFamily="34" charset="0"/>
                <a:ea typeface="MS Mincho" panose="02020609040205080304" pitchFamily="49" charset="-128"/>
                <a:cs typeface="Arial" panose="020B0604020202020204" pitchFamily="34" charset="0"/>
              </a:rPr>
              <a:t>Plant operations monitoring, Compliance with environmental standards.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0" indent="0">
              <a:lnSpc>
                <a:spcPct val="200000"/>
              </a:lnSpc>
              <a:spcAft>
                <a:spcPts val="800"/>
              </a:spcAft>
              <a:buNone/>
            </a:pPr>
            <a:r>
              <a:rPr lang="en-ZA" sz="3200" b="1" u="none" strike="noStrike" kern="100" dirty="0">
                <a:effectLst/>
                <a:latin typeface="Verdana" panose="020B0604030504040204" pitchFamily="34" charset="0"/>
                <a:ea typeface="Aptos" panose="02110004020202020204"/>
                <a:cs typeface="Arial" panose="020B0604020202020204" pitchFamily="34" charset="0"/>
              </a:rPr>
              <a:t> </a:t>
            </a:r>
            <a:endParaRPr lang="en-ZA" sz="3200" kern="100" dirty="0">
              <a:effectLst/>
              <a:latin typeface="Aptos" panose="02110004020202020204"/>
              <a:ea typeface="Aptos" panose="02110004020202020204"/>
              <a:cs typeface="Arial" panose="020B0604020202020204" pitchFamily="34" charset="0"/>
            </a:endParaRPr>
          </a:p>
          <a:p>
            <a:pPr marL="0" indent="0">
              <a:buNone/>
            </a:pPr>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Specifications</a:t>
            </a:r>
            <a:endParaRPr lang="en-ZA" dirty="0">
              <a:solidFill>
                <a:schemeClr val="bg1"/>
              </a:solidFill>
            </a:endParaRPr>
          </a:p>
        </p:txBody>
      </p:sp>
    </p:spTree>
    <p:extLst>
      <p:ext uri="{BB962C8B-B14F-4D97-AF65-F5344CB8AC3E}">
        <p14:creationId xmlns:p14="http://schemas.microsoft.com/office/powerpoint/2010/main" val="1851366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0" indent="0" algn="just">
              <a:lnSpc>
                <a:spcPct val="130000"/>
              </a:lnSpc>
              <a:spcBef>
                <a:spcPts val="600"/>
              </a:spcBef>
              <a:spcAft>
                <a:spcPts val="1000"/>
              </a:spcAft>
              <a:buNone/>
            </a:pPr>
            <a:r>
              <a:rPr lang="en-US" sz="3200" dirty="0">
                <a:effectLst/>
                <a:latin typeface="Verdana" panose="020B0604030504040204" pitchFamily="34" charset="0"/>
                <a:ea typeface="MS Mincho" panose="02020609040205080304" pitchFamily="49" charset="-128"/>
                <a:cs typeface="Arial" panose="020B0604020202020204" pitchFamily="34" charset="0"/>
              </a:rPr>
              <a:t>The ERP implementation builds upon VCW’s completed business process mapping and </a:t>
            </a:r>
            <a:r>
              <a:rPr lang="en-US" sz="3200" dirty="0" err="1">
                <a:effectLst/>
                <a:latin typeface="Verdana" panose="020B0604030504040204" pitchFamily="34" charset="0"/>
                <a:ea typeface="MS Mincho" panose="02020609040205080304" pitchFamily="49" charset="-128"/>
                <a:cs typeface="Arial" panose="020B0604020202020204" pitchFamily="34" charset="0"/>
              </a:rPr>
              <a:t>harmonisation</a:t>
            </a:r>
            <a:r>
              <a:rPr lang="en-US" sz="3200" dirty="0">
                <a:effectLst/>
                <a:latin typeface="Verdana" panose="020B0604030504040204" pitchFamily="34" charset="0"/>
                <a:ea typeface="MS Mincho" panose="02020609040205080304" pitchFamily="49" charset="-128"/>
                <a:cs typeface="Arial" panose="020B0604020202020204" pitchFamily="34" charset="0"/>
              </a:rPr>
              <a:t> exercises, which defined </a:t>
            </a:r>
            <a:r>
              <a:rPr lang="en-US" sz="3200" dirty="0" err="1">
                <a:effectLst/>
                <a:latin typeface="Verdana" panose="020B0604030504040204" pitchFamily="34" charset="0"/>
                <a:ea typeface="MS Mincho" panose="02020609040205080304" pitchFamily="49" charset="-128"/>
                <a:cs typeface="Arial" panose="020B0604020202020204" pitchFamily="34" charset="0"/>
              </a:rPr>
              <a:t>standardised</a:t>
            </a:r>
            <a:r>
              <a:rPr lang="en-US" sz="3200" dirty="0">
                <a:effectLst/>
                <a:latin typeface="Verdana" panose="020B0604030504040204" pitchFamily="34" charset="0"/>
                <a:ea typeface="MS Mincho" panose="02020609040205080304" pitchFamily="49" charset="-128"/>
                <a:cs typeface="Arial" panose="020B0604020202020204" pitchFamily="34" charset="0"/>
              </a:rPr>
              <a:t> workflows across Finance, HR, SCM, Operations, and Asset Management. The project will </a:t>
            </a:r>
            <a:r>
              <a:rPr lang="en-US" sz="3200" dirty="0" err="1">
                <a:effectLst/>
                <a:latin typeface="Verdana" panose="020B0604030504040204" pitchFamily="34" charset="0"/>
                <a:ea typeface="MS Mincho" panose="02020609040205080304" pitchFamily="49" charset="-128"/>
                <a:cs typeface="Arial" panose="020B0604020202020204" pitchFamily="34" charset="0"/>
              </a:rPr>
              <a:t>digitise</a:t>
            </a:r>
            <a:r>
              <a:rPr lang="en-US" sz="3200" dirty="0">
                <a:effectLst/>
                <a:latin typeface="Verdana" panose="020B0604030504040204" pitchFamily="34" charset="0"/>
                <a:ea typeface="MS Mincho" panose="02020609040205080304" pitchFamily="49" charset="-128"/>
                <a:cs typeface="Arial" panose="020B0604020202020204" pitchFamily="34" charset="0"/>
              </a:rPr>
              <a:t> these workflows, replace fragmented systems, and integrate technical operations with corporate functions. Implementation will follow a phased, multi-year plan (2026–2030), </a:t>
            </a:r>
            <a:r>
              <a:rPr lang="en-US" sz="3200" dirty="0" err="1">
                <a:effectLst/>
                <a:latin typeface="Verdana" panose="020B0604030504040204" pitchFamily="34" charset="0"/>
                <a:ea typeface="MS Mincho" panose="02020609040205080304" pitchFamily="49" charset="-128"/>
                <a:cs typeface="Arial" panose="020B0604020202020204" pitchFamily="34" charset="0"/>
              </a:rPr>
              <a:t>prioritising</a:t>
            </a:r>
            <a:r>
              <a:rPr lang="en-US" sz="3200" dirty="0">
                <a:effectLst/>
                <a:latin typeface="Verdana" panose="020B0604030504040204" pitchFamily="34" charset="0"/>
                <a:ea typeface="MS Mincho" panose="02020609040205080304" pitchFamily="49" charset="-128"/>
                <a:cs typeface="Arial" panose="020B0604020202020204" pitchFamily="34" charset="0"/>
              </a:rPr>
              <a:t> technical and operational modules first, followed by corporate and people-oriented modules.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0" indent="0" algn="just">
              <a:lnSpc>
                <a:spcPct val="150000"/>
              </a:lnSpc>
              <a:spcAft>
                <a:spcPts val="1200"/>
              </a:spcAft>
              <a:buNone/>
            </a:pPr>
            <a:r>
              <a:rPr lang="en-US" sz="3200" dirty="0">
                <a:effectLst/>
                <a:latin typeface="Verdana" panose="020B0604030504040204" pitchFamily="34" charset="0"/>
                <a:ea typeface="Verdana" panose="020B0604030504040204" pitchFamily="34" charset="0"/>
                <a:cs typeface="Verdana" panose="020B0604030504040204" pitchFamily="34" charset="0"/>
              </a:rPr>
              <a:t>The service provider shall be responsible for the supply, configuration, customization, implementation, data migration, training, and post-implementation support of the ERP system. The ERP solution must include, but not be limited to, the following modules:</a:t>
            </a:r>
          </a:p>
          <a:p>
            <a:pPr marL="0" indent="0">
              <a:buNone/>
            </a:pPr>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Scope of work</a:t>
            </a:r>
            <a:endParaRPr lang="en-ZA" dirty="0">
              <a:solidFill>
                <a:schemeClr val="bg1"/>
              </a:solidFill>
            </a:endParaRPr>
          </a:p>
        </p:txBody>
      </p:sp>
    </p:spTree>
    <p:extLst>
      <p:ext uri="{BB962C8B-B14F-4D97-AF65-F5344CB8AC3E}">
        <p14:creationId xmlns:p14="http://schemas.microsoft.com/office/powerpoint/2010/main" val="3030515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a:p>
            <a:pPr algn="just">
              <a:lnSpc>
                <a:spcPct val="115000"/>
              </a:lnSpc>
              <a:spcAft>
                <a:spcPts val="800"/>
              </a:spcAft>
              <a:buSzPts val="1000"/>
              <a:buFont typeface="Wingdings" panose="05000000000000000000" pitchFamily="2" charset="2"/>
              <a:buChar char="Ø"/>
              <a:tabLst>
                <a:tab pos="457200" algn="l"/>
              </a:tabLst>
            </a:pPr>
            <a:r>
              <a:rPr lang="en-US" sz="3200" dirty="0">
                <a:effectLst/>
                <a:latin typeface="Verdana" panose="020B0604030504040204" pitchFamily="34" charset="0"/>
                <a:ea typeface="MS Mincho" panose="02020609040205080304" pitchFamily="49" charset="-128"/>
                <a:cs typeface="Arial" panose="020B0604020202020204" pitchFamily="34" charset="0"/>
              </a:rPr>
              <a:t>Implementation of a comprehensive ERP business solution covering all VCW processes.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r>
              <a:rPr lang="en-US" sz="3200" dirty="0">
                <a:effectLst/>
                <a:latin typeface="Verdana" panose="020B0604030504040204" pitchFamily="34" charset="0"/>
                <a:ea typeface="MS Mincho" panose="02020609040205080304" pitchFamily="49" charset="-128"/>
                <a:cs typeface="Arial" panose="020B0604020202020204" pitchFamily="34" charset="0"/>
              </a:rPr>
              <a:t>Project management and oversight throughout the implementation lifecycle.</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r>
              <a:rPr lang="en-US" sz="3200" dirty="0">
                <a:effectLst/>
                <a:latin typeface="Verdana" panose="020B0604030504040204" pitchFamily="34" charset="0"/>
                <a:ea typeface="MS Mincho" panose="02020609040205080304" pitchFamily="49" charset="-128"/>
                <a:cs typeface="Arial" panose="020B0604020202020204" pitchFamily="34" charset="0"/>
              </a:rPr>
              <a:t>System configuration, customization, and integration tailored to VCW requirements.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r>
              <a:rPr lang="en-US" sz="3200" dirty="0">
                <a:effectLst/>
                <a:latin typeface="Verdana" panose="020B0604030504040204" pitchFamily="34" charset="0"/>
                <a:ea typeface="MS Mincho" panose="02020609040205080304" pitchFamily="49" charset="-128"/>
                <a:cs typeface="Arial" panose="020B0604020202020204" pitchFamily="34" charset="0"/>
              </a:rPr>
              <a:t>Testing, quality assurance, and data migration from the current systems (SAGE300, SAGE people, Maximo and bespoke intranet system (water model).</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r>
              <a:rPr lang="en-US" sz="3200" dirty="0">
                <a:effectLst/>
                <a:latin typeface="Verdana" panose="020B0604030504040204" pitchFamily="34" charset="0"/>
                <a:ea typeface="MS Mincho" panose="02020609040205080304" pitchFamily="49" charset="-128"/>
                <a:cs typeface="Arial" panose="020B0604020202020204" pitchFamily="34" charset="0"/>
              </a:rPr>
              <a:t>Change management strategies and user adoption support.</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spcAft>
                <a:spcPts val="800"/>
              </a:spcAft>
              <a:buSzPts val="1000"/>
              <a:buFont typeface="Symbol" panose="05050102010706020507" pitchFamily="18" charset="2"/>
              <a:buChar char=""/>
              <a:tabLst>
                <a:tab pos="457200" algn="l"/>
              </a:tabLst>
            </a:pPr>
            <a:r>
              <a:rPr lang="en-US" sz="3200" dirty="0">
                <a:effectLst/>
                <a:latin typeface="Verdana" panose="020B0604030504040204" pitchFamily="34" charset="0"/>
                <a:ea typeface="MS Mincho" panose="02020609040205080304" pitchFamily="49" charset="-128"/>
                <a:cs typeface="Arial" panose="020B0604020202020204" pitchFamily="34" charset="0"/>
              </a:rPr>
              <a:t>Training for all users and super users.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spcAft>
                <a:spcPts val="800"/>
              </a:spcAft>
              <a:buSzPts val="1000"/>
              <a:buFont typeface="Symbol" panose="05050102010706020507" pitchFamily="18" charset="2"/>
              <a:buChar char=""/>
              <a:tabLst>
                <a:tab pos="457200" algn="l"/>
              </a:tabLst>
            </a:pPr>
            <a:r>
              <a:rPr lang="en-US" sz="3200" dirty="0">
                <a:effectLst/>
                <a:latin typeface="Verdana" panose="020B0604030504040204" pitchFamily="34" charset="0"/>
                <a:ea typeface="MS Mincho" panose="02020609040205080304" pitchFamily="49" charset="-128"/>
                <a:cs typeface="Arial" panose="020B0604020202020204" pitchFamily="34" charset="0"/>
              </a:rPr>
              <a:t>Ongoing maintenance and support as per the signed Service Level Agreement (SLA).</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0" indent="0">
              <a:lnSpc>
                <a:spcPct val="200000"/>
              </a:lnSpc>
              <a:spcAft>
                <a:spcPts val="800"/>
              </a:spcAft>
              <a:buNone/>
            </a:pPr>
            <a:r>
              <a:rPr lang="en-ZA" sz="3200" b="1" u="none" strike="noStrike" kern="100" dirty="0">
                <a:effectLst/>
                <a:latin typeface="Verdana" panose="020B0604030504040204" pitchFamily="34" charset="0"/>
                <a:ea typeface="Aptos" panose="02110004020202020204"/>
                <a:cs typeface="Arial" panose="020B0604020202020204" pitchFamily="34" charset="0"/>
              </a:rPr>
              <a:t> </a:t>
            </a:r>
            <a:endParaRPr lang="en-ZA" sz="3200" kern="100" dirty="0">
              <a:effectLst/>
              <a:latin typeface="Aptos" panose="02110004020202020204"/>
              <a:ea typeface="Aptos" panose="02110004020202020204"/>
              <a:cs typeface="Arial" panose="020B0604020202020204" pitchFamily="34" charset="0"/>
            </a:endParaRPr>
          </a:p>
          <a:p>
            <a:pPr marL="0" indent="0">
              <a:buNone/>
            </a:pPr>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Scope of work</a:t>
            </a:r>
            <a:endParaRPr lang="en-ZA" dirty="0">
              <a:solidFill>
                <a:schemeClr val="bg1"/>
              </a:solidFill>
            </a:endParaRPr>
          </a:p>
        </p:txBody>
      </p:sp>
    </p:spTree>
    <p:extLst>
      <p:ext uri="{BB962C8B-B14F-4D97-AF65-F5344CB8AC3E}">
        <p14:creationId xmlns:p14="http://schemas.microsoft.com/office/powerpoint/2010/main" val="3961358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0" indent="0" algn="just">
              <a:lnSpc>
                <a:spcPct val="115000"/>
              </a:lnSpc>
              <a:spcAft>
                <a:spcPts val="800"/>
              </a:spcAft>
              <a:buSzPts val="1000"/>
              <a:buNone/>
              <a:tabLst>
                <a:tab pos="457200" algn="l"/>
              </a:tabLst>
            </a:pPr>
            <a:r>
              <a:rPr lang="en-US" sz="4800" dirty="0">
                <a:effectLst/>
                <a:latin typeface="Verdana" panose="020B0604030504040204" pitchFamily="34" charset="0"/>
                <a:ea typeface="MS Mincho" panose="02020609040205080304" pitchFamily="49" charset="-128"/>
                <a:cs typeface="Arial" panose="020B0604020202020204" pitchFamily="34" charset="0"/>
              </a:rPr>
              <a:t>Key System Interfaces</a:t>
            </a:r>
            <a:endParaRPr lang="en-US" sz="4800" dirty="0">
              <a:latin typeface="Verdana" panose="020B0604030504040204" pitchFamily="34"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r>
              <a:rPr lang="en-US" sz="3200" dirty="0">
                <a:latin typeface="Verdana" panose="020B0604030504040204" pitchFamily="34" charset="0"/>
                <a:ea typeface="MS Mincho" panose="02020609040205080304" pitchFamily="49" charset="-128"/>
                <a:cs typeface="Arial" panose="020B0604020202020204" pitchFamily="34" charset="0"/>
              </a:rPr>
              <a:t>Water model – links water abstraction, treatment and billing data</a:t>
            </a:r>
          </a:p>
          <a:p>
            <a:pPr algn="just">
              <a:lnSpc>
                <a:spcPct val="115000"/>
              </a:lnSpc>
              <a:spcAft>
                <a:spcPts val="800"/>
              </a:spcAft>
              <a:buSzPts val="1000"/>
              <a:tabLst>
                <a:tab pos="457200" algn="l"/>
              </a:tabLst>
            </a:pPr>
            <a:r>
              <a:rPr lang="en-US" sz="3200" dirty="0">
                <a:latin typeface="Verdana" panose="020B0604030504040204" pitchFamily="34" charset="0"/>
                <a:ea typeface="MS Mincho" panose="02020609040205080304" pitchFamily="49" charset="-128"/>
                <a:cs typeface="Arial" panose="020B0604020202020204" pitchFamily="34" charset="0"/>
              </a:rPr>
              <a:t>Scada\Telemetry – integrates plant level performance matrix</a:t>
            </a:r>
          </a:p>
          <a:p>
            <a:pPr algn="just">
              <a:lnSpc>
                <a:spcPct val="115000"/>
              </a:lnSpc>
              <a:spcAft>
                <a:spcPts val="800"/>
              </a:spcAft>
              <a:buSzPts val="1000"/>
              <a:tabLst>
                <a:tab pos="457200" algn="l"/>
              </a:tabLst>
            </a:pPr>
            <a:r>
              <a:rPr lang="en-US" sz="3200" dirty="0">
                <a:latin typeface="Verdana" panose="020B0604030504040204" pitchFamily="34" charset="0"/>
                <a:ea typeface="MS Mincho" panose="02020609040205080304" pitchFamily="49" charset="-128"/>
                <a:cs typeface="Arial" panose="020B0604020202020204" pitchFamily="34" charset="0"/>
              </a:rPr>
              <a:t>LIMS – Automates Laboratory and water quality reporting</a:t>
            </a:r>
          </a:p>
          <a:p>
            <a:pPr algn="just">
              <a:lnSpc>
                <a:spcPct val="115000"/>
              </a:lnSpc>
              <a:spcAft>
                <a:spcPts val="800"/>
              </a:spcAft>
              <a:buSzPts val="1000"/>
              <a:tabLst>
                <a:tab pos="457200" algn="l"/>
              </a:tabLst>
            </a:pPr>
            <a:r>
              <a:rPr lang="en-US" sz="3200" dirty="0">
                <a:latin typeface="Verdana" panose="020B0604030504040204" pitchFamily="34" charset="0"/>
                <a:ea typeface="MS Mincho" panose="02020609040205080304" pitchFamily="49" charset="-128"/>
                <a:cs typeface="Arial" panose="020B0604020202020204" pitchFamily="34" charset="0"/>
              </a:rPr>
              <a:t>SAGE people – connects HR and Payroll data with finance</a:t>
            </a: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Scope of work</a:t>
            </a:r>
            <a:endParaRPr lang="en-ZA" dirty="0">
              <a:solidFill>
                <a:schemeClr val="bg1"/>
              </a:solidFill>
            </a:endParaRPr>
          </a:p>
        </p:txBody>
      </p:sp>
    </p:spTree>
    <p:extLst>
      <p:ext uri="{BB962C8B-B14F-4D97-AF65-F5344CB8AC3E}">
        <p14:creationId xmlns:p14="http://schemas.microsoft.com/office/powerpoint/2010/main" val="84880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0" indent="0" algn="just">
              <a:lnSpc>
                <a:spcPct val="115000"/>
              </a:lnSpc>
              <a:spcAft>
                <a:spcPts val="800"/>
              </a:spcAft>
              <a:buSzPts val="1000"/>
              <a:buNone/>
              <a:tabLst>
                <a:tab pos="457200" algn="l"/>
              </a:tabLst>
            </a:pPr>
            <a:r>
              <a:rPr lang="en-US" sz="4800" dirty="0">
                <a:latin typeface="Verdana" panose="020B0604030504040204" pitchFamily="34" charset="0"/>
                <a:ea typeface="MS Mincho" panose="02020609040205080304" pitchFamily="49" charset="-128"/>
                <a:cs typeface="Arial" panose="020B0604020202020204" pitchFamily="34" charset="0"/>
              </a:rPr>
              <a:t>Integration, Customization and Data migration</a:t>
            </a:r>
          </a:p>
          <a:p>
            <a:pPr algn="just">
              <a:lnSpc>
                <a:spcPct val="115000"/>
              </a:lnSpc>
              <a:spcAft>
                <a:spcPts val="800"/>
              </a:spcAft>
              <a:buSzPts val="1000"/>
              <a:tabLst>
                <a:tab pos="457200" algn="l"/>
              </a:tabLst>
            </a:pPr>
            <a:r>
              <a:rPr lang="en-US" sz="3200" dirty="0">
                <a:latin typeface="Verdana" panose="020B0604030504040204" pitchFamily="34" charset="0"/>
                <a:ea typeface="MS Mincho" panose="02020609040205080304" pitchFamily="49" charset="-128"/>
                <a:cs typeface="Arial" panose="020B0604020202020204" pitchFamily="34" charset="0"/>
              </a:rPr>
              <a:t>VCW expects that the new ERP solution will be making use of best practices, therefore little customization will be required during the project implementation</a:t>
            </a:r>
          </a:p>
          <a:p>
            <a:pPr algn="just">
              <a:lnSpc>
                <a:spcPct val="115000"/>
              </a:lnSpc>
              <a:spcAft>
                <a:spcPts val="800"/>
              </a:spcAft>
              <a:buSzPts val="1000"/>
              <a:tabLst>
                <a:tab pos="457200" algn="l"/>
              </a:tabLst>
            </a:pPr>
            <a:r>
              <a:rPr lang="en-US" sz="3200" dirty="0">
                <a:latin typeface="Verdana" panose="020B0604030504040204" pitchFamily="34" charset="0"/>
                <a:ea typeface="MS Mincho" panose="02020609040205080304" pitchFamily="49" charset="-128"/>
                <a:cs typeface="Arial" panose="020B0604020202020204" pitchFamily="34" charset="0"/>
              </a:rPr>
              <a:t>They new ERP will be expected to have capability to interface with systems like, LIMS, Maximo, HRIS, GIS and SCADA</a:t>
            </a:r>
          </a:p>
          <a:p>
            <a:pPr algn="just">
              <a:lnSpc>
                <a:spcPct val="115000"/>
              </a:lnSpc>
              <a:spcAft>
                <a:spcPts val="800"/>
              </a:spcAft>
              <a:buSzPts val="1000"/>
              <a:tabLst>
                <a:tab pos="457200" algn="l"/>
              </a:tabLst>
            </a:pPr>
            <a:r>
              <a:rPr lang="en-US" sz="3200" dirty="0">
                <a:latin typeface="Verdana" panose="020B0604030504040204" pitchFamily="34" charset="0"/>
                <a:ea typeface="MS Mincho" panose="02020609040205080304" pitchFamily="49" charset="-128"/>
                <a:cs typeface="Arial" panose="020B0604020202020204" pitchFamily="34" charset="0"/>
              </a:rPr>
              <a:t>There will be no third party solutions required during the implementation of the ERP, VCW requires  a single ERP solution that will meet its business needs</a:t>
            </a:r>
          </a:p>
          <a:p>
            <a:pPr algn="just">
              <a:lnSpc>
                <a:spcPct val="115000"/>
              </a:lnSpc>
              <a:spcAft>
                <a:spcPts val="800"/>
              </a:spcAft>
              <a:buSzPts val="1000"/>
              <a:tabLst>
                <a:tab pos="457200" algn="l"/>
              </a:tabLst>
            </a:pPr>
            <a:r>
              <a:rPr lang="en-US" sz="3200" dirty="0">
                <a:latin typeface="Verdana" panose="020B0604030504040204" pitchFamily="34" charset="0"/>
                <a:ea typeface="MS Mincho" panose="02020609040205080304" pitchFamily="49" charset="-128"/>
                <a:cs typeface="Arial" panose="020B0604020202020204" pitchFamily="34" charset="0"/>
              </a:rPr>
              <a:t>Data migration might be required during the project implementation however that will be determined during the project</a:t>
            </a:r>
          </a:p>
          <a:p>
            <a:pPr algn="just">
              <a:lnSpc>
                <a:spcPct val="115000"/>
              </a:lnSpc>
              <a:spcAft>
                <a:spcPts val="800"/>
              </a:spcAft>
              <a:buSzPts val="1000"/>
              <a:tabLst>
                <a:tab pos="457200" algn="l"/>
              </a:tabLst>
            </a:pPr>
            <a:r>
              <a:rPr lang="en-US" sz="3200" dirty="0">
                <a:latin typeface="Verdana" panose="020B0604030504040204" pitchFamily="34" charset="0"/>
                <a:ea typeface="MS Mincho" panose="02020609040205080304" pitchFamily="49" charset="-128"/>
                <a:cs typeface="Arial" panose="020B0604020202020204" pitchFamily="34" charset="0"/>
              </a:rPr>
              <a:t> </a:t>
            </a: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Scope of work</a:t>
            </a:r>
            <a:endParaRPr lang="en-ZA" dirty="0">
              <a:solidFill>
                <a:schemeClr val="bg1"/>
              </a:solidFill>
            </a:endParaRPr>
          </a:p>
        </p:txBody>
      </p:sp>
    </p:spTree>
    <p:extLst>
      <p:ext uri="{BB962C8B-B14F-4D97-AF65-F5344CB8AC3E}">
        <p14:creationId xmlns:p14="http://schemas.microsoft.com/office/powerpoint/2010/main" val="1101784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algn="just">
              <a:lnSpc>
                <a:spcPct val="115000"/>
              </a:lnSpc>
              <a:spcAft>
                <a:spcPts val="800"/>
              </a:spcAft>
              <a:buSzPts val="1000"/>
              <a:tabLst>
                <a:tab pos="457200" algn="l"/>
              </a:tabLst>
            </a:pPr>
            <a:r>
              <a:rPr lang="en-US" sz="4800" dirty="0">
                <a:latin typeface="Verdana" panose="020B0604030504040204" pitchFamily="34" charset="0"/>
                <a:ea typeface="MS Mincho" panose="02020609040205080304" pitchFamily="49" charset="-128"/>
                <a:cs typeface="Arial" panose="020B0604020202020204" pitchFamily="34" charset="0"/>
              </a:rPr>
              <a:t>Provide hosting capabilities, cloud, on prem and hybrid, VCW will decide on the preferred hosting solution </a:t>
            </a:r>
          </a:p>
          <a:p>
            <a:pPr algn="just">
              <a:lnSpc>
                <a:spcPct val="115000"/>
              </a:lnSpc>
              <a:spcAft>
                <a:spcPts val="800"/>
              </a:spcAft>
              <a:buSzPts val="1000"/>
              <a:tabLst>
                <a:tab pos="457200" algn="l"/>
              </a:tabLst>
            </a:pPr>
            <a:r>
              <a:rPr lang="en-US" sz="4800" dirty="0">
                <a:latin typeface="Verdana" panose="020B0604030504040204" pitchFamily="34" charset="0"/>
                <a:ea typeface="MS Mincho" panose="02020609040205080304" pitchFamily="49" charset="-128"/>
                <a:cs typeface="Arial" panose="020B0604020202020204" pitchFamily="34" charset="0"/>
              </a:rPr>
              <a:t>Provide DR solutions for the ERP</a:t>
            </a:r>
          </a:p>
          <a:p>
            <a:pPr algn="just">
              <a:lnSpc>
                <a:spcPct val="115000"/>
              </a:lnSpc>
              <a:spcAft>
                <a:spcPts val="800"/>
              </a:spcAft>
              <a:buSzPts val="1000"/>
              <a:tabLst>
                <a:tab pos="457200" algn="l"/>
              </a:tabLst>
            </a:pPr>
            <a:r>
              <a:rPr lang="en-US" sz="4800" dirty="0">
                <a:latin typeface="Verdana" panose="020B0604030504040204" pitchFamily="34" charset="0"/>
                <a:ea typeface="MS Mincho" panose="02020609040205080304" pitchFamily="49" charset="-128"/>
                <a:cs typeface="Arial" panose="020B0604020202020204" pitchFamily="34" charset="0"/>
              </a:rPr>
              <a:t>Data center must reside in South Africa to comply with POPIA and other South African regulations and standards</a:t>
            </a:r>
          </a:p>
          <a:p>
            <a:pPr algn="just">
              <a:lnSpc>
                <a:spcPct val="115000"/>
              </a:lnSpc>
              <a:spcAft>
                <a:spcPts val="800"/>
              </a:spcAft>
              <a:buSzPts val="1000"/>
              <a:tabLst>
                <a:tab pos="457200" algn="l"/>
              </a:tabLst>
            </a:pPr>
            <a:r>
              <a:rPr lang="en-US" sz="4800" dirty="0">
                <a:latin typeface="Verdana" panose="020B0604030504040204" pitchFamily="34" charset="0"/>
                <a:ea typeface="MS Mincho" panose="02020609040205080304" pitchFamily="49" charset="-128"/>
                <a:cs typeface="Arial" panose="020B0604020202020204" pitchFamily="34" charset="0"/>
              </a:rPr>
              <a:t>Data will remain the intellectual property of VCW</a:t>
            </a:r>
          </a:p>
          <a:p>
            <a:pPr marL="0" indent="0" algn="just">
              <a:lnSpc>
                <a:spcPct val="115000"/>
              </a:lnSpc>
              <a:spcAft>
                <a:spcPts val="800"/>
              </a:spcAft>
              <a:buSzPts val="1000"/>
              <a:buNone/>
              <a:tabLst>
                <a:tab pos="457200" algn="l"/>
              </a:tabLst>
            </a:pPr>
            <a:endParaRPr lang="en-US" sz="4800" dirty="0">
              <a:latin typeface="Verdana" panose="020B0604030504040204" pitchFamily="34" charset="0"/>
              <a:ea typeface="MS Mincho" panose="02020609040205080304" pitchFamily="49" charset="-128"/>
              <a:cs typeface="Arial" panose="020B0604020202020204" pitchFamily="34" charset="0"/>
            </a:endParaRPr>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Hosting</a:t>
            </a:r>
            <a:endParaRPr lang="en-ZA" dirty="0">
              <a:solidFill>
                <a:schemeClr val="bg1"/>
              </a:solidFill>
            </a:endParaRPr>
          </a:p>
        </p:txBody>
      </p:sp>
    </p:spTree>
    <p:extLst>
      <p:ext uri="{BB962C8B-B14F-4D97-AF65-F5344CB8AC3E}">
        <p14:creationId xmlns:p14="http://schemas.microsoft.com/office/powerpoint/2010/main" val="1717297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342900" lvl="0" indent="-342900" algn="just">
              <a:lnSpc>
                <a:spcPct val="115000"/>
              </a:lnSpc>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GRAP – General </a:t>
            </a:r>
            <a:r>
              <a:rPr lang="en-US" sz="3200" dirty="0" err="1">
                <a:effectLst/>
                <a:latin typeface="Verdana" panose="020B0604030504040204" pitchFamily="34" charset="0"/>
                <a:ea typeface="Verdana" panose="020B0604030504040204" pitchFamily="34" charset="0"/>
                <a:cs typeface="Verdana" panose="020B0604030504040204" pitchFamily="34" charset="0"/>
              </a:rPr>
              <a:t>Recognised</a:t>
            </a:r>
            <a:r>
              <a:rPr lang="en-US" sz="3200" dirty="0">
                <a:effectLst/>
                <a:latin typeface="Verdana" panose="020B0604030504040204" pitchFamily="34" charset="0"/>
                <a:ea typeface="Verdana" panose="020B0604030504040204" pitchFamily="34" charset="0"/>
                <a:cs typeface="Verdana" panose="020B0604030504040204" pitchFamily="34" charset="0"/>
              </a:rPr>
              <a:t> Accounting Practice</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POPIA – Protection of Personal Information Act</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GRC - Governance, Risk and Compliance</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ESG - </a:t>
            </a:r>
            <a:r>
              <a:rPr lang="en-US" sz="3200" dirty="0">
                <a:effectLst/>
                <a:latin typeface="Verdana" panose="020B0604030504040204" pitchFamily="34" charset="0"/>
                <a:ea typeface="MS Mincho" panose="02020609040205080304" pitchFamily="49" charset="-128"/>
                <a:cs typeface="Arial" panose="020B0604020202020204" pitchFamily="34" charset="0"/>
              </a:rPr>
              <a:t>Environmental, Social, and Governance</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KING IV</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Data sovereignty within South Africa – Data will be the intellectual property of VCW</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Audit trails with immutable logs.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Data encryption</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Responsive design for mobile access.</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Disaster Recovery (DR) 99.9% uptime and annual DR testing.</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marL="342900" lvl="0" indent="-342900" algn="just">
              <a:lnSpc>
                <a:spcPct val="115000"/>
              </a:lnSpc>
              <a:spcAft>
                <a:spcPts val="1000"/>
              </a:spcAft>
              <a:buFont typeface="Symbol" panose="05050102010706020507" pitchFamily="18" charset="2"/>
              <a:buChar char=""/>
            </a:pPr>
            <a:r>
              <a:rPr lang="en-US" sz="3200" dirty="0">
                <a:effectLst/>
                <a:latin typeface="Verdana" panose="020B0604030504040204" pitchFamily="34" charset="0"/>
                <a:ea typeface="Verdana" panose="020B0604030504040204" pitchFamily="34" charset="0"/>
                <a:cs typeface="Verdana" panose="020B0604030504040204" pitchFamily="34" charset="0"/>
              </a:rPr>
              <a:t>Security standards including Role-Based Access Control, vulnerability management, and SOC 2 Type II and ISO 27001 compliance.</a:t>
            </a: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1000"/>
              </a:spcAft>
            </a:pP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Compliance and standards</a:t>
            </a:r>
            <a:endParaRPr lang="en-ZA" dirty="0">
              <a:solidFill>
                <a:schemeClr val="bg1"/>
              </a:solidFill>
            </a:endParaRPr>
          </a:p>
        </p:txBody>
      </p:sp>
    </p:spTree>
    <p:extLst>
      <p:ext uri="{BB962C8B-B14F-4D97-AF65-F5344CB8AC3E}">
        <p14:creationId xmlns:p14="http://schemas.microsoft.com/office/powerpoint/2010/main" val="4206585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786"/>
            <a:ext cx="24377650" cy="2681542"/>
          </a:xfrm>
          <a:prstGeom prst="rect">
            <a:avLst/>
          </a:prstGeom>
          <a:solidFill>
            <a:srgbClr val="065A82"/>
          </a:solidFill>
          <a:ln/>
        </p:spPr>
        <p:txBody>
          <a:bodyPr/>
          <a:lstStyle/>
          <a:p>
            <a:endParaRPr lang="en-ZA"/>
          </a:p>
        </p:txBody>
      </p:sp>
      <p:sp>
        <p:nvSpPr>
          <p:cNvPr id="3" name="Text 1"/>
          <p:cNvSpPr/>
          <p:nvPr/>
        </p:nvSpPr>
        <p:spPr>
          <a:xfrm>
            <a:off x="1218883" y="733115"/>
            <a:ext cx="21939885" cy="1218883"/>
          </a:xfrm>
          <a:prstGeom prst="rect">
            <a:avLst/>
          </a:prstGeom>
          <a:noFill/>
          <a:ln/>
        </p:spPr>
        <p:txBody>
          <a:bodyPr wrap="square" lIns="0" tIns="0" rIns="0" bIns="0" rtlCol="0" anchor="ctr"/>
          <a:lstStyle/>
          <a:p>
            <a:r>
              <a:rPr lang="en-US" sz="7465" dirty="0">
                <a:solidFill>
                  <a:srgbClr val="FFFFFF"/>
                </a:solidFill>
                <a:latin typeface="Arial Black" pitchFamily="34" charset="0"/>
              </a:rPr>
              <a:t>Background</a:t>
            </a:r>
            <a:endParaRPr lang="en-US" sz="7465" dirty="0"/>
          </a:p>
        </p:txBody>
      </p:sp>
      <p:sp>
        <p:nvSpPr>
          <p:cNvPr id="4" name="Shape 2"/>
          <p:cNvSpPr/>
          <p:nvPr/>
        </p:nvSpPr>
        <p:spPr>
          <a:xfrm>
            <a:off x="1706435" y="3658433"/>
            <a:ext cx="1218883" cy="1218883"/>
          </a:xfrm>
          <a:prstGeom prst="ellipse">
            <a:avLst/>
          </a:prstGeom>
          <a:solidFill>
            <a:srgbClr val="1C7293"/>
          </a:solidFill>
          <a:ln/>
        </p:spPr>
        <p:txBody>
          <a:bodyPr/>
          <a:lstStyle/>
          <a:p>
            <a:endParaRPr lang="en-ZA"/>
          </a:p>
        </p:txBody>
      </p:sp>
      <p:pic>
        <p:nvPicPr>
          <p:cNvPr id="5" name="Image 0" descr="preencoded.png"/>
          <p:cNvPicPr>
            <a:picLocks noChangeAspect="1"/>
          </p:cNvPicPr>
          <p:nvPr/>
        </p:nvPicPr>
        <p:blipFill>
          <a:blip r:embed="rId3"/>
          <a:stretch>
            <a:fillRect/>
          </a:stretch>
        </p:blipFill>
        <p:spPr>
          <a:xfrm>
            <a:off x="1950212" y="3902210"/>
            <a:ext cx="731330" cy="731330"/>
          </a:xfrm>
          <a:prstGeom prst="rect">
            <a:avLst/>
          </a:prstGeom>
        </p:spPr>
      </p:pic>
      <p:sp>
        <p:nvSpPr>
          <p:cNvPr id="6" name="Text 3"/>
          <p:cNvSpPr/>
          <p:nvPr/>
        </p:nvSpPr>
        <p:spPr>
          <a:xfrm>
            <a:off x="3412871" y="3414657"/>
            <a:ext cx="19502120" cy="1706436"/>
          </a:xfrm>
          <a:prstGeom prst="rect">
            <a:avLst/>
          </a:prstGeom>
          <a:noFill/>
          <a:ln/>
        </p:spPr>
        <p:txBody>
          <a:bodyPr wrap="square" rtlCol="0" anchor="ctr"/>
          <a:lstStyle/>
          <a:p>
            <a:r>
              <a:rPr lang="en-US" sz="4266" dirty="0">
                <a:solidFill>
                  <a:srgbClr val="1E293B"/>
                </a:solidFill>
                <a:latin typeface="Calibri" pitchFamily="34" charset="0"/>
                <a:ea typeface="Calibri" pitchFamily="34" charset="-122"/>
                <a:cs typeface="Calibri" pitchFamily="34" charset="-120"/>
              </a:rPr>
              <a:t>Background</a:t>
            </a:r>
            <a:endParaRPr lang="en-US" sz="4266" dirty="0"/>
          </a:p>
        </p:txBody>
      </p:sp>
      <p:sp>
        <p:nvSpPr>
          <p:cNvPr id="7" name="Shape 4"/>
          <p:cNvSpPr/>
          <p:nvPr/>
        </p:nvSpPr>
        <p:spPr>
          <a:xfrm>
            <a:off x="1706435" y="5608645"/>
            <a:ext cx="1218883" cy="1218883"/>
          </a:xfrm>
          <a:prstGeom prst="ellipse">
            <a:avLst/>
          </a:prstGeom>
          <a:solidFill>
            <a:srgbClr val="1C7293"/>
          </a:solidFill>
          <a:ln/>
        </p:spPr>
        <p:txBody>
          <a:bodyPr/>
          <a:lstStyle/>
          <a:p>
            <a:endParaRPr lang="en-ZA"/>
          </a:p>
        </p:txBody>
      </p:sp>
      <p:pic>
        <p:nvPicPr>
          <p:cNvPr id="8" name="Image 1" descr="preencoded.png"/>
          <p:cNvPicPr>
            <a:picLocks noChangeAspect="1"/>
          </p:cNvPicPr>
          <p:nvPr/>
        </p:nvPicPr>
        <p:blipFill>
          <a:blip r:embed="rId4"/>
          <a:stretch>
            <a:fillRect/>
          </a:stretch>
        </p:blipFill>
        <p:spPr>
          <a:xfrm>
            <a:off x="1950212" y="5852422"/>
            <a:ext cx="731330" cy="731330"/>
          </a:xfrm>
          <a:prstGeom prst="rect">
            <a:avLst/>
          </a:prstGeom>
        </p:spPr>
      </p:pic>
      <p:sp>
        <p:nvSpPr>
          <p:cNvPr id="9" name="Text 5"/>
          <p:cNvSpPr/>
          <p:nvPr/>
        </p:nvSpPr>
        <p:spPr>
          <a:xfrm>
            <a:off x="3412871" y="5364869"/>
            <a:ext cx="19502120" cy="1706436"/>
          </a:xfrm>
          <a:prstGeom prst="rect">
            <a:avLst/>
          </a:prstGeom>
          <a:noFill/>
          <a:ln/>
        </p:spPr>
        <p:txBody>
          <a:bodyPr wrap="square" rtlCol="0" anchor="ctr"/>
          <a:lstStyle/>
          <a:p>
            <a:r>
              <a:rPr lang="en-US" sz="4266" dirty="0">
                <a:solidFill>
                  <a:srgbClr val="1E293B"/>
                </a:solidFill>
                <a:latin typeface="Calibri" pitchFamily="34" charset="0"/>
                <a:ea typeface="Calibri" pitchFamily="34" charset="-122"/>
                <a:cs typeface="Calibri" pitchFamily="34" charset="-120"/>
              </a:rPr>
              <a:t>“AS IS”</a:t>
            </a:r>
            <a:endParaRPr lang="en-US" sz="4266" dirty="0"/>
          </a:p>
        </p:txBody>
      </p:sp>
      <p:sp>
        <p:nvSpPr>
          <p:cNvPr id="10" name="Shape 6"/>
          <p:cNvSpPr/>
          <p:nvPr/>
        </p:nvSpPr>
        <p:spPr>
          <a:xfrm>
            <a:off x="1706435" y="7558857"/>
            <a:ext cx="1218883" cy="1218883"/>
          </a:xfrm>
          <a:prstGeom prst="ellipse">
            <a:avLst/>
          </a:prstGeom>
          <a:solidFill>
            <a:srgbClr val="1C7293"/>
          </a:solidFill>
          <a:ln/>
        </p:spPr>
        <p:txBody>
          <a:bodyPr/>
          <a:lstStyle/>
          <a:p>
            <a:endParaRPr lang="en-ZA"/>
          </a:p>
        </p:txBody>
      </p:sp>
      <p:pic>
        <p:nvPicPr>
          <p:cNvPr id="11" name="Image 2" descr="preencoded.png"/>
          <p:cNvPicPr>
            <a:picLocks noChangeAspect="1"/>
          </p:cNvPicPr>
          <p:nvPr/>
        </p:nvPicPr>
        <p:blipFill>
          <a:blip r:embed="rId5"/>
          <a:stretch>
            <a:fillRect/>
          </a:stretch>
        </p:blipFill>
        <p:spPr>
          <a:xfrm>
            <a:off x="1950212" y="7802634"/>
            <a:ext cx="731330" cy="731330"/>
          </a:xfrm>
          <a:prstGeom prst="rect">
            <a:avLst/>
          </a:prstGeom>
        </p:spPr>
      </p:pic>
      <p:sp>
        <p:nvSpPr>
          <p:cNvPr id="12" name="Text 7"/>
          <p:cNvSpPr/>
          <p:nvPr/>
        </p:nvSpPr>
        <p:spPr>
          <a:xfrm>
            <a:off x="3412871" y="7315081"/>
            <a:ext cx="19502120" cy="1706436"/>
          </a:xfrm>
          <a:prstGeom prst="rect">
            <a:avLst/>
          </a:prstGeom>
          <a:noFill/>
          <a:ln/>
        </p:spPr>
        <p:txBody>
          <a:bodyPr wrap="square" rtlCol="0" anchor="ctr"/>
          <a:lstStyle/>
          <a:p>
            <a:r>
              <a:rPr lang="en-US" sz="4266" dirty="0">
                <a:solidFill>
                  <a:srgbClr val="1E293B"/>
                </a:solidFill>
                <a:latin typeface="Calibri" pitchFamily="34" charset="0"/>
                <a:ea typeface="Calibri" pitchFamily="34" charset="-122"/>
                <a:cs typeface="Calibri" pitchFamily="34" charset="-120"/>
              </a:rPr>
              <a:t>Specifications</a:t>
            </a:r>
            <a:endParaRPr lang="en-US" sz="4266" dirty="0"/>
          </a:p>
        </p:txBody>
      </p:sp>
      <p:sp>
        <p:nvSpPr>
          <p:cNvPr id="13" name="Shape 8"/>
          <p:cNvSpPr/>
          <p:nvPr/>
        </p:nvSpPr>
        <p:spPr>
          <a:xfrm>
            <a:off x="1706435" y="9509069"/>
            <a:ext cx="1218883" cy="1218883"/>
          </a:xfrm>
          <a:prstGeom prst="ellipse">
            <a:avLst/>
          </a:prstGeom>
          <a:solidFill>
            <a:srgbClr val="1C7293"/>
          </a:solidFill>
          <a:ln/>
        </p:spPr>
        <p:txBody>
          <a:bodyPr/>
          <a:lstStyle/>
          <a:p>
            <a:endParaRPr lang="en-ZA"/>
          </a:p>
        </p:txBody>
      </p:sp>
      <p:pic>
        <p:nvPicPr>
          <p:cNvPr id="14" name="Image 3" descr="preencoded.png"/>
          <p:cNvPicPr>
            <a:picLocks noChangeAspect="1"/>
          </p:cNvPicPr>
          <p:nvPr/>
        </p:nvPicPr>
        <p:blipFill>
          <a:blip r:embed="rId6"/>
          <a:stretch>
            <a:fillRect/>
          </a:stretch>
        </p:blipFill>
        <p:spPr>
          <a:xfrm>
            <a:off x="1950212" y="9752846"/>
            <a:ext cx="731330" cy="731330"/>
          </a:xfrm>
          <a:prstGeom prst="rect">
            <a:avLst/>
          </a:prstGeom>
        </p:spPr>
      </p:pic>
      <p:sp>
        <p:nvSpPr>
          <p:cNvPr id="15" name="Text 9"/>
          <p:cNvSpPr/>
          <p:nvPr/>
        </p:nvSpPr>
        <p:spPr>
          <a:xfrm>
            <a:off x="3412871" y="9265293"/>
            <a:ext cx="19502120" cy="1706436"/>
          </a:xfrm>
          <a:prstGeom prst="rect">
            <a:avLst/>
          </a:prstGeom>
          <a:noFill/>
          <a:ln/>
        </p:spPr>
        <p:txBody>
          <a:bodyPr wrap="square" rtlCol="0" anchor="ctr"/>
          <a:lstStyle/>
          <a:p>
            <a:r>
              <a:rPr lang="en-US" sz="4266" dirty="0">
                <a:solidFill>
                  <a:srgbClr val="1E293B"/>
                </a:solidFill>
                <a:latin typeface="Calibri" pitchFamily="34" charset="0"/>
                <a:ea typeface="Calibri" pitchFamily="34" charset="-122"/>
                <a:cs typeface="Calibri" pitchFamily="34" charset="-120"/>
              </a:rPr>
              <a:t>Scope of Work</a:t>
            </a:r>
            <a:endParaRPr lang="en-US" sz="4266" dirty="0"/>
          </a:p>
        </p:txBody>
      </p:sp>
      <p:sp>
        <p:nvSpPr>
          <p:cNvPr id="16" name="Shape 10"/>
          <p:cNvSpPr/>
          <p:nvPr/>
        </p:nvSpPr>
        <p:spPr>
          <a:xfrm>
            <a:off x="1706435" y="11239825"/>
            <a:ext cx="1218883" cy="1218883"/>
          </a:xfrm>
          <a:prstGeom prst="ellipse">
            <a:avLst/>
          </a:prstGeom>
          <a:solidFill>
            <a:srgbClr val="1C7293"/>
          </a:solidFill>
          <a:ln/>
        </p:spPr>
        <p:txBody>
          <a:bodyPr/>
          <a:lstStyle/>
          <a:p>
            <a:endParaRPr lang="en-ZA"/>
          </a:p>
        </p:txBody>
      </p:sp>
      <p:pic>
        <p:nvPicPr>
          <p:cNvPr id="17" name="Image 4" descr="preencoded.png"/>
          <p:cNvPicPr>
            <a:picLocks noChangeAspect="1"/>
          </p:cNvPicPr>
          <p:nvPr/>
        </p:nvPicPr>
        <p:blipFill>
          <a:blip r:embed="rId7"/>
          <a:stretch>
            <a:fillRect/>
          </a:stretch>
        </p:blipFill>
        <p:spPr>
          <a:xfrm>
            <a:off x="1950212" y="11483602"/>
            <a:ext cx="731330" cy="731330"/>
          </a:xfrm>
          <a:prstGeom prst="rect">
            <a:avLst/>
          </a:prstGeom>
        </p:spPr>
      </p:pic>
      <p:sp>
        <p:nvSpPr>
          <p:cNvPr id="18" name="Text 11"/>
          <p:cNvSpPr/>
          <p:nvPr/>
        </p:nvSpPr>
        <p:spPr>
          <a:xfrm>
            <a:off x="3412871" y="11215505"/>
            <a:ext cx="19502120" cy="1706436"/>
          </a:xfrm>
          <a:prstGeom prst="rect">
            <a:avLst/>
          </a:prstGeom>
          <a:noFill/>
          <a:ln/>
        </p:spPr>
        <p:txBody>
          <a:bodyPr wrap="square" rtlCol="0" anchor="ctr"/>
          <a:lstStyle/>
          <a:p>
            <a:r>
              <a:rPr lang="en-US" sz="4266" dirty="0">
                <a:solidFill>
                  <a:srgbClr val="1E293B"/>
                </a:solidFill>
                <a:latin typeface="Calibri" pitchFamily="34" charset="0"/>
                <a:ea typeface="Calibri" pitchFamily="34" charset="-122"/>
                <a:cs typeface="Calibri" pitchFamily="34" charset="-120"/>
              </a:rPr>
              <a:t>Questions and answers</a:t>
            </a:r>
            <a:endParaRPr lang="en-US" sz="4266"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342900" lvl="0" indent="-342900" algn="just">
              <a:lnSpc>
                <a:spcPct val="115000"/>
              </a:lnSpc>
              <a:buFont typeface="Symbol" panose="05050102010706020507" pitchFamily="18" charset="2"/>
              <a:buChar char=""/>
            </a:pPr>
            <a:r>
              <a:rPr lang="en-GB" sz="4800" dirty="0">
                <a:effectLst/>
                <a:latin typeface="Verdana" panose="020B0604030504040204" pitchFamily="34" charset="0"/>
                <a:ea typeface="Verdana" panose="020B0604030504040204" pitchFamily="34" charset="0"/>
                <a:cs typeface="Verdana" panose="020B0604030504040204" pitchFamily="34" charset="0"/>
              </a:rPr>
              <a:t>Bidders are expected to provide value-add solutions when responding to the tender</a:t>
            </a:r>
            <a:endParaRPr lang="en-ZA" sz="48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1000"/>
              </a:spcAft>
            </a:pPr>
            <a:endParaRPr lang="en-ZA" sz="4800" dirty="0">
              <a:effectLst/>
              <a:latin typeface="Cambria" panose="02040503050406030204" pitchFamily="18"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a:p>
            <a:pPr algn="just">
              <a:lnSpc>
                <a:spcPct val="115000"/>
              </a:lnSpc>
              <a:spcAft>
                <a:spcPts val="800"/>
              </a:spcAft>
              <a:buSzPts val="1000"/>
              <a:tabLst>
                <a:tab pos="457200" algn="l"/>
              </a:tabLst>
            </a:pPr>
            <a:endParaRPr lang="en-US" sz="3200" dirty="0">
              <a:latin typeface="Verdana" panose="020B0604030504040204" pitchFamily="34" charset="0"/>
              <a:ea typeface="MS Mincho" panose="02020609040205080304" pitchFamily="49" charset="-128"/>
              <a:cs typeface="Arial" panose="020B0604020202020204" pitchFamily="34" charset="0"/>
            </a:endParaRPr>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Value add</a:t>
            </a:r>
            <a:endParaRPr lang="en-ZA" dirty="0">
              <a:solidFill>
                <a:schemeClr val="bg1"/>
              </a:solidFill>
            </a:endParaRPr>
          </a:p>
        </p:txBody>
      </p:sp>
    </p:spTree>
    <p:extLst>
      <p:ext uri="{BB962C8B-B14F-4D97-AF65-F5344CB8AC3E}">
        <p14:creationId xmlns:p14="http://schemas.microsoft.com/office/powerpoint/2010/main" val="431659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786"/>
            <a:ext cx="24377650" cy="365665"/>
          </a:xfrm>
          <a:prstGeom prst="rect">
            <a:avLst/>
          </a:prstGeom>
          <a:solidFill>
            <a:srgbClr val="0891B2"/>
          </a:solidFill>
          <a:ln/>
        </p:spPr>
        <p:txBody>
          <a:bodyPr/>
          <a:lstStyle/>
          <a:p>
            <a:endParaRPr lang="en-ZA"/>
          </a:p>
        </p:txBody>
      </p:sp>
      <p:pic>
        <p:nvPicPr>
          <p:cNvPr id="3" name="Image 0" descr="preencoded.png"/>
          <p:cNvPicPr>
            <a:picLocks noChangeAspect="1"/>
          </p:cNvPicPr>
          <p:nvPr/>
        </p:nvPicPr>
        <p:blipFill>
          <a:blip r:embed="rId3"/>
          <a:stretch>
            <a:fillRect/>
          </a:stretch>
        </p:blipFill>
        <p:spPr>
          <a:xfrm>
            <a:off x="10969943" y="3658433"/>
            <a:ext cx="2437765" cy="2437765"/>
          </a:xfrm>
          <a:prstGeom prst="rect">
            <a:avLst/>
          </a:prstGeom>
        </p:spPr>
      </p:pic>
      <p:sp>
        <p:nvSpPr>
          <p:cNvPr id="4" name="Text 1"/>
          <p:cNvSpPr/>
          <p:nvPr/>
        </p:nvSpPr>
        <p:spPr>
          <a:xfrm>
            <a:off x="1218883" y="6339975"/>
            <a:ext cx="21939885" cy="1950212"/>
          </a:xfrm>
          <a:prstGeom prst="rect">
            <a:avLst/>
          </a:prstGeom>
          <a:noFill/>
          <a:ln/>
        </p:spPr>
        <p:txBody>
          <a:bodyPr wrap="square" rtlCol="0" anchor="ctr"/>
          <a:lstStyle/>
          <a:p>
            <a:pPr algn="ctr"/>
            <a:r>
              <a:rPr lang="en-US" sz="11730">
                <a:solidFill>
                  <a:schemeClr val="accent2">
                    <a:lumMod val="75000"/>
                  </a:schemeClr>
                </a:solidFill>
                <a:latin typeface="Arial Black" pitchFamily="34" charset="0"/>
                <a:ea typeface="Arial Black" pitchFamily="34" charset="-122"/>
                <a:cs typeface="Arial Black" pitchFamily="34" charset="-120"/>
              </a:rPr>
              <a:t>Thank You</a:t>
            </a:r>
            <a:endParaRPr lang="en-US" sz="11730">
              <a:solidFill>
                <a:schemeClr val="accent2">
                  <a:lumMod val="75000"/>
                </a:schemeClr>
              </a:solidFill>
            </a:endParaRPr>
          </a:p>
        </p:txBody>
      </p:sp>
      <p:sp>
        <p:nvSpPr>
          <p:cNvPr id="5" name="Text 2"/>
          <p:cNvSpPr/>
          <p:nvPr/>
        </p:nvSpPr>
        <p:spPr>
          <a:xfrm>
            <a:off x="1218883" y="8533963"/>
            <a:ext cx="21939885" cy="1218883"/>
          </a:xfrm>
          <a:prstGeom prst="rect">
            <a:avLst/>
          </a:prstGeom>
          <a:noFill/>
          <a:ln/>
        </p:spPr>
        <p:txBody>
          <a:bodyPr wrap="square" rtlCol="0" anchor="ctr"/>
          <a:lstStyle/>
          <a:p>
            <a:pPr algn="ctr"/>
            <a:r>
              <a:rPr lang="en-US" sz="5332">
                <a:solidFill>
                  <a:schemeClr val="accent2">
                    <a:lumMod val="75000"/>
                  </a:schemeClr>
                </a:solidFill>
                <a:latin typeface="Calibri" pitchFamily="34" charset="0"/>
                <a:ea typeface="Calibri" pitchFamily="34" charset="-122"/>
                <a:cs typeface="Calibri" pitchFamily="34" charset="-120"/>
              </a:rPr>
              <a:t>Questions and Discussion</a:t>
            </a:r>
            <a:endParaRPr lang="en-US" sz="5332">
              <a:solidFill>
                <a:schemeClr val="accent2">
                  <a:lumMod val="75000"/>
                </a:schemeClr>
              </a:solidFill>
            </a:endParaRPr>
          </a:p>
        </p:txBody>
      </p:sp>
      <p:sp>
        <p:nvSpPr>
          <p:cNvPr id="6" name="Shape 3"/>
          <p:cNvSpPr/>
          <p:nvPr/>
        </p:nvSpPr>
        <p:spPr>
          <a:xfrm>
            <a:off x="-17929" y="11703058"/>
            <a:ext cx="24377650" cy="2011156"/>
          </a:xfrm>
          <a:prstGeom prst="rect">
            <a:avLst/>
          </a:prstGeom>
          <a:solidFill>
            <a:srgbClr val="065A82"/>
          </a:solidFill>
          <a:ln/>
        </p:spPr>
        <p:txBody>
          <a:bodyPr/>
          <a:lstStyle/>
          <a:p>
            <a:endParaRPr lang="en-ZA"/>
          </a:p>
        </p:txBody>
      </p:sp>
      <p:sp>
        <p:nvSpPr>
          <p:cNvPr id="7" name="Text 4"/>
          <p:cNvSpPr/>
          <p:nvPr/>
        </p:nvSpPr>
        <p:spPr>
          <a:xfrm>
            <a:off x="1218883" y="11946834"/>
            <a:ext cx="21939885" cy="1462659"/>
          </a:xfrm>
          <a:prstGeom prst="rect">
            <a:avLst/>
          </a:prstGeom>
          <a:noFill/>
          <a:ln/>
        </p:spPr>
        <p:txBody>
          <a:bodyPr wrap="square" rtlCol="0" anchor="ctr"/>
          <a:lstStyle/>
          <a:p>
            <a:pPr algn="ctr"/>
            <a:endParaRPr lang="en-US" sz="2933"/>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365760" y="2578608"/>
            <a:ext cx="23317200" cy="9613392"/>
          </a:xfrm>
        </p:spPr>
        <p:txBody>
          <a:bodyPr/>
          <a:lstStyle/>
          <a:p>
            <a:r>
              <a:rPr lang="en-ZA" sz="3600" dirty="0">
                <a:effectLst/>
                <a:latin typeface="Verdana" panose="020B0604030504040204" pitchFamily="34" charset="0"/>
                <a:ea typeface="Verdana" panose="020B0604030504040204" pitchFamily="34" charset="0"/>
              </a:rPr>
              <a:t>Vaal Central Water (VCW) was established through the integration of </a:t>
            </a:r>
            <a:r>
              <a:rPr lang="en-ZA" sz="3600" dirty="0" err="1">
                <a:effectLst/>
                <a:latin typeface="Verdana" panose="020B0604030504040204" pitchFamily="34" charset="0"/>
                <a:ea typeface="Verdana" panose="020B0604030504040204" pitchFamily="34" charset="0"/>
              </a:rPr>
              <a:t>Bloem</a:t>
            </a:r>
            <a:r>
              <a:rPr lang="en-ZA" sz="3600" dirty="0">
                <a:effectLst/>
                <a:latin typeface="Verdana" panose="020B0604030504040204" pitchFamily="34" charset="0"/>
                <a:ea typeface="Verdana" panose="020B0604030504040204" pitchFamily="34" charset="0"/>
              </a:rPr>
              <a:t> Water and Sedibeng Water, forming a multi-regional bulk water utility serving the Free State and Northern Cape.</a:t>
            </a:r>
          </a:p>
          <a:p>
            <a:pPr marL="0" indent="0">
              <a:buNone/>
            </a:pPr>
            <a:endParaRPr lang="en-ZA" sz="3600" dirty="0">
              <a:effectLst/>
              <a:latin typeface="Verdana" panose="020B0604030504040204" pitchFamily="34" charset="0"/>
              <a:ea typeface="Verdana" panose="020B0604030504040204" pitchFamily="34" charset="0"/>
            </a:endParaRPr>
          </a:p>
          <a:p>
            <a:r>
              <a:rPr lang="en-ZA" sz="3600" dirty="0">
                <a:effectLst/>
                <a:latin typeface="Verdana" panose="020B0604030504040204" pitchFamily="34" charset="0"/>
                <a:ea typeface="Verdana" panose="020B0604030504040204" pitchFamily="34" charset="0"/>
              </a:rPr>
              <a:t>Despite institutional consolidation, VCW faces challenges due to fragmented legacy systems, manual workflows, and outdated software.</a:t>
            </a:r>
          </a:p>
          <a:p>
            <a:pPr marL="0" indent="0">
              <a:buNone/>
            </a:pPr>
            <a:endParaRPr lang="en-ZA" sz="3600" dirty="0">
              <a:effectLst/>
              <a:latin typeface="Verdana" panose="020B0604030504040204" pitchFamily="34" charset="0"/>
              <a:ea typeface="Verdana" panose="020B0604030504040204" pitchFamily="34" charset="0"/>
            </a:endParaRPr>
          </a:p>
          <a:p>
            <a:r>
              <a:rPr lang="en-ZA" sz="3600" dirty="0">
                <a:effectLst/>
                <a:latin typeface="Verdana" panose="020B0604030504040204" pitchFamily="34" charset="0"/>
                <a:ea typeface="Verdana" panose="020B0604030504040204" pitchFamily="34" charset="0"/>
              </a:rPr>
              <a:t>The ERP project aims to deliver a secure, unified, and scalable digital platform that integrates financial, operational, HR, and technical processes.</a:t>
            </a:r>
          </a:p>
          <a:p>
            <a:pPr marL="0" indent="0">
              <a:buNone/>
            </a:pPr>
            <a:endParaRPr lang="en-ZA" sz="3600" dirty="0">
              <a:effectLst/>
              <a:latin typeface="Verdana" panose="020B0604030504040204" pitchFamily="34" charset="0"/>
              <a:ea typeface="Verdana" panose="020B0604030504040204" pitchFamily="34" charset="0"/>
            </a:endParaRPr>
          </a:p>
          <a:p>
            <a:r>
              <a:rPr lang="en-ZA" sz="3600" dirty="0">
                <a:effectLst/>
                <a:latin typeface="Verdana" panose="020B0604030504040204" pitchFamily="34" charset="0"/>
                <a:ea typeface="Verdana" panose="020B0604030504040204" pitchFamily="34" charset="0"/>
              </a:rPr>
              <a:t>This initiative supports VCW’s </a:t>
            </a:r>
            <a:r>
              <a:rPr lang="en-ZA" sz="3600" b="1" dirty="0">
                <a:effectLst/>
                <a:latin typeface="Verdana" panose="020B0604030504040204" pitchFamily="34" charset="0"/>
                <a:ea typeface="Verdana" panose="020B0604030504040204" pitchFamily="34" charset="0"/>
              </a:rPr>
              <a:t>ICT Strategy (2025–2028)</a:t>
            </a:r>
            <a:r>
              <a:rPr lang="en-ZA" sz="3600" dirty="0">
                <a:effectLst/>
                <a:latin typeface="Verdana" panose="020B0604030504040204" pitchFamily="34" charset="0"/>
                <a:ea typeface="Verdana" panose="020B0604030504040204" pitchFamily="34" charset="0"/>
              </a:rPr>
              <a:t> and </a:t>
            </a:r>
            <a:r>
              <a:rPr lang="en-ZA" sz="3600" b="1" dirty="0">
                <a:effectLst/>
                <a:latin typeface="Verdana" panose="020B0604030504040204" pitchFamily="34" charset="0"/>
                <a:ea typeface="Verdana" panose="020B0604030504040204" pitchFamily="34" charset="0"/>
              </a:rPr>
              <a:t>Business Plan (2025–2030)</a:t>
            </a:r>
            <a:r>
              <a:rPr lang="en-ZA" sz="3600" dirty="0">
                <a:effectLst/>
                <a:latin typeface="Verdana" panose="020B0604030504040204" pitchFamily="34" charset="0"/>
                <a:ea typeface="Verdana" panose="020B0604030504040204" pitchFamily="34" charset="0"/>
              </a:rPr>
              <a:t>, strengthening governance, compliance, and service excellence.</a:t>
            </a:r>
          </a:p>
          <a:p>
            <a:pPr marL="0" indent="0">
              <a:lnSpc>
                <a:spcPct val="107000"/>
              </a:lnSpc>
              <a:spcAft>
                <a:spcPts val="800"/>
              </a:spcAft>
              <a:buNone/>
            </a:pPr>
            <a:endParaRPr lang="en-ZA"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B</a:t>
            </a:r>
            <a:r>
              <a:rPr lang="en-ZA" dirty="0" err="1">
                <a:solidFill>
                  <a:schemeClr val="bg1"/>
                </a:solidFill>
              </a:rPr>
              <a:t>ackground</a:t>
            </a:r>
            <a:endParaRPr lang="en-ZA" dirty="0">
              <a:solidFill>
                <a:schemeClr val="bg1"/>
              </a:solidFill>
            </a:endParaRPr>
          </a:p>
        </p:txBody>
      </p:sp>
    </p:spTree>
    <p:extLst>
      <p:ext uri="{BB962C8B-B14F-4D97-AF65-F5344CB8AC3E}">
        <p14:creationId xmlns:p14="http://schemas.microsoft.com/office/powerpoint/2010/main" val="2547871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E1C05-91BE-4D9B-BC96-C718D0A26AEE}"/>
              </a:ext>
            </a:extLst>
          </p:cNvPr>
          <p:cNvSpPr>
            <a:spLocks noGrp="1"/>
          </p:cNvSpPr>
          <p:nvPr>
            <p:ph type="title"/>
          </p:nvPr>
        </p:nvSpPr>
        <p:spPr/>
        <p:txBody>
          <a:bodyPr/>
          <a:lstStyle/>
          <a:p>
            <a:r>
              <a:rPr lang="en-ZA" dirty="0"/>
              <a:t>SCM Pertinent Information </a:t>
            </a:r>
          </a:p>
        </p:txBody>
      </p:sp>
      <p:sp>
        <p:nvSpPr>
          <p:cNvPr id="3" name="Content Placeholder 2">
            <a:extLst>
              <a:ext uri="{FF2B5EF4-FFF2-40B4-BE49-F238E27FC236}">
                <a16:creationId xmlns:a16="http://schemas.microsoft.com/office/drawing/2014/main" id="{52F45C50-21E0-4EE9-937A-EED2ACD98EDB}"/>
              </a:ext>
            </a:extLst>
          </p:cNvPr>
          <p:cNvSpPr>
            <a:spLocks noGrp="1"/>
          </p:cNvSpPr>
          <p:nvPr>
            <p:ph idx="1"/>
          </p:nvPr>
        </p:nvSpPr>
        <p:spPr/>
        <p:txBody>
          <a:bodyPr/>
          <a:lstStyle/>
          <a:p>
            <a:r>
              <a:rPr lang="en-ZA" dirty="0"/>
              <a:t>Tender advertisement date: </a:t>
            </a:r>
            <a:r>
              <a:rPr lang="en-ZA" b="1" dirty="0"/>
              <a:t>22 May 2026</a:t>
            </a:r>
          </a:p>
          <a:p>
            <a:r>
              <a:rPr lang="en-ZA" dirty="0"/>
              <a:t>Compulsory briefing session date:</a:t>
            </a:r>
            <a:r>
              <a:rPr lang="en-ZA" b="1" dirty="0"/>
              <a:t>03 June 2026</a:t>
            </a:r>
          </a:p>
          <a:p>
            <a:r>
              <a:rPr lang="en-ZA" dirty="0"/>
              <a:t>Closing date: </a:t>
            </a:r>
            <a:r>
              <a:rPr lang="en-ZA" b="1" dirty="0"/>
              <a:t>18 June 2026 </a:t>
            </a:r>
          </a:p>
          <a:p>
            <a:r>
              <a:rPr lang="en-ZA" dirty="0"/>
              <a:t>Evaluation Criteria </a:t>
            </a:r>
          </a:p>
          <a:p>
            <a:pPr lvl="1"/>
            <a:r>
              <a:rPr lang="en-ZA" dirty="0"/>
              <a:t>4 stage evaluation criteria </a:t>
            </a:r>
          </a:p>
          <a:p>
            <a:pPr lvl="2"/>
            <a:r>
              <a:rPr lang="en-ZA" sz="2800" dirty="0"/>
              <a:t>Administrative compliance (Split in two sections)</a:t>
            </a:r>
          </a:p>
          <a:p>
            <a:pPr lvl="2"/>
            <a:r>
              <a:rPr lang="en-ZA" sz="2800" dirty="0"/>
              <a:t>75 Points Technical evaluation/ Functionality (80%) (min threshold 80%) </a:t>
            </a:r>
          </a:p>
          <a:p>
            <a:pPr lvl="2"/>
            <a:r>
              <a:rPr lang="en-ZA" sz="2800" dirty="0"/>
              <a:t>30 Points Functionality: Presentation/Demonstration (20%) (min threshold 83,33%)</a:t>
            </a:r>
          </a:p>
          <a:p>
            <a:pPr lvl="2"/>
            <a:r>
              <a:rPr lang="en-ZA" sz="2800" dirty="0"/>
              <a:t>Price and preference (80/20 or 90/10)</a:t>
            </a:r>
          </a:p>
          <a:p>
            <a:pPr lvl="2"/>
            <a:endParaRPr lang="en-ZA" sz="2800" dirty="0"/>
          </a:p>
          <a:p>
            <a:pPr lvl="2"/>
            <a:endParaRPr lang="en-ZA" dirty="0"/>
          </a:p>
          <a:p>
            <a:pPr lvl="2"/>
            <a:endParaRPr lang="en-ZA" dirty="0"/>
          </a:p>
          <a:p>
            <a:pPr lvl="2"/>
            <a:endParaRPr lang="en-ZA" dirty="0"/>
          </a:p>
        </p:txBody>
      </p:sp>
    </p:spTree>
    <p:extLst>
      <p:ext uri="{BB962C8B-B14F-4D97-AF65-F5344CB8AC3E}">
        <p14:creationId xmlns:p14="http://schemas.microsoft.com/office/powerpoint/2010/main" val="3310679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58E5-71ED-4159-937D-C62C4A396D15}"/>
              </a:ext>
            </a:extLst>
          </p:cNvPr>
          <p:cNvSpPr>
            <a:spLocks noGrp="1"/>
          </p:cNvSpPr>
          <p:nvPr>
            <p:ph type="title"/>
          </p:nvPr>
        </p:nvSpPr>
        <p:spPr/>
        <p:txBody>
          <a:bodyPr/>
          <a:lstStyle/>
          <a:p>
            <a:r>
              <a:rPr kumimoji="0" lang="en-ZA" sz="7200" b="1" i="0" u="none" strike="noStrike" kern="0" cap="none" spc="0" normalizeH="0" baseline="0" noProof="0" dirty="0">
                <a:ln>
                  <a:noFill/>
                </a:ln>
                <a:solidFill>
                  <a:srgbClr val="002060"/>
                </a:solidFill>
                <a:effectLst/>
                <a:uLnTx/>
                <a:uFillTx/>
                <a:latin typeface="Verdana"/>
                <a:ea typeface="+mj-ea"/>
                <a:cs typeface="+mj-cs"/>
              </a:rPr>
              <a:t>SCM Pertinent Information Continued…</a:t>
            </a:r>
            <a:endParaRPr lang="en-ZA" sz="7200" dirty="0"/>
          </a:p>
        </p:txBody>
      </p:sp>
      <p:sp>
        <p:nvSpPr>
          <p:cNvPr id="3" name="Content Placeholder 2">
            <a:extLst>
              <a:ext uri="{FF2B5EF4-FFF2-40B4-BE49-F238E27FC236}">
                <a16:creationId xmlns:a16="http://schemas.microsoft.com/office/drawing/2014/main" id="{DE381826-704C-45B7-A519-ED7A5B337A03}"/>
              </a:ext>
            </a:extLst>
          </p:cNvPr>
          <p:cNvSpPr>
            <a:spLocks noGrp="1"/>
          </p:cNvSpPr>
          <p:nvPr>
            <p:ph idx="1"/>
          </p:nvPr>
        </p:nvSpPr>
        <p:spPr/>
        <p:txBody>
          <a:bodyPr/>
          <a:lstStyle/>
          <a:p>
            <a:pPr algn="l"/>
            <a:r>
              <a:rPr lang="en-GB" sz="4000" dirty="0">
                <a:latin typeface="Verdana" panose="020B0604030504040204" pitchFamily="34" charset="0"/>
              </a:rPr>
              <a:t>O</a:t>
            </a:r>
            <a:r>
              <a:rPr lang="en-GB" sz="4000" b="0" i="0" u="none" strike="noStrike" baseline="0" dirty="0">
                <a:latin typeface="Verdana" panose="020B0604030504040204" pitchFamily="34" charset="0"/>
              </a:rPr>
              <a:t>ne-envelope system will be followed</a:t>
            </a:r>
          </a:p>
          <a:p>
            <a:pPr algn="l"/>
            <a:r>
              <a:rPr lang="en-ZA" sz="4000" b="1" i="0" u="none" strike="noStrike" baseline="0" dirty="0">
                <a:latin typeface="Verdana" panose="020B0604030504040204" pitchFamily="34" charset="0"/>
              </a:rPr>
              <a:t>Tender offer validity</a:t>
            </a:r>
          </a:p>
          <a:p>
            <a:pPr algn="l">
              <a:buFont typeface="Wingdings" panose="05000000000000000000" pitchFamily="2" charset="2"/>
              <a:buChar char="q"/>
            </a:pPr>
            <a:r>
              <a:rPr lang="en-GB" sz="4000" b="0" i="0" u="none" strike="noStrike" baseline="0" dirty="0">
                <a:latin typeface="Verdana" panose="020B0604030504040204" pitchFamily="34" charset="0"/>
              </a:rPr>
              <a:t>	VCW requires a validity period of (120 Business days) from closing date against this RFP, excluding the first day and including the last day. VCW may at any time prior to the expiry of the bid validity period, extend the above validity period by 90 days written notice in the VCW website and E-tender website</a:t>
            </a:r>
          </a:p>
          <a:p>
            <a:r>
              <a:rPr lang="en-GB" sz="4000" dirty="0">
                <a:latin typeface="Verdana" panose="020B0604030504040204" pitchFamily="34" charset="0"/>
              </a:rPr>
              <a:t>Returnable Schedules Required for Bid Evaluation Purposes </a:t>
            </a:r>
          </a:p>
          <a:p>
            <a:r>
              <a:rPr lang="en-ZA" sz="4000" dirty="0"/>
              <a:t>Pricing Guidelines</a:t>
            </a:r>
          </a:p>
          <a:p>
            <a:r>
              <a:rPr lang="en-GB" sz="4000" dirty="0"/>
              <a:t>Clarification of the tender documents - 10 working days before the closing time</a:t>
            </a:r>
            <a:endParaRPr lang="en-ZA" sz="4000" b="1" dirty="0">
              <a:latin typeface="Verdana" panose="020B0604030504040204" pitchFamily="34" charset="0"/>
            </a:endParaRPr>
          </a:p>
        </p:txBody>
      </p:sp>
    </p:spTree>
    <p:extLst>
      <p:ext uri="{BB962C8B-B14F-4D97-AF65-F5344CB8AC3E}">
        <p14:creationId xmlns:p14="http://schemas.microsoft.com/office/powerpoint/2010/main" val="2643908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365760" y="2578608"/>
            <a:ext cx="23317200" cy="9613392"/>
          </a:xfrm>
        </p:spPr>
        <p:txBody>
          <a:bodyPr/>
          <a:lstStyle/>
          <a:p>
            <a:pPr marL="0" indent="0">
              <a:lnSpc>
                <a:spcPct val="115000"/>
              </a:lnSpc>
              <a:spcAft>
                <a:spcPts val="800"/>
              </a:spcAft>
              <a:buNone/>
            </a:pPr>
            <a:r>
              <a:rPr lang="en-ZA" sz="4800" b="1" kern="100" dirty="0">
                <a:effectLst/>
                <a:latin typeface="Verdana" panose="020B0604030504040204" pitchFamily="34" charset="0"/>
                <a:ea typeface="Aptos"/>
                <a:cs typeface="Arial" panose="020B0604020202020204" pitchFamily="34" charset="0"/>
              </a:rPr>
              <a:t>Operations and Maintenance</a:t>
            </a:r>
          </a:p>
          <a:p>
            <a:pPr marL="342900" lvl="0" indent="-342900" algn="just">
              <a:buFont typeface="Symbol" panose="05050102010706020507" pitchFamily="18" charset="2"/>
              <a:buChar char=""/>
            </a:pPr>
            <a:r>
              <a:rPr lang="en-ZA" sz="3200" kern="100" dirty="0">
                <a:effectLst/>
                <a:latin typeface="Verdana" panose="020B0604030504040204" pitchFamily="34" charset="0"/>
                <a:ea typeface="Aptos"/>
                <a:cs typeface="Arial" panose="020B0604020202020204" pitchFamily="34" charset="0"/>
              </a:rPr>
              <a:t>Using Maximo that is no longer supported because it is linked with the intranet</a:t>
            </a:r>
            <a:endParaRPr lang="en-ZA" sz="3200" kern="100" dirty="0">
              <a:effectLst/>
              <a:latin typeface="Aptos"/>
              <a:ea typeface="Aptos"/>
              <a:cs typeface="Arial" panose="020B0604020202020204" pitchFamily="34" charset="0"/>
            </a:endParaRPr>
          </a:p>
          <a:p>
            <a:pPr marL="342900" lvl="0" indent="-342900" algn="just">
              <a:buFont typeface="Symbol" panose="05050102010706020507" pitchFamily="18" charset="2"/>
              <a:buChar char=""/>
            </a:pPr>
            <a:r>
              <a:rPr lang="en-ZA" sz="3200" kern="100" dirty="0">
                <a:effectLst/>
                <a:latin typeface="Verdana" panose="020B0604030504040204" pitchFamily="34" charset="0"/>
                <a:ea typeface="Aptos"/>
                <a:cs typeface="Arial" panose="020B0604020202020204" pitchFamily="34" charset="0"/>
              </a:rPr>
              <a:t>Telemetry and SCADA system</a:t>
            </a:r>
          </a:p>
          <a:p>
            <a:pPr marL="342900" lvl="0" indent="-342900" algn="just">
              <a:buFont typeface="Symbol" panose="05050102010706020507" pitchFamily="18" charset="2"/>
              <a:buChar char=""/>
            </a:pPr>
            <a:r>
              <a:rPr lang="en-ZA" sz="3200" kern="100" dirty="0">
                <a:latin typeface="Verdana" panose="020B0604030504040204" pitchFamily="34" charset="0"/>
                <a:ea typeface="Aptos"/>
                <a:cs typeface="Arial" panose="020B0604020202020204" pitchFamily="34" charset="0"/>
              </a:rPr>
              <a:t>No asset management system</a:t>
            </a:r>
            <a:endParaRPr lang="en-ZA" sz="3200" kern="100" dirty="0">
              <a:effectLst/>
              <a:latin typeface="Aptos"/>
              <a:ea typeface="Aptos"/>
              <a:cs typeface="Arial" panose="020B0604020202020204" pitchFamily="34" charset="0"/>
            </a:endParaRPr>
          </a:p>
          <a:p>
            <a:pPr marL="342900" lvl="0" indent="-342900" algn="just">
              <a:buFont typeface="Symbol" panose="05050102010706020507" pitchFamily="18" charset="2"/>
              <a:buChar char=""/>
            </a:pPr>
            <a:r>
              <a:rPr lang="en-ZA" sz="3200" kern="100" dirty="0">
                <a:effectLst/>
                <a:latin typeface="Verdana" panose="020B0604030504040204" pitchFamily="34" charset="0"/>
                <a:ea typeface="Aptos"/>
                <a:cs typeface="Arial" panose="020B0604020202020204" pitchFamily="34" charset="0"/>
              </a:rPr>
              <a:t>No central repository portal to scan and store data</a:t>
            </a:r>
            <a:endParaRPr lang="en-ZA" sz="3200" kern="100" dirty="0">
              <a:effectLst/>
              <a:latin typeface="Aptos"/>
              <a:ea typeface="Aptos"/>
              <a:cs typeface="Arial" panose="020B0604020202020204" pitchFamily="34" charset="0"/>
            </a:endParaRPr>
          </a:p>
          <a:p>
            <a:pPr marL="342900" lvl="0" indent="-342900" algn="just">
              <a:buFont typeface="Symbol" panose="05050102010706020507" pitchFamily="18" charset="2"/>
              <a:buChar char=""/>
            </a:pPr>
            <a:r>
              <a:rPr lang="en-ZA" sz="3200" kern="100" dirty="0">
                <a:effectLst/>
                <a:latin typeface="Verdana" panose="020B0604030504040204" pitchFamily="34" charset="0"/>
                <a:ea typeface="Aptos"/>
                <a:cs typeface="Arial" panose="020B0604020202020204" pitchFamily="34" charset="0"/>
              </a:rPr>
              <a:t>No Fleet management system to automate processes. </a:t>
            </a:r>
            <a:endParaRPr lang="en-ZA" sz="3200" kern="100" dirty="0">
              <a:effectLst/>
              <a:latin typeface="Aptos"/>
              <a:ea typeface="Aptos"/>
              <a:cs typeface="Arial" panose="020B0604020202020204" pitchFamily="34" charset="0"/>
            </a:endParaRPr>
          </a:p>
          <a:p>
            <a:pPr marL="342900" lvl="0" indent="-342900" algn="just">
              <a:buFont typeface="Symbol" panose="05050102010706020507" pitchFamily="18" charset="2"/>
              <a:buChar char=""/>
            </a:pPr>
            <a:r>
              <a:rPr lang="en-ZA" sz="3200" kern="100" dirty="0">
                <a:effectLst/>
                <a:latin typeface="Verdana" panose="020B0604030504040204" pitchFamily="34" charset="0"/>
                <a:ea typeface="Aptos"/>
                <a:cs typeface="Arial" panose="020B0604020202020204" pitchFamily="34" charset="0"/>
              </a:rPr>
              <a:t>No stakeholder management </a:t>
            </a:r>
          </a:p>
          <a:p>
            <a:pPr marL="342900" lvl="0" indent="-342900" algn="just">
              <a:buFont typeface="Symbol" panose="05050102010706020507" pitchFamily="18" charset="2"/>
              <a:buChar char=""/>
            </a:pPr>
            <a:r>
              <a:rPr lang="en-ZA" sz="3200" kern="100" dirty="0">
                <a:latin typeface="Verdana" panose="020B0604030504040204" pitchFamily="34" charset="0"/>
                <a:ea typeface="Aptos"/>
                <a:cs typeface="Arial" panose="020B0604020202020204" pitchFamily="34" charset="0"/>
              </a:rPr>
              <a:t>No Computerized Maintenance Management System</a:t>
            </a:r>
          </a:p>
          <a:p>
            <a:pPr marL="342900" lvl="0" indent="-342900" algn="just">
              <a:buFont typeface="Symbol" panose="05050102010706020507" pitchFamily="18" charset="2"/>
              <a:buChar char=""/>
            </a:pPr>
            <a:r>
              <a:rPr lang="en-ZA" sz="3200" spc="-25" dirty="0">
                <a:effectLst/>
                <a:latin typeface="Verdana" panose="020B0604030504040204" pitchFamily="34" charset="0"/>
                <a:ea typeface="Times New Roman" panose="02020603050405020304" pitchFamily="18" charset="0"/>
                <a:cs typeface="Arial" panose="020B0604020202020204" pitchFamily="34" charset="0"/>
              </a:rPr>
              <a:t>Environmental Management System</a:t>
            </a:r>
            <a:endParaRPr lang="en-ZA" sz="3200" kern="100" dirty="0">
              <a:effectLst/>
              <a:latin typeface="Verdana" panose="020B0604030504040204" pitchFamily="34" charset="0"/>
              <a:ea typeface="Aptos"/>
              <a:cs typeface="Arial" panose="020B0604020202020204" pitchFamily="34" charset="0"/>
            </a:endParaRPr>
          </a:p>
          <a:p>
            <a:pPr marL="0" indent="0">
              <a:lnSpc>
                <a:spcPct val="115000"/>
              </a:lnSpc>
              <a:spcAft>
                <a:spcPts val="800"/>
              </a:spcAft>
              <a:buNone/>
            </a:pPr>
            <a:r>
              <a:rPr lang="en-ZA" sz="4800" b="1" kern="100" dirty="0">
                <a:effectLst/>
                <a:latin typeface="Verdana" panose="020B0604030504040204" pitchFamily="34" charset="0"/>
                <a:ea typeface="Aptos"/>
                <a:cs typeface="Arial" panose="020B0604020202020204" pitchFamily="34" charset="0"/>
              </a:rPr>
              <a:t>Projects</a:t>
            </a:r>
            <a:endParaRPr lang="en-ZA" sz="4800" kern="100" dirty="0">
              <a:effectLst/>
              <a:latin typeface="Aptos"/>
              <a:ea typeface="Aptos"/>
              <a:cs typeface="Arial" panose="020B0604020202020204" pitchFamily="34" charset="0"/>
            </a:endParaRPr>
          </a:p>
          <a:p>
            <a:pPr marL="342900" lvl="0" indent="-342900" algn="just">
              <a:buFont typeface="Symbol" panose="05050102010706020507" pitchFamily="18" charset="2"/>
              <a:buChar char=""/>
            </a:pPr>
            <a:r>
              <a:rPr lang="en-ZA" sz="3200" kern="100" dirty="0">
                <a:effectLst/>
                <a:latin typeface="Verdana" panose="020B0604030504040204" pitchFamily="34" charset="0"/>
                <a:ea typeface="Aptos"/>
                <a:cs typeface="Arial" panose="020B0604020202020204" pitchFamily="34" charset="0"/>
              </a:rPr>
              <a:t>There is no Project Management System in place</a:t>
            </a:r>
            <a:endParaRPr lang="en-ZA" sz="3200" kern="100" dirty="0">
              <a:effectLst/>
              <a:latin typeface="Aptos"/>
              <a:ea typeface="Aptos"/>
              <a:cs typeface="Arial" panose="020B0604020202020204" pitchFamily="34" charset="0"/>
            </a:endParaRPr>
          </a:p>
          <a:p>
            <a:pPr marL="342900" lvl="0" indent="-342900" algn="just">
              <a:buFont typeface="Symbol" panose="05050102010706020507" pitchFamily="18" charset="2"/>
              <a:buChar char=""/>
            </a:pPr>
            <a:r>
              <a:rPr lang="en-ZA" sz="3200" kern="100" dirty="0">
                <a:effectLst/>
                <a:latin typeface="Verdana" panose="020B0604030504040204" pitchFamily="34" charset="0"/>
                <a:ea typeface="Aptos"/>
                <a:cs typeface="Arial" panose="020B0604020202020204" pitchFamily="34" charset="0"/>
              </a:rPr>
              <a:t>Must use stack of paper to ensure all required documents are documented and it requires printing a lot of paper</a:t>
            </a:r>
            <a:endParaRPr lang="en-ZA" sz="3200" kern="100" dirty="0">
              <a:effectLst/>
              <a:latin typeface="Aptos"/>
              <a:ea typeface="Aptos"/>
              <a:cs typeface="Arial" panose="020B0604020202020204" pitchFamily="34" charset="0"/>
            </a:endParaRPr>
          </a:p>
          <a:p>
            <a:pPr marL="342900" lvl="0" indent="-342900" algn="just">
              <a:buFont typeface="Symbol" panose="05050102010706020507" pitchFamily="18" charset="2"/>
              <a:buChar char=""/>
            </a:pPr>
            <a:r>
              <a:rPr lang="en-ZA" sz="3200" kern="100" dirty="0">
                <a:effectLst/>
                <a:latin typeface="Verdana" panose="020B0604030504040204" pitchFamily="34" charset="0"/>
                <a:ea typeface="Aptos"/>
                <a:cs typeface="Arial" panose="020B0604020202020204" pitchFamily="34" charset="0"/>
              </a:rPr>
              <a:t>Not using PM solutions to make drawings</a:t>
            </a:r>
          </a:p>
          <a:p>
            <a:pPr marL="342900" lvl="0" indent="-342900" algn="just">
              <a:buFont typeface="Symbol" panose="05050102010706020507" pitchFamily="18" charset="2"/>
              <a:buChar char=""/>
            </a:pPr>
            <a:r>
              <a:rPr lang="en-ZA" sz="3200" kern="100" dirty="0">
                <a:latin typeface="Verdana" panose="020B0604030504040204" pitchFamily="34" charset="0"/>
                <a:ea typeface="Aptos"/>
                <a:cs typeface="Arial" panose="020B0604020202020204" pitchFamily="34" charset="0"/>
              </a:rPr>
              <a:t>No contract management system</a:t>
            </a:r>
            <a:endParaRPr lang="en-ZA" sz="3200" kern="100" dirty="0">
              <a:effectLst/>
              <a:latin typeface="Aptos"/>
              <a:ea typeface="Aptos"/>
              <a:cs typeface="Arial" panose="020B0604020202020204" pitchFamily="34" charset="0"/>
            </a:endParaRPr>
          </a:p>
          <a:p>
            <a:pPr marL="342900" lvl="0" indent="-342900" algn="just">
              <a:buFont typeface="Symbol" panose="05050102010706020507" pitchFamily="18" charset="2"/>
              <a:buChar char=""/>
            </a:pPr>
            <a:endParaRPr lang="en-ZA" sz="3200" kern="100" dirty="0">
              <a:effectLst/>
              <a:latin typeface="Verdana" panose="020B0604030504040204" pitchFamily="34" charset="0"/>
              <a:ea typeface="Aptos"/>
              <a:cs typeface="Arial" panose="020B0604020202020204" pitchFamily="34" charset="0"/>
            </a:endParaRPr>
          </a:p>
          <a:p>
            <a:pPr marL="0" lvl="0" indent="0" algn="just">
              <a:lnSpc>
                <a:spcPct val="150000"/>
              </a:lnSpc>
              <a:buNone/>
            </a:pPr>
            <a:endParaRPr lang="en-ZA" sz="3200" kern="100" dirty="0">
              <a:effectLst/>
              <a:latin typeface="Aptos"/>
              <a:ea typeface="Aptos"/>
              <a:cs typeface="Arial" panose="020B0604020202020204" pitchFamily="34" charset="0"/>
            </a:endParaRPr>
          </a:p>
          <a:p>
            <a:pPr marL="0" indent="0" algn="just">
              <a:buNone/>
            </a:pP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“AS IS”</a:t>
            </a:r>
            <a:endParaRPr lang="en-ZA" dirty="0">
              <a:solidFill>
                <a:schemeClr val="bg1"/>
              </a:solidFill>
            </a:endParaRPr>
          </a:p>
        </p:txBody>
      </p:sp>
    </p:spTree>
    <p:extLst>
      <p:ext uri="{BB962C8B-B14F-4D97-AF65-F5344CB8AC3E}">
        <p14:creationId xmlns:p14="http://schemas.microsoft.com/office/powerpoint/2010/main" val="4069981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365760" y="2578608"/>
            <a:ext cx="23317200" cy="9613392"/>
          </a:xfrm>
        </p:spPr>
        <p:txBody>
          <a:bodyPr/>
          <a:lstStyle/>
          <a:p>
            <a:pPr marL="0" indent="0">
              <a:spcAft>
                <a:spcPts val="800"/>
              </a:spcAft>
              <a:buNone/>
            </a:pPr>
            <a:r>
              <a:rPr lang="en-ZA" sz="4800" b="1" kern="100" dirty="0">
                <a:effectLst/>
                <a:latin typeface="Verdana" panose="020B0604030504040204" pitchFamily="34" charset="0"/>
                <a:ea typeface="Aptos" panose="02110004020202020204"/>
                <a:cs typeface="Arial" panose="020B0604020202020204" pitchFamily="34" charset="0"/>
              </a:rPr>
              <a:t>Human resources</a:t>
            </a:r>
            <a:endParaRPr lang="en-ZA" sz="4800" kern="100" dirty="0">
              <a:effectLst/>
              <a:latin typeface="Aptos" panose="02110004020202020204"/>
              <a:ea typeface="Aptos" panose="02110004020202020204"/>
              <a:cs typeface="Arial" panose="020B0604020202020204" pitchFamily="34" charset="0"/>
            </a:endParaRPr>
          </a:p>
          <a:p>
            <a:pPr marL="342900" lvl="0" indent="-342900">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Uses SAGE 300 people to automate some business processes</a:t>
            </a:r>
            <a:endParaRPr lang="en-ZA" sz="3200" kern="100" dirty="0">
              <a:effectLst/>
              <a:latin typeface="Aptos" panose="02110004020202020204"/>
              <a:ea typeface="Aptos" panose="02110004020202020204"/>
              <a:cs typeface="Arial" panose="020B0604020202020204" pitchFamily="34" charset="0"/>
            </a:endParaRPr>
          </a:p>
          <a:p>
            <a:pPr marL="342900" lvl="0" indent="-342900">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Uses Sage 300 to manage payroll</a:t>
            </a:r>
            <a:endParaRPr lang="en-ZA" sz="3200" kern="100" dirty="0">
              <a:effectLst/>
              <a:latin typeface="Aptos" panose="02110004020202020204"/>
              <a:ea typeface="Aptos" panose="02110004020202020204"/>
              <a:cs typeface="Arial" panose="020B0604020202020204" pitchFamily="34" charset="0"/>
            </a:endParaRPr>
          </a:p>
          <a:p>
            <a:pPr marL="342900" lvl="0" indent="-342900">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There is no automated performance management system in place</a:t>
            </a:r>
            <a:endParaRPr lang="en-ZA" sz="3200" kern="100" dirty="0">
              <a:effectLst/>
              <a:latin typeface="Aptos" panose="02110004020202020204"/>
              <a:ea typeface="Aptos" panose="02110004020202020204"/>
              <a:cs typeface="Arial" panose="020B0604020202020204" pitchFamily="34" charset="0"/>
            </a:endParaRPr>
          </a:p>
          <a:p>
            <a:pPr marL="342900" lvl="0" indent="-342900">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There is no training module system to manage and monitor training within the entity</a:t>
            </a:r>
            <a:endParaRPr lang="en-ZA" sz="3200" kern="100" dirty="0">
              <a:effectLst/>
              <a:latin typeface="Aptos" panose="02110004020202020204"/>
              <a:ea typeface="Aptos" panose="02110004020202020204"/>
              <a:cs typeface="Arial" panose="020B0604020202020204" pitchFamily="34" charset="0"/>
            </a:endParaRPr>
          </a:p>
          <a:p>
            <a:pPr marL="342900" lvl="0" indent="-342900">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Recruitment process was fully automated using Simplify HR</a:t>
            </a:r>
            <a:endParaRPr lang="en-ZA" sz="3200" kern="100" dirty="0">
              <a:effectLst/>
              <a:latin typeface="Aptos" panose="02110004020202020204"/>
              <a:ea typeface="Aptos" panose="02110004020202020204"/>
              <a:cs typeface="Arial" panose="020B0604020202020204" pitchFamily="34" charset="0"/>
            </a:endParaRPr>
          </a:p>
          <a:p>
            <a:pPr marL="342900" lvl="0" indent="-342900">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There is no system to manage Labour relations all the processes are manual</a:t>
            </a:r>
            <a:endParaRPr lang="en-ZA" sz="3200" kern="100" dirty="0">
              <a:effectLst/>
              <a:latin typeface="Aptos" panose="02110004020202020204"/>
              <a:ea typeface="Aptos" panose="02110004020202020204"/>
              <a:cs typeface="Arial" panose="020B0604020202020204" pitchFamily="34" charset="0"/>
            </a:endParaRPr>
          </a:p>
          <a:p>
            <a:pPr marL="342900" lvl="0" indent="-342900">
              <a:spcAft>
                <a:spcPts val="800"/>
              </a:spcAft>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Health and wellness processes are all manual</a:t>
            </a:r>
          </a:p>
          <a:p>
            <a:pPr marL="342900" lvl="0" indent="-342900">
              <a:spcAft>
                <a:spcPts val="800"/>
              </a:spcAft>
              <a:buFont typeface="Symbol" panose="05050102010706020507" pitchFamily="18" charset="2"/>
              <a:buChar char=""/>
            </a:pPr>
            <a:endParaRPr lang="en-ZA" sz="3200" kern="100" dirty="0">
              <a:effectLst/>
              <a:latin typeface="Aptos"/>
              <a:ea typeface="Aptos"/>
              <a:cs typeface="Arial" panose="020B0604020202020204" pitchFamily="34" charset="0"/>
            </a:endParaRPr>
          </a:p>
          <a:p>
            <a:pPr marL="342900" lvl="0" indent="-342900" algn="just">
              <a:lnSpc>
                <a:spcPct val="150000"/>
              </a:lnSpc>
              <a:buFont typeface="Symbol" panose="05050102010706020507" pitchFamily="18" charset="2"/>
              <a:buChar char=""/>
            </a:pPr>
            <a:endParaRPr lang="en-ZA" sz="3200" kern="100" dirty="0">
              <a:effectLst/>
              <a:latin typeface="Aptos"/>
              <a:ea typeface="Aptos"/>
              <a:cs typeface="Arial" panose="020B0604020202020204" pitchFamily="34" charset="0"/>
            </a:endParaRPr>
          </a:p>
          <a:p>
            <a:pPr marL="0" indent="0" algn="just">
              <a:buNone/>
            </a:pP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“AS IS”</a:t>
            </a:r>
            <a:endParaRPr lang="en-ZA" dirty="0">
              <a:solidFill>
                <a:schemeClr val="bg1"/>
              </a:solidFill>
            </a:endParaRPr>
          </a:p>
        </p:txBody>
      </p:sp>
    </p:spTree>
    <p:extLst>
      <p:ext uri="{BB962C8B-B14F-4D97-AF65-F5344CB8AC3E}">
        <p14:creationId xmlns:p14="http://schemas.microsoft.com/office/powerpoint/2010/main" val="440033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365760" y="2578608"/>
            <a:ext cx="23317200" cy="9613392"/>
          </a:xfrm>
        </p:spPr>
        <p:txBody>
          <a:bodyPr/>
          <a:lstStyle/>
          <a:p>
            <a:pPr marL="0" indent="0">
              <a:lnSpc>
                <a:spcPct val="115000"/>
              </a:lnSpc>
              <a:spcAft>
                <a:spcPts val="800"/>
              </a:spcAft>
              <a:buNone/>
            </a:pPr>
            <a:r>
              <a:rPr lang="en-ZA" sz="4800" b="1" kern="100" dirty="0">
                <a:effectLst/>
                <a:latin typeface="Verdana" panose="020B0604030504040204" pitchFamily="34" charset="0"/>
                <a:ea typeface="Aptos" panose="02110004020202020204"/>
                <a:cs typeface="Arial" panose="020B0604020202020204" pitchFamily="34" charset="0"/>
              </a:rPr>
              <a:t>Finance</a:t>
            </a:r>
            <a:endParaRPr lang="en-ZA" sz="48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Billing process is done electronically and manually (</a:t>
            </a:r>
            <a:r>
              <a:rPr lang="en-ZA" sz="3200" kern="100" dirty="0">
                <a:latin typeface="Verdana" panose="020B0604030504040204" pitchFamily="34" charset="0"/>
                <a:ea typeface="Aptos" panose="02110004020202020204"/>
                <a:cs typeface="Arial" panose="020B0604020202020204" pitchFamily="34" charset="0"/>
              </a:rPr>
              <a:t>Intranet </a:t>
            </a:r>
            <a:r>
              <a:rPr lang="en-ZA" sz="3200" kern="100" dirty="0">
                <a:effectLst/>
                <a:latin typeface="Verdana" panose="020B0604030504040204" pitchFamily="34" charset="0"/>
                <a:ea typeface="Aptos" panose="02110004020202020204"/>
                <a:cs typeface="Arial" panose="020B0604020202020204" pitchFamily="34" charset="0"/>
              </a:rPr>
              <a:t>Water Model)</a:t>
            </a:r>
            <a:endParaRPr lang="en-ZA" sz="32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There is no asset management system </a:t>
            </a:r>
            <a:endParaRPr lang="en-ZA" sz="32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There is no Budget management system (manual process and automated process </a:t>
            </a:r>
            <a:r>
              <a:rPr lang="en-ZA" sz="3200" kern="100" dirty="0">
                <a:latin typeface="Verdana" panose="020B0604030504040204" pitchFamily="34" charset="0"/>
                <a:ea typeface="Aptos" panose="02110004020202020204"/>
                <a:cs typeface="Arial" panose="020B0604020202020204" pitchFamily="34" charset="0"/>
              </a:rPr>
              <a:t>using the intranet)</a:t>
            </a:r>
            <a:endParaRPr lang="en-ZA" sz="32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Uses sage 300 finance system</a:t>
            </a:r>
          </a:p>
          <a:p>
            <a:pPr marL="0" indent="0">
              <a:lnSpc>
                <a:spcPct val="115000"/>
              </a:lnSpc>
              <a:spcAft>
                <a:spcPts val="800"/>
              </a:spcAft>
              <a:buNone/>
            </a:pPr>
            <a:endParaRPr lang="en-ZA" sz="1800" b="1" kern="100" dirty="0">
              <a:effectLst/>
              <a:latin typeface="Verdana" panose="020B0604030504040204" pitchFamily="34" charset="0"/>
              <a:ea typeface="Aptos" panose="02110004020202020204"/>
              <a:cs typeface="Arial" panose="020B0604020202020204" pitchFamily="34" charset="0"/>
            </a:endParaRPr>
          </a:p>
          <a:p>
            <a:pPr marL="0" indent="0">
              <a:lnSpc>
                <a:spcPct val="115000"/>
              </a:lnSpc>
              <a:spcAft>
                <a:spcPts val="800"/>
              </a:spcAft>
              <a:buNone/>
            </a:pPr>
            <a:r>
              <a:rPr lang="en-ZA" sz="4800" b="1" kern="100" dirty="0">
                <a:effectLst/>
                <a:latin typeface="Verdana" panose="020B0604030504040204" pitchFamily="34" charset="0"/>
                <a:ea typeface="Aptos" panose="02110004020202020204"/>
                <a:cs typeface="Arial" panose="020B0604020202020204" pitchFamily="34" charset="0"/>
              </a:rPr>
              <a:t>Supply Chain Management</a:t>
            </a:r>
            <a:endParaRPr lang="en-ZA" sz="48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Demand planning process is manual</a:t>
            </a:r>
            <a:endParaRPr lang="en-ZA" sz="32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Manage acquisitions process is manual</a:t>
            </a:r>
            <a:endParaRPr lang="en-ZA" sz="32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 RFQ process is manual </a:t>
            </a:r>
            <a:endParaRPr lang="en-ZA" sz="32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 tender process is manual</a:t>
            </a:r>
            <a:endParaRPr lang="en-ZA" sz="3200" kern="100" dirty="0">
              <a:effectLst/>
              <a:latin typeface="Aptos" panose="02110004020202020204"/>
              <a:ea typeface="Aptos" panose="02110004020202020204"/>
              <a:cs typeface="Arial" panose="020B0604020202020204" pitchFamily="34" charset="0"/>
            </a:endParaRPr>
          </a:p>
          <a:p>
            <a:pPr marL="0" lvl="0" indent="0" algn="just">
              <a:lnSpc>
                <a:spcPct val="150000"/>
              </a:lnSpc>
              <a:buNone/>
            </a:pPr>
            <a:endParaRPr lang="en-ZA" sz="3200" kern="100" dirty="0">
              <a:effectLst/>
              <a:latin typeface="Aptos" panose="02110004020202020204"/>
              <a:ea typeface="Aptos" panose="02110004020202020204"/>
              <a:cs typeface="Arial" panose="020B0604020202020204" pitchFamily="34" charset="0"/>
            </a:endParaRPr>
          </a:p>
          <a:p>
            <a:pPr marL="0" lvl="0" indent="0" algn="just">
              <a:lnSpc>
                <a:spcPct val="150000"/>
              </a:lnSpc>
              <a:buNone/>
            </a:pPr>
            <a:endParaRPr lang="en-ZA" sz="3200" kern="100" dirty="0">
              <a:effectLst/>
              <a:latin typeface="Aptos" panose="02110004020202020204"/>
              <a:ea typeface="Aptos" panose="02110004020202020204"/>
              <a:cs typeface="Arial" panose="020B0604020202020204" pitchFamily="34" charset="0"/>
            </a:endParaRPr>
          </a:p>
          <a:p>
            <a:pPr marL="0" indent="0" algn="just">
              <a:buNone/>
            </a:pP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“AS IS”</a:t>
            </a:r>
            <a:endParaRPr lang="en-ZA" dirty="0">
              <a:solidFill>
                <a:schemeClr val="bg1"/>
              </a:solidFill>
            </a:endParaRPr>
          </a:p>
        </p:txBody>
      </p:sp>
    </p:spTree>
    <p:extLst>
      <p:ext uri="{BB962C8B-B14F-4D97-AF65-F5344CB8AC3E}">
        <p14:creationId xmlns:p14="http://schemas.microsoft.com/office/powerpoint/2010/main" val="359734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8221D7-6AB1-8052-582D-FAD09014EDC6}"/>
              </a:ext>
            </a:extLst>
          </p:cNvPr>
          <p:cNvSpPr>
            <a:spLocks noGrp="1"/>
          </p:cNvSpPr>
          <p:nvPr>
            <p:ph idx="1"/>
          </p:nvPr>
        </p:nvSpPr>
        <p:spPr>
          <a:xfrm>
            <a:off x="204395" y="2363455"/>
            <a:ext cx="23317200" cy="9613392"/>
          </a:xfrm>
        </p:spPr>
        <p:txBody>
          <a:bodyPr/>
          <a:lstStyle/>
          <a:p>
            <a:pPr marL="0" indent="0">
              <a:lnSpc>
                <a:spcPct val="115000"/>
              </a:lnSpc>
              <a:spcAft>
                <a:spcPts val="800"/>
              </a:spcAft>
              <a:buNone/>
            </a:pPr>
            <a:r>
              <a:rPr lang="en-ZA" sz="4800" b="1" kern="100" dirty="0">
                <a:effectLst/>
                <a:latin typeface="Verdana" panose="020B0604030504040204" pitchFamily="34" charset="0"/>
                <a:ea typeface="Aptos" panose="02110004020202020204"/>
                <a:cs typeface="Arial" panose="020B0604020202020204" pitchFamily="34" charset="0"/>
              </a:rPr>
              <a:t>Corporate support</a:t>
            </a:r>
            <a:endParaRPr lang="en-ZA" sz="48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There is no Electronic Document Management System</a:t>
            </a:r>
            <a:endParaRPr lang="en-ZA" sz="32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There is no system for stakeholder engagement </a:t>
            </a:r>
          </a:p>
          <a:p>
            <a:pPr marL="0" indent="0" algn="just">
              <a:lnSpc>
                <a:spcPct val="150000"/>
              </a:lnSpc>
              <a:spcAft>
                <a:spcPts val="800"/>
              </a:spcAft>
              <a:buNone/>
            </a:pPr>
            <a:r>
              <a:rPr lang="en-ZA" sz="4800" b="1" kern="100" dirty="0">
                <a:effectLst/>
                <a:latin typeface="Verdana" panose="020B0604030504040204" pitchFamily="34" charset="0"/>
                <a:ea typeface="Aptos" panose="02110004020202020204"/>
                <a:cs typeface="Arial" panose="020B0604020202020204" pitchFamily="34" charset="0"/>
              </a:rPr>
              <a:t>Internal Audit</a:t>
            </a:r>
            <a:endParaRPr lang="en-ZA" sz="48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Using </a:t>
            </a:r>
            <a:r>
              <a:rPr lang="en-ZA" sz="3200" kern="100" dirty="0" err="1">
                <a:effectLst/>
                <a:latin typeface="Verdana" panose="020B0604030504040204" pitchFamily="34" charset="0"/>
                <a:ea typeface="Aptos" panose="02110004020202020204"/>
                <a:cs typeface="Arial" panose="020B0604020202020204" pitchFamily="34" charset="0"/>
              </a:rPr>
              <a:t>TeamMate</a:t>
            </a:r>
            <a:r>
              <a:rPr lang="en-ZA" sz="3200" kern="100" dirty="0">
                <a:effectLst/>
                <a:latin typeface="Verdana" panose="020B0604030504040204" pitchFamily="34" charset="0"/>
                <a:ea typeface="Aptos" panose="02110004020202020204"/>
                <a:cs typeface="Arial" panose="020B0604020202020204" pitchFamily="34" charset="0"/>
              </a:rPr>
              <a:t> system to navigate through the Audit workflow</a:t>
            </a:r>
            <a:endParaRPr lang="en-ZA" sz="32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Using connect system to monitor audit’s</a:t>
            </a:r>
            <a:endParaRPr lang="en-ZA" sz="3200" kern="100" dirty="0">
              <a:effectLst/>
              <a:latin typeface="Aptos" panose="02110004020202020204"/>
              <a:ea typeface="Aptos" panose="02110004020202020204"/>
              <a:cs typeface="Arial" panose="020B0604020202020204" pitchFamily="34" charset="0"/>
            </a:endParaRPr>
          </a:p>
          <a:p>
            <a:pPr marL="342900" lvl="0" indent="-342900" algn="just">
              <a:lnSpc>
                <a:spcPct val="150000"/>
              </a:lnSpc>
              <a:buFont typeface="Symbol" panose="05050102010706020507" pitchFamily="18" charset="2"/>
              <a:buChar char=""/>
            </a:pPr>
            <a:r>
              <a:rPr lang="en-ZA" sz="3200" kern="100" dirty="0">
                <a:effectLst/>
                <a:latin typeface="Verdana" panose="020B0604030504040204" pitchFamily="34" charset="0"/>
                <a:ea typeface="Aptos" panose="02110004020202020204"/>
                <a:cs typeface="Arial" panose="020B0604020202020204" pitchFamily="34" charset="0"/>
              </a:rPr>
              <a:t>There is no solution to assist with real-time auditing</a:t>
            </a:r>
            <a:endParaRPr lang="en-ZA" sz="3200" kern="100" dirty="0">
              <a:effectLst/>
              <a:latin typeface="Aptos" panose="02110004020202020204"/>
              <a:ea typeface="Aptos" panose="02110004020202020204"/>
              <a:cs typeface="Arial" panose="020B0604020202020204" pitchFamily="34" charset="0"/>
            </a:endParaRPr>
          </a:p>
          <a:p>
            <a:pPr marL="0" indent="0" algn="just">
              <a:buNone/>
            </a:pPr>
            <a:endParaRPr lang="en-ZA" sz="3200" dirty="0">
              <a:effectLst/>
              <a:latin typeface="Cambria" panose="02040503050406030204" pitchFamily="18" charset="0"/>
              <a:ea typeface="MS Mincho" panose="02020609040205080304" pitchFamily="49" charset="-128"/>
              <a:cs typeface="Arial" panose="020B0604020202020204" pitchFamily="34" charset="0"/>
            </a:endParaRPr>
          </a:p>
          <a:p>
            <a:endParaRPr lang="en-ZA" sz="4400" dirty="0"/>
          </a:p>
        </p:txBody>
      </p:sp>
      <p:sp>
        <p:nvSpPr>
          <p:cNvPr id="4" name="Shape 0">
            <a:extLst>
              <a:ext uri="{FF2B5EF4-FFF2-40B4-BE49-F238E27FC236}">
                <a16:creationId xmlns:a16="http://schemas.microsoft.com/office/drawing/2014/main" id="{DFBDA5CB-FD37-1E0C-05E4-3DD79F5C06A9}"/>
              </a:ext>
            </a:extLst>
          </p:cNvPr>
          <p:cNvSpPr>
            <a:spLocks noGrp="1"/>
          </p:cNvSpPr>
          <p:nvPr>
            <p:ph type="title"/>
          </p:nvPr>
        </p:nvSpPr>
        <p:spPr>
          <a:xfrm>
            <a:off x="0" y="0"/>
            <a:ext cx="24377650" cy="1938338"/>
          </a:xfrm>
          <a:prstGeom prst="rect">
            <a:avLst/>
          </a:prstGeom>
          <a:solidFill>
            <a:srgbClr val="065A82"/>
          </a:solidFill>
          <a:ln/>
        </p:spPr>
        <p:txBody>
          <a:bodyPr/>
          <a:lstStyle/>
          <a:p>
            <a:r>
              <a:rPr lang="en-GB" dirty="0">
                <a:solidFill>
                  <a:schemeClr val="bg1"/>
                </a:solidFill>
              </a:rPr>
              <a:t>“AS IS”</a:t>
            </a:r>
            <a:endParaRPr lang="en-ZA" dirty="0">
              <a:solidFill>
                <a:schemeClr val="bg1"/>
              </a:solidFill>
            </a:endParaRPr>
          </a:p>
        </p:txBody>
      </p:sp>
    </p:spTree>
    <p:extLst>
      <p:ext uri="{BB962C8B-B14F-4D97-AF65-F5344CB8AC3E}">
        <p14:creationId xmlns:p14="http://schemas.microsoft.com/office/powerpoint/2010/main" val="1278629432"/>
      </p:ext>
    </p:extLst>
  </p:cSld>
  <p:clrMapOvr>
    <a:masterClrMapping/>
  </p:clrMapOvr>
</p:sld>
</file>

<file path=ppt/theme/theme1.xml><?xml version="1.0" encoding="utf-8"?>
<a:theme xmlns:a="http://schemas.openxmlformats.org/drawingml/2006/main" name="1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Latest EXCO PPT" id="{053836D1-18D9-C24C-8F68-B24A10568D40}" vid="{C409803C-CA84-3541-A4EE-01661DFD4FB9}"/>
    </a:ext>
  </a:extLst>
</a:theme>
</file>

<file path=ppt/theme/theme2.xml><?xml version="1.0" encoding="utf-8"?>
<a:theme xmlns:a="http://schemas.openxmlformats.org/drawingml/2006/main" name="2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Latest EXCO PPT" id="{053836D1-18D9-C24C-8F68-B24A10568D40}" vid="{C409803C-CA84-3541-A4EE-01661DFD4FB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07 11 2023 Approved PPT Presentation Nov 2023</Template>
  <TotalTime>265</TotalTime>
  <Words>1411</Words>
  <Application>Microsoft Office PowerPoint</Application>
  <PresentationFormat>Custom</PresentationFormat>
  <Paragraphs>172</Paragraphs>
  <Slides>21</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Aptos</vt:lpstr>
      <vt:lpstr>Arial</vt:lpstr>
      <vt:lpstr>Arial Black</vt:lpstr>
      <vt:lpstr>Calibri</vt:lpstr>
      <vt:lpstr>Cambria</vt:lpstr>
      <vt:lpstr>Symbol</vt:lpstr>
      <vt:lpstr>Verdana</vt:lpstr>
      <vt:lpstr>Wingdings</vt:lpstr>
      <vt:lpstr>1_blank</vt:lpstr>
      <vt:lpstr>2_blank</vt:lpstr>
      <vt:lpstr>Presentation Template</vt:lpstr>
      <vt:lpstr>PowerPoint Presentation</vt:lpstr>
      <vt:lpstr>Background</vt:lpstr>
      <vt:lpstr>SCM Pertinent Information </vt:lpstr>
      <vt:lpstr>SCM Pertinent Information Continued…</vt:lpstr>
      <vt:lpstr>“AS IS”</vt:lpstr>
      <vt:lpstr>“AS IS”</vt:lpstr>
      <vt:lpstr>“AS IS”</vt:lpstr>
      <vt:lpstr>“AS IS”</vt:lpstr>
      <vt:lpstr>“AS IS”</vt:lpstr>
      <vt:lpstr>“AS IS”</vt:lpstr>
      <vt:lpstr>Specifications</vt:lpstr>
      <vt:lpstr>Specifications</vt:lpstr>
      <vt:lpstr>Scope of work</vt:lpstr>
      <vt:lpstr>Scope of work</vt:lpstr>
      <vt:lpstr>Scope of work</vt:lpstr>
      <vt:lpstr>Scope of work</vt:lpstr>
      <vt:lpstr>Hosting</vt:lpstr>
      <vt:lpstr>Compliance and standards</vt:lpstr>
      <vt:lpstr>Value add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dc:title>
  <dc:creator>nkagisengm@vcwater.co.za</dc:creator>
  <cp:lastModifiedBy>Lerato Moeketsi</cp:lastModifiedBy>
  <cp:revision>17</cp:revision>
  <cp:lastPrinted>2025-06-24T22:09:14Z</cp:lastPrinted>
  <dcterms:created xsi:type="dcterms:W3CDTF">2023-11-07T12:58:24Z</dcterms:created>
  <dcterms:modified xsi:type="dcterms:W3CDTF">2026-06-02T11:58:07Z</dcterms:modified>
</cp:coreProperties>
</file>