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3">
  <p:sldMasterIdLst>
    <p:sldMasterId id="2147483648" r:id="rId4"/>
  </p:sldMasterIdLst>
  <p:notesMasterIdLst>
    <p:notesMasterId r:id="rId28"/>
  </p:notesMasterIdLst>
  <p:sldIdLst>
    <p:sldId id="256" r:id="rId5"/>
    <p:sldId id="618" r:id="rId6"/>
    <p:sldId id="619" r:id="rId7"/>
    <p:sldId id="638" r:id="rId8"/>
    <p:sldId id="635" r:id="rId9"/>
    <p:sldId id="670" r:id="rId10"/>
    <p:sldId id="652" r:id="rId11"/>
    <p:sldId id="648" r:id="rId12"/>
    <p:sldId id="641" r:id="rId13"/>
    <p:sldId id="642" r:id="rId14"/>
    <p:sldId id="650" r:id="rId15"/>
    <p:sldId id="667" r:id="rId16"/>
    <p:sldId id="644" r:id="rId17"/>
    <p:sldId id="669" r:id="rId18"/>
    <p:sldId id="628" r:id="rId19"/>
    <p:sldId id="673" r:id="rId20"/>
    <p:sldId id="645" r:id="rId21"/>
    <p:sldId id="674" r:id="rId22"/>
    <p:sldId id="647" r:id="rId23"/>
    <p:sldId id="668" r:id="rId24"/>
    <p:sldId id="651" r:id="rId25"/>
    <p:sldId id="627" r:id="rId26"/>
    <p:sldId id="528" r:id="rId27"/>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2882">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010C12"/>
    <a:srgbClr val="898689"/>
    <a:srgbClr val="50280F"/>
    <a:srgbClr val="6F6F6F"/>
    <a:srgbClr val="BACF00"/>
    <a:srgbClr val="0098C5"/>
    <a:srgbClr val="585759"/>
    <a:srgbClr val="50250D"/>
    <a:srgbClr val="50260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5C615F-250E-457F-8F2F-B0AFB93D99B9}" v="6" dt="2026-09-04T14:12:54.85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39" autoAdjust="0"/>
    <p:restoredTop sz="96346" autoAdjust="0"/>
  </p:normalViewPr>
  <p:slideViewPr>
    <p:cSldViewPr snapToGrid="0" snapToObjects="1">
      <p:cViewPr varScale="1">
        <p:scale>
          <a:sx n="82" d="100"/>
          <a:sy n="82" d="100"/>
        </p:scale>
        <p:origin x="1500" y="90"/>
      </p:cViewPr>
      <p:guideLst>
        <p:guide orient="horz" pos="2159"/>
        <p:guide pos="288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78" d="100"/>
          <a:sy n="78" d="100"/>
        </p:scale>
        <p:origin x="-1098" y="-102"/>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hamed Aziem Sulaiman" userId="0c2ec67f-63e0-4d1f-89cd-ac99e1920667" providerId="ADAL" clId="{E65002FE-EE23-4557-B30D-E3A3C59924C4}"/>
    <pc:docChg chg="undo redo custSel addSld modSld">
      <pc:chgData name="Mohamed Aziem Sulaiman" userId="0c2ec67f-63e0-4d1f-89cd-ac99e1920667" providerId="ADAL" clId="{E65002FE-EE23-4557-B30D-E3A3C59924C4}" dt="2026-09-04T14:13:04.619" v="808" actId="20577"/>
      <pc:docMkLst>
        <pc:docMk/>
      </pc:docMkLst>
      <pc:sldChg chg="modSp mod">
        <pc:chgData name="Mohamed Aziem Sulaiman" userId="0c2ec67f-63e0-4d1f-89cd-ac99e1920667" providerId="ADAL" clId="{E65002FE-EE23-4557-B30D-E3A3C59924C4}" dt="2026-09-04T13:54:45.905" v="599" actId="20577"/>
        <pc:sldMkLst>
          <pc:docMk/>
          <pc:sldMk cId="2366991281" sldId="618"/>
        </pc:sldMkLst>
        <pc:spChg chg="mod">
          <ac:chgData name="Mohamed Aziem Sulaiman" userId="0c2ec67f-63e0-4d1f-89cd-ac99e1920667" providerId="ADAL" clId="{E65002FE-EE23-4557-B30D-E3A3C59924C4}" dt="2026-09-04T13:53:36.906" v="556" actId="20577"/>
          <ac:spMkLst>
            <pc:docMk/>
            <pc:sldMk cId="2366991281" sldId="618"/>
            <ac:spMk id="2" creationId="{00000000-0000-0000-0000-000000000000}"/>
          </ac:spMkLst>
        </pc:spChg>
        <pc:spChg chg="mod">
          <ac:chgData name="Mohamed Aziem Sulaiman" userId="0c2ec67f-63e0-4d1f-89cd-ac99e1920667" providerId="ADAL" clId="{E65002FE-EE23-4557-B30D-E3A3C59924C4}" dt="2026-09-04T13:54:45.905" v="599" actId="20577"/>
          <ac:spMkLst>
            <pc:docMk/>
            <pc:sldMk cId="2366991281" sldId="618"/>
            <ac:spMk id="7" creationId="{00000000-0000-0000-0000-000000000000}"/>
          </ac:spMkLst>
        </pc:spChg>
      </pc:sldChg>
      <pc:sldChg chg="modSp mod">
        <pc:chgData name="Mohamed Aziem Sulaiman" userId="0c2ec67f-63e0-4d1f-89cd-ac99e1920667" providerId="ADAL" clId="{E65002FE-EE23-4557-B30D-E3A3C59924C4}" dt="2026-09-04T14:12:46.719" v="798" actId="21"/>
        <pc:sldMkLst>
          <pc:docMk/>
          <pc:sldMk cId="3317954444" sldId="619"/>
        </pc:sldMkLst>
        <pc:spChg chg="mod">
          <ac:chgData name="Mohamed Aziem Sulaiman" userId="0c2ec67f-63e0-4d1f-89cd-ac99e1920667" providerId="ADAL" clId="{E65002FE-EE23-4557-B30D-E3A3C59924C4}" dt="2026-09-04T14:12:46.719" v="798" actId="21"/>
          <ac:spMkLst>
            <pc:docMk/>
            <pc:sldMk cId="3317954444" sldId="619"/>
            <ac:spMk id="3" creationId="{00000000-0000-0000-0000-000000000000}"/>
          </ac:spMkLst>
        </pc:spChg>
      </pc:sldChg>
      <pc:sldChg chg="addSp modSp mod">
        <pc:chgData name="Mohamed Aziem Sulaiman" userId="0c2ec67f-63e0-4d1f-89cd-ac99e1920667" providerId="ADAL" clId="{E65002FE-EE23-4557-B30D-E3A3C59924C4}" dt="2026-09-04T14:08:17" v="752" actId="20577"/>
        <pc:sldMkLst>
          <pc:docMk/>
          <pc:sldMk cId="2242886614" sldId="628"/>
        </pc:sldMkLst>
        <pc:spChg chg="mod">
          <ac:chgData name="Mohamed Aziem Sulaiman" userId="0c2ec67f-63e0-4d1f-89cd-ac99e1920667" providerId="ADAL" clId="{E65002FE-EE23-4557-B30D-E3A3C59924C4}" dt="2026-09-04T14:08:17" v="752" actId="20577"/>
          <ac:spMkLst>
            <pc:docMk/>
            <pc:sldMk cId="2242886614" sldId="628"/>
            <ac:spMk id="3" creationId="{00000000-0000-0000-0000-000000000000}"/>
          </ac:spMkLst>
        </pc:spChg>
        <pc:picChg chg="add mod">
          <ac:chgData name="Mohamed Aziem Sulaiman" userId="0c2ec67f-63e0-4d1f-89cd-ac99e1920667" providerId="ADAL" clId="{E65002FE-EE23-4557-B30D-E3A3C59924C4}" dt="2026-09-04T14:06:57.493" v="690" actId="1076"/>
          <ac:picMkLst>
            <pc:docMk/>
            <pc:sldMk cId="2242886614" sldId="628"/>
            <ac:picMk id="5" creationId="{AA0612ED-56B6-20C2-8867-1C451CD74BE8}"/>
          </ac:picMkLst>
        </pc:picChg>
      </pc:sldChg>
      <pc:sldChg chg="modSp mod">
        <pc:chgData name="Mohamed Aziem Sulaiman" userId="0c2ec67f-63e0-4d1f-89cd-ac99e1920667" providerId="ADAL" clId="{E65002FE-EE23-4557-B30D-E3A3C59924C4}" dt="2026-09-04T14:13:04.619" v="808" actId="20577"/>
        <pc:sldMkLst>
          <pc:docMk/>
          <pc:sldMk cId="3231462669" sldId="635"/>
        </pc:sldMkLst>
        <pc:spChg chg="mod">
          <ac:chgData name="Mohamed Aziem Sulaiman" userId="0c2ec67f-63e0-4d1f-89cd-ac99e1920667" providerId="ADAL" clId="{E65002FE-EE23-4557-B30D-E3A3C59924C4}" dt="2026-09-04T14:13:04.619" v="808" actId="20577"/>
          <ac:spMkLst>
            <pc:docMk/>
            <pc:sldMk cId="3231462669" sldId="635"/>
            <ac:spMk id="3" creationId="{00000000-0000-0000-0000-000000000000}"/>
          </ac:spMkLst>
        </pc:spChg>
      </pc:sldChg>
      <pc:sldChg chg="modSp mod">
        <pc:chgData name="Mohamed Aziem Sulaiman" userId="0c2ec67f-63e0-4d1f-89cd-ac99e1920667" providerId="ADAL" clId="{E65002FE-EE23-4557-B30D-E3A3C59924C4}" dt="2026-09-04T13:58:08.486" v="626" actId="20577"/>
        <pc:sldMkLst>
          <pc:docMk/>
          <pc:sldMk cId="1132682156" sldId="642"/>
        </pc:sldMkLst>
        <pc:spChg chg="mod">
          <ac:chgData name="Mohamed Aziem Sulaiman" userId="0c2ec67f-63e0-4d1f-89cd-ac99e1920667" providerId="ADAL" clId="{E65002FE-EE23-4557-B30D-E3A3C59924C4}" dt="2026-09-04T13:58:08.486" v="626" actId="20577"/>
          <ac:spMkLst>
            <pc:docMk/>
            <pc:sldMk cId="1132682156" sldId="642"/>
            <ac:spMk id="3" creationId="{00000000-0000-0000-0000-000000000000}"/>
          </ac:spMkLst>
        </pc:spChg>
      </pc:sldChg>
      <pc:sldChg chg="modSp mod">
        <pc:chgData name="Mohamed Aziem Sulaiman" userId="0c2ec67f-63e0-4d1f-89cd-ac99e1920667" providerId="ADAL" clId="{E65002FE-EE23-4557-B30D-E3A3C59924C4}" dt="2026-09-04T13:59:20.695" v="627" actId="20577"/>
        <pc:sldMkLst>
          <pc:docMk/>
          <pc:sldMk cId="341977184" sldId="644"/>
        </pc:sldMkLst>
        <pc:spChg chg="mod">
          <ac:chgData name="Mohamed Aziem Sulaiman" userId="0c2ec67f-63e0-4d1f-89cd-ac99e1920667" providerId="ADAL" clId="{E65002FE-EE23-4557-B30D-E3A3C59924C4}" dt="2026-09-04T13:59:20.695" v="627" actId="20577"/>
          <ac:spMkLst>
            <pc:docMk/>
            <pc:sldMk cId="341977184" sldId="644"/>
            <ac:spMk id="3" creationId="{00000000-0000-0000-0000-000000000000}"/>
          </ac:spMkLst>
        </pc:spChg>
      </pc:sldChg>
      <pc:sldChg chg="modSp mod">
        <pc:chgData name="Mohamed Aziem Sulaiman" userId="0c2ec67f-63e0-4d1f-89cd-ac99e1920667" providerId="ADAL" clId="{E65002FE-EE23-4557-B30D-E3A3C59924C4}" dt="2026-09-04T14:11:04.395" v="764" actId="20577"/>
        <pc:sldMkLst>
          <pc:docMk/>
          <pc:sldMk cId="1832102401" sldId="645"/>
        </pc:sldMkLst>
        <pc:spChg chg="mod">
          <ac:chgData name="Mohamed Aziem Sulaiman" userId="0c2ec67f-63e0-4d1f-89cd-ac99e1920667" providerId="ADAL" clId="{E65002FE-EE23-4557-B30D-E3A3C59924C4}" dt="2026-09-04T14:11:04.395" v="764" actId="20577"/>
          <ac:spMkLst>
            <pc:docMk/>
            <pc:sldMk cId="1832102401" sldId="645"/>
            <ac:spMk id="3" creationId="{00000000-0000-0000-0000-000000000000}"/>
          </ac:spMkLst>
        </pc:spChg>
      </pc:sldChg>
      <pc:sldChg chg="modSp mod">
        <pc:chgData name="Mohamed Aziem Sulaiman" userId="0c2ec67f-63e0-4d1f-89cd-ac99e1920667" providerId="ADAL" clId="{E65002FE-EE23-4557-B30D-E3A3C59924C4}" dt="2026-09-04T13:57:50.167" v="617" actId="6549"/>
        <pc:sldMkLst>
          <pc:docMk/>
          <pc:sldMk cId="2648049728" sldId="650"/>
        </pc:sldMkLst>
        <pc:spChg chg="mod">
          <ac:chgData name="Mohamed Aziem Sulaiman" userId="0c2ec67f-63e0-4d1f-89cd-ac99e1920667" providerId="ADAL" clId="{E65002FE-EE23-4557-B30D-E3A3C59924C4}" dt="2026-09-04T13:57:50.167" v="617" actId="6549"/>
          <ac:spMkLst>
            <pc:docMk/>
            <pc:sldMk cId="2648049728" sldId="650"/>
            <ac:spMk id="3" creationId="{00000000-0000-0000-0000-000000000000}"/>
          </ac:spMkLst>
        </pc:spChg>
      </pc:sldChg>
      <pc:sldChg chg="modSp mod">
        <pc:chgData name="Mohamed Aziem Sulaiman" userId="0c2ec67f-63e0-4d1f-89cd-ac99e1920667" providerId="ADAL" clId="{E65002FE-EE23-4557-B30D-E3A3C59924C4}" dt="2026-09-04T14:12:16.566" v="776" actId="6549"/>
        <pc:sldMkLst>
          <pc:docMk/>
          <pc:sldMk cId="2673015190" sldId="651"/>
        </pc:sldMkLst>
        <pc:spChg chg="mod">
          <ac:chgData name="Mohamed Aziem Sulaiman" userId="0c2ec67f-63e0-4d1f-89cd-ac99e1920667" providerId="ADAL" clId="{E65002FE-EE23-4557-B30D-E3A3C59924C4}" dt="2026-09-04T14:12:16.566" v="776" actId="6549"/>
          <ac:spMkLst>
            <pc:docMk/>
            <pc:sldMk cId="2673015190" sldId="651"/>
            <ac:spMk id="3" creationId="{00000000-0000-0000-0000-000000000000}"/>
          </ac:spMkLst>
        </pc:spChg>
      </pc:sldChg>
      <pc:sldChg chg="modSp mod">
        <pc:chgData name="Mohamed Aziem Sulaiman" userId="0c2ec67f-63e0-4d1f-89cd-ac99e1920667" providerId="ADAL" clId="{E65002FE-EE23-4557-B30D-E3A3C59924C4}" dt="2026-09-04T13:57:18.151" v="613" actId="20577"/>
        <pc:sldMkLst>
          <pc:docMk/>
          <pc:sldMk cId="2039587846" sldId="652"/>
        </pc:sldMkLst>
        <pc:spChg chg="mod">
          <ac:chgData name="Mohamed Aziem Sulaiman" userId="0c2ec67f-63e0-4d1f-89cd-ac99e1920667" providerId="ADAL" clId="{E65002FE-EE23-4557-B30D-E3A3C59924C4}" dt="2026-09-04T13:57:18.151" v="613" actId="20577"/>
          <ac:spMkLst>
            <pc:docMk/>
            <pc:sldMk cId="2039587846" sldId="652"/>
            <ac:spMk id="3" creationId="{00000000-0000-0000-0000-000000000000}"/>
          </ac:spMkLst>
        </pc:spChg>
      </pc:sldChg>
      <pc:sldChg chg="modSp mod">
        <pc:chgData name="Mohamed Aziem Sulaiman" userId="0c2ec67f-63e0-4d1f-89cd-ac99e1920667" providerId="ADAL" clId="{E65002FE-EE23-4557-B30D-E3A3C59924C4}" dt="2026-09-04T14:11:50.255" v="774" actId="20577"/>
        <pc:sldMkLst>
          <pc:docMk/>
          <pc:sldMk cId="383735959" sldId="668"/>
        </pc:sldMkLst>
        <pc:spChg chg="mod">
          <ac:chgData name="Mohamed Aziem Sulaiman" userId="0c2ec67f-63e0-4d1f-89cd-ac99e1920667" providerId="ADAL" clId="{E65002FE-EE23-4557-B30D-E3A3C59924C4}" dt="2026-09-04T14:11:50.255" v="774" actId="20577"/>
          <ac:spMkLst>
            <pc:docMk/>
            <pc:sldMk cId="383735959" sldId="668"/>
            <ac:spMk id="3" creationId="{00000000-0000-0000-0000-000000000000}"/>
          </ac:spMkLst>
        </pc:spChg>
      </pc:sldChg>
      <pc:sldChg chg="modSp mod">
        <pc:chgData name="Mohamed Aziem Sulaiman" userId="0c2ec67f-63e0-4d1f-89cd-ac99e1920667" providerId="ADAL" clId="{E65002FE-EE23-4557-B30D-E3A3C59924C4}" dt="2026-09-04T14:03:01.485" v="685" actId="27636"/>
        <pc:sldMkLst>
          <pc:docMk/>
          <pc:sldMk cId="497153281" sldId="669"/>
        </pc:sldMkLst>
        <pc:spChg chg="mod">
          <ac:chgData name="Mohamed Aziem Sulaiman" userId="0c2ec67f-63e0-4d1f-89cd-ac99e1920667" providerId="ADAL" clId="{E65002FE-EE23-4557-B30D-E3A3C59924C4}" dt="2026-09-04T14:03:01.485" v="685" actId="27636"/>
          <ac:spMkLst>
            <pc:docMk/>
            <pc:sldMk cId="497153281" sldId="669"/>
            <ac:spMk id="3" creationId="{00000000-0000-0000-0000-000000000000}"/>
          </ac:spMkLst>
        </pc:spChg>
      </pc:sldChg>
      <pc:sldChg chg="modSp mod">
        <pc:chgData name="Mohamed Aziem Sulaiman" userId="0c2ec67f-63e0-4d1f-89cd-ac99e1920667" providerId="ADAL" clId="{E65002FE-EE23-4557-B30D-E3A3C59924C4}" dt="2026-09-04T13:55:45.263" v="601" actId="20577"/>
        <pc:sldMkLst>
          <pc:docMk/>
          <pc:sldMk cId="1951478494" sldId="670"/>
        </pc:sldMkLst>
        <pc:spChg chg="mod">
          <ac:chgData name="Mohamed Aziem Sulaiman" userId="0c2ec67f-63e0-4d1f-89cd-ac99e1920667" providerId="ADAL" clId="{E65002FE-EE23-4557-B30D-E3A3C59924C4}" dt="2026-09-04T13:55:45.263" v="601" actId="20577"/>
          <ac:spMkLst>
            <pc:docMk/>
            <pc:sldMk cId="1951478494" sldId="670"/>
            <ac:spMk id="3" creationId="{26D42B5B-C86E-9724-8BBB-D0718A71869A}"/>
          </ac:spMkLst>
        </pc:spChg>
      </pc:sldChg>
      <pc:sldChg chg="modSp mod">
        <pc:chgData name="Mohamed Aziem Sulaiman" userId="0c2ec67f-63e0-4d1f-89cd-ac99e1920667" providerId="ADAL" clId="{E65002FE-EE23-4557-B30D-E3A3C59924C4}" dt="2026-09-04T14:08:47.864" v="754" actId="20577"/>
        <pc:sldMkLst>
          <pc:docMk/>
          <pc:sldMk cId="3386989298" sldId="673"/>
        </pc:sldMkLst>
        <pc:spChg chg="mod">
          <ac:chgData name="Mohamed Aziem Sulaiman" userId="0c2ec67f-63e0-4d1f-89cd-ac99e1920667" providerId="ADAL" clId="{E65002FE-EE23-4557-B30D-E3A3C59924C4}" dt="2026-09-04T14:08:47.864" v="754" actId="20577"/>
          <ac:spMkLst>
            <pc:docMk/>
            <pc:sldMk cId="3386989298" sldId="673"/>
            <ac:spMk id="3" creationId="{52B32F47-D2AE-FDCA-8C5D-83D32CB283DE}"/>
          </ac:spMkLst>
        </pc:spChg>
      </pc:sldChg>
      <pc:sldChg chg="modSp mod">
        <pc:chgData name="Mohamed Aziem Sulaiman" userId="0c2ec67f-63e0-4d1f-89cd-ac99e1920667" providerId="ADAL" clId="{E65002FE-EE23-4557-B30D-E3A3C59924C4}" dt="2026-09-04T14:11:42.569" v="765" actId="6549"/>
        <pc:sldMkLst>
          <pc:docMk/>
          <pc:sldMk cId="612312805" sldId="674"/>
        </pc:sldMkLst>
        <pc:spChg chg="mod">
          <ac:chgData name="Mohamed Aziem Sulaiman" userId="0c2ec67f-63e0-4d1f-89cd-ac99e1920667" providerId="ADAL" clId="{E65002FE-EE23-4557-B30D-E3A3C59924C4}" dt="2026-09-04T14:11:42.569" v="765" actId="6549"/>
          <ac:spMkLst>
            <pc:docMk/>
            <pc:sldMk cId="612312805" sldId="674"/>
            <ac:spMk id="3" creationId="{5020DFDD-B169-D20A-FE13-C411A9A1CE08}"/>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970939" y="0"/>
            <a:ext cx="3037840" cy="464820"/>
          </a:xfrm>
          <a:prstGeom prst="rect">
            <a:avLst/>
          </a:prstGeom>
        </p:spPr>
        <p:txBody>
          <a:bodyPr vert="horz" lIns="91440" tIns="45720" rIns="91440" bIns="45720" rtlCol="0"/>
          <a:lstStyle>
            <a:lvl1pPr algn="r">
              <a:defRPr sz="1200"/>
            </a:lvl1pPr>
          </a:lstStyle>
          <a:p>
            <a:fld id="{A6C136B7-2151-9849-8D65-E0859731AC38}" type="datetimeFigureOut">
              <a:rPr lang="en-US" smtClean="0"/>
              <a:pPr/>
              <a:t>9/4/2026</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9" y="8829967"/>
            <a:ext cx="3037840" cy="464820"/>
          </a:xfrm>
          <a:prstGeom prst="rect">
            <a:avLst/>
          </a:prstGeom>
        </p:spPr>
        <p:txBody>
          <a:bodyPr vert="horz" lIns="91440" tIns="45720" rIns="91440" bIns="45720" rtlCol="0" anchor="b"/>
          <a:lstStyle>
            <a:lvl1pPr algn="r">
              <a:defRPr sz="1200"/>
            </a:lvl1pPr>
          </a:lstStyle>
          <a:p>
            <a:fld id="{B470B886-B516-EE4C-86E6-93A16B5DA061}" type="slidenum">
              <a:rPr lang="en-US" smtClean="0"/>
              <a:pPr/>
              <a:t>‹#›</a:t>
            </a:fld>
            <a:endParaRPr lang="en-US" dirty="0"/>
          </a:p>
        </p:txBody>
      </p:sp>
    </p:spTree>
    <p:extLst>
      <p:ext uri="{BB962C8B-B14F-4D97-AF65-F5344CB8AC3E}">
        <p14:creationId xmlns:p14="http://schemas.microsoft.com/office/powerpoint/2010/main" val="428399394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ZA" dirty="0"/>
          </a:p>
        </p:txBody>
      </p:sp>
      <p:sp>
        <p:nvSpPr>
          <p:cNvPr id="4" name="Slide Number Placeholder 3"/>
          <p:cNvSpPr>
            <a:spLocks noGrp="1"/>
          </p:cNvSpPr>
          <p:nvPr>
            <p:ph type="sldNum" sz="quarter" idx="10"/>
          </p:nvPr>
        </p:nvSpPr>
        <p:spPr/>
        <p:txBody>
          <a:bodyPr/>
          <a:lstStyle/>
          <a:p>
            <a:fld id="{B470B886-B516-EE4C-86E6-93A16B5DA061}" type="slidenum">
              <a:rPr lang="en-US" smtClean="0"/>
              <a:pPr/>
              <a:t>1</a:t>
            </a:fld>
            <a:endParaRPr lang="en-US" dirty="0"/>
          </a:p>
        </p:txBody>
      </p:sp>
    </p:spTree>
    <p:extLst>
      <p:ext uri="{BB962C8B-B14F-4D97-AF65-F5344CB8AC3E}">
        <p14:creationId xmlns:p14="http://schemas.microsoft.com/office/powerpoint/2010/main" val="13642456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B470B886-B516-EE4C-86E6-93A16B5DA061}" type="slidenum">
              <a:rPr lang="en-US" smtClean="0"/>
              <a:pPr/>
              <a:t>23</a:t>
            </a:fld>
            <a:endParaRPr lang="en-US" dirty="0"/>
          </a:p>
        </p:txBody>
      </p:sp>
    </p:spTree>
    <p:extLst>
      <p:ext uri="{BB962C8B-B14F-4D97-AF65-F5344CB8AC3E}">
        <p14:creationId xmlns:p14="http://schemas.microsoft.com/office/powerpoint/2010/main" val="409482783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6553200" y="6356352"/>
            <a:ext cx="2133600" cy="365125"/>
          </a:xfrm>
          <a:prstGeom prst="rect">
            <a:avLst/>
          </a:prstGeom>
        </p:spPr>
        <p:txBody>
          <a:bodyPr/>
          <a:lstStyle/>
          <a:p>
            <a:fld id="{73A80DC0-C4D1-E849-95F1-E29CDD0699CE}" type="slidenum">
              <a:rPr lang="en-US" smtClean="0"/>
              <a:pPr/>
              <a:t>‹#›</a:t>
            </a:fld>
            <a:endParaRPr lang="en-US" dirty="0"/>
          </a:p>
        </p:txBody>
      </p:sp>
      <p:sp>
        <p:nvSpPr>
          <p:cNvPr id="5" name="Rectangle 4"/>
          <p:cNvSpPr/>
          <p:nvPr userDrawn="1"/>
        </p:nvSpPr>
        <p:spPr>
          <a:xfrm>
            <a:off x="0" y="3441108"/>
            <a:ext cx="9144000" cy="3430541"/>
          </a:xfrm>
          <a:prstGeom prst="rect">
            <a:avLst/>
          </a:prstGeom>
          <a:solidFill>
            <a:srgbClr val="0098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itle 1"/>
          <p:cNvSpPr>
            <a:spLocks noGrp="1"/>
          </p:cNvSpPr>
          <p:nvPr>
            <p:ph type="ctrTitle" hasCustomPrompt="1"/>
          </p:nvPr>
        </p:nvSpPr>
        <p:spPr>
          <a:xfrm>
            <a:off x="803230" y="3869215"/>
            <a:ext cx="7772400" cy="521992"/>
          </a:xfrm>
          <a:noFill/>
        </p:spPr>
        <p:txBody>
          <a:bodyPr>
            <a:normAutofit/>
          </a:bodyPr>
          <a:lstStyle>
            <a:lvl1pPr>
              <a:defRPr b="1"/>
            </a:lvl1pPr>
          </a:lstStyle>
          <a:p>
            <a:pPr algn="r"/>
            <a:r>
              <a:rPr lang="en-US" sz="2400" dirty="0">
                <a:solidFill>
                  <a:schemeClr val="bg1"/>
                </a:solidFill>
                <a:latin typeface="Century Gothic"/>
                <a:cs typeface="Century Gothic"/>
              </a:rPr>
              <a:t>PRESENTATION TITLE</a:t>
            </a:r>
          </a:p>
        </p:txBody>
      </p:sp>
      <p:sp>
        <p:nvSpPr>
          <p:cNvPr id="7" name="Subtitle 2"/>
          <p:cNvSpPr>
            <a:spLocks noGrp="1"/>
          </p:cNvSpPr>
          <p:nvPr>
            <p:ph type="subTitle" idx="1" hasCustomPrompt="1"/>
          </p:nvPr>
        </p:nvSpPr>
        <p:spPr>
          <a:xfrm>
            <a:off x="1489030" y="4530328"/>
            <a:ext cx="7086600" cy="509277"/>
          </a:xfrm>
          <a:noFill/>
        </p:spPr>
        <p:txBody>
          <a:bodyPr anchor="ctr">
            <a:normAutofit/>
          </a:bodyPr>
          <a:lstStyle>
            <a:lvl1pPr marL="0" indent="0">
              <a:buNone/>
              <a:defRPr baseline="0">
                <a:solidFill>
                  <a:schemeClr val="bg1"/>
                </a:solidFill>
              </a:defRPr>
            </a:lvl1pPr>
          </a:lstStyle>
          <a:p>
            <a:pPr algn="r"/>
            <a:r>
              <a:rPr lang="en-US" sz="1800" dirty="0">
                <a:solidFill>
                  <a:schemeClr val="bg1"/>
                </a:solidFill>
                <a:latin typeface="Century Gothic"/>
                <a:cs typeface="Century Gothic"/>
              </a:rPr>
              <a:t>Directorate / Department Name | Date</a:t>
            </a:r>
          </a:p>
        </p:txBody>
      </p:sp>
      <p:pic>
        <p:nvPicPr>
          <p:cNvPr id="8" name="Picture 7" descr="CCT_Logo_Ext_RGB.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5800" y="689979"/>
            <a:ext cx="5257068" cy="2044416"/>
          </a:xfrm>
          <a:prstGeom prst="rect">
            <a:avLst/>
          </a:prstGeom>
        </p:spPr>
      </p:pic>
      <p:pic>
        <p:nvPicPr>
          <p:cNvPr id="9" name="Picture 8" descr="POL.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5900540"/>
            <a:ext cx="8575630" cy="482477"/>
          </a:xfrm>
          <a:prstGeom prst="rect">
            <a:avLst/>
          </a:prstGeom>
        </p:spPr>
      </p:pic>
    </p:spTree>
    <p:extLst>
      <p:ext uri="{BB962C8B-B14F-4D97-AF65-F5344CB8AC3E}">
        <p14:creationId xmlns:p14="http://schemas.microsoft.com/office/powerpoint/2010/main" val="24083365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5" name="Rectangle 4"/>
          <p:cNvSpPr/>
          <p:nvPr userDrawn="1"/>
        </p:nvSpPr>
        <p:spPr>
          <a:xfrm>
            <a:off x="0" y="24"/>
            <a:ext cx="9144000" cy="6857999"/>
          </a:xfrm>
          <a:prstGeom prst="rect">
            <a:avLst/>
          </a:prstGeom>
          <a:solidFill>
            <a:srgbClr val="DC41C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hasCustomPrompt="1"/>
          </p:nvPr>
        </p:nvSpPr>
        <p:spPr>
          <a:xfrm>
            <a:off x="685800" y="2130450"/>
            <a:ext cx="7772400" cy="1470025"/>
          </a:xfrm>
        </p:spPr>
        <p:txBody>
          <a:bodyPr/>
          <a:lstStyle>
            <a:lvl1pPr>
              <a:defRPr>
                <a:solidFill>
                  <a:schemeClr val="bg1"/>
                </a:solidFill>
              </a:defRPr>
            </a:lvl1pPr>
          </a:lstStyle>
          <a:p>
            <a:r>
              <a:rPr lang="en-US" dirty="0"/>
              <a:t>Divider Slide</a:t>
            </a:r>
          </a:p>
        </p:txBody>
      </p:sp>
      <p:sp>
        <p:nvSpPr>
          <p:cNvPr id="3" name="Subtitle 2"/>
          <p:cNvSpPr>
            <a:spLocks noGrp="1"/>
          </p:cNvSpPr>
          <p:nvPr>
            <p:ph type="subTitle" idx="1"/>
          </p:nvPr>
        </p:nvSpPr>
        <p:spPr>
          <a:xfrm>
            <a:off x="1371600" y="3886200"/>
            <a:ext cx="6400800" cy="1752600"/>
          </a:xfrm>
        </p:spPr>
        <p:txBody>
          <a:bodyPr anchor="ct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grpSp>
        <p:nvGrpSpPr>
          <p:cNvPr id="6" name="Group 5"/>
          <p:cNvGrpSpPr/>
          <p:nvPr userDrawn="1"/>
        </p:nvGrpSpPr>
        <p:grpSpPr>
          <a:xfrm>
            <a:off x="568371" y="3466960"/>
            <a:ext cx="8007259" cy="299546"/>
            <a:chOff x="568371" y="6205793"/>
            <a:chExt cx="8007259" cy="299546"/>
          </a:xfrm>
        </p:grpSpPr>
        <p:cxnSp>
          <p:nvCxnSpPr>
            <p:cNvPr id="8" name="Straight Connector 7"/>
            <p:cNvCxnSpPr/>
            <p:nvPr/>
          </p:nvCxnSpPr>
          <p:spPr>
            <a:xfrm>
              <a:off x="568371" y="6505339"/>
              <a:ext cx="7540317" cy="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V="1">
              <a:off x="8103244" y="6205793"/>
              <a:ext cx="472386" cy="299546"/>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grpSp>
      <p:pic>
        <p:nvPicPr>
          <p:cNvPr id="10" name="Picture 9" descr="C:\Users\cavenant\AppData\Local\Microsoft\Windows\Temporary Internet Files\Content.Outlook\NDPO0HNZ\CCT_Logo_WhiteOnly.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9305" y="6116691"/>
            <a:ext cx="1596785" cy="5117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4522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694352"/>
          </a:xfr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4" name="Straight Connector 3"/>
          <p:cNvCxnSpPr/>
          <p:nvPr userDrawn="1"/>
        </p:nvCxnSpPr>
        <p:spPr>
          <a:xfrm>
            <a:off x="568383" y="1074213"/>
            <a:ext cx="8007259" cy="0"/>
          </a:xfrm>
          <a:prstGeom prst="line">
            <a:avLst/>
          </a:prstGeom>
          <a:ln>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380057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10" name="Rectangle 9"/>
          <p:cNvSpPr/>
          <p:nvPr userDrawn="1"/>
        </p:nvSpPr>
        <p:spPr>
          <a:xfrm>
            <a:off x="-62" y="3427413"/>
            <a:ext cx="9144000" cy="3430612"/>
          </a:xfrm>
          <a:prstGeom prst="rect">
            <a:avLst/>
          </a:prstGeom>
          <a:solidFill>
            <a:srgbClr val="BAC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8" name="Picture 7" descr="CCT_Logo_Ext_RGB.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5800" y="689979"/>
            <a:ext cx="5257068" cy="2044416"/>
          </a:xfrm>
          <a:prstGeom prst="rect">
            <a:avLst/>
          </a:prstGeom>
        </p:spPr>
      </p:pic>
      <p:sp>
        <p:nvSpPr>
          <p:cNvPr id="3" name="TextBox 2"/>
          <p:cNvSpPr txBox="1"/>
          <p:nvPr userDrawn="1"/>
        </p:nvSpPr>
        <p:spPr>
          <a:xfrm>
            <a:off x="1569491" y="4380936"/>
            <a:ext cx="6005015" cy="461665"/>
          </a:xfrm>
          <a:prstGeom prst="rect">
            <a:avLst/>
          </a:prstGeom>
          <a:noFill/>
        </p:spPr>
        <p:txBody>
          <a:bodyPr wrap="square" rtlCol="0">
            <a:spAutoFit/>
          </a:bodyPr>
          <a:lstStyle/>
          <a:p>
            <a:pPr algn="ctr"/>
            <a:r>
              <a:rPr lang="en-ZA" sz="2400" b="1" dirty="0">
                <a:solidFill>
                  <a:schemeClr val="bg1"/>
                </a:solidFill>
                <a:latin typeface="Century Gothic" panose="020B0502020202020204" pitchFamily="34" charset="0"/>
              </a:rPr>
              <a:t>Thank You</a:t>
            </a:r>
          </a:p>
        </p:txBody>
      </p:sp>
      <p:pic>
        <p:nvPicPr>
          <p:cNvPr id="1026" name="Picture 2" descr="C:\Users\cavenant\AppData\Local\Microsoft\Windows\Temporary Internet Files\Content.Outlook\NDPO0HNZ\POL_02.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 y="5884864"/>
            <a:ext cx="8727744" cy="520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6366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694352"/>
          </a:xfrm>
        </p:spPr>
        <p:txBody>
          <a:bodyPr/>
          <a:lstStyle/>
          <a:p>
            <a:r>
              <a:rPr lang="en-US"/>
              <a:t>Click to edit Master title style</a:t>
            </a:r>
          </a:p>
        </p:txBody>
      </p:sp>
      <p:sp>
        <p:nvSpPr>
          <p:cNvPr id="3" name="Content Placeholder 2"/>
          <p:cNvSpPr>
            <a:spLocks noGrp="1"/>
          </p:cNvSpPr>
          <p:nvPr>
            <p:ph idx="1"/>
          </p:nvPr>
        </p:nvSpPr>
        <p:spPr>
          <a:xfrm>
            <a:off x="457200" y="1272649"/>
            <a:ext cx="8229600" cy="460953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4" name="Straight Connector 3"/>
          <p:cNvCxnSpPr/>
          <p:nvPr userDrawn="1"/>
        </p:nvCxnSpPr>
        <p:spPr>
          <a:xfrm>
            <a:off x="568383" y="1074213"/>
            <a:ext cx="8007259" cy="0"/>
          </a:xfrm>
          <a:prstGeom prst="line">
            <a:avLst/>
          </a:prstGeom>
          <a:ln>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66145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userDrawn="1"/>
        </p:nvSpPr>
        <p:spPr>
          <a:xfrm>
            <a:off x="-62" y="26"/>
            <a:ext cx="9144000" cy="6857999"/>
          </a:xfrm>
          <a:prstGeom prst="rect">
            <a:avLst/>
          </a:prstGeom>
          <a:solidFill>
            <a:srgbClr val="BAC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hasCustomPrompt="1"/>
          </p:nvPr>
        </p:nvSpPr>
        <p:spPr>
          <a:xfrm>
            <a:off x="685800" y="2130450"/>
            <a:ext cx="7772400" cy="1470025"/>
          </a:xfrm>
        </p:spPr>
        <p:txBody>
          <a:bodyPr/>
          <a:lstStyle>
            <a:lvl1pPr>
              <a:defRPr>
                <a:solidFill>
                  <a:schemeClr val="bg1"/>
                </a:solidFill>
              </a:defRPr>
            </a:lvl1pPr>
          </a:lstStyle>
          <a:p>
            <a:r>
              <a:rPr lang="en-US" dirty="0"/>
              <a:t>Divider Slide</a:t>
            </a:r>
          </a:p>
        </p:txBody>
      </p:sp>
      <p:sp>
        <p:nvSpPr>
          <p:cNvPr id="3" name="Subtitle 2"/>
          <p:cNvSpPr>
            <a:spLocks noGrp="1"/>
          </p:cNvSpPr>
          <p:nvPr>
            <p:ph type="subTitle" idx="1"/>
          </p:nvPr>
        </p:nvSpPr>
        <p:spPr>
          <a:xfrm>
            <a:off x="1371600" y="3886200"/>
            <a:ext cx="6400800" cy="1752600"/>
          </a:xfrm>
        </p:spPr>
        <p:txBody>
          <a:bodyPr anchor="ct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grpSp>
        <p:nvGrpSpPr>
          <p:cNvPr id="6" name="Group 5"/>
          <p:cNvGrpSpPr/>
          <p:nvPr userDrawn="1"/>
        </p:nvGrpSpPr>
        <p:grpSpPr>
          <a:xfrm>
            <a:off x="568371" y="3466960"/>
            <a:ext cx="8007259" cy="299546"/>
            <a:chOff x="568371" y="6205793"/>
            <a:chExt cx="8007259" cy="299546"/>
          </a:xfrm>
        </p:grpSpPr>
        <p:cxnSp>
          <p:nvCxnSpPr>
            <p:cNvPr id="8" name="Straight Connector 7"/>
            <p:cNvCxnSpPr/>
            <p:nvPr/>
          </p:nvCxnSpPr>
          <p:spPr>
            <a:xfrm>
              <a:off x="568371" y="6505339"/>
              <a:ext cx="7540317" cy="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V="1">
              <a:off x="8103244" y="6205793"/>
              <a:ext cx="472386" cy="299546"/>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grpSp>
      <p:pic>
        <p:nvPicPr>
          <p:cNvPr id="10" name="Picture 9" descr="C:\Users\cavenant\AppData\Local\Microsoft\Windows\Temporary Internet Files\Content.Outlook\NDPO0HNZ\CCT_Logo_WhiteOnly.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9305" y="6116691"/>
            <a:ext cx="1596785" cy="5117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38353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694352"/>
          </a:xfr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4" name="Straight Connector 3"/>
          <p:cNvCxnSpPr/>
          <p:nvPr userDrawn="1"/>
        </p:nvCxnSpPr>
        <p:spPr>
          <a:xfrm>
            <a:off x="568383" y="1074213"/>
            <a:ext cx="8007259" cy="0"/>
          </a:xfrm>
          <a:prstGeom prst="line">
            <a:avLst/>
          </a:prstGeom>
          <a:ln>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723289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5" name="Rectangle 4"/>
          <p:cNvSpPr/>
          <p:nvPr userDrawn="1"/>
        </p:nvSpPr>
        <p:spPr>
          <a:xfrm>
            <a:off x="0" y="24"/>
            <a:ext cx="9144000" cy="6857999"/>
          </a:xfrm>
          <a:prstGeom prst="rect">
            <a:avLst/>
          </a:prstGeom>
          <a:solidFill>
            <a:srgbClr val="0493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hasCustomPrompt="1"/>
          </p:nvPr>
        </p:nvSpPr>
        <p:spPr>
          <a:xfrm>
            <a:off x="685800" y="2130450"/>
            <a:ext cx="7772400" cy="1470025"/>
          </a:xfrm>
        </p:spPr>
        <p:txBody>
          <a:bodyPr/>
          <a:lstStyle>
            <a:lvl1pPr>
              <a:defRPr>
                <a:solidFill>
                  <a:schemeClr val="bg1"/>
                </a:solidFill>
              </a:defRPr>
            </a:lvl1pPr>
          </a:lstStyle>
          <a:p>
            <a:r>
              <a:rPr lang="en-US" dirty="0"/>
              <a:t>Divider Slide</a:t>
            </a:r>
          </a:p>
        </p:txBody>
      </p:sp>
      <p:sp>
        <p:nvSpPr>
          <p:cNvPr id="3" name="Subtitle 2"/>
          <p:cNvSpPr>
            <a:spLocks noGrp="1"/>
          </p:cNvSpPr>
          <p:nvPr>
            <p:ph type="subTitle" idx="1"/>
          </p:nvPr>
        </p:nvSpPr>
        <p:spPr>
          <a:xfrm>
            <a:off x="1371600" y="3886200"/>
            <a:ext cx="6400800" cy="1752600"/>
          </a:xfrm>
        </p:spPr>
        <p:txBody>
          <a:bodyPr anchor="ct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grpSp>
        <p:nvGrpSpPr>
          <p:cNvPr id="7" name="Group 6"/>
          <p:cNvGrpSpPr/>
          <p:nvPr userDrawn="1"/>
        </p:nvGrpSpPr>
        <p:grpSpPr>
          <a:xfrm>
            <a:off x="568371" y="3466960"/>
            <a:ext cx="8007259" cy="299546"/>
            <a:chOff x="568371" y="6205793"/>
            <a:chExt cx="8007259" cy="299546"/>
          </a:xfrm>
        </p:grpSpPr>
        <p:cxnSp>
          <p:nvCxnSpPr>
            <p:cNvPr id="8" name="Straight Connector 7"/>
            <p:cNvCxnSpPr/>
            <p:nvPr/>
          </p:nvCxnSpPr>
          <p:spPr>
            <a:xfrm>
              <a:off x="568371" y="6505339"/>
              <a:ext cx="7540317" cy="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V="1">
              <a:off x="8103244" y="6205793"/>
              <a:ext cx="472386" cy="299546"/>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grpSp>
      <p:pic>
        <p:nvPicPr>
          <p:cNvPr id="10" name="Picture 9" descr="C:\Users\cavenant\AppData\Local\Microsoft\Windows\Temporary Internet Files\Content.Outlook\NDPO0HNZ\CCT_Logo_WhiteOnly.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9305" y="6116691"/>
            <a:ext cx="1596785" cy="5117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55477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694352"/>
          </a:xfr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4" name="Straight Connector 3"/>
          <p:cNvCxnSpPr/>
          <p:nvPr userDrawn="1"/>
        </p:nvCxnSpPr>
        <p:spPr>
          <a:xfrm>
            <a:off x="568383" y="1074213"/>
            <a:ext cx="8007259" cy="0"/>
          </a:xfrm>
          <a:prstGeom prst="line">
            <a:avLst/>
          </a:prstGeom>
          <a:ln>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140958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6" name="Rectangle 5"/>
          <p:cNvSpPr/>
          <p:nvPr userDrawn="1"/>
        </p:nvSpPr>
        <p:spPr>
          <a:xfrm>
            <a:off x="0" y="24"/>
            <a:ext cx="9144000" cy="6857999"/>
          </a:xfrm>
          <a:prstGeom prst="rect">
            <a:avLst/>
          </a:prstGeom>
          <a:solidFill>
            <a:srgbClr val="FF9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hasCustomPrompt="1"/>
          </p:nvPr>
        </p:nvSpPr>
        <p:spPr>
          <a:xfrm>
            <a:off x="685800" y="2130450"/>
            <a:ext cx="7772400" cy="1470025"/>
          </a:xfrm>
        </p:spPr>
        <p:txBody>
          <a:bodyPr/>
          <a:lstStyle>
            <a:lvl1pPr>
              <a:defRPr>
                <a:solidFill>
                  <a:schemeClr val="bg1"/>
                </a:solidFill>
              </a:defRPr>
            </a:lvl1pPr>
          </a:lstStyle>
          <a:p>
            <a:r>
              <a:rPr lang="en-US" dirty="0"/>
              <a:t>Divider Slide</a:t>
            </a:r>
          </a:p>
        </p:txBody>
      </p:sp>
      <p:sp>
        <p:nvSpPr>
          <p:cNvPr id="3" name="Subtitle 2"/>
          <p:cNvSpPr>
            <a:spLocks noGrp="1"/>
          </p:cNvSpPr>
          <p:nvPr>
            <p:ph type="subTitle" idx="1"/>
          </p:nvPr>
        </p:nvSpPr>
        <p:spPr>
          <a:xfrm>
            <a:off x="1371600" y="3886200"/>
            <a:ext cx="6400800" cy="1752600"/>
          </a:xfrm>
        </p:spPr>
        <p:txBody>
          <a:bodyPr anchor="ct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grpSp>
        <p:nvGrpSpPr>
          <p:cNvPr id="8" name="Group 7"/>
          <p:cNvGrpSpPr/>
          <p:nvPr userDrawn="1"/>
        </p:nvGrpSpPr>
        <p:grpSpPr>
          <a:xfrm>
            <a:off x="568371" y="3466960"/>
            <a:ext cx="8007259" cy="299546"/>
            <a:chOff x="568371" y="6205793"/>
            <a:chExt cx="8007259" cy="299546"/>
          </a:xfrm>
        </p:grpSpPr>
        <p:cxnSp>
          <p:nvCxnSpPr>
            <p:cNvPr id="9" name="Straight Connector 8"/>
            <p:cNvCxnSpPr/>
            <p:nvPr/>
          </p:nvCxnSpPr>
          <p:spPr>
            <a:xfrm>
              <a:off x="568371" y="6505339"/>
              <a:ext cx="7540317" cy="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8103244" y="6205793"/>
              <a:ext cx="472386" cy="299546"/>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grpSp>
      <p:pic>
        <p:nvPicPr>
          <p:cNvPr id="11" name="Picture 10" descr="C:\Users\cavenant\AppData\Local\Microsoft\Windows\Temporary Internet Files\Content.Outlook\NDPO0HNZ\CCT_Logo_WhiteOnly.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9305" y="6116691"/>
            <a:ext cx="1596785" cy="5117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22619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694352"/>
          </a:xfrm>
        </p:spPr>
        <p:txBody>
          <a:bodyPr/>
          <a:lstStyle/>
          <a:p>
            <a:r>
              <a:rPr lang="en-US"/>
              <a:t>Click to edit Master title style</a:t>
            </a:r>
          </a:p>
        </p:txBody>
      </p:sp>
      <p:sp>
        <p:nvSpPr>
          <p:cNvPr id="3" name="Content Placeholder 2"/>
          <p:cNvSpPr>
            <a:spLocks noGrp="1"/>
          </p:cNvSpPr>
          <p:nvPr>
            <p:ph sz="half" idx="1"/>
          </p:nvPr>
        </p:nvSpPr>
        <p:spPr>
          <a:xfrm>
            <a:off x="457200" y="1436425"/>
            <a:ext cx="4038600" cy="4432111"/>
          </a:xfrm>
        </p:spPr>
        <p:txBody>
          <a:bodyPr>
            <a:normAutofit/>
          </a:bodyPr>
          <a:lstStyle>
            <a:lvl1pPr>
              <a:defRPr sz="16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436425"/>
            <a:ext cx="4038600" cy="4432111"/>
          </a:xfrm>
        </p:spPr>
        <p:txBody>
          <a:bodyPr>
            <a:normAutofit/>
          </a:bodyPr>
          <a:lstStyle>
            <a:lvl1pPr>
              <a:defRPr sz="16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5" name="Straight Connector 4"/>
          <p:cNvCxnSpPr/>
          <p:nvPr userDrawn="1"/>
        </p:nvCxnSpPr>
        <p:spPr>
          <a:xfrm>
            <a:off x="568383" y="1074213"/>
            <a:ext cx="8007259" cy="0"/>
          </a:xfrm>
          <a:prstGeom prst="line">
            <a:avLst/>
          </a:prstGeom>
          <a:ln>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29272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694352"/>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425929"/>
            <a:ext cx="4040188" cy="642093"/>
          </a:xfrm>
        </p:spPr>
        <p:txBody>
          <a:bodyPr anchor="ctr">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065691"/>
            <a:ext cx="4040188" cy="3761903"/>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33" y="1425929"/>
            <a:ext cx="4041775" cy="642093"/>
          </a:xfrm>
        </p:spPr>
        <p:txBody>
          <a:bodyPr anchor="ctr">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2065691"/>
            <a:ext cx="4041775" cy="3761903"/>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p:cNvCxnSpPr/>
          <p:nvPr userDrawn="1"/>
        </p:nvCxnSpPr>
        <p:spPr>
          <a:xfrm>
            <a:off x="568383" y="1074213"/>
            <a:ext cx="8007259" cy="0"/>
          </a:xfrm>
          <a:prstGeom prst="line">
            <a:avLst/>
          </a:prstGeom>
          <a:ln>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197478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9"/>
            <a:ext cx="8229600" cy="69435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72649"/>
            <a:ext cx="8229600" cy="459588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26" name="Picture 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02239" y="5987814"/>
            <a:ext cx="1917627" cy="747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48943825"/>
      </p:ext>
    </p:extLst>
  </p:cSld>
  <p:clrMap bg1="lt1" tx1="dk1" bg2="lt2" tx2="dk2" accent1="accent1" accent2="accent2" accent3="accent3" accent4="accent4" accent5="accent5" accent6="accent6" hlink="hlink" folHlink="folHlink"/>
  <p:sldLayoutIdLst>
    <p:sldLayoutId id="2147483655" r:id="rId1"/>
    <p:sldLayoutId id="2147483650" r:id="rId2"/>
    <p:sldLayoutId id="2147483649" r:id="rId3"/>
    <p:sldLayoutId id="2147483656" r:id="rId4"/>
    <p:sldLayoutId id="2147483657" r:id="rId5"/>
    <p:sldLayoutId id="2147483658" r:id="rId6"/>
    <p:sldLayoutId id="2147483659" r:id="rId7"/>
    <p:sldLayoutId id="2147483652" r:id="rId8"/>
    <p:sldLayoutId id="2147483653" r:id="rId9"/>
    <p:sldLayoutId id="2147483660" r:id="rId10"/>
    <p:sldLayoutId id="2147483663" r:id="rId11"/>
    <p:sldLayoutId id="2147483662" r:id="rId12"/>
  </p:sldLayoutIdLst>
  <p:hf hdr="0" ftr="0" dt="0"/>
  <p:txStyles>
    <p:titleStyle>
      <a:lvl1pPr algn="l" defTabSz="457200" rtl="0" eaLnBrk="1" latinLnBrk="0" hangingPunct="1">
        <a:spcBef>
          <a:spcPct val="0"/>
        </a:spcBef>
        <a:buNone/>
        <a:defRPr sz="2400" b="1" kern="1200">
          <a:solidFill>
            <a:schemeClr val="tx1">
              <a:lumMod val="75000"/>
              <a:lumOff val="25000"/>
            </a:schemeClr>
          </a:solidFill>
          <a:latin typeface="Century Gothic" panose="020B0502020202020204" pitchFamily="34" charset="0"/>
          <a:ea typeface="+mj-ea"/>
          <a:cs typeface="+mj-cs"/>
        </a:defRPr>
      </a:lvl1pPr>
    </p:titleStyle>
    <p:bodyStyle>
      <a:lvl1pPr marL="342900" indent="-342900" algn="l" defTabSz="457200" rtl="0" eaLnBrk="1" latinLnBrk="0" hangingPunct="1">
        <a:spcBef>
          <a:spcPct val="20000"/>
        </a:spcBef>
        <a:buFont typeface="Arial"/>
        <a:buChar char="•"/>
        <a:defRPr sz="1600" kern="1200">
          <a:solidFill>
            <a:schemeClr val="tx1"/>
          </a:solidFill>
          <a:latin typeface="Century Gothic" panose="020B0502020202020204" pitchFamily="34" charset="0"/>
          <a:ea typeface="+mn-ea"/>
          <a:cs typeface="+mn-cs"/>
        </a:defRPr>
      </a:lvl1pPr>
      <a:lvl2pPr marL="742950" indent="-285750" algn="l" defTabSz="457200" rtl="0" eaLnBrk="1" latinLnBrk="0" hangingPunct="1">
        <a:spcBef>
          <a:spcPct val="20000"/>
        </a:spcBef>
        <a:buFont typeface="Arial"/>
        <a:buChar char="–"/>
        <a:defRPr sz="1600" kern="1200">
          <a:solidFill>
            <a:schemeClr val="tx1"/>
          </a:solidFill>
          <a:latin typeface="Century Gothic" panose="020B0502020202020204" pitchFamily="34" charset="0"/>
          <a:ea typeface="+mn-ea"/>
          <a:cs typeface="+mn-cs"/>
        </a:defRPr>
      </a:lvl2pPr>
      <a:lvl3pPr marL="1143000" indent="-228600" algn="l" defTabSz="457200" rtl="0" eaLnBrk="1" latinLnBrk="0" hangingPunct="1">
        <a:spcBef>
          <a:spcPct val="20000"/>
        </a:spcBef>
        <a:buFont typeface="Arial"/>
        <a:buChar char="•"/>
        <a:defRPr sz="1600" kern="1200">
          <a:solidFill>
            <a:schemeClr val="tx1"/>
          </a:solidFill>
          <a:latin typeface="Century Gothic" panose="020B0502020202020204" pitchFamily="34" charset="0"/>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Century Gothic" panose="020B0502020202020204" pitchFamily="34" charset="0"/>
          <a:ea typeface="+mn-ea"/>
          <a:cs typeface="+mn-cs"/>
        </a:defRPr>
      </a:lvl4pPr>
      <a:lvl5pPr marL="2057400" indent="-228600" algn="l" defTabSz="457200" rtl="0" eaLnBrk="1" latinLnBrk="0" hangingPunct="1">
        <a:spcBef>
          <a:spcPct val="20000"/>
        </a:spcBef>
        <a:buFont typeface="Arial"/>
        <a:buChar char="»"/>
        <a:defRPr sz="1600" kern="1200">
          <a:solidFill>
            <a:schemeClr val="tx1"/>
          </a:solidFill>
          <a:latin typeface="Century Gothic" panose="020B0502020202020204"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3083"/>
            <a:ext cx="9144000" cy="343054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Rectangle 3"/>
          <p:cNvSpPr/>
          <p:nvPr/>
        </p:nvSpPr>
        <p:spPr>
          <a:xfrm>
            <a:off x="0" y="3441108"/>
            <a:ext cx="9144000" cy="3430541"/>
          </a:xfrm>
          <a:prstGeom prst="rect">
            <a:avLst/>
          </a:prstGeom>
          <a:solidFill>
            <a:srgbClr val="0098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noFill/>
        </p:spPr>
        <p:txBody>
          <a:bodyPr>
            <a:normAutofit fontScale="90000"/>
          </a:bodyPr>
          <a:lstStyle/>
          <a:p>
            <a:pPr algn="ctr"/>
            <a:r>
              <a:rPr lang="en-US" dirty="0"/>
              <a:t>ENTERPRISE ASSET MANAGEMENT: E</a:t>
            </a:r>
            <a:r>
              <a:rPr lang="en-ZA" dirty="0"/>
              <a:t>Q</a:t>
            </a:r>
            <a:r>
              <a:rPr lang="en-US" dirty="0"/>
              <a:t>UIPMENT STANDARDS</a:t>
            </a:r>
            <a:endParaRPr lang="en-US" sz="2400" dirty="0">
              <a:solidFill>
                <a:schemeClr val="bg1"/>
              </a:solidFill>
              <a:latin typeface="Century Gothic"/>
              <a:cs typeface="Century Gothic"/>
            </a:endParaRPr>
          </a:p>
        </p:txBody>
      </p:sp>
      <p:pic>
        <p:nvPicPr>
          <p:cNvPr id="5" name="Picture 4" descr="CCT_Logo_Ext_RGB.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689979"/>
            <a:ext cx="5257068" cy="2044416"/>
          </a:xfrm>
          <a:prstGeom prst="rect">
            <a:avLst/>
          </a:prstGeom>
        </p:spPr>
      </p:pic>
      <p:pic>
        <p:nvPicPr>
          <p:cNvPr id="7" name="Picture 6" descr="POL.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900540"/>
            <a:ext cx="8575630" cy="482477"/>
          </a:xfrm>
          <a:prstGeom prst="rect">
            <a:avLst/>
          </a:prstGeom>
        </p:spPr>
      </p:pic>
      <p:sp>
        <p:nvSpPr>
          <p:cNvPr id="12" name="Subtitle 11"/>
          <p:cNvSpPr>
            <a:spLocks noGrp="1"/>
          </p:cNvSpPr>
          <p:nvPr>
            <p:ph type="subTitle" idx="1"/>
          </p:nvPr>
        </p:nvSpPr>
        <p:spPr/>
        <p:txBody>
          <a:bodyPr/>
          <a:lstStyle/>
          <a:p>
            <a:pPr algn="ctr">
              <a:lnSpc>
                <a:spcPct val="110000"/>
              </a:lnSpc>
              <a:buSzPct val="80000"/>
            </a:pPr>
            <a:r>
              <a:rPr lang="en-US" altLang="en-US" dirty="0">
                <a:solidFill>
                  <a:schemeClr val="tx1"/>
                </a:solidFill>
              </a:rPr>
              <a:t>Electricity Generation and Distribution</a:t>
            </a:r>
            <a:endParaRPr lang="en-US" altLang="en-US" dirty="0">
              <a:solidFill>
                <a:schemeClr val="tx1"/>
              </a:solidFill>
              <a:latin typeface="Verdana" pitchFamily="34" charset="0"/>
            </a:endParaRPr>
          </a:p>
        </p:txBody>
      </p:sp>
    </p:spTree>
    <p:extLst>
      <p:ext uri="{BB962C8B-B14F-4D97-AF65-F5344CB8AC3E}">
        <p14:creationId xmlns:p14="http://schemas.microsoft.com/office/powerpoint/2010/main" val="4627609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a:t>Tender Clarification by City of Cape Town</a:t>
            </a:r>
          </a:p>
        </p:txBody>
      </p:sp>
      <p:sp>
        <p:nvSpPr>
          <p:cNvPr id="3" name="Content Placeholder 2"/>
          <p:cNvSpPr>
            <a:spLocks noGrp="1"/>
          </p:cNvSpPr>
          <p:nvPr>
            <p:ph idx="1"/>
          </p:nvPr>
        </p:nvSpPr>
        <p:spPr>
          <a:xfrm>
            <a:off x="457200" y="1064525"/>
            <a:ext cx="8229600" cy="5206621"/>
          </a:xfrm>
        </p:spPr>
        <p:txBody>
          <a:bodyPr>
            <a:normAutofit fontScale="92500"/>
          </a:bodyPr>
          <a:lstStyle/>
          <a:p>
            <a:pPr marL="0" indent="0">
              <a:lnSpc>
                <a:spcPct val="110000"/>
              </a:lnSpc>
              <a:spcBef>
                <a:spcPts val="384"/>
              </a:spcBef>
              <a:buNone/>
            </a:pPr>
            <a:r>
              <a:rPr lang="en-ZA" b="1" u="sng" dirty="0"/>
              <a:t>Conditions of Tender (Cont’d)</a:t>
            </a:r>
          </a:p>
          <a:p>
            <a:pPr>
              <a:lnSpc>
                <a:spcPct val="110000"/>
              </a:lnSpc>
              <a:spcBef>
                <a:spcPts val="384"/>
              </a:spcBef>
            </a:pPr>
            <a:r>
              <a:rPr lang="en-ZA" b="1" u="sng" dirty="0"/>
              <a:t>Do not (Cont’d)</a:t>
            </a:r>
            <a:r>
              <a:rPr lang="en-ZA" dirty="0"/>
              <a:t>:</a:t>
            </a:r>
          </a:p>
          <a:p>
            <a:pPr marL="534988" lvl="1" indent="-173038" algn="just">
              <a:lnSpc>
                <a:spcPct val="110000"/>
              </a:lnSpc>
              <a:spcBef>
                <a:spcPts val="384"/>
              </a:spcBef>
            </a:pPr>
            <a:r>
              <a:rPr lang="en-ZA" dirty="0"/>
              <a:t>Do not provide qualified delivery conditions. Deliveries must be as per specification for the duration of the contract, not subject to manufacturer’s programme, and late deliveries will be subject to the specified penalties.</a:t>
            </a:r>
          </a:p>
          <a:p>
            <a:pPr marL="809625" lvl="2" indent="-273050" algn="just">
              <a:lnSpc>
                <a:spcPct val="110000"/>
              </a:lnSpc>
              <a:spcBef>
                <a:spcPts val="384"/>
              </a:spcBef>
            </a:pPr>
            <a:r>
              <a:rPr lang="en-ZA" dirty="0"/>
              <a:t>Conditions that delivery will vary in accordance with manufacturer’s / supplier’s factory loading are not acceptable. Delivery periods are a contract condition and will not be negotiated after contract award.</a:t>
            </a:r>
          </a:p>
          <a:p>
            <a:pPr marL="809625" lvl="2" indent="-273050" algn="just">
              <a:lnSpc>
                <a:spcPct val="110000"/>
              </a:lnSpc>
              <a:spcBef>
                <a:spcPts val="384"/>
              </a:spcBef>
            </a:pPr>
            <a:r>
              <a:rPr lang="en-ZA" dirty="0"/>
              <a:t>Staggered deliveries for large orders are to the approval of the Engineer, and contractors will be held to the agreed delivery schedule once approved.</a:t>
            </a:r>
          </a:p>
          <a:p>
            <a:pPr marL="534988" lvl="1" indent="-173038" algn="just">
              <a:lnSpc>
                <a:spcPct val="110000"/>
              </a:lnSpc>
              <a:spcBef>
                <a:spcPts val="384"/>
              </a:spcBef>
            </a:pPr>
            <a:r>
              <a:rPr lang="en-ZA" dirty="0"/>
              <a:t>Do not amend CPA base month. The CPA Base Month is </a:t>
            </a:r>
            <a:r>
              <a:rPr lang="en-ZA" b="1" dirty="0"/>
              <a:t>September 2026</a:t>
            </a:r>
            <a:r>
              <a:rPr lang="en-ZA" dirty="0"/>
              <a:t>(See Schedule F.1). </a:t>
            </a:r>
          </a:p>
          <a:p>
            <a:pPr marL="534988" lvl="1" indent="-173038" algn="just">
              <a:lnSpc>
                <a:spcPct val="110000"/>
              </a:lnSpc>
              <a:spcBef>
                <a:spcPts val="384"/>
              </a:spcBef>
            </a:pPr>
            <a:r>
              <a:rPr lang="en-ZA" dirty="0"/>
              <a:t>Do not amend the CPA basis from that laid out in Schedule F.1 as this may be deemed to affect the tendered price and therefore may render your tender Non-Responsive. </a:t>
            </a:r>
          </a:p>
          <a:p>
            <a:pPr marL="534988" lvl="1" indent="-173038" algn="just">
              <a:lnSpc>
                <a:spcPct val="110000"/>
              </a:lnSpc>
              <a:spcBef>
                <a:spcPts val="384"/>
              </a:spcBef>
            </a:pPr>
            <a:r>
              <a:rPr lang="en-ZA" dirty="0"/>
              <a:t>Do not offer fixed prices. Follow the basis laid out in the CPA Schedule, Sch F.1.</a:t>
            </a:r>
          </a:p>
          <a:p>
            <a:pPr marL="534988" lvl="1" indent="-173038" algn="just">
              <a:lnSpc>
                <a:spcPct val="110000"/>
              </a:lnSpc>
              <a:spcBef>
                <a:spcPts val="384"/>
              </a:spcBef>
            </a:pPr>
            <a:r>
              <a:rPr lang="en-ZA" dirty="0"/>
              <a:t>Do not exclude off-loading at Stores. This is a contract requirement and excluding this will render the tender Non-responsive. </a:t>
            </a:r>
          </a:p>
          <a:p>
            <a:pPr lvl="1">
              <a:lnSpc>
                <a:spcPct val="150000"/>
              </a:lnSpc>
            </a:pPr>
            <a:endParaRPr lang="en-ZA" dirty="0"/>
          </a:p>
        </p:txBody>
      </p:sp>
    </p:spTree>
    <p:extLst>
      <p:ext uri="{BB962C8B-B14F-4D97-AF65-F5344CB8AC3E}">
        <p14:creationId xmlns:p14="http://schemas.microsoft.com/office/powerpoint/2010/main" val="11326821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a:t>Tender Clarification by City of Cape Town</a:t>
            </a:r>
          </a:p>
        </p:txBody>
      </p:sp>
      <p:sp>
        <p:nvSpPr>
          <p:cNvPr id="3" name="Content Placeholder 2"/>
          <p:cNvSpPr>
            <a:spLocks noGrp="1"/>
          </p:cNvSpPr>
          <p:nvPr>
            <p:ph idx="1"/>
          </p:nvPr>
        </p:nvSpPr>
        <p:spPr>
          <a:xfrm>
            <a:off x="457200" y="1123720"/>
            <a:ext cx="8229600" cy="4957591"/>
          </a:xfrm>
        </p:spPr>
        <p:txBody>
          <a:bodyPr>
            <a:normAutofit/>
          </a:bodyPr>
          <a:lstStyle/>
          <a:p>
            <a:pPr marL="0" indent="0">
              <a:spcBef>
                <a:spcPts val="384"/>
              </a:spcBef>
              <a:buNone/>
            </a:pPr>
            <a:r>
              <a:rPr lang="en-ZA" sz="1500" b="1" u="sng" dirty="0"/>
              <a:t>Conditions of Tender (Cont’d)</a:t>
            </a:r>
          </a:p>
          <a:p>
            <a:pPr marL="363538" lvl="1" indent="-363538" algn="just">
              <a:spcBef>
                <a:spcPts val="384"/>
              </a:spcBef>
              <a:buFont typeface="Arial" panose="020B0604020202020204" pitchFamily="34" charset="0"/>
              <a:buChar char="•"/>
            </a:pPr>
            <a:r>
              <a:rPr lang="en-ZA" sz="1500" dirty="0"/>
              <a:t>Please note the conditions relating to the submission of Alternative Tender Offers that do not comply fully with the Specification (COT Tenderer’s Obligations 2.2.11). </a:t>
            </a:r>
          </a:p>
          <a:p>
            <a:pPr marL="363538" lvl="1" indent="-363538" algn="just">
              <a:spcBef>
                <a:spcPts val="384"/>
              </a:spcBef>
              <a:buFont typeface="Arial" panose="020B0604020202020204" pitchFamily="34" charset="0"/>
              <a:buChar char="•"/>
            </a:pPr>
            <a:r>
              <a:rPr lang="en-ZA" sz="1500" dirty="0"/>
              <a:t>Note that </a:t>
            </a:r>
            <a:r>
              <a:rPr lang="en-ZA" sz="1500" b="1" u="sng" dirty="0"/>
              <a:t>multiple responsive bids may not be submitted </a:t>
            </a:r>
            <a:r>
              <a:rPr lang="en-ZA" sz="1500" dirty="0"/>
              <a:t>(</a:t>
            </a:r>
            <a:r>
              <a:rPr lang="en-ZA" sz="1500" dirty="0" err="1"/>
              <a:t>ie</a:t>
            </a:r>
            <a:r>
              <a:rPr lang="en-ZA" sz="1500" dirty="0"/>
              <a:t> a single tender only)</a:t>
            </a:r>
          </a:p>
          <a:p>
            <a:pPr marL="363538" lvl="1" indent="-363538" algn="just">
              <a:spcBef>
                <a:spcPts val="384"/>
              </a:spcBef>
              <a:buFont typeface="Arial" panose="020B0604020202020204" pitchFamily="34" charset="0"/>
              <a:buChar char="•"/>
            </a:pPr>
            <a:r>
              <a:rPr lang="en-ZA" sz="1500" dirty="0"/>
              <a:t>Compliance with all applicable law is required. </a:t>
            </a:r>
          </a:p>
          <a:p>
            <a:pPr marL="0" lvl="1" indent="0" algn="just">
              <a:spcBef>
                <a:spcPts val="384"/>
              </a:spcBef>
              <a:buNone/>
            </a:pPr>
            <a:endParaRPr lang="en-ZA" sz="1500" dirty="0"/>
          </a:p>
          <a:p>
            <a:pPr marL="0" indent="0" algn="just">
              <a:lnSpc>
                <a:spcPct val="150000"/>
              </a:lnSpc>
              <a:buNone/>
            </a:pPr>
            <a:r>
              <a:rPr lang="en-ZA" sz="1500" b="1" u="sng" dirty="0"/>
              <a:t>Preference Schedule (Schedule F.4)</a:t>
            </a:r>
          </a:p>
          <a:p>
            <a:pPr marL="363538" lvl="1" indent="-363538" algn="just">
              <a:buFont typeface="Arial" panose="020B0604020202020204" pitchFamily="34" charset="0"/>
              <a:buChar char="•"/>
            </a:pPr>
            <a:r>
              <a:rPr lang="en-ZA" sz="1500" dirty="0"/>
              <a:t>Note the change in Preference points and evidence requirements</a:t>
            </a:r>
          </a:p>
          <a:p>
            <a:pPr marL="363538" lvl="1" indent="-363538" algn="just">
              <a:buFont typeface="Arial" panose="020B0604020202020204" pitchFamily="34" charset="0"/>
              <a:buChar char="•"/>
            </a:pPr>
            <a:r>
              <a:rPr lang="en-ZA" sz="1500" dirty="0"/>
              <a:t>The 90/10 Price / Preference Points system is applied to this tender.</a:t>
            </a:r>
          </a:p>
          <a:p>
            <a:pPr marL="0" lvl="1" indent="0" algn="just">
              <a:buNone/>
            </a:pPr>
            <a:endParaRPr lang="en-ZA" sz="1500" dirty="0"/>
          </a:p>
          <a:p>
            <a:pPr marL="0" indent="0" algn="just">
              <a:spcBef>
                <a:spcPts val="384"/>
              </a:spcBef>
              <a:buNone/>
            </a:pPr>
            <a:r>
              <a:rPr lang="en-ZA" sz="1500" b="1" u="sng" dirty="0"/>
              <a:t>Attachments</a:t>
            </a:r>
          </a:p>
          <a:p>
            <a:pPr algn="just">
              <a:spcBef>
                <a:spcPts val="384"/>
              </a:spcBef>
            </a:pPr>
            <a:r>
              <a:rPr lang="en-ZA" sz="1500" dirty="0"/>
              <a:t>All attachments appended by the Tenderer, including the Covering Letter if supplied, must be clearly listed in Schedule F.11 and referenced in the tender submission. </a:t>
            </a:r>
          </a:p>
          <a:p>
            <a:pPr marL="363538" lvl="1" indent="-363538" algn="just">
              <a:spcBef>
                <a:spcPts val="384"/>
              </a:spcBef>
              <a:buFont typeface="Arial" panose="020B0604020202020204" pitchFamily="34" charset="0"/>
              <a:buChar char="•"/>
            </a:pPr>
            <a:endParaRPr lang="en-ZA" sz="1500" dirty="0">
              <a:solidFill>
                <a:srgbClr val="7030A0"/>
              </a:solidFill>
            </a:endParaRPr>
          </a:p>
        </p:txBody>
      </p:sp>
    </p:spTree>
    <p:extLst>
      <p:ext uri="{BB962C8B-B14F-4D97-AF65-F5344CB8AC3E}">
        <p14:creationId xmlns:p14="http://schemas.microsoft.com/office/powerpoint/2010/main" val="26480497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a:t>Tender Clarification by City of Cape Town</a:t>
            </a:r>
          </a:p>
        </p:txBody>
      </p:sp>
      <p:sp>
        <p:nvSpPr>
          <p:cNvPr id="3" name="Content Placeholder 2"/>
          <p:cNvSpPr>
            <a:spLocks noGrp="1"/>
          </p:cNvSpPr>
          <p:nvPr>
            <p:ph idx="1"/>
          </p:nvPr>
        </p:nvSpPr>
        <p:spPr/>
        <p:txBody>
          <a:bodyPr>
            <a:normAutofit lnSpcReduction="10000"/>
          </a:bodyPr>
          <a:lstStyle/>
          <a:p>
            <a:pPr marL="0" lvl="1" indent="0">
              <a:lnSpc>
                <a:spcPct val="110000"/>
              </a:lnSpc>
              <a:spcBef>
                <a:spcPts val="384"/>
              </a:spcBef>
              <a:buNone/>
            </a:pPr>
            <a:r>
              <a:rPr lang="en-ZA" b="1" u="sng" dirty="0"/>
              <a:t>Tender Pricing</a:t>
            </a:r>
          </a:p>
          <a:p>
            <a:pPr marL="342900" lvl="1" indent="-342900" algn="just">
              <a:lnSpc>
                <a:spcPct val="110000"/>
              </a:lnSpc>
              <a:spcBef>
                <a:spcPts val="384"/>
              </a:spcBef>
              <a:buFont typeface="Arial"/>
              <a:buChar char="•"/>
            </a:pPr>
            <a:r>
              <a:rPr lang="en-ZA" dirty="0"/>
              <a:t>Avoid overpricing Tender Items. CCT is obliged by law (PPPFA) to award only to market related priced tenders, and is obliged to challenge excessive pricing prior to tender award. </a:t>
            </a:r>
          </a:p>
          <a:p>
            <a:pPr marL="342900" lvl="1" indent="-342900" algn="just">
              <a:lnSpc>
                <a:spcPct val="110000"/>
              </a:lnSpc>
              <a:spcBef>
                <a:spcPts val="384"/>
              </a:spcBef>
              <a:buFont typeface="Arial"/>
              <a:buChar char="•"/>
            </a:pPr>
            <a:r>
              <a:rPr lang="en-ZA" dirty="0"/>
              <a:t>If so, a Preferred Bidder process would be followed with the highest ranked tenderers to require pricing to be improved. Failure to achieve market pricing could result in tender not being awarded.</a:t>
            </a:r>
          </a:p>
          <a:p>
            <a:pPr marL="0" indent="0" algn="just">
              <a:buNone/>
            </a:pPr>
            <a:endParaRPr lang="en-ZA" dirty="0"/>
          </a:p>
          <a:p>
            <a:pPr marL="0" indent="0" algn="just">
              <a:spcBef>
                <a:spcPts val="384"/>
              </a:spcBef>
              <a:buNone/>
            </a:pPr>
            <a:r>
              <a:rPr lang="en-ZA" b="1" u="sng" dirty="0"/>
              <a:t>Independent Bid Determination</a:t>
            </a:r>
          </a:p>
          <a:p>
            <a:pPr algn="just">
              <a:spcBef>
                <a:spcPts val="384"/>
              </a:spcBef>
            </a:pPr>
            <a:r>
              <a:rPr lang="en-ZA" dirty="0"/>
              <a:t>Tenderers shall pay close attention to the requirements for Independent Bid Determination as detailed in Clause 2.2.1.1.2 (f) of the Conditions of Tender and in Schedule F.9, and shall complete Schedule F.9.</a:t>
            </a:r>
          </a:p>
          <a:p>
            <a:pPr algn="just">
              <a:spcBef>
                <a:spcPts val="384"/>
              </a:spcBef>
            </a:pPr>
            <a:r>
              <a:rPr lang="en-ZA" dirty="0"/>
              <a:t>Tenderers cannot collude in determining their tender prices and cannot be aware of the tendered prices or contents of the offer of other Tenderers.</a:t>
            </a:r>
          </a:p>
          <a:p>
            <a:pPr algn="just">
              <a:spcBef>
                <a:spcPts val="384"/>
              </a:spcBef>
            </a:pPr>
            <a:r>
              <a:rPr lang="en-ZA" dirty="0"/>
              <a:t>Where there is evidence of collusion this may result in disqualification of both tenderers and the issue would be handed to legal services for forensic investigation and further action as indicated.</a:t>
            </a:r>
          </a:p>
          <a:p>
            <a:pPr marL="0" indent="0">
              <a:buNone/>
            </a:pPr>
            <a:endParaRPr lang="en-ZA" dirty="0">
              <a:solidFill>
                <a:srgbClr val="7030A0"/>
              </a:solidFill>
            </a:endParaRPr>
          </a:p>
        </p:txBody>
      </p:sp>
    </p:spTree>
    <p:extLst>
      <p:ext uri="{BB962C8B-B14F-4D97-AF65-F5344CB8AC3E}">
        <p14:creationId xmlns:p14="http://schemas.microsoft.com/office/powerpoint/2010/main" val="38553682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a:t>Tender Clarification by City of Cape Town</a:t>
            </a:r>
          </a:p>
        </p:txBody>
      </p:sp>
      <p:sp>
        <p:nvSpPr>
          <p:cNvPr id="3" name="Content Placeholder 2"/>
          <p:cNvSpPr>
            <a:spLocks noGrp="1"/>
          </p:cNvSpPr>
          <p:nvPr>
            <p:ph idx="1"/>
          </p:nvPr>
        </p:nvSpPr>
        <p:spPr>
          <a:xfrm>
            <a:off x="457200" y="1123720"/>
            <a:ext cx="8229600" cy="4957591"/>
          </a:xfrm>
        </p:spPr>
        <p:txBody>
          <a:bodyPr>
            <a:normAutofit/>
          </a:bodyPr>
          <a:lstStyle/>
          <a:p>
            <a:pPr marL="0" indent="0">
              <a:spcBef>
                <a:spcPts val="384"/>
              </a:spcBef>
              <a:buNone/>
            </a:pPr>
            <a:r>
              <a:rPr lang="en-ZA" sz="1500" b="1" u="sng" dirty="0"/>
              <a:t>Quantities</a:t>
            </a:r>
          </a:p>
          <a:p>
            <a:pPr algn="just">
              <a:spcBef>
                <a:spcPts val="384"/>
              </a:spcBef>
            </a:pPr>
            <a:r>
              <a:rPr lang="en-ZA" sz="1500" dirty="0"/>
              <a:t>Quantities detailed in C.5 Section 8 of the Specification are approximate annual quantities only, and are included for the purpose of establishing an insight for Tenderers into the approximate annual usage levels that the City might require during the contract. </a:t>
            </a:r>
          </a:p>
          <a:p>
            <a:pPr algn="just">
              <a:spcBef>
                <a:spcPts val="384"/>
              </a:spcBef>
            </a:pPr>
            <a:r>
              <a:rPr lang="en-ZA" sz="1500" dirty="0"/>
              <a:t>These quantities are determined from historical or anticipated usage patterns and do not indicate planned future requirements.  </a:t>
            </a:r>
          </a:p>
          <a:p>
            <a:pPr algn="just">
              <a:spcBef>
                <a:spcPts val="384"/>
              </a:spcBef>
            </a:pPr>
            <a:r>
              <a:rPr lang="en-ZA" sz="1500" dirty="0"/>
              <a:t>These are not binding quantities and do not constitute either a minimum or a maximum order level.</a:t>
            </a:r>
          </a:p>
          <a:p>
            <a:pPr algn="just">
              <a:spcBef>
                <a:spcPts val="384"/>
              </a:spcBef>
            </a:pPr>
            <a:r>
              <a:rPr lang="en-ZA" sz="1500" dirty="0"/>
              <a:t>Actual order levels will be determined by user requirements and will vary from time to time in accordance with project demand.</a:t>
            </a:r>
          </a:p>
          <a:p>
            <a:pPr algn="just">
              <a:spcBef>
                <a:spcPts val="384"/>
              </a:spcBef>
            </a:pPr>
            <a:endParaRPr lang="en-ZA" sz="1500" dirty="0"/>
          </a:p>
          <a:p>
            <a:pPr marL="0" indent="0">
              <a:spcBef>
                <a:spcPts val="384"/>
              </a:spcBef>
              <a:buNone/>
            </a:pPr>
            <a:endParaRPr lang="en-ZA" sz="1500" dirty="0"/>
          </a:p>
        </p:txBody>
      </p:sp>
    </p:spTree>
    <p:extLst>
      <p:ext uri="{BB962C8B-B14F-4D97-AF65-F5344CB8AC3E}">
        <p14:creationId xmlns:p14="http://schemas.microsoft.com/office/powerpoint/2010/main" val="3419771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560630"/>
          </a:xfrm>
        </p:spPr>
        <p:txBody>
          <a:bodyPr/>
          <a:lstStyle/>
          <a:p>
            <a:r>
              <a:rPr lang="en-ZA" dirty="0"/>
              <a:t>Tender Clarification by City of Cape Town</a:t>
            </a:r>
          </a:p>
        </p:txBody>
      </p:sp>
      <p:sp>
        <p:nvSpPr>
          <p:cNvPr id="3" name="Content Placeholder 2"/>
          <p:cNvSpPr>
            <a:spLocks noGrp="1"/>
          </p:cNvSpPr>
          <p:nvPr>
            <p:ph idx="1"/>
          </p:nvPr>
        </p:nvSpPr>
        <p:spPr>
          <a:xfrm>
            <a:off x="334109" y="1063869"/>
            <a:ext cx="8546122" cy="5020408"/>
          </a:xfrm>
        </p:spPr>
        <p:txBody>
          <a:bodyPr>
            <a:normAutofit lnSpcReduction="10000"/>
          </a:bodyPr>
          <a:lstStyle/>
          <a:p>
            <a:pPr marL="0" indent="0">
              <a:spcBef>
                <a:spcPts val="384"/>
              </a:spcBef>
              <a:buNone/>
            </a:pPr>
            <a:r>
              <a:rPr lang="en-ZA" sz="1400" b="1" u="sng" dirty="0"/>
              <a:t>Technical Specification</a:t>
            </a:r>
          </a:p>
          <a:p>
            <a:pPr marL="176213" indent="-176213" algn="just">
              <a:spcBef>
                <a:spcPts val="384"/>
              </a:spcBef>
            </a:pPr>
            <a:r>
              <a:rPr lang="en-ZA" sz="1400" dirty="0"/>
              <a:t>Tenderers to pay close attention to the Technical Specification and are to ensure that all items are fully compliant. </a:t>
            </a:r>
          </a:p>
          <a:p>
            <a:pPr marL="0" indent="0" algn="just">
              <a:spcBef>
                <a:spcPts val="384"/>
              </a:spcBef>
              <a:buNone/>
            </a:pPr>
            <a:endParaRPr lang="en-ZA" sz="1400" dirty="0"/>
          </a:p>
          <a:p>
            <a:pPr marL="0" indent="0">
              <a:buNone/>
            </a:pPr>
            <a:r>
              <a:rPr lang="en-ZA" sz="1400" b="1" dirty="0"/>
              <a:t>The below must accompany the tender at closure in order to provide an eligible tender for evaluation:</a:t>
            </a:r>
          </a:p>
          <a:p>
            <a:r>
              <a:rPr lang="en-ZA" dirty="0"/>
              <a:t>With reference to section 6 (Quality), section 5 (Particulars) and section 7.2 (Type Tests) of the specification the following are to be attached to the tender document as annexures: </a:t>
            </a:r>
          </a:p>
          <a:p>
            <a:r>
              <a:rPr lang="en-ZA" dirty="0"/>
              <a:t>From the Specification the following are highlighted to accompany the tender documents at tender closure: </a:t>
            </a:r>
          </a:p>
          <a:p>
            <a:pPr lvl="1"/>
            <a:r>
              <a:rPr lang="en-ZA" dirty="0"/>
              <a:t>	Datasheets of all items offered</a:t>
            </a:r>
          </a:p>
          <a:p>
            <a:pPr lvl="1"/>
            <a:r>
              <a:rPr lang="en-ZA" dirty="0"/>
              <a:t>Tenderers not to submit the full type test certificates but only the cover sheets. The full type test certificates must be made available to the Engineer for review on request and within the period contained in such a written request, failing which their tenders will be declared non-responsive. </a:t>
            </a:r>
          </a:p>
          <a:p>
            <a:pPr lvl="1"/>
            <a:r>
              <a:rPr lang="en-ZA" dirty="0"/>
              <a:t>Manufacturers that carry the SABS Mark or approved alternative Mark to the specified standards for the cables offered need not provide the Schedule of Type Tests or type test certificates for the cables that carry the SABS Mark, provided that the SABS Mark Permit certification is current and is submitted with the tender.</a:t>
            </a:r>
          </a:p>
          <a:p>
            <a:endParaRPr lang="en-ZA" dirty="0"/>
          </a:p>
          <a:p>
            <a:endParaRPr lang="en-ZA" dirty="0"/>
          </a:p>
          <a:p>
            <a:endParaRPr lang="en-ZA" dirty="0"/>
          </a:p>
          <a:p>
            <a:endParaRPr lang="en-ZA" dirty="0"/>
          </a:p>
          <a:p>
            <a:endParaRPr lang="en-ZA" dirty="0"/>
          </a:p>
          <a:p>
            <a:endParaRPr lang="en-ZA" dirty="0"/>
          </a:p>
          <a:p>
            <a:endParaRPr lang="en-ZA" dirty="0"/>
          </a:p>
          <a:p>
            <a:endParaRPr lang="en-ZA" dirty="0"/>
          </a:p>
          <a:p>
            <a:endParaRPr lang="en-ZA" dirty="0"/>
          </a:p>
          <a:p>
            <a:endParaRPr lang="en-ZA" dirty="0"/>
          </a:p>
          <a:p>
            <a:endParaRPr lang="en-ZA" dirty="0"/>
          </a:p>
          <a:p>
            <a:endParaRPr lang="en-ZA" dirty="0"/>
          </a:p>
          <a:p>
            <a:endParaRPr lang="en-ZA" dirty="0"/>
          </a:p>
          <a:p>
            <a:endParaRPr lang="en-ZA" dirty="0"/>
          </a:p>
          <a:p>
            <a:endParaRPr lang="en-ZA" dirty="0"/>
          </a:p>
          <a:p>
            <a:endParaRPr lang="en-ZA" dirty="0"/>
          </a:p>
          <a:p>
            <a:endParaRPr lang="en-ZA" dirty="0"/>
          </a:p>
        </p:txBody>
      </p:sp>
    </p:spTree>
    <p:extLst>
      <p:ext uri="{BB962C8B-B14F-4D97-AF65-F5344CB8AC3E}">
        <p14:creationId xmlns:p14="http://schemas.microsoft.com/office/powerpoint/2010/main" val="4971532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6439"/>
            <a:ext cx="8229600" cy="561860"/>
          </a:xfrm>
        </p:spPr>
        <p:txBody>
          <a:bodyPr/>
          <a:lstStyle/>
          <a:p>
            <a:r>
              <a:rPr lang="en-ZA" dirty="0"/>
              <a:t>Tender Clarification by City of Cape Town</a:t>
            </a:r>
          </a:p>
        </p:txBody>
      </p:sp>
      <p:sp>
        <p:nvSpPr>
          <p:cNvPr id="3" name="Content Placeholder 2"/>
          <p:cNvSpPr>
            <a:spLocks noGrp="1"/>
          </p:cNvSpPr>
          <p:nvPr>
            <p:ph idx="1"/>
          </p:nvPr>
        </p:nvSpPr>
        <p:spPr>
          <a:xfrm>
            <a:off x="319490" y="1026543"/>
            <a:ext cx="8582140" cy="5363240"/>
          </a:xfrm>
        </p:spPr>
        <p:txBody>
          <a:bodyPr>
            <a:noAutofit/>
          </a:bodyPr>
          <a:lstStyle/>
          <a:p>
            <a:pPr marL="0" indent="0">
              <a:spcBef>
                <a:spcPts val="384"/>
              </a:spcBef>
              <a:buNone/>
            </a:pPr>
            <a:r>
              <a:rPr lang="en-ZA" sz="1500" b="1" u="sng" dirty="0"/>
              <a:t>Particulars and Returnables</a:t>
            </a:r>
          </a:p>
          <a:p>
            <a:pPr marL="0" indent="0" algn="just">
              <a:spcBef>
                <a:spcPts val="384"/>
              </a:spcBef>
              <a:buNone/>
            </a:pPr>
            <a:r>
              <a:rPr lang="en-ZA" sz="1500" dirty="0"/>
              <a:t>Tenderers must pay close attention to Section 5 of the Specification (</a:t>
            </a:r>
            <a:r>
              <a:rPr lang="en-ZA" sz="1500" i="1" dirty="0"/>
              <a:t>“</a:t>
            </a:r>
            <a:r>
              <a:rPr lang="en-ZA" sz="1500" b="1" i="1" dirty="0"/>
              <a:t>Particulars</a:t>
            </a:r>
            <a:r>
              <a:rPr lang="en-ZA" sz="1500" i="1" dirty="0"/>
              <a:t>”</a:t>
            </a:r>
            <a:r>
              <a:rPr lang="en-ZA" sz="1500" dirty="0"/>
              <a:t>) and are to comply fully with all requirements and provide the required documentation and particulars with their tenders. </a:t>
            </a:r>
            <a:r>
              <a:rPr lang="en-ZA" sz="1500" dirty="0" err="1"/>
              <a:t>Shedule</a:t>
            </a:r>
            <a:r>
              <a:rPr lang="en-ZA" sz="1500" dirty="0"/>
              <a:t> F.13 B is for information only and not for evaluation</a:t>
            </a:r>
          </a:p>
          <a:p>
            <a:pPr marL="182563" indent="-182563" algn="just">
              <a:spcBef>
                <a:spcPts val="384"/>
              </a:spcBef>
            </a:pPr>
            <a:endParaRPr lang="en-ZA" sz="1500" dirty="0"/>
          </a:p>
          <a:p>
            <a:pPr marL="0" indent="0">
              <a:buNone/>
            </a:pPr>
            <a:endParaRPr lang="en-ZA" dirty="0"/>
          </a:p>
          <a:p>
            <a:endParaRPr lang="en-ZA" b="1" dirty="0"/>
          </a:p>
          <a:p>
            <a:pPr marL="182563" indent="-182563" algn="just">
              <a:spcBef>
                <a:spcPts val="384"/>
              </a:spcBef>
            </a:pPr>
            <a:endParaRPr lang="en-ZA" sz="1400" dirty="0">
              <a:solidFill>
                <a:srgbClr val="7030A0"/>
              </a:solidFill>
            </a:endParaRPr>
          </a:p>
        </p:txBody>
      </p:sp>
      <p:pic>
        <p:nvPicPr>
          <p:cNvPr id="5" name="Picture 4">
            <a:extLst>
              <a:ext uri="{FF2B5EF4-FFF2-40B4-BE49-F238E27FC236}">
                <a16:creationId xmlns:a16="http://schemas.microsoft.com/office/drawing/2014/main" id="{AA0612ED-56B6-20C2-8867-1C451CD74BE8}"/>
              </a:ext>
            </a:extLst>
          </p:cNvPr>
          <p:cNvPicPr>
            <a:picLocks noChangeAspect="1"/>
          </p:cNvPicPr>
          <p:nvPr/>
        </p:nvPicPr>
        <p:blipFill>
          <a:blip r:embed="rId2"/>
          <a:stretch>
            <a:fillRect/>
          </a:stretch>
        </p:blipFill>
        <p:spPr>
          <a:xfrm>
            <a:off x="319490" y="2119044"/>
            <a:ext cx="8087854" cy="3839111"/>
          </a:xfrm>
          <a:prstGeom prst="rect">
            <a:avLst/>
          </a:prstGeom>
        </p:spPr>
      </p:pic>
    </p:spTree>
    <p:extLst>
      <p:ext uri="{BB962C8B-B14F-4D97-AF65-F5344CB8AC3E}">
        <p14:creationId xmlns:p14="http://schemas.microsoft.com/office/powerpoint/2010/main" val="22428866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1B0064-7375-146E-E095-658B52EEC7F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0AC48DE-5A00-57B9-DDE0-7EC14FF35F8F}"/>
              </a:ext>
            </a:extLst>
          </p:cNvPr>
          <p:cNvSpPr>
            <a:spLocks noGrp="1"/>
          </p:cNvSpPr>
          <p:nvPr>
            <p:ph type="title"/>
          </p:nvPr>
        </p:nvSpPr>
        <p:spPr/>
        <p:txBody>
          <a:bodyPr/>
          <a:lstStyle/>
          <a:p>
            <a:r>
              <a:rPr lang="en-ZA" dirty="0"/>
              <a:t>Tender Clarification by City of Cape Town</a:t>
            </a:r>
          </a:p>
        </p:txBody>
      </p:sp>
      <p:sp>
        <p:nvSpPr>
          <p:cNvPr id="3" name="Content Placeholder 2">
            <a:extLst>
              <a:ext uri="{FF2B5EF4-FFF2-40B4-BE49-F238E27FC236}">
                <a16:creationId xmlns:a16="http://schemas.microsoft.com/office/drawing/2014/main" id="{52B32F47-D2AE-FDCA-8C5D-83D32CB283DE}"/>
              </a:ext>
            </a:extLst>
          </p:cNvPr>
          <p:cNvSpPr>
            <a:spLocks noGrp="1"/>
          </p:cNvSpPr>
          <p:nvPr>
            <p:ph idx="1"/>
          </p:nvPr>
        </p:nvSpPr>
        <p:spPr>
          <a:xfrm>
            <a:off x="457199" y="1036320"/>
            <a:ext cx="8370277" cy="5199225"/>
          </a:xfrm>
        </p:spPr>
        <p:txBody>
          <a:bodyPr>
            <a:noAutofit/>
          </a:bodyPr>
          <a:lstStyle/>
          <a:p>
            <a:pPr marL="0" indent="0">
              <a:spcBef>
                <a:spcPts val="384"/>
              </a:spcBef>
              <a:buNone/>
            </a:pPr>
            <a:r>
              <a:rPr lang="en-ZA" sz="1400" b="1" u="sng" dirty="0"/>
              <a:t>Particulars and </a:t>
            </a:r>
            <a:r>
              <a:rPr lang="en-ZA" sz="1400" b="1" u="sng" dirty="0" err="1"/>
              <a:t>Returnables</a:t>
            </a:r>
            <a:r>
              <a:rPr lang="en-ZA" sz="1400" b="1" u="sng" dirty="0"/>
              <a:t> (Cont’d)</a:t>
            </a:r>
          </a:p>
          <a:p>
            <a:r>
              <a:rPr lang="en-ZA" sz="1400" dirty="0"/>
              <a:t>With reference to section 5 (Particulars) and section 7.2 (Type Tests) of the specification the following are to be attached to the tender document as annexures : </a:t>
            </a:r>
            <a:r>
              <a:rPr lang="en-ZA" sz="1400" b="1" dirty="0"/>
              <a:t>SABS Mark permit certificate or approved alternative authority certificate </a:t>
            </a:r>
            <a:r>
              <a:rPr lang="en-ZA" sz="1400" b="1" dirty="0" err="1"/>
              <a:t>eg.</a:t>
            </a:r>
            <a:r>
              <a:rPr lang="en-ZA" sz="1400" b="1" dirty="0"/>
              <a:t> SATAS; or Referenced Schedule of Type Tests and type tests report cover sheets;</a:t>
            </a:r>
            <a:r>
              <a:rPr lang="en-ZA" sz="1400" dirty="0"/>
              <a:t> </a:t>
            </a:r>
          </a:p>
          <a:p>
            <a:r>
              <a:rPr lang="en-ZA" sz="1400" b="1" dirty="0"/>
              <a:t>Referenced technical datasheets and sectional drawings for the items offered;</a:t>
            </a:r>
          </a:p>
          <a:p>
            <a:pPr marL="342900" lvl="1" indent="-342900">
              <a:spcBef>
                <a:spcPts val="384"/>
              </a:spcBef>
              <a:buFont typeface="Arial"/>
              <a:buChar char="•"/>
            </a:pPr>
            <a:r>
              <a:rPr lang="en-ZA" sz="1400" dirty="0"/>
              <a:t>Tenderers must tender for only a single manufacturer per Tender Item. The Tenderer is required to commit to the single manufacturer per item for the full duration of the contract and is to provide the detailed particulars and drawings as listed above that are specific to each manufacturer and item type tendered.</a:t>
            </a:r>
          </a:p>
          <a:p>
            <a:pPr marL="342900" lvl="1" indent="-342900">
              <a:spcBef>
                <a:spcPts val="384"/>
              </a:spcBef>
              <a:buFont typeface="Arial"/>
              <a:buChar char="•"/>
            </a:pPr>
            <a:endParaRPr lang="en-ZA" sz="1400" dirty="0"/>
          </a:p>
          <a:p>
            <a:pPr marL="342900" lvl="1" indent="-342900">
              <a:lnSpc>
                <a:spcPct val="150000"/>
              </a:lnSpc>
              <a:buFont typeface="Arial"/>
              <a:buChar char="•"/>
            </a:pPr>
            <a:endParaRPr lang="en-ZA" sz="1500" dirty="0">
              <a:solidFill>
                <a:srgbClr val="7030A0"/>
              </a:solidFill>
            </a:endParaRPr>
          </a:p>
        </p:txBody>
      </p:sp>
    </p:spTree>
    <p:extLst>
      <p:ext uri="{BB962C8B-B14F-4D97-AF65-F5344CB8AC3E}">
        <p14:creationId xmlns:p14="http://schemas.microsoft.com/office/powerpoint/2010/main" val="33869892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a:t>Tender Clarification by City of Cape Town</a:t>
            </a:r>
          </a:p>
        </p:txBody>
      </p:sp>
      <p:sp>
        <p:nvSpPr>
          <p:cNvPr id="3" name="Content Placeholder 2"/>
          <p:cNvSpPr>
            <a:spLocks noGrp="1"/>
          </p:cNvSpPr>
          <p:nvPr>
            <p:ph idx="1"/>
          </p:nvPr>
        </p:nvSpPr>
        <p:spPr>
          <a:xfrm>
            <a:off x="457200" y="1052422"/>
            <a:ext cx="8229600" cy="5072955"/>
          </a:xfrm>
        </p:spPr>
        <p:txBody>
          <a:bodyPr>
            <a:noAutofit/>
          </a:bodyPr>
          <a:lstStyle/>
          <a:p>
            <a:pPr marL="0" lvl="1" indent="0">
              <a:lnSpc>
                <a:spcPct val="110000"/>
              </a:lnSpc>
              <a:spcBef>
                <a:spcPts val="384"/>
              </a:spcBef>
              <a:buNone/>
            </a:pPr>
            <a:r>
              <a:rPr lang="en-ZA" sz="1400" b="1" u="sng" dirty="0"/>
              <a:t>Contract Award</a:t>
            </a:r>
          </a:p>
          <a:p>
            <a:pPr marL="342900" lvl="1" indent="-342900" algn="just">
              <a:lnSpc>
                <a:spcPct val="110000"/>
              </a:lnSpc>
              <a:spcBef>
                <a:spcPts val="384"/>
              </a:spcBef>
              <a:buFont typeface="Arial"/>
              <a:buChar char="•"/>
            </a:pPr>
            <a:r>
              <a:rPr lang="en-ZA" sz="1400" dirty="0"/>
              <a:t>Contract award is per item, on a 90/10 price and preference points basis.</a:t>
            </a:r>
          </a:p>
          <a:p>
            <a:pPr marL="342900" lvl="1" indent="-342900" algn="just">
              <a:lnSpc>
                <a:spcPct val="110000"/>
              </a:lnSpc>
              <a:spcBef>
                <a:spcPts val="384"/>
              </a:spcBef>
              <a:buFont typeface="Arial"/>
              <a:buChar char="•"/>
            </a:pPr>
            <a:r>
              <a:rPr lang="en-GB" sz="1400" dirty="0"/>
              <a:t>Tender will be awarded to a single Main (Winner) and an Alternative Contractor per item, as per Section 2.1.5.1 of the COT and 10.1 of the Specification. </a:t>
            </a:r>
          </a:p>
          <a:p>
            <a:pPr marL="342900" lvl="1" indent="-342900" algn="just">
              <a:lnSpc>
                <a:spcPct val="110000"/>
              </a:lnSpc>
              <a:spcBef>
                <a:spcPts val="384"/>
              </a:spcBef>
              <a:buFont typeface="Arial"/>
              <a:buChar char="•"/>
            </a:pPr>
            <a:r>
              <a:rPr lang="en-GB" sz="1400" dirty="0"/>
              <a:t>Pay close attention to the Pricing Instructions and ensure you comply. </a:t>
            </a:r>
          </a:p>
          <a:p>
            <a:pPr marL="342900" lvl="1" indent="-342900" algn="just">
              <a:lnSpc>
                <a:spcPct val="110000"/>
              </a:lnSpc>
              <a:spcBef>
                <a:spcPts val="384"/>
              </a:spcBef>
              <a:buFont typeface="Arial"/>
              <a:buChar char="•"/>
            </a:pPr>
            <a:r>
              <a:rPr lang="en-ZA" sz="1400" dirty="0"/>
              <a:t>Note conditions relating to invoking and activation of Alternative Contractor, </a:t>
            </a:r>
            <a:r>
              <a:rPr lang="en-GB" sz="1400" dirty="0"/>
              <a:t>Section 2.1.5.1 of the COT  and </a:t>
            </a:r>
            <a:r>
              <a:rPr lang="en-ZA" sz="1400" dirty="0"/>
              <a:t>Section 10 of Specification, and that where possible, the Alternative Contractor award will be to a Tenderer offering equipment from a different Manufacturer. </a:t>
            </a:r>
          </a:p>
          <a:p>
            <a:pPr marL="342900" lvl="1" indent="-342900" algn="just">
              <a:lnSpc>
                <a:spcPct val="110000"/>
              </a:lnSpc>
              <a:spcBef>
                <a:spcPts val="384"/>
              </a:spcBef>
              <a:buFont typeface="Arial"/>
              <a:buChar char="•"/>
            </a:pPr>
            <a:r>
              <a:rPr lang="en-ZA" sz="1400" dirty="0"/>
              <a:t>Full compliance with all relevant Labour Legislation is required and will be verified prior to Contract Signing and Commencement.</a:t>
            </a:r>
          </a:p>
          <a:p>
            <a:pPr marL="0" lvl="1" indent="0" algn="just">
              <a:lnSpc>
                <a:spcPct val="110000"/>
              </a:lnSpc>
              <a:spcBef>
                <a:spcPts val="384"/>
              </a:spcBef>
              <a:buNone/>
            </a:pPr>
            <a:endParaRPr lang="en-ZA" sz="600" b="1" u="sng" dirty="0"/>
          </a:p>
          <a:p>
            <a:pPr marL="0" lvl="1" indent="0">
              <a:lnSpc>
                <a:spcPct val="110000"/>
              </a:lnSpc>
              <a:spcBef>
                <a:spcPts val="384"/>
              </a:spcBef>
              <a:buNone/>
            </a:pPr>
            <a:endParaRPr lang="en-ZA" sz="1400" dirty="0">
              <a:solidFill>
                <a:srgbClr val="7030A0"/>
              </a:solidFill>
            </a:endParaRPr>
          </a:p>
        </p:txBody>
      </p:sp>
    </p:spTree>
    <p:extLst>
      <p:ext uri="{BB962C8B-B14F-4D97-AF65-F5344CB8AC3E}">
        <p14:creationId xmlns:p14="http://schemas.microsoft.com/office/powerpoint/2010/main" val="18321024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0F0EF3-D931-A113-D5F2-78D228D3225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7C0A943-59E1-658D-3CB6-340E84984B33}"/>
              </a:ext>
            </a:extLst>
          </p:cNvPr>
          <p:cNvSpPr>
            <a:spLocks noGrp="1"/>
          </p:cNvSpPr>
          <p:nvPr>
            <p:ph type="title"/>
          </p:nvPr>
        </p:nvSpPr>
        <p:spPr/>
        <p:txBody>
          <a:bodyPr/>
          <a:lstStyle/>
          <a:p>
            <a:r>
              <a:rPr lang="en-ZA" dirty="0"/>
              <a:t>Tender Clarification by City of Cape Town</a:t>
            </a:r>
          </a:p>
        </p:txBody>
      </p:sp>
      <p:sp>
        <p:nvSpPr>
          <p:cNvPr id="3" name="Content Placeholder 2">
            <a:extLst>
              <a:ext uri="{FF2B5EF4-FFF2-40B4-BE49-F238E27FC236}">
                <a16:creationId xmlns:a16="http://schemas.microsoft.com/office/drawing/2014/main" id="{5020DFDD-B169-D20A-FE13-C411A9A1CE08}"/>
              </a:ext>
            </a:extLst>
          </p:cNvPr>
          <p:cNvSpPr>
            <a:spLocks noGrp="1"/>
          </p:cNvSpPr>
          <p:nvPr>
            <p:ph idx="1"/>
          </p:nvPr>
        </p:nvSpPr>
        <p:spPr>
          <a:xfrm>
            <a:off x="457200" y="1052422"/>
            <a:ext cx="8229600" cy="5072955"/>
          </a:xfrm>
        </p:spPr>
        <p:txBody>
          <a:bodyPr>
            <a:noAutofit/>
          </a:bodyPr>
          <a:lstStyle/>
          <a:p>
            <a:pPr marL="0" lvl="1" indent="0" algn="just">
              <a:lnSpc>
                <a:spcPct val="110000"/>
              </a:lnSpc>
              <a:spcBef>
                <a:spcPts val="384"/>
              </a:spcBef>
              <a:buNone/>
            </a:pPr>
            <a:endParaRPr lang="en-ZA" sz="600" b="1" u="sng" dirty="0"/>
          </a:p>
          <a:p>
            <a:pPr marL="0" lvl="1" indent="0" algn="just">
              <a:lnSpc>
                <a:spcPct val="110000"/>
              </a:lnSpc>
              <a:spcBef>
                <a:spcPts val="384"/>
              </a:spcBef>
              <a:buNone/>
            </a:pPr>
            <a:r>
              <a:rPr lang="en-ZA" sz="1500" b="1" u="sng" dirty="0"/>
              <a:t>Delivery Period</a:t>
            </a:r>
            <a:endParaRPr lang="en-ZA" sz="1500" dirty="0"/>
          </a:p>
          <a:p>
            <a:pPr marL="342900" lvl="1" indent="-342900" algn="just">
              <a:lnSpc>
                <a:spcPct val="110000"/>
              </a:lnSpc>
              <a:spcBef>
                <a:spcPts val="384"/>
              </a:spcBef>
              <a:buFont typeface="Arial"/>
              <a:buChar char="•"/>
            </a:pPr>
            <a:r>
              <a:rPr lang="en-ZA" sz="1500" dirty="0"/>
              <a:t>The requirements relating to preferred Delivery Periods detailed in Section 10 of the Specification. Deliveries that exceed the Contract Delivery Period will be subject to penalties in accordance with Clause 22 of the Special Conditions of Contract.</a:t>
            </a:r>
          </a:p>
          <a:p>
            <a:pPr marL="0" lvl="1" indent="0">
              <a:lnSpc>
                <a:spcPct val="110000"/>
              </a:lnSpc>
              <a:spcBef>
                <a:spcPts val="384"/>
              </a:spcBef>
              <a:buNone/>
            </a:pPr>
            <a:endParaRPr lang="en-ZA" sz="1400" dirty="0">
              <a:solidFill>
                <a:srgbClr val="7030A0"/>
              </a:solidFill>
            </a:endParaRPr>
          </a:p>
        </p:txBody>
      </p:sp>
    </p:spTree>
    <p:extLst>
      <p:ext uri="{BB962C8B-B14F-4D97-AF65-F5344CB8AC3E}">
        <p14:creationId xmlns:p14="http://schemas.microsoft.com/office/powerpoint/2010/main" val="6123128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a:t>Tender Clarification by City of Cape Town</a:t>
            </a:r>
          </a:p>
        </p:txBody>
      </p:sp>
      <p:sp>
        <p:nvSpPr>
          <p:cNvPr id="3" name="Content Placeholder 2"/>
          <p:cNvSpPr>
            <a:spLocks noGrp="1"/>
          </p:cNvSpPr>
          <p:nvPr>
            <p:ph idx="1"/>
          </p:nvPr>
        </p:nvSpPr>
        <p:spPr>
          <a:xfrm>
            <a:off x="268941" y="1042586"/>
            <a:ext cx="8545605" cy="5413297"/>
          </a:xfrm>
        </p:spPr>
        <p:txBody>
          <a:bodyPr>
            <a:normAutofit/>
          </a:bodyPr>
          <a:lstStyle/>
          <a:p>
            <a:pPr marL="0" lvl="1" indent="0">
              <a:lnSpc>
                <a:spcPct val="120000"/>
              </a:lnSpc>
              <a:spcBef>
                <a:spcPts val="384"/>
              </a:spcBef>
              <a:buNone/>
            </a:pPr>
            <a:r>
              <a:rPr lang="en-ZA" b="1" u="sng" dirty="0"/>
              <a:t>Contract Price Adjustment (Predictive CPA)</a:t>
            </a:r>
          </a:p>
          <a:p>
            <a:pPr marL="342900" lvl="1" indent="-342900" algn="just">
              <a:lnSpc>
                <a:spcPct val="120000"/>
              </a:lnSpc>
              <a:spcBef>
                <a:spcPts val="384"/>
              </a:spcBef>
              <a:buFont typeface="Arial"/>
              <a:buChar char="•"/>
            </a:pPr>
            <a:r>
              <a:rPr lang="en-ZA" dirty="0"/>
              <a:t>This is a 36 month (max) tender and fixed tender prices are not acceptable due to volatile materials prices. </a:t>
            </a:r>
          </a:p>
          <a:p>
            <a:pPr marL="342900" lvl="1" indent="-342900" algn="just">
              <a:lnSpc>
                <a:spcPct val="120000"/>
              </a:lnSpc>
              <a:spcBef>
                <a:spcPts val="384"/>
              </a:spcBef>
              <a:buFont typeface="Arial"/>
              <a:buChar char="•"/>
            </a:pPr>
            <a:r>
              <a:rPr lang="en-ZA" dirty="0"/>
              <a:t>Schedule F.1 (Contract Price Adjustment) must be read carefully and fully understood.</a:t>
            </a:r>
          </a:p>
          <a:p>
            <a:pPr marL="342900" lvl="1" indent="-342900" algn="just">
              <a:lnSpc>
                <a:spcPct val="120000"/>
              </a:lnSpc>
              <a:spcBef>
                <a:spcPts val="384"/>
              </a:spcBef>
              <a:buFont typeface="Arial"/>
              <a:buChar char="•"/>
            </a:pPr>
            <a:r>
              <a:rPr lang="en-ZA" dirty="0"/>
              <a:t>Schedule F.1 must be completed in full and must clearly and unambiguously set out the Tenderer’s CPA basis. Do not include CPA clauses in Covering Letter in conflict with Sch F.1.</a:t>
            </a:r>
          </a:p>
          <a:p>
            <a:pPr marL="342900" lvl="1" indent="-342900" algn="just">
              <a:lnSpc>
                <a:spcPct val="120000"/>
              </a:lnSpc>
              <a:spcBef>
                <a:spcPts val="384"/>
              </a:spcBef>
              <a:buFont typeface="Arial"/>
              <a:buChar char="•"/>
            </a:pPr>
            <a:r>
              <a:rPr lang="en-ZA" dirty="0"/>
              <a:t>The CPA is set to allow CPA from inception and monthly </a:t>
            </a:r>
            <a:r>
              <a:rPr lang="en-ZA"/>
              <a:t>in advance </a:t>
            </a:r>
            <a:r>
              <a:rPr lang="en-ZA" dirty="0"/>
              <a:t>from there to allow for the fluctuations in manufacturing. </a:t>
            </a:r>
          </a:p>
          <a:p>
            <a:pPr marL="342900" lvl="1" indent="-342900">
              <a:lnSpc>
                <a:spcPct val="120000"/>
              </a:lnSpc>
              <a:spcBef>
                <a:spcPts val="384"/>
              </a:spcBef>
              <a:buFont typeface="Arial"/>
              <a:buChar char="•"/>
            </a:pPr>
            <a:endParaRPr lang="en-ZA" dirty="0">
              <a:solidFill>
                <a:srgbClr val="7030A0"/>
              </a:solidFill>
            </a:endParaRPr>
          </a:p>
        </p:txBody>
      </p:sp>
    </p:spTree>
    <p:extLst>
      <p:ext uri="{BB962C8B-B14F-4D97-AF65-F5344CB8AC3E}">
        <p14:creationId xmlns:p14="http://schemas.microsoft.com/office/powerpoint/2010/main" val="37602594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solidFill>
                  <a:schemeClr val="tx1"/>
                </a:solidFill>
              </a:rPr>
              <a:t>060G/2026/27</a:t>
            </a:r>
            <a:endParaRPr lang="en-ZA" dirty="0">
              <a:solidFill>
                <a:schemeClr val="tx1"/>
              </a:solidFill>
            </a:endParaRPr>
          </a:p>
        </p:txBody>
      </p:sp>
      <p:sp>
        <p:nvSpPr>
          <p:cNvPr id="7" name="Content Placeholder 6"/>
          <p:cNvSpPr>
            <a:spLocks noGrp="1"/>
          </p:cNvSpPr>
          <p:nvPr>
            <p:ph idx="1"/>
          </p:nvPr>
        </p:nvSpPr>
        <p:spPr/>
        <p:txBody>
          <a:bodyPr anchor="ctr">
            <a:normAutofit/>
          </a:bodyPr>
          <a:lstStyle/>
          <a:p>
            <a:pPr marL="0" indent="0" algn="ctr">
              <a:buNone/>
            </a:pPr>
            <a:r>
              <a:rPr lang="en-ZA" sz="2800" b="1" u="sng" dirty="0"/>
              <a:t>MANUFACTURE, TESTING, SUPPLY AND DELIVERY OF LV WIRING CABLE AND FLEXIBLE CORDS</a:t>
            </a:r>
          </a:p>
          <a:p>
            <a:pPr marL="0" indent="0" algn="ctr">
              <a:buNone/>
            </a:pPr>
            <a:r>
              <a:rPr lang="en-ZA" sz="2800" b="1" u="sng" dirty="0"/>
              <a:t>Non-Compulsory Tender Clarification </a:t>
            </a:r>
          </a:p>
          <a:p>
            <a:pPr marL="0" indent="0" algn="ctr">
              <a:buNone/>
            </a:pPr>
            <a:r>
              <a:rPr lang="en-ZA" sz="2800" b="1" dirty="0"/>
              <a:t>07 September 2026</a:t>
            </a:r>
          </a:p>
          <a:p>
            <a:pPr marL="0" indent="0" algn="ctr">
              <a:buNone/>
            </a:pPr>
            <a:r>
              <a:rPr lang="en-ZA" sz="2800" b="1" dirty="0"/>
              <a:t>Online Teams Meeting</a:t>
            </a:r>
          </a:p>
          <a:p>
            <a:pPr marL="0" indent="0" algn="ctr">
              <a:buNone/>
            </a:pPr>
            <a:r>
              <a:rPr lang="en-ZA" sz="2800" b="1" dirty="0"/>
              <a:t>(Tender Closing Date: 05 October 2026</a:t>
            </a:r>
          </a:p>
          <a:p>
            <a:pPr marL="0" indent="0" algn="ctr">
              <a:buNone/>
            </a:pPr>
            <a:r>
              <a:rPr lang="en-ZA" sz="2800" b="1" dirty="0"/>
              <a:t>10H00)</a:t>
            </a:r>
            <a:endParaRPr lang="en-ZA" sz="2800" dirty="0"/>
          </a:p>
        </p:txBody>
      </p:sp>
    </p:spTree>
    <p:extLst>
      <p:ext uri="{BB962C8B-B14F-4D97-AF65-F5344CB8AC3E}">
        <p14:creationId xmlns:p14="http://schemas.microsoft.com/office/powerpoint/2010/main" val="23669912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a:t>Tender Clarification by City of Cape Town</a:t>
            </a:r>
          </a:p>
        </p:txBody>
      </p:sp>
      <p:sp>
        <p:nvSpPr>
          <p:cNvPr id="3" name="Content Placeholder 2"/>
          <p:cNvSpPr>
            <a:spLocks noGrp="1"/>
          </p:cNvSpPr>
          <p:nvPr>
            <p:ph idx="1"/>
          </p:nvPr>
        </p:nvSpPr>
        <p:spPr>
          <a:xfrm>
            <a:off x="457200" y="1090670"/>
            <a:ext cx="8229600" cy="4791515"/>
          </a:xfrm>
        </p:spPr>
        <p:txBody>
          <a:bodyPr>
            <a:normAutofit/>
          </a:bodyPr>
          <a:lstStyle/>
          <a:p>
            <a:pPr marL="0" lvl="1" indent="0">
              <a:buNone/>
            </a:pPr>
            <a:r>
              <a:rPr lang="en-ZA" b="1" u="sng" dirty="0"/>
              <a:t>Contract Price Adjustment (Predictive CPA) (Continued)</a:t>
            </a:r>
          </a:p>
          <a:p>
            <a:pPr marL="342900" lvl="1" indent="-342900">
              <a:lnSpc>
                <a:spcPct val="120000"/>
              </a:lnSpc>
              <a:spcBef>
                <a:spcPts val="384"/>
              </a:spcBef>
              <a:buFont typeface="Arial"/>
              <a:buChar char="•"/>
            </a:pPr>
            <a:r>
              <a:rPr lang="en-ZA" dirty="0"/>
              <a:t>SEIFSA base index month is </a:t>
            </a:r>
            <a:r>
              <a:rPr lang="en-ZA" b="1" dirty="0"/>
              <a:t>September 2026</a:t>
            </a:r>
            <a:r>
              <a:rPr lang="en-ZA" dirty="0"/>
              <a:t>. </a:t>
            </a:r>
            <a:r>
              <a:rPr lang="en-ZA" b="1" u="sng" dirty="0"/>
              <a:t>Do not </a:t>
            </a:r>
            <a:r>
              <a:rPr lang="en-ZA" dirty="0"/>
              <a:t>change this or any other aspect of the CPA basis laid out in your tender offer as this will affect the tendered price and therefore will render your tender Non-Responsive.</a:t>
            </a:r>
          </a:p>
          <a:p>
            <a:pPr marL="342900" lvl="1" indent="-342900">
              <a:lnSpc>
                <a:spcPct val="120000"/>
              </a:lnSpc>
              <a:spcBef>
                <a:spcPts val="384"/>
              </a:spcBef>
              <a:buFont typeface="Arial"/>
              <a:buChar char="•"/>
            </a:pPr>
            <a:r>
              <a:rPr lang="en-ZA" dirty="0"/>
              <a:t>The Supplier’s / Manufacturer’s Price Lists (where applicable) </a:t>
            </a:r>
            <a:r>
              <a:rPr lang="en-ZA" b="1" u="sng" dirty="0"/>
              <a:t>must</a:t>
            </a:r>
            <a:r>
              <a:rPr lang="en-ZA" dirty="0"/>
              <a:t> be attached to the tender submission, and must be on the Supplier’s Letterhead, dated, addressed to the Tenderer, signed and with unique Reference Number specifically applicable to the quotation. </a:t>
            </a:r>
          </a:p>
          <a:p>
            <a:pPr marL="342900" lvl="1" indent="-342900">
              <a:lnSpc>
                <a:spcPct val="120000"/>
              </a:lnSpc>
              <a:spcBef>
                <a:spcPts val="384"/>
              </a:spcBef>
              <a:buFont typeface="Arial"/>
              <a:buChar char="•"/>
            </a:pPr>
            <a:r>
              <a:rPr lang="en-ZA" dirty="0"/>
              <a:t>Note that the Employer will thoroughly review all Price List based CPA applications during the course of the contract and reserves the right to request auditor’s certificates or other such documentary proof as required.</a:t>
            </a:r>
          </a:p>
          <a:p>
            <a:pPr marL="342900" lvl="1" indent="-342900">
              <a:lnSpc>
                <a:spcPct val="120000"/>
              </a:lnSpc>
              <a:spcBef>
                <a:spcPts val="384"/>
              </a:spcBef>
              <a:buFont typeface="Arial"/>
              <a:buChar char="•"/>
            </a:pPr>
            <a:r>
              <a:rPr lang="en-ZA" dirty="0"/>
              <a:t>Note that failure to submit proposed adjusted prices for the monthly period within the stipulated timeframes will result in the City calculating and applying an adjustment or maintaining the previous month’s prices, whichever is in the City’s favour.</a:t>
            </a:r>
          </a:p>
          <a:p>
            <a:endParaRPr lang="en-ZA" dirty="0"/>
          </a:p>
        </p:txBody>
      </p:sp>
    </p:spTree>
    <p:extLst>
      <p:ext uri="{BB962C8B-B14F-4D97-AF65-F5344CB8AC3E}">
        <p14:creationId xmlns:p14="http://schemas.microsoft.com/office/powerpoint/2010/main" val="3837359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a:t>Tender Clarification by City of Cape Town</a:t>
            </a:r>
            <a:endParaRPr lang="en-US" dirty="0"/>
          </a:p>
        </p:txBody>
      </p:sp>
      <p:sp>
        <p:nvSpPr>
          <p:cNvPr id="3" name="Content Placeholder 2"/>
          <p:cNvSpPr>
            <a:spLocks noGrp="1"/>
          </p:cNvSpPr>
          <p:nvPr>
            <p:ph idx="1"/>
          </p:nvPr>
        </p:nvSpPr>
        <p:spPr/>
        <p:txBody>
          <a:bodyPr>
            <a:normAutofit/>
          </a:bodyPr>
          <a:lstStyle/>
          <a:p>
            <a:pPr marL="0" lvl="1" indent="0">
              <a:buNone/>
            </a:pPr>
            <a:r>
              <a:rPr lang="en-ZA" b="1" u="sng" dirty="0"/>
              <a:t>Amendments to Tender  </a:t>
            </a:r>
          </a:p>
          <a:p>
            <a:pPr marL="342900" lvl="1" indent="-342900">
              <a:buFont typeface="Arial"/>
              <a:buChar char="•"/>
            </a:pPr>
            <a:r>
              <a:rPr lang="en-ZA" dirty="0"/>
              <a:t>Tenderers will be notified formally with Notice to Tenders of any amendments or formal clarification required. These will be posted on the City’s Tender Portal and National Treasury’s </a:t>
            </a:r>
            <a:r>
              <a:rPr lang="en-ZA" dirty="0" err="1"/>
              <a:t>eTenders</a:t>
            </a:r>
            <a:r>
              <a:rPr lang="en-ZA" dirty="0"/>
              <a:t> website and generally also emailed to tenderers on the contact details provided when receiving tender docs.</a:t>
            </a:r>
          </a:p>
          <a:p>
            <a:pPr marL="342900" lvl="1" indent="-342900">
              <a:buFont typeface="Arial"/>
              <a:buChar char="•"/>
            </a:pPr>
            <a:r>
              <a:rPr lang="en-ZA" dirty="0"/>
              <a:t>No Notices to Tenderers have been issued prior to the time of this meeting.</a:t>
            </a:r>
          </a:p>
          <a:p>
            <a:pPr marL="0" lvl="1" indent="0">
              <a:buNone/>
            </a:pPr>
            <a:endParaRPr lang="en-ZA" dirty="0"/>
          </a:p>
          <a:p>
            <a:pPr marL="0" lvl="1" indent="0">
              <a:buNone/>
            </a:pPr>
            <a:r>
              <a:rPr lang="en-ZA" b="1" u="sng" dirty="0"/>
              <a:t>Clarification by Tenderer  </a:t>
            </a:r>
          </a:p>
          <a:p>
            <a:pPr marL="342900" lvl="1" indent="-342900">
              <a:buFont typeface="Arial"/>
              <a:buChar char="•"/>
            </a:pPr>
            <a:r>
              <a:rPr lang="en-ZA" dirty="0"/>
              <a:t>Tenderers should seek clarification of any aspects of the tender document that are unclear, in writing to the CCT’s representative and in good time (Refer COT 2.2.8 &amp; 2.3.1).</a:t>
            </a:r>
          </a:p>
          <a:p>
            <a:r>
              <a:rPr lang="en-US" dirty="0"/>
              <a:t>Last date for clarification is one week prior to tender closing to </a:t>
            </a:r>
            <a:r>
              <a:rPr lang="en-ZA" u="sng" dirty="0"/>
              <a:t>SCM.Tenders12@capetown.gov.za</a:t>
            </a:r>
            <a:endParaRPr lang="en-US" u="sng" dirty="0"/>
          </a:p>
        </p:txBody>
      </p:sp>
    </p:spTree>
    <p:extLst>
      <p:ext uri="{BB962C8B-B14F-4D97-AF65-F5344CB8AC3E}">
        <p14:creationId xmlns:p14="http://schemas.microsoft.com/office/powerpoint/2010/main" val="26730151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a:t>Questions from Tenderers</a:t>
            </a:r>
          </a:p>
        </p:txBody>
      </p:sp>
      <p:sp>
        <p:nvSpPr>
          <p:cNvPr id="3" name="Content Placeholder 2"/>
          <p:cNvSpPr>
            <a:spLocks noGrp="1"/>
          </p:cNvSpPr>
          <p:nvPr>
            <p:ph idx="1"/>
          </p:nvPr>
        </p:nvSpPr>
        <p:spPr/>
        <p:txBody>
          <a:bodyPr/>
          <a:lstStyle/>
          <a:p>
            <a:r>
              <a:rPr lang="en-ZA" dirty="0"/>
              <a:t>Floor is open for questions.</a:t>
            </a:r>
          </a:p>
        </p:txBody>
      </p:sp>
    </p:spTree>
    <p:extLst>
      <p:ext uri="{BB962C8B-B14F-4D97-AF65-F5344CB8AC3E}">
        <p14:creationId xmlns:p14="http://schemas.microsoft.com/office/powerpoint/2010/main" val="25269607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4085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a:t>Outline</a:t>
            </a:r>
          </a:p>
        </p:txBody>
      </p:sp>
      <p:sp>
        <p:nvSpPr>
          <p:cNvPr id="3" name="Content Placeholder 2"/>
          <p:cNvSpPr>
            <a:spLocks noGrp="1"/>
          </p:cNvSpPr>
          <p:nvPr>
            <p:ph idx="1"/>
          </p:nvPr>
        </p:nvSpPr>
        <p:spPr/>
        <p:txBody>
          <a:bodyPr/>
          <a:lstStyle/>
          <a:p>
            <a:r>
              <a:rPr lang="en-ZA" dirty="0"/>
              <a:t>Introduction</a:t>
            </a:r>
          </a:p>
          <a:p>
            <a:r>
              <a:rPr lang="en-ZA" dirty="0"/>
              <a:t>Tender clarification by City of Cape Town</a:t>
            </a:r>
          </a:p>
          <a:p>
            <a:r>
              <a:rPr lang="en-ZA" dirty="0"/>
              <a:t>Questions from Tenderers</a:t>
            </a:r>
          </a:p>
        </p:txBody>
      </p:sp>
    </p:spTree>
    <p:extLst>
      <p:ext uri="{BB962C8B-B14F-4D97-AF65-F5344CB8AC3E}">
        <p14:creationId xmlns:p14="http://schemas.microsoft.com/office/powerpoint/2010/main" val="33179544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a:solidFill>
                  <a:schemeClr val="tx1"/>
                </a:solidFill>
              </a:rPr>
              <a:t>Introduction</a:t>
            </a:r>
          </a:p>
        </p:txBody>
      </p:sp>
      <p:sp>
        <p:nvSpPr>
          <p:cNvPr id="3" name="Content Placeholder 2"/>
          <p:cNvSpPr>
            <a:spLocks noGrp="1"/>
          </p:cNvSpPr>
          <p:nvPr>
            <p:ph idx="1"/>
          </p:nvPr>
        </p:nvSpPr>
        <p:spPr>
          <a:xfrm>
            <a:off x="307731" y="1089212"/>
            <a:ext cx="8554915" cy="5210735"/>
          </a:xfrm>
        </p:spPr>
        <p:txBody>
          <a:bodyPr>
            <a:normAutofit/>
          </a:bodyPr>
          <a:lstStyle/>
          <a:p>
            <a:pPr algn="just"/>
            <a:r>
              <a:rPr lang="en-ZA" dirty="0"/>
              <a:t>This is a </a:t>
            </a:r>
            <a:r>
              <a:rPr lang="en-ZA" b="1" dirty="0"/>
              <a:t>non-compulsory</a:t>
            </a:r>
            <a:r>
              <a:rPr lang="en-ZA" dirty="0"/>
              <a:t> but strongly recommended meeting. </a:t>
            </a:r>
          </a:p>
          <a:p>
            <a:pPr algn="just"/>
            <a:r>
              <a:rPr lang="en-ZA" b="1" dirty="0"/>
              <a:t>Please ensure that you have introduced yourself in the Teams meeting Chat Field</a:t>
            </a:r>
            <a:r>
              <a:rPr lang="en-ZA" dirty="0"/>
              <a:t>, </a:t>
            </a:r>
            <a:r>
              <a:rPr lang="en-ZA" b="1" dirty="0"/>
              <a:t>clearly indicated your name, company and tenderer name, your position / function in the company and your contact details (In a single chat message).</a:t>
            </a:r>
          </a:p>
          <a:p>
            <a:pPr algn="just"/>
            <a:r>
              <a:rPr lang="en-ZA" dirty="0"/>
              <a:t>Your attendance at this briefing session is deemed by the City to signify that your company is appropriately represented and has had its attention drawn to the specific issues raised.</a:t>
            </a:r>
          </a:p>
          <a:p>
            <a:pPr algn="just"/>
            <a:r>
              <a:rPr lang="en-ZA" dirty="0"/>
              <a:t>Any queries to be send to the SCM mail address and will be replied via SCM rep.</a:t>
            </a:r>
          </a:p>
          <a:p>
            <a:pPr algn="just"/>
            <a:r>
              <a:rPr lang="en-ZA" dirty="0"/>
              <a:t>This is not a comprehensive discussion of the tender document. This is an opportunity to highlight some key points regarding the tender and to provide prospective tenderers with the opportunity to clarify any areas of uncertainty.</a:t>
            </a:r>
          </a:p>
          <a:p>
            <a:pPr algn="just"/>
            <a:r>
              <a:rPr lang="en-ZA" dirty="0"/>
              <a:t>This meeting is not intended to be a discussion of the merits of the Technical Content of the Tender Specification, and such discussions are not permitted.</a:t>
            </a:r>
          </a:p>
          <a:p>
            <a:pPr algn="just"/>
            <a:r>
              <a:rPr lang="en-ZA" dirty="0"/>
              <a:t>This meeting does not supersede the tender document and the requirements of the formal tender document will remain in force unless specifically clarified or amended in a formal Notice to Tenderers issued by the City.</a:t>
            </a:r>
          </a:p>
          <a:p>
            <a:pPr algn="just"/>
            <a:r>
              <a:rPr lang="en-ZA" dirty="0"/>
              <a:t>A formal Notice to Tenderers will be issued by the City in the event that ambiguity or errors in the tender document are noted that require correction. </a:t>
            </a:r>
          </a:p>
        </p:txBody>
      </p:sp>
    </p:spTree>
    <p:extLst>
      <p:ext uri="{BB962C8B-B14F-4D97-AF65-F5344CB8AC3E}">
        <p14:creationId xmlns:p14="http://schemas.microsoft.com/office/powerpoint/2010/main" val="10210152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a:t>Tender Clarification by City of Cape Town</a:t>
            </a:r>
          </a:p>
        </p:txBody>
      </p:sp>
      <p:sp>
        <p:nvSpPr>
          <p:cNvPr id="3" name="Content Placeholder 2"/>
          <p:cNvSpPr>
            <a:spLocks noGrp="1"/>
          </p:cNvSpPr>
          <p:nvPr>
            <p:ph idx="1"/>
          </p:nvPr>
        </p:nvSpPr>
        <p:spPr>
          <a:xfrm>
            <a:off x="457200" y="1079652"/>
            <a:ext cx="8229600" cy="5144877"/>
          </a:xfrm>
        </p:spPr>
        <p:txBody>
          <a:bodyPr>
            <a:normAutofit/>
          </a:bodyPr>
          <a:lstStyle/>
          <a:p>
            <a:pPr marL="0" indent="0">
              <a:lnSpc>
                <a:spcPct val="120000"/>
              </a:lnSpc>
              <a:spcBef>
                <a:spcPts val="384"/>
              </a:spcBef>
              <a:buNone/>
            </a:pPr>
            <a:r>
              <a:rPr lang="en-ZA" sz="1500" b="1" u="sng" dirty="0"/>
              <a:t>Tenderer Requirements</a:t>
            </a:r>
            <a:endParaRPr lang="en-ZA" sz="1500" dirty="0"/>
          </a:p>
          <a:p>
            <a:pPr algn="just">
              <a:lnSpc>
                <a:spcPct val="120000"/>
              </a:lnSpc>
              <a:spcBef>
                <a:spcPts val="384"/>
              </a:spcBef>
            </a:pPr>
            <a:r>
              <a:rPr lang="en-ZA" sz="1500" dirty="0"/>
              <a:t>Please read the tender document thoroughly and pay close attention to all aspects. Some clauses have changed in accordance with revised PPPFA and associated SCM policy updates.</a:t>
            </a:r>
          </a:p>
          <a:p>
            <a:pPr algn="just">
              <a:lnSpc>
                <a:spcPct val="120000"/>
              </a:lnSpc>
              <a:spcBef>
                <a:spcPts val="384"/>
              </a:spcBef>
            </a:pPr>
            <a:r>
              <a:rPr lang="en-ZA" sz="1400" dirty="0"/>
              <a:t>83 Cable items on tender</a:t>
            </a:r>
          </a:p>
          <a:p>
            <a:pPr algn="just">
              <a:lnSpc>
                <a:spcPct val="120000"/>
              </a:lnSpc>
              <a:spcBef>
                <a:spcPts val="384"/>
              </a:spcBef>
            </a:pPr>
            <a:endParaRPr lang="en-ZA" sz="1500" dirty="0"/>
          </a:p>
          <a:p>
            <a:pPr marL="0" indent="0" algn="just">
              <a:lnSpc>
                <a:spcPct val="120000"/>
              </a:lnSpc>
              <a:spcBef>
                <a:spcPts val="384"/>
              </a:spcBef>
              <a:buNone/>
            </a:pPr>
            <a:endParaRPr lang="en-ZA" dirty="0"/>
          </a:p>
          <a:p>
            <a:pPr lvl="1">
              <a:lnSpc>
                <a:spcPct val="150000"/>
              </a:lnSpc>
            </a:pPr>
            <a:endParaRPr lang="en-ZA" dirty="0">
              <a:solidFill>
                <a:srgbClr val="7030A0"/>
              </a:solidFill>
            </a:endParaRPr>
          </a:p>
          <a:p>
            <a:pPr marL="0" indent="0">
              <a:lnSpc>
                <a:spcPct val="150000"/>
              </a:lnSpc>
              <a:buNone/>
            </a:pPr>
            <a:endParaRPr lang="en-ZA" dirty="0"/>
          </a:p>
        </p:txBody>
      </p:sp>
      <p:sp>
        <p:nvSpPr>
          <p:cNvPr id="6" name="Rectangle 1">
            <a:extLst>
              <a:ext uri="{FF2B5EF4-FFF2-40B4-BE49-F238E27FC236}">
                <a16:creationId xmlns:a16="http://schemas.microsoft.com/office/drawing/2014/main" id="{08544B01-45F0-C82E-C7BF-5F5EC507DBCC}"/>
              </a:ext>
            </a:extLst>
          </p:cNvPr>
          <p:cNvSpPr>
            <a:spLocks noChangeArrowheads="1"/>
          </p:cNvSpPr>
          <p:nvPr/>
        </p:nvSpPr>
        <p:spPr bwMode="auto">
          <a:xfrm>
            <a:off x="2136604" y="1573600"/>
            <a:ext cx="6090538" cy="244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ZA"/>
          </a:p>
        </p:txBody>
      </p:sp>
    </p:spTree>
    <p:extLst>
      <p:ext uri="{BB962C8B-B14F-4D97-AF65-F5344CB8AC3E}">
        <p14:creationId xmlns:p14="http://schemas.microsoft.com/office/powerpoint/2010/main" val="32314626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4E89EF-BC3E-FDCF-B0F7-8272005526E8}"/>
              </a:ext>
            </a:extLst>
          </p:cNvPr>
          <p:cNvSpPr>
            <a:spLocks noGrp="1"/>
          </p:cNvSpPr>
          <p:nvPr>
            <p:ph type="title"/>
          </p:nvPr>
        </p:nvSpPr>
        <p:spPr/>
        <p:txBody>
          <a:bodyPr/>
          <a:lstStyle/>
          <a:p>
            <a:r>
              <a:rPr lang="en-ZA" dirty="0"/>
              <a:t>Tender Clarification by City of Cape Town</a:t>
            </a:r>
          </a:p>
        </p:txBody>
      </p:sp>
      <p:sp>
        <p:nvSpPr>
          <p:cNvPr id="3" name="Content Placeholder 2">
            <a:extLst>
              <a:ext uri="{FF2B5EF4-FFF2-40B4-BE49-F238E27FC236}">
                <a16:creationId xmlns:a16="http://schemas.microsoft.com/office/drawing/2014/main" id="{26D42B5B-C86E-9724-8BBB-D0718A71869A}"/>
              </a:ext>
            </a:extLst>
          </p:cNvPr>
          <p:cNvSpPr>
            <a:spLocks noGrp="1"/>
          </p:cNvSpPr>
          <p:nvPr>
            <p:ph idx="1"/>
          </p:nvPr>
        </p:nvSpPr>
        <p:spPr/>
        <p:txBody>
          <a:bodyPr>
            <a:normAutofit fontScale="92500" lnSpcReduction="20000"/>
          </a:bodyPr>
          <a:lstStyle/>
          <a:p>
            <a:pPr algn="just">
              <a:lnSpc>
                <a:spcPct val="120000"/>
              </a:lnSpc>
              <a:spcBef>
                <a:spcPts val="384"/>
              </a:spcBef>
            </a:pPr>
            <a:r>
              <a:rPr lang="en-ZA" dirty="0"/>
              <a:t>Tenderer must be registered as a Vendor with the City of Cape Town (SCM Supplier Management; 021 400 9250). </a:t>
            </a:r>
          </a:p>
          <a:p>
            <a:pPr algn="just">
              <a:lnSpc>
                <a:spcPct val="120000"/>
              </a:lnSpc>
              <a:spcBef>
                <a:spcPts val="384"/>
              </a:spcBef>
            </a:pPr>
            <a:r>
              <a:rPr lang="en-ZA" dirty="0"/>
              <a:t>Tenderer’s must be registered with SARS and tax affairs must be in order, which will be confirmed by a Tax PIN provided by the Tenderer on the </a:t>
            </a:r>
            <a:r>
              <a:rPr lang="en-ZA" b="1" dirty="0"/>
              <a:t>Details of Tenderer </a:t>
            </a:r>
            <a:r>
              <a:rPr lang="en-ZA" dirty="0"/>
              <a:t>page (The Contract, Pg 22, </a:t>
            </a:r>
            <a:r>
              <a:rPr lang="en-ZA" b="1" dirty="0"/>
              <a:t>to be completed in full</a:t>
            </a:r>
            <a:r>
              <a:rPr lang="en-ZA" dirty="0"/>
              <a:t>) and a valid Tax PIN letter provided with the tender. 	</a:t>
            </a:r>
          </a:p>
          <a:p>
            <a:pPr algn="just">
              <a:lnSpc>
                <a:spcPct val="120000"/>
              </a:lnSpc>
              <a:spcBef>
                <a:spcPts val="384"/>
              </a:spcBef>
            </a:pPr>
            <a:r>
              <a:rPr lang="en-ZA" dirty="0"/>
              <a:t>Tenderers whose tax affairs are not in order should resolve immediately as limited time will be afforded if this needs to be requested after submission of tenders.</a:t>
            </a:r>
          </a:p>
          <a:p>
            <a:pPr algn="just">
              <a:lnSpc>
                <a:spcPct val="120000"/>
              </a:lnSpc>
              <a:spcBef>
                <a:spcPts val="384"/>
              </a:spcBef>
            </a:pPr>
            <a:r>
              <a:rPr lang="en-ZA" dirty="0"/>
              <a:t>Tender validity is mandatory 120 days, but will be deemed to be valid for longer (for a period of 12 months after this) if evaluation overruns this period (COT Tenderer’s Obligations 2.2.15). This refers to </a:t>
            </a:r>
            <a:r>
              <a:rPr lang="en-ZA" u="sng" dirty="0"/>
              <a:t>tender</a:t>
            </a:r>
            <a:r>
              <a:rPr lang="en-ZA" dirty="0"/>
              <a:t> validity. (Price validity is subject to CPA provisions and Schedule F.1, the CPA Schedule).</a:t>
            </a:r>
          </a:p>
          <a:p>
            <a:pPr algn="just">
              <a:lnSpc>
                <a:spcPct val="120000"/>
              </a:lnSpc>
              <a:spcBef>
                <a:spcPts val="384"/>
              </a:spcBef>
            </a:pPr>
            <a:r>
              <a:rPr lang="en-ZA" dirty="0"/>
              <a:t>Contract period is a period not exceeding sixty (36 months) from date of commencement. The existing contract expiry </a:t>
            </a:r>
            <a:r>
              <a:rPr lang="en-ZA" b="1" dirty="0"/>
              <a:t>2027/09/31</a:t>
            </a:r>
            <a:r>
              <a:rPr lang="en-ZA" dirty="0"/>
              <a:t>.</a:t>
            </a:r>
          </a:p>
          <a:p>
            <a:pPr algn="just">
              <a:lnSpc>
                <a:spcPct val="120000"/>
              </a:lnSpc>
              <a:spcBef>
                <a:spcPts val="384"/>
              </a:spcBef>
            </a:pPr>
            <a:r>
              <a:rPr lang="en-ZA" dirty="0"/>
              <a:t>The intention is to appoint two tenderers per item for the contract, a Main Contractor &amp; a Alternative Contractor, with the Alternative Contractor goods being from a different OEM, where possible.</a:t>
            </a:r>
          </a:p>
          <a:p>
            <a:endParaRPr lang="en-ZA" dirty="0"/>
          </a:p>
        </p:txBody>
      </p:sp>
    </p:spTree>
    <p:extLst>
      <p:ext uri="{BB962C8B-B14F-4D97-AF65-F5344CB8AC3E}">
        <p14:creationId xmlns:p14="http://schemas.microsoft.com/office/powerpoint/2010/main" val="19514784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a:t>Tender Clarification by City of Cape Town</a:t>
            </a:r>
          </a:p>
        </p:txBody>
      </p:sp>
      <p:sp>
        <p:nvSpPr>
          <p:cNvPr id="3" name="Content Placeholder 2"/>
          <p:cNvSpPr>
            <a:spLocks noGrp="1"/>
          </p:cNvSpPr>
          <p:nvPr>
            <p:ph idx="1"/>
          </p:nvPr>
        </p:nvSpPr>
        <p:spPr>
          <a:xfrm>
            <a:off x="187779" y="1034715"/>
            <a:ext cx="8768441" cy="5390578"/>
          </a:xfrm>
        </p:spPr>
        <p:txBody>
          <a:bodyPr>
            <a:normAutofit fontScale="85000" lnSpcReduction="10000"/>
          </a:bodyPr>
          <a:lstStyle/>
          <a:p>
            <a:pPr marL="0" indent="0">
              <a:lnSpc>
                <a:spcPct val="120000"/>
              </a:lnSpc>
              <a:spcBef>
                <a:spcPts val="384"/>
              </a:spcBef>
              <a:buNone/>
            </a:pPr>
            <a:r>
              <a:rPr lang="en-ZA" b="1" u="sng" dirty="0"/>
              <a:t>Forms (Conditions of Tender, Tenderer’s Obligations 2.2.12)</a:t>
            </a:r>
          </a:p>
          <a:p>
            <a:pPr marL="0" indent="0">
              <a:lnSpc>
                <a:spcPct val="120000"/>
              </a:lnSpc>
              <a:spcBef>
                <a:spcPts val="384"/>
              </a:spcBef>
              <a:buNone/>
            </a:pPr>
            <a:endParaRPr lang="en-ZA" sz="900" dirty="0"/>
          </a:p>
          <a:p>
            <a:pPr algn="just">
              <a:lnSpc>
                <a:spcPct val="120000"/>
              </a:lnSpc>
              <a:spcBef>
                <a:spcPts val="384"/>
              </a:spcBef>
            </a:pPr>
            <a:r>
              <a:rPr lang="en-ZA" dirty="0"/>
              <a:t>The tender offer, including  </a:t>
            </a:r>
            <a:r>
              <a:rPr lang="en-ZA" i="1" dirty="0"/>
              <a:t>Details of Tenderer (Pg 22), Form of Offer and Acceptance</a:t>
            </a:r>
            <a:r>
              <a:rPr lang="en-ZA" dirty="0"/>
              <a:t> (Pg 23) and </a:t>
            </a:r>
            <a:r>
              <a:rPr lang="en-ZA" i="1" dirty="0"/>
              <a:t>Price Schedule (Pg 29-31) </a:t>
            </a:r>
            <a:r>
              <a:rPr lang="en-ZA" dirty="0"/>
              <a:t>must be completed and on the original tender documents as issued by the City. Note Pricing Instructions (Pg 28).</a:t>
            </a:r>
          </a:p>
          <a:p>
            <a:pPr algn="just">
              <a:lnSpc>
                <a:spcPct val="120000"/>
              </a:lnSpc>
              <a:spcBef>
                <a:spcPts val="384"/>
              </a:spcBef>
            </a:pPr>
            <a:r>
              <a:rPr lang="en-ZA" dirty="0"/>
              <a:t>All documents must be filled in clearly (non-erasable, printed or clearly handwritten) and signed by hand (with black non-erasable ink) on the original tender offer and by a person authorised to do so. Refer Section 2.2.12 of the COT.</a:t>
            </a:r>
          </a:p>
          <a:p>
            <a:pPr algn="just">
              <a:lnSpc>
                <a:spcPct val="120000"/>
              </a:lnSpc>
              <a:spcBef>
                <a:spcPts val="384"/>
              </a:spcBef>
            </a:pPr>
            <a:r>
              <a:rPr lang="en-ZA" dirty="0"/>
              <a:t>Tenders must be submitted in the designated Tender Box on or before the closing date and time. Late Tenders are not acceptable and will not be considered.</a:t>
            </a:r>
          </a:p>
          <a:p>
            <a:pPr algn="just">
              <a:lnSpc>
                <a:spcPct val="120000"/>
              </a:lnSpc>
              <a:spcBef>
                <a:spcPts val="384"/>
              </a:spcBef>
            </a:pPr>
            <a:r>
              <a:rPr lang="en-ZA" dirty="0"/>
              <a:t>Schedule of Deviations (Pg 25) in the Form of Offer and Acceptance </a:t>
            </a:r>
            <a:r>
              <a:rPr lang="en-ZA" b="1" u="sng" dirty="0"/>
              <a:t>IS NOT</a:t>
            </a:r>
            <a:r>
              <a:rPr lang="en-ZA" dirty="0"/>
              <a:t> to be filled in at time of tender submission. This is filled in by CCT after award to record any approved, non-material deviations.</a:t>
            </a:r>
          </a:p>
          <a:p>
            <a:pPr algn="just">
              <a:lnSpc>
                <a:spcPct val="120000"/>
              </a:lnSpc>
              <a:spcBef>
                <a:spcPts val="384"/>
              </a:spcBef>
            </a:pPr>
            <a:r>
              <a:rPr lang="en-ZA" dirty="0"/>
              <a:t>Ensure prices in Pricing Schedule are listed </a:t>
            </a:r>
            <a:r>
              <a:rPr lang="en-ZA" b="1" dirty="0"/>
              <a:t>excluding VAT but including Offloading</a:t>
            </a:r>
            <a:r>
              <a:rPr lang="en-ZA" dirty="0"/>
              <a:t>, as specified.</a:t>
            </a:r>
          </a:p>
          <a:p>
            <a:pPr algn="just">
              <a:lnSpc>
                <a:spcPct val="120000"/>
              </a:lnSpc>
              <a:spcBef>
                <a:spcPts val="384"/>
              </a:spcBef>
            </a:pPr>
            <a:r>
              <a:rPr lang="en-ZA" u="sng" dirty="0"/>
              <a:t>All schedules must be completed in full and returned with your Tender</a:t>
            </a:r>
            <a:r>
              <a:rPr lang="en-ZA" dirty="0"/>
              <a:t>. These may be printed, but must be on original CCT forms. Please do not remove pages from the returnable schedules. Additional pages required to amplify information provided in the schedules may be appended at the end (and must be clearly referenced), but schedules must be fully complete.</a:t>
            </a:r>
          </a:p>
          <a:p>
            <a:pPr algn="just">
              <a:lnSpc>
                <a:spcPct val="120000"/>
              </a:lnSpc>
              <a:spcBef>
                <a:spcPts val="384"/>
              </a:spcBef>
            </a:pPr>
            <a:r>
              <a:rPr lang="en-ZA" dirty="0"/>
              <a:t>Failure to provide compulsory information and provide all the data or information requested completely and in the form required may render the tender Non-Responsive.</a:t>
            </a:r>
          </a:p>
          <a:p>
            <a:pPr marL="0" indent="0">
              <a:lnSpc>
                <a:spcPct val="150000"/>
              </a:lnSpc>
              <a:buNone/>
            </a:pPr>
            <a:endParaRPr lang="en-ZA" dirty="0"/>
          </a:p>
        </p:txBody>
      </p:sp>
    </p:spTree>
    <p:extLst>
      <p:ext uri="{BB962C8B-B14F-4D97-AF65-F5344CB8AC3E}">
        <p14:creationId xmlns:p14="http://schemas.microsoft.com/office/powerpoint/2010/main" val="20395878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a:t>Tender Clarification by City of Cape Town</a:t>
            </a:r>
          </a:p>
        </p:txBody>
      </p:sp>
      <p:sp>
        <p:nvSpPr>
          <p:cNvPr id="3" name="Content Placeholder 2"/>
          <p:cNvSpPr>
            <a:spLocks noGrp="1"/>
          </p:cNvSpPr>
          <p:nvPr>
            <p:ph idx="1"/>
          </p:nvPr>
        </p:nvSpPr>
        <p:spPr>
          <a:xfrm>
            <a:off x="457199" y="1123720"/>
            <a:ext cx="8376249" cy="5012675"/>
          </a:xfrm>
        </p:spPr>
        <p:txBody>
          <a:bodyPr>
            <a:normAutofit fontScale="92500" lnSpcReduction="10000"/>
          </a:bodyPr>
          <a:lstStyle/>
          <a:p>
            <a:pPr marL="0" lvl="1" indent="0">
              <a:spcBef>
                <a:spcPts val="384"/>
              </a:spcBef>
              <a:buNone/>
            </a:pPr>
            <a:r>
              <a:rPr lang="en-ZA" sz="1500" b="1" u="sng" dirty="0"/>
              <a:t>Tender Responsiveness Criteria (Conditions of Tender)</a:t>
            </a:r>
          </a:p>
          <a:p>
            <a:pPr marL="342900" lvl="1" indent="-342900" algn="just">
              <a:spcBef>
                <a:spcPts val="384"/>
              </a:spcBef>
              <a:buFont typeface="Arial"/>
              <a:buChar char="•"/>
            </a:pPr>
            <a:r>
              <a:rPr lang="en-ZA" sz="1500" dirty="0"/>
              <a:t>Please refer to COT Tenderer’s Obligations Section 2.2.1, Eligibility Criteria, for details regarding what constitutes a Responsive Tender.</a:t>
            </a:r>
          </a:p>
          <a:p>
            <a:pPr marL="342900" lvl="1" indent="-342900" algn="just">
              <a:spcBef>
                <a:spcPts val="384"/>
              </a:spcBef>
              <a:buFont typeface="Arial"/>
              <a:buChar char="•"/>
            </a:pPr>
            <a:r>
              <a:rPr lang="en-ZA" sz="1500" dirty="0"/>
              <a:t>Clause 2.2.1.1.1 details the requirements establishing a clear, irrevocable and unambiguous offer.</a:t>
            </a:r>
          </a:p>
          <a:p>
            <a:pPr marL="342900" lvl="1" indent="-342900" algn="just">
              <a:spcBef>
                <a:spcPts val="384"/>
              </a:spcBef>
              <a:buFont typeface="Arial"/>
              <a:buChar char="•"/>
            </a:pPr>
            <a:r>
              <a:rPr lang="en-ZA" sz="1500" dirty="0"/>
              <a:t>Clause 2.2.1.1.2 lists commercial and administrative requirements to be met in order for the tender to be considered provisionally responsive (prior to technical evaluation).</a:t>
            </a:r>
          </a:p>
          <a:p>
            <a:pPr marL="342900" lvl="1" indent="-342900" algn="just">
              <a:spcBef>
                <a:spcPts val="384"/>
              </a:spcBef>
              <a:buFont typeface="Arial"/>
              <a:buChar char="•"/>
            </a:pPr>
            <a:r>
              <a:rPr lang="en-ZA" sz="1500" b="1" dirty="0"/>
              <a:t>Note the eligibility non-negotiable requirements that has to be provided with the tender submission Clause 2.2.1.1.6. If these documents are not submitted with the tender the tender can not be considered.</a:t>
            </a:r>
          </a:p>
          <a:p>
            <a:pPr marL="342900" lvl="1" indent="-342900" algn="just">
              <a:spcBef>
                <a:spcPts val="384"/>
              </a:spcBef>
              <a:buFont typeface="Arial"/>
              <a:buChar char="•"/>
            </a:pPr>
            <a:r>
              <a:rPr lang="en-ZA" sz="1500" dirty="0"/>
              <a:t>Test for Responsiveness (COT The CCT’s Undertakings 2.3.7) and the requirements for a Responsive Tender.</a:t>
            </a:r>
          </a:p>
          <a:p>
            <a:pPr marL="342900" lvl="1" indent="-342900" algn="just">
              <a:spcBef>
                <a:spcPts val="384"/>
              </a:spcBef>
              <a:buFont typeface="Arial"/>
              <a:buChar char="•"/>
            </a:pPr>
            <a:r>
              <a:rPr lang="en-ZA" sz="1500" dirty="0"/>
              <a:t>Note definitions of a Responsive Tender and a Material Deviation (COT 2.3.7.2).</a:t>
            </a:r>
          </a:p>
          <a:p>
            <a:pPr marL="342900" lvl="1" indent="-342900" algn="just">
              <a:spcBef>
                <a:spcPts val="384"/>
              </a:spcBef>
              <a:buFont typeface="Arial"/>
              <a:buChar char="•"/>
            </a:pPr>
            <a:r>
              <a:rPr lang="en-ZA" sz="1500" dirty="0"/>
              <a:t>Tenders that materially or substantially deviate from the terms, conditions and specification of the tender document will be considered non-responsive.</a:t>
            </a:r>
          </a:p>
          <a:p>
            <a:pPr marL="342900" lvl="1" indent="-342900" algn="just">
              <a:spcBef>
                <a:spcPts val="384"/>
              </a:spcBef>
              <a:buFont typeface="Arial"/>
              <a:buChar char="•"/>
            </a:pPr>
            <a:r>
              <a:rPr lang="en-ZA" sz="1500" dirty="0"/>
              <a:t>Tenders not responsive at time of tender (due to material deviations, materially amended clauses, specifically and substantively non-responsive items, etc) </a:t>
            </a:r>
            <a:r>
              <a:rPr lang="en-ZA" sz="1500" b="1" u="sng" dirty="0"/>
              <a:t>cannot be subsequently made responsive</a:t>
            </a:r>
            <a:r>
              <a:rPr lang="en-ZA" sz="1500" dirty="0"/>
              <a:t>, so please take care in your tender submission.</a:t>
            </a:r>
          </a:p>
          <a:p>
            <a:pPr marL="342900" lvl="1" indent="-342900" algn="just">
              <a:spcBef>
                <a:spcPts val="384"/>
              </a:spcBef>
              <a:buFont typeface="Arial"/>
              <a:buChar char="•"/>
            </a:pPr>
            <a:r>
              <a:rPr lang="en-ZA" sz="1500" dirty="0"/>
              <a:t>CCT may seek post tender clarification (2.2.16; 2.3.9) on matters affecting the evaluation of the bid offer or matters that could give rise to ambiguity in the subsequent contract, but such clarification cannot change the substance of the offer of the particular tenderer or their competitive position.</a:t>
            </a:r>
            <a:endParaRPr lang="en-ZA" dirty="0"/>
          </a:p>
          <a:p>
            <a:pPr marL="342900" lvl="1" indent="-342900">
              <a:buFont typeface="Arial"/>
              <a:buChar char="•"/>
            </a:pPr>
            <a:endParaRPr lang="en-ZA" dirty="0">
              <a:solidFill>
                <a:srgbClr val="010C12"/>
              </a:solidFill>
            </a:endParaRPr>
          </a:p>
          <a:p>
            <a:pPr marL="57150" indent="0">
              <a:buNone/>
            </a:pPr>
            <a:endParaRPr lang="en-ZA" dirty="0">
              <a:solidFill>
                <a:srgbClr val="010C12"/>
              </a:solidFill>
            </a:endParaRPr>
          </a:p>
        </p:txBody>
      </p:sp>
    </p:spTree>
    <p:extLst>
      <p:ext uri="{BB962C8B-B14F-4D97-AF65-F5344CB8AC3E}">
        <p14:creationId xmlns:p14="http://schemas.microsoft.com/office/powerpoint/2010/main" val="37602594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a:t>Tender Clarification by City of Cape Town</a:t>
            </a:r>
          </a:p>
        </p:txBody>
      </p:sp>
      <p:sp>
        <p:nvSpPr>
          <p:cNvPr id="3" name="Content Placeholder 2"/>
          <p:cNvSpPr>
            <a:spLocks noGrp="1"/>
          </p:cNvSpPr>
          <p:nvPr>
            <p:ph idx="1"/>
          </p:nvPr>
        </p:nvSpPr>
        <p:spPr>
          <a:xfrm>
            <a:off x="457200" y="1123720"/>
            <a:ext cx="8229600" cy="4957591"/>
          </a:xfrm>
        </p:spPr>
        <p:txBody>
          <a:bodyPr>
            <a:normAutofit fontScale="85000" lnSpcReduction="10000"/>
          </a:bodyPr>
          <a:lstStyle/>
          <a:p>
            <a:pPr marL="0" indent="0">
              <a:lnSpc>
                <a:spcPct val="120000"/>
              </a:lnSpc>
              <a:spcBef>
                <a:spcPts val="384"/>
              </a:spcBef>
              <a:buNone/>
            </a:pPr>
            <a:r>
              <a:rPr lang="en-ZA" b="1" u="sng" dirty="0"/>
              <a:t>Conditions of Tender (General Comments)</a:t>
            </a:r>
          </a:p>
          <a:p>
            <a:pPr algn="just">
              <a:lnSpc>
                <a:spcPct val="120000"/>
              </a:lnSpc>
              <a:spcBef>
                <a:spcPts val="384"/>
              </a:spcBef>
            </a:pPr>
            <a:r>
              <a:rPr lang="en-ZA" dirty="0"/>
              <a:t>Pay close attention to Conditions of Tender, Evaluation Criteria, Special Conditions of Contract (SCC), General Conditions of Contract (GCC), etc. </a:t>
            </a:r>
          </a:p>
          <a:p>
            <a:pPr marL="342900" lvl="1" indent="-342900" algn="just">
              <a:lnSpc>
                <a:spcPct val="120000"/>
              </a:lnSpc>
              <a:spcBef>
                <a:spcPts val="384"/>
              </a:spcBef>
              <a:buFont typeface="Arial"/>
              <a:buChar char="•"/>
            </a:pPr>
            <a:r>
              <a:rPr lang="en-ZA" b="1" dirty="0"/>
              <a:t>Beware of standardised Covering Letters with “standard clauses” that may actually be inherently Non-Responsive.</a:t>
            </a:r>
          </a:p>
          <a:p>
            <a:pPr algn="just">
              <a:lnSpc>
                <a:spcPct val="120000"/>
              </a:lnSpc>
              <a:spcBef>
                <a:spcPts val="384"/>
              </a:spcBef>
            </a:pPr>
            <a:r>
              <a:rPr lang="en-ZA" dirty="0"/>
              <a:t>In regard to risk of material non-responsiveness ensure that you </a:t>
            </a:r>
            <a:r>
              <a:rPr lang="en-ZA" b="1" u="sng" dirty="0"/>
              <a:t>do not</a:t>
            </a:r>
            <a:r>
              <a:rPr lang="en-ZA" dirty="0"/>
              <a:t>:</a:t>
            </a:r>
          </a:p>
          <a:p>
            <a:pPr lvl="1" algn="just">
              <a:lnSpc>
                <a:spcPct val="120000"/>
              </a:lnSpc>
              <a:spcBef>
                <a:spcPts val="384"/>
              </a:spcBef>
            </a:pPr>
            <a:r>
              <a:rPr lang="en-ZA" dirty="0"/>
              <a:t>Impose commercial conditions or clauses that are in conflict with the GCC or SCC, and do not propose contract conditions that are different from those specified (</a:t>
            </a:r>
            <a:r>
              <a:rPr lang="en-ZA" dirty="0" err="1"/>
              <a:t>eg</a:t>
            </a:r>
            <a:r>
              <a:rPr lang="en-ZA" dirty="0"/>
              <a:t> NT GCC 2010). These will not be accepted and may be materially non-responsive.</a:t>
            </a:r>
          </a:p>
          <a:p>
            <a:pPr lvl="1" algn="just">
              <a:lnSpc>
                <a:spcPct val="120000"/>
              </a:lnSpc>
              <a:spcBef>
                <a:spcPts val="384"/>
              </a:spcBef>
            </a:pPr>
            <a:r>
              <a:rPr lang="en-ZA" dirty="0"/>
              <a:t>Do not impose customised Force Majeure, Limitation of Liability or Consequential Damages Clauses. The specified GCC and SCC clauses forming part of the specification protect both contractor and CoCT and form the specification basis. </a:t>
            </a:r>
          </a:p>
          <a:p>
            <a:pPr lvl="1" algn="just">
              <a:lnSpc>
                <a:spcPct val="120000"/>
              </a:lnSpc>
              <a:spcBef>
                <a:spcPts val="384"/>
              </a:spcBef>
            </a:pPr>
            <a:r>
              <a:rPr lang="en-ZA" dirty="0"/>
              <a:t>Do not specify minimum order quantities. The CoCT will order as required from time to time and will not accept minimum order quantities that may result in overstocking.</a:t>
            </a:r>
          </a:p>
          <a:p>
            <a:pPr lvl="1" algn="just">
              <a:lnSpc>
                <a:spcPct val="120000"/>
              </a:lnSpc>
              <a:spcBef>
                <a:spcPts val="384"/>
              </a:spcBef>
            </a:pPr>
            <a:r>
              <a:rPr lang="en-ZA" dirty="0"/>
              <a:t>Do not specify conditional pricing (</a:t>
            </a:r>
            <a:r>
              <a:rPr lang="en-ZA" dirty="0" err="1"/>
              <a:t>eg</a:t>
            </a:r>
            <a:r>
              <a:rPr lang="en-ZA" dirty="0"/>
              <a:t>. based upon order quantities). Pricing basis must comply with the specification and particularly Schedule F.1 (CPA).</a:t>
            </a:r>
          </a:p>
          <a:p>
            <a:pPr lvl="1" algn="just">
              <a:lnSpc>
                <a:spcPct val="120000"/>
              </a:lnSpc>
              <a:spcBef>
                <a:spcPts val="384"/>
              </a:spcBef>
            </a:pPr>
            <a:r>
              <a:rPr lang="en-ZA" dirty="0"/>
              <a:t>Do not amend the penalty clauses or tolerances relating to  late deliveries. The tender requirements are binding and amendment will render the tender Non-Responsive as are considered to affect pricing and competitiveness.</a:t>
            </a:r>
          </a:p>
          <a:p>
            <a:pPr lvl="1">
              <a:lnSpc>
                <a:spcPct val="150000"/>
              </a:lnSpc>
            </a:pPr>
            <a:endParaRPr lang="en-ZA" dirty="0">
              <a:solidFill>
                <a:srgbClr val="7030A0"/>
              </a:solidFill>
            </a:endParaRPr>
          </a:p>
        </p:txBody>
      </p:sp>
    </p:spTree>
    <p:extLst>
      <p:ext uri="{BB962C8B-B14F-4D97-AF65-F5344CB8AC3E}">
        <p14:creationId xmlns:p14="http://schemas.microsoft.com/office/powerpoint/2010/main" val="319713090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7CBBAF44665684BBB20976D5C1EE969" ma:contentTypeVersion="0" ma:contentTypeDescription="Create a new document." ma:contentTypeScope="" ma:versionID="47c79df3126a9eaa08b6474995310e83">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4D5A104-97F3-4650-B277-867E9F3EC715}">
  <ds:schemaRefs>
    <ds:schemaRef ds:uri="http://purl.org/dc/elements/1.1/"/>
    <ds:schemaRef ds:uri="http://purl.org/dc/terms/"/>
    <ds:schemaRef ds:uri="http://schemas.microsoft.com/office/infopath/2007/PartnerControls"/>
    <ds:schemaRef ds:uri="http://www.w3.org/XML/1998/namespace"/>
    <ds:schemaRef ds:uri="http://schemas.microsoft.com/office/2006/documentManagement/types"/>
    <ds:schemaRef ds:uri="http://purl.org/dc/dcmitype/"/>
    <ds:schemaRef ds:uri="http://schemas.microsoft.com/office/2006/metadata/properties"/>
    <ds:schemaRef ds:uri="http://schemas.openxmlformats.org/package/2006/metadata/core-properties"/>
  </ds:schemaRefs>
</ds:datastoreItem>
</file>

<file path=customXml/itemProps2.xml><?xml version="1.0" encoding="utf-8"?>
<ds:datastoreItem xmlns:ds="http://schemas.openxmlformats.org/officeDocument/2006/customXml" ds:itemID="{2516F89B-110A-4C76-94A3-A8319FB8A95B}">
  <ds:schemaRefs>
    <ds:schemaRef ds:uri="http://schemas.microsoft.com/sharepoint/v3/contenttype/forms"/>
  </ds:schemaRefs>
</ds:datastoreItem>
</file>

<file path=customXml/itemProps3.xml><?xml version="1.0" encoding="utf-8"?>
<ds:datastoreItem xmlns:ds="http://schemas.openxmlformats.org/officeDocument/2006/customXml" ds:itemID="{E66F1451-0588-4130-B406-CCA31375BDA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Metadata/LabelInfo.xml><?xml version="1.0" encoding="utf-8"?>
<clbl:labelList xmlns:clbl="http://schemas.microsoft.com/office/2020/mipLabelMetadata">
  <clbl:label id="{5342c311-eeff-47fc-a6b8-4b972bcec3a8}" enabled="1" method="Standard" siteId="{ff731495-b3c8-44b3-93f8-6fca8fc5a699}" removed="0"/>
</clbl:labelList>
</file>

<file path=docProps/app.xml><?xml version="1.0" encoding="utf-8"?>
<Properties xmlns="http://schemas.openxmlformats.org/officeDocument/2006/extended-properties" xmlns:vt="http://schemas.openxmlformats.org/officeDocument/2006/docPropsVTypes">
  <Template/>
  <TotalTime>14733</TotalTime>
  <Words>2989</Words>
  <Application>Microsoft Office PowerPoint</Application>
  <PresentationFormat>On-screen Show (4:3)</PresentationFormat>
  <Paragraphs>173</Paragraphs>
  <Slides>23</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Arial</vt:lpstr>
      <vt:lpstr>Calibri</vt:lpstr>
      <vt:lpstr>Century Gothic</vt:lpstr>
      <vt:lpstr>Verdana</vt:lpstr>
      <vt:lpstr>Office Theme</vt:lpstr>
      <vt:lpstr>ENTERPRISE ASSET MANAGEMENT: EQUIPMENT STANDARDS</vt:lpstr>
      <vt:lpstr>060G/2026/27</vt:lpstr>
      <vt:lpstr>Outline</vt:lpstr>
      <vt:lpstr>Introduction</vt:lpstr>
      <vt:lpstr>Tender Clarification by City of Cape Town</vt:lpstr>
      <vt:lpstr>Tender Clarification by City of Cape Town</vt:lpstr>
      <vt:lpstr>Tender Clarification by City of Cape Town</vt:lpstr>
      <vt:lpstr>Tender Clarification by City of Cape Town</vt:lpstr>
      <vt:lpstr>Tender Clarification by City of Cape Town</vt:lpstr>
      <vt:lpstr>Tender Clarification by City of Cape Town</vt:lpstr>
      <vt:lpstr>Tender Clarification by City of Cape Town</vt:lpstr>
      <vt:lpstr>Tender Clarification by City of Cape Town</vt:lpstr>
      <vt:lpstr>Tender Clarification by City of Cape Town</vt:lpstr>
      <vt:lpstr>Tender Clarification by City of Cape Town</vt:lpstr>
      <vt:lpstr>Tender Clarification by City of Cape Town</vt:lpstr>
      <vt:lpstr>Tender Clarification by City of Cape Town</vt:lpstr>
      <vt:lpstr>Tender Clarification by City of Cape Town</vt:lpstr>
      <vt:lpstr>Tender Clarification by City of Cape Town</vt:lpstr>
      <vt:lpstr>Tender Clarification by City of Cape Town</vt:lpstr>
      <vt:lpstr>Tender Clarification by City of Cape Town</vt:lpstr>
      <vt:lpstr>Tender Clarification by City of Cape Town</vt:lpstr>
      <vt:lpstr>Questions from Tenderers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Apple</dc:creator>
  <cp:lastModifiedBy>Mohamed Aziem Sulaiman</cp:lastModifiedBy>
  <cp:revision>677</cp:revision>
  <cp:lastPrinted>2019-10-17T10:42:25Z</cp:lastPrinted>
  <dcterms:created xsi:type="dcterms:W3CDTF">2014-02-22T20:02:07Z</dcterms:created>
  <dcterms:modified xsi:type="dcterms:W3CDTF">2026-09-04T14:13:08Z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0x01010077CBBAF44665684BBB20976D5C1EE969</vt:lpwstr>
  </property>
</Properties>
</file>