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2" r:id="rId6"/>
    <p:sldMasterId id="2147483658" r:id="rId7"/>
  </p:sldMasterIdLst>
  <p:notesMasterIdLst>
    <p:notesMasterId r:id="rId19"/>
  </p:notesMasterIdLst>
  <p:sldIdLst>
    <p:sldId id="295" r:id="rId8"/>
    <p:sldId id="279" r:id="rId9"/>
    <p:sldId id="304" r:id="rId10"/>
    <p:sldId id="305" r:id="rId11"/>
    <p:sldId id="280" r:id="rId12"/>
    <p:sldId id="306" r:id="rId13"/>
    <p:sldId id="307" r:id="rId14"/>
    <p:sldId id="308" r:id="rId15"/>
    <p:sldId id="309" r:id="rId16"/>
    <p:sldId id="312" r:id="rId17"/>
    <p:sldId id="31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B4004C-EA86-176F-B3D2-BEBA069F5769}" name="Stefanie Mpiyakhe" initials="SM" userId="S::stef@bravegroup.co.za::5232a352-55aa-490d-a92f-c050863f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3C3"/>
    <a:srgbClr val="CDB6AA"/>
    <a:srgbClr val="ACC3C3"/>
    <a:srgbClr val="E4BC7F"/>
    <a:srgbClr val="C2C382"/>
    <a:srgbClr val="CA9987"/>
    <a:srgbClr val="B49180"/>
    <a:srgbClr val="82A5A5"/>
    <a:srgbClr val="D69B40"/>
    <a:srgbClr val="A3A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>
        <p:scale>
          <a:sx n="80" d="100"/>
          <a:sy n="80" d="100"/>
        </p:scale>
        <p:origin x="136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2025/03/18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7F45E-2B15-7373-829E-FA06F90D6D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4118011"/>
            <a:ext cx="12191985" cy="246412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8" y="1404737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8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89" y="3527025"/>
            <a:ext cx="729615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C4067DE9-8827-ACDD-EA61-EE0F0A4416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7349" y="4291297"/>
            <a:ext cx="1895476" cy="189547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id="{B5312EC4-EEAC-7185-C191-930CB9ED5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1350" y="25277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BAC82-9DB7-9CA7-748B-B6106F432A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4118011"/>
            <a:ext cx="12191985" cy="246412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8" y="1404737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8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89" y="3527025"/>
            <a:ext cx="729615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69C941-D846-CAA6-9EF5-7B15E34B19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0524" y="2500271"/>
            <a:ext cx="3294850" cy="3360318"/>
          </a:xfrm>
          <a:custGeom>
            <a:avLst/>
            <a:gdLst>
              <a:gd name="connsiteX0" fmla="*/ 1647425 w 3294850"/>
              <a:gd name="connsiteY0" fmla="*/ 0 h 3360318"/>
              <a:gd name="connsiteX1" fmla="*/ 3294850 w 3294850"/>
              <a:gd name="connsiteY1" fmla="*/ 1680159 h 3360318"/>
              <a:gd name="connsiteX2" fmla="*/ 1647425 w 3294850"/>
              <a:gd name="connsiteY2" fmla="*/ 3360318 h 3360318"/>
              <a:gd name="connsiteX3" fmla="*/ 1157531 w 3294850"/>
              <a:gd name="connsiteY3" fmla="*/ 3284782 h 3360318"/>
              <a:gd name="connsiteX4" fmla="*/ 1121439 w 3294850"/>
              <a:gd name="connsiteY4" fmla="*/ 3271309 h 3360318"/>
              <a:gd name="connsiteX5" fmla="*/ 1123633 w 3294850"/>
              <a:gd name="connsiteY5" fmla="*/ 3268653 h 3360318"/>
              <a:gd name="connsiteX6" fmla="*/ 1285660 w 3294850"/>
              <a:gd name="connsiteY6" fmla="*/ 2738764 h 3360318"/>
              <a:gd name="connsiteX7" fmla="*/ 336937 w 3294850"/>
              <a:gd name="connsiteY7" fmla="*/ 1791026 h 3360318"/>
              <a:gd name="connsiteX8" fmla="*/ 54816 w 3294850"/>
              <a:gd name="connsiteY8" fmla="*/ 1833635 h 3360318"/>
              <a:gd name="connsiteX9" fmla="*/ 8438 w 3294850"/>
              <a:gd name="connsiteY9" fmla="*/ 1850592 h 3360318"/>
              <a:gd name="connsiteX10" fmla="*/ 0 w 3294850"/>
              <a:gd name="connsiteY10" fmla="*/ 1680159 h 3360318"/>
              <a:gd name="connsiteX11" fmla="*/ 1647425 w 3294850"/>
              <a:gd name="connsiteY11" fmla="*/ 0 h 33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360318">
                <a:moveTo>
                  <a:pt x="1647425" y="0"/>
                </a:moveTo>
                <a:cubicBezTo>
                  <a:pt x="2557273" y="0"/>
                  <a:pt x="3294850" y="752233"/>
                  <a:pt x="3294850" y="1680159"/>
                </a:cubicBezTo>
                <a:cubicBezTo>
                  <a:pt x="3294850" y="2608085"/>
                  <a:pt x="2557273" y="3360318"/>
                  <a:pt x="1647425" y="3360318"/>
                </a:cubicBezTo>
                <a:cubicBezTo>
                  <a:pt x="1476829" y="3360318"/>
                  <a:pt x="1312289" y="3333873"/>
                  <a:pt x="1157531" y="3284782"/>
                </a:cubicBezTo>
                <a:lnTo>
                  <a:pt x="1121439" y="3271309"/>
                </a:lnTo>
                <a:lnTo>
                  <a:pt x="1123633" y="3268653"/>
                </a:lnTo>
                <a:cubicBezTo>
                  <a:pt x="1225929" y="3117394"/>
                  <a:pt x="1285660" y="2935047"/>
                  <a:pt x="1285660" y="2738764"/>
                </a:cubicBezTo>
                <a:cubicBezTo>
                  <a:pt x="1285660" y="2215343"/>
                  <a:pt x="860902" y="1791026"/>
                  <a:pt x="336937" y="1791026"/>
                </a:cubicBezTo>
                <a:cubicBezTo>
                  <a:pt x="238694" y="1791026"/>
                  <a:pt x="143938" y="1805944"/>
                  <a:pt x="54816" y="1833635"/>
                </a:cubicBezTo>
                <a:lnTo>
                  <a:pt x="8438" y="1850592"/>
                </a:lnTo>
                <a:lnTo>
                  <a:pt x="0" y="1680159"/>
                </a:lnTo>
                <a:cubicBezTo>
                  <a:pt x="0" y="752233"/>
                  <a:pt x="737577" y="0"/>
                  <a:pt x="1647425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B1B5BA-3EE2-ED8A-DA67-E8E259990A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9084" y="4283752"/>
            <a:ext cx="1916916" cy="191691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34911-A5D7-8BE2-2352-7421B9E94B8F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4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38" y="2867097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5C61B-929A-C0EC-5C58-CD9ED99EF7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1" y="1468981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E6140-30DC-D3CB-A911-288044C11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92760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7" y="3364197"/>
            <a:ext cx="1895476" cy="189547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8" y="16006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408241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5B62EC-B6C1-F2E0-BCEA-0FBCE271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C84CC2-2711-547D-23F8-A313AB59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81" y="1223493"/>
            <a:ext cx="11383851" cy="48590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16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111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10.bin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1B89DF-EAC8-9D04-A4FE-29DE4D44D1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DCE3E3-9DDD-720F-B114-D73CEB41A5F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34592" y="544512"/>
            <a:ext cx="1422400" cy="36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DB45C7-CE4D-C529-B1D9-402A7799F83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29719" y="550086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0" r:id="rId3"/>
    <p:sldLayoutId id="2147483657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Hughesk@eskom.co.za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kom.co.za/tenders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3981-0676-B4BE-E2C1-016DCD39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9589" y="2129114"/>
            <a:ext cx="7295501" cy="67627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latin typeface="Gill Sans MT" panose="020B0502020104020203" pitchFamily="34" charset="0"/>
              </a:rPr>
              <a:t>Non-Compulsory Clarification Meeting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E1022GXPEAK: Provision of Open Cycle Gas Turbine (OCGT) Trim Balancing at Ankerlig and Gourikwa Power Stations on an “as and when” required basis for a period of 5-yeards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ACADA-DE41-379E-EBA9-025F5F59D2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Presented by: Kim Hughes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3E007-85FD-6A38-301F-BC4870BED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Date : 19 March 2025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A67D64F-AB05-8402-5AAA-9017ADDDC4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r="16709"/>
          <a:stretch>
            <a:fillRect/>
          </a:stretch>
        </p:blipFill>
        <p:spPr/>
      </p:pic>
      <p:pic>
        <p:nvPicPr>
          <p:cNvPr id="9" name="Picture Placeholder 8" descr="A couple of men looking at windmills&#10;&#10;Description automatically generated">
            <a:extLst>
              <a:ext uri="{FF2B5EF4-FFF2-40B4-BE49-F238E27FC236}">
                <a16:creationId xmlns:a16="http://schemas.microsoft.com/office/drawing/2014/main" id="{FFBD1EF7-2CDB-C03B-400E-8370239DFE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6158" r="23284" b="395"/>
          <a:stretch/>
        </p:blipFill>
        <p:spPr>
          <a:xfrm>
            <a:off x="981350" y="2527772"/>
            <a:ext cx="3294850" cy="3294850"/>
          </a:xfrm>
        </p:spPr>
      </p:pic>
    </p:spTree>
    <p:extLst>
      <p:ext uri="{BB962C8B-B14F-4D97-AF65-F5344CB8AC3E}">
        <p14:creationId xmlns:p14="http://schemas.microsoft.com/office/powerpoint/2010/main" val="33552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A929-066B-3E7A-C8D4-EED58287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 MT" panose="020B0502020104020203" pitchFamily="34" charset="0"/>
              </a:rPr>
              <a:t>Questions ???</a:t>
            </a:r>
            <a:endParaRPr lang="en-ZA" sz="32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D2BF9D2-9C50-E4A1-04CF-E76CBACA2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42707"/>
              </p:ext>
            </p:extLst>
          </p:nvPr>
        </p:nvGraphicFramePr>
        <p:xfrm>
          <a:off x="361950" y="1223963"/>
          <a:ext cx="1138396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654">
                  <a:extLst>
                    <a:ext uri="{9D8B030D-6E8A-4147-A177-3AD203B41FA5}">
                      <a16:colId xmlns:a16="http://schemas.microsoft.com/office/drawing/2014/main" val="4252876791"/>
                    </a:ext>
                  </a:extLst>
                </a:gridCol>
                <a:gridCol w="3794654">
                  <a:extLst>
                    <a:ext uri="{9D8B030D-6E8A-4147-A177-3AD203B41FA5}">
                      <a16:colId xmlns:a16="http://schemas.microsoft.com/office/drawing/2014/main" val="981656075"/>
                    </a:ext>
                  </a:extLst>
                </a:gridCol>
                <a:gridCol w="3794654">
                  <a:extLst>
                    <a:ext uri="{9D8B030D-6E8A-4147-A177-3AD203B41FA5}">
                      <a16:colId xmlns:a16="http://schemas.microsoft.com/office/drawing/2014/main" val="405054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Tenderer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Tenderer Question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Eskom’s Response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1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8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2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8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65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2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4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2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FD48-7F0A-1D48-6F27-E7460C599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End of Presentation </a:t>
            </a:r>
            <a:br>
              <a:rPr lang="en-US" sz="3600" dirty="0">
                <a:latin typeface="Gill Sans MT" panose="020B0502020104020203" pitchFamily="34" charset="0"/>
              </a:rPr>
            </a:br>
            <a:br>
              <a:rPr lang="en-US" sz="3600" dirty="0">
                <a:latin typeface="Gill Sans MT" panose="020B0502020104020203" pitchFamily="34" charset="0"/>
              </a:rPr>
            </a:br>
            <a:r>
              <a:rPr lang="en-US" sz="3600" dirty="0">
                <a:latin typeface="Gill Sans MT" panose="020B0502020104020203" pitchFamily="34" charset="0"/>
              </a:rPr>
              <a:t>Thank you </a:t>
            </a:r>
            <a:endParaRPr lang="en-ZA" sz="3600" dirty="0">
              <a:latin typeface="Gill Sans MT" panose="020B0502020104020203" pitchFamily="34" charset="0"/>
            </a:endParaRPr>
          </a:p>
        </p:txBody>
      </p:sp>
      <p:pic>
        <p:nvPicPr>
          <p:cNvPr id="8" name="Picture Placeholder 7" descr="A large nuclear power plant with smoke coming out of it&#10;&#10;Description automatically generated">
            <a:extLst>
              <a:ext uri="{FF2B5EF4-FFF2-40B4-BE49-F238E27FC236}">
                <a16:creationId xmlns:a16="http://schemas.microsoft.com/office/drawing/2014/main" id="{618637FC-2D2A-52B1-EA7E-175C09F363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" b="108"/>
          <a:stretch>
            <a:fillRect/>
          </a:stretch>
        </p:blipFill>
        <p:spPr/>
      </p:pic>
      <p:pic>
        <p:nvPicPr>
          <p:cNvPr id="6" name="Picture Placeholder 5" descr="A couple of men looking at windmills&#10;&#10;Description automatically generated">
            <a:extLst>
              <a:ext uri="{FF2B5EF4-FFF2-40B4-BE49-F238E27FC236}">
                <a16:creationId xmlns:a16="http://schemas.microsoft.com/office/drawing/2014/main" id="{46C73E9C-8EE4-7954-CE46-28CCEDFADD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61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 MT" panose="020B0502020104020203" pitchFamily="34" charset="0"/>
              </a:rPr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776D9E2-8081-4386-16B0-A52AD1056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533657"/>
              </p:ext>
            </p:extLst>
          </p:nvPr>
        </p:nvGraphicFramePr>
        <p:xfrm>
          <a:off x="361950" y="1223963"/>
          <a:ext cx="1138396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622">
                  <a:extLst>
                    <a:ext uri="{9D8B030D-6E8A-4147-A177-3AD203B41FA5}">
                      <a16:colId xmlns:a16="http://schemas.microsoft.com/office/drawing/2014/main" val="3242439233"/>
                    </a:ext>
                  </a:extLst>
                </a:gridCol>
                <a:gridCol w="5553512">
                  <a:extLst>
                    <a:ext uri="{9D8B030D-6E8A-4147-A177-3AD203B41FA5}">
                      <a16:colId xmlns:a16="http://schemas.microsoft.com/office/drawing/2014/main" val="4218453522"/>
                    </a:ext>
                  </a:extLst>
                </a:gridCol>
                <a:gridCol w="4799828">
                  <a:extLst>
                    <a:ext uri="{9D8B030D-6E8A-4147-A177-3AD203B41FA5}">
                      <a16:colId xmlns:a16="http://schemas.microsoft.com/office/drawing/2014/main" val="3914623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Item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Topic Discussion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Presenter 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3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1.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Welcome and Introduction 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Kim Hughes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7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2.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Safety Message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Kim Hughes / Pumi Tengani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3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3.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Commercial Requirements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Kim Hughes 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8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4.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E-Tendering Presentation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Kim Hughes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5.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NEC Service Information </a:t>
                      </a:r>
                    </a:p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Technical Evaluation Criteria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Khangelwa/ Mashudu Mulaudzi</a:t>
                      </a:r>
                    </a:p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Leonard Calana /Tinus Keyser/Kim Hughes 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2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6.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ill Sans MT" panose="020B0502020104020203" pitchFamily="34" charset="0"/>
                        </a:rPr>
                        <a:t>Contractual Requirements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Gill Sans MT" panose="020B0502020104020203" pitchFamily="34" charset="0"/>
                        </a:rPr>
                        <a:t>Safety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Gill Sans MT" panose="020B0502020104020203" pitchFamily="34" charset="0"/>
                        </a:rPr>
                        <a:t>Quality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Gill Sans MT" panose="020B0502020104020203" pitchFamily="34" charset="0"/>
                        </a:rPr>
                        <a:t>SDL&amp;I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Gill Sans MT" panose="020B0502020104020203" pitchFamily="34" charset="0"/>
                        </a:rPr>
                        <a:t>Financial Due Diligence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ill Sans MT" panose="020B0502020104020203" pitchFamily="34" charset="0"/>
                      </a:endParaRPr>
                    </a:p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Pumi Tengani (Safety)</a:t>
                      </a:r>
                    </a:p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Lynn Allies/</a:t>
                      </a: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Thokozile Kolweni</a:t>
                      </a:r>
                      <a:r>
                        <a:rPr lang="en-US" sz="2000" dirty="0">
                          <a:latin typeface="Gill Sans MT" panose="020B0502020104020203" pitchFamily="34" charset="0"/>
                        </a:rPr>
                        <a:t> (Quality)</a:t>
                      </a:r>
                    </a:p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Phinda Ndabula (SDL&amp;I)</a:t>
                      </a:r>
                    </a:p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Kim Hughes (Financial Due Diligence)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8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7.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General &amp; Questions </a:t>
                      </a:r>
                      <a:endParaRPr lang="en-ZA" sz="2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ill Sans MT" panose="020B0502020104020203" pitchFamily="34" charset="0"/>
                        </a:rPr>
                        <a:t>All </a:t>
                      </a:r>
                      <a:endParaRPr lang="en-ZA" sz="2000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16881"/>
                  </a:ext>
                </a:extLst>
              </a:tr>
            </a:tbl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B17179-D8C4-0257-8864-05F272103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Non-compulsory Clarification Meeting : Tender : </a:t>
            </a:r>
            <a:r>
              <a:rPr lang="en-US" dirty="0">
                <a:latin typeface="Gill Sans MT" panose="020B0502020104020203" pitchFamily="34" charset="0"/>
              </a:rPr>
              <a:t>E1022GXPEAK</a:t>
            </a:r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AA7AAA-6E3B-D37C-1F87-DF591980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602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 MT" panose="020B0502020104020203" pitchFamily="34" charset="0"/>
              </a:rPr>
              <a:t>Commercial Requirements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B17179-D8C4-0257-8864-05F272103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Non-compulsory Clarification Meeting : Tender : </a:t>
            </a:r>
            <a:r>
              <a:rPr lang="en-US" dirty="0">
                <a:latin typeface="Gill Sans MT" panose="020B0502020104020203" pitchFamily="34" charset="0"/>
              </a:rPr>
              <a:t>E1022GXPEAK</a:t>
            </a:r>
            <a:endParaRPr lang="en-ZA" dirty="0"/>
          </a:p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AA7AAA-6E3B-D37C-1F87-DF591980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64A014-CD68-A012-423E-55AF72B43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Deadline for Tender Submission :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Tuesday, 08 April 2025 at 10h00 (South African Standard Time)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Tenders to be submitted online via Eskom E-Tendering Platform. </a:t>
            </a:r>
          </a:p>
          <a:p>
            <a:pPr marL="0" indent="0"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Deadline for Clarification Questions: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5 working days prior to tender closing. 01 April 2025</a:t>
            </a:r>
            <a:endParaRPr lang="en-US" sz="20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Process for Submitting Clarification Questions :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Clarification questions must be made in writing and send to the Buyer, Kim Hughes via e-mail </a:t>
            </a:r>
            <a:r>
              <a:rPr lang="en-US" sz="2000" dirty="0">
                <a:latin typeface="Gill Sans MT" panose="020B0502020104020203" pitchFamily="34" charset="0"/>
                <a:hlinkClick r:id="rId2"/>
              </a:rPr>
              <a:t>Hughesk@eskom.co.za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Clarification questions will be recorded onto Eskom Template and uploaded on the Eskom Tender Bulletin. </a:t>
            </a:r>
          </a:p>
          <a:p>
            <a:pPr marL="0" indent="0"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How to access clarification answers :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Tenderers can access the clarification answers via the same platforms where the Tender Documents have been loaded (i.e., National Treasury Tender Portal and Eskom E-Tendering Website. </a:t>
            </a:r>
          </a:p>
        </p:txBody>
      </p:sp>
    </p:spTree>
    <p:extLst>
      <p:ext uri="{BB962C8B-B14F-4D97-AF65-F5344CB8AC3E}">
        <p14:creationId xmlns:p14="http://schemas.microsoft.com/office/powerpoint/2010/main" val="311445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BAD6-5160-3A61-4227-F3AD54EF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 MT" panose="020B0502020104020203" pitchFamily="34" charset="0"/>
              </a:rPr>
              <a:t>Eskom E-Tendering </a:t>
            </a:r>
            <a:endParaRPr lang="en-ZA" sz="32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05A9-E3BC-9F99-3D78-367C1DD9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Gill Sans MT" panose="020B0502020104020203" pitchFamily="34" charset="0"/>
              </a:rPr>
              <a:t>Eskom has introduced a new solution for submitting tenders. </a:t>
            </a:r>
          </a:p>
          <a:p>
            <a:pPr marL="0" indent="0">
              <a:buNone/>
            </a:pPr>
            <a:endParaRPr lang="en-US" sz="3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Gill Sans MT" panose="020B0502020104020203" pitchFamily="34" charset="0"/>
              </a:rPr>
              <a:t>Tenderers will now be submitted via Eskom’s e-tendering page and via the link: </a:t>
            </a:r>
          </a:p>
          <a:p>
            <a:pPr marL="0" indent="0">
              <a:buNone/>
            </a:pPr>
            <a:endParaRPr lang="en-US" sz="3600" dirty="0">
              <a:latin typeface="Gill Sans MT" panose="020B0502020104020203" pitchFamily="34" charset="0"/>
              <a:hlinkClick r:id="rId2"/>
            </a:endParaRPr>
          </a:p>
          <a:p>
            <a:pPr marL="0" indent="0">
              <a:buNone/>
            </a:pPr>
            <a:r>
              <a:rPr lang="en-US" sz="3600" dirty="0">
                <a:latin typeface="Gill Sans MT" panose="020B0502020104020203" pitchFamily="34" charset="0"/>
                <a:hlinkClick r:id="rId2"/>
              </a:rPr>
              <a:t>https://www.eskom.co.za/tenders/</a:t>
            </a:r>
            <a:r>
              <a:rPr lang="en-US" sz="3600" dirty="0">
                <a:latin typeface="Gill Sans MT" panose="020B0502020104020203" pitchFamily="34" charset="0"/>
              </a:rPr>
              <a:t>  </a:t>
            </a:r>
          </a:p>
          <a:p>
            <a:pPr marL="0" indent="0">
              <a:buNone/>
            </a:pPr>
            <a:endParaRPr lang="en-US" sz="3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Gill Sans MT" panose="020B0502020104020203" pitchFamily="34" charset="0"/>
              </a:rPr>
              <a:t>Presentation of Videos</a:t>
            </a:r>
          </a:p>
          <a:p>
            <a:pPr marL="0" indent="0">
              <a:buNone/>
            </a:pPr>
            <a:endParaRPr lang="en-ZA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9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CD6B-9FE8-D7A0-A749-2C4EED65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 MT" panose="020B0502020104020203" pitchFamily="34" charset="0"/>
              </a:rPr>
              <a:t>Tender Returnables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1AF3-327D-D16A-5D3F-16E54889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Refer to pages 11 to 16 of Invitation to Tender Document </a:t>
            </a:r>
          </a:p>
          <a:p>
            <a:pPr marL="0" indent="0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This section outlines all tender returnables required and their respective due dates by when these should be submitted. 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Gill Sans MT" panose="020B0502020104020203" pitchFamily="34" charset="0"/>
              </a:rPr>
              <a:t>Note : Display ITT Pages 11 to 16 </a:t>
            </a:r>
          </a:p>
          <a:p>
            <a:pPr marL="0" indent="0">
              <a:buNone/>
            </a:pPr>
            <a:endParaRPr lang="en-US" sz="24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1F094-5331-2964-1B3F-709AA929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Non-compulsory Clarification Meeting : Tender : </a:t>
            </a:r>
            <a:r>
              <a:rPr lang="en-US" dirty="0">
                <a:latin typeface="Gill Sans MT" panose="020B0502020104020203" pitchFamily="34" charset="0"/>
              </a:rPr>
              <a:t>E1022GXPEAK</a:t>
            </a:r>
            <a:endParaRPr lang="en-ZA" dirty="0"/>
          </a:p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66D841-776C-9498-60ED-205E0B443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89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6011-E3ED-7C12-2C05-4FB35AF9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 MT" panose="020B0502020104020203" pitchFamily="34" charset="0"/>
              </a:rPr>
              <a:t>NEC Service Information </a:t>
            </a:r>
            <a:endParaRPr lang="en-ZA" sz="32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66506-E56D-4B9E-FD80-FEF12C27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Information pertaining to service information is contained under Part 3 : Scope of Work in</a:t>
            </a:r>
            <a:r>
              <a:rPr lang="en-US" sz="3200" b="1" dirty="0">
                <a:latin typeface="Gill Sans MT" panose="020B0502020104020203" pitchFamily="34" charset="0"/>
              </a:rPr>
              <a:t> Annexure L NEC TSC3 – E1022GXPEAK.</a:t>
            </a:r>
          </a:p>
          <a:p>
            <a:pPr marL="0" indent="0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Gill Sans MT" panose="020B0502020104020203" pitchFamily="34" charset="0"/>
              </a:rPr>
              <a:t>This document has been issued with the tender package. </a:t>
            </a:r>
          </a:p>
        </p:txBody>
      </p:sp>
    </p:spTree>
    <p:extLst>
      <p:ext uri="{BB962C8B-B14F-4D97-AF65-F5344CB8AC3E}">
        <p14:creationId xmlns:p14="http://schemas.microsoft.com/office/powerpoint/2010/main" val="196128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B96D-89F4-356C-8F92-06774C1A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 MT" panose="020B0502020104020203" pitchFamily="34" charset="0"/>
              </a:rPr>
              <a:t>Technical Evaluation Criteria </a:t>
            </a:r>
            <a:endParaRPr lang="en-ZA" sz="32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E963D-8AE5-CE00-00ED-CD926178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Gill Sans MT" panose="020B0502020104020203" pitchFamily="34" charset="0"/>
              </a:rPr>
              <a:t>The Technical Evaluation Criteria applicable for this Tender Enquiry No. E1022GXPEAK is outlined in </a:t>
            </a:r>
            <a:r>
              <a:rPr lang="en-US" sz="3200" b="1" dirty="0">
                <a:latin typeface="Gill Sans MT" panose="020B0502020104020203" pitchFamily="34" charset="0"/>
              </a:rPr>
              <a:t>Attachment 4 </a:t>
            </a:r>
            <a:r>
              <a:rPr lang="en-US" sz="3200" dirty="0">
                <a:latin typeface="Gill Sans MT" panose="020B0502020104020203" pitchFamily="34" charset="0"/>
              </a:rPr>
              <a:t>(issued with this tender) and stipulated under section 3.13 of the invitation to tender document. </a:t>
            </a:r>
          </a:p>
          <a:p>
            <a:pPr marL="0" indent="0" algn="just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Gill Sans MT" panose="020B0502020104020203" pitchFamily="34" charset="0"/>
              </a:rPr>
              <a:t>Note</a:t>
            </a:r>
            <a:r>
              <a:rPr lang="en-US" sz="3200" dirty="0">
                <a:latin typeface="Gill Sans MT" panose="020B0502020104020203" pitchFamily="34" charset="0"/>
              </a:rPr>
              <a:t> : Display Evaluation Criteria</a:t>
            </a:r>
            <a:endParaRPr lang="en-ZA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9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C52C-FF42-7066-AEC0-2F20DF1A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 MT" panose="020B0502020104020203" pitchFamily="34" charset="0"/>
              </a:rPr>
              <a:t>Contractual Requirements </a:t>
            </a:r>
            <a:endParaRPr lang="en-ZA" sz="32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A3EE0-B211-94A9-6AA1-041251791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u="sng" dirty="0">
                <a:latin typeface="Gill Sans MT" panose="020B0502020104020203" pitchFamily="34" charset="0"/>
              </a:rPr>
              <a:t>Mandatory Contractual Requirement</a:t>
            </a:r>
            <a:r>
              <a:rPr lang="en-US" sz="2000" b="1" dirty="0">
                <a:latin typeface="Gill Sans MT" panose="020B0502020104020203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Proof of CSD Number/ Registration </a:t>
            </a:r>
          </a:p>
          <a:p>
            <a:pPr marL="0" indent="0">
              <a:buNone/>
            </a:pPr>
            <a:r>
              <a:rPr lang="en-US" sz="2000" b="1" u="sng" dirty="0">
                <a:latin typeface="Gill Sans MT" panose="020B0502020104020203" pitchFamily="34" charset="0"/>
              </a:rPr>
              <a:t>Safety:</a:t>
            </a:r>
          </a:p>
          <a:p>
            <a:pPr marL="0" indent="0"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The following documents will be required as part of SHE Tender returnable: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Annexure B - acknowledgement of Eskom's OHS legal and other requirements form.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Health and Safety plan - must be aligned with the scope of work. OHS risk(s) and with the health and safety specification provided.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Costing for Health &amp; Safety management- the cost must be broken down and not be as a provided as a lump sum.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Baseline OHS Risk Assessment (BRA) - Identification, assessment, and management of OHS risks related to the scope of work. The methodology used for the risk assessment must be provided together with the BRA.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Valid Letter of Good Standing - COIDA or equivalent. 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OHS policy signed by CEO - The submitted policy must comply to OHS Act Section 7.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OHS Competency- Consider scope of work, risks, OHS plan and applicability) CV’s and qualifications / certificates</a:t>
            </a:r>
          </a:p>
          <a:p>
            <a:pPr marL="0" indent="0">
              <a:buNone/>
            </a:pPr>
            <a:endParaRPr lang="en-US" sz="2000" b="1" dirty="0">
              <a:latin typeface="Gill Sans MT" panose="020B0502020104020203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832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1A25-0872-2EC1-5D0C-E6A94130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Contractual Requirements Continued </a:t>
            </a:r>
            <a:endParaRPr lang="en-ZA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2BBF4-5789-BB04-AB62-77A4D5E2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u="sng" dirty="0">
                <a:latin typeface="Gill Sans MT" panose="020B0502020104020203" pitchFamily="34" charset="0"/>
              </a:rPr>
              <a:t>Quality:</a:t>
            </a:r>
          </a:p>
          <a:p>
            <a:pPr marL="0" indent="0">
              <a:buNone/>
            </a:pPr>
            <a:r>
              <a:rPr lang="en-US" sz="2200" dirty="0">
                <a:latin typeface="Gill Sans MT" panose="020B0502020104020203" pitchFamily="34" charset="0"/>
              </a:rPr>
              <a:t>Category 3 quality requirements will apply.  </a:t>
            </a:r>
          </a:p>
          <a:p>
            <a:pPr marL="0" indent="0">
              <a:buNone/>
            </a:pPr>
            <a:r>
              <a:rPr lang="en-US" sz="2200" dirty="0">
                <a:latin typeface="Gill Sans MT" panose="020B0502020104020203" pitchFamily="34" charset="0"/>
              </a:rPr>
              <a:t>The following documents will be required as part of Quality Returnables:</a:t>
            </a:r>
          </a:p>
          <a:p>
            <a:pPr marL="0" indent="0">
              <a:buNone/>
            </a:pPr>
            <a:r>
              <a:rPr lang="en-US" sz="2200" dirty="0">
                <a:latin typeface="Gill Sans MT" panose="020B0502020104020203" pitchFamily="34" charset="0"/>
              </a:rPr>
              <a:t>Complete Quality Requirements Standard for Category 3 requirements and provide the stipulated information into evidence to demonstration of compliance to the requirements, including submission of the following:</a:t>
            </a:r>
          </a:p>
          <a:p>
            <a:pPr marL="0" indent="0">
              <a:buNone/>
            </a:pPr>
            <a:r>
              <a:rPr lang="en-US" sz="2200" dirty="0">
                <a:latin typeface="Gill Sans MT" panose="020B0502020104020203" pitchFamily="34" charset="0"/>
              </a:rPr>
              <a:t>• A Quality Control Plan / Inspection Test Plan</a:t>
            </a:r>
          </a:p>
          <a:p>
            <a:pPr marL="0" indent="0">
              <a:buNone/>
            </a:pPr>
            <a:r>
              <a:rPr lang="en-US" sz="2200" dirty="0">
                <a:latin typeface="Gill Sans MT" panose="020B0502020104020203" pitchFamily="34" charset="0"/>
              </a:rPr>
              <a:t>• Contract Quality Plan</a:t>
            </a:r>
          </a:p>
          <a:p>
            <a:pPr marL="0" indent="0">
              <a:buNone/>
            </a:pPr>
            <a:r>
              <a:rPr lang="en-US" sz="2200" dirty="0">
                <a:latin typeface="Gill Sans MT" panose="020B0502020104020203" pitchFamily="34" charset="0"/>
              </a:rPr>
              <a:t>The applicable specification for quality requirements with document reference number 240-105658000 has been included with the tender package for information to tenderers.</a:t>
            </a:r>
          </a:p>
          <a:p>
            <a:pPr marL="0" indent="0">
              <a:buNone/>
            </a:pPr>
            <a:r>
              <a:rPr lang="en-US" sz="2200" b="1" u="sng" dirty="0">
                <a:latin typeface="Gill Sans MT" panose="020B0502020104020203" pitchFamily="34" charset="0"/>
              </a:rPr>
              <a:t>SDL&amp;I:</a:t>
            </a:r>
          </a:p>
          <a:p>
            <a:pPr marL="0" indent="0">
              <a:buNone/>
            </a:pPr>
            <a:r>
              <a:rPr lang="en-US" sz="2200" dirty="0">
                <a:latin typeface="Gill Sans MT" panose="020B0502020104020203" pitchFamily="34" charset="0"/>
              </a:rPr>
              <a:t>SDL&amp;I Undertaking has been issued with the invitation to tender as </a:t>
            </a:r>
            <a:r>
              <a:rPr lang="en-US" sz="2200" b="1" dirty="0">
                <a:latin typeface="Gill Sans MT" panose="020B0502020104020203" pitchFamily="34" charset="0"/>
              </a:rPr>
              <a:t>Attachment 3</a:t>
            </a:r>
            <a:r>
              <a:rPr lang="en-US" sz="2200" dirty="0">
                <a:latin typeface="Gill Sans MT" panose="020B0502020104020203" pitchFamily="34" charset="0"/>
              </a:rPr>
              <a:t>.  </a:t>
            </a:r>
            <a:r>
              <a:rPr lang="en-US" sz="1500" dirty="0">
                <a:latin typeface="Gill Sans MT" panose="020B0502020104020203" pitchFamily="34" charset="0"/>
              </a:rPr>
              <a:t>(Note: Display SDL&amp;I Strategy)</a:t>
            </a:r>
          </a:p>
          <a:p>
            <a:pPr marL="0" indent="0">
              <a:buNone/>
            </a:pPr>
            <a:r>
              <a:rPr lang="en-US" sz="2200" b="1" u="sng" dirty="0">
                <a:latin typeface="Gill Sans MT" panose="020B0502020104020203" pitchFamily="34" charset="0"/>
              </a:rPr>
              <a:t>Financial Due Diligence</a:t>
            </a:r>
            <a:r>
              <a:rPr lang="en-US" sz="2200" dirty="0">
                <a:latin typeface="Gill Sans MT" panose="020B0502020104020203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200" dirty="0">
                <a:latin typeface="Gill Sans MT" panose="020B0502020104020203" pitchFamily="34" charset="0"/>
              </a:rPr>
              <a:t>Evaluation of the Financial reports / statements may be requested prior contract award to determine if the tenderer is of a financial risk to Eskom. </a:t>
            </a:r>
            <a:endParaRPr lang="en-ZA" sz="2200" dirty="0">
              <a:latin typeface="Gill Sans MT" panose="020B0502020104020203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7808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heme/theme1.xml><?xml version="1.0" encoding="utf-8"?>
<a:theme xmlns:a="http://schemas.openxmlformats.org/drawingml/2006/main" name="Office Theme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1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c7ddca0-f18f-4514-89ec-cfc256175ba5">
      <UserInfo>
        <DisplayName>Lebogang Manakana</DisplayName>
        <AccountId>11117</AccountId>
        <AccountType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horo Minimum metadata" ma:contentTypeID="0x0101000D8B3899A4805C44A2FA507CBAF83E58007A63E5F34A1C904ABF73B4A044044531" ma:contentTypeVersion="3" ma:contentTypeDescription="" ma:contentTypeScope="" ma:versionID="17327965f7291ab7bae5024c4d883bde">
  <xsd:schema xmlns:xsd="http://www.w3.org/2001/XMLSchema" xmlns:xs="http://www.w3.org/2001/XMLSchema" xmlns:p="http://schemas.microsoft.com/office/2006/metadata/properties" xmlns:ns2="2c7ddca0-f18f-4514-89ec-cfc256175ba5" targetNamespace="http://schemas.microsoft.com/office/2006/metadata/properties" ma:root="true" ma:fieldsID="7a3511da6a4f6d92aec1b7a4f9927643" ns2:_="">
    <xsd:import namespace="2c7ddca0-f18f-4514-89ec-cfc256175ba5"/>
    <xsd:element name="properties">
      <xsd:complexType>
        <xsd:sequence>
          <xsd:element name="documentManagement">
            <xsd:complexType>
              <xsd:all>
                <xsd:element ref="ns2: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ca0-f18f-4514-89ec-cfc256175ba5" elementFormDefault="qualified">
    <xsd:import namespace="http://schemas.microsoft.com/office/2006/documentManagement/types"/>
    <xsd:import namespace="http://schemas.microsoft.com/office/infopath/2007/PartnerControls"/>
    <xsd:element name="Owner" ma:index="8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69b1b3ef-f17b-48c7-a7c8-8ad8b283852f" ContentTypeId="0x0101000D8B3899A4805C44A2FA507CBAF83E58" PreviousValue="false"/>
</file>

<file path=customXml/itemProps1.xml><?xml version="1.0" encoding="utf-8"?>
<ds:datastoreItem xmlns:ds="http://schemas.openxmlformats.org/officeDocument/2006/customXml" ds:itemID="{FE7FBBC9-AAD7-4C6C-A5E2-1B418E581B76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c7ddca0-f18f-4514-89ec-cfc256175ba5"/>
  </ds:schemaRefs>
</ds:datastoreItem>
</file>

<file path=customXml/itemProps2.xml><?xml version="1.0" encoding="utf-8"?>
<ds:datastoreItem xmlns:ds="http://schemas.openxmlformats.org/officeDocument/2006/customXml" ds:itemID="{C39BE856-C36E-49CB-B93F-A353B8741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ca0-f18f-4514-89ec-cfc256175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8C55A5-22DE-4D45-8F5C-ACF0955A7B6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7078CBE-E64E-489B-9316-7D3D0FF7A38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796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Gill Sans MT</vt:lpstr>
      <vt:lpstr>Wingdings</vt:lpstr>
      <vt:lpstr>Office Theme</vt:lpstr>
      <vt:lpstr>Content Slide Master</vt:lpstr>
      <vt:lpstr>1_Content Slide Master</vt:lpstr>
      <vt:lpstr>think-cell Slide</vt:lpstr>
      <vt:lpstr> Non-Compulsory Clarification Meeting E1022GXPEAK: Provision of Open Cycle Gas Turbine (OCGT) Trim Balancing at Ankerlig and Gourikwa Power Stations on an “as and when” required basis for a period of 5-yeards</vt:lpstr>
      <vt:lpstr>Agenda </vt:lpstr>
      <vt:lpstr>Commercial Requirements </vt:lpstr>
      <vt:lpstr>Eskom E-Tendering </vt:lpstr>
      <vt:lpstr>Tender Returnables </vt:lpstr>
      <vt:lpstr>NEC Service Information </vt:lpstr>
      <vt:lpstr>Technical Evaluation Criteria </vt:lpstr>
      <vt:lpstr>Contractual Requirements </vt:lpstr>
      <vt:lpstr>Contractual Requirements Continued </vt:lpstr>
      <vt:lpstr>Questions ???</vt:lpstr>
      <vt:lpstr>End of Presentation   Thank you 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Blue 16x9</dc:title>
  <dc:creator>Hanlie Smit</dc:creator>
  <cp:lastModifiedBy>Kim Hughes</cp:lastModifiedBy>
  <cp:revision>28</cp:revision>
  <dcterms:created xsi:type="dcterms:W3CDTF">2020-01-06T09:48:40Z</dcterms:created>
  <dcterms:modified xsi:type="dcterms:W3CDTF">2025-03-18T08:35:44Z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0x0101000D8B3899A4805C44A2FA507CBAF83E58007A63E5F34A1C904ABF73B4A044044531</vt:lpwstr>
  </property>
</Properties>
</file>