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notesMasterIdLst>
    <p:notesMasterId r:id="rId15"/>
  </p:notesMasterIdLst>
  <p:sldIdLst>
    <p:sldId id="295" r:id="rId6"/>
    <p:sldId id="296" r:id="rId7"/>
    <p:sldId id="312" r:id="rId8"/>
    <p:sldId id="613" r:id="rId9"/>
    <p:sldId id="298" r:id="rId10"/>
    <p:sldId id="614" r:id="rId11"/>
    <p:sldId id="300" r:id="rId12"/>
    <p:sldId id="615" r:id="rId13"/>
    <p:sldId id="311" r:id="rId14"/>
  </p:sldIdLst>
  <p:sldSz cx="10160000" cy="5715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E1B8D"/>
    <a:srgbClr val="FF3300"/>
    <a:srgbClr val="00B27B"/>
    <a:srgbClr val="939393"/>
    <a:srgbClr val="006600"/>
    <a:srgbClr val="FFFF00"/>
    <a:srgbClr val="00FF00"/>
    <a:srgbClr val="FF33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535" autoAdjust="0"/>
  </p:normalViewPr>
  <p:slideViewPr>
    <p:cSldViewPr>
      <p:cViewPr varScale="1">
        <p:scale>
          <a:sx n="68" d="100"/>
          <a:sy n="68" d="100"/>
        </p:scale>
        <p:origin x="1048" y="60"/>
      </p:cViewPr>
      <p:guideLst>
        <p:guide orient="horz" pos="1800"/>
        <p:guide pos="320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AFFB6D1-9C4A-412E-805D-A77C5B5FCCDA}" type="datetimeFigureOut">
              <a:rPr lang="en-GB" smtClean="0"/>
              <a:t>20/07/2026</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CBDAC-2920-4F99-87E0-AAF918DED104}" type="slidenum">
              <a:rPr lang="en-GB" smtClean="0"/>
              <a:t>‹#›</a:t>
            </a:fld>
            <a:endParaRPr lang="en-GB"/>
          </a:p>
        </p:txBody>
      </p:sp>
    </p:spTree>
    <p:extLst>
      <p:ext uri="{BB962C8B-B14F-4D97-AF65-F5344CB8AC3E}">
        <p14:creationId xmlns:p14="http://schemas.microsoft.com/office/powerpoint/2010/main" val="4041303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21DCBDAC-2920-4F99-87E0-AAF918DED104}" type="slidenum">
              <a:rPr lang="en-GB" smtClean="0"/>
              <a:t>1</a:t>
            </a:fld>
            <a:endParaRPr lang="en-GB"/>
          </a:p>
        </p:txBody>
      </p:sp>
    </p:spTree>
    <p:extLst>
      <p:ext uri="{BB962C8B-B14F-4D97-AF65-F5344CB8AC3E}">
        <p14:creationId xmlns:p14="http://schemas.microsoft.com/office/powerpoint/2010/main" val="2241211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33A304A-7A29-4CC5-B944-ADBE2427A239}" type="slidenum">
              <a:rPr lang="en-GB" smtClean="0"/>
              <a:pPr/>
              <a:t>4</a:t>
            </a:fld>
            <a:endParaRPr lang="en-GB" dirty="0"/>
          </a:p>
        </p:txBody>
      </p:sp>
    </p:spTree>
    <p:extLst>
      <p:ext uri="{BB962C8B-B14F-4D97-AF65-F5344CB8AC3E}">
        <p14:creationId xmlns:p14="http://schemas.microsoft.com/office/powerpoint/2010/main" val="2941609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21DCBDAC-2920-4F99-87E0-AAF918DED104}" type="slidenum">
              <a:rPr lang="en-GB" smtClean="0"/>
              <a:t>5</a:t>
            </a:fld>
            <a:endParaRPr lang="en-GB"/>
          </a:p>
        </p:txBody>
      </p:sp>
    </p:spTree>
    <p:extLst>
      <p:ext uri="{BB962C8B-B14F-4D97-AF65-F5344CB8AC3E}">
        <p14:creationId xmlns:p14="http://schemas.microsoft.com/office/powerpoint/2010/main" val="283826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5C7FB4B-837F-A6A4-25BA-36F421AE09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ABC1E52-EFC4-32FB-A3B5-0BFAF9B527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14340" name="Slide Number Placeholder 3">
            <a:extLst>
              <a:ext uri="{FF2B5EF4-FFF2-40B4-BE49-F238E27FC236}">
                <a16:creationId xmlns:a16="http://schemas.microsoft.com/office/drawing/2014/main" id="{26A17B20-3CEA-58FA-3420-D30A292A05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eaLnBrk="0" fontAlgn="base" hangingPunct="0">
              <a:spcBef>
                <a:spcPct val="0"/>
              </a:spcBef>
              <a:spcAft>
                <a:spcPct val="0"/>
              </a:spcAft>
              <a:defRPr>
                <a:solidFill>
                  <a:schemeClr val="tx1"/>
                </a:solidFill>
                <a:latin typeface="Calibri Light" panose="020F0302020204030204" pitchFamily="34" charset="0"/>
              </a:defRPr>
            </a:lvl6pPr>
            <a:lvl7pPr marL="2971800" indent="-228600" eaLnBrk="0" fontAlgn="base" hangingPunct="0">
              <a:spcBef>
                <a:spcPct val="0"/>
              </a:spcBef>
              <a:spcAft>
                <a:spcPct val="0"/>
              </a:spcAft>
              <a:defRPr>
                <a:solidFill>
                  <a:schemeClr val="tx1"/>
                </a:solidFill>
                <a:latin typeface="Calibri Light" panose="020F0302020204030204" pitchFamily="34" charset="0"/>
              </a:defRPr>
            </a:lvl7pPr>
            <a:lvl8pPr marL="3429000" indent="-228600" eaLnBrk="0" fontAlgn="base" hangingPunct="0">
              <a:spcBef>
                <a:spcPct val="0"/>
              </a:spcBef>
              <a:spcAft>
                <a:spcPct val="0"/>
              </a:spcAft>
              <a:defRPr>
                <a:solidFill>
                  <a:schemeClr val="tx1"/>
                </a:solidFill>
                <a:latin typeface="Calibri Light" panose="020F0302020204030204" pitchFamily="34" charset="0"/>
              </a:defRPr>
            </a:lvl8pPr>
            <a:lvl9pPr marL="3886200" indent="-228600" eaLnBrk="0" fontAlgn="base" hangingPunct="0">
              <a:spcBef>
                <a:spcPct val="0"/>
              </a:spcBef>
              <a:spcAft>
                <a:spcPct val="0"/>
              </a:spcAft>
              <a:defRPr>
                <a:solidFill>
                  <a:schemeClr val="tx1"/>
                </a:solidFill>
                <a:latin typeface="Calibri Light" panose="020F0302020204030204" pitchFamily="34" charset="0"/>
              </a:defRPr>
            </a:lvl9pPr>
          </a:lstStyle>
          <a:p>
            <a:pPr fontAlgn="base">
              <a:spcBef>
                <a:spcPct val="0"/>
              </a:spcBef>
              <a:spcAft>
                <a:spcPct val="0"/>
              </a:spcAft>
            </a:pPr>
            <a:fld id="{2ED07A7F-0B5F-40C0-BC47-C3EF16A83A34}" type="slidenum">
              <a:rPr lang="en-GB" altLang="en-US" smtClean="0">
                <a:latin typeface="Calibri" panose="020F0502020204030204" pitchFamily="34" charset="0"/>
              </a:rPr>
              <a:pPr fontAlgn="base">
                <a:spcBef>
                  <a:spcPct val="0"/>
                </a:spcBef>
                <a:spcAft>
                  <a:spcPct val="0"/>
                </a:spcAft>
              </a:pPr>
              <a:t>6</a:t>
            </a:fld>
            <a:endParaRPr lang="en-GB"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5BCD7A-19A3-4F86-ACC2-E6D296BE197C}" type="slidenum">
              <a:rPr lang="en-ZA" altLang="en-US"/>
              <a:pPr/>
              <a:t>9</a:t>
            </a:fld>
            <a:endParaRPr lang="en-ZA"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831632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b="9124"/>
          <a:stretch/>
        </p:blipFill>
        <p:spPr>
          <a:xfrm>
            <a:off x="1" y="0"/>
            <a:ext cx="3567832" cy="5715000"/>
          </a:xfrm>
          <a:prstGeom prst="rect">
            <a:avLst/>
          </a:prstGeom>
        </p:spPr>
      </p:pic>
      <p:sp>
        <p:nvSpPr>
          <p:cNvPr id="8" name="Rectangle 7"/>
          <p:cNvSpPr/>
          <p:nvPr userDrawn="1"/>
        </p:nvSpPr>
        <p:spPr>
          <a:xfrm>
            <a:off x="9320471" y="5317774"/>
            <a:ext cx="839529" cy="397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7"/>
          </a:p>
        </p:txBody>
      </p:sp>
      <p:sp>
        <p:nvSpPr>
          <p:cNvPr id="2" name="Title 1"/>
          <p:cNvSpPr>
            <a:spLocks noGrp="1"/>
          </p:cNvSpPr>
          <p:nvPr>
            <p:ph type="ctrTitle"/>
          </p:nvPr>
        </p:nvSpPr>
        <p:spPr>
          <a:xfrm>
            <a:off x="3783855" y="769268"/>
            <a:ext cx="5897253" cy="2592288"/>
          </a:xfrm>
          <a:noFill/>
        </p:spPr>
        <p:txBody>
          <a:bodyPr>
            <a:normAutofit/>
          </a:bodyPr>
          <a:lstStyle>
            <a:lvl1pPr algn="ctr">
              <a:defRPr sz="3200" b="1">
                <a:solidFill>
                  <a:srgbClr val="0E1B8D"/>
                </a:solidFill>
                <a:latin typeface="+mj-lt"/>
                <a:cs typeface="Segoe UI Semibold" panose="020B0702040204020203"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3783854" y="4369668"/>
            <a:ext cx="5897254" cy="1055935"/>
          </a:xfrm>
          <a:noFill/>
        </p:spPr>
        <p:txBody>
          <a:bodyPr anchor="ctr">
            <a:normAutofit/>
          </a:bodyPr>
          <a:lstStyle>
            <a:lvl1pPr marL="0" indent="0" algn="ctr">
              <a:buNone/>
              <a:defRPr sz="2000">
                <a:solidFill>
                  <a:srgbClr val="0E1B8D"/>
                </a:solidFill>
                <a:latin typeface="+mn-lt"/>
                <a:cs typeface="Segoe UI Semibold" panose="020B0702040204020203" pitchFamily="34" charset="0"/>
              </a:defRPr>
            </a:lvl1pPr>
            <a:lvl2pPr marL="423312" indent="0" algn="ctr">
              <a:buNone/>
              <a:defRPr>
                <a:solidFill>
                  <a:schemeClr val="tx1">
                    <a:tint val="75000"/>
                  </a:schemeClr>
                </a:solidFill>
              </a:defRPr>
            </a:lvl2pPr>
            <a:lvl3pPr marL="846625" indent="0" algn="ctr">
              <a:buNone/>
              <a:defRPr>
                <a:solidFill>
                  <a:schemeClr val="tx1">
                    <a:tint val="75000"/>
                  </a:schemeClr>
                </a:solidFill>
              </a:defRPr>
            </a:lvl3pPr>
            <a:lvl4pPr marL="1269936" indent="0" algn="ctr">
              <a:buNone/>
              <a:defRPr>
                <a:solidFill>
                  <a:schemeClr val="tx1">
                    <a:tint val="75000"/>
                  </a:schemeClr>
                </a:solidFill>
              </a:defRPr>
            </a:lvl4pPr>
            <a:lvl5pPr marL="1693249" indent="0" algn="ctr">
              <a:buNone/>
              <a:defRPr>
                <a:solidFill>
                  <a:schemeClr val="tx1">
                    <a:tint val="75000"/>
                  </a:schemeClr>
                </a:solidFill>
              </a:defRPr>
            </a:lvl5pPr>
            <a:lvl6pPr marL="2116561" indent="0" algn="ctr">
              <a:buNone/>
              <a:defRPr>
                <a:solidFill>
                  <a:schemeClr val="tx1">
                    <a:tint val="75000"/>
                  </a:schemeClr>
                </a:solidFill>
              </a:defRPr>
            </a:lvl6pPr>
            <a:lvl7pPr marL="2539873" indent="0" algn="ctr">
              <a:buNone/>
              <a:defRPr>
                <a:solidFill>
                  <a:schemeClr val="tx1">
                    <a:tint val="75000"/>
                  </a:schemeClr>
                </a:solidFill>
              </a:defRPr>
            </a:lvl7pPr>
            <a:lvl8pPr marL="2963185" indent="0" algn="ctr">
              <a:buNone/>
              <a:defRPr>
                <a:solidFill>
                  <a:schemeClr val="tx1">
                    <a:tint val="75000"/>
                  </a:schemeClr>
                </a:solidFill>
              </a:defRPr>
            </a:lvl8pPr>
            <a:lvl9pPr marL="3386497"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65616" y="4369668"/>
            <a:ext cx="834064" cy="1055934"/>
          </a:xfrm>
          <a:prstGeom prst="rect">
            <a:avLst/>
          </a:prstGeom>
        </p:spPr>
      </p:pic>
    </p:spTree>
    <p:extLst>
      <p:ext uri="{BB962C8B-B14F-4D97-AF65-F5344CB8AC3E}">
        <p14:creationId xmlns:p14="http://schemas.microsoft.com/office/powerpoint/2010/main" val="1444082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205877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2" name="Title 1"/>
          <p:cNvSpPr>
            <a:spLocks noGrp="1"/>
          </p:cNvSpPr>
          <p:nvPr>
            <p:ph type="title"/>
          </p:nvPr>
        </p:nvSpPr>
        <p:spPr>
          <a:xfrm>
            <a:off x="216000" y="157200"/>
            <a:ext cx="9721080" cy="523220"/>
          </a:xfrm>
          <a:noFill/>
          <a:ln>
            <a:noFill/>
          </a:ln>
        </p:spPr>
        <p:txBody>
          <a:bodyPr>
            <a:spAutoFit/>
          </a:bodyPr>
          <a:lstStyle>
            <a:lvl1pPr>
              <a:defRPr sz="2800">
                <a:latin typeface="+mj-lt"/>
              </a:defRPr>
            </a:lvl1pPr>
          </a:lstStyle>
          <a:p>
            <a:r>
              <a:rPr lang="en-US"/>
              <a:t>Click to edit Master title style</a:t>
            </a:r>
            <a:endParaRPr lang="en-GB" dirty="0"/>
          </a:p>
        </p:txBody>
      </p:sp>
      <p:sp>
        <p:nvSpPr>
          <p:cNvPr id="3" name="Content Placeholder 2"/>
          <p:cNvSpPr>
            <a:spLocks noGrp="1"/>
          </p:cNvSpPr>
          <p:nvPr>
            <p:ph sz="half" idx="1"/>
          </p:nvPr>
        </p:nvSpPr>
        <p:spPr>
          <a:xfrm>
            <a:off x="216000" y="913285"/>
            <a:ext cx="4536505" cy="4248471"/>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040535" y="913285"/>
            <a:ext cx="4896545" cy="4248472"/>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99836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43286164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216000" y="841276"/>
            <a:ext cx="9720000" cy="523220"/>
          </a:xfrm>
          <a:noFill/>
        </p:spPr>
        <p:txBody>
          <a:bodyPr anchor="t">
            <a:spAutoFit/>
          </a:bodyPr>
          <a:lstStyle>
            <a:lvl1pPr algn="l">
              <a:defRPr sz="2800" b="1" cap="none" baseline="0">
                <a:solidFill>
                  <a:srgbClr val="0E1B8D"/>
                </a:solidFill>
                <a:latin typeface="+mj-lt"/>
              </a:defRPr>
            </a:lvl1pPr>
          </a:lstStyle>
          <a:p>
            <a:r>
              <a:rPr lang="en-US"/>
              <a:t>Click to edit Master title style</a:t>
            </a:r>
            <a:endParaRPr lang="en-GB" dirty="0"/>
          </a:p>
        </p:txBody>
      </p:sp>
      <p:sp>
        <p:nvSpPr>
          <p:cNvPr id="12" name="Content Placeholder 11"/>
          <p:cNvSpPr>
            <a:spLocks noGrp="1"/>
          </p:cNvSpPr>
          <p:nvPr>
            <p:ph sz="quarter" idx="10"/>
          </p:nvPr>
        </p:nvSpPr>
        <p:spPr>
          <a:xfrm>
            <a:off x="216000" y="1705372"/>
            <a:ext cx="3240001" cy="3240000"/>
          </a:xfrm>
        </p:spPr>
        <p:txBody>
          <a:bodyPr>
            <a:normAutofit/>
          </a:bodyPr>
          <a:lstStyle>
            <a:lvl1pPr marL="0" indent="0">
              <a:buNone/>
              <a:defRPr sz="2000"/>
            </a:lvl1pPr>
          </a:lstStyle>
          <a:p>
            <a:pPr lvl="0"/>
            <a:r>
              <a:rPr lang="en-US"/>
              <a:t>Click to edit Master text styles</a:t>
            </a:r>
          </a:p>
        </p:txBody>
      </p:sp>
      <p:sp>
        <p:nvSpPr>
          <p:cNvPr id="6" name="Content Placeholder 11"/>
          <p:cNvSpPr>
            <a:spLocks noGrp="1"/>
          </p:cNvSpPr>
          <p:nvPr>
            <p:ph sz="quarter" idx="11"/>
          </p:nvPr>
        </p:nvSpPr>
        <p:spPr>
          <a:xfrm>
            <a:off x="3711848" y="1705372"/>
            <a:ext cx="6224152" cy="3240000"/>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4" name="Straight Connector 3"/>
          <p:cNvCxnSpPr/>
          <p:nvPr userDrawn="1"/>
        </p:nvCxnSpPr>
        <p:spPr>
          <a:xfrm>
            <a:off x="327472" y="1417340"/>
            <a:ext cx="9505056" cy="0"/>
          </a:xfrm>
          <a:prstGeom prst="line">
            <a:avLst/>
          </a:prstGeom>
          <a:ln w="28575">
            <a:solidFill>
              <a:srgbClr val="0E1B8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62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1">
    <p:spTree>
      <p:nvGrpSpPr>
        <p:cNvPr id="1" name=""/>
        <p:cNvGrpSpPr/>
        <p:nvPr/>
      </p:nvGrpSpPr>
      <p:grpSpPr>
        <a:xfrm>
          <a:off x="0" y="0"/>
          <a:ext cx="0" cy="0"/>
          <a:chOff x="0" y="0"/>
          <a:chExt cx="0" cy="0"/>
        </a:xfrm>
      </p:grpSpPr>
      <p:sp>
        <p:nvSpPr>
          <p:cNvPr id="2" name="Title 1"/>
          <p:cNvSpPr>
            <a:spLocks noGrp="1"/>
          </p:cNvSpPr>
          <p:nvPr>
            <p:ph type="title"/>
          </p:nvPr>
        </p:nvSpPr>
        <p:spPr>
          <a:xfrm>
            <a:off x="216000" y="157201"/>
            <a:ext cx="9720000" cy="480053"/>
          </a:xfrm>
        </p:spPr>
        <p:txBody>
          <a:bodyPr anchor="t" anchorCtr="0">
            <a:noAutofit/>
          </a:bodyPr>
          <a:lstStyle>
            <a:lvl1pPr>
              <a:defRPr sz="2800" b="1">
                <a:solidFill>
                  <a:srgbClr val="0E1B8D"/>
                </a:solidFill>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216000" y="841276"/>
            <a:ext cx="9720000" cy="4404490"/>
          </a:xfrm>
        </p:spPr>
        <p:txBody>
          <a:bodyPr>
            <a:normAutofit/>
          </a:bodyPr>
          <a:lstStyle>
            <a:lvl1pPr marL="336592" indent="-336592">
              <a:spcBef>
                <a:spcPts val="556"/>
              </a:spcBef>
              <a:buSzPct val="90000"/>
              <a:defRPr sz="2400"/>
            </a:lvl1pPr>
            <a:lvl2pPr marL="658486" indent="-321895">
              <a:spcBef>
                <a:spcPts val="556"/>
              </a:spcBef>
              <a:buSzPct val="90000"/>
              <a:defRPr sz="2000"/>
            </a:lvl2pPr>
            <a:lvl3pPr marL="833396" indent="-174910">
              <a:spcBef>
                <a:spcPts val="556"/>
              </a:spcBef>
              <a:buFont typeface="Wingdings" panose="05000000000000000000" pitchFamily="2" charset="2"/>
              <a:buChar char="§"/>
              <a:defRPr sz="1800"/>
            </a:lvl3pPr>
            <a:lvl4pPr marL="1074449" indent="-241053">
              <a:spcBef>
                <a:spcPts val="556"/>
              </a:spcBef>
              <a:buFont typeface="Arial" panose="020B0604020202020204" pitchFamily="34" charset="0"/>
              <a:buChar char="•"/>
              <a:defRPr sz="1600"/>
            </a:lvl4pPr>
            <a:lvl5pPr marL="1249359" indent="-174910">
              <a:spcBef>
                <a:spcPts val="556"/>
              </a:spcBef>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7821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533259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2" name="Title 1"/>
          <p:cNvSpPr>
            <a:spLocks noGrp="1"/>
          </p:cNvSpPr>
          <p:nvPr>
            <p:ph type="title"/>
          </p:nvPr>
        </p:nvSpPr>
        <p:spPr>
          <a:xfrm>
            <a:off x="216000" y="157200"/>
            <a:ext cx="9721080" cy="523220"/>
          </a:xfrm>
          <a:noFill/>
          <a:ln>
            <a:noFill/>
          </a:ln>
        </p:spPr>
        <p:txBody>
          <a:bodyPr wrap="square" anchor="t" anchorCtr="0">
            <a:spAutoFit/>
          </a:bodyPr>
          <a:lstStyle>
            <a:lvl1pPr>
              <a:defRPr sz="2800">
                <a:latin typeface="+mj-lt"/>
              </a:defRPr>
            </a:lvl1pPr>
          </a:lstStyle>
          <a:p>
            <a:r>
              <a:rPr lang="en-US"/>
              <a:t>Click to edit Master title style</a:t>
            </a:r>
            <a:endParaRPr lang="en-GB" dirty="0"/>
          </a:p>
        </p:txBody>
      </p:sp>
      <p:sp>
        <p:nvSpPr>
          <p:cNvPr id="3" name="Content Placeholder 2"/>
          <p:cNvSpPr>
            <a:spLocks noGrp="1"/>
          </p:cNvSpPr>
          <p:nvPr>
            <p:ph sz="half" idx="1"/>
          </p:nvPr>
        </p:nvSpPr>
        <p:spPr>
          <a:xfrm>
            <a:off x="216000" y="913285"/>
            <a:ext cx="4536505" cy="4248471"/>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040535" y="913285"/>
            <a:ext cx="4896545" cy="4248472"/>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9062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36801913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158A602-CB42-6224-CBD7-D2E5C71D96B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9125"/>
          <a:stretch>
            <a:fillRect/>
          </a:stretch>
        </p:blipFill>
        <p:spPr bwMode="auto">
          <a:xfrm>
            <a:off x="0" y="0"/>
            <a:ext cx="3567113"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0DAC95A-7B02-5B47-F144-60D0490A0F06}"/>
              </a:ext>
            </a:extLst>
          </p:cNvPr>
          <p:cNvSpPr/>
          <p:nvPr userDrawn="1"/>
        </p:nvSpPr>
        <p:spPr>
          <a:xfrm>
            <a:off x="9320213" y="5318125"/>
            <a:ext cx="839787" cy="396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667"/>
          </a:p>
        </p:txBody>
      </p:sp>
      <p:pic>
        <p:nvPicPr>
          <p:cNvPr id="6" name="Picture 6">
            <a:extLst>
              <a:ext uri="{FF2B5EF4-FFF2-40B4-BE49-F238E27FC236}">
                <a16:creationId xmlns:a16="http://schemas.microsoft.com/office/drawing/2014/main" id="{0D68D423-C8FF-7C32-328B-1B6FB74BC9A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65250" y="4370388"/>
            <a:ext cx="835025"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783855" y="769268"/>
            <a:ext cx="5897253" cy="2592288"/>
          </a:xfrm>
          <a:noFill/>
        </p:spPr>
        <p:txBody>
          <a:bodyPr>
            <a:normAutofit/>
          </a:bodyPr>
          <a:lstStyle>
            <a:lvl1pPr algn="ctr">
              <a:defRPr sz="3200" b="1">
                <a:solidFill>
                  <a:srgbClr val="0E1B8D"/>
                </a:solidFill>
                <a:latin typeface="+mj-lt"/>
                <a:cs typeface="Segoe UI Semibold" panose="020B0702040204020203"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3783854" y="4369668"/>
            <a:ext cx="5897254" cy="1055935"/>
          </a:xfrm>
          <a:noFill/>
        </p:spPr>
        <p:txBody>
          <a:bodyPr anchor="ctr">
            <a:normAutofit/>
          </a:bodyPr>
          <a:lstStyle>
            <a:lvl1pPr marL="0" indent="0" algn="ctr">
              <a:buNone/>
              <a:defRPr sz="2000">
                <a:solidFill>
                  <a:srgbClr val="0E1B8D"/>
                </a:solidFill>
                <a:latin typeface="+mn-lt"/>
                <a:cs typeface="Segoe UI Semibold" panose="020B0702040204020203" pitchFamily="34" charset="0"/>
              </a:defRPr>
            </a:lvl1pPr>
            <a:lvl2pPr marL="423312" indent="0" algn="ctr">
              <a:buNone/>
              <a:defRPr>
                <a:solidFill>
                  <a:schemeClr val="tx1">
                    <a:tint val="75000"/>
                  </a:schemeClr>
                </a:solidFill>
              </a:defRPr>
            </a:lvl2pPr>
            <a:lvl3pPr marL="846625" indent="0" algn="ctr">
              <a:buNone/>
              <a:defRPr>
                <a:solidFill>
                  <a:schemeClr val="tx1">
                    <a:tint val="75000"/>
                  </a:schemeClr>
                </a:solidFill>
              </a:defRPr>
            </a:lvl3pPr>
            <a:lvl4pPr marL="1269936" indent="0" algn="ctr">
              <a:buNone/>
              <a:defRPr>
                <a:solidFill>
                  <a:schemeClr val="tx1">
                    <a:tint val="75000"/>
                  </a:schemeClr>
                </a:solidFill>
              </a:defRPr>
            </a:lvl4pPr>
            <a:lvl5pPr marL="1693249" indent="0" algn="ctr">
              <a:buNone/>
              <a:defRPr>
                <a:solidFill>
                  <a:schemeClr val="tx1">
                    <a:tint val="75000"/>
                  </a:schemeClr>
                </a:solidFill>
              </a:defRPr>
            </a:lvl5pPr>
            <a:lvl6pPr marL="2116561" indent="0" algn="ctr">
              <a:buNone/>
              <a:defRPr>
                <a:solidFill>
                  <a:schemeClr val="tx1">
                    <a:tint val="75000"/>
                  </a:schemeClr>
                </a:solidFill>
              </a:defRPr>
            </a:lvl6pPr>
            <a:lvl7pPr marL="2539873" indent="0" algn="ctr">
              <a:buNone/>
              <a:defRPr>
                <a:solidFill>
                  <a:schemeClr val="tx1">
                    <a:tint val="75000"/>
                  </a:schemeClr>
                </a:solidFill>
              </a:defRPr>
            </a:lvl7pPr>
            <a:lvl8pPr marL="2963185" indent="0" algn="ctr">
              <a:buNone/>
              <a:defRPr>
                <a:solidFill>
                  <a:schemeClr val="tx1">
                    <a:tint val="75000"/>
                  </a:schemeClr>
                </a:solidFill>
              </a:defRPr>
            </a:lvl8pPr>
            <a:lvl9pPr marL="3386497"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58849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E22D55E-33D0-3BB4-B627-265ADC5EF0FE}"/>
              </a:ext>
            </a:extLst>
          </p:cNvPr>
          <p:cNvCxnSpPr/>
          <p:nvPr userDrawn="1"/>
        </p:nvCxnSpPr>
        <p:spPr>
          <a:xfrm>
            <a:off x="327025" y="1417638"/>
            <a:ext cx="9505950" cy="0"/>
          </a:xfrm>
          <a:prstGeom prst="line">
            <a:avLst/>
          </a:prstGeom>
          <a:ln w="28575">
            <a:solidFill>
              <a:srgbClr val="0E1B8D"/>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16000" y="841276"/>
            <a:ext cx="9720000" cy="523220"/>
          </a:xfrm>
          <a:noFill/>
        </p:spPr>
        <p:txBody>
          <a:bodyPr>
            <a:spAutoFit/>
          </a:bodyPr>
          <a:lstStyle>
            <a:lvl1pPr algn="l">
              <a:defRPr sz="2800" b="1" cap="none" baseline="0">
                <a:solidFill>
                  <a:srgbClr val="0E1B8D"/>
                </a:solidFill>
                <a:latin typeface="+mj-lt"/>
              </a:defRPr>
            </a:lvl1pPr>
          </a:lstStyle>
          <a:p>
            <a:r>
              <a:rPr lang="en-US"/>
              <a:t>Click to edit Master title style</a:t>
            </a:r>
            <a:endParaRPr lang="en-GB" dirty="0"/>
          </a:p>
        </p:txBody>
      </p:sp>
      <p:sp>
        <p:nvSpPr>
          <p:cNvPr id="12" name="Content Placeholder 11"/>
          <p:cNvSpPr>
            <a:spLocks noGrp="1"/>
          </p:cNvSpPr>
          <p:nvPr>
            <p:ph sz="quarter" idx="10"/>
          </p:nvPr>
        </p:nvSpPr>
        <p:spPr>
          <a:xfrm>
            <a:off x="216000" y="1705372"/>
            <a:ext cx="3240001" cy="3240000"/>
          </a:xfrm>
        </p:spPr>
        <p:txBody>
          <a:bodyPr>
            <a:normAutofit/>
          </a:bodyPr>
          <a:lstStyle>
            <a:lvl1pPr marL="0" indent="0">
              <a:buNone/>
              <a:defRPr sz="2000"/>
            </a:lvl1pPr>
          </a:lstStyle>
          <a:p>
            <a:pPr lvl="0"/>
            <a:r>
              <a:rPr lang="en-US"/>
              <a:t>Click to edit Master text styles</a:t>
            </a:r>
          </a:p>
        </p:txBody>
      </p:sp>
      <p:sp>
        <p:nvSpPr>
          <p:cNvPr id="6" name="Content Placeholder 11"/>
          <p:cNvSpPr>
            <a:spLocks noGrp="1"/>
          </p:cNvSpPr>
          <p:nvPr>
            <p:ph sz="quarter" idx="11"/>
          </p:nvPr>
        </p:nvSpPr>
        <p:spPr>
          <a:xfrm>
            <a:off x="3711848" y="1705372"/>
            <a:ext cx="6224152" cy="3240000"/>
          </a:xfrm>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237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1">
    <p:spTree>
      <p:nvGrpSpPr>
        <p:cNvPr id="1" name=""/>
        <p:cNvGrpSpPr/>
        <p:nvPr/>
      </p:nvGrpSpPr>
      <p:grpSpPr>
        <a:xfrm>
          <a:off x="0" y="0"/>
          <a:ext cx="0" cy="0"/>
          <a:chOff x="0" y="0"/>
          <a:chExt cx="0" cy="0"/>
        </a:xfrm>
      </p:grpSpPr>
      <p:sp>
        <p:nvSpPr>
          <p:cNvPr id="2" name="Title 1"/>
          <p:cNvSpPr>
            <a:spLocks noGrp="1"/>
          </p:cNvSpPr>
          <p:nvPr>
            <p:ph type="title"/>
          </p:nvPr>
        </p:nvSpPr>
        <p:spPr>
          <a:xfrm>
            <a:off x="216000" y="157201"/>
            <a:ext cx="9720000" cy="480053"/>
          </a:xfrm>
        </p:spPr>
        <p:txBody>
          <a:bodyPr>
            <a:noAutofit/>
          </a:bodyPr>
          <a:lstStyle>
            <a:lvl1pPr>
              <a:defRPr sz="2800" b="1">
                <a:solidFill>
                  <a:srgbClr val="0E1B8D"/>
                </a:solidFill>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216000" y="841276"/>
            <a:ext cx="9720000" cy="4404490"/>
          </a:xfrm>
        </p:spPr>
        <p:txBody>
          <a:bodyPr>
            <a:normAutofit/>
          </a:bodyPr>
          <a:lstStyle>
            <a:lvl1pPr marL="336592" indent="-336592">
              <a:spcBef>
                <a:spcPts val="556"/>
              </a:spcBef>
              <a:buSzPct val="90000"/>
              <a:defRPr sz="2400"/>
            </a:lvl1pPr>
            <a:lvl2pPr marL="658486" indent="-321895">
              <a:spcBef>
                <a:spcPts val="556"/>
              </a:spcBef>
              <a:buSzPct val="90000"/>
              <a:defRPr sz="2000"/>
            </a:lvl2pPr>
            <a:lvl3pPr marL="833396" indent="-174910">
              <a:spcBef>
                <a:spcPts val="556"/>
              </a:spcBef>
              <a:buFont typeface="Wingdings" panose="05000000000000000000" pitchFamily="2" charset="2"/>
              <a:buChar char="§"/>
              <a:defRPr sz="1800"/>
            </a:lvl3pPr>
            <a:lvl4pPr marL="1074449" indent="-241053">
              <a:spcBef>
                <a:spcPts val="556"/>
              </a:spcBef>
              <a:buFont typeface="Arial" panose="020B0604020202020204" pitchFamily="34" charset="0"/>
              <a:buChar char="•"/>
              <a:defRPr sz="1600"/>
            </a:lvl4pPr>
            <a:lvl5pPr marL="1249359" indent="-174910">
              <a:spcBef>
                <a:spcPts val="556"/>
              </a:spcBef>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60379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p:cNvPicPr>
          <p:nvPr userDrawn="1"/>
        </p:nvPicPr>
        <p:blipFill rotWithShape="1">
          <a:blip r:embed="rId8" cstate="email">
            <a:extLst>
              <a:ext uri="{28A0092B-C50C-407E-A947-70E740481C1C}">
                <a14:useLocalDpi xmlns:a14="http://schemas.microsoft.com/office/drawing/2010/main"/>
              </a:ext>
            </a:extLst>
          </a:blip>
          <a:srcRect b="-1"/>
          <a:stretch/>
        </p:blipFill>
        <p:spPr>
          <a:xfrm>
            <a:off x="1" y="5438950"/>
            <a:ext cx="10159999" cy="276050"/>
          </a:xfrm>
          <a:prstGeom prst="rect">
            <a:avLst/>
          </a:prstGeom>
          <a:noFill/>
          <a:ln>
            <a:noFill/>
          </a:ln>
        </p:spPr>
      </p:pic>
      <p:sp>
        <p:nvSpPr>
          <p:cNvPr id="4" name="Rectangle 3"/>
          <p:cNvSpPr/>
          <p:nvPr userDrawn="1"/>
        </p:nvSpPr>
        <p:spPr>
          <a:xfrm>
            <a:off x="183456" y="5469253"/>
            <a:ext cx="1368152" cy="208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ZA" sz="1400" dirty="0">
                <a:solidFill>
                  <a:schemeClr val="bg1"/>
                </a:solidFill>
                <a:latin typeface="+mn-lt"/>
                <a:cs typeface="Segoe UI" panose="020B0502040204020203" pitchFamily="34" charset="0"/>
              </a:rPr>
              <a:t>SITA </a:t>
            </a:r>
            <a:r>
              <a:rPr lang="en-ZA" sz="1400" dirty="0" err="1">
                <a:solidFill>
                  <a:schemeClr val="bg1"/>
                </a:solidFill>
                <a:latin typeface="+mn-lt"/>
                <a:cs typeface="Segoe UI" panose="020B0502040204020203" pitchFamily="34" charset="0"/>
              </a:rPr>
              <a:t>SOC</a:t>
            </a:r>
            <a:r>
              <a:rPr lang="en-ZA" sz="1400" dirty="0">
                <a:solidFill>
                  <a:schemeClr val="bg1"/>
                </a:solidFill>
                <a:latin typeface="+mn-lt"/>
                <a:cs typeface="Segoe UI" panose="020B0502040204020203" pitchFamily="34" charset="0"/>
              </a:rPr>
              <a:t> Ltd</a:t>
            </a:r>
            <a:endParaRPr lang="en-GB" sz="1400" dirty="0">
              <a:solidFill>
                <a:schemeClr val="bg1"/>
              </a:solidFill>
              <a:latin typeface="+mn-lt"/>
              <a:cs typeface="Segoe UI" panose="020B0502040204020203" pitchFamily="34" charset="0"/>
            </a:endParaRPr>
          </a:p>
        </p:txBody>
      </p:sp>
      <p:sp>
        <p:nvSpPr>
          <p:cNvPr id="2" name="Title Placeholder 1"/>
          <p:cNvSpPr>
            <a:spLocks noGrp="1"/>
          </p:cNvSpPr>
          <p:nvPr>
            <p:ph type="title"/>
          </p:nvPr>
        </p:nvSpPr>
        <p:spPr>
          <a:xfrm>
            <a:off x="216000" y="157200"/>
            <a:ext cx="9720000" cy="523220"/>
          </a:xfrm>
          <a:prstGeom prst="rect">
            <a:avLst/>
          </a:prstGeom>
          <a:noFill/>
          <a:ln cmpd="sng">
            <a:noFill/>
          </a:ln>
        </p:spPr>
        <p:txBody>
          <a:bodyPr vert="horz" lIns="91440" tIns="45720" rIns="91440" bIns="45720" rtlCol="0" anchor="t" anchorCtr="0">
            <a:normAutofit/>
          </a:bodyPr>
          <a:lstStyle/>
          <a:p>
            <a:r>
              <a:rPr lang="en-US"/>
              <a:t>Click to edit Master title style</a:t>
            </a:r>
            <a:endParaRPr lang="en-GB" dirty="0"/>
          </a:p>
        </p:txBody>
      </p:sp>
      <p:sp>
        <p:nvSpPr>
          <p:cNvPr id="3" name="Text Placeholder 2"/>
          <p:cNvSpPr>
            <a:spLocks noGrp="1"/>
          </p:cNvSpPr>
          <p:nvPr>
            <p:ph type="body" idx="1"/>
          </p:nvPr>
        </p:nvSpPr>
        <p:spPr>
          <a:xfrm>
            <a:off x="216000" y="834974"/>
            <a:ext cx="9720000" cy="44707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cNvSpPr txBox="1">
            <a:spLocks/>
          </p:cNvSpPr>
          <p:nvPr/>
        </p:nvSpPr>
        <p:spPr>
          <a:xfrm>
            <a:off x="9472488" y="5469253"/>
            <a:ext cx="480054" cy="208569"/>
          </a:xfrm>
          <a:prstGeom prst="rect">
            <a:avLst/>
          </a:prstGeom>
        </p:spPr>
        <p:txBody>
          <a:bodyPr vert="horz" wrap="square" lIns="0" tIns="0" rIns="0" bIns="0" rtlCol="0" anchor="b">
            <a:noAutofit/>
          </a:bodyPr>
          <a:lstStyle>
            <a:defPPr>
              <a:defRPr lang="en-US"/>
            </a:defPPr>
            <a:lvl1pPr>
              <a:defRPr sz="1000" baseline="0">
                <a:latin typeface="+mn-lt"/>
              </a:defRPr>
            </a:lvl1pPr>
          </a:lstStyle>
          <a:p>
            <a:pPr algn="r" defTabSz="846625">
              <a:buClrTx/>
              <a:buSzTx/>
              <a:buFontTx/>
              <a:buNone/>
            </a:pPr>
            <a:fld id="{42C328C1-A84F-4A39-A664-DBA00541A8C6}" type="slidenum">
              <a:rPr lang="en-US" sz="1400" b="0" smtClean="0">
                <a:solidFill>
                  <a:schemeClr val="bg1"/>
                </a:solidFill>
                <a:latin typeface="Calibri" panose="020F0502020204030204" pitchFamily="34" charset="0"/>
                <a:ea typeface="ＭＳ Ｐゴシック"/>
              </a:rPr>
              <a:pPr algn="r" defTabSz="846625">
                <a:buClrTx/>
                <a:buSzTx/>
                <a:buFontTx/>
                <a:buNone/>
              </a:pPr>
              <a:t>‹#›</a:t>
            </a:fld>
            <a:endParaRPr lang="en-US" sz="1400" b="0" dirty="0">
              <a:solidFill>
                <a:schemeClr val="bg1"/>
              </a:solidFill>
              <a:latin typeface="Calibri" panose="020F0502020204030204" pitchFamily="34" charset="0"/>
              <a:ea typeface="ＭＳ Ｐゴシック"/>
            </a:endParaRPr>
          </a:p>
        </p:txBody>
      </p:sp>
    </p:spTree>
    <p:extLst>
      <p:ext uri="{BB962C8B-B14F-4D97-AF65-F5344CB8AC3E}">
        <p14:creationId xmlns:p14="http://schemas.microsoft.com/office/powerpoint/2010/main" val="1565168598"/>
      </p:ext>
    </p:extLst>
  </p:cSld>
  <p:clrMap bg1="lt1" tx1="dk1" bg2="lt2" tx2="dk2" accent1="accent1" accent2="accent2" accent3="accent3" accent4="accent4" accent5="accent5" accent6="accent6" hlink="hlink" folHlink="folHlink"/>
  <p:sldLayoutIdLst>
    <p:sldLayoutId id="2147483667" r:id="rId1"/>
    <p:sldLayoutId id="2147483651" r:id="rId2"/>
    <p:sldLayoutId id="2147483650" r:id="rId3"/>
    <p:sldLayoutId id="2147483660" r:id="rId4"/>
    <p:sldLayoutId id="2147483652" r:id="rId5"/>
    <p:sldLayoutId id="2147483668" r:id="rId6"/>
  </p:sldLayoutIdLst>
  <p:hf hdr="0" ftr="0" dt="0"/>
  <p:txStyles>
    <p:titleStyle>
      <a:lvl1pPr algn="l" defTabSz="846625" rtl="0" eaLnBrk="1" latinLnBrk="0" hangingPunct="1">
        <a:spcBef>
          <a:spcPct val="0"/>
        </a:spcBef>
        <a:buNone/>
        <a:defRPr sz="2800" b="1" kern="1200">
          <a:solidFill>
            <a:srgbClr val="0E1B8D"/>
          </a:solidFill>
          <a:latin typeface="+mj-lt"/>
          <a:ea typeface="+mj-ea"/>
          <a:cs typeface="Segoe UI Semibold" panose="020B0702040204020203" pitchFamily="34" charset="0"/>
        </a:defRPr>
      </a:lvl1pPr>
    </p:titleStyle>
    <p:bodyStyle>
      <a:lvl1pPr marL="317485" indent="-317485" algn="l" defTabSz="846625" rtl="0" eaLnBrk="1" latinLnBrk="0" hangingPunct="1">
        <a:spcBef>
          <a:spcPts val="556"/>
        </a:spcBef>
        <a:buSzPct val="90000"/>
        <a:buFont typeface="Wingdings" panose="05000000000000000000" pitchFamily="2" charset="2"/>
        <a:buChar char="v"/>
        <a:defRPr sz="2400" kern="1200">
          <a:solidFill>
            <a:schemeClr val="tx1"/>
          </a:solidFill>
          <a:latin typeface="+mn-lt"/>
          <a:ea typeface="+mn-ea"/>
          <a:cs typeface="Segoe UI Light" panose="020B0502040204020203" pitchFamily="34" charset="0"/>
        </a:defRPr>
      </a:lvl1pPr>
      <a:lvl2pPr marL="658486" indent="-321895" algn="l" defTabSz="846625" rtl="0" eaLnBrk="1" latinLnBrk="0" hangingPunct="1">
        <a:spcBef>
          <a:spcPts val="556"/>
        </a:spcBef>
        <a:buSzPct val="90000"/>
        <a:buFont typeface="Wingdings" panose="05000000000000000000" pitchFamily="2" charset="2"/>
        <a:buChar char="Ø"/>
        <a:defRPr sz="2000" kern="1200">
          <a:solidFill>
            <a:schemeClr val="tx1"/>
          </a:solidFill>
          <a:latin typeface="+mn-lt"/>
          <a:ea typeface="+mn-ea"/>
          <a:cs typeface="Segoe UI Light" panose="020B0502040204020203" pitchFamily="34" charset="0"/>
        </a:defRPr>
      </a:lvl2pPr>
      <a:lvl3pPr marL="833396" indent="-174910" algn="l" defTabSz="846625" rtl="0" eaLnBrk="1" latinLnBrk="0" hangingPunct="1">
        <a:spcBef>
          <a:spcPts val="556"/>
        </a:spcBef>
        <a:buFont typeface="Wingdings" panose="05000000000000000000" pitchFamily="2" charset="2"/>
        <a:buChar char="§"/>
        <a:defRPr sz="1800" kern="1200">
          <a:solidFill>
            <a:schemeClr val="tx1"/>
          </a:solidFill>
          <a:latin typeface="+mn-lt"/>
          <a:ea typeface="+mn-ea"/>
          <a:cs typeface="Segoe UI Light" panose="020B0502040204020203" pitchFamily="34" charset="0"/>
        </a:defRPr>
      </a:lvl3pPr>
      <a:lvl4pPr marL="995078" indent="-161682" algn="l" defTabSz="846625" rtl="0" eaLnBrk="1" latinLnBrk="0" hangingPunct="1">
        <a:spcBef>
          <a:spcPts val="556"/>
        </a:spcBef>
        <a:buFont typeface="Arial" panose="020B0604020202020204" pitchFamily="34" charset="0"/>
        <a:buChar char="•"/>
        <a:defRPr sz="1600" kern="1200">
          <a:solidFill>
            <a:schemeClr val="tx1"/>
          </a:solidFill>
          <a:latin typeface="+mn-lt"/>
          <a:ea typeface="+mn-ea"/>
          <a:cs typeface="Segoe UI Light" panose="020B0502040204020203" pitchFamily="34" charset="0"/>
        </a:defRPr>
      </a:lvl4pPr>
      <a:lvl5pPr marL="1168518" indent="-173440" algn="l" defTabSz="846625" rtl="0" eaLnBrk="1" latinLnBrk="0" hangingPunct="1">
        <a:spcBef>
          <a:spcPts val="556"/>
        </a:spcBef>
        <a:buFont typeface="Arial" panose="020B0604020202020204" pitchFamily="34" charset="0"/>
        <a:buChar char="•"/>
        <a:defRPr sz="1400" kern="1200">
          <a:solidFill>
            <a:schemeClr val="tx1"/>
          </a:solidFill>
          <a:latin typeface="+mn-lt"/>
          <a:ea typeface="+mn-ea"/>
          <a:cs typeface="Segoe UI Light" panose="020B0502040204020203" pitchFamily="34" charset="0"/>
        </a:defRPr>
      </a:lvl5pPr>
      <a:lvl6pPr marL="2328217"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6pPr>
      <a:lvl7pPr marL="2751529"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7pPr>
      <a:lvl8pPr marL="3174842"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8pPr>
      <a:lvl9pPr marL="3598153"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9pPr>
    </p:bodyStyle>
    <p:otherStyle>
      <a:defPPr>
        <a:defRPr lang="en-US"/>
      </a:defPPr>
      <a:lvl1pPr marL="0" algn="l" defTabSz="846625" rtl="0" eaLnBrk="1" latinLnBrk="0" hangingPunct="1">
        <a:defRPr sz="1667" kern="1200">
          <a:solidFill>
            <a:schemeClr val="tx1"/>
          </a:solidFill>
          <a:latin typeface="+mn-lt"/>
          <a:ea typeface="+mn-ea"/>
          <a:cs typeface="+mn-cs"/>
        </a:defRPr>
      </a:lvl1pPr>
      <a:lvl2pPr marL="423312" algn="l" defTabSz="846625" rtl="0" eaLnBrk="1" latinLnBrk="0" hangingPunct="1">
        <a:defRPr sz="1667" kern="1200">
          <a:solidFill>
            <a:schemeClr val="tx1"/>
          </a:solidFill>
          <a:latin typeface="+mn-lt"/>
          <a:ea typeface="+mn-ea"/>
          <a:cs typeface="+mn-cs"/>
        </a:defRPr>
      </a:lvl2pPr>
      <a:lvl3pPr marL="846625" algn="l" defTabSz="846625" rtl="0" eaLnBrk="1" latinLnBrk="0" hangingPunct="1">
        <a:defRPr sz="1667" kern="1200">
          <a:solidFill>
            <a:schemeClr val="tx1"/>
          </a:solidFill>
          <a:latin typeface="+mn-lt"/>
          <a:ea typeface="+mn-ea"/>
          <a:cs typeface="+mn-cs"/>
        </a:defRPr>
      </a:lvl3pPr>
      <a:lvl4pPr marL="1269936" algn="l" defTabSz="846625" rtl="0" eaLnBrk="1" latinLnBrk="0" hangingPunct="1">
        <a:defRPr sz="1667" kern="1200">
          <a:solidFill>
            <a:schemeClr val="tx1"/>
          </a:solidFill>
          <a:latin typeface="+mn-lt"/>
          <a:ea typeface="+mn-ea"/>
          <a:cs typeface="+mn-cs"/>
        </a:defRPr>
      </a:lvl4pPr>
      <a:lvl5pPr marL="1693249" algn="l" defTabSz="846625" rtl="0" eaLnBrk="1" latinLnBrk="0" hangingPunct="1">
        <a:defRPr sz="1667" kern="1200">
          <a:solidFill>
            <a:schemeClr val="tx1"/>
          </a:solidFill>
          <a:latin typeface="+mn-lt"/>
          <a:ea typeface="+mn-ea"/>
          <a:cs typeface="+mn-cs"/>
        </a:defRPr>
      </a:lvl5pPr>
      <a:lvl6pPr marL="2116561" algn="l" defTabSz="846625" rtl="0" eaLnBrk="1" latinLnBrk="0" hangingPunct="1">
        <a:defRPr sz="1667" kern="1200">
          <a:solidFill>
            <a:schemeClr val="tx1"/>
          </a:solidFill>
          <a:latin typeface="+mn-lt"/>
          <a:ea typeface="+mn-ea"/>
          <a:cs typeface="+mn-cs"/>
        </a:defRPr>
      </a:lvl6pPr>
      <a:lvl7pPr marL="2539873" algn="l" defTabSz="846625" rtl="0" eaLnBrk="1" latinLnBrk="0" hangingPunct="1">
        <a:defRPr sz="1667" kern="1200">
          <a:solidFill>
            <a:schemeClr val="tx1"/>
          </a:solidFill>
          <a:latin typeface="+mn-lt"/>
          <a:ea typeface="+mn-ea"/>
          <a:cs typeface="+mn-cs"/>
        </a:defRPr>
      </a:lvl7pPr>
      <a:lvl8pPr marL="2963185" algn="l" defTabSz="846625" rtl="0" eaLnBrk="1" latinLnBrk="0" hangingPunct="1">
        <a:defRPr sz="1667" kern="1200">
          <a:solidFill>
            <a:schemeClr val="tx1"/>
          </a:solidFill>
          <a:latin typeface="+mn-lt"/>
          <a:ea typeface="+mn-ea"/>
          <a:cs typeface="+mn-cs"/>
        </a:defRPr>
      </a:lvl8pPr>
      <a:lvl9pPr marL="3386497" algn="l" defTabSz="846625" rtl="0" eaLnBrk="1" latinLnBrk="0" hangingPunct="1">
        <a:defRPr sz="16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a:extLst>
              <a:ext uri="{FF2B5EF4-FFF2-40B4-BE49-F238E27FC236}">
                <a16:creationId xmlns:a16="http://schemas.microsoft.com/office/drawing/2014/main" id="{16F42261-8964-EA92-C333-68F1CFE73644}"/>
              </a:ext>
            </a:extLst>
          </p:cNvPr>
          <p:cNvPicPr>
            <a:picLocks noChangeArrowheads="1"/>
          </p:cNvPicPr>
          <p:nvPr userDrawn="1"/>
        </p:nvPicPr>
        <p:blipFill>
          <a:blip r:embed="rId8">
            <a:extLst>
              <a:ext uri="{28A0092B-C50C-407E-A947-70E740481C1C}">
                <a14:useLocalDpi xmlns:a14="http://schemas.microsoft.com/office/drawing/2010/main" val="0"/>
              </a:ext>
            </a:extLst>
          </a:blip>
          <a:srcRect b="-2"/>
          <a:stretch>
            <a:fillRect/>
          </a:stretch>
        </p:blipFill>
        <p:spPr bwMode="auto">
          <a:xfrm>
            <a:off x="0" y="5438775"/>
            <a:ext cx="10160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DC93D41-3E50-0342-9F97-7A90F201372F}"/>
              </a:ext>
            </a:extLst>
          </p:cNvPr>
          <p:cNvSpPr/>
          <p:nvPr userDrawn="1"/>
        </p:nvSpPr>
        <p:spPr>
          <a:xfrm>
            <a:off x="184150" y="5468938"/>
            <a:ext cx="1366838"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ZA" sz="1400" dirty="0">
                <a:solidFill>
                  <a:schemeClr val="bg1"/>
                </a:solidFill>
                <a:cs typeface="Segoe UI" panose="020B0502040204020203" pitchFamily="34" charset="0"/>
              </a:rPr>
              <a:t>SITA </a:t>
            </a:r>
            <a:r>
              <a:rPr lang="en-ZA" sz="1400" dirty="0" err="1">
                <a:solidFill>
                  <a:schemeClr val="bg1"/>
                </a:solidFill>
                <a:cs typeface="Segoe UI" panose="020B0502040204020203" pitchFamily="34" charset="0"/>
              </a:rPr>
              <a:t>SOC</a:t>
            </a:r>
            <a:r>
              <a:rPr lang="en-ZA" sz="1400" dirty="0">
                <a:solidFill>
                  <a:schemeClr val="bg1"/>
                </a:solidFill>
                <a:cs typeface="Segoe UI" panose="020B0502040204020203" pitchFamily="34" charset="0"/>
              </a:rPr>
              <a:t> Ltd</a:t>
            </a:r>
            <a:endParaRPr lang="en-GB" sz="1400" dirty="0">
              <a:solidFill>
                <a:schemeClr val="bg1"/>
              </a:solidFill>
              <a:cs typeface="Segoe UI" panose="020B0502040204020203" pitchFamily="34" charset="0"/>
            </a:endParaRPr>
          </a:p>
        </p:txBody>
      </p:sp>
      <p:sp>
        <p:nvSpPr>
          <p:cNvPr id="1028" name="Title Placeholder 1">
            <a:extLst>
              <a:ext uri="{FF2B5EF4-FFF2-40B4-BE49-F238E27FC236}">
                <a16:creationId xmlns:a16="http://schemas.microsoft.com/office/drawing/2014/main" id="{4E2E2B0E-0CED-A9A8-183D-C85A591B1545}"/>
              </a:ext>
            </a:extLst>
          </p:cNvPr>
          <p:cNvSpPr>
            <a:spLocks noGrp="1" noChangeArrowheads="1"/>
          </p:cNvSpPr>
          <p:nvPr>
            <p:ph type="title"/>
          </p:nvPr>
        </p:nvSpPr>
        <p:spPr bwMode="auto">
          <a:xfrm>
            <a:off x="215900" y="157163"/>
            <a:ext cx="97202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9" name="Text Placeholder 2">
            <a:extLst>
              <a:ext uri="{FF2B5EF4-FFF2-40B4-BE49-F238E27FC236}">
                <a16:creationId xmlns:a16="http://schemas.microsoft.com/office/drawing/2014/main" id="{8C819258-B886-05F9-09C8-666C21338277}"/>
              </a:ext>
            </a:extLst>
          </p:cNvPr>
          <p:cNvSpPr>
            <a:spLocks noGrp="1" noChangeArrowheads="1"/>
          </p:cNvSpPr>
          <p:nvPr>
            <p:ph type="body" idx="1"/>
          </p:nvPr>
        </p:nvSpPr>
        <p:spPr bwMode="auto">
          <a:xfrm>
            <a:off x="215900" y="835025"/>
            <a:ext cx="9720263"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9" name="Slide Number">
            <a:extLst>
              <a:ext uri="{FF2B5EF4-FFF2-40B4-BE49-F238E27FC236}">
                <a16:creationId xmlns:a16="http://schemas.microsoft.com/office/drawing/2014/main" id="{7369DD68-E13F-AB99-C958-8913BD6B3445}"/>
              </a:ext>
            </a:extLst>
          </p:cNvPr>
          <p:cNvSpPr txBox="1">
            <a:spLocks/>
          </p:cNvSpPr>
          <p:nvPr/>
        </p:nvSpPr>
        <p:spPr>
          <a:xfrm>
            <a:off x="9472613" y="5468938"/>
            <a:ext cx="479425" cy="209550"/>
          </a:xfrm>
          <a:prstGeom prst="rect">
            <a:avLst/>
          </a:prstGeom>
        </p:spPr>
        <p:txBody>
          <a:bodyPr lIns="0" tIns="0" rIns="0" bIns="0" anchor="b"/>
          <a:lstStyle>
            <a:defPPr>
              <a:defRPr lang="en-US"/>
            </a:defPPr>
            <a:lvl1pPr>
              <a:defRPr sz="1000" baseline="0">
                <a:latin typeface="+mn-lt"/>
              </a:defRPr>
            </a:lvl1pPr>
          </a:lstStyle>
          <a:p>
            <a:pPr algn="r" defTabSz="846625" eaLnBrk="1" fontAlgn="auto" hangingPunct="1">
              <a:spcBef>
                <a:spcPts val="0"/>
              </a:spcBef>
              <a:spcAft>
                <a:spcPts val="0"/>
              </a:spcAft>
              <a:defRPr/>
            </a:pPr>
            <a:fld id="{AC7C85BA-E751-491F-9F2A-3143D9758B7E}" type="slidenum">
              <a:rPr lang="en-US" sz="1400" smtClean="0">
                <a:solidFill>
                  <a:schemeClr val="bg1"/>
                </a:solidFill>
                <a:latin typeface="Calibri" panose="020F0502020204030204" pitchFamily="34" charset="0"/>
                <a:ea typeface="ＭＳ Ｐゴシック"/>
              </a:rPr>
              <a:pPr algn="r" defTabSz="846625" eaLnBrk="1" fontAlgn="auto" hangingPunct="1">
                <a:spcBef>
                  <a:spcPts val="0"/>
                </a:spcBef>
                <a:spcAft>
                  <a:spcPts val="0"/>
                </a:spcAft>
                <a:defRPr/>
              </a:pPr>
              <a:t>‹#›</a:t>
            </a:fld>
            <a:endParaRPr lang="en-US" sz="1400" dirty="0">
              <a:solidFill>
                <a:schemeClr val="bg1"/>
              </a:solidFill>
              <a:latin typeface="Calibri" panose="020F0502020204030204" pitchFamily="34" charset="0"/>
              <a:ea typeface="ＭＳ Ｐゴシック"/>
            </a:endParaRPr>
          </a:p>
        </p:txBody>
      </p:sp>
    </p:spTree>
    <p:extLst>
      <p:ext uri="{BB962C8B-B14F-4D97-AF65-F5344CB8AC3E}">
        <p14:creationId xmlns:p14="http://schemas.microsoft.com/office/powerpoint/2010/main" val="38350203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ftr="0" dt="0"/>
  <p:txStyles>
    <p:titleStyle>
      <a:lvl1pPr algn="l" defTabSz="846138" rtl="0" eaLnBrk="0" fontAlgn="base" hangingPunct="0">
        <a:spcBef>
          <a:spcPct val="0"/>
        </a:spcBef>
        <a:spcAft>
          <a:spcPct val="0"/>
        </a:spcAft>
        <a:defRPr sz="2800" b="1" kern="1200">
          <a:solidFill>
            <a:srgbClr val="0E1B8D"/>
          </a:solidFill>
          <a:latin typeface="+mj-lt"/>
          <a:ea typeface="+mj-ea"/>
          <a:cs typeface="Segoe UI Semibold" panose="020B0702040204020203" pitchFamily="34" charset="0"/>
        </a:defRPr>
      </a:lvl1pPr>
      <a:lvl2pPr algn="l" defTabSz="846138" rtl="0" eaLnBrk="0" fontAlgn="base" hangingPunct="0">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2pPr>
      <a:lvl3pPr algn="l" defTabSz="846138" rtl="0" eaLnBrk="0" fontAlgn="base" hangingPunct="0">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3pPr>
      <a:lvl4pPr algn="l" defTabSz="846138" rtl="0" eaLnBrk="0" fontAlgn="base" hangingPunct="0">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4pPr>
      <a:lvl5pPr algn="l" defTabSz="846138" rtl="0" eaLnBrk="0" fontAlgn="base" hangingPunct="0">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5pPr>
      <a:lvl6pPr marL="457200" algn="l" defTabSz="846138" rtl="0" fontAlgn="base">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6pPr>
      <a:lvl7pPr marL="914400" algn="l" defTabSz="846138" rtl="0" fontAlgn="base">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7pPr>
      <a:lvl8pPr marL="1371600" algn="l" defTabSz="846138" rtl="0" fontAlgn="base">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8pPr>
      <a:lvl9pPr marL="1828800" algn="l" defTabSz="846138" rtl="0" fontAlgn="base">
        <a:spcBef>
          <a:spcPct val="0"/>
        </a:spcBef>
        <a:spcAft>
          <a:spcPct val="0"/>
        </a:spcAft>
        <a:defRPr sz="2800" b="1">
          <a:solidFill>
            <a:srgbClr val="0E1B8D"/>
          </a:solidFill>
          <a:latin typeface="Calibri Light" panose="020F0302020204030204" pitchFamily="34" charset="0"/>
          <a:cs typeface="Segoe UI Semibold" panose="020B0702040204020203" pitchFamily="34" charset="0"/>
        </a:defRPr>
      </a:lvl9pPr>
    </p:titleStyle>
    <p:bodyStyle>
      <a:lvl1pPr marL="315913" indent="-315913" algn="l" defTabSz="846138" rtl="0" eaLnBrk="0" fontAlgn="base" hangingPunct="0">
        <a:spcBef>
          <a:spcPts val="550"/>
        </a:spcBef>
        <a:spcAft>
          <a:spcPct val="0"/>
        </a:spcAft>
        <a:buSzPct val="90000"/>
        <a:buFont typeface="Wingdings" panose="05000000000000000000" pitchFamily="2" charset="2"/>
        <a:buChar char="v"/>
        <a:defRPr sz="2400" kern="1200">
          <a:solidFill>
            <a:schemeClr val="tx1"/>
          </a:solidFill>
          <a:latin typeface="+mn-lt"/>
          <a:ea typeface="+mn-ea"/>
          <a:cs typeface="Segoe UI Light" panose="020B0502040204020203" pitchFamily="34" charset="0"/>
        </a:defRPr>
      </a:lvl1pPr>
      <a:lvl2pPr marL="657225" indent="-320675" algn="l" defTabSz="846138" rtl="0" eaLnBrk="0" fontAlgn="base" hangingPunct="0">
        <a:spcBef>
          <a:spcPts val="550"/>
        </a:spcBef>
        <a:spcAft>
          <a:spcPct val="0"/>
        </a:spcAft>
        <a:buSzPct val="90000"/>
        <a:buFont typeface="Wingdings" panose="05000000000000000000" pitchFamily="2" charset="2"/>
        <a:buChar char="Ø"/>
        <a:defRPr sz="2000" kern="1200">
          <a:solidFill>
            <a:schemeClr val="tx1"/>
          </a:solidFill>
          <a:latin typeface="+mn-lt"/>
          <a:ea typeface="+mn-ea"/>
          <a:cs typeface="Segoe UI Light" panose="020B0502040204020203" pitchFamily="34" charset="0"/>
        </a:defRPr>
      </a:lvl2pPr>
      <a:lvl3pPr marL="831850" indent="-174625" algn="l" defTabSz="846138" rtl="0" eaLnBrk="0" fontAlgn="base" hangingPunct="0">
        <a:spcBef>
          <a:spcPts val="550"/>
        </a:spcBef>
        <a:spcAft>
          <a:spcPct val="0"/>
        </a:spcAft>
        <a:buFont typeface="Wingdings" panose="05000000000000000000" pitchFamily="2" charset="2"/>
        <a:buChar char="§"/>
        <a:defRPr kern="1200">
          <a:solidFill>
            <a:schemeClr val="tx1"/>
          </a:solidFill>
          <a:latin typeface="+mn-lt"/>
          <a:ea typeface="+mn-ea"/>
          <a:cs typeface="Segoe UI Light" panose="020B0502040204020203" pitchFamily="34" charset="0"/>
        </a:defRPr>
      </a:lvl3pPr>
      <a:lvl4pPr marL="993775" indent="-160338" algn="l" defTabSz="846138" rtl="0" eaLnBrk="0" fontAlgn="base" hangingPunct="0">
        <a:spcBef>
          <a:spcPts val="550"/>
        </a:spcBef>
        <a:spcAft>
          <a:spcPct val="0"/>
        </a:spcAft>
        <a:buFont typeface="Arial" panose="020B0604020202020204" pitchFamily="34" charset="0"/>
        <a:buChar char="•"/>
        <a:defRPr sz="1600" kern="1200">
          <a:solidFill>
            <a:schemeClr val="tx1"/>
          </a:solidFill>
          <a:latin typeface="+mn-lt"/>
          <a:ea typeface="+mn-ea"/>
          <a:cs typeface="Segoe UI Light" panose="020B0502040204020203" pitchFamily="34" charset="0"/>
        </a:defRPr>
      </a:lvl4pPr>
      <a:lvl5pPr marL="1168400" indent="-173038" algn="l" defTabSz="846138" rtl="0" eaLnBrk="0" fontAlgn="base" hangingPunct="0">
        <a:spcBef>
          <a:spcPts val="550"/>
        </a:spcBef>
        <a:spcAft>
          <a:spcPct val="0"/>
        </a:spcAft>
        <a:buFont typeface="Arial" panose="020B0604020202020204" pitchFamily="34" charset="0"/>
        <a:buChar char="•"/>
        <a:defRPr sz="1400" kern="1200">
          <a:solidFill>
            <a:schemeClr val="tx1"/>
          </a:solidFill>
          <a:latin typeface="+mn-lt"/>
          <a:ea typeface="+mn-ea"/>
          <a:cs typeface="Segoe UI Light" panose="020B0502040204020203" pitchFamily="34" charset="0"/>
        </a:defRPr>
      </a:lvl5pPr>
      <a:lvl6pPr marL="2328217"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6pPr>
      <a:lvl7pPr marL="2751529"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7pPr>
      <a:lvl8pPr marL="3174842"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8pPr>
      <a:lvl9pPr marL="3598153" indent="-211656" algn="l" defTabSz="846625" rtl="0" eaLnBrk="1" latinLnBrk="0" hangingPunct="1">
        <a:spcBef>
          <a:spcPct val="20000"/>
        </a:spcBef>
        <a:buFont typeface="Arial" panose="020B0604020202020204" pitchFamily="34" charset="0"/>
        <a:buChar char="•"/>
        <a:defRPr sz="1852" kern="1200">
          <a:solidFill>
            <a:schemeClr val="tx1"/>
          </a:solidFill>
          <a:latin typeface="+mn-lt"/>
          <a:ea typeface="+mn-ea"/>
          <a:cs typeface="+mn-cs"/>
        </a:defRPr>
      </a:lvl9pPr>
    </p:bodyStyle>
    <p:otherStyle>
      <a:defPPr>
        <a:defRPr lang="en-US"/>
      </a:defPPr>
      <a:lvl1pPr marL="0" algn="l" defTabSz="846625" rtl="0" eaLnBrk="1" latinLnBrk="0" hangingPunct="1">
        <a:defRPr sz="1667" kern="1200">
          <a:solidFill>
            <a:schemeClr val="tx1"/>
          </a:solidFill>
          <a:latin typeface="+mn-lt"/>
          <a:ea typeface="+mn-ea"/>
          <a:cs typeface="+mn-cs"/>
        </a:defRPr>
      </a:lvl1pPr>
      <a:lvl2pPr marL="423312" algn="l" defTabSz="846625" rtl="0" eaLnBrk="1" latinLnBrk="0" hangingPunct="1">
        <a:defRPr sz="1667" kern="1200">
          <a:solidFill>
            <a:schemeClr val="tx1"/>
          </a:solidFill>
          <a:latin typeface="+mn-lt"/>
          <a:ea typeface="+mn-ea"/>
          <a:cs typeface="+mn-cs"/>
        </a:defRPr>
      </a:lvl2pPr>
      <a:lvl3pPr marL="846625" algn="l" defTabSz="846625" rtl="0" eaLnBrk="1" latinLnBrk="0" hangingPunct="1">
        <a:defRPr sz="1667" kern="1200">
          <a:solidFill>
            <a:schemeClr val="tx1"/>
          </a:solidFill>
          <a:latin typeface="+mn-lt"/>
          <a:ea typeface="+mn-ea"/>
          <a:cs typeface="+mn-cs"/>
        </a:defRPr>
      </a:lvl3pPr>
      <a:lvl4pPr marL="1269936" algn="l" defTabSz="846625" rtl="0" eaLnBrk="1" latinLnBrk="0" hangingPunct="1">
        <a:defRPr sz="1667" kern="1200">
          <a:solidFill>
            <a:schemeClr val="tx1"/>
          </a:solidFill>
          <a:latin typeface="+mn-lt"/>
          <a:ea typeface="+mn-ea"/>
          <a:cs typeface="+mn-cs"/>
        </a:defRPr>
      </a:lvl4pPr>
      <a:lvl5pPr marL="1693249" algn="l" defTabSz="846625" rtl="0" eaLnBrk="1" latinLnBrk="0" hangingPunct="1">
        <a:defRPr sz="1667" kern="1200">
          <a:solidFill>
            <a:schemeClr val="tx1"/>
          </a:solidFill>
          <a:latin typeface="+mn-lt"/>
          <a:ea typeface="+mn-ea"/>
          <a:cs typeface="+mn-cs"/>
        </a:defRPr>
      </a:lvl5pPr>
      <a:lvl6pPr marL="2116561" algn="l" defTabSz="846625" rtl="0" eaLnBrk="1" latinLnBrk="0" hangingPunct="1">
        <a:defRPr sz="1667" kern="1200">
          <a:solidFill>
            <a:schemeClr val="tx1"/>
          </a:solidFill>
          <a:latin typeface="+mn-lt"/>
          <a:ea typeface="+mn-ea"/>
          <a:cs typeface="+mn-cs"/>
        </a:defRPr>
      </a:lvl6pPr>
      <a:lvl7pPr marL="2539873" algn="l" defTabSz="846625" rtl="0" eaLnBrk="1" latinLnBrk="0" hangingPunct="1">
        <a:defRPr sz="1667" kern="1200">
          <a:solidFill>
            <a:schemeClr val="tx1"/>
          </a:solidFill>
          <a:latin typeface="+mn-lt"/>
          <a:ea typeface="+mn-ea"/>
          <a:cs typeface="+mn-cs"/>
        </a:defRPr>
      </a:lvl7pPr>
      <a:lvl8pPr marL="2963185" algn="l" defTabSz="846625" rtl="0" eaLnBrk="1" latinLnBrk="0" hangingPunct="1">
        <a:defRPr sz="1667" kern="1200">
          <a:solidFill>
            <a:schemeClr val="tx1"/>
          </a:solidFill>
          <a:latin typeface="+mn-lt"/>
          <a:ea typeface="+mn-ea"/>
          <a:cs typeface="+mn-cs"/>
        </a:defRPr>
      </a:lvl8pPr>
      <a:lvl9pPr marL="3386497" algn="l" defTabSz="846625" rtl="0" eaLnBrk="1" latinLnBrk="0" hangingPunct="1">
        <a:defRPr sz="16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mailto:Muditambi.Gangazhe@sita.co.z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www.suppliers.sita.co.z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ita.co.za/content/erp-isupplier-ecatalogue-guideline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www.sita.co.za/"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5745" y="769268"/>
            <a:ext cx="6905364" cy="3312368"/>
          </a:xfrm>
        </p:spPr>
        <p:txBody>
          <a:bodyPr>
            <a:normAutofit/>
          </a:bodyPr>
          <a:lstStyle/>
          <a:p>
            <a:r>
              <a:rPr lang="en-US" sz="2800" dirty="0"/>
              <a:t>NON-COMPULSORY BRIEFING SESSION</a:t>
            </a:r>
            <a:br>
              <a:rPr lang="en-ZA" sz="2800" dirty="0"/>
            </a:br>
            <a:r>
              <a:rPr lang="en-US" sz="2400" dirty="0"/>
              <a:t>RFP 3263/2026</a:t>
            </a:r>
            <a:br>
              <a:rPr lang="en-ZA" sz="2400" b="0" dirty="0"/>
            </a:br>
            <a:r>
              <a:rPr lang="en-US" sz="2400" dirty="0"/>
              <a:t>THE IMPLEMENTATION OF A MULTI-FACTOR AUTHENTICATION AND NON-REPUDIATION LOGICAL ACCESS CONTROL SOLUTION INCLUDING MAINTENANCE AND SUPPORT FOR A PERIOD OF FIVE (05) YEARS</a:t>
            </a:r>
            <a:r>
              <a:rPr lang="en-US" sz="2200" dirty="0"/>
              <a:t>.</a:t>
            </a:r>
            <a:endParaRPr lang="en-ZA" sz="2200" b="0" dirty="0">
              <a:latin typeface="+mn-lt"/>
            </a:endParaRPr>
          </a:p>
        </p:txBody>
      </p:sp>
      <p:sp>
        <p:nvSpPr>
          <p:cNvPr id="3" name="Subtitle 2"/>
          <p:cNvSpPr>
            <a:spLocks noGrp="1"/>
          </p:cNvSpPr>
          <p:nvPr>
            <p:ph type="subTitle" idx="1"/>
          </p:nvPr>
        </p:nvSpPr>
        <p:spPr>
          <a:xfrm>
            <a:off x="3783854" y="4009628"/>
            <a:ext cx="5897254" cy="1415975"/>
          </a:xfrm>
        </p:spPr>
        <p:txBody>
          <a:bodyPr>
            <a:normAutofit fontScale="55000" lnSpcReduction="20000"/>
          </a:bodyPr>
          <a:lstStyle/>
          <a:p>
            <a:endParaRPr lang="en-ZA" dirty="0"/>
          </a:p>
          <a:p>
            <a:r>
              <a:rPr lang="en-ZA" dirty="0"/>
              <a:t>Date: 20 July 2026</a:t>
            </a:r>
          </a:p>
          <a:p>
            <a:r>
              <a:rPr lang="en-ZA" dirty="0"/>
              <a:t>Presented by: </a:t>
            </a:r>
          </a:p>
          <a:p>
            <a:r>
              <a:rPr lang="en-ZA" dirty="0"/>
              <a:t>Part 1 (Administrative Matters): </a:t>
            </a:r>
            <a:r>
              <a:rPr lang="en-ZA" b="1" dirty="0"/>
              <a:t>Muditambi Gangazhe </a:t>
            </a:r>
          </a:p>
          <a:p>
            <a:endParaRPr lang="en-ZA" dirty="0"/>
          </a:p>
          <a:p>
            <a:r>
              <a:rPr lang="en-ZA" dirty="0"/>
              <a:t>Part 2 (Technical Matters): </a:t>
            </a:r>
            <a:r>
              <a:rPr lang="en-US" b="1" dirty="0"/>
              <a:t>Mr Mulalo Tshifaro and Mr Ratjabalala Malema </a:t>
            </a:r>
            <a:r>
              <a:rPr lang="en-ZA" b="1" dirty="0"/>
              <a:t>(Department of Home Affairs )</a:t>
            </a:r>
          </a:p>
        </p:txBody>
      </p:sp>
    </p:spTree>
    <p:extLst>
      <p:ext uri="{BB962C8B-B14F-4D97-AF65-F5344CB8AC3E}">
        <p14:creationId xmlns:p14="http://schemas.microsoft.com/office/powerpoint/2010/main" val="3927452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00" y="841276"/>
            <a:ext cx="9720000" cy="523220"/>
          </a:xfrm>
        </p:spPr>
        <p:txBody>
          <a:bodyPr/>
          <a:lstStyle/>
          <a:p>
            <a:r>
              <a:rPr lang="en-ZA" dirty="0"/>
              <a:t>Part 1: Acquisition Administration and Compliance matters</a:t>
            </a:r>
          </a:p>
        </p:txBody>
      </p:sp>
      <p:pic>
        <p:nvPicPr>
          <p:cNvPr id="7" name="Content Placeholder 6"/>
          <p:cNvPicPr>
            <a:picLocks noGrp="1" noChangeAspect="1"/>
          </p:cNvPicPr>
          <p:nvPr>
            <p:ph sz="quarter" idx="10"/>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9480" y="1849388"/>
            <a:ext cx="2787786" cy="2088149"/>
          </a:xfrm>
        </p:spPr>
      </p:pic>
      <p:sp>
        <p:nvSpPr>
          <p:cNvPr id="6" name="Content Placeholder 5"/>
          <p:cNvSpPr>
            <a:spLocks noGrp="1"/>
          </p:cNvSpPr>
          <p:nvPr>
            <p:ph sz="quarter" idx="11"/>
          </p:nvPr>
        </p:nvSpPr>
        <p:spPr>
          <a:xfrm>
            <a:off x="3711848" y="1705372"/>
            <a:ext cx="6224152" cy="3384376"/>
          </a:xfrm>
        </p:spPr>
        <p:txBody>
          <a:bodyPr>
            <a:normAutofit/>
          </a:bodyPr>
          <a:lstStyle/>
          <a:p>
            <a:r>
              <a:rPr lang="en-ZA" dirty="0"/>
              <a:t>Bid Identification</a:t>
            </a:r>
          </a:p>
          <a:p>
            <a:r>
              <a:rPr lang="en-ZA" dirty="0"/>
              <a:t>Bid Administration</a:t>
            </a:r>
          </a:p>
          <a:p>
            <a:r>
              <a:rPr lang="en-ZA" dirty="0"/>
              <a:t>Evaluation Criteria </a:t>
            </a:r>
          </a:p>
          <a:p>
            <a:r>
              <a:rPr lang="en-ZA" dirty="0"/>
              <a:t>Submission of Bid Responses </a:t>
            </a:r>
          </a:p>
          <a:p>
            <a:r>
              <a:rPr lang="en-ZA" dirty="0"/>
              <a:t>Disqualification of bids </a:t>
            </a:r>
          </a:p>
          <a:p>
            <a:r>
              <a:rPr lang="en-US" dirty="0"/>
              <a:t>Questions and Answers</a:t>
            </a:r>
          </a:p>
          <a:p>
            <a:pPr marL="0" indent="0">
              <a:buNone/>
            </a:pPr>
            <a:endParaRPr lang="en-ZA" dirty="0"/>
          </a:p>
        </p:txBody>
      </p:sp>
    </p:spTree>
    <p:extLst>
      <p:ext uri="{BB962C8B-B14F-4D97-AF65-F5344CB8AC3E}">
        <p14:creationId xmlns:p14="http://schemas.microsoft.com/office/powerpoint/2010/main" val="3947912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20ABC4F-30FB-853E-669E-5A9078FE873A}"/>
              </a:ext>
            </a:extLst>
          </p:cNvPr>
          <p:cNvSpPr>
            <a:spLocks noGrp="1" noChangeArrowheads="1"/>
          </p:cNvSpPr>
          <p:nvPr>
            <p:ph type="title"/>
          </p:nvPr>
        </p:nvSpPr>
        <p:spPr>
          <a:xfrm>
            <a:off x="215900" y="157163"/>
            <a:ext cx="9720263" cy="479425"/>
          </a:xfrm>
        </p:spPr>
        <p:txBody>
          <a:bodyPr/>
          <a:lstStyle/>
          <a:p>
            <a:pPr eaLnBrk="1" hangingPunct="1"/>
            <a:r>
              <a:rPr lang="en-ZA" altLang="en-US"/>
              <a:t>BID Identification</a:t>
            </a:r>
          </a:p>
        </p:txBody>
      </p:sp>
      <p:graphicFrame>
        <p:nvGraphicFramePr>
          <p:cNvPr id="5" name="Content Placeholder 4">
            <a:extLst>
              <a:ext uri="{FF2B5EF4-FFF2-40B4-BE49-F238E27FC236}">
                <a16:creationId xmlns:a16="http://schemas.microsoft.com/office/drawing/2014/main" id="{EF3BC9B7-4ECF-557C-956C-8FA68B7FC6D4}"/>
              </a:ext>
            </a:extLst>
          </p:cNvPr>
          <p:cNvGraphicFramePr>
            <a:graphicFrameLocks noGrp="1"/>
          </p:cNvGraphicFramePr>
          <p:nvPr>
            <p:ph idx="1"/>
            <p:extLst>
              <p:ext uri="{D42A27DB-BD31-4B8C-83A1-F6EECF244321}">
                <p14:modId xmlns:p14="http://schemas.microsoft.com/office/powerpoint/2010/main" val="3609492454"/>
              </p:ext>
            </p:extLst>
          </p:nvPr>
        </p:nvGraphicFramePr>
        <p:xfrm>
          <a:off x="215900" y="696913"/>
          <a:ext cx="9720263" cy="2011592"/>
        </p:xfrm>
        <a:graphic>
          <a:graphicData uri="http://schemas.openxmlformats.org/drawingml/2006/table">
            <a:tbl>
              <a:tblPr firstRow="1" bandRow="1">
                <a:tableStyleId>{2D5ABB26-0587-4C30-8999-92F81FD0307C}</a:tableStyleId>
              </a:tblPr>
              <a:tblGrid>
                <a:gridCol w="1407716">
                  <a:extLst>
                    <a:ext uri="{9D8B030D-6E8A-4147-A177-3AD203B41FA5}">
                      <a16:colId xmlns:a16="http://schemas.microsoft.com/office/drawing/2014/main" val="20000"/>
                    </a:ext>
                  </a:extLst>
                </a:gridCol>
                <a:gridCol w="8312547">
                  <a:extLst>
                    <a:ext uri="{9D8B030D-6E8A-4147-A177-3AD203B41FA5}">
                      <a16:colId xmlns:a16="http://schemas.microsoft.com/office/drawing/2014/main" val="20001"/>
                    </a:ext>
                  </a:extLst>
                </a:gridCol>
              </a:tblGrid>
              <a:tr h="457156">
                <a:tc>
                  <a:txBody>
                    <a:bodyPr/>
                    <a:lstStyle/>
                    <a:p>
                      <a:r>
                        <a:rPr lang="en-GB" sz="2400" dirty="0"/>
                        <a:t>Bid No</a:t>
                      </a:r>
                    </a:p>
                  </a:txBody>
                  <a:tcPr marT="45698" marB="45698">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tc>
                  <a:txBody>
                    <a:bodyPr/>
                    <a:lstStyle/>
                    <a:p>
                      <a:r>
                        <a:rPr lang="en-ZA" sz="2400" b="1" dirty="0"/>
                        <a:t>RFP 3263-2026</a:t>
                      </a:r>
                      <a:endParaRPr lang="en-GB" sz="2400" dirty="0"/>
                    </a:p>
                  </a:txBody>
                  <a:tcPr marT="45698" marB="45698">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554206">
                <a:tc>
                  <a:txBody>
                    <a:bodyPr/>
                    <a:lstStyle/>
                    <a:p>
                      <a:r>
                        <a:rPr lang="en-GB" sz="2400" dirty="0"/>
                        <a:t>Bid Title</a:t>
                      </a:r>
                    </a:p>
                  </a:txBody>
                  <a:tcPr marT="45698" marB="45698">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tc>
                  <a:txBody>
                    <a:bodyPr/>
                    <a:lstStyle/>
                    <a:p>
                      <a:pPr marL="0" marR="0" lvl="0" indent="0" algn="just" defTabSz="846625" rtl="0" eaLnBrk="1" fontAlgn="auto" latinLnBrk="0" hangingPunct="1">
                        <a:lnSpc>
                          <a:spcPct val="100000"/>
                        </a:lnSpc>
                        <a:spcBef>
                          <a:spcPts val="0"/>
                        </a:spcBef>
                        <a:spcAft>
                          <a:spcPts val="0"/>
                        </a:spcAft>
                        <a:buClrTx/>
                        <a:buSzTx/>
                        <a:buFontTx/>
                        <a:buNone/>
                        <a:tabLst/>
                        <a:defRPr/>
                      </a:pPr>
                      <a:r>
                        <a:rPr lang="en-US" sz="2400" b="1" dirty="0">
                          <a:latin typeface="+mn-lt"/>
                        </a:rPr>
                        <a:t>THE IMPLEMENTATION OF A MULTI-FACTOR AUTHENTICATION AND NON-REPUDIATION LOGICAL ACCESS CONTROL SOLUTION INCLUDING MAINTENANCE AND SUPPORT FOR A PERIOD OF FIVE (05) YEARS.</a:t>
                      </a:r>
                    </a:p>
                  </a:txBody>
                  <a:tcPr marT="45698" marB="45698">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740E70F-908C-4646-BC36-75A8F6FEB2AC}"/>
              </a:ext>
            </a:extLst>
          </p:cNvPr>
          <p:cNvSpPr>
            <a:spLocks noGrp="1"/>
          </p:cNvSpPr>
          <p:nvPr>
            <p:ph type="title"/>
          </p:nvPr>
        </p:nvSpPr>
        <p:spPr>
          <a:xfrm>
            <a:off x="220000" y="121196"/>
            <a:ext cx="9720000" cy="480053"/>
          </a:xfrm>
        </p:spPr>
        <p:txBody>
          <a:bodyPr>
            <a:normAutofit fontScale="90000"/>
          </a:bodyPr>
          <a:lstStyle/>
          <a:p>
            <a:r>
              <a:rPr lang="en-US" dirty="0"/>
              <a:t>BID Administration </a:t>
            </a:r>
            <a:br>
              <a:rPr lang="en-ZA" dirty="0"/>
            </a:br>
            <a:br>
              <a:rPr lang="en-ZA" dirty="0"/>
            </a:br>
            <a:r>
              <a:rPr lang="en-ZA" dirty="0"/>
              <a:t> </a:t>
            </a:r>
          </a:p>
        </p:txBody>
      </p:sp>
      <p:graphicFrame>
        <p:nvGraphicFramePr>
          <p:cNvPr id="7" name="Table 6">
            <a:extLst>
              <a:ext uri="{FF2B5EF4-FFF2-40B4-BE49-F238E27FC236}">
                <a16:creationId xmlns:a16="http://schemas.microsoft.com/office/drawing/2014/main" id="{AE0B318C-C384-4353-A346-255A74A94F6D}"/>
              </a:ext>
            </a:extLst>
          </p:cNvPr>
          <p:cNvGraphicFramePr>
            <a:graphicFrameLocks noGrp="1"/>
          </p:cNvGraphicFramePr>
          <p:nvPr>
            <p:extLst>
              <p:ext uri="{D42A27DB-BD31-4B8C-83A1-F6EECF244321}">
                <p14:modId xmlns:p14="http://schemas.microsoft.com/office/powerpoint/2010/main" val="2952039437"/>
              </p:ext>
            </p:extLst>
          </p:nvPr>
        </p:nvGraphicFramePr>
        <p:xfrm>
          <a:off x="215900" y="835025"/>
          <a:ext cx="9656112" cy="4470293"/>
        </p:xfrm>
        <a:graphic>
          <a:graphicData uri="http://schemas.openxmlformats.org/drawingml/2006/table">
            <a:tbl>
              <a:tblPr firstRow="1" firstCol="1" bandRow="1">
                <a:tableStyleId>{5940675A-B579-460E-94D1-54222C63F5DA}</a:tableStyleId>
              </a:tblPr>
              <a:tblGrid>
                <a:gridCol w="2606464">
                  <a:extLst>
                    <a:ext uri="{9D8B030D-6E8A-4147-A177-3AD203B41FA5}">
                      <a16:colId xmlns:a16="http://schemas.microsoft.com/office/drawing/2014/main" val="684490992"/>
                    </a:ext>
                  </a:extLst>
                </a:gridCol>
                <a:gridCol w="7049648">
                  <a:extLst>
                    <a:ext uri="{9D8B030D-6E8A-4147-A177-3AD203B41FA5}">
                      <a16:colId xmlns:a16="http://schemas.microsoft.com/office/drawing/2014/main" val="1690729036"/>
                    </a:ext>
                  </a:extLst>
                </a:gridCol>
              </a:tblGrid>
              <a:tr h="453640">
                <a:tc>
                  <a:txBody>
                    <a:bodyPr/>
                    <a:lstStyle/>
                    <a:p>
                      <a:pPr>
                        <a:spcAft>
                          <a:spcPts val="0"/>
                        </a:spcAft>
                      </a:pPr>
                      <a:r>
                        <a:rPr lang="en-US" dirty="0"/>
                        <a:t>PUBLISHED DATE</a:t>
                      </a:r>
                      <a:endParaRPr lang="en-ZA" dirty="0"/>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US" sz="1600" b="1" dirty="0">
                          <a:solidFill>
                            <a:srgbClr val="FF0000"/>
                          </a:solidFill>
                          <a:effectLst/>
                        </a:rPr>
                        <a:t>09 July 2026</a:t>
                      </a:r>
                      <a:endParaRPr lang="en-ZA" sz="1600" b="1" dirty="0">
                        <a:solidFill>
                          <a:srgbClr val="FF0000"/>
                        </a:solidFill>
                        <a:effectLst/>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2816082"/>
                  </a:ext>
                </a:extLst>
              </a:tr>
              <a:tr h="1706891">
                <a:tc>
                  <a:txBody>
                    <a:bodyPr/>
                    <a:lstStyle/>
                    <a:p>
                      <a:pPr marL="0" marR="0" lvl="0" indent="0" algn="l" defTabSz="846625" rtl="0" eaLnBrk="1" fontAlgn="auto" latinLnBrk="0" hangingPunct="1">
                        <a:lnSpc>
                          <a:spcPct val="100000"/>
                        </a:lnSpc>
                        <a:spcBef>
                          <a:spcPts val="0"/>
                        </a:spcBef>
                        <a:spcAft>
                          <a:spcPts val="0"/>
                        </a:spcAft>
                        <a:buClrTx/>
                        <a:buSzTx/>
                        <a:buFontTx/>
                        <a:buNone/>
                        <a:tabLst/>
                        <a:defRPr/>
                      </a:pPr>
                      <a:r>
                        <a:rPr lang="en-GB" sz="1667" kern="1200" dirty="0">
                          <a:solidFill>
                            <a:schemeClr val="tx1"/>
                          </a:solidFill>
                          <a:latin typeface="+mn-lt"/>
                          <a:ea typeface="+mn-ea"/>
                          <a:cs typeface="+mn-cs"/>
                        </a:rPr>
                        <a:t>VIRTUAL VENDOR BRIEFING SESSION</a:t>
                      </a:r>
                    </a:p>
                    <a:p>
                      <a:pPr>
                        <a:spcAft>
                          <a:spcPts val="0"/>
                        </a:spcAft>
                      </a:pPr>
                      <a:endParaRPr lang="en-ZA" dirty="0"/>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46625" rtl="0" eaLnBrk="1" fontAlgn="auto" latinLnBrk="0" hangingPunct="1">
                        <a:lnSpc>
                          <a:spcPct val="100000"/>
                        </a:lnSpc>
                        <a:spcBef>
                          <a:spcPts val="0"/>
                        </a:spcBef>
                        <a:spcAft>
                          <a:spcPts val="0"/>
                        </a:spcAft>
                        <a:buClrTx/>
                        <a:buSzTx/>
                        <a:buFontTx/>
                        <a:buNone/>
                        <a:tabLst/>
                        <a:defRPr/>
                      </a:pPr>
                      <a:r>
                        <a:rPr lang="en-GB" sz="1667" kern="1200" dirty="0">
                          <a:solidFill>
                            <a:schemeClr val="tx1"/>
                          </a:solidFill>
                          <a:latin typeface="+mn-lt"/>
                          <a:ea typeface="+mn-ea"/>
                          <a:cs typeface="+mn-cs"/>
                        </a:rPr>
                        <a:t>Non-Compulsory Vendor Briefing Session will be held as follows:</a:t>
                      </a:r>
                    </a:p>
                    <a:p>
                      <a:pPr marL="0" marR="0" lvl="0" indent="0" algn="l" defTabSz="846625" rtl="0" eaLnBrk="1" fontAlgn="auto" latinLnBrk="0" hangingPunct="1">
                        <a:lnSpc>
                          <a:spcPct val="100000"/>
                        </a:lnSpc>
                        <a:spcBef>
                          <a:spcPts val="0"/>
                        </a:spcBef>
                        <a:spcAft>
                          <a:spcPts val="0"/>
                        </a:spcAft>
                        <a:buClrTx/>
                        <a:buSzTx/>
                        <a:buFontTx/>
                        <a:buNone/>
                        <a:tabLst/>
                        <a:defRPr/>
                      </a:pPr>
                      <a:endParaRPr lang="en-ZA" sz="1667" kern="1200" dirty="0">
                        <a:solidFill>
                          <a:schemeClr val="tx1"/>
                        </a:solidFill>
                        <a:latin typeface="+mn-lt"/>
                        <a:ea typeface="+mn-ea"/>
                        <a:cs typeface="+mn-cs"/>
                      </a:endParaRPr>
                    </a:p>
                    <a:p>
                      <a:pPr marL="0" marR="0" lvl="0" indent="0" algn="l" defTabSz="846625" rtl="0" eaLnBrk="1" fontAlgn="auto" latinLnBrk="0" hangingPunct="1">
                        <a:lnSpc>
                          <a:spcPct val="100000"/>
                        </a:lnSpc>
                        <a:spcBef>
                          <a:spcPts val="0"/>
                        </a:spcBef>
                        <a:spcAft>
                          <a:spcPts val="0"/>
                        </a:spcAft>
                        <a:buClrTx/>
                        <a:buSzTx/>
                        <a:buFontTx/>
                        <a:buNone/>
                        <a:tabLst/>
                        <a:defRPr/>
                      </a:pPr>
                      <a:r>
                        <a:rPr lang="en-GB" sz="1667" kern="1200" dirty="0">
                          <a:solidFill>
                            <a:schemeClr val="tx1"/>
                          </a:solidFill>
                          <a:latin typeface="+mn-lt"/>
                          <a:ea typeface="+mn-ea"/>
                          <a:cs typeface="+mn-cs"/>
                        </a:rPr>
                        <a:t>Date:</a:t>
                      </a:r>
                      <a:r>
                        <a:rPr lang="en-GB" sz="1667" b="1" kern="1200" dirty="0">
                          <a:solidFill>
                            <a:srgbClr val="FF0000"/>
                          </a:solidFill>
                          <a:latin typeface="+mn-lt"/>
                          <a:ea typeface="+mn-ea"/>
                          <a:cs typeface="+mn-cs"/>
                        </a:rPr>
                        <a:t>20 July 2026</a:t>
                      </a:r>
                    </a:p>
                    <a:p>
                      <a:pPr marL="0" marR="0" lvl="0" indent="0" algn="l" defTabSz="846625" rtl="0" eaLnBrk="1" fontAlgn="auto" latinLnBrk="0" hangingPunct="1">
                        <a:lnSpc>
                          <a:spcPct val="100000"/>
                        </a:lnSpc>
                        <a:spcBef>
                          <a:spcPts val="0"/>
                        </a:spcBef>
                        <a:spcAft>
                          <a:spcPts val="0"/>
                        </a:spcAft>
                        <a:buClrTx/>
                        <a:buSzTx/>
                        <a:buFontTx/>
                        <a:buNone/>
                        <a:tabLst/>
                        <a:defRPr/>
                      </a:pPr>
                      <a:endParaRPr lang="en-GB" sz="1667" b="1" kern="1200" dirty="0">
                        <a:solidFill>
                          <a:srgbClr val="FF0000"/>
                        </a:solidFill>
                        <a:latin typeface="+mn-lt"/>
                        <a:ea typeface="+mn-ea"/>
                        <a:cs typeface="+mn-cs"/>
                      </a:endParaRPr>
                    </a:p>
                    <a:p>
                      <a:pPr marL="0" marR="0" lvl="0" indent="0" algn="l" defTabSz="846625" rtl="0" eaLnBrk="1" fontAlgn="auto" latinLnBrk="0" hangingPunct="1">
                        <a:lnSpc>
                          <a:spcPct val="100000"/>
                        </a:lnSpc>
                        <a:spcBef>
                          <a:spcPts val="0"/>
                        </a:spcBef>
                        <a:spcAft>
                          <a:spcPts val="0"/>
                        </a:spcAft>
                        <a:buClrTx/>
                        <a:buSzTx/>
                        <a:buFontTx/>
                        <a:buNone/>
                        <a:tabLst/>
                        <a:defRPr/>
                      </a:pPr>
                      <a:r>
                        <a:rPr lang="en-GB" sz="1667" b="1" kern="1200" dirty="0">
                          <a:solidFill>
                            <a:srgbClr val="FF0000"/>
                          </a:solidFill>
                          <a:latin typeface="+mn-lt"/>
                          <a:ea typeface="+mn-ea"/>
                          <a:cs typeface="+mn-cs"/>
                        </a:rPr>
                        <a:t>Time: 11:00 am</a:t>
                      </a:r>
                      <a:endParaRPr lang="en-GB" sz="1667" b="1" kern="1200" dirty="0">
                        <a:solidFill>
                          <a:srgbClr val="FF3300"/>
                        </a:solidFill>
                        <a:latin typeface="+mn-lt"/>
                        <a:ea typeface="+mn-ea"/>
                        <a:cs typeface="+mn-cs"/>
                      </a:endParaRPr>
                    </a:p>
                    <a:p>
                      <a:pPr marL="0" marR="0" lvl="0" indent="0" algn="l" defTabSz="846625" rtl="0" eaLnBrk="1" fontAlgn="auto" latinLnBrk="0" hangingPunct="1">
                        <a:lnSpc>
                          <a:spcPct val="100000"/>
                        </a:lnSpc>
                        <a:spcBef>
                          <a:spcPts val="0"/>
                        </a:spcBef>
                        <a:spcAft>
                          <a:spcPts val="0"/>
                        </a:spcAft>
                        <a:buClrTx/>
                        <a:buSzTx/>
                        <a:buFontTx/>
                        <a:buNone/>
                        <a:tabLst/>
                        <a:defRPr/>
                      </a:pPr>
                      <a:endParaRPr lang="en-ZA" sz="1667" b="1" kern="1200" dirty="0">
                        <a:solidFill>
                          <a:srgbClr val="FF3300"/>
                        </a:solidFill>
                        <a:latin typeface="+mn-lt"/>
                        <a:ea typeface="+mn-ea"/>
                        <a:cs typeface="+mn-cs"/>
                      </a:endParaRPr>
                    </a:p>
                    <a:p>
                      <a:pPr marL="0" marR="0" lvl="0" indent="0" algn="l" defTabSz="846625" rtl="0" eaLnBrk="1" fontAlgn="auto" latinLnBrk="0" hangingPunct="1">
                        <a:lnSpc>
                          <a:spcPct val="100000"/>
                        </a:lnSpc>
                        <a:spcBef>
                          <a:spcPts val="0"/>
                        </a:spcBef>
                        <a:spcAft>
                          <a:spcPts val="0"/>
                        </a:spcAft>
                        <a:buClrTx/>
                        <a:buSzTx/>
                        <a:buFontTx/>
                        <a:buNone/>
                        <a:tabLst/>
                        <a:defRPr/>
                      </a:pPr>
                      <a:r>
                        <a:rPr lang="en-GB" sz="1667" kern="1200" dirty="0">
                          <a:solidFill>
                            <a:schemeClr val="tx1"/>
                          </a:solidFill>
                          <a:latin typeface="+mn-lt"/>
                          <a:ea typeface="+mn-ea"/>
                          <a:cs typeface="+mn-cs"/>
                        </a:rPr>
                        <a:t>Place: </a:t>
                      </a:r>
                      <a:r>
                        <a:rPr lang="en-US" sz="1667" kern="1200" dirty="0">
                          <a:solidFill>
                            <a:schemeClr val="tx1"/>
                          </a:solidFill>
                          <a:latin typeface="+mn-lt"/>
                          <a:ea typeface="+mn-ea"/>
                          <a:cs typeface="+mn-cs"/>
                        </a:rPr>
                        <a:t>MS Teams</a:t>
                      </a:r>
                      <a:endParaRPr lang="en-ZA" sz="1667" kern="1200" dirty="0">
                        <a:solidFill>
                          <a:schemeClr val="tx1"/>
                        </a:solidFill>
                        <a:latin typeface="+mn-lt"/>
                        <a:ea typeface="+mn-ea"/>
                        <a:cs typeface="+mn-cs"/>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14930129"/>
                  </a:ext>
                </a:extLst>
              </a:tr>
              <a:tr h="679013">
                <a:tc>
                  <a:txBody>
                    <a:bodyPr/>
                    <a:lstStyle/>
                    <a:p>
                      <a:pPr>
                        <a:spcAft>
                          <a:spcPts val="0"/>
                        </a:spcAft>
                      </a:pPr>
                      <a:r>
                        <a:rPr lang="en-ZA" sz="1600" b="1" dirty="0">
                          <a:effectLst/>
                        </a:rPr>
                        <a:t>CLOSING DATE FOR QUESTIONS / QUERIES</a:t>
                      </a:r>
                      <a:endParaRPr lang="en-ZA" sz="1600" b="1" dirty="0">
                        <a:solidFill>
                          <a:schemeClr val="bg1"/>
                        </a:solidFill>
                        <a:effectLst/>
                        <a:latin typeface="Calibri"/>
                        <a:ea typeface="Times New Roman"/>
                        <a:cs typeface="Times New Roman"/>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ZA" sz="1600" b="1" dirty="0">
                          <a:solidFill>
                            <a:srgbClr val="FF0000"/>
                          </a:solidFill>
                          <a:effectLst/>
                        </a:rPr>
                        <a:t>27 July 2026</a:t>
                      </a:r>
                    </a:p>
                    <a:p>
                      <a:pPr>
                        <a:lnSpc>
                          <a:spcPct val="100000"/>
                        </a:lnSpc>
                        <a:spcAft>
                          <a:spcPts val="0"/>
                        </a:spcAft>
                      </a:pPr>
                      <a:r>
                        <a:rPr lang="en-ZA" sz="1600" dirty="0">
                          <a:effectLst/>
                        </a:rPr>
                        <a:t>Submitted to: </a:t>
                      </a:r>
                      <a:r>
                        <a:rPr lang="en-ZA" sz="1600" u="sng" dirty="0">
                          <a:effectLst/>
                          <a:hlinkClick r:id="rId3"/>
                        </a:rPr>
                        <a:t>Muditambi.Gangazhe@sita.co.za</a:t>
                      </a:r>
                      <a:endParaRPr lang="en-ZA" sz="1600" u="sng" dirty="0">
                        <a:effectLst/>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1473647"/>
                  </a:ext>
                </a:extLst>
              </a:tr>
              <a:tr h="983585">
                <a:tc>
                  <a:txBody>
                    <a:bodyPr/>
                    <a:lstStyle/>
                    <a:p>
                      <a:pPr>
                        <a:spcAft>
                          <a:spcPts val="0"/>
                        </a:spcAft>
                      </a:pPr>
                      <a:r>
                        <a:rPr lang="en-ZA" sz="1600" b="1" dirty="0">
                          <a:effectLst/>
                        </a:rPr>
                        <a:t>RFB CLOSING DETAILS</a:t>
                      </a:r>
                      <a:endParaRPr lang="en-ZA" sz="1600" b="1" dirty="0">
                        <a:solidFill>
                          <a:schemeClr val="bg1"/>
                        </a:solidFill>
                        <a:effectLst/>
                        <a:latin typeface="Calibri"/>
                        <a:ea typeface="Times New Roman"/>
                        <a:cs typeface="Times New Roman"/>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ZA" sz="1600" b="1" dirty="0">
                          <a:solidFill>
                            <a:srgbClr val="FF0000"/>
                          </a:solidFill>
                          <a:effectLst/>
                        </a:rPr>
                        <a:t>DATE: 05 August 2026</a:t>
                      </a:r>
                    </a:p>
                    <a:p>
                      <a:pPr>
                        <a:lnSpc>
                          <a:spcPct val="100000"/>
                        </a:lnSpc>
                        <a:spcAft>
                          <a:spcPts val="0"/>
                        </a:spcAft>
                      </a:pPr>
                      <a:r>
                        <a:rPr lang="en-ZA" sz="1600" dirty="0">
                          <a:effectLst/>
                        </a:rPr>
                        <a:t>TIME: 11:00 (SOUTH AFRICAN TIME)</a:t>
                      </a:r>
                    </a:p>
                    <a:p>
                      <a:pPr>
                        <a:lnSpc>
                          <a:spcPct val="100000"/>
                        </a:lnSpc>
                        <a:spcAft>
                          <a:spcPts val="0"/>
                        </a:spcAft>
                      </a:pPr>
                      <a:r>
                        <a:rPr lang="en-ZA" sz="1600" dirty="0">
                          <a:effectLst/>
                        </a:rPr>
                        <a:t>PLACE: </a:t>
                      </a:r>
                      <a:r>
                        <a:rPr lang="en-US" sz="1600" dirty="0">
                          <a:effectLst/>
                        </a:rPr>
                        <a:t>The SITA-Supplier Oracle ERP portal is accessible on the URL link as follows:</a:t>
                      </a:r>
                    </a:p>
                    <a:p>
                      <a:pPr>
                        <a:lnSpc>
                          <a:spcPct val="100000"/>
                        </a:lnSpc>
                        <a:spcAft>
                          <a:spcPts val="0"/>
                        </a:spcAft>
                      </a:pPr>
                      <a:r>
                        <a:rPr kumimoji="0" lang="en-US" sz="1600" b="0" i="0" u="none" strike="noStrike" kern="1200" cap="none" spc="0" normalizeH="0" baseline="0" noProof="0" dirty="0">
                          <a:ln>
                            <a:noFill/>
                          </a:ln>
                          <a:solidFill>
                            <a:prstClr val="black"/>
                          </a:solidFill>
                          <a:effectLst/>
                          <a:uLnTx/>
                          <a:uFillTx/>
                          <a:latin typeface="+mn-lt"/>
                          <a:ea typeface="+mn-ea"/>
                          <a:cs typeface="+mn-cs"/>
                          <a:hlinkClick r:id="rId4">
                            <a:extLst>
                              <a:ext uri="{A12FA001-AC4F-418D-AE19-62706E023703}">
                                <ahyp:hlinkClr xmlns:ahyp="http://schemas.microsoft.com/office/drawing/2018/hyperlinkcolor" val="tx"/>
                              </a:ext>
                            </a:extLst>
                          </a:hlinkClick>
                        </a:rPr>
                        <a:t>www.suppliers.sita.co.za</a:t>
                      </a:r>
                      <a:r>
                        <a:rPr kumimoji="0" lang="en-US" sz="1600" b="0" i="0" u="none" strike="noStrike" kern="1200" cap="none" spc="0" normalizeH="0" baseline="0" noProof="0" dirty="0">
                          <a:ln>
                            <a:noFill/>
                          </a:ln>
                          <a:solidFill>
                            <a:prstClr val="black"/>
                          </a:solidFill>
                          <a:effectLst/>
                          <a:uLnTx/>
                          <a:uFillTx/>
                          <a:latin typeface="+mn-lt"/>
                          <a:ea typeface="+mn-ea"/>
                          <a:cs typeface="+mn-cs"/>
                        </a:rPr>
                        <a:t> </a:t>
                      </a:r>
                      <a:endParaRPr lang="en-ZA" sz="1600" b="1" dirty="0">
                        <a:solidFill>
                          <a:schemeClr val="tx1"/>
                        </a:solidFill>
                        <a:effectLst/>
                        <a:latin typeface="Calibri"/>
                        <a:ea typeface="Times New Roman"/>
                        <a:cs typeface="Times New Roman"/>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667801"/>
                  </a:ext>
                </a:extLst>
              </a:tr>
              <a:tr h="575610">
                <a:tc>
                  <a:txBody>
                    <a:bodyPr/>
                    <a:lstStyle/>
                    <a:p>
                      <a:pPr>
                        <a:spcAft>
                          <a:spcPts val="0"/>
                        </a:spcAft>
                      </a:pPr>
                      <a:r>
                        <a:rPr lang="en-ZA" sz="1600" b="1" dirty="0">
                          <a:effectLst/>
                        </a:rPr>
                        <a:t>RFB VALIDITY PERIOD</a:t>
                      </a:r>
                      <a:endParaRPr lang="en-ZA" sz="1600" b="1" dirty="0">
                        <a:solidFill>
                          <a:schemeClr val="bg1"/>
                        </a:solidFill>
                        <a:effectLst/>
                        <a:latin typeface="Calibri"/>
                        <a:ea typeface="Times New Roman"/>
                        <a:cs typeface="Times New Roman"/>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ZA" sz="1600" dirty="0">
                          <a:effectLst/>
                        </a:rPr>
                        <a:t>120 DAYS FROM THE CLOSING DATE</a:t>
                      </a:r>
                      <a:endParaRPr lang="en-ZA" sz="1600" b="1" dirty="0">
                        <a:solidFill>
                          <a:schemeClr val="tx1"/>
                        </a:solidFill>
                        <a:effectLst/>
                        <a:latin typeface="Calibri"/>
                        <a:ea typeface="Times New Roman"/>
                        <a:cs typeface="Times New Roman"/>
                      </a:endParaRPr>
                    </a:p>
                  </a:txBody>
                  <a:tcPr marL="57150" marR="5715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8085281"/>
                  </a:ext>
                </a:extLst>
              </a:tr>
            </a:tbl>
          </a:graphicData>
        </a:graphic>
      </p:graphicFrame>
    </p:spTree>
    <p:extLst>
      <p:ext uri="{BB962C8B-B14F-4D97-AF65-F5344CB8AC3E}">
        <p14:creationId xmlns:p14="http://schemas.microsoft.com/office/powerpoint/2010/main" val="40256265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00" y="157201"/>
            <a:ext cx="9720000" cy="540059"/>
          </a:xfrm>
        </p:spPr>
        <p:txBody>
          <a:bodyPr/>
          <a:lstStyle/>
          <a:p>
            <a:r>
              <a:rPr lang="en-ZA" dirty="0"/>
              <a:t>Evaluation criteria </a:t>
            </a:r>
          </a:p>
        </p:txBody>
      </p:sp>
      <p:sp>
        <p:nvSpPr>
          <p:cNvPr id="3" name="Content Placeholder 2"/>
          <p:cNvSpPr>
            <a:spLocks noGrp="1"/>
          </p:cNvSpPr>
          <p:nvPr>
            <p:ph idx="1"/>
          </p:nvPr>
        </p:nvSpPr>
        <p:spPr>
          <a:xfrm>
            <a:off x="327472" y="769269"/>
            <a:ext cx="9433048" cy="4392487"/>
          </a:xfrm>
        </p:spPr>
        <p:txBody>
          <a:bodyPr>
            <a:normAutofit fontScale="25000" lnSpcReduction="20000"/>
          </a:bodyPr>
          <a:lstStyle/>
          <a:p>
            <a:r>
              <a:rPr lang="en-US" sz="7400" b="1" dirty="0">
                <a:cs typeface="+mn-cs"/>
              </a:rPr>
              <a:t>Evaluations will be based on the following</a:t>
            </a:r>
            <a:r>
              <a:rPr lang="en-US" sz="7400" dirty="0">
                <a:cs typeface="+mn-cs"/>
              </a:rPr>
              <a:t>:</a:t>
            </a:r>
          </a:p>
          <a:p>
            <a:pPr>
              <a:lnSpc>
                <a:spcPct val="170000"/>
              </a:lnSpc>
              <a:buFont typeface="Wingdings" panose="05000000000000000000" pitchFamily="2" charset="2"/>
              <a:buChar char="q"/>
            </a:pPr>
            <a:r>
              <a:rPr lang="en-US" sz="7400" dirty="0">
                <a:cs typeface="+mn-cs"/>
              </a:rPr>
              <a:t>Stage 1: Mandatory Administrative Responsiveness</a:t>
            </a:r>
          </a:p>
          <a:p>
            <a:pPr>
              <a:lnSpc>
                <a:spcPct val="170000"/>
              </a:lnSpc>
              <a:buFont typeface="Wingdings" panose="05000000000000000000" pitchFamily="2" charset="2"/>
              <a:buChar char="q"/>
            </a:pPr>
            <a:r>
              <a:rPr lang="en-US" sz="7400" dirty="0">
                <a:cs typeface="+mn-cs"/>
              </a:rPr>
              <a:t>Stage 2: Technical Mandatory Requirement Evaluation</a:t>
            </a:r>
          </a:p>
          <a:p>
            <a:pPr>
              <a:lnSpc>
                <a:spcPct val="170000"/>
              </a:lnSpc>
              <a:spcBef>
                <a:spcPts val="0"/>
              </a:spcBef>
              <a:buSzTx/>
              <a:buFont typeface="Wingdings" panose="05000000000000000000" pitchFamily="2" charset="2"/>
              <a:buChar char="q"/>
              <a:defRPr/>
            </a:pPr>
            <a:r>
              <a:rPr lang="en-US" sz="7400" dirty="0">
                <a:cs typeface="+mn-cs"/>
              </a:rPr>
              <a:t>Stage 3: Technical Functionality Requirement Evaluation</a:t>
            </a:r>
          </a:p>
          <a:p>
            <a:pPr>
              <a:lnSpc>
                <a:spcPct val="170000"/>
              </a:lnSpc>
              <a:spcBef>
                <a:spcPts val="0"/>
              </a:spcBef>
              <a:buSzTx/>
              <a:buFont typeface="Wingdings" panose="05000000000000000000" pitchFamily="2" charset="2"/>
              <a:buChar char="q"/>
              <a:defRPr/>
            </a:pPr>
            <a:r>
              <a:rPr lang="en-US" sz="7400" dirty="0">
                <a:cs typeface="+mn-cs"/>
              </a:rPr>
              <a:t>Stage 4: Proof of Concept (Presentation) Requirements</a:t>
            </a:r>
          </a:p>
          <a:p>
            <a:pPr>
              <a:lnSpc>
                <a:spcPct val="170000"/>
              </a:lnSpc>
              <a:spcBef>
                <a:spcPts val="0"/>
              </a:spcBef>
              <a:buSzTx/>
              <a:buFont typeface="Wingdings" panose="05000000000000000000" pitchFamily="2" charset="2"/>
              <a:buChar char="q"/>
              <a:defRPr/>
            </a:pPr>
            <a:r>
              <a:rPr lang="en-US" sz="7400" dirty="0">
                <a:cs typeface="+mn-cs"/>
              </a:rPr>
              <a:t>Stage 5: Special Conditions of Contract verification</a:t>
            </a:r>
          </a:p>
          <a:p>
            <a:pPr>
              <a:lnSpc>
                <a:spcPct val="170000"/>
              </a:lnSpc>
              <a:spcBef>
                <a:spcPts val="0"/>
              </a:spcBef>
              <a:buSzTx/>
              <a:buFont typeface="Wingdings" panose="05000000000000000000" pitchFamily="2" charset="2"/>
              <a:buChar char="q"/>
              <a:defRPr/>
            </a:pPr>
            <a:r>
              <a:rPr lang="en-US" sz="7400" dirty="0">
                <a:cs typeface="+mn-cs"/>
              </a:rPr>
              <a:t> Stage 6: Costing and Preference evaluation</a:t>
            </a:r>
          </a:p>
          <a:p>
            <a:endParaRPr lang="en-ZA" dirty="0"/>
          </a:p>
          <a:p>
            <a:pPr lvl="0"/>
            <a:r>
              <a:rPr lang="en-ZA" sz="7400" dirty="0">
                <a:cs typeface="+mn-cs"/>
              </a:rPr>
              <a:t>NOTE: ALL BIDDERS ARE REQUIRED TO REGISTER ON THE CENTRAL SUPPLIER DATABASE (CSD). </a:t>
            </a:r>
          </a:p>
          <a:p>
            <a:pPr lvl="0"/>
            <a:endParaRPr lang="en-ZA" sz="9600" b="1" dirty="0">
              <a:cs typeface="+mn-cs"/>
            </a:endParaRPr>
          </a:p>
          <a:p>
            <a:pPr marL="0" indent="0">
              <a:buNone/>
            </a:pPr>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spTree>
    <p:extLst>
      <p:ext uri="{BB962C8B-B14F-4D97-AF65-F5344CB8AC3E}">
        <p14:creationId xmlns:p14="http://schemas.microsoft.com/office/powerpoint/2010/main" val="401660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32CF28E-7032-1326-38AE-3126DC7E8749}"/>
              </a:ext>
            </a:extLst>
          </p:cNvPr>
          <p:cNvSpPr>
            <a:spLocks noGrp="1" noChangeArrowheads="1"/>
          </p:cNvSpPr>
          <p:nvPr>
            <p:ph type="title"/>
          </p:nvPr>
        </p:nvSpPr>
        <p:spPr>
          <a:xfrm>
            <a:off x="215900" y="157163"/>
            <a:ext cx="9720263" cy="479425"/>
          </a:xfrm>
        </p:spPr>
        <p:txBody>
          <a:bodyPr/>
          <a:lstStyle/>
          <a:p>
            <a:pPr eaLnBrk="1" hangingPunct="1"/>
            <a:r>
              <a:rPr lang="en-ZA" altLang="en-US"/>
              <a:t>Submission of Bid Responses </a:t>
            </a:r>
          </a:p>
        </p:txBody>
      </p:sp>
      <p:sp>
        <p:nvSpPr>
          <p:cNvPr id="3" name="Content Placeholder 2">
            <a:extLst>
              <a:ext uri="{FF2B5EF4-FFF2-40B4-BE49-F238E27FC236}">
                <a16:creationId xmlns:a16="http://schemas.microsoft.com/office/drawing/2014/main" id="{AA5352A6-584E-BC92-39A9-F027EFF55395}"/>
              </a:ext>
            </a:extLst>
          </p:cNvPr>
          <p:cNvSpPr>
            <a:spLocks noGrp="1"/>
          </p:cNvSpPr>
          <p:nvPr>
            <p:ph idx="1"/>
          </p:nvPr>
        </p:nvSpPr>
        <p:spPr/>
        <p:txBody>
          <a:bodyPr rtlCol="0"/>
          <a:lstStyle/>
          <a:p>
            <a:pPr marL="0" indent="0" algn="just">
              <a:lnSpc>
                <a:spcPct val="115000"/>
              </a:lnSpc>
              <a:spcAft>
                <a:spcPts val="600"/>
              </a:spcAft>
              <a:buFont typeface="Wingdings" panose="05000000000000000000" pitchFamily="2" charset="2"/>
              <a:buNone/>
              <a:defRPr/>
            </a:pPr>
            <a:r>
              <a:rPr lang="en-US" sz="1400" b="1" dirty="0">
                <a:ea typeface="Calibri Light" panose="020F0302020204030204" pitchFamily="34" charset="0"/>
                <a:cs typeface="Times New Roman" panose="02020603050405020304" pitchFamily="18" charset="0"/>
              </a:rPr>
              <a:t>Bidders are required to submit a complete bid response documentation pack that meets the following</a:t>
            </a:r>
          </a:p>
          <a:p>
            <a:pPr marL="0" indent="0" algn="just">
              <a:lnSpc>
                <a:spcPct val="115000"/>
              </a:lnSpc>
              <a:spcAft>
                <a:spcPts val="600"/>
              </a:spcAft>
              <a:buFont typeface="Wingdings" panose="05000000000000000000" pitchFamily="2" charset="2"/>
              <a:buNone/>
              <a:defRPr/>
            </a:pPr>
            <a:r>
              <a:rPr lang="en-US" sz="1400" b="1" dirty="0">
                <a:ea typeface="Calibri Light" panose="020F0302020204030204" pitchFamily="34" charset="0"/>
                <a:cs typeface="Times New Roman" panose="02020603050405020304" pitchFamily="18" charset="0"/>
              </a:rPr>
              <a:t>conditions: </a:t>
            </a: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1. Bidders must ensure that they are registered on the CSD and ensure that all company details are updated on the CSD. </a:t>
            </a: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2. The bid response must be submitted through the ERP system. Responses will only be considered valid if submitted via the ERP platform, within the stipulated date and time as indicated on the “Invitation to Bid” cover page,</a:t>
            </a: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3. Documentation must be provided in the correct format and presented as original documents,</a:t>
            </a: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4. </a:t>
            </a:r>
            <a:r>
              <a:rPr lang="en-ZA" sz="1400" dirty="0">
                <a:ea typeface="Calibri Light" panose="020F0302020204030204" pitchFamily="34" charset="0"/>
                <a:cs typeface="Times New Roman" panose="02020603050405020304" pitchFamily="18" charset="0"/>
              </a:rPr>
              <a:t>No manual hard copy submissions, email submissions or faxed submissions will be accepted</a:t>
            </a:r>
            <a:endParaRPr lang="en-US" sz="1400" dirty="0">
              <a:ea typeface="Calibri Light" panose="020F0302020204030204" pitchFamily="34" charset="0"/>
              <a:cs typeface="Times New Roman" panose="02020603050405020304" pitchFamily="18" charset="0"/>
            </a:endParaRP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5. Bidders are required to record each line‑item price directly within the designated ERP system as part of their submission.</a:t>
            </a:r>
          </a:p>
          <a:p>
            <a:pPr marL="0" indent="0" algn="just">
              <a:lnSpc>
                <a:spcPct val="115000"/>
              </a:lnSpc>
              <a:spcAft>
                <a:spcPts val="600"/>
              </a:spcAft>
              <a:buFont typeface="Wingdings" panose="05000000000000000000" pitchFamily="2" charset="2"/>
              <a:buNone/>
              <a:defRPr/>
            </a:pPr>
            <a:r>
              <a:rPr lang="en-US" sz="1400" dirty="0">
                <a:ea typeface="Calibri Light" panose="020F0302020204030204" pitchFamily="34" charset="0"/>
                <a:cs typeface="Times New Roman" panose="02020603050405020304" pitchFamily="18" charset="0"/>
              </a:rPr>
              <a:t>7. Please use the link to attain the “Sourcing Supplier User Guide” to enable your company to navigate the system: </a:t>
            </a:r>
            <a:r>
              <a:rPr lang="en-US" sz="1400" dirty="0">
                <a:ea typeface="Calibri Light" panose="020F0302020204030204" pitchFamily="34" charset="0"/>
                <a:cs typeface="Times New Roman" panose="02020603050405020304" pitchFamily="18" charset="0"/>
                <a:hlinkClick r:id="rId3"/>
              </a:rPr>
              <a:t>https://www.sita.co.za/content/erp-isupplier-ecatalogue-guidelines</a:t>
            </a:r>
            <a:r>
              <a:rPr lang="en-US" sz="1400" dirty="0">
                <a:ea typeface="Calibri Light" panose="020F0302020204030204" pitchFamily="34" charset="0"/>
                <a:cs typeface="Times New Roman" panose="02020603050405020304" pitchFamily="18" charset="0"/>
              </a:rPr>
              <a:t> </a:t>
            </a:r>
          </a:p>
          <a:p>
            <a:pPr marL="0" indent="0" algn="just">
              <a:lnSpc>
                <a:spcPct val="115000"/>
              </a:lnSpc>
              <a:spcAft>
                <a:spcPts val="600"/>
              </a:spcAft>
              <a:buFont typeface="Wingdings" panose="05000000000000000000" pitchFamily="2" charset="2"/>
              <a:buNone/>
              <a:defRPr/>
            </a:pPr>
            <a:endParaRPr lang="en-ZA" sz="1200" dirty="0">
              <a:ea typeface="Calibri Light" panose="020F0302020204030204" pitchFamily="34" charset="0"/>
              <a:cs typeface="Times New Roman" panose="02020603050405020304" pitchFamily="18" charset="0"/>
            </a:endParaRPr>
          </a:p>
          <a:p>
            <a:pPr marL="0" indent="0" defTabSz="846625" eaLnBrk="1" fontAlgn="auto" hangingPunct="1">
              <a:spcAft>
                <a:spcPts val="0"/>
              </a:spcAft>
              <a:buFont typeface="Wingdings" panose="05000000000000000000" pitchFamily="2" charset="2"/>
              <a:buNone/>
              <a:defRPr/>
            </a:pPr>
            <a:endParaRPr lang="en-US" sz="4000" b="1" dirty="0">
              <a:highlight>
                <a:srgbClr val="FFFF00"/>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Disqualification of bids </a:t>
            </a:r>
          </a:p>
        </p:txBody>
      </p:sp>
      <p:sp>
        <p:nvSpPr>
          <p:cNvPr id="3" name="Content Placeholder 2"/>
          <p:cNvSpPr>
            <a:spLocks noGrp="1"/>
          </p:cNvSpPr>
          <p:nvPr>
            <p:ph idx="1"/>
          </p:nvPr>
        </p:nvSpPr>
        <p:spPr/>
        <p:txBody>
          <a:bodyPr>
            <a:normAutofit fontScale="92500" lnSpcReduction="20000"/>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Bidders shall be disqualified if they fail to:</a:t>
            </a:r>
            <a:endParaRPr lang="en-ZA" dirty="0">
              <a:latin typeface="Calibri Light" panose="020F0302020204030204" pitchFamily="34" charset="0"/>
              <a:ea typeface="Calibri Light" panose="020F0302020204030204" pitchFamily="34" charset="0"/>
              <a:cs typeface="Calibri Light" panose="020F0302020204030204" pitchFamily="34" charset="0"/>
            </a:endParaRPr>
          </a:p>
          <a:p>
            <a:pPr lvl="1"/>
            <a:r>
              <a:rPr lang="en-US" dirty="0">
                <a:latin typeface="Calibri Light" panose="020F0302020204030204" pitchFamily="34" charset="0"/>
                <a:ea typeface="Calibri Light" panose="020F0302020204030204" pitchFamily="34" charset="0"/>
                <a:cs typeface="Calibri Light" panose="020F0302020204030204" pitchFamily="34" charset="0"/>
              </a:rPr>
              <a:t>Submit their bids on time,</a:t>
            </a:r>
          </a:p>
          <a:p>
            <a:pPr lvl="1"/>
            <a:r>
              <a:rPr lang="en-US" dirty="0">
                <a:latin typeface="Calibri Light" panose="020F0302020204030204" pitchFamily="34" charset="0"/>
                <a:ea typeface="Calibri Light" panose="020F0302020204030204" pitchFamily="34" charset="0"/>
                <a:cs typeface="Calibri Light" panose="020F0302020204030204" pitchFamily="34" charset="0"/>
              </a:rPr>
              <a:t>Complete questionnaires in full,</a:t>
            </a:r>
          </a:p>
          <a:p>
            <a:pPr lvl="1"/>
            <a:r>
              <a:rPr lang="en-ZA" dirty="0">
                <a:latin typeface="Calibri Light" panose="020F0302020204030204" pitchFamily="34" charset="0"/>
                <a:ea typeface="Calibri Light" panose="020F0302020204030204" pitchFamily="34" charset="0"/>
                <a:cs typeface="Calibri Light" panose="020F0302020204030204" pitchFamily="34" charset="0"/>
              </a:rPr>
              <a:t>Submit true and correct information, </a:t>
            </a:r>
          </a:p>
          <a:p>
            <a:pPr lvl="1"/>
            <a:r>
              <a:rPr lang="en-US" dirty="0">
                <a:latin typeface="Calibri Light" panose="020F0302020204030204" pitchFamily="34" charset="0"/>
                <a:ea typeface="Calibri Light" panose="020F0302020204030204" pitchFamily="34" charset="0"/>
                <a:cs typeface="Calibri Light" panose="020F0302020204030204" pitchFamily="34" charset="0"/>
              </a:rPr>
              <a:t>Bidders need to complete and submit all  SBD documents, </a:t>
            </a:r>
            <a:r>
              <a:rPr lang="en-US" sz="2200" b="1"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SBD 4 need to be completed as per CSD information; i.e. bidders to disclose all their business interests on table 7 of Standard Bidding document</a:t>
            </a:r>
            <a:r>
              <a:rPr lang="en-US" sz="2200" dirty="0">
                <a:latin typeface="Calibri Light" panose="020F0302020204030204" pitchFamily="34" charset="0"/>
                <a:ea typeface="Calibri Light" panose="020F0302020204030204" pitchFamily="34" charset="0"/>
                <a:cs typeface="Calibri Light" panose="020F0302020204030204" pitchFamily="34" charset="0"/>
              </a:rPr>
              <a:t>,</a:t>
            </a:r>
            <a:endParaRPr lang="en-ZA" sz="2200" dirty="0">
              <a:latin typeface="Calibri Light" panose="020F0302020204030204" pitchFamily="34" charset="0"/>
              <a:ea typeface="Calibri Light" panose="020F0302020204030204" pitchFamily="34" charset="0"/>
              <a:cs typeface="Calibri Light" panose="020F0302020204030204" pitchFamily="34" charset="0"/>
            </a:endParaRPr>
          </a:p>
          <a:p>
            <a:pPr lvl="1"/>
            <a:r>
              <a:rPr lang="en-ZA" dirty="0">
                <a:latin typeface="Calibri Light" panose="020F0302020204030204" pitchFamily="34" charset="0"/>
                <a:ea typeface="Calibri Light" panose="020F0302020204030204" pitchFamily="34" charset="0"/>
                <a:cs typeface="Calibri Light" panose="020F0302020204030204" pitchFamily="34" charset="0"/>
              </a:rPr>
              <a:t>Comply with all mandatory requirements, and</a:t>
            </a:r>
          </a:p>
          <a:p>
            <a:pPr lvl="1"/>
            <a:r>
              <a:rPr lang="en-US" sz="2100" dirty="0">
                <a:latin typeface="Calibri Light" panose="020F0302020204030204" pitchFamily="34" charset="0"/>
                <a:ea typeface="Calibri Light" panose="020F0302020204030204" pitchFamily="34" charset="0"/>
                <a:cs typeface="Calibri Light" panose="020F0302020204030204" pitchFamily="34" charset="0"/>
              </a:rPr>
              <a:t>Bidders shall submit Bid responses in accordance with the prescribed manner of submission as specified above</a:t>
            </a:r>
            <a:r>
              <a:rPr kumimoji="0" lang="en-US"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en-US" sz="2200" b="1" u="none" strike="noStrike" kern="1200" cap="none" spc="0" normalizeH="0" baseline="0" noProof="0" dirty="0">
                <a:ln>
                  <a:noFill/>
                </a:ln>
                <a:solidFill>
                  <a:srgbClr val="FF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Failure to comply with the above instructions when submitting a proposal will lead to disqualification</a:t>
            </a:r>
            <a:endParaRPr lang="en-ZA" sz="2200" dirty="0">
              <a:latin typeface="Calibri Light" panose="020F0302020204030204" pitchFamily="34" charset="0"/>
              <a:ea typeface="Calibri Light" panose="020F0302020204030204" pitchFamily="34" charset="0"/>
              <a:cs typeface="Calibri Light" panose="020F0302020204030204" pitchFamily="34" charset="0"/>
            </a:endParaRPr>
          </a:p>
          <a:p>
            <a:r>
              <a:rPr lang="en-ZA" dirty="0">
                <a:latin typeface="Calibri Light" panose="020F0302020204030204" pitchFamily="34" charset="0"/>
                <a:ea typeface="Calibri Light" panose="020F0302020204030204" pitchFamily="34" charset="0"/>
                <a:cs typeface="Calibri Light" panose="020F0302020204030204" pitchFamily="34" charset="0"/>
              </a:rPr>
              <a:t>Bidders must ensure that TCC is valid  as per CSD report when submitting bid responses (grace period of 7 days). Failure to comply with mandatory documents shall lead to disqualification</a:t>
            </a:r>
          </a:p>
          <a:p>
            <a:endParaRPr lang="en-ZA" dirty="0"/>
          </a:p>
        </p:txBody>
      </p:sp>
    </p:spTree>
    <p:extLst>
      <p:ext uri="{BB962C8B-B14F-4D97-AF65-F5344CB8AC3E}">
        <p14:creationId xmlns:p14="http://schemas.microsoft.com/office/powerpoint/2010/main" val="157445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521D1F5E-F15C-DCB7-24CD-ED51250608B5}"/>
              </a:ext>
            </a:extLst>
          </p:cNvPr>
          <p:cNvSpPr>
            <a:spLocks noGrp="1" noChangeArrowheads="1"/>
          </p:cNvSpPr>
          <p:nvPr>
            <p:ph type="title"/>
          </p:nvPr>
        </p:nvSpPr>
        <p:spPr>
          <a:xfrm>
            <a:off x="215900" y="157163"/>
            <a:ext cx="9720263" cy="479425"/>
          </a:xfrm>
        </p:spPr>
        <p:txBody>
          <a:bodyPr/>
          <a:lstStyle/>
          <a:p>
            <a:pPr algn="ctr" eaLnBrk="1" hangingPunct="1"/>
            <a:r>
              <a:rPr lang="en-US" altLang="en-US"/>
              <a:t>RFB DOCUMENT</a:t>
            </a:r>
            <a:endParaRPr lang="en-ZA" altLang="en-US"/>
          </a:p>
        </p:txBody>
      </p:sp>
      <p:sp>
        <p:nvSpPr>
          <p:cNvPr id="3" name="Content Placeholder 2">
            <a:extLst>
              <a:ext uri="{FF2B5EF4-FFF2-40B4-BE49-F238E27FC236}">
                <a16:creationId xmlns:a16="http://schemas.microsoft.com/office/drawing/2014/main" id="{8AE09E08-3A10-3674-13F9-72D95806A038}"/>
              </a:ext>
            </a:extLst>
          </p:cNvPr>
          <p:cNvSpPr>
            <a:spLocks noGrp="1"/>
          </p:cNvSpPr>
          <p:nvPr>
            <p:ph idx="1"/>
          </p:nvPr>
        </p:nvSpPr>
        <p:spPr>
          <a:xfrm>
            <a:off x="215900" y="841375"/>
            <a:ext cx="9720263" cy="4403725"/>
          </a:xfrm>
        </p:spPr>
        <p:txBody>
          <a:bodyPr rtlCol="0"/>
          <a:lstStyle/>
          <a:p>
            <a:pPr defTabSz="846625" eaLnBrk="1" fontAlgn="auto" hangingPunct="1">
              <a:spcAft>
                <a:spcPts val="0"/>
              </a:spcAft>
              <a:defRPr/>
            </a:pPr>
            <a:r>
              <a:rPr lang="en-US" b="1" dirty="0"/>
              <a:t>Tender documents can be downloaded on the SITA and ERP website for free.</a:t>
            </a:r>
          </a:p>
          <a:p>
            <a:pPr marL="0" indent="0" algn="ctr" defTabSz="846625" eaLnBrk="1" fontAlgn="auto" hangingPunct="1">
              <a:spcAft>
                <a:spcPts val="0"/>
              </a:spcAft>
              <a:buFont typeface="Wingdings" panose="05000000000000000000" pitchFamily="2" charset="2"/>
              <a:buNone/>
              <a:defRPr/>
            </a:pPr>
            <a:r>
              <a:rPr lang="en-US" dirty="0">
                <a:solidFill>
                  <a:schemeClr val="tx2"/>
                </a:solidFill>
                <a:hlinkClick r:id="rId2"/>
              </a:rPr>
              <a:t>ERP System, </a:t>
            </a:r>
          </a:p>
          <a:p>
            <a:pPr marL="0" indent="0" algn="ctr" defTabSz="846625" eaLnBrk="1" fontAlgn="auto" hangingPunct="1">
              <a:spcAft>
                <a:spcPts val="0"/>
              </a:spcAft>
              <a:buFont typeface="Wingdings" panose="05000000000000000000" pitchFamily="2" charset="2"/>
              <a:buNone/>
              <a:defRPr/>
            </a:pPr>
            <a:r>
              <a:rPr lang="en-US" dirty="0">
                <a:solidFill>
                  <a:schemeClr val="tx2"/>
                </a:solidFill>
                <a:hlinkClick r:id="rId2"/>
              </a:rPr>
              <a:t>www</a:t>
            </a:r>
            <a:r>
              <a:rPr lang="en-US" dirty="0">
                <a:solidFill>
                  <a:srgbClr val="0000FF"/>
                </a:solidFill>
                <a:hlinkClick r:id="rId2"/>
              </a:rPr>
              <a:t>.</a:t>
            </a:r>
            <a:r>
              <a:rPr lang="en-US" dirty="0">
                <a:solidFill>
                  <a:schemeClr val="tx2"/>
                </a:solidFill>
                <a:hlinkClick r:id="rId2"/>
              </a:rPr>
              <a:t>sita.co.za</a:t>
            </a:r>
            <a:endParaRPr lang="en-US" dirty="0">
              <a:solidFill>
                <a:schemeClr val="tx2"/>
              </a:solidFill>
            </a:endParaRPr>
          </a:p>
          <a:p>
            <a:pPr marL="0" indent="0" defTabSz="846625" eaLnBrk="1" fontAlgn="auto" hangingPunct="1">
              <a:spcAft>
                <a:spcPts val="0"/>
              </a:spcAft>
              <a:buFont typeface="Wingdings" panose="05000000000000000000" pitchFamily="2" charset="2"/>
              <a:buNone/>
              <a:defRPr/>
            </a:pPr>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ctrTitle"/>
          </p:nvPr>
        </p:nvSpPr>
        <p:spPr>
          <a:xfrm>
            <a:off x="4060032" y="1849388"/>
            <a:ext cx="4380177" cy="1608717"/>
          </a:xfrm>
        </p:spPr>
        <p:txBody>
          <a:bodyPr>
            <a:normAutofit/>
          </a:bodyPr>
          <a:lstStyle/>
          <a:p>
            <a:r>
              <a:rPr lang="en-ZA" altLang="en-US" sz="4000" dirty="0"/>
              <a:t>Thank You</a:t>
            </a:r>
            <a:br>
              <a:rPr lang="en-ZA" altLang="en-US" sz="4000" dirty="0"/>
            </a:br>
            <a:r>
              <a:rPr lang="en-ZA" altLang="en-US" sz="4000" dirty="0"/>
              <a:t>Questions?</a:t>
            </a:r>
          </a:p>
        </p:txBody>
      </p:sp>
    </p:spTree>
    <p:extLst>
      <p:ext uri="{BB962C8B-B14F-4D97-AF65-F5344CB8AC3E}">
        <p14:creationId xmlns:p14="http://schemas.microsoft.com/office/powerpoint/2010/main" val="1767961387"/>
      </p:ext>
    </p:extLst>
  </p:cSld>
  <p:clrMapOvr>
    <a:masterClrMapping/>
  </p:clrMapOvr>
</p:sld>
</file>

<file path=ppt/theme/theme1.xml><?xml version="1.0" encoding="utf-8"?>
<a:theme xmlns:a="http://schemas.openxmlformats.org/drawingml/2006/main" name="SITA 2017">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ITA">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TA Presentation 2017 v5.4b" id="{DBE74014-EE5D-46B7-80BA-93AAC5594C10}" vid="{83A635D8-68B0-4BB8-B888-C35F402A65D3}"/>
    </a:ext>
  </a:extLst>
</a:theme>
</file>

<file path=ppt/theme/theme2.xml><?xml version="1.0" encoding="utf-8"?>
<a:theme xmlns:a="http://schemas.openxmlformats.org/drawingml/2006/main" name="1_SITA 2017">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ITA">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TA Presentation 2017 v5.4b" id="{DBE74014-EE5D-46B7-80BA-93AAC5594C10}" vid="{83A635D8-68B0-4BB8-B888-C35F402A65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6779DD2C9D8E4E9C47607B135826AF" ma:contentTypeVersion="15" ma:contentTypeDescription="Create a new document." ma:contentTypeScope="" ma:versionID="042f8cbe3841231b9b2f524858b602b5">
  <xsd:schema xmlns:xsd="http://www.w3.org/2001/XMLSchema" xmlns:xs="http://www.w3.org/2001/XMLSchema" xmlns:p="http://schemas.microsoft.com/office/2006/metadata/properties" xmlns:ns3="4b8f6078-741d-4858-91e5-c83906f61e1a" xmlns:ns4="2473a3e4-0939-4083-a7ff-40c5a0b90ef2" targetNamespace="http://schemas.microsoft.com/office/2006/metadata/properties" ma:root="true" ma:fieldsID="cf0e9591d9997dc277bf1e5d10e1c488" ns3:_="" ns4:_="">
    <xsd:import namespace="4b8f6078-741d-4858-91e5-c83906f61e1a"/>
    <xsd:import namespace="2473a3e4-0939-4083-a7ff-40c5a0b90ef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_activity" minOccurs="0"/>
                <xsd:element ref="ns4:MediaServiceObjectDetectorVersions" minOccurs="0"/>
                <xsd:element ref="ns4:MediaServiceGenerationTime" minOccurs="0"/>
                <xsd:element ref="ns4:MediaServiceEventHashCode" minOccurs="0"/>
                <xsd:element ref="ns4:MediaServiceSearchProperties" minOccurs="0"/>
                <xsd:element ref="ns4:MediaServiceSystemTag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8f6078-741d-4858-91e5-c83906f61e1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73a3e4-0939-4083-a7ff-40c5a0b90ef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473a3e4-0939-4083-a7ff-40c5a0b90ef2" xsi:nil="true"/>
  </documentManagement>
</p:properties>
</file>

<file path=customXml/itemProps1.xml><?xml version="1.0" encoding="utf-8"?>
<ds:datastoreItem xmlns:ds="http://schemas.openxmlformats.org/officeDocument/2006/customXml" ds:itemID="{DE4E6CFA-6F11-474B-A1BA-E36D771C8205}">
  <ds:schemaRefs>
    <ds:schemaRef ds:uri="http://schemas.microsoft.com/sharepoint/v3/contenttype/forms"/>
  </ds:schemaRefs>
</ds:datastoreItem>
</file>

<file path=customXml/itemProps2.xml><?xml version="1.0" encoding="utf-8"?>
<ds:datastoreItem xmlns:ds="http://schemas.openxmlformats.org/officeDocument/2006/customXml" ds:itemID="{08A4AD16-03E0-4D9F-8F25-97C52B5D81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8f6078-741d-4858-91e5-c83906f61e1a"/>
    <ds:schemaRef ds:uri="2473a3e4-0939-4083-a7ff-40c5a0b90e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A82F8C-74CB-474B-8FB8-993D2BDCCD47}">
  <ds:schemaRefs>
    <ds:schemaRef ds:uri="http://purl.org/dc/elements/1.1/"/>
    <ds:schemaRef ds:uri="http://www.w3.org/XML/1998/namespace"/>
    <ds:schemaRef ds:uri="http://schemas.openxmlformats.org/package/2006/metadata/core-properties"/>
    <ds:schemaRef ds:uri="http://purl.org/dc/dcmitype/"/>
    <ds:schemaRef ds:uri="4b8f6078-741d-4858-91e5-c83906f61e1a"/>
    <ds:schemaRef ds:uri="http://purl.org/dc/terms/"/>
    <ds:schemaRef ds:uri="http://schemas.microsoft.com/office/2006/documentManagement/types"/>
    <ds:schemaRef ds:uri="http://schemas.microsoft.com/office/2006/metadata/properties"/>
    <ds:schemaRef ds:uri="http://schemas.microsoft.com/office/infopath/2007/PartnerControls"/>
    <ds:schemaRef ds:uri="2473a3e4-0939-4083-a7ff-40c5a0b90ef2"/>
  </ds:schemaRefs>
</ds:datastoreItem>
</file>

<file path=docProps/app.xml><?xml version="1.0" encoding="utf-8"?>
<Properties xmlns="http://schemas.openxmlformats.org/officeDocument/2006/extended-properties" xmlns:vt="http://schemas.openxmlformats.org/officeDocument/2006/docPropsVTypes">
  <Template>SITA Presentation 2017 v5.4b</Template>
  <TotalTime>4611</TotalTime>
  <Words>664</Words>
  <Application>Microsoft Office PowerPoint</Application>
  <PresentationFormat>Custom</PresentationFormat>
  <Paragraphs>90</Paragraphs>
  <Slides>9</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Calibri Light</vt:lpstr>
      <vt:lpstr>Wingdings</vt:lpstr>
      <vt:lpstr>SITA 2017</vt:lpstr>
      <vt:lpstr>1_SITA 2017</vt:lpstr>
      <vt:lpstr>NON-COMPULSORY BRIEFING SESSION RFP 3263/2026 THE IMPLEMENTATION OF A MULTI-FACTOR AUTHENTICATION AND NON-REPUDIATION LOGICAL ACCESS CONTROL SOLUTION INCLUDING MAINTENANCE AND SUPPORT FOR A PERIOD OF FIVE (05) YEARS.</vt:lpstr>
      <vt:lpstr>Part 1: Acquisition Administration and Compliance matters</vt:lpstr>
      <vt:lpstr>BID Identification</vt:lpstr>
      <vt:lpstr>BID Administration    </vt:lpstr>
      <vt:lpstr>Evaluation criteria </vt:lpstr>
      <vt:lpstr>Submission of Bid Responses </vt:lpstr>
      <vt:lpstr>Disqualification of bids </vt:lpstr>
      <vt:lpstr>RFB DOCUMENT</vt:lpstr>
      <vt:lpstr>Thank You Questions?</vt:lpstr>
    </vt:vector>
  </TitlesOfParts>
  <Company>SITA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SUPPIER BRIEFING SESSION  RFB 1661/2017  Supply of a Turnkey Software Asset Management (SAM) Solution To SITA, as well as Integrated Logistics Support and Advisory Services for a period of 36 months.</dc:title>
  <dc:creator>Willie Needham</dc:creator>
  <cp:keywords>Template Presentation</cp:keywords>
  <cp:lastModifiedBy>Muditambi Gangazhe</cp:lastModifiedBy>
  <cp:revision>91</cp:revision>
  <cp:lastPrinted>2019-11-26T10:40:42Z</cp:lastPrinted>
  <dcterms:created xsi:type="dcterms:W3CDTF">2017-12-01T08:47:31Z</dcterms:created>
  <dcterms:modified xsi:type="dcterms:W3CDTF">2026-07-20T07:01:09Z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0x0101001A6779DD2C9D8E4E9C47607B135826AF</vt:lpwstr>
  </property>
</Properties>
</file>