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2" r:id="rId6"/>
    <p:sldMasterId id="2147483658" r:id="rId7"/>
  </p:sldMasterIdLst>
  <p:notesMasterIdLst>
    <p:notesMasterId r:id="rId16"/>
  </p:notesMasterIdLst>
  <p:sldIdLst>
    <p:sldId id="295" r:id="rId8"/>
    <p:sldId id="304" r:id="rId9"/>
    <p:sldId id="280" r:id="rId10"/>
    <p:sldId id="305" r:id="rId11"/>
    <p:sldId id="306" r:id="rId12"/>
    <p:sldId id="307" r:id="rId13"/>
    <p:sldId id="308" r:id="rId14"/>
    <p:sldId id="29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2025/01/22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361681" y="1223493"/>
            <a:ext cx="11383851"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lstStyle/>
          <a:p>
            <a:r>
              <a:rPr lang="en-US" dirty="0"/>
              <a:t>Contracting Principles for Smart Meters</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t>Donovan Kumkaran</a:t>
            </a: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t>24/01/2025</a:t>
            </a: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52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1. Introduction</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2</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r>
              <a:rPr lang="en-US" sz="1800" dirty="0"/>
              <a:t>All contracting will be done utilizing the NEC3 Supply Contract April 2013 version.</a:t>
            </a:r>
          </a:p>
          <a:p>
            <a:pPr marL="0" indent="0">
              <a:buNone/>
            </a:pPr>
            <a:endParaRPr lang="en-US" sz="1800" dirty="0"/>
          </a:p>
          <a:p>
            <a:r>
              <a:rPr lang="en-US" sz="1800" dirty="0"/>
              <a:t>Various Secondary Options will/may apply:</a:t>
            </a:r>
          </a:p>
          <a:p>
            <a:pPr lvl="1"/>
            <a:r>
              <a:rPr lang="en-US" sz="1800" dirty="0"/>
              <a:t>X1 Price adjustment for inflation</a:t>
            </a:r>
          </a:p>
          <a:p>
            <a:pPr lvl="1"/>
            <a:r>
              <a:rPr lang="en-US" sz="1800" dirty="0"/>
              <a:t>X2 Changes in the Law</a:t>
            </a:r>
          </a:p>
          <a:p>
            <a:pPr lvl="1"/>
            <a:r>
              <a:rPr lang="en-US" sz="1800" dirty="0"/>
              <a:t>X3 Multiple Currencies</a:t>
            </a:r>
          </a:p>
          <a:p>
            <a:pPr lvl="1"/>
            <a:r>
              <a:rPr lang="en-US" sz="1800" dirty="0"/>
              <a:t>X4 Parent Company Guarantee</a:t>
            </a:r>
          </a:p>
          <a:p>
            <a:pPr lvl="1"/>
            <a:r>
              <a:rPr lang="en-US" sz="1800" dirty="0"/>
              <a:t>X7 Delay Damages</a:t>
            </a:r>
          </a:p>
          <a:p>
            <a:pPr lvl="1"/>
            <a:r>
              <a:rPr lang="en-US" sz="1800" dirty="0"/>
              <a:t>X13 Performance Bond</a:t>
            </a:r>
          </a:p>
          <a:p>
            <a:pPr lvl="1"/>
            <a:r>
              <a:rPr lang="en-US" sz="1800" dirty="0"/>
              <a:t>Z Additional Conditions of Contract</a:t>
            </a:r>
          </a:p>
          <a:p>
            <a:endParaRPr lang="en-US" sz="1800" dirty="0"/>
          </a:p>
        </p:txBody>
      </p:sp>
    </p:spTree>
    <p:extLst>
      <p:ext uri="{BB962C8B-B14F-4D97-AF65-F5344CB8AC3E}">
        <p14:creationId xmlns:p14="http://schemas.microsoft.com/office/powerpoint/2010/main" val="311445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dirty="0"/>
              <a:t>2. General Principles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lnSpcReduction="10000"/>
          </a:bodyPr>
          <a:lstStyle/>
          <a:p>
            <a:r>
              <a:rPr lang="en-US" sz="1800" dirty="0"/>
              <a:t>Risk – The core clauses contain the Employers Risks allocated in the contract, whatever risk is not the Purchasers risk is the Suppliers risk.</a:t>
            </a:r>
          </a:p>
          <a:p>
            <a:r>
              <a:rPr lang="en-US" sz="1800" dirty="0"/>
              <a:t>Goods Information – Contains references and specific goods requirements relevant to the goods purchased as well as reference to the applicable specifications.</a:t>
            </a:r>
          </a:p>
          <a:p>
            <a:r>
              <a:rPr lang="en-US" sz="1800" dirty="0"/>
              <a:t>Period of reply – There is a set period of reply to be applied to the contract unless otherwise agreed on a specific matter basis.</a:t>
            </a:r>
          </a:p>
          <a:p>
            <a:r>
              <a:rPr lang="en-US" sz="1800" dirty="0"/>
              <a:t>Lead times – Will be agreed upon at negotiation stage based on the Supplier’s capacity and will be negotiated for batches.  Suppliers to propose lead times for batches at tender stage which will provide the basis for the negotiations.</a:t>
            </a:r>
          </a:p>
          <a:p>
            <a:r>
              <a:rPr lang="en-US" sz="1800" dirty="0"/>
              <a:t>Testing and Defects – To be agreed upon at negotiation stage pertaining to time for correction.</a:t>
            </a:r>
          </a:p>
          <a:p>
            <a:r>
              <a:rPr lang="en-US" sz="1800" dirty="0"/>
              <a:t>Payments – All assessments will be done after each batch delivery.  Payment periods are 30 days for contract values under R50 million and 60 days for contract values above R50 Million and will not be negotiated. (Eskom Payment Policy)</a:t>
            </a:r>
          </a:p>
          <a:p>
            <a:r>
              <a:rPr lang="en-US" sz="1800" dirty="0"/>
              <a:t>Compensations Events – As per the core clause document.</a:t>
            </a:r>
          </a:p>
          <a:p>
            <a:r>
              <a:rPr lang="en-US" sz="1800" dirty="0"/>
              <a:t>All goods will be delivered FCA.</a:t>
            </a:r>
          </a:p>
          <a:p>
            <a:pPr marL="0" indent="0">
              <a:buNone/>
            </a:pPr>
            <a:r>
              <a:rPr lang="en-US" sz="1800" dirty="0"/>
              <a:t> </a:t>
            </a:r>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3</a:t>
            </a:fld>
            <a:endParaRPr lang="en-ZA" dirty="0"/>
          </a:p>
        </p:txBody>
      </p:sp>
    </p:spTree>
    <p:extLst>
      <p:ext uri="{BB962C8B-B14F-4D97-AF65-F5344CB8AC3E}">
        <p14:creationId xmlns:p14="http://schemas.microsoft.com/office/powerpoint/2010/main" val="37989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1B90-97F6-C353-3ED4-864A271B0C69}"/>
              </a:ext>
            </a:extLst>
          </p:cNvPr>
          <p:cNvSpPr>
            <a:spLocks noGrp="1"/>
          </p:cNvSpPr>
          <p:nvPr>
            <p:ph type="title"/>
          </p:nvPr>
        </p:nvSpPr>
        <p:spPr/>
        <p:txBody>
          <a:bodyPr/>
          <a:lstStyle/>
          <a:p>
            <a:r>
              <a:rPr lang="en-US" dirty="0"/>
              <a:t>3. Liabilities</a:t>
            </a:r>
            <a:endParaRPr lang="en-ZA" dirty="0"/>
          </a:p>
        </p:txBody>
      </p:sp>
      <p:sp>
        <p:nvSpPr>
          <p:cNvPr id="3" name="Content Placeholder 2">
            <a:extLst>
              <a:ext uri="{FF2B5EF4-FFF2-40B4-BE49-F238E27FC236}">
                <a16:creationId xmlns:a16="http://schemas.microsoft.com/office/drawing/2014/main" id="{3292CEBC-2D2C-6B58-7E7F-0408F9F0B046}"/>
              </a:ext>
            </a:extLst>
          </p:cNvPr>
          <p:cNvSpPr>
            <a:spLocks noGrp="1"/>
          </p:cNvSpPr>
          <p:nvPr>
            <p:ph idx="1"/>
          </p:nvPr>
        </p:nvSpPr>
        <p:spPr/>
        <p:txBody>
          <a:bodyPr>
            <a:normAutofit/>
          </a:bodyPr>
          <a:lstStyle/>
          <a:p>
            <a:r>
              <a:rPr lang="en-US" sz="1800" dirty="0"/>
              <a:t>The Supplier will be liable to the Purchaser for the total of all Purchase orders placed and this will include consequential loss as Eskom is dependent on meters for income.</a:t>
            </a:r>
          </a:p>
          <a:p>
            <a:r>
              <a:rPr lang="en-US" sz="1800" dirty="0"/>
              <a:t>Liability for defects is limited to the value of the batch order from which the defective products arise.</a:t>
            </a:r>
          </a:p>
          <a:p>
            <a:r>
              <a:rPr lang="en-US" sz="1800" dirty="0"/>
              <a:t>End of liability will be 3 years after the whole delivery of the goods and services.</a:t>
            </a:r>
            <a:endParaRPr lang="en-ZA" sz="1800" dirty="0"/>
          </a:p>
        </p:txBody>
      </p:sp>
    </p:spTree>
    <p:extLst>
      <p:ext uri="{BB962C8B-B14F-4D97-AF65-F5344CB8AC3E}">
        <p14:creationId xmlns:p14="http://schemas.microsoft.com/office/powerpoint/2010/main" val="54411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C866-7543-79D9-143C-6B9F05077189}"/>
              </a:ext>
            </a:extLst>
          </p:cNvPr>
          <p:cNvSpPr>
            <a:spLocks noGrp="1"/>
          </p:cNvSpPr>
          <p:nvPr>
            <p:ph type="title"/>
          </p:nvPr>
        </p:nvSpPr>
        <p:spPr/>
        <p:txBody>
          <a:bodyPr/>
          <a:lstStyle/>
          <a:p>
            <a:r>
              <a:rPr lang="en-US" dirty="0"/>
              <a:t>4. Dispute resolution</a:t>
            </a:r>
            <a:endParaRPr lang="en-ZA" dirty="0"/>
          </a:p>
        </p:txBody>
      </p:sp>
      <p:sp>
        <p:nvSpPr>
          <p:cNvPr id="3" name="Content Placeholder 2">
            <a:extLst>
              <a:ext uri="{FF2B5EF4-FFF2-40B4-BE49-F238E27FC236}">
                <a16:creationId xmlns:a16="http://schemas.microsoft.com/office/drawing/2014/main" id="{8251FB29-3EF9-ADC1-963E-6E3F2EE6053F}"/>
              </a:ext>
            </a:extLst>
          </p:cNvPr>
          <p:cNvSpPr>
            <a:spLocks noGrp="1"/>
          </p:cNvSpPr>
          <p:nvPr>
            <p:ph idx="1"/>
          </p:nvPr>
        </p:nvSpPr>
        <p:spPr/>
        <p:txBody>
          <a:bodyPr>
            <a:normAutofit/>
          </a:bodyPr>
          <a:lstStyle/>
          <a:p>
            <a:r>
              <a:rPr lang="en-US" sz="1800" dirty="0"/>
              <a:t>Any dispute must first be referred to adjudication for resolution.</a:t>
            </a:r>
          </a:p>
          <a:p>
            <a:r>
              <a:rPr lang="en-US" sz="1800" dirty="0"/>
              <a:t>If any party is dissatisfied with the outcome of adjudication the matter must then be referred to arbitration.</a:t>
            </a:r>
          </a:p>
          <a:p>
            <a:r>
              <a:rPr lang="en-US" sz="1800" dirty="0"/>
              <a:t>Should any party be dissatisfied with the outcome of the arbitration the relevant court may then be approached. </a:t>
            </a:r>
            <a:endParaRPr lang="en-ZA" sz="1800" dirty="0"/>
          </a:p>
        </p:txBody>
      </p:sp>
    </p:spTree>
    <p:extLst>
      <p:ext uri="{BB962C8B-B14F-4D97-AF65-F5344CB8AC3E}">
        <p14:creationId xmlns:p14="http://schemas.microsoft.com/office/powerpoint/2010/main" val="293262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710C-C6FB-78AC-9D90-F92D27169F00}"/>
              </a:ext>
            </a:extLst>
          </p:cNvPr>
          <p:cNvSpPr>
            <a:spLocks noGrp="1"/>
          </p:cNvSpPr>
          <p:nvPr>
            <p:ph type="title"/>
          </p:nvPr>
        </p:nvSpPr>
        <p:spPr/>
        <p:txBody>
          <a:bodyPr/>
          <a:lstStyle/>
          <a:p>
            <a:r>
              <a:rPr lang="en-US" dirty="0"/>
              <a:t>5. Bonds and Guarantees</a:t>
            </a:r>
            <a:endParaRPr lang="en-ZA" dirty="0"/>
          </a:p>
        </p:txBody>
      </p:sp>
      <p:sp>
        <p:nvSpPr>
          <p:cNvPr id="3" name="Content Placeholder 2">
            <a:extLst>
              <a:ext uri="{FF2B5EF4-FFF2-40B4-BE49-F238E27FC236}">
                <a16:creationId xmlns:a16="http://schemas.microsoft.com/office/drawing/2014/main" id="{BF46AC78-081A-B334-6536-B9A228B3C40A}"/>
              </a:ext>
            </a:extLst>
          </p:cNvPr>
          <p:cNvSpPr>
            <a:spLocks noGrp="1"/>
          </p:cNvSpPr>
          <p:nvPr>
            <p:ph idx="1"/>
          </p:nvPr>
        </p:nvSpPr>
        <p:spPr/>
        <p:txBody>
          <a:bodyPr>
            <a:normAutofit/>
          </a:bodyPr>
          <a:lstStyle/>
          <a:p>
            <a:r>
              <a:rPr lang="en-US" sz="1800" dirty="0"/>
              <a:t>There are two types of bonds – performance and parent company guarantee.</a:t>
            </a:r>
          </a:p>
          <a:p>
            <a:r>
              <a:rPr lang="en-US" sz="1800" dirty="0"/>
              <a:t>The value of the performance bond if elected will be determined based on the outcome of the financial evaluation carried out on the suppliers audited financial statements.  Can be up to a maximum of 40% of the contract value.</a:t>
            </a:r>
          </a:p>
          <a:p>
            <a:r>
              <a:rPr lang="en-US" sz="1800" dirty="0"/>
              <a:t>The parent company guarantee will only apply to a subsidiary of a holding company.</a:t>
            </a:r>
            <a:endParaRPr lang="en-ZA" sz="1800" dirty="0"/>
          </a:p>
        </p:txBody>
      </p:sp>
    </p:spTree>
    <p:extLst>
      <p:ext uri="{BB962C8B-B14F-4D97-AF65-F5344CB8AC3E}">
        <p14:creationId xmlns:p14="http://schemas.microsoft.com/office/powerpoint/2010/main" val="5191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D2CA-D583-E344-20FD-B0FB909ACE67}"/>
              </a:ext>
            </a:extLst>
          </p:cNvPr>
          <p:cNvSpPr>
            <a:spLocks noGrp="1"/>
          </p:cNvSpPr>
          <p:nvPr>
            <p:ph type="title"/>
          </p:nvPr>
        </p:nvSpPr>
        <p:spPr/>
        <p:txBody>
          <a:bodyPr/>
          <a:lstStyle/>
          <a:p>
            <a:r>
              <a:rPr lang="en-US" dirty="0"/>
              <a:t>6. Pricing</a:t>
            </a:r>
            <a:endParaRPr lang="en-ZA" dirty="0"/>
          </a:p>
        </p:txBody>
      </p:sp>
      <p:sp>
        <p:nvSpPr>
          <p:cNvPr id="3" name="Content Placeholder 2">
            <a:extLst>
              <a:ext uri="{FF2B5EF4-FFF2-40B4-BE49-F238E27FC236}">
                <a16:creationId xmlns:a16="http://schemas.microsoft.com/office/drawing/2014/main" id="{8068B2B4-2FBE-0761-3EFB-638101E6F435}"/>
              </a:ext>
            </a:extLst>
          </p:cNvPr>
          <p:cNvSpPr>
            <a:spLocks noGrp="1"/>
          </p:cNvSpPr>
          <p:nvPr>
            <p:ph idx="1"/>
          </p:nvPr>
        </p:nvSpPr>
        <p:spPr/>
        <p:txBody>
          <a:bodyPr>
            <a:normAutofit/>
          </a:bodyPr>
          <a:lstStyle/>
          <a:p>
            <a:r>
              <a:rPr lang="en-US" sz="1800" dirty="0"/>
              <a:t>Pricing will be determined and negotiated based on the outcome of an RFQ and will be reflected on the Purchase Order.</a:t>
            </a:r>
          </a:p>
          <a:p>
            <a:r>
              <a:rPr lang="en-US" sz="1800" dirty="0"/>
              <a:t>Escalation will apply to all Purchase Orders with a delivery period exceeding 12 months from the Purchase Order date based on agreed indices.</a:t>
            </a:r>
          </a:p>
          <a:p>
            <a:r>
              <a:rPr lang="en-US" sz="1800" dirty="0"/>
              <a:t>All Purchase Orders with a delivery period less than 12 months will not be subject to escalation and will be based on a fixed price.</a:t>
            </a:r>
            <a:endParaRPr lang="en-ZA" sz="1800" dirty="0"/>
          </a:p>
        </p:txBody>
      </p:sp>
    </p:spTree>
    <p:extLst>
      <p:ext uri="{BB962C8B-B14F-4D97-AF65-F5344CB8AC3E}">
        <p14:creationId xmlns:p14="http://schemas.microsoft.com/office/powerpoint/2010/main" val="266581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Conclusion</a:t>
            </a:r>
          </a:p>
        </p:txBody>
      </p:sp>
      <p:pic>
        <p:nvPicPr>
          <p:cNvPr id="5" name="Picture 4">
            <a:extLst>
              <a:ext uri="{FF2B5EF4-FFF2-40B4-BE49-F238E27FC236}">
                <a16:creationId xmlns:a16="http://schemas.microsoft.com/office/drawing/2014/main" id="{900FFE1B-5BFF-6761-DF4F-DF911B95635B}"/>
              </a:ext>
            </a:extLst>
          </p:cNvPr>
          <p:cNvPicPr>
            <a:picLocks noChangeAspect="1"/>
          </p:cNvPicPr>
          <p:nvPr/>
        </p:nvPicPr>
        <p:blipFill>
          <a:blip r:embed="rId2"/>
          <a:stretch>
            <a:fillRect/>
          </a:stretch>
        </p:blipFill>
        <p:spPr>
          <a:xfrm>
            <a:off x="1360716" y="1546978"/>
            <a:ext cx="3316511" cy="3316511"/>
          </a:xfrm>
          <a:prstGeom prst="rect">
            <a:avLst/>
          </a:prstGeom>
        </p:spPr>
      </p:pic>
      <p:pic>
        <p:nvPicPr>
          <p:cNvPr id="6" name="Picture Placeholder 9">
            <a:extLst>
              <a:ext uri="{FF2B5EF4-FFF2-40B4-BE49-F238E27FC236}">
                <a16:creationId xmlns:a16="http://schemas.microsoft.com/office/drawing/2014/main" id="{7779E1DE-4D0F-50E5-AB6B-27D1101DC53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4150" y="3415546"/>
            <a:ext cx="1895476" cy="1895476"/>
          </a:xfrm>
        </p:spPr>
      </p:pic>
    </p:spTree>
    <p:extLst>
      <p:ext uri="{BB962C8B-B14F-4D97-AF65-F5344CB8AC3E}">
        <p14:creationId xmlns:p14="http://schemas.microsoft.com/office/powerpoint/2010/main" val="18391833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Diane Else</DisplayName>
        <AccountId>19741</AccountId>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20234F84-9DE2-4D36-8982-C85E6D744628}">
  <ds:schemaRefs>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2c7ddca0-f18f-4514-89ec-cfc256175ba5"/>
    <ds:schemaRef ds:uri="http://purl.org/dc/dcmitype/"/>
  </ds:schemaRefs>
</ds:datastoreItem>
</file>

<file path=customXml/itemProps2.xml><?xml version="1.0" encoding="utf-8"?>
<ds:datastoreItem xmlns:ds="http://schemas.openxmlformats.org/officeDocument/2006/customXml" ds:itemID="{8286FC4E-7107-443F-AFC2-041DFCA8E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CF7CC5-0788-47AF-9C4D-141820F3636D}">
  <ds:schemaRefs>
    <ds:schemaRef ds:uri="http://schemas.microsoft.com/sharepoint/v3/contenttype/forms"/>
  </ds:schemaRefs>
</ds:datastoreItem>
</file>

<file path=customXml/itemProps4.xml><?xml version="1.0" encoding="utf-8"?>
<ds:datastoreItem xmlns:ds="http://schemas.openxmlformats.org/officeDocument/2006/customXml" ds:itemID="{6546AB9B-59C3-4B62-B00C-49F49AB8482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3365</TotalTime>
  <Words>535</Words>
  <Application>Microsoft Office PowerPoint</Application>
  <PresentationFormat>Widescreen</PresentationFormat>
  <Paragraphs>43</Paragraphs>
  <Slides>8</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Courier New</vt:lpstr>
      <vt:lpstr>Wingdings</vt:lpstr>
      <vt:lpstr>Office Theme</vt:lpstr>
      <vt:lpstr>Content Slide Master</vt:lpstr>
      <vt:lpstr>1_Content Slide Master</vt:lpstr>
      <vt:lpstr>think-cell Slide</vt:lpstr>
      <vt:lpstr>Contracting Principles for Smart Meters</vt:lpstr>
      <vt:lpstr>1. Introduction</vt:lpstr>
      <vt:lpstr>2. General Principles</vt:lpstr>
      <vt:lpstr>3. Liabilities</vt:lpstr>
      <vt:lpstr>4. Dispute resolution</vt:lpstr>
      <vt:lpstr>5. Bonds and Guarantees</vt:lpstr>
      <vt:lpstr>6. Pricing</vt:lpstr>
      <vt:lpstr>Conclusion</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Donovan Kumkaran</cp:lastModifiedBy>
  <cp:revision>22</cp:revision>
  <dcterms:created xsi:type="dcterms:W3CDTF">2020-01-06T09:48:40Z</dcterms:created>
  <dcterms:modified xsi:type="dcterms:W3CDTF">2025-01-22T18:57:01Z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