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60" r:id="rId1"/>
    <p:sldMasterId id="2147483672" r:id="rId2"/>
    <p:sldMasterId id="2147483684" r:id="rId3"/>
    <p:sldMasterId id="2147483744" r:id="rId4"/>
    <p:sldMasterId id="2147483708" r:id="rId5"/>
    <p:sldMasterId id="2147483720" r:id="rId6"/>
    <p:sldMasterId id="2147483732" r:id="rId7"/>
    <p:sldMasterId id="2147483746" r:id="rId8"/>
  </p:sldMasterIdLst>
  <p:notesMasterIdLst>
    <p:notesMasterId r:id="rId65"/>
  </p:notesMasterIdLst>
  <p:handoutMasterIdLst>
    <p:handoutMasterId r:id="rId66"/>
  </p:handoutMasterIdLst>
  <p:sldIdLst>
    <p:sldId id="256" r:id="rId9"/>
    <p:sldId id="526" r:id="rId10"/>
    <p:sldId id="439" r:id="rId11"/>
    <p:sldId id="326" r:id="rId12"/>
    <p:sldId id="501" r:id="rId13"/>
    <p:sldId id="461" r:id="rId14"/>
    <p:sldId id="423" r:id="rId15"/>
    <p:sldId id="335" r:id="rId16"/>
    <p:sldId id="257" r:id="rId17"/>
    <p:sldId id="270" r:id="rId18"/>
    <p:sldId id="476" r:id="rId19"/>
    <p:sldId id="428" r:id="rId20"/>
    <p:sldId id="511" r:id="rId21"/>
    <p:sldId id="479" r:id="rId22"/>
    <p:sldId id="512" r:id="rId23"/>
    <p:sldId id="480" r:id="rId24"/>
    <p:sldId id="513" r:id="rId25"/>
    <p:sldId id="444" r:id="rId26"/>
    <p:sldId id="482" r:id="rId27"/>
    <p:sldId id="443" r:id="rId28"/>
    <p:sldId id="489" r:id="rId29"/>
    <p:sldId id="537" r:id="rId30"/>
    <p:sldId id="538" r:id="rId31"/>
    <p:sldId id="514" r:id="rId32"/>
    <p:sldId id="515" r:id="rId33"/>
    <p:sldId id="484" r:id="rId34"/>
    <p:sldId id="440" r:id="rId35"/>
    <p:sldId id="336" r:id="rId36"/>
    <p:sldId id="349" r:id="rId37"/>
    <p:sldId id="452" r:id="rId38"/>
    <p:sldId id="516" r:id="rId39"/>
    <p:sldId id="347" r:id="rId40"/>
    <p:sldId id="358" r:id="rId41"/>
    <p:sldId id="382" r:id="rId42"/>
    <p:sldId id="517" r:id="rId43"/>
    <p:sldId id="518" r:id="rId44"/>
    <p:sldId id="531" r:id="rId45"/>
    <p:sldId id="510" r:id="rId46"/>
    <p:sldId id="496" r:id="rId47"/>
    <p:sldId id="372" r:id="rId48"/>
    <p:sldId id="520" r:id="rId49"/>
    <p:sldId id="521" r:id="rId50"/>
    <p:sldId id="522" r:id="rId51"/>
    <p:sldId id="523" r:id="rId52"/>
    <p:sldId id="524" r:id="rId53"/>
    <p:sldId id="525" r:id="rId54"/>
    <p:sldId id="519" r:id="rId55"/>
    <p:sldId id="275" r:id="rId56"/>
    <p:sldId id="475" r:id="rId57"/>
    <p:sldId id="532" r:id="rId58"/>
    <p:sldId id="527" r:id="rId59"/>
    <p:sldId id="535" r:id="rId60"/>
    <p:sldId id="536" r:id="rId61"/>
    <p:sldId id="534" r:id="rId62"/>
    <p:sldId id="528" r:id="rId63"/>
    <p:sldId id="497" r:id="rId64"/>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lene Links (WR)" initials="SL(" lastIdx="1" clrIdx="0">
    <p:extLst>
      <p:ext uri="{19B8F6BF-5375-455C-9EA6-DF929625EA0E}">
        <p15:presenceInfo xmlns:p15="http://schemas.microsoft.com/office/powerpoint/2012/main" userId="S-1-5-21-1004336348-362288127-725345543-33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97" autoAdjust="0"/>
    <p:restoredTop sz="94636"/>
  </p:normalViewPr>
  <p:slideViewPr>
    <p:cSldViewPr snapToGrid="0" snapToObjects="1">
      <p:cViewPr varScale="1">
        <p:scale>
          <a:sx n="89" d="100"/>
          <a:sy n="89" d="100"/>
        </p:scale>
        <p:origin x="902" y="72"/>
      </p:cViewPr>
      <p:guideLst/>
    </p:cSldViewPr>
  </p:slideViewPr>
  <p:notesTextViewPr>
    <p:cViewPr>
      <p:scale>
        <a:sx n="1" d="1"/>
        <a:sy n="1" d="1"/>
      </p:scale>
      <p:origin x="0" y="0"/>
    </p:cViewPr>
  </p:notesTextViewPr>
  <p:sorterViewPr>
    <p:cViewPr>
      <p:scale>
        <a:sx n="100" d="100"/>
        <a:sy n="100" d="100"/>
      </p:scale>
      <p:origin x="0" y="-6624"/>
    </p:cViewPr>
  </p:sorterViewPr>
  <p:notesViewPr>
    <p:cSldViewPr snapToGrid="0" snapToObjects="1">
      <p:cViewPr varScale="1">
        <p:scale>
          <a:sx n="80" d="100"/>
          <a:sy n="80" d="100"/>
        </p:scale>
        <p:origin x="400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2E35332-4549-4ADC-A95E-621D886F27BC}"/>
              </a:ext>
            </a:extLst>
          </p:cNvPr>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en-ZA"/>
          </a:p>
        </p:txBody>
      </p:sp>
      <p:sp>
        <p:nvSpPr>
          <p:cNvPr id="3" name="Date Placeholder 2">
            <a:extLst>
              <a:ext uri="{FF2B5EF4-FFF2-40B4-BE49-F238E27FC236}">
                <a16:creationId xmlns:a16="http://schemas.microsoft.com/office/drawing/2014/main" xmlns="" id="{6E82276D-46E8-4C53-86FC-016F067FD610}"/>
              </a:ext>
            </a:extLst>
          </p:cNvPr>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461EDC4C-CB58-4E72-8991-31B4776CA927}" type="datetimeFigureOut">
              <a:rPr lang="en-ZA" smtClean="0"/>
              <a:t>2023/07/14</a:t>
            </a:fld>
            <a:endParaRPr lang="en-ZA"/>
          </a:p>
        </p:txBody>
      </p:sp>
      <p:sp>
        <p:nvSpPr>
          <p:cNvPr id="4" name="Footer Placeholder 3">
            <a:extLst>
              <a:ext uri="{FF2B5EF4-FFF2-40B4-BE49-F238E27FC236}">
                <a16:creationId xmlns:a16="http://schemas.microsoft.com/office/drawing/2014/main" xmlns="" id="{54F3779D-0C8D-4A3D-9F72-757BB771247C}"/>
              </a:ext>
            </a:extLst>
          </p:cNvPr>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09E6EF76-27BF-427B-913F-53D6E4AEDBF0}"/>
              </a:ext>
            </a:extLst>
          </p:cNvPr>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0FC71B7F-A106-4146-A5D8-C23A43506C80}" type="slidenum">
              <a:rPr lang="en-ZA" smtClean="0"/>
              <a:t>‹#›</a:t>
            </a:fld>
            <a:endParaRPr lang="en-ZA"/>
          </a:p>
        </p:txBody>
      </p:sp>
    </p:spTree>
    <p:extLst>
      <p:ext uri="{BB962C8B-B14F-4D97-AF65-F5344CB8AC3E}">
        <p14:creationId xmlns:p14="http://schemas.microsoft.com/office/powerpoint/2010/main" val="6085487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US"/>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AC876B33-77BE-DF46-B65D-2676E7AE754D}" type="datetimeFigureOut">
              <a:rPr lang="en-US" smtClean="0"/>
              <a:t>7/14/2023</a:t>
            </a:fld>
            <a:endParaRPr lang="en-US"/>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96" tIns="47398" rIns="94796" bIns="4739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US"/>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AC63622-16D3-DA4E-83E0-99C197316742}"/>
              </a:ext>
            </a:extLst>
          </p:cNvPr>
          <p:cNvPicPr>
            <a:picLocks noChangeAspect="1"/>
          </p:cNvPicPr>
          <p:nvPr userDrawn="1"/>
        </p:nvPicPr>
        <p:blipFill>
          <a:blip r:embed="rId2"/>
          <a:stretch>
            <a:fillRect/>
          </a:stretch>
        </p:blipFill>
        <p:spPr>
          <a:xfrm>
            <a:off x="126544" y="6625309"/>
            <a:ext cx="2630825" cy="182696"/>
          </a:xfrm>
          <a:prstGeom prst="rect">
            <a:avLst/>
          </a:prstGeom>
        </p:spPr>
      </p:pic>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3BA5F93C-241D-0340-8206-096D98B303B1}"/>
              </a:ext>
            </a:extLst>
          </p:cNvPr>
          <p:cNvSpPr txBox="1">
            <a:spLocks/>
          </p:cNvSpPr>
          <p:nvPr userDrawn="1"/>
        </p:nvSpPr>
        <p:spPr>
          <a:xfrm>
            <a:off x="162658" y="621567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2657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12"/>
          <p:cNvSpPr>
            <a:spLocks noGrp="1" noChangeArrowheads="1"/>
          </p:cNvSpPr>
          <p:nvPr>
            <p:ph type="dt" sz="half" idx="10"/>
          </p:nvPr>
        </p:nvSpPr>
        <p:spPr>
          <a:ln/>
        </p:spPr>
        <p:txBody>
          <a:bodyPr/>
          <a:lstStyle>
            <a:lvl1pPr>
              <a:defRPr/>
            </a:lvl1pPr>
          </a:lstStyle>
          <a:p>
            <a:pPr>
              <a:defRPr/>
            </a:pPr>
            <a:endParaRPr lang="en-GB"/>
          </a:p>
        </p:txBody>
      </p:sp>
      <p:sp>
        <p:nvSpPr>
          <p:cNvPr id="4" name="Rectangle 13"/>
          <p:cNvSpPr>
            <a:spLocks noGrp="1" noChangeArrowheads="1"/>
          </p:cNvSpPr>
          <p:nvPr>
            <p:ph type="ftr" sz="quarter" idx="11"/>
          </p:nvPr>
        </p:nvSpPr>
        <p:spPr>
          <a:ln/>
        </p:spPr>
        <p:txBody>
          <a:bodyPr/>
          <a:lstStyle>
            <a:lvl1pPr>
              <a:defRPr/>
            </a:lvl1pPr>
          </a:lstStyle>
          <a:p>
            <a:pPr>
              <a:defRPr/>
            </a:pPr>
            <a:endParaRPr lang="en-GB"/>
          </a:p>
        </p:txBody>
      </p:sp>
      <p:sp>
        <p:nvSpPr>
          <p:cNvPr id="5" name="Rectangle 14"/>
          <p:cNvSpPr>
            <a:spLocks noGrp="1" noChangeArrowheads="1"/>
          </p:cNvSpPr>
          <p:nvPr>
            <p:ph type="sldNum" sz="quarter" idx="12"/>
          </p:nvPr>
        </p:nvSpPr>
        <p:spPr>
          <a:ln/>
        </p:spPr>
        <p:txBody>
          <a:bodyPr/>
          <a:lstStyle>
            <a:lvl1pPr>
              <a:defRPr/>
            </a:lvl1pPr>
          </a:lstStyle>
          <a:p>
            <a:pPr>
              <a:defRPr/>
            </a:pPr>
            <a:fld id="{76847C1B-F549-478E-9898-DCBB92490A29}" type="slidenum">
              <a:rPr lang="en-GB"/>
              <a:pPr>
                <a:defRPr/>
              </a:pPr>
              <a:t>‹#›</a:t>
            </a:fld>
            <a:endParaRPr lang="en-GB"/>
          </a:p>
        </p:txBody>
      </p:sp>
    </p:spTree>
    <p:extLst>
      <p:ext uri="{BB962C8B-B14F-4D97-AF65-F5344CB8AC3E}">
        <p14:creationId xmlns:p14="http://schemas.microsoft.com/office/powerpoint/2010/main" val="3878358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xmlns="" id="{E361B1AE-97B7-7540-8BA9-863EB0D93DF3}"/>
              </a:ext>
            </a:extLst>
          </p:cNvPr>
          <p:cNvGrpSpPr/>
          <p:nvPr userDrawn="1"/>
        </p:nvGrpSpPr>
        <p:grpSpPr>
          <a:xfrm>
            <a:off x="0" y="-1"/>
            <a:ext cx="9172862" cy="6984265"/>
            <a:chOff x="0" y="0"/>
            <a:chExt cx="9144000" cy="6858000"/>
          </a:xfrm>
        </p:grpSpPr>
        <p:pic>
          <p:nvPicPr>
            <p:cNvPr id="11" name="Picture 10">
              <a:extLst>
                <a:ext uri="{FF2B5EF4-FFF2-40B4-BE49-F238E27FC236}">
                  <a16:creationId xmlns:a16="http://schemas.microsoft.com/office/drawing/2014/main" xmlns="" id="{BD901148-9C0B-DD4C-BF9B-2311402D18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xmlns="" id="{28B55742-E9FE-184B-B97D-BA32160833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1"/>
              <a:ext cx="3840480" cy="3299402"/>
            </a:xfrm>
            <a:prstGeom prst="rect">
              <a:avLst/>
            </a:prstGeom>
          </p:spPr>
        </p:pic>
      </p:grpSp>
      <p:pic>
        <p:nvPicPr>
          <p:cNvPr id="14" name="Picture 13">
            <a:extLst>
              <a:ext uri="{FF2B5EF4-FFF2-40B4-BE49-F238E27FC236}">
                <a16:creationId xmlns:a16="http://schemas.microsoft.com/office/drawing/2014/main" xmlns="" id="{041C2965-3DE4-D145-9D3A-DE6F4E29FB6A}"/>
              </a:ext>
            </a:extLst>
          </p:cNvPr>
          <p:cNvPicPr>
            <a:picLocks noChangeAspect="1"/>
          </p:cNvPicPr>
          <p:nvPr userDrawn="1"/>
        </p:nvPicPr>
        <p:blipFill>
          <a:blip r:embed="rId5"/>
          <a:stretch>
            <a:fillRect/>
          </a:stretch>
        </p:blipFill>
        <p:spPr>
          <a:xfrm>
            <a:off x="7287780" y="5282540"/>
            <a:ext cx="1600930" cy="1450507"/>
          </a:xfrm>
          <a:prstGeom prst="rect">
            <a:avLst/>
          </a:prstGeom>
        </p:spPr>
      </p:pic>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2578037-EFCB-A140-B9C8-32546D8CB3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037B70AC-5FD2-534B-B208-B7E663DD344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5530CC7-2FA3-6341-9833-85CFD0707B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06FFB-8701-D24D-A482-B092084D97F2}" type="slidenum">
              <a:rPr lang="en-US" smtClean="0"/>
              <a:t>‹#›</a:t>
            </a:fld>
            <a:endParaRPr lang="en-US"/>
          </a:p>
        </p:txBody>
      </p:sp>
      <p:pic>
        <p:nvPicPr>
          <p:cNvPr id="11" name="Picture 10">
            <a:extLst>
              <a:ext uri="{FF2B5EF4-FFF2-40B4-BE49-F238E27FC236}">
                <a16:creationId xmlns:a16="http://schemas.microsoft.com/office/drawing/2014/main" xmlns="" id="{D0538B19-2B1B-2449-B01E-9D5FF01039A7}"/>
              </a:ext>
            </a:extLst>
          </p:cNvPr>
          <p:cNvPicPr>
            <a:picLocks noChangeAspect="1"/>
          </p:cNvPicPr>
          <p:nvPr userDrawn="1"/>
        </p:nvPicPr>
        <p:blipFill>
          <a:blip r:embed="rId3">
            <a:lum bright="9000"/>
            <a:extLst>
              <a:ext uri="{28A0092B-C50C-407E-A947-70E740481C1C}">
                <a14:useLocalDpi xmlns:a14="http://schemas.microsoft.com/office/drawing/2010/main"/>
              </a:ext>
            </a:extLst>
          </a:blip>
          <a:stretch>
            <a:fillRect/>
          </a:stretch>
        </p:blipFill>
        <p:spPr>
          <a:xfrm>
            <a:off x="0" y="1"/>
            <a:ext cx="9144000" cy="6857999"/>
          </a:xfrm>
          <a:prstGeom prst="rect">
            <a:avLst/>
          </a:prstGeom>
          <a:solidFill>
            <a:srgbClr val="0B7764"/>
          </a:solidFill>
        </p:spPr>
      </p:pic>
      <p:pic>
        <p:nvPicPr>
          <p:cNvPr id="12" name="Picture 11">
            <a:extLst>
              <a:ext uri="{FF2B5EF4-FFF2-40B4-BE49-F238E27FC236}">
                <a16:creationId xmlns:a16="http://schemas.microsoft.com/office/drawing/2014/main" xmlns="" id="{ACEF47A4-8389-7647-B3C8-80B5A7F6BE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1"/>
            <a:ext cx="3840480" cy="3299402"/>
          </a:xfrm>
          <a:prstGeom prst="rect">
            <a:avLst/>
          </a:prstGeom>
        </p:spPr>
      </p:pic>
      <p:sp>
        <p:nvSpPr>
          <p:cNvPr id="13" name="Rectangle 12">
            <a:extLst>
              <a:ext uri="{FF2B5EF4-FFF2-40B4-BE49-F238E27FC236}">
                <a16:creationId xmlns:a16="http://schemas.microsoft.com/office/drawing/2014/main" xmlns="" id="{92CD25F8-7D3F-0144-AD76-FFB3C280A686}"/>
              </a:ext>
            </a:extLst>
          </p:cNvPr>
          <p:cNvSpPr/>
          <p:nvPr userDrawn="1"/>
        </p:nvSpPr>
        <p:spPr>
          <a:xfrm>
            <a:off x="1" y="0"/>
            <a:ext cx="9144000" cy="6858000"/>
          </a:xfrm>
          <a:prstGeom prst="rect">
            <a:avLst/>
          </a:prstGeom>
          <a:solidFill>
            <a:schemeClr val="bg2">
              <a:lumMod val="5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xmlns="" id="{9955F0F6-65D7-3145-90F7-3F43EF7C3216}"/>
              </a:ext>
            </a:extLst>
          </p:cNvPr>
          <p:cNvSpPr/>
          <p:nvPr userDrawn="1"/>
        </p:nvSpPr>
        <p:spPr>
          <a:xfrm>
            <a:off x="1340061"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xmlns="" id="{A2781B7B-0E3A-DF47-BCAB-93268CAE306E}"/>
              </a:ext>
            </a:extLst>
          </p:cNvPr>
          <p:cNvPicPr>
            <a:picLocks noChangeAspect="1"/>
          </p:cNvPicPr>
          <p:nvPr userDrawn="1"/>
        </p:nvPicPr>
        <p:blipFill>
          <a:blip r:embed="rId5"/>
          <a:stretch>
            <a:fillRect/>
          </a:stretch>
        </p:blipFill>
        <p:spPr>
          <a:xfrm>
            <a:off x="7287780" y="5181530"/>
            <a:ext cx="1600930" cy="1450507"/>
          </a:xfrm>
          <a:prstGeom prst="rect">
            <a:avLst/>
          </a:prstGeom>
        </p:spPr>
      </p:pic>
      <p:pic>
        <p:nvPicPr>
          <p:cNvPr id="16" name="Picture 15">
            <a:extLst>
              <a:ext uri="{FF2B5EF4-FFF2-40B4-BE49-F238E27FC236}">
                <a16:creationId xmlns:a16="http://schemas.microsoft.com/office/drawing/2014/main" xmlns="" id="{E84162E6-175F-7043-B350-CA8A21CC0249}"/>
              </a:ext>
            </a:extLst>
          </p:cNvPr>
          <p:cNvPicPr>
            <a:picLocks noChangeAspect="1"/>
          </p:cNvPicPr>
          <p:nvPr userDrawn="1"/>
        </p:nvPicPr>
        <p:blipFill>
          <a:blip r:embed="rId6"/>
          <a:stretch>
            <a:fillRect/>
          </a:stretch>
        </p:blipFill>
        <p:spPr>
          <a:xfrm>
            <a:off x="126544" y="6509869"/>
            <a:ext cx="2630825" cy="182696"/>
          </a:xfrm>
          <a:prstGeom prst="rect">
            <a:avLst/>
          </a:prstGeom>
        </p:spPr>
      </p:pic>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CEEEAB8-1B1B-A74A-9FF1-1C98952A67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52D2833-9808-BE42-9620-B10999F5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xmlns=""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xmlns="" id="{447A3AE9-9DD8-4747-A49F-CDC150D981CA}"/>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0301E0E-5891-E447-8200-1484DAA7573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xmlns="" id="{3BF8104F-51BB-094A-AF2E-7AA816F7B279}"/>
              </a:ext>
            </a:extLst>
          </p:cNvPr>
          <p:cNvSpPr/>
          <p:nvPr userDrawn="1"/>
        </p:nvSpPr>
        <p:spPr>
          <a:xfrm>
            <a:off x="1226373"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xmlns="" id="{A3194A97-BE1E-814B-ADB7-0AA899113CA1}"/>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8EAB529-48F1-B743-8A18-1A17DC7CF3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xmlns="" id="{3A8C1838-A62F-0845-B532-3E5CDEE791A9}"/>
              </a:ext>
            </a:extLst>
          </p:cNvPr>
          <p:cNvSpPr/>
          <p:nvPr userDrawn="1"/>
        </p:nvSpPr>
        <p:spPr>
          <a:xfrm>
            <a:off x="1149794"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xmlns="" id="{FDBA46AD-0852-1440-95F0-29D439E669DC}"/>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5">
            <a:extLst>
              <a:ext uri="{FF2B5EF4-FFF2-40B4-BE49-F238E27FC236}">
                <a16:creationId xmlns:a16="http://schemas.microsoft.com/office/drawing/2014/main" xmlns="" id="{2C872CF1-E701-2349-B1E3-631BB30EBAAD}"/>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DF4D1E7-50DB-1742-B97B-2089F0BFAA58}"/>
              </a:ext>
            </a:extLst>
          </p:cNvPr>
          <p:cNvPicPr>
            <a:picLocks noChangeAspect="1"/>
          </p:cNvPicPr>
          <p:nvPr userDrawn="1"/>
        </p:nvPicPr>
        <p:blipFill>
          <a:blip r:embed="rId5"/>
          <a:stretch>
            <a:fillRect/>
          </a:stretch>
        </p:blipFill>
        <p:spPr>
          <a:xfrm>
            <a:off x="0" y="0"/>
            <a:ext cx="1845128" cy="1645054"/>
          </a:xfrm>
          <a:prstGeom prst="rect">
            <a:avLst/>
          </a:prstGeom>
        </p:spPr>
      </p:pic>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 id="2147483748" r:id="rId2"/>
    <p:sldLayoutId id="214748374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AF21E5E6-4467-AC43-AFF7-B9E2D6BD6BBF}"/>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nra.co.za/"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nra.co.za/sanral-tenders/status?region_id=nationa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xmlns="" id="{BC41AD09-6CDE-4683-93F0-D18918758246}"/>
              </a:ext>
            </a:extLst>
          </p:cNvPr>
          <p:cNvSpPr txBox="1">
            <a:spLocks noChangeArrowheads="1"/>
          </p:cNvSpPr>
          <p:nvPr/>
        </p:nvSpPr>
        <p:spPr>
          <a:xfrm>
            <a:off x="760868" y="384415"/>
            <a:ext cx="7772400" cy="1754326"/>
          </a:xfrm>
          <a:prstGeom prst="rect">
            <a:avLst/>
          </a:prstGeom>
        </p:spPr>
        <p:txBody>
          <a:bodyPr lIns="54000" rIns="54000"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a:solidFill>
                  <a:srgbClr val="FF0000"/>
                </a:solidFill>
                <a:effectLst>
                  <a:outerShdw blurRad="38100" dist="38100" dir="2700000" algn="tl">
                    <a:srgbClr val="000000"/>
                  </a:outerShdw>
                </a:effectLst>
                <a:latin typeface="Verdana" pitchFamily="34" charset="0"/>
              </a:rPr>
              <a:t>TENDERER’S CLARIFICATION BRIEFING PRESENTATION </a:t>
            </a:r>
            <a:endParaRPr lang="en-GB" sz="4000" b="1" dirty="0">
              <a:solidFill>
                <a:srgbClr val="FF0000"/>
              </a:solidFill>
              <a:effectLst>
                <a:outerShdw blurRad="38100" dist="38100" dir="2700000" algn="tl">
                  <a:srgbClr val="000000"/>
                </a:outerShdw>
              </a:effectLst>
              <a:latin typeface="Verdana" pitchFamily="34" charset="0"/>
            </a:endParaRPr>
          </a:p>
        </p:txBody>
      </p:sp>
      <p:sp>
        <p:nvSpPr>
          <p:cNvPr id="9" name="Rectangle 3">
            <a:extLst>
              <a:ext uri="{FF2B5EF4-FFF2-40B4-BE49-F238E27FC236}">
                <a16:creationId xmlns:a16="http://schemas.microsoft.com/office/drawing/2014/main" xmlns="" id="{F8CA4F13-55D3-47B5-92DC-8654801E07E9}"/>
              </a:ext>
            </a:extLst>
          </p:cNvPr>
          <p:cNvSpPr txBox="1">
            <a:spLocks noChangeArrowheads="1"/>
          </p:cNvSpPr>
          <p:nvPr/>
        </p:nvSpPr>
        <p:spPr>
          <a:xfrm>
            <a:off x="760869" y="2961570"/>
            <a:ext cx="7426786" cy="2028248"/>
          </a:xfrm>
          <a:prstGeom prst="rect">
            <a:avLst/>
          </a:prstGeom>
        </p:spPr>
        <p:txBody>
          <a:bodyPr wrap="square" lIns="54000" rIns="54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b="1" dirty="0">
                <a:solidFill>
                  <a:schemeClr val="bg1"/>
                </a:solidFill>
                <a:effectLst>
                  <a:outerShdw blurRad="38100" dist="38100" dir="2700000" algn="tl">
                    <a:srgbClr val="000000"/>
                  </a:outerShdw>
                </a:effectLst>
                <a:latin typeface="Berlin Sans FB Demi" pitchFamily="34" charset="0"/>
              </a:rPr>
              <a:t>CONTRACT SANRAL X.001-260-2018/1</a:t>
            </a:r>
          </a:p>
          <a:p>
            <a:pPr marL="0" indent="0" algn="ctr">
              <a:buNone/>
              <a:defRPr/>
            </a:pPr>
            <a:r>
              <a:rPr lang="en-US" b="1" dirty="0">
                <a:solidFill>
                  <a:schemeClr val="bg1"/>
                </a:solidFill>
                <a:effectLst>
                  <a:outerShdw blurRad="38100" dist="38100" dir="2700000" algn="tl">
                    <a:srgbClr val="000000"/>
                  </a:outerShdw>
                </a:effectLst>
                <a:latin typeface="Berlin Sans FB Demi" pitchFamily="34" charset="0"/>
              </a:rPr>
              <a:t>FOR THE RESURFACING OF NATIONAL</a:t>
            </a:r>
          </a:p>
          <a:p>
            <a:pPr marL="0" indent="0" algn="ctr">
              <a:buNone/>
              <a:defRPr/>
            </a:pPr>
            <a:r>
              <a:rPr lang="en-US" b="1" dirty="0">
                <a:solidFill>
                  <a:schemeClr val="bg1"/>
                </a:solidFill>
                <a:effectLst>
                  <a:outerShdw blurRad="38100" dist="38100" dir="2700000" algn="tl">
                    <a:srgbClr val="000000"/>
                  </a:outerShdw>
                </a:effectLst>
                <a:latin typeface="Berlin Sans FB Demi" pitchFamily="34" charset="0"/>
              </a:rPr>
              <a:t>ROAD N1 SECTION 26X FROM MOKOPANE</a:t>
            </a:r>
          </a:p>
          <a:p>
            <a:pPr marL="0" indent="0" algn="ctr">
              <a:buNone/>
              <a:defRPr/>
            </a:pPr>
            <a:r>
              <a:rPr lang="en-US" b="1" dirty="0">
                <a:solidFill>
                  <a:schemeClr val="bg1"/>
                </a:solidFill>
                <a:effectLst>
                  <a:outerShdw blurRad="38100" dist="38100" dir="2700000" algn="tl">
                    <a:srgbClr val="000000"/>
                  </a:outerShdw>
                </a:effectLst>
                <a:latin typeface="Berlin Sans FB Demi" pitchFamily="34" charset="0"/>
              </a:rPr>
              <a:t>(KM 0.2) TO DUVENHAGESKRAAL (KM 50.6)</a:t>
            </a:r>
            <a:endParaRPr lang="en-US" b="1" cap="small" dirty="0">
              <a:solidFill>
                <a:schemeClr val="bg1"/>
              </a:solidFill>
              <a:effectLst>
                <a:outerShdw blurRad="38100" dist="38100" dir="2700000" algn="tl">
                  <a:srgbClr val="000000"/>
                </a:outerShdw>
              </a:effectLst>
              <a:latin typeface="Berlin Sans FB Demi" pitchFamily="34" charset="0"/>
            </a:endParaRPr>
          </a:p>
        </p:txBody>
      </p:sp>
    </p:spTree>
    <p:extLst>
      <p:ext uri="{BB962C8B-B14F-4D97-AF65-F5344CB8AC3E}">
        <p14:creationId xmlns:p14="http://schemas.microsoft.com/office/powerpoint/2010/main" val="144375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7" name="Table 6">
            <a:extLst>
              <a:ext uri="{FF2B5EF4-FFF2-40B4-BE49-F238E27FC236}">
                <a16:creationId xmlns:a16="http://schemas.microsoft.com/office/drawing/2014/main" xmlns="" id="{8E6FF8D9-5FE0-38F6-8185-279F88891D78}"/>
              </a:ext>
            </a:extLst>
          </p:cNvPr>
          <p:cNvGraphicFramePr>
            <a:graphicFrameLocks noGrp="1"/>
          </p:cNvGraphicFramePr>
          <p:nvPr>
            <p:extLst>
              <p:ext uri="{D42A27DB-BD31-4B8C-83A1-F6EECF244321}">
                <p14:modId xmlns:p14="http://schemas.microsoft.com/office/powerpoint/2010/main" val="451531459"/>
              </p:ext>
            </p:extLst>
          </p:nvPr>
        </p:nvGraphicFramePr>
        <p:xfrm>
          <a:off x="805343" y="569571"/>
          <a:ext cx="7818208" cy="5939274"/>
        </p:xfrm>
        <a:graphic>
          <a:graphicData uri="http://schemas.openxmlformats.org/drawingml/2006/table">
            <a:tbl>
              <a:tblPr firstRow="1" bandRow="1">
                <a:tableStyleId>{22838BEF-8BB2-4498-84A7-C5851F593DF1}</a:tableStyleId>
              </a:tblPr>
              <a:tblGrid>
                <a:gridCol w="1078154">
                  <a:extLst>
                    <a:ext uri="{9D8B030D-6E8A-4147-A177-3AD203B41FA5}">
                      <a16:colId xmlns:a16="http://schemas.microsoft.com/office/drawing/2014/main" xmlns="" val="3929072872"/>
                    </a:ext>
                  </a:extLst>
                </a:gridCol>
                <a:gridCol w="6740054">
                  <a:extLst>
                    <a:ext uri="{9D8B030D-6E8A-4147-A177-3AD203B41FA5}">
                      <a16:colId xmlns:a16="http://schemas.microsoft.com/office/drawing/2014/main" xmlns="" val="2278328436"/>
                    </a:ext>
                  </a:extLst>
                </a:gridCol>
              </a:tblGrid>
              <a:tr h="598296">
                <a:tc>
                  <a:txBody>
                    <a:bodyPr/>
                    <a:lstStyle/>
                    <a:p>
                      <a:r>
                        <a:rPr lang="en-ZA" dirty="0"/>
                        <a:t>Clause </a:t>
                      </a:r>
                    </a:p>
                    <a:p>
                      <a:r>
                        <a:rPr lang="en-ZA" dirty="0"/>
                        <a:t>Number</a:t>
                      </a:r>
                    </a:p>
                  </a:txBody>
                  <a:tcPr/>
                </a:tc>
                <a:tc>
                  <a:txBody>
                    <a:bodyPr/>
                    <a:lstStyle/>
                    <a:p>
                      <a:r>
                        <a:rPr lang="en-ZA" dirty="0"/>
                        <a:t>Compilation</a:t>
                      </a:r>
                      <a:r>
                        <a:rPr lang="en-ZA" baseline="0" dirty="0"/>
                        <a:t> of Tender Document</a:t>
                      </a:r>
                      <a:endParaRPr lang="en-ZA" dirty="0"/>
                    </a:p>
                  </a:txBody>
                  <a:tcPr/>
                </a:tc>
                <a:extLst>
                  <a:ext uri="{0D108BD9-81ED-4DB2-BD59-A6C34878D82A}">
                    <a16:rowId xmlns:a16="http://schemas.microsoft.com/office/drawing/2014/main" xmlns="" val="2805753173"/>
                  </a:ext>
                </a:extLst>
              </a:tr>
              <a:tr h="5299194">
                <a:tc>
                  <a:txBody>
                    <a:bodyPr/>
                    <a:lstStyle/>
                    <a:p>
                      <a:pPr>
                        <a:lnSpc>
                          <a:spcPct val="107000"/>
                        </a:lnSpc>
                        <a:spcAft>
                          <a:spcPts val="800"/>
                        </a:spcAft>
                      </a:pPr>
                      <a:r>
                        <a:rPr lang="en-ZA" sz="1400" dirty="0">
                          <a:effectLst/>
                        </a:rPr>
                        <a:t>C.1.1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800" b="1" kern="1200" dirty="0">
                          <a:solidFill>
                            <a:schemeClr val="tx1"/>
                          </a:solidFill>
                          <a:effectLst/>
                        </a:rPr>
                        <a:t>Actions </a:t>
                      </a:r>
                      <a:endParaRPr lang="en-ZA" sz="1800" kern="1200" dirty="0">
                        <a:solidFill>
                          <a:schemeClr val="tx1"/>
                        </a:solidFill>
                        <a:effectLst/>
                      </a:endParaRPr>
                    </a:p>
                    <a:p>
                      <a:r>
                        <a:rPr lang="en-ZA" sz="1800" b="1" kern="1200" dirty="0">
                          <a:solidFill>
                            <a:schemeClr val="tx1"/>
                          </a:solidFill>
                          <a:effectLst/>
                        </a:rPr>
                        <a:t> </a:t>
                      </a:r>
                      <a:endParaRPr lang="en-ZA" sz="1800" kern="1200" dirty="0">
                        <a:solidFill>
                          <a:schemeClr val="tx1"/>
                        </a:solidFill>
                        <a:effectLst/>
                      </a:endParaRPr>
                    </a:p>
                    <a:p>
                      <a:r>
                        <a:rPr lang="en-ZA" sz="1800" kern="1200" dirty="0">
                          <a:solidFill>
                            <a:schemeClr val="tx1"/>
                          </a:solidFill>
                          <a:effectLst/>
                        </a:rPr>
                        <a:t>The Employer is The South African National Road Agency SOC Limited (SANRAL). The Employer’s domicilium citandi et executandi (permanent physical business address) is:</a:t>
                      </a:r>
                    </a:p>
                    <a:p>
                      <a:r>
                        <a:rPr lang="en-ZA" sz="1800" kern="1200" dirty="0">
                          <a:solidFill>
                            <a:schemeClr val="tx1"/>
                          </a:solidFill>
                          <a:effectLst/>
                        </a:rPr>
                        <a:t> </a:t>
                      </a:r>
                    </a:p>
                    <a:p>
                      <a:r>
                        <a:rPr lang="en-ZA" sz="1800" kern="1200" dirty="0">
                          <a:solidFill>
                            <a:schemeClr val="tx1"/>
                          </a:solidFill>
                          <a:effectLst/>
                        </a:rPr>
                        <a:t>48 Tambotie Avenue</a:t>
                      </a:r>
                    </a:p>
                    <a:p>
                      <a:r>
                        <a:rPr lang="en-ZA" sz="1800" kern="1200" dirty="0">
                          <a:solidFill>
                            <a:schemeClr val="tx1"/>
                          </a:solidFill>
                          <a:effectLst/>
                        </a:rPr>
                        <a:t>Val De Grace, Pretoria, 0184</a:t>
                      </a:r>
                    </a:p>
                    <a:p>
                      <a:r>
                        <a:rPr lang="en-ZA" sz="1800" kern="1200" dirty="0">
                          <a:solidFill>
                            <a:schemeClr val="tx1"/>
                          </a:solidFill>
                          <a:effectLst/>
                        </a:rPr>
                        <a:t> </a:t>
                      </a:r>
                    </a:p>
                    <a:p>
                      <a:r>
                        <a:rPr lang="en-ZA" sz="1800" kern="1200" dirty="0">
                          <a:solidFill>
                            <a:schemeClr val="tx1"/>
                          </a:solidFill>
                          <a:effectLst/>
                        </a:rPr>
                        <a:t>The Employer’s address for communication relating to this project is:</a:t>
                      </a:r>
                    </a:p>
                    <a:p>
                      <a:r>
                        <a:rPr lang="en-ZA" sz="1800" kern="1200" dirty="0">
                          <a:solidFill>
                            <a:schemeClr val="tx1"/>
                          </a:solidFill>
                          <a:effectLst/>
                        </a:rPr>
                        <a:t>Regional Manager (Northern Region)</a:t>
                      </a:r>
                    </a:p>
                    <a:p>
                      <a:r>
                        <a:rPr lang="en-ZA" sz="1800" kern="1200" dirty="0">
                          <a:solidFill>
                            <a:schemeClr val="tx1"/>
                          </a:solidFill>
                          <a:effectLst/>
                        </a:rPr>
                        <a:t>38 Ida Street, Menlo Park, 0081</a:t>
                      </a:r>
                    </a:p>
                    <a:p>
                      <a:pPr>
                        <a:lnSpc>
                          <a:spcPct val="107000"/>
                        </a:lnSpc>
                        <a:spcAft>
                          <a:spcPts val="8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7505412"/>
                  </a:ext>
                </a:extLst>
              </a:tr>
            </a:tbl>
          </a:graphicData>
        </a:graphic>
      </p:graphicFrame>
    </p:spTree>
    <p:extLst>
      <p:ext uri="{BB962C8B-B14F-4D97-AF65-F5344CB8AC3E}">
        <p14:creationId xmlns:p14="http://schemas.microsoft.com/office/powerpoint/2010/main" val="203273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3106040532"/>
              </p:ext>
            </p:extLst>
          </p:nvPr>
        </p:nvGraphicFramePr>
        <p:xfrm>
          <a:off x="805343" y="569571"/>
          <a:ext cx="7818208" cy="6063488"/>
        </p:xfrm>
        <a:graphic>
          <a:graphicData uri="http://schemas.openxmlformats.org/drawingml/2006/table">
            <a:tbl>
              <a:tblPr firstRow="1" bandRow="1">
                <a:tableStyleId>{22838BEF-8BB2-4498-84A7-C5851F593DF1}</a:tableStyleId>
              </a:tblPr>
              <a:tblGrid>
                <a:gridCol w="1078154">
                  <a:extLst>
                    <a:ext uri="{9D8B030D-6E8A-4147-A177-3AD203B41FA5}">
                      <a16:colId xmlns:a16="http://schemas.microsoft.com/office/drawing/2014/main" xmlns="" val="3929072872"/>
                    </a:ext>
                  </a:extLst>
                </a:gridCol>
                <a:gridCol w="6740054">
                  <a:extLst>
                    <a:ext uri="{9D8B030D-6E8A-4147-A177-3AD203B41FA5}">
                      <a16:colId xmlns:a16="http://schemas.microsoft.com/office/drawing/2014/main" xmlns="" val="2278328436"/>
                    </a:ext>
                  </a:extLst>
                </a:gridCol>
              </a:tblGrid>
              <a:tr h="598296">
                <a:tc>
                  <a:txBody>
                    <a:bodyPr/>
                    <a:lstStyle/>
                    <a:p>
                      <a:r>
                        <a:rPr lang="en-ZA" dirty="0"/>
                        <a:t>Clause </a:t>
                      </a:r>
                    </a:p>
                    <a:p>
                      <a:r>
                        <a:rPr lang="en-ZA" dirty="0"/>
                        <a:t>Number</a:t>
                      </a:r>
                    </a:p>
                  </a:txBody>
                  <a:tcPr/>
                </a:tc>
                <a:tc>
                  <a:txBody>
                    <a:bodyPr/>
                    <a:lstStyle/>
                    <a:p>
                      <a:r>
                        <a:rPr lang="en-ZA" dirty="0"/>
                        <a:t>Compilation</a:t>
                      </a:r>
                      <a:r>
                        <a:rPr lang="en-ZA" baseline="0" dirty="0"/>
                        <a:t> of Tender Document</a:t>
                      </a:r>
                      <a:endParaRPr lang="en-ZA" dirty="0"/>
                    </a:p>
                  </a:txBody>
                  <a:tcPr/>
                </a:tc>
                <a:extLst>
                  <a:ext uri="{0D108BD9-81ED-4DB2-BD59-A6C34878D82A}">
                    <a16:rowId xmlns:a16="http://schemas.microsoft.com/office/drawing/2014/main" xmlns="" val="2805753173"/>
                  </a:ext>
                </a:extLst>
              </a:tr>
              <a:tr h="5299194">
                <a:tc>
                  <a:txBody>
                    <a:bodyPr/>
                    <a:lstStyle/>
                    <a:p>
                      <a:pPr>
                        <a:lnSpc>
                          <a:spcPct val="107000"/>
                        </a:lnSpc>
                        <a:spcAft>
                          <a:spcPts val="800"/>
                        </a:spcAft>
                      </a:pPr>
                      <a:r>
                        <a:rPr lang="en-ZA" sz="1400" dirty="0">
                          <a:effectLst/>
                        </a:rPr>
                        <a:t>C.1.2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200"/>
                        </a:spcAft>
                      </a:pPr>
                      <a:r>
                        <a:rPr lang="en-ZA" sz="1100" b="1" dirty="0">
                          <a:effectLst/>
                        </a:rPr>
                        <a:t>Tender Documents </a:t>
                      </a:r>
                      <a:endParaRPr lang="en-ZA" sz="1400" dirty="0">
                        <a:effectLst/>
                      </a:endParaRPr>
                    </a:p>
                    <a:p>
                      <a:pPr>
                        <a:lnSpc>
                          <a:spcPct val="150000"/>
                        </a:lnSpc>
                        <a:spcAft>
                          <a:spcPts val="200"/>
                        </a:spcAft>
                      </a:pPr>
                      <a:r>
                        <a:rPr lang="en-ZA" sz="1100" dirty="0">
                          <a:effectLst/>
                        </a:rPr>
                        <a:t> The tender documents issued by the Employer comprise:</a:t>
                      </a:r>
                      <a:endParaRPr lang="en-ZA" sz="1400" dirty="0">
                        <a:effectLst/>
                      </a:endParaRPr>
                    </a:p>
                    <a:p>
                      <a:pPr>
                        <a:lnSpc>
                          <a:spcPct val="150000"/>
                        </a:lnSpc>
                        <a:spcAft>
                          <a:spcPts val="200"/>
                        </a:spcAft>
                      </a:pPr>
                      <a:r>
                        <a:rPr lang="en-ZA" sz="1100" dirty="0">
                          <a:effectLst/>
                        </a:rPr>
                        <a:t> </a:t>
                      </a:r>
                      <a:r>
                        <a:rPr lang="en-ZA" sz="1100" b="1" dirty="0">
                          <a:effectLst/>
                        </a:rPr>
                        <a:t>Part T1: Tendering Procedures</a:t>
                      </a:r>
                      <a:endParaRPr lang="en-ZA" sz="1400" dirty="0">
                        <a:effectLst/>
                      </a:endParaRPr>
                    </a:p>
                    <a:p>
                      <a:pPr>
                        <a:lnSpc>
                          <a:spcPct val="150000"/>
                        </a:lnSpc>
                        <a:spcAft>
                          <a:spcPts val="200"/>
                        </a:spcAft>
                      </a:pPr>
                      <a:r>
                        <a:rPr lang="en-ZA" sz="1100" dirty="0">
                          <a:effectLst/>
                        </a:rPr>
                        <a:t>T1.1 Tender notice and invitation to tender	(White)</a:t>
                      </a:r>
                      <a:endParaRPr lang="en-ZA" sz="1400" dirty="0">
                        <a:effectLst/>
                      </a:endParaRPr>
                    </a:p>
                    <a:p>
                      <a:pPr>
                        <a:lnSpc>
                          <a:spcPct val="150000"/>
                        </a:lnSpc>
                        <a:spcAft>
                          <a:spcPts val="200"/>
                        </a:spcAft>
                      </a:pPr>
                      <a:r>
                        <a:rPr lang="en-ZA" sz="1100" dirty="0">
                          <a:effectLst/>
                        </a:rPr>
                        <a:t>T1.2 Tender data		(Pink)</a:t>
                      </a:r>
                      <a:endParaRPr lang="en-ZA" sz="1400" dirty="0">
                        <a:effectLst/>
                      </a:endParaRPr>
                    </a:p>
                    <a:p>
                      <a:pPr>
                        <a:lnSpc>
                          <a:spcPct val="150000"/>
                        </a:lnSpc>
                        <a:spcAft>
                          <a:spcPts val="200"/>
                        </a:spcAft>
                      </a:pPr>
                      <a:r>
                        <a:rPr lang="en-ZA" sz="1100" dirty="0">
                          <a:effectLst/>
                        </a:rPr>
                        <a:t> </a:t>
                      </a:r>
                      <a:r>
                        <a:rPr lang="en-ZA" sz="1100" b="1" dirty="0">
                          <a:effectLst/>
                        </a:rPr>
                        <a:t>Part T2: Returnable Schedules</a:t>
                      </a:r>
                      <a:endParaRPr lang="en-ZA" sz="1400" dirty="0">
                        <a:effectLst/>
                      </a:endParaRPr>
                    </a:p>
                    <a:p>
                      <a:pPr>
                        <a:lnSpc>
                          <a:spcPct val="150000"/>
                        </a:lnSpc>
                        <a:spcAft>
                          <a:spcPts val="200"/>
                        </a:spcAft>
                      </a:pPr>
                      <a:r>
                        <a:rPr lang="en-ZA" sz="1100" dirty="0">
                          <a:effectLst/>
                        </a:rPr>
                        <a:t>T2.1 List of returnable documents	(Yellow)</a:t>
                      </a:r>
                      <a:endParaRPr lang="en-ZA" sz="1400" dirty="0">
                        <a:effectLst/>
                      </a:endParaRPr>
                    </a:p>
                    <a:p>
                      <a:pPr>
                        <a:lnSpc>
                          <a:spcPct val="150000"/>
                        </a:lnSpc>
                        <a:spcAft>
                          <a:spcPts val="200"/>
                        </a:spcAft>
                      </a:pPr>
                      <a:r>
                        <a:rPr lang="en-ZA" sz="1100" dirty="0">
                          <a:effectLst/>
                        </a:rPr>
                        <a:t>T2.2 Returnable schedules		(Yellow)</a:t>
                      </a:r>
                      <a:endParaRPr lang="en-ZA" sz="1400" dirty="0">
                        <a:effectLst/>
                      </a:endParaRPr>
                    </a:p>
                    <a:p>
                      <a:pPr>
                        <a:lnSpc>
                          <a:spcPct val="150000"/>
                        </a:lnSpc>
                        <a:spcAft>
                          <a:spcPts val="200"/>
                        </a:spcAft>
                      </a:pPr>
                      <a:r>
                        <a:rPr lang="en-ZA" sz="1100" dirty="0">
                          <a:effectLst/>
                        </a:rPr>
                        <a:t> </a:t>
                      </a:r>
                      <a:r>
                        <a:rPr lang="en-ZA" sz="1100" b="1" dirty="0">
                          <a:effectLst/>
                        </a:rPr>
                        <a:t>Part C1: Agreements and contract data </a:t>
                      </a:r>
                      <a:endParaRPr lang="en-ZA" sz="1400" dirty="0">
                        <a:effectLst/>
                      </a:endParaRPr>
                    </a:p>
                    <a:p>
                      <a:pPr>
                        <a:lnSpc>
                          <a:spcPct val="150000"/>
                        </a:lnSpc>
                        <a:spcAft>
                          <a:spcPts val="200"/>
                        </a:spcAft>
                      </a:pPr>
                      <a:r>
                        <a:rPr lang="en-ZA" sz="1100" dirty="0">
                          <a:effectLst/>
                        </a:rPr>
                        <a:t>C1.1 Form of offer and acceptance	(Yellow)</a:t>
                      </a:r>
                      <a:endParaRPr lang="en-ZA" sz="1400" dirty="0">
                        <a:effectLst/>
                      </a:endParaRPr>
                    </a:p>
                    <a:p>
                      <a:pPr>
                        <a:lnSpc>
                          <a:spcPct val="150000"/>
                        </a:lnSpc>
                        <a:spcAft>
                          <a:spcPts val="200"/>
                        </a:spcAft>
                      </a:pPr>
                      <a:r>
                        <a:rPr lang="en-ZA" sz="1100" dirty="0">
                          <a:effectLst/>
                        </a:rPr>
                        <a:t>C1.2 Contract data		(Yellow)</a:t>
                      </a:r>
                      <a:endParaRPr lang="en-ZA" sz="1400" dirty="0">
                        <a:effectLst/>
                      </a:endParaRPr>
                    </a:p>
                    <a:p>
                      <a:pPr>
                        <a:lnSpc>
                          <a:spcPct val="150000"/>
                        </a:lnSpc>
                        <a:spcAft>
                          <a:spcPts val="200"/>
                        </a:spcAft>
                      </a:pPr>
                      <a:r>
                        <a:rPr lang="en-ZA" sz="1100" dirty="0">
                          <a:effectLst/>
                        </a:rPr>
                        <a:t> </a:t>
                      </a:r>
                      <a:r>
                        <a:rPr lang="en-ZA" sz="1100" b="1" dirty="0">
                          <a:effectLst/>
                        </a:rPr>
                        <a:t>Part C2: Pricing data</a:t>
                      </a:r>
                      <a:endParaRPr lang="en-ZA" sz="1400" dirty="0">
                        <a:effectLst/>
                      </a:endParaRPr>
                    </a:p>
                    <a:p>
                      <a:pPr>
                        <a:lnSpc>
                          <a:spcPct val="150000"/>
                        </a:lnSpc>
                        <a:spcAft>
                          <a:spcPts val="200"/>
                        </a:spcAft>
                      </a:pPr>
                      <a:r>
                        <a:rPr lang="en-ZA" sz="1100" dirty="0">
                          <a:effectLst/>
                        </a:rPr>
                        <a:t>C2.1 Pricing instructions (assumptions)	(Yellow)</a:t>
                      </a:r>
                      <a:endParaRPr lang="en-ZA" sz="1400" dirty="0">
                        <a:effectLst/>
                      </a:endParaRPr>
                    </a:p>
                    <a:p>
                      <a:pPr>
                        <a:lnSpc>
                          <a:spcPct val="150000"/>
                        </a:lnSpc>
                        <a:spcAft>
                          <a:spcPts val="200"/>
                        </a:spcAft>
                      </a:pPr>
                      <a:r>
                        <a:rPr lang="en-ZA" sz="1100" dirty="0">
                          <a:effectLst/>
                        </a:rPr>
                        <a:t>C2.2 Pricing Schedules / Bills of Quantities	(Yellow)</a:t>
                      </a:r>
                      <a:endParaRPr lang="en-ZA" sz="1400" dirty="0">
                        <a:effectLst/>
                      </a:endParaRPr>
                    </a:p>
                    <a:p>
                      <a:pPr>
                        <a:lnSpc>
                          <a:spcPct val="150000"/>
                        </a:lnSpc>
                        <a:spcAft>
                          <a:spcPts val="200"/>
                        </a:spcAft>
                      </a:pPr>
                      <a:r>
                        <a:rPr lang="en-ZA" sz="1100" dirty="0">
                          <a:effectLst/>
                        </a:rPr>
                        <a:t> </a:t>
                      </a:r>
                      <a:r>
                        <a:rPr lang="en-ZA" sz="1100" b="1" dirty="0">
                          <a:effectLst/>
                        </a:rPr>
                        <a:t>Part C3: Scope of work</a:t>
                      </a:r>
                      <a:endParaRPr lang="en-ZA" sz="1400" dirty="0">
                        <a:effectLst/>
                      </a:endParaRPr>
                    </a:p>
                    <a:p>
                      <a:pPr>
                        <a:lnSpc>
                          <a:spcPct val="150000"/>
                        </a:lnSpc>
                        <a:spcAft>
                          <a:spcPts val="200"/>
                        </a:spcAft>
                      </a:pPr>
                      <a:r>
                        <a:rPr lang="en-ZA" sz="1100" dirty="0">
                          <a:effectLst/>
                        </a:rPr>
                        <a:t>C3 Scope of work		(Blue)</a:t>
                      </a:r>
                      <a:endParaRPr lang="en-ZA" sz="1400" dirty="0">
                        <a:effectLst/>
                      </a:endParaRPr>
                    </a:p>
                    <a:p>
                      <a:pPr>
                        <a:lnSpc>
                          <a:spcPct val="150000"/>
                        </a:lnSpc>
                        <a:spcAft>
                          <a:spcPts val="200"/>
                        </a:spcAft>
                      </a:pPr>
                      <a:r>
                        <a:rPr lang="en-ZA" sz="1100" dirty="0">
                          <a:effectLst/>
                        </a:rPr>
                        <a:t> </a:t>
                      </a:r>
                      <a:r>
                        <a:rPr lang="en-ZA" sz="1100" b="1" dirty="0">
                          <a:effectLst/>
                        </a:rPr>
                        <a:t>Part C4: Project Information</a:t>
                      </a:r>
                      <a:endParaRPr lang="en-ZA" sz="1400" dirty="0">
                        <a:effectLst/>
                      </a:endParaRPr>
                    </a:p>
                    <a:p>
                      <a:pPr>
                        <a:lnSpc>
                          <a:spcPct val="150000"/>
                        </a:lnSpc>
                        <a:spcAft>
                          <a:spcPts val="200"/>
                        </a:spcAft>
                      </a:pPr>
                      <a:r>
                        <a:rPr lang="en-ZA" sz="1100" dirty="0">
                          <a:effectLst/>
                        </a:rPr>
                        <a:t>C4 Project Information		(Green)</a:t>
                      </a:r>
                      <a:endParaRPr lang="en-ZA" sz="1400" dirty="0">
                        <a:effectLst/>
                      </a:endParaRPr>
                    </a:p>
                    <a:p>
                      <a:pPr>
                        <a:lnSpc>
                          <a:spcPct val="150000"/>
                        </a:lnSpc>
                        <a:spcAft>
                          <a:spcPts val="200"/>
                        </a:spcAft>
                      </a:pPr>
                      <a:r>
                        <a:rPr lang="en-ZA" sz="1100" dirty="0">
                          <a:effectLst/>
                        </a:rPr>
                        <a:t> </a:t>
                      </a:r>
                      <a:r>
                        <a:rPr lang="en-ZA" sz="1100" b="1" dirty="0">
                          <a:effectLst/>
                        </a:rPr>
                        <a:t>Part C5: Annexures</a:t>
                      </a:r>
                      <a:r>
                        <a:rPr lang="en-ZA" sz="1100" dirty="0">
                          <a:effectLst/>
                        </a:rPr>
                        <a:t>		(White)</a:t>
                      </a:r>
                      <a:endParaRPr lang="en-ZA" sz="1400" dirty="0">
                        <a:effectLst/>
                      </a:endParaRPr>
                    </a:p>
                    <a:p>
                      <a:pPr>
                        <a:lnSpc>
                          <a:spcPct val="107000"/>
                        </a:lnSpc>
                        <a:spcAft>
                          <a:spcPts val="8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7505412"/>
                  </a:ext>
                </a:extLst>
              </a:tr>
            </a:tbl>
          </a:graphicData>
        </a:graphic>
      </p:graphicFrame>
    </p:spTree>
    <p:extLst>
      <p:ext uri="{BB962C8B-B14F-4D97-AF65-F5344CB8AC3E}">
        <p14:creationId xmlns:p14="http://schemas.microsoft.com/office/powerpoint/2010/main" val="24268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659784794"/>
              </p:ext>
            </p:extLst>
          </p:nvPr>
        </p:nvGraphicFramePr>
        <p:xfrm>
          <a:off x="0" y="919920"/>
          <a:ext cx="9144000" cy="6157801"/>
        </p:xfrm>
        <a:graphic>
          <a:graphicData uri="http://schemas.openxmlformats.org/drawingml/2006/table">
            <a:tbl>
              <a:tblPr firstRow="1" bandRow="1">
                <a:tableStyleId>{22838BEF-8BB2-4498-84A7-C5851F593DF1}</a:tableStyleId>
              </a:tblPr>
              <a:tblGrid>
                <a:gridCol w="1221412">
                  <a:extLst>
                    <a:ext uri="{9D8B030D-6E8A-4147-A177-3AD203B41FA5}">
                      <a16:colId xmlns:a16="http://schemas.microsoft.com/office/drawing/2014/main" xmlns="" val="3929072872"/>
                    </a:ext>
                  </a:extLst>
                </a:gridCol>
                <a:gridCol w="7922588">
                  <a:extLst>
                    <a:ext uri="{9D8B030D-6E8A-4147-A177-3AD203B41FA5}">
                      <a16:colId xmlns:a16="http://schemas.microsoft.com/office/drawing/2014/main" xmlns="" val="2278328436"/>
                    </a:ext>
                  </a:extLst>
                </a:gridCol>
              </a:tblGrid>
              <a:tr h="715876">
                <a:tc>
                  <a:txBody>
                    <a:bodyPr/>
                    <a:lstStyle/>
                    <a:p>
                      <a:r>
                        <a:rPr lang="en-ZA" dirty="0"/>
                        <a:t>Clause </a:t>
                      </a:r>
                    </a:p>
                    <a:p>
                      <a:r>
                        <a:rPr lang="en-ZA" dirty="0"/>
                        <a:t>Number</a:t>
                      </a:r>
                    </a:p>
                  </a:txBody>
                  <a:tcPr/>
                </a:tc>
                <a:tc>
                  <a:txBody>
                    <a:bodyPr/>
                    <a:lstStyle/>
                    <a:p>
                      <a:r>
                        <a:rPr lang="en-ZA" dirty="0"/>
                        <a:t>Tender Data- Tender Submission</a:t>
                      </a:r>
                    </a:p>
                  </a:txBody>
                  <a:tcPr/>
                </a:tc>
                <a:extLst>
                  <a:ext uri="{0D108BD9-81ED-4DB2-BD59-A6C34878D82A}">
                    <a16:rowId xmlns:a16="http://schemas.microsoft.com/office/drawing/2014/main" xmlns="" val="2805753173"/>
                  </a:ext>
                </a:extLst>
              </a:tr>
              <a:tr h="948678">
                <a:tc>
                  <a:txBody>
                    <a:bodyPr/>
                    <a:lstStyle/>
                    <a:p>
                      <a:pPr marL="71755">
                        <a:lnSpc>
                          <a:spcPct val="100000"/>
                        </a:lnSpc>
                        <a:spcAft>
                          <a:spcPts val="200"/>
                        </a:spcAft>
                      </a:pPr>
                      <a:r>
                        <a:rPr lang="en-ZA" sz="1100" dirty="0">
                          <a:effectLst/>
                        </a:rPr>
                        <a:t>C.2.13</a:t>
                      </a:r>
                      <a:endParaRPr lang="en-ZA" sz="1400" dirty="0">
                        <a:effectLst/>
                      </a:endParaRPr>
                    </a:p>
                    <a:p>
                      <a:pPr marL="71755">
                        <a:lnSpc>
                          <a:spcPct val="100000"/>
                        </a:lnSpc>
                        <a:spcAft>
                          <a:spcPts val="200"/>
                        </a:spcAft>
                      </a:pPr>
                      <a:r>
                        <a:rPr lang="en-ZA" sz="1100" dirty="0">
                          <a:effectLst/>
                        </a:rPr>
                        <a:t>C.2.13.2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marR="90170" algn="just">
                        <a:lnSpc>
                          <a:spcPct val="100000"/>
                        </a:lnSpc>
                        <a:spcAft>
                          <a:spcPts val="200"/>
                        </a:spcAft>
                      </a:pPr>
                      <a:r>
                        <a:rPr lang="en-ZA" sz="1200" b="1" dirty="0">
                          <a:effectLst/>
                        </a:rPr>
                        <a:t>Submitting a tender offer</a:t>
                      </a:r>
                      <a:endParaRPr lang="en-ZA" sz="1600" dirty="0">
                        <a:effectLst/>
                      </a:endParaRPr>
                    </a:p>
                    <a:p>
                      <a:pPr marL="71755" marR="90170" algn="just">
                        <a:lnSpc>
                          <a:spcPct val="100000"/>
                        </a:lnSpc>
                        <a:spcAft>
                          <a:spcPts val="200"/>
                        </a:spcAft>
                      </a:pPr>
                      <a:r>
                        <a:rPr lang="en-ZA" sz="1200" dirty="0">
                          <a:effectLst/>
                        </a:rPr>
                        <a:t> </a:t>
                      </a:r>
                      <a:r>
                        <a:rPr lang="en-US" sz="1200" dirty="0">
                          <a:effectLst/>
                        </a:rPr>
                        <a:t>The returnable documents shall be electronically completed in their entirety, submitted on the issued software format or fully compatible format, unless otherwise specified.</a:t>
                      </a:r>
                    </a:p>
                    <a:p>
                      <a:pPr marL="71755" marR="90170" algn="just">
                        <a:lnSpc>
                          <a:spcPct val="100000"/>
                        </a:lnSpc>
                        <a:spcAft>
                          <a:spcPts val="200"/>
                        </a:spcAft>
                      </a:pPr>
                      <a:endParaRPr lang="en-US" sz="1200" dirty="0">
                        <a:effectLst/>
                      </a:endParaRPr>
                    </a:p>
                    <a:p>
                      <a:pPr marL="243205" marR="90170" indent="-171450" algn="just">
                        <a:lnSpc>
                          <a:spcPct val="100000"/>
                        </a:lnSpc>
                        <a:spcAft>
                          <a:spcPts val="200"/>
                        </a:spcAft>
                        <a:buFont typeface="Arial" panose="020B0604020202020204" pitchFamily="34" charset="0"/>
                        <a:buChar char="•"/>
                      </a:pPr>
                      <a:r>
                        <a:rPr lang="en-ZA" sz="1100" dirty="0">
                          <a:effectLst/>
                        </a:rPr>
                        <a:t> </a:t>
                      </a:r>
                      <a:r>
                        <a:rPr lang="en-US" sz="1100" dirty="0">
                          <a:effectLst/>
                        </a:rPr>
                        <a:t>Submit the tender offer electronically on a flash drive and printed hard copy of Form of Offer and summary of pricing schedule.</a:t>
                      </a:r>
                    </a:p>
                    <a:p>
                      <a:pPr marL="243205" marR="90170" indent="-171450" algn="just">
                        <a:lnSpc>
                          <a:spcPct val="100000"/>
                        </a:lnSpc>
                        <a:spcAft>
                          <a:spcPts val="200"/>
                        </a:spcAft>
                        <a:buFont typeface="Arial" panose="020B0604020202020204" pitchFamily="34" charset="0"/>
                        <a:buChar char="•"/>
                      </a:pPr>
                      <a:r>
                        <a:rPr lang="en-US" sz="1100" dirty="0">
                          <a:effectLst/>
                        </a:rPr>
                        <a:t> (In the relevant MS Word 2013 and MS Excel 2013 format as issued, and not in .pdf format, except where so specified.)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77505412"/>
                  </a:ext>
                </a:extLst>
              </a:tr>
              <a:tr h="4273525">
                <a:tc>
                  <a:txBody>
                    <a:bodyPr/>
                    <a:lstStyle/>
                    <a:p>
                      <a:pPr>
                        <a:lnSpc>
                          <a:spcPct val="100000"/>
                        </a:lnSpc>
                        <a:spcAft>
                          <a:spcPts val="200"/>
                        </a:spcAft>
                      </a:pPr>
                      <a:r>
                        <a:rPr lang="en-ZA" sz="1100" dirty="0">
                          <a:effectLst/>
                        </a:rPr>
                        <a:t>C.2.13.5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200"/>
                        </a:spcAft>
                      </a:pPr>
                      <a:r>
                        <a:rPr lang="en-US" sz="1200" dirty="0">
                          <a:effectLst/>
                        </a:rPr>
                        <a:t>Only the following needs to be submitted:</a:t>
                      </a:r>
                    </a:p>
                    <a:p>
                      <a:pPr marL="228600" indent="-228600" algn="just">
                        <a:lnSpc>
                          <a:spcPct val="100000"/>
                        </a:lnSpc>
                        <a:spcAft>
                          <a:spcPts val="200"/>
                        </a:spcAft>
                        <a:buAutoNum type="alphaLcParenR"/>
                      </a:pPr>
                      <a:r>
                        <a:rPr lang="en-US" sz="1200" dirty="0">
                          <a:effectLst/>
                        </a:rPr>
                        <a:t>Main Tender Offer</a:t>
                      </a:r>
                    </a:p>
                    <a:p>
                      <a:pPr algn="just">
                        <a:lnSpc>
                          <a:spcPct val="100000"/>
                        </a:lnSpc>
                        <a:spcAft>
                          <a:spcPts val="200"/>
                        </a:spcAft>
                      </a:pPr>
                      <a:r>
                        <a:rPr lang="en-US" sz="1200" dirty="0">
                          <a:effectLst/>
                        </a:rPr>
                        <a:t>The following information to be submitted electronically on flash drive and marked Main Tender Offer followed by the “Tenderer name”, in the following order:</a:t>
                      </a:r>
                    </a:p>
                    <a:p>
                      <a:pPr algn="just">
                        <a:lnSpc>
                          <a:spcPct val="100000"/>
                        </a:lnSpc>
                        <a:spcAft>
                          <a:spcPts val="200"/>
                        </a:spcAft>
                      </a:pPr>
                      <a:r>
                        <a:rPr lang="en-US" sz="1200" dirty="0">
                          <a:effectLst/>
                        </a:rPr>
                        <a:t>- Form of Offer (signed and scanned as .pdf) and printed hardcopy of Form of Offer</a:t>
                      </a:r>
                    </a:p>
                    <a:p>
                      <a:pPr algn="just">
                        <a:lnSpc>
                          <a:spcPct val="100000"/>
                        </a:lnSpc>
                        <a:spcAft>
                          <a:spcPts val="200"/>
                        </a:spcAft>
                      </a:pPr>
                      <a:r>
                        <a:rPr lang="en-US" sz="1200" dirty="0">
                          <a:effectLst/>
                        </a:rPr>
                        <a:t>- All returnable schedules and attachments and certificates specific to the tender (signed and scanned as .pdf)</a:t>
                      </a:r>
                    </a:p>
                    <a:p>
                      <a:pPr marL="171450" indent="-171450" algn="just">
                        <a:lnSpc>
                          <a:spcPct val="100000"/>
                        </a:lnSpc>
                        <a:spcAft>
                          <a:spcPts val="200"/>
                        </a:spcAft>
                        <a:buFontTx/>
                        <a:buChar char="-"/>
                      </a:pPr>
                      <a:r>
                        <a:rPr lang="en-US" sz="1200" dirty="0">
                          <a:effectLst/>
                        </a:rPr>
                        <a:t>Completed pricing schedule (scanned copy in .pdf and copy in Excel) and printed hardcopy of Summary of Pricing Schedule.”</a:t>
                      </a:r>
                    </a:p>
                    <a:p>
                      <a:pPr algn="just">
                        <a:lnSpc>
                          <a:spcPct val="100000"/>
                        </a:lnSpc>
                        <a:spcAft>
                          <a:spcPts val="200"/>
                        </a:spcAft>
                      </a:pPr>
                      <a:r>
                        <a:rPr lang="en-US" sz="1200" dirty="0">
                          <a:effectLst/>
                        </a:rPr>
                        <a:t>b) For alternative offers the tenderer shall submit the following additional documentation, in an electronically on a separate flash drive marked Alternative followed by the “Tenderer name”:</a:t>
                      </a:r>
                    </a:p>
                    <a:p>
                      <a:pPr algn="just">
                        <a:lnSpc>
                          <a:spcPct val="100000"/>
                        </a:lnSpc>
                        <a:spcAft>
                          <a:spcPts val="200"/>
                        </a:spcAft>
                      </a:pPr>
                      <a:r>
                        <a:rPr lang="en-US" sz="1200" dirty="0">
                          <a:effectLst/>
                        </a:rPr>
                        <a:t>- Form of Offer (signed and scanned as .pdf and state “Alternative Form of Offer”)</a:t>
                      </a:r>
                    </a:p>
                    <a:p>
                      <a:pPr algn="just">
                        <a:lnSpc>
                          <a:spcPct val="100000"/>
                        </a:lnSpc>
                        <a:spcAft>
                          <a:spcPts val="200"/>
                        </a:spcAft>
                      </a:pPr>
                      <a:r>
                        <a:rPr lang="en-US" sz="1200" dirty="0">
                          <a:effectLst/>
                        </a:rPr>
                        <a:t>- All returnable schedules and attachments and certificates applicable to the alternative offer (signed and scanned as .pdf)</a:t>
                      </a:r>
                    </a:p>
                    <a:p>
                      <a:pPr algn="just">
                        <a:lnSpc>
                          <a:spcPct val="100000"/>
                        </a:lnSpc>
                        <a:spcAft>
                          <a:spcPts val="200"/>
                        </a:spcAft>
                      </a:pPr>
                      <a:r>
                        <a:rPr lang="en-US" sz="1200" dirty="0">
                          <a:effectLst/>
                        </a:rPr>
                        <a:t>- Alternative Pricing Schedule (scanned copy in .pdf and copy in Excel) and printed hardcopy of Summary of Pricing Schedule.</a:t>
                      </a:r>
                    </a:p>
                    <a:p>
                      <a:pPr marL="171450" indent="-171450" algn="just">
                        <a:lnSpc>
                          <a:spcPct val="100000"/>
                        </a:lnSpc>
                        <a:spcAft>
                          <a:spcPts val="200"/>
                        </a:spcAft>
                        <a:buFontTx/>
                        <a:buChar char="-"/>
                      </a:pPr>
                      <a:r>
                        <a:rPr lang="en-US" sz="1200" dirty="0">
                          <a:effectLst/>
                        </a:rPr>
                        <a:t>Other relevant information.</a:t>
                      </a:r>
                    </a:p>
                    <a:p>
                      <a:pPr marL="171450" indent="-171450" algn="just">
                        <a:lnSpc>
                          <a:spcPct val="100000"/>
                        </a:lnSpc>
                        <a:spcAft>
                          <a:spcPts val="200"/>
                        </a:spcAft>
                        <a:buFontTx/>
                        <a:buChar char="-"/>
                      </a:pPr>
                      <a:endParaRPr lang="en-US" sz="1200" dirty="0">
                        <a:effectLst/>
                      </a:endParaRPr>
                    </a:p>
                    <a:p>
                      <a:pPr algn="just">
                        <a:lnSpc>
                          <a:spcPct val="100000"/>
                        </a:lnSpc>
                        <a:spcAft>
                          <a:spcPts val="200"/>
                        </a:spcAft>
                      </a:pPr>
                      <a:r>
                        <a:rPr lang="en-US" sz="1200" dirty="0">
                          <a:effectLst/>
                        </a:rPr>
                        <a:t>In the event of any discrepancy between the contents of the electronically priced schedule in Excel, and the electronically provided pricing schedule in .pdf format, the contents of the electronically pricing schedule in .pdf format shall be taken as the valid contents. For the information provided by the tenderer as part of his submission, e.g. rates, the electronically signed schedule in .pdf shall be taken as the valid submission.</a:t>
                      </a:r>
                    </a:p>
                    <a:p>
                      <a:pPr algn="just">
                        <a:lnSpc>
                          <a:spcPct val="100000"/>
                        </a:lnSpc>
                        <a:spcAft>
                          <a:spcPts val="200"/>
                        </a:spcAft>
                      </a:pPr>
                      <a:r>
                        <a:rPr lang="en-US" sz="1200" dirty="0">
                          <a:effectLst/>
                        </a:rPr>
                        <a:t>Submit the tender offer electronically on a flash drive in a sealed envelope marked with the tenderer’s company name, the project number and description.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9037459"/>
                  </a:ext>
                </a:extLst>
              </a:tr>
            </a:tbl>
          </a:graphicData>
        </a:graphic>
      </p:graphicFrame>
    </p:spTree>
    <p:extLst>
      <p:ext uri="{BB962C8B-B14F-4D97-AF65-F5344CB8AC3E}">
        <p14:creationId xmlns:p14="http://schemas.microsoft.com/office/powerpoint/2010/main" val="222643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1601767260"/>
              </p:ext>
            </p:extLst>
          </p:nvPr>
        </p:nvGraphicFramePr>
        <p:xfrm>
          <a:off x="0" y="919920"/>
          <a:ext cx="9144000" cy="6120778"/>
        </p:xfrm>
        <a:graphic>
          <a:graphicData uri="http://schemas.openxmlformats.org/drawingml/2006/table">
            <a:tbl>
              <a:tblPr firstRow="1" bandRow="1">
                <a:tableStyleId>{22838BEF-8BB2-4498-84A7-C5851F593DF1}</a:tableStyleId>
              </a:tblPr>
              <a:tblGrid>
                <a:gridCol w="1221412">
                  <a:extLst>
                    <a:ext uri="{9D8B030D-6E8A-4147-A177-3AD203B41FA5}">
                      <a16:colId xmlns:a16="http://schemas.microsoft.com/office/drawing/2014/main" xmlns="" val="3929072872"/>
                    </a:ext>
                  </a:extLst>
                </a:gridCol>
                <a:gridCol w="7922588">
                  <a:extLst>
                    <a:ext uri="{9D8B030D-6E8A-4147-A177-3AD203B41FA5}">
                      <a16:colId xmlns:a16="http://schemas.microsoft.com/office/drawing/2014/main" xmlns="" val="2278328436"/>
                    </a:ext>
                  </a:extLst>
                </a:gridCol>
              </a:tblGrid>
              <a:tr h="608734">
                <a:tc>
                  <a:txBody>
                    <a:bodyPr/>
                    <a:lstStyle/>
                    <a:p>
                      <a:r>
                        <a:rPr lang="en-ZA" dirty="0"/>
                        <a:t>Clause </a:t>
                      </a:r>
                    </a:p>
                    <a:p>
                      <a:r>
                        <a:rPr lang="en-ZA" dirty="0"/>
                        <a:t>Number</a:t>
                      </a:r>
                    </a:p>
                  </a:txBody>
                  <a:tcPr/>
                </a:tc>
                <a:tc>
                  <a:txBody>
                    <a:bodyPr/>
                    <a:lstStyle/>
                    <a:p>
                      <a:r>
                        <a:rPr lang="en-ZA" dirty="0"/>
                        <a:t>Tender Data- Tender Submission</a:t>
                      </a:r>
                    </a:p>
                  </a:txBody>
                  <a:tcPr/>
                </a:tc>
                <a:extLst>
                  <a:ext uri="{0D108BD9-81ED-4DB2-BD59-A6C34878D82A}">
                    <a16:rowId xmlns:a16="http://schemas.microsoft.com/office/drawing/2014/main" xmlns="" val="2805753173"/>
                  </a:ext>
                </a:extLst>
              </a:tr>
              <a:tr h="2831097">
                <a:tc>
                  <a:txBody>
                    <a:bodyPr/>
                    <a:lstStyle/>
                    <a:p>
                      <a:pPr marL="71755">
                        <a:lnSpc>
                          <a:spcPct val="100000"/>
                        </a:lnSpc>
                        <a:spcAft>
                          <a:spcPts val="200"/>
                        </a:spcAft>
                      </a:pPr>
                      <a:r>
                        <a:rPr lang="en-ZA" sz="1000" dirty="0">
                          <a:effectLst/>
                        </a:rPr>
                        <a:t>C.2.15.1</a:t>
                      </a:r>
                      <a:endParaRPr lang="en-ZA" sz="1100" dirty="0">
                        <a:effectLst/>
                      </a:endParaRPr>
                    </a:p>
                    <a:p>
                      <a:pPr marL="71755">
                        <a:lnSpc>
                          <a:spcPct val="100000"/>
                        </a:lnSpc>
                        <a:spcAft>
                          <a:spcPts val="2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marR="90170" algn="just">
                        <a:lnSpc>
                          <a:spcPct val="100000"/>
                        </a:lnSpc>
                        <a:spcAft>
                          <a:spcPts val="200"/>
                        </a:spcAft>
                      </a:pPr>
                      <a:r>
                        <a:rPr lang="en-ZA" sz="1400" dirty="0">
                          <a:effectLst/>
                        </a:rPr>
                        <a:t>The Employer’s address for delivery of tender offers and identification details to be shown on each tender offer package are: </a:t>
                      </a:r>
                      <a:endParaRPr lang="en-ZA" sz="1800" dirty="0">
                        <a:effectLst/>
                      </a:endParaRPr>
                    </a:p>
                    <a:p>
                      <a:pPr marL="71755" algn="just">
                        <a:lnSpc>
                          <a:spcPct val="100000"/>
                        </a:lnSpc>
                        <a:spcAft>
                          <a:spcPts val="200"/>
                        </a:spcAft>
                      </a:pPr>
                      <a:r>
                        <a:rPr lang="en-ZA" sz="1400" dirty="0">
                          <a:effectLst/>
                        </a:rPr>
                        <a:t>Location of tender box: SANRAL Northern Region Reception</a:t>
                      </a:r>
                    </a:p>
                    <a:p>
                      <a:pPr marL="71755" algn="just">
                        <a:lnSpc>
                          <a:spcPct val="100000"/>
                        </a:lnSpc>
                        <a:spcAft>
                          <a:spcPts val="200"/>
                        </a:spcAft>
                      </a:pPr>
                      <a:r>
                        <a:rPr lang="en-ZA" sz="1400" dirty="0">
                          <a:effectLst/>
                        </a:rPr>
                        <a:t>Physical address: </a:t>
                      </a:r>
                      <a:r>
                        <a:rPr lang="en-US" sz="1400" b="1" dirty="0">
                          <a:effectLst/>
                        </a:rPr>
                        <a:t>The South African National Roads Agency SOC Ltd SANRAL Northern Region, 38 Ida Street. Menlo Park, Pretoria,</a:t>
                      </a:r>
                      <a:r>
                        <a:rPr lang="en-ZA" sz="1400" b="1" dirty="0">
                          <a:effectLst/>
                        </a:rPr>
                        <a:t>0081</a:t>
                      </a:r>
                      <a:endParaRPr lang="en-ZA" sz="1800" b="1" dirty="0">
                        <a:effectLst/>
                      </a:endParaRPr>
                    </a:p>
                    <a:p>
                      <a:pPr marL="71755" marR="90170" algn="just">
                        <a:lnSpc>
                          <a:spcPct val="100000"/>
                        </a:lnSpc>
                        <a:spcAft>
                          <a:spcPts val="200"/>
                        </a:spcAft>
                      </a:pPr>
                      <a:r>
                        <a:rPr lang="en-ZA" sz="1400" dirty="0">
                          <a:effectLst/>
                        </a:rPr>
                        <a:t>Identification details: </a:t>
                      </a:r>
                      <a:r>
                        <a:rPr lang="en-US" sz="1400" dirty="0">
                          <a:effectLst/>
                        </a:rPr>
                        <a:t>Mark the envelope with the tenderer’s company name, the project number and description:</a:t>
                      </a:r>
                    </a:p>
                    <a:p>
                      <a:pPr marL="71755" marR="90170" algn="just">
                        <a:lnSpc>
                          <a:spcPct val="100000"/>
                        </a:lnSpc>
                        <a:spcAft>
                          <a:spcPts val="200"/>
                        </a:spcAft>
                      </a:pPr>
                      <a:r>
                        <a:rPr lang="en-ZA" sz="1400" b="1" dirty="0">
                          <a:effectLst/>
                        </a:rPr>
                        <a:t>CONTRACT SANRAL X.001-260-2018/1 FOR </a:t>
                      </a:r>
                      <a:r>
                        <a:rPr lang="en-US" sz="1400" b="1" dirty="0">
                          <a:effectLst/>
                        </a:rPr>
                        <a:t>THE RESURFACING OF NATIONAL ROAD N1 SECTION 26X FROM MOKOPANE (KM 0.2) TO DUVENHAGESKRAAL (KM 50.6)</a:t>
                      </a:r>
                      <a:r>
                        <a:rPr lang="en-ZA" sz="1400" dirty="0">
                          <a:effectLst/>
                        </a:rPr>
                        <a:t> Tenders must be submitted during hours (09:00 to 16:00) Monday to Friday at the Employer’s address.</a:t>
                      </a:r>
                    </a:p>
                    <a:p>
                      <a:pPr marL="71755" marR="90170" algn="just">
                        <a:lnSpc>
                          <a:spcPct val="100000"/>
                        </a:lnSpc>
                        <a:spcAft>
                          <a:spcPts val="200"/>
                        </a:spcAft>
                      </a:pPr>
                      <a:endParaRPr lang="en-ZA" sz="1800" dirty="0">
                        <a:effectLst/>
                      </a:endParaRPr>
                    </a:p>
                    <a:p>
                      <a:pPr marL="71755" algn="just">
                        <a:lnSpc>
                          <a:spcPct val="100000"/>
                        </a:lnSpc>
                        <a:spcAft>
                          <a:spcPts val="200"/>
                        </a:spcAft>
                      </a:pPr>
                      <a:r>
                        <a:rPr lang="en-ZA" sz="1400" dirty="0">
                          <a:effectLst/>
                        </a:rPr>
                        <a:t> It is in the tenderer’s interest to ensure that the delivery of the tender offer is recorded in the Employer’s tenders received register and deposited in the tender box. </a:t>
                      </a:r>
                      <a:endParaRPr lang="en-ZA" sz="1800" dirty="0">
                        <a:effectLst/>
                      </a:endParaRPr>
                    </a:p>
                    <a:p>
                      <a:pPr marL="71755" algn="just">
                        <a:lnSpc>
                          <a:spcPct val="100000"/>
                        </a:lnSpc>
                        <a:spcAft>
                          <a:spcPts val="200"/>
                        </a:spcAft>
                      </a:pPr>
                      <a:r>
                        <a:rPr lang="en-ZA" sz="14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77505412"/>
                  </a:ext>
                </a:extLst>
              </a:tr>
              <a:tr h="1036741">
                <a:tc>
                  <a:txBody>
                    <a:bodyPr/>
                    <a:lstStyle/>
                    <a:p>
                      <a:pPr marL="71755">
                        <a:lnSpc>
                          <a:spcPct val="100000"/>
                        </a:lnSpc>
                        <a:spcAft>
                          <a:spcPts val="200"/>
                        </a:spcAft>
                      </a:pPr>
                      <a:r>
                        <a:rPr lang="en-ZA" sz="1000" dirty="0">
                          <a:effectLst/>
                        </a:rPr>
                        <a:t>C.2.13.7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0000"/>
                        </a:lnSpc>
                        <a:spcAft>
                          <a:spcPts val="200"/>
                        </a:spcAft>
                      </a:pPr>
                      <a:r>
                        <a:rPr lang="en-ZA" sz="1400" dirty="0">
                          <a:solidFill>
                            <a:srgbClr val="000000"/>
                          </a:solidFill>
                          <a:effectLst/>
                        </a:rPr>
                        <a:t>Place and seal the printed and bound hard copy and electronically completed tender document (flash drive) in an envelope or package clearly marked “TENDER” and bearing the Employer’s name, the contract number and description, the tenderer’s authorised representative’s name, the tenderer’s postal address and contact telephone numbers.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729037459"/>
                  </a:ext>
                </a:extLst>
              </a:tr>
              <a:tr h="1218157">
                <a:tc>
                  <a:txBody>
                    <a:bodyPr/>
                    <a:lstStyle/>
                    <a:p>
                      <a:pPr marL="71755">
                        <a:lnSpc>
                          <a:spcPct val="100000"/>
                        </a:lnSpc>
                        <a:spcAft>
                          <a:spcPts val="200"/>
                        </a:spcAft>
                      </a:pPr>
                      <a:r>
                        <a:rPr lang="en-ZA" sz="1000" dirty="0">
                          <a:effectLst/>
                        </a:rPr>
                        <a:t>C.2.15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just">
                        <a:lnSpc>
                          <a:spcPct val="100000"/>
                        </a:lnSpc>
                        <a:spcAft>
                          <a:spcPts val="200"/>
                        </a:spcAft>
                      </a:pPr>
                      <a:r>
                        <a:rPr lang="en-ZA" sz="1400" b="1" dirty="0">
                          <a:effectLst/>
                        </a:rPr>
                        <a:t>Closing time</a:t>
                      </a:r>
                      <a:endParaRPr lang="en-ZA" sz="1800" dirty="0">
                        <a:effectLst/>
                      </a:endParaRPr>
                    </a:p>
                    <a:p>
                      <a:pPr marL="71755" algn="just">
                        <a:lnSpc>
                          <a:spcPct val="100000"/>
                        </a:lnSpc>
                        <a:spcAft>
                          <a:spcPts val="200"/>
                        </a:spcAft>
                      </a:pPr>
                      <a:r>
                        <a:rPr lang="en-ZA" sz="1400" dirty="0">
                          <a:effectLst/>
                        </a:rPr>
                        <a:t> The closing time for submission of tender offers is 11h00 hours on  </a:t>
                      </a:r>
                      <a:r>
                        <a:rPr lang="en-ZA" sz="1400" b="1" u="sng" dirty="0">
                          <a:effectLst/>
                        </a:rPr>
                        <a:t>FRIDAY 25 AUGUST 2023</a:t>
                      </a:r>
                      <a:r>
                        <a:rPr lang="en-ZA" sz="14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15892995"/>
                  </a:ext>
                </a:extLst>
              </a:tr>
            </a:tbl>
          </a:graphicData>
        </a:graphic>
      </p:graphicFrame>
    </p:spTree>
    <p:extLst>
      <p:ext uri="{BB962C8B-B14F-4D97-AF65-F5344CB8AC3E}">
        <p14:creationId xmlns:p14="http://schemas.microsoft.com/office/powerpoint/2010/main" val="310199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2303092472"/>
              </p:ext>
            </p:extLst>
          </p:nvPr>
        </p:nvGraphicFramePr>
        <p:xfrm>
          <a:off x="0" y="1046482"/>
          <a:ext cx="9143999" cy="5512083"/>
        </p:xfrm>
        <a:graphic>
          <a:graphicData uri="http://schemas.openxmlformats.org/drawingml/2006/table">
            <a:tbl>
              <a:tblPr firstRow="1" bandRow="1">
                <a:tableStyleId>{22838BEF-8BB2-4498-84A7-C5851F593DF1}</a:tableStyleId>
              </a:tblPr>
              <a:tblGrid>
                <a:gridCol w="1221412">
                  <a:extLst>
                    <a:ext uri="{9D8B030D-6E8A-4147-A177-3AD203B41FA5}">
                      <a16:colId xmlns:a16="http://schemas.microsoft.com/office/drawing/2014/main" xmlns="" val="3929072872"/>
                    </a:ext>
                  </a:extLst>
                </a:gridCol>
                <a:gridCol w="7922587">
                  <a:extLst>
                    <a:ext uri="{9D8B030D-6E8A-4147-A177-3AD203B41FA5}">
                      <a16:colId xmlns:a16="http://schemas.microsoft.com/office/drawing/2014/main" xmlns="" val="2278328436"/>
                    </a:ext>
                  </a:extLst>
                </a:gridCol>
              </a:tblGrid>
              <a:tr h="514021">
                <a:tc>
                  <a:txBody>
                    <a:bodyPr/>
                    <a:lstStyle/>
                    <a:p>
                      <a:r>
                        <a:rPr lang="en-ZA" dirty="0"/>
                        <a:t>Clause </a:t>
                      </a:r>
                    </a:p>
                    <a:p>
                      <a:r>
                        <a:rPr lang="en-ZA" dirty="0"/>
                        <a:t>Number</a:t>
                      </a:r>
                    </a:p>
                  </a:txBody>
                  <a:tcPr/>
                </a:tc>
                <a:tc>
                  <a:txBody>
                    <a:bodyPr/>
                    <a:lstStyle/>
                    <a:p>
                      <a:r>
                        <a:rPr lang="en-ZA" dirty="0"/>
                        <a:t>Tender Data-Eligibility</a:t>
                      </a:r>
                      <a:r>
                        <a:rPr lang="en-ZA" baseline="0" dirty="0"/>
                        <a:t> Compliance</a:t>
                      </a:r>
                      <a:endParaRPr lang="en-ZA" dirty="0"/>
                    </a:p>
                  </a:txBody>
                  <a:tcPr/>
                </a:tc>
                <a:extLst>
                  <a:ext uri="{0D108BD9-81ED-4DB2-BD59-A6C34878D82A}">
                    <a16:rowId xmlns:a16="http://schemas.microsoft.com/office/drawing/2014/main" xmlns="" val="2805753173"/>
                  </a:ext>
                </a:extLst>
              </a:tr>
              <a:tr h="1117009">
                <a:tc>
                  <a:txBody>
                    <a:bodyPr/>
                    <a:lstStyle/>
                    <a:p>
                      <a:r>
                        <a:rPr lang="en-ZA" b="1" dirty="0"/>
                        <a:t>C.2.1</a:t>
                      </a:r>
                    </a:p>
                  </a:txBody>
                  <a:tcPr/>
                </a:tc>
                <a:tc>
                  <a:txBody>
                    <a:bodyPr/>
                    <a:lstStyle/>
                    <a:p>
                      <a:r>
                        <a:rPr lang="en-US" dirty="0"/>
                        <a:t>Eligibility </a:t>
                      </a:r>
                    </a:p>
                    <a:p>
                      <a:endParaRPr lang="en-US" dirty="0"/>
                    </a:p>
                    <a:p>
                      <a:r>
                        <a:rPr lang="en-US" dirty="0"/>
                        <a:t>Only those tenderers who satisfy the following eligibility criteria are eligible to submit tenders:</a:t>
                      </a:r>
                    </a:p>
                    <a:p>
                      <a:endParaRPr lang="en-ZA" dirty="0"/>
                    </a:p>
                  </a:txBody>
                  <a:tcPr/>
                </a:tc>
                <a:extLst>
                  <a:ext uri="{0D108BD9-81ED-4DB2-BD59-A6C34878D82A}">
                    <a16:rowId xmlns:a16="http://schemas.microsoft.com/office/drawing/2014/main" xmlns="" val="3423213670"/>
                  </a:ext>
                </a:extLst>
              </a:tr>
              <a:tr h="3408963">
                <a:tc>
                  <a:txBody>
                    <a:bodyPr/>
                    <a:lstStyle/>
                    <a:p>
                      <a:endParaRPr lang="en-ZA" b="1" dirty="0"/>
                    </a:p>
                  </a:txBody>
                  <a:tcPr/>
                </a:tc>
                <a:tc>
                  <a:txBody>
                    <a:bodyPr/>
                    <a:lstStyle/>
                    <a:p>
                      <a:r>
                        <a:rPr lang="en-US" sz="1800" b="0" u="none" strike="noStrike" kern="1200" baseline="0" dirty="0">
                          <a:solidFill>
                            <a:schemeClr val="dk1"/>
                          </a:solidFill>
                        </a:rPr>
                        <a:t>a)	CIDB registration (Form A12)</a:t>
                      </a:r>
                    </a:p>
                    <a:p>
                      <a:endParaRPr lang="en-US" sz="1800" b="0" u="none" strike="noStrike" kern="1200" baseline="0" dirty="0">
                        <a:solidFill>
                          <a:schemeClr val="dk1"/>
                        </a:solidFill>
                      </a:endParaRPr>
                    </a:p>
                    <a:p>
                      <a:endParaRPr lang="en-US" sz="1800" b="0" u="none" strike="noStrike" kern="1200" baseline="0" dirty="0">
                        <a:solidFill>
                          <a:schemeClr val="dk1"/>
                        </a:solidFill>
                      </a:endParaRPr>
                    </a:p>
                    <a:p>
                      <a:r>
                        <a:rPr lang="en-US" sz="1800" b="0" u="none" strike="noStrike" kern="1200" baseline="0" dirty="0">
                          <a:solidFill>
                            <a:schemeClr val="dk1"/>
                          </a:solidFill>
                        </a:rPr>
                        <a:t>Only those tenderers who are registered with the CIDB, or are capable of being so prior to the evaluation of submissions, in a contractor grading designation equal to or higher than a contractor grading designation determined in accordance with the sum tendered, or a value determined in accordance with Regulation 25 (1B) or 25(7A) of the Construction Industry Development Regulations, for a CE class of construction work, are eligible to have their tenders evaluated.</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524049136"/>
                  </a:ext>
                </a:extLst>
              </a:tr>
            </a:tbl>
          </a:graphicData>
        </a:graphic>
      </p:graphicFrame>
    </p:spTree>
    <p:extLst>
      <p:ext uri="{BB962C8B-B14F-4D97-AF65-F5344CB8AC3E}">
        <p14:creationId xmlns:p14="http://schemas.microsoft.com/office/powerpoint/2010/main" val="278960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2022665308"/>
              </p:ext>
            </p:extLst>
          </p:nvPr>
        </p:nvGraphicFramePr>
        <p:xfrm>
          <a:off x="0" y="1046482"/>
          <a:ext cx="9143999" cy="5153817"/>
        </p:xfrm>
        <a:graphic>
          <a:graphicData uri="http://schemas.openxmlformats.org/drawingml/2006/table">
            <a:tbl>
              <a:tblPr firstRow="1" bandRow="1">
                <a:tableStyleId>{22838BEF-8BB2-4498-84A7-C5851F593DF1}</a:tableStyleId>
              </a:tblPr>
              <a:tblGrid>
                <a:gridCol w="1221412">
                  <a:extLst>
                    <a:ext uri="{9D8B030D-6E8A-4147-A177-3AD203B41FA5}">
                      <a16:colId xmlns:a16="http://schemas.microsoft.com/office/drawing/2014/main" xmlns="" val="3929072872"/>
                    </a:ext>
                  </a:extLst>
                </a:gridCol>
                <a:gridCol w="7922587">
                  <a:extLst>
                    <a:ext uri="{9D8B030D-6E8A-4147-A177-3AD203B41FA5}">
                      <a16:colId xmlns:a16="http://schemas.microsoft.com/office/drawing/2014/main" xmlns="" val="2278328436"/>
                    </a:ext>
                  </a:extLst>
                </a:gridCol>
              </a:tblGrid>
              <a:tr h="673257">
                <a:tc>
                  <a:txBody>
                    <a:bodyPr/>
                    <a:lstStyle/>
                    <a:p>
                      <a:r>
                        <a:rPr lang="en-ZA" dirty="0"/>
                        <a:t>Clause </a:t>
                      </a:r>
                    </a:p>
                    <a:p>
                      <a:r>
                        <a:rPr lang="en-ZA" dirty="0"/>
                        <a:t>Number</a:t>
                      </a:r>
                    </a:p>
                  </a:txBody>
                  <a:tcPr/>
                </a:tc>
                <a:tc>
                  <a:txBody>
                    <a:bodyPr/>
                    <a:lstStyle/>
                    <a:p>
                      <a:r>
                        <a:rPr lang="en-ZA" dirty="0"/>
                        <a:t>Tender Data-Eligibility</a:t>
                      </a:r>
                      <a:r>
                        <a:rPr lang="en-ZA" baseline="0" dirty="0"/>
                        <a:t> Compliance</a:t>
                      </a:r>
                      <a:endParaRPr lang="en-ZA" dirty="0"/>
                    </a:p>
                  </a:txBody>
                  <a:tcPr/>
                </a:tc>
                <a:extLst>
                  <a:ext uri="{0D108BD9-81ED-4DB2-BD59-A6C34878D82A}">
                    <a16:rowId xmlns:a16="http://schemas.microsoft.com/office/drawing/2014/main" xmlns="" val="2805753173"/>
                  </a:ext>
                </a:extLst>
              </a:tr>
              <a:tr h="4465004">
                <a:tc>
                  <a:txBody>
                    <a:bodyPr/>
                    <a:lstStyle/>
                    <a:p>
                      <a:r>
                        <a:rPr lang="en-US" b="1" dirty="0"/>
                        <a:t>C2.1</a:t>
                      </a:r>
                      <a:endParaRPr lang="en-ZA" b="1" dirty="0"/>
                    </a:p>
                  </a:txBody>
                  <a:tcPr/>
                </a:tc>
                <a:tc>
                  <a:txBody>
                    <a:bodyPr/>
                    <a:lstStyle/>
                    <a:p>
                      <a:r>
                        <a:rPr lang="en-US" sz="1600" b="0" u="none" strike="noStrike" kern="1200" baseline="0" dirty="0">
                          <a:solidFill>
                            <a:schemeClr val="dk1"/>
                          </a:solidFill>
                        </a:rPr>
                        <a:t>Joint ventures are eligible to submit tenders provided that:</a:t>
                      </a:r>
                    </a:p>
                    <a:p>
                      <a:endParaRPr lang="en-US" sz="1600" b="0" u="none" strike="noStrike" kern="1200" baseline="0" dirty="0">
                        <a:solidFill>
                          <a:schemeClr val="dk1"/>
                        </a:solidFill>
                      </a:endParaRPr>
                    </a:p>
                    <a:p>
                      <a:pPr marL="342900" indent="-342900">
                        <a:buAutoNum type="arabicPeriod"/>
                      </a:pPr>
                      <a:r>
                        <a:rPr lang="en-US" sz="1600" b="0" u="none" strike="noStrike" kern="1200" baseline="0" dirty="0">
                          <a:solidFill>
                            <a:schemeClr val="dk1"/>
                          </a:solidFill>
                        </a:rPr>
                        <a:t>every member of the joint venture is registered with the CIDB;</a:t>
                      </a:r>
                    </a:p>
                    <a:p>
                      <a:pPr marL="342900" indent="-342900">
                        <a:buAutoNum type="arabicPeriod"/>
                      </a:pPr>
                      <a:endParaRPr lang="en-US" sz="1600" b="0" u="none" strike="noStrike" kern="1200" baseline="0" dirty="0">
                        <a:solidFill>
                          <a:schemeClr val="dk1"/>
                        </a:solidFill>
                      </a:endParaRPr>
                    </a:p>
                    <a:p>
                      <a:r>
                        <a:rPr lang="en-US" sz="1600" b="0" u="none" strike="noStrike" kern="1200" baseline="0" dirty="0">
                          <a:solidFill>
                            <a:schemeClr val="dk1"/>
                          </a:solidFill>
                        </a:rPr>
                        <a:t>2. the lead partner has a contractor grading designation in the CE class of construction work; or not lower than one level below the required grading designation in the class of works construction works under considerations and possess the required recognition status.</a:t>
                      </a:r>
                    </a:p>
                    <a:p>
                      <a:endParaRPr lang="en-US" sz="1600" b="0" u="none" strike="noStrike" kern="1200" baseline="0" dirty="0">
                        <a:solidFill>
                          <a:schemeClr val="dk1"/>
                        </a:solidFill>
                      </a:endParaRPr>
                    </a:p>
                    <a:p>
                      <a:r>
                        <a:rPr lang="en-US" sz="1600" b="0" u="none" strike="noStrike" kern="1200" baseline="0" dirty="0">
                          <a:solidFill>
                            <a:schemeClr val="dk1"/>
                          </a:solidFill>
                        </a:rPr>
                        <a:t>3. the combined contractor grading designation calculated in accordance with the Construction Industry Development Regulations is equal to or higher than a contractor grading designation determined in accordance with the sum tendered for a CE* class of construction work or a value determined in accordance with Regulation 25 (1B) or 25(7A) of the Construction Industry Development Regulations.</a:t>
                      </a:r>
                    </a:p>
                    <a:p>
                      <a:endParaRPr lang="en-US" sz="1600" b="0" u="none" strike="noStrike" kern="1200" baseline="0" dirty="0">
                        <a:solidFill>
                          <a:schemeClr val="dk1"/>
                        </a:solidFill>
                      </a:endParaRPr>
                    </a:p>
                    <a:p>
                      <a:r>
                        <a:rPr lang="en-US" sz="1600" b="0" u="none" strike="noStrike" kern="1200" baseline="0" dirty="0">
                          <a:solidFill>
                            <a:schemeClr val="dk1"/>
                          </a:solidFill>
                        </a:rPr>
                        <a:t>Tenderers whose CIDB registration expires within the tender validity period, need to demonstrate that there is a reasonable chance of being registered in the appropriate grading designation during the tender evaluation period, by submitting a copy of their timely application for CIDB registration, with their tender submission.</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524049136"/>
                  </a:ext>
                </a:extLst>
              </a:tr>
            </a:tbl>
          </a:graphicData>
        </a:graphic>
      </p:graphicFrame>
    </p:spTree>
    <p:extLst>
      <p:ext uri="{BB962C8B-B14F-4D97-AF65-F5344CB8AC3E}">
        <p14:creationId xmlns:p14="http://schemas.microsoft.com/office/powerpoint/2010/main" val="18780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2120580884"/>
              </p:ext>
            </p:extLst>
          </p:nvPr>
        </p:nvGraphicFramePr>
        <p:xfrm>
          <a:off x="103031" y="1046483"/>
          <a:ext cx="8937938" cy="5495991"/>
        </p:xfrm>
        <a:graphic>
          <a:graphicData uri="http://schemas.openxmlformats.org/drawingml/2006/table">
            <a:tbl>
              <a:tblPr firstRow="1" bandRow="1">
                <a:tableStyleId>{22838BEF-8BB2-4498-84A7-C5851F593DF1}</a:tableStyleId>
              </a:tblPr>
              <a:tblGrid>
                <a:gridCol w="1193886">
                  <a:extLst>
                    <a:ext uri="{9D8B030D-6E8A-4147-A177-3AD203B41FA5}">
                      <a16:colId xmlns:a16="http://schemas.microsoft.com/office/drawing/2014/main" xmlns="" val="3929072872"/>
                    </a:ext>
                  </a:extLst>
                </a:gridCol>
                <a:gridCol w="7744052">
                  <a:extLst>
                    <a:ext uri="{9D8B030D-6E8A-4147-A177-3AD203B41FA5}">
                      <a16:colId xmlns:a16="http://schemas.microsoft.com/office/drawing/2014/main" xmlns="" val="2278328436"/>
                    </a:ext>
                  </a:extLst>
                </a:gridCol>
              </a:tblGrid>
              <a:tr h="608557">
                <a:tc>
                  <a:txBody>
                    <a:bodyPr/>
                    <a:lstStyle/>
                    <a:p>
                      <a:r>
                        <a:rPr lang="en-ZA" dirty="0"/>
                        <a:t>Clause </a:t>
                      </a:r>
                    </a:p>
                    <a:p>
                      <a:r>
                        <a:rPr lang="en-ZA" dirty="0"/>
                        <a:t>Number</a:t>
                      </a:r>
                    </a:p>
                  </a:txBody>
                  <a:tcPr/>
                </a:tc>
                <a:tc>
                  <a:txBody>
                    <a:bodyPr/>
                    <a:lstStyle/>
                    <a:p>
                      <a:r>
                        <a:rPr lang="en-ZA" dirty="0"/>
                        <a:t>Tender Data-Eligibility</a:t>
                      </a:r>
                      <a:r>
                        <a:rPr lang="en-ZA" baseline="0" dirty="0"/>
                        <a:t> Compliance</a:t>
                      </a:r>
                      <a:endParaRPr lang="en-ZA" dirty="0"/>
                    </a:p>
                  </a:txBody>
                  <a:tcPr/>
                </a:tc>
                <a:extLst>
                  <a:ext uri="{0D108BD9-81ED-4DB2-BD59-A6C34878D82A}">
                    <a16:rowId xmlns:a16="http://schemas.microsoft.com/office/drawing/2014/main" xmlns="" val="2805753173"/>
                  </a:ext>
                </a:extLst>
              </a:tr>
              <a:tr h="1390988">
                <a:tc>
                  <a:txBody>
                    <a:bodyPr/>
                    <a:lstStyle/>
                    <a:p>
                      <a:r>
                        <a:rPr lang="en-US" b="1" dirty="0"/>
                        <a:t>C2.1</a:t>
                      </a:r>
                      <a:endParaRPr lang="en-ZA" b="1" dirty="0"/>
                    </a:p>
                  </a:txBody>
                  <a:tcPr/>
                </a:tc>
                <a:tc>
                  <a:txBody>
                    <a:bodyPr/>
                    <a:lstStyle/>
                    <a:p>
                      <a:r>
                        <a:rPr lang="en-US" sz="1800" b="0" u="none" strike="noStrike" kern="1200" baseline="0" dirty="0">
                          <a:solidFill>
                            <a:schemeClr val="dk1"/>
                          </a:solidFill>
                        </a:rPr>
                        <a:t>Tenderers registered as potentially emerging enterprises but with a CIDB contractor grading designation lower than a contractor grading designation determined in accordance with the sum tendered, or a value determined in accordance with Regulation 25(7A) of the Construction Industry Development Regulations, are not eligible to have their tenders evaluated.</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524049136"/>
                  </a:ext>
                </a:extLst>
              </a:tr>
              <a:tr h="3392871">
                <a:tc>
                  <a:txBody>
                    <a:bodyPr/>
                    <a:lstStyle/>
                    <a:p>
                      <a:endParaRPr lang="en-ZA" b="1" dirty="0"/>
                    </a:p>
                  </a:txBody>
                  <a:tcPr/>
                </a:tc>
                <a:tc>
                  <a:txBody>
                    <a:bodyPr/>
                    <a:lstStyle/>
                    <a:p>
                      <a:r>
                        <a:rPr lang="en-US" sz="1800" b="0" u="none" strike="noStrike" kern="1200" baseline="0" dirty="0">
                          <a:solidFill>
                            <a:schemeClr val="dk1"/>
                          </a:solidFill>
                        </a:rPr>
                        <a:t> </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0003"/>
                  </a:ext>
                </a:extLst>
              </a:tr>
            </a:tbl>
          </a:graphicData>
        </a:graphic>
      </p:graphicFrame>
      <p:pic>
        <p:nvPicPr>
          <p:cNvPr id="4" name="Picture 3">
            <a:extLst>
              <a:ext uri="{FF2B5EF4-FFF2-40B4-BE49-F238E27FC236}">
                <a16:creationId xmlns:a16="http://schemas.microsoft.com/office/drawing/2014/main" xmlns="" id="{AB59AAEC-D84C-125E-3002-8DEC530E30BC}"/>
              </a:ext>
            </a:extLst>
          </p:cNvPr>
          <p:cNvPicPr>
            <a:picLocks noChangeAspect="1"/>
          </p:cNvPicPr>
          <p:nvPr/>
        </p:nvPicPr>
        <p:blipFill>
          <a:blip r:embed="rId2"/>
          <a:stretch>
            <a:fillRect/>
          </a:stretch>
        </p:blipFill>
        <p:spPr>
          <a:xfrm>
            <a:off x="1768626" y="3632959"/>
            <a:ext cx="6717133" cy="2668450"/>
          </a:xfrm>
          <a:prstGeom prst="rect">
            <a:avLst/>
          </a:prstGeom>
        </p:spPr>
      </p:pic>
    </p:spTree>
    <p:extLst>
      <p:ext uri="{BB962C8B-B14F-4D97-AF65-F5344CB8AC3E}">
        <p14:creationId xmlns:p14="http://schemas.microsoft.com/office/powerpoint/2010/main" val="202044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3813762643"/>
              </p:ext>
            </p:extLst>
          </p:nvPr>
        </p:nvGraphicFramePr>
        <p:xfrm>
          <a:off x="103031" y="1046483"/>
          <a:ext cx="8937938" cy="4572000"/>
        </p:xfrm>
        <a:graphic>
          <a:graphicData uri="http://schemas.openxmlformats.org/drawingml/2006/table">
            <a:tbl>
              <a:tblPr firstRow="1" bandRow="1">
                <a:tableStyleId>{22838BEF-8BB2-4498-84A7-C5851F593DF1}</a:tableStyleId>
              </a:tblPr>
              <a:tblGrid>
                <a:gridCol w="1193886">
                  <a:extLst>
                    <a:ext uri="{9D8B030D-6E8A-4147-A177-3AD203B41FA5}">
                      <a16:colId xmlns:a16="http://schemas.microsoft.com/office/drawing/2014/main" xmlns="" val="3929072872"/>
                    </a:ext>
                  </a:extLst>
                </a:gridCol>
                <a:gridCol w="7744052">
                  <a:extLst>
                    <a:ext uri="{9D8B030D-6E8A-4147-A177-3AD203B41FA5}">
                      <a16:colId xmlns:a16="http://schemas.microsoft.com/office/drawing/2014/main" xmlns="" val="2278328436"/>
                    </a:ext>
                  </a:extLst>
                </a:gridCol>
              </a:tblGrid>
              <a:tr h="626006">
                <a:tc>
                  <a:txBody>
                    <a:bodyPr/>
                    <a:lstStyle/>
                    <a:p>
                      <a:r>
                        <a:rPr lang="en-ZA" dirty="0"/>
                        <a:t>Clause </a:t>
                      </a:r>
                    </a:p>
                    <a:p>
                      <a:r>
                        <a:rPr lang="en-ZA" dirty="0"/>
                        <a:t>Number</a:t>
                      </a:r>
                    </a:p>
                  </a:txBody>
                  <a:tcPr/>
                </a:tc>
                <a:tc>
                  <a:txBody>
                    <a:bodyPr/>
                    <a:lstStyle/>
                    <a:p>
                      <a:r>
                        <a:rPr lang="en-ZA" dirty="0"/>
                        <a:t>Tender Data-Eligibility</a:t>
                      </a:r>
                      <a:r>
                        <a:rPr lang="en-ZA" baseline="0" dirty="0"/>
                        <a:t> Compliance</a:t>
                      </a:r>
                      <a:endParaRPr lang="en-ZA" dirty="0"/>
                    </a:p>
                  </a:txBody>
                  <a:tcPr/>
                </a:tc>
                <a:extLst>
                  <a:ext uri="{0D108BD9-81ED-4DB2-BD59-A6C34878D82A}">
                    <a16:rowId xmlns:a16="http://schemas.microsoft.com/office/drawing/2014/main" xmlns="" val="2805753173"/>
                  </a:ext>
                </a:extLst>
              </a:tr>
              <a:tr h="894294">
                <a:tc>
                  <a:txBody>
                    <a:bodyPr/>
                    <a:lstStyle/>
                    <a:p>
                      <a:r>
                        <a:rPr lang="en-US" b="1" dirty="0"/>
                        <a:t>C2.1</a:t>
                      </a:r>
                      <a:endParaRPr lang="en-ZA" b="1" dirty="0"/>
                    </a:p>
                  </a:txBody>
                  <a:tcPr/>
                </a:tc>
                <a:tc>
                  <a:txBody>
                    <a:bodyPr/>
                    <a:lstStyle/>
                    <a:p>
                      <a:r>
                        <a:rPr lang="en-US" sz="1800" b="0" i="0" u="none" strike="noStrike" kern="1200" baseline="0" dirty="0">
                          <a:solidFill>
                            <a:schemeClr val="dk1"/>
                          </a:solidFill>
                          <a:latin typeface="+mn-lt"/>
                          <a:ea typeface="+mn-ea"/>
                          <a:cs typeface="+mn-cs"/>
                        </a:rPr>
                        <a:t>This contract is not classified in terms of CIDB Regulation 25(1B), and the value of the contract may, for the purpose of CIDB Regulation 25(1), not be taken at its annual value.</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The tender will be declared non-responsive if:</a:t>
                      </a:r>
                    </a:p>
                    <a:p>
                      <a:r>
                        <a:rPr lang="en-US" sz="1800" b="0" i="0" u="none" strike="noStrike" kern="1200" baseline="0" dirty="0">
                          <a:solidFill>
                            <a:schemeClr val="dk1"/>
                          </a:solidFill>
                          <a:latin typeface="+mn-lt"/>
                          <a:ea typeface="+mn-ea"/>
                          <a:cs typeface="+mn-cs"/>
                        </a:rPr>
                        <a:t>- The Tenderer is not registered on CIDB within the required contractor grading and category prior to evaluation of submission.</a:t>
                      </a:r>
                    </a:p>
                    <a:p>
                      <a:r>
                        <a:rPr lang="en-US" sz="1800" b="0" i="0" u="none" strike="noStrike" kern="1200" baseline="0" dirty="0">
                          <a:solidFill>
                            <a:schemeClr val="dk1"/>
                          </a:solidFill>
                          <a:latin typeface="+mn-lt"/>
                          <a:ea typeface="+mn-ea"/>
                          <a:cs typeface="+mn-cs"/>
                        </a:rPr>
                        <a:t>- The Tenderer is suspended and where the tenderer has not provided proof that they have settled their outstanding CIDB annual fees or proof that they have made arrangements to pay outstanding CIDB annual fees has been made or proof of compliance with tax was submitted to CIDB, the tender will be declared non-responsive.</a:t>
                      </a:r>
                    </a:p>
                    <a:p>
                      <a:r>
                        <a:rPr lang="en-US" sz="1800" b="0" i="0" u="none" strike="noStrike" kern="1200" baseline="0" dirty="0">
                          <a:solidFill>
                            <a:schemeClr val="dk1"/>
                          </a:solidFill>
                          <a:latin typeface="+mn-lt"/>
                          <a:ea typeface="+mn-ea"/>
                          <a:cs typeface="+mn-cs"/>
                        </a:rPr>
                        <a:t>- The Tenderer has not declared interest of application to upgrade the grading. </a:t>
                      </a:r>
                    </a:p>
                    <a:p>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524049136"/>
                  </a:ext>
                </a:extLst>
              </a:tr>
            </a:tbl>
          </a:graphicData>
        </a:graphic>
      </p:graphicFrame>
    </p:spTree>
    <p:extLst>
      <p:ext uri="{BB962C8B-B14F-4D97-AF65-F5344CB8AC3E}">
        <p14:creationId xmlns:p14="http://schemas.microsoft.com/office/powerpoint/2010/main" val="7359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1770931119"/>
              </p:ext>
            </p:extLst>
          </p:nvPr>
        </p:nvGraphicFramePr>
        <p:xfrm>
          <a:off x="0" y="658860"/>
          <a:ext cx="9144000" cy="3146454"/>
        </p:xfrm>
        <a:graphic>
          <a:graphicData uri="http://schemas.openxmlformats.org/drawingml/2006/table">
            <a:tbl>
              <a:tblPr firstRow="1" bandRow="1">
                <a:tableStyleId>{22838BEF-8BB2-4498-84A7-C5851F593DF1}</a:tableStyleId>
              </a:tblPr>
              <a:tblGrid>
                <a:gridCol w="1061227">
                  <a:extLst>
                    <a:ext uri="{9D8B030D-6E8A-4147-A177-3AD203B41FA5}">
                      <a16:colId xmlns:a16="http://schemas.microsoft.com/office/drawing/2014/main" xmlns="" val="3929072872"/>
                    </a:ext>
                  </a:extLst>
                </a:gridCol>
                <a:gridCol w="8082773">
                  <a:extLst>
                    <a:ext uri="{9D8B030D-6E8A-4147-A177-3AD203B41FA5}">
                      <a16:colId xmlns:a16="http://schemas.microsoft.com/office/drawing/2014/main" xmlns="" val="2278328436"/>
                    </a:ext>
                  </a:extLst>
                </a:gridCol>
              </a:tblGrid>
              <a:tr h="349492">
                <a:tc>
                  <a:txBody>
                    <a:bodyPr/>
                    <a:lstStyle/>
                    <a:p>
                      <a:r>
                        <a:rPr lang="en-ZA" dirty="0"/>
                        <a:t>Clause </a:t>
                      </a:r>
                    </a:p>
                    <a:p>
                      <a:r>
                        <a:rPr lang="en-ZA" dirty="0"/>
                        <a:t>Number</a:t>
                      </a:r>
                    </a:p>
                  </a:txBody>
                  <a:tcPr/>
                </a:tc>
                <a:tc>
                  <a:txBody>
                    <a:bodyPr/>
                    <a:lstStyle/>
                    <a:p>
                      <a:r>
                        <a:rPr lang="en-ZA" dirty="0"/>
                        <a:t>Tender</a:t>
                      </a:r>
                      <a:r>
                        <a:rPr lang="en-ZA" baseline="0" dirty="0"/>
                        <a:t> Data-CSD Registration </a:t>
                      </a:r>
                      <a:endParaRPr lang="en-ZA" dirty="0"/>
                    </a:p>
                  </a:txBody>
                  <a:tcPr/>
                </a:tc>
                <a:extLst>
                  <a:ext uri="{0D108BD9-81ED-4DB2-BD59-A6C34878D82A}">
                    <a16:rowId xmlns:a16="http://schemas.microsoft.com/office/drawing/2014/main" xmlns="" val="2805753173"/>
                  </a:ext>
                </a:extLst>
              </a:tr>
              <a:tr h="2506374">
                <a:tc>
                  <a:txBody>
                    <a:bodyPr/>
                    <a:lstStyle/>
                    <a:p>
                      <a:r>
                        <a:rPr lang="en-US" b="1" dirty="0"/>
                        <a:t>C2.1</a:t>
                      </a:r>
                      <a:endParaRPr lang="en-ZA" b="1" dirty="0"/>
                    </a:p>
                  </a:txBody>
                  <a:tcPr/>
                </a:tc>
                <a:tc>
                  <a:txBody>
                    <a:bodyPr/>
                    <a:lstStyle/>
                    <a:p>
                      <a:pPr lvl="0"/>
                      <a:r>
                        <a:rPr lang="en-ZA" sz="1800" kern="1200" dirty="0">
                          <a:solidFill>
                            <a:schemeClr val="dk1"/>
                          </a:solidFill>
                          <a:effectLst/>
                        </a:rPr>
                        <a:t>c) National Treasury Central Supplier Database (Form A3.4)</a:t>
                      </a:r>
                    </a:p>
                    <a:p>
                      <a:r>
                        <a:rPr lang="en-ZA" sz="1800" kern="1200" dirty="0">
                          <a:solidFill>
                            <a:schemeClr val="dk1"/>
                          </a:solidFill>
                          <a:effectLst/>
                        </a:rPr>
                        <a:t> </a:t>
                      </a:r>
                    </a:p>
                    <a:p>
                      <a:r>
                        <a:rPr lang="en-US" sz="1800" kern="1200" dirty="0">
                          <a:solidFill>
                            <a:schemeClr val="dk1"/>
                          </a:solidFill>
                          <a:effectLst/>
                        </a:rPr>
                        <a:t>Tenderers, or in the event of a joint venture, each member of the joint venture, must be registered on the National Treasury Central Supplier Database at the closing date for tender submissions. If not registered as verified online at tender closing; the tender will be declared non-responsive.</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xmlns="" val="2313065784"/>
                  </a:ext>
                </a:extLst>
              </a:tr>
            </a:tbl>
          </a:graphicData>
        </a:graphic>
      </p:graphicFrame>
    </p:spTree>
    <p:extLst>
      <p:ext uri="{BB962C8B-B14F-4D97-AF65-F5344CB8AC3E}">
        <p14:creationId xmlns:p14="http://schemas.microsoft.com/office/powerpoint/2010/main" val="314247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1107093310"/>
              </p:ext>
            </p:extLst>
          </p:nvPr>
        </p:nvGraphicFramePr>
        <p:xfrm>
          <a:off x="0" y="813906"/>
          <a:ext cx="9144000" cy="6044093"/>
        </p:xfrm>
        <a:graphic>
          <a:graphicData uri="http://schemas.openxmlformats.org/drawingml/2006/table">
            <a:tbl>
              <a:tblPr firstRow="1" bandRow="1">
                <a:tableStyleId>{22838BEF-8BB2-4498-84A7-C5851F593DF1}</a:tableStyleId>
              </a:tblPr>
              <a:tblGrid>
                <a:gridCol w="1344488">
                  <a:extLst>
                    <a:ext uri="{9D8B030D-6E8A-4147-A177-3AD203B41FA5}">
                      <a16:colId xmlns:a16="http://schemas.microsoft.com/office/drawing/2014/main" xmlns="" val="3929072872"/>
                    </a:ext>
                  </a:extLst>
                </a:gridCol>
                <a:gridCol w="7799512">
                  <a:extLst>
                    <a:ext uri="{9D8B030D-6E8A-4147-A177-3AD203B41FA5}">
                      <a16:colId xmlns:a16="http://schemas.microsoft.com/office/drawing/2014/main" xmlns="" val="2278328436"/>
                    </a:ext>
                  </a:extLst>
                </a:gridCol>
              </a:tblGrid>
              <a:tr h="1090966">
                <a:tc>
                  <a:txBody>
                    <a:bodyPr/>
                    <a:lstStyle/>
                    <a:p>
                      <a:r>
                        <a:rPr lang="en-ZA" dirty="0"/>
                        <a:t>Clause </a:t>
                      </a:r>
                    </a:p>
                    <a:p>
                      <a:r>
                        <a:rPr lang="en-ZA" dirty="0"/>
                        <a:t>Number</a:t>
                      </a:r>
                    </a:p>
                  </a:txBody>
                  <a:tcPr/>
                </a:tc>
                <a:tc>
                  <a:txBody>
                    <a:bodyPr/>
                    <a:lstStyle/>
                    <a:p>
                      <a:r>
                        <a:rPr lang="en-ZA" dirty="0"/>
                        <a:t>Eligibility Compliance: Key Personnel</a:t>
                      </a:r>
                    </a:p>
                  </a:txBody>
                  <a:tcPr/>
                </a:tc>
                <a:extLst>
                  <a:ext uri="{0D108BD9-81ED-4DB2-BD59-A6C34878D82A}">
                    <a16:rowId xmlns:a16="http://schemas.microsoft.com/office/drawing/2014/main" xmlns="" val="2805753173"/>
                  </a:ext>
                </a:extLst>
              </a:tr>
              <a:tr h="4953127">
                <a:tc>
                  <a:txBody>
                    <a:bodyPr/>
                    <a:lstStyle/>
                    <a:p>
                      <a:endParaRPr lang="en-ZA" b="1" dirty="0"/>
                    </a:p>
                  </a:txBody>
                  <a:tcPr/>
                </a:tc>
                <a:tc>
                  <a:txBody>
                    <a:bodyPr/>
                    <a:lstStyle/>
                    <a:p>
                      <a:pPr algn="just"/>
                      <a:r>
                        <a:rPr lang="en-US" sz="1800" b="0" u="none" strike="noStrike" kern="1200" baseline="0" dirty="0">
                          <a:solidFill>
                            <a:schemeClr val="dk1"/>
                          </a:solidFill>
                        </a:rPr>
                        <a:t>As per Form D4.2</a:t>
                      </a:r>
                    </a:p>
                    <a:p>
                      <a:pPr algn="just"/>
                      <a:r>
                        <a:rPr lang="en-US" sz="1800" b="0" u="none" strike="noStrike" kern="1200" baseline="0" dirty="0">
                          <a:solidFill>
                            <a:schemeClr val="dk1"/>
                          </a:solidFill>
                        </a:rPr>
                        <a:t>If the tenderer’s experience does not meet the stipulated minimum requirement, or does not respond within stated period when requested to do so; the tender will be declared non-responsive in terms of clause C.3.13 (b) of the Tender Data. </a:t>
                      </a:r>
                      <a:endParaRPr lang="en-ZA"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2313065784"/>
                  </a:ext>
                </a:extLst>
              </a:tr>
            </a:tbl>
          </a:graphicData>
        </a:graphic>
      </p:graphicFrame>
      <p:pic>
        <p:nvPicPr>
          <p:cNvPr id="7" name="Picture 6">
            <a:extLst>
              <a:ext uri="{FF2B5EF4-FFF2-40B4-BE49-F238E27FC236}">
                <a16:creationId xmlns:a16="http://schemas.microsoft.com/office/drawing/2014/main" xmlns="" id="{BFA0B0A3-3715-4F93-8C62-62C9A0BEFB0A}"/>
              </a:ext>
            </a:extLst>
          </p:cNvPr>
          <p:cNvPicPr>
            <a:picLocks noChangeAspect="1"/>
          </p:cNvPicPr>
          <p:nvPr/>
        </p:nvPicPr>
        <p:blipFill>
          <a:blip r:embed="rId2"/>
          <a:stretch>
            <a:fillRect/>
          </a:stretch>
        </p:blipFill>
        <p:spPr>
          <a:xfrm>
            <a:off x="2115317" y="3901102"/>
            <a:ext cx="5705475" cy="1666875"/>
          </a:xfrm>
          <a:prstGeom prst="rect">
            <a:avLst/>
          </a:prstGeom>
        </p:spPr>
      </p:pic>
    </p:spTree>
    <p:extLst>
      <p:ext uri="{BB962C8B-B14F-4D97-AF65-F5344CB8AC3E}">
        <p14:creationId xmlns:p14="http://schemas.microsoft.com/office/powerpoint/2010/main" val="246386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3C7EFF-19D6-4BC1-B75B-683A95CDE002}"/>
              </a:ext>
            </a:extLst>
          </p:cNvPr>
          <p:cNvSpPr/>
          <p:nvPr/>
        </p:nvSpPr>
        <p:spPr>
          <a:xfrm>
            <a:off x="1927972" y="0"/>
            <a:ext cx="4363771"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LOCALITY MAP</a:t>
            </a:r>
          </a:p>
        </p:txBody>
      </p:sp>
      <p:sp>
        <p:nvSpPr>
          <p:cNvPr id="6" name="TextBox 5">
            <a:extLst>
              <a:ext uri="{FF2B5EF4-FFF2-40B4-BE49-F238E27FC236}">
                <a16:creationId xmlns:a16="http://schemas.microsoft.com/office/drawing/2014/main" xmlns="" id="{E2AD3280-7FB4-4EB8-B72F-6D66950B0E59}"/>
              </a:ext>
            </a:extLst>
          </p:cNvPr>
          <p:cNvSpPr txBox="1"/>
          <p:nvPr/>
        </p:nvSpPr>
        <p:spPr>
          <a:xfrm>
            <a:off x="675312" y="668774"/>
            <a:ext cx="8143567" cy="1200329"/>
          </a:xfrm>
          <a:prstGeom prst="rect">
            <a:avLst/>
          </a:prstGeom>
          <a:noFill/>
        </p:spPr>
        <p:txBody>
          <a:bodyPr wrap="square">
            <a:spAutoFit/>
          </a:bodyPr>
          <a:lstStyle/>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length of the project is 50.4 km and is a single carriageway, 2 lane facility with regular passing lanes along the route. The project traverses both the Mogalakwena and Polokwane Local Municipalities as well as the Waterberg and Capricorn District Municipalities.</a:t>
            </a:r>
            <a:endParaRPr lang="en-ZA" dirty="0"/>
          </a:p>
        </p:txBody>
      </p:sp>
      <p:pic>
        <p:nvPicPr>
          <p:cNvPr id="3" name="Picture 2">
            <a:extLst>
              <a:ext uri="{FF2B5EF4-FFF2-40B4-BE49-F238E27FC236}">
                <a16:creationId xmlns:a16="http://schemas.microsoft.com/office/drawing/2014/main" xmlns="" id="{056D2752-DFC0-BB8D-66F2-D6A4432EB283}"/>
              </a:ext>
            </a:extLst>
          </p:cNvPr>
          <p:cNvPicPr>
            <a:picLocks noChangeAspect="1"/>
          </p:cNvPicPr>
          <p:nvPr/>
        </p:nvPicPr>
        <p:blipFill>
          <a:blip r:embed="rId2"/>
          <a:stretch>
            <a:fillRect/>
          </a:stretch>
        </p:blipFill>
        <p:spPr>
          <a:xfrm>
            <a:off x="675313" y="1810370"/>
            <a:ext cx="8143566" cy="4651389"/>
          </a:xfrm>
          <a:prstGeom prst="rect">
            <a:avLst/>
          </a:prstGeom>
        </p:spPr>
      </p:pic>
    </p:spTree>
    <p:extLst>
      <p:ext uri="{BB962C8B-B14F-4D97-AF65-F5344CB8AC3E}">
        <p14:creationId xmlns:p14="http://schemas.microsoft.com/office/powerpoint/2010/main" val="109474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2517267255"/>
              </p:ext>
            </p:extLst>
          </p:nvPr>
        </p:nvGraphicFramePr>
        <p:xfrm>
          <a:off x="0" y="813906"/>
          <a:ext cx="9144000" cy="5653569"/>
        </p:xfrm>
        <a:graphic>
          <a:graphicData uri="http://schemas.openxmlformats.org/drawingml/2006/table">
            <a:tbl>
              <a:tblPr firstRow="1" bandRow="1">
                <a:tableStyleId>{22838BEF-8BB2-4498-84A7-C5851F593DF1}</a:tableStyleId>
              </a:tblPr>
              <a:tblGrid>
                <a:gridCol w="1344488">
                  <a:extLst>
                    <a:ext uri="{9D8B030D-6E8A-4147-A177-3AD203B41FA5}">
                      <a16:colId xmlns:a16="http://schemas.microsoft.com/office/drawing/2014/main" xmlns="" val="3929072872"/>
                    </a:ext>
                  </a:extLst>
                </a:gridCol>
                <a:gridCol w="7799512">
                  <a:extLst>
                    <a:ext uri="{9D8B030D-6E8A-4147-A177-3AD203B41FA5}">
                      <a16:colId xmlns:a16="http://schemas.microsoft.com/office/drawing/2014/main" xmlns="" val="2278328436"/>
                    </a:ext>
                  </a:extLst>
                </a:gridCol>
              </a:tblGrid>
              <a:tr h="1020476">
                <a:tc>
                  <a:txBody>
                    <a:bodyPr/>
                    <a:lstStyle/>
                    <a:p>
                      <a:r>
                        <a:rPr lang="en-ZA" dirty="0"/>
                        <a:t>Clause </a:t>
                      </a:r>
                    </a:p>
                    <a:p>
                      <a:r>
                        <a:rPr lang="en-ZA" dirty="0"/>
                        <a:t>Number</a:t>
                      </a:r>
                    </a:p>
                  </a:txBody>
                  <a:tcPr/>
                </a:tc>
                <a:tc>
                  <a:txBody>
                    <a:bodyPr/>
                    <a:lstStyle/>
                    <a:p>
                      <a:r>
                        <a:rPr lang="en-ZA" dirty="0"/>
                        <a:t>Eligibility</a:t>
                      </a:r>
                      <a:r>
                        <a:rPr lang="en-ZA" baseline="0" dirty="0"/>
                        <a:t> Criteria: Past Experience</a:t>
                      </a:r>
                      <a:endParaRPr lang="en-ZA" dirty="0"/>
                    </a:p>
                  </a:txBody>
                  <a:tcPr/>
                </a:tc>
                <a:extLst>
                  <a:ext uri="{0D108BD9-81ED-4DB2-BD59-A6C34878D82A}">
                    <a16:rowId xmlns:a16="http://schemas.microsoft.com/office/drawing/2014/main" xmlns="" val="2805753173"/>
                  </a:ext>
                </a:extLst>
              </a:tr>
              <a:tr h="4633093">
                <a:tc>
                  <a:txBody>
                    <a:bodyPr/>
                    <a:lstStyle/>
                    <a:p>
                      <a:endParaRPr lang="en-ZA" b="1" dirty="0"/>
                    </a:p>
                  </a:txBody>
                  <a:tcPr/>
                </a:tc>
                <a:tc>
                  <a:txBody>
                    <a:bodyPr/>
                    <a:lstStyle/>
                    <a:p>
                      <a:r>
                        <a:rPr lang="en-ZA" sz="1600" b="0" u="none" strike="noStrike" kern="1200" baseline="0" dirty="0">
                          <a:solidFill>
                            <a:schemeClr val="dk1"/>
                          </a:solidFill>
                        </a:rPr>
                        <a:t>Form D5.1</a:t>
                      </a:r>
                    </a:p>
                    <a:p>
                      <a:r>
                        <a:rPr lang="en-US" sz="1600" b="0" u="none" strike="noStrike" kern="1200" baseline="0" dirty="0">
                          <a:solidFill>
                            <a:schemeClr val="dk1"/>
                          </a:solidFill>
                        </a:rPr>
                        <a:t>The Tenderer must have satisfactorily completed (at least completed as a prime contractor, joint venture member, management contractor or sub-contractor) a minimum number of three (3) similar contracts matching the subject project’s scope of work, between 1st January 2008  and tender submission deadline. Each completed contract must have a minimum value that exceeds R 135 000 000 and have a Performance Rating not less than zero (0) Adequate, as rated in terms of the CIDB Performance Rating system or official reference letters from previous employer(s). </a:t>
                      </a:r>
                      <a:endParaRPr lang="en-ZA" sz="1600" b="0" u="none" strike="noStrike" kern="1200" baseline="0" dirty="0">
                        <a:solidFill>
                          <a:schemeClr val="dk1"/>
                        </a:solidFill>
                      </a:endParaRPr>
                    </a:p>
                    <a:p>
                      <a:endParaRPr lang="en-ZA" sz="1800" b="0" u="none" strike="noStrike" kern="1200" baseline="0" dirty="0">
                        <a:solidFill>
                          <a:schemeClr val="dk1"/>
                        </a:solidFill>
                      </a:endParaRPr>
                    </a:p>
                    <a:p>
                      <a:r>
                        <a:rPr lang="en-US" sz="1600" b="0" u="none" strike="noStrike" kern="1200" baseline="0" dirty="0">
                          <a:solidFill>
                            <a:schemeClr val="dk1"/>
                          </a:solidFill>
                        </a:rPr>
                        <a:t>Form D5.2</a:t>
                      </a:r>
                    </a:p>
                    <a:p>
                      <a:r>
                        <a:rPr lang="en-US" sz="1600" b="0" u="none" strike="noStrike" kern="1200" baseline="0" dirty="0">
                          <a:solidFill>
                            <a:schemeClr val="dk1"/>
                          </a:solidFill>
                        </a:rPr>
                        <a:t>Submission of this form is optional. This form must be submitted if the tenderer does not comply with the requirements of Form D5.1, and elects to list projects that are in progress to comply with afore- mentioned requirements.</a:t>
                      </a:r>
                      <a:endParaRPr lang="en-US" sz="16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2313065784"/>
                  </a:ext>
                </a:extLst>
              </a:tr>
            </a:tbl>
          </a:graphicData>
        </a:graphic>
      </p:graphicFrame>
    </p:spTree>
    <p:extLst>
      <p:ext uri="{BB962C8B-B14F-4D97-AF65-F5344CB8AC3E}">
        <p14:creationId xmlns:p14="http://schemas.microsoft.com/office/powerpoint/2010/main" val="364784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1210960226"/>
              </p:ext>
            </p:extLst>
          </p:nvPr>
        </p:nvGraphicFramePr>
        <p:xfrm>
          <a:off x="0" y="734530"/>
          <a:ext cx="9144000" cy="6163411"/>
        </p:xfrm>
        <a:graphic>
          <a:graphicData uri="http://schemas.openxmlformats.org/drawingml/2006/table">
            <a:tbl>
              <a:tblPr firstRow="1" bandRow="1">
                <a:tableStyleId>{22838BEF-8BB2-4498-84A7-C5851F593DF1}</a:tableStyleId>
              </a:tblPr>
              <a:tblGrid>
                <a:gridCol w="1099585">
                  <a:extLst>
                    <a:ext uri="{9D8B030D-6E8A-4147-A177-3AD203B41FA5}">
                      <a16:colId xmlns:a16="http://schemas.microsoft.com/office/drawing/2014/main" xmlns="" val="3929072872"/>
                    </a:ext>
                  </a:extLst>
                </a:gridCol>
                <a:gridCol w="8044415">
                  <a:extLst>
                    <a:ext uri="{9D8B030D-6E8A-4147-A177-3AD203B41FA5}">
                      <a16:colId xmlns:a16="http://schemas.microsoft.com/office/drawing/2014/main" xmlns="" val="2278328436"/>
                    </a:ext>
                  </a:extLst>
                </a:gridCol>
              </a:tblGrid>
              <a:tr h="787134">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xmlns="" val="2805753173"/>
                  </a:ext>
                </a:extLst>
              </a:tr>
              <a:tr h="1590739">
                <a:tc>
                  <a:txBody>
                    <a:bodyPr/>
                    <a:lstStyle/>
                    <a:p>
                      <a:pPr algn="l"/>
                      <a:r>
                        <a:rPr lang="en-US" sz="1800" b="1" dirty="0"/>
                        <a:t>C3.11.</a:t>
                      </a:r>
                      <a:endParaRPr lang="en-ZA" sz="1800" b="1" dirty="0">
                        <a:latin typeface="+mn-lt"/>
                        <a:cs typeface="Helvetica" panose="020B0604020202020204" pitchFamily="34" charset="0"/>
                      </a:endParaRPr>
                    </a:p>
                  </a:txBody>
                  <a:tcPr/>
                </a:tc>
                <a:tc>
                  <a:txBody>
                    <a:bodyPr/>
                    <a:lstStyle/>
                    <a:p>
                      <a:r>
                        <a:rPr lang="en-ZA" sz="1800" b="1" kern="1200" dirty="0">
                          <a:solidFill>
                            <a:schemeClr val="dk1"/>
                          </a:solidFill>
                          <a:effectLst/>
                        </a:rPr>
                        <a:t>Evaluation of tender offers</a:t>
                      </a:r>
                    </a:p>
                    <a:p>
                      <a:endParaRPr lang="en-ZA" sz="1800" kern="1200" dirty="0">
                        <a:solidFill>
                          <a:schemeClr val="dk1"/>
                        </a:solidFill>
                        <a:effectLst/>
                      </a:endParaRPr>
                    </a:p>
                    <a:p>
                      <a:r>
                        <a:rPr lang="en-ZA" sz="1800" kern="1200" dirty="0">
                          <a:solidFill>
                            <a:schemeClr val="dk1"/>
                          </a:solidFill>
                          <a:effectLst/>
                        </a:rPr>
                        <a:t> </a:t>
                      </a:r>
                      <a:r>
                        <a:rPr lang="en-ZA" sz="1800" b="1" kern="1200" dirty="0">
                          <a:solidFill>
                            <a:schemeClr val="dk1"/>
                          </a:solidFill>
                          <a:effectLst/>
                        </a:rPr>
                        <a:t>Price and Preference </a:t>
                      </a:r>
                    </a:p>
                    <a:p>
                      <a:endParaRPr lang="en-ZA" sz="1800" b="1" kern="1200" dirty="0">
                        <a:solidFill>
                          <a:schemeClr val="dk1"/>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The applicable preference point system for this tender is the 90/10 preference point system.</a:t>
                      </a:r>
                      <a:endParaRPr lang="en-ZA"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dk1"/>
                        </a:solidFill>
                        <a:effectLst/>
                        <a:latin typeface="+mn-lt"/>
                        <a:ea typeface="+mn-ea"/>
                        <a:cs typeface="+mn-cs"/>
                      </a:endParaRPr>
                    </a:p>
                  </a:txBody>
                  <a:tcPr/>
                </a:tc>
                <a:extLst>
                  <a:ext uri="{0D108BD9-81ED-4DB2-BD59-A6C34878D82A}">
                    <a16:rowId xmlns:a16="http://schemas.microsoft.com/office/drawing/2014/main" xmlns="" val="1577505412"/>
                  </a:ext>
                </a:extLst>
              </a:tr>
              <a:tr h="3364597">
                <a:tc>
                  <a:txBody>
                    <a:bodyPr/>
                    <a:lstStyle/>
                    <a:p>
                      <a:pPr algn="l"/>
                      <a:endParaRPr lang="en-ZA" sz="1800" b="1" dirty="0">
                        <a:latin typeface="+mn-lt"/>
                        <a:cs typeface="Helvetica" panose="020B0604020202020204" pitchFamily="34" charset="0"/>
                      </a:endParaRPr>
                    </a:p>
                  </a:txBody>
                  <a:tcPr/>
                </a:tc>
                <a:tc>
                  <a:txBody>
                    <a:bodyPr/>
                    <a:lstStyle/>
                    <a:p>
                      <a:pPr algn="l"/>
                      <a:endParaRPr lang="en-US" sz="1800" b="0" u="none" strike="noStrike" kern="1200" baseline="0" dirty="0">
                        <a:solidFill>
                          <a:schemeClr val="dk1"/>
                        </a:solidFill>
                      </a:endParaRPr>
                    </a:p>
                    <a:p>
                      <a:pPr algn="l"/>
                      <a:r>
                        <a:rPr lang="en-US" sz="1800" b="0" u="none" strike="noStrike" kern="1200" baseline="0" dirty="0">
                          <a:solidFill>
                            <a:schemeClr val="dk1"/>
                          </a:solidFill>
                        </a:rPr>
                        <a:t>The tenderer’s attention is drawn to </a:t>
                      </a:r>
                      <a:r>
                        <a:rPr lang="en-US" sz="1800" b="0" u="sng" strike="noStrike" kern="1200" baseline="0" dirty="0">
                          <a:solidFill>
                            <a:schemeClr val="dk1"/>
                          </a:solidFill>
                        </a:rPr>
                        <a:t>Clause C3.11. </a:t>
                      </a:r>
                    </a:p>
                    <a:p>
                      <a:pPr algn="l"/>
                      <a:r>
                        <a:rPr lang="en-US" sz="1800" b="0" u="none" strike="noStrike" kern="1200" baseline="0" dirty="0">
                          <a:solidFill>
                            <a:schemeClr val="dk1"/>
                          </a:solidFill>
                        </a:rPr>
                        <a:t>The conditions for the </a:t>
                      </a:r>
                      <a:r>
                        <a:rPr lang="en-US" sz="1800" b="0" u="sng" strike="noStrike" kern="1200" baseline="0" dirty="0">
                          <a:solidFill>
                            <a:schemeClr val="dk1"/>
                          </a:solidFill>
                        </a:rPr>
                        <a:t>Eligibility for B-BEE points </a:t>
                      </a:r>
                      <a:r>
                        <a:rPr lang="en-US" sz="1800" b="0" u="none" strike="noStrike" kern="1200" baseline="0" dirty="0">
                          <a:solidFill>
                            <a:schemeClr val="dk1"/>
                          </a:solidFill>
                        </a:rPr>
                        <a:t>is explained in great detail.</a:t>
                      </a:r>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701440441"/>
                  </a:ext>
                </a:extLst>
              </a:tr>
            </a:tbl>
          </a:graphicData>
        </a:graphic>
      </p:graphicFrame>
      <p:sp>
        <p:nvSpPr>
          <p:cNvPr id="4" name="TextBox 3">
            <a:extLst>
              <a:ext uri="{FF2B5EF4-FFF2-40B4-BE49-F238E27FC236}">
                <a16:creationId xmlns:a16="http://schemas.microsoft.com/office/drawing/2014/main" xmlns="" id="{28B5B881-E017-4E8F-B861-03416DC1665A}"/>
              </a:ext>
            </a:extLst>
          </p:cNvPr>
          <p:cNvSpPr txBox="1"/>
          <p:nvPr/>
        </p:nvSpPr>
        <p:spPr>
          <a:xfrm>
            <a:off x="2687144" y="243351"/>
            <a:ext cx="3238579"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 </a:t>
            </a:r>
          </a:p>
        </p:txBody>
      </p:sp>
    </p:spTree>
    <p:extLst>
      <p:ext uri="{BB962C8B-B14F-4D97-AF65-F5344CB8AC3E}">
        <p14:creationId xmlns:p14="http://schemas.microsoft.com/office/powerpoint/2010/main" val="79543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4294410464"/>
              </p:ext>
            </p:extLst>
          </p:nvPr>
        </p:nvGraphicFramePr>
        <p:xfrm>
          <a:off x="0" y="734531"/>
          <a:ext cx="9144000" cy="8144900"/>
        </p:xfrm>
        <a:graphic>
          <a:graphicData uri="http://schemas.openxmlformats.org/drawingml/2006/table">
            <a:tbl>
              <a:tblPr firstRow="1" bandRow="1">
                <a:tableStyleId>{22838BEF-8BB2-4498-84A7-C5851F593DF1}</a:tableStyleId>
              </a:tblPr>
              <a:tblGrid>
                <a:gridCol w="1099585">
                  <a:extLst>
                    <a:ext uri="{9D8B030D-6E8A-4147-A177-3AD203B41FA5}">
                      <a16:colId xmlns:a16="http://schemas.microsoft.com/office/drawing/2014/main" xmlns="" val="3929072872"/>
                    </a:ext>
                  </a:extLst>
                </a:gridCol>
                <a:gridCol w="8044415">
                  <a:extLst>
                    <a:ext uri="{9D8B030D-6E8A-4147-A177-3AD203B41FA5}">
                      <a16:colId xmlns:a16="http://schemas.microsoft.com/office/drawing/2014/main" xmlns="" val="2278328436"/>
                    </a:ext>
                  </a:extLst>
                </a:gridCol>
              </a:tblGrid>
              <a:tr h="604119">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xmlns="" val="2805753173"/>
                  </a:ext>
                </a:extLst>
              </a:tr>
              <a:tr h="3076199">
                <a:tc>
                  <a:txBody>
                    <a:bodyPr/>
                    <a:lstStyle/>
                    <a:p>
                      <a:pPr algn="l"/>
                      <a:r>
                        <a:rPr lang="en-US" sz="1800" b="1" dirty="0"/>
                        <a:t>C3.11.</a:t>
                      </a:r>
                      <a:endParaRPr lang="en-ZA" sz="1800" b="1" dirty="0">
                        <a:latin typeface="+mn-lt"/>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dk1"/>
                          </a:solidFill>
                          <a:effectLst/>
                          <a:latin typeface="+mn-lt"/>
                          <a:ea typeface="+mn-ea"/>
                          <a:cs typeface="+mn-cs"/>
                        </a:rPr>
                        <a:t>Scoring preference (Specific Goals)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kern="1200" dirty="0">
                          <a:solidFill>
                            <a:schemeClr val="dk1"/>
                          </a:solidFill>
                          <a:effectLst/>
                          <a:latin typeface="+mn-lt"/>
                          <a:ea typeface="+mn-ea"/>
                          <a:cs typeface="+mn-cs"/>
                        </a:rPr>
                        <a:t>Points for specific goals will be awarded according to the table below:-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b="1" kern="1200" dirty="0">
                        <a:solidFill>
                          <a:schemeClr val="dk1"/>
                        </a:solidFill>
                        <a:effectLst/>
                        <a:latin typeface="+mn-lt"/>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Tx/>
                        <a:buAutoNum type="romanLcPeriod"/>
                        <a:tabLst/>
                        <a:defRPr/>
                      </a:pPr>
                      <a:endParaRPr lang="en-ZA" sz="1800" kern="1200" dirty="0">
                        <a:solidFill>
                          <a:schemeClr val="dk1"/>
                        </a:solidFill>
                        <a:effectLst/>
                        <a:latin typeface="+mn-lt"/>
                        <a:ea typeface="+mn-ea"/>
                        <a:cs typeface="+mn-cs"/>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577505412"/>
                  </a:ext>
                </a:extLst>
              </a:tr>
              <a:tr h="2582300">
                <a:tc>
                  <a:txBody>
                    <a:bodyPr/>
                    <a:lstStyle/>
                    <a:p>
                      <a:pPr algn="l"/>
                      <a:endParaRPr lang="en-ZA" sz="1800" b="1" dirty="0">
                        <a:latin typeface="+mn-lt"/>
                        <a:cs typeface="Helvetica" panose="020B0604020202020204" pitchFamily="34" charset="0"/>
                      </a:endParaRPr>
                    </a:p>
                  </a:txBody>
                  <a:tcPr/>
                </a:tc>
                <a:tc>
                  <a:txBody>
                    <a:bodyPr/>
                    <a:lstStyle/>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txBody>
                  <a:tcPr/>
                </a:tc>
                <a:extLst>
                  <a:ext uri="{0D108BD9-81ED-4DB2-BD59-A6C34878D82A}">
                    <a16:rowId xmlns:a16="http://schemas.microsoft.com/office/drawing/2014/main" xmlns="" val="1701440441"/>
                  </a:ext>
                </a:extLst>
              </a:tr>
            </a:tbl>
          </a:graphicData>
        </a:graphic>
      </p:graphicFrame>
      <p:sp>
        <p:nvSpPr>
          <p:cNvPr id="4" name="TextBox 3">
            <a:extLst>
              <a:ext uri="{FF2B5EF4-FFF2-40B4-BE49-F238E27FC236}">
                <a16:creationId xmlns:a16="http://schemas.microsoft.com/office/drawing/2014/main" xmlns="" id="{28B5B881-E017-4E8F-B861-03416DC1665A}"/>
              </a:ext>
            </a:extLst>
          </p:cNvPr>
          <p:cNvSpPr txBox="1"/>
          <p:nvPr/>
        </p:nvSpPr>
        <p:spPr>
          <a:xfrm>
            <a:off x="2687144" y="243351"/>
            <a:ext cx="3238579"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 </a:t>
            </a:r>
          </a:p>
        </p:txBody>
      </p:sp>
      <p:pic>
        <p:nvPicPr>
          <p:cNvPr id="3" name="Picture 2">
            <a:extLst>
              <a:ext uri="{FF2B5EF4-FFF2-40B4-BE49-F238E27FC236}">
                <a16:creationId xmlns:a16="http://schemas.microsoft.com/office/drawing/2014/main" xmlns="" id="{900953DC-4E58-4BC1-23DE-579847BADAAF}"/>
              </a:ext>
            </a:extLst>
          </p:cNvPr>
          <p:cNvPicPr>
            <a:picLocks noChangeAspect="1"/>
          </p:cNvPicPr>
          <p:nvPr/>
        </p:nvPicPr>
        <p:blipFill>
          <a:blip r:embed="rId2"/>
          <a:stretch>
            <a:fillRect/>
          </a:stretch>
        </p:blipFill>
        <p:spPr>
          <a:xfrm>
            <a:off x="1203373" y="2019318"/>
            <a:ext cx="7141090" cy="4212000"/>
          </a:xfrm>
          <a:prstGeom prst="rect">
            <a:avLst/>
          </a:prstGeom>
        </p:spPr>
      </p:pic>
    </p:spTree>
    <p:extLst>
      <p:ext uri="{BB962C8B-B14F-4D97-AF65-F5344CB8AC3E}">
        <p14:creationId xmlns:p14="http://schemas.microsoft.com/office/powerpoint/2010/main" val="2700695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1301942077"/>
              </p:ext>
            </p:extLst>
          </p:nvPr>
        </p:nvGraphicFramePr>
        <p:xfrm>
          <a:off x="0" y="734532"/>
          <a:ext cx="9144000" cy="5822074"/>
        </p:xfrm>
        <a:graphic>
          <a:graphicData uri="http://schemas.openxmlformats.org/drawingml/2006/table">
            <a:tbl>
              <a:tblPr firstRow="1" bandRow="1">
                <a:tableStyleId>{22838BEF-8BB2-4498-84A7-C5851F593DF1}</a:tableStyleId>
              </a:tblPr>
              <a:tblGrid>
                <a:gridCol w="1099585">
                  <a:extLst>
                    <a:ext uri="{9D8B030D-6E8A-4147-A177-3AD203B41FA5}">
                      <a16:colId xmlns:a16="http://schemas.microsoft.com/office/drawing/2014/main" xmlns="" val="3929072872"/>
                    </a:ext>
                  </a:extLst>
                </a:gridCol>
                <a:gridCol w="8044415">
                  <a:extLst>
                    <a:ext uri="{9D8B030D-6E8A-4147-A177-3AD203B41FA5}">
                      <a16:colId xmlns:a16="http://schemas.microsoft.com/office/drawing/2014/main" xmlns="" val="2278328436"/>
                    </a:ext>
                  </a:extLst>
                </a:gridCol>
              </a:tblGrid>
              <a:tr h="474686">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xmlns="" val="2805753173"/>
                  </a:ext>
                </a:extLst>
              </a:tr>
              <a:tr h="2509057">
                <a:tc>
                  <a:txBody>
                    <a:bodyPr/>
                    <a:lstStyle/>
                    <a:p>
                      <a:pPr algn="l"/>
                      <a:endParaRPr lang="en-ZA" sz="1800" b="1" dirty="0">
                        <a:latin typeface="+mn-lt"/>
                        <a:cs typeface="Helvetica" panose="020B0604020202020204" pitchFamily="34" charset="0"/>
                      </a:endParaRPr>
                    </a:p>
                  </a:txBody>
                  <a:tcPr/>
                </a:tc>
                <a:tc>
                  <a:txBody>
                    <a:bodyPr/>
                    <a:lstStyle/>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p>
                      <a:pPr algn="l"/>
                      <a:endParaRPr lang="en-US" sz="1800" b="0" u="none" strike="noStrike" kern="1200" baseline="0" dirty="0">
                        <a:solidFill>
                          <a:schemeClr val="dk1"/>
                        </a:solidFill>
                      </a:endParaRPr>
                    </a:p>
                  </a:txBody>
                  <a:tcPr/>
                </a:tc>
                <a:extLst>
                  <a:ext uri="{0D108BD9-81ED-4DB2-BD59-A6C34878D82A}">
                    <a16:rowId xmlns:a16="http://schemas.microsoft.com/office/drawing/2014/main" xmlns="" val="1701440441"/>
                  </a:ext>
                </a:extLst>
              </a:tr>
              <a:tr h="975754">
                <a:tc>
                  <a:txBody>
                    <a:bodyPr/>
                    <a:lstStyle/>
                    <a:p>
                      <a:pPr algn="l"/>
                      <a:endParaRPr lang="en-ZA" sz="1800" b="1" dirty="0">
                        <a:latin typeface="+mn-lt"/>
                        <a:cs typeface="Helvetica" panose="020B0604020202020204" pitchFamily="34" charset="0"/>
                      </a:endParaRPr>
                    </a:p>
                  </a:txBody>
                  <a:tcPr/>
                </a:tc>
                <a:tc>
                  <a:txBody>
                    <a:bodyPr/>
                    <a:lstStyle/>
                    <a:p>
                      <a:pPr algn="l"/>
                      <a:r>
                        <a:rPr lang="en-US" sz="1800" b="0" u="none" strike="noStrike" kern="1200" baseline="0" dirty="0">
                          <a:solidFill>
                            <a:schemeClr val="dk1"/>
                          </a:solidFill>
                        </a:rPr>
                        <a:t>The tenderer’s attention is drawn to </a:t>
                      </a:r>
                      <a:r>
                        <a:rPr lang="en-US" sz="1800" b="0" u="sng" strike="noStrike" kern="1200" baseline="0" dirty="0">
                          <a:solidFill>
                            <a:schemeClr val="dk1"/>
                          </a:solidFill>
                        </a:rPr>
                        <a:t>Clause C3.11. </a:t>
                      </a:r>
                    </a:p>
                    <a:p>
                      <a:pPr algn="l"/>
                      <a:r>
                        <a:rPr lang="en-US" sz="1800" b="0" u="none" strike="noStrike" kern="1200" baseline="0" dirty="0">
                          <a:solidFill>
                            <a:schemeClr val="dk1"/>
                          </a:solidFill>
                        </a:rPr>
                        <a:t>The conditions for the </a:t>
                      </a:r>
                      <a:r>
                        <a:rPr lang="en-US" sz="1800" b="0" u="sng" strike="noStrike" kern="1200" baseline="0" dirty="0">
                          <a:solidFill>
                            <a:schemeClr val="dk1"/>
                          </a:solidFill>
                        </a:rPr>
                        <a:t>Eligibility for B-BEE points </a:t>
                      </a:r>
                      <a:r>
                        <a:rPr lang="en-US" sz="1800" b="0" u="none" strike="noStrike" kern="1200" baseline="0" dirty="0">
                          <a:solidFill>
                            <a:schemeClr val="dk1"/>
                          </a:solidFill>
                        </a:rPr>
                        <a:t>is explained in great detail.</a:t>
                      </a:r>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pPr algn="l"/>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649149400"/>
                  </a:ext>
                </a:extLst>
              </a:tr>
            </a:tbl>
          </a:graphicData>
        </a:graphic>
      </p:graphicFrame>
      <p:sp>
        <p:nvSpPr>
          <p:cNvPr id="4" name="TextBox 3">
            <a:extLst>
              <a:ext uri="{FF2B5EF4-FFF2-40B4-BE49-F238E27FC236}">
                <a16:creationId xmlns:a16="http://schemas.microsoft.com/office/drawing/2014/main" xmlns="" id="{28B5B881-E017-4E8F-B861-03416DC1665A}"/>
              </a:ext>
            </a:extLst>
          </p:cNvPr>
          <p:cNvSpPr txBox="1"/>
          <p:nvPr/>
        </p:nvSpPr>
        <p:spPr>
          <a:xfrm>
            <a:off x="2687144" y="243351"/>
            <a:ext cx="3238579"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 </a:t>
            </a:r>
          </a:p>
        </p:txBody>
      </p:sp>
      <p:pic>
        <p:nvPicPr>
          <p:cNvPr id="2" name="Picture 1">
            <a:extLst>
              <a:ext uri="{FF2B5EF4-FFF2-40B4-BE49-F238E27FC236}">
                <a16:creationId xmlns:a16="http://schemas.microsoft.com/office/drawing/2014/main" xmlns="" id="{0CF8BD6E-B891-CE92-0E52-FD74B162069C}"/>
              </a:ext>
            </a:extLst>
          </p:cNvPr>
          <p:cNvPicPr>
            <a:picLocks noChangeAspect="1"/>
          </p:cNvPicPr>
          <p:nvPr/>
        </p:nvPicPr>
        <p:blipFill>
          <a:blip r:embed="rId2"/>
          <a:stretch>
            <a:fillRect/>
          </a:stretch>
        </p:blipFill>
        <p:spPr>
          <a:xfrm>
            <a:off x="261108" y="1469968"/>
            <a:ext cx="8621784" cy="4016432"/>
          </a:xfrm>
          <a:prstGeom prst="rect">
            <a:avLst/>
          </a:prstGeom>
        </p:spPr>
      </p:pic>
    </p:spTree>
    <p:extLst>
      <p:ext uri="{BB962C8B-B14F-4D97-AF65-F5344CB8AC3E}">
        <p14:creationId xmlns:p14="http://schemas.microsoft.com/office/powerpoint/2010/main" val="196352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2935076261"/>
              </p:ext>
            </p:extLst>
          </p:nvPr>
        </p:nvGraphicFramePr>
        <p:xfrm>
          <a:off x="0" y="734530"/>
          <a:ext cx="9144000" cy="5755374"/>
        </p:xfrm>
        <a:graphic>
          <a:graphicData uri="http://schemas.openxmlformats.org/drawingml/2006/table">
            <a:tbl>
              <a:tblPr firstRow="1" bandRow="1">
                <a:tableStyleId>{22838BEF-8BB2-4498-84A7-C5851F593DF1}</a:tableStyleId>
              </a:tblPr>
              <a:tblGrid>
                <a:gridCol w="1099585">
                  <a:extLst>
                    <a:ext uri="{9D8B030D-6E8A-4147-A177-3AD203B41FA5}">
                      <a16:colId xmlns:a16="http://schemas.microsoft.com/office/drawing/2014/main" xmlns="" val="3929072872"/>
                    </a:ext>
                  </a:extLst>
                </a:gridCol>
                <a:gridCol w="8044415">
                  <a:extLst>
                    <a:ext uri="{9D8B030D-6E8A-4147-A177-3AD203B41FA5}">
                      <a16:colId xmlns:a16="http://schemas.microsoft.com/office/drawing/2014/main" xmlns="" val="2278328436"/>
                    </a:ext>
                  </a:extLst>
                </a:gridCol>
              </a:tblGrid>
              <a:tr h="787134">
                <a:tc>
                  <a:txBody>
                    <a:bodyPr/>
                    <a:lstStyle/>
                    <a:p>
                      <a:r>
                        <a:rPr lang="en-ZA" dirty="0"/>
                        <a:t>Clause </a:t>
                      </a:r>
                    </a:p>
                    <a:p>
                      <a:r>
                        <a:rPr lang="en-ZA" dirty="0"/>
                        <a:t>Number</a:t>
                      </a:r>
                    </a:p>
                  </a:txBody>
                  <a:tcPr/>
                </a:tc>
                <a:tc>
                  <a:txBody>
                    <a:bodyPr/>
                    <a:lstStyle/>
                    <a:p>
                      <a:r>
                        <a:rPr lang="en-ZA" dirty="0"/>
                        <a:t>Tender Data Acceptance of Tender Offer</a:t>
                      </a:r>
                    </a:p>
                  </a:txBody>
                  <a:tcPr/>
                </a:tc>
                <a:extLst>
                  <a:ext uri="{0D108BD9-81ED-4DB2-BD59-A6C34878D82A}">
                    <a16:rowId xmlns:a16="http://schemas.microsoft.com/office/drawing/2014/main" xmlns="" val="2805753173"/>
                  </a:ext>
                </a:extLst>
              </a:tr>
              <a:tr h="1590739">
                <a:tc>
                  <a:txBody>
                    <a:bodyPr/>
                    <a:lstStyle/>
                    <a:p>
                      <a:pPr algn="l"/>
                      <a:r>
                        <a:rPr lang="en-US" sz="1800" b="1" dirty="0"/>
                        <a:t>C3.13</a:t>
                      </a:r>
                      <a:endParaRPr lang="en-ZA" sz="1800" b="1" dirty="0">
                        <a:latin typeface="+mn-lt"/>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dk1"/>
                          </a:solidFill>
                          <a:effectLst/>
                          <a:latin typeface="+mn-lt"/>
                          <a:ea typeface="+mn-ea"/>
                          <a:cs typeface="+mn-cs"/>
                        </a:rPr>
                        <a:t>Acceptance of a tender offer</a:t>
                      </a:r>
                      <a:endParaRPr lang="en-ZA" sz="1600" kern="1200" dirty="0">
                        <a:solidFill>
                          <a:schemeClr val="dk1"/>
                        </a:solidFill>
                        <a:effectLst/>
                        <a:latin typeface="+mn-lt"/>
                        <a:ea typeface="+mn-ea"/>
                        <a:cs typeface="+mn-cs"/>
                      </a:endParaRPr>
                    </a:p>
                    <a:p>
                      <a:pPr algn="l"/>
                      <a:endParaRPr lang="en-US" sz="1600" b="0" u="none" strike="noStrike" kern="1200" baseline="0" dirty="0">
                        <a:solidFill>
                          <a:schemeClr val="dk1"/>
                        </a:solidFill>
                      </a:endParaRPr>
                    </a:p>
                    <a:p>
                      <a:pPr algn="l"/>
                      <a:r>
                        <a:rPr lang="en-US" sz="1600" b="0" u="none" strike="noStrike" kern="1200" baseline="0" dirty="0">
                          <a:solidFill>
                            <a:schemeClr val="dk1"/>
                          </a:solidFill>
                        </a:rPr>
                        <a:t>The conditions stated in clauses C.13(a) to (f) of the Conditions of Tender as well as the following additional clauses C.3.13(g) to (k) shall be applied as objective criteria in terms of section 2(1)(f) of the Preferential Procurement Policy Framework Act, 2000 and as compelling and justifiable reasons in terms of Conditions of Tender clause 5.11:</a:t>
                      </a:r>
                    </a:p>
                    <a:p>
                      <a:pPr algn="l"/>
                      <a:r>
                        <a:rPr lang="en-US" sz="1600" b="0" u="none" strike="noStrike" kern="1200" baseline="0" dirty="0">
                          <a:solidFill>
                            <a:schemeClr val="dk1"/>
                          </a:solidFill>
                        </a:rPr>
                        <a:t>g) the tenderer or any of its directors is not listed on the Register of Tender Defaulters in terms of the Prevention and Combating of Corrupt Activities Act of 2004 as a person prohibited from doing business with the public sector;</a:t>
                      </a:r>
                    </a:p>
                    <a:p>
                      <a:pPr algn="l"/>
                      <a:r>
                        <a:rPr lang="en-US" sz="1600" b="0" u="none" strike="noStrike" kern="1200" baseline="0" dirty="0">
                          <a:solidFill>
                            <a:schemeClr val="dk1"/>
                          </a:solidFill>
                        </a:rPr>
                        <a:t>h) the tenderer has not abused the Employer’s supply chain management system;</a:t>
                      </a:r>
                    </a:p>
                    <a:p>
                      <a:pPr algn="l"/>
                      <a:r>
                        <a:rPr lang="en-US" sz="1600" b="0" u="none" strike="noStrike" kern="1200" baseline="0" dirty="0" err="1">
                          <a:solidFill>
                            <a:schemeClr val="dk1"/>
                          </a:solidFill>
                        </a:rPr>
                        <a:t>i</a:t>
                      </a:r>
                      <a:r>
                        <a:rPr lang="en-US" sz="1600" b="0" u="none" strike="noStrike" kern="1200" baseline="0" dirty="0">
                          <a:solidFill>
                            <a:schemeClr val="dk1"/>
                          </a:solidFill>
                        </a:rPr>
                        <a:t>) the tenderer has not failed to perform on any previous contract and has not been given a written notice to this effect; and</a:t>
                      </a:r>
                    </a:p>
                    <a:p>
                      <a:pPr algn="l"/>
                      <a:r>
                        <a:rPr lang="en-US" sz="1600" b="0" u="none" strike="noStrike" kern="1200" baseline="0" dirty="0">
                          <a:solidFill>
                            <a:schemeClr val="dk1"/>
                          </a:solidFill>
                        </a:rPr>
                        <a:t>j) the tenderer is tax compliant. The recommended tenderer who becomes non-compliant, prior to award, shall be notified and must become compliant within 7 working days of the date of being notified. A recommended tenderer who remains non-compliant after the 7 working days of being notified, shall be declared non-responsive.</a:t>
                      </a:r>
                    </a:p>
                    <a:p>
                      <a:pPr algn="l"/>
                      <a:r>
                        <a:rPr lang="en-US" sz="1600" b="0" u="none" strike="noStrike" kern="1200" baseline="0" dirty="0">
                          <a:solidFill>
                            <a:schemeClr val="dk1"/>
                          </a:solidFill>
                        </a:rPr>
                        <a:t>k) the tenderer is registered and in good standing with the compensation fund or with a licensed compensation insurer. The licensed compensation insurer shall be approved by Department of Labour in terms of Section 80 of the Compensation for Injury and Disease Act, 1993 (Act No. 130 of 1993).</a:t>
                      </a:r>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577505412"/>
                  </a:ext>
                </a:extLst>
              </a:tr>
            </a:tbl>
          </a:graphicData>
        </a:graphic>
      </p:graphicFrame>
      <p:sp>
        <p:nvSpPr>
          <p:cNvPr id="4" name="TextBox 3">
            <a:extLst>
              <a:ext uri="{FF2B5EF4-FFF2-40B4-BE49-F238E27FC236}">
                <a16:creationId xmlns:a16="http://schemas.microsoft.com/office/drawing/2014/main" xmlns="" id="{28B5B881-E017-4E8F-B861-03416DC1665A}"/>
              </a:ext>
            </a:extLst>
          </p:cNvPr>
          <p:cNvSpPr txBox="1"/>
          <p:nvPr/>
        </p:nvSpPr>
        <p:spPr>
          <a:xfrm>
            <a:off x="2687144" y="243351"/>
            <a:ext cx="3238579"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 </a:t>
            </a:r>
          </a:p>
        </p:txBody>
      </p:sp>
    </p:spTree>
    <p:extLst>
      <p:ext uri="{BB962C8B-B14F-4D97-AF65-F5344CB8AC3E}">
        <p14:creationId xmlns:p14="http://schemas.microsoft.com/office/powerpoint/2010/main" val="327576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1873460765"/>
              </p:ext>
            </p:extLst>
          </p:nvPr>
        </p:nvGraphicFramePr>
        <p:xfrm>
          <a:off x="0" y="734530"/>
          <a:ext cx="9144000" cy="6204308"/>
        </p:xfrm>
        <a:graphic>
          <a:graphicData uri="http://schemas.openxmlformats.org/drawingml/2006/table">
            <a:tbl>
              <a:tblPr firstRow="1" bandRow="1">
                <a:tableStyleId>{22838BEF-8BB2-4498-84A7-C5851F593DF1}</a:tableStyleId>
              </a:tblPr>
              <a:tblGrid>
                <a:gridCol w="1099585">
                  <a:extLst>
                    <a:ext uri="{9D8B030D-6E8A-4147-A177-3AD203B41FA5}">
                      <a16:colId xmlns:a16="http://schemas.microsoft.com/office/drawing/2014/main" xmlns="" val="3929072872"/>
                    </a:ext>
                  </a:extLst>
                </a:gridCol>
                <a:gridCol w="8044415">
                  <a:extLst>
                    <a:ext uri="{9D8B030D-6E8A-4147-A177-3AD203B41FA5}">
                      <a16:colId xmlns:a16="http://schemas.microsoft.com/office/drawing/2014/main" xmlns="" val="2278328436"/>
                    </a:ext>
                  </a:extLst>
                </a:gridCol>
              </a:tblGrid>
              <a:tr h="656948">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xmlns="" val="2805753173"/>
                  </a:ext>
                </a:extLst>
              </a:tr>
              <a:tr h="5089418">
                <a:tc>
                  <a:txBody>
                    <a:bodyPr/>
                    <a:lstStyle/>
                    <a:p>
                      <a:pPr algn="l"/>
                      <a:r>
                        <a:rPr lang="en-US" sz="1800" b="1" dirty="0">
                          <a:latin typeface="+mn-lt"/>
                          <a:cs typeface="Helvetica" panose="020B0604020202020204" pitchFamily="34" charset="0"/>
                        </a:rPr>
                        <a:t>C3.13</a:t>
                      </a:r>
                      <a:endParaRPr lang="en-ZA" sz="1800" b="1" dirty="0">
                        <a:latin typeface="+mn-lt"/>
                        <a:cs typeface="Helvetica" panose="020B0604020202020204" pitchFamily="34" charset="0"/>
                      </a:endParaRPr>
                    </a:p>
                  </a:txBody>
                  <a:tcPr/>
                </a:tc>
                <a:tc>
                  <a:txBody>
                    <a:bodyPr/>
                    <a:lstStyle/>
                    <a:p>
                      <a:r>
                        <a:rPr lang="en-US" sz="1600" kern="1200" dirty="0">
                          <a:solidFill>
                            <a:schemeClr val="dk1"/>
                          </a:solidFill>
                          <a:effectLst/>
                          <a:latin typeface="+mn-lt"/>
                          <a:ea typeface="+mn-ea"/>
                          <a:cs typeface="+mn-cs"/>
                        </a:rPr>
                        <a:t>In addition to the requirements under paragraph (b) of the Conditions of Tender, in the event that a due diligence is performed as part of the tender evaluation, the due diligence report will be used to evaluate the tenderer’s ability to perform the contract as stated in paragraph (b). The due diligence will evaluate the overall risk associated with the tender. The due diligence will take into consideration the following:</a:t>
                      </a:r>
                    </a:p>
                    <a:p>
                      <a:r>
                        <a:rPr lang="en-US" sz="1600" kern="1200" dirty="0">
                          <a:solidFill>
                            <a:schemeClr val="dk1"/>
                          </a:solidFill>
                          <a:effectLst/>
                          <a:latin typeface="+mn-lt"/>
                          <a:ea typeface="+mn-ea"/>
                          <a:cs typeface="+mn-cs"/>
                        </a:rPr>
                        <a:t>- Assessment of financial statements to assess the financial position of the tenderer and its ability to obtain the necessary guarantees or insurances,</a:t>
                      </a:r>
                    </a:p>
                    <a:p>
                      <a:r>
                        <a:rPr lang="en-US" sz="1600" kern="1200" dirty="0">
                          <a:solidFill>
                            <a:schemeClr val="dk1"/>
                          </a:solidFill>
                          <a:effectLst/>
                          <a:latin typeface="+mn-lt"/>
                          <a:ea typeface="+mn-ea"/>
                          <a:cs typeface="+mn-cs"/>
                        </a:rPr>
                        <a:t>- Evaluation of managerial and technical ability &amp; available resources in relation to the proposed tender,</a:t>
                      </a:r>
                    </a:p>
                    <a:p>
                      <a:pPr marL="285750" indent="-285750">
                        <a:buFontTx/>
                        <a:buChar char="-"/>
                      </a:pPr>
                      <a:r>
                        <a:rPr lang="en-US" sz="1600" kern="1200" dirty="0">
                          <a:solidFill>
                            <a:schemeClr val="dk1"/>
                          </a:solidFill>
                          <a:effectLst/>
                          <a:latin typeface="+mn-lt"/>
                          <a:ea typeface="+mn-ea"/>
                          <a:cs typeface="+mn-cs"/>
                        </a:rPr>
                        <a:t>Integrity Risk Evaluation,</a:t>
                      </a:r>
                    </a:p>
                    <a:p>
                      <a:pPr marL="285750" indent="-285750">
                        <a:buFontTx/>
                        <a:buChar char="-"/>
                      </a:pPr>
                      <a:r>
                        <a:rPr lang="en-US" sz="1600" kern="1200" dirty="0">
                          <a:solidFill>
                            <a:schemeClr val="dk1"/>
                          </a:solidFill>
                          <a:effectLst/>
                          <a:latin typeface="+mn-lt"/>
                          <a:ea typeface="+mn-ea"/>
                          <a:cs typeface="+mn-cs"/>
                        </a:rPr>
                        <a:t>Operations, Activities, Locations and Key Customers,</a:t>
                      </a:r>
                    </a:p>
                    <a:p>
                      <a:pPr marL="285750" indent="-285750">
                        <a:buFontTx/>
                        <a:buChar char="-"/>
                      </a:pPr>
                      <a:r>
                        <a:rPr lang="en-US" sz="1600" kern="1200" dirty="0">
                          <a:solidFill>
                            <a:schemeClr val="dk1"/>
                          </a:solidFill>
                          <a:effectLst/>
                          <a:latin typeface="+mn-lt"/>
                          <a:ea typeface="+mn-ea"/>
                          <a:cs typeface="+mn-cs"/>
                        </a:rPr>
                        <a:t>- Reference checks from previous clients, and</a:t>
                      </a:r>
                    </a:p>
                    <a:p>
                      <a:pPr marL="285750" indent="-285750">
                        <a:buFontTx/>
                        <a:buChar char="-"/>
                      </a:pPr>
                      <a:r>
                        <a:rPr lang="en-US" sz="1600" kern="1200" dirty="0">
                          <a:solidFill>
                            <a:schemeClr val="dk1"/>
                          </a:solidFill>
                          <a:effectLst/>
                          <a:latin typeface="+mn-lt"/>
                          <a:ea typeface="+mn-ea"/>
                          <a:cs typeface="+mn-cs"/>
                        </a:rPr>
                        <a:t>- Risk rating (i.e. High Risk, Medium to High risk, Medium risk or Low risk) of the tenderer</a:t>
                      </a:r>
                    </a:p>
                    <a:p>
                      <a:pPr marL="285750" indent="-285750">
                        <a:buFontTx/>
                        <a:buChar char="-"/>
                      </a:pPr>
                      <a:r>
                        <a:rPr lang="en-US" sz="1600" kern="1200" dirty="0">
                          <a:solidFill>
                            <a:schemeClr val="dk1"/>
                          </a:solidFill>
                          <a:effectLst/>
                          <a:latin typeface="+mn-lt"/>
                          <a:ea typeface="+mn-ea"/>
                          <a:cs typeface="+mn-cs"/>
                        </a:rPr>
                        <a:t>- Past Contracts comprising the following quantities of work completed satisfactorily and certified by the Engineer to demonstrate capacity and capability in relation to the proposed tender:</a:t>
                      </a:r>
                    </a:p>
                    <a:p>
                      <a:pPr marL="285750" indent="-285750">
                        <a:buFontTx/>
                        <a:buChar char="-"/>
                      </a:pPr>
                      <a:endParaRPr lang="en-US" sz="1600" b="0" i="0" u="none" strike="noStrike" kern="1200" baseline="0" dirty="0">
                        <a:solidFill>
                          <a:schemeClr val="dk1"/>
                        </a:solidFill>
                        <a:effectLst/>
                        <a:latin typeface="+mn-lt"/>
                        <a:ea typeface="+mn-ea"/>
                        <a:cs typeface="+mn-cs"/>
                      </a:endParaRPr>
                    </a:p>
                    <a:p>
                      <a:pPr marL="285750" indent="-285750">
                        <a:buFontTx/>
                        <a:buChar char="-"/>
                      </a:pPr>
                      <a:endParaRPr lang="en-US" sz="1600" b="0" i="0" u="none" strike="noStrike" kern="1200" baseline="0" dirty="0">
                        <a:solidFill>
                          <a:schemeClr val="dk1"/>
                        </a:solidFill>
                        <a:effectLst/>
                        <a:latin typeface="+mn-lt"/>
                        <a:ea typeface="+mn-ea"/>
                        <a:cs typeface="+mn-cs"/>
                      </a:endParaRPr>
                    </a:p>
                    <a:p>
                      <a:pPr marL="285750" indent="-285750">
                        <a:buFontTx/>
                        <a:buChar char="-"/>
                      </a:pPr>
                      <a:endParaRPr lang="en-US" sz="1600" b="0" i="0" u="none" strike="noStrike" kern="1200" baseline="0" dirty="0">
                        <a:solidFill>
                          <a:schemeClr val="dk1"/>
                        </a:solidFill>
                        <a:effectLst/>
                        <a:latin typeface="+mn-lt"/>
                        <a:ea typeface="+mn-ea"/>
                        <a:cs typeface="+mn-cs"/>
                      </a:endParaRPr>
                    </a:p>
                    <a:p>
                      <a:pPr marL="285750" indent="-285750">
                        <a:buFontTx/>
                        <a:buChar char="-"/>
                      </a:pPr>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pPr marL="285750" indent="-285750">
                        <a:buFontTx/>
                        <a:buChar char="-"/>
                      </a:pPr>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p>
                      <a:pPr marL="285750" indent="-285750">
                        <a:buFontTx/>
                        <a:buChar char="-"/>
                      </a:pPr>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577505412"/>
                  </a:ext>
                </a:extLst>
              </a:tr>
            </a:tbl>
          </a:graphicData>
        </a:graphic>
      </p:graphicFrame>
      <p:sp>
        <p:nvSpPr>
          <p:cNvPr id="4" name="TextBox 3">
            <a:extLst>
              <a:ext uri="{FF2B5EF4-FFF2-40B4-BE49-F238E27FC236}">
                <a16:creationId xmlns:a16="http://schemas.microsoft.com/office/drawing/2014/main" xmlns="" id="{28B5B881-E017-4E8F-B861-03416DC1665A}"/>
              </a:ext>
            </a:extLst>
          </p:cNvPr>
          <p:cNvSpPr txBox="1"/>
          <p:nvPr/>
        </p:nvSpPr>
        <p:spPr>
          <a:xfrm>
            <a:off x="2687144" y="243351"/>
            <a:ext cx="3238579"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 </a:t>
            </a:r>
          </a:p>
        </p:txBody>
      </p:sp>
      <p:pic>
        <p:nvPicPr>
          <p:cNvPr id="7" name="Picture 6">
            <a:extLst>
              <a:ext uri="{FF2B5EF4-FFF2-40B4-BE49-F238E27FC236}">
                <a16:creationId xmlns:a16="http://schemas.microsoft.com/office/drawing/2014/main" xmlns="" id="{1D69C90D-72E5-5E7B-48CD-E4F6A7F8449E}"/>
              </a:ext>
            </a:extLst>
          </p:cNvPr>
          <p:cNvPicPr>
            <a:picLocks noChangeAspect="1"/>
          </p:cNvPicPr>
          <p:nvPr/>
        </p:nvPicPr>
        <p:blipFill>
          <a:blip r:embed="rId2"/>
          <a:stretch>
            <a:fillRect/>
          </a:stretch>
        </p:blipFill>
        <p:spPr>
          <a:xfrm>
            <a:off x="2269700" y="5242375"/>
            <a:ext cx="6019535" cy="1608180"/>
          </a:xfrm>
          <a:prstGeom prst="rect">
            <a:avLst/>
          </a:prstGeom>
        </p:spPr>
      </p:pic>
    </p:spTree>
    <p:extLst>
      <p:ext uri="{BB962C8B-B14F-4D97-AF65-F5344CB8AC3E}">
        <p14:creationId xmlns:p14="http://schemas.microsoft.com/office/powerpoint/2010/main" val="1214095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8B5B881-E017-4E8F-B861-03416DC1665A}"/>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6" name="Table 5">
            <a:extLst>
              <a:ext uri="{FF2B5EF4-FFF2-40B4-BE49-F238E27FC236}">
                <a16:creationId xmlns:a16="http://schemas.microsoft.com/office/drawing/2014/main" xmlns="" id="{5CA712DA-2F63-4815-B418-A28C3A9D8579}"/>
              </a:ext>
            </a:extLst>
          </p:cNvPr>
          <p:cNvGraphicFramePr>
            <a:graphicFrameLocks noGrp="1"/>
          </p:cNvGraphicFramePr>
          <p:nvPr>
            <p:extLst>
              <p:ext uri="{D42A27DB-BD31-4B8C-83A1-F6EECF244321}">
                <p14:modId xmlns:p14="http://schemas.microsoft.com/office/powerpoint/2010/main" val="1654820535"/>
              </p:ext>
            </p:extLst>
          </p:nvPr>
        </p:nvGraphicFramePr>
        <p:xfrm>
          <a:off x="0" y="934065"/>
          <a:ext cx="9143999" cy="4825879"/>
        </p:xfrm>
        <a:graphic>
          <a:graphicData uri="http://schemas.openxmlformats.org/drawingml/2006/table">
            <a:tbl>
              <a:tblPr firstRow="1" bandRow="1">
                <a:tableStyleId>{22838BEF-8BB2-4498-84A7-C5851F593DF1}</a:tableStyleId>
              </a:tblPr>
              <a:tblGrid>
                <a:gridCol w="1344486">
                  <a:extLst>
                    <a:ext uri="{9D8B030D-6E8A-4147-A177-3AD203B41FA5}">
                      <a16:colId xmlns:a16="http://schemas.microsoft.com/office/drawing/2014/main" xmlns="" val="3929072872"/>
                    </a:ext>
                  </a:extLst>
                </a:gridCol>
                <a:gridCol w="7799513">
                  <a:extLst>
                    <a:ext uri="{9D8B030D-6E8A-4147-A177-3AD203B41FA5}">
                      <a16:colId xmlns:a16="http://schemas.microsoft.com/office/drawing/2014/main" xmlns="" val="2278328436"/>
                    </a:ext>
                  </a:extLst>
                </a:gridCol>
              </a:tblGrid>
              <a:tr h="991875">
                <a:tc>
                  <a:txBody>
                    <a:bodyPr/>
                    <a:lstStyle/>
                    <a:p>
                      <a:r>
                        <a:rPr lang="en-ZA" sz="1800" dirty="0"/>
                        <a:t>Clause </a:t>
                      </a:r>
                    </a:p>
                    <a:p>
                      <a:r>
                        <a:rPr lang="en-ZA" sz="1800" dirty="0"/>
                        <a:t>Number</a:t>
                      </a:r>
                    </a:p>
                  </a:txBody>
                  <a:tcPr/>
                </a:tc>
                <a:tc>
                  <a:txBody>
                    <a:bodyPr/>
                    <a:lstStyle/>
                    <a:p>
                      <a:r>
                        <a:rPr lang="en-ZA" sz="1800" dirty="0"/>
                        <a:t>Tender Data</a:t>
                      </a:r>
                    </a:p>
                  </a:txBody>
                  <a:tcPr/>
                </a:tc>
                <a:extLst>
                  <a:ext uri="{0D108BD9-81ED-4DB2-BD59-A6C34878D82A}">
                    <a16:rowId xmlns:a16="http://schemas.microsoft.com/office/drawing/2014/main" xmlns="" val="2805753173"/>
                  </a:ext>
                </a:extLst>
              </a:tr>
              <a:tr h="180190">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C.3.1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marR="90170" algn="just">
                        <a:lnSpc>
                          <a:spcPct val="107000"/>
                        </a:lnSpc>
                        <a:spcAft>
                          <a:spcPts val="80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Respond to requests from the tenderer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77505412"/>
                  </a:ext>
                </a:extLst>
              </a:tr>
              <a:tr h="802118">
                <a:tc>
                  <a:txBody>
                    <a:bodyPr/>
                    <a:lstStyle/>
                    <a:p>
                      <a:r>
                        <a:rPr lang="en-ZA" sz="1400" dirty="0">
                          <a:effectLst/>
                          <a:latin typeface="Arial" panose="020B0604020202020204" pitchFamily="34" charset="0"/>
                          <a:ea typeface="Times New Roman" panose="02020603050405020304" pitchFamily="18" charset="0"/>
                          <a:cs typeface="Times New Roman" panose="02020603050405020304" pitchFamily="18" charset="0"/>
                        </a:rPr>
                        <a:t>C.3.1.1</a:t>
                      </a:r>
                      <a:endParaRPr lang="en-ZA" sz="1400" b="1" dirty="0"/>
                    </a:p>
                  </a:txBody>
                  <a:tcPr/>
                </a:tc>
                <a:tc>
                  <a:txBody>
                    <a:bodyPr/>
                    <a:lstStyle/>
                    <a:p>
                      <a:pPr marL="71755" marR="90170"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employer shall respond to clarifications received up to twelve (12) working days before tender closing date.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90170"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90170"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Employer shall respond to any clarifications from the tenderers emanating from the addenda until 3 working days before tender closing date.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2576179745"/>
                  </a:ext>
                </a:extLst>
              </a:tr>
              <a:tr h="802118">
                <a:tc>
                  <a:txBody>
                    <a:bodyPr/>
                    <a:lstStyle/>
                    <a:p>
                      <a:pPr marL="71755">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C.3.2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marR="71755"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I</a:t>
                      </a: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ssue Addenda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employer shall issue addenda until ten (10)  working days before tender closing date.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211018613"/>
                  </a:ext>
                </a:extLst>
              </a:tr>
            </a:tbl>
          </a:graphicData>
        </a:graphic>
      </p:graphicFrame>
    </p:spTree>
    <p:extLst>
      <p:ext uri="{BB962C8B-B14F-4D97-AF65-F5344CB8AC3E}">
        <p14:creationId xmlns:p14="http://schemas.microsoft.com/office/powerpoint/2010/main" val="246764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482264" y="169461"/>
            <a:ext cx="3168048"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238992869"/>
              </p:ext>
            </p:extLst>
          </p:nvPr>
        </p:nvGraphicFramePr>
        <p:xfrm>
          <a:off x="463826" y="813907"/>
          <a:ext cx="8507896" cy="5152520"/>
        </p:xfrm>
        <a:graphic>
          <a:graphicData uri="http://schemas.openxmlformats.org/drawingml/2006/table">
            <a:tbl>
              <a:tblPr firstRow="1" bandRow="1">
                <a:tableStyleId>{22838BEF-8BB2-4498-84A7-C5851F593DF1}</a:tableStyleId>
              </a:tblPr>
              <a:tblGrid>
                <a:gridCol w="988976">
                  <a:extLst>
                    <a:ext uri="{9D8B030D-6E8A-4147-A177-3AD203B41FA5}">
                      <a16:colId xmlns:a16="http://schemas.microsoft.com/office/drawing/2014/main" xmlns="" val="3929072872"/>
                    </a:ext>
                  </a:extLst>
                </a:gridCol>
                <a:gridCol w="7518920">
                  <a:extLst>
                    <a:ext uri="{9D8B030D-6E8A-4147-A177-3AD203B41FA5}">
                      <a16:colId xmlns:a16="http://schemas.microsoft.com/office/drawing/2014/main" xmlns="" val="2278328436"/>
                    </a:ext>
                  </a:extLst>
                </a:gridCol>
              </a:tblGrid>
              <a:tr h="598304">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xmlns="" val="2805753173"/>
                  </a:ext>
                </a:extLst>
              </a:tr>
              <a:tr h="945264">
                <a:tc>
                  <a:txBody>
                    <a:bodyPr/>
                    <a:lstStyle/>
                    <a:p>
                      <a:pPr>
                        <a:lnSpc>
                          <a:spcPct val="107000"/>
                        </a:lnSpc>
                        <a:spcAft>
                          <a:spcPts val="800"/>
                        </a:spcAft>
                      </a:pPr>
                      <a:r>
                        <a:rPr lang="en-ZA" sz="1400" b="1" dirty="0">
                          <a:effectLst/>
                        </a:rPr>
                        <a:t>C.2.16</a:t>
                      </a:r>
                      <a:endParaRPr lang="en-ZA" sz="1800" b="1" dirty="0">
                        <a:effectLst/>
                      </a:endParaRPr>
                    </a:p>
                    <a:p>
                      <a:pPr>
                        <a:lnSpc>
                          <a:spcPct val="107000"/>
                        </a:lnSpc>
                        <a:spcAft>
                          <a:spcPts val="800"/>
                        </a:spcAft>
                      </a:pPr>
                      <a:r>
                        <a:rPr lang="en-ZA" sz="1400" dirty="0">
                          <a:effectLst/>
                        </a:rPr>
                        <a:t>C.2.16.1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just">
                        <a:lnSpc>
                          <a:spcPct val="107000"/>
                        </a:lnSpc>
                        <a:spcAft>
                          <a:spcPts val="800"/>
                        </a:spcAft>
                      </a:pPr>
                      <a:r>
                        <a:rPr lang="en-ZA" sz="1400" b="1" dirty="0">
                          <a:effectLst/>
                        </a:rPr>
                        <a:t>Tender offer validity</a:t>
                      </a:r>
                      <a:endParaRPr lang="en-ZA" sz="1800" dirty="0">
                        <a:effectLst/>
                      </a:endParaRPr>
                    </a:p>
                    <a:p>
                      <a:pPr marL="71755" algn="just">
                        <a:lnSpc>
                          <a:spcPct val="107000"/>
                        </a:lnSpc>
                        <a:spcAft>
                          <a:spcPts val="800"/>
                        </a:spcAft>
                      </a:pPr>
                      <a:r>
                        <a:rPr lang="en-ZA" sz="1400" dirty="0">
                          <a:effectLst/>
                        </a:rPr>
                        <a:t> The tender offer validity period is 24 weeks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13065784"/>
                  </a:ext>
                </a:extLst>
              </a:tr>
              <a:tr h="2906047">
                <a:tc>
                  <a:txBody>
                    <a:bodyPr/>
                    <a:lstStyle/>
                    <a:p>
                      <a:pPr>
                        <a:lnSpc>
                          <a:spcPct val="107000"/>
                        </a:lnSpc>
                        <a:spcAft>
                          <a:spcPts val="800"/>
                        </a:spcAft>
                      </a:pPr>
                      <a:r>
                        <a:rPr lang="en-ZA" sz="1400" dirty="0">
                          <a:effectLst/>
                        </a:rPr>
                        <a:t>C.2.16.3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0170" marR="90170" algn="just">
                        <a:lnSpc>
                          <a:spcPct val="107000"/>
                        </a:lnSpc>
                        <a:spcAft>
                          <a:spcPts val="800"/>
                        </a:spcAft>
                      </a:pPr>
                      <a:r>
                        <a:rPr lang="en-ZA" sz="1400" dirty="0">
                          <a:effectLst/>
                        </a:rPr>
                        <a:t>Where a tenderer, at any time after the opening of his tender offer but prior to entering into a contract based on his tender offer:</a:t>
                      </a:r>
                      <a:endParaRPr lang="en-ZA" sz="1800" dirty="0">
                        <a:effectLst/>
                      </a:endParaRPr>
                    </a:p>
                    <a:p>
                      <a:pPr marL="342900" lvl="0" indent="-342900" algn="just" fontAlgn="base">
                        <a:lnSpc>
                          <a:spcPct val="107000"/>
                        </a:lnSpc>
                        <a:spcAft>
                          <a:spcPts val="800"/>
                        </a:spcAft>
                        <a:buFont typeface="+mj-lt"/>
                        <a:buAutoNum type="alphaLcParenR"/>
                      </a:pPr>
                      <a:r>
                        <a:rPr lang="en-ZA" sz="1400" dirty="0">
                          <a:effectLst/>
                        </a:rPr>
                        <a:t>withdraws his tender;</a:t>
                      </a:r>
                      <a:endParaRPr lang="en-ZA" sz="1800" dirty="0">
                        <a:effectLst/>
                      </a:endParaRPr>
                    </a:p>
                    <a:p>
                      <a:pPr marL="342900" lvl="0" indent="-342900" algn="just" fontAlgn="base">
                        <a:lnSpc>
                          <a:spcPct val="107000"/>
                        </a:lnSpc>
                        <a:spcAft>
                          <a:spcPts val="800"/>
                        </a:spcAft>
                        <a:buFont typeface="+mj-lt"/>
                        <a:buAutoNum type="alphaLcParenR"/>
                      </a:pPr>
                      <a:r>
                        <a:rPr lang="en-ZA" sz="1400" dirty="0">
                          <a:effectLst/>
                        </a:rPr>
                        <a:t>gives notice of his inability to execute the contract in terms of his tender; or</a:t>
                      </a:r>
                      <a:endParaRPr lang="en-ZA" sz="1800" dirty="0">
                        <a:effectLst/>
                      </a:endParaRPr>
                    </a:p>
                    <a:p>
                      <a:pPr marL="342900" lvl="0" indent="-342900" algn="just" fontAlgn="base">
                        <a:lnSpc>
                          <a:spcPct val="107000"/>
                        </a:lnSpc>
                        <a:spcAft>
                          <a:spcPts val="800"/>
                        </a:spcAft>
                        <a:buFont typeface="+mj-lt"/>
                        <a:buAutoNum type="alphaLcParenR"/>
                      </a:pPr>
                      <a:r>
                        <a:rPr lang="en-ZA" sz="1400" dirty="0">
                          <a:effectLst/>
                        </a:rPr>
                        <a:t>fails to comply with a request made in terms of C.2.17, C.2.18 or C.3.9,</a:t>
                      </a:r>
                      <a:endParaRPr lang="en-ZA" sz="1800" dirty="0">
                        <a:effectLst/>
                      </a:endParaRPr>
                    </a:p>
                    <a:p>
                      <a:pPr algn="just">
                        <a:lnSpc>
                          <a:spcPct val="107000"/>
                        </a:lnSpc>
                        <a:spcAft>
                          <a:spcPts val="800"/>
                        </a:spcAft>
                      </a:pPr>
                      <a:r>
                        <a:rPr lang="en-ZA" sz="1400" dirty="0">
                          <a:effectLst/>
                        </a:rPr>
                        <a:t> </a:t>
                      </a:r>
                      <a:endParaRPr lang="en-ZA" sz="1800" dirty="0">
                        <a:effectLst/>
                      </a:endParaRPr>
                    </a:p>
                    <a:p>
                      <a:pPr marL="90170" marR="90170" algn="just">
                        <a:lnSpc>
                          <a:spcPct val="107000"/>
                        </a:lnSpc>
                        <a:spcAft>
                          <a:spcPts val="800"/>
                        </a:spcAft>
                      </a:pPr>
                      <a:r>
                        <a:rPr lang="en-ZA" sz="1400" dirty="0">
                          <a:effectLst/>
                        </a:rPr>
                        <a:t>such tenderer shall be barred from tendering on any of the Employer’s tenders for a period to be determined by the Employer, but not less than six (6) months from a date determined by the Employer. This sanction also applies to tenders under evaluation and not yet awarded. This sanction does not apply to tenders under evaluation where a request for extension of the validity period was not accepted by the tenderer. The Employer may fully or partly exempt a tenderer from the provisions of this condition if he is of the opinion that the circumstances justify the exemption.</a:t>
                      </a:r>
                      <a:endParaRPr lang="en-ZA" sz="1800" dirty="0">
                        <a:effectLst/>
                      </a:endParaRPr>
                    </a:p>
                    <a:p>
                      <a:pPr algn="just">
                        <a:lnSpc>
                          <a:spcPct val="107000"/>
                        </a:lnSpc>
                        <a:spcAft>
                          <a:spcPts val="800"/>
                        </a:spcAft>
                      </a:pPr>
                      <a:r>
                        <a:rPr lang="en-ZA" sz="14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453832064"/>
                  </a:ext>
                </a:extLst>
              </a:tr>
            </a:tbl>
          </a:graphicData>
        </a:graphic>
      </p:graphicFrame>
    </p:spTree>
    <p:extLst>
      <p:ext uri="{BB962C8B-B14F-4D97-AF65-F5344CB8AC3E}">
        <p14:creationId xmlns:p14="http://schemas.microsoft.com/office/powerpoint/2010/main" val="186476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51DAE-A0BF-44EC-AE7C-6607474B1CF3}"/>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xmlns="" id="{E6BA23D7-1962-404F-AD3F-E08D655064D8}"/>
              </a:ext>
            </a:extLst>
          </p:cNvPr>
          <p:cNvGraphicFramePr>
            <a:graphicFrameLocks noGrp="1"/>
          </p:cNvGraphicFramePr>
          <p:nvPr>
            <p:extLst>
              <p:ext uri="{D42A27DB-BD31-4B8C-83A1-F6EECF244321}">
                <p14:modId xmlns:p14="http://schemas.microsoft.com/office/powerpoint/2010/main" val="2268746402"/>
              </p:ext>
            </p:extLst>
          </p:nvPr>
        </p:nvGraphicFramePr>
        <p:xfrm>
          <a:off x="556591" y="919921"/>
          <a:ext cx="8478352" cy="4273793"/>
        </p:xfrm>
        <a:graphic>
          <a:graphicData uri="http://schemas.openxmlformats.org/drawingml/2006/table">
            <a:tbl>
              <a:tblPr firstRow="1" bandRow="1">
                <a:tableStyleId>{22838BEF-8BB2-4498-84A7-C5851F593DF1}</a:tableStyleId>
              </a:tblPr>
              <a:tblGrid>
                <a:gridCol w="1132498">
                  <a:extLst>
                    <a:ext uri="{9D8B030D-6E8A-4147-A177-3AD203B41FA5}">
                      <a16:colId xmlns:a16="http://schemas.microsoft.com/office/drawing/2014/main" xmlns="" val="3929072872"/>
                    </a:ext>
                  </a:extLst>
                </a:gridCol>
                <a:gridCol w="7345854">
                  <a:extLst>
                    <a:ext uri="{9D8B030D-6E8A-4147-A177-3AD203B41FA5}">
                      <a16:colId xmlns:a16="http://schemas.microsoft.com/office/drawing/2014/main" xmlns="" val="2278328436"/>
                    </a:ext>
                  </a:extLst>
                </a:gridCol>
              </a:tblGrid>
              <a:tr h="687548">
                <a:tc>
                  <a:txBody>
                    <a:bodyPr/>
                    <a:lstStyle/>
                    <a:p>
                      <a:r>
                        <a:rPr lang="en-ZA" dirty="0"/>
                        <a:t>Clause </a:t>
                      </a:r>
                    </a:p>
                    <a:p>
                      <a:r>
                        <a:rPr lang="en-ZA" dirty="0"/>
                        <a:t>Number</a:t>
                      </a:r>
                    </a:p>
                  </a:txBody>
                  <a:tcPr/>
                </a:tc>
                <a:tc>
                  <a:txBody>
                    <a:bodyPr/>
                    <a:lstStyle/>
                    <a:p>
                      <a:r>
                        <a:rPr lang="en-ZA" dirty="0"/>
                        <a:t>Tender Data</a:t>
                      </a:r>
                    </a:p>
                  </a:txBody>
                  <a:tcPr/>
                </a:tc>
                <a:extLst>
                  <a:ext uri="{0D108BD9-81ED-4DB2-BD59-A6C34878D82A}">
                    <a16:rowId xmlns:a16="http://schemas.microsoft.com/office/drawing/2014/main" xmlns="" val="2805753173"/>
                  </a:ext>
                </a:extLst>
              </a:tr>
              <a:tr h="1257110">
                <a:tc>
                  <a:txBody>
                    <a:bodyPr/>
                    <a:lstStyle/>
                    <a:p>
                      <a:pPr marL="71755">
                        <a:lnSpc>
                          <a:spcPct val="107000"/>
                        </a:lnSpc>
                        <a:spcAft>
                          <a:spcPts val="800"/>
                        </a:spcAft>
                      </a:pPr>
                      <a:r>
                        <a:rPr lang="en-ZA" sz="1600" b="1" dirty="0">
                          <a:effectLst/>
                        </a:rPr>
                        <a:t>C.2.18</a:t>
                      </a:r>
                      <a:endParaRPr lang="en-ZA" sz="2000" dirty="0">
                        <a:effectLst/>
                      </a:endParaRPr>
                    </a:p>
                    <a:p>
                      <a:pPr marL="71755">
                        <a:lnSpc>
                          <a:spcPct val="107000"/>
                        </a:lnSpc>
                        <a:spcAft>
                          <a:spcPts val="800"/>
                        </a:spcAft>
                      </a:pPr>
                      <a:r>
                        <a:rPr lang="en-ZA" sz="1600" dirty="0">
                          <a:effectLst/>
                        </a:rPr>
                        <a:t> C.2.18.1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marR="90170" algn="just">
                        <a:lnSpc>
                          <a:spcPct val="107000"/>
                        </a:lnSpc>
                        <a:spcAft>
                          <a:spcPts val="800"/>
                        </a:spcAft>
                      </a:pPr>
                      <a:r>
                        <a:rPr lang="en-ZA" sz="1600" b="1" dirty="0">
                          <a:effectLst/>
                        </a:rPr>
                        <a:t>Provide other material</a:t>
                      </a:r>
                      <a:endParaRPr lang="en-ZA" sz="2000" dirty="0">
                        <a:effectLst/>
                      </a:endParaRPr>
                    </a:p>
                    <a:p>
                      <a:pPr marL="71755" marR="90170" algn="just">
                        <a:lnSpc>
                          <a:spcPct val="107000"/>
                        </a:lnSpc>
                        <a:spcAft>
                          <a:spcPts val="800"/>
                        </a:spcAft>
                      </a:pPr>
                      <a:r>
                        <a:rPr lang="en-ZA" sz="1600" b="1" dirty="0">
                          <a:effectLst/>
                        </a:rPr>
                        <a:t> </a:t>
                      </a:r>
                      <a:r>
                        <a:rPr lang="en-ZA" sz="1600" dirty="0">
                          <a:effectLst/>
                        </a:rPr>
                        <a:t>Any additional information requested under this clause must be provided within 5 (five) working days of date of request.</a:t>
                      </a:r>
                      <a:endParaRPr lang="en-ZA" sz="2000" dirty="0">
                        <a:effectLst/>
                      </a:endParaRPr>
                    </a:p>
                    <a:p>
                      <a:pPr marL="71755" algn="just">
                        <a:lnSpc>
                          <a:spcPct val="107000"/>
                        </a:lnSpc>
                        <a:spcAft>
                          <a:spcPts val="800"/>
                        </a:spcAft>
                      </a:pPr>
                      <a:r>
                        <a:rPr lang="en-ZA" sz="16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135543011"/>
                  </a:ext>
                </a:extLst>
              </a:tr>
              <a:tr h="1093869">
                <a:tc>
                  <a:txBody>
                    <a:bodyPr/>
                    <a:lstStyle/>
                    <a:p>
                      <a:pPr marL="71755">
                        <a:lnSpc>
                          <a:spcPct val="107000"/>
                        </a:lnSpc>
                        <a:spcAft>
                          <a:spcPts val="800"/>
                        </a:spcAft>
                      </a:pPr>
                      <a:r>
                        <a:rPr lang="en-ZA" sz="1600" dirty="0">
                          <a:effectLst/>
                        </a:rPr>
                        <a:t>C.3.18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lgn="just">
                        <a:lnSpc>
                          <a:spcPct val="107000"/>
                        </a:lnSpc>
                        <a:spcAft>
                          <a:spcPts val="800"/>
                        </a:spcAft>
                      </a:pPr>
                      <a:r>
                        <a:rPr lang="en-ZA" sz="1600" b="1" dirty="0">
                          <a:effectLst/>
                        </a:rPr>
                        <a:t>Provide written reasons for actions taken</a:t>
                      </a:r>
                      <a:endParaRPr lang="en-ZA" sz="2000" dirty="0">
                        <a:effectLst/>
                      </a:endParaRPr>
                    </a:p>
                    <a:p>
                      <a:pPr marL="71755" algn="just">
                        <a:lnSpc>
                          <a:spcPct val="107000"/>
                        </a:lnSpc>
                        <a:spcAft>
                          <a:spcPts val="800"/>
                        </a:spcAft>
                      </a:pPr>
                      <a:r>
                        <a:rPr lang="en-ZA" sz="1600" dirty="0">
                          <a:effectLst/>
                        </a:rPr>
                        <a:t> All requests shall be in writing.</a:t>
                      </a:r>
                      <a:endParaRPr lang="en-ZA" sz="2000" dirty="0">
                        <a:effectLst/>
                      </a:endParaRPr>
                    </a:p>
                    <a:p>
                      <a:pPr marL="71755" algn="just">
                        <a:lnSpc>
                          <a:spcPct val="107000"/>
                        </a:lnSpc>
                        <a:spcAft>
                          <a:spcPts val="800"/>
                        </a:spcAft>
                      </a:pPr>
                      <a:r>
                        <a:rPr lang="en-ZA" sz="16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83246151"/>
                  </a:ext>
                </a:extLst>
              </a:tr>
              <a:tr h="1032999">
                <a:tc>
                  <a:txBody>
                    <a:bodyPr/>
                    <a:lstStyle/>
                    <a:p>
                      <a:pPr marL="71755">
                        <a:lnSpc>
                          <a:spcPct val="107000"/>
                        </a:lnSpc>
                        <a:spcAft>
                          <a:spcPts val="800"/>
                        </a:spcAft>
                      </a:pPr>
                      <a:r>
                        <a:rPr lang="en-ZA" sz="1600" dirty="0">
                          <a:effectLst/>
                        </a:rPr>
                        <a:t>SC3.19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0170" marR="107950" algn="just">
                        <a:lnSpc>
                          <a:spcPct val="107000"/>
                        </a:lnSpc>
                        <a:spcAft>
                          <a:spcPts val="800"/>
                        </a:spcAft>
                      </a:pPr>
                      <a:r>
                        <a:rPr lang="en-ZA" sz="1600" b="1" dirty="0">
                          <a:effectLst/>
                        </a:rPr>
                        <a:t>Jurisdiction</a:t>
                      </a:r>
                      <a:endParaRPr lang="en-ZA" sz="2000" dirty="0">
                        <a:effectLst/>
                      </a:endParaRPr>
                    </a:p>
                    <a:p>
                      <a:pPr marL="90170" marR="107950" algn="just">
                        <a:lnSpc>
                          <a:spcPct val="107000"/>
                        </a:lnSpc>
                        <a:spcAft>
                          <a:spcPts val="800"/>
                        </a:spcAft>
                      </a:pPr>
                      <a:r>
                        <a:rPr lang="en-ZA" sz="1600" b="1" dirty="0">
                          <a:effectLst/>
                        </a:rPr>
                        <a:t> </a:t>
                      </a:r>
                      <a:r>
                        <a:rPr lang="en-ZA" sz="1600" dirty="0">
                          <a:effectLst/>
                        </a:rPr>
                        <a:t>Unless stated otherwise in the tender data, each tenderer and the Employer undertake to accept the jurisdiction of the law courts of the Republic of South Africa.</a:t>
                      </a:r>
                      <a:endParaRPr lang="en-ZA" sz="2000" dirty="0">
                        <a:effectLst/>
                      </a:endParaRPr>
                    </a:p>
                    <a:p>
                      <a:pPr marR="107950" algn="just">
                        <a:lnSpc>
                          <a:spcPct val="107000"/>
                        </a:lnSpc>
                        <a:spcAft>
                          <a:spcPts val="800"/>
                        </a:spcAft>
                      </a:pPr>
                      <a:r>
                        <a:rPr lang="en-ZA" sz="1600" dirty="0">
                          <a:solidFill>
                            <a:srgbClr val="FF0000"/>
                          </a:solidFill>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77505412"/>
                  </a:ext>
                </a:extLst>
              </a:tr>
            </a:tbl>
          </a:graphicData>
        </a:graphic>
      </p:graphicFrame>
    </p:spTree>
    <p:extLst>
      <p:ext uri="{BB962C8B-B14F-4D97-AF65-F5344CB8AC3E}">
        <p14:creationId xmlns:p14="http://schemas.microsoft.com/office/powerpoint/2010/main" val="69687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148575" y="306588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T2:  Returnable  Schedules</a:t>
            </a:r>
          </a:p>
        </p:txBody>
      </p:sp>
    </p:spTree>
    <p:extLst>
      <p:ext uri="{BB962C8B-B14F-4D97-AF65-F5344CB8AC3E}">
        <p14:creationId xmlns:p14="http://schemas.microsoft.com/office/powerpoint/2010/main" val="100179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6042016-FB3A-8849-8EE6-07899B978247}"/>
              </a:ext>
            </a:extLst>
          </p:cNvPr>
          <p:cNvSpPr txBox="1"/>
          <p:nvPr/>
        </p:nvSpPr>
        <p:spPr>
          <a:xfrm>
            <a:off x="563418" y="723518"/>
            <a:ext cx="8580582" cy="615553"/>
          </a:xfrm>
          <a:prstGeom prst="rect">
            <a:avLst/>
          </a:prstGeom>
          <a:noFill/>
        </p:spPr>
        <p:txBody>
          <a:bodyPr wrap="square" rtlCol="0">
            <a:spAutoFit/>
          </a:bodyPr>
          <a:lstStyle/>
          <a:p>
            <a:endParaRPr lang="en-ZA" sz="1700" dirty="0">
              <a:solidFill>
                <a:schemeClr val="bg1"/>
              </a:solidFill>
              <a:latin typeface="Exo 2" panose="00000800000000000000" pitchFamily="50" charset="0"/>
            </a:endParaRPr>
          </a:p>
          <a:p>
            <a:endParaRPr lang="en-ZA" sz="17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xmlns="" id="{6C5A2716-6B0F-42DB-A627-A49990343308}"/>
              </a:ext>
            </a:extLst>
          </p:cNvPr>
          <p:cNvSpPr txBox="1">
            <a:spLocks noChangeArrowheads="1"/>
          </p:cNvSpPr>
          <p:nvPr/>
        </p:nvSpPr>
        <p:spPr>
          <a:xfrm>
            <a:off x="2324817" y="-2788"/>
            <a:ext cx="5057795" cy="59093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rPr>
              <a:t>LIST OF DOCUMENTS</a:t>
            </a:r>
          </a:p>
        </p:txBody>
      </p:sp>
      <p:graphicFrame>
        <p:nvGraphicFramePr>
          <p:cNvPr id="5" name="Table 4">
            <a:extLst>
              <a:ext uri="{FF2B5EF4-FFF2-40B4-BE49-F238E27FC236}">
                <a16:creationId xmlns:a16="http://schemas.microsoft.com/office/drawing/2014/main" xmlns="" id="{29B408AA-0B97-496F-9BF3-9C3F7B3E0741}"/>
              </a:ext>
            </a:extLst>
          </p:cNvPr>
          <p:cNvGraphicFramePr>
            <a:graphicFrameLocks noGrp="1"/>
          </p:cNvGraphicFramePr>
          <p:nvPr>
            <p:extLst>
              <p:ext uri="{D42A27DB-BD31-4B8C-83A1-F6EECF244321}">
                <p14:modId xmlns:p14="http://schemas.microsoft.com/office/powerpoint/2010/main" val="854459496"/>
              </p:ext>
            </p:extLst>
          </p:nvPr>
        </p:nvGraphicFramePr>
        <p:xfrm>
          <a:off x="563417" y="900654"/>
          <a:ext cx="8328791" cy="4582292"/>
        </p:xfrm>
        <a:graphic>
          <a:graphicData uri="http://schemas.openxmlformats.org/drawingml/2006/table">
            <a:tbl>
              <a:tblPr firstRow="1" bandRow="1">
                <a:tableStyleId>{22838BEF-8BB2-4498-84A7-C5851F593DF1}</a:tableStyleId>
              </a:tblPr>
              <a:tblGrid>
                <a:gridCol w="1407479">
                  <a:extLst>
                    <a:ext uri="{9D8B030D-6E8A-4147-A177-3AD203B41FA5}">
                      <a16:colId xmlns:a16="http://schemas.microsoft.com/office/drawing/2014/main" xmlns="" val="621124523"/>
                    </a:ext>
                  </a:extLst>
                </a:gridCol>
                <a:gridCol w="4422758">
                  <a:extLst>
                    <a:ext uri="{9D8B030D-6E8A-4147-A177-3AD203B41FA5}">
                      <a16:colId xmlns:a16="http://schemas.microsoft.com/office/drawing/2014/main" xmlns="" val="2209720584"/>
                    </a:ext>
                  </a:extLst>
                </a:gridCol>
                <a:gridCol w="2498554">
                  <a:extLst>
                    <a:ext uri="{9D8B030D-6E8A-4147-A177-3AD203B41FA5}">
                      <a16:colId xmlns:a16="http://schemas.microsoft.com/office/drawing/2014/main" xmlns="" val="2809466691"/>
                    </a:ext>
                  </a:extLst>
                </a:gridCol>
              </a:tblGrid>
              <a:tr h="501083">
                <a:tc>
                  <a:txBody>
                    <a:bodyPr/>
                    <a:lstStyle/>
                    <a:p>
                      <a:r>
                        <a:rPr lang="en-ZA" dirty="0"/>
                        <a:t>VOLUME</a:t>
                      </a:r>
                      <a:endParaRPr lang="en-US" dirty="0"/>
                    </a:p>
                  </a:txBody>
                  <a:tcPr/>
                </a:tc>
                <a:tc>
                  <a:txBody>
                    <a:bodyPr/>
                    <a:lstStyle/>
                    <a:p>
                      <a:r>
                        <a:rPr lang="en-ZA" dirty="0"/>
                        <a:t>DESCRIPTION </a:t>
                      </a:r>
                      <a:endParaRPr lang="en-US" dirty="0"/>
                    </a:p>
                  </a:txBody>
                  <a:tcPr/>
                </a:tc>
                <a:tc>
                  <a:txBody>
                    <a:bodyPr/>
                    <a:lstStyle/>
                    <a:p>
                      <a:r>
                        <a:rPr lang="en-ZA" dirty="0"/>
                        <a:t>OBTAINABLE FROM</a:t>
                      </a:r>
                      <a:endParaRPr lang="en-US" dirty="0"/>
                    </a:p>
                  </a:txBody>
                  <a:tcPr/>
                </a:tc>
                <a:extLst>
                  <a:ext uri="{0D108BD9-81ED-4DB2-BD59-A6C34878D82A}">
                    <a16:rowId xmlns:a16="http://schemas.microsoft.com/office/drawing/2014/main" xmlns="" val="3125688341"/>
                  </a:ext>
                </a:extLst>
              </a:tr>
              <a:tr h="1383408">
                <a:tc>
                  <a:txBody>
                    <a:bodyPr/>
                    <a:lstStyle/>
                    <a:p>
                      <a:r>
                        <a:rPr lang="en-ZA" sz="1400" dirty="0"/>
                        <a:t>Volume 1</a:t>
                      </a:r>
                      <a:endParaRPr lang="en-US" sz="1400" dirty="0"/>
                    </a:p>
                  </a:txBody>
                  <a:tcPr/>
                </a:tc>
                <a:tc>
                  <a:txBody>
                    <a:bodyPr/>
                    <a:lstStyle/>
                    <a:p>
                      <a:r>
                        <a:rPr lang="en-US" sz="1400" u="none" strike="noStrike" kern="1200" baseline="0" dirty="0"/>
                        <a:t>Conditions of Contract for Construction for Building and Engineering Works Designed by </a:t>
                      </a:r>
                      <a:r>
                        <a:rPr lang="fr-FR" sz="1400" u="none" strike="noStrike" kern="1200" baseline="0" dirty="0"/>
                        <a:t>the Employer (1999), published by the Fédération Internationale des Ingénieurs-Conseils </a:t>
                      </a:r>
                      <a:r>
                        <a:rPr lang="en-US" sz="1400" u="none" strike="noStrike" kern="1200" baseline="0" dirty="0"/>
                        <a:t>(FIDIC)</a:t>
                      </a:r>
                      <a:endParaRPr lang="en-US" sz="1400" dirty="0"/>
                    </a:p>
                  </a:txBody>
                  <a:tcPr/>
                </a:tc>
                <a:tc>
                  <a:txBody>
                    <a:bodyPr/>
                    <a:lstStyle/>
                    <a:p>
                      <a:r>
                        <a:rPr lang="sv-SE" sz="1400" u="none" strike="noStrike" kern="1200" baseline="0" dirty="0"/>
                        <a:t>CESA</a:t>
                      </a:r>
                      <a:br>
                        <a:rPr lang="sv-SE" sz="1400" u="none" strike="noStrike" kern="1200" baseline="0" dirty="0"/>
                      </a:br>
                      <a:r>
                        <a:rPr lang="sv-SE" sz="1400" u="none" strike="noStrike" kern="1200" baseline="0" dirty="0"/>
                        <a:t>P. O. Box 68482, Bryanston, 2021.</a:t>
                      </a:r>
                    </a:p>
                    <a:p>
                      <a:r>
                        <a:rPr lang="fr-FR" sz="1400" u="none" strike="noStrike" kern="1200" baseline="0" dirty="0"/>
                        <a:t>Tel: (011) 463 2022 Fax: (011) 463 7383 Email: general@cesa.co.za</a:t>
                      </a:r>
                      <a:endParaRPr lang="en-US" sz="1400" dirty="0"/>
                    </a:p>
                  </a:txBody>
                  <a:tcPr/>
                </a:tc>
                <a:extLst>
                  <a:ext uri="{0D108BD9-81ED-4DB2-BD59-A6C34878D82A}">
                    <a16:rowId xmlns:a16="http://schemas.microsoft.com/office/drawing/2014/main" xmlns="" val="3813899377"/>
                  </a:ext>
                </a:extLst>
              </a:tr>
              <a:tr h="922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Volume 2</a:t>
                      </a:r>
                      <a:endParaRPr lang="en-US" sz="1400" dirty="0"/>
                    </a:p>
                    <a:p>
                      <a:endParaRPr lang="en-US" sz="1400" dirty="0"/>
                    </a:p>
                  </a:txBody>
                  <a:tcPr/>
                </a:tc>
                <a:tc>
                  <a:txBody>
                    <a:bodyPr/>
                    <a:lstStyle/>
                    <a:p>
                      <a:r>
                        <a:rPr lang="en-US" sz="1400" kern="1200" dirty="0">
                          <a:effectLst/>
                        </a:rPr>
                        <a:t>The COTO Standard Specifications for Road and Bridge Works for South African Road Authorities (Draft Standard October 2020 edition), issued by the Committee of Transport Officials</a:t>
                      </a:r>
                      <a:endParaRPr lang="en-US" sz="1400" dirty="0"/>
                    </a:p>
                  </a:txBody>
                  <a:tcPr/>
                </a:tc>
                <a:tc>
                  <a:txBody>
                    <a:bodyPr/>
                    <a:lstStyle/>
                    <a:p>
                      <a:r>
                        <a:rPr lang="en-US" sz="1400" kern="1200" dirty="0">
                          <a:effectLst/>
                        </a:rPr>
                        <a:t>From SANRAL and can be downloaded free of charge from the SANRAL‘s website www.nra.co.za.</a:t>
                      </a:r>
                      <a:endParaRPr lang="en-US" sz="1400" dirty="0"/>
                    </a:p>
                  </a:txBody>
                  <a:tcPr/>
                </a:tc>
                <a:extLst>
                  <a:ext uri="{0D108BD9-81ED-4DB2-BD59-A6C34878D82A}">
                    <a16:rowId xmlns:a16="http://schemas.microsoft.com/office/drawing/2014/main" xmlns="" val="1526791627"/>
                  </a:ext>
                </a:extLst>
              </a:tr>
              <a:tr h="849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Volume 3</a:t>
                      </a:r>
                      <a:endParaRPr lang="en-US" sz="1400" dirty="0"/>
                    </a:p>
                    <a:p>
                      <a:endParaRPr lang="en-US" sz="1400" dirty="0"/>
                    </a:p>
                  </a:txBody>
                  <a:tcPr/>
                </a:tc>
                <a:tc>
                  <a:txBody>
                    <a:bodyPr/>
                    <a:lstStyle/>
                    <a:p>
                      <a:r>
                        <a:rPr lang="en-US" sz="1400" u="none" strike="noStrike" kern="1200" baseline="0" dirty="0"/>
                        <a:t>The Project Document, containing the tender notice, Conditions of Tender, Tender Data, Returnable Schedules, general and particular conditions of contract, project specifications, Pricing Schedule, Form of offer and Project Information is issued by the Employer</a:t>
                      </a:r>
                    </a:p>
                  </a:txBody>
                  <a:tcPr/>
                </a:tc>
                <a:tc>
                  <a:txBody>
                    <a:bodyPr/>
                    <a:lstStyle/>
                    <a:p>
                      <a:r>
                        <a:rPr lang="en-US" sz="1400" u="none" strike="noStrike" kern="1200" baseline="0" dirty="0"/>
                        <a:t>Issued at tender stage in electronic format downloaded from the SANRAL’s website </a:t>
                      </a:r>
                      <a:endParaRPr lang="en-US" sz="14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196469643"/>
                  </a:ext>
                </a:extLst>
              </a:tr>
              <a:tr h="594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Volume 4</a:t>
                      </a:r>
                      <a:endParaRPr lang="en-US" sz="1400" dirty="0"/>
                    </a:p>
                    <a:p>
                      <a:endParaRPr lang="en-US" sz="1400" dirty="0"/>
                    </a:p>
                  </a:txBody>
                  <a:tcPr/>
                </a:tc>
                <a:tc>
                  <a:txBody>
                    <a:bodyPr/>
                    <a:lstStyle/>
                    <a:p>
                      <a:r>
                        <a:rPr lang="en-US" sz="1400" u="none" strike="noStrike" kern="1200" baseline="0" dirty="0"/>
                        <a:t>The road works drawings</a:t>
                      </a:r>
                      <a:endParaRPr lang="en-US" sz="1400" dirty="0"/>
                    </a:p>
                  </a:txBody>
                  <a:tcPr/>
                </a:tc>
                <a:tc>
                  <a:txBody>
                    <a:bodyPr/>
                    <a:lstStyle/>
                    <a:p>
                      <a:r>
                        <a:rPr lang="en-ZA" sz="1400" dirty="0"/>
                        <a:t>On SANRAL website</a:t>
                      </a:r>
                      <a:endParaRPr lang="en-US" sz="1400" dirty="0"/>
                    </a:p>
                  </a:txBody>
                  <a:tcPr/>
                </a:tc>
                <a:extLst>
                  <a:ext uri="{0D108BD9-81ED-4DB2-BD59-A6C34878D82A}">
                    <a16:rowId xmlns:a16="http://schemas.microsoft.com/office/drawing/2014/main" xmlns="" val="771184876"/>
                  </a:ext>
                </a:extLst>
              </a:tr>
            </a:tbl>
          </a:graphicData>
        </a:graphic>
      </p:graphicFrame>
    </p:spTree>
    <p:extLst>
      <p:ext uri="{BB962C8B-B14F-4D97-AF65-F5344CB8AC3E}">
        <p14:creationId xmlns:p14="http://schemas.microsoft.com/office/powerpoint/2010/main" val="4021093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FC5C92C-A6CF-456B-B2BB-B1CE3217ABFA}"/>
              </a:ext>
            </a:extLst>
          </p:cNvPr>
          <p:cNvSpPr txBox="1"/>
          <p:nvPr/>
        </p:nvSpPr>
        <p:spPr>
          <a:xfrm>
            <a:off x="1679919" y="16443"/>
            <a:ext cx="6818636" cy="385362"/>
          </a:xfrm>
          <a:prstGeom prst="rect">
            <a:avLst/>
          </a:prstGeom>
          <a:noFill/>
        </p:spPr>
        <p:txBody>
          <a:bodyPr wrap="square" rtlCol="0">
            <a:spAutoFit/>
          </a:bodyPr>
          <a:lstStyle/>
          <a:p>
            <a:pPr>
              <a:lnSpc>
                <a:spcPts val="2500"/>
              </a:lnSpc>
              <a:spcAft>
                <a:spcPts val="1200"/>
              </a:spcAft>
            </a:pPr>
            <a:r>
              <a:rPr lang="en-ZA" b="1" dirty="0">
                <a:solidFill>
                  <a:srgbClr val="FF000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Part  T2:   Returnable  Schedules</a:t>
            </a:r>
          </a:p>
        </p:txBody>
      </p:sp>
      <p:sp>
        <p:nvSpPr>
          <p:cNvPr id="18" name="TextBox 17">
            <a:extLst>
              <a:ext uri="{FF2B5EF4-FFF2-40B4-BE49-F238E27FC236}">
                <a16:creationId xmlns:a16="http://schemas.microsoft.com/office/drawing/2014/main" xmlns="" id="{86234940-EC0F-CB32-A0FC-F22F22AD36B0}"/>
              </a:ext>
            </a:extLst>
          </p:cNvPr>
          <p:cNvSpPr txBox="1"/>
          <p:nvPr/>
        </p:nvSpPr>
        <p:spPr>
          <a:xfrm>
            <a:off x="1149292" y="553673"/>
            <a:ext cx="7709482" cy="6154955"/>
          </a:xfrm>
          <a:prstGeom prst="rect">
            <a:avLst/>
          </a:prstGeom>
          <a:noFill/>
        </p:spPr>
        <p:txBody>
          <a:bodyPr wrap="square">
            <a:spAutoFit/>
          </a:bodyPr>
          <a:lstStyle/>
          <a:p>
            <a:pPr>
              <a:lnSpc>
                <a:spcPct val="107000"/>
              </a:lnSpc>
              <a:spcAft>
                <a:spcPts val="80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T.2.1	LIST OF RETURNABLE SCHEDULES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The tenderer must complete the following returnable schedules: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Notes to tenderer: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Arial Bold" panose="020B0704020202020204" pitchFamily="34" charset="0"/>
              <a:buAutoNum type="arabicPeriod"/>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Returnable schedules have been </a:t>
            </a: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based on the CIDB Standard for Uniformity in Construction Procurement and incorporate National Treasury requirements within them. Returnable schedules are</a:t>
            </a: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 separated into the following categories: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Forms, certificates and schedules for completion by the tenderer for use in the quantitative and qualitative evaluation of the tender (Forms A to 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A list of all returnable documents for completion by the tenderer (Form F1)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Arial Bold" panose="020B0704020202020204" pitchFamily="34" charset="0"/>
              <a:buAutoNum type="arabicPeriod"/>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Failure to submit fully completed relevant returnable documents may render such a tender offer non-responsive.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Arial Bold" panose="020B0704020202020204" pitchFamily="34" charset="0"/>
              <a:buAutoNum type="arabicPeriod"/>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Tenderers shall note that their signature appended to each returnable form represents a declaration that they vouch for the accuracy and correctness of the information provided.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Arial Bold" panose="020B0704020202020204" pitchFamily="34" charset="0"/>
              <a:buAutoNum type="arabicPeriod"/>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Notwithstanding any check or audit conducted by or on behalf of the Employer, the information provided in the returnable documents is accepted in good faith and as justification for entering into a contract with a tenderer. If subsequently any information is found to be incorrect such discovery shall be taken as wilful misrepresentation by that tenderer to induce the contract. In such event: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the Employer shall inform the tenderer and give the tenderer an opportunity to make representations within 14 days as to why the tender submitted should not be disqualified and as to why the tenderer should not be restricted by the National Treasury from conducting any business with any organ of state for a period not exceeding 10 years;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if the Employer has already entered into a contract with the Tenderer, the Employer has the discretionary right under FIDIC Particular Condition 15.2(g) to terminate the contract.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Arial Bold" panose="020B0704020202020204" pitchFamily="34" charset="0"/>
              <a:buAutoNum type="arabicPeriod"/>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These forms must be completed in non-erasable ink and any alterations made prior to tender closure countersigned by an authorised signatory.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90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FC5C92C-A6CF-456B-B2BB-B1CE3217ABFA}"/>
              </a:ext>
            </a:extLst>
          </p:cNvPr>
          <p:cNvSpPr txBox="1"/>
          <p:nvPr/>
        </p:nvSpPr>
        <p:spPr>
          <a:xfrm>
            <a:off x="1679919" y="16443"/>
            <a:ext cx="6818636" cy="385362"/>
          </a:xfrm>
          <a:prstGeom prst="rect">
            <a:avLst/>
          </a:prstGeom>
          <a:noFill/>
        </p:spPr>
        <p:txBody>
          <a:bodyPr wrap="square" rtlCol="0">
            <a:spAutoFit/>
          </a:bodyPr>
          <a:lstStyle/>
          <a:p>
            <a:pPr>
              <a:lnSpc>
                <a:spcPts val="2500"/>
              </a:lnSpc>
              <a:spcAft>
                <a:spcPts val="1200"/>
              </a:spcAft>
            </a:pPr>
            <a:r>
              <a:rPr lang="en-ZA" b="1" dirty="0">
                <a:solidFill>
                  <a:srgbClr val="FF000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Part  T2:   Returnable  Schedules</a:t>
            </a:r>
          </a:p>
        </p:txBody>
      </p:sp>
      <p:sp>
        <p:nvSpPr>
          <p:cNvPr id="16" name="TextBox 15">
            <a:extLst>
              <a:ext uri="{FF2B5EF4-FFF2-40B4-BE49-F238E27FC236}">
                <a16:creationId xmlns:a16="http://schemas.microsoft.com/office/drawing/2014/main" xmlns="" id="{ACC22C56-D8E6-21DB-A450-ABDB8EC36FCA}"/>
              </a:ext>
            </a:extLst>
          </p:cNvPr>
          <p:cNvSpPr txBox="1"/>
          <p:nvPr/>
        </p:nvSpPr>
        <p:spPr>
          <a:xfrm>
            <a:off x="956344" y="1715241"/>
            <a:ext cx="7357145" cy="3257623"/>
          </a:xfrm>
          <a:prstGeom prst="rect">
            <a:avLst/>
          </a:prstGeom>
          <a:noFill/>
        </p:spPr>
        <p:txBody>
          <a:bodyPr wrap="square">
            <a:spAutoFit/>
          </a:bodyPr>
          <a:lstStyle/>
          <a:p>
            <a:pPr>
              <a:lnSpc>
                <a:spcPct val="107000"/>
              </a:lnSpc>
              <a:spcAft>
                <a:spcPts val="800"/>
              </a:spcAft>
              <a:tabLst>
                <a:tab pos="900430" algn="l"/>
              </a:tabLst>
            </a:pPr>
            <a:r>
              <a:rPr lang="en-ZA" sz="1800" b="1" cap="all" dirty="0">
                <a:effectLst/>
                <a:latin typeface="Arial Bold" panose="020B0704020202020204" pitchFamily="34" charset="0"/>
                <a:ea typeface="Times New Roman" panose="02020603050405020304" pitchFamily="18" charset="0"/>
                <a:cs typeface="Times New Roman" panose="02020603050405020304" pitchFamily="18" charset="0"/>
              </a:rPr>
              <a:t>FORM F1:	schedule OF TENDER COMPLIANCE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Arial" panose="020B0604020202020204" pitchFamily="34" charset="0"/>
                <a:ea typeface="Times New Roman" panose="02020603050405020304" pitchFamily="18" charset="0"/>
                <a:cs typeface="Times New Roman" panose="02020603050405020304" pitchFamily="18" charset="0"/>
              </a:rPr>
              <a:t>CONTRACT SANRAL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X.001-260-2018/1:</a:t>
            </a:r>
          </a:p>
          <a:p>
            <a:pPr>
              <a:lnSpc>
                <a:spcPct val="107000"/>
              </a:lnSpc>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FOR THE RESURFACING OF NATIONAL ROAD N1 SECTION 26X FROM MOKOPANE (KM 0.2) TO DUVENHAGESKRAAL (KM 50.6)</a:t>
            </a: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Note to tenderer: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form has been created as an aid to ensure a tenderer’s compliance with the completion of the returnable forms and schedules and subsequent uploading into the correct folder.</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8231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237785" y="3156342"/>
            <a:ext cx="6846849" cy="584775"/>
          </a:xfrm>
          <a:prstGeom prst="rect">
            <a:avLst/>
          </a:prstGeom>
          <a:noFill/>
        </p:spPr>
        <p:txBody>
          <a:bodyPr wrap="square" rtlCol="0">
            <a:spAutoFit/>
          </a:bodyPr>
          <a:lstStyle/>
          <a:p>
            <a:pPr algn="ctr"/>
            <a:r>
              <a:rPr lang="en-ZA" sz="3200" b="1" dirty="0">
                <a:solidFill>
                  <a:schemeClr val="bg1"/>
                </a:solidFill>
                <a:latin typeface="Exo 2" panose="00000800000000000000" pitchFamily="50" charset="0"/>
              </a:rPr>
              <a:t>PART T2: RETURNABLE SCHEDULES</a:t>
            </a:r>
          </a:p>
        </p:txBody>
      </p:sp>
      <p:sp>
        <p:nvSpPr>
          <p:cNvPr id="4" name="TextBox 3">
            <a:extLst>
              <a:ext uri="{FF2B5EF4-FFF2-40B4-BE49-F238E27FC236}">
                <a16:creationId xmlns:a16="http://schemas.microsoft.com/office/drawing/2014/main" xmlns="" id="{F57BC7F8-77CC-424F-BDDA-393552134171}"/>
              </a:ext>
            </a:extLst>
          </p:cNvPr>
          <p:cNvSpPr txBox="1"/>
          <p:nvPr/>
        </p:nvSpPr>
        <p:spPr>
          <a:xfrm>
            <a:off x="1679919" y="16443"/>
            <a:ext cx="6818636" cy="385362"/>
          </a:xfrm>
          <a:prstGeom prst="rect">
            <a:avLst/>
          </a:prstGeom>
          <a:noFill/>
        </p:spPr>
        <p:txBody>
          <a:bodyPr wrap="square" rtlCol="0">
            <a:spAutoFit/>
          </a:bodyPr>
          <a:lstStyle/>
          <a:p>
            <a:pPr>
              <a:lnSpc>
                <a:spcPts val="2500"/>
              </a:lnSpc>
              <a:spcAft>
                <a:spcPts val="1200"/>
              </a:spcAft>
            </a:pPr>
            <a:r>
              <a:rPr lang="en-ZA" b="1" dirty="0">
                <a:solidFill>
                  <a:srgbClr val="FF000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Part  T2:   Returnable  Schedules</a:t>
            </a:r>
          </a:p>
        </p:txBody>
      </p:sp>
      <p:sp>
        <p:nvSpPr>
          <p:cNvPr id="5" name="Rectangle 4">
            <a:extLst>
              <a:ext uri="{FF2B5EF4-FFF2-40B4-BE49-F238E27FC236}">
                <a16:creationId xmlns:a16="http://schemas.microsoft.com/office/drawing/2014/main" xmlns="" id="{9028F7E9-F698-41C4-BB62-40E1E35E832F}"/>
              </a:ext>
            </a:extLst>
          </p:cNvPr>
          <p:cNvSpPr/>
          <p:nvPr/>
        </p:nvSpPr>
        <p:spPr>
          <a:xfrm rot="19292424">
            <a:off x="3106697" y="2967335"/>
            <a:ext cx="293061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EXAMPLE</a:t>
            </a:r>
          </a:p>
        </p:txBody>
      </p:sp>
      <p:pic>
        <p:nvPicPr>
          <p:cNvPr id="7" name="Picture 6">
            <a:extLst>
              <a:ext uri="{FF2B5EF4-FFF2-40B4-BE49-F238E27FC236}">
                <a16:creationId xmlns:a16="http://schemas.microsoft.com/office/drawing/2014/main" xmlns="" id="{10B730D1-6A87-D96E-6171-B5DEF9FCAC5F}"/>
              </a:ext>
            </a:extLst>
          </p:cNvPr>
          <p:cNvPicPr>
            <a:picLocks noChangeAspect="1"/>
          </p:cNvPicPr>
          <p:nvPr/>
        </p:nvPicPr>
        <p:blipFill>
          <a:blip r:embed="rId2"/>
          <a:stretch>
            <a:fillRect/>
          </a:stretch>
        </p:blipFill>
        <p:spPr>
          <a:xfrm>
            <a:off x="2092569" y="633046"/>
            <a:ext cx="5413373" cy="6084277"/>
          </a:xfrm>
          <a:prstGeom prst="rect">
            <a:avLst/>
          </a:prstGeom>
        </p:spPr>
      </p:pic>
    </p:spTree>
    <p:extLst>
      <p:ext uri="{BB962C8B-B14F-4D97-AF65-F5344CB8AC3E}">
        <p14:creationId xmlns:p14="http://schemas.microsoft.com/office/powerpoint/2010/main" val="2431493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C1:  Agreement and Contract Data</a:t>
            </a:r>
          </a:p>
        </p:txBody>
      </p:sp>
    </p:spTree>
    <p:extLst>
      <p:ext uri="{BB962C8B-B14F-4D97-AF65-F5344CB8AC3E}">
        <p14:creationId xmlns:p14="http://schemas.microsoft.com/office/powerpoint/2010/main" val="1557944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A53A495-0FDD-327F-FA17-5DD0DA0D1C9F}"/>
              </a:ext>
            </a:extLst>
          </p:cNvPr>
          <p:cNvSpPr txBox="1"/>
          <p:nvPr/>
        </p:nvSpPr>
        <p:spPr>
          <a:xfrm>
            <a:off x="218115" y="192948"/>
            <a:ext cx="8565158" cy="5909310"/>
          </a:xfrm>
          <a:prstGeom prst="rect">
            <a:avLst/>
          </a:prstGeom>
          <a:noFill/>
        </p:spPr>
        <p:txBody>
          <a:bodyPr wrap="square">
            <a:spAutoFit/>
          </a:bodyPr>
          <a:lstStyle/>
          <a:p>
            <a:r>
              <a:rPr lang="en-ZA" sz="1800" b="1" dirty="0">
                <a:effectLst/>
                <a:latin typeface="Arial" panose="020B0604020202020204" pitchFamily="34" charset="0"/>
              </a:rPr>
              <a:t>		C1.2	CONTRACT DATA</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1800" b="1" dirty="0">
                <a:effectLst/>
                <a:latin typeface="Arial" panose="020B0604020202020204" pitchFamily="34" charset="0"/>
              </a:rPr>
              <a:t>		C1.2.1	CONDITIONS OF CONTRACT</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Note to tenderer:</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buAutoNum type="arabicPeriod"/>
            </a:pP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The Conditions of Contract for Construction (1999 edition) published by the Federation Internationale des </a:t>
            </a:r>
            <a:r>
              <a:rPr lang="en-ZA" sz="1800" b="1" dirty="0" err="1">
                <a:effectLst/>
                <a:latin typeface="Arial" panose="020B0604020202020204" pitchFamily="34" charset="0"/>
                <a:ea typeface="Times New Roman" panose="02020603050405020304" pitchFamily="18" charset="0"/>
                <a:cs typeface="Times New Roman" panose="02020603050405020304" pitchFamily="18" charset="0"/>
              </a:rPr>
              <a:t>Ingenieurs</a:t>
            </a: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-Conseils (FIDIC), as amended, shall apply to this contract. The amendments are those published by FIDIC and reproduced hereafter, together with additional amendments (particular conditions of contract) as prescribed by the South African National Roads Agency SOC Limited</a:t>
            </a:r>
          </a:p>
          <a:p>
            <a:pPr marL="342900" indent="-342900" algn="just">
              <a:buAutoNum type="arabicPeriod"/>
            </a:pPr>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buAutoNum type="arabicPeriod"/>
            </a:pPr>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1800" b="1" dirty="0">
                <a:effectLst/>
                <a:latin typeface="Arial Bold" panose="020B0704020202020204" pitchFamily="34" charset="0"/>
              </a:rPr>
              <a:t>PART B:	PARTICULAR CONDITIONS OF CONTRACT</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Lists the South African National Road Agency SOC Limited’s standard amendments to the FIDIC General Conditions and shall apply to this contract.</a:t>
            </a:r>
          </a:p>
          <a:p>
            <a:pPr marL="342900" indent="-342900" algn="just">
              <a:buAutoNum type="arabicPeriod"/>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961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DCBB7E66-E4A8-5AFC-C352-AF7FA4E28DCF}"/>
              </a:ext>
            </a:extLst>
          </p:cNvPr>
          <p:cNvGraphicFramePr>
            <a:graphicFrameLocks noGrp="1"/>
          </p:cNvGraphicFramePr>
          <p:nvPr>
            <p:extLst>
              <p:ext uri="{D42A27DB-BD31-4B8C-83A1-F6EECF244321}">
                <p14:modId xmlns:p14="http://schemas.microsoft.com/office/powerpoint/2010/main" val="2815933528"/>
              </p:ext>
            </p:extLst>
          </p:nvPr>
        </p:nvGraphicFramePr>
        <p:xfrm>
          <a:off x="929898" y="1724804"/>
          <a:ext cx="7610095" cy="4997856"/>
        </p:xfrm>
        <a:graphic>
          <a:graphicData uri="http://schemas.openxmlformats.org/drawingml/2006/table">
            <a:tbl>
              <a:tblPr firstRow="1" firstCol="1" lastRow="1" lastCol="1" bandRow="1" bandCol="1">
                <a:tableStyleId>{22838BEF-8BB2-4498-84A7-C5851F593DF1}</a:tableStyleId>
              </a:tblPr>
              <a:tblGrid>
                <a:gridCol w="2125926">
                  <a:extLst>
                    <a:ext uri="{9D8B030D-6E8A-4147-A177-3AD203B41FA5}">
                      <a16:colId xmlns:a16="http://schemas.microsoft.com/office/drawing/2014/main" xmlns="" val="1908377191"/>
                    </a:ext>
                  </a:extLst>
                </a:gridCol>
                <a:gridCol w="947793">
                  <a:extLst>
                    <a:ext uri="{9D8B030D-6E8A-4147-A177-3AD203B41FA5}">
                      <a16:colId xmlns:a16="http://schemas.microsoft.com/office/drawing/2014/main" xmlns="" val="1630340057"/>
                    </a:ext>
                  </a:extLst>
                </a:gridCol>
                <a:gridCol w="4536376">
                  <a:extLst>
                    <a:ext uri="{9D8B030D-6E8A-4147-A177-3AD203B41FA5}">
                      <a16:colId xmlns:a16="http://schemas.microsoft.com/office/drawing/2014/main" xmlns="" val="978358840"/>
                    </a:ext>
                  </a:extLst>
                </a:gridCol>
              </a:tblGrid>
              <a:tr h="159110">
                <a:tc>
                  <a:txBody>
                    <a:bodyPr/>
                    <a:lstStyle/>
                    <a:p>
                      <a:r>
                        <a:rPr lang="en-ZA" sz="1000" b="1" i="1" u="sng" dirty="0">
                          <a:effectLst/>
                          <a:latin typeface="Arial" panose="020B0604020202020204" pitchFamily="34" charset="0"/>
                          <a:ea typeface="Times New Roman" panose="02020603050405020304" pitchFamily="18" charset="0"/>
                          <a:cs typeface="Times New Roman" panose="02020603050405020304" pitchFamily="18" charset="0"/>
                        </a:rPr>
                        <a:t>Item</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000" b="1" i="1" u="sng">
                          <a:effectLst/>
                          <a:latin typeface="Arial" panose="020B0604020202020204" pitchFamily="34" charset="0"/>
                          <a:ea typeface="Times New Roman" panose="02020603050405020304" pitchFamily="18" charset="0"/>
                          <a:cs typeface="Times New Roman" panose="02020603050405020304" pitchFamily="18" charset="0"/>
                        </a:rPr>
                        <a:t>Cl No</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b="1" i="1" u="sng" dirty="0">
                          <a:effectLst/>
                          <a:latin typeface="Arial" panose="020B0604020202020204" pitchFamily="34" charset="0"/>
                          <a:ea typeface="Times New Roman" panose="02020603050405020304" pitchFamily="18" charset="0"/>
                          <a:cs typeface="Times New Roman" panose="02020603050405020304" pitchFamily="18" charset="0"/>
                        </a:rPr>
                        <a:t>Data</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01360404"/>
                  </a:ext>
                </a:extLst>
              </a:tr>
              <a:tr h="350043">
                <a:tc>
                  <a:txBody>
                    <a:bodyPr/>
                    <a:lstStyle/>
                    <a:p>
                      <a:r>
                        <a:rPr lang="en-ZA" sz="1100" dirty="0">
                          <a:effectLst/>
                        </a:rPr>
                        <a:t>Time for Completion</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100" dirty="0">
                          <a:effectLst/>
                        </a:rPr>
                        <a:t>1.1.3.3.</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860" marR="45720" indent="-22860">
                        <a:spcAft>
                          <a:spcPts val="0"/>
                        </a:spcAft>
                        <a:tabLst>
                          <a:tab pos="93980" algn="l"/>
                          <a:tab pos="2240280" algn="l"/>
                          <a:tab pos="2367280" algn="l"/>
                        </a:tabLst>
                      </a:pPr>
                      <a:r>
                        <a:rPr lang="en-ZA" sz="1100" dirty="0">
                          <a:effectLst/>
                        </a:rPr>
                        <a:t>18 months maximum (including the contractor’s holidays in December and January), of which 3 months maximum will be the Mobilisation Period</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41345144"/>
                  </a:ext>
                </a:extLst>
              </a:tr>
              <a:tr h="175021">
                <a:tc>
                  <a:txBody>
                    <a:bodyPr/>
                    <a:lstStyle/>
                    <a:p>
                      <a:r>
                        <a:rPr lang="en-ZA" sz="1100">
                          <a:effectLst/>
                        </a:rPr>
                        <a:t>Defects for notification period</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100">
                          <a:effectLst/>
                        </a:rPr>
                        <a:t>1.1.3.7</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020">
                        <a:tabLst>
                          <a:tab pos="93980" algn="l"/>
                          <a:tab pos="2240280" algn="l"/>
                          <a:tab pos="2367280" algn="l"/>
                        </a:tabLst>
                      </a:pPr>
                      <a:r>
                        <a:rPr lang="en-ZA" sz="1100" dirty="0">
                          <a:effectLst/>
                        </a:rPr>
                        <a:t>12 calendar months</a:t>
                      </a:r>
                      <a:r>
                        <a:rPr lang="en-ZA" sz="1100" dirty="0">
                          <a:effectLst/>
                          <a:highlight>
                            <a:srgbClr val="FFFF00"/>
                          </a:highlight>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46943471"/>
                  </a:ext>
                </a:extLst>
              </a:tr>
              <a:tr h="350043">
                <a:tc>
                  <a:txBody>
                    <a:bodyPr/>
                    <a:lstStyle/>
                    <a:p>
                      <a:r>
                        <a:rPr lang="en-ZA" sz="1100">
                          <a:effectLst/>
                        </a:rPr>
                        <a:t>Mobilisation Period</a:t>
                      </a:r>
                    </a:p>
                    <a:p>
                      <a:r>
                        <a:rPr lang="en-ZA" sz="1100">
                          <a:effectLst/>
                        </a:rPr>
                        <a:t>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100">
                          <a:effectLst/>
                        </a:rPr>
                        <a:t>A1.1.3.10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60020">
                        <a:tabLst>
                          <a:tab pos="93980" algn="l"/>
                          <a:tab pos="2240280" algn="l"/>
                          <a:tab pos="2367280" algn="l"/>
                        </a:tabLst>
                      </a:pPr>
                      <a:r>
                        <a:rPr lang="en-ZA" sz="1100" dirty="0">
                          <a:effectLst/>
                        </a:rPr>
                        <a:t>3 months maximum commencing on the Commencement Date.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59989089"/>
                  </a:ext>
                </a:extLst>
              </a:tr>
              <a:tr h="954662">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Performance Security</a:t>
                      </a:r>
                    </a:p>
                    <a:p>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Min Targeted Enterprise Subletting Targets</a:t>
                      </a:r>
                    </a:p>
                    <a:p>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A4.2</a:t>
                      </a:r>
                    </a:p>
                    <a:p>
                      <a:pPr algn="ct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A4.4</a:t>
                      </a:r>
                    </a:p>
                  </a:txBody>
                  <a:tcPr marL="68580" marR="68580" marT="0" marB="0"/>
                </a:tc>
                <a:tc>
                  <a:txBody>
                    <a:bodyPr/>
                    <a:lstStyle/>
                    <a:p>
                      <a:pPr algn="just"/>
                      <a:r>
                        <a:rPr lang="en-ZA" sz="1000" dirty="0">
                          <a:effectLst/>
                          <a:latin typeface="Arial" panose="020B0604020202020204" pitchFamily="34" charset="0"/>
                          <a:ea typeface="Times New Roman" panose="02020603050405020304" pitchFamily="18" charset="0"/>
                          <a:cs typeface="Times New Roman" panose="02020603050405020304" pitchFamily="18" charset="0"/>
                        </a:rPr>
                        <a:t>One Performance Security totalling 10% of the Accepted Contract Amount (excluding VAT) is required.  </a:t>
                      </a:r>
                    </a:p>
                    <a:p>
                      <a:pPr algn="just"/>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u="sng" dirty="0">
                          <a:effectLst/>
                          <a:latin typeface="Arial" panose="020B0604020202020204" pitchFamily="34" charset="0"/>
                          <a:ea typeface="Times New Roman" panose="02020603050405020304" pitchFamily="18" charset="0"/>
                          <a:cs typeface="Times New Roman" panose="02020603050405020304" pitchFamily="18" charset="0"/>
                        </a:rPr>
                        <a:t>Min Targeted Enterprise subletting (%)  Max. Subcontracting allowed (%)</a:t>
                      </a:r>
                    </a:p>
                    <a:p>
                      <a:pPr algn="just"/>
                      <a:r>
                        <a:rPr lang="en-ZA" sz="1000" dirty="0">
                          <a:effectLst/>
                          <a:latin typeface="Arial" panose="020B0604020202020204" pitchFamily="34" charset="0"/>
                          <a:ea typeface="Times New Roman" panose="02020603050405020304" pitchFamily="18" charset="0"/>
                          <a:cs typeface="Times New Roman" panose="02020603050405020304" pitchFamily="18" charset="0"/>
                        </a:rPr>
                        <a:t>           &lt;40                                                                 60</a:t>
                      </a:r>
                    </a:p>
                    <a:p>
                      <a:pPr algn="just"/>
                      <a:r>
                        <a:rPr lang="en-ZA" sz="1000" dirty="0">
                          <a:effectLst/>
                          <a:latin typeface="Arial" panose="020B0604020202020204" pitchFamily="34" charset="0"/>
                          <a:ea typeface="Times New Roman" panose="02020603050405020304" pitchFamily="18" charset="0"/>
                          <a:cs typeface="Times New Roman" panose="02020603050405020304" pitchFamily="18" charset="0"/>
                        </a:rPr>
                        <a:t>           &gt;40 to &lt;45                                                      65</a:t>
                      </a:r>
                    </a:p>
                    <a:p>
                      <a:pPr algn="just"/>
                      <a:r>
                        <a:rPr lang="en-ZA" sz="1000" dirty="0">
                          <a:effectLst/>
                          <a:latin typeface="Arial" panose="020B0604020202020204" pitchFamily="34" charset="0"/>
                          <a:ea typeface="Times New Roman" panose="02020603050405020304" pitchFamily="18" charset="0"/>
                          <a:cs typeface="Times New Roman" panose="02020603050405020304" pitchFamily="18" charset="0"/>
                        </a:rPr>
                        <a:t>           &gt;45 to &lt;50                                                      70</a:t>
                      </a:r>
                    </a:p>
                  </a:txBody>
                  <a:tcPr marL="68580" marR="68580" marT="0" marB="0"/>
                </a:tc>
                <a:extLst>
                  <a:ext uri="{0D108BD9-81ED-4DB2-BD59-A6C34878D82A}">
                    <a16:rowId xmlns:a16="http://schemas.microsoft.com/office/drawing/2014/main" xmlns="" val="2880839913"/>
                  </a:ext>
                </a:extLst>
              </a:tr>
              <a:tr h="1750214">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Special non-working hours/days	</a:t>
                      </a:r>
                    </a:p>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388620" algn="l"/>
                      <a:r>
                        <a:rPr lang="en-ZA" sz="1000" dirty="0">
                          <a:effectLst/>
                          <a:latin typeface="Arial" panose="020B0604020202020204" pitchFamily="34" charset="0"/>
                          <a:ea typeface="Times New Roman" panose="02020603050405020304" pitchFamily="18" charset="0"/>
                          <a:cs typeface="Times New Roman" panose="02020603050405020304" pitchFamily="18" charset="0"/>
                        </a:rPr>
                        <a:t>A6.5</a:t>
                      </a:r>
                    </a:p>
                  </a:txBody>
                  <a:tcPr marL="68580" marR="68580" marT="0" marB="0"/>
                </a:tc>
                <a:tc>
                  <a:txBody>
                    <a:bodyPr/>
                    <a:lstStyle/>
                    <a:p>
                      <a:pPr marL="215900" indent="-215900">
                        <a:tabLst>
                          <a:tab pos="217170" algn="l"/>
                          <a:tab pos="2240280" algn="l"/>
                          <a:tab pos="2367280" algn="l"/>
                          <a:tab pos="2791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	All designated public holidays (including all foreseeable statutory declared election days)</a:t>
                      </a:r>
                    </a:p>
                    <a:p>
                      <a:pPr marL="215900" indent="-215900">
                        <a:tabLst>
                          <a:tab pos="21590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(b)	The annual shut-down period between December and January</a:t>
                      </a:r>
                    </a:p>
                    <a:p>
                      <a:pPr marL="215900" indent="-215900">
                        <a:tabLst>
                          <a:tab pos="215900"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(c)	Day before Easter Weekend</a:t>
                      </a:r>
                    </a:p>
                    <a:p>
                      <a:pPr marL="215900" indent="-215900">
                        <a:tabLst>
                          <a:tab pos="215900"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	Day of State school term closure and day prior to State school term start</a:t>
                      </a:r>
                    </a:p>
                    <a:p>
                      <a:pPr marL="215900" indent="-215900">
                        <a:tabLst>
                          <a:tab pos="220345"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(e)	Other non-working days and restricted working hours in Section A1.2.7</a:t>
                      </a:r>
                    </a:p>
                    <a:p>
                      <a:pPr marL="215900" indent="-215900">
                        <a:tabLst>
                          <a:tab pos="220345"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(f)	Sundays</a:t>
                      </a:r>
                    </a:p>
                    <a:p>
                      <a:pPr marL="215900" indent="-215900">
                        <a:tabLst>
                          <a:tab pos="220345"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(g)	Between sunset and sunrise </a:t>
                      </a: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40778976"/>
                  </a:ext>
                </a:extLst>
              </a:tr>
              <a:tr h="461681">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Period in which Works must commence</a:t>
                      </a: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A8.1</a:t>
                      </a:r>
                    </a:p>
                  </a:txBody>
                  <a:tcPr marL="68580" marR="68580" marT="0" marB="0"/>
                </a:tc>
                <a:tc>
                  <a:txBody>
                    <a:bodyPr/>
                    <a:lstStyle/>
                    <a:p>
                      <a:r>
                        <a:rPr lang="en-US" sz="1000" dirty="0">
                          <a:effectLst/>
                          <a:latin typeface="Arial" panose="020B0604020202020204" pitchFamily="34" charset="0"/>
                          <a:ea typeface="Times New Roman" panose="02020603050405020304" pitchFamily="18" charset="0"/>
                          <a:cs typeface="Times New Roman" panose="02020603050405020304" pitchFamily="18" charset="0"/>
                        </a:rPr>
                        <a:t>Not prior to the date of Access to Site and not later than 1 Month after the end of Mobilisation Period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70996956"/>
                  </a:ext>
                </a:extLst>
              </a:tr>
              <a:tr h="684944">
                <a:tc>
                  <a:txBody>
                    <a:bodyPr/>
                    <a:lstStyle/>
                    <a:p>
                      <a:r>
                        <a:rPr lang="en-ZA" sz="1000">
                          <a:effectLst/>
                          <a:latin typeface="Arial" panose="020B0604020202020204" pitchFamily="34" charset="0"/>
                          <a:ea typeface="Times New Roman" panose="02020603050405020304" pitchFamily="18" charset="0"/>
                          <a:cs typeface="Times New Roman" panose="02020603050405020304" pitchFamily="18" charset="0"/>
                        </a:rPr>
                        <a:t>Embargo hours and days</a:t>
                      </a:r>
                    </a:p>
                    <a:p>
                      <a:r>
                        <a:rPr lang="en-ZA"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ctr"/>
                      <a:r>
                        <a:rPr lang="en-ZA" sz="1000">
                          <a:effectLst/>
                          <a:latin typeface="Arial" panose="020B0604020202020204" pitchFamily="34" charset="0"/>
                          <a:ea typeface="Times New Roman" panose="02020603050405020304" pitchFamily="18" charset="0"/>
                          <a:cs typeface="Times New Roman" panose="02020603050405020304" pitchFamily="18" charset="0"/>
                        </a:rPr>
                        <a:t>A8.3(l)</a:t>
                      </a:r>
                    </a:p>
                  </a:txBody>
                  <a:tcPr marL="68580" marR="68580" marT="0" marB="0"/>
                </a:tc>
                <a:tc>
                  <a:txBody>
                    <a:bodyPr/>
                    <a:lstStyle/>
                    <a:p>
                      <a:pPr marR="46990">
                        <a:tabLst>
                          <a:tab pos="215900"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Embargo period for seal work as defined in Part C3: Scope of Works, clause A10.1.3.2 </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shall apply i.e. no seal work shall take place from 1st May to 31st August.</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xmlns="" val="2111248823"/>
                  </a:ext>
                </a:extLst>
              </a:tr>
            </a:tbl>
          </a:graphicData>
        </a:graphic>
      </p:graphicFrame>
      <p:sp>
        <p:nvSpPr>
          <p:cNvPr id="7" name="TextBox 6">
            <a:extLst>
              <a:ext uri="{FF2B5EF4-FFF2-40B4-BE49-F238E27FC236}">
                <a16:creationId xmlns:a16="http://schemas.microsoft.com/office/drawing/2014/main" xmlns="" id="{D2F9470B-98FB-01F4-9963-E22C4356A5AE}"/>
              </a:ext>
            </a:extLst>
          </p:cNvPr>
          <p:cNvSpPr txBox="1"/>
          <p:nvPr/>
        </p:nvSpPr>
        <p:spPr>
          <a:xfrm>
            <a:off x="1291905" y="247476"/>
            <a:ext cx="7382311" cy="1477328"/>
          </a:xfrm>
          <a:prstGeom prst="rect">
            <a:avLst/>
          </a:prstGeom>
          <a:noFill/>
        </p:spPr>
        <p:txBody>
          <a:bodyPr wrap="square">
            <a:spAutoFit/>
          </a:bodyPr>
          <a:lstStyle/>
          <a:p>
            <a:r>
              <a:rPr lang="en-ZA" sz="1400" b="1" dirty="0">
                <a:effectLst/>
                <a:latin typeface="Arial" panose="020B0604020202020204" pitchFamily="34" charset="0"/>
              </a:rPr>
              <a:t>C1.2.2	APPENDIX TO TENDER: CONTRACT DATA - INFORMATION PROVIDED BY THE EMPLOYER</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Notes to tenderer:</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1.	This form is the equivalent of the Appendix to Tender as defined in Sub-Clause 1.1.1.9 of the 	FIDIC Conditions of Contract.</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2	Clause numbers (Cl. No.) refer to the FIDIC Conditions of Contract. The prefix A refers to an 	amendment to these conditions.</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33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2F9470B-98FB-01F4-9963-E22C4356A5AE}"/>
              </a:ext>
            </a:extLst>
          </p:cNvPr>
          <p:cNvSpPr txBox="1"/>
          <p:nvPr/>
        </p:nvSpPr>
        <p:spPr>
          <a:xfrm>
            <a:off x="1291905" y="247476"/>
            <a:ext cx="7382311" cy="800219"/>
          </a:xfrm>
          <a:prstGeom prst="rect">
            <a:avLst/>
          </a:prstGeom>
          <a:noFill/>
        </p:spPr>
        <p:txBody>
          <a:bodyPr wrap="square">
            <a:spAutoFit/>
          </a:bodyPr>
          <a:lstStyle/>
          <a:p>
            <a:r>
              <a:rPr lang="en-ZA" sz="1400" b="1" dirty="0">
                <a:effectLst/>
                <a:latin typeface="Arial" panose="020B0604020202020204" pitchFamily="34" charset="0"/>
              </a:rPr>
              <a:t>C1.2.2	APPENDIX TO TENDER: CONTRACT DATA - INFORMATION PROVIDED BY THE EMPLOYER</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F447CAE8-A5F7-1145-DCF3-2E9C45372292}"/>
              </a:ext>
            </a:extLst>
          </p:cNvPr>
          <p:cNvGraphicFramePr>
            <a:graphicFrameLocks noGrp="1"/>
          </p:cNvGraphicFramePr>
          <p:nvPr>
            <p:extLst>
              <p:ext uri="{D42A27DB-BD31-4B8C-83A1-F6EECF244321}">
                <p14:modId xmlns:p14="http://schemas.microsoft.com/office/powerpoint/2010/main" val="1340498519"/>
              </p:ext>
            </p:extLst>
          </p:nvPr>
        </p:nvGraphicFramePr>
        <p:xfrm>
          <a:off x="830509" y="788566"/>
          <a:ext cx="7952764" cy="5919539"/>
        </p:xfrm>
        <a:graphic>
          <a:graphicData uri="http://schemas.openxmlformats.org/drawingml/2006/table">
            <a:tbl>
              <a:tblPr firstRow="1" firstCol="1" lastRow="1" lastCol="1" bandRow="1" bandCol="1">
                <a:tableStyleId>{22838BEF-8BB2-4498-84A7-C5851F593DF1}</a:tableStyleId>
              </a:tblPr>
              <a:tblGrid>
                <a:gridCol w="2124297">
                  <a:extLst>
                    <a:ext uri="{9D8B030D-6E8A-4147-A177-3AD203B41FA5}">
                      <a16:colId xmlns:a16="http://schemas.microsoft.com/office/drawing/2014/main" xmlns="" val="1908377191"/>
                    </a:ext>
                  </a:extLst>
                </a:gridCol>
                <a:gridCol w="1007296">
                  <a:extLst>
                    <a:ext uri="{9D8B030D-6E8A-4147-A177-3AD203B41FA5}">
                      <a16:colId xmlns:a16="http://schemas.microsoft.com/office/drawing/2014/main" xmlns="" val="1630340057"/>
                    </a:ext>
                  </a:extLst>
                </a:gridCol>
                <a:gridCol w="4821171">
                  <a:extLst>
                    <a:ext uri="{9D8B030D-6E8A-4147-A177-3AD203B41FA5}">
                      <a16:colId xmlns:a16="http://schemas.microsoft.com/office/drawing/2014/main" xmlns="" val="978358840"/>
                    </a:ext>
                  </a:extLst>
                </a:gridCol>
              </a:tblGrid>
              <a:tr h="162015">
                <a:tc>
                  <a:txBody>
                    <a:bodyPr/>
                    <a:lstStyle/>
                    <a:p>
                      <a:r>
                        <a:rPr lang="en-ZA" sz="1000" b="1" i="1" u="sng" dirty="0">
                          <a:effectLst/>
                          <a:latin typeface="Arial" panose="020B0604020202020204" pitchFamily="34" charset="0"/>
                          <a:ea typeface="Times New Roman" panose="02020603050405020304" pitchFamily="18" charset="0"/>
                          <a:cs typeface="Times New Roman" panose="02020603050405020304" pitchFamily="18" charset="0"/>
                        </a:rPr>
                        <a:t>Item</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000" b="1" i="1" u="sng">
                          <a:effectLst/>
                          <a:latin typeface="Arial" panose="020B0604020202020204" pitchFamily="34" charset="0"/>
                          <a:ea typeface="Times New Roman" panose="02020603050405020304" pitchFamily="18" charset="0"/>
                          <a:cs typeface="Times New Roman" panose="02020603050405020304" pitchFamily="18" charset="0"/>
                        </a:rPr>
                        <a:t>Cl No</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b="1" i="1" u="sng" dirty="0">
                          <a:effectLst/>
                          <a:latin typeface="Arial" panose="020B0604020202020204" pitchFamily="34" charset="0"/>
                          <a:ea typeface="Times New Roman" panose="02020603050405020304" pitchFamily="18" charset="0"/>
                          <a:cs typeface="Times New Roman" panose="02020603050405020304" pitchFamily="18" charset="0"/>
                        </a:rPr>
                        <a:t>Data</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01360404"/>
                  </a:ext>
                </a:extLst>
              </a:tr>
              <a:tr h="162015">
                <a:tc>
                  <a:txBody>
                    <a:bodyPr/>
                    <a:lstStyle/>
                    <a:p>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6990">
                        <a:tabLst>
                          <a:tab pos="180340" algn="l"/>
                          <a:tab pos="540385" algn="l"/>
                        </a:tabLst>
                      </a:pP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41345144"/>
                  </a:ext>
                </a:extLst>
              </a:tr>
              <a:tr h="561221">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Restricted working conditions</a:t>
                      </a:r>
                    </a:p>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A8.3(m)</a:t>
                      </a:r>
                    </a:p>
                  </a:txBody>
                  <a:tcPr marL="68580" marR="68580" marT="0" marB="0"/>
                </a:tc>
                <a:tc>
                  <a:txBody>
                    <a:bodyPr/>
                    <a:lstStyle/>
                    <a:p>
                      <a:pPr marR="46990">
                        <a:tabLst>
                          <a:tab pos="215900"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Accommodation of traffic restrictions</a:t>
                      </a:r>
                    </a:p>
                    <a:p>
                      <a:pPr marR="46990">
                        <a:tabLst>
                          <a:tab pos="215900"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During the contractor’s annual shutdown period between December and January, the contractor shall maintain two-way traffic within the contract limits</a:t>
                      </a:r>
                    </a:p>
                    <a:p>
                      <a:pPr marR="46990">
                        <a:tabLst>
                          <a:tab pos="215900" algn="l"/>
                          <a:tab pos="391160" algn="l"/>
                          <a:tab pos="2105660" algn="l"/>
                          <a:tab pos="2240280" algn="l"/>
                          <a:tab pos="2367280" algn="l"/>
                          <a:tab pos="241046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xmlns="" val="2446943471"/>
                  </a:ext>
                </a:extLst>
              </a:tr>
              <a:tr h="324030">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Extension of time for completion</a:t>
                      </a:r>
                    </a:p>
                  </a:txBody>
                  <a:tcPr marL="68580" marR="68580" marT="0" marB="0"/>
                </a:tc>
                <a:tc>
                  <a:txBody>
                    <a:bodyPr/>
                    <a:lstStyle/>
                    <a:p>
                      <a:pPr algn="ctr"/>
                      <a:r>
                        <a:rPr lang="en-ZA" sz="1000">
                          <a:effectLst/>
                          <a:latin typeface="Arial" panose="020B0604020202020204" pitchFamily="34" charset="0"/>
                          <a:ea typeface="Times New Roman" panose="02020603050405020304" pitchFamily="18" charset="0"/>
                          <a:cs typeface="Times New Roman" panose="02020603050405020304" pitchFamily="18" charset="0"/>
                        </a:rPr>
                        <a:t>A8.4</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An exceptional adverse climatic condition shall be considered where the return period of the climatic condition exceed a return period of 1:10</a:t>
                      </a:r>
                    </a:p>
                  </a:txBody>
                  <a:tcPr marL="68580" marR="68580" marT="0" marB="0"/>
                </a:tc>
                <a:extLst>
                  <a:ext uri="{0D108BD9-81ED-4DB2-BD59-A6C34878D82A}">
                    <a16:rowId xmlns:a16="http://schemas.microsoft.com/office/drawing/2014/main" xmlns="" val="2059989089"/>
                  </a:ext>
                </a:extLst>
              </a:tr>
              <a:tr h="242279">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Delay damages</a:t>
                      </a: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A8.7(a)</a:t>
                      </a:r>
                    </a:p>
                  </a:txBody>
                  <a:tcPr marL="68580" marR="68580" marT="0" marB="0"/>
                </a:tc>
                <a:tc>
                  <a:txBody>
                    <a:bodyPr/>
                    <a:lstStyle/>
                    <a:p>
                      <a:pPr marR="46990">
                        <a:tabLst>
                          <a:tab pos="180340" algn="l"/>
                          <a:tab pos="540385"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Delay Damages – R70 000 /day</a:t>
                      </a:r>
                    </a:p>
                  </a:txBody>
                  <a:tcPr marL="68580" marR="68580" marT="0" marB="0"/>
                </a:tc>
                <a:extLst>
                  <a:ext uri="{0D108BD9-81ED-4DB2-BD59-A6C34878D82A}">
                    <a16:rowId xmlns:a16="http://schemas.microsoft.com/office/drawing/2014/main" xmlns="" val="2880839913"/>
                  </a:ext>
                </a:extLst>
              </a:tr>
              <a:tr h="713461">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Other Non-compliance Charges </a:t>
                      </a:r>
                    </a:p>
                    <a:p>
                      <a:r>
                        <a:rPr lang="en-ZA" sz="1000" b="1" i="1" dirty="0">
                          <a:solidFill>
                            <a:srgbClr val="A6A6A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A8.7(b)</a:t>
                      </a:r>
                    </a:p>
                  </a:txBody>
                  <a:tcPr marL="68580" marR="68580" marT="0" marB="0"/>
                </a:tc>
                <a:tc>
                  <a:txBody>
                    <a:bodyPr/>
                    <a:lstStyle/>
                    <a:p>
                      <a:r>
                        <a:rPr lang="en-ZA" sz="1000" b="1" kern="1200" dirty="0">
                          <a:solidFill>
                            <a:schemeClr val="dk1"/>
                          </a:solidFill>
                          <a:effectLst/>
                          <a:latin typeface="+mn-lt"/>
                          <a:ea typeface="+mn-ea"/>
                          <a:cs typeface="+mn-cs"/>
                        </a:rPr>
                        <a:t>Other Non-compliance charges:</a:t>
                      </a:r>
                    </a:p>
                    <a:p>
                      <a:r>
                        <a:rPr lang="en-US" sz="1000" b="1" kern="1200" dirty="0">
                          <a:solidFill>
                            <a:schemeClr val="dk1"/>
                          </a:solidFill>
                          <a:effectLst/>
                          <a:latin typeface="+mn-lt"/>
                          <a:ea typeface="+mn-ea"/>
                          <a:cs typeface="+mn-cs"/>
                        </a:rPr>
                        <a:t>Lane occupation levy (Occupation beyond completion dates and times, as well as for remedial work after completion of the Works) – R100 000 /day – The principle of penalties being imposed for late occupation of lanes is as specified in Part C3 clause A1.5.3.4</a:t>
                      </a:r>
                    </a:p>
                    <a:p>
                      <a:endParaRPr lang="en-US" sz="1000" b="1" kern="1200" dirty="0">
                        <a:solidFill>
                          <a:schemeClr val="dk1"/>
                        </a:solidFill>
                        <a:effectLst/>
                        <a:latin typeface="+mn-lt"/>
                        <a:ea typeface="+mn-ea"/>
                        <a:cs typeface="+mn-cs"/>
                      </a:endParaRPr>
                    </a:p>
                    <a:p>
                      <a:r>
                        <a:rPr lang="en-US" sz="1000" b="1" kern="1200" dirty="0">
                          <a:solidFill>
                            <a:schemeClr val="dk1"/>
                          </a:solidFill>
                          <a:effectLst/>
                          <a:latin typeface="+mn-lt"/>
                          <a:ea typeface="+mn-ea"/>
                          <a:cs typeface="+mn-cs"/>
                        </a:rPr>
                        <a:t>Non-compliance to requirements of clause A8.3(m) for Accommodation of traffic restrictions during the contractor’s annual shutdown period between December and January - R30 000 /day</a:t>
                      </a:r>
                    </a:p>
                    <a:p>
                      <a:endParaRPr lang="en-ZA" sz="1000" b="1" kern="1200" dirty="0">
                        <a:solidFill>
                          <a:schemeClr val="dk1"/>
                        </a:solidFill>
                        <a:effectLst/>
                        <a:latin typeface="+mn-lt"/>
                        <a:ea typeface="+mn-ea"/>
                        <a:cs typeface="+mn-cs"/>
                      </a:endParaRPr>
                    </a:p>
                    <a:p>
                      <a:r>
                        <a:rPr lang="en-ZA" sz="1000" b="1" kern="1200" dirty="0">
                          <a:solidFill>
                            <a:schemeClr val="dk1"/>
                          </a:solidFill>
                          <a:effectLst/>
                          <a:latin typeface="+mn-lt"/>
                          <a:ea typeface="+mn-ea"/>
                          <a:cs typeface="+mn-cs"/>
                        </a:rPr>
                        <a:t>Accommodation of traffic non-compliance as specified in Part C3 clause A1.5.3.7.</a:t>
                      </a:r>
                    </a:p>
                    <a:p>
                      <a:pPr marL="0" indent="0"/>
                      <a:r>
                        <a:rPr lang="en-ZA" sz="1000" b="1" kern="1200" dirty="0">
                          <a:solidFill>
                            <a:schemeClr val="dk1"/>
                          </a:solidFill>
                          <a:effectLst/>
                          <a:latin typeface="+mn-lt"/>
                          <a:ea typeface="+mn-ea"/>
                          <a:cs typeface="+mn-cs"/>
                        </a:rPr>
                        <a:t>(</a:t>
                      </a:r>
                      <a:r>
                        <a:rPr lang="en-ZA" sz="1000" b="1" kern="1200" dirty="0" err="1">
                          <a:solidFill>
                            <a:schemeClr val="dk1"/>
                          </a:solidFill>
                          <a:effectLst/>
                          <a:latin typeface="+mn-lt"/>
                          <a:ea typeface="+mn-ea"/>
                          <a:cs typeface="+mn-cs"/>
                        </a:rPr>
                        <a:t>i</a:t>
                      </a:r>
                      <a:r>
                        <a:rPr lang="en-ZA" sz="1000" b="1" kern="1200" dirty="0">
                          <a:solidFill>
                            <a:schemeClr val="dk1"/>
                          </a:solidFill>
                          <a:effectLst/>
                          <a:latin typeface="+mn-lt"/>
                          <a:ea typeface="+mn-ea"/>
                          <a:cs typeface="+mn-cs"/>
                        </a:rPr>
                        <a:t>) Fixed penalty – R20 000.00/occurrence</a:t>
                      </a:r>
                    </a:p>
                    <a:p>
                      <a:pPr marL="0" indent="0"/>
                      <a:r>
                        <a:rPr lang="en-ZA" sz="1000" b="1" kern="1200" dirty="0">
                          <a:solidFill>
                            <a:schemeClr val="dk1"/>
                          </a:solidFill>
                          <a:effectLst/>
                          <a:latin typeface="+mn-lt"/>
                          <a:ea typeface="+mn-ea"/>
                          <a:cs typeface="+mn-cs"/>
                        </a:rPr>
                        <a:t>(ii) Time related penalty – R2000.00/hour</a:t>
                      </a:r>
                    </a:p>
                    <a:p>
                      <a:pPr marL="0" indent="0"/>
                      <a:endParaRPr lang="en-ZA" sz="1000" b="1" kern="1200" dirty="0">
                        <a:solidFill>
                          <a:schemeClr val="dk1"/>
                        </a:solidFill>
                        <a:effectLst/>
                        <a:latin typeface="+mn-lt"/>
                        <a:ea typeface="+mn-ea"/>
                        <a:cs typeface="+mn-cs"/>
                      </a:endParaRPr>
                    </a:p>
                    <a:p>
                      <a:pPr marL="0" indent="0"/>
                      <a:r>
                        <a:rPr lang="en-ZA" sz="1000" b="1" kern="1200" dirty="0">
                          <a:solidFill>
                            <a:schemeClr val="dk1"/>
                          </a:solidFill>
                          <a:effectLst/>
                          <a:latin typeface="+mn-lt"/>
                          <a:ea typeface="+mn-ea"/>
                          <a:cs typeface="+mn-cs"/>
                        </a:rPr>
                        <a:t>Overloading – 2 x Unit Rate of material hauled x overload factor x distance hauled as specified in Part C3 clause A1.7.7. The overload factor is the difference between the Actual loaded vehicle mass and the Gross vehicle mass</a:t>
                      </a:r>
                    </a:p>
                    <a:p>
                      <a:pPr marL="0" lvl="2" indent="0"/>
                      <a:endParaRPr lang="en-ZA" sz="1000" b="1" kern="1200" dirty="0">
                        <a:solidFill>
                          <a:schemeClr val="dk1"/>
                        </a:solidFill>
                        <a:effectLst/>
                        <a:latin typeface="+mn-lt"/>
                        <a:ea typeface="+mn-ea"/>
                        <a:cs typeface="+mn-cs"/>
                      </a:endParaRPr>
                    </a:p>
                    <a:p>
                      <a:pPr marL="0" lvl="2" indent="0"/>
                      <a:r>
                        <a:rPr lang="en-ZA" sz="1000" b="1" kern="1200" dirty="0">
                          <a:solidFill>
                            <a:schemeClr val="dk1"/>
                          </a:solidFill>
                          <a:effectLst/>
                          <a:latin typeface="+mn-lt"/>
                          <a:ea typeface="+mn-ea"/>
                          <a:cs typeface="+mn-cs"/>
                        </a:rPr>
                        <a:t>Contract Participation Targets – Calculated as per D1003.05</a:t>
                      </a:r>
                    </a:p>
                    <a:p>
                      <a:pPr marL="0" lvl="2" indent="0"/>
                      <a:endParaRPr lang="en-ZA" sz="1000" b="1" kern="1200" dirty="0">
                        <a:solidFill>
                          <a:schemeClr val="dk1"/>
                        </a:solidFill>
                        <a:effectLst/>
                        <a:latin typeface="+mn-lt"/>
                        <a:ea typeface="+mn-ea"/>
                        <a:cs typeface="+mn-cs"/>
                      </a:endParaRPr>
                    </a:p>
                    <a:p>
                      <a:pPr marL="0" lvl="2" indent="0"/>
                      <a:r>
                        <a:rPr lang="en-ZA" sz="1000" b="1" kern="1200" dirty="0">
                          <a:solidFill>
                            <a:schemeClr val="dk1"/>
                          </a:solidFill>
                          <a:effectLst/>
                          <a:latin typeface="+mn-lt"/>
                          <a:ea typeface="+mn-ea"/>
                          <a:cs typeface="+mn-cs"/>
                        </a:rPr>
                        <a:t>Contract Skills Development Goal – Calculated as per D1010.05</a:t>
                      </a:r>
                    </a:p>
                    <a:p>
                      <a:pPr marL="0" lvl="2" indent="0"/>
                      <a:endParaRPr lang="en-ZA" sz="1000" b="1" kern="1200" dirty="0">
                        <a:solidFill>
                          <a:schemeClr val="dk1"/>
                        </a:solidFill>
                        <a:effectLst/>
                        <a:latin typeface="+mn-lt"/>
                        <a:ea typeface="+mn-ea"/>
                        <a:cs typeface="+mn-cs"/>
                      </a:endParaRPr>
                    </a:p>
                    <a:p>
                      <a:pPr marL="0" lvl="2" indent="0"/>
                      <a:r>
                        <a:rPr lang="en-ZA" sz="1000" b="1" kern="1200" dirty="0">
                          <a:solidFill>
                            <a:schemeClr val="dk1"/>
                          </a:solidFill>
                          <a:effectLst/>
                          <a:latin typeface="+mn-lt"/>
                          <a:ea typeface="+mn-ea"/>
                          <a:cs typeface="+mn-cs"/>
                        </a:rPr>
                        <a:t>Subcontracting without disclosure or non-compliance to Subcontract agreement requirements – up to 10% of the Contract Price</a:t>
                      </a:r>
                    </a:p>
                    <a:p>
                      <a:pPr marL="0" lvl="2" indent="0"/>
                      <a:endParaRPr lang="en-ZA" sz="1000" b="1" kern="1200" dirty="0">
                        <a:solidFill>
                          <a:schemeClr val="dk1"/>
                        </a:solidFill>
                        <a:effectLst/>
                        <a:latin typeface="+mn-lt"/>
                        <a:ea typeface="+mn-ea"/>
                        <a:cs typeface="+mn-cs"/>
                      </a:endParaRPr>
                    </a:p>
                    <a:p>
                      <a:pPr marL="0" lvl="2" indent="0"/>
                      <a:r>
                        <a:rPr lang="en-ZA" sz="1000" b="1" kern="1200" dirty="0">
                          <a:solidFill>
                            <a:schemeClr val="dk1"/>
                          </a:solidFill>
                          <a:effectLst/>
                          <a:latin typeface="+mn-lt"/>
                          <a:ea typeface="+mn-ea"/>
                          <a:cs typeface="+mn-cs"/>
                        </a:rPr>
                        <a:t>Layer irregularities</a:t>
                      </a:r>
                    </a:p>
                    <a:p>
                      <a:pPr marL="285750" lvl="3" indent="-285750">
                        <a:buAutoNum type="romanLcParenBoth"/>
                      </a:pPr>
                      <a:r>
                        <a:rPr lang="en-US" sz="1000" b="1" kern="1200" dirty="0">
                          <a:solidFill>
                            <a:schemeClr val="dk1"/>
                          </a:solidFill>
                          <a:effectLst/>
                          <a:latin typeface="+mn-lt"/>
                          <a:ea typeface="+mn-ea"/>
                          <a:cs typeface="+mn-cs"/>
                        </a:rPr>
                        <a:t>Asphalt – quantity/100m x unit rate x payment adjustment factor</a:t>
                      </a:r>
                    </a:p>
                    <a:p>
                      <a:pPr marL="285750" lvl="3" indent="-285750">
                        <a:buAutoNum type="romanLcParenBoth"/>
                      </a:pPr>
                      <a:r>
                        <a:rPr lang="en-US" sz="1000" b="1" kern="1200" dirty="0">
                          <a:solidFill>
                            <a:schemeClr val="dk1"/>
                          </a:solidFill>
                          <a:effectLst/>
                          <a:latin typeface="+mn-lt"/>
                          <a:ea typeface="+mn-ea"/>
                          <a:cs typeface="+mn-cs"/>
                        </a:rPr>
                        <a:t>(ii) Base – quantity/100m x unit rate x payment adjustment factor</a:t>
                      </a:r>
                      <a:endParaRPr lang="en-ZA" sz="10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040778976"/>
                  </a:ext>
                </a:extLst>
              </a:tr>
            </a:tbl>
          </a:graphicData>
        </a:graphic>
      </p:graphicFrame>
    </p:spTree>
    <p:extLst>
      <p:ext uri="{BB962C8B-B14F-4D97-AF65-F5344CB8AC3E}">
        <p14:creationId xmlns:p14="http://schemas.microsoft.com/office/powerpoint/2010/main" val="3597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2F9470B-98FB-01F4-9963-E22C4356A5AE}"/>
              </a:ext>
            </a:extLst>
          </p:cNvPr>
          <p:cNvSpPr txBox="1"/>
          <p:nvPr/>
        </p:nvSpPr>
        <p:spPr>
          <a:xfrm>
            <a:off x="1291905" y="247476"/>
            <a:ext cx="7382311" cy="800219"/>
          </a:xfrm>
          <a:prstGeom prst="rect">
            <a:avLst/>
          </a:prstGeom>
          <a:noFill/>
        </p:spPr>
        <p:txBody>
          <a:bodyPr wrap="square">
            <a:spAutoFit/>
          </a:bodyPr>
          <a:lstStyle/>
          <a:p>
            <a:r>
              <a:rPr lang="en-ZA" sz="1400" b="1" dirty="0">
                <a:effectLst/>
                <a:latin typeface="Arial" panose="020B0604020202020204" pitchFamily="34" charset="0"/>
              </a:rPr>
              <a:t>C1.2.2	APPENDIX TO TENDER: CONTRACT DATA - INFORMATION PROVIDED BY THE EMPLOYER</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F447CAE8-A5F7-1145-DCF3-2E9C45372292}"/>
              </a:ext>
            </a:extLst>
          </p:cNvPr>
          <p:cNvGraphicFramePr>
            <a:graphicFrameLocks noGrp="1"/>
          </p:cNvGraphicFramePr>
          <p:nvPr>
            <p:extLst>
              <p:ext uri="{D42A27DB-BD31-4B8C-83A1-F6EECF244321}">
                <p14:modId xmlns:p14="http://schemas.microsoft.com/office/powerpoint/2010/main" val="334028013"/>
              </p:ext>
            </p:extLst>
          </p:nvPr>
        </p:nvGraphicFramePr>
        <p:xfrm>
          <a:off x="830509" y="788566"/>
          <a:ext cx="7952764" cy="1551284"/>
        </p:xfrm>
        <a:graphic>
          <a:graphicData uri="http://schemas.openxmlformats.org/drawingml/2006/table">
            <a:tbl>
              <a:tblPr firstRow="1" firstCol="1" lastRow="1" lastCol="1" bandRow="1" bandCol="1">
                <a:tableStyleId>{22838BEF-8BB2-4498-84A7-C5851F593DF1}</a:tableStyleId>
              </a:tblPr>
              <a:tblGrid>
                <a:gridCol w="2124297">
                  <a:extLst>
                    <a:ext uri="{9D8B030D-6E8A-4147-A177-3AD203B41FA5}">
                      <a16:colId xmlns:a16="http://schemas.microsoft.com/office/drawing/2014/main" xmlns="" val="1908377191"/>
                    </a:ext>
                  </a:extLst>
                </a:gridCol>
                <a:gridCol w="1007296">
                  <a:extLst>
                    <a:ext uri="{9D8B030D-6E8A-4147-A177-3AD203B41FA5}">
                      <a16:colId xmlns:a16="http://schemas.microsoft.com/office/drawing/2014/main" xmlns="" val="1630340057"/>
                    </a:ext>
                  </a:extLst>
                </a:gridCol>
                <a:gridCol w="4821171">
                  <a:extLst>
                    <a:ext uri="{9D8B030D-6E8A-4147-A177-3AD203B41FA5}">
                      <a16:colId xmlns:a16="http://schemas.microsoft.com/office/drawing/2014/main" xmlns="" val="978358840"/>
                    </a:ext>
                  </a:extLst>
                </a:gridCol>
              </a:tblGrid>
              <a:tr h="162015">
                <a:tc>
                  <a:txBody>
                    <a:bodyPr/>
                    <a:lstStyle/>
                    <a:p>
                      <a:r>
                        <a:rPr lang="en-ZA" sz="1000" b="1" i="1" u="sng" dirty="0">
                          <a:effectLst/>
                          <a:latin typeface="Arial" panose="020B0604020202020204" pitchFamily="34" charset="0"/>
                          <a:ea typeface="Times New Roman" panose="02020603050405020304" pitchFamily="18" charset="0"/>
                          <a:cs typeface="Times New Roman" panose="02020603050405020304" pitchFamily="18" charset="0"/>
                        </a:rPr>
                        <a:t>Item</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000" b="1" i="1" u="sng">
                          <a:effectLst/>
                          <a:latin typeface="Arial" panose="020B0604020202020204" pitchFamily="34" charset="0"/>
                          <a:ea typeface="Times New Roman" panose="02020603050405020304" pitchFamily="18" charset="0"/>
                          <a:cs typeface="Times New Roman" panose="02020603050405020304" pitchFamily="18" charset="0"/>
                        </a:rPr>
                        <a:t>Cl No</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b="1" i="1" u="sng" dirty="0">
                          <a:effectLst/>
                          <a:latin typeface="Arial" panose="020B0604020202020204" pitchFamily="34" charset="0"/>
                          <a:ea typeface="Times New Roman" panose="02020603050405020304" pitchFamily="18" charset="0"/>
                          <a:cs typeface="Times New Roman" panose="02020603050405020304" pitchFamily="18" charset="0"/>
                        </a:rPr>
                        <a:t>Data</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01360404"/>
                  </a:ext>
                </a:extLst>
              </a:tr>
              <a:tr h="324030">
                <a:tc>
                  <a:txBody>
                    <a:bodyPr/>
                    <a:lstStyle/>
                    <a:p>
                      <a:pPr marL="2286000" indent="-2286000"/>
                      <a:r>
                        <a:rPr lang="en-ZA" sz="1000" dirty="0">
                          <a:effectLst/>
                          <a:latin typeface="Arial" panose="020B0604020202020204" pitchFamily="34" charset="0"/>
                          <a:ea typeface="Times New Roman" panose="02020603050405020304" pitchFamily="18" charset="0"/>
                          <a:cs typeface="Times New Roman" panose="02020603050405020304" pitchFamily="18" charset="0"/>
                        </a:rPr>
                        <a:t>Retention money:</a:t>
                      </a:r>
                    </a:p>
                    <a:p>
                      <a:pPr marL="742950" lvl="1" indent="-285750">
                        <a:buSzPts val="1000"/>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Percentage</a:t>
                      </a: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A14.3(c)</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1000" dirty="0">
                          <a:effectLst/>
                          <a:latin typeface="Arial" panose="020B0604020202020204" pitchFamily="34" charset="0"/>
                          <a:ea typeface="Times New Roman" panose="02020603050405020304" pitchFamily="18" charset="0"/>
                          <a:cs typeface="Times New Roman" panose="02020603050405020304" pitchFamily="18" charset="0"/>
                        </a:rPr>
                        <a:t>10% of value of completed work</a:t>
                      </a:r>
                    </a:p>
                  </a:txBody>
                  <a:tcPr marL="68580" marR="68580" marT="0" marB="0"/>
                </a:tc>
                <a:extLst>
                  <a:ext uri="{0D108BD9-81ED-4DB2-BD59-A6C34878D82A}">
                    <a16:rowId xmlns:a16="http://schemas.microsoft.com/office/drawing/2014/main" xmlns="" val="2059989089"/>
                  </a:ext>
                </a:extLst>
              </a:tr>
              <a:tr h="242279">
                <a:tc>
                  <a:txBody>
                    <a:bodyPr/>
                    <a:lstStyle/>
                    <a:p>
                      <a:pPr marL="742950" lvl="1" indent="-285750">
                        <a:buSzPts val="1000"/>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Limit </a:t>
                      </a: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A14.3(c)</a:t>
                      </a:r>
                    </a:p>
                  </a:txBody>
                  <a:tcPr marL="68580" marR="68580" marT="0" marB="0"/>
                </a:tc>
                <a:tc>
                  <a:txBody>
                    <a:bodyPr/>
                    <a:lstStyle/>
                    <a:p>
                      <a:pPr marR="274320">
                        <a:tabLst>
                          <a:tab pos="1762760" algn="l"/>
                          <a:tab pos="2240280" algn="l"/>
                          <a:tab pos="236728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5% of the Accepted Contract Amount (Including VAT) </a:t>
                      </a:r>
                    </a:p>
                  </a:txBody>
                  <a:tcPr marL="68580" marR="68580" marT="0" marB="0"/>
                </a:tc>
                <a:extLst>
                  <a:ext uri="{0D108BD9-81ED-4DB2-BD59-A6C34878D82A}">
                    <a16:rowId xmlns:a16="http://schemas.microsoft.com/office/drawing/2014/main" xmlns="" val="2880839913"/>
                  </a:ext>
                </a:extLst>
              </a:tr>
              <a:tr h="713461">
                <a:tc>
                  <a:txBody>
                    <a:bodyPr/>
                    <a:lstStyle/>
                    <a:p>
                      <a:pPr marL="742950" lvl="1" indent="-285750">
                        <a:buSzPts val="1000"/>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Guarantee</a:t>
                      </a:r>
                    </a:p>
                  </a:txBody>
                  <a:tcPr marL="68580" marR="68580" marT="0" marB="0"/>
                </a:tc>
                <a:tc>
                  <a:txBody>
                    <a:bodyPr/>
                    <a:lstStyle/>
                    <a:p>
                      <a:pPr algn="ctr"/>
                      <a:r>
                        <a:rPr lang="en-ZA" sz="1000" dirty="0">
                          <a:effectLst/>
                          <a:latin typeface="Arial" panose="020B0604020202020204" pitchFamily="34" charset="0"/>
                          <a:ea typeface="Times New Roman" panose="02020603050405020304" pitchFamily="18" charset="0"/>
                          <a:cs typeface="Times New Roman" panose="02020603050405020304" pitchFamily="18" charset="0"/>
                        </a:rPr>
                        <a:t>A14.3(c)</a:t>
                      </a:r>
                    </a:p>
                  </a:txBody>
                  <a:tcPr marL="68580" marR="68580" marT="0" marB="0"/>
                </a:tc>
                <a:tc>
                  <a:txBody>
                    <a:bodyPr/>
                    <a:lstStyle/>
                    <a:p>
                      <a:r>
                        <a:rPr lang="en-ZA" sz="1100" b="1" kern="1200" dirty="0">
                          <a:solidFill>
                            <a:schemeClr val="dk1"/>
                          </a:solidFill>
                          <a:effectLst/>
                          <a:latin typeface="+mn-lt"/>
                          <a:ea typeface="+mn-ea"/>
                          <a:cs typeface="+mn-cs"/>
                        </a:rPr>
                        <a:t>This will be considered provided that the tenderer submits his proposal as an alternative tender and provided that a discount equal to or more than R1 000 000. is offered.</a:t>
                      </a:r>
                    </a:p>
                    <a:p>
                      <a:r>
                        <a:rPr lang="en-ZA" sz="1100" b="1" kern="1200" dirty="0">
                          <a:solidFill>
                            <a:schemeClr val="dk1"/>
                          </a:solidFill>
                          <a:effectLst/>
                          <a:latin typeface="+mn-lt"/>
                          <a:ea typeface="+mn-ea"/>
                          <a:cs typeface="+mn-cs"/>
                        </a:rPr>
                        <a:t>The discount shall be effected through two equal deductions from IPC 1 and 2.</a:t>
                      </a:r>
                    </a:p>
                    <a:p>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40778976"/>
                  </a:ext>
                </a:extLst>
              </a:tr>
            </a:tbl>
          </a:graphicData>
        </a:graphic>
      </p:graphicFrame>
    </p:spTree>
    <p:extLst>
      <p:ext uri="{BB962C8B-B14F-4D97-AF65-F5344CB8AC3E}">
        <p14:creationId xmlns:p14="http://schemas.microsoft.com/office/powerpoint/2010/main" val="247839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C2:  	Pricing Data</a:t>
            </a:r>
          </a:p>
        </p:txBody>
      </p:sp>
    </p:spTree>
    <p:extLst>
      <p:ext uri="{BB962C8B-B14F-4D97-AF65-F5344CB8AC3E}">
        <p14:creationId xmlns:p14="http://schemas.microsoft.com/office/powerpoint/2010/main" val="4289768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DAA9A115-9387-40CB-838B-0ECA09BBB7A2}"/>
              </a:ext>
            </a:extLst>
          </p:cNvPr>
          <p:cNvSpPr>
            <a:spLocks noGrp="1"/>
          </p:cNvSpPr>
          <p:nvPr>
            <p:ph/>
          </p:nvPr>
        </p:nvSpPr>
        <p:spPr>
          <a:xfrm>
            <a:off x="1379989" y="101644"/>
            <a:ext cx="7462007" cy="5853112"/>
          </a:xfrm>
        </p:spPr>
        <p:txBody>
          <a:bodyPr/>
          <a:lstStyle/>
          <a:p>
            <a:r>
              <a:rPr lang="en-ZA" sz="2000" dirty="0"/>
              <a:t>C2.1 PRICING INSTRUCTIONS</a:t>
            </a:r>
          </a:p>
          <a:p>
            <a:r>
              <a:rPr lang="en-ZA" sz="2000" dirty="0"/>
              <a:t>C2.2 PRICING SCHEDULE (INCORPORATING SBD3)</a:t>
            </a:r>
          </a:p>
          <a:p>
            <a:r>
              <a:rPr lang="en-ZA" sz="2000" dirty="0"/>
              <a:t>C2.3 SUMMARY OF PRICING SCHEDULE</a:t>
            </a:r>
          </a:p>
        </p:txBody>
      </p:sp>
      <p:sp>
        <p:nvSpPr>
          <p:cNvPr id="2" name="Rectangle 1">
            <a:extLst>
              <a:ext uri="{FF2B5EF4-FFF2-40B4-BE49-F238E27FC236}">
                <a16:creationId xmlns:a16="http://schemas.microsoft.com/office/drawing/2014/main" xmlns="" id="{549A045C-6BEA-5213-90B6-256C1A66649F}"/>
              </a:ext>
            </a:extLst>
          </p:cNvPr>
          <p:cNvSpPr/>
          <p:nvPr/>
        </p:nvSpPr>
        <p:spPr>
          <a:xfrm>
            <a:off x="3292901" y="2967335"/>
            <a:ext cx="255820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example</a:t>
            </a:r>
          </a:p>
        </p:txBody>
      </p:sp>
      <p:pic>
        <p:nvPicPr>
          <p:cNvPr id="5" name="Picture 4">
            <a:extLst>
              <a:ext uri="{FF2B5EF4-FFF2-40B4-BE49-F238E27FC236}">
                <a16:creationId xmlns:a16="http://schemas.microsoft.com/office/drawing/2014/main" xmlns="" id="{E8D42939-AF8E-5916-EE8A-1C16133F9AD1}"/>
              </a:ext>
            </a:extLst>
          </p:cNvPr>
          <p:cNvPicPr>
            <a:picLocks noChangeAspect="1"/>
          </p:cNvPicPr>
          <p:nvPr/>
        </p:nvPicPr>
        <p:blipFill>
          <a:blip r:embed="rId2"/>
          <a:stretch>
            <a:fillRect/>
          </a:stretch>
        </p:blipFill>
        <p:spPr>
          <a:xfrm>
            <a:off x="1061207" y="1337123"/>
            <a:ext cx="7357145" cy="5419233"/>
          </a:xfrm>
          <a:prstGeom prst="rect">
            <a:avLst/>
          </a:prstGeom>
        </p:spPr>
      </p:pic>
    </p:spTree>
    <p:extLst>
      <p:ext uri="{BB962C8B-B14F-4D97-AF65-F5344CB8AC3E}">
        <p14:creationId xmlns:p14="http://schemas.microsoft.com/office/powerpoint/2010/main" val="335182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6042016-FB3A-8849-8EE6-07899B978247}"/>
              </a:ext>
            </a:extLst>
          </p:cNvPr>
          <p:cNvSpPr txBox="1"/>
          <p:nvPr/>
        </p:nvSpPr>
        <p:spPr>
          <a:xfrm>
            <a:off x="0" y="3161920"/>
            <a:ext cx="914399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SECTION DIVIDER</a:t>
            </a:r>
            <a:r>
              <a:rPr lang="en-ZA" sz="3200" baseline="0" dirty="0">
                <a:solidFill>
                  <a:schemeClr val="bg1"/>
                </a:solidFill>
                <a:latin typeface="Exo 2" panose="00000800000000000000" pitchFamily="50" charset="0"/>
              </a:rPr>
              <a:t> TITLE GOES HERE</a:t>
            </a:r>
            <a:endParaRPr lang="en-ZA" sz="32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xmlns="" id="{644EABE0-1CB8-46D4-BB22-1DF3717118A9}"/>
              </a:ext>
            </a:extLst>
          </p:cNvPr>
          <p:cNvSpPr txBox="1">
            <a:spLocks noChangeArrowheads="1"/>
          </p:cNvSpPr>
          <p:nvPr/>
        </p:nvSpPr>
        <p:spPr>
          <a:xfrm>
            <a:off x="2132881" y="221664"/>
            <a:ext cx="4878259" cy="59093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rPr>
              <a:t>Contents  of  Briefing</a:t>
            </a:r>
            <a:endParaRPr lang="en-GB" sz="3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B7C408FE-6624-46F5-B6D7-4DDC13A506C8}"/>
              </a:ext>
            </a:extLst>
          </p:cNvPr>
          <p:cNvSpPr txBox="1">
            <a:spLocks noChangeArrowheads="1"/>
          </p:cNvSpPr>
          <p:nvPr/>
        </p:nvSpPr>
        <p:spPr>
          <a:xfrm>
            <a:off x="365759" y="836555"/>
            <a:ext cx="8778240" cy="3714213"/>
          </a:xfrm>
          <a:prstGeom prst="rect">
            <a:avLst/>
          </a:prstGeom>
        </p:spPr>
        <p:txBody>
          <a:bodyPr wrap="square" lIns="36000" tIns="36000" rIns="36000" bIns="36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ct val="30000"/>
              </a:spcBef>
              <a:buClr>
                <a:srgbClr val="FF0000"/>
              </a:buClr>
              <a:defRPr/>
            </a:pPr>
            <a:r>
              <a:rPr lang="en-US" sz="2000" dirty="0">
                <a:latin typeface="Arial" pitchFamily="34" charset="0"/>
                <a:cs typeface="Arial" pitchFamily="34" charset="0"/>
              </a:rPr>
              <a:t>T1.1  Tender Notice and Invitation to Tender</a:t>
            </a:r>
          </a:p>
          <a:p>
            <a:pPr>
              <a:lnSpc>
                <a:spcPct val="120000"/>
              </a:lnSpc>
              <a:spcBef>
                <a:spcPct val="30000"/>
              </a:spcBef>
              <a:buClr>
                <a:srgbClr val="FF0000"/>
              </a:buClr>
              <a:defRPr/>
            </a:pPr>
            <a:r>
              <a:rPr lang="en-US" sz="2000" dirty="0">
                <a:latin typeface="Arial" pitchFamily="34" charset="0"/>
                <a:cs typeface="Arial" pitchFamily="34" charset="0"/>
              </a:rPr>
              <a:t>T.1.2  Tender Data</a:t>
            </a:r>
          </a:p>
          <a:p>
            <a:pPr>
              <a:lnSpc>
                <a:spcPct val="120000"/>
              </a:lnSpc>
              <a:spcBef>
                <a:spcPct val="30000"/>
              </a:spcBef>
              <a:buClr>
                <a:srgbClr val="FF0000"/>
              </a:buClr>
              <a:defRPr/>
            </a:pPr>
            <a:r>
              <a:rPr lang="en-US" sz="2000" dirty="0">
                <a:latin typeface="Arial" pitchFamily="34" charset="0"/>
                <a:cs typeface="Arial" pitchFamily="34" charset="0"/>
              </a:rPr>
              <a:t>T.2 Returnable Schedules</a:t>
            </a:r>
          </a:p>
          <a:p>
            <a:pPr>
              <a:lnSpc>
                <a:spcPct val="120000"/>
              </a:lnSpc>
              <a:spcBef>
                <a:spcPct val="30000"/>
              </a:spcBef>
              <a:buClr>
                <a:srgbClr val="FF0000"/>
              </a:buClr>
              <a:defRPr/>
            </a:pPr>
            <a:r>
              <a:rPr lang="en-US" sz="2000" dirty="0">
                <a:latin typeface="Arial" pitchFamily="34" charset="0"/>
                <a:cs typeface="Arial" pitchFamily="34" charset="0"/>
              </a:rPr>
              <a:t>C1 Agreement and Contract Data</a:t>
            </a:r>
          </a:p>
          <a:p>
            <a:pPr>
              <a:lnSpc>
                <a:spcPct val="120000"/>
              </a:lnSpc>
              <a:spcBef>
                <a:spcPct val="30000"/>
              </a:spcBef>
              <a:buClr>
                <a:srgbClr val="FF0000"/>
              </a:buClr>
              <a:defRPr/>
            </a:pPr>
            <a:r>
              <a:rPr lang="en-US" sz="2000" dirty="0">
                <a:latin typeface="Arial" pitchFamily="34" charset="0"/>
                <a:cs typeface="Arial" pitchFamily="34" charset="0"/>
              </a:rPr>
              <a:t>C2 Price Data</a:t>
            </a:r>
          </a:p>
          <a:p>
            <a:pPr>
              <a:lnSpc>
                <a:spcPct val="120000"/>
              </a:lnSpc>
              <a:spcBef>
                <a:spcPct val="30000"/>
              </a:spcBef>
              <a:buClr>
                <a:srgbClr val="FF0000"/>
              </a:buClr>
              <a:defRPr/>
            </a:pPr>
            <a:r>
              <a:rPr lang="en-US" sz="2000" dirty="0">
                <a:latin typeface="Arial" pitchFamily="34" charset="0"/>
                <a:cs typeface="Arial" pitchFamily="34" charset="0"/>
              </a:rPr>
              <a:t>C3 Scope of the Works </a:t>
            </a:r>
          </a:p>
          <a:p>
            <a:pPr>
              <a:lnSpc>
                <a:spcPct val="120000"/>
              </a:lnSpc>
              <a:spcBef>
                <a:spcPct val="30000"/>
              </a:spcBef>
              <a:buClr>
                <a:srgbClr val="FF0000"/>
              </a:buClr>
              <a:defRPr/>
            </a:pPr>
            <a:r>
              <a:rPr lang="en-US" sz="2000" dirty="0">
                <a:latin typeface="Arial" pitchFamily="34" charset="0"/>
                <a:cs typeface="Arial" pitchFamily="34" charset="0"/>
              </a:rPr>
              <a:t>C4 Project Information</a:t>
            </a:r>
          </a:p>
          <a:p>
            <a:pPr marL="0" indent="0">
              <a:buNone/>
            </a:pPr>
            <a:endParaRPr lang="en-US" sz="2700" dirty="0">
              <a:latin typeface="Arial" pitchFamily="34" charset="0"/>
              <a:cs typeface="Arial" pitchFamily="34" charset="0"/>
            </a:endParaRPr>
          </a:p>
        </p:txBody>
      </p:sp>
    </p:spTree>
    <p:extLst>
      <p:ext uri="{BB962C8B-B14F-4D97-AF65-F5344CB8AC3E}">
        <p14:creationId xmlns:p14="http://schemas.microsoft.com/office/powerpoint/2010/main" val="3223336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C3:  Scope of Works</a:t>
            </a:r>
          </a:p>
        </p:txBody>
      </p:sp>
    </p:spTree>
    <p:extLst>
      <p:ext uri="{BB962C8B-B14F-4D97-AF65-F5344CB8AC3E}">
        <p14:creationId xmlns:p14="http://schemas.microsoft.com/office/powerpoint/2010/main" val="207842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AAB94A-4678-81E0-2644-E8D2DEC6A6CA}"/>
              </a:ext>
            </a:extLst>
          </p:cNvPr>
          <p:cNvSpPr txBox="1"/>
          <p:nvPr/>
        </p:nvSpPr>
        <p:spPr>
          <a:xfrm>
            <a:off x="1107347" y="487025"/>
            <a:ext cx="7600426" cy="6370975"/>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A1:	STANDARD AMENDMENTS ISSUED BY COTO</a:t>
            </a:r>
            <a:endParaRPr lang="en-ZA" sz="1800" b="1" cap="all" dirty="0">
              <a:effectLst/>
              <a:latin typeface="Arial" panose="020B0604020202020204" pitchFamily="34" charset="0"/>
              <a:ea typeface="Times New Roman" panose="02020603050405020304" pitchFamily="18" charset="0"/>
            </a:endParaRP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Notes to tenderer</a:t>
            </a: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SzPts val="1000"/>
              <a:buFont typeface="Arial" panose="020B0604020202020204" pitchFamily="34" charset="0"/>
              <a:buAutoNum type="arabicPeriod"/>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The Standard Specifications for Road and Bridge Works for South African Road Authorities (Draft Standard October 2020 edition) prepared by the Committee of Transport Officials, (COTO), as amended, shall apply to this contract. The amendments are those issued by COTO and reproduced in Section A1, together with additional amendments as set out in Section A2 and Project specific Specification Data as set out in Section B.</a:t>
            </a:r>
          </a:p>
          <a:p>
            <a:pPr marL="342900" lvl="0" indent="-342900" algn="just">
              <a:buSzPts val="1000"/>
              <a:buFont typeface="Arial" panose="020B0604020202020204" pitchFamily="34" charset="0"/>
              <a:buAutoNum type="arabicPeriod"/>
            </a:pPr>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A2:	PROJECT SPECIFICATION AMENDMENTS TO THE 		COTO STANDARD SPECIFICATIONS</a:t>
            </a:r>
            <a:endParaRPr lang="en-ZA" sz="1800" b="1" cap="all" dirty="0">
              <a:effectLst/>
              <a:latin typeface="Arial" panose="020B0604020202020204" pitchFamily="34" charset="0"/>
              <a:ea typeface="Times New Roman" panose="02020603050405020304" pitchFamily="18" charset="0"/>
            </a:endParaRP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Notes to tenderer:</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SzPts val="1000"/>
              <a:buFont typeface="+mj-lt"/>
              <a:buAutoNum type="arabicPeriod"/>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This Section A2 contains amendments to the Standard Specification, including additional clauses, amendment to clauses or deletion of clauses and specifications, required for this particular contract. Where the Standard Specifications allow a choice to be specified in the Contract Documentation or Project Specifications, between alternative materials or methods of construction, and for additional requirements to be specified to suit a particular contract, these selections are not made in this Section A2. Details of such alternatives or additional requirements applicable to this contract are contained in Section B: Specification Data. Section B also contains project specific sections for Sections C, D and 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SzPts val="1000"/>
              <a:buFont typeface="+mj-lt"/>
              <a:buAutoNum type="arabicPeriod" startAt="2"/>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The number of each clause and each payment item in this part of the project specifications follows the numbering format of the standard specifications.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SzPts val="1000"/>
              <a:buFont typeface="Arial" panose="020B0604020202020204" pitchFamily="34" charset="0"/>
              <a:buAutoNum type="arabicPeriod" startAt="2"/>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51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AAB94A-4678-81E0-2644-E8D2DEC6A6CA}"/>
              </a:ext>
            </a:extLst>
          </p:cNvPr>
          <p:cNvSpPr txBox="1"/>
          <p:nvPr/>
        </p:nvSpPr>
        <p:spPr>
          <a:xfrm>
            <a:off x="1929468" y="26566"/>
            <a:ext cx="5847126" cy="369332"/>
          </a:xfrm>
          <a:prstGeom prst="rect">
            <a:avLst/>
          </a:prstGeom>
          <a:noFill/>
        </p:spPr>
        <p:txBody>
          <a:bodyPr wrap="square">
            <a:spAutoFit/>
          </a:bodyPr>
          <a:lstStyle/>
          <a:p>
            <a:pPr algn="just">
              <a:buSzPts val="1000"/>
            </a:pPr>
            <a:r>
              <a:rPr lang="en-GB" sz="1800" b="1" cap="all" dirty="0">
                <a:effectLst/>
                <a:latin typeface="Arial" panose="020B0604020202020204" pitchFamily="34" charset="0"/>
                <a:ea typeface="Times New Roman" panose="02020603050405020304" pitchFamily="18" charset="0"/>
              </a:rPr>
              <a:t>SANRAL STANDARD SPECIFICATION SECTIONS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EE822F6F-C6EA-40D9-082D-AA66E1104E3A}"/>
              </a:ext>
            </a:extLst>
          </p:cNvPr>
          <p:cNvGraphicFramePr>
            <a:graphicFrameLocks noGrp="1"/>
          </p:cNvGraphicFramePr>
          <p:nvPr>
            <p:extLst>
              <p:ext uri="{D42A27DB-BD31-4B8C-83A1-F6EECF244321}">
                <p14:modId xmlns:p14="http://schemas.microsoft.com/office/powerpoint/2010/main" val="3802260386"/>
              </p:ext>
            </p:extLst>
          </p:nvPr>
        </p:nvGraphicFramePr>
        <p:xfrm>
          <a:off x="356532" y="781480"/>
          <a:ext cx="8430935" cy="3870960"/>
        </p:xfrm>
        <a:graphic>
          <a:graphicData uri="http://schemas.openxmlformats.org/drawingml/2006/table">
            <a:tbl>
              <a:tblPr firstRow="1" firstCol="1" bandRow="1">
                <a:tableStyleId>{22838BEF-8BB2-4498-84A7-C5851F593DF1}</a:tableStyleId>
              </a:tblPr>
              <a:tblGrid>
                <a:gridCol w="1007001">
                  <a:extLst>
                    <a:ext uri="{9D8B030D-6E8A-4147-A177-3AD203B41FA5}">
                      <a16:colId xmlns:a16="http://schemas.microsoft.com/office/drawing/2014/main" xmlns="" val="1282616669"/>
                    </a:ext>
                  </a:extLst>
                </a:gridCol>
                <a:gridCol w="2315040">
                  <a:extLst>
                    <a:ext uri="{9D8B030D-6E8A-4147-A177-3AD203B41FA5}">
                      <a16:colId xmlns:a16="http://schemas.microsoft.com/office/drawing/2014/main" xmlns="" val="1164313410"/>
                    </a:ext>
                  </a:extLst>
                </a:gridCol>
                <a:gridCol w="5108894">
                  <a:extLst>
                    <a:ext uri="{9D8B030D-6E8A-4147-A177-3AD203B41FA5}">
                      <a16:colId xmlns:a16="http://schemas.microsoft.com/office/drawing/2014/main" xmlns="" val="2191556698"/>
                    </a:ext>
                  </a:extLst>
                </a:gridCol>
              </a:tblGrid>
              <a:tr h="238760">
                <a:tc>
                  <a:txBody>
                    <a:bodyPr/>
                    <a:lstStyle/>
                    <a:p>
                      <a:r>
                        <a:rPr lang="en-ZA" sz="1000" b="1" dirty="0">
                          <a:effectLst/>
                        </a:rPr>
                        <a:t>D1002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b="1">
                          <a:effectLst/>
                        </a:rPr>
                        <a:t>DEFINITIONS AND APPLICABLE LEGISLATION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dirty="0">
                          <a:effectLst/>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09507508"/>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b="1">
                          <a:effectLst/>
                        </a:rPr>
                        <a:t>D1002.01 Definitions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62935980"/>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(t) Target Area(s)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000" dirty="0">
                          <a:effectLst/>
                          <a:latin typeface="Arial" panose="020B0604020202020204" pitchFamily="34" charset="0"/>
                          <a:ea typeface="Times New Roman" panose="02020603050405020304" pitchFamily="18" charset="0"/>
                          <a:cs typeface="Times New Roman" panose="02020603050405020304" pitchFamily="18" charset="0"/>
                        </a:rPr>
                        <a:t>For Targeted Labour: Mogalakwena Local Municipality and Polokwane Local Municipality</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58448369"/>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(z) Targeted Labour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1991360" algn="l"/>
                          <a:tab pos="2240280" algn="l"/>
                          <a:tab pos="2367280" algn="l"/>
                        </a:tabLs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Group for Targeted Labour:</a:t>
                      </a:r>
                    </a:p>
                    <a:p>
                      <a:pPr marR="45720">
                        <a:tabLst>
                          <a:tab pos="1991360" algn="l"/>
                          <a:tab pos="2240280" algn="l"/>
                          <a:tab pos="2367280" algn="l"/>
                        </a:tabLs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black designated groups (As per latest PPPFA Regulations);</a:t>
                      </a:r>
                    </a:p>
                    <a:p>
                      <a:pPr marR="45720">
                        <a:tabLst>
                          <a:tab pos="1991360" algn="l"/>
                          <a:tab pos="2240280" algn="l"/>
                          <a:tab pos="2367280" algn="l"/>
                        </a:tabLs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black people;</a:t>
                      </a:r>
                    </a:p>
                    <a:p>
                      <a:pPr marR="45720">
                        <a:tabLst>
                          <a:tab pos="1991360" algn="l"/>
                          <a:tab pos="2240280" algn="l"/>
                          <a:tab pos="2367280" algn="l"/>
                        </a:tabLs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women;</a:t>
                      </a:r>
                    </a:p>
                    <a:p>
                      <a:pPr marR="45720">
                        <a:tabLst>
                          <a:tab pos="1991360" algn="l"/>
                          <a:tab pos="2240280" algn="l"/>
                          <a:tab pos="2367280" algn="l"/>
                        </a:tabLs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people with disabilities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77212407"/>
                  </a:ext>
                </a:extLst>
              </a:tr>
              <a:tr h="238760">
                <a:tc>
                  <a:txBody>
                    <a:bodyPr/>
                    <a:lstStyle/>
                    <a:p>
                      <a:r>
                        <a:rPr lang="en-ZA" sz="1000" b="1" dirty="0">
                          <a:effectLst/>
                        </a:rPr>
                        <a:t>D1003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b="1">
                          <a:effectLst/>
                        </a:rPr>
                        <a:t>TARGET GROUP PARTICIPATION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dirty="0">
                          <a:effectLst/>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94601443"/>
                  </a:ext>
                </a:extLst>
              </a:tr>
              <a:tr h="29543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b="1">
                          <a:effectLst/>
                        </a:rPr>
                        <a:t>D1003.04 Contract Participation Goal (CPG)</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000">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28852942"/>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900" b="1" dirty="0">
                          <a:effectLst/>
                          <a:latin typeface="Arial" panose="020B0604020202020204" pitchFamily="34" charset="0"/>
                          <a:ea typeface="Times New Roman" panose="02020603050405020304" pitchFamily="18" charset="0"/>
                          <a:cs typeface="Times New Roman" panose="02020603050405020304" pitchFamily="18" charset="0"/>
                        </a:rPr>
                        <a:t>CPG for Targeted Labour</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r>
                        <a:rPr lang="en-US" sz="900" dirty="0">
                          <a:effectLst/>
                          <a:latin typeface="Arial" panose="020B0604020202020204" pitchFamily="34" charset="0"/>
                          <a:ea typeface="Times New Roman" panose="02020603050405020304" pitchFamily="18" charset="0"/>
                          <a:cs typeface="Times New Roman" panose="02020603050405020304" pitchFamily="18" charset="0"/>
                        </a:rPr>
                        <a:t>Minimum of 6% of the Final Contract Value by the end of the contract to Targeted Labour. The Final Contract Value is defined in clause D1003.04</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92222285"/>
                  </a:ext>
                </a:extLst>
              </a:tr>
              <a:tr h="238760">
                <a:tc>
                  <a:txBody>
                    <a:bodyPr/>
                    <a:lstStyle/>
                    <a:p>
                      <a:r>
                        <a:rPr lang="en-ZA" sz="1000" b="1" dirty="0">
                          <a:effectLst/>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900">
                          <a:effectLst/>
                          <a:latin typeface="Arial" panose="020B0604020202020204" pitchFamily="34" charset="0"/>
                          <a:ea typeface="Times New Roman" panose="02020603050405020304" pitchFamily="18" charset="0"/>
                          <a:cs typeface="Times New Roman" panose="02020603050405020304" pitchFamily="18" charset="0"/>
                        </a:rPr>
                        <a:t>Targeted Labour minimum contributions by the following Target Groups:</a:t>
                      </a:r>
                    </a:p>
                  </a:txBody>
                  <a:tcPr marL="68580" marR="68580" marT="0" marB="0"/>
                </a:tc>
                <a:tc>
                  <a:txBody>
                    <a:bodyPr/>
                    <a:lstStyle/>
                    <a:p>
                      <a:r>
                        <a:rPr lang="en-ZA" sz="900">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10361253"/>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1940" marR="45720" indent="-281940">
                        <a:spcAft>
                          <a:spcPts val="0"/>
                        </a:spcAft>
                        <a:tabLst>
                          <a:tab pos="1991360" algn="l"/>
                          <a:tab pos="2240280" algn="l"/>
                          <a:tab pos="2367280" algn="l"/>
                        </a:tabLs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black designated groups;</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ZA" sz="9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 people who are youth</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1991360" algn="l"/>
                          <a:tab pos="2240280" algn="l"/>
                          <a:tab pos="2367280" algn="l"/>
                        </a:tabLst>
                      </a:pPr>
                      <a:r>
                        <a:rPr lang="en-ZA" sz="900">
                          <a:effectLst/>
                          <a:latin typeface="Arial" panose="020B0604020202020204" pitchFamily="34" charset="0"/>
                          <a:ea typeface="Times New Roman" panose="02020603050405020304" pitchFamily="18" charset="0"/>
                          <a:cs typeface="Times New Roman" panose="02020603050405020304" pitchFamily="18" charset="0"/>
                        </a:rPr>
                        <a:t>30% of targeted labour value</a:t>
                      </a:r>
                    </a:p>
                  </a:txBody>
                  <a:tcPr marL="68580" marR="68580" marT="0" marB="0"/>
                </a:tc>
                <a:extLst>
                  <a:ext uri="{0D108BD9-81ED-4DB2-BD59-A6C34878D82A}">
                    <a16:rowId xmlns:a16="http://schemas.microsoft.com/office/drawing/2014/main" xmlns="" val="1178738040"/>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(ii)Black people who are persons with disabilities</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1991360" algn="l"/>
                          <a:tab pos="2240280" algn="l"/>
                          <a:tab pos="2367280" algn="l"/>
                        </a:tabLs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0.3% of targeted labour value</a:t>
                      </a:r>
                    </a:p>
                    <a:p>
                      <a:r>
                        <a:rPr lang="en-ZA" sz="9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47174665"/>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39090" marR="45720" indent="-339090">
                        <a:spcAft>
                          <a:spcPts val="0"/>
                        </a:spcAft>
                        <a:tabLst>
                          <a:tab pos="1991360" algn="l"/>
                          <a:tab pos="2240280" algn="l"/>
                          <a:tab pos="2367280" algn="l"/>
                        </a:tabLst>
                      </a:pPr>
                      <a:r>
                        <a:rPr lang="en-Z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Black women; </a:t>
                      </a:r>
                      <a:endParaRPr lang="en-Z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1991360" algn="l"/>
                          <a:tab pos="2240280" algn="l"/>
                          <a:tab pos="2367280" algn="l"/>
                        </a:tabLst>
                      </a:pPr>
                      <a:r>
                        <a:rPr lang="en-ZA" sz="900">
                          <a:effectLst/>
                          <a:latin typeface="Arial" panose="020B0604020202020204" pitchFamily="34" charset="0"/>
                          <a:ea typeface="Times New Roman" panose="02020603050405020304" pitchFamily="18" charset="0"/>
                          <a:cs typeface="Times New Roman" panose="02020603050405020304" pitchFamily="18" charset="0"/>
                        </a:rPr>
                        <a:t>30% of targeted labour value</a:t>
                      </a:r>
                    </a:p>
                    <a:p>
                      <a:r>
                        <a:rPr lang="en-ZA" sz="900">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98325994"/>
                  </a:ext>
                </a:extLst>
              </a:tr>
              <a:tr h="238760">
                <a:tc>
                  <a:txBody>
                    <a:bodyPr/>
                    <a:lstStyle/>
                    <a:p>
                      <a:r>
                        <a:rPr lang="en-ZA" sz="1000" b="1">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900" b="1">
                          <a:effectLst/>
                          <a:latin typeface="Arial" panose="020B0604020202020204" pitchFamily="34" charset="0"/>
                          <a:ea typeface="Times New Roman" panose="02020603050405020304" pitchFamily="18" charset="0"/>
                          <a:cs typeface="Arial" panose="020B0604020202020204" pitchFamily="34" charset="0"/>
                        </a:rPr>
                        <a:t>CPG for Targeted Enterprise</a:t>
                      </a:r>
                      <a:endParaRPr lang="en-Z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52578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Minimum percentage of the greater of either 40% or the C1.1.1 Form of Offer stated percentage, of the Final Contract Value by the end of the contract to Targeted Enterprises.</a:t>
                      </a:r>
                    </a:p>
                    <a:p>
                      <a:pPr algn="just">
                        <a:tabLst>
                          <a:tab pos="52578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Final Contract Value for purposes of this clause, is defined in clause D1003.04.</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01887408"/>
                  </a:ext>
                </a:extLst>
              </a:tr>
            </a:tbl>
          </a:graphicData>
        </a:graphic>
      </p:graphicFrame>
    </p:spTree>
    <p:extLst>
      <p:ext uri="{BB962C8B-B14F-4D97-AF65-F5344CB8AC3E}">
        <p14:creationId xmlns:p14="http://schemas.microsoft.com/office/powerpoint/2010/main" val="426688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AAB94A-4678-81E0-2644-E8D2DEC6A6CA}"/>
              </a:ext>
            </a:extLst>
          </p:cNvPr>
          <p:cNvSpPr txBox="1"/>
          <p:nvPr/>
        </p:nvSpPr>
        <p:spPr>
          <a:xfrm>
            <a:off x="1719743" y="36570"/>
            <a:ext cx="7139031" cy="369332"/>
          </a:xfrm>
          <a:prstGeom prst="rect">
            <a:avLst/>
          </a:prstGeom>
          <a:noFill/>
        </p:spPr>
        <p:txBody>
          <a:bodyPr wrap="square">
            <a:spAutoFit/>
          </a:bodyPr>
          <a:lstStyle/>
          <a:p>
            <a:pPr algn="just">
              <a:buSzPts val="1000"/>
            </a:pPr>
            <a:r>
              <a:rPr lang="en-GB" sz="1800" b="1" cap="all" dirty="0">
                <a:effectLst/>
                <a:latin typeface="Arial" panose="020B0604020202020204" pitchFamily="34" charset="0"/>
                <a:ea typeface="Times New Roman" panose="02020603050405020304" pitchFamily="18" charset="0"/>
              </a:rPr>
              <a:t>SANRAL STANDARD SPECIFICATION SECTIONS (continued)</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EE822F6F-C6EA-40D9-082D-AA66E1104E3A}"/>
              </a:ext>
            </a:extLst>
          </p:cNvPr>
          <p:cNvGraphicFramePr>
            <a:graphicFrameLocks noGrp="1"/>
          </p:cNvGraphicFramePr>
          <p:nvPr>
            <p:extLst>
              <p:ext uri="{D42A27DB-BD31-4B8C-83A1-F6EECF244321}">
                <p14:modId xmlns:p14="http://schemas.microsoft.com/office/powerpoint/2010/main" val="2683665270"/>
              </p:ext>
            </p:extLst>
          </p:nvPr>
        </p:nvGraphicFramePr>
        <p:xfrm>
          <a:off x="356532" y="487865"/>
          <a:ext cx="8430935" cy="5704840"/>
        </p:xfrm>
        <a:graphic>
          <a:graphicData uri="http://schemas.openxmlformats.org/drawingml/2006/table">
            <a:tbl>
              <a:tblPr firstRow="1" firstCol="1" bandRow="1">
                <a:tableStyleId>{22838BEF-8BB2-4498-84A7-C5851F593DF1}</a:tableStyleId>
              </a:tblPr>
              <a:tblGrid>
                <a:gridCol w="599813">
                  <a:extLst>
                    <a:ext uri="{9D8B030D-6E8A-4147-A177-3AD203B41FA5}">
                      <a16:colId xmlns:a16="http://schemas.microsoft.com/office/drawing/2014/main" xmlns="" val="1282616669"/>
                    </a:ext>
                  </a:extLst>
                </a:gridCol>
                <a:gridCol w="2722228">
                  <a:extLst>
                    <a:ext uri="{9D8B030D-6E8A-4147-A177-3AD203B41FA5}">
                      <a16:colId xmlns:a16="http://schemas.microsoft.com/office/drawing/2014/main" xmlns="" val="1164313410"/>
                    </a:ext>
                  </a:extLst>
                </a:gridCol>
                <a:gridCol w="5108894">
                  <a:extLst>
                    <a:ext uri="{9D8B030D-6E8A-4147-A177-3AD203B41FA5}">
                      <a16:colId xmlns:a16="http://schemas.microsoft.com/office/drawing/2014/main" xmlns="" val="2191556698"/>
                    </a:ext>
                  </a:extLst>
                </a:gridCol>
              </a:tblGrid>
              <a:tr h="238760">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 D1003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5257800" algn="l"/>
                        </a:tabLst>
                      </a:pPr>
                      <a:r>
                        <a:rPr lang="en-ZA" sz="1000">
                          <a:effectLst/>
                          <a:latin typeface="Arial" panose="020B0604020202020204" pitchFamily="34" charset="0"/>
                          <a:ea typeface="Times New Roman" panose="02020603050405020304" pitchFamily="18" charset="0"/>
                          <a:cs typeface="Times New Roman" panose="02020603050405020304" pitchFamily="18" charset="0"/>
                        </a:rPr>
                        <a:t>Targeted Enterprise minimum contribution by the following Target Groups: </a:t>
                      </a:r>
                    </a:p>
                  </a:txBody>
                  <a:tcPr marL="68580" marR="68580" marT="0" marB="0"/>
                </a:tc>
                <a:tc>
                  <a:txBody>
                    <a:bodyPr/>
                    <a:lstStyle/>
                    <a:p>
                      <a:r>
                        <a:rPr lang="en-ZA" sz="1000">
                          <a:effectLst/>
                          <a:latin typeface="Arial" panose="020B0604020202020204" pitchFamily="34" charset="0"/>
                          <a:ea typeface="Times New Roman" panose="02020603050405020304" pitchFamily="18"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43504688"/>
                  </a:ext>
                </a:extLst>
              </a:tr>
              <a:tr h="238760">
                <a:tc>
                  <a:txBody>
                    <a:bodyPr/>
                    <a:lstStyle/>
                    <a:p>
                      <a:r>
                        <a:rPr lang="en-ZA" sz="1000" b="1">
                          <a:effectLst/>
                          <a:latin typeface="Arial" panose="020B0604020202020204" pitchFamily="34" charset="0"/>
                          <a:ea typeface="Times New Roman" panose="02020603050405020304" pitchFamily="18"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buFont typeface="+mj-lt"/>
                        <a:buNone/>
                        <a:tabLst>
                          <a:tab pos="381635"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Targeted Enterprise with ≥51% ownership by Youth</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93980" algn="l"/>
                          <a:tab pos="2240280" algn="l"/>
                          <a:tab pos="2367280" algn="l"/>
                        </a:tabLst>
                      </a:pPr>
                      <a:r>
                        <a:rPr lang="en-ZA" sz="1000">
                          <a:effectLst/>
                          <a:latin typeface="Arial" panose="020B0604020202020204" pitchFamily="34" charset="0"/>
                          <a:ea typeface="Times New Roman" panose="02020603050405020304" pitchFamily="18" charset="0"/>
                          <a:cs typeface="Times New Roman" panose="02020603050405020304" pitchFamily="18" charset="0"/>
                        </a:rPr>
                        <a:t>Minimum of 5% of the Final Contract Value</a:t>
                      </a:r>
                    </a:p>
                  </a:txBody>
                  <a:tcPr marL="68580" marR="68580" marT="0" marB="0"/>
                </a:tc>
                <a:extLst>
                  <a:ext uri="{0D108BD9-81ED-4DB2-BD59-A6C34878D82A}">
                    <a16:rowId xmlns:a16="http://schemas.microsoft.com/office/drawing/2014/main" xmlns="" val="3797737060"/>
                  </a:ext>
                </a:extLst>
              </a:tr>
              <a:tr h="238760">
                <a:tc>
                  <a:txBody>
                    <a:bodyPr/>
                    <a:lstStyle/>
                    <a:p>
                      <a:r>
                        <a:rPr lang="en-ZA" sz="1000" b="1">
                          <a:effectLst/>
                          <a:latin typeface="Arial" panose="020B0604020202020204" pitchFamily="34" charset="0"/>
                          <a:ea typeface="Times New Roman" panose="02020603050405020304" pitchFamily="18"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buFont typeface="+mj-lt"/>
                        <a:buNone/>
                        <a:tabLst>
                          <a:tab pos="381635"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Targeted Enterprise with ≥51% ownership by Women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93980" algn="l"/>
                          <a:tab pos="2240280" algn="l"/>
                          <a:tab pos="2367280" algn="l"/>
                        </a:tabLst>
                      </a:pPr>
                      <a:r>
                        <a:rPr lang="en-ZA" sz="1000">
                          <a:effectLst/>
                          <a:latin typeface="Arial" panose="020B0604020202020204" pitchFamily="34" charset="0"/>
                          <a:ea typeface="Times New Roman" panose="02020603050405020304" pitchFamily="18" charset="0"/>
                          <a:cs typeface="Times New Roman" panose="02020603050405020304" pitchFamily="18" charset="0"/>
                        </a:rPr>
                        <a:t>Minimum of 5% of the Final Contract Value</a:t>
                      </a:r>
                    </a:p>
                  </a:txBody>
                  <a:tcPr marL="68580" marR="68580" marT="0" marB="0"/>
                </a:tc>
                <a:extLst>
                  <a:ext uri="{0D108BD9-81ED-4DB2-BD59-A6C34878D82A}">
                    <a16:rowId xmlns:a16="http://schemas.microsoft.com/office/drawing/2014/main" xmlns="" val="399597993"/>
                  </a:ext>
                </a:extLst>
              </a:tr>
              <a:tr h="238760">
                <a:tc>
                  <a:txBody>
                    <a:bodyPr/>
                    <a:lstStyle/>
                    <a:p>
                      <a:r>
                        <a:rPr lang="en-ZA" sz="1000" b="1">
                          <a:effectLst/>
                          <a:latin typeface="Arial" panose="020B0604020202020204" pitchFamily="34" charset="0"/>
                          <a:ea typeface="Times New Roman" panose="02020603050405020304" pitchFamily="18"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buFont typeface="+mj-lt"/>
                        <a:buNone/>
                      </a:pPr>
                      <a:r>
                        <a:rPr lang="en-ZA" sz="1000" dirty="0">
                          <a:effectLst/>
                          <a:latin typeface="Arial" panose="020B0604020202020204" pitchFamily="34" charset="0"/>
                          <a:ea typeface="Times New Roman" panose="02020603050405020304" pitchFamily="18" charset="0"/>
                          <a:cs typeface="Arial" panose="020B0604020202020204" pitchFamily="34" charset="0"/>
                        </a:rPr>
                        <a:t>Targeted Enterprise with ≥51% ownership by Military veterans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93980" algn="l"/>
                          <a:tab pos="2240280" algn="l"/>
                          <a:tab pos="2367280" algn="l"/>
                        </a:tabLst>
                      </a:pPr>
                      <a:r>
                        <a:rPr lang="en-ZA" sz="1000">
                          <a:effectLst/>
                          <a:latin typeface="Arial" panose="020B0604020202020204" pitchFamily="34" charset="0"/>
                          <a:ea typeface="Times New Roman" panose="02020603050405020304" pitchFamily="18" charset="0"/>
                          <a:cs typeface="Times New Roman" panose="02020603050405020304" pitchFamily="18" charset="0"/>
                        </a:rPr>
                        <a:t>Minimum of 1% of the Final Contract Value</a:t>
                      </a:r>
                    </a:p>
                  </a:txBody>
                  <a:tcPr marL="68580" marR="68580" marT="0" marB="0"/>
                </a:tc>
                <a:extLst>
                  <a:ext uri="{0D108BD9-81ED-4DB2-BD59-A6C34878D82A}">
                    <a16:rowId xmlns:a16="http://schemas.microsoft.com/office/drawing/2014/main" xmlns="" val="1209507508"/>
                  </a:ext>
                </a:extLst>
              </a:tr>
              <a:tr h="238760">
                <a:tc>
                  <a:txBody>
                    <a:bodyPr/>
                    <a:lstStyle/>
                    <a:p>
                      <a:r>
                        <a:rPr lang="en-ZA" sz="1000" b="1">
                          <a:effectLst/>
                          <a:latin typeface="Arial" panose="020B0604020202020204" pitchFamily="34" charset="0"/>
                          <a:ea typeface="Times New Roman" panose="02020603050405020304" pitchFamily="18"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buFont typeface="+mj-lt"/>
                        <a:buNone/>
                      </a:pPr>
                      <a:r>
                        <a:rPr lang="en-ZA" sz="1000" dirty="0">
                          <a:effectLst/>
                          <a:latin typeface="Arial" panose="020B0604020202020204" pitchFamily="34" charset="0"/>
                          <a:ea typeface="Times New Roman" panose="02020603050405020304" pitchFamily="18" charset="0"/>
                          <a:cs typeface="Arial" panose="020B0604020202020204" pitchFamily="34" charset="0"/>
                        </a:rPr>
                        <a:t>Targeted Enterprise with ≥51% ownership by Disabled persons (Differently abled)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93980" algn="l"/>
                          <a:tab pos="2240280" algn="l"/>
                          <a:tab pos="2367280" algn="l"/>
                        </a:tabLst>
                      </a:pPr>
                      <a:r>
                        <a:rPr lang="en-ZA" sz="1000">
                          <a:effectLst/>
                          <a:latin typeface="Arial" panose="020B0604020202020204" pitchFamily="34" charset="0"/>
                          <a:ea typeface="Times New Roman" panose="02020603050405020304" pitchFamily="18" charset="0"/>
                          <a:cs typeface="Times New Roman" panose="02020603050405020304" pitchFamily="18" charset="0"/>
                        </a:rPr>
                        <a:t>Minimum of 0.5% of the Final Contract Value</a:t>
                      </a:r>
                    </a:p>
                  </a:txBody>
                  <a:tcPr marL="68580" marR="68580" marT="0" marB="0"/>
                </a:tc>
                <a:extLst>
                  <a:ext uri="{0D108BD9-81ED-4DB2-BD59-A6C34878D82A}">
                    <a16:rowId xmlns:a16="http://schemas.microsoft.com/office/drawing/2014/main" xmlns="" val="2262935980"/>
                  </a:ext>
                </a:extLst>
              </a:tr>
              <a:tr h="238760">
                <a:tc>
                  <a:txBody>
                    <a:bodyPr/>
                    <a:lstStyle/>
                    <a:p>
                      <a:r>
                        <a:rPr lang="en-ZA" sz="1000" b="1">
                          <a:effectLst/>
                          <a:latin typeface="Arial" panose="020B0604020202020204" pitchFamily="34" charset="0"/>
                          <a:ea typeface="Times New Roman" panose="02020603050405020304" pitchFamily="18"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buFont typeface="+mj-lt"/>
                        <a:buNone/>
                      </a:pPr>
                      <a:r>
                        <a:rPr lang="en-ZA" sz="1000" dirty="0">
                          <a:effectLst/>
                          <a:latin typeface="Arial" panose="020B0604020202020204" pitchFamily="34" charset="0"/>
                          <a:ea typeface="Times New Roman" panose="02020603050405020304" pitchFamily="18" charset="0"/>
                          <a:cs typeface="Arial" panose="020B0604020202020204" pitchFamily="34" charset="0"/>
                        </a:rPr>
                        <a:t>Targeted Enterprise with CIDB 1 or 2 grading</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93980" algn="l"/>
                          <a:tab pos="2240280" algn="l"/>
                          <a:tab pos="236728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Minimum of 2.0% of the Final Contract Value</a:t>
                      </a:r>
                    </a:p>
                  </a:txBody>
                  <a:tcPr marL="68580" marR="68580" marT="0" marB="0"/>
                </a:tc>
                <a:extLst>
                  <a:ext uri="{0D108BD9-81ED-4DB2-BD59-A6C34878D82A}">
                    <a16:rowId xmlns:a16="http://schemas.microsoft.com/office/drawing/2014/main" xmlns="" val="3858448369"/>
                  </a:ext>
                </a:extLst>
              </a:tr>
              <a:tr h="238760">
                <a:tc>
                  <a:txBody>
                    <a:bodyPr/>
                    <a:lstStyle/>
                    <a:p>
                      <a:r>
                        <a:rPr lang="en-ZA" sz="1000" b="1">
                          <a:effectLst/>
                          <a:latin typeface="Arial" panose="020B0604020202020204" pitchFamily="34" charset="0"/>
                          <a:ea typeface="Times New Roman" panose="02020603050405020304" pitchFamily="18"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buFont typeface="+mj-lt"/>
                        <a:buNone/>
                        <a:tabLst>
                          <a:tab pos="381635"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Targeted Enterprise with CIDB 3 or 4 grading</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tabLst>
                          <a:tab pos="93980" algn="l"/>
                          <a:tab pos="2240280" algn="l"/>
                          <a:tab pos="2367280" algn="l"/>
                        </a:tabLs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Minimum of 2.0% of the Final Contract Value</a:t>
                      </a:r>
                    </a:p>
                  </a:txBody>
                  <a:tcPr marL="68580" marR="68580" marT="0" marB="0"/>
                </a:tc>
                <a:extLst>
                  <a:ext uri="{0D108BD9-81ED-4DB2-BD59-A6C34878D82A}">
                    <a16:rowId xmlns:a16="http://schemas.microsoft.com/office/drawing/2014/main" xmlns="" val="477212407"/>
                  </a:ext>
                </a:extLst>
              </a:tr>
              <a:tr h="238760">
                <a:tc>
                  <a:txBody>
                    <a:bodyPr/>
                    <a:lstStyle/>
                    <a:p>
                      <a:r>
                        <a:rPr lang="en-ZA" sz="900" b="1" dirty="0">
                          <a:effectLst/>
                          <a:latin typeface="Arial" panose="020B0604020202020204" pitchFamily="34" charset="0"/>
                          <a:ea typeface="Times New Roman" panose="02020603050405020304" pitchFamily="18" charset="0"/>
                          <a:cs typeface="Arial" panose="020B0604020202020204" pitchFamily="34" charset="0"/>
                        </a:rPr>
                        <a:t>D1009</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900" b="1" dirty="0">
                          <a:effectLst/>
                          <a:latin typeface="Arial" panose="020B0604020202020204" pitchFamily="34" charset="0"/>
                          <a:ea typeface="Times New Roman" panose="02020603050405020304" pitchFamily="18" charset="0"/>
                          <a:cs typeface="Arial" panose="020B0604020202020204" pitchFamily="34" charset="0"/>
                        </a:rPr>
                        <a:t>WORK SUITABLE FOR EXECUTION BY TARGETED ENTERPRISES</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A" sz="900" dirty="0">
                          <a:effectLst/>
                          <a:latin typeface="Arial" panose="020B0604020202020204" pitchFamily="34" charset="0"/>
                          <a:ea typeface="Times New Roman" panose="02020603050405020304" pitchFamily="18" charset="0"/>
                          <a:cs typeface="Times New Roman" panose="02020603050405020304" pitchFamily="18" charset="0"/>
                        </a:rPr>
                        <a:t>To assist the Contractor in achieving his CPG, the following work items have been identified as being suitable for execution by Targeted Enterprises:</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Erection and maintenance of the Contractors camp Site</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Clearing and Grubbing</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Drains and subsoil construction</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Culverts</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Haulage of Material</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Patching and Edge Break Repairs</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Concrete Edge Beams</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Gabion Construction</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Erection of </a:t>
                      </a: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Guardrials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Finishing the Road and Road Reserve</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Site Security Services. </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Supply of Plant</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Supply of Fuel</a:t>
                      </a:r>
                    </a:p>
                    <a:p>
                      <a:pPr marL="342900" lvl="0" indent="-342900" algn="just">
                        <a:buFont typeface="+mj-lt"/>
                        <a:buAutoNum type="alphaLcParen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Specialist subcontract work such as:</a:t>
                      </a:r>
                    </a:p>
                    <a:p>
                      <a:pPr marL="363538" lvl="0" indent="0" algn="just">
                        <a:buFont typeface="+mj-lt"/>
                        <a:buNone/>
                      </a:pP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 Laying of asphalt using asphalt pavers</a:t>
                      </a:r>
                    </a:p>
                    <a:p>
                      <a:pPr marL="363538" lvl="0" indent="0" algn="just">
                        <a:buFont typeface="+mj-lt"/>
                        <a:buNone/>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ii. Road Marking</a:t>
                      </a:r>
                    </a:p>
                    <a:p>
                      <a:pPr marL="363538" lvl="0" indent="0" algn="just">
                        <a:buFont typeface="+mj-lt"/>
                        <a:buNone/>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iii. Traffic Accommodation</a:t>
                      </a:r>
                    </a:p>
                    <a:p>
                      <a:pPr algn="just"/>
                      <a:r>
                        <a:rPr lang="en-ZA" sz="9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tabLst>
                          <a:tab pos="244475" algn="l"/>
                        </a:tabLs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From the above work items, the following have been identified as suitable for execution by CIDB CE1 and CE2 Targeted Enterprises:</a:t>
                      </a:r>
                    </a:p>
                    <a:p>
                      <a:pPr marL="342900" lvl="0" indent="-342900" algn="just">
                        <a:buFont typeface="+mj-lt"/>
                        <a:buAutoNum type="alphaLcPeriod"/>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Construction of side drains</a:t>
                      </a:r>
                    </a:p>
                    <a:p>
                      <a:pPr marL="342900" lvl="0" indent="-342900" algn="just">
                        <a:buFont typeface="+mj-lt"/>
                        <a:buAutoNum type="alphaLcPeriod"/>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Clearing and grubbing.</a:t>
                      </a:r>
                    </a:p>
                    <a:p>
                      <a:pPr marL="342900" lvl="0" indent="-342900" algn="just">
                        <a:buFont typeface="+mj-lt"/>
                        <a:buAutoNum type="alphaLcPeriod"/>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Construction and clearing of drains.</a:t>
                      </a:r>
                    </a:p>
                    <a:p>
                      <a:pPr marL="342900" lvl="0" indent="-342900" algn="just">
                        <a:buFont typeface="+mj-lt"/>
                        <a:buAutoNum type="alphaLcPeriod"/>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Any other work identified by the Employer to be executed in the Target Area.</a:t>
                      </a:r>
                      <a:r>
                        <a:rPr lang="en-ZA"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180340" algn="l"/>
                        </a:tabLst>
                      </a:pPr>
                      <a:r>
                        <a:rPr lang="en-ZA" sz="900" b="1" i="1" dirty="0">
                          <a:solidFill>
                            <a:srgbClr val="BFBFBF"/>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94601443"/>
                  </a:ext>
                </a:extLst>
              </a:tr>
            </a:tbl>
          </a:graphicData>
        </a:graphic>
      </p:graphicFrame>
    </p:spTree>
    <p:extLst>
      <p:ext uri="{BB962C8B-B14F-4D97-AF65-F5344CB8AC3E}">
        <p14:creationId xmlns:p14="http://schemas.microsoft.com/office/powerpoint/2010/main" val="4066625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B7CD330-A760-5AFE-17C5-40647C49553C}"/>
              </a:ext>
            </a:extLst>
          </p:cNvPr>
          <p:cNvSpPr txBox="1"/>
          <p:nvPr/>
        </p:nvSpPr>
        <p:spPr>
          <a:xfrm>
            <a:off x="1036039" y="643622"/>
            <a:ext cx="7269061" cy="5755422"/>
          </a:xfrm>
          <a:prstGeom prst="rect">
            <a:avLst/>
          </a:prstGeom>
          <a:noFill/>
        </p:spPr>
        <p:txBody>
          <a:bodyPr wrap="square">
            <a:spAutoFit/>
          </a:bodyPr>
          <a:lstStyle/>
          <a:p>
            <a:pPr algn="just"/>
            <a:r>
              <a:rPr lang="en-GB" sz="1000" b="1" cap="all" dirty="0">
                <a:effectLst/>
                <a:latin typeface="Arial Bold" panose="020B0704020202020204" pitchFamily="34" charset="0"/>
                <a:ea typeface="Times New Roman" panose="02020603050405020304" pitchFamily="18" charset="0"/>
                <a:cs typeface="Times New Roman" panose="02020603050405020304" pitchFamily="18" charset="0"/>
              </a:rPr>
              <a:t>C1001	SCOPE</a:t>
            </a:r>
            <a:endParaRPr lang="en-ZA" sz="1000" b="1" cap="all" dirty="0">
              <a:effectLst/>
              <a:latin typeface="Arial Bold" panose="020B0704020202020204" pitchFamily="34" charset="0"/>
              <a:ea typeface="Times New Roman" panose="02020603050405020304" pitchFamily="18" charset="0"/>
              <a:cs typeface="Times New Roman" panose="02020603050405020304" pitchFamily="18" charset="0"/>
            </a:endParaRPr>
          </a:p>
          <a:p>
            <a:pPr algn="just"/>
            <a:r>
              <a:rPr lang="en-GB"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b="0" i="0" u="none" strike="noStrike" baseline="0" dirty="0">
                <a:solidFill>
                  <a:srgbClr val="000000"/>
                </a:solidFill>
                <a:latin typeface="Arial" panose="020B0604020202020204" pitchFamily="34" charset="0"/>
              </a:rPr>
              <a:t>The South African National Roads Agency SOC Limited (SANRAL) recognises environmental management as a key component of road infrastructure development and as part of its Environmental Sustainability Framework has developed this Environmental Management Plan (EMP) as a tool for continual improvement in environmental performance.</a:t>
            </a:r>
          </a:p>
          <a:p>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This EMP prescribes the methods by which proper environmental controls are to be implemented by the Contractor for construction and maintenance projects. The duration over which the Contractor’s controls shall be in place cover the construction period of the project as well as the limited time after contract completion defined by the Conditions of Contract for Construction for Building and Engineering Works Designed by SANRAL published by the Federation Internationale des Ingenieurs-Conseils (FIDIC) as the Defects Notification Period (maintenance period).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The provisions of this EMP are binding on the Contractor during the life of the contract. They are to be read in conjunction with all the documents that comprise the suite of documents for this contract, particularly the conditions of any environmental authorisation and associated site-specific Environmental Management Programme (EMPr). In the event that any conflict occurs between the terms of the EMP and the project specifications or environmental authorisation, the terms herein shall be subordinate.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The EMP is a dynamic document subject to similar influences and changes as are brought by variations to the provisions of the project specification. Any changes to the EMP and/or environmental authorisation cannot occur without being submitted to SANRAL who will manage the process of amending the EMP.</a:t>
            </a:r>
          </a:p>
          <a:p>
            <a:r>
              <a:rPr lang="en-US" sz="1200" b="0" i="0" u="none" strike="noStrike" baseline="0" dirty="0">
                <a:solidFill>
                  <a:srgbClr val="000000"/>
                </a:solidFill>
                <a:latin typeface="Arial" panose="020B0604020202020204" pitchFamily="34" charset="0"/>
              </a:rPr>
              <a:t> </a:t>
            </a:r>
          </a:p>
          <a:p>
            <a:r>
              <a:rPr lang="en-US" sz="1200" b="0" i="0" u="none" strike="noStrike" baseline="0" dirty="0">
                <a:solidFill>
                  <a:srgbClr val="000000"/>
                </a:solidFill>
                <a:latin typeface="Arial" panose="020B0604020202020204" pitchFamily="34" charset="0"/>
              </a:rPr>
              <a:t>The EMP identifies the following: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Relevant parties and their responsibilities;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Construction activities that will impact on the environment;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Specifications with which the Contractor shall comply in order to protect the environment from the identified impacts; and </a:t>
            </a:r>
          </a:p>
          <a:p>
            <a:r>
              <a:rPr lang="en-US" sz="1200" b="0" i="0" u="none" strike="noStrike" baseline="0" dirty="0">
                <a:solidFill>
                  <a:srgbClr val="000000"/>
                </a:solidFill>
                <a:latin typeface="Arial" panose="020B0604020202020204" pitchFamily="34" charset="0"/>
              </a:rPr>
              <a:t> Actions that shall be taken in the event of non-compliance. </a:t>
            </a:r>
          </a:p>
          <a:p>
            <a:pPr algn="just"/>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7CF259C0-9E72-7B4E-714B-253A681BC97F}"/>
              </a:ext>
            </a:extLst>
          </p:cNvPr>
          <p:cNvSpPr txBox="1"/>
          <p:nvPr/>
        </p:nvSpPr>
        <p:spPr>
          <a:xfrm>
            <a:off x="2384569" y="155007"/>
            <a:ext cx="5853420" cy="646331"/>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C:	ENVIRONMENTAL MANAGEMENT 		PLAN</a:t>
            </a:r>
            <a:endParaRPr lang="en-ZA" sz="1800" b="1" cap="all"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2295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9CF0EA1-34E6-DBB8-9E93-D4CFFAA87EF2}"/>
              </a:ext>
            </a:extLst>
          </p:cNvPr>
          <p:cNvSpPr txBox="1"/>
          <p:nvPr/>
        </p:nvSpPr>
        <p:spPr>
          <a:xfrm>
            <a:off x="1832994" y="104349"/>
            <a:ext cx="6732165" cy="1200329"/>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D:	stakeholder and community 			liaison, and </a:t>
            </a:r>
            <a:r>
              <a:rPr lang="en-GB" sz="1800" b="1" cap="all" dirty="0" err="1">
                <a:effectLst/>
                <a:latin typeface="Arial" panose="020B0604020202020204" pitchFamily="34" charset="0"/>
                <a:ea typeface="Times New Roman" panose="02020603050405020304" pitchFamily="18" charset="0"/>
              </a:rPr>
              <a:t>tARGETED</a:t>
            </a:r>
            <a:r>
              <a:rPr lang="en-GB" sz="1800" b="1" cap="all" dirty="0">
                <a:effectLst/>
                <a:latin typeface="Arial" panose="020B0604020202020204" pitchFamily="34" charset="0"/>
                <a:ea typeface="Times New Roman" panose="02020603050405020304" pitchFamily="18" charset="0"/>
              </a:rPr>
              <a:t> LABOUR AND 			TARGETED ENTERPRISES utilisation 			and development</a:t>
            </a:r>
            <a:endParaRPr lang="en-ZA" sz="1800" b="1" cap="all" dirty="0">
              <a:effectLst/>
              <a:latin typeface="Arial" panose="020B0604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xmlns="" id="{83FC8415-9782-2C5E-C1CA-4FF753A2E7CC}"/>
              </a:ext>
            </a:extLst>
          </p:cNvPr>
          <p:cNvSpPr txBox="1"/>
          <p:nvPr/>
        </p:nvSpPr>
        <p:spPr>
          <a:xfrm>
            <a:off x="901817" y="1836433"/>
            <a:ext cx="7663342" cy="4308872"/>
          </a:xfrm>
          <a:prstGeom prst="rect">
            <a:avLst/>
          </a:prstGeom>
          <a:noFill/>
        </p:spPr>
        <p:txBody>
          <a:bodyPr wrap="square">
            <a:spAutoFit/>
          </a:bodyPr>
          <a:lstStyle/>
          <a:p>
            <a:pPr algn="just"/>
            <a:r>
              <a:rPr lang="en-GB" sz="1600" cap="all" dirty="0">
                <a:effectLst/>
                <a:latin typeface="Arial Bold" panose="020B0704020202020204" pitchFamily="34" charset="0"/>
                <a:ea typeface="Times New Roman" panose="02020603050405020304" pitchFamily="18" charset="0"/>
                <a:cs typeface="Times New Roman" panose="02020603050405020304" pitchFamily="18" charset="0"/>
              </a:rPr>
              <a:t>D1001	SCOPE</a:t>
            </a:r>
            <a:endParaRPr lang="en-ZA" sz="1600" cap="all" dirty="0">
              <a:effectLst/>
              <a:latin typeface="Arial Bold" panose="020B0704020202020204" pitchFamily="34" charset="0"/>
              <a:ea typeface="Times New Roman" panose="02020603050405020304" pitchFamily="18" charset="0"/>
              <a:cs typeface="Times New Roman" panose="02020603050405020304" pitchFamily="18" charset="0"/>
            </a:endParaRPr>
          </a:p>
          <a:p>
            <a:pPr algn="just"/>
            <a:r>
              <a:rPr lang="en-ZA"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US" sz="1600" dirty="0">
                <a:effectLst/>
                <a:latin typeface="Arial" panose="020B0604020202020204" pitchFamily="34" charset="0"/>
                <a:ea typeface="Times New Roman" panose="02020603050405020304" pitchFamily="18" charset="0"/>
                <a:cs typeface="Times New Roman" panose="02020603050405020304" pitchFamily="18" charset="0"/>
              </a:rPr>
              <a:t>Section D of the Specifications describes the structured engagement with project Stakeholders and affected Communities to the project. It also guides the selection and the enhanced utilisation and development of Targeted Labour and Targeted Enterprises.</a:t>
            </a:r>
          </a:p>
          <a:p>
            <a:pPr algn="just"/>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D1001.01	Employer’s Fourteen Point Plan</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600" dirty="0">
                <a:effectLst/>
                <a:latin typeface="Arial" panose="020B0604020202020204" pitchFamily="34" charset="0"/>
                <a:ea typeface="Times New Roman" panose="02020603050405020304" pitchFamily="18" charset="0"/>
                <a:cs typeface="Times New Roman" panose="02020603050405020304" pitchFamily="18" charset="0"/>
              </a:rPr>
              <a:t>The scope of the work described in this Section D of the Specifications shall be based on the Employer’s 14 principles for project liaison, sub-contracting and labour sourcing in all SANRAL projects.</a:t>
            </a:r>
          </a:p>
          <a:p>
            <a:pPr algn="just"/>
            <a:r>
              <a:rPr lang="en-ZA" sz="1600" dirty="0">
                <a:effectLst/>
                <a:latin typeface="Arial" panose="020B0604020202020204" pitchFamily="34" charset="0"/>
                <a:ea typeface="Times New Roman" panose="02020603050405020304" pitchFamily="18" charset="0"/>
                <a:cs typeface="Times New Roman" panose="02020603050405020304" pitchFamily="18" charset="0"/>
              </a:rPr>
              <a:t>These principles must be applied to facilitate better project level liaison with project Stakeholders and affected Communities. In addition, these principles serve to ensure communication and transparency in the execution of the Works and to facilitate inclusivity in the allocation of projects to benefit black business and local communities. </a:t>
            </a:r>
          </a:p>
          <a:p>
            <a:pPr algn="just"/>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874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9CF0EA1-34E6-DBB8-9E93-D4CFFAA87EF2}"/>
              </a:ext>
            </a:extLst>
          </p:cNvPr>
          <p:cNvSpPr txBox="1"/>
          <p:nvPr/>
        </p:nvSpPr>
        <p:spPr>
          <a:xfrm>
            <a:off x="1832994" y="104349"/>
            <a:ext cx="6732165" cy="923330"/>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E:	REQUIREMENTS OF THE OCCUPATIONAL 		HEALTH AND SAFETY ACT AND 				REGULATIONS</a:t>
            </a:r>
            <a:endParaRPr lang="en-ZA" sz="1800" b="1" cap="all" dirty="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xmlns="" id="{2A9A888B-107D-8A47-DE17-BC0C3B2656FD}"/>
              </a:ext>
            </a:extLst>
          </p:cNvPr>
          <p:cNvSpPr txBox="1"/>
          <p:nvPr/>
        </p:nvSpPr>
        <p:spPr>
          <a:xfrm>
            <a:off x="809536" y="1052089"/>
            <a:ext cx="8032459" cy="830997"/>
          </a:xfrm>
          <a:prstGeom prst="rect">
            <a:avLst/>
          </a:prstGeom>
          <a:noFill/>
        </p:spPr>
        <p:txBody>
          <a:bodyPr wrap="square">
            <a:spAutoFit/>
          </a:bodyPr>
          <a:lstStyle/>
          <a:p>
            <a:pPr algn="just"/>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Note to tenderer: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Wherever reference is made in this section of the Scope of Works to contractor this is the equivalent of the </a:t>
            </a: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principal contractor</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in the Occupational Health and Safety Act and Regulations. Similarly, reference to subcontractors is equivalent to </a:t>
            </a: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other contractors</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2757760-4453-741C-359B-04E9B254C32D}"/>
              </a:ext>
            </a:extLst>
          </p:cNvPr>
          <p:cNvSpPr txBox="1"/>
          <p:nvPr/>
        </p:nvSpPr>
        <p:spPr>
          <a:xfrm>
            <a:off x="219161" y="2037285"/>
            <a:ext cx="8705677" cy="4455066"/>
          </a:xfrm>
          <a:prstGeom prst="rect">
            <a:avLst/>
          </a:prstGeom>
          <a:noFill/>
        </p:spPr>
        <p:txBody>
          <a:bodyPr wrap="square">
            <a:spAutoFit/>
          </a:bodyPr>
          <a:lstStyle/>
          <a:p>
            <a:pPr algn="just"/>
            <a:r>
              <a:rPr lang="en-GB" sz="1050" cap="all" dirty="0">
                <a:effectLst/>
                <a:latin typeface="Arial Bold" panose="020B0704020202020204" pitchFamily="34" charset="0"/>
                <a:ea typeface="Times New Roman" panose="02020603050405020304" pitchFamily="18" charset="0"/>
                <a:cs typeface="Times New Roman" panose="02020603050405020304" pitchFamily="18" charset="0"/>
              </a:rPr>
              <a:t>E1001	SCOPE</a:t>
            </a:r>
            <a:endParaRPr lang="en-ZA" sz="1050" cap="all" dirty="0">
              <a:effectLst/>
              <a:latin typeface="Arial Bold" panose="020B0704020202020204" pitchFamily="34" charset="0"/>
              <a:ea typeface="Times New Roman" panose="02020603050405020304" pitchFamily="18" charset="0"/>
              <a:cs typeface="Times New Roman" panose="02020603050405020304" pitchFamily="18" charset="0"/>
            </a:endParaRPr>
          </a:p>
          <a:p>
            <a:pPr algn="just"/>
            <a:r>
              <a:rPr lang="en-ZA"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050" dirty="0">
                <a:effectLst/>
                <a:latin typeface="Arial" panose="020B0604020202020204" pitchFamily="34" charset="0"/>
                <a:ea typeface="Times New Roman" panose="02020603050405020304" pitchFamily="18" charset="0"/>
                <a:cs typeface="Times New Roman" panose="02020603050405020304" pitchFamily="18" charset="0"/>
              </a:rPr>
              <a:t>The Occupational Health and Safety Act, Act 85 of 1993 (OHS Act) and its Regulations together with SANS Codes set out minimum standards with regards to Occupational Health and Safety. The South African National Roads Agency SOC Limited (SANRAL), has developed this Occupational Health and Safety Specifications with these minimum standards in mind and in certain aspects the requirements of SANRAL exceeds the minimum legal requirements to follow best practices and to ensure a healthy and safe workplace for all.</a:t>
            </a:r>
          </a:p>
          <a:p>
            <a:pPr algn="just"/>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050" dirty="0">
                <a:effectLst/>
                <a:latin typeface="Arial" panose="020B0604020202020204" pitchFamily="34" charset="0"/>
                <a:ea typeface="Times New Roman" panose="02020603050405020304" pitchFamily="18" charset="0"/>
                <a:cs typeface="Times New Roman" panose="02020603050405020304" pitchFamily="18" charset="0"/>
              </a:rPr>
              <a:t>SANRAL in no way assumes The Principal Contractors legal liabilities and responsibilities. The Principal Contractor is and remains accountable for the quality and execution of his health and safety program for his employees. This Health and Safety Specification reflects minimum legal and SANRAL requirements and should not be construed as all encompassing.</a:t>
            </a:r>
          </a:p>
          <a:p>
            <a:pPr algn="just"/>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050" dirty="0">
                <a:effectLst/>
                <a:latin typeface="Arial" panose="020B0604020202020204" pitchFamily="34" charset="0"/>
                <a:ea typeface="Times New Roman" panose="02020603050405020304" pitchFamily="18" charset="0"/>
                <a:cs typeface="Times New Roman" panose="02020603050405020304" pitchFamily="18" charset="0"/>
              </a:rPr>
              <a:t>It is realized that The Principal Contractor have its own Health and Safety Management system and safe work practices. The intention of this Health and Safety Specification is not to change The Principal Contractors Health and Safety management system, but for The Principal Contractor to use its current Health and Safety management system to draw up a project specific Health and Safety plan according to these specifications as well as to legally comply with the any applicable Regulations under the OHS Act and incorporated Standards.</a:t>
            </a:r>
          </a:p>
          <a:p>
            <a:pPr algn="just"/>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050" dirty="0">
                <a:effectLst/>
                <a:latin typeface="Arial" panose="020B0604020202020204" pitchFamily="34" charset="0"/>
                <a:ea typeface="Times New Roman" panose="02020603050405020304" pitchFamily="18" charset="0"/>
                <a:cs typeface="Times New Roman" panose="02020603050405020304" pitchFamily="18" charset="0"/>
              </a:rPr>
              <a:t>It is the responsibility of the Principal Contractor and other Contractors to make themselves conversant and comply with the requirements and conditions contained in the various legislation pertaining to their profession and scope of works at all times.</a:t>
            </a:r>
          </a:p>
          <a:p>
            <a:pPr algn="just"/>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050" dirty="0">
                <a:effectLst/>
                <a:latin typeface="Arial" panose="020B0604020202020204" pitchFamily="34" charset="0"/>
                <a:ea typeface="Times New Roman" panose="02020603050405020304" pitchFamily="18" charset="0"/>
                <a:cs typeface="Times New Roman" panose="02020603050405020304" pitchFamily="18" charset="0"/>
              </a:rPr>
              <a:t>This specification is not exhaustive of all duties imposed by the OHS Act and its Regulations, governing the duties and obligations, of a Designer, Principal Contractor and Contractor performing duties in terms of an agreement with the client (SANRAL). These duties are fully described in the OHS Act and its Regulations and it is the duty of every Designer, Principal Contractor and Contractor to acquaint themselves therewith before commencing work.</a:t>
            </a:r>
          </a:p>
          <a:p>
            <a:pPr algn="just"/>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050" dirty="0">
                <a:effectLst/>
                <a:latin typeface="Arial" panose="020B0604020202020204" pitchFamily="34" charset="0"/>
                <a:ea typeface="Times New Roman" panose="02020603050405020304" pitchFamily="18" charset="0"/>
                <a:cs typeface="Times New Roman" panose="02020603050405020304" pitchFamily="18" charset="0"/>
              </a:rPr>
              <a:t>This specification is compiled to ensure that the Principal Contractor and any other Contractors working for SANRAL directly or through a Principal Contractor, are aware of the Occupational Health and Safety requirements when working on a SANRAL contract, as well as to make them aware of their legal liabilities and responsibilities as per the Occupational Health &amp; Safety Act, Act 85 of 1993, and its Regulations.</a:t>
            </a:r>
          </a:p>
        </p:txBody>
      </p:sp>
    </p:spTree>
    <p:extLst>
      <p:ext uri="{BB962C8B-B14F-4D97-AF65-F5344CB8AC3E}">
        <p14:creationId xmlns:p14="http://schemas.microsoft.com/office/powerpoint/2010/main" val="77707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C4:  PROJECT INFORMATION</a:t>
            </a:r>
          </a:p>
        </p:txBody>
      </p:sp>
    </p:spTree>
    <p:extLst>
      <p:ext uri="{BB962C8B-B14F-4D97-AF65-F5344CB8AC3E}">
        <p14:creationId xmlns:p14="http://schemas.microsoft.com/office/powerpoint/2010/main" val="1963982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3C7EFF-19D6-4BC1-B75B-683A95CDE002}"/>
              </a:ext>
            </a:extLst>
          </p:cNvPr>
          <p:cNvSpPr/>
          <p:nvPr/>
        </p:nvSpPr>
        <p:spPr>
          <a:xfrm>
            <a:off x="1979801" y="406162"/>
            <a:ext cx="518439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Description of Works</a:t>
            </a:r>
          </a:p>
        </p:txBody>
      </p:sp>
      <p:sp>
        <p:nvSpPr>
          <p:cNvPr id="8" name="TextBox 7">
            <a:extLst>
              <a:ext uri="{FF2B5EF4-FFF2-40B4-BE49-F238E27FC236}">
                <a16:creationId xmlns:a16="http://schemas.microsoft.com/office/drawing/2014/main" xmlns="" id="{8B43E67D-34BE-4E3A-9D4E-303849BE8542}"/>
              </a:ext>
            </a:extLst>
          </p:cNvPr>
          <p:cNvSpPr txBox="1"/>
          <p:nvPr/>
        </p:nvSpPr>
        <p:spPr>
          <a:xfrm>
            <a:off x="120735" y="1366759"/>
            <a:ext cx="8902527" cy="3847207"/>
          </a:xfrm>
          <a:prstGeom prst="rect">
            <a:avLst/>
          </a:prstGeom>
          <a:noFill/>
        </p:spPr>
        <p:txBody>
          <a:bodyPr wrap="square">
            <a:spAutoFit/>
          </a:bodyPr>
          <a:lstStyle/>
          <a:p>
            <a:pPr algn="just"/>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description of the works shall inter alia contain the following particulars regarding the work to be constructed and maintained under the contract.</a:t>
            </a:r>
          </a:p>
          <a:p>
            <a:pPr algn="just"/>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project is for the resurfacing of National Route N1 Section 26X (R101 Section 26) from Mokopane (Km 0.20) to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Duvenhageskraal</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(Km 50.60). The approximate project duration is 18 months which includes 3 months for the mobilisation period. The project traverses both the Mogalakwena and Polokwane Local Municipalities as well as the Waterberg and Capricorn District Municipalities.</a:t>
            </a:r>
          </a:p>
          <a:p>
            <a:pPr algn="just"/>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600" dirty="0">
                <a:latin typeface="Arial" panose="020B0604020202020204" pitchFamily="34" charset="0"/>
                <a:ea typeface="Times New Roman" panose="02020603050405020304" pitchFamily="18" charset="0"/>
                <a:cs typeface="Times New Roman" panose="02020603050405020304" pitchFamily="18" charset="0"/>
              </a:rPr>
              <a:t>The Contract is for the medium-term asset preservation/periodic maintenance of the R101 Section 26. The length of the project is 50.4 km and is a single carriageway, 2 lane facility with regular passing lanes along the route. The existing route comprises of 3.8m wide lanes with narrow paved shoulders. The route comprises of multiple sections with passing lanes.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12940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3C7EFF-19D6-4BC1-B75B-683A95CDE002}"/>
              </a:ext>
            </a:extLst>
          </p:cNvPr>
          <p:cNvSpPr/>
          <p:nvPr/>
        </p:nvSpPr>
        <p:spPr>
          <a:xfrm>
            <a:off x="1118122" y="514075"/>
            <a:ext cx="7337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Description of Works(continued)</a:t>
            </a:r>
          </a:p>
        </p:txBody>
      </p:sp>
      <p:sp>
        <p:nvSpPr>
          <p:cNvPr id="4" name="TextBox 3">
            <a:extLst>
              <a:ext uri="{FF2B5EF4-FFF2-40B4-BE49-F238E27FC236}">
                <a16:creationId xmlns:a16="http://schemas.microsoft.com/office/drawing/2014/main" xmlns="" id="{B8BD04A9-F49C-49CE-B659-48E755FFE07B}"/>
              </a:ext>
            </a:extLst>
          </p:cNvPr>
          <p:cNvSpPr txBox="1"/>
          <p:nvPr/>
        </p:nvSpPr>
        <p:spPr>
          <a:xfrm>
            <a:off x="319974" y="1160406"/>
            <a:ext cx="8678553" cy="4847994"/>
          </a:xfrm>
          <a:prstGeom prst="rect">
            <a:avLst/>
          </a:prstGeom>
          <a:noFill/>
        </p:spPr>
        <p:txBody>
          <a:bodyPr wrap="square">
            <a:spAutoFit/>
          </a:bodyPr>
          <a:lstStyle/>
          <a:p>
            <a:pPr>
              <a:lnSpc>
                <a:spcPct val="150000"/>
              </a:lnSpc>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main work activities to be undertaken can be summarized as follows:</a:t>
            </a:r>
          </a:p>
          <a:p>
            <a:pPr>
              <a:lnSpc>
                <a:spcPct val="150000"/>
              </a:lnSpc>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Contractors’ establishment</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Provisions for offices and laboratories</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Accommodation of Traffic</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Clearing and Grubbing</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Drain repairs/maintenance and installation of subsoil systems where required.</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Culvert repairs/maintenance and gabion construction where required</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Ad hoc surface and base patching repairs (including paver laid base patches)</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Edge break repairs</a:t>
            </a:r>
          </a:p>
          <a:p>
            <a:pPr marL="285750" indent="-285750">
              <a:lnSpc>
                <a:spcPct val="150000"/>
              </a:lnSpc>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Deeper structural intervention (refer to table C4.1.2.2 below for locations) including recycling of the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insitu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subbase to a cement stabilised C4, construction of a new BSM1 base and asphalt wearing course</a:t>
            </a:r>
          </a:p>
        </p:txBody>
      </p:sp>
    </p:spTree>
    <p:extLst>
      <p:ext uri="{BB962C8B-B14F-4D97-AF65-F5344CB8AC3E}">
        <p14:creationId xmlns:p14="http://schemas.microsoft.com/office/powerpoint/2010/main" val="407608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148575" y="2890391"/>
            <a:ext cx="6846849" cy="1077218"/>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T1.1:  Tender  Notice and</a:t>
            </a:r>
          </a:p>
          <a:p>
            <a:pPr algn="ctr"/>
            <a:r>
              <a:rPr lang="en-ZA" sz="3200" dirty="0">
                <a:solidFill>
                  <a:schemeClr val="bg1"/>
                </a:solidFill>
                <a:latin typeface="Exo 2" panose="00000800000000000000" pitchFamily="50" charset="0"/>
              </a:rPr>
              <a:t>Invitation  to  Tender</a:t>
            </a:r>
          </a:p>
        </p:txBody>
      </p:sp>
    </p:spTree>
    <p:extLst>
      <p:ext uri="{BB962C8B-B14F-4D97-AF65-F5344CB8AC3E}">
        <p14:creationId xmlns:p14="http://schemas.microsoft.com/office/powerpoint/2010/main" val="329936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3C7EFF-19D6-4BC1-B75B-683A95CDE002}"/>
              </a:ext>
            </a:extLst>
          </p:cNvPr>
          <p:cNvSpPr/>
          <p:nvPr/>
        </p:nvSpPr>
        <p:spPr>
          <a:xfrm>
            <a:off x="1118122" y="514075"/>
            <a:ext cx="7337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Description of Works(continued)</a:t>
            </a:r>
          </a:p>
        </p:txBody>
      </p:sp>
      <p:sp>
        <p:nvSpPr>
          <p:cNvPr id="4" name="TextBox 3">
            <a:extLst>
              <a:ext uri="{FF2B5EF4-FFF2-40B4-BE49-F238E27FC236}">
                <a16:creationId xmlns:a16="http://schemas.microsoft.com/office/drawing/2014/main" xmlns="" id="{B8BD04A9-F49C-49CE-B659-48E755FFE07B}"/>
              </a:ext>
            </a:extLst>
          </p:cNvPr>
          <p:cNvSpPr txBox="1"/>
          <p:nvPr/>
        </p:nvSpPr>
        <p:spPr>
          <a:xfrm>
            <a:off x="109057" y="1283516"/>
            <a:ext cx="8934275" cy="447866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Mill and replace (including ad hoc asphalt base patching where required) through Mokopane Town (Km 0.2 to km 0.9) with 60mm asphalt wearing course</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50mm asphalt overlay from km 0.9 to km 7.7 including ad hoc asphalt base patching or deeper structural intervention where required</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Resurfacing the route (km 7.7 to km 50.6) with a 20/7/7mm split application double seal and cover spray</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Resurfacing bridge decks and intersections using 50mm asphalt wearing course</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Ancillary works</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Road marking</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Finishing the Road and Road Reserve</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De-establishment of all plant and site camp</a:t>
            </a:r>
          </a:p>
          <a:p>
            <a:pPr marL="285750" indent="-285750">
              <a:lnSpc>
                <a:spcPct val="150000"/>
              </a:lnSpc>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Road marking during/after defect Liability period.</a:t>
            </a:r>
          </a:p>
        </p:txBody>
      </p:sp>
    </p:spTree>
    <p:extLst>
      <p:ext uri="{BB962C8B-B14F-4D97-AF65-F5344CB8AC3E}">
        <p14:creationId xmlns:p14="http://schemas.microsoft.com/office/powerpoint/2010/main" val="2523596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46F97F1-97C5-3CDA-8B08-8ED38F419DC5}"/>
              </a:ext>
            </a:extLst>
          </p:cNvPr>
          <p:cNvSpPr txBox="1"/>
          <p:nvPr/>
        </p:nvSpPr>
        <p:spPr>
          <a:xfrm>
            <a:off x="520117" y="1098959"/>
            <a:ext cx="8103766" cy="4832092"/>
          </a:xfrm>
          <a:prstGeom prst="rect">
            <a:avLst/>
          </a:prstGeom>
          <a:noFill/>
        </p:spPr>
        <p:txBody>
          <a:bodyPr wrap="square">
            <a:spAutoFit/>
          </a:bodyPr>
          <a:lstStyle/>
          <a:p>
            <a:pPr algn="just">
              <a:tabLst>
                <a:tab pos="900430" algn="l"/>
              </a:tabLst>
            </a:pPr>
            <a:r>
              <a:rPr lang="en-US" sz="1400" cap="all" dirty="0">
                <a:effectLst/>
                <a:latin typeface="Arial Bold" panose="020B0704020202020204" pitchFamily="34" charset="0"/>
                <a:ea typeface="Times New Roman" panose="02020603050405020304" pitchFamily="18" charset="0"/>
                <a:cs typeface="Times New Roman" panose="02020603050405020304" pitchFamily="18" charset="0"/>
              </a:rPr>
              <a:t>PAVEMENT DESIGN FOR ALL PARTS OF THE VARIOUS ROADS</a:t>
            </a:r>
          </a:p>
          <a:p>
            <a:pPr algn="just">
              <a:tabLst>
                <a:tab pos="90043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resurfacing in Mokopane Town (km 0.2 to km 0.9) is to consist of a mill and replace with a 60mm asphalt wearing course (PG58E-22 EMB). Where structural defects are identified, ad hoc asphalt base patching will be constructed.</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resurfacing just outside Mokopane town (km 0.9 to km 7.7) is to consist of a 50mm asphalt overlay (PG58E-22 EMB). Where structural defects are identified, ad hoc asphalt base patching will be constructed or the deeper structural intervention.</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There are five major intersections along the route (refer to table C4.1.2.1). Intersections will be overlaid with a 50mm asphalt wearing course (PG58E-22 EMB). Bridge decks are to be milled and replaced with a 50mm asphalt wearing course (PG58E-22 EMB).</a:t>
            </a:r>
          </a:p>
          <a:p>
            <a:pPr algn="just"/>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rest of the route is to be resurfaced with a 20/7/7mm split application double seal with an S-E1 tack and penetration coats. A 65% cationic spray grade emulsion cover spray is to be applied following the resurfacing.</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A texture slurry (fine slurry, fine grade) is to be applied where the existing texture depth is found to be less than 1.5mm or as indicated by the Engineer on site.</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Areas exhibiting pavement structural defects have been identified for deeper structural intervention.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5599E864-3F8F-103A-5608-13E46CBE56AB}"/>
              </a:ext>
            </a:extLst>
          </p:cNvPr>
          <p:cNvSpPr/>
          <p:nvPr/>
        </p:nvSpPr>
        <p:spPr>
          <a:xfrm>
            <a:off x="1118122" y="190909"/>
            <a:ext cx="7337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Description of Works(continued)</a:t>
            </a:r>
          </a:p>
        </p:txBody>
      </p:sp>
    </p:spTree>
    <p:extLst>
      <p:ext uri="{BB962C8B-B14F-4D97-AF65-F5344CB8AC3E}">
        <p14:creationId xmlns:p14="http://schemas.microsoft.com/office/powerpoint/2010/main" val="2288368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46F97F1-97C5-3CDA-8B08-8ED38F419DC5}"/>
              </a:ext>
            </a:extLst>
          </p:cNvPr>
          <p:cNvSpPr txBox="1"/>
          <p:nvPr/>
        </p:nvSpPr>
        <p:spPr>
          <a:xfrm>
            <a:off x="520117" y="1098959"/>
            <a:ext cx="8103766" cy="5047536"/>
          </a:xfrm>
          <a:prstGeom prst="rect">
            <a:avLst/>
          </a:prstGeom>
          <a:noFill/>
        </p:spPr>
        <p:txBody>
          <a:bodyPr wrap="square">
            <a:spAutoFit/>
          </a:bodyPr>
          <a:lstStyle/>
          <a:p>
            <a:pPr algn="just">
              <a:tabLst>
                <a:tab pos="900430" algn="l"/>
              </a:tabLst>
            </a:pPr>
            <a:r>
              <a:rPr lang="en-US" sz="1400" cap="all" dirty="0">
                <a:effectLst/>
                <a:latin typeface="Arial Bold" panose="020B0704020202020204" pitchFamily="34" charset="0"/>
                <a:ea typeface="Times New Roman" panose="02020603050405020304" pitchFamily="18" charset="0"/>
                <a:cs typeface="Times New Roman" panose="02020603050405020304" pitchFamily="18" charset="0"/>
              </a:rPr>
              <a:t>PAVEMENT DESIGN FOR ALL PARTS OF THE VARIOUS ROADS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tabLst>
                <a:tab pos="900430" algn="l"/>
              </a:tabLs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Just outside Mokopane Town (km 0.9 to km 7.7) specific areas requiring deeper structural intervention (as per table C4.1.2.2) will consist of milling out 150mm of the existing pavement, cement stabilisation (recycling) of the existing subbase to create a new 250mm C4, construction of a new 150mm BSM1 base to the existing finished road level and 50mm asphalt wearing course overlay.</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Over the rest of the route (km 7.7 to km 50.6) the intervention will consist of milling out 200mm of the existing pavement, cement stabilisation (via recycling) of the existing subbase to create a new 250mm C4, construction of a new 150mm BSM1 base, 50mm asphalt wearing course to the existing finished road level and finally surfaced with the 20/7/7mm split application double seal.</a:t>
            </a:r>
          </a:p>
          <a:p>
            <a:pPr algn="just"/>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Where required, subsoil drainage has also been allowed along these portions to mitigate future moisture ingress.</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milled material shall spoiled at a suitable disposal site as identified by the Contractor.</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cap="all" dirty="0">
                <a:effectLst/>
                <a:latin typeface="Arial Bold" panose="020B0704020202020204" pitchFamily="34" charset="0"/>
                <a:ea typeface="Times New Roman" panose="02020603050405020304" pitchFamily="18" charset="0"/>
                <a:cs typeface="Times New Roman" panose="02020603050405020304" pitchFamily="18" charset="0"/>
              </a:rPr>
              <a:t>STRUCTURAL WORKS</a:t>
            </a:r>
          </a:p>
          <a:p>
            <a:pPr algn="just"/>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No major structural works are anticipated. Some maintenance activities are planned such as clearing of waterways as well as maintenance, repair and/or replacement varying expansion bridge joints.</a:t>
            </a:r>
          </a:p>
          <a:p>
            <a:pPr algn="just"/>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5599E864-3F8F-103A-5608-13E46CBE56AB}"/>
              </a:ext>
            </a:extLst>
          </p:cNvPr>
          <p:cNvSpPr/>
          <p:nvPr/>
        </p:nvSpPr>
        <p:spPr>
          <a:xfrm>
            <a:off x="1118122" y="190909"/>
            <a:ext cx="7337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Description of Works(continued)</a:t>
            </a:r>
          </a:p>
        </p:txBody>
      </p:sp>
    </p:spTree>
    <p:extLst>
      <p:ext uri="{BB962C8B-B14F-4D97-AF65-F5344CB8AC3E}">
        <p14:creationId xmlns:p14="http://schemas.microsoft.com/office/powerpoint/2010/main" val="3730392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46F97F1-97C5-3CDA-8B08-8ED38F419DC5}"/>
              </a:ext>
            </a:extLst>
          </p:cNvPr>
          <p:cNvSpPr txBox="1"/>
          <p:nvPr/>
        </p:nvSpPr>
        <p:spPr>
          <a:xfrm>
            <a:off x="352336" y="837240"/>
            <a:ext cx="8103766" cy="3754874"/>
          </a:xfrm>
          <a:prstGeom prst="rect">
            <a:avLst/>
          </a:prstGeom>
          <a:noFill/>
        </p:spPr>
        <p:txBody>
          <a:bodyPr wrap="square">
            <a:spAutoFit/>
          </a:bodyPr>
          <a:lstStyle/>
          <a:p>
            <a:pPr algn="just">
              <a:tabLst>
                <a:tab pos="900430" algn="l"/>
              </a:tabLst>
            </a:pPr>
            <a:r>
              <a:rPr lang="en-US" sz="1400" cap="all" dirty="0">
                <a:effectLst/>
                <a:latin typeface="Arial Bold" panose="020B0704020202020204" pitchFamily="34" charset="0"/>
                <a:ea typeface="Times New Roman" panose="02020603050405020304" pitchFamily="18" charset="0"/>
                <a:cs typeface="Times New Roman" panose="02020603050405020304" pitchFamily="18" charset="0"/>
              </a:rPr>
              <a:t>MAINTENANCE WORKS</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tabLst>
                <a:tab pos="900430" algn="l"/>
              </a:tabLs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latin typeface="Arial" panose="020B0604020202020204" pitchFamily="34" charset="0"/>
                <a:ea typeface="Times New Roman" panose="02020603050405020304" pitchFamily="18" charset="0"/>
                <a:cs typeface="Times New Roman" panose="02020603050405020304" pitchFamily="18" charset="0"/>
              </a:rPr>
              <a:t>The works shall be maintained by the contractor in accordance with the provisions of the contract. In this regard reference shall be made to the provisions of the FIDIC Conditions of Contract as amended by the particular Conditions of Contract, the Standard Specifications and the Project Specifications.</a:t>
            </a:r>
          </a:p>
          <a:p>
            <a:pPr algn="just"/>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latin typeface="Arial" panose="020B0604020202020204" pitchFamily="34" charset="0"/>
                <a:ea typeface="Times New Roman" panose="02020603050405020304" pitchFamily="18" charset="0"/>
                <a:cs typeface="Times New Roman" panose="02020603050405020304" pitchFamily="18" charset="0"/>
              </a:rPr>
              <a:t>Cognizance shall also be taken thereof that the road reserve falls within the limits of another contract that has been awarded to a routine maintenance contractor. The contractor’s responsibility for maintenance until the issuing of the Taking-Over Certificate shall include the following activities:</a:t>
            </a:r>
          </a:p>
          <a:p>
            <a:pPr algn="just"/>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latin typeface="Arial" panose="020B0604020202020204" pitchFamily="34" charset="0"/>
                <a:ea typeface="Times New Roman" panose="02020603050405020304" pitchFamily="18" charset="0"/>
                <a:cs typeface="Times New Roman" panose="02020603050405020304" pitchFamily="18" charset="0"/>
              </a:rPr>
              <a:t>- Temporary surface and base patching using cold premixed asphalt</a:t>
            </a:r>
          </a:p>
          <a:p>
            <a:pPr marL="285750" indent="-285750" algn="just">
              <a:buFontTx/>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Other </a:t>
            </a:r>
            <a:r>
              <a:rPr lang="en-US" sz="1400" dirty="0" err="1">
                <a:latin typeface="Arial" panose="020B0604020202020204" pitchFamily="34" charset="0"/>
                <a:ea typeface="Times New Roman" panose="02020603050405020304" pitchFamily="18" charset="0"/>
                <a:cs typeface="Times New Roman" panose="02020603050405020304" pitchFamily="18" charset="0"/>
              </a:rPr>
              <a:t>adhoc</a:t>
            </a:r>
            <a:r>
              <a:rPr lang="en-US" sz="1400" dirty="0">
                <a:latin typeface="Arial" panose="020B0604020202020204" pitchFamily="34" charset="0"/>
                <a:ea typeface="Times New Roman" panose="02020603050405020304" pitchFamily="18" charset="0"/>
                <a:cs typeface="Times New Roman" panose="02020603050405020304" pitchFamily="18" charset="0"/>
              </a:rPr>
              <a:t> maintenance work as ordered by the Engineer</a:t>
            </a:r>
          </a:p>
          <a:p>
            <a:pPr marL="285750" indent="-285750" algn="just">
              <a:buFontTx/>
              <a:buChar char="-"/>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latin typeface="Arial" panose="020B0604020202020204" pitchFamily="34" charset="0"/>
                <a:ea typeface="Times New Roman" panose="02020603050405020304" pitchFamily="18" charset="0"/>
                <a:cs typeface="Times New Roman" panose="02020603050405020304" pitchFamily="18" charset="0"/>
              </a:rPr>
              <a:t>Any potholes or other failures, which occur in the road surface during the construction period, shall be repaired by the contractor within 24 hours.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5599E864-3F8F-103A-5608-13E46CBE56AB}"/>
              </a:ext>
            </a:extLst>
          </p:cNvPr>
          <p:cNvSpPr/>
          <p:nvPr/>
        </p:nvSpPr>
        <p:spPr>
          <a:xfrm>
            <a:off x="1118122" y="190909"/>
            <a:ext cx="7337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Description of Works(continued)</a:t>
            </a:r>
          </a:p>
        </p:txBody>
      </p:sp>
    </p:spTree>
    <p:extLst>
      <p:ext uri="{BB962C8B-B14F-4D97-AF65-F5344CB8AC3E}">
        <p14:creationId xmlns:p14="http://schemas.microsoft.com/office/powerpoint/2010/main" val="256194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46F97F1-97C5-3CDA-8B08-8ED38F419DC5}"/>
              </a:ext>
            </a:extLst>
          </p:cNvPr>
          <p:cNvSpPr txBox="1"/>
          <p:nvPr/>
        </p:nvSpPr>
        <p:spPr>
          <a:xfrm>
            <a:off x="520117" y="1098959"/>
            <a:ext cx="8103766" cy="5047536"/>
          </a:xfrm>
          <a:prstGeom prst="rect">
            <a:avLst/>
          </a:prstGeom>
          <a:noFill/>
        </p:spPr>
        <p:txBody>
          <a:bodyPr wrap="square">
            <a:spAutoFit/>
          </a:bodyPr>
          <a:lstStyle/>
          <a:p>
            <a:pPr algn="just">
              <a:tabLst>
                <a:tab pos="900430" algn="l"/>
              </a:tabLst>
            </a:pPr>
            <a:r>
              <a:rPr lang="en-GB" sz="1400" cap="all" dirty="0">
                <a:effectLst/>
                <a:latin typeface="Arial Bold" panose="020B0704020202020204" pitchFamily="34" charset="0"/>
                <a:ea typeface="Times New Roman" panose="02020603050405020304" pitchFamily="18" charset="0"/>
                <a:cs typeface="Times New Roman" panose="02020603050405020304" pitchFamily="18" charset="0"/>
              </a:rPr>
              <a:t>CAMP ESTABLISHMENT, POWER SUPPLY AND OTHER SERVICES</a:t>
            </a:r>
            <a:endParaRPr lang="en-ZA" sz="1400" cap="all" dirty="0">
              <a:effectLst/>
              <a:latin typeface="Arial Bold" panose="020B0704020202020204" pitchFamily="34" charset="0"/>
              <a:ea typeface="Times New Roman" panose="02020603050405020304" pitchFamily="18" charset="0"/>
              <a:cs typeface="Times New Roman" panose="02020603050405020304" pitchFamily="18" charset="0"/>
            </a:endParaRPr>
          </a:p>
          <a:p>
            <a:pPr algn="just"/>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contractor is to make his own arrangements concerning the supply of electrical power and all other services. No direct payment will be made for the provision of electrical and other services. The cost thereof is deemed to be included in the rates and amounts tendered for the various items of work for which these services are required.</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contractor himself shall provide a suitable site for his camp and for accommodating his labourers.</a:t>
            </a:r>
          </a:p>
          <a:p>
            <a:pPr algn="just"/>
            <a:endParaRPr lang="en-ZA" sz="1400" dirty="0">
              <a:latin typeface="Arial" panose="020B0604020202020204" pitchFamily="34" charset="0"/>
              <a:ea typeface="Times New Roman" panose="02020603050405020304" pitchFamily="18" charset="0"/>
              <a:cs typeface="Times New Roman" panose="02020603050405020304" pitchFamily="18" charset="0"/>
            </a:endParaRPr>
          </a:p>
          <a:p>
            <a:pPr algn="just">
              <a:tabLst>
                <a:tab pos="900430" algn="l"/>
              </a:tabLst>
            </a:pPr>
            <a:r>
              <a:rPr lang="en-GB" sz="1400" cap="all" dirty="0">
                <a:effectLst/>
                <a:latin typeface="Arial Bold" panose="020B0704020202020204" pitchFamily="34" charset="0"/>
                <a:ea typeface="Times New Roman" panose="02020603050405020304" pitchFamily="18" charset="0"/>
                <a:cs typeface="Times New Roman" panose="02020603050405020304" pitchFamily="18" charset="0"/>
              </a:rPr>
              <a:t>CONSTRUCTION IN CONFINED AREAS</a:t>
            </a:r>
            <a:endParaRPr lang="en-ZA" sz="1400" cap="all" dirty="0">
              <a:effectLst/>
              <a:latin typeface="Arial Bold" panose="020B0704020202020204" pitchFamily="34" charset="0"/>
              <a:ea typeface="Times New Roman" panose="02020603050405020304" pitchFamily="18" charset="0"/>
              <a:cs typeface="Times New Roman" panose="02020603050405020304" pitchFamily="18" charset="0"/>
            </a:endParaRPr>
          </a:p>
          <a:p>
            <a:pPr algn="just"/>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It will be necessary for the contractor to work within confined areas. In certain places the width of the fill material and pavement layers may decrease to zero and the working space may be confined. The method of construction in these confined areas largely depends on the contractor’s constructional plant.</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Regardless, measurement and payment will be in accordance with the specified cross-sections and dimensions only, irrespective of the method used for achieving these cross-sections and dimensions. It is deemed that the rates tendered in the Pricing Schedule include full compensation for all special equipment and construction methods and for all difficulties encountered when working in confined areas and narrow widths, and at or around obstructions. No extra payment will be made nor will any claim for additional payment be considered in such cases. (Refer to standard specification sub-clause C1.1.3.2(b)).</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33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067E74-4586-85AC-D644-359FCF062F77}"/>
              </a:ext>
            </a:extLst>
          </p:cNvPr>
          <p:cNvSpPr txBox="1"/>
          <p:nvPr/>
        </p:nvSpPr>
        <p:spPr>
          <a:xfrm>
            <a:off x="780176" y="952518"/>
            <a:ext cx="7734649" cy="4832092"/>
          </a:xfrm>
          <a:prstGeom prst="rect">
            <a:avLst/>
          </a:prstGeom>
          <a:noFill/>
        </p:spPr>
        <p:txBody>
          <a:bodyPr wrap="square">
            <a:spAutoFit/>
          </a:bodyPr>
          <a:lstStyle/>
          <a:p>
            <a:pPr algn="just">
              <a:tabLst>
                <a:tab pos="900430" algn="l"/>
              </a:tabLst>
            </a:pPr>
            <a:r>
              <a:rPr lang="en-GB" sz="1400" cap="all" dirty="0">
                <a:effectLst/>
                <a:latin typeface="Arial Bold" panose="020B0704020202020204" pitchFamily="34" charset="0"/>
                <a:ea typeface="Times New Roman" panose="02020603050405020304" pitchFamily="18" charset="0"/>
                <a:cs typeface="Times New Roman" panose="02020603050405020304" pitchFamily="18" charset="0"/>
              </a:rPr>
              <a:t>SMALL CONTRACTOR DEVELOPMENT, TRAINING AND COMMUNITY LIAISON</a:t>
            </a:r>
            <a:endParaRPr lang="en-ZA" sz="1400" cap="all" dirty="0">
              <a:effectLst/>
              <a:latin typeface="Arial Bold" panose="020B0704020202020204" pitchFamily="34" charset="0"/>
              <a:ea typeface="Times New Roman" panose="02020603050405020304" pitchFamily="18" charset="0"/>
              <a:cs typeface="Times New Roman" panose="02020603050405020304" pitchFamily="18" charset="0"/>
            </a:endParaRPr>
          </a:p>
          <a:p>
            <a:pPr algn="just"/>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South African National Roads Agency SOC Limited is committed to the implementation of Government’s policies and in turn expects the same from its contractors. Accordingly, it is a requirement of this project that tenderers are familiar with the specifications that relate to the transformation of the construction industry through the following:</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00050" indent="-400050" algn="just">
              <a:buAutoNum type="romanLcParenBoth"/>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adherence to the policies of the Reconstruction and Development Programme and other similar Government initiatives,</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(ii) employment and/or creation of Targeted Enterprises,</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(iii) arrangement of generic skills, engineering skills and entrepreneurial skills training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programmes</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for which provision has been made in the Pricing Schedule,</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(iv) construction using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labour</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maximisation</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principles and,</a:t>
            </a: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(v) active participation with community-based structures.</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Tenderers should note that liaison with Community Stakeholders via active participation with the Project Liaison Committee, as well as employment of people from within the community, are essential parts of the project. A provisional sum to cover costs incurred by members of the community in the liaison process has also been included in the Pricing Schedule.</a:t>
            </a:r>
          </a:p>
          <a:p>
            <a:pPr algn="just"/>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Section D of the Scope of Works covers the contractor’s requirements in detail, as well as defining the targets that comprise the Contract Participation Goal (CPG).</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xmlns="" id="{43E5FD1F-6693-4E7E-B120-4F520A6FF9A4}"/>
              </a:ext>
            </a:extLst>
          </p:cNvPr>
          <p:cNvSpPr>
            <a:spLocks noGrp="1"/>
          </p:cNvSpPr>
          <p:nvPr>
            <p:ph/>
          </p:nvPr>
        </p:nvSpPr>
        <p:spPr>
          <a:xfrm>
            <a:off x="457200" y="277813"/>
            <a:ext cx="8229600" cy="5853112"/>
          </a:xfrm>
        </p:spPr>
        <p:txBody>
          <a:bodyPr/>
          <a:lstStyle/>
          <a:p>
            <a:pPr marL="342900" lvl="0" indent="-342900" algn="ctr" fontAlgn="base">
              <a:lnSpc>
                <a:spcPct val="100000"/>
              </a:lnSpc>
              <a:spcBef>
                <a:spcPct val="20000"/>
              </a:spcBef>
              <a:spcAft>
                <a:spcPct val="0"/>
              </a:spcAft>
              <a:buClr>
                <a:srgbClr val="336666"/>
              </a:buClr>
              <a:buSzPct val="70000"/>
              <a:buNone/>
              <a:defRPr/>
            </a:pPr>
            <a:r>
              <a:rPr lang="en-ZA" altLang="en-US" sz="4000" kern="0" dirty="0">
                <a:solidFill>
                  <a:srgbClr val="000000"/>
                </a:solidFill>
                <a:latin typeface="Arial"/>
              </a:rPr>
              <a:t>THANK YOU FOR YOUR ATTENTION</a:t>
            </a:r>
          </a:p>
          <a:p>
            <a:pPr marL="342900" lvl="0" indent="-342900" algn="ctr" fontAlgn="base">
              <a:lnSpc>
                <a:spcPct val="100000"/>
              </a:lnSpc>
              <a:spcBef>
                <a:spcPct val="20000"/>
              </a:spcBef>
              <a:spcAft>
                <a:spcPct val="0"/>
              </a:spcAft>
              <a:buClr>
                <a:srgbClr val="336666"/>
              </a:buClr>
              <a:buSzPct val="70000"/>
              <a:buNone/>
              <a:defRPr/>
            </a:pPr>
            <a:endParaRPr lang="en-ZA" altLang="en-US" sz="3200" kern="0" dirty="0">
              <a:solidFill>
                <a:srgbClr val="000000"/>
              </a:solidFill>
              <a:latin typeface="Arial"/>
            </a:endParaRPr>
          </a:p>
          <a:p>
            <a:pPr marL="342900" lvl="0" indent="-342900" algn="ctr" fontAlgn="base">
              <a:lnSpc>
                <a:spcPct val="100000"/>
              </a:lnSpc>
              <a:spcBef>
                <a:spcPct val="20000"/>
              </a:spcBef>
              <a:spcAft>
                <a:spcPct val="0"/>
              </a:spcAft>
              <a:buClr>
                <a:srgbClr val="336666"/>
              </a:buClr>
              <a:buSzPct val="70000"/>
              <a:buNone/>
              <a:defRPr/>
            </a:pPr>
            <a:r>
              <a:rPr lang="en-ZA" altLang="en-US" kern="0" dirty="0">
                <a:solidFill>
                  <a:srgbClr val="000000"/>
                </a:solidFill>
                <a:latin typeface="Arial"/>
              </a:rPr>
              <a:t>SANRAL WEB ADDRESS:  </a:t>
            </a:r>
            <a:r>
              <a:rPr lang="en-ZA" altLang="en-US" kern="0" dirty="0">
                <a:solidFill>
                  <a:srgbClr val="FF0000"/>
                </a:solidFill>
                <a:latin typeface="Arial"/>
                <a:hlinkClick r:id="rId2"/>
              </a:rPr>
              <a:t>www.nra.co.za</a:t>
            </a:r>
            <a:endParaRPr lang="en-ZA" altLang="en-US" kern="0" dirty="0">
              <a:solidFill>
                <a:srgbClr val="000000"/>
              </a:solidFill>
              <a:latin typeface="Arial"/>
            </a:endParaRPr>
          </a:p>
          <a:p>
            <a:endParaRPr lang="en-US" dirty="0"/>
          </a:p>
          <a:p>
            <a:pPr marL="0" indent="0" algn="ctr">
              <a:buNone/>
            </a:pPr>
            <a:r>
              <a:rPr lang="en-US" dirty="0"/>
              <a:t>ENQUIRIES</a:t>
            </a:r>
            <a:r>
              <a:rPr lang="en-US"/>
              <a:t>: Procurementnr3@</a:t>
            </a:r>
            <a:r>
              <a:rPr lang="en-US" dirty="0"/>
              <a:t>sanral.co.za</a:t>
            </a:r>
          </a:p>
        </p:txBody>
      </p:sp>
    </p:spTree>
    <p:extLst>
      <p:ext uri="{BB962C8B-B14F-4D97-AF65-F5344CB8AC3E}">
        <p14:creationId xmlns:p14="http://schemas.microsoft.com/office/powerpoint/2010/main" val="31051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29498DD-A65B-4943-9A3E-73E37ACEBF83}"/>
              </a:ext>
            </a:extLst>
          </p:cNvPr>
          <p:cNvSpPr txBox="1"/>
          <p:nvPr/>
        </p:nvSpPr>
        <p:spPr>
          <a:xfrm>
            <a:off x="1504231" y="234116"/>
            <a:ext cx="6937806" cy="400110"/>
          </a:xfrm>
          <a:prstGeom prst="rect">
            <a:avLst/>
          </a:prstGeom>
          <a:noFill/>
        </p:spPr>
        <p:txBody>
          <a:bodyPr wrap="squar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T1.1:   Tender  Notice  and  Invitation  to  Tender</a:t>
            </a:r>
          </a:p>
        </p:txBody>
      </p:sp>
      <p:sp>
        <p:nvSpPr>
          <p:cNvPr id="5" name="TextBox 4">
            <a:extLst>
              <a:ext uri="{FF2B5EF4-FFF2-40B4-BE49-F238E27FC236}">
                <a16:creationId xmlns:a16="http://schemas.microsoft.com/office/drawing/2014/main" xmlns="" id="{2A566B99-8CBB-A66D-E1BF-54AC186BDD4F}"/>
              </a:ext>
            </a:extLst>
          </p:cNvPr>
          <p:cNvSpPr txBox="1"/>
          <p:nvPr/>
        </p:nvSpPr>
        <p:spPr>
          <a:xfrm>
            <a:off x="503339" y="746620"/>
            <a:ext cx="8128933" cy="4247317"/>
          </a:xfrm>
          <a:prstGeom prst="rect">
            <a:avLst/>
          </a:prstGeom>
          <a:noFill/>
        </p:spPr>
        <p:txBody>
          <a:bodyPr wrap="square">
            <a:spAutoFit/>
          </a:bodyPr>
          <a:lstStyle/>
          <a:p>
            <a:r>
              <a:rPr lang="en-US" dirty="0"/>
              <a:t>CIDB Regulation 25(1B) will not be applicable to this contract</a:t>
            </a:r>
          </a:p>
          <a:p>
            <a:endParaRPr lang="en-US" dirty="0"/>
          </a:p>
          <a:p>
            <a:r>
              <a:rPr lang="en-US" dirty="0"/>
              <a:t>Only tenderers who are registered on the National Treasury Central Supplier Database as stated in the Tender Data C.2.1, are eligible to tender.</a:t>
            </a:r>
          </a:p>
          <a:p>
            <a:endParaRPr lang="en-US" dirty="0"/>
          </a:p>
          <a:p>
            <a:r>
              <a:rPr lang="en-US" dirty="0"/>
              <a:t>It is estimated that tenderers should have a CIDB contractor grading designation of  </a:t>
            </a:r>
            <a:r>
              <a:rPr lang="en-US" b="1" dirty="0"/>
              <a:t>9CE or higher</a:t>
            </a:r>
            <a:r>
              <a:rPr lang="en-US" dirty="0"/>
              <a:t>, however tenderers attention is drawn to clause C.2.1 of the Tender Data when submitting their tender. </a:t>
            </a:r>
          </a:p>
          <a:p>
            <a:endParaRPr lang="en-US" dirty="0"/>
          </a:p>
          <a:p>
            <a:r>
              <a:rPr lang="en-US" dirty="0"/>
              <a:t>Tenders from tenderers registered as potentially emerging enterprises but with a CIDB contractor grading designation lower than a contractor grading designation determined in accordance with the sum tendered, or a value determined in accordance with 25(7A) of the Construction Industry Development Regulations, will not be accepted.</a:t>
            </a:r>
          </a:p>
          <a:p>
            <a:endParaRPr lang="en-US" dirty="0"/>
          </a:p>
        </p:txBody>
      </p:sp>
    </p:spTree>
    <p:extLst>
      <p:ext uri="{BB962C8B-B14F-4D97-AF65-F5344CB8AC3E}">
        <p14:creationId xmlns:p14="http://schemas.microsoft.com/office/powerpoint/2010/main" val="202564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72C4EA-023A-4D03-9A6F-CB8463777096}"/>
              </a:ext>
            </a:extLst>
          </p:cNvPr>
          <p:cNvSpPr txBox="1"/>
          <p:nvPr/>
        </p:nvSpPr>
        <p:spPr>
          <a:xfrm>
            <a:off x="1504231" y="234116"/>
            <a:ext cx="6937806" cy="400110"/>
          </a:xfrm>
          <a:prstGeom prst="rect">
            <a:avLst/>
          </a:prstGeom>
          <a:noFill/>
        </p:spPr>
        <p:txBody>
          <a:bodyPr wrap="squar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T1.1:   Tender  Notice  and  Invitation  to  Tender</a:t>
            </a:r>
          </a:p>
        </p:txBody>
      </p:sp>
      <p:sp>
        <p:nvSpPr>
          <p:cNvPr id="3" name="Rectangle 2">
            <a:extLst>
              <a:ext uri="{FF2B5EF4-FFF2-40B4-BE49-F238E27FC236}">
                <a16:creationId xmlns:a16="http://schemas.microsoft.com/office/drawing/2014/main" xmlns="" id="{821B55CE-9B20-4EAC-93CB-875CA615A889}"/>
              </a:ext>
            </a:extLst>
          </p:cNvPr>
          <p:cNvSpPr/>
          <p:nvPr/>
        </p:nvSpPr>
        <p:spPr>
          <a:xfrm>
            <a:off x="671120" y="913572"/>
            <a:ext cx="7977930" cy="5632311"/>
          </a:xfrm>
          <a:prstGeom prst="rect">
            <a:avLst/>
          </a:prstGeom>
        </p:spPr>
        <p:txBody>
          <a:bodyPr wrap="square">
            <a:spAutoFit/>
          </a:bodyPr>
          <a:lstStyle/>
          <a:p>
            <a:pPr algn="just">
              <a:spcAft>
                <a:spcPts val="0"/>
              </a:spcAft>
            </a:pPr>
            <a:r>
              <a:rPr lang="en-U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TENDER DOCUMENTS</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Tender documents are available at no cost in electronic format downloaded from the SANRAL’s website by the following link: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2"/>
              </a:rPr>
              <a:t>https://www.nra.co.za/sanral-tenders/status?region_id=national</a:t>
            </a: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Tenderers must submit, via email, the duly completed </a:t>
            </a:r>
            <a:r>
              <a:rPr lang="en-US"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Form A1.1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Certificate of Intention to Submit a Tender prior to </a:t>
            </a:r>
            <a:r>
              <a:rPr lang="en-US" sz="14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28</a:t>
            </a:r>
            <a:r>
              <a:rPr lang="en-US"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July</a:t>
            </a:r>
            <a:r>
              <a:rPr lang="en-US" sz="14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2023</a:t>
            </a:r>
            <a:r>
              <a:rPr lang="en-US" sz="14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Failure to submit this certificate would result in the tenderer not receiving addenda or additional issued information and may result in the tenderer being non-responsive</a:t>
            </a: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COMPLETION AND DELIVERY OF TENDERS</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closing time for receipt of tenders is </a:t>
            </a:r>
            <a:r>
              <a:rPr lang="en-US"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11h00</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on </a:t>
            </a: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FRIDAY 25 AUGUST 2023</a:t>
            </a:r>
            <a:r>
              <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Telegraphic, telephonic, telex, email, facsimile and late tenders will not be accepted.</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Tenders may only be submitted in the format as stated in the Tender Data.</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Requirements for sealing, addressing, delivery, opening and assessment of tenders are stated in the Tender Data.</a:t>
            </a:r>
          </a:p>
          <a:p>
            <a:pPr algn="just">
              <a:spcAft>
                <a:spcPts val="0"/>
              </a:spcAf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600" b="1" dirty="0">
                <a:solidFill>
                  <a:srgbClr val="000000"/>
                </a:solidFill>
                <a:latin typeface="Arial" panose="020B0604020202020204" pitchFamily="34" charset="0"/>
                <a:cs typeface="Times New Roman" panose="02020603050405020304" pitchFamily="18" charset="0"/>
              </a:rPr>
              <a:t>LOCATION OF TENDER BOX FOR TENDER SUBMISSIONS: </a:t>
            </a:r>
          </a:p>
          <a:p>
            <a:pPr marL="0" lvl="1" algn="just"/>
            <a:r>
              <a:rPr lang="en-ZA" sz="1400" dirty="0">
                <a:solidFill>
                  <a:srgbClr val="000000"/>
                </a:solidFill>
                <a:latin typeface="Arial" panose="020B0604020202020204" pitchFamily="34" charset="0"/>
                <a:cs typeface="Times New Roman" panose="02020603050405020304" pitchFamily="18" charset="0"/>
              </a:rPr>
              <a:t>Reception Area</a:t>
            </a:r>
          </a:p>
          <a:p>
            <a:pPr marL="0" lvl="1" algn="just"/>
            <a:r>
              <a:rPr lang="nn-NO" sz="1400" dirty="0">
                <a:solidFill>
                  <a:srgbClr val="000000"/>
                </a:solidFill>
                <a:latin typeface="Arial" panose="020B0604020202020204" pitchFamily="34" charset="0"/>
                <a:cs typeface="Times New Roman" panose="02020603050405020304" pitchFamily="18" charset="0"/>
              </a:rPr>
              <a:t>38 Ida Street</a:t>
            </a:r>
          </a:p>
          <a:p>
            <a:pPr algn="just"/>
            <a:r>
              <a:rPr lang="nn-NO" sz="1400" dirty="0">
                <a:solidFill>
                  <a:srgbClr val="000000"/>
                </a:solidFill>
                <a:latin typeface="Arial" panose="020B0604020202020204" pitchFamily="34" charset="0"/>
                <a:cs typeface="Times New Roman" panose="02020603050405020304" pitchFamily="18" charset="0"/>
              </a:rPr>
              <a:t>Menlopark</a:t>
            </a:r>
          </a:p>
          <a:p>
            <a:pPr algn="just"/>
            <a:r>
              <a:rPr lang="nn-NO" sz="1400" dirty="0">
                <a:solidFill>
                  <a:srgbClr val="000000"/>
                </a:solidFill>
                <a:latin typeface="Arial" panose="020B0604020202020204" pitchFamily="34" charset="0"/>
                <a:cs typeface="Times New Roman" panose="02020603050405020304" pitchFamily="18" charset="0"/>
              </a:rPr>
              <a:t>Pretoria</a:t>
            </a:r>
          </a:p>
          <a:p>
            <a:pPr algn="just"/>
            <a:r>
              <a:rPr lang="nn-NO" sz="1400" dirty="0">
                <a:solidFill>
                  <a:srgbClr val="000000"/>
                </a:solidFill>
                <a:latin typeface="Arial" panose="020B0604020202020204" pitchFamily="34" charset="0"/>
                <a:cs typeface="Times New Roman" panose="02020603050405020304" pitchFamily="18" charset="0"/>
              </a:rPr>
              <a:t>0081</a:t>
            </a:r>
          </a:p>
          <a:p>
            <a:pPr algn="just">
              <a:spcAft>
                <a:spcPts val="0"/>
              </a:spcAf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nn-NO"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59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Part  T1.2:  Tender Data</a:t>
            </a:r>
          </a:p>
        </p:txBody>
      </p:sp>
    </p:spTree>
    <p:extLst>
      <p:ext uri="{BB962C8B-B14F-4D97-AF65-F5344CB8AC3E}">
        <p14:creationId xmlns:p14="http://schemas.microsoft.com/office/powerpoint/2010/main" val="258064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72C4EA-023A-4D03-9A6F-CB8463777096}"/>
              </a:ext>
            </a:extLst>
          </p:cNvPr>
          <p:cNvSpPr txBox="1"/>
          <p:nvPr/>
        </p:nvSpPr>
        <p:spPr>
          <a:xfrm>
            <a:off x="1504231" y="234116"/>
            <a:ext cx="6937806" cy="400110"/>
          </a:xfrm>
          <a:prstGeom prst="rect">
            <a:avLst/>
          </a:prstGeom>
          <a:noFill/>
        </p:spPr>
        <p:txBody>
          <a:bodyPr wrap="squar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Conditions of Tender</a:t>
            </a:r>
          </a:p>
        </p:txBody>
      </p:sp>
      <p:sp>
        <p:nvSpPr>
          <p:cNvPr id="5" name="TextBox 4">
            <a:extLst>
              <a:ext uri="{FF2B5EF4-FFF2-40B4-BE49-F238E27FC236}">
                <a16:creationId xmlns:a16="http://schemas.microsoft.com/office/drawing/2014/main" xmlns="" id="{BA42812F-D534-A713-DF78-921BFCEF31A1}"/>
              </a:ext>
            </a:extLst>
          </p:cNvPr>
          <p:cNvSpPr txBox="1"/>
          <p:nvPr/>
        </p:nvSpPr>
        <p:spPr>
          <a:xfrm>
            <a:off x="746620" y="1728132"/>
            <a:ext cx="8045042" cy="1631216"/>
          </a:xfrm>
          <a:prstGeom prst="rect">
            <a:avLst/>
          </a:prstGeom>
          <a:noFill/>
        </p:spPr>
        <p:txBody>
          <a:bodyPr wrap="square">
            <a:spAutoFit/>
          </a:bodyPr>
          <a:lstStyle/>
          <a:p>
            <a:r>
              <a:rPr lang="en-US" sz="2000" dirty="0"/>
              <a:t>The Conditions of Tender are the Standard Conditions of Tender as contained in Annexure C of the </a:t>
            </a:r>
            <a:r>
              <a:rPr lang="en-US" sz="2000" b="1" dirty="0"/>
              <a:t>CIDB STANDARD FOR UNIFORMITY IN ENGINEERING AND CONSTRUCTION WORKS CONTRACTS </a:t>
            </a:r>
            <a:r>
              <a:rPr lang="en-US" sz="2000" dirty="0"/>
              <a:t>as per Government Notice No. 423 published in Government Gazette No. 42622 of 08 AUGUST 2019 and as amended from time to time. (see www.cidb.org.za)</a:t>
            </a:r>
            <a:endParaRPr lang="en-ZA" sz="2000" dirty="0"/>
          </a:p>
        </p:txBody>
      </p:sp>
    </p:spTree>
    <p:extLst>
      <p:ext uri="{BB962C8B-B14F-4D97-AF65-F5344CB8AC3E}">
        <p14:creationId xmlns:p14="http://schemas.microsoft.com/office/powerpoint/2010/main" val="1422799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1967</TotalTime>
  <Words>4074</Words>
  <Application>Microsoft Office PowerPoint</Application>
  <PresentationFormat>On-screen Show (4:3)</PresentationFormat>
  <Paragraphs>745</Paragraphs>
  <Slides>56</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56</vt:i4>
      </vt:variant>
    </vt:vector>
  </HeadingPairs>
  <TitlesOfParts>
    <vt:vector size="74" baseType="lpstr">
      <vt:lpstr>Arial</vt:lpstr>
      <vt:lpstr>Arial Bold</vt:lpstr>
      <vt:lpstr>Berlin Sans FB Demi</vt:lpstr>
      <vt:lpstr>Calibri</vt:lpstr>
      <vt:lpstr>Calibri Light</vt:lpstr>
      <vt:lpstr>Exo 2</vt:lpstr>
      <vt:lpstr>Helvetica</vt:lpstr>
      <vt:lpstr>Open Sans</vt:lpstr>
      <vt:lpstr>Times New Roman</vt:lpstr>
      <vt:lpstr>Verdana</vt:lpstr>
      <vt:lpstr>Office Theme</vt:lpstr>
      <vt:lpstr>Custom Design</vt:lpstr>
      <vt:lpstr>1_Custom Design</vt:lpstr>
      <vt:lpstr>6_Custom Design</vt:lpstr>
      <vt:lpstr>3_Custom Design</vt:lpstr>
      <vt:lpstr>4_Custom Design</vt:lpstr>
      <vt:lpstr>5_Custom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Anthea Gibbs</dc:creator>
  <cp:lastModifiedBy>Kanny Damien</cp:lastModifiedBy>
  <cp:revision>298</cp:revision>
  <cp:lastPrinted>2023-06-09T13:44:41Z</cp:lastPrinted>
  <dcterms:created xsi:type="dcterms:W3CDTF">2018-09-07T07:41:55Z</dcterms:created>
  <dcterms:modified xsi:type="dcterms:W3CDTF">2023-07-14T11:47:15Z</dcterms:modified>
</cp:coreProperties>
</file>