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2" r:id="rId5"/>
  </p:sldMasterIdLst>
  <p:notesMasterIdLst>
    <p:notesMasterId r:id="rId10"/>
  </p:notesMasterIdLst>
  <p:sldIdLst>
    <p:sldId id="295" r:id="rId6"/>
    <p:sldId id="332" r:id="rId7"/>
    <p:sldId id="330" r:id="rId8"/>
    <p:sldId id="310" r:id="rId9"/>
  </p:sldIdLst>
  <p:sldSz cx="12192000" cy="6858000"/>
  <p:notesSz cx="6858000" cy="9144000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BB4004C-EA86-176F-B3D2-BEBA069F5769}" name="Stefanie Mpiyakhe" initials="SM" userId="S::stef@bravegroup.co.za::5232a352-55aa-490d-a92f-c050863fe62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B6AA"/>
    <a:srgbClr val="ACC3C3"/>
    <a:srgbClr val="E4BC7F"/>
    <a:srgbClr val="C2C382"/>
    <a:srgbClr val="CA9987"/>
    <a:srgbClr val="B49180"/>
    <a:srgbClr val="82A5A5"/>
    <a:srgbClr val="D69B40"/>
    <a:srgbClr val="A3A543"/>
    <a:srgbClr val="B066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220" autoAdjust="0"/>
    <p:restoredTop sz="94660"/>
  </p:normalViewPr>
  <p:slideViewPr>
    <p:cSldViewPr snapToGrid="0">
      <p:cViewPr varScale="1">
        <p:scale>
          <a:sx n="67" d="100"/>
          <a:sy n="67" d="100"/>
        </p:scale>
        <p:origin x="17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gs" Target="tags/tag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FE79EC-29B1-4A54-B46B-ADFA5C0A41D5}" type="datetimeFigureOut">
              <a:rPr lang="en-ZA" smtClean="0"/>
              <a:t>2024/02/08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CA291F-663B-47B1-87DD-51E5B01DA0AE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85645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3F3CB2-D0F4-4DE1-93B7-9F654AF51A8E}" type="slidenum">
              <a:rPr lang="en-ZA" smtClean="0"/>
              <a:pPr>
                <a:defRPr/>
              </a:pPr>
              <a:t>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7041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1.emf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.emf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1.emf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5.emf"/><Relationship Id="rId4" Type="http://schemas.openxmlformats.org/officeDocument/2006/relationships/image" Target="../media/image4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6.emf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5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607F45E-2B15-7373-829E-FA06F90D6D9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" y="4118011"/>
            <a:ext cx="12191990" cy="2464127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8BE0A2D5-4897-AEFE-6F06-B6A2F82DFA4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5443" y="2396081"/>
            <a:ext cx="3937000" cy="3568700"/>
          </a:xfrm>
          <a:prstGeom prst="rect">
            <a:avLst/>
          </a:prstGeom>
        </p:spPr>
      </p:pic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440238" y="1404737"/>
            <a:ext cx="72955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Title of presentation</a:t>
            </a:r>
            <a:endParaRPr lang="en-ZA" noProof="0" dirty="0"/>
          </a:p>
        </p:txBody>
      </p:sp>
      <p:sp>
        <p:nvSpPr>
          <p:cNvPr id="64" name="Rectangle 4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4440238" y="2924226"/>
            <a:ext cx="7295501" cy="3651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2000" b="1">
                <a:solidFill>
                  <a:srgbClr val="83725B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Presented by:</a:t>
            </a:r>
            <a:endParaRPr lang="en-ZA" noProof="0" dirty="0"/>
          </a:p>
        </p:txBody>
      </p: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FC9B13AD-CB38-ECF0-A13D-FF807AEA76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39589" y="3527025"/>
            <a:ext cx="7296150" cy="3270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  <a:lvl3pPr algn="r">
              <a:defRPr>
                <a:solidFill>
                  <a:schemeClr val="bg1"/>
                </a:solidFill>
              </a:defRPr>
            </a:lvl3pPr>
            <a:lvl4pPr algn="r">
              <a:defRPr>
                <a:solidFill>
                  <a:schemeClr val="bg1"/>
                </a:solidFill>
              </a:defRPr>
            </a:lvl4pPr>
            <a:lvl5pPr algn="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Date:</a:t>
            </a:r>
            <a:endParaRPr lang="en-US" dirty="0"/>
          </a:p>
        </p:txBody>
      </p:sp>
      <p:pic>
        <p:nvPicPr>
          <p:cNvPr id="82" name="Picture 81">
            <a:extLst>
              <a:ext uri="{FF2B5EF4-FFF2-40B4-BE49-F238E27FC236}">
                <a16:creationId xmlns:a16="http://schemas.microsoft.com/office/drawing/2014/main" id="{5751479E-E24F-097C-9992-2F6EDD86852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94413" y="4219860"/>
            <a:ext cx="2260600" cy="2044700"/>
          </a:xfrm>
          <a:prstGeom prst="rect">
            <a:avLst/>
          </a:prstGeom>
        </p:spPr>
      </p:pic>
      <p:sp>
        <p:nvSpPr>
          <p:cNvPr id="102" name="Picture Placeholder 101">
            <a:extLst>
              <a:ext uri="{FF2B5EF4-FFF2-40B4-BE49-F238E27FC236}">
                <a16:creationId xmlns:a16="http://schemas.microsoft.com/office/drawing/2014/main" id="{C4067DE9-8827-ACDD-EA61-EE0F0A44163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7349" y="4291297"/>
            <a:ext cx="1895476" cy="1895476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visual</a:t>
            </a:r>
          </a:p>
        </p:txBody>
      </p:sp>
      <p:sp>
        <p:nvSpPr>
          <p:cNvPr id="104" name="Picture Placeholder 103">
            <a:extLst>
              <a:ext uri="{FF2B5EF4-FFF2-40B4-BE49-F238E27FC236}">
                <a16:creationId xmlns:a16="http://schemas.microsoft.com/office/drawing/2014/main" id="{B5312EC4-EEAC-7185-C191-930CB9ED57C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81350" y="2527772"/>
            <a:ext cx="3294850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chemeClr val="tx2"/>
          </a:solidFill>
          <a:ln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70F73F9A-6527-43E5-9BDC-E6533EDAECC6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499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30BAC82-9DB7-9CA7-748B-B6106F432A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" y="4118011"/>
            <a:ext cx="12191990" cy="2464127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8BE0A2D5-4897-AEFE-6F06-B6A2F82DFA4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5443" y="2396081"/>
            <a:ext cx="3937000" cy="3568700"/>
          </a:xfrm>
          <a:prstGeom prst="rect">
            <a:avLst/>
          </a:prstGeom>
        </p:spPr>
      </p:pic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440238" y="1404737"/>
            <a:ext cx="72955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Title of presentation</a:t>
            </a:r>
            <a:endParaRPr lang="en-ZA" noProof="0" dirty="0"/>
          </a:p>
        </p:txBody>
      </p:sp>
      <p:sp>
        <p:nvSpPr>
          <p:cNvPr id="64" name="Rectangle 4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4440238" y="2924226"/>
            <a:ext cx="7295501" cy="3651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2000" b="1">
                <a:solidFill>
                  <a:srgbClr val="83725B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Presented by:</a:t>
            </a:r>
            <a:endParaRPr lang="en-ZA" noProof="0" dirty="0"/>
          </a:p>
        </p:txBody>
      </p: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FC9B13AD-CB38-ECF0-A13D-FF807AEA76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39589" y="3527025"/>
            <a:ext cx="7296150" cy="3270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  <a:lvl3pPr algn="r">
              <a:defRPr>
                <a:solidFill>
                  <a:schemeClr val="bg1"/>
                </a:solidFill>
              </a:defRPr>
            </a:lvl3pPr>
            <a:lvl4pPr algn="r">
              <a:defRPr>
                <a:solidFill>
                  <a:schemeClr val="bg1"/>
                </a:solidFill>
              </a:defRPr>
            </a:lvl4pPr>
            <a:lvl5pPr algn="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Date:</a:t>
            </a:r>
            <a:endParaRPr lang="en-US" dirty="0"/>
          </a:p>
        </p:txBody>
      </p:sp>
      <p:pic>
        <p:nvPicPr>
          <p:cNvPr id="82" name="Picture 81">
            <a:extLst>
              <a:ext uri="{FF2B5EF4-FFF2-40B4-BE49-F238E27FC236}">
                <a16:creationId xmlns:a16="http://schemas.microsoft.com/office/drawing/2014/main" id="{5751479E-E24F-097C-9992-2F6EDD86852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94413" y="4219860"/>
            <a:ext cx="2260600" cy="204470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669C941-D846-CAA6-9EF5-7B15E34B195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000524" y="2500271"/>
            <a:ext cx="3294850" cy="3360318"/>
          </a:xfrm>
          <a:custGeom>
            <a:avLst/>
            <a:gdLst>
              <a:gd name="connsiteX0" fmla="*/ 1647425 w 3294850"/>
              <a:gd name="connsiteY0" fmla="*/ 0 h 3360318"/>
              <a:gd name="connsiteX1" fmla="*/ 3294850 w 3294850"/>
              <a:gd name="connsiteY1" fmla="*/ 1680159 h 3360318"/>
              <a:gd name="connsiteX2" fmla="*/ 1647425 w 3294850"/>
              <a:gd name="connsiteY2" fmla="*/ 3360318 h 3360318"/>
              <a:gd name="connsiteX3" fmla="*/ 1157531 w 3294850"/>
              <a:gd name="connsiteY3" fmla="*/ 3284782 h 3360318"/>
              <a:gd name="connsiteX4" fmla="*/ 1121439 w 3294850"/>
              <a:gd name="connsiteY4" fmla="*/ 3271309 h 3360318"/>
              <a:gd name="connsiteX5" fmla="*/ 1123633 w 3294850"/>
              <a:gd name="connsiteY5" fmla="*/ 3268653 h 3360318"/>
              <a:gd name="connsiteX6" fmla="*/ 1285660 w 3294850"/>
              <a:gd name="connsiteY6" fmla="*/ 2738764 h 3360318"/>
              <a:gd name="connsiteX7" fmla="*/ 336937 w 3294850"/>
              <a:gd name="connsiteY7" fmla="*/ 1791026 h 3360318"/>
              <a:gd name="connsiteX8" fmla="*/ 54816 w 3294850"/>
              <a:gd name="connsiteY8" fmla="*/ 1833635 h 3360318"/>
              <a:gd name="connsiteX9" fmla="*/ 8438 w 3294850"/>
              <a:gd name="connsiteY9" fmla="*/ 1850592 h 3360318"/>
              <a:gd name="connsiteX10" fmla="*/ 0 w 3294850"/>
              <a:gd name="connsiteY10" fmla="*/ 1680159 h 3360318"/>
              <a:gd name="connsiteX11" fmla="*/ 1647425 w 3294850"/>
              <a:gd name="connsiteY11" fmla="*/ 0 h 3360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360318">
                <a:moveTo>
                  <a:pt x="1647425" y="0"/>
                </a:moveTo>
                <a:cubicBezTo>
                  <a:pt x="2557273" y="0"/>
                  <a:pt x="3294850" y="752233"/>
                  <a:pt x="3294850" y="1680159"/>
                </a:cubicBezTo>
                <a:cubicBezTo>
                  <a:pt x="3294850" y="2608085"/>
                  <a:pt x="2557273" y="3360318"/>
                  <a:pt x="1647425" y="3360318"/>
                </a:cubicBezTo>
                <a:cubicBezTo>
                  <a:pt x="1476829" y="3360318"/>
                  <a:pt x="1312289" y="3333873"/>
                  <a:pt x="1157531" y="3284782"/>
                </a:cubicBezTo>
                <a:lnTo>
                  <a:pt x="1121439" y="3271309"/>
                </a:lnTo>
                <a:lnTo>
                  <a:pt x="1123633" y="3268653"/>
                </a:lnTo>
                <a:cubicBezTo>
                  <a:pt x="1225929" y="3117394"/>
                  <a:pt x="1285660" y="2935047"/>
                  <a:pt x="1285660" y="2738764"/>
                </a:cubicBezTo>
                <a:cubicBezTo>
                  <a:pt x="1285660" y="2215343"/>
                  <a:pt x="860902" y="1791026"/>
                  <a:pt x="336937" y="1791026"/>
                </a:cubicBezTo>
                <a:cubicBezTo>
                  <a:pt x="238694" y="1791026"/>
                  <a:pt x="143938" y="1805944"/>
                  <a:pt x="54816" y="1833635"/>
                </a:cubicBezTo>
                <a:lnTo>
                  <a:pt x="8438" y="1850592"/>
                </a:lnTo>
                <a:lnTo>
                  <a:pt x="0" y="1680159"/>
                </a:lnTo>
                <a:cubicBezTo>
                  <a:pt x="0" y="752233"/>
                  <a:pt x="737577" y="0"/>
                  <a:pt x="1647425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3000">
                <a:solidFill>
                  <a:schemeClr val="bg1"/>
                </a:solidFill>
              </a:defRPr>
            </a:lvl1pPr>
            <a:lvl2pPr marL="457200" indent="0">
              <a:buNone/>
              <a:defRPr sz="3000">
                <a:solidFill>
                  <a:schemeClr val="bg1"/>
                </a:solidFill>
              </a:defRPr>
            </a:lvl2pPr>
            <a:lvl3pPr marL="914400" indent="0">
              <a:buNone/>
              <a:defRPr sz="3000">
                <a:solidFill>
                  <a:schemeClr val="bg1"/>
                </a:solidFill>
              </a:defRPr>
            </a:lvl3pPr>
            <a:lvl4pPr marL="1371600" indent="0">
              <a:buNone/>
              <a:defRPr sz="3000">
                <a:solidFill>
                  <a:schemeClr val="bg1"/>
                </a:solidFill>
              </a:defRPr>
            </a:lvl4pPr>
            <a:lvl5pPr marL="1828800" indent="0">
              <a:buNone/>
              <a:defRPr sz="30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Add</a:t>
            </a:r>
            <a:br>
              <a:rPr lang="en-GB" dirty="0"/>
            </a:br>
            <a:r>
              <a:rPr lang="en-GB" dirty="0"/>
              <a:t>text</a:t>
            </a:r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9B1B5BA-3EE2-ED8A-DA67-E8E259990A5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69084" y="4283752"/>
            <a:ext cx="1916916" cy="1916915"/>
          </a:xfrm>
          <a:prstGeom prst="ellipse">
            <a:avLst/>
          </a:prstGeom>
          <a:solidFill>
            <a:schemeClr val="tx2"/>
          </a:solid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bg1"/>
                </a:solidFill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Add </a:t>
            </a:r>
            <a:br>
              <a:rPr lang="en-GB" dirty="0"/>
            </a:br>
            <a:r>
              <a:rPr lang="en-GB" dirty="0"/>
              <a:t>text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634911-A5D7-8BE2-2352-7421B9E94B8F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2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70AA778-541B-E885-5A78-44A4C7F4B690}"/>
              </a:ext>
            </a:extLst>
          </p:cNvPr>
          <p:cNvSpPr/>
          <p:nvPr userDrawn="1"/>
        </p:nvSpPr>
        <p:spPr>
          <a:xfrm>
            <a:off x="0" y="4142874"/>
            <a:ext cx="12192000" cy="2466974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06027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DD01BF2-A391-2350-F502-B39704CC06F8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706438" y="2241800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53E77A3B-B320-4C09-0FDF-7F1B0E81B6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142874"/>
            <a:ext cx="121920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A9F132-5B21-E13F-3DD4-5A76269137FE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566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div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70AA778-541B-E885-5A78-44A4C7F4B690}"/>
              </a:ext>
            </a:extLst>
          </p:cNvPr>
          <p:cNvSpPr/>
          <p:nvPr userDrawn="1"/>
        </p:nvSpPr>
        <p:spPr>
          <a:xfrm>
            <a:off x="0" y="4142874"/>
            <a:ext cx="12192000" cy="2466974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447FC08-0CA1-C812-957B-303369CEC0B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142874"/>
            <a:ext cx="41148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06027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DD01BF2-A391-2350-F502-B39704CC06F8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706438" y="2241800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DBBB6FBC-E3C9-3B31-3EF0-38D626E1E1D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14800" y="4142874"/>
            <a:ext cx="41148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5AF0A9FC-BFA5-B482-1275-4088CD88289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29600" y="4142874"/>
            <a:ext cx="39624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7B8CCE-72D0-1BBF-D066-4AF8ED0D6F84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287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Chapter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5392738" y="2867097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736D61-2B9F-B39D-FA43-E377D86AA7B3}"/>
              </a:ext>
            </a:extLst>
          </p:cNvPr>
          <p:cNvSpPr/>
          <p:nvPr userDrawn="1"/>
        </p:nvSpPr>
        <p:spPr>
          <a:xfrm>
            <a:off x="0" y="6593974"/>
            <a:ext cx="12192000" cy="264026"/>
          </a:xfrm>
          <a:prstGeom prst="rect">
            <a:avLst/>
          </a:prstGeom>
          <a:solidFill>
            <a:schemeClr val="tx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535C61B-929A-C0EC-5C58-CD9ED99EF73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47291" y="1468981"/>
            <a:ext cx="3937000" cy="35687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8E6140-30DC-D3CB-A911-288044C11DA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56261" y="3292760"/>
            <a:ext cx="2260600" cy="2044700"/>
          </a:xfrm>
          <a:prstGeom prst="rect">
            <a:avLst/>
          </a:prstGeom>
        </p:spPr>
      </p:pic>
      <p:sp>
        <p:nvSpPr>
          <p:cNvPr id="4" name="Picture Placeholder 101">
            <a:extLst>
              <a:ext uri="{FF2B5EF4-FFF2-40B4-BE49-F238E27FC236}">
                <a16:creationId xmlns:a16="http://schemas.microsoft.com/office/drawing/2014/main" id="{F5F2CF35-ACC4-A108-DD87-92F9426534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49197" y="3364197"/>
            <a:ext cx="1895476" cy="1895476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visual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87BD48D-91A6-B706-71D6-9D1F3017065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43198" y="1600672"/>
            <a:ext cx="3294850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chemeClr val="tx2"/>
          </a:solidFill>
          <a:ln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</p:spTree>
    <p:extLst>
      <p:ext uri="{BB962C8B-B14F-4D97-AF65-F5344CB8AC3E}">
        <p14:creationId xmlns:p14="http://schemas.microsoft.com/office/powerpoint/2010/main" val="4082413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56944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21923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3A6B3C0-BE11-BB1E-37B2-3F2CECBAC1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AA2B460-5729-C216-9BDA-BB746E74B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41936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2.xml"/><Relationship Id="rId12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2.emf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theme" Target="../theme/theme2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7.bin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9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42412971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8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61B89DF-EAC8-9D04-A4FE-29DE4D44D11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CDCE3E3-9DDD-720F-B114-D73CEB41A5FD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234592" y="544512"/>
            <a:ext cx="1422400" cy="3683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BDB45C7-CE4D-C529-B1D9-402A7799F835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9829719" y="550086"/>
            <a:ext cx="241300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761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6" r:id="rId2"/>
    <p:sldLayoutId id="2147483650" r:id="rId3"/>
    <p:sldLayoutId id="2147483657" r:id="rId4"/>
    <p:sldLayoutId id="2147483655" r:id="rId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1">
            <a:lumMod val="50000"/>
          </a:schemeClr>
        </a:buClr>
        <a:buFont typeface="Wingdings" panose="05000000000000000000" pitchFamily="2" charset="2"/>
        <a:buChar char="§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Calibri" panose="020F0502020204030204" pitchFamily="34" charset="0"/>
        <a:buChar char="-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Courier New" panose="02070309020205020404" pitchFamily="49" charset="0"/>
        <a:buChar char="o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Wingdings" panose="05000000000000000000" pitchFamily="2" charset="2"/>
        <a:buChar char="Ø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7057F0-5F5E-786F-613E-0CBEA464107A}"/>
              </a:ext>
            </a:extLst>
          </p:cNvPr>
          <p:cNvSpPr/>
          <p:nvPr userDrawn="1"/>
        </p:nvSpPr>
        <p:spPr>
          <a:xfrm>
            <a:off x="0" y="0"/>
            <a:ext cx="12192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2727672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681" y="1223493"/>
            <a:ext cx="11383851" cy="4859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1681" y="205769"/>
            <a:ext cx="9511777" cy="66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 dirty="0"/>
              <a:t>Click to edit Master title style</a:t>
            </a:r>
            <a:endParaRPr lang="en-ZA" noProof="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A1EFD3B-809C-B8A0-4D86-16532E5E7488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441904" y="312737"/>
            <a:ext cx="1422400" cy="3683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9A3506A-6DD2-E9D5-DD05-B23171DA1339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037031" y="318311"/>
            <a:ext cx="241300" cy="3683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56DB893-999D-78A5-DBD6-5B38A7382F94}"/>
              </a:ext>
            </a:extLst>
          </p:cNvPr>
          <p:cNvSpPr/>
          <p:nvPr userDrawn="1"/>
        </p:nvSpPr>
        <p:spPr>
          <a:xfrm>
            <a:off x="0" y="6176963"/>
            <a:ext cx="12192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861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3E88"/>
        </a:buClr>
        <a:buFont typeface="Calibri" panose="020F0502020204030204" pitchFamily="34" charset="0"/>
        <a:buChar char="-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83981-0676-B4BE-E2C1-016DCD399B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95725" y="1442837"/>
            <a:ext cx="7840014" cy="1084935"/>
          </a:xfrm>
        </p:spPr>
        <p:txBody>
          <a:bodyPr>
            <a:normAutofit fontScale="90000"/>
          </a:bodyPr>
          <a:lstStyle/>
          <a:p>
            <a:r>
              <a:rPr lang="en-US" dirty="0"/>
              <a:t>Clarification Meeting – Contracts Management </a:t>
            </a:r>
            <a:br>
              <a:rPr lang="en-US" dirty="0"/>
            </a:br>
            <a:br>
              <a:rPr lang="en-US" dirty="0"/>
            </a:br>
            <a:r>
              <a:rPr lang="en-US" sz="2200" b="1" dirty="0">
                <a:solidFill>
                  <a:schemeClr val="tx2"/>
                </a:solidFill>
              </a:rPr>
              <a:t>Project name:</a:t>
            </a:r>
            <a:br>
              <a:rPr lang="en-US" sz="2200" b="1" dirty="0">
                <a:solidFill>
                  <a:schemeClr val="tx2"/>
                </a:solidFill>
              </a:rPr>
            </a:br>
            <a:r>
              <a:rPr lang="en-US" sz="2200" b="1" dirty="0">
                <a:solidFill>
                  <a:schemeClr val="tx2"/>
                </a:solidFill>
              </a:rPr>
              <a:t>Lifting equipment for Central East cluster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BACADA-DE41-379E-EBA9-025F5F59D2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64622" y="2965849"/>
            <a:ext cx="7295501" cy="365126"/>
          </a:xfrm>
        </p:spPr>
        <p:txBody>
          <a:bodyPr/>
          <a:lstStyle/>
          <a:p>
            <a:r>
              <a:rPr lang="en-US" sz="1800" b="0" dirty="0">
                <a:solidFill>
                  <a:schemeClr val="bg1"/>
                </a:solidFill>
                <a:latin typeface="+mj-lt"/>
              </a:rPr>
              <a:t>Presented by: Lucky Motse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E3E007-85FD-6A38-301F-BC4870BEDB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39589" y="3527026"/>
            <a:ext cx="7296150" cy="327025"/>
          </a:xfrm>
        </p:spPr>
        <p:txBody>
          <a:bodyPr/>
          <a:lstStyle/>
          <a:p>
            <a:r>
              <a:rPr lang="en-US" dirty="0"/>
              <a:t>Date: 08 February 2024</a:t>
            </a: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E5F77460-8E9F-1567-7170-702027539AA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22F19F1E-CB43-D25A-2C75-6E321D77C0C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5524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20B10-2FE4-5A3D-256C-A23D75406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NEC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64018-5340-83EE-C84F-7AB46E7B4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400" dirty="0"/>
              <a:t>A type of contract that will be used for this work is TSC3</a:t>
            </a:r>
          </a:p>
          <a:p>
            <a:pPr marL="0" indent="0">
              <a:buNone/>
            </a:pPr>
            <a:r>
              <a:rPr lang="en-US" sz="2400" dirty="0"/>
              <a:t>The contract comprises of the following:</a:t>
            </a:r>
          </a:p>
          <a:p>
            <a:r>
              <a:rPr lang="en-US" sz="2400" dirty="0"/>
              <a:t>Part C1 agreements and contract Data</a:t>
            </a:r>
          </a:p>
          <a:p>
            <a:r>
              <a:rPr lang="en-US" sz="2400" dirty="0"/>
              <a:t>Part C2 Pricing Data</a:t>
            </a:r>
          </a:p>
          <a:p>
            <a:r>
              <a:rPr lang="en-US" sz="2400" dirty="0"/>
              <a:t>Part C3 Scope of work</a:t>
            </a:r>
          </a:p>
          <a:p>
            <a:pPr marL="0" indent="0">
              <a:buNone/>
            </a:pPr>
            <a:r>
              <a:rPr lang="en-US" sz="2400" dirty="0"/>
              <a:t>Take note: X and Z clauses will apply but there is selected X-clauses that will be used specifically to the contract(TSC3).</a:t>
            </a:r>
            <a:endParaRPr lang="en-ZA" sz="2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85D86A-409E-5B1B-4353-8EF4DDC3C6F2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auto">
          <a:xfrm>
            <a:off x="457200" y="6453188"/>
            <a:ext cx="1738313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ZA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83725B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C2637E-4D63-1D55-A6A4-87B95E0CF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3924300" y="6453188"/>
            <a:ext cx="935038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ZA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83725B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8B96C4E4-F781-410B-AD6C-1AF225F5EE3D}" type="slidenum">
              <a:rPr lang="en-ZA" smtClean="0"/>
              <a:pPr>
                <a:defRPr/>
              </a:pPr>
              <a:t>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25797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Pricing</a:t>
            </a:r>
            <a:endParaRPr lang="en-ZA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r>
              <a:rPr lang="en-US" sz="2400" dirty="0"/>
              <a:t>Bill of Quantities will be used for this projects as a form of pricing.</a:t>
            </a:r>
          </a:p>
          <a:p>
            <a:r>
              <a:rPr lang="en-US" sz="2400" dirty="0"/>
              <a:t> All activities in the BOQ need to be priced</a:t>
            </a:r>
          </a:p>
          <a:p>
            <a:r>
              <a:rPr lang="en-US" sz="2400" dirty="0"/>
              <a:t>Make sure that you read the BOQ concurrently with the Specification of the equipment when you price.</a:t>
            </a:r>
          </a:p>
          <a:p>
            <a:r>
              <a:rPr lang="en-US" sz="2400" dirty="0"/>
              <a:t>Make sure that your pricing is market related.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Z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457200" y="6453188"/>
            <a:ext cx="1738313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ZA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83725B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3924300" y="6453188"/>
            <a:ext cx="935038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ZA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83725B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8B96C4E4-F781-410B-AD6C-1AF225F5EE3D}" type="slidenum">
              <a:rPr lang="en-ZA" smtClean="0"/>
              <a:pPr>
                <a:defRPr/>
              </a:pPr>
              <a:t>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54220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icture containing sky, outdoor, outdoor object, pylon&#10;&#10;Description automatically generated">
            <a:extLst>
              <a:ext uri="{FF2B5EF4-FFF2-40B4-BE49-F238E27FC236}">
                <a16:creationId xmlns:a16="http://schemas.microsoft.com/office/drawing/2014/main" id="{E52D4B84-5A16-A5D7-D8D4-35577D95B7F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142874"/>
            <a:ext cx="4114800" cy="245160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8F5BA1A-3800-7439-CF89-B62DDE9B0B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6438" y="2241800"/>
            <a:ext cx="7151687" cy="676275"/>
          </a:xfrm>
        </p:spPr>
        <p:txBody>
          <a:bodyPr>
            <a:normAutofit fontScale="90000"/>
          </a:bodyPr>
          <a:lstStyle/>
          <a:p>
            <a:r>
              <a:rPr lang="en-US" sz="2800" dirty="0"/>
              <a:t>FSOU </a:t>
            </a:r>
            <a:r>
              <a:rPr lang="en-US" dirty="0"/>
              <a:t>is</a:t>
            </a:r>
            <a:r>
              <a:rPr lang="en-US" sz="2800" dirty="0"/>
              <a:t> looking forward to working with you.</a:t>
            </a:r>
            <a:br>
              <a:rPr lang="en-US" sz="2800" dirty="0"/>
            </a:br>
            <a:br>
              <a:rPr lang="en-US" sz="2800" dirty="0"/>
            </a:br>
            <a:r>
              <a:rPr lang="en-US" dirty="0"/>
              <a:t>Thank You</a:t>
            </a:r>
          </a:p>
        </p:txBody>
      </p:sp>
      <p:pic>
        <p:nvPicPr>
          <p:cNvPr id="9" name="Picture Placeholder 8" descr="A picture containing sky, outdoor, road, day&#10;&#10;Description automatically generated">
            <a:extLst>
              <a:ext uri="{FF2B5EF4-FFF2-40B4-BE49-F238E27FC236}">
                <a16:creationId xmlns:a16="http://schemas.microsoft.com/office/drawing/2014/main" id="{E2BAB38C-DB54-C022-09C7-2F434A64A65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1" name="Picture Placeholder 10" descr="A picture containing outdoor, sky, water, nature&#10;&#10;Description automatically generated">
            <a:extLst>
              <a:ext uri="{FF2B5EF4-FFF2-40B4-BE49-F238E27FC236}">
                <a16:creationId xmlns:a16="http://schemas.microsoft.com/office/drawing/2014/main" id="{2DB24FDD-ABF4-FF22-2CE5-E4695BC30B1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4966680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heme/theme1.xml><?xml version="1.0" encoding="utf-8"?>
<a:theme xmlns:a="http://schemas.openxmlformats.org/drawingml/2006/main" name="Office Theme">
  <a:themeElements>
    <a:clrScheme name="Eskom Wide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858705"/>
      </a:accent6>
      <a:hlink>
        <a:srgbClr val="83725B"/>
      </a:hlink>
      <a:folHlink>
        <a:srgbClr val="C97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skom Widescreen_Without Visuals" id="{A8DDC17B-1581-4D7F-8C14-7723306C0474}" vid="{AABB89EC-0ED7-46E8-A361-2FD02679C18D}"/>
    </a:ext>
  </a:extLst>
</a:theme>
</file>

<file path=ppt/theme/theme2.xml><?xml version="1.0" encoding="utf-8"?>
<a:theme xmlns:a="http://schemas.openxmlformats.org/drawingml/2006/main" name="Content Slide Master">
  <a:themeElements>
    <a:clrScheme name="Eskom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0DAF2B"/>
      </a:accent6>
      <a:hlink>
        <a:srgbClr val="83725B"/>
      </a:hlink>
      <a:folHlink>
        <a:srgbClr val="C97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1E5B683E-D731-44A3-995F-FBDD736D6143}" vid="{6AEA1211-FEE5-49DA-A65B-5350B454C76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Image" ma:contentTypeID="0x0101009148F5A04DDD49CBA7127AADA5FB792B00AADE34325A8B49CDA8BB4DB53328F21400B0A6D8BFE48B5B4C98C9B506E18E4C4F" ma:contentTypeVersion="2" ma:contentTypeDescription="Upload an image." ma:contentTypeScope="" ma:versionID="faf5921d99471c51c746d233a2595df0">
  <xsd:schema xmlns:xsd="http://www.w3.org/2001/XMLSchema" xmlns:xs="http://www.w3.org/2001/XMLSchema" xmlns:p="http://schemas.microsoft.com/office/2006/metadata/properties" xmlns:ns1="http://schemas.microsoft.com/sharepoint/v3" xmlns:ns2="9AA987DC-C9A7-4495-B0EB-A7EB0F9343F3" xmlns:ns3="http://schemas.microsoft.com/sharepoint/v3/fields" xmlns:ns4="b066638b-8533-4687-a48b-8877f492106b" targetNamespace="http://schemas.microsoft.com/office/2006/metadata/properties" ma:root="true" ma:fieldsID="83d4262b44be4079de954f019704b229" ns1:_="" ns2:_="" ns3:_="" ns4:_="">
    <xsd:import namespace="http://schemas.microsoft.com/sharepoint/v3"/>
    <xsd:import namespace="9AA987DC-C9A7-4495-B0EB-A7EB0F9343F3"/>
    <xsd:import namespace="http://schemas.microsoft.com/sharepoint/v3/fields"/>
    <xsd:import namespace="b066638b-8533-4687-a48b-8877f492106b"/>
    <xsd:element name="properties">
      <xsd:complexType>
        <xsd:sequence>
          <xsd:element name="documentManagement">
            <xsd:complexType>
              <xsd:all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3:wic_System_Copyright" minOccurs="0"/>
                <xsd:element ref="ns1:PublishingStartDate" minOccurs="0"/>
                <xsd:element ref="ns1:PublishingExpirationDate" minOccurs="0"/>
                <xsd:element ref="ns4:Gallery_x0020_Keywor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8" nillable="true" ma:displayName="URL Path" ma:hidden="true" ma:list="Docs" ma:internalName="FileRef" ma:readOnly="true" ma:showField="FullUrl">
      <xsd:simpleType>
        <xsd:restriction base="dms:Lookup"/>
      </xsd:simpleType>
    </xsd:element>
    <xsd:element name="File_x0020_Type" ma:index="9" nillable="true" ma:displayName="File Type" ma:hidden="true" ma:internalName="File_x0020_Type" ma:readOnly="true">
      <xsd:simpleType>
        <xsd:restriction base="dms:Text"/>
      </xsd:simpleType>
    </xsd:element>
    <xsd:element name="HTML_x0020_File_x0020_Type" ma:index="10" nillable="true" ma:displayName="HTML File Type" ma:hidden="true" ma:internalName="HTML_x0020_File_x0020_Type" ma:readOnly="true">
      <xsd:simpleType>
        <xsd:restriction base="dms:Text"/>
      </xsd:simpleType>
    </xsd:element>
    <xsd:element name="FSObjType" ma:index="11" nillable="true" ma:displayName="Item Type" ma:hidden="true" ma:list="Docs" ma:internalName="FSObjType" ma:readOnly="true" ma:showField="FSType">
      <xsd:simpleType>
        <xsd:restriction base="dms:Lookup"/>
      </xsd:simpleType>
    </xsd:element>
    <xsd:element name="PublishingStartDate" ma:index="27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28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A987DC-C9A7-4495-B0EB-A7EB0F9343F3" elementFormDefault="qualified">
    <xsd:import namespace="http://schemas.microsoft.com/office/2006/documentManagement/types"/>
    <xsd:import namespace="http://schemas.microsoft.com/office/infopath/2007/PartnerControls"/>
    <xsd:element name="ThumbnailExists" ma:index="18" nillable="true" ma:displayName="Thumbnail Exists" ma:default="FALSE" ma:hidden="true" ma:internalName="ThumbnailExists" ma:readOnly="true">
      <xsd:simpleType>
        <xsd:restriction base="dms:Boolean"/>
      </xsd:simpleType>
    </xsd:element>
    <xsd:element name="PreviewExists" ma:index="19" nillable="true" ma:displayName="Preview Exists" ma:default="FALSE" ma:hidden="true" ma:internalName="PreviewExists" ma:readOnly="true">
      <xsd:simpleType>
        <xsd:restriction base="dms:Boolean"/>
      </xsd:simpleType>
    </xsd:element>
    <xsd:element name="ImageWidth" ma:index="20" nillable="true" ma:displayName="Width" ma:internalName="ImageWidth" ma:readOnly="true">
      <xsd:simpleType>
        <xsd:restriction base="dms:Unknown"/>
      </xsd:simpleType>
    </xsd:element>
    <xsd:element name="ImageHeight" ma:index="22" nillable="true" ma:displayName="Height" ma:internalName="ImageHeight" ma:readOnly="true">
      <xsd:simpleType>
        <xsd:restriction base="dms:Unknown"/>
      </xsd:simpleType>
    </xsd:element>
    <xsd:element name="ImageCreateDate" ma:index="25" nillable="true" ma:displayName="Date Picture Taken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6" nillable="true" ma:displayName="Copyright" ma:internalName="wic_System_Copyrigh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66638b-8533-4687-a48b-8877f492106b" elementFormDefault="qualified">
    <xsd:import namespace="http://schemas.microsoft.com/office/2006/documentManagement/types"/>
    <xsd:import namespace="http://schemas.microsoft.com/office/infopath/2007/PartnerControls"/>
    <xsd:element name="Gallery_x0020_Keywords" ma:index="29" nillable="true" ma:displayName="Gallery Keywords" ma:internalName="Gallery_x0020_Keywords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4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 ma:index="23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Gallery_x0020_Keywords xmlns="b066638b-8533-4687-a48b-8877f492106b" xsi:nil="true"/>
    <ImageCreateDate xmlns="9AA987DC-C9A7-4495-B0EB-A7EB0F9343F3" xsi:nil="true"/>
    <PublishingExpirationDate xmlns="http://schemas.microsoft.com/sharepoint/v3" xsi:nil="true"/>
    <PublishingStartDate xmlns="http://schemas.microsoft.com/sharepoint/v3" xsi:nil="true"/>
    <wic_System_Copyright xmlns="http://schemas.microsoft.com/sharepoint/v3/fields" xsi:nil="true"/>
  </documentManagement>
</p:properties>
</file>

<file path=customXml/itemProps1.xml><?xml version="1.0" encoding="utf-8"?>
<ds:datastoreItem xmlns:ds="http://schemas.openxmlformats.org/officeDocument/2006/customXml" ds:itemID="{BEA031EA-53D5-474F-8205-0E1513F0960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4C14A18-89E5-4E51-A111-2EDA3AAE8F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9AA987DC-C9A7-4495-B0EB-A7EB0F9343F3"/>
    <ds:schemaRef ds:uri="http://schemas.microsoft.com/sharepoint/v3/fields"/>
    <ds:schemaRef ds:uri="b066638b-8533-4687-a48b-8877f492106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90325F2-1199-4A7E-B87D-734C0A3EB286}">
  <ds:schemaRefs>
    <ds:schemaRef ds:uri="http://purl.org/dc/terms/"/>
    <ds:schemaRef ds:uri="http://www.w3.org/XML/1998/namespace"/>
    <ds:schemaRef ds:uri="http://schemas.microsoft.com/sharepoint/v3"/>
    <ds:schemaRef ds:uri="http://purl.org/dc/dcmitype/"/>
    <ds:schemaRef ds:uri="http://schemas.microsoft.com/office/2006/documentManagement/types"/>
    <ds:schemaRef ds:uri="http://schemas.microsoft.com/sharepoint/v3/fields"/>
    <ds:schemaRef ds:uri="b066638b-8533-4687-a48b-8877f492106b"/>
    <ds:schemaRef ds:uri="9AA987DC-C9A7-4495-B0EB-A7EB0F9343F3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elements/1.1/"/>
  </ds:schemaRefs>
</ds:datastoreItem>
</file>

<file path=docMetadata/LabelInfo.xml><?xml version="1.0" encoding="utf-8"?>
<clbl:labelList xmlns:clbl="http://schemas.microsoft.com/office/2020/mipLabelMetadata">
  <clbl:label id="{93aedbdc-cc67-4652-aa12-d250a876ae79}" enabled="0" method="" siteId="{93aedbdc-cc67-4652-aa12-d250a876ae7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3569</TotalTime>
  <Words>157</Words>
  <Application>Microsoft Office PowerPoint</Application>
  <PresentationFormat>Widescreen</PresentationFormat>
  <Paragraphs>23</Paragraphs>
  <Slides>4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Calibri</vt:lpstr>
      <vt:lpstr>Courier New</vt:lpstr>
      <vt:lpstr>Wingdings</vt:lpstr>
      <vt:lpstr>Office Theme</vt:lpstr>
      <vt:lpstr>Content Slide Master</vt:lpstr>
      <vt:lpstr>think-cell Slide</vt:lpstr>
      <vt:lpstr>Clarification Meeting – Contracts Management   Project name: Lifting equipment for Central East cluster</vt:lpstr>
      <vt:lpstr>NEC</vt:lpstr>
      <vt:lpstr>Pricing</vt:lpstr>
      <vt:lpstr>FSOU is looking forward to working with you.  Thank You</vt:lpstr>
    </vt:vector>
  </TitlesOfParts>
  <Company>Eskom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Hanlie Smit</dc:creator>
  <cp:lastModifiedBy>Sherusha Govender</cp:lastModifiedBy>
  <cp:revision>29</cp:revision>
  <dcterms:created xsi:type="dcterms:W3CDTF">2020-01-06T09:48:40Z</dcterms:created>
  <dcterms:modified xsi:type="dcterms:W3CDTF">2024-02-08T09:14:21Z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0x0101009148F5A04DDD49CBA7127AADA5FB792B00AADE34325A8B49CDA8BB4DB53328F21400B0A6D8BFE48B5B4C98C9B506E18E4C4F</vt:lpwstr>
  </property>
</Properties>
</file>