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21"/>
  </p:notesMasterIdLst>
  <p:handoutMasterIdLst>
    <p:handoutMasterId r:id="rId22"/>
  </p:handoutMasterIdLst>
  <p:sldIdLst>
    <p:sldId id="311" r:id="rId6"/>
    <p:sldId id="302" r:id="rId7"/>
    <p:sldId id="279" r:id="rId8"/>
    <p:sldId id="317" r:id="rId9"/>
    <p:sldId id="312" r:id="rId10"/>
    <p:sldId id="306" r:id="rId11"/>
    <p:sldId id="280" r:id="rId12"/>
    <p:sldId id="313" r:id="rId13"/>
    <p:sldId id="314" r:id="rId14"/>
    <p:sldId id="316" r:id="rId15"/>
    <p:sldId id="319" r:id="rId16"/>
    <p:sldId id="318" r:id="rId17"/>
    <p:sldId id="315" r:id="rId18"/>
    <p:sldId id="303" r:id="rId19"/>
    <p:sldId id="307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CAF1D-4888-7AF9-99EC-E694532B3A9D}" name="Camille Shah" initials="CS" userId="S::ShahC@eskom.co.za::b49c16eb-9c2f-4076-ae16-294c29ffbf0a" providerId="AD"/>
  <p188:author id="{1BB4004C-EA86-176F-B3D2-BEBA069F5769}" name="Stefanie Mpiyakhe" initials="SM" userId="S::stef@bravegroup.co.za::5232a352-55aa-490d-a92f-c050863fe6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795B"/>
    <a:srgbClr val="83725B"/>
    <a:srgbClr val="0DB02B"/>
    <a:srgbClr val="C97A00"/>
    <a:srgbClr val="D69B40"/>
    <a:srgbClr val="CDB6AA"/>
    <a:srgbClr val="ACC3C3"/>
    <a:srgbClr val="E4BC7F"/>
    <a:srgbClr val="C2C382"/>
    <a:srgbClr val="CA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72FB2-3048-A3E8-FAC4-1A154E9EB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3EC01-58E5-F53E-1D93-72866D068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0778-C05C-3E46-9B06-74AA136A7A4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FACD4-124B-05EE-B114-66B0345F2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3DF-093C-F399-FB34-69C3F0594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A1C4-6C35-F64A-BE83-0706739C5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2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2025/06/04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8C384E3-682C-97FF-03B3-8B2EB97FA4E1}"/>
              </a:ext>
            </a:extLst>
          </p:cNvPr>
          <p:cNvGrpSpPr/>
          <p:nvPr userDrawn="1"/>
        </p:nvGrpSpPr>
        <p:grpSpPr>
          <a:xfrm>
            <a:off x="-636" y="0"/>
            <a:ext cx="4184940" cy="4668934"/>
            <a:chOff x="-636" y="-2959"/>
            <a:chExt cx="4184940" cy="4668934"/>
          </a:xfrm>
        </p:grpSpPr>
        <p:pic>
          <p:nvPicPr>
            <p:cNvPr id="16" name="Picture 15" descr="A power lines in a tower&#10;&#10;Description automatically generated">
              <a:extLst>
                <a:ext uri="{FF2B5EF4-FFF2-40B4-BE49-F238E27FC236}">
                  <a16:creationId xmlns:a16="http://schemas.microsoft.com/office/drawing/2014/main" id="{D958CFEE-012D-A177-84C7-E1BFD9FB5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36" y="18566"/>
              <a:ext cx="4184940" cy="4647409"/>
            </a:xfrm>
            <a:prstGeom prst="rect">
              <a:avLst/>
            </a:prstGeom>
            <a:noFill/>
          </p:spPr>
        </p:pic>
        <p:pic>
          <p:nvPicPr>
            <p:cNvPr id="17" name="Picture 16" descr="A black and white gradient&#10;&#10;Description automatically generated">
              <a:extLst>
                <a:ext uri="{FF2B5EF4-FFF2-40B4-BE49-F238E27FC236}">
                  <a16:creationId xmlns:a16="http://schemas.microsoft.com/office/drawing/2014/main" id="{6F434B16-A25E-E98B-6B5D-C5C56B257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56" y="-2959"/>
              <a:ext cx="3855270" cy="3784661"/>
            </a:xfrm>
            <a:prstGeom prst="rect">
              <a:avLst/>
            </a:prstGeom>
          </p:spPr>
        </p:pic>
      </p:grp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085070-5ABA-31E7-632F-0611553009D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" y="4132045"/>
            <a:ext cx="12192636" cy="247662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AF18338-7987-F843-7A24-C7E061E84633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DCA0E0D-5B64-74B1-53A1-0C50886223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8049" y="1404739"/>
            <a:ext cx="7117691" cy="6762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</a:t>
            </a:r>
            <a:r>
              <a:rPr lang="en-US" b="1" dirty="0"/>
              <a:t>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379FC9-C387-DD8C-52E9-C25ED198D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9" t="-705" r="-3001" b="-22840"/>
          <a:stretch/>
        </p:blipFill>
        <p:spPr>
          <a:xfrm>
            <a:off x="456262" y="2081012"/>
            <a:ext cx="4092879" cy="4408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448A29-B601-0621-9471-E45F823A07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9" y="3929371"/>
            <a:ext cx="2264704" cy="2028811"/>
          </a:xfrm>
          <a:prstGeom prst="rect">
            <a:avLst/>
          </a:prstGeom>
        </p:spPr>
      </p:pic>
      <p:sp>
        <p:nvSpPr>
          <p:cNvPr id="13" name="Picture Placeholder 101">
            <a:extLst>
              <a:ext uri="{FF2B5EF4-FFF2-40B4-BE49-F238E27FC236}">
                <a16:creationId xmlns:a16="http://schemas.microsoft.com/office/drawing/2014/main" id="{BC1898AE-013E-77BB-BCCC-81D7F552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4199" y="3996036"/>
            <a:ext cx="1895476" cy="1895476"/>
          </a:xfrm>
          <a:prstGeom prst="ellipse">
            <a:avLst/>
          </a:prstGeom>
          <a:solidFill>
            <a:srgbClr val="C97A00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image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F052B9A-363A-5767-AF94-AFD6A8202C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0499" y="2213886"/>
            <a:ext cx="3305746" cy="3305746"/>
          </a:xfrm>
          <a:custGeom>
            <a:avLst/>
            <a:gdLst>
              <a:gd name="connsiteX0" fmla="*/ 1652873 w 3305746"/>
              <a:gd name="connsiteY0" fmla="*/ 0 h 3305746"/>
              <a:gd name="connsiteX1" fmla="*/ 3305746 w 3305746"/>
              <a:gd name="connsiteY1" fmla="*/ 1652873 h 3305746"/>
              <a:gd name="connsiteX2" fmla="*/ 1652873 w 3305746"/>
              <a:gd name="connsiteY2" fmla="*/ 3305746 h 3305746"/>
              <a:gd name="connsiteX3" fmla="*/ 1319761 w 3305746"/>
              <a:gd name="connsiteY3" fmla="*/ 3272166 h 3305746"/>
              <a:gd name="connsiteX4" fmla="*/ 1207343 w 3305746"/>
              <a:gd name="connsiteY4" fmla="*/ 3243260 h 3305746"/>
              <a:gd name="connsiteX5" fmla="*/ 1225332 w 3305746"/>
              <a:gd name="connsiteY5" fmla="*/ 3213650 h 3305746"/>
              <a:gd name="connsiteX6" fmla="*/ 1347784 w 3305746"/>
              <a:gd name="connsiteY6" fmla="*/ 2730048 h 3305746"/>
              <a:gd name="connsiteX7" fmla="*/ 333220 w 3305746"/>
              <a:gd name="connsiteY7" fmla="*/ 1715484 h 3305746"/>
              <a:gd name="connsiteX8" fmla="*/ 31520 w 3305746"/>
              <a:gd name="connsiteY8" fmla="*/ 1761097 h 3305746"/>
              <a:gd name="connsiteX9" fmla="*/ 5938 w 3305746"/>
              <a:gd name="connsiteY9" fmla="*/ 1770460 h 3305746"/>
              <a:gd name="connsiteX10" fmla="*/ 0 w 3305746"/>
              <a:gd name="connsiteY10" fmla="*/ 1652873 h 3305746"/>
              <a:gd name="connsiteX11" fmla="*/ 1652873 w 3305746"/>
              <a:gd name="connsiteY11" fmla="*/ 0 h 33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5746" h="3305746">
                <a:moveTo>
                  <a:pt x="1652873" y="0"/>
                </a:moveTo>
                <a:cubicBezTo>
                  <a:pt x="2565730" y="0"/>
                  <a:pt x="3305746" y="740016"/>
                  <a:pt x="3305746" y="1652873"/>
                </a:cubicBezTo>
                <a:cubicBezTo>
                  <a:pt x="3305746" y="2565730"/>
                  <a:pt x="2565730" y="3305746"/>
                  <a:pt x="1652873" y="3305746"/>
                </a:cubicBezTo>
                <a:cubicBezTo>
                  <a:pt x="1538766" y="3305746"/>
                  <a:pt x="1427360" y="3294183"/>
                  <a:pt x="1319761" y="3272166"/>
                </a:cubicBezTo>
                <a:lnTo>
                  <a:pt x="1207343" y="3243260"/>
                </a:lnTo>
                <a:lnTo>
                  <a:pt x="1225332" y="3213650"/>
                </a:lnTo>
                <a:cubicBezTo>
                  <a:pt x="1303425" y="3069893"/>
                  <a:pt x="1347784" y="2905151"/>
                  <a:pt x="1347784" y="2730048"/>
                </a:cubicBezTo>
                <a:cubicBezTo>
                  <a:pt x="1347784" y="2169720"/>
                  <a:pt x="893548" y="1715484"/>
                  <a:pt x="333220" y="1715484"/>
                </a:cubicBezTo>
                <a:cubicBezTo>
                  <a:pt x="228159" y="1715484"/>
                  <a:pt x="126827" y="1731453"/>
                  <a:pt x="31520" y="1761097"/>
                </a:cubicBezTo>
                <a:lnTo>
                  <a:pt x="5938" y="1770460"/>
                </a:lnTo>
                <a:lnTo>
                  <a:pt x="0" y="1652873"/>
                </a:lnTo>
                <a:cubicBezTo>
                  <a:pt x="0" y="740016"/>
                  <a:pt x="740016" y="0"/>
                  <a:pt x="1652873" y="0"/>
                </a:cubicBezTo>
                <a:close/>
              </a:path>
            </a:pathLst>
          </a:custGeom>
          <a:solidFill>
            <a:srgbClr val="C97A00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</a:t>
            </a:r>
            <a:br>
              <a:rPr lang="en-US" dirty="0"/>
            </a:br>
            <a:r>
              <a:rPr lang="en-US" dirty="0"/>
              <a:t>to insert</a:t>
            </a:r>
          </a:p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06027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40" y="2241802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6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6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7528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C3906-7D26-F847-D210-DC8F472D4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291" y="1463747"/>
            <a:ext cx="3937000" cy="35687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33037" y="1598327"/>
            <a:ext cx="3294851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rgbClr val="C97A00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47886-6017-45AB-58FC-1E7A42079A3B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65" y="3285600"/>
            <a:ext cx="2264400" cy="2048400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9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623" y="3364197"/>
            <a:ext cx="1895476" cy="1895476"/>
          </a:xfrm>
          <a:prstGeom prst="ellipse">
            <a:avLst/>
          </a:prstGeom>
          <a:solidFill>
            <a:srgbClr val="C97A00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</p:spTree>
    <p:extLst>
      <p:ext uri="{BB962C8B-B14F-4D97-AF65-F5344CB8AC3E}">
        <p14:creationId xmlns:p14="http://schemas.microsoft.com/office/powerpoint/2010/main" val="40824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69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03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1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5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993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3.png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12.xml"/><Relationship Id="rId5" Type="http://schemas.openxmlformats.org/officeDocument/2006/relationships/theme" Target="../theme/them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4129710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 descr="A black and tan rectangle&#10;&#10;Description automatically generated">
            <a:extLst>
              <a:ext uri="{FF2B5EF4-FFF2-40B4-BE49-F238E27FC236}">
                <a16:creationId xmlns:a16="http://schemas.microsoft.com/office/drawing/2014/main" id="{EADB113B-187A-B76D-8CFF-A149BC294D2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582" y="330054"/>
            <a:ext cx="196993" cy="6005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B0AE3C-4ADA-D397-3678-57EEAB8B28BE}"/>
              </a:ext>
            </a:extLst>
          </p:cNvPr>
          <p:cNvGrpSpPr/>
          <p:nvPr userDrawn="1"/>
        </p:nvGrpSpPr>
        <p:grpSpPr>
          <a:xfrm>
            <a:off x="8976077" y="233111"/>
            <a:ext cx="2906226" cy="1106941"/>
            <a:chOff x="8976077" y="233111"/>
            <a:chExt cx="2906226" cy="11069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5A41D7-7F01-98BE-B536-2EAA1C849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7071" y="233111"/>
              <a:ext cx="2735232" cy="1106941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2956881-6CDB-B578-57BA-3F14FAD46549}"/>
                </a:ext>
              </a:extLst>
            </p:cNvPr>
            <p:cNvSpPr/>
            <p:nvPr userDrawn="1"/>
          </p:nvSpPr>
          <p:spPr>
            <a:xfrm>
              <a:off x="8976077" y="327378"/>
              <a:ext cx="215991" cy="606778"/>
            </a:xfrm>
            <a:custGeom>
              <a:avLst/>
              <a:gdLst>
                <a:gd name="connsiteX0" fmla="*/ 0 w 215990"/>
                <a:gd name="connsiteY0" fmla="*/ 0 h 606778"/>
                <a:gd name="connsiteX1" fmla="*/ 211681 w 215990"/>
                <a:gd name="connsiteY1" fmla="*/ 0 h 606778"/>
                <a:gd name="connsiteX2" fmla="*/ 188843 w 215990"/>
                <a:gd name="connsiteY2" fmla="*/ 27680 h 606778"/>
                <a:gd name="connsiteX3" fmla="*/ 105423 w 215990"/>
                <a:gd name="connsiteY3" fmla="*/ 300778 h 606778"/>
                <a:gd name="connsiteX4" fmla="*/ 188843 w 215990"/>
                <a:gd name="connsiteY4" fmla="*/ 573876 h 606778"/>
                <a:gd name="connsiteX5" fmla="*/ 215990 w 215990"/>
                <a:gd name="connsiteY5" fmla="*/ 606778 h 606778"/>
                <a:gd name="connsiteX6" fmla="*/ 0 w 215990"/>
                <a:gd name="connsiteY6" fmla="*/ 606778 h 60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90" h="606778">
                  <a:moveTo>
                    <a:pt x="0" y="0"/>
                  </a:moveTo>
                  <a:lnTo>
                    <a:pt x="211681" y="0"/>
                  </a:lnTo>
                  <a:lnTo>
                    <a:pt x="188843" y="27680"/>
                  </a:lnTo>
                  <a:cubicBezTo>
                    <a:pt x="136176" y="105638"/>
                    <a:pt x="105423" y="199617"/>
                    <a:pt x="105423" y="300778"/>
                  </a:cubicBezTo>
                  <a:cubicBezTo>
                    <a:pt x="105423" y="401940"/>
                    <a:pt x="136176" y="495918"/>
                    <a:pt x="188843" y="573876"/>
                  </a:cubicBezTo>
                  <a:lnTo>
                    <a:pt x="215990" y="606778"/>
                  </a:lnTo>
                  <a:lnTo>
                    <a:pt x="0" y="606778"/>
                  </a:lnTo>
                  <a:close/>
                </a:path>
              </a:pathLst>
            </a:custGeom>
            <a:solidFill>
              <a:srgbClr val="C97A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55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2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4" y="6356352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98892C-3B58-8843-4E69-B1E42E9824CB}"/>
              </a:ext>
            </a:extLst>
          </p:cNvPr>
          <p:cNvGrpSpPr/>
          <p:nvPr userDrawn="1"/>
        </p:nvGrpSpPr>
        <p:grpSpPr>
          <a:xfrm>
            <a:off x="9733443" y="171358"/>
            <a:ext cx="2148924" cy="651617"/>
            <a:chOff x="7522435" y="1661173"/>
            <a:chExt cx="2715828" cy="823519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8F0EFDE-1C73-CEE7-B895-29C3ED656925}"/>
                </a:ext>
              </a:extLst>
            </p:cNvPr>
            <p:cNvSpPr/>
            <p:nvPr userDrawn="1"/>
          </p:nvSpPr>
          <p:spPr>
            <a:xfrm>
              <a:off x="7522435" y="1661173"/>
              <a:ext cx="215990" cy="606778"/>
            </a:xfrm>
            <a:custGeom>
              <a:avLst/>
              <a:gdLst>
                <a:gd name="connsiteX0" fmla="*/ 0 w 215990"/>
                <a:gd name="connsiteY0" fmla="*/ 0 h 606778"/>
                <a:gd name="connsiteX1" fmla="*/ 211681 w 215990"/>
                <a:gd name="connsiteY1" fmla="*/ 0 h 606778"/>
                <a:gd name="connsiteX2" fmla="*/ 188843 w 215990"/>
                <a:gd name="connsiteY2" fmla="*/ 27680 h 606778"/>
                <a:gd name="connsiteX3" fmla="*/ 105423 w 215990"/>
                <a:gd name="connsiteY3" fmla="*/ 300778 h 606778"/>
                <a:gd name="connsiteX4" fmla="*/ 188843 w 215990"/>
                <a:gd name="connsiteY4" fmla="*/ 573876 h 606778"/>
                <a:gd name="connsiteX5" fmla="*/ 215990 w 215990"/>
                <a:gd name="connsiteY5" fmla="*/ 606778 h 606778"/>
                <a:gd name="connsiteX6" fmla="*/ 0 w 215990"/>
                <a:gd name="connsiteY6" fmla="*/ 606778 h 60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90" h="606778">
                  <a:moveTo>
                    <a:pt x="0" y="0"/>
                  </a:moveTo>
                  <a:lnTo>
                    <a:pt x="211681" y="0"/>
                  </a:lnTo>
                  <a:lnTo>
                    <a:pt x="188843" y="27680"/>
                  </a:lnTo>
                  <a:cubicBezTo>
                    <a:pt x="136176" y="105638"/>
                    <a:pt x="105423" y="199617"/>
                    <a:pt x="105423" y="300778"/>
                  </a:cubicBezTo>
                  <a:cubicBezTo>
                    <a:pt x="105423" y="401940"/>
                    <a:pt x="136176" y="495918"/>
                    <a:pt x="188843" y="573876"/>
                  </a:cubicBezTo>
                  <a:lnTo>
                    <a:pt x="215990" y="606778"/>
                  </a:lnTo>
                  <a:lnTo>
                    <a:pt x="0" y="606778"/>
                  </a:lnTo>
                  <a:close/>
                </a:path>
              </a:pathLst>
            </a:custGeom>
            <a:solidFill>
              <a:srgbClr val="C97A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pic>
          <p:nvPicPr>
            <p:cNvPr id="25" name="Picture 24" descr="A black and white logo&#10;&#10;Description automatically generated">
              <a:extLst>
                <a:ext uri="{FF2B5EF4-FFF2-40B4-BE49-F238E27FC236}">
                  <a16:creationId xmlns:a16="http://schemas.microsoft.com/office/drawing/2014/main" id="{23B9E0D4-C21E-F6B7-D922-AE9183361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3826" y="1756056"/>
              <a:ext cx="2354437" cy="728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4" r:id="rId3"/>
    <p:sldLayoutId id="2147483659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3981-0676-B4BE-E2C1-016DCD39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049" y="1404737"/>
            <a:ext cx="7117691" cy="676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Digital Transducers Enquiry</a:t>
            </a:r>
          </a:p>
        </p:txBody>
      </p:sp>
      <p:pic>
        <p:nvPicPr>
          <p:cNvPr id="10" name="Picture Placeholder 9" descr="A group of men in a power line&#10;&#10;Description automatically generated">
            <a:extLst>
              <a:ext uri="{FF2B5EF4-FFF2-40B4-BE49-F238E27FC236}">
                <a16:creationId xmlns:a16="http://schemas.microsoft.com/office/drawing/2014/main" id="{30C60764-4E12-D366-6DA6-65A743875E7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25" y="3995739"/>
            <a:ext cx="1895475" cy="1895475"/>
          </a:xfrm>
          <a:prstGeom prst="ellipse">
            <a:avLst/>
          </a:prstGeom>
          <a:solidFill>
            <a:srgbClr val="C97A00"/>
          </a:solidFill>
          <a:ln>
            <a:noFill/>
          </a:ln>
        </p:spPr>
      </p:pic>
      <p:pic>
        <p:nvPicPr>
          <p:cNvPr id="8" name="Picture Placeholder 7" descr="A power line in the snow&#10;&#10;Description automatically generated">
            <a:extLst>
              <a:ext uri="{FF2B5EF4-FFF2-40B4-BE49-F238E27FC236}">
                <a16:creationId xmlns:a16="http://schemas.microsoft.com/office/drawing/2014/main" id="{D0E6E68C-7F00-52C7-4589-0B20AA8A42B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2" y="2206626"/>
            <a:ext cx="3294063" cy="3294063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7AAABF2-7F51-A87F-86DF-FB4FEACBA0AC}"/>
              </a:ext>
            </a:extLst>
          </p:cNvPr>
          <p:cNvSpPr txBox="1">
            <a:spLocks/>
          </p:cNvSpPr>
          <p:nvPr/>
        </p:nvSpPr>
        <p:spPr>
          <a:xfrm>
            <a:off x="5982790" y="2847705"/>
            <a:ext cx="5752951" cy="441649"/>
          </a:xfrm>
          <a:prstGeom prst="rect">
            <a:avLst/>
          </a:prstGeom>
        </p:spPr>
        <p:txBody>
          <a:bodyPr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Presented By: Samuel Letwaba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A176F94-392A-C106-7233-A6877F656B52}"/>
              </a:ext>
            </a:extLst>
          </p:cNvPr>
          <p:cNvSpPr txBox="1">
            <a:spLocks/>
          </p:cNvSpPr>
          <p:nvPr/>
        </p:nvSpPr>
        <p:spPr>
          <a:xfrm>
            <a:off x="7354957" y="3527027"/>
            <a:ext cx="4380783" cy="327025"/>
          </a:xfrm>
          <a:prstGeom prst="rect">
            <a:avLst/>
          </a:prstGeom>
        </p:spPr>
        <p:txBody>
          <a:bodyPr/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Date: 06 June 2025</a:t>
            </a:r>
          </a:p>
        </p:txBody>
      </p:sp>
    </p:spTree>
    <p:extLst>
      <p:ext uri="{BB962C8B-B14F-4D97-AF65-F5344CB8AC3E}">
        <p14:creationId xmlns:p14="http://schemas.microsoft.com/office/powerpoint/2010/main" val="286902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A0129-44C4-DC26-B93D-8D246871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AF8E8-E096-37FC-A099-60620642F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This stage will be adjudicated a score out of 100% based on the evaluation of the Tenderer’s responses provided in the “Technical A&amp;B Schedules” and “Support Schedule” for each item.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Include all relevant supporting documents,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 and make the references as precise as possible to provide the evaluation team with the necessary proof.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Tenderers who do not meet the minimum threshold will not be evaluated further.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F57E853-51FD-1A7D-3575-E9D70795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5D8755-E9B5-421D-5F16-F06EA8BA6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07A36-227A-29F4-967D-95AD52F9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Qualitative Requirements Evaluation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C3D3F-5A79-28B0-A64D-C1F04F53E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48" y="2571675"/>
            <a:ext cx="4663844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FD9A6-C470-31B2-97D1-F30DE1490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FF54B-4B1B-1481-C8D2-9D61AD68C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Tenderers that have qualified for this stage of the evaluation will be notified of their respective dates for the laboratory evaluation that will be conducted in the NTCSA / Eskom premises in Gauteng.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Suppliers are required to provide a sample of all the variants of transducers and display items offered, to be subjected to configuration and testing, on the day of the laboratory demonstration.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The sample for shall have a minimum of 1 x transducer (6 analogue outputs) and 1 x display but the wiring in the rack shall be for complete rack i.e. 2 x transducers and 2 x display.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Prototype transducers, displays and their respective software shall be functionally evaluated and tested against the requirements of the respective specifications and allocated a score based on the various use cases listed in the technical evaluation criteria document.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This stage shall be adjudicated a score out of 100% with a minimum threshold for qualification of 85% required to proceed to next stage of the technical evaluation.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Tenderers who do not meet the minimum threshold of 85% will not be evaluated further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F569B8-6AE4-5778-BD39-C8693C112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474F4B-4050-CD82-C222-0BC2D8D0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9AF94-80C2-3B94-88AF-747F02A2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88805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98B3C-04DA-6A62-8A67-B8D038A2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9FEE-9754-1807-D056-D0CFD1FB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The technical evaluation team shall conduct integration testing to the NTCSA SCADA systems (RTUs and Bay processors) over the protocols supported by the transducers.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The prototype transducers submitted for the laboratory demonstration will be used for the SCADA integration testing will include the following verification tests: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Each item will be assigned a score by the technical evaluation team member based on the verification of the SCADA integration functionality and protocol tested against the requirements.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Only submissions that pass the SCADA integration testing scoring threshold of 95% will proceed to the next stage of the evaluation.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Tenderers who do not meet the threshold of 95% will not be evaluated further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D4F2A8-C377-4330-BAEE-3234E634A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26A703-5F40-0F96-875A-645E4D5C0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FC397-EAE2-1CDB-AF5F-CAED2992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Integration and Testing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3F066-499F-9606-8E5A-6E20F735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78" y="2318084"/>
            <a:ext cx="8407286" cy="21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1AF3-327D-D16A-5D3F-16E54889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The technical evaluation team shall compile a narrative summarising risks associated with any aspect of the offer: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a) noted during the Technical Qualitative Requirements Evaluation,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b) noted during the Transducer and Software Evaluation during Laboratory Demonstrations,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c) noted during the SCADA integration and protocol testing,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d) based on the tenderers response to Quality, Risk and Support Questionnaire,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e) based on the deviations provided in the Deviation schedule Excel sheet to referenced technical standards, and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f) based on any pricing anomalies, noted during the subsequent financial evaluation that cannot be acceptably clarified.</a:t>
            </a:r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ZA" sz="1600" kern="0" dirty="0"/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This narrative shall be used to determine and motivate whether the risk is deemed low / acceptable / high and will serve as input to the recommendation as to whether the offer should be accepted.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1F094-5331-2964-1B3F-709AA929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66D841-776C-9498-60ED-205E0B44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FCD6B-9FE8-D7A0-A749-2C4EED65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Deemed Offer Risk(s) Evaluation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76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5BA1A-3800-7439-CF89-B62DDE9B0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US" b="1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7B1F08B-9E08-69D9-51EE-2747A10AC5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4142876"/>
            <a:ext cx="4114800" cy="2451601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631ABC5-3DF0-8826-ED50-29853694D3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0" y="4142876"/>
            <a:ext cx="3962400" cy="2451601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509BC8C2-CBEC-B5C5-184D-DF1F93CF9E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2876"/>
            <a:ext cx="4114800" cy="2451601"/>
          </a:xfrm>
        </p:spPr>
      </p:pic>
    </p:spTree>
    <p:extLst>
      <p:ext uri="{BB962C8B-B14F-4D97-AF65-F5344CB8AC3E}">
        <p14:creationId xmlns:p14="http://schemas.microsoft.com/office/powerpoint/2010/main" val="152960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FAF6-1BE2-9D79-C294-4B876675A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EAD2719-A108-14FA-3D7A-D668FA5A25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2C57C52-6723-79BE-E47B-9C9B7E2BA21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89" y="3376613"/>
            <a:ext cx="1895475" cy="18954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574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5107-8CA2-D694-3AC7-A89E81396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39" y="2241802"/>
            <a:ext cx="7700713" cy="676275"/>
          </a:xfrm>
        </p:spPr>
        <p:txBody>
          <a:bodyPr>
            <a:normAutofit/>
          </a:bodyPr>
          <a:lstStyle/>
          <a:p>
            <a:r>
              <a:rPr lang="en-US" dirty="0"/>
              <a:t>Technical Requirements – Digital Transducers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F22CC-D72B-AA92-A74E-244C360573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26545"/>
            <a:ext cx="6096000" cy="2451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CFD839-8D6D-041E-851A-26B9BEBD1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126543"/>
            <a:ext cx="6096000" cy="24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Specifications – Digital Transducer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0A51C-64F1-E345-9891-68F3C607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altLang="en-US" sz="1600" kern="0" dirty="0"/>
              <a:t>Eskom standard for digital transducer based measurement system (240-51999977)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altLang="en-US" sz="1600" kern="0" dirty="0"/>
              <a:t>The enquiry shall include the following groups of digital transducer based measurement system:</a:t>
            </a:r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ZA" altLang="en-US" sz="1600" kern="0" dirty="0"/>
          </a:p>
          <a:p>
            <a:pPr>
              <a:spcBef>
                <a:spcPct val="30000"/>
              </a:spcBef>
              <a:spcAft>
                <a:spcPct val="0"/>
              </a:spcAft>
            </a:pP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B17179-D8C4-0257-8864-05F272103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AA7AAA-6E3B-D37C-1F87-DF591980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7DDB8-D498-7939-2C1C-32BA82B79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0" y="1914106"/>
            <a:ext cx="11237623" cy="36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4633-54F8-51D2-B9A7-AA2E616B2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A650-8C1A-F575-38A5-561D967A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Specifications – Digital Transducer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0187-20EB-F4C2-F4BD-3AF1636E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altLang="en-US" sz="1600" kern="0" dirty="0"/>
              <a:t>19” Rack Options (Group 4, item 8, 9 and 10)</a:t>
            </a:r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altLang="en-US" kern="0" dirty="0"/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ZA" altLang="en-US" sz="1600" kern="0" dirty="0"/>
          </a:p>
          <a:p>
            <a:pPr>
              <a:spcBef>
                <a:spcPct val="30000"/>
              </a:spcBef>
              <a:spcAft>
                <a:spcPct val="0"/>
              </a:spcAft>
            </a:pP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D98CB0-48F2-6EE8-444F-DD9C4E6EF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521941-34E9-EE82-F078-28368A6B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531B2-1CC9-1B76-691E-642FAF37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26" y="1645479"/>
            <a:ext cx="6366347" cy="46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Tender Returnables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0A51C-64F1-E345-9891-68F3C607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altLang="en-US" sz="1600" kern="0" dirty="0"/>
              <a:t>Completed Excel Workbook for each tendered item, containing the following sheets:</a:t>
            </a:r>
          </a:p>
          <a:p>
            <a:pPr lvl="1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sz="1600" kern="0" dirty="0"/>
              <a:t>General Questionnaire</a:t>
            </a:r>
          </a:p>
          <a:p>
            <a:pPr lvl="1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sz="1600" kern="0" dirty="0"/>
              <a:t>Mandatory Requirements</a:t>
            </a:r>
          </a:p>
          <a:p>
            <a:pPr lvl="1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ZA" altLang="en-US" sz="1600" kern="0" dirty="0"/>
              <a:t>Technical A&amp;B Schedule</a:t>
            </a:r>
          </a:p>
          <a:p>
            <a:pPr lvl="1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ZA" sz="1600" dirty="0"/>
              <a:t>Support Schedule</a:t>
            </a:r>
          </a:p>
          <a:p>
            <a:pPr lvl="1">
              <a:spcBef>
                <a:spcPct val="3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ZA" sz="1600" dirty="0"/>
              <a:t>Deviation Schedule</a:t>
            </a:r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ZA" sz="160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dirty="0"/>
              <a:t>Supplier Equipment Tendered Declaration Form (Annex A, Technical Evaluation Criteria - 240-185000396)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dirty="0"/>
              <a:t>Quality, Risk and Support Questionnaire (Annex B, Technical Evaluation Criteria - 240-185000396)</a:t>
            </a:r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ZA" sz="1600" dirty="0"/>
          </a:p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i="1" u="sng" dirty="0">
                <a:solidFill>
                  <a:srgbClr val="FF0000"/>
                </a:solidFill>
              </a:rPr>
              <a:t>Remember to provide relevant supporting documents where applicable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dirty="0"/>
              <a:t>All information must be completed in electronic format in the Excel sheets. Excel sheets should also be completed in PDF for audit purposes.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dirty="0"/>
              <a:t>Do not password protect the Excel sheets.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B17179-D8C4-0257-8864-05F272103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AA7AAA-6E3B-D37C-1F87-DF591980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38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5107-8CA2-D694-3AC7-A89E81396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Evaluation Criteria– Digital Transducers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599CD80-4779-35C8-439C-67820EB71C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2876"/>
            <a:ext cx="12192000" cy="2451601"/>
          </a:xfrm>
        </p:spPr>
      </p:pic>
    </p:spTree>
    <p:extLst>
      <p:ext uri="{BB962C8B-B14F-4D97-AF65-F5344CB8AC3E}">
        <p14:creationId xmlns:p14="http://schemas.microsoft.com/office/powerpoint/2010/main" val="333150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1AF3-327D-D16A-5D3F-16E54889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ZA" sz="1600" kern="0" dirty="0"/>
              <a:t>The evaluation method consists of three (3) main stages: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Mandatory Requirements Evaluation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dirty="0"/>
              <a:t>Supplier Equipment Tendered Declaration</a:t>
            </a:r>
            <a:endParaRPr lang="en-ZA" sz="1600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Technical Qualitative Requirements Evaluation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Laboratory Demonstration – Transducer and software evaluation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SCADA Integration and Protocol Testing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Deemed Offer Risk(s) Evaluation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1F094-5331-2964-1B3F-709AA929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66D841-776C-9498-60ED-205E0B44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FCD6B-9FE8-D7A0-A749-2C4EED65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Evaluation Stages</a:t>
            </a:r>
          </a:p>
        </p:txBody>
      </p:sp>
    </p:spTree>
    <p:extLst>
      <p:ext uri="{BB962C8B-B14F-4D97-AF65-F5344CB8AC3E}">
        <p14:creationId xmlns:p14="http://schemas.microsoft.com/office/powerpoint/2010/main" val="37989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1AF3-327D-D16A-5D3F-16E54889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Based on the evaluation of the Tenderer responses provided on the Mandatory Requirements Excel sheet for each item, and the necessary supporting documents provided.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Tenderers who do not meet this requirement will not be evaluated further.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1F094-5331-2964-1B3F-709AA929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66D841-776C-9498-60ED-205E0B44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FCD6B-9FE8-D7A0-A749-2C4EED65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Requirements Evaluation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40576-FD01-B69B-13FC-25641DD9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56" y="2009605"/>
            <a:ext cx="6739603" cy="44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1AF3-327D-D16A-5D3F-16E548896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The tenderers are required to complete the ‘Supplier Equipment Tendered Declaration’ form in Annex A of the Technical Evaluation Criteria document.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r>
              <a:rPr lang="en-ZA" sz="1600" kern="0" dirty="0"/>
              <a:t> At NTCSA’s discretion, previously evaluated equipment may be exempt from further technical evaluation, where NTCSA’s specifications have not changed and the tenderer has submitted a technical bid comprising of equipment previously tendered, and having been evaluated as acceptable by Eskom / NTCSA.</a:t>
            </a:r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  <a:p>
            <a:pPr>
              <a:spcBef>
                <a:spcPct val="30000"/>
              </a:spcBef>
              <a:spcAft>
                <a:spcPct val="0"/>
              </a:spcAft>
              <a:defRPr/>
            </a:pPr>
            <a:endParaRPr lang="en-ZA" kern="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1F094-5331-2964-1B3F-709AA929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66D841-776C-9498-60ED-205E0B44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FCD6B-9FE8-D7A0-A749-2C4EED65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Supplier Equipment Tendered Declaration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8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bbbe0-33f4-4495-a835-a8d3aeecfc53">
      <Terms xmlns="http://schemas.microsoft.com/office/infopath/2007/PartnerControls"/>
    </lcf76f155ced4ddcb4097134ff3c332f>
    <TaxCatchAll xmlns="c1bba7c4-3cfe-4019-90b1-4f4f2d7a40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FD266D1C1FED4CB3FCAC2B8A65254D" ma:contentTypeVersion="15" ma:contentTypeDescription="Create a new document." ma:contentTypeScope="" ma:versionID="31bae44c2d5926684ed7b1d6e208e159">
  <xsd:schema xmlns:xsd="http://www.w3.org/2001/XMLSchema" xmlns:xs="http://www.w3.org/2001/XMLSchema" xmlns:p="http://schemas.microsoft.com/office/2006/metadata/properties" xmlns:ns2="9dcbbbe0-33f4-4495-a835-a8d3aeecfc53" xmlns:ns3="c1bba7c4-3cfe-4019-90b1-4f4f2d7a4018" targetNamespace="http://schemas.microsoft.com/office/2006/metadata/properties" ma:root="true" ma:fieldsID="888f3464c33204888032d12180a4713f" ns2:_="" ns3:_="">
    <xsd:import namespace="9dcbbbe0-33f4-4495-a835-a8d3aeecfc53"/>
    <xsd:import namespace="c1bba7c4-3cfe-4019-90b1-4f4f2d7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bbbe0-33f4-4495-a835-a8d3aeecf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fa3029-581b-4330-9c67-5ed5a891e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ba7c4-3cfe-4019-90b1-4f4f2d7a401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b541d7-edd8-4d2c-8c53-207f74bde388}" ma:internalName="TaxCatchAll" ma:showField="CatchAllData" ma:web="c1bba7c4-3cfe-4019-90b1-4f4f2d7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15F72-8B51-4AB2-A549-B466A03DE751}">
  <ds:schemaRefs>
    <ds:schemaRef ds:uri="http://schemas.microsoft.com/office/2006/metadata/properties"/>
    <ds:schemaRef ds:uri="http://schemas.microsoft.com/office/infopath/2007/PartnerControls"/>
    <ds:schemaRef ds:uri="9dcbbbe0-33f4-4495-a835-a8d3aeecfc53"/>
    <ds:schemaRef ds:uri="c1bba7c4-3cfe-4019-90b1-4f4f2d7a4018"/>
  </ds:schemaRefs>
</ds:datastoreItem>
</file>

<file path=customXml/itemProps2.xml><?xml version="1.0" encoding="utf-8"?>
<ds:datastoreItem xmlns:ds="http://schemas.openxmlformats.org/officeDocument/2006/customXml" ds:itemID="{72843052-7C98-4039-A01B-A7D2445D3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D12155-2121-4AAF-899B-F13CE19D3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bbbe0-33f4-4495-a835-a8d3aeecfc53"/>
    <ds:schemaRef ds:uri="c1bba7c4-3cfe-4019-90b1-4f4f2d7a4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d17a35c-9c67-4dda-b948-74ee3b80cf57}" enabled="1" method="Standard" siteId="{93aedbdc-cc67-4652-aa12-d250a876ae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23120</TotalTime>
  <Words>901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Office Theme</vt:lpstr>
      <vt:lpstr>Content Slide Master</vt:lpstr>
      <vt:lpstr>think-cell Slide</vt:lpstr>
      <vt:lpstr>Digital Transducers Enquiry</vt:lpstr>
      <vt:lpstr>Technical Requirements – Digital Transducers</vt:lpstr>
      <vt:lpstr>Technical Specifications – Digital Transducer</vt:lpstr>
      <vt:lpstr>Technical Specifications – Digital Transducer</vt:lpstr>
      <vt:lpstr>Technical Tender Returnables</vt:lpstr>
      <vt:lpstr>Technical Evaluation Criteria– Digital Transducers</vt:lpstr>
      <vt:lpstr>Technical Evaluation Stages</vt:lpstr>
      <vt:lpstr>Mandatory Requirements Evaluation</vt:lpstr>
      <vt:lpstr>Supplier Equipment Tendered Declaration Evaluation</vt:lpstr>
      <vt:lpstr>Technical Qualitative Requirements Evaluation </vt:lpstr>
      <vt:lpstr>Laboratory Demonstration</vt:lpstr>
      <vt:lpstr>SCADA Integration and Testing </vt:lpstr>
      <vt:lpstr>Deemed Offer Risk(s) Evaluation </vt:lpstr>
      <vt:lpstr>Questions</vt:lpstr>
      <vt:lpstr>Thank you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Samuel Letwaba</cp:lastModifiedBy>
  <cp:revision>85</cp:revision>
  <dcterms:created xsi:type="dcterms:W3CDTF">2020-01-06T09:48:40Z</dcterms:created>
  <dcterms:modified xsi:type="dcterms:W3CDTF">2025-06-04T06:41:42Z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0x010100E7FD266D1C1FED4CB3FCAC2B8A65254D</vt:lpwstr>
  </property>
</Properties>
</file>