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6"/>
  </p:notesMasterIdLst>
  <p:sldIdLst>
    <p:sldId id="256" r:id="rId2"/>
    <p:sldId id="297" r:id="rId3"/>
    <p:sldId id="2076137992" r:id="rId4"/>
    <p:sldId id="258" r:id="rId5"/>
    <p:sldId id="276" r:id="rId6"/>
    <p:sldId id="295" r:id="rId7"/>
    <p:sldId id="263" r:id="rId8"/>
    <p:sldId id="299" r:id="rId9"/>
    <p:sldId id="2076137993" r:id="rId10"/>
    <p:sldId id="2076137997" r:id="rId11"/>
    <p:sldId id="2076137995" r:id="rId12"/>
    <p:sldId id="268" r:id="rId13"/>
    <p:sldId id="275" r:id="rId14"/>
    <p:sldId id="274" r:id="rId15"/>
    <p:sldId id="287" r:id="rId16"/>
    <p:sldId id="294" r:id="rId17"/>
    <p:sldId id="296" r:id="rId18"/>
    <p:sldId id="300" r:id="rId19"/>
    <p:sldId id="301" r:id="rId20"/>
    <p:sldId id="2076137988" r:id="rId21"/>
    <p:sldId id="302" r:id="rId22"/>
    <p:sldId id="2076137989" r:id="rId23"/>
    <p:sldId id="2076137990" r:id="rId24"/>
    <p:sldId id="27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832709-276A-4E43-97FB-74DBF1E75B4C}" v="7" dt="2025-03-19T08:25:10.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6" autoAdjust="0"/>
    <p:restoredTop sz="92450" autoAdjust="0"/>
  </p:normalViewPr>
  <p:slideViewPr>
    <p:cSldViewPr snapToGrid="0" snapToObjects="1" showGuides="1">
      <p:cViewPr varScale="1">
        <p:scale>
          <a:sx n="58" d="100"/>
          <a:sy n="58" d="100"/>
        </p:scale>
        <p:origin x="186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liswa Yangairo" userId="cedfeb2c-de39-40d4-81ad-18efd879cf90" providerId="ADAL" clId="{E0832709-276A-4E43-97FB-74DBF1E75B4C}"/>
    <pc:docChg chg="modSld">
      <pc:chgData name="Zoliswa Yangairo" userId="cedfeb2c-de39-40d4-81ad-18efd879cf90" providerId="ADAL" clId="{E0832709-276A-4E43-97FB-74DBF1E75B4C}" dt="2025-03-19T08:25:10.444" v="6" actId="20577"/>
      <pc:docMkLst>
        <pc:docMk/>
      </pc:docMkLst>
      <pc:sldChg chg="modSp modAnim">
        <pc:chgData name="Zoliswa Yangairo" userId="cedfeb2c-de39-40d4-81ad-18efd879cf90" providerId="ADAL" clId="{E0832709-276A-4E43-97FB-74DBF1E75B4C}" dt="2025-03-19T08:25:10.444" v="6" actId="20577"/>
        <pc:sldMkLst>
          <pc:docMk/>
          <pc:sldMk cId="147600584" sldId="274"/>
        </pc:sldMkLst>
        <pc:spChg chg="mod">
          <ac:chgData name="Zoliswa Yangairo" userId="cedfeb2c-de39-40d4-81ad-18efd879cf90" providerId="ADAL" clId="{E0832709-276A-4E43-97FB-74DBF1E75B4C}" dt="2025-03-19T08:25:10.444" v="6" actId="20577"/>
          <ac:spMkLst>
            <pc:docMk/>
            <pc:sldMk cId="147600584" sldId="27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D6BF8-DB42-4E60-A831-96D86EC0D9D2}" type="datetimeFigureOut">
              <a:rPr lang="en-ZA" smtClean="0"/>
              <a:t>2025/03/19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B484C-F984-444E-BEE9-3AFC380D2160}" type="slidenum">
              <a:rPr lang="en-ZA" smtClean="0"/>
              <a:t>‹#›</a:t>
            </a:fld>
            <a:endParaRPr lang="en-ZA"/>
          </a:p>
        </p:txBody>
      </p:sp>
    </p:spTree>
    <p:extLst>
      <p:ext uri="{BB962C8B-B14F-4D97-AF65-F5344CB8AC3E}">
        <p14:creationId xmlns:p14="http://schemas.microsoft.com/office/powerpoint/2010/main" val="85375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CB484C-F984-444E-BEE9-3AFC380D2160}" type="slidenum">
              <a:rPr lang="en-ZA" smtClean="0"/>
              <a:t>24</a:t>
            </a:fld>
            <a:endParaRPr lang="en-ZA"/>
          </a:p>
        </p:txBody>
      </p:sp>
    </p:spTree>
    <p:extLst>
      <p:ext uri="{BB962C8B-B14F-4D97-AF65-F5344CB8AC3E}">
        <p14:creationId xmlns:p14="http://schemas.microsoft.com/office/powerpoint/2010/main" val="423988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PPT_Image.jpg"/>
          <p:cNvPicPr>
            <a:picLocks noChangeAspect="1"/>
          </p:cNvPicPr>
          <p:nvPr userDrawn="1"/>
        </p:nvPicPr>
        <p:blipFill>
          <a:blip r:embed="rId2"/>
          <a:stretch>
            <a:fillRect/>
          </a:stretch>
        </p:blipFill>
        <p:spPr>
          <a:xfrm>
            <a:off x="7607" y="0"/>
            <a:ext cx="9128785" cy="6858000"/>
          </a:xfrm>
          <a:prstGeom prst="rect">
            <a:avLst/>
          </a:prstGeom>
        </p:spPr>
      </p:pic>
      <p:sp>
        <p:nvSpPr>
          <p:cNvPr id="2" name="Title 1"/>
          <p:cNvSpPr>
            <a:spLocks noGrp="1"/>
          </p:cNvSpPr>
          <p:nvPr>
            <p:ph type="ctrTitle"/>
          </p:nvPr>
        </p:nvSpPr>
        <p:spPr>
          <a:xfrm>
            <a:off x="222295" y="1895317"/>
            <a:ext cx="5803809" cy="470215"/>
          </a:xfrm>
          <a:prstGeom prst="rect">
            <a:avLst/>
          </a:prstGeom>
        </p:spPr>
        <p:txBody>
          <a:bodyPr>
            <a:noAutofit/>
          </a:bodyPr>
          <a:lstStyle>
            <a:lvl1pPr algn="l">
              <a:defRPr sz="3200" b="1" i="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217616" y="2460572"/>
            <a:ext cx="5802184" cy="511588"/>
          </a:xfrm>
          <a:prstGeom prst="rect">
            <a:avLst/>
          </a:prstGeom>
        </p:spPr>
        <p:txBody>
          <a:bodyPr>
            <a:normAutofit/>
          </a:bodyPr>
          <a:lstStyle>
            <a:lvl1pPr marL="0" indent="0" algn="l">
              <a:buNone/>
              <a:defRPr sz="2500">
                <a:solidFill>
                  <a:srgbClr val="3944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22295" y="3063875"/>
            <a:ext cx="2133600" cy="365125"/>
          </a:xfrm>
          <a:prstGeom prst="rect">
            <a:avLst/>
          </a:prstGeom>
        </p:spPr>
        <p:txBody>
          <a:bodyPr/>
          <a:lstStyle>
            <a:lvl1pPr>
              <a:defRPr>
                <a:solidFill>
                  <a:srgbClr val="394449"/>
                </a:solidFill>
                <a:latin typeface="Arial"/>
                <a:cs typeface="Arial"/>
              </a:defRPr>
            </a:lvl1pPr>
          </a:lstStyle>
          <a:p>
            <a:fld id="{535662DE-9717-D349-B209-A17924B5C8D5}" type="datetimeFigureOut">
              <a:rPr lang="en-US" smtClean="0"/>
              <a:pPr/>
              <a:t>3/19/2025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41650-E3F6-3B4A-BA01-174404A697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4AD99-D495-1B4C-863C-FC2589B588EF}" type="datetimeFigureOut">
              <a:rPr lang="en-US" smtClean="0"/>
              <a:pPr/>
              <a:t>3/19/2025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B56656-6770-8940-8401-EA3EDE04B3E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94AD99-D495-1B4C-863C-FC2589B588EF}" type="datetimeFigureOut">
              <a:rPr lang="en-US" smtClean="0"/>
              <a:pPr/>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56656-6770-8940-8401-EA3EDE04B3E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94AD99-D495-1B4C-863C-FC2589B588EF}" type="datetimeFigureOut">
              <a:rPr lang="en-US" smtClean="0"/>
              <a:pPr/>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56656-6770-8940-8401-EA3EDE04B3E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4AD99-D495-1B4C-863C-FC2589B588EF}"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4AD99-D495-1B4C-863C-FC2589B588EF}"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A9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383" y="1628979"/>
            <a:ext cx="8229600" cy="458598"/>
          </a:xfrm>
          <a:prstGeom prst="rect">
            <a:avLst/>
          </a:prstGeom>
        </p:spPr>
        <p:txBody>
          <a:bodyPr>
            <a:normAutofit/>
          </a:bodyPr>
          <a:lstStyle>
            <a:lvl1pPr algn="l">
              <a:defRPr sz="2500">
                <a:solidFill>
                  <a:srgbClr val="394449"/>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8383" y="2165547"/>
            <a:ext cx="8229600" cy="4190803"/>
          </a:xfrm>
          <a:prstGeom prst="rect">
            <a:avLst/>
          </a:prstGeom>
        </p:spPr>
        <p:txBody>
          <a:bodyPr>
            <a:normAutofit/>
          </a:bodyPr>
          <a:lstStyle>
            <a:lvl1pPr>
              <a:buFont typeface="Wingdings" charset="2"/>
              <a:buAutoNum type="arabicPlain"/>
              <a:defRPr sz="1600">
                <a:solidFill>
                  <a:srgbClr val="39444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5662DE-9717-D349-B209-A17924B5C8D5}" type="datetimeFigureOut">
              <a:rPr lang="en-US" smtClean="0"/>
              <a:pPr/>
              <a:t>3/19/2025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41650-E3F6-3B4A-BA01-174404A697F9}" type="slidenum">
              <a:rPr lang="en-US" smtClean="0"/>
              <a:pPr/>
              <a:t>‹#›</a:t>
            </a:fld>
            <a:endParaRPr lang="en-US" dirty="0"/>
          </a:p>
        </p:txBody>
      </p:sp>
      <p:pic>
        <p:nvPicPr>
          <p:cNvPr id="8" name="Picture 7" descr="PowerPoint_header-07.png"/>
          <p:cNvPicPr>
            <a:picLocks noChangeAspect="1"/>
          </p:cNvPicPr>
          <p:nvPr userDrawn="1"/>
        </p:nvPicPr>
        <p:blipFill>
          <a:blip r:embed="rId2"/>
          <a:stretch>
            <a:fillRect/>
          </a:stretch>
        </p:blipFill>
        <p:spPr>
          <a:xfrm>
            <a:off x="128383" y="99910"/>
            <a:ext cx="8887233" cy="384016"/>
          </a:xfrm>
          <a:prstGeom prst="rect">
            <a:avLst/>
          </a:prstGeom>
        </p:spPr>
      </p:pic>
      <p:sp>
        <p:nvSpPr>
          <p:cNvPr id="9" name="TextBox 8"/>
          <p:cNvSpPr txBox="1"/>
          <p:nvPr userDrawn="1"/>
        </p:nvSpPr>
        <p:spPr>
          <a:xfrm>
            <a:off x="128383" y="753349"/>
            <a:ext cx="2609178" cy="646331"/>
          </a:xfrm>
          <a:prstGeom prst="rect">
            <a:avLst/>
          </a:prstGeom>
          <a:noFill/>
        </p:spPr>
        <p:txBody>
          <a:bodyPr wrap="square" rtlCol="0">
            <a:spAutoFit/>
          </a:bodyPr>
          <a:lstStyle/>
          <a:p>
            <a:r>
              <a:rPr lang="en-US" sz="3600" b="1" i="0" dirty="0">
                <a:solidFill>
                  <a:schemeClr val="bg1"/>
                </a:solidFill>
                <a:latin typeface="Arial"/>
                <a:cs typeface="Arial"/>
              </a:rPr>
              <a:t>Content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383" y="2019012"/>
            <a:ext cx="8229600" cy="4190803"/>
          </a:xfrm>
          <a:prstGeom prst="rect">
            <a:avLst/>
          </a:prstGeom>
        </p:spPr>
        <p:txBody>
          <a:bodyPr>
            <a:normAutofit/>
          </a:bodyPr>
          <a:lstStyle>
            <a:lvl1pPr>
              <a:buFontTx/>
              <a:buNone/>
              <a:defRPr sz="1600">
                <a:solidFill>
                  <a:srgbClr val="39444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5662DE-9717-D349-B209-A17924B5C8D5}" type="datetimeFigureOut">
              <a:rPr lang="en-US" smtClean="0"/>
              <a:pPr/>
              <a:t>3/19/2025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541650-E3F6-3B4A-BA01-174404A697F9}" type="slidenum">
              <a:rPr lang="en-US" smtClean="0"/>
              <a:pPr/>
              <a:t>‹#›</a:t>
            </a:fld>
            <a:endParaRPr lang="en-US" dirty="0"/>
          </a:p>
        </p:txBody>
      </p:sp>
      <p:sp>
        <p:nvSpPr>
          <p:cNvPr id="10" name="Title 1"/>
          <p:cNvSpPr>
            <a:spLocks noGrp="1"/>
          </p:cNvSpPr>
          <p:nvPr>
            <p:ph type="title"/>
          </p:nvPr>
        </p:nvSpPr>
        <p:spPr>
          <a:xfrm>
            <a:off x="128383" y="1560414"/>
            <a:ext cx="8229600" cy="458598"/>
          </a:xfrm>
          <a:prstGeom prst="rect">
            <a:avLst/>
          </a:prstGeom>
        </p:spPr>
        <p:txBody>
          <a:bodyPr>
            <a:normAutofit/>
          </a:bodyPr>
          <a:lstStyle>
            <a:lvl1pPr algn="l">
              <a:defRPr sz="2000">
                <a:solidFill>
                  <a:srgbClr val="394449"/>
                </a:solidFill>
                <a:latin typeface="Arial"/>
                <a:cs typeface="Arial"/>
              </a:defRPr>
            </a:lvl1pPr>
          </a:lstStyle>
          <a:p>
            <a:r>
              <a:rPr lang="en-US" dirty="0"/>
              <a:t>Click to edit Master title style</a:t>
            </a:r>
          </a:p>
        </p:txBody>
      </p:sp>
      <p:sp>
        <p:nvSpPr>
          <p:cNvPr id="13" name="Text Placeholder 3"/>
          <p:cNvSpPr>
            <a:spLocks noGrp="1"/>
          </p:cNvSpPr>
          <p:nvPr>
            <p:ph type="body" sz="half" idx="2"/>
          </p:nvPr>
        </p:nvSpPr>
        <p:spPr>
          <a:xfrm>
            <a:off x="128383" y="755552"/>
            <a:ext cx="5486400" cy="804862"/>
          </a:xfrm>
        </p:spPr>
        <p:txBody>
          <a:bodyPr>
            <a:normAutofit/>
          </a:bodyPr>
          <a:lstStyle>
            <a:lvl1pPr marL="0" indent="0">
              <a:buNone/>
              <a:defRPr sz="2500" b="1" i="0">
                <a:solidFill>
                  <a:srgbClr val="00A9E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4" name="Picture 13" descr="PowerPoint_blueheader-07.png"/>
          <p:cNvPicPr>
            <a:picLocks noChangeAspect="1"/>
          </p:cNvPicPr>
          <p:nvPr userDrawn="1"/>
        </p:nvPicPr>
        <p:blipFill>
          <a:blip r:embed="rId2"/>
          <a:stretch>
            <a:fillRect/>
          </a:stretch>
        </p:blipFill>
        <p:spPr>
          <a:xfrm>
            <a:off x="128383" y="149915"/>
            <a:ext cx="8887233" cy="3840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94AD99-D495-1B4C-863C-FC2589B588EF}"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4AD99-D495-1B4C-863C-FC2589B588EF}"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94AD99-D495-1B4C-863C-FC2589B588EF}"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56656-6770-8940-8401-EA3EDE04B3E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94AD99-D495-1B4C-863C-FC2589B588EF}" type="datetimeFigureOut">
              <a:rPr lang="en-US" smtClean="0"/>
              <a:pPr/>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56656-6770-8940-8401-EA3EDE04B3E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94AD99-D495-1B4C-863C-FC2589B588EF}" type="datetimeFigureOut">
              <a:rPr lang="en-US" smtClean="0"/>
              <a:pPr/>
              <a:t>3/19/2025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B56656-6770-8940-8401-EA3EDE04B3E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94AD99-D495-1B4C-863C-FC2589B588EF}" type="datetimeFigureOut">
              <a:rPr lang="en-US" smtClean="0"/>
              <a:pPr/>
              <a:t>3/19/2025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B56656-6770-8940-8401-EA3EDE04B3E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85880"/>
            <a:ext cx="8229600" cy="657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4AD99-D495-1B4C-863C-FC2589B588EF}" type="datetimeFigureOut">
              <a:rPr lang="en-US" smtClean="0"/>
              <a:pPr/>
              <a:t>3/19/2025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56656-6770-8940-8401-EA3EDE04B3E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457200" rtl="0" eaLnBrk="1" latinLnBrk="0" hangingPunct="1">
        <a:spcBef>
          <a:spcPct val="0"/>
        </a:spcBef>
        <a:buNone/>
        <a:defRPr sz="2500" b="1" i="0" kern="1200">
          <a:solidFill>
            <a:srgbClr val="00A9E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41514"/>
            <a:ext cx="8145194" cy="2770498"/>
          </a:xfrm>
        </p:spPr>
        <p:txBody>
          <a:bodyPr/>
          <a:lstStyle/>
          <a:p>
            <a:r>
              <a:rPr lang="en-US" sz="2400" dirty="0"/>
              <a:t>. </a:t>
            </a:r>
            <a:br>
              <a:rPr lang="en-ZA" dirty="0"/>
            </a:br>
            <a:br>
              <a:rPr lang="en-US" dirty="0"/>
            </a:br>
            <a:br>
              <a:rPr lang="en-US" dirty="0"/>
            </a:br>
            <a:br>
              <a:rPr lang="en-US" dirty="0"/>
            </a:br>
            <a:endParaRPr lang="en-US" dirty="0"/>
          </a:p>
        </p:txBody>
      </p:sp>
      <p:sp>
        <p:nvSpPr>
          <p:cNvPr id="3" name="Subtitle 2">
            <a:extLst>
              <a:ext uri="{FF2B5EF4-FFF2-40B4-BE49-F238E27FC236}">
                <a16:creationId xmlns:a16="http://schemas.microsoft.com/office/drawing/2014/main" id="{902AABEC-A270-990A-3220-47068090D496}"/>
              </a:ext>
            </a:extLst>
          </p:cNvPr>
          <p:cNvSpPr>
            <a:spLocks noGrp="1"/>
          </p:cNvSpPr>
          <p:nvPr>
            <p:ph type="subTitle" idx="1"/>
          </p:nvPr>
        </p:nvSpPr>
        <p:spPr>
          <a:xfrm>
            <a:off x="451692" y="2137272"/>
            <a:ext cx="8560228" cy="1399142"/>
          </a:xfrm>
        </p:spPr>
        <p:txBody>
          <a:bodyPr>
            <a:normAutofit fontScale="25000" lnSpcReduction="20000"/>
          </a:bodyPr>
          <a:lstStyle/>
          <a:p>
            <a:pPr>
              <a:lnSpc>
                <a:spcPct val="170000"/>
              </a:lnSpc>
            </a:pPr>
            <a:r>
              <a:rPr lang="en-GB" sz="5500" b="1" dirty="0">
                <a:effectLst/>
                <a:latin typeface="Arial" panose="020B0604020202020204" pitchFamily="34" charset="0"/>
                <a:ea typeface="Times New Roman" panose="02020603050405020304" pitchFamily="18" charset="0"/>
                <a:cs typeface="Times New Roman" panose="02020603050405020304" pitchFamily="18" charset="0"/>
              </a:rPr>
              <a:t>HO/CITYTOCITY/512/02/2025</a:t>
            </a:r>
          </a:p>
          <a:p>
            <a:pPr>
              <a:lnSpc>
                <a:spcPct val="170000"/>
              </a:lnSpc>
            </a:pPr>
            <a:r>
              <a:rPr lang="en-US" sz="5500" b="1" dirty="0">
                <a:effectLst/>
                <a:latin typeface="Arial" panose="020B0604020202020204" pitchFamily="34" charset="0"/>
                <a:ea typeface="Times New Roman" panose="02020603050405020304" pitchFamily="18" charset="0"/>
                <a:cs typeface="Times New Roman" panose="02020603050405020304" pitchFamily="18" charset="0"/>
              </a:rPr>
              <a:t>REQUEST FOR PROPOSAL (RFP) FOR APPOINTMENT OF A SUITABLE SERVICE PROVIDER FOR THE MANUFACTURING, SUPPLY, DELIVERY AND SERVICING OF INTERCITY COACHES</a:t>
            </a:r>
          </a:p>
          <a:p>
            <a:endParaRPr lang="en-ZA"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F63BA-4049-71F4-3677-F1F4B2BCD876}"/>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02A59AA-B60F-FB4A-B903-2B9F5D79E42F}"/>
              </a:ext>
            </a:extLst>
          </p:cNvPr>
          <p:cNvGraphicFramePr>
            <a:graphicFrameLocks noGrp="1"/>
          </p:cNvGraphicFramePr>
          <p:nvPr>
            <p:ph idx="1"/>
            <p:extLst>
              <p:ext uri="{D42A27DB-BD31-4B8C-83A1-F6EECF244321}">
                <p14:modId xmlns:p14="http://schemas.microsoft.com/office/powerpoint/2010/main" val="563310213"/>
              </p:ext>
            </p:extLst>
          </p:nvPr>
        </p:nvGraphicFramePr>
        <p:xfrm>
          <a:off x="1138948" y="2365276"/>
          <a:ext cx="6208469" cy="2628945"/>
        </p:xfrm>
        <a:graphic>
          <a:graphicData uri="http://schemas.openxmlformats.org/drawingml/2006/table">
            <a:tbl>
              <a:tblPr firstRow="1" firstCol="1" bandRow="1"/>
              <a:tblGrid>
                <a:gridCol w="4073764">
                  <a:extLst>
                    <a:ext uri="{9D8B030D-6E8A-4147-A177-3AD203B41FA5}">
                      <a16:colId xmlns:a16="http://schemas.microsoft.com/office/drawing/2014/main" val="3662231434"/>
                    </a:ext>
                  </a:extLst>
                </a:gridCol>
                <a:gridCol w="2134705">
                  <a:extLst>
                    <a:ext uri="{9D8B030D-6E8A-4147-A177-3AD203B41FA5}">
                      <a16:colId xmlns:a16="http://schemas.microsoft.com/office/drawing/2014/main" val="1949016222"/>
                    </a:ext>
                  </a:extLst>
                </a:gridCol>
              </a:tblGrid>
              <a:tr h="590930">
                <a:tc>
                  <a:txBody>
                    <a:bodyPr/>
                    <a:lstStyle/>
                    <a:p>
                      <a:pPr marL="41910" marR="0" algn="ctr">
                        <a:spcBef>
                          <a:spcPts val="0"/>
                        </a:spcBef>
                        <a:spcAft>
                          <a:spcPts val="0"/>
                        </a:spcAft>
                      </a:pPr>
                      <a:r>
                        <a:rPr lang="en-US" sz="2400" b="1"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ITEM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marR="0" algn="ctr">
                        <a:spcBef>
                          <a:spcPts val="0"/>
                        </a:spcBef>
                        <a:spcAft>
                          <a:spcPts val="0"/>
                        </a:spcAft>
                      </a:pPr>
                      <a:r>
                        <a:rPr lang="en-GB" sz="2400" b="1"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6283132"/>
                  </a:ext>
                </a:extLst>
              </a:tr>
              <a:tr h="594024">
                <a:tc>
                  <a:txBody>
                    <a:bodyPr/>
                    <a:lstStyle/>
                    <a:p>
                      <a:pPr marL="0" marR="0">
                        <a:spcBef>
                          <a:spcPts val="0"/>
                        </a:spcBef>
                        <a:spcAft>
                          <a:spcPts val="0"/>
                        </a:spcAft>
                      </a:pPr>
                      <a:r>
                        <a:rPr lang="en-GB" sz="1800" b="1" baseline="30000" dirty="0">
                          <a:effectLst/>
                          <a:latin typeface="Arial" panose="020B0604020202020204" pitchFamily="34" charset="0"/>
                          <a:ea typeface="Arial" panose="020B0604020202020204" pitchFamily="34" charset="0"/>
                          <a:cs typeface="Arial" panose="020B0604020202020204" pitchFamily="34" charset="0"/>
                        </a:rPr>
                        <a:t>PRICE</a:t>
                      </a:r>
                      <a:r>
                        <a:rPr lang="en-GB" sz="1800" baseline="30000" dirty="0">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marR="0" algn="ctr">
                        <a:spcBef>
                          <a:spcPts val="0"/>
                        </a:spcBef>
                        <a:spcAft>
                          <a:spcPts val="0"/>
                        </a:spcAft>
                      </a:pPr>
                      <a:r>
                        <a:rPr lang="en-GB" sz="1800" baseline="30000">
                          <a:effectLst/>
                          <a:latin typeface="Arial" panose="020B0604020202020204" pitchFamily="34" charset="0"/>
                          <a:ea typeface="Arial" panose="020B0604020202020204" pitchFamily="34" charset="0"/>
                          <a:cs typeface="Arial" panose="020B0604020202020204" pitchFamily="34" charset="0"/>
                        </a:rPr>
                        <a:t>90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7633498"/>
                  </a:ext>
                </a:extLst>
              </a:tr>
              <a:tr h="851513">
                <a:tc>
                  <a:txBody>
                    <a:bodyPr/>
                    <a:lstStyle/>
                    <a:p>
                      <a:pPr marL="0" marR="0">
                        <a:spcBef>
                          <a:spcPts val="0"/>
                        </a:spcBef>
                        <a:spcAft>
                          <a:spcPts val="0"/>
                        </a:spcAft>
                      </a:pPr>
                      <a:r>
                        <a:rPr lang="en-GB" sz="1800" b="1" baseline="30000" dirty="0">
                          <a:effectLst/>
                          <a:latin typeface="Arial" panose="020B0604020202020204" pitchFamily="34" charset="0"/>
                          <a:ea typeface="Arial" panose="020B0604020202020204" pitchFamily="34" charset="0"/>
                          <a:cs typeface="Arial" panose="020B0604020202020204" pitchFamily="34" charset="0"/>
                        </a:rPr>
                        <a:t>SPECIFIC GOALS</a:t>
                      </a:r>
                      <a:r>
                        <a:rPr lang="en-GB" sz="1800" baseline="30000" dirty="0">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85" marR="0" algn="ctr">
                        <a:spcBef>
                          <a:spcPts val="0"/>
                        </a:spcBef>
                        <a:spcAft>
                          <a:spcPts val="0"/>
                        </a:spcAft>
                      </a:pPr>
                      <a:r>
                        <a:rPr lang="en-GB" sz="1800" baseline="30000" dirty="0">
                          <a:effectLst/>
                          <a:latin typeface="Arial" panose="020B0604020202020204" pitchFamily="34" charset="0"/>
                          <a:ea typeface="Arial" panose="020B0604020202020204" pitchFamily="34" charset="0"/>
                          <a:cs typeface="Arial" panose="020B0604020202020204" pitchFamily="34" charset="0"/>
                        </a:rPr>
                        <a:t>10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5329797"/>
                  </a:ext>
                </a:extLst>
              </a:tr>
              <a:tr h="592478">
                <a:tc>
                  <a:txBody>
                    <a:bodyPr/>
                    <a:lstStyle/>
                    <a:p>
                      <a:pPr marL="0" marR="0">
                        <a:spcBef>
                          <a:spcPts val="0"/>
                        </a:spcBef>
                        <a:spcAft>
                          <a:spcPts val="0"/>
                        </a:spcAft>
                      </a:pPr>
                      <a:r>
                        <a:rPr lang="en-GB" sz="1800" b="1"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TOTAL POINTS FOR PRICE AND SPECIFIC GOALS </a:t>
                      </a:r>
                      <a:r>
                        <a:rPr lang="en-GB" sz="1800"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 marR="0" algn="ctr">
                        <a:spcBef>
                          <a:spcPts val="0"/>
                        </a:spcBef>
                        <a:spcAft>
                          <a:spcPts val="0"/>
                        </a:spcAft>
                      </a:pPr>
                      <a:r>
                        <a:rPr lang="en-GB" sz="1800" b="1"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100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9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0833869"/>
                  </a:ext>
                </a:extLst>
              </a:tr>
            </a:tbl>
          </a:graphicData>
        </a:graphic>
      </p:graphicFrame>
      <p:sp>
        <p:nvSpPr>
          <p:cNvPr id="3" name="Title 2">
            <a:extLst>
              <a:ext uri="{FF2B5EF4-FFF2-40B4-BE49-F238E27FC236}">
                <a16:creationId xmlns:a16="http://schemas.microsoft.com/office/drawing/2014/main" id="{FDD7F5C2-5578-44C7-E847-87236FB0D9C5}"/>
              </a:ext>
            </a:extLst>
          </p:cNvPr>
          <p:cNvSpPr>
            <a:spLocks noGrp="1"/>
          </p:cNvSpPr>
          <p:nvPr>
            <p:ph type="title"/>
          </p:nvPr>
        </p:nvSpPr>
        <p:spPr/>
        <p:txBody>
          <a:bodyPr>
            <a:normAutofit fontScale="90000"/>
          </a:bodyPr>
          <a:lstStyle/>
          <a:p>
            <a:r>
              <a:rPr lang="en-US" dirty="0"/>
              <a:t>A maximum of 90 points is allocated for price on the following basis</a:t>
            </a:r>
          </a:p>
        </p:txBody>
      </p:sp>
      <p:sp>
        <p:nvSpPr>
          <p:cNvPr id="4" name="Text Placeholder 3">
            <a:extLst>
              <a:ext uri="{FF2B5EF4-FFF2-40B4-BE49-F238E27FC236}">
                <a16:creationId xmlns:a16="http://schemas.microsoft.com/office/drawing/2014/main" id="{FF486CA3-CF73-F4C0-1B70-23654B6308E6}"/>
              </a:ext>
            </a:extLst>
          </p:cNvPr>
          <p:cNvSpPr>
            <a:spLocks noGrp="1"/>
          </p:cNvSpPr>
          <p:nvPr>
            <p:ph type="body" sz="half" idx="2"/>
          </p:nvPr>
        </p:nvSpPr>
        <p:spPr>
          <a:xfrm>
            <a:off x="128382" y="755552"/>
            <a:ext cx="7406951" cy="804862"/>
          </a:xfrm>
        </p:spPr>
        <p:txBody>
          <a:bodyPr>
            <a:normAutofit/>
          </a:bodyPr>
          <a:lstStyle/>
          <a:p>
            <a:pPr algn="ctr"/>
            <a:r>
              <a:rPr lang="en-US" sz="2000" dirty="0">
                <a:solidFill>
                  <a:schemeClr val="tx1"/>
                </a:solidFill>
              </a:rPr>
              <a:t>STAGE 3: PRICING AND SPECIFIC GOALS - (To be submitted in envelope 2)</a:t>
            </a:r>
          </a:p>
        </p:txBody>
      </p:sp>
    </p:spTree>
    <p:extLst>
      <p:ext uri="{BB962C8B-B14F-4D97-AF65-F5344CB8AC3E}">
        <p14:creationId xmlns:p14="http://schemas.microsoft.com/office/powerpoint/2010/main" val="423845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804EF-4211-A66F-1239-1B025943CE95}"/>
            </a:ext>
          </a:extLst>
        </p:cNvPr>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5949549-1882-8404-5344-EC5F0FB0A654}"/>
              </a:ext>
            </a:extLst>
          </p:cNvPr>
          <p:cNvGraphicFramePr>
            <a:graphicFrameLocks noGrp="1"/>
          </p:cNvGraphicFramePr>
          <p:nvPr>
            <p:ph idx="1"/>
          </p:nvPr>
        </p:nvGraphicFramePr>
        <p:xfrm>
          <a:off x="338668" y="2218267"/>
          <a:ext cx="8229599" cy="4403263"/>
        </p:xfrm>
        <a:graphic>
          <a:graphicData uri="http://schemas.openxmlformats.org/drawingml/2006/table">
            <a:tbl>
              <a:tblPr firstRow="1" firstCol="1" bandRow="1"/>
              <a:tblGrid>
                <a:gridCol w="2673329">
                  <a:extLst>
                    <a:ext uri="{9D8B030D-6E8A-4147-A177-3AD203B41FA5}">
                      <a16:colId xmlns:a16="http://schemas.microsoft.com/office/drawing/2014/main" val="3047459746"/>
                    </a:ext>
                  </a:extLst>
                </a:gridCol>
                <a:gridCol w="1730876">
                  <a:extLst>
                    <a:ext uri="{9D8B030D-6E8A-4147-A177-3AD203B41FA5}">
                      <a16:colId xmlns:a16="http://schemas.microsoft.com/office/drawing/2014/main" val="3446572358"/>
                    </a:ext>
                  </a:extLst>
                </a:gridCol>
                <a:gridCol w="1575256">
                  <a:extLst>
                    <a:ext uri="{9D8B030D-6E8A-4147-A177-3AD203B41FA5}">
                      <a16:colId xmlns:a16="http://schemas.microsoft.com/office/drawing/2014/main" val="2896572682"/>
                    </a:ext>
                  </a:extLst>
                </a:gridCol>
                <a:gridCol w="2250138">
                  <a:extLst>
                    <a:ext uri="{9D8B030D-6E8A-4147-A177-3AD203B41FA5}">
                      <a16:colId xmlns:a16="http://schemas.microsoft.com/office/drawing/2014/main" val="1447882988"/>
                    </a:ext>
                  </a:extLst>
                </a:gridCol>
              </a:tblGrid>
              <a:tr h="1400001">
                <a:tc>
                  <a:txBody>
                    <a:bodyPr/>
                    <a:lstStyle/>
                    <a:p>
                      <a:pPr marL="0" marR="0">
                        <a:lnSpc>
                          <a:spcPct val="105000"/>
                        </a:lnSpc>
                        <a:spcBef>
                          <a:spcPts val="0"/>
                        </a:spcBef>
                        <a:spcAft>
                          <a:spcPts val="0"/>
                        </a:spcAft>
                      </a:pPr>
                      <a:r>
                        <a:rPr lang="en-US" sz="1600" b="1" dirty="0">
                          <a:solidFill>
                            <a:srgbClr val="000000"/>
                          </a:solidFill>
                          <a:effectLst/>
                          <a:highlight>
                            <a:srgbClr val="00B0F0"/>
                          </a:highlight>
                          <a:latin typeface="Calibri" panose="020F0502020204030204" pitchFamily="34" charset="0"/>
                          <a:ea typeface="Calibri" panose="020F0502020204030204" pitchFamily="34" charset="0"/>
                          <a:cs typeface="Times New Roman" panose="02020603050405020304" pitchFamily="18" charset="0"/>
                        </a:rPr>
                        <a:t>THE SPECIFIC GOALS ALLOCATED POINTS IN TERMS OF THIS TENDER</a:t>
                      </a:r>
                      <a:endParaRPr lang="en-US" sz="1600" dirty="0">
                        <a:effectLst/>
                        <a:highlight>
                          <a:srgbClr val="00B0F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5000"/>
                        </a:lnSpc>
                        <a:spcBef>
                          <a:spcPts val="0"/>
                        </a:spcBef>
                        <a:spcAft>
                          <a:spcPts val="0"/>
                        </a:spcAft>
                      </a:pPr>
                      <a:r>
                        <a:rPr lang="en-US" sz="1600" b="1">
                          <a:solidFill>
                            <a:srgbClr val="000000"/>
                          </a:solidFill>
                          <a:effectLst/>
                          <a:highlight>
                            <a:srgbClr val="00B0F0"/>
                          </a:highlight>
                          <a:latin typeface="Calibri" panose="020F0502020204030204" pitchFamily="34" charset="0"/>
                          <a:ea typeface="Calibri" panose="020F0502020204030204" pitchFamily="34" charset="0"/>
                          <a:cs typeface="Times New Roman" panose="02020603050405020304" pitchFamily="18" charset="0"/>
                        </a:rPr>
                        <a:t>NUMBER OF POINTS</a:t>
                      </a:r>
                      <a:endParaRPr lang="en-US" sz="1600">
                        <a:effectLst/>
                        <a:highlight>
                          <a:srgbClr val="00B0F0"/>
                        </a:highligh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5000"/>
                        </a:lnSpc>
                        <a:spcBef>
                          <a:spcPts val="0"/>
                        </a:spcBef>
                        <a:spcAft>
                          <a:spcPts val="0"/>
                        </a:spcAft>
                      </a:pPr>
                      <a:r>
                        <a:rPr lang="en-US" sz="1600" b="1">
                          <a:solidFill>
                            <a:srgbClr val="000000"/>
                          </a:solidFill>
                          <a:effectLst/>
                          <a:highlight>
                            <a:srgbClr val="00B0F0"/>
                          </a:highlight>
                          <a:latin typeface="Calibri" panose="020F0502020204030204" pitchFamily="34" charset="0"/>
                          <a:ea typeface="Calibri" panose="020F0502020204030204" pitchFamily="34" charset="0"/>
                          <a:cs typeface="Times New Roman" panose="02020603050405020304" pitchFamily="18" charset="0"/>
                        </a:rPr>
                        <a:t>ALLOCATED</a:t>
                      </a:r>
                      <a:endParaRPr lang="en-US" sz="1600">
                        <a:effectLst/>
                        <a:highlight>
                          <a:srgbClr val="00B0F0"/>
                        </a:highligh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5000"/>
                        </a:lnSpc>
                        <a:spcBef>
                          <a:spcPts val="0"/>
                        </a:spcBef>
                        <a:spcAft>
                          <a:spcPts val="0"/>
                        </a:spcAft>
                      </a:pPr>
                      <a:r>
                        <a:rPr lang="en-US" sz="1600" b="1">
                          <a:solidFill>
                            <a:srgbClr val="000000"/>
                          </a:solidFill>
                          <a:effectLst/>
                          <a:highlight>
                            <a:srgbClr val="00B0F0"/>
                          </a:highlight>
                          <a:latin typeface="Calibri" panose="020F0502020204030204" pitchFamily="34" charset="0"/>
                          <a:ea typeface="Calibri" panose="020F0502020204030204" pitchFamily="34" charset="0"/>
                          <a:cs typeface="Times New Roman" panose="02020603050405020304" pitchFamily="18" charset="0"/>
                        </a:rPr>
                        <a:t>(90/10 SYSTEM)</a:t>
                      </a:r>
                      <a:endParaRPr lang="en-US" sz="1600">
                        <a:effectLst/>
                        <a:highlight>
                          <a:srgbClr val="00B0F0"/>
                        </a:highligh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5000"/>
                        </a:lnSpc>
                        <a:spcBef>
                          <a:spcPts val="0"/>
                        </a:spcBef>
                        <a:spcAft>
                          <a:spcPts val="0"/>
                        </a:spcAft>
                      </a:pPr>
                      <a:r>
                        <a:rPr lang="en-US" sz="1600" b="1">
                          <a:solidFill>
                            <a:srgbClr val="000000"/>
                          </a:solidFill>
                          <a:effectLst/>
                          <a:highlight>
                            <a:srgbClr val="00B0F0"/>
                          </a:highlight>
                          <a:latin typeface="Calibri" panose="020F0502020204030204" pitchFamily="34" charset="0"/>
                          <a:ea typeface="Calibri" panose="020F0502020204030204" pitchFamily="34" charset="0"/>
                          <a:cs typeface="Times New Roman" panose="02020603050405020304" pitchFamily="18" charset="0"/>
                        </a:rPr>
                        <a:t>(TO BE COMPLETED BY THE ORGAN OF STATE)</a:t>
                      </a:r>
                      <a:endParaRPr lang="en-US" sz="1600">
                        <a:effectLst/>
                        <a:highlight>
                          <a:srgbClr val="00B0F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5000"/>
                        </a:lnSpc>
                        <a:spcBef>
                          <a:spcPts val="0"/>
                        </a:spcBef>
                        <a:spcAft>
                          <a:spcPts val="0"/>
                        </a:spcAft>
                      </a:pPr>
                      <a:r>
                        <a:rPr lang="en-US" sz="1600" b="1">
                          <a:solidFill>
                            <a:srgbClr val="000000"/>
                          </a:solidFill>
                          <a:effectLst/>
                          <a:highlight>
                            <a:srgbClr val="00B0F0"/>
                          </a:highlight>
                          <a:latin typeface="Calibri" panose="020F0502020204030204" pitchFamily="34" charset="0"/>
                          <a:ea typeface="Calibri" panose="020F0502020204030204" pitchFamily="34" charset="0"/>
                          <a:cs typeface="Times New Roman" panose="02020603050405020304" pitchFamily="18" charset="0"/>
                        </a:rPr>
                        <a:t>NUMBER OF POINTS CLAIMED.</a:t>
                      </a:r>
                      <a:endParaRPr lang="en-US" sz="1600">
                        <a:effectLst/>
                        <a:highlight>
                          <a:srgbClr val="00B0F0"/>
                        </a:highligh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5000"/>
                        </a:lnSpc>
                        <a:spcBef>
                          <a:spcPts val="0"/>
                        </a:spcBef>
                        <a:spcAft>
                          <a:spcPts val="0"/>
                        </a:spcAft>
                      </a:pPr>
                      <a:r>
                        <a:rPr lang="en-US" sz="1600" b="1">
                          <a:solidFill>
                            <a:srgbClr val="000000"/>
                          </a:solidFill>
                          <a:effectLst/>
                          <a:highlight>
                            <a:srgbClr val="00B0F0"/>
                          </a:highlight>
                          <a:latin typeface="Calibri" panose="020F0502020204030204" pitchFamily="34" charset="0"/>
                          <a:ea typeface="Calibri" panose="020F0502020204030204" pitchFamily="34" charset="0"/>
                          <a:cs typeface="Times New Roman" panose="02020603050405020304" pitchFamily="18" charset="0"/>
                        </a:rPr>
                        <a:t>(90/10 SYSTEM)</a:t>
                      </a:r>
                      <a:endParaRPr lang="en-US" sz="1600">
                        <a:effectLst/>
                        <a:highlight>
                          <a:srgbClr val="00B0F0"/>
                        </a:highligh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5000"/>
                        </a:lnSpc>
                        <a:spcBef>
                          <a:spcPts val="0"/>
                        </a:spcBef>
                        <a:spcAft>
                          <a:spcPts val="0"/>
                        </a:spcAft>
                      </a:pPr>
                      <a:r>
                        <a:rPr lang="en-US" sz="1600" b="1">
                          <a:solidFill>
                            <a:srgbClr val="000000"/>
                          </a:solidFill>
                          <a:effectLst/>
                          <a:highlight>
                            <a:srgbClr val="00B0F0"/>
                          </a:highlight>
                          <a:latin typeface="Calibri" panose="020F0502020204030204" pitchFamily="34" charset="0"/>
                          <a:ea typeface="Calibri" panose="020F0502020204030204" pitchFamily="34" charset="0"/>
                          <a:cs typeface="Times New Roman" panose="02020603050405020304" pitchFamily="18" charset="0"/>
                        </a:rPr>
                        <a:t>(TO BE COMPLETED BY THE TENDERER)</a:t>
                      </a:r>
                      <a:endParaRPr lang="en-US" sz="1600">
                        <a:effectLst/>
                        <a:highlight>
                          <a:srgbClr val="00B0F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5000"/>
                        </a:lnSpc>
                        <a:spcBef>
                          <a:spcPts val="0"/>
                        </a:spcBef>
                        <a:spcAft>
                          <a:spcPts val="0"/>
                        </a:spcAft>
                      </a:pPr>
                      <a:r>
                        <a:rPr lang="en-US" sz="1600" b="1" dirty="0">
                          <a:solidFill>
                            <a:srgbClr val="000000"/>
                          </a:solidFill>
                          <a:effectLst/>
                          <a:highlight>
                            <a:srgbClr val="00B0F0"/>
                          </a:highlight>
                          <a:latin typeface="Calibri" panose="020F0502020204030204" pitchFamily="34" charset="0"/>
                          <a:ea typeface="Calibri" panose="020F0502020204030204" pitchFamily="34" charset="0"/>
                          <a:cs typeface="Times New Roman" panose="02020603050405020304" pitchFamily="18" charset="0"/>
                        </a:rPr>
                        <a:t>SUPPORTING EVIDENCE TO BE PROVIDED BY THE TENDERER</a:t>
                      </a:r>
                      <a:endParaRPr lang="en-US" sz="1600" dirty="0">
                        <a:effectLst/>
                        <a:highlight>
                          <a:srgbClr val="00B0F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36871782"/>
                  </a:ext>
                </a:extLst>
              </a:tr>
              <a:tr h="1264202">
                <a:tc>
                  <a:txBody>
                    <a:bodyPr/>
                    <a:lstStyle/>
                    <a:p>
                      <a:pPr marL="0" marR="0">
                        <a:lnSpc>
                          <a:spcPct val="10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Entities with a B-BBEE contributor status level of at least level 2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BEE Certificate not limited to SANAS approved/ Affidavit (in case of JV, a consolidated scorecard will be accepted)</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5595335"/>
                  </a:ext>
                </a:extLst>
              </a:tr>
              <a:tr h="217660">
                <a:tc>
                  <a:txBody>
                    <a:bodyPr/>
                    <a:lstStyle/>
                    <a:p>
                      <a:pPr marL="0" marR="0">
                        <a:lnSpc>
                          <a:spcPct val="10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4260379"/>
                  </a:ext>
                </a:extLst>
              </a:tr>
            </a:tbl>
          </a:graphicData>
        </a:graphic>
      </p:graphicFrame>
      <p:sp>
        <p:nvSpPr>
          <p:cNvPr id="3" name="Title 2">
            <a:extLst>
              <a:ext uri="{FF2B5EF4-FFF2-40B4-BE49-F238E27FC236}">
                <a16:creationId xmlns:a16="http://schemas.microsoft.com/office/drawing/2014/main" id="{E7E9AE30-75F8-9D36-AFFF-0C95170EFE91}"/>
              </a:ext>
            </a:extLst>
          </p:cNvPr>
          <p:cNvSpPr>
            <a:spLocks noGrp="1"/>
          </p:cNvSpPr>
          <p:nvPr>
            <p:ph type="title"/>
          </p:nvPr>
        </p:nvSpPr>
        <p:spPr>
          <a:xfrm>
            <a:off x="128383" y="755552"/>
            <a:ext cx="8229600" cy="1263460"/>
          </a:xfrm>
        </p:spPr>
        <p:txBody>
          <a:bodyPr/>
          <a:lstStyle/>
          <a:p>
            <a:r>
              <a:rPr lang="en-US" dirty="0"/>
              <a:t>Note to tenderers: The tenderer must indicate how they claim points for each preference point system.) </a:t>
            </a:r>
          </a:p>
        </p:txBody>
      </p:sp>
      <p:sp>
        <p:nvSpPr>
          <p:cNvPr id="4" name="Text Placeholder 3">
            <a:extLst>
              <a:ext uri="{FF2B5EF4-FFF2-40B4-BE49-F238E27FC236}">
                <a16:creationId xmlns:a16="http://schemas.microsoft.com/office/drawing/2014/main" id="{FA5DC26A-6B80-DA5B-9DCE-DB982BADD4F4}"/>
              </a:ext>
            </a:extLst>
          </p:cNvPr>
          <p:cNvSpPr>
            <a:spLocks noGrp="1"/>
          </p:cNvSpPr>
          <p:nvPr>
            <p:ph type="body" sz="half" idx="2"/>
          </p:nvPr>
        </p:nvSpPr>
        <p:spPr>
          <a:xfrm>
            <a:off x="128383" y="755551"/>
            <a:ext cx="7576284" cy="1039381"/>
          </a:xfrm>
        </p:spPr>
        <p:txBody>
          <a:bodyPr/>
          <a:lstStyle/>
          <a:p>
            <a:pPr algn="ctr"/>
            <a:r>
              <a:rPr lang="en-US" sz="2000" dirty="0">
                <a:solidFill>
                  <a:schemeClr val="tx1"/>
                </a:solidFill>
              </a:rPr>
              <a:t>SPECIFIC GOALS </a:t>
            </a:r>
          </a:p>
          <a:p>
            <a:r>
              <a:rPr lang="en-US" dirty="0"/>
              <a:t>.</a:t>
            </a:r>
          </a:p>
          <a:p>
            <a:endParaRPr lang="en-US" dirty="0"/>
          </a:p>
        </p:txBody>
      </p:sp>
    </p:spTree>
    <p:extLst>
      <p:ext uri="{BB962C8B-B14F-4D97-AF65-F5344CB8AC3E}">
        <p14:creationId xmlns:p14="http://schemas.microsoft.com/office/powerpoint/2010/main" val="410484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858" y="1301215"/>
            <a:ext cx="8592284" cy="5369559"/>
          </a:xfrm>
          <a:noFill/>
        </p:spPr>
        <p:txBody>
          <a:bodyPr>
            <a:normAutofit/>
          </a:bodyPr>
          <a:lstStyle/>
          <a:p>
            <a:r>
              <a:rPr lang="en-ZA" sz="1600" dirty="0">
                <a:latin typeface="Arial" panose="020B0604020202020204" pitchFamily="34" charset="0"/>
                <a:cs typeface="Arial" panose="020B0604020202020204" pitchFamily="34" charset="0"/>
              </a:rPr>
              <a:t>TENDER VALIDITY</a:t>
            </a:r>
            <a:br>
              <a:rPr lang="en-ZA" sz="1600" dirty="0">
                <a:latin typeface="Arial" panose="020B0604020202020204" pitchFamily="34" charset="0"/>
                <a:cs typeface="Arial" panose="020B0604020202020204" pitchFamily="34" charset="0"/>
              </a:rPr>
            </a:br>
            <a:r>
              <a:rPr lang="en-GB" sz="1600" b="0" dirty="0">
                <a:solidFill>
                  <a:schemeClr val="tx1"/>
                </a:solidFill>
                <a:latin typeface="Arial" panose="020B0604020202020204" pitchFamily="34" charset="0"/>
                <a:cs typeface="Arial" panose="020B0604020202020204" pitchFamily="34" charset="0"/>
              </a:rPr>
              <a:t>This RFP shall be valid for </a:t>
            </a:r>
            <a:r>
              <a:rPr lang="en-GB" sz="1600" b="0" i="1" dirty="0">
                <a:solidFill>
                  <a:schemeClr val="tx1"/>
                </a:solidFill>
                <a:latin typeface="Arial" panose="020B0604020202020204" pitchFamily="34" charset="0"/>
                <a:cs typeface="Arial" panose="020B0604020202020204" pitchFamily="34" charset="0"/>
              </a:rPr>
              <a:t>[180 days]</a:t>
            </a:r>
            <a:r>
              <a:rPr lang="en-GB" sz="1600" b="0" dirty="0">
                <a:solidFill>
                  <a:schemeClr val="tx1"/>
                </a:solidFill>
                <a:latin typeface="Arial" panose="020B0604020202020204" pitchFamily="34" charset="0"/>
                <a:cs typeface="Arial" panose="020B0604020202020204" pitchFamily="34" charset="0"/>
              </a:rPr>
              <a:t> calculated from date of Closing  of this RFP</a:t>
            </a:r>
            <a:r>
              <a:rPr lang="en-GB" sz="1600" b="0" dirty="0">
                <a:latin typeface="Arial" panose="020B0604020202020204" pitchFamily="34" charset="0"/>
                <a:cs typeface="Arial" panose="020B0604020202020204" pitchFamily="34" charset="0"/>
              </a:rPr>
              <a:t>.</a:t>
            </a:r>
            <a:br>
              <a:rPr lang="en-ZA" sz="1600" b="0" dirty="0">
                <a:latin typeface="Arial" panose="020B0604020202020204" pitchFamily="34" charset="0"/>
                <a:cs typeface="Arial" panose="020B0604020202020204" pitchFamily="34" charset="0"/>
              </a:rPr>
            </a:br>
            <a:br>
              <a:rPr lang="en-ZA" sz="1600" b="0" dirty="0">
                <a:latin typeface="Arial" panose="020B0604020202020204" pitchFamily="34" charset="0"/>
                <a:cs typeface="Arial" panose="020B0604020202020204" pitchFamily="34" charset="0"/>
              </a:rPr>
            </a:br>
            <a:r>
              <a:rPr lang="en-ZA" sz="1600" dirty="0">
                <a:latin typeface="Arial" panose="020B0604020202020204" pitchFamily="34" charset="0"/>
                <a:cs typeface="Arial" panose="020B0604020202020204" pitchFamily="34" charset="0"/>
              </a:rPr>
              <a:t>B-BBEE REQUIREMENTS (10)</a:t>
            </a:r>
            <a:br>
              <a:rPr lang="en-ZA" sz="1600" dirty="0">
                <a:latin typeface="Arial" panose="020B0604020202020204" pitchFamily="34" charset="0"/>
                <a:cs typeface="Arial" panose="020B0604020202020204" pitchFamily="34" charset="0"/>
              </a:rPr>
            </a:br>
            <a:br>
              <a:rPr lang="en-ZA" sz="1600" b="0" dirty="0">
                <a:latin typeface="Arial" panose="020B0604020202020204" pitchFamily="34" charset="0"/>
                <a:cs typeface="Arial" panose="020B0604020202020204" pitchFamily="34" charset="0"/>
              </a:rPr>
            </a:br>
            <a:r>
              <a:rPr lang="en-GB" sz="1600" b="0" dirty="0">
                <a:effectLst/>
                <a:latin typeface="Arial" panose="020B0604020202020204" pitchFamily="34" charset="0"/>
                <a:ea typeface="Times New Roman" panose="02020603050405020304" pitchFamily="18" charset="0"/>
                <a:cs typeface="Arial" panose="020B0604020202020204" pitchFamily="34" charset="0"/>
              </a:rPr>
              <a:t>A Bidder must submit proof of </a:t>
            </a:r>
            <a:r>
              <a:rPr lang="en-GB" sz="1600" b="0" dirty="0">
                <a:latin typeface="Arial" panose="020B0604020202020204" pitchFamily="34" charset="0"/>
                <a:ea typeface="Times New Roman" panose="02020603050405020304" pitchFamily="18" charset="0"/>
                <a:cs typeface="Arial" panose="020B0604020202020204" pitchFamily="34" charset="0"/>
              </a:rPr>
              <a:t>Specific Goals</a:t>
            </a:r>
            <a:r>
              <a:rPr lang="en-GB" sz="1600" b="0" dirty="0">
                <a:effectLst/>
                <a:latin typeface="Arial" panose="020B0604020202020204" pitchFamily="34" charset="0"/>
                <a:ea typeface="Times New Roman" panose="02020603050405020304" pitchFamily="18" charset="0"/>
                <a:cs typeface="Arial" panose="020B0604020202020204" pitchFamily="34" charset="0"/>
              </a:rPr>
              <a:t> , a Bidder failing to submit may not be disqualified and will score 0 points out of 10 for </a:t>
            </a:r>
            <a:r>
              <a:rPr lang="en-GB" sz="1600" b="0" dirty="0">
                <a:latin typeface="Arial" panose="020B0604020202020204" pitchFamily="34" charset="0"/>
                <a:ea typeface="Times New Roman" panose="02020603050405020304" pitchFamily="18" charset="0"/>
                <a:cs typeface="Arial" panose="020B0604020202020204" pitchFamily="34" charset="0"/>
              </a:rPr>
              <a:t>Specific Goal </a:t>
            </a:r>
            <a:br>
              <a:rPr lang="en-US" sz="1600" dirty="0">
                <a:effectLst/>
                <a:latin typeface="Arial" panose="020B0604020202020204" pitchFamily="34" charset="0"/>
                <a:ea typeface="Times New Roman" panose="02020603050405020304" pitchFamily="18" charset="0"/>
                <a:cs typeface="Arial" panose="020B0604020202020204" pitchFamily="34" charset="0"/>
              </a:rPr>
            </a:br>
            <a:br>
              <a:rPr lang="en-US" sz="1600" b="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JOINT VENTURE ( B-BBEE REQUIREMENTS )</a:t>
            </a:r>
            <a:br>
              <a:rPr lang="en-US" sz="1600" dirty="0">
                <a:latin typeface="Arial" panose="020B0604020202020204" pitchFamily="34" charset="0"/>
                <a:cs typeface="Arial" panose="020B0604020202020204" pitchFamily="34" charset="0"/>
              </a:rPr>
            </a:b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Note: Failure to submit a valid and original B-BBEE certificate for the JV or a certified copy thereof at the Closing Date of this RFP will result in a score of zero being allocated for</a:t>
            </a:r>
            <a:br>
              <a:rPr lang="en-US" sz="1600" b="0" dirty="0">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Specific Goal </a:t>
            </a:r>
            <a:br>
              <a:rPr lang="en-US" sz="1600" b="0" dirty="0">
                <a:latin typeface="Arial" panose="020B0604020202020204" pitchFamily="34" charset="0"/>
                <a:cs typeface="Arial" panose="020B0604020202020204" pitchFamily="34" charset="0"/>
              </a:rPr>
            </a:br>
            <a:br>
              <a:rPr lang="en-US" sz="1600" b="0" dirty="0">
                <a:latin typeface="Arial" panose="020B0604020202020204" pitchFamily="34" charset="0"/>
                <a:cs typeface="Arial" panose="020B0604020202020204" pitchFamily="34" charset="0"/>
              </a:rPr>
            </a:br>
            <a:r>
              <a:rPr lang="en-ZA" sz="1600" dirty="0">
                <a:solidFill>
                  <a:srgbClr val="FF0000"/>
                </a:solidFill>
                <a:latin typeface="Arial" panose="020B0604020202020204" pitchFamily="34" charset="0"/>
                <a:cs typeface="Arial" panose="020B0604020202020204" pitchFamily="34" charset="0"/>
              </a:rPr>
              <a:t>PRICING </a:t>
            </a:r>
            <a:br>
              <a:rPr lang="en-ZA" sz="1600" dirty="0">
                <a:solidFill>
                  <a:srgbClr val="FF0000"/>
                </a:solidFill>
                <a:latin typeface="Arial" panose="020B0604020202020204" pitchFamily="34" charset="0"/>
                <a:cs typeface="Arial" panose="020B0604020202020204" pitchFamily="34" charset="0"/>
              </a:rPr>
            </a:br>
            <a:br>
              <a:rPr lang="en-US" sz="1600" dirty="0">
                <a:solidFill>
                  <a:srgbClr val="FF0000"/>
                </a:solidFill>
                <a:latin typeface="Arial" panose="020B0604020202020204" pitchFamily="34" charset="0"/>
                <a:cs typeface="Arial" panose="020B0604020202020204" pitchFamily="34" charset="0"/>
              </a:rPr>
            </a:br>
            <a:r>
              <a:rPr lang="en-GB" sz="16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Respondents are required to complete the Pricing Schedule/ Annexure</a:t>
            </a:r>
            <a:r>
              <a:rPr lang="en-GB" sz="1600" b="0" dirty="0">
                <a:solidFill>
                  <a:srgbClr val="FF0000"/>
                </a:solidFill>
                <a:latin typeface="Arial" panose="020B0604020202020204" pitchFamily="34" charset="0"/>
                <a:ea typeface="Times New Roman" panose="02020603050405020304" pitchFamily="18" charset="0"/>
                <a:cs typeface="Arial" panose="020B0604020202020204" pitchFamily="34" charset="0"/>
              </a:rPr>
              <a:t> B1</a:t>
            </a:r>
            <a:r>
              <a:rPr lang="en-GB" sz="16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:(Volume 2 /Envelop 2) and Tender Form C</a:t>
            </a:r>
            <a:br>
              <a:rPr lang="en-GB"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br>
            <a:endParaRPr lang="en-ZA" sz="1600" dirty="0">
              <a:solidFill>
                <a:srgbClr val="FF000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p:txBody>
          <a:bodyPr>
            <a:normAutofit/>
          </a:bodyPr>
          <a:lstStyle/>
          <a:p>
            <a:r>
              <a:rPr lang="en-ZA" sz="2000" dirty="0">
                <a:latin typeface="+mj-lt"/>
              </a:rPr>
              <a:t>EVALUATION CONT.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383" y="1744133"/>
            <a:ext cx="8887234" cy="4810903"/>
          </a:xfrm>
          <a:noFill/>
        </p:spPr>
        <p:txBody>
          <a:bodyPr>
            <a:normAutofit lnSpcReduction="10000"/>
          </a:bodyPr>
          <a:lstStyle/>
          <a:p>
            <a:pPr marL="0" indent="0">
              <a:lnSpc>
                <a:spcPct val="150000"/>
              </a:lnSpc>
            </a:pPr>
            <a:r>
              <a:rPr lang="en-GB" b="1" dirty="0">
                <a:solidFill>
                  <a:schemeClr val="tx1"/>
                </a:solidFill>
                <a:latin typeface="Arial" panose="020B0604020202020204" pitchFamily="34" charset="0"/>
                <a:cs typeface="Arial" panose="020B0604020202020204" pitchFamily="34" charset="0"/>
              </a:rPr>
              <a:t>Responses to RFP must be submitted to PRASA by 03 April 2025@ 12 :00 </a:t>
            </a:r>
            <a:r>
              <a:rPr lang="en-ZA" b="1" u="sng" dirty="0">
                <a:solidFill>
                  <a:schemeClr val="tx1"/>
                </a:solidFill>
                <a:latin typeface="Arial" panose="020B0604020202020204" pitchFamily="34" charset="0"/>
                <a:cs typeface="Arial" panose="020B0604020202020204" pitchFamily="34" charset="0"/>
              </a:rPr>
              <a:t>,</a:t>
            </a:r>
            <a:r>
              <a:rPr lang="en-GB" b="1" u="sng" dirty="0">
                <a:solidFill>
                  <a:schemeClr val="tx1"/>
                </a:solidFill>
                <a:latin typeface="Arial" panose="020B0604020202020204" pitchFamily="34" charset="0"/>
                <a:cs typeface="Arial" panose="020B0604020202020204" pitchFamily="34" charset="0"/>
              </a:rPr>
              <a:t>at the following address</a:t>
            </a:r>
            <a:r>
              <a:rPr lang="en-GB" dirty="0">
                <a:solidFill>
                  <a:schemeClr val="tx1"/>
                </a:solidFill>
                <a:latin typeface="Arial" panose="020B0604020202020204" pitchFamily="34" charset="0"/>
                <a:cs typeface="Arial" panose="020B0604020202020204" pitchFamily="34" charset="0"/>
              </a:rPr>
              <a:t>: </a:t>
            </a:r>
            <a:r>
              <a:rPr lang="en-GB" b="1" dirty="0">
                <a:solidFill>
                  <a:schemeClr val="tx1"/>
                </a:solidFill>
                <a:latin typeface="Arial" panose="020B0604020202020204" pitchFamily="34" charset="0"/>
                <a:cs typeface="Arial" panose="020B0604020202020204" pitchFamily="34" charset="0"/>
              </a:rPr>
              <a:t>PRASA Corporate Office</a:t>
            </a:r>
            <a:endParaRPr lang="en-ZA" b="1" dirty="0">
              <a:solidFill>
                <a:schemeClr val="tx1"/>
              </a:solidFill>
              <a:latin typeface="Arial" panose="020B0604020202020204" pitchFamily="34" charset="0"/>
              <a:cs typeface="Arial" panose="020B0604020202020204" pitchFamily="34" charset="0"/>
            </a:endParaRPr>
          </a:p>
          <a:p>
            <a:pPr>
              <a:lnSpc>
                <a:spcPct val="150000"/>
              </a:lnSpc>
            </a:pPr>
            <a:r>
              <a:rPr lang="en-GB" b="1" dirty="0">
                <a:solidFill>
                  <a:schemeClr val="tx1"/>
                </a:solidFill>
                <a:latin typeface="Arial" panose="020B0604020202020204" pitchFamily="34" charset="0"/>
                <a:cs typeface="Arial" panose="020B0604020202020204" pitchFamily="34" charset="0"/>
              </a:rPr>
              <a:t>					 UMJANTSHI HOUSE </a:t>
            </a:r>
            <a:endParaRPr lang="en-ZA" b="1" dirty="0">
              <a:solidFill>
                <a:schemeClr val="tx1"/>
              </a:solidFill>
              <a:latin typeface="Arial" panose="020B0604020202020204" pitchFamily="34" charset="0"/>
              <a:cs typeface="Arial" panose="020B0604020202020204" pitchFamily="34" charset="0"/>
            </a:endParaRPr>
          </a:p>
          <a:p>
            <a:pPr>
              <a:lnSpc>
                <a:spcPct val="150000"/>
              </a:lnSpc>
            </a:pPr>
            <a:r>
              <a:rPr lang="en-GB" b="1" dirty="0">
                <a:solidFill>
                  <a:schemeClr val="tx1"/>
                </a:solidFill>
                <a:latin typeface="Arial" panose="020B0604020202020204" pitchFamily="34" charset="0"/>
                <a:cs typeface="Arial" panose="020B0604020202020204" pitchFamily="34" charset="0"/>
              </a:rPr>
              <a:t>					 30 WOLMARANS STREET </a:t>
            </a:r>
            <a:endParaRPr lang="en-ZA" b="1" dirty="0">
              <a:solidFill>
                <a:schemeClr val="tx1"/>
              </a:solidFill>
              <a:latin typeface="Arial" panose="020B0604020202020204" pitchFamily="34" charset="0"/>
              <a:cs typeface="Arial" panose="020B0604020202020204" pitchFamily="34" charset="0"/>
            </a:endParaRPr>
          </a:p>
          <a:p>
            <a:pPr>
              <a:lnSpc>
                <a:spcPct val="150000"/>
              </a:lnSpc>
            </a:pPr>
            <a:r>
              <a:rPr lang="en-GB" b="1" dirty="0">
                <a:solidFill>
                  <a:schemeClr val="tx1"/>
                </a:solidFill>
                <a:latin typeface="Arial" panose="020B0604020202020204" pitchFamily="34" charset="0"/>
                <a:cs typeface="Arial" panose="020B0604020202020204" pitchFamily="34" charset="0"/>
              </a:rPr>
              <a:t>					 BRAAMFONTEIN , JOHANNEBURG </a:t>
            </a:r>
            <a:endParaRPr lang="en-GB" dirty="0">
              <a:solidFill>
                <a:schemeClr val="tx1"/>
              </a:solidFill>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Bidders are required to complete the tender closing register  when submitting their bids . </a:t>
            </a:r>
          </a:p>
          <a:p>
            <a:pPr>
              <a:lnSpc>
                <a:spcPct val="150000"/>
              </a:lnSpc>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No Responses to RFP received by facsimile, telegram, telex, e-mail or other similar format will be accepted as a validly submitted Response to RFP.</a:t>
            </a:r>
            <a:endParaRPr lang="en-ZA" dirty="0">
              <a:solidFill>
                <a:schemeClr val="tx1"/>
              </a:solidFill>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 Response to RFP shall be late if it is received by PRASA at any time after the closing date and time indicated in paragraph above.</a:t>
            </a:r>
            <a:endParaRPr lang="en-ZA" dirty="0">
              <a:solidFill>
                <a:schemeClr val="tx1"/>
              </a:solidFill>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 A late submission shall be clearly marked as late and shall not be admitted for consideration by PRASA. Late submissions shall be returned unopened to the submitting party.</a:t>
            </a:r>
            <a:endParaRPr lang="en-ZA" dirty="0">
              <a:solidFill>
                <a:srgbClr val="FF0000"/>
              </a:solidFill>
              <a:latin typeface="Arial" panose="020B0604020202020204" pitchFamily="34" charset="0"/>
              <a:cs typeface="Arial" panose="020B0604020202020204" pitchFamily="34" charset="0"/>
            </a:endParaRPr>
          </a:p>
          <a:p>
            <a:endParaRPr lang="en-ZA" dirty="0">
              <a:solidFill>
                <a:schemeClr val="tx1"/>
              </a:solidFill>
            </a:endParaRPr>
          </a:p>
          <a:p>
            <a:endParaRPr lang="en-ZA" dirty="0"/>
          </a:p>
        </p:txBody>
      </p:sp>
      <p:sp>
        <p:nvSpPr>
          <p:cNvPr id="3" name="Title 2"/>
          <p:cNvSpPr>
            <a:spLocks noGrp="1"/>
          </p:cNvSpPr>
          <p:nvPr>
            <p:ph type="title"/>
          </p:nvPr>
        </p:nvSpPr>
        <p:spPr>
          <a:xfrm>
            <a:off x="128383" y="1306414"/>
            <a:ext cx="8229600" cy="437719"/>
          </a:xfrm>
        </p:spPr>
        <p:txBody>
          <a:bodyPr>
            <a:normAutofit/>
          </a:bodyPr>
          <a:lstStyle/>
          <a:p>
            <a:r>
              <a:rPr lang="en-ZA" sz="1800" dirty="0">
                <a:latin typeface="+mj-lt"/>
              </a:rPr>
              <a:t>SUBMISSION OF RFP RESPONSES</a:t>
            </a:r>
          </a:p>
        </p:txBody>
      </p:sp>
      <p:sp>
        <p:nvSpPr>
          <p:cNvPr id="4" name="Text Placeholder 3"/>
          <p:cNvSpPr>
            <a:spLocks noGrp="1"/>
          </p:cNvSpPr>
          <p:nvPr>
            <p:ph type="body" sz="half" idx="2"/>
          </p:nvPr>
        </p:nvSpPr>
        <p:spPr>
          <a:xfrm>
            <a:off x="0" y="755552"/>
            <a:ext cx="8229600" cy="643590"/>
          </a:xfrm>
        </p:spPr>
        <p:txBody>
          <a:bodyPr>
            <a:normAutofit/>
          </a:bodyPr>
          <a:lstStyle/>
          <a:p>
            <a:pPr algn="ctr"/>
            <a:r>
              <a:rPr lang="en-ZA" sz="2000" dirty="0">
                <a:solidFill>
                  <a:schemeClr val="tx1"/>
                </a:solidFill>
                <a:latin typeface="+mj-lt"/>
              </a:rPr>
              <a:t>INSTRUCTION FOR RESPONDING TO THE RFP</a:t>
            </a:r>
          </a:p>
        </p:txBody>
      </p:sp>
    </p:spTree>
    <p:extLst>
      <p:ext uri="{BB962C8B-B14F-4D97-AF65-F5344CB8AC3E}">
        <p14:creationId xmlns:p14="http://schemas.microsoft.com/office/powerpoint/2010/main" val="3200333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383" y="1641514"/>
            <a:ext cx="8887234" cy="4748269"/>
          </a:xfrm>
          <a:noFill/>
        </p:spPr>
        <p:txBody>
          <a:bodyPr spcCol="822960">
            <a:noAutofit/>
          </a:bodyPr>
          <a:lstStyle/>
          <a:p>
            <a:pPr>
              <a:lnSpc>
                <a:spcPct val="150000"/>
              </a:lnSpc>
            </a:pPr>
            <a:r>
              <a:rPr lang="en-GB" b="1" dirty="0">
                <a:latin typeface="Arial" panose="020B0604020202020204" pitchFamily="34" charset="0"/>
                <a:cs typeface="Arial" panose="020B0604020202020204" pitchFamily="34" charset="0"/>
              </a:rPr>
              <a:t>      All responses to the RFP must be submitted in two sealed envelopes/boxes; the first envelop/box shall have the Compliance and Technical Response, and the second envelop/box shall only have the Financial Response and Specific Goals.</a:t>
            </a:r>
            <a:endParaRPr lang="en-GB" b="1" dirty="0">
              <a:solidFill>
                <a:srgbClr val="FF0000"/>
              </a:solidFill>
              <a:latin typeface="Arial" panose="020B0604020202020204" pitchFamily="34" charset="0"/>
              <a:cs typeface="Arial" panose="020B0604020202020204" pitchFamily="34" charset="0"/>
            </a:endParaRPr>
          </a:p>
          <a:p>
            <a:pPr>
              <a:lnSpc>
                <a:spcPct val="150000"/>
              </a:lnSpc>
            </a:pPr>
            <a:r>
              <a:rPr lang="en-GB" b="1" dirty="0">
                <a:solidFill>
                  <a:srgbClr val="FF0000"/>
                </a:solidFill>
                <a:latin typeface="Arial" panose="020B0604020202020204" pitchFamily="34" charset="0"/>
                <a:cs typeface="Arial" panose="020B0604020202020204" pitchFamily="34" charset="0"/>
              </a:rPr>
              <a:t>      Bidders must ensure that they do not indicate any financial information in the first envelop/box. </a:t>
            </a:r>
            <a:endParaRPr lang="en-US" b="1" dirty="0">
              <a:solidFill>
                <a:srgbClr val="FF0000"/>
              </a:solidFill>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	Volume 1 (Envelop 1/Package 1)</a:t>
            </a:r>
          </a:p>
          <a:p>
            <a:pPr>
              <a:lnSpc>
                <a:spcPct val="150000"/>
              </a:lnSpc>
            </a:pPr>
            <a:r>
              <a:rPr lang="en-US" b="1" dirty="0">
                <a:latin typeface="Arial" panose="020B0604020202020204" pitchFamily="34" charset="0"/>
                <a:cs typeface="Arial" panose="020B0604020202020204" pitchFamily="34" charset="0"/>
              </a:rPr>
              <a:t>•	Part A: Compliance Response </a:t>
            </a:r>
          </a:p>
          <a:p>
            <a:pPr>
              <a:lnSpc>
                <a:spcPct val="150000"/>
              </a:lnSpc>
            </a:pPr>
            <a:r>
              <a:rPr lang="en-US" b="1" dirty="0">
                <a:latin typeface="Arial" panose="020B0604020202020204" pitchFamily="34" charset="0"/>
                <a:cs typeface="Arial" panose="020B0604020202020204" pitchFamily="34" charset="0"/>
              </a:rPr>
              <a:t>      Volume 2 (Envelop 2/ Package 2)</a:t>
            </a:r>
          </a:p>
          <a:p>
            <a:pPr>
              <a:lnSpc>
                <a:spcPct val="150000"/>
              </a:lnSpc>
            </a:pPr>
            <a:r>
              <a:rPr lang="en-US" b="1" dirty="0">
                <a:latin typeface="Arial" panose="020B0604020202020204" pitchFamily="34" charset="0"/>
                <a:cs typeface="Arial" panose="020B0604020202020204" pitchFamily="34" charset="0"/>
              </a:rPr>
              <a:t>•	Part B: Financial Proposal  and Specific Goals </a:t>
            </a:r>
          </a:p>
          <a:p>
            <a:endParaRPr lang="en-US" sz="1800" dirty="0"/>
          </a:p>
        </p:txBody>
      </p:sp>
      <p:sp>
        <p:nvSpPr>
          <p:cNvPr id="3" name="Title 2"/>
          <p:cNvSpPr>
            <a:spLocks noGrp="1"/>
          </p:cNvSpPr>
          <p:nvPr>
            <p:ph type="title"/>
          </p:nvPr>
        </p:nvSpPr>
        <p:spPr>
          <a:xfrm>
            <a:off x="128383" y="1168400"/>
            <a:ext cx="8229600" cy="657612"/>
          </a:xfrm>
        </p:spPr>
        <p:txBody>
          <a:bodyPr>
            <a:normAutofit/>
          </a:bodyPr>
          <a:lstStyle/>
          <a:p>
            <a:r>
              <a:rPr lang="en-ZA" sz="1800" dirty="0">
                <a:latin typeface="+mj-lt"/>
              </a:rPr>
              <a:t>RESPONSES TO THE RFP FORMAT</a:t>
            </a:r>
          </a:p>
        </p:txBody>
      </p:sp>
      <p:sp>
        <p:nvSpPr>
          <p:cNvPr id="4" name="Text Placeholder 3"/>
          <p:cNvSpPr>
            <a:spLocks noGrp="1"/>
          </p:cNvSpPr>
          <p:nvPr>
            <p:ph type="body" sz="half" idx="2"/>
          </p:nvPr>
        </p:nvSpPr>
        <p:spPr>
          <a:xfrm>
            <a:off x="128382" y="755552"/>
            <a:ext cx="7847829" cy="657612"/>
          </a:xfrm>
        </p:spPr>
        <p:txBody>
          <a:bodyPr>
            <a:normAutofit/>
          </a:bodyPr>
          <a:lstStyle/>
          <a:p>
            <a:pPr algn="ctr"/>
            <a:r>
              <a:rPr lang="en-ZA" sz="2200" dirty="0">
                <a:solidFill>
                  <a:schemeClr val="tx1"/>
                </a:solidFill>
                <a:latin typeface="+mj-lt"/>
              </a:rPr>
              <a:t>INSTRUCTION FOR RESPONDING TO THE RFP</a:t>
            </a:r>
          </a:p>
          <a:p>
            <a:endParaRPr lang="en-ZA" dirty="0"/>
          </a:p>
        </p:txBody>
      </p:sp>
    </p:spTree>
    <p:extLst>
      <p:ext uri="{BB962C8B-B14F-4D97-AF65-F5344CB8AC3E}">
        <p14:creationId xmlns:p14="http://schemas.microsoft.com/office/powerpoint/2010/main" val="147600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4631A-EAB9-123D-3E71-FCB0B90122F4}"/>
              </a:ext>
            </a:extLst>
          </p:cNvPr>
          <p:cNvSpPr>
            <a:spLocks noGrp="1"/>
          </p:cNvSpPr>
          <p:nvPr>
            <p:ph idx="1"/>
          </p:nvPr>
        </p:nvSpPr>
        <p:spPr>
          <a:xfrm>
            <a:off x="128383" y="1597446"/>
            <a:ext cx="8229600" cy="4219460"/>
          </a:xfrm>
          <a:noFill/>
        </p:spPr>
        <p:txBody>
          <a:bodyPr>
            <a:noAutofit/>
          </a:bodyPr>
          <a:lstStyle/>
          <a:p>
            <a:pPr>
              <a:lnSpc>
                <a:spcPct val="170000"/>
              </a:lnSpc>
              <a:buFont typeface="Arial" panose="020B0604020202020204" pitchFamily="34" charset="0"/>
              <a:buChar char="•"/>
            </a:pPr>
            <a:r>
              <a:rPr lang="en-US" b="1" dirty="0">
                <a:latin typeface="Arial" panose="020B0604020202020204" pitchFamily="34" charset="0"/>
                <a:cs typeface="Arial" panose="020B0604020202020204" pitchFamily="34" charset="0"/>
              </a:rPr>
              <a:t>Volume 2 Has to be submitted in a separate sealed envelope. Bidders must make their pricing offer in envelop 2/package 2, no pricing and pricing related information should be included in the Volume 1 envelop 1.</a:t>
            </a:r>
          </a:p>
          <a:p>
            <a:pPr>
              <a:lnSpc>
                <a:spcPct val="170000"/>
              </a:lnSpc>
            </a:pPr>
            <a:endParaRPr lang="en-US" b="1" dirty="0">
              <a:latin typeface="Arial" panose="020B0604020202020204" pitchFamily="34" charset="0"/>
              <a:cs typeface="Arial" panose="020B0604020202020204" pitchFamily="34" charset="0"/>
            </a:endParaRPr>
          </a:p>
          <a:p>
            <a:pPr>
              <a:lnSpc>
                <a:spcPct val="170000"/>
              </a:lnSpc>
              <a:buFont typeface="Arial" panose="020B0604020202020204" pitchFamily="34" charset="0"/>
              <a:buChar char="•"/>
            </a:pPr>
            <a:r>
              <a:rPr lang="en-US" b="1" dirty="0">
                <a:latin typeface="Arial" panose="020B0604020202020204" pitchFamily="34" charset="0"/>
                <a:cs typeface="Arial" panose="020B0604020202020204" pitchFamily="34" charset="0"/>
              </a:rPr>
              <a:t>	Bidders must submit 1 original response, 1 copy and an electronic version which must be contained in CDs or Memory Cards clearly marked in the Bidders name</a:t>
            </a:r>
            <a:r>
              <a:rPr lang="en-US"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a:lnSpc>
                <a:spcPct val="170000"/>
              </a:lnSpc>
            </a:pPr>
            <a:endParaRPr lang="en-US" dirty="0"/>
          </a:p>
        </p:txBody>
      </p:sp>
      <p:sp>
        <p:nvSpPr>
          <p:cNvPr id="3" name="Title 2">
            <a:extLst>
              <a:ext uri="{FF2B5EF4-FFF2-40B4-BE49-F238E27FC236}">
                <a16:creationId xmlns:a16="http://schemas.microsoft.com/office/drawing/2014/main" id="{D883794C-2722-7AE2-5A39-F2B089DA37D1}"/>
              </a:ext>
            </a:extLst>
          </p:cNvPr>
          <p:cNvSpPr>
            <a:spLocks noGrp="1"/>
          </p:cNvSpPr>
          <p:nvPr>
            <p:ph type="title"/>
          </p:nvPr>
        </p:nvSpPr>
        <p:spPr>
          <a:xfrm>
            <a:off x="128383" y="921435"/>
            <a:ext cx="8229600" cy="458598"/>
          </a:xfrm>
        </p:spPr>
        <p:txBody>
          <a:bodyPr/>
          <a:lstStyle/>
          <a:p>
            <a:r>
              <a:rPr lang="en-ZA" sz="2000" dirty="0">
                <a:latin typeface="+mj-lt"/>
              </a:rPr>
              <a:t>RESPONSES TO THE RFP FORMAT Cont.</a:t>
            </a:r>
            <a:endParaRPr lang="en-US" dirty="0"/>
          </a:p>
        </p:txBody>
      </p:sp>
    </p:spTree>
    <p:extLst>
      <p:ext uri="{BB962C8B-B14F-4D97-AF65-F5344CB8AC3E}">
        <p14:creationId xmlns:p14="http://schemas.microsoft.com/office/powerpoint/2010/main" val="132655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910BC6-6BD1-8CA0-D604-A8FDFC55D8D2}"/>
              </a:ext>
            </a:extLst>
          </p:cNvPr>
          <p:cNvSpPr>
            <a:spLocks noGrp="1"/>
          </p:cNvSpPr>
          <p:nvPr>
            <p:ph idx="1"/>
          </p:nvPr>
        </p:nvSpPr>
        <p:spPr>
          <a:xfrm>
            <a:off x="128382" y="1648976"/>
            <a:ext cx="8660017" cy="4983178"/>
          </a:xfrm>
          <a:noFill/>
        </p:spPr>
        <p:txBody>
          <a:bodyPr>
            <a:noAutofit/>
          </a:bodyPr>
          <a:lstStyle/>
          <a:p>
            <a:pPr algn="just">
              <a:lnSpc>
                <a:spcPct val="150000"/>
              </a:lnSpc>
            </a:pPr>
            <a:r>
              <a:rPr lang="en-US" dirty="0"/>
              <a:t>1.</a:t>
            </a:r>
            <a:r>
              <a:rPr lang="en-US" b="1" dirty="0"/>
              <a:t>	For specific queries relating to this RFP during the RFP process, bidders are required to adhere strictly to the communication structure requirements. An RFP Clarification Form should be submitted to </a:t>
            </a:r>
            <a:r>
              <a:rPr lang="en-US" b="1" u="sng" dirty="0"/>
              <a:t>Zoliswa Yangairo by no later than March  2025</a:t>
            </a:r>
            <a:r>
              <a:rPr lang="en-US" b="1" dirty="0"/>
              <a:t>, substantially in the form set out in Annexure C hereto. </a:t>
            </a:r>
          </a:p>
          <a:p>
            <a:pPr algn="just">
              <a:lnSpc>
                <a:spcPct val="150000"/>
              </a:lnSpc>
            </a:pPr>
            <a:endParaRPr lang="en-US" b="1" dirty="0"/>
          </a:p>
          <a:p>
            <a:pPr algn="just">
              <a:lnSpc>
                <a:spcPct val="150000"/>
              </a:lnSpc>
            </a:pPr>
            <a:r>
              <a:rPr lang="en-US" b="1" dirty="0"/>
              <a:t>2.	In the interest of fairness and transparency PRASA’s response to such a query will be made available to all the other Respondents who have attended a compulsory briefing session.  For this purpose, PRASA will communicate with Respondents using the contact details provided at the compulsory briefing session.</a:t>
            </a:r>
          </a:p>
          <a:p>
            <a:pPr algn="just">
              <a:lnSpc>
                <a:spcPct val="150000"/>
              </a:lnSpc>
            </a:pPr>
            <a:endParaRPr lang="en-US" b="1" dirty="0"/>
          </a:p>
          <a:p>
            <a:pPr algn="just">
              <a:lnSpc>
                <a:spcPct val="150000"/>
              </a:lnSpc>
            </a:pPr>
            <a:r>
              <a:rPr lang="en-US" b="1" dirty="0"/>
              <a:t>3.	After the closing date of the RFP, a Respondent may only communicate in writing with the Bid Secretariat, to  zoliswa.yangairo@prasa.com, on any matter relating to its RFP Proposal</a:t>
            </a:r>
          </a:p>
          <a:p>
            <a:endParaRPr lang="en-US" dirty="0"/>
          </a:p>
        </p:txBody>
      </p:sp>
      <p:sp>
        <p:nvSpPr>
          <p:cNvPr id="3" name="Title 2">
            <a:extLst>
              <a:ext uri="{FF2B5EF4-FFF2-40B4-BE49-F238E27FC236}">
                <a16:creationId xmlns:a16="http://schemas.microsoft.com/office/drawing/2014/main" id="{12046BAD-B8C7-E723-A8D2-C29652B78948}"/>
              </a:ext>
            </a:extLst>
          </p:cNvPr>
          <p:cNvSpPr>
            <a:spLocks noGrp="1"/>
          </p:cNvSpPr>
          <p:nvPr>
            <p:ph type="title"/>
          </p:nvPr>
        </p:nvSpPr>
        <p:spPr>
          <a:xfrm>
            <a:off x="128382" y="1202264"/>
            <a:ext cx="8050417" cy="609602"/>
          </a:xfrm>
        </p:spPr>
        <p:txBody>
          <a:bodyPr>
            <a:normAutofit/>
          </a:bodyPr>
          <a:lstStyle/>
          <a:p>
            <a:r>
              <a:rPr lang="en-US" dirty="0"/>
              <a:t>RFP CLARIFICATIION FORM , ANNEXURE C</a:t>
            </a:r>
          </a:p>
        </p:txBody>
      </p:sp>
      <p:sp>
        <p:nvSpPr>
          <p:cNvPr id="4" name="Text Placeholder 3">
            <a:extLst>
              <a:ext uri="{FF2B5EF4-FFF2-40B4-BE49-F238E27FC236}">
                <a16:creationId xmlns:a16="http://schemas.microsoft.com/office/drawing/2014/main" id="{CF328C42-78DA-093C-C54F-22A08AECDC34}"/>
              </a:ext>
            </a:extLst>
          </p:cNvPr>
          <p:cNvSpPr>
            <a:spLocks noGrp="1"/>
          </p:cNvSpPr>
          <p:nvPr>
            <p:ph type="body" sz="half" idx="2"/>
          </p:nvPr>
        </p:nvSpPr>
        <p:spPr>
          <a:xfrm>
            <a:off x="128383" y="755552"/>
            <a:ext cx="8050416" cy="446712"/>
          </a:xfrm>
        </p:spPr>
        <p:txBody>
          <a:bodyPr>
            <a:normAutofit/>
          </a:bodyPr>
          <a:lstStyle/>
          <a:p>
            <a:r>
              <a:rPr lang="en-US" sz="2000" dirty="0">
                <a:solidFill>
                  <a:schemeClr val="tx1"/>
                </a:solidFill>
              </a:rPr>
              <a:t>COMMUNICATION:</a:t>
            </a:r>
          </a:p>
        </p:txBody>
      </p:sp>
    </p:spTree>
    <p:extLst>
      <p:ext uri="{BB962C8B-B14F-4D97-AF65-F5344CB8AC3E}">
        <p14:creationId xmlns:p14="http://schemas.microsoft.com/office/powerpoint/2010/main" val="400039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6AB966-C4EC-E95F-B0C6-DDCF9050A7AE}"/>
              </a:ext>
            </a:extLst>
          </p:cNvPr>
          <p:cNvSpPr>
            <a:spLocks noGrp="1"/>
          </p:cNvSpPr>
          <p:nvPr>
            <p:ph idx="1"/>
          </p:nvPr>
        </p:nvSpPr>
        <p:spPr>
          <a:xfrm>
            <a:off x="128383" y="1729648"/>
            <a:ext cx="8229600" cy="4480167"/>
          </a:xfrm>
          <a:noFill/>
        </p:spPr>
        <p:txBody>
          <a:bodyPr/>
          <a:lstStyle/>
          <a:p>
            <a:endParaRPr lang="en-US" dirty="0"/>
          </a:p>
          <a:p>
            <a:pPr algn="just">
              <a:lnSpc>
                <a:spcPct val="150000"/>
              </a:lnSpc>
              <a:buFont typeface="Wingdings" panose="05000000000000000000" pitchFamily="2" charset="2"/>
              <a:buChar char="§"/>
            </a:pPr>
            <a:r>
              <a:rPr lang="en-US" sz="1800" b="1" dirty="0"/>
              <a:t>DRAFT CONTRACT </a:t>
            </a:r>
          </a:p>
          <a:p>
            <a:pPr algn="just">
              <a:lnSpc>
                <a:spcPct val="150000"/>
              </a:lnSpc>
              <a:buFont typeface="Wingdings" panose="05000000000000000000" pitchFamily="2" charset="2"/>
              <a:buChar char="§"/>
            </a:pPr>
            <a:r>
              <a:rPr lang="en-US" sz="1800" b="1" dirty="0"/>
              <a:t>ANNEXURE A - APPENDICES - PRASA TENDER RETURNABLE FORMS.PDF</a:t>
            </a:r>
          </a:p>
          <a:p>
            <a:pPr algn="just">
              <a:lnSpc>
                <a:spcPct val="150000"/>
              </a:lnSpc>
              <a:buFont typeface="Wingdings" panose="05000000000000000000" pitchFamily="2" charset="2"/>
              <a:buChar char="§"/>
            </a:pPr>
            <a:r>
              <a:rPr lang="en-US" sz="1800" b="1" dirty="0"/>
              <a:t>ANNEXURE B2 VOLUME 2_FORM C V1.PDF</a:t>
            </a:r>
          </a:p>
          <a:p>
            <a:pPr algn="just">
              <a:lnSpc>
                <a:spcPct val="150000"/>
              </a:lnSpc>
              <a:buFont typeface="Wingdings" panose="05000000000000000000" pitchFamily="2" charset="2"/>
              <a:buChar char="§"/>
            </a:pPr>
            <a:r>
              <a:rPr lang="en-US" sz="1800" b="1" dirty="0"/>
              <a:t>MASTER RFP - MANUFACTURING SUPPLY DELIVERY ANDSERVICING OF INTERCITY COACHES.PDF</a:t>
            </a:r>
          </a:p>
          <a:p>
            <a:pPr algn="just">
              <a:lnSpc>
                <a:spcPct val="150000"/>
              </a:lnSpc>
              <a:buFont typeface="Wingdings" panose="05000000000000000000" pitchFamily="2" charset="2"/>
              <a:buChar char="§"/>
            </a:pPr>
            <a:r>
              <a:rPr lang="en-US" sz="1800" b="1" dirty="0"/>
              <a:t>ANNEXURE B1 - INTER CITY COACH - PRICING SCHEDULE -.PDF</a:t>
            </a:r>
          </a:p>
          <a:p>
            <a:pPr>
              <a:lnSpc>
                <a:spcPct val="150000"/>
              </a:lnSpc>
              <a:buFont typeface="Wingdings" panose="05000000000000000000" pitchFamily="2" charset="2"/>
              <a:buChar char="§"/>
            </a:pPr>
            <a:r>
              <a:rPr lang="en-US" sz="1800" b="1" dirty="0"/>
              <a:t>ANNEXURE C. CLARIFICATION FORMS- FINAL.XLSX</a:t>
            </a:r>
          </a:p>
        </p:txBody>
      </p:sp>
      <p:sp>
        <p:nvSpPr>
          <p:cNvPr id="3" name="Title 2">
            <a:extLst>
              <a:ext uri="{FF2B5EF4-FFF2-40B4-BE49-F238E27FC236}">
                <a16:creationId xmlns:a16="http://schemas.microsoft.com/office/drawing/2014/main" id="{1A3DA132-6DEB-0325-A3DB-B6AD46A52E7C}"/>
              </a:ext>
            </a:extLst>
          </p:cNvPr>
          <p:cNvSpPr>
            <a:spLocks noGrp="1"/>
          </p:cNvSpPr>
          <p:nvPr>
            <p:ph type="title"/>
          </p:nvPr>
        </p:nvSpPr>
        <p:spPr>
          <a:xfrm>
            <a:off x="128383" y="1185333"/>
            <a:ext cx="8229600" cy="833679"/>
          </a:xfrm>
        </p:spPr>
        <p:txBody>
          <a:bodyPr>
            <a:normAutofit/>
          </a:bodyPr>
          <a:lstStyle/>
          <a:p>
            <a:r>
              <a:rPr lang="en-US" dirty="0"/>
              <a:t>The following documents were uploaded on etender portal </a:t>
            </a:r>
            <a:br>
              <a:rPr lang="en-US" dirty="0"/>
            </a:br>
            <a:endParaRPr lang="en-US" dirty="0"/>
          </a:p>
        </p:txBody>
      </p:sp>
      <p:sp>
        <p:nvSpPr>
          <p:cNvPr id="4" name="Text Placeholder 3">
            <a:extLst>
              <a:ext uri="{FF2B5EF4-FFF2-40B4-BE49-F238E27FC236}">
                <a16:creationId xmlns:a16="http://schemas.microsoft.com/office/drawing/2014/main" id="{671D6245-BDD6-D242-1B62-ABA068CE8564}"/>
              </a:ext>
            </a:extLst>
          </p:cNvPr>
          <p:cNvSpPr>
            <a:spLocks noGrp="1"/>
          </p:cNvSpPr>
          <p:nvPr>
            <p:ph type="body" sz="half" idx="2"/>
          </p:nvPr>
        </p:nvSpPr>
        <p:spPr>
          <a:xfrm>
            <a:off x="128383" y="755552"/>
            <a:ext cx="8229600" cy="1073248"/>
          </a:xfrm>
        </p:spPr>
        <p:txBody>
          <a:bodyPr>
            <a:normAutofit/>
          </a:bodyPr>
          <a:lstStyle/>
          <a:p>
            <a:r>
              <a:rPr lang="en-US" sz="1800" dirty="0">
                <a:solidFill>
                  <a:schemeClr val="tx1"/>
                </a:solidFill>
              </a:rPr>
              <a:t>DOCUMENTS ON ETENDER PORTAL :</a:t>
            </a:r>
          </a:p>
        </p:txBody>
      </p:sp>
    </p:spTree>
    <p:extLst>
      <p:ext uri="{BB962C8B-B14F-4D97-AF65-F5344CB8AC3E}">
        <p14:creationId xmlns:p14="http://schemas.microsoft.com/office/powerpoint/2010/main" val="3327138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D1B6E3-069A-A998-4D18-5FB476ADF552}"/>
              </a:ext>
            </a:extLst>
          </p:cNvPr>
          <p:cNvSpPr>
            <a:spLocks noGrp="1"/>
          </p:cNvSpPr>
          <p:nvPr>
            <p:ph idx="1"/>
          </p:nvPr>
        </p:nvSpPr>
        <p:spPr/>
        <p:txBody>
          <a:bodyPr/>
          <a:lstStyle/>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3" name="Title 2">
            <a:extLst>
              <a:ext uri="{FF2B5EF4-FFF2-40B4-BE49-F238E27FC236}">
                <a16:creationId xmlns:a16="http://schemas.microsoft.com/office/drawing/2014/main" id="{2A68B1D7-8083-C53D-6B8C-D85E6BD24EE4}"/>
              </a:ext>
            </a:extLst>
          </p:cNvPr>
          <p:cNvSpPr>
            <a:spLocks noGrp="1"/>
          </p:cNvSpPr>
          <p:nvPr>
            <p:ph type="title"/>
          </p:nvPr>
        </p:nvSpPr>
        <p:spPr/>
        <p:txBody>
          <a:bodyPr/>
          <a:lstStyle/>
          <a:p>
            <a:pPr algn="ctr"/>
            <a:r>
              <a:rPr lang="en-US" dirty="0"/>
              <a:t>SCOPE OF WORK </a:t>
            </a:r>
          </a:p>
        </p:txBody>
      </p:sp>
      <p:sp>
        <p:nvSpPr>
          <p:cNvPr id="4" name="Text Placeholder 3">
            <a:extLst>
              <a:ext uri="{FF2B5EF4-FFF2-40B4-BE49-F238E27FC236}">
                <a16:creationId xmlns:a16="http://schemas.microsoft.com/office/drawing/2014/main" id="{7D549DF6-1DA4-FAF8-F618-9E9D9394FEE4}"/>
              </a:ext>
            </a:extLst>
          </p:cNvPr>
          <p:cNvSpPr>
            <a:spLocks noGrp="1"/>
          </p:cNvSpPr>
          <p:nvPr>
            <p:ph type="body" sz="half" idx="2"/>
          </p:nvPr>
        </p:nvSpPr>
        <p:spPr>
          <a:xfrm>
            <a:off x="128383" y="755552"/>
            <a:ext cx="7781728" cy="804862"/>
          </a:xfrm>
        </p:spPr>
        <p:txBody>
          <a:bodyPr/>
          <a:lstStyle/>
          <a:p>
            <a:pPr algn="ctr"/>
            <a:r>
              <a:rPr lang="en-US" dirty="0"/>
              <a:t>TECHNICAL PRESENTATION </a:t>
            </a:r>
          </a:p>
        </p:txBody>
      </p:sp>
      <p:sp>
        <p:nvSpPr>
          <p:cNvPr id="6" name="TextBox 5">
            <a:extLst>
              <a:ext uri="{FF2B5EF4-FFF2-40B4-BE49-F238E27FC236}">
                <a16:creationId xmlns:a16="http://schemas.microsoft.com/office/drawing/2014/main" id="{21DA8316-677E-FA4E-4F75-BFC0EF200914}"/>
              </a:ext>
            </a:extLst>
          </p:cNvPr>
          <p:cNvSpPr txBox="1"/>
          <p:nvPr/>
        </p:nvSpPr>
        <p:spPr>
          <a:xfrm>
            <a:off x="867792" y="2049138"/>
            <a:ext cx="7571966" cy="3946337"/>
          </a:xfrm>
          <a:prstGeom prst="rect">
            <a:avLst/>
          </a:prstGeom>
          <a:noFill/>
        </p:spPr>
        <p:txBody>
          <a:bodyPr wrap="square">
            <a:spAutoFit/>
          </a:bodyPr>
          <a:lstStyle/>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INTRODUCTION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PRASA Long-Distance Passenger Division was established on the 1</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st of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August 2024, to provide integrated road and rail passenger services.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road passenger services (long distance coaches/buses) are not subsidized and compete in the open market. The Division is furthermore obliged to comply with the Climate Change Act 22 of 2024. Apart from safety requirements, the specification also take these two aspects into consideration.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Rebranding of the PRASA Long-Distance Passenger Division is in progress and subsequently the detail is not available at present, however the bidders must make provision for the use of a four-color variation, which will be sufficient to cover the cost of the new paint-layout and logo.</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44359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4DF540-F0F1-A2B4-A86A-5099E20C62EE}"/>
              </a:ext>
            </a:extLst>
          </p:cNvPr>
          <p:cNvSpPr>
            <a:spLocks noGrp="1"/>
          </p:cNvSpPr>
          <p:nvPr>
            <p:ph idx="1"/>
          </p:nvPr>
        </p:nvSpPr>
        <p:spPr>
          <a:xfrm>
            <a:off x="128383" y="1560414"/>
            <a:ext cx="8229600" cy="4907293"/>
          </a:xfrm>
        </p:spPr>
        <p:txBody>
          <a:bodyPr>
            <a:normAutofit lnSpcReduction="10000"/>
          </a:bodyPr>
          <a:lstStyle/>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PREFERRED SOLUTION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Phase one is the outright purchase of approximately 17 standard coaches in the 2025 financial year ending March 2025 – this tender.</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Phase two will happen in the next financial year when approximately 78 coaches will be procured, on a financial lease basis, pending approval by the Minister of Finance as required in Section66(3) of the PFMA.</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same supplier of the buses/coaches must offer bolt-on, full maintenance contracts, which is charged and payable per kilometer operated, monthly, for the period of 6-years or 1.4 million kilometers whichever comes first, for both the chassis and body.</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road passenger services workshops have been restructured to cater for new buses/coaches with “bolt-on” maintenance contracts, in other words, the restructuring makes provision that the new buses must be maintained by the same supplier that is supplying the buses/coaches for obvious reasons such as warranty, reliability, availability and countrywide roadside assistance.</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endParaRPr lang="en-US" dirty="0"/>
          </a:p>
        </p:txBody>
      </p:sp>
      <p:sp>
        <p:nvSpPr>
          <p:cNvPr id="4" name="Text Placeholder 3">
            <a:extLst>
              <a:ext uri="{FF2B5EF4-FFF2-40B4-BE49-F238E27FC236}">
                <a16:creationId xmlns:a16="http://schemas.microsoft.com/office/drawing/2014/main" id="{D45A73EF-1B0B-4515-4503-4E8B854C3C4A}"/>
              </a:ext>
            </a:extLst>
          </p:cNvPr>
          <p:cNvSpPr>
            <a:spLocks noGrp="1"/>
          </p:cNvSpPr>
          <p:nvPr>
            <p:ph type="body" sz="half" idx="2"/>
          </p:nvPr>
        </p:nvSpPr>
        <p:spPr>
          <a:xfrm>
            <a:off x="128382" y="755552"/>
            <a:ext cx="7462239" cy="804862"/>
          </a:xfrm>
        </p:spPr>
        <p:txBody>
          <a:bodyPr/>
          <a:lstStyle/>
          <a:p>
            <a:pPr algn="ctr"/>
            <a:r>
              <a:rPr lang="en-US" dirty="0"/>
              <a:t>TECHNICAL PRESENTATION </a:t>
            </a:r>
          </a:p>
        </p:txBody>
      </p:sp>
    </p:spTree>
    <p:extLst>
      <p:ext uri="{BB962C8B-B14F-4D97-AF65-F5344CB8AC3E}">
        <p14:creationId xmlns:p14="http://schemas.microsoft.com/office/powerpoint/2010/main" val="21551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4E3E94-6798-7983-95CA-C94B4F0F0885}"/>
              </a:ext>
            </a:extLst>
          </p:cNvPr>
          <p:cNvSpPr>
            <a:spLocks noGrp="1"/>
          </p:cNvSpPr>
          <p:nvPr>
            <p:ph idx="1"/>
          </p:nvPr>
        </p:nvSpPr>
        <p:spPr>
          <a:xfrm>
            <a:off x="128382" y="1387281"/>
            <a:ext cx="9015617" cy="2402521"/>
          </a:xfrm>
        </p:spPr>
        <p:txBody>
          <a:bodyPr/>
          <a:lstStyle/>
          <a:p>
            <a:pPr algn="ctr"/>
            <a:r>
              <a:rPr lang="en-US" b="1" dirty="0">
                <a:solidFill>
                  <a:schemeClr val="tx1"/>
                </a:solidFill>
              </a:rPr>
              <a:t>DE-BRIEFING ON TENDER NUMBER: HO/CITYTOCITY/421/11/2024</a:t>
            </a:r>
          </a:p>
          <a:p>
            <a:pPr algn="ctr">
              <a:lnSpc>
                <a:spcPct val="150000"/>
              </a:lnSpc>
            </a:pPr>
            <a:r>
              <a:rPr lang="en-US" b="1" dirty="0">
                <a:solidFill>
                  <a:schemeClr val="tx1"/>
                </a:solidFill>
              </a:rPr>
              <a:t>REASONS FOR RE-ISSUE OF THE BID </a:t>
            </a:r>
          </a:p>
          <a:p>
            <a:pPr>
              <a:lnSpc>
                <a:spcPct val="150000"/>
              </a:lnSpc>
              <a:buFont typeface="Wingdings" panose="05000000000000000000" pitchFamily="2" charset="2"/>
              <a:buChar char="§"/>
            </a:pPr>
            <a:r>
              <a:rPr lang="en-US" b="1" dirty="0">
                <a:solidFill>
                  <a:schemeClr val="tx1"/>
                </a:solidFill>
              </a:rPr>
              <a:t>The tender was non- responsive.  </a:t>
            </a:r>
          </a:p>
          <a:p>
            <a:pPr>
              <a:lnSpc>
                <a:spcPct val="150000"/>
              </a:lnSpc>
              <a:buFont typeface="Wingdings" panose="05000000000000000000" pitchFamily="2" charset="2"/>
              <a:buChar char="§"/>
            </a:pPr>
            <a:r>
              <a:rPr lang="en-US" b="1" dirty="0">
                <a:solidFill>
                  <a:schemeClr val="tx1"/>
                </a:solidFill>
              </a:rPr>
              <a:t>Bidders that tendered were disqualified on Technical Evaluation , they did not meet the 75% threshold</a:t>
            </a:r>
          </a:p>
          <a:p>
            <a:pPr marL="0" indent="0">
              <a:lnSpc>
                <a:spcPct val="150000"/>
              </a:lnSpc>
            </a:pPr>
            <a:endParaRPr lang="en-US" b="1" i="1" dirty="0">
              <a:solidFill>
                <a:schemeClr val="tx1"/>
              </a:solidFill>
            </a:endParaRPr>
          </a:p>
        </p:txBody>
      </p:sp>
      <p:sp>
        <p:nvSpPr>
          <p:cNvPr id="4" name="Text Placeholder 3">
            <a:extLst>
              <a:ext uri="{FF2B5EF4-FFF2-40B4-BE49-F238E27FC236}">
                <a16:creationId xmlns:a16="http://schemas.microsoft.com/office/drawing/2014/main" id="{BABA1DDF-6DA5-0517-3E80-764D6E4E32C7}"/>
              </a:ext>
            </a:extLst>
          </p:cNvPr>
          <p:cNvSpPr>
            <a:spLocks noGrp="1"/>
          </p:cNvSpPr>
          <p:nvPr>
            <p:ph type="body" sz="half" idx="2"/>
          </p:nvPr>
        </p:nvSpPr>
        <p:spPr>
          <a:xfrm>
            <a:off x="260584" y="582420"/>
            <a:ext cx="8222403" cy="804862"/>
          </a:xfrm>
        </p:spPr>
        <p:txBody>
          <a:bodyPr>
            <a:normAutofit/>
          </a:bodyPr>
          <a:lstStyle/>
          <a:p>
            <a:pPr algn="ctr"/>
            <a:r>
              <a:rPr lang="en-US" sz="2000" dirty="0">
                <a:solidFill>
                  <a:schemeClr val="tx1"/>
                </a:solidFill>
              </a:rPr>
              <a:t>SUPPLY CHAIN MANAGEMENT PRESENTATION </a:t>
            </a:r>
          </a:p>
        </p:txBody>
      </p:sp>
    </p:spTree>
    <p:extLst>
      <p:ext uri="{BB962C8B-B14F-4D97-AF65-F5344CB8AC3E}">
        <p14:creationId xmlns:p14="http://schemas.microsoft.com/office/powerpoint/2010/main" val="1527112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7" descr="A map of south africa with many roads&#10;&#10;Description automatically generated">
            <a:extLst>
              <a:ext uri="{FF2B5EF4-FFF2-40B4-BE49-F238E27FC236}">
                <a16:creationId xmlns:a16="http://schemas.microsoft.com/office/drawing/2014/main" id="{EE2366A7-DBA6-7A82-9C5F-8AD89D425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82" y="847493"/>
            <a:ext cx="7284244" cy="515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11EE3A-0F09-8911-1D27-DD94D7764596}"/>
              </a:ext>
            </a:extLst>
          </p:cNvPr>
          <p:cNvSpPr txBox="1"/>
          <p:nvPr/>
        </p:nvSpPr>
        <p:spPr>
          <a:xfrm>
            <a:off x="840059" y="977176"/>
            <a:ext cx="7396975" cy="5608458"/>
          </a:xfrm>
          <a:prstGeom prst="rect">
            <a:avLst/>
          </a:prstGeom>
          <a:noFill/>
        </p:spPr>
        <p:txBody>
          <a:bodyPr wrap="square">
            <a:spAutoFit/>
          </a:bodyPr>
          <a:lstStyle/>
          <a:p>
            <a:pPr marL="0" marR="0">
              <a:lnSpc>
                <a:spcPct val="107000"/>
              </a:lnSpc>
              <a:spcAft>
                <a:spcPts val="800"/>
              </a:spcAf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ON-ROUTE SUPPORT</a:t>
            </a:r>
          </a:p>
          <a:p>
            <a:pPr marL="0" marR="0">
              <a:lnSpc>
                <a:spcPct val="107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To ensure Parts Coverage and Up-Time availability, please note the Routes that will be covered initially.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1400" b="1" dirty="0">
                <a:effectLst/>
                <a:latin typeface="Aptos" panose="020B0004020202020204" pitchFamily="34" charset="0"/>
                <a:ea typeface="Aptos" panose="020B0004020202020204" pitchFamily="34" charset="0"/>
                <a:cs typeface="Times New Roman" panose="02020603050405020304" pitchFamily="18" charset="0"/>
              </a:rPr>
              <a:t>Route 1</a:t>
            </a:r>
            <a:r>
              <a:rPr lang="en-US" sz="1400" dirty="0">
                <a:effectLst/>
                <a:latin typeface="Aptos" panose="020B0004020202020204" pitchFamily="34" charset="0"/>
                <a:ea typeface="Aptos" panose="020B0004020202020204" pitchFamily="34" charset="0"/>
                <a:cs typeface="Times New Roman" panose="02020603050405020304" pitchFamily="18" charset="0"/>
              </a:rPr>
              <a:t>: Pretoria to Cape Town, via Bloemfontein or vis Kimberly, and visa versa, from Cape Town via Bloemfontein or via Kimberly to Pretoria. </a:t>
            </a:r>
            <a:r>
              <a:rPr lang="en-US" sz="1400" b="1" dirty="0">
                <a:effectLst/>
                <a:latin typeface="Aptos" panose="020B0004020202020204" pitchFamily="34" charset="0"/>
                <a:ea typeface="Aptos" panose="020B0004020202020204" pitchFamily="34" charset="0"/>
                <a:cs typeface="Times New Roman" panose="02020603050405020304" pitchFamily="18" charset="0"/>
              </a:rPr>
              <a:t>Route 2</a:t>
            </a:r>
            <a:r>
              <a:rPr lang="en-US" sz="1400" dirty="0">
                <a:effectLst/>
                <a:latin typeface="Aptos" panose="020B0004020202020204" pitchFamily="34" charset="0"/>
                <a:ea typeface="Aptos" panose="020B0004020202020204" pitchFamily="34" charset="0"/>
                <a:cs typeface="Times New Roman" panose="02020603050405020304" pitchFamily="18" charset="0"/>
              </a:rPr>
              <a:t>: Cape Town via East London, </a:t>
            </a:r>
            <a:r>
              <a:rPr lang="en-US" sz="1400" dirty="0" err="1">
                <a:effectLst/>
                <a:latin typeface="Aptos" panose="020B0004020202020204" pitchFamily="34" charset="0"/>
                <a:ea typeface="Aptos" panose="020B0004020202020204" pitchFamily="34" charset="0"/>
                <a:cs typeface="Times New Roman" panose="02020603050405020304" pitchFamily="18" charset="0"/>
              </a:rPr>
              <a:t>Gqeberha</a:t>
            </a:r>
            <a:r>
              <a:rPr lang="en-US" sz="1400" dirty="0">
                <a:effectLst/>
                <a:latin typeface="Aptos" panose="020B0004020202020204" pitchFamily="34" charset="0"/>
                <a:ea typeface="Aptos" panose="020B0004020202020204" pitchFamily="34" charset="0"/>
                <a:cs typeface="Times New Roman" panose="02020603050405020304" pitchFamily="18" charset="0"/>
              </a:rPr>
              <a:t>, via Mthatha/Kokstad to Durban and visa versa, from Durban to Cape Town</a:t>
            </a:r>
            <a:endParaRPr lang="en-US" sz="1400" b="1"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PRASA TRAINING</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The successful tenderer will provide the driver and technical staff training on the new coaches.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Driver training encompasses the training of 3 (three) accessor drivers in the Gauteng area.</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Technical staff training encompasses the training of Technical Staff at three locations, Pretoria, Johannesburg and Cape Town.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Technical staff must be trained to perform tasks which falls outside of the bolt on maintenance agreements, for example: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07000"/>
              </a:lnSpc>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Pre-trip Inspections (Pre-Trip Inspection Sheet will be agreed 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buFont typeface="Courier New" panose="02070309020205020404" pitchFamily="49" charset="0"/>
              <a:buChar char="o"/>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Engine oil top-ups when necessary. Engine oil top-ups to be excluded from the maintenance contract rate.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Courier New" panose="02070309020205020404" pitchFamily="49" charset="0"/>
              <a:buChar char="o"/>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Fault Codes, etc.</a:t>
            </a:r>
            <a:endParaRPr lang="en-US" sz="11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01627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FEE1FBC-6268-727E-A4A5-29FACA089F0B}"/>
              </a:ext>
            </a:extLst>
          </p:cNvPr>
          <p:cNvSpPr txBox="1"/>
          <p:nvPr/>
        </p:nvSpPr>
        <p:spPr>
          <a:xfrm>
            <a:off x="877229" y="1339550"/>
            <a:ext cx="7129347" cy="5421997"/>
          </a:xfrm>
          <a:prstGeom prst="rect">
            <a:avLst/>
          </a:prstGeom>
          <a:noFill/>
        </p:spPr>
        <p:txBody>
          <a:bodyPr wrap="square">
            <a:spAutoFit/>
          </a:bodyPr>
          <a:lstStyle/>
          <a:p>
            <a:pPr marL="0" marR="0">
              <a:lnSpc>
                <a:spcPct val="107000"/>
              </a:lnSpc>
              <a:spcAft>
                <a:spcPts val="800"/>
              </a:spcAf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PREFERRED COACH SPECIFICATIONS AND SUPPORT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400" b="1" kern="100" dirty="0">
                <a:effectLst/>
                <a:latin typeface="Arial" panose="020B0604020202020204" pitchFamily="34" charset="0"/>
                <a:ea typeface="Arial" panose="020B0604020202020204" pitchFamily="34" charset="0"/>
                <a:cs typeface="Times New Roman" panose="02020603050405020304" pitchFamily="18" charset="0"/>
              </a:rPr>
              <a:t>Rear Engine Mounted Coach Chassis</a:t>
            </a:r>
            <a:r>
              <a:rPr lang="en-US" sz="1400" kern="100" dirty="0">
                <a:effectLst/>
                <a:latin typeface="Arial" panose="020B0604020202020204" pitchFamily="34" charset="0"/>
                <a:ea typeface="Arial" panose="020B0604020202020204" pitchFamily="34" charset="0"/>
                <a:cs typeface="Times New Roman" panose="02020603050405020304" pitchFamily="18" charset="0"/>
              </a:rPr>
              <a:t> – a rear engine coach chassis lends itself to a coach design where low entrance passenger access is possible, and luggage space can be maximized.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400" b="1" kern="100" dirty="0">
                <a:effectLst/>
                <a:latin typeface="Arial" panose="020B0604020202020204" pitchFamily="34" charset="0"/>
                <a:ea typeface="Arial" panose="020B0604020202020204" pitchFamily="34" charset="0"/>
                <a:cs typeface="Times New Roman" panose="02020603050405020304" pitchFamily="18" charset="0"/>
              </a:rPr>
              <a:t>Euro 5 Compliant</a:t>
            </a:r>
            <a:r>
              <a:rPr lang="en-US" sz="1400" kern="100" dirty="0">
                <a:effectLst/>
                <a:latin typeface="Arial" panose="020B0604020202020204" pitchFamily="34" charset="0"/>
                <a:ea typeface="Arial" panose="020B0604020202020204" pitchFamily="34" charset="0"/>
                <a:cs typeface="Times New Roman" panose="02020603050405020304" pitchFamily="18" charset="0"/>
              </a:rPr>
              <a:t> – It is an obligation to operate the most environmentally friendly coaches available, and suitable for South African conditions (fuel quality availability), ensuring the least toxic exhaust gas emissions.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400" b="1" kern="100" dirty="0">
                <a:effectLst/>
                <a:latin typeface="Arial" panose="020B0604020202020204" pitchFamily="34" charset="0"/>
                <a:ea typeface="Arial" panose="020B0604020202020204" pitchFamily="34" charset="0"/>
                <a:cs typeface="Times New Roman" panose="02020603050405020304" pitchFamily="18" charset="0"/>
              </a:rPr>
              <a:t>Engine Protection System </a:t>
            </a:r>
            <a:r>
              <a:rPr lang="en-US" sz="1400" kern="100" dirty="0">
                <a:effectLst/>
                <a:latin typeface="Arial" panose="020B0604020202020204" pitchFamily="34" charset="0"/>
                <a:ea typeface="Arial" panose="020B0604020202020204" pitchFamily="34" charset="0"/>
                <a:cs typeface="Times New Roman" panose="02020603050405020304" pitchFamily="18" charset="0"/>
              </a:rPr>
              <a:t>– To prevent overheating and low oil pressure failures.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400" b="1" kern="100" dirty="0">
                <a:effectLst/>
                <a:latin typeface="Arial" panose="020B0604020202020204" pitchFamily="34" charset="0"/>
                <a:ea typeface="Arial" panose="020B0604020202020204" pitchFamily="34" charset="0"/>
                <a:cs typeface="Times New Roman" panose="02020603050405020304" pitchFamily="18" charset="0"/>
              </a:rPr>
              <a:t>Front Axle Carrying Capacity </a:t>
            </a:r>
            <a:r>
              <a:rPr lang="en-US" sz="1400" kern="100" dirty="0">
                <a:effectLst/>
                <a:latin typeface="Arial" panose="020B0604020202020204" pitchFamily="34" charset="0"/>
                <a:ea typeface="Arial" panose="020B0604020202020204" pitchFamily="34" charset="0"/>
                <a:cs typeface="Times New Roman" panose="02020603050405020304" pitchFamily="18" charset="0"/>
              </a:rPr>
              <a:t>– It is important to have the maximum available front axle loading capacity to ensure safety, furthermore, to maximize the Gross Vehicle Mass (GVM) so that provision for luggage weight is maximized.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400" b="1" kern="100" dirty="0">
                <a:effectLst/>
                <a:latin typeface="Arial" panose="020B0604020202020204" pitchFamily="34" charset="0"/>
                <a:ea typeface="Arial" panose="020B0604020202020204" pitchFamily="34" charset="0"/>
                <a:cs typeface="Times New Roman" panose="02020603050405020304" pitchFamily="18" charset="0"/>
              </a:rPr>
              <a:t>Coach </a:t>
            </a:r>
            <a:r>
              <a:rPr lang="en-US" sz="1400" kern="100" dirty="0">
                <a:effectLst/>
                <a:latin typeface="Arial" panose="020B0604020202020204" pitchFamily="34" charset="0"/>
                <a:ea typeface="Arial" panose="020B0604020202020204" pitchFamily="34" charset="0"/>
                <a:cs typeface="Times New Roman" panose="02020603050405020304" pitchFamily="18" charset="0"/>
              </a:rPr>
              <a:t>– The coach is homologated in South Africa (and SABS 1563 Roll-Over Compliant). Note that local content is not favored in this tender.</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400" b="1" dirty="0">
                <a:effectLst/>
                <a:latin typeface="Arial" panose="020B0604020202020204" pitchFamily="34" charset="0"/>
                <a:ea typeface="Arial" panose="020B0604020202020204" pitchFamily="34" charset="0"/>
                <a:cs typeface="Arial" panose="020B0604020202020204" pitchFamily="34" charset="0"/>
              </a:rPr>
              <a:t>Driver Cabin Locker</a:t>
            </a:r>
            <a:r>
              <a:rPr lang="en-US" sz="1400" dirty="0">
                <a:effectLst/>
                <a:latin typeface="Arial" panose="020B0604020202020204" pitchFamily="34" charset="0"/>
                <a:ea typeface="Arial" panose="020B0604020202020204" pitchFamily="34" charset="0"/>
                <a:cs typeface="Arial" panose="020B0604020202020204" pitchFamily="34" charset="0"/>
              </a:rPr>
              <a:t> – a lockable cabin locker for driver belongings inside the driving compartment.</a:t>
            </a:r>
          </a:p>
          <a:p>
            <a:endParaRPr lang="en-US" sz="1400" dirty="0">
              <a:latin typeface="Arial" panose="020B0604020202020204" pitchFamily="34" charset="0"/>
              <a:cs typeface="Arial" panose="020B0604020202020204" pitchFamily="34" charset="0"/>
            </a:endParaRPr>
          </a:p>
          <a:p>
            <a:pPr marL="0" marR="0">
              <a:lnSpc>
                <a:spcPct val="107000"/>
              </a:lnSpc>
              <a:spcAft>
                <a:spcPts val="800"/>
              </a:spcAft>
            </a:pPr>
            <a:r>
              <a:rPr lang="en-US" sz="1400" b="1" kern="100" dirty="0">
                <a:effectLst/>
                <a:latin typeface="Arial" panose="020B0604020202020204" pitchFamily="34" charset="0"/>
                <a:ea typeface="Arial" panose="020B0604020202020204" pitchFamily="34" charset="0"/>
                <a:cs typeface="Arial" panose="020B0604020202020204" pitchFamily="34" charset="0"/>
              </a:rPr>
              <a:t>Fuel Tank 700 Liter (Minimum) and Add-Blue Capacity</a:t>
            </a:r>
            <a:r>
              <a:rPr lang="en-US" sz="1400" kern="100" dirty="0">
                <a:effectLst/>
                <a:latin typeface="Arial" panose="020B0604020202020204" pitchFamily="34" charset="0"/>
                <a:ea typeface="Arial" panose="020B0604020202020204" pitchFamily="34" charset="0"/>
                <a:cs typeface="Arial" panose="020B0604020202020204" pitchFamily="34" charset="0"/>
              </a:rPr>
              <a:t> – Fuel capacity to cater for refueling at PRASA Depots only with the Add-Blue to match the distance covered without it being necessary to replenish.</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29285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8F3AE2-4888-2345-779D-31FE635AE999}"/>
              </a:ext>
            </a:extLst>
          </p:cNvPr>
          <p:cNvSpPr txBox="1"/>
          <p:nvPr/>
        </p:nvSpPr>
        <p:spPr>
          <a:xfrm>
            <a:off x="676508" y="524245"/>
            <a:ext cx="7523356" cy="5506572"/>
          </a:xfrm>
          <a:prstGeom prst="rect">
            <a:avLst/>
          </a:prstGeom>
          <a:noFill/>
        </p:spPr>
        <p:txBody>
          <a:bodyPr wrap="square">
            <a:spAutoFit/>
          </a:bodyPr>
          <a:lstStyle/>
          <a:p>
            <a:pPr marL="0" marR="0">
              <a:lnSpc>
                <a:spcPct val="107000"/>
              </a:lnSpc>
              <a:spcAft>
                <a:spcPts val="800"/>
              </a:spcAft>
            </a:pPr>
            <a:r>
              <a:rPr lang="en-US" sz="1400" b="1" kern="100" dirty="0">
                <a:effectLst/>
                <a:latin typeface="Arial" panose="020B0604020202020204" pitchFamily="34" charset="0"/>
                <a:ea typeface="Aptos" panose="020B0004020202020204" pitchFamily="34" charset="0"/>
                <a:cs typeface="Arial" panose="020B0604020202020204" pitchFamily="34" charset="0"/>
              </a:rPr>
              <a:t>PREFERRED COACH SPECIFICATIONS AND SUPPORT</a:t>
            </a:r>
          </a:p>
          <a:p>
            <a:pPr marL="0" marR="0">
              <a:lnSpc>
                <a:spcPct val="107000"/>
              </a:lnSpc>
              <a:spcAft>
                <a:spcPts val="800"/>
              </a:spcAft>
            </a:pPr>
            <a:r>
              <a:rPr lang="en-US" sz="1400" b="1" dirty="0">
                <a:effectLst/>
                <a:latin typeface="Arial" panose="020B0604020202020204" pitchFamily="34" charset="0"/>
                <a:ea typeface="Arial" panose="020B0604020202020204" pitchFamily="34" charset="0"/>
              </a:rPr>
              <a:t>Underfloor Body-Side Luggage Lockers</a:t>
            </a:r>
            <a:r>
              <a:rPr lang="en-US" sz="1400" dirty="0">
                <a:effectLst/>
                <a:latin typeface="Arial" panose="020B0604020202020204" pitchFamily="34" charset="0"/>
                <a:ea typeface="Arial" panose="020B0604020202020204" pitchFamily="34" charset="0"/>
              </a:rPr>
              <a:t> – Rear engine chassis - maximum luggage capacity in the wheelbase.</a:t>
            </a:r>
            <a:endParaRPr lang="en-US" sz="1400" b="1"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400" b="1" kern="100" dirty="0">
                <a:effectLst/>
                <a:latin typeface="Arial" panose="020B0604020202020204" pitchFamily="34" charset="0"/>
                <a:ea typeface="Aptos" panose="020B0004020202020204" pitchFamily="34" charset="0"/>
                <a:cs typeface="Arial" panose="020B0604020202020204" pitchFamily="34" charset="0"/>
              </a:rPr>
              <a:t>Air Conditioning </a:t>
            </a:r>
            <a:r>
              <a:rPr lang="en-US" sz="1400" b="1" dirty="0">
                <a:effectLst/>
                <a:latin typeface="Arial" panose="020B0604020202020204" pitchFamily="34" charset="0"/>
                <a:ea typeface="Arial" panose="020B0604020202020204" pitchFamily="34" charset="0"/>
              </a:rPr>
              <a:t>(heating and cooling) </a:t>
            </a:r>
            <a:r>
              <a:rPr lang="en-US" sz="1400" kern="100" dirty="0">
                <a:effectLst/>
                <a:latin typeface="Arial" panose="020B0604020202020204" pitchFamily="34" charset="0"/>
                <a:ea typeface="Aptos" panose="020B0004020202020204" pitchFamily="34" charset="0"/>
                <a:cs typeface="Arial" panose="020B0604020202020204" pitchFamily="34" charset="0"/>
              </a:rPr>
              <a:t>– Through the air conditioner heat exchanger situated in the aircon unit on top of the roof, which operates by using forced air blown through heat exchanger into the parcel shelves air conditioner ducting, not on the floor on the side corners of the coach. Centrally controlled by the driver.</a:t>
            </a:r>
          </a:p>
          <a:p>
            <a:pPr marL="0" marR="0">
              <a:lnSpc>
                <a:spcPct val="107000"/>
              </a:lnSpc>
              <a:spcAft>
                <a:spcPts val="800"/>
              </a:spcAft>
            </a:pPr>
            <a:r>
              <a:rPr lang="en-US" sz="1400" b="1" kern="100" dirty="0">
                <a:effectLst/>
                <a:latin typeface="Arial" panose="020B0604020202020204" pitchFamily="34" charset="0"/>
                <a:ea typeface="Arial" panose="020B0604020202020204" pitchFamily="34" charset="0"/>
                <a:cs typeface="Arial" panose="020B0604020202020204" pitchFamily="34" charset="0"/>
              </a:rPr>
              <a:t>Maintenance Service and Repairs </a:t>
            </a:r>
            <a:r>
              <a:rPr lang="en-US" sz="1400" kern="100" dirty="0">
                <a:effectLst/>
                <a:latin typeface="Arial" panose="020B0604020202020204" pitchFamily="34" charset="0"/>
                <a:ea typeface="Arial" panose="020B0604020202020204" pitchFamily="34" charset="0"/>
                <a:cs typeface="Arial" panose="020B0604020202020204" pitchFamily="34" charset="0"/>
              </a:rPr>
              <a:t>– will be done at the supplier’s premises.</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400" b="1" kern="100" dirty="0">
                <a:effectLst/>
                <a:latin typeface="Arial" panose="020B0604020202020204" pitchFamily="34" charset="0"/>
                <a:ea typeface="Arial" panose="020B0604020202020204" pitchFamily="34" charset="0"/>
                <a:cs typeface="Arial" panose="020B0604020202020204" pitchFamily="34" charset="0"/>
              </a:rPr>
              <a:t>Body and Air Conditioner Maintenance Contracts </a:t>
            </a:r>
            <a:r>
              <a:rPr lang="en-US" sz="1400" kern="100" dirty="0">
                <a:effectLst/>
                <a:latin typeface="Arial" panose="020B0604020202020204" pitchFamily="34" charset="0"/>
                <a:ea typeface="Arial" panose="020B0604020202020204" pitchFamily="34" charset="0"/>
                <a:cs typeface="Arial" panose="020B0604020202020204" pitchFamily="34" charset="0"/>
              </a:rPr>
              <a:t>– preferably done whilst the bus/coach is serviced by the supplier, the routine body and air conditioner unit maintenance is done as well.</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400" b="1" kern="100" dirty="0">
                <a:effectLst/>
                <a:latin typeface="Arial" panose="020B0604020202020204" pitchFamily="34" charset="0"/>
                <a:ea typeface="Arial" panose="020B0604020202020204" pitchFamily="34" charset="0"/>
                <a:cs typeface="Arial" panose="020B0604020202020204" pitchFamily="34" charset="0"/>
              </a:rPr>
              <a:t>Accident Repair Facility</a:t>
            </a:r>
            <a:r>
              <a:rPr lang="en-US" sz="1400" kern="100" dirty="0">
                <a:effectLst/>
                <a:latin typeface="Arial" panose="020B0604020202020204" pitchFamily="34" charset="0"/>
                <a:ea typeface="Arial" panose="020B0604020202020204" pitchFamily="34" charset="0"/>
                <a:cs typeface="Arial" panose="020B0604020202020204" pitchFamily="34" charset="0"/>
              </a:rPr>
              <a:t> – Accident insurance will be for PRASA account through its insurance policy and procedures. Accident repairs done by the supplier’s accident repair service provider must be warranted by the supplier.</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400" b="1" kern="100" dirty="0">
                <a:effectLst/>
                <a:latin typeface="Arial" panose="020B0604020202020204" pitchFamily="34" charset="0"/>
                <a:ea typeface="Arial" panose="020B0604020202020204" pitchFamily="34" charset="0"/>
                <a:cs typeface="Arial" panose="020B0604020202020204" pitchFamily="34" charset="0"/>
              </a:rPr>
              <a:t>Intelligent Transportation Systems (ITS)</a:t>
            </a:r>
            <a:r>
              <a:rPr lang="en-US" sz="1400" kern="100" dirty="0">
                <a:effectLst/>
                <a:latin typeface="Arial" panose="020B0604020202020204" pitchFamily="34" charset="0"/>
                <a:ea typeface="Arial" panose="020B0604020202020204" pitchFamily="34" charset="0"/>
                <a:cs typeface="Arial" panose="020B0604020202020204" pitchFamily="34" charset="0"/>
              </a:rPr>
              <a:t> – information is made available to PRASA as standard, and part of the maintenance contract (Automatic Vehicle Location, Vehicle Monitoring and Driver Monitoring).</a:t>
            </a:r>
          </a:p>
          <a:p>
            <a:pPr marL="0" marR="0">
              <a:lnSpc>
                <a:spcPct val="107000"/>
              </a:lnSpc>
              <a:spcAft>
                <a:spcPts val="800"/>
              </a:spcAft>
            </a:pPr>
            <a:r>
              <a:rPr lang="en-US" sz="1400" b="1" kern="100" dirty="0">
                <a:latin typeface="Arial" panose="020B0604020202020204" pitchFamily="34" charset="0"/>
                <a:ea typeface="Aptos" panose="020B0004020202020204" pitchFamily="34" charset="0"/>
                <a:cs typeface="Arial" panose="020B0604020202020204" pitchFamily="34" charset="0"/>
              </a:rPr>
              <a:t>Finally</a:t>
            </a:r>
            <a:r>
              <a:rPr lang="en-US" sz="1400" kern="100" dirty="0">
                <a:latin typeface="Arial" panose="020B0604020202020204" pitchFamily="34" charset="0"/>
                <a:ea typeface="Aptos" panose="020B0004020202020204" pitchFamily="34" charset="0"/>
                <a:cs typeface="Arial" panose="020B0604020202020204" pitchFamily="34" charset="0"/>
              </a:rPr>
              <a:t>, note that a Performance/Bid Bond is not required for tender submission or upon acceptance of the tender.</a:t>
            </a:r>
          </a:p>
          <a:p>
            <a:pPr marL="0" marR="0">
              <a:lnSpc>
                <a:spcPct val="107000"/>
              </a:lnSpc>
              <a:spcAft>
                <a:spcPts val="800"/>
              </a:spcAft>
            </a:pPr>
            <a:r>
              <a:rPr lang="en-US" sz="1400" b="1" kern="100" dirty="0">
                <a:effectLst/>
                <a:latin typeface="Arial" panose="020B0604020202020204" pitchFamily="34" charset="0"/>
                <a:ea typeface="Aptos" panose="020B0004020202020204" pitchFamily="34" charset="0"/>
                <a:cs typeface="Arial" panose="020B0604020202020204" pitchFamily="34" charset="0"/>
              </a:rPr>
              <a:t>THANK YOU AND BLESSINGS</a:t>
            </a:r>
          </a:p>
        </p:txBody>
      </p:sp>
    </p:spTree>
    <p:extLst>
      <p:ext uri="{BB962C8B-B14F-4D97-AF65-F5344CB8AC3E}">
        <p14:creationId xmlns:p14="http://schemas.microsoft.com/office/powerpoint/2010/main" val="4258756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383" y="2235200"/>
            <a:ext cx="8229600" cy="3530600"/>
          </a:xfrm>
          <a:solidFill>
            <a:srgbClr val="00B0F0"/>
          </a:solidFill>
        </p:spPr>
        <p:txBody>
          <a:bodyPr/>
          <a:lstStyle/>
          <a:p>
            <a:endParaRPr lang="en-ZA" dirty="0"/>
          </a:p>
          <a:p>
            <a:r>
              <a:rPr lang="en-ZA" sz="4000" b="1" dirty="0"/>
              <a:t>					 </a:t>
            </a:r>
            <a:endParaRPr lang="en-ZA" sz="4000" b="1" dirty="0">
              <a:latin typeface="+mn-lt"/>
            </a:endParaRPr>
          </a:p>
          <a:p>
            <a:pPr algn="just"/>
            <a:r>
              <a:rPr lang="en-ZA" sz="1800" b="1" dirty="0">
                <a:latin typeface="Arial" panose="020B0604020202020204" pitchFamily="34" charset="0"/>
                <a:cs typeface="Arial" panose="020B0604020202020204" pitchFamily="34" charset="0"/>
              </a:rPr>
              <a:t>QUESTIONS TO BE SEND VIA EMAIL USING RFP CLARIFICATION FORM: ANNEXURE C.</a:t>
            </a:r>
          </a:p>
        </p:txBody>
      </p:sp>
      <p:sp>
        <p:nvSpPr>
          <p:cNvPr id="4" name="Text Placeholder 3"/>
          <p:cNvSpPr>
            <a:spLocks noGrp="1"/>
          </p:cNvSpPr>
          <p:nvPr>
            <p:ph type="body" sz="half" idx="2"/>
          </p:nvPr>
        </p:nvSpPr>
        <p:spPr>
          <a:xfrm>
            <a:off x="128382" y="936434"/>
            <a:ext cx="8806297" cy="991518"/>
          </a:xfrm>
        </p:spPr>
        <p:txBody>
          <a:bodyPr>
            <a:normAutofit/>
          </a:bodyPr>
          <a:lstStyle/>
          <a:p>
            <a:r>
              <a:rPr lang="en-US" sz="2000" dirty="0">
                <a:solidFill>
                  <a:schemeClr val="tx1"/>
                </a:solidFill>
              </a:rPr>
              <a:t>APPOINTMENT OF A SUITABLE SERVICE PROVIDER FOR THE MANUFACTURING, SUPPLY AND DELIVERY OF INTERCITY COACHES.</a:t>
            </a:r>
            <a:endParaRPr lang="en-ZA" sz="2000" dirty="0">
              <a:solidFill>
                <a:schemeClr val="tx1"/>
              </a:solidFill>
            </a:endParaRPr>
          </a:p>
        </p:txBody>
      </p:sp>
      <p:sp>
        <p:nvSpPr>
          <p:cNvPr id="6" name="Title 5">
            <a:extLst>
              <a:ext uri="{FF2B5EF4-FFF2-40B4-BE49-F238E27FC236}">
                <a16:creationId xmlns:a16="http://schemas.microsoft.com/office/drawing/2014/main" id="{707594D7-0009-9106-AB5A-A3B92943C317}"/>
              </a:ext>
            </a:extLst>
          </p:cNvPr>
          <p:cNvSpPr>
            <a:spLocks noGrp="1"/>
          </p:cNvSpPr>
          <p:nvPr>
            <p:ph type="title"/>
          </p:nvPr>
        </p:nvSpPr>
        <p:spPr>
          <a:xfrm>
            <a:off x="209321" y="1927952"/>
            <a:ext cx="8229600" cy="1892207"/>
          </a:xfrm>
        </p:spPr>
        <p:txBody>
          <a:bodyPr>
            <a:normAutofit/>
          </a:bodyPr>
          <a:lstStyle/>
          <a:p>
            <a:r>
              <a:rPr lang="en-ZA" sz="2000" b="1" dirty="0"/>
              <a:t>						</a:t>
            </a:r>
            <a:r>
              <a:rPr lang="en-ZA" sz="2800" b="1" dirty="0"/>
              <a:t>THANK YOU </a:t>
            </a:r>
            <a:br>
              <a:rPr lang="en-ZA" sz="2000" b="1"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F0B01B-B2B8-1672-4195-D7A966E8CD1F}"/>
              </a:ext>
            </a:extLst>
          </p:cNvPr>
          <p:cNvSpPr>
            <a:spLocks noGrp="1"/>
          </p:cNvSpPr>
          <p:nvPr>
            <p:ph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ZA" sz="1600" b="1" i="0" u="none" strike="noStrike" kern="1200" cap="none" spc="0" normalizeH="0" baseline="0" noProof="0" dirty="0">
                <a:ln>
                  <a:noFill/>
                </a:ln>
                <a:solidFill>
                  <a:schemeClr val="tx1"/>
                </a:solidFill>
                <a:effectLst/>
                <a:uLnTx/>
                <a:uFillTx/>
                <a:latin typeface="Arial"/>
                <a:ea typeface="+mn-ea"/>
                <a:cs typeface="Arial"/>
              </a:rPr>
              <a:t>The purpose of the RFP </a:t>
            </a:r>
          </a:p>
          <a:p>
            <a:pPr marL="342900" marR="0" lvl="0" indent="-342900" algn="l" defTabSz="457200" rtl="0" eaLnBrk="1" fontAlgn="auto" latinLnBrk="0" hangingPunct="1">
              <a:lnSpc>
                <a:spcPct val="100000"/>
              </a:lnSpc>
              <a:spcBef>
                <a:spcPct val="20000"/>
              </a:spcBef>
              <a:spcAft>
                <a:spcPts val="0"/>
              </a:spcAft>
              <a:buClrTx/>
              <a:buSzTx/>
              <a:buFont typeface="Wingdings" charset="2"/>
              <a:buAutoNum type="arabicPlain"/>
              <a:tabLst/>
              <a:defRPr/>
            </a:pPr>
            <a:r>
              <a:rPr kumimoji="0" lang="en-GB" sz="1600" b="1" i="0" u="none" strike="noStrike" kern="1200" cap="none" spc="0" normalizeH="0" baseline="0" noProof="0" dirty="0">
                <a:ln>
                  <a:noFill/>
                </a:ln>
                <a:solidFill>
                  <a:schemeClr val="tx1"/>
                </a:solidFill>
                <a:effectLst/>
                <a:uLnTx/>
                <a:uFillTx/>
                <a:latin typeface="Arial"/>
                <a:ea typeface="+mn-ea"/>
                <a:cs typeface="Arial"/>
              </a:rPr>
              <a:t>To set out the rules of participation in the Bid process referred to in this RFP.</a:t>
            </a:r>
            <a:endParaRPr kumimoji="0" lang="en-ZA" sz="16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AutoNum type="arabicPlain"/>
              <a:tabLst/>
              <a:defRPr/>
            </a:pPr>
            <a:r>
              <a:rPr kumimoji="0" lang="en-GB" sz="1600" b="1" i="0" u="none" strike="noStrike" kern="1200" cap="none" spc="0" normalizeH="0" baseline="0" noProof="0" dirty="0">
                <a:ln>
                  <a:noFill/>
                </a:ln>
                <a:solidFill>
                  <a:schemeClr val="tx1"/>
                </a:solidFill>
                <a:effectLst/>
                <a:uLnTx/>
                <a:uFillTx/>
                <a:latin typeface="Arial"/>
                <a:ea typeface="+mn-ea"/>
                <a:cs typeface="Arial"/>
              </a:rPr>
              <a:t>To disseminate information on the Project contemplated in this RFP.</a:t>
            </a:r>
            <a:endParaRPr kumimoji="0" lang="en-ZA" sz="16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50000"/>
              </a:lnSpc>
              <a:spcBef>
                <a:spcPct val="20000"/>
              </a:spcBef>
              <a:spcAft>
                <a:spcPts val="0"/>
              </a:spcAft>
              <a:buClrTx/>
              <a:buSzTx/>
              <a:buFont typeface="Wingdings" charset="2"/>
              <a:buAutoNum type="arabicPlain"/>
              <a:tabLst/>
              <a:defRPr/>
            </a:pPr>
            <a:r>
              <a:rPr kumimoji="0" lang="en-GB" sz="1600" b="1" i="0" u="none" strike="noStrike" kern="1200" cap="none" spc="0" normalizeH="0" baseline="0" noProof="0" dirty="0">
                <a:ln>
                  <a:noFill/>
                </a:ln>
                <a:solidFill>
                  <a:schemeClr val="tx1"/>
                </a:solidFill>
                <a:effectLst/>
                <a:uLnTx/>
                <a:uFillTx/>
                <a:latin typeface="Arial"/>
                <a:ea typeface="+mn-ea"/>
                <a:cs typeface="Arial"/>
              </a:rPr>
              <a:t>To give guidance to Bidders on the preparation of their RFP Bids.</a:t>
            </a:r>
            <a:endParaRPr kumimoji="0" lang="en-ZA" sz="16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AutoNum type="arabicPlain"/>
              <a:tabLst/>
              <a:defRPr/>
            </a:pPr>
            <a:r>
              <a:rPr kumimoji="0" lang="en-GB" sz="1600" b="1" i="0" u="none" strike="noStrike" kern="1200" cap="none" spc="0" normalizeH="0" baseline="0" noProof="0" dirty="0">
                <a:ln>
                  <a:noFill/>
                </a:ln>
                <a:solidFill>
                  <a:schemeClr val="tx1"/>
                </a:solidFill>
                <a:effectLst/>
                <a:uLnTx/>
                <a:uFillTx/>
                <a:latin typeface="Arial"/>
                <a:ea typeface="+mn-ea"/>
                <a:cs typeface="Arial"/>
              </a:rPr>
              <a:t>To gather information from Bidders that is verifiable and can be evaluated for the purposes of appointing a successful Bidder.</a:t>
            </a:r>
            <a:endParaRPr kumimoji="0" lang="en-ZA" sz="1600" b="1" i="0" u="none" strike="noStrike" kern="1200" cap="none" spc="0" normalizeH="0" baseline="0" noProof="0" dirty="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AutoNum type="arabicPlain"/>
              <a:tabLst/>
              <a:defRPr/>
            </a:pPr>
            <a:r>
              <a:rPr kumimoji="0" lang="en-GB" sz="1600" b="1" i="0" u="none" strike="noStrike" kern="1200" cap="none" spc="0" normalizeH="0" baseline="0" noProof="0" dirty="0">
                <a:ln>
                  <a:noFill/>
                </a:ln>
                <a:solidFill>
                  <a:schemeClr val="tx1"/>
                </a:solidFill>
                <a:effectLst/>
                <a:uLnTx/>
                <a:uFillTx/>
                <a:latin typeface="Arial"/>
                <a:ea typeface="+mn-ea"/>
                <a:cs typeface="Arial"/>
              </a:rPr>
              <a:t>To enable PRASA to select a successful Bidder that is:</a:t>
            </a:r>
            <a:endParaRPr kumimoji="0" lang="en-ZA" sz="1600" b="1"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schemeClr val="tx1"/>
                </a:solidFill>
                <a:effectLst/>
                <a:uLnTx/>
                <a:uFillTx/>
                <a:latin typeface="Arial"/>
                <a:ea typeface="+mn-ea"/>
                <a:cs typeface="Arial"/>
              </a:rPr>
              <a:t>technically and financially qualified and meet the empowerment criteria described 	in this RFP;</a:t>
            </a:r>
            <a:endParaRPr kumimoji="0" lang="en-ZA" sz="1600" b="1"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schemeClr val="tx1"/>
                </a:solidFill>
                <a:effectLst/>
                <a:uLnTx/>
                <a:uFillTx/>
                <a:latin typeface="Arial"/>
                <a:ea typeface="+mn-ea"/>
                <a:cs typeface="Arial"/>
              </a:rPr>
              <a:t>has sufficient experience in similar work, 	</a:t>
            </a:r>
            <a:endParaRPr kumimoji="0" lang="en-ZA" sz="1600" b="1"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schemeClr val="tx1"/>
                </a:solidFill>
                <a:effectLst/>
                <a:uLnTx/>
                <a:uFillTx/>
                <a:latin typeface="Arial"/>
                <a:ea typeface="+mn-ea"/>
                <a:cs typeface="Arial"/>
              </a:rPr>
              <a:t>has commitment and resources to provide the services required in this tender; and</a:t>
            </a:r>
            <a:endParaRPr kumimoji="0" lang="en-ZA" sz="1600" b="1" i="0" u="none" strike="noStrike" kern="1200" cap="none" spc="0" normalizeH="0" baseline="0" noProof="0" dirty="0">
              <a:ln>
                <a:noFill/>
              </a:ln>
              <a:solidFill>
                <a:schemeClr val="tx1"/>
              </a:solidFill>
              <a:effectLst/>
              <a:uLnTx/>
              <a:uFillTx/>
              <a:latin typeface="Arial"/>
              <a:ea typeface="+mn-ea"/>
              <a:cs typeface="Arial"/>
            </a:endParaRPr>
          </a:p>
          <a:p>
            <a:pPr marL="285750" marR="0" lvl="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sz="1600" b="1" i="0" u="none" strike="noStrike" kern="1200" cap="none" spc="0" normalizeH="0" baseline="0" noProof="0" dirty="0">
                <a:ln>
                  <a:noFill/>
                </a:ln>
                <a:solidFill>
                  <a:schemeClr val="tx1"/>
                </a:solidFill>
                <a:effectLst/>
                <a:uLnTx/>
                <a:uFillTx/>
                <a:latin typeface="Arial"/>
                <a:ea typeface="+mn-ea"/>
                <a:cs typeface="Arial"/>
              </a:rPr>
              <a:t>carry all the obligations of the Contract.</a:t>
            </a:r>
            <a:endParaRPr kumimoji="0" lang="en-ZA" sz="1600" b="1" i="0" u="none" strike="noStrike" kern="1200" cap="none" spc="0" normalizeH="0" baseline="0" noProof="0" dirty="0">
              <a:ln>
                <a:noFill/>
              </a:ln>
              <a:solidFill>
                <a:schemeClr val="tx1"/>
              </a:solidFill>
              <a:effectLst/>
              <a:uLnTx/>
              <a:uFillTx/>
              <a:latin typeface="Arial"/>
              <a:ea typeface="+mn-ea"/>
              <a:cs typeface="Arial"/>
            </a:endParaRPr>
          </a:p>
          <a:p>
            <a:endParaRPr lang="en-US" dirty="0"/>
          </a:p>
        </p:txBody>
      </p:sp>
      <p:sp>
        <p:nvSpPr>
          <p:cNvPr id="4" name="Text Placeholder 3">
            <a:extLst>
              <a:ext uri="{FF2B5EF4-FFF2-40B4-BE49-F238E27FC236}">
                <a16:creationId xmlns:a16="http://schemas.microsoft.com/office/drawing/2014/main" id="{BFE5F744-80DC-DFC0-9EC5-054A74F837DF}"/>
              </a:ext>
            </a:extLst>
          </p:cNvPr>
          <p:cNvSpPr>
            <a:spLocks noGrp="1"/>
          </p:cNvSpPr>
          <p:nvPr>
            <p:ph type="body" sz="half" idx="2"/>
          </p:nvPr>
        </p:nvSpPr>
        <p:spPr>
          <a:xfrm>
            <a:off x="128382" y="755552"/>
            <a:ext cx="8229599" cy="566472"/>
          </a:xfrm>
        </p:spPr>
        <p:txBody>
          <a:bodyPr>
            <a:normAutofit fontScale="85000" lnSpcReduction="20000"/>
          </a:bodyPr>
          <a:lstStyle/>
          <a:p>
            <a:pPr algn="ctr"/>
            <a:r>
              <a:rPr lang="en-US" sz="2000" dirty="0">
                <a:solidFill>
                  <a:schemeClr val="tx1"/>
                </a:solidFill>
              </a:rPr>
              <a:t>THE MANUFACTURING, </a:t>
            </a:r>
            <a:r>
              <a:rPr lang="en-US" sz="2200" dirty="0">
                <a:solidFill>
                  <a:schemeClr val="tx1"/>
                </a:solidFill>
              </a:rPr>
              <a:t>SUPPLY</a:t>
            </a:r>
            <a:r>
              <a:rPr lang="en-US" sz="2000" dirty="0">
                <a:solidFill>
                  <a:schemeClr val="tx1"/>
                </a:solidFill>
              </a:rPr>
              <a:t>, DELIVERY AND SERVICING OF INTERCITY COACHES</a:t>
            </a:r>
          </a:p>
        </p:txBody>
      </p:sp>
    </p:spTree>
    <p:extLst>
      <p:ext uri="{BB962C8B-B14F-4D97-AF65-F5344CB8AC3E}">
        <p14:creationId xmlns:p14="http://schemas.microsoft.com/office/powerpoint/2010/main" val="221512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6234" y="694064"/>
            <a:ext cx="8229600" cy="637052"/>
          </a:xfrm>
        </p:spPr>
        <p:txBody>
          <a:bodyPr>
            <a:normAutofit/>
          </a:bodyPr>
          <a:lstStyle/>
          <a:p>
            <a:pPr lvl="0" algn="ctr"/>
            <a:r>
              <a:rPr lang="en-US" dirty="0"/>
              <a:t>RFP TIME TABLE</a:t>
            </a:r>
          </a:p>
        </p:txBody>
      </p:sp>
      <p:graphicFrame>
        <p:nvGraphicFramePr>
          <p:cNvPr id="7" name="Content Placeholder 6">
            <a:extLst>
              <a:ext uri="{FF2B5EF4-FFF2-40B4-BE49-F238E27FC236}">
                <a16:creationId xmlns:a16="http://schemas.microsoft.com/office/drawing/2014/main" id="{76BF1A59-BDF0-B52D-2F0F-4A544D69C19A}"/>
              </a:ext>
            </a:extLst>
          </p:cNvPr>
          <p:cNvGraphicFramePr>
            <a:graphicFrameLocks noGrp="1"/>
          </p:cNvGraphicFramePr>
          <p:nvPr>
            <p:ph idx="1"/>
            <p:extLst>
              <p:ext uri="{D42A27DB-BD31-4B8C-83A1-F6EECF244321}">
                <p14:modId xmlns:p14="http://schemas.microsoft.com/office/powerpoint/2010/main" val="284643527"/>
              </p:ext>
            </p:extLst>
          </p:nvPr>
        </p:nvGraphicFramePr>
        <p:xfrm>
          <a:off x="456234" y="1476260"/>
          <a:ext cx="8037771" cy="3888952"/>
        </p:xfrm>
        <a:graphic>
          <a:graphicData uri="http://schemas.openxmlformats.org/drawingml/2006/table">
            <a:tbl>
              <a:tblPr firstRow="1" firstCol="1" bandRow="1"/>
              <a:tblGrid>
                <a:gridCol w="4018471">
                  <a:extLst>
                    <a:ext uri="{9D8B030D-6E8A-4147-A177-3AD203B41FA5}">
                      <a16:colId xmlns:a16="http://schemas.microsoft.com/office/drawing/2014/main" val="4246783568"/>
                    </a:ext>
                  </a:extLst>
                </a:gridCol>
                <a:gridCol w="4019300">
                  <a:extLst>
                    <a:ext uri="{9D8B030D-6E8A-4147-A177-3AD203B41FA5}">
                      <a16:colId xmlns:a16="http://schemas.microsoft.com/office/drawing/2014/main" val="1141204097"/>
                    </a:ext>
                  </a:extLst>
                </a:gridCol>
              </a:tblGrid>
              <a:tr h="469582">
                <a:tc>
                  <a:txBody>
                    <a:bodyPr/>
                    <a:lstStyle/>
                    <a:p>
                      <a:pPr marL="0" marR="0" algn="ctr">
                        <a:lnSpc>
                          <a:spcPct val="150000"/>
                        </a:lnSpc>
                        <a:spcBef>
                          <a:spcPts val="0"/>
                        </a:spcBef>
                        <a:spcAft>
                          <a:spcPts val="0"/>
                        </a:spcAft>
                        <a:tabLst>
                          <a:tab pos="229870" algn="l"/>
                          <a:tab pos="460375" algn="l"/>
                          <a:tab pos="690880" algn="l"/>
                          <a:tab pos="921385" algn="l"/>
                          <a:tab pos="1151890" algn="l"/>
                        </a:tabLst>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RFP PROCESS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lnSpc>
                          <a:spcPct val="150000"/>
                        </a:lnSpc>
                        <a:spcBef>
                          <a:spcPts val="0"/>
                        </a:spcBef>
                        <a:spcAft>
                          <a:spcPts val="0"/>
                        </a:spcAft>
                        <a:tabLst>
                          <a:tab pos="229870" algn="l"/>
                          <a:tab pos="460375" algn="l"/>
                          <a:tab pos="690880" algn="l"/>
                          <a:tab pos="921385" algn="l"/>
                          <a:tab pos="1151890" algn="l"/>
                        </a:tabLst>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MILESTONE DATES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138625294"/>
                  </a:ext>
                </a:extLst>
              </a:tr>
              <a:tr h="469582">
                <a:tc>
                  <a:txBody>
                    <a:bodyPr/>
                    <a:lstStyle/>
                    <a:p>
                      <a:pPr marL="0" marR="0" algn="just">
                        <a:lnSpc>
                          <a:spcPct val="150000"/>
                        </a:lnSpc>
                        <a:spcBef>
                          <a:spcPts val="0"/>
                        </a:spcBef>
                        <a:spcAft>
                          <a:spcPts val="0"/>
                        </a:spcAft>
                        <a:tabLst>
                          <a:tab pos="229870" algn="l"/>
                          <a:tab pos="460375" algn="l"/>
                          <a:tab pos="690880" algn="l"/>
                          <a:tab pos="921385" algn="l"/>
                          <a:tab pos="115189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Bid issue date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0"/>
                        </a:spcBef>
                        <a:spcAft>
                          <a:spcPts val="0"/>
                        </a:spcAft>
                        <a:tabLst>
                          <a:tab pos="229870" algn="l"/>
                          <a:tab pos="460375" algn="l"/>
                          <a:tab pos="690880" algn="l"/>
                          <a:tab pos="921385" algn="l"/>
                          <a:tab pos="115189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12 March 2025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9672723"/>
                  </a:ext>
                </a:extLst>
              </a:tr>
              <a:tr h="1005312">
                <a:tc>
                  <a:txBody>
                    <a:bodyPr/>
                    <a:lstStyle/>
                    <a:p>
                      <a:pPr marL="0" marR="0" algn="just">
                        <a:lnSpc>
                          <a:spcPct val="150000"/>
                        </a:lnSpc>
                        <a:spcBef>
                          <a:spcPts val="0"/>
                        </a:spcBef>
                        <a:spcAft>
                          <a:spcPts val="0"/>
                        </a:spcAft>
                        <a:tabLst>
                          <a:tab pos="229870" algn="l"/>
                          <a:tab pos="460375" algn="l"/>
                          <a:tab pos="690880" algn="l"/>
                          <a:tab pos="921385" algn="l"/>
                          <a:tab pos="115189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Compulsory Briefing Session for Bidders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0"/>
                        </a:spcBef>
                        <a:spcAft>
                          <a:spcPts val="0"/>
                        </a:spcAft>
                        <a:tabLst>
                          <a:tab pos="229870" algn="l"/>
                          <a:tab pos="460375" algn="l"/>
                          <a:tab pos="690880" algn="l"/>
                          <a:tab pos="921385" algn="l"/>
                          <a:tab pos="1151890" algn="l"/>
                        </a:tabLs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18 March 2025 @ 10H00</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8755425"/>
                  </a:ext>
                </a:extLst>
              </a:tr>
              <a:tr h="469582">
                <a:tc>
                  <a:txBody>
                    <a:bodyPr/>
                    <a:lstStyle/>
                    <a:p>
                      <a:pPr marL="0" marR="0" algn="just">
                        <a:lnSpc>
                          <a:spcPct val="150000"/>
                        </a:lnSpc>
                        <a:spcBef>
                          <a:spcPts val="0"/>
                        </a:spcBef>
                        <a:spcAft>
                          <a:spcPts val="0"/>
                        </a:spcAft>
                        <a:tabLst>
                          <a:tab pos="229870" algn="l"/>
                          <a:tab pos="460375" algn="l"/>
                          <a:tab pos="690880" algn="l"/>
                          <a:tab pos="921385" algn="l"/>
                          <a:tab pos="115189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Closing date for Questions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0"/>
                        </a:spcBef>
                        <a:spcAft>
                          <a:spcPts val="0"/>
                        </a:spcAft>
                        <a:tabLst>
                          <a:tab pos="229870" algn="l"/>
                          <a:tab pos="460375" algn="l"/>
                          <a:tab pos="690880" algn="l"/>
                          <a:tab pos="921385" algn="l"/>
                          <a:tab pos="115189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25 March 2025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8004338"/>
                  </a:ext>
                </a:extLst>
              </a:tr>
              <a:tr h="469582">
                <a:tc>
                  <a:txBody>
                    <a:bodyPr/>
                    <a:lstStyle/>
                    <a:p>
                      <a:pPr marL="0" marR="0" algn="just">
                        <a:lnSpc>
                          <a:spcPct val="150000"/>
                        </a:lnSpc>
                        <a:spcBef>
                          <a:spcPts val="0"/>
                        </a:spcBef>
                        <a:spcAft>
                          <a:spcPts val="0"/>
                        </a:spcAft>
                        <a:tabLst>
                          <a:tab pos="229870" algn="l"/>
                          <a:tab pos="460375" algn="l"/>
                          <a:tab pos="690880" algn="l"/>
                          <a:tab pos="921385" algn="l"/>
                          <a:tab pos="115189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Closing date for Responses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0"/>
                        </a:spcBef>
                        <a:spcAft>
                          <a:spcPts val="0"/>
                        </a:spcAft>
                        <a:tabLst>
                          <a:tab pos="229870" algn="l"/>
                          <a:tab pos="460375" algn="l"/>
                          <a:tab pos="690880" algn="l"/>
                          <a:tab pos="921385" algn="l"/>
                          <a:tab pos="115189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27 March 2025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384224"/>
                  </a:ext>
                </a:extLst>
              </a:tr>
              <a:tr h="1005312">
                <a:tc>
                  <a:txBody>
                    <a:bodyPr/>
                    <a:lstStyle/>
                    <a:p>
                      <a:pPr marL="0" marR="0" algn="just">
                        <a:lnSpc>
                          <a:spcPct val="150000"/>
                        </a:lnSpc>
                        <a:spcBef>
                          <a:spcPts val="0"/>
                        </a:spcBef>
                        <a:spcAft>
                          <a:spcPts val="0"/>
                        </a:spcAft>
                        <a:tabLst>
                          <a:tab pos="229870" algn="l"/>
                          <a:tab pos="460375" algn="l"/>
                          <a:tab pos="690880" algn="l"/>
                          <a:tab pos="921385" algn="l"/>
                          <a:tab pos="1151890" algn="l"/>
                        </a:tabLst>
                      </a:pPr>
                      <a:r>
                        <a:rPr lang="en-GB" sz="2000">
                          <a:effectLst/>
                          <a:latin typeface="Arial" panose="020B0604020202020204" pitchFamily="34" charset="0"/>
                          <a:ea typeface="Times New Roman" panose="02020603050405020304" pitchFamily="18" charset="0"/>
                          <a:cs typeface="Arial" panose="020B0604020202020204" pitchFamily="34" charset="0"/>
                        </a:rPr>
                        <a:t>Closing Date for Submission of final Bid</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50000"/>
                        </a:lnSpc>
                        <a:spcBef>
                          <a:spcPts val="0"/>
                        </a:spcBef>
                        <a:spcAft>
                          <a:spcPts val="0"/>
                        </a:spcAft>
                        <a:tabLst>
                          <a:tab pos="229870" algn="l"/>
                          <a:tab pos="460375" algn="l"/>
                          <a:tab pos="690880" algn="l"/>
                          <a:tab pos="921385" algn="l"/>
                          <a:tab pos="1151890" algn="l"/>
                        </a:tabLst>
                      </a:pPr>
                      <a:r>
                        <a:rPr lang="en-GB" sz="2000" dirty="0">
                          <a:effectLst/>
                          <a:latin typeface="Arial" panose="020B0604020202020204" pitchFamily="34" charset="0"/>
                          <a:ea typeface="Times New Roman" panose="02020603050405020304" pitchFamily="18" charset="0"/>
                          <a:cs typeface="Arial" panose="020B0604020202020204" pitchFamily="34" charset="0"/>
                        </a:rPr>
                        <a:t>03 April @12H00</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585792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383" y="1796144"/>
            <a:ext cx="8229600" cy="4735286"/>
          </a:xfrm>
          <a:noFill/>
        </p:spPr>
        <p:txBody>
          <a:bodyPr>
            <a:noAutofit/>
          </a:bodyPr>
          <a:lstStyle/>
          <a:p>
            <a:pPr>
              <a:lnSpc>
                <a:spcPct val="150000"/>
              </a:lnSpc>
            </a:pPr>
            <a:r>
              <a:rPr lang="en-GB" b="1" dirty="0">
                <a:latin typeface="Arial" panose="020B0604020202020204" pitchFamily="34" charset="0"/>
                <a:cs typeface="Arial" panose="020B0604020202020204" pitchFamily="34" charset="0"/>
              </a:rPr>
              <a:t>The evaluation of the Bids by the evaluation committees will be conducted at</a:t>
            </a:r>
          </a:p>
          <a:p>
            <a:pPr>
              <a:lnSpc>
                <a:spcPct val="150000"/>
              </a:lnSpc>
            </a:pPr>
            <a:r>
              <a:rPr lang="en-GB" b="1" dirty="0">
                <a:latin typeface="Arial" panose="020B0604020202020204" pitchFamily="34" charset="0"/>
                <a:cs typeface="Arial" panose="020B0604020202020204" pitchFamily="34" charset="0"/>
              </a:rPr>
              <a:t>Various levels. The following levels will be applied in the evaluation.</a:t>
            </a:r>
          </a:p>
          <a:p>
            <a:pPr>
              <a:lnSpc>
                <a:spcPct val="150000"/>
              </a:lnSpc>
            </a:pPr>
            <a:r>
              <a:rPr lang="en-GB" dirty="0">
                <a:solidFill>
                  <a:schemeClr val="tx1"/>
                </a:solidFill>
                <a:latin typeface="Arial" panose="020B0604020202020204" pitchFamily="34" charset="0"/>
                <a:cs typeface="Arial" panose="020B0604020202020204" pitchFamily="34" charset="0"/>
              </a:rPr>
              <a:t>a) Verify completeness</a:t>
            </a:r>
          </a:p>
          <a:p>
            <a:pPr>
              <a:lnSpc>
                <a:spcPct val="150000"/>
              </a:lnSpc>
            </a:pPr>
            <a:r>
              <a:rPr lang="en-GB" dirty="0">
                <a:solidFill>
                  <a:schemeClr val="tx1"/>
                </a:solidFill>
                <a:latin typeface="Arial" panose="020B0604020202020204" pitchFamily="34" charset="0"/>
                <a:cs typeface="Arial" panose="020B0604020202020204" pitchFamily="34" charset="0"/>
              </a:rPr>
              <a:t>b) Verify compliance</a:t>
            </a:r>
          </a:p>
          <a:p>
            <a:pPr>
              <a:lnSpc>
                <a:spcPct val="150000"/>
              </a:lnSpc>
            </a:pPr>
            <a:r>
              <a:rPr lang="en-GB" dirty="0">
                <a:solidFill>
                  <a:schemeClr val="tx1"/>
                </a:solidFill>
                <a:latin typeface="Arial" panose="020B0604020202020204" pitchFamily="34" charset="0"/>
                <a:cs typeface="Arial" panose="020B0604020202020204" pitchFamily="34" charset="0"/>
              </a:rPr>
              <a:t>c) Detailed Evaluation of Technical –Not Applicable </a:t>
            </a:r>
          </a:p>
          <a:p>
            <a:pPr>
              <a:lnSpc>
                <a:spcPct val="150000"/>
              </a:lnSpc>
            </a:pPr>
            <a:r>
              <a:rPr lang="en-GB" dirty="0">
                <a:solidFill>
                  <a:schemeClr val="tx1"/>
                </a:solidFill>
                <a:latin typeface="Arial" panose="020B0604020202020204" pitchFamily="34" charset="0"/>
                <a:cs typeface="Arial" panose="020B0604020202020204" pitchFamily="34" charset="0"/>
              </a:rPr>
              <a:t>e) Price Evaluation</a:t>
            </a:r>
          </a:p>
          <a:p>
            <a:pPr>
              <a:lnSpc>
                <a:spcPct val="150000"/>
              </a:lnSpc>
            </a:pPr>
            <a:r>
              <a:rPr lang="en-GB" dirty="0">
                <a:solidFill>
                  <a:schemeClr val="tx1"/>
                </a:solidFill>
                <a:latin typeface="Arial" panose="020B0604020202020204" pitchFamily="34" charset="0"/>
                <a:cs typeface="Arial" panose="020B0604020202020204" pitchFamily="34" charset="0"/>
              </a:rPr>
              <a:t>f) Specific Goals.</a:t>
            </a:r>
          </a:p>
          <a:p>
            <a:pPr>
              <a:lnSpc>
                <a:spcPct val="150000"/>
              </a:lnSpc>
            </a:pPr>
            <a:r>
              <a:rPr lang="en-GB" dirty="0">
                <a:solidFill>
                  <a:schemeClr val="tx1"/>
                </a:solidFill>
                <a:latin typeface="Arial" panose="020B0604020202020204" pitchFamily="34" charset="0"/>
                <a:cs typeface="Arial" panose="020B0604020202020204" pitchFamily="34" charset="0"/>
              </a:rPr>
              <a:t>g) Recommendation</a:t>
            </a:r>
          </a:p>
          <a:p>
            <a:pPr>
              <a:lnSpc>
                <a:spcPct val="150000"/>
              </a:lnSpc>
            </a:pPr>
            <a:r>
              <a:rPr lang="en-GB" dirty="0">
                <a:solidFill>
                  <a:schemeClr val="tx1"/>
                </a:solidFill>
                <a:latin typeface="Arial" panose="020B0604020202020204" pitchFamily="34" charset="0"/>
                <a:cs typeface="Arial" panose="020B0604020202020204" pitchFamily="34" charset="0"/>
              </a:rPr>
              <a:t>h) Best and Final Offer</a:t>
            </a:r>
          </a:p>
          <a:p>
            <a:pPr>
              <a:lnSpc>
                <a:spcPct val="150000"/>
              </a:lnSpc>
            </a:pPr>
            <a:r>
              <a:rPr lang="en-GB" dirty="0" err="1">
                <a:solidFill>
                  <a:schemeClr val="tx1"/>
                </a:solidFill>
                <a:latin typeface="Arial" panose="020B0604020202020204" pitchFamily="34" charset="0"/>
                <a:cs typeface="Arial" panose="020B0604020202020204" pitchFamily="34" charset="0"/>
              </a:rPr>
              <a:t>i</a:t>
            </a:r>
            <a:r>
              <a:rPr lang="en-GB" dirty="0">
                <a:solidFill>
                  <a:schemeClr val="tx1"/>
                </a:solidFill>
                <a:latin typeface="Arial" panose="020B0604020202020204" pitchFamily="34" charset="0"/>
                <a:cs typeface="Arial" panose="020B0604020202020204" pitchFamily="34" charset="0"/>
              </a:rPr>
              <a:t>) Approval </a:t>
            </a:r>
            <a:endParaRPr lang="en-ZA" dirty="0">
              <a:solidFill>
                <a:schemeClr val="tx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28383" y="1214150"/>
            <a:ext cx="8229600" cy="581993"/>
          </a:xfrm>
        </p:spPr>
        <p:txBody>
          <a:bodyPr/>
          <a:lstStyle/>
          <a:p>
            <a:r>
              <a:rPr lang="en-ZA" dirty="0">
                <a:latin typeface="+mj-lt"/>
              </a:rPr>
              <a:t>EVALUATION AND SCORING METHODOLOGY</a:t>
            </a:r>
          </a:p>
        </p:txBody>
      </p:sp>
      <p:sp>
        <p:nvSpPr>
          <p:cNvPr id="4" name="Text Placeholder 3"/>
          <p:cNvSpPr>
            <a:spLocks noGrp="1"/>
          </p:cNvSpPr>
          <p:nvPr>
            <p:ph type="body" sz="half" idx="2"/>
          </p:nvPr>
        </p:nvSpPr>
        <p:spPr>
          <a:xfrm>
            <a:off x="128382" y="755552"/>
            <a:ext cx="7770711" cy="458598"/>
          </a:xfrm>
        </p:spPr>
        <p:txBody>
          <a:bodyPr>
            <a:normAutofit/>
          </a:bodyPr>
          <a:lstStyle/>
          <a:p>
            <a:pPr algn="ctr"/>
            <a:r>
              <a:rPr lang="en-ZA" sz="2000" dirty="0">
                <a:solidFill>
                  <a:schemeClr val="tx1"/>
                </a:solidFill>
                <a:latin typeface="Arial" panose="020B0604020202020204" pitchFamily="34" charset="0"/>
                <a:cs typeface="Arial" panose="020B0604020202020204" pitchFamily="34" charset="0"/>
              </a:rPr>
              <a:t>THE EVALUATION CRITERIA</a:t>
            </a:r>
          </a:p>
        </p:txBody>
      </p:sp>
    </p:spTree>
    <p:extLst>
      <p:ext uri="{BB962C8B-B14F-4D97-AF65-F5344CB8AC3E}">
        <p14:creationId xmlns:p14="http://schemas.microsoft.com/office/powerpoint/2010/main" val="4107468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A96B864-8877-4CF0-BFFB-2CFCFEED31D6}"/>
              </a:ext>
            </a:extLst>
          </p:cNvPr>
          <p:cNvGraphicFramePr>
            <a:graphicFrameLocks noGrp="1"/>
          </p:cNvGraphicFramePr>
          <p:nvPr>
            <p:ph idx="1"/>
            <p:extLst>
              <p:ext uri="{D42A27DB-BD31-4B8C-83A1-F6EECF244321}">
                <p14:modId xmlns:p14="http://schemas.microsoft.com/office/powerpoint/2010/main" val="528999408"/>
              </p:ext>
            </p:extLst>
          </p:nvPr>
        </p:nvGraphicFramePr>
        <p:xfrm>
          <a:off x="473725" y="2456714"/>
          <a:ext cx="8280808" cy="3362632"/>
        </p:xfrm>
        <a:graphic>
          <a:graphicData uri="http://schemas.openxmlformats.org/drawingml/2006/table">
            <a:tbl>
              <a:tblPr firstRow="1" firstCol="1" bandRow="1"/>
              <a:tblGrid>
                <a:gridCol w="4217842">
                  <a:extLst>
                    <a:ext uri="{9D8B030D-6E8A-4147-A177-3AD203B41FA5}">
                      <a16:colId xmlns:a16="http://schemas.microsoft.com/office/drawing/2014/main" val="3907274393"/>
                    </a:ext>
                  </a:extLst>
                </a:gridCol>
                <a:gridCol w="4062966">
                  <a:extLst>
                    <a:ext uri="{9D8B030D-6E8A-4147-A177-3AD203B41FA5}">
                      <a16:colId xmlns:a16="http://schemas.microsoft.com/office/drawing/2014/main" val="1868698830"/>
                    </a:ext>
                  </a:extLst>
                </a:gridCol>
              </a:tblGrid>
              <a:tr h="594814">
                <a:tc>
                  <a:txBody>
                    <a:bodyPr/>
                    <a:lstStyle/>
                    <a:p>
                      <a:pPr marL="0" marR="0">
                        <a:lnSpc>
                          <a:spcPct val="107000"/>
                        </a:lnSpc>
                        <a:spcBef>
                          <a:spcPts val="0"/>
                        </a:spcBef>
                        <a:spcAft>
                          <a:spcPts val="0"/>
                        </a:spcAf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EVALUATION PROCESS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GB" sz="1800" dirty="0">
                          <a:effectLst/>
                          <a:highlight>
                            <a:srgbClr val="00B0F0"/>
                          </a:highligh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highlight>
                          <a:srgbClr val="00B0F0"/>
                        </a:highligh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1202704"/>
                  </a:ext>
                </a:extLst>
              </a:tr>
              <a:tr h="315518">
                <a:tc>
                  <a:txBody>
                    <a:bodyPr/>
                    <a:lstStyle/>
                    <a:p>
                      <a:pPr marL="0" marR="0">
                        <a:lnSpc>
                          <a:spcPct val="107000"/>
                        </a:lnSpc>
                        <a:spcBef>
                          <a:spcPts val="0"/>
                        </a:spcBef>
                        <a:spcAft>
                          <a:spcPts val="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Stage 1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983547"/>
                  </a:ext>
                </a:extLst>
              </a:tr>
              <a:tr h="313103">
                <a:tc>
                  <a:txBody>
                    <a:bodyPr/>
                    <a:lstStyle/>
                    <a:p>
                      <a:pPr marL="0" marR="0">
                        <a:lnSpc>
                          <a:spcPct val="107000"/>
                        </a:lnSpc>
                        <a:spcBef>
                          <a:spcPts val="0"/>
                        </a:spcBef>
                        <a:spcAft>
                          <a:spcPts val="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Compliance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7000"/>
                        </a:lnSpc>
                        <a:spcBef>
                          <a:spcPts val="0"/>
                        </a:spcBef>
                        <a:spcAft>
                          <a:spcPts val="0"/>
                        </a:spcAft>
                        <a:buFont typeface="+mj-lt"/>
                        <a:buAutoNum type="alphaUcPeriod"/>
                      </a:pPr>
                      <a:r>
                        <a:rPr lang="en-US" sz="1800">
                          <a:effectLst/>
                          <a:latin typeface="Arial" panose="020B0604020202020204" pitchFamily="34" charset="0"/>
                          <a:ea typeface="Times New Roman" panose="02020603050405020304" pitchFamily="18" charset="0"/>
                          <a:cs typeface="Times New Roman" panose="02020603050405020304" pitchFamily="18" charset="0"/>
                        </a:rPr>
                        <a:t>Mandatory Compliance</a:t>
                      </a: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5503253"/>
                  </a:ext>
                </a:extLst>
              </a:tr>
              <a:tr h="313103">
                <a:tc>
                  <a:txBody>
                    <a:bodyPr/>
                    <a:lstStyle/>
                    <a:p>
                      <a:pPr marL="0" marR="0">
                        <a:lnSpc>
                          <a:spcPct val="107000"/>
                        </a:lnSpc>
                        <a:spcBef>
                          <a:spcPts val="0"/>
                        </a:spcBef>
                        <a:spcAft>
                          <a:spcPts val="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nSpc>
                          <a:spcPct val="107000"/>
                        </a:lnSpc>
                        <a:spcBef>
                          <a:spcPts val="0"/>
                        </a:spcBef>
                        <a:spcAft>
                          <a:spcPts val="0"/>
                        </a:spcAft>
                        <a:buFont typeface="+mj-l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 Technical Other Mandatory Compliance</a:t>
                      </a: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3586390"/>
                  </a:ext>
                </a:extLst>
              </a:tr>
              <a:tr h="313103">
                <a:tc>
                  <a:txBody>
                    <a:bodyPr/>
                    <a:lstStyle/>
                    <a:p>
                      <a:pPr marL="0" marR="0">
                        <a:lnSpc>
                          <a:spcPct val="107000"/>
                        </a:lnSpc>
                        <a:spcBef>
                          <a:spcPts val="0"/>
                        </a:spcBef>
                        <a:spcAft>
                          <a:spcPts val="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nSpc>
                          <a:spcPct val="107000"/>
                        </a:lnSpc>
                        <a:spcBef>
                          <a:spcPts val="0"/>
                        </a:spcBef>
                        <a:spcAft>
                          <a:spcPts val="0"/>
                        </a:spcAft>
                        <a:buFont typeface="+mj-l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 Other Mandatory Compliance</a:t>
                      </a: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9855660"/>
                  </a:ext>
                </a:extLst>
              </a:tr>
              <a:tr h="313103">
                <a:tc>
                  <a:txBody>
                    <a:bodyPr/>
                    <a:lstStyle/>
                    <a:p>
                      <a:pPr marL="0" marR="0">
                        <a:lnSpc>
                          <a:spcPct val="107000"/>
                        </a:lnSpc>
                        <a:spcBef>
                          <a:spcPts val="0"/>
                        </a:spcBef>
                        <a:spcAft>
                          <a:spcPts val="0"/>
                        </a:spcAft>
                      </a:pPr>
                      <a:r>
                        <a:rPr lang="en-GB" sz="1800" b="1">
                          <a:effectLst/>
                          <a:latin typeface="Arial" panose="020B0604020202020204" pitchFamily="34" charset="0"/>
                          <a:ea typeface="Times New Roman" panose="02020603050405020304" pitchFamily="18" charset="0"/>
                          <a:cs typeface="Times New Roman" panose="02020603050405020304" pitchFamily="18" charset="0"/>
                        </a:rPr>
                        <a:t>Stage 2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9418393"/>
                  </a:ext>
                </a:extLst>
              </a:tr>
              <a:tr h="313103">
                <a:tc>
                  <a:txBody>
                    <a:bodyPr/>
                    <a:lstStyle/>
                    <a:p>
                      <a:pPr marL="0" marR="0">
                        <a:lnSpc>
                          <a:spcPct val="107000"/>
                        </a:lnSpc>
                        <a:spcBef>
                          <a:spcPts val="0"/>
                        </a:spcBef>
                        <a:spcAft>
                          <a:spcPts val="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Price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 marR="0">
                        <a:lnSpc>
                          <a:spcPct val="107000"/>
                        </a:lnSpc>
                        <a:spcBef>
                          <a:spcPts val="0"/>
                        </a:spcBef>
                        <a:spcAft>
                          <a:spcPts val="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90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529937"/>
                  </a:ext>
                </a:extLst>
              </a:tr>
              <a:tr h="314713">
                <a:tc>
                  <a:txBody>
                    <a:bodyPr/>
                    <a:lstStyle/>
                    <a:p>
                      <a:pPr marL="0" marR="0">
                        <a:lnSpc>
                          <a:spcPct val="107000"/>
                        </a:lnSpc>
                        <a:spcBef>
                          <a:spcPts val="0"/>
                        </a:spcBef>
                        <a:spcAft>
                          <a:spcPts val="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Specific Goals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 marR="0">
                        <a:lnSpc>
                          <a:spcPct val="107000"/>
                        </a:lnSpc>
                        <a:spcBef>
                          <a:spcPts val="0"/>
                        </a:spcBef>
                        <a:spcAft>
                          <a:spcPts val="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10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5173808"/>
                  </a:ext>
                </a:extLst>
              </a:tr>
              <a:tr h="313103">
                <a:tc>
                  <a:txBody>
                    <a:bodyPr/>
                    <a:lstStyle/>
                    <a:p>
                      <a:pPr marL="0" marR="0">
                        <a:lnSpc>
                          <a:spcPct val="107000"/>
                        </a:lnSpc>
                        <a:spcBef>
                          <a:spcPts val="0"/>
                        </a:spcBef>
                        <a:spcAft>
                          <a:spcPts val="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TOTAL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 marR="0">
                        <a:lnSpc>
                          <a:spcPct val="107000"/>
                        </a:lnSpc>
                        <a:spcBef>
                          <a:spcPts val="0"/>
                        </a:spcBef>
                        <a:spcAft>
                          <a:spcPts val="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100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945" marR="73025"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1382632"/>
                  </a:ext>
                </a:extLst>
              </a:tr>
            </a:tbl>
          </a:graphicData>
        </a:graphic>
      </p:graphicFrame>
      <p:sp>
        <p:nvSpPr>
          <p:cNvPr id="3" name="Title 2">
            <a:extLst>
              <a:ext uri="{FF2B5EF4-FFF2-40B4-BE49-F238E27FC236}">
                <a16:creationId xmlns:a16="http://schemas.microsoft.com/office/drawing/2014/main" id="{CDD82935-9027-66A1-BCBF-CA99C4EA431C}"/>
              </a:ext>
            </a:extLst>
          </p:cNvPr>
          <p:cNvSpPr>
            <a:spLocks noGrp="1"/>
          </p:cNvSpPr>
          <p:nvPr>
            <p:ph type="title"/>
          </p:nvPr>
        </p:nvSpPr>
        <p:spPr>
          <a:xfrm>
            <a:off x="128383" y="1560414"/>
            <a:ext cx="8229600" cy="323470"/>
          </a:xfrm>
        </p:spPr>
        <p:txBody>
          <a:bodyPr>
            <a:noAutofit/>
          </a:bodyPr>
          <a:lstStyle/>
          <a:p>
            <a:pPr algn="just">
              <a:lnSpc>
                <a:spcPct val="150000"/>
              </a:lnSpc>
            </a:pPr>
            <a:r>
              <a:rPr lang="en-US" sz="1600" dirty="0"/>
              <a:t>The evaluation committee shall use the following Evaluation Criteria depicted in the table below for the selection of the preferred bidder that shall render / deliver the required works, goods and / or services.</a:t>
            </a:r>
          </a:p>
        </p:txBody>
      </p:sp>
      <p:sp>
        <p:nvSpPr>
          <p:cNvPr id="4" name="Text Placeholder 3">
            <a:extLst>
              <a:ext uri="{FF2B5EF4-FFF2-40B4-BE49-F238E27FC236}">
                <a16:creationId xmlns:a16="http://schemas.microsoft.com/office/drawing/2014/main" id="{E9F20940-DB64-BCCE-56C8-CDD9268B415F}"/>
              </a:ext>
            </a:extLst>
          </p:cNvPr>
          <p:cNvSpPr>
            <a:spLocks noGrp="1"/>
          </p:cNvSpPr>
          <p:nvPr>
            <p:ph type="body" sz="half" idx="2"/>
          </p:nvPr>
        </p:nvSpPr>
        <p:spPr/>
        <p:txBody>
          <a:bodyPr>
            <a:normAutofit/>
          </a:bodyPr>
          <a:lstStyle/>
          <a:p>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EVALUATION PROCESS</a:t>
            </a:r>
            <a:endParaRPr lang="en-US" sz="1800" dirty="0">
              <a:solidFill>
                <a:schemeClr val="tx1"/>
              </a:solidFill>
            </a:endParaRPr>
          </a:p>
        </p:txBody>
      </p:sp>
    </p:spTree>
    <p:extLst>
      <p:ext uri="{BB962C8B-B14F-4D97-AF65-F5344CB8AC3E}">
        <p14:creationId xmlns:p14="http://schemas.microsoft.com/office/powerpoint/2010/main" val="215997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648" y="511353"/>
            <a:ext cx="8229600" cy="546266"/>
          </a:xfrm>
        </p:spPr>
        <p:txBody>
          <a:bodyPr>
            <a:normAutofit fontScale="90000"/>
          </a:bodyPr>
          <a:lstStyle/>
          <a:p>
            <a:pPr algn="ctr"/>
            <a:br>
              <a:rPr lang="en-ZA" dirty="0">
                <a:latin typeface="+mj-lt"/>
              </a:rPr>
            </a:br>
            <a:r>
              <a:rPr lang="en-ZA" sz="2200" dirty="0">
                <a:latin typeface="Arial" panose="020B0604020202020204" pitchFamily="34" charset="0"/>
                <a:cs typeface="Arial" panose="020B0604020202020204" pitchFamily="34" charset="0"/>
              </a:rPr>
              <a:t>STAGE 1A: MANDATORY  REQUIREMENTS</a:t>
            </a:r>
          </a:p>
        </p:txBody>
      </p:sp>
      <p:sp>
        <p:nvSpPr>
          <p:cNvPr id="5" name="TextBox 4">
            <a:extLst>
              <a:ext uri="{FF2B5EF4-FFF2-40B4-BE49-F238E27FC236}">
                <a16:creationId xmlns:a16="http://schemas.microsoft.com/office/drawing/2014/main" id="{345BC217-8537-10E8-F18E-42954B137585}"/>
              </a:ext>
            </a:extLst>
          </p:cNvPr>
          <p:cNvSpPr txBox="1"/>
          <p:nvPr/>
        </p:nvSpPr>
        <p:spPr>
          <a:xfrm>
            <a:off x="484742" y="1211855"/>
            <a:ext cx="7722824"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If you do not submit/meet the following mandatory documents/requirements, your bid will be automatically disqualified:</a:t>
            </a:r>
          </a:p>
        </p:txBody>
      </p:sp>
      <p:graphicFrame>
        <p:nvGraphicFramePr>
          <p:cNvPr id="4" name="Table 3">
            <a:extLst>
              <a:ext uri="{FF2B5EF4-FFF2-40B4-BE49-F238E27FC236}">
                <a16:creationId xmlns:a16="http://schemas.microsoft.com/office/drawing/2014/main" id="{10A68FF9-94EB-9EAA-D4EA-7CC25F46BE2D}"/>
              </a:ext>
            </a:extLst>
          </p:cNvPr>
          <p:cNvGraphicFramePr>
            <a:graphicFrameLocks noGrp="1"/>
          </p:cNvGraphicFramePr>
          <p:nvPr>
            <p:extLst>
              <p:ext uri="{D42A27DB-BD31-4B8C-83A1-F6EECF244321}">
                <p14:modId xmlns:p14="http://schemas.microsoft.com/office/powerpoint/2010/main" val="152291422"/>
              </p:ext>
            </p:extLst>
          </p:nvPr>
        </p:nvGraphicFramePr>
        <p:xfrm>
          <a:off x="1545907" y="2012422"/>
          <a:ext cx="6052185" cy="3399238"/>
        </p:xfrm>
        <a:graphic>
          <a:graphicData uri="http://schemas.openxmlformats.org/drawingml/2006/table">
            <a:tbl>
              <a:tblPr firstRow="1" firstCol="1" bandRow="1"/>
              <a:tblGrid>
                <a:gridCol w="571500">
                  <a:extLst>
                    <a:ext uri="{9D8B030D-6E8A-4147-A177-3AD203B41FA5}">
                      <a16:colId xmlns:a16="http://schemas.microsoft.com/office/drawing/2014/main" val="1471767908"/>
                    </a:ext>
                  </a:extLst>
                </a:gridCol>
                <a:gridCol w="4343400">
                  <a:extLst>
                    <a:ext uri="{9D8B030D-6E8A-4147-A177-3AD203B41FA5}">
                      <a16:colId xmlns:a16="http://schemas.microsoft.com/office/drawing/2014/main" val="2150066287"/>
                    </a:ext>
                  </a:extLst>
                </a:gridCol>
                <a:gridCol w="1137285">
                  <a:extLst>
                    <a:ext uri="{9D8B030D-6E8A-4147-A177-3AD203B41FA5}">
                      <a16:colId xmlns:a16="http://schemas.microsoft.com/office/drawing/2014/main" val="3198644479"/>
                    </a:ext>
                  </a:extLst>
                </a:gridCol>
              </a:tblGrid>
              <a:tr h="542041">
                <a:tc>
                  <a:txBody>
                    <a:bodyPr/>
                    <a:lstStyle/>
                    <a:p>
                      <a:pPr marL="0" marR="0" algn="ctr">
                        <a:lnSpc>
                          <a:spcPct val="150000"/>
                        </a:lnSpc>
                        <a:spcAft>
                          <a:spcPts val="575"/>
                        </a:spcAft>
                      </a:pPr>
                      <a:r>
                        <a:rPr lang="en-US" sz="1400" b="1" baseline="30000">
                          <a:solidFill>
                            <a:srgbClr val="000000"/>
                          </a:solidFill>
                          <a:effectLst/>
                          <a:latin typeface="Arial" panose="020B0604020202020204" pitchFamily="34" charset="0"/>
                          <a:ea typeface="Arial" panose="020B0604020202020204" pitchFamily="34" charset="0"/>
                          <a:cs typeface="Arial" panose="020B0604020202020204" pitchFamily="34" charset="0"/>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50000"/>
                        </a:lnSpc>
                        <a:spcAft>
                          <a:spcPts val="575"/>
                        </a:spcAft>
                      </a:pPr>
                      <a:r>
                        <a:rPr lang="en-US" sz="1400" b="1" baseline="3000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OF REQUIREMENT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50000"/>
                        </a:lnSpc>
                        <a:spcAft>
                          <a:spcPts val="575"/>
                        </a:spcAft>
                      </a:pPr>
                      <a:r>
                        <a:rPr lang="en-US" sz="1400" b="1" baseline="30000">
                          <a:solidFill>
                            <a:srgbClr val="000000"/>
                          </a:solidFill>
                          <a:effectLst/>
                          <a:latin typeface="Arial" panose="020B0604020202020204" pitchFamily="34" charset="0"/>
                          <a:ea typeface="Arial" panose="020B0604020202020204" pitchFamily="34" charset="0"/>
                          <a:cs typeface="Arial" panose="020B0604020202020204" pitchFamily="34" charset="0"/>
                        </a:rPr>
                        <a:t>COMPLIANCE: YES/NO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06776992"/>
                  </a:ext>
                </a:extLst>
              </a:tr>
              <a:tr h="1679511">
                <a:tc>
                  <a:txBody>
                    <a:bodyPr/>
                    <a:lstStyle/>
                    <a:p>
                      <a:pPr marL="0" marR="0" algn="ctr">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In case of a Joint Venture, Consortium Agreement or Partnering Agreement it must be signed by all parties.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The agreement must indicate the leading bidder where applicable and a copy of the Joint Venture, Consortium Agreement or Partnering Agreement, (If applicable) must be submitted with the tender. If not submitted, the bid will be automatically disqualified.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2455653"/>
                  </a:ext>
                </a:extLst>
              </a:tr>
              <a:tr h="1177686">
                <a:tc>
                  <a:txBody>
                    <a:bodyPr/>
                    <a:lstStyle/>
                    <a:p>
                      <a:pPr marL="0" marR="0" algn="ctr">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Proof of registration as a Vehicle Builder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Proof of registration as a Vehicle Manufacturer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Proof of registration as a Vehicle Importer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dirty="0">
                          <a:effectLst/>
                          <a:latin typeface="Arial" panose="020B0604020202020204" pitchFamily="34" charset="0"/>
                          <a:ea typeface="Arial" panose="020B0604020202020204" pitchFamily="34"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64536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FA2D19A-2FB3-96AF-CD9E-46188DDA0BC3}"/>
              </a:ext>
            </a:extLst>
          </p:cNvPr>
          <p:cNvGraphicFramePr>
            <a:graphicFrameLocks noGrp="1"/>
          </p:cNvGraphicFramePr>
          <p:nvPr>
            <p:ph idx="1"/>
            <p:extLst>
              <p:ext uri="{D42A27DB-BD31-4B8C-83A1-F6EECF244321}">
                <p14:modId xmlns:p14="http://schemas.microsoft.com/office/powerpoint/2010/main" val="2191123756"/>
              </p:ext>
            </p:extLst>
          </p:nvPr>
        </p:nvGraphicFramePr>
        <p:xfrm>
          <a:off x="1160145" y="2368627"/>
          <a:ext cx="6904203" cy="3683240"/>
        </p:xfrm>
        <a:graphic>
          <a:graphicData uri="http://schemas.openxmlformats.org/drawingml/2006/table">
            <a:tbl>
              <a:tblPr firstRow="1" firstCol="1" bandRow="1"/>
              <a:tblGrid>
                <a:gridCol w="831832">
                  <a:extLst>
                    <a:ext uri="{9D8B030D-6E8A-4147-A177-3AD203B41FA5}">
                      <a16:colId xmlns:a16="http://schemas.microsoft.com/office/drawing/2014/main" val="2391963141"/>
                    </a:ext>
                  </a:extLst>
                </a:gridCol>
                <a:gridCol w="4814670">
                  <a:extLst>
                    <a:ext uri="{9D8B030D-6E8A-4147-A177-3AD203B41FA5}">
                      <a16:colId xmlns:a16="http://schemas.microsoft.com/office/drawing/2014/main" val="1783341401"/>
                    </a:ext>
                  </a:extLst>
                </a:gridCol>
                <a:gridCol w="1257701">
                  <a:extLst>
                    <a:ext uri="{9D8B030D-6E8A-4147-A177-3AD203B41FA5}">
                      <a16:colId xmlns:a16="http://schemas.microsoft.com/office/drawing/2014/main" val="4313398"/>
                    </a:ext>
                  </a:extLst>
                </a:gridCol>
              </a:tblGrid>
              <a:tr h="648287">
                <a:tc>
                  <a:txBody>
                    <a:bodyPr/>
                    <a:lstStyle/>
                    <a:p>
                      <a:pPr marL="0" marR="0" algn="ctr">
                        <a:lnSpc>
                          <a:spcPct val="150000"/>
                        </a:lnSpc>
                        <a:spcAft>
                          <a:spcPts val="575"/>
                        </a:spcAft>
                      </a:pPr>
                      <a:r>
                        <a:rPr lang="en-US" sz="1400" b="1" baseline="30000">
                          <a:solidFill>
                            <a:srgbClr val="000000"/>
                          </a:solidFill>
                          <a:effectLst/>
                          <a:latin typeface="Arial" panose="020B0604020202020204" pitchFamily="34" charset="0"/>
                          <a:ea typeface="Arial" panose="020B0604020202020204" pitchFamily="34" charset="0"/>
                          <a:cs typeface="Arial" panose="020B0604020202020204" pitchFamily="34" charset="0"/>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50000"/>
                        </a:lnSpc>
                        <a:spcAft>
                          <a:spcPts val="575"/>
                        </a:spcAft>
                      </a:pPr>
                      <a:r>
                        <a:rPr lang="en-US" sz="1400" b="1" baseline="3000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OF REQUIREMENT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50000"/>
                        </a:lnSpc>
                        <a:spcAft>
                          <a:spcPts val="575"/>
                        </a:spcAft>
                      </a:pPr>
                      <a:r>
                        <a:rPr lang="en-US" sz="1400" b="1" baseline="30000">
                          <a:solidFill>
                            <a:srgbClr val="000000"/>
                          </a:solidFill>
                          <a:effectLst/>
                          <a:latin typeface="Arial" panose="020B0604020202020204" pitchFamily="34" charset="0"/>
                          <a:ea typeface="Arial" panose="020B0604020202020204" pitchFamily="34" charset="0"/>
                          <a:cs typeface="Arial" panose="020B0604020202020204" pitchFamily="34" charset="0"/>
                        </a:rPr>
                        <a:t>COMPLIANCE: YES/NO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557235725"/>
                  </a:ext>
                </a:extLst>
              </a:tr>
              <a:tr h="648287">
                <a:tc>
                  <a:txBody>
                    <a:bodyPr/>
                    <a:lstStyle/>
                    <a:p>
                      <a:pPr marL="0" marR="0" algn="ctr">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Engine: 330kW Output minimum. To be Euro 5 compliant (OEM approved specification sheet or OEM approved certificate must be supplied)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669548"/>
                  </a:ext>
                </a:extLst>
              </a:tr>
              <a:tr h="648287">
                <a:tc>
                  <a:txBody>
                    <a:bodyPr/>
                    <a:lstStyle/>
                    <a:p>
                      <a:pPr marL="0" marR="0" algn="ctr">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The permitted front axle load capacity must not be less than 7 500kg (OEM approved specification sheet or OEM approved certificate must be supplied)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9837511"/>
                  </a:ext>
                </a:extLst>
              </a:tr>
              <a:tr h="648287">
                <a:tc>
                  <a:txBody>
                    <a:bodyPr/>
                    <a:lstStyle/>
                    <a:p>
                      <a:pPr marL="0" marR="0" algn="ctr">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Bolt-On – Maintenance Contract (Coach - Chassis and Body) including Roadside Assistance and Tow-In Services as per tender documents.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982639"/>
                  </a:ext>
                </a:extLst>
              </a:tr>
              <a:tr h="648287">
                <a:tc>
                  <a:txBody>
                    <a:bodyPr/>
                    <a:lstStyle/>
                    <a:p>
                      <a:pPr marL="0" marR="0" algn="ctr">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The bidder must submit a detailed production and delivery schedule for the project which shows estimated start, finish and delivery dates to LDPT.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8734521"/>
                  </a:ext>
                </a:extLst>
              </a:tr>
              <a:tr h="441805">
                <a:tc>
                  <a:txBody>
                    <a:bodyPr/>
                    <a:lstStyle/>
                    <a:p>
                      <a:pPr marL="0" marR="0" algn="ctr">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5</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0" indent="-6350">
                        <a:lnSpc>
                          <a:spcPct val="150000"/>
                        </a:lnSpc>
                        <a:spcAft>
                          <a:spcPts val="575"/>
                        </a:spcAft>
                      </a:pPr>
                      <a:r>
                        <a:rPr lang="en-US" sz="1400" baseline="30000">
                          <a:effectLst/>
                          <a:latin typeface="Arial" panose="020B0604020202020204" pitchFamily="34" charset="0"/>
                          <a:ea typeface="Arial" panose="020B0604020202020204" pitchFamily="34" charset="0"/>
                          <a:cs typeface="Arial" panose="020B0604020202020204" pitchFamily="34" charset="0"/>
                        </a:rPr>
                        <a:t>Provide proof of national footprint.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575"/>
                        </a:spcAft>
                      </a:pPr>
                      <a:r>
                        <a:rPr lang="en-US" sz="1400" baseline="30000" dirty="0">
                          <a:effectLst/>
                          <a:latin typeface="Arial" panose="020B0604020202020204" pitchFamily="34" charset="0"/>
                          <a:ea typeface="Arial" panose="020B0604020202020204" pitchFamily="34"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1824727"/>
                  </a:ext>
                </a:extLst>
              </a:tr>
            </a:tbl>
          </a:graphicData>
        </a:graphic>
      </p:graphicFrame>
      <p:sp>
        <p:nvSpPr>
          <p:cNvPr id="3" name="Title 2">
            <a:extLst>
              <a:ext uri="{FF2B5EF4-FFF2-40B4-BE49-F238E27FC236}">
                <a16:creationId xmlns:a16="http://schemas.microsoft.com/office/drawing/2014/main" id="{2BF62D5A-5963-CF51-58AC-4EA15D4E28D5}"/>
              </a:ext>
            </a:extLst>
          </p:cNvPr>
          <p:cNvSpPr>
            <a:spLocks noGrp="1"/>
          </p:cNvSpPr>
          <p:nvPr>
            <p:ph type="title"/>
          </p:nvPr>
        </p:nvSpPr>
        <p:spPr>
          <a:xfrm>
            <a:off x="128383" y="1214150"/>
            <a:ext cx="8229600" cy="1374813"/>
          </a:xfrm>
        </p:spPr>
        <p:txBody>
          <a:bodyPr>
            <a:noAutofit/>
          </a:bodyPr>
          <a:lstStyle/>
          <a:p>
            <a:pPr>
              <a:lnSpc>
                <a:spcPct val="150000"/>
              </a:lnSpc>
            </a:pPr>
            <a:r>
              <a:rPr lang="en-US" sz="1600" dirty="0"/>
              <a:t>If you do not submit/meet the following mandatory documents/requirements, PRASA may request the bidder to submit the information within five (5) working days. Should this information not be provided, your bid proposal will be disqualified:</a:t>
            </a:r>
            <a:br>
              <a:rPr lang="en-US" sz="1600" dirty="0"/>
            </a:br>
            <a:endParaRPr lang="en-US" sz="1600" dirty="0"/>
          </a:p>
        </p:txBody>
      </p:sp>
      <p:sp>
        <p:nvSpPr>
          <p:cNvPr id="4" name="Text Placeholder 3">
            <a:extLst>
              <a:ext uri="{FF2B5EF4-FFF2-40B4-BE49-F238E27FC236}">
                <a16:creationId xmlns:a16="http://schemas.microsoft.com/office/drawing/2014/main" id="{11186BED-4A4E-F19E-3E94-6EE1D418FE30}"/>
              </a:ext>
            </a:extLst>
          </p:cNvPr>
          <p:cNvSpPr>
            <a:spLocks noGrp="1"/>
          </p:cNvSpPr>
          <p:nvPr>
            <p:ph type="body" sz="half" idx="2"/>
          </p:nvPr>
        </p:nvSpPr>
        <p:spPr>
          <a:xfrm>
            <a:off x="128383" y="755552"/>
            <a:ext cx="7814778" cy="458598"/>
          </a:xfrm>
        </p:spPr>
        <p:txBody>
          <a:bodyPr>
            <a:normAutofit/>
          </a:bodyPr>
          <a:lstStyle/>
          <a:p>
            <a:pPr algn="ctr"/>
            <a:r>
              <a:rPr lang="en-US" sz="2000" dirty="0">
                <a:solidFill>
                  <a:schemeClr val="tx1"/>
                </a:solidFill>
              </a:rPr>
              <a:t>TECHNICAL OTHER MANDATORY COMPLIANCE</a:t>
            </a:r>
          </a:p>
          <a:p>
            <a:endParaRPr lang="en-US" dirty="0"/>
          </a:p>
        </p:txBody>
      </p:sp>
    </p:spTree>
    <p:extLst>
      <p:ext uri="{BB962C8B-B14F-4D97-AF65-F5344CB8AC3E}">
        <p14:creationId xmlns:p14="http://schemas.microsoft.com/office/powerpoint/2010/main" val="353459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2B1E04F-9267-7198-EB04-8F966FF67549}"/>
              </a:ext>
            </a:extLst>
          </p:cNvPr>
          <p:cNvGraphicFramePr>
            <a:graphicFrameLocks noGrp="1"/>
          </p:cNvGraphicFramePr>
          <p:nvPr>
            <p:ph idx="1"/>
            <p:extLst>
              <p:ext uri="{D42A27DB-BD31-4B8C-83A1-F6EECF244321}">
                <p14:modId xmlns:p14="http://schemas.microsoft.com/office/powerpoint/2010/main" val="584136356"/>
              </p:ext>
            </p:extLst>
          </p:nvPr>
        </p:nvGraphicFramePr>
        <p:xfrm>
          <a:off x="565681" y="1388125"/>
          <a:ext cx="8449936" cy="3430541"/>
        </p:xfrm>
        <a:graphic>
          <a:graphicData uri="http://schemas.openxmlformats.org/drawingml/2006/table">
            <a:tbl>
              <a:tblPr firstRow="1" firstCol="1" bandRow="1"/>
              <a:tblGrid>
                <a:gridCol w="519547">
                  <a:extLst>
                    <a:ext uri="{9D8B030D-6E8A-4147-A177-3AD203B41FA5}">
                      <a16:colId xmlns:a16="http://schemas.microsoft.com/office/drawing/2014/main" val="1708719097"/>
                    </a:ext>
                  </a:extLst>
                </a:gridCol>
                <a:gridCol w="7032609">
                  <a:extLst>
                    <a:ext uri="{9D8B030D-6E8A-4147-A177-3AD203B41FA5}">
                      <a16:colId xmlns:a16="http://schemas.microsoft.com/office/drawing/2014/main" val="3154570864"/>
                    </a:ext>
                  </a:extLst>
                </a:gridCol>
                <a:gridCol w="897780">
                  <a:extLst>
                    <a:ext uri="{9D8B030D-6E8A-4147-A177-3AD203B41FA5}">
                      <a16:colId xmlns:a16="http://schemas.microsoft.com/office/drawing/2014/main" val="3506133621"/>
                    </a:ext>
                  </a:extLst>
                </a:gridCol>
              </a:tblGrid>
              <a:tr h="484742">
                <a:tc>
                  <a:txBody>
                    <a:bodyPr/>
                    <a:lstStyle/>
                    <a:p>
                      <a:pPr marL="0" marR="0">
                        <a:lnSpc>
                          <a:spcPct val="107000"/>
                        </a:lnSpc>
                        <a:spcBef>
                          <a:spcPts val="0"/>
                        </a:spcBef>
                        <a:spcAft>
                          <a:spcPts val="545"/>
                        </a:spcAft>
                        <a:tabLst>
                          <a:tab pos="220980" algn="ctr"/>
                          <a:tab pos="2246630" algn="ctr"/>
                        </a:tabLst>
                      </a:pPr>
                      <a:r>
                        <a:rPr lang="en-GB" sz="2000" b="1"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545"/>
                        </a:spcAft>
                        <a:tabLst>
                          <a:tab pos="220980" algn="ctr"/>
                          <a:tab pos="2246630" algn="ctr"/>
                        </a:tabLst>
                      </a:pPr>
                      <a:r>
                        <a:rPr lang="en-GB" sz="2000" b="1"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Description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545"/>
                        </a:spcAft>
                        <a:tabLst>
                          <a:tab pos="220980" algn="ctr"/>
                          <a:tab pos="2246630" algn="ctr"/>
                        </a:tabLst>
                      </a:pPr>
                      <a:r>
                        <a:rPr lang="en-GB" sz="2000" b="1"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Comply</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423129458"/>
                  </a:ext>
                </a:extLst>
              </a:tr>
              <a:tr h="615560">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Calibri" panose="020F0502020204030204" pitchFamily="34" charset="0"/>
                          <a:cs typeface="Times New Roman" panose="02020603050405020304" pitchFamily="18" charset="0"/>
                        </a:rPr>
                        <a:t>a)</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endParaRPr lang="en-GB" sz="2000" baseline="300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545"/>
                        </a:spcAft>
                        <a:tabLst>
                          <a:tab pos="220980" algn="ctr"/>
                          <a:tab pos="2246630" algn="ctr"/>
                        </a:tabLst>
                      </a:pPr>
                      <a:r>
                        <a:rPr lang="en-GB" sz="2000" baseline="30000" dirty="0">
                          <a:effectLst/>
                          <a:latin typeface="Arial" panose="020B0604020202020204" pitchFamily="34" charset="0"/>
                          <a:ea typeface="Calibri" panose="020F0502020204030204" pitchFamily="34" charset="0"/>
                          <a:cs typeface="Times New Roman" panose="02020603050405020304" pitchFamily="18" charset="0"/>
                        </a:rPr>
                        <a:t>Completion of ALL RFP documentation (includes ALL declarations, ALL Standard Bidding Documents (SBD)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Calibri" panose="020F0502020204030204" pitchFamily="34" charset="0"/>
                          <a:cs typeface="Times New Roman" panose="02020603050405020304" pitchFamily="18" charset="0"/>
                        </a:rPr>
                        <a: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6027428"/>
                  </a:ext>
                </a:extLst>
              </a:tr>
              <a:tr h="429000">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Calibri" panose="020F0502020204030204" pitchFamily="34" charset="0"/>
                          <a:cs typeface="Times New Roman" panose="02020603050405020304" pitchFamily="18" charset="0"/>
                        </a:rPr>
                        <a:t>b)</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Times New Roman" panose="02020603050405020304" pitchFamily="18" charset="0"/>
                          <a:cs typeface="Times New Roman" panose="02020603050405020304" pitchFamily="18" charset="0"/>
                        </a:rPr>
                        <a:t>Letter of Good Standing: COID</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Calibri" panose="020F0502020204030204" pitchFamily="34" charset="0"/>
                          <a:cs typeface="Times New Roman" panose="02020603050405020304" pitchFamily="18" charset="0"/>
                        </a:rPr>
                        <a: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2913008"/>
                  </a:ext>
                </a:extLst>
              </a:tr>
              <a:tr h="429000">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Calibri" panose="020F0502020204030204" pitchFamily="34" charset="0"/>
                          <a:cs typeface="Times New Roman" panose="02020603050405020304" pitchFamily="18" charset="0"/>
                        </a:rPr>
                        <a:t>c)</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Times New Roman" panose="02020603050405020304" pitchFamily="18" charset="0"/>
                          <a:cs typeface="Times New Roman" panose="02020603050405020304" pitchFamily="18" charset="0"/>
                        </a:rPr>
                        <a:t>Supply of valid SARS Pin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Calibri" panose="020F0502020204030204" pitchFamily="34" charset="0"/>
                          <a:cs typeface="Times New Roman" panose="02020603050405020304" pitchFamily="18" charset="0"/>
                        </a:rPr>
                        <a: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5130590"/>
                  </a:ext>
                </a:extLst>
              </a:tr>
              <a:tr h="429000">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Calibri" panose="020F0502020204030204" pitchFamily="34" charset="0"/>
                          <a:cs typeface="Times New Roman" panose="02020603050405020304" pitchFamily="18" charset="0"/>
                        </a:rPr>
                        <a:t>d)</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Times New Roman" panose="02020603050405020304" pitchFamily="18" charset="0"/>
                          <a:cs typeface="Times New Roman" panose="02020603050405020304" pitchFamily="18" charset="0"/>
                        </a:rPr>
                        <a:t>Company registration documents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Calibri" panose="020F0502020204030204" pitchFamily="34" charset="0"/>
                          <a:cs typeface="Times New Roman" panose="02020603050405020304" pitchFamily="18" charset="0"/>
                        </a:rPr>
                        <a: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9566890"/>
                  </a:ext>
                </a:extLst>
              </a:tr>
              <a:tr h="429000">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Calibri" panose="020F0502020204030204" pitchFamily="34" charset="0"/>
                          <a:cs typeface="Times New Roman" panose="02020603050405020304" pitchFamily="18" charset="0"/>
                        </a:rPr>
                        <a:t>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Times New Roman" panose="02020603050405020304" pitchFamily="18" charset="0"/>
                          <a:cs typeface="Times New Roman" panose="02020603050405020304" pitchFamily="18" charset="0"/>
                        </a:rPr>
                        <a:t>Copies of Directors’ ID documents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Calibri" panose="020F0502020204030204" pitchFamily="34" charset="0"/>
                          <a:cs typeface="Times New Roman" panose="02020603050405020304" pitchFamily="18" charset="0"/>
                        </a:rPr>
                        <a: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2620938"/>
                  </a:ext>
                </a:extLst>
              </a:tr>
              <a:tr h="429000">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Calibri" panose="020F0502020204030204" pitchFamily="34" charset="0"/>
                          <a:cs typeface="Times New Roman" panose="02020603050405020304" pitchFamily="18" charset="0"/>
                        </a:rPr>
                        <a:t>f)</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r>
                        <a:rPr lang="en-GB" sz="2000" baseline="30000">
                          <a:effectLst/>
                          <a:latin typeface="Arial" panose="020B0604020202020204" pitchFamily="34" charset="0"/>
                          <a:ea typeface="Times New Roman" panose="02020603050405020304" pitchFamily="18" charset="0"/>
                          <a:cs typeface="Times New Roman" panose="02020603050405020304" pitchFamily="18" charset="0"/>
                        </a:rPr>
                        <a:t>CSD supplier registration number</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545"/>
                        </a:spcAft>
                        <a:tabLst>
                          <a:tab pos="220980" algn="ctr"/>
                          <a:tab pos="2246630" algn="ctr"/>
                        </a:tabLst>
                      </a:pPr>
                      <a:r>
                        <a:rPr lang="en-GB" sz="2000" baseline="30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3670956"/>
                  </a:ext>
                </a:extLst>
              </a:tr>
            </a:tbl>
          </a:graphicData>
        </a:graphic>
      </p:graphicFrame>
      <p:sp>
        <p:nvSpPr>
          <p:cNvPr id="4" name="Text Placeholder 3">
            <a:extLst>
              <a:ext uri="{FF2B5EF4-FFF2-40B4-BE49-F238E27FC236}">
                <a16:creationId xmlns:a16="http://schemas.microsoft.com/office/drawing/2014/main" id="{71FF8F16-E100-B101-23C6-A6BA1A7ED2C0}"/>
              </a:ext>
            </a:extLst>
          </p:cNvPr>
          <p:cNvSpPr>
            <a:spLocks noGrp="1"/>
          </p:cNvSpPr>
          <p:nvPr>
            <p:ph type="body" sz="half" idx="2"/>
          </p:nvPr>
        </p:nvSpPr>
        <p:spPr>
          <a:xfrm>
            <a:off x="128383" y="755552"/>
            <a:ext cx="8068166" cy="804862"/>
          </a:xfrm>
        </p:spPr>
        <p:txBody>
          <a:bodyPr>
            <a:normAutofit/>
          </a:bodyPr>
          <a:lstStyle/>
          <a:p>
            <a:pPr algn="ctr"/>
            <a:r>
              <a:rPr lang="en-US" sz="2000" dirty="0">
                <a:solidFill>
                  <a:schemeClr val="tx1"/>
                </a:solidFill>
              </a:rPr>
              <a:t>STAGE 1B: OTHER MANDATORY COMPLIANCE</a:t>
            </a:r>
          </a:p>
          <a:p>
            <a:pPr algn="ctr"/>
            <a:endParaRPr lang="en-US" sz="2000" dirty="0">
              <a:solidFill>
                <a:schemeClr val="tx1"/>
              </a:solidFill>
            </a:endParaRPr>
          </a:p>
        </p:txBody>
      </p:sp>
    </p:spTree>
    <p:extLst>
      <p:ext uri="{BB962C8B-B14F-4D97-AF65-F5344CB8AC3E}">
        <p14:creationId xmlns:p14="http://schemas.microsoft.com/office/powerpoint/2010/main" val="500054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2927</TotalTime>
  <Words>2611</Words>
  <Application>Microsoft Office PowerPoint</Application>
  <PresentationFormat>On-screen Show (4:3)</PresentationFormat>
  <Paragraphs>244</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Calibri</vt:lpstr>
      <vt:lpstr>Courier New</vt:lpstr>
      <vt:lpstr>Symbol</vt:lpstr>
      <vt:lpstr>Wingdings</vt:lpstr>
      <vt:lpstr>Office Theme</vt:lpstr>
      <vt:lpstr>.     </vt:lpstr>
      <vt:lpstr>PowerPoint Presentation</vt:lpstr>
      <vt:lpstr>PowerPoint Presentation</vt:lpstr>
      <vt:lpstr>RFP TIME TABLE</vt:lpstr>
      <vt:lpstr>EVALUATION AND SCORING METHODOLOGY</vt:lpstr>
      <vt:lpstr>The evaluation committee shall use the following Evaluation Criteria depicted in the table below for the selection of the preferred bidder that shall render / deliver the required works, goods and / or services.</vt:lpstr>
      <vt:lpstr> STAGE 1A: MANDATORY  REQUIREMENTS</vt:lpstr>
      <vt:lpstr>If you do not submit/meet the following mandatory documents/requirements, PRASA may request the bidder to submit the information within five (5) working days. Should this information not be provided, your bid proposal will be disqualified: </vt:lpstr>
      <vt:lpstr>PowerPoint Presentation</vt:lpstr>
      <vt:lpstr>A maximum of 90 points is allocated for price on the following basis</vt:lpstr>
      <vt:lpstr>Note to tenderers: The tenderer must indicate how they claim points for each preference point system.) </vt:lpstr>
      <vt:lpstr>TENDER VALIDITY This RFP shall be valid for [180 days] calculated from date of Closing  of this RFP.  B-BBEE REQUIREMENTS (10)  A Bidder must submit proof of Specific Goals , a Bidder failing to submit may not be disqualified and will score 0 points out of 10 for Specific Goal   JOINT VENTURE ( B-BBEE REQUIREMENTS )  Note: Failure to submit a valid and original B-BBEE certificate for the JV or a certified copy thereof at the Closing Date of this RFP will result in a score of zero being allocated for Specific Goal   PRICING   Respondents are required to complete the Pricing Schedule/ Annexure B1:(Volume 2 /Envelop 2) and Tender Form C </vt:lpstr>
      <vt:lpstr>SUBMISSION OF RFP RESPONSES</vt:lpstr>
      <vt:lpstr>RESPONSES TO THE RFP FORMAT</vt:lpstr>
      <vt:lpstr>RESPONSES TO THE RFP FORMAT Cont.</vt:lpstr>
      <vt:lpstr>RFP CLARIFICATIION FORM , ANNEXURE C</vt:lpstr>
      <vt:lpstr>The following documents were uploaded on etender portal  </vt:lpstr>
      <vt:lpstr>SCOPE OF WORK </vt:lpstr>
      <vt:lpstr>PowerPoint Presentation</vt:lpstr>
      <vt:lpstr>PowerPoint Presentation</vt:lpstr>
      <vt:lpstr>PowerPoint Presentation</vt:lpstr>
      <vt:lpstr>PowerPoint Presentation</vt:lpstr>
      <vt:lpstr>PowerPoint Presentation</vt:lpstr>
      <vt:lpstr>      THANK YOU  </vt:lpstr>
    </vt:vector>
  </TitlesOfParts>
  <Company>Brand Leadership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kgalalelo sibanda</dc:creator>
  <cp:lastModifiedBy>Zoliswa Yangairo</cp:lastModifiedBy>
  <cp:revision>125</cp:revision>
  <dcterms:created xsi:type="dcterms:W3CDTF">2011-08-18T15:54:01Z</dcterms:created>
  <dcterms:modified xsi:type="dcterms:W3CDTF">2025-03-19T08:25:14Z</dcterms:modified>
</cp:coreProperties>
</file>