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08" r:id="rId1"/>
  </p:sldMasterIdLst>
  <p:notesMasterIdLst>
    <p:notesMasterId r:id="rId47"/>
  </p:notesMasterIdLst>
  <p:handoutMasterIdLst>
    <p:handoutMasterId r:id="rId48"/>
  </p:handoutMasterIdLst>
  <p:sldIdLst>
    <p:sldId id="256" r:id="rId2"/>
    <p:sldId id="257" r:id="rId3"/>
    <p:sldId id="258" r:id="rId4"/>
    <p:sldId id="259" r:id="rId5"/>
    <p:sldId id="260" r:id="rId6"/>
    <p:sldId id="262" r:id="rId7"/>
    <p:sldId id="261" r:id="rId8"/>
    <p:sldId id="499" r:id="rId9"/>
    <p:sldId id="500" r:id="rId10"/>
    <p:sldId id="501" r:id="rId11"/>
    <p:sldId id="502" r:id="rId12"/>
    <p:sldId id="503" r:id="rId13"/>
    <p:sldId id="504" r:id="rId14"/>
    <p:sldId id="505" r:id="rId15"/>
    <p:sldId id="506" r:id="rId16"/>
    <p:sldId id="507" r:id="rId17"/>
    <p:sldId id="508" r:id="rId18"/>
    <p:sldId id="509" r:id="rId19"/>
    <p:sldId id="541" r:id="rId20"/>
    <p:sldId id="542" r:id="rId21"/>
    <p:sldId id="546" r:id="rId22"/>
    <p:sldId id="543" r:id="rId23"/>
    <p:sldId id="544" r:id="rId24"/>
    <p:sldId id="545" r:id="rId25"/>
    <p:sldId id="516" r:id="rId26"/>
    <p:sldId id="517" r:id="rId27"/>
    <p:sldId id="518" r:id="rId28"/>
    <p:sldId id="519" r:id="rId29"/>
    <p:sldId id="521" r:id="rId30"/>
    <p:sldId id="522" r:id="rId31"/>
    <p:sldId id="523" r:id="rId32"/>
    <p:sldId id="524" r:id="rId33"/>
    <p:sldId id="527" r:id="rId34"/>
    <p:sldId id="529" r:id="rId35"/>
    <p:sldId id="530" r:id="rId36"/>
    <p:sldId id="547" r:id="rId37"/>
    <p:sldId id="532" r:id="rId38"/>
    <p:sldId id="533" r:id="rId39"/>
    <p:sldId id="534" r:id="rId40"/>
    <p:sldId id="535" r:id="rId41"/>
    <p:sldId id="536" r:id="rId42"/>
    <p:sldId id="537" r:id="rId43"/>
    <p:sldId id="538" r:id="rId44"/>
    <p:sldId id="539" r:id="rId45"/>
    <p:sldId id="540" r:id="rId46"/>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67" autoAdjust="0"/>
    <p:restoredTop sz="96327"/>
  </p:normalViewPr>
  <p:slideViewPr>
    <p:cSldViewPr>
      <p:cViewPr varScale="1">
        <p:scale>
          <a:sx n="103" d="100"/>
          <a:sy n="103" d="100"/>
        </p:scale>
        <p:origin x="138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2" d="100"/>
          <a:sy n="62" d="100"/>
        </p:scale>
        <p:origin x="-2850"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CF908D-51D4-4465-9D43-F6553DB9D9A0}" type="doc">
      <dgm:prSet loTypeId="urn:microsoft.com/office/officeart/2008/layout/LinedList" loCatId="list" qsTypeId="urn:microsoft.com/office/officeart/2005/8/quickstyle/simple4" qsCatId="simple" csTypeId="urn:microsoft.com/office/officeart/2005/8/colors/colorful5" csCatId="colorful" phldr="1"/>
      <dgm:spPr/>
      <dgm:t>
        <a:bodyPr/>
        <a:lstStyle/>
        <a:p>
          <a:endParaRPr lang="en-US"/>
        </a:p>
      </dgm:t>
    </dgm:pt>
    <dgm:pt modelId="{3BE44007-6478-43D5-BEB3-18F399C01C11}">
      <dgm:prSet/>
      <dgm:spPr/>
      <dgm:t>
        <a:bodyPr/>
        <a:lstStyle/>
        <a:p>
          <a:r>
            <a:rPr lang="en-US" b="0" i="0" dirty="0"/>
            <a:t>Welcome and introduction</a:t>
          </a:r>
          <a:endParaRPr lang="en-US" dirty="0"/>
        </a:p>
      </dgm:t>
    </dgm:pt>
    <dgm:pt modelId="{71A7782D-266E-487E-B1CE-EAC0228FA963}" type="parTrans" cxnId="{2E408CDC-101E-440D-BD8F-6B6A7D4F3C86}">
      <dgm:prSet/>
      <dgm:spPr/>
      <dgm:t>
        <a:bodyPr/>
        <a:lstStyle/>
        <a:p>
          <a:endParaRPr lang="en-US"/>
        </a:p>
      </dgm:t>
    </dgm:pt>
    <dgm:pt modelId="{B46CA750-422D-4B01-8CFB-327610AAFD29}" type="sibTrans" cxnId="{2E408CDC-101E-440D-BD8F-6B6A7D4F3C86}">
      <dgm:prSet/>
      <dgm:spPr/>
      <dgm:t>
        <a:bodyPr/>
        <a:lstStyle/>
        <a:p>
          <a:endParaRPr lang="en-US"/>
        </a:p>
      </dgm:t>
    </dgm:pt>
    <dgm:pt modelId="{C9345484-4033-4B59-9E66-954757D6351F}">
      <dgm:prSet/>
      <dgm:spPr/>
      <dgm:t>
        <a:bodyPr/>
        <a:lstStyle/>
        <a:p>
          <a:r>
            <a:rPr lang="en-US" b="0" i="0" dirty="0"/>
            <a:t>Attendance register</a:t>
          </a:r>
          <a:endParaRPr lang="en-US" dirty="0"/>
        </a:p>
      </dgm:t>
    </dgm:pt>
    <dgm:pt modelId="{8E7D6435-9367-42E1-97AB-9D7CF4E5A312}" type="parTrans" cxnId="{31A54C44-CDF9-40C5-A1F6-893D7FD7390C}">
      <dgm:prSet/>
      <dgm:spPr/>
      <dgm:t>
        <a:bodyPr/>
        <a:lstStyle/>
        <a:p>
          <a:endParaRPr lang="en-US"/>
        </a:p>
      </dgm:t>
    </dgm:pt>
    <dgm:pt modelId="{918ACFF6-A691-45F3-AC35-2A12A88199DC}" type="sibTrans" cxnId="{31A54C44-CDF9-40C5-A1F6-893D7FD7390C}">
      <dgm:prSet/>
      <dgm:spPr/>
      <dgm:t>
        <a:bodyPr/>
        <a:lstStyle/>
        <a:p>
          <a:endParaRPr lang="en-US"/>
        </a:p>
      </dgm:t>
    </dgm:pt>
    <dgm:pt modelId="{F49E8326-E87C-45D6-8144-123BA178DE5C}">
      <dgm:prSet/>
      <dgm:spPr/>
      <dgm:t>
        <a:bodyPr/>
        <a:lstStyle/>
        <a:p>
          <a:r>
            <a:rPr lang="en-US" b="0" i="0"/>
            <a:t>Conditions of tender</a:t>
          </a:r>
          <a:endParaRPr lang="en-US"/>
        </a:p>
      </dgm:t>
    </dgm:pt>
    <dgm:pt modelId="{8E446FAC-1F65-4078-BC8E-85DA2B8754BE}" type="parTrans" cxnId="{58C2FBA8-9346-4E46-8291-0CBD5466C947}">
      <dgm:prSet/>
      <dgm:spPr/>
      <dgm:t>
        <a:bodyPr/>
        <a:lstStyle/>
        <a:p>
          <a:endParaRPr lang="en-US"/>
        </a:p>
      </dgm:t>
    </dgm:pt>
    <dgm:pt modelId="{2E3A7F3D-640E-48F8-8D12-1B244E5D164B}" type="sibTrans" cxnId="{58C2FBA8-9346-4E46-8291-0CBD5466C947}">
      <dgm:prSet/>
      <dgm:spPr/>
      <dgm:t>
        <a:bodyPr/>
        <a:lstStyle/>
        <a:p>
          <a:endParaRPr lang="en-US"/>
        </a:p>
      </dgm:t>
    </dgm:pt>
    <dgm:pt modelId="{CF35D94A-749E-4D8C-852F-1017764F9317}">
      <dgm:prSet/>
      <dgm:spPr/>
      <dgm:t>
        <a:bodyPr/>
        <a:lstStyle/>
        <a:p>
          <a:r>
            <a:rPr lang="en-US" b="0" i="0" dirty="0"/>
            <a:t>Technical presentation - Scope of Work</a:t>
          </a:r>
          <a:endParaRPr lang="en-US" dirty="0"/>
        </a:p>
      </dgm:t>
    </dgm:pt>
    <dgm:pt modelId="{BAD23C02-0EC2-424D-80CD-7EFCF7E20FAB}" type="parTrans" cxnId="{3162199F-0783-4343-9940-9F516ACA23B5}">
      <dgm:prSet/>
      <dgm:spPr/>
      <dgm:t>
        <a:bodyPr/>
        <a:lstStyle/>
        <a:p>
          <a:endParaRPr lang="en-US"/>
        </a:p>
      </dgm:t>
    </dgm:pt>
    <dgm:pt modelId="{9C42A96F-21A4-49B2-9E42-CA852EB38C5F}" type="sibTrans" cxnId="{3162199F-0783-4343-9940-9F516ACA23B5}">
      <dgm:prSet/>
      <dgm:spPr/>
      <dgm:t>
        <a:bodyPr/>
        <a:lstStyle/>
        <a:p>
          <a:endParaRPr lang="en-US"/>
        </a:p>
      </dgm:t>
    </dgm:pt>
    <dgm:pt modelId="{10F0F1C7-335E-459B-85A2-280208C56348}">
      <dgm:prSet/>
      <dgm:spPr/>
      <dgm:t>
        <a:bodyPr/>
        <a:lstStyle/>
        <a:p>
          <a:r>
            <a:rPr lang="en-US" b="0" i="0" dirty="0"/>
            <a:t>Questions and answers</a:t>
          </a:r>
          <a:endParaRPr lang="en-US" dirty="0"/>
        </a:p>
      </dgm:t>
    </dgm:pt>
    <dgm:pt modelId="{1D7F8BCE-E702-4D8A-AD96-A3398D342921}" type="parTrans" cxnId="{DCA08289-7FA5-4EE1-86E3-A426BE81BCEB}">
      <dgm:prSet/>
      <dgm:spPr/>
      <dgm:t>
        <a:bodyPr/>
        <a:lstStyle/>
        <a:p>
          <a:endParaRPr lang="en-US"/>
        </a:p>
      </dgm:t>
    </dgm:pt>
    <dgm:pt modelId="{FE107B84-18EA-46BE-AA06-E6EA71D0BF4F}" type="sibTrans" cxnId="{DCA08289-7FA5-4EE1-86E3-A426BE81BCEB}">
      <dgm:prSet/>
      <dgm:spPr/>
      <dgm:t>
        <a:bodyPr/>
        <a:lstStyle/>
        <a:p>
          <a:endParaRPr lang="en-US"/>
        </a:p>
      </dgm:t>
    </dgm:pt>
    <dgm:pt modelId="{CDB34646-D93E-4849-A1F4-AA07A81BB5A7}">
      <dgm:prSet/>
      <dgm:spPr/>
      <dgm:t>
        <a:bodyPr/>
        <a:lstStyle/>
        <a:p>
          <a:r>
            <a:rPr lang="en-US" b="0" i="0"/>
            <a:t>Conclusion</a:t>
          </a:r>
          <a:endParaRPr lang="en-US"/>
        </a:p>
      </dgm:t>
    </dgm:pt>
    <dgm:pt modelId="{77443909-4EDD-4F73-8039-DC6894869A74}" type="parTrans" cxnId="{1BFCCFE1-2FE4-48B8-9D97-4B0D58769047}">
      <dgm:prSet/>
      <dgm:spPr/>
      <dgm:t>
        <a:bodyPr/>
        <a:lstStyle/>
        <a:p>
          <a:endParaRPr lang="en-US"/>
        </a:p>
      </dgm:t>
    </dgm:pt>
    <dgm:pt modelId="{97318785-A38D-4B96-834D-EA847DA5591A}" type="sibTrans" cxnId="{1BFCCFE1-2FE4-48B8-9D97-4B0D58769047}">
      <dgm:prSet/>
      <dgm:spPr/>
      <dgm:t>
        <a:bodyPr/>
        <a:lstStyle/>
        <a:p>
          <a:endParaRPr lang="en-US"/>
        </a:p>
      </dgm:t>
    </dgm:pt>
    <dgm:pt modelId="{686AF85E-D77C-F04F-B2E3-467A4DF32DB4}" type="pres">
      <dgm:prSet presAssocID="{7FCF908D-51D4-4465-9D43-F6553DB9D9A0}" presName="vert0" presStyleCnt="0">
        <dgm:presLayoutVars>
          <dgm:dir/>
          <dgm:animOne val="branch"/>
          <dgm:animLvl val="lvl"/>
        </dgm:presLayoutVars>
      </dgm:prSet>
      <dgm:spPr/>
    </dgm:pt>
    <dgm:pt modelId="{2CB48845-732B-B447-86AA-018437884F77}" type="pres">
      <dgm:prSet presAssocID="{3BE44007-6478-43D5-BEB3-18F399C01C11}" presName="thickLine" presStyleLbl="alignNode1" presStyleIdx="0" presStyleCnt="6"/>
      <dgm:spPr/>
    </dgm:pt>
    <dgm:pt modelId="{A061F39E-42FA-AD49-8C38-0688F0EF2A66}" type="pres">
      <dgm:prSet presAssocID="{3BE44007-6478-43D5-BEB3-18F399C01C11}" presName="horz1" presStyleCnt="0"/>
      <dgm:spPr/>
    </dgm:pt>
    <dgm:pt modelId="{204684F9-5F9C-1E4D-BE97-6776AD84ADE9}" type="pres">
      <dgm:prSet presAssocID="{3BE44007-6478-43D5-BEB3-18F399C01C11}" presName="tx1" presStyleLbl="revTx" presStyleIdx="0" presStyleCnt="6"/>
      <dgm:spPr/>
    </dgm:pt>
    <dgm:pt modelId="{181DCCD0-3EC3-334C-A2C9-625A3D91EE24}" type="pres">
      <dgm:prSet presAssocID="{3BE44007-6478-43D5-BEB3-18F399C01C11}" presName="vert1" presStyleCnt="0"/>
      <dgm:spPr/>
    </dgm:pt>
    <dgm:pt modelId="{31143281-0482-9C4C-AE1F-36AE6C359DD3}" type="pres">
      <dgm:prSet presAssocID="{C9345484-4033-4B59-9E66-954757D6351F}" presName="thickLine" presStyleLbl="alignNode1" presStyleIdx="1" presStyleCnt="6"/>
      <dgm:spPr/>
    </dgm:pt>
    <dgm:pt modelId="{8CB88357-B5CF-3D44-8D69-8EC7DDDDF416}" type="pres">
      <dgm:prSet presAssocID="{C9345484-4033-4B59-9E66-954757D6351F}" presName="horz1" presStyleCnt="0"/>
      <dgm:spPr/>
    </dgm:pt>
    <dgm:pt modelId="{976FCE50-37EF-F746-8310-5ACA16B77810}" type="pres">
      <dgm:prSet presAssocID="{C9345484-4033-4B59-9E66-954757D6351F}" presName="tx1" presStyleLbl="revTx" presStyleIdx="1" presStyleCnt="6"/>
      <dgm:spPr/>
    </dgm:pt>
    <dgm:pt modelId="{6517BB50-0506-C24F-ABE0-B7626A658CEE}" type="pres">
      <dgm:prSet presAssocID="{C9345484-4033-4B59-9E66-954757D6351F}" presName="vert1" presStyleCnt="0"/>
      <dgm:spPr/>
    </dgm:pt>
    <dgm:pt modelId="{7A126089-DDC2-E24E-BCEE-F0600B2C95B2}" type="pres">
      <dgm:prSet presAssocID="{F49E8326-E87C-45D6-8144-123BA178DE5C}" presName="thickLine" presStyleLbl="alignNode1" presStyleIdx="2" presStyleCnt="6"/>
      <dgm:spPr/>
    </dgm:pt>
    <dgm:pt modelId="{09A82E28-4236-1545-9AB2-273F34DC4E36}" type="pres">
      <dgm:prSet presAssocID="{F49E8326-E87C-45D6-8144-123BA178DE5C}" presName="horz1" presStyleCnt="0"/>
      <dgm:spPr/>
    </dgm:pt>
    <dgm:pt modelId="{2CA17152-8CE2-6043-A49D-801110C07FAD}" type="pres">
      <dgm:prSet presAssocID="{F49E8326-E87C-45D6-8144-123BA178DE5C}" presName="tx1" presStyleLbl="revTx" presStyleIdx="2" presStyleCnt="6"/>
      <dgm:spPr/>
    </dgm:pt>
    <dgm:pt modelId="{03743F15-1046-2F44-8DE7-7271280F0B68}" type="pres">
      <dgm:prSet presAssocID="{F49E8326-E87C-45D6-8144-123BA178DE5C}" presName="vert1" presStyleCnt="0"/>
      <dgm:spPr/>
    </dgm:pt>
    <dgm:pt modelId="{7B46E2FA-2838-3F4F-ACB7-4E2B427A7940}" type="pres">
      <dgm:prSet presAssocID="{CF35D94A-749E-4D8C-852F-1017764F9317}" presName="thickLine" presStyleLbl="alignNode1" presStyleIdx="3" presStyleCnt="6"/>
      <dgm:spPr/>
    </dgm:pt>
    <dgm:pt modelId="{10DF15E6-D57A-BE4A-B69C-C9D5E7EF5DB7}" type="pres">
      <dgm:prSet presAssocID="{CF35D94A-749E-4D8C-852F-1017764F9317}" presName="horz1" presStyleCnt="0"/>
      <dgm:spPr/>
    </dgm:pt>
    <dgm:pt modelId="{8E2B7ACA-437D-3641-8CF4-3C2CA704660D}" type="pres">
      <dgm:prSet presAssocID="{CF35D94A-749E-4D8C-852F-1017764F9317}" presName="tx1" presStyleLbl="revTx" presStyleIdx="3" presStyleCnt="6"/>
      <dgm:spPr/>
    </dgm:pt>
    <dgm:pt modelId="{E2EFC71F-F21C-5F4A-9EE9-7F3C96295C77}" type="pres">
      <dgm:prSet presAssocID="{CF35D94A-749E-4D8C-852F-1017764F9317}" presName="vert1" presStyleCnt="0"/>
      <dgm:spPr/>
    </dgm:pt>
    <dgm:pt modelId="{A0AFF947-BE02-2147-B0B4-5035CC1CE4A2}" type="pres">
      <dgm:prSet presAssocID="{10F0F1C7-335E-459B-85A2-280208C56348}" presName="thickLine" presStyleLbl="alignNode1" presStyleIdx="4" presStyleCnt="6"/>
      <dgm:spPr/>
    </dgm:pt>
    <dgm:pt modelId="{6D8B05FE-7D12-3340-A040-B79E9D432B60}" type="pres">
      <dgm:prSet presAssocID="{10F0F1C7-335E-459B-85A2-280208C56348}" presName="horz1" presStyleCnt="0"/>
      <dgm:spPr/>
    </dgm:pt>
    <dgm:pt modelId="{FD13B79E-58BE-4147-B6A1-8291EC13DECE}" type="pres">
      <dgm:prSet presAssocID="{10F0F1C7-335E-459B-85A2-280208C56348}" presName="tx1" presStyleLbl="revTx" presStyleIdx="4" presStyleCnt="6"/>
      <dgm:spPr/>
    </dgm:pt>
    <dgm:pt modelId="{87245829-F975-6749-879E-0942A9C40C1B}" type="pres">
      <dgm:prSet presAssocID="{10F0F1C7-335E-459B-85A2-280208C56348}" presName="vert1" presStyleCnt="0"/>
      <dgm:spPr/>
    </dgm:pt>
    <dgm:pt modelId="{3E4BB2D7-C8CB-2D42-8AF9-4E1F7BC0F5DE}" type="pres">
      <dgm:prSet presAssocID="{CDB34646-D93E-4849-A1F4-AA07A81BB5A7}" presName="thickLine" presStyleLbl="alignNode1" presStyleIdx="5" presStyleCnt="6"/>
      <dgm:spPr/>
    </dgm:pt>
    <dgm:pt modelId="{ED732095-1F4E-A946-B1CA-DF70270974DE}" type="pres">
      <dgm:prSet presAssocID="{CDB34646-D93E-4849-A1F4-AA07A81BB5A7}" presName="horz1" presStyleCnt="0"/>
      <dgm:spPr/>
    </dgm:pt>
    <dgm:pt modelId="{63B83094-9083-9D4F-8D12-748A26D3E8AD}" type="pres">
      <dgm:prSet presAssocID="{CDB34646-D93E-4849-A1F4-AA07A81BB5A7}" presName="tx1" presStyleLbl="revTx" presStyleIdx="5" presStyleCnt="6"/>
      <dgm:spPr/>
    </dgm:pt>
    <dgm:pt modelId="{35BF02C2-40D0-5447-9CDA-289957FDFB1B}" type="pres">
      <dgm:prSet presAssocID="{CDB34646-D93E-4849-A1F4-AA07A81BB5A7}" presName="vert1" presStyleCnt="0"/>
      <dgm:spPr/>
    </dgm:pt>
  </dgm:ptLst>
  <dgm:cxnLst>
    <dgm:cxn modelId="{31A54C44-CDF9-40C5-A1F6-893D7FD7390C}" srcId="{7FCF908D-51D4-4465-9D43-F6553DB9D9A0}" destId="{C9345484-4033-4B59-9E66-954757D6351F}" srcOrd="1" destOrd="0" parTransId="{8E7D6435-9367-42E1-97AB-9D7CF4E5A312}" sibTransId="{918ACFF6-A691-45F3-AC35-2A12A88199DC}"/>
    <dgm:cxn modelId="{9A5AC047-A374-4F48-BFC4-BACC0CC429D0}" type="presOf" srcId="{CDB34646-D93E-4849-A1F4-AA07A81BB5A7}" destId="{63B83094-9083-9D4F-8D12-748A26D3E8AD}" srcOrd="0" destOrd="0" presId="urn:microsoft.com/office/officeart/2008/layout/LinedList"/>
    <dgm:cxn modelId="{169DA16C-1C67-9744-A947-48D221785A2C}" type="presOf" srcId="{C9345484-4033-4B59-9E66-954757D6351F}" destId="{976FCE50-37EF-F746-8310-5ACA16B77810}" srcOrd="0" destOrd="0" presId="urn:microsoft.com/office/officeart/2008/layout/LinedList"/>
    <dgm:cxn modelId="{99F9526E-3F39-E24F-BC5E-C8C6A6CC16BA}" type="presOf" srcId="{CF35D94A-749E-4D8C-852F-1017764F9317}" destId="{8E2B7ACA-437D-3641-8CF4-3C2CA704660D}" srcOrd="0" destOrd="0" presId="urn:microsoft.com/office/officeart/2008/layout/LinedList"/>
    <dgm:cxn modelId="{DCA08289-7FA5-4EE1-86E3-A426BE81BCEB}" srcId="{7FCF908D-51D4-4465-9D43-F6553DB9D9A0}" destId="{10F0F1C7-335E-459B-85A2-280208C56348}" srcOrd="4" destOrd="0" parTransId="{1D7F8BCE-E702-4D8A-AD96-A3398D342921}" sibTransId="{FE107B84-18EA-46BE-AA06-E6EA71D0BF4F}"/>
    <dgm:cxn modelId="{EAA88B98-6F6A-A840-967F-E75DD87B80A0}" type="presOf" srcId="{7FCF908D-51D4-4465-9D43-F6553DB9D9A0}" destId="{686AF85E-D77C-F04F-B2E3-467A4DF32DB4}" srcOrd="0" destOrd="0" presId="urn:microsoft.com/office/officeart/2008/layout/LinedList"/>
    <dgm:cxn modelId="{3162199F-0783-4343-9940-9F516ACA23B5}" srcId="{7FCF908D-51D4-4465-9D43-F6553DB9D9A0}" destId="{CF35D94A-749E-4D8C-852F-1017764F9317}" srcOrd="3" destOrd="0" parTransId="{BAD23C02-0EC2-424D-80CD-7EFCF7E20FAB}" sibTransId="{9C42A96F-21A4-49B2-9E42-CA852EB38C5F}"/>
    <dgm:cxn modelId="{58C2FBA8-9346-4E46-8291-0CBD5466C947}" srcId="{7FCF908D-51D4-4465-9D43-F6553DB9D9A0}" destId="{F49E8326-E87C-45D6-8144-123BA178DE5C}" srcOrd="2" destOrd="0" parTransId="{8E446FAC-1F65-4078-BC8E-85DA2B8754BE}" sibTransId="{2E3A7F3D-640E-48F8-8D12-1B244E5D164B}"/>
    <dgm:cxn modelId="{5F4E50AC-5A65-9141-9D98-27752E81B86A}" type="presOf" srcId="{F49E8326-E87C-45D6-8144-123BA178DE5C}" destId="{2CA17152-8CE2-6043-A49D-801110C07FAD}" srcOrd="0" destOrd="0" presId="urn:microsoft.com/office/officeart/2008/layout/LinedList"/>
    <dgm:cxn modelId="{AF0B1FC1-8030-D143-AD04-7F96621681F5}" type="presOf" srcId="{3BE44007-6478-43D5-BEB3-18F399C01C11}" destId="{204684F9-5F9C-1E4D-BE97-6776AD84ADE9}" srcOrd="0" destOrd="0" presId="urn:microsoft.com/office/officeart/2008/layout/LinedList"/>
    <dgm:cxn modelId="{4C39C3C3-3973-D447-BA01-BDE5464588C9}" type="presOf" srcId="{10F0F1C7-335E-459B-85A2-280208C56348}" destId="{FD13B79E-58BE-4147-B6A1-8291EC13DECE}" srcOrd="0" destOrd="0" presId="urn:microsoft.com/office/officeart/2008/layout/LinedList"/>
    <dgm:cxn modelId="{2E408CDC-101E-440D-BD8F-6B6A7D4F3C86}" srcId="{7FCF908D-51D4-4465-9D43-F6553DB9D9A0}" destId="{3BE44007-6478-43D5-BEB3-18F399C01C11}" srcOrd="0" destOrd="0" parTransId="{71A7782D-266E-487E-B1CE-EAC0228FA963}" sibTransId="{B46CA750-422D-4B01-8CFB-327610AAFD29}"/>
    <dgm:cxn modelId="{1BFCCFE1-2FE4-48B8-9D97-4B0D58769047}" srcId="{7FCF908D-51D4-4465-9D43-F6553DB9D9A0}" destId="{CDB34646-D93E-4849-A1F4-AA07A81BB5A7}" srcOrd="5" destOrd="0" parTransId="{77443909-4EDD-4F73-8039-DC6894869A74}" sibTransId="{97318785-A38D-4B96-834D-EA847DA5591A}"/>
    <dgm:cxn modelId="{9C1561C4-DF36-7C40-9C48-EAAB51A2C283}" type="presParOf" srcId="{686AF85E-D77C-F04F-B2E3-467A4DF32DB4}" destId="{2CB48845-732B-B447-86AA-018437884F77}" srcOrd="0" destOrd="0" presId="urn:microsoft.com/office/officeart/2008/layout/LinedList"/>
    <dgm:cxn modelId="{2FCE87FA-5C17-184E-9BEF-C0969BEFA46A}" type="presParOf" srcId="{686AF85E-D77C-F04F-B2E3-467A4DF32DB4}" destId="{A061F39E-42FA-AD49-8C38-0688F0EF2A66}" srcOrd="1" destOrd="0" presId="urn:microsoft.com/office/officeart/2008/layout/LinedList"/>
    <dgm:cxn modelId="{D0899EE4-421D-8E40-8BE6-70401D8A2AE9}" type="presParOf" srcId="{A061F39E-42FA-AD49-8C38-0688F0EF2A66}" destId="{204684F9-5F9C-1E4D-BE97-6776AD84ADE9}" srcOrd="0" destOrd="0" presId="urn:microsoft.com/office/officeart/2008/layout/LinedList"/>
    <dgm:cxn modelId="{6FC3E9D0-B94F-FF4D-8635-76E204A2B267}" type="presParOf" srcId="{A061F39E-42FA-AD49-8C38-0688F0EF2A66}" destId="{181DCCD0-3EC3-334C-A2C9-625A3D91EE24}" srcOrd="1" destOrd="0" presId="urn:microsoft.com/office/officeart/2008/layout/LinedList"/>
    <dgm:cxn modelId="{E2559AAA-CC9B-0642-B55A-FAB59BD8191F}" type="presParOf" srcId="{686AF85E-D77C-F04F-B2E3-467A4DF32DB4}" destId="{31143281-0482-9C4C-AE1F-36AE6C359DD3}" srcOrd="2" destOrd="0" presId="urn:microsoft.com/office/officeart/2008/layout/LinedList"/>
    <dgm:cxn modelId="{83635955-AA1F-8544-8FB3-1AEE4D2ABEAE}" type="presParOf" srcId="{686AF85E-D77C-F04F-B2E3-467A4DF32DB4}" destId="{8CB88357-B5CF-3D44-8D69-8EC7DDDDF416}" srcOrd="3" destOrd="0" presId="urn:microsoft.com/office/officeart/2008/layout/LinedList"/>
    <dgm:cxn modelId="{67A9BD5A-D2F4-B946-B309-5258E96E7216}" type="presParOf" srcId="{8CB88357-B5CF-3D44-8D69-8EC7DDDDF416}" destId="{976FCE50-37EF-F746-8310-5ACA16B77810}" srcOrd="0" destOrd="0" presId="urn:microsoft.com/office/officeart/2008/layout/LinedList"/>
    <dgm:cxn modelId="{FB7F746A-DF7B-E64A-8CF2-59211AD69D45}" type="presParOf" srcId="{8CB88357-B5CF-3D44-8D69-8EC7DDDDF416}" destId="{6517BB50-0506-C24F-ABE0-B7626A658CEE}" srcOrd="1" destOrd="0" presId="urn:microsoft.com/office/officeart/2008/layout/LinedList"/>
    <dgm:cxn modelId="{393A5675-AC8C-A042-9752-1B522B421CC4}" type="presParOf" srcId="{686AF85E-D77C-F04F-B2E3-467A4DF32DB4}" destId="{7A126089-DDC2-E24E-BCEE-F0600B2C95B2}" srcOrd="4" destOrd="0" presId="urn:microsoft.com/office/officeart/2008/layout/LinedList"/>
    <dgm:cxn modelId="{E2549DA1-1731-C945-BC53-31D7DA87C07E}" type="presParOf" srcId="{686AF85E-D77C-F04F-B2E3-467A4DF32DB4}" destId="{09A82E28-4236-1545-9AB2-273F34DC4E36}" srcOrd="5" destOrd="0" presId="urn:microsoft.com/office/officeart/2008/layout/LinedList"/>
    <dgm:cxn modelId="{ECBAAF13-568F-F14F-A1BA-1259BE17F06D}" type="presParOf" srcId="{09A82E28-4236-1545-9AB2-273F34DC4E36}" destId="{2CA17152-8CE2-6043-A49D-801110C07FAD}" srcOrd="0" destOrd="0" presId="urn:microsoft.com/office/officeart/2008/layout/LinedList"/>
    <dgm:cxn modelId="{10209DA1-1CA6-4141-9C4D-DC4712AEC821}" type="presParOf" srcId="{09A82E28-4236-1545-9AB2-273F34DC4E36}" destId="{03743F15-1046-2F44-8DE7-7271280F0B68}" srcOrd="1" destOrd="0" presId="urn:microsoft.com/office/officeart/2008/layout/LinedList"/>
    <dgm:cxn modelId="{2EF32268-5FDA-1346-A8C5-E53E67B3CCA7}" type="presParOf" srcId="{686AF85E-D77C-F04F-B2E3-467A4DF32DB4}" destId="{7B46E2FA-2838-3F4F-ACB7-4E2B427A7940}" srcOrd="6" destOrd="0" presId="urn:microsoft.com/office/officeart/2008/layout/LinedList"/>
    <dgm:cxn modelId="{0DE6ED23-A09B-0F42-A936-BEE78D64CD53}" type="presParOf" srcId="{686AF85E-D77C-F04F-B2E3-467A4DF32DB4}" destId="{10DF15E6-D57A-BE4A-B69C-C9D5E7EF5DB7}" srcOrd="7" destOrd="0" presId="urn:microsoft.com/office/officeart/2008/layout/LinedList"/>
    <dgm:cxn modelId="{5BE469D2-E1EE-C648-92EA-4D85A898689E}" type="presParOf" srcId="{10DF15E6-D57A-BE4A-B69C-C9D5E7EF5DB7}" destId="{8E2B7ACA-437D-3641-8CF4-3C2CA704660D}" srcOrd="0" destOrd="0" presId="urn:microsoft.com/office/officeart/2008/layout/LinedList"/>
    <dgm:cxn modelId="{B5D60E99-7E14-D440-9633-AE6414B9269B}" type="presParOf" srcId="{10DF15E6-D57A-BE4A-B69C-C9D5E7EF5DB7}" destId="{E2EFC71F-F21C-5F4A-9EE9-7F3C96295C77}" srcOrd="1" destOrd="0" presId="urn:microsoft.com/office/officeart/2008/layout/LinedList"/>
    <dgm:cxn modelId="{D9B798D9-5AD4-1F47-A821-D12335ADBDF8}" type="presParOf" srcId="{686AF85E-D77C-F04F-B2E3-467A4DF32DB4}" destId="{A0AFF947-BE02-2147-B0B4-5035CC1CE4A2}" srcOrd="8" destOrd="0" presId="urn:microsoft.com/office/officeart/2008/layout/LinedList"/>
    <dgm:cxn modelId="{6CAD7860-5965-2C40-9E0F-0716B7F806BC}" type="presParOf" srcId="{686AF85E-D77C-F04F-B2E3-467A4DF32DB4}" destId="{6D8B05FE-7D12-3340-A040-B79E9D432B60}" srcOrd="9" destOrd="0" presId="urn:microsoft.com/office/officeart/2008/layout/LinedList"/>
    <dgm:cxn modelId="{176DE2F4-93AC-1D4D-BFE9-2F07BCEAAB09}" type="presParOf" srcId="{6D8B05FE-7D12-3340-A040-B79E9D432B60}" destId="{FD13B79E-58BE-4147-B6A1-8291EC13DECE}" srcOrd="0" destOrd="0" presId="urn:microsoft.com/office/officeart/2008/layout/LinedList"/>
    <dgm:cxn modelId="{B68A6B46-EC00-0F42-9CAC-597586105095}" type="presParOf" srcId="{6D8B05FE-7D12-3340-A040-B79E9D432B60}" destId="{87245829-F975-6749-879E-0942A9C40C1B}" srcOrd="1" destOrd="0" presId="urn:microsoft.com/office/officeart/2008/layout/LinedList"/>
    <dgm:cxn modelId="{5D243BC7-28D8-E641-95A3-890A07645E47}" type="presParOf" srcId="{686AF85E-D77C-F04F-B2E3-467A4DF32DB4}" destId="{3E4BB2D7-C8CB-2D42-8AF9-4E1F7BC0F5DE}" srcOrd="10" destOrd="0" presId="urn:microsoft.com/office/officeart/2008/layout/LinedList"/>
    <dgm:cxn modelId="{87BD1630-2531-8747-B451-6439E3298ABE}" type="presParOf" srcId="{686AF85E-D77C-F04F-B2E3-467A4DF32DB4}" destId="{ED732095-1F4E-A946-B1CA-DF70270974DE}" srcOrd="11" destOrd="0" presId="urn:microsoft.com/office/officeart/2008/layout/LinedList"/>
    <dgm:cxn modelId="{04F84D04-AD9F-634B-9C65-4F79CB0D753D}" type="presParOf" srcId="{ED732095-1F4E-A946-B1CA-DF70270974DE}" destId="{63B83094-9083-9D4F-8D12-748A26D3E8AD}" srcOrd="0" destOrd="0" presId="urn:microsoft.com/office/officeart/2008/layout/LinedList"/>
    <dgm:cxn modelId="{46B3D7D0-284E-0740-9018-9DE71028B936}" type="presParOf" srcId="{ED732095-1F4E-A946-B1CA-DF70270974DE}" destId="{35BF02C2-40D0-5447-9CDA-289957FDFB1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1DDBE3-F68E-424B-8E75-E14B415A29AD}" type="doc">
      <dgm:prSet loTypeId="urn:microsoft.com/office/officeart/2008/layout/LinedList" loCatId="list" qsTypeId="urn:microsoft.com/office/officeart/2005/8/quickstyle/simple1" qsCatId="simple" csTypeId="urn:microsoft.com/office/officeart/2005/8/colors/colorful5" csCatId="colorful" phldr="1"/>
      <dgm:spPr/>
      <dgm:t>
        <a:bodyPr/>
        <a:lstStyle/>
        <a:p>
          <a:endParaRPr lang="en-US"/>
        </a:p>
      </dgm:t>
    </dgm:pt>
    <dgm:pt modelId="{86B7433F-A163-49A4-A41A-D712708377CD}">
      <dgm:prSet/>
      <dgm:spPr/>
      <dgm:t>
        <a:bodyPr/>
        <a:lstStyle/>
        <a:p>
          <a:r>
            <a:rPr lang="en-US" b="0" i="0" dirty="0"/>
            <a:t>Take over and maintain existing Toll Systems</a:t>
          </a:r>
          <a:endParaRPr lang="en-US" dirty="0"/>
        </a:p>
      </dgm:t>
    </dgm:pt>
    <dgm:pt modelId="{5407464C-EF79-4FBC-82D3-4AE535E6C004}" type="parTrans" cxnId="{1079FC59-3950-4E46-99BD-043C48FDF937}">
      <dgm:prSet/>
      <dgm:spPr/>
      <dgm:t>
        <a:bodyPr/>
        <a:lstStyle/>
        <a:p>
          <a:endParaRPr lang="en-US"/>
        </a:p>
      </dgm:t>
    </dgm:pt>
    <dgm:pt modelId="{4A1FA4BD-B00E-42CE-A27F-76E516DA03CC}" type="sibTrans" cxnId="{1079FC59-3950-4E46-99BD-043C48FDF937}">
      <dgm:prSet/>
      <dgm:spPr/>
      <dgm:t>
        <a:bodyPr/>
        <a:lstStyle/>
        <a:p>
          <a:endParaRPr lang="en-US"/>
        </a:p>
      </dgm:t>
    </dgm:pt>
    <dgm:pt modelId="{D8C4F8B7-8257-43E0-94A7-773B49E643B3}">
      <dgm:prSet/>
      <dgm:spPr/>
      <dgm:t>
        <a:bodyPr/>
        <a:lstStyle/>
        <a:p>
          <a:r>
            <a:rPr lang="en-US" b="0" i="0" dirty="0"/>
            <a:t>Design and implement new Toll System</a:t>
          </a:r>
          <a:endParaRPr lang="en-US" dirty="0"/>
        </a:p>
      </dgm:t>
    </dgm:pt>
    <dgm:pt modelId="{0B15A3E0-F23F-4B04-91E9-EC7095332E12}" type="parTrans" cxnId="{86104E1B-4AC1-4AD9-AA11-406ECA343755}">
      <dgm:prSet/>
      <dgm:spPr/>
      <dgm:t>
        <a:bodyPr/>
        <a:lstStyle/>
        <a:p>
          <a:endParaRPr lang="en-US"/>
        </a:p>
      </dgm:t>
    </dgm:pt>
    <dgm:pt modelId="{86703F47-84B0-45A9-A142-D65E27529D51}" type="sibTrans" cxnId="{86104E1B-4AC1-4AD9-AA11-406ECA343755}">
      <dgm:prSet/>
      <dgm:spPr/>
      <dgm:t>
        <a:bodyPr/>
        <a:lstStyle/>
        <a:p>
          <a:endParaRPr lang="en-US"/>
        </a:p>
      </dgm:t>
    </dgm:pt>
    <dgm:pt modelId="{D9C61A9C-69A3-447A-864E-1F2EF82B8D7A}">
      <dgm:prSet/>
      <dgm:spPr/>
      <dgm:t>
        <a:bodyPr/>
        <a:lstStyle/>
        <a:p>
          <a:r>
            <a:rPr lang="en-US" b="0" i="0" dirty="0"/>
            <a:t>Develop, test and roll SANRAL MIS Interface</a:t>
          </a:r>
        </a:p>
      </dgm:t>
    </dgm:pt>
    <dgm:pt modelId="{35DDD84D-9381-493B-8509-5E801B862796}" type="parTrans" cxnId="{56C912E0-0E85-466A-B3BB-BEB67FB60070}">
      <dgm:prSet/>
      <dgm:spPr/>
      <dgm:t>
        <a:bodyPr/>
        <a:lstStyle/>
        <a:p>
          <a:endParaRPr lang="en-US"/>
        </a:p>
      </dgm:t>
    </dgm:pt>
    <dgm:pt modelId="{7397A7D3-8467-42E2-B019-F41A99CA56A8}" type="sibTrans" cxnId="{56C912E0-0E85-466A-B3BB-BEB67FB60070}">
      <dgm:prSet/>
      <dgm:spPr/>
      <dgm:t>
        <a:bodyPr/>
        <a:lstStyle/>
        <a:p>
          <a:endParaRPr lang="en-US"/>
        </a:p>
      </dgm:t>
    </dgm:pt>
    <dgm:pt modelId="{8188DE44-788D-4D6F-9749-C8A8E6A3E7C9}">
      <dgm:prSet/>
      <dgm:spPr/>
      <dgm:t>
        <a:bodyPr/>
        <a:lstStyle/>
        <a:p>
          <a:r>
            <a:rPr lang="en-US" dirty="0"/>
            <a:t>Roll out SANRAL National Toll System</a:t>
          </a:r>
        </a:p>
      </dgm:t>
    </dgm:pt>
    <dgm:pt modelId="{438F7E25-C975-4008-8751-277C78D4AFD0}" type="parTrans" cxnId="{E95D1F3A-9B50-4817-923B-728A2819D05C}">
      <dgm:prSet/>
      <dgm:spPr/>
      <dgm:t>
        <a:bodyPr/>
        <a:lstStyle/>
        <a:p>
          <a:endParaRPr lang="en-US"/>
        </a:p>
      </dgm:t>
    </dgm:pt>
    <dgm:pt modelId="{27927B83-2220-4580-ADCA-A291207BA8DF}" type="sibTrans" cxnId="{E95D1F3A-9B50-4817-923B-728A2819D05C}">
      <dgm:prSet/>
      <dgm:spPr/>
      <dgm:t>
        <a:bodyPr/>
        <a:lstStyle/>
        <a:p>
          <a:endParaRPr lang="en-US"/>
        </a:p>
      </dgm:t>
    </dgm:pt>
    <dgm:pt modelId="{A0EF7251-204B-4B5B-94C0-82BCAB63DEB5}">
      <dgm:prSet/>
      <dgm:spPr/>
      <dgm:t>
        <a:bodyPr/>
        <a:lstStyle/>
        <a:p>
          <a:r>
            <a:rPr lang="en-US" b="0" i="0" dirty="0"/>
            <a:t>Develop, test and roll out TCH Interface</a:t>
          </a:r>
          <a:endParaRPr lang="en-US" dirty="0"/>
        </a:p>
      </dgm:t>
    </dgm:pt>
    <dgm:pt modelId="{44E395AB-36E1-4C16-ACF1-1EE32401031D}" type="parTrans" cxnId="{E88FA0ED-7F34-4213-8F0F-D9B46231BC90}">
      <dgm:prSet/>
      <dgm:spPr/>
      <dgm:t>
        <a:bodyPr/>
        <a:lstStyle/>
        <a:p>
          <a:endParaRPr lang="en-US"/>
        </a:p>
      </dgm:t>
    </dgm:pt>
    <dgm:pt modelId="{7BCF249F-A4EA-4531-9AFF-6AF9669CBD03}" type="sibTrans" cxnId="{E88FA0ED-7F34-4213-8F0F-D9B46231BC90}">
      <dgm:prSet/>
      <dgm:spPr/>
      <dgm:t>
        <a:bodyPr/>
        <a:lstStyle/>
        <a:p>
          <a:endParaRPr lang="en-US"/>
        </a:p>
      </dgm:t>
    </dgm:pt>
    <dgm:pt modelId="{F99C1C4F-ACB5-4417-B27E-DD0BA946C144}">
      <dgm:prSet/>
      <dgm:spPr/>
      <dgm:t>
        <a:bodyPr/>
        <a:lstStyle/>
        <a:p>
          <a:r>
            <a:rPr lang="en-US" b="0" i="0" dirty="0"/>
            <a:t>Develop, test and roll out ITIS Interface </a:t>
          </a:r>
          <a:endParaRPr lang="en-US" dirty="0"/>
        </a:p>
      </dgm:t>
    </dgm:pt>
    <dgm:pt modelId="{29878249-984D-4C71-A804-DB0E9531192A}" type="parTrans" cxnId="{F66D2B76-D758-4F98-B55B-937DDA897C67}">
      <dgm:prSet/>
      <dgm:spPr/>
      <dgm:t>
        <a:bodyPr/>
        <a:lstStyle/>
        <a:p>
          <a:endParaRPr lang="en-US"/>
        </a:p>
      </dgm:t>
    </dgm:pt>
    <dgm:pt modelId="{41BDB3AE-B32D-4A6B-AFB8-3E6A831185F1}" type="sibTrans" cxnId="{F66D2B76-D758-4F98-B55B-937DDA897C67}">
      <dgm:prSet/>
      <dgm:spPr/>
      <dgm:t>
        <a:bodyPr/>
        <a:lstStyle/>
        <a:p>
          <a:endParaRPr lang="en-US"/>
        </a:p>
      </dgm:t>
    </dgm:pt>
    <dgm:pt modelId="{47DD7F86-70CD-457F-A08E-E240DFB1A0B9}">
      <dgm:prSet/>
      <dgm:spPr/>
      <dgm:t>
        <a:bodyPr/>
        <a:lstStyle/>
        <a:p>
          <a:r>
            <a:rPr lang="en-US" b="0" i="0" dirty="0"/>
            <a:t>Develop, test and roll out banking Interfaces</a:t>
          </a:r>
          <a:endParaRPr lang="en-US" dirty="0"/>
        </a:p>
      </dgm:t>
    </dgm:pt>
    <dgm:pt modelId="{1B865117-96F0-4DE0-9600-1CCE4827FD5F}" type="parTrans" cxnId="{C0F6CC04-642B-43E4-82E7-CFED1737348E}">
      <dgm:prSet/>
      <dgm:spPr/>
      <dgm:t>
        <a:bodyPr/>
        <a:lstStyle/>
        <a:p>
          <a:endParaRPr lang="en-US"/>
        </a:p>
      </dgm:t>
    </dgm:pt>
    <dgm:pt modelId="{A3FC7C95-D736-45D8-9AD6-5042E3109151}" type="sibTrans" cxnId="{C0F6CC04-642B-43E4-82E7-CFED1737348E}">
      <dgm:prSet/>
      <dgm:spPr/>
      <dgm:t>
        <a:bodyPr/>
        <a:lstStyle/>
        <a:p>
          <a:endParaRPr lang="en-US"/>
        </a:p>
      </dgm:t>
    </dgm:pt>
    <dgm:pt modelId="{E93DD0F8-7A1E-4639-8BDC-975B52DA8CF3}">
      <dgm:prSet/>
      <dgm:spPr/>
      <dgm:t>
        <a:bodyPr/>
        <a:lstStyle/>
        <a:p>
          <a:r>
            <a:rPr lang="en-US" b="0" i="0" dirty="0"/>
            <a:t>Operations and maintenance of Toll Systems</a:t>
          </a:r>
          <a:endParaRPr lang="en-US" dirty="0"/>
        </a:p>
      </dgm:t>
    </dgm:pt>
    <dgm:pt modelId="{0DE2A06F-0C03-45EF-92C5-B0FF036F6C97}" type="parTrans" cxnId="{B9858BAA-050A-4D77-8B85-1EB943389D99}">
      <dgm:prSet/>
      <dgm:spPr/>
      <dgm:t>
        <a:bodyPr/>
        <a:lstStyle/>
        <a:p>
          <a:endParaRPr lang="en-US"/>
        </a:p>
      </dgm:t>
    </dgm:pt>
    <dgm:pt modelId="{E64AFD53-738A-4166-BE0F-BD10BB86A8F8}" type="sibTrans" cxnId="{B9858BAA-050A-4D77-8B85-1EB943389D99}">
      <dgm:prSet/>
      <dgm:spPr/>
      <dgm:t>
        <a:bodyPr/>
        <a:lstStyle/>
        <a:p>
          <a:endParaRPr lang="en-US"/>
        </a:p>
      </dgm:t>
    </dgm:pt>
    <dgm:pt modelId="{C7DC00A3-6503-B048-9A09-D03B7CA971B0}" type="pres">
      <dgm:prSet presAssocID="{5D1DDBE3-F68E-424B-8E75-E14B415A29AD}" presName="vert0" presStyleCnt="0">
        <dgm:presLayoutVars>
          <dgm:dir/>
          <dgm:animOne val="branch"/>
          <dgm:animLvl val="lvl"/>
        </dgm:presLayoutVars>
      </dgm:prSet>
      <dgm:spPr/>
    </dgm:pt>
    <dgm:pt modelId="{9982F3A4-9A3F-714D-9036-222D383674DA}" type="pres">
      <dgm:prSet presAssocID="{86B7433F-A163-49A4-A41A-D712708377CD}" presName="thickLine" presStyleLbl="alignNode1" presStyleIdx="0" presStyleCnt="8"/>
      <dgm:spPr/>
    </dgm:pt>
    <dgm:pt modelId="{92E7153C-75F5-CD42-AFF4-549978F56E3A}" type="pres">
      <dgm:prSet presAssocID="{86B7433F-A163-49A4-A41A-D712708377CD}" presName="horz1" presStyleCnt="0"/>
      <dgm:spPr/>
    </dgm:pt>
    <dgm:pt modelId="{364C4D32-53B6-D14C-9EBC-B87844C45578}" type="pres">
      <dgm:prSet presAssocID="{86B7433F-A163-49A4-A41A-D712708377CD}" presName="tx1" presStyleLbl="revTx" presStyleIdx="0" presStyleCnt="8"/>
      <dgm:spPr/>
    </dgm:pt>
    <dgm:pt modelId="{56728359-CF8C-9142-951D-A415FC52DCBA}" type="pres">
      <dgm:prSet presAssocID="{86B7433F-A163-49A4-A41A-D712708377CD}" presName="vert1" presStyleCnt="0"/>
      <dgm:spPr/>
    </dgm:pt>
    <dgm:pt modelId="{DC1E36B2-1DD4-1048-A128-8D3829039201}" type="pres">
      <dgm:prSet presAssocID="{D8C4F8B7-8257-43E0-94A7-773B49E643B3}" presName="thickLine" presStyleLbl="alignNode1" presStyleIdx="1" presStyleCnt="8"/>
      <dgm:spPr/>
    </dgm:pt>
    <dgm:pt modelId="{E8405752-7856-9F4E-983E-EE2EC3B43886}" type="pres">
      <dgm:prSet presAssocID="{D8C4F8B7-8257-43E0-94A7-773B49E643B3}" presName="horz1" presStyleCnt="0"/>
      <dgm:spPr/>
    </dgm:pt>
    <dgm:pt modelId="{442306F7-44D1-E349-9CB5-ABD9C7E58D58}" type="pres">
      <dgm:prSet presAssocID="{D8C4F8B7-8257-43E0-94A7-773B49E643B3}" presName="tx1" presStyleLbl="revTx" presStyleIdx="1" presStyleCnt="8"/>
      <dgm:spPr/>
    </dgm:pt>
    <dgm:pt modelId="{DFE650D1-D61F-E14F-B79C-350435D0F336}" type="pres">
      <dgm:prSet presAssocID="{D8C4F8B7-8257-43E0-94A7-773B49E643B3}" presName="vert1" presStyleCnt="0"/>
      <dgm:spPr/>
    </dgm:pt>
    <dgm:pt modelId="{25E59C87-1702-5A45-96C1-BB157380A3A4}" type="pres">
      <dgm:prSet presAssocID="{D9C61A9C-69A3-447A-864E-1F2EF82B8D7A}" presName="thickLine" presStyleLbl="alignNode1" presStyleIdx="2" presStyleCnt="8"/>
      <dgm:spPr/>
    </dgm:pt>
    <dgm:pt modelId="{8B66A981-02C7-994D-B3D4-FDB8F86C3033}" type="pres">
      <dgm:prSet presAssocID="{D9C61A9C-69A3-447A-864E-1F2EF82B8D7A}" presName="horz1" presStyleCnt="0"/>
      <dgm:spPr/>
    </dgm:pt>
    <dgm:pt modelId="{874BDCF2-2AAC-3D47-AFE2-1C5B869FA32D}" type="pres">
      <dgm:prSet presAssocID="{D9C61A9C-69A3-447A-864E-1F2EF82B8D7A}" presName="tx1" presStyleLbl="revTx" presStyleIdx="2" presStyleCnt="8"/>
      <dgm:spPr/>
    </dgm:pt>
    <dgm:pt modelId="{3B0EDC6B-BD92-734E-B734-0C51C9E318CD}" type="pres">
      <dgm:prSet presAssocID="{D9C61A9C-69A3-447A-864E-1F2EF82B8D7A}" presName="vert1" presStyleCnt="0"/>
      <dgm:spPr/>
    </dgm:pt>
    <dgm:pt modelId="{57C0B666-F8B5-2041-B071-BE004A63B701}" type="pres">
      <dgm:prSet presAssocID="{8188DE44-788D-4D6F-9749-C8A8E6A3E7C9}" presName="thickLine" presStyleLbl="alignNode1" presStyleIdx="3" presStyleCnt="8"/>
      <dgm:spPr/>
    </dgm:pt>
    <dgm:pt modelId="{2E069AD4-3CE0-9A40-A4ED-45B98F4746B4}" type="pres">
      <dgm:prSet presAssocID="{8188DE44-788D-4D6F-9749-C8A8E6A3E7C9}" presName="horz1" presStyleCnt="0"/>
      <dgm:spPr/>
    </dgm:pt>
    <dgm:pt modelId="{3AD1642A-F255-B743-9731-5C4998A07BD9}" type="pres">
      <dgm:prSet presAssocID="{8188DE44-788D-4D6F-9749-C8A8E6A3E7C9}" presName="tx1" presStyleLbl="revTx" presStyleIdx="3" presStyleCnt="8"/>
      <dgm:spPr/>
    </dgm:pt>
    <dgm:pt modelId="{0396CE8B-DE5F-0445-A471-E81AA7C521F4}" type="pres">
      <dgm:prSet presAssocID="{8188DE44-788D-4D6F-9749-C8A8E6A3E7C9}" presName="vert1" presStyleCnt="0"/>
      <dgm:spPr/>
    </dgm:pt>
    <dgm:pt modelId="{B85F33A7-C71F-AA4D-9C84-8BA6B223ECD2}" type="pres">
      <dgm:prSet presAssocID="{A0EF7251-204B-4B5B-94C0-82BCAB63DEB5}" presName="thickLine" presStyleLbl="alignNode1" presStyleIdx="4" presStyleCnt="8"/>
      <dgm:spPr/>
    </dgm:pt>
    <dgm:pt modelId="{048240F0-6BB4-5449-BC4F-43DEBE40D8FB}" type="pres">
      <dgm:prSet presAssocID="{A0EF7251-204B-4B5B-94C0-82BCAB63DEB5}" presName="horz1" presStyleCnt="0"/>
      <dgm:spPr/>
    </dgm:pt>
    <dgm:pt modelId="{9878F1E1-686F-3541-87D2-629F3BB73A55}" type="pres">
      <dgm:prSet presAssocID="{A0EF7251-204B-4B5B-94C0-82BCAB63DEB5}" presName="tx1" presStyleLbl="revTx" presStyleIdx="4" presStyleCnt="8"/>
      <dgm:spPr/>
    </dgm:pt>
    <dgm:pt modelId="{9519A16A-C1EC-444E-8E72-79E152DC33A4}" type="pres">
      <dgm:prSet presAssocID="{A0EF7251-204B-4B5B-94C0-82BCAB63DEB5}" presName="vert1" presStyleCnt="0"/>
      <dgm:spPr/>
    </dgm:pt>
    <dgm:pt modelId="{2F22430A-7C2A-EA43-8BA2-588BCC1A7A0C}" type="pres">
      <dgm:prSet presAssocID="{F99C1C4F-ACB5-4417-B27E-DD0BA946C144}" presName="thickLine" presStyleLbl="alignNode1" presStyleIdx="5" presStyleCnt="8"/>
      <dgm:spPr/>
    </dgm:pt>
    <dgm:pt modelId="{3D7502C7-EB07-9247-B86F-2D65B187498F}" type="pres">
      <dgm:prSet presAssocID="{F99C1C4F-ACB5-4417-B27E-DD0BA946C144}" presName="horz1" presStyleCnt="0"/>
      <dgm:spPr/>
    </dgm:pt>
    <dgm:pt modelId="{53673774-5244-D24B-A631-978B02A333E9}" type="pres">
      <dgm:prSet presAssocID="{F99C1C4F-ACB5-4417-B27E-DD0BA946C144}" presName="tx1" presStyleLbl="revTx" presStyleIdx="5" presStyleCnt="8"/>
      <dgm:spPr/>
    </dgm:pt>
    <dgm:pt modelId="{25A71DBC-1064-084A-9FDD-5145E32A56ED}" type="pres">
      <dgm:prSet presAssocID="{F99C1C4F-ACB5-4417-B27E-DD0BA946C144}" presName="vert1" presStyleCnt="0"/>
      <dgm:spPr/>
    </dgm:pt>
    <dgm:pt modelId="{64E6FE3B-4009-8749-B29F-27D8C7E71DF8}" type="pres">
      <dgm:prSet presAssocID="{47DD7F86-70CD-457F-A08E-E240DFB1A0B9}" presName="thickLine" presStyleLbl="alignNode1" presStyleIdx="6" presStyleCnt="8"/>
      <dgm:spPr/>
    </dgm:pt>
    <dgm:pt modelId="{EBEB9C88-E13B-CE49-B914-2C8162EC917D}" type="pres">
      <dgm:prSet presAssocID="{47DD7F86-70CD-457F-A08E-E240DFB1A0B9}" presName="horz1" presStyleCnt="0"/>
      <dgm:spPr/>
    </dgm:pt>
    <dgm:pt modelId="{448B1249-A544-5A45-9B3D-29CD63056D0D}" type="pres">
      <dgm:prSet presAssocID="{47DD7F86-70CD-457F-A08E-E240DFB1A0B9}" presName="tx1" presStyleLbl="revTx" presStyleIdx="6" presStyleCnt="8"/>
      <dgm:spPr/>
    </dgm:pt>
    <dgm:pt modelId="{B3642C0F-F2C0-0A46-BCC8-A0AA84D20F91}" type="pres">
      <dgm:prSet presAssocID="{47DD7F86-70CD-457F-A08E-E240DFB1A0B9}" presName="vert1" presStyleCnt="0"/>
      <dgm:spPr/>
    </dgm:pt>
    <dgm:pt modelId="{1D319895-46A7-1C44-B1F1-A58515933613}" type="pres">
      <dgm:prSet presAssocID="{E93DD0F8-7A1E-4639-8BDC-975B52DA8CF3}" presName="thickLine" presStyleLbl="alignNode1" presStyleIdx="7" presStyleCnt="8"/>
      <dgm:spPr/>
    </dgm:pt>
    <dgm:pt modelId="{1FAA0EDF-B748-6742-8224-31A49957A2EB}" type="pres">
      <dgm:prSet presAssocID="{E93DD0F8-7A1E-4639-8BDC-975B52DA8CF3}" presName="horz1" presStyleCnt="0"/>
      <dgm:spPr/>
    </dgm:pt>
    <dgm:pt modelId="{11ED8154-1C1D-E24E-897C-16713368CEA6}" type="pres">
      <dgm:prSet presAssocID="{E93DD0F8-7A1E-4639-8BDC-975B52DA8CF3}" presName="tx1" presStyleLbl="revTx" presStyleIdx="7" presStyleCnt="8"/>
      <dgm:spPr/>
    </dgm:pt>
    <dgm:pt modelId="{A60DF262-5309-BF4A-9030-98DE7BFBE753}" type="pres">
      <dgm:prSet presAssocID="{E93DD0F8-7A1E-4639-8BDC-975B52DA8CF3}" presName="vert1" presStyleCnt="0"/>
      <dgm:spPr/>
    </dgm:pt>
  </dgm:ptLst>
  <dgm:cxnLst>
    <dgm:cxn modelId="{A5417802-97F4-C24E-838D-9CE438E36F2D}" type="presOf" srcId="{F99C1C4F-ACB5-4417-B27E-DD0BA946C144}" destId="{53673774-5244-D24B-A631-978B02A333E9}" srcOrd="0" destOrd="0" presId="urn:microsoft.com/office/officeart/2008/layout/LinedList"/>
    <dgm:cxn modelId="{C0F6CC04-642B-43E4-82E7-CFED1737348E}" srcId="{5D1DDBE3-F68E-424B-8E75-E14B415A29AD}" destId="{47DD7F86-70CD-457F-A08E-E240DFB1A0B9}" srcOrd="6" destOrd="0" parTransId="{1B865117-96F0-4DE0-9600-1CCE4827FD5F}" sibTransId="{A3FC7C95-D736-45D8-9AD6-5042E3109151}"/>
    <dgm:cxn modelId="{86104E1B-4AC1-4AD9-AA11-406ECA343755}" srcId="{5D1DDBE3-F68E-424B-8E75-E14B415A29AD}" destId="{D8C4F8B7-8257-43E0-94A7-773B49E643B3}" srcOrd="1" destOrd="0" parTransId="{0B15A3E0-F23F-4B04-91E9-EC7095332E12}" sibTransId="{86703F47-84B0-45A9-A142-D65E27529D51}"/>
    <dgm:cxn modelId="{4EFB0029-9E6C-8F44-BF9C-DE501216E5F9}" type="presOf" srcId="{D9C61A9C-69A3-447A-864E-1F2EF82B8D7A}" destId="{874BDCF2-2AAC-3D47-AFE2-1C5B869FA32D}" srcOrd="0" destOrd="0" presId="urn:microsoft.com/office/officeart/2008/layout/LinedList"/>
    <dgm:cxn modelId="{BD49202C-0E10-BB49-812C-4F07C8998640}" type="presOf" srcId="{D8C4F8B7-8257-43E0-94A7-773B49E643B3}" destId="{442306F7-44D1-E349-9CB5-ABD9C7E58D58}" srcOrd="0" destOrd="0" presId="urn:microsoft.com/office/officeart/2008/layout/LinedList"/>
    <dgm:cxn modelId="{E95D1F3A-9B50-4817-923B-728A2819D05C}" srcId="{5D1DDBE3-F68E-424B-8E75-E14B415A29AD}" destId="{8188DE44-788D-4D6F-9749-C8A8E6A3E7C9}" srcOrd="3" destOrd="0" parTransId="{438F7E25-C975-4008-8751-277C78D4AFD0}" sibTransId="{27927B83-2220-4580-ADCA-A291207BA8DF}"/>
    <dgm:cxn modelId="{F02B693F-FA5B-C342-8A5B-084DBEC76F1E}" type="presOf" srcId="{5D1DDBE3-F68E-424B-8E75-E14B415A29AD}" destId="{C7DC00A3-6503-B048-9A09-D03B7CA971B0}" srcOrd="0" destOrd="0" presId="urn:microsoft.com/office/officeart/2008/layout/LinedList"/>
    <dgm:cxn modelId="{E186F46F-4EA2-3D40-9489-B1B38CCC43B8}" type="presOf" srcId="{47DD7F86-70CD-457F-A08E-E240DFB1A0B9}" destId="{448B1249-A544-5A45-9B3D-29CD63056D0D}" srcOrd="0" destOrd="0" presId="urn:microsoft.com/office/officeart/2008/layout/LinedList"/>
    <dgm:cxn modelId="{F98ACC51-89F3-E14E-9956-1D5E419776EE}" type="presOf" srcId="{86B7433F-A163-49A4-A41A-D712708377CD}" destId="{364C4D32-53B6-D14C-9EBC-B87844C45578}" srcOrd="0" destOrd="0" presId="urn:microsoft.com/office/officeart/2008/layout/LinedList"/>
    <dgm:cxn modelId="{464A5272-2A07-7843-8652-C42C0D266F65}" type="presOf" srcId="{A0EF7251-204B-4B5B-94C0-82BCAB63DEB5}" destId="{9878F1E1-686F-3541-87D2-629F3BB73A55}" srcOrd="0" destOrd="0" presId="urn:microsoft.com/office/officeart/2008/layout/LinedList"/>
    <dgm:cxn modelId="{F66D2B76-D758-4F98-B55B-937DDA897C67}" srcId="{5D1DDBE3-F68E-424B-8E75-E14B415A29AD}" destId="{F99C1C4F-ACB5-4417-B27E-DD0BA946C144}" srcOrd="5" destOrd="0" parTransId="{29878249-984D-4C71-A804-DB0E9531192A}" sibTransId="{41BDB3AE-B32D-4A6B-AFB8-3E6A831185F1}"/>
    <dgm:cxn modelId="{1079FC59-3950-4E46-99BD-043C48FDF937}" srcId="{5D1DDBE3-F68E-424B-8E75-E14B415A29AD}" destId="{86B7433F-A163-49A4-A41A-D712708377CD}" srcOrd="0" destOrd="0" parTransId="{5407464C-EF79-4FBC-82D3-4AE535E6C004}" sibTransId="{4A1FA4BD-B00E-42CE-A27F-76E516DA03CC}"/>
    <dgm:cxn modelId="{D377A1A4-962C-FE40-99C3-816582871CD9}" type="presOf" srcId="{8188DE44-788D-4D6F-9749-C8A8E6A3E7C9}" destId="{3AD1642A-F255-B743-9731-5C4998A07BD9}" srcOrd="0" destOrd="0" presId="urn:microsoft.com/office/officeart/2008/layout/LinedList"/>
    <dgm:cxn modelId="{B9858BAA-050A-4D77-8B85-1EB943389D99}" srcId="{5D1DDBE3-F68E-424B-8E75-E14B415A29AD}" destId="{E93DD0F8-7A1E-4639-8BDC-975B52DA8CF3}" srcOrd="7" destOrd="0" parTransId="{0DE2A06F-0C03-45EF-92C5-B0FF036F6C97}" sibTransId="{E64AFD53-738A-4166-BE0F-BD10BB86A8F8}"/>
    <dgm:cxn modelId="{56C912E0-0E85-466A-B3BB-BEB67FB60070}" srcId="{5D1DDBE3-F68E-424B-8E75-E14B415A29AD}" destId="{D9C61A9C-69A3-447A-864E-1F2EF82B8D7A}" srcOrd="2" destOrd="0" parTransId="{35DDD84D-9381-493B-8509-5E801B862796}" sibTransId="{7397A7D3-8467-42E2-B019-F41A99CA56A8}"/>
    <dgm:cxn modelId="{439A74E9-2D21-3043-886D-65C643FC8008}" type="presOf" srcId="{E93DD0F8-7A1E-4639-8BDC-975B52DA8CF3}" destId="{11ED8154-1C1D-E24E-897C-16713368CEA6}" srcOrd="0" destOrd="0" presId="urn:microsoft.com/office/officeart/2008/layout/LinedList"/>
    <dgm:cxn modelId="{E88FA0ED-7F34-4213-8F0F-D9B46231BC90}" srcId="{5D1DDBE3-F68E-424B-8E75-E14B415A29AD}" destId="{A0EF7251-204B-4B5B-94C0-82BCAB63DEB5}" srcOrd="4" destOrd="0" parTransId="{44E395AB-36E1-4C16-ACF1-1EE32401031D}" sibTransId="{7BCF249F-A4EA-4531-9AFF-6AF9669CBD03}"/>
    <dgm:cxn modelId="{6E68A0FF-A838-254F-8D47-6A7CAFBEC98C}" type="presParOf" srcId="{C7DC00A3-6503-B048-9A09-D03B7CA971B0}" destId="{9982F3A4-9A3F-714D-9036-222D383674DA}" srcOrd="0" destOrd="0" presId="urn:microsoft.com/office/officeart/2008/layout/LinedList"/>
    <dgm:cxn modelId="{2E5A4805-E75E-DD48-A451-0EE478CF6580}" type="presParOf" srcId="{C7DC00A3-6503-B048-9A09-D03B7CA971B0}" destId="{92E7153C-75F5-CD42-AFF4-549978F56E3A}" srcOrd="1" destOrd="0" presId="urn:microsoft.com/office/officeart/2008/layout/LinedList"/>
    <dgm:cxn modelId="{22B371A5-8B2A-7141-B057-94F461EE6B15}" type="presParOf" srcId="{92E7153C-75F5-CD42-AFF4-549978F56E3A}" destId="{364C4D32-53B6-D14C-9EBC-B87844C45578}" srcOrd="0" destOrd="0" presId="urn:microsoft.com/office/officeart/2008/layout/LinedList"/>
    <dgm:cxn modelId="{3A1940E7-04EC-9F45-B418-548D530BA199}" type="presParOf" srcId="{92E7153C-75F5-CD42-AFF4-549978F56E3A}" destId="{56728359-CF8C-9142-951D-A415FC52DCBA}" srcOrd="1" destOrd="0" presId="urn:microsoft.com/office/officeart/2008/layout/LinedList"/>
    <dgm:cxn modelId="{6329EA4D-9C49-A243-8E14-1E5770378CCA}" type="presParOf" srcId="{C7DC00A3-6503-B048-9A09-D03B7CA971B0}" destId="{DC1E36B2-1DD4-1048-A128-8D3829039201}" srcOrd="2" destOrd="0" presId="urn:microsoft.com/office/officeart/2008/layout/LinedList"/>
    <dgm:cxn modelId="{B59177AB-1EF4-324B-B7C9-3E0287454F4B}" type="presParOf" srcId="{C7DC00A3-6503-B048-9A09-D03B7CA971B0}" destId="{E8405752-7856-9F4E-983E-EE2EC3B43886}" srcOrd="3" destOrd="0" presId="urn:microsoft.com/office/officeart/2008/layout/LinedList"/>
    <dgm:cxn modelId="{7874F2CA-C956-BE4A-B82A-9CD5FEA2458F}" type="presParOf" srcId="{E8405752-7856-9F4E-983E-EE2EC3B43886}" destId="{442306F7-44D1-E349-9CB5-ABD9C7E58D58}" srcOrd="0" destOrd="0" presId="urn:microsoft.com/office/officeart/2008/layout/LinedList"/>
    <dgm:cxn modelId="{559CB8CF-5EAA-3041-B29B-71FC0413F645}" type="presParOf" srcId="{E8405752-7856-9F4E-983E-EE2EC3B43886}" destId="{DFE650D1-D61F-E14F-B79C-350435D0F336}" srcOrd="1" destOrd="0" presId="urn:microsoft.com/office/officeart/2008/layout/LinedList"/>
    <dgm:cxn modelId="{5446CD42-FE92-E64B-8296-AB13A0A112AA}" type="presParOf" srcId="{C7DC00A3-6503-B048-9A09-D03B7CA971B0}" destId="{25E59C87-1702-5A45-96C1-BB157380A3A4}" srcOrd="4" destOrd="0" presId="urn:microsoft.com/office/officeart/2008/layout/LinedList"/>
    <dgm:cxn modelId="{384B11CA-7B53-784E-A102-30CEFAAD533B}" type="presParOf" srcId="{C7DC00A3-6503-B048-9A09-D03B7CA971B0}" destId="{8B66A981-02C7-994D-B3D4-FDB8F86C3033}" srcOrd="5" destOrd="0" presId="urn:microsoft.com/office/officeart/2008/layout/LinedList"/>
    <dgm:cxn modelId="{A03221F8-F1BA-354F-A68C-7B5EE0EA4032}" type="presParOf" srcId="{8B66A981-02C7-994D-B3D4-FDB8F86C3033}" destId="{874BDCF2-2AAC-3D47-AFE2-1C5B869FA32D}" srcOrd="0" destOrd="0" presId="urn:microsoft.com/office/officeart/2008/layout/LinedList"/>
    <dgm:cxn modelId="{30ECA4BA-FDE3-E646-AF3B-57C9F54725D3}" type="presParOf" srcId="{8B66A981-02C7-994D-B3D4-FDB8F86C3033}" destId="{3B0EDC6B-BD92-734E-B734-0C51C9E318CD}" srcOrd="1" destOrd="0" presId="urn:microsoft.com/office/officeart/2008/layout/LinedList"/>
    <dgm:cxn modelId="{93629A55-DAE0-344A-82D3-BDBFBBC868BF}" type="presParOf" srcId="{C7DC00A3-6503-B048-9A09-D03B7CA971B0}" destId="{57C0B666-F8B5-2041-B071-BE004A63B701}" srcOrd="6" destOrd="0" presId="urn:microsoft.com/office/officeart/2008/layout/LinedList"/>
    <dgm:cxn modelId="{B95D46D9-2984-6F40-AEE2-99974BBB11B8}" type="presParOf" srcId="{C7DC00A3-6503-B048-9A09-D03B7CA971B0}" destId="{2E069AD4-3CE0-9A40-A4ED-45B98F4746B4}" srcOrd="7" destOrd="0" presId="urn:microsoft.com/office/officeart/2008/layout/LinedList"/>
    <dgm:cxn modelId="{5E9764D4-181B-1441-8FF6-B4E58073827C}" type="presParOf" srcId="{2E069AD4-3CE0-9A40-A4ED-45B98F4746B4}" destId="{3AD1642A-F255-B743-9731-5C4998A07BD9}" srcOrd="0" destOrd="0" presId="urn:microsoft.com/office/officeart/2008/layout/LinedList"/>
    <dgm:cxn modelId="{82BFC04E-6611-CF46-A38F-63EB43CA5608}" type="presParOf" srcId="{2E069AD4-3CE0-9A40-A4ED-45B98F4746B4}" destId="{0396CE8B-DE5F-0445-A471-E81AA7C521F4}" srcOrd="1" destOrd="0" presId="urn:microsoft.com/office/officeart/2008/layout/LinedList"/>
    <dgm:cxn modelId="{EC820CB6-4935-3749-945A-EB4C78EA7C0E}" type="presParOf" srcId="{C7DC00A3-6503-B048-9A09-D03B7CA971B0}" destId="{B85F33A7-C71F-AA4D-9C84-8BA6B223ECD2}" srcOrd="8" destOrd="0" presId="urn:microsoft.com/office/officeart/2008/layout/LinedList"/>
    <dgm:cxn modelId="{23922AAB-6A4D-DF48-8955-CE227F95A908}" type="presParOf" srcId="{C7DC00A3-6503-B048-9A09-D03B7CA971B0}" destId="{048240F0-6BB4-5449-BC4F-43DEBE40D8FB}" srcOrd="9" destOrd="0" presId="urn:microsoft.com/office/officeart/2008/layout/LinedList"/>
    <dgm:cxn modelId="{C08DBDFB-A0BA-0A44-A386-504BC71AD4FD}" type="presParOf" srcId="{048240F0-6BB4-5449-BC4F-43DEBE40D8FB}" destId="{9878F1E1-686F-3541-87D2-629F3BB73A55}" srcOrd="0" destOrd="0" presId="urn:microsoft.com/office/officeart/2008/layout/LinedList"/>
    <dgm:cxn modelId="{6FB296B0-9EE5-9F4A-9148-882A525A1AE6}" type="presParOf" srcId="{048240F0-6BB4-5449-BC4F-43DEBE40D8FB}" destId="{9519A16A-C1EC-444E-8E72-79E152DC33A4}" srcOrd="1" destOrd="0" presId="urn:microsoft.com/office/officeart/2008/layout/LinedList"/>
    <dgm:cxn modelId="{52B29389-D331-E34C-ABAF-9D822BD9EA88}" type="presParOf" srcId="{C7DC00A3-6503-B048-9A09-D03B7CA971B0}" destId="{2F22430A-7C2A-EA43-8BA2-588BCC1A7A0C}" srcOrd="10" destOrd="0" presId="urn:microsoft.com/office/officeart/2008/layout/LinedList"/>
    <dgm:cxn modelId="{63CCF459-5D19-8048-90CA-E1C928E4517E}" type="presParOf" srcId="{C7DC00A3-6503-B048-9A09-D03B7CA971B0}" destId="{3D7502C7-EB07-9247-B86F-2D65B187498F}" srcOrd="11" destOrd="0" presId="urn:microsoft.com/office/officeart/2008/layout/LinedList"/>
    <dgm:cxn modelId="{D752C034-1595-3E48-8599-0B1D12B15D02}" type="presParOf" srcId="{3D7502C7-EB07-9247-B86F-2D65B187498F}" destId="{53673774-5244-D24B-A631-978B02A333E9}" srcOrd="0" destOrd="0" presId="urn:microsoft.com/office/officeart/2008/layout/LinedList"/>
    <dgm:cxn modelId="{5CD95047-8CF9-C145-9A42-16F7E6A0C444}" type="presParOf" srcId="{3D7502C7-EB07-9247-B86F-2D65B187498F}" destId="{25A71DBC-1064-084A-9FDD-5145E32A56ED}" srcOrd="1" destOrd="0" presId="urn:microsoft.com/office/officeart/2008/layout/LinedList"/>
    <dgm:cxn modelId="{A47B4033-658C-8842-8363-35313EB2F0F1}" type="presParOf" srcId="{C7DC00A3-6503-B048-9A09-D03B7CA971B0}" destId="{64E6FE3B-4009-8749-B29F-27D8C7E71DF8}" srcOrd="12" destOrd="0" presId="urn:microsoft.com/office/officeart/2008/layout/LinedList"/>
    <dgm:cxn modelId="{62F99F25-B027-B448-AE33-073FC2CEBC12}" type="presParOf" srcId="{C7DC00A3-6503-B048-9A09-D03B7CA971B0}" destId="{EBEB9C88-E13B-CE49-B914-2C8162EC917D}" srcOrd="13" destOrd="0" presId="urn:microsoft.com/office/officeart/2008/layout/LinedList"/>
    <dgm:cxn modelId="{A1CF918F-89DB-6B4A-AFF4-DD1EE8B89107}" type="presParOf" srcId="{EBEB9C88-E13B-CE49-B914-2C8162EC917D}" destId="{448B1249-A544-5A45-9B3D-29CD63056D0D}" srcOrd="0" destOrd="0" presId="urn:microsoft.com/office/officeart/2008/layout/LinedList"/>
    <dgm:cxn modelId="{3D2D7B28-D836-0E45-8506-54268F1994D1}" type="presParOf" srcId="{EBEB9C88-E13B-CE49-B914-2C8162EC917D}" destId="{B3642C0F-F2C0-0A46-BCC8-A0AA84D20F91}" srcOrd="1" destOrd="0" presId="urn:microsoft.com/office/officeart/2008/layout/LinedList"/>
    <dgm:cxn modelId="{8F3DC9A7-C1C4-374B-9942-F016CBCD307F}" type="presParOf" srcId="{C7DC00A3-6503-B048-9A09-D03B7CA971B0}" destId="{1D319895-46A7-1C44-B1F1-A58515933613}" srcOrd="14" destOrd="0" presId="urn:microsoft.com/office/officeart/2008/layout/LinedList"/>
    <dgm:cxn modelId="{81D96E5D-1FAC-4941-8188-E2105D8688CF}" type="presParOf" srcId="{C7DC00A3-6503-B048-9A09-D03B7CA971B0}" destId="{1FAA0EDF-B748-6742-8224-31A49957A2EB}" srcOrd="15" destOrd="0" presId="urn:microsoft.com/office/officeart/2008/layout/LinedList"/>
    <dgm:cxn modelId="{7C8E69A5-16F7-1940-9329-10A6B951E746}" type="presParOf" srcId="{1FAA0EDF-B748-6742-8224-31A49957A2EB}" destId="{11ED8154-1C1D-E24E-897C-16713368CEA6}" srcOrd="0" destOrd="0" presId="urn:microsoft.com/office/officeart/2008/layout/LinedList"/>
    <dgm:cxn modelId="{0E9AB73C-A190-4B4A-9805-87BB64354490}" type="presParOf" srcId="{1FAA0EDF-B748-6742-8224-31A49957A2EB}" destId="{A60DF262-5309-BF4A-9030-98DE7BFBE75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B48845-732B-B447-86AA-018437884F77}">
      <dsp:nvSpPr>
        <dsp:cNvPr id="0" name=""/>
        <dsp:cNvSpPr/>
      </dsp:nvSpPr>
      <dsp:spPr>
        <a:xfrm>
          <a:off x="0" y="2232"/>
          <a:ext cx="4872038" cy="0"/>
        </a:xfrm>
        <a:prstGeom prst="line">
          <a:avLst/>
        </a:prstGeom>
        <a:gradFill rotWithShape="0">
          <a:gsLst>
            <a:gs pos="0">
              <a:schemeClr val="accent5">
                <a:hueOff val="0"/>
                <a:satOff val="0"/>
                <a:lumOff val="0"/>
                <a:alphaOff val="0"/>
                <a:tint val="98000"/>
                <a:lumMod val="114000"/>
              </a:schemeClr>
            </a:gs>
            <a:gs pos="100000">
              <a:schemeClr val="accent5">
                <a:hueOff val="0"/>
                <a:satOff val="0"/>
                <a:lumOff val="0"/>
                <a:alphaOff val="0"/>
                <a:shade val="90000"/>
                <a:lumMod val="84000"/>
              </a:schemeClr>
            </a:gs>
          </a:gsLst>
          <a:lin ang="5400000" scaled="0"/>
        </a:gradFill>
        <a:ln w="9525" cap="rnd" cmpd="sng" algn="ctr">
          <a:solidFill>
            <a:schemeClr val="accent5">
              <a:hueOff val="0"/>
              <a:satOff val="0"/>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04684F9-5F9C-1E4D-BE97-6776AD84ADE9}">
      <dsp:nvSpPr>
        <dsp:cNvPr id="0" name=""/>
        <dsp:cNvSpPr/>
      </dsp:nvSpPr>
      <dsp:spPr>
        <a:xfrm>
          <a:off x="0" y="2232"/>
          <a:ext cx="4872038" cy="761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Welcome and introduction</a:t>
          </a:r>
          <a:endParaRPr lang="en-US" sz="2100" kern="1200" dirty="0"/>
        </a:p>
      </dsp:txBody>
      <dsp:txXfrm>
        <a:off x="0" y="2232"/>
        <a:ext cx="4872038" cy="761255"/>
      </dsp:txXfrm>
    </dsp:sp>
    <dsp:sp modelId="{31143281-0482-9C4C-AE1F-36AE6C359DD3}">
      <dsp:nvSpPr>
        <dsp:cNvPr id="0" name=""/>
        <dsp:cNvSpPr/>
      </dsp:nvSpPr>
      <dsp:spPr>
        <a:xfrm>
          <a:off x="0" y="763488"/>
          <a:ext cx="4872038" cy="0"/>
        </a:xfrm>
        <a:prstGeom prst="line">
          <a:avLst/>
        </a:prstGeom>
        <a:gradFill rotWithShape="0">
          <a:gsLst>
            <a:gs pos="0">
              <a:schemeClr val="accent5">
                <a:hueOff val="1462126"/>
                <a:satOff val="159"/>
                <a:lumOff val="0"/>
                <a:alphaOff val="0"/>
                <a:tint val="98000"/>
                <a:lumMod val="114000"/>
              </a:schemeClr>
            </a:gs>
            <a:gs pos="100000">
              <a:schemeClr val="accent5">
                <a:hueOff val="1462126"/>
                <a:satOff val="159"/>
                <a:lumOff val="0"/>
                <a:alphaOff val="0"/>
                <a:shade val="90000"/>
                <a:lumMod val="84000"/>
              </a:schemeClr>
            </a:gs>
          </a:gsLst>
          <a:lin ang="5400000" scaled="0"/>
        </a:gradFill>
        <a:ln w="9525" cap="rnd" cmpd="sng" algn="ctr">
          <a:solidFill>
            <a:schemeClr val="accent5">
              <a:hueOff val="1462126"/>
              <a:satOff val="159"/>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976FCE50-37EF-F746-8310-5ACA16B77810}">
      <dsp:nvSpPr>
        <dsp:cNvPr id="0" name=""/>
        <dsp:cNvSpPr/>
      </dsp:nvSpPr>
      <dsp:spPr>
        <a:xfrm>
          <a:off x="0" y="763488"/>
          <a:ext cx="4872038" cy="761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Attendance register</a:t>
          </a:r>
          <a:endParaRPr lang="en-US" sz="2100" kern="1200" dirty="0"/>
        </a:p>
      </dsp:txBody>
      <dsp:txXfrm>
        <a:off x="0" y="763488"/>
        <a:ext cx="4872038" cy="761255"/>
      </dsp:txXfrm>
    </dsp:sp>
    <dsp:sp modelId="{7A126089-DDC2-E24E-BCEE-F0600B2C95B2}">
      <dsp:nvSpPr>
        <dsp:cNvPr id="0" name=""/>
        <dsp:cNvSpPr/>
      </dsp:nvSpPr>
      <dsp:spPr>
        <a:xfrm>
          <a:off x="0" y="1524744"/>
          <a:ext cx="4872038" cy="0"/>
        </a:xfrm>
        <a:prstGeom prst="line">
          <a:avLst/>
        </a:prstGeom>
        <a:gradFill rotWithShape="0">
          <a:gsLst>
            <a:gs pos="0">
              <a:schemeClr val="accent5">
                <a:hueOff val="2924253"/>
                <a:satOff val="318"/>
                <a:lumOff val="0"/>
                <a:alphaOff val="0"/>
                <a:tint val="98000"/>
                <a:lumMod val="114000"/>
              </a:schemeClr>
            </a:gs>
            <a:gs pos="100000">
              <a:schemeClr val="accent5">
                <a:hueOff val="2924253"/>
                <a:satOff val="318"/>
                <a:lumOff val="0"/>
                <a:alphaOff val="0"/>
                <a:shade val="90000"/>
                <a:lumMod val="84000"/>
              </a:schemeClr>
            </a:gs>
          </a:gsLst>
          <a:lin ang="5400000" scaled="0"/>
        </a:gradFill>
        <a:ln w="9525" cap="rnd" cmpd="sng" algn="ctr">
          <a:solidFill>
            <a:schemeClr val="accent5">
              <a:hueOff val="2924253"/>
              <a:satOff val="318"/>
              <a:lumOff val="0"/>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2CA17152-8CE2-6043-A49D-801110C07FAD}">
      <dsp:nvSpPr>
        <dsp:cNvPr id="0" name=""/>
        <dsp:cNvSpPr/>
      </dsp:nvSpPr>
      <dsp:spPr>
        <a:xfrm>
          <a:off x="0" y="1524744"/>
          <a:ext cx="4872038" cy="761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a:t>Conditions of tender</a:t>
          </a:r>
          <a:endParaRPr lang="en-US" sz="2100" kern="1200"/>
        </a:p>
      </dsp:txBody>
      <dsp:txXfrm>
        <a:off x="0" y="1524744"/>
        <a:ext cx="4872038" cy="761255"/>
      </dsp:txXfrm>
    </dsp:sp>
    <dsp:sp modelId="{7B46E2FA-2838-3F4F-ACB7-4E2B427A7940}">
      <dsp:nvSpPr>
        <dsp:cNvPr id="0" name=""/>
        <dsp:cNvSpPr/>
      </dsp:nvSpPr>
      <dsp:spPr>
        <a:xfrm>
          <a:off x="0" y="2286000"/>
          <a:ext cx="4872038" cy="0"/>
        </a:xfrm>
        <a:prstGeom prst="line">
          <a:avLst/>
        </a:prstGeom>
        <a:gradFill rotWithShape="0">
          <a:gsLst>
            <a:gs pos="0">
              <a:schemeClr val="accent5">
                <a:hueOff val="4386379"/>
                <a:satOff val="477"/>
                <a:lumOff val="-1"/>
                <a:alphaOff val="0"/>
                <a:tint val="98000"/>
                <a:lumMod val="114000"/>
              </a:schemeClr>
            </a:gs>
            <a:gs pos="100000">
              <a:schemeClr val="accent5">
                <a:hueOff val="4386379"/>
                <a:satOff val="477"/>
                <a:lumOff val="-1"/>
                <a:alphaOff val="0"/>
                <a:shade val="90000"/>
                <a:lumMod val="84000"/>
              </a:schemeClr>
            </a:gs>
          </a:gsLst>
          <a:lin ang="5400000" scaled="0"/>
        </a:gradFill>
        <a:ln w="9525" cap="rnd" cmpd="sng" algn="ctr">
          <a:solidFill>
            <a:schemeClr val="accent5">
              <a:hueOff val="4386379"/>
              <a:satOff val="477"/>
              <a:lumOff val="-1"/>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8E2B7ACA-437D-3641-8CF4-3C2CA704660D}">
      <dsp:nvSpPr>
        <dsp:cNvPr id="0" name=""/>
        <dsp:cNvSpPr/>
      </dsp:nvSpPr>
      <dsp:spPr>
        <a:xfrm>
          <a:off x="0" y="2286000"/>
          <a:ext cx="4872038" cy="761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Technical presentation - Scope of Work</a:t>
          </a:r>
          <a:endParaRPr lang="en-US" sz="2100" kern="1200" dirty="0"/>
        </a:p>
      </dsp:txBody>
      <dsp:txXfrm>
        <a:off x="0" y="2286000"/>
        <a:ext cx="4872038" cy="761255"/>
      </dsp:txXfrm>
    </dsp:sp>
    <dsp:sp modelId="{A0AFF947-BE02-2147-B0B4-5035CC1CE4A2}">
      <dsp:nvSpPr>
        <dsp:cNvPr id="0" name=""/>
        <dsp:cNvSpPr/>
      </dsp:nvSpPr>
      <dsp:spPr>
        <a:xfrm>
          <a:off x="0" y="3047255"/>
          <a:ext cx="4872038" cy="0"/>
        </a:xfrm>
        <a:prstGeom prst="line">
          <a:avLst/>
        </a:prstGeom>
        <a:gradFill rotWithShape="0">
          <a:gsLst>
            <a:gs pos="0">
              <a:schemeClr val="accent5">
                <a:hueOff val="5848506"/>
                <a:satOff val="636"/>
                <a:lumOff val="-1"/>
                <a:alphaOff val="0"/>
                <a:tint val="98000"/>
                <a:lumMod val="114000"/>
              </a:schemeClr>
            </a:gs>
            <a:gs pos="100000">
              <a:schemeClr val="accent5">
                <a:hueOff val="5848506"/>
                <a:satOff val="636"/>
                <a:lumOff val="-1"/>
                <a:alphaOff val="0"/>
                <a:shade val="90000"/>
                <a:lumMod val="84000"/>
              </a:schemeClr>
            </a:gs>
          </a:gsLst>
          <a:lin ang="5400000" scaled="0"/>
        </a:gradFill>
        <a:ln w="9525" cap="rnd" cmpd="sng" algn="ctr">
          <a:solidFill>
            <a:schemeClr val="accent5">
              <a:hueOff val="5848506"/>
              <a:satOff val="636"/>
              <a:lumOff val="-1"/>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FD13B79E-58BE-4147-B6A1-8291EC13DECE}">
      <dsp:nvSpPr>
        <dsp:cNvPr id="0" name=""/>
        <dsp:cNvSpPr/>
      </dsp:nvSpPr>
      <dsp:spPr>
        <a:xfrm>
          <a:off x="0" y="3047255"/>
          <a:ext cx="4872038" cy="761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dirty="0"/>
            <a:t>Questions and answers</a:t>
          </a:r>
          <a:endParaRPr lang="en-US" sz="2100" kern="1200" dirty="0"/>
        </a:p>
      </dsp:txBody>
      <dsp:txXfrm>
        <a:off x="0" y="3047255"/>
        <a:ext cx="4872038" cy="761255"/>
      </dsp:txXfrm>
    </dsp:sp>
    <dsp:sp modelId="{3E4BB2D7-C8CB-2D42-8AF9-4E1F7BC0F5DE}">
      <dsp:nvSpPr>
        <dsp:cNvPr id="0" name=""/>
        <dsp:cNvSpPr/>
      </dsp:nvSpPr>
      <dsp:spPr>
        <a:xfrm>
          <a:off x="0" y="3808511"/>
          <a:ext cx="4872038" cy="0"/>
        </a:xfrm>
        <a:prstGeom prst="line">
          <a:avLst/>
        </a:prstGeom>
        <a:gradFill rotWithShape="0">
          <a:gsLst>
            <a:gs pos="0">
              <a:schemeClr val="accent5">
                <a:hueOff val="7310632"/>
                <a:satOff val="795"/>
                <a:lumOff val="-1"/>
                <a:alphaOff val="0"/>
                <a:tint val="98000"/>
                <a:lumMod val="114000"/>
              </a:schemeClr>
            </a:gs>
            <a:gs pos="100000">
              <a:schemeClr val="accent5">
                <a:hueOff val="7310632"/>
                <a:satOff val="795"/>
                <a:lumOff val="-1"/>
                <a:alphaOff val="0"/>
                <a:shade val="90000"/>
                <a:lumMod val="84000"/>
              </a:schemeClr>
            </a:gs>
          </a:gsLst>
          <a:lin ang="5400000" scaled="0"/>
        </a:gradFill>
        <a:ln w="9525" cap="rnd" cmpd="sng" algn="ctr">
          <a:solidFill>
            <a:schemeClr val="accent5">
              <a:hueOff val="7310632"/>
              <a:satOff val="795"/>
              <a:lumOff val="-1"/>
              <a:alphaOff val="0"/>
            </a:schemeClr>
          </a:solidFill>
          <a:prstDash val="solid"/>
        </a:ln>
        <a:effectLst>
          <a:outerShdw blurRad="38100" dist="25400" dir="5400000" rotWithShape="0">
            <a:srgbClr val="000000">
              <a:alpha val="45000"/>
            </a:srgbClr>
          </a:outerShdw>
        </a:effectLst>
      </dsp:spPr>
      <dsp:style>
        <a:lnRef idx="1">
          <a:scrgbClr r="0" g="0" b="0"/>
        </a:lnRef>
        <a:fillRef idx="3">
          <a:scrgbClr r="0" g="0" b="0"/>
        </a:fillRef>
        <a:effectRef idx="2">
          <a:scrgbClr r="0" g="0" b="0"/>
        </a:effectRef>
        <a:fontRef idx="minor">
          <a:schemeClr val="lt1"/>
        </a:fontRef>
      </dsp:style>
    </dsp:sp>
    <dsp:sp modelId="{63B83094-9083-9D4F-8D12-748A26D3E8AD}">
      <dsp:nvSpPr>
        <dsp:cNvPr id="0" name=""/>
        <dsp:cNvSpPr/>
      </dsp:nvSpPr>
      <dsp:spPr>
        <a:xfrm>
          <a:off x="0" y="3808511"/>
          <a:ext cx="4872038" cy="7612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0" i="0" kern="1200"/>
            <a:t>Conclusion</a:t>
          </a:r>
          <a:endParaRPr lang="en-US" sz="2100" kern="1200"/>
        </a:p>
      </dsp:txBody>
      <dsp:txXfrm>
        <a:off x="0" y="3808511"/>
        <a:ext cx="4872038" cy="7612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82F3A4-9A3F-714D-9036-222D383674DA}">
      <dsp:nvSpPr>
        <dsp:cNvPr id="0" name=""/>
        <dsp:cNvSpPr/>
      </dsp:nvSpPr>
      <dsp:spPr>
        <a:xfrm>
          <a:off x="0" y="0"/>
          <a:ext cx="8171528" cy="0"/>
        </a:xfrm>
        <a:prstGeom prst="line">
          <a:avLst/>
        </a:prstGeom>
        <a:solidFill>
          <a:schemeClr val="accent5">
            <a:hueOff val="0"/>
            <a:satOff val="0"/>
            <a:lumOff val="0"/>
            <a:alphaOff val="0"/>
          </a:schemeClr>
        </a:solidFill>
        <a:ln w="19050" cap="rnd"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4C4D32-53B6-D14C-9EBC-B87844C45578}">
      <dsp:nvSpPr>
        <dsp:cNvPr id="0" name=""/>
        <dsp:cNvSpPr/>
      </dsp:nvSpPr>
      <dsp:spPr>
        <a:xfrm>
          <a:off x="0" y="0"/>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Take over and maintain existing Toll Systems</a:t>
          </a:r>
          <a:endParaRPr lang="en-US" sz="1900" kern="1200" dirty="0"/>
        </a:p>
      </dsp:txBody>
      <dsp:txXfrm>
        <a:off x="0" y="0"/>
        <a:ext cx="8171528" cy="425534"/>
      </dsp:txXfrm>
    </dsp:sp>
    <dsp:sp modelId="{DC1E36B2-1DD4-1048-A128-8D3829039201}">
      <dsp:nvSpPr>
        <dsp:cNvPr id="0" name=""/>
        <dsp:cNvSpPr/>
      </dsp:nvSpPr>
      <dsp:spPr>
        <a:xfrm>
          <a:off x="0" y="425534"/>
          <a:ext cx="8171528" cy="0"/>
        </a:xfrm>
        <a:prstGeom prst="line">
          <a:avLst/>
        </a:prstGeom>
        <a:solidFill>
          <a:schemeClr val="accent5">
            <a:hueOff val="1044376"/>
            <a:satOff val="114"/>
            <a:lumOff val="0"/>
            <a:alphaOff val="0"/>
          </a:schemeClr>
        </a:solidFill>
        <a:ln w="19050" cap="rnd" cmpd="sng" algn="ctr">
          <a:solidFill>
            <a:schemeClr val="accent5">
              <a:hueOff val="1044376"/>
              <a:satOff val="114"/>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2306F7-44D1-E349-9CB5-ABD9C7E58D58}">
      <dsp:nvSpPr>
        <dsp:cNvPr id="0" name=""/>
        <dsp:cNvSpPr/>
      </dsp:nvSpPr>
      <dsp:spPr>
        <a:xfrm>
          <a:off x="0" y="425534"/>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Design and implement new Toll System</a:t>
          </a:r>
          <a:endParaRPr lang="en-US" sz="1900" kern="1200" dirty="0"/>
        </a:p>
      </dsp:txBody>
      <dsp:txXfrm>
        <a:off x="0" y="425534"/>
        <a:ext cx="8171528" cy="425534"/>
      </dsp:txXfrm>
    </dsp:sp>
    <dsp:sp modelId="{25E59C87-1702-5A45-96C1-BB157380A3A4}">
      <dsp:nvSpPr>
        <dsp:cNvPr id="0" name=""/>
        <dsp:cNvSpPr/>
      </dsp:nvSpPr>
      <dsp:spPr>
        <a:xfrm>
          <a:off x="0" y="851069"/>
          <a:ext cx="8171528" cy="0"/>
        </a:xfrm>
        <a:prstGeom prst="line">
          <a:avLst/>
        </a:prstGeom>
        <a:solidFill>
          <a:schemeClr val="accent5">
            <a:hueOff val="2088752"/>
            <a:satOff val="227"/>
            <a:lumOff val="0"/>
            <a:alphaOff val="0"/>
          </a:schemeClr>
        </a:solidFill>
        <a:ln w="19050" cap="rnd" cmpd="sng" algn="ctr">
          <a:solidFill>
            <a:schemeClr val="accent5">
              <a:hueOff val="2088752"/>
              <a:satOff val="227"/>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4BDCF2-2AAC-3D47-AFE2-1C5B869FA32D}">
      <dsp:nvSpPr>
        <dsp:cNvPr id="0" name=""/>
        <dsp:cNvSpPr/>
      </dsp:nvSpPr>
      <dsp:spPr>
        <a:xfrm>
          <a:off x="0" y="851069"/>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Develop, test and roll SANRAL MIS Interface</a:t>
          </a:r>
        </a:p>
      </dsp:txBody>
      <dsp:txXfrm>
        <a:off x="0" y="851069"/>
        <a:ext cx="8171528" cy="425534"/>
      </dsp:txXfrm>
    </dsp:sp>
    <dsp:sp modelId="{57C0B666-F8B5-2041-B071-BE004A63B701}">
      <dsp:nvSpPr>
        <dsp:cNvPr id="0" name=""/>
        <dsp:cNvSpPr/>
      </dsp:nvSpPr>
      <dsp:spPr>
        <a:xfrm>
          <a:off x="0" y="1276603"/>
          <a:ext cx="8171528" cy="0"/>
        </a:xfrm>
        <a:prstGeom prst="line">
          <a:avLst/>
        </a:prstGeom>
        <a:solidFill>
          <a:schemeClr val="accent5">
            <a:hueOff val="3133128"/>
            <a:satOff val="341"/>
            <a:lumOff val="0"/>
            <a:alphaOff val="0"/>
          </a:schemeClr>
        </a:solidFill>
        <a:ln w="19050" cap="rnd" cmpd="sng" algn="ctr">
          <a:solidFill>
            <a:schemeClr val="accent5">
              <a:hueOff val="3133128"/>
              <a:satOff val="341"/>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D1642A-F255-B743-9731-5C4998A07BD9}">
      <dsp:nvSpPr>
        <dsp:cNvPr id="0" name=""/>
        <dsp:cNvSpPr/>
      </dsp:nvSpPr>
      <dsp:spPr>
        <a:xfrm>
          <a:off x="0" y="1276603"/>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dirty="0"/>
            <a:t>Roll out SANRAL National Toll System</a:t>
          </a:r>
        </a:p>
      </dsp:txBody>
      <dsp:txXfrm>
        <a:off x="0" y="1276603"/>
        <a:ext cx="8171528" cy="425534"/>
      </dsp:txXfrm>
    </dsp:sp>
    <dsp:sp modelId="{B85F33A7-C71F-AA4D-9C84-8BA6B223ECD2}">
      <dsp:nvSpPr>
        <dsp:cNvPr id="0" name=""/>
        <dsp:cNvSpPr/>
      </dsp:nvSpPr>
      <dsp:spPr>
        <a:xfrm>
          <a:off x="0" y="1702138"/>
          <a:ext cx="8171528" cy="0"/>
        </a:xfrm>
        <a:prstGeom prst="line">
          <a:avLst/>
        </a:prstGeom>
        <a:solidFill>
          <a:schemeClr val="accent5">
            <a:hueOff val="4177505"/>
            <a:satOff val="454"/>
            <a:lumOff val="-1"/>
            <a:alphaOff val="0"/>
          </a:schemeClr>
        </a:solidFill>
        <a:ln w="19050" cap="rnd" cmpd="sng" algn="ctr">
          <a:solidFill>
            <a:schemeClr val="accent5">
              <a:hueOff val="4177505"/>
              <a:satOff val="454"/>
              <a:lumOff val="-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878F1E1-686F-3541-87D2-629F3BB73A55}">
      <dsp:nvSpPr>
        <dsp:cNvPr id="0" name=""/>
        <dsp:cNvSpPr/>
      </dsp:nvSpPr>
      <dsp:spPr>
        <a:xfrm>
          <a:off x="0" y="1702138"/>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Develop, test and roll out TCH Interface</a:t>
          </a:r>
          <a:endParaRPr lang="en-US" sz="1900" kern="1200" dirty="0"/>
        </a:p>
      </dsp:txBody>
      <dsp:txXfrm>
        <a:off x="0" y="1702138"/>
        <a:ext cx="8171528" cy="425534"/>
      </dsp:txXfrm>
    </dsp:sp>
    <dsp:sp modelId="{2F22430A-7C2A-EA43-8BA2-588BCC1A7A0C}">
      <dsp:nvSpPr>
        <dsp:cNvPr id="0" name=""/>
        <dsp:cNvSpPr/>
      </dsp:nvSpPr>
      <dsp:spPr>
        <a:xfrm>
          <a:off x="0" y="2127673"/>
          <a:ext cx="8171528" cy="0"/>
        </a:xfrm>
        <a:prstGeom prst="line">
          <a:avLst/>
        </a:prstGeom>
        <a:solidFill>
          <a:schemeClr val="accent5">
            <a:hueOff val="5221880"/>
            <a:satOff val="568"/>
            <a:lumOff val="-1"/>
            <a:alphaOff val="0"/>
          </a:schemeClr>
        </a:solidFill>
        <a:ln w="19050" cap="rnd" cmpd="sng" algn="ctr">
          <a:solidFill>
            <a:schemeClr val="accent5">
              <a:hueOff val="5221880"/>
              <a:satOff val="568"/>
              <a:lumOff val="-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673774-5244-D24B-A631-978B02A333E9}">
      <dsp:nvSpPr>
        <dsp:cNvPr id="0" name=""/>
        <dsp:cNvSpPr/>
      </dsp:nvSpPr>
      <dsp:spPr>
        <a:xfrm>
          <a:off x="0" y="2127673"/>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Develop, test and roll out ITIS Interface </a:t>
          </a:r>
          <a:endParaRPr lang="en-US" sz="1900" kern="1200" dirty="0"/>
        </a:p>
      </dsp:txBody>
      <dsp:txXfrm>
        <a:off x="0" y="2127673"/>
        <a:ext cx="8171528" cy="425534"/>
      </dsp:txXfrm>
    </dsp:sp>
    <dsp:sp modelId="{64E6FE3B-4009-8749-B29F-27D8C7E71DF8}">
      <dsp:nvSpPr>
        <dsp:cNvPr id="0" name=""/>
        <dsp:cNvSpPr/>
      </dsp:nvSpPr>
      <dsp:spPr>
        <a:xfrm>
          <a:off x="0" y="2553207"/>
          <a:ext cx="8171528" cy="0"/>
        </a:xfrm>
        <a:prstGeom prst="line">
          <a:avLst/>
        </a:prstGeom>
        <a:solidFill>
          <a:schemeClr val="accent5">
            <a:hueOff val="6266256"/>
            <a:satOff val="681"/>
            <a:lumOff val="-1"/>
            <a:alphaOff val="0"/>
          </a:schemeClr>
        </a:solidFill>
        <a:ln w="19050" cap="rnd" cmpd="sng" algn="ctr">
          <a:solidFill>
            <a:schemeClr val="accent5">
              <a:hueOff val="6266256"/>
              <a:satOff val="681"/>
              <a:lumOff val="-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8B1249-A544-5A45-9B3D-29CD63056D0D}">
      <dsp:nvSpPr>
        <dsp:cNvPr id="0" name=""/>
        <dsp:cNvSpPr/>
      </dsp:nvSpPr>
      <dsp:spPr>
        <a:xfrm>
          <a:off x="0" y="2553207"/>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Develop, test and roll out banking Interfaces</a:t>
          </a:r>
          <a:endParaRPr lang="en-US" sz="1900" kern="1200" dirty="0"/>
        </a:p>
      </dsp:txBody>
      <dsp:txXfrm>
        <a:off x="0" y="2553207"/>
        <a:ext cx="8171528" cy="425534"/>
      </dsp:txXfrm>
    </dsp:sp>
    <dsp:sp modelId="{1D319895-46A7-1C44-B1F1-A58515933613}">
      <dsp:nvSpPr>
        <dsp:cNvPr id="0" name=""/>
        <dsp:cNvSpPr/>
      </dsp:nvSpPr>
      <dsp:spPr>
        <a:xfrm>
          <a:off x="0" y="2978742"/>
          <a:ext cx="8171528" cy="0"/>
        </a:xfrm>
        <a:prstGeom prst="line">
          <a:avLst/>
        </a:prstGeom>
        <a:solidFill>
          <a:schemeClr val="accent5">
            <a:hueOff val="7310632"/>
            <a:satOff val="795"/>
            <a:lumOff val="-1"/>
            <a:alphaOff val="0"/>
          </a:schemeClr>
        </a:solidFill>
        <a:ln w="19050" cap="rnd" cmpd="sng" algn="ctr">
          <a:solidFill>
            <a:schemeClr val="accent5">
              <a:hueOff val="7310632"/>
              <a:satOff val="795"/>
              <a:lumOff val="-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1ED8154-1C1D-E24E-897C-16713368CEA6}">
      <dsp:nvSpPr>
        <dsp:cNvPr id="0" name=""/>
        <dsp:cNvSpPr/>
      </dsp:nvSpPr>
      <dsp:spPr>
        <a:xfrm>
          <a:off x="0" y="2978742"/>
          <a:ext cx="8171528" cy="425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dirty="0"/>
            <a:t>Operations and maintenance of Toll Systems</a:t>
          </a:r>
          <a:endParaRPr lang="en-US" sz="1900" kern="1200" dirty="0"/>
        </a:p>
      </dsp:txBody>
      <dsp:txXfrm>
        <a:off x="0" y="2978742"/>
        <a:ext cx="8171528" cy="42553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809B4B-64A7-53AA-D755-E02101FA6F9E}"/>
              </a:ext>
            </a:extLst>
          </p:cNvPr>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en-ZA" altLang="en-US"/>
          </a:p>
        </p:txBody>
      </p:sp>
      <p:sp>
        <p:nvSpPr>
          <p:cNvPr id="3" name="Date Placeholder 2">
            <a:extLst>
              <a:ext uri="{FF2B5EF4-FFF2-40B4-BE49-F238E27FC236}">
                <a16:creationId xmlns:a16="http://schemas.microsoft.com/office/drawing/2014/main" id="{12505CBA-DC29-87A8-00DC-3D284BA14295}"/>
              </a:ext>
            </a:extLst>
          </p:cNvPr>
          <p:cNvSpPr>
            <a:spLocks noGrp="1"/>
          </p:cNvSpPr>
          <p:nvPr>
            <p:ph type="dt" sz="quarter"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6E1FCF58-FA5E-5045-868D-58B8A9779BFF}" type="datetimeFigureOut">
              <a:rPr lang="en-US" altLang="en-US"/>
              <a:pPr>
                <a:defRPr/>
              </a:pPr>
              <a:t>2/10/2023</a:t>
            </a:fld>
            <a:endParaRPr lang="en-ZA" altLang="en-US"/>
          </a:p>
        </p:txBody>
      </p:sp>
      <p:sp>
        <p:nvSpPr>
          <p:cNvPr id="4" name="Footer Placeholder 3">
            <a:extLst>
              <a:ext uri="{FF2B5EF4-FFF2-40B4-BE49-F238E27FC236}">
                <a16:creationId xmlns:a16="http://schemas.microsoft.com/office/drawing/2014/main" id="{D8ACBEB0-67B0-BE95-5092-D692B8FEC8D7}"/>
              </a:ext>
            </a:extLst>
          </p:cNvPr>
          <p:cNvSpPr>
            <a:spLocks noGrp="1"/>
          </p:cNvSpPr>
          <p:nvPr>
            <p:ph type="ftr" sz="quarter" idx="2"/>
          </p:nvPr>
        </p:nvSpPr>
        <p:spPr>
          <a:xfrm>
            <a:off x="0" y="9429750"/>
            <a:ext cx="2946400" cy="496888"/>
          </a:xfrm>
          <a:prstGeom prst="rect">
            <a:avLst/>
          </a:prstGeom>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en-ZA" altLang="en-US"/>
          </a:p>
        </p:txBody>
      </p:sp>
      <p:sp>
        <p:nvSpPr>
          <p:cNvPr id="5" name="Slide Number Placeholder 4">
            <a:extLst>
              <a:ext uri="{FF2B5EF4-FFF2-40B4-BE49-F238E27FC236}">
                <a16:creationId xmlns:a16="http://schemas.microsoft.com/office/drawing/2014/main" id="{9196C4C6-D651-82C3-F472-6D290BA0913A}"/>
              </a:ext>
            </a:extLst>
          </p:cNvPr>
          <p:cNvSpPr>
            <a:spLocks noGrp="1"/>
          </p:cNvSpPr>
          <p:nvPr>
            <p:ph type="sldNum" sz="quarter" idx="3"/>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DDE74D1A-1944-7644-929C-5158E89856E8}" type="slidenum">
              <a:rPr lang="en-ZA" altLang="en-US"/>
              <a:pPr>
                <a:defRPr/>
              </a:pPr>
              <a:t>‹#›</a:t>
            </a:fld>
            <a:endParaRPr lang="en-ZA"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219C960-3ECA-678E-2995-943DB2DC2FEA}"/>
              </a:ext>
            </a:extLst>
          </p:cNvPr>
          <p:cNvSpPr>
            <a:spLocks noGrp="1"/>
          </p:cNvSpPr>
          <p:nvPr>
            <p:ph type="hdr" sz="quarter"/>
          </p:nvPr>
        </p:nvSpPr>
        <p:spPr>
          <a:xfrm>
            <a:off x="0" y="0"/>
            <a:ext cx="2946400" cy="496888"/>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en-ZA" altLang="en-US"/>
          </a:p>
        </p:txBody>
      </p:sp>
      <p:sp>
        <p:nvSpPr>
          <p:cNvPr id="3" name="Date Placeholder 2">
            <a:extLst>
              <a:ext uri="{FF2B5EF4-FFF2-40B4-BE49-F238E27FC236}">
                <a16:creationId xmlns:a16="http://schemas.microsoft.com/office/drawing/2014/main" id="{A558FF5C-8EF6-8DBE-354F-B175F2DBC7A0}"/>
              </a:ext>
            </a:extLst>
          </p:cNvPr>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484744E6-8793-D74C-9249-10F82CBCF9F9}" type="datetimeFigureOut">
              <a:rPr lang="en-US" altLang="en-US"/>
              <a:pPr>
                <a:defRPr/>
              </a:pPr>
              <a:t>2/10/2023</a:t>
            </a:fld>
            <a:endParaRPr lang="en-ZA" altLang="en-US"/>
          </a:p>
        </p:txBody>
      </p:sp>
      <p:sp>
        <p:nvSpPr>
          <p:cNvPr id="4" name="Slide Image Placeholder 3">
            <a:extLst>
              <a:ext uri="{FF2B5EF4-FFF2-40B4-BE49-F238E27FC236}">
                <a16:creationId xmlns:a16="http://schemas.microsoft.com/office/drawing/2014/main" id="{C72C05D9-3222-E260-4A8D-4E8A494A804D}"/>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ZA" noProof="0"/>
          </a:p>
        </p:txBody>
      </p:sp>
      <p:sp>
        <p:nvSpPr>
          <p:cNvPr id="5" name="Notes Placeholder 4">
            <a:extLst>
              <a:ext uri="{FF2B5EF4-FFF2-40B4-BE49-F238E27FC236}">
                <a16:creationId xmlns:a16="http://schemas.microsoft.com/office/drawing/2014/main" id="{33E5AB89-A291-AC91-670E-E62CA7EC8565}"/>
              </a:ext>
            </a:extLst>
          </p:cNvPr>
          <p:cNvSpPr>
            <a:spLocks noGrp="1"/>
          </p:cNvSpPr>
          <p:nvPr>
            <p:ph type="body" sz="quarter" idx="3"/>
          </p:nvPr>
        </p:nvSpPr>
        <p:spPr>
          <a:xfrm>
            <a:off x="679450" y="4714875"/>
            <a:ext cx="5438775" cy="446881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ZA" noProof="0"/>
          </a:p>
        </p:txBody>
      </p:sp>
      <p:sp>
        <p:nvSpPr>
          <p:cNvPr id="6" name="Footer Placeholder 5">
            <a:extLst>
              <a:ext uri="{FF2B5EF4-FFF2-40B4-BE49-F238E27FC236}">
                <a16:creationId xmlns:a16="http://schemas.microsoft.com/office/drawing/2014/main" id="{2D4D4118-A1BA-1984-ABAA-AA66FF8DDFDD}"/>
              </a:ext>
            </a:extLst>
          </p:cNvPr>
          <p:cNvSpPr>
            <a:spLocks noGrp="1"/>
          </p:cNvSpPr>
          <p:nvPr>
            <p:ph type="ftr" sz="quarter" idx="4"/>
          </p:nvPr>
        </p:nvSpPr>
        <p:spPr>
          <a:xfrm>
            <a:off x="0" y="9429750"/>
            <a:ext cx="2946400" cy="496888"/>
          </a:xfrm>
          <a:prstGeom prst="rect">
            <a:avLst/>
          </a:prstGeom>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latin typeface="+mn-lt"/>
              </a:defRPr>
            </a:lvl1pPr>
          </a:lstStyle>
          <a:p>
            <a:pPr>
              <a:defRPr/>
            </a:pPr>
            <a:endParaRPr lang="en-ZA" altLang="en-US"/>
          </a:p>
        </p:txBody>
      </p:sp>
      <p:sp>
        <p:nvSpPr>
          <p:cNvPr id="7" name="Slide Number Placeholder 6">
            <a:extLst>
              <a:ext uri="{FF2B5EF4-FFF2-40B4-BE49-F238E27FC236}">
                <a16:creationId xmlns:a16="http://schemas.microsoft.com/office/drawing/2014/main" id="{4A6BED02-C15E-B6EF-C4EA-F3838EE9B84B}"/>
              </a:ext>
            </a:extLst>
          </p:cNvPr>
          <p:cNvSpPr>
            <a:spLocks noGrp="1"/>
          </p:cNvSpPr>
          <p:nvPr>
            <p:ph type="sldNum" sz="quarter" idx="5"/>
          </p:nvPr>
        </p:nvSpPr>
        <p:spPr>
          <a:xfrm>
            <a:off x="3849688" y="9429750"/>
            <a:ext cx="2946400" cy="496888"/>
          </a:xfrm>
          <a:prstGeom prst="rect">
            <a:avLst/>
          </a:prstGeom>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latin typeface="+mn-lt"/>
              </a:defRPr>
            </a:lvl1pPr>
          </a:lstStyle>
          <a:p>
            <a:pPr>
              <a:defRPr/>
            </a:pPr>
            <a:fld id="{55ADD131-3CF4-A54A-886E-F83D338C99C0}" type="slidenum">
              <a:rPr lang="en-ZA" altLang="en-US"/>
              <a:pPr>
                <a:defRPr/>
              </a:pPr>
              <a:t>‹#›</a:t>
            </a:fld>
            <a:endParaRPr lang="en-Z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DDF0F2F2-3513-3348-51C4-2B61E4820A2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3F497144-7CF7-A6EE-0417-DAFA79B2F9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altLang="en-US"/>
          </a:p>
        </p:txBody>
      </p:sp>
      <p:sp>
        <p:nvSpPr>
          <p:cNvPr id="4" name="Slide Number Placeholder 3">
            <a:extLst>
              <a:ext uri="{FF2B5EF4-FFF2-40B4-BE49-F238E27FC236}">
                <a16:creationId xmlns:a16="http://schemas.microsoft.com/office/drawing/2014/main" id="{CC1745EA-13EE-FC25-B5E9-74E2D8D02DF5}"/>
              </a:ext>
            </a:extLst>
          </p:cNvPr>
          <p:cNvSpPr>
            <a:spLocks noGrp="1"/>
          </p:cNvSpPr>
          <p:nvPr>
            <p:ph type="sldNum" sz="quarter" idx="5"/>
          </p:nvPr>
        </p:nvSpPr>
        <p:spPr/>
        <p:txBody>
          <a:bodyPr/>
          <a:lstStyle/>
          <a:p>
            <a:pPr>
              <a:defRPr/>
            </a:pPr>
            <a:fld id="{1B996ABB-60B8-7F45-B9EE-5DDC90D81017}" type="slidenum">
              <a:rPr lang="en-ZA" altLang="en-US" smtClean="0"/>
              <a:pPr>
                <a:defRPr/>
              </a:pPr>
              <a:t>1</a:t>
            </a:fld>
            <a:endParaRPr lang="en-ZA"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8DD94F03-E292-27E2-A4DE-50920ACCBDA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0F533D9B-76A4-122D-D7DA-7720BC2F01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a:extLst>
              <a:ext uri="{FF2B5EF4-FFF2-40B4-BE49-F238E27FC236}">
                <a16:creationId xmlns:a16="http://schemas.microsoft.com/office/drawing/2014/main" id="{D54B0F3B-036A-CAA1-C65F-185245F9B7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Rockwell" panose="02060603020205020403" pitchFamily="18" charset="77"/>
              </a:defRPr>
            </a:lvl1pPr>
            <a:lvl2pPr marL="742950" indent="-285750">
              <a:defRPr>
                <a:solidFill>
                  <a:schemeClr val="tx1"/>
                </a:solidFill>
                <a:latin typeface="Rockwell" panose="02060603020205020403" pitchFamily="18" charset="77"/>
              </a:defRPr>
            </a:lvl2pPr>
            <a:lvl3pPr marL="1143000" indent="-228600">
              <a:defRPr>
                <a:solidFill>
                  <a:schemeClr val="tx1"/>
                </a:solidFill>
                <a:latin typeface="Rockwell" panose="02060603020205020403" pitchFamily="18" charset="77"/>
              </a:defRPr>
            </a:lvl3pPr>
            <a:lvl4pPr marL="1600200" indent="-228600">
              <a:defRPr>
                <a:solidFill>
                  <a:schemeClr val="tx1"/>
                </a:solidFill>
                <a:latin typeface="Rockwell" panose="02060603020205020403" pitchFamily="18" charset="77"/>
              </a:defRPr>
            </a:lvl4pPr>
            <a:lvl5pPr marL="2057400" indent="-228600">
              <a:defRPr>
                <a:solidFill>
                  <a:schemeClr val="tx1"/>
                </a:solidFill>
                <a:latin typeface="Rockwell" panose="02060603020205020403" pitchFamily="18" charset="77"/>
              </a:defRPr>
            </a:lvl5pPr>
            <a:lvl6pPr marL="2514600" indent="-228600" defTabSz="457200" eaLnBrk="0" fontAlgn="base" hangingPunct="0">
              <a:spcBef>
                <a:spcPct val="0"/>
              </a:spcBef>
              <a:spcAft>
                <a:spcPct val="0"/>
              </a:spcAft>
              <a:defRPr>
                <a:solidFill>
                  <a:schemeClr val="tx1"/>
                </a:solidFill>
                <a:latin typeface="Rockwell" panose="02060603020205020403" pitchFamily="18" charset="77"/>
              </a:defRPr>
            </a:lvl6pPr>
            <a:lvl7pPr marL="2971800" indent="-228600" defTabSz="457200" eaLnBrk="0" fontAlgn="base" hangingPunct="0">
              <a:spcBef>
                <a:spcPct val="0"/>
              </a:spcBef>
              <a:spcAft>
                <a:spcPct val="0"/>
              </a:spcAft>
              <a:defRPr>
                <a:solidFill>
                  <a:schemeClr val="tx1"/>
                </a:solidFill>
                <a:latin typeface="Rockwell" panose="02060603020205020403" pitchFamily="18" charset="77"/>
              </a:defRPr>
            </a:lvl7pPr>
            <a:lvl8pPr marL="3429000" indent="-228600" defTabSz="457200" eaLnBrk="0" fontAlgn="base" hangingPunct="0">
              <a:spcBef>
                <a:spcPct val="0"/>
              </a:spcBef>
              <a:spcAft>
                <a:spcPct val="0"/>
              </a:spcAft>
              <a:defRPr>
                <a:solidFill>
                  <a:schemeClr val="tx1"/>
                </a:solidFill>
                <a:latin typeface="Rockwell" panose="02060603020205020403" pitchFamily="18" charset="77"/>
              </a:defRPr>
            </a:lvl8pPr>
            <a:lvl9pPr marL="3886200" indent="-228600" defTabSz="457200" eaLnBrk="0" fontAlgn="base" hangingPunct="0">
              <a:spcBef>
                <a:spcPct val="0"/>
              </a:spcBef>
              <a:spcAft>
                <a:spcPct val="0"/>
              </a:spcAft>
              <a:defRPr>
                <a:solidFill>
                  <a:schemeClr val="tx1"/>
                </a:solidFill>
                <a:latin typeface="Rockwell" panose="02060603020205020403" pitchFamily="18" charset="77"/>
              </a:defRPr>
            </a:lvl9pPr>
          </a:lstStyle>
          <a:p>
            <a:pPr fontAlgn="base">
              <a:spcBef>
                <a:spcPct val="0"/>
              </a:spcBef>
              <a:spcAft>
                <a:spcPct val="0"/>
              </a:spcAft>
            </a:pPr>
            <a:fld id="{88475CA1-86C0-AF4D-A228-8BE8B6A3AECC}" type="slidenum">
              <a:rPr lang="en-ZA" altLang="en-US" u="sng" smtClean="0">
                <a:latin typeface="Tahoma" panose="020B0604030504040204" pitchFamily="34" charset="0"/>
                <a:cs typeface="Arial" panose="020B0604020202020204" pitchFamily="34" charset="0"/>
              </a:rPr>
              <a:pPr fontAlgn="base">
                <a:spcBef>
                  <a:spcPct val="0"/>
                </a:spcBef>
                <a:spcAft>
                  <a:spcPct val="0"/>
                </a:spcAft>
              </a:pPr>
              <a:t>2</a:t>
            </a:fld>
            <a:endParaRPr lang="en-ZA" altLang="en-US" u="sng">
              <a:latin typeface="Tahoma" panose="020B060403050404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GB"/>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US"/>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pPr>
              <a:defRPr/>
            </a:pPr>
            <a:fld id="{FBF8A7EF-127E-2F4C-B7C8-755914AEDAC2}" type="slidenum">
              <a:rPr lang="en-US" altLang="en-US" smtClean="0"/>
              <a:pPr>
                <a:defRPr/>
              </a:pPr>
              <a:t>‹#›</a:t>
            </a:fld>
            <a:endParaRPr lang="en-US" altLang="en-US"/>
          </a:p>
        </p:txBody>
      </p:sp>
      <p:sp>
        <p:nvSpPr>
          <p:cNvPr id="7" name="Rectangle 65">
            <a:extLst>
              <a:ext uri="{FF2B5EF4-FFF2-40B4-BE49-F238E27FC236}">
                <a16:creationId xmlns:a16="http://schemas.microsoft.com/office/drawing/2014/main" id="{09794781-C560-C8E5-4E1B-30E0D3AFF0DF}"/>
              </a:ext>
            </a:extLst>
          </p:cNvPr>
          <p:cNvSpPr>
            <a:spLocks noChangeArrowheads="1"/>
          </p:cNvSpPr>
          <p:nvPr userDrawn="1"/>
        </p:nvSpPr>
        <p:spPr bwMode="auto">
          <a:xfrm>
            <a:off x="895350" y="6238875"/>
            <a:ext cx="3081338" cy="508000"/>
          </a:xfrm>
          <a:prstGeom prst="rect">
            <a:avLst/>
          </a:prstGeom>
          <a:noFill/>
          <a:ln>
            <a:noFill/>
          </a:ln>
        </p:spPr>
        <p:txBody>
          <a:bodyPr wrap="none" anchor="ctr">
            <a:spAutoFit/>
          </a:bodyPr>
          <a:lstStyle>
            <a:lvl1pPr>
              <a:tabLst>
                <a:tab pos="2636838" algn="ctr"/>
                <a:tab pos="5273675" algn="r"/>
              </a:tabLst>
              <a:defRPr sz="2000" u="sng">
                <a:solidFill>
                  <a:schemeClr val="tx1"/>
                </a:solidFill>
                <a:latin typeface="Tahoma" panose="020B0604030504040204" pitchFamily="34" charset="0"/>
                <a:cs typeface="Arial" panose="020B0604020202020204" pitchFamily="34" charset="0"/>
              </a:defRPr>
            </a:lvl1pPr>
            <a:lvl2pPr marL="742950" indent="-285750">
              <a:tabLst>
                <a:tab pos="2636838" algn="ctr"/>
                <a:tab pos="5273675" algn="r"/>
              </a:tabLst>
              <a:defRPr sz="2000" u="sng">
                <a:solidFill>
                  <a:schemeClr val="tx1"/>
                </a:solidFill>
                <a:latin typeface="Tahoma" panose="020B0604030504040204" pitchFamily="34" charset="0"/>
                <a:cs typeface="Arial" panose="020B0604020202020204" pitchFamily="34" charset="0"/>
              </a:defRPr>
            </a:lvl2pPr>
            <a:lvl3pPr marL="1143000" indent="-228600">
              <a:tabLst>
                <a:tab pos="2636838" algn="ctr"/>
                <a:tab pos="5273675" algn="r"/>
              </a:tabLst>
              <a:defRPr sz="2000" u="sng">
                <a:solidFill>
                  <a:schemeClr val="tx1"/>
                </a:solidFill>
                <a:latin typeface="Tahoma" panose="020B0604030504040204" pitchFamily="34" charset="0"/>
                <a:cs typeface="Arial" panose="020B0604020202020204" pitchFamily="34" charset="0"/>
              </a:defRPr>
            </a:lvl3pPr>
            <a:lvl4pPr marL="1600200" indent="-228600">
              <a:tabLst>
                <a:tab pos="2636838" algn="ctr"/>
                <a:tab pos="5273675" algn="r"/>
              </a:tabLst>
              <a:defRPr sz="2000" u="sng">
                <a:solidFill>
                  <a:schemeClr val="tx1"/>
                </a:solidFill>
                <a:latin typeface="Tahoma" panose="020B0604030504040204" pitchFamily="34" charset="0"/>
                <a:cs typeface="Arial" panose="020B0604020202020204" pitchFamily="34" charset="0"/>
              </a:defRPr>
            </a:lvl4pPr>
            <a:lvl5pPr marL="2057400" indent="-228600">
              <a:tabLst>
                <a:tab pos="2636838" algn="ctr"/>
                <a:tab pos="5273675" algn="r"/>
              </a:tabLst>
              <a:defRPr sz="2000" u="sng">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tabLst>
                <a:tab pos="2636838" algn="ctr"/>
                <a:tab pos="5273675" algn="r"/>
              </a:tabLst>
              <a:defRPr sz="2000" u="sng">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tabLst>
                <a:tab pos="2636838" algn="ctr"/>
                <a:tab pos="5273675" algn="r"/>
              </a:tabLst>
              <a:defRPr sz="2000" u="sng">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tabLst>
                <a:tab pos="2636838" algn="ctr"/>
                <a:tab pos="5273675" algn="r"/>
              </a:tabLst>
              <a:defRPr sz="2000" u="sng">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tabLst>
                <a:tab pos="2636838" algn="ctr"/>
                <a:tab pos="5273675" algn="r"/>
              </a:tabLst>
              <a:defRPr sz="2000" u="sng">
                <a:solidFill>
                  <a:schemeClr val="tx1"/>
                </a:solidFill>
                <a:latin typeface="Tahoma" panose="020B0604030504040204" pitchFamily="34" charset="0"/>
                <a:cs typeface="Arial" panose="020B0604020202020204" pitchFamily="34" charset="0"/>
              </a:defRPr>
            </a:lvl9pPr>
          </a:lstStyle>
          <a:p>
            <a:pPr eaLnBrk="1" fontAlgn="auto" hangingPunct="1">
              <a:spcBef>
                <a:spcPts val="0"/>
              </a:spcBef>
              <a:spcAft>
                <a:spcPts val="0"/>
              </a:spcAft>
              <a:defRPr/>
            </a:pPr>
            <a:r>
              <a:rPr lang="pt-BR" sz="900" b="1" cap="small"/>
              <a:t>Contract NRA N.002-267-2017/1 </a:t>
            </a:r>
            <a:r>
              <a:rPr lang="en-US" sz="900" b="1" cap="small"/>
              <a:t>Operations And </a:t>
            </a:r>
          </a:p>
          <a:p>
            <a:pPr eaLnBrk="1" fontAlgn="auto" hangingPunct="1">
              <a:spcBef>
                <a:spcPts val="0"/>
              </a:spcBef>
              <a:spcAft>
                <a:spcPts val="0"/>
              </a:spcAft>
              <a:defRPr/>
            </a:pPr>
            <a:r>
              <a:rPr lang="en-US" sz="900" b="1" cap="small"/>
              <a:t>Maintenance Of The N2 North Coast Toll Plazas</a:t>
            </a:r>
            <a:endParaRPr lang="en-ZA" sz="900"/>
          </a:p>
          <a:p>
            <a:pPr eaLnBrk="1" fontAlgn="auto" hangingPunct="1">
              <a:spcBef>
                <a:spcPts val="0"/>
              </a:spcBef>
              <a:spcAft>
                <a:spcPts val="0"/>
              </a:spcAft>
              <a:defRPr/>
            </a:pPr>
            <a:endParaRPr lang="en-GB" altLang="en-US" sz="900" b="1" u="none"/>
          </a:p>
        </p:txBody>
      </p:sp>
      <p:pic>
        <p:nvPicPr>
          <p:cNvPr id="8" name="Picture 31">
            <a:extLst>
              <a:ext uri="{FF2B5EF4-FFF2-40B4-BE49-F238E27FC236}">
                <a16:creationId xmlns:a16="http://schemas.microsoft.com/office/drawing/2014/main" id="{CB314C9D-53B3-6A1C-8EB3-A16D4EB8161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67738" y="6351588"/>
            <a:ext cx="38258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2422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BDF3CCA8-36EC-D349-ACA0-EB9AEABDE14C}" type="datetimeFigureOut">
              <a:rPr lang="en-US" smtClean="0"/>
              <a:pPr>
                <a:defRPr/>
              </a:pPr>
              <a:t>2/10/2023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B21590E-52B8-9B47-80FA-9E781107D968}" type="slidenum">
              <a:rPr lang="en-US" smtClean="0"/>
              <a:pPr>
                <a:defRPr/>
              </a:pPr>
              <a:t>‹#›</a:t>
            </a:fld>
            <a:endParaRPr lang="en-US"/>
          </a:p>
        </p:txBody>
      </p:sp>
    </p:spTree>
    <p:extLst>
      <p:ext uri="{BB962C8B-B14F-4D97-AF65-F5344CB8AC3E}">
        <p14:creationId xmlns:p14="http://schemas.microsoft.com/office/powerpoint/2010/main" val="3437120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GB"/>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DF3CCA8-36EC-D349-ACA0-EB9AEABDE14C}"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B21590E-52B8-9B47-80FA-9E781107D968}" type="slidenum">
              <a:rPr lang="en-US" smtClean="0"/>
              <a:pPr>
                <a:defRPr/>
              </a:pPr>
              <a:t>‹#›</a:t>
            </a:fld>
            <a:endParaRPr lang="en-US"/>
          </a:p>
        </p:txBody>
      </p:sp>
    </p:spTree>
    <p:extLst>
      <p:ext uri="{BB962C8B-B14F-4D97-AF65-F5344CB8AC3E}">
        <p14:creationId xmlns:p14="http://schemas.microsoft.com/office/powerpoint/2010/main" val="14261343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GB"/>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GB"/>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DF3CCA8-36EC-D349-ACA0-EB9AEABDE14C}"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B21590E-52B8-9B47-80FA-9E781107D968}" type="slidenum">
              <a:rPr lang="en-US" smtClean="0"/>
              <a:pPr>
                <a:defRPr/>
              </a:pPr>
              <a:t>‹#›</a:t>
            </a:fld>
            <a:endParaRPr lang="en-US"/>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2007845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GB"/>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BDF3CCA8-36EC-D349-ACA0-EB9AEABDE14C}"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B21590E-52B8-9B47-80FA-9E781107D968}" type="slidenum">
              <a:rPr lang="en-US" smtClean="0"/>
              <a:pPr>
                <a:defRPr/>
              </a:pPr>
              <a:t>‹#›</a:t>
            </a:fld>
            <a:endParaRPr lang="en-US"/>
          </a:p>
        </p:txBody>
      </p:sp>
    </p:spTree>
    <p:extLst>
      <p:ext uri="{BB962C8B-B14F-4D97-AF65-F5344CB8AC3E}">
        <p14:creationId xmlns:p14="http://schemas.microsoft.com/office/powerpoint/2010/main" val="20982047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GB"/>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fld id="{BDF3CCA8-36EC-D349-ACA0-EB9AEABDE14C}" type="datetimeFigureOut">
              <a:rPr lang="en-US" smtClean="0"/>
              <a:pPr>
                <a:defRPr/>
              </a:pPr>
              <a:t>2/10/2023</a:t>
            </a:fld>
            <a:endParaRPr lang="en-US"/>
          </a:p>
        </p:txBody>
      </p:sp>
      <p:sp>
        <p:nvSpPr>
          <p:cNvPr id="4"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B21590E-52B8-9B47-80FA-9E781107D968}" type="slidenum">
              <a:rPr lang="en-US" smtClean="0"/>
              <a:pPr>
                <a:defRPr/>
              </a:pPr>
              <a:t>‹#›</a:t>
            </a:fld>
            <a:endParaRPr lang="en-US"/>
          </a:p>
        </p:txBody>
      </p:sp>
    </p:spTree>
    <p:extLst>
      <p:ext uri="{BB962C8B-B14F-4D97-AF65-F5344CB8AC3E}">
        <p14:creationId xmlns:p14="http://schemas.microsoft.com/office/powerpoint/2010/main" val="14602638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GB"/>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pPr>
              <a:defRPr/>
            </a:pPr>
            <a:fld id="{BDF3CCA8-36EC-D349-ACA0-EB9AEABDE14C}" type="datetimeFigureOut">
              <a:rPr lang="en-US" smtClean="0"/>
              <a:pPr>
                <a:defRPr/>
              </a:pPr>
              <a:t>2/10/2023</a:t>
            </a:fld>
            <a:endParaRPr lang="en-US"/>
          </a:p>
        </p:txBody>
      </p:sp>
      <p:sp>
        <p:nvSpPr>
          <p:cNvPr id="4"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B21590E-52B8-9B47-80FA-9E781107D968}" type="slidenum">
              <a:rPr lang="en-US" smtClean="0"/>
              <a:pPr>
                <a:defRPr/>
              </a:pPr>
              <a:t>‹#›</a:t>
            </a:fld>
            <a:endParaRPr lang="en-US"/>
          </a:p>
        </p:txBody>
      </p:sp>
    </p:spTree>
    <p:extLst>
      <p:ext uri="{BB962C8B-B14F-4D97-AF65-F5344CB8AC3E}">
        <p14:creationId xmlns:p14="http://schemas.microsoft.com/office/powerpoint/2010/main" val="1981710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C423A889-3CE3-154C-A13E-C26E2C8F1F09}"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8011BC3-2E86-2540-B52F-A8CCF3B9660A}" type="slidenum">
              <a:rPr lang="en-US" smtClean="0"/>
              <a:pPr>
                <a:defRPr/>
              </a:pPr>
              <a:t>‹#›</a:t>
            </a:fld>
            <a:endParaRPr lang="en-US"/>
          </a:p>
        </p:txBody>
      </p:sp>
    </p:spTree>
    <p:extLst>
      <p:ext uri="{BB962C8B-B14F-4D97-AF65-F5344CB8AC3E}">
        <p14:creationId xmlns:p14="http://schemas.microsoft.com/office/powerpoint/2010/main" val="1516586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GB"/>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pPr>
              <a:defRPr/>
            </a:pPr>
            <a:fld id="{BCEFB4F2-3587-8041-B272-E970181FB0A9}"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175A38B-B7DF-C84E-A95A-7C549612C690}" type="slidenum">
              <a:rPr lang="en-US" smtClean="0"/>
              <a:pPr>
                <a:defRPr/>
              </a:pPr>
              <a:t>‹#›</a:t>
            </a:fld>
            <a:endParaRPr lang="en-US"/>
          </a:p>
        </p:txBody>
      </p:sp>
    </p:spTree>
    <p:extLst>
      <p:ext uri="{BB962C8B-B14F-4D97-AF65-F5344CB8AC3E}">
        <p14:creationId xmlns:p14="http://schemas.microsoft.com/office/powerpoint/2010/main" val="4250736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p:cNvSpPr>
            <a:spLocks noGrp="1"/>
          </p:cNvSpPr>
          <p:nvPr>
            <p:ph type="dt" sz="half" idx="10"/>
          </p:nvPr>
        </p:nvSpPr>
        <p:spPr/>
        <p:txBody>
          <a:bodyPr/>
          <a:lstStyle/>
          <a:p>
            <a:pPr>
              <a:defRPr/>
            </a:pPr>
            <a:fld id="{4C521240-A28F-A645-8989-0DCC35F2731D}"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C622C8C-2DB5-544C-8B69-967DA6B71845}" type="slidenum">
              <a:rPr lang="en-US" smtClean="0"/>
              <a:pPr>
                <a:defRPr/>
              </a:pPr>
              <a:t>‹#›</a:t>
            </a:fld>
            <a:endParaRPr lang="en-US"/>
          </a:p>
        </p:txBody>
      </p:sp>
    </p:spTree>
    <p:extLst>
      <p:ext uri="{BB962C8B-B14F-4D97-AF65-F5344CB8AC3E}">
        <p14:creationId xmlns:p14="http://schemas.microsoft.com/office/powerpoint/2010/main" val="3612432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GB"/>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pPr>
              <a:defRPr/>
            </a:pPr>
            <a:fld id="{02820A8A-33B1-5749-A485-0C785D0A97AC}" type="datetimeFigureOut">
              <a:rPr lang="en-US" smtClean="0"/>
              <a:pPr>
                <a:defRPr/>
              </a:pPr>
              <a:t>2/10/2023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2DB1A4B-3758-B944-BC43-012AA30B2B2F}" type="slidenum">
              <a:rPr lang="en-US" smtClean="0"/>
              <a:pPr>
                <a:defRPr/>
              </a:pPr>
              <a:t>‹#›</a:t>
            </a:fld>
            <a:endParaRPr lang="en-US"/>
          </a:p>
        </p:txBody>
      </p:sp>
    </p:spTree>
    <p:extLst>
      <p:ext uri="{BB962C8B-B14F-4D97-AF65-F5344CB8AC3E}">
        <p14:creationId xmlns:p14="http://schemas.microsoft.com/office/powerpoint/2010/main" val="1717007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pPr>
              <a:defRPr/>
            </a:pPr>
            <a:fld id="{64504A6F-B87C-FA47-AE47-20F0B679261C}" type="datetimeFigureOut">
              <a:rPr lang="en-US" smtClean="0"/>
              <a:pPr>
                <a:defRPr/>
              </a:pPr>
              <a:t>2/10/2023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65BC35B-8C72-444D-87AA-C41F0958F5B1}" type="slidenum">
              <a:rPr lang="en-US" smtClean="0"/>
              <a:pPr>
                <a:defRPr/>
              </a:pPr>
              <a:t>‹#›</a:t>
            </a:fld>
            <a:endParaRPr lang="en-US"/>
          </a:p>
        </p:txBody>
      </p:sp>
    </p:spTree>
    <p:extLst>
      <p:ext uri="{BB962C8B-B14F-4D97-AF65-F5344CB8AC3E}">
        <p14:creationId xmlns:p14="http://schemas.microsoft.com/office/powerpoint/2010/main" val="2293385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pPr>
              <a:defRPr/>
            </a:pPr>
            <a:fld id="{70FD9F1F-EF16-3B47-B192-EF601D1AFB8D}" type="datetimeFigureOut">
              <a:rPr lang="en-US" smtClean="0"/>
              <a:pPr>
                <a:defRPr/>
              </a:pPr>
              <a:t>2/10/2023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1226F70D-8B50-0B45-BC41-8D89FF700E24}" type="slidenum">
              <a:rPr lang="en-US" smtClean="0"/>
              <a:pPr>
                <a:defRPr/>
              </a:pPr>
              <a:t>‹#›</a:t>
            </a:fld>
            <a:endParaRPr lang="en-US"/>
          </a:p>
        </p:txBody>
      </p:sp>
    </p:spTree>
    <p:extLst>
      <p:ext uri="{BB962C8B-B14F-4D97-AF65-F5344CB8AC3E}">
        <p14:creationId xmlns:p14="http://schemas.microsoft.com/office/powerpoint/2010/main" val="1266767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7" name="Date Placeholder 2"/>
          <p:cNvSpPr>
            <a:spLocks noGrp="1"/>
          </p:cNvSpPr>
          <p:nvPr>
            <p:ph type="dt" sz="half" idx="10"/>
          </p:nvPr>
        </p:nvSpPr>
        <p:spPr/>
        <p:txBody>
          <a:bodyPr/>
          <a:lstStyle/>
          <a:p>
            <a:pPr>
              <a:defRPr/>
            </a:pPr>
            <a:fld id="{7EF0DCAD-B0B4-6D4E-B579-F779321FB0F2}" type="datetimeFigureOut">
              <a:rPr lang="en-US" smtClean="0"/>
              <a:pPr>
                <a:defRPr/>
              </a:pPr>
              <a:t>2/10/2023</a:t>
            </a:fld>
            <a:endParaRPr lang="en-US"/>
          </a:p>
        </p:txBody>
      </p:sp>
      <p:sp>
        <p:nvSpPr>
          <p:cNvPr id="5" name="Footer Placeholder 3"/>
          <p:cNvSpPr>
            <a:spLocks noGrp="1"/>
          </p:cNvSpPr>
          <p:nvPr>
            <p:ph type="ftr" sz="quarter" idx="11"/>
          </p:nvPr>
        </p:nvSpPr>
        <p:spPr/>
        <p:txBody>
          <a:bodyPr/>
          <a:lstStyle/>
          <a:p>
            <a:pPr>
              <a:defRPr/>
            </a:pPr>
            <a:endParaRPr lang="en-US"/>
          </a:p>
        </p:txBody>
      </p:sp>
      <p:sp>
        <p:nvSpPr>
          <p:cNvPr id="6" name="Slide Number Placeholder 4"/>
          <p:cNvSpPr>
            <a:spLocks noGrp="1"/>
          </p:cNvSpPr>
          <p:nvPr>
            <p:ph type="sldNum" sz="quarter" idx="12"/>
          </p:nvPr>
        </p:nvSpPr>
        <p:spPr/>
        <p:txBody>
          <a:bodyPr/>
          <a:lstStyle/>
          <a:p>
            <a:pPr>
              <a:defRPr/>
            </a:pPr>
            <a:fld id="{AA28BD83-0317-7F46-9D91-2CE7FD1AF318}" type="slidenum">
              <a:rPr lang="en-US" smtClean="0"/>
              <a:pPr>
                <a:defRPr/>
              </a:pPr>
              <a:t>‹#›</a:t>
            </a:fld>
            <a:endParaRPr lang="en-US"/>
          </a:p>
        </p:txBody>
      </p:sp>
    </p:spTree>
    <p:extLst>
      <p:ext uri="{BB962C8B-B14F-4D97-AF65-F5344CB8AC3E}">
        <p14:creationId xmlns:p14="http://schemas.microsoft.com/office/powerpoint/2010/main" val="177623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pPr>
              <a:defRPr/>
            </a:pPr>
            <a:fld id="{3FB753B2-A297-E140-8273-20B7D0DBD413}" type="datetimeFigureOut">
              <a:rPr lang="en-US" smtClean="0"/>
              <a:pPr>
                <a:defRPr/>
              </a:pPr>
              <a:t>2/10/2023</a:t>
            </a:fld>
            <a:endParaRPr lang="en-US"/>
          </a:p>
        </p:txBody>
      </p:sp>
      <p:sp>
        <p:nvSpPr>
          <p:cNvPr id="5" name="Footer Placeholder 2"/>
          <p:cNvSpPr>
            <a:spLocks noGrp="1"/>
          </p:cNvSpPr>
          <p:nvPr>
            <p:ph type="ftr" sz="quarter" idx="11"/>
          </p:nvPr>
        </p:nvSpPr>
        <p:spPr/>
        <p:txBody>
          <a:bodyPr/>
          <a:lstStyle/>
          <a:p>
            <a:pPr>
              <a:defRPr/>
            </a:pPr>
            <a:endParaRPr lang="en-US"/>
          </a:p>
        </p:txBody>
      </p:sp>
      <p:sp>
        <p:nvSpPr>
          <p:cNvPr id="6" name="Slide Number Placeholder 3"/>
          <p:cNvSpPr>
            <a:spLocks noGrp="1"/>
          </p:cNvSpPr>
          <p:nvPr>
            <p:ph type="sldNum" sz="quarter" idx="12"/>
          </p:nvPr>
        </p:nvSpPr>
        <p:spPr/>
        <p:txBody>
          <a:bodyPr/>
          <a:lstStyle/>
          <a:p>
            <a:pPr>
              <a:defRPr/>
            </a:pPr>
            <a:fld id="{B326061D-0BA8-5F49-BC53-C670452CED67}" type="slidenum">
              <a:rPr lang="en-US" smtClean="0"/>
              <a:pPr>
                <a:defRPr/>
              </a:pPr>
              <a:t>‹#›</a:t>
            </a:fld>
            <a:endParaRPr lang="en-US"/>
          </a:p>
        </p:txBody>
      </p:sp>
    </p:spTree>
    <p:extLst>
      <p:ext uri="{BB962C8B-B14F-4D97-AF65-F5344CB8AC3E}">
        <p14:creationId xmlns:p14="http://schemas.microsoft.com/office/powerpoint/2010/main" val="1359590286"/>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GB"/>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7" name="Date Placeholder 4"/>
          <p:cNvSpPr>
            <a:spLocks noGrp="1"/>
          </p:cNvSpPr>
          <p:nvPr>
            <p:ph type="dt" sz="half" idx="10"/>
          </p:nvPr>
        </p:nvSpPr>
        <p:spPr/>
        <p:txBody>
          <a:bodyPr/>
          <a:lstStyle/>
          <a:p>
            <a:pPr>
              <a:defRPr/>
            </a:pPr>
            <a:fld id="{B68B1F81-26E0-F84D-AA83-F329ADA5D3C8}" type="datetimeFigureOut">
              <a:rPr lang="en-US" smtClean="0"/>
              <a:pPr>
                <a:defRPr/>
              </a:pPr>
              <a:t>2/10/2023</a:t>
            </a:fld>
            <a:endParaRPr lang="en-US"/>
          </a:p>
        </p:txBody>
      </p:sp>
      <p:sp>
        <p:nvSpPr>
          <p:cNvPr id="5" name="Footer Placeholder 5"/>
          <p:cNvSpPr>
            <a:spLocks noGrp="1"/>
          </p:cNvSpPr>
          <p:nvPr>
            <p:ph type="ftr" sz="quarter" idx="11"/>
          </p:nvPr>
        </p:nvSpPr>
        <p:spPr/>
        <p:txBody>
          <a:bodyPr/>
          <a:lstStyle/>
          <a:p>
            <a:pPr>
              <a:defRPr/>
            </a:pPr>
            <a:endParaRPr lang="en-US"/>
          </a:p>
        </p:txBody>
      </p:sp>
      <p:sp>
        <p:nvSpPr>
          <p:cNvPr id="6" name="Slide Number Placeholder 6"/>
          <p:cNvSpPr>
            <a:spLocks noGrp="1"/>
          </p:cNvSpPr>
          <p:nvPr>
            <p:ph type="sldNum" sz="quarter" idx="12"/>
          </p:nvPr>
        </p:nvSpPr>
        <p:spPr/>
        <p:txBody>
          <a:bodyPr/>
          <a:lstStyle/>
          <a:p>
            <a:pPr>
              <a:defRPr/>
            </a:pPr>
            <a:fld id="{A03CE598-5995-984F-9D21-780625DEA084}" type="slidenum">
              <a:rPr lang="en-US" smtClean="0"/>
              <a:pPr>
                <a:defRPr/>
              </a:pPr>
              <a:t>‹#›</a:t>
            </a:fld>
            <a:endParaRPr lang="en-US"/>
          </a:p>
        </p:txBody>
      </p:sp>
    </p:spTree>
    <p:extLst>
      <p:ext uri="{BB962C8B-B14F-4D97-AF65-F5344CB8AC3E}">
        <p14:creationId xmlns:p14="http://schemas.microsoft.com/office/powerpoint/2010/main" val="423052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pPr>
              <a:defRPr/>
            </a:pPr>
            <a:fld id="{344FA989-D0BD-3847-BFE4-40CE67AEB51B}" type="datetimeFigureOut">
              <a:rPr lang="en-US" smtClean="0"/>
              <a:pPr>
                <a:defRPr/>
              </a:pPr>
              <a:t>2/10/2023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B4E7625-6354-004F-8F90-D12391507A99}" type="slidenum">
              <a:rPr lang="en-US" smtClean="0"/>
              <a:pPr>
                <a:defRPr/>
              </a:pPr>
              <a:t>‹#›</a:t>
            </a:fld>
            <a:endParaRPr lang="en-US"/>
          </a:p>
        </p:txBody>
      </p:sp>
    </p:spTree>
    <p:extLst>
      <p:ext uri="{BB962C8B-B14F-4D97-AF65-F5344CB8AC3E}">
        <p14:creationId xmlns:p14="http://schemas.microsoft.com/office/powerpoint/2010/main" val="39461264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GB"/>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pPr>
              <a:defRPr/>
            </a:pPr>
            <a:fld id="{BDF3CCA8-36EC-D349-ACA0-EB9AEABDE14C}" type="datetimeFigureOut">
              <a:rPr lang="en-US" smtClean="0"/>
              <a:pPr>
                <a:defRPr/>
              </a:pPr>
              <a:t>2/10/2023</a:t>
            </a:fld>
            <a:endParaRPr lang="en-US"/>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pPr>
              <a:defRPr/>
            </a:pPr>
            <a:endParaRPr lang="en-US"/>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pPr>
              <a:defRPr/>
            </a:pPr>
            <a:fld id="{8B21590E-52B8-9B47-80FA-9E781107D968}" type="slidenum">
              <a:rPr lang="en-US" smtClean="0"/>
              <a:pPr>
                <a:defRPr/>
              </a:pPr>
              <a:t>‹#›</a:t>
            </a:fld>
            <a:endParaRPr lang="en-US"/>
          </a:p>
        </p:txBody>
      </p:sp>
      <p:pic>
        <p:nvPicPr>
          <p:cNvPr id="7" name="Picture 1">
            <a:extLst>
              <a:ext uri="{FF2B5EF4-FFF2-40B4-BE49-F238E27FC236}">
                <a16:creationId xmlns:a16="http://schemas.microsoft.com/office/drawing/2014/main" id="{E4F3FDEC-DD97-1619-F9A8-61B86F523102}"/>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8459788" y="6380163"/>
            <a:ext cx="490537"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id="{F24E9495-E85F-BBC4-9EEE-7B38E3984D44}"/>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00025" y="6267450"/>
            <a:ext cx="5556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9545346"/>
      </p:ext>
    </p:extLst>
  </p:cSld>
  <p:clrMap bg1="dk1" tx1="lt1" bg2="dk2" tx2="lt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 id="2147484120" r:id="rId12"/>
    <p:sldLayoutId id="2147484121" r:id="rId13"/>
    <p:sldLayoutId id="2147484122" r:id="rId14"/>
    <p:sldLayoutId id="2147484123" r:id="rId15"/>
    <p:sldLayoutId id="2147484124" r:id="rId16"/>
    <p:sldLayoutId id="2147484125"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thedtic.gov.za/wp-content/uploads/IP-Exemption_letters.pdf" TargetMode="External"/><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hyperlink" Target="http://www.thedtic.gov.za/wp-content/uploads/IP-guideline.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lungani@thm.co.za" TargetMode="Externa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idb.org.za/download/100/procurement-documents-templates-and-guidelines/6157/standard-for-uniformity-august-2019.pdf" TargetMode="External"/><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7180" name="Picture 7179">
            <a:extLst>
              <a:ext uri="{FF2B5EF4-FFF2-40B4-BE49-F238E27FC236}">
                <a16:creationId xmlns:a16="http://schemas.microsoft.com/office/drawing/2014/main" id="{1530DCFF-08F5-434A-A0D5-F3E89407A61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613"/>
          <a:stretch/>
        </p:blipFill>
        <p:spPr>
          <a:xfrm>
            <a:off x="0" y="2669685"/>
            <a:ext cx="3027759" cy="4188315"/>
          </a:xfrm>
          <a:prstGeom prst="rect">
            <a:avLst/>
          </a:prstGeom>
        </p:spPr>
      </p:pic>
      <p:pic>
        <p:nvPicPr>
          <p:cNvPr id="7182" name="Picture 7181">
            <a:extLst>
              <a:ext uri="{FF2B5EF4-FFF2-40B4-BE49-F238E27FC236}">
                <a16:creationId xmlns:a16="http://schemas.microsoft.com/office/drawing/2014/main" id="{24011A3A-9884-40BF-94F6-0625A0ADD32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l="35640"/>
          <a:stretch/>
        </p:blipFill>
        <p:spPr>
          <a:xfrm>
            <a:off x="0" y="2892347"/>
            <a:ext cx="1141809" cy="2365453"/>
          </a:xfrm>
          <a:prstGeom prst="rect">
            <a:avLst/>
          </a:prstGeom>
        </p:spPr>
      </p:pic>
      <p:sp>
        <p:nvSpPr>
          <p:cNvPr id="7184" name="Oval 7183">
            <a:extLst>
              <a:ext uri="{FF2B5EF4-FFF2-40B4-BE49-F238E27FC236}">
                <a16:creationId xmlns:a16="http://schemas.microsoft.com/office/drawing/2014/main" id="{D6573690-978D-48A4-8645-0E01F8211B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56759" y="1676400"/>
            <a:ext cx="211455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7186" name="Picture 7185">
            <a:extLst>
              <a:ext uri="{FF2B5EF4-FFF2-40B4-BE49-F238E27FC236}">
                <a16:creationId xmlns:a16="http://schemas.microsoft.com/office/drawing/2014/main" id="{D4B84446-184D-45CE-9532-48179EAE58C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t="28813"/>
          <a:stretch/>
        </p:blipFill>
        <p:spPr>
          <a:xfrm>
            <a:off x="5999559" y="0"/>
            <a:ext cx="1202540" cy="1141407"/>
          </a:xfrm>
          <a:prstGeom prst="rect">
            <a:avLst/>
          </a:prstGeom>
        </p:spPr>
      </p:pic>
      <p:pic>
        <p:nvPicPr>
          <p:cNvPr id="7188" name="Picture 7187">
            <a:extLst>
              <a:ext uri="{FF2B5EF4-FFF2-40B4-BE49-F238E27FC236}">
                <a16:creationId xmlns:a16="http://schemas.microsoft.com/office/drawing/2014/main" id="{C9229660-8639-44E7-B486-7436516E6B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b="23320"/>
          <a:stretch/>
        </p:blipFill>
        <p:spPr>
          <a:xfrm>
            <a:off x="6454408" y="6096000"/>
            <a:ext cx="745301" cy="762000"/>
          </a:xfrm>
          <a:prstGeom prst="rect">
            <a:avLst/>
          </a:prstGeom>
        </p:spPr>
      </p:pic>
      <p:sp>
        <p:nvSpPr>
          <p:cNvPr id="7190" name="Rectangle 7189">
            <a:extLst>
              <a:ext uri="{FF2B5EF4-FFF2-40B4-BE49-F238E27FC236}">
                <a16:creationId xmlns:a16="http://schemas.microsoft.com/office/drawing/2014/main" id="{858084FA-40DB-44FC-94DA-93AA71CD6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170" name="TextBox 13">
            <a:extLst>
              <a:ext uri="{FF2B5EF4-FFF2-40B4-BE49-F238E27FC236}">
                <a16:creationId xmlns:a16="http://schemas.microsoft.com/office/drawing/2014/main" id="{94C49B30-9584-9B72-A65F-46D007B72237}"/>
              </a:ext>
            </a:extLst>
          </p:cNvPr>
          <p:cNvSpPr txBox="1">
            <a:spLocks noChangeArrowheads="1"/>
          </p:cNvSpPr>
          <p:nvPr/>
        </p:nvSpPr>
        <p:spPr bwMode="auto">
          <a:xfrm>
            <a:off x="476593" y="4542502"/>
            <a:ext cx="6885889" cy="118998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b">
            <a:norm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Rockwell" panose="02060603020205020403" pitchFamily="18" charset="77"/>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77"/>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77"/>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Rockwell" panose="02060603020205020403" pitchFamily="18" charset="77"/>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Rockwell" panose="02060603020205020403" pitchFamily="18" charset="77"/>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77"/>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77"/>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77"/>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77"/>
              </a:defRPr>
            </a:lvl9pPr>
          </a:lstStyle>
          <a:p>
            <a:pPr algn="ctr">
              <a:lnSpc>
                <a:spcPct val="110000"/>
              </a:lnSpc>
              <a:spcBef>
                <a:spcPct val="0"/>
              </a:spcBef>
              <a:spcAft>
                <a:spcPts val="600"/>
              </a:spcAft>
              <a:buClrTx/>
              <a:buSzTx/>
              <a:buNone/>
            </a:pPr>
            <a:r>
              <a:rPr lang="en-US" altLang="en-US" sz="3300" dirty="0">
                <a:solidFill>
                  <a:schemeClr val="tx2"/>
                </a:solidFill>
                <a:latin typeface="+mj-lt"/>
                <a:ea typeface="+mj-ea"/>
                <a:cs typeface="+mj-cs"/>
              </a:rPr>
              <a:t>TOLL PLAZAS ON THE N2 NORTH COAST TOLL ROUTE</a:t>
            </a:r>
          </a:p>
        </p:txBody>
      </p:sp>
      <p:pic>
        <p:nvPicPr>
          <p:cNvPr id="7174" name="Picture 17">
            <a:extLst>
              <a:ext uri="{FF2B5EF4-FFF2-40B4-BE49-F238E27FC236}">
                <a16:creationId xmlns:a16="http://schemas.microsoft.com/office/drawing/2014/main" id="{F62C5E05-A0FC-0A68-49E7-1BBBDA8CC28F}"/>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1342" r="44679" b="-1"/>
          <a:stretch/>
        </p:blipFill>
        <p:spPr bwMode="auto">
          <a:xfrm>
            <a:off x="476593" y="640080"/>
            <a:ext cx="1632204" cy="360273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13">
            <a:extLst>
              <a:ext uri="{FF2B5EF4-FFF2-40B4-BE49-F238E27FC236}">
                <a16:creationId xmlns:a16="http://schemas.microsoft.com/office/drawing/2014/main" id="{CE0B0E0A-177D-AABF-957A-D010A26150C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31360" r="23336" b="2"/>
          <a:stretch/>
        </p:blipFill>
        <p:spPr bwMode="auto">
          <a:xfrm>
            <a:off x="2230755" y="637032"/>
            <a:ext cx="1632204" cy="360273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15" descr="A picture containing sky, outdoor, cloudy, day&#10;&#10;Description automatically generated">
            <a:extLst>
              <a:ext uri="{FF2B5EF4-FFF2-40B4-BE49-F238E27FC236}">
                <a16:creationId xmlns:a16="http://schemas.microsoft.com/office/drawing/2014/main" id="{A6B57C2A-9E0F-FF1F-548F-F8EBF68833EC}"/>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38394" r="27627" b="-1"/>
          <a:stretch/>
        </p:blipFill>
        <p:spPr bwMode="auto">
          <a:xfrm>
            <a:off x="3976116" y="637032"/>
            <a:ext cx="1632204" cy="360273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5" name="Picture 19" descr="A picture containing sky, outdoor, road, tarmac&#10;&#10;Description automatically generated">
            <a:extLst>
              <a:ext uri="{FF2B5EF4-FFF2-40B4-BE49-F238E27FC236}">
                <a16:creationId xmlns:a16="http://schemas.microsoft.com/office/drawing/2014/main" id="{5C62278D-DC48-7CFF-7F54-88FBAD921D0F}"/>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7662" r="38359" b="-1"/>
          <a:stretch/>
        </p:blipFill>
        <p:spPr bwMode="auto">
          <a:xfrm>
            <a:off x="5721477" y="637032"/>
            <a:ext cx="1632204" cy="360273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9E7ECF49-D7D6-564C-AE49-6594277A46F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F15B7EE7-72DC-0A13-B288-5582537F4E0C}"/>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9778" b="89778" l="4889" r="94222">
                        <a14:foregroundMark x1="38667" y1="24889" x2="38667" y2="24889"/>
                        <a14:foregroundMark x1="18667" y1="34667" x2="18667" y2="34667"/>
                        <a14:foregroundMark x1="18222" y1="34667" x2="54222" y2="33333"/>
                        <a14:foregroundMark x1="54222" y1="33333" x2="18667" y2="32000"/>
                        <a14:foregroundMark x1="18667" y1="32000" x2="12000" y2="37333"/>
                        <a14:foregroundMark x1="8444" y1="36444" x2="10222" y2="46667"/>
                        <a14:foregroundMark x1="5778" y1="44444" x2="4889" y2="44444"/>
                        <a14:foregroundMark x1="63556" y1="68444" x2="63556" y2="68444"/>
                        <a14:foregroundMark x1="63556" y1="68444" x2="88889" y2="46222"/>
                        <a14:foregroundMark x1="88889" y1="46222" x2="60000" y2="74222"/>
                        <a14:foregroundMark x1="60000" y1="74222" x2="25333" y2="70667"/>
                        <a14:foregroundMark x1="25333" y1="70667" x2="41778" y2="40444"/>
                        <a14:foregroundMark x1="41778" y1="40444" x2="68444" y2="55111"/>
                        <a14:foregroundMark x1="27111" y1="72444" x2="40889" y2="39556"/>
                        <a14:foregroundMark x1="40889" y1="39556" x2="59111" y2="60000"/>
                        <a14:foregroundMark x1="48000" y1="56889" x2="48000" y2="56889"/>
                        <a14:foregroundMark x1="49333" y1="58667" x2="46667" y2="59556"/>
                        <a14:foregroundMark x1="46667" y1="58667" x2="46667" y2="58667"/>
                        <a14:foregroundMark x1="46667" y1="53333" x2="44889" y2="43111"/>
                        <a14:foregroundMark x1="47111" y1="36444" x2="63111" y2="44889"/>
                        <a14:foregroundMark x1="69778" y1="44444" x2="64000" y2="44444"/>
                        <a14:foregroundMark x1="63556" y1="44000" x2="86222" y2="42222"/>
                        <a14:foregroundMark x1="90667" y1="36444" x2="78222" y2="67111"/>
                        <a14:foregroundMark x1="78222" y1="67111" x2="67111" y2="68444"/>
                        <a14:foregroundMark x1="29333" y1="62222" x2="12000" y2="32889"/>
                        <a14:foregroundMark x1="12000" y1="32889" x2="41333" y2="59556"/>
                        <a14:foregroundMark x1="41333" y1="59556" x2="69333" y2="41333"/>
                        <a14:foregroundMark x1="69333" y1="41333" x2="27111" y2="45333"/>
                        <a14:foregroundMark x1="27111" y1="45333" x2="64000" y2="60000"/>
                        <a14:foregroundMark x1="64000" y1="60000" x2="79111" y2="40444"/>
                        <a14:foregroundMark x1="31556" y1="28000" x2="73778" y2="28000"/>
                        <a14:foregroundMark x1="73778" y1="28000" x2="36444" y2="30222"/>
                        <a14:foregroundMark x1="36444" y1="30222" x2="69778" y2="24444"/>
                        <a14:foregroundMark x1="69778" y1="24444" x2="32444" y2="34222"/>
                        <a14:foregroundMark x1="32444" y1="34222" x2="65333" y2="25333"/>
                        <a14:foregroundMark x1="65333" y1="25333" x2="63556" y2="26667"/>
                        <a14:foregroundMark x1="7556" y1="61333" x2="41778" y2="64889"/>
                        <a14:foregroundMark x1="41778" y1="64889" x2="40444" y2="63556"/>
                        <a14:foregroundMark x1="93333" y1="45333" x2="35111" y2="47556"/>
                        <a14:foregroundMark x1="44444" y1="60444" x2="67556" y2="54667"/>
                        <a14:foregroundMark x1="53778" y1="62667" x2="53778" y2="62667"/>
                        <a14:foregroundMark x1="55556" y1="60889" x2="55556" y2="60889"/>
                        <a14:foregroundMark x1="52444" y1="61778" x2="52444" y2="61778"/>
                        <a14:foregroundMark x1="49778" y1="64000" x2="49778" y2="64000"/>
                        <a14:foregroundMark x1="48444" y1="64444" x2="48444" y2="64444"/>
                        <a14:foregroundMark x1="47111" y1="66667" x2="47111" y2="66667"/>
                        <a14:foregroundMark x1="84889" y1="64889" x2="84889" y2="64889"/>
                        <a14:foregroundMark x1="86667" y1="60889" x2="86667" y2="60889"/>
                        <a14:foregroundMark x1="75111" y1="69778" x2="75111" y2="69778"/>
                        <a14:foregroundMark x1="69333" y1="72889" x2="69333" y2="72889"/>
                        <a14:foregroundMark x1="60444" y1="77333" x2="60444" y2="77333"/>
                        <a14:foregroundMark x1="52444" y1="78222" x2="52444" y2="78222"/>
                        <a14:foregroundMark x1="20889" y1="75111" x2="30222" y2="74222"/>
                        <a14:foregroundMark x1="92444" y1="39111" x2="90667" y2="39556"/>
                        <a14:foregroundMark x1="92000" y1="48000" x2="92000" y2="48000"/>
                        <a14:foregroundMark x1="93778" y1="48000" x2="93778" y2="48000"/>
                        <a14:foregroundMark x1="93778" y1="50667" x2="93778" y2="50667"/>
                        <a14:foregroundMark x1="93333" y1="42222" x2="93333" y2="42222"/>
                        <a14:foregroundMark x1="21778" y1="54667" x2="21778" y2="54667"/>
                        <a14:foregroundMark x1="16444" y1="65778" x2="16444" y2="65778"/>
                        <a14:foregroundMark x1="22222" y1="75111" x2="28000" y2="73778"/>
                        <a14:foregroundMark x1="24889" y1="74667" x2="24889" y2="74667"/>
                        <a14:foregroundMark x1="27111" y1="74667" x2="27111" y2="74667"/>
                        <a14:foregroundMark x1="28000" y1="74667" x2="28000" y2="74667"/>
                        <a14:foregroundMark x1="94222" y1="43111" x2="94222" y2="43111"/>
                        <a14:foregroundMark x1="94222" y1="41333" x2="94222" y2="41333"/>
                        <a14:foregroundMark x1="7556" y1="62222" x2="33778" y2="77333"/>
                        <a14:foregroundMark x1="28444" y1="75111" x2="28444" y2="75111"/>
                        <a14:foregroundMark x1="28444" y1="76444" x2="28444" y2="76444"/>
                        <a14:foregroundMark x1="26222" y1="76444" x2="26222" y2="76444"/>
                        <a14:foregroundMark x1="23556" y1="76444" x2="23556" y2="76444"/>
                        <a14:foregroundMark x1="29333" y1="76444" x2="29333" y2="76444"/>
                        <a14:foregroundMark x1="31556" y1="78667" x2="31556" y2="78667"/>
                        <a14:foregroundMark x1="30667" y1="78222" x2="30667" y2="78222"/>
                        <a14:foregroundMark x1="27112" y1="76889" x2="22667" y2="74667"/>
                        <a14:foregroundMark x1="29778" y1="78222" x2="27112" y2="76889"/>
                        <a14:foregroundMark x1="30668" y1="78667" x2="29778" y2="78222"/>
                        <a14:foregroundMark x1="31556" y1="79111" x2="30668" y2="78667"/>
                        <a14:foregroundMark x1="22667" y1="76444" x2="22667" y2="76444"/>
                        <a14:foregroundMark x1="25778" y1="77333" x2="25778" y2="77333"/>
                        <a14:foregroundMark x1="24889" y1="76889" x2="24889" y2="76889"/>
                        <a14:foregroundMark x1="24000" y1="76889" x2="24000" y2="76889"/>
                        <a14:foregroundMark x1="27111" y1="77333" x2="27111" y2="77333"/>
                        <a14:foregroundMark x1="28444" y1="77778" x2="28444" y2="77778"/>
                        <a14:foregroundMark x1="30222" y1="78667" x2="30222" y2="78667"/>
                        <a14:foregroundMark x1="29169" y1="76889" x2="9333" y2="62667"/>
                        <a14:foregroundMark x1="31028" y1="78222" x2="29169" y2="76889"/>
                        <a14:foregroundMark x1="31649" y1="78667" x2="31028" y2="78222"/>
                        <a14:foregroundMark x1="32889" y1="79556" x2="31649" y2="78667"/>
                        <a14:foregroundMark x1="9778" y1="64889" x2="9778" y2="64889"/>
                        <a14:foregroundMark x1="9333" y1="64444" x2="9333" y2="64444"/>
                        <a14:foregroundMark x1="11556" y1="66222" x2="11556" y2="66222"/>
                        <a14:foregroundMark x1="12444" y1="67111" x2="12444" y2="67111"/>
                        <a14:foregroundMark x1="12889" y1="68000" x2="12889" y2="68000"/>
                        <a14:foregroundMark x1="14222" y1="69333" x2="14222" y2="69333"/>
                        <a14:foregroundMark x1="25778" y1="78222" x2="25778" y2="78222"/>
                        <a14:foregroundMark x1="28000" y1="78667" x2="28000" y2="78667"/>
                        <a14:foregroundMark x1="21778" y1="76000" x2="47556" y2="60889"/>
                        <a14:foregroundMark x1="21778" y1="75556" x2="20000" y2="72000"/>
                        <a14:foregroundMark x1="25333" y1="76889" x2="25333" y2="76889"/>
                        <a14:foregroundMark x1="25333" y1="77333" x2="25333" y2="77333"/>
                        <a14:foregroundMark x1="24889" y1="77333" x2="24889" y2="77333"/>
                        <a14:backgroundMark x1="32444" y1="80889" x2="32444" y2="80889"/>
                        <a14:backgroundMark x1="31556" y1="80889" x2="31556" y2="80889"/>
                        <a14:backgroundMark x1="32000" y1="80000" x2="32000" y2="80000"/>
                        <a14:backgroundMark x1="28000" y1="79556" x2="28000" y2="79556"/>
                        <a14:backgroundMark x1="28000" y1="79556" x2="28000" y2="79556"/>
                        <a14:backgroundMark x1="25778" y1="78667" x2="25778" y2="78667"/>
                        <a14:backgroundMark x1="24000" y1="78222" x2="24000" y2="78222"/>
                      </a14:backgroundRemoval>
                    </a14:imgEffect>
                  </a14:imgLayer>
                </a14:imgProps>
              </a:ext>
            </a:extLst>
          </a:blip>
          <a:srcRect l="1606" t="13392" r="4642" b="15357"/>
          <a:stretch/>
        </p:blipFill>
        <p:spPr bwMode="auto">
          <a:xfrm>
            <a:off x="8320085" y="6264880"/>
            <a:ext cx="745301" cy="566429"/>
          </a:xfrm>
          <a:prstGeom prst="rect">
            <a:avLst/>
          </a:prstGeom>
          <a:ln>
            <a:noFill/>
          </a:ln>
          <a:extLst>
            <a:ext uri="{53640926-AAD7-44D8-BBD7-CCE9431645EC}">
              <a14:shadowObscured xmlns:a14="http://schemas.microsoft.com/office/drawing/2010/main"/>
            </a:ext>
          </a:extLst>
        </p:spPr>
      </p:pic>
      <p:cxnSp>
        <p:nvCxnSpPr>
          <p:cNvPr id="4" name="Straight Connector 3">
            <a:extLst>
              <a:ext uri="{FF2B5EF4-FFF2-40B4-BE49-F238E27FC236}">
                <a16:creationId xmlns:a16="http://schemas.microsoft.com/office/drawing/2014/main" id="{3973EAB2-BA06-CEC3-D811-FB177D79C5FD}"/>
              </a:ext>
            </a:extLst>
          </p:cNvPr>
          <p:cNvCxnSpPr/>
          <p:nvPr/>
        </p:nvCxnSpPr>
        <p:spPr>
          <a:xfrm>
            <a:off x="476593" y="4365104"/>
            <a:ext cx="6877088" cy="0"/>
          </a:xfrm>
          <a:prstGeom prst="line">
            <a:avLst/>
          </a:prstGeom>
          <a:ln w="22225"/>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63789FFA-656C-B77D-7C28-E11BC696D7F9}"/>
              </a:ext>
            </a:extLst>
          </p:cNvPr>
          <p:cNvSpPr>
            <a:spLocks noGrp="1" noChangeArrowheads="1"/>
          </p:cNvSpPr>
          <p:nvPr>
            <p:ph idx="1"/>
          </p:nvPr>
        </p:nvSpPr>
        <p:spPr>
          <a:xfrm>
            <a:off x="827088" y="2405342"/>
            <a:ext cx="7515621" cy="3975986"/>
          </a:xfrm>
        </p:spPr>
        <p:txBody>
          <a:bodyPr>
            <a:normAutofit/>
          </a:bodyPr>
          <a:lstStyle/>
          <a:p>
            <a:pPr marL="0" indent="0" algn="just" eaLnBrk="1" hangingPunct="1">
              <a:lnSpc>
                <a:spcPct val="100000"/>
              </a:lnSpc>
              <a:spcAft>
                <a:spcPts val="6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Volume 2, Book 7a	Standard Specifications for Operations and Maintenance of CTROM Projects:  Payment Methodology and 	Description of Payment Items (October 2010).</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Aft>
                <a:spcPts val="6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Volume 2, Book 8a	Standard Specifications for Operations &amp; Maintenance of CTROM Projects: ETC Interoperability – Business 	Rules (October 2010).</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a:t>
            </a:r>
            <a:r>
              <a:rPr lang="en-GB" altLang="en-US" sz="1000" b="1" i="1" dirty="0">
                <a:latin typeface="Arial" panose="020B0604020202020204" pitchFamily="34" charset="0"/>
                <a:ea typeface="Calibri" panose="020F0502020204030204" pitchFamily="34" charset="0"/>
                <a:cs typeface="Arial" panose="020B0604020202020204" pitchFamily="34" charset="0"/>
              </a:rPr>
              <a:t>VOLUME 3:	PROJECT DOCUMENT</a:t>
            </a:r>
            <a:endParaRPr lang="en-ZA" altLang="en-US" sz="1000" b="1"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Volume 3	Part T1:	Tendering Procedures.</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T2:	Returnable Schedules.</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C1:	Agreements and Contract Data.</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C2:	Pricing Data.</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C3:	Scope of Work.</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C4:	Site Information.</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D:	Stakeholder and Community Liaison and Targeted Labour and Targeted Enterprises Utilisation 			and Development. </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	Part E:	Annexures.</a:t>
            </a:r>
            <a:endParaRPr lang="en-GB" altLang="en-US" sz="1000" b="1"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b="1" i="1" dirty="0">
                <a:latin typeface="Arial" panose="020B0604020202020204" pitchFamily="34" charset="0"/>
                <a:ea typeface="Calibri" panose="020F0502020204030204" pitchFamily="34" charset="0"/>
                <a:cs typeface="Arial" panose="020B0604020202020204" pitchFamily="34" charset="0"/>
              </a:rPr>
              <a:t>VOLUME 4:	PROJECT INFORMATION DOCUMENT</a:t>
            </a:r>
            <a:endParaRPr lang="en-ZA" altLang="en-US" sz="1000" b="1" i="1" dirty="0">
              <a:latin typeface="Arial" panose="020B0604020202020204" pitchFamily="34" charset="0"/>
              <a:ea typeface="Calibri" panose="020F0502020204030204" pitchFamily="34" charset="0"/>
              <a:cs typeface="Arial" panose="020B0604020202020204" pitchFamily="34" charset="0"/>
            </a:endParaRPr>
          </a:p>
          <a:p>
            <a:pPr marL="0" indent="0" algn="just" eaLnBrk="1" hangingPunct="1">
              <a:lnSpc>
                <a:spcPct val="100000"/>
              </a:lnSpc>
              <a:spcBef>
                <a:spcPts val="400"/>
              </a:spcBef>
              <a:spcAft>
                <a:spcPts val="400"/>
              </a:spcAft>
              <a:buFont typeface="Arial" panose="020B0604020202020204" pitchFamily="34" charset="0"/>
              <a:buNone/>
              <a:tabLst>
                <a:tab pos="1371600" algn="l"/>
                <a:tab pos="1979613" algn="l"/>
              </a:tabLst>
            </a:pPr>
            <a:r>
              <a:rPr lang="en-GB" altLang="en-US" sz="1000" i="1" dirty="0">
                <a:latin typeface="Arial" panose="020B0604020202020204" pitchFamily="34" charset="0"/>
                <a:ea typeface="Calibri" panose="020F0502020204030204" pitchFamily="34" charset="0"/>
                <a:cs typeface="Arial" panose="020B0604020202020204" pitchFamily="34" charset="0"/>
              </a:rPr>
              <a:t>Volume 4	Project Information Document.</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0A87CE5A-A902-8849-8CF9-C463A67F8D7E}"/>
              </a:ext>
            </a:extLst>
          </p:cNvPr>
          <p:cNvSpPr txBox="1"/>
          <p:nvPr/>
        </p:nvSpPr>
        <p:spPr>
          <a:xfrm>
            <a:off x="8460433" y="6381328"/>
            <a:ext cx="502592" cy="474045"/>
          </a:xfrm>
          <a:prstGeom prst="rect">
            <a:avLst/>
          </a:prstGeom>
          <a:noFill/>
        </p:spPr>
        <p:txBody>
          <a:bodyPr wrap="square" rtlCol="0">
            <a:spAutoFit/>
          </a:bodyPr>
          <a:lstStyle/>
          <a:p>
            <a:endParaRPr lang="en-US" dirty="0"/>
          </a:p>
        </p:txBody>
      </p:sp>
      <p:pic>
        <p:nvPicPr>
          <p:cNvPr id="6" name="Picture 5">
            <a:extLst>
              <a:ext uri="{FF2B5EF4-FFF2-40B4-BE49-F238E27FC236}">
                <a16:creationId xmlns:a16="http://schemas.microsoft.com/office/drawing/2014/main" id="{8968894F-A4F4-DB12-D747-5D4FFE9772D9}"/>
              </a:ext>
            </a:extLst>
          </p:cNvPr>
          <p:cNvPicPr>
            <a:picLocks noChangeAspect="1"/>
          </p:cNvPicPr>
          <p:nvPr/>
        </p:nvPicPr>
        <p:blipFill rotWithShape="1">
          <a:blip r:embed="rId3"/>
          <a:srcRect t="12613" b="11451"/>
          <a:stretch/>
        </p:blipFill>
        <p:spPr>
          <a:xfrm>
            <a:off x="8388424" y="6230765"/>
            <a:ext cx="749271" cy="582612"/>
          </a:xfrm>
          <a:prstGeom prst="rect">
            <a:avLst/>
          </a:prstGeom>
        </p:spPr>
      </p:pic>
      <p:sp>
        <p:nvSpPr>
          <p:cNvPr id="8" name="Rectangle 2">
            <a:extLst>
              <a:ext uri="{FF2B5EF4-FFF2-40B4-BE49-F238E27FC236}">
                <a16:creationId xmlns:a16="http://schemas.microsoft.com/office/drawing/2014/main" id="{75A7D367-F1FB-097C-730E-1E4420FD86F8}"/>
              </a:ext>
            </a:extLst>
          </p:cNvPr>
          <p:cNvSpPr>
            <a:spLocks noGrp="1" noChangeArrowheads="1"/>
          </p:cNvSpPr>
          <p:nvPr>
            <p:ph type="title"/>
          </p:nvPr>
        </p:nvSpPr>
        <p:spPr>
          <a:xfrm>
            <a:off x="504031" y="476920"/>
            <a:ext cx="7324015" cy="1312592"/>
          </a:xfrm>
        </p:spPr>
        <p:txBody>
          <a:bodyPr anchor="ctr"/>
          <a:lstStyle/>
          <a:p>
            <a:pPr algn="ctr" eaLnBrk="1" fontAlgn="auto" hangingPunct="1">
              <a:spcAft>
                <a:spcPts val="0"/>
              </a:spcAft>
              <a:defRPr/>
            </a:pPr>
            <a:r>
              <a:rPr lang="en-US" sz="2800" dirty="0">
                <a:solidFill>
                  <a:schemeClr val="bg1"/>
                </a:solidFill>
              </a:rPr>
              <a:t>LIST OF TENDER DOCUMENTS AVAILABLE ON SANRAL WEBSITE (CONT.)</a:t>
            </a:r>
          </a:p>
        </p:txBody>
      </p:sp>
    </p:spTree>
    <p:extLst>
      <p:ext uri="{BB962C8B-B14F-4D97-AF65-F5344CB8AC3E}">
        <p14:creationId xmlns:p14="http://schemas.microsoft.com/office/powerpoint/2010/main" val="286532467"/>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30109128-CD41-98EF-0050-97ED7E4CA90B}"/>
              </a:ext>
            </a:extLst>
          </p:cNvPr>
          <p:cNvSpPr>
            <a:spLocks noGrp="1" noChangeArrowheads="1"/>
          </p:cNvSpPr>
          <p:nvPr>
            <p:ph type="title"/>
          </p:nvPr>
        </p:nvSpPr>
        <p:spPr>
          <a:xfrm>
            <a:off x="758761" y="477564"/>
            <a:ext cx="7069285" cy="1049338"/>
          </a:xfrm>
        </p:spPr>
        <p:txBody>
          <a:bodyPr anchor="ctr"/>
          <a:lstStyle/>
          <a:p>
            <a:pPr algn="ctr" eaLnBrk="1" fontAlgn="auto" hangingPunct="1">
              <a:spcAft>
                <a:spcPts val="0"/>
              </a:spcAft>
              <a:defRPr/>
            </a:pPr>
            <a:r>
              <a:rPr lang="en-US" sz="2800" dirty="0">
                <a:solidFill>
                  <a:schemeClr val="bg1"/>
                </a:solidFill>
              </a:rPr>
              <a:t>CONDITIONS OF TENDER</a:t>
            </a:r>
          </a:p>
        </p:txBody>
      </p:sp>
      <p:sp>
        <p:nvSpPr>
          <p:cNvPr id="4" name="Rectangle 3">
            <a:extLst>
              <a:ext uri="{FF2B5EF4-FFF2-40B4-BE49-F238E27FC236}">
                <a16:creationId xmlns:a16="http://schemas.microsoft.com/office/drawing/2014/main" id="{AFEC63AF-70F8-4CE6-763A-2704F6B7C82D}"/>
              </a:ext>
            </a:extLst>
          </p:cNvPr>
          <p:cNvSpPr>
            <a:spLocks noGrp="1" noChangeArrowheads="1"/>
          </p:cNvSpPr>
          <p:nvPr>
            <p:ph idx="1"/>
          </p:nvPr>
        </p:nvSpPr>
        <p:spPr>
          <a:xfrm>
            <a:off x="821968" y="3003470"/>
            <a:ext cx="7530870" cy="2648075"/>
          </a:xfrm>
        </p:spPr>
        <p:txBody>
          <a:bodyPr rtlCol="0">
            <a:normAutofit/>
          </a:bodyPr>
          <a:lstStyle/>
          <a:p>
            <a:pPr marL="0" indent="0" algn="just" eaLnBrk="1" fontAlgn="auto" hangingPunct="1">
              <a:lnSpc>
                <a:spcPct val="80000"/>
              </a:lnSpc>
              <a:spcAft>
                <a:spcPts val="800"/>
              </a:spcAft>
              <a:buFont typeface="Arial" panose="020B0604020202020204" pitchFamily="34" charset="0"/>
              <a:buNone/>
              <a:defRPr/>
            </a:pPr>
            <a:r>
              <a:rPr lang="en-US" sz="1800" b="1" dirty="0">
                <a:latin typeface="+mn-lt"/>
              </a:rPr>
              <a:t>     C.2.1    Eligibility</a:t>
            </a:r>
          </a:p>
          <a:p>
            <a:pPr marL="1543050" indent="-285750" algn="just" eaLnBrk="1" fontAlgn="auto" hangingPunct="1">
              <a:lnSpc>
                <a:spcPct val="80000"/>
              </a:lnSpc>
              <a:spcAft>
                <a:spcPts val="800"/>
              </a:spcAft>
              <a:buClr>
                <a:schemeClr val="tx2"/>
              </a:buClr>
              <a:defRPr/>
            </a:pPr>
            <a:r>
              <a:rPr lang="en-US" sz="1800" dirty="0">
                <a:latin typeface="+mn-lt"/>
              </a:rPr>
              <a:t>B-BBEE contributor status level of 1, 2, 3 or 4 (From C1.1).</a:t>
            </a:r>
          </a:p>
          <a:p>
            <a:pPr marL="1543050" indent="-285750" algn="just" eaLnBrk="1" fontAlgn="auto" hangingPunct="1">
              <a:lnSpc>
                <a:spcPct val="80000"/>
              </a:lnSpc>
              <a:spcAft>
                <a:spcPts val="800"/>
              </a:spcAft>
              <a:buClr>
                <a:schemeClr val="tx2"/>
              </a:buClr>
              <a:defRPr/>
            </a:pPr>
            <a:r>
              <a:rPr lang="en-US" sz="1800" dirty="0">
                <a:latin typeface="+mn-lt"/>
              </a:rPr>
              <a:t>Tenderers (including JV) must be registered on the National Treasury Central Supplier Database (Form A3.4).</a:t>
            </a:r>
          </a:p>
          <a:p>
            <a:pPr marL="1543050" indent="-285750" algn="just" eaLnBrk="1" fontAlgn="auto" hangingPunct="1">
              <a:lnSpc>
                <a:spcPct val="80000"/>
              </a:lnSpc>
              <a:spcAft>
                <a:spcPts val="800"/>
              </a:spcAft>
              <a:buClr>
                <a:schemeClr val="tx2"/>
              </a:buClr>
              <a:defRPr/>
            </a:pPr>
            <a:r>
              <a:rPr lang="en-US" sz="1800" dirty="0">
                <a:latin typeface="+mn-lt"/>
              </a:rPr>
              <a:t>Tenderer’s Relevant Experience (Form D5.1 and Form D5.2).</a:t>
            </a:r>
          </a:p>
        </p:txBody>
      </p:sp>
      <p:pic>
        <p:nvPicPr>
          <p:cNvPr id="5" name="Picture 4">
            <a:extLst>
              <a:ext uri="{FF2B5EF4-FFF2-40B4-BE49-F238E27FC236}">
                <a16:creationId xmlns:a16="http://schemas.microsoft.com/office/drawing/2014/main" id="{10772AD4-83BC-9833-3A47-5B2543AF13D7}"/>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505860664"/>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AE20864-D0D6-5686-7043-BCFD035DE06C}"/>
              </a:ext>
            </a:extLst>
          </p:cNvPr>
          <p:cNvSpPr>
            <a:spLocks noGrp="1" noChangeArrowheads="1"/>
          </p:cNvSpPr>
          <p:nvPr>
            <p:ph type="title"/>
          </p:nvPr>
        </p:nvSpPr>
        <p:spPr>
          <a:xfrm>
            <a:off x="775493" y="490369"/>
            <a:ext cx="7052553" cy="1049338"/>
          </a:xfrm>
        </p:spPr>
        <p:txBody>
          <a:bodyPr anchor="ctr"/>
          <a:lstStyle/>
          <a:p>
            <a:pPr algn="ctr" eaLnBrk="1" fontAlgn="auto" hangingPunct="1">
              <a:spcAft>
                <a:spcPts val="0"/>
              </a:spcAft>
              <a:defRPr/>
            </a:pPr>
            <a:r>
              <a:rPr lang="en-US" sz="2800" dirty="0">
                <a:solidFill>
                  <a:schemeClr val="bg1"/>
                </a:solidFill>
              </a:rPr>
              <a:t>MAJOR DISQUALIFYING  FACTOR</a:t>
            </a:r>
            <a:br>
              <a:rPr lang="en-US" sz="2800" dirty="0">
                <a:solidFill>
                  <a:schemeClr val="bg1"/>
                </a:solidFill>
              </a:rPr>
            </a:br>
            <a:r>
              <a:rPr lang="en-US" sz="2800" dirty="0">
                <a:solidFill>
                  <a:schemeClr val="bg1"/>
                </a:solidFill>
              </a:rPr>
              <a:t>LOCAL CONTENT</a:t>
            </a:r>
          </a:p>
        </p:txBody>
      </p:sp>
      <p:sp>
        <p:nvSpPr>
          <p:cNvPr id="4" name="Rectangle 3">
            <a:extLst>
              <a:ext uri="{FF2B5EF4-FFF2-40B4-BE49-F238E27FC236}">
                <a16:creationId xmlns:a16="http://schemas.microsoft.com/office/drawing/2014/main" id="{FD5EF2B5-9AB3-5CCD-B70B-7800D2F5C0EE}"/>
              </a:ext>
            </a:extLst>
          </p:cNvPr>
          <p:cNvSpPr>
            <a:spLocks noGrp="1" noChangeArrowheads="1"/>
          </p:cNvSpPr>
          <p:nvPr>
            <p:ph idx="1"/>
          </p:nvPr>
        </p:nvSpPr>
        <p:spPr>
          <a:xfrm>
            <a:off x="827087" y="2854487"/>
            <a:ext cx="7561337" cy="2911092"/>
          </a:xfrm>
        </p:spPr>
        <p:txBody>
          <a:bodyPr rtlCol="0">
            <a:noAutofit/>
          </a:bodyPr>
          <a:lstStyle/>
          <a:p>
            <a:pPr marL="0" indent="0">
              <a:spcBef>
                <a:spcPts val="600"/>
              </a:spcBef>
              <a:buNone/>
              <a:tabLst>
                <a:tab pos="360000" algn="l"/>
                <a:tab pos="720000" algn="l"/>
                <a:tab pos="1080000" algn="l"/>
              </a:tabLst>
              <a:defRPr/>
            </a:pPr>
            <a:endParaRPr lang="en-ZA" sz="1800" dirty="0">
              <a:latin typeface="+mn-lt"/>
            </a:endParaRPr>
          </a:p>
          <a:p>
            <a:pPr>
              <a:spcBef>
                <a:spcPts val="600"/>
              </a:spcBef>
              <a:buClr>
                <a:schemeClr val="tx2"/>
              </a:buClr>
              <a:tabLst>
                <a:tab pos="360000" algn="l"/>
                <a:tab pos="720000" algn="l"/>
                <a:tab pos="1080000" algn="l"/>
              </a:tabLst>
              <a:defRPr/>
            </a:pPr>
            <a:r>
              <a:rPr lang="en-ZA" sz="1800" dirty="0">
                <a:latin typeface="+mn-lt"/>
              </a:rPr>
              <a:t>Application for exemption obtained from DTI and must be accompanied with your tender offer.</a:t>
            </a:r>
          </a:p>
          <a:p>
            <a:pPr>
              <a:spcBef>
                <a:spcPts val="600"/>
              </a:spcBef>
              <a:buClr>
                <a:schemeClr val="tx2"/>
              </a:buClr>
              <a:tabLst>
                <a:tab pos="360000" algn="l"/>
                <a:tab pos="720000" algn="l"/>
                <a:tab pos="1080000" algn="l"/>
              </a:tabLst>
              <a:defRPr/>
            </a:pPr>
            <a:r>
              <a:rPr lang="en-ZA" sz="1800" dirty="0">
                <a:latin typeface="+mn-lt"/>
              </a:rPr>
              <a:t>Process of requesting exemption: </a:t>
            </a:r>
            <a:r>
              <a:rPr lang="en-ZA" sz="1800" dirty="0">
                <a:latin typeface="+mn-lt"/>
                <a:hlinkClick r:id="rId3"/>
              </a:rPr>
              <a:t>http://www.Thedtic.Gov.Za/wp-content/uploads/ip-exemption_letters.Pdf</a:t>
            </a:r>
            <a:endParaRPr lang="en-ZA" sz="1800" dirty="0">
              <a:latin typeface="+mn-lt"/>
            </a:endParaRPr>
          </a:p>
          <a:p>
            <a:pPr>
              <a:spcBef>
                <a:spcPts val="600"/>
              </a:spcBef>
              <a:buClr>
                <a:schemeClr val="tx2"/>
              </a:buClr>
              <a:tabLst>
                <a:tab pos="360000" algn="l"/>
                <a:tab pos="720000" algn="l"/>
                <a:tab pos="1080000" algn="l"/>
              </a:tabLst>
              <a:defRPr/>
            </a:pPr>
            <a:r>
              <a:rPr lang="en-US" sz="1800" dirty="0">
                <a:latin typeface="+mn-lt"/>
              </a:rPr>
              <a:t>Guidance document for the calculation of local content: </a:t>
            </a:r>
            <a:r>
              <a:rPr lang="en-US" sz="1800" dirty="0">
                <a:latin typeface="+mn-lt"/>
                <a:hlinkClick r:id="rId4"/>
              </a:rPr>
              <a:t>http://www.Thedtic.Gov.Za/wp-content/uploads/ip-guideline.Pdf</a:t>
            </a:r>
            <a:endParaRPr lang="en-US" sz="1800" dirty="0">
              <a:latin typeface="+mn-lt"/>
            </a:endParaRPr>
          </a:p>
        </p:txBody>
      </p:sp>
      <p:pic>
        <p:nvPicPr>
          <p:cNvPr id="5" name="Picture 4">
            <a:extLst>
              <a:ext uri="{FF2B5EF4-FFF2-40B4-BE49-F238E27FC236}">
                <a16:creationId xmlns:a16="http://schemas.microsoft.com/office/drawing/2014/main" id="{B104C4F0-047E-CC69-921E-F2B2F56FDC95}"/>
              </a:ext>
            </a:extLst>
          </p:cNvPr>
          <p:cNvPicPr>
            <a:picLocks noChangeAspect="1"/>
          </p:cNvPicPr>
          <p:nvPr/>
        </p:nvPicPr>
        <p:blipFill rotWithShape="1">
          <a:blip r:embed="rId5"/>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76582198"/>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1C19321-528A-F21E-B0EF-52BB70E8CC9B}"/>
              </a:ext>
            </a:extLst>
          </p:cNvPr>
          <p:cNvSpPr>
            <a:spLocks noGrp="1" noChangeArrowheads="1"/>
          </p:cNvSpPr>
          <p:nvPr>
            <p:ph type="title"/>
          </p:nvPr>
        </p:nvSpPr>
        <p:spPr>
          <a:xfrm>
            <a:off x="700402" y="502111"/>
            <a:ext cx="7127644" cy="1049338"/>
          </a:xfrm>
        </p:spPr>
        <p:txBody>
          <a:bodyPr anchor="ctr"/>
          <a:lstStyle/>
          <a:p>
            <a:pPr algn="ctr" eaLnBrk="1" fontAlgn="auto" hangingPunct="1">
              <a:spcAft>
                <a:spcPts val="0"/>
              </a:spcAft>
              <a:defRPr/>
            </a:pPr>
            <a:r>
              <a:rPr lang="en-US" sz="2800" dirty="0">
                <a:solidFill>
                  <a:schemeClr val="bg1"/>
                </a:solidFill>
              </a:rPr>
              <a:t>CONDITIONS OF TENDER</a:t>
            </a:r>
          </a:p>
        </p:txBody>
      </p:sp>
      <p:sp>
        <p:nvSpPr>
          <p:cNvPr id="4" name="Rectangle 3">
            <a:extLst>
              <a:ext uri="{FF2B5EF4-FFF2-40B4-BE49-F238E27FC236}">
                <a16:creationId xmlns:a16="http://schemas.microsoft.com/office/drawing/2014/main" id="{54CB542B-C338-CC19-C1C4-30C1A5E410DB}"/>
              </a:ext>
            </a:extLst>
          </p:cNvPr>
          <p:cNvSpPr>
            <a:spLocks noGrp="1" noChangeArrowheads="1"/>
          </p:cNvSpPr>
          <p:nvPr>
            <p:ph idx="1"/>
          </p:nvPr>
        </p:nvSpPr>
        <p:spPr>
          <a:xfrm>
            <a:off x="839777" y="2614936"/>
            <a:ext cx="7502932" cy="3385641"/>
          </a:xfrm>
        </p:spPr>
        <p:txBody>
          <a:bodyPr>
            <a:normAutofit/>
          </a:bodyPr>
          <a:lstStyle/>
          <a:p>
            <a:pPr marL="0" indent="0" algn="just" eaLnBrk="1" hangingPunct="1">
              <a:lnSpc>
                <a:spcPct val="80000"/>
              </a:lnSpc>
              <a:spcAft>
                <a:spcPts val="800"/>
              </a:spcAft>
              <a:buFont typeface="Arial" panose="020B0604020202020204" pitchFamily="34" charset="0"/>
              <a:buNone/>
            </a:pPr>
            <a:r>
              <a:rPr lang="en-US" altLang="en-US" sz="1800" dirty="0">
                <a:latin typeface="+mn-lt"/>
              </a:rPr>
              <a:t>		</a:t>
            </a:r>
          </a:p>
          <a:p>
            <a:pPr marL="0" indent="0" algn="just" eaLnBrk="1" hangingPunct="1">
              <a:lnSpc>
                <a:spcPct val="80000"/>
              </a:lnSpc>
              <a:spcAft>
                <a:spcPts val="800"/>
              </a:spcAft>
              <a:buFont typeface="Arial" panose="020B0604020202020204" pitchFamily="34" charset="0"/>
              <a:buNone/>
            </a:pPr>
            <a:r>
              <a:rPr lang="en-US" altLang="en-US" sz="1800" b="1" dirty="0">
                <a:latin typeface="+mn-lt"/>
              </a:rPr>
              <a:t>C.2.12	Alternative tender offers will be considered, if:</a:t>
            </a:r>
          </a:p>
          <a:p>
            <a:pPr marL="1543050" lvl="3" indent="-285750" algn="just" eaLnBrk="1" hangingPunct="1">
              <a:lnSpc>
                <a:spcPct val="80000"/>
              </a:lnSpc>
              <a:spcAft>
                <a:spcPts val="1200"/>
              </a:spcAft>
              <a:buClr>
                <a:schemeClr val="tx2"/>
              </a:buClr>
            </a:pPr>
            <a:r>
              <a:rPr lang="en-US" altLang="en-US" sz="1800" dirty="0">
                <a:latin typeface="+mn-lt"/>
              </a:rPr>
              <a:t>The postulated tender offer is the preferred tender.</a:t>
            </a:r>
          </a:p>
          <a:p>
            <a:pPr marL="1543050" lvl="3" indent="-285750" algn="just" eaLnBrk="1" hangingPunct="1">
              <a:lnSpc>
                <a:spcPct val="80000"/>
              </a:lnSpc>
              <a:spcAft>
                <a:spcPts val="1200"/>
              </a:spcAft>
              <a:buClr>
                <a:schemeClr val="tx2"/>
              </a:buClr>
            </a:pPr>
            <a:r>
              <a:rPr lang="en-US" altLang="en-US" sz="1800" dirty="0">
                <a:latin typeface="+mn-lt"/>
              </a:rPr>
              <a:t>Obtain permission from the Employer.</a:t>
            </a:r>
          </a:p>
          <a:p>
            <a:pPr marL="1543050" lvl="3" indent="-285750" algn="just" eaLnBrk="1" hangingPunct="1">
              <a:lnSpc>
                <a:spcPct val="80000"/>
              </a:lnSpc>
              <a:spcAft>
                <a:spcPts val="1200"/>
              </a:spcAft>
              <a:buClr>
                <a:schemeClr val="tx2"/>
              </a:buClr>
            </a:pPr>
            <a:r>
              <a:rPr lang="en-US" altLang="en-US" sz="1800" dirty="0">
                <a:latin typeface="+mn-lt"/>
              </a:rPr>
              <a:t>Tenderer to demonstrate that it complies with the Employer’s Standards and Requirements.</a:t>
            </a:r>
          </a:p>
          <a:p>
            <a:pPr marL="1543050" lvl="3" indent="-285750" algn="just" eaLnBrk="1" hangingPunct="1">
              <a:lnSpc>
                <a:spcPct val="80000"/>
              </a:lnSpc>
              <a:spcAft>
                <a:spcPts val="1200"/>
              </a:spcAft>
              <a:buClr>
                <a:schemeClr val="tx2"/>
              </a:buClr>
            </a:pPr>
            <a:r>
              <a:rPr lang="en-US" altLang="en-US" sz="1800" dirty="0">
                <a:latin typeface="+mn-lt"/>
              </a:rPr>
              <a:t>Complete technical details, detail pricing, etc.</a:t>
            </a:r>
          </a:p>
        </p:txBody>
      </p:sp>
      <p:pic>
        <p:nvPicPr>
          <p:cNvPr id="5" name="Picture 4">
            <a:extLst>
              <a:ext uri="{FF2B5EF4-FFF2-40B4-BE49-F238E27FC236}">
                <a16:creationId xmlns:a16="http://schemas.microsoft.com/office/drawing/2014/main" id="{92A488E4-2846-1620-EC31-4BDCF1137C37}"/>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124621667"/>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415FCD5-9181-58EF-AC91-C0BF48CA1997}"/>
              </a:ext>
            </a:extLst>
          </p:cNvPr>
          <p:cNvSpPr>
            <a:spLocks noGrp="1" noChangeArrowheads="1"/>
          </p:cNvSpPr>
          <p:nvPr>
            <p:ph type="title"/>
          </p:nvPr>
        </p:nvSpPr>
        <p:spPr>
          <a:xfrm>
            <a:off x="775493" y="498611"/>
            <a:ext cx="7052553" cy="1049337"/>
          </a:xfrm>
        </p:spPr>
        <p:txBody>
          <a:bodyPr anchor="ctr"/>
          <a:lstStyle/>
          <a:p>
            <a:pPr algn="ctr" eaLnBrk="1" fontAlgn="auto" hangingPunct="1">
              <a:spcAft>
                <a:spcPts val="0"/>
              </a:spcAft>
              <a:defRPr/>
            </a:pPr>
            <a:r>
              <a:rPr lang="en-US" sz="2800" dirty="0">
                <a:solidFill>
                  <a:schemeClr val="bg1"/>
                </a:solidFill>
              </a:rPr>
              <a:t>TENDER EVALUATION CRITERIA</a:t>
            </a:r>
          </a:p>
        </p:txBody>
      </p:sp>
      <p:sp>
        <p:nvSpPr>
          <p:cNvPr id="4" name="Rectangle 3">
            <a:extLst>
              <a:ext uri="{FF2B5EF4-FFF2-40B4-BE49-F238E27FC236}">
                <a16:creationId xmlns:a16="http://schemas.microsoft.com/office/drawing/2014/main" id="{1EB6CE29-52F9-7235-C0B8-29C0B0102982}"/>
              </a:ext>
            </a:extLst>
          </p:cNvPr>
          <p:cNvSpPr>
            <a:spLocks noGrp="1" noChangeArrowheads="1"/>
          </p:cNvSpPr>
          <p:nvPr>
            <p:ph idx="1"/>
          </p:nvPr>
        </p:nvSpPr>
        <p:spPr>
          <a:xfrm>
            <a:off x="827088" y="3374524"/>
            <a:ext cx="7543800" cy="1871017"/>
          </a:xfrm>
        </p:spPr>
        <p:txBody>
          <a:bodyPr>
            <a:normAutofit lnSpcReduction="10000"/>
          </a:bodyPr>
          <a:lstStyle/>
          <a:p>
            <a:pPr eaLnBrk="1" hangingPunct="1">
              <a:lnSpc>
                <a:spcPct val="80000"/>
              </a:lnSpc>
              <a:spcBef>
                <a:spcPts val="600"/>
              </a:spcBef>
              <a:spcAft>
                <a:spcPts val="600"/>
              </a:spcAft>
              <a:buFont typeface="Wingdings" pitchFamily="2" charset="2"/>
              <a:buNone/>
              <a:tabLst>
                <a:tab pos="5556250" algn="l"/>
                <a:tab pos="6099175" algn="l"/>
              </a:tabLst>
            </a:pPr>
            <a:r>
              <a:rPr lang="en-US" altLang="en-US" sz="1800" b="1" dirty="0">
                <a:latin typeface="+mn-lt"/>
              </a:rPr>
              <a:t>Two Envelope system will be used</a:t>
            </a:r>
            <a:r>
              <a:rPr lang="en-US" altLang="en-US" sz="1800" dirty="0">
                <a:latin typeface="+mn-lt"/>
              </a:rPr>
              <a:t>:</a:t>
            </a:r>
          </a:p>
          <a:p>
            <a:pPr eaLnBrk="1" hangingPunct="1">
              <a:lnSpc>
                <a:spcPct val="80000"/>
              </a:lnSpc>
              <a:spcBef>
                <a:spcPts val="600"/>
              </a:spcBef>
              <a:spcAft>
                <a:spcPts val="600"/>
              </a:spcAft>
              <a:buClr>
                <a:schemeClr val="tx2"/>
              </a:buClr>
              <a:tabLst>
                <a:tab pos="5556250" algn="l"/>
                <a:tab pos="6099175" algn="l"/>
              </a:tabLst>
            </a:pPr>
            <a:r>
              <a:rPr lang="en-US" altLang="en-US" sz="1800" dirty="0">
                <a:latin typeface="+mn-lt"/>
              </a:rPr>
              <a:t>Technical Proposal.</a:t>
            </a:r>
          </a:p>
          <a:p>
            <a:pPr eaLnBrk="1" hangingPunct="1">
              <a:lnSpc>
                <a:spcPct val="80000"/>
              </a:lnSpc>
              <a:spcBef>
                <a:spcPts val="600"/>
              </a:spcBef>
              <a:spcAft>
                <a:spcPts val="600"/>
              </a:spcAft>
              <a:buClr>
                <a:schemeClr val="tx2"/>
              </a:buClr>
              <a:tabLst>
                <a:tab pos="5556250" algn="l"/>
                <a:tab pos="6099175" algn="l"/>
              </a:tabLst>
            </a:pPr>
            <a:r>
              <a:rPr lang="en-US" altLang="en-US" sz="1800" dirty="0">
                <a:latin typeface="+mn-lt"/>
              </a:rPr>
              <a:t>Financial Proposal.</a:t>
            </a:r>
          </a:p>
          <a:p>
            <a:pPr marL="0" indent="0" eaLnBrk="1" hangingPunct="1">
              <a:lnSpc>
                <a:spcPct val="80000"/>
              </a:lnSpc>
              <a:spcBef>
                <a:spcPts val="600"/>
              </a:spcBef>
              <a:spcAft>
                <a:spcPts val="600"/>
              </a:spcAft>
              <a:buClr>
                <a:schemeClr val="tx2"/>
              </a:buClr>
              <a:buNone/>
              <a:tabLst>
                <a:tab pos="5556250" algn="l"/>
                <a:tab pos="6099175" algn="l"/>
              </a:tabLst>
            </a:pPr>
            <a:endParaRPr lang="en-US" altLang="en-US" sz="1800" dirty="0">
              <a:latin typeface="+mn-lt"/>
            </a:endParaRPr>
          </a:p>
          <a:p>
            <a:pPr algn="just" eaLnBrk="1" hangingPunct="1">
              <a:lnSpc>
                <a:spcPct val="80000"/>
              </a:lnSpc>
              <a:spcBef>
                <a:spcPts val="600"/>
              </a:spcBef>
              <a:spcAft>
                <a:spcPts val="600"/>
              </a:spcAft>
              <a:buClr>
                <a:schemeClr val="tx2"/>
              </a:buClr>
              <a:tabLst>
                <a:tab pos="5556250" algn="l"/>
                <a:tab pos="6099175" algn="l"/>
              </a:tabLst>
            </a:pPr>
            <a:r>
              <a:rPr lang="en-US" altLang="en-US" sz="1800" dirty="0">
                <a:latin typeface="+mn-lt"/>
              </a:rPr>
              <a:t>Procedure for the evaluation – See Clause C3.11 of Conditions of Tender.</a:t>
            </a:r>
          </a:p>
        </p:txBody>
      </p:sp>
      <p:pic>
        <p:nvPicPr>
          <p:cNvPr id="5" name="Picture 4">
            <a:extLst>
              <a:ext uri="{FF2B5EF4-FFF2-40B4-BE49-F238E27FC236}">
                <a16:creationId xmlns:a16="http://schemas.microsoft.com/office/drawing/2014/main" id="{3EE6D680-E85A-99A7-1566-E6ADDBCBE04D}"/>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563037108"/>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86B43AD-7466-D369-1324-48579D584B41}"/>
              </a:ext>
            </a:extLst>
          </p:cNvPr>
          <p:cNvSpPr>
            <a:spLocks noGrp="1" noChangeArrowheads="1"/>
          </p:cNvSpPr>
          <p:nvPr>
            <p:ph type="title"/>
          </p:nvPr>
        </p:nvSpPr>
        <p:spPr>
          <a:xfrm>
            <a:off x="672694" y="519478"/>
            <a:ext cx="7155352" cy="1049337"/>
          </a:xfrm>
        </p:spPr>
        <p:txBody>
          <a:bodyPr anchor="ctr"/>
          <a:lstStyle/>
          <a:p>
            <a:pPr algn="ctr" eaLnBrk="1" fontAlgn="auto" hangingPunct="1">
              <a:spcAft>
                <a:spcPts val="0"/>
              </a:spcAft>
              <a:defRPr/>
            </a:pPr>
            <a:r>
              <a:rPr lang="en-US" sz="2800" dirty="0">
                <a:solidFill>
                  <a:schemeClr val="bg1"/>
                </a:solidFill>
              </a:rPr>
              <a:t>TENDER EVALUATION CRITERIA</a:t>
            </a:r>
          </a:p>
        </p:txBody>
      </p:sp>
      <p:sp>
        <p:nvSpPr>
          <p:cNvPr id="9" name="Rectangle 3">
            <a:extLst>
              <a:ext uri="{FF2B5EF4-FFF2-40B4-BE49-F238E27FC236}">
                <a16:creationId xmlns:a16="http://schemas.microsoft.com/office/drawing/2014/main" id="{1A970E33-5F4B-5DD3-99E1-8E4EC3E673DD}"/>
              </a:ext>
            </a:extLst>
          </p:cNvPr>
          <p:cNvSpPr>
            <a:spLocks noGrp="1" noChangeArrowheads="1"/>
          </p:cNvSpPr>
          <p:nvPr>
            <p:ph idx="1"/>
          </p:nvPr>
        </p:nvSpPr>
        <p:spPr>
          <a:xfrm>
            <a:off x="827088" y="2401731"/>
            <a:ext cx="7543800" cy="484179"/>
          </a:xfrm>
        </p:spPr>
        <p:txBody>
          <a:bodyPr>
            <a:normAutofit/>
          </a:bodyPr>
          <a:lstStyle/>
          <a:p>
            <a:pPr eaLnBrk="1" hangingPunct="1">
              <a:lnSpc>
                <a:spcPct val="80000"/>
              </a:lnSpc>
              <a:spcBef>
                <a:spcPts val="600"/>
              </a:spcBef>
              <a:spcAft>
                <a:spcPts val="600"/>
              </a:spcAft>
              <a:buFont typeface="Wingdings" panose="05000000000000000000" pitchFamily="2" charset="2"/>
              <a:buNone/>
              <a:tabLst>
                <a:tab pos="5556250" algn="l"/>
                <a:tab pos="6099175" algn="l"/>
              </a:tabLst>
              <a:defRPr/>
            </a:pPr>
            <a:r>
              <a:rPr lang="en-US" altLang="en-US" sz="1800" b="1" dirty="0">
                <a:latin typeface="+mn-lt"/>
              </a:rPr>
              <a:t>C.3.11  Technical Proposal</a:t>
            </a:r>
            <a:endParaRPr lang="en-US" altLang="en-US" sz="1800" dirty="0">
              <a:latin typeface="+mn-lt"/>
            </a:endParaRPr>
          </a:p>
          <a:p>
            <a:pPr marL="0" indent="0" eaLnBrk="1" hangingPunct="1">
              <a:lnSpc>
                <a:spcPct val="80000"/>
              </a:lnSpc>
              <a:spcBef>
                <a:spcPts val="600"/>
              </a:spcBef>
              <a:spcAft>
                <a:spcPts val="600"/>
              </a:spcAft>
              <a:buFont typeface="Arial" panose="020B0604020202020204" pitchFamily="34" charset="0"/>
              <a:buNone/>
              <a:tabLst>
                <a:tab pos="5556250" algn="l"/>
                <a:tab pos="6099175" algn="l"/>
              </a:tabLst>
              <a:defRPr/>
            </a:pPr>
            <a:endParaRPr lang="en-US" altLang="en-US" sz="1800" dirty="0">
              <a:latin typeface="+mn-lt"/>
            </a:endParaRPr>
          </a:p>
        </p:txBody>
      </p:sp>
      <p:pic>
        <p:nvPicPr>
          <p:cNvPr id="11" name="Picture 10">
            <a:extLst>
              <a:ext uri="{FF2B5EF4-FFF2-40B4-BE49-F238E27FC236}">
                <a16:creationId xmlns:a16="http://schemas.microsoft.com/office/drawing/2014/main" id="{9F77556F-AEF5-8BEC-330C-A77AF4380146}"/>
              </a:ext>
            </a:extLst>
          </p:cNvPr>
          <p:cNvPicPr>
            <a:picLocks noChangeAspect="1"/>
          </p:cNvPicPr>
          <p:nvPr/>
        </p:nvPicPr>
        <p:blipFill rotWithShape="1">
          <a:blip r:embed="rId3"/>
          <a:srcRect t="12613" b="11451"/>
          <a:stretch/>
        </p:blipFill>
        <p:spPr>
          <a:xfrm>
            <a:off x="8388424" y="6230765"/>
            <a:ext cx="749271" cy="582612"/>
          </a:xfrm>
          <a:prstGeom prst="rect">
            <a:avLst/>
          </a:prstGeom>
        </p:spPr>
      </p:pic>
      <p:graphicFrame>
        <p:nvGraphicFramePr>
          <p:cNvPr id="2" name="Table 1">
            <a:extLst>
              <a:ext uri="{FF2B5EF4-FFF2-40B4-BE49-F238E27FC236}">
                <a16:creationId xmlns:a16="http://schemas.microsoft.com/office/drawing/2014/main" id="{F8AB3E35-A9BC-3F1B-1064-E6553CD4A264}"/>
              </a:ext>
            </a:extLst>
          </p:cNvPr>
          <p:cNvGraphicFramePr>
            <a:graphicFrameLocks noGrp="1"/>
          </p:cNvGraphicFramePr>
          <p:nvPr>
            <p:extLst>
              <p:ext uri="{D42A27DB-BD31-4B8C-83A1-F6EECF244321}">
                <p14:modId xmlns:p14="http://schemas.microsoft.com/office/powerpoint/2010/main" val="595051994"/>
              </p:ext>
            </p:extLst>
          </p:nvPr>
        </p:nvGraphicFramePr>
        <p:xfrm>
          <a:off x="1763688" y="2890475"/>
          <a:ext cx="6064358" cy="3340291"/>
        </p:xfrm>
        <a:graphic>
          <a:graphicData uri="http://schemas.openxmlformats.org/drawingml/2006/table">
            <a:tbl>
              <a:tblPr firstRow="1" firstCol="1" bandRow="1">
                <a:tableStyleId>{5C22544A-7EE6-4342-B048-85BDC9FD1C3A}</a:tableStyleId>
              </a:tblPr>
              <a:tblGrid>
                <a:gridCol w="812646">
                  <a:extLst>
                    <a:ext uri="{9D8B030D-6E8A-4147-A177-3AD203B41FA5}">
                      <a16:colId xmlns:a16="http://schemas.microsoft.com/office/drawing/2014/main" val="2586300654"/>
                    </a:ext>
                  </a:extLst>
                </a:gridCol>
                <a:gridCol w="3647301">
                  <a:extLst>
                    <a:ext uri="{9D8B030D-6E8A-4147-A177-3AD203B41FA5}">
                      <a16:colId xmlns:a16="http://schemas.microsoft.com/office/drawing/2014/main" val="862063429"/>
                    </a:ext>
                  </a:extLst>
                </a:gridCol>
                <a:gridCol w="800117">
                  <a:extLst>
                    <a:ext uri="{9D8B030D-6E8A-4147-A177-3AD203B41FA5}">
                      <a16:colId xmlns:a16="http://schemas.microsoft.com/office/drawing/2014/main" val="3428790319"/>
                    </a:ext>
                  </a:extLst>
                </a:gridCol>
                <a:gridCol w="804294">
                  <a:extLst>
                    <a:ext uri="{9D8B030D-6E8A-4147-A177-3AD203B41FA5}">
                      <a16:colId xmlns:a16="http://schemas.microsoft.com/office/drawing/2014/main" val="2631838257"/>
                    </a:ext>
                  </a:extLst>
                </a:gridCol>
              </a:tblGrid>
              <a:tr h="421499">
                <a:tc>
                  <a:txBody>
                    <a:bodyPr/>
                    <a:lstStyle/>
                    <a:p>
                      <a:pPr algn="just">
                        <a:spcAft>
                          <a:spcPts val="200"/>
                        </a:spcAft>
                      </a:pPr>
                      <a:r>
                        <a:rPr lang="en-GB" sz="1000" kern="100">
                          <a:effectLst/>
                        </a:rPr>
                        <a:t>Item</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dirty="0">
                          <a:effectLst/>
                        </a:rPr>
                        <a:t>Functional Scoring</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Form</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Max Score</a:t>
                      </a:r>
                      <a:r>
                        <a:rPr lang="en-GB" sz="800" kern="100" dirty="0">
                          <a:effectLst/>
                        </a:rPr>
                        <a:t>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290264754"/>
                  </a:ext>
                </a:extLst>
              </a:tr>
              <a:tr h="421499">
                <a:tc>
                  <a:txBody>
                    <a:bodyPr/>
                    <a:lstStyle/>
                    <a:p>
                      <a:pPr algn="just">
                        <a:spcAft>
                          <a:spcPts val="200"/>
                        </a:spcAft>
                      </a:pPr>
                      <a:r>
                        <a:rPr lang="en-GB" sz="1000" kern="100">
                          <a:effectLst/>
                        </a:rPr>
                        <a:t>1</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dirty="0">
                          <a:effectLst/>
                        </a:rPr>
                        <a:t>Relevant Experience of the Tendering Entity</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D5.1 and D5.2</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50</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75119499"/>
                  </a:ext>
                </a:extLst>
              </a:tr>
              <a:tr h="284425">
                <a:tc>
                  <a:txBody>
                    <a:bodyPr/>
                    <a:lstStyle/>
                    <a:p>
                      <a:pPr algn="just">
                        <a:spcAft>
                          <a:spcPts val="200"/>
                        </a:spcAft>
                      </a:pPr>
                      <a:r>
                        <a:rPr lang="en-GB" sz="1000" kern="100">
                          <a:effectLst/>
                        </a:rPr>
                        <a:t>2</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dirty="0">
                          <a:effectLst/>
                        </a:rPr>
                        <a:t>Tendering Entity's QMS Credentials</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a:effectLst/>
                        </a:rPr>
                        <a:t>D14</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10</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7431233"/>
                  </a:ext>
                </a:extLst>
              </a:tr>
              <a:tr h="421499">
                <a:tc>
                  <a:txBody>
                    <a:bodyPr/>
                    <a:lstStyle/>
                    <a:p>
                      <a:pPr algn="just">
                        <a:spcAft>
                          <a:spcPts val="200"/>
                        </a:spcAft>
                      </a:pPr>
                      <a:r>
                        <a:rPr lang="en-GB" sz="1000" kern="100">
                          <a:effectLst/>
                        </a:rPr>
                        <a:t>3</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dirty="0">
                          <a:effectLst/>
                        </a:rPr>
                        <a:t>Participation of Key Previously Disadvantaged Individuals (PDI) Staff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a:effectLst/>
                        </a:rPr>
                        <a:t>D14</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10</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93670271"/>
                  </a:ext>
                </a:extLst>
              </a:tr>
              <a:tr h="421499">
                <a:tc>
                  <a:txBody>
                    <a:bodyPr/>
                    <a:lstStyle/>
                    <a:p>
                      <a:pPr algn="just">
                        <a:spcAft>
                          <a:spcPts val="200"/>
                        </a:spcAft>
                      </a:pPr>
                      <a:r>
                        <a:rPr lang="en-GB" sz="1000" kern="100">
                          <a:effectLst/>
                        </a:rPr>
                        <a:t>4</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a:effectLst/>
                        </a:rPr>
                        <a:t>Key Resources (CV's to be provided)</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D4 and D14</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60</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72417011"/>
                  </a:ext>
                </a:extLst>
              </a:tr>
              <a:tr h="632248">
                <a:tc>
                  <a:txBody>
                    <a:bodyPr/>
                    <a:lstStyle/>
                    <a:p>
                      <a:pPr algn="just">
                        <a:spcAft>
                          <a:spcPts val="200"/>
                        </a:spcAft>
                      </a:pPr>
                      <a:r>
                        <a:rPr lang="en-GB" sz="1000" kern="100">
                          <a:effectLst/>
                        </a:rPr>
                        <a:t>5</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a:effectLst/>
                        </a:rPr>
                        <a:t>Tendering Entity's Proposed Design, Build, Software Development and Operations and Maintenance Plan</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a:effectLst/>
                        </a:rPr>
                        <a:t>D14</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55</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28103821"/>
                  </a:ext>
                </a:extLst>
              </a:tr>
              <a:tr h="245874">
                <a:tc>
                  <a:txBody>
                    <a:bodyPr/>
                    <a:lstStyle/>
                    <a:p>
                      <a:pPr algn="just">
                        <a:spcAft>
                          <a:spcPts val="200"/>
                        </a:spcAft>
                      </a:pPr>
                      <a:r>
                        <a:rPr lang="en-GB" sz="1000" kern="100">
                          <a:effectLst/>
                        </a:rPr>
                        <a:t>6</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a:effectLst/>
                        </a:rPr>
                        <a:t>Technical and System Information</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a:effectLst/>
                        </a:rPr>
                        <a:t>D10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72</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84772774"/>
                  </a:ext>
                </a:extLst>
              </a:tr>
              <a:tr h="245874">
                <a:tc>
                  <a:txBody>
                    <a:bodyPr/>
                    <a:lstStyle/>
                    <a:p>
                      <a:pPr algn="just">
                        <a:spcAft>
                          <a:spcPts val="200"/>
                        </a:spcAft>
                      </a:pPr>
                      <a:r>
                        <a:rPr lang="en-GB"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b="1" kern="100" dirty="0">
                          <a:effectLst/>
                        </a:rPr>
                        <a:t>Total Score</a:t>
                      </a:r>
                      <a:endParaRPr lang="en-ZA" sz="1000" b="1"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b="1" kern="100" dirty="0">
                          <a:effectLst/>
                        </a:rPr>
                        <a:t>257</a:t>
                      </a:r>
                      <a:endParaRPr lang="en-ZA" sz="1000" b="1"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68390224"/>
                  </a:ext>
                </a:extLst>
              </a:tr>
              <a:tr h="245874">
                <a:tc>
                  <a:txBody>
                    <a:bodyPr/>
                    <a:lstStyle/>
                    <a:p>
                      <a:pPr algn="just">
                        <a:spcAft>
                          <a:spcPts val="200"/>
                        </a:spcAft>
                      </a:pPr>
                      <a:r>
                        <a:rPr lang="en-GB"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dirty="0">
                          <a:effectLst/>
                        </a:rPr>
                        <a:t>% Score (Minimum = 75%)</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spcAft>
                          <a:spcPts val="200"/>
                        </a:spcAft>
                      </a:pPr>
                      <a:r>
                        <a:rPr lang="en-GB"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Aft>
                          <a:spcPts val="200"/>
                        </a:spcAft>
                      </a:pPr>
                      <a:r>
                        <a:rPr lang="en-GB" sz="1000" kern="100" dirty="0">
                          <a:effectLst/>
                        </a:rPr>
                        <a:t>192.75</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86420037"/>
                  </a:ext>
                </a:extLst>
              </a:tr>
            </a:tbl>
          </a:graphicData>
        </a:graphic>
      </p:graphicFrame>
    </p:spTree>
    <p:extLst>
      <p:ext uri="{BB962C8B-B14F-4D97-AF65-F5344CB8AC3E}">
        <p14:creationId xmlns:p14="http://schemas.microsoft.com/office/powerpoint/2010/main" val="4269914217"/>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042FB01-EE5B-C1D4-D8DC-64CF971C12C3}"/>
              </a:ext>
            </a:extLst>
          </p:cNvPr>
          <p:cNvSpPr>
            <a:spLocks noGrp="1" noChangeArrowheads="1"/>
          </p:cNvSpPr>
          <p:nvPr>
            <p:ph type="title"/>
          </p:nvPr>
        </p:nvSpPr>
        <p:spPr>
          <a:xfrm>
            <a:off x="755576" y="484737"/>
            <a:ext cx="7072470" cy="1009650"/>
          </a:xfrm>
        </p:spPr>
        <p:txBody>
          <a:bodyPr anchor="ctr"/>
          <a:lstStyle/>
          <a:p>
            <a:pPr algn="ctr" eaLnBrk="1" fontAlgn="auto" hangingPunct="1">
              <a:spcAft>
                <a:spcPts val="0"/>
              </a:spcAft>
              <a:defRPr/>
            </a:pPr>
            <a:r>
              <a:rPr lang="en-US" sz="2800" dirty="0">
                <a:solidFill>
                  <a:schemeClr val="bg1"/>
                </a:solidFill>
              </a:rPr>
              <a:t>TENDER EVALUATION CRITERIA</a:t>
            </a:r>
          </a:p>
        </p:txBody>
      </p:sp>
      <p:sp>
        <p:nvSpPr>
          <p:cNvPr id="4" name="Rectangle 3">
            <a:extLst>
              <a:ext uri="{FF2B5EF4-FFF2-40B4-BE49-F238E27FC236}">
                <a16:creationId xmlns:a16="http://schemas.microsoft.com/office/drawing/2014/main" id="{C20799F9-2FCE-EB70-CED6-883AB648269C}"/>
              </a:ext>
            </a:extLst>
          </p:cNvPr>
          <p:cNvSpPr>
            <a:spLocks noGrp="1" noChangeArrowheads="1"/>
          </p:cNvSpPr>
          <p:nvPr>
            <p:ph idx="1"/>
          </p:nvPr>
        </p:nvSpPr>
        <p:spPr>
          <a:xfrm>
            <a:off x="755576" y="2334249"/>
            <a:ext cx="7920880" cy="3852239"/>
          </a:xfrm>
        </p:spPr>
        <p:txBody>
          <a:bodyPr rtlCol="0">
            <a:noAutofit/>
          </a:bodyPr>
          <a:lstStyle/>
          <a:p>
            <a:pPr algn="just" eaLnBrk="1" fontAlgn="auto" hangingPunct="1">
              <a:lnSpc>
                <a:spcPct val="130000"/>
              </a:lnSpc>
              <a:spcBef>
                <a:spcPts val="300"/>
              </a:spcBef>
              <a:spcAft>
                <a:spcPts val="300"/>
              </a:spcAft>
              <a:buFont typeface="Wingdings" panose="05000000000000000000" pitchFamily="2" charset="2"/>
              <a:buNone/>
              <a:tabLst>
                <a:tab pos="5556250" algn="l"/>
                <a:tab pos="6099175" algn="l"/>
              </a:tabLst>
              <a:defRPr/>
            </a:pPr>
            <a:r>
              <a:rPr lang="en-US" sz="1800" b="1" dirty="0">
                <a:latin typeface="+mn-lt"/>
              </a:rPr>
              <a:t>Financial Proposal</a:t>
            </a:r>
          </a:p>
          <a:p>
            <a:pPr algn="just" eaLnBrk="1" fontAlgn="auto" hangingPunct="1">
              <a:lnSpc>
                <a:spcPct val="130000"/>
              </a:lnSpc>
              <a:spcBef>
                <a:spcPts val="300"/>
              </a:spcBef>
              <a:spcAft>
                <a:spcPts val="300"/>
              </a:spcAft>
              <a:buFont typeface="Wingdings" panose="05000000000000000000" pitchFamily="2" charset="2"/>
              <a:buNone/>
              <a:tabLst>
                <a:tab pos="5556250" algn="l"/>
                <a:tab pos="6099175" algn="l"/>
              </a:tabLst>
              <a:defRPr/>
            </a:pPr>
            <a:endParaRPr lang="en-US" sz="300" b="1" dirty="0">
              <a:latin typeface="+mn-lt"/>
            </a:endParaRPr>
          </a:p>
          <a:p>
            <a:pPr lvl="1" algn="just" eaLnBrk="1" fontAlgn="auto" hangingPunct="1">
              <a:lnSpc>
                <a:spcPct val="130000"/>
              </a:lnSpc>
              <a:spcBef>
                <a:spcPts val="300"/>
              </a:spcBef>
              <a:spcAft>
                <a:spcPts val="300"/>
              </a:spcAft>
              <a:buClr>
                <a:schemeClr val="tx2"/>
              </a:buClr>
              <a:tabLst>
                <a:tab pos="5556250" algn="l"/>
                <a:tab pos="6099175" algn="l"/>
              </a:tabLst>
              <a:defRPr/>
            </a:pPr>
            <a:r>
              <a:rPr lang="en-US" sz="1600" dirty="0">
                <a:latin typeface="+mn-lt"/>
              </a:rPr>
              <a:t>The Financial proposal shall not be opened, unless the tender achieves a minimum score of ≥ 192.75 of 257 (75%) for the Quality evaluation.</a:t>
            </a:r>
          </a:p>
          <a:p>
            <a:pPr lvl="1" algn="just" eaLnBrk="1" fontAlgn="auto" hangingPunct="1">
              <a:lnSpc>
                <a:spcPct val="130000"/>
              </a:lnSpc>
              <a:spcBef>
                <a:spcPts val="300"/>
              </a:spcBef>
              <a:spcAft>
                <a:spcPts val="300"/>
              </a:spcAft>
              <a:buClr>
                <a:schemeClr val="tx2"/>
              </a:buClr>
              <a:tabLst>
                <a:tab pos="5556250" algn="l"/>
                <a:tab pos="6099175" algn="l"/>
              </a:tabLst>
              <a:defRPr/>
            </a:pPr>
            <a:r>
              <a:rPr lang="en-US" sz="1600" dirty="0">
                <a:latin typeface="+mn-lt"/>
              </a:rPr>
              <a:t>Financial Maximum Score – 90 points.</a:t>
            </a:r>
          </a:p>
          <a:p>
            <a:pPr lvl="1" algn="just" eaLnBrk="1" fontAlgn="auto" hangingPunct="1">
              <a:lnSpc>
                <a:spcPct val="130000"/>
              </a:lnSpc>
              <a:spcBef>
                <a:spcPts val="300"/>
              </a:spcBef>
              <a:spcAft>
                <a:spcPts val="300"/>
              </a:spcAft>
              <a:buClr>
                <a:schemeClr val="tx2"/>
              </a:buClr>
              <a:tabLst>
                <a:tab pos="5556250" algn="l"/>
                <a:tab pos="6099175" algn="l"/>
              </a:tabLst>
              <a:defRPr/>
            </a:pPr>
            <a:r>
              <a:rPr lang="en-US" sz="1600" b="1" kern="0" dirty="0">
                <a:latin typeface="+mn-lt"/>
              </a:rPr>
              <a:t>Ps=90 (1-Pt-Pm)/Pm)</a:t>
            </a:r>
          </a:p>
          <a:p>
            <a:pPr lvl="1" algn="just" eaLnBrk="1" fontAlgn="auto" hangingPunct="1">
              <a:lnSpc>
                <a:spcPct val="130000"/>
              </a:lnSpc>
              <a:spcBef>
                <a:spcPts val="300"/>
              </a:spcBef>
              <a:spcAft>
                <a:spcPts val="300"/>
              </a:spcAft>
              <a:buClr>
                <a:schemeClr val="tx2"/>
              </a:buClr>
              <a:tabLst>
                <a:tab pos="5556250" algn="l"/>
                <a:tab pos="6099175" algn="l"/>
              </a:tabLst>
              <a:defRPr/>
            </a:pPr>
            <a:r>
              <a:rPr lang="en-US" sz="1600" dirty="0">
                <a:latin typeface="+mn-lt"/>
              </a:rPr>
              <a:t>Preference Maximum Score – 10 points.</a:t>
            </a:r>
          </a:p>
          <a:p>
            <a:pPr lvl="1" algn="just" eaLnBrk="1" fontAlgn="auto" hangingPunct="1">
              <a:lnSpc>
                <a:spcPct val="130000"/>
              </a:lnSpc>
              <a:spcBef>
                <a:spcPts val="300"/>
              </a:spcBef>
              <a:spcAft>
                <a:spcPts val="300"/>
              </a:spcAft>
              <a:buClr>
                <a:schemeClr val="tx2"/>
              </a:buClr>
              <a:tabLst>
                <a:tab pos="5556250" algn="l"/>
                <a:tab pos="6099175" algn="l"/>
              </a:tabLst>
              <a:defRPr/>
            </a:pPr>
            <a:r>
              <a:rPr lang="en-US" sz="1600" dirty="0">
                <a:latin typeface="+mn-lt"/>
              </a:rPr>
              <a:t>Original or certified copy of tenderers B-BBEE Verification Certificate (Form C1.1 and Form C1.2 – SBD 6.1).	</a:t>
            </a:r>
          </a:p>
          <a:p>
            <a:pPr lvl="1" algn="just" eaLnBrk="1" fontAlgn="auto" hangingPunct="1">
              <a:lnSpc>
                <a:spcPct val="130000"/>
              </a:lnSpc>
              <a:spcBef>
                <a:spcPts val="300"/>
              </a:spcBef>
              <a:spcAft>
                <a:spcPts val="300"/>
              </a:spcAft>
              <a:buClr>
                <a:schemeClr val="tx2"/>
              </a:buClr>
              <a:tabLst>
                <a:tab pos="5556250" algn="l"/>
                <a:tab pos="6099175" algn="l"/>
              </a:tabLst>
              <a:defRPr/>
            </a:pPr>
            <a:r>
              <a:rPr lang="en-US" sz="1600" dirty="0">
                <a:latin typeface="+mn-lt"/>
              </a:rPr>
              <a:t>Tenderers submitting JV – a consolidated B-BBEE Verification Certificate in the name of JV is required.</a:t>
            </a:r>
          </a:p>
        </p:txBody>
      </p:sp>
      <p:pic>
        <p:nvPicPr>
          <p:cNvPr id="5" name="Picture 4">
            <a:extLst>
              <a:ext uri="{FF2B5EF4-FFF2-40B4-BE49-F238E27FC236}">
                <a16:creationId xmlns:a16="http://schemas.microsoft.com/office/drawing/2014/main" id="{7C45AFC7-61CD-37A9-D072-D2719FF7D0A6}"/>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44477676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F1DE5404-9A77-22C1-EACA-78C0E6B531BF}"/>
              </a:ext>
            </a:extLst>
          </p:cNvPr>
          <p:cNvSpPr>
            <a:spLocks noGrp="1" noChangeArrowheads="1"/>
          </p:cNvSpPr>
          <p:nvPr>
            <p:ph type="title"/>
          </p:nvPr>
        </p:nvSpPr>
        <p:spPr>
          <a:xfrm>
            <a:off x="719180" y="481012"/>
            <a:ext cx="7108866" cy="1431925"/>
          </a:xfrm>
        </p:spPr>
        <p:txBody>
          <a:bodyPr anchor="ctr"/>
          <a:lstStyle/>
          <a:p>
            <a:pPr algn="ctr" eaLnBrk="1" fontAlgn="auto" hangingPunct="1">
              <a:spcAft>
                <a:spcPts val="0"/>
              </a:spcAft>
              <a:defRPr/>
            </a:pPr>
            <a:r>
              <a:rPr lang="en-US" sz="2800" dirty="0">
                <a:solidFill>
                  <a:schemeClr val="bg1"/>
                </a:solidFill>
              </a:rPr>
              <a:t>TENDERERS B-BBEE VERIFICATION CERTIFICATE</a:t>
            </a:r>
          </a:p>
        </p:txBody>
      </p:sp>
      <p:sp>
        <p:nvSpPr>
          <p:cNvPr id="4" name="Rectangle 3">
            <a:extLst>
              <a:ext uri="{FF2B5EF4-FFF2-40B4-BE49-F238E27FC236}">
                <a16:creationId xmlns:a16="http://schemas.microsoft.com/office/drawing/2014/main" id="{4505C97F-FCAF-1B5C-362F-296E92E2FCBF}"/>
              </a:ext>
            </a:extLst>
          </p:cNvPr>
          <p:cNvSpPr>
            <a:spLocks noGrp="1" noChangeArrowheads="1"/>
          </p:cNvSpPr>
          <p:nvPr>
            <p:ph idx="1"/>
          </p:nvPr>
        </p:nvSpPr>
        <p:spPr>
          <a:xfrm>
            <a:off x="899592" y="2277483"/>
            <a:ext cx="7776864" cy="4065099"/>
          </a:xfrm>
        </p:spPr>
        <p:txBody>
          <a:bodyPr rtlCol="0">
            <a:noAutofit/>
          </a:bodyPr>
          <a:lstStyle/>
          <a:p>
            <a:pPr algn="just">
              <a:buClr>
                <a:schemeClr val="tx2"/>
              </a:buClr>
              <a:defRPr/>
            </a:pPr>
            <a:r>
              <a:rPr lang="en-ZA" sz="1550" dirty="0">
                <a:latin typeface="+mn-lt"/>
              </a:rPr>
              <a:t>the amended Codes of Good Practice published in Notice 303 of 2019 of Government Gazette No. 42496 issued on 31 May 2019 by the Department of Trade and Industry, or </a:t>
            </a:r>
          </a:p>
          <a:p>
            <a:pPr algn="just">
              <a:buClr>
                <a:schemeClr val="tx2"/>
              </a:buClr>
              <a:defRPr/>
            </a:pPr>
            <a:r>
              <a:rPr lang="en-ZA" sz="1550" dirty="0">
                <a:latin typeface="+mn-lt"/>
              </a:rPr>
              <a:t>the amended Construction Sector Codes published in Notice 931 of 2017 of Government Gazette No. 41287 on 1 December 2017 by the Department of Trade and Industry, or </a:t>
            </a:r>
          </a:p>
          <a:p>
            <a:pPr algn="just">
              <a:buClr>
                <a:schemeClr val="tx2"/>
              </a:buClr>
              <a:defRPr/>
            </a:pPr>
            <a:r>
              <a:rPr lang="en-ZA" sz="1550" dirty="0">
                <a:latin typeface="+mn-lt"/>
              </a:rPr>
              <a:t>in the event that the Measured Entity operates in more than one sector or a sub-sector, the scorecard for the sector or sub-sector in which the majority of its core activities (measured in terms of annual revenue) are located will be acceptable, or</a:t>
            </a:r>
          </a:p>
          <a:p>
            <a:pPr algn="just">
              <a:buClr>
                <a:schemeClr val="tx2"/>
              </a:buClr>
              <a:defRPr/>
            </a:pPr>
            <a:r>
              <a:rPr lang="en-GB" sz="1550" dirty="0">
                <a:latin typeface="+mn-lt"/>
              </a:rPr>
              <a:t>the Information and Communication Technology (ICT) Sector Codes    (Government Gazette No. 40407), or</a:t>
            </a:r>
            <a:endParaRPr lang="en-ZA" sz="1550" dirty="0">
              <a:latin typeface="+mn-lt"/>
            </a:endParaRPr>
          </a:p>
          <a:p>
            <a:pPr algn="just">
              <a:buClr>
                <a:schemeClr val="tx2"/>
              </a:buClr>
              <a:defRPr/>
            </a:pPr>
            <a:r>
              <a:rPr lang="en-GB" sz="1550" dirty="0">
                <a:latin typeface="+mn-lt"/>
              </a:rPr>
              <a:t>the Financial Sector Codes (Government Gazette No. 35914), or</a:t>
            </a:r>
            <a:endParaRPr lang="en-ZA" sz="1550" dirty="0">
              <a:latin typeface="+mn-lt"/>
            </a:endParaRPr>
          </a:p>
          <a:p>
            <a:pPr algn="just">
              <a:buClr>
                <a:schemeClr val="tx2"/>
              </a:buClr>
              <a:defRPr/>
            </a:pPr>
            <a:r>
              <a:rPr lang="en-GB" sz="1550" dirty="0">
                <a:latin typeface="+mn-lt"/>
              </a:rPr>
              <a:t>the Integrated Transport Sector Codes (Government Gazette No. 23511). </a:t>
            </a:r>
            <a:endParaRPr lang="en-ZA" sz="1550" dirty="0">
              <a:latin typeface="+mn-lt"/>
            </a:endParaRPr>
          </a:p>
        </p:txBody>
      </p:sp>
      <p:pic>
        <p:nvPicPr>
          <p:cNvPr id="5" name="Picture 4">
            <a:extLst>
              <a:ext uri="{FF2B5EF4-FFF2-40B4-BE49-F238E27FC236}">
                <a16:creationId xmlns:a16="http://schemas.microsoft.com/office/drawing/2014/main" id="{D676D56C-C95B-10CB-1BDB-28152D387DD8}"/>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872915797"/>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8E3F2CB-4F21-07B7-63F8-6EDA0522D023}"/>
              </a:ext>
            </a:extLst>
          </p:cNvPr>
          <p:cNvSpPr>
            <a:spLocks noGrp="1" noChangeArrowheads="1"/>
          </p:cNvSpPr>
          <p:nvPr>
            <p:ph type="title"/>
          </p:nvPr>
        </p:nvSpPr>
        <p:spPr>
          <a:xfrm>
            <a:off x="686501" y="462390"/>
            <a:ext cx="7141545" cy="1431925"/>
          </a:xfrm>
        </p:spPr>
        <p:txBody>
          <a:bodyPr anchor="ctr"/>
          <a:lstStyle/>
          <a:p>
            <a:pPr algn="ctr" eaLnBrk="1" fontAlgn="auto" hangingPunct="1">
              <a:spcAft>
                <a:spcPts val="0"/>
              </a:spcAft>
              <a:defRPr/>
            </a:pPr>
            <a:r>
              <a:rPr lang="en-US" sz="2800" dirty="0">
                <a:solidFill>
                  <a:schemeClr val="bg1"/>
                </a:solidFill>
              </a:rPr>
              <a:t>TENDERS WILL NOT BE ACCEPTABLE</a:t>
            </a:r>
          </a:p>
        </p:txBody>
      </p:sp>
      <p:sp>
        <p:nvSpPr>
          <p:cNvPr id="4" name="Rectangle 3">
            <a:extLst>
              <a:ext uri="{FF2B5EF4-FFF2-40B4-BE49-F238E27FC236}">
                <a16:creationId xmlns:a16="http://schemas.microsoft.com/office/drawing/2014/main" id="{4E446670-D67D-C1BF-A4AE-47667AB1EBC7}"/>
              </a:ext>
            </a:extLst>
          </p:cNvPr>
          <p:cNvSpPr>
            <a:spLocks noGrp="1" noChangeArrowheads="1"/>
          </p:cNvSpPr>
          <p:nvPr>
            <p:ph idx="1"/>
          </p:nvPr>
        </p:nvSpPr>
        <p:spPr>
          <a:xfrm>
            <a:off x="827088" y="2865036"/>
            <a:ext cx="7515621" cy="2889994"/>
          </a:xfrm>
        </p:spPr>
        <p:txBody>
          <a:bodyPr rtlCol="0">
            <a:normAutofit/>
          </a:bodyPr>
          <a:lstStyle/>
          <a:p>
            <a:pPr algn="just" eaLnBrk="1" fontAlgn="auto" hangingPunct="1">
              <a:spcBef>
                <a:spcPts val="1200"/>
              </a:spcBef>
              <a:spcAft>
                <a:spcPts val="1200"/>
              </a:spcAft>
              <a:buClr>
                <a:schemeClr val="tx2"/>
              </a:buClr>
              <a:defRPr/>
            </a:pPr>
            <a:r>
              <a:rPr lang="en-US" sz="1800" dirty="0">
                <a:latin typeface="+mn-lt"/>
              </a:rPr>
              <a:t>If Tenderers or Directors are listed on the National Treasury’s Register of Tender Defaults or Restricted Suppliers or Employer’s database in terms of Prevention and Combating of Corrupt Activities Act.</a:t>
            </a:r>
          </a:p>
          <a:p>
            <a:pPr algn="just" eaLnBrk="1" fontAlgn="auto" hangingPunct="1">
              <a:spcBef>
                <a:spcPts val="1200"/>
              </a:spcBef>
              <a:spcAft>
                <a:spcPts val="1200"/>
              </a:spcAft>
              <a:buClr>
                <a:schemeClr val="tx2"/>
              </a:buClr>
              <a:defRPr/>
            </a:pPr>
            <a:r>
              <a:rPr lang="en-US" sz="1800" dirty="0">
                <a:latin typeface="+mn-lt"/>
              </a:rPr>
              <a:t>If Tenderers have abused Employers Supply Chain.</a:t>
            </a:r>
          </a:p>
          <a:p>
            <a:pPr algn="just" eaLnBrk="1" fontAlgn="auto" hangingPunct="1">
              <a:spcBef>
                <a:spcPts val="1200"/>
              </a:spcBef>
              <a:spcAft>
                <a:spcPts val="1200"/>
              </a:spcAft>
              <a:buClr>
                <a:schemeClr val="tx2"/>
              </a:buClr>
              <a:defRPr/>
            </a:pPr>
            <a:r>
              <a:rPr lang="en-US" sz="1800" dirty="0">
                <a:latin typeface="+mn-lt"/>
              </a:rPr>
              <a:t>If Tenderer failed to perform in the previous contracts and was given a written notice to this effect.</a:t>
            </a:r>
          </a:p>
        </p:txBody>
      </p:sp>
      <p:pic>
        <p:nvPicPr>
          <p:cNvPr id="5" name="Picture 4">
            <a:extLst>
              <a:ext uri="{FF2B5EF4-FFF2-40B4-BE49-F238E27FC236}">
                <a16:creationId xmlns:a16="http://schemas.microsoft.com/office/drawing/2014/main" id="{B5234E54-C808-4A13-30D1-B95B4BADCAEF}"/>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122907995"/>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E446670-D67D-C1BF-A4AE-47667AB1EBC7}"/>
              </a:ext>
            </a:extLst>
          </p:cNvPr>
          <p:cNvSpPr>
            <a:spLocks noGrp="1" noChangeArrowheads="1"/>
          </p:cNvSpPr>
          <p:nvPr>
            <p:ph idx="1"/>
          </p:nvPr>
        </p:nvSpPr>
        <p:spPr>
          <a:xfrm>
            <a:off x="755576" y="3163259"/>
            <a:ext cx="7624328" cy="2293548"/>
          </a:xfrm>
        </p:spPr>
        <p:txBody>
          <a:bodyPr rtlCol="0">
            <a:normAutofit/>
          </a:bodyPr>
          <a:lstStyle/>
          <a:p>
            <a:pPr>
              <a:spcBef>
                <a:spcPts val="1200"/>
              </a:spcBef>
              <a:spcAft>
                <a:spcPts val="1200"/>
              </a:spcAft>
              <a:buClr>
                <a:schemeClr val="tx2"/>
              </a:buClr>
              <a:defRPr/>
            </a:pPr>
            <a:r>
              <a:rPr lang="en-US" altLang="en-US" sz="1800" dirty="0">
                <a:latin typeface="+mn-lt"/>
              </a:rPr>
              <a:t>Refer to “PART T2.1 - List of Returnable Documents” in Volume 3.</a:t>
            </a:r>
          </a:p>
          <a:p>
            <a:pPr algn="just" eaLnBrk="1" fontAlgn="auto" hangingPunct="1">
              <a:spcBef>
                <a:spcPts val="1200"/>
              </a:spcBef>
              <a:spcAft>
                <a:spcPts val="1200"/>
              </a:spcAft>
              <a:buClr>
                <a:schemeClr val="tx2"/>
              </a:buClr>
              <a:defRPr/>
            </a:pPr>
            <a:r>
              <a:rPr lang="en-US" altLang="en-US" sz="1800" dirty="0">
                <a:latin typeface="+mn-lt"/>
              </a:rPr>
              <a:t>This Form also provide a list of Forms and Documents that must be included in the two-envelope system.</a:t>
            </a:r>
            <a:endParaRPr lang="en-US" sz="1800" dirty="0">
              <a:latin typeface="+mn-lt"/>
            </a:endParaRPr>
          </a:p>
          <a:p>
            <a:pPr marL="0" indent="0" eaLnBrk="1" fontAlgn="auto" hangingPunct="1">
              <a:spcBef>
                <a:spcPts val="0"/>
              </a:spcBef>
              <a:buClr>
                <a:schemeClr val="tx2"/>
              </a:buClr>
              <a:buNone/>
              <a:defRPr/>
            </a:pPr>
            <a:r>
              <a:rPr lang="en-US" altLang="en-US" sz="1800" dirty="0">
                <a:latin typeface="+mn-lt"/>
              </a:rPr>
              <a:t>      -  Technical Proposal </a:t>
            </a:r>
          </a:p>
          <a:p>
            <a:pPr marL="0" indent="0" eaLnBrk="1" fontAlgn="auto" hangingPunct="1">
              <a:spcBef>
                <a:spcPts val="0"/>
              </a:spcBef>
              <a:buClr>
                <a:schemeClr val="tx2"/>
              </a:buClr>
              <a:buNone/>
              <a:defRPr/>
            </a:pPr>
            <a:r>
              <a:rPr lang="en-US" altLang="en-US" sz="1800" dirty="0">
                <a:latin typeface="+mn-lt"/>
              </a:rPr>
              <a:t>      -  Financial Proposal</a:t>
            </a:r>
            <a:endParaRPr lang="en-US" sz="1800" dirty="0">
              <a:latin typeface="+mn-lt"/>
            </a:endParaRPr>
          </a:p>
        </p:txBody>
      </p:sp>
      <p:sp>
        <p:nvSpPr>
          <p:cNvPr id="6" name="Rectangle 2">
            <a:extLst>
              <a:ext uri="{FF2B5EF4-FFF2-40B4-BE49-F238E27FC236}">
                <a16:creationId xmlns:a16="http://schemas.microsoft.com/office/drawing/2014/main" id="{C3E6FEAE-5219-E2AC-8CBB-5BB7116C6406}"/>
              </a:ext>
            </a:extLst>
          </p:cNvPr>
          <p:cNvSpPr txBox="1">
            <a:spLocks noChangeArrowheads="1"/>
          </p:cNvSpPr>
          <p:nvPr/>
        </p:nvSpPr>
        <p:spPr>
          <a:xfrm>
            <a:off x="774350" y="475398"/>
            <a:ext cx="6966002" cy="1049337"/>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1"/>
                </a:solidFill>
              </a:rPr>
              <a:t>LIST OF RETURNABLE DOCUMENTS</a:t>
            </a:r>
          </a:p>
        </p:txBody>
      </p:sp>
      <p:pic>
        <p:nvPicPr>
          <p:cNvPr id="7" name="Picture 6">
            <a:extLst>
              <a:ext uri="{FF2B5EF4-FFF2-40B4-BE49-F238E27FC236}">
                <a16:creationId xmlns:a16="http://schemas.microsoft.com/office/drawing/2014/main" id="{01C0851F-F1D6-CE61-EED0-683FF27B58C3}"/>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115187054"/>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7000"/>
                <a:hueMod val="88000"/>
                <a:satMod val="130000"/>
                <a:lumMod val="124000"/>
              </a:schemeClr>
            </a:gs>
            <a:gs pos="100000">
              <a:schemeClr val="bg2">
                <a:tint val="96000"/>
                <a:shade val="88000"/>
                <a:hueMod val="108000"/>
                <a:satMod val="164000"/>
                <a:lumMod val="76000"/>
              </a:schemeClr>
            </a:gs>
          </a:gsLst>
          <a:path path="circle">
            <a:fillToRect l="45000" t="65000" r="125000" b="100000"/>
          </a:path>
        </a:gradFill>
        <a:effectLst/>
      </p:bgPr>
    </p:bg>
    <p:spTree>
      <p:nvGrpSpPr>
        <p:cNvPr id="1" name=""/>
        <p:cNvGrpSpPr/>
        <p:nvPr/>
      </p:nvGrpSpPr>
      <p:grpSpPr>
        <a:xfrm>
          <a:off x="0" y="0"/>
          <a:ext cx="0" cy="0"/>
          <a:chOff x="0" y="0"/>
          <a:chExt cx="0" cy="0"/>
        </a:xfrm>
      </p:grpSpPr>
      <p:pic>
        <p:nvPicPr>
          <p:cNvPr id="32775" name="Picture 32774">
            <a:extLst>
              <a:ext uri="{FF2B5EF4-FFF2-40B4-BE49-F238E27FC236}">
                <a16:creationId xmlns:a16="http://schemas.microsoft.com/office/drawing/2014/main" id="{91B28F63-CF00-448F-B141-FE33C33B189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l="3613"/>
          <a:stretch/>
        </p:blipFill>
        <p:spPr>
          <a:xfrm>
            <a:off x="0" y="2669685"/>
            <a:ext cx="3027759" cy="4188315"/>
          </a:xfrm>
          <a:prstGeom prst="rect">
            <a:avLst/>
          </a:prstGeom>
        </p:spPr>
      </p:pic>
      <p:pic>
        <p:nvPicPr>
          <p:cNvPr id="32777" name="Picture 32776">
            <a:extLst>
              <a:ext uri="{FF2B5EF4-FFF2-40B4-BE49-F238E27FC236}">
                <a16:creationId xmlns:a16="http://schemas.microsoft.com/office/drawing/2014/main" id="{2AE609E2-8522-44E4-9077-980E5BCF3E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5640"/>
          <a:stretch/>
        </p:blipFill>
        <p:spPr>
          <a:xfrm>
            <a:off x="0" y="2892347"/>
            <a:ext cx="1141809" cy="2365453"/>
          </a:xfrm>
          <a:prstGeom prst="rect">
            <a:avLst/>
          </a:prstGeom>
        </p:spPr>
      </p:pic>
      <p:sp>
        <p:nvSpPr>
          <p:cNvPr id="32779" name="Oval 32778">
            <a:extLst>
              <a:ext uri="{FF2B5EF4-FFF2-40B4-BE49-F238E27FC236}">
                <a16:creationId xmlns:a16="http://schemas.microsoft.com/office/drawing/2014/main" id="{4FA533C5-33E3-4611-AF9F-72811D8B26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56759" y="1676400"/>
            <a:ext cx="211455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32781" name="Picture 32780">
            <a:extLst>
              <a:ext uri="{FF2B5EF4-FFF2-40B4-BE49-F238E27FC236}">
                <a16:creationId xmlns:a16="http://schemas.microsoft.com/office/drawing/2014/main" id="{8949AD42-25FD-4C3D-9EEE-B7FEC580998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t="28813"/>
          <a:stretch/>
        </p:blipFill>
        <p:spPr>
          <a:xfrm>
            <a:off x="5999559" y="0"/>
            <a:ext cx="1202540" cy="1141407"/>
          </a:xfrm>
          <a:prstGeom prst="rect">
            <a:avLst/>
          </a:prstGeom>
        </p:spPr>
      </p:pic>
      <p:pic>
        <p:nvPicPr>
          <p:cNvPr id="32783" name="Picture 32782">
            <a:extLst>
              <a:ext uri="{FF2B5EF4-FFF2-40B4-BE49-F238E27FC236}">
                <a16:creationId xmlns:a16="http://schemas.microsoft.com/office/drawing/2014/main" id="{6AC7D913-60B7-4603-881B-831DA5D3A9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b="23320"/>
          <a:stretch/>
        </p:blipFill>
        <p:spPr>
          <a:xfrm>
            <a:off x="6454408" y="6096000"/>
            <a:ext cx="745301" cy="762000"/>
          </a:xfrm>
          <a:prstGeom prst="rect">
            <a:avLst/>
          </a:prstGeom>
        </p:spPr>
      </p:pic>
      <p:sp>
        <p:nvSpPr>
          <p:cNvPr id="32785" name="Rectangle 32784">
            <a:extLst>
              <a:ext uri="{FF2B5EF4-FFF2-40B4-BE49-F238E27FC236}">
                <a16:creationId xmlns:a16="http://schemas.microsoft.com/office/drawing/2014/main" id="{87F0FDC4-AD8C-47D9-9131-623C98ADB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2787" name="Rectangle 32786">
            <a:extLst>
              <a:ext uri="{FF2B5EF4-FFF2-40B4-BE49-F238E27FC236}">
                <a16:creationId xmlns:a16="http://schemas.microsoft.com/office/drawing/2014/main" id="{DE27238C-8EAF-4098-86E6-7723B7DAE6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2"/>
          </a:solidFill>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32789" name="Freeform 36">
            <a:extLst>
              <a:ext uri="{FF2B5EF4-FFF2-40B4-BE49-F238E27FC236}">
                <a16:creationId xmlns:a16="http://schemas.microsoft.com/office/drawing/2014/main" id="{992F97B1-1891-4FCC-9E5F-BA97EDB48F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013257" y="0"/>
            <a:ext cx="419604"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2">
              <a:lumMod val="60000"/>
              <a:lumOff val="40000"/>
              <a:alpha val="20000"/>
            </a:schemeClr>
          </a:solidFill>
          <a:ln>
            <a:noFill/>
          </a:ln>
        </p:spPr>
        <p:txBody>
          <a:bodyPr rtlCol="0" anchor="ctr"/>
          <a:lstStyle/>
          <a:p>
            <a:pPr algn="ctr"/>
            <a:endParaRPr lang="en-US"/>
          </a:p>
        </p:txBody>
      </p:sp>
      <p:sp useBgFill="1">
        <p:nvSpPr>
          <p:cNvPr id="32791" name="Freeform: Shape 32790">
            <a:extLst>
              <a:ext uri="{FF2B5EF4-FFF2-40B4-BE49-F238E27FC236}">
                <a16:creationId xmlns:a16="http://schemas.microsoft.com/office/drawing/2014/main" id="{78C6C821-FEE1-4EB6-9590-C021440C77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81" y="0"/>
            <a:ext cx="7275344" cy="6858001"/>
          </a:xfrm>
          <a:custGeom>
            <a:avLst/>
            <a:gdLst>
              <a:gd name="connsiteX0" fmla="*/ 0 w 9700459"/>
              <a:gd name="connsiteY0" fmla="*/ 0 h 6858001"/>
              <a:gd name="connsiteX1" fmla="*/ 1323975 w 9700459"/>
              <a:gd name="connsiteY1" fmla="*/ 0 h 6858001"/>
              <a:gd name="connsiteX2" fmla="*/ 1517015 w 9700459"/>
              <a:gd name="connsiteY2" fmla="*/ 0 h 6858001"/>
              <a:gd name="connsiteX3" fmla="*/ 3241265 w 9700459"/>
              <a:gd name="connsiteY3" fmla="*/ 0 h 6858001"/>
              <a:gd name="connsiteX4" fmla="*/ 3241265 w 9700459"/>
              <a:gd name="connsiteY4" fmla="*/ 1 h 6858001"/>
              <a:gd name="connsiteX5" fmla="*/ 8355744 w 9700459"/>
              <a:gd name="connsiteY5" fmla="*/ 1 h 6858001"/>
              <a:gd name="connsiteX6" fmla="*/ 8355744 w 9700459"/>
              <a:gd name="connsiteY6" fmla="*/ 0 h 6858001"/>
              <a:gd name="connsiteX7" fmla="*/ 9699282 w 9700459"/>
              <a:gd name="connsiteY7" fmla="*/ 0 h 6858001"/>
              <a:gd name="connsiteX8" fmla="*/ 9674237 w 9700459"/>
              <a:gd name="connsiteY8" fmla="*/ 155677 h 6858001"/>
              <a:gd name="connsiteX9" fmla="*/ 9650368 w 9700459"/>
              <a:gd name="connsiteY9" fmla="*/ 310668 h 6858001"/>
              <a:gd name="connsiteX10" fmla="*/ 9627004 w 9700459"/>
              <a:gd name="connsiteY10" fmla="*/ 466344 h 6858001"/>
              <a:gd name="connsiteX11" fmla="*/ 9607001 w 9700459"/>
              <a:gd name="connsiteY11" fmla="*/ 622707 h 6858001"/>
              <a:gd name="connsiteX12" fmla="*/ 9586830 w 9700459"/>
              <a:gd name="connsiteY12" fmla="*/ 778383 h 6858001"/>
              <a:gd name="connsiteX13" fmla="*/ 9568004 w 9700459"/>
              <a:gd name="connsiteY13" fmla="*/ 934746 h 6858001"/>
              <a:gd name="connsiteX14" fmla="*/ 9551868 w 9700459"/>
              <a:gd name="connsiteY14" fmla="*/ 1089051 h 6858001"/>
              <a:gd name="connsiteX15" fmla="*/ 9536572 w 9700459"/>
              <a:gd name="connsiteY15" fmla="*/ 1245413 h 6858001"/>
              <a:gd name="connsiteX16" fmla="*/ 9522620 w 9700459"/>
              <a:gd name="connsiteY16" fmla="*/ 1401090 h 6858001"/>
              <a:gd name="connsiteX17" fmla="*/ 9510518 w 9700459"/>
              <a:gd name="connsiteY17" fmla="*/ 1554023 h 6858001"/>
              <a:gd name="connsiteX18" fmla="*/ 9498415 w 9700459"/>
              <a:gd name="connsiteY18" fmla="*/ 1709014 h 6858001"/>
              <a:gd name="connsiteX19" fmla="*/ 9488330 w 9700459"/>
              <a:gd name="connsiteY19" fmla="*/ 1861947 h 6858001"/>
              <a:gd name="connsiteX20" fmla="*/ 9480430 w 9700459"/>
              <a:gd name="connsiteY20" fmla="*/ 2014881 h 6858001"/>
              <a:gd name="connsiteX21" fmla="*/ 9472193 w 9700459"/>
              <a:gd name="connsiteY21" fmla="*/ 2167128 h 6858001"/>
              <a:gd name="connsiteX22" fmla="*/ 9465302 w 9700459"/>
              <a:gd name="connsiteY22" fmla="*/ 2318004 h 6858001"/>
              <a:gd name="connsiteX23" fmla="*/ 9460427 w 9700459"/>
              <a:gd name="connsiteY23" fmla="*/ 2467509 h 6858001"/>
              <a:gd name="connsiteX24" fmla="*/ 9456225 w 9700459"/>
              <a:gd name="connsiteY24" fmla="*/ 2617013 h 6858001"/>
              <a:gd name="connsiteX25" fmla="*/ 9452191 w 9700459"/>
              <a:gd name="connsiteY25" fmla="*/ 2765146 h 6858001"/>
              <a:gd name="connsiteX26" fmla="*/ 9450342 w 9700459"/>
              <a:gd name="connsiteY26" fmla="*/ 2911221 h 6858001"/>
              <a:gd name="connsiteX27" fmla="*/ 9448325 w 9700459"/>
              <a:gd name="connsiteY27" fmla="*/ 3057297 h 6858001"/>
              <a:gd name="connsiteX28" fmla="*/ 9447316 w 9700459"/>
              <a:gd name="connsiteY28" fmla="*/ 3201315 h 6858001"/>
              <a:gd name="connsiteX29" fmla="*/ 9448325 w 9700459"/>
              <a:gd name="connsiteY29" fmla="*/ 3343961 h 6858001"/>
              <a:gd name="connsiteX30" fmla="*/ 9448325 w 9700459"/>
              <a:gd name="connsiteY30" fmla="*/ 3485236 h 6858001"/>
              <a:gd name="connsiteX31" fmla="*/ 9450342 w 9700459"/>
              <a:gd name="connsiteY31" fmla="*/ 3625139 h 6858001"/>
              <a:gd name="connsiteX32" fmla="*/ 9453367 w 9700459"/>
              <a:gd name="connsiteY32" fmla="*/ 3762299 h 6858001"/>
              <a:gd name="connsiteX33" fmla="*/ 9456225 w 9700459"/>
              <a:gd name="connsiteY33" fmla="*/ 3898087 h 6858001"/>
              <a:gd name="connsiteX34" fmla="*/ 9459419 w 9700459"/>
              <a:gd name="connsiteY34" fmla="*/ 4031133 h 6858001"/>
              <a:gd name="connsiteX35" fmla="*/ 9464293 w 9700459"/>
              <a:gd name="connsiteY35" fmla="*/ 4163492 h 6858001"/>
              <a:gd name="connsiteX36" fmla="*/ 9469504 w 9700459"/>
              <a:gd name="connsiteY36" fmla="*/ 4293793 h 6858001"/>
              <a:gd name="connsiteX37" fmla="*/ 9474210 w 9700459"/>
              <a:gd name="connsiteY37" fmla="*/ 4421352 h 6858001"/>
              <a:gd name="connsiteX38" fmla="*/ 9487490 w 9700459"/>
              <a:gd name="connsiteY38" fmla="*/ 4670298 h 6858001"/>
              <a:gd name="connsiteX39" fmla="*/ 9501609 w 9700459"/>
              <a:gd name="connsiteY39" fmla="*/ 4908956 h 6858001"/>
              <a:gd name="connsiteX40" fmla="*/ 9516401 w 9700459"/>
              <a:gd name="connsiteY40" fmla="*/ 5138013 h 6858001"/>
              <a:gd name="connsiteX41" fmla="*/ 9532706 w 9700459"/>
              <a:gd name="connsiteY41" fmla="*/ 5354726 h 6858001"/>
              <a:gd name="connsiteX42" fmla="*/ 9549683 w 9700459"/>
              <a:gd name="connsiteY42" fmla="*/ 5561838 h 6858001"/>
              <a:gd name="connsiteX43" fmla="*/ 9568004 w 9700459"/>
              <a:gd name="connsiteY43" fmla="*/ 5753862 h 6858001"/>
              <a:gd name="connsiteX44" fmla="*/ 9585990 w 9700459"/>
              <a:gd name="connsiteY44" fmla="*/ 5934227 h 6858001"/>
              <a:gd name="connsiteX45" fmla="*/ 9603975 w 9700459"/>
              <a:gd name="connsiteY45" fmla="*/ 6100191 h 6858001"/>
              <a:gd name="connsiteX46" fmla="*/ 9620952 w 9700459"/>
              <a:gd name="connsiteY46" fmla="*/ 6252438 h 6858001"/>
              <a:gd name="connsiteX47" fmla="*/ 9637089 w 9700459"/>
              <a:gd name="connsiteY47" fmla="*/ 6387541 h 6858001"/>
              <a:gd name="connsiteX48" fmla="*/ 9652385 w 9700459"/>
              <a:gd name="connsiteY48" fmla="*/ 6509613 h 6858001"/>
              <a:gd name="connsiteX49" fmla="*/ 9665160 w 9700459"/>
              <a:gd name="connsiteY49" fmla="*/ 6612483 h 6858001"/>
              <a:gd name="connsiteX50" fmla="*/ 9677262 w 9700459"/>
              <a:gd name="connsiteY50" fmla="*/ 6698894 h 6858001"/>
              <a:gd name="connsiteX51" fmla="*/ 9694576 w 9700459"/>
              <a:gd name="connsiteY51" fmla="*/ 6817538 h 6858001"/>
              <a:gd name="connsiteX52" fmla="*/ 9700459 w 9700459"/>
              <a:gd name="connsiteY52" fmla="*/ 6858000 h 6858001"/>
              <a:gd name="connsiteX53" fmla="*/ 8795105 w 9700459"/>
              <a:gd name="connsiteY53" fmla="*/ 6858000 h 6858001"/>
              <a:gd name="connsiteX54" fmla="*/ 8795105 w 9700459"/>
              <a:gd name="connsiteY54" fmla="*/ 6858001 h 6858001"/>
              <a:gd name="connsiteX55" fmla="*/ 2704541 w 9700459"/>
              <a:gd name="connsiteY55" fmla="*/ 6858001 h 6858001"/>
              <a:gd name="connsiteX56" fmla="*/ 2704541 w 9700459"/>
              <a:gd name="connsiteY56" fmla="*/ 6858000 h 6858001"/>
              <a:gd name="connsiteX57" fmla="*/ 1517015 w 9700459"/>
              <a:gd name="connsiteY57" fmla="*/ 6858000 h 6858001"/>
              <a:gd name="connsiteX58" fmla="*/ 1323975 w 9700459"/>
              <a:gd name="connsiteY58" fmla="*/ 6858000 h 6858001"/>
              <a:gd name="connsiteX59" fmla="*/ 0 w 9700459"/>
              <a:gd name="connsiteY5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700459" h="6858001">
                <a:moveTo>
                  <a:pt x="0" y="0"/>
                </a:moveTo>
                <a:lnTo>
                  <a:pt x="1323975" y="0"/>
                </a:lnTo>
                <a:lnTo>
                  <a:pt x="1517015" y="0"/>
                </a:lnTo>
                <a:lnTo>
                  <a:pt x="3241265" y="0"/>
                </a:lnTo>
                <a:lnTo>
                  <a:pt x="3241265" y="1"/>
                </a:lnTo>
                <a:lnTo>
                  <a:pt x="8355744" y="1"/>
                </a:lnTo>
                <a:lnTo>
                  <a:pt x="8355744" y="0"/>
                </a:lnTo>
                <a:lnTo>
                  <a:pt x="9699282" y="0"/>
                </a:lnTo>
                <a:lnTo>
                  <a:pt x="9674237" y="155677"/>
                </a:lnTo>
                <a:lnTo>
                  <a:pt x="9650368" y="310668"/>
                </a:lnTo>
                <a:lnTo>
                  <a:pt x="9627004" y="466344"/>
                </a:lnTo>
                <a:lnTo>
                  <a:pt x="9607001" y="622707"/>
                </a:lnTo>
                <a:lnTo>
                  <a:pt x="9586830" y="778383"/>
                </a:lnTo>
                <a:lnTo>
                  <a:pt x="9568004" y="934746"/>
                </a:lnTo>
                <a:lnTo>
                  <a:pt x="9551868" y="1089051"/>
                </a:lnTo>
                <a:lnTo>
                  <a:pt x="9536572" y="1245413"/>
                </a:lnTo>
                <a:lnTo>
                  <a:pt x="9522620" y="1401090"/>
                </a:lnTo>
                <a:lnTo>
                  <a:pt x="9510518" y="1554023"/>
                </a:lnTo>
                <a:lnTo>
                  <a:pt x="9498415" y="1709014"/>
                </a:lnTo>
                <a:lnTo>
                  <a:pt x="9488330" y="1861947"/>
                </a:lnTo>
                <a:lnTo>
                  <a:pt x="9480430" y="2014881"/>
                </a:lnTo>
                <a:lnTo>
                  <a:pt x="9472193" y="2167128"/>
                </a:lnTo>
                <a:lnTo>
                  <a:pt x="9465302" y="2318004"/>
                </a:lnTo>
                <a:lnTo>
                  <a:pt x="9460427" y="2467509"/>
                </a:lnTo>
                <a:lnTo>
                  <a:pt x="9456225" y="2617013"/>
                </a:lnTo>
                <a:lnTo>
                  <a:pt x="9452191" y="2765146"/>
                </a:lnTo>
                <a:lnTo>
                  <a:pt x="9450342" y="2911221"/>
                </a:lnTo>
                <a:lnTo>
                  <a:pt x="9448325" y="3057297"/>
                </a:lnTo>
                <a:lnTo>
                  <a:pt x="9447316" y="3201315"/>
                </a:lnTo>
                <a:lnTo>
                  <a:pt x="9448325" y="3343961"/>
                </a:lnTo>
                <a:lnTo>
                  <a:pt x="9448325" y="3485236"/>
                </a:lnTo>
                <a:lnTo>
                  <a:pt x="9450342" y="3625139"/>
                </a:lnTo>
                <a:lnTo>
                  <a:pt x="9453367" y="3762299"/>
                </a:lnTo>
                <a:lnTo>
                  <a:pt x="9456225" y="3898087"/>
                </a:lnTo>
                <a:lnTo>
                  <a:pt x="9459419" y="4031133"/>
                </a:lnTo>
                <a:lnTo>
                  <a:pt x="9464293" y="4163492"/>
                </a:lnTo>
                <a:lnTo>
                  <a:pt x="9469504" y="4293793"/>
                </a:lnTo>
                <a:lnTo>
                  <a:pt x="9474210" y="4421352"/>
                </a:lnTo>
                <a:lnTo>
                  <a:pt x="9487490" y="4670298"/>
                </a:lnTo>
                <a:lnTo>
                  <a:pt x="9501609" y="4908956"/>
                </a:lnTo>
                <a:lnTo>
                  <a:pt x="9516401" y="5138013"/>
                </a:lnTo>
                <a:lnTo>
                  <a:pt x="9532706" y="5354726"/>
                </a:lnTo>
                <a:lnTo>
                  <a:pt x="9549683" y="5561838"/>
                </a:lnTo>
                <a:lnTo>
                  <a:pt x="9568004" y="5753862"/>
                </a:lnTo>
                <a:lnTo>
                  <a:pt x="9585990" y="5934227"/>
                </a:lnTo>
                <a:lnTo>
                  <a:pt x="9603975" y="6100191"/>
                </a:lnTo>
                <a:lnTo>
                  <a:pt x="9620952" y="6252438"/>
                </a:lnTo>
                <a:lnTo>
                  <a:pt x="9637089" y="6387541"/>
                </a:lnTo>
                <a:lnTo>
                  <a:pt x="9652385" y="6509613"/>
                </a:lnTo>
                <a:lnTo>
                  <a:pt x="9665160" y="6612483"/>
                </a:lnTo>
                <a:lnTo>
                  <a:pt x="9677262" y="6698894"/>
                </a:lnTo>
                <a:lnTo>
                  <a:pt x="9694576" y="6817538"/>
                </a:lnTo>
                <a:lnTo>
                  <a:pt x="9700459" y="6858000"/>
                </a:lnTo>
                <a:lnTo>
                  <a:pt x="8795105" y="6858000"/>
                </a:lnTo>
                <a:lnTo>
                  <a:pt x="8795105" y="6858001"/>
                </a:lnTo>
                <a:lnTo>
                  <a:pt x="2704541" y="6858001"/>
                </a:lnTo>
                <a:lnTo>
                  <a:pt x="2704541" y="6858000"/>
                </a:lnTo>
                <a:lnTo>
                  <a:pt x="1517015" y="6858000"/>
                </a:lnTo>
                <a:lnTo>
                  <a:pt x="1323975" y="6858000"/>
                </a:lnTo>
                <a:lnTo>
                  <a:pt x="0" y="6858000"/>
                </a:lnTo>
                <a:close/>
              </a:path>
            </a:pathLst>
          </a:custGeom>
          <a:ln>
            <a:noFill/>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32770" name="Rectangle 2">
            <a:extLst>
              <a:ext uri="{FF2B5EF4-FFF2-40B4-BE49-F238E27FC236}">
                <a16:creationId xmlns:a16="http://schemas.microsoft.com/office/drawing/2014/main" id="{FB9C143F-396A-FB09-4D21-EADB487471E7}"/>
              </a:ext>
            </a:extLst>
          </p:cNvPr>
          <p:cNvSpPr>
            <a:spLocks noGrp="1" noChangeArrowheads="1"/>
          </p:cNvSpPr>
          <p:nvPr>
            <p:ph type="title"/>
          </p:nvPr>
        </p:nvSpPr>
        <p:spPr>
          <a:xfrm>
            <a:off x="866215" y="0"/>
            <a:ext cx="5751543" cy="6230938"/>
          </a:xfrm>
        </p:spPr>
        <p:txBody>
          <a:bodyPr vert="horz" lIns="91440" tIns="45720" rIns="91440" bIns="45720" rtlCol="0" anchor="ctr">
            <a:normAutofit/>
          </a:bodyPr>
          <a:lstStyle/>
          <a:p>
            <a:pPr algn="ctr" defTabSz="457200" fontAlgn="auto">
              <a:lnSpc>
                <a:spcPct val="90000"/>
              </a:lnSpc>
              <a:spcAft>
                <a:spcPts val="0"/>
              </a:spcAft>
              <a:defRPr/>
            </a:pPr>
            <a:r>
              <a:rPr lang="en-US" sz="3200" b="0" i="0" kern="1200" dirty="0">
                <a:solidFill>
                  <a:schemeClr val="tx2"/>
                </a:solidFill>
                <a:latin typeface="+mj-lt"/>
                <a:ea typeface="+mj-ea"/>
                <a:cs typeface="+mj-cs"/>
              </a:rPr>
              <a:t>WELCOME TO THE  CLARIFICATION MEETING </a:t>
            </a:r>
            <a:br>
              <a:rPr lang="en-US" sz="2900" dirty="0"/>
            </a:br>
            <a:br>
              <a:rPr lang="en-US" sz="2900" dirty="0"/>
            </a:br>
            <a:br>
              <a:rPr lang="en-US" sz="2900" dirty="0"/>
            </a:br>
            <a:r>
              <a:rPr lang="en-US" sz="2000" b="0" i="0" kern="1200" dirty="0">
                <a:solidFill>
                  <a:schemeClr val="tx2"/>
                </a:solidFill>
                <a:latin typeface="+mj-lt"/>
                <a:ea typeface="+mj-ea"/>
                <a:cs typeface="+mj-cs"/>
              </a:rPr>
              <a:t>CONTRACT  </a:t>
            </a:r>
            <a:r>
              <a:rPr lang="en-US" sz="2000" b="0" i="0" kern="1200" cap="small" dirty="0">
                <a:solidFill>
                  <a:schemeClr val="tx2"/>
                </a:solidFill>
                <a:latin typeface="+mj-lt"/>
                <a:ea typeface="+mj-ea"/>
                <a:cs typeface="+mj-cs"/>
              </a:rPr>
              <a:t>SANRAL N.002-267-2024/2-NSC </a:t>
            </a:r>
            <a:br>
              <a:rPr lang="en-US" sz="2900" b="0" i="0" kern="1200" cap="small" dirty="0">
                <a:solidFill>
                  <a:schemeClr val="tx2"/>
                </a:solidFill>
                <a:latin typeface="+mj-lt"/>
                <a:ea typeface="+mj-ea"/>
                <a:cs typeface="+mj-cs"/>
              </a:rPr>
            </a:br>
            <a:br>
              <a:rPr lang="en-US" sz="2900" b="0" i="0" kern="1200" cap="small" dirty="0">
                <a:solidFill>
                  <a:schemeClr val="tx2"/>
                </a:solidFill>
                <a:latin typeface="+mj-lt"/>
                <a:ea typeface="+mj-ea"/>
                <a:cs typeface="+mj-cs"/>
              </a:rPr>
            </a:br>
            <a:br>
              <a:rPr lang="en-US" sz="2900" b="0" i="0" kern="1200" cap="small" dirty="0">
                <a:solidFill>
                  <a:schemeClr val="tx2"/>
                </a:solidFill>
                <a:latin typeface="+mj-lt"/>
                <a:ea typeface="+mj-ea"/>
                <a:cs typeface="+mj-cs"/>
              </a:rPr>
            </a:br>
            <a:r>
              <a:rPr lang="en-US" sz="2400" cap="small" dirty="0"/>
              <a:t>NOMINATED SUBCONTRACT FOR THE DESIGN BUILD, OPERATIONS AND MAINTENANCE OF THE TOLL SYSTEMS </a:t>
            </a:r>
            <a:r>
              <a:rPr lang="en-US" sz="2400" b="0" i="0" kern="1200" cap="small" dirty="0">
                <a:solidFill>
                  <a:schemeClr val="tx2"/>
                </a:solidFill>
                <a:latin typeface="+mj-lt"/>
                <a:ea typeface="+mj-ea"/>
                <a:cs typeface="+mj-cs"/>
              </a:rPr>
              <a:t>FOR THE </a:t>
            </a:r>
            <a:r>
              <a:rPr lang="en-US" sz="2400" b="0" i="0" kern="1200" dirty="0">
                <a:solidFill>
                  <a:schemeClr val="tx2"/>
                </a:solidFill>
                <a:latin typeface="+mj-lt"/>
                <a:ea typeface="+mj-ea"/>
                <a:cs typeface="+mj-cs"/>
              </a:rPr>
              <a:t>OPERATIONS AND MAINTENANCE OF TOLL PLAZAS ON THE N2 NORTH COAST TOLL ROUTE</a:t>
            </a:r>
            <a:br>
              <a:rPr lang="en-US" sz="2400" b="0" i="0" kern="1200" dirty="0">
                <a:solidFill>
                  <a:schemeClr val="tx2"/>
                </a:solidFill>
                <a:latin typeface="+mj-lt"/>
                <a:ea typeface="+mj-ea"/>
                <a:cs typeface="+mj-cs"/>
              </a:rPr>
            </a:br>
            <a:br>
              <a:rPr lang="en-US" sz="2400" b="0" i="0" kern="1200" dirty="0">
                <a:solidFill>
                  <a:schemeClr val="tx2"/>
                </a:solidFill>
                <a:latin typeface="+mj-lt"/>
                <a:ea typeface="+mj-ea"/>
                <a:cs typeface="+mj-cs"/>
              </a:rPr>
            </a:br>
            <a:r>
              <a:rPr lang="en-US" sz="1200" b="0" i="0" kern="1200" dirty="0">
                <a:solidFill>
                  <a:schemeClr val="tx2"/>
                </a:solidFill>
                <a:latin typeface="+mj-lt"/>
                <a:ea typeface="+mj-ea"/>
                <a:cs typeface="+mj-cs"/>
              </a:rPr>
              <a:t>1 February 2023</a:t>
            </a:r>
          </a:p>
        </p:txBody>
      </p:sp>
      <p:sp>
        <p:nvSpPr>
          <p:cNvPr id="32793" name="Rectangle 32792">
            <a:extLst>
              <a:ext uri="{FF2B5EF4-FFF2-40B4-BE49-F238E27FC236}">
                <a16:creationId xmlns:a16="http://schemas.microsoft.com/office/drawing/2014/main" id="{B61A74B3-E247-44D4-8C48-FAE8E20564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9219" name="Picture 2">
            <a:extLst>
              <a:ext uri="{FF2B5EF4-FFF2-40B4-BE49-F238E27FC236}">
                <a16:creationId xmlns:a16="http://schemas.microsoft.com/office/drawing/2014/main" id="{6E259698-679D-3880-9D35-AA74084A36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7676DE5-6AA8-B7DC-8744-C70DCF89AA60}"/>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9778" b="89778" l="4889" r="94222">
                        <a14:foregroundMark x1="38667" y1="24889" x2="38667" y2="24889"/>
                        <a14:foregroundMark x1="18667" y1="34667" x2="18667" y2="34667"/>
                        <a14:foregroundMark x1="18222" y1="34667" x2="54222" y2="33333"/>
                        <a14:foregroundMark x1="54222" y1="33333" x2="18667" y2="32000"/>
                        <a14:foregroundMark x1="18667" y1="32000" x2="12000" y2="37333"/>
                        <a14:foregroundMark x1="8444" y1="36444" x2="10222" y2="46667"/>
                        <a14:foregroundMark x1="5778" y1="44444" x2="4889" y2="44444"/>
                        <a14:foregroundMark x1="63556" y1="68444" x2="63556" y2="68444"/>
                        <a14:foregroundMark x1="63556" y1="68444" x2="88889" y2="46222"/>
                        <a14:foregroundMark x1="88889" y1="46222" x2="60000" y2="74222"/>
                        <a14:foregroundMark x1="60000" y1="74222" x2="25333" y2="70667"/>
                        <a14:foregroundMark x1="25333" y1="70667" x2="41778" y2="40444"/>
                        <a14:foregroundMark x1="41778" y1="40444" x2="68444" y2="55111"/>
                        <a14:foregroundMark x1="27111" y1="72444" x2="40889" y2="39556"/>
                        <a14:foregroundMark x1="40889" y1="39556" x2="59111" y2="60000"/>
                        <a14:foregroundMark x1="48000" y1="56889" x2="48000" y2="56889"/>
                        <a14:foregroundMark x1="49333" y1="58667" x2="46667" y2="59556"/>
                        <a14:foregroundMark x1="46667" y1="58667" x2="46667" y2="58667"/>
                        <a14:foregroundMark x1="46667" y1="53333" x2="44889" y2="43111"/>
                        <a14:foregroundMark x1="47111" y1="36444" x2="63111" y2="44889"/>
                        <a14:foregroundMark x1="69778" y1="44444" x2="64000" y2="44444"/>
                        <a14:foregroundMark x1="63556" y1="44000" x2="86222" y2="42222"/>
                        <a14:foregroundMark x1="90667" y1="36444" x2="78222" y2="67111"/>
                        <a14:foregroundMark x1="78222" y1="67111" x2="67111" y2="68444"/>
                        <a14:foregroundMark x1="29333" y1="62222" x2="12000" y2="32889"/>
                        <a14:foregroundMark x1="12000" y1="32889" x2="41333" y2="59556"/>
                        <a14:foregroundMark x1="41333" y1="59556" x2="69333" y2="41333"/>
                        <a14:foregroundMark x1="69333" y1="41333" x2="27111" y2="45333"/>
                        <a14:foregroundMark x1="27111" y1="45333" x2="64000" y2="60000"/>
                        <a14:foregroundMark x1="64000" y1="60000" x2="79111" y2="40444"/>
                        <a14:foregroundMark x1="31556" y1="28000" x2="73778" y2="28000"/>
                        <a14:foregroundMark x1="73778" y1="28000" x2="36444" y2="30222"/>
                        <a14:foregroundMark x1="36444" y1="30222" x2="69778" y2="24444"/>
                        <a14:foregroundMark x1="69778" y1="24444" x2="32444" y2="34222"/>
                        <a14:foregroundMark x1="32444" y1="34222" x2="65333" y2="25333"/>
                        <a14:foregroundMark x1="65333" y1="25333" x2="63556" y2="26667"/>
                        <a14:foregroundMark x1="7556" y1="61333" x2="41778" y2="64889"/>
                        <a14:foregroundMark x1="41778" y1="64889" x2="40444" y2="63556"/>
                        <a14:foregroundMark x1="93333" y1="45333" x2="35111" y2="47556"/>
                        <a14:foregroundMark x1="44444" y1="60444" x2="67556" y2="54667"/>
                        <a14:foregroundMark x1="53778" y1="62667" x2="53778" y2="62667"/>
                        <a14:foregroundMark x1="55556" y1="60889" x2="55556" y2="60889"/>
                        <a14:foregroundMark x1="52444" y1="61778" x2="52444" y2="61778"/>
                        <a14:foregroundMark x1="49778" y1="64000" x2="49778" y2="64000"/>
                        <a14:foregroundMark x1="48444" y1="64444" x2="48444" y2="64444"/>
                        <a14:foregroundMark x1="47111" y1="66667" x2="47111" y2="66667"/>
                        <a14:foregroundMark x1="84889" y1="64889" x2="84889" y2="64889"/>
                        <a14:foregroundMark x1="86667" y1="60889" x2="86667" y2="60889"/>
                        <a14:foregroundMark x1="75111" y1="69778" x2="75111" y2="69778"/>
                        <a14:foregroundMark x1="69333" y1="72889" x2="69333" y2="72889"/>
                        <a14:foregroundMark x1="60444" y1="77333" x2="60444" y2="77333"/>
                        <a14:foregroundMark x1="52444" y1="78222" x2="52444" y2="78222"/>
                        <a14:foregroundMark x1="20889" y1="75111" x2="30222" y2="74222"/>
                        <a14:foregroundMark x1="92444" y1="39111" x2="90667" y2="39556"/>
                        <a14:foregroundMark x1="92000" y1="48000" x2="92000" y2="48000"/>
                        <a14:foregroundMark x1="93778" y1="48000" x2="93778" y2="48000"/>
                        <a14:foregroundMark x1="93778" y1="50667" x2="93778" y2="50667"/>
                        <a14:foregroundMark x1="93333" y1="42222" x2="93333" y2="42222"/>
                        <a14:foregroundMark x1="21778" y1="54667" x2="21778" y2="54667"/>
                        <a14:foregroundMark x1="16444" y1="65778" x2="16444" y2="65778"/>
                        <a14:foregroundMark x1="22222" y1="75111" x2="28000" y2="73778"/>
                        <a14:foregroundMark x1="24889" y1="74667" x2="24889" y2="74667"/>
                        <a14:foregroundMark x1="27111" y1="74667" x2="27111" y2="74667"/>
                        <a14:foregroundMark x1="28000" y1="74667" x2="28000" y2="74667"/>
                        <a14:foregroundMark x1="94222" y1="43111" x2="94222" y2="43111"/>
                        <a14:foregroundMark x1="94222" y1="41333" x2="94222" y2="41333"/>
                        <a14:foregroundMark x1="7556" y1="62222" x2="33778" y2="77333"/>
                        <a14:foregroundMark x1="28444" y1="75111" x2="28444" y2="75111"/>
                        <a14:foregroundMark x1="28444" y1="76444" x2="28444" y2="76444"/>
                        <a14:foregroundMark x1="26222" y1="76444" x2="26222" y2="76444"/>
                        <a14:foregroundMark x1="23556" y1="76444" x2="23556" y2="76444"/>
                        <a14:foregroundMark x1="29333" y1="76444" x2="29333" y2="76444"/>
                        <a14:foregroundMark x1="31556" y1="78667" x2="31556" y2="78667"/>
                        <a14:foregroundMark x1="30667" y1="78222" x2="30667" y2="78222"/>
                        <a14:foregroundMark x1="27112" y1="76889" x2="22667" y2="74667"/>
                        <a14:foregroundMark x1="29778" y1="78222" x2="27112" y2="76889"/>
                        <a14:foregroundMark x1="30668" y1="78667" x2="29778" y2="78222"/>
                        <a14:foregroundMark x1="31556" y1="79111" x2="30668" y2="78667"/>
                        <a14:foregroundMark x1="22667" y1="76444" x2="22667" y2="76444"/>
                        <a14:foregroundMark x1="25778" y1="77333" x2="25778" y2="77333"/>
                        <a14:foregroundMark x1="24889" y1="76889" x2="24889" y2="76889"/>
                        <a14:foregroundMark x1="24000" y1="76889" x2="24000" y2="76889"/>
                        <a14:foregroundMark x1="27111" y1="77333" x2="27111" y2="77333"/>
                        <a14:foregroundMark x1="28444" y1="77778" x2="28444" y2="77778"/>
                        <a14:foregroundMark x1="30222" y1="78667" x2="30222" y2="78667"/>
                        <a14:foregroundMark x1="29169" y1="76889" x2="9333" y2="62667"/>
                        <a14:foregroundMark x1="31028" y1="78222" x2="29169" y2="76889"/>
                        <a14:foregroundMark x1="31649" y1="78667" x2="31028" y2="78222"/>
                        <a14:foregroundMark x1="32889" y1="79556" x2="31649" y2="78667"/>
                        <a14:foregroundMark x1="9778" y1="64889" x2="9778" y2="64889"/>
                        <a14:foregroundMark x1="9333" y1="64444" x2="9333" y2="64444"/>
                        <a14:foregroundMark x1="11556" y1="66222" x2="11556" y2="66222"/>
                        <a14:foregroundMark x1="12444" y1="67111" x2="12444" y2="67111"/>
                        <a14:foregroundMark x1="12889" y1="68000" x2="12889" y2="68000"/>
                        <a14:foregroundMark x1="14222" y1="69333" x2="14222" y2="69333"/>
                        <a14:foregroundMark x1="25778" y1="78222" x2="25778" y2="78222"/>
                        <a14:foregroundMark x1="28000" y1="78667" x2="28000" y2="78667"/>
                        <a14:foregroundMark x1="21778" y1="76000" x2="47556" y2="60889"/>
                        <a14:foregroundMark x1="21778" y1="75556" x2="20000" y2="72000"/>
                        <a14:foregroundMark x1="25333" y1="76889" x2="25333" y2="76889"/>
                        <a14:foregroundMark x1="25333" y1="77333" x2="25333" y2="77333"/>
                        <a14:foregroundMark x1="24889" y1="77333" x2="24889" y2="77333"/>
                        <a14:backgroundMark x1="32444" y1="80889" x2="32444" y2="80889"/>
                        <a14:backgroundMark x1="31556" y1="80889" x2="31556" y2="80889"/>
                        <a14:backgroundMark x1="32000" y1="80000" x2="32000" y2="80000"/>
                        <a14:backgroundMark x1="28000" y1="79556" x2="28000" y2="79556"/>
                        <a14:backgroundMark x1="28000" y1="79556" x2="28000" y2="79556"/>
                        <a14:backgroundMark x1="25778" y1="78667" x2="25778" y2="78667"/>
                        <a14:backgroundMark x1="24000" y1="78222" x2="24000" y2="78222"/>
                      </a14:backgroundRemoval>
                    </a14:imgEffect>
                  </a14:imgLayer>
                </a14:imgProps>
              </a:ext>
            </a:extLst>
          </a:blip>
          <a:srcRect l="1606" t="13392" r="4642" b="15357"/>
          <a:stretch/>
        </p:blipFill>
        <p:spPr bwMode="auto">
          <a:xfrm>
            <a:off x="8320085" y="6264880"/>
            <a:ext cx="745301" cy="566429"/>
          </a:xfrm>
          <a:prstGeom prst="rect">
            <a:avLst/>
          </a:prstGeom>
          <a:ln>
            <a:noFill/>
          </a:ln>
          <a:extLst>
            <a:ext uri="{53640926-AAD7-44D8-BBD7-CCE9431645EC}">
              <a14:shadowObscured xmlns:a14="http://schemas.microsoft.com/office/drawing/2010/main"/>
            </a:ext>
          </a:extLst>
        </p:spPr>
      </p:pic>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E446670-D67D-C1BF-A4AE-47667AB1EBC7}"/>
              </a:ext>
            </a:extLst>
          </p:cNvPr>
          <p:cNvSpPr>
            <a:spLocks noGrp="1" noChangeArrowheads="1"/>
          </p:cNvSpPr>
          <p:nvPr>
            <p:ph idx="1"/>
          </p:nvPr>
        </p:nvSpPr>
        <p:spPr>
          <a:xfrm>
            <a:off x="851401" y="2305213"/>
            <a:ext cx="7753045" cy="991259"/>
          </a:xfrm>
        </p:spPr>
        <p:txBody>
          <a:bodyPr rtlCol="0">
            <a:noAutofit/>
          </a:bodyPr>
          <a:lstStyle/>
          <a:p>
            <a:pPr>
              <a:spcBef>
                <a:spcPts val="1200"/>
              </a:spcBef>
              <a:spcAft>
                <a:spcPts val="1200"/>
              </a:spcAft>
              <a:buClr>
                <a:schemeClr val="tx2"/>
              </a:buClr>
              <a:defRPr/>
            </a:pPr>
            <a:r>
              <a:rPr lang="en-US" altLang="en-US" sz="1600" dirty="0">
                <a:latin typeface="+mn-lt"/>
              </a:rPr>
              <a:t>Commencement Date – 25 May 2023.</a:t>
            </a:r>
          </a:p>
          <a:p>
            <a:pPr>
              <a:spcBef>
                <a:spcPts val="1200"/>
              </a:spcBef>
              <a:spcAft>
                <a:spcPts val="1200"/>
              </a:spcAft>
              <a:buClr>
                <a:schemeClr val="tx2"/>
              </a:buClr>
              <a:defRPr/>
            </a:pPr>
            <a:r>
              <a:rPr lang="en-US" altLang="en-US" sz="1600" dirty="0">
                <a:latin typeface="+mn-lt"/>
              </a:rPr>
              <a:t>Design-Build Period (Refer to C1.2.3 – Appendix1). </a:t>
            </a:r>
          </a:p>
          <a:p>
            <a:pPr marL="0" indent="0">
              <a:spcBef>
                <a:spcPts val="1200"/>
              </a:spcBef>
              <a:spcAft>
                <a:spcPts val="1200"/>
              </a:spcAft>
              <a:buClr>
                <a:schemeClr val="tx2"/>
              </a:buClr>
              <a:buNone/>
              <a:defRPr/>
            </a:pPr>
            <a:endParaRPr lang="en-US" sz="1600" dirty="0">
              <a:latin typeface="+mn-lt"/>
            </a:endParaRPr>
          </a:p>
        </p:txBody>
      </p:sp>
      <p:sp>
        <p:nvSpPr>
          <p:cNvPr id="2" name="Rectangle 2">
            <a:extLst>
              <a:ext uri="{FF2B5EF4-FFF2-40B4-BE49-F238E27FC236}">
                <a16:creationId xmlns:a16="http://schemas.microsoft.com/office/drawing/2014/main" id="{039167EA-00BE-9116-E7DB-21B21BFC8FAD}"/>
              </a:ext>
            </a:extLst>
          </p:cNvPr>
          <p:cNvSpPr txBox="1">
            <a:spLocks noChangeArrowheads="1"/>
          </p:cNvSpPr>
          <p:nvPr/>
        </p:nvSpPr>
        <p:spPr>
          <a:xfrm>
            <a:off x="704016" y="492066"/>
            <a:ext cx="7124030" cy="1431926"/>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1"/>
                </a:solidFill>
              </a:rPr>
              <a:t>CONTRACT DATA AND PROGRAM</a:t>
            </a:r>
          </a:p>
        </p:txBody>
      </p:sp>
      <p:sp>
        <p:nvSpPr>
          <p:cNvPr id="3" name="Rectangle 3">
            <a:extLst>
              <a:ext uri="{FF2B5EF4-FFF2-40B4-BE49-F238E27FC236}">
                <a16:creationId xmlns:a16="http://schemas.microsoft.com/office/drawing/2014/main" id="{FD5D49C9-42E6-76D0-56F4-AB75124849F1}"/>
              </a:ext>
            </a:extLst>
          </p:cNvPr>
          <p:cNvSpPr txBox="1">
            <a:spLocks noChangeArrowheads="1"/>
          </p:cNvSpPr>
          <p:nvPr/>
        </p:nvSpPr>
        <p:spPr>
          <a:xfrm>
            <a:off x="767904" y="3174408"/>
            <a:ext cx="7920038" cy="3062904"/>
          </a:xfrm>
          <a:prstGeom prst="rect">
            <a:avLst/>
          </a:prstGeom>
        </p:spPr>
        <p:txBody>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Rockwell" panose="02060603020205020403" pitchFamily="18"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Rockwell" panose="02060603020205020403" pitchFamily="18"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5pPr>
            <a:lvl6pPr marL="25146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6pPr>
            <a:lvl7pPr marL="29718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7pPr>
            <a:lvl8pPr marL="34290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8pPr>
            <a:lvl9pPr marL="38862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9pPr>
          </a:lstStyle>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r>
              <a:rPr lang="en-US" altLang="en-US" b="1" dirty="0">
                <a:latin typeface="+mn-lt"/>
              </a:rPr>
              <a:t>Section 1</a:t>
            </a:r>
            <a:r>
              <a:rPr lang="en-US" altLang="en-US" dirty="0">
                <a:latin typeface="+mn-lt"/>
              </a:rPr>
              <a:t> – Contractors Establishment at N2 North Coast Toll Route (42 			 days).</a:t>
            </a:r>
          </a:p>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r>
              <a:rPr lang="en-US" altLang="en-US" b="1" dirty="0">
                <a:latin typeface="+mn-lt"/>
              </a:rPr>
              <a:t>Section 2 </a:t>
            </a:r>
            <a:r>
              <a:rPr lang="en-US" altLang="en-US" dirty="0">
                <a:latin typeface="+mn-lt"/>
              </a:rPr>
              <a:t>-  Establishment of Upgrades of Existing Systems (180 days).</a:t>
            </a:r>
          </a:p>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r>
              <a:rPr lang="en-US" altLang="en-US" b="1" dirty="0">
                <a:latin typeface="+mn-lt"/>
              </a:rPr>
              <a:t>Section 3</a:t>
            </a:r>
            <a:r>
              <a:rPr lang="en-US" altLang="en-US" dirty="0">
                <a:latin typeface="+mn-lt"/>
              </a:rPr>
              <a:t> – Provision of new Toll System (Hardware and Software)(720 			days).</a:t>
            </a:r>
          </a:p>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r>
              <a:rPr lang="en-US" altLang="en-US" b="1" dirty="0">
                <a:latin typeface="+mn-lt"/>
              </a:rPr>
              <a:t>Section 4</a:t>
            </a:r>
            <a:r>
              <a:rPr lang="en-US" altLang="en-US" dirty="0">
                <a:latin typeface="+mn-lt"/>
              </a:rPr>
              <a:t> – Provision for SANRAL MIS Interface (If triggered)(180 days).</a:t>
            </a:r>
          </a:p>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r>
              <a:rPr lang="en-US" altLang="en-US" b="1" dirty="0">
                <a:latin typeface="+mn-lt"/>
              </a:rPr>
              <a:t>Section 5</a:t>
            </a:r>
            <a:r>
              <a:rPr lang="en-US" altLang="en-US" dirty="0">
                <a:latin typeface="+mn-lt"/>
              </a:rPr>
              <a:t> – Provision and deployment of  SANRAL National Toll System 			(if triggered)(240 days).</a:t>
            </a:r>
          </a:p>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r>
              <a:rPr lang="en-US" altLang="en-US" b="1" dirty="0">
                <a:latin typeface="+mn-lt"/>
              </a:rPr>
              <a:t>Section n</a:t>
            </a:r>
            <a:r>
              <a:rPr lang="en-US" altLang="en-US" dirty="0">
                <a:latin typeface="+mn-lt"/>
              </a:rPr>
              <a:t> – If Triggered by the Employer.</a:t>
            </a:r>
          </a:p>
        </p:txBody>
      </p:sp>
      <p:pic>
        <p:nvPicPr>
          <p:cNvPr id="5" name="Picture 4">
            <a:extLst>
              <a:ext uri="{FF2B5EF4-FFF2-40B4-BE49-F238E27FC236}">
                <a16:creationId xmlns:a16="http://schemas.microsoft.com/office/drawing/2014/main" id="{0D1A64F6-694D-1883-3C5F-5EC2575C18D1}"/>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152309687"/>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039167EA-00BE-9116-E7DB-21B21BFC8FAD}"/>
              </a:ext>
            </a:extLst>
          </p:cNvPr>
          <p:cNvSpPr txBox="1">
            <a:spLocks noChangeArrowheads="1"/>
          </p:cNvSpPr>
          <p:nvPr/>
        </p:nvSpPr>
        <p:spPr>
          <a:xfrm>
            <a:off x="704016" y="492066"/>
            <a:ext cx="7124030" cy="1431926"/>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1"/>
                </a:solidFill>
              </a:rPr>
              <a:t>CONTRACT DATA AND PROGRAM</a:t>
            </a:r>
          </a:p>
          <a:p>
            <a:pPr algn="ctr">
              <a:defRPr/>
            </a:pPr>
            <a:r>
              <a:rPr lang="en-US" sz="2800" dirty="0">
                <a:solidFill>
                  <a:schemeClr val="bg1"/>
                </a:solidFill>
              </a:rPr>
              <a:t>(CONT.)</a:t>
            </a:r>
          </a:p>
        </p:txBody>
      </p:sp>
      <p:sp>
        <p:nvSpPr>
          <p:cNvPr id="3" name="Rectangle 3">
            <a:extLst>
              <a:ext uri="{FF2B5EF4-FFF2-40B4-BE49-F238E27FC236}">
                <a16:creationId xmlns:a16="http://schemas.microsoft.com/office/drawing/2014/main" id="{FD5D49C9-42E6-76D0-56F4-AB75124849F1}"/>
              </a:ext>
            </a:extLst>
          </p:cNvPr>
          <p:cNvSpPr txBox="1">
            <a:spLocks noChangeArrowheads="1"/>
          </p:cNvSpPr>
          <p:nvPr/>
        </p:nvSpPr>
        <p:spPr>
          <a:xfrm>
            <a:off x="767904" y="3174408"/>
            <a:ext cx="7920038" cy="3062904"/>
          </a:xfrm>
          <a:prstGeom prst="rect">
            <a:avLst/>
          </a:prstGeom>
        </p:spPr>
        <p:txBody>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Rockwell" panose="02060603020205020403" pitchFamily="18"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Rockwell" panose="02060603020205020403" pitchFamily="18"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5pPr>
            <a:lvl6pPr marL="25146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6pPr>
            <a:lvl7pPr marL="29718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7pPr>
            <a:lvl8pPr marL="34290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8pPr>
            <a:lvl9pPr marL="38862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9pPr>
          </a:lstStyle>
          <a:p>
            <a:pPr lvl="1" eaLnBrk="1" hangingPunct="1">
              <a:lnSpc>
                <a:spcPct val="100000"/>
              </a:lnSpc>
              <a:spcBef>
                <a:spcPts val="600"/>
              </a:spcBef>
              <a:spcAft>
                <a:spcPts val="600"/>
              </a:spcAft>
              <a:buClr>
                <a:schemeClr val="tx1"/>
              </a:buClr>
              <a:buSzPct val="70000"/>
              <a:buFont typeface="Tahoma" panose="020B0604030504040204" pitchFamily="34" charset="0"/>
              <a:buChar char="-"/>
              <a:defRPr/>
            </a:pPr>
            <a:endParaRPr lang="en-US" altLang="en-US" dirty="0">
              <a:latin typeface="+mn-lt"/>
            </a:endParaRPr>
          </a:p>
        </p:txBody>
      </p:sp>
      <p:pic>
        <p:nvPicPr>
          <p:cNvPr id="5" name="Picture 4">
            <a:extLst>
              <a:ext uri="{FF2B5EF4-FFF2-40B4-BE49-F238E27FC236}">
                <a16:creationId xmlns:a16="http://schemas.microsoft.com/office/drawing/2014/main" id="{0D1A64F6-694D-1883-3C5F-5EC2575C18D1}"/>
              </a:ext>
            </a:extLst>
          </p:cNvPr>
          <p:cNvPicPr>
            <a:picLocks noChangeAspect="1"/>
          </p:cNvPicPr>
          <p:nvPr/>
        </p:nvPicPr>
        <p:blipFill rotWithShape="1">
          <a:blip r:embed="rId3"/>
          <a:srcRect t="12613" b="11451"/>
          <a:stretch/>
        </p:blipFill>
        <p:spPr>
          <a:xfrm>
            <a:off x="8388424" y="6230765"/>
            <a:ext cx="749271" cy="582612"/>
          </a:xfrm>
          <a:prstGeom prst="rect">
            <a:avLst/>
          </a:prstGeom>
        </p:spPr>
      </p:pic>
      <p:pic>
        <p:nvPicPr>
          <p:cNvPr id="6" name="Content Placeholder 5">
            <a:extLst>
              <a:ext uri="{FF2B5EF4-FFF2-40B4-BE49-F238E27FC236}">
                <a16:creationId xmlns:a16="http://schemas.microsoft.com/office/drawing/2014/main" id="{4E3AABBF-CFC2-101B-8E11-E790237684DE}"/>
              </a:ext>
            </a:extLst>
          </p:cNvPr>
          <p:cNvPicPr>
            <a:picLocks noGrp="1" noChangeAspect="1"/>
          </p:cNvPicPr>
          <p:nvPr>
            <p:ph idx="1"/>
          </p:nvPr>
        </p:nvPicPr>
        <p:blipFill>
          <a:blip r:embed="rId4"/>
          <a:stretch>
            <a:fillRect/>
          </a:stretch>
        </p:blipFill>
        <p:spPr>
          <a:xfrm>
            <a:off x="827088" y="2356220"/>
            <a:ext cx="7561336" cy="3881092"/>
          </a:xfrm>
          <a:prstGeom prst="rect">
            <a:avLst/>
          </a:prstGeom>
          <a:solidFill>
            <a:schemeClr val="bg1"/>
          </a:solidFill>
        </p:spPr>
      </p:pic>
    </p:spTree>
    <p:extLst>
      <p:ext uri="{BB962C8B-B14F-4D97-AF65-F5344CB8AC3E}">
        <p14:creationId xmlns:p14="http://schemas.microsoft.com/office/powerpoint/2010/main" val="1539282794"/>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E446670-D67D-C1BF-A4AE-47667AB1EBC7}"/>
              </a:ext>
            </a:extLst>
          </p:cNvPr>
          <p:cNvSpPr>
            <a:spLocks noGrp="1" noChangeArrowheads="1"/>
          </p:cNvSpPr>
          <p:nvPr>
            <p:ph idx="1"/>
          </p:nvPr>
        </p:nvSpPr>
        <p:spPr>
          <a:xfrm>
            <a:off x="882200" y="2492896"/>
            <a:ext cx="7460510" cy="991259"/>
          </a:xfrm>
        </p:spPr>
        <p:txBody>
          <a:bodyPr rtlCol="0">
            <a:noAutofit/>
          </a:bodyPr>
          <a:lstStyle/>
          <a:p>
            <a:pPr>
              <a:spcBef>
                <a:spcPts val="1200"/>
              </a:spcBef>
              <a:spcAft>
                <a:spcPts val="1200"/>
              </a:spcAft>
              <a:buClr>
                <a:schemeClr val="tx2"/>
              </a:buClr>
              <a:defRPr/>
            </a:pPr>
            <a:r>
              <a:rPr lang="en-US" altLang="en-US" sz="1800" dirty="0">
                <a:latin typeface="+mn-lt"/>
              </a:rPr>
              <a:t>Commencement of Operation Service Period – 01 July 2023.</a:t>
            </a:r>
          </a:p>
          <a:p>
            <a:pPr>
              <a:spcBef>
                <a:spcPts val="1200"/>
              </a:spcBef>
              <a:spcAft>
                <a:spcPts val="1200"/>
              </a:spcAft>
              <a:buClr>
                <a:schemeClr val="tx2"/>
              </a:buClr>
              <a:defRPr/>
            </a:pPr>
            <a:r>
              <a:rPr lang="en-US" altLang="en-US" sz="1800" dirty="0">
                <a:latin typeface="+mn-lt"/>
              </a:rPr>
              <a:t>Operations Service Period</a:t>
            </a:r>
          </a:p>
        </p:txBody>
      </p:sp>
      <p:sp>
        <p:nvSpPr>
          <p:cNvPr id="2" name="Rectangle 2">
            <a:extLst>
              <a:ext uri="{FF2B5EF4-FFF2-40B4-BE49-F238E27FC236}">
                <a16:creationId xmlns:a16="http://schemas.microsoft.com/office/drawing/2014/main" id="{039167EA-00BE-9116-E7DB-21B21BFC8FAD}"/>
              </a:ext>
            </a:extLst>
          </p:cNvPr>
          <p:cNvSpPr txBox="1">
            <a:spLocks noChangeArrowheads="1"/>
          </p:cNvSpPr>
          <p:nvPr/>
        </p:nvSpPr>
        <p:spPr>
          <a:xfrm>
            <a:off x="704016" y="492066"/>
            <a:ext cx="7124030" cy="1431926"/>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1"/>
                </a:solidFill>
              </a:rPr>
              <a:t>CONTRACT DATA AND PROGRAM (CONT.)</a:t>
            </a:r>
          </a:p>
        </p:txBody>
      </p:sp>
      <p:sp>
        <p:nvSpPr>
          <p:cNvPr id="5" name="Rectangle 3">
            <a:extLst>
              <a:ext uri="{FF2B5EF4-FFF2-40B4-BE49-F238E27FC236}">
                <a16:creationId xmlns:a16="http://schemas.microsoft.com/office/drawing/2014/main" id="{67B1B9A4-EF09-0433-922A-AD2B6A2F24FA}"/>
              </a:ext>
            </a:extLst>
          </p:cNvPr>
          <p:cNvSpPr txBox="1">
            <a:spLocks noChangeArrowheads="1"/>
          </p:cNvSpPr>
          <p:nvPr/>
        </p:nvSpPr>
        <p:spPr>
          <a:xfrm>
            <a:off x="714366" y="3717032"/>
            <a:ext cx="7628343" cy="1268399"/>
          </a:xfrm>
          <a:prstGeom prst="rect">
            <a:avLst/>
          </a:prstGeom>
        </p:spPr>
        <p:txBody>
          <a:bodyPr/>
          <a:lstStyle>
            <a:lvl1pPr marL="342900" indent="-342900">
              <a:lnSpc>
                <a:spcPct val="120000"/>
              </a:lnSpc>
              <a:spcBef>
                <a:spcPts val="1000"/>
              </a:spcBef>
              <a:buClr>
                <a:schemeClr val="accent1"/>
              </a:buClr>
              <a:buSzPct val="100000"/>
              <a:buFont typeface="Arial" panose="020B0604020202020204" pitchFamily="34" charset="0"/>
              <a:buChar char="•"/>
              <a:defRPr sz="2000">
                <a:solidFill>
                  <a:schemeClr val="tx1"/>
                </a:solidFill>
                <a:latin typeface="Rockwell" panose="02060603020205020403" pitchFamily="18" charset="0"/>
              </a:defRPr>
            </a:lvl1pPr>
            <a:lvl2pPr marL="742950" indent="-28575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Rockwell" panose="02060603020205020403" pitchFamily="18"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Rockwell" panose="02060603020205020403" pitchFamily="18"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5pPr>
            <a:lvl6pPr marL="25146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6pPr>
            <a:lvl7pPr marL="29718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7pPr>
            <a:lvl8pPr marL="34290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8pPr>
            <a:lvl9pPr marL="3886200" indent="-228600" defTabSz="457200" fontAlgn="base">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Rockwell" panose="02060603020205020403" pitchFamily="18" charset="0"/>
              </a:defRPr>
            </a:lvl9pPr>
          </a:lstStyle>
          <a:p>
            <a:pPr lvl="1" algn="just" eaLnBrk="1" hangingPunct="1">
              <a:lnSpc>
                <a:spcPct val="100000"/>
              </a:lnSpc>
              <a:spcBef>
                <a:spcPct val="20000"/>
              </a:spcBef>
              <a:buClr>
                <a:schemeClr val="tx1"/>
              </a:buClr>
              <a:buSzTx/>
              <a:buFontTx/>
              <a:buChar char="–"/>
              <a:defRPr/>
            </a:pPr>
            <a:r>
              <a:rPr lang="en-ZA" altLang="en-US" sz="1800" b="1" dirty="0">
                <a:latin typeface="+mn-lt"/>
                <a:cs typeface="Times New Roman" panose="02020603050405020304" pitchFamily="18" charset="0"/>
              </a:rPr>
              <a:t>Section 1:</a:t>
            </a:r>
            <a:r>
              <a:rPr lang="en-ZA" altLang="en-US" sz="1800" dirty="0">
                <a:latin typeface="+mn-lt"/>
                <a:cs typeface="Times New Roman" panose="02020603050405020304" pitchFamily="18" charset="0"/>
              </a:rPr>
              <a:t>  Operation Service Period at oThongathi, Mvoti and Mtunzini Toll Plazas is for the Contractor </a:t>
            </a:r>
            <a:r>
              <a:rPr lang="en-US" altLang="en-US" sz="1800" dirty="0">
                <a:latin typeface="+mn-lt"/>
                <a:ea typeface="Times New Roman" panose="02020603050405020304" pitchFamily="18" charset="0"/>
                <a:cs typeface="Arial" panose="020B0604020202020204" pitchFamily="34" charset="0"/>
              </a:rPr>
              <a:t>to establish and take over existing systems, operations, and maintenance activities.</a:t>
            </a:r>
            <a:endParaRPr lang="en-ZA" altLang="en-US" sz="1800" dirty="0">
              <a:latin typeface="+mn-lt"/>
              <a:cs typeface="Times New Roman" panose="02020603050405020304" pitchFamily="18" charset="0"/>
            </a:endParaRPr>
          </a:p>
          <a:p>
            <a:pPr lvl="1" algn="just">
              <a:lnSpc>
                <a:spcPct val="100000"/>
              </a:lnSpc>
              <a:spcBef>
                <a:spcPct val="20000"/>
              </a:spcBef>
              <a:buClr>
                <a:schemeClr val="tx1"/>
              </a:buClr>
              <a:buSzTx/>
              <a:buFontTx/>
              <a:buChar char="–"/>
              <a:defRPr/>
            </a:pPr>
            <a:r>
              <a:rPr lang="en-ZA" altLang="en-US" sz="1800" b="1" dirty="0">
                <a:latin typeface="+mn-lt"/>
                <a:cs typeface="Times New Roman" panose="02020603050405020304" pitchFamily="18" charset="0"/>
              </a:rPr>
              <a:t>Section 2:</a:t>
            </a:r>
            <a:r>
              <a:rPr lang="en-ZA" altLang="en-US" sz="1800" dirty="0">
                <a:latin typeface="+mn-lt"/>
                <a:cs typeface="Times New Roman" panose="02020603050405020304" pitchFamily="18" charset="0"/>
              </a:rPr>
              <a:t>  Operation Service Period at oThongathi, Mvoti and Mtunzini Toll Plazas covers </a:t>
            </a:r>
            <a:r>
              <a:rPr lang="en-US" altLang="en-US" sz="1800" dirty="0">
                <a:latin typeface="+mn-lt"/>
                <a:cs typeface="Calibri" panose="020F0502020204030204" pitchFamily="34" charset="0"/>
              </a:rPr>
              <a:t>the provision of a new Toll System (hardware and software).</a:t>
            </a:r>
            <a:r>
              <a:rPr lang="en-ZA" altLang="en-US" sz="1800" dirty="0">
                <a:latin typeface="+mn-lt"/>
                <a:cs typeface="Times New Roman" panose="02020603050405020304" pitchFamily="18" charset="0"/>
              </a:rPr>
              <a:t> </a:t>
            </a:r>
            <a:endParaRPr lang="en-US" altLang="en-US" sz="1800" dirty="0">
              <a:effectLst>
                <a:outerShdw blurRad="38100" dist="38100" dir="2700000" algn="tl">
                  <a:srgbClr val="454545"/>
                </a:outerShdw>
              </a:effectLst>
              <a:latin typeface="+mn-lt"/>
            </a:endParaRPr>
          </a:p>
        </p:txBody>
      </p:sp>
      <p:pic>
        <p:nvPicPr>
          <p:cNvPr id="6" name="Picture 5">
            <a:extLst>
              <a:ext uri="{FF2B5EF4-FFF2-40B4-BE49-F238E27FC236}">
                <a16:creationId xmlns:a16="http://schemas.microsoft.com/office/drawing/2014/main" id="{CCDCC9C9-9D5E-C5A3-DBA0-F4DBB5F3477E}"/>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305216540"/>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E446670-D67D-C1BF-A4AE-47667AB1EBC7}"/>
              </a:ext>
            </a:extLst>
          </p:cNvPr>
          <p:cNvSpPr>
            <a:spLocks noGrp="1" noChangeArrowheads="1"/>
          </p:cNvSpPr>
          <p:nvPr>
            <p:ph idx="1"/>
          </p:nvPr>
        </p:nvSpPr>
        <p:spPr>
          <a:xfrm>
            <a:off x="851402" y="2492896"/>
            <a:ext cx="7491308" cy="3903383"/>
          </a:xfrm>
        </p:spPr>
        <p:txBody>
          <a:bodyPr rtlCol="0">
            <a:noAutofit/>
          </a:bodyPr>
          <a:lstStyle/>
          <a:p>
            <a:pPr algn="just">
              <a:spcBef>
                <a:spcPts val="0"/>
              </a:spcBef>
              <a:buClr>
                <a:schemeClr val="tx2"/>
              </a:buClr>
              <a:defRPr/>
            </a:pPr>
            <a:r>
              <a:rPr lang="en-US" altLang="en-US" sz="1600" dirty="0">
                <a:latin typeface="+mn-lt"/>
              </a:rPr>
              <a:t>Minimum of thirty percentage (30%) of work to be Subcontracted by the end of the contract.</a:t>
            </a:r>
          </a:p>
          <a:p>
            <a:pPr algn="just">
              <a:spcBef>
                <a:spcPts val="0"/>
              </a:spcBef>
              <a:buClr>
                <a:schemeClr val="tx2"/>
              </a:buClr>
              <a:defRPr/>
            </a:pPr>
            <a:r>
              <a:rPr lang="en-US" altLang="en-US" sz="1600" dirty="0">
                <a:latin typeface="+mn-lt"/>
              </a:rPr>
              <a:t>Target Area(s)</a:t>
            </a:r>
          </a:p>
          <a:p>
            <a:pPr marL="0" indent="0" algn="just">
              <a:spcBef>
                <a:spcPts val="0"/>
              </a:spcBef>
              <a:buClr>
                <a:schemeClr val="tx2"/>
              </a:buClr>
              <a:buNone/>
              <a:defRPr/>
            </a:pPr>
            <a:r>
              <a:rPr lang="en-US" altLang="en-US" sz="1600" dirty="0">
                <a:latin typeface="+mn-lt"/>
              </a:rPr>
              <a:t>       -   eThekwini metro and the district municipalities of iLembe and 	 	   uThungulu in the province of KZN.</a:t>
            </a:r>
          </a:p>
          <a:p>
            <a:pPr algn="just">
              <a:spcBef>
                <a:spcPts val="0"/>
              </a:spcBef>
              <a:buClr>
                <a:schemeClr val="tx2"/>
              </a:buClr>
              <a:defRPr/>
            </a:pPr>
            <a:r>
              <a:rPr lang="en-US" altLang="en-US" sz="1600" dirty="0">
                <a:latin typeface="+mn-lt"/>
              </a:rPr>
              <a:t>Contract Participation Goals (CPG) – To be confirmed after award (40% of Contract Value).</a:t>
            </a:r>
          </a:p>
          <a:p>
            <a:pPr algn="just">
              <a:spcBef>
                <a:spcPts val="0"/>
              </a:spcBef>
              <a:buClr>
                <a:schemeClr val="tx2"/>
              </a:buClr>
              <a:defRPr/>
            </a:pPr>
            <a:r>
              <a:rPr lang="en-US" altLang="en-US" sz="1600" dirty="0">
                <a:latin typeface="+mn-lt"/>
              </a:rPr>
              <a:t>Minimum Targeted Labour – minimum of 10%.</a:t>
            </a:r>
          </a:p>
          <a:p>
            <a:pPr algn="just">
              <a:spcBef>
                <a:spcPts val="0"/>
              </a:spcBef>
              <a:buClr>
                <a:schemeClr val="tx2"/>
              </a:buClr>
              <a:defRPr/>
            </a:pPr>
            <a:r>
              <a:rPr lang="en-US" altLang="en-US" sz="1600" dirty="0">
                <a:latin typeface="+mn-lt"/>
              </a:rPr>
              <a:t>Appointed Public Liaison Officer (PLO).</a:t>
            </a:r>
          </a:p>
          <a:p>
            <a:pPr marL="0" indent="0" algn="just">
              <a:spcBef>
                <a:spcPts val="0"/>
              </a:spcBef>
              <a:buClr>
                <a:schemeClr val="tx2"/>
              </a:buClr>
              <a:buNone/>
              <a:defRPr/>
            </a:pPr>
            <a:r>
              <a:rPr lang="en-US" altLang="en-US" sz="1600" dirty="0">
                <a:latin typeface="+mn-lt"/>
                <a:cs typeface="Times New Roman" panose="02020603050405020304" pitchFamily="18" charset="0"/>
              </a:rPr>
              <a:t>      -   </a:t>
            </a:r>
            <a:r>
              <a:rPr lang="en-ZA" altLang="en-US" sz="1600" dirty="0" err="1">
                <a:latin typeface="+mn-lt"/>
                <a:cs typeface="Times New Roman" panose="02020603050405020304" pitchFamily="18" charset="0"/>
              </a:rPr>
              <a:t>Lungani</a:t>
            </a:r>
            <a:r>
              <a:rPr lang="en-ZA" altLang="en-US" sz="1600" dirty="0">
                <a:latin typeface="+mn-lt"/>
                <a:cs typeface="Times New Roman" panose="02020603050405020304" pitchFamily="18" charset="0"/>
              </a:rPr>
              <a:t> </a:t>
            </a:r>
            <a:r>
              <a:rPr lang="en-ZA" altLang="en-US" sz="1600" dirty="0" err="1">
                <a:latin typeface="+mn-lt"/>
                <a:cs typeface="Times New Roman" panose="02020603050405020304" pitchFamily="18" charset="0"/>
              </a:rPr>
              <a:t>Ntombela</a:t>
            </a:r>
            <a:endParaRPr lang="en-ZA" altLang="en-US" sz="1600" dirty="0">
              <a:latin typeface="+mn-lt"/>
              <a:cs typeface="Times New Roman" panose="02020603050405020304" pitchFamily="18" charset="0"/>
            </a:endParaRPr>
          </a:p>
          <a:p>
            <a:pPr marL="0" indent="0" algn="just">
              <a:spcBef>
                <a:spcPts val="0"/>
              </a:spcBef>
              <a:buClr>
                <a:schemeClr val="tx2"/>
              </a:buClr>
              <a:buNone/>
              <a:defRPr/>
            </a:pPr>
            <a:r>
              <a:rPr lang="en-ZA" altLang="en-US" sz="1600" dirty="0">
                <a:latin typeface="+mn-lt"/>
                <a:cs typeface="Times New Roman" panose="02020603050405020304" pitchFamily="18" charset="0"/>
              </a:rPr>
              <a:t>       -   </a:t>
            </a:r>
            <a:r>
              <a:rPr lang="en-ZA" altLang="en-US" sz="1600" dirty="0">
                <a:latin typeface="+mn-lt"/>
                <a:cs typeface="Times New Roman" panose="02020603050405020304" pitchFamily="18" charset="0"/>
                <a:hlinkClick r:id="rId3"/>
              </a:rPr>
              <a:t>lungani@thm.co.za</a:t>
            </a:r>
            <a:endParaRPr lang="en-ZA" altLang="en-US" sz="1600" dirty="0">
              <a:latin typeface="+mn-lt"/>
              <a:cs typeface="Times New Roman" panose="02020603050405020304" pitchFamily="18" charset="0"/>
            </a:endParaRPr>
          </a:p>
          <a:p>
            <a:pPr marL="0" indent="0" algn="just">
              <a:spcBef>
                <a:spcPts val="0"/>
              </a:spcBef>
              <a:buClr>
                <a:schemeClr val="tx2"/>
              </a:buClr>
              <a:buNone/>
              <a:defRPr/>
            </a:pPr>
            <a:r>
              <a:rPr lang="en-ZA" altLang="en-US" sz="1600" dirty="0">
                <a:latin typeface="+mn-lt"/>
                <a:cs typeface="Times New Roman" panose="02020603050405020304" pitchFamily="18" charset="0"/>
              </a:rPr>
              <a:t>       -   (066) 233-7194</a:t>
            </a:r>
            <a:endParaRPr lang="en-US" altLang="en-US" sz="1600" dirty="0">
              <a:latin typeface="+mn-lt"/>
            </a:endParaRPr>
          </a:p>
          <a:p>
            <a:pPr algn="just">
              <a:spcBef>
                <a:spcPts val="0"/>
              </a:spcBef>
              <a:buClr>
                <a:schemeClr val="tx2"/>
              </a:buClr>
              <a:defRPr/>
            </a:pPr>
            <a:r>
              <a:rPr lang="en-ZA" altLang="en-US" sz="1600" dirty="0">
                <a:latin typeface="+mn-lt"/>
                <a:cs typeface="Times New Roman" panose="02020603050405020304" pitchFamily="18" charset="0"/>
              </a:rPr>
              <a:t>Refer to Part D4 of Volume 3 – </a:t>
            </a:r>
            <a:r>
              <a:rPr lang="en-GB" altLang="en-US" sz="1600" dirty="0">
                <a:latin typeface="+mn-lt"/>
                <a:cs typeface="Calibri" panose="020F0502020204030204" pitchFamily="34" charset="0"/>
              </a:rPr>
              <a:t>Stakeholder and Community Liaison, and Targeted Labour and Targeted Enterprises utilisation and Development</a:t>
            </a:r>
            <a:r>
              <a:rPr lang="en-GB" altLang="en-US" sz="1600" i="1" dirty="0">
                <a:latin typeface="+mn-lt"/>
                <a:cs typeface="Calibri" panose="020F0502020204030204" pitchFamily="34" charset="0"/>
              </a:rPr>
              <a:t>.</a:t>
            </a:r>
            <a:endParaRPr lang="en-ZA" altLang="en-US" sz="1600" dirty="0">
              <a:latin typeface="+mn-lt"/>
              <a:cs typeface="Times New Roman" panose="02020603050405020304" pitchFamily="18" charset="0"/>
            </a:endParaRPr>
          </a:p>
        </p:txBody>
      </p:sp>
      <p:sp>
        <p:nvSpPr>
          <p:cNvPr id="3" name="Rectangle 2">
            <a:extLst>
              <a:ext uri="{FF2B5EF4-FFF2-40B4-BE49-F238E27FC236}">
                <a16:creationId xmlns:a16="http://schemas.microsoft.com/office/drawing/2014/main" id="{BD482229-E277-756D-F7F5-2704A3EE74A4}"/>
              </a:ext>
            </a:extLst>
          </p:cNvPr>
          <p:cNvSpPr txBox="1">
            <a:spLocks noChangeArrowheads="1"/>
          </p:cNvSpPr>
          <p:nvPr/>
        </p:nvSpPr>
        <p:spPr>
          <a:xfrm>
            <a:off x="777885" y="461721"/>
            <a:ext cx="7050161" cy="1431926"/>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2"/>
                </a:solidFill>
              </a:rPr>
              <a:t>CONTRACT DATA</a:t>
            </a:r>
          </a:p>
          <a:p>
            <a:pPr algn="ctr">
              <a:defRPr/>
            </a:pPr>
            <a:r>
              <a:rPr lang="en-US" sz="2800" dirty="0">
                <a:solidFill>
                  <a:schemeClr val="bg2"/>
                </a:solidFill>
              </a:rPr>
              <a:t>TARGETED ENTERPRISES</a:t>
            </a:r>
          </a:p>
        </p:txBody>
      </p:sp>
      <p:pic>
        <p:nvPicPr>
          <p:cNvPr id="6" name="Picture 5">
            <a:extLst>
              <a:ext uri="{FF2B5EF4-FFF2-40B4-BE49-F238E27FC236}">
                <a16:creationId xmlns:a16="http://schemas.microsoft.com/office/drawing/2014/main" id="{034EF2EF-E35E-5D8D-D227-554A253A62C1}"/>
              </a:ext>
            </a:extLst>
          </p:cNvPr>
          <p:cNvPicPr>
            <a:picLocks noChangeAspect="1"/>
          </p:cNvPicPr>
          <p:nvPr/>
        </p:nvPicPr>
        <p:blipFill rotWithShape="1">
          <a:blip r:embed="rId4"/>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651704145"/>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E446670-D67D-C1BF-A4AE-47667AB1EBC7}"/>
              </a:ext>
            </a:extLst>
          </p:cNvPr>
          <p:cNvSpPr>
            <a:spLocks noGrp="1" noChangeArrowheads="1"/>
          </p:cNvSpPr>
          <p:nvPr>
            <p:ph idx="1"/>
          </p:nvPr>
        </p:nvSpPr>
        <p:spPr>
          <a:xfrm>
            <a:off x="791139" y="2662913"/>
            <a:ext cx="7537833" cy="3294239"/>
          </a:xfrm>
        </p:spPr>
        <p:txBody>
          <a:bodyPr rtlCol="0">
            <a:noAutofit/>
          </a:bodyPr>
          <a:lstStyle/>
          <a:p>
            <a:pPr marL="0" indent="0" algn="just">
              <a:spcBef>
                <a:spcPts val="0"/>
              </a:spcBef>
              <a:buClr>
                <a:schemeClr val="tx2"/>
              </a:buClr>
              <a:buNone/>
              <a:defRPr/>
            </a:pPr>
            <a:r>
              <a:rPr lang="en-US" altLang="en-US" sz="1600" dirty="0">
                <a:latin typeface="+mn-lt"/>
              </a:rPr>
              <a:t>Minimum The Employer’s procurement strategy includes tenders for two contracts simultaneously:</a:t>
            </a:r>
          </a:p>
          <a:p>
            <a:pPr marL="0" indent="0" algn="just">
              <a:spcBef>
                <a:spcPts val="0"/>
              </a:spcBef>
              <a:buClr>
                <a:schemeClr val="tx2"/>
              </a:buClr>
              <a:buNone/>
              <a:defRPr/>
            </a:pPr>
            <a:endParaRPr lang="en-US" altLang="en-US" sz="1600" dirty="0">
              <a:latin typeface="+mn-lt"/>
            </a:endParaRPr>
          </a:p>
          <a:p>
            <a:pPr algn="just">
              <a:spcBef>
                <a:spcPts val="0"/>
              </a:spcBef>
              <a:buClr>
                <a:schemeClr val="tx2"/>
              </a:buClr>
              <a:defRPr/>
            </a:pPr>
            <a:r>
              <a:rPr lang="en-US" altLang="en-US" sz="1600" dirty="0">
                <a:latin typeface="+mn-lt"/>
              </a:rPr>
              <a:t>The first contract will be for the Main Contractor, for the operations and maintenance of Toll Plazas on the N2 North Coast Toll Route.</a:t>
            </a:r>
            <a:endParaRPr lang="en-US" altLang="en-US" sz="900" dirty="0">
              <a:latin typeface="+mn-lt"/>
            </a:endParaRPr>
          </a:p>
          <a:p>
            <a:pPr marL="0" indent="0" algn="just">
              <a:spcBef>
                <a:spcPts val="0"/>
              </a:spcBef>
              <a:buClr>
                <a:schemeClr val="tx2"/>
              </a:buClr>
              <a:buNone/>
              <a:defRPr/>
            </a:pPr>
            <a:endParaRPr lang="en-US" altLang="en-US" sz="1600" dirty="0">
              <a:latin typeface="+mn-lt"/>
            </a:endParaRPr>
          </a:p>
          <a:p>
            <a:pPr algn="just">
              <a:spcBef>
                <a:spcPts val="0"/>
              </a:spcBef>
              <a:buClr>
                <a:schemeClr val="tx2"/>
              </a:buClr>
              <a:defRPr/>
            </a:pPr>
            <a:r>
              <a:rPr lang="en-US" altLang="en-US" sz="1600" dirty="0">
                <a:latin typeface="+mn-lt"/>
              </a:rPr>
              <a:t>The second contract will be for the Nominated Subcontractor for the Design Build Operations and Maintenance of the Toll System for the Operations and Maintenance of the Toll Plazas on the N2 North Coast Toll Route.</a:t>
            </a:r>
            <a:endParaRPr lang="en-US" altLang="en-US" sz="900" dirty="0">
              <a:latin typeface="+mn-lt"/>
            </a:endParaRPr>
          </a:p>
          <a:p>
            <a:pPr marL="0" indent="0" algn="just">
              <a:spcBef>
                <a:spcPts val="0"/>
              </a:spcBef>
              <a:buClr>
                <a:schemeClr val="tx2"/>
              </a:buClr>
              <a:buNone/>
              <a:defRPr/>
            </a:pPr>
            <a:endParaRPr lang="en-US" altLang="en-US" sz="1600" dirty="0">
              <a:latin typeface="+mn-lt"/>
            </a:endParaRPr>
          </a:p>
          <a:p>
            <a:pPr algn="just">
              <a:spcBef>
                <a:spcPts val="0"/>
              </a:spcBef>
              <a:buClr>
                <a:schemeClr val="tx2"/>
              </a:buClr>
              <a:defRPr/>
            </a:pPr>
            <a:r>
              <a:rPr lang="en-US" altLang="en-US" sz="1600" dirty="0">
                <a:latin typeface="+mn-lt"/>
              </a:rPr>
              <a:t>Once the Employer has selected the two contractors; the Main Contractor will be instructed to appoint the Nominated Subcontractor.</a:t>
            </a:r>
          </a:p>
          <a:p>
            <a:pPr marL="0" indent="0" algn="just">
              <a:spcBef>
                <a:spcPts val="0"/>
              </a:spcBef>
              <a:buClr>
                <a:schemeClr val="tx2"/>
              </a:buClr>
              <a:buNone/>
              <a:defRPr/>
            </a:pPr>
            <a:endParaRPr lang="en-ZA" altLang="en-US" sz="1600" dirty="0">
              <a:latin typeface="+mn-lt"/>
              <a:cs typeface="Times New Roman" panose="02020603050405020304" pitchFamily="18" charset="0"/>
            </a:endParaRPr>
          </a:p>
        </p:txBody>
      </p:sp>
      <p:sp>
        <p:nvSpPr>
          <p:cNvPr id="2" name="Rectangle 2">
            <a:extLst>
              <a:ext uri="{FF2B5EF4-FFF2-40B4-BE49-F238E27FC236}">
                <a16:creationId xmlns:a16="http://schemas.microsoft.com/office/drawing/2014/main" id="{A898B9BA-BF3C-6AFA-6CA6-220FA08CE52E}"/>
              </a:ext>
            </a:extLst>
          </p:cNvPr>
          <p:cNvSpPr txBox="1">
            <a:spLocks noChangeArrowheads="1"/>
          </p:cNvSpPr>
          <p:nvPr/>
        </p:nvSpPr>
        <p:spPr>
          <a:xfrm>
            <a:off x="815221" y="491503"/>
            <a:ext cx="7026755" cy="1431926"/>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2"/>
                </a:solidFill>
              </a:rPr>
              <a:t>CONTRACT DATA</a:t>
            </a:r>
          </a:p>
          <a:p>
            <a:pPr algn="ctr">
              <a:defRPr/>
            </a:pPr>
            <a:r>
              <a:rPr lang="en-US" sz="2800" dirty="0">
                <a:solidFill>
                  <a:schemeClr val="bg2"/>
                </a:solidFill>
              </a:rPr>
              <a:t>ASSOCIATED CONTRACTS AND TERMINOLOGY</a:t>
            </a:r>
          </a:p>
        </p:txBody>
      </p:sp>
      <p:pic>
        <p:nvPicPr>
          <p:cNvPr id="6" name="Picture 5">
            <a:extLst>
              <a:ext uri="{FF2B5EF4-FFF2-40B4-BE49-F238E27FC236}">
                <a16:creationId xmlns:a16="http://schemas.microsoft.com/office/drawing/2014/main" id="{6614226B-55ED-8EC1-5ACA-C5E303B97387}"/>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312584016"/>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1661BEB-C10F-B02D-F60D-914E1F5AA180}"/>
              </a:ext>
            </a:extLst>
          </p:cNvPr>
          <p:cNvSpPr txBox="1">
            <a:spLocks noChangeArrowheads="1"/>
          </p:cNvSpPr>
          <p:nvPr/>
        </p:nvSpPr>
        <p:spPr>
          <a:xfrm>
            <a:off x="773299" y="485803"/>
            <a:ext cx="7111069" cy="1431926"/>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2"/>
                </a:solidFill>
              </a:rPr>
              <a:t>CONTRACT DATA </a:t>
            </a:r>
          </a:p>
          <a:p>
            <a:pPr algn="ctr">
              <a:defRPr/>
            </a:pPr>
            <a:r>
              <a:rPr lang="en-US" sz="2800" dirty="0">
                <a:solidFill>
                  <a:schemeClr val="bg2"/>
                </a:solidFill>
              </a:rPr>
              <a:t>ASSOCIATED CONTRACTS AND TERMINOLOGY</a:t>
            </a:r>
          </a:p>
        </p:txBody>
      </p:sp>
      <p:cxnSp>
        <p:nvCxnSpPr>
          <p:cNvPr id="6" name="Straight Connector 5">
            <a:extLst>
              <a:ext uri="{FF2B5EF4-FFF2-40B4-BE49-F238E27FC236}">
                <a16:creationId xmlns:a16="http://schemas.microsoft.com/office/drawing/2014/main" id="{0210EC5F-8863-9166-C4ED-E04F097613DC}"/>
              </a:ext>
            </a:extLst>
          </p:cNvPr>
          <p:cNvCxnSpPr/>
          <p:nvPr/>
        </p:nvCxnSpPr>
        <p:spPr>
          <a:xfrm>
            <a:off x="1547664" y="2780928"/>
            <a:ext cx="1512168" cy="5970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5F305BB-BEB9-AB4D-081B-70128E2953BD}"/>
              </a:ext>
            </a:extLst>
          </p:cNvPr>
          <p:cNvPicPr>
            <a:picLocks noChangeAspect="1"/>
          </p:cNvPicPr>
          <p:nvPr/>
        </p:nvPicPr>
        <p:blipFill rotWithShape="1">
          <a:blip r:embed="rId3"/>
          <a:srcRect t="12613" b="11451"/>
          <a:stretch/>
        </p:blipFill>
        <p:spPr>
          <a:xfrm>
            <a:off x="8388424" y="6230765"/>
            <a:ext cx="749271" cy="582612"/>
          </a:xfrm>
          <a:prstGeom prst="rect">
            <a:avLst/>
          </a:prstGeom>
        </p:spPr>
      </p:pic>
      <p:graphicFrame>
        <p:nvGraphicFramePr>
          <p:cNvPr id="2" name="Table 1">
            <a:extLst>
              <a:ext uri="{FF2B5EF4-FFF2-40B4-BE49-F238E27FC236}">
                <a16:creationId xmlns:a16="http://schemas.microsoft.com/office/drawing/2014/main" id="{31416F32-9247-72C4-3729-42C815D05EDB}"/>
              </a:ext>
            </a:extLst>
          </p:cNvPr>
          <p:cNvGraphicFramePr>
            <a:graphicFrameLocks noGrp="1"/>
          </p:cNvGraphicFramePr>
          <p:nvPr>
            <p:extLst>
              <p:ext uri="{D42A27DB-BD31-4B8C-83A1-F6EECF244321}">
                <p14:modId xmlns:p14="http://schemas.microsoft.com/office/powerpoint/2010/main" val="701784441"/>
              </p:ext>
            </p:extLst>
          </p:nvPr>
        </p:nvGraphicFramePr>
        <p:xfrm>
          <a:off x="1236630" y="2558287"/>
          <a:ext cx="6670739" cy="3502970"/>
        </p:xfrm>
        <a:graphic>
          <a:graphicData uri="http://schemas.openxmlformats.org/drawingml/2006/table">
            <a:tbl>
              <a:tblPr firstRow="1" firstCol="1" bandRow="1">
                <a:tableStyleId>{5C22544A-7EE6-4342-B048-85BDC9FD1C3A}</a:tableStyleId>
              </a:tblPr>
              <a:tblGrid>
                <a:gridCol w="1401584">
                  <a:extLst>
                    <a:ext uri="{9D8B030D-6E8A-4147-A177-3AD203B41FA5}">
                      <a16:colId xmlns:a16="http://schemas.microsoft.com/office/drawing/2014/main" val="3969768384"/>
                    </a:ext>
                  </a:extLst>
                </a:gridCol>
                <a:gridCol w="1611556">
                  <a:extLst>
                    <a:ext uri="{9D8B030D-6E8A-4147-A177-3AD203B41FA5}">
                      <a16:colId xmlns:a16="http://schemas.microsoft.com/office/drawing/2014/main" val="1546392675"/>
                    </a:ext>
                  </a:extLst>
                </a:gridCol>
                <a:gridCol w="1716921">
                  <a:extLst>
                    <a:ext uri="{9D8B030D-6E8A-4147-A177-3AD203B41FA5}">
                      <a16:colId xmlns:a16="http://schemas.microsoft.com/office/drawing/2014/main" val="3551704188"/>
                    </a:ext>
                  </a:extLst>
                </a:gridCol>
                <a:gridCol w="1826834">
                  <a:extLst>
                    <a:ext uri="{9D8B030D-6E8A-4147-A177-3AD203B41FA5}">
                      <a16:colId xmlns:a16="http://schemas.microsoft.com/office/drawing/2014/main" val="2686647486"/>
                    </a:ext>
                  </a:extLst>
                </a:gridCol>
                <a:gridCol w="113844">
                  <a:extLst>
                    <a:ext uri="{9D8B030D-6E8A-4147-A177-3AD203B41FA5}">
                      <a16:colId xmlns:a16="http://schemas.microsoft.com/office/drawing/2014/main" val="2582026850"/>
                    </a:ext>
                  </a:extLst>
                </a:gridCol>
              </a:tblGrid>
              <a:tr h="786992">
                <a:tc>
                  <a:txBody>
                    <a:bodyPr/>
                    <a:lstStyle/>
                    <a:p>
                      <a:pPr algn="just">
                        <a:spcBef>
                          <a:spcPts val="400"/>
                        </a:spcBef>
                        <a:spcAft>
                          <a:spcPts val="200"/>
                        </a:spcAft>
                      </a:pPr>
                      <a:r>
                        <a:rPr lang="en-GB" sz="900" kern="100" dirty="0">
                          <a:effectLst/>
                        </a:rPr>
                        <a:t>                     Contract </a:t>
                      </a:r>
                      <a:endParaRPr lang="en-ZA" sz="1000" kern="100" dirty="0">
                        <a:effectLst/>
                      </a:endParaRPr>
                    </a:p>
                    <a:p>
                      <a:pPr algn="just">
                        <a:spcBef>
                          <a:spcPts val="400"/>
                        </a:spcBef>
                        <a:spcAft>
                          <a:spcPts val="200"/>
                        </a:spcAft>
                      </a:pPr>
                      <a:r>
                        <a:rPr lang="en-US" sz="900" kern="100" dirty="0">
                          <a:effectLst/>
                        </a:rPr>
                        <a:t>  </a:t>
                      </a:r>
                      <a:endParaRPr lang="en-ZA" sz="1000" kern="100" dirty="0">
                        <a:effectLst/>
                      </a:endParaRPr>
                    </a:p>
                    <a:p>
                      <a:pPr algn="just">
                        <a:spcBef>
                          <a:spcPts val="400"/>
                        </a:spcBef>
                        <a:spcAft>
                          <a:spcPts val="200"/>
                        </a:spcAft>
                      </a:pPr>
                      <a:r>
                        <a:rPr lang="en-GB" sz="900" kern="100" dirty="0">
                          <a:effectLst/>
                        </a:rPr>
                        <a:t>Entity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spcBef>
                          <a:spcPts val="400"/>
                        </a:spcBef>
                        <a:spcAft>
                          <a:spcPts val="200"/>
                        </a:spcAft>
                      </a:pPr>
                      <a:r>
                        <a:rPr lang="en-GB" sz="900" kern="100" dirty="0">
                          <a:effectLst/>
                        </a:rPr>
                        <a:t>Main Contract (MC) (CTROM Operations and Maintenance Contract)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a:effectLst/>
                        </a:rPr>
                        <a:t>Toll System Subcontract (NSC)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spcBef>
                          <a:spcPts val="400"/>
                        </a:spcBef>
                        <a:spcAft>
                          <a:spcPts val="200"/>
                        </a:spcAft>
                      </a:pPr>
                      <a:r>
                        <a:rPr lang="en-GB" sz="900" kern="100" dirty="0">
                          <a:effectLst/>
                        </a:rPr>
                        <a:t>How these should be interpreted in this contract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3747866781"/>
                  </a:ext>
                </a:extLst>
              </a:tr>
              <a:tr h="363556">
                <a:tc>
                  <a:txBody>
                    <a:bodyPr/>
                    <a:lstStyle/>
                    <a:p>
                      <a:pPr algn="l">
                        <a:spcBef>
                          <a:spcPts val="400"/>
                        </a:spcBef>
                        <a:spcAft>
                          <a:spcPts val="200"/>
                        </a:spcAft>
                      </a:pPr>
                      <a:r>
                        <a:rPr lang="en-GB" sz="900" kern="100" dirty="0">
                          <a:effectLst/>
                        </a:rPr>
                        <a:t>SANRAL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a:effectLst/>
                        </a:rPr>
                        <a:t>Employer</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dirty="0">
                          <a:solidFill>
                            <a:srgbClr val="FF0000"/>
                          </a:solidFill>
                          <a:effectLst/>
                        </a:rPr>
                        <a:t>Principal Employer</a:t>
                      </a:r>
                      <a:endParaRPr lang="en-ZA" sz="10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spcBef>
                          <a:spcPts val="400"/>
                        </a:spcBef>
                        <a:spcAft>
                          <a:spcPts val="200"/>
                        </a:spcAft>
                      </a:pPr>
                      <a:r>
                        <a:rPr lang="en-GB" sz="900" kern="100" dirty="0">
                          <a:effectLst/>
                        </a:rPr>
                        <a:t>Principal Employer</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3053642049"/>
                  </a:ext>
                </a:extLst>
              </a:tr>
              <a:tr h="615907">
                <a:tc>
                  <a:txBody>
                    <a:bodyPr/>
                    <a:lstStyle/>
                    <a:p>
                      <a:pPr algn="l">
                        <a:spcBef>
                          <a:spcPts val="400"/>
                        </a:spcBef>
                        <a:spcAft>
                          <a:spcPts val="200"/>
                        </a:spcAft>
                      </a:pPr>
                      <a:r>
                        <a:rPr lang="en-GB" sz="900" kern="100" dirty="0">
                          <a:effectLst/>
                        </a:rPr>
                        <a:t>Main Contractor (MC) (Operations and Maintenance Contract)</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a:effectLst/>
                        </a:rPr>
                        <a:t>Contractor</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dirty="0">
                          <a:solidFill>
                            <a:srgbClr val="FF0000"/>
                          </a:solidFill>
                          <a:effectLst/>
                        </a:rPr>
                        <a:t>Employer</a:t>
                      </a:r>
                      <a:endParaRPr lang="en-ZA" sz="10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spcBef>
                          <a:spcPts val="400"/>
                        </a:spcBef>
                        <a:spcAft>
                          <a:spcPts val="200"/>
                        </a:spcAft>
                      </a:pPr>
                      <a:r>
                        <a:rPr lang="en-GB" sz="900" kern="100">
                          <a:effectLst/>
                        </a:rPr>
                        <a:t>Main Contractor</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2073726359"/>
                  </a:ext>
                </a:extLst>
              </a:tr>
              <a:tr h="461930">
                <a:tc>
                  <a:txBody>
                    <a:bodyPr/>
                    <a:lstStyle/>
                    <a:p>
                      <a:pPr algn="l">
                        <a:spcBef>
                          <a:spcPts val="400"/>
                        </a:spcBef>
                        <a:spcAft>
                          <a:spcPts val="200"/>
                        </a:spcAft>
                      </a:pPr>
                      <a:r>
                        <a:rPr lang="en-GB" sz="900" kern="100" dirty="0">
                          <a:effectLst/>
                        </a:rPr>
                        <a:t>Toll System Subcontractor (NSC)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a:effectLst/>
                        </a:rPr>
                        <a:t>Nominated Subcontractor (NSC)</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dirty="0">
                          <a:solidFill>
                            <a:srgbClr val="FF0000"/>
                          </a:solidFill>
                          <a:effectLst/>
                        </a:rPr>
                        <a:t>Contractor</a:t>
                      </a:r>
                      <a:endParaRPr lang="en-ZA" sz="10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spcBef>
                          <a:spcPts val="400"/>
                        </a:spcBef>
                        <a:spcAft>
                          <a:spcPts val="200"/>
                        </a:spcAft>
                      </a:pPr>
                      <a:r>
                        <a:rPr lang="en-GB" sz="900" kern="100">
                          <a:effectLst/>
                        </a:rPr>
                        <a:t>Nominated Subcontractor (NSC)</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3018982358"/>
                  </a:ext>
                </a:extLst>
              </a:tr>
              <a:tr h="363556">
                <a:tc>
                  <a:txBody>
                    <a:bodyPr/>
                    <a:lstStyle/>
                    <a:p>
                      <a:pPr algn="l">
                        <a:spcBef>
                          <a:spcPts val="400"/>
                        </a:spcBef>
                        <a:spcAft>
                          <a:spcPts val="200"/>
                        </a:spcAft>
                      </a:pPr>
                      <a:r>
                        <a:rPr lang="en-GB" sz="900" kern="100" dirty="0">
                          <a:effectLst/>
                        </a:rPr>
                        <a:t>Employer’s Representative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a:effectLst/>
                        </a:rPr>
                        <a:t>Employer’s Representative</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dirty="0">
                          <a:solidFill>
                            <a:srgbClr val="FF0000"/>
                          </a:solidFill>
                          <a:effectLst/>
                        </a:rPr>
                        <a:t>Main Contractor’s (MC) Representative</a:t>
                      </a:r>
                      <a:endParaRPr lang="en-ZA" sz="10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spcBef>
                          <a:spcPts val="400"/>
                        </a:spcBef>
                        <a:spcAft>
                          <a:spcPts val="200"/>
                        </a:spcAft>
                      </a:pPr>
                      <a:r>
                        <a:rPr lang="en-GB" sz="900" kern="100">
                          <a:effectLst/>
                        </a:rPr>
                        <a:t>MC Representative</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3751453939"/>
                  </a:ext>
                </a:extLst>
              </a:tr>
              <a:tr h="363556">
                <a:tc>
                  <a:txBody>
                    <a:bodyPr/>
                    <a:lstStyle/>
                    <a:p>
                      <a:pPr algn="l">
                        <a:spcBef>
                          <a:spcPts val="400"/>
                        </a:spcBef>
                        <a:spcAft>
                          <a:spcPts val="200"/>
                        </a:spcAft>
                      </a:pPr>
                      <a:r>
                        <a:rPr lang="en-GB" sz="900" kern="100" dirty="0">
                          <a:effectLst/>
                        </a:rPr>
                        <a:t>SANRAL MIS System Integrator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US"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US"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GB" sz="900" kern="100">
                          <a:effectLst/>
                        </a:rPr>
                        <a:t>3rd Party- SANRAL MIS System Integrator (SI)</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just"/>
                      <a:r>
                        <a:rPr lang="en-ZA" sz="10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883380544"/>
                  </a:ext>
                </a:extLst>
              </a:tr>
              <a:tr h="547473">
                <a:tc>
                  <a:txBody>
                    <a:bodyPr/>
                    <a:lstStyle/>
                    <a:p>
                      <a:pPr algn="l">
                        <a:spcBef>
                          <a:spcPts val="400"/>
                        </a:spcBef>
                        <a:spcAft>
                          <a:spcPts val="200"/>
                        </a:spcAft>
                      </a:pPr>
                      <a:r>
                        <a:rPr lang="en-GB" sz="900" kern="100" dirty="0">
                          <a:effectLst/>
                        </a:rPr>
                        <a:t>SANRAL Toll System Integrator</a:t>
                      </a:r>
                      <a:endParaRPr lang="en-ZA" sz="1000" kern="100" dirty="0">
                        <a:effectLst/>
                      </a:endParaRPr>
                    </a:p>
                  </a:txBody>
                  <a:tcPr marL="68580" marR="68580" marT="0" marB="0" anchor="ctr"/>
                </a:tc>
                <a:tc>
                  <a:txBody>
                    <a:bodyPr/>
                    <a:lstStyle/>
                    <a:p>
                      <a:pPr algn="ctr">
                        <a:spcBef>
                          <a:spcPts val="400"/>
                        </a:spcBef>
                        <a:spcAft>
                          <a:spcPts val="200"/>
                        </a:spcAft>
                      </a:pPr>
                      <a:r>
                        <a:rPr lang="en-US" sz="900" kern="100" dirty="0">
                          <a:effectLst/>
                        </a:rPr>
                        <a:t> </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spcBef>
                          <a:spcPts val="400"/>
                        </a:spcBef>
                        <a:spcAft>
                          <a:spcPts val="200"/>
                        </a:spcAft>
                      </a:pPr>
                      <a:r>
                        <a:rPr lang="en-US" sz="900" kern="100">
                          <a:effectLst/>
                        </a:rPr>
                        <a:t>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a:spcBef>
                          <a:spcPts val="400"/>
                        </a:spcBef>
                        <a:spcAft>
                          <a:spcPts val="200"/>
                        </a:spcAft>
                      </a:pPr>
                      <a:r>
                        <a:rPr lang="en-GB" sz="900" kern="100" dirty="0">
                          <a:effectLst/>
                        </a:rPr>
                        <a:t>3rd Party- SANRAL Toll System Integrator (SI)</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3012461087"/>
                  </a:ext>
                </a:extLst>
              </a:tr>
            </a:tbl>
          </a:graphicData>
        </a:graphic>
      </p:graphicFrame>
      <p:cxnSp>
        <p:nvCxnSpPr>
          <p:cNvPr id="11" name="Straight Connector 10">
            <a:extLst>
              <a:ext uri="{FF2B5EF4-FFF2-40B4-BE49-F238E27FC236}">
                <a16:creationId xmlns:a16="http://schemas.microsoft.com/office/drawing/2014/main" id="{83DA9E5D-E0AC-E261-D32E-6615DA902F53}"/>
              </a:ext>
            </a:extLst>
          </p:cNvPr>
          <p:cNvCxnSpPr>
            <a:cxnSpLocks/>
          </p:cNvCxnSpPr>
          <p:nvPr/>
        </p:nvCxnSpPr>
        <p:spPr>
          <a:xfrm>
            <a:off x="1236317" y="2558287"/>
            <a:ext cx="1463475" cy="798705"/>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3116813"/>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9D6D9578-878F-FAC0-ADB6-2142D99C86A9}"/>
              </a:ext>
            </a:extLst>
          </p:cNvPr>
          <p:cNvSpPr>
            <a:spLocks noGrp="1" noChangeArrowheads="1"/>
          </p:cNvSpPr>
          <p:nvPr>
            <p:ph type="title"/>
          </p:nvPr>
        </p:nvSpPr>
        <p:spPr>
          <a:xfrm>
            <a:off x="644525" y="488891"/>
            <a:ext cx="7183521" cy="1431925"/>
          </a:xfrm>
        </p:spPr>
        <p:txBody>
          <a:bodyPr anchor="ctr"/>
          <a:lstStyle/>
          <a:p>
            <a:pPr algn="ctr" eaLnBrk="1" fontAlgn="auto" hangingPunct="1">
              <a:spcAft>
                <a:spcPts val="0"/>
              </a:spcAft>
              <a:defRPr/>
            </a:pPr>
            <a:r>
              <a:rPr lang="en-US" sz="2800" dirty="0">
                <a:solidFill>
                  <a:schemeClr val="bg2"/>
                </a:solidFill>
              </a:rPr>
              <a:t>SCOPE OF WORK FOR OPERATIONS AND MAINTENANCE </a:t>
            </a:r>
          </a:p>
        </p:txBody>
      </p:sp>
      <p:sp>
        <p:nvSpPr>
          <p:cNvPr id="4" name="Rectangle 3">
            <a:extLst>
              <a:ext uri="{FF2B5EF4-FFF2-40B4-BE49-F238E27FC236}">
                <a16:creationId xmlns:a16="http://schemas.microsoft.com/office/drawing/2014/main" id="{8C0B7A2E-F67B-DA65-01D5-4639B1C6C197}"/>
              </a:ext>
            </a:extLst>
          </p:cNvPr>
          <p:cNvSpPr>
            <a:spLocks noGrp="1" noChangeArrowheads="1"/>
          </p:cNvSpPr>
          <p:nvPr>
            <p:ph idx="1"/>
          </p:nvPr>
        </p:nvSpPr>
        <p:spPr>
          <a:xfrm>
            <a:off x="867529" y="3286943"/>
            <a:ext cx="7520895" cy="2046179"/>
          </a:xfrm>
        </p:spPr>
        <p:txBody>
          <a:bodyPr rtlCol="0">
            <a:noAutofit/>
          </a:bodyPr>
          <a:lstStyle/>
          <a:p>
            <a:pPr marL="0" indent="0" algn="just" eaLnBrk="1" fontAlgn="auto" hangingPunct="1">
              <a:spcBef>
                <a:spcPts val="1200"/>
              </a:spcBef>
              <a:spcAft>
                <a:spcPts val="1200"/>
              </a:spcAft>
              <a:buFont typeface="Arial" panose="020B0604020202020204" pitchFamily="34" charset="0"/>
              <a:buNone/>
              <a:defRPr/>
            </a:pPr>
            <a:r>
              <a:rPr lang="en-US" sz="1800" b="1" dirty="0">
                <a:latin typeface="+mn-lt"/>
              </a:rPr>
              <a:t>Toll Route</a:t>
            </a:r>
          </a:p>
          <a:p>
            <a:pPr lvl="1" algn="just" eaLnBrk="1" fontAlgn="auto" hangingPunct="1">
              <a:spcBef>
                <a:spcPts val="1200"/>
              </a:spcBef>
              <a:spcAft>
                <a:spcPts val="1200"/>
              </a:spcAft>
              <a:buClr>
                <a:schemeClr val="tx2"/>
              </a:buClr>
              <a:defRPr/>
            </a:pPr>
            <a:r>
              <a:rPr lang="en-US" spc="-5" dirty="0">
                <a:latin typeface="+mn-lt"/>
                <a:ea typeface="Arial" panose="020B0604020202020204" pitchFamily="34" charset="0"/>
              </a:rPr>
              <a:t>The N2 North Coast Toll Route commences at km 11,0 on Section 26 (eMdloti) and ends at km 13.0 on section 29 (Mariedal) of the National Route N2, a distance of approximately 138,6 km. </a:t>
            </a:r>
            <a:r>
              <a:rPr lang="en-GB" dirty="0">
                <a:latin typeface="+mn-lt"/>
                <a:ea typeface="Arial" panose="020B0604020202020204" pitchFamily="34" charset="0"/>
              </a:rPr>
              <a:t> </a:t>
            </a:r>
          </a:p>
        </p:txBody>
      </p:sp>
      <p:pic>
        <p:nvPicPr>
          <p:cNvPr id="5" name="Picture 4">
            <a:extLst>
              <a:ext uri="{FF2B5EF4-FFF2-40B4-BE49-F238E27FC236}">
                <a16:creationId xmlns:a16="http://schemas.microsoft.com/office/drawing/2014/main" id="{08F81BE0-F823-027C-19BC-33FD9F26FB0C}"/>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960555178"/>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CF702C0-E976-1229-0061-DE14CB68B294}"/>
              </a:ext>
            </a:extLst>
          </p:cNvPr>
          <p:cNvSpPr>
            <a:spLocks noGrp="1" noChangeArrowheads="1"/>
          </p:cNvSpPr>
          <p:nvPr>
            <p:ph type="title"/>
          </p:nvPr>
        </p:nvSpPr>
        <p:spPr>
          <a:xfrm>
            <a:off x="684213" y="481012"/>
            <a:ext cx="7143833" cy="1431925"/>
          </a:xfrm>
        </p:spPr>
        <p:txBody>
          <a:bodyPr anchor="ctr"/>
          <a:lstStyle/>
          <a:p>
            <a:pPr algn="ctr" eaLnBrk="1" fontAlgn="auto" hangingPunct="1">
              <a:spcAft>
                <a:spcPts val="0"/>
              </a:spcAft>
              <a:defRPr/>
            </a:pPr>
            <a:r>
              <a:rPr lang="en-US" sz="2800" dirty="0">
                <a:solidFill>
                  <a:schemeClr val="bg2"/>
                </a:solidFill>
              </a:rPr>
              <a:t>SCOPE OF WORK FOR OPERATIONS AND MAINTENANCE (CONT.)</a:t>
            </a:r>
          </a:p>
        </p:txBody>
      </p:sp>
      <p:sp>
        <p:nvSpPr>
          <p:cNvPr id="4" name="Rectangle 3">
            <a:extLst>
              <a:ext uri="{FF2B5EF4-FFF2-40B4-BE49-F238E27FC236}">
                <a16:creationId xmlns:a16="http://schemas.microsoft.com/office/drawing/2014/main" id="{D960D520-EFE5-D82C-334E-05A2E1E9479C}"/>
              </a:ext>
            </a:extLst>
          </p:cNvPr>
          <p:cNvSpPr>
            <a:spLocks noGrp="1" noChangeArrowheads="1"/>
          </p:cNvSpPr>
          <p:nvPr>
            <p:ph idx="1"/>
          </p:nvPr>
        </p:nvSpPr>
        <p:spPr>
          <a:xfrm>
            <a:off x="791701" y="2376021"/>
            <a:ext cx="6928856" cy="717555"/>
          </a:xfrm>
        </p:spPr>
        <p:txBody>
          <a:bodyPr>
            <a:noAutofit/>
          </a:bodyPr>
          <a:lstStyle/>
          <a:p>
            <a:pPr marL="457207" lvl="1" indent="0" eaLnBrk="1" hangingPunct="1">
              <a:spcBef>
                <a:spcPts val="1200"/>
              </a:spcBef>
              <a:spcAft>
                <a:spcPts val="1200"/>
              </a:spcAft>
              <a:buNone/>
              <a:defRPr/>
            </a:pPr>
            <a:r>
              <a:rPr lang="en-US" altLang="en-US" sz="1600" b="1" dirty="0"/>
              <a:t>The existing Toll Plazas and Control Centers are:</a:t>
            </a:r>
          </a:p>
          <a:p>
            <a:pPr lvl="1" eaLnBrk="1" hangingPunct="1">
              <a:spcBef>
                <a:spcPts val="1200"/>
              </a:spcBef>
              <a:spcAft>
                <a:spcPts val="1200"/>
              </a:spcAft>
              <a:defRPr/>
            </a:pPr>
            <a:endParaRPr lang="en-US" altLang="en-US" sz="1600" dirty="0"/>
          </a:p>
          <a:p>
            <a:pPr eaLnBrk="1" hangingPunct="1">
              <a:spcBef>
                <a:spcPts val="1200"/>
              </a:spcBef>
              <a:spcAft>
                <a:spcPts val="1200"/>
              </a:spcAft>
              <a:defRPr/>
            </a:pPr>
            <a:endParaRPr lang="en-US" altLang="en-US" sz="1600" dirty="0"/>
          </a:p>
        </p:txBody>
      </p:sp>
      <p:graphicFrame>
        <p:nvGraphicFramePr>
          <p:cNvPr id="5" name="Table 4">
            <a:extLst>
              <a:ext uri="{FF2B5EF4-FFF2-40B4-BE49-F238E27FC236}">
                <a16:creationId xmlns:a16="http://schemas.microsoft.com/office/drawing/2014/main" id="{55909C8D-A418-8BFA-E2C9-757AD872FD14}"/>
              </a:ext>
            </a:extLst>
          </p:cNvPr>
          <p:cNvGraphicFramePr>
            <a:graphicFrameLocks noGrp="1"/>
          </p:cNvGraphicFramePr>
          <p:nvPr>
            <p:extLst>
              <p:ext uri="{D42A27DB-BD31-4B8C-83A1-F6EECF244321}">
                <p14:modId xmlns:p14="http://schemas.microsoft.com/office/powerpoint/2010/main" val="2321773668"/>
              </p:ext>
            </p:extLst>
          </p:nvPr>
        </p:nvGraphicFramePr>
        <p:xfrm>
          <a:off x="1332822" y="2810257"/>
          <a:ext cx="6478355" cy="3462804"/>
        </p:xfrm>
        <a:graphic>
          <a:graphicData uri="http://schemas.openxmlformats.org/drawingml/2006/table">
            <a:tbl>
              <a:tblPr/>
              <a:tblGrid>
                <a:gridCol w="1560479">
                  <a:extLst>
                    <a:ext uri="{9D8B030D-6E8A-4147-A177-3AD203B41FA5}">
                      <a16:colId xmlns:a16="http://schemas.microsoft.com/office/drawing/2014/main" val="20000"/>
                    </a:ext>
                  </a:extLst>
                </a:gridCol>
                <a:gridCol w="981210">
                  <a:extLst>
                    <a:ext uri="{9D8B030D-6E8A-4147-A177-3AD203B41FA5}">
                      <a16:colId xmlns:a16="http://schemas.microsoft.com/office/drawing/2014/main" val="20001"/>
                    </a:ext>
                  </a:extLst>
                </a:gridCol>
                <a:gridCol w="1209766">
                  <a:extLst>
                    <a:ext uri="{9D8B030D-6E8A-4147-A177-3AD203B41FA5}">
                      <a16:colId xmlns:a16="http://schemas.microsoft.com/office/drawing/2014/main" val="20002"/>
                    </a:ext>
                  </a:extLst>
                </a:gridCol>
                <a:gridCol w="805461">
                  <a:extLst>
                    <a:ext uri="{9D8B030D-6E8A-4147-A177-3AD203B41FA5}">
                      <a16:colId xmlns:a16="http://schemas.microsoft.com/office/drawing/2014/main" val="20003"/>
                    </a:ext>
                  </a:extLst>
                </a:gridCol>
                <a:gridCol w="924465">
                  <a:extLst>
                    <a:ext uri="{9D8B030D-6E8A-4147-A177-3AD203B41FA5}">
                      <a16:colId xmlns:a16="http://schemas.microsoft.com/office/drawing/2014/main" val="20004"/>
                    </a:ext>
                  </a:extLst>
                </a:gridCol>
                <a:gridCol w="996974">
                  <a:extLst>
                    <a:ext uri="{9D8B030D-6E8A-4147-A177-3AD203B41FA5}">
                      <a16:colId xmlns:a16="http://schemas.microsoft.com/office/drawing/2014/main" val="20005"/>
                    </a:ext>
                  </a:extLst>
                </a:gridCol>
              </a:tblGrid>
              <a:tr h="680465">
                <a:tc>
                  <a:txBody>
                    <a:bodyPr/>
                    <a:lstStyle/>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Existing Toll Plaza</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Control Centre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Location</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(Interchange)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b="1" kern="100">
                          <a:effectLst/>
                          <a:latin typeface="Arial" panose="020B0604020202020204" pitchFamily="34" charset="0"/>
                          <a:ea typeface="Times New Roman" panose="02020603050405020304" pitchFamily="18" charset="0"/>
                          <a:cs typeface="Times New Roman" panose="02020603050405020304" pitchFamily="18" charset="0"/>
                        </a:rPr>
                        <a:t>Section of N2</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Distance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km</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Number</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p>
                      <a:pPr algn="ctr">
                        <a:spcBef>
                          <a:spcPts val="400"/>
                        </a:spcBef>
                        <a:spcAft>
                          <a:spcPts val="200"/>
                        </a:spcAft>
                      </a:pPr>
                      <a:r>
                        <a:rPr lang="en-GB" sz="800" b="1" kern="100">
                          <a:effectLst/>
                          <a:latin typeface="Arial" panose="020B0604020202020204" pitchFamily="34" charset="0"/>
                          <a:ea typeface="Arial" panose="020B0604020202020204" pitchFamily="34" charset="0"/>
                          <a:cs typeface="Times New Roman" panose="02020603050405020304" pitchFamily="18" charset="0"/>
                        </a:rPr>
                        <a:t>of Lanes*</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62915">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King Shaka Airport ramp</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King Shaka Airport</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26</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15.9</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0/9</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 mainline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26</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21.0</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5/5</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 local ramp</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26</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21.0</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2/2</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62915">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 remote ramp</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oThongathi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26</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21.0</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2/2</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Mvoti mainline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Mvoti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Grouteville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27</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22.0</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7/7</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Mandini ramp</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err="1">
                          <a:effectLst/>
                          <a:latin typeface="Arial" panose="020B0604020202020204" pitchFamily="34" charset="0"/>
                          <a:ea typeface="Arial" panose="020B0604020202020204" pitchFamily="34" charset="0"/>
                          <a:cs typeface="Times New Roman" panose="02020603050405020304" pitchFamily="18" charset="0"/>
                        </a:rPr>
                        <a:t>Mandini</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28</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9.1</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2/2</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Dokodweni ramp</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err="1">
                          <a:effectLst/>
                          <a:latin typeface="Arial" panose="020B0604020202020204" pitchFamily="34" charset="0"/>
                          <a:ea typeface="Arial" panose="020B0604020202020204" pitchFamily="34" charset="0"/>
                          <a:cs typeface="Times New Roman" panose="02020603050405020304" pitchFamily="18" charset="0"/>
                        </a:rPr>
                        <a:t>Dokodweni</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28</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29.0</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2/2</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 mainline</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28</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41.0</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4/3</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41942">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 local ramp</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28</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41.0</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2/2</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62915">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Mtunzini remote ramp</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Mtunzini</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28</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a:effectLst/>
                          <a:latin typeface="Arial" panose="020B0604020202020204" pitchFamily="34" charset="0"/>
                          <a:ea typeface="Arial" panose="020B0604020202020204" pitchFamily="34" charset="0"/>
                          <a:cs typeface="Times New Roman" panose="02020603050405020304" pitchFamily="18" charset="0"/>
                        </a:rPr>
                        <a:t>41.0</a:t>
                      </a:r>
                      <a:endParaRPr lang="en-ZA" sz="800" kern="10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400"/>
                        </a:spcBef>
                        <a:spcAft>
                          <a:spcPts val="200"/>
                        </a:spcAft>
                      </a:pPr>
                      <a:r>
                        <a:rPr lang="en-GB" sz="800" kern="100" dirty="0">
                          <a:effectLst/>
                          <a:latin typeface="Arial" panose="020B0604020202020204" pitchFamily="34" charset="0"/>
                          <a:ea typeface="Arial" panose="020B0604020202020204" pitchFamily="34" charset="0"/>
                          <a:cs typeface="Times New Roman" panose="02020603050405020304" pitchFamily="18" charset="0"/>
                        </a:rPr>
                        <a:t>2/2</a:t>
                      </a:r>
                      <a:endParaRPr lang="en-ZA" sz="8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54462" marR="544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pic>
        <p:nvPicPr>
          <p:cNvPr id="6" name="Picture 5">
            <a:extLst>
              <a:ext uri="{FF2B5EF4-FFF2-40B4-BE49-F238E27FC236}">
                <a16:creationId xmlns:a16="http://schemas.microsoft.com/office/drawing/2014/main" id="{A5F6DF3D-66E6-254F-B612-0D2321DE6839}"/>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918241502"/>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15AB6F2-E049-C3E5-5A08-C5A2D496A168}"/>
              </a:ext>
            </a:extLst>
          </p:cNvPr>
          <p:cNvSpPr>
            <a:spLocks noGrp="1" noChangeArrowheads="1"/>
          </p:cNvSpPr>
          <p:nvPr>
            <p:ph type="title"/>
          </p:nvPr>
        </p:nvSpPr>
        <p:spPr>
          <a:xfrm>
            <a:off x="827088" y="507284"/>
            <a:ext cx="7000958" cy="1049337"/>
          </a:xfrm>
        </p:spPr>
        <p:txBody>
          <a:bodyPr anchor="ctr">
            <a:normAutofit/>
          </a:bodyPr>
          <a:lstStyle/>
          <a:p>
            <a:pPr algn="ctr" eaLnBrk="1" fontAlgn="auto" hangingPunct="1">
              <a:spcAft>
                <a:spcPts val="0"/>
              </a:spcAft>
              <a:defRPr/>
            </a:pPr>
            <a:r>
              <a:rPr lang="en-US" sz="2800" dirty="0">
                <a:solidFill>
                  <a:schemeClr val="bg2"/>
                </a:solidFill>
              </a:rPr>
              <a:t>DESCRIPTION OF TOLL OPERATIONS AND MAINTENANCE WORK</a:t>
            </a:r>
          </a:p>
        </p:txBody>
      </p:sp>
      <p:sp>
        <p:nvSpPr>
          <p:cNvPr id="4" name="Rectangle 3">
            <a:extLst>
              <a:ext uri="{FF2B5EF4-FFF2-40B4-BE49-F238E27FC236}">
                <a16:creationId xmlns:a16="http://schemas.microsoft.com/office/drawing/2014/main" id="{19E34EB0-DAE6-D48C-46C0-E974274898C1}"/>
              </a:ext>
            </a:extLst>
          </p:cNvPr>
          <p:cNvSpPr>
            <a:spLocks noGrp="1" noChangeArrowheads="1"/>
          </p:cNvSpPr>
          <p:nvPr>
            <p:ph idx="1"/>
          </p:nvPr>
        </p:nvSpPr>
        <p:spPr>
          <a:xfrm>
            <a:off x="863600" y="2603230"/>
            <a:ext cx="7416800" cy="3456384"/>
          </a:xfrm>
        </p:spPr>
        <p:txBody>
          <a:bodyPr>
            <a:normAutofit/>
          </a:bodyPr>
          <a:lstStyle/>
          <a:p>
            <a:pPr algn="just" eaLnBrk="1" hangingPunct="1">
              <a:spcBef>
                <a:spcPts val="300"/>
              </a:spcBef>
              <a:spcAft>
                <a:spcPts val="300"/>
              </a:spcAft>
              <a:buClr>
                <a:schemeClr val="tx2"/>
              </a:buClr>
            </a:pPr>
            <a:r>
              <a:rPr lang="en-US" altLang="en-US" sz="1800" dirty="0"/>
              <a:t>Toll Plaza Operations and Maintenance.</a:t>
            </a:r>
          </a:p>
          <a:p>
            <a:pPr algn="just">
              <a:spcBef>
                <a:spcPts val="300"/>
              </a:spcBef>
              <a:spcAft>
                <a:spcPts val="300"/>
              </a:spcAft>
              <a:buClr>
                <a:schemeClr val="tx2"/>
              </a:buClr>
            </a:pPr>
            <a:r>
              <a:rPr lang="en-US" altLang="en-US" sz="1800" dirty="0"/>
              <a:t>Collection and Control of Toll Revenue.</a:t>
            </a:r>
          </a:p>
          <a:p>
            <a:pPr algn="just">
              <a:spcBef>
                <a:spcPts val="300"/>
              </a:spcBef>
              <a:spcAft>
                <a:spcPts val="300"/>
              </a:spcAft>
              <a:buClr>
                <a:schemeClr val="tx2"/>
              </a:buClr>
            </a:pPr>
            <a:r>
              <a:rPr lang="en-US" altLang="en-US" sz="1800" dirty="0"/>
              <a:t>Traffic Management</a:t>
            </a:r>
          </a:p>
          <a:p>
            <a:pPr marL="0" indent="0" algn="just">
              <a:spcBef>
                <a:spcPts val="300"/>
              </a:spcBef>
              <a:spcAft>
                <a:spcPts val="300"/>
              </a:spcAft>
              <a:buClr>
                <a:schemeClr val="tx2"/>
              </a:buClr>
              <a:buNone/>
            </a:pPr>
            <a:r>
              <a:rPr lang="en-US" altLang="en-US" sz="1800" dirty="0"/>
              <a:t>      -   Historic Traffic from AVC, MIS, TEL1 and TEL2 included from 	   Part C16 to Part C19 of Volume 4.</a:t>
            </a:r>
          </a:p>
          <a:p>
            <a:pPr marL="0" indent="0" algn="just">
              <a:spcBef>
                <a:spcPts val="300"/>
              </a:spcBef>
              <a:spcAft>
                <a:spcPts val="300"/>
              </a:spcAft>
              <a:buClr>
                <a:schemeClr val="tx2"/>
              </a:buClr>
              <a:buNone/>
            </a:pPr>
            <a:r>
              <a:rPr lang="en-US" altLang="en-US" sz="1800" dirty="0"/>
              <a:t>      -   Predicted Traffic for Duration of Contract – see Part F of 	       	   Volume 4.</a:t>
            </a:r>
          </a:p>
          <a:p>
            <a:pPr algn="just">
              <a:spcBef>
                <a:spcPts val="300"/>
              </a:spcBef>
              <a:spcAft>
                <a:spcPts val="300"/>
              </a:spcAft>
              <a:buClr>
                <a:schemeClr val="tx2"/>
              </a:buClr>
            </a:pPr>
            <a:r>
              <a:rPr lang="en-US" altLang="en-US" sz="1800" dirty="0"/>
              <a:t>Financial Management</a:t>
            </a:r>
          </a:p>
          <a:p>
            <a:pPr marL="0" indent="0" algn="just">
              <a:spcBef>
                <a:spcPts val="300"/>
              </a:spcBef>
              <a:spcAft>
                <a:spcPts val="300"/>
              </a:spcAft>
              <a:buClr>
                <a:schemeClr val="tx2"/>
              </a:buClr>
              <a:buNone/>
            </a:pPr>
            <a:r>
              <a:rPr lang="en-US" altLang="en-US" sz="1800" dirty="0"/>
              <a:t>       -   Historic Data – Part C20 of Volume 4.</a:t>
            </a:r>
          </a:p>
          <a:p>
            <a:pPr algn="just">
              <a:spcBef>
                <a:spcPts val="300"/>
              </a:spcBef>
              <a:spcAft>
                <a:spcPts val="300"/>
              </a:spcAft>
              <a:buClr>
                <a:schemeClr val="tx2"/>
              </a:buClr>
            </a:pPr>
            <a:r>
              <a:rPr lang="en-US" altLang="en-US" sz="1800" dirty="0"/>
              <a:t>General Maintenance of Toll Plaza Assets.</a:t>
            </a:r>
          </a:p>
        </p:txBody>
      </p:sp>
      <p:pic>
        <p:nvPicPr>
          <p:cNvPr id="5" name="Picture 4">
            <a:extLst>
              <a:ext uri="{FF2B5EF4-FFF2-40B4-BE49-F238E27FC236}">
                <a16:creationId xmlns:a16="http://schemas.microsoft.com/office/drawing/2014/main" id="{D2D97596-9BBA-00D6-EF7F-1BE0E86F3C29}"/>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967488388"/>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B93948F-C22D-BF7A-CD79-DB6E5059850F}"/>
              </a:ext>
            </a:extLst>
          </p:cNvPr>
          <p:cNvSpPr>
            <a:spLocks noGrp="1" noChangeArrowheads="1"/>
          </p:cNvSpPr>
          <p:nvPr>
            <p:ph type="title"/>
          </p:nvPr>
        </p:nvSpPr>
        <p:spPr>
          <a:xfrm>
            <a:off x="775493" y="478899"/>
            <a:ext cx="7052553" cy="1049338"/>
          </a:xfrm>
        </p:spPr>
        <p:txBody>
          <a:bodyPr anchor="ctr">
            <a:normAutofit/>
          </a:bodyPr>
          <a:lstStyle/>
          <a:p>
            <a:pPr algn="ctr" eaLnBrk="1" fontAlgn="auto" hangingPunct="1">
              <a:spcAft>
                <a:spcPts val="0"/>
              </a:spcAft>
              <a:defRPr/>
            </a:pPr>
            <a:r>
              <a:rPr lang="en-US" sz="2800" dirty="0">
                <a:solidFill>
                  <a:schemeClr val="bg2"/>
                </a:solidFill>
              </a:rPr>
              <a:t>SPLIT OF RISK BETWEEN MC</a:t>
            </a:r>
            <a:br>
              <a:rPr lang="en-US" sz="2800" dirty="0">
                <a:solidFill>
                  <a:schemeClr val="bg2"/>
                </a:solidFill>
              </a:rPr>
            </a:br>
            <a:r>
              <a:rPr lang="en-US" sz="2800" dirty="0">
                <a:solidFill>
                  <a:schemeClr val="bg2"/>
                </a:solidFill>
              </a:rPr>
              <a:t>AND NSC (FORM D13)</a:t>
            </a:r>
          </a:p>
        </p:txBody>
      </p:sp>
      <p:sp>
        <p:nvSpPr>
          <p:cNvPr id="4" name="Rectangle 3">
            <a:extLst>
              <a:ext uri="{FF2B5EF4-FFF2-40B4-BE49-F238E27FC236}">
                <a16:creationId xmlns:a16="http://schemas.microsoft.com/office/drawing/2014/main" id="{6B2AD07A-CA8E-5BFC-E98D-2E7E3E500A94}"/>
              </a:ext>
            </a:extLst>
          </p:cNvPr>
          <p:cNvSpPr>
            <a:spLocks noGrp="1" noChangeArrowheads="1"/>
          </p:cNvSpPr>
          <p:nvPr>
            <p:ph idx="1"/>
          </p:nvPr>
        </p:nvSpPr>
        <p:spPr>
          <a:xfrm>
            <a:off x="827088" y="2276401"/>
            <a:ext cx="7515621" cy="4102700"/>
          </a:xfrm>
        </p:spPr>
        <p:txBody>
          <a:bodyPr>
            <a:noAutofit/>
          </a:bodyPr>
          <a:lstStyle/>
          <a:p>
            <a:pPr algn="just">
              <a:buClr>
                <a:schemeClr val="tx2"/>
              </a:buClr>
            </a:pPr>
            <a:r>
              <a:rPr lang="en-US" sz="1100" dirty="0">
                <a:latin typeface="+mn-lt"/>
              </a:rPr>
              <a:t>Form D13 defines a Risk Transfer Model: </a:t>
            </a:r>
          </a:p>
          <a:p>
            <a:pPr lvl="1" algn="just">
              <a:buClr>
                <a:schemeClr val="tx2"/>
              </a:buClr>
            </a:pPr>
            <a:r>
              <a:rPr lang="en-US" sz="1100" dirty="0">
                <a:latin typeface="+mn-lt"/>
              </a:rPr>
              <a:t>MC responsible for NSC management.</a:t>
            </a:r>
          </a:p>
          <a:p>
            <a:pPr lvl="1" algn="just">
              <a:buClr>
                <a:schemeClr val="tx2"/>
              </a:buClr>
            </a:pPr>
            <a:r>
              <a:rPr lang="en-US" sz="1100" dirty="0">
                <a:latin typeface="+mn-lt"/>
              </a:rPr>
              <a:t>Operator will operate and have access to health monitoring data and VGS audit tool.</a:t>
            </a:r>
          </a:p>
          <a:p>
            <a:pPr lvl="1" algn="just">
              <a:buClr>
                <a:schemeClr val="tx2"/>
              </a:buClr>
            </a:pPr>
            <a:r>
              <a:rPr lang="en-US" sz="1100" dirty="0">
                <a:latin typeface="+mn-lt"/>
              </a:rPr>
              <a:t>NSC will maintain and upgrade and ensure Toll System optimal performance and KPI compliance.</a:t>
            </a:r>
          </a:p>
          <a:p>
            <a:pPr lvl="1" algn="just">
              <a:buClr>
                <a:schemeClr val="tx2"/>
              </a:buClr>
            </a:pPr>
            <a:r>
              <a:rPr lang="en-US" sz="1100" dirty="0">
                <a:latin typeface="+mn-lt"/>
              </a:rPr>
              <a:t>Data variance is handled by Payment Methodology (V2B7a), including AVC detection and classification issues.</a:t>
            </a:r>
          </a:p>
          <a:p>
            <a:pPr lvl="1" algn="just">
              <a:buClr>
                <a:schemeClr val="tx2"/>
              </a:buClr>
            </a:pPr>
            <a:r>
              <a:rPr lang="en-US" sz="1100" dirty="0">
                <a:latin typeface="+mn-lt"/>
              </a:rPr>
              <a:t>Responsibility to ensure optimal system performance both MC and NSC, focused on early detection.</a:t>
            </a:r>
          </a:p>
          <a:p>
            <a:pPr lvl="1" algn="just">
              <a:buClr>
                <a:schemeClr val="tx2"/>
              </a:buClr>
            </a:pPr>
            <a:r>
              <a:rPr lang="en-US" sz="1100" dirty="0">
                <a:latin typeface="+mn-lt"/>
              </a:rPr>
              <a:t>Health monitoring and statistical performance assessment.</a:t>
            </a:r>
          </a:p>
          <a:p>
            <a:pPr lvl="1" algn="just">
              <a:buClr>
                <a:schemeClr val="tx2"/>
              </a:buClr>
            </a:pPr>
            <a:r>
              <a:rPr lang="en-US" sz="1100" dirty="0">
                <a:latin typeface="+mn-lt"/>
              </a:rPr>
              <a:t>Configuration control ensure that NSC do not modify system (Changes reported by health monitoring system).</a:t>
            </a:r>
          </a:p>
          <a:p>
            <a:pPr lvl="1" algn="just">
              <a:buClr>
                <a:schemeClr val="tx2"/>
              </a:buClr>
            </a:pPr>
            <a:r>
              <a:rPr lang="en-US" sz="1100" dirty="0">
                <a:latin typeface="+mn-lt"/>
              </a:rPr>
              <a:t>MC supply help desk, ERS and stock control.</a:t>
            </a:r>
          </a:p>
          <a:p>
            <a:pPr lvl="1" algn="just">
              <a:buClr>
                <a:schemeClr val="tx2"/>
              </a:buClr>
            </a:pPr>
            <a:r>
              <a:rPr lang="en-US" sz="1100" dirty="0">
                <a:latin typeface="+mn-lt"/>
              </a:rPr>
              <a:t>NSC supply spares, maintain and keep spares above minimal levels. Replenish at end of contract.  </a:t>
            </a:r>
          </a:p>
          <a:p>
            <a:pPr algn="just">
              <a:buClr>
                <a:schemeClr val="tx2"/>
              </a:buClr>
            </a:pPr>
            <a:r>
              <a:rPr lang="en-US" sz="1100" dirty="0">
                <a:latin typeface="+mn-lt"/>
              </a:rPr>
              <a:t>NSC carries main risk related to toll system aspects, however, the Contractor carries a small portion of risk, as Contractor remains responsible for overall management of NSC.</a:t>
            </a:r>
          </a:p>
          <a:p>
            <a:pPr algn="just"/>
            <a:endParaRPr lang="en-US" altLang="en-US" sz="1100" dirty="0">
              <a:latin typeface="+mn-lt"/>
            </a:endParaRPr>
          </a:p>
        </p:txBody>
      </p:sp>
      <p:pic>
        <p:nvPicPr>
          <p:cNvPr id="5" name="Picture 4">
            <a:extLst>
              <a:ext uri="{FF2B5EF4-FFF2-40B4-BE49-F238E27FC236}">
                <a16:creationId xmlns:a16="http://schemas.microsoft.com/office/drawing/2014/main" id="{FE54708B-23F4-44EF-256D-3A50D0C58480}"/>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597284988"/>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800" name="Rectangle 33799">
            <a:extLst>
              <a:ext uri="{FF2B5EF4-FFF2-40B4-BE49-F238E27FC236}">
                <a16:creationId xmlns:a16="http://schemas.microsoft.com/office/drawing/2014/main" id="{4E78424C-6FD0-41F8-9CAA-5DC19C4235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4000" cy="6858001"/>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33794" name="Rectangle 2">
            <a:extLst>
              <a:ext uri="{FF2B5EF4-FFF2-40B4-BE49-F238E27FC236}">
                <a16:creationId xmlns:a16="http://schemas.microsoft.com/office/drawing/2014/main" id="{32D9A789-9614-163C-7D0C-EE991526AA17}"/>
              </a:ext>
            </a:extLst>
          </p:cNvPr>
          <p:cNvSpPr>
            <a:spLocks noGrp="1" noChangeArrowheads="1"/>
          </p:cNvSpPr>
          <p:nvPr>
            <p:ph type="title"/>
          </p:nvPr>
        </p:nvSpPr>
        <p:spPr>
          <a:xfrm>
            <a:off x="482891" y="44450"/>
            <a:ext cx="2331469" cy="6142038"/>
          </a:xfrm>
        </p:spPr>
        <p:txBody>
          <a:bodyPr anchor="ctr">
            <a:normAutofit/>
          </a:bodyPr>
          <a:lstStyle/>
          <a:p>
            <a:pPr algn="ctr" eaLnBrk="1" fontAlgn="auto" hangingPunct="1">
              <a:spcAft>
                <a:spcPts val="0"/>
              </a:spcAft>
              <a:defRPr/>
            </a:pPr>
            <a:r>
              <a:rPr lang="en-US" sz="3200" dirty="0">
                <a:solidFill>
                  <a:srgbClr val="F2F2F2"/>
                </a:solidFill>
              </a:rPr>
              <a:t>AGENDA</a:t>
            </a:r>
          </a:p>
        </p:txBody>
      </p:sp>
      <p:sp>
        <p:nvSpPr>
          <p:cNvPr id="33802" name="Freeform: Shape 33801">
            <a:extLst>
              <a:ext uri="{FF2B5EF4-FFF2-40B4-BE49-F238E27FC236}">
                <a16:creationId xmlns:a16="http://schemas.microsoft.com/office/drawing/2014/main" id="{DD136760-57DC-4301-8BEA-B71AD2D139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20982" y="0"/>
            <a:ext cx="6023018" cy="6858000"/>
          </a:xfrm>
          <a:custGeom>
            <a:avLst/>
            <a:gdLst>
              <a:gd name="connsiteX0" fmla="*/ 1176 w 8030690"/>
              <a:gd name="connsiteY0" fmla="*/ 0 h 6858000"/>
              <a:gd name="connsiteX1" fmla="*/ 1344715 w 8030690"/>
              <a:gd name="connsiteY1" fmla="*/ 0 h 6858000"/>
              <a:gd name="connsiteX2" fmla="*/ 1344715 w 8030690"/>
              <a:gd name="connsiteY2" fmla="*/ 0 h 6858000"/>
              <a:gd name="connsiteX3" fmla="*/ 8030690 w 8030690"/>
              <a:gd name="connsiteY3" fmla="*/ 0 h 6858000"/>
              <a:gd name="connsiteX4" fmla="*/ 8030690 w 8030690"/>
              <a:gd name="connsiteY4" fmla="*/ 6858000 h 6858000"/>
              <a:gd name="connsiteX5" fmla="*/ 477746 w 8030690"/>
              <a:gd name="connsiteY5" fmla="*/ 6858000 h 6858000"/>
              <a:gd name="connsiteX6" fmla="*/ 477746 w 8030690"/>
              <a:gd name="connsiteY6" fmla="*/ 6858000 h 6858000"/>
              <a:gd name="connsiteX7" fmla="*/ 0 w 8030690"/>
              <a:gd name="connsiteY7" fmla="*/ 6858000 h 6858000"/>
              <a:gd name="connsiteX8" fmla="*/ 5883 w 8030690"/>
              <a:gd name="connsiteY8" fmla="*/ 6817538 h 6858000"/>
              <a:gd name="connsiteX9" fmla="*/ 23196 w 8030690"/>
              <a:gd name="connsiteY9" fmla="*/ 6698894 h 6858000"/>
              <a:gd name="connsiteX10" fmla="*/ 35298 w 8030690"/>
              <a:gd name="connsiteY10" fmla="*/ 6612483 h 6858000"/>
              <a:gd name="connsiteX11" fmla="*/ 48073 w 8030690"/>
              <a:gd name="connsiteY11" fmla="*/ 6509613 h 6858000"/>
              <a:gd name="connsiteX12" fmla="*/ 63369 w 8030690"/>
              <a:gd name="connsiteY12" fmla="*/ 6387541 h 6858000"/>
              <a:gd name="connsiteX13" fmla="*/ 79506 w 8030690"/>
              <a:gd name="connsiteY13" fmla="*/ 6252438 h 6858000"/>
              <a:gd name="connsiteX14" fmla="*/ 96483 w 8030690"/>
              <a:gd name="connsiteY14" fmla="*/ 6100191 h 6858000"/>
              <a:gd name="connsiteX15" fmla="*/ 114468 w 8030690"/>
              <a:gd name="connsiteY15" fmla="*/ 5934227 h 6858000"/>
              <a:gd name="connsiteX16" fmla="*/ 132454 w 8030690"/>
              <a:gd name="connsiteY16" fmla="*/ 5753862 h 6858000"/>
              <a:gd name="connsiteX17" fmla="*/ 150775 w 8030690"/>
              <a:gd name="connsiteY17" fmla="*/ 5561838 h 6858000"/>
              <a:gd name="connsiteX18" fmla="*/ 167752 w 8030690"/>
              <a:gd name="connsiteY18" fmla="*/ 5354726 h 6858000"/>
              <a:gd name="connsiteX19" fmla="*/ 184057 w 8030690"/>
              <a:gd name="connsiteY19" fmla="*/ 5138013 h 6858000"/>
              <a:gd name="connsiteX20" fmla="*/ 198849 w 8030690"/>
              <a:gd name="connsiteY20" fmla="*/ 4908956 h 6858000"/>
              <a:gd name="connsiteX21" fmla="*/ 212968 w 8030690"/>
              <a:gd name="connsiteY21" fmla="*/ 4670298 h 6858000"/>
              <a:gd name="connsiteX22" fmla="*/ 226248 w 8030690"/>
              <a:gd name="connsiteY22" fmla="*/ 4421352 h 6858000"/>
              <a:gd name="connsiteX23" fmla="*/ 230954 w 8030690"/>
              <a:gd name="connsiteY23" fmla="*/ 4293793 h 6858000"/>
              <a:gd name="connsiteX24" fmla="*/ 236165 w 8030690"/>
              <a:gd name="connsiteY24" fmla="*/ 4163491 h 6858000"/>
              <a:gd name="connsiteX25" fmla="*/ 241039 w 8030690"/>
              <a:gd name="connsiteY25" fmla="*/ 4031132 h 6858000"/>
              <a:gd name="connsiteX26" fmla="*/ 244233 w 8030690"/>
              <a:gd name="connsiteY26" fmla="*/ 3898087 h 6858000"/>
              <a:gd name="connsiteX27" fmla="*/ 247091 w 8030690"/>
              <a:gd name="connsiteY27" fmla="*/ 3762298 h 6858000"/>
              <a:gd name="connsiteX28" fmla="*/ 250116 w 8030690"/>
              <a:gd name="connsiteY28" fmla="*/ 3625138 h 6858000"/>
              <a:gd name="connsiteX29" fmla="*/ 252133 w 8030690"/>
              <a:gd name="connsiteY29" fmla="*/ 3485235 h 6858000"/>
              <a:gd name="connsiteX30" fmla="*/ 252133 w 8030690"/>
              <a:gd name="connsiteY30" fmla="*/ 3343960 h 6858000"/>
              <a:gd name="connsiteX31" fmla="*/ 253142 w 8030690"/>
              <a:gd name="connsiteY31" fmla="*/ 3201314 h 6858000"/>
              <a:gd name="connsiteX32" fmla="*/ 252133 w 8030690"/>
              <a:gd name="connsiteY32" fmla="*/ 3057296 h 6858000"/>
              <a:gd name="connsiteX33" fmla="*/ 250116 w 8030690"/>
              <a:gd name="connsiteY33" fmla="*/ 2911221 h 6858000"/>
              <a:gd name="connsiteX34" fmla="*/ 248267 w 8030690"/>
              <a:gd name="connsiteY34" fmla="*/ 2765145 h 6858000"/>
              <a:gd name="connsiteX35" fmla="*/ 244233 w 8030690"/>
              <a:gd name="connsiteY35" fmla="*/ 2617013 h 6858000"/>
              <a:gd name="connsiteX36" fmla="*/ 240031 w 8030690"/>
              <a:gd name="connsiteY36" fmla="*/ 2467508 h 6858000"/>
              <a:gd name="connsiteX37" fmla="*/ 235156 w 8030690"/>
              <a:gd name="connsiteY37" fmla="*/ 2318004 h 6858000"/>
              <a:gd name="connsiteX38" fmla="*/ 228265 w 8030690"/>
              <a:gd name="connsiteY38" fmla="*/ 2167128 h 6858000"/>
              <a:gd name="connsiteX39" fmla="*/ 220028 w 8030690"/>
              <a:gd name="connsiteY39" fmla="*/ 2014880 h 6858000"/>
              <a:gd name="connsiteX40" fmla="*/ 212128 w 8030690"/>
              <a:gd name="connsiteY40" fmla="*/ 1861947 h 6858000"/>
              <a:gd name="connsiteX41" fmla="*/ 202043 w 8030690"/>
              <a:gd name="connsiteY41" fmla="*/ 1709013 h 6858000"/>
              <a:gd name="connsiteX42" fmla="*/ 189940 w 8030690"/>
              <a:gd name="connsiteY42" fmla="*/ 1554023 h 6858000"/>
              <a:gd name="connsiteX43" fmla="*/ 177838 w 8030690"/>
              <a:gd name="connsiteY43" fmla="*/ 1401089 h 6858000"/>
              <a:gd name="connsiteX44" fmla="*/ 163886 w 8030690"/>
              <a:gd name="connsiteY44" fmla="*/ 1245413 h 6858000"/>
              <a:gd name="connsiteX45" fmla="*/ 148590 w 8030690"/>
              <a:gd name="connsiteY45" fmla="*/ 1089050 h 6858000"/>
              <a:gd name="connsiteX46" fmla="*/ 132454 w 8030690"/>
              <a:gd name="connsiteY46" fmla="*/ 934745 h 6858000"/>
              <a:gd name="connsiteX47" fmla="*/ 113628 w 8030690"/>
              <a:gd name="connsiteY47" fmla="*/ 778383 h 6858000"/>
              <a:gd name="connsiteX48" fmla="*/ 93457 w 8030690"/>
              <a:gd name="connsiteY48" fmla="*/ 622706 h 6858000"/>
              <a:gd name="connsiteX49" fmla="*/ 73454 w 8030690"/>
              <a:gd name="connsiteY49" fmla="*/ 466344 h 6858000"/>
              <a:gd name="connsiteX50" fmla="*/ 50090 w 8030690"/>
              <a:gd name="connsiteY50" fmla="*/ 310667 h 6858000"/>
              <a:gd name="connsiteX51" fmla="*/ 26222 w 8030690"/>
              <a:gd name="connsiteY51" fmla="*/ 1556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030690" h="6858000">
                <a:moveTo>
                  <a:pt x="1176" y="0"/>
                </a:moveTo>
                <a:lnTo>
                  <a:pt x="1344715" y="0"/>
                </a:lnTo>
                <a:lnTo>
                  <a:pt x="1344715" y="0"/>
                </a:lnTo>
                <a:lnTo>
                  <a:pt x="8030690" y="0"/>
                </a:lnTo>
                <a:lnTo>
                  <a:pt x="8030690" y="6858000"/>
                </a:lnTo>
                <a:lnTo>
                  <a:pt x="477746" y="6858000"/>
                </a:lnTo>
                <a:lnTo>
                  <a:pt x="477746" y="6858000"/>
                </a:lnTo>
                <a:lnTo>
                  <a:pt x="0" y="6858000"/>
                </a:lnTo>
                <a:lnTo>
                  <a:pt x="5883" y="6817538"/>
                </a:lnTo>
                <a:lnTo>
                  <a:pt x="23196" y="6698894"/>
                </a:lnTo>
                <a:lnTo>
                  <a:pt x="35298" y="6612483"/>
                </a:lnTo>
                <a:lnTo>
                  <a:pt x="48073" y="6509613"/>
                </a:lnTo>
                <a:lnTo>
                  <a:pt x="63369" y="6387541"/>
                </a:lnTo>
                <a:lnTo>
                  <a:pt x="79506" y="6252438"/>
                </a:lnTo>
                <a:lnTo>
                  <a:pt x="96483" y="6100191"/>
                </a:lnTo>
                <a:lnTo>
                  <a:pt x="114468" y="5934227"/>
                </a:lnTo>
                <a:lnTo>
                  <a:pt x="132454" y="5753862"/>
                </a:lnTo>
                <a:lnTo>
                  <a:pt x="150775" y="5561838"/>
                </a:lnTo>
                <a:lnTo>
                  <a:pt x="167752" y="5354726"/>
                </a:lnTo>
                <a:lnTo>
                  <a:pt x="184057" y="5138013"/>
                </a:lnTo>
                <a:lnTo>
                  <a:pt x="198849" y="4908956"/>
                </a:lnTo>
                <a:lnTo>
                  <a:pt x="212968" y="4670298"/>
                </a:lnTo>
                <a:lnTo>
                  <a:pt x="226248" y="4421352"/>
                </a:lnTo>
                <a:lnTo>
                  <a:pt x="230954" y="4293793"/>
                </a:lnTo>
                <a:lnTo>
                  <a:pt x="236165" y="4163491"/>
                </a:lnTo>
                <a:lnTo>
                  <a:pt x="241039" y="4031132"/>
                </a:lnTo>
                <a:lnTo>
                  <a:pt x="244233" y="3898087"/>
                </a:lnTo>
                <a:lnTo>
                  <a:pt x="247091" y="3762298"/>
                </a:lnTo>
                <a:lnTo>
                  <a:pt x="250116" y="3625138"/>
                </a:lnTo>
                <a:lnTo>
                  <a:pt x="252133" y="3485235"/>
                </a:lnTo>
                <a:lnTo>
                  <a:pt x="252133" y="3343960"/>
                </a:lnTo>
                <a:lnTo>
                  <a:pt x="253142" y="3201314"/>
                </a:lnTo>
                <a:lnTo>
                  <a:pt x="252133" y="3057296"/>
                </a:lnTo>
                <a:lnTo>
                  <a:pt x="250116" y="2911221"/>
                </a:lnTo>
                <a:lnTo>
                  <a:pt x="248267" y="2765145"/>
                </a:lnTo>
                <a:lnTo>
                  <a:pt x="244233" y="2617013"/>
                </a:lnTo>
                <a:lnTo>
                  <a:pt x="240031" y="2467508"/>
                </a:lnTo>
                <a:lnTo>
                  <a:pt x="235156" y="2318004"/>
                </a:lnTo>
                <a:lnTo>
                  <a:pt x="228265" y="2167128"/>
                </a:lnTo>
                <a:lnTo>
                  <a:pt x="220028" y="2014880"/>
                </a:lnTo>
                <a:lnTo>
                  <a:pt x="212128" y="1861947"/>
                </a:lnTo>
                <a:lnTo>
                  <a:pt x="202043" y="1709013"/>
                </a:lnTo>
                <a:lnTo>
                  <a:pt x="189940" y="1554023"/>
                </a:lnTo>
                <a:lnTo>
                  <a:pt x="177838" y="1401089"/>
                </a:lnTo>
                <a:lnTo>
                  <a:pt x="163886" y="1245413"/>
                </a:lnTo>
                <a:lnTo>
                  <a:pt x="148590" y="1089050"/>
                </a:lnTo>
                <a:lnTo>
                  <a:pt x="132454" y="934745"/>
                </a:lnTo>
                <a:lnTo>
                  <a:pt x="113628" y="778383"/>
                </a:lnTo>
                <a:lnTo>
                  <a:pt x="93457" y="622706"/>
                </a:lnTo>
                <a:lnTo>
                  <a:pt x="73454" y="466344"/>
                </a:lnTo>
                <a:lnTo>
                  <a:pt x="50090" y="310667"/>
                </a:lnTo>
                <a:lnTo>
                  <a:pt x="26222" y="1556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804" name="Freeform 11">
            <a:extLst>
              <a:ext uri="{FF2B5EF4-FFF2-40B4-BE49-F238E27FC236}">
                <a16:creationId xmlns:a16="http://schemas.microsoft.com/office/drawing/2014/main" id="{BDC58DEA-1307-4F44-AD47-E613D8B76A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61082" y="-1"/>
            <a:ext cx="419604"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p:nvSpPr>
          <p:cNvPr id="33806" name="Rectangle 33805">
            <a:extLst>
              <a:ext uri="{FF2B5EF4-FFF2-40B4-BE49-F238E27FC236}">
                <a16:creationId xmlns:a16="http://schemas.microsoft.com/office/drawing/2014/main" id="{C99B912D-1E4B-42AF-A2BE-CFEFEC916E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11268" name="Picture 3">
            <a:extLst>
              <a:ext uri="{FF2B5EF4-FFF2-40B4-BE49-F238E27FC236}">
                <a16:creationId xmlns:a16="http://schemas.microsoft.com/office/drawing/2014/main" id="{26AD9648-70B4-7CC7-0384-16BFE43FBD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3796" name="Rectangle 3">
            <a:extLst>
              <a:ext uri="{FF2B5EF4-FFF2-40B4-BE49-F238E27FC236}">
                <a16:creationId xmlns:a16="http://schemas.microsoft.com/office/drawing/2014/main" id="{DAD29A96-8C5D-173A-724F-BAB0AACFF3BB}"/>
              </a:ext>
            </a:extLst>
          </p:cNvPr>
          <p:cNvGraphicFramePr>
            <a:graphicFrameLocks noGrp="1"/>
          </p:cNvGraphicFramePr>
          <p:nvPr>
            <p:ph idx="1"/>
            <p:extLst>
              <p:ext uri="{D42A27DB-BD31-4B8C-83A1-F6EECF244321}">
                <p14:modId xmlns:p14="http://schemas.microsoft.com/office/powerpoint/2010/main" val="527469113"/>
              </p:ext>
            </p:extLst>
          </p:nvPr>
        </p:nvGraphicFramePr>
        <p:xfrm>
          <a:off x="3786187" y="1447800"/>
          <a:ext cx="4872038"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61581B26-2668-4D83-A1CF-0AFBF7BFB428}"/>
              </a:ext>
            </a:extLst>
          </p:cNvPr>
          <p:cNvPicPr>
            <a:picLocks noChangeAspect="1"/>
          </p:cNvPicPr>
          <p:nvPr/>
        </p:nvPicPr>
        <p:blipFill rotWithShape="1">
          <a:blip r:embed="rId8"/>
          <a:srcRect t="12613" b="11451"/>
          <a:stretch/>
        </p:blipFill>
        <p:spPr>
          <a:xfrm>
            <a:off x="8388424" y="6230765"/>
            <a:ext cx="749271" cy="58261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0AE137D6-68E4-8D7B-1172-616556E44323}"/>
              </a:ext>
            </a:extLst>
          </p:cNvPr>
          <p:cNvSpPr>
            <a:spLocks noGrp="1" noChangeArrowheads="1"/>
          </p:cNvSpPr>
          <p:nvPr>
            <p:ph type="title"/>
          </p:nvPr>
        </p:nvSpPr>
        <p:spPr>
          <a:xfrm>
            <a:off x="775493" y="529705"/>
            <a:ext cx="7052553" cy="1049338"/>
          </a:xfrm>
        </p:spPr>
        <p:txBody>
          <a:bodyPr anchor="ctr">
            <a:normAutofit fontScale="90000"/>
          </a:bodyPr>
          <a:lstStyle/>
          <a:p>
            <a:pPr algn="ctr" eaLnBrk="1" fontAlgn="auto" hangingPunct="1">
              <a:spcAft>
                <a:spcPts val="0"/>
              </a:spcAft>
              <a:defRPr/>
            </a:pPr>
            <a:r>
              <a:rPr lang="en-US" sz="2800" dirty="0">
                <a:solidFill>
                  <a:schemeClr val="bg2"/>
                </a:solidFill>
              </a:rPr>
              <a:t>EMPLOYER’S MIS</a:t>
            </a:r>
            <a:br>
              <a:rPr lang="en-US" sz="2800" dirty="0">
                <a:solidFill>
                  <a:schemeClr val="bg2"/>
                </a:solidFill>
              </a:rPr>
            </a:br>
            <a:r>
              <a:rPr lang="en-US" sz="2800" dirty="0">
                <a:solidFill>
                  <a:schemeClr val="bg2"/>
                </a:solidFill>
              </a:rPr>
              <a:t>AND EMPLOYERS NATIONAL TOLL SYSTEM</a:t>
            </a:r>
          </a:p>
        </p:txBody>
      </p:sp>
      <p:sp>
        <p:nvSpPr>
          <p:cNvPr id="4" name="Rectangle 3">
            <a:extLst>
              <a:ext uri="{FF2B5EF4-FFF2-40B4-BE49-F238E27FC236}">
                <a16:creationId xmlns:a16="http://schemas.microsoft.com/office/drawing/2014/main" id="{8BC9CF5A-1640-3BB6-E8BC-917BE9CCBED8}"/>
              </a:ext>
            </a:extLst>
          </p:cNvPr>
          <p:cNvSpPr>
            <a:spLocks noGrp="1" noChangeArrowheads="1"/>
          </p:cNvSpPr>
          <p:nvPr>
            <p:ph idx="1"/>
          </p:nvPr>
        </p:nvSpPr>
        <p:spPr>
          <a:xfrm>
            <a:off x="827087" y="3096538"/>
            <a:ext cx="7515621" cy="2780734"/>
          </a:xfrm>
        </p:spPr>
        <p:txBody>
          <a:bodyPr>
            <a:noAutofit/>
          </a:bodyPr>
          <a:lstStyle/>
          <a:p>
            <a:pPr algn="just" eaLnBrk="1" hangingPunct="1">
              <a:spcBef>
                <a:spcPts val="1200"/>
              </a:spcBef>
              <a:spcAft>
                <a:spcPts val="600"/>
              </a:spcAft>
              <a:buClr>
                <a:schemeClr val="tx2"/>
              </a:buClr>
            </a:pPr>
            <a:r>
              <a:rPr lang="en-US" altLang="en-US" sz="1800" dirty="0">
                <a:latin typeface="+mn-lt"/>
              </a:rPr>
              <a:t>During the Operations Service Period, the Employer plans to roll-out the Employer’s MIS and the Employers National  TS, which will form part of the National Management of all Toll related matters.</a:t>
            </a:r>
          </a:p>
          <a:p>
            <a:pPr algn="just" eaLnBrk="1" hangingPunct="1">
              <a:spcBef>
                <a:spcPts val="1200"/>
              </a:spcBef>
              <a:spcAft>
                <a:spcPts val="600"/>
              </a:spcAft>
              <a:buClr>
                <a:schemeClr val="tx2"/>
              </a:buClr>
            </a:pPr>
            <a:r>
              <a:rPr lang="en-US" altLang="en-US" sz="1800" dirty="0">
                <a:latin typeface="+mn-lt"/>
              </a:rPr>
              <a:t>Most of current MIS/BO functions shall be replaced by the Employer’s MIS, however, it will likely provide a reduced role rather than being discarded.</a:t>
            </a:r>
          </a:p>
          <a:p>
            <a:pPr algn="just" eaLnBrk="1" hangingPunct="1">
              <a:spcBef>
                <a:spcPts val="1200"/>
              </a:spcBef>
              <a:spcAft>
                <a:spcPts val="600"/>
              </a:spcAft>
              <a:buClr>
                <a:schemeClr val="tx2"/>
              </a:buClr>
            </a:pPr>
            <a:r>
              <a:rPr lang="en-US" altLang="en-US" sz="1800" dirty="0">
                <a:latin typeface="+mn-lt"/>
              </a:rPr>
              <a:t>See Section C3.1.9 of Volume 3 for more details.</a:t>
            </a:r>
          </a:p>
        </p:txBody>
      </p:sp>
      <p:pic>
        <p:nvPicPr>
          <p:cNvPr id="5" name="Picture 4">
            <a:extLst>
              <a:ext uri="{FF2B5EF4-FFF2-40B4-BE49-F238E27FC236}">
                <a16:creationId xmlns:a16="http://schemas.microsoft.com/office/drawing/2014/main" id="{FE485558-B3D9-B01E-8672-D4DA4A91335C}"/>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650730304"/>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27D7081-A3B7-B651-A7FB-0589467F5E43}"/>
              </a:ext>
            </a:extLst>
          </p:cNvPr>
          <p:cNvSpPr>
            <a:spLocks noGrp="1" noChangeArrowheads="1"/>
          </p:cNvSpPr>
          <p:nvPr>
            <p:ph type="title"/>
          </p:nvPr>
        </p:nvSpPr>
        <p:spPr>
          <a:xfrm>
            <a:off x="683568" y="511862"/>
            <a:ext cx="7144478" cy="1049337"/>
          </a:xfrm>
        </p:spPr>
        <p:txBody>
          <a:bodyPr anchor="ctr"/>
          <a:lstStyle/>
          <a:p>
            <a:pPr algn="ctr" eaLnBrk="1" fontAlgn="auto" hangingPunct="1">
              <a:spcAft>
                <a:spcPts val="0"/>
              </a:spcAft>
              <a:defRPr/>
            </a:pPr>
            <a:r>
              <a:rPr lang="en-US" sz="2800" dirty="0">
                <a:solidFill>
                  <a:schemeClr val="bg2"/>
                </a:solidFill>
              </a:rPr>
              <a:t>TOLL COLLECTION LANE EQUIPMENT (CONT.)</a:t>
            </a:r>
          </a:p>
        </p:txBody>
      </p:sp>
      <p:sp>
        <p:nvSpPr>
          <p:cNvPr id="4" name="Rectangle 3">
            <a:extLst>
              <a:ext uri="{FF2B5EF4-FFF2-40B4-BE49-F238E27FC236}">
                <a16:creationId xmlns:a16="http://schemas.microsoft.com/office/drawing/2014/main" id="{6CADBE76-3236-AB23-62ED-64C645AE2673}"/>
              </a:ext>
            </a:extLst>
          </p:cNvPr>
          <p:cNvSpPr>
            <a:spLocks noGrp="1" noChangeArrowheads="1"/>
          </p:cNvSpPr>
          <p:nvPr>
            <p:ph idx="1"/>
          </p:nvPr>
        </p:nvSpPr>
        <p:spPr>
          <a:xfrm>
            <a:off x="817368" y="2474102"/>
            <a:ext cx="7525341" cy="3671862"/>
          </a:xfrm>
        </p:spPr>
        <p:txBody>
          <a:bodyPr>
            <a:normAutofit/>
          </a:bodyPr>
          <a:lstStyle/>
          <a:p>
            <a:pPr marL="0" indent="0" algn="just" eaLnBrk="1" hangingPunct="1">
              <a:spcBef>
                <a:spcPts val="600"/>
              </a:spcBef>
              <a:spcAft>
                <a:spcPts val="600"/>
              </a:spcAft>
              <a:buClr>
                <a:schemeClr val="tx2"/>
              </a:buClr>
              <a:buNone/>
            </a:pPr>
            <a:r>
              <a:rPr lang="en-US" altLang="en-US" sz="1800" b="1" dirty="0">
                <a:latin typeface="+mn-lt"/>
              </a:rPr>
              <a:t>Video Grabbing System (VGS)</a:t>
            </a:r>
          </a:p>
          <a:p>
            <a:pPr lvl="1" algn="just" eaLnBrk="1" hangingPunct="1">
              <a:spcBef>
                <a:spcPts val="600"/>
              </a:spcBef>
              <a:spcAft>
                <a:spcPts val="600"/>
              </a:spcAft>
              <a:buClr>
                <a:schemeClr val="tx2"/>
              </a:buClr>
            </a:pPr>
            <a:r>
              <a:rPr lang="en-US" altLang="en-US" dirty="0">
                <a:latin typeface="+mn-lt"/>
              </a:rPr>
              <a:t>There is a VGS installed at all the Toll Plazas on the N2 North Coast Toll Route, refer to Part C13 in Volume 4.</a:t>
            </a:r>
          </a:p>
          <a:p>
            <a:pPr marL="0" indent="0" algn="just" eaLnBrk="1" hangingPunct="1">
              <a:spcBef>
                <a:spcPts val="600"/>
              </a:spcBef>
              <a:spcAft>
                <a:spcPts val="600"/>
              </a:spcAft>
              <a:buClr>
                <a:schemeClr val="tx2"/>
              </a:buClr>
              <a:buNone/>
            </a:pPr>
            <a:r>
              <a:rPr lang="en-US" altLang="en-US" sz="1800" b="1" dirty="0">
                <a:latin typeface="+mn-lt"/>
              </a:rPr>
              <a:t>Queue Length System (QLS)</a:t>
            </a:r>
          </a:p>
          <a:p>
            <a:pPr lvl="1" algn="just" eaLnBrk="1" hangingPunct="1">
              <a:spcBef>
                <a:spcPts val="600"/>
              </a:spcBef>
              <a:spcAft>
                <a:spcPts val="600"/>
              </a:spcAft>
              <a:buClr>
                <a:schemeClr val="tx2"/>
              </a:buClr>
            </a:pPr>
            <a:r>
              <a:rPr lang="en-US" altLang="en-US" dirty="0">
                <a:latin typeface="+mn-lt"/>
              </a:rPr>
              <a:t>There is a QLS installed at all the Toll Plazas on N2 North Coast Toll Route. </a:t>
            </a:r>
          </a:p>
          <a:p>
            <a:pPr marL="457207" lvl="1" indent="0" algn="just" eaLnBrk="1" hangingPunct="1">
              <a:spcBef>
                <a:spcPts val="600"/>
              </a:spcBef>
              <a:spcAft>
                <a:spcPts val="600"/>
              </a:spcAft>
              <a:buClr>
                <a:schemeClr val="tx2"/>
              </a:buClr>
              <a:buNone/>
            </a:pPr>
            <a:r>
              <a:rPr lang="en-US" altLang="en-US" dirty="0">
                <a:latin typeface="+mn-lt"/>
              </a:rPr>
              <a:t>     -   </a:t>
            </a:r>
            <a:r>
              <a:rPr lang="en-US" altLang="en-US" sz="1800" dirty="0">
                <a:latin typeface="+mn-lt"/>
              </a:rPr>
              <a:t>Refer to Part C8 in Volume 4 for existing QLS camera 	       	  positions.</a:t>
            </a:r>
          </a:p>
          <a:p>
            <a:pPr marL="457207" lvl="1" indent="0" algn="just" eaLnBrk="1" hangingPunct="1">
              <a:spcBef>
                <a:spcPts val="600"/>
              </a:spcBef>
              <a:spcAft>
                <a:spcPts val="600"/>
              </a:spcAft>
              <a:buClr>
                <a:schemeClr val="tx2"/>
              </a:buClr>
              <a:buNone/>
            </a:pPr>
            <a:r>
              <a:rPr lang="en-US" altLang="en-US" sz="1800" dirty="0">
                <a:latin typeface="+mn-lt"/>
              </a:rPr>
              <a:t>     -  Refer to Part C11 in Volume 4 for description of existing     	  Toll System.</a:t>
            </a:r>
          </a:p>
        </p:txBody>
      </p:sp>
      <p:pic>
        <p:nvPicPr>
          <p:cNvPr id="5" name="Picture 4">
            <a:extLst>
              <a:ext uri="{FF2B5EF4-FFF2-40B4-BE49-F238E27FC236}">
                <a16:creationId xmlns:a16="http://schemas.microsoft.com/office/drawing/2014/main" id="{E7B38498-3FA7-F919-9327-5D03DE1C539E}"/>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278718521"/>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C3084152-F216-73DA-87AD-C74F0F5B42ED}"/>
              </a:ext>
            </a:extLst>
          </p:cNvPr>
          <p:cNvSpPr>
            <a:spLocks noGrp="1" noChangeArrowheads="1"/>
          </p:cNvSpPr>
          <p:nvPr>
            <p:ph type="title"/>
          </p:nvPr>
        </p:nvSpPr>
        <p:spPr>
          <a:xfrm>
            <a:off x="775493" y="508001"/>
            <a:ext cx="7052553" cy="1049337"/>
          </a:xfrm>
        </p:spPr>
        <p:txBody>
          <a:bodyPr anchor="ctr"/>
          <a:lstStyle/>
          <a:p>
            <a:pPr algn="ctr" eaLnBrk="1" fontAlgn="auto" hangingPunct="1">
              <a:spcAft>
                <a:spcPts val="0"/>
              </a:spcAft>
              <a:defRPr/>
            </a:pPr>
            <a:r>
              <a:rPr lang="en-US" sz="2800" dirty="0">
                <a:solidFill>
                  <a:schemeClr val="bg2"/>
                </a:solidFill>
              </a:rPr>
              <a:t>TOLL COLLECTION LANE EQUIPMENT (CONT.)</a:t>
            </a:r>
          </a:p>
        </p:txBody>
      </p:sp>
      <p:sp>
        <p:nvSpPr>
          <p:cNvPr id="4" name="Rectangle 3">
            <a:extLst>
              <a:ext uri="{FF2B5EF4-FFF2-40B4-BE49-F238E27FC236}">
                <a16:creationId xmlns:a16="http://schemas.microsoft.com/office/drawing/2014/main" id="{022B19C7-5053-5573-239A-DC4C0A61500D}"/>
              </a:ext>
            </a:extLst>
          </p:cNvPr>
          <p:cNvSpPr>
            <a:spLocks noGrp="1" noChangeArrowheads="1"/>
          </p:cNvSpPr>
          <p:nvPr>
            <p:ph idx="1"/>
          </p:nvPr>
        </p:nvSpPr>
        <p:spPr>
          <a:xfrm>
            <a:off x="775494" y="2276872"/>
            <a:ext cx="7567215" cy="4104456"/>
          </a:xfrm>
        </p:spPr>
        <p:txBody>
          <a:bodyPr>
            <a:noAutofit/>
          </a:bodyPr>
          <a:lstStyle/>
          <a:p>
            <a:pPr marL="0" indent="0" algn="just">
              <a:buClr>
                <a:schemeClr val="tx2"/>
              </a:buClr>
              <a:buNone/>
            </a:pPr>
            <a:r>
              <a:rPr lang="en-US" sz="1600" b="1" dirty="0">
                <a:latin typeface="+mn-lt"/>
              </a:rPr>
              <a:t>Standard 2010 system with enhancements including:</a:t>
            </a:r>
          </a:p>
          <a:p>
            <a:pPr lvl="1" algn="just">
              <a:buClr>
                <a:schemeClr val="tx2"/>
              </a:buClr>
            </a:pPr>
            <a:r>
              <a:rPr lang="en-US" sz="1100" dirty="0">
                <a:latin typeface="+mn-lt"/>
              </a:rPr>
              <a:t>TCH interface. </a:t>
            </a:r>
          </a:p>
          <a:p>
            <a:pPr lvl="1" algn="just">
              <a:buClr>
                <a:schemeClr val="tx2"/>
              </a:buClr>
            </a:pPr>
            <a:r>
              <a:rPr lang="en-US" sz="1100" dirty="0">
                <a:latin typeface="+mn-lt"/>
              </a:rPr>
              <a:t>Dedicated ETC lanes (reversible and switchable to mixed mode) (e-sign for dedicated and tag only lanes).</a:t>
            </a:r>
          </a:p>
          <a:p>
            <a:pPr lvl="1" algn="just">
              <a:buClr>
                <a:schemeClr val="tx2"/>
              </a:buClr>
            </a:pPr>
            <a:r>
              <a:rPr lang="en-US" sz="1100" dirty="0">
                <a:latin typeface="+mn-lt"/>
              </a:rPr>
              <a:t>Contactless bank card (EMV) processing (PCI compatible readers). Proof before roll-out.</a:t>
            </a:r>
          </a:p>
          <a:p>
            <a:pPr lvl="1" algn="just">
              <a:buClr>
                <a:schemeClr val="tx2"/>
              </a:buClr>
            </a:pPr>
            <a:r>
              <a:rPr lang="en-US" sz="1100" dirty="0">
                <a:latin typeface="+mn-lt"/>
              </a:rPr>
              <a:t>ANPR: Pilot followed by deployment.</a:t>
            </a:r>
          </a:p>
          <a:p>
            <a:pPr lvl="1" algn="just">
              <a:buClr>
                <a:schemeClr val="tx2"/>
              </a:buClr>
            </a:pPr>
            <a:r>
              <a:rPr lang="en-US" sz="1100" dirty="0">
                <a:latin typeface="+mn-lt"/>
              </a:rPr>
              <a:t>VGS audit role: </a:t>
            </a:r>
          </a:p>
          <a:p>
            <a:pPr marL="889000" lvl="1" indent="-171450" algn="just">
              <a:buClr>
                <a:schemeClr val="tx2"/>
              </a:buClr>
              <a:buFontTx/>
              <a:buChar char="-"/>
            </a:pPr>
            <a:r>
              <a:rPr lang="en-US" sz="1100" dirty="0">
                <a:latin typeface="+mn-lt"/>
              </a:rPr>
              <a:t>Incident and missing/duplicate transaction.</a:t>
            </a:r>
          </a:p>
          <a:p>
            <a:pPr marL="889000" lvl="1" indent="-171450" algn="just">
              <a:buClr>
                <a:schemeClr val="tx2"/>
              </a:buClr>
              <a:buFontTx/>
              <a:buChar char="-"/>
            </a:pPr>
            <a:r>
              <a:rPr lang="en-US" sz="1100" dirty="0">
                <a:latin typeface="+mn-lt"/>
              </a:rPr>
              <a:t>AVC count accuracy.</a:t>
            </a:r>
          </a:p>
          <a:p>
            <a:pPr marL="889000" lvl="1" indent="-171450" algn="just">
              <a:buClr>
                <a:schemeClr val="tx2"/>
              </a:buClr>
              <a:buFontTx/>
              <a:buChar char="-"/>
            </a:pPr>
            <a:r>
              <a:rPr lang="en-US" sz="1100" dirty="0">
                <a:latin typeface="+mn-lt"/>
              </a:rPr>
              <a:t>Concession/discount verification (ANPR/VLN discrepancies).</a:t>
            </a:r>
          </a:p>
          <a:p>
            <a:pPr lvl="1" algn="just">
              <a:buClr>
                <a:schemeClr val="tx2"/>
              </a:buClr>
            </a:pPr>
            <a:r>
              <a:rPr lang="en-US" sz="1100" dirty="0">
                <a:latin typeface="+mn-lt"/>
              </a:rPr>
              <a:t>Health monitoring (response by NSC, with or without MC reporting) and configuration control.</a:t>
            </a:r>
          </a:p>
          <a:p>
            <a:pPr lvl="1" algn="just">
              <a:buClr>
                <a:schemeClr val="tx2"/>
              </a:buClr>
            </a:pPr>
            <a:r>
              <a:rPr lang="en-US" sz="1100" dirty="0">
                <a:latin typeface="+mn-lt"/>
              </a:rPr>
              <a:t>PCI level 2 merchant implementation.</a:t>
            </a:r>
          </a:p>
          <a:p>
            <a:pPr lvl="1" algn="just">
              <a:buClr>
                <a:schemeClr val="tx2"/>
              </a:buClr>
            </a:pPr>
            <a:r>
              <a:rPr lang="en-US" sz="1100" dirty="0">
                <a:latin typeface="+mn-lt"/>
              </a:rPr>
              <a:t>SANRAL MIS interface (basic TCH type interface) and further enhancements. </a:t>
            </a:r>
          </a:p>
          <a:p>
            <a:pPr lvl="1" algn="just">
              <a:buClr>
                <a:schemeClr val="tx2"/>
              </a:buClr>
            </a:pPr>
            <a:r>
              <a:rPr lang="en-US" sz="1100" dirty="0">
                <a:latin typeface="+mn-lt"/>
              </a:rPr>
              <a:t>SANRAL Toll System (assessment, selection, pilot and roll-out) [SANRAL to access the source code].</a:t>
            </a:r>
          </a:p>
          <a:p>
            <a:pPr eaLnBrk="1" hangingPunct="1">
              <a:spcBef>
                <a:spcPts val="1200"/>
              </a:spcBef>
              <a:spcAft>
                <a:spcPts val="1200"/>
              </a:spcAft>
              <a:buFont typeface="Wingdings" pitchFamily="2" charset="2"/>
              <a:buNone/>
            </a:pPr>
            <a:endParaRPr lang="en-US" altLang="en-US" sz="1100" dirty="0"/>
          </a:p>
        </p:txBody>
      </p:sp>
      <p:pic>
        <p:nvPicPr>
          <p:cNvPr id="5" name="Picture 4">
            <a:extLst>
              <a:ext uri="{FF2B5EF4-FFF2-40B4-BE49-F238E27FC236}">
                <a16:creationId xmlns:a16="http://schemas.microsoft.com/office/drawing/2014/main" id="{ACADCD42-A9D0-75C2-88D3-01A451013D3E}"/>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173346641"/>
      </p:ext>
    </p:extLst>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6A12771D-D181-DBF4-4811-ABB53BB20172}"/>
              </a:ext>
            </a:extLst>
          </p:cNvPr>
          <p:cNvSpPr>
            <a:spLocks noGrp="1" noChangeArrowheads="1"/>
          </p:cNvSpPr>
          <p:nvPr>
            <p:ph type="title"/>
          </p:nvPr>
        </p:nvSpPr>
        <p:spPr>
          <a:xfrm>
            <a:off x="737394" y="482600"/>
            <a:ext cx="7090652" cy="1152525"/>
          </a:xfrm>
        </p:spPr>
        <p:txBody>
          <a:bodyPr anchor="ctr"/>
          <a:lstStyle/>
          <a:p>
            <a:pPr algn="ctr" eaLnBrk="1" fontAlgn="auto" hangingPunct="1">
              <a:spcAft>
                <a:spcPts val="0"/>
              </a:spcAft>
              <a:defRPr/>
            </a:pPr>
            <a:r>
              <a:rPr lang="en-US" sz="2800" dirty="0">
                <a:solidFill>
                  <a:schemeClr val="bg2"/>
                </a:solidFill>
              </a:rPr>
              <a:t>TCH INTERFACE</a:t>
            </a:r>
          </a:p>
        </p:txBody>
      </p:sp>
      <p:sp>
        <p:nvSpPr>
          <p:cNvPr id="3" name="Rectangle 3">
            <a:extLst>
              <a:ext uri="{FF2B5EF4-FFF2-40B4-BE49-F238E27FC236}">
                <a16:creationId xmlns:a16="http://schemas.microsoft.com/office/drawing/2014/main" id="{20AC90A9-E3CA-1F0C-4BD4-B9C3FC02B93D}"/>
              </a:ext>
            </a:extLst>
          </p:cNvPr>
          <p:cNvSpPr>
            <a:spLocks noGrp="1" noChangeArrowheads="1"/>
          </p:cNvSpPr>
          <p:nvPr>
            <p:ph idx="1"/>
          </p:nvPr>
        </p:nvSpPr>
        <p:spPr>
          <a:xfrm>
            <a:off x="772982" y="2748028"/>
            <a:ext cx="7615442" cy="3124010"/>
          </a:xfrm>
        </p:spPr>
        <p:txBody>
          <a:bodyPr rtlCol="0">
            <a:normAutofit lnSpcReduction="10000"/>
          </a:bodyPr>
          <a:lstStyle/>
          <a:p>
            <a:pPr algn="just" eaLnBrk="1" fontAlgn="auto" hangingPunct="1">
              <a:spcAft>
                <a:spcPts val="0"/>
              </a:spcAft>
              <a:buClr>
                <a:schemeClr val="tx2"/>
              </a:buClr>
              <a:tabLst>
                <a:tab pos="540385" algn="l"/>
              </a:tabLst>
              <a:defRPr/>
            </a:pPr>
            <a:r>
              <a:rPr lang="en-GB" sz="1800" dirty="0">
                <a:latin typeface="+mn-lt"/>
                <a:ea typeface="Calibri" panose="020F0502020204030204" pitchFamily="34" charset="0"/>
              </a:rPr>
              <a:t>The interfaces between the Toll Authority (N2 North Coast Toll Route) and the TCH has been successfully implemented to serve the base requirements for processing tag transactions on all the existing Toll Plazas from the Commencement Date of the Operation Service Period.</a:t>
            </a:r>
            <a:endParaRPr lang="en-ZA" sz="1800" dirty="0">
              <a:latin typeface="+mn-lt"/>
              <a:ea typeface="Calibri" panose="020F0502020204030204" pitchFamily="34" charset="0"/>
            </a:endParaRPr>
          </a:p>
          <a:p>
            <a:pPr algn="just" eaLnBrk="1" fontAlgn="auto" hangingPunct="1">
              <a:spcAft>
                <a:spcPts val="0"/>
              </a:spcAft>
              <a:buClr>
                <a:schemeClr val="tx2"/>
              </a:buClr>
              <a:defRPr/>
            </a:pPr>
            <a:r>
              <a:rPr lang="en-GB" sz="1800" dirty="0">
                <a:latin typeface="+mn-lt"/>
                <a:ea typeface="Calibri" panose="020F0502020204030204" pitchFamily="34" charset="0"/>
              </a:rPr>
              <a:t>The interface between the Customer Service Centre (CSC) installed in the Administration Office on each of the existing Toll Plazas on the N2 North Coast Toll Route and the TCH has been successfully implemented and the Contractor is to operate these CSC stations from Commencement Date of the Operation Service Period.</a:t>
            </a:r>
            <a:endParaRPr lang="en-ZA" sz="1800" dirty="0">
              <a:latin typeface="+mn-lt"/>
              <a:ea typeface="Calibri" panose="020F0502020204030204" pitchFamily="34" charset="0"/>
            </a:endParaRPr>
          </a:p>
          <a:p>
            <a:pPr eaLnBrk="1" fontAlgn="auto" hangingPunct="1">
              <a:spcBef>
                <a:spcPts val="1200"/>
              </a:spcBef>
              <a:spcAft>
                <a:spcPts val="1200"/>
              </a:spcAft>
              <a:buFont typeface="Wingdings" panose="05000000000000000000" pitchFamily="2" charset="2"/>
              <a:buNone/>
              <a:defRPr/>
            </a:pPr>
            <a:endParaRPr lang="en-US" sz="1800" dirty="0">
              <a:latin typeface="+mn-lt"/>
            </a:endParaRPr>
          </a:p>
        </p:txBody>
      </p:sp>
      <p:pic>
        <p:nvPicPr>
          <p:cNvPr id="4" name="Picture 3">
            <a:extLst>
              <a:ext uri="{FF2B5EF4-FFF2-40B4-BE49-F238E27FC236}">
                <a16:creationId xmlns:a16="http://schemas.microsoft.com/office/drawing/2014/main" id="{CE7F1817-81B7-38BC-09EC-8E8B22939F81}"/>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382431844"/>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D863F6BC-7B78-7B1F-8C46-5BEB11304525}"/>
              </a:ext>
            </a:extLst>
          </p:cNvPr>
          <p:cNvSpPr>
            <a:spLocks noGrp="1" noChangeArrowheads="1"/>
          </p:cNvSpPr>
          <p:nvPr>
            <p:ph type="title"/>
          </p:nvPr>
        </p:nvSpPr>
        <p:spPr>
          <a:xfrm>
            <a:off x="753023" y="442735"/>
            <a:ext cx="7055380" cy="1400530"/>
          </a:xfrm>
        </p:spPr>
        <p:txBody>
          <a:bodyPr anchor="ctr"/>
          <a:lstStyle/>
          <a:p>
            <a:pPr algn="ctr" eaLnBrk="1" fontAlgn="auto" hangingPunct="1">
              <a:spcAft>
                <a:spcPts val="0"/>
              </a:spcAft>
              <a:defRPr/>
            </a:pPr>
            <a:r>
              <a:rPr lang="en-US" sz="2800" dirty="0">
                <a:solidFill>
                  <a:schemeClr val="bg1"/>
                </a:solidFill>
              </a:rPr>
              <a:t>CUSTOMER CALL CENTRE</a:t>
            </a:r>
          </a:p>
        </p:txBody>
      </p:sp>
      <p:sp>
        <p:nvSpPr>
          <p:cNvPr id="3" name="Rectangle 3">
            <a:extLst>
              <a:ext uri="{FF2B5EF4-FFF2-40B4-BE49-F238E27FC236}">
                <a16:creationId xmlns:a16="http://schemas.microsoft.com/office/drawing/2014/main" id="{3EA5CC17-02C1-8855-A4EE-A919B13C6D1C}"/>
              </a:ext>
            </a:extLst>
          </p:cNvPr>
          <p:cNvSpPr>
            <a:spLocks noGrp="1" noChangeArrowheads="1"/>
          </p:cNvSpPr>
          <p:nvPr>
            <p:ph idx="1"/>
          </p:nvPr>
        </p:nvSpPr>
        <p:spPr>
          <a:xfrm>
            <a:off x="924885" y="3609767"/>
            <a:ext cx="7417823" cy="1400531"/>
          </a:xfrm>
        </p:spPr>
        <p:txBody>
          <a:bodyPr rtlCol="0">
            <a:normAutofit/>
          </a:bodyPr>
          <a:lstStyle/>
          <a:p>
            <a:pPr marL="0" indent="0" algn="just" eaLnBrk="1" fontAlgn="auto" hangingPunct="1">
              <a:spcAft>
                <a:spcPts val="0"/>
              </a:spcAft>
              <a:buFont typeface="Arial" panose="020B0604020202020204" pitchFamily="34" charset="0"/>
              <a:buNone/>
              <a:defRPr/>
            </a:pPr>
            <a:r>
              <a:rPr lang="en-GB" sz="1800" dirty="0">
                <a:latin typeface="+mn-lt"/>
                <a:ea typeface="Calibri" panose="020F0502020204030204" pitchFamily="34" charset="0"/>
              </a:rPr>
              <a:t>The Contractor may utilize the facilities at the existing Toll Plazas for this purpose. The Contractor is to note that there are no upgrades scheduled to the existing facilities for the duration of the Contract. </a:t>
            </a:r>
            <a:endParaRPr lang="en-ZA" sz="1800" dirty="0">
              <a:latin typeface="+mn-lt"/>
              <a:ea typeface="Calibri" panose="020F0502020204030204" pitchFamily="34" charset="0"/>
            </a:endParaRPr>
          </a:p>
        </p:txBody>
      </p:sp>
      <p:pic>
        <p:nvPicPr>
          <p:cNvPr id="4" name="Picture 3">
            <a:extLst>
              <a:ext uri="{FF2B5EF4-FFF2-40B4-BE49-F238E27FC236}">
                <a16:creationId xmlns:a16="http://schemas.microsoft.com/office/drawing/2014/main" id="{99961978-2E86-C380-CBFC-CD800D484922}"/>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595149967"/>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BC8519E6-3D4E-D0A0-D215-41648158D762}"/>
              </a:ext>
            </a:extLst>
          </p:cNvPr>
          <p:cNvSpPr>
            <a:spLocks noGrp="1" noChangeArrowheads="1"/>
          </p:cNvSpPr>
          <p:nvPr>
            <p:ph type="title"/>
          </p:nvPr>
        </p:nvSpPr>
        <p:spPr>
          <a:xfrm>
            <a:off x="829000" y="485717"/>
            <a:ext cx="6999046" cy="1049337"/>
          </a:xfrm>
        </p:spPr>
        <p:txBody>
          <a:bodyPr anchor="ctr"/>
          <a:lstStyle/>
          <a:p>
            <a:pPr algn="ctr" eaLnBrk="1" fontAlgn="auto" hangingPunct="1">
              <a:spcAft>
                <a:spcPts val="0"/>
              </a:spcAft>
              <a:defRPr/>
            </a:pPr>
            <a:r>
              <a:rPr lang="en-US" sz="2800" dirty="0">
                <a:solidFill>
                  <a:schemeClr val="bg1"/>
                </a:solidFill>
              </a:rPr>
              <a:t>ASSETS</a:t>
            </a:r>
          </a:p>
        </p:txBody>
      </p:sp>
      <p:sp>
        <p:nvSpPr>
          <p:cNvPr id="3" name="Rectangle 3">
            <a:extLst>
              <a:ext uri="{FF2B5EF4-FFF2-40B4-BE49-F238E27FC236}">
                <a16:creationId xmlns:a16="http://schemas.microsoft.com/office/drawing/2014/main" id="{BC1AA0CB-E6BA-DD75-1B9E-BC987B3AA377}"/>
              </a:ext>
            </a:extLst>
          </p:cNvPr>
          <p:cNvSpPr>
            <a:spLocks noGrp="1" noChangeArrowheads="1"/>
          </p:cNvSpPr>
          <p:nvPr>
            <p:ph idx="1"/>
          </p:nvPr>
        </p:nvSpPr>
        <p:spPr>
          <a:xfrm>
            <a:off x="827088" y="2301399"/>
            <a:ext cx="7515621" cy="3935913"/>
          </a:xfrm>
        </p:spPr>
        <p:txBody>
          <a:bodyPr>
            <a:normAutofit/>
          </a:bodyPr>
          <a:lstStyle/>
          <a:p>
            <a:pPr marL="0" indent="0" eaLnBrk="1" hangingPunct="1">
              <a:lnSpc>
                <a:spcPct val="90000"/>
              </a:lnSpc>
              <a:spcBef>
                <a:spcPts val="600"/>
              </a:spcBef>
              <a:spcAft>
                <a:spcPts val="600"/>
              </a:spcAft>
              <a:buClr>
                <a:schemeClr val="tx2"/>
              </a:buClr>
              <a:buNone/>
            </a:pPr>
            <a:r>
              <a:rPr lang="en-US" altLang="en-US" sz="1800" b="1" dirty="0"/>
              <a:t>Employers Facility</a:t>
            </a:r>
          </a:p>
          <a:p>
            <a:pPr lvl="1" eaLnBrk="1" hangingPunct="1">
              <a:lnSpc>
                <a:spcPct val="90000"/>
              </a:lnSpc>
              <a:spcBef>
                <a:spcPts val="600"/>
              </a:spcBef>
              <a:spcAft>
                <a:spcPts val="600"/>
              </a:spcAft>
              <a:buClr>
                <a:schemeClr val="tx2"/>
              </a:buClr>
            </a:pPr>
            <a:r>
              <a:rPr lang="en-US" altLang="en-US" dirty="0"/>
              <a:t>Contractor responsible for day-to-day maintenance.</a:t>
            </a:r>
          </a:p>
          <a:p>
            <a:pPr lvl="1" eaLnBrk="1" hangingPunct="1">
              <a:lnSpc>
                <a:spcPct val="90000"/>
              </a:lnSpc>
              <a:spcBef>
                <a:spcPts val="600"/>
              </a:spcBef>
              <a:spcAft>
                <a:spcPts val="600"/>
              </a:spcAft>
              <a:buClr>
                <a:schemeClr val="tx2"/>
              </a:buClr>
            </a:pPr>
            <a:r>
              <a:rPr lang="en-US" altLang="en-US" dirty="0"/>
              <a:t>Contractor to repair these assets and cost to be recovered from the Employer on 3 quotations system.</a:t>
            </a:r>
          </a:p>
          <a:p>
            <a:pPr marL="0" indent="0" algn="just" eaLnBrk="1" hangingPunct="1">
              <a:lnSpc>
                <a:spcPct val="90000"/>
              </a:lnSpc>
              <a:spcBef>
                <a:spcPts val="600"/>
              </a:spcBef>
              <a:spcAft>
                <a:spcPts val="600"/>
              </a:spcAft>
              <a:buClr>
                <a:schemeClr val="tx2"/>
              </a:buClr>
              <a:buNone/>
            </a:pPr>
            <a:r>
              <a:rPr lang="en-US" altLang="en-US" sz="1800" b="1" dirty="0"/>
              <a:t>Permanent Design-Build Assets</a:t>
            </a:r>
          </a:p>
          <a:p>
            <a:pPr lvl="1" eaLnBrk="1" hangingPunct="1">
              <a:lnSpc>
                <a:spcPct val="90000"/>
              </a:lnSpc>
              <a:spcBef>
                <a:spcPts val="600"/>
              </a:spcBef>
              <a:spcAft>
                <a:spcPts val="600"/>
              </a:spcAft>
              <a:buClr>
                <a:schemeClr val="tx2"/>
              </a:buClr>
            </a:pPr>
            <a:r>
              <a:rPr lang="en-US" altLang="en-US" dirty="0"/>
              <a:t>Contractor to maintain, repair, replace, upgrade, provide or dispose of these assets.</a:t>
            </a:r>
          </a:p>
          <a:p>
            <a:pPr marL="0" indent="0" eaLnBrk="1" hangingPunct="1">
              <a:lnSpc>
                <a:spcPct val="90000"/>
              </a:lnSpc>
              <a:spcBef>
                <a:spcPts val="600"/>
              </a:spcBef>
              <a:spcAft>
                <a:spcPts val="600"/>
              </a:spcAft>
              <a:buClr>
                <a:schemeClr val="tx2"/>
              </a:buClr>
              <a:buNone/>
            </a:pPr>
            <a:r>
              <a:rPr lang="en-US" altLang="en-US" sz="1800" b="1" dirty="0"/>
              <a:t>Contractors’ Facility and Equipment</a:t>
            </a:r>
          </a:p>
          <a:p>
            <a:pPr lvl="1" eaLnBrk="1" hangingPunct="1">
              <a:lnSpc>
                <a:spcPct val="90000"/>
              </a:lnSpc>
              <a:spcBef>
                <a:spcPts val="600"/>
              </a:spcBef>
              <a:spcAft>
                <a:spcPts val="600"/>
              </a:spcAft>
              <a:buClr>
                <a:schemeClr val="tx2"/>
              </a:buClr>
            </a:pPr>
            <a:r>
              <a:rPr lang="en-US" altLang="en-US" dirty="0"/>
              <a:t>Contractor assets.</a:t>
            </a:r>
          </a:p>
          <a:p>
            <a:pPr lvl="1" eaLnBrk="1" hangingPunct="1">
              <a:lnSpc>
                <a:spcPct val="90000"/>
              </a:lnSpc>
              <a:spcBef>
                <a:spcPts val="600"/>
              </a:spcBef>
              <a:spcAft>
                <a:spcPts val="600"/>
              </a:spcAft>
              <a:buClr>
                <a:schemeClr val="tx2"/>
              </a:buClr>
            </a:pPr>
            <a:r>
              <a:rPr lang="en-US" altLang="en-US" dirty="0"/>
              <a:t>Existing Asset Register listing all the assets were provided in Part C4 of Volume 4.</a:t>
            </a:r>
          </a:p>
        </p:txBody>
      </p:sp>
      <p:pic>
        <p:nvPicPr>
          <p:cNvPr id="4" name="Picture 3">
            <a:extLst>
              <a:ext uri="{FF2B5EF4-FFF2-40B4-BE49-F238E27FC236}">
                <a16:creationId xmlns:a16="http://schemas.microsoft.com/office/drawing/2014/main" id="{B5D73E25-647B-CBD6-91B9-512440DF0CE0}"/>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910122903"/>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BC8519E6-3D4E-D0A0-D215-41648158D762}"/>
              </a:ext>
            </a:extLst>
          </p:cNvPr>
          <p:cNvSpPr>
            <a:spLocks noGrp="1" noChangeArrowheads="1"/>
          </p:cNvSpPr>
          <p:nvPr>
            <p:ph type="title"/>
          </p:nvPr>
        </p:nvSpPr>
        <p:spPr>
          <a:xfrm>
            <a:off x="829000" y="485717"/>
            <a:ext cx="6999046" cy="1049337"/>
          </a:xfrm>
        </p:spPr>
        <p:txBody>
          <a:bodyPr anchor="ctr"/>
          <a:lstStyle/>
          <a:p>
            <a:pPr algn="ctr" eaLnBrk="1" fontAlgn="auto" hangingPunct="1">
              <a:spcAft>
                <a:spcPts val="0"/>
              </a:spcAft>
              <a:defRPr/>
            </a:pPr>
            <a:r>
              <a:rPr lang="en-US" sz="2800" dirty="0">
                <a:solidFill>
                  <a:schemeClr val="bg1"/>
                </a:solidFill>
              </a:rPr>
              <a:t>ASSETS ALLOCATION OF ROLES</a:t>
            </a:r>
            <a:br>
              <a:rPr lang="en-US" sz="2800" dirty="0">
                <a:solidFill>
                  <a:schemeClr val="bg1"/>
                </a:solidFill>
              </a:rPr>
            </a:br>
            <a:r>
              <a:rPr lang="en-US" sz="2800" dirty="0">
                <a:solidFill>
                  <a:schemeClr val="bg1"/>
                </a:solidFill>
              </a:rPr>
              <a:t>AND RESPONSIBILITIES</a:t>
            </a:r>
          </a:p>
        </p:txBody>
      </p:sp>
      <p:sp>
        <p:nvSpPr>
          <p:cNvPr id="3" name="Rectangle 3">
            <a:extLst>
              <a:ext uri="{FF2B5EF4-FFF2-40B4-BE49-F238E27FC236}">
                <a16:creationId xmlns:a16="http://schemas.microsoft.com/office/drawing/2014/main" id="{BC1AA0CB-E6BA-DD75-1B9E-BC987B3AA377}"/>
              </a:ext>
            </a:extLst>
          </p:cNvPr>
          <p:cNvSpPr>
            <a:spLocks noGrp="1" noChangeArrowheads="1"/>
          </p:cNvSpPr>
          <p:nvPr>
            <p:ph idx="1"/>
          </p:nvPr>
        </p:nvSpPr>
        <p:spPr>
          <a:xfrm>
            <a:off x="859236" y="2403493"/>
            <a:ext cx="7515621" cy="3617795"/>
          </a:xfrm>
        </p:spPr>
        <p:txBody>
          <a:bodyPr>
            <a:noAutofit/>
          </a:bodyPr>
          <a:lstStyle/>
          <a:p>
            <a:pPr marL="446088" lvl="1" indent="-434975">
              <a:lnSpc>
                <a:spcPct val="90000"/>
              </a:lnSpc>
              <a:spcBef>
                <a:spcPts val="600"/>
              </a:spcBef>
              <a:spcAft>
                <a:spcPts val="600"/>
              </a:spcAft>
              <a:buClr>
                <a:schemeClr val="tx2"/>
              </a:buClr>
            </a:pPr>
            <a:r>
              <a:rPr lang="en-US" altLang="en-US" sz="1600" dirty="0"/>
              <a:t>Refer </a:t>
            </a:r>
            <a:r>
              <a:rPr lang="en-ZA" altLang="en-US" sz="1600" dirty="0"/>
              <a:t>to part C3.2.4 for the allocation of roles and responsibilities between the Main Contractor and the Nominated Subcontractor.</a:t>
            </a:r>
          </a:p>
          <a:p>
            <a:pPr marL="490538" lvl="1" indent="-446088">
              <a:lnSpc>
                <a:spcPct val="90000"/>
              </a:lnSpc>
              <a:spcBef>
                <a:spcPts val="600"/>
              </a:spcBef>
              <a:spcAft>
                <a:spcPts val="600"/>
              </a:spcAft>
              <a:buClr>
                <a:schemeClr val="tx2"/>
              </a:buClr>
            </a:pPr>
            <a:r>
              <a:rPr lang="en-ZA" altLang="en-US" sz="1600" dirty="0"/>
              <a:t>The Main Contractor shall be responsible for the maintenance of all:</a:t>
            </a:r>
          </a:p>
          <a:p>
            <a:pPr lvl="1" eaLnBrk="1" hangingPunct="1">
              <a:lnSpc>
                <a:spcPct val="90000"/>
              </a:lnSpc>
              <a:spcBef>
                <a:spcPts val="600"/>
              </a:spcBef>
              <a:spcAft>
                <a:spcPts val="600"/>
              </a:spcAft>
              <a:buClr>
                <a:schemeClr val="tx2"/>
              </a:buClr>
            </a:pPr>
            <a:r>
              <a:rPr lang="en-ZA" altLang="en-US" sz="1600" dirty="0"/>
              <a:t>Employer’s Assets, Facilities and Equipment, </a:t>
            </a:r>
            <a:r>
              <a:rPr lang="en-US" altLang="en-US" sz="1600" dirty="0"/>
              <a:t>tractor responsible for day-to-day maintenance.</a:t>
            </a:r>
          </a:p>
          <a:p>
            <a:pPr lvl="1">
              <a:lnSpc>
                <a:spcPct val="90000"/>
              </a:lnSpc>
              <a:spcBef>
                <a:spcPts val="600"/>
              </a:spcBef>
              <a:spcAft>
                <a:spcPts val="600"/>
              </a:spcAft>
              <a:buClr>
                <a:schemeClr val="tx2"/>
              </a:buClr>
            </a:pPr>
            <a:r>
              <a:rPr lang="en-ZA" altLang="en-US" sz="1600" dirty="0"/>
              <a:t>Contractor-provided Assets, Facilities and Equipment.</a:t>
            </a:r>
          </a:p>
          <a:p>
            <a:pPr marL="490538" lvl="1" indent="-490538">
              <a:lnSpc>
                <a:spcPct val="90000"/>
              </a:lnSpc>
              <a:spcBef>
                <a:spcPts val="600"/>
              </a:spcBef>
              <a:spcAft>
                <a:spcPts val="600"/>
              </a:spcAft>
              <a:buClr>
                <a:schemeClr val="tx2"/>
              </a:buClr>
            </a:pPr>
            <a:r>
              <a:rPr lang="en-ZA" altLang="en-US" sz="1600" dirty="0"/>
              <a:t>The Nominated Subcontractor shall primarily be responsible for:</a:t>
            </a:r>
          </a:p>
          <a:p>
            <a:pPr marL="720725" lvl="1" indent="-274638">
              <a:lnSpc>
                <a:spcPct val="90000"/>
              </a:lnSpc>
              <a:spcBef>
                <a:spcPts val="600"/>
              </a:spcBef>
              <a:spcAft>
                <a:spcPts val="600"/>
              </a:spcAft>
              <a:buClr>
                <a:schemeClr val="tx2"/>
              </a:buClr>
            </a:pPr>
            <a:r>
              <a:rPr lang="en-ZA" altLang="en-US" sz="1600" dirty="0"/>
              <a:t>The provision and maintenance of the Toll System. </a:t>
            </a:r>
          </a:p>
          <a:p>
            <a:pPr marL="720725" lvl="1" indent="-274638">
              <a:lnSpc>
                <a:spcPct val="90000"/>
              </a:lnSpc>
              <a:spcBef>
                <a:spcPts val="600"/>
              </a:spcBef>
              <a:spcAft>
                <a:spcPts val="600"/>
              </a:spcAft>
              <a:buClr>
                <a:schemeClr val="tx2"/>
              </a:buClr>
            </a:pPr>
            <a:r>
              <a:rPr lang="en-ZA" altLang="en-US" sz="1600" dirty="0"/>
              <a:t>The maintenance of the existing Toll System handed over at Commencement Date.</a:t>
            </a:r>
          </a:p>
          <a:p>
            <a:pPr marL="720725" lvl="1" indent="-274638">
              <a:lnSpc>
                <a:spcPct val="90000"/>
              </a:lnSpc>
              <a:spcBef>
                <a:spcPts val="600"/>
              </a:spcBef>
              <a:spcAft>
                <a:spcPts val="600"/>
              </a:spcAft>
              <a:buClr>
                <a:schemeClr val="tx2"/>
              </a:buClr>
            </a:pPr>
            <a:r>
              <a:rPr lang="en-ZA" altLang="en-US" sz="1600" dirty="0"/>
              <a:t>Parts of the SANRAL MIS.</a:t>
            </a:r>
            <a:endParaRPr lang="en-US" altLang="en-US" sz="1600" dirty="0"/>
          </a:p>
        </p:txBody>
      </p:sp>
      <p:pic>
        <p:nvPicPr>
          <p:cNvPr id="4" name="Picture 3">
            <a:extLst>
              <a:ext uri="{FF2B5EF4-FFF2-40B4-BE49-F238E27FC236}">
                <a16:creationId xmlns:a16="http://schemas.microsoft.com/office/drawing/2014/main" id="{B5D73E25-647B-CBD6-91B9-512440DF0CE0}"/>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244778144"/>
      </p:ext>
    </p:extLst>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71AD092E-0E1B-9483-D8BB-DB5572A4F09E}"/>
              </a:ext>
            </a:extLst>
          </p:cNvPr>
          <p:cNvSpPr>
            <a:spLocks noGrp="1" noChangeArrowheads="1"/>
          </p:cNvSpPr>
          <p:nvPr>
            <p:ph type="title"/>
          </p:nvPr>
        </p:nvSpPr>
        <p:spPr>
          <a:xfrm>
            <a:off x="712943" y="480381"/>
            <a:ext cx="7115103" cy="1225550"/>
          </a:xfrm>
        </p:spPr>
        <p:txBody>
          <a:bodyPr anchor="ctr"/>
          <a:lstStyle/>
          <a:p>
            <a:pPr algn="ctr" eaLnBrk="1" fontAlgn="auto" hangingPunct="1">
              <a:spcAft>
                <a:spcPts val="0"/>
              </a:spcAft>
              <a:defRPr/>
            </a:pPr>
            <a:r>
              <a:rPr lang="en-US" sz="2800" dirty="0">
                <a:solidFill>
                  <a:schemeClr val="bg1"/>
                </a:solidFill>
              </a:rPr>
              <a:t>INTEGRATED TRANSPORTATION INFORMATION SYSTEM (ITIS)</a:t>
            </a:r>
          </a:p>
        </p:txBody>
      </p:sp>
      <p:sp>
        <p:nvSpPr>
          <p:cNvPr id="3" name="Rectangle 3">
            <a:extLst>
              <a:ext uri="{FF2B5EF4-FFF2-40B4-BE49-F238E27FC236}">
                <a16:creationId xmlns:a16="http://schemas.microsoft.com/office/drawing/2014/main" id="{EB2FD35A-3F91-9915-BF28-5488DE9E9681}"/>
              </a:ext>
            </a:extLst>
          </p:cNvPr>
          <p:cNvSpPr>
            <a:spLocks noGrp="1" noChangeArrowheads="1"/>
          </p:cNvSpPr>
          <p:nvPr>
            <p:ph idx="1"/>
          </p:nvPr>
        </p:nvSpPr>
        <p:spPr>
          <a:xfrm>
            <a:off x="847006" y="2433022"/>
            <a:ext cx="7495703" cy="3753120"/>
          </a:xfrm>
        </p:spPr>
        <p:txBody>
          <a:bodyPr rtlCol="0">
            <a:noAutofit/>
          </a:bodyPr>
          <a:lstStyle/>
          <a:p>
            <a:pPr eaLnBrk="1" fontAlgn="auto" hangingPunct="1">
              <a:spcBef>
                <a:spcPts val="1200"/>
              </a:spcBef>
              <a:spcAft>
                <a:spcPts val="1200"/>
              </a:spcAft>
              <a:buClr>
                <a:schemeClr val="tx2"/>
              </a:buClr>
              <a:defRPr/>
            </a:pPr>
            <a:r>
              <a:rPr lang="en-US" sz="1600" dirty="0"/>
              <a:t>Employer Developed Management Tool (ITIS).</a:t>
            </a:r>
          </a:p>
          <a:p>
            <a:pPr eaLnBrk="1" fontAlgn="auto" hangingPunct="1">
              <a:spcBef>
                <a:spcPts val="1200"/>
              </a:spcBef>
              <a:spcAft>
                <a:spcPts val="1200"/>
              </a:spcAft>
              <a:buClr>
                <a:schemeClr val="tx2"/>
              </a:buClr>
              <a:defRPr/>
            </a:pPr>
            <a:r>
              <a:rPr lang="en-US" sz="1600" dirty="0"/>
              <a:t>ITIS consists of 3 platforms:</a:t>
            </a:r>
            <a:br>
              <a:rPr lang="en-US" sz="1600" dirty="0"/>
            </a:br>
            <a:r>
              <a:rPr lang="en-US" sz="1600" dirty="0"/>
              <a:t>-   ITIS Web</a:t>
            </a:r>
            <a:br>
              <a:rPr lang="en-US" sz="1600" dirty="0"/>
            </a:br>
            <a:r>
              <a:rPr lang="en-US" sz="1600" dirty="0"/>
              <a:t>-   ITIS Desktop</a:t>
            </a:r>
            <a:br>
              <a:rPr lang="en-US" sz="1600" dirty="0"/>
            </a:br>
            <a:r>
              <a:rPr lang="en-US" sz="1600" dirty="0"/>
              <a:t>-   ITIS Mobile</a:t>
            </a:r>
          </a:p>
          <a:p>
            <a:pPr eaLnBrk="1" fontAlgn="auto" hangingPunct="1">
              <a:spcBef>
                <a:spcPts val="0"/>
              </a:spcBef>
              <a:spcAft>
                <a:spcPts val="0"/>
              </a:spcAft>
              <a:buClr>
                <a:schemeClr val="tx2"/>
              </a:buClr>
              <a:defRPr/>
            </a:pPr>
            <a:r>
              <a:rPr lang="en-US" sz="1600" dirty="0"/>
              <a:t>The modules applicable to this contract running on the above platforms are:</a:t>
            </a:r>
            <a:br>
              <a:rPr lang="en-US" sz="1600" dirty="0"/>
            </a:br>
            <a:r>
              <a:rPr lang="en-US" sz="1600" dirty="0"/>
              <a:t>-   Contract Module:  Management of Contracts.</a:t>
            </a:r>
            <a:br>
              <a:rPr lang="en-US" sz="1600" dirty="0"/>
            </a:br>
            <a:r>
              <a:rPr lang="en-US" sz="1600" dirty="0"/>
              <a:t>-   Incident Module:  Recording of Incidents on site.</a:t>
            </a:r>
            <a:br>
              <a:rPr lang="en-US" sz="1600" dirty="0"/>
            </a:br>
            <a:r>
              <a:rPr lang="en-US" sz="1600" dirty="0"/>
              <a:t>-   Project Information Module:  Employment and training data.</a:t>
            </a:r>
          </a:p>
          <a:p>
            <a:pPr marL="0" indent="0" eaLnBrk="1" fontAlgn="auto" hangingPunct="1">
              <a:spcBef>
                <a:spcPts val="0"/>
              </a:spcBef>
              <a:spcAft>
                <a:spcPts val="0"/>
              </a:spcAft>
              <a:buFont typeface="Arial" panose="020B0604020202020204" pitchFamily="34" charset="0"/>
              <a:buNone/>
              <a:defRPr/>
            </a:pPr>
            <a:r>
              <a:rPr lang="en-US" sz="1600" dirty="0"/>
              <a:t>      -   Toll Module: Management of Toll System data and payments.</a:t>
            </a:r>
          </a:p>
          <a:p>
            <a:pPr eaLnBrk="1" fontAlgn="auto" hangingPunct="1">
              <a:spcBef>
                <a:spcPts val="1200"/>
              </a:spcBef>
              <a:spcAft>
                <a:spcPts val="1200"/>
              </a:spcAft>
              <a:buClr>
                <a:schemeClr val="tx2"/>
              </a:buClr>
              <a:defRPr/>
            </a:pPr>
            <a:r>
              <a:rPr lang="en-US" sz="1600" dirty="0"/>
              <a:t>A separate payment item in Schedule of Payments/Cost Matrix.</a:t>
            </a:r>
            <a:endParaRPr lang="en-US" sz="1600" dirty="0">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7C73023C-E75F-87BC-0698-5CCC34D13619}"/>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699138810"/>
      </p:ext>
    </p:extLst>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29DC0379-0369-AAF4-5BE3-F9780234320B}"/>
              </a:ext>
            </a:extLst>
          </p:cNvPr>
          <p:cNvSpPr>
            <a:spLocks noGrp="1" noChangeArrowheads="1"/>
          </p:cNvSpPr>
          <p:nvPr>
            <p:ph type="title"/>
          </p:nvPr>
        </p:nvSpPr>
        <p:spPr>
          <a:xfrm>
            <a:off x="706438" y="433124"/>
            <a:ext cx="7121608" cy="1431925"/>
          </a:xfrm>
        </p:spPr>
        <p:txBody>
          <a:bodyPr anchor="ctr"/>
          <a:lstStyle/>
          <a:p>
            <a:pPr algn="ctr" eaLnBrk="1" fontAlgn="auto" hangingPunct="1">
              <a:spcAft>
                <a:spcPts val="0"/>
              </a:spcAft>
              <a:defRPr/>
            </a:pPr>
            <a:r>
              <a:rPr lang="en-US" sz="2800" dirty="0">
                <a:solidFill>
                  <a:schemeClr val="bg1"/>
                </a:solidFill>
              </a:rPr>
              <a:t>DISCOUNTS</a:t>
            </a:r>
          </a:p>
        </p:txBody>
      </p:sp>
      <p:sp>
        <p:nvSpPr>
          <p:cNvPr id="3" name="Rectangle 3">
            <a:extLst>
              <a:ext uri="{FF2B5EF4-FFF2-40B4-BE49-F238E27FC236}">
                <a16:creationId xmlns:a16="http://schemas.microsoft.com/office/drawing/2014/main" id="{96C29117-5054-D348-63D0-8EECC5D486DA}"/>
              </a:ext>
            </a:extLst>
          </p:cNvPr>
          <p:cNvSpPr>
            <a:spLocks noGrp="1" noChangeArrowheads="1"/>
          </p:cNvSpPr>
          <p:nvPr>
            <p:ph idx="1"/>
          </p:nvPr>
        </p:nvSpPr>
        <p:spPr>
          <a:xfrm>
            <a:off x="827088" y="2492895"/>
            <a:ext cx="7515621" cy="1933281"/>
          </a:xfrm>
        </p:spPr>
        <p:txBody>
          <a:bodyPr rtlCol="0">
            <a:noAutofit/>
          </a:bodyPr>
          <a:lstStyle/>
          <a:p>
            <a:pPr marL="0" indent="0" algn="just" eaLnBrk="1" fontAlgn="auto" hangingPunct="1">
              <a:lnSpc>
                <a:spcPct val="102000"/>
              </a:lnSpc>
              <a:spcAft>
                <a:spcPts val="0"/>
              </a:spcAft>
              <a:buFont typeface="Arial" panose="020B0604020202020204" pitchFamily="34" charset="0"/>
              <a:buNone/>
              <a:defRPr/>
            </a:pPr>
            <a:r>
              <a:rPr lang="en-GB" sz="1600" spc="-5" dirty="0">
                <a:latin typeface="+mn-lt"/>
                <a:ea typeface="Arial" panose="020B0604020202020204" pitchFamily="34" charset="0"/>
              </a:rPr>
              <a:t>T</a:t>
            </a:r>
            <a:r>
              <a:rPr lang="en-GB" sz="1600" spc="10" dirty="0">
                <a:latin typeface="+mn-lt"/>
                <a:ea typeface="Arial" panose="020B0604020202020204" pitchFamily="34" charset="0"/>
              </a:rPr>
              <a:t>h</a:t>
            </a:r>
            <a:r>
              <a:rPr lang="en-GB" sz="1600" dirty="0">
                <a:latin typeface="+mn-lt"/>
                <a:ea typeface="Arial" panose="020B0604020202020204" pitchFamily="34" charset="0"/>
              </a:rPr>
              <a:t>e c</a:t>
            </a:r>
            <a:r>
              <a:rPr lang="en-GB" sz="1600" spc="-5" dirty="0">
                <a:latin typeface="+mn-lt"/>
                <a:ea typeface="Arial" panose="020B0604020202020204" pitchFamily="34" charset="0"/>
              </a:rPr>
              <a:t>u</a:t>
            </a:r>
            <a:r>
              <a:rPr lang="en-GB" sz="1600" dirty="0">
                <a:latin typeface="+mn-lt"/>
                <a:ea typeface="Arial" panose="020B0604020202020204" pitchFamily="34" charset="0"/>
              </a:rPr>
              <a:t>r</a:t>
            </a:r>
            <a:r>
              <a:rPr lang="en-GB" sz="1600" spc="15" dirty="0">
                <a:latin typeface="+mn-lt"/>
                <a:ea typeface="Arial" panose="020B0604020202020204" pitchFamily="34" charset="0"/>
              </a:rPr>
              <a:t>r</a:t>
            </a:r>
            <a:r>
              <a:rPr lang="en-GB" sz="1600" spc="-5" dirty="0">
                <a:latin typeface="+mn-lt"/>
                <a:ea typeface="Arial" panose="020B0604020202020204" pitchFamily="34" charset="0"/>
              </a:rPr>
              <a:t>en</a:t>
            </a:r>
            <a:r>
              <a:rPr lang="en-GB" sz="1600" dirty="0">
                <a:latin typeface="+mn-lt"/>
                <a:ea typeface="Arial" panose="020B0604020202020204" pitchFamily="34" charset="0"/>
              </a:rPr>
              <a:t>t </a:t>
            </a:r>
            <a:r>
              <a:rPr lang="en-GB" sz="1600" spc="10" dirty="0">
                <a:latin typeface="+mn-lt"/>
                <a:ea typeface="Arial" panose="020B0604020202020204" pitchFamily="34" charset="0"/>
              </a:rPr>
              <a:t>L</a:t>
            </a:r>
            <a:r>
              <a:rPr lang="en-GB" sz="1600" spc="-5" dirty="0">
                <a:latin typeface="+mn-lt"/>
                <a:ea typeface="Arial" panose="020B0604020202020204" pitchFamily="34" charset="0"/>
              </a:rPr>
              <a:t>o</a:t>
            </a:r>
            <a:r>
              <a:rPr lang="en-GB" sz="1600" spc="15" dirty="0">
                <a:latin typeface="+mn-lt"/>
                <a:ea typeface="Arial" panose="020B0604020202020204" pitchFamily="34" charset="0"/>
              </a:rPr>
              <a:t>c</a:t>
            </a:r>
            <a:r>
              <a:rPr lang="en-GB" sz="1600" spc="-5" dirty="0">
                <a:latin typeface="+mn-lt"/>
                <a:ea typeface="Arial" panose="020B0604020202020204" pitchFamily="34" charset="0"/>
              </a:rPr>
              <a:t>a</a:t>
            </a:r>
            <a:r>
              <a:rPr lang="en-GB" sz="1600" dirty="0">
                <a:latin typeface="+mn-lt"/>
                <a:ea typeface="Arial" panose="020B0604020202020204" pitchFamily="34" charset="0"/>
              </a:rPr>
              <a:t>l </a:t>
            </a:r>
            <a:r>
              <a:rPr lang="en-GB" sz="1600" spc="10" dirty="0">
                <a:latin typeface="+mn-lt"/>
                <a:ea typeface="Arial" panose="020B0604020202020204" pitchFamily="34" charset="0"/>
              </a:rPr>
              <a:t>U</a:t>
            </a:r>
            <a:r>
              <a:rPr lang="en-GB" sz="1600" dirty="0">
                <a:latin typeface="+mn-lt"/>
                <a:ea typeface="Arial" panose="020B0604020202020204" pitchFamily="34" charset="0"/>
              </a:rPr>
              <a:t>s</a:t>
            </a:r>
            <a:r>
              <a:rPr lang="en-GB" sz="1600" spc="-5" dirty="0">
                <a:latin typeface="+mn-lt"/>
                <a:ea typeface="Arial" panose="020B0604020202020204" pitchFamily="34" charset="0"/>
              </a:rPr>
              <a:t>e</a:t>
            </a:r>
            <a:r>
              <a:rPr lang="en-GB" sz="1600" dirty="0">
                <a:latin typeface="+mn-lt"/>
                <a:ea typeface="Arial" panose="020B0604020202020204" pitchFamily="34" charset="0"/>
              </a:rPr>
              <a:t>r</a:t>
            </a:r>
            <a:r>
              <a:rPr lang="en-GB" sz="1600" spc="70" dirty="0">
                <a:latin typeface="+mn-lt"/>
                <a:ea typeface="Arial" panose="020B0604020202020204" pitchFamily="34" charset="0"/>
              </a:rPr>
              <a:t> </a:t>
            </a:r>
            <a:r>
              <a:rPr lang="en-GB" sz="1600" spc="15" dirty="0">
                <a:latin typeface="+mn-lt"/>
                <a:ea typeface="Arial" panose="020B0604020202020204" pitchFamily="34" charset="0"/>
              </a:rPr>
              <a:t>Toll T</a:t>
            </a:r>
            <a:r>
              <a:rPr lang="en-GB" sz="1600" spc="-5" dirty="0">
                <a:latin typeface="+mn-lt"/>
                <a:ea typeface="Arial" panose="020B0604020202020204" pitchFamily="34" charset="0"/>
              </a:rPr>
              <a:t>a</a:t>
            </a:r>
            <a:r>
              <a:rPr lang="en-GB" sz="1600" dirty="0">
                <a:latin typeface="+mn-lt"/>
                <a:ea typeface="Arial" panose="020B0604020202020204" pitchFamily="34" charset="0"/>
              </a:rPr>
              <a:t>r</a:t>
            </a:r>
            <a:r>
              <a:rPr lang="en-GB" sz="1600" spc="-5" dirty="0">
                <a:latin typeface="+mn-lt"/>
                <a:ea typeface="Arial" panose="020B0604020202020204" pitchFamily="34" charset="0"/>
              </a:rPr>
              <a:t>i</a:t>
            </a:r>
            <a:r>
              <a:rPr lang="en-GB" sz="1600" spc="5" dirty="0">
                <a:latin typeface="+mn-lt"/>
                <a:ea typeface="Arial" panose="020B0604020202020204" pitchFamily="34" charset="0"/>
              </a:rPr>
              <a:t>ff</a:t>
            </a:r>
            <a:r>
              <a:rPr lang="en-GB" sz="1600" dirty="0">
                <a:latin typeface="+mn-lt"/>
                <a:ea typeface="Arial" panose="020B0604020202020204" pitchFamily="34" charset="0"/>
              </a:rPr>
              <a:t>s </a:t>
            </a:r>
            <a:r>
              <a:rPr lang="en-GB" sz="1600" spc="-5" dirty="0">
                <a:latin typeface="+mn-lt"/>
                <a:ea typeface="Arial" panose="020B0604020202020204" pitchFamily="34" charset="0"/>
              </a:rPr>
              <a:t>a</a:t>
            </a:r>
            <a:r>
              <a:rPr lang="en-GB" sz="1600" spc="25" dirty="0">
                <a:latin typeface="+mn-lt"/>
                <a:ea typeface="Arial" panose="020B0604020202020204" pitchFamily="34" charset="0"/>
              </a:rPr>
              <a:t>r</a:t>
            </a:r>
            <a:r>
              <a:rPr lang="en-GB" sz="1600" dirty="0">
                <a:latin typeface="+mn-lt"/>
                <a:ea typeface="Arial" panose="020B0604020202020204" pitchFamily="34" charset="0"/>
              </a:rPr>
              <a:t>e</a:t>
            </a:r>
            <a:r>
              <a:rPr lang="en-GB" sz="1600" spc="40" dirty="0">
                <a:latin typeface="+mn-lt"/>
                <a:ea typeface="Arial" panose="020B0604020202020204" pitchFamily="34" charset="0"/>
              </a:rPr>
              <a:t> </a:t>
            </a:r>
            <a:r>
              <a:rPr lang="en-GB" sz="1600" spc="10" dirty="0">
                <a:latin typeface="+mn-lt"/>
                <a:ea typeface="Arial" panose="020B0604020202020204" pitchFamily="34" charset="0"/>
              </a:rPr>
              <a:t>app</a:t>
            </a:r>
            <a:r>
              <a:rPr lang="en-GB" sz="1600" spc="-5" dirty="0">
                <a:latin typeface="+mn-lt"/>
                <a:ea typeface="Arial" panose="020B0604020202020204" pitchFamily="34" charset="0"/>
              </a:rPr>
              <a:t>l</a:t>
            </a:r>
            <a:r>
              <a:rPr lang="en-GB" sz="1600" spc="10" dirty="0">
                <a:latin typeface="+mn-lt"/>
                <a:ea typeface="Arial" panose="020B0604020202020204" pitchFamily="34" charset="0"/>
              </a:rPr>
              <a:t>i</a:t>
            </a:r>
            <a:r>
              <a:rPr lang="en-GB" sz="1600" spc="-10" dirty="0">
                <a:latin typeface="+mn-lt"/>
                <a:ea typeface="Arial" panose="020B0604020202020204" pitchFamily="34" charset="0"/>
              </a:rPr>
              <a:t>c</a:t>
            </a:r>
            <a:r>
              <a:rPr lang="en-GB" sz="1600" spc="-5" dirty="0">
                <a:latin typeface="+mn-lt"/>
                <a:ea typeface="Arial" panose="020B0604020202020204" pitchFamily="34" charset="0"/>
              </a:rPr>
              <a:t>a</a:t>
            </a:r>
            <a:r>
              <a:rPr lang="en-GB" sz="1600" spc="10" dirty="0">
                <a:latin typeface="+mn-lt"/>
                <a:ea typeface="Arial" panose="020B0604020202020204" pitchFamily="34" charset="0"/>
              </a:rPr>
              <a:t>b</a:t>
            </a:r>
            <a:r>
              <a:rPr lang="en-GB" sz="1600" spc="-5" dirty="0">
                <a:latin typeface="+mn-lt"/>
                <a:ea typeface="Arial" panose="020B0604020202020204" pitchFamily="34" charset="0"/>
              </a:rPr>
              <a:t>l</a:t>
            </a:r>
            <a:r>
              <a:rPr lang="en-GB" sz="1600" dirty="0">
                <a:latin typeface="+mn-lt"/>
                <a:ea typeface="Arial" panose="020B0604020202020204" pitchFamily="34" charset="0"/>
              </a:rPr>
              <a:t>e</a:t>
            </a:r>
            <a:r>
              <a:rPr lang="en-GB" sz="1600" spc="145" dirty="0">
                <a:latin typeface="+mn-lt"/>
                <a:ea typeface="Arial" panose="020B0604020202020204" pitchFamily="34" charset="0"/>
              </a:rPr>
              <a:t> </a:t>
            </a:r>
            <a:r>
              <a:rPr lang="en-GB" sz="1600" spc="5" dirty="0">
                <a:latin typeface="+mn-lt"/>
                <a:ea typeface="Arial" panose="020B0604020202020204" pitchFamily="34" charset="0"/>
              </a:rPr>
              <a:t>t</a:t>
            </a:r>
            <a:r>
              <a:rPr lang="en-GB" sz="1600" dirty="0">
                <a:latin typeface="+mn-lt"/>
                <a:ea typeface="Arial" panose="020B0604020202020204" pitchFamily="34" charset="0"/>
              </a:rPr>
              <a:t>o </a:t>
            </a:r>
            <a:r>
              <a:rPr lang="en-GB" sz="1600" spc="10" dirty="0">
                <a:latin typeface="+mn-lt"/>
                <a:ea typeface="Arial" panose="020B0604020202020204" pitchFamily="34" charset="0"/>
              </a:rPr>
              <a:t>a</a:t>
            </a:r>
            <a:r>
              <a:rPr lang="en-GB" sz="1600" spc="-5" dirty="0">
                <a:latin typeface="+mn-lt"/>
                <a:ea typeface="Arial" panose="020B0604020202020204" pitchFamily="34" charset="0"/>
              </a:rPr>
              <a:t>l</a:t>
            </a:r>
            <a:r>
              <a:rPr lang="en-GB" sz="1600" dirty="0">
                <a:latin typeface="+mn-lt"/>
                <a:ea typeface="Arial" panose="020B0604020202020204" pitchFamily="34" charset="0"/>
              </a:rPr>
              <a:t>l </a:t>
            </a:r>
            <a:r>
              <a:rPr lang="en-GB" sz="1600" spc="15" dirty="0">
                <a:latin typeface="+mn-lt"/>
                <a:ea typeface="Arial" panose="020B0604020202020204" pitchFamily="34" charset="0"/>
              </a:rPr>
              <a:t>c</a:t>
            </a:r>
            <a:r>
              <a:rPr lang="en-GB" sz="1600" spc="-5" dirty="0">
                <a:latin typeface="+mn-lt"/>
                <a:ea typeface="Arial" panose="020B0604020202020204" pitchFamily="34" charset="0"/>
              </a:rPr>
              <a:t>l</a:t>
            </a:r>
            <a:r>
              <a:rPr lang="en-GB" sz="1600" spc="10" dirty="0">
                <a:latin typeface="+mn-lt"/>
                <a:ea typeface="Arial" panose="020B0604020202020204" pitchFamily="34" charset="0"/>
              </a:rPr>
              <a:t>a</a:t>
            </a:r>
            <a:r>
              <a:rPr lang="en-GB" sz="1600" spc="-10" dirty="0">
                <a:latin typeface="+mn-lt"/>
                <a:ea typeface="Arial" panose="020B0604020202020204" pitchFamily="34" charset="0"/>
              </a:rPr>
              <a:t>s</a:t>
            </a:r>
            <a:r>
              <a:rPr lang="en-GB" sz="1600" spc="15" dirty="0">
                <a:latin typeface="+mn-lt"/>
                <a:ea typeface="Arial" panose="020B0604020202020204" pitchFamily="34" charset="0"/>
              </a:rPr>
              <a:t>s</a:t>
            </a:r>
            <a:r>
              <a:rPr lang="en-GB" sz="1600" spc="-5" dirty="0">
                <a:latin typeface="+mn-lt"/>
                <a:ea typeface="Arial" panose="020B0604020202020204" pitchFamily="34" charset="0"/>
              </a:rPr>
              <a:t>e</a:t>
            </a:r>
            <a:r>
              <a:rPr lang="en-GB" sz="1600" dirty="0">
                <a:latin typeface="+mn-lt"/>
                <a:ea typeface="Arial" panose="020B0604020202020204" pitchFamily="34" charset="0"/>
              </a:rPr>
              <a:t>s</a:t>
            </a:r>
            <a:r>
              <a:rPr lang="en-GB" sz="1600" spc="105" dirty="0">
                <a:latin typeface="+mn-lt"/>
                <a:ea typeface="Arial" panose="020B0604020202020204" pitchFamily="34" charset="0"/>
              </a:rPr>
              <a:t> </a:t>
            </a:r>
            <a:r>
              <a:rPr lang="en-GB" sz="1600" spc="-10" dirty="0">
                <a:latin typeface="+mn-lt"/>
                <a:ea typeface="Arial" panose="020B0604020202020204" pitchFamily="34" charset="0"/>
              </a:rPr>
              <a:t>t</a:t>
            </a:r>
            <a:r>
              <a:rPr lang="en-GB" sz="1600" dirty="0">
                <a:latin typeface="+mn-lt"/>
                <a:ea typeface="Arial" panose="020B0604020202020204" pitchFamily="34" charset="0"/>
              </a:rPr>
              <a:t>o</a:t>
            </a:r>
            <a:r>
              <a:rPr lang="en-GB" sz="1600" spc="45" dirty="0">
                <a:latin typeface="+mn-lt"/>
                <a:ea typeface="Arial" panose="020B0604020202020204" pitchFamily="34" charset="0"/>
              </a:rPr>
              <a:t> </a:t>
            </a:r>
            <a:r>
              <a:rPr lang="en-GB" sz="1600" spc="5" dirty="0">
                <a:latin typeface="+mn-lt"/>
                <a:ea typeface="Arial" panose="020B0604020202020204" pitchFamily="34" charset="0"/>
              </a:rPr>
              <a:t>t</a:t>
            </a:r>
            <a:r>
              <a:rPr lang="en-GB" sz="1600" spc="10" dirty="0">
                <a:latin typeface="+mn-lt"/>
                <a:ea typeface="Arial" panose="020B0604020202020204" pitchFamily="34" charset="0"/>
              </a:rPr>
              <a:t>h</a:t>
            </a:r>
            <a:r>
              <a:rPr lang="en-GB" sz="1600" dirty="0">
                <a:latin typeface="+mn-lt"/>
                <a:ea typeface="Arial" panose="020B0604020202020204" pitchFamily="34" charset="0"/>
              </a:rPr>
              <a:t>e </a:t>
            </a:r>
            <a:r>
              <a:rPr lang="en-GB" sz="1600" spc="15" dirty="0">
                <a:latin typeface="+mn-lt"/>
                <a:ea typeface="Arial" panose="020B0604020202020204" pitchFamily="34" charset="0"/>
              </a:rPr>
              <a:t>r</a:t>
            </a:r>
            <a:r>
              <a:rPr lang="en-GB" sz="1600" spc="10" dirty="0">
                <a:latin typeface="+mn-lt"/>
                <a:ea typeface="Arial" panose="020B0604020202020204" pitchFamily="34" charset="0"/>
              </a:rPr>
              <a:t>e</a:t>
            </a:r>
            <a:r>
              <a:rPr lang="en-GB" sz="1600" spc="-5" dirty="0">
                <a:latin typeface="+mn-lt"/>
                <a:ea typeface="Arial" panose="020B0604020202020204" pitchFamily="34" charset="0"/>
              </a:rPr>
              <a:t>g</a:t>
            </a:r>
            <a:r>
              <a:rPr lang="en-GB" sz="1600" spc="10" dirty="0">
                <a:latin typeface="+mn-lt"/>
                <a:ea typeface="Arial" panose="020B0604020202020204" pitchFamily="34" charset="0"/>
              </a:rPr>
              <a:t>i</a:t>
            </a:r>
            <a:r>
              <a:rPr lang="en-GB" sz="1600" spc="-10" dirty="0">
                <a:latin typeface="+mn-lt"/>
                <a:ea typeface="Arial" panose="020B0604020202020204" pitchFamily="34" charset="0"/>
              </a:rPr>
              <a:t>s</a:t>
            </a:r>
            <a:r>
              <a:rPr lang="en-GB" sz="1600" spc="5" dirty="0">
                <a:latin typeface="+mn-lt"/>
                <a:ea typeface="Arial" panose="020B0604020202020204" pitchFamily="34" charset="0"/>
              </a:rPr>
              <a:t>t</a:t>
            </a:r>
            <a:r>
              <a:rPr lang="en-GB" sz="1600" spc="-5" dirty="0">
                <a:latin typeface="+mn-lt"/>
                <a:ea typeface="Arial" panose="020B0604020202020204" pitchFamily="34" charset="0"/>
              </a:rPr>
              <a:t>e</a:t>
            </a:r>
            <a:r>
              <a:rPr lang="en-GB" sz="1600" spc="15" dirty="0">
                <a:latin typeface="+mn-lt"/>
                <a:ea typeface="Arial" panose="020B0604020202020204" pitchFamily="34" charset="0"/>
              </a:rPr>
              <a:t>r</a:t>
            </a:r>
            <a:r>
              <a:rPr lang="en-GB" sz="1600" spc="10" dirty="0">
                <a:latin typeface="+mn-lt"/>
                <a:ea typeface="Arial" panose="020B0604020202020204" pitchFamily="34" charset="0"/>
              </a:rPr>
              <a:t>e</a:t>
            </a:r>
            <a:r>
              <a:rPr lang="en-GB" sz="1600" dirty="0">
                <a:latin typeface="+mn-lt"/>
                <a:ea typeface="Arial" panose="020B0604020202020204" pitchFamily="34" charset="0"/>
              </a:rPr>
              <a:t>d </a:t>
            </a:r>
            <a:r>
              <a:rPr lang="en-GB" sz="1600" spc="10" dirty="0">
                <a:latin typeface="+mn-lt"/>
                <a:ea typeface="Arial" panose="020B0604020202020204" pitchFamily="34" charset="0"/>
              </a:rPr>
              <a:t>bo</a:t>
            </a:r>
            <a:r>
              <a:rPr lang="en-GB" sz="1600" spc="-5" dirty="0">
                <a:latin typeface="+mn-lt"/>
                <a:ea typeface="Arial" panose="020B0604020202020204" pitchFamily="34" charset="0"/>
              </a:rPr>
              <a:t>n</a:t>
            </a:r>
            <a:r>
              <a:rPr lang="en-GB" sz="1600" dirty="0">
                <a:latin typeface="+mn-lt"/>
                <a:ea typeface="Arial" panose="020B0604020202020204" pitchFamily="34" charset="0"/>
              </a:rPr>
              <a:t>a</a:t>
            </a:r>
            <a:r>
              <a:rPr lang="en-GB" sz="1600" spc="60" dirty="0">
                <a:latin typeface="+mn-lt"/>
                <a:ea typeface="Arial" panose="020B0604020202020204" pitchFamily="34" charset="0"/>
              </a:rPr>
              <a:t> </a:t>
            </a:r>
            <a:r>
              <a:rPr lang="en-GB" sz="1600" spc="15" dirty="0">
                <a:latin typeface="+mn-lt"/>
                <a:ea typeface="Arial" panose="020B0604020202020204" pitchFamily="34" charset="0"/>
              </a:rPr>
              <a:t>f</a:t>
            </a:r>
            <a:r>
              <a:rPr lang="en-GB" sz="1600" spc="-5" dirty="0">
                <a:latin typeface="+mn-lt"/>
                <a:ea typeface="Arial" panose="020B0604020202020204" pitchFamily="34" charset="0"/>
              </a:rPr>
              <a:t>i</a:t>
            </a:r>
            <a:r>
              <a:rPr lang="en-GB" sz="1600" spc="10" dirty="0">
                <a:latin typeface="+mn-lt"/>
                <a:ea typeface="Arial" panose="020B0604020202020204" pitchFamily="34" charset="0"/>
              </a:rPr>
              <a:t>d</a:t>
            </a:r>
            <a:r>
              <a:rPr lang="en-GB" sz="1600" dirty="0">
                <a:latin typeface="+mn-lt"/>
                <a:ea typeface="Arial" panose="020B0604020202020204" pitchFamily="34" charset="0"/>
              </a:rPr>
              <a:t>e</a:t>
            </a:r>
            <a:r>
              <a:rPr lang="en-GB" sz="1600" spc="55" dirty="0">
                <a:latin typeface="+mn-lt"/>
                <a:ea typeface="Arial" panose="020B0604020202020204" pitchFamily="34" charset="0"/>
              </a:rPr>
              <a:t> </a:t>
            </a:r>
            <a:r>
              <a:rPr lang="en-GB" sz="1600" dirty="0">
                <a:latin typeface="+mn-lt"/>
                <a:ea typeface="Arial" panose="020B0604020202020204" pitchFamily="34" charset="0"/>
              </a:rPr>
              <a:t>r</a:t>
            </a:r>
            <a:r>
              <a:rPr lang="en-GB" sz="1600" spc="10" dirty="0">
                <a:latin typeface="+mn-lt"/>
                <a:ea typeface="Arial" panose="020B0604020202020204" pitchFamily="34" charset="0"/>
              </a:rPr>
              <a:t>e</a:t>
            </a:r>
            <a:r>
              <a:rPr lang="en-GB" sz="1600" dirty="0">
                <a:latin typeface="+mn-lt"/>
                <a:ea typeface="Arial" panose="020B0604020202020204" pitchFamily="34" charset="0"/>
              </a:rPr>
              <a:t>s</a:t>
            </a:r>
            <a:r>
              <a:rPr lang="en-GB" sz="1600" spc="10" dirty="0">
                <a:latin typeface="+mn-lt"/>
                <a:ea typeface="Arial" panose="020B0604020202020204" pitchFamily="34" charset="0"/>
              </a:rPr>
              <a:t>i</a:t>
            </a:r>
            <a:r>
              <a:rPr lang="en-GB" sz="1600" spc="-5" dirty="0">
                <a:latin typeface="+mn-lt"/>
                <a:ea typeface="Arial" panose="020B0604020202020204" pitchFamily="34" charset="0"/>
              </a:rPr>
              <a:t>de</a:t>
            </a:r>
            <a:r>
              <a:rPr lang="en-GB" sz="1600" spc="10" dirty="0">
                <a:latin typeface="+mn-lt"/>
                <a:ea typeface="Arial" panose="020B0604020202020204" pitchFamily="34" charset="0"/>
              </a:rPr>
              <a:t>n</a:t>
            </a:r>
            <a:r>
              <a:rPr lang="en-GB" sz="1600" spc="5" dirty="0">
                <a:latin typeface="+mn-lt"/>
                <a:ea typeface="Arial" panose="020B0604020202020204" pitchFamily="34" charset="0"/>
              </a:rPr>
              <a:t>t</a:t>
            </a:r>
            <a:r>
              <a:rPr lang="en-GB" sz="1600" spc="-10" dirty="0">
                <a:latin typeface="+mn-lt"/>
                <a:ea typeface="Arial" panose="020B0604020202020204" pitchFamily="34" charset="0"/>
              </a:rPr>
              <a:t>s</a:t>
            </a:r>
            <a:r>
              <a:rPr lang="en-GB" sz="1600" dirty="0">
                <a:latin typeface="+mn-lt"/>
                <a:ea typeface="Arial" panose="020B0604020202020204" pitchFamily="34" charset="0"/>
              </a:rPr>
              <a:t>, </a:t>
            </a:r>
            <a:r>
              <a:rPr lang="en-GB" sz="1600" spc="-5" dirty="0">
                <a:latin typeface="+mn-lt"/>
                <a:ea typeface="Arial" panose="020B0604020202020204" pitchFamily="34" charset="0"/>
              </a:rPr>
              <a:t>e</a:t>
            </a:r>
            <a:r>
              <a:rPr lang="en-GB" sz="1600" dirty="0">
                <a:latin typeface="+mn-lt"/>
                <a:ea typeface="Arial" panose="020B0604020202020204" pitchFamily="34" charset="0"/>
              </a:rPr>
              <a:t>m</a:t>
            </a:r>
            <a:r>
              <a:rPr lang="en-GB" sz="1600" spc="10" dirty="0">
                <a:latin typeface="+mn-lt"/>
                <a:ea typeface="Arial" panose="020B0604020202020204" pitchFamily="34" charset="0"/>
              </a:rPr>
              <a:t>p</a:t>
            </a:r>
            <a:r>
              <a:rPr lang="en-GB" sz="1600" spc="-5" dirty="0">
                <a:latin typeface="+mn-lt"/>
                <a:ea typeface="Arial" panose="020B0604020202020204" pitchFamily="34" charset="0"/>
              </a:rPr>
              <a:t>l</a:t>
            </a:r>
            <a:r>
              <a:rPr lang="en-GB" sz="1600" spc="20" dirty="0">
                <a:latin typeface="+mn-lt"/>
                <a:ea typeface="Arial" panose="020B0604020202020204" pitchFamily="34" charset="0"/>
              </a:rPr>
              <a:t>o</a:t>
            </a:r>
            <a:r>
              <a:rPr lang="en-GB" sz="1600" spc="-10" dirty="0">
                <a:latin typeface="+mn-lt"/>
                <a:ea typeface="Arial" panose="020B0604020202020204" pitchFamily="34" charset="0"/>
              </a:rPr>
              <a:t>y</a:t>
            </a:r>
            <a:r>
              <a:rPr lang="en-GB" sz="1600" spc="-5" dirty="0">
                <a:latin typeface="+mn-lt"/>
                <a:ea typeface="Arial" panose="020B0604020202020204" pitchFamily="34" charset="0"/>
              </a:rPr>
              <a:t>e</a:t>
            </a:r>
            <a:r>
              <a:rPr lang="en-GB" sz="1600" dirty="0">
                <a:latin typeface="+mn-lt"/>
                <a:ea typeface="Arial" panose="020B0604020202020204" pitchFamily="34" charset="0"/>
              </a:rPr>
              <a:t>rs</a:t>
            </a:r>
            <a:r>
              <a:rPr lang="en-GB" sz="1600" spc="210" dirty="0">
                <a:latin typeface="+mn-lt"/>
                <a:ea typeface="Arial" panose="020B0604020202020204" pitchFamily="34" charset="0"/>
              </a:rPr>
              <a:t> </a:t>
            </a:r>
            <a:r>
              <a:rPr lang="en-GB" sz="1600" spc="-5" dirty="0">
                <a:latin typeface="+mn-lt"/>
                <a:ea typeface="Arial" panose="020B0604020202020204" pitchFamily="34" charset="0"/>
              </a:rPr>
              <a:t>o</a:t>
            </a:r>
            <a:r>
              <a:rPr lang="en-GB" sz="1600" dirty="0">
                <a:latin typeface="+mn-lt"/>
                <a:ea typeface="Arial" panose="020B0604020202020204" pitchFamily="34" charset="0"/>
              </a:rPr>
              <a:t>r</a:t>
            </a:r>
            <a:r>
              <a:rPr lang="en-GB" sz="1600" spc="125" dirty="0">
                <a:latin typeface="+mn-lt"/>
                <a:ea typeface="Arial" panose="020B0604020202020204" pitchFamily="34" charset="0"/>
              </a:rPr>
              <a:t> </a:t>
            </a:r>
            <a:r>
              <a:rPr lang="en-GB" sz="1600" spc="10" dirty="0">
                <a:latin typeface="+mn-lt"/>
                <a:ea typeface="Arial" panose="020B0604020202020204" pitchFamily="34" charset="0"/>
              </a:rPr>
              <a:t>e</a:t>
            </a:r>
            <a:r>
              <a:rPr lang="en-GB" sz="1600" dirty="0">
                <a:latin typeface="+mn-lt"/>
                <a:ea typeface="Arial" panose="020B0604020202020204" pitchFamily="34" charset="0"/>
              </a:rPr>
              <a:t>m</a:t>
            </a:r>
            <a:r>
              <a:rPr lang="en-GB" sz="1600" spc="-5" dirty="0">
                <a:latin typeface="+mn-lt"/>
                <a:ea typeface="Arial" panose="020B0604020202020204" pitchFamily="34" charset="0"/>
              </a:rPr>
              <a:t>p</a:t>
            </a:r>
            <a:r>
              <a:rPr lang="en-GB" sz="1600" spc="10" dirty="0">
                <a:latin typeface="+mn-lt"/>
                <a:ea typeface="Arial" panose="020B0604020202020204" pitchFamily="34" charset="0"/>
              </a:rPr>
              <a:t>lo</a:t>
            </a:r>
            <a:r>
              <a:rPr lang="en-GB" sz="1600" spc="-25" dirty="0">
                <a:latin typeface="+mn-lt"/>
                <a:ea typeface="Arial" panose="020B0604020202020204" pitchFamily="34" charset="0"/>
              </a:rPr>
              <a:t>y</a:t>
            </a:r>
            <a:r>
              <a:rPr lang="en-GB" sz="1600" spc="20" dirty="0">
                <a:latin typeface="+mn-lt"/>
                <a:ea typeface="Arial" panose="020B0604020202020204" pitchFamily="34" charset="0"/>
              </a:rPr>
              <a:t>e</a:t>
            </a:r>
            <a:r>
              <a:rPr lang="en-GB" sz="1600" spc="10" dirty="0">
                <a:latin typeface="+mn-lt"/>
                <a:ea typeface="Arial" panose="020B0604020202020204" pitchFamily="34" charset="0"/>
              </a:rPr>
              <a:t>e</a:t>
            </a:r>
            <a:r>
              <a:rPr lang="en-GB" sz="1600" dirty="0">
                <a:latin typeface="+mn-lt"/>
                <a:ea typeface="Arial" panose="020B0604020202020204" pitchFamily="34" charset="0"/>
              </a:rPr>
              <a:t>s</a:t>
            </a:r>
            <a:r>
              <a:rPr lang="en-GB" sz="1600" spc="215" dirty="0">
                <a:latin typeface="+mn-lt"/>
                <a:ea typeface="Arial" panose="020B0604020202020204" pitchFamily="34" charset="0"/>
              </a:rPr>
              <a:t> </a:t>
            </a:r>
            <a:r>
              <a:rPr lang="en-GB" sz="1600" spc="-5" dirty="0">
                <a:latin typeface="+mn-lt"/>
                <a:ea typeface="Arial" panose="020B0604020202020204" pitchFamily="34" charset="0"/>
              </a:rPr>
              <a:t>l</a:t>
            </a:r>
            <a:r>
              <a:rPr lang="en-GB" sz="1600" spc="10" dirty="0">
                <a:latin typeface="+mn-lt"/>
                <a:ea typeface="Arial" panose="020B0604020202020204" pitchFamily="34" charset="0"/>
              </a:rPr>
              <a:t>o</a:t>
            </a:r>
            <a:r>
              <a:rPr lang="en-GB" sz="1600" spc="-10" dirty="0">
                <a:latin typeface="+mn-lt"/>
                <a:ea typeface="Arial" panose="020B0604020202020204" pitchFamily="34" charset="0"/>
              </a:rPr>
              <a:t>c</a:t>
            </a:r>
            <a:r>
              <a:rPr lang="en-GB" sz="1600" spc="-5" dirty="0">
                <a:latin typeface="+mn-lt"/>
                <a:ea typeface="Arial" panose="020B0604020202020204" pitchFamily="34" charset="0"/>
              </a:rPr>
              <a:t>a</a:t>
            </a:r>
            <a:r>
              <a:rPr lang="en-GB" sz="1600" spc="15" dirty="0">
                <a:latin typeface="+mn-lt"/>
                <a:ea typeface="Arial" panose="020B0604020202020204" pitchFamily="34" charset="0"/>
              </a:rPr>
              <a:t>t</a:t>
            </a:r>
            <a:r>
              <a:rPr lang="en-GB" sz="1600" spc="-5" dirty="0">
                <a:latin typeface="+mn-lt"/>
                <a:ea typeface="Arial" panose="020B0604020202020204" pitchFamily="34" charset="0"/>
              </a:rPr>
              <a:t>e</a:t>
            </a:r>
            <a:r>
              <a:rPr lang="en-GB" sz="1600" dirty="0">
                <a:latin typeface="+mn-lt"/>
                <a:ea typeface="Arial" panose="020B0604020202020204" pitchFamily="34" charset="0"/>
              </a:rPr>
              <a:t>d</a:t>
            </a:r>
            <a:r>
              <a:rPr lang="en-GB" sz="1600" spc="180" dirty="0">
                <a:latin typeface="+mn-lt"/>
                <a:ea typeface="Arial" panose="020B0604020202020204" pitchFamily="34" charset="0"/>
              </a:rPr>
              <a:t> </a:t>
            </a:r>
            <a:r>
              <a:rPr lang="en-GB" sz="1600" spc="10" dirty="0">
                <a:latin typeface="+mn-lt"/>
                <a:ea typeface="Arial" panose="020B0604020202020204" pitchFamily="34" charset="0"/>
              </a:rPr>
              <a:t>w</a:t>
            </a:r>
            <a:r>
              <a:rPr lang="en-GB" sz="1600" spc="-5" dirty="0">
                <a:latin typeface="+mn-lt"/>
                <a:ea typeface="Arial" panose="020B0604020202020204" pitchFamily="34" charset="0"/>
              </a:rPr>
              <a:t>i</a:t>
            </a:r>
            <a:r>
              <a:rPr lang="en-GB" sz="1600" spc="5" dirty="0">
                <a:latin typeface="+mn-lt"/>
                <a:ea typeface="Arial" panose="020B0604020202020204" pitchFamily="34" charset="0"/>
              </a:rPr>
              <a:t>t</a:t>
            </a:r>
            <a:r>
              <a:rPr lang="en-GB" sz="1600" spc="-5" dirty="0">
                <a:latin typeface="+mn-lt"/>
                <a:ea typeface="Arial" panose="020B0604020202020204" pitchFamily="34" charset="0"/>
              </a:rPr>
              <a:t>h</a:t>
            </a:r>
            <a:r>
              <a:rPr lang="en-GB" sz="1600" spc="10" dirty="0">
                <a:latin typeface="+mn-lt"/>
                <a:ea typeface="Arial" panose="020B0604020202020204" pitchFamily="34" charset="0"/>
              </a:rPr>
              <a:t>i</a:t>
            </a:r>
            <a:r>
              <a:rPr lang="en-GB" sz="1600" dirty="0">
                <a:latin typeface="+mn-lt"/>
                <a:ea typeface="Arial" panose="020B0604020202020204" pitchFamily="34" charset="0"/>
              </a:rPr>
              <a:t>n</a:t>
            </a:r>
            <a:r>
              <a:rPr lang="en-GB" sz="1600" spc="150" dirty="0">
                <a:latin typeface="+mn-lt"/>
                <a:ea typeface="Arial" panose="020B0604020202020204" pitchFamily="34" charset="0"/>
              </a:rPr>
              <a:t> </a:t>
            </a:r>
            <a:r>
              <a:rPr lang="en-GB" sz="1600" spc="-5" dirty="0">
                <a:latin typeface="+mn-lt"/>
                <a:ea typeface="Arial" panose="020B0604020202020204" pitchFamily="34" charset="0"/>
              </a:rPr>
              <a:t>a</a:t>
            </a:r>
            <a:r>
              <a:rPr lang="en-GB" sz="1600" dirty="0">
                <a:latin typeface="+mn-lt"/>
                <a:ea typeface="Arial" panose="020B0604020202020204" pitchFamily="34" charset="0"/>
              </a:rPr>
              <a:t>n</a:t>
            </a:r>
            <a:r>
              <a:rPr lang="en-GB" sz="1600" spc="125" dirty="0">
                <a:latin typeface="+mn-lt"/>
                <a:ea typeface="Arial" panose="020B0604020202020204" pitchFamily="34" charset="0"/>
              </a:rPr>
              <a:t> </a:t>
            </a:r>
            <a:r>
              <a:rPr lang="en-GB" sz="1600" spc="-5" dirty="0">
                <a:latin typeface="+mn-lt"/>
                <a:ea typeface="Arial" panose="020B0604020202020204" pitchFamily="34" charset="0"/>
              </a:rPr>
              <a:t>a</a:t>
            </a:r>
            <a:r>
              <a:rPr lang="en-GB" sz="1600" spc="10" dirty="0">
                <a:latin typeface="+mn-lt"/>
                <a:ea typeface="Arial" panose="020B0604020202020204" pitchFamily="34" charset="0"/>
              </a:rPr>
              <a:t>p</a:t>
            </a:r>
            <a:r>
              <a:rPr lang="en-GB" sz="1600" spc="-5" dirty="0">
                <a:latin typeface="+mn-lt"/>
                <a:ea typeface="Arial" panose="020B0604020202020204" pitchFamily="34" charset="0"/>
              </a:rPr>
              <a:t>p</a:t>
            </a:r>
            <a:r>
              <a:rPr lang="en-GB" sz="1600" spc="15" dirty="0">
                <a:latin typeface="+mn-lt"/>
                <a:ea typeface="Arial" panose="020B0604020202020204" pitchFamily="34" charset="0"/>
              </a:rPr>
              <a:t>r</a:t>
            </a:r>
            <a:r>
              <a:rPr lang="en-GB" sz="1600" spc="-5" dirty="0">
                <a:latin typeface="+mn-lt"/>
                <a:ea typeface="Arial" panose="020B0604020202020204" pitchFamily="34" charset="0"/>
              </a:rPr>
              <a:t>o</a:t>
            </a:r>
            <a:r>
              <a:rPr lang="en-GB" sz="1600" spc="15" dirty="0">
                <a:latin typeface="+mn-lt"/>
                <a:ea typeface="Arial" panose="020B0604020202020204" pitchFamily="34" charset="0"/>
              </a:rPr>
              <a:t>v</a:t>
            </a:r>
            <a:r>
              <a:rPr lang="en-GB" sz="1600" spc="-5" dirty="0">
                <a:latin typeface="+mn-lt"/>
                <a:ea typeface="Arial" panose="020B0604020202020204" pitchFamily="34" charset="0"/>
              </a:rPr>
              <a:t>e</a:t>
            </a:r>
            <a:r>
              <a:rPr lang="en-GB" sz="1600" dirty="0">
                <a:latin typeface="+mn-lt"/>
                <a:ea typeface="Arial" panose="020B0604020202020204" pitchFamily="34" charset="0"/>
              </a:rPr>
              <a:t>d </a:t>
            </a:r>
            <a:r>
              <a:rPr lang="en-GB" sz="1600" spc="10" dirty="0">
                <a:latin typeface="+mn-lt"/>
                <a:ea typeface="Arial" panose="020B0604020202020204" pitchFamily="34" charset="0"/>
              </a:rPr>
              <a:t>L</a:t>
            </a:r>
            <a:r>
              <a:rPr lang="en-GB" sz="1600" spc="-5" dirty="0">
                <a:latin typeface="+mn-lt"/>
                <a:ea typeface="Arial" panose="020B0604020202020204" pitchFamily="34" charset="0"/>
              </a:rPr>
              <a:t>o</a:t>
            </a:r>
            <a:r>
              <a:rPr lang="en-GB" sz="1600" dirty="0">
                <a:latin typeface="+mn-lt"/>
                <a:ea typeface="Arial" panose="020B0604020202020204" pitchFamily="34" charset="0"/>
              </a:rPr>
              <a:t>c</a:t>
            </a:r>
            <a:r>
              <a:rPr lang="en-GB" sz="1600" spc="10" dirty="0">
                <a:latin typeface="+mn-lt"/>
                <a:ea typeface="Arial" panose="020B0604020202020204" pitchFamily="34" charset="0"/>
              </a:rPr>
              <a:t>a</a:t>
            </a:r>
            <a:r>
              <a:rPr lang="en-GB" sz="1600" dirty="0">
                <a:latin typeface="+mn-lt"/>
                <a:ea typeface="Arial" panose="020B0604020202020204" pitchFamily="34" charset="0"/>
              </a:rPr>
              <a:t>l</a:t>
            </a:r>
            <a:r>
              <a:rPr lang="en-GB" sz="1600" spc="135" dirty="0">
                <a:latin typeface="+mn-lt"/>
                <a:ea typeface="Arial" panose="020B0604020202020204" pitchFamily="34" charset="0"/>
              </a:rPr>
              <a:t> </a:t>
            </a:r>
            <a:r>
              <a:rPr lang="en-GB" sz="1600" spc="10" dirty="0">
                <a:latin typeface="+mn-lt"/>
                <a:ea typeface="Arial" panose="020B0604020202020204" pitchFamily="34" charset="0"/>
              </a:rPr>
              <a:t>U</a:t>
            </a:r>
            <a:r>
              <a:rPr lang="en-GB" sz="1600" dirty="0">
                <a:latin typeface="+mn-lt"/>
                <a:ea typeface="Arial" panose="020B0604020202020204" pitchFamily="34" charset="0"/>
              </a:rPr>
              <a:t>s</a:t>
            </a:r>
            <a:r>
              <a:rPr lang="en-GB" sz="1600" spc="-5" dirty="0">
                <a:latin typeface="+mn-lt"/>
                <a:ea typeface="Arial" panose="020B0604020202020204" pitchFamily="34" charset="0"/>
              </a:rPr>
              <a:t>e</a:t>
            </a:r>
            <a:r>
              <a:rPr lang="en-GB" sz="1600" dirty="0">
                <a:latin typeface="+mn-lt"/>
                <a:ea typeface="Arial" panose="020B0604020202020204" pitchFamily="34" charset="0"/>
              </a:rPr>
              <a:t>r</a:t>
            </a:r>
            <a:r>
              <a:rPr lang="en-GB" sz="1600" spc="150" dirty="0">
                <a:latin typeface="+mn-lt"/>
                <a:ea typeface="Arial" panose="020B0604020202020204" pitchFamily="34" charset="0"/>
              </a:rPr>
              <a:t> </a:t>
            </a:r>
            <a:r>
              <a:rPr lang="en-GB" sz="1600" spc="-5" dirty="0">
                <a:latin typeface="+mn-lt"/>
                <a:ea typeface="Arial" panose="020B0604020202020204" pitchFamily="34" charset="0"/>
              </a:rPr>
              <a:t>a</a:t>
            </a:r>
            <a:r>
              <a:rPr lang="en-GB" sz="1600" dirty="0">
                <a:latin typeface="+mn-lt"/>
                <a:ea typeface="Arial" panose="020B0604020202020204" pitchFamily="34" charset="0"/>
              </a:rPr>
              <a:t>r</a:t>
            </a:r>
            <a:r>
              <a:rPr lang="en-GB" sz="1600" spc="-5" dirty="0">
                <a:latin typeface="+mn-lt"/>
                <a:ea typeface="Arial" panose="020B0604020202020204" pitchFamily="34" charset="0"/>
              </a:rPr>
              <a:t>e</a:t>
            </a:r>
            <a:r>
              <a:rPr lang="en-GB" sz="1600" spc="20" dirty="0">
                <a:latin typeface="+mn-lt"/>
                <a:ea typeface="Arial" panose="020B0604020202020204" pitchFamily="34" charset="0"/>
              </a:rPr>
              <a:t>a</a:t>
            </a:r>
            <a:r>
              <a:rPr lang="en-GB" sz="1600" spc="140" dirty="0">
                <a:latin typeface="+mn-lt"/>
                <a:ea typeface="Arial" panose="020B0604020202020204" pitchFamily="34" charset="0"/>
              </a:rPr>
              <a:t> </a:t>
            </a:r>
            <a:r>
              <a:rPr lang="en-GB" sz="1600" spc="5" dirty="0">
                <a:latin typeface="+mn-lt"/>
                <a:ea typeface="Arial" panose="020B0604020202020204" pitchFamily="34" charset="0"/>
              </a:rPr>
              <a:t>f</a:t>
            </a:r>
            <a:r>
              <a:rPr lang="en-GB" sz="1600" spc="-5" dirty="0">
                <a:latin typeface="+mn-lt"/>
                <a:ea typeface="Arial" panose="020B0604020202020204" pitchFamily="34" charset="0"/>
              </a:rPr>
              <a:t>o</a:t>
            </a:r>
            <a:r>
              <a:rPr lang="en-GB" sz="1600" dirty="0">
                <a:latin typeface="+mn-lt"/>
                <a:ea typeface="Arial" panose="020B0604020202020204" pitchFamily="34" charset="0"/>
              </a:rPr>
              <a:t>r Mvoti mainline and Dokodweni ramps Toll Plaza(s).</a:t>
            </a:r>
          </a:p>
          <a:p>
            <a:pPr marL="0" indent="0" algn="just" eaLnBrk="1" fontAlgn="auto" hangingPunct="1">
              <a:lnSpc>
                <a:spcPct val="102000"/>
              </a:lnSpc>
              <a:spcAft>
                <a:spcPts val="0"/>
              </a:spcAft>
              <a:buFont typeface="Arial" panose="020B0604020202020204" pitchFamily="34" charset="0"/>
              <a:buNone/>
              <a:defRPr/>
            </a:pPr>
            <a:r>
              <a:rPr lang="en-GB" sz="300" dirty="0">
                <a:latin typeface="+mn-lt"/>
                <a:ea typeface="Arial" panose="020B0604020202020204" pitchFamily="34" charset="0"/>
              </a:rPr>
              <a:t> </a:t>
            </a:r>
            <a:endParaRPr lang="en-ZA" sz="300" dirty="0">
              <a:latin typeface="+mn-lt"/>
              <a:ea typeface="Calibri" panose="020F0502020204030204" pitchFamily="34" charset="0"/>
            </a:endParaRPr>
          </a:p>
          <a:p>
            <a:pPr marL="0" indent="0" algn="just" eaLnBrk="1" fontAlgn="auto" hangingPunct="1">
              <a:lnSpc>
                <a:spcPct val="102000"/>
              </a:lnSpc>
              <a:spcAft>
                <a:spcPts val="0"/>
              </a:spcAft>
              <a:buFont typeface="Arial" panose="020B0604020202020204" pitchFamily="34" charset="0"/>
              <a:buNone/>
              <a:defRPr/>
            </a:pPr>
            <a:r>
              <a:rPr lang="en-GB" sz="1600" spc="-5" dirty="0">
                <a:latin typeface="+mn-lt"/>
                <a:ea typeface="Arial" panose="020B0604020202020204" pitchFamily="34" charset="0"/>
              </a:rPr>
              <a:t>T</a:t>
            </a:r>
            <a:r>
              <a:rPr lang="en-GB" sz="1600" spc="10" dirty="0">
                <a:latin typeface="+mn-lt"/>
                <a:ea typeface="Arial" panose="020B0604020202020204" pitchFamily="34" charset="0"/>
              </a:rPr>
              <a:t>h</a:t>
            </a:r>
            <a:r>
              <a:rPr lang="en-GB" sz="1600" dirty="0">
                <a:latin typeface="+mn-lt"/>
                <a:ea typeface="Arial" panose="020B0604020202020204" pitchFamily="34" charset="0"/>
              </a:rPr>
              <a:t>e</a:t>
            </a:r>
            <a:r>
              <a:rPr lang="en-GB" sz="1600" spc="55" dirty="0">
                <a:latin typeface="+mn-lt"/>
                <a:ea typeface="Arial" panose="020B0604020202020204" pitchFamily="34" charset="0"/>
              </a:rPr>
              <a:t> </a:t>
            </a:r>
            <a:r>
              <a:rPr lang="en-GB" sz="1600" dirty="0">
                <a:latin typeface="+mn-lt"/>
                <a:ea typeface="Arial" panose="020B0604020202020204" pitchFamily="34" charset="0"/>
              </a:rPr>
              <a:t>c</a:t>
            </a:r>
            <a:r>
              <a:rPr lang="en-GB" sz="1600" spc="10" dirty="0">
                <a:latin typeface="+mn-lt"/>
                <a:ea typeface="Arial" panose="020B0604020202020204" pitchFamily="34" charset="0"/>
              </a:rPr>
              <a:t>u</a:t>
            </a:r>
            <a:r>
              <a:rPr lang="en-GB" sz="1600" dirty="0">
                <a:latin typeface="+mn-lt"/>
                <a:ea typeface="Arial" panose="020B0604020202020204" pitchFamily="34" charset="0"/>
              </a:rPr>
              <a:t>rr</a:t>
            </a:r>
            <a:r>
              <a:rPr lang="en-GB" sz="1600" spc="10" dirty="0">
                <a:latin typeface="+mn-lt"/>
                <a:ea typeface="Arial" panose="020B0604020202020204" pitchFamily="34" charset="0"/>
              </a:rPr>
              <a:t>e</a:t>
            </a:r>
            <a:r>
              <a:rPr lang="en-GB" sz="1600" spc="-5" dirty="0">
                <a:latin typeface="+mn-lt"/>
                <a:ea typeface="Arial" panose="020B0604020202020204" pitchFamily="34" charset="0"/>
              </a:rPr>
              <a:t>n</a:t>
            </a:r>
            <a:r>
              <a:rPr lang="en-GB" sz="1600" dirty="0">
                <a:latin typeface="+mn-lt"/>
                <a:ea typeface="Arial" panose="020B0604020202020204" pitchFamily="34" charset="0"/>
              </a:rPr>
              <a:t>t</a:t>
            </a:r>
            <a:r>
              <a:rPr lang="en-GB" sz="1600" spc="105" dirty="0">
                <a:latin typeface="+mn-lt"/>
                <a:ea typeface="Arial" panose="020B0604020202020204" pitchFamily="34" charset="0"/>
              </a:rPr>
              <a:t> </a:t>
            </a:r>
            <a:r>
              <a:rPr lang="en-GB" sz="1600" spc="-5" dirty="0">
                <a:latin typeface="+mn-lt"/>
                <a:ea typeface="Arial" panose="020B0604020202020204" pitchFamily="34" charset="0"/>
              </a:rPr>
              <a:t>L</a:t>
            </a:r>
            <a:r>
              <a:rPr lang="en-GB" sz="1600" spc="10" dirty="0">
                <a:latin typeface="+mn-lt"/>
                <a:ea typeface="Arial" panose="020B0604020202020204" pitchFamily="34" charset="0"/>
              </a:rPr>
              <a:t>o</a:t>
            </a:r>
            <a:r>
              <a:rPr lang="en-GB" sz="1600" dirty="0">
                <a:latin typeface="+mn-lt"/>
                <a:ea typeface="Arial" panose="020B0604020202020204" pitchFamily="34" charset="0"/>
              </a:rPr>
              <a:t>c</a:t>
            </a:r>
            <a:r>
              <a:rPr lang="en-GB" sz="1600" spc="10" dirty="0">
                <a:latin typeface="+mn-lt"/>
                <a:ea typeface="Arial" panose="020B0604020202020204" pitchFamily="34" charset="0"/>
              </a:rPr>
              <a:t>a</a:t>
            </a:r>
            <a:r>
              <a:rPr lang="en-GB" sz="1600" dirty="0">
                <a:latin typeface="+mn-lt"/>
                <a:ea typeface="Arial" panose="020B0604020202020204" pitchFamily="34" charset="0"/>
              </a:rPr>
              <a:t>l</a:t>
            </a:r>
            <a:r>
              <a:rPr lang="en-GB" sz="1600" spc="75" dirty="0">
                <a:latin typeface="+mn-lt"/>
                <a:ea typeface="Arial" panose="020B0604020202020204" pitchFamily="34" charset="0"/>
              </a:rPr>
              <a:t> </a:t>
            </a:r>
            <a:r>
              <a:rPr lang="en-GB" sz="1600" spc="10" dirty="0">
                <a:latin typeface="+mn-lt"/>
                <a:ea typeface="Arial" panose="020B0604020202020204" pitchFamily="34" charset="0"/>
              </a:rPr>
              <a:t>U</a:t>
            </a:r>
            <a:r>
              <a:rPr lang="en-GB" sz="1600" dirty="0">
                <a:latin typeface="+mn-lt"/>
                <a:ea typeface="Arial" panose="020B0604020202020204" pitchFamily="34" charset="0"/>
              </a:rPr>
              <a:t>s</a:t>
            </a:r>
            <a:r>
              <a:rPr lang="en-GB" sz="1600" spc="-5" dirty="0">
                <a:latin typeface="+mn-lt"/>
                <a:ea typeface="Arial" panose="020B0604020202020204" pitchFamily="34" charset="0"/>
              </a:rPr>
              <a:t>e</a:t>
            </a:r>
            <a:r>
              <a:rPr lang="en-GB" sz="1600" dirty="0">
                <a:latin typeface="+mn-lt"/>
                <a:ea typeface="Arial" panose="020B0604020202020204" pitchFamily="34" charset="0"/>
              </a:rPr>
              <a:t>r</a:t>
            </a:r>
            <a:r>
              <a:rPr lang="en-GB" sz="1600" spc="70" dirty="0">
                <a:latin typeface="+mn-lt"/>
                <a:ea typeface="Arial" panose="020B0604020202020204" pitchFamily="34" charset="0"/>
              </a:rPr>
              <a:t> </a:t>
            </a:r>
            <a:r>
              <a:rPr lang="en-GB" sz="1600" spc="-10" dirty="0">
                <a:latin typeface="+mn-lt"/>
                <a:ea typeface="Arial" panose="020B0604020202020204" pitchFamily="34" charset="0"/>
              </a:rPr>
              <a:t>t</a:t>
            </a:r>
            <a:r>
              <a:rPr lang="en-GB" sz="1600" spc="10" dirty="0">
                <a:latin typeface="+mn-lt"/>
                <a:ea typeface="Arial" panose="020B0604020202020204" pitchFamily="34" charset="0"/>
              </a:rPr>
              <a:t>a</a:t>
            </a:r>
            <a:r>
              <a:rPr lang="en-GB" sz="1600" spc="15" dirty="0">
                <a:latin typeface="+mn-lt"/>
                <a:ea typeface="Arial" panose="020B0604020202020204" pitchFamily="34" charset="0"/>
              </a:rPr>
              <a:t>r</a:t>
            </a:r>
            <a:r>
              <a:rPr lang="en-GB" sz="1600" spc="-5" dirty="0">
                <a:latin typeface="+mn-lt"/>
                <a:ea typeface="Arial" panose="020B0604020202020204" pitchFamily="34" charset="0"/>
              </a:rPr>
              <a:t>i</a:t>
            </a:r>
            <a:r>
              <a:rPr lang="en-GB" sz="1600" spc="-10" dirty="0">
                <a:latin typeface="+mn-lt"/>
                <a:ea typeface="Arial" panose="020B0604020202020204" pitchFamily="34" charset="0"/>
              </a:rPr>
              <a:t>f</a:t>
            </a:r>
            <a:r>
              <a:rPr lang="en-GB" sz="1600" dirty="0">
                <a:latin typeface="+mn-lt"/>
                <a:ea typeface="Arial" panose="020B0604020202020204" pitchFamily="34" charset="0"/>
              </a:rPr>
              <a:t>f</a:t>
            </a:r>
            <a:r>
              <a:rPr lang="en-GB" sz="1600" spc="70" dirty="0">
                <a:latin typeface="+mn-lt"/>
                <a:ea typeface="Arial" panose="020B0604020202020204" pitchFamily="34" charset="0"/>
              </a:rPr>
              <a:t> </a:t>
            </a:r>
            <a:r>
              <a:rPr lang="en-GB" sz="1600" spc="-5" dirty="0">
                <a:latin typeface="+mn-lt"/>
                <a:ea typeface="Arial" panose="020B0604020202020204" pitchFamily="34" charset="0"/>
              </a:rPr>
              <a:t>a</a:t>
            </a:r>
            <a:r>
              <a:rPr lang="en-GB" sz="1600" dirty="0">
                <a:latin typeface="+mn-lt"/>
                <a:ea typeface="Arial" panose="020B0604020202020204" pitchFamily="34" charset="0"/>
              </a:rPr>
              <a:t>re</a:t>
            </a:r>
            <a:r>
              <a:rPr lang="en-GB" sz="1600" spc="60" dirty="0">
                <a:latin typeface="+mn-lt"/>
                <a:ea typeface="Arial" panose="020B0604020202020204" pitchFamily="34" charset="0"/>
              </a:rPr>
              <a:t> </a:t>
            </a:r>
            <a:r>
              <a:rPr lang="en-GB" sz="1600" spc="10" dirty="0">
                <a:latin typeface="+mn-lt"/>
                <a:ea typeface="Arial" panose="020B0604020202020204" pitchFamily="34" charset="0"/>
              </a:rPr>
              <a:t>a</a:t>
            </a:r>
            <a:r>
              <a:rPr lang="en-GB" sz="1600" dirty="0">
                <a:latin typeface="+mn-lt"/>
                <a:ea typeface="Arial" panose="020B0604020202020204" pitchFamily="34" charset="0"/>
              </a:rPr>
              <a:t>s</a:t>
            </a:r>
            <a:r>
              <a:rPr lang="en-GB" sz="1600" spc="35" dirty="0">
                <a:latin typeface="+mn-lt"/>
                <a:ea typeface="Arial" panose="020B0604020202020204" pitchFamily="34" charset="0"/>
              </a:rPr>
              <a:t> </a:t>
            </a:r>
            <a:r>
              <a:rPr lang="en-GB" sz="1600" spc="5" dirty="0">
                <a:latin typeface="+mn-lt"/>
                <a:ea typeface="Arial" panose="020B0604020202020204" pitchFamily="34" charset="0"/>
              </a:rPr>
              <a:t>f</a:t>
            </a:r>
            <a:r>
              <a:rPr lang="en-GB" sz="1600" spc="10" dirty="0">
                <a:latin typeface="+mn-lt"/>
                <a:ea typeface="Arial" panose="020B0604020202020204" pitchFamily="34" charset="0"/>
              </a:rPr>
              <a:t>o</a:t>
            </a:r>
            <a:r>
              <a:rPr lang="en-GB" sz="1600" spc="-5" dirty="0">
                <a:latin typeface="+mn-lt"/>
                <a:ea typeface="Arial" panose="020B0604020202020204" pitchFamily="34" charset="0"/>
              </a:rPr>
              <a:t>l</a:t>
            </a:r>
            <a:r>
              <a:rPr lang="en-GB" sz="1600" spc="10" dirty="0">
                <a:latin typeface="+mn-lt"/>
                <a:ea typeface="Arial" panose="020B0604020202020204" pitchFamily="34" charset="0"/>
              </a:rPr>
              <a:t>l</a:t>
            </a:r>
            <a:r>
              <a:rPr lang="en-GB" sz="1600" spc="-5" dirty="0">
                <a:latin typeface="+mn-lt"/>
                <a:ea typeface="Arial" panose="020B0604020202020204" pitchFamily="34" charset="0"/>
              </a:rPr>
              <a:t>o</a:t>
            </a:r>
            <a:r>
              <a:rPr lang="en-GB" sz="1600" spc="20" dirty="0">
                <a:latin typeface="+mn-lt"/>
                <a:ea typeface="Arial" panose="020B0604020202020204" pitchFamily="34" charset="0"/>
              </a:rPr>
              <a:t>w</a:t>
            </a:r>
            <a:r>
              <a:rPr lang="en-GB" sz="1600" spc="-10" dirty="0">
                <a:latin typeface="+mn-lt"/>
                <a:ea typeface="Arial" panose="020B0604020202020204" pitchFamily="34" charset="0"/>
              </a:rPr>
              <a:t>s</a:t>
            </a:r>
            <a:r>
              <a:rPr lang="en-GB" sz="1600" dirty="0">
                <a:latin typeface="+mn-lt"/>
                <a:ea typeface="Arial" panose="020B0604020202020204" pitchFamily="34" charset="0"/>
              </a:rPr>
              <a:t>:</a:t>
            </a:r>
            <a:endParaRPr lang="en-ZA" sz="1600" dirty="0">
              <a:latin typeface="+mn-lt"/>
              <a:ea typeface="Calibri" panose="020F0502020204030204" pitchFamily="34" charset="0"/>
            </a:endParaRPr>
          </a:p>
          <a:p>
            <a:pPr marL="0" indent="0" eaLnBrk="1" fontAlgn="auto" hangingPunct="1">
              <a:spcBef>
                <a:spcPts val="1200"/>
              </a:spcBef>
              <a:spcAft>
                <a:spcPts val="1200"/>
              </a:spcAft>
              <a:buFont typeface="Arial" panose="020B0604020202020204" pitchFamily="34" charset="0"/>
              <a:buNone/>
              <a:tabLst>
                <a:tab pos="4129088" algn="l"/>
                <a:tab pos="4481513" algn="l"/>
              </a:tabLst>
              <a:defRPr/>
            </a:pPr>
            <a:endParaRPr lang="en-US" sz="1600" dirty="0">
              <a:latin typeface="+mn-lt"/>
            </a:endParaRPr>
          </a:p>
        </p:txBody>
      </p:sp>
      <p:pic>
        <p:nvPicPr>
          <p:cNvPr id="5" name="Picture 4">
            <a:extLst>
              <a:ext uri="{FF2B5EF4-FFF2-40B4-BE49-F238E27FC236}">
                <a16:creationId xmlns:a16="http://schemas.microsoft.com/office/drawing/2014/main" id="{C8970875-A69A-339F-2B34-8B891D2EC7E3}"/>
              </a:ext>
            </a:extLst>
          </p:cNvPr>
          <p:cNvPicPr>
            <a:picLocks noChangeAspect="1"/>
          </p:cNvPicPr>
          <p:nvPr/>
        </p:nvPicPr>
        <p:blipFill rotWithShape="1">
          <a:blip r:embed="rId3"/>
          <a:srcRect t="12613" b="11451"/>
          <a:stretch/>
        </p:blipFill>
        <p:spPr>
          <a:xfrm>
            <a:off x="8388424" y="6230765"/>
            <a:ext cx="749271" cy="582612"/>
          </a:xfrm>
          <a:prstGeom prst="rect">
            <a:avLst/>
          </a:prstGeom>
        </p:spPr>
      </p:pic>
      <p:graphicFrame>
        <p:nvGraphicFramePr>
          <p:cNvPr id="6" name="Table 5">
            <a:extLst>
              <a:ext uri="{FF2B5EF4-FFF2-40B4-BE49-F238E27FC236}">
                <a16:creationId xmlns:a16="http://schemas.microsoft.com/office/drawing/2014/main" id="{6EB358DD-5CFD-EE44-77E6-7F63C6284572}"/>
              </a:ext>
            </a:extLst>
          </p:cNvPr>
          <p:cNvGraphicFramePr>
            <a:graphicFrameLocks noGrp="1"/>
          </p:cNvGraphicFramePr>
          <p:nvPr>
            <p:extLst>
              <p:ext uri="{D42A27DB-BD31-4B8C-83A1-F6EECF244321}">
                <p14:modId xmlns:p14="http://schemas.microsoft.com/office/powerpoint/2010/main" val="2931090535"/>
              </p:ext>
            </p:extLst>
          </p:nvPr>
        </p:nvGraphicFramePr>
        <p:xfrm>
          <a:off x="1005483" y="4214294"/>
          <a:ext cx="7382940" cy="1734986"/>
        </p:xfrm>
        <a:graphic>
          <a:graphicData uri="http://schemas.openxmlformats.org/drawingml/2006/table">
            <a:tbl>
              <a:tblPr firstRow="1" firstCol="1" lastRow="1" lastCol="1" bandRow="1" bandCol="1"/>
              <a:tblGrid>
                <a:gridCol w="1255882">
                  <a:extLst>
                    <a:ext uri="{9D8B030D-6E8A-4147-A177-3AD203B41FA5}">
                      <a16:colId xmlns:a16="http://schemas.microsoft.com/office/drawing/2014/main" val="3077484463"/>
                    </a:ext>
                  </a:extLst>
                </a:gridCol>
                <a:gridCol w="1911412">
                  <a:extLst>
                    <a:ext uri="{9D8B030D-6E8A-4147-A177-3AD203B41FA5}">
                      <a16:colId xmlns:a16="http://schemas.microsoft.com/office/drawing/2014/main" val="878972824"/>
                    </a:ext>
                  </a:extLst>
                </a:gridCol>
                <a:gridCol w="1046706">
                  <a:extLst>
                    <a:ext uri="{9D8B030D-6E8A-4147-A177-3AD203B41FA5}">
                      <a16:colId xmlns:a16="http://schemas.microsoft.com/office/drawing/2014/main" val="3593959333"/>
                    </a:ext>
                  </a:extLst>
                </a:gridCol>
                <a:gridCol w="1047529">
                  <a:extLst>
                    <a:ext uri="{9D8B030D-6E8A-4147-A177-3AD203B41FA5}">
                      <a16:colId xmlns:a16="http://schemas.microsoft.com/office/drawing/2014/main" val="1185440462"/>
                    </a:ext>
                  </a:extLst>
                </a:gridCol>
                <a:gridCol w="1047529">
                  <a:extLst>
                    <a:ext uri="{9D8B030D-6E8A-4147-A177-3AD203B41FA5}">
                      <a16:colId xmlns:a16="http://schemas.microsoft.com/office/drawing/2014/main" val="4235485618"/>
                    </a:ext>
                  </a:extLst>
                </a:gridCol>
                <a:gridCol w="1073882">
                  <a:extLst>
                    <a:ext uri="{9D8B030D-6E8A-4147-A177-3AD203B41FA5}">
                      <a16:colId xmlns:a16="http://schemas.microsoft.com/office/drawing/2014/main" val="591115129"/>
                    </a:ext>
                  </a:extLst>
                </a:gridCol>
              </a:tblGrid>
              <a:tr h="667302">
                <a:tc>
                  <a:txBody>
                    <a:bodyPr/>
                    <a:lstStyle/>
                    <a:p>
                      <a:pPr algn="ctr">
                        <a:spcBef>
                          <a:spcPts val="400"/>
                        </a:spcBef>
                        <a:spcAft>
                          <a:spcPts val="200"/>
                        </a:spcAft>
                      </a:pPr>
                      <a:r>
                        <a:rPr lang="en-GB" sz="10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TOLL PLAZAS</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r>
                        <a:rPr lang="en-GB" sz="10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APPROVED LOCAL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p>
                      <a:pPr algn="ctr"/>
                      <a:r>
                        <a:rPr lang="en-GB" sz="1000" b="1"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USER AREA</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10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1</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10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2</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10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3</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1000" b="1"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CLASS 4</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1087495168"/>
                  </a:ext>
                </a:extLst>
              </a:tr>
              <a:tr h="300286">
                <a:tc>
                  <a:txBody>
                    <a:bodyPr/>
                    <a:lstStyle/>
                    <a:p>
                      <a:pPr algn="just">
                        <a:spcBef>
                          <a:spcPts val="400"/>
                        </a:spcBef>
                        <a:spcAft>
                          <a:spcPts val="200"/>
                        </a:spcAft>
                      </a:pP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Mvoti mainline</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just">
                        <a:spcBef>
                          <a:spcPts val="400"/>
                        </a:spcBef>
                        <a:spcAft>
                          <a:spcPts val="200"/>
                        </a:spcAft>
                      </a:pPr>
                      <a:r>
                        <a:rPr lang="en-GB" sz="900" kern="100" spc="5">
                          <a:solidFill>
                            <a:srgbClr val="000000"/>
                          </a:solidFill>
                          <a:effectLst/>
                          <a:latin typeface="Arial" panose="020B0604020202020204" pitchFamily="34" charset="0"/>
                          <a:ea typeface="Arial" panose="020B0604020202020204" pitchFamily="34" charset="0"/>
                          <a:cs typeface="Times New Roman" panose="02020603050405020304" pitchFamily="18" charset="0"/>
                        </a:rPr>
                        <a:t>KwaDukuza</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R4</a:t>
                      </a:r>
                      <a:r>
                        <a:rPr lang="en-GB" sz="900" kern="100" spc="-10">
                          <a:solidFill>
                            <a:srgbClr val="000000"/>
                          </a:solidFill>
                          <a:effectLst/>
                          <a:latin typeface="Arial" panose="020B0604020202020204" pitchFamily="34" charset="0"/>
                          <a:ea typeface="Arial" panose="020B0604020202020204" pitchFamily="34" charset="0"/>
                          <a:cs typeface="Times New Roman" panose="02020603050405020304" pitchFamily="18" charset="0"/>
                        </a:rPr>
                        <a:t>.</a:t>
                      </a: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50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R11.</a:t>
                      </a:r>
                      <a:r>
                        <a:rPr lang="en-GB" sz="900" kern="100" spc="5">
                          <a:solidFill>
                            <a:srgbClr val="000000"/>
                          </a:solidFill>
                          <a:effectLst/>
                          <a:latin typeface="Arial" panose="020B0604020202020204" pitchFamily="34" charset="0"/>
                          <a:ea typeface="Arial" panose="020B0604020202020204" pitchFamily="34" charset="0"/>
                          <a:cs typeface="Times New Roman" panose="02020603050405020304" pitchFamily="18" charset="0"/>
                        </a:rPr>
                        <a:t>0</a:t>
                      </a: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R16</a:t>
                      </a:r>
                      <a:r>
                        <a:rPr lang="en-GB" sz="900" kern="100" spc="5">
                          <a:solidFill>
                            <a:srgbClr val="000000"/>
                          </a:solidFill>
                          <a:effectLst/>
                          <a:latin typeface="Arial" panose="020B0604020202020204" pitchFamily="34" charset="0"/>
                          <a:ea typeface="Arial" panose="020B0604020202020204" pitchFamily="34" charset="0"/>
                          <a:cs typeface="Times New Roman" panose="02020603050405020304" pitchFamily="18" charset="0"/>
                        </a:rPr>
                        <a:t>.0</a:t>
                      </a: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R22</a:t>
                      </a:r>
                      <a:r>
                        <a:rPr lang="en-GB" sz="900" kern="100" spc="5">
                          <a:solidFill>
                            <a:srgbClr val="000000"/>
                          </a:solidFill>
                          <a:effectLst/>
                          <a:latin typeface="Arial" panose="020B0604020202020204" pitchFamily="34" charset="0"/>
                          <a:ea typeface="Arial" panose="020B0604020202020204" pitchFamily="34" charset="0"/>
                          <a:cs typeface="Times New Roman" panose="02020603050405020304" pitchFamily="18" charset="0"/>
                        </a:rPr>
                        <a:t>.</a:t>
                      </a:r>
                      <a:r>
                        <a:rPr lang="en-GB" sz="900" kern="100" spc="-5">
                          <a:solidFill>
                            <a:srgbClr val="000000"/>
                          </a:solidFill>
                          <a:effectLst/>
                          <a:latin typeface="Arial" panose="020B0604020202020204" pitchFamily="34" charset="0"/>
                          <a:ea typeface="Arial" panose="020B0604020202020204" pitchFamily="34" charset="0"/>
                          <a:cs typeface="Times New Roman" panose="02020603050405020304" pitchFamily="18" charset="0"/>
                        </a:rPr>
                        <a:t>0</a:t>
                      </a:r>
                      <a:r>
                        <a:rPr lang="en-GB" sz="900" kern="100">
                          <a:solidFill>
                            <a:srgbClr val="000000"/>
                          </a:solidFill>
                          <a:effectLst/>
                          <a:latin typeface="Arial" panose="020B0604020202020204" pitchFamily="34" charset="0"/>
                          <a:ea typeface="Arial" panose="020B0604020202020204" pitchFamily="34" charset="0"/>
                          <a:cs typeface="Times New Roman" panose="02020603050405020304" pitchFamily="18" charset="0"/>
                        </a:rPr>
                        <a:t>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911598658"/>
                  </a:ext>
                </a:extLst>
              </a:tr>
              <a:tr h="767398">
                <a:tc>
                  <a:txBody>
                    <a:bodyPr/>
                    <a:lstStyle/>
                    <a:p>
                      <a:pPr algn="just">
                        <a:spcBef>
                          <a:spcPts val="400"/>
                        </a:spcBef>
                        <a:spcAft>
                          <a:spcPts val="200"/>
                        </a:spcAft>
                      </a:pPr>
                      <a:r>
                        <a:rPr lang="en-GB" sz="9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Dokodweni</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p>
                      <a:pPr algn="just">
                        <a:spcBef>
                          <a:spcPts val="400"/>
                        </a:spcBef>
                        <a:spcAft>
                          <a:spcPts val="200"/>
                        </a:spcAft>
                      </a:pPr>
                      <a:r>
                        <a:rPr lang="en-GB" sz="9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ramps </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l">
                        <a:spcBef>
                          <a:spcPts val="400"/>
                        </a:spcBef>
                        <a:spcAft>
                          <a:spcPts val="200"/>
                        </a:spcAft>
                      </a:pPr>
                      <a:r>
                        <a:rPr lang="en-GB" sz="9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Mandeni Local Municipality wards 1, 2, 3, 8 and 9</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R3.20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R6.50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R8.00</a:t>
                      </a:r>
                      <a:endParaRPr lang="en-ZA" sz="1000" kern="1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a:spcBef>
                          <a:spcPts val="400"/>
                        </a:spcBef>
                        <a:spcAft>
                          <a:spcPts val="200"/>
                        </a:spcAft>
                      </a:pPr>
                      <a:r>
                        <a:rPr lang="en-GB" sz="900"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R11.00</a:t>
                      </a:r>
                      <a:endParaRPr lang="en-ZA" sz="1000" kern="1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549237399"/>
                  </a:ext>
                </a:extLst>
              </a:tr>
            </a:tbl>
          </a:graphicData>
        </a:graphic>
      </p:graphicFrame>
    </p:spTree>
    <p:extLst>
      <p:ext uri="{BB962C8B-B14F-4D97-AF65-F5344CB8AC3E}">
        <p14:creationId xmlns:p14="http://schemas.microsoft.com/office/powerpoint/2010/main" val="1478923303"/>
      </p:ext>
    </p:extLst>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ECE69F2E-1561-9EB4-AF62-6B9B76ECE233}"/>
              </a:ext>
            </a:extLst>
          </p:cNvPr>
          <p:cNvSpPr>
            <a:spLocks noGrp="1" noChangeArrowheads="1"/>
          </p:cNvSpPr>
          <p:nvPr>
            <p:ph type="title"/>
          </p:nvPr>
        </p:nvSpPr>
        <p:spPr>
          <a:xfrm>
            <a:off x="801291" y="490406"/>
            <a:ext cx="7026755" cy="1049337"/>
          </a:xfrm>
        </p:spPr>
        <p:txBody>
          <a:bodyPr anchor="ctr"/>
          <a:lstStyle/>
          <a:p>
            <a:pPr algn="ctr" eaLnBrk="1" fontAlgn="auto" hangingPunct="1">
              <a:spcAft>
                <a:spcPts val="0"/>
              </a:spcAft>
              <a:defRPr/>
            </a:pPr>
            <a:r>
              <a:rPr lang="en-US" sz="2800" dirty="0">
                <a:solidFill>
                  <a:schemeClr val="bg1"/>
                </a:solidFill>
              </a:rPr>
              <a:t>KEY PERFORMANCE INDICATORS (KPI)</a:t>
            </a:r>
          </a:p>
        </p:txBody>
      </p:sp>
      <p:sp>
        <p:nvSpPr>
          <p:cNvPr id="3" name="Rectangle 3">
            <a:extLst>
              <a:ext uri="{FF2B5EF4-FFF2-40B4-BE49-F238E27FC236}">
                <a16:creationId xmlns:a16="http://schemas.microsoft.com/office/drawing/2014/main" id="{D48DB846-804F-9E67-02ED-3BEB44A537E2}"/>
              </a:ext>
            </a:extLst>
          </p:cNvPr>
          <p:cNvSpPr>
            <a:spLocks noGrp="1" noChangeArrowheads="1"/>
          </p:cNvSpPr>
          <p:nvPr>
            <p:ph idx="1"/>
          </p:nvPr>
        </p:nvSpPr>
        <p:spPr>
          <a:xfrm>
            <a:off x="827088" y="3172880"/>
            <a:ext cx="7515621" cy="2274306"/>
          </a:xfrm>
        </p:spPr>
        <p:txBody>
          <a:bodyPr>
            <a:noAutofit/>
          </a:bodyPr>
          <a:lstStyle/>
          <a:p>
            <a:pPr algn="just" eaLnBrk="1" hangingPunct="1">
              <a:lnSpc>
                <a:spcPct val="100000"/>
              </a:lnSpc>
              <a:spcBef>
                <a:spcPts val="600"/>
              </a:spcBef>
              <a:spcAft>
                <a:spcPts val="600"/>
              </a:spcAft>
              <a:buClr>
                <a:schemeClr val="tx2"/>
              </a:buClr>
              <a:tabLst>
                <a:tab pos="4129088" algn="l"/>
                <a:tab pos="4572000" algn="l"/>
              </a:tabLst>
            </a:pPr>
            <a:r>
              <a:rPr lang="en-US" altLang="en-US" sz="1800" dirty="0">
                <a:latin typeface="+mn-lt"/>
              </a:rPr>
              <a:t>The Performance Measurements are detailed in Volume 2 Book 6a.</a:t>
            </a:r>
          </a:p>
          <a:p>
            <a:pPr algn="just" eaLnBrk="1" hangingPunct="1">
              <a:lnSpc>
                <a:spcPct val="100000"/>
              </a:lnSpc>
              <a:spcBef>
                <a:spcPts val="600"/>
              </a:spcBef>
              <a:spcAft>
                <a:spcPts val="600"/>
              </a:spcAft>
              <a:buClr>
                <a:schemeClr val="tx2"/>
              </a:buClr>
              <a:tabLst>
                <a:tab pos="4129088" algn="l"/>
                <a:tab pos="4572000" algn="l"/>
              </a:tabLst>
            </a:pPr>
            <a:r>
              <a:rPr lang="en-US" altLang="en-US" sz="1800" dirty="0">
                <a:latin typeface="+mn-lt"/>
              </a:rPr>
              <a:t>See Clause C3.2.6 from page C3-158 onwards for modifications.</a:t>
            </a:r>
          </a:p>
          <a:p>
            <a:pPr algn="just" eaLnBrk="1" hangingPunct="1">
              <a:lnSpc>
                <a:spcPct val="100000"/>
              </a:lnSpc>
              <a:spcBef>
                <a:spcPts val="600"/>
              </a:spcBef>
              <a:spcAft>
                <a:spcPts val="600"/>
              </a:spcAft>
              <a:buClr>
                <a:schemeClr val="tx2"/>
              </a:buClr>
              <a:tabLst>
                <a:tab pos="4129088" algn="l"/>
                <a:tab pos="4572000" algn="l"/>
              </a:tabLst>
            </a:pPr>
            <a:r>
              <a:rPr lang="en-US" altLang="en-US" sz="1800" dirty="0">
                <a:latin typeface="+mn-lt"/>
              </a:rPr>
              <a:t>These modifications are in line with the consolidated KPI Model agreed on the National Performance Review Committee (NPRC).</a:t>
            </a:r>
          </a:p>
          <a:p>
            <a:pPr marL="0" indent="0" algn="just" eaLnBrk="1" hangingPunct="1">
              <a:lnSpc>
                <a:spcPct val="100000"/>
              </a:lnSpc>
              <a:spcBef>
                <a:spcPts val="600"/>
              </a:spcBef>
              <a:spcAft>
                <a:spcPts val="600"/>
              </a:spcAft>
              <a:buNone/>
              <a:tabLst>
                <a:tab pos="4129088" algn="l"/>
                <a:tab pos="4572000" algn="l"/>
              </a:tabLst>
            </a:pPr>
            <a:endParaRPr lang="en-US" altLang="en-US" sz="1800" dirty="0">
              <a:latin typeface="+mn-lt"/>
            </a:endParaRPr>
          </a:p>
        </p:txBody>
      </p:sp>
      <p:pic>
        <p:nvPicPr>
          <p:cNvPr id="4" name="Picture 3">
            <a:extLst>
              <a:ext uri="{FF2B5EF4-FFF2-40B4-BE49-F238E27FC236}">
                <a16:creationId xmlns:a16="http://schemas.microsoft.com/office/drawing/2014/main" id="{B7944AC6-6EE5-EEAA-3433-A47C117B05DF}"/>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105252406"/>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51" name="Rectangle 34850">
            <a:extLst>
              <a:ext uri="{FF2B5EF4-FFF2-40B4-BE49-F238E27FC236}">
                <a16:creationId xmlns:a16="http://schemas.microsoft.com/office/drawing/2014/main" id="{F747F1B4-B831-4277-8AB0-32767F7EB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34853" name="Freeform 7">
            <a:extLst>
              <a:ext uri="{FF2B5EF4-FFF2-40B4-BE49-F238E27FC236}">
                <a16:creationId xmlns:a16="http://schemas.microsoft.com/office/drawing/2014/main" id="{D80CFA21-AB7C-4BEB-9BFF-05764FBBF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34818" name="Rectangle 2">
            <a:extLst>
              <a:ext uri="{FF2B5EF4-FFF2-40B4-BE49-F238E27FC236}">
                <a16:creationId xmlns:a16="http://schemas.microsoft.com/office/drawing/2014/main" id="{E8CDB941-1EAB-7AF5-3F21-F26485B8927E}"/>
              </a:ext>
            </a:extLst>
          </p:cNvPr>
          <p:cNvSpPr>
            <a:spLocks noGrp="1" noChangeArrowheads="1"/>
          </p:cNvSpPr>
          <p:nvPr>
            <p:ph type="title"/>
          </p:nvPr>
        </p:nvSpPr>
        <p:spPr>
          <a:xfrm>
            <a:off x="504031" y="482818"/>
            <a:ext cx="7324328" cy="1320364"/>
          </a:xfrm>
        </p:spPr>
        <p:txBody>
          <a:bodyPr anchor="ctr">
            <a:noAutofit/>
          </a:bodyPr>
          <a:lstStyle/>
          <a:p>
            <a:pPr algn="ctr" eaLnBrk="1" fontAlgn="auto" hangingPunct="1">
              <a:lnSpc>
                <a:spcPct val="90000"/>
              </a:lnSpc>
              <a:spcAft>
                <a:spcPts val="0"/>
              </a:spcAft>
              <a:defRPr/>
            </a:pPr>
            <a:r>
              <a:rPr lang="en-US" sz="2400" dirty="0">
                <a:solidFill>
                  <a:srgbClr val="EBEBEB"/>
                </a:solidFill>
              </a:rPr>
              <a:t>THE EMPLOYER TO AWARD  THE NSC FOR DESIGN BUILD, OPERATIONS AND MAINTENANCE FOR THE OPERATIONS AND MAINTENANCE OF TOLL PLAZAS ON THE N2 NORTH COAST TOLL ROUTE TO A FIRM, ORGANISATION OR A CONSORTIUM</a:t>
            </a:r>
          </a:p>
        </p:txBody>
      </p:sp>
      <p:sp>
        <p:nvSpPr>
          <p:cNvPr id="34855" name="Rectangle 34854">
            <a:extLst>
              <a:ext uri="{FF2B5EF4-FFF2-40B4-BE49-F238E27FC236}">
                <a16:creationId xmlns:a16="http://schemas.microsoft.com/office/drawing/2014/main" id="{12F7E335-851A-4CAE-B09F-E657819D46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4857" name="Freeform: Shape 34856">
            <a:extLst>
              <a:ext uri="{FF2B5EF4-FFF2-40B4-BE49-F238E27FC236}">
                <a16:creationId xmlns:a16="http://schemas.microsoft.com/office/drawing/2014/main" id="{10B541F0-7F6E-402E-84D8-CF96EACA5F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2" cy="5095933"/>
          </a:xfrm>
          <a:custGeom>
            <a:avLst/>
            <a:gdLst>
              <a:gd name="connsiteX0" fmla="*/ 1 w 12192418"/>
              <a:gd name="connsiteY0" fmla="*/ 0 h 5095933"/>
              <a:gd name="connsiteX1" fmla="*/ 71932 w 12192418"/>
              <a:gd name="connsiteY1" fmla="*/ 12261 h 5095933"/>
              <a:gd name="connsiteX2" fmla="*/ 282849 w 12192418"/>
              <a:gd name="connsiteY2" fmla="*/ 48343 h 5095933"/>
              <a:gd name="connsiteX3" fmla="*/ 436464 w 12192418"/>
              <a:gd name="connsiteY3" fmla="*/ 73565 h 5095933"/>
              <a:gd name="connsiteX4" fmla="*/ 619339 w 12192418"/>
              <a:gd name="connsiteY4" fmla="*/ 100188 h 5095933"/>
              <a:gd name="connsiteX5" fmla="*/ 836351 w 12192418"/>
              <a:gd name="connsiteY5" fmla="*/ 132066 h 5095933"/>
              <a:gd name="connsiteX6" fmla="*/ 1076528 w 12192418"/>
              <a:gd name="connsiteY6" fmla="*/ 165696 h 5095933"/>
              <a:gd name="connsiteX7" fmla="*/ 1347184 w 12192418"/>
              <a:gd name="connsiteY7" fmla="*/ 201077 h 5095933"/>
              <a:gd name="connsiteX8" fmla="*/ 1642223 w 12192418"/>
              <a:gd name="connsiteY8" fmla="*/ 238560 h 5095933"/>
              <a:gd name="connsiteX9" fmla="*/ 1962864 w 12192418"/>
              <a:gd name="connsiteY9" fmla="*/ 276043 h 5095933"/>
              <a:gd name="connsiteX10" fmla="*/ 2304232 w 12192418"/>
              <a:gd name="connsiteY10" fmla="*/ 314227 h 5095933"/>
              <a:gd name="connsiteX11" fmla="*/ 2672421 w 12192418"/>
              <a:gd name="connsiteY11" fmla="*/ 349608 h 5095933"/>
              <a:gd name="connsiteX12" fmla="*/ 3057678 w 12192418"/>
              <a:gd name="connsiteY12" fmla="*/ 383588 h 5095933"/>
              <a:gd name="connsiteX13" fmla="*/ 3464881 w 12192418"/>
              <a:gd name="connsiteY13" fmla="*/ 414415 h 5095933"/>
              <a:gd name="connsiteX14" fmla="*/ 3889152 w 12192418"/>
              <a:gd name="connsiteY14" fmla="*/ 443841 h 5095933"/>
              <a:gd name="connsiteX15" fmla="*/ 4331710 w 12192418"/>
              <a:gd name="connsiteY15" fmla="*/ 471515 h 5095933"/>
              <a:gd name="connsiteX16" fmla="*/ 4558476 w 12192418"/>
              <a:gd name="connsiteY16" fmla="*/ 481324 h 5095933"/>
              <a:gd name="connsiteX17" fmla="*/ 4790118 w 12192418"/>
              <a:gd name="connsiteY17" fmla="*/ 492183 h 5095933"/>
              <a:gd name="connsiteX18" fmla="*/ 5025418 w 12192418"/>
              <a:gd name="connsiteY18" fmla="*/ 502342 h 5095933"/>
              <a:gd name="connsiteX19" fmla="*/ 5261937 w 12192418"/>
              <a:gd name="connsiteY19" fmla="*/ 508998 h 5095933"/>
              <a:gd name="connsiteX20" fmla="*/ 5503332 w 12192418"/>
              <a:gd name="connsiteY20" fmla="*/ 514953 h 5095933"/>
              <a:gd name="connsiteX21" fmla="*/ 5747167 w 12192418"/>
              <a:gd name="connsiteY21" fmla="*/ 521259 h 5095933"/>
              <a:gd name="connsiteX22" fmla="*/ 5995877 w 12192418"/>
              <a:gd name="connsiteY22" fmla="*/ 525463 h 5095933"/>
              <a:gd name="connsiteX23" fmla="*/ 6247026 w 12192418"/>
              <a:gd name="connsiteY23" fmla="*/ 525463 h 5095933"/>
              <a:gd name="connsiteX24" fmla="*/ 6500613 w 12192418"/>
              <a:gd name="connsiteY24" fmla="*/ 527565 h 5095933"/>
              <a:gd name="connsiteX25" fmla="*/ 6756639 w 12192418"/>
              <a:gd name="connsiteY25" fmla="*/ 525463 h 5095933"/>
              <a:gd name="connsiteX26" fmla="*/ 7016322 w 12192418"/>
              <a:gd name="connsiteY26" fmla="*/ 521259 h 5095933"/>
              <a:gd name="connsiteX27" fmla="*/ 7276005 w 12192418"/>
              <a:gd name="connsiteY27" fmla="*/ 517406 h 5095933"/>
              <a:gd name="connsiteX28" fmla="*/ 7539345 w 12192418"/>
              <a:gd name="connsiteY28" fmla="*/ 508998 h 5095933"/>
              <a:gd name="connsiteX29" fmla="*/ 7805124 w 12192418"/>
              <a:gd name="connsiteY29" fmla="*/ 500241 h 5095933"/>
              <a:gd name="connsiteX30" fmla="*/ 8070903 w 12192418"/>
              <a:gd name="connsiteY30" fmla="*/ 490082 h 5095933"/>
              <a:gd name="connsiteX31" fmla="*/ 8339121 w 12192418"/>
              <a:gd name="connsiteY31" fmla="*/ 475719 h 5095933"/>
              <a:gd name="connsiteX32" fmla="*/ 8609776 w 12192418"/>
              <a:gd name="connsiteY32" fmla="*/ 458554 h 5095933"/>
              <a:gd name="connsiteX33" fmla="*/ 8881651 w 12192418"/>
              <a:gd name="connsiteY33" fmla="*/ 442089 h 5095933"/>
              <a:gd name="connsiteX34" fmla="*/ 9153526 w 12192418"/>
              <a:gd name="connsiteY34" fmla="*/ 421071 h 5095933"/>
              <a:gd name="connsiteX35" fmla="*/ 9429058 w 12192418"/>
              <a:gd name="connsiteY35" fmla="*/ 395849 h 5095933"/>
              <a:gd name="connsiteX36" fmla="*/ 9700933 w 12192418"/>
              <a:gd name="connsiteY36" fmla="*/ 370626 h 5095933"/>
              <a:gd name="connsiteX37" fmla="*/ 9977684 w 12192418"/>
              <a:gd name="connsiteY37" fmla="*/ 341551 h 5095933"/>
              <a:gd name="connsiteX38" fmla="*/ 10255655 w 12192418"/>
              <a:gd name="connsiteY38" fmla="*/ 309673 h 5095933"/>
              <a:gd name="connsiteX39" fmla="*/ 10529968 w 12192418"/>
              <a:gd name="connsiteY39" fmla="*/ 276043 h 5095933"/>
              <a:gd name="connsiteX40" fmla="*/ 10807939 w 12192418"/>
              <a:gd name="connsiteY40" fmla="*/ 236809 h 5095933"/>
              <a:gd name="connsiteX41" fmla="*/ 11084690 w 12192418"/>
              <a:gd name="connsiteY41" fmla="*/ 194772 h 5095933"/>
              <a:gd name="connsiteX42" fmla="*/ 11362661 w 12192418"/>
              <a:gd name="connsiteY42" fmla="*/ 153085 h 5095933"/>
              <a:gd name="connsiteX43" fmla="*/ 11639412 w 12192418"/>
              <a:gd name="connsiteY43" fmla="*/ 104392 h 5095933"/>
              <a:gd name="connsiteX44" fmla="*/ 11914945 w 12192418"/>
              <a:gd name="connsiteY44" fmla="*/ 54648 h 5095933"/>
              <a:gd name="connsiteX45" fmla="*/ 12191696 w 12192418"/>
              <a:gd name="connsiteY45" fmla="*/ 2452 h 5095933"/>
              <a:gd name="connsiteX46" fmla="*/ 12191696 w 12192418"/>
              <a:gd name="connsiteY46" fmla="*/ 2109542 h 5095933"/>
              <a:gd name="connsiteX47" fmla="*/ 12191999 w 12192418"/>
              <a:gd name="connsiteY47" fmla="*/ 2109542 h 5095933"/>
              <a:gd name="connsiteX48" fmla="*/ 12191999 w 12192418"/>
              <a:gd name="connsiteY48" fmla="*/ 2802467 h 5095933"/>
              <a:gd name="connsiteX49" fmla="*/ 12192418 w 12192418"/>
              <a:gd name="connsiteY49" fmla="*/ 2802467 h 5095933"/>
              <a:gd name="connsiteX50" fmla="*/ 12192418 w 12192418"/>
              <a:gd name="connsiteY50" fmla="*/ 5095933 h 5095933"/>
              <a:gd name="connsiteX51" fmla="*/ 1 w 12192418"/>
              <a:gd name="connsiteY51" fmla="*/ 5095933 h 5095933"/>
              <a:gd name="connsiteX52" fmla="*/ 1 w 12192418"/>
              <a:gd name="connsiteY52" fmla="*/ 4074529 h 5095933"/>
              <a:gd name="connsiteX53" fmla="*/ 0 w 12192418"/>
              <a:gd name="connsiteY53" fmla="*/ 4074529 h 5095933"/>
              <a:gd name="connsiteX54" fmla="*/ 0 w 12192418"/>
              <a:gd name="connsiteY54" fmla="*/ 2109542 h 5095933"/>
              <a:gd name="connsiteX55" fmla="*/ 1 w 12192418"/>
              <a:gd name="connsiteY55" fmla="*/ 2109542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192418" h="5095933">
                <a:moveTo>
                  <a:pt x="1" y="0"/>
                </a:moveTo>
                <a:lnTo>
                  <a:pt x="71932" y="12261"/>
                </a:lnTo>
                <a:lnTo>
                  <a:pt x="282849" y="48343"/>
                </a:lnTo>
                <a:lnTo>
                  <a:pt x="436464" y="73565"/>
                </a:lnTo>
                <a:lnTo>
                  <a:pt x="619339" y="100188"/>
                </a:lnTo>
                <a:lnTo>
                  <a:pt x="836351" y="132066"/>
                </a:lnTo>
                <a:lnTo>
                  <a:pt x="1076528" y="165696"/>
                </a:lnTo>
                <a:lnTo>
                  <a:pt x="1347184" y="201077"/>
                </a:lnTo>
                <a:lnTo>
                  <a:pt x="1642223" y="238560"/>
                </a:lnTo>
                <a:lnTo>
                  <a:pt x="1962864" y="276043"/>
                </a:lnTo>
                <a:lnTo>
                  <a:pt x="2304232" y="314227"/>
                </a:lnTo>
                <a:lnTo>
                  <a:pt x="2672421" y="349608"/>
                </a:lnTo>
                <a:lnTo>
                  <a:pt x="3057678" y="383588"/>
                </a:lnTo>
                <a:lnTo>
                  <a:pt x="3464881" y="414415"/>
                </a:lnTo>
                <a:lnTo>
                  <a:pt x="3889152" y="443841"/>
                </a:lnTo>
                <a:lnTo>
                  <a:pt x="4331710" y="471515"/>
                </a:lnTo>
                <a:lnTo>
                  <a:pt x="4558476" y="481324"/>
                </a:lnTo>
                <a:lnTo>
                  <a:pt x="4790118" y="492183"/>
                </a:lnTo>
                <a:lnTo>
                  <a:pt x="5025418" y="502342"/>
                </a:lnTo>
                <a:lnTo>
                  <a:pt x="5261937" y="508998"/>
                </a:lnTo>
                <a:lnTo>
                  <a:pt x="5503332" y="514953"/>
                </a:lnTo>
                <a:lnTo>
                  <a:pt x="5747167" y="521259"/>
                </a:lnTo>
                <a:lnTo>
                  <a:pt x="5995877" y="525463"/>
                </a:lnTo>
                <a:lnTo>
                  <a:pt x="6247026" y="525463"/>
                </a:lnTo>
                <a:lnTo>
                  <a:pt x="6500613" y="527565"/>
                </a:lnTo>
                <a:lnTo>
                  <a:pt x="6756639" y="525463"/>
                </a:lnTo>
                <a:lnTo>
                  <a:pt x="7016322" y="521259"/>
                </a:lnTo>
                <a:lnTo>
                  <a:pt x="7276005" y="517406"/>
                </a:lnTo>
                <a:lnTo>
                  <a:pt x="7539345" y="508998"/>
                </a:lnTo>
                <a:lnTo>
                  <a:pt x="7805124" y="500241"/>
                </a:lnTo>
                <a:lnTo>
                  <a:pt x="8070903" y="490082"/>
                </a:lnTo>
                <a:lnTo>
                  <a:pt x="8339121" y="475719"/>
                </a:lnTo>
                <a:lnTo>
                  <a:pt x="8609776" y="458554"/>
                </a:lnTo>
                <a:lnTo>
                  <a:pt x="8881651" y="442089"/>
                </a:lnTo>
                <a:lnTo>
                  <a:pt x="9153526" y="421071"/>
                </a:lnTo>
                <a:lnTo>
                  <a:pt x="9429058" y="395849"/>
                </a:lnTo>
                <a:lnTo>
                  <a:pt x="9700933" y="370626"/>
                </a:lnTo>
                <a:lnTo>
                  <a:pt x="9977684" y="341551"/>
                </a:lnTo>
                <a:lnTo>
                  <a:pt x="10255655" y="309673"/>
                </a:lnTo>
                <a:lnTo>
                  <a:pt x="10529968" y="276043"/>
                </a:lnTo>
                <a:lnTo>
                  <a:pt x="10807939" y="236809"/>
                </a:lnTo>
                <a:lnTo>
                  <a:pt x="11084690" y="194772"/>
                </a:lnTo>
                <a:lnTo>
                  <a:pt x="11362661" y="153085"/>
                </a:lnTo>
                <a:lnTo>
                  <a:pt x="11639412" y="104392"/>
                </a:lnTo>
                <a:lnTo>
                  <a:pt x="11914945" y="54648"/>
                </a:lnTo>
                <a:lnTo>
                  <a:pt x="12191696" y="2452"/>
                </a:lnTo>
                <a:lnTo>
                  <a:pt x="12191696" y="2109542"/>
                </a:lnTo>
                <a:lnTo>
                  <a:pt x="12191999" y="2109542"/>
                </a:lnTo>
                <a:lnTo>
                  <a:pt x="12191999" y="2802467"/>
                </a:lnTo>
                <a:lnTo>
                  <a:pt x="12192418" y="2802467"/>
                </a:lnTo>
                <a:lnTo>
                  <a:pt x="12192418" y="5095933"/>
                </a:lnTo>
                <a:lnTo>
                  <a:pt x="1" y="5095933"/>
                </a:lnTo>
                <a:lnTo>
                  <a:pt x="1" y="4074529"/>
                </a:lnTo>
                <a:lnTo>
                  <a:pt x="0" y="4074529"/>
                </a:lnTo>
                <a:lnTo>
                  <a:pt x="0" y="2109542"/>
                </a:lnTo>
                <a:lnTo>
                  <a:pt x="1" y="2109542"/>
                </a:lnTo>
                <a:close/>
              </a:path>
            </a:pathLst>
          </a:custGeom>
          <a:solidFill>
            <a:schemeClr val="bg1"/>
          </a:solidFill>
          <a:ln>
            <a:noFill/>
          </a:ln>
        </p:spPr>
      </p:sp>
      <p:pic>
        <p:nvPicPr>
          <p:cNvPr id="12292" name="Picture 3">
            <a:extLst>
              <a:ext uri="{FF2B5EF4-FFF2-40B4-BE49-F238E27FC236}">
                <a16:creationId xmlns:a16="http://schemas.microsoft.com/office/drawing/2014/main" id="{AA91F1AD-F94A-2B91-5408-CDE36C9A2F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4820" name="Rectangle 3">
            <a:extLst>
              <a:ext uri="{FF2B5EF4-FFF2-40B4-BE49-F238E27FC236}">
                <a16:creationId xmlns:a16="http://schemas.microsoft.com/office/drawing/2014/main" id="{8AEAF5C4-8E72-2ADF-AAAC-9C0EF406A498}"/>
              </a:ext>
            </a:extLst>
          </p:cNvPr>
          <p:cNvGraphicFramePr>
            <a:graphicFrameLocks noGrp="1"/>
          </p:cNvGraphicFramePr>
          <p:nvPr>
            <p:ph idx="1"/>
            <p:extLst>
              <p:ext uri="{D42A27DB-BD31-4B8C-83A1-F6EECF244321}">
                <p14:modId xmlns:p14="http://schemas.microsoft.com/office/powerpoint/2010/main" val="1953740602"/>
              </p:ext>
            </p:extLst>
          </p:nvPr>
        </p:nvGraphicFramePr>
        <p:xfrm>
          <a:off x="755576" y="2628452"/>
          <a:ext cx="8171528" cy="3404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a:extLst>
              <a:ext uri="{FF2B5EF4-FFF2-40B4-BE49-F238E27FC236}">
                <a16:creationId xmlns:a16="http://schemas.microsoft.com/office/drawing/2014/main" id="{888B2465-89DC-3FC9-6A99-8803C1BCF01D}"/>
              </a:ext>
            </a:extLst>
          </p:cNvPr>
          <p:cNvPicPr>
            <a:picLocks noChangeAspect="1"/>
          </p:cNvPicPr>
          <p:nvPr/>
        </p:nvPicPr>
        <p:blipFill rotWithShape="1">
          <a:blip r:embed="rId8"/>
          <a:srcRect t="12613" b="11451"/>
          <a:stretch/>
        </p:blipFill>
        <p:spPr>
          <a:xfrm>
            <a:off x="8388424" y="6230765"/>
            <a:ext cx="749271" cy="58261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D086B81A-089A-BEFD-1715-4DD5292E2848}"/>
              </a:ext>
            </a:extLst>
          </p:cNvPr>
          <p:cNvSpPr>
            <a:spLocks noGrp="1" noChangeArrowheads="1"/>
          </p:cNvSpPr>
          <p:nvPr>
            <p:ph type="title"/>
          </p:nvPr>
        </p:nvSpPr>
        <p:spPr>
          <a:xfrm>
            <a:off x="786482" y="459154"/>
            <a:ext cx="7041564" cy="1431925"/>
          </a:xfrm>
        </p:spPr>
        <p:txBody>
          <a:bodyPr anchor="ctr"/>
          <a:lstStyle/>
          <a:p>
            <a:pPr algn="ctr" eaLnBrk="1" fontAlgn="auto" hangingPunct="1">
              <a:spcAft>
                <a:spcPts val="0"/>
              </a:spcAft>
              <a:defRPr/>
            </a:pPr>
            <a:r>
              <a:rPr lang="en-US" sz="2800" dirty="0">
                <a:solidFill>
                  <a:schemeClr val="bg1"/>
                </a:solidFill>
              </a:rPr>
              <a:t>PAYMENT METHODOLOGY</a:t>
            </a:r>
          </a:p>
        </p:txBody>
      </p:sp>
      <p:sp>
        <p:nvSpPr>
          <p:cNvPr id="3" name="Rectangle 3">
            <a:extLst>
              <a:ext uri="{FF2B5EF4-FFF2-40B4-BE49-F238E27FC236}">
                <a16:creationId xmlns:a16="http://schemas.microsoft.com/office/drawing/2014/main" id="{AD146ECC-7E6B-2EE5-ABC3-9CDC53A5A7D3}"/>
              </a:ext>
            </a:extLst>
          </p:cNvPr>
          <p:cNvSpPr txBox="1">
            <a:spLocks noChangeArrowheads="1"/>
          </p:cNvSpPr>
          <p:nvPr/>
        </p:nvSpPr>
        <p:spPr>
          <a:xfrm>
            <a:off x="874712" y="2442340"/>
            <a:ext cx="7467997" cy="2129500"/>
          </a:xfrm>
          <a:prstGeom prst="rect">
            <a:avLst/>
          </a:prstGeom>
        </p:spPr>
        <p:txBody>
          <a:bodyPr vert="horz" lIns="91440" tIns="45720" rIns="91440" bIns="45720" rtlCol="0">
            <a:noAutofit/>
          </a:bodyPr>
          <a:lst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algn="just">
              <a:lnSpc>
                <a:spcPct val="80000"/>
              </a:lnSpc>
              <a:buClr>
                <a:schemeClr val="tx2"/>
              </a:buClr>
            </a:pPr>
            <a:r>
              <a:rPr lang="en-US" altLang="en-US" sz="1500" dirty="0"/>
              <a:t>Fixed and Variable Cost Payment Mechanism will be used in this contract.</a:t>
            </a:r>
          </a:p>
          <a:p>
            <a:pPr algn="just">
              <a:lnSpc>
                <a:spcPct val="80000"/>
              </a:lnSpc>
              <a:buClr>
                <a:schemeClr val="tx2"/>
              </a:buClr>
            </a:pPr>
            <a:r>
              <a:rPr lang="en-US" altLang="en-US" sz="1500" dirty="0"/>
              <a:t>Actual Gross Income (AGI) to be paid to Employer every month.</a:t>
            </a:r>
          </a:p>
          <a:p>
            <a:pPr algn="just">
              <a:lnSpc>
                <a:spcPct val="80000"/>
              </a:lnSpc>
              <a:buClr>
                <a:schemeClr val="tx2"/>
              </a:buClr>
            </a:pPr>
            <a:r>
              <a:rPr lang="en-US" altLang="en-US" sz="1500" dirty="0"/>
              <a:t>Schedule of Payments/Cost Matrix consist of 2 schedules:  </a:t>
            </a:r>
          </a:p>
          <a:p>
            <a:pPr marL="646113" indent="-285750" algn="just">
              <a:lnSpc>
                <a:spcPct val="80000"/>
              </a:lnSpc>
              <a:buClr>
                <a:schemeClr val="tx2"/>
              </a:buClr>
              <a:buFontTx/>
              <a:buChar char="-"/>
              <a:tabLst>
                <a:tab pos="615950" algn="l"/>
              </a:tabLst>
            </a:pPr>
            <a:r>
              <a:rPr lang="en-US" altLang="en-US" sz="1500" dirty="0"/>
              <a:t>Schedule A - Operation Service Period (OPEX).</a:t>
            </a:r>
          </a:p>
          <a:p>
            <a:pPr marL="646113" indent="-285750" algn="just">
              <a:lnSpc>
                <a:spcPct val="80000"/>
              </a:lnSpc>
              <a:buClr>
                <a:schemeClr val="tx2"/>
              </a:buClr>
              <a:buFontTx/>
              <a:buChar char="-"/>
              <a:tabLst>
                <a:tab pos="615950" algn="l"/>
              </a:tabLst>
            </a:pPr>
            <a:r>
              <a:rPr lang="en-US" altLang="en-US" sz="1500" dirty="0"/>
              <a:t>Schedule B - Design-Build Period (CAPEX).</a:t>
            </a:r>
          </a:p>
          <a:p>
            <a:pPr marL="646113" indent="-285750">
              <a:lnSpc>
                <a:spcPct val="80000"/>
              </a:lnSpc>
              <a:buClr>
                <a:schemeClr val="tx2"/>
              </a:buClr>
              <a:buFontTx/>
              <a:buChar char="-"/>
              <a:tabLst>
                <a:tab pos="615950" algn="l"/>
              </a:tabLst>
            </a:pPr>
            <a:r>
              <a:rPr lang="en-US" altLang="en-US" sz="1500" dirty="0"/>
              <a:t>Schedule D - Contract Participation Performance (PART D in volume 3).</a:t>
            </a:r>
          </a:p>
          <a:p>
            <a:pPr algn="just">
              <a:lnSpc>
                <a:spcPct val="80000"/>
              </a:lnSpc>
              <a:buClr>
                <a:schemeClr val="tx2"/>
              </a:buClr>
            </a:pPr>
            <a:r>
              <a:rPr lang="en-US" altLang="en-US" sz="1500" dirty="0"/>
              <a:t>Works fee:</a:t>
            </a:r>
          </a:p>
        </p:txBody>
      </p:sp>
      <p:graphicFrame>
        <p:nvGraphicFramePr>
          <p:cNvPr id="4" name="Group 89">
            <a:extLst>
              <a:ext uri="{FF2B5EF4-FFF2-40B4-BE49-F238E27FC236}">
                <a16:creationId xmlns:a16="http://schemas.microsoft.com/office/drawing/2014/main" id="{A65802FE-7418-2AFE-A511-03671BC1395B}"/>
              </a:ext>
            </a:extLst>
          </p:cNvPr>
          <p:cNvGraphicFramePr>
            <a:graphicFrameLocks noGrp="1"/>
          </p:cNvGraphicFramePr>
          <p:nvPr>
            <p:extLst>
              <p:ext uri="{D42A27DB-BD31-4B8C-83A1-F6EECF244321}">
                <p14:modId xmlns:p14="http://schemas.microsoft.com/office/powerpoint/2010/main" val="741974220"/>
              </p:ext>
            </p:extLst>
          </p:nvPr>
        </p:nvGraphicFramePr>
        <p:xfrm>
          <a:off x="1331639" y="4581128"/>
          <a:ext cx="7011069" cy="1728788"/>
        </p:xfrm>
        <a:graphic>
          <a:graphicData uri="http://schemas.openxmlformats.org/drawingml/2006/table">
            <a:tbl>
              <a:tblPr/>
              <a:tblGrid>
                <a:gridCol w="1285484">
                  <a:extLst>
                    <a:ext uri="{9D8B030D-6E8A-4147-A177-3AD203B41FA5}">
                      <a16:colId xmlns:a16="http://schemas.microsoft.com/office/drawing/2014/main" val="20000"/>
                    </a:ext>
                  </a:extLst>
                </a:gridCol>
                <a:gridCol w="1169117">
                  <a:extLst>
                    <a:ext uri="{9D8B030D-6E8A-4147-A177-3AD203B41FA5}">
                      <a16:colId xmlns:a16="http://schemas.microsoft.com/office/drawing/2014/main" val="20001"/>
                    </a:ext>
                  </a:extLst>
                </a:gridCol>
                <a:gridCol w="2920067">
                  <a:extLst>
                    <a:ext uri="{9D8B030D-6E8A-4147-A177-3AD203B41FA5}">
                      <a16:colId xmlns:a16="http://schemas.microsoft.com/office/drawing/2014/main" val="20002"/>
                    </a:ext>
                  </a:extLst>
                </a:gridCol>
                <a:gridCol w="1636401">
                  <a:extLst>
                    <a:ext uri="{9D8B030D-6E8A-4147-A177-3AD203B41FA5}">
                      <a16:colId xmlns:a16="http://schemas.microsoft.com/office/drawing/2014/main" val="20003"/>
                    </a:ext>
                  </a:extLst>
                </a:gridCol>
              </a:tblGrid>
              <a:tr h="481013">
                <a:tc gridSpan="4">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sz="1000" b="1"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TABLE 1	COMPOSITION OF THE FEE PAYABLE TO THE CONTRACTOR FOR THE WORKS</a:t>
                      </a:r>
                      <a:endParaRPr kumimoji="0" lang="en-GB" altLang="en-US" sz="2000" b="0" i="0" u="none" strike="noStrike" cap="none" normalizeH="0" baseline="0" dirty="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ZA"/>
                    </a:p>
                  </a:txBody>
                  <a:tcPr/>
                </a:tc>
                <a:tc hMerge="1">
                  <a:txBody>
                    <a:bodyPr/>
                    <a:lstStyle/>
                    <a:p>
                      <a:endParaRPr lang="en-ZA"/>
                    </a:p>
                  </a:txBody>
                  <a:tcPr/>
                </a:tc>
                <a:tc hMerge="1">
                  <a:txBody>
                    <a:bodyPr/>
                    <a:lstStyle/>
                    <a:p>
                      <a:endParaRPr lang="en-ZA"/>
                    </a:p>
                  </a:txBody>
                  <a:tcPr/>
                </a:tc>
                <a:extLst>
                  <a:ext uri="{0D108BD9-81ED-4DB2-BD59-A6C34878D82A}">
                    <a16:rowId xmlns:a16="http://schemas.microsoft.com/office/drawing/2014/main" val="10000"/>
                  </a:ext>
                </a:extLst>
              </a:tr>
              <a:tr h="307975">
                <a:tc rowSpan="3">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Times New Roman" panose="02020603050405020304" pitchFamily="18" charset="0"/>
                        </a:rPr>
                        <a:t>Works fee</a:t>
                      </a:r>
                      <a:endParaRPr kumimoji="0" lang="en-GB" altLang="en-US" sz="2000" b="0" i="0" u="none" strike="noStrike" cap="none" normalizeH="0" baseline="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Arial" panose="020B0604020202020204" pitchFamily="34" charset="0"/>
                          <a:cs typeface="Times New Roman" panose="02020603050405020304" pitchFamily="18" charset="0"/>
                        </a:rPr>
                        <a:t>O+M fee</a:t>
                      </a:r>
                      <a:endParaRPr kumimoji="0" lang="en-GB" altLang="en-US" sz="2000" b="0" i="0" u="none" strike="noStrike" cap="none" normalizeH="0" baseline="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Operating expenditure (OPEX)</a:t>
                      </a:r>
                      <a:endParaRPr kumimoji="0" lang="en-GB" altLang="en-US" sz="2000" b="0" i="0" u="none" strike="noStrike" cap="none" normalizeH="0" baseline="0" dirty="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Fixed cost</a:t>
                      </a:r>
                      <a:endParaRPr kumimoji="0" lang="en-GB" altLang="en-US" sz="2000" b="0" i="0" u="none" strike="noStrike" cap="none" normalizeH="0" baseline="0" dirty="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11150">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Variable cost</a:t>
                      </a:r>
                      <a:endParaRPr kumimoji="0" lang="en-GB" altLang="en-US" sz="2000" b="0" i="0" u="none" strike="noStrike" cap="none" normalizeH="0" baseline="0" dirty="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8650">
                <a:tc vMerge="1">
                  <a:txBody>
                    <a:bodyPr/>
                    <a:lstStyle/>
                    <a:p>
                      <a:endParaRPr lang="en-ZA"/>
                    </a:p>
                  </a:txBody>
                  <a:tcPr/>
                </a:tc>
                <a:tc vMerge="1">
                  <a:txBody>
                    <a:bodyPr/>
                    <a:lstStyle/>
                    <a:p>
                      <a:endParaRPr lang="en-ZA"/>
                    </a:p>
                  </a:txBody>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dirty="0">
                          <a:ln>
                            <a:noFill/>
                          </a:ln>
                          <a:solidFill>
                            <a:schemeClr val="tx1"/>
                          </a:solidFill>
                          <a:effectLst/>
                          <a:latin typeface="Arial" panose="020B0604020202020204" pitchFamily="34" charset="0"/>
                          <a:cs typeface="Times New Roman" panose="02020603050405020304" pitchFamily="18" charset="0"/>
                        </a:rPr>
                        <a:t>Capital expenditure (CAPEX)</a:t>
                      </a:r>
                      <a:endParaRPr kumimoji="0" lang="en-GB" altLang="en-US" sz="2000" b="0" i="0" u="none" strike="noStrike" cap="none" normalizeH="0" baseline="0" dirty="0">
                        <a:ln>
                          <a:noFill/>
                        </a:ln>
                        <a:solidFill>
                          <a:schemeClr val="tx1"/>
                        </a:solidFill>
                        <a:effectLst/>
                        <a:latin typeface="Tahoma" panose="020B0604030504040204" pitchFamily="34"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Tahoma" panose="020B0604030504040204" pitchFamily="34" charset="0"/>
                        </a:defRPr>
                      </a:lvl1pPr>
                      <a:lvl2pPr marL="742950" indent="-285750">
                        <a:spcBef>
                          <a:spcPct val="20000"/>
                        </a:spcBef>
                        <a:buClr>
                          <a:schemeClr val="tx1"/>
                        </a:buClr>
                        <a:defRPr sz="2400">
                          <a:solidFill>
                            <a:schemeClr val="tx1"/>
                          </a:solidFill>
                          <a:latin typeface="Tahoma" panose="020B0604030504040204" pitchFamily="34" charset="0"/>
                        </a:defRPr>
                      </a:lvl2pPr>
                      <a:lvl3pPr marL="1143000" indent="-228600">
                        <a:spcBef>
                          <a:spcPct val="20000"/>
                        </a:spcBef>
                        <a:buClr>
                          <a:schemeClr val="hlink"/>
                        </a:buClr>
                        <a:buSzPct val="70000"/>
                        <a:buFont typeface="Wingdings" panose="05000000000000000000" pitchFamily="2" charset="2"/>
                        <a:defRPr sz="2000">
                          <a:solidFill>
                            <a:schemeClr val="tx1"/>
                          </a:solidFill>
                          <a:latin typeface="Tahoma" panose="020B0604030504040204" pitchFamily="34" charset="0"/>
                        </a:defRPr>
                      </a:lvl3pPr>
                      <a:lvl4pPr marL="1600200" indent="-228600">
                        <a:spcBef>
                          <a:spcPct val="20000"/>
                        </a:spcBef>
                        <a:buClr>
                          <a:schemeClr val="tx1"/>
                        </a:buClr>
                        <a:defRPr>
                          <a:solidFill>
                            <a:schemeClr val="tx1"/>
                          </a:solidFill>
                          <a:latin typeface="Tahoma" panose="020B0604030504040204" pitchFamily="34" charset="0"/>
                        </a:defRPr>
                      </a:lvl4pPr>
                      <a:lvl5pPr marL="2057400" indent="-228600">
                        <a:spcBef>
                          <a:spcPct val="20000"/>
                        </a:spcBef>
                        <a:buClr>
                          <a:schemeClr val="hlink"/>
                        </a:buClr>
                        <a:buSzPct val="70000"/>
                        <a:buFont typeface="Wingdings" panose="05000000000000000000" pitchFamily="2" charset="2"/>
                        <a:defRPr>
                          <a:solidFill>
                            <a:schemeClr val="tx1"/>
                          </a:solidFill>
                          <a:latin typeface="Tahoma" panose="020B0604030504040204" pitchFamily="34"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Tahoma" panose="020B0604030504040204" pitchFamily="34" charset="0"/>
                        </a:defRPr>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tabLst/>
                      </a:pPr>
                      <a:endParaRPr kumimoji="0" lang="en-US" altLang="en-US" sz="2800" b="0" i="0" u="none" strike="noStrike" cap="none" normalizeH="0" baseline="0" dirty="0">
                        <a:ln>
                          <a:noFill/>
                        </a:ln>
                        <a:solidFill>
                          <a:schemeClr val="tx1"/>
                        </a:solidFill>
                        <a:effectLst/>
                        <a:latin typeface="Tahoma" panose="020B0604030504040204" pitchFamily="34" charset="0"/>
                        <a:cs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pic>
        <p:nvPicPr>
          <p:cNvPr id="5" name="Picture 4">
            <a:extLst>
              <a:ext uri="{FF2B5EF4-FFF2-40B4-BE49-F238E27FC236}">
                <a16:creationId xmlns:a16="http://schemas.microsoft.com/office/drawing/2014/main" id="{584CA2B9-AD2B-A63D-EE3E-BFD5C16983A3}"/>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847530171"/>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67AA1CB9-E90F-6F05-3C2C-F945CA756247}"/>
              </a:ext>
            </a:extLst>
          </p:cNvPr>
          <p:cNvSpPr>
            <a:spLocks noGrp="1" noChangeArrowheads="1"/>
          </p:cNvSpPr>
          <p:nvPr>
            <p:ph type="title"/>
          </p:nvPr>
        </p:nvSpPr>
        <p:spPr>
          <a:xfrm>
            <a:off x="775493" y="514398"/>
            <a:ext cx="7052553" cy="1049338"/>
          </a:xfrm>
        </p:spPr>
        <p:txBody>
          <a:bodyPr anchor="ctr">
            <a:noAutofit/>
          </a:bodyPr>
          <a:lstStyle/>
          <a:p>
            <a:pPr algn="ctr" eaLnBrk="1" fontAlgn="auto" hangingPunct="1">
              <a:spcAft>
                <a:spcPts val="0"/>
              </a:spcAft>
              <a:defRPr/>
            </a:pPr>
            <a:r>
              <a:rPr lang="en-US" sz="2800" dirty="0">
                <a:solidFill>
                  <a:schemeClr val="bg1"/>
                </a:solidFill>
              </a:rPr>
              <a:t>TRAFFIC DATA SOURCES TO BE USED IN CALCULATING PAYMENT TRAFFIC</a:t>
            </a:r>
          </a:p>
        </p:txBody>
      </p:sp>
      <p:sp>
        <p:nvSpPr>
          <p:cNvPr id="3" name="Rectangle 3">
            <a:extLst>
              <a:ext uri="{FF2B5EF4-FFF2-40B4-BE49-F238E27FC236}">
                <a16:creationId xmlns:a16="http://schemas.microsoft.com/office/drawing/2014/main" id="{1CB07879-0621-02D3-6FCC-528C47C0E6AD}"/>
              </a:ext>
            </a:extLst>
          </p:cNvPr>
          <p:cNvSpPr>
            <a:spLocks noGrp="1" noChangeArrowheads="1"/>
          </p:cNvSpPr>
          <p:nvPr>
            <p:ph idx="1"/>
          </p:nvPr>
        </p:nvSpPr>
        <p:spPr>
          <a:xfrm>
            <a:off x="827088" y="2681954"/>
            <a:ext cx="7515621" cy="3256158"/>
          </a:xfrm>
        </p:spPr>
        <p:txBody>
          <a:bodyPr>
            <a:normAutofit lnSpcReduction="10000"/>
          </a:bodyPr>
          <a:lstStyle/>
          <a:p>
            <a:pPr marL="0" indent="0" algn="just" eaLnBrk="1" hangingPunct="1">
              <a:spcBef>
                <a:spcPts val="1200"/>
              </a:spcBef>
              <a:spcAft>
                <a:spcPts val="1200"/>
              </a:spcAft>
              <a:buClr>
                <a:schemeClr val="tx2"/>
              </a:buClr>
            </a:pPr>
            <a:r>
              <a:rPr lang="en-US" altLang="en-US" sz="1800" dirty="0"/>
              <a:t>  AVC</a:t>
            </a:r>
          </a:p>
          <a:p>
            <a:pPr marL="0" indent="0" algn="just" eaLnBrk="1" hangingPunct="1">
              <a:spcBef>
                <a:spcPts val="1200"/>
              </a:spcBef>
              <a:spcAft>
                <a:spcPts val="1200"/>
              </a:spcAft>
              <a:buClr>
                <a:schemeClr val="tx2"/>
              </a:buClr>
            </a:pPr>
            <a:r>
              <a:rPr lang="en-US" altLang="en-US" sz="1800" dirty="0"/>
              <a:t>  MIS</a:t>
            </a:r>
          </a:p>
          <a:p>
            <a:pPr marL="0" indent="0" algn="just" eaLnBrk="1" hangingPunct="1">
              <a:spcBef>
                <a:spcPts val="1200"/>
              </a:spcBef>
              <a:spcAft>
                <a:spcPts val="1200"/>
              </a:spcAft>
              <a:buClr>
                <a:schemeClr val="tx2"/>
              </a:buClr>
            </a:pPr>
            <a:r>
              <a:rPr lang="en-US" altLang="en-US" sz="1800" dirty="0"/>
              <a:t>  TEL 1</a:t>
            </a:r>
          </a:p>
          <a:p>
            <a:pPr marL="0" indent="0" algn="just" eaLnBrk="1" hangingPunct="1">
              <a:spcBef>
                <a:spcPts val="1200"/>
              </a:spcBef>
              <a:spcAft>
                <a:spcPts val="1200"/>
              </a:spcAft>
              <a:buClr>
                <a:schemeClr val="tx2"/>
              </a:buClr>
            </a:pPr>
            <a:r>
              <a:rPr lang="en-US" altLang="en-US" sz="1800" dirty="0"/>
              <a:t>  TEL 2</a:t>
            </a:r>
          </a:p>
          <a:p>
            <a:pPr marL="0" indent="0" algn="just" eaLnBrk="1" hangingPunct="1">
              <a:spcBef>
                <a:spcPts val="1200"/>
              </a:spcBef>
              <a:spcAft>
                <a:spcPts val="1200"/>
              </a:spcAft>
              <a:buClr>
                <a:schemeClr val="tx2"/>
              </a:buClr>
            </a:pPr>
            <a:r>
              <a:rPr lang="en-US" altLang="en-US" sz="1800" dirty="0"/>
              <a:t>  Historic</a:t>
            </a:r>
          </a:p>
          <a:p>
            <a:pPr marL="0" indent="0" algn="just" eaLnBrk="1" hangingPunct="1">
              <a:spcBef>
                <a:spcPts val="1200"/>
              </a:spcBef>
              <a:spcAft>
                <a:spcPts val="1200"/>
              </a:spcAft>
              <a:buFont typeface="Wingdings" pitchFamily="2" charset="2"/>
              <a:buNone/>
            </a:pPr>
            <a:r>
              <a:rPr lang="en-US" altLang="en-US" sz="1800" dirty="0"/>
              <a:t>Refer to Volume 2 Book 7A for the Decision Tree Diagram.</a:t>
            </a:r>
          </a:p>
        </p:txBody>
      </p:sp>
      <p:pic>
        <p:nvPicPr>
          <p:cNvPr id="4" name="Picture 3">
            <a:extLst>
              <a:ext uri="{FF2B5EF4-FFF2-40B4-BE49-F238E27FC236}">
                <a16:creationId xmlns:a16="http://schemas.microsoft.com/office/drawing/2014/main" id="{D70C4143-858B-D5EC-01AB-DE2B846957CF}"/>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554512459"/>
      </p:ext>
    </p:extLst>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046AC40F-A896-DFD8-7745-05130A7E1401}"/>
              </a:ext>
            </a:extLst>
          </p:cNvPr>
          <p:cNvSpPr>
            <a:spLocks noGrp="1" noChangeArrowheads="1"/>
          </p:cNvSpPr>
          <p:nvPr>
            <p:ph type="title"/>
          </p:nvPr>
        </p:nvSpPr>
        <p:spPr>
          <a:xfrm>
            <a:off x="827088" y="488566"/>
            <a:ext cx="7000958" cy="1400530"/>
          </a:xfrm>
        </p:spPr>
        <p:txBody>
          <a:bodyPr anchor="ctr"/>
          <a:lstStyle/>
          <a:p>
            <a:pPr algn="ctr" eaLnBrk="1" fontAlgn="auto" hangingPunct="1">
              <a:spcAft>
                <a:spcPts val="0"/>
              </a:spcAft>
              <a:defRPr/>
            </a:pPr>
            <a:r>
              <a:rPr lang="en-US" sz="2800" dirty="0">
                <a:solidFill>
                  <a:schemeClr val="bg1"/>
                </a:solidFill>
              </a:rPr>
              <a:t>PLAZA VISITS</a:t>
            </a:r>
          </a:p>
        </p:txBody>
      </p:sp>
      <p:sp>
        <p:nvSpPr>
          <p:cNvPr id="3" name="Rectangle 3">
            <a:extLst>
              <a:ext uri="{FF2B5EF4-FFF2-40B4-BE49-F238E27FC236}">
                <a16:creationId xmlns:a16="http://schemas.microsoft.com/office/drawing/2014/main" id="{4CF11EFC-AF18-91A8-FA0E-C502603353AC}"/>
              </a:ext>
            </a:extLst>
          </p:cNvPr>
          <p:cNvSpPr>
            <a:spLocks noGrp="1" noChangeArrowheads="1"/>
          </p:cNvSpPr>
          <p:nvPr>
            <p:ph idx="1"/>
          </p:nvPr>
        </p:nvSpPr>
        <p:spPr>
          <a:xfrm>
            <a:off x="814189" y="3032873"/>
            <a:ext cx="7528520" cy="2555714"/>
          </a:xfrm>
        </p:spPr>
        <p:txBody>
          <a:bodyPr rtlCol="0">
            <a:noAutofit/>
          </a:bodyPr>
          <a:lstStyle/>
          <a:p>
            <a:pPr algn="just" eaLnBrk="1" fontAlgn="auto" hangingPunct="1">
              <a:spcBef>
                <a:spcPts val="1200"/>
              </a:spcBef>
              <a:spcAft>
                <a:spcPts val="1200"/>
              </a:spcAft>
              <a:buClr>
                <a:schemeClr val="tx2"/>
              </a:buClr>
              <a:defRPr/>
            </a:pPr>
            <a:r>
              <a:rPr lang="en-US" sz="1800" dirty="0"/>
              <a:t>Visits to the Toll Plazas to be conducted at the tenderer’s leisure.</a:t>
            </a:r>
          </a:p>
          <a:p>
            <a:pPr algn="just" eaLnBrk="1" fontAlgn="auto" hangingPunct="1">
              <a:spcBef>
                <a:spcPts val="1200"/>
              </a:spcBef>
              <a:spcAft>
                <a:spcPts val="1200"/>
              </a:spcAft>
              <a:buClr>
                <a:schemeClr val="tx2"/>
              </a:buClr>
              <a:defRPr/>
            </a:pPr>
            <a:r>
              <a:rPr lang="en-US" sz="1800" dirty="0"/>
              <a:t>All plaza visits must be pre-arranged with the </a:t>
            </a:r>
            <a:r>
              <a:rPr lang="en-US" sz="1800" u="sng" dirty="0"/>
              <a:t>SANRAL Procurement Officer</a:t>
            </a:r>
            <a:r>
              <a:rPr lang="en-US" sz="1800" dirty="0"/>
              <a:t>.</a:t>
            </a:r>
          </a:p>
          <a:p>
            <a:pPr algn="just" eaLnBrk="1" fontAlgn="auto" hangingPunct="1">
              <a:spcBef>
                <a:spcPts val="1200"/>
              </a:spcBef>
              <a:spcAft>
                <a:spcPts val="1200"/>
              </a:spcAft>
              <a:buClr>
                <a:schemeClr val="tx2"/>
              </a:buClr>
              <a:defRPr/>
            </a:pPr>
            <a:r>
              <a:rPr lang="en-US" sz="1800" dirty="0"/>
              <a:t>Please contact </a:t>
            </a:r>
            <a:r>
              <a:rPr lang="en-US" sz="1800" u="sng" dirty="0"/>
              <a:t>ProcurementER4@sanral.co.za </a:t>
            </a:r>
            <a:r>
              <a:rPr lang="en-US" sz="1800" dirty="0"/>
              <a:t>to arrange site visits.</a:t>
            </a:r>
          </a:p>
        </p:txBody>
      </p:sp>
      <p:pic>
        <p:nvPicPr>
          <p:cNvPr id="4" name="Picture 3">
            <a:extLst>
              <a:ext uri="{FF2B5EF4-FFF2-40B4-BE49-F238E27FC236}">
                <a16:creationId xmlns:a16="http://schemas.microsoft.com/office/drawing/2014/main" id="{A4710E2A-D4D9-44CB-FCE2-29C62812335E}"/>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362107304"/>
      </p:ext>
    </p:extLst>
  </p:cSld>
  <p:clrMapOvr>
    <a:overrideClrMapping bg1="lt1" tx1="dk1" bg2="lt2" tx2="dk2" accent1="accent1" accent2="accent2" accent3="accent3" accent4="accent4" accent5="accent5" accent6="accent6" hlink="hlink" folHlink="folHlink"/>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6">
            <a:extLst>
              <a:ext uri="{FF2B5EF4-FFF2-40B4-BE49-F238E27FC236}">
                <a16:creationId xmlns:a16="http://schemas.microsoft.com/office/drawing/2014/main" id="{CD63175E-A3A1-620F-DB55-AB8EB117569F}"/>
              </a:ext>
            </a:extLst>
          </p:cNvPr>
          <p:cNvSpPr>
            <a:spLocks noGrp="1"/>
          </p:cNvSpPr>
          <p:nvPr>
            <p:ph idx="1"/>
          </p:nvPr>
        </p:nvSpPr>
        <p:spPr>
          <a:xfrm>
            <a:off x="830975" y="2886834"/>
            <a:ext cx="7515621" cy="2846398"/>
          </a:xfrm>
        </p:spPr>
        <p:txBody>
          <a:bodyPr>
            <a:normAutofit/>
          </a:bodyPr>
          <a:lstStyle/>
          <a:p>
            <a:pPr algn="just">
              <a:buClr>
                <a:schemeClr val="tx2"/>
              </a:buClr>
              <a:defRPr/>
            </a:pPr>
            <a:r>
              <a:rPr lang="en-US" sz="1800" dirty="0">
                <a:latin typeface="+mn-lt"/>
              </a:rPr>
              <a:t>Tender documents must be completed in full.</a:t>
            </a:r>
          </a:p>
          <a:p>
            <a:pPr algn="just">
              <a:buClr>
                <a:schemeClr val="tx2"/>
              </a:buClr>
              <a:defRPr/>
            </a:pPr>
            <a:r>
              <a:rPr lang="en-US" sz="1800" dirty="0">
                <a:latin typeface="+mn-lt"/>
              </a:rPr>
              <a:t>Sections that are not applicable must be marked N/A.</a:t>
            </a:r>
          </a:p>
          <a:p>
            <a:pPr algn="just">
              <a:buClr>
                <a:schemeClr val="tx2"/>
              </a:buClr>
              <a:defRPr/>
            </a:pPr>
            <a:r>
              <a:rPr lang="en-US" sz="1800" dirty="0">
                <a:latin typeface="+mn-lt"/>
              </a:rPr>
              <a:t>Take note of the dates and validity of documents to be submitted.</a:t>
            </a:r>
          </a:p>
          <a:p>
            <a:pPr algn="just">
              <a:buClr>
                <a:schemeClr val="tx2"/>
              </a:buClr>
              <a:defRPr/>
            </a:pPr>
            <a:r>
              <a:rPr lang="en-US" sz="1800" dirty="0">
                <a:latin typeface="+mn-lt"/>
              </a:rPr>
              <a:t>Fraudulent documentation are an issue i.e. BBBEE certificates. This can result in restriction/baring.</a:t>
            </a:r>
          </a:p>
          <a:p>
            <a:pPr algn="just">
              <a:buClr>
                <a:schemeClr val="tx2"/>
              </a:buClr>
              <a:defRPr/>
            </a:pPr>
            <a:r>
              <a:rPr lang="en-US" sz="1800" dirty="0">
                <a:latin typeface="+mn-lt"/>
              </a:rPr>
              <a:t>Response to Request For Information (RFI) is important.</a:t>
            </a:r>
          </a:p>
        </p:txBody>
      </p:sp>
      <p:sp>
        <p:nvSpPr>
          <p:cNvPr id="3" name="Rectangle 2">
            <a:extLst>
              <a:ext uri="{FF2B5EF4-FFF2-40B4-BE49-F238E27FC236}">
                <a16:creationId xmlns:a16="http://schemas.microsoft.com/office/drawing/2014/main" id="{E3E3C90F-21CA-0818-F8B4-CB18CCA1C163}"/>
              </a:ext>
            </a:extLst>
          </p:cNvPr>
          <p:cNvSpPr>
            <a:spLocks noGrp="1" noChangeArrowheads="1"/>
          </p:cNvSpPr>
          <p:nvPr>
            <p:ph type="title"/>
          </p:nvPr>
        </p:nvSpPr>
        <p:spPr>
          <a:xfrm>
            <a:off x="827088" y="488566"/>
            <a:ext cx="7000958" cy="1400530"/>
          </a:xfrm>
        </p:spPr>
        <p:txBody>
          <a:bodyPr anchor="ctr"/>
          <a:lstStyle/>
          <a:p>
            <a:pPr algn="ctr" eaLnBrk="1" fontAlgn="auto" hangingPunct="1">
              <a:spcAft>
                <a:spcPts val="0"/>
              </a:spcAft>
              <a:defRPr/>
            </a:pPr>
            <a:r>
              <a:rPr lang="en-US" sz="2800" dirty="0">
                <a:solidFill>
                  <a:schemeClr val="bg1"/>
                </a:solidFill>
              </a:rPr>
              <a:t>TYPICAL ERRORS IN PREVIOUS SUBMISSIONS</a:t>
            </a:r>
          </a:p>
        </p:txBody>
      </p:sp>
      <p:pic>
        <p:nvPicPr>
          <p:cNvPr id="4" name="Picture 3">
            <a:extLst>
              <a:ext uri="{FF2B5EF4-FFF2-40B4-BE49-F238E27FC236}">
                <a16:creationId xmlns:a16="http://schemas.microsoft.com/office/drawing/2014/main" id="{04579832-06B7-AB85-2ED8-16E87C943903}"/>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06451957"/>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a:extLst>
              <a:ext uri="{FF2B5EF4-FFF2-40B4-BE49-F238E27FC236}">
                <a16:creationId xmlns:a16="http://schemas.microsoft.com/office/drawing/2014/main" id="{B76F922E-87F8-D17B-F4CD-100BB3519514}"/>
              </a:ext>
            </a:extLst>
          </p:cNvPr>
          <p:cNvSpPr txBox="1">
            <a:spLocks noChangeArrowheads="1"/>
          </p:cNvSpPr>
          <p:nvPr/>
        </p:nvSpPr>
        <p:spPr>
          <a:xfrm>
            <a:off x="824229" y="3605316"/>
            <a:ext cx="7518480" cy="1409434"/>
          </a:xfrm>
          <a:prstGeom prst="rect">
            <a:avLst/>
          </a:prstGeom>
        </p:spPr>
        <p:txBody>
          <a:bodyPr vert="horz" lIns="91440" tIns="45720" rIns="91440" bIns="45720" rtlCol="0" anchor="t">
            <a:norm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8000" dirty="0"/>
              <a:t>QUESTIONS</a:t>
            </a:r>
          </a:p>
        </p:txBody>
      </p:sp>
      <p:pic>
        <p:nvPicPr>
          <p:cNvPr id="10" name="Picture 9">
            <a:extLst>
              <a:ext uri="{FF2B5EF4-FFF2-40B4-BE49-F238E27FC236}">
                <a16:creationId xmlns:a16="http://schemas.microsoft.com/office/drawing/2014/main" id="{90893D44-B3A4-E7DD-A0DD-96625D3D29B1}"/>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785168353"/>
      </p:ext>
    </p:extLst>
  </p:cSld>
  <p:clrMapOvr>
    <a:overrideClrMapping bg1="lt1" tx1="dk1" bg2="lt2" tx2="dk2" accent1="accent1" accent2="accent2" accent3="accent3" accent4="accent4" accent5="accent5" accent6="accent6" hlink="hlink" folHlink="folHlink"/>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817686A0-CDEA-5A03-E7B3-013C4D476A93}"/>
              </a:ext>
            </a:extLst>
          </p:cNvPr>
          <p:cNvSpPr>
            <a:spLocks noGrp="1" noChangeArrowheads="1"/>
          </p:cNvSpPr>
          <p:nvPr>
            <p:ph type="title"/>
          </p:nvPr>
        </p:nvSpPr>
        <p:spPr>
          <a:xfrm>
            <a:off x="839188" y="3746392"/>
            <a:ext cx="7503521" cy="1248690"/>
          </a:xfrm>
        </p:spPr>
        <p:txBody>
          <a:bodyPr>
            <a:normAutofit fontScale="90000"/>
          </a:bodyPr>
          <a:lstStyle/>
          <a:p>
            <a:pPr algn="ctr" eaLnBrk="1" fontAlgn="auto" hangingPunct="1">
              <a:spcAft>
                <a:spcPts val="0"/>
              </a:spcAft>
              <a:defRPr/>
            </a:pPr>
            <a:r>
              <a:rPr lang="en-US" sz="8000" b="1" dirty="0"/>
              <a:t>THANK YOU</a:t>
            </a:r>
          </a:p>
        </p:txBody>
      </p:sp>
      <p:pic>
        <p:nvPicPr>
          <p:cNvPr id="3" name="Picture 2">
            <a:extLst>
              <a:ext uri="{FF2B5EF4-FFF2-40B4-BE49-F238E27FC236}">
                <a16:creationId xmlns:a16="http://schemas.microsoft.com/office/drawing/2014/main" id="{52F68973-164E-CD99-C8EC-981D85531F2E}"/>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2488547002"/>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7" name="Rectangle 35846">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5849" name="Rectangle 35848">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5851"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5853" name="Freeform: Shape 35852">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5842" name="Rectangle 2">
            <a:extLst>
              <a:ext uri="{FF2B5EF4-FFF2-40B4-BE49-F238E27FC236}">
                <a16:creationId xmlns:a16="http://schemas.microsoft.com/office/drawing/2014/main" id="{05E091C5-86EA-0BA6-8FDD-246FB2073710}"/>
              </a:ext>
            </a:extLst>
          </p:cNvPr>
          <p:cNvSpPr>
            <a:spLocks noGrp="1" noChangeArrowheads="1"/>
          </p:cNvSpPr>
          <p:nvPr>
            <p:ph type="title"/>
          </p:nvPr>
        </p:nvSpPr>
        <p:spPr>
          <a:xfrm>
            <a:off x="558859" y="490168"/>
            <a:ext cx="7269187" cy="1400530"/>
          </a:xfrm>
        </p:spPr>
        <p:txBody>
          <a:bodyPr anchor="ctr">
            <a:normAutofit/>
          </a:bodyPr>
          <a:lstStyle/>
          <a:p>
            <a:pPr algn="ctr" eaLnBrk="1" fontAlgn="auto" hangingPunct="1">
              <a:spcAft>
                <a:spcPts val="0"/>
              </a:spcAft>
              <a:defRPr/>
            </a:pPr>
            <a:r>
              <a:rPr lang="en-US" sz="2800" dirty="0">
                <a:solidFill>
                  <a:srgbClr val="FFFFFF"/>
                </a:solidFill>
              </a:rPr>
              <a:t>CONDITIONS OF TENDER</a:t>
            </a:r>
          </a:p>
        </p:txBody>
      </p:sp>
      <p:sp>
        <p:nvSpPr>
          <p:cNvPr id="13315" name="Rectangle 3">
            <a:extLst>
              <a:ext uri="{FF2B5EF4-FFF2-40B4-BE49-F238E27FC236}">
                <a16:creationId xmlns:a16="http://schemas.microsoft.com/office/drawing/2014/main" id="{C568165F-5A81-4B0E-D4AB-A873683E18DF}"/>
              </a:ext>
            </a:extLst>
          </p:cNvPr>
          <p:cNvSpPr>
            <a:spLocks noGrp="1" noChangeArrowheads="1"/>
          </p:cNvSpPr>
          <p:nvPr>
            <p:ph idx="1"/>
          </p:nvPr>
        </p:nvSpPr>
        <p:spPr>
          <a:xfrm>
            <a:off x="827089" y="3256224"/>
            <a:ext cx="7515620" cy="2203783"/>
          </a:xfrm>
        </p:spPr>
        <p:txBody>
          <a:bodyPr>
            <a:normAutofit/>
          </a:bodyPr>
          <a:lstStyle/>
          <a:p>
            <a:pPr marL="0" indent="0" eaLnBrk="1" hangingPunct="1">
              <a:spcBef>
                <a:spcPts val="1200"/>
              </a:spcBef>
              <a:spcAft>
                <a:spcPts val="1200"/>
              </a:spcAft>
              <a:buClr>
                <a:srgbClr val="295E5D"/>
              </a:buClr>
              <a:buNone/>
            </a:pPr>
            <a:r>
              <a:rPr lang="en-US" altLang="en-US" sz="1600" b="1" dirty="0">
                <a:latin typeface="+mn-lt"/>
              </a:rPr>
              <a:t>The Tenderer to ensure they comply with the Forms listed in</a:t>
            </a:r>
            <a:r>
              <a:rPr lang="en-US" altLang="en-US" sz="1600" dirty="0">
                <a:latin typeface="+mn-lt"/>
              </a:rPr>
              <a:t>:</a:t>
            </a:r>
          </a:p>
          <a:p>
            <a:pPr lvl="1" eaLnBrk="1" hangingPunct="1">
              <a:spcBef>
                <a:spcPts val="1200"/>
              </a:spcBef>
              <a:spcAft>
                <a:spcPts val="1200"/>
              </a:spcAft>
              <a:buClr>
                <a:srgbClr val="295E5D"/>
              </a:buClr>
            </a:pPr>
            <a:r>
              <a:rPr lang="en-US" altLang="en-US" sz="1600" dirty="0">
                <a:latin typeface="+mn-lt"/>
              </a:rPr>
              <a:t>Form F1 -  Schedule of Tender Compliance.</a:t>
            </a:r>
          </a:p>
          <a:p>
            <a:pPr lvl="1" eaLnBrk="1" hangingPunct="1">
              <a:spcBef>
                <a:spcPts val="1200"/>
              </a:spcBef>
              <a:spcAft>
                <a:spcPts val="1200"/>
              </a:spcAft>
              <a:buClr>
                <a:srgbClr val="295E5D"/>
              </a:buClr>
            </a:pPr>
            <a:r>
              <a:rPr lang="en-US" altLang="en-US" sz="1600" dirty="0">
                <a:latin typeface="+mn-lt"/>
              </a:rPr>
              <a:t>Question by Prospective Tenderers.</a:t>
            </a:r>
          </a:p>
          <a:p>
            <a:pPr lvl="1" eaLnBrk="1" hangingPunct="1">
              <a:spcBef>
                <a:spcPts val="1200"/>
              </a:spcBef>
              <a:spcAft>
                <a:spcPts val="1200"/>
              </a:spcAft>
              <a:buClr>
                <a:srgbClr val="295E5D"/>
              </a:buClr>
            </a:pPr>
            <a:r>
              <a:rPr lang="en-US" altLang="en-US" sz="1600" dirty="0">
                <a:latin typeface="+mn-lt"/>
              </a:rPr>
              <a:t>Notes.</a:t>
            </a:r>
          </a:p>
        </p:txBody>
      </p:sp>
      <p:pic>
        <p:nvPicPr>
          <p:cNvPr id="13316" name="Picture 3">
            <a:extLst>
              <a:ext uri="{FF2B5EF4-FFF2-40B4-BE49-F238E27FC236}">
                <a16:creationId xmlns:a16="http://schemas.microsoft.com/office/drawing/2014/main" id="{461E843A-8D09-5101-E223-0FA2D8AB12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47BB5430-9543-12DD-42FD-B58DDA150241}"/>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5" name="Rectangle 37894">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7897" name="Rectangle 37896">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7899"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7901" name="Freeform: Shape 37900">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7890" name="Rectangle 2">
            <a:extLst>
              <a:ext uri="{FF2B5EF4-FFF2-40B4-BE49-F238E27FC236}">
                <a16:creationId xmlns:a16="http://schemas.microsoft.com/office/drawing/2014/main" id="{EAAA25C9-5728-6896-697B-94E111EBBDCD}"/>
              </a:ext>
            </a:extLst>
          </p:cNvPr>
          <p:cNvSpPr>
            <a:spLocks noGrp="1" noChangeArrowheads="1"/>
          </p:cNvSpPr>
          <p:nvPr>
            <p:ph type="title"/>
          </p:nvPr>
        </p:nvSpPr>
        <p:spPr>
          <a:xfrm>
            <a:off x="587063" y="479697"/>
            <a:ext cx="7240983" cy="1400530"/>
          </a:xfrm>
        </p:spPr>
        <p:txBody>
          <a:bodyPr anchor="ctr">
            <a:normAutofit/>
          </a:bodyPr>
          <a:lstStyle/>
          <a:p>
            <a:pPr algn="ctr" eaLnBrk="1" fontAlgn="auto" hangingPunct="1">
              <a:lnSpc>
                <a:spcPct val="90000"/>
              </a:lnSpc>
              <a:spcAft>
                <a:spcPts val="0"/>
              </a:spcAft>
              <a:defRPr/>
            </a:pPr>
            <a:r>
              <a:rPr lang="en-US" sz="2800" dirty="0">
                <a:solidFill>
                  <a:srgbClr val="FFFFFF"/>
                </a:solidFill>
              </a:rPr>
              <a:t>ALL QUESTIONS TO BE ADDRESSED TO THE PROCUREMENT OFFICER</a:t>
            </a:r>
          </a:p>
        </p:txBody>
      </p:sp>
      <p:sp>
        <p:nvSpPr>
          <p:cNvPr id="14339" name="Rectangle 3">
            <a:extLst>
              <a:ext uri="{FF2B5EF4-FFF2-40B4-BE49-F238E27FC236}">
                <a16:creationId xmlns:a16="http://schemas.microsoft.com/office/drawing/2014/main" id="{D5EF82FE-3D84-687F-EB24-84DCE4A44623}"/>
              </a:ext>
            </a:extLst>
          </p:cNvPr>
          <p:cNvSpPr>
            <a:spLocks noGrp="1" noChangeArrowheads="1"/>
          </p:cNvSpPr>
          <p:nvPr>
            <p:ph idx="1"/>
          </p:nvPr>
        </p:nvSpPr>
        <p:spPr>
          <a:xfrm>
            <a:off x="827089" y="3685609"/>
            <a:ext cx="7515620" cy="1284709"/>
          </a:xfrm>
        </p:spPr>
        <p:txBody>
          <a:bodyPr>
            <a:normAutofit/>
          </a:bodyPr>
          <a:lstStyle/>
          <a:p>
            <a:pPr marL="0" indent="0" eaLnBrk="1" hangingPunct="1">
              <a:spcBef>
                <a:spcPts val="1200"/>
              </a:spcBef>
              <a:spcAft>
                <a:spcPts val="1200"/>
              </a:spcAft>
              <a:buClr>
                <a:schemeClr val="tx2"/>
              </a:buClr>
              <a:buNone/>
            </a:pPr>
            <a:r>
              <a:rPr lang="en-US" altLang="en-US" b="1" dirty="0"/>
              <a:t>Email:</a:t>
            </a:r>
          </a:p>
          <a:p>
            <a:pPr lvl="1" eaLnBrk="1" hangingPunct="1">
              <a:spcBef>
                <a:spcPts val="1200"/>
              </a:spcBef>
              <a:spcAft>
                <a:spcPts val="1200"/>
              </a:spcAft>
              <a:buClr>
                <a:schemeClr val="tx2"/>
              </a:buClr>
            </a:pPr>
            <a:r>
              <a:rPr lang="en-US" altLang="en-US" dirty="0"/>
              <a:t>ProcurementER4@sanral.co.za</a:t>
            </a:r>
          </a:p>
        </p:txBody>
      </p:sp>
      <p:pic>
        <p:nvPicPr>
          <p:cNvPr id="14340" name="Picture 3">
            <a:extLst>
              <a:ext uri="{FF2B5EF4-FFF2-40B4-BE49-F238E27FC236}">
                <a16:creationId xmlns:a16="http://schemas.microsoft.com/office/drawing/2014/main" id="{06B10A6E-57F5-F680-7980-52234A8CD4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F455BDF1-526C-3504-9051-8302162001BE}"/>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6866" name="Rectangle 2">
            <a:extLst>
              <a:ext uri="{FF2B5EF4-FFF2-40B4-BE49-F238E27FC236}">
                <a16:creationId xmlns:a16="http://schemas.microsoft.com/office/drawing/2014/main" id="{1BBE794B-F1D6-91EF-B514-FC562413C3A4}"/>
              </a:ext>
            </a:extLst>
          </p:cNvPr>
          <p:cNvSpPr>
            <a:spLocks noGrp="1" noChangeArrowheads="1"/>
          </p:cNvSpPr>
          <p:nvPr>
            <p:ph type="title"/>
          </p:nvPr>
        </p:nvSpPr>
        <p:spPr>
          <a:xfrm>
            <a:off x="551037" y="481957"/>
            <a:ext cx="7189315" cy="1400530"/>
          </a:xfrm>
        </p:spPr>
        <p:txBody>
          <a:bodyPr anchor="ctr">
            <a:normAutofit/>
          </a:bodyPr>
          <a:lstStyle/>
          <a:p>
            <a:pPr algn="ctr" eaLnBrk="1" fontAlgn="auto" hangingPunct="1">
              <a:spcAft>
                <a:spcPts val="0"/>
              </a:spcAft>
              <a:defRPr/>
            </a:pPr>
            <a:r>
              <a:rPr lang="en-US" sz="2800" dirty="0">
                <a:solidFill>
                  <a:srgbClr val="FFFFFF"/>
                </a:solidFill>
              </a:rPr>
              <a:t>TENDER KEY DATES</a:t>
            </a:r>
          </a:p>
        </p:txBody>
      </p:sp>
      <p:sp>
        <p:nvSpPr>
          <p:cNvPr id="36867" name="Rectangle 3">
            <a:extLst>
              <a:ext uri="{FF2B5EF4-FFF2-40B4-BE49-F238E27FC236}">
                <a16:creationId xmlns:a16="http://schemas.microsoft.com/office/drawing/2014/main" id="{365878AA-CEC8-3870-6577-3166CD915102}"/>
              </a:ext>
            </a:extLst>
          </p:cNvPr>
          <p:cNvSpPr>
            <a:spLocks noGrp="1" noChangeArrowheads="1"/>
          </p:cNvSpPr>
          <p:nvPr>
            <p:ph idx="1"/>
          </p:nvPr>
        </p:nvSpPr>
        <p:spPr>
          <a:xfrm>
            <a:off x="827484" y="2763520"/>
            <a:ext cx="6709905" cy="3484879"/>
          </a:xfrm>
        </p:spPr>
        <p:txBody>
          <a:bodyPr rtlCol="0">
            <a:normAutofit/>
          </a:bodyPr>
          <a:lstStyle/>
          <a:p>
            <a:pPr eaLnBrk="1" fontAlgn="auto" hangingPunct="1">
              <a:lnSpc>
                <a:spcPct val="90000"/>
              </a:lnSpc>
              <a:spcAft>
                <a:spcPts val="1500"/>
              </a:spcAft>
              <a:buClr>
                <a:schemeClr val="tx2"/>
              </a:buClr>
              <a:tabLst>
                <a:tab pos="4398963" algn="l"/>
                <a:tab pos="4479925" algn="l"/>
              </a:tabLst>
              <a:defRPr/>
            </a:pPr>
            <a:r>
              <a:rPr lang="en-US" sz="1000" dirty="0">
                <a:latin typeface="+mn-lt"/>
              </a:rPr>
              <a:t>Submission of Form A 1.1 		- 27 January 2023</a:t>
            </a:r>
          </a:p>
          <a:p>
            <a:pPr eaLnBrk="1" fontAlgn="auto" hangingPunct="1">
              <a:lnSpc>
                <a:spcPct val="90000"/>
              </a:lnSpc>
              <a:spcAft>
                <a:spcPts val="1500"/>
              </a:spcAft>
              <a:buClr>
                <a:schemeClr val="tx2"/>
              </a:buClr>
              <a:tabLst>
                <a:tab pos="4398963" algn="l"/>
                <a:tab pos="4479925" algn="l"/>
              </a:tabLst>
              <a:defRPr/>
            </a:pPr>
            <a:r>
              <a:rPr lang="en-US" sz="1000" dirty="0">
                <a:latin typeface="+mn-lt"/>
              </a:rPr>
              <a:t>Tenderers meeting		- 01 February 2023</a:t>
            </a:r>
          </a:p>
          <a:p>
            <a:pPr eaLnBrk="1" fontAlgn="auto" hangingPunct="1">
              <a:lnSpc>
                <a:spcPct val="90000"/>
              </a:lnSpc>
              <a:spcAft>
                <a:spcPts val="1500"/>
              </a:spcAft>
              <a:buClr>
                <a:schemeClr val="tx2"/>
              </a:buClr>
              <a:tabLst>
                <a:tab pos="4398963" algn="l"/>
                <a:tab pos="4479925" algn="l"/>
              </a:tabLst>
              <a:defRPr/>
            </a:pPr>
            <a:r>
              <a:rPr lang="en-US" sz="1000" dirty="0">
                <a:latin typeface="+mn-lt"/>
              </a:rPr>
              <a:t>Last day for questions by Tenderers		- 15 February 2023</a:t>
            </a:r>
          </a:p>
          <a:p>
            <a:pPr eaLnBrk="1" fontAlgn="auto" hangingPunct="1">
              <a:lnSpc>
                <a:spcPct val="90000"/>
              </a:lnSpc>
              <a:spcAft>
                <a:spcPts val="1500"/>
              </a:spcAft>
              <a:buClr>
                <a:schemeClr val="tx2"/>
              </a:buClr>
              <a:tabLst>
                <a:tab pos="4398963" algn="l"/>
                <a:tab pos="4479925" algn="l"/>
              </a:tabLst>
              <a:defRPr/>
            </a:pPr>
            <a:r>
              <a:rPr lang="en-US" sz="1000" dirty="0">
                <a:latin typeface="+mn-lt"/>
              </a:rPr>
              <a:t>Last day for answers by Employer		- 17 February 2023</a:t>
            </a:r>
          </a:p>
          <a:p>
            <a:pPr eaLnBrk="1" fontAlgn="auto" hangingPunct="1">
              <a:lnSpc>
                <a:spcPct val="90000"/>
              </a:lnSpc>
              <a:spcAft>
                <a:spcPts val="1500"/>
              </a:spcAft>
              <a:buClr>
                <a:schemeClr val="tx2"/>
              </a:buClr>
              <a:tabLst>
                <a:tab pos="4398963" algn="l"/>
                <a:tab pos="4479925" algn="l"/>
              </a:tabLst>
              <a:defRPr/>
            </a:pPr>
            <a:r>
              <a:rPr lang="en-US" sz="1000" dirty="0">
                <a:latin typeface="+mn-lt"/>
              </a:rPr>
              <a:t>Closing date		- 24 February 2023 at 11:00</a:t>
            </a:r>
          </a:p>
          <a:p>
            <a:pPr eaLnBrk="1" fontAlgn="auto" hangingPunct="1">
              <a:lnSpc>
                <a:spcPct val="90000"/>
              </a:lnSpc>
              <a:spcAft>
                <a:spcPts val="1500"/>
              </a:spcAft>
              <a:buClr>
                <a:schemeClr val="tx2"/>
              </a:buClr>
              <a:tabLst>
                <a:tab pos="4398963" algn="l"/>
                <a:tab pos="4479925" algn="l"/>
              </a:tabLst>
              <a:defRPr/>
            </a:pPr>
            <a:r>
              <a:rPr lang="en-US" sz="1000" dirty="0">
                <a:latin typeface="+mn-lt"/>
              </a:rPr>
              <a:t>Commencement date		- 25 May 2023</a:t>
            </a:r>
          </a:p>
          <a:p>
            <a:pPr eaLnBrk="1" fontAlgn="auto" hangingPunct="1">
              <a:lnSpc>
                <a:spcPct val="90000"/>
              </a:lnSpc>
              <a:spcAft>
                <a:spcPts val="1500"/>
              </a:spcAft>
              <a:buClr>
                <a:schemeClr val="tx2"/>
              </a:buClr>
              <a:tabLst>
                <a:tab pos="4398963" algn="l"/>
                <a:tab pos="4479925" algn="l"/>
              </a:tabLst>
              <a:defRPr/>
            </a:pPr>
            <a:r>
              <a:rPr lang="en-US" sz="1000" dirty="0">
                <a:latin typeface="+mn-lt"/>
              </a:rPr>
              <a:t>Start of Operation Service Period		- 01 July 2023</a:t>
            </a:r>
          </a:p>
          <a:p>
            <a:pPr eaLnBrk="1" fontAlgn="auto" hangingPunct="1">
              <a:lnSpc>
                <a:spcPct val="90000"/>
              </a:lnSpc>
              <a:spcAft>
                <a:spcPts val="0"/>
              </a:spcAft>
              <a:buClr>
                <a:schemeClr val="tx2"/>
              </a:buClr>
              <a:tabLst>
                <a:tab pos="4398963" algn="l"/>
                <a:tab pos="4479925" algn="l"/>
              </a:tabLst>
              <a:defRPr/>
            </a:pPr>
            <a:r>
              <a:rPr lang="en-US" sz="1000" dirty="0">
                <a:latin typeface="+mn-lt"/>
              </a:rPr>
              <a:t>Operation Service Period		- 72 Months</a:t>
            </a:r>
          </a:p>
          <a:p>
            <a:pPr eaLnBrk="1" fontAlgn="auto" hangingPunct="1">
              <a:lnSpc>
                <a:spcPct val="90000"/>
              </a:lnSpc>
              <a:spcAft>
                <a:spcPts val="1500"/>
              </a:spcAft>
              <a:tabLst>
                <a:tab pos="4398963" algn="l"/>
                <a:tab pos="4479925" algn="l"/>
              </a:tabLst>
              <a:defRPr/>
            </a:pPr>
            <a:endParaRPr lang="en-US" sz="1000" dirty="0">
              <a:latin typeface="+mn-lt"/>
            </a:endParaRPr>
          </a:p>
        </p:txBody>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D1A7DB5F-426E-88CC-DA4C-FAB46690656F}"/>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D470B59A-3089-1CAA-954F-BF4E8F2AE587}"/>
              </a:ext>
            </a:extLst>
          </p:cNvPr>
          <p:cNvSpPr txBox="1">
            <a:spLocks noChangeArrowheads="1"/>
          </p:cNvSpPr>
          <p:nvPr/>
        </p:nvSpPr>
        <p:spPr>
          <a:xfrm>
            <a:off x="551086" y="476250"/>
            <a:ext cx="7276960" cy="1285817"/>
          </a:xfrm>
          <a:prstGeom prst="rect">
            <a:avLst/>
          </a:prstGeom>
        </p:spPr>
        <p:txBody>
          <a:bodyPr vert="horz" lIns="91440" tIns="45720" rIns="91440" bIns="45720" rtlCol="0" anchor="ctr">
            <a:noAutofit/>
          </a:bodyPr>
          <a:lst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800" dirty="0">
                <a:solidFill>
                  <a:schemeClr val="bg1"/>
                </a:solidFill>
              </a:rPr>
              <a:t>CONDITIONS OF TENDER</a:t>
            </a:r>
          </a:p>
        </p:txBody>
      </p:sp>
      <p:sp>
        <p:nvSpPr>
          <p:cNvPr id="5" name="Rectangle 3">
            <a:extLst>
              <a:ext uri="{FF2B5EF4-FFF2-40B4-BE49-F238E27FC236}">
                <a16:creationId xmlns:a16="http://schemas.microsoft.com/office/drawing/2014/main" id="{20011A5B-2A14-D423-0275-17A78FE41FD5}"/>
              </a:ext>
            </a:extLst>
          </p:cNvPr>
          <p:cNvSpPr>
            <a:spLocks noGrp="1" noChangeArrowheads="1"/>
          </p:cNvSpPr>
          <p:nvPr>
            <p:ph idx="1"/>
          </p:nvPr>
        </p:nvSpPr>
        <p:spPr>
          <a:xfrm>
            <a:off x="800983" y="3242765"/>
            <a:ext cx="7543800" cy="2134536"/>
          </a:xfrm>
        </p:spPr>
        <p:txBody>
          <a:bodyPr>
            <a:noAutofit/>
          </a:bodyPr>
          <a:lstStyle/>
          <a:p>
            <a:pPr marL="0" indent="0" eaLnBrk="1" hangingPunct="1">
              <a:spcBef>
                <a:spcPts val="1200"/>
              </a:spcBef>
              <a:spcAft>
                <a:spcPts val="1200"/>
              </a:spcAft>
              <a:buClr>
                <a:schemeClr val="tx2"/>
              </a:buClr>
              <a:buNone/>
              <a:defRPr/>
            </a:pPr>
            <a:r>
              <a:rPr lang="en-US" altLang="en-US" sz="1800" dirty="0"/>
              <a:t>STANDARD FOR UNIFORMITY IN ENGINEERING AND CONSTRUCTION WORKS CONTRACTS, AUGUST 2019</a:t>
            </a:r>
          </a:p>
          <a:p>
            <a:pPr eaLnBrk="1" hangingPunct="1">
              <a:spcBef>
                <a:spcPts val="1200"/>
              </a:spcBef>
              <a:spcAft>
                <a:spcPts val="1200"/>
              </a:spcAft>
              <a:buClr>
                <a:schemeClr val="tx2"/>
              </a:buClr>
              <a:defRPr/>
            </a:pPr>
            <a:r>
              <a:rPr lang="en-US" altLang="en-US" sz="1800" dirty="0"/>
              <a:t>Can be downloaded </a:t>
            </a:r>
            <a:r>
              <a:rPr lang="en-US" altLang="en-US" sz="1800" dirty="0">
                <a:latin typeface="+mn-lt"/>
              </a:rPr>
              <a:t>from the CIBD </a:t>
            </a:r>
            <a:r>
              <a:rPr lang="en-GB" altLang="en-US" sz="1800" dirty="0">
                <a:latin typeface="+mn-lt"/>
                <a:cs typeface="Arial" panose="020B0604020202020204" pitchFamily="34" charset="0"/>
              </a:rPr>
              <a:t>Website: </a:t>
            </a:r>
            <a:r>
              <a:rPr lang="en-ZA" sz="1800" u="sng" dirty="0">
                <a:solidFill>
                  <a:srgbClr val="0563C1"/>
                </a:solidFill>
                <a:latin typeface="Arial" panose="020B0604020202020204" pitchFamily="34" charset="0"/>
                <a:ea typeface="Times New Roman" panose="02020603050405020304" pitchFamily="18" charset="0"/>
                <a:hlinkClick r:id="rId3"/>
              </a:rPr>
              <a:t>https://www.cidb.org.za/download/100/procurement-documents-templates-and-guidelines/6157/standard-for-uniformity-august-2019.pdf</a:t>
            </a:r>
            <a:endParaRPr lang="en-ZA" sz="1800" dirty="0">
              <a:latin typeface="Arial" panose="020B0604020202020204" pitchFamily="34" charset="0"/>
              <a:ea typeface="Calibri" panose="020F0502020204030204" pitchFamily="34" charset="0"/>
            </a:endParaRPr>
          </a:p>
          <a:p>
            <a:pPr eaLnBrk="1" hangingPunct="1">
              <a:lnSpc>
                <a:spcPct val="100000"/>
              </a:lnSpc>
              <a:spcBef>
                <a:spcPts val="1200"/>
              </a:spcBef>
              <a:spcAft>
                <a:spcPts val="1200"/>
              </a:spcAft>
              <a:defRPr/>
            </a:pPr>
            <a:endParaRPr lang="en-US" altLang="en-US" sz="1800" dirty="0"/>
          </a:p>
        </p:txBody>
      </p:sp>
      <p:pic>
        <p:nvPicPr>
          <p:cNvPr id="7" name="Picture 6">
            <a:extLst>
              <a:ext uri="{FF2B5EF4-FFF2-40B4-BE49-F238E27FC236}">
                <a16:creationId xmlns:a16="http://schemas.microsoft.com/office/drawing/2014/main" id="{2A93646D-A8CD-528D-7134-C25342386862}"/>
              </a:ext>
            </a:extLst>
          </p:cNvPr>
          <p:cNvPicPr>
            <a:picLocks noChangeAspect="1"/>
          </p:cNvPicPr>
          <p:nvPr/>
        </p:nvPicPr>
        <p:blipFill rotWithShape="1">
          <a:blip r:embed="rId4"/>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626123883"/>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2" name="Rectangle 36871">
            <a:extLst>
              <a:ext uri="{FF2B5EF4-FFF2-40B4-BE49-F238E27FC236}">
                <a16:creationId xmlns:a16="http://schemas.microsoft.com/office/drawing/2014/main" id="{74CD14DB-BB81-479F-A1FC-1C75640E9F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6874" name="Rectangle 36873">
            <a:extLst>
              <a:ext uri="{FF2B5EF4-FFF2-40B4-BE49-F238E27FC236}">
                <a16:creationId xmlns:a16="http://schemas.microsoft.com/office/drawing/2014/main" id="{C943A91B-7CA7-4592-A975-73B1BF8C4C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6876" name="Freeform 7">
            <a:extLst>
              <a:ext uri="{FF2B5EF4-FFF2-40B4-BE49-F238E27FC236}">
                <a16:creationId xmlns:a16="http://schemas.microsoft.com/office/drawing/2014/main" id="{EC471314-E46A-414B-8D91-74880E84F1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39954" y="1460230"/>
            <a:ext cx="2604045"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useBgFill="1">
        <p:nvSpPr>
          <p:cNvPr id="36878" name="Freeform: Shape 36877">
            <a:extLst>
              <a:ext uri="{FF2B5EF4-FFF2-40B4-BE49-F238E27FC236}">
                <a16:creationId xmlns:a16="http://schemas.microsoft.com/office/drawing/2014/main" id="{6A681326-1C9D-44A3-A627-3871BDAE41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762067"/>
            <a:ext cx="9144313"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pic>
        <p:nvPicPr>
          <p:cNvPr id="15364" name="Picture 3">
            <a:extLst>
              <a:ext uri="{FF2B5EF4-FFF2-40B4-BE49-F238E27FC236}">
                <a16:creationId xmlns:a16="http://schemas.microsoft.com/office/drawing/2014/main" id="{DBC0B3BB-35D9-F64C-B740-2554F99F6A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6230938"/>
            <a:ext cx="6461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1810DB92-BF01-F375-73EF-1D0E665D27DB}"/>
              </a:ext>
            </a:extLst>
          </p:cNvPr>
          <p:cNvSpPr>
            <a:spLocks noGrp="1" noChangeArrowheads="1"/>
          </p:cNvSpPr>
          <p:nvPr>
            <p:ph type="title"/>
          </p:nvPr>
        </p:nvSpPr>
        <p:spPr>
          <a:xfrm>
            <a:off x="504031" y="471278"/>
            <a:ext cx="7324015" cy="1312592"/>
          </a:xfrm>
        </p:spPr>
        <p:txBody>
          <a:bodyPr anchor="ctr"/>
          <a:lstStyle/>
          <a:p>
            <a:pPr algn="ctr" eaLnBrk="1" fontAlgn="auto" hangingPunct="1">
              <a:spcAft>
                <a:spcPts val="0"/>
              </a:spcAft>
              <a:defRPr/>
            </a:pPr>
            <a:r>
              <a:rPr lang="en-US" sz="2800" dirty="0">
                <a:solidFill>
                  <a:schemeClr val="bg1"/>
                </a:solidFill>
              </a:rPr>
              <a:t>LIST OF TENDER DOCUMENTS AVAILABLE ON SANRAL WEBSITE</a:t>
            </a:r>
          </a:p>
        </p:txBody>
      </p:sp>
      <p:sp>
        <p:nvSpPr>
          <p:cNvPr id="4" name="Rectangle 3">
            <a:extLst>
              <a:ext uri="{FF2B5EF4-FFF2-40B4-BE49-F238E27FC236}">
                <a16:creationId xmlns:a16="http://schemas.microsoft.com/office/drawing/2014/main" id="{D975896B-B15A-3AA7-6E4D-A5B3120338D9}"/>
              </a:ext>
            </a:extLst>
          </p:cNvPr>
          <p:cNvSpPr>
            <a:spLocks noGrp="1" noChangeArrowheads="1"/>
          </p:cNvSpPr>
          <p:nvPr>
            <p:ph idx="1"/>
          </p:nvPr>
        </p:nvSpPr>
        <p:spPr>
          <a:xfrm>
            <a:off x="827088" y="2276872"/>
            <a:ext cx="7849368" cy="4006816"/>
          </a:xfrm>
        </p:spPr>
        <p:txBody>
          <a:bodyPr rtlCol="0">
            <a:noAutofit/>
          </a:bodyPr>
          <a:lstStyle/>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b="1" i="1" dirty="0">
                <a:latin typeface="Arial" panose="020B0604020202020204" pitchFamily="34" charset="0"/>
                <a:ea typeface="Calibri" panose="020F0502020204030204" pitchFamily="34" charset="0"/>
                <a:cs typeface="Arial" panose="020B0604020202020204" pitchFamily="34" charset="0"/>
              </a:rPr>
              <a:t>VOLUME 1: 	CONDITIONS OF CONTRACT</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1, Book 1	Conditions of Contract for Design, Build and Operate Projects (2008), issued by the Fédération Internationale 	des </a:t>
            </a:r>
            <a:r>
              <a:rPr lang="en-GB" sz="1000" i="1" dirty="0" err="1">
                <a:latin typeface="Arial" panose="020B0604020202020204" pitchFamily="34" charset="0"/>
                <a:ea typeface="Calibri" panose="020F0502020204030204" pitchFamily="34" charset="0"/>
                <a:cs typeface="Arial" panose="020B0604020202020204" pitchFamily="34" charset="0"/>
              </a:rPr>
              <a:t>Ingénieurs</a:t>
            </a:r>
            <a:r>
              <a:rPr lang="en-GB" sz="1000" i="1" dirty="0">
                <a:latin typeface="Arial" panose="020B0604020202020204" pitchFamily="34" charset="0"/>
                <a:ea typeface="Calibri" panose="020F0502020204030204" pitchFamily="34" charset="0"/>
                <a:cs typeface="Arial" panose="020B0604020202020204" pitchFamily="34" charset="0"/>
              </a:rPr>
              <a:t> – Conseils (FIDIC) which the tenderer shall purchase himself.</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1, Book 2	Particular Conditions of Contract (October 2010).</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b="1" i="1" dirty="0">
                <a:latin typeface="Arial" panose="020B0604020202020204" pitchFamily="34" charset="0"/>
                <a:ea typeface="Calibri" panose="020F0502020204030204" pitchFamily="34" charset="0"/>
                <a:cs typeface="Arial" panose="020B0604020202020204" pitchFamily="34" charset="0"/>
              </a:rPr>
              <a:t>VOLUME 2:  	EMPLOYER’S REQUIREMENTS: STANDARD SPECIFICATIONS</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2, Book 1a	Standard Specifications for Operations and Maintenance of CTROM Projects:  Part A:  Glossary of Terms 	(October 2010) and Part B:  Generic Scope of Works (October 2010).</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2, Book 2a	Standard Specifications for Operations and Maintenance of CTROM Projects:  General (October 2010).</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2, Book 3	Standard Specifications for Operations and Maintenance of CTROM Projects: Electrical and Mechanical 	Equipment (October 2010).</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2, Book 4a	Standard Specifications for Operations and Maintenance of CTROM Projects:  Toll Systems (October 2010).</a:t>
            </a:r>
            <a:endParaRPr lang="en-ZA"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r>
              <a:rPr lang="en-GB" sz="1000" i="1" dirty="0">
                <a:latin typeface="Arial" panose="020B0604020202020204" pitchFamily="34" charset="0"/>
                <a:ea typeface="Calibri" panose="020F0502020204030204" pitchFamily="34" charset="0"/>
                <a:cs typeface="Arial" panose="020B0604020202020204" pitchFamily="34" charset="0"/>
              </a:rPr>
              <a:t>Volume 2, Book 5	Standard Specifications for Operations and Maintenance:  Electronic Toll Collection (ETC) (September 2010).</a:t>
            </a:r>
          </a:p>
          <a:p>
            <a:pPr marL="0" indent="0" algn="just">
              <a:spcAft>
                <a:spcPts val="600"/>
              </a:spcAft>
              <a:buNone/>
              <a:tabLst>
                <a:tab pos="1371600" algn="l"/>
                <a:tab pos="1980565" algn="l"/>
              </a:tabLst>
              <a:defRPr/>
            </a:pPr>
            <a:r>
              <a:rPr lang="en-GB" altLang="en-US" sz="1000" i="1" dirty="0">
                <a:latin typeface="Arial" panose="020B0604020202020204" pitchFamily="34" charset="0"/>
                <a:ea typeface="Calibri" panose="020F0502020204030204" pitchFamily="34" charset="0"/>
                <a:cs typeface="Arial" panose="020B0604020202020204" pitchFamily="34" charset="0"/>
              </a:rPr>
              <a:t>Volume 2, Book 6a	Standard Specifications for Operations and Maintenance of CTROM Projects: Performance Measurement 	(October 2010).</a:t>
            </a:r>
            <a:endParaRPr lang="en-ZA" altLang="en-US" sz="1000" i="1" dirty="0">
              <a:latin typeface="Arial" panose="020B0604020202020204" pitchFamily="34" charset="0"/>
              <a:ea typeface="Calibri" panose="020F0502020204030204" pitchFamily="34" charset="0"/>
              <a:cs typeface="Arial" panose="020B0604020202020204" pitchFamily="34" charset="0"/>
            </a:endParaRPr>
          </a:p>
          <a:p>
            <a:pPr marL="0" indent="0" algn="just" eaLnBrk="1" fontAlgn="auto" hangingPunct="1">
              <a:lnSpc>
                <a:spcPct val="100000"/>
              </a:lnSpc>
              <a:spcAft>
                <a:spcPts val="600"/>
              </a:spcAft>
              <a:buFont typeface="Arial" panose="020B0604020202020204" pitchFamily="34" charset="0"/>
              <a:buNone/>
              <a:tabLst>
                <a:tab pos="1371600" algn="l"/>
                <a:tab pos="1980565" algn="l"/>
              </a:tabLst>
              <a:defRPr/>
            </a:pPr>
            <a:endParaRPr lang="en-ZA" sz="1000" i="1" dirty="0">
              <a:latin typeface="Arial" panose="020B0604020202020204" pitchFamily="34" charset="0"/>
              <a:ea typeface="Calibri" panose="020F0502020204030204" pitchFamily="34" charset="0"/>
              <a:cs typeface="Arial" panose="020B0604020202020204" pitchFamily="34" charset="0"/>
            </a:endParaRPr>
          </a:p>
          <a:p>
            <a:pPr eaLnBrk="1" fontAlgn="auto" hangingPunct="1">
              <a:lnSpc>
                <a:spcPct val="100000"/>
              </a:lnSpc>
              <a:spcAft>
                <a:spcPts val="0"/>
              </a:spcAft>
              <a:tabLst>
                <a:tab pos="1798638" algn="l"/>
                <a:tab pos="2151063" algn="l"/>
              </a:tabLst>
              <a:defRPr/>
            </a:pPr>
            <a:endParaRPr lang="en-GB" sz="800" b="1" i="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A2847EB-0019-5516-C6CD-DB67BE9E7B3B}"/>
              </a:ext>
            </a:extLst>
          </p:cNvPr>
          <p:cNvPicPr>
            <a:picLocks noChangeAspect="1"/>
          </p:cNvPicPr>
          <p:nvPr/>
        </p:nvPicPr>
        <p:blipFill rotWithShape="1">
          <a:blip r:embed="rId3"/>
          <a:srcRect t="12613" b="11451"/>
          <a:stretch/>
        </p:blipFill>
        <p:spPr>
          <a:xfrm>
            <a:off x="8388424" y="6230765"/>
            <a:ext cx="749271" cy="582612"/>
          </a:xfrm>
          <a:prstGeom prst="rect">
            <a:avLst/>
          </a:prstGeom>
        </p:spPr>
      </p:pic>
    </p:spTree>
    <p:extLst>
      <p:ext uri="{BB962C8B-B14F-4D97-AF65-F5344CB8AC3E}">
        <p14:creationId xmlns:p14="http://schemas.microsoft.com/office/powerpoint/2010/main" val="146114900"/>
      </p:ext>
    </p:extLst>
  </p:cSld>
  <p:clrMapOvr>
    <a:overrideClrMapping bg1="lt1" tx1="dk1" bg2="lt2" tx2="dk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2270</TotalTime>
  <Words>3499</Words>
  <Application>Microsoft Office PowerPoint</Application>
  <PresentationFormat>On-screen Show (4:3)</PresentationFormat>
  <Paragraphs>432</Paragraphs>
  <Slides>45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Century Gothic</vt:lpstr>
      <vt:lpstr>Tahoma</vt:lpstr>
      <vt:lpstr>Wingdings</vt:lpstr>
      <vt:lpstr>Wingdings 3</vt:lpstr>
      <vt:lpstr>Ion</vt:lpstr>
      <vt:lpstr>PowerPoint Presentation</vt:lpstr>
      <vt:lpstr>WELCOME TO THE  CLARIFICATION MEETING    CONTRACT  SANRAL N.002-267-2024/2-NSC    NOMINATED SUBCONTRACT FOR THE DESIGN BUILD, OPERATIONS AND MAINTENANCE OF THE TOLL SYSTEMS FOR THE OPERATIONS AND MAINTENANCE OF TOLL PLAZAS ON THE N2 NORTH COAST TOLL ROUTE  1 February 2023</vt:lpstr>
      <vt:lpstr>AGENDA</vt:lpstr>
      <vt:lpstr>THE EMPLOYER TO AWARD  THE NSC FOR DESIGN BUILD, OPERATIONS AND MAINTENANCE FOR THE OPERATIONS AND MAINTENANCE OF TOLL PLAZAS ON THE N2 NORTH COAST TOLL ROUTE TO A FIRM, ORGANISATION OR A CONSORTIUM</vt:lpstr>
      <vt:lpstr>CONDITIONS OF TENDER</vt:lpstr>
      <vt:lpstr>ALL QUESTIONS TO BE ADDRESSED TO THE PROCUREMENT OFFICER</vt:lpstr>
      <vt:lpstr>TENDER KEY DATES</vt:lpstr>
      <vt:lpstr>PowerPoint Presentation</vt:lpstr>
      <vt:lpstr>LIST OF TENDER DOCUMENTS AVAILABLE ON SANRAL WEBSITE</vt:lpstr>
      <vt:lpstr>LIST OF TENDER DOCUMENTS AVAILABLE ON SANRAL WEBSITE (CONT.)</vt:lpstr>
      <vt:lpstr>CONDITIONS OF TENDER</vt:lpstr>
      <vt:lpstr>MAJOR DISQUALIFYING  FACTOR LOCAL CONTENT</vt:lpstr>
      <vt:lpstr>CONDITIONS OF TENDER</vt:lpstr>
      <vt:lpstr>TENDER EVALUATION CRITERIA</vt:lpstr>
      <vt:lpstr>TENDER EVALUATION CRITERIA</vt:lpstr>
      <vt:lpstr>TENDER EVALUATION CRITERIA</vt:lpstr>
      <vt:lpstr>TENDERERS B-BBEE VERIFICATION CERTIFICATE</vt:lpstr>
      <vt:lpstr>TENDERS WILL NOT BE ACCEPTABLE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SCOPE OF WORK FOR OPERATIONS AND MAINTENANCE </vt:lpstr>
      <vt:lpstr>SCOPE OF WORK FOR OPERATIONS AND MAINTENANCE (CONT.)</vt:lpstr>
      <vt:lpstr>DESCRIPTION OF TOLL OPERATIONS AND MAINTENANCE WORK</vt:lpstr>
      <vt:lpstr>SPLIT OF RISK BETWEEN MC AND NSC (FORM D13)</vt:lpstr>
      <vt:lpstr>EMPLOYER’S MIS AND EMPLOYERS NATIONAL TOLL SYSTEM</vt:lpstr>
      <vt:lpstr>TOLL COLLECTION LANE EQUIPMENT (CONT.)</vt:lpstr>
      <vt:lpstr>TOLL COLLECTION LANE EQUIPMENT (CONT.)</vt:lpstr>
      <vt:lpstr>TCH INTERFACE</vt:lpstr>
      <vt:lpstr>CUSTOMER CALL CENTRE</vt:lpstr>
      <vt:lpstr>ASSETS</vt:lpstr>
      <vt:lpstr>ASSETS ALLOCATION OF ROLES AND RESPONSIBILITIES</vt:lpstr>
      <vt:lpstr>INTEGRATED TRANSPORTATION INFORMATION SYSTEM (ITIS)</vt:lpstr>
      <vt:lpstr>DISCOUNTS</vt:lpstr>
      <vt:lpstr>KEY PERFORMANCE INDICATORS (KPI)</vt:lpstr>
      <vt:lpstr>PAYMENT METHODOLOGY</vt:lpstr>
      <vt:lpstr>TRAFFIC DATA SOURCES TO BE USED IN CALCULATING PAYMENT TRAFFIC</vt:lpstr>
      <vt:lpstr>PLAZA VISITS</vt:lpstr>
      <vt:lpstr>TYPICAL ERRORS IN PREVIOUS SUBMISSIONS</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Rui Da Silva</dc:creator>
  <cp:lastModifiedBy>Anesh Mayas</cp:lastModifiedBy>
  <cp:revision>166</cp:revision>
  <cp:lastPrinted>2017-01-19T17:38:59Z</cp:lastPrinted>
  <dcterms:created xsi:type="dcterms:W3CDTF">2015-09-16T13:13:03Z</dcterms:created>
  <dcterms:modified xsi:type="dcterms:W3CDTF">2023-02-10T09:32:56Z</dcterms:modified>
</cp:coreProperties>
</file>