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3">
  <p:sldMasterIdLst>
    <p:sldMasterId id="2147483648" r:id="rId4"/>
  </p:sldMasterIdLst>
  <p:notesMasterIdLst>
    <p:notesMasterId r:id="rId29"/>
  </p:notesMasterIdLst>
  <p:sldIdLst>
    <p:sldId id="256" r:id="rId5"/>
    <p:sldId id="618" r:id="rId6"/>
    <p:sldId id="619" r:id="rId7"/>
    <p:sldId id="638" r:id="rId8"/>
    <p:sldId id="635" r:id="rId9"/>
    <p:sldId id="652" r:id="rId10"/>
    <p:sldId id="648" r:id="rId11"/>
    <p:sldId id="641" r:id="rId12"/>
    <p:sldId id="642" r:id="rId13"/>
    <p:sldId id="650" r:id="rId14"/>
    <p:sldId id="667" r:id="rId15"/>
    <p:sldId id="644" r:id="rId16"/>
    <p:sldId id="621" r:id="rId17"/>
    <p:sldId id="671" r:id="rId18"/>
    <p:sldId id="628" r:id="rId19"/>
    <p:sldId id="655" r:id="rId20"/>
    <p:sldId id="662" r:id="rId21"/>
    <p:sldId id="645" r:id="rId22"/>
    <p:sldId id="647" r:id="rId23"/>
    <p:sldId id="668" r:id="rId24"/>
    <p:sldId id="657" r:id="rId25"/>
    <p:sldId id="651" r:id="rId26"/>
    <p:sldId id="627" r:id="rId27"/>
    <p:sldId id="528" r:id="rId2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p15:clr>
            <a:srgbClr val="A4A3A4"/>
          </p15:clr>
        </p15:guide>
        <p15:guide id="2" pos="288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10C12"/>
    <a:srgbClr val="898689"/>
    <a:srgbClr val="50280F"/>
    <a:srgbClr val="6F6F6F"/>
    <a:srgbClr val="BACF00"/>
    <a:srgbClr val="0098C5"/>
    <a:srgbClr val="585759"/>
    <a:srgbClr val="50250D"/>
    <a:srgbClr val="50260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6346" autoAdjust="0"/>
  </p:normalViewPr>
  <p:slideViewPr>
    <p:cSldViewPr snapToGrid="0" snapToObjects="1">
      <p:cViewPr varScale="1">
        <p:scale>
          <a:sx n="73" d="100"/>
          <a:sy n="73" d="100"/>
        </p:scale>
        <p:origin x="1344" y="72"/>
      </p:cViewPr>
      <p:guideLst>
        <p:guide orient="horz" pos="2159"/>
        <p:guide pos="28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8" d="100"/>
          <a:sy n="78" d="100"/>
        </p:scale>
        <p:origin x="-1098"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A6C136B7-2151-9849-8D65-E0859731AC38}" type="datetimeFigureOut">
              <a:rPr lang="en-US" smtClean="0"/>
              <a:pPr/>
              <a:t>9/10/2024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a:defRPr sz="1200"/>
            </a:lvl1pPr>
          </a:lstStyle>
          <a:p>
            <a:fld id="{B470B886-B516-EE4C-86E6-93A16B5DA061}" type="slidenum">
              <a:rPr lang="en-US" smtClean="0"/>
              <a:pPr/>
              <a:t>‹#›</a:t>
            </a:fld>
            <a:endParaRPr lang="en-US" dirty="0"/>
          </a:p>
        </p:txBody>
      </p:sp>
    </p:spTree>
    <p:extLst>
      <p:ext uri="{BB962C8B-B14F-4D97-AF65-F5344CB8AC3E}">
        <p14:creationId xmlns:p14="http://schemas.microsoft.com/office/powerpoint/2010/main" val="42839939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10"/>
          </p:nvPr>
        </p:nvSpPr>
        <p:spPr/>
        <p:txBody>
          <a:bodyPr/>
          <a:lstStyle/>
          <a:p>
            <a:fld id="{B470B886-B516-EE4C-86E6-93A16B5DA061}" type="slidenum">
              <a:rPr lang="en-US" smtClean="0"/>
              <a:pPr/>
              <a:t>1</a:t>
            </a:fld>
            <a:endParaRPr lang="en-US" dirty="0"/>
          </a:p>
        </p:txBody>
      </p:sp>
    </p:spTree>
    <p:extLst>
      <p:ext uri="{BB962C8B-B14F-4D97-AF65-F5344CB8AC3E}">
        <p14:creationId xmlns:p14="http://schemas.microsoft.com/office/powerpoint/2010/main" val="1364245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B470B886-B516-EE4C-86E6-93A16B5DA061}" type="slidenum">
              <a:rPr lang="en-US" smtClean="0"/>
              <a:pPr/>
              <a:t>24</a:t>
            </a:fld>
            <a:endParaRPr lang="en-US" dirty="0"/>
          </a:p>
        </p:txBody>
      </p:sp>
    </p:spTree>
    <p:extLst>
      <p:ext uri="{BB962C8B-B14F-4D97-AF65-F5344CB8AC3E}">
        <p14:creationId xmlns:p14="http://schemas.microsoft.com/office/powerpoint/2010/main" val="40948278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73A80DC0-C4D1-E849-95F1-E29CDD0699CE}" type="slidenum">
              <a:rPr lang="en-US" smtClean="0"/>
              <a:pPr/>
              <a:t>‹#›</a:t>
            </a:fld>
            <a:endParaRPr lang="en-US" dirty="0"/>
          </a:p>
        </p:txBody>
      </p:sp>
      <p:sp>
        <p:nvSpPr>
          <p:cNvPr id="5" name="Rectangle 4"/>
          <p:cNvSpPr/>
          <p:nvPr userDrawn="1"/>
        </p:nvSpPr>
        <p:spPr>
          <a:xfrm>
            <a:off x="0" y="3441108"/>
            <a:ext cx="9144000" cy="3430541"/>
          </a:xfrm>
          <a:prstGeom prst="rect">
            <a:avLst/>
          </a:prstGeom>
          <a:solidFill>
            <a:srgbClr val="0098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1"/>
          <p:cNvSpPr>
            <a:spLocks noGrp="1"/>
          </p:cNvSpPr>
          <p:nvPr>
            <p:ph type="ctrTitle" hasCustomPrompt="1"/>
          </p:nvPr>
        </p:nvSpPr>
        <p:spPr>
          <a:xfrm>
            <a:off x="803230" y="3869215"/>
            <a:ext cx="7772400" cy="521992"/>
          </a:xfrm>
          <a:noFill/>
        </p:spPr>
        <p:txBody>
          <a:bodyPr>
            <a:normAutofit/>
          </a:bodyPr>
          <a:lstStyle>
            <a:lvl1pPr>
              <a:defRPr b="1"/>
            </a:lvl1pPr>
          </a:lstStyle>
          <a:p>
            <a:pPr algn="r"/>
            <a:r>
              <a:rPr lang="en-US" sz="2400" dirty="0" smtClean="0">
                <a:solidFill>
                  <a:schemeClr val="bg1"/>
                </a:solidFill>
                <a:latin typeface="Century Gothic"/>
                <a:cs typeface="Century Gothic"/>
              </a:rPr>
              <a:t>PRESENTATION TITLE</a:t>
            </a:r>
            <a:endParaRPr lang="en-US" sz="2400" dirty="0">
              <a:solidFill>
                <a:schemeClr val="bg1"/>
              </a:solidFill>
              <a:latin typeface="Century Gothic"/>
              <a:cs typeface="Century Gothic"/>
            </a:endParaRPr>
          </a:p>
        </p:txBody>
      </p:sp>
      <p:sp>
        <p:nvSpPr>
          <p:cNvPr id="7" name="Subtitle 2"/>
          <p:cNvSpPr>
            <a:spLocks noGrp="1"/>
          </p:cNvSpPr>
          <p:nvPr>
            <p:ph type="subTitle" idx="1" hasCustomPrompt="1"/>
          </p:nvPr>
        </p:nvSpPr>
        <p:spPr>
          <a:xfrm>
            <a:off x="1489030" y="4530328"/>
            <a:ext cx="7086600" cy="509277"/>
          </a:xfrm>
          <a:noFill/>
        </p:spPr>
        <p:txBody>
          <a:bodyPr anchor="ctr">
            <a:normAutofit/>
          </a:bodyPr>
          <a:lstStyle>
            <a:lvl1pPr marL="0" indent="0">
              <a:buNone/>
              <a:defRPr baseline="0">
                <a:solidFill>
                  <a:schemeClr val="bg1"/>
                </a:solidFill>
              </a:defRPr>
            </a:lvl1pPr>
          </a:lstStyle>
          <a:p>
            <a:pPr algn="r"/>
            <a:r>
              <a:rPr lang="en-US" sz="1800" dirty="0" smtClean="0">
                <a:solidFill>
                  <a:schemeClr val="bg1"/>
                </a:solidFill>
                <a:latin typeface="Century Gothic"/>
                <a:cs typeface="Century Gothic"/>
              </a:rPr>
              <a:t>Directorate / Department Name | Date</a:t>
            </a:r>
            <a:endParaRPr lang="en-US" sz="1800" dirty="0">
              <a:solidFill>
                <a:schemeClr val="bg1"/>
              </a:solidFill>
              <a:latin typeface="Century Gothic"/>
              <a:cs typeface="Century Gothic"/>
            </a:endParaRPr>
          </a:p>
        </p:txBody>
      </p:sp>
      <p:pic>
        <p:nvPicPr>
          <p:cNvPr id="8" name="Picture 7" descr="CCT_Logo_Ex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800" y="689979"/>
            <a:ext cx="5257068" cy="2044416"/>
          </a:xfrm>
          <a:prstGeom prst="rect">
            <a:avLst/>
          </a:prstGeom>
        </p:spPr>
      </p:pic>
      <p:pic>
        <p:nvPicPr>
          <p:cNvPr id="9" name="Picture 8" descr="POL.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900540"/>
            <a:ext cx="8575630" cy="482477"/>
          </a:xfrm>
          <a:prstGeom prst="rect">
            <a:avLst/>
          </a:prstGeom>
        </p:spPr>
      </p:pic>
    </p:spTree>
    <p:extLst>
      <p:ext uri="{BB962C8B-B14F-4D97-AF65-F5344CB8AC3E}">
        <p14:creationId xmlns:p14="http://schemas.microsoft.com/office/powerpoint/2010/main" val="24083365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5" name="Rectangle 4"/>
          <p:cNvSpPr/>
          <p:nvPr userDrawn="1"/>
        </p:nvSpPr>
        <p:spPr>
          <a:xfrm>
            <a:off x="0" y="24"/>
            <a:ext cx="9144000" cy="6857999"/>
          </a:xfrm>
          <a:prstGeom prst="rect">
            <a:avLst/>
          </a:prstGeom>
          <a:solidFill>
            <a:srgbClr val="DC41C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5800" y="2130450"/>
            <a:ext cx="7772400" cy="1470025"/>
          </a:xfrm>
        </p:spPr>
        <p:txBody>
          <a:bodyPr/>
          <a:lstStyle>
            <a:lvl1pPr>
              <a:defRPr>
                <a:solidFill>
                  <a:schemeClr val="bg1"/>
                </a:solidFill>
              </a:defRPr>
            </a:lvl1pPr>
          </a:lstStyle>
          <a:p>
            <a:r>
              <a:rPr lang="en-US" dirty="0" smtClean="0"/>
              <a:t>Divider Slide</a:t>
            </a:r>
            <a:endParaRPr lang="en-US" dirty="0"/>
          </a:p>
        </p:txBody>
      </p:sp>
      <p:sp>
        <p:nvSpPr>
          <p:cNvPr id="3" name="Subtitle 2"/>
          <p:cNvSpPr>
            <a:spLocks noGrp="1"/>
          </p:cNvSpPr>
          <p:nvPr>
            <p:ph type="subTitle" idx="1"/>
          </p:nvPr>
        </p:nvSpPr>
        <p:spPr>
          <a:xfrm>
            <a:off x="1371600" y="3886200"/>
            <a:ext cx="6400800" cy="1752600"/>
          </a:xfrm>
        </p:spPr>
        <p:txBody>
          <a:bodyPr anchor="ct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grpSp>
        <p:nvGrpSpPr>
          <p:cNvPr id="6" name="Group 5"/>
          <p:cNvGrpSpPr/>
          <p:nvPr userDrawn="1"/>
        </p:nvGrpSpPr>
        <p:grpSpPr>
          <a:xfrm>
            <a:off x="568371" y="3466960"/>
            <a:ext cx="8007259" cy="299546"/>
            <a:chOff x="568371" y="6205793"/>
            <a:chExt cx="8007259" cy="299546"/>
          </a:xfrm>
        </p:grpSpPr>
        <p:cxnSp>
          <p:nvCxnSpPr>
            <p:cNvPr id="8" name="Straight Connector 7"/>
            <p:cNvCxnSpPr/>
            <p:nvPr/>
          </p:nvCxnSpPr>
          <p:spPr>
            <a:xfrm>
              <a:off x="568371" y="6505339"/>
              <a:ext cx="754031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8103244" y="6205793"/>
              <a:ext cx="472386" cy="299546"/>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pic>
        <p:nvPicPr>
          <p:cNvPr id="10" name="Picture 9" descr="C:\Users\cavenant\AppData\Local\Microsoft\Windows\Temporary Internet Files\Content.Outlook\NDPO0HNZ\CCT_Logo_WhiteOnly.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9305" y="6116691"/>
            <a:ext cx="1596785" cy="511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452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4" name="Straight Connector 3"/>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8005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0" name="Rectangle 9"/>
          <p:cNvSpPr/>
          <p:nvPr userDrawn="1"/>
        </p:nvSpPr>
        <p:spPr>
          <a:xfrm>
            <a:off x="-62" y="3427413"/>
            <a:ext cx="9144000" cy="3430612"/>
          </a:xfrm>
          <a:prstGeom prst="rect">
            <a:avLst/>
          </a:prstGeom>
          <a:solidFill>
            <a:srgbClr val="BAC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CCT_Logo_Ex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800" y="689979"/>
            <a:ext cx="5257068" cy="2044416"/>
          </a:xfrm>
          <a:prstGeom prst="rect">
            <a:avLst/>
          </a:prstGeom>
        </p:spPr>
      </p:pic>
      <p:sp>
        <p:nvSpPr>
          <p:cNvPr id="3" name="TextBox 2"/>
          <p:cNvSpPr txBox="1"/>
          <p:nvPr userDrawn="1"/>
        </p:nvSpPr>
        <p:spPr>
          <a:xfrm>
            <a:off x="1569491" y="4380936"/>
            <a:ext cx="6005015" cy="461665"/>
          </a:xfrm>
          <a:prstGeom prst="rect">
            <a:avLst/>
          </a:prstGeom>
          <a:noFill/>
        </p:spPr>
        <p:txBody>
          <a:bodyPr wrap="square" rtlCol="0">
            <a:spAutoFit/>
          </a:bodyPr>
          <a:lstStyle/>
          <a:p>
            <a:pPr algn="ctr"/>
            <a:r>
              <a:rPr lang="en-ZA" sz="2400" b="1" dirty="0" smtClean="0">
                <a:solidFill>
                  <a:schemeClr val="bg1"/>
                </a:solidFill>
                <a:latin typeface="Century Gothic" panose="020B0502020202020204" pitchFamily="34" charset="0"/>
              </a:rPr>
              <a:t>Thank You</a:t>
            </a:r>
            <a:endParaRPr lang="en-ZA" sz="2400" b="1" dirty="0">
              <a:solidFill>
                <a:schemeClr val="bg1"/>
              </a:solidFill>
              <a:latin typeface="Century Gothic" panose="020B0502020202020204" pitchFamily="34" charset="0"/>
            </a:endParaRPr>
          </a:p>
        </p:txBody>
      </p:sp>
      <p:pic>
        <p:nvPicPr>
          <p:cNvPr id="1026" name="Picture 2" descr="C:\Users\cavenant\AppData\Local\Microsoft\Windows\Temporary Internet Files\Content.Outlook\NDPO0HNZ\POL_02.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2" y="5884864"/>
            <a:ext cx="8727744" cy="520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63667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72649"/>
            <a:ext cx="8229600" cy="46095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4" name="Straight Connector 3"/>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661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62" y="26"/>
            <a:ext cx="9144000" cy="6857999"/>
          </a:xfrm>
          <a:prstGeom prst="rect">
            <a:avLst/>
          </a:prstGeom>
          <a:solidFill>
            <a:srgbClr val="BAC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5800" y="2130450"/>
            <a:ext cx="7772400" cy="1470025"/>
          </a:xfrm>
        </p:spPr>
        <p:txBody>
          <a:bodyPr/>
          <a:lstStyle>
            <a:lvl1pPr>
              <a:defRPr>
                <a:solidFill>
                  <a:schemeClr val="bg1"/>
                </a:solidFill>
              </a:defRPr>
            </a:lvl1pPr>
          </a:lstStyle>
          <a:p>
            <a:r>
              <a:rPr lang="en-US" dirty="0" smtClean="0"/>
              <a:t>Divider Slide</a:t>
            </a:r>
            <a:endParaRPr lang="en-US" dirty="0"/>
          </a:p>
        </p:txBody>
      </p:sp>
      <p:sp>
        <p:nvSpPr>
          <p:cNvPr id="3" name="Subtitle 2"/>
          <p:cNvSpPr>
            <a:spLocks noGrp="1"/>
          </p:cNvSpPr>
          <p:nvPr>
            <p:ph type="subTitle" idx="1"/>
          </p:nvPr>
        </p:nvSpPr>
        <p:spPr>
          <a:xfrm>
            <a:off x="1371600" y="3886200"/>
            <a:ext cx="6400800" cy="1752600"/>
          </a:xfrm>
        </p:spPr>
        <p:txBody>
          <a:bodyPr anchor="ct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grpSp>
        <p:nvGrpSpPr>
          <p:cNvPr id="6" name="Group 5"/>
          <p:cNvGrpSpPr/>
          <p:nvPr userDrawn="1"/>
        </p:nvGrpSpPr>
        <p:grpSpPr>
          <a:xfrm>
            <a:off x="568371" y="3466960"/>
            <a:ext cx="8007259" cy="299546"/>
            <a:chOff x="568371" y="6205793"/>
            <a:chExt cx="8007259" cy="299546"/>
          </a:xfrm>
        </p:grpSpPr>
        <p:cxnSp>
          <p:nvCxnSpPr>
            <p:cNvPr id="8" name="Straight Connector 7"/>
            <p:cNvCxnSpPr/>
            <p:nvPr/>
          </p:nvCxnSpPr>
          <p:spPr>
            <a:xfrm>
              <a:off x="568371" y="6505339"/>
              <a:ext cx="754031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8103244" y="6205793"/>
              <a:ext cx="472386" cy="299546"/>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pic>
        <p:nvPicPr>
          <p:cNvPr id="10" name="Picture 9" descr="C:\Users\cavenant\AppData\Local\Microsoft\Windows\Temporary Internet Files\Content.Outlook\NDPO0HNZ\CCT_Logo_WhiteOnly.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9305" y="6116691"/>
            <a:ext cx="1596785" cy="511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835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4" name="Straight Connector 3"/>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2328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5" name="Rectangle 4"/>
          <p:cNvSpPr/>
          <p:nvPr userDrawn="1"/>
        </p:nvSpPr>
        <p:spPr>
          <a:xfrm>
            <a:off x="0" y="24"/>
            <a:ext cx="9144000" cy="6857999"/>
          </a:xfrm>
          <a:prstGeom prst="rect">
            <a:avLst/>
          </a:prstGeom>
          <a:solidFill>
            <a:srgbClr val="0493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5800" y="2130450"/>
            <a:ext cx="7772400" cy="1470025"/>
          </a:xfrm>
        </p:spPr>
        <p:txBody>
          <a:bodyPr/>
          <a:lstStyle>
            <a:lvl1pPr>
              <a:defRPr>
                <a:solidFill>
                  <a:schemeClr val="bg1"/>
                </a:solidFill>
              </a:defRPr>
            </a:lvl1pPr>
          </a:lstStyle>
          <a:p>
            <a:r>
              <a:rPr lang="en-US" dirty="0" smtClean="0"/>
              <a:t>Divider Slide</a:t>
            </a:r>
            <a:endParaRPr lang="en-US" dirty="0"/>
          </a:p>
        </p:txBody>
      </p:sp>
      <p:sp>
        <p:nvSpPr>
          <p:cNvPr id="3" name="Subtitle 2"/>
          <p:cNvSpPr>
            <a:spLocks noGrp="1"/>
          </p:cNvSpPr>
          <p:nvPr>
            <p:ph type="subTitle" idx="1"/>
          </p:nvPr>
        </p:nvSpPr>
        <p:spPr>
          <a:xfrm>
            <a:off x="1371600" y="3886200"/>
            <a:ext cx="6400800" cy="1752600"/>
          </a:xfrm>
        </p:spPr>
        <p:txBody>
          <a:bodyPr anchor="ct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grpSp>
        <p:nvGrpSpPr>
          <p:cNvPr id="7" name="Group 6"/>
          <p:cNvGrpSpPr/>
          <p:nvPr userDrawn="1"/>
        </p:nvGrpSpPr>
        <p:grpSpPr>
          <a:xfrm>
            <a:off x="568371" y="3466960"/>
            <a:ext cx="8007259" cy="299546"/>
            <a:chOff x="568371" y="6205793"/>
            <a:chExt cx="8007259" cy="299546"/>
          </a:xfrm>
        </p:grpSpPr>
        <p:cxnSp>
          <p:nvCxnSpPr>
            <p:cNvPr id="8" name="Straight Connector 7"/>
            <p:cNvCxnSpPr/>
            <p:nvPr/>
          </p:nvCxnSpPr>
          <p:spPr>
            <a:xfrm>
              <a:off x="568371" y="6505339"/>
              <a:ext cx="754031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8103244" y="6205793"/>
              <a:ext cx="472386" cy="299546"/>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pic>
        <p:nvPicPr>
          <p:cNvPr id="10" name="Picture 9" descr="C:\Users\cavenant\AppData\Local\Microsoft\Windows\Temporary Internet Files\Content.Outlook\NDPO0HNZ\CCT_Logo_WhiteOnly.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9305" y="6116691"/>
            <a:ext cx="1596785" cy="511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547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4" name="Straight Connector 3"/>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1409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6" name="Rectangle 5"/>
          <p:cNvSpPr/>
          <p:nvPr userDrawn="1"/>
        </p:nvSpPr>
        <p:spPr>
          <a:xfrm>
            <a:off x="0" y="24"/>
            <a:ext cx="9144000" cy="6857999"/>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5800" y="2130450"/>
            <a:ext cx="7772400" cy="1470025"/>
          </a:xfrm>
        </p:spPr>
        <p:txBody>
          <a:bodyPr/>
          <a:lstStyle>
            <a:lvl1pPr>
              <a:defRPr>
                <a:solidFill>
                  <a:schemeClr val="bg1"/>
                </a:solidFill>
              </a:defRPr>
            </a:lvl1pPr>
          </a:lstStyle>
          <a:p>
            <a:r>
              <a:rPr lang="en-US" dirty="0" smtClean="0"/>
              <a:t>Divider Slide</a:t>
            </a:r>
            <a:endParaRPr lang="en-US" dirty="0"/>
          </a:p>
        </p:txBody>
      </p:sp>
      <p:sp>
        <p:nvSpPr>
          <p:cNvPr id="3" name="Subtitle 2"/>
          <p:cNvSpPr>
            <a:spLocks noGrp="1"/>
          </p:cNvSpPr>
          <p:nvPr>
            <p:ph type="subTitle" idx="1"/>
          </p:nvPr>
        </p:nvSpPr>
        <p:spPr>
          <a:xfrm>
            <a:off x="1371600" y="3886200"/>
            <a:ext cx="6400800" cy="1752600"/>
          </a:xfrm>
        </p:spPr>
        <p:txBody>
          <a:bodyPr anchor="ct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grpSp>
        <p:nvGrpSpPr>
          <p:cNvPr id="8" name="Group 7"/>
          <p:cNvGrpSpPr/>
          <p:nvPr userDrawn="1"/>
        </p:nvGrpSpPr>
        <p:grpSpPr>
          <a:xfrm>
            <a:off x="568371" y="3466960"/>
            <a:ext cx="8007259" cy="299546"/>
            <a:chOff x="568371" y="6205793"/>
            <a:chExt cx="8007259" cy="299546"/>
          </a:xfrm>
        </p:grpSpPr>
        <p:cxnSp>
          <p:nvCxnSpPr>
            <p:cNvPr id="9" name="Straight Connector 8"/>
            <p:cNvCxnSpPr/>
            <p:nvPr/>
          </p:nvCxnSpPr>
          <p:spPr>
            <a:xfrm>
              <a:off x="568371" y="6505339"/>
              <a:ext cx="754031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8103244" y="6205793"/>
              <a:ext cx="472386" cy="299546"/>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pic>
        <p:nvPicPr>
          <p:cNvPr id="11" name="Picture 10" descr="C:\Users\cavenant\AppData\Local\Microsoft\Windows\Temporary Internet Files\Content.Outlook\NDPO0HNZ\CCT_Logo_WhiteOnly.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9305" y="6116691"/>
            <a:ext cx="1596785" cy="511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261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36425"/>
            <a:ext cx="4038600" cy="4432111"/>
          </a:xfrm>
        </p:spPr>
        <p:txBody>
          <a:bodyPr>
            <a:normAutofit/>
          </a:bodyPr>
          <a:lstStyle>
            <a:lvl1pPr>
              <a:defRPr sz="16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6425"/>
            <a:ext cx="4038600" cy="4432111"/>
          </a:xfrm>
        </p:spPr>
        <p:txBody>
          <a:bodyPr>
            <a:normAutofit/>
          </a:bodyPr>
          <a:lstStyle>
            <a:lvl1pPr>
              <a:defRPr sz="16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5" name="Straight Connector 4"/>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29272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9435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25929"/>
            <a:ext cx="4040188" cy="642093"/>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065691"/>
            <a:ext cx="4040188" cy="376190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33" y="1425929"/>
            <a:ext cx="4041775" cy="642093"/>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065691"/>
            <a:ext cx="4041775" cy="376190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7" name="Straight Connector 6"/>
          <p:cNvCxnSpPr/>
          <p:nvPr userDrawn="1"/>
        </p:nvCxnSpPr>
        <p:spPr>
          <a:xfrm>
            <a:off x="568383" y="1074213"/>
            <a:ext cx="8007259"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9747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69435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72649"/>
            <a:ext cx="8229600" cy="459588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26"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2239" y="5987814"/>
            <a:ext cx="1917627" cy="74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8943825"/>
      </p:ext>
    </p:extLst>
  </p:cSld>
  <p:clrMap bg1="lt1" tx1="dk1" bg2="lt2" tx2="dk2" accent1="accent1" accent2="accent2" accent3="accent3" accent4="accent4" accent5="accent5" accent6="accent6" hlink="hlink" folHlink="folHlink"/>
  <p:sldLayoutIdLst>
    <p:sldLayoutId id="2147483655" r:id="rId1"/>
    <p:sldLayoutId id="2147483650" r:id="rId2"/>
    <p:sldLayoutId id="2147483649" r:id="rId3"/>
    <p:sldLayoutId id="2147483656" r:id="rId4"/>
    <p:sldLayoutId id="2147483657" r:id="rId5"/>
    <p:sldLayoutId id="2147483658" r:id="rId6"/>
    <p:sldLayoutId id="2147483659" r:id="rId7"/>
    <p:sldLayoutId id="2147483652" r:id="rId8"/>
    <p:sldLayoutId id="2147483653" r:id="rId9"/>
    <p:sldLayoutId id="2147483660" r:id="rId10"/>
    <p:sldLayoutId id="2147483663" r:id="rId11"/>
    <p:sldLayoutId id="2147483662" r:id="rId12"/>
  </p:sldLayoutIdLst>
  <p:hf hdr="0" ftr="0" dt="0"/>
  <p:txStyles>
    <p:titleStyle>
      <a:lvl1pPr algn="l" defTabSz="457200" rtl="0" eaLnBrk="1" latinLnBrk="0" hangingPunct="1">
        <a:spcBef>
          <a:spcPct val="0"/>
        </a:spcBef>
        <a:buNone/>
        <a:defRPr sz="2400" b="1" kern="1200">
          <a:solidFill>
            <a:schemeClr val="tx1">
              <a:lumMod val="75000"/>
              <a:lumOff val="25000"/>
            </a:schemeClr>
          </a:solidFill>
          <a:latin typeface="Century Gothic" panose="020B0502020202020204" pitchFamily="34" charset="0"/>
          <a:ea typeface="+mj-ea"/>
          <a:cs typeface="+mj-cs"/>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Century Gothic" panose="020B0502020202020204" pitchFamily="34" charset="0"/>
          <a:ea typeface="+mn-ea"/>
          <a:cs typeface="+mn-cs"/>
        </a:defRPr>
      </a:lvl1pPr>
      <a:lvl2pPr marL="742950" indent="-285750" algn="l" defTabSz="457200" rtl="0" eaLnBrk="1" latinLnBrk="0" hangingPunct="1">
        <a:spcBef>
          <a:spcPct val="20000"/>
        </a:spcBef>
        <a:buFont typeface="Arial"/>
        <a:buChar char="–"/>
        <a:defRPr sz="1600" kern="1200">
          <a:solidFill>
            <a:schemeClr val="tx1"/>
          </a:solidFill>
          <a:latin typeface="Century Gothic" panose="020B0502020202020204" pitchFamily="34" charset="0"/>
          <a:ea typeface="+mn-ea"/>
          <a:cs typeface="+mn-cs"/>
        </a:defRPr>
      </a:lvl2pPr>
      <a:lvl3pPr marL="1143000" indent="-228600" algn="l" defTabSz="457200" rtl="0" eaLnBrk="1" latinLnBrk="0" hangingPunct="1">
        <a:spcBef>
          <a:spcPct val="20000"/>
        </a:spcBef>
        <a:buFont typeface="Arial"/>
        <a:buChar char="•"/>
        <a:defRPr sz="1600" kern="1200">
          <a:solidFill>
            <a:schemeClr val="tx1"/>
          </a:solidFill>
          <a:latin typeface="Century Gothic" panose="020B0502020202020204" pitchFamily="34" charset="0"/>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Century Gothic" panose="020B0502020202020204" pitchFamily="34" charset="0"/>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Century Gothic" panose="020B0502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3083"/>
            <a:ext cx="9144000" cy="343054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Rectangle 3"/>
          <p:cNvSpPr/>
          <p:nvPr/>
        </p:nvSpPr>
        <p:spPr>
          <a:xfrm>
            <a:off x="0" y="3441108"/>
            <a:ext cx="9144000" cy="3430541"/>
          </a:xfrm>
          <a:prstGeom prst="rect">
            <a:avLst/>
          </a:prstGeom>
          <a:solidFill>
            <a:srgbClr val="0098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noFill/>
        </p:spPr>
        <p:txBody>
          <a:bodyPr>
            <a:normAutofit fontScale="90000"/>
          </a:bodyPr>
          <a:lstStyle/>
          <a:p>
            <a:pPr algn="ctr"/>
            <a:r>
              <a:rPr lang="en-US" dirty="0"/>
              <a:t>ENTERPRISE ASSET MANAGEMENT: E</a:t>
            </a:r>
            <a:r>
              <a:rPr lang="en-ZA" dirty="0"/>
              <a:t>Q</a:t>
            </a:r>
            <a:r>
              <a:rPr lang="en-US" dirty="0"/>
              <a:t>UIPMENT STANDARDS</a:t>
            </a:r>
            <a:endParaRPr lang="en-US" sz="2400" dirty="0">
              <a:solidFill>
                <a:schemeClr val="bg1"/>
              </a:solidFill>
              <a:latin typeface="Century Gothic"/>
              <a:cs typeface="Century Gothic"/>
            </a:endParaRPr>
          </a:p>
        </p:txBody>
      </p:sp>
      <p:pic>
        <p:nvPicPr>
          <p:cNvPr id="5" name="Picture 4" descr="CCT_Logo_Ext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689979"/>
            <a:ext cx="5257068" cy="2044416"/>
          </a:xfrm>
          <a:prstGeom prst="rect">
            <a:avLst/>
          </a:prstGeom>
        </p:spPr>
      </p:pic>
      <p:pic>
        <p:nvPicPr>
          <p:cNvPr id="7" name="Picture 6" descr="POL.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900540"/>
            <a:ext cx="8575630" cy="482477"/>
          </a:xfrm>
          <a:prstGeom prst="rect">
            <a:avLst/>
          </a:prstGeom>
        </p:spPr>
      </p:pic>
      <p:sp>
        <p:nvSpPr>
          <p:cNvPr id="12" name="Subtitle 11"/>
          <p:cNvSpPr>
            <a:spLocks noGrp="1"/>
          </p:cNvSpPr>
          <p:nvPr>
            <p:ph type="subTitle" idx="1"/>
          </p:nvPr>
        </p:nvSpPr>
        <p:spPr>
          <a:xfrm>
            <a:off x="1489030" y="4530328"/>
            <a:ext cx="7086600" cy="1356562"/>
          </a:xfrm>
        </p:spPr>
        <p:txBody>
          <a:bodyPr>
            <a:normAutofit/>
          </a:bodyPr>
          <a:lstStyle/>
          <a:p>
            <a:pPr algn="ctr">
              <a:lnSpc>
                <a:spcPct val="110000"/>
              </a:lnSpc>
              <a:buSzPct val="80000"/>
            </a:pPr>
            <a:r>
              <a:rPr lang="en-US" altLang="en-US" dirty="0">
                <a:solidFill>
                  <a:schemeClr val="tx1"/>
                </a:solidFill>
              </a:rPr>
              <a:t>Electricity </a:t>
            </a:r>
            <a:r>
              <a:rPr lang="en-US" altLang="en-US" dirty="0" smtClean="0">
                <a:solidFill>
                  <a:schemeClr val="tx1"/>
                </a:solidFill>
              </a:rPr>
              <a:t>Generation and </a:t>
            </a:r>
            <a:r>
              <a:rPr lang="en-US" altLang="en-US" dirty="0" smtClean="0">
                <a:solidFill>
                  <a:schemeClr val="tx1"/>
                </a:solidFill>
              </a:rPr>
              <a:t>Distribution</a:t>
            </a:r>
          </a:p>
          <a:p>
            <a:pPr algn="ctr">
              <a:lnSpc>
                <a:spcPct val="110000"/>
              </a:lnSpc>
              <a:buSzPct val="80000"/>
            </a:pPr>
            <a:r>
              <a:rPr lang="en-ZA" sz="1300" b="1" dirty="0"/>
              <a:t>Please </a:t>
            </a:r>
            <a:r>
              <a:rPr lang="en-ZA" sz="1300" b="1" dirty="0" smtClean="0"/>
              <a:t>introduced </a:t>
            </a:r>
            <a:r>
              <a:rPr lang="en-ZA" sz="1300" b="1" dirty="0"/>
              <a:t>yourself in the Skype meeting Message Field</a:t>
            </a:r>
            <a:r>
              <a:rPr lang="en-ZA" sz="1300" dirty="0"/>
              <a:t>, clearly indicated your name, company and tenderer name, your position / function in the company and your contact details (In a single IM message</a:t>
            </a:r>
            <a:endParaRPr lang="en-US" altLang="en-US" sz="1300" dirty="0">
              <a:solidFill>
                <a:schemeClr val="tx1"/>
              </a:solidFill>
              <a:latin typeface="Verdana" pitchFamily="34" charset="0"/>
            </a:endParaRPr>
          </a:p>
        </p:txBody>
      </p:sp>
    </p:spTree>
    <p:extLst>
      <p:ext uri="{BB962C8B-B14F-4D97-AF65-F5344CB8AC3E}">
        <p14:creationId xmlns:p14="http://schemas.microsoft.com/office/powerpoint/2010/main" val="462760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457200" y="1123720"/>
            <a:ext cx="8229600" cy="4957591"/>
          </a:xfrm>
        </p:spPr>
        <p:txBody>
          <a:bodyPr>
            <a:normAutofit lnSpcReduction="10000"/>
          </a:bodyPr>
          <a:lstStyle/>
          <a:p>
            <a:pPr marL="0" indent="0">
              <a:spcBef>
                <a:spcPts val="384"/>
              </a:spcBef>
              <a:buNone/>
            </a:pPr>
            <a:r>
              <a:rPr lang="en-ZA" sz="1500" b="1" u="sng" dirty="0" smtClean="0"/>
              <a:t>Conditions of Tender (Cont’d)</a:t>
            </a:r>
          </a:p>
          <a:p>
            <a:pPr marL="363538" lvl="1" indent="-363538">
              <a:spcBef>
                <a:spcPts val="384"/>
              </a:spcBef>
              <a:buFont typeface="Arial" panose="020B0604020202020204" pitchFamily="34" charset="0"/>
              <a:buChar char="•"/>
            </a:pPr>
            <a:r>
              <a:rPr lang="en-ZA" sz="1500" dirty="0" smtClean="0"/>
              <a:t>Please note the conditions relating to the submission of Alternative Tender Offers that do not comply fully with the Specification (COT Tenderer’s Obligations 2.2.11). </a:t>
            </a:r>
          </a:p>
          <a:p>
            <a:pPr marL="363538" lvl="1" indent="-363538">
              <a:spcBef>
                <a:spcPts val="384"/>
              </a:spcBef>
              <a:buFont typeface="Arial" panose="020B0604020202020204" pitchFamily="34" charset="0"/>
              <a:buChar char="•"/>
            </a:pPr>
            <a:r>
              <a:rPr lang="en-ZA" sz="1500" dirty="0" smtClean="0"/>
              <a:t>An Alternative Tender Offer is an offer differing from the Tender Specification. </a:t>
            </a:r>
          </a:p>
          <a:p>
            <a:pPr marL="363538" lvl="1" indent="-363538">
              <a:spcBef>
                <a:spcPts val="384"/>
              </a:spcBef>
              <a:buFont typeface="Arial" panose="020B0604020202020204" pitchFamily="34" charset="0"/>
              <a:buChar char="•"/>
            </a:pPr>
            <a:r>
              <a:rPr lang="en-ZA" sz="1500" dirty="0" smtClean="0"/>
              <a:t>Submit Alternative Tender Offers only if a main offer strictly in accordance with the requirements of the tender docs is also submitted.</a:t>
            </a:r>
          </a:p>
          <a:p>
            <a:pPr marL="363538" lvl="1" indent="-363538">
              <a:spcBef>
                <a:spcPts val="384"/>
              </a:spcBef>
              <a:buFont typeface="Arial" panose="020B0604020202020204" pitchFamily="34" charset="0"/>
              <a:buChar char="•"/>
            </a:pPr>
            <a:r>
              <a:rPr lang="en-ZA" sz="1500" dirty="0" smtClean="0"/>
              <a:t>Note that </a:t>
            </a:r>
            <a:r>
              <a:rPr lang="en-ZA" sz="1500" b="1" u="sng" dirty="0" smtClean="0"/>
              <a:t>multiple responsive bids may not be submitted </a:t>
            </a:r>
            <a:r>
              <a:rPr lang="en-ZA" sz="1500" dirty="0" smtClean="0"/>
              <a:t>(</a:t>
            </a:r>
            <a:r>
              <a:rPr lang="en-ZA" sz="1500" dirty="0" err="1" smtClean="0"/>
              <a:t>ie</a:t>
            </a:r>
            <a:r>
              <a:rPr lang="en-ZA" sz="1500" dirty="0" smtClean="0"/>
              <a:t> a single tender only)</a:t>
            </a:r>
          </a:p>
          <a:p>
            <a:pPr marL="363538" lvl="1" indent="-363538">
              <a:spcBef>
                <a:spcPts val="384"/>
              </a:spcBef>
              <a:buFont typeface="Arial" panose="020B0604020202020204" pitchFamily="34" charset="0"/>
              <a:buChar char="•"/>
            </a:pPr>
            <a:r>
              <a:rPr lang="en-ZA" sz="1500" dirty="0" smtClean="0"/>
              <a:t>Compliance with all applicable law is required</a:t>
            </a:r>
            <a:r>
              <a:rPr lang="en-ZA" sz="1500" dirty="0"/>
              <a:t>. </a:t>
            </a:r>
            <a:endParaRPr lang="en-ZA" sz="1500" dirty="0" smtClean="0"/>
          </a:p>
          <a:p>
            <a:pPr marL="0" lvl="1" indent="0">
              <a:spcBef>
                <a:spcPts val="384"/>
              </a:spcBef>
              <a:buNone/>
            </a:pPr>
            <a:endParaRPr lang="en-ZA" sz="1500" dirty="0" smtClean="0"/>
          </a:p>
          <a:p>
            <a:pPr marL="0" indent="0">
              <a:lnSpc>
                <a:spcPct val="150000"/>
              </a:lnSpc>
              <a:buNone/>
            </a:pPr>
            <a:r>
              <a:rPr lang="en-ZA" sz="1500" b="1" u="sng" dirty="0"/>
              <a:t>Preference Schedule (Schedule </a:t>
            </a:r>
            <a:r>
              <a:rPr lang="en-ZA" sz="1500" b="1" u="sng" dirty="0" smtClean="0"/>
              <a:t>F.4)</a:t>
            </a:r>
            <a:endParaRPr lang="en-ZA" sz="1500" b="1" u="sng" dirty="0"/>
          </a:p>
          <a:p>
            <a:pPr marL="363538" lvl="1" indent="-363538">
              <a:buFont typeface="Arial" panose="020B0604020202020204" pitchFamily="34" charset="0"/>
              <a:buChar char="•"/>
            </a:pPr>
            <a:r>
              <a:rPr lang="en-ZA" sz="1500" dirty="0" smtClean="0"/>
              <a:t>Kindly note the revised BBBEE conditions and points allocation as laid out in Schedule F.4. </a:t>
            </a:r>
          </a:p>
          <a:p>
            <a:pPr marL="363538" lvl="1" indent="-363538">
              <a:buFont typeface="Arial" panose="020B0604020202020204" pitchFamily="34" charset="0"/>
              <a:buChar char="•"/>
            </a:pPr>
            <a:r>
              <a:rPr lang="en-ZA" sz="1500" dirty="0" smtClean="0"/>
              <a:t>Preference given as detailed for Specific Goals, Namely Gender, Race, Disability (all are ownership percentages) and promotion of Micro &amp; Small Enterprises. </a:t>
            </a:r>
          </a:p>
          <a:p>
            <a:pPr marL="363538" lvl="1" indent="-363538">
              <a:buFont typeface="Arial" panose="020B0604020202020204" pitchFamily="34" charset="0"/>
              <a:buChar char="•"/>
            </a:pPr>
            <a:r>
              <a:rPr lang="en-ZA" sz="1500" dirty="0" smtClean="0"/>
              <a:t>Note that the </a:t>
            </a:r>
            <a:r>
              <a:rPr lang="en-ZA" sz="1500" dirty="0" smtClean="0"/>
              <a:t>90/10 </a:t>
            </a:r>
            <a:r>
              <a:rPr lang="en-ZA" sz="1500" dirty="0" smtClean="0"/>
              <a:t>Price / Preference Points system will be applied to this tender, and respective points allocations for Specific Goals.</a:t>
            </a:r>
          </a:p>
          <a:p>
            <a:pPr marL="0" lvl="1" indent="0">
              <a:buNone/>
            </a:pPr>
            <a:endParaRPr lang="en-ZA" sz="1500" dirty="0"/>
          </a:p>
          <a:p>
            <a:pPr marL="0" indent="0">
              <a:spcBef>
                <a:spcPts val="384"/>
              </a:spcBef>
              <a:buNone/>
            </a:pPr>
            <a:r>
              <a:rPr lang="en-ZA" sz="1500" b="1" u="sng" dirty="0"/>
              <a:t>Attachments</a:t>
            </a:r>
          </a:p>
          <a:p>
            <a:pPr>
              <a:spcBef>
                <a:spcPts val="384"/>
              </a:spcBef>
            </a:pPr>
            <a:r>
              <a:rPr lang="en-ZA" sz="1500" dirty="0"/>
              <a:t>All attachments appended by the </a:t>
            </a:r>
            <a:r>
              <a:rPr lang="en-ZA" sz="1500" dirty="0" smtClean="0"/>
              <a:t>Tenderer, </a:t>
            </a:r>
            <a:r>
              <a:rPr lang="en-ZA" sz="1500" dirty="0"/>
              <a:t>including the Covering Letter, must be </a:t>
            </a:r>
            <a:r>
              <a:rPr lang="en-ZA" sz="1500" dirty="0" smtClean="0"/>
              <a:t>clearly listed in Schedule F.11 and referenced in the tender submission. </a:t>
            </a:r>
            <a:endParaRPr lang="en-ZA" sz="1500" dirty="0"/>
          </a:p>
          <a:p>
            <a:pPr marL="363538" lvl="1" indent="-363538">
              <a:spcBef>
                <a:spcPts val="384"/>
              </a:spcBef>
              <a:buFont typeface="Arial" panose="020B0604020202020204" pitchFamily="34" charset="0"/>
              <a:buChar char="•"/>
            </a:pPr>
            <a:endParaRPr lang="en-ZA" sz="1500" dirty="0">
              <a:solidFill>
                <a:srgbClr val="7030A0"/>
              </a:solidFill>
            </a:endParaRPr>
          </a:p>
        </p:txBody>
      </p:sp>
    </p:spTree>
    <p:extLst>
      <p:ext uri="{BB962C8B-B14F-4D97-AF65-F5344CB8AC3E}">
        <p14:creationId xmlns:p14="http://schemas.microsoft.com/office/powerpoint/2010/main" val="2648049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p:txBody>
          <a:bodyPr>
            <a:normAutofit lnSpcReduction="10000"/>
          </a:bodyPr>
          <a:lstStyle/>
          <a:p>
            <a:pPr marL="0" lvl="1" indent="0">
              <a:lnSpc>
                <a:spcPct val="110000"/>
              </a:lnSpc>
              <a:spcBef>
                <a:spcPts val="384"/>
              </a:spcBef>
              <a:buNone/>
            </a:pPr>
            <a:r>
              <a:rPr lang="en-ZA" b="1" u="sng" dirty="0" smtClean="0"/>
              <a:t>Tender Pricing</a:t>
            </a:r>
            <a:endParaRPr lang="en-ZA" b="1" u="sng" dirty="0"/>
          </a:p>
          <a:p>
            <a:pPr marL="342900" lvl="1" indent="-342900">
              <a:lnSpc>
                <a:spcPct val="110000"/>
              </a:lnSpc>
              <a:spcBef>
                <a:spcPts val="384"/>
              </a:spcBef>
              <a:buFont typeface="Arial"/>
              <a:buChar char="•"/>
            </a:pPr>
            <a:r>
              <a:rPr lang="en-ZA" dirty="0" smtClean="0"/>
              <a:t>Avoid </a:t>
            </a:r>
            <a:r>
              <a:rPr lang="en-ZA" dirty="0"/>
              <a:t>overpricing Tender Items. CCT is obliged by law (PPPFA) to award only to market related priced tenders, and is obliged to challenge excessive pricing prior to tender award</a:t>
            </a:r>
            <a:r>
              <a:rPr lang="en-ZA" dirty="0" smtClean="0"/>
              <a:t>. </a:t>
            </a:r>
          </a:p>
          <a:p>
            <a:pPr marL="342900" lvl="1" indent="-342900">
              <a:lnSpc>
                <a:spcPct val="110000"/>
              </a:lnSpc>
              <a:spcBef>
                <a:spcPts val="384"/>
              </a:spcBef>
              <a:buFont typeface="Arial"/>
              <a:buChar char="•"/>
            </a:pPr>
            <a:r>
              <a:rPr lang="en-ZA" dirty="0" smtClean="0"/>
              <a:t>If so, a Preferred Bidder process would be followed with the highest ranked tenderers to require pricing to be improved. Failure to achieve market pricing could result in tender not being awarded.</a:t>
            </a:r>
          </a:p>
          <a:p>
            <a:pPr marL="0" indent="0">
              <a:buNone/>
            </a:pPr>
            <a:endParaRPr lang="en-ZA" dirty="0" smtClean="0"/>
          </a:p>
          <a:p>
            <a:pPr marL="0" indent="0">
              <a:spcBef>
                <a:spcPts val="384"/>
              </a:spcBef>
              <a:buNone/>
            </a:pPr>
            <a:r>
              <a:rPr lang="en-ZA" b="1" u="sng" dirty="0"/>
              <a:t>Independent Bid Determination</a:t>
            </a:r>
          </a:p>
          <a:p>
            <a:pPr>
              <a:spcBef>
                <a:spcPts val="384"/>
              </a:spcBef>
            </a:pPr>
            <a:r>
              <a:rPr lang="en-ZA" dirty="0"/>
              <a:t>Tenderers shall pay close attention to the requirements for Independent Bid Determination as detailed in Clause </a:t>
            </a:r>
            <a:r>
              <a:rPr lang="en-ZA" dirty="0" smtClean="0"/>
              <a:t>2.2.1.1.2 (f) </a:t>
            </a:r>
            <a:r>
              <a:rPr lang="en-ZA" dirty="0"/>
              <a:t>of the Conditions of Tender and in Schedule </a:t>
            </a:r>
            <a:r>
              <a:rPr lang="en-ZA" dirty="0" smtClean="0"/>
              <a:t>F.9, </a:t>
            </a:r>
            <a:r>
              <a:rPr lang="en-ZA" dirty="0"/>
              <a:t>and shall </a:t>
            </a:r>
            <a:r>
              <a:rPr lang="en-ZA" dirty="0" smtClean="0"/>
              <a:t>fully and comprehensively complete Schedule F.9. </a:t>
            </a:r>
            <a:endParaRPr lang="en-ZA" dirty="0"/>
          </a:p>
          <a:p>
            <a:pPr>
              <a:spcBef>
                <a:spcPts val="384"/>
              </a:spcBef>
            </a:pPr>
            <a:r>
              <a:rPr lang="en-ZA" dirty="0"/>
              <a:t>Tenderers cannot collude in determining their tender prices and cannot be aware of the tendered prices or contents of the offer of other Tenderers.</a:t>
            </a:r>
          </a:p>
          <a:p>
            <a:pPr>
              <a:spcBef>
                <a:spcPts val="384"/>
              </a:spcBef>
            </a:pPr>
            <a:r>
              <a:rPr lang="en-ZA" dirty="0"/>
              <a:t>Where there is evidence of collusion this may result in disqualification of both tenderers and the issue </a:t>
            </a:r>
            <a:r>
              <a:rPr lang="en-ZA" dirty="0" smtClean="0"/>
              <a:t>would </a:t>
            </a:r>
            <a:r>
              <a:rPr lang="en-ZA" dirty="0"/>
              <a:t>be handed to legal services for forensic investigation and further action as indicated.</a:t>
            </a:r>
          </a:p>
          <a:p>
            <a:pPr marL="0" indent="0">
              <a:buNone/>
            </a:pPr>
            <a:endParaRPr lang="en-ZA" dirty="0">
              <a:solidFill>
                <a:srgbClr val="7030A0"/>
              </a:solidFill>
            </a:endParaRPr>
          </a:p>
        </p:txBody>
      </p:sp>
    </p:spTree>
    <p:extLst>
      <p:ext uri="{BB962C8B-B14F-4D97-AF65-F5344CB8AC3E}">
        <p14:creationId xmlns:p14="http://schemas.microsoft.com/office/powerpoint/2010/main" val="3855368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457200" y="1123720"/>
            <a:ext cx="8229600" cy="4957591"/>
          </a:xfrm>
        </p:spPr>
        <p:txBody>
          <a:bodyPr>
            <a:normAutofit/>
          </a:bodyPr>
          <a:lstStyle/>
          <a:p>
            <a:pPr marL="0" indent="0">
              <a:spcBef>
                <a:spcPts val="384"/>
              </a:spcBef>
              <a:buNone/>
            </a:pPr>
            <a:r>
              <a:rPr lang="en-ZA" sz="1500" b="1" u="sng" dirty="0" smtClean="0"/>
              <a:t>Quantities</a:t>
            </a:r>
          </a:p>
          <a:p>
            <a:pPr>
              <a:spcBef>
                <a:spcPts val="384"/>
              </a:spcBef>
            </a:pPr>
            <a:r>
              <a:rPr lang="en-ZA" sz="1500" dirty="0" smtClean="0"/>
              <a:t>Quantities detailed in Table </a:t>
            </a:r>
            <a:r>
              <a:rPr lang="en-ZA" sz="1500" dirty="0" smtClean="0"/>
              <a:t>3 </a:t>
            </a:r>
            <a:r>
              <a:rPr lang="en-ZA" sz="1500" dirty="0" smtClean="0"/>
              <a:t>in Section </a:t>
            </a:r>
            <a:r>
              <a:rPr lang="en-ZA" sz="1500" dirty="0" smtClean="0"/>
              <a:t>8.6 </a:t>
            </a:r>
            <a:r>
              <a:rPr lang="en-ZA" sz="1500" dirty="0" smtClean="0"/>
              <a:t>of the Specification are approximate annual quantities only, and are included for the purpose of establishing an insight for Tenderers into the approximate annual usage levels that the City might require during the contract. </a:t>
            </a:r>
          </a:p>
          <a:p>
            <a:pPr>
              <a:spcBef>
                <a:spcPts val="384"/>
              </a:spcBef>
            </a:pPr>
            <a:r>
              <a:rPr lang="en-ZA" sz="1500" dirty="0" smtClean="0"/>
              <a:t>These quantities are determined from historical or anticipated usage patterns and do not indicate planned future requirements.  </a:t>
            </a:r>
          </a:p>
          <a:p>
            <a:pPr>
              <a:spcBef>
                <a:spcPts val="384"/>
              </a:spcBef>
            </a:pPr>
            <a:r>
              <a:rPr lang="en-ZA" sz="1500" dirty="0" smtClean="0"/>
              <a:t>These are not binding quantities and do not constitute either a minimum or a maximum order level.</a:t>
            </a:r>
          </a:p>
          <a:p>
            <a:pPr>
              <a:spcBef>
                <a:spcPts val="384"/>
              </a:spcBef>
            </a:pPr>
            <a:r>
              <a:rPr lang="en-ZA" sz="1500" dirty="0" smtClean="0"/>
              <a:t>Actual order levels will be determined by user requirements and will vary from time to time in accordance with project demand</a:t>
            </a:r>
            <a:r>
              <a:rPr lang="en-ZA" sz="1500" dirty="0" smtClean="0"/>
              <a:t>.</a:t>
            </a:r>
          </a:p>
          <a:p>
            <a:pPr>
              <a:spcBef>
                <a:spcPts val="384"/>
              </a:spcBef>
            </a:pPr>
            <a:r>
              <a:rPr lang="en-US" sz="1500" dirty="0" smtClean="0"/>
              <a:t>Minimum Warehouse stock levels and determined to allow for a 2-3 month “buffer” determined by Historic project usage and is a contractual agreement.</a:t>
            </a:r>
            <a:endParaRPr lang="en-ZA" sz="1500" dirty="0" smtClean="0"/>
          </a:p>
        </p:txBody>
      </p:sp>
    </p:spTree>
    <p:extLst>
      <p:ext uri="{BB962C8B-B14F-4D97-AF65-F5344CB8AC3E}">
        <p14:creationId xmlns:p14="http://schemas.microsoft.com/office/powerpoint/2010/main" val="341977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18576"/>
          </a:xfrm>
        </p:spPr>
        <p:txBody>
          <a:bodyPr/>
          <a:lstStyle/>
          <a:p>
            <a:r>
              <a:rPr lang="en-ZA" dirty="0"/>
              <a:t>Tender Clarification by City of Cape Town</a:t>
            </a:r>
          </a:p>
        </p:txBody>
      </p:sp>
      <p:sp>
        <p:nvSpPr>
          <p:cNvPr id="3" name="Content Placeholder 2"/>
          <p:cNvSpPr>
            <a:spLocks noGrp="1"/>
          </p:cNvSpPr>
          <p:nvPr>
            <p:ph idx="1"/>
          </p:nvPr>
        </p:nvSpPr>
        <p:spPr>
          <a:xfrm>
            <a:off x="336884" y="793215"/>
            <a:ext cx="8629316" cy="5607585"/>
          </a:xfrm>
        </p:spPr>
        <p:txBody>
          <a:bodyPr>
            <a:noAutofit/>
          </a:bodyPr>
          <a:lstStyle/>
          <a:p>
            <a:pPr marL="0" indent="0">
              <a:spcBef>
                <a:spcPts val="384"/>
              </a:spcBef>
              <a:buNone/>
            </a:pPr>
            <a:r>
              <a:rPr lang="en-ZA" sz="1400" b="1" u="sng" dirty="0" smtClean="0"/>
              <a:t>Technical Specification</a:t>
            </a:r>
          </a:p>
          <a:p>
            <a:pPr>
              <a:spcBef>
                <a:spcPts val="384"/>
              </a:spcBef>
            </a:pPr>
            <a:r>
              <a:rPr lang="en-ZA" sz="1400" dirty="0" smtClean="0"/>
              <a:t>Tenderers are </a:t>
            </a:r>
            <a:r>
              <a:rPr lang="en-ZA" sz="1400" dirty="0"/>
              <a:t>to pay close attention to the Technical Specification and are to ensure that all </a:t>
            </a:r>
            <a:r>
              <a:rPr lang="en-ZA" sz="1400" dirty="0" smtClean="0"/>
              <a:t>cable items offered are </a:t>
            </a:r>
            <a:r>
              <a:rPr lang="en-ZA" sz="1400" dirty="0"/>
              <a:t>fully compliant. The following specific requirements are highlighted (but the full </a:t>
            </a:r>
            <a:r>
              <a:rPr lang="en-ZA" sz="1400" dirty="0" smtClean="0"/>
              <a:t>technical specification </a:t>
            </a:r>
            <a:r>
              <a:rPr lang="en-ZA" sz="1400" dirty="0"/>
              <a:t>is applicable and must be complied with):</a:t>
            </a:r>
          </a:p>
          <a:p>
            <a:pPr lvl="1">
              <a:spcBef>
                <a:spcPts val="384"/>
              </a:spcBef>
            </a:pPr>
            <a:r>
              <a:rPr lang="en-ZA" sz="1400" dirty="0" smtClean="0"/>
              <a:t>PILC cable is the mainstay of cable usage in the CCT.</a:t>
            </a:r>
          </a:p>
          <a:p>
            <a:pPr lvl="1">
              <a:spcBef>
                <a:spcPts val="384"/>
              </a:spcBef>
            </a:pPr>
            <a:r>
              <a:rPr lang="en-ZA" sz="1400" dirty="0" smtClean="0"/>
              <a:t>Introducing MV XLPE cable and usage will be low depending on project rollouts</a:t>
            </a:r>
            <a:r>
              <a:rPr lang="en-ZA" sz="1400" dirty="0" smtClean="0"/>
              <a:t>.</a:t>
            </a:r>
          </a:p>
          <a:p>
            <a:pPr lvl="1">
              <a:spcBef>
                <a:spcPts val="384"/>
              </a:spcBef>
            </a:pPr>
            <a:r>
              <a:rPr lang="en-US" sz="1400" dirty="0" smtClean="0"/>
              <a:t>Note stranding of 50 – 300mm</a:t>
            </a:r>
            <a:r>
              <a:rPr lang="en-US" sz="1400" baseline="30000" dirty="0" smtClean="0"/>
              <a:t>2</a:t>
            </a:r>
            <a:r>
              <a:rPr lang="en-US" sz="1400" dirty="0" smtClean="0"/>
              <a:t> cable in the relevant tables for PILC and XLPE respectively.</a:t>
            </a:r>
          </a:p>
          <a:p>
            <a:pPr lvl="1">
              <a:spcBef>
                <a:spcPts val="384"/>
              </a:spcBef>
            </a:pPr>
            <a:r>
              <a:rPr lang="en-US" sz="1400" dirty="0" smtClean="0"/>
              <a:t>PILC cable is screened construction only.</a:t>
            </a:r>
          </a:p>
          <a:p>
            <a:pPr lvl="1">
              <a:spcBef>
                <a:spcPts val="384"/>
              </a:spcBef>
            </a:pPr>
            <a:r>
              <a:rPr lang="en-US" sz="1400" dirty="0" smtClean="0"/>
              <a:t>XLPE cable shall have </a:t>
            </a:r>
            <a:r>
              <a:rPr lang="en-ZA" sz="1400" dirty="0" smtClean="0"/>
              <a:t>longitudinal </a:t>
            </a:r>
            <a:r>
              <a:rPr lang="en-ZA" sz="1400" dirty="0"/>
              <a:t>water blocking </a:t>
            </a:r>
            <a:r>
              <a:rPr lang="en-ZA" sz="1400" dirty="0" smtClean="0"/>
              <a:t>properties.</a:t>
            </a:r>
          </a:p>
          <a:p>
            <a:pPr lvl="1">
              <a:spcBef>
                <a:spcPts val="384"/>
              </a:spcBef>
            </a:pPr>
            <a:r>
              <a:rPr lang="en-US" sz="1400" dirty="0" smtClean="0"/>
              <a:t>XLPE cable to comply to Table 19 of SANS 1339.</a:t>
            </a:r>
          </a:p>
          <a:p>
            <a:pPr lvl="1">
              <a:spcBef>
                <a:spcPts val="384"/>
              </a:spcBef>
            </a:pPr>
            <a:r>
              <a:rPr lang="en-US" sz="1400" dirty="0" smtClean="0"/>
              <a:t>Standard drum length is 300m.</a:t>
            </a:r>
          </a:p>
          <a:p>
            <a:pPr lvl="1">
              <a:spcBef>
                <a:spcPts val="384"/>
              </a:spcBef>
            </a:pPr>
            <a:r>
              <a:rPr lang="en-US" sz="1400" dirty="0" err="1" smtClean="0"/>
              <a:t>Familiarise</a:t>
            </a:r>
            <a:r>
              <a:rPr lang="en-US" sz="1400" dirty="0" smtClean="0"/>
              <a:t> yourself with the requirements in Section 8 for the Warehousing and Cutting service: i.e.</a:t>
            </a:r>
          </a:p>
          <a:p>
            <a:pPr lvl="2">
              <a:spcBef>
                <a:spcPts val="384"/>
              </a:spcBef>
            </a:pPr>
            <a:r>
              <a:rPr lang="en-US" sz="1400" dirty="0" smtClean="0"/>
              <a:t>Warehouse location</a:t>
            </a:r>
          </a:p>
          <a:p>
            <a:pPr lvl="2">
              <a:spcBef>
                <a:spcPts val="384"/>
              </a:spcBef>
            </a:pPr>
            <a:r>
              <a:rPr lang="en-US" sz="1400" dirty="0" smtClean="0"/>
              <a:t>Warehouse establishment</a:t>
            </a:r>
          </a:p>
          <a:p>
            <a:pPr lvl="2">
              <a:spcBef>
                <a:spcPts val="384"/>
              </a:spcBef>
            </a:pPr>
            <a:r>
              <a:rPr lang="en-ZA" sz="1400" dirty="0" smtClean="0"/>
              <a:t>Cutting </a:t>
            </a:r>
            <a:r>
              <a:rPr lang="en-ZA" sz="1400" dirty="0"/>
              <a:t>Service Facilities and Equipment </a:t>
            </a:r>
            <a:endParaRPr lang="en-ZA" sz="1400" dirty="0" smtClean="0"/>
          </a:p>
          <a:p>
            <a:pPr lvl="2">
              <a:spcBef>
                <a:spcPts val="384"/>
              </a:spcBef>
            </a:pPr>
            <a:r>
              <a:rPr lang="en-US" sz="1400" dirty="0" smtClean="0"/>
              <a:t>Issuing and cutting procedures</a:t>
            </a:r>
          </a:p>
          <a:p>
            <a:pPr lvl="1">
              <a:spcBef>
                <a:spcPts val="384"/>
              </a:spcBef>
            </a:pPr>
            <a:r>
              <a:rPr lang="en-GB" sz="1400" dirty="0" smtClean="0"/>
              <a:t>Contract </a:t>
            </a:r>
            <a:r>
              <a:rPr lang="en-GB" sz="1400" dirty="0" smtClean="0"/>
              <a:t>commencement: There </a:t>
            </a:r>
            <a:r>
              <a:rPr lang="en-GB" sz="1400" dirty="0"/>
              <a:t>is an existing contract, </a:t>
            </a:r>
            <a:r>
              <a:rPr lang="en-GB" sz="1400" dirty="0" smtClean="0"/>
              <a:t>141G/2021/22</a:t>
            </a:r>
            <a:r>
              <a:rPr lang="en-GB" sz="1400" dirty="0"/>
              <a:t>, and the intention is that this agreement shall not come into effect prior to the expiry date of the existing Contract, </a:t>
            </a:r>
            <a:r>
              <a:rPr lang="en-GB" sz="1400" dirty="0" smtClean="0"/>
              <a:t>earliest </a:t>
            </a:r>
            <a:r>
              <a:rPr lang="en-GB" sz="1400" dirty="0" smtClean="0"/>
              <a:t>start </a:t>
            </a:r>
            <a:r>
              <a:rPr lang="en-GB" sz="1400" dirty="0" smtClean="0"/>
              <a:t>date </a:t>
            </a:r>
            <a:r>
              <a:rPr lang="en-GB" sz="1400" dirty="0" smtClean="0"/>
              <a:t>2025/07/01.</a:t>
            </a:r>
            <a:endParaRPr lang="en-GB" sz="1400" dirty="0" smtClean="0"/>
          </a:p>
        </p:txBody>
      </p:sp>
    </p:spTree>
    <p:extLst>
      <p:ext uri="{BB962C8B-B14F-4D97-AF65-F5344CB8AC3E}">
        <p14:creationId xmlns:p14="http://schemas.microsoft.com/office/powerpoint/2010/main" val="4331241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a:xfrm>
            <a:off x="457200" y="1078992"/>
            <a:ext cx="8229600" cy="4803193"/>
          </a:xfrm>
        </p:spPr>
        <p:txBody>
          <a:bodyPr>
            <a:normAutofit/>
          </a:bodyPr>
          <a:lstStyle/>
          <a:p>
            <a:pPr marL="0" indent="0">
              <a:spcBef>
                <a:spcPts val="384"/>
              </a:spcBef>
              <a:buNone/>
            </a:pPr>
            <a:r>
              <a:rPr lang="en-ZA" sz="1300" b="1" u="sng" dirty="0"/>
              <a:t>Technical Specification (Cont’d)</a:t>
            </a:r>
          </a:p>
          <a:p>
            <a:pPr marL="357188" lvl="1" indent="-174625">
              <a:spcBef>
                <a:spcPts val="384"/>
              </a:spcBef>
            </a:pPr>
            <a:r>
              <a:rPr lang="en-GB" sz="1300" dirty="0" smtClean="0"/>
              <a:t>The technical schedules (Schedule F.13 A to F) are to be completed with full details of the equipment offered and of the manufacturer and tenderer. </a:t>
            </a:r>
          </a:p>
          <a:p>
            <a:pPr marL="357188" lvl="1" indent="-174625">
              <a:spcBef>
                <a:spcPts val="384"/>
              </a:spcBef>
            </a:pPr>
            <a:r>
              <a:rPr lang="en-GB" sz="1300" dirty="0" smtClean="0"/>
              <a:t>The reference standards, </a:t>
            </a:r>
            <a:r>
              <a:rPr lang="en-GB" sz="1300" dirty="0" smtClean="0"/>
              <a:t>cable </a:t>
            </a:r>
            <a:r>
              <a:rPr lang="en-GB" sz="1300" dirty="0"/>
              <a:t>parameters and </a:t>
            </a:r>
            <a:r>
              <a:rPr lang="en-GB" sz="1300" dirty="0" smtClean="0"/>
              <a:t>technical </a:t>
            </a:r>
            <a:r>
              <a:rPr lang="en-GB" sz="1300" dirty="0"/>
              <a:t>parameters are as </a:t>
            </a:r>
            <a:r>
              <a:rPr lang="en-GB" sz="1300" dirty="0" smtClean="0"/>
              <a:t>specified</a:t>
            </a:r>
            <a:r>
              <a:rPr lang="en-GB" sz="1300" dirty="0" smtClean="0"/>
              <a:t>.</a:t>
            </a:r>
          </a:p>
          <a:p>
            <a:pPr marL="357188" lvl="1" indent="-174625">
              <a:spcBef>
                <a:spcPts val="384"/>
              </a:spcBef>
            </a:pPr>
            <a:r>
              <a:rPr lang="en-GB" sz="1300" dirty="0" smtClean="0"/>
              <a:t>Provide cable </a:t>
            </a:r>
            <a:r>
              <a:rPr lang="en-GB" sz="1300" dirty="0"/>
              <a:t>cross section drawings along with Datasheet of the offered cable clearly cross referenced to the item it refers to</a:t>
            </a:r>
            <a:r>
              <a:rPr lang="en-GB" sz="1300" dirty="0"/>
              <a:t>.</a:t>
            </a:r>
          </a:p>
          <a:p>
            <a:pPr marL="357188" lvl="1" indent="-174625">
              <a:spcBef>
                <a:spcPts val="384"/>
              </a:spcBef>
            </a:pPr>
            <a:r>
              <a:rPr lang="en-GB" sz="1300" dirty="0" smtClean="0"/>
              <a:t>The </a:t>
            </a:r>
            <a:r>
              <a:rPr lang="en-GB" sz="1300" dirty="0"/>
              <a:t>manufacturers quality assurance system shall be certified in terms of SANS 9001 or an approved equivalent QA system. </a:t>
            </a:r>
            <a:r>
              <a:rPr lang="en-ZA" sz="1300" dirty="0"/>
              <a:t>A factory Quality Assurance Plan is to be submitted as required in terms of </a:t>
            </a:r>
            <a:r>
              <a:rPr lang="en-ZA" sz="1300" dirty="0" smtClean="0"/>
              <a:t>Schedule F.13A </a:t>
            </a:r>
            <a:r>
              <a:rPr lang="en-ZA" sz="1300" dirty="0"/>
              <a:t>of the Specification</a:t>
            </a:r>
            <a:r>
              <a:rPr lang="en-GB" sz="1300" dirty="0" smtClean="0"/>
              <a:t>. </a:t>
            </a:r>
            <a:r>
              <a:rPr lang="en-GB" sz="1300" b="1" dirty="0" smtClean="0"/>
              <a:t>Certificate/s </a:t>
            </a:r>
            <a:r>
              <a:rPr lang="en-GB" sz="1300" b="1" dirty="0"/>
              <a:t>must be </a:t>
            </a:r>
            <a:r>
              <a:rPr lang="en-GB" sz="1300" b="1" dirty="0" smtClean="0"/>
              <a:t>attached.</a:t>
            </a:r>
          </a:p>
          <a:p>
            <a:pPr marL="357188" lvl="1" indent="-174625">
              <a:spcBef>
                <a:spcPts val="384"/>
              </a:spcBef>
            </a:pPr>
            <a:r>
              <a:rPr lang="en-GB" sz="1300" dirty="0" smtClean="0"/>
              <a:t>Manufacturers carrying a SABS Mark or Equivalent Mark permit for the items offered </a:t>
            </a:r>
            <a:r>
              <a:rPr lang="en-ZA" sz="1300" dirty="0" smtClean="0"/>
              <a:t>is </a:t>
            </a:r>
            <a:r>
              <a:rPr lang="en-ZA" sz="1300" dirty="0"/>
              <a:t>to </a:t>
            </a:r>
            <a:r>
              <a:rPr lang="en-ZA" sz="1300" dirty="0" smtClean="0"/>
              <a:t>submit the applicable Mark Permit Certificate </a:t>
            </a:r>
            <a:r>
              <a:rPr lang="en-ZA" sz="1300" dirty="0"/>
              <a:t>as required in terms of Schedule </a:t>
            </a:r>
            <a:r>
              <a:rPr lang="en-ZA" sz="1300" dirty="0" smtClean="0"/>
              <a:t>F.13A </a:t>
            </a:r>
            <a:r>
              <a:rPr lang="en-ZA" sz="1300" dirty="0"/>
              <a:t>of the Specification</a:t>
            </a:r>
            <a:r>
              <a:rPr lang="en-GB" sz="1300" dirty="0"/>
              <a:t>. </a:t>
            </a:r>
            <a:r>
              <a:rPr lang="en-GB" sz="1300" b="1" dirty="0" smtClean="0"/>
              <a:t>Certificate/s </a:t>
            </a:r>
            <a:r>
              <a:rPr lang="en-GB" sz="1300" b="1" dirty="0"/>
              <a:t>must be attached</a:t>
            </a:r>
            <a:r>
              <a:rPr lang="en-GB" sz="1300" b="1" dirty="0" smtClean="0"/>
              <a:t>.</a:t>
            </a:r>
          </a:p>
          <a:p>
            <a:pPr marL="357188" lvl="1" indent="-174625">
              <a:spcBef>
                <a:spcPts val="384"/>
              </a:spcBef>
            </a:pPr>
            <a:r>
              <a:rPr lang="en-GB" sz="1300" dirty="0" smtClean="0"/>
              <a:t>Details of Warehouse Facilities and Plant as required in Schedule F.13E &amp; F are </a:t>
            </a:r>
            <a:r>
              <a:rPr lang="en-GB" sz="1300" dirty="0"/>
              <a:t>for </a:t>
            </a:r>
            <a:r>
              <a:rPr lang="en-ZA" sz="1300" dirty="0" smtClean="0"/>
              <a:t>information </a:t>
            </a:r>
            <a:r>
              <a:rPr lang="en-ZA" sz="1300" dirty="0"/>
              <a:t>purposes, not </a:t>
            </a:r>
            <a:r>
              <a:rPr lang="en-ZA" sz="1300" dirty="0" smtClean="0"/>
              <a:t>evaluation. </a:t>
            </a:r>
            <a:endParaRPr lang="en-GB" sz="1300" dirty="0"/>
          </a:p>
          <a:p>
            <a:pPr lvl="1">
              <a:spcBef>
                <a:spcPts val="384"/>
              </a:spcBef>
            </a:pPr>
            <a:endParaRPr lang="en-ZA" sz="1200" dirty="0"/>
          </a:p>
          <a:p>
            <a:endParaRPr lang="en-ZA" dirty="0"/>
          </a:p>
        </p:txBody>
      </p:sp>
    </p:spTree>
    <p:extLst>
      <p:ext uri="{BB962C8B-B14F-4D97-AF65-F5344CB8AC3E}">
        <p14:creationId xmlns:p14="http://schemas.microsoft.com/office/powerpoint/2010/main" val="42549060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439"/>
            <a:ext cx="8229600" cy="561860"/>
          </a:xfrm>
        </p:spPr>
        <p:txBody>
          <a:bodyPr/>
          <a:lstStyle/>
          <a:p>
            <a:r>
              <a:rPr lang="en-ZA" dirty="0"/>
              <a:t>Tender Clarification by City of Cape Town</a:t>
            </a:r>
          </a:p>
        </p:txBody>
      </p:sp>
      <p:sp>
        <p:nvSpPr>
          <p:cNvPr id="3" name="Content Placeholder 2"/>
          <p:cNvSpPr>
            <a:spLocks noGrp="1"/>
          </p:cNvSpPr>
          <p:nvPr>
            <p:ph idx="1"/>
          </p:nvPr>
        </p:nvSpPr>
        <p:spPr>
          <a:xfrm>
            <a:off x="319490" y="848299"/>
            <a:ext cx="8582140" cy="5541484"/>
          </a:xfrm>
        </p:spPr>
        <p:txBody>
          <a:bodyPr>
            <a:noAutofit/>
          </a:bodyPr>
          <a:lstStyle/>
          <a:p>
            <a:pPr marL="0" indent="0">
              <a:spcBef>
                <a:spcPts val="384"/>
              </a:spcBef>
              <a:buNone/>
            </a:pPr>
            <a:r>
              <a:rPr lang="en-ZA" sz="1400" b="1" u="sng" dirty="0" smtClean="0"/>
              <a:t>Particulars and Returnables</a:t>
            </a:r>
          </a:p>
          <a:p>
            <a:pPr marL="0" indent="0">
              <a:spcBef>
                <a:spcPts val="384"/>
              </a:spcBef>
              <a:buNone/>
            </a:pPr>
            <a:r>
              <a:rPr lang="en-ZA" sz="1400" dirty="0" smtClean="0"/>
              <a:t>Tenderers must pay close attention to Section 8 of the Specification (</a:t>
            </a:r>
            <a:r>
              <a:rPr lang="en-ZA" sz="1400" i="1" dirty="0" smtClean="0"/>
              <a:t>“</a:t>
            </a:r>
            <a:r>
              <a:rPr lang="en-ZA" sz="1400" b="1" i="1" dirty="0" smtClean="0"/>
              <a:t>Particulars</a:t>
            </a:r>
            <a:r>
              <a:rPr lang="en-ZA" sz="1400" i="1" dirty="0" smtClean="0"/>
              <a:t>”</a:t>
            </a:r>
            <a:r>
              <a:rPr lang="en-ZA" sz="1400" dirty="0" smtClean="0"/>
              <a:t>) and are to comply fully with all requirements and provide the required documentation and particulars with their tenders.</a:t>
            </a:r>
          </a:p>
          <a:p>
            <a:pPr lvl="1"/>
            <a:r>
              <a:rPr lang="en-GB" sz="1300" dirty="0" smtClean="0"/>
              <a:t>Tenderers </a:t>
            </a:r>
            <a:r>
              <a:rPr lang="en-GB" sz="1300" dirty="0"/>
              <a:t>shall submit with their tenders a Manufacturer's communication giving full particulars of the </a:t>
            </a:r>
            <a:r>
              <a:rPr lang="en-GB" sz="1300" dirty="0" smtClean="0"/>
              <a:t>goods offered</a:t>
            </a:r>
            <a:r>
              <a:rPr lang="en-GB" sz="1300" dirty="0"/>
              <a:t>, including the Manufacturer’s data </a:t>
            </a:r>
            <a:r>
              <a:rPr lang="en-GB" sz="1300" dirty="0" smtClean="0"/>
              <a:t>sheets and </a:t>
            </a:r>
            <a:r>
              <a:rPr lang="en-GB" sz="1300" dirty="0"/>
              <a:t>cable section and hardware drawings</a:t>
            </a:r>
            <a:r>
              <a:rPr lang="en-GB" sz="1300" dirty="0" smtClean="0"/>
              <a:t>, </a:t>
            </a:r>
            <a:r>
              <a:rPr lang="en-GB" sz="1300" dirty="0"/>
              <a:t>and shall complete the Schedule of Manufacturer information, Schedule </a:t>
            </a:r>
            <a:r>
              <a:rPr lang="en-GB" sz="1300" dirty="0" smtClean="0"/>
              <a:t>F.13A.</a:t>
            </a:r>
            <a:endParaRPr lang="en-ZA" sz="1300" dirty="0"/>
          </a:p>
          <a:p>
            <a:pPr lvl="1"/>
            <a:r>
              <a:rPr lang="en-GB" sz="1300" dirty="0" smtClean="0"/>
              <a:t>The cable manufacturer </a:t>
            </a:r>
            <a:r>
              <a:rPr lang="en-GB" sz="1300" dirty="0"/>
              <a:t>shall have a proven track record in the manufacture of </a:t>
            </a:r>
            <a:r>
              <a:rPr lang="en-GB" sz="1300" dirty="0" smtClean="0"/>
              <a:t>goods complying </a:t>
            </a:r>
            <a:r>
              <a:rPr lang="en-GB" sz="1300" dirty="0"/>
              <a:t>with the relevant SANS standards, and Tenderers shall provide full and thorough details of the manufacturer’s experience and facilities for such manufacture in the schedules provided and in supporting documentation. Tenderers offering </a:t>
            </a:r>
            <a:r>
              <a:rPr lang="en-GB" sz="1300" dirty="0" smtClean="0"/>
              <a:t>goods manufactured </a:t>
            </a:r>
            <a:r>
              <a:rPr lang="en-GB" sz="1300" dirty="0"/>
              <a:t>by manufacturers without appropriate experience and facilities will not be considered</a:t>
            </a:r>
            <a:r>
              <a:rPr lang="en-GB" sz="1300" dirty="0" smtClean="0"/>
              <a:t>.</a:t>
            </a:r>
            <a:r>
              <a:rPr lang="en-GB" sz="1300" dirty="0"/>
              <a:t> </a:t>
            </a:r>
            <a:endParaRPr lang="en-ZA" sz="1300" dirty="0"/>
          </a:p>
          <a:p>
            <a:pPr lvl="1"/>
            <a:r>
              <a:rPr lang="en-GB" sz="1300" dirty="0"/>
              <a:t>The </a:t>
            </a:r>
            <a:r>
              <a:rPr lang="en-GB" sz="1300" dirty="0" smtClean="0"/>
              <a:t>cable manufacturer </a:t>
            </a:r>
            <a:r>
              <a:rPr lang="en-GB" sz="1300" dirty="0"/>
              <a:t>shall have adequate manufacturing plant, facilities and capacity to manufacture, test and deliver the anticipated </a:t>
            </a:r>
            <a:r>
              <a:rPr lang="en-GB" sz="1300" dirty="0" smtClean="0"/>
              <a:t>cable volumes </a:t>
            </a:r>
            <a:r>
              <a:rPr lang="en-GB" sz="1300" dirty="0"/>
              <a:t>properly and expeditiously within the time period specified</a:t>
            </a:r>
            <a:r>
              <a:rPr lang="en-GB" sz="1300" dirty="0" smtClean="0"/>
              <a:t>.</a:t>
            </a:r>
            <a:r>
              <a:rPr lang="en-GB" sz="1300" dirty="0"/>
              <a:t> </a:t>
            </a:r>
            <a:endParaRPr lang="en-GB" sz="1300" dirty="0" smtClean="0"/>
          </a:p>
          <a:p>
            <a:pPr lvl="1"/>
            <a:r>
              <a:rPr lang="en-GB" sz="1300" dirty="0" smtClean="0"/>
              <a:t>Full details of manufacturer’s experience and manufacturing facilities are to be provided in Schedule F.13B</a:t>
            </a:r>
            <a:r>
              <a:rPr lang="en-GB" sz="1300" dirty="0" smtClean="0"/>
              <a:t>.</a:t>
            </a:r>
          </a:p>
          <a:p>
            <a:pPr lvl="1"/>
            <a:r>
              <a:rPr lang="en-GB" sz="1300" dirty="0"/>
              <a:t>Full details of </a:t>
            </a:r>
            <a:r>
              <a:rPr lang="en-GB" sz="1300" dirty="0" smtClean="0"/>
              <a:t>tenderer’s </a:t>
            </a:r>
            <a:r>
              <a:rPr lang="en-GB" sz="1300" dirty="0"/>
              <a:t>experience and </a:t>
            </a:r>
            <a:r>
              <a:rPr lang="en-GB" sz="1300" dirty="0" smtClean="0"/>
              <a:t>facilities </a:t>
            </a:r>
            <a:r>
              <a:rPr lang="en-GB" sz="1300" dirty="0"/>
              <a:t>are to be provided in Schedule </a:t>
            </a:r>
            <a:r>
              <a:rPr lang="en-GB" sz="1300" dirty="0" smtClean="0"/>
              <a:t>F.13C.</a:t>
            </a:r>
          </a:p>
          <a:p>
            <a:pPr lvl="1"/>
            <a:r>
              <a:rPr lang="en-GB" sz="1300" dirty="0"/>
              <a:t>Full details of tenderer’s </a:t>
            </a:r>
            <a:r>
              <a:rPr lang="en-GB" sz="1300" dirty="0" smtClean="0"/>
              <a:t>Warehousing and Cutting experience are </a:t>
            </a:r>
            <a:r>
              <a:rPr lang="en-GB" sz="1300" dirty="0"/>
              <a:t>to be provided in Schedule </a:t>
            </a:r>
            <a:r>
              <a:rPr lang="en-GB" sz="1300" dirty="0" smtClean="0"/>
              <a:t>F.13D.</a:t>
            </a:r>
          </a:p>
          <a:p>
            <a:pPr lvl="1"/>
            <a:r>
              <a:rPr lang="en-GB" sz="1300" dirty="0"/>
              <a:t>Full details of tenderer’s Warehousing and </a:t>
            </a:r>
            <a:r>
              <a:rPr lang="en-GB" sz="1300" dirty="0" smtClean="0"/>
              <a:t>Plant detail </a:t>
            </a:r>
            <a:r>
              <a:rPr lang="en-GB" sz="1300" dirty="0"/>
              <a:t>are to be provided in Schedule </a:t>
            </a:r>
            <a:r>
              <a:rPr lang="en-GB" sz="1300" dirty="0" smtClean="0"/>
              <a:t>F.13E &amp; F.</a:t>
            </a:r>
            <a:endParaRPr lang="en-GB" sz="1300" dirty="0" smtClean="0"/>
          </a:p>
          <a:p>
            <a:pPr lvl="1"/>
            <a:r>
              <a:rPr lang="en-GB" sz="1300" dirty="0" smtClean="0"/>
              <a:t>Warehouse and plant </a:t>
            </a:r>
            <a:r>
              <a:rPr lang="en-GB" sz="1300" dirty="0" smtClean="0"/>
              <a:t>is not a responsiveness criteria but a contract condition, and will be a condition of contract.</a:t>
            </a:r>
            <a:endParaRPr lang="en-ZA" sz="1300" dirty="0"/>
          </a:p>
          <a:p>
            <a:pPr lvl="1"/>
            <a:endParaRPr lang="en-ZA" sz="1400" dirty="0"/>
          </a:p>
        </p:txBody>
      </p:sp>
    </p:spTree>
    <p:extLst>
      <p:ext uri="{BB962C8B-B14F-4D97-AF65-F5344CB8AC3E}">
        <p14:creationId xmlns:p14="http://schemas.microsoft.com/office/powerpoint/2010/main" val="2242886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457200" y="832104"/>
            <a:ext cx="8229600" cy="5403442"/>
          </a:xfrm>
        </p:spPr>
        <p:txBody>
          <a:bodyPr>
            <a:noAutofit/>
          </a:bodyPr>
          <a:lstStyle/>
          <a:p>
            <a:pPr marL="0" indent="0">
              <a:spcBef>
                <a:spcPts val="384"/>
              </a:spcBef>
              <a:buNone/>
            </a:pPr>
            <a:r>
              <a:rPr lang="en-ZA" sz="1400" b="1" u="sng" dirty="0"/>
              <a:t>Particulars and </a:t>
            </a:r>
            <a:r>
              <a:rPr lang="en-ZA" sz="1400" b="1" u="sng" dirty="0" err="1" smtClean="0"/>
              <a:t>Returnables</a:t>
            </a:r>
            <a:r>
              <a:rPr lang="en-ZA" sz="1400" b="1" u="sng" dirty="0" smtClean="0"/>
              <a:t> (Cont’d)</a:t>
            </a:r>
            <a:endParaRPr lang="en-ZA" sz="1400" b="1" u="sng" dirty="0"/>
          </a:p>
          <a:p>
            <a:pPr lvl="1"/>
            <a:r>
              <a:rPr lang="en-GB" sz="1400" dirty="0"/>
              <a:t>A factory Quality Assurance Plan shall be provided detailing the programme of quality control and inspection activities which will be performed during manufacture in order to ensure that on completion the </a:t>
            </a:r>
            <a:r>
              <a:rPr lang="en-GB" sz="1400" dirty="0" smtClean="0"/>
              <a:t>cable complies </a:t>
            </a:r>
            <a:r>
              <a:rPr lang="en-GB" sz="1400" dirty="0"/>
              <a:t>with the requirements of the specification/s. A manufacturer company organogram detailing the position of the Quality Assurance Department shall also be submitted</a:t>
            </a:r>
            <a:r>
              <a:rPr lang="en-GB" sz="1400" dirty="0" smtClean="0"/>
              <a:t>.</a:t>
            </a:r>
            <a:r>
              <a:rPr lang="en-GB" sz="1400" dirty="0"/>
              <a:t> </a:t>
            </a:r>
            <a:endParaRPr lang="en-ZA" sz="1400" dirty="0"/>
          </a:p>
          <a:p>
            <a:pPr lvl="1"/>
            <a:r>
              <a:rPr lang="en-GB" sz="1400" dirty="0"/>
              <a:t>All returnable schedules forming a part of this specification shall be completed in full by Tenderers. Tenderers shall detail actual particulars, parameters or dimensions specific to the </a:t>
            </a:r>
            <a:r>
              <a:rPr lang="en-GB" sz="1400" dirty="0" smtClean="0"/>
              <a:t>cable offered (where details are required) and </a:t>
            </a:r>
            <a:r>
              <a:rPr lang="en-GB" sz="1400" b="1" dirty="0"/>
              <a:t>shall not simply refer to </a:t>
            </a:r>
            <a:r>
              <a:rPr lang="en-GB" sz="1400" b="1" dirty="0" smtClean="0"/>
              <a:t>this specification </a:t>
            </a:r>
            <a:r>
              <a:rPr lang="en-GB" sz="1400" b="1" dirty="0"/>
              <a:t>or other standards or specifications</a:t>
            </a:r>
            <a:r>
              <a:rPr lang="en-GB" sz="1400" dirty="0" smtClean="0"/>
              <a:t>.</a:t>
            </a:r>
            <a:r>
              <a:rPr lang="en-GB" sz="1400" dirty="0"/>
              <a:t> </a:t>
            </a:r>
            <a:endParaRPr lang="en-ZA" sz="1400" dirty="0"/>
          </a:p>
          <a:p>
            <a:pPr lvl="1"/>
            <a:r>
              <a:rPr lang="en-GB" sz="1400" dirty="0"/>
              <a:t>No tender will be considered unless sufficient technical data and relevant particulars are submitted with the tender to enable the characteristics and merits of the </a:t>
            </a:r>
            <a:r>
              <a:rPr lang="en-GB" sz="1400" dirty="0" smtClean="0"/>
              <a:t>goods offered </a:t>
            </a:r>
            <a:r>
              <a:rPr lang="en-GB" sz="1400" dirty="0"/>
              <a:t>to be ascertained</a:t>
            </a:r>
            <a:r>
              <a:rPr lang="en-GB" sz="1400" dirty="0" smtClean="0"/>
              <a:t>.</a:t>
            </a:r>
            <a:r>
              <a:rPr lang="en-GB" sz="1400" dirty="0"/>
              <a:t> </a:t>
            </a:r>
            <a:endParaRPr lang="en-ZA" sz="1400" dirty="0"/>
          </a:p>
          <a:p>
            <a:pPr lvl="1"/>
            <a:r>
              <a:rPr lang="en-GB" sz="1400" dirty="0"/>
              <a:t>Tenderers who are not the original manufacturer of the </a:t>
            </a:r>
            <a:r>
              <a:rPr lang="en-GB" sz="1400" dirty="0" smtClean="0"/>
              <a:t>goods offered </a:t>
            </a:r>
            <a:r>
              <a:rPr lang="en-GB" sz="1400" dirty="0"/>
              <a:t>shall provide a letter(s) from the manufacturer (and supplier, if applicable) verifying that they are an authorised reseller or distributor of the </a:t>
            </a:r>
            <a:r>
              <a:rPr lang="en-GB" sz="1400" dirty="0" smtClean="0"/>
              <a:t>cable and </a:t>
            </a:r>
            <a:r>
              <a:rPr lang="en-GB" sz="1400" dirty="0"/>
              <a:t>providing confirmation by the manufacturer (and supplier, if applicable) of full compliance with the Specification, together with all detailed particulars listed above. </a:t>
            </a:r>
            <a:endParaRPr lang="en-GB" sz="1400" dirty="0" smtClean="0"/>
          </a:p>
          <a:p>
            <a:pPr lvl="1"/>
            <a:r>
              <a:rPr lang="en-GB" sz="1400" dirty="0" smtClean="0"/>
              <a:t>The </a:t>
            </a:r>
            <a:r>
              <a:rPr lang="en-GB" sz="1400" dirty="0"/>
              <a:t>letter(s) from the manufacturer (and supplier, if applicable) shall state that the tenderer is an authorized reseller or distributor for the duration of the </a:t>
            </a:r>
            <a:r>
              <a:rPr lang="en-GB" sz="1400" dirty="0" smtClean="0"/>
              <a:t>contract and shall detail the manufacturer’s commitment in terms of guarantee and support.</a:t>
            </a:r>
            <a:endParaRPr lang="en-ZA" sz="1400" dirty="0"/>
          </a:p>
          <a:p>
            <a:pPr marL="0" indent="0">
              <a:buNone/>
            </a:pPr>
            <a:endParaRPr lang="en-ZA" sz="1500" dirty="0"/>
          </a:p>
        </p:txBody>
      </p:sp>
    </p:spTree>
    <p:extLst>
      <p:ext uri="{BB962C8B-B14F-4D97-AF65-F5344CB8AC3E}">
        <p14:creationId xmlns:p14="http://schemas.microsoft.com/office/powerpoint/2010/main" val="3381087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327804" y="1078302"/>
            <a:ext cx="8229600" cy="5013216"/>
          </a:xfrm>
        </p:spPr>
        <p:txBody>
          <a:bodyPr>
            <a:normAutofit fontScale="85000" lnSpcReduction="20000"/>
          </a:bodyPr>
          <a:lstStyle/>
          <a:p>
            <a:pPr marL="0" indent="0">
              <a:spcBef>
                <a:spcPts val="384"/>
              </a:spcBef>
              <a:buNone/>
            </a:pPr>
            <a:r>
              <a:rPr lang="en-ZA" sz="1400" b="1" u="sng" dirty="0"/>
              <a:t>Particulars and </a:t>
            </a:r>
            <a:r>
              <a:rPr lang="en-ZA" sz="1400" b="1" u="sng" dirty="0" err="1"/>
              <a:t>Returnables</a:t>
            </a:r>
            <a:r>
              <a:rPr lang="en-ZA" sz="1400" b="1" u="sng" dirty="0"/>
              <a:t> (Cont’d)</a:t>
            </a:r>
          </a:p>
          <a:p>
            <a:endParaRPr lang="en-ZA" sz="1400" dirty="0"/>
          </a:p>
          <a:p>
            <a:pPr lvl="1"/>
            <a:r>
              <a:rPr lang="en-GB" dirty="0"/>
              <a:t>Tenderers shall tender for only a single manufacturer and </a:t>
            </a:r>
            <a:r>
              <a:rPr lang="en-GB" dirty="0" smtClean="0"/>
              <a:t>good </a:t>
            </a:r>
            <a:r>
              <a:rPr lang="en-GB" dirty="0" smtClean="0"/>
              <a:t>type. </a:t>
            </a:r>
            <a:r>
              <a:rPr lang="en-GB" dirty="0"/>
              <a:t>The Tenderer is required to commit to the single manufacturer and </a:t>
            </a:r>
            <a:r>
              <a:rPr lang="en-GB" dirty="0" smtClean="0"/>
              <a:t>cable </a:t>
            </a:r>
            <a:r>
              <a:rPr lang="en-GB" dirty="0"/>
              <a:t>type </a:t>
            </a:r>
            <a:r>
              <a:rPr lang="en-GB" dirty="0" smtClean="0"/>
              <a:t>for </a:t>
            </a:r>
            <a:r>
              <a:rPr lang="en-GB" dirty="0"/>
              <a:t>the full duration of the contract and is to provide the detailed particulars as listed above that are specific to </a:t>
            </a:r>
            <a:r>
              <a:rPr lang="en-GB" dirty="0" smtClean="0"/>
              <a:t>the </a:t>
            </a:r>
            <a:r>
              <a:rPr lang="en-GB" dirty="0"/>
              <a:t>manufacturer and </a:t>
            </a:r>
            <a:r>
              <a:rPr lang="en-GB" dirty="0" smtClean="0"/>
              <a:t>cable type </a:t>
            </a:r>
            <a:r>
              <a:rPr lang="en-GB" dirty="0"/>
              <a:t>tendered</a:t>
            </a:r>
            <a:r>
              <a:rPr lang="en-GB" dirty="0" smtClean="0"/>
              <a:t>.</a:t>
            </a:r>
            <a:r>
              <a:rPr lang="en-GB" dirty="0"/>
              <a:t> </a:t>
            </a:r>
            <a:endParaRPr lang="en-ZA" dirty="0"/>
          </a:p>
          <a:p>
            <a:pPr lvl="1"/>
            <a:r>
              <a:rPr lang="en-GB" dirty="0"/>
              <a:t>The </a:t>
            </a:r>
            <a:r>
              <a:rPr lang="en-GB" dirty="0" smtClean="0"/>
              <a:t>manufacturer </a:t>
            </a:r>
            <a:r>
              <a:rPr lang="en-GB" dirty="0"/>
              <a:t>and the places of manufacture, testing and inspection of the items offered shall be stated in the returnable schedules together with full details of the location and capabilities of their service / support facility situated closest to Cape Town. Any changes to the places of manufacture, testing and inspection shall only be made with the written agreement of the Engineer.</a:t>
            </a:r>
            <a:endParaRPr lang="en-ZA" dirty="0"/>
          </a:p>
          <a:p>
            <a:pPr lvl="1"/>
            <a:r>
              <a:rPr lang="en-GB" dirty="0" smtClean="0"/>
              <a:t>All </a:t>
            </a:r>
            <a:r>
              <a:rPr lang="en-GB" dirty="0"/>
              <a:t>Items shall comply with this Specification. Any departures from the requirements of this Specification or non-compliance shall be stated clause-by-clause by the Tenderer in the returnable schedules and may be accepted at the Engineer’s discretion. Undisclosed non-compliance with requirements of the Specification by the successful Tenderer shall result in the Tenderer being bound to the requirements of the </a:t>
            </a:r>
            <a:r>
              <a:rPr lang="en-GB" dirty="0" smtClean="0"/>
              <a:t>Specification.</a:t>
            </a:r>
            <a:endParaRPr lang="en-ZA" dirty="0"/>
          </a:p>
          <a:p>
            <a:pPr lvl="1"/>
            <a:r>
              <a:rPr lang="en-GB" dirty="0" smtClean="0"/>
              <a:t>No </a:t>
            </a:r>
            <a:r>
              <a:rPr lang="en-GB" dirty="0"/>
              <a:t>departure from the requirements of this Specification shall be implemented without the prior approval of the Engineer</a:t>
            </a:r>
            <a:r>
              <a:rPr lang="en-GB" dirty="0" smtClean="0"/>
              <a:t>.</a:t>
            </a:r>
            <a:endParaRPr lang="en-ZA" dirty="0"/>
          </a:p>
          <a:p>
            <a:pPr lvl="1"/>
            <a:r>
              <a:rPr lang="en-GB" dirty="0"/>
              <a:t>The Contractor shall be responsible for any discrepancies, errors or omissions in the particulars and guarantees, whether or not such particulars and guarantees have been approved by the Engineer</a:t>
            </a:r>
            <a:r>
              <a:rPr lang="en-GB" dirty="0" smtClean="0"/>
              <a:t>.</a:t>
            </a:r>
            <a:r>
              <a:rPr lang="en-GB" dirty="0"/>
              <a:t> </a:t>
            </a:r>
            <a:endParaRPr lang="en-ZA" dirty="0"/>
          </a:p>
          <a:p>
            <a:pPr lvl="1"/>
            <a:r>
              <a:rPr lang="en-GB" dirty="0"/>
              <a:t>All details given in this Specification and any drawings forming part of it have been carefully compiled but the onus is on the Tenderer to satisfy himself as to the accuracy thereof.</a:t>
            </a:r>
            <a:endParaRPr lang="en-ZA" dirty="0"/>
          </a:p>
          <a:p>
            <a:pPr marL="0" lvl="1" indent="0">
              <a:buNone/>
            </a:pPr>
            <a:endParaRPr lang="en-ZA" dirty="0"/>
          </a:p>
          <a:p>
            <a:endParaRPr lang="en-ZA" dirty="0"/>
          </a:p>
        </p:txBody>
      </p:sp>
    </p:spTree>
    <p:extLst>
      <p:ext uri="{BB962C8B-B14F-4D97-AF65-F5344CB8AC3E}">
        <p14:creationId xmlns:p14="http://schemas.microsoft.com/office/powerpoint/2010/main" val="651508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457200" y="1052422"/>
            <a:ext cx="8229600" cy="5072955"/>
          </a:xfrm>
        </p:spPr>
        <p:txBody>
          <a:bodyPr>
            <a:noAutofit/>
          </a:bodyPr>
          <a:lstStyle/>
          <a:p>
            <a:pPr marL="0" lvl="1" indent="0">
              <a:lnSpc>
                <a:spcPct val="110000"/>
              </a:lnSpc>
              <a:spcBef>
                <a:spcPts val="384"/>
              </a:spcBef>
              <a:buNone/>
            </a:pPr>
            <a:r>
              <a:rPr lang="en-ZA" sz="1400" b="1" u="sng" dirty="0" smtClean="0"/>
              <a:t>Contract Award</a:t>
            </a:r>
          </a:p>
          <a:p>
            <a:pPr marL="342900" lvl="1" indent="-342900">
              <a:lnSpc>
                <a:spcPct val="110000"/>
              </a:lnSpc>
              <a:spcBef>
                <a:spcPts val="384"/>
              </a:spcBef>
              <a:buFont typeface="Arial"/>
              <a:buChar char="•"/>
            </a:pPr>
            <a:r>
              <a:rPr lang="en-ZA" sz="1400" dirty="0"/>
              <a:t>Contract award </a:t>
            </a:r>
            <a:r>
              <a:rPr lang="en-ZA" sz="1400" dirty="0" smtClean="0"/>
              <a:t>base on the sum of the prices/rates in relation to the estimated quantities, </a:t>
            </a:r>
            <a:r>
              <a:rPr lang="en-ZA" sz="1400" dirty="0"/>
              <a:t>on a </a:t>
            </a:r>
            <a:r>
              <a:rPr lang="en-ZA" sz="1400" dirty="0" smtClean="0"/>
              <a:t>90/10 </a:t>
            </a:r>
            <a:r>
              <a:rPr lang="en-ZA" sz="1400" dirty="0"/>
              <a:t>price and preference points basis.</a:t>
            </a:r>
          </a:p>
          <a:p>
            <a:pPr marL="342900" lvl="1" indent="-342900">
              <a:lnSpc>
                <a:spcPct val="110000"/>
              </a:lnSpc>
              <a:spcBef>
                <a:spcPts val="384"/>
              </a:spcBef>
              <a:buFont typeface="Arial"/>
              <a:buChar char="•"/>
            </a:pPr>
            <a:r>
              <a:rPr lang="en-ZA" sz="1400" dirty="0" smtClean="0"/>
              <a:t>All Items will </a:t>
            </a:r>
            <a:r>
              <a:rPr lang="en-ZA" sz="1400" dirty="0"/>
              <a:t>be awarded </a:t>
            </a:r>
            <a:r>
              <a:rPr lang="en-ZA" sz="1400" dirty="0" smtClean="0"/>
              <a:t>to a single “Winner” in </a:t>
            </a:r>
            <a:r>
              <a:rPr lang="en-ZA" sz="1400" dirty="0" smtClean="0"/>
              <a:t>accordance </a:t>
            </a:r>
            <a:r>
              <a:rPr lang="en-ZA" sz="1400" dirty="0"/>
              <a:t>with the basis laid out in the Pricing Schedule </a:t>
            </a:r>
            <a:r>
              <a:rPr lang="en-ZA" sz="1400" dirty="0" smtClean="0"/>
              <a:t>(</a:t>
            </a:r>
            <a:r>
              <a:rPr lang="en-ZA" sz="1400" dirty="0" err="1" smtClean="0"/>
              <a:t>Pg</a:t>
            </a:r>
            <a:r>
              <a:rPr lang="en-ZA" sz="1400" dirty="0" smtClean="0"/>
              <a:t> </a:t>
            </a:r>
            <a:r>
              <a:rPr lang="en-ZA" sz="1400" dirty="0" smtClean="0"/>
              <a:t>28).</a:t>
            </a:r>
            <a:endParaRPr lang="en-GB" sz="1400" dirty="0" smtClean="0"/>
          </a:p>
          <a:p>
            <a:pPr marL="342900" lvl="1" indent="-342900">
              <a:lnSpc>
                <a:spcPct val="110000"/>
              </a:lnSpc>
              <a:spcBef>
                <a:spcPts val="384"/>
              </a:spcBef>
              <a:buFont typeface="Arial"/>
              <a:buChar char="•"/>
            </a:pPr>
            <a:r>
              <a:rPr lang="en-GB" sz="1400" dirty="0" smtClean="0"/>
              <a:t>Tender </a:t>
            </a:r>
            <a:r>
              <a:rPr lang="en-GB" sz="1400" dirty="0"/>
              <a:t>will be awarded to a single Main (and </a:t>
            </a:r>
            <a:r>
              <a:rPr lang="en-GB" sz="1400" dirty="0" smtClean="0"/>
              <a:t>an Alternative) </a:t>
            </a:r>
            <a:r>
              <a:rPr lang="en-GB" sz="1400" dirty="0" smtClean="0"/>
              <a:t>Contractor, </a:t>
            </a:r>
            <a:r>
              <a:rPr lang="en-GB" sz="1400" dirty="0"/>
              <a:t>as per </a:t>
            </a:r>
            <a:r>
              <a:rPr lang="en-GB" sz="1400" dirty="0" smtClean="0"/>
              <a:t>Section 2.1.5.1 of the CoT and Section </a:t>
            </a:r>
            <a:r>
              <a:rPr lang="en-GB" sz="1400" dirty="0" smtClean="0"/>
              <a:t>13.1 </a:t>
            </a:r>
            <a:r>
              <a:rPr lang="en-GB" sz="1400" dirty="0" smtClean="0"/>
              <a:t>of </a:t>
            </a:r>
            <a:r>
              <a:rPr lang="en-GB" sz="1400" dirty="0"/>
              <a:t>the Specification. </a:t>
            </a:r>
            <a:endParaRPr lang="en-ZA" sz="1400" dirty="0" smtClean="0"/>
          </a:p>
          <a:p>
            <a:pPr marL="342900" lvl="1" indent="-342900">
              <a:lnSpc>
                <a:spcPct val="110000"/>
              </a:lnSpc>
              <a:spcBef>
                <a:spcPts val="384"/>
              </a:spcBef>
              <a:buFont typeface="Arial"/>
              <a:buChar char="•"/>
            </a:pPr>
            <a:r>
              <a:rPr lang="en-ZA" sz="1400" dirty="0" smtClean="0"/>
              <a:t>Note conditions relating to invoking and activation of Alternative Contractor, </a:t>
            </a:r>
            <a:r>
              <a:rPr lang="en-GB" sz="1400" dirty="0"/>
              <a:t>Section 2.1.5.1 of the </a:t>
            </a:r>
            <a:r>
              <a:rPr lang="en-GB" sz="1400" dirty="0" smtClean="0"/>
              <a:t>COT </a:t>
            </a:r>
            <a:r>
              <a:rPr lang="en-GB" sz="1400" dirty="0" smtClean="0"/>
              <a:t>and </a:t>
            </a:r>
            <a:r>
              <a:rPr lang="en-ZA" sz="1400" dirty="0" smtClean="0"/>
              <a:t>Section </a:t>
            </a:r>
            <a:r>
              <a:rPr lang="en-ZA" sz="1400" dirty="0" smtClean="0"/>
              <a:t>13.1 </a:t>
            </a:r>
            <a:r>
              <a:rPr lang="en-ZA" sz="1400" dirty="0" smtClean="0"/>
              <a:t>of the Specification. </a:t>
            </a:r>
          </a:p>
          <a:p>
            <a:pPr marL="342900" lvl="1" indent="-342900">
              <a:lnSpc>
                <a:spcPct val="110000"/>
              </a:lnSpc>
              <a:spcBef>
                <a:spcPts val="384"/>
              </a:spcBef>
              <a:buFont typeface="Arial"/>
              <a:buChar char="•"/>
            </a:pPr>
            <a:r>
              <a:rPr lang="en-ZA" sz="1400" dirty="0" smtClean="0"/>
              <a:t>Tenderers are to ensure cost effective and competitive pricing. Item pricing considered not to be cost effective will be challenged.</a:t>
            </a:r>
            <a:endParaRPr lang="en-ZA" sz="1400" dirty="0"/>
          </a:p>
          <a:p>
            <a:pPr marL="342900" lvl="1" indent="-342900">
              <a:lnSpc>
                <a:spcPct val="110000"/>
              </a:lnSpc>
              <a:spcBef>
                <a:spcPts val="384"/>
              </a:spcBef>
              <a:buFont typeface="Arial"/>
              <a:buChar char="•"/>
            </a:pPr>
            <a:r>
              <a:rPr lang="en-ZA" sz="1400" dirty="0" smtClean="0"/>
              <a:t>Full compliance with all relevant Labour Legislation is required and will be verified prior to Contract Signing and Commencement.</a:t>
            </a:r>
          </a:p>
          <a:p>
            <a:pPr marL="0" lvl="1" indent="0">
              <a:lnSpc>
                <a:spcPct val="110000"/>
              </a:lnSpc>
              <a:spcBef>
                <a:spcPts val="384"/>
              </a:spcBef>
              <a:buNone/>
            </a:pPr>
            <a:endParaRPr lang="en-ZA" sz="600" b="1" u="sng" dirty="0" smtClean="0"/>
          </a:p>
          <a:p>
            <a:pPr marL="0" lvl="1" indent="0">
              <a:lnSpc>
                <a:spcPct val="110000"/>
              </a:lnSpc>
              <a:spcBef>
                <a:spcPts val="384"/>
              </a:spcBef>
              <a:buNone/>
            </a:pPr>
            <a:r>
              <a:rPr lang="en-ZA" sz="1400" b="1" u="sng" dirty="0" smtClean="0"/>
              <a:t>Delivery Period</a:t>
            </a:r>
            <a:endParaRPr lang="en-ZA" sz="1400" dirty="0" smtClean="0"/>
          </a:p>
          <a:p>
            <a:pPr marL="342900" lvl="1" indent="-342900">
              <a:lnSpc>
                <a:spcPct val="110000"/>
              </a:lnSpc>
              <a:spcBef>
                <a:spcPts val="384"/>
              </a:spcBef>
              <a:buFont typeface="Arial"/>
              <a:buChar char="•"/>
            </a:pPr>
            <a:r>
              <a:rPr lang="en-ZA" sz="1400" dirty="0" smtClean="0"/>
              <a:t>Note the requirements relating to Delivery Periods detailed in Section </a:t>
            </a:r>
            <a:r>
              <a:rPr lang="en-ZA" sz="1400" dirty="0" smtClean="0"/>
              <a:t>8.10 </a:t>
            </a:r>
            <a:r>
              <a:rPr lang="en-ZA" sz="1400" dirty="0" smtClean="0"/>
              <a:t>of the Specification. Deliveries that exceed the Contract Delivery Period will be subject to penalties in accordance with Clause 22 of the Special Conditions of Contract.</a:t>
            </a:r>
            <a:endParaRPr lang="en-ZA" sz="1400" dirty="0"/>
          </a:p>
          <a:p>
            <a:pPr marL="0" lvl="1" indent="0">
              <a:lnSpc>
                <a:spcPct val="110000"/>
              </a:lnSpc>
              <a:spcBef>
                <a:spcPts val="384"/>
              </a:spcBef>
              <a:buNone/>
            </a:pPr>
            <a:endParaRPr lang="en-ZA" sz="1400" dirty="0"/>
          </a:p>
        </p:txBody>
      </p:sp>
    </p:spTree>
    <p:extLst>
      <p:ext uri="{BB962C8B-B14F-4D97-AF65-F5344CB8AC3E}">
        <p14:creationId xmlns:p14="http://schemas.microsoft.com/office/powerpoint/2010/main" val="37602594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268941" y="1042586"/>
            <a:ext cx="8545605" cy="5413297"/>
          </a:xfrm>
        </p:spPr>
        <p:txBody>
          <a:bodyPr>
            <a:normAutofit fontScale="77500" lnSpcReduction="20000"/>
          </a:bodyPr>
          <a:lstStyle/>
          <a:p>
            <a:pPr marL="0" lvl="1" indent="0">
              <a:lnSpc>
                <a:spcPct val="120000"/>
              </a:lnSpc>
              <a:spcBef>
                <a:spcPts val="384"/>
              </a:spcBef>
              <a:buNone/>
            </a:pPr>
            <a:r>
              <a:rPr lang="en-ZA" b="1" u="sng" dirty="0" smtClean="0"/>
              <a:t>Contract Price Adjustment (CPA)</a:t>
            </a:r>
          </a:p>
          <a:p>
            <a:pPr marL="342900" lvl="1" indent="-342900">
              <a:lnSpc>
                <a:spcPct val="120000"/>
              </a:lnSpc>
              <a:spcBef>
                <a:spcPts val="384"/>
              </a:spcBef>
              <a:buFont typeface="Arial"/>
              <a:buChar char="•"/>
            </a:pPr>
            <a:r>
              <a:rPr lang="en-ZA" dirty="0" smtClean="0"/>
              <a:t>This is a 36 month (max) tender and fixed tender prices are not acceptable due to volatile materials prices. The tender provides for monthly CPA adjustments, in advance.</a:t>
            </a:r>
          </a:p>
          <a:p>
            <a:pPr marL="342900" lvl="1" indent="-342900">
              <a:lnSpc>
                <a:spcPct val="120000"/>
              </a:lnSpc>
              <a:spcBef>
                <a:spcPts val="384"/>
              </a:spcBef>
              <a:buFont typeface="Arial"/>
              <a:buChar char="•"/>
            </a:pPr>
            <a:r>
              <a:rPr lang="en-ZA" dirty="0" smtClean="0"/>
              <a:t>Schedule F.1 (Contract Price Adjustment) must be read carefully and fully understood.</a:t>
            </a:r>
          </a:p>
          <a:p>
            <a:pPr marL="342900" lvl="1" indent="-342900">
              <a:lnSpc>
                <a:spcPct val="120000"/>
              </a:lnSpc>
              <a:spcBef>
                <a:spcPts val="384"/>
              </a:spcBef>
              <a:buFont typeface="Arial"/>
              <a:buChar char="•"/>
            </a:pPr>
            <a:r>
              <a:rPr lang="en-ZA" dirty="0"/>
              <a:t>Schedule </a:t>
            </a:r>
            <a:r>
              <a:rPr lang="en-ZA" dirty="0" smtClean="0"/>
              <a:t>F.1 (CPA Provisions Selection) must be completed in full and shall clearly and unambiguously set out the Tenderer’s CPA basis. Do not include CPA clauses in Covering Letter in conflict with </a:t>
            </a:r>
            <a:r>
              <a:rPr lang="en-ZA" dirty="0" err="1" smtClean="0"/>
              <a:t>Sch</a:t>
            </a:r>
            <a:r>
              <a:rPr lang="en-ZA" dirty="0" smtClean="0"/>
              <a:t> F.1.</a:t>
            </a:r>
          </a:p>
          <a:p>
            <a:pPr marL="342900" lvl="1" indent="-342900">
              <a:lnSpc>
                <a:spcPct val="120000"/>
              </a:lnSpc>
              <a:spcBef>
                <a:spcPts val="384"/>
              </a:spcBef>
              <a:buFont typeface="Arial"/>
              <a:buChar char="•"/>
            </a:pPr>
            <a:r>
              <a:rPr lang="en-ZA" dirty="0" smtClean="0"/>
              <a:t>Section F.1 (B) of Schedule F.1 is for Tenderers who </a:t>
            </a:r>
            <a:r>
              <a:rPr lang="en-ZA" b="1" u="sng" dirty="0" smtClean="0"/>
              <a:t>are</a:t>
            </a:r>
            <a:r>
              <a:rPr lang="en-ZA" dirty="0" smtClean="0"/>
              <a:t> the manufacturers of the goods tendered and provides for SEIFSA or other index based CPA (or for manufacturer’s Material Supplier Price Lists (</a:t>
            </a:r>
            <a:r>
              <a:rPr lang="en-ZA" dirty="0" err="1" smtClean="0"/>
              <a:t>ie</a:t>
            </a:r>
            <a:r>
              <a:rPr lang="en-ZA" dirty="0" smtClean="0"/>
              <a:t> Raw Materials to OEM)). </a:t>
            </a:r>
          </a:p>
          <a:p>
            <a:pPr marL="342900" lvl="1" indent="-342900">
              <a:lnSpc>
                <a:spcPct val="120000"/>
              </a:lnSpc>
              <a:spcBef>
                <a:spcPts val="384"/>
              </a:spcBef>
              <a:buFont typeface="Arial"/>
              <a:buChar char="•"/>
            </a:pPr>
            <a:r>
              <a:rPr lang="en-GB" dirty="0"/>
              <a:t>I</a:t>
            </a:r>
            <a:r>
              <a:rPr lang="en-GB" dirty="0" smtClean="0"/>
              <a:t>tems </a:t>
            </a:r>
            <a:r>
              <a:rPr lang="en-GB" dirty="0"/>
              <a:t>that are also subject to </a:t>
            </a:r>
            <a:r>
              <a:rPr lang="en-GB" dirty="0" err="1"/>
              <a:t>RoE</a:t>
            </a:r>
            <a:r>
              <a:rPr lang="en-GB" dirty="0"/>
              <a:t> and / or Overseas Pricelist / Quotation based CPA, the SEIFSA index based CPA </a:t>
            </a:r>
            <a:r>
              <a:rPr lang="en-GB" b="1" dirty="0"/>
              <a:t>shall apply only to the South African Content </a:t>
            </a:r>
            <a:r>
              <a:rPr lang="en-GB" b="1" dirty="0" smtClean="0"/>
              <a:t>portion</a:t>
            </a:r>
          </a:p>
          <a:p>
            <a:pPr marL="342900" lvl="1" indent="-342900">
              <a:lnSpc>
                <a:spcPct val="120000"/>
              </a:lnSpc>
              <a:spcBef>
                <a:spcPts val="384"/>
              </a:spcBef>
              <a:buFont typeface="Arial"/>
              <a:buChar char="•"/>
            </a:pPr>
            <a:r>
              <a:rPr lang="en-ZA" dirty="0"/>
              <a:t>TABLE F.1 (B) must be completed in full for Tenderers (</a:t>
            </a:r>
            <a:r>
              <a:rPr lang="en-ZA" b="1" dirty="0"/>
              <a:t>Manufacturers</a:t>
            </a:r>
            <a:r>
              <a:rPr lang="en-ZA" dirty="0"/>
              <a:t>) claiming SEIFSA CPA, and must exclude the ROE portion of price (</a:t>
            </a:r>
            <a:r>
              <a:rPr lang="en-ZA" dirty="0" err="1"/>
              <a:t>ie</a:t>
            </a:r>
            <a:r>
              <a:rPr lang="en-ZA" dirty="0"/>
              <a:t>. Applicable to local content only).</a:t>
            </a:r>
          </a:p>
          <a:p>
            <a:pPr marL="342900" lvl="1" indent="-342900">
              <a:lnSpc>
                <a:spcPct val="120000"/>
              </a:lnSpc>
              <a:spcBef>
                <a:spcPts val="384"/>
              </a:spcBef>
              <a:buFont typeface="Arial"/>
              <a:buChar char="•"/>
            </a:pPr>
            <a:r>
              <a:rPr lang="en-ZA" dirty="0" smtClean="0"/>
              <a:t>Section F.1(C) of Schedule F.1 is for Tenderers who </a:t>
            </a:r>
            <a:r>
              <a:rPr lang="en-ZA" b="1" u="sng" dirty="0" smtClean="0"/>
              <a:t>are not</a:t>
            </a:r>
            <a:r>
              <a:rPr lang="en-ZA" b="1" dirty="0" smtClean="0"/>
              <a:t> </a:t>
            </a:r>
            <a:r>
              <a:rPr lang="en-ZA" u="sng" dirty="0" smtClean="0"/>
              <a:t>the </a:t>
            </a:r>
            <a:r>
              <a:rPr lang="en-ZA" u="sng" dirty="0"/>
              <a:t>manufacturer or original supplier of the tendered goods</a:t>
            </a:r>
            <a:r>
              <a:rPr lang="en-ZA" dirty="0"/>
              <a:t> and whose tender prices are based on the price list/quotation of another company (manufacturer or other supplier) may apply Supplier / Manufacturer Pricelist / Quotation based </a:t>
            </a:r>
            <a:r>
              <a:rPr lang="en-ZA" dirty="0" smtClean="0"/>
              <a:t>CPA.</a:t>
            </a:r>
          </a:p>
          <a:p>
            <a:pPr marL="342900" lvl="1" indent="-342900">
              <a:lnSpc>
                <a:spcPct val="120000"/>
              </a:lnSpc>
              <a:spcBef>
                <a:spcPts val="384"/>
              </a:spcBef>
              <a:buFont typeface="Arial"/>
              <a:buChar char="•"/>
            </a:pPr>
            <a:r>
              <a:rPr lang="en-ZA" dirty="0" smtClean="0"/>
              <a:t>ROE basis is to be completed in full in Section F.1.(F) if and where applicable, but is only applicable to the direct importer of raw materials or goods. If applicable, local </a:t>
            </a:r>
            <a:r>
              <a:rPr lang="en-ZA" dirty="0"/>
              <a:t>and foreign currency must be </a:t>
            </a:r>
            <a:r>
              <a:rPr lang="en-ZA" dirty="0" smtClean="0"/>
              <a:t>detailed in full in Table F.1 (F).1.</a:t>
            </a:r>
          </a:p>
          <a:p>
            <a:pPr marL="342900" lvl="1" indent="-342900">
              <a:lnSpc>
                <a:spcPct val="120000"/>
              </a:lnSpc>
              <a:spcBef>
                <a:spcPts val="384"/>
              </a:spcBef>
              <a:buFont typeface="Arial"/>
              <a:buChar char="•"/>
            </a:pPr>
            <a:r>
              <a:rPr lang="en-ZA" dirty="0" smtClean="0"/>
              <a:t>Please </a:t>
            </a:r>
            <a:r>
              <a:rPr lang="en-ZA" dirty="0"/>
              <a:t>read </a:t>
            </a:r>
            <a:r>
              <a:rPr lang="en-ZA" dirty="0" smtClean="0"/>
              <a:t>Section 3 of Schedule F.1 carefully and thoroughly. This sets out CPA requirements. Prices are to be set monthly, in advance, </a:t>
            </a:r>
            <a:r>
              <a:rPr lang="en-ZA" dirty="0"/>
              <a:t>for goods purchase orders that are placed during the following  month. This will be a one-invoice system (</a:t>
            </a:r>
            <a:r>
              <a:rPr lang="en-ZA" dirty="0" err="1"/>
              <a:t>ie</a:t>
            </a:r>
            <a:r>
              <a:rPr lang="en-ZA" dirty="0"/>
              <a:t>. no subsequent CPA claims).</a:t>
            </a:r>
            <a:endParaRPr lang="en-ZA" dirty="0" smtClean="0"/>
          </a:p>
          <a:p>
            <a:pPr marL="342900" lvl="1" indent="-342900">
              <a:lnSpc>
                <a:spcPct val="120000"/>
              </a:lnSpc>
              <a:spcBef>
                <a:spcPts val="384"/>
              </a:spcBef>
              <a:buFont typeface="Arial"/>
              <a:buChar char="•"/>
            </a:pPr>
            <a:r>
              <a:rPr lang="en-ZA" dirty="0" smtClean="0"/>
              <a:t>Initial Purchase Order price will be based upon the price approved in accordance with the process laid out in Section 3 of Schedule F.1.</a:t>
            </a:r>
          </a:p>
          <a:p>
            <a:pPr marL="342900" lvl="1" indent="-342900">
              <a:lnSpc>
                <a:spcPct val="120000"/>
              </a:lnSpc>
              <a:spcBef>
                <a:spcPts val="384"/>
              </a:spcBef>
              <a:buFont typeface="Arial"/>
              <a:buChar char="•"/>
            </a:pPr>
            <a:endParaRPr lang="en-ZA" dirty="0">
              <a:solidFill>
                <a:srgbClr val="7030A0"/>
              </a:solidFill>
            </a:endParaRPr>
          </a:p>
        </p:txBody>
      </p:sp>
    </p:spTree>
    <p:extLst>
      <p:ext uri="{BB962C8B-B14F-4D97-AF65-F5344CB8AC3E}">
        <p14:creationId xmlns:p14="http://schemas.microsoft.com/office/powerpoint/2010/main" val="3760259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mtClean="0"/>
              <a:t>055G/2024/25</a:t>
            </a:r>
            <a:endParaRPr lang="en-ZA" dirty="0">
              <a:solidFill>
                <a:schemeClr val="tx1"/>
              </a:solidFill>
            </a:endParaRPr>
          </a:p>
        </p:txBody>
      </p:sp>
      <p:sp>
        <p:nvSpPr>
          <p:cNvPr id="7" name="Content Placeholder 6"/>
          <p:cNvSpPr>
            <a:spLocks noGrp="1"/>
          </p:cNvSpPr>
          <p:nvPr>
            <p:ph idx="1"/>
          </p:nvPr>
        </p:nvSpPr>
        <p:spPr/>
        <p:txBody>
          <a:bodyPr anchor="ctr">
            <a:normAutofit/>
          </a:bodyPr>
          <a:lstStyle/>
          <a:p>
            <a:pPr algn="ctr"/>
            <a:r>
              <a:rPr lang="en-ZA" sz="2800" b="1" dirty="0" smtClean="0">
                <a:latin typeface="Arial" panose="020B0604020202020204" pitchFamily="34" charset="0"/>
                <a:ea typeface="Times New Roman" panose="02020603050405020304" pitchFamily="18" charset="0"/>
                <a:cs typeface="Times New Roman" panose="02020603050405020304" pitchFamily="18" charset="0"/>
              </a:rPr>
              <a:t>MANUFACTURE</a:t>
            </a:r>
            <a:r>
              <a:rPr lang="en-ZA" sz="2800" b="1" dirty="0">
                <a:latin typeface="Arial" panose="020B0604020202020204" pitchFamily="34" charset="0"/>
                <a:ea typeface="Times New Roman" panose="02020603050405020304" pitchFamily="18" charset="0"/>
                <a:cs typeface="Times New Roman" panose="02020603050405020304" pitchFamily="18" charset="0"/>
              </a:rPr>
              <a:t>, TESTING, SUPPLY, WAREHOUSING, CUTTING AND DELIVERY OF MEDIUM VOLTAGE UNDERGROUND CABLE 	</a:t>
            </a:r>
          </a:p>
          <a:p>
            <a:pPr algn="ctr"/>
            <a:r>
              <a:rPr lang="en-ZA" sz="2800" b="1" u="sng" dirty="0" smtClean="0"/>
              <a:t>Non-Compulsory</a:t>
            </a:r>
            <a:r>
              <a:rPr lang="en-ZA" sz="2800" b="1" dirty="0" smtClean="0"/>
              <a:t> </a:t>
            </a:r>
            <a:r>
              <a:rPr lang="en-ZA" sz="2800" b="1" dirty="0" smtClean="0"/>
              <a:t>Tender Clarification </a:t>
            </a:r>
          </a:p>
          <a:p>
            <a:pPr marL="0" indent="0" algn="ctr">
              <a:buNone/>
            </a:pPr>
            <a:r>
              <a:rPr lang="en-ZA" sz="2800" b="1" dirty="0" smtClean="0"/>
              <a:t>10 September 2024</a:t>
            </a:r>
            <a:endParaRPr lang="en-ZA" sz="2800" b="1" dirty="0" smtClean="0"/>
          </a:p>
          <a:p>
            <a:pPr marL="0" indent="0" algn="ctr">
              <a:buNone/>
            </a:pPr>
            <a:r>
              <a:rPr lang="en-ZA" sz="2800" b="1" dirty="0" smtClean="0"/>
              <a:t>Online Skype Meeting</a:t>
            </a:r>
          </a:p>
          <a:p>
            <a:pPr marL="0" indent="0" algn="ctr">
              <a:buNone/>
            </a:pPr>
            <a:r>
              <a:rPr lang="en-ZA" sz="2800" b="1" dirty="0" smtClean="0"/>
              <a:t>(Tender Closing Date: </a:t>
            </a:r>
            <a:r>
              <a:rPr lang="en-ZA" sz="2800" b="1" dirty="0" smtClean="0"/>
              <a:t>3 October </a:t>
            </a:r>
            <a:r>
              <a:rPr lang="en-ZA" sz="2800" b="1" dirty="0" smtClean="0"/>
              <a:t>2024 10:00)</a:t>
            </a:r>
            <a:endParaRPr lang="en-ZA" sz="2800" dirty="0"/>
          </a:p>
        </p:txBody>
      </p:sp>
    </p:spTree>
    <p:extLst>
      <p:ext uri="{BB962C8B-B14F-4D97-AF65-F5344CB8AC3E}">
        <p14:creationId xmlns:p14="http://schemas.microsoft.com/office/powerpoint/2010/main" val="23669912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457200" y="1090670"/>
            <a:ext cx="8229600" cy="4791515"/>
          </a:xfrm>
        </p:spPr>
        <p:txBody>
          <a:bodyPr>
            <a:normAutofit fontScale="92500"/>
          </a:bodyPr>
          <a:lstStyle/>
          <a:p>
            <a:pPr marL="0" lvl="1" indent="0">
              <a:buNone/>
            </a:pPr>
            <a:r>
              <a:rPr lang="en-ZA" b="1" u="sng" dirty="0"/>
              <a:t>Contract Price Adjustment (Predictive CPA</a:t>
            </a:r>
            <a:r>
              <a:rPr lang="en-ZA" b="1" u="sng" dirty="0" smtClean="0"/>
              <a:t>) (Continued)</a:t>
            </a:r>
            <a:endParaRPr lang="en-ZA" b="1" u="sng" dirty="0"/>
          </a:p>
          <a:p>
            <a:pPr marL="342900" lvl="1" indent="-342900">
              <a:lnSpc>
                <a:spcPct val="120000"/>
              </a:lnSpc>
              <a:spcBef>
                <a:spcPts val="384"/>
              </a:spcBef>
              <a:buFont typeface="Arial"/>
              <a:buChar char="•"/>
            </a:pPr>
            <a:r>
              <a:rPr lang="en-ZA" dirty="0"/>
              <a:t>SEIFSA base index month is </a:t>
            </a:r>
            <a:r>
              <a:rPr lang="en-ZA" b="1" dirty="0" smtClean="0"/>
              <a:t>September </a:t>
            </a:r>
            <a:r>
              <a:rPr lang="en-ZA" b="1" dirty="0" smtClean="0"/>
              <a:t>2024</a:t>
            </a:r>
            <a:r>
              <a:rPr lang="en-ZA" dirty="0" smtClean="0"/>
              <a:t>. </a:t>
            </a:r>
            <a:r>
              <a:rPr lang="en-ZA" b="1" u="sng" dirty="0"/>
              <a:t>Do not </a:t>
            </a:r>
            <a:r>
              <a:rPr lang="en-ZA" dirty="0"/>
              <a:t>change this or any other aspect of the CPA basis laid out </a:t>
            </a:r>
            <a:r>
              <a:rPr lang="en-ZA" dirty="0" smtClean="0"/>
              <a:t>in your </a:t>
            </a:r>
            <a:r>
              <a:rPr lang="en-ZA" dirty="0"/>
              <a:t>tender offer as this will affect the tendered price and therefore will render your tender Non-Responsive.</a:t>
            </a:r>
          </a:p>
          <a:p>
            <a:pPr marL="342900" lvl="1" indent="-342900">
              <a:lnSpc>
                <a:spcPct val="120000"/>
              </a:lnSpc>
              <a:spcBef>
                <a:spcPts val="384"/>
              </a:spcBef>
              <a:buFont typeface="Arial"/>
              <a:buChar char="•"/>
            </a:pPr>
            <a:r>
              <a:rPr lang="en-ZA" dirty="0" smtClean="0"/>
              <a:t>The Supplier’s / Manufacturer’s Price Lists (where applicable) </a:t>
            </a:r>
            <a:r>
              <a:rPr lang="en-ZA" b="1" u="sng" dirty="0" smtClean="0"/>
              <a:t>must</a:t>
            </a:r>
            <a:r>
              <a:rPr lang="en-ZA" dirty="0" smtClean="0"/>
              <a:t> be attached to the tender submission, and must be on the Supplier’s Letterhead, dated, signed and with unique Reference Number specifically applicable to the quotation. </a:t>
            </a:r>
          </a:p>
          <a:p>
            <a:pPr marL="342900" lvl="1" indent="-342900">
              <a:lnSpc>
                <a:spcPct val="120000"/>
              </a:lnSpc>
              <a:spcBef>
                <a:spcPts val="384"/>
              </a:spcBef>
              <a:buFont typeface="Arial"/>
              <a:buChar char="•"/>
            </a:pPr>
            <a:r>
              <a:rPr lang="en-ZA" dirty="0" smtClean="0"/>
              <a:t>Note </a:t>
            </a:r>
            <a:r>
              <a:rPr lang="en-ZA" dirty="0"/>
              <a:t>that the Employer will thoroughly review all Price List based CPA applications </a:t>
            </a:r>
            <a:r>
              <a:rPr lang="en-ZA" dirty="0" smtClean="0"/>
              <a:t>during the course of the contract for reasonable and market related pricing and </a:t>
            </a:r>
            <a:r>
              <a:rPr lang="en-ZA" dirty="0"/>
              <a:t>reserves the right to request </a:t>
            </a:r>
            <a:r>
              <a:rPr lang="en-ZA" dirty="0" smtClean="0"/>
              <a:t>auditor’s </a:t>
            </a:r>
            <a:r>
              <a:rPr lang="en-ZA" dirty="0"/>
              <a:t>certificates or other such documentary proof as </a:t>
            </a:r>
            <a:r>
              <a:rPr lang="en-ZA" dirty="0" smtClean="0"/>
              <a:t>required, and to reject unreasonable pricing increases and activate the Alternative Contractor in such cases (Clause 3.3 of Schedule F.1).</a:t>
            </a:r>
          </a:p>
          <a:p>
            <a:pPr marL="342900" lvl="1" indent="-342900">
              <a:lnSpc>
                <a:spcPct val="120000"/>
              </a:lnSpc>
              <a:spcBef>
                <a:spcPts val="384"/>
              </a:spcBef>
              <a:buFont typeface="Arial"/>
              <a:buChar char="•"/>
            </a:pPr>
            <a:r>
              <a:rPr lang="en-ZA" dirty="0" smtClean="0"/>
              <a:t>Note </a:t>
            </a:r>
            <a:r>
              <a:rPr lang="en-ZA" dirty="0"/>
              <a:t>that failure to submit proposed adjusted prices for the following period within the stipulated timeframes will result in the City calculating and applying an </a:t>
            </a:r>
            <a:r>
              <a:rPr lang="en-ZA" dirty="0" smtClean="0"/>
              <a:t>adjustment or maintaining the previous month’s prices</a:t>
            </a:r>
            <a:r>
              <a:rPr lang="en-ZA" dirty="0"/>
              <a:t>, </a:t>
            </a:r>
            <a:r>
              <a:rPr lang="en-ZA" dirty="0" smtClean="0"/>
              <a:t>whichever is </a:t>
            </a:r>
            <a:r>
              <a:rPr lang="en-ZA" dirty="0"/>
              <a:t>in the City’s </a:t>
            </a:r>
            <a:r>
              <a:rPr lang="en-ZA" dirty="0" smtClean="0"/>
              <a:t>favour.</a:t>
            </a:r>
            <a:endParaRPr lang="en-ZA" dirty="0"/>
          </a:p>
          <a:p>
            <a:endParaRPr lang="en-ZA" dirty="0"/>
          </a:p>
        </p:txBody>
      </p:sp>
    </p:spTree>
    <p:extLst>
      <p:ext uri="{BB962C8B-B14F-4D97-AF65-F5344CB8AC3E}">
        <p14:creationId xmlns:p14="http://schemas.microsoft.com/office/powerpoint/2010/main" val="383735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286439" y="1041400"/>
            <a:ext cx="8788550" cy="5524651"/>
          </a:xfrm>
        </p:spPr>
        <p:txBody>
          <a:bodyPr>
            <a:normAutofit/>
          </a:bodyPr>
          <a:lstStyle/>
          <a:p>
            <a:pPr marL="0" lvl="1" indent="0">
              <a:lnSpc>
                <a:spcPct val="120000"/>
              </a:lnSpc>
              <a:spcBef>
                <a:spcPts val="384"/>
              </a:spcBef>
              <a:buNone/>
            </a:pPr>
            <a:r>
              <a:rPr lang="en-ZA" b="1" u="sng" dirty="0"/>
              <a:t>Local Production / Content</a:t>
            </a:r>
          </a:p>
          <a:p>
            <a:pPr marL="342900" lvl="1" indent="-342900">
              <a:lnSpc>
                <a:spcPct val="120000"/>
              </a:lnSpc>
              <a:spcBef>
                <a:spcPts val="384"/>
              </a:spcBef>
              <a:buFont typeface="Arial"/>
              <a:buChar char="•"/>
            </a:pPr>
            <a:r>
              <a:rPr lang="en-ZA" dirty="0"/>
              <a:t>The </a:t>
            </a:r>
            <a:r>
              <a:rPr lang="en-ZA" dirty="0" smtClean="0"/>
              <a:t>amended PPPFA Regulations do not currently provide for mandatory Local </a:t>
            </a:r>
            <a:r>
              <a:rPr lang="en-ZA" dirty="0"/>
              <a:t>Production </a:t>
            </a:r>
            <a:r>
              <a:rPr lang="en-ZA" dirty="0" smtClean="0"/>
              <a:t>and Content, and local content conditions are not included in this tender. </a:t>
            </a:r>
          </a:p>
        </p:txBody>
      </p:sp>
    </p:spTree>
    <p:extLst>
      <p:ext uri="{BB962C8B-B14F-4D97-AF65-F5344CB8AC3E}">
        <p14:creationId xmlns:p14="http://schemas.microsoft.com/office/powerpoint/2010/main" val="42896345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endParaRPr lang="en-US" dirty="0"/>
          </a:p>
        </p:txBody>
      </p:sp>
      <p:sp>
        <p:nvSpPr>
          <p:cNvPr id="3" name="Content Placeholder 2"/>
          <p:cNvSpPr>
            <a:spLocks noGrp="1"/>
          </p:cNvSpPr>
          <p:nvPr>
            <p:ph idx="1"/>
          </p:nvPr>
        </p:nvSpPr>
        <p:spPr/>
        <p:txBody>
          <a:bodyPr>
            <a:normAutofit/>
          </a:bodyPr>
          <a:lstStyle/>
          <a:p>
            <a:pPr marL="0" lvl="1" indent="0">
              <a:buNone/>
            </a:pPr>
            <a:r>
              <a:rPr lang="en-ZA" b="1" u="sng" dirty="0" smtClean="0"/>
              <a:t>Amendments to Tender  </a:t>
            </a:r>
            <a:endParaRPr lang="en-ZA" b="1" u="sng" dirty="0"/>
          </a:p>
          <a:p>
            <a:pPr marL="342900" lvl="1" indent="-342900">
              <a:buFont typeface="Arial"/>
              <a:buChar char="•"/>
            </a:pPr>
            <a:r>
              <a:rPr lang="en-ZA" dirty="0" smtClean="0"/>
              <a:t>Tenderers will be notified formally with Notice to Tenders of any amendments or formal clarification required. These will be posted on the City’s Tender Portal and National Treasury’s </a:t>
            </a:r>
            <a:r>
              <a:rPr lang="en-ZA" dirty="0" err="1" smtClean="0"/>
              <a:t>eTenders</a:t>
            </a:r>
            <a:r>
              <a:rPr lang="en-ZA" dirty="0" smtClean="0"/>
              <a:t> website and generally also emailed to tenderers on the contact details provided when receiving tender docs.</a:t>
            </a:r>
            <a:endParaRPr lang="en-ZA" dirty="0"/>
          </a:p>
          <a:p>
            <a:pPr marL="342900" lvl="1" indent="-342900">
              <a:buFont typeface="Arial"/>
              <a:buChar char="•"/>
            </a:pPr>
            <a:r>
              <a:rPr lang="en-ZA" dirty="0" smtClean="0"/>
              <a:t>No Notices to Tenderers have been issued prior to the time of this meeting.</a:t>
            </a:r>
          </a:p>
          <a:p>
            <a:pPr marL="342900" lvl="1" indent="-342900">
              <a:buFont typeface="Arial"/>
              <a:buChar char="•"/>
            </a:pPr>
            <a:endParaRPr lang="en-ZA" dirty="0"/>
          </a:p>
          <a:p>
            <a:pPr marL="0" lvl="1" indent="0">
              <a:buNone/>
            </a:pPr>
            <a:r>
              <a:rPr lang="en-ZA" b="1" u="sng" dirty="0" smtClean="0"/>
              <a:t>Clarification by Tenderer  </a:t>
            </a:r>
            <a:endParaRPr lang="en-ZA" b="1" u="sng" dirty="0"/>
          </a:p>
          <a:p>
            <a:pPr marL="342900" lvl="1" indent="-342900">
              <a:buFont typeface="Arial"/>
              <a:buChar char="•"/>
            </a:pPr>
            <a:r>
              <a:rPr lang="en-ZA" dirty="0" smtClean="0"/>
              <a:t>Tenderers should seek clarification of any aspects of the tender document that are unclear, in writing to the CCT’s representative and in good time (Refer COT 2.2.8 &amp; 2.3.1).</a:t>
            </a:r>
            <a:endParaRPr lang="en-ZA" dirty="0"/>
          </a:p>
          <a:p>
            <a:r>
              <a:rPr lang="en-US" dirty="0" smtClean="0"/>
              <a:t>Last date for clarification is one week prior to tender closing (</a:t>
            </a:r>
            <a:r>
              <a:rPr lang="en-US" dirty="0" err="1" smtClean="0"/>
              <a:t>ie</a:t>
            </a:r>
            <a:r>
              <a:rPr lang="en-US" dirty="0" smtClean="0"/>
              <a:t>. </a:t>
            </a:r>
            <a:r>
              <a:rPr lang="en-US" dirty="0" smtClean="0"/>
              <a:t>25 September </a:t>
            </a:r>
            <a:r>
              <a:rPr lang="en-US" dirty="0" smtClean="0"/>
              <a:t>2024)</a:t>
            </a:r>
            <a:endParaRPr lang="en-US" dirty="0"/>
          </a:p>
        </p:txBody>
      </p:sp>
    </p:spTree>
    <p:extLst>
      <p:ext uri="{BB962C8B-B14F-4D97-AF65-F5344CB8AC3E}">
        <p14:creationId xmlns:p14="http://schemas.microsoft.com/office/powerpoint/2010/main" val="26730151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Questions from Tenderers</a:t>
            </a:r>
            <a:endParaRPr lang="en-ZA" dirty="0"/>
          </a:p>
        </p:txBody>
      </p:sp>
      <p:sp>
        <p:nvSpPr>
          <p:cNvPr id="3" name="Content Placeholder 2"/>
          <p:cNvSpPr>
            <a:spLocks noGrp="1"/>
          </p:cNvSpPr>
          <p:nvPr>
            <p:ph idx="1"/>
          </p:nvPr>
        </p:nvSpPr>
        <p:spPr/>
        <p:txBody>
          <a:bodyPr/>
          <a:lstStyle/>
          <a:p>
            <a:r>
              <a:rPr lang="en-ZA" dirty="0" smtClean="0"/>
              <a:t>Floor is open for questions.</a:t>
            </a:r>
            <a:endParaRPr lang="en-ZA" dirty="0"/>
          </a:p>
        </p:txBody>
      </p:sp>
    </p:spTree>
    <p:extLst>
      <p:ext uri="{BB962C8B-B14F-4D97-AF65-F5344CB8AC3E}">
        <p14:creationId xmlns:p14="http://schemas.microsoft.com/office/powerpoint/2010/main" val="25269607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08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Outline</a:t>
            </a:r>
            <a:endParaRPr lang="en-ZA" dirty="0"/>
          </a:p>
        </p:txBody>
      </p:sp>
      <p:sp>
        <p:nvSpPr>
          <p:cNvPr id="3" name="Content Placeholder 2"/>
          <p:cNvSpPr>
            <a:spLocks noGrp="1"/>
          </p:cNvSpPr>
          <p:nvPr>
            <p:ph idx="1"/>
          </p:nvPr>
        </p:nvSpPr>
        <p:spPr/>
        <p:txBody>
          <a:bodyPr/>
          <a:lstStyle/>
          <a:p>
            <a:r>
              <a:rPr lang="en-ZA" dirty="0" smtClean="0"/>
              <a:t>Introduction</a:t>
            </a:r>
          </a:p>
          <a:p>
            <a:r>
              <a:rPr lang="en-ZA" dirty="0" smtClean="0"/>
              <a:t>Tender clarification by City of Cape Town</a:t>
            </a:r>
          </a:p>
          <a:p>
            <a:r>
              <a:rPr lang="en-ZA" dirty="0" smtClean="0"/>
              <a:t>Questions from Tenderers</a:t>
            </a:r>
            <a:endParaRPr lang="en-ZA" dirty="0"/>
          </a:p>
        </p:txBody>
      </p:sp>
    </p:spTree>
    <p:extLst>
      <p:ext uri="{BB962C8B-B14F-4D97-AF65-F5344CB8AC3E}">
        <p14:creationId xmlns:p14="http://schemas.microsoft.com/office/powerpoint/2010/main" val="331795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solidFill>
                  <a:schemeClr val="tx1"/>
                </a:solidFill>
              </a:rPr>
              <a:t>Introduction</a:t>
            </a:r>
            <a:endParaRPr lang="en-ZA" dirty="0">
              <a:solidFill>
                <a:schemeClr val="tx1"/>
              </a:solidFill>
            </a:endParaRPr>
          </a:p>
        </p:txBody>
      </p:sp>
      <p:sp>
        <p:nvSpPr>
          <p:cNvPr id="3" name="Content Placeholder 2"/>
          <p:cNvSpPr>
            <a:spLocks noGrp="1"/>
          </p:cNvSpPr>
          <p:nvPr>
            <p:ph idx="1"/>
          </p:nvPr>
        </p:nvSpPr>
        <p:spPr>
          <a:xfrm>
            <a:off x="457200" y="1089212"/>
            <a:ext cx="8229600" cy="5210735"/>
          </a:xfrm>
        </p:spPr>
        <p:txBody>
          <a:bodyPr>
            <a:normAutofit fontScale="92500" lnSpcReduction="10000"/>
          </a:bodyPr>
          <a:lstStyle/>
          <a:p>
            <a:r>
              <a:rPr lang="en-ZA" dirty="0" smtClean="0"/>
              <a:t>This is a </a:t>
            </a:r>
            <a:r>
              <a:rPr lang="en-ZA" b="1" dirty="0" smtClean="0"/>
              <a:t>non-compulsory</a:t>
            </a:r>
            <a:r>
              <a:rPr lang="en-ZA" dirty="0" smtClean="0"/>
              <a:t> but strongly recommended meeting. </a:t>
            </a:r>
          </a:p>
          <a:p>
            <a:r>
              <a:rPr lang="en-ZA" dirty="0" smtClean="0"/>
              <a:t>The meeting is being held online </a:t>
            </a:r>
            <a:r>
              <a:rPr lang="en-ZA" dirty="0" smtClean="0"/>
              <a:t>in order </a:t>
            </a:r>
            <a:r>
              <a:rPr lang="en-ZA" dirty="0" smtClean="0"/>
              <a:t>to provide additional convenience to prospective tenderers.</a:t>
            </a:r>
          </a:p>
          <a:p>
            <a:r>
              <a:rPr lang="en-ZA" b="1" dirty="0" smtClean="0"/>
              <a:t>Please ensure that you have introduced yourself in the Skype meeting Message Field</a:t>
            </a:r>
            <a:r>
              <a:rPr lang="en-ZA" dirty="0" smtClean="0"/>
              <a:t>, clearly indicated your name, company and tenderer name, your position / function in the company and your contact details (In a single IM message).</a:t>
            </a:r>
          </a:p>
          <a:p>
            <a:r>
              <a:rPr lang="en-ZA" dirty="0" smtClean="0"/>
              <a:t>Your attendance at this briefing session is deemed by the City to signify that your company is appropriately represented and has had its attention drawn to the specific issues raised.</a:t>
            </a:r>
          </a:p>
          <a:p>
            <a:r>
              <a:rPr lang="en-ZA" dirty="0" smtClean="0"/>
              <a:t>Note the CCT Contact Person. Any queries </a:t>
            </a:r>
            <a:r>
              <a:rPr lang="en-ZA" dirty="0" smtClean="0"/>
              <a:t>must </a:t>
            </a:r>
            <a:r>
              <a:rPr lang="en-ZA" dirty="0" smtClean="0"/>
              <a:t>be communicated via the SCM </a:t>
            </a:r>
            <a:r>
              <a:rPr lang="en-ZA" dirty="0" smtClean="0"/>
              <a:t>representative.</a:t>
            </a:r>
            <a:endParaRPr lang="en-ZA" dirty="0" smtClean="0"/>
          </a:p>
          <a:p>
            <a:r>
              <a:rPr lang="en-ZA" dirty="0" smtClean="0"/>
              <a:t>This is not a comprehensive discussion of the tender document. This is an opportunity to highlight some key points regarding the tender and to provide prospective tenderers with the opportunity to clarify any areas of uncertainty.</a:t>
            </a:r>
          </a:p>
          <a:p>
            <a:r>
              <a:rPr lang="en-ZA" dirty="0"/>
              <a:t>This meeting is not intended to be </a:t>
            </a:r>
            <a:r>
              <a:rPr lang="en-ZA" dirty="0" smtClean="0"/>
              <a:t>a discussion </a:t>
            </a:r>
            <a:r>
              <a:rPr lang="en-ZA" dirty="0"/>
              <a:t>of the merits of the Technical Content of the Tender Specification, and such discussions are not permitted.</a:t>
            </a:r>
            <a:endParaRPr lang="en-ZA" dirty="0" smtClean="0"/>
          </a:p>
          <a:p>
            <a:r>
              <a:rPr lang="en-ZA" dirty="0" smtClean="0"/>
              <a:t>This meeting does not supersede the tender document and the requirements of the formal tender document will remain in force unless specifically clarified or amended in a formal Notice to Tenderers issued by the City.</a:t>
            </a:r>
          </a:p>
          <a:p>
            <a:r>
              <a:rPr lang="en-ZA" dirty="0" smtClean="0"/>
              <a:t>A </a:t>
            </a:r>
            <a:r>
              <a:rPr lang="en-ZA" dirty="0"/>
              <a:t>formal Notice to Tenderers </a:t>
            </a:r>
            <a:r>
              <a:rPr lang="en-ZA" dirty="0" smtClean="0"/>
              <a:t>will be issued </a:t>
            </a:r>
            <a:r>
              <a:rPr lang="en-ZA" dirty="0"/>
              <a:t>by the </a:t>
            </a:r>
            <a:r>
              <a:rPr lang="en-ZA" dirty="0" smtClean="0"/>
              <a:t>City in the event that ambiguity or errors in the tender document are noted that require correction. </a:t>
            </a:r>
            <a:endParaRPr lang="en-ZA" dirty="0"/>
          </a:p>
        </p:txBody>
      </p:sp>
    </p:spTree>
    <p:extLst>
      <p:ext uri="{BB962C8B-B14F-4D97-AF65-F5344CB8AC3E}">
        <p14:creationId xmlns:p14="http://schemas.microsoft.com/office/powerpoint/2010/main" val="1021015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457200" y="1079652"/>
            <a:ext cx="8229600" cy="5144877"/>
          </a:xfrm>
        </p:spPr>
        <p:txBody>
          <a:bodyPr>
            <a:normAutofit fontScale="85000" lnSpcReduction="10000"/>
          </a:bodyPr>
          <a:lstStyle/>
          <a:p>
            <a:pPr marL="0" indent="0">
              <a:lnSpc>
                <a:spcPct val="120000"/>
              </a:lnSpc>
              <a:spcBef>
                <a:spcPts val="384"/>
              </a:spcBef>
              <a:buNone/>
            </a:pPr>
            <a:r>
              <a:rPr lang="en-ZA" sz="1500" b="1" u="sng" dirty="0" smtClean="0"/>
              <a:t>Tenderer Requirements</a:t>
            </a:r>
            <a:endParaRPr lang="en-ZA" sz="1500" dirty="0" smtClean="0"/>
          </a:p>
          <a:p>
            <a:pPr>
              <a:lnSpc>
                <a:spcPct val="120000"/>
              </a:lnSpc>
              <a:spcBef>
                <a:spcPts val="384"/>
              </a:spcBef>
            </a:pPr>
            <a:r>
              <a:rPr lang="en-ZA" sz="1500" dirty="0" smtClean="0"/>
              <a:t>Please read </a:t>
            </a:r>
            <a:r>
              <a:rPr lang="en-ZA" sz="1500" dirty="0"/>
              <a:t>t</a:t>
            </a:r>
            <a:r>
              <a:rPr lang="en-ZA" sz="1500" dirty="0" smtClean="0"/>
              <a:t>he </a:t>
            </a:r>
            <a:r>
              <a:rPr lang="en-ZA" sz="1500" dirty="0"/>
              <a:t>tender document thoroughly </a:t>
            </a:r>
            <a:r>
              <a:rPr lang="en-ZA" sz="1500" dirty="0" smtClean="0"/>
              <a:t>and pay close attention to all aspects. </a:t>
            </a:r>
          </a:p>
          <a:p>
            <a:pPr>
              <a:lnSpc>
                <a:spcPct val="120000"/>
              </a:lnSpc>
              <a:spcBef>
                <a:spcPts val="384"/>
              </a:spcBef>
            </a:pPr>
            <a:r>
              <a:rPr lang="en-ZA" sz="1500" dirty="0" smtClean="0"/>
              <a:t>Some clauses have changed in accordance with revised PPPFA and associated SCM policy updates.</a:t>
            </a:r>
          </a:p>
          <a:p>
            <a:pPr>
              <a:lnSpc>
                <a:spcPct val="120000"/>
              </a:lnSpc>
              <a:spcBef>
                <a:spcPts val="384"/>
              </a:spcBef>
            </a:pPr>
            <a:r>
              <a:rPr lang="en-ZA" sz="1500" dirty="0" smtClean="0"/>
              <a:t>Tenderer must be registered as a Vendor with the City of Cape Town (SCM Supplier Management; </a:t>
            </a:r>
            <a:r>
              <a:rPr lang="en-ZA" sz="1500" dirty="0"/>
              <a:t>021 400 9250</a:t>
            </a:r>
            <a:r>
              <a:rPr lang="en-ZA" sz="1500" dirty="0" smtClean="0"/>
              <a:t>).</a:t>
            </a:r>
          </a:p>
          <a:p>
            <a:pPr>
              <a:lnSpc>
                <a:spcPct val="120000"/>
              </a:lnSpc>
              <a:spcBef>
                <a:spcPts val="384"/>
              </a:spcBef>
            </a:pPr>
            <a:r>
              <a:rPr lang="en-ZA" sz="1500" dirty="0" smtClean="0"/>
              <a:t>Tenderer’s must be registered with SARS and tax affairs must be in order, which will be confirmed by a </a:t>
            </a:r>
            <a:r>
              <a:rPr lang="en-ZA" sz="1500" dirty="0"/>
              <a:t>Tax </a:t>
            </a:r>
            <a:r>
              <a:rPr lang="en-ZA" sz="1500" dirty="0" smtClean="0"/>
              <a:t>Compliance Status PIN </a:t>
            </a:r>
            <a:r>
              <a:rPr lang="en-ZA" sz="1500" dirty="0"/>
              <a:t>provided by the Tenderer on the </a:t>
            </a:r>
            <a:r>
              <a:rPr lang="en-ZA" sz="1500" b="1" dirty="0"/>
              <a:t>Details of Tenderer </a:t>
            </a:r>
            <a:r>
              <a:rPr lang="en-ZA" sz="1500" dirty="0" smtClean="0"/>
              <a:t>page (The Contract </a:t>
            </a:r>
            <a:r>
              <a:rPr lang="en-ZA" sz="1500" dirty="0" err="1" smtClean="0"/>
              <a:t>Pg</a:t>
            </a:r>
            <a:r>
              <a:rPr lang="en-ZA" sz="1500" dirty="0" smtClean="0"/>
              <a:t> </a:t>
            </a:r>
            <a:r>
              <a:rPr lang="en-ZA" sz="1500" dirty="0" smtClean="0"/>
              <a:t>22, </a:t>
            </a:r>
            <a:r>
              <a:rPr lang="en-ZA" sz="1500" b="1" dirty="0" smtClean="0"/>
              <a:t>to be completed in full</a:t>
            </a:r>
            <a:r>
              <a:rPr lang="en-ZA" sz="1500" dirty="0" smtClean="0"/>
              <a:t>) and a valid Tax PIN letter provided with the tender. These should also be lodged with the City at the time of registration as a vendor (and annually thereafter)(COT Tenderer’s Obligations 2.2.19.2; SCC and GCC 32.3).</a:t>
            </a:r>
          </a:p>
          <a:p>
            <a:pPr>
              <a:lnSpc>
                <a:spcPct val="120000"/>
              </a:lnSpc>
              <a:spcBef>
                <a:spcPts val="384"/>
              </a:spcBef>
            </a:pPr>
            <a:r>
              <a:rPr lang="en-ZA" sz="1500" dirty="0" smtClean="0"/>
              <a:t>Tenderers whose tax affairs are not in order should resolve immediately as limited time will be afforded if this needs to be requested after submission of tenders.</a:t>
            </a:r>
          </a:p>
          <a:p>
            <a:pPr>
              <a:lnSpc>
                <a:spcPct val="120000"/>
              </a:lnSpc>
              <a:spcBef>
                <a:spcPts val="384"/>
              </a:spcBef>
            </a:pPr>
            <a:r>
              <a:rPr lang="en-ZA" sz="1500" dirty="0" smtClean="0"/>
              <a:t>Tender validity is mandatory 120 days, but will be deemed to be valid for longer (for a period of 12 months after this) if evaluation overruns this period, unless explicitly stated to the contrary in the tender submission (COT Tenderer’s Obligations 2.2.15). This refers to </a:t>
            </a:r>
            <a:r>
              <a:rPr lang="en-ZA" sz="1500" u="sng" dirty="0" smtClean="0"/>
              <a:t>tender</a:t>
            </a:r>
            <a:r>
              <a:rPr lang="en-ZA" sz="1500" dirty="0" smtClean="0"/>
              <a:t> validity. (Price validity is subject to CPA provisions and Schedule F.1, the CPA &amp; ROE Schedule).</a:t>
            </a:r>
          </a:p>
          <a:p>
            <a:pPr>
              <a:lnSpc>
                <a:spcPct val="120000"/>
              </a:lnSpc>
              <a:spcBef>
                <a:spcPts val="384"/>
              </a:spcBef>
            </a:pPr>
            <a:r>
              <a:rPr lang="en-ZA" sz="1500" dirty="0" smtClean="0"/>
              <a:t>Contract period is a period not exceeding Three Years (36 months) from date of commencement. </a:t>
            </a:r>
            <a:r>
              <a:rPr lang="en-ZA" sz="1500" dirty="0" smtClean="0"/>
              <a:t>(</a:t>
            </a:r>
            <a:r>
              <a:rPr lang="en-ZA" sz="1500" b="1" dirty="0" smtClean="0"/>
              <a:t>expected commencement date: 1 July 2025</a:t>
            </a:r>
            <a:r>
              <a:rPr lang="en-ZA" sz="1500" dirty="0" smtClean="0"/>
              <a:t>)</a:t>
            </a:r>
            <a:endParaRPr lang="en-ZA" sz="1500" dirty="0" smtClean="0"/>
          </a:p>
          <a:p>
            <a:pPr>
              <a:lnSpc>
                <a:spcPct val="120000"/>
              </a:lnSpc>
              <a:spcBef>
                <a:spcPts val="384"/>
              </a:spcBef>
            </a:pPr>
            <a:r>
              <a:rPr lang="en-ZA" sz="1500" dirty="0" smtClean="0"/>
              <a:t>Note the intention is to appoint two tenderers </a:t>
            </a:r>
            <a:r>
              <a:rPr lang="en-ZA" sz="1500" dirty="0" smtClean="0"/>
              <a:t>for </a:t>
            </a:r>
            <a:r>
              <a:rPr lang="en-ZA" sz="1500" dirty="0" smtClean="0"/>
              <a:t>the contract, a Main Contractor and an Alternative Contractor</a:t>
            </a:r>
            <a:r>
              <a:rPr lang="en-ZA" sz="1500" dirty="0" smtClean="0"/>
              <a:t>. (Clause 2.1.5.1 of COT)</a:t>
            </a:r>
            <a:endParaRPr lang="en-ZA" sz="1500" dirty="0" smtClean="0"/>
          </a:p>
          <a:p>
            <a:pPr lvl="1">
              <a:lnSpc>
                <a:spcPct val="150000"/>
              </a:lnSpc>
            </a:pPr>
            <a:endParaRPr lang="en-ZA" dirty="0" smtClean="0"/>
          </a:p>
          <a:p>
            <a:pPr lvl="1">
              <a:lnSpc>
                <a:spcPct val="150000"/>
              </a:lnSpc>
            </a:pPr>
            <a:endParaRPr lang="en-ZA" dirty="0" smtClean="0">
              <a:solidFill>
                <a:srgbClr val="7030A0"/>
              </a:solidFill>
            </a:endParaRPr>
          </a:p>
          <a:p>
            <a:pPr marL="0" indent="0">
              <a:lnSpc>
                <a:spcPct val="150000"/>
              </a:lnSpc>
              <a:buNone/>
            </a:pPr>
            <a:endParaRPr lang="en-ZA" dirty="0" smtClean="0"/>
          </a:p>
        </p:txBody>
      </p:sp>
    </p:spTree>
    <p:extLst>
      <p:ext uri="{BB962C8B-B14F-4D97-AF65-F5344CB8AC3E}">
        <p14:creationId xmlns:p14="http://schemas.microsoft.com/office/powerpoint/2010/main" val="3231462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187779" y="1034715"/>
            <a:ext cx="8768441" cy="5390578"/>
          </a:xfrm>
        </p:spPr>
        <p:txBody>
          <a:bodyPr>
            <a:normAutofit fontScale="85000" lnSpcReduction="20000"/>
          </a:bodyPr>
          <a:lstStyle/>
          <a:p>
            <a:pPr marL="0" indent="0">
              <a:lnSpc>
                <a:spcPct val="120000"/>
              </a:lnSpc>
              <a:spcBef>
                <a:spcPts val="384"/>
              </a:spcBef>
              <a:buNone/>
            </a:pPr>
            <a:r>
              <a:rPr lang="en-ZA" b="1" u="sng" dirty="0" smtClean="0"/>
              <a:t>Forms (Conditions of Tender, Tenderer’s Obligations 2.2.12)</a:t>
            </a:r>
          </a:p>
          <a:p>
            <a:pPr marL="0" indent="0">
              <a:lnSpc>
                <a:spcPct val="120000"/>
              </a:lnSpc>
              <a:spcBef>
                <a:spcPts val="384"/>
              </a:spcBef>
              <a:buNone/>
            </a:pPr>
            <a:endParaRPr lang="en-ZA" sz="900" dirty="0" smtClean="0"/>
          </a:p>
          <a:p>
            <a:pPr>
              <a:lnSpc>
                <a:spcPct val="120000"/>
              </a:lnSpc>
              <a:spcBef>
                <a:spcPts val="384"/>
              </a:spcBef>
            </a:pPr>
            <a:r>
              <a:rPr lang="en-ZA" b="1" u="sng" dirty="0" smtClean="0"/>
              <a:t>Tenderers may submit one tender only</a:t>
            </a:r>
            <a:r>
              <a:rPr lang="en-ZA" dirty="0" smtClean="0"/>
              <a:t>. Multiple, competing, responsive tender submissions from a single Tenderer are not permitted. (Note conditions for Alternative Offers (COT 2.2.11))</a:t>
            </a:r>
          </a:p>
          <a:p>
            <a:pPr>
              <a:lnSpc>
                <a:spcPct val="120000"/>
              </a:lnSpc>
              <a:spcBef>
                <a:spcPts val="384"/>
              </a:spcBef>
            </a:pPr>
            <a:r>
              <a:rPr lang="en-ZA" dirty="0" smtClean="0"/>
              <a:t>The tender offer, including  </a:t>
            </a:r>
            <a:r>
              <a:rPr lang="en-ZA" i="1" dirty="0" smtClean="0"/>
              <a:t>Details of Tenderer (</a:t>
            </a:r>
            <a:r>
              <a:rPr lang="en-ZA" i="1" dirty="0" err="1" smtClean="0"/>
              <a:t>Pg</a:t>
            </a:r>
            <a:r>
              <a:rPr lang="en-ZA" i="1" dirty="0" smtClean="0"/>
              <a:t> </a:t>
            </a:r>
            <a:r>
              <a:rPr lang="en-ZA" i="1" dirty="0" smtClean="0"/>
              <a:t>22), </a:t>
            </a:r>
            <a:r>
              <a:rPr lang="en-ZA" i="1" dirty="0" smtClean="0"/>
              <a:t>Form </a:t>
            </a:r>
            <a:r>
              <a:rPr lang="en-ZA" i="1" dirty="0"/>
              <a:t>of Offer and Acceptance</a:t>
            </a:r>
            <a:r>
              <a:rPr lang="en-ZA" dirty="0"/>
              <a:t> </a:t>
            </a:r>
            <a:r>
              <a:rPr lang="en-ZA" dirty="0" smtClean="0"/>
              <a:t>(</a:t>
            </a:r>
            <a:r>
              <a:rPr lang="en-ZA" dirty="0" err="1" smtClean="0"/>
              <a:t>Pg</a:t>
            </a:r>
            <a:r>
              <a:rPr lang="en-ZA" dirty="0" smtClean="0"/>
              <a:t> </a:t>
            </a:r>
            <a:r>
              <a:rPr lang="en-ZA" dirty="0" smtClean="0"/>
              <a:t>23) </a:t>
            </a:r>
            <a:r>
              <a:rPr lang="en-ZA" dirty="0" smtClean="0"/>
              <a:t>and </a:t>
            </a:r>
            <a:r>
              <a:rPr lang="en-ZA" i="1" dirty="0"/>
              <a:t>Price </a:t>
            </a:r>
            <a:r>
              <a:rPr lang="en-ZA" i="1" dirty="0" smtClean="0"/>
              <a:t>Schedule (</a:t>
            </a:r>
            <a:r>
              <a:rPr lang="en-ZA" i="1" dirty="0" err="1" smtClean="0"/>
              <a:t>Pg</a:t>
            </a:r>
            <a:r>
              <a:rPr lang="en-ZA" i="1" dirty="0" smtClean="0"/>
              <a:t> </a:t>
            </a:r>
            <a:r>
              <a:rPr lang="en-ZA" i="1" dirty="0" smtClean="0"/>
              <a:t>29</a:t>
            </a:r>
            <a:r>
              <a:rPr lang="en-ZA" i="1" dirty="0" smtClean="0"/>
              <a:t> </a:t>
            </a:r>
            <a:r>
              <a:rPr lang="en-ZA" i="1" dirty="0" smtClean="0"/>
              <a:t>to </a:t>
            </a:r>
            <a:r>
              <a:rPr lang="en-ZA" i="1" dirty="0" smtClean="0"/>
              <a:t>30) </a:t>
            </a:r>
            <a:r>
              <a:rPr lang="en-ZA" dirty="0" smtClean="0"/>
              <a:t>must be completed and on the original tender documents as issued by the City. </a:t>
            </a:r>
            <a:r>
              <a:rPr lang="en-ZA" b="1" dirty="0" smtClean="0"/>
              <a:t>Note Pricing Instructions (</a:t>
            </a:r>
            <a:r>
              <a:rPr lang="en-ZA" b="1" dirty="0" err="1" smtClean="0"/>
              <a:t>Pg</a:t>
            </a:r>
            <a:r>
              <a:rPr lang="en-ZA" b="1" dirty="0" smtClean="0"/>
              <a:t> </a:t>
            </a:r>
            <a:r>
              <a:rPr lang="en-ZA" b="1" dirty="0" smtClean="0"/>
              <a:t>28)</a:t>
            </a:r>
            <a:r>
              <a:rPr lang="en-ZA" dirty="0" smtClean="0"/>
              <a:t>.</a:t>
            </a:r>
            <a:endParaRPr lang="en-ZA" dirty="0" smtClean="0"/>
          </a:p>
          <a:p>
            <a:pPr>
              <a:lnSpc>
                <a:spcPct val="120000"/>
              </a:lnSpc>
              <a:spcBef>
                <a:spcPts val="384"/>
              </a:spcBef>
            </a:pPr>
            <a:r>
              <a:rPr lang="en-ZA" dirty="0" smtClean="0"/>
              <a:t>All documents must be filled in clearly (non-erasable, printed or clearly handwritten) and signed by hand (with black non-erasable ink) on the original tender offer and by a person authorised to do so.</a:t>
            </a:r>
          </a:p>
          <a:p>
            <a:pPr>
              <a:lnSpc>
                <a:spcPct val="120000"/>
              </a:lnSpc>
              <a:spcBef>
                <a:spcPts val="384"/>
              </a:spcBef>
            </a:pPr>
            <a:r>
              <a:rPr lang="en-ZA" dirty="0" smtClean="0"/>
              <a:t>Tenders must be submitted in the designated Tender Box on or before the closing date and time. Late Tenders are not acceptable and will not be considered.</a:t>
            </a:r>
          </a:p>
          <a:p>
            <a:pPr>
              <a:lnSpc>
                <a:spcPct val="120000"/>
              </a:lnSpc>
              <a:spcBef>
                <a:spcPts val="384"/>
              </a:spcBef>
            </a:pPr>
            <a:r>
              <a:rPr lang="en-ZA" dirty="0" smtClean="0"/>
              <a:t>Schedule of Deviations (The Contract, </a:t>
            </a:r>
            <a:r>
              <a:rPr lang="en-ZA" dirty="0" err="1" smtClean="0"/>
              <a:t>Pg</a:t>
            </a:r>
            <a:r>
              <a:rPr lang="en-ZA" dirty="0" smtClean="0"/>
              <a:t> </a:t>
            </a:r>
            <a:r>
              <a:rPr lang="en-ZA" dirty="0" smtClean="0"/>
              <a:t>25) </a:t>
            </a:r>
            <a:r>
              <a:rPr lang="en-ZA" dirty="0" smtClean="0"/>
              <a:t>in the Form of Offer and Acceptance </a:t>
            </a:r>
            <a:r>
              <a:rPr lang="en-ZA" b="1" u="sng" dirty="0" smtClean="0"/>
              <a:t>IS NOT</a:t>
            </a:r>
            <a:r>
              <a:rPr lang="en-ZA" dirty="0" smtClean="0"/>
              <a:t> to be filled in at time of tender submission. This is filled in by CCT </a:t>
            </a:r>
            <a:r>
              <a:rPr lang="en-ZA" dirty="0"/>
              <a:t>after </a:t>
            </a:r>
            <a:r>
              <a:rPr lang="en-ZA" dirty="0" smtClean="0"/>
              <a:t>award to record any approved, non-material deviations.</a:t>
            </a:r>
          </a:p>
          <a:p>
            <a:pPr>
              <a:lnSpc>
                <a:spcPct val="120000"/>
              </a:lnSpc>
              <a:spcBef>
                <a:spcPts val="384"/>
              </a:spcBef>
            </a:pPr>
            <a:r>
              <a:rPr lang="en-ZA" dirty="0" smtClean="0"/>
              <a:t>Ensure prices in Pricing Schedule are listed </a:t>
            </a:r>
            <a:r>
              <a:rPr lang="en-ZA" b="1" dirty="0" smtClean="0"/>
              <a:t>excluding VAT but including Offloading</a:t>
            </a:r>
            <a:r>
              <a:rPr lang="en-ZA" dirty="0" smtClean="0"/>
              <a:t>, as specified.</a:t>
            </a:r>
          </a:p>
          <a:p>
            <a:pPr>
              <a:lnSpc>
                <a:spcPct val="120000"/>
              </a:lnSpc>
              <a:spcBef>
                <a:spcPts val="384"/>
              </a:spcBef>
            </a:pPr>
            <a:r>
              <a:rPr lang="en-ZA" u="sng" dirty="0" smtClean="0"/>
              <a:t>All schedules must be completed in full and returned with your Tender</a:t>
            </a:r>
            <a:r>
              <a:rPr lang="en-ZA" dirty="0" smtClean="0"/>
              <a:t>. These may be printed, but must be on original CCT forms. Please do not remove pages from the returnable schedules. Additional pages required to amplify information provided in the schedules may be appended at the end (and must be clearly referenced), but schedules must be fully complete.</a:t>
            </a:r>
          </a:p>
          <a:p>
            <a:pPr>
              <a:lnSpc>
                <a:spcPct val="120000"/>
              </a:lnSpc>
              <a:spcBef>
                <a:spcPts val="384"/>
              </a:spcBef>
            </a:pPr>
            <a:r>
              <a:rPr lang="en-ZA" dirty="0" smtClean="0"/>
              <a:t>Failure to provide compulsory information and provide all the data or information requested completely and in the form required may render the tender Non-Responsive.</a:t>
            </a:r>
          </a:p>
          <a:p>
            <a:pPr marL="0" indent="0">
              <a:lnSpc>
                <a:spcPct val="150000"/>
              </a:lnSpc>
              <a:buNone/>
            </a:pPr>
            <a:endParaRPr lang="en-ZA" dirty="0" smtClean="0"/>
          </a:p>
        </p:txBody>
      </p:sp>
    </p:spTree>
    <p:extLst>
      <p:ext uri="{BB962C8B-B14F-4D97-AF65-F5344CB8AC3E}">
        <p14:creationId xmlns:p14="http://schemas.microsoft.com/office/powerpoint/2010/main" val="2039587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Tender Clarification by City of Cape Town</a:t>
            </a:r>
          </a:p>
        </p:txBody>
      </p:sp>
      <p:sp>
        <p:nvSpPr>
          <p:cNvPr id="3" name="Content Placeholder 2"/>
          <p:cNvSpPr>
            <a:spLocks noGrp="1"/>
          </p:cNvSpPr>
          <p:nvPr>
            <p:ph idx="1"/>
          </p:nvPr>
        </p:nvSpPr>
        <p:spPr>
          <a:xfrm>
            <a:off x="457199" y="1123720"/>
            <a:ext cx="8376249" cy="5012675"/>
          </a:xfrm>
        </p:spPr>
        <p:txBody>
          <a:bodyPr>
            <a:normAutofit fontScale="92500"/>
          </a:bodyPr>
          <a:lstStyle/>
          <a:p>
            <a:pPr marL="0" lvl="1" indent="0">
              <a:spcBef>
                <a:spcPts val="384"/>
              </a:spcBef>
              <a:buNone/>
            </a:pPr>
            <a:r>
              <a:rPr lang="en-ZA" sz="1500" b="1" u="sng" dirty="0" smtClean="0"/>
              <a:t>Tender Responsiveness Criteria (Conditions of Tender)</a:t>
            </a:r>
          </a:p>
          <a:p>
            <a:pPr marL="342900" lvl="1" indent="-342900">
              <a:spcBef>
                <a:spcPts val="384"/>
              </a:spcBef>
              <a:buFont typeface="Arial"/>
              <a:buChar char="•"/>
            </a:pPr>
            <a:r>
              <a:rPr lang="en-ZA" sz="1500" dirty="0" smtClean="0"/>
              <a:t>Please refer to COT Tenderer’s Obligations Section 2.2.1, Eligibility Criteria, for details regarding what constitutes a Responsive Tender.</a:t>
            </a:r>
          </a:p>
          <a:p>
            <a:pPr marL="342900" lvl="1" indent="-342900">
              <a:spcBef>
                <a:spcPts val="384"/>
              </a:spcBef>
              <a:buFont typeface="Arial"/>
              <a:buChar char="•"/>
            </a:pPr>
            <a:r>
              <a:rPr lang="en-ZA" sz="1500" dirty="0" smtClean="0"/>
              <a:t>Clause 2.2.1.1 and 2.2.1.1.1 details the requirements establishing a clear, irrevocable and unambiguous offer.</a:t>
            </a:r>
          </a:p>
          <a:p>
            <a:pPr marL="342900" lvl="1" indent="-342900">
              <a:spcBef>
                <a:spcPts val="384"/>
              </a:spcBef>
              <a:buFont typeface="Arial"/>
              <a:buChar char="•"/>
            </a:pPr>
            <a:r>
              <a:rPr lang="en-ZA" sz="1500" dirty="0" smtClean="0"/>
              <a:t>Clause 2.2.1.1.2 lists commercial and administrative requirements to be met in order for the tender to be considered provisionally responsive (prior to technical evaluation).</a:t>
            </a:r>
          </a:p>
          <a:p>
            <a:pPr marL="342900" lvl="1" indent="-342900">
              <a:spcBef>
                <a:spcPts val="384"/>
              </a:spcBef>
              <a:buFont typeface="Arial"/>
              <a:buChar char="•"/>
            </a:pPr>
            <a:r>
              <a:rPr lang="en-ZA" sz="1500" dirty="0" smtClean="0"/>
              <a:t>Clause 2.2.1.1.5 previously detailed the requirements for Local Production and Content but not currently applicable due to changes in PPPFA Regulations.</a:t>
            </a:r>
          </a:p>
          <a:p>
            <a:pPr marL="342900" lvl="1" indent="-342900">
              <a:spcBef>
                <a:spcPts val="384"/>
              </a:spcBef>
              <a:buFont typeface="Arial"/>
              <a:buChar char="•"/>
            </a:pPr>
            <a:r>
              <a:rPr lang="en-ZA" sz="1500" dirty="0"/>
              <a:t>Note </a:t>
            </a:r>
            <a:r>
              <a:rPr lang="en-ZA" sz="1500" dirty="0" smtClean="0"/>
              <a:t>Test </a:t>
            </a:r>
            <a:r>
              <a:rPr lang="en-ZA" sz="1500" dirty="0"/>
              <a:t>for Responsiveness (COT The CCT’s Undertakings </a:t>
            </a:r>
            <a:r>
              <a:rPr lang="en-ZA" sz="1500" dirty="0" smtClean="0"/>
              <a:t>2.3.7</a:t>
            </a:r>
            <a:r>
              <a:rPr lang="en-ZA" sz="1500" dirty="0"/>
              <a:t>) and the requirements for a Responsive </a:t>
            </a:r>
            <a:r>
              <a:rPr lang="en-ZA" sz="1500" dirty="0" smtClean="0"/>
              <a:t>Tender.</a:t>
            </a:r>
          </a:p>
          <a:p>
            <a:pPr marL="342900" lvl="1" indent="-342900">
              <a:spcBef>
                <a:spcPts val="384"/>
              </a:spcBef>
              <a:buFont typeface="Arial"/>
              <a:buChar char="•"/>
            </a:pPr>
            <a:r>
              <a:rPr lang="en-ZA" sz="1500" dirty="0" smtClean="0"/>
              <a:t>Note definitions of a Responsive Tender and a Material Deviation (COT 2.3.7.2).</a:t>
            </a:r>
          </a:p>
          <a:p>
            <a:pPr marL="342900" lvl="1" indent="-342900">
              <a:spcBef>
                <a:spcPts val="384"/>
              </a:spcBef>
              <a:buFont typeface="Arial"/>
              <a:buChar char="•"/>
            </a:pPr>
            <a:r>
              <a:rPr lang="en-ZA" sz="1500" dirty="0"/>
              <a:t>Tenders that materially or substantially deviate from the terms, conditions and specification of the tender document will be considered non-responsive.</a:t>
            </a:r>
          </a:p>
          <a:p>
            <a:pPr marL="342900" lvl="1" indent="-342900">
              <a:spcBef>
                <a:spcPts val="384"/>
              </a:spcBef>
              <a:buFont typeface="Arial"/>
              <a:buChar char="•"/>
            </a:pPr>
            <a:r>
              <a:rPr lang="en-ZA" sz="1500" dirty="0" smtClean="0"/>
              <a:t>Tenders not responsive at time of tender (due to material deviations, materially amended clauses, specifically and substantively non-responsive equipment, </a:t>
            </a:r>
            <a:r>
              <a:rPr lang="en-ZA" sz="1500" dirty="0" err="1" smtClean="0"/>
              <a:t>etc</a:t>
            </a:r>
            <a:r>
              <a:rPr lang="en-ZA" sz="1500" dirty="0" smtClean="0"/>
              <a:t>) </a:t>
            </a:r>
            <a:r>
              <a:rPr lang="en-ZA" sz="1500" u="sng" dirty="0" smtClean="0"/>
              <a:t>cannot be subsequently made responsive</a:t>
            </a:r>
            <a:r>
              <a:rPr lang="en-ZA" sz="1500" dirty="0" smtClean="0"/>
              <a:t>, so please take care in your tender submission.</a:t>
            </a:r>
          </a:p>
          <a:p>
            <a:pPr marL="342900" lvl="1" indent="-342900">
              <a:spcBef>
                <a:spcPts val="384"/>
              </a:spcBef>
              <a:buFont typeface="Arial"/>
              <a:buChar char="•"/>
            </a:pPr>
            <a:r>
              <a:rPr lang="en-ZA" sz="1500" dirty="0" smtClean="0"/>
              <a:t>CCT may seek post tender clarification (2.2.16; 2.3.9) on matters affecting the evaluation of the bid offer or matters that could give rise to ambiguity in the subsequent contract, but such clarification cannot change the substance of the offer of the particular tenderer.</a:t>
            </a:r>
            <a:endParaRPr lang="en-ZA" dirty="0"/>
          </a:p>
          <a:p>
            <a:pPr marL="342900" lvl="1" indent="-342900">
              <a:buFont typeface="Arial"/>
              <a:buChar char="•"/>
            </a:pPr>
            <a:endParaRPr lang="en-ZA" dirty="0" smtClean="0"/>
          </a:p>
          <a:p>
            <a:pPr marL="57150" indent="0">
              <a:buNone/>
            </a:pPr>
            <a:endParaRPr lang="en-ZA" dirty="0">
              <a:solidFill>
                <a:srgbClr val="7030A0"/>
              </a:solidFill>
            </a:endParaRPr>
          </a:p>
        </p:txBody>
      </p:sp>
    </p:spTree>
    <p:extLst>
      <p:ext uri="{BB962C8B-B14F-4D97-AF65-F5344CB8AC3E}">
        <p14:creationId xmlns:p14="http://schemas.microsoft.com/office/powerpoint/2010/main" val="3760259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457200" y="1123720"/>
            <a:ext cx="8229600" cy="4957591"/>
          </a:xfrm>
        </p:spPr>
        <p:txBody>
          <a:bodyPr>
            <a:normAutofit fontScale="85000" lnSpcReduction="10000"/>
          </a:bodyPr>
          <a:lstStyle/>
          <a:p>
            <a:pPr marL="0" indent="0">
              <a:lnSpc>
                <a:spcPct val="120000"/>
              </a:lnSpc>
              <a:spcBef>
                <a:spcPts val="384"/>
              </a:spcBef>
              <a:buNone/>
            </a:pPr>
            <a:r>
              <a:rPr lang="en-ZA" b="1" u="sng" dirty="0" smtClean="0"/>
              <a:t>Conditions of Tender (General Comments)</a:t>
            </a:r>
          </a:p>
          <a:p>
            <a:pPr>
              <a:lnSpc>
                <a:spcPct val="120000"/>
              </a:lnSpc>
              <a:spcBef>
                <a:spcPts val="384"/>
              </a:spcBef>
            </a:pPr>
            <a:r>
              <a:rPr lang="en-ZA" dirty="0" smtClean="0"/>
              <a:t>Pay close attention to Conditions of Tender, Evaluation Criteria, Special Conditions of Contract (SCC), General Conditions of Contract (GCC), etc. </a:t>
            </a:r>
          </a:p>
          <a:p>
            <a:pPr marL="342900" lvl="1" indent="-342900">
              <a:lnSpc>
                <a:spcPct val="120000"/>
              </a:lnSpc>
              <a:spcBef>
                <a:spcPts val="384"/>
              </a:spcBef>
              <a:buFont typeface="Arial"/>
              <a:buChar char="•"/>
            </a:pPr>
            <a:r>
              <a:rPr lang="en-ZA" b="1" dirty="0" smtClean="0"/>
              <a:t>Beware of standardised </a:t>
            </a:r>
            <a:r>
              <a:rPr lang="en-ZA" b="1" dirty="0"/>
              <a:t>Covering Letters with “</a:t>
            </a:r>
            <a:r>
              <a:rPr lang="en-ZA" b="1" dirty="0" smtClean="0"/>
              <a:t>standard </a:t>
            </a:r>
            <a:r>
              <a:rPr lang="en-ZA" b="1" dirty="0"/>
              <a:t>clauses</a:t>
            </a:r>
            <a:r>
              <a:rPr lang="en-ZA" b="1" dirty="0" smtClean="0"/>
              <a:t>” that may actually be inherently Non-Responsive</a:t>
            </a:r>
            <a:r>
              <a:rPr lang="en-ZA" dirty="0" smtClean="0"/>
              <a:t>.</a:t>
            </a:r>
            <a:endParaRPr lang="en-ZA" dirty="0"/>
          </a:p>
          <a:p>
            <a:pPr>
              <a:lnSpc>
                <a:spcPct val="120000"/>
              </a:lnSpc>
              <a:spcBef>
                <a:spcPts val="384"/>
              </a:spcBef>
            </a:pPr>
            <a:r>
              <a:rPr lang="en-ZA" dirty="0" smtClean="0"/>
              <a:t>In regard to risk of material non-responsiveness ensure that you </a:t>
            </a:r>
            <a:r>
              <a:rPr lang="en-ZA" b="1" u="sng" dirty="0" smtClean="0"/>
              <a:t>do not</a:t>
            </a:r>
            <a:r>
              <a:rPr lang="en-ZA" dirty="0" smtClean="0"/>
              <a:t>:</a:t>
            </a:r>
          </a:p>
          <a:p>
            <a:pPr lvl="1">
              <a:lnSpc>
                <a:spcPct val="120000"/>
              </a:lnSpc>
              <a:spcBef>
                <a:spcPts val="384"/>
              </a:spcBef>
            </a:pPr>
            <a:r>
              <a:rPr lang="en-ZA" dirty="0" smtClean="0"/>
              <a:t>Impose commercial conditions or clauses that are in conflict with the GCC or SCC, and do not propose contract conditions that are different from those specified (</a:t>
            </a:r>
            <a:r>
              <a:rPr lang="en-ZA" dirty="0" err="1" smtClean="0"/>
              <a:t>eg</a:t>
            </a:r>
            <a:r>
              <a:rPr lang="en-ZA" dirty="0" smtClean="0"/>
              <a:t> NT GCC 2010). These will not be accepted and may be materially non-responsive.</a:t>
            </a:r>
          </a:p>
          <a:p>
            <a:pPr lvl="1">
              <a:lnSpc>
                <a:spcPct val="120000"/>
              </a:lnSpc>
              <a:spcBef>
                <a:spcPts val="384"/>
              </a:spcBef>
            </a:pPr>
            <a:r>
              <a:rPr lang="en-ZA" dirty="0" smtClean="0"/>
              <a:t>Do not impose customised Force Majeure, Limitation of Liability or Consequential Damages Clauses. The specified GCC and SCC clauses forming part of the specification protect both contractor and CoCT and form the specification basis. </a:t>
            </a:r>
          </a:p>
          <a:p>
            <a:pPr lvl="1">
              <a:lnSpc>
                <a:spcPct val="120000"/>
              </a:lnSpc>
              <a:spcBef>
                <a:spcPts val="384"/>
              </a:spcBef>
            </a:pPr>
            <a:r>
              <a:rPr lang="en-ZA" dirty="0" smtClean="0"/>
              <a:t>Do not specify minimum order quantities. The CCT will order as required from time </a:t>
            </a:r>
            <a:r>
              <a:rPr lang="en-ZA" dirty="0"/>
              <a:t>to time and will not accept minimum order quantities that may result in overstocking</a:t>
            </a:r>
            <a:r>
              <a:rPr lang="en-ZA" dirty="0" smtClean="0"/>
              <a:t>.</a:t>
            </a:r>
          </a:p>
          <a:p>
            <a:pPr lvl="1">
              <a:lnSpc>
                <a:spcPct val="120000"/>
              </a:lnSpc>
              <a:spcBef>
                <a:spcPts val="384"/>
              </a:spcBef>
            </a:pPr>
            <a:r>
              <a:rPr lang="en-ZA" dirty="0" smtClean="0"/>
              <a:t>Do not specify conditional pricing (</a:t>
            </a:r>
            <a:r>
              <a:rPr lang="en-ZA" dirty="0" err="1" smtClean="0"/>
              <a:t>eg</a:t>
            </a:r>
            <a:r>
              <a:rPr lang="en-ZA" dirty="0" smtClean="0"/>
              <a:t>. based upon order quantities). Pricing basis must comply with the specification and particularly Schedule F.1 (CPA).</a:t>
            </a:r>
          </a:p>
          <a:p>
            <a:pPr lvl="1">
              <a:lnSpc>
                <a:spcPct val="120000"/>
              </a:lnSpc>
              <a:spcBef>
                <a:spcPts val="384"/>
              </a:spcBef>
            </a:pPr>
            <a:r>
              <a:rPr lang="en-ZA" dirty="0" smtClean="0"/>
              <a:t>Do not amend </a:t>
            </a:r>
            <a:r>
              <a:rPr lang="en-ZA" dirty="0"/>
              <a:t>the penalty </a:t>
            </a:r>
            <a:r>
              <a:rPr lang="en-ZA" dirty="0" smtClean="0"/>
              <a:t>clauses or tolerances relating to  late deliveries and short drum lengths. </a:t>
            </a:r>
            <a:r>
              <a:rPr lang="en-ZA" dirty="0"/>
              <a:t>The tender requirements are </a:t>
            </a:r>
            <a:r>
              <a:rPr lang="en-ZA" dirty="0" smtClean="0"/>
              <a:t>binding and amendment will render the tender Non-Responsive as are considered to affect pricing and competitiveness.</a:t>
            </a:r>
          </a:p>
          <a:p>
            <a:pPr lvl="1">
              <a:lnSpc>
                <a:spcPct val="150000"/>
              </a:lnSpc>
            </a:pPr>
            <a:endParaRPr lang="en-ZA" dirty="0" smtClean="0"/>
          </a:p>
        </p:txBody>
      </p:sp>
    </p:spTree>
    <p:extLst>
      <p:ext uri="{BB962C8B-B14F-4D97-AF65-F5344CB8AC3E}">
        <p14:creationId xmlns:p14="http://schemas.microsoft.com/office/powerpoint/2010/main" val="3197130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Tender Clarification by City of Cape Town</a:t>
            </a:r>
            <a:endParaRPr lang="en-ZA" dirty="0"/>
          </a:p>
        </p:txBody>
      </p:sp>
      <p:sp>
        <p:nvSpPr>
          <p:cNvPr id="3" name="Content Placeholder 2"/>
          <p:cNvSpPr>
            <a:spLocks noGrp="1"/>
          </p:cNvSpPr>
          <p:nvPr>
            <p:ph idx="1"/>
          </p:nvPr>
        </p:nvSpPr>
        <p:spPr>
          <a:xfrm>
            <a:off x="457200" y="1064525"/>
            <a:ext cx="8229600" cy="5206621"/>
          </a:xfrm>
        </p:spPr>
        <p:txBody>
          <a:bodyPr>
            <a:normAutofit fontScale="92500" lnSpcReduction="20000"/>
          </a:bodyPr>
          <a:lstStyle/>
          <a:p>
            <a:pPr marL="0" indent="0">
              <a:lnSpc>
                <a:spcPct val="110000"/>
              </a:lnSpc>
              <a:spcBef>
                <a:spcPts val="384"/>
              </a:spcBef>
              <a:buNone/>
            </a:pPr>
            <a:r>
              <a:rPr lang="en-ZA" b="1" u="sng" dirty="0" smtClean="0"/>
              <a:t>Conditions of Tender (Cont’d)</a:t>
            </a:r>
          </a:p>
          <a:p>
            <a:pPr>
              <a:lnSpc>
                <a:spcPct val="110000"/>
              </a:lnSpc>
              <a:spcBef>
                <a:spcPts val="384"/>
              </a:spcBef>
            </a:pPr>
            <a:r>
              <a:rPr lang="en-ZA" b="1" u="sng" dirty="0" smtClean="0"/>
              <a:t>Do not (Cont’d)</a:t>
            </a:r>
            <a:r>
              <a:rPr lang="en-ZA" dirty="0" smtClean="0"/>
              <a:t>:</a:t>
            </a:r>
          </a:p>
          <a:p>
            <a:pPr marL="534988" lvl="1" indent="-173038">
              <a:lnSpc>
                <a:spcPct val="110000"/>
              </a:lnSpc>
              <a:spcBef>
                <a:spcPts val="384"/>
              </a:spcBef>
            </a:pPr>
            <a:r>
              <a:rPr lang="en-ZA" dirty="0" smtClean="0"/>
              <a:t>Do not provide </a:t>
            </a:r>
            <a:r>
              <a:rPr lang="en-ZA" dirty="0"/>
              <a:t>qualified delivery conditions. Deliveries </a:t>
            </a:r>
            <a:r>
              <a:rPr lang="en-ZA" dirty="0" smtClean="0"/>
              <a:t>must </a:t>
            </a:r>
            <a:r>
              <a:rPr lang="en-ZA" dirty="0"/>
              <a:t>be as per </a:t>
            </a:r>
            <a:r>
              <a:rPr lang="en-ZA" dirty="0" smtClean="0"/>
              <a:t>specification </a:t>
            </a:r>
            <a:r>
              <a:rPr lang="en-ZA" dirty="0"/>
              <a:t>for the duration of the contract, not subject to </a:t>
            </a:r>
            <a:r>
              <a:rPr lang="en-ZA" dirty="0" smtClean="0"/>
              <a:t>manufacturer’s programme, </a:t>
            </a:r>
            <a:r>
              <a:rPr lang="en-ZA" dirty="0"/>
              <a:t>and late deliveries will be subject to the specified penalties</a:t>
            </a:r>
            <a:r>
              <a:rPr lang="en-ZA" dirty="0" smtClean="0"/>
              <a:t>.</a:t>
            </a:r>
          </a:p>
          <a:p>
            <a:pPr marL="534988" lvl="1" indent="-173038">
              <a:lnSpc>
                <a:spcPct val="110000"/>
              </a:lnSpc>
              <a:spcBef>
                <a:spcPts val="384"/>
              </a:spcBef>
            </a:pPr>
            <a:r>
              <a:rPr lang="en-ZA" dirty="0" smtClean="0"/>
              <a:t>Conditions </a:t>
            </a:r>
            <a:r>
              <a:rPr lang="en-ZA" dirty="0"/>
              <a:t>that delivery </a:t>
            </a:r>
            <a:r>
              <a:rPr lang="en-ZA" dirty="0" smtClean="0"/>
              <a:t>will </a:t>
            </a:r>
            <a:r>
              <a:rPr lang="en-ZA" dirty="0"/>
              <a:t>vary in accordance with manufacturer’s / supplier’s </a:t>
            </a:r>
            <a:r>
              <a:rPr lang="en-ZA" dirty="0" smtClean="0"/>
              <a:t>factory loading </a:t>
            </a:r>
            <a:r>
              <a:rPr lang="en-ZA" dirty="0"/>
              <a:t>are not </a:t>
            </a:r>
            <a:r>
              <a:rPr lang="en-ZA" dirty="0" smtClean="0"/>
              <a:t>acceptable. Delivery </a:t>
            </a:r>
            <a:r>
              <a:rPr lang="en-ZA" dirty="0"/>
              <a:t>periods </a:t>
            </a:r>
            <a:r>
              <a:rPr lang="en-ZA" dirty="0" smtClean="0"/>
              <a:t>are </a:t>
            </a:r>
            <a:r>
              <a:rPr lang="en-ZA" dirty="0"/>
              <a:t>a contract condition and will not be negotiated after contract </a:t>
            </a:r>
            <a:r>
              <a:rPr lang="en-ZA" dirty="0" smtClean="0"/>
              <a:t>award.</a:t>
            </a:r>
          </a:p>
          <a:p>
            <a:pPr marL="534988" lvl="1" indent="-173038">
              <a:lnSpc>
                <a:spcPct val="110000"/>
              </a:lnSpc>
              <a:spcBef>
                <a:spcPts val="384"/>
              </a:spcBef>
            </a:pPr>
            <a:r>
              <a:rPr lang="en-ZA" dirty="0"/>
              <a:t>Staggered deliveries for large orders are to the approval of the Engineer, and contractors will be held to the agreed delivery schedule once approved.</a:t>
            </a:r>
          </a:p>
          <a:p>
            <a:pPr marL="534988" lvl="1" indent="-173038">
              <a:lnSpc>
                <a:spcPct val="110000"/>
              </a:lnSpc>
              <a:spcBef>
                <a:spcPts val="384"/>
              </a:spcBef>
            </a:pPr>
            <a:r>
              <a:rPr lang="en-ZA" dirty="0" smtClean="0"/>
              <a:t>Do </a:t>
            </a:r>
            <a:r>
              <a:rPr lang="en-ZA" dirty="0"/>
              <a:t>not amend CPA base month. The CPA Base Month is </a:t>
            </a:r>
            <a:r>
              <a:rPr lang="en-ZA" b="1" dirty="0" smtClean="0"/>
              <a:t>September </a:t>
            </a:r>
            <a:r>
              <a:rPr lang="en-ZA" b="1" dirty="0" smtClean="0"/>
              <a:t>2024</a:t>
            </a:r>
            <a:r>
              <a:rPr lang="en-ZA" dirty="0" smtClean="0"/>
              <a:t>. </a:t>
            </a:r>
            <a:r>
              <a:rPr lang="en-ZA" dirty="0"/>
              <a:t>Applicable CPA indices must be as outlined in the </a:t>
            </a:r>
            <a:r>
              <a:rPr lang="en-ZA" dirty="0" smtClean="0"/>
              <a:t>specification. Where space is provided for indices to be filled in, kindly provide a thorough unambiguous description in accordance with the SEIFSA table and item descriptions.</a:t>
            </a:r>
          </a:p>
          <a:p>
            <a:pPr marL="534988" lvl="1" indent="-173038">
              <a:lnSpc>
                <a:spcPct val="110000"/>
              </a:lnSpc>
              <a:spcBef>
                <a:spcPts val="384"/>
              </a:spcBef>
            </a:pPr>
            <a:r>
              <a:rPr lang="en-ZA" dirty="0" smtClean="0"/>
              <a:t>Do not amend the CPA basis from that laid out in Schedule F.1 as </a:t>
            </a:r>
            <a:r>
              <a:rPr lang="en-ZA" dirty="0"/>
              <a:t>this </a:t>
            </a:r>
            <a:r>
              <a:rPr lang="en-ZA" dirty="0" smtClean="0"/>
              <a:t>may be deemed to affect </a:t>
            </a:r>
            <a:r>
              <a:rPr lang="en-ZA" dirty="0"/>
              <a:t>the tendered price and therefore </a:t>
            </a:r>
            <a:r>
              <a:rPr lang="en-ZA" dirty="0" smtClean="0"/>
              <a:t>may </a:t>
            </a:r>
            <a:r>
              <a:rPr lang="en-ZA" dirty="0"/>
              <a:t>render your tender </a:t>
            </a:r>
            <a:r>
              <a:rPr lang="en-ZA" dirty="0" smtClean="0"/>
              <a:t>Non-Responsive. (Again beware of standard Covering Letter Clauses).</a:t>
            </a:r>
          </a:p>
          <a:p>
            <a:pPr marL="534988" lvl="1" indent="-173038">
              <a:lnSpc>
                <a:spcPct val="110000"/>
              </a:lnSpc>
              <a:spcBef>
                <a:spcPts val="384"/>
              </a:spcBef>
            </a:pPr>
            <a:r>
              <a:rPr lang="en-ZA" dirty="0" smtClean="0"/>
              <a:t>Do not offer fixed prices. Follow the basis laid out in the CPA Schedule, </a:t>
            </a:r>
            <a:r>
              <a:rPr lang="en-ZA" dirty="0" err="1" smtClean="0"/>
              <a:t>Sch</a:t>
            </a:r>
            <a:r>
              <a:rPr lang="en-ZA" dirty="0" smtClean="0"/>
              <a:t> F.1.</a:t>
            </a:r>
          </a:p>
          <a:p>
            <a:pPr marL="534988" lvl="1" indent="-173038">
              <a:lnSpc>
                <a:spcPct val="110000"/>
              </a:lnSpc>
              <a:spcBef>
                <a:spcPts val="384"/>
              </a:spcBef>
            </a:pPr>
            <a:r>
              <a:rPr lang="en-ZA" dirty="0" smtClean="0"/>
              <a:t>Do not exclude off-loading at Stores. This is a contract requirement and excluding this will render the tender Non-responsive. Be wary of standard “Incoterms” conditions, as may be non-responsive.</a:t>
            </a:r>
          </a:p>
          <a:p>
            <a:pPr lvl="1">
              <a:lnSpc>
                <a:spcPct val="150000"/>
              </a:lnSpc>
            </a:pPr>
            <a:endParaRPr lang="en-ZA" dirty="0" smtClean="0"/>
          </a:p>
          <a:p>
            <a:pPr lvl="1">
              <a:lnSpc>
                <a:spcPct val="150000"/>
              </a:lnSpc>
            </a:pPr>
            <a:endParaRPr lang="en-ZA" dirty="0" smtClean="0"/>
          </a:p>
        </p:txBody>
      </p:sp>
    </p:spTree>
    <p:extLst>
      <p:ext uri="{BB962C8B-B14F-4D97-AF65-F5344CB8AC3E}">
        <p14:creationId xmlns:p14="http://schemas.microsoft.com/office/powerpoint/2010/main" val="1132682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CBBAF44665684BBB20976D5C1EE969" ma:contentTypeVersion="0" ma:contentTypeDescription="Create a new document." ma:contentTypeScope="" ma:versionID="47c79df3126a9eaa08b6474995310e8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16F89B-110A-4C76-94A3-A8319FB8A95B}">
  <ds:schemaRefs>
    <ds:schemaRef ds:uri="http://schemas.microsoft.com/sharepoint/v3/contenttype/forms"/>
  </ds:schemaRefs>
</ds:datastoreItem>
</file>

<file path=customXml/itemProps2.xml><?xml version="1.0" encoding="utf-8"?>
<ds:datastoreItem xmlns:ds="http://schemas.openxmlformats.org/officeDocument/2006/customXml" ds:itemID="{E66F1451-0588-4130-B406-CCA31375BD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4D5A104-97F3-4650-B277-867E9F3EC71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14182</TotalTime>
  <Words>4365</Words>
  <Application>Microsoft Office PowerPoint</Application>
  <PresentationFormat>On-screen Show (4:3)</PresentationFormat>
  <Paragraphs>201</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Century Gothic</vt:lpstr>
      <vt:lpstr>Times New Roman</vt:lpstr>
      <vt:lpstr>Verdana</vt:lpstr>
      <vt:lpstr>Office Theme</vt:lpstr>
      <vt:lpstr>ENTERPRISE ASSET MANAGEMENT: EQUIPMENT STANDARDS</vt:lpstr>
      <vt:lpstr>055G/2024/25</vt:lpstr>
      <vt:lpstr>Outline</vt:lpstr>
      <vt:lpstr>Introduction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PowerPoint Presentation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Tender Clarification by City of Cape Town</vt:lpstr>
      <vt:lpstr>Questions from Tenderers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Phillipus Jacobs</cp:lastModifiedBy>
  <cp:revision>704</cp:revision>
  <cp:lastPrinted>2019-10-17T10:42:25Z</cp:lastPrinted>
  <dcterms:created xsi:type="dcterms:W3CDTF">2014-02-22T20:02:07Z</dcterms:created>
  <dcterms:modified xsi:type="dcterms:W3CDTF">2024-09-10T09:05:23Z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0x01010077CBBAF44665684BBB20976D5C1EE969</vt:lpwstr>
  </property>
</Properties>
</file>