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63" r:id="rId6"/>
    <p:sldMasterId id="2147483668" r:id="rId7"/>
  </p:sldMasterIdLst>
  <p:notesMasterIdLst>
    <p:notesMasterId r:id="rId21"/>
  </p:notesMasterIdLst>
  <p:sldIdLst>
    <p:sldId id="342" r:id="rId8"/>
    <p:sldId id="5861" r:id="rId9"/>
    <p:sldId id="2147482788" r:id="rId10"/>
    <p:sldId id="5826" r:id="rId11"/>
    <p:sldId id="2147482880" r:id="rId12"/>
    <p:sldId id="2147482832" r:id="rId13"/>
    <p:sldId id="2147482881" r:id="rId14"/>
    <p:sldId id="2147482839" r:id="rId15"/>
    <p:sldId id="2147482840" r:id="rId16"/>
    <p:sldId id="2147482883" r:id="rId17"/>
    <p:sldId id="2147482865" r:id="rId18"/>
    <p:sldId id="5852" r:id="rId19"/>
    <p:sldId id="298"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6AA"/>
    <a:srgbClr val="ACC3C3"/>
    <a:srgbClr val="E4BC7F"/>
    <a:srgbClr val="C2C382"/>
    <a:srgbClr val="CA9987"/>
    <a:srgbClr val="B49180"/>
    <a:srgbClr val="82A5A5"/>
    <a:srgbClr val="D69B40"/>
    <a:srgbClr val="A3A543"/>
    <a:srgbClr val="B06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2025/05/23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A291F-663B-47B1-87DD-51E5B01DA0A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55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IMPORTANT FACTS TO MENTION:</a:t>
            </a:r>
          </a:p>
          <a:p>
            <a:r>
              <a:rPr lang="en-US" b="0" u="none" dirty="0"/>
              <a:t>The Leadership Brand pillars are endorsed by the </a:t>
            </a:r>
            <a:r>
              <a:rPr lang="en-US" b="1" u="sng" dirty="0"/>
              <a:t>CURRENT</a:t>
            </a:r>
            <a:r>
              <a:rPr lang="en-US" b="0" u="none" dirty="0"/>
              <a:t> Eskom board</a:t>
            </a:r>
          </a:p>
          <a:p>
            <a:r>
              <a:rPr lang="en-US" b="0" u="none" dirty="0"/>
              <a:t>The pillars must always be applied within the scope of the Eskom values and it’s definitions as the </a:t>
            </a:r>
            <a:r>
              <a:rPr lang="en-US" b="1" u="sng" dirty="0"/>
              <a:t>VALUES are our North Star as guardians</a:t>
            </a:r>
          </a:p>
          <a:p>
            <a:r>
              <a:rPr lang="en-US" b="0" u="none" dirty="0"/>
              <a:t>The pillars have a set of </a:t>
            </a:r>
            <a:r>
              <a:rPr lang="en-US" b="0" u="none" dirty="0" err="1"/>
              <a:t>behaviours</a:t>
            </a:r>
            <a:r>
              <a:rPr lang="en-US" b="0" u="none" dirty="0"/>
              <a:t> aligned to the Eskom Leadership Competence Framework which informs it</a:t>
            </a:r>
          </a:p>
          <a:p>
            <a:endParaRPr lang="en-US" b="0" u="none" dirty="0"/>
          </a:p>
          <a:p>
            <a:r>
              <a:rPr lang="en-US" b="1" u="sng" dirty="0"/>
              <a:t>Heart of a servant</a:t>
            </a:r>
            <a:r>
              <a:rPr lang="en-US" dirty="0"/>
              <a:t> - Nelson Mandela (South African anti-apartheid activist and politician who served as the first president of South Africa from 1994 to 1999. He was the country's first black head of state and the first elected in a fully representative democratic election.)</a:t>
            </a:r>
          </a:p>
          <a:p>
            <a:r>
              <a:rPr lang="en-US" b="1" u="sng" dirty="0"/>
              <a:t>Learning </a:t>
            </a:r>
            <a:r>
              <a:rPr lang="en-US" b="1" u="sng" dirty="0" err="1"/>
              <a:t>Organisation</a:t>
            </a:r>
            <a:r>
              <a:rPr lang="en-US" dirty="0"/>
              <a:t> – Wangari Maathai (was a Kenyan social, environmental and a political activist and the first African woman to win the Nobel Peace Prize. </a:t>
            </a:r>
            <a:r>
              <a:rPr lang="en-ZA" b="1" dirty="0"/>
              <a:t>founded the Green Belt Movement in 1977 to plant trees across Kenya, alleviate poverty and end conflict</a:t>
            </a:r>
            <a:r>
              <a:rPr lang="en-ZA" dirty="0"/>
              <a:t>.</a:t>
            </a:r>
            <a:r>
              <a:rPr lang="en-US" dirty="0"/>
              <a:t>)</a:t>
            </a:r>
          </a:p>
          <a:p>
            <a:r>
              <a:rPr lang="en-US" b="1" u="sng" dirty="0"/>
              <a:t>Good Governance</a:t>
            </a:r>
            <a:r>
              <a:rPr lang="en-US" dirty="0"/>
              <a:t> – Arch Bishop Desmond Tutu (known for his work as an anti-apartheid and human rights activist, </a:t>
            </a:r>
            <a:r>
              <a:rPr lang="en-ZA" dirty="0"/>
              <a:t>for which he received the Nobel Prize for Peace in 1984. In 1995 he was named head of the Truth and Reconciliation Commission, which investigated allegations of human rights abuses during the apartheid era.)</a:t>
            </a:r>
            <a:endParaRPr lang="en-US" dirty="0"/>
          </a:p>
          <a:p>
            <a:r>
              <a:rPr lang="en-US" b="1" u="sng" dirty="0"/>
              <a:t>Disciplined execution</a:t>
            </a:r>
            <a:r>
              <a:rPr lang="en-US" dirty="0"/>
              <a:t> – Dr Hendrik </a:t>
            </a:r>
            <a:r>
              <a:rPr lang="en-US" dirty="0" err="1"/>
              <a:t>vd</a:t>
            </a:r>
            <a:r>
              <a:rPr lang="en-US" dirty="0"/>
              <a:t> Bijl (South African electrical engineer and industrialist and is regarded as one of the greatest South Africans for his contribution to the country's development, who laid the foundation for the establishment of </a:t>
            </a:r>
            <a:r>
              <a:rPr lang="en-US" dirty="0" err="1"/>
              <a:t>Escom</a:t>
            </a:r>
            <a:r>
              <a:rPr lang="en-US" dirty="0"/>
              <a:t> and Iscor)</a:t>
            </a:r>
          </a:p>
          <a:p>
            <a:endParaRPr lang="en-US" dirty="0"/>
          </a:p>
          <a:p>
            <a:r>
              <a:rPr lang="en-US" b="1" u="sng" dirty="0"/>
              <a:t>Why the Martin Luther King quote:</a:t>
            </a:r>
            <a:r>
              <a:rPr lang="en-US" dirty="0"/>
              <a:t> (Martin Luther King Jr. was an American Baptist minister and activist who was one of the most prominent leaders in the civil rights movement from 1955 until his assassination in 1968. </a:t>
            </a:r>
            <a:r>
              <a:rPr lang="en-US" dirty="0">
                <a:effectLst/>
              </a:rPr>
              <a:t>His adoption of nonviolent resistance to achieve equal rights for Black Americans earned him the Nobel Peace Prize in 1964. King is remembered for </a:t>
            </a:r>
            <a:r>
              <a:rPr lang="en-US" b="1" dirty="0">
                <a:effectLst/>
              </a:rPr>
              <a:t>his masterful oratorical skills</a:t>
            </a:r>
            <a:r>
              <a:rPr lang="en-US" dirty="0">
                <a:effectLst/>
              </a:rPr>
              <a:t>, most memorably in his "I Have a Dream" speech.</a:t>
            </a:r>
            <a:r>
              <a:rPr lang="en-US" dirty="0"/>
              <a:t>)</a:t>
            </a:r>
          </a:p>
          <a:p>
            <a:pPr marL="228600" indent="-228600">
              <a:buAutoNum type="arabicPeriod"/>
            </a:pPr>
            <a:r>
              <a:rPr lang="en-US" dirty="0"/>
              <a:t>First get the opinions of the audience on the quote</a:t>
            </a:r>
          </a:p>
          <a:p>
            <a:pPr marL="228600" indent="-228600">
              <a:buAutoNum type="arabicPeriod"/>
            </a:pPr>
            <a:r>
              <a:rPr lang="en-US" dirty="0"/>
              <a:t>Make links back to the overall </a:t>
            </a:r>
            <a:r>
              <a:rPr lang="en-US" dirty="0" err="1"/>
              <a:t>programme</a:t>
            </a:r>
            <a:r>
              <a:rPr lang="en-US" dirty="0"/>
              <a:t> – Include FOM modules completed as part of the discussion</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C00B1-EEBC-4FF4-823F-2E378B779A53}"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6985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2.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1.emf"/></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3.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a:t>Divider Slide</a:t>
            </a:r>
            <a:endParaRPr lang="en-ZA" noProof="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a:t>Insert </a:t>
            </a:r>
            <a:br>
              <a:rPr lang="en-US"/>
            </a:br>
            <a:r>
              <a:rPr lang="en-US"/>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86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a:t>Insert </a:t>
            </a:r>
            <a:br>
              <a:rPr lang="en-US"/>
            </a:br>
            <a:r>
              <a:rPr lang="en-US"/>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a:t>Divider Slide</a:t>
            </a:r>
            <a:endParaRPr lang="en-ZA" noProof="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a:t>Insert </a:t>
            </a:r>
            <a:br>
              <a:rPr lang="en-US"/>
            </a:br>
            <a:r>
              <a:rPr lang="en-US"/>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a:t>Insert </a:t>
            </a:r>
            <a:br>
              <a:rPr lang="en-US"/>
            </a:br>
            <a:r>
              <a:rPr lang="en-US"/>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28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7C3906-7D26-F847-D210-DC8F472D4016}"/>
              </a:ext>
            </a:extLst>
          </p:cNvPr>
          <p:cNvPicPr>
            <a:picLocks noChangeAspect="1"/>
          </p:cNvPicPr>
          <p:nvPr userDrawn="1"/>
        </p:nvPicPr>
        <p:blipFill>
          <a:blip r:embed="rId4"/>
          <a:stretch>
            <a:fillRect/>
          </a:stretch>
        </p:blipFill>
        <p:spPr>
          <a:xfrm>
            <a:off x="847291" y="1463747"/>
            <a:ext cx="3937000" cy="3568700"/>
          </a:xfrm>
          <a:prstGeom prst="rect">
            <a:avLst/>
          </a:prstGeom>
        </p:spPr>
      </p:pic>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noFill/>
          </a:ln>
        </p:spPr>
        <p:txBody>
          <a:bodyPr wrap="square" anchor="ctr">
            <a:noAutofit/>
          </a:bodyPr>
          <a:lstStyle>
            <a:lvl1pPr marL="0" indent="0" algn="ctr">
              <a:buNone/>
              <a:defRPr sz="3200">
                <a:solidFill>
                  <a:schemeClr val="bg1"/>
                </a:solidFill>
              </a:defRPr>
            </a:lvl1pPr>
          </a:lstStyle>
          <a:p>
            <a:r>
              <a:rPr lang="en-US"/>
              <a:t>Insert </a:t>
            </a:r>
            <a:br>
              <a:rPr lang="en-US"/>
            </a:br>
            <a:r>
              <a:rPr lang="en-US"/>
              <a:t>visual</a:t>
            </a:r>
          </a:p>
        </p:txBody>
      </p:sp>
      <p:sp>
        <p:nvSpPr>
          <p:cNvPr id="10" name="Oval 9">
            <a:extLst>
              <a:ext uri="{FF2B5EF4-FFF2-40B4-BE49-F238E27FC236}">
                <a16:creationId xmlns:a16="http://schemas.microsoft.com/office/drawing/2014/main" id="{35DBF5CF-E6CC-1A85-FDB1-B49B23179B88}"/>
              </a:ext>
            </a:extLst>
          </p:cNvPr>
          <p:cNvSpPr/>
          <p:nvPr userDrawn="1"/>
        </p:nvSpPr>
        <p:spPr>
          <a:xfrm>
            <a:off x="672308" y="3289585"/>
            <a:ext cx="2044699" cy="20446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tx1"/>
                </a:solidFill>
                <a:latin typeface="+mj-lt"/>
                <a:cs typeface="Arial" panose="020B0604020202020204" pitchFamily="34" charset="0"/>
              </a:defRPr>
            </a:lvl1pPr>
          </a:lstStyle>
          <a:p>
            <a:r>
              <a:rPr lang="en-US" noProof="0"/>
              <a:t>Divider Slide</a:t>
            </a:r>
            <a:endParaRPr lang="en-ZA" noProof="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a:t>Insert visual</a:t>
            </a:r>
          </a:p>
        </p:txBody>
      </p:sp>
      <p:pic>
        <p:nvPicPr>
          <p:cNvPr id="9" name="Picture 8">
            <a:extLst>
              <a:ext uri="{FF2B5EF4-FFF2-40B4-BE49-F238E27FC236}">
                <a16:creationId xmlns:a16="http://schemas.microsoft.com/office/drawing/2014/main" id="{83438781-E333-E871-DE61-8750EF6EEC4A}"/>
              </a:ext>
            </a:extLst>
          </p:cNvPr>
          <p:cNvPicPr>
            <a:picLocks noChangeAspect="1"/>
          </p:cNvPicPr>
          <p:nvPr userDrawn="1"/>
        </p:nvPicPr>
        <p:blipFill>
          <a:blip r:embed="rId7"/>
          <a:stretch>
            <a:fillRect/>
          </a:stretch>
        </p:blipFill>
        <p:spPr>
          <a:xfrm>
            <a:off x="456261" y="3289585"/>
            <a:ext cx="2260600" cy="2044700"/>
          </a:xfrm>
          <a:prstGeom prst="rect">
            <a:avLst/>
          </a:prstGeom>
        </p:spPr>
      </p:pic>
    </p:spTree>
    <p:extLst>
      <p:ext uri="{BB962C8B-B14F-4D97-AF65-F5344CB8AC3E}">
        <p14:creationId xmlns:p14="http://schemas.microsoft.com/office/powerpoint/2010/main" val="181434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251318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Rectangle 3">
            <a:extLst>
              <a:ext uri="{FF2B5EF4-FFF2-40B4-BE49-F238E27FC236}">
                <a16:creationId xmlns:a16="http://schemas.microsoft.com/office/drawing/2014/main" id="{038ED6B3-A54B-E3D6-3B0D-0CE82331EF51}"/>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525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951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vert="horz"/>
          <a:lstStyle/>
          <a:p>
            <a:r>
              <a:rPr lang="en-ZA"/>
              <a:t>Click to edit Master title style</a:t>
            </a:r>
          </a:p>
        </p:txBody>
      </p:sp>
    </p:spTree>
    <p:extLst>
      <p:ext uri="{BB962C8B-B14F-4D97-AF65-F5344CB8AC3E}">
        <p14:creationId xmlns:p14="http://schemas.microsoft.com/office/powerpoint/2010/main" val="322069311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descr="A person spraying water with a nuclear power plant&#10;&#10;Description automatically generated">
            <a:extLst>
              <a:ext uri="{FF2B5EF4-FFF2-40B4-BE49-F238E27FC236}">
                <a16:creationId xmlns:a16="http://schemas.microsoft.com/office/drawing/2014/main" id="{F4DFF4CC-8DC4-7B7A-39C5-262F5C87F5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144544"/>
            <a:ext cx="12192000" cy="2464129"/>
          </a:xfrm>
          <a:prstGeom prst="rect">
            <a:avLst/>
          </a:prstGeom>
        </p:spPr>
      </p:pic>
      <p:pic>
        <p:nvPicPr>
          <p:cNvPr id="5" name="Picture 4">
            <a:extLst>
              <a:ext uri="{FF2B5EF4-FFF2-40B4-BE49-F238E27FC236}">
                <a16:creationId xmlns:a16="http://schemas.microsoft.com/office/drawing/2014/main" id="{E4196CC4-25DF-A9E8-CC97-02B440D449DF}"/>
              </a:ext>
            </a:extLst>
          </p:cNvPr>
          <p:cNvPicPr>
            <a:picLocks noChangeAspect="1"/>
          </p:cNvPicPr>
          <p:nvPr userDrawn="1"/>
        </p:nvPicPr>
        <p:blipFill rotWithShape="1">
          <a:blip r:embed="rId5"/>
          <a:srcRect l="-959" t="-705" r="-3001" b="-22840"/>
          <a:stretch/>
        </p:blipFill>
        <p:spPr>
          <a:xfrm>
            <a:off x="456260" y="2081012"/>
            <a:ext cx="4092879" cy="4408824"/>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618049" y="1404737"/>
            <a:ext cx="7117690" cy="676275"/>
          </a:xfrm>
          <a:prstGeom prst="rect">
            <a:avLst/>
          </a:prstGeom>
        </p:spPr>
        <p:txBody>
          <a:bodyPr anchor="b">
            <a:normAutofit/>
          </a:bodyPr>
          <a:lstStyle>
            <a:lvl1pPr algn="r">
              <a:defRPr sz="2800">
                <a:solidFill>
                  <a:schemeClr val="tx1"/>
                </a:solidFill>
                <a:latin typeface="+mj-lt"/>
                <a:cs typeface="Arial" panose="020B0604020202020204" pitchFamily="34" charset="0"/>
              </a:defRPr>
            </a:lvl1pPr>
          </a:lstStyle>
          <a:p>
            <a:r>
              <a:rPr lang="en-US" noProof="0"/>
              <a:t>Title of presentation</a:t>
            </a:r>
            <a:endParaRPr lang="en-ZA" noProof="0"/>
          </a:p>
        </p:txBody>
      </p:sp>
      <p:sp>
        <p:nvSpPr>
          <p:cNvPr id="64" name="Rectangle 4"/>
          <p:cNvSpPr>
            <a:spLocks noGrp="1" noChangeArrowheads="1"/>
          </p:cNvSpPr>
          <p:nvPr>
            <p:ph type="subTitle" idx="1" hasCustomPrompt="1"/>
          </p:nvPr>
        </p:nvSpPr>
        <p:spPr>
          <a:xfrm>
            <a:off x="4618050" y="2924226"/>
            <a:ext cx="7117689"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a:t>Presented by:</a:t>
            </a:r>
            <a:endParaRPr lang="en-ZA" noProof="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618049" y="3527025"/>
            <a:ext cx="7117690" cy="327025"/>
          </a:xfrm>
          <a:prstGeom prst="rect">
            <a:avLst/>
          </a:prstGeom>
        </p:spPr>
        <p:txBody>
          <a:bodyPr>
            <a:noAutofit/>
          </a:bodyPr>
          <a:lstStyle>
            <a:lvl1pPr marL="0" indent="0" algn="r">
              <a:buNone/>
              <a:defRPr sz="1800">
                <a:solidFill>
                  <a:schemeClr val="tx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a:t>Date:</a:t>
            </a:r>
            <a:endParaRPr lang="en-US"/>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39347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006197"/>
            <a:ext cx="1895476" cy="1895476"/>
          </a:xfrm>
          <a:prstGeom prst="ellipse">
            <a:avLst/>
          </a:prstGeom>
          <a:solidFill>
            <a:schemeClr val="accent2"/>
          </a:solidFill>
          <a:ln>
            <a:noFill/>
          </a:ln>
        </p:spPr>
        <p:txBody>
          <a:bodyPr anchor="ctr"/>
          <a:lstStyle>
            <a:lvl1pPr marL="0" indent="0" algn="ctr">
              <a:buNone/>
              <a:defRPr sz="2400">
                <a:solidFill>
                  <a:schemeClr val="bg1"/>
                </a:solidFill>
              </a:defRPr>
            </a:lvl1pPr>
          </a:lstStyle>
          <a:p>
            <a:r>
              <a:rPr lang="en-US"/>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90500" y="223648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noFill/>
          </a:ln>
        </p:spPr>
        <p:txBody>
          <a:bodyPr wrap="square" anchor="ctr">
            <a:noAutofit/>
          </a:bodyPr>
          <a:lstStyle>
            <a:lvl1pPr marL="0" indent="0" algn="ctr">
              <a:buNone/>
              <a:defRPr sz="3200">
                <a:solidFill>
                  <a:schemeClr val="bg1"/>
                </a:solidFill>
              </a:defRPr>
            </a:lvl1pPr>
          </a:lstStyle>
          <a:p>
            <a:r>
              <a:rPr lang="en-US"/>
              <a:t>Insert </a:t>
            </a:r>
            <a:br>
              <a:rPr lang="en-US"/>
            </a:br>
            <a:r>
              <a:rPr lang="en-US"/>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60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3.emf"/><Relationship Id="rId4" Type="http://schemas.openxmlformats.org/officeDocument/2006/relationships/theme" Target="../theme/theme2.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11.xml"/><Relationship Id="rId7" Type="http://schemas.openxmlformats.org/officeDocument/2006/relationships/tags" Target="../tags/tag2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22.xml"/><Relationship Id="rId5" Type="http://schemas.openxmlformats.org/officeDocument/2006/relationships/theme" Target="../theme/theme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3.emf"/><Relationship Id="rId4" Type="http://schemas.openxmlformats.org/officeDocument/2006/relationships/theme" Target="../theme/theme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1"/>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2"/>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9" r:id="rId3"/>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5D409B-C5D1-2BAD-D8D1-643632A66522}"/>
              </a:ext>
            </a:extLst>
          </p:cNvPr>
          <p:cNvPicPr>
            <a:picLocks noChangeAspect="1"/>
          </p:cNvPicPr>
          <p:nvPr userDrawn="1"/>
        </p:nvPicPr>
        <p:blipFill>
          <a:blip r:embed="rId8"/>
          <a:stretch>
            <a:fillRect/>
          </a:stretch>
        </p:blipFill>
        <p:spPr>
          <a:xfrm>
            <a:off x="9815492" y="531812"/>
            <a:ext cx="1841500" cy="381000"/>
          </a:xfrm>
          <a:prstGeom prst="rect">
            <a:avLst/>
          </a:prstGeom>
        </p:spPr>
      </p:pic>
      <p:graphicFrame>
        <p:nvGraphicFramePr>
          <p:cNvPr id="11" name="Object 10" hidden="1"/>
          <p:cNvGraphicFramePr>
            <a:graphicFrameLocks noChangeAspect="1"/>
          </p:cNvGraphicFramePr>
          <p:nvPr userDrawn="1">
            <p:custDataLst>
              <p:tags r:id="rId6"/>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a:latin typeface="Arial" panose="020B0604020202020204" pitchFamily="34" charset="0"/>
              <a:ea typeface="+mj-ea"/>
              <a:cs typeface="+mj-cs"/>
              <a:sym typeface="Arial" panose="020B0604020202020204" pitchFamily="34" charset="0"/>
            </a:endParaRPr>
          </a:p>
        </p:txBody>
      </p:sp>
    </p:spTree>
    <p:extLst>
      <p:ext uri="{BB962C8B-B14F-4D97-AF65-F5344CB8AC3E}">
        <p14:creationId xmlns:p14="http://schemas.microsoft.com/office/powerpoint/2010/main" val="23534915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421351036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4.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8.xml"/><Relationship Id="rId7" Type="http://schemas.openxmlformats.org/officeDocument/2006/relationships/image" Target="../media/image16.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emf"/><Relationship Id="rId11" Type="http://schemas.openxmlformats.org/officeDocument/2006/relationships/image" Target="../media/image20.png"/><Relationship Id="rId5" Type="http://schemas.openxmlformats.org/officeDocument/2006/relationships/oleObject" Target="../embeddings/oleObject8.bin"/><Relationship Id="rId10" Type="http://schemas.openxmlformats.org/officeDocument/2006/relationships/image" Target="../media/image19.png"/><Relationship Id="rId4" Type="http://schemas.openxmlformats.org/officeDocument/2006/relationships/notesSlide" Target="../notesSlides/notesSlide2.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4.wdp"/><Relationship Id="rId18" Type="http://schemas.openxmlformats.org/officeDocument/2006/relationships/image" Target="../media/image29.png"/><Relationship Id="rId3" Type="http://schemas.openxmlformats.org/officeDocument/2006/relationships/oleObject" Target="../embeddings/oleObject9.bin"/><Relationship Id="rId7" Type="http://schemas.microsoft.com/office/2007/relationships/hdphoto" Target="../media/hdphoto1.wdp"/><Relationship Id="rId12" Type="http://schemas.openxmlformats.org/officeDocument/2006/relationships/image" Target="../media/image26.png"/><Relationship Id="rId17" Type="http://schemas.microsoft.com/office/2007/relationships/hdphoto" Target="../media/hdphoto6.wdp"/><Relationship Id="rId2" Type="http://schemas.openxmlformats.org/officeDocument/2006/relationships/slideLayout" Target="../slideLayouts/slideLayout7.xml"/><Relationship Id="rId16" Type="http://schemas.openxmlformats.org/officeDocument/2006/relationships/image" Target="../media/image28.png"/><Relationship Id="rId1" Type="http://schemas.openxmlformats.org/officeDocument/2006/relationships/tags" Target="../tags/tag42.xml"/><Relationship Id="rId6" Type="http://schemas.openxmlformats.org/officeDocument/2006/relationships/image" Target="../media/image23.png"/><Relationship Id="rId11" Type="http://schemas.microsoft.com/office/2007/relationships/hdphoto" Target="../media/hdphoto3.wdp"/><Relationship Id="rId5" Type="http://schemas.openxmlformats.org/officeDocument/2006/relationships/image" Target="../media/image22.png"/><Relationship Id="rId15" Type="http://schemas.microsoft.com/office/2007/relationships/hdphoto" Target="../media/hdphoto5.wdp"/><Relationship Id="rId10" Type="http://schemas.openxmlformats.org/officeDocument/2006/relationships/image" Target="../media/image25.png"/><Relationship Id="rId19" Type="http://schemas.microsoft.com/office/2007/relationships/hdphoto" Target="../media/hdphoto7.wdp"/><Relationship Id="rId4" Type="http://schemas.openxmlformats.org/officeDocument/2006/relationships/image" Target="../media/image21.emf"/><Relationship Id="rId9" Type="http://schemas.microsoft.com/office/2007/relationships/hdphoto" Target="../media/hdphoto2.wdp"/><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3.sv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3.sv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a:xfrm>
            <a:off x="4888501" y="1898344"/>
            <a:ext cx="7117690" cy="676275"/>
          </a:xfrm>
        </p:spPr>
        <p:txBody>
          <a:bodyPr>
            <a:normAutofit fontScale="90000"/>
          </a:bodyPr>
          <a:lstStyle/>
          <a:p>
            <a:r>
              <a:rPr lang="en-US" b="1" dirty="0"/>
              <a:t>Clarification meeting</a:t>
            </a:r>
            <a:br>
              <a:rPr lang="en-US" dirty="0"/>
            </a:br>
            <a:r>
              <a:rPr lang="en-US" dirty="0"/>
              <a:t>Leading change</a:t>
            </a:r>
            <a:endParaRPr lang="en-US" b="1" dirty="0"/>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p:txBody>
          <a:bodyPr/>
          <a:lstStyle/>
          <a:p>
            <a:r>
              <a:rPr lang="en-US" dirty="0"/>
              <a:t>Leadership Effectiveness Unit</a:t>
            </a:r>
          </a:p>
          <a:p>
            <a:r>
              <a:rPr lang="en-US" dirty="0"/>
              <a:t> </a:t>
            </a:r>
          </a:p>
        </p:txBody>
      </p:sp>
      <p:sp>
        <p:nvSpPr>
          <p:cNvPr id="4" name="Text Placeholder 3">
            <a:extLst>
              <a:ext uri="{FF2B5EF4-FFF2-40B4-BE49-F238E27FC236}">
                <a16:creationId xmlns:a16="http://schemas.microsoft.com/office/drawing/2014/main" id="{A1E3E007-85FD-6A38-301F-BC4870BEDB78}"/>
              </a:ext>
            </a:extLst>
          </p:cNvPr>
          <p:cNvSpPr>
            <a:spLocks noGrp="1"/>
          </p:cNvSpPr>
          <p:nvPr>
            <p:ph type="body" sz="quarter" idx="10"/>
          </p:nvPr>
        </p:nvSpPr>
        <p:spPr/>
        <p:txBody>
          <a:bodyPr/>
          <a:lstStyle/>
          <a:p>
            <a:r>
              <a:rPr lang="en-US" dirty="0"/>
              <a:t>30 May  2025</a:t>
            </a:r>
          </a:p>
        </p:txBody>
      </p:sp>
      <p:pic>
        <p:nvPicPr>
          <p:cNvPr id="21" name="Picture Placeholder 20" descr="A group of houses with solar panels&#10;&#10;Description automatically generated">
            <a:extLst>
              <a:ext uri="{FF2B5EF4-FFF2-40B4-BE49-F238E27FC236}">
                <a16:creationId xmlns:a16="http://schemas.microsoft.com/office/drawing/2014/main" id="{7BD9AC5C-F5C9-9899-CBFD-BC7FD12633A9}"/>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25869" r="33171"/>
          <a:stretch/>
        </p:blipFill>
        <p:spPr>
          <a:xfrm>
            <a:off x="387349" y="4006197"/>
            <a:ext cx="1895476" cy="1895476"/>
          </a:xfrm>
        </p:spPr>
      </p:pic>
      <p:pic>
        <p:nvPicPr>
          <p:cNvPr id="25" name="Picture Placeholder 24" descr="Several wind turbines in a field&#10;&#10;Description automatically generated">
            <a:extLst>
              <a:ext uri="{FF2B5EF4-FFF2-40B4-BE49-F238E27FC236}">
                <a16:creationId xmlns:a16="http://schemas.microsoft.com/office/drawing/2014/main" id="{3505AADC-8E00-29F3-5A1B-90FA1AC85E4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117" t="-1" r="15181" b="3065"/>
          <a:stretch/>
        </p:blipFill>
        <p:spPr>
          <a:xfrm>
            <a:off x="990500" y="2236482"/>
            <a:ext cx="3294850" cy="3294850"/>
          </a:xfrm>
        </p:spPr>
      </p:pic>
    </p:spTree>
    <p:extLst>
      <p:ext uri="{BB962C8B-B14F-4D97-AF65-F5344CB8AC3E}">
        <p14:creationId xmlns:p14="http://schemas.microsoft.com/office/powerpoint/2010/main" val="2669558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EAD98-4490-E733-EC51-B5DB2D6166E9}"/>
            </a:ext>
          </a:extLst>
        </p:cNvPr>
        <p:cNvGrpSpPr/>
        <p:nvPr/>
      </p:nvGrpSpPr>
      <p:grpSpPr>
        <a:xfrm>
          <a:off x="0" y="0"/>
          <a:ext cx="0" cy="0"/>
          <a:chOff x="0" y="0"/>
          <a:chExt cx="0" cy="0"/>
        </a:xfrm>
      </p:grpSpPr>
      <p:graphicFrame>
        <p:nvGraphicFramePr>
          <p:cNvPr id="40" name="Object 39" hidden="1">
            <a:extLst>
              <a:ext uri="{FF2B5EF4-FFF2-40B4-BE49-F238E27FC236}">
                <a16:creationId xmlns:a16="http://schemas.microsoft.com/office/drawing/2014/main" id="{9C04943F-4EC3-7BEA-97DB-12905C82C8FC}"/>
              </a:ext>
            </a:extLst>
          </p:cNvPr>
          <p:cNvGraphicFramePr>
            <a:graphicFrameLocks noChangeAspect="1"/>
          </p:cNvGraphicFramePr>
          <p:nvPr>
            <p:custDataLst>
              <p:tags r:id="rId1"/>
            </p:custDataLst>
          </p:nvPr>
        </p:nvGraphicFramePr>
        <p:xfrm>
          <a:off x="1525858" y="1790"/>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0" name="Object 39" hidden="1">
                        <a:extLst>
                          <a:ext uri="{FF2B5EF4-FFF2-40B4-BE49-F238E27FC236}">
                            <a16:creationId xmlns:a16="http://schemas.microsoft.com/office/drawing/2014/main" id="{9C04943F-4EC3-7BEA-97DB-12905C82C8FC}"/>
                          </a:ext>
                        </a:extLst>
                      </p:cNvPr>
                      <p:cNvPicPr/>
                      <p:nvPr/>
                    </p:nvPicPr>
                    <p:blipFill>
                      <a:blip r:embed="rId5"/>
                      <a:stretch>
                        <a:fillRect/>
                      </a:stretch>
                    </p:blipFill>
                    <p:spPr>
                      <a:xfrm>
                        <a:off x="1525858" y="1790"/>
                        <a:ext cx="1588"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4C402BA1-DB1C-BFD4-C792-60EB52EB66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180" y="1030224"/>
            <a:ext cx="12192000" cy="5921935"/>
          </a:xfrm>
          <a:prstGeom prst="rect">
            <a:avLst/>
          </a:prstGeom>
        </p:spPr>
      </p:pic>
      <p:sp>
        <p:nvSpPr>
          <p:cNvPr id="2" name="Rounded Rectangle 1">
            <a:extLst>
              <a:ext uri="{FF2B5EF4-FFF2-40B4-BE49-F238E27FC236}">
                <a16:creationId xmlns:a16="http://schemas.microsoft.com/office/drawing/2014/main" id="{D2CDD168-9A40-0A99-0BB1-669CE4871990}"/>
              </a:ext>
            </a:extLst>
          </p:cNvPr>
          <p:cNvSpPr/>
          <p:nvPr/>
        </p:nvSpPr>
        <p:spPr>
          <a:xfrm>
            <a:off x="1768070" y="1055363"/>
            <a:ext cx="1277937" cy="92451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Setting the Scene </a:t>
            </a:r>
          </a:p>
        </p:txBody>
      </p:sp>
      <p:sp>
        <p:nvSpPr>
          <p:cNvPr id="4" name="Rounded Rectangle 15">
            <a:extLst>
              <a:ext uri="{FF2B5EF4-FFF2-40B4-BE49-F238E27FC236}">
                <a16:creationId xmlns:a16="http://schemas.microsoft.com/office/drawing/2014/main" id="{7384D64E-7303-9B48-5215-EA4447D49DB2}"/>
              </a:ext>
            </a:extLst>
          </p:cNvPr>
          <p:cNvSpPr/>
          <p:nvPr/>
        </p:nvSpPr>
        <p:spPr>
          <a:xfrm>
            <a:off x="3255812" y="1055118"/>
            <a:ext cx="1277938" cy="92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Self</a:t>
            </a:r>
          </a:p>
        </p:txBody>
      </p:sp>
      <p:sp>
        <p:nvSpPr>
          <p:cNvPr id="6" name="Rounded Rectangle 16">
            <a:extLst>
              <a:ext uri="{FF2B5EF4-FFF2-40B4-BE49-F238E27FC236}">
                <a16:creationId xmlns:a16="http://schemas.microsoft.com/office/drawing/2014/main" id="{517C2023-BCDC-6D2F-D8FF-EF3A29561460}"/>
              </a:ext>
            </a:extLst>
          </p:cNvPr>
          <p:cNvSpPr/>
          <p:nvPr/>
        </p:nvSpPr>
        <p:spPr>
          <a:xfrm>
            <a:off x="4768661" y="1058830"/>
            <a:ext cx="1277938" cy="9286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Others</a:t>
            </a:r>
          </a:p>
        </p:txBody>
      </p:sp>
      <p:sp>
        <p:nvSpPr>
          <p:cNvPr id="13" name="Rounded Rectangle 17">
            <a:extLst>
              <a:ext uri="{FF2B5EF4-FFF2-40B4-BE49-F238E27FC236}">
                <a16:creationId xmlns:a16="http://schemas.microsoft.com/office/drawing/2014/main" id="{A118381B-BB5C-BDB4-C516-EB974BDA4B7C}"/>
              </a:ext>
            </a:extLst>
          </p:cNvPr>
          <p:cNvSpPr/>
          <p:nvPr/>
        </p:nvSpPr>
        <p:spPr>
          <a:xfrm>
            <a:off x="6352900" y="1059624"/>
            <a:ext cx="1277937" cy="9271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Lead Organisation</a:t>
            </a:r>
          </a:p>
        </p:txBody>
      </p:sp>
      <p:sp>
        <p:nvSpPr>
          <p:cNvPr id="16" name="Rounded Rectangle 20">
            <a:extLst>
              <a:ext uri="{FF2B5EF4-FFF2-40B4-BE49-F238E27FC236}">
                <a16:creationId xmlns:a16="http://schemas.microsoft.com/office/drawing/2014/main" id="{3EE80B01-B745-845A-4C08-9D9343C893D6}"/>
              </a:ext>
            </a:extLst>
          </p:cNvPr>
          <p:cNvSpPr/>
          <p:nvPr/>
        </p:nvSpPr>
        <p:spPr>
          <a:xfrm>
            <a:off x="8007293" y="1096548"/>
            <a:ext cx="1323975" cy="92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Organisation</a:t>
            </a:r>
          </a:p>
        </p:txBody>
      </p:sp>
      <p:sp>
        <p:nvSpPr>
          <p:cNvPr id="19" name="Rounded Rectangle 24">
            <a:extLst>
              <a:ext uri="{FF2B5EF4-FFF2-40B4-BE49-F238E27FC236}">
                <a16:creationId xmlns:a16="http://schemas.microsoft.com/office/drawing/2014/main" id="{63C43AE8-02E9-9F95-7242-E29191C16AAB}"/>
              </a:ext>
            </a:extLst>
          </p:cNvPr>
          <p:cNvSpPr/>
          <p:nvPr/>
        </p:nvSpPr>
        <p:spPr>
          <a:xfrm>
            <a:off x="1739487" y="2090045"/>
            <a:ext cx="1277937" cy="159067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Orientation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Lead in a Thinking Environment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 Day</a:t>
            </a:r>
          </a:p>
        </p:txBody>
      </p:sp>
      <p:sp>
        <p:nvSpPr>
          <p:cNvPr id="22" name="Rounded Rectangle 25">
            <a:extLst>
              <a:ext uri="{FF2B5EF4-FFF2-40B4-BE49-F238E27FC236}">
                <a16:creationId xmlns:a16="http://schemas.microsoft.com/office/drawing/2014/main" id="{B2810344-C141-22AE-9D3A-ECFDF929A211}"/>
              </a:ext>
            </a:extLst>
          </p:cNvPr>
          <p:cNvSpPr/>
          <p:nvPr/>
        </p:nvSpPr>
        <p:spPr>
          <a:xfrm>
            <a:off x="8095752" y="2990858"/>
            <a:ext cx="1268098" cy="72231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Systems Thinking        </a:t>
            </a: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p>
        </p:txBody>
      </p:sp>
      <p:sp>
        <p:nvSpPr>
          <p:cNvPr id="28" name="Rounded Rectangle 27">
            <a:extLst>
              <a:ext uri="{FF2B5EF4-FFF2-40B4-BE49-F238E27FC236}">
                <a16:creationId xmlns:a16="http://schemas.microsoft.com/office/drawing/2014/main" id="{AAB3A31F-6572-BB21-58A7-112C45683714}"/>
              </a:ext>
            </a:extLst>
          </p:cNvPr>
          <p:cNvSpPr/>
          <p:nvPr/>
        </p:nvSpPr>
        <p:spPr>
          <a:xfrm>
            <a:off x="3256606" y="2130366"/>
            <a:ext cx="1276350" cy="1620837"/>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Achieving personal mastery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3 Days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p:txBody>
      </p:sp>
      <p:sp>
        <p:nvSpPr>
          <p:cNvPr id="29" name="Rounded Rectangle 28">
            <a:extLst>
              <a:ext uri="{FF2B5EF4-FFF2-40B4-BE49-F238E27FC236}">
                <a16:creationId xmlns:a16="http://schemas.microsoft.com/office/drawing/2014/main" id="{88420C42-9032-9E85-44EA-A34C6158CF1E}"/>
              </a:ext>
            </a:extLst>
          </p:cNvPr>
          <p:cNvSpPr/>
          <p:nvPr/>
        </p:nvSpPr>
        <p:spPr>
          <a:xfrm>
            <a:off x="4794470" y="2077549"/>
            <a:ext cx="1276350" cy="1650999"/>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Building High Performance teams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2 Days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p:txBody>
      </p:sp>
      <p:sp>
        <p:nvSpPr>
          <p:cNvPr id="30" name="Rounded Rectangle 29">
            <a:extLst>
              <a:ext uri="{FF2B5EF4-FFF2-40B4-BE49-F238E27FC236}">
                <a16:creationId xmlns:a16="http://schemas.microsoft.com/office/drawing/2014/main" id="{C16A2F2C-C793-BCC7-3F01-01CB83E68B78}"/>
              </a:ext>
            </a:extLst>
          </p:cNvPr>
          <p:cNvSpPr/>
          <p:nvPr/>
        </p:nvSpPr>
        <p:spPr>
          <a:xfrm>
            <a:off x="4816994" y="3853651"/>
            <a:ext cx="1277937" cy="1073620"/>
          </a:xfrm>
          <a:prstGeom prst="roundRect">
            <a:avLst/>
          </a:prstGeom>
          <a:solidFill>
            <a:schemeClr val="bg1">
              <a:lumMod val="75000"/>
            </a:schemeClr>
          </a:solid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Change Leadership: Steering Change </a:t>
            </a:r>
            <a:endPar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p>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31" name="Rounded Rectangle 30">
            <a:extLst>
              <a:ext uri="{FF2B5EF4-FFF2-40B4-BE49-F238E27FC236}">
                <a16:creationId xmlns:a16="http://schemas.microsoft.com/office/drawing/2014/main" id="{CF843227-F08F-B04D-AD75-6168C7BFBA11}"/>
              </a:ext>
            </a:extLst>
          </p:cNvPr>
          <p:cNvSpPr/>
          <p:nvPr/>
        </p:nvSpPr>
        <p:spPr>
          <a:xfrm>
            <a:off x="6364864" y="2083675"/>
            <a:ext cx="1252326" cy="1104298"/>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Mobilising impactful execution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p>
        </p:txBody>
      </p:sp>
      <p:sp>
        <p:nvSpPr>
          <p:cNvPr id="32" name="Rounded Rectangle 35">
            <a:extLst>
              <a:ext uri="{FF2B5EF4-FFF2-40B4-BE49-F238E27FC236}">
                <a16:creationId xmlns:a16="http://schemas.microsoft.com/office/drawing/2014/main" id="{3CCF3384-4B24-DC2E-0D09-9ADC4A73C7D7}"/>
              </a:ext>
            </a:extLst>
          </p:cNvPr>
          <p:cNvSpPr/>
          <p:nvPr/>
        </p:nvSpPr>
        <p:spPr>
          <a:xfrm>
            <a:off x="1768071" y="6037931"/>
            <a:ext cx="9253510" cy="27390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Action Learning Project</a:t>
            </a:r>
          </a:p>
        </p:txBody>
      </p:sp>
      <p:sp>
        <p:nvSpPr>
          <p:cNvPr id="33" name="Rounded Rectangle 36">
            <a:extLst>
              <a:ext uri="{FF2B5EF4-FFF2-40B4-BE49-F238E27FC236}">
                <a16:creationId xmlns:a16="http://schemas.microsoft.com/office/drawing/2014/main" id="{C7882E38-DF36-27F2-6F4D-36DB150D2BD3}"/>
              </a:ext>
            </a:extLst>
          </p:cNvPr>
          <p:cNvSpPr/>
          <p:nvPr/>
        </p:nvSpPr>
        <p:spPr>
          <a:xfrm>
            <a:off x="1765341" y="6439547"/>
            <a:ext cx="1770063" cy="304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Pre-Assessment</a:t>
            </a:r>
          </a:p>
        </p:txBody>
      </p:sp>
      <p:sp>
        <p:nvSpPr>
          <p:cNvPr id="34" name="Rounded Rectangle 37">
            <a:extLst>
              <a:ext uri="{FF2B5EF4-FFF2-40B4-BE49-F238E27FC236}">
                <a16:creationId xmlns:a16="http://schemas.microsoft.com/office/drawing/2014/main" id="{EDD374BF-D1B0-C049-6EBF-713CD45294C6}"/>
              </a:ext>
            </a:extLst>
          </p:cNvPr>
          <p:cNvSpPr/>
          <p:nvPr/>
        </p:nvSpPr>
        <p:spPr>
          <a:xfrm>
            <a:off x="9258145" y="6437447"/>
            <a:ext cx="1770063" cy="304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Post-Assessment</a:t>
            </a:r>
          </a:p>
        </p:txBody>
      </p:sp>
      <p:cxnSp>
        <p:nvCxnSpPr>
          <p:cNvPr id="35" name="Straight Arrow Connector 34">
            <a:extLst>
              <a:ext uri="{FF2B5EF4-FFF2-40B4-BE49-F238E27FC236}">
                <a16:creationId xmlns:a16="http://schemas.microsoft.com/office/drawing/2014/main" id="{F8C40F96-2682-88FB-2A30-766B7A08FE5D}"/>
              </a:ext>
            </a:extLst>
          </p:cNvPr>
          <p:cNvCxnSpPr>
            <a:cxnSpLocks/>
            <a:endCxn id="34" idx="1"/>
          </p:cNvCxnSpPr>
          <p:nvPr/>
        </p:nvCxnSpPr>
        <p:spPr>
          <a:xfrm>
            <a:off x="3564369" y="6589847"/>
            <a:ext cx="5693776"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6" name="Rounded Rectangle 49">
            <a:extLst>
              <a:ext uri="{FF2B5EF4-FFF2-40B4-BE49-F238E27FC236}">
                <a16:creationId xmlns:a16="http://schemas.microsoft.com/office/drawing/2014/main" id="{2BA65751-ED0A-0F16-1351-8D48F2FE05AE}"/>
              </a:ext>
            </a:extLst>
          </p:cNvPr>
          <p:cNvSpPr/>
          <p:nvPr/>
        </p:nvSpPr>
        <p:spPr>
          <a:xfrm>
            <a:off x="9655452" y="1096548"/>
            <a:ext cx="1323974" cy="4859871"/>
          </a:xfrm>
          <a:prstGeom prst="round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rPr>
              <a:t>Programme Synthesis: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ZA" sz="1200" b="1" dirty="0">
              <a:solidFill>
                <a:srgbClr val="003896"/>
              </a:solidFill>
              <a:latin typeface="Arial"/>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rPr>
              <a:t> Dry run and final presentations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ZA" sz="1200" b="1" dirty="0">
                <a:solidFill>
                  <a:srgbClr val="003896"/>
                </a:solidFill>
                <a:latin typeface="Arial"/>
              </a:rPr>
              <a:t>2</a:t>
            </a:r>
            <a:r>
              <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rPr>
              <a:t> Days</a:t>
            </a:r>
          </a:p>
        </p:txBody>
      </p:sp>
      <p:sp>
        <p:nvSpPr>
          <p:cNvPr id="37" name="Rounded Rectangle 45">
            <a:extLst>
              <a:ext uri="{FF2B5EF4-FFF2-40B4-BE49-F238E27FC236}">
                <a16:creationId xmlns:a16="http://schemas.microsoft.com/office/drawing/2014/main" id="{F25D5B69-F9BF-7C2E-CE5B-F32F5EE09F4A}"/>
              </a:ext>
            </a:extLst>
          </p:cNvPr>
          <p:cNvSpPr/>
          <p:nvPr/>
        </p:nvSpPr>
        <p:spPr>
          <a:xfrm>
            <a:off x="6376738" y="4990418"/>
            <a:ext cx="1323975" cy="900671"/>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Reflective Session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anose="020B0604020202020204"/>
                <a:ea typeface="+mn-ea"/>
                <a:cs typeface="Arial"/>
              </a:rPr>
              <a:t>1/2 Day</a:t>
            </a:r>
          </a:p>
        </p:txBody>
      </p:sp>
      <p:sp>
        <p:nvSpPr>
          <p:cNvPr id="38" name="Rounded Rectangle 44">
            <a:extLst>
              <a:ext uri="{FF2B5EF4-FFF2-40B4-BE49-F238E27FC236}">
                <a16:creationId xmlns:a16="http://schemas.microsoft.com/office/drawing/2014/main" id="{7F8EB2EA-1B11-6CFF-E5C8-0FADDB841FBF}"/>
              </a:ext>
            </a:extLst>
          </p:cNvPr>
          <p:cNvSpPr/>
          <p:nvPr/>
        </p:nvSpPr>
        <p:spPr>
          <a:xfrm>
            <a:off x="8099548" y="5210761"/>
            <a:ext cx="1282578" cy="728663"/>
          </a:xfrm>
          <a:prstGeom prst="round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1/2 Day</a:t>
            </a:r>
          </a:p>
        </p:txBody>
      </p:sp>
      <p:sp>
        <p:nvSpPr>
          <p:cNvPr id="41" name="Rounded Rectangle 40">
            <a:extLst>
              <a:ext uri="{FF2B5EF4-FFF2-40B4-BE49-F238E27FC236}">
                <a16:creationId xmlns:a16="http://schemas.microsoft.com/office/drawing/2014/main" id="{E5A90AEB-78BF-7519-C53A-CF02F895FCBA}"/>
              </a:ext>
            </a:extLst>
          </p:cNvPr>
          <p:cNvSpPr/>
          <p:nvPr/>
        </p:nvSpPr>
        <p:spPr>
          <a:xfrm>
            <a:off x="8082430" y="2131708"/>
            <a:ext cx="1275804" cy="736600"/>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Leading with digital fluency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 Day</a:t>
            </a:r>
          </a:p>
        </p:txBody>
      </p:sp>
      <p:sp>
        <p:nvSpPr>
          <p:cNvPr id="49" name="Rounded Rectangle 32">
            <a:extLst>
              <a:ext uri="{FF2B5EF4-FFF2-40B4-BE49-F238E27FC236}">
                <a16:creationId xmlns:a16="http://schemas.microsoft.com/office/drawing/2014/main" id="{634E67B0-E723-EB5B-69E2-33A7AE68362D}"/>
              </a:ext>
            </a:extLst>
          </p:cNvPr>
          <p:cNvSpPr/>
          <p:nvPr/>
        </p:nvSpPr>
        <p:spPr>
          <a:xfrm>
            <a:off x="5250142" y="6479596"/>
            <a:ext cx="1770063" cy="304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Arial"/>
              </a:rPr>
              <a:t>23.5 contact days</a:t>
            </a:r>
            <a:endPar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60" name="Rounded Rectangle 48">
            <a:extLst>
              <a:ext uri="{FF2B5EF4-FFF2-40B4-BE49-F238E27FC236}">
                <a16:creationId xmlns:a16="http://schemas.microsoft.com/office/drawing/2014/main" id="{E60A50BE-38C1-086E-0BB1-0F7C22F925D0}"/>
              </a:ext>
            </a:extLst>
          </p:cNvPr>
          <p:cNvSpPr/>
          <p:nvPr/>
        </p:nvSpPr>
        <p:spPr>
          <a:xfrm>
            <a:off x="3247254" y="3845867"/>
            <a:ext cx="1239837" cy="702165"/>
          </a:xfrm>
          <a:prstGeom prst="round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  Day</a:t>
            </a:r>
          </a:p>
        </p:txBody>
      </p:sp>
      <p:sp>
        <p:nvSpPr>
          <p:cNvPr id="65" name="Rounded Rectangle 25">
            <a:extLst>
              <a:ext uri="{FF2B5EF4-FFF2-40B4-BE49-F238E27FC236}">
                <a16:creationId xmlns:a16="http://schemas.microsoft.com/office/drawing/2014/main" id="{1FDFDED3-5D58-05A4-C16F-4C97F64EB8A5}"/>
              </a:ext>
            </a:extLst>
          </p:cNvPr>
          <p:cNvSpPr/>
          <p:nvPr/>
        </p:nvSpPr>
        <p:spPr>
          <a:xfrm>
            <a:off x="8060207" y="3787869"/>
            <a:ext cx="1298027" cy="133429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Turbo</a:t>
            </a:r>
          </a:p>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session L</a:t>
            </a: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eadership effectiveness to executive strategy</a:t>
            </a:r>
          </a:p>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 Day</a:t>
            </a:r>
          </a:p>
        </p:txBody>
      </p:sp>
      <p:sp>
        <p:nvSpPr>
          <p:cNvPr id="66" name="Rounded Rectangle 45">
            <a:extLst>
              <a:ext uri="{FF2B5EF4-FFF2-40B4-BE49-F238E27FC236}">
                <a16:creationId xmlns:a16="http://schemas.microsoft.com/office/drawing/2014/main" id="{2C36A027-F74F-DF65-A6AF-205FC09E9D73}"/>
              </a:ext>
            </a:extLst>
          </p:cNvPr>
          <p:cNvSpPr/>
          <p:nvPr/>
        </p:nvSpPr>
        <p:spPr>
          <a:xfrm>
            <a:off x="4816995" y="5031673"/>
            <a:ext cx="1277937" cy="9006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Reflective Session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anose="020B0604020202020204"/>
                <a:ea typeface="+mn-ea"/>
                <a:cs typeface="Arial"/>
              </a:rPr>
              <a:t>1/2 Day</a:t>
            </a:r>
          </a:p>
        </p:txBody>
      </p:sp>
      <p:sp>
        <p:nvSpPr>
          <p:cNvPr id="67" name="Rectangle 66">
            <a:extLst>
              <a:ext uri="{FF2B5EF4-FFF2-40B4-BE49-F238E27FC236}">
                <a16:creationId xmlns:a16="http://schemas.microsoft.com/office/drawing/2014/main" id="{0EC0316D-2F97-AE4D-E5A5-6291886A2313}"/>
              </a:ext>
            </a:extLst>
          </p:cNvPr>
          <p:cNvSpPr/>
          <p:nvPr/>
        </p:nvSpPr>
        <p:spPr>
          <a:xfrm>
            <a:off x="-105708" y="3753663"/>
            <a:ext cx="1610797" cy="900246"/>
          </a:xfrm>
          <a:prstGeom prst="rect">
            <a:avLst/>
          </a:prstGeom>
        </p:spPr>
        <p:txBody>
          <a:bodyPr wrap="square">
            <a:spAutoFit/>
          </a:bodyPr>
          <a:lstStyle/>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050" b="1" i="0" u="none" strike="noStrike" kern="1200" cap="none" spc="0" normalizeH="0" baseline="0" noProof="0" dirty="0">
                <a:ln>
                  <a:noFill/>
                </a:ln>
                <a:solidFill>
                  <a:srgbClr val="00B050"/>
                </a:solidFill>
                <a:effectLst/>
                <a:uLnTx/>
                <a:uFillTx/>
                <a:latin typeface="Arial" panose="020B0604020202020204"/>
                <a:ea typeface="+mn-ea"/>
                <a:cs typeface="Arial" pitchFamily="34" charset="0"/>
              </a:rPr>
              <a:t>½ Day</a:t>
            </a:r>
          </a:p>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050" b="1" i="0" u="none" strike="noStrike" kern="1200" cap="none" spc="0" normalizeH="0" baseline="0" noProof="0" dirty="0">
                <a:ln>
                  <a:noFill/>
                </a:ln>
                <a:solidFill>
                  <a:srgbClr val="00B050"/>
                </a:solidFill>
                <a:effectLst/>
                <a:uLnTx/>
                <a:uFillTx/>
                <a:latin typeface="Arial" panose="020B0604020202020204"/>
                <a:ea typeface="+mn-ea"/>
                <a:cs typeface="Arial" pitchFamily="34" charset="0"/>
              </a:rPr>
              <a:t>±400 participants </a:t>
            </a:r>
          </a:p>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050" b="1" i="0" u="none" strike="noStrike" kern="1200" cap="none" spc="0" normalizeH="0" baseline="0" noProof="0" dirty="0">
                <a:ln>
                  <a:noFill/>
                </a:ln>
                <a:solidFill>
                  <a:srgbClr val="00B050"/>
                </a:solidFill>
                <a:effectLst/>
                <a:uLnTx/>
                <a:uFillTx/>
                <a:latin typeface="Arial" panose="020B0604020202020204"/>
                <a:ea typeface="+mn-ea"/>
                <a:cs typeface="Arial" pitchFamily="34" charset="0"/>
              </a:rPr>
              <a:t>(Snr managers including GM’s &amp; GE’s)</a:t>
            </a:r>
          </a:p>
        </p:txBody>
      </p:sp>
      <p:sp>
        <p:nvSpPr>
          <p:cNvPr id="70" name="Rectangle 2">
            <a:extLst>
              <a:ext uri="{FF2B5EF4-FFF2-40B4-BE49-F238E27FC236}">
                <a16:creationId xmlns:a16="http://schemas.microsoft.com/office/drawing/2014/main" id="{F511B3FD-8223-E082-8406-A03C6C2C57B9}"/>
              </a:ext>
            </a:extLst>
          </p:cNvPr>
          <p:cNvSpPr txBox="1">
            <a:spLocks noChangeArrowheads="1"/>
          </p:cNvSpPr>
          <p:nvPr>
            <p:custDataLst>
              <p:tags r:id="rId2"/>
            </p:custDataLst>
          </p:nvPr>
        </p:nvSpPr>
        <p:spPr>
          <a:xfrm>
            <a:off x="143653" y="153710"/>
            <a:ext cx="8336304" cy="666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rPr>
              <a:t>Senior Management Programme (SMP) architecture</a:t>
            </a:r>
          </a:p>
        </p:txBody>
      </p:sp>
      <p:sp>
        <p:nvSpPr>
          <p:cNvPr id="71" name="Rounded Rectangle 44">
            <a:extLst>
              <a:ext uri="{FF2B5EF4-FFF2-40B4-BE49-F238E27FC236}">
                <a16:creationId xmlns:a16="http://schemas.microsoft.com/office/drawing/2014/main" id="{B0C483E9-742B-9F14-4F9E-431638EB598B}"/>
              </a:ext>
            </a:extLst>
          </p:cNvPr>
          <p:cNvSpPr/>
          <p:nvPr/>
        </p:nvSpPr>
        <p:spPr>
          <a:xfrm>
            <a:off x="6368338" y="4114914"/>
            <a:ext cx="1245743" cy="728663"/>
          </a:xfrm>
          <a:prstGeom prst="round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 Day</a:t>
            </a:r>
          </a:p>
        </p:txBody>
      </p:sp>
      <p:sp>
        <p:nvSpPr>
          <p:cNvPr id="72" name="Rounded Rectangle 25">
            <a:extLst>
              <a:ext uri="{FF2B5EF4-FFF2-40B4-BE49-F238E27FC236}">
                <a16:creationId xmlns:a16="http://schemas.microsoft.com/office/drawing/2014/main" id="{946C405E-5B26-DCB3-69A0-C88AF6B666CE}"/>
              </a:ext>
            </a:extLst>
          </p:cNvPr>
          <p:cNvSpPr/>
          <p:nvPr/>
        </p:nvSpPr>
        <p:spPr>
          <a:xfrm>
            <a:off x="6380303" y="3268880"/>
            <a:ext cx="1236884" cy="722312"/>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Stepping into grit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 Day </a:t>
            </a:r>
          </a:p>
        </p:txBody>
      </p:sp>
      <p:sp>
        <p:nvSpPr>
          <p:cNvPr id="3" name="Rounded Rectangle 1">
            <a:extLst>
              <a:ext uri="{FF2B5EF4-FFF2-40B4-BE49-F238E27FC236}">
                <a16:creationId xmlns:a16="http://schemas.microsoft.com/office/drawing/2014/main" id="{C2A21489-6139-CD36-42EF-A3DBAB530E6C}"/>
              </a:ext>
            </a:extLst>
          </p:cNvPr>
          <p:cNvSpPr/>
          <p:nvPr/>
        </p:nvSpPr>
        <p:spPr>
          <a:xfrm>
            <a:off x="67044" y="2766444"/>
            <a:ext cx="1373968" cy="9286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Setting the Scene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Arial" panose="020B0604020202020204"/>
                <a:ea typeface="+mn-ea"/>
                <a:cs typeface="Arial"/>
              </a:rPr>
              <a:t>Leading at the peak  </a:t>
            </a:r>
          </a:p>
        </p:txBody>
      </p:sp>
      <p:sp>
        <p:nvSpPr>
          <p:cNvPr id="10" name="TextBox 9">
            <a:extLst>
              <a:ext uri="{FF2B5EF4-FFF2-40B4-BE49-F238E27FC236}">
                <a16:creationId xmlns:a16="http://schemas.microsoft.com/office/drawing/2014/main" id="{7EE34189-5250-C6F3-7D3C-E714FFAFDA78}"/>
              </a:ext>
            </a:extLst>
          </p:cNvPr>
          <p:cNvSpPr txBox="1"/>
          <p:nvPr/>
        </p:nvSpPr>
        <p:spPr>
          <a:xfrm>
            <a:off x="160885" y="6275562"/>
            <a:ext cx="286603" cy="307777"/>
          </a:xfrm>
          <a:prstGeom prst="rect">
            <a:avLst/>
          </a:prstGeom>
          <a:noFill/>
          <a:ln w="28575">
            <a:solidFill>
              <a:schemeClr val="accent3">
                <a:lumMod val="60000"/>
                <a:lumOff val="40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
              <a:tabLst/>
              <a:defRPr/>
            </a:pPr>
            <a:endParaRPr kumimoji="0" lang="en-ZA" sz="1400" b="0" i="0" u="none" strike="noStrike" kern="1200" cap="none" spc="0" normalizeH="0" baseline="0" noProof="0" err="1">
              <a:ln>
                <a:noFill/>
              </a:ln>
              <a:solidFill>
                <a:srgbClr val="003896"/>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5585C91-BEFA-2C93-3476-F4FC0C6CD98A}"/>
              </a:ext>
            </a:extLst>
          </p:cNvPr>
          <p:cNvSpPr txBox="1"/>
          <p:nvPr/>
        </p:nvSpPr>
        <p:spPr>
          <a:xfrm>
            <a:off x="478763" y="6133797"/>
            <a:ext cx="11669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US" sz="1200" b="0" i="0" u="none" strike="noStrike" kern="1200" cap="none" spc="0" normalizeH="0" baseline="0" noProof="0">
                <a:ln>
                  <a:noFill/>
                </a:ln>
                <a:solidFill>
                  <a:srgbClr val="003896"/>
                </a:solidFill>
                <a:effectLst/>
                <a:uLnTx/>
                <a:uFillTx/>
                <a:latin typeface="Arial" panose="020B0604020202020204"/>
                <a:ea typeface="+mn-ea"/>
                <a:cs typeface="+mn-cs"/>
              </a:rPr>
              <a:t>External partnership delivery</a:t>
            </a:r>
            <a:endParaRPr kumimoji="0" lang="en-ZA" sz="1200" b="0" i="0" u="none" strike="noStrike" kern="1200" cap="none" spc="0" normalizeH="0" baseline="0" noProof="0" err="1">
              <a:ln>
                <a:noFill/>
              </a:ln>
              <a:solidFill>
                <a:srgbClr val="003896"/>
              </a:solidFill>
              <a:effectLst/>
              <a:uLnTx/>
              <a:uFillTx/>
              <a:latin typeface="Arial" panose="020B0604020202020204"/>
              <a:ea typeface="+mn-ea"/>
              <a:cs typeface="+mn-cs"/>
            </a:endParaRPr>
          </a:p>
        </p:txBody>
      </p:sp>
      <p:sp>
        <p:nvSpPr>
          <p:cNvPr id="14" name="Rounded Rectangle 26">
            <a:extLst>
              <a:ext uri="{FF2B5EF4-FFF2-40B4-BE49-F238E27FC236}">
                <a16:creationId xmlns:a16="http://schemas.microsoft.com/office/drawing/2014/main" id="{D045DB5E-C4C4-6448-1082-8CEB23F613B1}"/>
              </a:ext>
            </a:extLst>
          </p:cNvPr>
          <p:cNvSpPr/>
          <p:nvPr/>
        </p:nvSpPr>
        <p:spPr>
          <a:xfrm>
            <a:off x="1739487" y="3801642"/>
            <a:ext cx="1292225" cy="1164831"/>
          </a:xfrm>
          <a:prstGeom prst="round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896"/>
                </a:solidFill>
                <a:effectLst/>
                <a:uLnTx/>
                <a:uFillTx/>
                <a:latin typeface="Arial" panose="020B0604020202020204"/>
                <a:ea typeface="+mn-ea"/>
                <a:cs typeface="Arial"/>
              </a:rPr>
              <a:t>Stepping into action </a:t>
            </a:r>
            <a:r>
              <a:rPr lang="en-US" sz="1200" b="1" dirty="0">
                <a:solidFill>
                  <a:srgbClr val="003896"/>
                </a:solidFill>
                <a:latin typeface="Arial" panose="020B0604020202020204"/>
                <a:cs typeface="Arial"/>
              </a:rPr>
              <a:t>learning</a:t>
            </a:r>
            <a:endParaRPr kumimoji="0" lang="en-US" sz="1200" b="1" i="0" u="none" strike="noStrike" kern="1200" cap="none" spc="0" normalizeH="0" baseline="0" noProof="0" dirty="0">
              <a:ln>
                <a:noFill/>
              </a:ln>
              <a:solidFill>
                <a:srgbClr val="003896"/>
              </a:solidFill>
              <a:effectLst/>
              <a:uLnTx/>
              <a:uFillTx/>
              <a:latin typeface="Arial" panose="020B0604020202020204"/>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endPar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endParaRPr>
          </a:p>
        </p:txBody>
      </p:sp>
      <p:sp>
        <p:nvSpPr>
          <p:cNvPr id="5" name="Rounded Rectangle 49">
            <a:extLst>
              <a:ext uri="{FF2B5EF4-FFF2-40B4-BE49-F238E27FC236}">
                <a16:creationId xmlns:a16="http://schemas.microsoft.com/office/drawing/2014/main" id="{0C4BFFDF-7E6C-1934-5F0B-52740E5C7486}"/>
              </a:ext>
            </a:extLst>
          </p:cNvPr>
          <p:cNvSpPr/>
          <p:nvPr/>
        </p:nvSpPr>
        <p:spPr>
          <a:xfrm>
            <a:off x="11306163" y="1167070"/>
            <a:ext cx="712365" cy="4346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mn-ea"/>
                <a:cs typeface="Arial"/>
              </a:rPr>
              <a:t>Business Impact: 3 months post programme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dirty="0">
              <a:solidFill>
                <a:srgbClr val="003896"/>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003896"/>
                </a:solidFill>
                <a:latin typeface="Arial"/>
                <a:cs typeface="Arial"/>
              </a:rPr>
              <a:t>½ Day</a:t>
            </a:r>
            <a:endParaRPr kumimoji="0" lang="en-ZA" sz="1200" b="0" i="0" u="none" strike="noStrike" kern="1200" cap="none" spc="0" normalizeH="0" baseline="0" noProof="0" dirty="0">
              <a:ln>
                <a:noFill/>
              </a:ln>
              <a:solidFill>
                <a:srgbClr val="003896"/>
              </a:solidFill>
              <a:effectLst/>
              <a:uLnTx/>
              <a:uFillTx/>
              <a:latin typeface="Arial"/>
              <a:ea typeface="+mn-ea"/>
              <a:cs typeface="Arial"/>
            </a:endParaRPr>
          </a:p>
        </p:txBody>
      </p:sp>
      <p:cxnSp>
        <p:nvCxnSpPr>
          <p:cNvPr id="8" name="Straight Connector 7">
            <a:extLst>
              <a:ext uri="{FF2B5EF4-FFF2-40B4-BE49-F238E27FC236}">
                <a16:creationId xmlns:a16="http://schemas.microsoft.com/office/drawing/2014/main" id="{64F6C93E-D964-0E76-9FB0-835676FF001E}"/>
              </a:ext>
            </a:extLst>
          </p:cNvPr>
          <p:cNvCxnSpPr>
            <a:cxnSpLocks/>
          </p:cNvCxnSpPr>
          <p:nvPr/>
        </p:nvCxnSpPr>
        <p:spPr>
          <a:xfrm>
            <a:off x="11191167" y="1125780"/>
            <a:ext cx="0" cy="562394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903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a:extLst>
              <a:ext uri="{FF2B5EF4-FFF2-40B4-BE49-F238E27FC236}">
                <a16:creationId xmlns:a16="http://schemas.microsoft.com/office/drawing/2014/main" id="{7DD76E23-8FEE-090F-444B-7F628D1A5B85}"/>
              </a:ext>
            </a:extLst>
          </p:cNvPr>
          <p:cNvSpPr>
            <a:spLocks noGrp="1"/>
          </p:cNvSpPr>
          <p:nvPr>
            <p:ph type="title"/>
          </p:nvPr>
        </p:nvSpPr>
        <p:spPr>
          <a:xfrm>
            <a:off x="268791" y="303279"/>
            <a:ext cx="9512300" cy="665163"/>
          </a:xfrm>
        </p:spPr>
        <p:txBody>
          <a:bodyPr/>
          <a:lstStyle/>
          <a:p>
            <a:pPr eaLnBrk="1" hangingPunct="1"/>
            <a:r>
              <a:rPr lang="en-GB" dirty="0">
                <a:solidFill>
                  <a:srgbClr val="FFFFFF"/>
                </a:solidFill>
                <a:ea typeface="ＭＳ Ｐゴシック"/>
                <a:cs typeface="Arial"/>
              </a:rPr>
              <a:t>Scope of work </a:t>
            </a:r>
            <a:br>
              <a:rPr lang="en-GB" dirty="0">
                <a:latin typeface="+mn-lt"/>
                <a:ea typeface="ＭＳ Ｐゴシック" pitchFamily="34" charset="-128"/>
                <a:cs typeface="Arial" pitchFamily="34" charset="0"/>
              </a:rPr>
            </a:br>
            <a:endParaRPr lang="en-US" sz="1400" dirty="0">
              <a:latin typeface="+mn-lt"/>
              <a:ea typeface="ＭＳ Ｐゴシック" pitchFamily="34" charset="-128"/>
              <a:cs typeface="Arial" pitchFamily="34" charset="0"/>
            </a:endParaRPr>
          </a:p>
        </p:txBody>
      </p:sp>
      <p:graphicFrame>
        <p:nvGraphicFramePr>
          <p:cNvPr id="3" name="Table 2">
            <a:extLst>
              <a:ext uri="{FF2B5EF4-FFF2-40B4-BE49-F238E27FC236}">
                <a16:creationId xmlns:a16="http://schemas.microsoft.com/office/drawing/2014/main" id="{A5AF4556-52A2-F0E0-B8B0-0CB32CCEEC03}"/>
              </a:ext>
            </a:extLst>
          </p:cNvPr>
          <p:cNvGraphicFramePr>
            <a:graphicFrameLocks noGrp="1"/>
          </p:cNvGraphicFramePr>
          <p:nvPr>
            <p:extLst>
              <p:ext uri="{D42A27DB-BD31-4B8C-83A1-F6EECF244321}">
                <p14:modId xmlns:p14="http://schemas.microsoft.com/office/powerpoint/2010/main" val="3733523636"/>
              </p:ext>
            </p:extLst>
          </p:nvPr>
        </p:nvGraphicFramePr>
        <p:xfrm>
          <a:off x="779438" y="1214103"/>
          <a:ext cx="10633124" cy="4714240"/>
        </p:xfrm>
        <a:graphic>
          <a:graphicData uri="http://schemas.openxmlformats.org/drawingml/2006/table">
            <a:tbl>
              <a:tblPr firstRow="1" bandRow="1">
                <a:tableStyleId>{5FD0F851-EC5A-4D38-B0AD-8093EC10F338}</a:tableStyleId>
              </a:tblPr>
              <a:tblGrid>
                <a:gridCol w="2658281">
                  <a:extLst>
                    <a:ext uri="{9D8B030D-6E8A-4147-A177-3AD203B41FA5}">
                      <a16:colId xmlns:a16="http://schemas.microsoft.com/office/drawing/2014/main" val="3682274278"/>
                    </a:ext>
                  </a:extLst>
                </a:gridCol>
                <a:gridCol w="2658281">
                  <a:extLst>
                    <a:ext uri="{9D8B030D-6E8A-4147-A177-3AD203B41FA5}">
                      <a16:colId xmlns:a16="http://schemas.microsoft.com/office/drawing/2014/main" val="3324781514"/>
                    </a:ext>
                  </a:extLst>
                </a:gridCol>
                <a:gridCol w="2658281">
                  <a:extLst>
                    <a:ext uri="{9D8B030D-6E8A-4147-A177-3AD203B41FA5}">
                      <a16:colId xmlns:a16="http://schemas.microsoft.com/office/drawing/2014/main" val="2076125698"/>
                    </a:ext>
                  </a:extLst>
                </a:gridCol>
                <a:gridCol w="2658281">
                  <a:extLst>
                    <a:ext uri="{9D8B030D-6E8A-4147-A177-3AD203B41FA5}">
                      <a16:colId xmlns:a16="http://schemas.microsoft.com/office/drawing/2014/main" val="3781432505"/>
                    </a:ext>
                  </a:extLst>
                </a:gridCol>
              </a:tblGrid>
              <a:tr h="370840">
                <a:tc>
                  <a:txBody>
                    <a:bodyPr/>
                    <a:lstStyle/>
                    <a:p>
                      <a:pPr marL="0" indent="0" algn="ctr">
                        <a:buFont typeface="Arial" panose="020B0604020202020204" pitchFamily="34" charset="0"/>
                        <a:buNone/>
                      </a:pPr>
                      <a:r>
                        <a:rPr lang="en-US" sz="1600" b="1" dirty="0"/>
                        <a:t>Foundation</a:t>
                      </a:r>
                      <a:endParaRPr lang="en-ZA" sz="1600" b="1" dirty="0"/>
                    </a:p>
                  </a:txBody>
                  <a:tcPr/>
                </a:tc>
                <a:tc>
                  <a:txBody>
                    <a:bodyPr/>
                    <a:lstStyle/>
                    <a:p>
                      <a:pPr marL="0" indent="0" algn="ctr">
                        <a:buFont typeface="Arial" panose="020B0604020202020204" pitchFamily="34" charset="0"/>
                        <a:buNone/>
                      </a:pPr>
                      <a:r>
                        <a:rPr lang="en-US" sz="1600" b="1" dirty="0"/>
                        <a:t>Learning methodology </a:t>
                      </a:r>
                      <a:endParaRPr lang="en-ZA" sz="1600" b="1" dirty="0"/>
                    </a:p>
                  </a:txBody>
                  <a:tcPr/>
                </a:tc>
                <a:tc>
                  <a:txBody>
                    <a:bodyPr/>
                    <a:lstStyle/>
                    <a:p>
                      <a:pPr marL="0" indent="0" algn="ctr">
                        <a:buFont typeface="Arial" panose="020B0604020202020204" pitchFamily="34" charset="0"/>
                        <a:buNone/>
                      </a:pPr>
                      <a:r>
                        <a:rPr lang="en-US" sz="1600" b="1" dirty="0"/>
                        <a:t>Facilitation </a:t>
                      </a:r>
                      <a:endParaRPr lang="en-ZA" sz="1600" b="1" dirty="0"/>
                    </a:p>
                  </a:txBody>
                  <a:tcPr/>
                </a:tc>
                <a:tc>
                  <a:txBody>
                    <a:bodyPr/>
                    <a:lstStyle/>
                    <a:p>
                      <a:pPr marL="0" indent="0" algn="ctr">
                        <a:buFont typeface="Arial" panose="020B0604020202020204" pitchFamily="34" charset="0"/>
                        <a:buNone/>
                      </a:pPr>
                      <a:r>
                        <a:rPr lang="en-US" sz="1600" b="1" dirty="0"/>
                        <a:t>Expected outcomes</a:t>
                      </a:r>
                      <a:endParaRPr lang="en-ZA" sz="1600" b="1" dirty="0"/>
                    </a:p>
                  </a:txBody>
                  <a:tcPr/>
                </a:tc>
                <a:extLst>
                  <a:ext uri="{0D108BD9-81ED-4DB2-BD59-A6C34878D82A}">
                    <a16:rowId xmlns:a16="http://schemas.microsoft.com/office/drawing/2014/main" val="1185949831"/>
                  </a:ext>
                </a:extLst>
              </a:tr>
              <a:tr h="370840">
                <a:tc>
                  <a:txBody>
                    <a:bodyPr/>
                    <a:lstStyle/>
                    <a:p>
                      <a:pPr marL="0" indent="0">
                        <a:buFont typeface="Arial" panose="020B0604020202020204" pitchFamily="34" charset="0"/>
                        <a:buNone/>
                      </a:pPr>
                      <a:r>
                        <a:rPr lang="en-GB" sz="1550" b="0" kern="1200" dirty="0">
                          <a:solidFill>
                            <a:schemeClr val="tx1"/>
                          </a:solidFill>
                          <a:effectLst/>
                        </a:rPr>
                        <a:t>The scope must align with the following design principles:</a:t>
                      </a:r>
                      <a:endParaRPr lang="en-ZA" sz="1550" b="0" kern="1200" dirty="0">
                        <a:solidFill>
                          <a:schemeClr val="tx1"/>
                        </a:solidFill>
                        <a:effectLst/>
                      </a:endParaRPr>
                    </a:p>
                    <a:p>
                      <a:pPr marL="285750" lvl="0" indent="-285750">
                        <a:buFont typeface="Arial" panose="020B0604020202020204" pitchFamily="34" charset="0"/>
                        <a:buChar char="•"/>
                      </a:pPr>
                      <a:r>
                        <a:rPr lang="en-GB" sz="1550" b="0" kern="1200" dirty="0">
                          <a:solidFill>
                            <a:schemeClr val="tx1"/>
                          </a:solidFill>
                          <a:effectLst/>
                        </a:rPr>
                        <a:t>Inside-Out philosophy</a:t>
                      </a:r>
                    </a:p>
                    <a:p>
                      <a:pPr marL="285750" lvl="0" indent="-285750">
                        <a:buFont typeface="Arial" panose="020B0604020202020204" pitchFamily="34" charset="0"/>
                        <a:buChar char="•"/>
                      </a:pPr>
                      <a:r>
                        <a:rPr lang="en-GB" sz="1550" b="0" kern="1200" dirty="0">
                          <a:solidFill>
                            <a:schemeClr val="tx1"/>
                          </a:solidFill>
                          <a:effectLst/>
                        </a:rPr>
                        <a:t>Leadership brand pillars </a:t>
                      </a:r>
                      <a:endParaRPr lang="en-ZA" sz="1550" b="0" kern="1200" dirty="0">
                        <a:solidFill>
                          <a:schemeClr val="tx1"/>
                        </a:solidFill>
                        <a:effectLst/>
                      </a:endParaRPr>
                    </a:p>
                    <a:p>
                      <a:pPr marL="285750" lvl="0" indent="-285750">
                        <a:buFont typeface="Arial" panose="020B0604020202020204" pitchFamily="34" charset="0"/>
                        <a:buChar char="•"/>
                      </a:pPr>
                      <a:r>
                        <a:rPr lang="en-GB" sz="1550" b="0" kern="1200" dirty="0">
                          <a:solidFill>
                            <a:schemeClr val="tx1"/>
                          </a:solidFill>
                          <a:effectLst/>
                        </a:rPr>
                        <a:t>Eskom’s culture transformation focus </a:t>
                      </a:r>
                      <a:endParaRPr lang="en-ZA" sz="1550" b="0" kern="1200" dirty="0">
                        <a:solidFill>
                          <a:schemeClr val="tx1"/>
                        </a:solidFill>
                        <a:effectLst/>
                      </a:endParaRPr>
                    </a:p>
                    <a:p>
                      <a:pPr marL="285750" lvl="0" indent="-285750">
                        <a:buFont typeface="Arial" panose="020B0604020202020204" pitchFamily="34" charset="0"/>
                        <a:buChar char="•"/>
                      </a:pPr>
                      <a:r>
                        <a:rPr lang="en-GB" sz="1550" b="0" kern="1200" dirty="0">
                          <a:solidFill>
                            <a:schemeClr val="tx1"/>
                          </a:solidFill>
                          <a:effectLst/>
                        </a:rPr>
                        <a:t>Eskom values</a:t>
                      </a:r>
                      <a:endParaRPr lang="en-ZA" sz="1550" b="0" kern="1200" dirty="0">
                        <a:solidFill>
                          <a:schemeClr val="tx1"/>
                        </a:solidFill>
                        <a:effectLst/>
                      </a:endParaRPr>
                    </a:p>
                    <a:p>
                      <a:pPr marL="285750" lvl="0" indent="-285750">
                        <a:buFont typeface="Arial" panose="020B0604020202020204" pitchFamily="34" charset="0"/>
                        <a:buChar char="•"/>
                      </a:pPr>
                      <a:r>
                        <a:rPr lang="en-GB" sz="1550" b="0" kern="1200" dirty="0">
                          <a:solidFill>
                            <a:schemeClr val="tx1"/>
                          </a:solidFill>
                          <a:effectLst/>
                        </a:rPr>
                        <a:t>Levels of work principles </a:t>
                      </a:r>
                      <a:endParaRPr lang="en-ZA" sz="1550" b="0" kern="1200" dirty="0">
                        <a:solidFill>
                          <a:schemeClr val="tx1"/>
                        </a:solidFill>
                        <a:effectLst/>
                      </a:endParaRPr>
                    </a:p>
                    <a:p>
                      <a:pPr marL="285750" lvl="0" indent="-285750">
                        <a:buFont typeface="Arial" panose="020B0604020202020204" pitchFamily="34" charset="0"/>
                        <a:buChar char="•"/>
                      </a:pPr>
                      <a:r>
                        <a:rPr lang="en-GB" sz="1550" b="0" kern="1200" dirty="0">
                          <a:solidFill>
                            <a:schemeClr val="tx1"/>
                          </a:solidFill>
                          <a:effectLst/>
                        </a:rPr>
                        <a:t>Leadership Competency Model</a:t>
                      </a:r>
                      <a:endParaRPr lang="en-ZA" sz="1550" b="0" kern="1200" dirty="0">
                        <a:solidFill>
                          <a:schemeClr val="tx1"/>
                        </a:solidFill>
                        <a:effectLst/>
                      </a:endParaRPr>
                    </a:p>
                    <a:p>
                      <a:pPr marL="285750" lvl="0" indent="-285750">
                        <a:buFont typeface="Arial" panose="020B0604020202020204" pitchFamily="34" charset="0"/>
                        <a:buChar char="•"/>
                      </a:pPr>
                      <a:r>
                        <a:rPr lang="en-GB" sz="1550" b="0" kern="1200" dirty="0">
                          <a:solidFill>
                            <a:schemeClr val="tx1"/>
                          </a:solidFill>
                          <a:effectLst/>
                        </a:rPr>
                        <a:t>Behaviours to be instilled aligned to the safety principles and practices in the business</a:t>
                      </a:r>
                      <a:endParaRPr lang="en-ZA" sz="1550" b="0" kern="1200" dirty="0">
                        <a:solidFill>
                          <a:schemeClr val="tx1"/>
                        </a:solidFill>
                        <a:effectLst/>
                      </a:endParaRPr>
                    </a:p>
                  </a:txBody>
                  <a:tcPr/>
                </a:tc>
                <a:tc>
                  <a:txBody>
                    <a:bodyPr/>
                    <a:lstStyle/>
                    <a:p>
                      <a:pPr marL="285750" indent="-285750" algn="l">
                        <a:buFont typeface="Arial" panose="020B0604020202020204" pitchFamily="34" charset="0"/>
                        <a:buChar char="•"/>
                      </a:pPr>
                      <a:r>
                        <a:rPr lang="en-GB" sz="1550" b="0" kern="1200" dirty="0">
                          <a:solidFill>
                            <a:schemeClr val="tx1"/>
                          </a:solidFill>
                          <a:effectLst/>
                        </a:rPr>
                        <a:t>The learning methodology should have the requisite experiential balance between classroom based and self-directed learning content pieces to drive application of learning. Some virtual components could be built in, should it be fit for purpose</a:t>
                      </a:r>
                    </a:p>
                    <a:p>
                      <a:pPr marL="285750" indent="-285750" algn="l">
                        <a:buFont typeface="Arial" panose="020B0604020202020204" pitchFamily="34" charset="0"/>
                        <a:buChar char="•"/>
                      </a:pPr>
                      <a:r>
                        <a:rPr lang="en-GB" sz="1550" b="0" kern="1200" dirty="0">
                          <a:solidFill>
                            <a:schemeClr val="tx1"/>
                          </a:solidFill>
                          <a:effectLst/>
                        </a:rPr>
                        <a:t>In cases where face-to-face learning will be utilised, inclusion of digital learning elements will also be an added advantage. </a:t>
                      </a:r>
                      <a:endParaRPr lang="en-ZA" sz="1550" b="0" dirty="0"/>
                    </a:p>
                  </a:txBody>
                  <a:tcPr/>
                </a:tc>
                <a:tc>
                  <a:txBody>
                    <a:bodyPr/>
                    <a:lstStyle/>
                    <a:p>
                      <a:pPr marL="285750" indent="-285750">
                        <a:buFont typeface="Arial" panose="020B0604020202020204" pitchFamily="34" charset="0"/>
                        <a:buChar char="•"/>
                      </a:pPr>
                      <a:r>
                        <a:rPr lang="en-GB" sz="1550" b="0" kern="1200" dirty="0">
                          <a:solidFill>
                            <a:schemeClr val="tx1"/>
                          </a:solidFill>
                          <a:effectLst/>
                        </a:rPr>
                        <a:t>Facilitators are expected to have in-depth knowledge and experience on the facilitation processes both on virtual and classroom platforms, which includes:</a:t>
                      </a:r>
                      <a:endParaRPr lang="en-ZA" sz="1550" b="0" kern="1200" dirty="0">
                        <a:solidFill>
                          <a:schemeClr val="tx1"/>
                        </a:solidFill>
                        <a:effectLst/>
                      </a:endParaRPr>
                    </a:p>
                    <a:p>
                      <a:pPr marL="0" indent="0">
                        <a:buFont typeface="Arial" panose="020B0604020202020204" pitchFamily="34" charset="0"/>
                        <a:buNone/>
                      </a:pPr>
                      <a:endParaRPr lang="en-ZA" sz="1550" b="0" kern="1200" dirty="0">
                        <a:solidFill>
                          <a:schemeClr val="tx1"/>
                        </a:solidFill>
                        <a:effectLst/>
                      </a:endParaRPr>
                    </a:p>
                    <a:p>
                      <a:pPr marL="285750" lvl="0" indent="-285750">
                        <a:buFont typeface="Arial" panose="020B0604020202020204" pitchFamily="34" charset="0"/>
                        <a:buChar char="•"/>
                      </a:pPr>
                      <a:r>
                        <a:rPr lang="en-GB" sz="1550" b="0" kern="1200" dirty="0">
                          <a:solidFill>
                            <a:schemeClr val="tx1"/>
                          </a:solidFill>
                          <a:effectLst/>
                        </a:rPr>
                        <a:t>Integration of content piece as per the architecture to create a structure and seamless journey for leaders. </a:t>
                      </a:r>
                      <a:endParaRPr lang="en-ZA" sz="1550" b="0" kern="1200" dirty="0">
                        <a:solidFill>
                          <a:schemeClr val="tx1"/>
                        </a:solidFill>
                        <a:effectLst/>
                      </a:endParaRPr>
                    </a:p>
                    <a:p>
                      <a:pPr marL="285750" indent="-285750" algn="l">
                        <a:buFont typeface="Arial" panose="020B0604020202020204" pitchFamily="34" charset="0"/>
                        <a:buChar char="•"/>
                      </a:pPr>
                      <a:endParaRPr lang="en-ZA" sz="1550" b="0" dirty="0"/>
                    </a:p>
                    <a:p>
                      <a:pPr marL="285750" indent="-285750" algn="l">
                        <a:buFont typeface="Arial" panose="020B0604020202020204" pitchFamily="34" charset="0"/>
                        <a:buChar char="•"/>
                      </a:pPr>
                      <a:endParaRPr lang="en-ZA" sz="1550" b="0" dirty="0"/>
                    </a:p>
                    <a:p>
                      <a:pPr marL="285750" indent="-285750" algn="l">
                        <a:buFont typeface="Arial" panose="020B0604020202020204" pitchFamily="34" charset="0"/>
                        <a:buChar char="•"/>
                      </a:pPr>
                      <a:endParaRPr lang="en-ZA" sz="1550" b="0" dirty="0"/>
                    </a:p>
                    <a:p>
                      <a:pPr marL="285750" indent="-285750" algn="l">
                        <a:buFont typeface="Arial" panose="020B0604020202020204" pitchFamily="34" charset="0"/>
                        <a:buChar char="•"/>
                      </a:pPr>
                      <a:endParaRPr lang="en-ZA" sz="1550" b="0" dirty="0"/>
                    </a:p>
                  </a:txBody>
                  <a:tcPr/>
                </a:tc>
                <a:tc>
                  <a:txBody>
                    <a:bodyPr/>
                    <a:lstStyle/>
                    <a:p>
                      <a:pPr marL="285750" lvl="0" indent="-285750">
                        <a:buFont typeface="Arial" panose="020B0604020202020204" pitchFamily="34" charset="0"/>
                        <a:buChar char="•"/>
                      </a:pPr>
                      <a:r>
                        <a:rPr lang="en-ZA" sz="1600" kern="1200" dirty="0">
                          <a:solidFill>
                            <a:schemeClr val="tx1"/>
                          </a:solidFill>
                          <a:effectLst/>
                          <a:latin typeface="+mn-lt"/>
                          <a:ea typeface="+mn-ea"/>
                          <a:cs typeface="+mn-cs"/>
                        </a:rPr>
                        <a:t>Improved leadership capabilities and team performance when dealing with change</a:t>
                      </a:r>
                    </a:p>
                    <a:p>
                      <a:pPr marL="285750" lvl="0" indent="-285750">
                        <a:buFont typeface="Arial" panose="020B0604020202020204" pitchFamily="34" charset="0"/>
                        <a:buChar char="•"/>
                      </a:pPr>
                      <a:r>
                        <a:rPr lang="en-ZA" sz="1600" kern="1200" dirty="0">
                          <a:solidFill>
                            <a:schemeClr val="tx1"/>
                          </a:solidFill>
                          <a:effectLst/>
                          <a:latin typeface="+mn-lt"/>
                          <a:ea typeface="+mn-ea"/>
                          <a:cs typeface="+mn-cs"/>
                        </a:rPr>
                        <a:t>Improved team cohesion and performance when dealing with change</a:t>
                      </a:r>
                    </a:p>
                    <a:p>
                      <a:pPr marL="285750" lvl="0" indent="-285750">
                        <a:buFont typeface="Arial" panose="020B0604020202020204" pitchFamily="34" charset="0"/>
                        <a:buChar char="•"/>
                      </a:pPr>
                      <a:r>
                        <a:rPr lang="en-ZA" sz="1600" kern="1200" dirty="0">
                          <a:solidFill>
                            <a:schemeClr val="tx1"/>
                          </a:solidFill>
                          <a:effectLst/>
                          <a:latin typeface="+mn-lt"/>
                          <a:ea typeface="+mn-ea"/>
                          <a:cs typeface="+mn-cs"/>
                        </a:rPr>
                        <a:t>Increased confidence and competence in navigating teams through change</a:t>
                      </a:r>
                    </a:p>
                    <a:p>
                      <a:pPr marL="285750" indent="-285750" algn="l">
                        <a:buFont typeface="Arial" panose="020B0604020202020204" pitchFamily="34" charset="0"/>
                        <a:buChar char="•"/>
                      </a:pPr>
                      <a:endParaRPr lang="en-ZA" sz="1550" b="0" dirty="0"/>
                    </a:p>
                  </a:txBody>
                  <a:tcPr/>
                </a:tc>
                <a:extLst>
                  <a:ext uri="{0D108BD9-81ED-4DB2-BD59-A6C34878D82A}">
                    <a16:rowId xmlns:a16="http://schemas.microsoft.com/office/drawing/2014/main" val="2931110202"/>
                  </a:ext>
                </a:extLst>
              </a:tr>
            </a:tbl>
          </a:graphicData>
        </a:graphic>
      </p:graphicFrame>
    </p:spTree>
    <p:extLst>
      <p:ext uri="{BB962C8B-B14F-4D97-AF65-F5344CB8AC3E}">
        <p14:creationId xmlns:p14="http://schemas.microsoft.com/office/powerpoint/2010/main" val="203961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pPr algn="just">
              <a:lnSpc>
                <a:spcPct val="115000"/>
              </a:lnSpc>
              <a:spcAft>
                <a:spcPts val="1000"/>
              </a:spcAft>
            </a:pPr>
            <a:r>
              <a:rPr lang="en-ZA" dirty="0">
                <a:effectLst/>
                <a:latin typeface="Arial" panose="020B0604020202020204" pitchFamily="34" charset="0"/>
                <a:ea typeface="Calibri" panose="020F0502020204030204" pitchFamily="34" charset="0"/>
                <a:cs typeface="Times New Roman" panose="02020603050405020304" pitchFamily="18" charset="0"/>
              </a:rPr>
              <a:t>Technical Evaluation Criteria</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B6881939-8C18-2887-A268-92C181EA3392}"/>
              </a:ext>
            </a:extLst>
          </p:cNvPr>
          <p:cNvGraphicFramePr>
            <a:graphicFrameLocks noGrp="1"/>
          </p:cNvGraphicFramePr>
          <p:nvPr>
            <p:ph idx="1"/>
            <p:extLst>
              <p:ext uri="{D42A27DB-BD31-4B8C-83A1-F6EECF244321}">
                <p14:modId xmlns:p14="http://schemas.microsoft.com/office/powerpoint/2010/main" val="3345013671"/>
              </p:ext>
            </p:extLst>
          </p:nvPr>
        </p:nvGraphicFramePr>
        <p:xfrm>
          <a:off x="523875" y="1323975"/>
          <a:ext cx="11134724" cy="2931783"/>
        </p:xfrm>
        <a:graphic>
          <a:graphicData uri="http://schemas.openxmlformats.org/drawingml/2006/table">
            <a:tbl>
              <a:tblPr firstRow="1" firstCol="1" bandRow="1">
                <a:tableStyleId>{5C22544A-7EE6-4342-B048-85BDC9FD1C3A}</a:tableStyleId>
              </a:tblPr>
              <a:tblGrid>
                <a:gridCol w="7910673">
                  <a:extLst>
                    <a:ext uri="{9D8B030D-6E8A-4147-A177-3AD203B41FA5}">
                      <a16:colId xmlns:a16="http://schemas.microsoft.com/office/drawing/2014/main" val="693407112"/>
                    </a:ext>
                  </a:extLst>
                </a:gridCol>
                <a:gridCol w="3224051">
                  <a:extLst>
                    <a:ext uri="{9D8B030D-6E8A-4147-A177-3AD203B41FA5}">
                      <a16:colId xmlns:a16="http://schemas.microsoft.com/office/drawing/2014/main" val="1361965138"/>
                    </a:ext>
                  </a:extLst>
                </a:gridCol>
              </a:tblGrid>
              <a:tr h="318468">
                <a:tc>
                  <a:txBody>
                    <a:bodyPr/>
                    <a:lstStyle/>
                    <a:p>
                      <a:pPr algn="ctr">
                        <a:lnSpc>
                          <a:spcPct val="115000"/>
                        </a:lnSpc>
                        <a:spcAft>
                          <a:spcPts val="1000"/>
                        </a:spcAft>
                      </a:pPr>
                      <a:r>
                        <a:rPr lang="en-ZA" sz="1800" dirty="0">
                          <a:effectLst/>
                          <a:latin typeface="Arial" panose="020B0604020202020204" pitchFamily="34" charset="0"/>
                          <a:cs typeface="Arial" panose="020B0604020202020204" pitchFamily="34" charset="0"/>
                        </a:rPr>
                        <a:t>Criteria</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ZA" sz="1800" dirty="0">
                          <a:effectLst/>
                          <a:latin typeface="Arial" panose="020B0604020202020204" pitchFamily="34" charset="0"/>
                          <a:cs typeface="Arial" panose="020B0604020202020204" pitchFamily="34" charset="0"/>
                        </a:rPr>
                        <a:t>Weight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9115370"/>
                  </a:ext>
                </a:extLst>
              </a:tr>
              <a:tr h="658793">
                <a:tc>
                  <a:txBody>
                    <a:bodyPr/>
                    <a:lstStyle/>
                    <a:p>
                      <a:pPr algn="just">
                        <a:lnSpc>
                          <a:spcPct val="115000"/>
                        </a:lnSpc>
                        <a:spcAft>
                          <a:spcPts val="1000"/>
                        </a:spcAft>
                      </a:pPr>
                      <a:r>
                        <a:rPr lang="en-ZA" sz="1800" dirty="0">
                          <a:effectLst/>
                          <a:latin typeface="Arial" panose="020B0604020202020204" pitchFamily="34" charset="0"/>
                          <a:cs typeface="Arial" panose="020B0604020202020204" pitchFamily="34" charset="0"/>
                        </a:rPr>
                        <a:t>Design and development of </a:t>
                      </a:r>
                      <a:r>
                        <a:rPr lang="en-ZA" sz="1800" i="1" dirty="0">
                          <a:effectLst/>
                          <a:latin typeface="Arial" panose="020B0604020202020204" pitchFamily="34" charset="0"/>
                          <a:cs typeface="Arial" panose="020B0604020202020204" pitchFamily="34" charset="0"/>
                        </a:rPr>
                        <a:t>Leading Change </a:t>
                      </a:r>
                      <a:r>
                        <a:rPr lang="en-ZA" sz="1800" dirty="0">
                          <a:effectLst/>
                          <a:latin typeface="Arial" panose="020B0604020202020204" pitchFamily="34" charset="0"/>
                          <a:cs typeface="Arial" panose="020B0604020202020204" pitchFamily="34" charset="0"/>
                        </a:rPr>
                        <a:t>content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pPr>
                      <a:r>
                        <a:rPr lang="en-ZA" sz="1800" dirty="0">
                          <a:effectLst/>
                          <a:latin typeface="Arial" panose="020B0604020202020204" pitchFamily="34" charset="0"/>
                          <a:cs typeface="Arial" panose="020B0604020202020204" pitchFamily="34" charset="0"/>
                        </a:rPr>
                        <a:t>50%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79771038"/>
                  </a:ext>
                </a:extLst>
              </a:tr>
              <a:tr h="658793">
                <a:tc>
                  <a:txBody>
                    <a:bodyPr/>
                    <a:lstStyle/>
                    <a:p>
                      <a:pPr>
                        <a:lnSpc>
                          <a:spcPct val="115000"/>
                        </a:lnSpc>
                        <a:spcAft>
                          <a:spcPts val="1000"/>
                        </a:spcAft>
                      </a:pPr>
                      <a:r>
                        <a:rPr lang="en-US" sz="1800" dirty="0">
                          <a:effectLst/>
                          <a:latin typeface="Arial" panose="020B0604020202020204" pitchFamily="34" charset="0"/>
                          <a:cs typeface="Arial" panose="020B0604020202020204" pitchFamily="34" charset="0"/>
                        </a:rPr>
                        <a:t>Facilitation and inclusion of number of quality facilitators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pPr>
                      <a:r>
                        <a:rPr lang="en-ZA" sz="1800" dirty="0">
                          <a:effectLst/>
                          <a:latin typeface="Arial" panose="020B0604020202020204" pitchFamily="34" charset="0"/>
                          <a:cs typeface="Arial" panose="020B0604020202020204" pitchFamily="34" charset="0"/>
                        </a:rPr>
                        <a:t>30%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971359"/>
                  </a:ext>
                </a:extLst>
              </a:tr>
              <a:tr h="658793">
                <a:tc>
                  <a:txBody>
                    <a:bodyPr/>
                    <a:lstStyle/>
                    <a:p>
                      <a:pPr algn="just">
                        <a:lnSpc>
                          <a:spcPct val="115000"/>
                        </a:lnSpc>
                        <a:spcAft>
                          <a:spcPts val="1000"/>
                        </a:spcAft>
                      </a:pPr>
                      <a:r>
                        <a:rPr lang="en-US" sz="1800" dirty="0">
                          <a:effectLst/>
                          <a:latin typeface="Arial" panose="020B0604020202020204" pitchFamily="34" charset="0"/>
                          <a:cs typeface="Arial" panose="020B0604020202020204" pitchFamily="34" charset="0"/>
                        </a:rPr>
                        <a:t>Flexibility to adapt content and process to fit the request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pPr>
                      <a:r>
                        <a:rPr lang="en-ZA" sz="1800" dirty="0">
                          <a:effectLst/>
                          <a:latin typeface="Arial" panose="020B0604020202020204" pitchFamily="34" charset="0"/>
                          <a:cs typeface="Arial" panose="020B0604020202020204" pitchFamily="34" charset="0"/>
                        </a:rPr>
                        <a:t>15%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6247149"/>
                  </a:ext>
                </a:extLst>
              </a:tr>
              <a:tr h="318468">
                <a:tc>
                  <a:txBody>
                    <a:bodyPr/>
                    <a:lstStyle/>
                    <a:p>
                      <a:pPr>
                        <a:lnSpc>
                          <a:spcPct val="115000"/>
                        </a:lnSpc>
                        <a:spcAft>
                          <a:spcPts val="1000"/>
                        </a:spcAft>
                      </a:pPr>
                      <a:r>
                        <a:rPr lang="en-ZA" sz="1800" dirty="0">
                          <a:effectLst/>
                          <a:latin typeface="Arial" panose="020B0604020202020204" pitchFamily="34" charset="0"/>
                          <a:cs typeface="Arial" panose="020B0604020202020204" pitchFamily="34" charset="0"/>
                        </a:rPr>
                        <a:t>Project management &amp; logistics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pPr>
                      <a:r>
                        <a:rPr lang="en-ZA" sz="1800" dirty="0">
                          <a:effectLst/>
                          <a:latin typeface="Arial" panose="020B0604020202020204" pitchFamily="34" charset="0"/>
                          <a:cs typeface="Arial" panose="020B0604020202020204" pitchFamily="34" charset="0"/>
                        </a:rPr>
                        <a:t>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98486056"/>
                  </a:ext>
                </a:extLst>
              </a:tr>
              <a:tr h="318468">
                <a:tc>
                  <a:txBody>
                    <a:bodyPr/>
                    <a:lstStyle/>
                    <a:p>
                      <a:pPr algn="just">
                        <a:lnSpc>
                          <a:spcPct val="115000"/>
                        </a:lnSpc>
                        <a:spcAft>
                          <a:spcPts val="1000"/>
                        </a:spcAft>
                      </a:pPr>
                      <a:r>
                        <a:rPr lang="en-ZA" sz="1800" dirty="0">
                          <a:effectLst/>
                          <a:latin typeface="Arial" panose="020B0604020202020204" pitchFamily="34" charset="0"/>
                          <a:cs typeface="Arial" panose="020B0604020202020204" pitchFamily="34" charset="0"/>
                        </a:rPr>
                        <a:t>Total</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pPr>
                      <a:r>
                        <a:rPr lang="en-ZA" sz="1800" dirty="0">
                          <a:effectLst/>
                          <a:latin typeface="Arial" panose="020B0604020202020204" pitchFamily="34" charset="0"/>
                          <a:cs typeface="Arial" panose="020B0604020202020204" pitchFamily="34" charset="0"/>
                        </a:rPr>
                        <a:t>100%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7301784"/>
                  </a:ext>
                </a:extLst>
              </a:tr>
            </a:tbl>
          </a:graphicData>
        </a:graphic>
      </p:graphicFrame>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12</a:t>
            </a:fld>
            <a:endParaRPr lang="en-ZA" dirty="0"/>
          </a:p>
        </p:txBody>
      </p:sp>
      <p:sp>
        <p:nvSpPr>
          <p:cNvPr id="7" name="Rectangle 1">
            <a:extLst>
              <a:ext uri="{FF2B5EF4-FFF2-40B4-BE49-F238E27FC236}">
                <a16:creationId xmlns:a16="http://schemas.microsoft.com/office/drawing/2014/main" id="{6B070357-476C-90F0-39C0-42D97DE1476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threshold on the technical evaluation criteria is 75%. Suppliers would be deemed technically unacceptable if they score less and will thus not be evaluated further.</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1A5B10F4-38BC-AA35-A542-02F66A092338}"/>
              </a:ext>
            </a:extLst>
          </p:cNvPr>
          <p:cNvSpPr txBox="1"/>
          <p:nvPr/>
        </p:nvSpPr>
        <p:spPr>
          <a:xfrm>
            <a:off x="523875" y="4781549"/>
            <a:ext cx="11134724" cy="708912"/>
          </a:xfrm>
          <a:prstGeom prst="rect">
            <a:avLst/>
          </a:prstGeom>
          <a:noFill/>
        </p:spPr>
        <p:txBody>
          <a:bodyPr wrap="square">
            <a:spAutoFit/>
          </a:bodyPr>
          <a:lstStyle/>
          <a:p>
            <a:pPr algn="just">
              <a:lnSpc>
                <a:spcPct val="115000"/>
              </a:lnSpc>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threshold on the technical evaluation criteria is </a:t>
            </a:r>
            <a:r>
              <a:rPr lang="en-GB" dirty="0">
                <a:latin typeface="Arial" panose="020B0604020202020204" pitchFamily="34" charset="0"/>
                <a:ea typeface="Calibri" panose="020F0502020204030204" pitchFamily="34" charset="0"/>
                <a:cs typeface="Times New Roman" panose="02020603050405020304" pitchFamily="18" charset="0"/>
              </a:rPr>
              <a:t>80</a:t>
            </a:r>
            <a:r>
              <a:rPr lang="en-GB" sz="1800" dirty="0">
                <a:effectLst/>
                <a:latin typeface="Arial" panose="020B0604020202020204" pitchFamily="34" charset="0"/>
                <a:ea typeface="Calibri" panose="020F0502020204030204" pitchFamily="34" charset="0"/>
                <a:cs typeface="Times New Roman" panose="02020603050405020304" pitchFamily="18" charset="0"/>
              </a:rPr>
              <a:t>%. In cases where service providers score less than 80% they will not be evaluated further.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537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Conclusion</a:t>
            </a:r>
          </a:p>
        </p:txBody>
      </p:sp>
      <p:pic>
        <p:nvPicPr>
          <p:cNvPr id="5122" name="Picture 2" descr="Students in library">
            <a:extLst>
              <a:ext uri="{FF2B5EF4-FFF2-40B4-BE49-F238E27FC236}">
                <a16:creationId xmlns:a16="http://schemas.microsoft.com/office/drawing/2014/main" id="{A588E504-0D31-3F3E-859B-39CD15CBEF35}"/>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676" r="36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ght bulb with hanging lights background">
            <a:extLst>
              <a:ext uri="{FF2B5EF4-FFF2-40B4-BE49-F238E27FC236}">
                <a16:creationId xmlns:a16="http://schemas.microsoft.com/office/drawing/2014/main" id="{C8F2FC32-FDA5-1396-7FE5-D3D5830F5F05}"/>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7975" r="79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8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a:extLst>
              <a:ext uri="{FF2B5EF4-FFF2-40B4-BE49-F238E27FC236}">
                <a16:creationId xmlns:a16="http://schemas.microsoft.com/office/drawing/2014/main" id="{7DD76E23-8FEE-090F-444B-7F628D1A5B85}"/>
              </a:ext>
            </a:extLst>
          </p:cNvPr>
          <p:cNvSpPr>
            <a:spLocks noGrp="1"/>
          </p:cNvSpPr>
          <p:nvPr>
            <p:ph type="title"/>
          </p:nvPr>
        </p:nvSpPr>
        <p:spPr>
          <a:xfrm>
            <a:off x="268791" y="303279"/>
            <a:ext cx="9512300" cy="665163"/>
          </a:xfrm>
        </p:spPr>
        <p:txBody>
          <a:bodyPr/>
          <a:lstStyle/>
          <a:p>
            <a:pPr eaLnBrk="1" hangingPunct="1"/>
            <a:r>
              <a:rPr lang="en-GB" dirty="0">
                <a:solidFill>
                  <a:srgbClr val="FFFFFF"/>
                </a:solidFill>
                <a:ea typeface="ＭＳ Ｐゴシック"/>
                <a:cs typeface="Arial"/>
              </a:rPr>
              <a:t>Context </a:t>
            </a:r>
            <a:br>
              <a:rPr lang="en-GB" dirty="0">
                <a:ea typeface="ＭＳ Ｐゴシック" pitchFamily="34" charset="-128"/>
                <a:cs typeface="Arial" pitchFamily="34" charset="0"/>
              </a:rPr>
            </a:br>
            <a:endParaRPr lang="en-US" sz="1400" dirty="0">
              <a:ea typeface="ＭＳ Ｐゴシック" pitchFamily="34" charset="-128"/>
              <a:cs typeface="Arial" pitchFamily="34" charset="0"/>
            </a:endParaRPr>
          </a:p>
        </p:txBody>
      </p:sp>
      <p:sp>
        <p:nvSpPr>
          <p:cNvPr id="3" name="Rectangle 2">
            <a:extLst>
              <a:ext uri="{FF2B5EF4-FFF2-40B4-BE49-F238E27FC236}">
                <a16:creationId xmlns:a16="http://schemas.microsoft.com/office/drawing/2014/main" id="{DE4EF667-E9C8-08F9-109D-F49A3847E186}"/>
              </a:ext>
            </a:extLst>
          </p:cNvPr>
          <p:cNvSpPr/>
          <p:nvPr/>
        </p:nvSpPr>
        <p:spPr>
          <a:xfrm>
            <a:off x="2358522" y="1102309"/>
            <a:ext cx="9665155" cy="4555606"/>
          </a:xfrm>
          <a:prstGeom prst="rect">
            <a:avLst/>
          </a:prstGeom>
          <a:solidFill>
            <a:schemeClr val="bg1"/>
          </a:solidFill>
          <a:ln>
            <a:solidFill>
              <a:schemeClr val="tx2">
                <a:lumMod val="50000"/>
              </a:schemeClr>
            </a:solidFill>
          </a:ln>
        </p:spPr>
        <p:txBody>
          <a:bodyPr wrap="square">
            <a:spAutoFit/>
          </a:bodyPr>
          <a:lstStyle/>
          <a:p>
            <a:pPr algn="just">
              <a:lnSpc>
                <a:spcPct val="150000"/>
              </a:lnSpc>
            </a:pPr>
            <a:r>
              <a:rPr lang="en-GB" sz="16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Against an organisational context of turning around our business while transitioning to a future desired state a fundamental need emerged, i.e., leaders who can effectively implement such a strategy, because organisational transformation resides primarily with them. To this end, a need expressed by both Exco and the Board to reposition leadership development in the organisation was voiced.</a:t>
            </a:r>
            <a:endParaRPr lang="en-GB"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ZA" sz="16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n-GB" sz="16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 An explicit focus is imperative to have leaders who exhibit both the mindset and behaviour to realise this quest because new ways of ‘doing things around here’ (culture), requires new ways of ‘thinking around here’ (mindset). </a:t>
            </a:r>
            <a:endParaRPr lang="en-ZA" sz="16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n-GB" sz="16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ZA" sz="16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R="32385">
              <a:lnSpc>
                <a:spcPct val="150000"/>
              </a:lnSpc>
              <a:spcBef>
                <a:spcPts val="600"/>
              </a:spcBef>
              <a:spcAft>
                <a:spcPts val="200"/>
              </a:spcAft>
              <a:tabLst>
                <a:tab pos="3420745" algn="l"/>
              </a:tabLst>
            </a:pPr>
            <a:r>
              <a:rPr lang="en-GB" sz="16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Against this backdrop the </a:t>
            </a:r>
            <a:r>
              <a:rPr lang="en-GB" sz="1600" dirty="0">
                <a:solidFill>
                  <a:schemeClr val="bg2">
                    <a:lumMod val="10000"/>
                  </a:schemeClr>
                </a:solidFill>
                <a:latin typeface="Arial" panose="020B0604020202020204" pitchFamily="34" charset="0"/>
                <a:cs typeface="Times New Roman" panose="02020603050405020304" pitchFamily="18" charset="0"/>
              </a:rPr>
              <a:t>provision of services related to the design and delivery of a x2 day module across all leadership segments: Supervisory, Middle and Senior Managers under the theme of Lead Others _ Leading Change.</a:t>
            </a:r>
            <a:endParaRPr lang="en-ZA" sz="1600" dirty="0">
              <a:solidFill>
                <a:schemeClr val="bg2">
                  <a:lumMod val="10000"/>
                </a:schemeClr>
              </a:solidFill>
              <a:latin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42ED255-34D5-9DD4-FDE7-7737B21A304C}"/>
              </a:ext>
            </a:extLst>
          </p:cNvPr>
          <p:cNvPicPr>
            <a:picLocks noChangeAspect="1"/>
          </p:cNvPicPr>
          <p:nvPr/>
        </p:nvPicPr>
        <p:blipFill>
          <a:blip r:embed="rId2"/>
          <a:stretch>
            <a:fillRect/>
          </a:stretch>
        </p:blipFill>
        <p:spPr>
          <a:xfrm>
            <a:off x="0" y="951877"/>
            <a:ext cx="2194750" cy="5870957"/>
          </a:xfrm>
          <a:prstGeom prst="rect">
            <a:avLst/>
          </a:prstGeom>
        </p:spPr>
      </p:pic>
    </p:spTree>
    <p:extLst>
      <p:ext uri="{BB962C8B-B14F-4D97-AF65-F5344CB8AC3E}">
        <p14:creationId xmlns:p14="http://schemas.microsoft.com/office/powerpoint/2010/main" val="280803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347954-689D-9068-C36E-4BF7A5D42213}"/>
              </a:ext>
            </a:extLst>
          </p:cNvPr>
          <p:cNvSpPr txBox="1">
            <a:spLocks noGrp="1"/>
          </p:cNvSpPr>
          <p:nvPr>
            <p:ph type="title"/>
          </p:nvPr>
        </p:nvSpPr>
        <p:spPr>
          <a:xfrm>
            <a:off x="361950" y="326590"/>
            <a:ext cx="9512300" cy="424732"/>
          </a:xfrm>
          <a:prstGeom prst="rect">
            <a:avLst/>
          </a:prstGeom>
          <a:noFill/>
        </p:spPr>
        <p:txBody>
          <a:bodyPr wrap="square" rtlCol="0">
            <a:spAutoFit/>
          </a:bodyPr>
          <a:lstStyle/>
          <a:p>
            <a:pPr>
              <a:buClr>
                <a:schemeClr val="bg1">
                  <a:lumMod val="50000"/>
                </a:schemeClr>
              </a:buClr>
            </a:pPr>
            <a:r>
              <a:rPr kumimoji="0" lang="en-GB" sz="2400" i="0" u="none" strike="noStrike" kern="1200" cap="none" spc="0" normalizeH="0" baseline="0" noProof="0">
                <a:ln>
                  <a:noFill/>
                </a:ln>
                <a:effectLst/>
                <a:uLnTx/>
                <a:uFillTx/>
                <a:latin typeface="+mn-lt"/>
                <a:ea typeface="ＭＳ Ｐゴシック" pitchFamily="34" charset="-128"/>
                <a:cs typeface="Arial" pitchFamily="34" charset="0"/>
              </a:rPr>
              <a:t>Requiring a new way of learning … </a:t>
            </a:r>
            <a:r>
              <a:rPr kumimoji="0" lang="en-GB" altLang="en-US" sz="2400" i="0" u="none" strike="noStrike" kern="1200" cap="none" spc="0" normalizeH="0" baseline="0" noProof="0">
                <a:ln>
                  <a:noFill/>
                </a:ln>
                <a:effectLst/>
                <a:uLnTx/>
                <a:uFillTx/>
                <a:latin typeface="+mn-lt"/>
                <a:ea typeface="ＭＳ Ｐゴシック" pitchFamily="34" charset="-128"/>
                <a:cs typeface="Arial" pitchFamily="34" charset="0"/>
              </a:rPr>
              <a:t>‘i</a:t>
            </a:r>
            <a:r>
              <a:rPr kumimoji="0" lang="en-GB" altLang="ja-JP" sz="2400" i="0" u="none" strike="noStrike" kern="1200" cap="none" spc="0" normalizeH="0" baseline="0" noProof="0">
                <a:ln>
                  <a:noFill/>
                </a:ln>
                <a:effectLst/>
                <a:uLnTx/>
                <a:uFillTx/>
                <a:latin typeface="+mn-lt"/>
                <a:ea typeface="ＭＳ Ｐゴシック" pitchFamily="34" charset="-128"/>
                <a:cs typeface="Arial" pitchFamily="34" charset="0"/>
              </a:rPr>
              <a:t>nside-out</a:t>
            </a:r>
            <a:r>
              <a:rPr kumimoji="0" lang="en-GB" altLang="en-US" sz="2400" i="0" u="none" strike="noStrike" kern="1200" cap="none" spc="0" normalizeH="0" baseline="0" noProof="0">
                <a:ln>
                  <a:noFill/>
                </a:ln>
                <a:effectLst/>
                <a:uLnTx/>
                <a:uFillTx/>
                <a:latin typeface="+mn-lt"/>
                <a:ea typeface="ＭＳ Ｐゴシック" pitchFamily="34" charset="-128"/>
                <a:cs typeface="Arial" pitchFamily="34" charset="0"/>
              </a:rPr>
              <a:t>’</a:t>
            </a:r>
            <a:endParaRPr lang="en-ZA" sz="1400" err="1">
              <a:latin typeface="+mn-lt"/>
            </a:endParaRPr>
          </a:p>
        </p:txBody>
      </p:sp>
      <p:grpSp>
        <p:nvGrpSpPr>
          <p:cNvPr id="13" name="Group 12">
            <a:extLst>
              <a:ext uri="{FF2B5EF4-FFF2-40B4-BE49-F238E27FC236}">
                <a16:creationId xmlns:a16="http://schemas.microsoft.com/office/drawing/2014/main" id="{EE744395-C46D-A789-3EE7-D718ED41A77A}"/>
              </a:ext>
            </a:extLst>
          </p:cNvPr>
          <p:cNvGrpSpPr/>
          <p:nvPr/>
        </p:nvGrpSpPr>
        <p:grpSpPr>
          <a:xfrm>
            <a:off x="7188199" y="1910218"/>
            <a:ext cx="4414838" cy="4304844"/>
            <a:chOff x="6086475" y="1931988"/>
            <a:chExt cx="4414838" cy="4304844"/>
          </a:xfrm>
        </p:grpSpPr>
        <p:sp>
          <p:nvSpPr>
            <p:cNvPr id="15" name="Freeform 69">
              <a:extLst>
                <a:ext uri="{FF2B5EF4-FFF2-40B4-BE49-F238E27FC236}">
                  <a16:creationId xmlns:a16="http://schemas.microsoft.com/office/drawing/2014/main" id="{E0B0531C-1193-6E8C-4A75-77C01F515B59}"/>
                </a:ext>
              </a:extLst>
            </p:cNvPr>
            <p:cNvSpPr>
              <a:spLocks/>
            </p:cNvSpPr>
            <p:nvPr/>
          </p:nvSpPr>
          <p:spPr bwMode="auto">
            <a:xfrm>
              <a:off x="6604000" y="2887664"/>
              <a:ext cx="3016250" cy="3070225"/>
            </a:xfrm>
            <a:custGeom>
              <a:avLst/>
              <a:gdLst>
                <a:gd name="T0" fmla="*/ 0 w 3451897"/>
                <a:gd name="T1" fmla="*/ 0 h 3495490"/>
                <a:gd name="T2" fmla="*/ 3016250 w 3451897"/>
                <a:gd name="T3" fmla="*/ 9535 h 3495490"/>
                <a:gd name="T4" fmla="*/ 3016250 w 3451897"/>
                <a:gd name="T5" fmla="*/ 9535 h 3495490"/>
                <a:gd name="T6" fmla="*/ 2997280 w 3451897"/>
                <a:gd name="T7" fmla="*/ 3070225 h 3495490"/>
                <a:gd name="T8" fmla="*/ 2997280 w 3451897"/>
                <a:gd name="T9" fmla="*/ 3070225 h 3495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1897" h="3495490">
                  <a:moveTo>
                    <a:pt x="0" y="0"/>
                  </a:moveTo>
                  <a:lnTo>
                    <a:pt x="3451897" y="10856"/>
                  </a:lnTo>
                  <a:lnTo>
                    <a:pt x="3430187" y="3495490"/>
                  </a:lnTo>
                </a:path>
              </a:pathLst>
            </a:custGeom>
            <a:noFill/>
            <a:ln w="25400" cap="flat" cmpd="sng">
              <a:solidFill>
                <a:srgbClr val="7F9BCA"/>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16" name="Freeform 70">
              <a:extLst>
                <a:ext uri="{FF2B5EF4-FFF2-40B4-BE49-F238E27FC236}">
                  <a16:creationId xmlns:a16="http://schemas.microsoft.com/office/drawing/2014/main" id="{24615EA0-7153-2D14-438B-92CDEAED9F18}"/>
                </a:ext>
              </a:extLst>
            </p:cNvPr>
            <p:cNvSpPr>
              <a:spLocks/>
            </p:cNvSpPr>
            <p:nvPr/>
          </p:nvSpPr>
          <p:spPr bwMode="auto">
            <a:xfrm>
              <a:off x="6604000" y="3338514"/>
              <a:ext cx="2630488" cy="2619375"/>
            </a:xfrm>
            <a:custGeom>
              <a:avLst/>
              <a:gdLst>
                <a:gd name="T0" fmla="*/ 0 w 3451897"/>
                <a:gd name="T1" fmla="*/ 0 h 3495490"/>
                <a:gd name="T2" fmla="*/ 2630488 w 3451897"/>
                <a:gd name="T3" fmla="*/ 8135 h 3495490"/>
                <a:gd name="T4" fmla="*/ 2630488 w 3451897"/>
                <a:gd name="T5" fmla="*/ 8135 h 3495490"/>
                <a:gd name="T6" fmla="*/ 2613944 w 3451897"/>
                <a:gd name="T7" fmla="*/ 2619375 h 3495490"/>
                <a:gd name="T8" fmla="*/ 2613944 w 3451897"/>
                <a:gd name="T9" fmla="*/ 2619375 h 3495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1897" h="3495490">
                  <a:moveTo>
                    <a:pt x="0" y="0"/>
                  </a:moveTo>
                  <a:lnTo>
                    <a:pt x="3451897" y="10856"/>
                  </a:lnTo>
                  <a:lnTo>
                    <a:pt x="3430187" y="3495490"/>
                  </a:lnTo>
                </a:path>
              </a:pathLst>
            </a:custGeom>
            <a:noFill/>
            <a:ln w="25400" cap="flat" cmpd="sng">
              <a:solidFill>
                <a:srgbClr val="7F9BCA"/>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17" name="Freeform 71">
              <a:extLst>
                <a:ext uri="{FF2B5EF4-FFF2-40B4-BE49-F238E27FC236}">
                  <a16:creationId xmlns:a16="http://schemas.microsoft.com/office/drawing/2014/main" id="{9010E124-0B51-AA0E-30F1-E18C8855D67A}"/>
                </a:ext>
              </a:extLst>
            </p:cNvPr>
            <p:cNvSpPr>
              <a:spLocks/>
            </p:cNvSpPr>
            <p:nvPr/>
          </p:nvSpPr>
          <p:spPr bwMode="auto">
            <a:xfrm>
              <a:off x="6604000" y="3841751"/>
              <a:ext cx="2173288" cy="2151063"/>
            </a:xfrm>
            <a:custGeom>
              <a:avLst/>
              <a:gdLst>
                <a:gd name="T0" fmla="*/ 0 w 3451897"/>
                <a:gd name="T1" fmla="*/ 0 h 3495490"/>
                <a:gd name="T2" fmla="*/ 2173288 w 3451897"/>
                <a:gd name="T3" fmla="*/ 6681 h 3495490"/>
                <a:gd name="T4" fmla="*/ 2173288 w 3451897"/>
                <a:gd name="T5" fmla="*/ 6681 h 3495490"/>
                <a:gd name="T6" fmla="*/ 2159620 w 3451897"/>
                <a:gd name="T7" fmla="*/ 2151063 h 3495490"/>
                <a:gd name="T8" fmla="*/ 2159620 w 3451897"/>
                <a:gd name="T9" fmla="*/ 2151063 h 3495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1897" h="3495490">
                  <a:moveTo>
                    <a:pt x="0" y="0"/>
                  </a:moveTo>
                  <a:lnTo>
                    <a:pt x="3451897" y="10856"/>
                  </a:lnTo>
                  <a:lnTo>
                    <a:pt x="3430187" y="3495490"/>
                  </a:lnTo>
                </a:path>
              </a:pathLst>
            </a:custGeom>
            <a:noFill/>
            <a:ln w="25400" cap="flat" cmpd="sng">
              <a:solidFill>
                <a:srgbClr val="7F9BCA"/>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19" name="Freeform 73">
              <a:extLst>
                <a:ext uri="{FF2B5EF4-FFF2-40B4-BE49-F238E27FC236}">
                  <a16:creationId xmlns:a16="http://schemas.microsoft.com/office/drawing/2014/main" id="{3CED5BF4-E768-7F6E-0288-EEB026D93014}"/>
                </a:ext>
              </a:extLst>
            </p:cNvPr>
            <p:cNvSpPr>
              <a:spLocks/>
            </p:cNvSpPr>
            <p:nvPr/>
          </p:nvSpPr>
          <p:spPr bwMode="auto">
            <a:xfrm>
              <a:off x="6604000" y="4814888"/>
              <a:ext cx="1239838" cy="1143000"/>
            </a:xfrm>
            <a:custGeom>
              <a:avLst/>
              <a:gdLst>
                <a:gd name="T0" fmla="*/ 0 w 3451897"/>
                <a:gd name="T1" fmla="*/ 0 h 3495490"/>
                <a:gd name="T2" fmla="*/ 1239838 w 3451897"/>
                <a:gd name="T3" fmla="*/ 3550 h 3495490"/>
                <a:gd name="T4" fmla="*/ 1239838 w 3451897"/>
                <a:gd name="T5" fmla="*/ 3550 h 3495490"/>
                <a:gd name="T6" fmla="*/ 1232040 w 3451897"/>
                <a:gd name="T7" fmla="*/ 1143000 h 3495490"/>
                <a:gd name="T8" fmla="*/ 1232040 w 3451897"/>
                <a:gd name="T9" fmla="*/ 1143000 h 3495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1897" h="3495490">
                  <a:moveTo>
                    <a:pt x="0" y="0"/>
                  </a:moveTo>
                  <a:lnTo>
                    <a:pt x="3451897" y="10856"/>
                  </a:lnTo>
                  <a:lnTo>
                    <a:pt x="3430187" y="3495490"/>
                  </a:lnTo>
                </a:path>
              </a:pathLst>
            </a:custGeom>
            <a:noFill/>
            <a:ln w="25400" cap="flat" cmpd="sng">
              <a:solidFill>
                <a:srgbClr val="7F9BCA"/>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14" name="Freeform 68">
              <a:extLst>
                <a:ext uri="{FF2B5EF4-FFF2-40B4-BE49-F238E27FC236}">
                  <a16:creationId xmlns:a16="http://schemas.microsoft.com/office/drawing/2014/main" id="{D68B5EC3-5E3D-D2BF-EF55-89A4F6857930}"/>
                </a:ext>
              </a:extLst>
            </p:cNvPr>
            <p:cNvSpPr>
              <a:spLocks/>
            </p:cNvSpPr>
            <p:nvPr/>
          </p:nvSpPr>
          <p:spPr bwMode="auto">
            <a:xfrm>
              <a:off x="6581776" y="2443164"/>
              <a:ext cx="3452813" cy="3494087"/>
            </a:xfrm>
            <a:custGeom>
              <a:avLst/>
              <a:gdLst>
                <a:gd name="T0" fmla="*/ 0 w 3451897"/>
                <a:gd name="T1" fmla="*/ 0 h 3495490"/>
                <a:gd name="T2" fmla="*/ 3452813 w 3451897"/>
                <a:gd name="T3" fmla="*/ 10852 h 3495490"/>
                <a:gd name="T4" fmla="*/ 3452813 w 3451897"/>
                <a:gd name="T5" fmla="*/ 10852 h 3495490"/>
                <a:gd name="T6" fmla="*/ 3431097 w 3451897"/>
                <a:gd name="T7" fmla="*/ 3494087 h 3495490"/>
                <a:gd name="T8" fmla="*/ 3431097 w 3451897"/>
                <a:gd name="T9" fmla="*/ 3494087 h 3495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1897" h="3495490">
                  <a:moveTo>
                    <a:pt x="0" y="0"/>
                  </a:moveTo>
                  <a:lnTo>
                    <a:pt x="3451897" y="10856"/>
                  </a:lnTo>
                  <a:lnTo>
                    <a:pt x="3430187" y="3495490"/>
                  </a:lnTo>
                </a:path>
              </a:pathLst>
            </a:custGeom>
            <a:noFill/>
            <a:ln w="25400" cap="flat" cmpd="sng">
              <a:solidFill>
                <a:srgbClr val="7F9BCA"/>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18" name="Freeform 72">
              <a:extLst>
                <a:ext uri="{FF2B5EF4-FFF2-40B4-BE49-F238E27FC236}">
                  <a16:creationId xmlns:a16="http://schemas.microsoft.com/office/drawing/2014/main" id="{39E2AA72-8323-D5CA-4CF2-6D1090200E0C}"/>
                </a:ext>
              </a:extLst>
            </p:cNvPr>
            <p:cNvSpPr>
              <a:spLocks/>
            </p:cNvSpPr>
            <p:nvPr/>
          </p:nvSpPr>
          <p:spPr bwMode="auto">
            <a:xfrm>
              <a:off x="6604001" y="4318000"/>
              <a:ext cx="1717675" cy="1619250"/>
            </a:xfrm>
            <a:custGeom>
              <a:avLst/>
              <a:gdLst>
                <a:gd name="T0" fmla="*/ 0 w 3451897"/>
                <a:gd name="T1" fmla="*/ 0 h 3495490"/>
                <a:gd name="T2" fmla="*/ 1717675 w 3451897"/>
                <a:gd name="T3" fmla="*/ 5029 h 3495490"/>
                <a:gd name="T4" fmla="*/ 1717675 w 3451897"/>
                <a:gd name="T5" fmla="*/ 5029 h 3495490"/>
                <a:gd name="T6" fmla="*/ 1706872 w 3451897"/>
                <a:gd name="T7" fmla="*/ 1619250 h 3495490"/>
                <a:gd name="T8" fmla="*/ 1706872 w 3451897"/>
                <a:gd name="T9" fmla="*/ 1619250 h 3495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1897" h="3495490">
                  <a:moveTo>
                    <a:pt x="0" y="0"/>
                  </a:moveTo>
                  <a:lnTo>
                    <a:pt x="3451897" y="10856"/>
                  </a:lnTo>
                  <a:lnTo>
                    <a:pt x="3430187" y="3495490"/>
                  </a:lnTo>
                </a:path>
              </a:pathLst>
            </a:custGeom>
            <a:noFill/>
            <a:ln w="25400" cap="flat" cmpd="sng">
              <a:solidFill>
                <a:srgbClr val="7F9BCA"/>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grpSp>
          <p:nvGrpSpPr>
            <p:cNvPr id="22" name="Group 67">
              <a:extLst>
                <a:ext uri="{FF2B5EF4-FFF2-40B4-BE49-F238E27FC236}">
                  <a16:creationId xmlns:a16="http://schemas.microsoft.com/office/drawing/2014/main" id="{0473952E-AAB1-8E26-2EBE-397AC7A2061E}"/>
                </a:ext>
              </a:extLst>
            </p:cNvPr>
            <p:cNvGrpSpPr>
              <a:grpSpLocks/>
            </p:cNvGrpSpPr>
            <p:nvPr/>
          </p:nvGrpSpPr>
          <p:grpSpPr bwMode="auto">
            <a:xfrm>
              <a:off x="6604001" y="1931988"/>
              <a:ext cx="3744913" cy="4064000"/>
              <a:chOff x="5329817" y="2279669"/>
              <a:chExt cx="3455968" cy="3473778"/>
            </a:xfrm>
          </p:grpSpPr>
          <p:cxnSp>
            <p:nvCxnSpPr>
              <p:cNvPr id="35" name="Straight Arrow Connector 34">
                <a:extLst>
                  <a:ext uri="{FF2B5EF4-FFF2-40B4-BE49-F238E27FC236}">
                    <a16:creationId xmlns:a16="http://schemas.microsoft.com/office/drawing/2014/main" id="{DCBE81B3-8111-795F-B6DC-71CF1007E8FD}"/>
                  </a:ext>
                </a:extLst>
              </p:cNvPr>
              <p:cNvCxnSpPr>
                <a:cxnSpLocks noChangeShapeType="1"/>
              </p:cNvCxnSpPr>
              <p:nvPr/>
            </p:nvCxnSpPr>
            <p:spPr bwMode="auto">
              <a:xfrm flipV="1">
                <a:off x="5329817" y="2279669"/>
                <a:ext cx="0" cy="3473778"/>
              </a:xfrm>
              <a:prstGeom prst="straightConnector1">
                <a:avLst/>
              </a:prstGeom>
              <a:noFill/>
              <a:ln w="98425">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478C1A4E-8D9A-907D-95FA-F7015B977C8F}"/>
                  </a:ext>
                </a:extLst>
              </p:cNvPr>
              <p:cNvCxnSpPr>
                <a:cxnSpLocks noChangeShapeType="1"/>
              </p:cNvCxnSpPr>
              <p:nvPr/>
            </p:nvCxnSpPr>
            <p:spPr bwMode="auto">
              <a:xfrm>
                <a:off x="5329817" y="5720880"/>
                <a:ext cx="3455968" cy="0"/>
              </a:xfrm>
              <a:prstGeom prst="straightConnector1">
                <a:avLst/>
              </a:prstGeom>
              <a:noFill/>
              <a:ln w="98425">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3" name="TextBox 22">
              <a:extLst>
                <a:ext uri="{FF2B5EF4-FFF2-40B4-BE49-F238E27FC236}">
                  <a16:creationId xmlns:a16="http://schemas.microsoft.com/office/drawing/2014/main" id="{550FDB9E-94F5-D630-077D-922F9CA37DB2}"/>
                </a:ext>
              </a:extLst>
            </p:cNvPr>
            <p:cNvSpPr txBox="1"/>
            <p:nvPr/>
          </p:nvSpPr>
          <p:spPr>
            <a:xfrm>
              <a:off x="6086475" y="2522539"/>
              <a:ext cx="527050" cy="276225"/>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53874"/>
                  </a:solidFill>
                  <a:effectLst/>
                  <a:uLnTx/>
                  <a:uFillTx/>
                  <a:latin typeface="Arial" panose="020B0604020202020204"/>
                  <a:ea typeface="ＭＳ Ｐゴシック" pitchFamily="34" charset="-128"/>
                  <a:cs typeface="Arial"/>
                </a:rPr>
                <a:t>Inter</a:t>
              </a:r>
            </a:p>
          </p:txBody>
        </p:sp>
        <p:sp>
          <p:nvSpPr>
            <p:cNvPr id="24" name="TextBox 23">
              <a:extLst>
                <a:ext uri="{FF2B5EF4-FFF2-40B4-BE49-F238E27FC236}">
                  <a16:creationId xmlns:a16="http://schemas.microsoft.com/office/drawing/2014/main" id="{247B8740-23C4-D267-012D-3CAE455F890D}"/>
                </a:ext>
              </a:extLst>
            </p:cNvPr>
            <p:cNvSpPr txBox="1"/>
            <p:nvPr/>
          </p:nvSpPr>
          <p:spPr>
            <a:xfrm>
              <a:off x="6086475" y="3008313"/>
              <a:ext cx="527050" cy="277812"/>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7E735B"/>
                  </a:solidFill>
                  <a:effectLst/>
                  <a:uLnTx/>
                  <a:uFillTx/>
                  <a:latin typeface="Arial" panose="020B0604020202020204"/>
                  <a:ea typeface="ＭＳ Ｐゴシック" pitchFamily="34" charset="-128"/>
                  <a:cs typeface="Arial"/>
                </a:rPr>
                <a:t>Intra</a:t>
              </a:r>
            </a:p>
          </p:txBody>
        </p:sp>
        <p:sp>
          <p:nvSpPr>
            <p:cNvPr id="25" name="TextBox 24">
              <a:extLst>
                <a:ext uri="{FF2B5EF4-FFF2-40B4-BE49-F238E27FC236}">
                  <a16:creationId xmlns:a16="http://schemas.microsoft.com/office/drawing/2014/main" id="{0BBA0FAA-801A-EA66-856B-5A293B07AACD}"/>
                </a:ext>
              </a:extLst>
            </p:cNvPr>
            <p:cNvSpPr txBox="1"/>
            <p:nvPr/>
          </p:nvSpPr>
          <p:spPr>
            <a:xfrm>
              <a:off x="6086475" y="3484563"/>
              <a:ext cx="527050" cy="277812"/>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53874"/>
                  </a:solidFill>
                  <a:effectLst/>
                  <a:uLnTx/>
                  <a:uFillTx/>
                  <a:latin typeface="Arial" panose="020B0604020202020204"/>
                  <a:ea typeface="ＭＳ Ｐゴシック" pitchFamily="34" charset="-128"/>
                  <a:cs typeface="Arial"/>
                </a:rPr>
                <a:t>Inter</a:t>
              </a:r>
            </a:p>
          </p:txBody>
        </p:sp>
        <p:sp>
          <p:nvSpPr>
            <p:cNvPr id="26" name="TextBox 25">
              <a:extLst>
                <a:ext uri="{FF2B5EF4-FFF2-40B4-BE49-F238E27FC236}">
                  <a16:creationId xmlns:a16="http://schemas.microsoft.com/office/drawing/2014/main" id="{2A97008F-4AE8-B73D-E795-D50EC2C947F9}"/>
                </a:ext>
              </a:extLst>
            </p:cNvPr>
            <p:cNvSpPr txBox="1"/>
            <p:nvPr/>
          </p:nvSpPr>
          <p:spPr>
            <a:xfrm>
              <a:off x="6086475" y="3922714"/>
              <a:ext cx="527050" cy="276225"/>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7E735B"/>
                  </a:solidFill>
                  <a:effectLst/>
                  <a:uLnTx/>
                  <a:uFillTx/>
                  <a:latin typeface="Arial" panose="020B0604020202020204"/>
                  <a:ea typeface="ＭＳ Ｐゴシック" pitchFamily="34" charset="-128"/>
                  <a:cs typeface="Arial"/>
                </a:rPr>
                <a:t>Intra</a:t>
              </a:r>
            </a:p>
          </p:txBody>
        </p:sp>
        <p:sp>
          <p:nvSpPr>
            <p:cNvPr id="27" name="TextBox 26">
              <a:extLst>
                <a:ext uri="{FF2B5EF4-FFF2-40B4-BE49-F238E27FC236}">
                  <a16:creationId xmlns:a16="http://schemas.microsoft.com/office/drawing/2014/main" id="{5C4BE418-1825-9437-D0C6-82D4AB1DA83D}"/>
                </a:ext>
              </a:extLst>
            </p:cNvPr>
            <p:cNvSpPr txBox="1"/>
            <p:nvPr/>
          </p:nvSpPr>
          <p:spPr>
            <a:xfrm>
              <a:off x="6086475" y="4441826"/>
              <a:ext cx="527050" cy="276225"/>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53874"/>
                  </a:solidFill>
                  <a:effectLst/>
                  <a:uLnTx/>
                  <a:uFillTx/>
                  <a:latin typeface="Arial" panose="020B0604020202020204"/>
                  <a:ea typeface="ＭＳ Ｐゴシック" pitchFamily="34" charset="-128"/>
                  <a:cs typeface="Arial"/>
                </a:rPr>
                <a:t>Inter</a:t>
              </a:r>
            </a:p>
          </p:txBody>
        </p:sp>
        <p:sp>
          <p:nvSpPr>
            <p:cNvPr id="28" name="TextBox 27">
              <a:extLst>
                <a:ext uri="{FF2B5EF4-FFF2-40B4-BE49-F238E27FC236}">
                  <a16:creationId xmlns:a16="http://schemas.microsoft.com/office/drawing/2014/main" id="{C7B65A66-7317-DEB3-80E7-AF79B6910075}"/>
                </a:ext>
              </a:extLst>
            </p:cNvPr>
            <p:cNvSpPr txBox="1"/>
            <p:nvPr/>
          </p:nvSpPr>
          <p:spPr>
            <a:xfrm>
              <a:off x="6086475" y="4878389"/>
              <a:ext cx="527050" cy="276225"/>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7E735B"/>
                  </a:solidFill>
                  <a:effectLst/>
                  <a:uLnTx/>
                  <a:uFillTx/>
                  <a:latin typeface="Arial" panose="020B0604020202020204"/>
                  <a:ea typeface="ＭＳ Ｐゴシック" pitchFamily="34" charset="-128"/>
                  <a:cs typeface="Arial"/>
                </a:rPr>
                <a:t>Intra</a:t>
              </a:r>
            </a:p>
          </p:txBody>
        </p:sp>
        <p:sp>
          <p:nvSpPr>
            <p:cNvPr id="29" name="TextBox 28">
              <a:extLst>
                <a:ext uri="{FF2B5EF4-FFF2-40B4-BE49-F238E27FC236}">
                  <a16:creationId xmlns:a16="http://schemas.microsoft.com/office/drawing/2014/main" id="{9F49C3C1-509B-E6EA-2B1B-0F684B38ED3D}"/>
                </a:ext>
              </a:extLst>
            </p:cNvPr>
            <p:cNvSpPr txBox="1"/>
            <p:nvPr/>
          </p:nvSpPr>
          <p:spPr>
            <a:xfrm>
              <a:off x="6846888" y="2522539"/>
              <a:ext cx="2178050" cy="307777"/>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53874"/>
                  </a:solidFill>
                  <a:effectLst/>
                  <a:uLnTx/>
                  <a:uFillTx/>
                  <a:latin typeface="Arial" panose="020B0604020202020204"/>
                  <a:ea typeface="ＭＳ Ｐゴシック" pitchFamily="34" charset="-128"/>
                  <a:cs typeface="Arial"/>
                </a:rPr>
                <a:t>Organisational behaviour</a:t>
              </a:r>
            </a:p>
          </p:txBody>
        </p:sp>
        <p:sp>
          <p:nvSpPr>
            <p:cNvPr id="30" name="TextBox 29">
              <a:extLst>
                <a:ext uri="{FF2B5EF4-FFF2-40B4-BE49-F238E27FC236}">
                  <a16:creationId xmlns:a16="http://schemas.microsoft.com/office/drawing/2014/main" id="{F6912005-695F-BD8E-E2AB-CE7CF8A2550B}"/>
                </a:ext>
              </a:extLst>
            </p:cNvPr>
            <p:cNvSpPr txBox="1"/>
            <p:nvPr/>
          </p:nvSpPr>
          <p:spPr>
            <a:xfrm>
              <a:off x="6846888" y="3463926"/>
              <a:ext cx="2178050" cy="307777"/>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53874"/>
                  </a:solidFill>
                  <a:effectLst/>
                  <a:uLnTx/>
                  <a:uFillTx/>
                  <a:latin typeface="Arial" panose="020B0604020202020204"/>
                  <a:ea typeface="ＭＳ Ｐゴシック" pitchFamily="34" charset="-128"/>
                  <a:cs typeface="Arial"/>
                </a:rPr>
                <a:t>Team behaviour</a:t>
              </a:r>
            </a:p>
          </p:txBody>
        </p:sp>
        <p:sp>
          <p:nvSpPr>
            <p:cNvPr id="31" name="TextBox 30">
              <a:extLst>
                <a:ext uri="{FF2B5EF4-FFF2-40B4-BE49-F238E27FC236}">
                  <a16:creationId xmlns:a16="http://schemas.microsoft.com/office/drawing/2014/main" id="{1B2A3F15-6BA1-4C85-E216-C69AAE1FD3CE}"/>
                </a:ext>
              </a:extLst>
            </p:cNvPr>
            <p:cNvSpPr txBox="1"/>
            <p:nvPr/>
          </p:nvSpPr>
          <p:spPr>
            <a:xfrm>
              <a:off x="6846888" y="4365626"/>
              <a:ext cx="2178050" cy="461963"/>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53874"/>
                  </a:solidFill>
                  <a:effectLst/>
                  <a:uLnTx/>
                  <a:uFillTx/>
                  <a:latin typeface="Gill Sans MT" pitchFamily="34" charset="0"/>
                  <a:ea typeface="ＭＳ Ｐゴシック" pitchFamily="34" charset="-128"/>
                  <a:cs typeface="Arial"/>
                </a:rPr>
                <a:t>Individual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53874"/>
                  </a:solidFill>
                  <a:effectLst/>
                  <a:uLnTx/>
                  <a:uFillTx/>
                  <a:latin typeface="Gill Sans MT" pitchFamily="34" charset="0"/>
                  <a:ea typeface="ＭＳ Ｐゴシック" pitchFamily="34" charset="-128"/>
                  <a:cs typeface="Arial"/>
                </a:rPr>
                <a:t>behaviour</a:t>
              </a:r>
            </a:p>
          </p:txBody>
        </p:sp>
        <p:sp>
          <p:nvSpPr>
            <p:cNvPr id="32" name="Freeform 93">
              <a:extLst>
                <a:ext uri="{FF2B5EF4-FFF2-40B4-BE49-F238E27FC236}">
                  <a16:creationId xmlns:a16="http://schemas.microsoft.com/office/drawing/2014/main" id="{40777617-C7DA-BB90-0E0E-77118EB4E4D0}"/>
                </a:ext>
              </a:extLst>
            </p:cNvPr>
            <p:cNvSpPr>
              <a:spLocks/>
            </p:cNvSpPr>
            <p:nvPr/>
          </p:nvSpPr>
          <p:spPr bwMode="auto">
            <a:xfrm>
              <a:off x="10175875" y="2757488"/>
              <a:ext cx="325438" cy="2843212"/>
            </a:xfrm>
            <a:custGeom>
              <a:avLst/>
              <a:gdLst>
                <a:gd name="T0" fmla="*/ 43387 w 325686"/>
                <a:gd name="T1" fmla="*/ 0 h 2844157"/>
                <a:gd name="T2" fmla="*/ 325403 w 325686"/>
                <a:gd name="T3" fmla="*/ 1269679 h 2844157"/>
                <a:gd name="T4" fmla="*/ 0 w 325686"/>
                <a:gd name="T5" fmla="*/ 2843212 h 2844157"/>
                <a:gd name="T6" fmla="*/ 0 w 325686"/>
                <a:gd name="T7" fmla="*/ 2843212 h 2844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5686" h="2844157">
                  <a:moveTo>
                    <a:pt x="43420" y="0"/>
                  </a:moveTo>
                  <a:cubicBezTo>
                    <a:pt x="177299" y="322048"/>
                    <a:pt x="322033" y="578964"/>
                    <a:pt x="325651" y="1270101"/>
                  </a:cubicBezTo>
                  <a:cubicBezTo>
                    <a:pt x="329269" y="1961238"/>
                    <a:pt x="54275" y="2581814"/>
                    <a:pt x="0" y="2844157"/>
                  </a:cubicBezTo>
                </a:path>
              </a:pathLst>
            </a:custGeom>
            <a:noFill/>
            <a:ln w="76200" cap="flat" cmpd="sng">
              <a:solidFill>
                <a:srgbClr val="053874"/>
              </a:solidFill>
              <a:prstDash val="solid"/>
              <a:round/>
              <a:headEnd type="triangle" w="med" len="me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33" name="TextBox 32">
              <a:extLst>
                <a:ext uri="{FF2B5EF4-FFF2-40B4-BE49-F238E27FC236}">
                  <a16:creationId xmlns:a16="http://schemas.microsoft.com/office/drawing/2014/main" id="{85EE8482-BE9A-9096-9148-E08F4D39DDF5}"/>
                </a:ext>
              </a:extLst>
            </p:cNvPr>
            <p:cNvSpPr txBox="1"/>
            <p:nvPr/>
          </p:nvSpPr>
          <p:spPr>
            <a:xfrm rot="5400000">
              <a:off x="9278938" y="3998913"/>
              <a:ext cx="1901825" cy="36830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w="3175" cmpd="sng">
                    <a:noFill/>
                  </a:ln>
                  <a:solidFill>
                    <a:srgbClr val="053874"/>
                  </a:solidFill>
                  <a:effectLst/>
                  <a:uLnTx/>
                  <a:uFillTx/>
                  <a:latin typeface="Arial" panose="020B0604020202020204"/>
                  <a:ea typeface="ＭＳ Ｐゴシック" pitchFamily="34" charset="-128"/>
                  <a:cs typeface="Arial"/>
                </a:rPr>
                <a:t>Transformation</a:t>
              </a:r>
            </a:p>
          </p:txBody>
        </p:sp>
        <p:sp>
          <p:nvSpPr>
            <p:cNvPr id="34" name="Text Box 28">
              <a:extLst>
                <a:ext uri="{FF2B5EF4-FFF2-40B4-BE49-F238E27FC236}">
                  <a16:creationId xmlns:a16="http://schemas.microsoft.com/office/drawing/2014/main" id="{A366B213-CC31-B1F5-FC51-807CF284358F}"/>
                </a:ext>
              </a:extLst>
            </p:cNvPr>
            <p:cNvSpPr txBox="1">
              <a:spLocks noChangeArrowheads="1"/>
            </p:cNvSpPr>
            <p:nvPr/>
          </p:nvSpPr>
          <p:spPr bwMode="auto">
            <a:xfrm>
              <a:off x="8904289" y="6021388"/>
              <a:ext cx="108395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1"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rPr>
                <a:t>Leader Academy, 2005</a:t>
              </a:r>
            </a:p>
          </p:txBody>
        </p:sp>
      </p:grpSp>
      <p:sp>
        <p:nvSpPr>
          <p:cNvPr id="10" name="Arrow: Up-Down 9">
            <a:extLst>
              <a:ext uri="{FF2B5EF4-FFF2-40B4-BE49-F238E27FC236}">
                <a16:creationId xmlns:a16="http://schemas.microsoft.com/office/drawing/2014/main" id="{00E5C348-4C6E-FCD7-4CEF-C80F9872C704}"/>
              </a:ext>
            </a:extLst>
          </p:cNvPr>
          <p:cNvSpPr/>
          <p:nvPr/>
        </p:nvSpPr>
        <p:spPr>
          <a:xfrm rot="2609025">
            <a:off x="8911788" y="1875514"/>
            <a:ext cx="996235" cy="4545307"/>
          </a:xfrm>
          <a:prstGeom prst="upDownArrow">
            <a:avLst/>
          </a:prstGeom>
          <a:solidFill>
            <a:srgbClr val="CFFAD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896"/>
                </a:solidFill>
                <a:effectLst/>
                <a:uLnTx/>
                <a:uFillTx/>
                <a:latin typeface="Arial" panose="020B0604020202020204"/>
                <a:ea typeface="+mn-ea"/>
                <a:cs typeface="+mn-cs"/>
              </a:rPr>
              <a:t>Change as a process </a:t>
            </a:r>
            <a:endParaRPr kumimoji="0" lang="en-ZA" sz="1800" b="1" i="0" u="none" strike="noStrike" kern="1200" cap="none" spc="0" normalizeH="0" baseline="0" noProof="0">
              <a:ln>
                <a:noFill/>
              </a:ln>
              <a:solidFill>
                <a:srgbClr val="003896"/>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2341112-89AA-9CFE-7DB6-95E44CC981DC}"/>
              </a:ext>
            </a:extLst>
          </p:cNvPr>
          <p:cNvSpPr txBox="1"/>
          <p:nvPr/>
        </p:nvSpPr>
        <p:spPr>
          <a:xfrm>
            <a:off x="7326664" y="1096964"/>
            <a:ext cx="3879850" cy="369887"/>
          </a:xfrm>
          <a:prstGeom prst="rect">
            <a:avLst/>
          </a:prstGeom>
          <a:noFill/>
        </p:spPr>
        <p:txBody>
          <a:bodyPr wrap="none">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7E735B"/>
                </a:solidFill>
                <a:effectLst/>
                <a:uLnTx/>
                <a:uFillTx/>
                <a:latin typeface="Gill Sans MT" pitchFamily="34" charset="0"/>
                <a:ea typeface="ＭＳ Ｐゴシック" pitchFamily="34" charset="-128"/>
                <a:cs typeface="Arial" pitchFamily="34" charset="0"/>
              </a:rPr>
              <a:t>… translating into programmes …</a:t>
            </a:r>
          </a:p>
        </p:txBody>
      </p:sp>
      <p:grpSp>
        <p:nvGrpSpPr>
          <p:cNvPr id="12" name="Group 11">
            <a:extLst>
              <a:ext uri="{FF2B5EF4-FFF2-40B4-BE49-F238E27FC236}">
                <a16:creationId xmlns:a16="http://schemas.microsoft.com/office/drawing/2014/main" id="{40617168-6535-C088-A0FD-7419F9DF3728}"/>
              </a:ext>
            </a:extLst>
          </p:cNvPr>
          <p:cNvGrpSpPr/>
          <p:nvPr/>
        </p:nvGrpSpPr>
        <p:grpSpPr>
          <a:xfrm>
            <a:off x="840876" y="1074401"/>
            <a:ext cx="4470400" cy="5140662"/>
            <a:chOff x="120650" y="1096963"/>
            <a:chExt cx="4470400" cy="5653087"/>
          </a:xfrm>
        </p:grpSpPr>
        <p:sp>
          <p:nvSpPr>
            <p:cNvPr id="20" name="TextBox 19">
              <a:extLst>
                <a:ext uri="{FF2B5EF4-FFF2-40B4-BE49-F238E27FC236}">
                  <a16:creationId xmlns:a16="http://schemas.microsoft.com/office/drawing/2014/main" id="{29E3C671-17F6-5EA6-0CFF-DF6495CE9612}"/>
                </a:ext>
              </a:extLst>
            </p:cNvPr>
            <p:cNvSpPr txBox="1"/>
            <p:nvPr/>
          </p:nvSpPr>
          <p:spPr>
            <a:xfrm>
              <a:off x="541338" y="1096963"/>
              <a:ext cx="2986087" cy="369887"/>
            </a:xfrm>
            <a:prstGeom prst="rect">
              <a:avLst/>
            </a:prstGeom>
            <a:noFill/>
          </p:spPr>
          <p:txBody>
            <a:bodyPr wrap="none">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a:ln>
                    <a:noFill/>
                  </a:ln>
                  <a:solidFill>
                    <a:srgbClr val="7E735B"/>
                  </a:solidFill>
                  <a:effectLst/>
                  <a:uLnTx/>
                  <a:uFillTx/>
                  <a:latin typeface="Gill Sans MT" pitchFamily="34" charset="0"/>
                  <a:ea typeface="ＭＳ Ｐゴシック" pitchFamily="34" charset="-128"/>
                  <a:cs typeface="Arial" pitchFamily="34" charset="0"/>
                </a:rPr>
                <a:t>The conceptual picture …</a:t>
              </a:r>
            </a:p>
          </p:txBody>
        </p:sp>
        <p:sp>
          <p:nvSpPr>
            <p:cNvPr id="21" name="TextBox 20">
              <a:extLst>
                <a:ext uri="{FF2B5EF4-FFF2-40B4-BE49-F238E27FC236}">
                  <a16:creationId xmlns:a16="http://schemas.microsoft.com/office/drawing/2014/main" id="{6338C346-7287-8760-F3E9-57A9E6CC6A90}"/>
                </a:ext>
              </a:extLst>
            </p:cNvPr>
            <p:cNvSpPr txBox="1"/>
            <p:nvPr/>
          </p:nvSpPr>
          <p:spPr>
            <a:xfrm>
              <a:off x="333375" y="6138863"/>
              <a:ext cx="1779588" cy="584200"/>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53874"/>
                  </a:solidFill>
                  <a:effectLst/>
                  <a:uLnTx/>
                  <a:uFillTx/>
                  <a:latin typeface="Gill Sans MT" pitchFamily="34" charset="0"/>
                  <a:ea typeface="ＭＳ Ｐゴシック" pitchFamily="34" charset="-128"/>
                  <a:cs typeface="Arial"/>
                </a:rPr>
                <a:t>Process Management</a:t>
              </a:r>
            </a:p>
          </p:txBody>
        </p:sp>
        <p:sp>
          <p:nvSpPr>
            <p:cNvPr id="37" name="TextBox 36">
              <a:extLst>
                <a:ext uri="{FF2B5EF4-FFF2-40B4-BE49-F238E27FC236}">
                  <a16:creationId xmlns:a16="http://schemas.microsoft.com/office/drawing/2014/main" id="{AD055F8D-852D-BEAD-4DE3-2E3A4006DB58}"/>
                </a:ext>
              </a:extLst>
            </p:cNvPr>
            <p:cNvSpPr txBox="1"/>
            <p:nvPr/>
          </p:nvSpPr>
          <p:spPr>
            <a:xfrm>
              <a:off x="2624138" y="1697038"/>
              <a:ext cx="1966912" cy="338554"/>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53874"/>
                  </a:solidFill>
                  <a:effectLst/>
                  <a:uLnTx/>
                  <a:uFillTx/>
                  <a:latin typeface="Gill Sans MT" pitchFamily="34" charset="0"/>
                  <a:ea typeface="ＭＳ Ｐゴシック" pitchFamily="34" charset="-128"/>
                  <a:cs typeface="Arial"/>
                </a:rPr>
                <a:t>People Management</a:t>
              </a:r>
            </a:p>
          </p:txBody>
        </p:sp>
        <p:sp>
          <p:nvSpPr>
            <p:cNvPr id="38" name="TextBox 37">
              <a:extLst>
                <a:ext uri="{FF2B5EF4-FFF2-40B4-BE49-F238E27FC236}">
                  <a16:creationId xmlns:a16="http://schemas.microsoft.com/office/drawing/2014/main" id="{84889E0F-B1BF-2B41-AFD3-E1F98D116B50}"/>
                </a:ext>
              </a:extLst>
            </p:cNvPr>
            <p:cNvSpPr txBox="1"/>
            <p:nvPr/>
          </p:nvSpPr>
          <p:spPr>
            <a:xfrm>
              <a:off x="2498725" y="6149975"/>
              <a:ext cx="1831975" cy="600075"/>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53874"/>
                  </a:solidFill>
                  <a:effectLst/>
                  <a:uLnTx/>
                  <a:uFillTx/>
                  <a:latin typeface="Gill Sans MT" pitchFamily="34" charset="0"/>
                  <a:ea typeface="ＭＳ Ｐゴシック" pitchFamily="34" charset="-128"/>
                  <a:cs typeface="Arial"/>
                </a:rPr>
                <a:t>Strategic Management</a:t>
              </a:r>
            </a:p>
          </p:txBody>
        </p:sp>
        <p:grpSp>
          <p:nvGrpSpPr>
            <p:cNvPr id="39" name="Group 66">
              <a:extLst>
                <a:ext uri="{FF2B5EF4-FFF2-40B4-BE49-F238E27FC236}">
                  <a16:creationId xmlns:a16="http://schemas.microsoft.com/office/drawing/2014/main" id="{F834D7E8-682C-D1F7-4CED-3438209A0F81}"/>
                </a:ext>
              </a:extLst>
            </p:cNvPr>
            <p:cNvGrpSpPr>
              <a:grpSpLocks/>
            </p:cNvGrpSpPr>
            <p:nvPr/>
          </p:nvGrpSpPr>
          <p:grpSpPr bwMode="auto">
            <a:xfrm>
              <a:off x="257175" y="2132013"/>
              <a:ext cx="4292600" cy="4014787"/>
              <a:chOff x="488480" y="2089782"/>
              <a:chExt cx="4472264" cy="4135161"/>
            </a:xfrm>
          </p:grpSpPr>
          <p:sp>
            <p:nvSpPr>
              <p:cNvPr id="41" name="Isosceles Triangle 40">
                <a:extLst>
                  <a:ext uri="{FF2B5EF4-FFF2-40B4-BE49-F238E27FC236}">
                    <a16:creationId xmlns:a16="http://schemas.microsoft.com/office/drawing/2014/main" id="{4FECE829-1587-03D9-52D1-8BA6121A7D5E}"/>
                  </a:ext>
                </a:extLst>
              </p:cNvPr>
              <p:cNvSpPr>
                <a:spLocks noChangeArrowheads="1"/>
              </p:cNvSpPr>
              <p:nvPr/>
            </p:nvSpPr>
            <p:spPr bwMode="auto">
              <a:xfrm rot="5400000">
                <a:off x="803177" y="1884245"/>
                <a:ext cx="3952030" cy="4363104"/>
              </a:xfrm>
              <a:prstGeom prst="triangle">
                <a:avLst>
                  <a:gd name="adj" fmla="val 50000"/>
                </a:avLst>
              </a:prstGeom>
              <a:solidFill>
                <a:srgbClr val="1F497D"/>
              </a:solidFill>
              <a:ln w="9525">
                <a:noFill/>
                <a:miter lim="800000"/>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itchFamily="34" charset="0"/>
                  <a:ea typeface="ＭＳ Ｐゴシック" pitchFamily="34" charset="-128"/>
                  <a:cs typeface="Arial"/>
                </a:endParaRPr>
              </a:p>
            </p:txBody>
          </p:sp>
          <p:sp>
            <p:nvSpPr>
              <p:cNvPr id="42" name="Oval 41">
                <a:extLst>
                  <a:ext uri="{FF2B5EF4-FFF2-40B4-BE49-F238E27FC236}">
                    <a16:creationId xmlns:a16="http://schemas.microsoft.com/office/drawing/2014/main" id="{1ABCD84B-DC62-D586-5D8D-87BEB763ECE2}"/>
                  </a:ext>
                </a:extLst>
              </p:cNvPr>
              <p:cNvSpPr>
                <a:spLocks noChangeArrowheads="1"/>
              </p:cNvSpPr>
              <p:nvPr/>
            </p:nvSpPr>
            <p:spPr bwMode="auto">
              <a:xfrm>
                <a:off x="488480" y="2089782"/>
                <a:ext cx="3951272" cy="3952030"/>
              </a:xfrm>
              <a:prstGeom prst="ellipse">
                <a:avLst/>
              </a:prstGeom>
              <a:solidFill>
                <a:srgbClr val="EEECE1"/>
              </a:solidFill>
              <a:ln w="9525">
                <a:solidFill>
                  <a:srgbClr val="1F497D"/>
                </a:solidFill>
                <a:round/>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itchFamily="34" charset="0"/>
                  <a:ea typeface="ＭＳ Ｐゴシック" pitchFamily="34" charset="-128"/>
                  <a:cs typeface="Arial"/>
                </a:endParaRPr>
              </a:p>
            </p:txBody>
          </p:sp>
          <p:sp>
            <p:nvSpPr>
              <p:cNvPr id="43" name="Oval 42">
                <a:extLst>
                  <a:ext uri="{FF2B5EF4-FFF2-40B4-BE49-F238E27FC236}">
                    <a16:creationId xmlns:a16="http://schemas.microsoft.com/office/drawing/2014/main" id="{86EB41D0-113C-4B80-C834-10059B47CDDE}"/>
                  </a:ext>
                </a:extLst>
              </p:cNvPr>
              <p:cNvSpPr>
                <a:spLocks noChangeArrowheads="1"/>
              </p:cNvSpPr>
              <p:nvPr/>
            </p:nvSpPr>
            <p:spPr bwMode="auto">
              <a:xfrm>
                <a:off x="738226" y="2410261"/>
                <a:ext cx="3451780" cy="3147562"/>
              </a:xfrm>
              <a:prstGeom prst="ellipse">
                <a:avLst/>
              </a:prstGeom>
              <a:solidFill>
                <a:srgbClr val="4F81BD">
                  <a:lumMod val="40000"/>
                  <a:lumOff val="60000"/>
                </a:srgbClr>
              </a:solidFill>
              <a:ln w="9525">
                <a:solidFill>
                  <a:srgbClr val="1F497D"/>
                </a:solidFill>
                <a:round/>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itchFamily="34" charset="0"/>
                  <a:ea typeface="ＭＳ Ｐゴシック" pitchFamily="34" charset="-128"/>
                  <a:cs typeface="Arial"/>
                </a:endParaRPr>
              </a:p>
            </p:txBody>
          </p:sp>
          <p:sp>
            <p:nvSpPr>
              <p:cNvPr id="44" name="Oval 43">
                <a:extLst>
                  <a:ext uri="{FF2B5EF4-FFF2-40B4-BE49-F238E27FC236}">
                    <a16:creationId xmlns:a16="http://schemas.microsoft.com/office/drawing/2014/main" id="{7D5130EA-90B8-F5F6-7561-B3B3E069A0E3}"/>
                  </a:ext>
                </a:extLst>
              </p:cNvPr>
              <p:cNvSpPr>
                <a:spLocks noChangeArrowheads="1"/>
              </p:cNvSpPr>
              <p:nvPr/>
            </p:nvSpPr>
            <p:spPr bwMode="auto">
              <a:xfrm>
                <a:off x="1052475" y="2895885"/>
                <a:ext cx="2823282" cy="2223733"/>
              </a:xfrm>
              <a:prstGeom prst="ellipse">
                <a:avLst/>
              </a:prstGeom>
              <a:solidFill>
                <a:srgbClr val="4F81BD">
                  <a:lumMod val="75000"/>
                </a:srgbClr>
              </a:solidFill>
              <a:ln w="9525">
                <a:solidFill>
                  <a:srgbClr val="1F497D"/>
                </a:solidFill>
                <a:round/>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itchFamily="34" charset="0"/>
                  <a:ea typeface="ＭＳ Ｐゴシック" pitchFamily="34" charset="-128"/>
                  <a:cs typeface="Arial"/>
                </a:endParaRPr>
              </a:p>
            </p:txBody>
          </p:sp>
          <p:sp>
            <p:nvSpPr>
              <p:cNvPr id="45" name="Oval 44">
                <a:extLst>
                  <a:ext uri="{FF2B5EF4-FFF2-40B4-BE49-F238E27FC236}">
                    <a16:creationId xmlns:a16="http://schemas.microsoft.com/office/drawing/2014/main" id="{A11CA7A8-65FD-50A5-5C67-1E0A02DF3A7D}"/>
                  </a:ext>
                </a:extLst>
              </p:cNvPr>
              <p:cNvSpPr>
                <a:spLocks noChangeArrowheads="1"/>
              </p:cNvSpPr>
              <p:nvPr/>
            </p:nvSpPr>
            <p:spPr bwMode="auto">
              <a:xfrm>
                <a:off x="1856292" y="3458358"/>
                <a:ext cx="1215648" cy="1214878"/>
              </a:xfrm>
              <a:prstGeom prst="ellipse">
                <a:avLst/>
              </a:prstGeom>
              <a:solidFill>
                <a:srgbClr val="1F497D">
                  <a:lumMod val="75000"/>
                </a:srgbClr>
              </a:solidFill>
              <a:ln w="9525">
                <a:solidFill>
                  <a:srgbClr val="1F497D"/>
                </a:solidFill>
                <a:round/>
                <a:headEnd/>
                <a:tailEnd/>
              </a:ln>
              <a:effectLst>
                <a:outerShdw blurRad="40000" dist="23000" dir="5400000" rotWithShape="0">
                  <a:srgbClr val="808080">
                    <a:alpha val="34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pitchFamily="34" charset="0"/>
                  <a:ea typeface="ＭＳ Ｐゴシック" pitchFamily="34" charset="-128"/>
                  <a:cs typeface="Arial"/>
                </a:endParaRPr>
              </a:p>
            </p:txBody>
          </p:sp>
          <p:sp>
            <p:nvSpPr>
              <p:cNvPr id="46" name="TextBox 45">
                <a:extLst>
                  <a:ext uri="{FF2B5EF4-FFF2-40B4-BE49-F238E27FC236}">
                    <a16:creationId xmlns:a16="http://schemas.microsoft.com/office/drawing/2014/main" id="{E9788FB5-A749-6E77-3793-CC52EA9BC231}"/>
                  </a:ext>
                </a:extLst>
              </p:cNvPr>
              <p:cNvSpPr txBox="1"/>
              <p:nvPr/>
            </p:nvSpPr>
            <p:spPr>
              <a:xfrm>
                <a:off x="1932373" y="3842606"/>
                <a:ext cx="1073409" cy="498704"/>
              </a:xfrm>
              <a:prstGeom prst="rect">
                <a:avLst/>
              </a:prstGeom>
              <a:noFill/>
            </p:spPr>
            <p:txBody>
              <a:bodyP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Gill Sans MT" pitchFamily="34" charset="0"/>
                    <a:ea typeface="ＭＳ Ｐゴシック" pitchFamily="34" charset="-128"/>
                    <a:cs typeface="Arial"/>
                  </a:rPr>
                  <a:t>Know yourself</a:t>
                </a:r>
              </a:p>
            </p:txBody>
          </p:sp>
          <p:sp>
            <p:nvSpPr>
              <p:cNvPr id="47" name="TextBox 46">
                <a:extLst>
                  <a:ext uri="{FF2B5EF4-FFF2-40B4-BE49-F238E27FC236}">
                    <a16:creationId xmlns:a16="http://schemas.microsoft.com/office/drawing/2014/main" id="{C764A512-CFF3-99F6-9BE6-B6CE16B37C6A}"/>
                  </a:ext>
                </a:extLst>
              </p:cNvPr>
              <p:cNvSpPr txBox="1"/>
              <p:nvPr/>
            </p:nvSpPr>
            <p:spPr>
              <a:xfrm>
                <a:off x="1563543" y="4707573"/>
                <a:ext cx="1834224" cy="279602"/>
              </a:xfrm>
              <a:prstGeom prst="rect">
                <a:avLst/>
              </a:prstGeom>
              <a:noFill/>
            </p:spPr>
            <p:txBody>
              <a:bodyPr>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Gill Sans MT" pitchFamily="34" charset="0"/>
                    <a:ea typeface="ＭＳ Ｐゴシック" pitchFamily="34" charset="-128"/>
                    <a:cs typeface="Arial"/>
                  </a:rPr>
                  <a:t>Know others</a:t>
                </a:r>
              </a:p>
            </p:txBody>
          </p:sp>
          <p:sp>
            <p:nvSpPr>
              <p:cNvPr id="48" name="TextBox 47">
                <a:extLst>
                  <a:ext uri="{FF2B5EF4-FFF2-40B4-BE49-F238E27FC236}">
                    <a16:creationId xmlns:a16="http://schemas.microsoft.com/office/drawing/2014/main" id="{F1330663-707D-0093-9CEB-C8D505547C97}"/>
                  </a:ext>
                </a:extLst>
              </p:cNvPr>
              <p:cNvSpPr txBox="1"/>
              <p:nvPr/>
            </p:nvSpPr>
            <p:spPr>
              <a:xfrm>
                <a:off x="1563543" y="5118672"/>
                <a:ext cx="1834224" cy="457827"/>
              </a:xfrm>
              <a:prstGeom prst="rect">
                <a:avLst/>
              </a:prstGeom>
              <a:noFill/>
            </p:spPr>
            <p:txBody>
              <a:bodyPr>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a:ln>
                      <a:noFill/>
                    </a:ln>
                    <a:solidFill>
                      <a:srgbClr val="1F497D"/>
                    </a:solidFill>
                    <a:effectLst/>
                    <a:uLnTx/>
                    <a:uFillTx/>
                    <a:latin typeface="Gill Sans MT" pitchFamily="34" charset="0"/>
                    <a:ea typeface="ＭＳ Ｐゴシック" pitchFamily="34" charset="-128"/>
                    <a:cs typeface="Arial"/>
                  </a:rPr>
                  <a:t>Know your  </a:t>
                </a:r>
                <a:br>
                  <a:rPr kumimoji="0" lang="en-US" sz="1400" b="0" i="0" u="none" strike="noStrike" kern="0" cap="none" spc="0" normalizeH="0" baseline="0" noProof="0">
                    <a:ln>
                      <a:noFill/>
                    </a:ln>
                    <a:solidFill>
                      <a:srgbClr val="1F497D"/>
                    </a:solidFill>
                    <a:effectLst/>
                    <a:uLnTx/>
                    <a:uFillTx/>
                    <a:latin typeface="Gill Sans MT" pitchFamily="34" charset="0"/>
                    <a:ea typeface="ＭＳ Ｐゴシック" pitchFamily="34" charset="-128"/>
                    <a:cs typeface="Arial"/>
                  </a:rPr>
                </a:br>
                <a:r>
                  <a:rPr kumimoji="0" lang="en-US" sz="1400" b="0" i="0" u="none" strike="noStrike" kern="0" cap="none" spc="0" normalizeH="0" baseline="0" noProof="0">
                    <a:ln>
                      <a:noFill/>
                    </a:ln>
                    <a:solidFill>
                      <a:srgbClr val="1F497D"/>
                    </a:solidFill>
                    <a:effectLst/>
                    <a:uLnTx/>
                    <a:uFillTx/>
                    <a:latin typeface="Gill Sans MT" pitchFamily="34" charset="0"/>
                    <a:ea typeface="ＭＳ Ｐゴシック" pitchFamily="34" charset="-128"/>
                    <a:cs typeface="Arial"/>
                  </a:rPr>
                  <a:t>organisation</a:t>
                </a:r>
              </a:p>
            </p:txBody>
          </p:sp>
          <p:sp>
            <p:nvSpPr>
              <p:cNvPr id="49" name="TextBox 48">
                <a:extLst>
                  <a:ext uri="{FF2B5EF4-FFF2-40B4-BE49-F238E27FC236}">
                    <a16:creationId xmlns:a16="http://schemas.microsoft.com/office/drawing/2014/main" id="{71210C78-000F-0986-23C7-499608C725E6}"/>
                  </a:ext>
                </a:extLst>
              </p:cNvPr>
              <p:cNvSpPr txBox="1"/>
              <p:nvPr/>
            </p:nvSpPr>
            <p:spPr>
              <a:xfrm>
                <a:off x="1563543" y="5608512"/>
                <a:ext cx="1834224" cy="279601"/>
              </a:xfrm>
              <a:prstGeom prst="rect">
                <a:avLst/>
              </a:prstGeom>
              <a:noFill/>
            </p:spPr>
            <p:txBody>
              <a:bodyPr>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0" i="0" u="none" strike="noStrike" kern="0" cap="none" spc="0" normalizeH="0" baseline="0" noProof="0">
                    <a:ln>
                      <a:noFill/>
                    </a:ln>
                    <a:solidFill>
                      <a:srgbClr val="1F497D"/>
                    </a:solidFill>
                    <a:effectLst/>
                    <a:uLnTx/>
                    <a:uFillTx/>
                    <a:latin typeface="Gill Sans MT" pitchFamily="34" charset="0"/>
                    <a:ea typeface="ＭＳ Ｐゴシック" pitchFamily="34" charset="-128"/>
                    <a:cs typeface="Arial"/>
                  </a:rPr>
                  <a:t>Know the world</a:t>
                </a:r>
              </a:p>
            </p:txBody>
          </p:sp>
          <p:cxnSp>
            <p:nvCxnSpPr>
              <p:cNvPr id="50" name="Straight Arrow Connector 49">
                <a:extLst>
                  <a:ext uri="{FF2B5EF4-FFF2-40B4-BE49-F238E27FC236}">
                    <a16:creationId xmlns:a16="http://schemas.microsoft.com/office/drawing/2014/main" id="{DCFA3D1D-89AA-0AAE-DCD4-7943AA19351C}"/>
                  </a:ext>
                </a:extLst>
              </p:cNvPr>
              <p:cNvCxnSpPr>
                <a:cxnSpLocks noChangeShapeType="1"/>
              </p:cNvCxnSpPr>
              <p:nvPr/>
            </p:nvCxnSpPr>
            <p:spPr bwMode="auto">
              <a:xfrm flipH="1" flipV="1">
                <a:off x="1345223" y="2089782"/>
                <a:ext cx="934479" cy="1752824"/>
              </a:xfrm>
              <a:prstGeom prst="straightConnector1">
                <a:avLst/>
              </a:prstGeom>
              <a:noFill/>
              <a:ln w="38100">
                <a:solidFill>
                  <a:srgbClr val="053874"/>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Straight Arrow Connector 50">
                <a:extLst>
                  <a:ext uri="{FF2B5EF4-FFF2-40B4-BE49-F238E27FC236}">
                    <a16:creationId xmlns:a16="http://schemas.microsoft.com/office/drawing/2014/main" id="{00C75008-B14C-0E87-608D-DA373721FFDA}"/>
                  </a:ext>
                </a:extLst>
              </p:cNvPr>
              <p:cNvCxnSpPr>
                <a:cxnSpLocks noChangeShapeType="1"/>
              </p:cNvCxnSpPr>
              <p:nvPr/>
            </p:nvCxnSpPr>
            <p:spPr bwMode="auto">
              <a:xfrm flipV="1">
                <a:off x="3005782" y="2117578"/>
                <a:ext cx="869974" cy="2589994"/>
              </a:xfrm>
              <a:prstGeom prst="straightConnector1">
                <a:avLst/>
              </a:prstGeom>
              <a:noFill/>
              <a:ln w="38100">
                <a:solidFill>
                  <a:srgbClr val="053874"/>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Straight Arrow Connector 51">
                <a:extLst>
                  <a:ext uri="{FF2B5EF4-FFF2-40B4-BE49-F238E27FC236}">
                    <a16:creationId xmlns:a16="http://schemas.microsoft.com/office/drawing/2014/main" id="{B70BB167-988D-0A88-2EEA-15A4D6047759}"/>
                  </a:ext>
                </a:extLst>
              </p:cNvPr>
              <p:cNvCxnSpPr>
                <a:cxnSpLocks noChangeShapeType="1"/>
              </p:cNvCxnSpPr>
              <p:nvPr/>
            </p:nvCxnSpPr>
            <p:spPr bwMode="auto">
              <a:xfrm flipH="1">
                <a:off x="1259218" y="5235710"/>
                <a:ext cx="673156" cy="963072"/>
              </a:xfrm>
              <a:prstGeom prst="straightConnector1">
                <a:avLst/>
              </a:prstGeom>
              <a:noFill/>
              <a:ln w="38100">
                <a:solidFill>
                  <a:srgbClr val="053874"/>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Arrow Connector 52">
                <a:extLst>
                  <a:ext uri="{FF2B5EF4-FFF2-40B4-BE49-F238E27FC236}">
                    <a16:creationId xmlns:a16="http://schemas.microsoft.com/office/drawing/2014/main" id="{E398B50E-8969-2D5A-8B11-BF83D722BAF4}"/>
                  </a:ext>
                </a:extLst>
              </p:cNvPr>
              <p:cNvCxnSpPr>
                <a:cxnSpLocks noChangeShapeType="1"/>
              </p:cNvCxnSpPr>
              <p:nvPr/>
            </p:nvCxnSpPr>
            <p:spPr bwMode="auto">
              <a:xfrm>
                <a:off x="3224103" y="5698442"/>
                <a:ext cx="499491" cy="526501"/>
              </a:xfrm>
              <a:prstGeom prst="straightConnector1">
                <a:avLst/>
              </a:prstGeom>
              <a:noFill/>
              <a:ln w="38100">
                <a:solidFill>
                  <a:srgbClr val="053874"/>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0" name="TextBox 39">
              <a:extLst>
                <a:ext uri="{FF2B5EF4-FFF2-40B4-BE49-F238E27FC236}">
                  <a16:creationId xmlns:a16="http://schemas.microsoft.com/office/drawing/2014/main" id="{7A85F112-85C8-3611-0A81-2777D5CCE3FE}"/>
                </a:ext>
              </a:extLst>
            </p:cNvPr>
            <p:cNvSpPr txBox="1"/>
            <p:nvPr/>
          </p:nvSpPr>
          <p:spPr>
            <a:xfrm>
              <a:off x="120650" y="1579563"/>
              <a:ext cx="1966913" cy="584200"/>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53874"/>
                  </a:solidFill>
                  <a:effectLst/>
                  <a:uLnTx/>
                  <a:uFillTx/>
                  <a:latin typeface="Gill Sans MT" pitchFamily="34" charset="0"/>
                  <a:ea typeface="ＭＳ Ｐゴシック" pitchFamily="34" charset="-128"/>
                  <a:cs typeface="Arial"/>
                </a:rPr>
                <a:t>Personal Characteristics</a:t>
              </a:r>
            </a:p>
          </p:txBody>
        </p:sp>
      </p:grpSp>
    </p:spTree>
    <p:extLst>
      <p:ext uri="{BB962C8B-B14F-4D97-AF65-F5344CB8AC3E}">
        <p14:creationId xmlns:p14="http://schemas.microsoft.com/office/powerpoint/2010/main" val="241439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1" imgH="423" progId="TCLayout.ActiveDocument.1">
                  <p:embed/>
                </p:oleObj>
              </mc:Choice>
              <mc:Fallback>
                <p:oleObj name="think-cell Slide" r:id="rId5" imgW="421" imgH="423"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68208" y="166688"/>
            <a:ext cx="9286780" cy="666750"/>
          </a:xfrm>
        </p:spPr>
        <p:txBody>
          <a:bodyPr vert="horz"/>
          <a:lstStyle/>
          <a:p>
            <a:pPr marL="0" marR="0" lvl="0" indent="0" algn="l" defTabSz="875036" rtl="0" eaLnBrk="1" fontAlgn="base" latinLnBrk="0" hangingPunct="1">
              <a:lnSpc>
                <a:spcPct val="100000"/>
              </a:lnSpc>
              <a:spcBef>
                <a:spcPct val="0"/>
              </a:spcBef>
              <a:spcAft>
                <a:spcPct val="0"/>
              </a:spcAft>
              <a:buClr>
                <a:srgbClr val="897966"/>
              </a:buClr>
              <a:buSzTx/>
              <a:buFontTx/>
              <a:buNone/>
              <a:tabLst/>
              <a:defRPr/>
            </a:pPr>
            <a:r>
              <a:rPr kumimoji="0" lang="en-US" sz="2400" i="0" u="none" strike="noStrike" kern="0" cap="none" spc="0" normalizeH="0" baseline="0" noProof="0" dirty="0">
                <a:ln>
                  <a:noFill/>
                </a:ln>
                <a:effectLst/>
                <a:uLnTx/>
                <a:uFillTx/>
                <a:latin typeface="Arial"/>
                <a:ea typeface="ＭＳ Ｐゴシック"/>
                <a:cs typeface="Arial Unicode MS" pitchFamily="34" charset="-128"/>
              </a:rPr>
              <a:t>Leadership Brand Pillars</a:t>
            </a:r>
            <a:br>
              <a:rPr kumimoji="0" lang="en-US" sz="2400" i="0" u="none" strike="noStrike" kern="0" cap="none" spc="0" normalizeH="0" baseline="0" noProof="0" dirty="0">
                <a:ln>
                  <a:noFill/>
                </a:ln>
                <a:effectLst/>
                <a:uLnTx/>
                <a:uFillTx/>
                <a:latin typeface="Arial"/>
                <a:ea typeface="ＭＳ Ｐゴシック"/>
                <a:cs typeface="Arial Unicode MS" pitchFamily="34" charset="-128"/>
              </a:rPr>
            </a:br>
            <a:r>
              <a:rPr kumimoji="0" lang="en-US" sz="2400" i="0" u="none" strike="noStrike" kern="0" cap="none" spc="0" normalizeH="0" baseline="0" noProof="0" dirty="0">
                <a:ln>
                  <a:noFill/>
                </a:ln>
                <a:effectLst/>
                <a:uLnTx/>
                <a:uFillTx/>
                <a:latin typeface="Arial"/>
                <a:ea typeface="ＭＳ Ｐゴシック"/>
                <a:cs typeface="Arial Unicode MS" pitchFamily="34" charset="-128"/>
              </a:rPr>
              <a:t>Underpinning </a:t>
            </a:r>
            <a:r>
              <a:rPr kumimoji="0" lang="en-US" sz="2400" i="0" u="none" strike="noStrike" kern="0" cap="none" spc="0" normalizeH="0" baseline="0" noProof="0" dirty="0" err="1">
                <a:ln>
                  <a:noFill/>
                </a:ln>
                <a:effectLst/>
                <a:uLnTx/>
                <a:uFillTx/>
                <a:latin typeface="Arial"/>
                <a:ea typeface="ＭＳ Ｐゴシック"/>
                <a:cs typeface="Arial Unicode MS" pitchFamily="34" charset="-128"/>
              </a:rPr>
              <a:t>ou</a:t>
            </a:r>
            <a:r>
              <a:rPr lang="en-US" kern="0" dirty="0">
                <a:latin typeface="Arial"/>
                <a:ea typeface="ＭＳ Ｐゴシック"/>
                <a:cs typeface="Arial Unicode MS" pitchFamily="34" charset="-128"/>
              </a:rPr>
              <a:t>r leadership conversations</a:t>
            </a:r>
            <a:endParaRPr kumimoji="0" lang="en-US" sz="2400" i="0" u="none" strike="noStrike" kern="0" cap="none" spc="0" normalizeH="0" baseline="0" noProof="0" dirty="0">
              <a:ln>
                <a:noFill/>
              </a:ln>
              <a:effectLst/>
              <a:uLnTx/>
              <a:uFillTx/>
              <a:latin typeface="Arial"/>
              <a:ea typeface="ＭＳ Ｐゴシック"/>
              <a:cs typeface="Arial Unicode MS" pitchFamily="34" charset="-128"/>
            </a:endParaRPr>
          </a:p>
        </p:txBody>
      </p:sp>
      <p:sp>
        <p:nvSpPr>
          <p:cNvPr id="15" name="Rectangle 14"/>
          <p:cNvSpPr/>
          <p:nvPr>
            <p:custDataLst>
              <p:tags r:id="rId2"/>
            </p:custDataLst>
          </p:nvPr>
        </p:nvSpPr>
        <p:spPr>
          <a:xfrm>
            <a:off x="157296" y="1109580"/>
            <a:ext cx="11774923" cy="5047309"/>
          </a:xfrm>
          <a:prstGeom prst="rect">
            <a:avLst/>
          </a:prstGeom>
          <a:solidFill>
            <a:srgbClr val="FFFFFF"/>
          </a:solidFill>
          <a:ln w="19050" cap="flat" cmpd="sng" algn="ctr">
            <a:solidFill>
              <a:srgbClr val="BFCDE4"/>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4299" tIns="42151" rIns="84299" bIns="42151" numCol="1" rtlCol="0" anchor="t" anchorCtr="0" compatLnSpc="1">
            <a:prstTxWarp prst="textNoShape">
              <a:avLst/>
            </a:prstTxWarp>
            <a:noAutofit/>
          </a:bodyPr>
          <a:lstStyle/>
          <a:p>
            <a:pPr marL="0" marR="0" lvl="0" indent="0" algn="l" defTabSz="842832" rtl="0" eaLnBrk="1" fontAlgn="auto" latinLnBrk="0" hangingPunct="1">
              <a:lnSpc>
                <a:spcPct val="100000"/>
              </a:lnSpc>
              <a:spcBef>
                <a:spcPts val="0"/>
              </a:spcBef>
              <a:spcAft>
                <a:spcPts val="0"/>
              </a:spcAft>
              <a:buClrTx/>
              <a:buSzTx/>
              <a:buFontTx/>
              <a:buNone/>
              <a:tabLst/>
              <a:defRPr/>
            </a:pPr>
            <a:endParaRPr kumimoji="0" lang="en-ZA" sz="1300" b="1" i="0" u="none" strike="noStrike" kern="0" cap="none" spc="0" normalizeH="0" baseline="0" noProof="0">
              <a:ln>
                <a:noFill/>
              </a:ln>
              <a:solidFill>
                <a:srgbClr val="FF0000"/>
              </a:solidFill>
              <a:effectLst/>
              <a:uLnTx/>
              <a:uFillTx/>
              <a:latin typeface="Arial"/>
              <a:ea typeface="ＭＳ Ｐゴシック"/>
              <a:cs typeface="Arial" charset="0"/>
            </a:endParaRPr>
          </a:p>
        </p:txBody>
      </p:sp>
      <p:cxnSp>
        <p:nvCxnSpPr>
          <p:cNvPr id="24" name="Straight Connector 23"/>
          <p:cNvCxnSpPr/>
          <p:nvPr/>
        </p:nvCxnSpPr>
        <p:spPr>
          <a:xfrm>
            <a:off x="1331640" y="3165886"/>
            <a:ext cx="0" cy="472043"/>
          </a:xfrm>
          <a:prstGeom prst="line">
            <a:avLst/>
          </a:prstGeom>
          <a:noFill/>
          <a:ln w="28575" cap="flat" cmpd="sng" algn="ctr">
            <a:solidFill>
              <a:srgbClr val="DB8303"/>
            </a:solidFill>
            <a:prstDash val="solid"/>
          </a:ln>
          <a:effectLst/>
        </p:spPr>
      </p:cxnSp>
      <p:sp>
        <p:nvSpPr>
          <p:cNvPr id="25" name="Rectangle 24"/>
          <p:cNvSpPr/>
          <p:nvPr/>
        </p:nvSpPr>
        <p:spPr>
          <a:xfrm>
            <a:off x="407646" y="3387097"/>
            <a:ext cx="2004114" cy="1532137"/>
          </a:xfrm>
          <a:prstGeom prst="rect">
            <a:avLst/>
          </a:prstGeom>
          <a:solidFill>
            <a:srgbClr val="FFFFFF"/>
          </a:solidFill>
          <a:ln w="28575" cap="flat" cmpd="sng" algn="ctr">
            <a:solidFill>
              <a:srgbClr val="DB8303"/>
            </a:solidFill>
            <a:prstDash val="solid"/>
          </a:ln>
          <a:effectLst/>
        </p:spPr>
        <p:txBody>
          <a:bodyPr lIns="93296" tIns="46648" rIns="93296" bIns="466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26" name="TextBox 25"/>
          <p:cNvSpPr txBox="1"/>
          <p:nvPr/>
        </p:nvSpPr>
        <p:spPr>
          <a:xfrm>
            <a:off x="448494" y="3406159"/>
            <a:ext cx="1944216" cy="1386869"/>
          </a:xfrm>
          <a:prstGeom prst="rect">
            <a:avLst/>
          </a:prstGeom>
          <a:noFill/>
        </p:spPr>
        <p:txBody>
          <a:bodyPr wrap="square" lIns="93296" tIns="46648" rIns="93296" bIns="466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060"/>
                </a:solidFill>
                <a:effectLst/>
                <a:uLnTx/>
                <a:uFillTx/>
                <a:latin typeface="Arial"/>
                <a:ea typeface="ＭＳ Ｐゴシック"/>
                <a:cs typeface="Arial" charset="0"/>
              </a:rPr>
              <a:t>Reinforcing understanding and conviction </a:t>
            </a:r>
            <a:r>
              <a:rPr kumimoji="0" lang="en-US" sz="1200" b="0" i="0" u="none" strike="noStrike" kern="0" cap="none" spc="0" normalizeH="0" baseline="0" noProof="0" dirty="0">
                <a:ln>
                  <a:noFill/>
                </a:ln>
                <a:solidFill>
                  <a:srgbClr val="003896"/>
                </a:solidFill>
                <a:effectLst/>
                <a:uLnTx/>
                <a:uFillTx/>
                <a:latin typeface="Arial"/>
                <a:ea typeface="ＭＳ Ｐゴシック"/>
                <a:cs typeface="Arial" charset="0"/>
              </a:rPr>
              <a:t>with our employees requires an understanding of how employees feel in the </a:t>
            </a:r>
            <a:r>
              <a:rPr kumimoji="0" lang="en-US" sz="1200" b="0" i="0" u="none" strike="noStrike" kern="0" cap="none" spc="0" normalizeH="0" baseline="0" noProof="0" dirty="0" err="1">
                <a:ln>
                  <a:noFill/>
                </a:ln>
                <a:solidFill>
                  <a:srgbClr val="003896"/>
                </a:solidFill>
                <a:effectLst/>
                <a:uLnTx/>
                <a:uFillTx/>
                <a:latin typeface="Arial"/>
                <a:ea typeface="ＭＳ Ｐゴシック"/>
                <a:cs typeface="Arial" charset="0"/>
              </a:rPr>
              <a:t>organisation</a:t>
            </a:r>
            <a:r>
              <a:rPr kumimoji="0" lang="en-US" sz="1200" b="0" i="0" u="none" strike="noStrike" kern="0" cap="none" spc="0" normalizeH="0" baseline="0" noProof="0" dirty="0">
                <a:ln>
                  <a:noFill/>
                </a:ln>
                <a:solidFill>
                  <a:srgbClr val="003896"/>
                </a:solidFill>
                <a:effectLst/>
                <a:uLnTx/>
                <a:uFillTx/>
                <a:latin typeface="Arial"/>
                <a:ea typeface="ＭＳ Ｐゴシック"/>
                <a:cs typeface="Arial" charset="0"/>
              </a:rPr>
              <a:t> </a:t>
            </a:r>
          </a:p>
        </p:txBody>
      </p:sp>
      <p:cxnSp>
        <p:nvCxnSpPr>
          <p:cNvPr id="27" name="Straight Connector 26"/>
          <p:cNvCxnSpPr/>
          <p:nvPr/>
        </p:nvCxnSpPr>
        <p:spPr>
          <a:xfrm>
            <a:off x="7918473" y="3165886"/>
            <a:ext cx="1693" cy="303498"/>
          </a:xfrm>
          <a:prstGeom prst="line">
            <a:avLst/>
          </a:prstGeom>
          <a:noFill/>
          <a:ln w="28575" cap="flat" cmpd="sng" algn="ctr">
            <a:solidFill>
              <a:srgbClr val="9E2E12"/>
            </a:solidFill>
            <a:prstDash val="solid"/>
          </a:ln>
          <a:effectLst/>
        </p:spPr>
      </p:cxnSp>
      <p:pic>
        <p:nvPicPr>
          <p:cNvPr id="28" name="Picture 5" descr="Image result for heart icon"/>
          <p:cNvPicPr>
            <a:picLocks noChangeAspect="1" noChangeArrowheads="1"/>
          </p:cNvPicPr>
          <p:nvPr/>
        </p:nvPicPr>
        <p:blipFill>
          <a:blip r:embed="rId7" cstate="email">
            <a:duotone>
              <a:srgbClr val="83725B">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2032264" y="4537482"/>
            <a:ext cx="335954" cy="33593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flipH="1">
            <a:off x="368208" y="4980409"/>
            <a:ext cx="8659958" cy="0"/>
          </a:xfrm>
          <a:prstGeom prst="line">
            <a:avLst/>
          </a:prstGeom>
          <a:noFill/>
          <a:ln w="9525" cap="flat" cmpd="sng" algn="ctr">
            <a:solidFill>
              <a:srgbClr val="808080"/>
            </a:solidFill>
            <a:prstDash val="dash"/>
          </a:ln>
          <a:effectLst/>
        </p:spPr>
      </p:cxnSp>
      <p:sp>
        <p:nvSpPr>
          <p:cNvPr id="34" name="Rectangle 33"/>
          <p:cNvSpPr/>
          <p:nvPr/>
        </p:nvSpPr>
        <p:spPr>
          <a:xfrm>
            <a:off x="6952912" y="3376311"/>
            <a:ext cx="1936932" cy="1542791"/>
          </a:xfrm>
          <a:prstGeom prst="rect">
            <a:avLst/>
          </a:prstGeom>
          <a:solidFill>
            <a:srgbClr val="FFFFFF"/>
          </a:solidFill>
          <a:ln w="28575" cap="flat" cmpd="sng" algn="ctr">
            <a:solidFill>
              <a:srgbClr val="9E2E12"/>
            </a:solidFill>
            <a:prstDash val="solid"/>
          </a:ln>
          <a:effectLst/>
        </p:spPr>
        <p:txBody>
          <a:bodyPr lIns="93296" tIns="46648" rIns="93296" bIns="466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35" name="TextBox 34"/>
          <p:cNvSpPr txBox="1"/>
          <p:nvPr/>
        </p:nvSpPr>
        <p:spPr>
          <a:xfrm>
            <a:off x="7010069" y="3406159"/>
            <a:ext cx="1759774" cy="1386869"/>
          </a:xfrm>
          <a:prstGeom prst="rect">
            <a:avLst/>
          </a:prstGeom>
          <a:noFill/>
        </p:spPr>
        <p:txBody>
          <a:bodyPr wrap="square" lIns="93296" tIns="46648" rIns="93296" bIns="466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3896"/>
                </a:solidFill>
                <a:effectLst/>
                <a:uLnTx/>
                <a:uFillTx/>
                <a:latin typeface="Arial"/>
                <a:ea typeface="ＭＳ Ｐゴシック"/>
                <a:cs typeface="Arial" charset="0"/>
              </a:rPr>
              <a:t>Leaders who display a focus for all Eskom values and who </a:t>
            </a:r>
            <a:r>
              <a:rPr kumimoji="0" lang="en-US" sz="1200" b="1" i="0" u="none" strike="noStrike" kern="0" cap="none" spc="0" normalizeH="0" baseline="0" noProof="0">
                <a:ln>
                  <a:noFill/>
                </a:ln>
                <a:solidFill>
                  <a:srgbClr val="002060"/>
                </a:solidFill>
                <a:effectLst/>
                <a:uLnTx/>
                <a:uFillTx/>
                <a:latin typeface="Arial"/>
                <a:ea typeface="ＭＳ Ｐゴシック"/>
                <a:cs typeface="Arial" charset="0"/>
              </a:rPr>
              <a:t>Role model</a:t>
            </a:r>
            <a:r>
              <a:rPr kumimoji="0" lang="en-US" sz="1200" b="1" i="0" u="none" strike="noStrike" kern="0" cap="none" spc="0" normalizeH="0" baseline="0" noProof="0">
                <a:ln>
                  <a:noFill/>
                </a:ln>
                <a:solidFill>
                  <a:srgbClr val="003896"/>
                </a:solidFill>
                <a:effectLst/>
                <a:uLnTx/>
                <a:uFillTx/>
                <a:latin typeface="Arial"/>
                <a:ea typeface="ＭＳ Ｐゴシック"/>
                <a:cs typeface="Arial" charset="0"/>
              </a:rPr>
              <a:t> </a:t>
            </a:r>
            <a:r>
              <a:rPr kumimoji="0" lang="en-US" sz="1200" b="0" i="0" u="none" strike="noStrike" kern="0" cap="none" spc="0" normalizeH="0" baseline="0" noProof="0">
                <a:ln>
                  <a:noFill/>
                </a:ln>
                <a:solidFill>
                  <a:srgbClr val="003896"/>
                </a:solidFill>
                <a:effectLst/>
                <a:uLnTx/>
                <a:uFillTx/>
                <a:latin typeface="Arial"/>
                <a:ea typeface="ＭＳ Ｐゴシック"/>
                <a:cs typeface="Arial" charset="0"/>
              </a:rPr>
              <a:t>this through transparent actions show what disciplined execution means </a:t>
            </a:r>
            <a:endParaRPr kumimoji="0" lang="en-ZA"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cxnSp>
        <p:nvCxnSpPr>
          <p:cNvPr id="36" name="Straight Connector 35"/>
          <p:cNvCxnSpPr/>
          <p:nvPr/>
        </p:nvCxnSpPr>
        <p:spPr>
          <a:xfrm>
            <a:off x="3635896" y="3176115"/>
            <a:ext cx="0" cy="472043"/>
          </a:xfrm>
          <a:prstGeom prst="line">
            <a:avLst/>
          </a:prstGeom>
          <a:solidFill>
            <a:srgbClr val="FFFFFF"/>
          </a:solidFill>
          <a:ln w="28575" cap="flat" cmpd="sng" algn="ctr">
            <a:solidFill>
              <a:srgbClr val="379CA7"/>
            </a:solidFill>
            <a:prstDash val="solid"/>
          </a:ln>
          <a:effectLst/>
        </p:spPr>
      </p:cxnSp>
      <p:sp>
        <p:nvSpPr>
          <p:cNvPr id="37" name="Rectangle 36"/>
          <p:cNvSpPr/>
          <p:nvPr/>
        </p:nvSpPr>
        <p:spPr>
          <a:xfrm>
            <a:off x="2668210" y="3397326"/>
            <a:ext cx="1903790" cy="1532137"/>
          </a:xfrm>
          <a:prstGeom prst="rect">
            <a:avLst/>
          </a:prstGeom>
          <a:solidFill>
            <a:srgbClr val="FFFFFF"/>
          </a:solidFill>
          <a:ln w="28575" cap="flat" cmpd="sng" algn="ctr">
            <a:solidFill>
              <a:srgbClr val="379CA7"/>
            </a:solidFill>
            <a:prstDash val="solid"/>
          </a:ln>
          <a:effectLst/>
        </p:spPr>
        <p:txBody>
          <a:bodyPr lIns="93296" tIns="46648" rIns="93296" bIns="466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cxnSp>
        <p:nvCxnSpPr>
          <p:cNvPr id="38" name="Straight Connector 37"/>
          <p:cNvCxnSpPr/>
          <p:nvPr/>
        </p:nvCxnSpPr>
        <p:spPr>
          <a:xfrm>
            <a:off x="5725892" y="3165887"/>
            <a:ext cx="0" cy="472043"/>
          </a:xfrm>
          <a:prstGeom prst="line">
            <a:avLst/>
          </a:prstGeom>
          <a:solidFill>
            <a:srgbClr val="FFFFFF"/>
          </a:solidFill>
          <a:ln w="28575" cap="flat" cmpd="sng" algn="ctr">
            <a:solidFill>
              <a:srgbClr val="007033"/>
            </a:solidFill>
            <a:prstDash val="solid"/>
          </a:ln>
          <a:effectLst/>
        </p:spPr>
      </p:cxnSp>
      <p:sp>
        <p:nvSpPr>
          <p:cNvPr id="39" name="Rectangle 38"/>
          <p:cNvSpPr/>
          <p:nvPr/>
        </p:nvSpPr>
        <p:spPr>
          <a:xfrm>
            <a:off x="4789788" y="3387098"/>
            <a:ext cx="1866443" cy="1532137"/>
          </a:xfrm>
          <a:prstGeom prst="rect">
            <a:avLst/>
          </a:prstGeom>
          <a:solidFill>
            <a:srgbClr val="FFFFFF"/>
          </a:solidFill>
          <a:ln w="28575" cap="flat" cmpd="sng" algn="ctr">
            <a:solidFill>
              <a:srgbClr val="007033"/>
            </a:solidFill>
            <a:prstDash val="solid"/>
          </a:ln>
          <a:effectLst/>
        </p:spPr>
        <p:txBody>
          <a:bodyPr lIns="93296" tIns="46648" rIns="93296" bIns="4664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40" name="TextBox 39"/>
          <p:cNvSpPr txBox="1"/>
          <p:nvPr/>
        </p:nvSpPr>
        <p:spPr>
          <a:xfrm>
            <a:off x="2714956" y="3406159"/>
            <a:ext cx="1759774" cy="1202203"/>
          </a:xfrm>
          <a:prstGeom prst="rect">
            <a:avLst/>
          </a:prstGeom>
          <a:noFill/>
        </p:spPr>
        <p:txBody>
          <a:bodyPr wrap="square" lIns="93296" tIns="46648" rIns="93296" bIns="466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2060"/>
                </a:solidFill>
                <a:effectLst/>
                <a:uLnTx/>
                <a:uFillTx/>
                <a:latin typeface="Arial"/>
                <a:ea typeface="ＭＳ Ｐゴシック"/>
                <a:cs typeface="Arial" charset="0"/>
              </a:rPr>
              <a:t>Building skills and capabilities </a:t>
            </a:r>
            <a:r>
              <a:rPr kumimoji="0" lang="en-US" sz="1200" b="0" i="0" u="none" strike="noStrike" kern="0" cap="none" spc="0" normalizeH="0" baseline="0" noProof="0">
                <a:ln>
                  <a:noFill/>
                </a:ln>
                <a:solidFill>
                  <a:srgbClr val="003896"/>
                </a:solidFill>
                <a:effectLst/>
                <a:uLnTx/>
                <a:uFillTx/>
                <a:latin typeface="Arial"/>
                <a:ea typeface="ＭＳ Ｐゴシック"/>
                <a:cs typeface="Arial" charset="0"/>
              </a:rPr>
              <a:t>allows for a learning organisation that inspires employees to continuously improve </a:t>
            </a:r>
          </a:p>
        </p:txBody>
      </p:sp>
      <p:sp>
        <p:nvSpPr>
          <p:cNvPr id="41" name="TextBox 40"/>
          <p:cNvSpPr txBox="1"/>
          <p:nvPr/>
        </p:nvSpPr>
        <p:spPr>
          <a:xfrm>
            <a:off x="4825335" y="3406159"/>
            <a:ext cx="1830895" cy="1017537"/>
          </a:xfrm>
          <a:prstGeom prst="rect">
            <a:avLst/>
          </a:prstGeom>
          <a:noFill/>
        </p:spPr>
        <p:txBody>
          <a:bodyPr wrap="square" lIns="93296" tIns="46648" rIns="93296" bIns="466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2060"/>
                </a:solidFill>
                <a:effectLst/>
                <a:uLnTx/>
                <a:uFillTx/>
                <a:latin typeface="Arial"/>
                <a:ea typeface="ＭＳ Ｐゴシック"/>
                <a:cs typeface="Arial" charset="0"/>
              </a:rPr>
              <a:t>Reinforcement mechanisms </a:t>
            </a:r>
            <a:r>
              <a:rPr kumimoji="0" lang="en-US" sz="1200" b="0" i="0" u="none" strike="noStrike" kern="0" cap="none" spc="0" normalizeH="0" baseline="0" noProof="0">
                <a:ln>
                  <a:noFill/>
                </a:ln>
                <a:solidFill>
                  <a:srgbClr val="003896"/>
                </a:solidFill>
                <a:effectLst/>
                <a:uLnTx/>
                <a:uFillTx/>
                <a:latin typeface="Arial"/>
                <a:ea typeface="ＭＳ Ｐゴシック"/>
                <a:cs typeface="Arial" charset="0"/>
              </a:rPr>
              <a:t>helps decision making with sustainability and governance in mind  </a:t>
            </a:r>
          </a:p>
        </p:txBody>
      </p:sp>
      <p:pic>
        <p:nvPicPr>
          <p:cNvPr id="47" name="Picture 46"/>
          <p:cNvPicPr>
            <a:picLocks noChangeAspect="1"/>
          </p:cNvPicPr>
          <p:nvPr/>
        </p:nvPicPr>
        <p:blipFill>
          <a:blip r:embed="rId8" cstate="email">
            <a:duotone>
              <a:srgbClr val="83725B">
                <a:shade val="45000"/>
                <a:satMod val="135000"/>
              </a:srgbClr>
              <a:prstClr val="white"/>
            </a:duotone>
            <a:extLst>
              <a:ext uri="{28A0092B-C50C-407E-A947-70E740481C1C}">
                <a14:useLocalDpi xmlns:a14="http://schemas.microsoft.com/office/drawing/2010/main"/>
              </a:ext>
            </a:extLst>
          </a:blip>
          <a:stretch>
            <a:fillRect/>
          </a:stretch>
        </p:blipFill>
        <p:spPr>
          <a:xfrm>
            <a:off x="4136756" y="4534572"/>
            <a:ext cx="374139" cy="374117"/>
          </a:xfrm>
          <a:prstGeom prst="rect">
            <a:avLst/>
          </a:prstGeom>
        </p:spPr>
      </p:pic>
      <p:pic>
        <p:nvPicPr>
          <p:cNvPr id="48" name="Picture 12" descr="Image result for law icon"/>
          <p:cNvPicPr>
            <a:picLocks noChangeAspect="1" noChangeArrowheads="1"/>
          </p:cNvPicPr>
          <p:nvPr/>
        </p:nvPicPr>
        <p:blipFill>
          <a:blip r:embed="rId9" cstate="email">
            <a:duotone>
              <a:srgbClr val="83725B">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198446" y="4501039"/>
            <a:ext cx="440155" cy="4401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Image result for cogs icon"/>
          <p:cNvPicPr>
            <a:picLocks noChangeAspect="1" noChangeArrowheads="1"/>
          </p:cNvPicPr>
          <p:nvPr/>
        </p:nvPicPr>
        <p:blipFill>
          <a:blip r:embed="rId10" cstate="email">
            <a:duotone>
              <a:srgbClr val="83725B">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482159" y="4563728"/>
            <a:ext cx="344981" cy="344961"/>
          </a:xfrm>
          <a:prstGeom prst="rect">
            <a:avLst/>
          </a:prstGeom>
          <a:noFill/>
          <a:extLst>
            <a:ext uri="{909E8E84-426E-40DD-AFC4-6F175D3DCCD1}">
              <a14:hiddenFill xmlns:a14="http://schemas.microsoft.com/office/drawing/2010/main">
                <a:solidFill>
                  <a:srgbClr val="FFFFFF"/>
                </a:solidFill>
              </a14:hiddenFill>
            </a:ext>
          </a:extLst>
        </p:spPr>
      </p:pic>
      <p:sp>
        <p:nvSpPr>
          <p:cNvPr id="55" name="Pentagon 54"/>
          <p:cNvSpPr>
            <a:spLocks/>
          </p:cNvSpPr>
          <p:nvPr/>
        </p:nvSpPr>
        <p:spPr>
          <a:xfrm>
            <a:off x="9445918" y="2196176"/>
            <a:ext cx="2005269" cy="757722"/>
          </a:xfrm>
          <a:prstGeom prst="homePlate">
            <a:avLst>
              <a:gd name="adj" fmla="val 18199"/>
            </a:avLst>
          </a:prstGeom>
          <a:solidFill>
            <a:srgbClr val="BFCDE4"/>
          </a:solidFill>
          <a:ln w="47625" cap="flat" cmpd="sng" algn="ctr">
            <a:noFill/>
            <a:prstDash val="solid"/>
            <a:miter lim="800000"/>
          </a:ln>
          <a:effectLst/>
        </p:spPr>
        <p:txBody>
          <a:bodyPr lIns="89601" tIns="44802" rIns="89601" bIns="44802" rtlCol="0" anchor="ctr"/>
          <a:lstStyle/>
          <a:p>
            <a:pPr marL="0" marR="0" lvl="0" indent="0" algn="l" defTabSz="2133327"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3896"/>
                </a:solidFill>
                <a:effectLst/>
                <a:uLnTx/>
                <a:uFillTx/>
                <a:latin typeface="Arial"/>
                <a:ea typeface="ＭＳ Ｐゴシック"/>
                <a:cs typeface="Arial" charset="0"/>
              </a:rPr>
              <a:t>Integrity</a:t>
            </a:r>
            <a:endParaRPr kumimoji="0" lang="en-ZA" sz="1200" b="1"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56" name="Pentagon 55"/>
          <p:cNvSpPr>
            <a:spLocks/>
          </p:cNvSpPr>
          <p:nvPr/>
        </p:nvSpPr>
        <p:spPr>
          <a:xfrm>
            <a:off x="9445918" y="2996924"/>
            <a:ext cx="2005269" cy="757722"/>
          </a:xfrm>
          <a:prstGeom prst="homePlate">
            <a:avLst>
              <a:gd name="adj" fmla="val 18199"/>
            </a:avLst>
          </a:prstGeom>
          <a:solidFill>
            <a:srgbClr val="BFCDE4"/>
          </a:solidFill>
          <a:ln w="47625" cap="flat" cmpd="sng" algn="ctr">
            <a:noFill/>
            <a:prstDash val="solid"/>
            <a:miter lim="800000"/>
          </a:ln>
          <a:effectLst/>
        </p:spPr>
        <p:txBody>
          <a:bodyPr lIns="89601" tIns="44802" rIns="89601" bIns="44802" rtlCol="0" anchor="ctr"/>
          <a:lstStyle/>
          <a:p>
            <a:pPr marL="0" marR="0" lvl="0" indent="0" algn="l" defTabSz="2133327"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3896"/>
                </a:solidFill>
                <a:effectLst/>
                <a:uLnTx/>
                <a:uFillTx/>
                <a:latin typeface="Arial"/>
                <a:ea typeface="ＭＳ Ｐゴシック"/>
                <a:cs typeface="Arial" charset="0"/>
              </a:rPr>
              <a:t>Innovation</a:t>
            </a:r>
            <a:endParaRPr kumimoji="0" lang="en-ZA" sz="1200" b="1"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57" name="Pentagon 56"/>
          <p:cNvSpPr>
            <a:spLocks/>
          </p:cNvSpPr>
          <p:nvPr/>
        </p:nvSpPr>
        <p:spPr>
          <a:xfrm>
            <a:off x="9445918" y="3797672"/>
            <a:ext cx="2005269" cy="757722"/>
          </a:xfrm>
          <a:prstGeom prst="homePlate">
            <a:avLst>
              <a:gd name="adj" fmla="val 18199"/>
            </a:avLst>
          </a:prstGeom>
          <a:solidFill>
            <a:srgbClr val="BFCDE4"/>
          </a:solidFill>
          <a:ln w="47625" cap="flat" cmpd="sng" algn="ctr">
            <a:noFill/>
            <a:prstDash val="solid"/>
            <a:miter lim="800000"/>
          </a:ln>
          <a:effectLst/>
        </p:spPr>
        <p:txBody>
          <a:bodyPr lIns="89601" tIns="44802" rIns="89601" bIns="44802" rtlCol="0" anchor="ctr"/>
          <a:lstStyle/>
          <a:p>
            <a:pPr marL="0" marR="0" lvl="0" indent="0" algn="l" defTabSz="2133327"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err="1">
                <a:ln>
                  <a:noFill/>
                </a:ln>
                <a:solidFill>
                  <a:srgbClr val="003896"/>
                </a:solidFill>
                <a:effectLst/>
                <a:uLnTx/>
                <a:uFillTx/>
                <a:latin typeface="Arial"/>
                <a:ea typeface="ＭＳ Ｐゴシック"/>
                <a:cs typeface="Arial" charset="0"/>
              </a:rPr>
              <a:t>Sinobuntu</a:t>
            </a:r>
            <a:endParaRPr kumimoji="0" lang="en-ZA" sz="1200" b="1"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58" name="Pentagon 57"/>
          <p:cNvSpPr>
            <a:spLocks/>
          </p:cNvSpPr>
          <p:nvPr/>
        </p:nvSpPr>
        <p:spPr>
          <a:xfrm>
            <a:off x="9445918" y="4598420"/>
            <a:ext cx="2005269" cy="757722"/>
          </a:xfrm>
          <a:prstGeom prst="homePlate">
            <a:avLst>
              <a:gd name="adj" fmla="val 18199"/>
            </a:avLst>
          </a:prstGeom>
          <a:solidFill>
            <a:srgbClr val="BFCDE4"/>
          </a:solidFill>
          <a:ln w="47625" cap="flat" cmpd="sng" algn="ctr">
            <a:noFill/>
            <a:prstDash val="solid"/>
            <a:miter lim="800000"/>
          </a:ln>
          <a:effectLst/>
        </p:spPr>
        <p:txBody>
          <a:bodyPr lIns="89601" tIns="44802" rIns="89601" bIns="44802" rtlCol="0" anchor="ctr"/>
          <a:lstStyle/>
          <a:p>
            <a:pPr marL="0" marR="0" lvl="0" indent="0" algn="l" defTabSz="2133327"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3896"/>
                </a:solidFill>
                <a:effectLst/>
                <a:uLnTx/>
                <a:uFillTx/>
                <a:latin typeface="Arial"/>
                <a:ea typeface="ＭＳ Ｐゴシック"/>
                <a:cs typeface="Arial" charset="0"/>
              </a:rPr>
              <a:t>Customer </a:t>
            </a:r>
            <a:br>
              <a:rPr kumimoji="0" lang="en-GB" sz="1200" b="1" i="0" u="none" strike="noStrike" kern="0" cap="none" spc="0" normalizeH="0" baseline="0" noProof="0">
                <a:ln>
                  <a:noFill/>
                </a:ln>
                <a:solidFill>
                  <a:srgbClr val="003896"/>
                </a:solidFill>
                <a:effectLst/>
                <a:uLnTx/>
                <a:uFillTx/>
                <a:latin typeface="Arial"/>
                <a:ea typeface="ＭＳ Ｐゴシック"/>
                <a:cs typeface="Arial" charset="0"/>
              </a:rPr>
            </a:br>
            <a:r>
              <a:rPr kumimoji="0" lang="en-GB" sz="1200" b="1" i="0" u="none" strike="noStrike" kern="0" cap="none" spc="0" normalizeH="0" baseline="0" noProof="0">
                <a:ln>
                  <a:noFill/>
                </a:ln>
                <a:solidFill>
                  <a:srgbClr val="003896"/>
                </a:solidFill>
                <a:effectLst/>
                <a:uLnTx/>
                <a:uFillTx/>
                <a:latin typeface="Arial"/>
                <a:ea typeface="ＭＳ Ｐゴシック"/>
                <a:cs typeface="Arial" charset="0"/>
              </a:rPr>
              <a:t>satisfaction</a:t>
            </a:r>
            <a:endParaRPr kumimoji="0" lang="en-ZA" sz="1200" b="1"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59" name="Pentagon 58"/>
          <p:cNvSpPr>
            <a:spLocks/>
          </p:cNvSpPr>
          <p:nvPr/>
        </p:nvSpPr>
        <p:spPr>
          <a:xfrm>
            <a:off x="9445918" y="1395428"/>
            <a:ext cx="2005269" cy="757722"/>
          </a:xfrm>
          <a:prstGeom prst="homePlate">
            <a:avLst>
              <a:gd name="adj" fmla="val 18199"/>
            </a:avLst>
          </a:prstGeom>
          <a:solidFill>
            <a:srgbClr val="BFCDE4"/>
          </a:solidFill>
          <a:ln w="47625" cap="flat" cmpd="sng" algn="ctr">
            <a:noFill/>
            <a:prstDash val="solid"/>
            <a:miter lim="800000"/>
          </a:ln>
          <a:effectLst/>
        </p:spPr>
        <p:txBody>
          <a:bodyPr lIns="89601" tIns="44802" rIns="89601" bIns="44802" rtlCol="0" anchor="ctr"/>
          <a:lstStyle/>
          <a:p>
            <a:pPr marL="0" marR="0" lvl="0" indent="0" algn="l" defTabSz="2133327"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3896"/>
                </a:solidFill>
                <a:effectLst/>
                <a:uLnTx/>
                <a:uFillTx/>
                <a:latin typeface="Arial"/>
                <a:ea typeface="ＭＳ Ｐゴシック"/>
                <a:cs typeface="Arial" charset="0"/>
              </a:rPr>
              <a:t>Zero Harm</a:t>
            </a:r>
            <a:endParaRPr kumimoji="0" lang="en-ZA" sz="1200" b="1"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60" name="Pentagon 59"/>
          <p:cNvSpPr>
            <a:spLocks/>
          </p:cNvSpPr>
          <p:nvPr/>
        </p:nvSpPr>
        <p:spPr>
          <a:xfrm>
            <a:off x="9445918" y="5399167"/>
            <a:ext cx="2005269" cy="757722"/>
          </a:xfrm>
          <a:prstGeom prst="homePlate">
            <a:avLst>
              <a:gd name="adj" fmla="val 18199"/>
            </a:avLst>
          </a:prstGeom>
          <a:solidFill>
            <a:srgbClr val="BFCDE4"/>
          </a:solidFill>
          <a:ln w="47625" cap="flat" cmpd="sng" algn="ctr">
            <a:noFill/>
            <a:prstDash val="solid"/>
            <a:miter lim="800000"/>
          </a:ln>
          <a:effectLst/>
        </p:spPr>
        <p:txBody>
          <a:bodyPr lIns="89601" tIns="44802" rIns="89601" bIns="44802" rtlCol="0" anchor="ctr"/>
          <a:lstStyle/>
          <a:p>
            <a:pPr marL="0" marR="0" lvl="0" indent="0" algn="l" defTabSz="2133327"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3896"/>
                </a:solidFill>
                <a:effectLst/>
                <a:uLnTx/>
                <a:uFillTx/>
                <a:latin typeface="Arial"/>
                <a:ea typeface="ＭＳ Ｐゴシック"/>
                <a:cs typeface="Arial" charset="0"/>
              </a:rPr>
              <a:t>Excellence</a:t>
            </a:r>
            <a:endParaRPr kumimoji="0" lang="en-ZA" sz="1200" b="1"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61" name="TextBox 60"/>
          <p:cNvSpPr txBox="1">
            <a:spLocks/>
          </p:cNvSpPr>
          <p:nvPr/>
        </p:nvSpPr>
        <p:spPr>
          <a:xfrm>
            <a:off x="9445918" y="1119952"/>
            <a:ext cx="2005269" cy="2031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88"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0" marR="0" lvl="0" indent="0" algn="l" defTabSz="875036" rtl="0" eaLnBrk="1" fontAlgn="base" latinLnBrk="0" hangingPunct="1">
              <a:lnSpc>
                <a:spcPct val="100000"/>
              </a:lnSpc>
              <a:spcBef>
                <a:spcPct val="0"/>
              </a:spcBef>
              <a:spcAft>
                <a:spcPct val="0"/>
              </a:spcAft>
              <a:buClr>
                <a:srgbClr val="897966"/>
              </a:buClr>
              <a:buSzTx/>
              <a:buFontTx/>
              <a:buNone/>
              <a:tabLst/>
              <a:defRPr/>
            </a:pPr>
            <a:r>
              <a:rPr kumimoji="0" lang="en-US" sz="1200" b="1" i="0" u="none" strike="noStrike" kern="0" cap="none" spc="0" normalizeH="0" baseline="0" noProof="0">
                <a:ln>
                  <a:noFill/>
                </a:ln>
                <a:solidFill>
                  <a:srgbClr val="003896"/>
                </a:solidFill>
                <a:effectLst/>
                <a:uLnTx/>
                <a:uFillTx/>
                <a:latin typeface="Arial"/>
                <a:ea typeface="ＭＳ Ｐゴシック"/>
                <a:cs typeface="Arial Unicode MS" pitchFamily="34" charset="-128"/>
              </a:rPr>
              <a:t>Eskom Core Values</a:t>
            </a:r>
          </a:p>
        </p:txBody>
      </p:sp>
      <p:grpSp>
        <p:nvGrpSpPr>
          <p:cNvPr id="62" name="Group 61"/>
          <p:cNvGrpSpPr>
            <a:grpSpLocks/>
          </p:cNvGrpSpPr>
          <p:nvPr/>
        </p:nvGrpSpPr>
        <p:grpSpPr>
          <a:xfrm>
            <a:off x="10907367" y="1395428"/>
            <a:ext cx="543820" cy="757722"/>
            <a:chOff x="8286750" y="1249771"/>
            <a:chExt cx="543820" cy="875118"/>
          </a:xfrm>
        </p:grpSpPr>
        <p:sp>
          <p:nvSpPr>
            <p:cNvPr id="63" name="Right Triangle 62"/>
            <p:cNvSpPr>
              <a:spLocks/>
            </p:cNvSpPr>
            <p:nvPr/>
          </p:nvSpPr>
          <p:spPr>
            <a:xfrm flipH="1">
              <a:off x="8286751" y="1249771"/>
              <a:ext cx="543819" cy="875118"/>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64" name="Right Triangle 63"/>
            <p:cNvSpPr>
              <a:spLocks/>
            </p:cNvSpPr>
            <p:nvPr/>
          </p:nvSpPr>
          <p:spPr>
            <a:xfrm flipH="1" flipV="1">
              <a:off x="8286750" y="1249771"/>
              <a:ext cx="543819" cy="292422"/>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grpSp>
        <p:nvGrpSpPr>
          <p:cNvPr id="65" name="Group 64"/>
          <p:cNvGrpSpPr>
            <a:grpSpLocks/>
          </p:cNvGrpSpPr>
          <p:nvPr/>
        </p:nvGrpSpPr>
        <p:grpSpPr>
          <a:xfrm>
            <a:off x="10907367" y="2196176"/>
            <a:ext cx="543820" cy="757722"/>
            <a:chOff x="8286750" y="1249771"/>
            <a:chExt cx="543820" cy="875118"/>
          </a:xfrm>
        </p:grpSpPr>
        <p:sp>
          <p:nvSpPr>
            <p:cNvPr id="66" name="Right Triangle 65"/>
            <p:cNvSpPr>
              <a:spLocks/>
            </p:cNvSpPr>
            <p:nvPr/>
          </p:nvSpPr>
          <p:spPr>
            <a:xfrm flipH="1">
              <a:off x="8286751" y="1249771"/>
              <a:ext cx="543819" cy="875118"/>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67" name="Right Triangle 66"/>
            <p:cNvSpPr>
              <a:spLocks/>
            </p:cNvSpPr>
            <p:nvPr/>
          </p:nvSpPr>
          <p:spPr>
            <a:xfrm flipH="1" flipV="1">
              <a:off x="8286750" y="1249771"/>
              <a:ext cx="543819" cy="292422"/>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grpSp>
        <p:nvGrpSpPr>
          <p:cNvPr id="68" name="Group 67"/>
          <p:cNvGrpSpPr>
            <a:grpSpLocks/>
          </p:cNvGrpSpPr>
          <p:nvPr/>
        </p:nvGrpSpPr>
        <p:grpSpPr>
          <a:xfrm>
            <a:off x="10907367" y="2996924"/>
            <a:ext cx="543820" cy="757722"/>
            <a:chOff x="8286750" y="1249771"/>
            <a:chExt cx="543820" cy="875118"/>
          </a:xfrm>
        </p:grpSpPr>
        <p:sp>
          <p:nvSpPr>
            <p:cNvPr id="69" name="Right Triangle 68"/>
            <p:cNvSpPr>
              <a:spLocks/>
            </p:cNvSpPr>
            <p:nvPr/>
          </p:nvSpPr>
          <p:spPr>
            <a:xfrm flipH="1">
              <a:off x="8286751" y="1249771"/>
              <a:ext cx="543819" cy="875118"/>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70" name="Right Triangle 69"/>
            <p:cNvSpPr>
              <a:spLocks/>
            </p:cNvSpPr>
            <p:nvPr/>
          </p:nvSpPr>
          <p:spPr>
            <a:xfrm flipH="1" flipV="1">
              <a:off x="8286750" y="1249771"/>
              <a:ext cx="543819" cy="292422"/>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grpSp>
        <p:nvGrpSpPr>
          <p:cNvPr id="71" name="Group 70"/>
          <p:cNvGrpSpPr>
            <a:grpSpLocks/>
          </p:cNvGrpSpPr>
          <p:nvPr/>
        </p:nvGrpSpPr>
        <p:grpSpPr>
          <a:xfrm>
            <a:off x="10907367" y="3797672"/>
            <a:ext cx="543820" cy="757722"/>
            <a:chOff x="8286750" y="1249771"/>
            <a:chExt cx="543820" cy="875118"/>
          </a:xfrm>
        </p:grpSpPr>
        <p:sp>
          <p:nvSpPr>
            <p:cNvPr id="72" name="Right Triangle 71"/>
            <p:cNvSpPr>
              <a:spLocks/>
            </p:cNvSpPr>
            <p:nvPr/>
          </p:nvSpPr>
          <p:spPr>
            <a:xfrm flipH="1">
              <a:off x="8286751" y="1249771"/>
              <a:ext cx="543819" cy="875118"/>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73" name="Right Triangle 72"/>
            <p:cNvSpPr>
              <a:spLocks/>
            </p:cNvSpPr>
            <p:nvPr/>
          </p:nvSpPr>
          <p:spPr>
            <a:xfrm flipH="1" flipV="1">
              <a:off x="8286750" y="1249771"/>
              <a:ext cx="543819" cy="292422"/>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grpSp>
        <p:nvGrpSpPr>
          <p:cNvPr id="74" name="Group 73"/>
          <p:cNvGrpSpPr>
            <a:grpSpLocks/>
          </p:cNvGrpSpPr>
          <p:nvPr/>
        </p:nvGrpSpPr>
        <p:grpSpPr>
          <a:xfrm>
            <a:off x="10907367" y="4598420"/>
            <a:ext cx="543820" cy="757722"/>
            <a:chOff x="8286750" y="1249771"/>
            <a:chExt cx="543820" cy="875118"/>
          </a:xfrm>
        </p:grpSpPr>
        <p:sp>
          <p:nvSpPr>
            <p:cNvPr id="75" name="Right Triangle 74"/>
            <p:cNvSpPr>
              <a:spLocks/>
            </p:cNvSpPr>
            <p:nvPr/>
          </p:nvSpPr>
          <p:spPr>
            <a:xfrm flipH="1">
              <a:off x="8286751" y="1249771"/>
              <a:ext cx="543819" cy="875118"/>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76" name="Right Triangle 75"/>
            <p:cNvSpPr>
              <a:spLocks/>
            </p:cNvSpPr>
            <p:nvPr/>
          </p:nvSpPr>
          <p:spPr>
            <a:xfrm flipH="1" flipV="1">
              <a:off x="8286750" y="1249771"/>
              <a:ext cx="543819" cy="292422"/>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grpSp>
        <p:nvGrpSpPr>
          <p:cNvPr id="77" name="Group 76"/>
          <p:cNvGrpSpPr>
            <a:grpSpLocks/>
          </p:cNvGrpSpPr>
          <p:nvPr/>
        </p:nvGrpSpPr>
        <p:grpSpPr>
          <a:xfrm>
            <a:off x="10907367" y="5399167"/>
            <a:ext cx="543820" cy="757722"/>
            <a:chOff x="8286750" y="1249771"/>
            <a:chExt cx="543820" cy="875118"/>
          </a:xfrm>
        </p:grpSpPr>
        <p:sp>
          <p:nvSpPr>
            <p:cNvPr id="78" name="Right Triangle 77"/>
            <p:cNvSpPr>
              <a:spLocks/>
            </p:cNvSpPr>
            <p:nvPr/>
          </p:nvSpPr>
          <p:spPr>
            <a:xfrm flipH="1">
              <a:off x="8286751" y="1249771"/>
              <a:ext cx="543819" cy="875118"/>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79" name="Right Triangle 78"/>
            <p:cNvSpPr>
              <a:spLocks/>
            </p:cNvSpPr>
            <p:nvPr/>
          </p:nvSpPr>
          <p:spPr>
            <a:xfrm flipH="1" flipV="1">
              <a:off x="8286750" y="1249771"/>
              <a:ext cx="543819" cy="292422"/>
            </a:xfrm>
            <a:prstGeom prst="rtTriangle">
              <a:avLst/>
            </a:prstGeom>
            <a:solidFill>
              <a:srgbClr val="FFFFFF">
                <a:alpha val="32000"/>
              </a:srgbClr>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grpSp>
        <p:nvGrpSpPr>
          <p:cNvPr id="80" name="Group 79"/>
          <p:cNvGrpSpPr>
            <a:grpSpLocks/>
          </p:cNvGrpSpPr>
          <p:nvPr/>
        </p:nvGrpSpPr>
        <p:grpSpPr>
          <a:xfrm>
            <a:off x="11045661" y="4655141"/>
            <a:ext cx="663146" cy="663146"/>
            <a:chOff x="608394" y="5075562"/>
            <a:chExt cx="690441" cy="690400"/>
          </a:xfrm>
        </p:grpSpPr>
        <p:sp>
          <p:nvSpPr>
            <p:cNvPr id="81" name="Oval 80"/>
            <p:cNvSpPr>
              <a:spLocks/>
            </p:cNvSpPr>
            <p:nvPr/>
          </p:nvSpPr>
          <p:spPr>
            <a:xfrm>
              <a:off x="608394" y="5075562"/>
              <a:ext cx="690441" cy="690400"/>
            </a:xfrm>
            <a:prstGeom prst="ellipse">
              <a:avLst/>
            </a:prstGeom>
            <a:solidFill>
              <a:srgbClr val="FFFFFF"/>
            </a:solidFill>
            <a:ln w="19050" cap="flat" cmpd="sng" algn="ctr">
              <a:solidFill>
                <a:srgbClr val="003896"/>
              </a:solid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nvGrpSpPr>
            <p:cNvPr id="82" name="Group 81"/>
            <p:cNvGrpSpPr/>
            <p:nvPr/>
          </p:nvGrpSpPr>
          <p:grpSpPr>
            <a:xfrm>
              <a:off x="789355" y="5212659"/>
              <a:ext cx="328519" cy="416207"/>
              <a:chOff x="5289011" y="5399137"/>
              <a:chExt cx="657379" cy="832899"/>
            </a:xfrm>
          </p:grpSpPr>
          <p:grpSp>
            <p:nvGrpSpPr>
              <p:cNvPr id="83" name="Group 82"/>
              <p:cNvGrpSpPr/>
              <p:nvPr/>
            </p:nvGrpSpPr>
            <p:grpSpPr>
              <a:xfrm>
                <a:off x="5289011" y="5632917"/>
                <a:ext cx="643649" cy="599119"/>
                <a:chOff x="2926811" y="4177849"/>
                <a:chExt cx="643649" cy="599119"/>
              </a:xfrm>
              <a:solidFill>
                <a:srgbClr val="003896"/>
              </a:solidFill>
            </p:grpSpPr>
            <p:grpSp>
              <p:nvGrpSpPr>
                <p:cNvPr id="87" name="Group 86"/>
                <p:cNvGrpSpPr/>
                <p:nvPr/>
              </p:nvGrpSpPr>
              <p:grpSpPr>
                <a:xfrm>
                  <a:off x="3134162" y="4177849"/>
                  <a:ext cx="228950" cy="599119"/>
                  <a:chOff x="2918360" y="5181111"/>
                  <a:chExt cx="284904" cy="745541"/>
                </a:xfrm>
                <a:grpFill/>
              </p:grpSpPr>
              <p:sp>
                <p:nvSpPr>
                  <p:cNvPr id="94" name="Freeform 93"/>
                  <p:cNvSpPr>
                    <a:spLocks/>
                  </p:cNvSpPr>
                  <p:nvPr/>
                </p:nvSpPr>
                <p:spPr bwMode="auto">
                  <a:xfrm>
                    <a:off x="2918360" y="5362171"/>
                    <a:ext cx="284904" cy="564481"/>
                  </a:xfrm>
                  <a:custGeom>
                    <a:avLst/>
                    <a:gdLst>
                      <a:gd name="T0" fmla="*/ 71 w 213"/>
                      <a:gd name="T1" fmla="*/ 0 h 422"/>
                      <a:gd name="T2" fmla="*/ 106 w 213"/>
                      <a:gd name="T3" fmla="*/ 40 h 422"/>
                      <a:gd name="T4" fmla="*/ 143 w 213"/>
                      <a:gd name="T5" fmla="*/ 0 h 422"/>
                      <a:gd name="T6" fmla="*/ 169 w 213"/>
                      <a:gd name="T7" fmla="*/ 3 h 422"/>
                      <a:gd name="T8" fmla="*/ 188 w 213"/>
                      <a:gd name="T9" fmla="*/ 14 h 422"/>
                      <a:gd name="T10" fmla="*/ 202 w 213"/>
                      <a:gd name="T11" fmla="*/ 30 h 422"/>
                      <a:gd name="T12" fmla="*/ 211 w 213"/>
                      <a:gd name="T13" fmla="*/ 52 h 422"/>
                      <a:gd name="T14" fmla="*/ 213 w 213"/>
                      <a:gd name="T15" fmla="*/ 82 h 422"/>
                      <a:gd name="T16" fmla="*/ 213 w 213"/>
                      <a:gd name="T17" fmla="*/ 190 h 422"/>
                      <a:gd name="T18" fmla="*/ 211 w 213"/>
                      <a:gd name="T19" fmla="*/ 202 h 422"/>
                      <a:gd name="T20" fmla="*/ 204 w 213"/>
                      <a:gd name="T21" fmla="*/ 213 h 422"/>
                      <a:gd name="T22" fmla="*/ 194 w 213"/>
                      <a:gd name="T23" fmla="*/ 220 h 422"/>
                      <a:gd name="T24" fmla="*/ 178 w 213"/>
                      <a:gd name="T25" fmla="*/ 222 h 422"/>
                      <a:gd name="T26" fmla="*/ 178 w 213"/>
                      <a:gd name="T27" fmla="*/ 387 h 422"/>
                      <a:gd name="T28" fmla="*/ 173 w 213"/>
                      <a:gd name="T29" fmla="*/ 405 h 422"/>
                      <a:gd name="T30" fmla="*/ 160 w 213"/>
                      <a:gd name="T31" fmla="*/ 419 h 422"/>
                      <a:gd name="T32" fmla="*/ 143 w 213"/>
                      <a:gd name="T33" fmla="*/ 422 h 422"/>
                      <a:gd name="T34" fmla="*/ 124 w 213"/>
                      <a:gd name="T35" fmla="*/ 419 h 422"/>
                      <a:gd name="T36" fmla="*/ 111 w 213"/>
                      <a:gd name="T37" fmla="*/ 405 h 422"/>
                      <a:gd name="T38" fmla="*/ 106 w 213"/>
                      <a:gd name="T39" fmla="*/ 387 h 422"/>
                      <a:gd name="T40" fmla="*/ 103 w 213"/>
                      <a:gd name="T41" fmla="*/ 405 h 422"/>
                      <a:gd name="T42" fmla="*/ 89 w 213"/>
                      <a:gd name="T43" fmla="*/ 419 h 422"/>
                      <a:gd name="T44" fmla="*/ 71 w 213"/>
                      <a:gd name="T45" fmla="*/ 422 h 422"/>
                      <a:gd name="T46" fmla="*/ 54 w 213"/>
                      <a:gd name="T47" fmla="*/ 419 h 422"/>
                      <a:gd name="T48" fmla="*/ 42 w 213"/>
                      <a:gd name="T49" fmla="*/ 405 h 422"/>
                      <a:gd name="T50" fmla="*/ 36 w 213"/>
                      <a:gd name="T51" fmla="*/ 387 h 422"/>
                      <a:gd name="T52" fmla="*/ 36 w 213"/>
                      <a:gd name="T53" fmla="*/ 222 h 422"/>
                      <a:gd name="T54" fmla="*/ 21 w 213"/>
                      <a:gd name="T55" fmla="*/ 220 h 422"/>
                      <a:gd name="T56" fmla="*/ 10 w 213"/>
                      <a:gd name="T57" fmla="*/ 213 h 422"/>
                      <a:gd name="T58" fmla="*/ 3 w 213"/>
                      <a:gd name="T59" fmla="*/ 202 h 422"/>
                      <a:gd name="T60" fmla="*/ 2 w 213"/>
                      <a:gd name="T61" fmla="*/ 190 h 422"/>
                      <a:gd name="T62" fmla="*/ 0 w 213"/>
                      <a:gd name="T63" fmla="*/ 82 h 422"/>
                      <a:gd name="T64" fmla="*/ 3 w 213"/>
                      <a:gd name="T65" fmla="*/ 52 h 422"/>
                      <a:gd name="T66" fmla="*/ 12 w 213"/>
                      <a:gd name="T67" fmla="*/ 30 h 422"/>
                      <a:gd name="T68" fmla="*/ 26 w 213"/>
                      <a:gd name="T69" fmla="*/ 14 h 422"/>
                      <a:gd name="T70" fmla="*/ 45 w 213"/>
                      <a:gd name="T71" fmla="*/ 3 h 422"/>
                      <a:gd name="T72" fmla="*/ 71 w 213"/>
                      <a:gd name="T7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3" h="422">
                        <a:moveTo>
                          <a:pt x="71" y="0"/>
                        </a:moveTo>
                        <a:lnTo>
                          <a:pt x="106" y="40"/>
                        </a:lnTo>
                        <a:lnTo>
                          <a:pt x="143" y="0"/>
                        </a:lnTo>
                        <a:lnTo>
                          <a:pt x="169" y="3"/>
                        </a:lnTo>
                        <a:lnTo>
                          <a:pt x="188" y="14"/>
                        </a:lnTo>
                        <a:lnTo>
                          <a:pt x="202" y="30"/>
                        </a:lnTo>
                        <a:lnTo>
                          <a:pt x="211" y="52"/>
                        </a:lnTo>
                        <a:lnTo>
                          <a:pt x="213" y="82"/>
                        </a:lnTo>
                        <a:lnTo>
                          <a:pt x="213" y="190"/>
                        </a:lnTo>
                        <a:lnTo>
                          <a:pt x="211" y="202"/>
                        </a:lnTo>
                        <a:lnTo>
                          <a:pt x="204" y="213"/>
                        </a:lnTo>
                        <a:lnTo>
                          <a:pt x="194" y="220"/>
                        </a:lnTo>
                        <a:lnTo>
                          <a:pt x="178" y="222"/>
                        </a:lnTo>
                        <a:lnTo>
                          <a:pt x="178" y="387"/>
                        </a:lnTo>
                        <a:lnTo>
                          <a:pt x="173" y="405"/>
                        </a:lnTo>
                        <a:lnTo>
                          <a:pt x="160" y="419"/>
                        </a:lnTo>
                        <a:lnTo>
                          <a:pt x="143" y="422"/>
                        </a:lnTo>
                        <a:lnTo>
                          <a:pt x="124" y="419"/>
                        </a:lnTo>
                        <a:lnTo>
                          <a:pt x="111" y="405"/>
                        </a:lnTo>
                        <a:lnTo>
                          <a:pt x="106" y="387"/>
                        </a:lnTo>
                        <a:lnTo>
                          <a:pt x="103" y="405"/>
                        </a:lnTo>
                        <a:lnTo>
                          <a:pt x="89" y="419"/>
                        </a:lnTo>
                        <a:lnTo>
                          <a:pt x="71" y="422"/>
                        </a:lnTo>
                        <a:lnTo>
                          <a:pt x="54" y="419"/>
                        </a:lnTo>
                        <a:lnTo>
                          <a:pt x="42" y="405"/>
                        </a:lnTo>
                        <a:lnTo>
                          <a:pt x="36" y="387"/>
                        </a:lnTo>
                        <a:lnTo>
                          <a:pt x="36" y="222"/>
                        </a:lnTo>
                        <a:lnTo>
                          <a:pt x="21" y="220"/>
                        </a:lnTo>
                        <a:lnTo>
                          <a:pt x="10" y="213"/>
                        </a:lnTo>
                        <a:lnTo>
                          <a:pt x="3" y="202"/>
                        </a:lnTo>
                        <a:lnTo>
                          <a:pt x="2" y="190"/>
                        </a:lnTo>
                        <a:lnTo>
                          <a:pt x="0" y="82"/>
                        </a:lnTo>
                        <a:lnTo>
                          <a:pt x="3" y="52"/>
                        </a:lnTo>
                        <a:lnTo>
                          <a:pt x="12" y="30"/>
                        </a:lnTo>
                        <a:lnTo>
                          <a:pt x="26" y="14"/>
                        </a:lnTo>
                        <a:lnTo>
                          <a:pt x="45" y="3"/>
                        </a:lnTo>
                        <a:lnTo>
                          <a:pt x="71" y="0"/>
                        </a:lnTo>
                        <a:close/>
                      </a:path>
                    </a:pathLst>
                  </a:custGeom>
                  <a:grpFill/>
                  <a:ln w="0">
                    <a:noFill/>
                    <a:prstDash val="solid"/>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95" name="Freeform 94"/>
                  <p:cNvSpPr>
                    <a:spLocks/>
                  </p:cNvSpPr>
                  <p:nvPr/>
                </p:nvSpPr>
                <p:spPr bwMode="auto">
                  <a:xfrm>
                    <a:off x="2982264" y="5181111"/>
                    <a:ext cx="159758" cy="162422"/>
                  </a:xfrm>
                  <a:custGeom>
                    <a:avLst/>
                    <a:gdLst>
                      <a:gd name="T0" fmla="*/ 59 w 120"/>
                      <a:gd name="T1" fmla="*/ 0 h 120"/>
                      <a:gd name="T2" fmla="*/ 84 w 120"/>
                      <a:gd name="T3" fmla="*/ 5 h 120"/>
                      <a:gd name="T4" fmla="*/ 103 w 120"/>
                      <a:gd name="T5" fmla="*/ 17 h 120"/>
                      <a:gd name="T6" fmla="*/ 115 w 120"/>
                      <a:gd name="T7" fmla="*/ 36 h 120"/>
                      <a:gd name="T8" fmla="*/ 120 w 120"/>
                      <a:gd name="T9" fmla="*/ 59 h 120"/>
                      <a:gd name="T10" fmla="*/ 115 w 120"/>
                      <a:gd name="T11" fmla="*/ 84 h 120"/>
                      <a:gd name="T12" fmla="*/ 103 w 120"/>
                      <a:gd name="T13" fmla="*/ 103 h 120"/>
                      <a:gd name="T14" fmla="*/ 84 w 120"/>
                      <a:gd name="T15" fmla="*/ 115 h 120"/>
                      <a:gd name="T16" fmla="*/ 59 w 120"/>
                      <a:gd name="T17" fmla="*/ 120 h 120"/>
                      <a:gd name="T18" fmla="*/ 37 w 120"/>
                      <a:gd name="T19" fmla="*/ 115 h 120"/>
                      <a:gd name="T20" fmla="*/ 17 w 120"/>
                      <a:gd name="T21" fmla="*/ 103 h 120"/>
                      <a:gd name="T22" fmla="*/ 5 w 120"/>
                      <a:gd name="T23" fmla="*/ 84 h 120"/>
                      <a:gd name="T24" fmla="*/ 0 w 120"/>
                      <a:gd name="T25" fmla="*/ 59 h 120"/>
                      <a:gd name="T26" fmla="*/ 5 w 120"/>
                      <a:gd name="T27" fmla="*/ 36 h 120"/>
                      <a:gd name="T28" fmla="*/ 17 w 120"/>
                      <a:gd name="T29" fmla="*/ 17 h 120"/>
                      <a:gd name="T30" fmla="*/ 37 w 120"/>
                      <a:gd name="T31" fmla="*/ 5 h 120"/>
                      <a:gd name="T32" fmla="*/ 59 w 120"/>
                      <a:gd name="T3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20">
                        <a:moveTo>
                          <a:pt x="59" y="0"/>
                        </a:moveTo>
                        <a:lnTo>
                          <a:pt x="84" y="5"/>
                        </a:lnTo>
                        <a:lnTo>
                          <a:pt x="103" y="17"/>
                        </a:lnTo>
                        <a:lnTo>
                          <a:pt x="115" y="36"/>
                        </a:lnTo>
                        <a:lnTo>
                          <a:pt x="120" y="59"/>
                        </a:lnTo>
                        <a:lnTo>
                          <a:pt x="115" y="84"/>
                        </a:lnTo>
                        <a:lnTo>
                          <a:pt x="103" y="103"/>
                        </a:lnTo>
                        <a:lnTo>
                          <a:pt x="84" y="115"/>
                        </a:lnTo>
                        <a:lnTo>
                          <a:pt x="59" y="120"/>
                        </a:lnTo>
                        <a:lnTo>
                          <a:pt x="37" y="115"/>
                        </a:lnTo>
                        <a:lnTo>
                          <a:pt x="17" y="103"/>
                        </a:lnTo>
                        <a:lnTo>
                          <a:pt x="5" y="84"/>
                        </a:lnTo>
                        <a:lnTo>
                          <a:pt x="0" y="59"/>
                        </a:lnTo>
                        <a:lnTo>
                          <a:pt x="5" y="36"/>
                        </a:lnTo>
                        <a:lnTo>
                          <a:pt x="17" y="17"/>
                        </a:lnTo>
                        <a:lnTo>
                          <a:pt x="37" y="5"/>
                        </a:lnTo>
                        <a:lnTo>
                          <a:pt x="59" y="0"/>
                        </a:lnTo>
                        <a:close/>
                      </a:path>
                    </a:pathLst>
                  </a:custGeom>
                  <a:grpFill/>
                  <a:ln w="0">
                    <a:noFill/>
                    <a:prstDash val="solid"/>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grpSp>
            <p:grpSp>
              <p:nvGrpSpPr>
                <p:cNvPr id="88" name="Group 87"/>
                <p:cNvGrpSpPr/>
                <p:nvPr/>
              </p:nvGrpSpPr>
              <p:grpSpPr>
                <a:xfrm>
                  <a:off x="2926811" y="4242040"/>
                  <a:ext cx="190435" cy="502832"/>
                  <a:chOff x="2625469" y="5260990"/>
                  <a:chExt cx="236977" cy="625722"/>
                </a:xfrm>
                <a:grpFill/>
              </p:grpSpPr>
              <p:sp>
                <p:nvSpPr>
                  <p:cNvPr id="92" name="Freeform 91"/>
                  <p:cNvSpPr>
                    <a:spLocks/>
                  </p:cNvSpPr>
                  <p:nvPr/>
                </p:nvSpPr>
                <p:spPr bwMode="auto">
                  <a:xfrm>
                    <a:off x="2625469" y="5415424"/>
                    <a:ext cx="236977" cy="471288"/>
                  </a:xfrm>
                  <a:custGeom>
                    <a:avLst/>
                    <a:gdLst>
                      <a:gd name="T0" fmla="*/ 59 w 178"/>
                      <a:gd name="T1" fmla="*/ 0 h 355"/>
                      <a:gd name="T2" fmla="*/ 89 w 178"/>
                      <a:gd name="T3" fmla="*/ 33 h 355"/>
                      <a:gd name="T4" fmla="*/ 120 w 178"/>
                      <a:gd name="T5" fmla="*/ 0 h 355"/>
                      <a:gd name="T6" fmla="*/ 141 w 178"/>
                      <a:gd name="T7" fmla="*/ 4 h 355"/>
                      <a:gd name="T8" fmla="*/ 157 w 178"/>
                      <a:gd name="T9" fmla="*/ 11 h 355"/>
                      <a:gd name="T10" fmla="*/ 169 w 178"/>
                      <a:gd name="T11" fmla="*/ 25 h 355"/>
                      <a:gd name="T12" fmla="*/ 176 w 178"/>
                      <a:gd name="T13" fmla="*/ 44 h 355"/>
                      <a:gd name="T14" fmla="*/ 178 w 178"/>
                      <a:gd name="T15" fmla="*/ 68 h 355"/>
                      <a:gd name="T16" fmla="*/ 178 w 178"/>
                      <a:gd name="T17" fmla="*/ 159 h 355"/>
                      <a:gd name="T18" fmla="*/ 176 w 178"/>
                      <a:gd name="T19" fmla="*/ 170 h 355"/>
                      <a:gd name="T20" fmla="*/ 171 w 178"/>
                      <a:gd name="T21" fmla="*/ 178 h 355"/>
                      <a:gd name="T22" fmla="*/ 162 w 178"/>
                      <a:gd name="T23" fmla="*/ 184 h 355"/>
                      <a:gd name="T24" fmla="*/ 148 w 178"/>
                      <a:gd name="T25" fmla="*/ 185 h 355"/>
                      <a:gd name="T26" fmla="*/ 148 w 178"/>
                      <a:gd name="T27" fmla="*/ 325 h 355"/>
                      <a:gd name="T28" fmla="*/ 145 w 178"/>
                      <a:gd name="T29" fmla="*/ 341 h 355"/>
                      <a:gd name="T30" fmla="*/ 134 w 178"/>
                      <a:gd name="T31" fmla="*/ 351 h 355"/>
                      <a:gd name="T32" fmla="*/ 119 w 178"/>
                      <a:gd name="T33" fmla="*/ 355 h 355"/>
                      <a:gd name="T34" fmla="*/ 103 w 178"/>
                      <a:gd name="T35" fmla="*/ 351 h 355"/>
                      <a:gd name="T36" fmla="*/ 92 w 178"/>
                      <a:gd name="T37" fmla="*/ 341 h 355"/>
                      <a:gd name="T38" fmla="*/ 89 w 178"/>
                      <a:gd name="T39" fmla="*/ 325 h 355"/>
                      <a:gd name="T40" fmla="*/ 85 w 178"/>
                      <a:gd name="T41" fmla="*/ 341 h 355"/>
                      <a:gd name="T42" fmla="*/ 75 w 178"/>
                      <a:gd name="T43" fmla="*/ 351 h 355"/>
                      <a:gd name="T44" fmla="*/ 59 w 178"/>
                      <a:gd name="T45" fmla="*/ 355 h 355"/>
                      <a:gd name="T46" fmla="*/ 45 w 178"/>
                      <a:gd name="T47" fmla="*/ 351 h 355"/>
                      <a:gd name="T48" fmla="*/ 33 w 178"/>
                      <a:gd name="T49" fmla="*/ 341 h 355"/>
                      <a:gd name="T50" fmla="*/ 30 w 178"/>
                      <a:gd name="T51" fmla="*/ 325 h 355"/>
                      <a:gd name="T52" fmla="*/ 30 w 178"/>
                      <a:gd name="T53" fmla="*/ 185 h 355"/>
                      <a:gd name="T54" fmla="*/ 14 w 178"/>
                      <a:gd name="T55" fmla="*/ 182 h 355"/>
                      <a:gd name="T56" fmla="*/ 3 w 178"/>
                      <a:gd name="T57" fmla="*/ 173 h 355"/>
                      <a:gd name="T58" fmla="*/ 0 w 178"/>
                      <a:gd name="T59" fmla="*/ 159 h 355"/>
                      <a:gd name="T60" fmla="*/ 0 w 178"/>
                      <a:gd name="T61" fmla="*/ 68 h 355"/>
                      <a:gd name="T62" fmla="*/ 2 w 178"/>
                      <a:gd name="T63" fmla="*/ 44 h 355"/>
                      <a:gd name="T64" fmla="*/ 9 w 178"/>
                      <a:gd name="T65" fmla="*/ 25 h 355"/>
                      <a:gd name="T66" fmla="*/ 21 w 178"/>
                      <a:gd name="T67" fmla="*/ 11 h 355"/>
                      <a:gd name="T68" fmla="*/ 38 w 178"/>
                      <a:gd name="T69" fmla="*/ 4 h 355"/>
                      <a:gd name="T70" fmla="*/ 59 w 178"/>
                      <a:gd name="T71"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355">
                        <a:moveTo>
                          <a:pt x="59" y="0"/>
                        </a:moveTo>
                        <a:lnTo>
                          <a:pt x="89" y="33"/>
                        </a:lnTo>
                        <a:lnTo>
                          <a:pt x="120" y="0"/>
                        </a:lnTo>
                        <a:lnTo>
                          <a:pt x="141" y="4"/>
                        </a:lnTo>
                        <a:lnTo>
                          <a:pt x="157" y="11"/>
                        </a:lnTo>
                        <a:lnTo>
                          <a:pt x="169" y="25"/>
                        </a:lnTo>
                        <a:lnTo>
                          <a:pt x="176" y="44"/>
                        </a:lnTo>
                        <a:lnTo>
                          <a:pt x="178" y="68"/>
                        </a:lnTo>
                        <a:lnTo>
                          <a:pt x="178" y="159"/>
                        </a:lnTo>
                        <a:lnTo>
                          <a:pt x="176" y="170"/>
                        </a:lnTo>
                        <a:lnTo>
                          <a:pt x="171" y="178"/>
                        </a:lnTo>
                        <a:lnTo>
                          <a:pt x="162" y="184"/>
                        </a:lnTo>
                        <a:lnTo>
                          <a:pt x="148" y="185"/>
                        </a:lnTo>
                        <a:lnTo>
                          <a:pt x="148" y="325"/>
                        </a:lnTo>
                        <a:lnTo>
                          <a:pt x="145" y="341"/>
                        </a:lnTo>
                        <a:lnTo>
                          <a:pt x="134" y="351"/>
                        </a:lnTo>
                        <a:lnTo>
                          <a:pt x="119" y="355"/>
                        </a:lnTo>
                        <a:lnTo>
                          <a:pt x="103" y="351"/>
                        </a:lnTo>
                        <a:lnTo>
                          <a:pt x="92" y="341"/>
                        </a:lnTo>
                        <a:lnTo>
                          <a:pt x="89" y="325"/>
                        </a:lnTo>
                        <a:lnTo>
                          <a:pt x="85" y="341"/>
                        </a:lnTo>
                        <a:lnTo>
                          <a:pt x="75" y="351"/>
                        </a:lnTo>
                        <a:lnTo>
                          <a:pt x="59" y="355"/>
                        </a:lnTo>
                        <a:lnTo>
                          <a:pt x="45" y="351"/>
                        </a:lnTo>
                        <a:lnTo>
                          <a:pt x="33" y="341"/>
                        </a:lnTo>
                        <a:lnTo>
                          <a:pt x="30" y="325"/>
                        </a:lnTo>
                        <a:lnTo>
                          <a:pt x="30" y="185"/>
                        </a:lnTo>
                        <a:lnTo>
                          <a:pt x="14" y="182"/>
                        </a:lnTo>
                        <a:lnTo>
                          <a:pt x="3" y="173"/>
                        </a:lnTo>
                        <a:lnTo>
                          <a:pt x="0" y="159"/>
                        </a:lnTo>
                        <a:lnTo>
                          <a:pt x="0" y="68"/>
                        </a:lnTo>
                        <a:lnTo>
                          <a:pt x="2" y="44"/>
                        </a:lnTo>
                        <a:lnTo>
                          <a:pt x="9" y="25"/>
                        </a:lnTo>
                        <a:lnTo>
                          <a:pt x="21" y="11"/>
                        </a:lnTo>
                        <a:lnTo>
                          <a:pt x="38" y="4"/>
                        </a:lnTo>
                        <a:lnTo>
                          <a:pt x="59" y="0"/>
                        </a:lnTo>
                        <a:close/>
                      </a:path>
                    </a:pathLst>
                  </a:custGeom>
                  <a:grpFill/>
                  <a:ln w="0">
                    <a:noFill/>
                    <a:prstDash val="solid"/>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93" name="Freeform 92"/>
                  <p:cNvSpPr>
                    <a:spLocks/>
                  </p:cNvSpPr>
                  <p:nvPr/>
                </p:nvSpPr>
                <p:spPr bwMode="auto">
                  <a:xfrm>
                    <a:off x="2678723" y="5260990"/>
                    <a:ext cx="133132" cy="135795"/>
                  </a:xfrm>
                  <a:custGeom>
                    <a:avLst/>
                    <a:gdLst>
                      <a:gd name="T0" fmla="*/ 51 w 101"/>
                      <a:gd name="T1" fmla="*/ 0 h 101"/>
                      <a:gd name="T2" fmla="*/ 70 w 101"/>
                      <a:gd name="T3" fmla="*/ 5 h 101"/>
                      <a:gd name="T4" fmla="*/ 86 w 101"/>
                      <a:gd name="T5" fmla="*/ 16 h 101"/>
                      <a:gd name="T6" fmla="*/ 98 w 101"/>
                      <a:gd name="T7" fmla="*/ 31 h 101"/>
                      <a:gd name="T8" fmla="*/ 101 w 101"/>
                      <a:gd name="T9" fmla="*/ 51 h 101"/>
                      <a:gd name="T10" fmla="*/ 98 w 101"/>
                      <a:gd name="T11" fmla="*/ 70 h 101"/>
                      <a:gd name="T12" fmla="*/ 86 w 101"/>
                      <a:gd name="T13" fmla="*/ 87 h 101"/>
                      <a:gd name="T14" fmla="*/ 70 w 101"/>
                      <a:gd name="T15" fmla="*/ 98 h 101"/>
                      <a:gd name="T16" fmla="*/ 51 w 101"/>
                      <a:gd name="T17" fmla="*/ 101 h 101"/>
                      <a:gd name="T18" fmla="*/ 32 w 101"/>
                      <a:gd name="T19" fmla="*/ 98 h 101"/>
                      <a:gd name="T20" fmla="*/ 16 w 101"/>
                      <a:gd name="T21" fmla="*/ 87 h 101"/>
                      <a:gd name="T22" fmla="*/ 5 w 101"/>
                      <a:gd name="T23" fmla="*/ 70 h 101"/>
                      <a:gd name="T24" fmla="*/ 0 w 101"/>
                      <a:gd name="T25" fmla="*/ 51 h 101"/>
                      <a:gd name="T26" fmla="*/ 5 w 101"/>
                      <a:gd name="T27" fmla="*/ 31 h 101"/>
                      <a:gd name="T28" fmla="*/ 16 w 101"/>
                      <a:gd name="T29" fmla="*/ 16 h 101"/>
                      <a:gd name="T30" fmla="*/ 32 w 101"/>
                      <a:gd name="T31" fmla="*/ 5 h 101"/>
                      <a:gd name="T32" fmla="*/ 51 w 101"/>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1">
                        <a:moveTo>
                          <a:pt x="51" y="0"/>
                        </a:moveTo>
                        <a:lnTo>
                          <a:pt x="70" y="5"/>
                        </a:lnTo>
                        <a:lnTo>
                          <a:pt x="86" y="16"/>
                        </a:lnTo>
                        <a:lnTo>
                          <a:pt x="98" y="31"/>
                        </a:lnTo>
                        <a:lnTo>
                          <a:pt x="101" y="51"/>
                        </a:lnTo>
                        <a:lnTo>
                          <a:pt x="98" y="70"/>
                        </a:lnTo>
                        <a:lnTo>
                          <a:pt x="86" y="87"/>
                        </a:lnTo>
                        <a:lnTo>
                          <a:pt x="70" y="98"/>
                        </a:lnTo>
                        <a:lnTo>
                          <a:pt x="51" y="101"/>
                        </a:lnTo>
                        <a:lnTo>
                          <a:pt x="32" y="98"/>
                        </a:lnTo>
                        <a:lnTo>
                          <a:pt x="16" y="87"/>
                        </a:lnTo>
                        <a:lnTo>
                          <a:pt x="5" y="70"/>
                        </a:lnTo>
                        <a:lnTo>
                          <a:pt x="0" y="51"/>
                        </a:lnTo>
                        <a:lnTo>
                          <a:pt x="5" y="31"/>
                        </a:lnTo>
                        <a:lnTo>
                          <a:pt x="16" y="16"/>
                        </a:lnTo>
                        <a:lnTo>
                          <a:pt x="32" y="5"/>
                        </a:lnTo>
                        <a:lnTo>
                          <a:pt x="51" y="0"/>
                        </a:lnTo>
                        <a:close/>
                      </a:path>
                    </a:pathLst>
                  </a:custGeom>
                  <a:grpFill/>
                  <a:ln w="0">
                    <a:noFill/>
                    <a:prstDash val="solid"/>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grpSp>
            <p:grpSp>
              <p:nvGrpSpPr>
                <p:cNvPr id="89" name="Group 88"/>
                <p:cNvGrpSpPr/>
                <p:nvPr/>
              </p:nvGrpSpPr>
              <p:grpSpPr>
                <a:xfrm>
                  <a:off x="3380025" y="4242040"/>
                  <a:ext cx="190435" cy="502832"/>
                  <a:chOff x="3261840" y="5260990"/>
                  <a:chExt cx="236977" cy="625722"/>
                </a:xfrm>
                <a:grpFill/>
              </p:grpSpPr>
              <p:sp>
                <p:nvSpPr>
                  <p:cNvPr id="90" name="Freeform 89"/>
                  <p:cNvSpPr>
                    <a:spLocks/>
                  </p:cNvSpPr>
                  <p:nvPr/>
                </p:nvSpPr>
                <p:spPr bwMode="auto">
                  <a:xfrm>
                    <a:off x="3261840" y="5415424"/>
                    <a:ext cx="236977" cy="471288"/>
                  </a:xfrm>
                  <a:custGeom>
                    <a:avLst/>
                    <a:gdLst>
                      <a:gd name="T0" fmla="*/ 58 w 178"/>
                      <a:gd name="T1" fmla="*/ 0 h 355"/>
                      <a:gd name="T2" fmla="*/ 89 w 178"/>
                      <a:gd name="T3" fmla="*/ 33 h 355"/>
                      <a:gd name="T4" fmla="*/ 119 w 178"/>
                      <a:gd name="T5" fmla="*/ 0 h 355"/>
                      <a:gd name="T6" fmla="*/ 140 w 178"/>
                      <a:gd name="T7" fmla="*/ 4 h 355"/>
                      <a:gd name="T8" fmla="*/ 157 w 178"/>
                      <a:gd name="T9" fmla="*/ 11 h 355"/>
                      <a:gd name="T10" fmla="*/ 168 w 178"/>
                      <a:gd name="T11" fmla="*/ 25 h 355"/>
                      <a:gd name="T12" fmla="*/ 177 w 178"/>
                      <a:gd name="T13" fmla="*/ 44 h 355"/>
                      <a:gd name="T14" fmla="*/ 178 w 178"/>
                      <a:gd name="T15" fmla="*/ 68 h 355"/>
                      <a:gd name="T16" fmla="*/ 178 w 178"/>
                      <a:gd name="T17" fmla="*/ 159 h 355"/>
                      <a:gd name="T18" fmla="*/ 177 w 178"/>
                      <a:gd name="T19" fmla="*/ 170 h 355"/>
                      <a:gd name="T20" fmla="*/ 171 w 178"/>
                      <a:gd name="T21" fmla="*/ 178 h 355"/>
                      <a:gd name="T22" fmla="*/ 161 w 178"/>
                      <a:gd name="T23" fmla="*/ 184 h 355"/>
                      <a:gd name="T24" fmla="*/ 149 w 178"/>
                      <a:gd name="T25" fmla="*/ 185 h 355"/>
                      <a:gd name="T26" fmla="*/ 149 w 178"/>
                      <a:gd name="T27" fmla="*/ 325 h 355"/>
                      <a:gd name="T28" fmla="*/ 143 w 178"/>
                      <a:gd name="T29" fmla="*/ 341 h 355"/>
                      <a:gd name="T30" fmla="*/ 133 w 178"/>
                      <a:gd name="T31" fmla="*/ 351 h 355"/>
                      <a:gd name="T32" fmla="*/ 119 w 178"/>
                      <a:gd name="T33" fmla="*/ 355 h 355"/>
                      <a:gd name="T34" fmla="*/ 103 w 178"/>
                      <a:gd name="T35" fmla="*/ 351 h 355"/>
                      <a:gd name="T36" fmla="*/ 93 w 178"/>
                      <a:gd name="T37" fmla="*/ 341 h 355"/>
                      <a:gd name="T38" fmla="*/ 89 w 178"/>
                      <a:gd name="T39" fmla="*/ 325 h 355"/>
                      <a:gd name="T40" fmla="*/ 84 w 178"/>
                      <a:gd name="T41" fmla="*/ 341 h 355"/>
                      <a:gd name="T42" fmla="*/ 74 w 178"/>
                      <a:gd name="T43" fmla="*/ 351 h 355"/>
                      <a:gd name="T44" fmla="*/ 60 w 178"/>
                      <a:gd name="T45" fmla="*/ 355 h 355"/>
                      <a:gd name="T46" fmla="*/ 44 w 178"/>
                      <a:gd name="T47" fmla="*/ 351 h 355"/>
                      <a:gd name="T48" fmla="*/ 34 w 178"/>
                      <a:gd name="T49" fmla="*/ 341 h 355"/>
                      <a:gd name="T50" fmla="*/ 30 w 178"/>
                      <a:gd name="T51" fmla="*/ 325 h 355"/>
                      <a:gd name="T52" fmla="*/ 30 w 178"/>
                      <a:gd name="T53" fmla="*/ 185 h 355"/>
                      <a:gd name="T54" fmla="*/ 13 w 178"/>
                      <a:gd name="T55" fmla="*/ 182 h 355"/>
                      <a:gd name="T56" fmla="*/ 4 w 178"/>
                      <a:gd name="T57" fmla="*/ 173 h 355"/>
                      <a:gd name="T58" fmla="*/ 0 w 178"/>
                      <a:gd name="T59" fmla="*/ 159 h 355"/>
                      <a:gd name="T60" fmla="*/ 0 w 178"/>
                      <a:gd name="T61" fmla="*/ 68 h 355"/>
                      <a:gd name="T62" fmla="*/ 2 w 178"/>
                      <a:gd name="T63" fmla="*/ 44 h 355"/>
                      <a:gd name="T64" fmla="*/ 9 w 178"/>
                      <a:gd name="T65" fmla="*/ 25 h 355"/>
                      <a:gd name="T66" fmla="*/ 21 w 178"/>
                      <a:gd name="T67" fmla="*/ 11 h 355"/>
                      <a:gd name="T68" fmla="*/ 37 w 178"/>
                      <a:gd name="T69" fmla="*/ 4 h 355"/>
                      <a:gd name="T70" fmla="*/ 58 w 178"/>
                      <a:gd name="T71"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355">
                        <a:moveTo>
                          <a:pt x="58" y="0"/>
                        </a:moveTo>
                        <a:lnTo>
                          <a:pt x="89" y="33"/>
                        </a:lnTo>
                        <a:lnTo>
                          <a:pt x="119" y="0"/>
                        </a:lnTo>
                        <a:lnTo>
                          <a:pt x="140" y="4"/>
                        </a:lnTo>
                        <a:lnTo>
                          <a:pt x="157" y="11"/>
                        </a:lnTo>
                        <a:lnTo>
                          <a:pt x="168" y="25"/>
                        </a:lnTo>
                        <a:lnTo>
                          <a:pt x="177" y="44"/>
                        </a:lnTo>
                        <a:lnTo>
                          <a:pt x="178" y="68"/>
                        </a:lnTo>
                        <a:lnTo>
                          <a:pt x="178" y="159"/>
                        </a:lnTo>
                        <a:lnTo>
                          <a:pt x="177" y="170"/>
                        </a:lnTo>
                        <a:lnTo>
                          <a:pt x="171" y="178"/>
                        </a:lnTo>
                        <a:lnTo>
                          <a:pt x="161" y="184"/>
                        </a:lnTo>
                        <a:lnTo>
                          <a:pt x="149" y="185"/>
                        </a:lnTo>
                        <a:lnTo>
                          <a:pt x="149" y="325"/>
                        </a:lnTo>
                        <a:lnTo>
                          <a:pt x="143" y="341"/>
                        </a:lnTo>
                        <a:lnTo>
                          <a:pt x="133" y="351"/>
                        </a:lnTo>
                        <a:lnTo>
                          <a:pt x="119" y="355"/>
                        </a:lnTo>
                        <a:lnTo>
                          <a:pt x="103" y="351"/>
                        </a:lnTo>
                        <a:lnTo>
                          <a:pt x="93" y="341"/>
                        </a:lnTo>
                        <a:lnTo>
                          <a:pt x="89" y="325"/>
                        </a:lnTo>
                        <a:lnTo>
                          <a:pt x="84" y="341"/>
                        </a:lnTo>
                        <a:lnTo>
                          <a:pt x="74" y="351"/>
                        </a:lnTo>
                        <a:lnTo>
                          <a:pt x="60" y="355"/>
                        </a:lnTo>
                        <a:lnTo>
                          <a:pt x="44" y="351"/>
                        </a:lnTo>
                        <a:lnTo>
                          <a:pt x="34" y="341"/>
                        </a:lnTo>
                        <a:lnTo>
                          <a:pt x="30" y="325"/>
                        </a:lnTo>
                        <a:lnTo>
                          <a:pt x="30" y="185"/>
                        </a:lnTo>
                        <a:lnTo>
                          <a:pt x="13" y="182"/>
                        </a:lnTo>
                        <a:lnTo>
                          <a:pt x="4" y="173"/>
                        </a:lnTo>
                        <a:lnTo>
                          <a:pt x="0" y="159"/>
                        </a:lnTo>
                        <a:lnTo>
                          <a:pt x="0" y="68"/>
                        </a:lnTo>
                        <a:lnTo>
                          <a:pt x="2" y="44"/>
                        </a:lnTo>
                        <a:lnTo>
                          <a:pt x="9" y="25"/>
                        </a:lnTo>
                        <a:lnTo>
                          <a:pt x="21" y="11"/>
                        </a:lnTo>
                        <a:lnTo>
                          <a:pt x="37" y="4"/>
                        </a:lnTo>
                        <a:lnTo>
                          <a:pt x="58" y="0"/>
                        </a:lnTo>
                        <a:close/>
                      </a:path>
                    </a:pathLst>
                  </a:custGeom>
                  <a:grpFill/>
                  <a:ln w="0">
                    <a:noFill/>
                    <a:prstDash val="solid"/>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91" name="Freeform 90"/>
                  <p:cNvSpPr>
                    <a:spLocks/>
                  </p:cNvSpPr>
                  <p:nvPr/>
                </p:nvSpPr>
                <p:spPr bwMode="auto">
                  <a:xfrm>
                    <a:off x="3312432" y="5260990"/>
                    <a:ext cx="133132" cy="135795"/>
                  </a:xfrm>
                  <a:custGeom>
                    <a:avLst/>
                    <a:gdLst>
                      <a:gd name="T0" fmla="*/ 50 w 101"/>
                      <a:gd name="T1" fmla="*/ 0 h 101"/>
                      <a:gd name="T2" fmla="*/ 70 w 101"/>
                      <a:gd name="T3" fmla="*/ 5 h 101"/>
                      <a:gd name="T4" fmla="*/ 85 w 101"/>
                      <a:gd name="T5" fmla="*/ 16 h 101"/>
                      <a:gd name="T6" fmla="*/ 96 w 101"/>
                      <a:gd name="T7" fmla="*/ 31 h 101"/>
                      <a:gd name="T8" fmla="*/ 101 w 101"/>
                      <a:gd name="T9" fmla="*/ 51 h 101"/>
                      <a:gd name="T10" fmla="*/ 96 w 101"/>
                      <a:gd name="T11" fmla="*/ 70 h 101"/>
                      <a:gd name="T12" fmla="*/ 85 w 101"/>
                      <a:gd name="T13" fmla="*/ 87 h 101"/>
                      <a:gd name="T14" fmla="*/ 70 w 101"/>
                      <a:gd name="T15" fmla="*/ 98 h 101"/>
                      <a:gd name="T16" fmla="*/ 50 w 101"/>
                      <a:gd name="T17" fmla="*/ 101 h 101"/>
                      <a:gd name="T18" fmla="*/ 31 w 101"/>
                      <a:gd name="T19" fmla="*/ 98 h 101"/>
                      <a:gd name="T20" fmla="*/ 14 w 101"/>
                      <a:gd name="T21" fmla="*/ 87 h 101"/>
                      <a:gd name="T22" fmla="*/ 3 w 101"/>
                      <a:gd name="T23" fmla="*/ 70 h 101"/>
                      <a:gd name="T24" fmla="*/ 0 w 101"/>
                      <a:gd name="T25" fmla="*/ 51 h 101"/>
                      <a:gd name="T26" fmla="*/ 3 w 101"/>
                      <a:gd name="T27" fmla="*/ 31 h 101"/>
                      <a:gd name="T28" fmla="*/ 14 w 101"/>
                      <a:gd name="T29" fmla="*/ 16 h 101"/>
                      <a:gd name="T30" fmla="*/ 31 w 101"/>
                      <a:gd name="T31" fmla="*/ 5 h 101"/>
                      <a:gd name="T32" fmla="*/ 50 w 101"/>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1">
                        <a:moveTo>
                          <a:pt x="50" y="0"/>
                        </a:moveTo>
                        <a:lnTo>
                          <a:pt x="70" y="5"/>
                        </a:lnTo>
                        <a:lnTo>
                          <a:pt x="85" y="16"/>
                        </a:lnTo>
                        <a:lnTo>
                          <a:pt x="96" y="31"/>
                        </a:lnTo>
                        <a:lnTo>
                          <a:pt x="101" y="51"/>
                        </a:lnTo>
                        <a:lnTo>
                          <a:pt x="96" y="70"/>
                        </a:lnTo>
                        <a:lnTo>
                          <a:pt x="85" y="87"/>
                        </a:lnTo>
                        <a:lnTo>
                          <a:pt x="70" y="98"/>
                        </a:lnTo>
                        <a:lnTo>
                          <a:pt x="50" y="101"/>
                        </a:lnTo>
                        <a:lnTo>
                          <a:pt x="31" y="98"/>
                        </a:lnTo>
                        <a:lnTo>
                          <a:pt x="14" y="87"/>
                        </a:lnTo>
                        <a:lnTo>
                          <a:pt x="3" y="70"/>
                        </a:lnTo>
                        <a:lnTo>
                          <a:pt x="0" y="51"/>
                        </a:lnTo>
                        <a:lnTo>
                          <a:pt x="3" y="31"/>
                        </a:lnTo>
                        <a:lnTo>
                          <a:pt x="14" y="16"/>
                        </a:lnTo>
                        <a:lnTo>
                          <a:pt x="31" y="5"/>
                        </a:lnTo>
                        <a:lnTo>
                          <a:pt x="50" y="0"/>
                        </a:lnTo>
                        <a:close/>
                      </a:path>
                    </a:pathLst>
                  </a:custGeom>
                  <a:grpFill/>
                  <a:ln w="0">
                    <a:noFill/>
                    <a:prstDash val="solid"/>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grpSp>
          </p:grpSp>
          <p:sp>
            <p:nvSpPr>
              <p:cNvPr id="84" name="Oval Callout 83"/>
              <p:cNvSpPr/>
              <p:nvPr/>
            </p:nvSpPr>
            <p:spPr>
              <a:xfrm>
                <a:off x="5717440" y="5484608"/>
                <a:ext cx="228950" cy="137069"/>
              </a:xfrm>
              <a:prstGeom prst="wedgeEllipseCallout">
                <a:avLst>
                  <a:gd name="adj1" fmla="val -16672"/>
                  <a:gd name="adj2" fmla="val 78961"/>
                </a:avLst>
              </a:prstGeom>
              <a:solidFill>
                <a:srgbClr val="003896"/>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85" name="Freeform 84"/>
              <p:cNvSpPr/>
              <p:nvPr/>
            </p:nvSpPr>
            <p:spPr>
              <a:xfrm>
                <a:off x="5518763" y="5399137"/>
                <a:ext cx="225603" cy="216224"/>
              </a:xfrm>
              <a:custGeom>
                <a:avLst/>
                <a:gdLst>
                  <a:gd name="connsiteX0" fmla="*/ 27759 w 225603"/>
                  <a:gd name="connsiteY0" fmla="*/ 0 h 216224"/>
                  <a:gd name="connsiteX1" fmla="*/ 37601 w 225603"/>
                  <a:gd name="connsiteY1" fmla="*/ 0 h 216224"/>
                  <a:gd name="connsiteX2" fmla="*/ 94001 w 225603"/>
                  <a:gd name="connsiteY2" fmla="*/ 0 h 216224"/>
                  <a:gd name="connsiteX3" fmla="*/ 197844 w 225603"/>
                  <a:gd name="connsiteY3" fmla="*/ 0 h 216224"/>
                  <a:gd name="connsiteX4" fmla="*/ 225603 w 225603"/>
                  <a:gd name="connsiteY4" fmla="*/ 27759 h 216224"/>
                  <a:gd name="connsiteX5" fmla="*/ 225603 w 225603"/>
                  <a:gd name="connsiteY5" fmla="*/ 97156 h 216224"/>
                  <a:gd name="connsiteX6" fmla="*/ 225603 w 225603"/>
                  <a:gd name="connsiteY6" fmla="*/ 97937 h 216224"/>
                  <a:gd name="connsiteX7" fmla="*/ 202790 w 225603"/>
                  <a:gd name="connsiteY7" fmla="*/ 111388 h 216224"/>
                  <a:gd name="connsiteX8" fmla="*/ 185750 w 225603"/>
                  <a:gd name="connsiteY8" fmla="*/ 144327 h 216224"/>
                  <a:gd name="connsiteX9" fmla="*/ 188672 w 225603"/>
                  <a:gd name="connsiteY9" fmla="*/ 166553 h 216224"/>
                  <a:gd name="connsiteX10" fmla="*/ 94001 w 225603"/>
                  <a:gd name="connsiteY10" fmla="*/ 166553 h 216224"/>
                  <a:gd name="connsiteX11" fmla="*/ 95218 w 225603"/>
                  <a:gd name="connsiteY11" fmla="*/ 216224 h 216224"/>
                  <a:gd name="connsiteX12" fmla="*/ 37601 w 225603"/>
                  <a:gd name="connsiteY12" fmla="*/ 166553 h 216224"/>
                  <a:gd name="connsiteX13" fmla="*/ 27759 w 225603"/>
                  <a:gd name="connsiteY13" fmla="*/ 166553 h 216224"/>
                  <a:gd name="connsiteX14" fmla="*/ 0 w 225603"/>
                  <a:gd name="connsiteY14" fmla="*/ 138794 h 216224"/>
                  <a:gd name="connsiteX15" fmla="*/ 0 w 225603"/>
                  <a:gd name="connsiteY15" fmla="*/ 97156 h 216224"/>
                  <a:gd name="connsiteX16" fmla="*/ 0 w 225603"/>
                  <a:gd name="connsiteY16" fmla="*/ 27759 h 216224"/>
                  <a:gd name="connsiteX17" fmla="*/ 27759 w 225603"/>
                  <a:gd name="connsiteY17" fmla="*/ 0 h 2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603" h="216224">
                    <a:moveTo>
                      <a:pt x="27759" y="0"/>
                    </a:moveTo>
                    <a:lnTo>
                      <a:pt x="37601" y="0"/>
                    </a:lnTo>
                    <a:lnTo>
                      <a:pt x="94001" y="0"/>
                    </a:lnTo>
                    <a:lnTo>
                      <a:pt x="197844" y="0"/>
                    </a:lnTo>
                    <a:cubicBezTo>
                      <a:pt x="213175" y="0"/>
                      <a:pt x="225603" y="12428"/>
                      <a:pt x="225603" y="27759"/>
                    </a:cubicBezTo>
                    <a:lnTo>
                      <a:pt x="225603" y="97156"/>
                    </a:lnTo>
                    <a:lnTo>
                      <a:pt x="225603" y="97937"/>
                    </a:lnTo>
                    <a:lnTo>
                      <a:pt x="202790" y="111388"/>
                    </a:lnTo>
                    <a:cubicBezTo>
                      <a:pt x="193305" y="121769"/>
                      <a:pt x="187742" y="133008"/>
                      <a:pt x="185750" y="144327"/>
                    </a:cubicBezTo>
                    <a:lnTo>
                      <a:pt x="188672" y="166553"/>
                    </a:lnTo>
                    <a:lnTo>
                      <a:pt x="94001" y="166553"/>
                    </a:lnTo>
                    <a:cubicBezTo>
                      <a:pt x="94407" y="183110"/>
                      <a:pt x="94812" y="199667"/>
                      <a:pt x="95218" y="216224"/>
                    </a:cubicBezTo>
                    <a:lnTo>
                      <a:pt x="37601" y="166553"/>
                    </a:lnTo>
                    <a:lnTo>
                      <a:pt x="27759" y="166553"/>
                    </a:lnTo>
                    <a:cubicBezTo>
                      <a:pt x="12428" y="166553"/>
                      <a:pt x="0" y="154125"/>
                      <a:pt x="0" y="138794"/>
                    </a:cubicBezTo>
                    <a:lnTo>
                      <a:pt x="0" y="97156"/>
                    </a:lnTo>
                    <a:lnTo>
                      <a:pt x="0" y="27759"/>
                    </a:lnTo>
                    <a:cubicBezTo>
                      <a:pt x="0" y="12428"/>
                      <a:pt x="12428" y="0"/>
                      <a:pt x="27759" y="0"/>
                    </a:cubicBezTo>
                    <a:close/>
                  </a:path>
                </a:pathLst>
              </a:custGeom>
              <a:solidFill>
                <a:srgbClr val="003896"/>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86" name="Freeform 85"/>
              <p:cNvSpPr/>
              <p:nvPr/>
            </p:nvSpPr>
            <p:spPr>
              <a:xfrm>
                <a:off x="5308226" y="5459159"/>
                <a:ext cx="209890" cy="224469"/>
              </a:xfrm>
              <a:custGeom>
                <a:avLst/>
                <a:gdLst>
                  <a:gd name="connsiteX0" fmla="*/ 97994 w 220597"/>
                  <a:gd name="connsiteY0" fmla="*/ 1033 h 255468"/>
                  <a:gd name="connsiteX1" fmla="*/ 137882 w 220597"/>
                  <a:gd name="connsiteY1" fmla="*/ 2097 h 255468"/>
                  <a:gd name="connsiteX2" fmla="*/ 178210 w 220597"/>
                  <a:gd name="connsiteY2" fmla="*/ 16740 h 255468"/>
                  <a:gd name="connsiteX3" fmla="*/ 203986 w 220597"/>
                  <a:gd name="connsiteY3" fmla="*/ 38648 h 255468"/>
                  <a:gd name="connsiteX4" fmla="*/ 203986 w 220597"/>
                  <a:gd name="connsiteY4" fmla="*/ 66876 h 255468"/>
                  <a:gd name="connsiteX5" fmla="*/ 203986 w 220597"/>
                  <a:gd name="connsiteY5" fmla="*/ 108514 h 255468"/>
                  <a:gd name="connsiteX6" fmla="*/ 212117 w 220597"/>
                  <a:gd name="connsiteY6" fmla="*/ 128143 h 255468"/>
                  <a:gd name="connsiteX7" fmla="*/ 220597 w 220597"/>
                  <a:gd name="connsiteY7" fmla="*/ 131656 h 255468"/>
                  <a:gd name="connsiteX8" fmla="*/ 214280 w 220597"/>
                  <a:gd name="connsiteY8" fmla="*/ 147638 h 255468"/>
                  <a:gd name="connsiteX9" fmla="*/ 112660 w 220597"/>
                  <a:gd name="connsiteY9" fmla="*/ 198086 h 255468"/>
                  <a:gd name="connsiteX10" fmla="*/ 76332 w 220597"/>
                  <a:gd name="connsiteY10" fmla="*/ 255468 h 255468"/>
                  <a:gd name="connsiteX11" fmla="*/ 69917 w 220597"/>
                  <a:gd name="connsiteY11" fmla="*/ 190278 h 255468"/>
                  <a:gd name="connsiteX12" fmla="*/ 8815 w 220597"/>
                  <a:gd name="connsiteY12" fmla="*/ 61000 h 255468"/>
                  <a:gd name="connsiteX13" fmla="*/ 97994 w 220597"/>
                  <a:gd name="connsiteY13" fmla="*/ 1033 h 25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97" h="255468">
                    <a:moveTo>
                      <a:pt x="97994" y="1033"/>
                    </a:moveTo>
                    <a:cubicBezTo>
                      <a:pt x="110966" y="-605"/>
                      <a:pt x="124436" y="-330"/>
                      <a:pt x="137882" y="2097"/>
                    </a:cubicBezTo>
                    <a:cubicBezTo>
                      <a:pt x="152719" y="4776"/>
                      <a:pt x="166309" y="9840"/>
                      <a:pt x="178210" y="16740"/>
                    </a:cubicBezTo>
                    <a:lnTo>
                      <a:pt x="203986" y="38648"/>
                    </a:lnTo>
                    <a:lnTo>
                      <a:pt x="203986" y="66876"/>
                    </a:lnTo>
                    <a:lnTo>
                      <a:pt x="203986" y="108514"/>
                    </a:lnTo>
                    <a:cubicBezTo>
                      <a:pt x="203986" y="116180"/>
                      <a:pt x="207093" y="123120"/>
                      <a:pt x="212117" y="128143"/>
                    </a:cubicBezTo>
                    <a:lnTo>
                      <a:pt x="220597" y="131656"/>
                    </a:lnTo>
                    <a:lnTo>
                      <a:pt x="214280" y="147638"/>
                    </a:lnTo>
                    <a:cubicBezTo>
                      <a:pt x="194189" y="178505"/>
                      <a:pt x="155733" y="198686"/>
                      <a:pt x="112660" y="198086"/>
                    </a:cubicBezTo>
                    <a:lnTo>
                      <a:pt x="76332" y="255468"/>
                    </a:lnTo>
                    <a:lnTo>
                      <a:pt x="69917" y="190278"/>
                    </a:lnTo>
                    <a:cubicBezTo>
                      <a:pt x="11922" y="169059"/>
                      <a:pt x="-15378" y="111298"/>
                      <a:pt x="8815" y="61000"/>
                    </a:cubicBezTo>
                    <a:cubicBezTo>
                      <a:pt x="24648" y="28084"/>
                      <a:pt x="59078" y="5948"/>
                      <a:pt x="97994" y="1033"/>
                    </a:cubicBezTo>
                    <a:close/>
                  </a:path>
                </a:pathLst>
              </a:custGeom>
              <a:solidFill>
                <a:srgbClr val="003896"/>
              </a:solid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grpSp>
      <p:grpSp>
        <p:nvGrpSpPr>
          <p:cNvPr id="96" name="Group 95"/>
          <p:cNvGrpSpPr>
            <a:grpSpLocks/>
          </p:cNvGrpSpPr>
          <p:nvPr/>
        </p:nvGrpSpPr>
        <p:grpSpPr>
          <a:xfrm>
            <a:off x="11045661" y="3053645"/>
            <a:ext cx="663146" cy="663146"/>
            <a:chOff x="608394" y="3545069"/>
            <a:chExt cx="690441" cy="690401"/>
          </a:xfrm>
        </p:grpSpPr>
        <p:sp>
          <p:nvSpPr>
            <p:cNvPr id="97" name="Oval 96"/>
            <p:cNvSpPr>
              <a:spLocks/>
            </p:cNvSpPr>
            <p:nvPr/>
          </p:nvSpPr>
          <p:spPr>
            <a:xfrm>
              <a:off x="608394" y="3545069"/>
              <a:ext cx="690441" cy="690401"/>
            </a:xfrm>
            <a:prstGeom prst="ellipse">
              <a:avLst/>
            </a:prstGeom>
            <a:solidFill>
              <a:srgbClr val="FFFFFF"/>
            </a:solidFill>
            <a:ln w="19050" cap="flat" cmpd="sng" algn="ctr">
              <a:solidFill>
                <a:srgbClr val="003896"/>
              </a:solid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nvGrpSpPr>
            <p:cNvPr id="98" name="Group 97"/>
            <p:cNvGrpSpPr/>
            <p:nvPr/>
          </p:nvGrpSpPr>
          <p:grpSpPr>
            <a:xfrm>
              <a:off x="757325" y="3695118"/>
              <a:ext cx="392578" cy="390302"/>
              <a:chOff x="4814876" y="3720106"/>
              <a:chExt cx="925863" cy="920551"/>
            </a:xfrm>
            <a:solidFill>
              <a:srgbClr val="003896"/>
            </a:solidFill>
          </p:grpSpPr>
          <p:sp>
            <p:nvSpPr>
              <p:cNvPr id="99" name="Freeform 98"/>
              <p:cNvSpPr>
                <a:spLocks/>
              </p:cNvSpPr>
              <p:nvPr/>
            </p:nvSpPr>
            <p:spPr bwMode="auto">
              <a:xfrm>
                <a:off x="5165394" y="4228181"/>
                <a:ext cx="575345" cy="366450"/>
              </a:xfrm>
              <a:custGeom>
                <a:avLst/>
                <a:gdLst>
                  <a:gd name="T0" fmla="*/ 1162 w 1877"/>
                  <a:gd name="T1" fmla="*/ 711 h 1198"/>
                  <a:gd name="T2" fmla="*/ 1194 w 1877"/>
                  <a:gd name="T3" fmla="*/ 711 h 1198"/>
                  <a:gd name="T4" fmla="*/ 1785 w 1877"/>
                  <a:gd name="T5" fmla="*/ 711 h 1198"/>
                  <a:gd name="T6" fmla="*/ 1869 w 1877"/>
                  <a:gd name="T7" fmla="*/ 618 h 1198"/>
                  <a:gd name="T8" fmla="*/ 1775 w 1877"/>
                  <a:gd name="T9" fmla="*/ 553 h 1198"/>
                  <a:gd name="T10" fmla="*/ 1160 w 1877"/>
                  <a:gd name="T11" fmla="*/ 553 h 1198"/>
                  <a:gd name="T12" fmla="*/ 1105 w 1877"/>
                  <a:gd name="T13" fmla="*/ 511 h 1198"/>
                  <a:gd name="T14" fmla="*/ 1158 w 1877"/>
                  <a:gd name="T15" fmla="*/ 471 h 1198"/>
                  <a:gd name="T16" fmla="*/ 1185 w 1877"/>
                  <a:gd name="T17" fmla="*/ 471 h 1198"/>
                  <a:gd name="T18" fmla="*/ 1646 w 1877"/>
                  <a:gd name="T19" fmla="*/ 470 h 1198"/>
                  <a:gd name="T20" fmla="*/ 1717 w 1877"/>
                  <a:gd name="T21" fmla="*/ 453 h 1198"/>
                  <a:gd name="T22" fmla="*/ 1747 w 1877"/>
                  <a:gd name="T23" fmla="*/ 371 h 1198"/>
                  <a:gd name="T24" fmla="*/ 1660 w 1877"/>
                  <a:gd name="T25" fmla="*/ 313 h 1198"/>
                  <a:gd name="T26" fmla="*/ 844 w 1877"/>
                  <a:gd name="T27" fmla="*/ 313 h 1198"/>
                  <a:gd name="T28" fmla="*/ 785 w 1877"/>
                  <a:gd name="T29" fmla="*/ 281 h 1198"/>
                  <a:gd name="T30" fmla="*/ 813 w 1877"/>
                  <a:gd name="T31" fmla="*/ 226 h 1198"/>
                  <a:gd name="T32" fmla="*/ 813 w 1877"/>
                  <a:gd name="T33" fmla="*/ 0 h 1198"/>
                  <a:gd name="T34" fmla="*/ 431 w 1877"/>
                  <a:gd name="T35" fmla="*/ 219 h 1198"/>
                  <a:gd name="T36" fmla="*/ 260 w 1877"/>
                  <a:gd name="T37" fmla="*/ 375 h 1198"/>
                  <a:gd name="T38" fmla="*/ 260 w 1877"/>
                  <a:gd name="T39" fmla="*/ 375 h 1198"/>
                  <a:gd name="T40" fmla="*/ 0 w 1877"/>
                  <a:gd name="T41" fmla="*/ 375 h 1198"/>
                  <a:gd name="T42" fmla="*/ 0 w 1877"/>
                  <a:gd name="T43" fmla="*/ 1019 h 1198"/>
                  <a:gd name="T44" fmla="*/ 262 w 1877"/>
                  <a:gd name="T45" fmla="*/ 1019 h 1198"/>
                  <a:gd name="T46" fmla="*/ 357 w 1877"/>
                  <a:gd name="T47" fmla="*/ 1108 h 1198"/>
                  <a:gd name="T48" fmla="*/ 654 w 1877"/>
                  <a:gd name="T49" fmla="*/ 1196 h 1198"/>
                  <a:gd name="T50" fmla="*/ 1060 w 1877"/>
                  <a:gd name="T51" fmla="*/ 1197 h 1198"/>
                  <a:gd name="T52" fmla="*/ 1470 w 1877"/>
                  <a:gd name="T53" fmla="*/ 1196 h 1198"/>
                  <a:gd name="T54" fmla="*/ 1543 w 1877"/>
                  <a:gd name="T55" fmla="*/ 1185 h 1198"/>
                  <a:gd name="T56" fmla="*/ 1589 w 1877"/>
                  <a:gd name="T57" fmla="*/ 1116 h 1198"/>
                  <a:gd name="T58" fmla="*/ 1543 w 1877"/>
                  <a:gd name="T59" fmla="*/ 1051 h 1198"/>
                  <a:gd name="T60" fmla="*/ 1462 w 1877"/>
                  <a:gd name="T61" fmla="*/ 1039 h 1198"/>
                  <a:gd name="T62" fmla="*/ 1126 w 1877"/>
                  <a:gd name="T63" fmla="*/ 1038 h 1198"/>
                  <a:gd name="T64" fmla="*/ 1065 w 1877"/>
                  <a:gd name="T65" fmla="*/ 995 h 1198"/>
                  <a:gd name="T66" fmla="*/ 1124 w 1877"/>
                  <a:gd name="T67" fmla="*/ 956 h 1198"/>
                  <a:gd name="T68" fmla="*/ 1641 w 1877"/>
                  <a:gd name="T69" fmla="*/ 956 h 1198"/>
                  <a:gd name="T70" fmla="*/ 1715 w 1877"/>
                  <a:gd name="T71" fmla="*/ 950 h 1198"/>
                  <a:gd name="T72" fmla="*/ 1790 w 1877"/>
                  <a:gd name="T73" fmla="*/ 869 h 1198"/>
                  <a:gd name="T74" fmla="*/ 1705 w 1877"/>
                  <a:gd name="T75" fmla="*/ 798 h 1198"/>
                  <a:gd name="T76" fmla="*/ 1271 w 1877"/>
                  <a:gd name="T77" fmla="*/ 798 h 1198"/>
                  <a:gd name="T78" fmla="*/ 1161 w 1877"/>
                  <a:gd name="T79" fmla="*/ 798 h 1198"/>
                  <a:gd name="T80" fmla="*/ 1106 w 1877"/>
                  <a:gd name="T81" fmla="*/ 756 h 1198"/>
                  <a:gd name="T82" fmla="*/ 1162 w 1877"/>
                  <a:gd name="T83" fmla="*/ 711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7" h="1198">
                    <a:moveTo>
                      <a:pt x="1162" y="711"/>
                    </a:moveTo>
                    <a:cubicBezTo>
                      <a:pt x="1173" y="712"/>
                      <a:pt x="1183" y="711"/>
                      <a:pt x="1194" y="711"/>
                    </a:cubicBezTo>
                    <a:cubicBezTo>
                      <a:pt x="1391" y="711"/>
                      <a:pt x="1588" y="712"/>
                      <a:pt x="1785" y="711"/>
                    </a:cubicBezTo>
                    <a:cubicBezTo>
                      <a:pt x="1843" y="711"/>
                      <a:pt x="1877" y="672"/>
                      <a:pt x="1869" y="618"/>
                    </a:cubicBezTo>
                    <a:cubicBezTo>
                      <a:pt x="1863" y="578"/>
                      <a:pt x="1828" y="554"/>
                      <a:pt x="1775" y="553"/>
                    </a:cubicBezTo>
                    <a:cubicBezTo>
                      <a:pt x="1570" y="553"/>
                      <a:pt x="1365" y="553"/>
                      <a:pt x="1160" y="553"/>
                    </a:cubicBezTo>
                    <a:cubicBezTo>
                      <a:pt x="1129" y="554"/>
                      <a:pt x="1106" y="543"/>
                      <a:pt x="1105" y="511"/>
                    </a:cubicBezTo>
                    <a:cubicBezTo>
                      <a:pt x="1105" y="479"/>
                      <a:pt x="1130" y="471"/>
                      <a:pt x="1158" y="471"/>
                    </a:cubicBezTo>
                    <a:cubicBezTo>
                      <a:pt x="1167" y="471"/>
                      <a:pt x="1176" y="471"/>
                      <a:pt x="1185" y="471"/>
                    </a:cubicBezTo>
                    <a:cubicBezTo>
                      <a:pt x="1339" y="471"/>
                      <a:pt x="1493" y="472"/>
                      <a:pt x="1646" y="470"/>
                    </a:cubicBezTo>
                    <a:cubicBezTo>
                      <a:pt x="1670" y="470"/>
                      <a:pt x="1698" y="466"/>
                      <a:pt x="1717" y="453"/>
                    </a:cubicBezTo>
                    <a:cubicBezTo>
                      <a:pt x="1745" y="436"/>
                      <a:pt x="1758" y="406"/>
                      <a:pt x="1747" y="371"/>
                    </a:cubicBezTo>
                    <a:cubicBezTo>
                      <a:pt x="1734" y="330"/>
                      <a:pt x="1710" y="313"/>
                      <a:pt x="1660" y="313"/>
                    </a:cubicBezTo>
                    <a:cubicBezTo>
                      <a:pt x="1388" y="313"/>
                      <a:pt x="1116" y="313"/>
                      <a:pt x="844" y="313"/>
                    </a:cubicBezTo>
                    <a:cubicBezTo>
                      <a:pt x="819" y="313"/>
                      <a:pt x="788" y="312"/>
                      <a:pt x="785" y="281"/>
                    </a:cubicBezTo>
                    <a:cubicBezTo>
                      <a:pt x="784" y="264"/>
                      <a:pt x="798" y="240"/>
                      <a:pt x="813" y="226"/>
                    </a:cubicBezTo>
                    <a:cubicBezTo>
                      <a:pt x="813" y="0"/>
                      <a:pt x="813" y="0"/>
                      <a:pt x="813" y="0"/>
                    </a:cubicBezTo>
                    <a:cubicBezTo>
                      <a:pt x="685" y="71"/>
                      <a:pt x="556" y="143"/>
                      <a:pt x="431" y="219"/>
                    </a:cubicBezTo>
                    <a:cubicBezTo>
                      <a:pt x="362" y="261"/>
                      <a:pt x="303" y="312"/>
                      <a:pt x="260" y="375"/>
                    </a:cubicBezTo>
                    <a:cubicBezTo>
                      <a:pt x="260" y="375"/>
                      <a:pt x="260" y="375"/>
                      <a:pt x="260" y="375"/>
                    </a:cubicBezTo>
                    <a:cubicBezTo>
                      <a:pt x="0" y="375"/>
                      <a:pt x="0" y="375"/>
                      <a:pt x="0" y="375"/>
                    </a:cubicBezTo>
                    <a:cubicBezTo>
                      <a:pt x="0" y="1019"/>
                      <a:pt x="0" y="1019"/>
                      <a:pt x="0" y="1019"/>
                    </a:cubicBezTo>
                    <a:cubicBezTo>
                      <a:pt x="262" y="1019"/>
                      <a:pt x="262" y="1019"/>
                      <a:pt x="262" y="1019"/>
                    </a:cubicBezTo>
                    <a:cubicBezTo>
                      <a:pt x="287" y="1052"/>
                      <a:pt x="319" y="1082"/>
                      <a:pt x="357" y="1108"/>
                    </a:cubicBezTo>
                    <a:cubicBezTo>
                      <a:pt x="446" y="1169"/>
                      <a:pt x="547" y="1195"/>
                      <a:pt x="654" y="1196"/>
                    </a:cubicBezTo>
                    <a:cubicBezTo>
                      <a:pt x="789" y="1198"/>
                      <a:pt x="925" y="1197"/>
                      <a:pt x="1060" y="1197"/>
                    </a:cubicBezTo>
                    <a:cubicBezTo>
                      <a:pt x="1197" y="1197"/>
                      <a:pt x="1333" y="1197"/>
                      <a:pt x="1470" y="1196"/>
                    </a:cubicBezTo>
                    <a:cubicBezTo>
                      <a:pt x="1494" y="1196"/>
                      <a:pt x="1519" y="1191"/>
                      <a:pt x="1543" y="1185"/>
                    </a:cubicBezTo>
                    <a:cubicBezTo>
                      <a:pt x="1578" y="1176"/>
                      <a:pt x="1589" y="1148"/>
                      <a:pt x="1589" y="1116"/>
                    </a:cubicBezTo>
                    <a:cubicBezTo>
                      <a:pt x="1588" y="1084"/>
                      <a:pt x="1576" y="1058"/>
                      <a:pt x="1543" y="1051"/>
                    </a:cubicBezTo>
                    <a:cubicBezTo>
                      <a:pt x="1516" y="1044"/>
                      <a:pt x="1489" y="1039"/>
                      <a:pt x="1462" y="1039"/>
                    </a:cubicBezTo>
                    <a:cubicBezTo>
                      <a:pt x="1350" y="1038"/>
                      <a:pt x="1238" y="1038"/>
                      <a:pt x="1126" y="1038"/>
                    </a:cubicBezTo>
                    <a:cubicBezTo>
                      <a:pt x="1096" y="1038"/>
                      <a:pt x="1065" y="1036"/>
                      <a:pt x="1065" y="995"/>
                    </a:cubicBezTo>
                    <a:cubicBezTo>
                      <a:pt x="1065" y="956"/>
                      <a:pt x="1095" y="956"/>
                      <a:pt x="1124" y="956"/>
                    </a:cubicBezTo>
                    <a:cubicBezTo>
                      <a:pt x="1297" y="956"/>
                      <a:pt x="1469" y="956"/>
                      <a:pt x="1641" y="956"/>
                    </a:cubicBezTo>
                    <a:cubicBezTo>
                      <a:pt x="1666" y="956"/>
                      <a:pt x="1691" y="954"/>
                      <a:pt x="1715" y="950"/>
                    </a:cubicBezTo>
                    <a:cubicBezTo>
                      <a:pt x="1771" y="943"/>
                      <a:pt x="1793" y="917"/>
                      <a:pt x="1790" y="869"/>
                    </a:cubicBezTo>
                    <a:cubicBezTo>
                      <a:pt x="1788" y="823"/>
                      <a:pt x="1758" y="798"/>
                      <a:pt x="1705" y="798"/>
                    </a:cubicBezTo>
                    <a:cubicBezTo>
                      <a:pt x="1560" y="798"/>
                      <a:pt x="1416" y="798"/>
                      <a:pt x="1271" y="798"/>
                    </a:cubicBezTo>
                    <a:cubicBezTo>
                      <a:pt x="1235" y="798"/>
                      <a:pt x="1198" y="798"/>
                      <a:pt x="1161" y="798"/>
                    </a:cubicBezTo>
                    <a:cubicBezTo>
                      <a:pt x="1131" y="798"/>
                      <a:pt x="1106" y="789"/>
                      <a:pt x="1106" y="756"/>
                    </a:cubicBezTo>
                    <a:cubicBezTo>
                      <a:pt x="1105" y="720"/>
                      <a:pt x="1131" y="711"/>
                      <a:pt x="1162" y="711"/>
                    </a:cubicBezTo>
                    <a:close/>
                  </a:path>
                </a:pathLst>
              </a:custGeom>
              <a:grpFill/>
              <a:ln w="9525">
                <a:noFill/>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100" name="Freeform 99"/>
              <p:cNvSpPr>
                <a:spLocks/>
              </p:cNvSpPr>
              <p:nvPr/>
            </p:nvSpPr>
            <p:spPr bwMode="auto">
              <a:xfrm>
                <a:off x="5315868" y="3720106"/>
                <a:ext cx="368221" cy="575344"/>
              </a:xfrm>
              <a:custGeom>
                <a:avLst/>
                <a:gdLst>
                  <a:gd name="T0" fmla="*/ 0 w 1199"/>
                  <a:gd name="T1" fmla="*/ 1065 h 1877"/>
                  <a:gd name="T2" fmla="*/ 219 w 1199"/>
                  <a:gd name="T3" fmla="*/ 1446 h 1877"/>
                  <a:gd name="T4" fmla="*/ 376 w 1199"/>
                  <a:gd name="T5" fmla="*/ 1617 h 1877"/>
                  <a:gd name="T6" fmla="*/ 376 w 1199"/>
                  <a:gd name="T7" fmla="*/ 1617 h 1877"/>
                  <a:gd name="T8" fmla="*/ 376 w 1199"/>
                  <a:gd name="T9" fmla="*/ 1877 h 1877"/>
                  <a:gd name="T10" fmla="*/ 1019 w 1199"/>
                  <a:gd name="T11" fmla="*/ 1877 h 1877"/>
                  <a:gd name="T12" fmla="*/ 1019 w 1199"/>
                  <a:gd name="T13" fmla="*/ 1616 h 1877"/>
                  <a:gd name="T14" fmla="*/ 1109 w 1199"/>
                  <a:gd name="T15" fmla="*/ 1521 h 1877"/>
                  <a:gd name="T16" fmla="*/ 1197 w 1199"/>
                  <a:gd name="T17" fmla="*/ 1223 h 1877"/>
                  <a:gd name="T18" fmla="*/ 1197 w 1199"/>
                  <a:gd name="T19" fmla="*/ 817 h 1877"/>
                  <a:gd name="T20" fmla="*/ 1197 w 1199"/>
                  <a:gd name="T21" fmla="*/ 407 h 1877"/>
                  <a:gd name="T22" fmla="*/ 1185 w 1199"/>
                  <a:gd name="T23" fmla="*/ 334 h 1877"/>
                  <a:gd name="T24" fmla="*/ 1116 w 1199"/>
                  <a:gd name="T25" fmla="*/ 289 h 1877"/>
                  <a:gd name="T26" fmla="*/ 1051 w 1199"/>
                  <a:gd name="T27" fmla="*/ 335 h 1877"/>
                  <a:gd name="T28" fmla="*/ 1039 w 1199"/>
                  <a:gd name="T29" fmla="*/ 416 h 1877"/>
                  <a:gd name="T30" fmla="*/ 1039 w 1199"/>
                  <a:gd name="T31" fmla="*/ 751 h 1877"/>
                  <a:gd name="T32" fmla="*/ 996 w 1199"/>
                  <a:gd name="T33" fmla="*/ 812 h 1877"/>
                  <a:gd name="T34" fmla="*/ 956 w 1199"/>
                  <a:gd name="T35" fmla="*/ 753 h 1877"/>
                  <a:gd name="T36" fmla="*/ 956 w 1199"/>
                  <a:gd name="T37" fmla="*/ 236 h 1877"/>
                  <a:gd name="T38" fmla="*/ 951 w 1199"/>
                  <a:gd name="T39" fmla="*/ 162 h 1877"/>
                  <a:gd name="T40" fmla="*/ 870 w 1199"/>
                  <a:gd name="T41" fmla="*/ 87 h 1877"/>
                  <a:gd name="T42" fmla="*/ 798 w 1199"/>
                  <a:gd name="T43" fmla="*/ 172 h 1877"/>
                  <a:gd name="T44" fmla="*/ 798 w 1199"/>
                  <a:gd name="T45" fmla="*/ 606 h 1877"/>
                  <a:gd name="T46" fmla="*/ 798 w 1199"/>
                  <a:gd name="T47" fmla="*/ 716 h 1877"/>
                  <a:gd name="T48" fmla="*/ 756 w 1199"/>
                  <a:gd name="T49" fmla="*/ 772 h 1877"/>
                  <a:gd name="T50" fmla="*/ 712 w 1199"/>
                  <a:gd name="T51" fmla="*/ 715 h 1877"/>
                  <a:gd name="T52" fmla="*/ 712 w 1199"/>
                  <a:gd name="T53" fmla="*/ 684 h 1877"/>
                  <a:gd name="T54" fmla="*/ 712 w 1199"/>
                  <a:gd name="T55" fmla="*/ 92 h 1877"/>
                  <a:gd name="T56" fmla="*/ 618 w 1199"/>
                  <a:gd name="T57" fmla="*/ 8 h 1877"/>
                  <a:gd name="T58" fmla="*/ 554 w 1199"/>
                  <a:gd name="T59" fmla="*/ 103 h 1877"/>
                  <a:gd name="T60" fmla="*/ 554 w 1199"/>
                  <a:gd name="T61" fmla="*/ 718 h 1877"/>
                  <a:gd name="T62" fmla="*/ 511 w 1199"/>
                  <a:gd name="T63" fmla="*/ 772 h 1877"/>
                  <a:gd name="T64" fmla="*/ 471 w 1199"/>
                  <a:gd name="T65" fmla="*/ 720 h 1877"/>
                  <a:gd name="T66" fmla="*/ 471 w 1199"/>
                  <a:gd name="T67" fmla="*/ 692 h 1877"/>
                  <a:gd name="T68" fmla="*/ 471 w 1199"/>
                  <a:gd name="T69" fmla="*/ 231 h 1877"/>
                  <a:gd name="T70" fmla="*/ 454 w 1199"/>
                  <a:gd name="T71" fmla="*/ 160 h 1877"/>
                  <a:gd name="T72" fmla="*/ 371 w 1199"/>
                  <a:gd name="T73" fmla="*/ 130 h 1877"/>
                  <a:gd name="T74" fmla="*/ 313 w 1199"/>
                  <a:gd name="T75" fmla="*/ 217 h 1877"/>
                  <a:gd name="T76" fmla="*/ 313 w 1199"/>
                  <a:gd name="T77" fmla="*/ 1033 h 1877"/>
                  <a:gd name="T78" fmla="*/ 282 w 1199"/>
                  <a:gd name="T79" fmla="*/ 1092 h 1877"/>
                  <a:gd name="T80" fmla="*/ 227 w 1199"/>
                  <a:gd name="T81" fmla="*/ 1065 h 1877"/>
                  <a:gd name="T82" fmla="*/ 0 w 1199"/>
                  <a:gd name="T83" fmla="*/ 1065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9" h="1877">
                    <a:moveTo>
                      <a:pt x="0" y="1065"/>
                    </a:moveTo>
                    <a:cubicBezTo>
                      <a:pt x="71" y="1193"/>
                      <a:pt x="143" y="1321"/>
                      <a:pt x="219" y="1446"/>
                    </a:cubicBezTo>
                    <a:cubicBezTo>
                      <a:pt x="261" y="1516"/>
                      <a:pt x="313" y="1575"/>
                      <a:pt x="376" y="1617"/>
                    </a:cubicBezTo>
                    <a:cubicBezTo>
                      <a:pt x="376" y="1617"/>
                      <a:pt x="376" y="1617"/>
                      <a:pt x="376" y="1617"/>
                    </a:cubicBezTo>
                    <a:cubicBezTo>
                      <a:pt x="376" y="1877"/>
                      <a:pt x="376" y="1877"/>
                      <a:pt x="376" y="1877"/>
                    </a:cubicBezTo>
                    <a:cubicBezTo>
                      <a:pt x="1019" y="1877"/>
                      <a:pt x="1019" y="1877"/>
                      <a:pt x="1019" y="1877"/>
                    </a:cubicBezTo>
                    <a:cubicBezTo>
                      <a:pt x="1019" y="1616"/>
                      <a:pt x="1019" y="1616"/>
                      <a:pt x="1019" y="1616"/>
                    </a:cubicBezTo>
                    <a:cubicBezTo>
                      <a:pt x="1053" y="1590"/>
                      <a:pt x="1083" y="1558"/>
                      <a:pt x="1109" y="1521"/>
                    </a:cubicBezTo>
                    <a:cubicBezTo>
                      <a:pt x="1170" y="1431"/>
                      <a:pt x="1195" y="1330"/>
                      <a:pt x="1197" y="1223"/>
                    </a:cubicBezTo>
                    <a:cubicBezTo>
                      <a:pt x="1199" y="1088"/>
                      <a:pt x="1197" y="953"/>
                      <a:pt x="1197" y="817"/>
                    </a:cubicBezTo>
                    <a:cubicBezTo>
                      <a:pt x="1197" y="681"/>
                      <a:pt x="1198" y="544"/>
                      <a:pt x="1197" y="407"/>
                    </a:cubicBezTo>
                    <a:cubicBezTo>
                      <a:pt x="1196" y="383"/>
                      <a:pt x="1191" y="358"/>
                      <a:pt x="1185" y="334"/>
                    </a:cubicBezTo>
                    <a:cubicBezTo>
                      <a:pt x="1177" y="299"/>
                      <a:pt x="1148" y="288"/>
                      <a:pt x="1116" y="289"/>
                    </a:cubicBezTo>
                    <a:cubicBezTo>
                      <a:pt x="1085" y="289"/>
                      <a:pt x="1059" y="301"/>
                      <a:pt x="1051" y="335"/>
                    </a:cubicBezTo>
                    <a:cubicBezTo>
                      <a:pt x="1045" y="361"/>
                      <a:pt x="1040" y="389"/>
                      <a:pt x="1039" y="416"/>
                    </a:cubicBezTo>
                    <a:cubicBezTo>
                      <a:pt x="1038" y="527"/>
                      <a:pt x="1039" y="639"/>
                      <a:pt x="1039" y="751"/>
                    </a:cubicBezTo>
                    <a:cubicBezTo>
                      <a:pt x="1039" y="782"/>
                      <a:pt x="1036" y="812"/>
                      <a:pt x="996" y="812"/>
                    </a:cubicBezTo>
                    <a:cubicBezTo>
                      <a:pt x="956" y="812"/>
                      <a:pt x="956" y="782"/>
                      <a:pt x="956" y="753"/>
                    </a:cubicBezTo>
                    <a:cubicBezTo>
                      <a:pt x="957" y="581"/>
                      <a:pt x="957" y="409"/>
                      <a:pt x="956" y="236"/>
                    </a:cubicBezTo>
                    <a:cubicBezTo>
                      <a:pt x="956" y="212"/>
                      <a:pt x="954" y="187"/>
                      <a:pt x="951" y="162"/>
                    </a:cubicBezTo>
                    <a:cubicBezTo>
                      <a:pt x="943" y="107"/>
                      <a:pt x="918" y="84"/>
                      <a:pt x="870" y="87"/>
                    </a:cubicBezTo>
                    <a:cubicBezTo>
                      <a:pt x="823" y="90"/>
                      <a:pt x="798" y="119"/>
                      <a:pt x="798" y="172"/>
                    </a:cubicBezTo>
                    <a:cubicBezTo>
                      <a:pt x="798" y="317"/>
                      <a:pt x="798" y="461"/>
                      <a:pt x="798" y="606"/>
                    </a:cubicBezTo>
                    <a:cubicBezTo>
                      <a:pt x="798" y="643"/>
                      <a:pt x="798" y="679"/>
                      <a:pt x="798" y="716"/>
                    </a:cubicBezTo>
                    <a:cubicBezTo>
                      <a:pt x="799" y="746"/>
                      <a:pt x="790" y="771"/>
                      <a:pt x="756" y="772"/>
                    </a:cubicBezTo>
                    <a:cubicBezTo>
                      <a:pt x="721" y="772"/>
                      <a:pt x="711" y="747"/>
                      <a:pt x="712" y="715"/>
                    </a:cubicBezTo>
                    <a:cubicBezTo>
                      <a:pt x="712" y="705"/>
                      <a:pt x="712" y="694"/>
                      <a:pt x="712" y="684"/>
                    </a:cubicBezTo>
                    <a:cubicBezTo>
                      <a:pt x="712" y="487"/>
                      <a:pt x="712" y="289"/>
                      <a:pt x="712" y="92"/>
                    </a:cubicBezTo>
                    <a:cubicBezTo>
                      <a:pt x="712" y="35"/>
                      <a:pt x="673" y="0"/>
                      <a:pt x="618" y="8"/>
                    </a:cubicBezTo>
                    <a:cubicBezTo>
                      <a:pt x="578" y="14"/>
                      <a:pt x="554" y="49"/>
                      <a:pt x="554" y="103"/>
                    </a:cubicBezTo>
                    <a:cubicBezTo>
                      <a:pt x="554" y="308"/>
                      <a:pt x="554" y="513"/>
                      <a:pt x="554" y="718"/>
                    </a:cubicBezTo>
                    <a:cubicBezTo>
                      <a:pt x="554" y="748"/>
                      <a:pt x="544" y="772"/>
                      <a:pt x="511" y="772"/>
                    </a:cubicBezTo>
                    <a:cubicBezTo>
                      <a:pt x="479" y="772"/>
                      <a:pt x="471" y="747"/>
                      <a:pt x="471" y="720"/>
                    </a:cubicBezTo>
                    <a:cubicBezTo>
                      <a:pt x="472" y="710"/>
                      <a:pt x="471" y="701"/>
                      <a:pt x="471" y="692"/>
                    </a:cubicBezTo>
                    <a:cubicBezTo>
                      <a:pt x="471" y="538"/>
                      <a:pt x="472" y="384"/>
                      <a:pt x="471" y="231"/>
                    </a:cubicBezTo>
                    <a:cubicBezTo>
                      <a:pt x="470" y="207"/>
                      <a:pt x="466" y="180"/>
                      <a:pt x="454" y="160"/>
                    </a:cubicBezTo>
                    <a:cubicBezTo>
                      <a:pt x="436" y="132"/>
                      <a:pt x="407" y="120"/>
                      <a:pt x="371" y="130"/>
                    </a:cubicBezTo>
                    <a:cubicBezTo>
                      <a:pt x="330" y="143"/>
                      <a:pt x="313" y="167"/>
                      <a:pt x="313" y="217"/>
                    </a:cubicBezTo>
                    <a:cubicBezTo>
                      <a:pt x="313" y="489"/>
                      <a:pt x="313" y="761"/>
                      <a:pt x="313" y="1033"/>
                    </a:cubicBezTo>
                    <a:cubicBezTo>
                      <a:pt x="313" y="1059"/>
                      <a:pt x="312" y="1090"/>
                      <a:pt x="282" y="1092"/>
                    </a:cubicBezTo>
                    <a:cubicBezTo>
                      <a:pt x="264" y="1094"/>
                      <a:pt x="240" y="1079"/>
                      <a:pt x="227" y="1065"/>
                    </a:cubicBezTo>
                    <a:lnTo>
                      <a:pt x="0" y="1065"/>
                    </a:lnTo>
                    <a:close/>
                  </a:path>
                </a:pathLst>
              </a:custGeom>
              <a:grpFill/>
              <a:ln w="9525">
                <a:noFill/>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101" name="Freeform 100"/>
              <p:cNvSpPr>
                <a:spLocks/>
              </p:cNvSpPr>
              <p:nvPr/>
            </p:nvSpPr>
            <p:spPr bwMode="auto">
              <a:xfrm>
                <a:off x="4814876" y="3774986"/>
                <a:ext cx="575345" cy="366450"/>
              </a:xfrm>
              <a:custGeom>
                <a:avLst/>
                <a:gdLst>
                  <a:gd name="T0" fmla="*/ 1033 w 1877"/>
                  <a:gd name="T1" fmla="*/ 885 h 1198"/>
                  <a:gd name="T2" fmla="*/ 1092 w 1877"/>
                  <a:gd name="T3" fmla="*/ 917 h 1198"/>
                  <a:gd name="T4" fmla="*/ 1065 w 1877"/>
                  <a:gd name="T5" fmla="*/ 972 h 1198"/>
                  <a:gd name="T6" fmla="*/ 1065 w 1877"/>
                  <a:gd name="T7" fmla="*/ 1198 h 1198"/>
                  <a:gd name="T8" fmla="*/ 1446 w 1877"/>
                  <a:gd name="T9" fmla="*/ 979 h 1198"/>
                  <a:gd name="T10" fmla="*/ 1617 w 1877"/>
                  <a:gd name="T11" fmla="*/ 823 h 1198"/>
                  <a:gd name="T12" fmla="*/ 1617 w 1877"/>
                  <a:gd name="T13" fmla="*/ 823 h 1198"/>
                  <a:gd name="T14" fmla="*/ 1877 w 1877"/>
                  <a:gd name="T15" fmla="*/ 823 h 1198"/>
                  <a:gd name="T16" fmla="*/ 1877 w 1877"/>
                  <a:gd name="T17" fmla="*/ 179 h 1198"/>
                  <a:gd name="T18" fmla="*/ 1616 w 1877"/>
                  <a:gd name="T19" fmla="*/ 179 h 1198"/>
                  <a:gd name="T20" fmla="*/ 1521 w 1877"/>
                  <a:gd name="T21" fmla="*/ 90 h 1198"/>
                  <a:gd name="T22" fmla="*/ 1224 w 1877"/>
                  <a:gd name="T23" fmla="*/ 2 h 1198"/>
                  <a:gd name="T24" fmla="*/ 817 w 1877"/>
                  <a:gd name="T25" fmla="*/ 1 h 1198"/>
                  <a:gd name="T26" fmla="*/ 408 w 1877"/>
                  <a:gd name="T27" fmla="*/ 2 h 1198"/>
                  <a:gd name="T28" fmla="*/ 334 w 1877"/>
                  <a:gd name="T29" fmla="*/ 13 h 1198"/>
                  <a:gd name="T30" fmla="*/ 289 w 1877"/>
                  <a:gd name="T31" fmla="*/ 82 h 1198"/>
                  <a:gd name="T32" fmla="*/ 335 w 1877"/>
                  <a:gd name="T33" fmla="*/ 147 h 1198"/>
                  <a:gd name="T34" fmla="*/ 416 w 1877"/>
                  <a:gd name="T35" fmla="*/ 159 h 1198"/>
                  <a:gd name="T36" fmla="*/ 751 w 1877"/>
                  <a:gd name="T37" fmla="*/ 160 h 1198"/>
                  <a:gd name="T38" fmla="*/ 812 w 1877"/>
                  <a:gd name="T39" fmla="*/ 203 h 1198"/>
                  <a:gd name="T40" fmla="*/ 753 w 1877"/>
                  <a:gd name="T41" fmla="*/ 242 h 1198"/>
                  <a:gd name="T42" fmla="*/ 237 w 1877"/>
                  <a:gd name="T43" fmla="*/ 242 h 1198"/>
                  <a:gd name="T44" fmla="*/ 162 w 1877"/>
                  <a:gd name="T45" fmla="*/ 247 h 1198"/>
                  <a:gd name="T46" fmla="*/ 87 w 1877"/>
                  <a:gd name="T47" fmla="*/ 329 h 1198"/>
                  <a:gd name="T48" fmla="*/ 172 w 1877"/>
                  <a:gd name="T49" fmla="*/ 400 h 1198"/>
                  <a:gd name="T50" fmla="*/ 606 w 1877"/>
                  <a:gd name="T51" fmla="*/ 400 h 1198"/>
                  <a:gd name="T52" fmla="*/ 716 w 1877"/>
                  <a:gd name="T53" fmla="*/ 400 h 1198"/>
                  <a:gd name="T54" fmla="*/ 772 w 1877"/>
                  <a:gd name="T55" fmla="*/ 442 h 1198"/>
                  <a:gd name="T56" fmla="*/ 715 w 1877"/>
                  <a:gd name="T57" fmla="*/ 487 h 1198"/>
                  <a:gd name="T58" fmla="*/ 684 w 1877"/>
                  <a:gd name="T59" fmla="*/ 486 h 1198"/>
                  <a:gd name="T60" fmla="*/ 93 w 1877"/>
                  <a:gd name="T61" fmla="*/ 487 h 1198"/>
                  <a:gd name="T62" fmla="*/ 8 w 1877"/>
                  <a:gd name="T63" fmla="*/ 580 h 1198"/>
                  <a:gd name="T64" fmla="*/ 103 w 1877"/>
                  <a:gd name="T65" fmla="*/ 644 h 1198"/>
                  <a:gd name="T66" fmla="*/ 718 w 1877"/>
                  <a:gd name="T67" fmla="*/ 644 h 1198"/>
                  <a:gd name="T68" fmla="*/ 772 w 1877"/>
                  <a:gd name="T69" fmla="*/ 687 h 1198"/>
                  <a:gd name="T70" fmla="*/ 720 w 1877"/>
                  <a:gd name="T71" fmla="*/ 727 h 1198"/>
                  <a:gd name="T72" fmla="*/ 692 w 1877"/>
                  <a:gd name="T73" fmla="*/ 727 h 1198"/>
                  <a:gd name="T74" fmla="*/ 231 w 1877"/>
                  <a:gd name="T75" fmla="*/ 728 h 1198"/>
                  <a:gd name="T76" fmla="*/ 160 w 1877"/>
                  <a:gd name="T77" fmla="*/ 744 h 1198"/>
                  <a:gd name="T78" fmla="*/ 131 w 1877"/>
                  <a:gd name="T79" fmla="*/ 827 h 1198"/>
                  <a:gd name="T80" fmla="*/ 217 w 1877"/>
                  <a:gd name="T81" fmla="*/ 885 h 1198"/>
                  <a:gd name="T82" fmla="*/ 1033 w 1877"/>
                  <a:gd name="T83" fmla="*/ 885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7" h="1198">
                    <a:moveTo>
                      <a:pt x="1033" y="885"/>
                    </a:moveTo>
                    <a:cubicBezTo>
                      <a:pt x="1059" y="885"/>
                      <a:pt x="1090" y="886"/>
                      <a:pt x="1092" y="917"/>
                    </a:cubicBezTo>
                    <a:cubicBezTo>
                      <a:pt x="1094" y="934"/>
                      <a:pt x="1080" y="958"/>
                      <a:pt x="1065" y="972"/>
                    </a:cubicBezTo>
                    <a:cubicBezTo>
                      <a:pt x="1065" y="1198"/>
                      <a:pt x="1065" y="1198"/>
                      <a:pt x="1065" y="1198"/>
                    </a:cubicBezTo>
                    <a:cubicBezTo>
                      <a:pt x="1193" y="1127"/>
                      <a:pt x="1321" y="1055"/>
                      <a:pt x="1446" y="979"/>
                    </a:cubicBezTo>
                    <a:cubicBezTo>
                      <a:pt x="1516" y="937"/>
                      <a:pt x="1575" y="886"/>
                      <a:pt x="1617" y="823"/>
                    </a:cubicBezTo>
                    <a:cubicBezTo>
                      <a:pt x="1617" y="823"/>
                      <a:pt x="1617" y="823"/>
                      <a:pt x="1617" y="823"/>
                    </a:cubicBezTo>
                    <a:cubicBezTo>
                      <a:pt x="1877" y="823"/>
                      <a:pt x="1877" y="823"/>
                      <a:pt x="1877" y="823"/>
                    </a:cubicBezTo>
                    <a:cubicBezTo>
                      <a:pt x="1877" y="179"/>
                      <a:pt x="1877" y="179"/>
                      <a:pt x="1877" y="179"/>
                    </a:cubicBezTo>
                    <a:cubicBezTo>
                      <a:pt x="1616" y="179"/>
                      <a:pt x="1616" y="179"/>
                      <a:pt x="1616" y="179"/>
                    </a:cubicBezTo>
                    <a:cubicBezTo>
                      <a:pt x="1590" y="145"/>
                      <a:pt x="1559" y="115"/>
                      <a:pt x="1521" y="90"/>
                    </a:cubicBezTo>
                    <a:cubicBezTo>
                      <a:pt x="1431" y="29"/>
                      <a:pt x="1330" y="3"/>
                      <a:pt x="1224" y="2"/>
                    </a:cubicBezTo>
                    <a:cubicBezTo>
                      <a:pt x="1088" y="0"/>
                      <a:pt x="953" y="1"/>
                      <a:pt x="817" y="1"/>
                    </a:cubicBezTo>
                    <a:cubicBezTo>
                      <a:pt x="681" y="1"/>
                      <a:pt x="544" y="1"/>
                      <a:pt x="408" y="2"/>
                    </a:cubicBezTo>
                    <a:cubicBezTo>
                      <a:pt x="383" y="2"/>
                      <a:pt x="358" y="7"/>
                      <a:pt x="334" y="13"/>
                    </a:cubicBezTo>
                    <a:cubicBezTo>
                      <a:pt x="299" y="22"/>
                      <a:pt x="289" y="50"/>
                      <a:pt x="289" y="82"/>
                    </a:cubicBezTo>
                    <a:cubicBezTo>
                      <a:pt x="289" y="113"/>
                      <a:pt x="302" y="140"/>
                      <a:pt x="335" y="147"/>
                    </a:cubicBezTo>
                    <a:cubicBezTo>
                      <a:pt x="361" y="153"/>
                      <a:pt x="389" y="159"/>
                      <a:pt x="416" y="159"/>
                    </a:cubicBezTo>
                    <a:cubicBezTo>
                      <a:pt x="528" y="160"/>
                      <a:pt x="639" y="160"/>
                      <a:pt x="751" y="160"/>
                    </a:cubicBezTo>
                    <a:cubicBezTo>
                      <a:pt x="782" y="159"/>
                      <a:pt x="812" y="162"/>
                      <a:pt x="812" y="203"/>
                    </a:cubicBezTo>
                    <a:cubicBezTo>
                      <a:pt x="812" y="242"/>
                      <a:pt x="782" y="242"/>
                      <a:pt x="753" y="242"/>
                    </a:cubicBezTo>
                    <a:cubicBezTo>
                      <a:pt x="581" y="242"/>
                      <a:pt x="409" y="242"/>
                      <a:pt x="237" y="242"/>
                    </a:cubicBezTo>
                    <a:cubicBezTo>
                      <a:pt x="212" y="242"/>
                      <a:pt x="187" y="244"/>
                      <a:pt x="162" y="247"/>
                    </a:cubicBezTo>
                    <a:cubicBezTo>
                      <a:pt x="107" y="255"/>
                      <a:pt x="84" y="281"/>
                      <a:pt x="87" y="329"/>
                    </a:cubicBezTo>
                    <a:cubicBezTo>
                      <a:pt x="90" y="375"/>
                      <a:pt x="119" y="400"/>
                      <a:pt x="172" y="400"/>
                    </a:cubicBezTo>
                    <a:cubicBezTo>
                      <a:pt x="317" y="400"/>
                      <a:pt x="461" y="400"/>
                      <a:pt x="606" y="400"/>
                    </a:cubicBezTo>
                    <a:cubicBezTo>
                      <a:pt x="643" y="400"/>
                      <a:pt x="680" y="400"/>
                      <a:pt x="716" y="400"/>
                    </a:cubicBezTo>
                    <a:cubicBezTo>
                      <a:pt x="746" y="400"/>
                      <a:pt x="771" y="409"/>
                      <a:pt x="772" y="442"/>
                    </a:cubicBezTo>
                    <a:cubicBezTo>
                      <a:pt x="773" y="477"/>
                      <a:pt x="747" y="487"/>
                      <a:pt x="715" y="487"/>
                    </a:cubicBezTo>
                    <a:cubicBezTo>
                      <a:pt x="705" y="486"/>
                      <a:pt x="694" y="486"/>
                      <a:pt x="684" y="486"/>
                    </a:cubicBezTo>
                    <a:cubicBezTo>
                      <a:pt x="487" y="486"/>
                      <a:pt x="290" y="486"/>
                      <a:pt x="93" y="487"/>
                    </a:cubicBezTo>
                    <a:cubicBezTo>
                      <a:pt x="35" y="487"/>
                      <a:pt x="0" y="526"/>
                      <a:pt x="8" y="580"/>
                    </a:cubicBezTo>
                    <a:cubicBezTo>
                      <a:pt x="14" y="620"/>
                      <a:pt x="49" y="644"/>
                      <a:pt x="103" y="644"/>
                    </a:cubicBezTo>
                    <a:cubicBezTo>
                      <a:pt x="308" y="645"/>
                      <a:pt x="513" y="645"/>
                      <a:pt x="718" y="644"/>
                    </a:cubicBezTo>
                    <a:cubicBezTo>
                      <a:pt x="748" y="644"/>
                      <a:pt x="772" y="655"/>
                      <a:pt x="772" y="687"/>
                    </a:cubicBezTo>
                    <a:cubicBezTo>
                      <a:pt x="772" y="719"/>
                      <a:pt x="747" y="727"/>
                      <a:pt x="720" y="727"/>
                    </a:cubicBezTo>
                    <a:cubicBezTo>
                      <a:pt x="711" y="727"/>
                      <a:pt x="701" y="727"/>
                      <a:pt x="692" y="727"/>
                    </a:cubicBezTo>
                    <a:cubicBezTo>
                      <a:pt x="538" y="727"/>
                      <a:pt x="385" y="726"/>
                      <a:pt x="231" y="728"/>
                    </a:cubicBezTo>
                    <a:cubicBezTo>
                      <a:pt x="207" y="728"/>
                      <a:pt x="180" y="732"/>
                      <a:pt x="160" y="744"/>
                    </a:cubicBezTo>
                    <a:cubicBezTo>
                      <a:pt x="132" y="762"/>
                      <a:pt x="120" y="792"/>
                      <a:pt x="131" y="827"/>
                    </a:cubicBezTo>
                    <a:cubicBezTo>
                      <a:pt x="143" y="868"/>
                      <a:pt x="167" y="885"/>
                      <a:pt x="217" y="885"/>
                    </a:cubicBezTo>
                    <a:cubicBezTo>
                      <a:pt x="489" y="885"/>
                      <a:pt x="761" y="885"/>
                      <a:pt x="1033" y="885"/>
                    </a:cubicBezTo>
                    <a:close/>
                  </a:path>
                </a:pathLst>
              </a:custGeom>
              <a:grpFill/>
              <a:ln w="9525">
                <a:noFill/>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102" name="Freeform 101"/>
              <p:cNvSpPr>
                <a:spLocks/>
              </p:cNvSpPr>
              <p:nvPr/>
            </p:nvSpPr>
            <p:spPr bwMode="auto">
              <a:xfrm>
                <a:off x="4867985" y="4067083"/>
                <a:ext cx="368221" cy="573574"/>
              </a:xfrm>
              <a:custGeom>
                <a:avLst/>
                <a:gdLst>
                  <a:gd name="T0" fmla="*/ 1199 w 1199"/>
                  <a:gd name="T1" fmla="*/ 813 h 1877"/>
                  <a:gd name="T2" fmla="*/ 979 w 1199"/>
                  <a:gd name="T3" fmla="*/ 431 h 1877"/>
                  <a:gd name="T4" fmla="*/ 823 w 1199"/>
                  <a:gd name="T5" fmla="*/ 260 h 1877"/>
                  <a:gd name="T6" fmla="*/ 823 w 1199"/>
                  <a:gd name="T7" fmla="*/ 260 h 1877"/>
                  <a:gd name="T8" fmla="*/ 823 w 1199"/>
                  <a:gd name="T9" fmla="*/ 0 h 1877"/>
                  <a:gd name="T10" fmla="*/ 179 w 1199"/>
                  <a:gd name="T11" fmla="*/ 0 h 1877"/>
                  <a:gd name="T12" fmla="*/ 179 w 1199"/>
                  <a:gd name="T13" fmla="*/ 262 h 1877"/>
                  <a:gd name="T14" fmla="*/ 90 w 1199"/>
                  <a:gd name="T15" fmla="*/ 357 h 1877"/>
                  <a:gd name="T16" fmla="*/ 2 w 1199"/>
                  <a:gd name="T17" fmla="*/ 654 h 1877"/>
                  <a:gd name="T18" fmla="*/ 2 w 1199"/>
                  <a:gd name="T19" fmla="*/ 1060 h 1877"/>
                  <a:gd name="T20" fmla="*/ 2 w 1199"/>
                  <a:gd name="T21" fmla="*/ 1470 h 1877"/>
                  <a:gd name="T22" fmla="*/ 13 w 1199"/>
                  <a:gd name="T23" fmla="*/ 1543 h 1877"/>
                  <a:gd name="T24" fmla="*/ 83 w 1199"/>
                  <a:gd name="T25" fmla="*/ 1589 h 1877"/>
                  <a:gd name="T26" fmla="*/ 148 w 1199"/>
                  <a:gd name="T27" fmla="*/ 1543 h 1877"/>
                  <a:gd name="T28" fmla="*/ 159 w 1199"/>
                  <a:gd name="T29" fmla="*/ 1462 h 1877"/>
                  <a:gd name="T30" fmla="*/ 160 w 1199"/>
                  <a:gd name="T31" fmla="*/ 1126 h 1877"/>
                  <a:gd name="T32" fmla="*/ 203 w 1199"/>
                  <a:gd name="T33" fmla="*/ 1065 h 1877"/>
                  <a:gd name="T34" fmla="*/ 242 w 1199"/>
                  <a:gd name="T35" fmla="*/ 1124 h 1877"/>
                  <a:gd name="T36" fmla="*/ 242 w 1199"/>
                  <a:gd name="T37" fmla="*/ 1641 h 1877"/>
                  <a:gd name="T38" fmla="*/ 248 w 1199"/>
                  <a:gd name="T39" fmla="*/ 1715 h 1877"/>
                  <a:gd name="T40" fmla="*/ 329 w 1199"/>
                  <a:gd name="T41" fmla="*/ 1790 h 1877"/>
                  <a:gd name="T42" fmla="*/ 400 w 1199"/>
                  <a:gd name="T43" fmla="*/ 1705 h 1877"/>
                  <a:gd name="T44" fmla="*/ 400 w 1199"/>
                  <a:gd name="T45" fmla="*/ 1271 h 1877"/>
                  <a:gd name="T46" fmla="*/ 400 w 1199"/>
                  <a:gd name="T47" fmla="*/ 1161 h 1877"/>
                  <a:gd name="T48" fmla="*/ 442 w 1199"/>
                  <a:gd name="T49" fmla="*/ 1106 h 1877"/>
                  <a:gd name="T50" fmla="*/ 487 w 1199"/>
                  <a:gd name="T51" fmla="*/ 1162 h 1877"/>
                  <a:gd name="T52" fmla="*/ 487 w 1199"/>
                  <a:gd name="T53" fmla="*/ 1194 h 1877"/>
                  <a:gd name="T54" fmla="*/ 487 w 1199"/>
                  <a:gd name="T55" fmla="*/ 1785 h 1877"/>
                  <a:gd name="T56" fmla="*/ 580 w 1199"/>
                  <a:gd name="T57" fmla="*/ 1869 h 1877"/>
                  <a:gd name="T58" fmla="*/ 645 w 1199"/>
                  <a:gd name="T59" fmla="*/ 1775 h 1877"/>
                  <a:gd name="T60" fmla="*/ 645 w 1199"/>
                  <a:gd name="T61" fmla="*/ 1160 h 1877"/>
                  <a:gd name="T62" fmla="*/ 687 w 1199"/>
                  <a:gd name="T63" fmla="*/ 1105 h 1877"/>
                  <a:gd name="T64" fmla="*/ 727 w 1199"/>
                  <a:gd name="T65" fmla="*/ 1158 h 1877"/>
                  <a:gd name="T66" fmla="*/ 727 w 1199"/>
                  <a:gd name="T67" fmla="*/ 1185 h 1877"/>
                  <a:gd name="T68" fmla="*/ 728 w 1199"/>
                  <a:gd name="T69" fmla="*/ 1647 h 1877"/>
                  <a:gd name="T70" fmla="*/ 745 w 1199"/>
                  <a:gd name="T71" fmla="*/ 1717 h 1877"/>
                  <a:gd name="T72" fmla="*/ 827 w 1199"/>
                  <a:gd name="T73" fmla="*/ 1747 h 1877"/>
                  <a:gd name="T74" fmla="*/ 885 w 1199"/>
                  <a:gd name="T75" fmla="*/ 1660 h 1877"/>
                  <a:gd name="T76" fmla="*/ 885 w 1199"/>
                  <a:gd name="T77" fmla="*/ 844 h 1877"/>
                  <a:gd name="T78" fmla="*/ 917 w 1199"/>
                  <a:gd name="T79" fmla="*/ 785 h 1877"/>
                  <a:gd name="T80" fmla="*/ 972 w 1199"/>
                  <a:gd name="T81" fmla="*/ 813 h 1877"/>
                  <a:gd name="T82" fmla="*/ 1199 w 1199"/>
                  <a:gd name="T83" fmla="*/ 813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9" h="1877">
                    <a:moveTo>
                      <a:pt x="1199" y="813"/>
                    </a:moveTo>
                    <a:cubicBezTo>
                      <a:pt x="1127" y="684"/>
                      <a:pt x="1055" y="556"/>
                      <a:pt x="979" y="431"/>
                    </a:cubicBezTo>
                    <a:cubicBezTo>
                      <a:pt x="937" y="362"/>
                      <a:pt x="886" y="303"/>
                      <a:pt x="823" y="260"/>
                    </a:cubicBezTo>
                    <a:cubicBezTo>
                      <a:pt x="823" y="260"/>
                      <a:pt x="823" y="260"/>
                      <a:pt x="823" y="260"/>
                    </a:cubicBezTo>
                    <a:cubicBezTo>
                      <a:pt x="823" y="0"/>
                      <a:pt x="823" y="0"/>
                      <a:pt x="823" y="0"/>
                    </a:cubicBezTo>
                    <a:cubicBezTo>
                      <a:pt x="179" y="0"/>
                      <a:pt x="179" y="0"/>
                      <a:pt x="179" y="0"/>
                    </a:cubicBezTo>
                    <a:cubicBezTo>
                      <a:pt x="179" y="262"/>
                      <a:pt x="179" y="262"/>
                      <a:pt x="179" y="262"/>
                    </a:cubicBezTo>
                    <a:cubicBezTo>
                      <a:pt x="146" y="287"/>
                      <a:pt x="116" y="319"/>
                      <a:pt x="90" y="357"/>
                    </a:cubicBezTo>
                    <a:cubicBezTo>
                      <a:pt x="29" y="446"/>
                      <a:pt x="4" y="547"/>
                      <a:pt x="2" y="654"/>
                    </a:cubicBezTo>
                    <a:cubicBezTo>
                      <a:pt x="0" y="789"/>
                      <a:pt x="2" y="925"/>
                      <a:pt x="2" y="1060"/>
                    </a:cubicBezTo>
                    <a:cubicBezTo>
                      <a:pt x="2" y="1197"/>
                      <a:pt x="1" y="1333"/>
                      <a:pt x="2" y="1470"/>
                    </a:cubicBezTo>
                    <a:cubicBezTo>
                      <a:pt x="2" y="1494"/>
                      <a:pt x="7" y="1519"/>
                      <a:pt x="13" y="1543"/>
                    </a:cubicBezTo>
                    <a:cubicBezTo>
                      <a:pt x="22" y="1578"/>
                      <a:pt x="50" y="1589"/>
                      <a:pt x="83" y="1589"/>
                    </a:cubicBezTo>
                    <a:cubicBezTo>
                      <a:pt x="114" y="1588"/>
                      <a:pt x="140" y="1576"/>
                      <a:pt x="148" y="1543"/>
                    </a:cubicBezTo>
                    <a:cubicBezTo>
                      <a:pt x="154" y="1516"/>
                      <a:pt x="159" y="1489"/>
                      <a:pt x="159" y="1462"/>
                    </a:cubicBezTo>
                    <a:cubicBezTo>
                      <a:pt x="161" y="1350"/>
                      <a:pt x="160" y="1238"/>
                      <a:pt x="160" y="1126"/>
                    </a:cubicBezTo>
                    <a:cubicBezTo>
                      <a:pt x="160" y="1096"/>
                      <a:pt x="163" y="1065"/>
                      <a:pt x="203" y="1065"/>
                    </a:cubicBezTo>
                    <a:cubicBezTo>
                      <a:pt x="242" y="1065"/>
                      <a:pt x="242" y="1095"/>
                      <a:pt x="242" y="1124"/>
                    </a:cubicBezTo>
                    <a:cubicBezTo>
                      <a:pt x="242" y="1297"/>
                      <a:pt x="242" y="1469"/>
                      <a:pt x="242" y="1641"/>
                    </a:cubicBezTo>
                    <a:cubicBezTo>
                      <a:pt x="242" y="1666"/>
                      <a:pt x="244" y="1691"/>
                      <a:pt x="248" y="1715"/>
                    </a:cubicBezTo>
                    <a:cubicBezTo>
                      <a:pt x="255" y="1771"/>
                      <a:pt x="281" y="1793"/>
                      <a:pt x="329" y="1790"/>
                    </a:cubicBezTo>
                    <a:cubicBezTo>
                      <a:pt x="375" y="1788"/>
                      <a:pt x="400" y="1758"/>
                      <a:pt x="400" y="1705"/>
                    </a:cubicBezTo>
                    <a:cubicBezTo>
                      <a:pt x="400" y="1560"/>
                      <a:pt x="400" y="1416"/>
                      <a:pt x="400" y="1271"/>
                    </a:cubicBezTo>
                    <a:cubicBezTo>
                      <a:pt x="400" y="1235"/>
                      <a:pt x="400" y="1198"/>
                      <a:pt x="400" y="1161"/>
                    </a:cubicBezTo>
                    <a:cubicBezTo>
                      <a:pt x="400" y="1131"/>
                      <a:pt x="409" y="1106"/>
                      <a:pt x="442" y="1106"/>
                    </a:cubicBezTo>
                    <a:cubicBezTo>
                      <a:pt x="478" y="1105"/>
                      <a:pt x="488" y="1131"/>
                      <a:pt x="487" y="1162"/>
                    </a:cubicBezTo>
                    <a:cubicBezTo>
                      <a:pt x="486" y="1173"/>
                      <a:pt x="487" y="1183"/>
                      <a:pt x="487" y="1194"/>
                    </a:cubicBezTo>
                    <a:cubicBezTo>
                      <a:pt x="487" y="1391"/>
                      <a:pt x="486" y="1588"/>
                      <a:pt x="487" y="1785"/>
                    </a:cubicBezTo>
                    <a:cubicBezTo>
                      <a:pt x="487" y="1843"/>
                      <a:pt x="526" y="1877"/>
                      <a:pt x="580" y="1869"/>
                    </a:cubicBezTo>
                    <a:cubicBezTo>
                      <a:pt x="620" y="1863"/>
                      <a:pt x="645" y="1828"/>
                      <a:pt x="645" y="1775"/>
                    </a:cubicBezTo>
                    <a:cubicBezTo>
                      <a:pt x="645" y="1570"/>
                      <a:pt x="645" y="1365"/>
                      <a:pt x="645" y="1160"/>
                    </a:cubicBezTo>
                    <a:cubicBezTo>
                      <a:pt x="645" y="1129"/>
                      <a:pt x="655" y="1106"/>
                      <a:pt x="687" y="1105"/>
                    </a:cubicBezTo>
                    <a:cubicBezTo>
                      <a:pt x="719" y="1105"/>
                      <a:pt x="727" y="1130"/>
                      <a:pt x="727" y="1158"/>
                    </a:cubicBezTo>
                    <a:cubicBezTo>
                      <a:pt x="727" y="1167"/>
                      <a:pt x="727" y="1176"/>
                      <a:pt x="727" y="1185"/>
                    </a:cubicBezTo>
                    <a:cubicBezTo>
                      <a:pt x="727" y="1339"/>
                      <a:pt x="726" y="1493"/>
                      <a:pt x="728" y="1647"/>
                    </a:cubicBezTo>
                    <a:cubicBezTo>
                      <a:pt x="728" y="1670"/>
                      <a:pt x="732" y="1698"/>
                      <a:pt x="745" y="1717"/>
                    </a:cubicBezTo>
                    <a:cubicBezTo>
                      <a:pt x="762" y="1745"/>
                      <a:pt x="792" y="1758"/>
                      <a:pt x="827" y="1747"/>
                    </a:cubicBezTo>
                    <a:cubicBezTo>
                      <a:pt x="868" y="1734"/>
                      <a:pt x="885" y="1710"/>
                      <a:pt x="885" y="1660"/>
                    </a:cubicBezTo>
                    <a:cubicBezTo>
                      <a:pt x="886" y="1388"/>
                      <a:pt x="885" y="1116"/>
                      <a:pt x="885" y="844"/>
                    </a:cubicBezTo>
                    <a:cubicBezTo>
                      <a:pt x="885" y="819"/>
                      <a:pt x="886" y="788"/>
                      <a:pt x="917" y="785"/>
                    </a:cubicBezTo>
                    <a:cubicBezTo>
                      <a:pt x="934" y="784"/>
                      <a:pt x="958" y="798"/>
                      <a:pt x="972" y="813"/>
                    </a:cubicBezTo>
                    <a:lnTo>
                      <a:pt x="1199" y="813"/>
                    </a:lnTo>
                    <a:close/>
                  </a:path>
                </a:pathLst>
              </a:custGeom>
              <a:grpFill/>
              <a:ln w="9525">
                <a:noFill/>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grpSp>
      </p:grpSp>
      <p:grpSp>
        <p:nvGrpSpPr>
          <p:cNvPr id="103" name="Group 102"/>
          <p:cNvGrpSpPr>
            <a:grpSpLocks/>
          </p:cNvGrpSpPr>
          <p:nvPr/>
        </p:nvGrpSpPr>
        <p:grpSpPr>
          <a:xfrm>
            <a:off x="11045661" y="5455888"/>
            <a:ext cx="663146" cy="663146"/>
            <a:chOff x="608394" y="5687038"/>
            <a:chExt cx="690441" cy="690401"/>
          </a:xfrm>
        </p:grpSpPr>
        <p:sp>
          <p:nvSpPr>
            <p:cNvPr id="104" name="Oval 103"/>
            <p:cNvSpPr>
              <a:spLocks/>
            </p:cNvSpPr>
            <p:nvPr/>
          </p:nvSpPr>
          <p:spPr>
            <a:xfrm>
              <a:off x="608394" y="5687038"/>
              <a:ext cx="690441" cy="690401"/>
            </a:xfrm>
            <a:prstGeom prst="ellipse">
              <a:avLst/>
            </a:prstGeom>
            <a:solidFill>
              <a:srgbClr val="FFFFFF"/>
            </a:solidFill>
            <a:ln w="19050" cap="flat" cmpd="sng" algn="ctr">
              <a:solidFill>
                <a:srgbClr val="003896"/>
              </a:solid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pic>
          <p:nvPicPr>
            <p:cNvPr id="105" name="Picture 104"/>
            <p:cNvPicPr>
              <a:picLocks/>
            </p:cNvPicPr>
            <p:nvPr/>
          </p:nvPicPr>
          <p:blipFill>
            <a:blip r:embed="rId11" cstate="email">
              <a:extLst>
                <a:ext uri="{28A0092B-C50C-407E-A947-70E740481C1C}">
                  <a14:useLocalDpi xmlns:a14="http://schemas.microsoft.com/office/drawing/2010/main"/>
                </a:ext>
              </a:extLst>
            </a:blip>
            <a:stretch>
              <a:fillRect/>
            </a:stretch>
          </p:blipFill>
          <p:spPr>
            <a:xfrm>
              <a:off x="658652" y="5832095"/>
              <a:ext cx="589924" cy="400272"/>
            </a:xfrm>
            <a:prstGeom prst="rect">
              <a:avLst/>
            </a:prstGeom>
          </p:spPr>
        </p:pic>
      </p:grpSp>
      <p:grpSp>
        <p:nvGrpSpPr>
          <p:cNvPr id="106" name="Group 105"/>
          <p:cNvGrpSpPr>
            <a:grpSpLocks/>
          </p:cNvGrpSpPr>
          <p:nvPr/>
        </p:nvGrpSpPr>
        <p:grpSpPr>
          <a:xfrm>
            <a:off x="11045661" y="2252897"/>
            <a:ext cx="663146" cy="663146"/>
            <a:chOff x="608394" y="2393871"/>
            <a:chExt cx="690441" cy="690400"/>
          </a:xfrm>
        </p:grpSpPr>
        <p:sp>
          <p:nvSpPr>
            <p:cNvPr id="107" name="Oval 106"/>
            <p:cNvSpPr>
              <a:spLocks/>
            </p:cNvSpPr>
            <p:nvPr/>
          </p:nvSpPr>
          <p:spPr>
            <a:xfrm>
              <a:off x="608394" y="2393871"/>
              <a:ext cx="690441" cy="690400"/>
            </a:xfrm>
            <a:prstGeom prst="ellipse">
              <a:avLst/>
            </a:prstGeom>
            <a:solidFill>
              <a:srgbClr val="FFFFFF"/>
            </a:solidFill>
            <a:ln w="19050" cap="flat" cmpd="sng" algn="ctr">
              <a:solidFill>
                <a:srgbClr val="00389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108" name="Freeform 137"/>
            <p:cNvSpPr>
              <a:spLocks noEditPoints="1"/>
            </p:cNvSpPr>
            <p:nvPr/>
          </p:nvSpPr>
          <p:spPr bwMode="auto">
            <a:xfrm>
              <a:off x="729217" y="2559536"/>
              <a:ext cx="448794" cy="359070"/>
            </a:xfrm>
            <a:custGeom>
              <a:avLst/>
              <a:gdLst>
                <a:gd name="T0" fmla="*/ 742 w 1636"/>
                <a:gd name="T1" fmla="*/ 915 h 1309"/>
                <a:gd name="T2" fmla="*/ 798 w 1636"/>
                <a:gd name="T3" fmla="*/ 1011 h 1309"/>
                <a:gd name="T4" fmla="*/ 894 w 1636"/>
                <a:gd name="T5" fmla="*/ 955 h 1309"/>
                <a:gd name="T6" fmla="*/ 839 w 1636"/>
                <a:gd name="T7" fmla="*/ 860 h 1309"/>
                <a:gd name="T8" fmla="*/ 999 w 1636"/>
                <a:gd name="T9" fmla="*/ 691 h 1309"/>
                <a:gd name="T10" fmla="*/ 1174 w 1636"/>
                <a:gd name="T11" fmla="*/ 803 h 1309"/>
                <a:gd name="T12" fmla="*/ 1174 w 1636"/>
                <a:gd name="T13" fmla="*/ 1067 h 1309"/>
                <a:gd name="T14" fmla="*/ 1000 w 1636"/>
                <a:gd name="T15" fmla="*/ 1180 h 1309"/>
                <a:gd name="T16" fmla="*/ 818 w 1636"/>
                <a:gd name="T17" fmla="*/ 1240 h 1309"/>
                <a:gd name="T18" fmla="*/ 637 w 1636"/>
                <a:gd name="T19" fmla="*/ 1180 h 1309"/>
                <a:gd name="T20" fmla="*/ 463 w 1636"/>
                <a:gd name="T21" fmla="*/ 1068 h 1309"/>
                <a:gd name="T22" fmla="*/ 463 w 1636"/>
                <a:gd name="T23" fmla="*/ 804 h 1309"/>
                <a:gd name="T24" fmla="*/ 637 w 1636"/>
                <a:gd name="T25" fmla="*/ 691 h 1309"/>
                <a:gd name="T26" fmla="*/ 818 w 1636"/>
                <a:gd name="T27" fmla="*/ 630 h 1309"/>
                <a:gd name="T28" fmla="*/ 1451 w 1636"/>
                <a:gd name="T29" fmla="*/ 528 h 1309"/>
                <a:gd name="T30" fmla="*/ 1603 w 1636"/>
                <a:gd name="T31" fmla="*/ 836 h 1309"/>
                <a:gd name="T32" fmla="*/ 1634 w 1636"/>
                <a:gd name="T33" fmla="*/ 1270 h 1309"/>
                <a:gd name="T34" fmla="*/ 1558 w 1636"/>
                <a:gd name="T35" fmla="*/ 1297 h 1309"/>
                <a:gd name="T36" fmla="*/ 1453 w 1636"/>
                <a:gd name="T37" fmla="*/ 1037 h 1309"/>
                <a:gd name="T38" fmla="*/ 1371 w 1636"/>
                <a:gd name="T39" fmla="*/ 1298 h 1309"/>
                <a:gd name="T40" fmla="*/ 1297 w 1636"/>
                <a:gd name="T41" fmla="*/ 1268 h 1309"/>
                <a:gd name="T42" fmla="*/ 1425 w 1636"/>
                <a:gd name="T43" fmla="*/ 835 h 1309"/>
                <a:gd name="T44" fmla="*/ 1299 w 1636"/>
                <a:gd name="T45" fmla="*/ 774 h 1309"/>
                <a:gd name="T46" fmla="*/ 1101 w 1636"/>
                <a:gd name="T47" fmla="*/ 739 h 1309"/>
                <a:gd name="T48" fmla="*/ 1316 w 1636"/>
                <a:gd name="T49" fmla="*/ 586 h 1309"/>
                <a:gd name="T50" fmla="*/ 1370 w 1636"/>
                <a:gd name="T51" fmla="*/ 525 h 1309"/>
                <a:gd name="T52" fmla="*/ 598 w 1636"/>
                <a:gd name="T53" fmla="*/ 390 h 1309"/>
                <a:gd name="T54" fmla="*/ 458 w 1636"/>
                <a:gd name="T55" fmla="*/ 590 h 1309"/>
                <a:gd name="T56" fmla="*/ 288 w 1636"/>
                <a:gd name="T57" fmla="*/ 817 h 1309"/>
                <a:gd name="T58" fmla="*/ 436 w 1636"/>
                <a:gd name="T59" fmla="*/ 1265 h 1309"/>
                <a:gd name="T60" fmla="*/ 362 w 1636"/>
                <a:gd name="T61" fmla="*/ 1298 h 1309"/>
                <a:gd name="T62" fmla="*/ 193 w 1636"/>
                <a:gd name="T63" fmla="*/ 1051 h 1309"/>
                <a:gd name="T64" fmla="*/ 75 w 1636"/>
                <a:gd name="T65" fmla="*/ 1298 h 1309"/>
                <a:gd name="T66" fmla="*/ 1 w 1636"/>
                <a:gd name="T67" fmla="*/ 1268 h 1309"/>
                <a:gd name="T68" fmla="*/ 149 w 1636"/>
                <a:gd name="T69" fmla="*/ 569 h 1309"/>
                <a:gd name="T70" fmla="*/ 235 w 1636"/>
                <a:gd name="T71" fmla="*/ 502 h 1309"/>
                <a:gd name="T72" fmla="*/ 1297 w 1636"/>
                <a:gd name="T73" fmla="*/ 335 h 1309"/>
                <a:gd name="T74" fmla="*/ 1396 w 1636"/>
                <a:gd name="T75" fmla="*/ 433 h 1309"/>
                <a:gd name="T76" fmla="*/ 1297 w 1636"/>
                <a:gd name="T77" fmla="*/ 532 h 1309"/>
                <a:gd name="T78" fmla="*/ 1198 w 1636"/>
                <a:gd name="T79" fmla="*/ 433 h 1309"/>
                <a:gd name="T80" fmla="*/ 1297 w 1636"/>
                <a:gd name="T81" fmla="*/ 335 h 1309"/>
                <a:gd name="T82" fmla="*/ 357 w 1636"/>
                <a:gd name="T83" fmla="*/ 355 h 1309"/>
                <a:gd name="T84" fmla="*/ 288 w 1636"/>
                <a:gd name="T85" fmla="*/ 476 h 1309"/>
                <a:gd name="T86" fmla="*/ 166 w 1636"/>
                <a:gd name="T87" fmla="*/ 407 h 1309"/>
                <a:gd name="T88" fmla="*/ 236 w 1636"/>
                <a:gd name="T89" fmla="*/ 286 h 1309"/>
                <a:gd name="T90" fmla="*/ 746 w 1636"/>
                <a:gd name="T91" fmla="*/ 257 h 1309"/>
                <a:gd name="T92" fmla="*/ 776 w 1636"/>
                <a:gd name="T93" fmla="*/ 371 h 1309"/>
                <a:gd name="T94" fmla="*/ 890 w 1636"/>
                <a:gd name="T95" fmla="*/ 340 h 1309"/>
                <a:gd name="T96" fmla="*/ 861 w 1636"/>
                <a:gd name="T97" fmla="*/ 227 h 1309"/>
                <a:gd name="T98" fmla="*/ 892 w 1636"/>
                <a:gd name="T99" fmla="*/ 84 h 1309"/>
                <a:gd name="T100" fmla="*/ 1021 w 1636"/>
                <a:gd name="T101" fmla="*/ 197 h 1309"/>
                <a:gd name="T102" fmla="*/ 1032 w 1636"/>
                <a:gd name="T103" fmla="*/ 371 h 1309"/>
                <a:gd name="T104" fmla="*/ 919 w 1636"/>
                <a:gd name="T105" fmla="*/ 501 h 1309"/>
                <a:gd name="T106" fmla="*/ 746 w 1636"/>
                <a:gd name="T107" fmla="*/ 513 h 1309"/>
                <a:gd name="T108" fmla="*/ 616 w 1636"/>
                <a:gd name="T109" fmla="*/ 400 h 1309"/>
                <a:gd name="T110" fmla="*/ 604 w 1636"/>
                <a:gd name="T111" fmla="*/ 226 h 1309"/>
                <a:gd name="T112" fmla="*/ 718 w 1636"/>
                <a:gd name="T113" fmla="*/ 96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6" h="1309">
                  <a:moveTo>
                    <a:pt x="819" y="857"/>
                  </a:moveTo>
                  <a:lnTo>
                    <a:pt x="798" y="860"/>
                  </a:lnTo>
                  <a:lnTo>
                    <a:pt x="778" y="868"/>
                  </a:lnTo>
                  <a:lnTo>
                    <a:pt x="762" y="880"/>
                  </a:lnTo>
                  <a:lnTo>
                    <a:pt x="751" y="896"/>
                  </a:lnTo>
                  <a:lnTo>
                    <a:pt x="742" y="915"/>
                  </a:lnTo>
                  <a:lnTo>
                    <a:pt x="740" y="935"/>
                  </a:lnTo>
                  <a:lnTo>
                    <a:pt x="742" y="955"/>
                  </a:lnTo>
                  <a:lnTo>
                    <a:pt x="751" y="976"/>
                  </a:lnTo>
                  <a:lnTo>
                    <a:pt x="762" y="991"/>
                  </a:lnTo>
                  <a:lnTo>
                    <a:pt x="779" y="1004"/>
                  </a:lnTo>
                  <a:lnTo>
                    <a:pt x="798" y="1011"/>
                  </a:lnTo>
                  <a:lnTo>
                    <a:pt x="818" y="1013"/>
                  </a:lnTo>
                  <a:lnTo>
                    <a:pt x="838" y="1011"/>
                  </a:lnTo>
                  <a:lnTo>
                    <a:pt x="858" y="1003"/>
                  </a:lnTo>
                  <a:lnTo>
                    <a:pt x="874" y="991"/>
                  </a:lnTo>
                  <a:lnTo>
                    <a:pt x="887" y="974"/>
                  </a:lnTo>
                  <a:lnTo>
                    <a:pt x="894" y="955"/>
                  </a:lnTo>
                  <a:lnTo>
                    <a:pt x="897" y="935"/>
                  </a:lnTo>
                  <a:lnTo>
                    <a:pt x="894" y="915"/>
                  </a:lnTo>
                  <a:lnTo>
                    <a:pt x="886" y="895"/>
                  </a:lnTo>
                  <a:lnTo>
                    <a:pt x="874" y="880"/>
                  </a:lnTo>
                  <a:lnTo>
                    <a:pt x="857" y="867"/>
                  </a:lnTo>
                  <a:lnTo>
                    <a:pt x="839" y="860"/>
                  </a:lnTo>
                  <a:lnTo>
                    <a:pt x="819" y="857"/>
                  </a:lnTo>
                  <a:close/>
                  <a:moveTo>
                    <a:pt x="882" y="562"/>
                  </a:moveTo>
                  <a:lnTo>
                    <a:pt x="950" y="579"/>
                  </a:lnTo>
                  <a:lnTo>
                    <a:pt x="939" y="656"/>
                  </a:lnTo>
                  <a:lnTo>
                    <a:pt x="971" y="672"/>
                  </a:lnTo>
                  <a:lnTo>
                    <a:pt x="999" y="691"/>
                  </a:lnTo>
                  <a:lnTo>
                    <a:pt x="1061" y="643"/>
                  </a:lnTo>
                  <a:lnTo>
                    <a:pt x="1110" y="693"/>
                  </a:lnTo>
                  <a:lnTo>
                    <a:pt x="1063" y="753"/>
                  </a:lnTo>
                  <a:lnTo>
                    <a:pt x="1082" y="783"/>
                  </a:lnTo>
                  <a:lnTo>
                    <a:pt x="1097" y="813"/>
                  </a:lnTo>
                  <a:lnTo>
                    <a:pt x="1174" y="803"/>
                  </a:lnTo>
                  <a:lnTo>
                    <a:pt x="1192" y="871"/>
                  </a:lnTo>
                  <a:lnTo>
                    <a:pt x="1121" y="900"/>
                  </a:lnTo>
                  <a:lnTo>
                    <a:pt x="1124" y="935"/>
                  </a:lnTo>
                  <a:lnTo>
                    <a:pt x="1121" y="970"/>
                  </a:lnTo>
                  <a:lnTo>
                    <a:pt x="1192" y="999"/>
                  </a:lnTo>
                  <a:lnTo>
                    <a:pt x="1174" y="1067"/>
                  </a:lnTo>
                  <a:lnTo>
                    <a:pt x="1099" y="1056"/>
                  </a:lnTo>
                  <a:lnTo>
                    <a:pt x="1082" y="1088"/>
                  </a:lnTo>
                  <a:lnTo>
                    <a:pt x="1063" y="1116"/>
                  </a:lnTo>
                  <a:lnTo>
                    <a:pt x="1110" y="1177"/>
                  </a:lnTo>
                  <a:lnTo>
                    <a:pt x="1061" y="1226"/>
                  </a:lnTo>
                  <a:lnTo>
                    <a:pt x="1000" y="1180"/>
                  </a:lnTo>
                  <a:lnTo>
                    <a:pt x="971" y="1199"/>
                  </a:lnTo>
                  <a:lnTo>
                    <a:pt x="940" y="1214"/>
                  </a:lnTo>
                  <a:lnTo>
                    <a:pt x="951" y="1290"/>
                  </a:lnTo>
                  <a:lnTo>
                    <a:pt x="882" y="1309"/>
                  </a:lnTo>
                  <a:lnTo>
                    <a:pt x="854" y="1238"/>
                  </a:lnTo>
                  <a:lnTo>
                    <a:pt x="818" y="1240"/>
                  </a:lnTo>
                  <a:lnTo>
                    <a:pt x="784" y="1238"/>
                  </a:lnTo>
                  <a:lnTo>
                    <a:pt x="755" y="1309"/>
                  </a:lnTo>
                  <a:lnTo>
                    <a:pt x="687" y="1291"/>
                  </a:lnTo>
                  <a:lnTo>
                    <a:pt x="697" y="1214"/>
                  </a:lnTo>
                  <a:lnTo>
                    <a:pt x="667" y="1199"/>
                  </a:lnTo>
                  <a:lnTo>
                    <a:pt x="637" y="1180"/>
                  </a:lnTo>
                  <a:lnTo>
                    <a:pt x="577" y="1227"/>
                  </a:lnTo>
                  <a:lnTo>
                    <a:pt x="527" y="1178"/>
                  </a:lnTo>
                  <a:lnTo>
                    <a:pt x="573" y="1117"/>
                  </a:lnTo>
                  <a:lnTo>
                    <a:pt x="554" y="1088"/>
                  </a:lnTo>
                  <a:lnTo>
                    <a:pt x="539" y="1057"/>
                  </a:lnTo>
                  <a:lnTo>
                    <a:pt x="463" y="1068"/>
                  </a:lnTo>
                  <a:lnTo>
                    <a:pt x="444" y="999"/>
                  </a:lnTo>
                  <a:lnTo>
                    <a:pt x="515" y="971"/>
                  </a:lnTo>
                  <a:lnTo>
                    <a:pt x="514" y="935"/>
                  </a:lnTo>
                  <a:lnTo>
                    <a:pt x="515" y="901"/>
                  </a:lnTo>
                  <a:lnTo>
                    <a:pt x="444" y="871"/>
                  </a:lnTo>
                  <a:lnTo>
                    <a:pt x="463" y="804"/>
                  </a:lnTo>
                  <a:lnTo>
                    <a:pt x="539" y="815"/>
                  </a:lnTo>
                  <a:lnTo>
                    <a:pt x="554" y="783"/>
                  </a:lnTo>
                  <a:lnTo>
                    <a:pt x="573" y="754"/>
                  </a:lnTo>
                  <a:lnTo>
                    <a:pt x="526" y="694"/>
                  </a:lnTo>
                  <a:lnTo>
                    <a:pt x="575" y="644"/>
                  </a:lnTo>
                  <a:lnTo>
                    <a:pt x="637" y="691"/>
                  </a:lnTo>
                  <a:lnTo>
                    <a:pt x="665" y="672"/>
                  </a:lnTo>
                  <a:lnTo>
                    <a:pt x="696" y="656"/>
                  </a:lnTo>
                  <a:lnTo>
                    <a:pt x="687" y="581"/>
                  </a:lnTo>
                  <a:lnTo>
                    <a:pt x="754" y="562"/>
                  </a:lnTo>
                  <a:lnTo>
                    <a:pt x="784" y="633"/>
                  </a:lnTo>
                  <a:lnTo>
                    <a:pt x="818" y="630"/>
                  </a:lnTo>
                  <a:lnTo>
                    <a:pt x="852" y="633"/>
                  </a:lnTo>
                  <a:lnTo>
                    <a:pt x="882" y="562"/>
                  </a:lnTo>
                  <a:close/>
                  <a:moveTo>
                    <a:pt x="1400" y="517"/>
                  </a:moveTo>
                  <a:lnTo>
                    <a:pt x="1418" y="517"/>
                  </a:lnTo>
                  <a:lnTo>
                    <a:pt x="1435" y="520"/>
                  </a:lnTo>
                  <a:lnTo>
                    <a:pt x="1451" y="528"/>
                  </a:lnTo>
                  <a:lnTo>
                    <a:pt x="1467" y="542"/>
                  </a:lnTo>
                  <a:lnTo>
                    <a:pt x="1481" y="560"/>
                  </a:lnTo>
                  <a:lnTo>
                    <a:pt x="1586" y="767"/>
                  </a:lnTo>
                  <a:lnTo>
                    <a:pt x="1596" y="791"/>
                  </a:lnTo>
                  <a:lnTo>
                    <a:pt x="1602" y="815"/>
                  </a:lnTo>
                  <a:lnTo>
                    <a:pt x="1603" y="836"/>
                  </a:lnTo>
                  <a:lnTo>
                    <a:pt x="1602" y="850"/>
                  </a:lnTo>
                  <a:lnTo>
                    <a:pt x="1602" y="854"/>
                  </a:lnTo>
                  <a:lnTo>
                    <a:pt x="1565" y="1043"/>
                  </a:lnTo>
                  <a:lnTo>
                    <a:pt x="1632" y="1239"/>
                  </a:lnTo>
                  <a:lnTo>
                    <a:pt x="1636" y="1255"/>
                  </a:lnTo>
                  <a:lnTo>
                    <a:pt x="1634" y="1270"/>
                  </a:lnTo>
                  <a:lnTo>
                    <a:pt x="1627" y="1283"/>
                  </a:lnTo>
                  <a:lnTo>
                    <a:pt x="1616" y="1295"/>
                  </a:lnTo>
                  <a:lnTo>
                    <a:pt x="1602" y="1302"/>
                  </a:lnTo>
                  <a:lnTo>
                    <a:pt x="1586" y="1305"/>
                  </a:lnTo>
                  <a:lnTo>
                    <a:pt x="1571" y="1303"/>
                  </a:lnTo>
                  <a:lnTo>
                    <a:pt x="1558" y="1297"/>
                  </a:lnTo>
                  <a:lnTo>
                    <a:pt x="1547" y="1287"/>
                  </a:lnTo>
                  <a:lnTo>
                    <a:pt x="1539" y="1274"/>
                  </a:lnTo>
                  <a:lnTo>
                    <a:pt x="1455" y="1067"/>
                  </a:lnTo>
                  <a:lnTo>
                    <a:pt x="1451" y="1054"/>
                  </a:lnTo>
                  <a:lnTo>
                    <a:pt x="1451" y="1041"/>
                  </a:lnTo>
                  <a:lnTo>
                    <a:pt x="1453" y="1037"/>
                  </a:lnTo>
                  <a:lnTo>
                    <a:pt x="1458" y="993"/>
                  </a:lnTo>
                  <a:lnTo>
                    <a:pt x="1415" y="1050"/>
                  </a:lnTo>
                  <a:lnTo>
                    <a:pt x="1396" y="1259"/>
                  </a:lnTo>
                  <a:lnTo>
                    <a:pt x="1391" y="1275"/>
                  </a:lnTo>
                  <a:lnTo>
                    <a:pt x="1383" y="1288"/>
                  </a:lnTo>
                  <a:lnTo>
                    <a:pt x="1371" y="1298"/>
                  </a:lnTo>
                  <a:lnTo>
                    <a:pt x="1357" y="1304"/>
                  </a:lnTo>
                  <a:lnTo>
                    <a:pt x="1341" y="1304"/>
                  </a:lnTo>
                  <a:lnTo>
                    <a:pt x="1326" y="1301"/>
                  </a:lnTo>
                  <a:lnTo>
                    <a:pt x="1313" y="1294"/>
                  </a:lnTo>
                  <a:lnTo>
                    <a:pt x="1303" y="1282"/>
                  </a:lnTo>
                  <a:lnTo>
                    <a:pt x="1297" y="1268"/>
                  </a:lnTo>
                  <a:lnTo>
                    <a:pt x="1295" y="1253"/>
                  </a:lnTo>
                  <a:lnTo>
                    <a:pt x="1305" y="1024"/>
                  </a:lnTo>
                  <a:lnTo>
                    <a:pt x="1307" y="1010"/>
                  </a:lnTo>
                  <a:lnTo>
                    <a:pt x="1313" y="998"/>
                  </a:lnTo>
                  <a:lnTo>
                    <a:pt x="1315" y="996"/>
                  </a:lnTo>
                  <a:lnTo>
                    <a:pt x="1425" y="835"/>
                  </a:lnTo>
                  <a:lnTo>
                    <a:pt x="1359" y="705"/>
                  </a:lnTo>
                  <a:lnTo>
                    <a:pt x="1333" y="751"/>
                  </a:lnTo>
                  <a:lnTo>
                    <a:pt x="1332" y="753"/>
                  </a:lnTo>
                  <a:lnTo>
                    <a:pt x="1324" y="764"/>
                  </a:lnTo>
                  <a:lnTo>
                    <a:pt x="1312" y="771"/>
                  </a:lnTo>
                  <a:lnTo>
                    <a:pt x="1299" y="774"/>
                  </a:lnTo>
                  <a:lnTo>
                    <a:pt x="1144" y="791"/>
                  </a:lnTo>
                  <a:lnTo>
                    <a:pt x="1127" y="789"/>
                  </a:lnTo>
                  <a:lnTo>
                    <a:pt x="1114" y="782"/>
                  </a:lnTo>
                  <a:lnTo>
                    <a:pt x="1103" y="770"/>
                  </a:lnTo>
                  <a:lnTo>
                    <a:pt x="1099" y="754"/>
                  </a:lnTo>
                  <a:lnTo>
                    <a:pt x="1101" y="739"/>
                  </a:lnTo>
                  <a:lnTo>
                    <a:pt x="1107" y="726"/>
                  </a:lnTo>
                  <a:lnTo>
                    <a:pt x="1119" y="717"/>
                  </a:lnTo>
                  <a:lnTo>
                    <a:pt x="1133" y="711"/>
                  </a:lnTo>
                  <a:lnTo>
                    <a:pt x="1263" y="689"/>
                  </a:lnTo>
                  <a:lnTo>
                    <a:pt x="1315" y="589"/>
                  </a:lnTo>
                  <a:lnTo>
                    <a:pt x="1316" y="586"/>
                  </a:lnTo>
                  <a:lnTo>
                    <a:pt x="1320" y="579"/>
                  </a:lnTo>
                  <a:lnTo>
                    <a:pt x="1326" y="569"/>
                  </a:lnTo>
                  <a:lnTo>
                    <a:pt x="1334" y="557"/>
                  </a:lnTo>
                  <a:lnTo>
                    <a:pt x="1345" y="545"/>
                  </a:lnTo>
                  <a:lnTo>
                    <a:pt x="1355" y="533"/>
                  </a:lnTo>
                  <a:lnTo>
                    <a:pt x="1370" y="525"/>
                  </a:lnTo>
                  <a:lnTo>
                    <a:pt x="1384" y="519"/>
                  </a:lnTo>
                  <a:lnTo>
                    <a:pt x="1400" y="517"/>
                  </a:lnTo>
                  <a:close/>
                  <a:moveTo>
                    <a:pt x="565" y="368"/>
                  </a:moveTo>
                  <a:lnTo>
                    <a:pt x="578" y="370"/>
                  </a:lnTo>
                  <a:lnTo>
                    <a:pt x="588" y="377"/>
                  </a:lnTo>
                  <a:lnTo>
                    <a:pt x="598" y="390"/>
                  </a:lnTo>
                  <a:lnTo>
                    <a:pt x="602" y="404"/>
                  </a:lnTo>
                  <a:lnTo>
                    <a:pt x="600" y="420"/>
                  </a:lnTo>
                  <a:lnTo>
                    <a:pt x="593" y="433"/>
                  </a:lnTo>
                  <a:lnTo>
                    <a:pt x="478" y="577"/>
                  </a:lnTo>
                  <a:lnTo>
                    <a:pt x="469" y="585"/>
                  </a:lnTo>
                  <a:lnTo>
                    <a:pt x="458" y="590"/>
                  </a:lnTo>
                  <a:lnTo>
                    <a:pt x="448" y="592"/>
                  </a:lnTo>
                  <a:lnTo>
                    <a:pt x="445" y="592"/>
                  </a:lnTo>
                  <a:lnTo>
                    <a:pt x="394" y="596"/>
                  </a:lnTo>
                  <a:lnTo>
                    <a:pt x="343" y="598"/>
                  </a:lnTo>
                  <a:lnTo>
                    <a:pt x="338" y="598"/>
                  </a:lnTo>
                  <a:lnTo>
                    <a:pt x="288" y="817"/>
                  </a:lnTo>
                  <a:lnTo>
                    <a:pt x="399" y="977"/>
                  </a:lnTo>
                  <a:lnTo>
                    <a:pt x="400" y="979"/>
                  </a:lnTo>
                  <a:lnTo>
                    <a:pt x="406" y="991"/>
                  </a:lnTo>
                  <a:lnTo>
                    <a:pt x="409" y="1003"/>
                  </a:lnTo>
                  <a:lnTo>
                    <a:pt x="436" y="1250"/>
                  </a:lnTo>
                  <a:lnTo>
                    <a:pt x="436" y="1265"/>
                  </a:lnTo>
                  <a:lnTo>
                    <a:pt x="430" y="1279"/>
                  </a:lnTo>
                  <a:lnTo>
                    <a:pt x="420" y="1292"/>
                  </a:lnTo>
                  <a:lnTo>
                    <a:pt x="407" y="1301"/>
                  </a:lnTo>
                  <a:lnTo>
                    <a:pt x="392" y="1304"/>
                  </a:lnTo>
                  <a:lnTo>
                    <a:pt x="377" y="1304"/>
                  </a:lnTo>
                  <a:lnTo>
                    <a:pt x="362" y="1298"/>
                  </a:lnTo>
                  <a:lnTo>
                    <a:pt x="351" y="1290"/>
                  </a:lnTo>
                  <a:lnTo>
                    <a:pt x="341" y="1277"/>
                  </a:lnTo>
                  <a:lnTo>
                    <a:pt x="336" y="1263"/>
                  </a:lnTo>
                  <a:lnTo>
                    <a:pt x="300" y="1033"/>
                  </a:lnTo>
                  <a:lnTo>
                    <a:pt x="216" y="923"/>
                  </a:lnTo>
                  <a:lnTo>
                    <a:pt x="193" y="1051"/>
                  </a:lnTo>
                  <a:lnTo>
                    <a:pt x="192" y="1054"/>
                  </a:lnTo>
                  <a:lnTo>
                    <a:pt x="191" y="1058"/>
                  </a:lnTo>
                  <a:lnTo>
                    <a:pt x="190" y="1064"/>
                  </a:lnTo>
                  <a:lnTo>
                    <a:pt x="96" y="1275"/>
                  </a:lnTo>
                  <a:lnTo>
                    <a:pt x="87" y="1289"/>
                  </a:lnTo>
                  <a:lnTo>
                    <a:pt x="75" y="1298"/>
                  </a:lnTo>
                  <a:lnTo>
                    <a:pt x="61" y="1304"/>
                  </a:lnTo>
                  <a:lnTo>
                    <a:pt x="45" y="1305"/>
                  </a:lnTo>
                  <a:lnTo>
                    <a:pt x="30" y="1301"/>
                  </a:lnTo>
                  <a:lnTo>
                    <a:pt x="17" y="1292"/>
                  </a:lnTo>
                  <a:lnTo>
                    <a:pt x="7" y="1281"/>
                  </a:lnTo>
                  <a:lnTo>
                    <a:pt x="1" y="1268"/>
                  </a:lnTo>
                  <a:lnTo>
                    <a:pt x="0" y="1252"/>
                  </a:lnTo>
                  <a:lnTo>
                    <a:pt x="3" y="1237"/>
                  </a:lnTo>
                  <a:lnTo>
                    <a:pt x="82" y="1029"/>
                  </a:lnTo>
                  <a:lnTo>
                    <a:pt x="110" y="802"/>
                  </a:lnTo>
                  <a:lnTo>
                    <a:pt x="145" y="585"/>
                  </a:lnTo>
                  <a:lnTo>
                    <a:pt x="149" y="569"/>
                  </a:lnTo>
                  <a:lnTo>
                    <a:pt x="156" y="552"/>
                  </a:lnTo>
                  <a:lnTo>
                    <a:pt x="167" y="537"/>
                  </a:lnTo>
                  <a:lnTo>
                    <a:pt x="180" y="524"/>
                  </a:lnTo>
                  <a:lnTo>
                    <a:pt x="196" y="513"/>
                  </a:lnTo>
                  <a:lnTo>
                    <a:pt x="214" y="506"/>
                  </a:lnTo>
                  <a:lnTo>
                    <a:pt x="235" y="502"/>
                  </a:lnTo>
                  <a:lnTo>
                    <a:pt x="423" y="502"/>
                  </a:lnTo>
                  <a:lnTo>
                    <a:pt x="532" y="381"/>
                  </a:lnTo>
                  <a:lnTo>
                    <a:pt x="541" y="372"/>
                  </a:lnTo>
                  <a:lnTo>
                    <a:pt x="553" y="369"/>
                  </a:lnTo>
                  <a:lnTo>
                    <a:pt x="565" y="368"/>
                  </a:lnTo>
                  <a:close/>
                  <a:moveTo>
                    <a:pt x="1297" y="335"/>
                  </a:moveTo>
                  <a:lnTo>
                    <a:pt x="1324" y="338"/>
                  </a:lnTo>
                  <a:lnTo>
                    <a:pt x="1347" y="348"/>
                  </a:lnTo>
                  <a:lnTo>
                    <a:pt x="1367" y="363"/>
                  </a:lnTo>
                  <a:lnTo>
                    <a:pt x="1383" y="383"/>
                  </a:lnTo>
                  <a:lnTo>
                    <a:pt x="1392" y="407"/>
                  </a:lnTo>
                  <a:lnTo>
                    <a:pt x="1396" y="433"/>
                  </a:lnTo>
                  <a:lnTo>
                    <a:pt x="1392" y="460"/>
                  </a:lnTo>
                  <a:lnTo>
                    <a:pt x="1383" y="482"/>
                  </a:lnTo>
                  <a:lnTo>
                    <a:pt x="1367" y="502"/>
                  </a:lnTo>
                  <a:lnTo>
                    <a:pt x="1347" y="518"/>
                  </a:lnTo>
                  <a:lnTo>
                    <a:pt x="1324" y="528"/>
                  </a:lnTo>
                  <a:lnTo>
                    <a:pt x="1297" y="532"/>
                  </a:lnTo>
                  <a:lnTo>
                    <a:pt x="1270" y="528"/>
                  </a:lnTo>
                  <a:lnTo>
                    <a:pt x="1248" y="518"/>
                  </a:lnTo>
                  <a:lnTo>
                    <a:pt x="1228" y="502"/>
                  </a:lnTo>
                  <a:lnTo>
                    <a:pt x="1212" y="482"/>
                  </a:lnTo>
                  <a:lnTo>
                    <a:pt x="1202" y="460"/>
                  </a:lnTo>
                  <a:lnTo>
                    <a:pt x="1198" y="433"/>
                  </a:lnTo>
                  <a:lnTo>
                    <a:pt x="1202" y="407"/>
                  </a:lnTo>
                  <a:lnTo>
                    <a:pt x="1212" y="383"/>
                  </a:lnTo>
                  <a:lnTo>
                    <a:pt x="1228" y="363"/>
                  </a:lnTo>
                  <a:lnTo>
                    <a:pt x="1248" y="348"/>
                  </a:lnTo>
                  <a:lnTo>
                    <a:pt x="1270" y="338"/>
                  </a:lnTo>
                  <a:lnTo>
                    <a:pt x="1297" y="335"/>
                  </a:lnTo>
                  <a:close/>
                  <a:moveTo>
                    <a:pt x="262" y="283"/>
                  </a:moveTo>
                  <a:lnTo>
                    <a:pt x="288" y="286"/>
                  </a:lnTo>
                  <a:lnTo>
                    <a:pt x="312" y="296"/>
                  </a:lnTo>
                  <a:lnTo>
                    <a:pt x="332" y="311"/>
                  </a:lnTo>
                  <a:lnTo>
                    <a:pt x="347" y="331"/>
                  </a:lnTo>
                  <a:lnTo>
                    <a:pt x="357" y="355"/>
                  </a:lnTo>
                  <a:lnTo>
                    <a:pt x="360" y="381"/>
                  </a:lnTo>
                  <a:lnTo>
                    <a:pt x="357" y="407"/>
                  </a:lnTo>
                  <a:lnTo>
                    <a:pt x="347" y="430"/>
                  </a:lnTo>
                  <a:lnTo>
                    <a:pt x="332" y="450"/>
                  </a:lnTo>
                  <a:lnTo>
                    <a:pt x="312" y="466"/>
                  </a:lnTo>
                  <a:lnTo>
                    <a:pt x="288" y="476"/>
                  </a:lnTo>
                  <a:lnTo>
                    <a:pt x="262" y="480"/>
                  </a:lnTo>
                  <a:lnTo>
                    <a:pt x="236" y="476"/>
                  </a:lnTo>
                  <a:lnTo>
                    <a:pt x="212" y="466"/>
                  </a:lnTo>
                  <a:lnTo>
                    <a:pt x="192" y="450"/>
                  </a:lnTo>
                  <a:lnTo>
                    <a:pt x="177" y="430"/>
                  </a:lnTo>
                  <a:lnTo>
                    <a:pt x="166" y="407"/>
                  </a:lnTo>
                  <a:lnTo>
                    <a:pt x="162" y="381"/>
                  </a:lnTo>
                  <a:lnTo>
                    <a:pt x="166" y="355"/>
                  </a:lnTo>
                  <a:lnTo>
                    <a:pt x="177" y="331"/>
                  </a:lnTo>
                  <a:lnTo>
                    <a:pt x="192" y="311"/>
                  </a:lnTo>
                  <a:lnTo>
                    <a:pt x="212" y="296"/>
                  </a:lnTo>
                  <a:lnTo>
                    <a:pt x="236" y="286"/>
                  </a:lnTo>
                  <a:lnTo>
                    <a:pt x="262" y="283"/>
                  </a:lnTo>
                  <a:close/>
                  <a:moveTo>
                    <a:pt x="818" y="215"/>
                  </a:moveTo>
                  <a:lnTo>
                    <a:pt x="796" y="217"/>
                  </a:lnTo>
                  <a:lnTo>
                    <a:pt x="776" y="227"/>
                  </a:lnTo>
                  <a:lnTo>
                    <a:pt x="759" y="240"/>
                  </a:lnTo>
                  <a:lnTo>
                    <a:pt x="746" y="257"/>
                  </a:lnTo>
                  <a:lnTo>
                    <a:pt x="738" y="277"/>
                  </a:lnTo>
                  <a:lnTo>
                    <a:pt x="734" y="299"/>
                  </a:lnTo>
                  <a:lnTo>
                    <a:pt x="738" y="320"/>
                  </a:lnTo>
                  <a:lnTo>
                    <a:pt x="746" y="340"/>
                  </a:lnTo>
                  <a:lnTo>
                    <a:pt x="759" y="357"/>
                  </a:lnTo>
                  <a:lnTo>
                    <a:pt x="776" y="371"/>
                  </a:lnTo>
                  <a:lnTo>
                    <a:pt x="796" y="379"/>
                  </a:lnTo>
                  <a:lnTo>
                    <a:pt x="818" y="382"/>
                  </a:lnTo>
                  <a:lnTo>
                    <a:pt x="841" y="379"/>
                  </a:lnTo>
                  <a:lnTo>
                    <a:pt x="861" y="371"/>
                  </a:lnTo>
                  <a:lnTo>
                    <a:pt x="877" y="357"/>
                  </a:lnTo>
                  <a:lnTo>
                    <a:pt x="890" y="340"/>
                  </a:lnTo>
                  <a:lnTo>
                    <a:pt x="899" y="320"/>
                  </a:lnTo>
                  <a:lnTo>
                    <a:pt x="902" y="299"/>
                  </a:lnTo>
                  <a:lnTo>
                    <a:pt x="899" y="277"/>
                  </a:lnTo>
                  <a:lnTo>
                    <a:pt x="890" y="257"/>
                  </a:lnTo>
                  <a:lnTo>
                    <a:pt x="877" y="240"/>
                  </a:lnTo>
                  <a:lnTo>
                    <a:pt x="861" y="227"/>
                  </a:lnTo>
                  <a:lnTo>
                    <a:pt x="841" y="217"/>
                  </a:lnTo>
                  <a:lnTo>
                    <a:pt x="818" y="215"/>
                  </a:lnTo>
                  <a:close/>
                  <a:moveTo>
                    <a:pt x="785" y="0"/>
                  </a:moveTo>
                  <a:lnTo>
                    <a:pt x="851" y="0"/>
                  </a:lnTo>
                  <a:lnTo>
                    <a:pt x="861" y="77"/>
                  </a:lnTo>
                  <a:lnTo>
                    <a:pt x="892" y="84"/>
                  </a:lnTo>
                  <a:lnTo>
                    <a:pt x="919" y="96"/>
                  </a:lnTo>
                  <a:lnTo>
                    <a:pt x="945" y="111"/>
                  </a:lnTo>
                  <a:lnTo>
                    <a:pt x="1006" y="64"/>
                  </a:lnTo>
                  <a:lnTo>
                    <a:pt x="1054" y="111"/>
                  </a:lnTo>
                  <a:lnTo>
                    <a:pt x="1005" y="171"/>
                  </a:lnTo>
                  <a:lnTo>
                    <a:pt x="1021" y="197"/>
                  </a:lnTo>
                  <a:lnTo>
                    <a:pt x="1032" y="226"/>
                  </a:lnTo>
                  <a:lnTo>
                    <a:pt x="1041" y="255"/>
                  </a:lnTo>
                  <a:lnTo>
                    <a:pt x="1118" y="266"/>
                  </a:lnTo>
                  <a:lnTo>
                    <a:pt x="1118" y="332"/>
                  </a:lnTo>
                  <a:lnTo>
                    <a:pt x="1041" y="342"/>
                  </a:lnTo>
                  <a:lnTo>
                    <a:pt x="1032" y="371"/>
                  </a:lnTo>
                  <a:lnTo>
                    <a:pt x="1021" y="400"/>
                  </a:lnTo>
                  <a:lnTo>
                    <a:pt x="1005" y="426"/>
                  </a:lnTo>
                  <a:lnTo>
                    <a:pt x="1054" y="486"/>
                  </a:lnTo>
                  <a:lnTo>
                    <a:pt x="1006" y="533"/>
                  </a:lnTo>
                  <a:lnTo>
                    <a:pt x="945" y="486"/>
                  </a:lnTo>
                  <a:lnTo>
                    <a:pt x="919" y="501"/>
                  </a:lnTo>
                  <a:lnTo>
                    <a:pt x="892" y="513"/>
                  </a:lnTo>
                  <a:lnTo>
                    <a:pt x="861" y="520"/>
                  </a:lnTo>
                  <a:lnTo>
                    <a:pt x="851" y="597"/>
                  </a:lnTo>
                  <a:lnTo>
                    <a:pt x="785" y="597"/>
                  </a:lnTo>
                  <a:lnTo>
                    <a:pt x="776" y="520"/>
                  </a:lnTo>
                  <a:lnTo>
                    <a:pt x="746" y="513"/>
                  </a:lnTo>
                  <a:lnTo>
                    <a:pt x="718" y="501"/>
                  </a:lnTo>
                  <a:lnTo>
                    <a:pt x="691" y="486"/>
                  </a:lnTo>
                  <a:lnTo>
                    <a:pt x="630" y="533"/>
                  </a:lnTo>
                  <a:lnTo>
                    <a:pt x="584" y="486"/>
                  </a:lnTo>
                  <a:lnTo>
                    <a:pt x="631" y="426"/>
                  </a:lnTo>
                  <a:lnTo>
                    <a:pt x="616" y="400"/>
                  </a:lnTo>
                  <a:lnTo>
                    <a:pt x="604" y="371"/>
                  </a:lnTo>
                  <a:lnTo>
                    <a:pt x="596" y="342"/>
                  </a:lnTo>
                  <a:lnTo>
                    <a:pt x="520" y="332"/>
                  </a:lnTo>
                  <a:lnTo>
                    <a:pt x="520" y="266"/>
                  </a:lnTo>
                  <a:lnTo>
                    <a:pt x="596" y="255"/>
                  </a:lnTo>
                  <a:lnTo>
                    <a:pt x="604" y="226"/>
                  </a:lnTo>
                  <a:lnTo>
                    <a:pt x="616" y="197"/>
                  </a:lnTo>
                  <a:lnTo>
                    <a:pt x="631" y="171"/>
                  </a:lnTo>
                  <a:lnTo>
                    <a:pt x="584" y="111"/>
                  </a:lnTo>
                  <a:lnTo>
                    <a:pt x="630" y="64"/>
                  </a:lnTo>
                  <a:lnTo>
                    <a:pt x="691" y="111"/>
                  </a:lnTo>
                  <a:lnTo>
                    <a:pt x="718" y="96"/>
                  </a:lnTo>
                  <a:lnTo>
                    <a:pt x="746" y="84"/>
                  </a:lnTo>
                  <a:lnTo>
                    <a:pt x="776" y="77"/>
                  </a:lnTo>
                  <a:lnTo>
                    <a:pt x="785" y="0"/>
                  </a:lnTo>
                  <a:close/>
                </a:path>
              </a:pathLst>
            </a:custGeom>
            <a:solidFill>
              <a:srgbClr val="003896"/>
            </a:solidFill>
            <a:ln w="0">
              <a:noFill/>
              <a:prstDash val="solid"/>
              <a:round/>
              <a:headEnd/>
              <a:tailEnd/>
            </a:ln>
          </p:spPr>
          <p:txBody>
            <a:bodyPr vert="horz" wrap="square" lIns="89614" tIns="44807" rIns="89614" bIns="4480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grpSp>
      <p:grpSp>
        <p:nvGrpSpPr>
          <p:cNvPr id="109" name="Group 108"/>
          <p:cNvGrpSpPr>
            <a:grpSpLocks/>
          </p:cNvGrpSpPr>
          <p:nvPr/>
        </p:nvGrpSpPr>
        <p:grpSpPr>
          <a:xfrm>
            <a:off x="11045661" y="1452149"/>
            <a:ext cx="663146" cy="663146"/>
            <a:chOff x="608394" y="1570391"/>
            <a:chExt cx="690441" cy="690400"/>
          </a:xfrm>
        </p:grpSpPr>
        <p:sp>
          <p:nvSpPr>
            <p:cNvPr id="110" name="Oval 109"/>
            <p:cNvSpPr>
              <a:spLocks/>
            </p:cNvSpPr>
            <p:nvPr/>
          </p:nvSpPr>
          <p:spPr>
            <a:xfrm>
              <a:off x="608394" y="1570391"/>
              <a:ext cx="690441" cy="690400"/>
            </a:xfrm>
            <a:prstGeom prst="ellipse">
              <a:avLst/>
            </a:prstGeom>
            <a:solidFill>
              <a:srgbClr val="FFFFFF"/>
            </a:solidFill>
            <a:ln w="19050" cap="flat" cmpd="sng" algn="ctr">
              <a:solidFill>
                <a:srgbClr val="003896"/>
              </a:solid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sp>
          <p:nvSpPr>
            <p:cNvPr id="111" name="Freeform 110"/>
            <p:cNvSpPr>
              <a:spLocks noEditPoints="1"/>
            </p:cNvSpPr>
            <p:nvPr/>
          </p:nvSpPr>
          <p:spPr bwMode="auto">
            <a:xfrm>
              <a:off x="648094" y="1622988"/>
              <a:ext cx="604182" cy="585207"/>
            </a:xfrm>
            <a:custGeom>
              <a:avLst/>
              <a:gdLst>
                <a:gd name="T0" fmla="*/ 3045 w 6370"/>
                <a:gd name="T1" fmla="*/ 6284 h 6373"/>
                <a:gd name="T2" fmla="*/ 3025 w 6370"/>
                <a:gd name="T3" fmla="*/ 5730 h 6373"/>
                <a:gd name="T4" fmla="*/ 1387 w 6370"/>
                <a:gd name="T5" fmla="*/ 4983 h 6373"/>
                <a:gd name="T6" fmla="*/ 639 w 6370"/>
                <a:gd name="T7" fmla="*/ 3344 h 6373"/>
                <a:gd name="T8" fmla="*/ 85 w 6370"/>
                <a:gd name="T9" fmla="*/ 3325 h 6373"/>
                <a:gd name="T10" fmla="*/ 85 w 6370"/>
                <a:gd name="T11" fmla="*/ 3045 h 6373"/>
                <a:gd name="T12" fmla="*/ 640 w 6370"/>
                <a:gd name="T13" fmla="*/ 3025 h 6373"/>
                <a:gd name="T14" fmla="*/ 1385 w 6370"/>
                <a:gd name="T15" fmla="*/ 1385 h 6373"/>
                <a:gd name="T16" fmla="*/ 2884 w 6370"/>
                <a:gd name="T17" fmla="*/ 656 h 6373"/>
                <a:gd name="T18" fmla="*/ 3025 w 6370"/>
                <a:gd name="T19" fmla="*/ 381 h 6373"/>
                <a:gd name="T20" fmla="*/ 3185 w 6370"/>
                <a:gd name="T21" fmla="*/ 0 h 6373"/>
                <a:gd name="T22" fmla="*/ 3344 w 6370"/>
                <a:gd name="T23" fmla="*/ 382 h 6373"/>
                <a:gd name="T24" fmla="*/ 3456 w 6370"/>
                <a:gd name="T25" fmla="*/ 652 h 6373"/>
                <a:gd name="T26" fmla="*/ 5718 w 6370"/>
                <a:gd name="T27" fmla="*/ 2918 h 6373"/>
                <a:gd name="T28" fmla="*/ 5988 w 6370"/>
                <a:gd name="T29" fmla="*/ 3025 h 6373"/>
                <a:gd name="T30" fmla="*/ 6370 w 6370"/>
                <a:gd name="T31" fmla="*/ 3185 h 6373"/>
                <a:gd name="T32" fmla="*/ 5988 w 6370"/>
                <a:gd name="T33" fmla="*/ 3344 h 6373"/>
                <a:gd name="T34" fmla="*/ 5718 w 6370"/>
                <a:gd name="T35" fmla="*/ 3451 h 6373"/>
                <a:gd name="T36" fmla="*/ 3451 w 6370"/>
                <a:gd name="T37" fmla="*/ 5718 h 6373"/>
                <a:gd name="T38" fmla="*/ 3344 w 6370"/>
                <a:gd name="T39" fmla="*/ 5988 h 6373"/>
                <a:gd name="T40" fmla="*/ 3196 w 6370"/>
                <a:gd name="T41" fmla="*/ 6371 h 6373"/>
                <a:gd name="T42" fmla="*/ 3025 w 6370"/>
                <a:gd name="T43" fmla="*/ 5160 h 6373"/>
                <a:gd name="T44" fmla="*/ 3184 w 6370"/>
                <a:gd name="T45" fmla="*/ 4785 h 6373"/>
                <a:gd name="T46" fmla="*/ 3344 w 6370"/>
                <a:gd name="T47" fmla="*/ 5159 h 6373"/>
                <a:gd name="T48" fmla="*/ 3417 w 6370"/>
                <a:gd name="T49" fmla="*/ 5403 h 6373"/>
                <a:gd name="T50" fmla="*/ 5403 w 6370"/>
                <a:gd name="T51" fmla="*/ 3417 h 6373"/>
                <a:gd name="T52" fmla="*/ 5159 w 6370"/>
                <a:gd name="T53" fmla="*/ 3344 h 6373"/>
                <a:gd name="T54" fmla="*/ 4785 w 6370"/>
                <a:gd name="T55" fmla="*/ 3184 h 6373"/>
                <a:gd name="T56" fmla="*/ 5161 w 6370"/>
                <a:gd name="T57" fmla="*/ 3025 h 6373"/>
                <a:gd name="T58" fmla="*/ 5403 w 6370"/>
                <a:gd name="T59" fmla="*/ 2958 h 6373"/>
                <a:gd name="T60" fmla="*/ 3417 w 6370"/>
                <a:gd name="T61" fmla="*/ 966 h 6373"/>
                <a:gd name="T62" fmla="*/ 3344 w 6370"/>
                <a:gd name="T63" fmla="*/ 1210 h 6373"/>
                <a:gd name="T64" fmla="*/ 3185 w 6370"/>
                <a:gd name="T65" fmla="*/ 1585 h 6373"/>
                <a:gd name="T66" fmla="*/ 3025 w 6370"/>
                <a:gd name="T67" fmla="*/ 1210 h 6373"/>
                <a:gd name="T68" fmla="*/ 2953 w 6370"/>
                <a:gd name="T69" fmla="*/ 966 h 6373"/>
                <a:gd name="T70" fmla="*/ 966 w 6370"/>
                <a:gd name="T71" fmla="*/ 2953 h 6373"/>
                <a:gd name="T72" fmla="*/ 1210 w 6370"/>
                <a:gd name="T73" fmla="*/ 3025 h 6373"/>
                <a:gd name="T74" fmla="*/ 1585 w 6370"/>
                <a:gd name="T75" fmla="*/ 3185 h 6373"/>
                <a:gd name="T76" fmla="*/ 1210 w 6370"/>
                <a:gd name="T77" fmla="*/ 3344 h 6373"/>
                <a:gd name="T78" fmla="*/ 966 w 6370"/>
                <a:gd name="T79" fmla="*/ 3417 h 6373"/>
                <a:gd name="T80" fmla="*/ 2806 w 6370"/>
                <a:gd name="T81" fmla="*/ 5382 h 6373"/>
                <a:gd name="T82" fmla="*/ 3025 w 6370"/>
                <a:gd name="T83" fmla="*/ 5408 h 6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70" h="6373">
                  <a:moveTo>
                    <a:pt x="3135" y="6368"/>
                  </a:moveTo>
                  <a:cubicBezTo>
                    <a:pt x="3099" y="6353"/>
                    <a:pt x="3063" y="6320"/>
                    <a:pt x="3045" y="6284"/>
                  </a:cubicBezTo>
                  <a:cubicBezTo>
                    <a:pt x="3027" y="6249"/>
                    <a:pt x="3025" y="6225"/>
                    <a:pt x="3025" y="5988"/>
                  </a:cubicBezTo>
                  <a:lnTo>
                    <a:pt x="3025" y="5730"/>
                  </a:lnTo>
                  <a:lnTo>
                    <a:pt x="2918" y="5718"/>
                  </a:lnTo>
                  <a:cubicBezTo>
                    <a:pt x="2322" y="5649"/>
                    <a:pt x="1804" y="5400"/>
                    <a:pt x="1387" y="4983"/>
                  </a:cubicBezTo>
                  <a:cubicBezTo>
                    <a:pt x="970" y="4566"/>
                    <a:pt x="717" y="4039"/>
                    <a:pt x="652" y="3456"/>
                  </a:cubicBezTo>
                  <a:lnTo>
                    <a:pt x="639" y="3344"/>
                  </a:lnTo>
                  <a:lnTo>
                    <a:pt x="382" y="3344"/>
                  </a:lnTo>
                  <a:cubicBezTo>
                    <a:pt x="144" y="3344"/>
                    <a:pt x="121" y="3343"/>
                    <a:pt x="85" y="3325"/>
                  </a:cubicBezTo>
                  <a:cubicBezTo>
                    <a:pt x="27" y="3295"/>
                    <a:pt x="0" y="3251"/>
                    <a:pt x="0" y="3185"/>
                  </a:cubicBezTo>
                  <a:cubicBezTo>
                    <a:pt x="0" y="3119"/>
                    <a:pt x="27" y="3075"/>
                    <a:pt x="85" y="3045"/>
                  </a:cubicBezTo>
                  <a:cubicBezTo>
                    <a:pt x="121" y="3027"/>
                    <a:pt x="144" y="3025"/>
                    <a:pt x="382" y="3025"/>
                  </a:cubicBezTo>
                  <a:lnTo>
                    <a:pt x="640" y="3025"/>
                  </a:lnTo>
                  <a:lnTo>
                    <a:pt x="647" y="2953"/>
                  </a:lnTo>
                  <a:cubicBezTo>
                    <a:pt x="707" y="2351"/>
                    <a:pt x="963" y="1807"/>
                    <a:pt x="1385" y="1385"/>
                  </a:cubicBezTo>
                  <a:cubicBezTo>
                    <a:pt x="1673" y="1097"/>
                    <a:pt x="2000" y="895"/>
                    <a:pt x="2381" y="768"/>
                  </a:cubicBezTo>
                  <a:cubicBezTo>
                    <a:pt x="2547" y="713"/>
                    <a:pt x="2704" y="678"/>
                    <a:pt x="2884" y="656"/>
                  </a:cubicBezTo>
                  <a:lnTo>
                    <a:pt x="3025" y="639"/>
                  </a:lnTo>
                  <a:lnTo>
                    <a:pt x="3025" y="381"/>
                  </a:lnTo>
                  <a:cubicBezTo>
                    <a:pt x="3025" y="144"/>
                    <a:pt x="3027" y="121"/>
                    <a:pt x="3045" y="85"/>
                  </a:cubicBezTo>
                  <a:cubicBezTo>
                    <a:pt x="3075" y="27"/>
                    <a:pt x="3119" y="0"/>
                    <a:pt x="3185" y="0"/>
                  </a:cubicBezTo>
                  <a:cubicBezTo>
                    <a:pt x="3251" y="0"/>
                    <a:pt x="3295" y="27"/>
                    <a:pt x="3325" y="85"/>
                  </a:cubicBezTo>
                  <a:cubicBezTo>
                    <a:pt x="3343" y="121"/>
                    <a:pt x="3344" y="144"/>
                    <a:pt x="3344" y="382"/>
                  </a:cubicBezTo>
                  <a:lnTo>
                    <a:pt x="3344" y="639"/>
                  </a:lnTo>
                  <a:lnTo>
                    <a:pt x="3456" y="652"/>
                  </a:lnTo>
                  <a:cubicBezTo>
                    <a:pt x="4039" y="717"/>
                    <a:pt x="4567" y="971"/>
                    <a:pt x="4983" y="1387"/>
                  </a:cubicBezTo>
                  <a:cubicBezTo>
                    <a:pt x="5400" y="1804"/>
                    <a:pt x="5649" y="2322"/>
                    <a:pt x="5718" y="2918"/>
                  </a:cubicBezTo>
                  <a:lnTo>
                    <a:pt x="5730" y="3025"/>
                  </a:lnTo>
                  <a:lnTo>
                    <a:pt x="5988" y="3025"/>
                  </a:lnTo>
                  <a:cubicBezTo>
                    <a:pt x="6225" y="3025"/>
                    <a:pt x="6249" y="3027"/>
                    <a:pt x="6284" y="3045"/>
                  </a:cubicBezTo>
                  <a:cubicBezTo>
                    <a:pt x="6343" y="3075"/>
                    <a:pt x="6370" y="3119"/>
                    <a:pt x="6370" y="3185"/>
                  </a:cubicBezTo>
                  <a:cubicBezTo>
                    <a:pt x="6370" y="3251"/>
                    <a:pt x="6343" y="3295"/>
                    <a:pt x="6284" y="3325"/>
                  </a:cubicBezTo>
                  <a:cubicBezTo>
                    <a:pt x="6249" y="3343"/>
                    <a:pt x="6225" y="3344"/>
                    <a:pt x="5988" y="3344"/>
                  </a:cubicBezTo>
                  <a:lnTo>
                    <a:pt x="5730" y="3344"/>
                  </a:lnTo>
                  <a:lnTo>
                    <a:pt x="5718" y="3451"/>
                  </a:lnTo>
                  <a:cubicBezTo>
                    <a:pt x="5641" y="4117"/>
                    <a:pt x="5326" y="4712"/>
                    <a:pt x="4829" y="5128"/>
                  </a:cubicBezTo>
                  <a:cubicBezTo>
                    <a:pt x="4430" y="5463"/>
                    <a:pt x="3975" y="5657"/>
                    <a:pt x="3451" y="5718"/>
                  </a:cubicBezTo>
                  <a:lnTo>
                    <a:pt x="3344" y="5730"/>
                  </a:lnTo>
                  <a:lnTo>
                    <a:pt x="3344" y="5988"/>
                  </a:lnTo>
                  <a:cubicBezTo>
                    <a:pt x="3344" y="6225"/>
                    <a:pt x="3343" y="6249"/>
                    <a:pt x="3325" y="6284"/>
                  </a:cubicBezTo>
                  <a:cubicBezTo>
                    <a:pt x="3298" y="6337"/>
                    <a:pt x="3253" y="6367"/>
                    <a:pt x="3196" y="6371"/>
                  </a:cubicBezTo>
                  <a:cubicBezTo>
                    <a:pt x="3171" y="6373"/>
                    <a:pt x="3143" y="6371"/>
                    <a:pt x="3135" y="6368"/>
                  </a:cubicBezTo>
                  <a:close/>
                  <a:moveTo>
                    <a:pt x="3025" y="5160"/>
                  </a:moveTo>
                  <a:cubicBezTo>
                    <a:pt x="3025" y="4881"/>
                    <a:pt x="3029" y="4860"/>
                    <a:pt x="3091" y="4813"/>
                  </a:cubicBezTo>
                  <a:cubicBezTo>
                    <a:pt x="3121" y="4790"/>
                    <a:pt x="3138" y="4785"/>
                    <a:pt x="3184" y="4785"/>
                  </a:cubicBezTo>
                  <a:cubicBezTo>
                    <a:pt x="3251" y="4785"/>
                    <a:pt x="3295" y="4811"/>
                    <a:pt x="3325" y="4870"/>
                  </a:cubicBezTo>
                  <a:cubicBezTo>
                    <a:pt x="3343" y="4905"/>
                    <a:pt x="3344" y="4929"/>
                    <a:pt x="3344" y="5159"/>
                  </a:cubicBezTo>
                  <a:lnTo>
                    <a:pt x="3344" y="5410"/>
                  </a:lnTo>
                  <a:lnTo>
                    <a:pt x="3417" y="5403"/>
                  </a:lnTo>
                  <a:cubicBezTo>
                    <a:pt x="3983" y="5348"/>
                    <a:pt x="4551" y="5039"/>
                    <a:pt x="4915" y="4587"/>
                  </a:cubicBezTo>
                  <a:cubicBezTo>
                    <a:pt x="5185" y="4252"/>
                    <a:pt x="5363" y="3825"/>
                    <a:pt x="5403" y="3417"/>
                  </a:cubicBezTo>
                  <a:lnTo>
                    <a:pt x="5410" y="3344"/>
                  </a:lnTo>
                  <a:lnTo>
                    <a:pt x="5159" y="3344"/>
                  </a:lnTo>
                  <a:cubicBezTo>
                    <a:pt x="4929" y="3344"/>
                    <a:pt x="4905" y="3343"/>
                    <a:pt x="4870" y="3325"/>
                  </a:cubicBezTo>
                  <a:cubicBezTo>
                    <a:pt x="4811" y="3295"/>
                    <a:pt x="4785" y="3251"/>
                    <a:pt x="4785" y="3184"/>
                  </a:cubicBezTo>
                  <a:cubicBezTo>
                    <a:pt x="4785" y="3138"/>
                    <a:pt x="4790" y="3121"/>
                    <a:pt x="4813" y="3091"/>
                  </a:cubicBezTo>
                  <a:cubicBezTo>
                    <a:pt x="4860" y="3029"/>
                    <a:pt x="4881" y="3025"/>
                    <a:pt x="5161" y="3025"/>
                  </a:cubicBezTo>
                  <a:lnTo>
                    <a:pt x="5410" y="3025"/>
                  </a:lnTo>
                  <a:lnTo>
                    <a:pt x="5403" y="2958"/>
                  </a:lnTo>
                  <a:cubicBezTo>
                    <a:pt x="5347" y="2389"/>
                    <a:pt x="5045" y="1828"/>
                    <a:pt x="4597" y="1461"/>
                  </a:cubicBezTo>
                  <a:cubicBezTo>
                    <a:pt x="4265" y="1190"/>
                    <a:pt x="3818" y="1003"/>
                    <a:pt x="3417" y="966"/>
                  </a:cubicBezTo>
                  <a:lnTo>
                    <a:pt x="3344" y="959"/>
                  </a:lnTo>
                  <a:lnTo>
                    <a:pt x="3344" y="1210"/>
                  </a:lnTo>
                  <a:cubicBezTo>
                    <a:pt x="3344" y="1440"/>
                    <a:pt x="3343" y="1464"/>
                    <a:pt x="3325" y="1500"/>
                  </a:cubicBezTo>
                  <a:cubicBezTo>
                    <a:pt x="3295" y="1558"/>
                    <a:pt x="3251" y="1585"/>
                    <a:pt x="3185" y="1585"/>
                  </a:cubicBezTo>
                  <a:cubicBezTo>
                    <a:pt x="3118" y="1585"/>
                    <a:pt x="3075" y="1558"/>
                    <a:pt x="3045" y="1500"/>
                  </a:cubicBezTo>
                  <a:cubicBezTo>
                    <a:pt x="3027" y="1464"/>
                    <a:pt x="3025" y="1440"/>
                    <a:pt x="3025" y="1210"/>
                  </a:cubicBezTo>
                  <a:lnTo>
                    <a:pt x="3025" y="959"/>
                  </a:lnTo>
                  <a:lnTo>
                    <a:pt x="2953" y="966"/>
                  </a:lnTo>
                  <a:cubicBezTo>
                    <a:pt x="2378" y="1020"/>
                    <a:pt x="1816" y="1328"/>
                    <a:pt x="1441" y="1794"/>
                  </a:cubicBezTo>
                  <a:cubicBezTo>
                    <a:pt x="1182" y="2117"/>
                    <a:pt x="1004" y="2551"/>
                    <a:pt x="966" y="2953"/>
                  </a:cubicBezTo>
                  <a:lnTo>
                    <a:pt x="959" y="3025"/>
                  </a:lnTo>
                  <a:lnTo>
                    <a:pt x="1210" y="3025"/>
                  </a:lnTo>
                  <a:cubicBezTo>
                    <a:pt x="1440" y="3025"/>
                    <a:pt x="1464" y="3027"/>
                    <a:pt x="1500" y="3045"/>
                  </a:cubicBezTo>
                  <a:cubicBezTo>
                    <a:pt x="1558" y="3075"/>
                    <a:pt x="1585" y="3118"/>
                    <a:pt x="1585" y="3185"/>
                  </a:cubicBezTo>
                  <a:cubicBezTo>
                    <a:pt x="1585" y="3251"/>
                    <a:pt x="1558" y="3295"/>
                    <a:pt x="1500" y="3325"/>
                  </a:cubicBezTo>
                  <a:cubicBezTo>
                    <a:pt x="1464" y="3343"/>
                    <a:pt x="1440" y="3344"/>
                    <a:pt x="1210" y="3344"/>
                  </a:cubicBezTo>
                  <a:lnTo>
                    <a:pt x="959" y="3344"/>
                  </a:lnTo>
                  <a:lnTo>
                    <a:pt x="966" y="3417"/>
                  </a:lnTo>
                  <a:cubicBezTo>
                    <a:pt x="1003" y="3818"/>
                    <a:pt x="1190" y="4265"/>
                    <a:pt x="1461" y="4597"/>
                  </a:cubicBezTo>
                  <a:cubicBezTo>
                    <a:pt x="1795" y="5004"/>
                    <a:pt x="2294" y="5296"/>
                    <a:pt x="2806" y="5382"/>
                  </a:cubicBezTo>
                  <a:cubicBezTo>
                    <a:pt x="2914" y="5400"/>
                    <a:pt x="2947" y="5404"/>
                    <a:pt x="2993" y="5406"/>
                  </a:cubicBezTo>
                  <a:lnTo>
                    <a:pt x="3025" y="5408"/>
                  </a:lnTo>
                  <a:lnTo>
                    <a:pt x="3025" y="5160"/>
                  </a:lnTo>
                  <a:close/>
                </a:path>
              </a:pathLst>
            </a:custGeom>
            <a:solidFill>
              <a:srgbClr val="003896"/>
            </a:solidFill>
            <a:ln w="0">
              <a:noFill/>
              <a:prstDash val="solid"/>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grpSp>
          <p:nvGrpSpPr>
            <p:cNvPr id="112" name="Group 111"/>
            <p:cNvGrpSpPr/>
            <p:nvPr/>
          </p:nvGrpSpPr>
          <p:grpSpPr>
            <a:xfrm>
              <a:off x="836622" y="1783838"/>
              <a:ext cx="235537" cy="263505"/>
              <a:chOff x="5259739" y="1032256"/>
              <a:chExt cx="266700" cy="344488"/>
            </a:xfrm>
            <a:solidFill>
              <a:srgbClr val="003896"/>
            </a:solidFill>
          </p:grpSpPr>
          <p:sp>
            <p:nvSpPr>
              <p:cNvPr id="113" name="Freeform 518"/>
              <p:cNvSpPr>
                <a:spLocks/>
              </p:cNvSpPr>
              <p:nvPr/>
            </p:nvSpPr>
            <p:spPr bwMode="auto">
              <a:xfrm>
                <a:off x="5326414" y="1032256"/>
                <a:ext cx="133350" cy="158750"/>
              </a:xfrm>
              <a:custGeom>
                <a:avLst/>
                <a:gdLst>
                  <a:gd name="T0" fmla="*/ 9 w 84"/>
                  <a:gd name="T1" fmla="*/ 65 h 100"/>
                  <a:gd name="T2" fmla="*/ 12 w 84"/>
                  <a:gd name="T3" fmla="*/ 75 h 100"/>
                  <a:gd name="T4" fmla="*/ 17 w 84"/>
                  <a:gd name="T5" fmla="*/ 85 h 100"/>
                  <a:gd name="T6" fmla="*/ 24 w 84"/>
                  <a:gd name="T7" fmla="*/ 93 h 100"/>
                  <a:gd name="T8" fmla="*/ 33 w 84"/>
                  <a:gd name="T9" fmla="*/ 98 h 100"/>
                  <a:gd name="T10" fmla="*/ 43 w 84"/>
                  <a:gd name="T11" fmla="*/ 100 h 100"/>
                  <a:gd name="T12" fmla="*/ 52 w 84"/>
                  <a:gd name="T13" fmla="*/ 98 h 100"/>
                  <a:gd name="T14" fmla="*/ 62 w 84"/>
                  <a:gd name="T15" fmla="*/ 93 h 100"/>
                  <a:gd name="T16" fmla="*/ 68 w 84"/>
                  <a:gd name="T17" fmla="*/ 84 h 100"/>
                  <a:gd name="T18" fmla="*/ 73 w 84"/>
                  <a:gd name="T19" fmla="*/ 75 h 100"/>
                  <a:gd name="T20" fmla="*/ 77 w 84"/>
                  <a:gd name="T21" fmla="*/ 64 h 100"/>
                  <a:gd name="T22" fmla="*/ 79 w 84"/>
                  <a:gd name="T23" fmla="*/ 62 h 100"/>
                  <a:gd name="T24" fmla="*/ 82 w 84"/>
                  <a:gd name="T25" fmla="*/ 59 h 100"/>
                  <a:gd name="T26" fmla="*/ 83 w 84"/>
                  <a:gd name="T27" fmla="*/ 55 h 100"/>
                  <a:gd name="T28" fmla="*/ 84 w 84"/>
                  <a:gd name="T29" fmla="*/ 51 h 100"/>
                  <a:gd name="T30" fmla="*/ 84 w 84"/>
                  <a:gd name="T31" fmla="*/ 48 h 100"/>
                  <a:gd name="T32" fmla="*/ 84 w 84"/>
                  <a:gd name="T33" fmla="*/ 45 h 100"/>
                  <a:gd name="T34" fmla="*/ 82 w 84"/>
                  <a:gd name="T35" fmla="*/ 43 h 100"/>
                  <a:gd name="T36" fmla="*/ 81 w 84"/>
                  <a:gd name="T37" fmla="*/ 42 h 100"/>
                  <a:gd name="T38" fmla="*/ 79 w 84"/>
                  <a:gd name="T39" fmla="*/ 41 h 100"/>
                  <a:gd name="T40" fmla="*/ 77 w 84"/>
                  <a:gd name="T41" fmla="*/ 27 h 100"/>
                  <a:gd name="T42" fmla="*/ 72 w 84"/>
                  <a:gd name="T43" fmla="*/ 16 h 100"/>
                  <a:gd name="T44" fmla="*/ 65 w 84"/>
                  <a:gd name="T45" fmla="*/ 8 h 100"/>
                  <a:gd name="T46" fmla="*/ 54 w 84"/>
                  <a:gd name="T47" fmla="*/ 2 h 100"/>
                  <a:gd name="T48" fmla="*/ 43 w 84"/>
                  <a:gd name="T49" fmla="*/ 0 h 100"/>
                  <a:gd name="T50" fmla="*/ 31 w 84"/>
                  <a:gd name="T51" fmla="*/ 2 h 100"/>
                  <a:gd name="T52" fmla="*/ 21 w 84"/>
                  <a:gd name="T53" fmla="*/ 7 h 100"/>
                  <a:gd name="T54" fmla="*/ 13 w 84"/>
                  <a:gd name="T55" fmla="*/ 16 h 100"/>
                  <a:gd name="T56" fmla="*/ 9 w 84"/>
                  <a:gd name="T57" fmla="*/ 27 h 100"/>
                  <a:gd name="T58" fmla="*/ 6 w 84"/>
                  <a:gd name="T59" fmla="*/ 41 h 100"/>
                  <a:gd name="T60" fmla="*/ 4 w 84"/>
                  <a:gd name="T61" fmla="*/ 41 h 100"/>
                  <a:gd name="T62" fmla="*/ 2 w 84"/>
                  <a:gd name="T63" fmla="*/ 43 h 100"/>
                  <a:gd name="T64" fmla="*/ 1 w 84"/>
                  <a:gd name="T65" fmla="*/ 45 h 100"/>
                  <a:gd name="T66" fmla="*/ 0 w 84"/>
                  <a:gd name="T67" fmla="*/ 48 h 100"/>
                  <a:gd name="T68" fmla="*/ 1 w 84"/>
                  <a:gd name="T69" fmla="*/ 54 h 100"/>
                  <a:gd name="T70" fmla="*/ 4 w 84"/>
                  <a:gd name="T71" fmla="*/ 60 h 100"/>
                  <a:gd name="T72" fmla="*/ 9 w 84"/>
                  <a:gd name="T73"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00">
                    <a:moveTo>
                      <a:pt x="9" y="65"/>
                    </a:moveTo>
                    <a:lnTo>
                      <a:pt x="12" y="75"/>
                    </a:lnTo>
                    <a:lnTo>
                      <a:pt x="17" y="85"/>
                    </a:lnTo>
                    <a:lnTo>
                      <a:pt x="24" y="93"/>
                    </a:lnTo>
                    <a:lnTo>
                      <a:pt x="33" y="98"/>
                    </a:lnTo>
                    <a:lnTo>
                      <a:pt x="43" y="100"/>
                    </a:lnTo>
                    <a:lnTo>
                      <a:pt x="52" y="98"/>
                    </a:lnTo>
                    <a:lnTo>
                      <a:pt x="62" y="93"/>
                    </a:lnTo>
                    <a:lnTo>
                      <a:pt x="68" y="84"/>
                    </a:lnTo>
                    <a:lnTo>
                      <a:pt x="73" y="75"/>
                    </a:lnTo>
                    <a:lnTo>
                      <a:pt x="77" y="64"/>
                    </a:lnTo>
                    <a:lnTo>
                      <a:pt x="79" y="62"/>
                    </a:lnTo>
                    <a:lnTo>
                      <a:pt x="82" y="59"/>
                    </a:lnTo>
                    <a:lnTo>
                      <a:pt x="83" y="55"/>
                    </a:lnTo>
                    <a:lnTo>
                      <a:pt x="84" y="51"/>
                    </a:lnTo>
                    <a:lnTo>
                      <a:pt x="84" y="48"/>
                    </a:lnTo>
                    <a:lnTo>
                      <a:pt x="84" y="45"/>
                    </a:lnTo>
                    <a:lnTo>
                      <a:pt x="82" y="43"/>
                    </a:lnTo>
                    <a:lnTo>
                      <a:pt x="81" y="42"/>
                    </a:lnTo>
                    <a:lnTo>
                      <a:pt x="79" y="41"/>
                    </a:lnTo>
                    <a:lnTo>
                      <a:pt x="77" y="27"/>
                    </a:lnTo>
                    <a:lnTo>
                      <a:pt x="72" y="16"/>
                    </a:lnTo>
                    <a:lnTo>
                      <a:pt x="65" y="8"/>
                    </a:lnTo>
                    <a:lnTo>
                      <a:pt x="54" y="2"/>
                    </a:lnTo>
                    <a:lnTo>
                      <a:pt x="43" y="0"/>
                    </a:lnTo>
                    <a:lnTo>
                      <a:pt x="31" y="2"/>
                    </a:lnTo>
                    <a:lnTo>
                      <a:pt x="21" y="7"/>
                    </a:lnTo>
                    <a:lnTo>
                      <a:pt x="13" y="16"/>
                    </a:lnTo>
                    <a:lnTo>
                      <a:pt x="9" y="27"/>
                    </a:lnTo>
                    <a:lnTo>
                      <a:pt x="6" y="41"/>
                    </a:lnTo>
                    <a:lnTo>
                      <a:pt x="4" y="41"/>
                    </a:lnTo>
                    <a:lnTo>
                      <a:pt x="2" y="43"/>
                    </a:lnTo>
                    <a:lnTo>
                      <a:pt x="1" y="45"/>
                    </a:lnTo>
                    <a:lnTo>
                      <a:pt x="0" y="48"/>
                    </a:lnTo>
                    <a:lnTo>
                      <a:pt x="1" y="54"/>
                    </a:lnTo>
                    <a:lnTo>
                      <a:pt x="4" y="60"/>
                    </a:lnTo>
                    <a:lnTo>
                      <a:pt x="9" y="65"/>
                    </a:lnTo>
                    <a:close/>
                  </a:path>
                </a:pathLst>
              </a:custGeom>
              <a:grpFill/>
              <a:ln w="0">
                <a:noFill/>
                <a:prstDash val="solid"/>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114" name="Freeform 519"/>
              <p:cNvSpPr>
                <a:spLocks/>
              </p:cNvSpPr>
              <p:nvPr/>
            </p:nvSpPr>
            <p:spPr bwMode="auto">
              <a:xfrm>
                <a:off x="5259739" y="1200531"/>
                <a:ext cx="266700" cy="176213"/>
              </a:xfrm>
              <a:custGeom>
                <a:avLst/>
                <a:gdLst>
                  <a:gd name="T0" fmla="*/ 144 w 168"/>
                  <a:gd name="T1" fmla="*/ 11 h 111"/>
                  <a:gd name="T2" fmla="*/ 120 w 168"/>
                  <a:gd name="T3" fmla="*/ 3 h 111"/>
                  <a:gd name="T4" fmla="*/ 111 w 168"/>
                  <a:gd name="T5" fmla="*/ 0 h 111"/>
                  <a:gd name="T6" fmla="*/ 110 w 168"/>
                  <a:gd name="T7" fmla="*/ 6 h 111"/>
                  <a:gd name="T8" fmla="*/ 107 w 168"/>
                  <a:gd name="T9" fmla="*/ 31 h 111"/>
                  <a:gd name="T10" fmla="*/ 103 w 168"/>
                  <a:gd name="T11" fmla="*/ 61 h 111"/>
                  <a:gd name="T12" fmla="*/ 101 w 168"/>
                  <a:gd name="T13" fmla="*/ 83 h 111"/>
                  <a:gd name="T14" fmla="*/ 100 w 168"/>
                  <a:gd name="T15" fmla="*/ 84 h 111"/>
                  <a:gd name="T16" fmla="*/ 96 w 168"/>
                  <a:gd name="T17" fmla="*/ 65 h 111"/>
                  <a:gd name="T18" fmla="*/ 93 w 168"/>
                  <a:gd name="T19" fmla="*/ 41 h 111"/>
                  <a:gd name="T20" fmla="*/ 90 w 168"/>
                  <a:gd name="T21" fmla="*/ 23 h 111"/>
                  <a:gd name="T22" fmla="*/ 89 w 168"/>
                  <a:gd name="T23" fmla="*/ 20 h 111"/>
                  <a:gd name="T24" fmla="*/ 91 w 168"/>
                  <a:gd name="T25" fmla="*/ 16 h 111"/>
                  <a:gd name="T26" fmla="*/ 93 w 168"/>
                  <a:gd name="T27" fmla="*/ 12 h 111"/>
                  <a:gd name="T28" fmla="*/ 93 w 168"/>
                  <a:gd name="T29" fmla="*/ 10 h 111"/>
                  <a:gd name="T30" fmla="*/ 82 w 168"/>
                  <a:gd name="T31" fmla="*/ 3 h 111"/>
                  <a:gd name="T32" fmla="*/ 79 w 168"/>
                  <a:gd name="T33" fmla="*/ 20 h 111"/>
                  <a:gd name="T34" fmla="*/ 68 w 168"/>
                  <a:gd name="T35" fmla="*/ 83 h 111"/>
                  <a:gd name="T36" fmla="*/ 66 w 168"/>
                  <a:gd name="T37" fmla="*/ 61 h 111"/>
                  <a:gd name="T38" fmla="*/ 62 w 168"/>
                  <a:gd name="T39" fmla="*/ 31 h 111"/>
                  <a:gd name="T40" fmla="*/ 59 w 168"/>
                  <a:gd name="T41" fmla="*/ 6 h 111"/>
                  <a:gd name="T42" fmla="*/ 58 w 168"/>
                  <a:gd name="T43" fmla="*/ 0 h 111"/>
                  <a:gd name="T44" fmla="*/ 49 w 168"/>
                  <a:gd name="T45" fmla="*/ 3 h 111"/>
                  <a:gd name="T46" fmla="*/ 25 w 168"/>
                  <a:gd name="T47" fmla="*/ 11 h 111"/>
                  <a:gd name="T48" fmla="*/ 12 w 168"/>
                  <a:gd name="T49" fmla="*/ 20 h 111"/>
                  <a:gd name="T50" fmla="*/ 5 w 168"/>
                  <a:gd name="T51" fmla="*/ 31 h 111"/>
                  <a:gd name="T52" fmla="*/ 0 w 168"/>
                  <a:gd name="T53" fmla="*/ 54 h 111"/>
                  <a:gd name="T54" fmla="*/ 0 w 168"/>
                  <a:gd name="T55" fmla="*/ 64 h 111"/>
                  <a:gd name="T56" fmla="*/ 4 w 168"/>
                  <a:gd name="T57" fmla="*/ 79 h 111"/>
                  <a:gd name="T58" fmla="*/ 32 w 168"/>
                  <a:gd name="T59" fmla="*/ 99 h 111"/>
                  <a:gd name="T60" fmla="*/ 32 w 168"/>
                  <a:gd name="T61" fmla="*/ 75 h 111"/>
                  <a:gd name="T62" fmla="*/ 32 w 168"/>
                  <a:gd name="T63" fmla="*/ 63 h 111"/>
                  <a:gd name="T64" fmla="*/ 33 w 168"/>
                  <a:gd name="T65" fmla="*/ 54 h 111"/>
                  <a:gd name="T66" fmla="*/ 34 w 168"/>
                  <a:gd name="T67" fmla="*/ 100 h 111"/>
                  <a:gd name="T68" fmla="*/ 82 w 168"/>
                  <a:gd name="T69" fmla="*/ 111 h 111"/>
                  <a:gd name="T70" fmla="*/ 117 w 168"/>
                  <a:gd name="T71" fmla="*/ 105 h 111"/>
                  <a:gd name="T72" fmla="*/ 134 w 168"/>
                  <a:gd name="T73" fmla="*/ 50 h 111"/>
                  <a:gd name="T74" fmla="*/ 136 w 168"/>
                  <a:gd name="T75" fmla="*/ 58 h 111"/>
                  <a:gd name="T76" fmla="*/ 136 w 168"/>
                  <a:gd name="T77" fmla="*/ 66 h 111"/>
                  <a:gd name="T78" fmla="*/ 136 w 168"/>
                  <a:gd name="T79" fmla="*/ 85 h 111"/>
                  <a:gd name="T80" fmla="*/ 148 w 168"/>
                  <a:gd name="T81" fmla="*/ 89 h 111"/>
                  <a:gd name="T82" fmla="*/ 164 w 168"/>
                  <a:gd name="T83" fmla="*/ 74 h 111"/>
                  <a:gd name="T84" fmla="*/ 168 w 168"/>
                  <a:gd name="T85" fmla="*/ 63 h 111"/>
                  <a:gd name="T86" fmla="*/ 168 w 168"/>
                  <a:gd name="T87" fmla="*/ 55 h 111"/>
                  <a:gd name="T88" fmla="*/ 166 w 168"/>
                  <a:gd name="T89" fmla="*/ 40 h 111"/>
                  <a:gd name="T90" fmla="*/ 160 w 168"/>
                  <a:gd name="T91" fmla="*/ 24 h 111"/>
                  <a:gd name="T92" fmla="*/ 154 w 168"/>
                  <a:gd name="T93" fmla="*/ 1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11">
                    <a:moveTo>
                      <a:pt x="154" y="16"/>
                    </a:moveTo>
                    <a:lnTo>
                      <a:pt x="144" y="11"/>
                    </a:lnTo>
                    <a:lnTo>
                      <a:pt x="132" y="7"/>
                    </a:lnTo>
                    <a:lnTo>
                      <a:pt x="120" y="3"/>
                    </a:lnTo>
                    <a:lnTo>
                      <a:pt x="111" y="0"/>
                    </a:lnTo>
                    <a:lnTo>
                      <a:pt x="111" y="0"/>
                    </a:lnTo>
                    <a:lnTo>
                      <a:pt x="110" y="0"/>
                    </a:lnTo>
                    <a:lnTo>
                      <a:pt x="110" y="6"/>
                    </a:lnTo>
                    <a:lnTo>
                      <a:pt x="108" y="16"/>
                    </a:lnTo>
                    <a:lnTo>
                      <a:pt x="107" y="31"/>
                    </a:lnTo>
                    <a:lnTo>
                      <a:pt x="105" y="46"/>
                    </a:lnTo>
                    <a:lnTo>
                      <a:pt x="103" y="61"/>
                    </a:lnTo>
                    <a:lnTo>
                      <a:pt x="102" y="74"/>
                    </a:lnTo>
                    <a:lnTo>
                      <a:pt x="101" y="83"/>
                    </a:lnTo>
                    <a:lnTo>
                      <a:pt x="100" y="87"/>
                    </a:lnTo>
                    <a:lnTo>
                      <a:pt x="100" y="84"/>
                    </a:lnTo>
                    <a:lnTo>
                      <a:pt x="98" y="76"/>
                    </a:lnTo>
                    <a:lnTo>
                      <a:pt x="96" y="65"/>
                    </a:lnTo>
                    <a:lnTo>
                      <a:pt x="94" y="53"/>
                    </a:lnTo>
                    <a:lnTo>
                      <a:pt x="93" y="41"/>
                    </a:lnTo>
                    <a:lnTo>
                      <a:pt x="91" y="30"/>
                    </a:lnTo>
                    <a:lnTo>
                      <a:pt x="90" y="23"/>
                    </a:lnTo>
                    <a:lnTo>
                      <a:pt x="89" y="20"/>
                    </a:lnTo>
                    <a:lnTo>
                      <a:pt x="89" y="20"/>
                    </a:lnTo>
                    <a:lnTo>
                      <a:pt x="90" y="17"/>
                    </a:lnTo>
                    <a:lnTo>
                      <a:pt x="91" y="16"/>
                    </a:lnTo>
                    <a:lnTo>
                      <a:pt x="92" y="13"/>
                    </a:lnTo>
                    <a:lnTo>
                      <a:pt x="93" y="12"/>
                    </a:lnTo>
                    <a:lnTo>
                      <a:pt x="93" y="10"/>
                    </a:lnTo>
                    <a:lnTo>
                      <a:pt x="93" y="10"/>
                    </a:lnTo>
                    <a:lnTo>
                      <a:pt x="87" y="3"/>
                    </a:lnTo>
                    <a:lnTo>
                      <a:pt x="82" y="3"/>
                    </a:lnTo>
                    <a:lnTo>
                      <a:pt x="75" y="10"/>
                    </a:lnTo>
                    <a:lnTo>
                      <a:pt x="79" y="20"/>
                    </a:lnTo>
                    <a:lnTo>
                      <a:pt x="70" y="87"/>
                    </a:lnTo>
                    <a:lnTo>
                      <a:pt x="68" y="83"/>
                    </a:lnTo>
                    <a:lnTo>
                      <a:pt x="67" y="74"/>
                    </a:lnTo>
                    <a:lnTo>
                      <a:pt x="66" y="61"/>
                    </a:lnTo>
                    <a:lnTo>
                      <a:pt x="64" y="46"/>
                    </a:lnTo>
                    <a:lnTo>
                      <a:pt x="62" y="31"/>
                    </a:lnTo>
                    <a:lnTo>
                      <a:pt x="60" y="16"/>
                    </a:lnTo>
                    <a:lnTo>
                      <a:pt x="59" y="6"/>
                    </a:lnTo>
                    <a:lnTo>
                      <a:pt x="58" y="0"/>
                    </a:lnTo>
                    <a:lnTo>
                      <a:pt x="58" y="0"/>
                    </a:lnTo>
                    <a:lnTo>
                      <a:pt x="57" y="0"/>
                    </a:lnTo>
                    <a:lnTo>
                      <a:pt x="49" y="3"/>
                    </a:lnTo>
                    <a:lnTo>
                      <a:pt x="37" y="7"/>
                    </a:lnTo>
                    <a:lnTo>
                      <a:pt x="25" y="11"/>
                    </a:lnTo>
                    <a:lnTo>
                      <a:pt x="15" y="16"/>
                    </a:lnTo>
                    <a:lnTo>
                      <a:pt x="12" y="20"/>
                    </a:lnTo>
                    <a:lnTo>
                      <a:pt x="8" y="24"/>
                    </a:lnTo>
                    <a:lnTo>
                      <a:pt x="5" y="31"/>
                    </a:lnTo>
                    <a:lnTo>
                      <a:pt x="2" y="40"/>
                    </a:lnTo>
                    <a:lnTo>
                      <a:pt x="0" y="54"/>
                    </a:lnTo>
                    <a:lnTo>
                      <a:pt x="0" y="57"/>
                    </a:lnTo>
                    <a:lnTo>
                      <a:pt x="0" y="64"/>
                    </a:lnTo>
                    <a:lnTo>
                      <a:pt x="0" y="75"/>
                    </a:lnTo>
                    <a:lnTo>
                      <a:pt x="4" y="79"/>
                    </a:lnTo>
                    <a:lnTo>
                      <a:pt x="18" y="91"/>
                    </a:lnTo>
                    <a:lnTo>
                      <a:pt x="32" y="99"/>
                    </a:lnTo>
                    <a:lnTo>
                      <a:pt x="32" y="86"/>
                    </a:lnTo>
                    <a:lnTo>
                      <a:pt x="32" y="75"/>
                    </a:lnTo>
                    <a:lnTo>
                      <a:pt x="32" y="67"/>
                    </a:lnTo>
                    <a:lnTo>
                      <a:pt x="32" y="63"/>
                    </a:lnTo>
                    <a:lnTo>
                      <a:pt x="32" y="58"/>
                    </a:lnTo>
                    <a:lnTo>
                      <a:pt x="33" y="54"/>
                    </a:lnTo>
                    <a:lnTo>
                      <a:pt x="34" y="50"/>
                    </a:lnTo>
                    <a:lnTo>
                      <a:pt x="34" y="100"/>
                    </a:lnTo>
                    <a:lnTo>
                      <a:pt x="57" y="108"/>
                    </a:lnTo>
                    <a:lnTo>
                      <a:pt x="82" y="111"/>
                    </a:lnTo>
                    <a:lnTo>
                      <a:pt x="101" y="109"/>
                    </a:lnTo>
                    <a:lnTo>
                      <a:pt x="117" y="105"/>
                    </a:lnTo>
                    <a:lnTo>
                      <a:pt x="134" y="98"/>
                    </a:lnTo>
                    <a:lnTo>
                      <a:pt x="134" y="50"/>
                    </a:lnTo>
                    <a:lnTo>
                      <a:pt x="136" y="54"/>
                    </a:lnTo>
                    <a:lnTo>
                      <a:pt x="136" y="58"/>
                    </a:lnTo>
                    <a:lnTo>
                      <a:pt x="136" y="63"/>
                    </a:lnTo>
                    <a:lnTo>
                      <a:pt x="136" y="66"/>
                    </a:lnTo>
                    <a:lnTo>
                      <a:pt x="136" y="74"/>
                    </a:lnTo>
                    <a:lnTo>
                      <a:pt x="136" y="85"/>
                    </a:lnTo>
                    <a:lnTo>
                      <a:pt x="136" y="97"/>
                    </a:lnTo>
                    <a:lnTo>
                      <a:pt x="148" y="89"/>
                    </a:lnTo>
                    <a:lnTo>
                      <a:pt x="160" y="79"/>
                    </a:lnTo>
                    <a:lnTo>
                      <a:pt x="164" y="74"/>
                    </a:lnTo>
                    <a:lnTo>
                      <a:pt x="168" y="69"/>
                    </a:lnTo>
                    <a:lnTo>
                      <a:pt x="168" y="63"/>
                    </a:lnTo>
                    <a:lnTo>
                      <a:pt x="168" y="58"/>
                    </a:lnTo>
                    <a:lnTo>
                      <a:pt x="168" y="55"/>
                    </a:lnTo>
                    <a:lnTo>
                      <a:pt x="168" y="54"/>
                    </a:lnTo>
                    <a:lnTo>
                      <a:pt x="166" y="40"/>
                    </a:lnTo>
                    <a:lnTo>
                      <a:pt x="164" y="31"/>
                    </a:lnTo>
                    <a:lnTo>
                      <a:pt x="160" y="24"/>
                    </a:lnTo>
                    <a:lnTo>
                      <a:pt x="156" y="20"/>
                    </a:lnTo>
                    <a:lnTo>
                      <a:pt x="154" y="16"/>
                    </a:lnTo>
                    <a:close/>
                  </a:path>
                </a:pathLst>
              </a:custGeom>
              <a:grpFill/>
              <a:ln w="0">
                <a:noFill/>
                <a:prstDash val="solid"/>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grpSp>
      </p:grpSp>
      <p:grpSp>
        <p:nvGrpSpPr>
          <p:cNvPr id="115" name="Group 114"/>
          <p:cNvGrpSpPr>
            <a:grpSpLocks/>
          </p:cNvGrpSpPr>
          <p:nvPr/>
        </p:nvGrpSpPr>
        <p:grpSpPr>
          <a:xfrm>
            <a:off x="11045661" y="3854393"/>
            <a:ext cx="663146" cy="663146"/>
            <a:chOff x="608394" y="4283473"/>
            <a:chExt cx="690441" cy="690400"/>
          </a:xfrm>
        </p:grpSpPr>
        <p:sp>
          <p:nvSpPr>
            <p:cNvPr id="116" name="Oval 115"/>
            <p:cNvSpPr>
              <a:spLocks/>
            </p:cNvSpPr>
            <p:nvPr/>
          </p:nvSpPr>
          <p:spPr>
            <a:xfrm>
              <a:off x="608394" y="4283473"/>
              <a:ext cx="690441" cy="690400"/>
            </a:xfrm>
            <a:prstGeom prst="ellipse">
              <a:avLst/>
            </a:prstGeom>
            <a:solidFill>
              <a:srgbClr val="FFFFFF"/>
            </a:solidFill>
            <a:ln w="19050" cap="flat" cmpd="sng" algn="ctr">
              <a:solidFill>
                <a:srgbClr val="003896"/>
              </a:solid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003896"/>
                </a:solidFill>
                <a:effectLst/>
                <a:uLnTx/>
                <a:uFillTx/>
                <a:latin typeface="Arial"/>
                <a:ea typeface="ＭＳ Ｐゴシック"/>
                <a:cs typeface="Arial" charset="0"/>
              </a:endParaRPr>
            </a:p>
          </p:txBody>
        </p:sp>
        <p:grpSp>
          <p:nvGrpSpPr>
            <p:cNvPr id="117" name="Group 116"/>
            <p:cNvGrpSpPr/>
            <p:nvPr/>
          </p:nvGrpSpPr>
          <p:grpSpPr>
            <a:xfrm>
              <a:off x="796732" y="4465316"/>
              <a:ext cx="313764" cy="326714"/>
              <a:chOff x="7615294" y="4118162"/>
              <a:chExt cx="640879" cy="667372"/>
            </a:xfrm>
            <a:solidFill>
              <a:srgbClr val="003896"/>
            </a:solidFill>
          </p:grpSpPr>
          <p:grpSp>
            <p:nvGrpSpPr>
              <p:cNvPr id="118" name="Group 117"/>
              <p:cNvGrpSpPr/>
              <p:nvPr/>
            </p:nvGrpSpPr>
            <p:grpSpPr>
              <a:xfrm>
                <a:off x="7687864" y="4221164"/>
                <a:ext cx="567135" cy="435770"/>
                <a:chOff x="8195865" y="3476626"/>
                <a:chExt cx="311150" cy="306388"/>
              </a:xfrm>
              <a:grpFill/>
            </p:grpSpPr>
            <p:sp>
              <p:nvSpPr>
                <p:cNvPr id="120" name="Freeform 124"/>
                <p:cNvSpPr>
                  <a:spLocks/>
                </p:cNvSpPr>
                <p:nvPr/>
              </p:nvSpPr>
              <p:spPr bwMode="auto">
                <a:xfrm>
                  <a:off x="8195865" y="3535364"/>
                  <a:ext cx="295275" cy="247650"/>
                </a:xfrm>
                <a:custGeom>
                  <a:avLst/>
                  <a:gdLst>
                    <a:gd name="T0" fmla="*/ 35 w 186"/>
                    <a:gd name="T1" fmla="*/ 156 h 156"/>
                    <a:gd name="T2" fmla="*/ 0 w 186"/>
                    <a:gd name="T3" fmla="*/ 123 h 156"/>
                    <a:gd name="T4" fmla="*/ 10 w 186"/>
                    <a:gd name="T5" fmla="*/ 112 h 156"/>
                    <a:gd name="T6" fmla="*/ 33 w 186"/>
                    <a:gd name="T7" fmla="*/ 133 h 156"/>
                    <a:gd name="T8" fmla="*/ 61 w 186"/>
                    <a:gd name="T9" fmla="*/ 92 h 156"/>
                    <a:gd name="T10" fmla="*/ 88 w 186"/>
                    <a:gd name="T11" fmla="*/ 109 h 156"/>
                    <a:gd name="T12" fmla="*/ 119 w 186"/>
                    <a:gd name="T13" fmla="*/ 47 h 156"/>
                    <a:gd name="T14" fmla="*/ 147 w 186"/>
                    <a:gd name="T15" fmla="*/ 66 h 156"/>
                    <a:gd name="T16" fmla="*/ 173 w 186"/>
                    <a:gd name="T17" fmla="*/ 0 h 156"/>
                    <a:gd name="T18" fmla="*/ 186 w 186"/>
                    <a:gd name="T19" fmla="*/ 6 h 156"/>
                    <a:gd name="T20" fmla="*/ 153 w 186"/>
                    <a:gd name="T21" fmla="*/ 89 h 156"/>
                    <a:gd name="T22" fmla="*/ 125 w 186"/>
                    <a:gd name="T23" fmla="*/ 69 h 156"/>
                    <a:gd name="T24" fmla="*/ 94 w 186"/>
                    <a:gd name="T25" fmla="*/ 130 h 156"/>
                    <a:gd name="T26" fmla="*/ 65 w 186"/>
                    <a:gd name="T27" fmla="*/ 112 h 156"/>
                    <a:gd name="T28" fmla="*/ 35 w 186"/>
                    <a:gd name="T2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56">
                      <a:moveTo>
                        <a:pt x="35" y="156"/>
                      </a:moveTo>
                      <a:lnTo>
                        <a:pt x="0" y="123"/>
                      </a:lnTo>
                      <a:lnTo>
                        <a:pt x="10" y="112"/>
                      </a:lnTo>
                      <a:lnTo>
                        <a:pt x="33" y="133"/>
                      </a:lnTo>
                      <a:lnTo>
                        <a:pt x="61" y="92"/>
                      </a:lnTo>
                      <a:lnTo>
                        <a:pt x="88" y="109"/>
                      </a:lnTo>
                      <a:lnTo>
                        <a:pt x="119" y="47"/>
                      </a:lnTo>
                      <a:lnTo>
                        <a:pt x="147" y="66"/>
                      </a:lnTo>
                      <a:lnTo>
                        <a:pt x="173" y="0"/>
                      </a:lnTo>
                      <a:lnTo>
                        <a:pt x="186" y="6"/>
                      </a:lnTo>
                      <a:lnTo>
                        <a:pt x="153" y="89"/>
                      </a:lnTo>
                      <a:lnTo>
                        <a:pt x="125" y="69"/>
                      </a:lnTo>
                      <a:lnTo>
                        <a:pt x="94" y="130"/>
                      </a:lnTo>
                      <a:lnTo>
                        <a:pt x="65" y="112"/>
                      </a:lnTo>
                      <a:lnTo>
                        <a:pt x="35" y="156"/>
                      </a:lnTo>
                      <a:close/>
                    </a:path>
                  </a:pathLst>
                </a:custGeom>
                <a:grpFill/>
                <a:ln w="9525">
                  <a:noFill/>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121" name="Freeform 125"/>
                <p:cNvSpPr>
                  <a:spLocks/>
                </p:cNvSpPr>
                <p:nvPr/>
              </p:nvSpPr>
              <p:spPr bwMode="auto">
                <a:xfrm>
                  <a:off x="8433990" y="3476626"/>
                  <a:ext cx="73025" cy="104775"/>
                </a:xfrm>
                <a:custGeom>
                  <a:avLst/>
                  <a:gdLst>
                    <a:gd name="T0" fmla="*/ 46 w 46"/>
                    <a:gd name="T1" fmla="*/ 0 h 66"/>
                    <a:gd name="T2" fmla="*/ 46 w 46"/>
                    <a:gd name="T3" fmla="*/ 66 h 66"/>
                    <a:gd name="T4" fmla="*/ 29 w 46"/>
                    <a:gd name="T5" fmla="*/ 43 h 66"/>
                    <a:gd name="T6" fmla="*/ 0 w 46"/>
                    <a:gd name="T7" fmla="*/ 48 h 66"/>
                    <a:gd name="T8" fmla="*/ 46 w 46"/>
                    <a:gd name="T9" fmla="*/ 0 h 66"/>
                  </a:gdLst>
                  <a:ahLst/>
                  <a:cxnLst>
                    <a:cxn ang="0">
                      <a:pos x="T0" y="T1"/>
                    </a:cxn>
                    <a:cxn ang="0">
                      <a:pos x="T2" y="T3"/>
                    </a:cxn>
                    <a:cxn ang="0">
                      <a:pos x="T4" y="T5"/>
                    </a:cxn>
                    <a:cxn ang="0">
                      <a:pos x="T6" y="T7"/>
                    </a:cxn>
                    <a:cxn ang="0">
                      <a:pos x="T8" y="T9"/>
                    </a:cxn>
                  </a:cxnLst>
                  <a:rect l="0" t="0" r="r" b="b"/>
                  <a:pathLst>
                    <a:path w="46" h="66">
                      <a:moveTo>
                        <a:pt x="46" y="0"/>
                      </a:moveTo>
                      <a:lnTo>
                        <a:pt x="46" y="66"/>
                      </a:lnTo>
                      <a:lnTo>
                        <a:pt x="29" y="43"/>
                      </a:lnTo>
                      <a:lnTo>
                        <a:pt x="0" y="48"/>
                      </a:lnTo>
                      <a:lnTo>
                        <a:pt x="46" y="0"/>
                      </a:lnTo>
                      <a:close/>
                    </a:path>
                  </a:pathLst>
                </a:custGeom>
                <a:grpFill/>
                <a:ln w="9525">
                  <a:noFill/>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grpSp>
          <p:sp>
            <p:nvSpPr>
              <p:cNvPr id="119" name="Freeform 123"/>
              <p:cNvSpPr>
                <a:spLocks/>
              </p:cNvSpPr>
              <p:nvPr/>
            </p:nvSpPr>
            <p:spPr bwMode="auto">
              <a:xfrm flipH="1">
                <a:off x="7615294" y="4118162"/>
                <a:ext cx="640879" cy="667372"/>
              </a:xfrm>
              <a:custGeom>
                <a:avLst/>
                <a:gdLst>
                  <a:gd name="T0" fmla="*/ 144 w 144"/>
                  <a:gd name="T1" fmla="*/ 0 h 155"/>
                  <a:gd name="T2" fmla="*/ 144 w 144"/>
                  <a:gd name="T3" fmla="*/ 132 h 155"/>
                  <a:gd name="T4" fmla="*/ 121 w 144"/>
                  <a:gd name="T5" fmla="*/ 155 h 155"/>
                  <a:gd name="T6" fmla="*/ 0 w 144"/>
                  <a:gd name="T7" fmla="*/ 155 h 155"/>
                  <a:gd name="T8" fmla="*/ 0 w 144"/>
                  <a:gd name="T9" fmla="*/ 142 h 155"/>
                  <a:gd name="T10" fmla="*/ 121 w 144"/>
                  <a:gd name="T11" fmla="*/ 142 h 155"/>
                  <a:gd name="T12" fmla="*/ 131 w 144"/>
                  <a:gd name="T13" fmla="*/ 132 h 155"/>
                  <a:gd name="T14" fmla="*/ 131 w 144"/>
                  <a:gd name="T15" fmla="*/ 0 h 155"/>
                  <a:gd name="T16" fmla="*/ 144 w 144"/>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5">
                    <a:moveTo>
                      <a:pt x="144" y="0"/>
                    </a:moveTo>
                    <a:cubicBezTo>
                      <a:pt x="144" y="132"/>
                      <a:pt x="144" y="132"/>
                      <a:pt x="144" y="132"/>
                    </a:cubicBezTo>
                    <a:cubicBezTo>
                      <a:pt x="144" y="145"/>
                      <a:pt x="134" y="155"/>
                      <a:pt x="121" y="155"/>
                    </a:cubicBezTo>
                    <a:cubicBezTo>
                      <a:pt x="0" y="155"/>
                      <a:pt x="0" y="155"/>
                      <a:pt x="0" y="155"/>
                    </a:cubicBezTo>
                    <a:cubicBezTo>
                      <a:pt x="0" y="142"/>
                      <a:pt x="0" y="142"/>
                      <a:pt x="0" y="142"/>
                    </a:cubicBezTo>
                    <a:cubicBezTo>
                      <a:pt x="121" y="142"/>
                      <a:pt x="121" y="142"/>
                      <a:pt x="121" y="142"/>
                    </a:cubicBezTo>
                    <a:cubicBezTo>
                      <a:pt x="127" y="142"/>
                      <a:pt x="131" y="138"/>
                      <a:pt x="131" y="132"/>
                    </a:cubicBezTo>
                    <a:cubicBezTo>
                      <a:pt x="131" y="0"/>
                      <a:pt x="131" y="0"/>
                      <a:pt x="131" y="0"/>
                    </a:cubicBezTo>
                    <a:lnTo>
                      <a:pt x="144" y="0"/>
                    </a:lnTo>
                    <a:close/>
                  </a:path>
                </a:pathLst>
              </a:custGeom>
              <a:grpFill/>
              <a:ln w="9525">
                <a:noFill/>
                <a:round/>
                <a:headEnd/>
                <a:tailEnd/>
              </a:ln>
            </p:spPr>
            <p:txBody>
              <a:bodyPr vert="horz" wrap="square" lIns="89614" tIns="44807" rIns="89614" bIns="44807"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3896"/>
                  </a:solidFill>
                  <a:effectLst/>
                  <a:uLnTx/>
                  <a:uFillTx/>
                  <a:latin typeface="Arial"/>
                  <a:ea typeface="ＭＳ Ｐゴシック"/>
                  <a:cs typeface="Arial" charset="0"/>
                </a:endParaRPr>
              </a:p>
            </p:txBody>
          </p:sp>
        </p:grpSp>
      </p:grpSp>
      <p:sp>
        <p:nvSpPr>
          <p:cNvPr id="126" name="TextBox 125"/>
          <p:cNvSpPr txBox="1">
            <a:spLocks/>
          </p:cNvSpPr>
          <p:nvPr/>
        </p:nvSpPr>
        <p:spPr>
          <a:xfrm>
            <a:off x="312668" y="1252170"/>
            <a:ext cx="2783670" cy="2339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88" numCol="1" anchor="b"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0" marR="0" lvl="0" indent="0" algn="l" defTabSz="875036" rtl="0" eaLnBrk="1" fontAlgn="base" latinLnBrk="0" hangingPunct="1">
              <a:lnSpc>
                <a:spcPct val="100000"/>
              </a:lnSpc>
              <a:spcBef>
                <a:spcPct val="0"/>
              </a:spcBef>
              <a:spcAft>
                <a:spcPct val="0"/>
              </a:spcAft>
              <a:buClr>
                <a:srgbClr val="897966"/>
              </a:buClr>
              <a:buSzTx/>
              <a:buFontTx/>
              <a:buNone/>
              <a:tabLst/>
              <a:defRPr/>
            </a:pPr>
            <a:r>
              <a:rPr kumimoji="0" lang="en-US" sz="1400" b="1" i="0" u="none" strike="noStrike" kern="0" cap="none" spc="0" normalizeH="0" baseline="0" noProof="0" dirty="0">
                <a:ln>
                  <a:noFill/>
                </a:ln>
                <a:solidFill>
                  <a:srgbClr val="003896"/>
                </a:solidFill>
                <a:effectLst/>
                <a:uLnTx/>
                <a:uFillTx/>
                <a:latin typeface="Arial"/>
                <a:ea typeface="ＭＳ Ｐゴシック"/>
                <a:cs typeface="Arial Unicode MS" pitchFamily="34" charset="-128"/>
              </a:rPr>
              <a:t>Leadership Brand Pillars</a:t>
            </a:r>
          </a:p>
        </p:txBody>
      </p:sp>
      <p:sp>
        <p:nvSpPr>
          <p:cNvPr id="3" name="TextBox 2">
            <a:extLst>
              <a:ext uri="{FF2B5EF4-FFF2-40B4-BE49-F238E27FC236}">
                <a16:creationId xmlns:a16="http://schemas.microsoft.com/office/drawing/2014/main" id="{923FACF0-C9C5-8E4B-AE89-C4C7B8CF575F}"/>
              </a:ext>
            </a:extLst>
          </p:cNvPr>
          <p:cNvSpPr txBox="1"/>
          <p:nvPr/>
        </p:nvSpPr>
        <p:spPr>
          <a:xfrm>
            <a:off x="246568" y="5173621"/>
            <a:ext cx="90228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endParaRPr>
          </a:p>
        </p:txBody>
      </p:sp>
      <p:sp>
        <p:nvSpPr>
          <p:cNvPr id="6" name="Rounded Rectangle 15">
            <a:extLst>
              <a:ext uri="{FF2B5EF4-FFF2-40B4-BE49-F238E27FC236}">
                <a16:creationId xmlns:a16="http://schemas.microsoft.com/office/drawing/2014/main" id="{54E1FFC6-1EA1-BC2E-F948-63285484E2E1}"/>
              </a:ext>
            </a:extLst>
          </p:cNvPr>
          <p:cNvSpPr/>
          <p:nvPr/>
        </p:nvSpPr>
        <p:spPr>
          <a:xfrm>
            <a:off x="588663" y="2593687"/>
            <a:ext cx="1536763" cy="532602"/>
          </a:xfrm>
          <a:prstGeom prst="roundRect">
            <a:avLst/>
          </a:prstGeom>
          <a:solidFill>
            <a:srgbClr val="FFFFFF"/>
          </a:solidFill>
          <a:ln w="57150" cap="flat" cmpd="sng" algn="ctr">
            <a:solidFill>
              <a:srgbClr val="DB8303"/>
            </a:solidFill>
            <a:prstDash val="solid"/>
          </a:ln>
          <a:effectLst/>
        </p:spPr>
        <p:txBody>
          <a:bodyPr lIns="69972" tIns="34986" rIns="69972" bIns="34986"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a:ln>
                <a:noFill/>
              </a:ln>
              <a:solidFill>
                <a:srgbClr val="003896"/>
              </a:solidFill>
              <a:effectLst/>
              <a:uLnTx/>
              <a:uFillTx/>
              <a:latin typeface="Arial"/>
              <a:ea typeface="ＭＳ Ｐゴシック"/>
              <a:cs typeface="Arial" charset="0"/>
            </a:endParaRPr>
          </a:p>
        </p:txBody>
      </p:sp>
      <p:sp>
        <p:nvSpPr>
          <p:cNvPr id="7" name="Rounded Rectangle 16">
            <a:extLst>
              <a:ext uri="{FF2B5EF4-FFF2-40B4-BE49-F238E27FC236}">
                <a16:creationId xmlns:a16="http://schemas.microsoft.com/office/drawing/2014/main" id="{84FB4E9C-3A1D-BCBB-411C-F5A41C28CD27}"/>
              </a:ext>
            </a:extLst>
          </p:cNvPr>
          <p:cNvSpPr/>
          <p:nvPr/>
        </p:nvSpPr>
        <p:spPr>
          <a:xfrm>
            <a:off x="463039" y="1840551"/>
            <a:ext cx="1804032" cy="876050"/>
          </a:xfrm>
          <a:prstGeom prst="roundRect">
            <a:avLst/>
          </a:prstGeom>
          <a:solidFill>
            <a:srgbClr val="DB8303"/>
          </a:solidFill>
          <a:ln w="28575" cap="flat" cmpd="sng" algn="ctr">
            <a:solidFill>
              <a:srgbClr val="DB8303"/>
            </a:solidFill>
            <a:prstDash val="solid"/>
          </a:ln>
          <a:effectLst/>
        </p:spPr>
        <p:txBody>
          <a:bodyPr lIns="69972" tIns="34986" rIns="69972" bIns="34986"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ＭＳ Ｐゴシック"/>
                <a:cs typeface="Arial" charset="0"/>
              </a:rPr>
              <a:t>Leadership with the heart of a servant</a:t>
            </a:r>
            <a:endParaRPr kumimoji="0" lang="en-ZA" sz="1400" b="1" i="0" u="none" strike="noStrike" kern="0" cap="none" spc="0" normalizeH="0" baseline="0" noProof="0" dirty="0">
              <a:ln>
                <a:noFill/>
              </a:ln>
              <a:solidFill>
                <a:srgbClr val="FFFFFF"/>
              </a:solidFill>
              <a:effectLst/>
              <a:uLnTx/>
              <a:uFillTx/>
              <a:latin typeface="Arial"/>
              <a:ea typeface="ＭＳ Ｐゴシック"/>
              <a:cs typeface="Arial" charset="0"/>
            </a:endParaRPr>
          </a:p>
        </p:txBody>
      </p:sp>
      <p:sp>
        <p:nvSpPr>
          <p:cNvPr id="8" name="Rounded Rectangle 17">
            <a:extLst>
              <a:ext uri="{FF2B5EF4-FFF2-40B4-BE49-F238E27FC236}">
                <a16:creationId xmlns:a16="http://schemas.microsoft.com/office/drawing/2014/main" id="{350772AE-1632-9E4C-E274-EE0E46A323AF}"/>
              </a:ext>
              <a:ext uri="{C183D7F6-B498-43B3-948B-1728B52AA6E4}">
                <adec:decorative xmlns:adec="http://schemas.microsoft.com/office/drawing/2017/decorative" val="1"/>
              </a:ext>
            </a:extLst>
          </p:cNvPr>
          <p:cNvSpPr/>
          <p:nvPr/>
        </p:nvSpPr>
        <p:spPr>
          <a:xfrm>
            <a:off x="2849378" y="2593687"/>
            <a:ext cx="1536764" cy="532602"/>
          </a:xfrm>
          <a:prstGeom prst="roundRect">
            <a:avLst/>
          </a:prstGeom>
          <a:solidFill>
            <a:srgbClr val="FFFFFF"/>
          </a:solidFill>
          <a:ln w="57150" cap="flat" cmpd="sng" algn="ctr">
            <a:solidFill>
              <a:srgbClr val="5CA59F"/>
            </a:solidFill>
            <a:prstDash val="solid"/>
          </a:ln>
          <a:effectLst/>
        </p:spPr>
        <p:txBody>
          <a:bodyPr lIns="69972" tIns="34986" rIns="69972" bIns="34986"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9" name="Rounded Rectangle 18">
            <a:extLst>
              <a:ext uri="{FF2B5EF4-FFF2-40B4-BE49-F238E27FC236}">
                <a16:creationId xmlns:a16="http://schemas.microsoft.com/office/drawing/2014/main" id="{24A3CB32-CFB6-D0FC-6C3D-C7B56B6C1F6C}"/>
              </a:ext>
            </a:extLst>
          </p:cNvPr>
          <p:cNvSpPr/>
          <p:nvPr/>
        </p:nvSpPr>
        <p:spPr>
          <a:xfrm>
            <a:off x="2692571" y="1840551"/>
            <a:ext cx="1804032" cy="876050"/>
          </a:xfrm>
          <a:prstGeom prst="roundRect">
            <a:avLst/>
          </a:prstGeom>
          <a:solidFill>
            <a:srgbClr val="5CA59F"/>
          </a:solidFill>
          <a:ln w="28575" cap="flat" cmpd="sng" algn="ctr">
            <a:solidFill>
              <a:srgbClr val="5CA59F"/>
            </a:solidFill>
            <a:prstDash val="solid"/>
          </a:ln>
          <a:effectLst/>
        </p:spPr>
        <p:txBody>
          <a:bodyPr lIns="69972" tIns="34986" rIns="69972" bIns="34986"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ＭＳ Ｐゴシック"/>
                <a:cs typeface="Arial" charset="0"/>
              </a:rPr>
              <a:t>Leadership that creates a learning environment</a:t>
            </a:r>
            <a:endParaRPr kumimoji="0" lang="en-ZA" sz="1400" b="1" i="0" u="none" strike="noStrike" kern="0" cap="none" spc="0" normalizeH="0" baseline="0" noProof="0" dirty="0">
              <a:ln>
                <a:noFill/>
              </a:ln>
              <a:solidFill>
                <a:srgbClr val="FFFFFF"/>
              </a:solidFill>
              <a:effectLst/>
              <a:uLnTx/>
              <a:uFillTx/>
              <a:latin typeface="Arial"/>
              <a:ea typeface="ＭＳ Ｐゴシック"/>
              <a:cs typeface="Arial" charset="0"/>
            </a:endParaRPr>
          </a:p>
        </p:txBody>
      </p:sp>
      <p:sp>
        <p:nvSpPr>
          <p:cNvPr id="10" name="Rounded Rectangle 19">
            <a:extLst>
              <a:ext uri="{FF2B5EF4-FFF2-40B4-BE49-F238E27FC236}">
                <a16:creationId xmlns:a16="http://schemas.microsoft.com/office/drawing/2014/main" id="{87A325AB-6A56-0E17-58B4-1F166D9D7EBB}"/>
              </a:ext>
            </a:extLst>
          </p:cNvPr>
          <p:cNvSpPr/>
          <p:nvPr/>
        </p:nvSpPr>
        <p:spPr>
          <a:xfrm>
            <a:off x="4951245" y="2591112"/>
            <a:ext cx="1536364" cy="532602"/>
          </a:xfrm>
          <a:prstGeom prst="roundRect">
            <a:avLst/>
          </a:prstGeom>
          <a:solidFill>
            <a:srgbClr val="FFFFFF"/>
          </a:solidFill>
          <a:ln w="57150" cap="flat" cmpd="sng" algn="ctr">
            <a:solidFill>
              <a:srgbClr val="8B8D3A"/>
            </a:solidFill>
            <a:prstDash val="solid"/>
          </a:ln>
          <a:effectLst/>
        </p:spPr>
        <p:txBody>
          <a:bodyPr lIns="69972" tIns="34986" rIns="69972" bIns="34986"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a:ln>
                <a:noFill/>
              </a:ln>
              <a:solidFill>
                <a:srgbClr val="003896"/>
              </a:solidFill>
              <a:effectLst/>
              <a:uLnTx/>
              <a:uFillTx/>
              <a:latin typeface="Arial"/>
              <a:ea typeface="ＭＳ Ｐゴシック"/>
              <a:cs typeface="Arial" charset="0"/>
            </a:endParaRPr>
          </a:p>
        </p:txBody>
      </p:sp>
      <p:sp>
        <p:nvSpPr>
          <p:cNvPr id="11" name="Rounded Rectangle 20">
            <a:extLst>
              <a:ext uri="{FF2B5EF4-FFF2-40B4-BE49-F238E27FC236}">
                <a16:creationId xmlns:a16="http://schemas.microsoft.com/office/drawing/2014/main" id="{66A9FBEA-586E-A5B8-0AE3-1AC6AADB68C7}"/>
              </a:ext>
            </a:extLst>
          </p:cNvPr>
          <p:cNvSpPr/>
          <p:nvPr/>
        </p:nvSpPr>
        <p:spPr>
          <a:xfrm>
            <a:off x="4798808" y="1840551"/>
            <a:ext cx="1804032" cy="876050"/>
          </a:xfrm>
          <a:prstGeom prst="roundRect">
            <a:avLst/>
          </a:prstGeom>
          <a:solidFill>
            <a:srgbClr val="8B8D3A"/>
          </a:solidFill>
          <a:ln w="28575" cap="flat" cmpd="sng" algn="ctr">
            <a:solidFill>
              <a:srgbClr val="8B8D3A"/>
            </a:solidFill>
            <a:prstDash val="solid"/>
          </a:ln>
          <a:effectLst/>
        </p:spPr>
        <p:txBody>
          <a:bodyPr lIns="69972" tIns="34986" rIns="69972" bIns="34986"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ＭＳ Ｐゴシック"/>
                <a:cs typeface="Arial" charset="0"/>
              </a:rPr>
              <a:t>Leadership that </a:t>
            </a:r>
            <a:r>
              <a:rPr lang="en-US" sz="1400" b="1" kern="0" dirty="0">
                <a:solidFill>
                  <a:srgbClr val="FFFFFF"/>
                </a:solidFill>
                <a:latin typeface="Arial"/>
                <a:ea typeface="ＭＳ Ｐゴシック"/>
                <a:cs typeface="Arial" charset="0"/>
              </a:rPr>
              <a:t>displays</a:t>
            </a:r>
            <a:r>
              <a:rPr kumimoji="0" lang="en-US" sz="1400" b="1" i="0" u="none" strike="noStrike" kern="0" cap="none" spc="0" normalizeH="0" baseline="0" noProof="0" dirty="0">
                <a:ln>
                  <a:noFill/>
                </a:ln>
                <a:solidFill>
                  <a:srgbClr val="FFFFFF"/>
                </a:solidFill>
                <a:effectLst/>
                <a:uLnTx/>
                <a:uFillTx/>
                <a:latin typeface="Arial"/>
                <a:ea typeface="ＭＳ Ｐゴシック"/>
                <a:cs typeface="Arial" charset="0"/>
              </a:rPr>
              <a:t> good governance</a:t>
            </a:r>
            <a:endParaRPr kumimoji="0" lang="en-ZA" sz="1400" b="1" i="0" u="none" strike="noStrike" kern="0" cap="none" spc="0" normalizeH="0" baseline="0" noProof="0" dirty="0">
              <a:ln>
                <a:noFill/>
              </a:ln>
              <a:solidFill>
                <a:srgbClr val="FFFFFF"/>
              </a:solidFill>
              <a:effectLst/>
              <a:uLnTx/>
              <a:uFillTx/>
              <a:latin typeface="Arial"/>
              <a:ea typeface="ＭＳ Ｐゴシック"/>
              <a:cs typeface="Arial" charset="0"/>
            </a:endParaRPr>
          </a:p>
        </p:txBody>
      </p:sp>
      <p:sp>
        <p:nvSpPr>
          <p:cNvPr id="12" name="Rounded Rectangle 21">
            <a:extLst>
              <a:ext uri="{FF2B5EF4-FFF2-40B4-BE49-F238E27FC236}">
                <a16:creationId xmlns:a16="http://schemas.microsoft.com/office/drawing/2014/main" id="{F55E2B73-ABF3-F794-A29B-DFAA409A3F56}"/>
              </a:ext>
            </a:extLst>
          </p:cNvPr>
          <p:cNvSpPr/>
          <p:nvPr/>
        </p:nvSpPr>
        <p:spPr>
          <a:xfrm>
            <a:off x="7135333" y="2591112"/>
            <a:ext cx="1536765" cy="532602"/>
          </a:xfrm>
          <a:prstGeom prst="roundRect">
            <a:avLst/>
          </a:prstGeom>
          <a:solidFill>
            <a:srgbClr val="FFFFFF"/>
          </a:solidFill>
          <a:ln w="57150" cap="flat" cmpd="sng" algn="ctr">
            <a:solidFill>
              <a:srgbClr val="9E2E12"/>
            </a:solidFill>
            <a:prstDash val="solid"/>
          </a:ln>
          <a:effectLst/>
        </p:spPr>
        <p:txBody>
          <a:bodyPr lIns="69972" tIns="34986" rIns="69972" bIns="34986"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900" b="0" i="0" u="none" strike="noStrike" kern="0" cap="none" spc="0" normalizeH="0" baseline="0" noProof="0" dirty="0">
              <a:ln>
                <a:noFill/>
              </a:ln>
              <a:solidFill>
                <a:srgbClr val="003896"/>
              </a:solidFill>
              <a:effectLst/>
              <a:uLnTx/>
              <a:uFillTx/>
              <a:latin typeface="Arial"/>
              <a:ea typeface="ＭＳ Ｐゴシック"/>
              <a:cs typeface="Arial" charset="0"/>
            </a:endParaRPr>
          </a:p>
        </p:txBody>
      </p:sp>
      <p:sp>
        <p:nvSpPr>
          <p:cNvPr id="13" name="Rounded Rectangle 22">
            <a:extLst>
              <a:ext uri="{FF2B5EF4-FFF2-40B4-BE49-F238E27FC236}">
                <a16:creationId xmlns:a16="http://schemas.microsoft.com/office/drawing/2014/main" id="{970B4133-F5C1-0955-CD89-9A8116680424}"/>
              </a:ext>
            </a:extLst>
          </p:cNvPr>
          <p:cNvSpPr/>
          <p:nvPr/>
        </p:nvSpPr>
        <p:spPr>
          <a:xfrm>
            <a:off x="6968997" y="1840956"/>
            <a:ext cx="1804032" cy="876050"/>
          </a:xfrm>
          <a:prstGeom prst="roundRect">
            <a:avLst/>
          </a:prstGeom>
          <a:solidFill>
            <a:srgbClr val="9E2E12"/>
          </a:solidFill>
          <a:ln w="28575" cap="flat" cmpd="sng" algn="ctr">
            <a:solidFill>
              <a:srgbClr val="9E2E12"/>
            </a:solidFill>
            <a:prstDash val="solid"/>
          </a:ln>
          <a:effectLst/>
        </p:spPr>
        <p:txBody>
          <a:bodyPr lIns="69972" tIns="34986" rIns="69972" bIns="34986"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ＭＳ Ｐゴシック"/>
                <a:cs typeface="Arial" charset="0"/>
              </a:rPr>
              <a:t>Leadership enacted by disciplined execution</a:t>
            </a:r>
            <a:endParaRPr kumimoji="0" lang="en-ZA" sz="1400" b="1" i="0" u="none" strike="noStrike" kern="0" cap="none" spc="0" normalizeH="0" baseline="0" noProof="0" dirty="0">
              <a:ln>
                <a:noFill/>
              </a:ln>
              <a:solidFill>
                <a:srgbClr val="FFFFFF"/>
              </a:solidFill>
              <a:effectLst/>
              <a:uLnTx/>
              <a:uFillTx/>
              <a:latin typeface="Arial"/>
              <a:ea typeface="ＭＳ Ｐゴシック"/>
              <a:cs typeface="Arial" charset="0"/>
            </a:endParaRPr>
          </a:p>
        </p:txBody>
      </p:sp>
      <p:pic>
        <p:nvPicPr>
          <p:cNvPr id="14" name="Picture 5" descr="Image result for heart icon">
            <a:extLst>
              <a:ext uri="{FF2B5EF4-FFF2-40B4-BE49-F238E27FC236}">
                <a16:creationId xmlns:a16="http://schemas.microsoft.com/office/drawing/2014/main" id="{A73D46B9-55C7-EA32-5EA5-C96C67C161D3}"/>
              </a:ext>
            </a:extLst>
          </p:cNvPr>
          <p:cNvPicPr>
            <a:picLocks noChangeAspect="1" noChangeArrowheads="1"/>
          </p:cNvPicPr>
          <p:nvPr/>
        </p:nvPicPr>
        <p:blipFill>
          <a:blip r:embed="rId7" cstate="email">
            <a:duotone>
              <a:srgbClr val="83725B">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231061" y="2777814"/>
            <a:ext cx="251966" cy="2519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BB99D936-9DD2-554C-DF2A-BF97AF77043C}"/>
              </a:ext>
            </a:extLst>
          </p:cNvPr>
          <p:cNvPicPr>
            <a:picLocks noChangeAspect="1"/>
          </p:cNvPicPr>
          <p:nvPr/>
        </p:nvPicPr>
        <p:blipFill>
          <a:blip r:embed="rId8" cstate="email">
            <a:duotone>
              <a:srgbClr val="83725B">
                <a:shade val="45000"/>
                <a:satMod val="135000"/>
              </a:srgbClr>
              <a:prstClr val="white"/>
            </a:duotone>
            <a:extLst>
              <a:ext uri="{28A0092B-C50C-407E-A947-70E740481C1C}">
                <a14:useLocalDpi xmlns:a14="http://schemas.microsoft.com/office/drawing/2010/main"/>
              </a:ext>
            </a:extLst>
          </a:blip>
          <a:stretch>
            <a:fillRect/>
          </a:stretch>
        </p:blipFill>
        <p:spPr>
          <a:xfrm>
            <a:off x="3454285" y="2771741"/>
            <a:ext cx="280604" cy="280588"/>
          </a:xfrm>
          <a:prstGeom prst="rect">
            <a:avLst/>
          </a:prstGeom>
        </p:spPr>
      </p:pic>
      <p:pic>
        <p:nvPicPr>
          <p:cNvPr id="31" name="Picture 12" descr="Image result for law icon">
            <a:extLst>
              <a:ext uri="{FF2B5EF4-FFF2-40B4-BE49-F238E27FC236}">
                <a16:creationId xmlns:a16="http://schemas.microsoft.com/office/drawing/2014/main" id="{A950EA98-E414-0DFD-8E62-EE13DC719FF3}"/>
              </a:ext>
            </a:extLst>
          </p:cNvPr>
          <p:cNvPicPr>
            <a:picLocks noChangeAspect="1" noChangeArrowheads="1"/>
          </p:cNvPicPr>
          <p:nvPr/>
        </p:nvPicPr>
        <p:blipFill>
          <a:blip r:embed="rId9" cstate="email">
            <a:duotone>
              <a:srgbClr val="83725B">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603189" y="2746987"/>
            <a:ext cx="330116" cy="3300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Image result for cogs icon">
            <a:extLst>
              <a:ext uri="{FF2B5EF4-FFF2-40B4-BE49-F238E27FC236}">
                <a16:creationId xmlns:a16="http://schemas.microsoft.com/office/drawing/2014/main" id="{CA6C00AA-3FCE-CA40-C065-1E5321395D87}"/>
              </a:ext>
            </a:extLst>
          </p:cNvPr>
          <p:cNvPicPr>
            <a:picLocks noChangeAspect="1" noChangeArrowheads="1"/>
          </p:cNvPicPr>
          <p:nvPr/>
        </p:nvPicPr>
        <p:blipFill>
          <a:blip r:embed="rId10" cstate="email">
            <a:duotone>
              <a:srgbClr val="83725B">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774347" y="2771044"/>
            <a:ext cx="258736" cy="25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36694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a:extLst>
              <a:ext uri="{FF2B5EF4-FFF2-40B4-BE49-F238E27FC236}">
                <a16:creationId xmlns:a16="http://schemas.microsoft.com/office/drawing/2014/main" id="{E559EF8C-6482-D1E9-C7F5-F80EE8D2E9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3" name="Object 62" hidden="1">
                        <a:extLst>
                          <a:ext uri="{FF2B5EF4-FFF2-40B4-BE49-F238E27FC236}">
                            <a16:creationId xmlns:a16="http://schemas.microsoft.com/office/drawing/2014/main" id="{E559EF8C-6482-D1E9-C7F5-F80EE8D2E9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0" name="Picture 179">
            <a:extLst>
              <a:ext uri="{FF2B5EF4-FFF2-40B4-BE49-F238E27FC236}">
                <a16:creationId xmlns:a16="http://schemas.microsoft.com/office/drawing/2014/main" id="{CDE7175B-F8F2-FBBB-6E63-5551CA055E56}"/>
              </a:ext>
            </a:extLst>
          </p:cNvPr>
          <p:cNvPicPr>
            <a:picLocks noChangeAspect="1"/>
          </p:cNvPicPr>
          <p:nvPr/>
        </p:nvPicPr>
        <p:blipFill rotWithShape="1">
          <a:blip r:embed="rId5"/>
          <a:srcRect t="17442" b="14860"/>
          <a:stretch/>
        </p:blipFill>
        <p:spPr>
          <a:xfrm>
            <a:off x="4897" y="1050820"/>
            <a:ext cx="12192000" cy="5129484"/>
          </a:xfrm>
          <a:prstGeom prst="rect">
            <a:avLst/>
          </a:prstGeom>
        </p:spPr>
      </p:pic>
      <p:sp>
        <p:nvSpPr>
          <p:cNvPr id="181" name="Rectangle 180">
            <a:extLst>
              <a:ext uri="{FF2B5EF4-FFF2-40B4-BE49-F238E27FC236}">
                <a16:creationId xmlns:a16="http://schemas.microsoft.com/office/drawing/2014/main" id="{4CB8D926-D273-D4BD-296E-C1F3B3EB85A8}"/>
              </a:ext>
            </a:extLst>
          </p:cNvPr>
          <p:cNvSpPr/>
          <p:nvPr/>
        </p:nvSpPr>
        <p:spPr>
          <a:xfrm>
            <a:off x="-4896" y="1086809"/>
            <a:ext cx="12191999" cy="5159467"/>
          </a:xfrm>
          <a:prstGeom prst="rect">
            <a:avLst/>
          </a:prstGeom>
          <a:gradFill flip="none" rotWithShape="1">
            <a:gsLst>
              <a:gs pos="1705">
                <a:schemeClr val="accent1">
                  <a:lumMod val="5000"/>
                  <a:lumOff val="95000"/>
                  <a:alpha val="52000"/>
                </a:schemeClr>
              </a:gs>
              <a:gs pos="34000">
                <a:schemeClr val="accent1">
                  <a:lumMod val="5000"/>
                  <a:lumOff val="95000"/>
                  <a:alpha val="9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C94EA9A-A719-869F-657F-E5E8FD31C9EB}"/>
              </a:ext>
            </a:extLst>
          </p:cNvPr>
          <p:cNvSpPr>
            <a:spLocks noGrp="1"/>
          </p:cNvSpPr>
          <p:nvPr>
            <p:ph type="title"/>
          </p:nvPr>
        </p:nvSpPr>
        <p:spPr>
          <a:xfrm>
            <a:off x="119336" y="170712"/>
            <a:ext cx="9793088" cy="666000"/>
          </a:xfrm>
        </p:spPr>
        <p:txBody>
          <a:bodyPr vert="horz"/>
          <a:lstStyle/>
          <a:p>
            <a:r>
              <a:rPr lang="en-ZA" dirty="0"/>
              <a:t>Underpinned by key learning principles </a:t>
            </a:r>
          </a:p>
        </p:txBody>
      </p:sp>
      <p:sp>
        <p:nvSpPr>
          <p:cNvPr id="23" name="Rectangle: Rounded Corners 22">
            <a:extLst>
              <a:ext uri="{FF2B5EF4-FFF2-40B4-BE49-F238E27FC236}">
                <a16:creationId xmlns:a16="http://schemas.microsoft.com/office/drawing/2014/main" id="{13AFADF2-1537-7AB0-D9B3-E71802EEABED}"/>
              </a:ext>
            </a:extLst>
          </p:cNvPr>
          <p:cNvSpPr/>
          <p:nvPr/>
        </p:nvSpPr>
        <p:spPr>
          <a:xfrm>
            <a:off x="4292560" y="1676094"/>
            <a:ext cx="2526761" cy="504056"/>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Rounded Corners 24">
            <a:extLst>
              <a:ext uri="{FF2B5EF4-FFF2-40B4-BE49-F238E27FC236}">
                <a16:creationId xmlns:a16="http://schemas.microsoft.com/office/drawing/2014/main" id="{78E8F122-C62C-D50C-C002-46FB5EC2A998}"/>
              </a:ext>
            </a:extLst>
          </p:cNvPr>
          <p:cNvSpPr/>
          <p:nvPr/>
        </p:nvSpPr>
        <p:spPr>
          <a:xfrm>
            <a:off x="6159586" y="2452159"/>
            <a:ext cx="252676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E1CE198B-ACA6-D7EE-4720-AEF209BBC2F3}"/>
              </a:ext>
            </a:extLst>
          </p:cNvPr>
          <p:cNvSpPr txBox="1"/>
          <p:nvPr/>
        </p:nvSpPr>
        <p:spPr>
          <a:xfrm>
            <a:off x="6829008" y="2466693"/>
            <a:ext cx="200798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mn-ea"/>
                <a:cs typeface="Arial" charset="0"/>
              </a:rPr>
              <a:t>Best in class partnerships</a:t>
            </a:r>
            <a:endParaRPr kumimoji="0" lang="en-ZA" sz="14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7" name="Rectangle: Rounded Corners 26">
            <a:extLst>
              <a:ext uri="{FF2B5EF4-FFF2-40B4-BE49-F238E27FC236}">
                <a16:creationId xmlns:a16="http://schemas.microsoft.com/office/drawing/2014/main" id="{83CC0645-81D1-C9A5-5D81-032F38B29515}"/>
              </a:ext>
            </a:extLst>
          </p:cNvPr>
          <p:cNvSpPr/>
          <p:nvPr/>
        </p:nvSpPr>
        <p:spPr>
          <a:xfrm>
            <a:off x="6200772" y="3716187"/>
            <a:ext cx="2526761" cy="504056"/>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710BB74F-955A-560B-2AC4-08327916CCFB}"/>
              </a:ext>
            </a:extLst>
          </p:cNvPr>
          <p:cNvSpPr txBox="1"/>
          <p:nvPr/>
        </p:nvSpPr>
        <p:spPr>
          <a:xfrm>
            <a:off x="6882409" y="3744528"/>
            <a:ext cx="1412385"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mn-ea"/>
                <a:cs typeface="Arial" charset="0"/>
              </a:rPr>
              <a:t>In person development</a:t>
            </a:r>
            <a:endParaRPr kumimoji="0" lang="en-ZA" sz="14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9" name="Rectangle: Rounded Corners 28">
            <a:extLst>
              <a:ext uri="{FF2B5EF4-FFF2-40B4-BE49-F238E27FC236}">
                <a16:creationId xmlns:a16="http://schemas.microsoft.com/office/drawing/2014/main" id="{26362EDD-A939-4DB2-D4A6-45CE3ADE99C6}"/>
              </a:ext>
            </a:extLst>
          </p:cNvPr>
          <p:cNvSpPr/>
          <p:nvPr/>
        </p:nvSpPr>
        <p:spPr>
          <a:xfrm>
            <a:off x="4436576" y="4581487"/>
            <a:ext cx="252676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AFA4978A-2AA9-47C8-F0D7-D5CF25A36B6E}"/>
              </a:ext>
            </a:extLst>
          </p:cNvPr>
          <p:cNvSpPr txBox="1"/>
          <p:nvPr/>
        </p:nvSpPr>
        <p:spPr>
          <a:xfrm>
            <a:off x="4666347" y="1664929"/>
            <a:ext cx="1836971"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mn-ea"/>
                <a:cs typeface="Arial" charset="0"/>
              </a:rPr>
              <a:t>Inside-out philosophy</a:t>
            </a:r>
            <a:endParaRPr kumimoji="0" lang="en-ZA" sz="14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31" name="Rectangle: Rounded Corners 30">
            <a:extLst>
              <a:ext uri="{FF2B5EF4-FFF2-40B4-BE49-F238E27FC236}">
                <a16:creationId xmlns:a16="http://schemas.microsoft.com/office/drawing/2014/main" id="{72B6A728-9E82-6A6C-35D0-80AEAB0D589F}"/>
              </a:ext>
            </a:extLst>
          </p:cNvPr>
          <p:cNvSpPr/>
          <p:nvPr/>
        </p:nvSpPr>
        <p:spPr>
          <a:xfrm>
            <a:off x="2492360" y="3707310"/>
            <a:ext cx="2526761" cy="504056"/>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013FC2B1-008E-2E52-E373-9DF02C50F190}"/>
              </a:ext>
            </a:extLst>
          </p:cNvPr>
          <p:cNvSpPr txBox="1"/>
          <p:nvPr/>
        </p:nvSpPr>
        <p:spPr>
          <a:xfrm>
            <a:off x="3137770" y="3734239"/>
            <a:ext cx="155115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Programme measurement</a:t>
            </a:r>
            <a:endParaRPr kumimoji="0" lang="en-ZA"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3" name="Rectangle: Rounded Corners 32">
            <a:extLst>
              <a:ext uri="{FF2B5EF4-FFF2-40B4-BE49-F238E27FC236}">
                <a16:creationId xmlns:a16="http://schemas.microsoft.com/office/drawing/2014/main" id="{577A12D2-3E7F-53E8-0602-E49A32A20E1E}"/>
              </a:ext>
            </a:extLst>
          </p:cNvPr>
          <p:cNvSpPr/>
          <p:nvPr/>
        </p:nvSpPr>
        <p:spPr>
          <a:xfrm>
            <a:off x="2492360" y="2503529"/>
            <a:ext cx="252676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86BC813D-B526-AC82-0C21-27F547190113}"/>
              </a:ext>
            </a:extLst>
          </p:cNvPr>
          <p:cNvSpPr txBox="1"/>
          <p:nvPr/>
        </p:nvSpPr>
        <p:spPr>
          <a:xfrm>
            <a:off x="3071367" y="2503529"/>
            <a:ext cx="1368747"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ZA" sz="1400" b="0" i="0" u="none" strike="noStrike" kern="1200" cap="none" spc="0" normalizeH="0" baseline="0" noProof="0">
                <a:ln>
                  <a:noFill/>
                </a:ln>
                <a:solidFill>
                  <a:srgbClr val="FFFFFF"/>
                </a:solidFill>
                <a:effectLst/>
                <a:uLnTx/>
                <a:uFillTx/>
                <a:latin typeface="Arial" charset="0"/>
                <a:ea typeface="+mn-ea"/>
                <a:cs typeface="Arial" charset="0"/>
              </a:rPr>
              <a:t>Continuous improvement</a:t>
            </a:r>
          </a:p>
        </p:txBody>
      </p:sp>
      <p:cxnSp>
        <p:nvCxnSpPr>
          <p:cNvPr id="69" name="Connector: Curved 68">
            <a:extLst>
              <a:ext uri="{FF2B5EF4-FFF2-40B4-BE49-F238E27FC236}">
                <a16:creationId xmlns:a16="http://schemas.microsoft.com/office/drawing/2014/main" id="{58C023E2-1EB9-99C3-15E2-1CB4EE7CE9A6}"/>
              </a:ext>
            </a:extLst>
          </p:cNvPr>
          <p:cNvCxnSpPr>
            <a:cxnSpLocks/>
            <a:stCxn id="23" idx="3"/>
            <a:endCxn id="25" idx="0"/>
          </p:cNvCxnSpPr>
          <p:nvPr/>
        </p:nvCxnSpPr>
        <p:spPr>
          <a:xfrm>
            <a:off x="6819321" y="1928122"/>
            <a:ext cx="603646" cy="524037"/>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F27B717C-DB18-04D0-DF38-949A350B48BF}"/>
              </a:ext>
            </a:extLst>
          </p:cNvPr>
          <p:cNvCxnSpPr>
            <a:stCxn id="27" idx="2"/>
            <a:endCxn id="29" idx="3"/>
          </p:cNvCxnSpPr>
          <p:nvPr/>
        </p:nvCxnSpPr>
        <p:spPr>
          <a:xfrm rot="5400000">
            <a:off x="6907109" y="4276471"/>
            <a:ext cx="613272" cy="500816"/>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34ED28EC-A7D3-F1E2-3AD7-31328F492160}"/>
              </a:ext>
            </a:extLst>
          </p:cNvPr>
          <p:cNvCxnSpPr>
            <a:stCxn id="29" idx="1"/>
            <a:endCxn id="31" idx="2"/>
          </p:cNvCxnSpPr>
          <p:nvPr/>
        </p:nvCxnSpPr>
        <p:spPr>
          <a:xfrm rot="10800000">
            <a:off x="3755742" y="4211367"/>
            <a:ext cx="680835" cy="622149"/>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0DD77C4A-A18D-38AE-FFF9-D1F5020FFC69}"/>
              </a:ext>
            </a:extLst>
          </p:cNvPr>
          <p:cNvCxnSpPr>
            <a:stCxn id="34" idx="0"/>
            <a:endCxn id="23" idx="1"/>
          </p:cNvCxnSpPr>
          <p:nvPr/>
        </p:nvCxnSpPr>
        <p:spPr>
          <a:xfrm rot="5400000" flipH="1" flipV="1">
            <a:off x="3736447" y="1947417"/>
            <a:ext cx="575407" cy="536819"/>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848F604-570B-DE03-A4D6-5728F3E0E2B9}"/>
              </a:ext>
            </a:extLst>
          </p:cNvPr>
          <p:cNvCxnSpPr>
            <a:stCxn id="25" idx="2"/>
          </p:cNvCxnSpPr>
          <p:nvPr/>
        </p:nvCxnSpPr>
        <p:spPr>
          <a:xfrm flipH="1">
            <a:off x="7422966" y="2956215"/>
            <a:ext cx="1" cy="7510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35CA1D3-4C00-8144-E4F2-1EA7F3165395}"/>
              </a:ext>
            </a:extLst>
          </p:cNvPr>
          <p:cNvCxnSpPr>
            <a:stCxn id="31" idx="0"/>
            <a:endCxn id="34" idx="2"/>
          </p:cNvCxnSpPr>
          <p:nvPr/>
        </p:nvCxnSpPr>
        <p:spPr>
          <a:xfrm flipV="1">
            <a:off x="3755741" y="3026749"/>
            <a:ext cx="0" cy="6805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91" name="Picture 90" descr="Icon&#10;&#10;Description automatically generated">
            <a:extLst>
              <a:ext uri="{FF2B5EF4-FFF2-40B4-BE49-F238E27FC236}">
                <a16:creationId xmlns:a16="http://schemas.microsoft.com/office/drawing/2014/main" id="{FE16C5B1-6CF5-D1B1-353C-EC79751106B7}"/>
              </a:ext>
            </a:extLst>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ackgroundRemoval t="2500" b="95500" l="10000" r="91000">
                        <a14:foregroundMark x1="41500" y1="95500" x2="41500" y2="95500"/>
                        <a14:foregroundMark x1="40000" y1="55000" x2="40000" y2="55000"/>
                        <a14:foregroundMark x1="25000" y1="62000" x2="25000" y2="62000"/>
                        <a14:foregroundMark x1="14000" y1="66500" x2="14000" y2="66500"/>
                        <a14:foregroundMark x1="12000" y1="81000" x2="12000" y2="81000"/>
                        <a14:foregroundMark x1="20500" y1="80500" x2="20500" y2="80500"/>
                        <a14:foregroundMark x1="10500" y1="80500" x2="10500" y2="80500"/>
                        <a14:foregroundMark x1="10500" y1="85000" x2="10500" y2="85000"/>
                        <a14:foregroundMark x1="63500" y1="87000" x2="63500" y2="87000"/>
                        <a14:foregroundMark x1="74000" y1="84000" x2="74000" y2="84000"/>
                        <a14:foregroundMark x1="71000" y1="67500" x2="71000" y2="67500"/>
                        <a14:foregroundMark x1="58000" y1="62000" x2="58000" y2="62000"/>
                        <a14:foregroundMark x1="56500" y1="42000" x2="56500" y2="42000"/>
                        <a14:foregroundMark x1="91000" y1="7500" x2="91000" y2="7500"/>
                        <a14:foregroundMark x1="76500" y1="2500" x2="76500" y2="2500"/>
                      </a14:backgroundRemoval>
                    </a14:imgEffect>
                  </a14:imgLayer>
                </a14:imgProps>
              </a:ext>
              <a:ext uri="{28A0092B-C50C-407E-A947-70E740481C1C}">
                <a14:useLocalDpi xmlns:a14="http://schemas.microsoft.com/office/drawing/2010/main" val="0"/>
              </a:ext>
            </a:extLst>
          </a:blip>
          <a:stretch>
            <a:fillRect/>
          </a:stretch>
        </p:blipFill>
        <p:spPr>
          <a:xfrm>
            <a:off x="4365131" y="1708694"/>
            <a:ext cx="470659" cy="478028"/>
          </a:xfrm>
          <a:prstGeom prst="rect">
            <a:avLst/>
          </a:prstGeom>
        </p:spPr>
      </p:pic>
      <p:pic>
        <p:nvPicPr>
          <p:cNvPr id="98" name="Picture 97" descr="Icon&#10;&#10;Description automatically generated">
            <a:extLst>
              <a:ext uri="{FF2B5EF4-FFF2-40B4-BE49-F238E27FC236}">
                <a16:creationId xmlns:a16="http://schemas.microsoft.com/office/drawing/2014/main" id="{E8A79C08-68EC-435D-2051-636B532905FB}"/>
              </a:ext>
            </a:extLst>
          </p:cNvPr>
          <p:cNvPicPr>
            <a:picLocks noChangeAspect="1"/>
          </p:cNvPicPr>
          <p:nvPr/>
        </p:nvPicPr>
        <p:blipFill>
          <a:blip r:embed="rId8" cstate="print">
            <a:lum bright="70000" contrast="-70000"/>
            <a:extLst>
              <a:ext uri="{BEBA8EAE-BF5A-486C-A8C5-ECC9F3942E4B}">
                <a14:imgProps xmlns:a14="http://schemas.microsoft.com/office/drawing/2010/main">
                  <a14:imgLayer r:embed="rId9">
                    <a14:imgEffect>
                      <a14:backgroundRemoval t="3500" b="96000" l="4000" r="97000">
                        <a14:foregroundMark x1="53500" y1="47000" x2="53500" y2="47000"/>
                        <a14:foregroundMark x1="35500" y1="54500" x2="35500" y2="54500"/>
                        <a14:foregroundMark x1="45000" y1="74000" x2="45000" y2="74000"/>
                        <a14:foregroundMark x1="57000" y1="93000" x2="57000" y2="93000"/>
                        <a14:foregroundMark x1="47000" y1="92500" x2="47000" y2="92500"/>
                        <a14:foregroundMark x1="89000" y1="36000" x2="89000" y2="36000"/>
                        <a14:foregroundMark x1="92500" y1="53000" x2="92500" y2="53000"/>
                        <a14:foregroundMark x1="43000" y1="96000" x2="43000" y2="96000"/>
                        <a14:foregroundMark x1="7500" y1="49000" x2="7500" y2="49000"/>
                        <a14:foregroundMark x1="4000" y1="45000" x2="4000" y2="45000"/>
                        <a14:foregroundMark x1="58000" y1="3500" x2="58000" y2="3500"/>
                        <a14:foregroundMark x1="97000" y1="56500" x2="97000" y2="56500"/>
                      </a14:backgroundRemoval>
                    </a14:imgEffect>
                  </a14:imgLayer>
                </a14:imgProps>
              </a:ext>
              <a:ext uri="{28A0092B-C50C-407E-A947-70E740481C1C}">
                <a14:useLocalDpi xmlns:a14="http://schemas.microsoft.com/office/drawing/2010/main" val="0"/>
              </a:ext>
            </a:extLst>
          </a:blip>
          <a:stretch>
            <a:fillRect/>
          </a:stretch>
        </p:blipFill>
        <p:spPr>
          <a:xfrm>
            <a:off x="2585472" y="2562600"/>
            <a:ext cx="405077" cy="405077"/>
          </a:xfrm>
          <a:prstGeom prst="rect">
            <a:avLst/>
          </a:prstGeom>
        </p:spPr>
      </p:pic>
      <p:pic>
        <p:nvPicPr>
          <p:cNvPr id="100" name="Picture 99">
            <a:extLst>
              <a:ext uri="{FF2B5EF4-FFF2-40B4-BE49-F238E27FC236}">
                <a16:creationId xmlns:a16="http://schemas.microsoft.com/office/drawing/2014/main" id="{70071BCA-8D96-E37A-13AE-EE333F37ED6B}"/>
              </a:ext>
            </a:extLst>
          </p:cNvPr>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backgroundRemoval t="10000" b="90000" l="5000" r="97000">
                        <a14:foregroundMark x1="97000" y1="64500" x2="97000" y2="64500"/>
                        <a14:foregroundMark x1="9000" y1="47500" x2="9000" y2="47500"/>
                        <a14:foregroundMark x1="10000" y1="37500" x2="10000" y2="37500"/>
                        <a14:foregroundMark x1="12000" y1="58000" x2="12000" y2="58000"/>
                        <a14:foregroundMark x1="5000" y1="47500" x2="5000" y2="47500"/>
                      </a14:backgroundRemoval>
                    </a14:imgEffect>
                  </a14:imgLayer>
                </a14:imgProps>
              </a:ext>
              <a:ext uri="{28A0092B-C50C-407E-A947-70E740481C1C}">
                <a14:useLocalDpi xmlns:a14="http://schemas.microsoft.com/office/drawing/2010/main" val="0"/>
              </a:ext>
            </a:extLst>
          </a:blip>
          <a:stretch>
            <a:fillRect/>
          </a:stretch>
        </p:blipFill>
        <p:spPr>
          <a:xfrm>
            <a:off x="4499792" y="4568985"/>
            <a:ext cx="574310" cy="574310"/>
          </a:xfrm>
          <a:prstGeom prst="rect">
            <a:avLst/>
          </a:prstGeom>
        </p:spPr>
      </p:pic>
      <p:pic>
        <p:nvPicPr>
          <p:cNvPr id="102" name="Picture 101" descr="A picture containing text&#10;&#10;Description automatically generated">
            <a:extLst>
              <a:ext uri="{FF2B5EF4-FFF2-40B4-BE49-F238E27FC236}">
                <a16:creationId xmlns:a16="http://schemas.microsoft.com/office/drawing/2014/main" id="{4C228314-B2C1-C846-73F5-FC970457DDCB}"/>
              </a:ext>
            </a:extLst>
          </p:cNvPr>
          <p:cNvPicPr>
            <a:picLocks noChangeAspect="1"/>
          </p:cNvPicPr>
          <p:nvPr/>
        </p:nvPicPr>
        <p:blipFill>
          <a:blip r:embed="rId12" cstate="print">
            <a:duotone>
              <a:schemeClr val="accent1">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28000" y1="77000" x2="28000" y2="77000"/>
                        <a14:foregroundMark x1="86500" y1="74000" x2="86500" y2="74000"/>
                        <a14:foregroundMark x1="79500" y1="66000" x2="79500" y2="66000"/>
                        <a14:foregroundMark x1="77500" y1="64500" x2="77500" y2="64500"/>
                        <a14:foregroundMark x1="62000" y1="55000" x2="62000" y2="55000"/>
                        <a14:foregroundMark x1="59500" y1="66500" x2="59500" y2="66500"/>
                      </a14:backgroundRemoval>
                    </a14:imgEffect>
                  </a14:imgLayer>
                </a14:imgProps>
              </a:ext>
              <a:ext uri="{28A0092B-C50C-407E-A947-70E740481C1C}">
                <a14:useLocalDpi xmlns:a14="http://schemas.microsoft.com/office/drawing/2010/main" val="0"/>
              </a:ext>
            </a:extLst>
          </a:blip>
          <a:stretch>
            <a:fillRect/>
          </a:stretch>
        </p:blipFill>
        <p:spPr>
          <a:xfrm>
            <a:off x="6240877" y="3721210"/>
            <a:ext cx="505529" cy="505529"/>
          </a:xfrm>
          <a:prstGeom prst="rect">
            <a:avLst/>
          </a:prstGeom>
        </p:spPr>
      </p:pic>
      <p:pic>
        <p:nvPicPr>
          <p:cNvPr id="104" name="Picture 103" descr="Icon&#10;&#10;Description automatically generated">
            <a:extLst>
              <a:ext uri="{FF2B5EF4-FFF2-40B4-BE49-F238E27FC236}">
                <a16:creationId xmlns:a16="http://schemas.microsoft.com/office/drawing/2014/main" id="{59819D7A-89B4-3466-8EFB-AF475FA53B5E}"/>
              </a:ext>
            </a:extLst>
          </p:cNvPr>
          <p:cNvPicPr>
            <a:picLocks noChangeAspect="1"/>
          </p:cNvPicPr>
          <p:nvPr/>
        </p:nvPicPr>
        <p:blipFill>
          <a:blip r:embed="rId14" cstate="print">
            <a:lum bright="70000" contrast="-70000"/>
            <a:extLst>
              <a:ext uri="{BEBA8EAE-BF5A-486C-A8C5-ECC9F3942E4B}">
                <a14:imgProps xmlns:a14="http://schemas.microsoft.com/office/drawing/2010/main">
                  <a14:imgLayer r:embed="rId15">
                    <a14:imgEffect>
                      <a14:backgroundRemoval t="10000" b="95000" l="5500" r="95500">
                        <a14:foregroundMark x1="38000" y1="38500" x2="38000" y2="38500"/>
                        <a14:foregroundMark x1="36500" y1="70500" x2="36500" y2="70500"/>
                        <a14:foregroundMark x1="36000" y1="80000" x2="36000" y2="80000"/>
                        <a14:foregroundMark x1="42000" y1="95000" x2="42000" y2="95000"/>
                        <a14:foregroundMark x1="95500" y1="73500" x2="95500" y2="73500"/>
                        <a14:foregroundMark x1="13500" y1="40500" x2="13500" y2="40500"/>
                        <a14:foregroundMark x1="32000" y1="26000" x2="32000" y2="26000"/>
                        <a14:foregroundMark x1="5500" y1="34000" x2="5500" y2="34000"/>
                        <a14:foregroundMark x1="25500" y1="63000" x2="25500" y2="63000"/>
                        <a14:foregroundMark x1="68500" y1="44000" x2="68500" y2="44000"/>
                      </a14:backgroundRemoval>
                    </a14:imgEffect>
                  </a14:imgLayer>
                </a14:imgProps>
              </a:ext>
              <a:ext uri="{28A0092B-C50C-407E-A947-70E740481C1C}">
                <a14:useLocalDpi xmlns:a14="http://schemas.microsoft.com/office/drawing/2010/main" val="0"/>
              </a:ext>
            </a:extLst>
          </a:blip>
          <a:stretch>
            <a:fillRect/>
          </a:stretch>
        </p:blipFill>
        <p:spPr>
          <a:xfrm>
            <a:off x="6293744" y="2459677"/>
            <a:ext cx="472001" cy="472001"/>
          </a:xfrm>
          <a:prstGeom prst="rect">
            <a:avLst/>
          </a:prstGeom>
        </p:spPr>
      </p:pic>
      <p:pic>
        <p:nvPicPr>
          <p:cNvPr id="106" name="Picture 105" descr="Icon&#10;&#10;Description automatically generated">
            <a:extLst>
              <a:ext uri="{FF2B5EF4-FFF2-40B4-BE49-F238E27FC236}">
                <a16:creationId xmlns:a16="http://schemas.microsoft.com/office/drawing/2014/main" id="{3003B757-2F70-8D25-014F-FD0EA9798387}"/>
              </a:ext>
            </a:extLst>
          </p:cNvPr>
          <p:cNvPicPr>
            <a:picLocks noChangeAspect="1"/>
          </p:cNvPicPr>
          <p:nvPr/>
        </p:nvPicPr>
        <p:blipFill>
          <a:blip r:embed="rId16" cstate="print">
            <a:duotone>
              <a:schemeClr val="accent1">
                <a:shade val="45000"/>
                <a:satMod val="135000"/>
              </a:schemeClr>
              <a:prstClr val="white"/>
            </a:duotone>
            <a:extLst>
              <a:ext uri="{BEBA8EAE-BF5A-486C-A8C5-ECC9F3942E4B}">
                <a14:imgProps xmlns:a14="http://schemas.microsoft.com/office/drawing/2010/main">
                  <a14:imgLayer r:embed="rId17">
                    <a14:imgEffect>
                      <a14:backgroundRemoval t="3000" b="99000" l="10000" r="90000">
                        <a14:foregroundMark x1="58500" y1="42000" x2="58500" y2="42000"/>
                        <a14:foregroundMark x1="56500" y1="55500" x2="56500" y2="55500"/>
                        <a14:foregroundMark x1="58000" y1="77000" x2="58000" y2="77000"/>
                        <a14:foregroundMark x1="69500" y1="72500" x2="69500" y2="72500"/>
                        <a14:foregroundMark x1="66000" y1="80000" x2="66000" y2="80000"/>
                        <a14:foregroundMark x1="66000" y1="63000" x2="66000" y2="63000"/>
                        <a14:foregroundMark x1="67500" y1="55000" x2="67500" y2="55000"/>
                        <a14:foregroundMark x1="68000" y1="45000" x2="68000" y2="45000"/>
                        <a14:foregroundMark x1="68500" y1="38500" x2="68500" y2="38500"/>
                        <a14:foregroundMark x1="57000" y1="10000" x2="57000" y2="10000"/>
                        <a14:foregroundMark x1="56500" y1="3000" x2="56500" y2="3000"/>
                        <a14:foregroundMark x1="30000" y1="73500" x2="30000" y2="73500"/>
                        <a14:foregroundMark x1="31000" y1="62000" x2="31000" y2="62000"/>
                        <a14:foregroundMark x1="31000" y1="55000" x2="31000" y2="55000"/>
                        <a14:foregroundMark x1="29000" y1="44000" x2="29000" y2="44000"/>
                        <a14:foregroundMark x1="29500" y1="38000" x2="29500" y2="38000"/>
                        <a14:foregroundMark x1="31000" y1="80000" x2="31000" y2="80000"/>
                        <a14:foregroundMark x1="38500" y1="99000" x2="38500" y2="99000"/>
                        <a14:foregroundMark x1="50000" y1="91000" x2="50000" y2="91000"/>
                        <a14:foregroundMark x1="56000" y1="91500" x2="56000" y2="91500"/>
                        <a14:foregroundMark x1="43500" y1="91500" x2="43500" y2="91500"/>
                      </a14:backgroundRemoval>
                    </a14:imgEffect>
                  </a14:imgLayer>
                </a14:imgProps>
              </a:ext>
              <a:ext uri="{28A0092B-C50C-407E-A947-70E740481C1C}">
                <a14:useLocalDpi xmlns:a14="http://schemas.microsoft.com/office/drawing/2010/main" val="0"/>
              </a:ext>
            </a:extLst>
          </a:blip>
          <a:stretch>
            <a:fillRect/>
          </a:stretch>
        </p:blipFill>
        <p:spPr>
          <a:xfrm>
            <a:off x="2609391" y="3734239"/>
            <a:ext cx="413312" cy="413312"/>
          </a:xfrm>
          <a:prstGeom prst="rect">
            <a:avLst/>
          </a:prstGeom>
        </p:spPr>
      </p:pic>
      <p:pic>
        <p:nvPicPr>
          <p:cNvPr id="108" name="Picture 107">
            <a:extLst>
              <a:ext uri="{FF2B5EF4-FFF2-40B4-BE49-F238E27FC236}">
                <a16:creationId xmlns:a16="http://schemas.microsoft.com/office/drawing/2014/main" id="{139F6F59-936C-D231-CEB0-C9FF977C8EF0}"/>
              </a:ext>
            </a:extLst>
          </p:cNvPr>
          <p:cNvPicPr>
            <a:picLocks noChangeAspect="1"/>
          </p:cNvPicPr>
          <p:nvPr/>
        </p:nvPicPr>
        <p:blipFill>
          <a:blip r:embed="rId18">
            <a:duotone>
              <a:schemeClr val="bg2">
                <a:shade val="45000"/>
                <a:satMod val="135000"/>
              </a:schemeClr>
              <a:prstClr val="white"/>
            </a:duotone>
            <a:extLst>
              <a:ext uri="{BEBA8EAE-BF5A-486C-A8C5-ECC9F3942E4B}">
                <a14:imgProps xmlns:a14="http://schemas.microsoft.com/office/drawing/2010/main">
                  <a14:imgLayer r:embed="rId19">
                    <a14:imgEffect>
                      <a14:backgroundRemoval t="3500" b="96000" l="10000" r="90000">
                        <a14:foregroundMark x1="24000" y1="77000" x2="24000" y2="77000"/>
                        <a14:foregroundMark x1="79000" y1="64000" x2="79000" y2="64000"/>
                        <a14:foregroundMark x1="51000" y1="96000" x2="51000" y2="96000"/>
                        <a14:foregroundMark x1="63500" y1="5000" x2="63500" y2="5000"/>
                        <a14:foregroundMark x1="47500" y1="4000" x2="47500" y2="4000"/>
                        <a14:foregroundMark x1="62000" y1="3500" x2="62000" y2="3500"/>
                      </a14:backgroundRemoval>
                    </a14:imgEffect>
                  </a14:imgLayer>
                </a14:imgProps>
              </a:ext>
              <a:ext uri="{28A0092B-C50C-407E-A947-70E740481C1C}">
                <a14:useLocalDpi xmlns:a14="http://schemas.microsoft.com/office/drawing/2010/main" val="0"/>
              </a:ext>
            </a:extLst>
          </a:blip>
          <a:stretch>
            <a:fillRect/>
          </a:stretch>
        </p:blipFill>
        <p:spPr>
          <a:xfrm>
            <a:off x="4758791" y="2513905"/>
            <a:ext cx="1635716" cy="1635716"/>
          </a:xfrm>
          <a:prstGeom prst="rect">
            <a:avLst/>
          </a:prstGeom>
        </p:spPr>
      </p:pic>
      <p:sp>
        <p:nvSpPr>
          <p:cNvPr id="123" name="TextBox 122">
            <a:extLst>
              <a:ext uri="{FF2B5EF4-FFF2-40B4-BE49-F238E27FC236}">
                <a16:creationId xmlns:a16="http://schemas.microsoft.com/office/drawing/2014/main" id="{7A2D8ECC-CAF3-6929-5D28-544C56A00A41}"/>
              </a:ext>
            </a:extLst>
          </p:cNvPr>
          <p:cNvSpPr txBox="1"/>
          <p:nvPr/>
        </p:nvSpPr>
        <p:spPr>
          <a:xfrm>
            <a:off x="8971355" y="2711749"/>
            <a:ext cx="3005742" cy="1277273"/>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ZA" sz="1100" b="0" i="0" u="none" strike="noStrike" kern="1200" cap="none" spc="0" normalizeH="0" baseline="0" noProof="0">
                <a:ln>
                  <a:noFill/>
                </a:ln>
                <a:solidFill>
                  <a:srgbClr val="003896"/>
                </a:solidFill>
                <a:effectLst/>
                <a:uLnTx/>
                <a:uFillTx/>
                <a:latin typeface="Arial" charset="0"/>
                <a:ea typeface="+mn-ea"/>
                <a:cs typeface="Arial" charset="0"/>
              </a:rPr>
              <a:t>Sound partnerships with external providers to deepen learning and provide leaders with  outside-in experiences of leading leadership effectiveness behavioural practices. Partnership components will be co-designed and delivered in conjunction with Eskom’s Leadership Effectiveness Unit. </a:t>
            </a:r>
          </a:p>
        </p:txBody>
      </p:sp>
      <p:sp>
        <p:nvSpPr>
          <p:cNvPr id="124" name="TextBox 123">
            <a:extLst>
              <a:ext uri="{FF2B5EF4-FFF2-40B4-BE49-F238E27FC236}">
                <a16:creationId xmlns:a16="http://schemas.microsoft.com/office/drawing/2014/main" id="{707F71A4-3931-63DC-A313-C3B0EFEF1356}"/>
              </a:ext>
            </a:extLst>
          </p:cNvPr>
          <p:cNvSpPr txBox="1"/>
          <p:nvPr/>
        </p:nvSpPr>
        <p:spPr>
          <a:xfrm>
            <a:off x="8845209" y="4308033"/>
            <a:ext cx="3070968" cy="1615827"/>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ZA" sz="1100" b="0" i="0" u="none" strike="noStrike" kern="1200" cap="none" spc="0" normalizeH="0" baseline="0" noProof="0">
                <a:ln>
                  <a:noFill/>
                </a:ln>
                <a:solidFill>
                  <a:srgbClr val="003896"/>
                </a:solidFill>
                <a:effectLst/>
                <a:uLnTx/>
                <a:uFillTx/>
                <a:latin typeface="Arial" charset="0"/>
                <a:ea typeface="+mn-ea"/>
                <a:cs typeface="Arial" charset="0"/>
              </a:rPr>
              <a:t>It is imperative that sound leadership development programmes are delivered mostly in person, as programmes are focused on driving mindset change and are experiential in nature. However, blended components of virtual and possible AI learning is infused to drive digital fluency. Knowledge components can be delivered virtually / via the e-learning platform.</a:t>
            </a:r>
          </a:p>
        </p:txBody>
      </p:sp>
      <p:sp>
        <p:nvSpPr>
          <p:cNvPr id="125" name="TextBox 124">
            <a:extLst>
              <a:ext uri="{FF2B5EF4-FFF2-40B4-BE49-F238E27FC236}">
                <a16:creationId xmlns:a16="http://schemas.microsoft.com/office/drawing/2014/main" id="{DC04B097-058B-14C8-6F7D-A782DFCE70BD}"/>
              </a:ext>
            </a:extLst>
          </p:cNvPr>
          <p:cNvSpPr txBox="1"/>
          <p:nvPr/>
        </p:nvSpPr>
        <p:spPr>
          <a:xfrm>
            <a:off x="8971355" y="1220598"/>
            <a:ext cx="3102111" cy="1107996"/>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ZA" sz="1100" b="0" i="0" u="none" strike="noStrike" kern="1200" cap="none" spc="0" normalizeH="0" baseline="0" noProof="0">
                <a:ln>
                  <a:noFill/>
                </a:ln>
                <a:solidFill>
                  <a:srgbClr val="003896"/>
                </a:solidFill>
                <a:effectLst/>
                <a:uLnTx/>
                <a:uFillTx/>
                <a:latin typeface="Arial" charset="0"/>
                <a:ea typeface="+mn-ea"/>
                <a:cs typeface="Arial" charset="0"/>
              </a:rPr>
              <a:t>All core leadership programmes, across all segments, will follow the inside-out philosophy. This includes both individual reflective practice as well as collective reflection and learning; to equip leadership to drive the delivery of the organisation strategy with a different mindset. </a:t>
            </a:r>
          </a:p>
        </p:txBody>
      </p:sp>
      <p:sp>
        <p:nvSpPr>
          <p:cNvPr id="126" name="TextBox 125">
            <a:extLst>
              <a:ext uri="{FF2B5EF4-FFF2-40B4-BE49-F238E27FC236}">
                <a16:creationId xmlns:a16="http://schemas.microsoft.com/office/drawing/2014/main" id="{6F38518F-5C99-6007-81F7-4461A0B1712F}"/>
              </a:ext>
            </a:extLst>
          </p:cNvPr>
          <p:cNvSpPr txBox="1"/>
          <p:nvPr/>
        </p:nvSpPr>
        <p:spPr>
          <a:xfrm>
            <a:off x="164582" y="4196805"/>
            <a:ext cx="2078514" cy="144655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ZA" sz="1100" b="0" i="0" u="none" strike="noStrike" kern="1200" cap="none" spc="0" normalizeH="0" baseline="0" noProof="0">
                <a:ln>
                  <a:noFill/>
                </a:ln>
                <a:solidFill>
                  <a:srgbClr val="003896"/>
                </a:solidFill>
                <a:effectLst/>
                <a:uLnTx/>
                <a:uFillTx/>
                <a:latin typeface="Arial" charset="0"/>
                <a:ea typeface="+mn-ea"/>
                <a:cs typeface="Arial" charset="0"/>
              </a:rPr>
              <a:t>Evaluate effectiveness of programmes through feedback forms, including application of learning and business impact which forms part of the integrated measurement focus for leadership effectiveness. </a:t>
            </a:r>
          </a:p>
        </p:txBody>
      </p:sp>
      <p:sp>
        <p:nvSpPr>
          <p:cNvPr id="128" name="TextBox 127">
            <a:extLst>
              <a:ext uri="{FF2B5EF4-FFF2-40B4-BE49-F238E27FC236}">
                <a16:creationId xmlns:a16="http://schemas.microsoft.com/office/drawing/2014/main" id="{52934B6A-CFCB-7AB7-9096-64DF260A95DF}"/>
              </a:ext>
            </a:extLst>
          </p:cNvPr>
          <p:cNvSpPr txBox="1"/>
          <p:nvPr/>
        </p:nvSpPr>
        <p:spPr>
          <a:xfrm>
            <a:off x="235790" y="1344163"/>
            <a:ext cx="2310558" cy="1107996"/>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ZA" sz="1100" b="0" i="0" u="none" strike="noStrike" kern="1200" cap="none" spc="0" normalizeH="0" baseline="0" noProof="0">
                <a:ln>
                  <a:noFill/>
                </a:ln>
                <a:solidFill>
                  <a:srgbClr val="003896"/>
                </a:solidFill>
                <a:effectLst/>
                <a:uLnTx/>
                <a:uFillTx/>
                <a:latin typeface="Arial" charset="0"/>
                <a:ea typeface="+mn-ea"/>
                <a:cs typeface="Arial" charset="0"/>
              </a:rPr>
              <a:t>Leadership programmes are flexible in nature to allow for continuous review and refinement of process and knowledge components to ensure continuous fit for purpose delivery. </a:t>
            </a:r>
          </a:p>
        </p:txBody>
      </p:sp>
      <p:cxnSp>
        <p:nvCxnSpPr>
          <p:cNvPr id="142" name="Connector: Elbow 141">
            <a:extLst>
              <a:ext uri="{FF2B5EF4-FFF2-40B4-BE49-F238E27FC236}">
                <a16:creationId xmlns:a16="http://schemas.microsoft.com/office/drawing/2014/main" id="{1FE0F078-5D53-0C46-5E54-994CF902EBE5}"/>
              </a:ext>
            </a:extLst>
          </p:cNvPr>
          <p:cNvCxnSpPr>
            <a:cxnSpLocks/>
            <a:stCxn id="30" idx="0"/>
          </p:cNvCxnSpPr>
          <p:nvPr/>
        </p:nvCxnSpPr>
        <p:spPr>
          <a:xfrm rot="5400000" flipH="1" flipV="1">
            <a:off x="7062931" y="-117349"/>
            <a:ext cx="304180" cy="3260376"/>
          </a:xfrm>
          <a:prstGeom prst="bentConnector2">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C09DE7CA-C6E7-22B9-ACEA-641D0FCA1B10}"/>
              </a:ext>
            </a:extLst>
          </p:cNvPr>
          <p:cNvCxnSpPr>
            <a:cxnSpLocks/>
            <a:stCxn id="26" idx="2"/>
          </p:cNvCxnSpPr>
          <p:nvPr/>
        </p:nvCxnSpPr>
        <p:spPr>
          <a:xfrm rot="16200000" flipH="1">
            <a:off x="8168119" y="2654794"/>
            <a:ext cx="296930" cy="967168"/>
          </a:xfrm>
          <a:prstGeom prst="bentConnector2">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740F2B47-5C1B-AA3F-B3C7-B46A25D5084C}"/>
              </a:ext>
            </a:extLst>
          </p:cNvPr>
          <p:cNvCxnSpPr>
            <a:cxnSpLocks/>
          </p:cNvCxnSpPr>
          <p:nvPr/>
        </p:nvCxnSpPr>
        <p:spPr>
          <a:xfrm>
            <a:off x="7833000" y="4257459"/>
            <a:ext cx="882488" cy="445715"/>
          </a:xfrm>
          <a:prstGeom prst="bentConnector3">
            <a:avLst>
              <a:gd name="adj1" fmla="val 32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id="{2FEFF2FC-271C-A622-9D42-A8430901DC19}"/>
              </a:ext>
            </a:extLst>
          </p:cNvPr>
          <p:cNvCxnSpPr>
            <a:cxnSpLocks/>
          </p:cNvCxnSpPr>
          <p:nvPr/>
        </p:nvCxnSpPr>
        <p:spPr>
          <a:xfrm flipV="1">
            <a:off x="1127448" y="3959338"/>
            <a:ext cx="1324428" cy="169454"/>
          </a:xfrm>
          <a:prstGeom prst="bentConnector3">
            <a:avLst>
              <a:gd name="adj1" fmla="val 377"/>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32BD0375-7253-03A2-E493-EB82941AD2BE}"/>
              </a:ext>
            </a:extLst>
          </p:cNvPr>
          <p:cNvCxnSpPr>
            <a:cxnSpLocks/>
            <a:stCxn id="128" idx="3"/>
          </p:cNvCxnSpPr>
          <p:nvPr/>
        </p:nvCxnSpPr>
        <p:spPr>
          <a:xfrm>
            <a:off x="2546348" y="1898161"/>
            <a:ext cx="823153" cy="553998"/>
          </a:xfrm>
          <a:prstGeom prst="bentConnector3">
            <a:avLst>
              <a:gd name="adj1" fmla="val 98695"/>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82B74D6B-C6EC-481F-A0BB-39F9E40B7112}"/>
              </a:ext>
            </a:extLst>
          </p:cNvPr>
          <p:cNvCxnSpPr>
            <a:cxnSpLocks/>
          </p:cNvCxnSpPr>
          <p:nvPr/>
        </p:nvCxnSpPr>
        <p:spPr>
          <a:xfrm>
            <a:off x="5704061" y="5131426"/>
            <a:ext cx="0" cy="339140"/>
          </a:xfrm>
          <a:prstGeom prst="straightConnector1">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84D77B1B-3467-D42B-40FD-4E3590E0B012}"/>
              </a:ext>
            </a:extLst>
          </p:cNvPr>
          <p:cNvSpPr txBox="1"/>
          <p:nvPr/>
        </p:nvSpPr>
        <p:spPr>
          <a:xfrm>
            <a:off x="2609391" y="5456746"/>
            <a:ext cx="6049008" cy="769441"/>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ZA" sz="1100" b="0" i="0" u="none" strike="noStrike" kern="1200" cap="none" spc="0" normalizeH="0" baseline="0" noProof="0">
                <a:ln>
                  <a:noFill/>
                </a:ln>
                <a:solidFill>
                  <a:srgbClr val="003896"/>
                </a:solidFill>
                <a:effectLst/>
                <a:uLnTx/>
                <a:uFillTx/>
                <a:latin typeface="Arial" charset="0"/>
                <a:ea typeface="+mn-ea"/>
                <a:cs typeface="Arial" charset="0"/>
              </a:rPr>
              <a:t>Programmes are facilitated to create mindset change through experiential learning experiences which could include the utilisation fit for purpose field immersions, crisis simulations and/or innovation labs. All programmes include sound methodologies to drive behaviour change for effective delivery of Eskom’s strategy. </a:t>
            </a:r>
          </a:p>
        </p:txBody>
      </p:sp>
      <p:sp>
        <p:nvSpPr>
          <p:cNvPr id="24" name="TextBox 23">
            <a:extLst>
              <a:ext uri="{FF2B5EF4-FFF2-40B4-BE49-F238E27FC236}">
                <a16:creationId xmlns:a16="http://schemas.microsoft.com/office/drawing/2014/main" id="{987B3D16-FE9A-3795-A4F7-FBD014E05725}"/>
              </a:ext>
            </a:extLst>
          </p:cNvPr>
          <p:cNvSpPr txBox="1"/>
          <p:nvPr/>
        </p:nvSpPr>
        <p:spPr>
          <a:xfrm>
            <a:off x="5074060" y="4592726"/>
            <a:ext cx="1428258"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FFFFFF">
                  <a:lumMod val="50000"/>
                </a:srgbClr>
              </a:buClr>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mn-ea"/>
                <a:cs typeface="Arial" charset="0"/>
              </a:rPr>
              <a:t>D</a:t>
            </a:r>
            <a:r>
              <a:rPr kumimoji="0" lang="en-ZA" sz="1400" b="0" i="0" u="none" strike="noStrike" kern="1200" cap="none" spc="0" normalizeH="0" baseline="0" noProof="0">
                <a:ln>
                  <a:noFill/>
                </a:ln>
                <a:solidFill>
                  <a:srgbClr val="FFFFFF"/>
                </a:solidFill>
                <a:effectLst/>
                <a:uLnTx/>
                <a:uFillTx/>
                <a:latin typeface="Arial" charset="0"/>
                <a:ea typeface="+mn-ea"/>
                <a:cs typeface="Arial" charset="0"/>
              </a:rPr>
              <a:t>evelopment programmes</a:t>
            </a:r>
          </a:p>
        </p:txBody>
      </p:sp>
    </p:spTree>
    <p:extLst>
      <p:ext uri="{BB962C8B-B14F-4D97-AF65-F5344CB8AC3E}">
        <p14:creationId xmlns:p14="http://schemas.microsoft.com/office/powerpoint/2010/main" val="66162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03A6-FC4E-4CCB-40DB-24518F645DF3}"/>
              </a:ext>
            </a:extLst>
          </p:cNvPr>
          <p:cNvSpPr>
            <a:spLocks noGrp="1"/>
          </p:cNvSpPr>
          <p:nvPr>
            <p:ph type="title"/>
          </p:nvPr>
        </p:nvSpPr>
        <p:spPr/>
        <p:txBody>
          <a:bodyPr/>
          <a:lstStyle/>
          <a:p>
            <a:r>
              <a:rPr lang="en-US" dirty="0">
                <a:solidFill>
                  <a:srgbClr val="FFFFFF"/>
                </a:solidFill>
                <a:latin typeface="Arial" panose="020B0604020202020204"/>
              </a:rPr>
              <a:t>Leading change</a:t>
            </a:r>
            <a:r>
              <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rPr>
              <a:t> module intent</a:t>
            </a:r>
            <a:endParaRPr lang="en-ZA" dirty="0"/>
          </a:p>
        </p:txBody>
      </p:sp>
      <p:sp>
        <p:nvSpPr>
          <p:cNvPr id="4" name="Snip Diagonal Corner Rectangle 6">
            <a:extLst>
              <a:ext uri="{FF2B5EF4-FFF2-40B4-BE49-F238E27FC236}">
                <a16:creationId xmlns:a16="http://schemas.microsoft.com/office/drawing/2014/main" id="{79CF2049-A77B-9DE0-B0F5-48865B3EBC05}"/>
              </a:ext>
            </a:extLst>
          </p:cNvPr>
          <p:cNvSpPr/>
          <p:nvPr/>
        </p:nvSpPr>
        <p:spPr>
          <a:xfrm>
            <a:off x="6397715" y="1132080"/>
            <a:ext cx="5695256" cy="5317263"/>
          </a:xfrm>
          <a:prstGeom prst="snip2DiagRect">
            <a:avLst/>
          </a:prstGeom>
          <a:gradFill flip="none" rotWithShape="1">
            <a:gsLst>
              <a:gs pos="0">
                <a:srgbClr val="DDDDDD"/>
              </a:gs>
              <a:gs pos="50000">
                <a:srgbClr val="FFFFFF"/>
              </a:gs>
            </a:gsLst>
            <a:lin ang="13500000" scaled="1"/>
            <a:tileRect/>
          </a:gradFill>
          <a:ln w="9525" cap="flat" cmpd="sng" algn="ctr">
            <a:noFill/>
            <a:prstDash val="solid"/>
          </a:ln>
          <a:effectLst/>
        </p:spPr>
        <p:txBody>
          <a:bodyPr lIns="92306" tIns="46160" rIns="92306" bIns="46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37" b="0" i="0" u="none" strike="noStrike" kern="0" cap="none" spc="0" normalizeH="0" baseline="0" noProof="0" err="1">
              <a:ln>
                <a:noFill/>
              </a:ln>
              <a:solidFill>
                <a:srgbClr val="003896"/>
              </a:solidFill>
              <a:effectLst/>
              <a:uLnTx/>
              <a:uFillTx/>
              <a:latin typeface="Arial"/>
              <a:ea typeface="+mn-ea"/>
              <a:cs typeface="Arial"/>
            </a:endParaRPr>
          </a:p>
        </p:txBody>
      </p:sp>
      <p:grpSp>
        <p:nvGrpSpPr>
          <p:cNvPr id="10" name="Group 9">
            <a:extLst>
              <a:ext uri="{FF2B5EF4-FFF2-40B4-BE49-F238E27FC236}">
                <a16:creationId xmlns:a16="http://schemas.microsoft.com/office/drawing/2014/main" id="{B207D65C-4A5F-E3A5-F6C2-61DDE8A69C14}"/>
              </a:ext>
            </a:extLst>
          </p:cNvPr>
          <p:cNvGrpSpPr/>
          <p:nvPr/>
        </p:nvGrpSpPr>
        <p:grpSpPr>
          <a:xfrm>
            <a:off x="6035375" y="1132080"/>
            <a:ext cx="5814470" cy="4729344"/>
            <a:chOff x="6597994" y="1132080"/>
            <a:chExt cx="4720255" cy="4729344"/>
          </a:xfrm>
        </p:grpSpPr>
        <p:sp>
          <p:nvSpPr>
            <p:cNvPr id="7" name="Freeform 13">
              <a:extLst>
                <a:ext uri="{FF2B5EF4-FFF2-40B4-BE49-F238E27FC236}">
                  <a16:creationId xmlns:a16="http://schemas.microsoft.com/office/drawing/2014/main" id="{96C80D0E-4FAA-C106-F33B-99BAB85C8B40}"/>
                </a:ext>
              </a:extLst>
            </p:cNvPr>
            <p:cNvSpPr>
              <a:spLocks/>
            </p:cNvSpPr>
            <p:nvPr/>
          </p:nvSpPr>
          <p:spPr bwMode="auto">
            <a:xfrm>
              <a:off x="6597994" y="1132080"/>
              <a:ext cx="932304" cy="1390155"/>
            </a:xfrm>
            <a:custGeom>
              <a:avLst/>
              <a:gdLst>
                <a:gd name="T0" fmla="*/ 189 w 515"/>
                <a:gd name="T1" fmla="*/ 755 h 755"/>
                <a:gd name="T2" fmla="*/ 0 w 515"/>
                <a:gd name="T3" fmla="*/ 755 h 755"/>
                <a:gd name="T4" fmla="*/ 0 w 515"/>
                <a:gd name="T5" fmla="*/ 0 h 755"/>
                <a:gd name="T6" fmla="*/ 515 w 515"/>
                <a:gd name="T7" fmla="*/ 0 h 755"/>
                <a:gd name="T8" fmla="*/ 515 w 515"/>
                <a:gd name="T9" fmla="*/ 234 h 755"/>
                <a:gd name="T10" fmla="*/ 457 w 515"/>
                <a:gd name="T11" fmla="*/ 234 h 755"/>
                <a:gd name="T12" fmla="*/ 457 w 515"/>
                <a:gd name="T13" fmla="*/ 58 h 755"/>
                <a:gd name="T14" fmla="*/ 57 w 515"/>
                <a:gd name="T15" fmla="*/ 58 h 755"/>
                <a:gd name="T16" fmla="*/ 57 w 515"/>
                <a:gd name="T17" fmla="*/ 697 h 755"/>
                <a:gd name="T18" fmla="*/ 189 w 515"/>
                <a:gd name="T19" fmla="*/ 697 h 755"/>
                <a:gd name="T20" fmla="*/ 189 w 515"/>
                <a:gd name="T21"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83725B">
                <a:alpha val="86000"/>
              </a:srgbClr>
            </a:solidFill>
            <a:ln>
              <a:noFill/>
            </a:ln>
          </p:spPr>
          <p:txBody>
            <a:bodyPr vert="horz" wrap="square" lIns="92306" tIns="46160" rIns="92306" bIns="461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49">
                <a:solidFill>
                  <a:srgbClr val="003896"/>
                </a:solidFill>
                <a:cs typeface="Arial"/>
              </a:endParaRPr>
            </a:p>
          </p:txBody>
        </p:sp>
        <p:sp>
          <p:nvSpPr>
            <p:cNvPr id="8" name="TextBox 7">
              <a:extLst>
                <a:ext uri="{FF2B5EF4-FFF2-40B4-BE49-F238E27FC236}">
                  <a16:creationId xmlns:a16="http://schemas.microsoft.com/office/drawing/2014/main" id="{964A6D9A-EB8F-B650-5023-59BB08D27C18}"/>
                </a:ext>
              </a:extLst>
            </p:cNvPr>
            <p:cNvSpPr txBox="1"/>
            <p:nvPr/>
          </p:nvSpPr>
          <p:spPr>
            <a:xfrm>
              <a:off x="6892146" y="1514666"/>
              <a:ext cx="4426103" cy="4346758"/>
            </a:xfrm>
            <a:prstGeom prst="rect">
              <a:avLst/>
            </a:prstGeom>
            <a:solidFill>
              <a:schemeClr val="bg1">
                <a:lumMod val="95000"/>
              </a:schemeClr>
            </a:solidFill>
          </p:spPr>
          <p:txBody>
            <a:bodyPr wrap="square" lIns="92306" tIns="46160" rIns="92306" bIns="46160" rtlCol="0">
              <a:spAutoFit/>
            </a:bodyPr>
            <a:lstStyle/>
            <a:p>
              <a:pPr>
                <a:lnSpc>
                  <a:spcPct val="150000"/>
                </a:lnSpc>
                <a:defRPr/>
              </a:pPr>
              <a:r>
                <a:rPr lang="en-US" sz="1600" b="1" dirty="0">
                  <a:solidFill>
                    <a:srgbClr val="003896"/>
                  </a:solidFill>
                  <a:cs typeface="Arial"/>
                </a:rPr>
                <a:t>OBJECTIVES</a:t>
              </a:r>
            </a:p>
            <a:p>
              <a:pPr>
                <a:lnSpc>
                  <a:spcPct val="150000"/>
                </a:lnSpc>
                <a:defRPr/>
              </a:pPr>
              <a:endParaRPr lang="en-ZA" sz="1600" b="1" dirty="0">
                <a:solidFill>
                  <a:srgbClr val="003896"/>
                </a:solidFill>
                <a:cs typeface="Arial"/>
              </a:endParaRPr>
            </a:p>
            <a:p>
              <a:pPr marL="342900" lvl="0" indent="-342900" algn="just">
                <a:lnSpc>
                  <a:spcPct val="15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Equip Supervisors, Middle Managers and Senior Managers with the skills needed to mobilise, implement and steer change.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Foster a collaborative and cohesive change environment that enhances productivity and morale.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Strengthen communication skills to ensure clear, concise, and effective interactions to drive change within teams.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Enhance the ability of Eskom leaders to address challenges and make informed decisions that benefit teams and the organisation to navigate change.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Instil a culture of continuous change management.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AD7500F1-8A9E-0F04-0E8C-9EFA4B64C8C2}"/>
              </a:ext>
            </a:extLst>
          </p:cNvPr>
          <p:cNvGrpSpPr/>
          <p:nvPr/>
        </p:nvGrpSpPr>
        <p:grpSpPr>
          <a:xfrm>
            <a:off x="168191" y="1132080"/>
            <a:ext cx="5526756" cy="3911404"/>
            <a:chOff x="420539" y="1132080"/>
            <a:chExt cx="5119923" cy="3911404"/>
          </a:xfrm>
        </p:grpSpPr>
        <p:sp>
          <p:nvSpPr>
            <p:cNvPr id="6" name="Freeform 8">
              <a:extLst>
                <a:ext uri="{FF2B5EF4-FFF2-40B4-BE49-F238E27FC236}">
                  <a16:creationId xmlns:a16="http://schemas.microsoft.com/office/drawing/2014/main" id="{C0665D94-421B-0E33-1580-10F3D759E1C5}"/>
                </a:ext>
              </a:extLst>
            </p:cNvPr>
            <p:cNvSpPr>
              <a:spLocks/>
            </p:cNvSpPr>
            <p:nvPr/>
          </p:nvSpPr>
          <p:spPr bwMode="auto">
            <a:xfrm>
              <a:off x="420539" y="1132080"/>
              <a:ext cx="932304" cy="1390155"/>
            </a:xfrm>
            <a:custGeom>
              <a:avLst/>
              <a:gdLst>
                <a:gd name="T0" fmla="*/ 189 w 515"/>
                <a:gd name="T1" fmla="*/ 755 h 755"/>
                <a:gd name="T2" fmla="*/ 0 w 515"/>
                <a:gd name="T3" fmla="*/ 755 h 755"/>
                <a:gd name="T4" fmla="*/ 0 w 515"/>
                <a:gd name="T5" fmla="*/ 0 h 755"/>
                <a:gd name="T6" fmla="*/ 515 w 515"/>
                <a:gd name="T7" fmla="*/ 0 h 755"/>
                <a:gd name="T8" fmla="*/ 515 w 515"/>
                <a:gd name="T9" fmla="*/ 234 h 755"/>
                <a:gd name="T10" fmla="*/ 457 w 515"/>
                <a:gd name="T11" fmla="*/ 234 h 755"/>
                <a:gd name="T12" fmla="*/ 457 w 515"/>
                <a:gd name="T13" fmla="*/ 58 h 755"/>
                <a:gd name="T14" fmla="*/ 57 w 515"/>
                <a:gd name="T15" fmla="*/ 58 h 755"/>
                <a:gd name="T16" fmla="*/ 57 w 515"/>
                <a:gd name="T17" fmla="*/ 697 h 755"/>
                <a:gd name="T18" fmla="*/ 189 w 515"/>
                <a:gd name="T19" fmla="*/ 697 h 755"/>
                <a:gd name="T20" fmla="*/ 189 w 515"/>
                <a:gd name="T21"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83725B">
                <a:alpha val="86000"/>
              </a:srgbClr>
            </a:solidFill>
            <a:ln>
              <a:noFill/>
            </a:ln>
          </p:spPr>
          <p:txBody>
            <a:bodyPr vert="horz" wrap="square" lIns="92306" tIns="46160" rIns="92306" bIns="461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49">
                <a:solidFill>
                  <a:srgbClr val="003896"/>
                </a:solidFill>
                <a:cs typeface="Arial"/>
              </a:endParaRPr>
            </a:p>
          </p:txBody>
        </p:sp>
        <p:sp>
          <p:nvSpPr>
            <p:cNvPr id="9" name="TextBox 8">
              <a:extLst>
                <a:ext uri="{FF2B5EF4-FFF2-40B4-BE49-F238E27FC236}">
                  <a16:creationId xmlns:a16="http://schemas.microsoft.com/office/drawing/2014/main" id="{84CF91F6-7704-71A2-64D0-86507F21095B}"/>
                </a:ext>
              </a:extLst>
            </p:cNvPr>
            <p:cNvSpPr txBox="1"/>
            <p:nvPr/>
          </p:nvSpPr>
          <p:spPr>
            <a:xfrm>
              <a:off x="719881" y="1516309"/>
              <a:ext cx="4820581" cy="3527175"/>
            </a:xfrm>
            <a:prstGeom prst="rect">
              <a:avLst/>
            </a:prstGeom>
            <a:solidFill>
              <a:schemeClr val="bg1">
                <a:lumMod val="95000"/>
              </a:schemeClr>
            </a:solidFill>
          </p:spPr>
          <p:txBody>
            <a:bodyPr wrap="square" lIns="92306" tIns="46160" rIns="92306" bIns="46160" rtlCol="0">
              <a:spAutoFit/>
            </a:bodyPr>
            <a:lstStyle/>
            <a:p>
              <a:pPr>
                <a:defRPr/>
              </a:pPr>
              <a:r>
                <a:rPr lang="en-ZA" sz="1837" b="1" dirty="0">
                  <a:solidFill>
                    <a:srgbClr val="003896"/>
                  </a:solidFill>
                  <a:cs typeface="Arial"/>
                </a:rPr>
                <a:t>INTENT</a:t>
              </a:r>
            </a:p>
            <a:p>
              <a:pPr>
                <a:defRPr/>
              </a:pPr>
              <a:endParaRPr lang="en-ZA" sz="1837" b="1" dirty="0">
                <a:solidFill>
                  <a:srgbClr val="003896"/>
                </a:solidFill>
                <a:cs typeface="Arial"/>
              </a:endParaRPr>
            </a:p>
            <a:p>
              <a:pPr algn="just">
                <a:lnSpc>
                  <a:spcPct val="150000"/>
                </a:lnSpc>
              </a:pPr>
              <a:r>
                <a:rPr lang="en-GB" sz="1400" dirty="0">
                  <a:effectLst/>
                  <a:latin typeface="Arial" panose="020B0604020202020204" pitchFamily="34" charset="0"/>
                  <a:ea typeface="Times New Roman" panose="02020603050405020304" pitchFamily="18" charset="0"/>
                  <a:cs typeface="Arial" panose="020B0604020202020204" pitchFamily="34" charset="0"/>
                </a:rPr>
                <a:t>The focus of this particular module is to deliver a comprehensive learning solution aimed at </a:t>
              </a:r>
              <a:r>
                <a:rPr lang="en-ZA" sz="1400" dirty="0">
                  <a:effectLst/>
                  <a:latin typeface="Arial" panose="020B0604020202020204" pitchFamily="34" charset="0"/>
                  <a:ea typeface="Times New Roman" panose="02020603050405020304" pitchFamily="18" charset="0"/>
                  <a:cs typeface="Arial" panose="020B0604020202020204" pitchFamily="34" charset="0"/>
                </a:rPr>
                <a:t>equipping Eskom leaders with advanced skills to effectively mobilise, implement and steer </a:t>
              </a:r>
              <a:r>
                <a:rPr lang="en-ZA" sz="1400" dirty="0">
                  <a:latin typeface="Arial" panose="020B0604020202020204" pitchFamily="34" charset="0"/>
                  <a:ea typeface="Times New Roman" panose="02020603050405020304" pitchFamily="18" charset="0"/>
                  <a:cs typeface="Arial" panose="020B0604020202020204" pitchFamily="34" charset="0"/>
                </a:rPr>
                <a:t>change. </a:t>
              </a:r>
              <a:r>
                <a:rPr lang="en-ZA" sz="1400" dirty="0">
                  <a:effectLst/>
                  <a:latin typeface="Arial" panose="020B0604020202020204" pitchFamily="34" charset="0"/>
                  <a:ea typeface="Times New Roman" panose="02020603050405020304" pitchFamily="18" charset="0"/>
                  <a:cs typeface="Arial" panose="020B0604020202020204" pitchFamily="34" charset="0"/>
                </a:rPr>
                <a:t>The module need to steer content related the relevant requisite levels of work aimed at the different leadership levels, as per the leadership competence framework: </a:t>
              </a:r>
            </a:p>
            <a:p>
              <a:pPr marL="342900" lvl="0" indent="-342900" algn="just">
                <a:lnSpc>
                  <a:spcPct val="150000"/>
                </a:lnSpc>
                <a:buFont typeface="Symbol" panose="05050102010706020507" pitchFamily="18" charset="2"/>
                <a:buChar char=""/>
                <a:tabLst>
                  <a:tab pos="457200" algn="l"/>
                </a:tabLst>
              </a:pPr>
              <a:r>
                <a:rPr lang="en-GB" sz="1400" b="1" dirty="0">
                  <a:effectLst/>
                  <a:latin typeface="Arial" panose="020B0604020202020204" pitchFamily="34" charset="0"/>
                  <a:ea typeface="Times New Roman" panose="02020603050405020304" pitchFamily="18" charset="0"/>
                  <a:cs typeface="Arial" panose="020B0604020202020204" pitchFamily="34" charset="0"/>
                </a:rPr>
                <a:t>Supervisory Level</a:t>
              </a:r>
              <a:r>
                <a:rPr lang="en-GB" sz="1400" dirty="0">
                  <a:effectLst/>
                  <a:latin typeface="Arial" panose="020B0604020202020204" pitchFamily="34" charset="0"/>
                  <a:ea typeface="Times New Roman" panose="02020603050405020304" pitchFamily="18" charset="0"/>
                  <a:cs typeface="Arial" panose="020B0604020202020204" pitchFamily="34" charset="0"/>
                </a:rPr>
                <a:t>: Mobilising change agility for impact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r>
                <a:rPr lang="en-GB" sz="1400" b="1" dirty="0">
                  <a:effectLst/>
                  <a:latin typeface="Arial" panose="020B0604020202020204" pitchFamily="34" charset="0"/>
                  <a:ea typeface="Times New Roman" panose="02020603050405020304" pitchFamily="18" charset="0"/>
                  <a:cs typeface="Arial" panose="020B0604020202020204" pitchFamily="34" charset="0"/>
                </a:rPr>
                <a:t>Middle Managers Level</a:t>
              </a:r>
              <a:r>
                <a:rPr lang="en-GB" sz="1400" dirty="0">
                  <a:effectLst/>
                  <a:latin typeface="Arial" panose="020B0604020202020204" pitchFamily="34" charset="0"/>
                  <a:ea typeface="Times New Roman" panose="02020603050405020304" pitchFamily="18" charset="0"/>
                  <a:cs typeface="Arial" panose="020B0604020202020204" pitchFamily="34" charset="0"/>
                </a:rPr>
                <a:t>: : Implementing Change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457200" algn="l"/>
                </a:tabLst>
              </a:pPr>
              <a:r>
                <a:rPr lang="en-GB" sz="1400" b="1" dirty="0">
                  <a:effectLst/>
                  <a:latin typeface="Arial" panose="020B0604020202020204" pitchFamily="34" charset="0"/>
                  <a:ea typeface="Times New Roman" panose="02020603050405020304" pitchFamily="18" charset="0"/>
                  <a:cs typeface="Arial" panose="020B0604020202020204" pitchFamily="34" charset="0"/>
                </a:rPr>
                <a:t>Senior Managers Level</a:t>
              </a:r>
              <a:r>
                <a:rPr lang="en-GB" sz="1400" dirty="0">
                  <a:effectLst/>
                  <a:latin typeface="Arial" panose="020B0604020202020204" pitchFamily="34" charset="0"/>
                  <a:ea typeface="Times New Roman" panose="02020603050405020304" pitchFamily="18" charset="0"/>
                  <a:cs typeface="Arial" panose="020B0604020202020204" pitchFamily="34" charset="0"/>
                </a:rPr>
                <a:t>: Steering Change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7369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2F7FDB-DE10-F93C-BC7F-687479A3A498}"/>
              </a:ext>
            </a:extLst>
          </p:cNvPr>
          <p:cNvPicPr>
            <a:picLocks noChangeAspect="1"/>
          </p:cNvPicPr>
          <p:nvPr/>
        </p:nvPicPr>
        <p:blipFill>
          <a:blip r:embed="rId2"/>
          <a:stretch>
            <a:fillRect/>
          </a:stretch>
        </p:blipFill>
        <p:spPr>
          <a:xfrm>
            <a:off x="322997" y="1278575"/>
            <a:ext cx="11546005" cy="4828934"/>
          </a:xfrm>
          <a:prstGeom prst="rect">
            <a:avLst/>
          </a:prstGeom>
        </p:spPr>
      </p:pic>
      <p:sp>
        <p:nvSpPr>
          <p:cNvPr id="2" name="Title 1">
            <a:extLst>
              <a:ext uri="{FF2B5EF4-FFF2-40B4-BE49-F238E27FC236}">
                <a16:creationId xmlns:a16="http://schemas.microsoft.com/office/drawing/2014/main" id="{D1847169-9DC9-35F2-1999-0A082C586142}"/>
              </a:ext>
            </a:extLst>
          </p:cNvPr>
          <p:cNvSpPr>
            <a:spLocks noGrp="1"/>
          </p:cNvSpPr>
          <p:nvPr>
            <p:ph type="title"/>
          </p:nvPr>
        </p:nvSpPr>
        <p:spPr/>
        <p:txBody>
          <a:bodyPr/>
          <a:lstStyle/>
          <a:p>
            <a:r>
              <a:rPr lang="en-US" dirty="0"/>
              <a:t>Delivery focus </a:t>
            </a:r>
            <a:endParaRPr lang="en-ZA" dirty="0"/>
          </a:p>
        </p:txBody>
      </p:sp>
      <p:sp>
        <p:nvSpPr>
          <p:cNvPr id="5" name="TextBox 4">
            <a:extLst>
              <a:ext uri="{FF2B5EF4-FFF2-40B4-BE49-F238E27FC236}">
                <a16:creationId xmlns:a16="http://schemas.microsoft.com/office/drawing/2014/main" id="{4CA792F8-631C-0D8A-C92C-D6B14A82B441}"/>
              </a:ext>
            </a:extLst>
          </p:cNvPr>
          <p:cNvSpPr txBox="1"/>
          <p:nvPr/>
        </p:nvSpPr>
        <p:spPr>
          <a:xfrm>
            <a:off x="655092" y="1368322"/>
            <a:ext cx="10495128" cy="4519186"/>
          </a:xfrm>
          <a:prstGeom prst="rect">
            <a:avLst/>
          </a:prstGeom>
          <a:noFill/>
        </p:spPr>
        <p:txBody>
          <a:bodyPr wrap="square">
            <a:spAutoFit/>
          </a:bodyPr>
          <a:lstStyle/>
          <a:p>
            <a:pPr algn="just">
              <a:lnSpc>
                <a:spcPct val="150000"/>
              </a:lnSpc>
            </a:pPr>
            <a:r>
              <a:rPr lang="en-GB" sz="1600" dirty="0">
                <a:latin typeface="Arial" panose="020B0604020202020204" pitchFamily="34" charset="0"/>
                <a:cs typeface="Arial" panose="020B0604020202020204" pitchFamily="34" charset="0"/>
              </a:rPr>
              <a:t>The module is within the Supervisory, Middle Managers and Senior Managers Architecture, under Lead Others and will be delivered over 2 (two) days respectively as indicated below on the architectures on the next slides.</a:t>
            </a:r>
            <a:endParaRPr lang="en-ZA" sz="1600" dirty="0">
              <a:latin typeface="Arial" panose="020B0604020202020204" pitchFamily="34" charset="0"/>
              <a:cs typeface="Arial" panose="020B0604020202020204" pitchFamily="34" charset="0"/>
            </a:endParaRPr>
          </a:p>
          <a:p>
            <a:pPr algn="just">
              <a:lnSpc>
                <a:spcPct val="150000"/>
              </a:lnSpc>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n-GB" sz="1600" dirty="0">
                <a:effectLst/>
                <a:latin typeface="Arial" panose="020B0604020202020204" pitchFamily="34" charset="0"/>
                <a:ea typeface="Times New Roman" panose="02020603050405020304" pitchFamily="18" charset="0"/>
                <a:cs typeface="Arial" panose="020B0604020202020204" pitchFamily="34" charset="0"/>
              </a:rPr>
              <a:t>This module will be delivered within the theme LEAD OTHERS.  The lead-in will be lead self and the lead-out will </a:t>
            </a:r>
            <a:r>
              <a:rPr lang="en-GB" sz="1600" dirty="0">
                <a:latin typeface="Arial" panose="020B0604020202020204" pitchFamily="34" charset="0"/>
                <a:cs typeface="Arial" panose="020B0604020202020204" pitchFamily="34" charset="0"/>
              </a:rPr>
              <a:t>be on focusing on enabling leaders to lead organisation effectively. </a:t>
            </a:r>
          </a:p>
          <a:p>
            <a:pPr algn="just">
              <a:lnSpc>
                <a:spcPct val="150000"/>
              </a:lnSpc>
            </a:pPr>
            <a:r>
              <a:rPr lang="en-GB" sz="1600" dirty="0">
                <a:latin typeface="Arial" panose="020B0604020202020204" pitchFamily="34" charset="0"/>
                <a:cs typeface="Arial" panose="020B0604020202020204" pitchFamily="34" charset="0"/>
              </a:rPr>
              <a:t>The intent is to deliver this module to 1350 Supervisors, 1350 Middle Managers and 300 Senior Managers over the next 5 years.</a:t>
            </a:r>
          </a:p>
          <a:p>
            <a:pPr algn="just">
              <a:lnSpc>
                <a:spcPct val="150000"/>
              </a:lnSpc>
            </a:pPr>
            <a:endParaRPr lang="en-GB" sz="1600" dirty="0">
              <a:latin typeface="Arial" panose="020B0604020202020204" pitchFamily="34" charset="0"/>
              <a:cs typeface="Arial" panose="020B0604020202020204" pitchFamily="34" charset="0"/>
            </a:endParaRPr>
          </a:p>
          <a:p>
            <a:pPr algn="just">
              <a:lnSpc>
                <a:spcPct val="150000"/>
              </a:lnSpc>
            </a:pPr>
            <a:r>
              <a:rPr lang="en-GB" sz="1600" dirty="0">
                <a:latin typeface="Arial" panose="020B0604020202020204" pitchFamily="34" charset="0"/>
                <a:cs typeface="Arial" panose="020B0604020202020204" pitchFamily="34" charset="0"/>
              </a:rPr>
              <a:t>The final structure and content will be finalised in collaboration with the Eskom Leadership Effectiveness Unit.</a:t>
            </a:r>
            <a:r>
              <a:rPr lang="en-ZA"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The ability to seamlessly integrate with other programme modules as an independent solution to be demonstrated.</a:t>
            </a:r>
            <a:endParaRPr lang="en-ZA" sz="1600" dirty="0">
              <a:latin typeface="Arial" panose="020B0604020202020204" pitchFamily="34" charset="0"/>
              <a:cs typeface="Arial" panose="020B0604020202020204" pitchFamily="34" charset="0"/>
            </a:endParaRPr>
          </a:p>
          <a:p>
            <a:pPr algn="just">
              <a:lnSpc>
                <a:spcPct val="150000"/>
              </a:lnSpc>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34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87B19-F08B-4C1D-49D9-7139C8D63814}"/>
            </a:ext>
          </a:extLst>
        </p:cNvPr>
        <p:cNvGrpSpPr/>
        <p:nvPr/>
      </p:nvGrpSpPr>
      <p:grpSpPr>
        <a:xfrm>
          <a:off x="0" y="0"/>
          <a:ext cx="0" cy="0"/>
          <a:chOff x="0" y="0"/>
          <a:chExt cx="0" cy="0"/>
        </a:xfrm>
      </p:grpSpPr>
      <p:graphicFrame>
        <p:nvGraphicFramePr>
          <p:cNvPr id="40" name="Object 39" hidden="1">
            <a:extLst>
              <a:ext uri="{FF2B5EF4-FFF2-40B4-BE49-F238E27FC236}">
                <a16:creationId xmlns:a16="http://schemas.microsoft.com/office/drawing/2014/main" id="{BF0A6B72-1418-3242-A6DC-19A438814615}"/>
              </a:ext>
            </a:extLst>
          </p:cNvPr>
          <p:cNvGraphicFramePr>
            <a:graphicFrameLocks noChangeAspect="1"/>
          </p:cNvGraphicFramePr>
          <p:nvPr>
            <p:custDataLst>
              <p:tags r:id="rId1"/>
            </p:custDataLst>
          </p:nvPr>
        </p:nvGraphicFramePr>
        <p:xfrm>
          <a:off x="1525858" y="1790"/>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0" name="Object 39" hidden="1">
                        <a:extLst>
                          <a:ext uri="{FF2B5EF4-FFF2-40B4-BE49-F238E27FC236}">
                            <a16:creationId xmlns:a16="http://schemas.microsoft.com/office/drawing/2014/main" id="{BF0A6B72-1418-3242-A6DC-19A438814615}"/>
                          </a:ext>
                        </a:extLst>
                      </p:cNvPr>
                      <p:cNvPicPr/>
                      <p:nvPr/>
                    </p:nvPicPr>
                    <p:blipFill>
                      <a:blip r:embed="rId5"/>
                      <a:stretch>
                        <a:fillRect/>
                      </a:stretch>
                    </p:blipFill>
                    <p:spPr>
                      <a:xfrm>
                        <a:off x="1525858" y="1790"/>
                        <a:ext cx="1588"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FA30CED3-5B84-3981-6733-709B866E5B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755306"/>
            <a:ext cx="12192000" cy="5650192"/>
          </a:xfrm>
          <a:prstGeom prst="rect">
            <a:avLst/>
          </a:prstGeom>
        </p:spPr>
      </p:pic>
      <p:sp>
        <p:nvSpPr>
          <p:cNvPr id="70" name="Rectangle 2">
            <a:extLst>
              <a:ext uri="{FF2B5EF4-FFF2-40B4-BE49-F238E27FC236}">
                <a16:creationId xmlns:a16="http://schemas.microsoft.com/office/drawing/2014/main" id="{861E37D1-6C03-DDEA-0437-0236D1A224AE}"/>
              </a:ext>
            </a:extLst>
          </p:cNvPr>
          <p:cNvSpPr txBox="1">
            <a:spLocks noChangeArrowheads="1"/>
          </p:cNvSpPr>
          <p:nvPr>
            <p:custDataLst>
              <p:tags r:id="rId2"/>
            </p:custDataLst>
          </p:nvPr>
        </p:nvSpPr>
        <p:spPr>
          <a:xfrm>
            <a:off x="364278" y="115887"/>
            <a:ext cx="7953240" cy="666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rPr>
              <a:t>Supervisory Development Programme (SDP) architecture</a:t>
            </a:r>
          </a:p>
        </p:txBody>
      </p:sp>
      <p:sp>
        <p:nvSpPr>
          <p:cNvPr id="2" name="Rounded Rectangle 1">
            <a:extLst>
              <a:ext uri="{FF2B5EF4-FFF2-40B4-BE49-F238E27FC236}">
                <a16:creationId xmlns:a16="http://schemas.microsoft.com/office/drawing/2014/main" id="{6638FCE3-832B-1484-8101-DFB20A7CE494}"/>
              </a:ext>
            </a:extLst>
          </p:cNvPr>
          <p:cNvSpPr/>
          <p:nvPr/>
        </p:nvSpPr>
        <p:spPr>
          <a:xfrm>
            <a:off x="2180764" y="1157741"/>
            <a:ext cx="1301570" cy="81052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Self</a:t>
            </a:r>
          </a:p>
        </p:txBody>
      </p:sp>
      <p:sp>
        <p:nvSpPr>
          <p:cNvPr id="4" name="Rounded Rectangle 15">
            <a:extLst>
              <a:ext uri="{FF2B5EF4-FFF2-40B4-BE49-F238E27FC236}">
                <a16:creationId xmlns:a16="http://schemas.microsoft.com/office/drawing/2014/main" id="{46E0622F-B3C7-E771-B91F-4668F18D2094}"/>
              </a:ext>
            </a:extLst>
          </p:cNvPr>
          <p:cNvSpPr/>
          <p:nvPr/>
        </p:nvSpPr>
        <p:spPr>
          <a:xfrm>
            <a:off x="3593321" y="1157741"/>
            <a:ext cx="1218903" cy="8188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Others</a:t>
            </a:r>
          </a:p>
        </p:txBody>
      </p:sp>
      <p:sp>
        <p:nvSpPr>
          <p:cNvPr id="6" name="Rounded Rectangle 16">
            <a:extLst>
              <a:ext uri="{FF2B5EF4-FFF2-40B4-BE49-F238E27FC236}">
                <a16:creationId xmlns:a16="http://schemas.microsoft.com/office/drawing/2014/main" id="{F0A53D2E-514E-69EF-A785-DFDB6F0C4254}"/>
              </a:ext>
            </a:extLst>
          </p:cNvPr>
          <p:cNvSpPr/>
          <p:nvPr/>
        </p:nvSpPr>
        <p:spPr>
          <a:xfrm>
            <a:off x="4923211" y="1159960"/>
            <a:ext cx="1244114" cy="82871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Others</a:t>
            </a:r>
          </a:p>
        </p:txBody>
      </p:sp>
      <p:sp>
        <p:nvSpPr>
          <p:cNvPr id="16" name="Rounded Rectangle 24">
            <a:extLst>
              <a:ext uri="{FF2B5EF4-FFF2-40B4-BE49-F238E27FC236}">
                <a16:creationId xmlns:a16="http://schemas.microsoft.com/office/drawing/2014/main" id="{F49E56DE-377D-7109-10D4-53BAA49A2EA2}"/>
              </a:ext>
            </a:extLst>
          </p:cNvPr>
          <p:cNvSpPr/>
          <p:nvPr/>
        </p:nvSpPr>
        <p:spPr>
          <a:xfrm>
            <a:off x="480166" y="2101975"/>
            <a:ext cx="1195387" cy="87788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Orientation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 day</a:t>
            </a:r>
          </a:p>
        </p:txBody>
      </p:sp>
      <p:sp>
        <p:nvSpPr>
          <p:cNvPr id="19" name="Rounded Rectangle 25">
            <a:extLst>
              <a:ext uri="{FF2B5EF4-FFF2-40B4-BE49-F238E27FC236}">
                <a16:creationId xmlns:a16="http://schemas.microsoft.com/office/drawing/2014/main" id="{AEFDA7DB-83A2-C766-808C-1BBF52E3F565}"/>
              </a:ext>
            </a:extLst>
          </p:cNvPr>
          <p:cNvSpPr/>
          <p:nvPr/>
        </p:nvSpPr>
        <p:spPr>
          <a:xfrm>
            <a:off x="2180243" y="3042504"/>
            <a:ext cx="1204769" cy="122358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My role in relation to self (Doughnut of 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anose="020B0604020202020204"/>
                <a:ea typeface="+mn-ea"/>
                <a:cs typeface="Arial"/>
              </a:rPr>
              <a:t>1 Day </a:t>
            </a:r>
          </a:p>
        </p:txBody>
      </p:sp>
      <p:sp>
        <p:nvSpPr>
          <p:cNvPr id="25" name="Rounded Rectangle 28">
            <a:extLst>
              <a:ext uri="{FF2B5EF4-FFF2-40B4-BE49-F238E27FC236}">
                <a16:creationId xmlns:a16="http://schemas.microsoft.com/office/drawing/2014/main" id="{ACAEAF2E-BC96-DFA5-96B2-2C9D903477F0}"/>
              </a:ext>
            </a:extLst>
          </p:cNvPr>
          <p:cNvSpPr/>
          <p:nvPr/>
        </p:nvSpPr>
        <p:spPr>
          <a:xfrm>
            <a:off x="4945833" y="2137761"/>
            <a:ext cx="1213344" cy="1026868"/>
          </a:xfrm>
          <a:prstGeom prst="roundRect">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Building High Performance  Teams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p>
        </p:txBody>
      </p:sp>
      <p:sp>
        <p:nvSpPr>
          <p:cNvPr id="28" name="Rounded Rectangle 35">
            <a:extLst>
              <a:ext uri="{FF2B5EF4-FFF2-40B4-BE49-F238E27FC236}">
                <a16:creationId xmlns:a16="http://schemas.microsoft.com/office/drawing/2014/main" id="{43F8717E-A6B7-A123-6EF7-8502A9A892AB}"/>
              </a:ext>
            </a:extLst>
          </p:cNvPr>
          <p:cNvSpPr/>
          <p:nvPr/>
        </p:nvSpPr>
        <p:spPr>
          <a:xfrm>
            <a:off x="394201" y="5535863"/>
            <a:ext cx="10278348" cy="3409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Action Learning Project</a:t>
            </a:r>
          </a:p>
        </p:txBody>
      </p:sp>
      <p:sp>
        <p:nvSpPr>
          <p:cNvPr id="33" name="Rounded Rectangle 31">
            <a:extLst>
              <a:ext uri="{FF2B5EF4-FFF2-40B4-BE49-F238E27FC236}">
                <a16:creationId xmlns:a16="http://schemas.microsoft.com/office/drawing/2014/main" id="{61ABA2E7-B9F3-4B85-C717-156704F68487}"/>
              </a:ext>
            </a:extLst>
          </p:cNvPr>
          <p:cNvSpPr/>
          <p:nvPr/>
        </p:nvSpPr>
        <p:spPr>
          <a:xfrm>
            <a:off x="6271882" y="2122966"/>
            <a:ext cx="1274165" cy="1552792"/>
          </a:xfrm>
          <a:prstGeom prst="roundRect">
            <a:avLst/>
          </a:prstGeom>
          <a:solidFill>
            <a:schemeClr val="accent5">
              <a:lumMod val="40000"/>
              <a:lumOff val="60000"/>
            </a:schemeClr>
          </a:solid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Change Leadership: Mobilising change agility for impact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2 Days</a:t>
            </a:r>
          </a:p>
        </p:txBody>
      </p:sp>
      <p:sp>
        <p:nvSpPr>
          <p:cNvPr id="35" name="Rounded Rectangle 51">
            <a:extLst>
              <a:ext uri="{FF2B5EF4-FFF2-40B4-BE49-F238E27FC236}">
                <a16:creationId xmlns:a16="http://schemas.microsoft.com/office/drawing/2014/main" id="{E95014F2-3895-34B4-98E5-C45F5EBEA3E2}"/>
              </a:ext>
            </a:extLst>
          </p:cNvPr>
          <p:cNvSpPr/>
          <p:nvPr/>
        </p:nvSpPr>
        <p:spPr>
          <a:xfrm>
            <a:off x="7726270" y="3518910"/>
            <a:ext cx="1332321" cy="1161221"/>
          </a:xfrm>
          <a:prstGeom prst="roundRect">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T</a:t>
            </a:r>
            <a:r>
              <a:rPr kumimoji="0" lang="en-ZA" sz="1200" b="1" i="0" u="none" strike="noStrike" kern="1200" cap="none" spc="0" normalizeH="0" baseline="0" noProof="0" dirty="0" err="1">
                <a:ln>
                  <a:noFill/>
                </a:ln>
                <a:solidFill>
                  <a:srgbClr val="003896"/>
                </a:solidFill>
                <a:effectLst/>
                <a:uLnTx/>
                <a:uFillTx/>
                <a:latin typeface="Arial" panose="020B0604020202020204"/>
                <a:ea typeface="ＭＳ Ｐゴシック" pitchFamily="-84" charset="-128"/>
                <a:cs typeface="Arial"/>
              </a:rPr>
              <a:t>urbo</a:t>
            </a:r>
            <a:r>
              <a:rPr kumimoji="0" lang="en-ZA" sz="1200" b="1"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 session: Stepping into leadership effectiveness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1 Day </a:t>
            </a:r>
          </a:p>
        </p:txBody>
      </p:sp>
      <p:sp>
        <p:nvSpPr>
          <p:cNvPr id="36" name="Rounded Rectangle 53">
            <a:extLst>
              <a:ext uri="{FF2B5EF4-FFF2-40B4-BE49-F238E27FC236}">
                <a16:creationId xmlns:a16="http://schemas.microsoft.com/office/drawing/2014/main" id="{304D668A-8012-BD28-2FDC-93DD2D51A0EA}"/>
              </a:ext>
            </a:extLst>
          </p:cNvPr>
          <p:cNvSpPr/>
          <p:nvPr/>
        </p:nvSpPr>
        <p:spPr>
          <a:xfrm>
            <a:off x="3562977" y="2122966"/>
            <a:ext cx="1241546" cy="81889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Presentation skills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p>
        </p:txBody>
      </p:sp>
      <p:sp>
        <p:nvSpPr>
          <p:cNvPr id="38" name="Rounded Rectangle 55">
            <a:extLst>
              <a:ext uri="{FF2B5EF4-FFF2-40B4-BE49-F238E27FC236}">
                <a16:creationId xmlns:a16="http://schemas.microsoft.com/office/drawing/2014/main" id="{B15A1F6C-7679-2C54-6AF8-3CCEC5F40E96}"/>
              </a:ext>
            </a:extLst>
          </p:cNvPr>
          <p:cNvSpPr/>
          <p:nvPr/>
        </p:nvSpPr>
        <p:spPr>
          <a:xfrm>
            <a:off x="7715612" y="2029085"/>
            <a:ext cx="1350255" cy="593678"/>
          </a:xfrm>
          <a:prstGeom prst="roundRect">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Leading with digital fluency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1 Day</a:t>
            </a:r>
          </a:p>
        </p:txBody>
      </p:sp>
      <p:sp>
        <p:nvSpPr>
          <p:cNvPr id="41" name="Rounded Rectangle 57">
            <a:extLst>
              <a:ext uri="{FF2B5EF4-FFF2-40B4-BE49-F238E27FC236}">
                <a16:creationId xmlns:a16="http://schemas.microsoft.com/office/drawing/2014/main" id="{8849923C-B602-3F12-A0A9-0F26C0A243CD}"/>
              </a:ext>
            </a:extLst>
          </p:cNvPr>
          <p:cNvSpPr/>
          <p:nvPr/>
        </p:nvSpPr>
        <p:spPr>
          <a:xfrm>
            <a:off x="4923212" y="3265391"/>
            <a:ext cx="1244114" cy="98347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Situational leadership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2 Days</a:t>
            </a:r>
          </a:p>
        </p:txBody>
      </p:sp>
      <p:sp>
        <p:nvSpPr>
          <p:cNvPr id="42" name="Rounded Rectangle 59">
            <a:extLst>
              <a:ext uri="{FF2B5EF4-FFF2-40B4-BE49-F238E27FC236}">
                <a16:creationId xmlns:a16="http://schemas.microsoft.com/office/drawing/2014/main" id="{39DE1330-55B8-8078-846D-E8B394DEB21C}"/>
              </a:ext>
            </a:extLst>
          </p:cNvPr>
          <p:cNvSpPr/>
          <p:nvPr/>
        </p:nvSpPr>
        <p:spPr>
          <a:xfrm>
            <a:off x="3572501" y="3056671"/>
            <a:ext cx="1239723" cy="983828"/>
          </a:xfrm>
          <a:prstGeom prst="roundRect">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Problem Solving &amp; Decision Making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p>
        </p:txBody>
      </p:sp>
      <p:grpSp>
        <p:nvGrpSpPr>
          <p:cNvPr id="12" name="Group 11">
            <a:extLst>
              <a:ext uri="{FF2B5EF4-FFF2-40B4-BE49-F238E27FC236}">
                <a16:creationId xmlns:a16="http://schemas.microsoft.com/office/drawing/2014/main" id="{C6E9DF84-5047-10EF-B11C-C47457729610}"/>
              </a:ext>
            </a:extLst>
          </p:cNvPr>
          <p:cNvGrpSpPr/>
          <p:nvPr/>
        </p:nvGrpSpPr>
        <p:grpSpPr>
          <a:xfrm>
            <a:off x="9355916" y="1180372"/>
            <a:ext cx="1195390" cy="4298713"/>
            <a:chOff x="9970067" y="1139312"/>
            <a:chExt cx="1195390" cy="4339773"/>
          </a:xfrm>
          <a:solidFill>
            <a:schemeClr val="bg1">
              <a:lumMod val="75000"/>
            </a:schemeClr>
          </a:solidFill>
        </p:grpSpPr>
        <p:sp>
          <p:nvSpPr>
            <p:cNvPr id="32" name="Rounded Rectangle 49">
              <a:extLst>
                <a:ext uri="{FF2B5EF4-FFF2-40B4-BE49-F238E27FC236}">
                  <a16:creationId xmlns:a16="http://schemas.microsoft.com/office/drawing/2014/main" id="{7E3E40C4-559A-0425-9E7C-180F1DC89C66}"/>
                </a:ext>
              </a:extLst>
            </p:cNvPr>
            <p:cNvSpPr/>
            <p:nvPr/>
          </p:nvSpPr>
          <p:spPr>
            <a:xfrm>
              <a:off x="9970067" y="1139312"/>
              <a:ext cx="1195387" cy="433977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000" b="0" i="0" u="none" strike="noStrike" kern="1200" cap="none" spc="0" normalizeH="0" baseline="0" noProof="0">
                <a:ln>
                  <a:noFill/>
                </a:ln>
                <a:solidFill>
                  <a:srgbClr val="003896"/>
                </a:solidFill>
                <a:effectLst/>
                <a:uLnTx/>
                <a:uFillTx/>
                <a:latin typeface="Arial"/>
                <a:ea typeface="+mn-ea"/>
                <a:cs typeface="Arial"/>
              </a:endParaRPr>
            </a:p>
          </p:txBody>
        </p:sp>
        <p:sp>
          <p:nvSpPr>
            <p:cNvPr id="43" name="TextBox 61">
              <a:extLst>
                <a:ext uri="{FF2B5EF4-FFF2-40B4-BE49-F238E27FC236}">
                  <a16:creationId xmlns:a16="http://schemas.microsoft.com/office/drawing/2014/main" id="{EEC30163-85C2-FB1D-7E89-760851D4026D}"/>
                </a:ext>
              </a:extLst>
            </p:cNvPr>
            <p:cNvSpPr txBox="1">
              <a:spLocks noChangeArrowheads="1"/>
            </p:cNvSpPr>
            <p:nvPr/>
          </p:nvSpPr>
          <p:spPr bwMode="auto">
            <a:xfrm>
              <a:off x="9970070" y="2632875"/>
              <a:ext cx="1195387" cy="17710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charset="0"/>
                  <a:ea typeface="ＭＳ Ｐゴシック" charset="0"/>
                  <a:cs typeface="Arial" charset="0"/>
                </a:defRPr>
              </a:lvl1pPr>
              <a:lvl2pPr marL="742950" indent="-285750" eaLnBrk="0" hangingPunct="0">
                <a:defRPr sz="800">
                  <a:solidFill>
                    <a:schemeClr val="tx1"/>
                  </a:solidFill>
                  <a:latin typeface="Arial" charset="0"/>
                  <a:ea typeface="Arial" charset="0"/>
                  <a:cs typeface="Arial" charset="0"/>
                </a:defRPr>
              </a:lvl2pPr>
              <a:lvl3pPr marL="1143000" indent="-228600" eaLnBrk="0" hangingPunct="0">
                <a:defRPr sz="800">
                  <a:solidFill>
                    <a:schemeClr val="tx1"/>
                  </a:solidFill>
                  <a:latin typeface="Arial" charset="0"/>
                  <a:ea typeface="Arial" charset="0"/>
                  <a:cs typeface="Arial" charset="0"/>
                </a:defRPr>
              </a:lvl3pPr>
              <a:lvl4pPr marL="1600200" indent="-228600" eaLnBrk="0" hangingPunct="0">
                <a:defRPr sz="800">
                  <a:solidFill>
                    <a:schemeClr val="tx1"/>
                  </a:solidFill>
                  <a:latin typeface="Arial" charset="0"/>
                  <a:ea typeface="Arial" charset="0"/>
                  <a:cs typeface="Arial" charset="0"/>
                </a:defRPr>
              </a:lvl4pPr>
              <a:lvl5pPr marL="2057400" indent="-228600" eaLnBrk="0" hangingPunct="0">
                <a:defRPr sz="8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rPr>
                <a:t>Programme Synthesis: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ZA" sz="1200" b="1" dirty="0">
                <a:solidFill>
                  <a:srgbClr val="003896"/>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rPr>
                <a:t> Dry run and final presentations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ZA" sz="1200" b="1" dirty="0">
                  <a:solidFill>
                    <a:srgbClr val="003896"/>
                  </a:solidFill>
                  <a:latin typeface="Arial"/>
                </a:rPr>
                <a:t>2</a:t>
              </a:r>
              <a:r>
                <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rPr>
                <a:t> Days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endParaRPr>
            </a:p>
          </p:txBody>
        </p:sp>
      </p:grpSp>
      <p:sp>
        <p:nvSpPr>
          <p:cNvPr id="46" name="Rounded Rectangle 38">
            <a:extLst>
              <a:ext uri="{FF2B5EF4-FFF2-40B4-BE49-F238E27FC236}">
                <a16:creationId xmlns:a16="http://schemas.microsoft.com/office/drawing/2014/main" id="{D4906DDD-6D91-F3F7-7483-861271B31B9D}"/>
              </a:ext>
            </a:extLst>
          </p:cNvPr>
          <p:cNvSpPr/>
          <p:nvPr/>
        </p:nvSpPr>
        <p:spPr>
          <a:xfrm>
            <a:off x="6277634" y="1166196"/>
            <a:ext cx="1268413" cy="8224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Others</a:t>
            </a:r>
          </a:p>
        </p:txBody>
      </p:sp>
      <p:sp>
        <p:nvSpPr>
          <p:cNvPr id="48" name="Rounded Rectangle 46">
            <a:extLst>
              <a:ext uri="{FF2B5EF4-FFF2-40B4-BE49-F238E27FC236}">
                <a16:creationId xmlns:a16="http://schemas.microsoft.com/office/drawing/2014/main" id="{52CF9845-2E23-91EF-FDA2-984585F6012F}"/>
              </a:ext>
            </a:extLst>
          </p:cNvPr>
          <p:cNvSpPr/>
          <p:nvPr/>
        </p:nvSpPr>
        <p:spPr>
          <a:xfrm>
            <a:off x="7664998" y="1180372"/>
            <a:ext cx="1388624" cy="80829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Lead Organisation</a:t>
            </a:r>
          </a:p>
        </p:txBody>
      </p:sp>
      <p:sp>
        <p:nvSpPr>
          <p:cNvPr id="49" name="Rounded Rectangle 48">
            <a:extLst>
              <a:ext uri="{FF2B5EF4-FFF2-40B4-BE49-F238E27FC236}">
                <a16:creationId xmlns:a16="http://schemas.microsoft.com/office/drawing/2014/main" id="{FCBB566A-9BAD-F530-4A37-7158A33BFFAD}"/>
              </a:ext>
            </a:extLst>
          </p:cNvPr>
          <p:cNvSpPr/>
          <p:nvPr/>
        </p:nvSpPr>
        <p:spPr>
          <a:xfrm>
            <a:off x="7737383" y="4712912"/>
            <a:ext cx="1350255" cy="800925"/>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 Day</a:t>
            </a:r>
          </a:p>
        </p:txBody>
      </p:sp>
      <p:sp>
        <p:nvSpPr>
          <p:cNvPr id="54" name="Rounded Rectangle 1">
            <a:extLst>
              <a:ext uri="{FF2B5EF4-FFF2-40B4-BE49-F238E27FC236}">
                <a16:creationId xmlns:a16="http://schemas.microsoft.com/office/drawing/2014/main" id="{43781FB2-38E2-EDCF-EAAA-BC93D7965CC8}"/>
              </a:ext>
            </a:extLst>
          </p:cNvPr>
          <p:cNvSpPr/>
          <p:nvPr/>
        </p:nvSpPr>
        <p:spPr>
          <a:xfrm>
            <a:off x="469257" y="1157741"/>
            <a:ext cx="1218903" cy="8105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Setting the scene</a:t>
            </a:r>
          </a:p>
        </p:txBody>
      </p:sp>
      <p:sp>
        <p:nvSpPr>
          <p:cNvPr id="55" name="Rounded Rectangle 48">
            <a:extLst>
              <a:ext uri="{FF2B5EF4-FFF2-40B4-BE49-F238E27FC236}">
                <a16:creationId xmlns:a16="http://schemas.microsoft.com/office/drawing/2014/main" id="{C811AE31-AD4F-E523-611E-697D3B96CDFE}"/>
              </a:ext>
            </a:extLst>
          </p:cNvPr>
          <p:cNvSpPr/>
          <p:nvPr/>
        </p:nvSpPr>
        <p:spPr>
          <a:xfrm>
            <a:off x="469257" y="3047357"/>
            <a:ext cx="1195387" cy="1026868"/>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Stepping into action learning</a:t>
            </a:r>
          </a:p>
          <a:p>
            <a:pPr marL="0" marR="0" lvl="0" indent="0" algn="ctr" defTabSz="914400" rtl="0" eaLnBrk="1" fontAlgn="base" latinLnBrk="0" hangingPunct="1">
              <a:lnSpc>
                <a:spcPct val="100000"/>
              </a:lnSpc>
              <a:spcBef>
                <a:spcPct val="0"/>
              </a:spcBef>
              <a:spcAft>
                <a:spcPct val="0"/>
              </a:spcAft>
              <a:buClrTx/>
              <a:buSzTx/>
              <a:buFontTx/>
              <a:buNone/>
              <a:tabLst/>
              <a:defRPr/>
            </a:pPr>
            <a:r>
              <a:rPr lang="en-ZA" sz="1200" dirty="0">
                <a:solidFill>
                  <a:srgbClr val="003896"/>
                </a:solidFill>
                <a:latin typeface="Arial" panose="020B0604020202020204"/>
                <a:cs typeface="Arial"/>
              </a:rPr>
              <a:t>2</a:t>
            </a: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 Days</a:t>
            </a:r>
          </a:p>
        </p:txBody>
      </p:sp>
      <p:sp>
        <p:nvSpPr>
          <p:cNvPr id="57" name="Rounded Rectangle 48">
            <a:extLst>
              <a:ext uri="{FF2B5EF4-FFF2-40B4-BE49-F238E27FC236}">
                <a16:creationId xmlns:a16="http://schemas.microsoft.com/office/drawing/2014/main" id="{4F77D44F-576A-E9B1-3688-9976EF7D063F}"/>
              </a:ext>
            </a:extLst>
          </p:cNvPr>
          <p:cNvSpPr/>
          <p:nvPr/>
        </p:nvSpPr>
        <p:spPr>
          <a:xfrm>
            <a:off x="3633997" y="4741843"/>
            <a:ext cx="1199997" cy="747428"/>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1/2 Day</a:t>
            </a:r>
          </a:p>
        </p:txBody>
      </p:sp>
      <p:sp>
        <p:nvSpPr>
          <p:cNvPr id="58" name="Rounded Rectangle 48">
            <a:extLst>
              <a:ext uri="{FF2B5EF4-FFF2-40B4-BE49-F238E27FC236}">
                <a16:creationId xmlns:a16="http://schemas.microsoft.com/office/drawing/2014/main" id="{45AD63DF-B589-D3BA-DD78-9041BA1255CD}"/>
              </a:ext>
            </a:extLst>
          </p:cNvPr>
          <p:cNvSpPr/>
          <p:nvPr/>
        </p:nvSpPr>
        <p:spPr>
          <a:xfrm>
            <a:off x="4991091" y="4741843"/>
            <a:ext cx="1157082" cy="759145"/>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1/2 Day</a:t>
            </a:r>
          </a:p>
        </p:txBody>
      </p:sp>
      <p:sp>
        <p:nvSpPr>
          <p:cNvPr id="65" name="Rounded Rectangle 36">
            <a:extLst>
              <a:ext uri="{FF2B5EF4-FFF2-40B4-BE49-F238E27FC236}">
                <a16:creationId xmlns:a16="http://schemas.microsoft.com/office/drawing/2014/main" id="{D0B4AF32-6FF5-15AD-30A2-35E86CFF81FA}"/>
              </a:ext>
            </a:extLst>
          </p:cNvPr>
          <p:cNvSpPr/>
          <p:nvPr/>
        </p:nvSpPr>
        <p:spPr>
          <a:xfrm>
            <a:off x="388904" y="6002252"/>
            <a:ext cx="1770063" cy="304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Pre-Assessment</a:t>
            </a:r>
          </a:p>
        </p:txBody>
      </p:sp>
      <p:sp>
        <p:nvSpPr>
          <p:cNvPr id="66" name="Rounded Rectangle 37">
            <a:extLst>
              <a:ext uri="{FF2B5EF4-FFF2-40B4-BE49-F238E27FC236}">
                <a16:creationId xmlns:a16="http://schemas.microsoft.com/office/drawing/2014/main" id="{6FBA3B75-A24F-E47A-5A92-BB488DC85D42}"/>
              </a:ext>
            </a:extLst>
          </p:cNvPr>
          <p:cNvSpPr/>
          <p:nvPr/>
        </p:nvSpPr>
        <p:spPr>
          <a:xfrm>
            <a:off x="8917720" y="6017317"/>
            <a:ext cx="1770063" cy="304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Post-Assessment</a:t>
            </a:r>
          </a:p>
        </p:txBody>
      </p:sp>
      <p:cxnSp>
        <p:nvCxnSpPr>
          <p:cNvPr id="67" name="Straight Arrow Connector 66">
            <a:extLst>
              <a:ext uri="{FF2B5EF4-FFF2-40B4-BE49-F238E27FC236}">
                <a16:creationId xmlns:a16="http://schemas.microsoft.com/office/drawing/2014/main" id="{14E61DA5-11E5-27AB-2A68-79A9AA820252}"/>
              </a:ext>
            </a:extLst>
          </p:cNvPr>
          <p:cNvCxnSpPr>
            <a:cxnSpLocks/>
          </p:cNvCxnSpPr>
          <p:nvPr/>
        </p:nvCxnSpPr>
        <p:spPr>
          <a:xfrm>
            <a:off x="2213485" y="6206498"/>
            <a:ext cx="6616616"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68" name="Rounded Rectangle 32">
            <a:extLst>
              <a:ext uri="{FF2B5EF4-FFF2-40B4-BE49-F238E27FC236}">
                <a16:creationId xmlns:a16="http://schemas.microsoft.com/office/drawing/2014/main" id="{A1C4AB83-FC0D-A8EA-D903-56BB4DC5D24C}"/>
              </a:ext>
            </a:extLst>
          </p:cNvPr>
          <p:cNvSpPr/>
          <p:nvPr/>
        </p:nvSpPr>
        <p:spPr>
          <a:xfrm>
            <a:off x="4391759" y="6037959"/>
            <a:ext cx="1770063" cy="304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FFFFFF"/>
                </a:solidFill>
                <a:latin typeface="Arial" panose="020B0604020202020204"/>
                <a:cs typeface="Arial"/>
              </a:rPr>
              <a:t>26</a:t>
            </a: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Arial"/>
              </a:rPr>
              <a:t> contact days</a:t>
            </a:r>
            <a:endPar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69" name="Rounded Rectangle 48">
            <a:extLst>
              <a:ext uri="{FF2B5EF4-FFF2-40B4-BE49-F238E27FC236}">
                <a16:creationId xmlns:a16="http://schemas.microsoft.com/office/drawing/2014/main" id="{011C0B4F-B436-F8CC-B20E-A736367EACA0}"/>
              </a:ext>
            </a:extLst>
          </p:cNvPr>
          <p:cNvSpPr/>
          <p:nvPr/>
        </p:nvSpPr>
        <p:spPr>
          <a:xfrm>
            <a:off x="2213485" y="4741842"/>
            <a:ext cx="1179025" cy="749969"/>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1/2 Day</a:t>
            </a:r>
          </a:p>
        </p:txBody>
      </p:sp>
      <p:sp>
        <p:nvSpPr>
          <p:cNvPr id="5" name="TextBox 4">
            <a:extLst>
              <a:ext uri="{FF2B5EF4-FFF2-40B4-BE49-F238E27FC236}">
                <a16:creationId xmlns:a16="http://schemas.microsoft.com/office/drawing/2014/main" id="{3C162570-6008-6A84-7151-EAE3496E7B6F}"/>
              </a:ext>
            </a:extLst>
          </p:cNvPr>
          <p:cNvSpPr txBox="1"/>
          <p:nvPr/>
        </p:nvSpPr>
        <p:spPr>
          <a:xfrm>
            <a:off x="559558" y="6452492"/>
            <a:ext cx="286603" cy="307777"/>
          </a:xfrm>
          <a:prstGeom prst="rect">
            <a:avLst/>
          </a:prstGeom>
          <a:noFill/>
          <a:ln w="28575">
            <a:solidFill>
              <a:schemeClr val="accent3">
                <a:lumMod val="60000"/>
                <a:lumOff val="40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
              <a:tabLst/>
              <a:defRPr/>
            </a:pPr>
            <a:endParaRPr kumimoji="0" lang="en-ZA" sz="1400" b="0" i="0" u="none" strike="noStrike" kern="1200" cap="none" spc="0" normalizeH="0" baseline="0" noProof="0" err="1">
              <a:ln>
                <a:noFill/>
              </a:ln>
              <a:solidFill>
                <a:srgbClr val="003896"/>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72563532-E487-A231-ACA5-EA83FDA6CA5B}"/>
              </a:ext>
            </a:extLst>
          </p:cNvPr>
          <p:cNvSpPr txBox="1"/>
          <p:nvPr/>
        </p:nvSpPr>
        <p:spPr>
          <a:xfrm>
            <a:off x="846161" y="6452491"/>
            <a:ext cx="35484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US" sz="1400" b="0" i="0" u="none" strike="noStrike" kern="1200" cap="none" spc="0" normalizeH="0" baseline="0" noProof="0">
                <a:ln>
                  <a:noFill/>
                </a:ln>
                <a:solidFill>
                  <a:srgbClr val="003896"/>
                </a:solidFill>
                <a:effectLst/>
                <a:uLnTx/>
                <a:uFillTx/>
                <a:latin typeface="Arial" panose="020B0604020202020204"/>
                <a:ea typeface="+mn-ea"/>
                <a:cs typeface="+mn-cs"/>
              </a:rPr>
              <a:t>External partnership delivery</a:t>
            </a:r>
            <a:endParaRPr kumimoji="0" lang="en-ZA" sz="1400" b="0" i="0" u="none" strike="noStrike" kern="1200" cap="none" spc="0" normalizeH="0" baseline="0" noProof="0" err="1">
              <a:ln>
                <a:noFill/>
              </a:ln>
              <a:solidFill>
                <a:srgbClr val="003896"/>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23983351-FCA3-9232-6FCA-22A60A06AE14}"/>
              </a:ext>
            </a:extLst>
          </p:cNvPr>
          <p:cNvSpPr txBox="1"/>
          <p:nvPr/>
        </p:nvSpPr>
        <p:spPr>
          <a:xfrm>
            <a:off x="3630302" y="6496542"/>
            <a:ext cx="7005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 All programme architectures are in draft format and might still be </a:t>
            </a:r>
            <a:r>
              <a:rPr kumimoji="0" lang="en-US" sz="1400" b="0" i="0" u="none" strike="noStrike" kern="1200" cap="none" spc="0" normalizeH="0" baseline="0" noProof="0" dirty="0" err="1">
                <a:ln>
                  <a:noFill/>
                </a:ln>
                <a:solidFill>
                  <a:srgbClr val="003896"/>
                </a:solidFill>
                <a:effectLst/>
                <a:uLnTx/>
                <a:uFillTx/>
                <a:latin typeface="Arial" panose="020B0604020202020204"/>
                <a:ea typeface="+mn-ea"/>
                <a:cs typeface="+mn-cs"/>
              </a:rPr>
              <a:t>optimised</a:t>
            </a: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 further</a:t>
            </a:r>
            <a:endParaRPr kumimoji="0" lang="en-ZA" sz="14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10" name="Rounded Rectangle 48">
            <a:extLst>
              <a:ext uri="{FF2B5EF4-FFF2-40B4-BE49-F238E27FC236}">
                <a16:creationId xmlns:a16="http://schemas.microsoft.com/office/drawing/2014/main" id="{FD14D9A9-170C-E6D1-9CBF-941BC2F8483F}"/>
              </a:ext>
            </a:extLst>
          </p:cNvPr>
          <p:cNvSpPr/>
          <p:nvPr/>
        </p:nvSpPr>
        <p:spPr>
          <a:xfrm>
            <a:off x="6336504" y="4752904"/>
            <a:ext cx="1227143" cy="728200"/>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1/2 Day</a:t>
            </a:r>
          </a:p>
        </p:txBody>
      </p:sp>
      <p:sp>
        <p:nvSpPr>
          <p:cNvPr id="11" name="Rounded Rectangle 27">
            <a:extLst>
              <a:ext uri="{FF2B5EF4-FFF2-40B4-BE49-F238E27FC236}">
                <a16:creationId xmlns:a16="http://schemas.microsoft.com/office/drawing/2014/main" id="{9CF4C5E3-8FAD-12CD-6D91-334217486F3D}"/>
              </a:ext>
            </a:extLst>
          </p:cNvPr>
          <p:cNvSpPr/>
          <p:nvPr/>
        </p:nvSpPr>
        <p:spPr>
          <a:xfrm>
            <a:off x="2145318" y="2114917"/>
            <a:ext cx="1276350" cy="818891"/>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Achieving personal mastery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3 Days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p:txBody>
      </p:sp>
      <p:sp>
        <p:nvSpPr>
          <p:cNvPr id="13" name="Rounded Rectangle 45">
            <a:extLst>
              <a:ext uri="{FF2B5EF4-FFF2-40B4-BE49-F238E27FC236}">
                <a16:creationId xmlns:a16="http://schemas.microsoft.com/office/drawing/2014/main" id="{CAE97D7E-D52F-FBFB-3250-F7A564653537}"/>
              </a:ext>
            </a:extLst>
          </p:cNvPr>
          <p:cNvSpPr/>
          <p:nvPr/>
        </p:nvSpPr>
        <p:spPr>
          <a:xfrm>
            <a:off x="6327393" y="4022155"/>
            <a:ext cx="1227143" cy="63756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Reflective Session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anose="020B0604020202020204"/>
                <a:ea typeface="+mn-ea"/>
                <a:cs typeface="Arial"/>
              </a:rPr>
              <a:t>1/2 Day</a:t>
            </a:r>
          </a:p>
        </p:txBody>
      </p:sp>
      <p:sp>
        <p:nvSpPr>
          <p:cNvPr id="3" name="Rounded Rectangle 55">
            <a:extLst>
              <a:ext uri="{FF2B5EF4-FFF2-40B4-BE49-F238E27FC236}">
                <a16:creationId xmlns:a16="http://schemas.microsoft.com/office/drawing/2014/main" id="{D99F1F1B-0143-E430-68BC-374B9781B6AF}"/>
              </a:ext>
            </a:extLst>
          </p:cNvPr>
          <p:cNvSpPr/>
          <p:nvPr/>
        </p:nvSpPr>
        <p:spPr>
          <a:xfrm>
            <a:off x="7715613" y="2663177"/>
            <a:ext cx="1350255" cy="82085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Direction, Alignment &amp; Commitment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1 Day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endParaRPr>
          </a:p>
        </p:txBody>
      </p:sp>
      <p:sp>
        <p:nvSpPr>
          <p:cNvPr id="15" name="Rounded Rectangle 49">
            <a:extLst>
              <a:ext uri="{FF2B5EF4-FFF2-40B4-BE49-F238E27FC236}">
                <a16:creationId xmlns:a16="http://schemas.microsoft.com/office/drawing/2014/main" id="{DF93B8E9-EE98-DF69-BE75-72E058D970ED}"/>
              </a:ext>
            </a:extLst>
          </p:cNvPr>
          <p:cNvSpPr/>
          <p:nvPr/>
        </p:nvSpPr>
        <p:spPr>
          <a:xfrm>
            <a:off x="11251571" y="1167070"/>
            <a:ext cx="712365" cy="4346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mn-ea"/>
                <a:cs typeface="Arial"/>
              </a:rPr>
              <a:t>Business Impact: 3 months post programme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dirty="0">
              <a:solidFill>
                <a:srgbClr val="003896"/>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003896"/>
                </a:solidFill>
                <a:latin typeface="Arial"/>
                <a:cs typeface="Arial"/>
              </a:rPr>
              <a:t>½ Day</a:t>
            </a:r>
            <a:endParaRPr kumimoji="0" lang="en-ZA" sz="1200" b="0" i="0" u="none" strike="noStrike" kern="1200" cap="none" spc="0" normalizeH="0" baseline="0" noProof="0" dirty="0">
              <a:ln>
                <a:noFill/>
              </a:ln>
              <a:solidFill>
                <a:srgbClr val="003896"/>
              </a:solidFill>
              <a:effectLst/>
              <a:uLnTx/>
              <a:uFillTx/>
              <a:latin typeface="Arial"/>
              <a:ea typeface="+mn-ea"/>
              <a:cs typeface="Arial"/>
            </a:endParaRPr>
          </a:p>
        </p:txBody>
      </p:sp>
      <p:cxnSp>
        <p:nvCxnSpPr>
          <p:cNvPr id="22" name="Straight Connector 21">
            <a:extLst>
              <a:ext uri="{FF2B5EF4-FFF2-40B4-BE49-F238E27FC236}">
                <a16:creationId xmlns:a16="http://schemas.microsoft.com/office/drawing/2014/main" id="{74EEBDD3-0D9E-AD99-229E-6BA96A236D38}"/>
              </a:ext>
            </a:extLst>
          </p:cNvPr>
          <p:cNvCxnSpPr>
            <a:cxnSpLocks/>
          </p:cNvCxnSpPr>
          <p:nvPr/>
        </p:nvCxnSpPr>
        <p:spPr>
          <a:xfrm>
            <a:off x="10959152" y="1180372"/>
            <a:ext cx="0" cy="562394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7275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BC8C0-06A9-6733-CD40-90D1BD17CF41}"/>
            </a:ext>
          </a:extLst>
        </p:cNvPr>
        <p:cNvGrpSpPr/>
        <p:nvPr/>
      </p:nvGrpSpPr>
      <p:grpSpPr>
        <a:xfrm>
          <a:off x="0" y="0"/>
          <a:ext cx="0" cy="0"/>
          <a:chOff x="0" y="0"/>
          <a:chExt cx="0" cy="0"/>
        </a:xfrm>
      </p:grpSpPr>
      <p:graphicFrame>
        <p:nvGraphicFramePr>
          <p:cNvPr id="40" name="Object 39" hidden="1">
            <a:extLst>
              <a:ext uri="{FF2B5EF4-FFF2-40B4-BE49-F238E27FC236}">
                <a16:creationId xmlns:a16="http://schemas.microsoft.com/office/drawing/2014/main" id="{23CF29CA-E213-E879-58D6-71B4FE6D2D97}"/>
              </a:ext>
            </a:extLst>
          </p:cNvPr>
          <p:cNvGraphicFramePr>
            <a:graphicFrameLocks noChangeAspect="1"/>
          </p:cNvGraphicFramePr>
          <p:nvPr>
            <p:custDataLst>
              <p:tags r:id="rId1"/>
            </p:custDataLst>
          </p:nvPr>
        </p:nvGraphicFramePr>
        <p:xfrm>
          <a:off x="1525858" y="1790"/>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0" name="Object 39" hidden="1">
                        <a:extLst>
                          <a:ext uri="{FF2B5EF4-FFF2-40B4-BE49-F238E27FC236}">
                            <a16:creationId xmlns:a16="http://schemas.microsoft.com/office/drawing/2014/main" id="{23CF29CA-E213-E879-58D6-71B4FE6D2D97}"/>
                          </a:ext>
                        </a:extLst>
                      </p:cNvPr>
                      <p:cNvPicPr/>
                      <p:nvPr/>
                    </p:nvPicPr>
                    <p:blipFill>
                      <a:blip r:embed="rId5"/>
                      <a:stretch>
                        <a:fillRect/>
                      </a:stretch>
                    </p:blipFill>
                    <p:spPr>
                      <a:xfrm>
                        <a:off x="1525858" y="1790"/>
                        <a:ext cx="1588"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0E00E3F1-9621-F83D-90A1-8092CEA1AE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970872"/>
            <a:ext cx="12192000" cy="5921935"/>
          </a:xfrm>
          <a:prstGeom prst="rect">
            <a:avLst/>
          </a:prstGeom>
        </p:spPr>
      </p:pic>
      <p:sp>
        <p:nvSpPr>
          <p:cNvPr id="70" name="Rectangle 2">
            <a:extLst>
              <a:ext uri="{FF2B5EF4-FFF2-40B4-BE49-F238E27FC236}">
                <a16:creationId xmlns:a16="http://schemas.microsoft.com/office/drawing/2014/main" id="{AA37E24E-8FBB-FDD5-AF37-9704C9E85B6B}"/>
              </a:ext>
            </a:extLst>
          </p:cNvPr>
          <p:cNvSpPr txBox="1">
            <a:spLocks noChangeArrowheads="1"/>
          </p:cNvSpPr>
          <p:nvPr>
            <p:custDataLst>
              <p:tags r:id="rId2"/>
            </p:custDataLst>
          </p:nvPr>
        </p:nvSpPr>
        <p:spPr>
          <a:xfrm>
            <a:off x="364277" y="115887"/>
            <a:ext cx="8117113" cy="666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rPr>
              <a:t>Middle Management Programme (MMP) architecture</a:t>
            </a:r>
          </a:p>
        </p:txBody>
      </p:sp>
      <p:sp>
        <p:nvSpPr>
          <p:cNvPr id="2" name="Rounded Rectangle 1">
            <a:extLst>
              <a:ext uri="{FF2B5EF4-FFF2-40B4-BE49-F238E27FC236}">
                <a16:creationId xmlns:a16="http://schemas.microsoft.com/office/drawing/2014/main" id="{0F95434B-D8BA-441D-7320-C7282906717E}"/>
              </a:ext>
            </a:extLst>
          </p:cNvPr>
          <p:cNvSpPr/>
          <p:nvPr/>
        </p:nvSpPr>
        <p:spPr>
          <a:xfrm>
            <a:off x="1024132" y="1084291"/>
            <a:ext cx="1255303" cy="9286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Setting the Scene </a:t>
            </a:r>
          </a:p>
        </p:txBody>
      </p:sp>
      <p:sp>
        <p:nvSpPr>
          <p:cNvPr id="4" name="Rounded Rectangle 15">
            <a:extLst>
              <a:ext uri="{FF2B5EF4-FFF2-40B4-BE49-F238E27FC236}">
                <a16:creationId xmlns:a16="http://schemas.microsoft.com/office/drawing/2014/main" id="{5ABEC1AF-0208-87A7-B214-58AE5D1948EC}"/>
              </a:ext>
            </a:extLst>
          </p:cNvPr>
          <p:cNvSpPr/>
          <p:nvPr/>
        </p:nvSpPr>
        <p:spPr>
          <a:xfrm>
            <a:off x="3053377" y="1070005"/>
            <a:ext cx="1277938" cy="92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Self</a:t>
            </a:r>
          </a:p>
        </p:txBody>
      </p:sp>
      <p:sp>
        <p:nvSpPr>
          <p:cNvPr id="6" name="Rounded Rectangle 16">
            <a:extLst>
              <a:ext uri="{FF2B5EF4-FFF2-40B4-BE49-F238E27FC236}">
                <a16:creationId xmlns:a16="http://schemas.microsoft.com/office/drawing/2014/main" id="{F0377D01-F2F1-D513-DAD7-FEC8AC7766BF}"/>
              </a:ext>
            </a:extLst>
          </p:cNvPr>
          <p:cNvSpPr/>
          <p:nvPr/>
        </p:nvSpPr>
        <p:spPr>
          <a:xfrm>
            <a:off x="4488477" y="1087466"/>
            <a:ext cx="1277938" cy="92868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Others</a:t>
            </a:r>
          </a:p>
        </p:txBody>
      </p:sp>
      <p:sp>
        <p:nvSpPr>
          <p:cNvPr id="9" name="Rounded Rectangle 17">
            <a:extLst>
              <a:ext uri="{FF2B5EF4-FFF2-40B4-BE49-F238E27FC236}">
                <a16:creationId xmlns:a16="http://schemas.microsoft.com/office/drawing/2014/main" id="{4EC13787-11FB-75A3-E7F4-43288C47CCA1}"/>
              </a:ext>
            </a:extLst>
          </p:cNvPr>
          <p:cNvSpPr/>
          <p:nvPr/>
        </p:nvSpPr>
        <p:spPr>
          <a:xfrm>
            <a:off x="5893416" y="1100166"/>
            <a:ext cx="1277937" cy="9271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Others</a:t>
            </a:r>
          </a:p>
        </p:txBody>
      </p:sp>
      <p:sp>
        <p:nvSpPr>
          <p:cNvPr id="13" name="Rounded Rectangle 20">
            <a:extLst>
              <a:ext uri="{FF2B5EF4-FFF2-40B4-BE49-F238E27FC236}">
                <a16:creationId xmlns:a16="http://schemas.microsoft.com/office/drawing/2014/main" id="{EC6B8C1E-2223-45B4-7EB4-A2973600106A}"/>
              </a:ext>
            </a:extLst>
          </p:cNvPr>
          <p:cNvSpPr/>
          <p:nvPr/>
        </p:nvSpPr>
        <p:spPr>
          <a:xfrm>
            <a:off x="7303116" y="1089055"/>
            <a:ext cx="1323975" cy="9286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Lead Organisation</a:t>
            </a:r>
          </a:p>
        </p:txBody>
      </p:sp>
      <p:sp>
        <p:nvSpPr>
          <p:cNvPr id="16" name="Rounded Rectangle 24">
            <a:extLst>
              <a:ext uri="{FF2B5EF4-FFF2-40B4-BE49-F238E27FC236}">
                <a16:creationId xmlns:a16="http://schemas.microsoft.com/office/drawing/2014/main" id="{BA543976-3433-0B70-A8D7-3D615C77E142}"/>
              </a:ext>
            </a:extLst>
          </p:cNvPr>
          <p:cNvSpPr/>
          <p:nvPr/>
        </p:nvSpPr>
        <p:spPr>
          <a:xfrm>
            <a:off x="1024132" y="2097114"/>
            <a:ext cx="1277937" cy="154940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003896"/>
                </a:solidFill>
                <a:effectLst/>
                <a:uLnTx/>
                <a:uFillTx/>
                <a:latin typeface="Arial" panose="020B0604020202020204"/>
                <a:ea typeface="+mn-ea"/>
                <a:cs typeface="Arial"/>
              </a:rPr>
              <a:t>Orientation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003896"/>
                </a:solidFill>
                <a:effectLst/>
                <a:uLnTx/>
                <a:uFillTx/>
                <a:latin typeface="Arial" panose="020B0604020202020204"/>
                <a:ea typeface="+mn-ea"/>
                <a:cs typeface="Arial"/>
              </a:rPr>
              <a:t>Lead in a business environment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a:ln>
                  <a:noFill/>
                </a:ln>
                <a:solidFill>
                  <a:srgbClr val="003896"/>
                </a:solidFill>
                <a:effectLst/>
                <a:uLnTx/>
                <a:uFillTx/>
                <a:latin typeface="Arial" panose="020B0604020202020204"/>
                <a:ea typeface="+mn-ea"/>
                <a:cs typeface="Arial"/>
              </a:rPr>
              <a:t>1 Day</a:t>
            </a:r>
          </a:p>
        </p:txBody>
      </p:sp>
      <p:sp>
        <p:nvSpPr>
          <p:cNvPr id="19" name="Rounded Rectangle 25">
            <a:extLst>
              <a:ext uri="{FF2B5EF4-FFF2-40B4-BE49-F238E27FC236}">
                <a16:creationId xmlns:a16="http://schemas.microsoft.com/office/drawing/2014/main" id="{E065A511-F2B0-16E9-80C2-5461164160E3}"/>
              </a:ext>
            </a:extLst>
          </p:cNvPr>
          <p:cNvSpPr/>
          <p:nvPr/>
        </p:nvSpPr>
        <p:spPr>
          <a:xfrm>
            <a:off x="7328184" y="2087068"/>
            <a:ext cx="1292225" cy="72231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Systems Thinking        </a:t>
            </a: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days </a:t>
            </a:r>
          </a:p>
        </p:txBody>
      </p:sp>
      <p:sp>
        <p:nvSpPr>
          <p:cNvPr id="22" name="Rounded Rectangle 26">
            <a:extLst>
              <a:ext uri="{FF2B5EF4-FFF2-40B4-BE49-F238E27FC236}">
                <a16:creationId xmlns:a16="http://schemas.microsoft.com/office/drawing/2014/main" id="{962550B1-7850-0C6B-18AE-4EFB4DA31AE4}"/>
              </a:ext>
            </a:extLst>
          </p:cNvPr>
          <p:cNvSpPr/>
          <p:nvPr/>
        </p:nvSpPr>
        <p:spPr>
          <a:xfrm>
            <a:off x="1024132" y="3720353"/>
            <a:ext cx="1292225" cy="1164831"/>
          </a:xfrm>
          <a:prstGeom prst="round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896"/>
                </a:solidFill>
                <a:effectLst/>
                <a:uLnTx/>
                <a:uFillTx/>
                <a:latin typeface="Arial" panose="020B0604020202020204"/>
                <a:ea typeface="+mn-ea"/>
                <a:cs typeface="Arial"/>
              </a:rPr>
              <a:t>Stepping into action </a:t>
            </a:r>
            <a:r>
              <a:rPr lang="en-US" sz="1200" b="1" dirty="0">
                <a:solidFill>
                  <a:srgbClr val="003896"/>
                </a:solidFill>
                <a:latin typeface="Arial" panose="020B0604020202020204"/>
                <a:cs typeface="Arial"/>
              </a:rPr>
              <a:t>learning</a:t>
            </a:r>
            <a:endParaRPr kumimoji="0" lang="en-US" sz="1200" b="1" i="0" u="none" strike="noStrike" kern="1200" cap="none" spc="0" normalizeH="0" baseline="0" noProof="0" dirty="0">
              <a:ln>
                <a:noFill/>
              </a:ln>
              <a:solidFill>
                <a:srgbClr val="003896"/>
              </a:solidFill>
              <a:effectLst/>
              <a:uLnTx/>
              <a:uFillTx/>
              <a:latin typeface="Arial" panose="020B0604020202020204"/>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endPar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endParaRPr>
          </a:p>
        </p:txBody>
      </p:sp>
      <p:sp>
        <p:nvSpPr>
          <p:cNvPr id="25" name="Rounded Rectangle 27">
            <a:extLst>
              <a:ext uri="{FF2B5EF4-FFF2-40B4-BE49-F238E27FC236}">
                <a16:creationId xmlns:a16="http://schemas.microsoft.com/office/drawing/2014/main" id="{9762C6EB-BBBF-E527-6784-B14EA533AE25}"/>
              </a:ext>
            </a:extLst>
          </p:cNvPr>
          <p:cNvSpPr/>
          <p:nvPr/>
        </p:nvSpPr>
        <p:spPr>
          <a:xfrm>
            <a:off x="3064490" y="2087068"/>
            <a:ext cx="1276350" cy="1578499"/>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Achieving personal mastery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3 Days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p:txBody>
      </p:sp>
      <p:sp>
        <p:nvSpPr>
          <p:cNvPr id="29" name="Rounded Rectangle 29">
            <a:extLst>
              <a:ext uri="{FF2B5EF4-FFF2-40B4-BE49-F238E27FC236}">
                <a16:creationId xmlns:a16="http://schemas.microsoft.com/office/drawing/2014/main" id="{40589428-9EC4-38EE-4E1F-9EA2F19B60EF}"/>
              </a:ext>
            </a:extLst>
          </p:cNvPr>
          <p:cNvSpPr/>
          <p:nvPr/>
        </p:nvSpPr>
        <p:spPr>
          <a:xfrm>
            <a:off x="5948649" y="3195501"/>
            <a:ext cx="1306214" cy="983905"/>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Leading in a complex environment</a:t>
            </a: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 1 Day</a:t>
            </a:r>
          </a:p>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30" name="Rounded Rectangle 30">
            <a:extLst>
              <a:ext uri="{FF2B5EF4-FFF2-40B4-BE49-F238E27FC236}">
                <a16:creationId xmlns:a16="http://schemas.microsoft.com/office/drawing/2014/main" id="{F6C167EF-5D09-E8AE-AF5E-81816CD3123A}"/>
              </a:ext>
            </a:extLst>
          </p:cNvPr>
          <p:cNvSpPr/>
          <p:nvPr/>
        </p:nvSpPr>
        <p:spPr>
          <a:xfrm>
            <a:off x="4500755" y="4238002"/>
            <a:ext cx="1276350" cy="1001364"/>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Building High Performance Teams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a:t>
            </a:r>
          </a:p>
        </p:txBody>
      </p:sp>
      <p:sp>
        <p:nvSpPr>
          <p:cNvPr id="31" name="Rounded Rectangle 35">
            <a:extLst>
              <a:ext uri="{FF2B5EF4-FFF2-40B4-BE49-F238E27FC236}">
                <a16:creationId xmlns:a16="http://schemas.microsoft.com/office/drawing/2014/main" id="{4E43AD2C-7F5A-77F2-410C-7A31355A999B}"/>
              </a:ext>
            </a:extLst>
          </p:cNvPr>
          <p:cNvSpPr/>
          <p:nvPr/>
        </p:nvSpPr>
        <p:spPr>
          <a:xfrm>
            <a:off x="1024132" y="6051578"/>
            <a:ext cx="9278208" cy="32238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Action Learning Project</a:t>
            </a:r>
          </a:p>
        </p:txBody>
      </p:sp>
      <p:sp>
        <p:nvSpPr>
          <p:cNvPr id="32" name="Rounded Rectangle 36">
            <a:extLst>
              <a:ext uri="{FF2B5EF4-FFF2-40B4-BE49-F238E27FC236}">
                <a16:creationId xmlns:a16="http://schemas.microsoft.com/office/drawing/2014/main" id="{A0E5C31A-18CD-777C-5691-E5C8EA94A31B}"/>
              </a:ext>
            </a:extLst>
          </p:cNvPr>
          <p:cNvSpPr/>
          <p:nvPr/>
        </p:nvSpPr>
        <p:spPr>
          <a:xfrm>
            <a:off x="1035115" y="6488976"/>
            <a:ext cx="1770063" cy="304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Pre-Assessment</a:t>
            </a:r>
          </a:p>
        </p:txBody>
      </p:sp>
      <p:sp>
        <p:nvSpPr>
          <p:cNvPr id="33" name="Rounded Rectangle 37">
            <a:extLst>
              <a:ext uri="{FF2B5EF4-FFF2-40B4-BE49-F238E27FC236}">
                <a16:creationId xmlns:a16="http://schemas.microsoft.com/office/drawing/2014/main" id="{671797E7-BFFB-BC7D-304A-D56A5C120662}"/>
              </a:ext>
            </a:extLst>
          </p:cNvPr>
          <p:cNvSpPr/>
          <p:nvPr/>
        </p:nvSpPr>
        <p:spPr>
          <a:xfrm>
            <a:off x="8504259" y="6456234"/>
            <a:ext cx="1770063" cy="304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a:ln>
                  <a:noFill/>
                </a:ln>
                <a:solidFill>
                  <a:srgbClr val="FFFFFF"/>
                </a:solidFill>
                <a:effectLst/>
                <a:uLnTx/>
                <a:uFillTx/>
                <a:latin typeface="Arial" panose="020B0604020202020204"/>
                <a:ea typeface="+mn-ea"/>
                <a:cs typeface="Arial"/>
              </a:rPr>
              <a:t>Post-Assessment</a:t>
            </a:r>
          </a:p>
        </p:txBody>
      </p:sp>
      <p:cxnSp>
        <p:nvCxnSpPr>
          <p:cNvPr id="34" name="Straight Arrow Connector 33">
            <a:extLst>
              <a:ext uri="{FF2B5EF4-FFF2-40B4-BE49-F238E27FC236}">
                <a16:creationId xmlns:a16="http://schemas.microsoft.com/office/drawing/2014/main" id="{13793E79-094A-C12C-A27C-A469FCBEDEA8}"/>
              </a:ext>
            </a:extLst>
          </p:cNvPr>
          <p:cNvCxnSpPr>
            <a:cxnSpLocks/>
            <a:endCxn id="33" idx="1"/>
          </p:cNvCxnSpPr>
          <p:nvPr/>
        </p:nvCxnSpPr>
        <p:spPr>
          <a:xfrm flipV="1">
            <a:off x="2805178" y="6608634"/>
            <a:ext cx="5699081" cy="3274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5" name="Rounded Rectangle 49">
            <a:extLst>
              <a:ext uri="{FF2B5EF4-FFF2-40B4-BE49-F238E27FC236}">
                <a16:creationId xmlns:a16="http://schemas.microsoft.com/office/drawing/2014/main" id="{3E0FB04E-F53A-21E9-1C8D-F5BB630D7ACA}"/>
              </a:ext>
            </a:extLst>
          </p:cNvPr>
          <p:cNvSpPr/>
          <p:nvPr/>
        </p:nvSpPr>
        <p:spPr>
          <a:xfrm>
            <a:off x="8979627" y="1119131"/>
            <a:ext cx="1322713" cy="4802599"/>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rPr>
              <a:t>Programme Synthesis: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ZA" sz="1200" b="1" dirty="0">
              <a:solidFill>
                <a:srgbClr val="003896"/>
              </a:solidFill>
              <a:latin typeface="Arial"/>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rPr>
              <a:t> Dry run and final presentations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ZA" sz="1200" b="1" dirty="0">
                <a:solidFill>
                  <a:srgbClr val="003896"/>
                </a:solidFill>
                <a:latin typeface="Arial"/>
              </a:rPr>
              <a:t>2</a:t>
            </a:r>
            <a:r>
              <a:rPr kumimoji="0" lang="en-ZA" sz="1200" b="1" i="0" u="none" strike="noStrike" kern="1200" cap="none" spc="0" normalizeH="0" baseline="0" noProof="0" dirty="0">
                <a:ln>
                  <a:noFill/>
                </a:ln>
                <a:solidFill>
                  <a:srgbClr val="003896"/>
                </a:solidFill>
                <a:effectLst/>
                <a:uLnTx/>
                <a:uFillTx/>
                <a:latin typeface="Arial"/>
                <a:ea typeface="ＭＳ Ｐゴシック" charset="0"/>
                <a:cs typeface="Arial" charset="0"/>
              </a:rPr>
              <a:t> Days</a:t>
            </a:r>
          </a:p>
        </p:txBody>
      </p:sp>
      <p:sp>
        <p:nvSpPr>
          <p:cNvPr id="37" name="Rounded Rectangle 44">
            <a:extLst>
              <a:ext uri="{FF2B5EF4-FFF2-40B4-BE49-F238E27FC236}">
                <a16:creationId xmlns:a16="http://schemas.microsoft.com/office/drawing/2014/main" id="{57462D13-8C24-EE8E-832D-9BF74980BF64}"/>
              </a:ext>
            </a:extLst>
          </p:cNvPr>
          <p:cNvSpPr/>
          <p:nvPr/>
        </p:nvSpPr>
        <p:spPr>
          <a:xfrm>
            <a:off x="7383275" y="5158446"/>
            <a:ext cx="1276351" cy="728663"/>
          </a:xfrm>
          <a:prstGeom prst="round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1/2 Day</a:t>
            </a:r>
          </a:p>
        </p:txBody>
      </p:sp>
      <p:sp>
        <p:nvSpPr>
          <p:cNvPr id="38" name="Rounded Rectangle 40">
            <a:extLst>
              <a:ext uri="{FF2B5EF4-FFF2-40B4-BE49-F238E27FC236}">
                <a16:creationId xmlns:a16="http://schemas.microsoft.com/office/drawing/2014/main" id="{75D2F219-5E1C-ED3D-30EE-BE264CD7F6A0}"/>
              </a:ext>
            </a:extLst>
          </p:cNvPr>
          <p:cNvSpPr/>
          <p:nvPr/>
        </p:nvSpPr>
        <p:spPr>
          <a:xfrm>
            <a:off x="5950385" y="2124233"/>
            <a:ext cx="1276350" cy="972238"/>
          </a:xfrm>
          <a:prstGeom prst="roundRect">
            <a:avLst/>
          </a:prstGeom>
          <a:solidFill>
            <a:schemeClr val="bg2"/>
          </a:solid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Change leadership: Implementing Change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p>
        </p:txBody>
      </p:sp>
      <p:sp>
        <p:nvSpPr>
          <p:cNvPr id="41" name="Rounded Rectangle 32">
            <a:extLst>
              <a:ext uri="{FF2B5EF4-FFF2-40B4-BE49-F238E27FC236}">
                <a16:creationId xmlns:a16="http://schemas.microsoft.com/office/drawing/2014/main" id="{FAAA2101-C63E-B9BD-CF79-55DDCC58C353}"/>
              </a:ext>
            </a:extLst>
          </p:cNvPr>
          <p:cNvSpPr/>
          <p:nvPr/>
        </p:nvSpPr>
        <p:spPr>
          <a:xfrm>
            <a:off x="4611115" y="6488976"/>
            <a:ext cx="1770063" cy="304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Arial"/>
              </a:rPr>
              <a:t>24 contact days</a:t>
            </a:r>
            <a:endPar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43" name="Rounded Rectangle 48">
            <a:extLst>
              <a:ext uri="{FF2B5EF4-FFF2-40B4-BE49-F238E27FC236}">
                <a16:creationId xmlns:a16="http://schemas.microsoft.com/office/drawing/2014/main" id="{3A0BA793-4020-D7E3-DAB5-CF5292CB921F}"/>
              </a:ext>
            </a:extLst>
          </p:cNvPr>
          <p:cNvSpPr/>
          <p:nvPr/>
        </p:nvSpPr>
        <p:spPr>
          <a:xfrm>
            <a:off x="3056045" y="5151103"/>
            <a:ext cx="1239837" cy="752180"/>
          </a:xfrm>
          <a:prstGeom prst="round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1/2  Day</a:t>
            </a:r>
          </a:p>
        </p:txBody>
      </p:sp>
      <p:sp>
        <p:nvSpPr>
          <p:cNvPr id="46" name="Rounded Rectangle 45">
            <a:extLst>
              <a:ext uri="{FF2B5EF4-FFF2-40B4-BE49-F238E27FC236}">
                <a16:creationId xmlns:a16="http://schemas.microsoft.com/office/drawing/2014/main" id="{495D704E-0150-9989-A883-E953AAF8B1DB}"/>
              </a:ext>
            </a:extLst>
          </p:cNvPr>
          <p:cNvSpPr/>
          <p:nvPr/>
        </p:nvSpPr>
        <p:spPr>
          <a:xfrm>
            <a:off x="3048101" y="3758493"/>
            <a:ext cx="1323975" cy="1057980"/>
          </a:xfrm>
          <a:prstGeom prst="round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Reflective Session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anose="020B0604020202020204"/>
                <a:ea typeface="+mn-ea"/>
                <a:cs typeface="Arial"/>
              </a:rPr>
              <a:t>1 Day</a:t>
            </a:r>
          </a:p>
        </p:txBody>
      </p:sp>
      <p:sp>
        <p:nvSpPr>
          <p:cNvPr id="48" name="Rounded Rectangle 44">
            <a:extLst>
              <a:ext uri="{FF2B5EF4-FFF2-40B4-BE49-F238E27FC236}">
                <a16:creationId xmlns:a16="http://schemas.microsoft.com/office/drawing/2014/main" id="{FB3AE9BF-8F19-7E41-2980-0DEC98D05AD5}"/>
              </a:ext>
            </a:extLst>
          </p:cNvPr>
          <p:cNvSpPr/>
          <p:nvPr/>
        </p:nvSpPr>
        <p:spPr>
          <a:xfrm>
            <a:off x="5996002" y="5158446"/>
            <a:ext cx="1276351" cy="728663"/>
          </a:xfrm>
          <a:prstGeom prst="round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1/2 Day</a:t>
            </a:r>
          </a:p>
        </p:txBody>
      </p:sp>
      <p:sp>
        <p:nvSpPr>
          <p:cNvPr id="56" name="Rounded Rectangle 44">
            <a:extLst>
              <a:ext uri="{FF2B5EF4-FFF2-40B4-BE49-F238E27FC236}">
                <a16:creationId xmlns:a16="http://schemas.microsoft.com/office/drawing/2014/main" id="{00919017-3D89-B949-25D6-BE470445F3A6}"/>
              </a:ext>
            </a:extLst>
          </p:cNvPr>
          <p:cNvSpPr/>
          <p:nvPr/>
        </p:nvSpPr>
        <p:spPr>
          <a:xfrm>
            <a:off x="4502258" y="3185771"/>
            <a:ext cx="1276351" cy="965347"/>
          </a:xfrm>
          <a:prstGeom prst="round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Action learning immersion </a:t>
            </a:r>
          </a:p>
          <a:p>
            <a:pPr marL="0" marR="0" lvl="0" indent="0" algn="ctr" defTabSz="914400" rtl="0" eaLnBrk="1" fontAlgn="base" latinLnBrk="0" hangingPunct="1">
              <a:lnSpc>
                <a:spcPct val="100000"/>
              </a:lnSpc>
              <a:spcBef>
                <a:spcPct val="0"/>
              </a:spcBef>
              <a:spcAft>
                <a:spcPct val="0"/>
              </a:spcAft>
              <a:buClrTx/>
              <a:buSzTx/>
              <a:buFontTx/>
              <a:buNone/>
              <a:tabLst/>
              <a:defRPr/>
            </a:pPr>
            <a:r>
              <a:rPr lang="en-ZA" sz="1200" b="1" dirty="0">
                <a:solidFill>
                  <a:srgbClr val="003896"/>
                </a:solidFill>
                <a:latin typeface="Arial" panose="020B0604020202020204"/>
                <a:cs typeface="Arial"/>
              </a:rPr>
              <a:t>1 </a:t>
            </a: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Day</a:t>
            </a:r>
          </a:p>
        </p:txBody>
      </p:sp>
      <p:sp>
        <p:nvSpPr>
          <p:cNvPr id="59" name="Rounded Rectangle 40">
            <a:extLst>
              <a:ext uri="{FF2B5EF4-FFF2-40B4-BE49-F238E27FC236}">
                <a16:creationId xmlns:a16="http://schemas.microsoft.com/office/drawing/2014/main" id="{CF094B1F-96F9-0667-BAA0-08390917ED96}"/>
              </a:ext>
            </a:extLst>
          </p:cNvPr>
          <p:cNvSpPr/>
          <p:nvPr/>
        </p:nvSpPr>
        <p:spPr>
          <a:xfrm>
            <a:off x="4484731" y="2113121"/>
            <a:ext cx="1253806" cy="990283"/>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Situational Leadership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2 Days</a:t>
            </a:r>
          </a:p>
        </p:txBody>
      </p:sp>
      <p:sp>
        <p:nvSpPr>
          <p:cNvPr id="8" name="TextBox 7">
            <a:extLst>
              <a:ext uri="{FF2B5EF4-FFF2-40B4-BE49-F238E27FC236}">
                <a16:creationId xmlns:a16="http://schemas.microsoft.com/office/drawing/2014/main" id="{B4B1FD7B-BA9F-6A38-7862-7D84DCBA5D68}"/>
              </a:ext>
            </a:extLst>
          </p:cNvPr>
          <p:cNvSpPr txBox="1"/>
          <p:nvPr/>
        </p:nvSpPr>
        <p:spPr>
          <a:xfrm>
            <a:off x="168929" y="5368888"/>
            <a:ext cx="286603" cy="307777"/>
          </a:xfrm>
          <a:prstGeom prst="rect">
            <a:avLst/>
          </a:prstGeom>
          <a:noFill/>
          <a:ln w="28575">
            <a:solidFill>
              <a:schemeClr val="accent3">
                <a:lumMod val="60000"/>
                <a:lumOff val="40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
              <a:tabLst/>
              <a:defRPr/>
            </a:pPr>
            <a:endParaRPr kumimoji="0" lang="en-ZA" sz="1400" b="0" i="0" u="none" strike="noStrike" kern="1200" cap="none" spc="0" normalizeH="0" baseline="0" noProof="0" err="1">
              <a:ln>
                <a:noFill/>
              </a:ln>
              <a:solidFill>
                <a:srgbClr val="003896"/>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4B6927E2-ACF6-A18A-4542-A0B69958A624}"/>
              </a:ext>
            </a:extLst>
          </p:cNvPr>
          <p:cNvSpPr txBox="1"/>
          <p:nvPr/>
        </p:nvSpPr>
        <p:spPr>
          <a:xfrm>
            <a:off x="455532" y="5261563"/>
            <a:ext cx="11669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US" sz="1200" b="0" i="0" u="none" strike="noStrike" kern="1200" cap="none" spc="0" normalizeH="0" baseline="0" noProof="0" dirty="0">
                <a:ln>
                  <a:noFill/>
                </a:ln>
                <a:solidFill>
                  <a:srgbClr val="003896"/>
                </a:solidFill>
                <a:effectLst/>
                <a:uLnTx/>
                <a:uFillTx/>
                <a:latin typeface="Arial" panose="020B0604020202020204"/>
                <a:ea typeface="+mn-ea"/>
                <a:cs typeface="+mn-cs"/>
              </a:rPr>
              <a:t>External partnership delivery</a:t>
            </a:r>
            <a:endParaRPr kumimoji="0" lang="en-ZA" sz="12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12" name="Rounded Rectangle 51">
            <a:extLst>
              <a:ext uri="{FF2B5EF4-FFF2-40B4-BE49-F238E27FC236}">
                <a16:creationId xmlns:a16="http://schemas.microsoft.com/office/drawing/2014/main" id="{35398936-1F75-ABC1-A4A2-F103CDC21F51}"/>
              </a:ext>
            </a:extLst>
          </p:cNvPr>
          <p:cNvSpPr/>
          <p:nvPr/>
        </p:nvSpPr>
        <p:spPr>
          <a:xfrm>
            <a:off x="7349095" y="2876409"/>
            <a:ext cx="1281144" cy="1392238"/>
          </a:xfrm>
          <a:prstGeom prst="roundRect">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T</a:t>
            </a:r>
            <a:r>
              <a:rPr kumimoji="0" lang="en-ZA" sz="1200" b="1" i="0" u="none" strike="noStrike" kern="1200" cap="none" spc="0" normalizeH="0" baseline="0" noProof="0" dirty="0" err="1">
                <a:ln>
                  <a:noFill/>
                </a:ln>
                <a:solidFill>
                  <a:srgbClr val="003896"/>
                </a:solidFill>
                <a:effectLst/>
                <a:uLnTx/>
                <a:uFillTx/>
                <a:latin typeface="Arial" panose="020B0604020202020204"/>
                <a:ea typeface="ＭＳ Ｐゴシック" pitchFamily="-84" charset="-128"/>
                <a:cs typeface="Arial"/>
              </a:rPr>
              <a:t>urbo</a:t>
            </a:r>
            <a:r>
              <a:rPr kumimoji="0" lang="en-ZA" sz="1200" b="1"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 session: Stepping into leadership effectiveness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ＭＳ Ｐゴシック" pitchFamily="-84" charset="-128"/>
                <a:cs typeface="Arial"/>
              </a:rPr>
              <a:t>1 Day </a:t>
            </a:r>
          </a:p>
        </p:txBody>
      </p:sp>
      <p:sp>
        <p:nvSpPr>
          <p:cNvPr id="15" name="Rounded Rectangle 45">
            <a:extLst>
              <a:ext uri="{FF2B5EF4-FFF2-40B4-BE49-F238E27FC236}">
                <a16:creationId xmlns:a16="http://schemas.microsoft.com/office/drawing/2014/main" id="{EC4C014D-AFAE-5644-064F-06A7A6F93AE0}"/>
              </a:ext>
            </a:extLst>
          </p:cNvPr>
          <p:cNvSpPr/>
          <p:nvPr/>
        </p:nvSpPr>
        <p:spPr>
          <a:xfrm>
            <a:off x="7355952" y="4353061"/>
            <a:ext cx="1264457" cy="685146"/>
          </a:xfrm>
          <a:prstGeom prst="round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rPr>
              <a:t>Reflective Session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anose="020B0604020202020204"/>
                <a:ea typeface="+mn-ea"/>
                <a:cs typeface="Arial"/>
              </a:rPr>
              <a:t>1 Day</a:t>
            </a:r>
          </a:p>
        </p:txBody>
      </p:sp>
      <p:sp>
        <p:nvSpPr>
          <p:cNvPr id="3" name="Rounded Rectangle 29">
            <a:extLst>
              <a:ext uri="{FF2B5EF4-FFF2-40B4-BE49-F238E27FC236}">
                <a16:creationId xmlns:a16="http://schemas.microsoft.com/office/drawing/2014/main" id="{F72815A1-588D-BB37-B069-837434BF5760}"/>
              </a:ext>
            </a:extLst>
          </p:cNvPr>
          <p:cNvSpPr/>
          <p:nvPr/>
        </p:nvSpPr>
        <p:spPr>
          <a:xfrm>
            <a:off x="5978808" y="4267845"/>
            <a:ext cx="1277937" cy="761023"/>
          </a:xfrm>
          <a:prstGeom prst="round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Arial" panose="020B0604020202020204"/>
                <a:ea typeface="+mn-ea"/>
                <a:cs typeface="Arial"/>
              </a:rPr>
              <a:t>Leading with digital fluency</a:t>
            </a:r>
          </a:p>
          <a:p>
            <a:pPr marL="88900" marR="0" lvl="0" indent="-8890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003896"/>
                </a:solidFill>
                <a:effectLst/>
                <a:uLnTx/>
                <a:uFillTx/>
                <a:latin typeface="Arial" panose="020B0604020202020204"/>
                <a:ea typeface="+mn-ea"/>
                <a:cs typeface="Arial"/>
              </a:rPr>
              <a:t>1 Day</a:t>
            </a:r>
          </a:p>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endParaRPr>
          </a:p>
          <a:p>
            <a:pPr marL="88900" marR="0" lvl="0" indent="-8890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5" name="Rounded Rectangle 49">
            <a:extLst>
              <a:ext uri="{FF2B5EF4-FFF2-40B4-BE49-F238E27FC236}">
                <a16:creationId xmlns:a16="http://schemas.microsoft.com/office/drawing/2014/main" id="{DA2CAD78-E116-2F16-97AD-3C44FB547E9C}"/>
              </a:ext>
            </a:extLst>
          </p:cNvPr>
          <p:cNvSpPr/>
          <p:nvPr/>
        </p:nvSpPr>
        <p:spPr>
          <a:xfrm>
            <a:off x="11251571" y="1167070"/>
            <a:ext cx="712365" cy="4346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3896"/>
                </a:solidFill>
                <a:effectLst/>
                <a:uLnTx/>
                <a:uFillTx/>
                <a:latin typeface="Arial"/>
                <a:ea typeface="+mn-ea"/>
                <a:cs typeface="Arial"/>
              </a:rPr>
              <a:t>Business Impact: 3 months post programme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dirty="0">
              <a:solidFill>
                <a:srgbClr val="003896"/>
              </a:solidFill>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003896"/>
                </a:solidFill>
                <a:latin typeface="Arial"/>
                <a:cs typeface="Arial"/>
              </a:rPr>
              <a:t>½ Day</a:t>
            </a:r>
            <a:endParaRPr kumimoji="0" lang="en-ZA" sz="1200" b="0" i="0" u="none" strike="noStrike" kern="1200" cap="none" spc="0" normalizeH="0" baseline="0" noProof="0" dirty="0">
              <a:ln>
                <a:noFill/>
              </a:ln>
              <a:solidFill>
                <a:srgbClr val="003896"/>
              </a:solidFill>
              <a:effectLst/>
              <a:uLnTx/>
              <a:uFillTx/>
              <a:latin typeface="Arial"/>
              <a:ea typeface="+mn-ea"/>
              <a:cs typeface="Arial"/>
            </a:endParaRPr>
          </a:p>
        </p:txBody>
      </p:sp>
      <p:cxnSp>
        <p:nvCxnSpPr>
          <p:cNvPr id="11" name="Straight Connector 10">
            <a:extLst>
              <a:ext uri="{FF2B5EF4-FFF2-40B4-BE49-F238E27FC236}">
                <a16:creationId xmlns:a16="http://schemas.microsoft.com/office/drawing/2014/main" id="{446A2572-1E8B-844B-B900-B438CA5926F8}"/>
              </a:ext>
            </a:extLst>
          </p:cNvPr>
          <p:cNvCxnSpPr>
            <a:cxnSpLocks/>
          </p:cNvCxnSpPr>
          <p:nvPr/>
        </p:nvCxnSpPr>
        <p:spPr>
          <a:xfrm>
            <a:off x="10959152" y="1180372"/>
            <a:ext cx="0" cy="562394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64417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Dvd1ueIb4FaI2IBdXZj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G5Qf86mgSUuWBxFVSz9mz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wbVuLLCldkCeQaBOWVvuH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wbVuLLCldkCeQaBOWVvuH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wbVuLLCldkCeQaBOWVvu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4.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b066638b-8533-4687-a48b-8877f492106b"/>
    <ds:schemaRef ds:uri="http://schemas.microsoft.com/sharepoint/v3/fields"/>
    <ds:schemaRef ds:uri="9AA987DC-C9A7-4495-B0EB-A7EB0F9343F3"/>
    <ds:schemaRef ds:uri="http://schemas.microsoft.com/sharepoint/v3"/>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11502</TotalTime>
  <Words>1998</Words>
  <Application>Microsoft Office PowerPoint</Application>
  <PresentationFormat>Widescreen</PresentationFormat>
  <Paragraphs>312</Paragraphs>
  <Slides>13</Slides>
  <Notes>2</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5" baseType="lpstr">
      <vt:lpstr>ＭＳ Ｐゴシック</vt:lpstr>
      <vt:lpstr>Arial</vt:lpstr>
      <vt:lpstr>Calibri</vt:lpstr>
      <vt:lpstr>Courier New</vt:lpstr>
      <vt:lpstr>Gill Sans MT</vt:lpstr>
      <vt:lpstr>Symbol</vt:lpstr>
      <vt:lpstr>Wingdings</vt:lpstr>
      <vt:lpstr>Office Theme</vt:lpstr>
      <vt:lpstr>Content Slide Master</vt:lpstr>
      <vt:lpstr>1_Office Theme</vt:lpstr>
      <vt:lpstr>1_Content Slide Master</vt:lpstr>
      <vt:lpstr>think-cell Slide</vt:lpstr>
      <vt:lpstr>Clarification meeting Leading change</vt:lpstr>
      <vt:lpstr>Context  </vt:lpstr>
      <vt:lpstr>Requiring a new way of learning … ‘inside-out’</vt:lpstr>
      <vt:lpstr>Leadership Brand Pillars Underpinning our leadership conversations</vt:lpstr>
      <vt:lpstr>Underpinned by key learning principles </vt:lpstr>
      <vt:lpstr>Leading change module intent</vt:lpstr>
      <vt:lpstr>Delivery focus </vt:lpstr>
      <vt:lpstr>PowerPoint Presentation</vt:lpstr>
      <vt:lpstr>PowerPoint Presentation</vt:lpstr>
      <vt:lpstr>PowerPoint Presentation</vt:lpstr>
      <vt:lpstr>Scope of work  </vt:lpstr>
      <vt:lpstr>Technical Evaluation Criteria</vt:lpstr>
      <vt:lpstr>Conclusion</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Marzanne De Klerk</cp:lastModifiedBy>
  <cp:revision>35</cp:revision>
  <dcterms:created xsi:type="dcterms:W3CDTF">2020-01-06T09:48:40Z</dcterms:created>
  <dcterms:modified xsi:type="dcterms:W3CDTF">2025-05-23T09:00:23Z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