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6"/>
  </p:notesMasterIdLst>
  <p:sldIdLst>
    <p:sldId id="295" r:id="rId3"/>
    <p:sldId id="318" r:id="rId4"/>
    <p:sldId id="279" r:id="rId5"/>
    <p:sldId id="320" r:id="rId6"/>
    <p:sldId id="304" r:id="rId7"/>
    <p:sldId id="305" r:id="rId8"/>
    <p:sldId id="306" r:id="rId9"/>
    <p:sldId id="307" r:id="rId10"/>
    <p:sldId id="309" r:id="rId11"/>
    <p:sldId id="310" r:id="rId12"/>
    <p:sldId id="321" r:id="rId13"/>
    <p:sldId id="314" r:id="rId14"/>
    <p:sldId id="31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AA"/>
    <a:srgbClr val="ACC3C3"/>
    <a:srgbClr val="E4BC7F"/>
    <a:srgbClr val="C2C382"/>
    <a:srgbClr val="CA9987"/>
    <a:srgbClr val="B49180"/>
    <a:srgbClr val="82A5A5"/>
    <a:srgbClr val="D69B40"/>
    <a:srgbClr val="A3A543"/>
    <a:srgbClr val="B0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3" d="100"/>
          <a:sy n="63" d="100"/>
        </p:scale>
        <p:origin x="9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2023/05/05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p:txBody>
          <a:bodyPr/>
          <a:lstStyle/>
          <a:p>
            <a:r>
              <a:rPr lang="en-US" dirty="0"/>
              <a:t>Environmental Requirements </a:t>
            </a:r>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dirty="0"/>
              <a:t>24 April 2023</a:t>
            </a: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A405-8DC1-CA82-5C81-1AAB9A70E54F}"/>
              </a:ext>
            </a:extLst>
          </p:cNvPr>
          <p:cNvSpPr>
            <a:spLocks noGrp="1"/>
          </p:cNvSpPr>
          <p:nvPr>
            <p:ph type="title"/>
          </p:nvPr>
        </p:nvSpPr>
        <p:spPr/>
        <p:txBody>
          <a:bodyPr/>
          <a:lstStyle/>
          <a:p>
            <a:r>
              <a:rPr lang="en-ZA" altLang="en-US" b="1" dirty="0">
                <a:solidFill>
                  <a:srgbClr val="FF0000"/>
                </a:solidFill>
              </a:rPr>
              <a:t>Tender </a:t>
            </a:r>
            <a:r>
              <a:rPr lang="en-ZA" altLang="en-US" b="1" dirty="0" err="1">
                <a:solidFill>
                  <a:srgbClr val="FF0000"/>
                </a:solidFill>
              </a:rPr>
              <a:t>Returnables</a:t>
            </a:r>
            <a:r>
              <a:rPr lang="en-ZA" altLang="en-US" b="1" dirty="0">
                <a:solidFill>
                  <a:srgbClr val="FF0000"/>
                </a:solidFill>
              </a:rPr>
              <a:t> (Section 7 of  240-158699799)</a:t>
            </a:r>
            <a:endParaRPr lang="en-ZA" dirty="0"/>
          </a:p>
        </p:txBody>
      </p:sp>
      <p:sp>
        <p:nvSpPr>
          <p:cNvPr id="3" name="Content Placeholder 2">
            <a:extLst>
              <a:ext uri="{FF2B5EF4-FFF2-40B4-BE49-F238E27FC236}">
                <a16:creationId xmlns:a16="http://schemas.microsoft.com/office/drawing/2014/main" id="{93FAA244-61D1-E33A-A7E5-E4D9BA7D6019}"/>
              </a:ext>
            </a:extLst>
          </p:cNvPr>
          <p:cNvSpPr>
            <a:spLocks noGrp="1"/>
          </p:cNvSpPr>
          <p:nvPr>
            <p:ph idx="1"/>
          </p:nvPr>
        </p:nvSpPr>
        <p:spPr/>
        <p:txBody>
          <a:bodyPr>
            <a:normAutofit/>
          </a:bodyPr>
          <a:lstStyle/>
          <a:p>
            <a:pPr marL="457200" indent="-457200">
              <a:buFontTx/>
              <a:buAutoNum type="alphaUcPeriod" startAt="2"/>
            </a:pPr>
            <a:r>
              <a:rPr lang="en-ZA" altLang="en-US" sz="2400" b="1" dirty="0"/>
              <a:t>1 Environmental Management Plan</a:t>
            </a:r>
          </a:p>
          <a:p>
            <a:r>
              <a:rPr lang="en-US" altLang="en-US" dirty="0"/>
              <a:t>Provide a detailed plan on execution and compliance with this Environmental Specification. The following should be included, but not limited to:</a:t>
            </a:r>
            <a:endParaRPr lang="en-ZA" altLang="en-US" dirty="0"/>
          </a:p>
          <a:p>
            <a:pPr lvl="1"/>
            <a:r>
              <a:rPr lang="en-US" altLang="en-US" dirty="0"/>
              <a:t>Draft Construction Layout drawing as per section </a:t>
            </a:r>
          </a:p>
          <a:p>
            <a:pPr lvl="1"/>
            <a:r>
              <a:rPr lang="en-US" altLang="en-US" dirty="0"/>
              <a:t>Site Establishment Procedure as per section</a:t>
            </a:r>
          </a:p>
          <a:p>
            <a:pPr lvl="1"/>
            <a:r>
              <a:rPr lang="en-US" altLang="en-US" dirty="0"/>
              <a:t>Waste Management Plan Water Management Plan including Stormwater Management Plan.</a:t>
            </a:r>
            <a:endParaRPr lang="en-ZA" altLang="en-US" dirty="0"/>
          </a:p>
          <a:p>
            <a:pPr lvl="1"/>
            <a:r>
              <a:rPr lang="en-US" altLang="en-US" dirty="0"/>
              <a:t>Vegetation Management Plan</a:t>
            </a:r>
            <a:endParaRPr lang="en-ZA" altLang="en-US" dirty="0"/>
          </a:p>
          <a:p>
            <a:pPr lvl="1"/>
            <a:r>
              <a:rPr lang="en-US" dirty="0"/>
              <a:t>Environmental Incident Management Procedure (including emergency situations)</a:t>
            </a:r>
          </a:p>
          <a:p>
            <a:pPr lvl="1"/>
            <a:r>
              <a:rPr lang="en-US" dirty="0"/>
              <a:t>Training Procedure for Environmental Management</a:t>
            </a:r>
          </a:p>
          <a:p>
            <a:pPr lvl="1"/>
            <a:r>
              <a:rPr lang="en-US" dirty="0"/>
              <a:t>Compliance monitoring and auditing Procedure</a:t>
            </a:r>
          </a:p>
          <a:p>
            <a:pPr lvl="1"/>
            <a:r>
              <a:rPr lang="en-US" dirty="0"/>
              <a:t>Method statement related to hazardous substance/dangerous goods</a:t>
            </a:r>
          </a:p>
          <a:p>
            <a:pPr lvl="1"/>
            <a:r>
              <a:rPr lang="en-US" dirty="0"/>
              <a:t>Site Closure Procedure and details about rehabilitation</a:t>
            </a:r>
          </a:p>
          <a:p>
            <a:endParaRPr lang="en-ZA" dirty="0"/>
          </a:p>
        </p:txBody>
      </p:sp>
    </p:spTree>
    <p:extLst>
      <p:ext uri="{BB962C8B-B14F-4D97-AF65-F5344CB8AC3E}">
        <p14:creationId xmlns:p14="http://schemas.microsoft.com/office/powerpoint/2010/main" val="18273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2F0AD-5F29-F7DD-327A-BAA8BF278A67}"/>
              </a:ext>
            </a:extLst>
          </p:cNvPr>
          <p:cNvSpPr>
            <a:spLocks noGrp="1"/>
          </p:cNvSpPr>
          <p:nvPr>
            <p:ph type="title"/>
          </p:nvPr>
        </p:nvSpPr>
        <p:spPr/>
        <p:txBody>
          <a:bodyPr/>
          <a:lstStyle/>
          <a:p>
            <a:r>
              <a:rPr lang="en-ZA" altLang="en-US" b="1" dirty="0">
                <a:solidFill>
                  <a:srgbClr val="FF0000"/>
                </a:solidFill>
              </a:rPr>
              <a:t>Tender </a:t>
            </a:r>
            <a:r>
              <a:rPr lang="en-ZA" altLang="en-US" b="1" dirty="0" err="1">
                <a:solidFill>
                  <a:srgbClr val="FF0000"/>
                </a:solidFill>
              </a:rPr>
              <a:t>Returnables</a:t>
            </a:r>
            <a:r>
              <a:rPr lang="en-ZA" altLang="en-US" b="1" dirty="0">
                <a:solidFill>
                  <a:srgbClr val="FF0000"/>
                </a:solidFill>
              </a:rPr>
              <a:t> (Section 7 of  240-158699799)</a:t>
            </a:r>
            <a:endParaRPr lang="en-ZA" dirty="0"/>
          </a:p>
        </p:txBody>
      </p:sp>
      <p:sp>
        <p:nvSpPr>
          <p:cNvPr id="3" name="Content Placeholder 2">
            <a:extLst>
              <a:ext uri="{FF2B5EF4-FFF2-40B4-BE49-F238E27FC236}">
                <a16:creationId xmlns:a16="http://schemas.microsoft.com/office/drawing/2014/main" id="{543CDDEB-17E2-6D3F-E2F5-BAD009708D93}"/>
              </a:ext>
            </a:extLst>
          </p:cNvPr>
          <p:cNvSpPr>
            <a:spLocks noGrp="1"/>
          </p:cNvSpPr>
          <p:nvPr>
            <p:ph idx="1"/>
          </p:nvPr>
        </p:nvSpPr>
        <p:spPr/>
        <p:txBody>
          <a:bodyPr/>
          <a:lstStyle/>
          <a:p>
            <a:pPr>
              <a:defRPr/>
            </a:pPr>
            <a:r>
              <a:rPr lang="en-US" sz="1800" dirty="0"/>
              <a:t>Draft Construction Layout Drawing as per section 6.9.1</a:t>
            </a:r>
          </a:p>
          <a:p>
            <a:pPr>
              <a:defRPr/>
            </a:pPr>
            <a:r>
              <a:rPr lang="en-US" sz="1800" dirty="0"/>
              <a:t>The following information shall be included: </a:t>
            </a:r>
          </a:p>
          <a:p>
            <a:pPr lvl="1">
              <a:defRPr/>
            </a:pPr>
            <a:r>
              <a:rPr lang="en-US" sz="1400" dirty="0"/>
              <a:t>Location of key infrastructure and services required for construction, including but not limited to offices, overnight vehicle parking areas, stores, the workshop, stockpile and laydown areas, hazardous storage areas (including fuels), the batching plant/s, designated access routes, equipment cleaning areas and the placement of any staff accommodation, cooking and ablution facilities; </a:t>
            </a:r>
          </a:p>
          <a:p>
            <a:pPr lvl="1">
              <a:defRPr/>
            </a:pPr>
            <a:r>
              <a:rPr lang="en-US" sz="1400" dirty="0"/>
              <a:t>Location and structure of the fuel storage area, including the types of fuel and volume of storage container/s and the design and capacity of the bund; </a:t>
            </a:r>
          </a:p>
          <a:p>
            <a:pPr lvl="1">
              <a:defRPr/>
            </a:pPr>
            <a:r>
              <a:rPr lang="en-US" sz="1400" dirty="0"/>
              <a:t>Location and layout of concrete batching facilities; </a:t>
            </a:r>
          </a:p>
          <a:p>
            <a:pPr lvl="1">
              <a:defRPr/>
            </a:pPr>
            <a:r>
              <a:rPr lang="en-US" sz="1400" dirty="0"/>
              <a:t>Location and layout of the waste holding area and waste bins across the Site; </a:t>
            </a:r>
          </a:p>
          <a:p>
            <a:pPr lvl="1">
              <a:defRPr/>
            </a:pPr>
            <a:r>
              <a:rPr lang="en-US" sz="1400" dirty="0"/>
              <a:t>Location and layout of temporary storm water management controls; </a:t>
            </a:r>
          </a:p>
          <a:p>
            <a:pPr lvl="1">
              <a:defRPr/>
            </a:pPr>
            <a:r>
              <a:rPr lang="en-US" sz="1400" dirty="0"/>
              <a:t>All sensitive features e.g. critical biodiversity areas, ecological support areas, wetlands, storm water channels, wetlands, drainage channels as identified in specialist reports and the EIA; </a:t>
            </a:r>
          </a:p>
          <a:p>
            <a:pPr lvl="1">
              <a:defRPr/>
            </a:pPr>
            <a:r>
              <a:rPr lang="en-US" sz="1400" dirty="0"/>
              <a:t>All “no-go” and buffer areas. </a:t>
            </a:r>
          </a:p>
          <a:p>
            <a:endParaRPr lang="en-ZA" dirty="0"/>
          </a:p>
        </p:txBody>
      </p:sp>
    </p:spTree>
    <p:extLst>
      <p:ext uri="{BB962C8B-B14F-4D97-AF65-F5344CB8AC3E}">
        <p14:creationId xmlns:p14="http://schemas.microsoft.com/office/powerpoint/2010/main" val="384955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9E21-7CB2-AE60-DFCE-0221ABE4AD7B}"/>
              </a:ext>
            </a:extLst>
          </p:cNvPr>
          <p:cNvSpPr>
            <a:spLocks noGrp="1"/>
          </p:cNvSpPr>
          <p:nvPr>
            <p:ph type="title"/>
          </p:nvPr>
        </p:nvSpPr>
        <p:spPr/>
        <p:txBody>
          <a:bodyPr/>
          <a:lstStyle/>
          <a:p>
            <a:r>
              <a:rPr lang="en-ZA" altLang="en-US" b="1" dirty="0">
                <a:solidFill>
                  <a:srgbClr val="FF0000"/>
                </a:solidFill>
              </a:rPr>
              <a:t>Tender </a:t>
            </a:r>
            <a:r>
              <a:rPr lang="en-ZA" altLang="en-US" b="1" dirty="0" err="1">
                <a:solidFill>
                  <a:srgbClr val="FF0000"/>
                </a:solidFill>
              </a:rPr>
              <a:t>Returnables</a:t>
            </a:r>
            <a:r>
              <a:rPr lang="en-ZA" altLang="en-US" b="1" dirty="0">
                <a:solidFill>
                  <a:srgbClr val="FF0000"/>
                </a:solidFill>
              </a:rPr>
              <a:t> (Section 7 of  240-158699799)</a:t>
            </a:r>
            <a:endParaRPr lang="en-ZA" dirty="0"/>
          </a:p>
        </p:txBody>
      </p:sp>
      <p:sp>
        <p:nvSpPr>
          <p:cNvPr id="3" name="Content Placeholder 2">
            <a:extLst>
              <a:ext uri="{FF2B5EF4-FFF2-40B4-BE49-F238E27FC236}">
                <a16:creationId xmlns:a16="http://schemas.microsoft.com/office/drawing/2014/main" id="{1D03C45D-D007-1B7F-D533-9BD5663A1285}"/>
              </a:ext>
            </a:extLst>
          </p:cNvPr>
          <p:cNvSpPr>
            <a:spLocks noGrp="1"/>
          </p:cNvSpPr>
          <p:nvPr>
            <p:ph idx="1"/>
          </p:nvPr>
        </p:nvSpPr>
        <p:spPr/>
        <p:txBody>
          <a:bodyPr/>
          <a:lstStyle/>
          <a:p>
            <a:pPr marL="457200" indent="-457200">
              <a:buFontTx/>
              <a:buAutoNum type="alphaUcPeriod" startAt="2"/>
            </a:pPr>
            <a:r>
              <a:rPr lang="en-ZA" altLang="en-US" sz="2400" b="1" dirty="0"/>
              <a:t>2 Environmental Management Plan</a:t>
            </a:r>
          </a:p>
          <a:p>
            <a:pPr marL="457200" indent="-457200"/>
            <a:r>
              <a:rPr lang="en-US" altLang="en-US" sz="1400" dirty="0"/>
              <a:t>Provide proof of EA and EMPr execution and implementation on at least three current or previous completed projects involved in the past 10 years. Examples include independent project audit reports, and closure certificates. </a:t>
            </a:r>
            <a:endParaRPr lang="en-ZA" altLang="en-US" sz="1400" dirty="0"/>
          </a:p>
          <a:p>
            <a:pPr marL="457200" indent="-457200"/>
            <a:r>
              <a:rPr lang="en-US" altLang="en-US" sz="1400" dirty="0"/>
              <a:t>Provide at least four (4) contactable references per project.</a:t>
            </a:r>
            <a:endParaRPr lang="en-ZA" altLang="en-US" sz="1400" dirty="0"/>
          </a:p>
          <a:p>
            <a:endParaRPr lang="en-ZA" dirty="0"/>
          </a:p>
        </p:txBody>
      </p:sp>
    </p:spTree>
    <p:extLst>
      <p:ext uri="{BB962C8B-B14F-4D97-AF65-F5344CB8AC3E}">
        <p14:creationId xmlns:p14="http://schemas.microsoft.com/office/powerpoint/2010/main" val="346392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C7FF-2B99-01F6-6539-4BA893987867}"/>
              </a:ext>
            </a:extLst>
          </p:cNvPr>
          <p:cNvSpPr>
            <a:spLocks noGrp="1"/>
          </p:cNvSpPr>
          <p:nvPr>
            <p:ph type="title"/>
          </p:nvPr>
        </p:nvSpPr>
        <p:spPr/>
        <p:txBody>
          <a:bodyPr/>
          <a:lstStyle/>
          <a:p>
            <a:r>
              <a:rPr lang="en-ZA" altLang="en-US" b="1" dirty="0">
                <a:solidFill>
                  <a:srgbClr val="FF0000"/>
                </a:solidFill>
              </a:rPr>
              <a:t>Tender </a:t>
            </a:r>
            <a:r>
              <a:rPr lang="en-ZA" altLang="en-US" b="1" dirty="0" err="1">
                <a:solidFill>
                  <a:srgbClr val="FF0000"/>
                </a:solidFill>
              </a:rPr>
              <a:t>Returnables</a:t>
            </a:r>
            <a:r>
              <a:rPr lang="en-ZA" altLang="en-US" b="1" dirty="0">
                <a:solidFill>
                  <a:srgbClr val="FF0000"/>
                </a:solidFill>
              </a:rPr>
              <a:t> (Section 7 of  240-158699799)</a:t>
            </a:r>
            <a:endParaRPr lang="en-ZA" dirty="0"/>
          </a:p>
        </p:txBody>
      </p:sp>
      <p:sp>
        <p:nvSpPr>
          <p:cNvPr id="3" name="Content Placeholder 2">
            <a:extLst>
              <a:ext uri="{FF2B5EF4-FFF2-40B4-BE49-F238E27FC236}">
                <a16:creationId xmlns:a16="http://schemas.microsoft.com/office/drawing/2014/main" id="{DE06BB90-5FF2-2457-39F0-8A300F167150}"/>
              </a:ext>
            </a:extLst>
          </p:cNvPr>
          <p:cNvSpPr>
            <a:spLocks noGrp="1"/>
          </p:cNvSpPr>
          <p:nvPr>
            <p:ph idx="1"/>
          </p:nvPr>
        </p:nvSpPr>
        <p:spPr/>
        <p:txBody>
          <a:bodyPr/>
          <a:lstStyle/>
          <a:p>
            <a:pPr marL="457200" indent="-457200">
              <a:buFontTx/>
              <a:buAutoNum type="alphaUcPeriod" startAt="3"/>
            </a:pPr>
            <a:r>
              <a:rPr lang="en-US" altLang="en-US" sz="2400" b="1" dirty="0"/>
              <a:t>Environmental Fines and Legal contraventions</a:t>
            </a:r>
          </a:p>
          <a:p>
            <a:r>
              <a:rPr lang="en-US" altLang="en-US" sz="1400" dirty="0"/>
              <a:t>Declare history of environmental fines, compliance notices and legal contraventions issued to the Contractor or Client over the past 10 years, especially where performance guarantees have been withheld on account of any environmental reason.</a:t>
            </a:r>
          </a:p>
          <a:p>
            <a:pPr marL="0" indent="0">
              <a:buNone/>
            </a:pPr>
            <a:endParaRPr lang="en-US" altLang="en-US" sz="1400" dirty="0"/>
          </a:p>
          <a:p>
            <a:pPr marL="457200" indent="-457200">
              <a:buFontTx/>
              <a:buAutoNum type="alphaUcPeriod" startAt="4"/>
            </a:pPr>
            <a:r>
              <a:rPr lang="en-US" altLang="en-US" sz="2400" b="1" dirty="0"/>
              <a:t>Scheduled Items</a:t>
            </a:r>
          </a:p>
          <a:p>
            <a:r>
              <a:rPr lang="en-US" altLang="en-US" sz="1400" dirty="0"/>
              <a:t>Provide a price list for all Scheduled Items as per section 6.36.4</a:t>
            </a:r>
          </a:p>
          <a:p>
            <a:endParaRPr lang="en-ZA" dirty="0"/>
          </a:p>
        </p:txBody>
      </p:sp>
    </p:spTree>
    <p:extLst>
      <p:ext uri="{BB962C8B-B14F-4D97-AF65-F5344CB8AC3E}">
        <p14:creationId xmlns:p14="http://schemas.microsoft.com/office/powerpoint/2010/main" val="193813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8408-5156-1ED9-632D-C0E903185B9A}"/>
              </a:ext>
            </a:extLst>
          </p:cNvPr>
          <p:cNvSpPr>
            <a:spLocks noGrp="1"/>
          </p:cNvSpPr>
          <p:nvPr>
            <p:ph type="title"/>
          </p:nvPr>
        </p:nvSpPr>
        <p:spPr/>
        <p:txBody>
          <a:bodyPr/>
          <a:lstStyle/>
          <a:p>
            <a:r>
              <a:rPr lang="en-US" dirty="0"/>
              <a:t>Introduction </a:t>
            </a:r>
            <a:endParaRPr lang="en-ZA" dirty="0"/>
          </a:p>
        </p:txBody>
      </p:sp>
      <p:sp>
        <p:nvSpPr>
          <p:cNvPr id="3" name="Content Placeholder 2">
            <a:extLst>
              <a:ext uri="{FF2B5EF4-FFF2-40B4-BE49-F238E27FC236}">
                <a16:creationId xmlns:a16="http://schemas.microsoft.com/office/drawing/2014/main" id="{CD3B39F9-5A9A-692A-865D-0B419A1A9C2B}"/>
              </a:ext>
            </a:extLst>
          </p:cNvPr>
          <p:cNvSpPr>
            <a:spLocks noGrp="1"/>
          </p:cNvSpPr>
          <p:nvPr>
            <p:ph idx="1"/>
          </p:nvPr>
        </p:nvSpPr>
        <p:spPr/>
        <p:txBody>
          <a:bodyPr>
            <a:normAutofit/>
          </a:bodyPr>
          <a:lstStyle/>
          <a:p>
            <a:pPr marL="0" indent="0">
              <a:buNone/>
            </a:pPr>
            <a:r>
              <a:rPr lang="en-US" altLang="en-US" b="1" dirty="0"/>
              <a:t>OBJECTIVE </a:t>
            </a:r>
          </a:p>
          <a:p>
            <a:r>
              <a:rPr lang="en-US" sz="1400" kern="1200" dirty="0">
                <a:solidFill>
                  <a:schemeClr val="tx1"/>
                </a:solidFill>
                <a:ea typeface="+mn-ea"/>
              </a:rPr>
              <a:t>The objective of this presentation is to clarify environmental requirements for tender submission. </a:t>
            </a:r>
          </a:p>
          <a:p>
            <a:r>
              <a:rPr lang="en-US" altLang="en-US" sz="1400" dirty="0"/>
              <a:t>The bidder shall demonstrate the ability to perform work in an environmentally sustainable manner (Avoid/or minimize environmental damage )</a:t>
            </a:r>
            <a:endParaRPr lang="en-US" altLang="en-US" dirty="0"/>
          </a:p>
          <a:p>
            <a:pPr marL="0" indent="0">
              <a:buNone/>
            </a:pPr>
            <a:endParaRPr lang="en-US" altLang="en-US" dirty="0"/>
          </a:p>
          <a:p>
            <a:pPr marL="0" indent="0">
              <a:buNone/>
            </a:pPr>
            <a:r>
              <a:rPr lang="en-US" altLang="en-US" b="1" dirty="0"/>
              <a:t>LEGAL CONTEXT </a:t>
            </a:r>
          </a:p>
          <a:p>
            <a:r>
              <a:rPr lang="en-US" altLang="en-US" sz="1400" dirty="0"/>
              <a:t>The bidder shall take note of all relevant applicable South African Environmental Legislation e.g., NEMA, SEMAs</a:t>
            </a:r>
          </a:p>
          <a:p>
            <a:pPr>
              <a:lnSpc>
                <a:spcPct val="100000"/>
              </a:lnSpc>
            </a:pPr>
            <a:r>
              <a:rPr lang="en-GB" dirty="0"/>
              <a:t>May be required to obtain relevant Environmental permits for gas infrastructure from the seaport to the power plant. </a:t>
            </a:r>
            <a:endParaRPr lang="en-ZA" dirty="0"/>
          </a:p>
          <a:p>
            <a:pPr marL="0" indent="0">
              <a:buNone/>
            </a:pPr>
            <a:endParaRPr lang="en-ZA" dirty="0"/>
          </a:p>
          <a:p>
            <a:pPr marL="0" indent="0">
              <a:buNone/>
            </a:pPr>
            <a:r>
              <a:rPr lang="en-ZA" b="1" dirty="0"/>
              <a:t>OTHER REQUREMENTS </a:t>
            </a:r>
          </a:p>
          <a:p>
            <a:r>
              <a:rPr lang="en-US" dirty="0"/>
              <a:t>    Environmental Specification </a:t>
            </a:r>
          </a:p>
          <a:p>
            <a:r>
              <a:rPr lang="en-US" dirty="0"/>
              <a:t>    Provincial By-Laws</a:t>
            </a:r>
          </a:p>
          <a:p>
            <a:r>
              <a:rPr lang="en-US" dirty="0"/>
              <a:t>    Municipal Bylaws</a:t>
            </a:r>
          </a:p>
          <a:p>
            <a:r>
              <a:rPr lang="en-US" dirty="0"/>
              <a:t>    PS Standards Procedures </a:t>
            </a:r>
          </a:p>
          <a:p>
            <a:pPr marL="0" indent="0">
              <a:buNone/>
            </a:pPr>
            <a:endParaRPr lang="en-US" dirty="0"/>
          </a:p>
          <a:p>
            <a:pPr marL="0" indent="0">
              <a:buNone/>
            </a:pPr>
            <a:endParaRPr lang="en-US" dirty="0"/>
          </a:p>
          <a:p>
            <a:endParaRPr lang="en-ZA" dirty="0"/>
          </a:p>
        </p:txBody>
      </p:sp>
    </p:spTree>
    <p:extLst>
      <p:ext uri="{BB962C8B-B14F-4D97-AF65-F5344CB8AC3E}">
        <p14:creationId xmlns:p14="http://schemas.microsoft.com/office/powerpoint/2010/main" val="1094444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ZA" altLang="en-US" b="1" dirty="0">
                <a:solidFill>
                  <a:srgbClr val="FF0000"/>
                </a:solidFill>
              </a:rPr>
              <a:t>Environmental Specification (document no. 240-158699799)</a:t>
            </a:r>
            <a:endParaRPr lang="en-US" dirty="0">
              <a:solidFill>
                <a:srgbClr val="FF0000"/>
              </a:solidFill>
            </a:endParaRP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endParaRPr lang="en-ZA" altLang="en-US" sz="1400" kern="0" dirty="0"/>
          </a:p>
          <a:p>
            <a:r>
              <a:rPr lang="en-GB" altLang="en-US" sz="1800" dirty="0"/>
              <a:t>Sets out the minimum environmental requirements.</a:t>
            </a:r>
          </a:p>
          <a:p>
            <a:r>
              <a:rPr lang="en-GB" altLang="en-US" sz="1800" dirty="0"/>
              <a:t>The Contractor should peruse this document to plan for this bid</a:t>
            </a:r>
            <a:endParaRPr lang="en-ZA" altLang="en-US" sz="1800" dirty="0">
              <a:solidFill>
                <a:srgbClr val="FF0000"/>
              </a:solidFill>
            </a:endParaRPr>
          </a:p>
          <a:p>
            <a:r>
              <a:rPr lang="en-GB" altLang="en-US" sz="1800" dirty="0"/>
              <a:t>Execute works in accordance with this document as well as other applicable legal documents.</a:t>
            </a:r>
            <a:endParaRPr lang="en-US" altLang="en-US" sz="1800" dirty="0"/>
          </a:p>
          <a:p>
            <a:pPr>
              <a:spcBef>
                <a:spcPct val="30000"/>
              </a:spcBef>
              <a:spcAft>
                <a:spcPct val="0"/>
              </a:spcAft>
            </a:pPr>
            <a:endParaRPr lang="en-ZA" sz="1400"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3</a:t>
            </a:fld>
            <a:endParaRPr lang="en-ZA" dirty="0"/>
          </a:p>
        </p:txBody>
      </p:sp>
    </p:spTree>
    <p:extLst>
      <p:ext uri="{BB962C8B-B14F-4D97-AF65-F5344CB8AC3E}">
        <p14:creationId xmlns:p14="http://schemas.microsoft.com/office/powerpoint/2010/main" val="394602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93EB-3222-E260-E63A-80D13DBBDA36}"/>
              </a:ext>
            </a:extLst>
          </p:cNvPr>
          <p:cNvSpPr>
            <a:spLocks noGrp="1"/>
          </p:cNvSpPr>
          <p:nvPr>
            <p:ph type="title"/>
          </p:nvPr>
        </p:nvSpPr>
        <p:spPr/>
        <p:txBody>
          <a:bodyPr/>
          <a:lstStyle/>
          <a:p>
            <a:r>
              <a:rPr lang="en-ZA" altLang="en-US" b="1" dirty="0">
                <a:solidFill>
                  <a:srgbClr val="FF0000"/>
                </a:solidFill>
              </a:rPr>
              <a:t>Environmental Specification (document no. 240-158699799)</a:t>
            </a:r>
            <a:endParaRPr lang="en-ZA" dirty="0"/>
          </a:p>
        </p:txBody>
      </p:sp>
      <p:sp>
        <p:nvSpPr>
          <p:cNvPr id="3" name="Content Placeholder 2">
            <a:extLst>
              <a:ext uri="{FF2B5EF4-FFF2-40B4-BE49-F238E27FC236}">
                <a16:creationId xmlns:a16="http://schemas.microsoft.com/office/drawing/2014/main" id="{F0FA8995-9E3B-54EF-50EB-CA5279E4DFE7}"/>
              </a:ext>
            </a:extLst>
          </p:cNvPr>
          <p:cNvSpPr>
            <a:spLocks noGrp="1"/>
          </p:cNvSpPr>
          <p:nvPr>
            <p:ph idx="1"/>
          </p:nvPr>
        </p:nvSpPr>
        <p:spPr/>
        <p:txBody>
          <a:bodyPr/>
          <a:lstStyle/>
          <a:p>
            <a:pPr>
              <a:buClr>
                <a:schemeClr val="tx1"/>
              </a:buClr>
            </a:pPr>
            <a:r>
              <a:rPr lang="en-US" altLang="en-US" sz="1800" dirty="0"/>
              <a:t>Section 6.6.1.1 Appoint a Site Environmental Officer with the following criteria:</a:t>
            </a:r>
          </a:p>
          <a:p>
            <a:pPr lvl="1"/>
            <a:r>
              <a:rPr lang="en-GB" altLang="en-US" sz="1800" dirty="0"/>
              <a:t>An environmental tertiary qualification e.g., BSc Environmental Science, Honours degree, BTech, N Diploma (Nature Conservation) or a related field;</a:t>
            </a:r>
            <a:endParaRPr lang="en-ZA" altLang="en-US" sz="1800" dirty="0"/>
          </a:p>
          <a:p>
            <a:pPr lvl="1"/>
            <a:r>
              <a:rPr lang="en-GB" altLang="en-US" sz="1800" dirty="0"/>
              <a:t>Minimum of two (2) years appropriate working experience;</a:t>
            </a:r>
            <a:endParaRPr lang="en-ZA" altLang="en-US" sz="1800" dirty="0"/>
          </a:p>
          <a:p>
            <a:pPr lvl="1"/>
            <a:r>
              <a:rPr lang="en-GB" altLang="en-US" sz="1800" dirty="0"/>
              <a:t>Successful completion of an accredited and comprehensive South African Environmental Legislation course;</a:t>
            </a:r>
            <a:endParaRPr lang="en-ZA" altLang="en-US" sz="1800" dirty="0"/>
          </a:p>
          <a:p>
            <a:pPr lvl="1"/>
            <a:r>
              <a:rPr lang="en-GB" altLang="en-US" sz="1800" dirty="0"/>
              <a:t>Working experience on on-site environmental compliance monitoring and auditing during construction;</a:t>
            </a:r>
            <a:endParaRPr lang="en-ZA" altLang="en-US" sz="1800" dirty="0"/>
          </a:p>
          <a:p>
            <a:pPr lvl="1"/>
            <a:r>
              <a:rPr lang="en-GB" altLang="en-US" sz="1800" dirty="0"/>
              <a:t>Working experience on reporting of environmental compliance;</a:t>
            </a:r>
            <a:endParaRPr lang="en-ZA" altLang="en-US" sz="1800" dirty="0"/>
          </a:p>
          <a:p>
            <a:pPr lvl="1"/>
            <a:r>
              <a:rPr lang="en-GB" altLang="en-US" sz="1800" dirty="0"/>
              <a:t>Working knowledge and relevant exposure to environmental management policies, standards, policies and legal compliance;</a:t>
            </a:r>
            <a:endParaRPr lang="en-ZA" altLang="en-US" sz="1800" dirty="0"/>
          </a:p>
          <a:p>
            <a:pPr lvl="1"/>
            <a:r>
              <a:rPr lang="en-GB" altLang="en-US" sz="1800" dirty="0"/>
              <a:t>Good writing and verbal communication skills in English.</a:t>
            </a:r>
            <a:endParaRPr lang="en-ZA" altLang="en-US" sz="1800" dirty="0"/>
          </a:p>
          <a:p>
            <a:endParaRPr lang="en-ZA" dirty="0"/>
          </a:p>
        </p:txBody>
      </p:sp>
    </p:spTree>
    <p:extLst>
      <p:ext uri="{BB962C8B-B14F-4D97-AF65-F5344CB8AC3E}">
        <p14:creationId xmlns:p14="http://schemas.microsoft.com/office/powerpoint/2010/main" val="193106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C625-C120-9D51-EFE7-C444D1B4DA7D}"/>
              </a:ext>
            </a:extLst>
          </p:cNvPr>
          <p:cNvSpPr>
            <a:spLocks noGrp="1"/>
          </p:cNvSpPr>
          <p:nvPr>
            <p:ph type="title"/>
          </p:nvPr>
        </p:nvSpPr>
        <p:spPr/>
        <p:txBody>
          <a:bodyPr/>
          <a:lstStyle/>
          <a:p>
            <a:r>
              <a:rPr lang="en-ZA" altLang="en-US" b="1" dirty="0">
                <a:solidFill>
                  <a:srgbClr val="FF0000"/>
                </a:solidFill>
              </a:rPr>
              <a:t>Environmental Specification (document no. 240-158699799)</a:t>
            </a:r>
            <a:endParaRPr lang="en-ZA" dirty="0"/>
          </a:p>
        </p:txBody>
      </p:sp>
      <p:sp>
        <p:nvSpPr>
          <p:cNvPr id="3" name="Content Placeholder 2">
            <a:extLst>
              <a:ext uri="{FF2B5EF4-FFF2-40B4-BE49-F238E27FC236}">
                <a16:creationId xmlns:a16="http://schemas.microsoft.com/office/drawing/2014/main" id="{8A152C70-954A-9139-6E0B-1DF598BECFB7}"/>
              </a:ext>
            </a:extLst>
          </p:cNvPr>
          <p:cNvSpPr>
            <a:spLocks noGrp="1"/>
          </p:cNvSpPr>
          <p:nvPr>
            <p:ph idx="1"/>
          </p:nvPr>
        </p:nvSpPr>
        <p:spPr/>
        <p:txBody>
          <a:bodyPr>
            <a:normAutofit/>
          </a:bodyPr>
          <a:lstStyle/>
          <a:p>
            <a:pPr>
              <a:buClr>
                <a:schemeClr val="tx1"/>
              </a:buClr>
            </a:pPr>
            <a:r>
              <a:rPr lang="en-US" altLang="en-US" sz="1800" dirty="0"/>
              <a:t>Section 6.19 Dangerous Goods &amp; Hazardous Substances:</a:t>
            </a:r>
          </a:p>
          <a:p>
            <a:pPr lvl="1">
              <a:spcAft>
                <a:spcPts val="600"/>
              </a:spcAft>
              <a:tabLst>
                <a:tab pos="252095" algn="l"/>
                <a:tab pos="504190" algn="l"/>
                <a:tab pos="756285" algn="l"/>
                <a:tab pos="1007745" algn="l"/>
                <a:tab pos="1259840" algn="l"/>
                <a:tab pos="1511935" algn="l"/>
                <a:tab pos="1764030" algn="l"/>
                <a:tab pos="2016125" algn="l"/>
                <a:tab pos="2268220" algn="l"/>
                <a:tab pos="2771775" algn="l"/>
                <a:tab pos="540385" algn="l"/>
                <a:tab pos="630555"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800" dirty="0"/>
              <a:t>Material Safety Datasheets (MSDS) </a:t>
            </a:r>
          </a:p>
          <a:p>
            <a:pPr lvl="1">
              <a:spcAft>
                <a:spcPts val="600"/>
              </a:spcAft>
              <a:tabLst>
                <a:tab pos="252095" algn="l"/>
                <a:tab pos="504190" algn="l"/>
                <a:tab pos="756285" algn="l"/>
                <a:tab pos="1007745" algn="l"/>
                <a:tab pos="1259840" algn="l"/>
                <a:tab pos="1511935" algn="l"/>
                <a:tab pos="1764030" algn="l"/>
                <a:tab pos="2016125" algn="l"/>
                <a:tab pos="2268220" algn="l"/>
                <a:tab pos="2771775" algn="l"/>
                <a:tab pos="540385" algn="l"/>
                <a:tab pos="630555"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800" dirty="0"/>
              <a:t>Method statements must be developed and approved</a:t>
            </a:r>
            <a:endParaRPr lang="en-ZA" sz="1800" dirty="0"/>
          </a:p>
          <a:p>
            <a:pPr lvl="1">
              <a:spcAft>
                <a:spcPts val="600"/>
              </a:spcAft>
              <a:tabLst>
                <a:tab pos="252095" algn="l"/>
                <a:tab pos="504190" algn="l"/>
                <a:tab pos="756285" algn="l"/>
                <a:tab pos="1007745" algn="l"/>
                <a:tab pos="1259840" algn="l"/>
                <a:tab pos="1511935" algn="l"/>
                <a:tab pos="1764030" algn="l"/>
                <a:tab pos="2016125" algn="l"/>
                <a:tab pos="2268220" algn="l"/>
                <a:tab pos="2771775" algn="l"/>
                <a:tab pos="540385" algn="l"/>
                <a:tab pos="630555"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800" dirty="0"/>
              <a:t>Any spillages that occur shall be cleaned</a:t>
            </a:r>
            <a:endParaRPr lang="en-ZA" sz="1800" dirty="0"/>
          </a:p>
          <a:p>
            <a:pPr lvl="1">
              <a:spcAft>
                <a:spcPts val="600"/>
              </a:spcAft>
              <a:tabLst>
                <a:tab pos="252095" algn="l"/>
                <a:tab pos="504190" algn="l"/>
                <a:tab pos="756285" algn="l"/>
                <a:tab pos="1007745" algn="l"/>
                <a:tab pos="1259840" algn="l"/>
                <a:tab pos="1511935" algn="l"/>
                <a:tab pos="1764030" algn="l"/>
                <a:tab pos="2016125" algn="l"/>
                <a:tab pos="2268220" algn="l"/>
                <a:tab pos="2771775" algn="l"/>
                <a:tab pos="540385" algn="l"/>
                <a:tab pos="630555"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800" dirty="0"/>
              <a:t>Appropriate storage areas </a:t>
            </a:r>
          </a:p>
          <a:p>
            <a:pPr lvl="1">
              <a:spcAft>
                <a:spcPts val="600"/>
              </a:spcAft>
              <a:tabLst>
                <a:tab pos="252095" algn="l"/>
                <a:tab pos="504190" algn="l"/>
                <a:tab pos="756285" algn="l"/>
                <a:tab pos="1007745" algn="l"/>
                <a:tab pos="1259840" algn="l"/>
                <a:tab pos="1511935" algn="l"/>
                <a:tab pos="1764030" algn="l"/>
                <a:tab pos="2016125" algn="l"/>
                <a:tab pos="2268220" algn="l"/>
                <a:tab pos="2771775" algn="l"/>
                <a:tab pos="540385" algn="l"/>
                <a:tab pos="630555"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800" dirty="0"/>
              <a:t>Oil traps must be pumped out regularly and remain free of debris;</a:t>
            </a:r>
            <a:endParaRPr lang="en-ZA" sz="1800" dirty="0"/>
          </a:p>
          <a:p>
            <a:pPr lvl="1">
              <a:spcAft>
                <a:spcPts val="600"/>
              </a:spcAft>
              <a:tabLst>
                <a:tab pos="252095" algn="l"/>
                <a:tab pos="504190" algn="l"/>
                <a:tab pos="756285" algn="l"/>
                <a:tab pos="1007745" algn="l"/>
                <a:tab pos="1259840" algn="l"/>
                <a:tab pos="1511935" algn="l"/>
                <a:tab pos="1764030" algn="l"/>
                <a:tab pos="2016125" algn="l"/>
                <a:tab pos="2268220" algn="l"/>
                <a:tab pos="2771775" algn="l"/>
                <a:tab pos="540385" algn="l"/>
                <a:tab pos="630555" algn="l"/>
                <a:tab pos="756285" algn="l"/>
                <a:tab pos="1007745" algn="l"/>
                <a:tab pos="1259840" algn="l"/>
                <a:tab pos="1511935" algn="l"/>
                <a:tab pos="1764030" algn="l"/>
                <a:tab pos="2016125" algn="l"/>
                <a:tab pos="2268220" algn="l"/>
                <a:tab pos="2771775" algn="l"/>
                <a:tab pos="3023870" algn="l"/>
                <a:tab pos="3275965" algn="l"/>
                <a:tab pos="3528060" algn="l"/>
                <a:tab pos="3780155" algn="l"/>
                <a:tab pos="4032250" algn="l"/>
                <a:tab pos="4283710" algn="l"/>
                <a:tab pos="4535805" algn="l"/>
                <a:tab pos="4787900" algn="l"/>
                <a:tab pos="5039995" algn="l"/>
                <a:tab pos="5292090" algn="l"/>
                <a:tab pos="5544185" algn="l"/>
                <a:tab pos="5796280" algn="l"/>
              </a:tabLst>
            </a:pPr>
            <a:r>
              <a:rPr lang="en-GB" sz="1800" dirty="0"/>
              <a:t>Drip trays</a:t>
            </a:r>
            <a:endParaRPr lang="en-ZA" sz="1800" dirty="0"/>
          </a:p>
        </p:txBody>
      </p:sp>
    </p:spTree>
    <p:extLst>
      <p:ext uri="{BB962C8B-B14F-4D97-AF65-F5344CB8AC3E}">
        <p14:creationId xmlns:p14="http://schemas.microsoft.com/office/powerpoint/2010/main" val="258216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C5C9-54D4-C1A6-6EC4-1972AECB3502}"/>
              </a:ext>
            </a:extLst>
          </p:cNvPr>
          <p:cNvSpPr>
            <a:spLocks noGrp="1"/>
          </p:cNvSpPr>
          <p:nvPr>
            <p:ph type="title"/>
          </p:nvPr>
        </p:nvSpPr>
        <p:spPr/>
        <p:txBody>
          <a:bodyPr/>
          <a:lstStyle/>
          <a:p>
            <a:r>
              <a:rPr lang="en-ZA" altLang="en-US" b="1" dirty="0">
                <a:solidFill>
                  <a:srgbClr val="FF0000"/>
                </a:solidFill>
              </a:rPr>
              <a:t>Environmental Specification (document no. 240-158699799)</a:t>
            </a:r>
            <a:endParaRPr lang="en-ZA" dirty="0"/>
          </a:p>
        </p:txBody>
      </p:sp>
      <p:sp>
        <p:nvSpPr>
          <p:cNvPr id="3" name="Content Placeholder 2">
            <a:extLst>
              <a:ext uri="{FF2B5EF4-FFF2-40B4-BE49-F238E27FC236}">
                <a16:creationId xmlns:a16="http://schemas.microsoft.com/office/drawing/2014/main" id="{77D9D51E-C493-3547-4BF2-552519569DDD}"/>
              </a:ext>
            </a:extLst>
          </p:cNvPr>
          <p:cNvSpPr>
            <a:spLocks noGrp="1"/>
          </p:cNvSpPr>
          <p:nvPr>
            <p:ph idx="1"/>
          </p:nvPr>
        </p:nvSpPr>
        <p:spPr/>
        <p:txBody>
          <a:bodyPr/>
          <a:lstStyle/>
          <a:p>
            <a:pPr>
              <a:buClr>
                <a:schemeClr val="tx1"/>
              </a:buClr>
            </a:pPr>
            <a:r>
              <a:rPr lang="en-US" altLang="en-US" sz="1800" dirty="0"/>
              <a:t>Section 6.9 Method Statements</a:t>
            </a:r>
          </a:p>
          <a:p>
            <a:pPr>
              <a:buClr>
                <a:schemeClr val="tx1"/>
              </a:buClr>
            </a:pPr>
            <a:r>
              <a:rPr lang="en-US" altLang="en-US" sz="1800" dirty="0"/>
              <a:t>Section 6.38 Borrow Materials</a:t>
            </a:r>
          </a:p>
          <a:p>
            <a:pPr lvl="1">
              <a:buClr>
                <a:schemeClr val="tx1"/>
              </a:buClr>
            </a:pPr>
            <a:r>
              <a:rPr lang="en-GB" altLang="en-US" sz="1800" dirty="0"/>
              <a:t>source borrow materials from licensed borrow areas as approved in terms of the Minerals and Petroleum Resources Development Act (No 28 of 2002), NEMA and have respective Water Use Licenses (if applicable).</a:t>
            </a:r>
          </a:p>
          <a:p>
            <a:pPr lvl="1">
              <a:buClr>
                <a:schemeClr val="tx1"/>
              </a:buClr>
            </a:pPr>
            <a:r>
              <a:rPr lang="en-GB" altLang="en-US" sz="1800" dirty="0"/>
              <a:t>Record Keeping</a:t>
            </a:r>
          </a:p>
          <a:p>
            <a:pPr>
              <a:buClr>
                <a:schemeClr val="tx1"/>
              </a:buClr>
            </a:pPr>
            <a:r>
              <a:rPr lang="en-GB" altLang="en-US" sz="1800" dirty="0"/>
              <a:t>Section 6.39 Rehabilitation</a:t>
            </a:r>
          </a:p>
          <a:p>
            <a:pPr lvl="1">
              <a:buClr>
                <a:schemeClr val="tx1"/>
              </a:buClr>
            </a:pPr>
            <a:r>
              <a:rPr lang="en-GB" altLang="en-US" sz="1800" dirty="0"/>
              <a:t>Appoint a suitably qualified rehabilitation/ botanical/ horticultural specialist to compile a rehabilitation plan and oversee the rehabilitation process during and after the construction of the BESS. </a:t>
            </a:r>
            <a:endParaRPr lang="en-US" altLang="en-US" sz="1800" dirty="0"/>
          </a:p>
          <a:p>
            <a:endParaRPr lang="en-ZA" dirty="0"/>
          </a:p>
        </p:txBody>
      </p:sp>
    </p:spTree>
    <p:extLst>
      <p:ext uri="{BB962C8B-B14F-4D97-AF65-F5344CB8AC3E}">
        <p14:creationId xmlns:p14="http://schemas.microsoft.com/office/powerpoint/2010/main" val="29419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3829-646A-6FB0-4800-0FBC24B56CC7}"/>
              </a:ext>
            </a:extLst>
          </p:cNvPr>
          <p:cNvSpPr>
            <a:spLocks noGrp="1"/>
          </p:cNvSpPr>
          <p:nvPr>
            <p:ph type="title"/>
          </p:nvPr>
        </p:nvSpPr>
        <p:spPr/>
        <p:txBody>
          <a:bodyPr/>
          <a:lstStyle/>
          <a:p>
            <a:r>
              <a:rPr lang="en-ZA" altLang="en-US" b="1" dirty="0">
                <a:solidFill>
                  <a:srgbClr val="FF0000"/>
                </a:solidFill>
              </a:rPr>
              <a:t>Environmental Specification (document no. 240-158699799)</a:t>
            </a:r>
            <a:endParaRPr lang="en-ZA" dirty="0"/>
          </a:p>
        </p:txBody>
      </p:sp>
      <p:sp>
        <p:nvSpPr>
          <p:cNvPr id="3" name="Content Placeholder 2">
            <a:extLst>
              <a:ext uri="{FF2B5EF4-FFF2-40B4-BE49-F238E27FC236}">
                <a16:creationId xmlns:a16="http://schemas.microsoft.com/office/drawing/2014/main" id="{E24E1B90-B2CA-9D7B-C92C-E952E83E53A7}"/>
              </a:ext>
            </a:extLst>
          </p:cNvPr>
          <p:cNvSpPr>
            <a:spLocks noGrp="1"/>
          </p:cNvSpPr>
          <p:nvPr>
            <p:ph idx="1"/>
          </p:nvPr>
        </p:nvSpPr>
        <p:spPr/>
        <p:txBody>
          <a:bodyPr/>
          <a:lstStyle/>
          <a:p>
            <a:r>
              <a:rPr lang="en-US" altLang="en-US" sz="1800" dirty="0"/>
              <a:t>Section 6.31 Waste Management</a:t>
            </a:r>
          </a:p>
          <a:p>
            <a:pPr lvl="1"/>
            <a:r>
              <a:rPr lang="en-GB" altLang="en-US" sz="1800" dirty="0"/>
              <a:t>Waste management plan must include the following (but not limited to):</a:t>
            </a:r>
            <a:endParaRPr lang="en-ZA" altLang="en-US" sz="1800" dirty="0"/>
          </a:p>
          <a:p>
            <a:pPr lvl="2">
              <a:lnSpc>
                <a:spcPct val="100000"/>
              </a:lnSpc>
            </a:pPr>
            <a:r>
              <a:rPr lang="en-GB" altLang="en-US" dirty="0"/>
              <a:t>The waste class and rating in order to determinate correct disposal method for the waste and any other best practice that may be necessary to give effect to the requirements of the National Environmental Management: Waste Act and regulations passed thereunder; </a:t>
            </a:r>
            <a:endParaRPr lang="en-ZA" altLang="en-US" dirty="0"/>
          </a:p>
          <a:p>
            <a:pPr lvl="2">
              <a:lnSpc>
                <a:spcPct val="100000"/>
              </a:lnSpc>
            </a:pPr>
            <a:r>
              <a:rPr lang="en-GB" altLang="en-US" dirty="0"/>
              <a:t>Approved/ licensed waste disposal sites to be used;</a:t>
            </a:r>
            <a:endParaRPr lang="en-ZA" altLang="en-US" dirty="0"/>
          </a:p>
          <a:p>
            <a:pPr lvl="2">
              <a:lnSpc>
                <a:spcPct val="100000"/>
              </a:lnSpc>
            </a:pPr>
            <a:r>
              <a:rPr lang="en-GB" altLang="en-US" dirty="0"/>
              <a:t>Audited Records of waste quantities disposed (Template); and</a:t>
            </a:r>
            <a:endParaRPr lang="en-ZA" altLang="en-US" dirty="0"/>
          </a:p>
          <a:p>
            <a:pPr lvl="2">
              <a:lnSpc>
                <a:spcPct val="100000"/>
              </a:lnSpc>
            </a:pPr>
            <a:r>
              <a:rPr lang="en-GB" altLang="en-US" dirty="0"/>
              <a:t>Identified compliance obligations.</a:t>
            </a:r>
            <a:endParaRPr lang="en-ZA" altLang="en-US" sz="1400" dirty="0"/>
          </a:p>
        </p:txBody>
      </p:sp>
    </p:spTree>
    <p:extLst>
      <p:ext uri="{BB962C8B-B14F-4D97-AF65-F5344CB8AC3E}">
        <p14:creationId xmlns:p14="http://schemas.microsoft.com/office/powerpoint/2010/main" val="119934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4129-D586-D865-887B-76E80E633489}"/>
              </a:ext>
            </a:extLst>
          </p:cNvPr>
          <p:cNvSpPr>
            <a:spLocks noGrp="1"/>
          </p:cNvSpPr>
          <p:nvPr>
            <p:ph type="title"/>
          </p:nvPr>
        </p:nvSpPr>
        <p:spPr/>
        <p:txBody>
          <a:bodyPr/>
          <a:lstStyle/>
          <a:p>
            <a:r>
              <a:rPr lang="en-ZA" altLang="en-US" b="1" dirty="0">
                <a:solidFill>
                  <a:srgbClr val="FF0000"/>
                </a:solidFill>
              </a:rPr>
              <a:t>Environmental Specification (document no. 240-158699799)</a:t>
            </a:r>
            <a:endParaRPr lang="en-ZA" dirty="0"/>
          </a:p>
        </p:txBody>
      </p:sp>
      <p:sp>
        <p:nvSpPr>
          <p:cNvPr id="3" name="Content Placeholder 2">
            <a:extLst>
              <a:ext uri="{FF2B5EF4-FFF2-40B4-BE49-F238E27FC236}">
                <a16:creationId xmlns:a16="http://schemas.microsoft.com/office/drawing/2014/main" id="{6B7CF64E-0952-1100-5B9B-B63D32C280C5}"/>
              </a:ext>
            </a:extLst>
          </p:cNvPr>
          <p:cNvSpPr>
            <a:spLocks noGrp="1"/>
          </p:cNvSpPr>
          <p:nvPr>
            <p:ph idx="1"/>
          </p:nvPr>
        </p:nvSpPr>
        <p:spPr/>
        <p:txBody>
          <a:bodyPr/>
          <a:lstStyle/>
          <a:p>
            <a:r>
              <a:rPr lang="en-US" altLang="en-US" sz="1400" dirty="0"/>
              <a:t>Section 6.36.4  Scheduled Items</a:t>
            </a:r>
          </a:p>
          <a:p>
            <a:r>
              <a:rPr lang="en-US" altLang="en-US" sz="1400" dirty="0"/>
              <a:t>Provide costs for the following items:</a:t>
            </a:r>
          </a:p>
          <a:p>
            <a:endParaRPr lang="en-ZA" dirty="0"/>
          </a:p>
        </p:txBody>
      </p:sp>
      <p:pic>
        <p:nvPicPr>
          <p:cNvPr id="10" name="Picture 9">
            <a:extLst>
              <a:ext uri="{FF2B5EF4-FFF2-40B4-BE49-F238E27FC236}">
                <a16:creationId xmlns:a16="http://schemas.microsoft.com/office/drawing/2014/main" id="{FE5F35FF-255A-D525-59D1-2AB84E4F914D}"/>
              </a:ext>
            </a:extLst>
          </p:cNvPr>
          <p:cNvPicPr>
            <a:picLocks noChangeAspect="1"/>
          </p:cNvPicPr>
          <p:nvPr/>
        </p:nvPicPr>
        <p:blipFill>
          <a:blip r:embed="rId2"/>
          <a:stretch>
            <a:fillRect/>
          </a:stretch>
        </p:blipFill>
        <p:spPr>
          <a:xfrm>
            <a:off x="530579" y="1738490"/>
            <a:ext cx="8624852" cy="4436532"/>
          </a:xfrm>
          <a:prstGeom prst="rect">
            <a:avLst/>
          </a:prstGeom>
        </p:spPr>
      </p:pic>
    </p:spTree>
    <p:extLst>
      <p:ext uri="{BB962C8B-B14F-4D97-AF65-F5344CB8AC3E}">
        <p14:creationId xmlns:p14="http://schemas.microsoft.com/office/powerpoint/2010/main" val="341962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FE11-EE35-9282-6C50-CB51347BBD86}"/>
              </a:ext>
            </a:extLst>
          </p:cNvPr>
          <p:cNvSpPr>
            <a:spLocks noGrp="1"/>
          </p:cNvSpPr>
          <p:nvPr>
            <p:ph type="title"/>
          </p:nvPr>
        </p:nvSpPr>
        <p:spPr/>
        <p:txBody>
          <a:bodyPr/>
          <a:lstStyle/>
          <a:p>
            <a:r>
              <a:rPr lang="en-ZA" altLang="en-US" b="1" dirty="0">
                <a:solidFill>
                  <a:srgbClr val="FF0000"/>
                </a:solidFill>
              </a:rPr>
              <a:t>Tender </a:t>
            </a:r>
            <a:r>
              <a:rPr lang="en-ZA" altLang="en-US" b="1" dirty="0" err="1">
                <a:solidFill>
                  <a:srgbClr val="FF0000"/>
                </a:solidFill>
              </a:rPr>
              <a:t>Returnables</a:t>
            </a:r>
            <a:r>
              <a:rPr lang="en-ZA" altLang="en-US" b="1" dirty="0">
                <a:solidFill>
                  <a:srgbClr val="FF0000"/>
                </a:solidFill>
              </a:rPr>
              <a:t> (Section 7 of 240-156088485) </a:t>
            </a:r>
            <a:endParaRPr lang="en-ZA" dirty="0">
              <a:solidFill>
                <a:srgbClr val="FF0000"/>
              </a:solidFill>
            </a:endParaRPr>
          </a:p>
        </p:txBody>
      </p:sp>
      <p:sp>
        <p:nvSpPr>
          <p:cNvPr id="3" name="Content Placeholder 2">
            <a:extLst>
              <a:ext uri="{FF2B5EF4-FFF2-40B4-BE49-F238E27FC236}">
                <a16:creationId xmlns:a16="http://schemas.microsoft.com/office/drawing/2014/main" id="{4FFC0BB8-8E03-1BF8-1A52-DE1C02D72C79}"/>
              </a:ext>
            </a:extLst>
          </p:cNvPr>
          <p:cNvSpPr>
            <a:spLocks noGrp="1"/>
          </p:cNvSpPr>
          <p:nvPr>
            <p:ph idx="1"/>
          </p:nvPr>
        </p:nvSpPr>
        <p:spPr/>
        <p:txBody>
          <a:bodyPr/>
          <a:lstStyle/>
          <a:p>
            <a:pPr marL="457200" indent="-457200">
              <a:buFontTx/>
              <a:buAutoNum type="alphaUcPeriod"/>
            </a:pPr>
            <a:r>
              <a:rPr lang="en-ZA" altLang="en-US" sz="2400" b="1" dirty="0"/>
              <a:t>Environmental Management System (EMS) ISO 14001:2015</a:t>
            </a:r>
          </a:p>
          <a:p>
            <a:r>
              <a:rPr lang="en-US" altLang="en-US" sz="1400" dirty="0"/>
              <a:t>Provide a copy of your Company Environmental Policy statement (refer to section 6.2)</a:t>
            </a:r>
          </a:p>
          <a:p>
            <a:r>
              <a:rPr lang="en-US" altLang="en-US" sz="1400" dirty="0"/>
              <a:t>Provide a detailed plan on how you are going to implement the EMS (refer to section 6.3)</a:t>
            </a:r>
          </a:p>
          <a:p>
            <a:r>
              <a:rPr lang="en-US" altLang="en-US" sz="1400" dirty="0"/>
              <a:t>Provide an Aspects and Impacts register for the works </a:t>
            </a:r>
            <a:r>
              <a:rPr lang="en-US" altLang="en-US" sz="1400" u="sng" dirty="0"/>
              <a:t>and</a:t>
            </a:r>
            <a:r>
              <a:rPr lang="en-US" altLang="en-US" sz="1400" dirty="0"/>
              <a:t> specific technology solution to be undertaken (refer to section 6.4)</a:t>
            </a:r>
            <a:endParaRPr lang="en-ZA" altLang="en-US" sz="1400" dirty="0"/>
          </a:p>
          <a:p>
            <a:pPr marL="0" indent="0">
              <a:buNone/>
            </a:pPr>
            <a:endParaRPr lang="en-ZA" dirty="0"/>
          </a:p>
        </p:txBody>
      </p:sp>
    </p:spTree>
    <p:extLst>
      <p:ext uri="{BB962C8B-B14F-4D97-AF65-F5344CB8AC3E}">
        <p14:creationId xmlns:p14="http://schemas.microsoft.com/office/powerpoint/2010/main" val="2000634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3557</TotalTime>
  <Words>997</Words>
  <Application>Microsoft Office PowerPoint</Application>
  <PresentationFormat>Widescreen</PresentationFormat>
  <Paragraphs>94</Paragraphs>
  <Slides>13</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Courier New</vt:lpstr>
      <vt:lpstr>Wingdings</vt:lpstr>
      <vt:lpstr>Office Theme</vt:lpstr>
      <vt:lpstr>Content Slide Master</vt:lpstr>
      <vt:lpstr>think-cell Slide</vt:lpstr>
      <vt:lpstr>Environmental Requirements </vt:lpstr>
      <vt:lpstr>Introduction </vt:lpstr>
      <vt:lpstr>Environmental Specification (document no. 240-158699799)</vt:lpstr>
      <vt:lpstr>Environmental Specification (document no. 240-158699799)</vt:lpstr>
      <vt:lpstr>Environmental Specification (document no. 240-158699799)</vt:lpstr>
      <vt:lpstr>Environmental Specification (document no. 240-158699799)</vt:lpstr>
      <vt:lpstr>Environmental Specification (document no. 240-158699799)</vt:lpstr>
      <vt:lpstr>Environmental Specification (document no. 240-158699799)</vt:lpstr>
      <vt:lpstr>Tender Returnables (Section 7 of 240-156088485) </vt:lpstr>
      <vt:lpstr>Tender Returnables (Section 7 of  240-158699799)</vt:lpstr>
      <vt:lpstr>Tender Returnables (Section 7 of  240-158699799)</vt:lpstr>
      <vt:lpstr>Tender Returnables (Section 7 of  240-158699799)</vt:lpstr>
      <vt:lpstr>Tender Returnables (Section 7 of  240-158699799)</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Joyce Matlala</cp:lastModifiedBy>
  <cp:revision>28</cp:revision>
  <dcterms:created xsi:type="dcterms:W3CDTF">2020-01-06T09:48:40Z</dcterms:created>
  <dcterms:modified xsi:type="dcterms:W3CDTF">2023-05-05T10:47:10Z</dcterms:modified>
</cp:coreProperties>
</file>