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95" r:id="rId5"/>
    <p:sldId id="296" r:id="rId6"/>
    <p:sldId id="312" r:id="rId7"/>
    <p:sldId id="298" r:id="rId8"/>
    <p:sldId id="299" r:id="rId9"/>
    <p:sldId id="300" r:id="rId10"/>
    <p:sldId id="613" r:id="rId11"/>
    <p:sldId id="314" r:id="rId12"/>
    <p:sldId id="313" r:id="rId13"/>
    <p:sldId id="311" r:id="rId14"/>
  </p:sldIdLst>
  <p:sldSz cx="10160000" cy="5715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E1B8D"/>
    <a:srgbClr val="FF3300"/>
    <a:srgbClr val="00B27B"/>
    <a:srgbClr val="939393"/>
    <a:srgbClr val="006600"/>
    <a:srgbClr val="FFFF00"/>
    <a:srgbClr val="00FF00"/>
    <a:srgbClr val="FF33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0535" autoAdjust="0"/>
  </p:normalViewPr>
  <p:slideViewPr>
    <p:cSldViewPr>
      <p:cViewPr varScale="1">
        <p:scale>
          <a:sx n="68" d="100"/>
          <a:sy n="68" d="100"/>
        </p:scale>
        <p:origin x="1048" y="52"/>
      </p:cViewPr>
      <p:guideLst>
        <p:guide orient="horz" pos="1800"/>
        <p:guide pos="32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FB6D1-9C4A-412E-805D-A77C5B5FCCDA}" type="datetimeFigureOut">
              <a:rPr lang="en-GB" smtClean="0"/>
              <a:t>07/04/2025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DCBDAC-2920-4F99-87E0-AAF918DED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303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DCBDAC-2920-4F99-87E0-AAF918DED1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211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DCBDAC-2920-4F99-87E0-AAF918DED1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2692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DCBDAC-2920-4F99-87E0-AAF918DED10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834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3A304A-7A29-4CC5-B944-ADBE2427A239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16094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5BCD7A-19A3-4F86-ACC2-E6D296BE197C}" type="slidenum">
              <a:rPr lang="en-ZA" altLang="en-US"/>
              <a:pPr/>
              <a:t>10</a:t>
            </a:fld>
            <a:endParaRPr lang="en-ZA" alt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3163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9124"/>
          <a:stretch/>
        </p:blipFill>
        <p:spPr>
          <a:xfrm>
            <a:off x="1" y="0"/>
            <a:ext cx="3567832" cy="5715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9320471" y="5317774"/>
            <a:ext cx="839529" cy="3972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7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3855" y="769268"/>
            <a:ext cx="5897253" cy="2592288"/>
          </a:xfrm>
          <a:noFill/>
        </p:spPr>
        <p:txBody>
          <a:bodyPr>
            <a:normAutofit/>
          </a:bodyPr>
          <a:lstStyle>
            <a:lvl1pPr algn="ctr">
              <a:defRPr sz="3200" b="1">
                <a:solidFill>
                  <a:srgbClr val="0E1B8D"/>
                </a:solidFill>
                <a:latin typeface="+mj-lt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854" y="4369668"/>
            <a:ext cx="5897254" cy="1055935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rgbClr val="0E1B8D"/>
                </a:solidFill>
                <a:latin typeface="+mn-lt"/>
                <a:cs typeface="Segoe UI Semibold" panose="020B0702040204020203" pitchFamily="34" charset="0"/>
              </a:defRPr>
            </a:lvl1pPr>
            <a:lvl2pPr marL="423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6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9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32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65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98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6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864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65616" y="4369668"/>
            <a:ext cx="834064" cy="1055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082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00" y="841276"/>
            <a:ext cx="9720000" cy="523220"/>
          </a:xfrm>
          <a:noFill/>
        </p:spPr>
        <p:txBody>
          <a:bodyPr anchor="t">
            <a:spAutoFit/>
          </a:bodyPr>
          <a:lstStyle>
            <a:lvl1pPr algn="l">
              <a:defRPr sz="2800" b="1" cap="none" baseline="0">
                <a:solidFill>
                  <a:srgbClr val="0E1B8D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0"/>
          </p:nvPr>
        </p:nvSpPr>
        <p:spPr>
          <a:xfrm>
            <a:off x="216000" y="1705372"/>
            <a:ext cx="3240001" cy="3240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11"/>
          <p:cNvSpPr>
            <a:spLocks noGrp="1"/>
          </p:cNvSpPr>
          <p:nvPr>
            <p:ph sz="quarter" idx="11"/>
          </p:nvPr>
        </p:nvSpPr>
        <p:spPr>
          <a:xfrm>
            <a:off x="3711848" y="1705372"/>
            <a:ext cx="6224152" cy="3240000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327472" y="1417340"/>
            <a:ext cx="9505056" cy="0"/>
          </a:xfrm>
          <a:prstGeom prst="line">
            <a:avLst/>
          </a:prstGeom>
          <a:ln w="28575">
            <a:solidFill>
              <a:srgbClr val="0E1B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1624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00" y="157201"/>
            <a:ext cx="9720000" cy="480053"/>
          </a:xfrm>
        </p:spPr>
        <p:txBody>
          <a:bodyPr anchor="t" anchorCtr="0">
            <a:noAutofit/>
          </a:bodyPr>
          <a:lstStyle>
            <a:lvl1pPr>
              <a:defRPr sz="2800" b="1">
                <a:solidFill>
                  <a:srgbClr val="0E1B8D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" y="841276"/>
            <a:ext cx="9720000" cy="4404490"/>
          </a:xfrm>
        </p:spPr>
        <p:txBody>
          <a:bodyPr>
            <a:normAutofit/>
          </a:bodyPr>
          <a:lstStyle>
            <a:lvl1pPr marL="336592" indent="-336592">
              <a:spcBef>
                <a:spcPts val="556"/>
              </a:spcBef>
              <a:buSzPct val="90000"/>
              <a:defRPr sz="2400"/>
            </a:lvl1pPr>
            <a:lvl2pPr marL="658486" indent="-321895">
              <a:spcBef>
                <a:spcPts val="556"/>
              </a:spcBef>
              <a:buSzPct val="90000"/>
              <a:defRPr sz="2000"/>
            </a:lvl2pPr>
            <a:lvl3pPr marL="833396" indent="-174910">
              <a:spcBef>
                <a:spcPts val="556"/>
              </a:spcBef>
              <a:buFont typeface="Wingdings" panose="05000000000000000000" pitchFamily="2" charset="2"/>
              <a:buChar char="§"/>
              <a:defRPr sz="1800"/>
            </a:lvl3pPr>
            <a:lvl4pPr marL="1074449" indent="-241053">
              <a:spcBef>
                <a:spcPts val="556"/>
              </a:spcBef>
              <a:buFont typeface="Arial" panose="020B0604020202020204" pitchFamily="34" charset="0"/>
              <a:buChar char="•"/>
              <a:defRPr sz="1600"/>
            </a:lvl4pPr>
            <a:lvl5pPr marL="1249359" indent="-174910">
              <a:spcBef>
                <a:spcPts val="556"/>
              </a:spcBef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8212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33259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00" y="157200"/>
            <a:ext cx="9721080" cy="523220"/>
          </a:xfrm>
          <a:noFill/>
          <a:ln>
            <a:noFill/>
          </a:ln>
        </p:spPr>
        <p:txBody>
          <a:bodyPr wrap="square" anchor="t" anchorCtr="0">
            <a:spAutoFit/>
          </a:bodyPr>
          <a:lstStyle>
            <a:lvl1pPr>
              <a:defRPr sz="28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6000" y="913285"/>
            <a:ext cx="4536505" cy="4248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400">
                <a:latin typeface="+mn-lt"/>
              </a:defRPr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0535" y="913285"/>
            <a:ext cx="4896545" cy="4248472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400">
                <a:latin typeface="+mn-lt"/>
              </a:defRPr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0620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6801913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>
          <a:xfrm>
            <a:off x="1" y="5438950"/>
            <a:ext cx="10159999" cy="2760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 userDrawn="1"/>
        </p:nvSpPr>
        <p:spPr>
          <a:xfrm>
            <a:off x="183456" y="5469253"/>
            <a:ext cx="1368152" cy="2085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ZA" sz="1400" dirty="0">
                <a:solidFill>
                  <a:schemeClr val="bg1"/>
                </a:solidFill>
                <a:latin typeface="+mn-lt"/>
                <a:cs typeface="Segoe UI" panose="020B0502040204020203" pitchFamily="34" charset="0"/>
              </a:rPr>
              <a:t>SITA </a:t>
            </a:r>
            <a:r>
              <a:rPr lang="en-ZA" sz="1400" dirty="0" err="1">
                <a:solidFill>
                  <a:schemeClr val="bg1"/>
                </a:solidFill>
                <a:latin typeface="+mn-lt"/>
                <a:cs typeface="Segoe UI" panose="020B0502040204020203" pitchFamily="34" charset="0"/>
              </a:rPr>
              <a:t>SOC</a:t>
            </a:r>
            <a:r>
              <a:rPr lang="en-ZA" sz="1400" dirty="0">
                <a:solidFill>
                  <a:schemeClr val="bg1"/>
                </a:solidFill>
                <a:latin typeface="+mn-lt"/>
                <a:cs typeface="Segoe UI" panose="020B0502040204020203" pitchFamily="34" charset="0"/>
              </a:rPr>
              <a:t> Ltd</a:t>
            </a:r>
            <a:endParaRPr lang="en-GB" sz="1400" dirty="0">
              <a:solidFill>
                <a:schemeClr val="bg1"/>
              </a:solidFill>
              <a:latin typeface="+mn-lt"/>
              <a:cs typeface="Segoe UI" panose="020B0502040204020203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6000" y="157200"/>
            <a:ext cx="9720000" cy="523220"/>
          </a:xfrm>
          <a:prstGeom prst="rect">
            <a:avLst/>
          </a:prstGeom>
          <a:noFill/>
          <a:ln cmpd="sng">
            <a:noFill/>
          </a:ln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000" y="834974"/>
            <a:ext cx="9720000" cy="44707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Slide Number"/>
          <p:cNvSpPr txBox="1">
            <a:spLocks/>
          </p:cNvSpPr>
          <p:nvPr/>
        </p:nvSpPr>
        <p:spPr>
          <a:xfrm>
            <a:off x="9472488" y="5469253"/>
            <a:ext cx="480054" cy="208569"/>
          </a:xfrm>
          <a:prstGeom prst="rect">
            <a:avLst/>
          </a:prstGeom>
        </p:spPr>
        <p:txBody>
          <a:bodyPr vert="horz" wrap="square" lIns="0" tIns="0" rIns="0" bIns="0" rtlCol="0" anchor="b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846625">
              <a:buClrTx/>
              <a:buSzTx/>
              <a:buFontTx/>
              <a:buNone/>
            </a:pPr>
            <a:fld id="{42C328C1-A84F-4A39-A664-DBA00541A8C6}" type="slidenum">
              <a:rPr lang="en-US" sz="1400" b="0" smtClean="0">
                <a:solidFill>
                  <a:schemeClr val="bg1"/>
                </a:solidFill>
                <a:latin typeface="Calibri" panose="020F0502020204030204" pitchFamily="34" charset="0"/>
                <a:ea typeface="ＭＳ Ｐゴシック"/>
              </a:rPr>
              <a:pPr algn="r" defTabSz="846625">
                <a:buClrTx/>
                <a:buSzTx/>
                <a:buFontTx/>
                <a:buNone/>
              </a:pPr>
              <a:t>‹#›</a:t>
            </a:fld>
            <a:endParaRPr lang="en-US" sz="1400" b="0" dirty="0">
              <a:solidFill>
                <a:schemeClr val="bg1"/>
              </a:solidFill>
              <a:latin typeface="Calibri" panose="020F0502020204030204" pitchFamily="34" charset="0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65168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51" r:id="rId2"/>
    <p:sldLayoutId id="2147483650" r:id="rId3"/>
    <p:sldLayoutId id="2147483660" r:id="rId4"/>
    <p:sldLayoutId id="2147483652" r:id="rId5"/>
    <p:sldLayoutId id="2147483668" r:id="rId6"/>
  </p:sldLayoutIdLst>
  <p:hf hdr="0" ftr="0" dt="0"/>
  <p:txStyles>
    <p:titleStyle>
      <a:lvl1pPr algn="l" defTabSz="846625" rtl="0" eaLnBrk="1" latinLnBrk="0" hangingPunct="1">
        <a:spcBef>
          <a:spcPct val="0"/>
        </a:spcBef>
        <a:buNone/>
        <a:defRPr sz="2800" b="1" kern="1200">
          <a:solidFill>
            <a:srgbClr val="0E1B8D"/>
          </a:solidFill>
          <a:latin typeface="+mj-lt"/>
          <a:ea typeface="+mj-ea"/>
          <a:cs typeface="Segoe UI Semibold" panose="020B0702040204020203" pitchFamily="34" charset="0"/>
        </a:defRPr>
      </a:lvl1pPr>
    </p:titleStyle>
    <p:bodyStyle>
      <a:lvl1pPr marL="317485" indent="-317485" algn="l" defTabSz="846625" rtl="0" eaLnBrk="1" latinLnBrk="0" hangingPunct="1">
        <a:spcBef>
          <a:spcPts val="556"/>
        </a:spcBef>
        <a:buSzPct val="90000"/>
        <a:buFont typeface="Wingdings" panose="05000000000000000000" pitchFamily="2" charset="2"/>
        <a:buChar char="v"/>
        <a:defRPr sz="2400" kern="1200">
          <a:solidFill>
            <a:schemeClr val="tx1"/>
          </a:solidFill>
          <a:latin typeface="+mn-lt"/>
          <a:ea typeface="+mn-ea"/>
          <a:cs typeface="Segoe UI Light" panose="020B0502040204020203" pitchFamily="34" charset="0"/>
        </a:defRPr>
      </a:lvl1pPr>
      <a:lvl2pPr marL="658486" indent="-321895" algn="l" defTabSz="846625" rtl="0" eaLnBrk="1" latinLnBrk="0" hangingPunct="1">
        <a:spcBef>
          <a:spcPts val="556"/>
        </a:spcBef>
        <a:buSzPct val="90000"/>
        <a:buFont typeface="Wingdings" panose="05000000000000000000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Segoe UI Light" panose="020B0502040204020203" pitchFamily="34" charset="0"/>
        </a:defRPr>
      </a:lvl2pPr>
      <a:lvl3pPr marL="833396" indent="-174910" algn="l" defTabSz="846625" rtl="0" eaLnBrk="1" latinLnBrk="0" hangingPunct="1">
        <a:spcBef>
          <a:spcPts val="556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Segoe UI Light" panose="020B0502040204020203" pitchFamily="34" charset="0"/>
        </a:defRPr>
      </a:lvl3pPr>
      <a:lvl4pPr marL="995078" indent="-161682" algn="l" defTabSz="846625" rtl="0" eaLnBrk="1" latinLnBrk="0" hangingPunct="1">
        <a:spcBef>
          <a:spcPts val="556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Segoe UI Light" panose="020B0502040204020203" pitchFamily="34" charset="0"/>
        </a:defRPr>
      </a:lvl4pPr>
      <a:lvl5pPr marL="1168518" indent="-173440" algn="l" defTabSz="846625" rtl="0" eaLnBrk="1" latinLnBrk="0" hangingPunct="1">
        <a:spcBef>
          <a:spcPts val="556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Segoe UI Light" panose="020B0502040204020203" pitchFamily="34" charset="0"/>
        </a:defRPr>
      </a:lvl5pPr>
      <a:lvl6pPr marL="2328217" indent="-211656" algn="l" defTabSz="8466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52" kern="1200">
          <a:solidFill>
            <a:schemeClr val="tx1"/>
          </a:solidFill>
          <a:latin typeface="+mn-lt"/>
          <a:ea typeface="+mn-ea"/>
          <a:cs typeface="+mn-cs"/>
        </a:defRPr>
      </a:lvl6pPr>
      <a:lvl7pPr marL="2751529" indent="-211656" algn="l" defTabSz="8466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52" kern="1200">
          <a:solidFill>
            <a:schemeClr val="tx1"/>
          </a:solidFill>
          <a:latin typeface="+mn-lt"/>
          <a:ea typeface="+mn-ea"/>
          <a:cs typeface="+mn-cs"/>
        </a:defRPr>
      </a:lvl7pPr>
      <a:lvl8pPr marL="3174842" indent="-211656" algn="l" defTabSz="8466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52" kern="1200">
          <a:solidFill>
            <a:schemeClr val="tx1"/>
          </a:solidFill>
          <a:latin typeface="+mn-lt"/>
          <a:ea typeface="+mn-ea"/>
          <a:cs typeface="+mn-cs"/>
        </a:defRPr>
      </a:lvl8pPr>
      <a:lvl9pPr marL="3598153" indent="-211656" algn="l" defTabSz="8466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6625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1pPr>
      <a:lvl2pPr marL="423312" algn="l" defTabSz="846625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2pPr>
      <a:lvl3pPr marL="846625" algn="l" defTabSz="846625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269936" algn="l" defTabSz="846625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4pPr>
      <a:lvl5pPr marL="1693249" algn="l" defTabSz="846625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5pPr>
      <a:lvl6pPr marL="2116561" algn="l" defTabSz="846625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6pPr>
      <a:lvl7pPr marL="2539873" algn="l" defTabSz="846625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7pPr>
      <a:lvl8pPr marL="2963185" algn="l" defTabSz="846625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8pPr>
      <a:lvl9pPr marL="3386497" algn="l" defTabSz="846625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Muditambi.Gangazhe@sita.co.za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ta.co.za/" TargetMode="External"/><Relationship Id="rId2" Type="http://schemas.openxmlformats.org/officeDocument/2006/relationships/hyperlink" Target="http://www.etenders.gov.za/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75745" y="769268"/>
            <a:ext cx="6905364" cy="3312368"/>
          </a:xfrm>
        </p:spPr>
        <p:txBody>
          <a:bodyPr>
            <a:normAutofit/>
          </a:bodyPr>
          <a:lstStyle/>
          <a:p>
            <a:r>
              <a:rPr lang="en-US" dirty="0"/>
              <a:t>NON-COMPULSORY BRIEFING SESSION</a:t>
            </a:r>
            <a:br>
              <a:rPr lang="en-ZA" dirty="0"/>
            </a:br>
            <a:r>
              <a:rPr lang="en-US" sz="2700" dirty="0"/>
              <a:t>RFP 3082/2024</a:t>
            </a:r>
            <a:br>
              <a:rPr lang="en-ZA" sz="2700" b="0" dirty="0"/>
            </a:br>
            <a:br>
              <a:rPr lang="en-US" sz="2700" dirty="0"/>
            </a:br>
            <a:r>
              <a:rPr lang="en-US" sz="2200" dirty="0"/>
              <a:t>THE IMPLEMENTATION OF A MULTI-FACTOR AUTHENTICATION AND NON-REPUDIATION LOGICAL ACCESS CONTROL SOLUTION INCLUDING MAINTENANCE AND SUPPORT FOR A PERIOD OF FIVE (05) YEARS.</a:t>
            </a:r>
            <a:endParaRPr lang="en-ZA" sz="2200" b="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854" y="4009628"/>
            <a:ext cx="5897254" cy="1415975"/>
          </a:xfrm>
        </p:spPr>
        <p:txBody>
          <a:bodyPr>
            <a:normAutofit fontScale="55000" lnSpcReduction="20000"/>
          </a:bodyPr>
          <a:lstStyle/>
          <a:p>
            <a:endParaRPr lang="en-ZA" dirty="0"/>
          </a:p>
          <a:p>
            <a:r>
              <a:rPr lang="en-ZA" dirty="0"/>
              <a:t>Date: 07 April 2025</a:t>
            </a:r>
          </a:p>
          <a:p>
            <a:r>
              <a:rPr lang="en-ZA" dirty="0"/>
              <a:t>Presented by: </a:t>
            </a:r>
          </a:p>
          <a:p>
            <a:r>
              <a:rPr lang="en-ZA" dirty="0"/>
              <a:t>Part 1 (Administrative Matters): </a:t>
            </a:r>
            <a:r>
              <a:rPr lang="en-ZA" b="1" dirty="0"/>
              <a:t>Muditambi Gangazhe </a:t>
            </a:r>
          </a:p>
          <a:p>
            <a:endParaRPr lang="en-ZA" dirty="0"/>
          </a:p>
          <a:p>
            <a:r>
              <a:rPr lang="en-ZA" dirty="0"/>
              <a:t>Part 2 (Technical Matters): </a:t>
            </a:r>
            <a:r>
              <a:rPr lang="en-ZA" b="1" dirty="0"/>
              <a:t>Mr Ratjabalala Malema (Department of Home Affairs )</a:t>
            </a:r>
          </a:p>
        </p:txBody>
      </p:sp>
    </p:spTree>
    <p:extLst>
      <p:ext uri="{BB962C8B-B14F-4D97-AF65-F5344CB8AC3E}">
        <p14:creationId xmlns:p14="http://schemas.microsoft.com/office/powerpoint/2010/main" val="3927452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060032" y="1849388"/>
            <a:ext cx="4380177" cy="1608717"/>
          </a:xfrm>
        </p:spPr>
        <p:txBody>
          <a:bodyPr>
            <a:normAutofit/>
          </a:bodyPr>
          <a:lstStyle/>
          <a:p>
            <a:r>
              <a:rPr lang="en-ZA" altLang="en-US" sz="4000" dirty="0"/>
              <a:t>Thank You</a:t>
            </a:r>
            <a:br>
              <a:rPr lang="en-ZA" altLang="en-US" sz="4000" dirty="0"/>
            </a:br>
            <a:r>
              <a:rPr lang="en-ZA" altLang="en-US" sz="40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67961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00" y="841276"/>
            <a:ext cx="9720000" cy="523220"/>
          </a:xfrm>
        </p:spPr>
        <p:txBody>
          <a:bodyPr/>
          <a:lstStyle/>
          <a:p>
            <a:r>
              <a:rPr lang="en-ZA" dirty="0"/>
              <a:t>Part 1: Acquisition Administration and Compliance matters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0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80" y="1849388"/>
            <a:ext cx="2787786" cy="2088149"/>
          </a:xfrm>
        </p:spPr>
      </p:pic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3711848" y="1705372"/>
            <a:ext cx="6224152" cy="3384376"/>
          </a:xfrm>
        </p:spPr>
        <p:txBody>
          <a:bodyPr/>
          <a:lstStyle/>
          <a:p>
            <a:r>
              <a:rPr lang="en-ZA" dirty="0"/>
              <a:t>Bid Identification</a:t>
            </a:r>
          </a:p>
          <a:p>
            <a:r>
              <a:rPr lang="en-ZA" dirty="0"/>
              <a:t>Evaluation Criteria </a:t>
            </a:r>
          </a:p>
          <a:p>
            <a:r>
              <a:rPr lang="en-ZA" dirty="0"/>
              <a:t>Submission of Bid Responses </a:t>
            </a:r>
          </a:p>
          <a:p>
            <a:r>
              <a:rPr lang="en-ZA" dirty="0"/>
              <a:t>Disqualification of bids </a:t>
            </a:r>
          </a:p>
          <a:p>
            <a:r>
              <a:rPr lang="en-ZA" dirty="0"/>
              <a:t>Bid Administration</a:t>
            </a:r>
          </a:p>
          <a:p>
            <a:r>
              <a:rPr lang="en-US" dirty="0"/>
              <a:t>Questions and Answers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47912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BID identification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0920381"/>
              </p:ext>
            </p:extLst>
          </p:nvPr>
        </p:nvGraphicFramePr>
        <p:xfrm>
          <a:off x="216000" y="697260"/>
          <a:ext cx="9720264" cy="201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7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125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Bid No</a:t>
                      </a:r>
                    </a:p>
                  </a:txBody>
                  <a:tcPr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ZA" sz="2400" b="1" dirty="0"/>
                        <a:t>RFP 3082-2024 </a:t>
                      </a:r>
                      <a:endParaRPr lang="en-GB" sz="2400" dirty="0"/>
                    </a:p>
                  </a:txBody>
                  <a:tcPr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Bid Title</a:t>
                      </a:r>
                    </a:p>
                  </a:txBody>
                  <a:tcPr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846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THE IMPLEMENTATION OF A MULTI-FACTOR AUTHENTICATION AND NON-REPUDIATION LOGICAL ACCESS CONTROL SOLUTION INCLUDING MAINTENANCE AND SUPPORT FOR A PERIOD OF FIVE (05) YEARS</a:t>
                      </a:r>
                      <a:endParaRPr lang="en-ZA" sz="2400" b="1" dirty="0">
                        <a:latin typeface="+mn-lt"/>
                      </a:endParaRPr>
                    </a:p>
                  </a:txBody>
                  <a:tcPr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965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00" y="157201"/>
            <a:ext cx="9720000" cy="540059"/>
          </a:xfrm>
        </p:spPr>
        <p:txBody>
          <a:bodyPr/>
          <a:lstStyle/>
          <a:p>
            <a:r>
              <a:rPr lang="en-ZA" dirty="0"/>
              <a:t>Evaluation criteria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472" y="769269"/>
            <a:ext cx="9433048" cy="4392487"/>
          </a:xfrm>
        </p:spPr>
        <p:txBody>
          <a:bodyPr>
            <a:normAutofit fontScale="25000" lnSpcReduction="20000"/>
          </a:bodyPr>
          <a:lstStyle/>
          <a:p>
            <a:r>
              <a:rPr lang="en-US" sz="7400" b="1" dirty="0">
                <a:cs typeface="+mn-cs"/>
              </a:rPr>
              <a:t>Evaluations will be based on the following</a:t>
            </a:r>
            <a:r>
              <a:rPr lang="en-US" sz="7400" dirty="0">
                <a:cs typeface="+mn-cs"/>
              </a:rPr>
              <a:t>: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en-US" sz="7400" dirty="0">
                <a:cs typeface="+mn-cs"/>
              </a:rPr>
              <a:t>Stage 1: Mandatory Administrative Responsiveness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en-US" sz="7400" dirty="0">
                <a:cs typeface="+mn-cs"/>
              </a:rPr>
              <a:t>Stage 2: Technical Mandatory Requirement Evaluation</a:t>
            </a:r>
          </a:p>
          <a:p>
            <a:pPr>
              <a:lnSpc>
                <a:spcPct val="170000"/>
              </a:lnSpc>
              <a:spcBef>
                <a:spcPts val="0"/>
              </a:spcBef>
              <a:buSzTx/>
              <a:buFont typeface="Wingdings" panose="05000000000000000000" pitchFamily="2" charset="2"/>
              <a:buChar char="q"/>
              <a:defRPr/>
            </a:pPr>
            <a:r>
              <a:rPr lang="en-US" sz="7400" dirty="0">
                <a:cs typeface="+mn-cs"/>
              </a:rPr>
              <a:t>Stage 3: Technical Functionality Requirement Evaluation</a:t>
            </a:r>
          </a:p>
          <a:p>
            <a:pPr>
              <a:lnSpc>
                <a:spcPct val="170000"/>
              </a:lnSpc>
              <a:spcBef>
                <a:spcPts val="0"/>
              </a:spcBef>
              <a:buSzTx/>
              <a:buFont typeface="Wingdings" panose="05000000000000000000" pitchFamily="2" charset="2"/>
              <a:buChar char="q"/>
              <a:defRPr/>
            </a:pPr>
            <a:r>
              <a:rPr lang="en-US" sz="7400" dirty="0">
                <a:cs typeface="+mn-cs"/>
              </a:rPr>
              <a:t>Stage 4: Proof of Concept (Presentation) Requirements</a:t>
            </a:r>
          </a:p>
          <a:p>
            <a:pPr>
              <a:lnSpc>
                <a:spcPct val="170000"/>
              </a:lnSpc>
              <a:spcBef>
                <a:spcPts val="0"/>
              </a:spcBef>
              <a:buSzTx/>
              <a:buFont typeface="Wingdings" panose="05000000000000000000" pitchFamily="2" charset="2"/>
              <a:buChar char="q"/>
              <a:defRPr/>
            </a:pPr>
            <a:r>
              <a:rPr lang="en-US" sz="7400" dirty="0">
                <a:cs typeface="+mn-cs"/>
              </a:rPr>
              <a:t>Stage 5: Special Conditions of Contract verification</a:t>
            </a:r>
          </a:p>
          <a:p>
            <a:pPr>
              <a:lnSpc>
                <a:spcPct val="170000"/>
              </a:lnSpc>
              <a:spcBef>
                <a:spcPts val="0"/>
              </a:spcBef>
              <a:buSzTx/>
              <a:buFont typeface="Wingdings" panose="05000000000000000000" pitchFamily="2" charset="2"/>
              <a:buChar char="q"/>
              <a:defRPr/>
            </a:pPr>
            <a:r>
              <a:rPr lang="en-US" sz="7400" dirty="0">
                <a:cs typeface="+mn-cs"/>
              </a:rPr>
              <a:t> Stage 6: Costing and Preference evaluation</a:t>
            </a:r>
          </a:p>
          <a:p>
            <a:endParaRPr lang="en-ZA" dirty="0"/>
          </a:p>
          <a:p>
            <a:pPr lvl="0"/>
            <a:r>
              <a:rPr lang="en-ZA" sz="7400" dirty="0">
                <a:cs typeface="+mn-cs"/>
              </a:rPr>
              <a:t>NOTE: ALL BIDDERS ARE REQUIRED TO REGISTER ON THE CENTRAL SUPPLIER DATABASE (CSD). </a:t>
            </a:r>
          </a:p>
          <a:p>
            <a:pPr lvl="0"/>
            <a:endParaRPr lang="en-ZA" sz="9600" b="1" dirty="0">
              <a:cs typeface="+mn-cs"/>
            </a:endParaRPr>
          </a:p>
          <a:p>
            <a:pPr marL="0" indent="0">
              <a:buNone/>
            </a:pPr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16609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Submission of bid responses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Note that a Two Envelope process will be followed and therefore Bidders must submit as follows:</a:t>
            </a:r>
          </a:p>
          <a:p>
            <a:r>
              <a:rPr lang="en-US" b="1" u="sng" dirty="0"/>
              <a:t>Envelope 1: RFP Document and Technical / Functionality Response</a:t>
            </a:r>
          </a:p>
          <a:p>
            <a:pPr marL="0" indent="0">
              <a:buNone/>
            </a:pPr>
            <a:r>
              <a:rPr lang="en-US" dirty="0"/>
              <a:t>          The following must be included and submitted in a separate envelope:</a:t>
            </a:r>
          </a:p>
          <a:p>
            <a:pPr lvl="1"/>
            <a:r>
              <a:rPr lang="en-US" dirty="0"/>
              <a:t>One (1) original file excluding pricing; and</a:t>
            </a:r>
          </a:p>
          <a:p>
            <a:pPr lvl="1"/>
            <a:r>
              <a:rPr lang="en-US" dirty="0"/>
              <a:t>One (1) hard copy excluding pricing; and </a:t>
            </a:r>
          </a:p>
          <a:p>
            <a:pPr lvl="1"/>
            <a:r>
              <a:rPr lang="en-US" dirty="0"/>
              <a:t>One (1) electronic copies on USB memory stick/ flash drive in Portable Document Format (PDF) of the RFP Document and Technical / Functionality Response. </a:t>
            </a:r>
          </a:p>
          <a:p>
            <a:pPr marL="336591" lvl="1" indent="0">
              <a:buNone/>
            </a:pPr>
            <a:endParaRPr lang="en-US" dirty="0"/>
          </a:p>
          <a:p>
            <a:r>
              <a:rPr lang="en-US" sz="2300" b="1" u="sng" dirty="0"/>
              <a:t>Envelope 2: Price Response</a:t>
            </a:r>
          </a:p>
          <a:p>
            <a:pPr marL="0" indent="0">
              <a:buNone/>
            </a:pPr>
            <a:r>
              <a:rPr lang="en-US" sz="2300" dirty="0"/>
              <a:t>          The following must be included and submitted in a separate envelope:</a:t>
            </a:r>
          </a:p>
          <a:p>
            <a:pPr lvl="1"/>
            <a:r>
              <a:rPr lang="en-US" sz="2100" dirty="0"/>
              <a:t>One (1) original file excluding Technical / Functionality Response; and</a:t>
            </a:r>
          </a:p>
          <a:p>
            <a:pPr lvl="1"/>
            <a:r>
              <a:rPr lang="en-US" sz="2100" dirty="0"/>
              <a:t>One (1) hard copy excluding Technical / Functionality Response; and </a:t>
            </a:r>
          </a:p>
          <a:p>
            <a:pPr lvl="1"/>
            <a:r>
              <a:rPr lang="en-US" sz="2100" dirty="0"/>
              <a:t>One (1) electronic copies on USB memory stick/ flash drive in Portable Document Format (PDF) of pricing only.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002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Disqualification of bids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Bidders shall be disqualified if they fail to: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Late bids will not be accepted,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Complete questionnaires in full,</a:t>
            </a:r>
          </a:p>
          <a:p>
            <a:pPr lvl="1"/>
            <a:r>
              <a:rPr lang="en-ZA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Submit true and correct information, 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Bidders need to complete and submit all  SBD documents,</a:t>
            </a:r>
            <a:endParaRPr lang="en-ZA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ZA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Comply with all mandatory requirements, and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Bidders shall submit Bid responses in accordance with the prescribed manner of submission as specified above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Failure to comply with the above instructions when submitting a proposal will lead to disqualification</a:t>
            </a:r>
            <a:endParaRPr lang="en-ZA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ZA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Bidders must ensure that TCC is valid  as per CSD report when submitting bid responses (grace period of 7 days). Failure to comply with mandatory documents shall lead to disqualification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7445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740E70F-908C-4646-BC36-75A8F6FEB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000" y="121196"/>
            <a:ext cx="9720000" cy="480053"/>
          </a:xfrm>
        </p:spPr>
        <p:txBody>
          <a:bodyPr>
            <a:normAutofit fontScale="90000"/>
          </a:bodyPr>
          <a:lstStyle/>
          <a:p>
            <a:r>
              <a:rPr lang="en-US" dirty="0"/>
              <a:t>BID Administration </a:t>
            </a:r>
            <a:br>
              <a:rPr lang="en-ZA" dirty="0"/>
            </a:br>
            <a:br>
              <a:rPr lang="en-ZA" dirty="0"/>
            </a:br>
            <a:r>
              <a:rPr lang="en-ZA" dirty="0"/>
              <a:t>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E0B318C-C384-4353-A346-255A74A94F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884294"/>
              </p:ext>
            </p:extLst>
          </p:nvPr>
        </p:nvGraphicFramePr>
        <p:xfrm>
          <a:off x="215900" y="835025"/>
          <a:ext cx="9656112" cy="47991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606464">
                  <a:extLst>
                    <a:ext uri="{9D8B030D-6E8A-4147-A177-3AD203B41FA5}">
                      <a16:colId xmlns:a16="http://schemas.microsoft.com/office/drawing/2014/main" val="684490992"/>
                    </a:ext>
                  </a:extLst>
                </a:gridCol>
                <a:gridCol w="7049648">
                  <a:extLst>
                    <a:ext uri="{9D8B030D-6E8A-4147-A177-3AD203B41FA5}">
                      <a16:colId xmlns:a16="http://schemas.microsoft.com/office/drawing/2014/main" val="1690729036"/>
                    </a:ext>
                  </a:extLst>
                </a:gridCol>
              </a:tblGrid>
              <a:tr h="4726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dirty="0"/>
                        <a:t>PUBLISHED DATE</a:t>
                      </a:r>
                      <a:endParaRPr lang="en-ZA" dirty="0"/>
                    </a:p>
                  </a:txBody>
                  <a:tcPr marL="57150" marR="57150" marT="0" marB="0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28 March 2025</a:t>
                      </a:r>
                      <a:endParaRPr lang="en-ZA" sz="16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7150" marR="57150" marT="0" marB="0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816082"/>
                  </a:ext>
                </a:extLst>
              </a:tr>
              <a:tr h="1477810">
                <a:tc>
                  <a:txBody>
                    <a:bodyPr/>
                    <a:lstStyle/>
                    <a:p>
                      <a:pPr marL="0" marR="0" lvl="0" indent="0" algn="l" defTabSz="846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67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VIRTUAL VENDOR BRIEFING SESSION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ZA" dirty="0"/>
                    </a:p>
                  </a:txBody>
                  <a:tcPr marL="57150" marR="57150" marT="0" marB="0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6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67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Non-Compulsory Vendor Briefing Session will be held as follows:</a:t>
                      </a:r>
                    </a:p>
                    <a:p>
                      <a:pPr marL="0" marR="0" lvl="0" indent="0" algn="l" defTabSz="846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667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846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67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Date:</a:t>
                      </a:r>
                      <a:r>
                        <a:rPr lang="en-GB" sz="1667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07 April 2025</a:t>
                      </a:r>
                    </a:p>
                    <a:p>
                      <a:pPr marL="0" marR="0" lvl="0" indent="0" algn="l" defTabSz="846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67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846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67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Time: 11:00 am</a:t>
                      </a:r>
                      <a:endParaRPr lang="en-GB" sz="1667" b="1" kern="1200" dirty="0">
                        <a:solidFill>
                          <a:srgbClr val="FF33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846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667" b="1" kern="1200" dirty="0">
                        <a:solidFill>
                          <a:srgbClr val="FF33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846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67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Place: </a:t>
                      </a:r>
                      <a:r>
                        <a:rPr lang="en-US" sz="1667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MS Teams</a:t>
                      </a:r>
                      <a:endParaRPr lang="en-ZA" sz="1667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150" marR="57150" marT="0" marB="0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930129"/>
                  </a:ext>
                </a:extLst>
              </a:tr>
              <a:tr h="9235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600" b="1" dirty="0">
                          <a:effectLst/>
                        </a:rPr>
                        <a:t>CLOSING DATE FOR QUESTIONS / QUERIES</a:t>
                      </a:r>
                      <a:endParaRPr lang="en-ZA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150" marR="57150" marT="0" marB="0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600" b="1" dirty="0">
                          <a:solidFill>
                            <a:srgbClr val="FF0000"/>
                          </a:solidFill>
                          <a:effectLst/>
                        </a:rPr>
                        <a:t>14 April 2025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Submitted to: </a:t>
                      </a:r>
                      <a:r>
                        <a:rPr lang="en-ZA" sz="1600" u="sng" dirty="0">
                          <a:effectLst/>
                          <a:hlinkClick r:id="rId3"/>
                        </a:rPr>
                        <a:t>Muditambi.Gangazhe@sita.co.za</a:t>
                      </a:r>
                      <a:endParaRPr lang="en-ZA" sz="1600" u="sng" dirty="0">
                        <a:effectLst/>
                      </a:endParaRPr>
                    </a:p>
                  </a:txBody>
                  <a:tcPr marL="57150" marR="57150" marT="0" marB="0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473647"/>
                  </a:ext>
                </a:extLst>
              </a:tr>
              <a:tr h="1024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600" b="1" dirty="0">
                          <a:effectLst/>
                        </a:rPr>
                        <a:t>RFB CLOSING DETAILS</a:t>
                      </a:r>
                      <a:endParaRPr lang="en-ZA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150" marR="57150" marT="0" marB="0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600" b="1" dirty="0">
                          <a:solidFill>
                            <a:srgbClr val="FF0000"/>
                          </a:solidFill>
                          <a:effectLst/>
                        </a:rPr>
                        <a:t>DATE: 30 April 2025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TIME: 11:00 (SOUTH AFRICAN TIME)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PLACE: TENDER OFFICE, PONGOLA IN APOLLO, 459 TSITSA STREET, ERASMUSKLOOF, PRETORIA (HEAD OFFICE)</a:t>
                      </a:r>
                      <a:endParaRPr lang="en-ZA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150" marR="57150" marT="0" marB="0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67801"/>
                  </a:ext>
                </a:extLst>
              </a:tr>
              <a:tr h="5997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600" b="1" dirty="0">
                          <a:effectLst/>
                        </a:rPr>
                        <a:t>RFB VALIDITY PERIOD</a:t>
                      </a:r>
                      <a:endParaRPr lang="en-ZA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150" marR="57150" marT="0" marB="0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200 DAYS FROM THE CLOSING DATE</a:t>
                      </a:r>
                      <a:endParaRPr lang="en-ZA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150" marR="57150" marT="0" marB="0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085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56265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A0B08-DEF3-4668-9AAF-80192341A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RFB DOCUMENT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C9B0F-4957-4BD4-99C3-C98CD93D8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Banking details is applicable only should you wish to buy the documents.</a:t>
            </a:r>
          </a:p>
          <a:p>
            <a:r>
              <a:rPr lang="en-US" dirty="0"/>
              <a:t>Tender documents can be downloaded on the SITA website and National Treasury e-tenders for free on the following websites: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>
                <a:hlinkClick r:id="rId2"/>
              </a:rPr>
              <a:t>www.etenders.gov.za</a:t>
            </a:r>
            <a:r>
              <a:rPr lang="en-US" dirty="0"/>
              <a:t> or </a:t>
            </a:r>
            <a:r>
              <a:rPr lang="en-US" dirty="0">
                <a:hlinkClick r:id="rId3"/>
              </a:rPr>
              <a:t>www.sita.co.za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93557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Account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sz="20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Standard Bank</a:t>
            </a:r>
          </a:p>
          <a:p>
            <a:pPr lvl="0"/>
            <a:r>
              <a:rPr lang="en-US" sz="20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Account Name:  SITA (Pty) Ltd</a:t>
            </a:r>
          </a:p>
          <a:p>
            <a:pPr lvl="0"/>
            <a:r>
              <a:rPr lang="en-US" sz="20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Account Number:  410298158</a:t>
            </a:r>
          </a:p>
          <a:p>
            <a:pPr lvl="0"/>
            <a:r>
              <a:rPr lang="en-US" sz="20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Branch number:  012645</a:t>
            </a:r>
          </a:p>
          <a:p>
            <a:pPr lvl="0"/>
            <a:r>
              <a:rPr lang="en-US" sz="20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Branch Name:  Centurion</a:t>
            </a:r>
          </a:p>
          <a:p>
            <a:pPr lvl="0"/>
            <a:r>
              <a:rPr lang="en-US" sz="20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Ref: Relevant tender/RFB number. </a:t>
            </a:r>
          </a:p>
          <a:p>
            <a:pPr lvl="0"/>
            <a:endParaRPr lang="en-US" sz="2000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endParaRPr lang="en-US" sz="2000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en-US" sz="20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International:  Bank Sort Code ZA 012645</a:t>
            </a:r>
          </a:p>
          <a:p>
            <a:pPr lvl="0">
              <a:buNone/>
            </a:pPr>
            <a:r>
              <a:rPr lang="en-US" sz="20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       Swift Code SBZAZAJJ</a:t>
            </a:r>
          </a:p>
          <a:p>
            <a:pPr lvl="0"/>
            <a:endParaRPr lang="en-US" sz="2000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endParaRPr lang="en-US" sz="2000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buNone/>
            </a:pPr>
            <a:r>
              <a:rPr lang="en-US" sz="20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www.sita.co.za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232286"/>
      </p:ext>
    </p:extLst>
  </p:cSld>
  <p:clrMapOvr>
    <a:masterClrMapping/>
  </p:clrMapOvr>
</p:sld>
</file>

<file path=ppt/theme/theme1.xml><?xml version="1.0" encoding="utf-8"?>
<a:theme xmlns:a="http://schemas.openxmlformats.org/drawingml/2006/main" name="SITA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ITA">
      <a:majorFont>
        <a:latin typeface="Calibri Light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TA Presentation 2017 v5.4b" id="{DBE74014-EE5D-46B7-80BA-93AAC5594C10}" vid="{83A635D8-68B0-4BB8-B888-C35F402A65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6779DD2C9D8E4E9C47607B135826AF" ma:contentTypeVersion="15" ma:contentTypeDescription="Create a new document." ma:contentTypeScope="" ma:versionID="042f8cbe3841231b9b2f524858b602b5">
  <xsd:schema xmlns:xsd="http://www.w3.org/2001/XMLSchema" xmlns:xs="http://www.w3.org/2001/XMLSchema" xmlns:p="http://schemas.microsoft.com/office/2006/metadata/properties" xmlns:ns3="4b8f6078-741d-4858-91e5-c83906f61e1a" xmlns:ns4="2473a3e4-0939-4083-a7ff-40c5a0b90ef2" targetNamespace="http://schemas.microsoft.com/office/2006/metadata/properties" ma:root="true" ma:fieldsID="cf0e9591d9997dc277bf1e5d10e1c488" ns3:_="" ns4:_="">
    <xsd:import namespace="4b8f6078-741d-4858-91e5-c83906f61e1a"/>
    <xsd:import namespace="2473a3e4-0939-4083-a7ff-40c5a0b90ef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_activity" minOccurs="0"/>
                <xsd:element ref="ns4:MediaServiceObjectDetectorVersions" minOccurs="0"/>
                <xsd:element ref="ns4:MediaServiceGenerationTime" minOccurs="0"/>
                <xsd:element ref="ns4:MediaServiceEventHashCode" minOccurs="0"/>
                <xsd:element ref="ns4:MediaServiceSearchProperties" minOccurs="0"/>
                <xsd:element ref="ns4:MediaServiceSystemTags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8f6078-741d-4858-91e5-c83906f61e1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73a3e4-0939-4083-a7ff-40c5a0b90e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473a3e4-0939-4083-a7ff-40c5a0b90ef2" xsi:nil="true"/>
  </documentManagement>
</p:properties>
</file>

<file path=customXml/itemProps1.xml><?xml version="1.0" encoding="utf-8"?>
<ds:datastoreItem xmlns:ds="http://schemas.openxmlformats.org/officeDocument/2006/customXml" ds:itemID="{DE4E6CFA-6F11-474B-A1BA-E36D771C820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A4AD16-03E0-4D9F-8F25-97C52B5D81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8f6078-741d-4858-91e5-c83906f61e1a"/>
    <ds:schemaRef ds:uri="2473a3e4-0939-4083-a7ff-40c5a0b90e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9A82F8C-74CB-474B-8FB8-993D2BDCCD47}">
  <ds:schemaRefs>
    <ds:schemaRef ds:uri="http://purl.org/dc/elements/1.1/"/>
    <ds:schemaRef ds:uri="http://www.w3.org/XML/1998/namespace"/>
    <ds:schemaRef ds:uri="http://schemas.openxmlformats.org/package/2006/metadata/core-properties"/>
    <ds:schemaRef ds:uri="http://purl.org/dc/dcmitype/"/>
    <ds:schemaRef ds:uri="4b8f6078-741d-4858-91e5-c83906f61e1a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2473a3e4-0939-4083-a7ff-40c5a0b90e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SITA Presentation 2017 v5.4b</Template>
  <TotalTime>4508</TotalTime>
  <Words>683</Words>
  <Application>Microsoft Office PowerPoint</Application>
  <PresentationFormat>Custom</PresentationFormat>
  <Paragraphs>108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Verdana</vt:lpstr>
      <vt:lpstr>Wingdings</vt:lpstr>
      <vt:lpstr>SITA 2017</vt:lpstr>
      <vt:lpstr>NON-COMPULSORY BRIEFING SESSION RFP 3082/2024  THE IMPLEMENTATION OF A MULTI-FACTOR AUTHENTICATION AND NON-REPUDIATION LOGICAL ACCESS CONTROL SOLUTION INCLUDING MAINTENANCE AND SUPPORT FOR A PERIOD OF FIVE (05) YEARS.</vt:lpstr>
      <vt:lpstr>Part 1: Acquisition Administration and Compliance matters</vt:lpstr>
      <vt:lpstr>BID identification</vt:lpstr>
      <vt:lpstr>Evaluation criteria </vt:lpstr>
      <vt:lpstr>Submission of bid responses </vt:lpstr>
      <vt:lpstr>Disqualification of bids </vt:lpstr>
      <vt:lpstr>BID Administration    </vt:lpstr>
      <vt:lpstr> RFB DOCUMENT</vt:lpstr>
      <vt:lpstr>Account Details</vt:lpstr>
      <vt:lpstr>Thank You Questions?</vt:lpstr>
    </vt:vector>
  </TitlesOfParts>
  <Company>SITA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SUPPIER BRIEFING SESSION  RFB 1661/2017  Supply of a Turnkey Software Asset Management (SAM) Solution To SITA, as well as Integrated Logistics Support and Advisory Services for a period of 36 months.</dc:title>
  <dc:creator>Willie Needham</dc:creator>
  <cp:keywords>Template Presentation</cp:keywords>
  <cp:lastModifiedBy>Muditambi Gangazhe</cp:lastModifiedBy>
  <cp:revision>89</cp:revision>
  <cp:lastPrinted>2019-11-26T10:40:42Z</cp:lastPrinted>
  <dcterms:created xsi:type="dcterms:W3CDTF">2017-12-01T08:47:31Z</dcterms:created>
  <dcterms:modified xsi:type="dcterms:W3CDTF">2025-04-07T08:02:29Z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0x0101001A6779DD2C9D8E4E9C47607B135826AF</vt:lpwstr>
  </property>
</Properties>
</file>