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8"/>
  </p:notesMasterIdLst>
  <p:sldIdLst>
    <p:sldId id="274" r:id="rId2"/>
    <p:sldId id="291" r:id="rId3"/>
    <p:sldId id="290" r:id="rId4"/>
    <p:sldId id="295" r:id="rId5"/>
    <p:sldId id="293" r:id="rId6"/>
    <p:sldId id="294" r:id="rId7"/>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2B20"/>
    <a:srgbClr val="46525E"/>
    <a:srgbClr val="5F5F5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autoAdjust="0"/>
    <p:restoredTop sz="94635" autoAdjust="0"/>
  </p:normalViewPr>
  <p:slideViewPr>
    <p:cSldViewPr snapToGrid="0" showGuides="1">
      <p:cViewPr varScale="1">
        <p:scale>
          <a:sx n="52" d="100"/>
          <a:sy n="52" d="100"/>
        </p:scale>
        <p:origin x="1219"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9048" tIns="49524" rIns="99048" bIns="49524" rtlCol="0"/>
          <a:lstStyle>
            <a:lvl1pPr algn="l" fontAlgn="auto">
              <a:spcBef>
                <a:spcPts val="0"/>
              </a:spcBef>
              <a:spcAft>
                <a:spcPts val="0"/>
              </a:spcAft>
              <a:defRPr sz="1300">
                <a:latin typeface="Arial" pitchFamily="34" charset="0"/>
              </a:defRPr>
            </a:lvl1pPr>
          </a:lstStyle>
          <a:p>
            <a:pPr>
              <a:defRPr/>
            </a:pPr>
            <a:endParaRPr lang="en-US" dirty="0"/>
          </a:p>
        </p:txBody>
      </p:sp>
      <p:sp>
        <p:nvSpPr>
          <p:cNvPr id="3" name="Date Placeholder 2"/>
          <p:cNvSpPr>
            <a:spLocks noGrp="1"/>
          </p:cNvSpPr>
          <p:nvPr>
            <p:ph type="dt" idx="1"/>
          </p:nvPr>
        </p:nvSpPr>
        <p:spPr>
          <a:xfrm>
            <a:off x="4021138" y="0"/>
            <a:ext cx="3076575" cy="511175"/>
          </a:xfrm>
          <a:prstGeom prst="rect">
            <a:avLst/>
          </a:prstGeom>
        </p:spPr>
        <p:txBody>
          <a:bodyPr vert="horz" lIns="99048" tIns="49524" rIns="99048" bIns="49524" rtlCol="0"/>
          <a:lstStyle>
            <a:lvl1pPr algn="r" fontAlgn="auto">
              <a:spcBef>
                <a:spcPts val="0"/>
              </a:spcBef>
              <a:spcAft>
                <a:spcPts val="0"/>
              </a:spcAft>
              <a:defRPr sz="1300">
                <a:latin typeface="Arial" pitchFamily="34" charset="0"/>
              </a:defRPr>
            </a:lvl1pPr>
          </a:lstStyle>
          <a:p>
            <a:pPr>
              <a:defRPr/>
            </a:pPr>
            <a:fld id="{A5668CF3-E0AB-DA49-94B5-762A804E3E04}" type="datetimeFigureOut">
              <a:rPr lang="en-US"/>
              <a:pPr>
                <a:defRPr/>
              </a:pPr>
              <a:t>2/8/2022</a:t>
            </a:fld>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en-US" noProof="0" dirty="0"/>
          </a:p>
        </p:txBody>
      </p:sp>
      <p:sp>
        <p:nvSpPr>
          <p:cNvPr id="5" name="Notes Placeholder 4"/>
          <p:cNvSpPr>
            <a:spLocks noGrp="1"/>
          </p:cNvSpPr>
          <p:nvPr>
            <p:ph type="body" sz="quarter" idx="3"/>
          </p:nvPr>
        </p:nvSpPr>
        <p:spPr>
          <a:xfrm>
            <a:off x="709613" y="4860925"/>
            <a:ext cx="5680075" cy="4605338"/>
          </a:xfrm>
          <a:prstGeom prst="rect">
            <a:avLst/>
          </a:prstGeom>
        </p:spPr>
        <p:txBody>
          <a:bodyPr vert="horz" lIns="99048" tIns="49524" rIns="99048" bIns="49524"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p:cNvSpPr>
            <a:spLocks noGrp="1"/>
          </p:cNvSpPr>
          <p:nvPr>
            <p:ph type="ftr" sz="quarter" idx="4"/>
          </p:nvPr>
        </p:nvSpPr>
        <p:spPr>
          <a:xfrm>
            <a:off x="0" y="9721850"/>
            <a:ext cx="3076575" cy="511175"/>
          </a:xfrm>
          <a:prstGeom prst="rect">
            <a:avLst/>
          </a:prstGeom>
        </p:spPr>
        <p:txBody>
          <a:bodyPr vert="horz" lIns="99048" tIns="49524" rIns="99048" bIns="49524" rtlCol="0" anchor="b"/>
          <a:lstStyle>
            <a:lvl1pPr algn="l" fontAlgn="auto">
              <a:spcBef>
                <a:spcPts val="0"/>
              </a:spcBef>
              <a:spcAft>
                <a:spcPts val="0"/>
              </a:spcAft>
              <a:defRPr sz="1300">
                <a:latin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138" y="9721850"/>
            <a:ext cx="3076575" cy="511175"/>
          </a:xfrm>
          <a:prstGeom prst="rect">
            <a:avLst/>
          </a:prstGeom>
        </p:spPr>
        <p:txBody>
          <a:bodyPr vert="horz" wrap="square" lIns="99048" tIns="49524" rIns="99048" bIns="49524" numCol="1" anchor="b" anchorCtr="0" compatLnSpc="1">
            <a:prstTxWarp prst="textNoShape">
              <a:avLst/>
            </a:prstTxWarp>
          </a:bodyPr>
          <a:lstStyle>
            <a:lvl1pPr algn="r">
              <a:defRPr sz="1300"/>
            </a:lvl1pPr>
          </a:lstStyle>
          <a:p>
            <a:fld id="{3E4ED3E3-1DAB-4240-8817-CC4E0DEB6F51}" type="slidenum">
              <a:rPr lang="en-US" altLang="x-none"/>
              <a:pPr/>
              <a:t>‹#›</a:t>
            </a:fld>
            <a:endParaRPr lang="en-US" altLang="x-none" dirty="0"/>
          </a:p>
        </p:txBody>
      </p:sp>
    </p:spTree>
    <p:extLst>
      <p:ext uri="{BB962C8B-B14F-4D97-AF65-F5344CB8AC3E}">
        <p14:creationId xmlns:p14="http://schemas.microsoft.com/office/powerpoint/2010/main" val="4829218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5" descr="PPT Setup Whit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050" y="-9525"/>
            <a:ext cx="9182100" cy="687705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6532563" y="6248400"/>
            <a:ext cx="1960562" cy="182563"/>
          </a:xfrm>
          <a:prstGeom prst="rect">
            <a:avLst/>
          </a:prstGeom>
          <a:noFill/>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02D9660-16BE-5A42-9129-305B7048BEC1}" type="slidenum">
              <a:rPr lang="en-US" altLang="x-none" sz="1200">
                <a:ea typeface="Arial" charset="0"/>
                <a:cs typeface="Arial" charset="0"/>
              </a:rPr>
              <a:pPr algn="r" eaLnBrk="1" hangingPunct="1"/>
              <a:t>‹#›</a:t>
            </a:fld>
            <a:endParaRPr lang="en-US" altLang="x-none" sz="1200" dirty="0">
              <a:ea typeface="Arial" charset="0"/>
              <a:cs typeface="Arial" charset="0"/>
            </a:endParaRPr>
          </a:p>
        </p:txBody>
      </p:sp>
      <p:sp>
        <p:nvSpPr>
          <p:cNvPr id="2" name="Title 1"/>
          <p:cNvSpPr>
            <a:spLocks noGrp="1"/>
          </p:cNvSpPr>
          <p:nvPr>
            <p:ph type="title"/>
          </p:nvPr>
        </p:nvSpPr>
        <p:spPr>
          <a:xfrm>
            <a:off x="670560" y="1076960"/>
            <a:ext cx="7823200" cy="640080"/>
          </a:xfrm>
        </p:spPr>
        <p:txBody>
          <a:bodyPr/>
          <a:lstStyle/>
          <a:p>
            <a:r>
              <a:rPr lang="en-US"/>
              <a:t>Click to edit Master title style</a:t>
            </a:r>
          </a:p>
        </p:txBody>
      </p:sp>
      <p:sp>
        <p:nvSpPr>
          <p:cNvPr id="6" name="Text Placeholder 5"/>
          <p:cNvSpPr>
            <a:spLocks noGrp="1"/>
          </p:cNvSpPr>
          <p:nvPr>
            <p:ph type="body" sz="quarter" idx="12"/>
          </p:nvPr>
        </p:nvSpPr>
        <p:spPr>
          <a:xfrm>
            <a:off x="670560" y="1868805"/>
            <a:ext cx="7833360" cy="457835"/>
          </a:xfrm>
        </p:spPr>
        <p:txBody>
          <a:bodyPr>
            <a:normAutofit/>
          </a:bodyPr>
          <a:lstStyle>
            <a:lvl1pPr marL="0" indent="0">
              <a:buNone/>
              <a:defRPr sz="2000" b="1"/>
            </a:lvl1pPr>
          </a:lstStyle>
          <a:p>
            <a:pPr lvl="0"/>
            <a:r>
              <a:rPr lang="en-US"/>
              <a:t>Click to edit Master text styles</a:t>
            </a:r>
          </a:p>
        </p:txBody>
      </p:sp>
      <p:sp>
        <p:nvSpPr>
          <p:cNvPr id="8" name="Text Placeholder 7"/>
          <p:cNvSpPr>
            <a:spLocks noGrp="1"/>
          </p:cNvSpPr>
          <p:nvPr>
            <p:ph type="body" sz="quarter" idx="13"/>
          </p:nvPr>
        </p:nvSpPr>
        <p:spPr>
          <a:xfrm>
            <a:off x="670560" y="2489200"/>
            <a:ext cx="7823200" cy="3556000"/>
          </a:xfrm>
        </p:spPr>
        <p:txBody>
          <a:bodyPr/>
          <a:lstStyle/>
          <a:p>
            <a:pPr lvl="0"/>
            <a:r>
              <a:rPr lang="en-US"/>
              <a:t>Click to edit Master text styles</a:t>
            </a:r>
          </a:p>
          <a:p>
            <a:pPr lvl="1"/>
            <a:r>
              <a:rPr lang="en-US"/>
              <a:t>Second level</a:t>
            </a:r>
          </a:p>
          <a:p>
            <a:pPr lvl="2"/>
            <a:r>
              <a:rPr lang="en-US"/>
              <a:t>Third level</a:t>
            </a:r>
          </a:p>
        </p:txBody>
      </p:sp>
      <p:sp>
        <p:nvSpPr>
          <p:cNvPr id="11" name="Text Placeholder 10"/>
          <p:cNvSpPr>
            <a:spLocks noGrp="1"/>
          </p:cNvSpPr>
          <p:nvPr>
            <p:ph type="body" sz="quarter" idx="14"/>
          </p:nvPr>
        </p:nvSpPr>
        <p:spPr>
          <a:xfrm>
            <a:off x="670561" y="6248400"/>
            <a:ext cx="4551680" cy="153888"/>
          </a:xfrm>
        </p:spPr>
        <p:txBody>
          <a:bodyPr>
            <a:spAutoFit/>
          </a:bodyPr>
          <a:lstStyle>
            <a:lvl1pPr marL="0" indent="0">
              <a:buNone/>
              <a:defRPr sz="1000" b="0" baseline="0"/>
            </a:lvl1pPr>
          </a:lstStyle>
          <a:p>
            <a:pPr lvl="0"/>
            <a:r>
              <a:rPr lang="en-US"/>
              <a:t>Click to edit Master text styles</a:t>
            </a:r>
          </a:p>
        </p:txBody>
      </p:sp>
    </p:spTree>
    <p:extLst>
      <p:ext uri="{BB962C8B-B14F-4D97-AF65-F5344CB8AC3E}">
        <p14:creationId xmlns:p14="http://schemas.microsoft.com/office/powerpoint/2010/main" val="1131160624"/>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D8771B-E234-43DC-80CD-C8469D9262F7}"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69DD7F4-BCA9-4905-9131-F5783B4B637D}" type="slidenum">
              <a:rPr lang="en-US" altLang="en-US"/>
              <a:pPr>
                <a:defRPr/>
              </a:pPr>
              <a:t>‹#›</a:t>
            </a:fld>
            <a:endParaRPr lang="en-US" altLang="en-US" dirty="0"/>
          </a:p>
        </p:txBody>
      </p:sp>
    </p:spTree>
    <p:extLst>
      <p:ext uri="{BB962C8B-B14F-4D97-AF65-F5344CB8AC3E}">
        <p14:creationId xmlns:p14="http://schemas.microsoft.com/office/powerpoint/2010/main" val="34025907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27113"/>
            <a:ext cx="8229600" cy="792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ctr" anchorCtr="0" compatLnSpc="1">
            <a:prstTxWarp prst="textNoShape">
              <a:avLst/>
            </a:prstTxWarp>
          </a:bodyPr>
          <a:lstStyle/>
          <a:p>
            <a:pPr lvl="0"/>
            <a:r>
              <a:rPr lang="en-US" altLang="x-none"/>
              <a:t>Click to edit Master title style</a:t>
            </a:r>
          </a:p>
        </p:txBody>
      </p:sp>
      <p:sp>
        <p:nvSpPr>
          <p:cNvPr id="1027" name="Text Placeholder 2"/>
          <p:cNvSpPr>
            <a:spLocks noGrp="1"/>
          </p:cNvSpPr>
          <p:nvPr>
            <p:ph type="body" idx="1"/>
          </p:nvPr>
        </p:nvSpPr>
        <p:spPr bwMode="auto">
          <a:xfrm>
            <a:off x="457200" y="1895475"/>
            <a:ext cx="8229600" cy="415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p:txBody>
      </p:sp>
      <p:sp>
        <p:nvSpPr>
          <p:cNvPr id="4" name="Date Placeholder 3"/>
          <p:cNvSpPr>
            <a:spLocks noGrp="1"/>
          </p:cNvSpPr>
          <p:nvPr>
            <p:ph type="dt" sz="half" idx="2"/>
          </p:nvPr>
        </p:nvSpPr>
        <p:spPr>
          <a:xfrm>
            <a:off x="457200" y="6111875"/>
            <a:ext cx="3006725" cy="365125"/>
          </a:xfrm>
          <a:prstGeom prst="rect">
            <a:avLst/>
          </a:prstGeom>
        </p:spPr>
        <p:txBody>
          <a:bodyPr vert="horz" lIns="0" tIns="0" rIns="0" bIns="0" rtlCol="0" anchor="ctr"/>
          <a:lstStyle>
            <a:lvl1pPr algn="l" fontAlgn="auto">
              <a:spcBef>
                <a:spcPts val="0"/>
              </a:spcBef>
              <a:spcAft>
                <a:spcPts val="0"/>
              </a:spcAft>
              <a:defRPr sz="1000">
                <a:solidFill>
                  <a:schemeClr val="tx1"/>
                </a:solidFill>
                <a:latin typeface="Arial" pitchFamily="34" charset="0"/>
                <a:cs typeface="Arial" pitchFamily="34" charset="0"/>
              </a:defRPr>
            </a:lvl1pPr>
          </a:lstStyle>
          <a:p>
            <a:pPr>
              <a:defRPr/>
            </a:pPr>
            <a:r>
              <a:rPr lang="en-US" dirty="0"/>
              <a:t>&lt;</a:t>
            </a:r>
            <a:r>
              <a:rPr lang="en-US" b="1" dirty="0"/>
              <a:t>Presentation Title</a:t>
            </a:r>
            <a:r>
              <a:rPr lang="en-US" dirty="0"/>
              <a:t>, Sub Title, Month 2009&gt;</a:t>
            </a:r>
          </a:p>
        </p:txBody>
      </p:sp>
      <p:sp>
        <p:nvSpPr>
          <p:cNvPr id="6" name="Slide Number Placeholder 5"/>
          <p:cNvSpPr>
            <a:spLocks noGrp="1"/>
          </p:cNvSpPr>
          <p:nvPr>
            <p:ph type="sldNum" sz="quarter" idx="4"/>
          </p:nvPr>
        </p:nvSpPr>
        <p:spPr>
          <a:xfrm>
            <a:off x="6553200" y="6111875"/>
            <a:ext cx="2133600" cy="365125"/>
          </a:xfrm>
          <a:prstGeom prst="rect">
            <a:avLst/>
          </a:prstGeom>
        </p:spPr>
        <p:txBody>
          <a:bodyPr vert="horz" wrap="square" lIns="0" tIns="0" rIns="0" bIns="0" numCol="1" anchor="ctr" anchorCtr="0" compatLnSpc="1">
            <a:prstTxWarp prst="textNoShape">
              <a:avLst/>
            </a:prstTxWarp>
          </a:bodyPr>
          <a:lstStyle>
            <a:lvl1pPr algn="r">
              <a:defRPr sz="1200">
                <a:ea typeface="Arial" charset="0"/>
                <a:cs typeface="Arial" charset="0"/>
              </a:defRPr>
            </a:lvl1pPr>
          </a:lstStyle>
          <a:p>
            <a:fld id="{E7ECE54B-B5B3-794F-9F6E-28BEA2BE9B10}" type="slidenum">
              <a:rPr lang="en-US" altLang="x-none"/>
              <a:pPr/>
              <a:t>‹#›</a:t>
            </a:fld>
            <a:endParaRPr lang="en-US" altLang="x-none"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rtl="0" eaLnBrk="1" fontAlgn="base" hangingPunct="1">
        <a:spcBef>
          <a:spcPct val="0"/>
        </a:spcBef>
        <a:spcAft>
          <a:spcPct val="0"/>
        </a:spcAft>
        <a:defRPr sz="2500" b="1" kern="1200">
          <a:solidFill>
            <a:schemeClr val="tx1"/>
          </a:solidFill>
          <a:latin typeface="Arial" pitchFamily="34" charset="0"/>
          <a:ea typeface="Arial" charset="0"/>
          <a:cs typeface="Arial" pitchFamily="34" charset="0"/>
        </a:defRPr>
      </a:lvl1pPr>
      <a:lvl2pPr algn="l" rtl="0" eaLnBrk="1" fontAlgn="base" hangingPunct="1">
        <a:spcBef>
          <a:spcPct val="0"/>
        </a:spcBef>
        <a:spcAft>
          <a:spcPct val="0"/>
        </a:spcAft>
        <a:defRPr sz="2500" b="1">
          <a:solidFill>
            <a:schemeClr val="tx1"/>
          </a:solidFill>
          <a:latin typeface="Arial" charset="0"/>
          <a:ea typeface="Arial" charset="0"/>
          <a:cs typeface="Arial" charset="0"/>
        </a:defRPr>
      </a:lvl2pPr>
      <a:lvl3pPr algn="l" rtl="0" eaLnBrk="1" fontAlgn="base" hangingPunct="1">
        <a:spcBef>
          <a:spcPct val="0"/>
        </a:spcBef>
        <a:spcAft>
          <a:spcPct val="0"/>
        </a:spcAft>
        <a:defRPr sz="2500" b="1">
          <a:solidFill>
            <a:schemeClr val="tx1"/>
          </a:solidFill>
          <a:latin typeface="Arial" charset="0"/>
          <a:ea typeface="Arial" charset="0"/>
          <a:cs typeface="Arial" charset="0"/>
        </a:defRPr>
      </a:lvl3pPr>
      <a:lvl4pPr algn="l" rtl="0" eaLnBrk="1" fontAlgn="base" hangingPunct="1">
        <a:spcBef>
          <a:spcPct val="0"/>
        </a:spcBef>
        <a:spcAft>
          <a:spcPct val="0"/>
        </a:spcAft>
        <a:defRPr sz="2500" b="1">
          <a:solidFill>
            <a:schemeClr val="tx1"/>
          </a:solidFill>
          <a:latin typeface="Arial" charset="0"/>
          <a:ea typeface="Arial" charset="0"/>
          <a:cs typeface="Arial" charset="0"/>
        </a:defRPr>
      </a:lvl4pPr>
      <a:lvl5pPr algn="l" rtl="0" eaLnBrk="1" fontAlgn="base" hangingPunct="1">
        <a:spcBef>
          <a:spcPct val="0"/>
        </a:spcBef>
        <a:spcAft>
          <a:spcPct val="0"/>
        </a:spcAft>
        <a:defRPr sz="2500" b="1">
          <a:solidFill>
            <a:schemeClr val="tx1"/>
          </a:solidFill>
          <a:latin typeface="Arial" charset="0"/>
          <a:ea typeface="Arial" charset="0"/>
          <a:cs typeface="Arial" charset="0"/>
        </a:defRPr>
      </a:lvl5pPr>
      <a:lvl6pPr marL="457200" algn="l" rtl="0" eaLnBrk="1" fontAlgn="base" hangingPunct="1">
        <a:spcBef>
          <a:spcPct val="0"/>
        </a:spcBef>
        <a:spcAft>
          <a:spcPct val="0"/>
        </a:spcAft>
        <a:defRPr sz="2500" b="1">
          <a:solidFill>
            <a:schemeClr val="tx1"/>
          </a:solidFill>
          <a:latin typeface="Arial" charset="0"/>
          <a:cs typeface="Arial" charset="0"/>
        </a:defRPr>
      </a:lvl6pPr>
      <a:lvl7pPr marL="914400" algn="l" rtl="0" eaLnBrk="1" fontAlgn="base" hangingPunct="1">
        <a:spcBef>
          <a:spcPct val="0"/>
        </a:spcBef>
        <a:spcAft>
          <a:spcPct val="0"/>
        </a:spcAft>
        <a:defRPr sz="2500" b="1">
          <a:solidFill>
            <a:schemeClr val="tx1"/>
          </a:solidFill>
          <a:latin typeface="Arial" charset="0"/>
          <a:cs typeface="Arial" charset="0"/>
        </a:defRPr>
      </a:lvl7pPr>
      <a:lvl8pPr marL="1371600" algn="l" rtl="0" eaLnBrk="1" fontAlgn="base" hangingPunct="1">
        <a:spcBef>
          <a:spcPct val="0"/>
        </a:spcBef>
        <a:spcAft>
          <a:spcPct val="0"/>
        </a:spcAft>
        <a:defRPr sz="2500" b="1">
          <a:solidFill>
            <a:schemeClr val="tx1"/>
          </a:solidFill>
          <a:latin typeface="Arial" charset="0"/>
          <a:cs typeface="Arial" charset="0"/>
        </a:defRPr>
      </a:lvl8pPr>
      <a:lvl9pPr marL="1828800" algn="l" rtl="0" eaLnBrk="1" fontAlgn="base" hangingPunct="1">
        <a:spcBef>
          <a:spcPct val="0"/>
        </a:spcBef>
        <a:spcAft>
          <a:spcPct val="0"/>
        </a:spcAft>
        <a:defRPr sz="2500" b="1">
          <a:solidFill>
            <a:schemeClr val="tx1"/>
          </a:solidFill>
          <a:latin typeface="Arial" charset="0"/>
          <a:cs typeface="Arial" charset="0"/>
        </a:defRPr>
      </a:lvl9pPr>
    </p:titleStyle>
    <p:bodyStyle>
      <a:lvl1pPr marL="173038" indent="-173038" algn="l" rtl="0" eaLnBrk="1" fontAlgn="base" hangingPunct="1">
        <a:spcBef>
          <a:spcPct val="20000"/>
        </a:spcBef>
        <a:spcAft>
          <a:spcPct val="0"/>
        </a:spcAft>
        <a:buFont typeface="Arial" charset="0"/>
        <a:buChar char="•"/>
        <a:defRPr sz="3200" kern="1200">
          <a:solidFill>
            <a:schemeClr val="tx1"/>
          </a:solidFill>
          <a:latin typeface="Arial" pitchFamily="34" charset="0"/>
          <a:ea typeface="Arial" charset="0"/>
          <a:cs typeface="Arial" pitchFamily="34" charset="0"/>
        </a:defRPr>
      </a:lvl1pPr>
      <a:lvl2pPr marL="396875" indent="-223838" algn="l" rtl="0" eaLnBrk="1" fontAlgn="base" hangingPunct="1">
        <a:spcBef>
          <a:spcPct val="20000"/>
        </a:spcBef>
        <a:spcAft>
          <a:spcPct val="0"/>
        </a:spcAft>
        <a:buFont typeface="Arial" charset="0"/>
        <a:buChar char="–"/>
        <a:defRPr sz="2800" kern="1200">
          <a:solidFill>
            <a:schemeClr val="tx1"/>
          </a:solidFill>
          <a:latin typeface="Arial" pitchFamily="34" charset="0"/>
          <a:ea typeface="Arial" charset="0"/>
          <a:cs typeface="Arial" pitchFamily="34" charset="0"/>
        </a:defRPr>
      </a:lvl2pPr>
      <a:lvl3pPr marL="690563" indent="-173038" algn="l" rtl="0" eaLnBrk="1" fontAlgn="base" hangingPunct="1">
        <a:spcBef>
          <a:spcPct val="20000"/>
        </a:spcBef>
        <a:spcAft>
          <a:spcPct val="0"/>
        </a:spcAft>
        <a:buFont typeface="Arial" charset="0"/>
        <a:buChar char="•"/>
        <a:defRPr sz="2400" kern="1200">
          <a:solidFill>
            <a:schemeClr val="tx1"/>
          </a:solidFill>
          <a:latin typeface="Arial" pitchFamily="34" charset="0"/>
          <a:ea typeface="Arial" charset="0"/>
          <a:cs typeface="Arial" pitchFamily="34" charset="0"/>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Arial" charset="0"/>
          <a:cs typeface="Arial" pitchFamily="34" charset="0"/>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Arial" pitchFamily="34" charset="0"/>
          <a:ea typeface="Arial" charset="0"/>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5311994" cy="649287"/>
          </a:xfrm>
        </p:spPr>
        <p:txBody>
          <a:bodyPr rtlCol="0">
            <a:normAutofit/>
          </a:bodyPr>
          <a:lstStyle/>
          <a:p>
            <a:pPr marR="0" lvl="0">
              <a:lnSpc>
                <a:spcPct val="150000"/>
              </a:lnSpc>
              <a:spcBef>
                <a:spcPts val="0"/>
              </a:spcBef>
              <a:spcAft>
                <a:spcPts val="0"/>
              </a:spcAft>
              <a:tabLst>
                <a:tab pos="360045" algn="l"/>
                <a:tab pos="720090" algn="l"/>
                <a:tab pos="1080135" algn="l"/>
                <a:tab pos="1440180" algn="l"/>
                <a:tab pos="1800225" algn="l"/>
                <a:tab pos="360045" algn="l"/>
                <a:tab pos="450215" algn="l"/>
                <a:tab pos="720090" algn="l"/>
                <a:tab pos="1080135" algn="l"/>
                <a:tab pos="1440180" algn="l"/>
                <a:tab pos="1800225" algn="l"/>
              </a:tabLst>
            </a:pPr>
            <a:r>
              <a:rPr lang="en-US" sz="1800" b="1" i="1" dirty="0">
                <a:effectLst/>
                <a:latin typeface="Arial" panose="020B0604020202020204" pitchFamily="34" charset="0"/>
                <a:ea typeface="Times New Roman" panose="02020603050405020304" pitchFamily="18" charset="0"/>
                <a:cs typeface="Arial" panose="020B0604020202020204" pitchFamily="34" charset="0"/>
              </a:rPr>
              <a:t>DESCRIPTION OF GOODS / SERVICES / WORK</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291" name="object 94"/>
          <p:cNvSpPr>
            <a:spLocks/>
          </p:cNvSpPr>
          <p:nvPr/>
        </p:nvSpPr>
        <p:spPr bwMode="auto">
          <a:xfrm>
            <a:off x="142875" y="860425"/>
            <a:ext cx="6581775" cy="179388"/>
          </a:xfrm>
          <a:custGeom>
            <a:avLst/>
            <a:gdLst>
              <a:gd name="T0" fmla="*/ 8915400 w 8915400"/>
              <a:gd name="T1" fmla="*/ 0 h 152400"/>
              <a:gd name="T2" fmla="*/ 0 w 8915400"/>
              <a:gd name="T3" fmla="*/ 0 h 152400"/>
              <a:gd name="T4" fmla="*/ 0 w 8915400"/>
              <a:gd name="T5" fmla="*/ 152400 h 152400"/>
              <a:gd name="T6" fmla="*/ 0 60000 65536"/>
              <a:gd name="T7" fmla="*/ 0 60000 65536"/>
              <a:gd name="T8" fmla="*/ 0 60000 65536"/>
            </a:gdLst>
            <a:ahLst/>
            <a:cxnLst>
              <a:cxn ang="T6">
                <a:pos x="T0" y="T1"/>
              </a:cxn>
              <a:cxn ang="T7">
                <a:pos x="T2" y="T3"/>
              </a:cxn>
              <a:cxn ang="T8">
                <a:pos x="T4" y="T5"/>
              </a:cxn>
            </a:cxnLst>
            <a:rect l="0" t="0" r="r" b="b"/>
            <a:pathLst>
              <a:path w="8915400" h="152400">
                <a:moveTo>
                  <a:pt x="8915400" y="0"/>
                </a:moveTo>
                <a:lnTo>
                  <a:pt x="0" y="0"/>
                </a:lnTo>
                <a:lnTo>
                  <a:pt x="0" y="152400"/>
                </a:lnTo>
              </a:path>
            </a:pathLst>
          </a:custGeom>
          <a:noFill/>
          <a:ln w="12192">
            <a:solidFill>
              <a:srgbClr val="A21F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ZA" dirty="0"/>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sp>
        <p:nvSpPr>
          <p:cNvPr id="12293" name="object 2"/>
          <p:cNvSpPr txBox="1">
            <a:spLocks noChangeArrowheads="1"/>
          </p:cNvSpPr>
          <p:nvPr/>
        </p:nvSpPr>
        <p:spPr bwMode="auto">
          <a:xfrm>
            <a:off x="142875" y="860425"/>
            <a:ext cx="6581775"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4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000"/>
              </a:lnSpc>
              <a:spcBef>
                <a:spcPct val="0"/>
              </a:spcBef>
              <a:buFontTx/>
              <a:buNone/>
            </a:pPr>
            <a:endParaRPr lang="en-US" altLang="en-US" sz="1000" dirty="0"/>
          </a:p>
        </p:txBody>
      </p:sp>
      <p:sp>
        <p:nvSpPr>
          <p:cNvPr id="2" name="Rectangle 1"/>
          <p:cNvSpPr/>
          <p:nvPr/>
        </p:nvSpPr>
        <p:spPr>
          <a:xfrm>
            <a:off x="142875" y="1509711"/>
            <a:ext cx="8498849" cy="1723549"/>
          </a:xfrm>
          <a:prstGeom prst="rect">
            <a:avLst/>
          </a:prstGeom>
        </p:spPr>
        <p:txBody>
          <a:bodyPr wrap="square">
            <a:spAutoFit/>
          </a:bodyPr>
          <a:lstStyle/>
          <a:p>
            <a:pPr>
              <a:defRPr/>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BID NUMBER</a:t>
            </a:r>
            <a:r>
              <a:rPr lang="en-GB" sz="1800" dirty="0">
                <a:solidFill>
                  <a:srgbClr val="000000"/>
                </a:solidFill>
                <a:effectLst/>
                <a:latin typeface="Arial" panose="020B0604020202020204" pitchFamily="34" charset="0"/>
                <a:ea typeface="Calibri" panose="020F0502020204030204" pitchFamily="34" charset="0"/>
              </a:rPr>
              <a:t>- </a:t>
            </a:r>
            <a:r>
              <a:rPr lang="en-ZA" sz="1800" b="1" dirty="0">
                <a:solidFill>
                  <a:srgbClr val="000000"/>
                </a:solidFill>
                <a:effectLst/>
                <a:latin typeface="Arial" panose="020B0604020202020204" pitchFamily="34" charset="0"/>
                <a:ea typeface="Times New Roman" panose="02020603050405020304" pitchFamily="18" charset="0"/>
              </a:rPr>
              <a:t>HO/ICT/410/11/2021</a:t>
            </a:r>
          </a:p>
          <a:p>
            <a:pPr>
              <a:defRPr/>
            </a:pPr>
            <a:endParaRPr lang="en-GB" sz="1800" b="1" dirty="0">
              <a:effectLst/>
              <a:latin typeface="Arial" panose="020B0604020202020204" pitchFamily="34" charset="0"/>
              <a:ea typeface="Times New Roman" panose="02020603050405020304" pitchFamily="18" charset="0"/>
              <a:cs typeface="Times New Roman" panose="02020603050405020304" pitchFamily="18" charset="0"/>
            </a:endParaRPr>
          </a:p>
          <a:p>
            <a:pPr>
              <a:defRPr/>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REQUEST FOR PROPOSAL (RFP) FOR THE (APPOINTMENT OF A SERVICE PROVIDER FOR PROCUREMENT &amp; IMPLEMENTATION OF PRIVATE CLOUD INFRASTRUCTURE FOR PRASA</a:t>
            </a:r>
            <a:endParaRPr lang="en-ZA" sz="1800" dirty="0">
              <a:solidFill>
                <a:srgbClr val="000000"/>
              </a:solidFill>
              <a:effectLst/>
              <a:latin typeface="Arial" panose="020B0604020202020204" pitchFamily="34" charset="0"/>
              <a:ea typeface="Times New Roman" panose="02020603050405020304" pitchFamily="18" charset="0"/>
            </a:endParaRPr>
          </a:p>
          <a:p>
            <a:pPr>
              <a:defRPr/>
            </a:pPr>
            <a:endParaRPr lang="en-ZA" altLang="en-US" sz="16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9987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5311994" cy="649287"/>
          </a:xfrm>
        </p:spPr>
        <p:txBody>
          <a:bodyPr rtlCol="0">
            <a:normAutofit/>
          </a:bodyPr>
          <a:lstStyle/>
          <a:p>
            <a:pPr marR="0" lvl="0">
              <a:lnSpc>
                <a:spcPct val="150000"/>
              </a:lnSpc>
              <a:spcBef>
                <a:spcPts val="0"/>
              </a:spcBef>
              <a:spcAft>
                <a:spcPts val="0"/>
              </a:spcAft>
              <a:tabLst>
                <a:tab pos="360045" algn="l"/>
                <a:tab pos="720090" algn="l"/>
                <a:tab pos="1080135" algn="l"/>
                <a:tab pos="1440180" algn="l"/>
                <a:tab pos="1800225" algn="l"/>
                <a:tab pos="360045" algn="l"/>
                <a:tab pos="450215" algn="l"/>
                <a:tab pos="720090" algn="l"/>
                <a:tab pos="1080135" algn="l"/>
                <a:tab pos="1440180" algn="l"/>
                <a:tab pos="1800225" algn="l"/>
              </a:tabLst>
            </a:pPr>
            <a:r>
              <a:rPr lang="en-ZA" sz="1800" b="1" i="1" dirty="0">
                <a:effectLst/>
                <a:latin typeface="Arial" panose="020B0604020202020204" pitchFamily="34" charset="0"/>
                <a:ea typeface="Times New Roman" panose="02020603050405020304" pitchFamily="18" charset="0"/>
                <a:cs typeface="Arial" panose="020B0604020202020204" pitchFamily="34" charset="0"/>
              </a:rPr>
              <a:t>OBJECTIVE OF THE PROPOSED PROJECT</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291" name="object 94"/>
          <p:cNvSpPr>
            <a:spLocks/>
          </p:cNvSpPr>
          <p:nvPr/>
        </p:nvSpPr>
        <p:spPr bwMode="auto">
          <a:xfrm>
            <a:off x="142875" y="860425"/>
            <a:ext cx="6581775" cy="179388"/>
          </a:xfrm>
          <a:custGeom>
            <a:avLst/>
            <a:gdLst>
              <a:gd name="T0" fmla="*/ 8915400 w 8915400"/>
              <a:gd name="T1" fmla="*/ 0 h 152400"/>
              <a:gd name="T2" fmla="*/ 0 w 8915400"/>
              <a:gd name="T3" fmla="*/ 0 h 152400"/>
              <a:gd name="T4" fmla="*/ 0 w 8915400"/>
              <a:gd name="T5" fmla="*/ 152400 h 152400"/>
              <a:gd name="T6" fmla="*/ 0 60000 65536"/>
              <a:gd name="T7" fmla="*/ 0 60000 65536"/>
              <a:gd name="T8" fmla="*/ 0 60000 65536"/>
            </a:gdLst>
            <a:ahLst/>
            <a:cxnLst>
              <a:cxn ang="T6">
                <a:pos x="T0" y="T1"/>
              </a:cxn>
              <a:cxn ang="T7">
                <a:pos x="T2" y="T3"/>
              </a:cxn>
              <a:cxn ang="T8">
                <a:pos x="T4" y="T5"/>
              </a:cxn>
            </a:cxnLst>
            <a:rect l="0" t="0" r="r" b="b"/>
            <a:pathLst>
              <a:path w="8915400" h="152400">
                <a:moveTo>
                  <a:pt x="8915400" y="0"/>
                </a:moveTo>
                <a:lnTo>
                  <a:pt x="0" y="0"/>
                </a:lnTo>
                <a:lnTo>
                  <a:pt x="0" y="152400"/>
                </a:lnTo>
              </a:path>
            </a:pathLst>
          </a:custGeom>
          <a:noFill/>
          <a:ln w="12192">
            <a:solidFill>
              <a:srgbClr val="A21F1F"/>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ZA" dirty="0"/>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sp>
        <p:nvSpPr>
          <p:cNvPr id="12293" name="object 2"/>
          <p:cNvSpPr txBox="1">
            <a:spLocks noChangeArrowheads="1"/>
          </p:cNvSpPr>
          <p:nvPr/>
        </p:nvSpPr>
        <p:spPr bwMode="auto">
          <a:xfrm>
            <a:off x="142875" y="860425"/>
            <a:ext cx="6581775" cy="17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254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000"/>
              </a:lnSpc>
              <a:spcBef>
                <a:spcPct val="0"/>
              </a:spcBef>
              <a:buFontTx/>
              <a:buNone/>
            </a:pPr>
            <a:endParaRPr lang="en-US" altLang="en-US" sz="1000" dirty="0"/>
          </a:p>
        </p:txBody>
      </p:sp>
      <p:sp>
        <p:nvSpPr>
          <p:cNvPr id="2" name="Rectangle 1"/>
          <p:cNvSpPr/>
          <p:nvPr/>
        </p:nvSpPr>
        <p:spPr>
          <a:xfrm>
            <a:off x="347730" y="1509712"/>
            <a:ext cx="8293994" cy="3702809"/>
          </a:xfrm>
          <a:prstGeom prst="rect">
            <a:avLst/>
          </a:prstGeom>
        </p:spPr>
        <p:txBody>
          <a:bodyPr wrap="square">
            <a:spAutoFit/>
          </a:bodyPr>
          <a:lstStyle/>
          <a:p>
            <a:pPr marL="514350" marR="0" indent="-285750" algn="just">
              <a:lnSpc>
                <a:spcPct val="150000"/>
              </a:lnSpc>
              <a:spcBef>
                <a:spcPts val="0"/>
              </a:spcBef>
              <a:spcAft>
                <a:spcPts val="1000"/>
              </a:spcAft>
              <a:buFont typeface="Arial" panose="020B0604020202020204" pitchFamily="34" charset="0"/>
              <a:buChar char="•"/>
              <a:tabLst>
                <a:tab pos="450215" algn="l"/>
              </a:tabLst>
            </a:pPr>
            <a:r>
              <a:rPr lang="en-GB"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The primary objective is to refresh the current infrastructure environment (Computes, Storage, Networking, Security, Backup &amp; Support). </a:t>
            </a:r>
          </a:p>
          <a:p>
            <a:pPr marL="514350" marR="0" indent="-285750" algn="just">
              <a:lnSpc>
                <a:spcPct val="150000"/>
              </a:lnSpc>
              <a:spcBef>
                <a:spcPts val="0"/>
              </a:spcBef>
              <a:spcAft>
                <a:spcPts val="1000"/>
              </a:spcAft>
              <a:buFont typeface="Arial" panose="020B0604020202020204" pitchFamily="34" charset="0"/>
              <a:buChar char="•"/>
              <a:tabLst>
                <a:tab pos="450215" algn="l"/>
              </a:tabLst>
            </a:pPr>
            <a:r>
              <a:rPr lang="en-GB"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Establish DR environment in KZN region which will serve as disaster recovery site for all identified enterprise systems. These environments should be scalable and modular to meet business requirements on demand.</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514350" marR="0" indent="-285750" algn="just">
              <a:lnSpc>
                <a:spcPct val="150000"/>
              </a:lnSpc>
              <a:spcBef>
                <a:spcPts val="0"/>
              </a:spcBef>
              <a:spcAft>
                <a:spcPts val="1000"/>
              </a:spcAft>
              <a:buFont typeface="Arial" panose="020B0604020202020204" pitchFamily="34" charset="0"/>
              <a:buChar char="•"/>
              <a:tabLst>
                <a:tab pos="450215" algn="l"/>
              </a:tabLst>
            </a:pPr>
            <a:r>
              <a:rPr lang="en-GB"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Implement the datacenter infrastructure as private cloud on-premise by deploying the environment following the hybrid model to allow co-existence and interoperability with other public cloud providers.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12700">
              <a:lnSpc>
                <a:spcPts val="2150"/>
              </a:lnSpc>
              <a:spcBef>
                <a:spcPts val="113"/>
              </a:spcBef>
              <a:defRPr/>
            </a:pPr>
            <a:endParaRPr lang="en-ZA" altLang="en-US" sz="16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06456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7693320" cy="649287"/>
          </a:xfrm>
        </p:spPr>
        <p:txBody>
          <a:bodyPr rtlCol="0">
            <a:normAutofit fontScale="90000"/>
          </a:bodyPr>
          <a:lstStyle/>
          <a:p>
            <a:pPr marR="0" lvl="0">
              <a:lnSpc>
                <a:spcPct val="150000"/>
              </a:lnSpc>
              <a:spcBef>
                <a:spcPts val="0"/>
              </a:spcBef>
              <a:spcAft>
                <a:spcPts val="0"/>
              </a:spcAft>
              <a:tabLst>
                <a:tab pos="360045" algn="l"/>
                <a:tab pos="720090" algn="l"/>
                <a:tab pos="1080135" algn="l"/>
                <a:tab pos="1440180" algn="l"/>
                <a:tab pos="1800225" algn="l"/>
                <a:tab pos="360045" algn="l"/>
                <a:tab pos="450215" algn="l"/>
                <a:tab pos="720090" algn="l"/>
                <a:tab pos="1080135" algn="l"/>
                <a:tab pos="1440180" algn="l"/>
                <a:tab pos="1800225" algn="l"/>
              </a:tabLst>
            </a:pPr>
            <a:r>
              <a:rPr lang="en-ZA" sz="1800" b="1" i="1" dirty="0">
                <a:effectLst/>
                <a:latin typeface="Arial" panose="020B0604020202020204" pitchFamily="34" charset="0"/>
                <a:ea typeface="Times New Roman" panose="02020603050405020304" pitchFamily="18" charset="0"/>
                <a:cs typeface="Arial" panose="020B0604020202020204" pitchFamily="34" charset="0"/>
              </a:rPr>
              <a:t>SCOPE OF WORK AND AREAS OF FOCUS – SUPPLY &amp; IMPLEMENTATION</a:t>
            </a:r>
            <a:endParaRPr lang="en-US"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graphicFrame>
        <p:nvGraphicFramePr>
          <p:cNvPr id="11" name="Table 10">
            <a:extLst>
              <a:ext uri="{FF2B5EF4-FFF2-40B4-BE49-F238E27FC236}">
                <a16:creationId xmlns:a16="http://schemas.microsoft.com/office/drawing/2014/main" id="{C0B8DEC5-009E-4E88-90E4-CF6A22B0598B}"/>
              </a:ext>
            </a:extLst>
          </p:cNvPr>
          <p:cNvGraphicFramePr>
            <a:graphicFrameLocks noGrp="1"/>
          </p:cNvGraphicFramePr>
          <p:nvPr>
            <p:extLst>
              <p:ext uri="{D42A27DB-BD31-4B8C-83A1-F6EECF244321}">
                <p14:modId xmlns:p14="http://schemas.microsoft.com/office/powerpoint/2010/main" val="1224301625"/>
              </p:ext>
            </p:extLst>
          </p:nvPr>
        </p:nvGraphicFramePr>
        <p:xfrm>
          <a:off x="180975" y="742950"/>
          <a:ext cx="7910622" cy="6096000"/>
        </p:xfrm>
        <a:graphic>
          <a:graphicData uri="http://schemas.openxmlformats.org/drawingml/2006/table">
            <a:tbl>
              <a:tblPr firstRow="1" firstCol="1" bandRow="1"/>
              <a:tblGrid>
                <a:gridCol w="2931409">
                  <a:extLst>
                    <a:ext uri="{9D8B030D-6E8A-4147-A177-3AD203B41FA5}">
                      <a16:colId xmlns:a16="http://schemas.microsoft.com/office/drawing/2014/main" val="754020438"/>
                    </a:ext>
                  </a:extLst>
                </a:gridCol>
                <a:gridCol w="2931409">
                  <a:extLst>
                    <a:ext uri="{9D8B030D-6E8A-4147-A177-3AD203B41FA5}">
                      <a16:colId xmlns:a16="http://schemas.microsoft.com/office/drawing/2014/main" val="2194383733"/>
                    </a:ext>
                  </a:extLst>
                </a:gridCol>
                <a:gridCol w="2047804">
                  <a:extLst>
                    <a:ext uri="{9D8B030D-6E8A-4147-A177-3AD203B41FA5}">
                      <a16:colId xmlns:a16="http://schemas.microsoft.com/office/drawing/2014/main" val="1402376071"/>
                    </a:ext>
                  </a:extLst>
                </a:gridCol>
              </a:tblGrid>
              <a:tr h="152057">
                <a:tc>
                  <a:txBody>
                    <a:bodyPr/>
                    <a:lstStyle/>
                    <a:p>
                      <a:pPr marL="0" marR="0">
                        <a:spcBef>
                          <a:spcPts val="0"/>
                        </a:spcBef>
                        <a:spcAft>
                          <a:spcPts val="0"/>
                        </a:spcAft>
                        <a:tabLst>
                          <a:tab pos="360045" algn="l"/>
                          <a:tab pos="720090" algn="l"/>
                          <a:tab pos="1080135" algn="l"/>
                          <a:tab pos="1440180" algn="l"/>
                          <a:tab pos="1800225" algn="l"/>
                        </a:tabLst>
                      </a:pPr>
                      <a:r>
                        <a:rPr lang="en-GB" sz="1000" b="1">
                          <a:solidFill>
                            <a:srgbClr val="000000"/>
                          </a:solidFill>
                          <a:effectLst/>
                          <a:latin typeface="Arial" panose="020B0604020202020204" pitchFamily="34" charset="0"/>
                          <a:ea typeface="Calibri" panose="020F0502020204030204" pitchFamily="34" charset="0"/>
                          <a:cs typeface="Arial" panose="020B0604020202020204" pitchFamily="34" charset="0"/>
                        </a:rPr>
                        <a:t>Area</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tabLst>
                          <a:tab pos="360045" algn="l"/>
                          <a:tab pos="720090" algn="l"/>
                          <a:tab pos="1080135" algn="l"/>
                          <a:tab pos="1440180" algn="l"/>
                          <a:tab pos="1800225" algn="l"/>
                        </a:tabLst>
                      </a:pPr>
                      <a:r>
                        <a:rPr lang="en-GB" sz="1000" b="1">
                          <a:solidFill>
                            <a:srgbClr val="000000"/>
                          </a:solidFill>
                          <a:effectLst/>
                          <a:latin typeface="Arial" panose="020B0604020202020204" pitchFamily="34" charset="0"/>
                          <a:ea typeface="Calibri" panose="020F0502020204030204" pitchFamily="34" charset="0"/>
                          <a:cs typeface="Arial" panose="020B0604020202020204" pitchFamily="34" charset="0"/>
                        </a:rPr>
                        <a:t>Requirements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spcBef>
                          <a:spcPts val="0"/>
                        </a:spcBef>
                        <a:spcAft>
                          <a:spcPts val="0"/>
                        </a:spcAft>
                        <a:tabLst>
                          <a:tab pos="360045" algn="l"/>
                          <a:tab pos="720090" algn="l"/>
                          <a:tab pos="1080135" algn="l"/>
                          <a:tab pos="1440180" algn="l"/>
                          <a:tab pos="1800225" algn="l"/>
                        </a:tabLst>
                      </a:pPr>
                      <a:r>
                        <a:rPr lang="en-GB" sz="1000" b="1">
                          <a:solidFill>
                            <a:srgbClr val="000000"/>
                          </a:solidFill>
                          <a:effectLst/>
                          <a:latin typeface="Arial" panose="020B0604020202020204" pitchFamily="34" charset="0"/>
                          <a:ea typeface="Calibri" panose="020F0502020204030204" pitchFamily="34" charset="0"/>
                          <a:cs typeface="Arial" panose="020B0604020202020204" pitchFamily="34" charset="0"/>
                        </a:rPr>
                        <a:t>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extLst>
                  <a:ext uri="{0D108BD9-81ED-4DB2-BD59-A6C34878D82A}">
                    <a16:rowId xmlns:a16="http://schemas.microsoft.com/office/drawing/2014/main" val="2953220129"/>
                  </a:ext>
                </a:extLst>
              </a:tr>
              <a:tr h="608227">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Base Infrastructure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Server,</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Storage,</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Network,</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Hypervisor</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68218487"/>
                  </a:ext>
                </a:extLst>
              </a:tr>
              <a:tr h="304113">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Cloud Software</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Cloud software capabilities,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5461451"/>
                  </a:ext>
                </a:extLst>
              </a:tr>
              <a:tr h="304113">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Backup Environment</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Backup storage appliance and,</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Backup Software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2615700"/>
                  </a:ext>
                </a:extLst>
              </a:tr>
              <a:tr h="152057">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Migration Service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Migrate virtual machines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5006947"/>
                  </a:ext>
                </a:extLst>
              </a:tr>
              <a:tr h="760284">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Professional services for project implementation and administration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Microsoft SQL servers,</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Microsoft &amp; Linux operating systems,</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Oracle Database Administration,</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SAP Basis Administration,</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Backup Administration, and training</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8551103"/>
                  </a:ext>
                </a:extLst>
              </a:tr>
              <a:tr h="304113">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Security Solution</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Software defined perimeter,</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Micro segmentation</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1903815"/>
                  </a:ext>
                </a:extLst>
              </a:tr>
              <a:tr h="456170">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Datacenter Facility </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Datacenter Improvements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Production (Braamfontein), Disaster Recovery(Durban) &amp; GNC (Esselen Park)</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4025868"/>
                  </a:ext>
                </a:extLst>
              </a:tr>
              <a:tr h="1368510">
                <a:tc rowSpan="2">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Implementation Services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Implementation - 6 Months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Base Infrastructure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Cloud Software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Backup Environment</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Migration Service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Security Solution</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6075008"/>
                  </a:ext>
                </a:extLst>
              </a:tr>
              <a:tr h="456170">
                <a:tc vMerge="1">
                  <a:txBody>
                    <a:bodyPr/>
                    <a:lstStyle/>
                    <a:p>
                      <a:endParaRPr lang="en-US"/>
                    </a:p>
                  </a:txBody>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Database Clusters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and</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Disaster recovery capabilities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Production &amp; Disaster Recovery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9282641"/>
                  </a:ext>
                </a:extLst>
              </a:tr>
              <a:tr h="912340">
                <a:tc rowSpan="2">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Maintenance and Support</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Maintenance and Support - 36 Months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Base Infrastructure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Cloud Software</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Backup Environment</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Security Solution</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All Sites</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4743628"/>
                  </a:ext>
                </a:extLst>
              </a:tr>
              <a:tr h="304113">
                <a:tc vMerge="1">
                  <a:txBody>
                    <a:bodyPr/>
                    <a:lstStyle/>
                    <a:p>
                      <a:endParaRPr lang="en-US"/>
                    </a:p>
                  </a:txBody>
                  <a:tcPr/>
                </a:tc>
                <a:tc>
                  <a:txBody>
                    <a:bodyPr/>
                    <a:lstStyle/>
                    <a:p>
                      <a:pPr marL="0" marR="0">
                        <a:spcBef>
                          <a:spcPts val="0"/>
                        </a:spcBef>
                        <a:spcAft>
                          <a:spcPts val="0"/>
                        </a:spcAft>
                        <a:tabLst>
                          <a:tab pos="360045" algn="l"/>
                          <a:tab pos="720090" algn="l"/>
                          <a:tab pos="1080135" algn="l"/>
                          <a:tab pos="1440180" algn="l"/>
                          <a:tab pos="1800225" algn="l"/>
                        </a:tabLst>
                      </a:pPr>
                      <a:r>
                        <a:rPr lang="en-GB" sz="1000">
                          <a:solidFill>
                            <a:srgbClr val="000000"/>
                          </a:solidFill>
                          <a:effectLst/>
                          <a:latin typeface="Arial" panose="020B0604020202020204" pitchFamily="34" charset="0"/>
                          <a:ea typeface="Calibri" panose="020F0502020204030204" pitchFamily="34" charset="0"/>
                          <a:cs typeface="Arial" panose="020B0604020202020204" pitchFamily="34" charset="0"/>
                        </a:rPr>
                        <a:t>Datacenter Facility Maintenance  </a:t>
                      </a:r>
                      <a:endParaRPr lang="en-US" sz="100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tabLst>
                          <a:tab pos="360045" algn="l"/>
                          <a:tab pos="720090" algn="l"/>
                          <a:tab pos="1080135" algn="l"/>
                          <a:tab pos="1440180" algn="l"/>
                          <a:tab pos="1800225" algn="l"/>
                        </a:tabLst>
                      </a:pPr>
                      <a:r>
                        <a:rPr lang="en-GB" sz="1000" dirty="0">
                          <a:solidFill>
                            <a:srgbClr val="000000"/>
                          </a:solidFill>
                          <a:effectLst/>
                          <a:latin typeface="Arial" panose="020B0604020202020204" pitchFamily="34" charset="0"/>
                          <a:ea typeface="Calibri" panose="020F0502020204030204" pitchFamily="34" charset="0"/>
                          <a:cs typeface="Arial" panose="020B0604020202020204" pitchFamily="34" charset="0"/>
                        </a:rPr>
                        <a:t>Production (Braamfontein), Disaster Recovery(Durban)</a:t>
                      </a:r>
                      <a:endParaRPr lang="en-US"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4789" marR="347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22700401"/>
                  </a:ext>
                </a:extLst>
              </a:tr>
            </a:tbl>
          </a:graphicData>
        </a:graphic>
      </p:graphicFrame>
    </p:spTree>
    <p:extLst>
      <p:ext uri="{BB962C8B-B14F-4D97-AF65-F5344CB8AC3E}">
        <p14:creationId xmlns:p14="http://schemas.microsoft.com/office/powerpoint/2010/main" val="2088607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7693320" cy="649287"/>
          </a:xfrm>
        </p:spPr>
        <p:txBody>
          <a:bodyPr rtlCol="0">
            <a:normAutofit/>
          </a:bodyPr>
          <a:lstStyle/>
          <a:p>
            <a:pPr marL="457200" marR="0" lvl="1">
              <a:lnSpc>
                <a:spcPct val="107000"/>
              </a:lnSpc>
              <a:spcBef>
                <a:spcPts val="1200"/>
              </a:spcBef>
              <a:spcAft>
                <a:spcPts val="0"/>
              </a:spcAft>
            </a:pPr>
            <a:r>
              <a:rPr lang="en-GB" sz="1800" b="1" kern="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Program of work and delivery schedule</a:t>
            </a:r>
            <a:endParaRPr lang="en-US" sz="1800" b="1" kern="0"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graphicFrame>
        <p:nvGraphicFramePr>
          <p:cNvPr id="6" name="Table 5">
            <a:extLst>
              <a:ext uri="{FF2B5EF4-FFF2-40B4-BE49-F238E27FC236}">
                <a16:creationId xmlns:a16="http://schemas.microsoft.com/office/drawing/2014/main" id="{26160410-7264-47A7-853D-00A3A3BA915D}"/>
              </a:ext>
            </a:extLst>
          </p:cNvPr>
          <p:cNvGraphicFramePr>
            <a:graphicFrameLocks noGrp="1"/>
          </p:cNvGraphicFramePr>
          <p:nvPr/>
        </p:nvGraphicFramePr>
        <p:xfrm>
          <a:off x="520995" y="860426"/>
          <a:ext cx="7145079" cy="5786436"/>
        </p:xfrm>
        <a:graphic>
          <a:graphicData uri="http://schemas.openxmlformats.org/drawingml/2006/table">
            <a:tbl>
              <a:tblPr firstRow="1" firstCol="1" bandRow="1"/>
              <a:tblGrid>
                <a:gridCol w="1077785">
                  <a:extLst>
                    <a:ext uri="{9D8B030D-6E8A-4147-A177-3AD203B41FA5}">
                      <a16:colId xmlns:a16="http://schemas.microsoft.com/office/drawing/2014/main" val="2230696348"/>
                    </a:ext>
                  </a:extLst>
                </a:gridCol>
                <a:gridCol w="3253960">
                  <a:extLst>
                    <a:ext uri="{9D8B030D-6E8A-4147-A177-3AD203B41FA5}">
                      <a16:colId xmlns:a16="http://schemas.microsoft.com/office/drawing/2014/main" val="510878343"/>
                    </a:ext>
                  </a:extLst>
                </a:gridCol>
                <a:gridCol w="1303643">
                  <a:extLst>
                    <a:ext uri="{9D8B030D-6E8A-4147-A177-3AD203B41FA5}">
                      <a16:colId xmlns:a16="http://schemas.microsoft.com/office/drawing/2014/main" val="3749276073"/>
                    </a:ext>
                  </a:extLst>
                </a:gridCol>
                <a:gridCol w="1509691">
                  <a:extLst>
                    <a:ext uri="{9D8B030D-6E8A-4147-A177-3AD203B41FA5}">
                      <a16:colId xmlns:a16="http://schemas.microsoft.com/office/drawing/2014/main" val="619494737"/>
                    </a:ext>
                  </a:extLst>
                </a:gridCol>
              </a:tblGrid>
              <a:tr h="166377">
                <a:tc>
                  <a:txBody>
                    <a:bodyPr/>
                    <a:lstStyle/>
                    <a:p>
                      <a:pPr marL="0" marR="0">
                        <a:lnSpc>
                          <a:spcPct val="107000"/>
                        </a:lnSpc>
                        <a:spcBef>
                          <a:spcPts val="0"/>
                        </a:spcBef>
                        <a:spcAft>
                          <a:spcPts val="0"/>
                        </a:spcAft>
                      </a:pPr>
                      <a:r>
                        <a:rPr lang="en-ZA" sz="1000" b="1">
                          <a:effectLst/>
                          <a:latin typeface="Calibri" panose="020F0502020204030204" pitchFamily="34" charset="0"/>
                          <a:ea typeface="Calibri" panose="020F0502020204030204" pitchFamily="34" charset="0"/>
                          <a:cs typeface="Arial" panose="020B0604020202020204" pitchFamily="34" charset="0"/>
                        </a:rPr>
                        <a:t>Phase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ZA" sz="1000" b="1">
                          <a:effectLst/>
                          <a:latin typeface="Calibri" panose="020F0502020204030204" pitchFamily="34" charset="0"/>
                          <a:ea typeface="Calibri" panose="020F0502020204030204" pitchFamily="34" charset="0"/>
                          <a:cs typeface="Arial" panose="020B0604020202020204" pitchFamily="34" charset="0"/>
                        </a:rPr>
                        <a:t>Program</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ZA" sz="1000" b="1">
                          <a:effectLst/>
                          <a:latin typeface="Calibri" panose="020F0502020204030204" pitchFamily="34" charset="0"/>
                          <a:ea typeface="Calibri" panose="020F0502020204030204" pitchFamily="34" charset="0"/>
                          <a:cs typeface="Arial" panose="020B0604020202020204" pitchFamily="34" charset="0"/>
                        </a:rPr>
                        <a:t>Applicable Site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ZA" sz="1000" b="1">
                          <a:effectLst/>
                          <a:latin typeface="Calibri" panose="020F0502020204030204" pitchFamily="34" charset="0"/>
                          <a:ea typeface="Calibri" panose="020F0502020204030204" pitchFamily="34" charset="0"/>
                          <a:cs typeface="Arial" panose="020B0604020202020204" pitchFamily="34" charset="0"/>
                        </a:rPr>
                        <a:t>Timelines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7912651"/>
                  </a:ext>
                </a:extLst>
              </a:tr>
              <a:tr h="861716">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Initial delivery to site at 60%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Computes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Storage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Hypervisor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Cloud Controller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Sites &amp; GNC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 Months from contract signing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3439000"/>
                  </a:ext>
                </a:extLst>
              </a:tr>
              <a:tr h="513504">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Initial delivery to site at 60%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Backup Software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Backup Appliance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Sites &amp; GNC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 Months from contract signing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13363"/>
                  </a:ext>
                </a:extLst>
              </a:tr>
              <a:tr h="865754">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Initial delivery to site at 100%</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Security Solution – Micro Segmentation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Software Defined Perimeter</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All Sites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 Months from contract signing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0909260"/>
                  </a:ext>
                </a:extLst>
              </a:tr>
              <a:tr h="429220">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Installation and configuration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Sites &amp; GNC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 Month</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1985017"/>
                  </a:ext>
                </a:extLst>
              </a:tr>
              <a:tr h="429220">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1</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Datacenter Facility</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Sites &amp; GNC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 Month from contract signing</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9146775"/>
                  </a:ext>
                </a:extLst>
              </a:tr>
              <a:tr h="861716">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Second delivery to site at 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Computes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Storage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Hypervisor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Cloud Controller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&amp; GNC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and when required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132112"/>
                  </a:ext>
                </a:extLst>
              </a:tr>
              <a:tr h="513504">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Second delivery to site at 40%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Backup Software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Backup Appliance</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Primary, Secondary &amp; GNC</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and when required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4820307"/>
                  </a:ext>
                </a:extLst>
              </a:tr>
              <a:tr h="861716">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Initial delivery to site at 100%</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Computes</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Storage </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Hypervisor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Cloud Controller</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EC, WC &amp; DMZ</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and when required</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3108640"/>
                  </a:ext>
                </a:extLst>
              </a:tr>
              <a:tr h="283709">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Phase 2</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Installation and configuration</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EC, WC &amp; DMZ</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GB" sz="10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and when required</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4787" marR="447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8023962"/>
                  </a:ext>
                </a:extLst>
              </a:tr>
            </a:tbl>
          </a:graphicData>
        </a:graphic>
      </p:graphicFrame>
    </p:spTree>
    <p:extLst>
      <p:ext uri="{BB962C8B-B14F-4D97-AF65-F5344CB8AC3E}">
        <p14:creationId xmlns:p14="http://schemas.microsoft.com/office/powerpoint/2010/main" val="177698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7693320" cy="416183"/>
          </a:xfrm>
        </p:spPr>
        <p:txBody>
          <a:bodyPr rtlCol="0">
            <a:normAutofit/>
          </a:bodyPr>
          <a:lstStyle/>
          <a:p>
            <a:pPr marL="457200" marR="0" lvl="1">
              <a:lnSpc>
                <a:spcPct val="107000"/>
              </a:lnSpc>
              <a:spcBef>
                <a:spcPts val="1200"/>
              </a:spcBef>
              <a:spcAft>
                <a:spcPts val="0"/>
              </a:spcAft>
            </a:pPr>
            <a:r>
              <a:rPr lang="en-GB" sz="1800" b="1" kern="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Technical / Functionality Requirements</a:t>
            </a:r>
            <a:endParaRPr lang="en-US" sz="1800" b="1" kern="0"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graphicFrame>
        <p:nvGraphicFramePr>
          <p:cNvPr id="15" name="Table 14">
            <a:extLst>
              <a:ext uri="{FF2B5EF4-FFF2-40B4-BE49-F238E27FC236}">
                <a16:creationId xmlns:a16="http://schemas.microsoft.com/office/drawing/2014/main" id="{FCAE64A2-0A40-4184-A5F5-8E01818F1542}"/>
              </a:ext>
            </a:extLst>
          </p:cNvPr>
          <p:cNvGraphicFramePr>
            <a:graphicFrameLocks noGrp="1"/>
          </p:cNvGraphicFramePr>
          <p:nvPr>
            <p:extLst>
              <p:ext uri="{D42A27DB-BD31-4B8C-83A1-F6EECF244321}">
                <p14:modId xmlns:p14="http://schemas.microsoft.com/office/powerpoint/2010/main" val="2962586951"/>
              </p:ext>
            </p:extLst>
          </p:nvPr>
        </p:nvGraphicFramePr>
        <p:xfrm>
          <a:off x="244549" y="627321"/>
          <a:ext cx="8229600" cy="2681097"/>
        </p:xfrm>
        <a:graphic>
          <a:graphicData uri="http://schemas.openxmlformats.org/drawingml/2006/table">
            <a:tbl>
              <a:tblPr firstRow="1" firstCol="1" bandRow="1"/>
              <a:tblGrid>
                <a:gridCol w="3071287">
                  <a:extLst>
                    <a:ext uri="{9D8B030D-6E8A-4147-A177-3AD203B41FA5}">
                      <a16:colId xmlns:a16="http://schemas.microsoft.com/office/drawing/2014/main" val="1055333308"/>
                    </a:ext>
                  </a:extLst>
                </a:gridCol>
                <a:gridCol w="4188866">
                  <a:extLst>
                    <a:ext uri="{9D8B030D-6E8A-4147-A177-3AD203B41FA5}">
                      <a16:colId xmlns:a16="http://schemas.microsoft.com/office/drawing/2014/main" val="1072871447"/>
                    </a:ext>
                  </a:extLst>
                </a:gridCol>
                <a:gridCol w="969447">
                  <a:extLst>
                    <a:ext uri="{9D8B030D-6E8A-4147-A177-3AD203B41FA5}">
                      <a16:colId xmlns:a16="http://schemas.microsoft.com/office/drawing/2014/main" val="753325256"/>
                    </a:ext>
                  </a:extLst>
                </a:gridCol>
              </a:tblGrid>
              <a:tr h="279400">
                <a:tc>
                  <a:txBody>
                    <a:bodyPr/>
                    <a:lstStyle/>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Calibri" panose="020F0502020204030204" pitchFamily="34" charset="0"/>
                          <a:cs typeface="Times New Roman" panose="02020603050405020304" pitchFamily="18" charset="0"/>
                        </a:rPr>
                        <a:t>CRITERIA</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Calibri" panose="020F0502020204030204" pitchFamily="34" charset="0"/>
                          <a:cs typeface="Times New Roman" panose="02020603050405020304" pitchFamily="18" charset="0"/>
                        </a:rPr>
                        <a:t>WEIGHT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Calibri" panose="020F0502020204030204" pitchFamily="34" charset="0"/>
                          <a:cs typeface="Times New Roman" panose="02020603050405020304" pitchFamily="18" charset="0"/>
                        </a:rPr>
                        <a:t>SCORES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9997352"/>
                  </a:ext>
                </a:extLst>
              </a:tr>
              <a:tr h="279400">
                <a:tc gridSpan="3">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 Company Experience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55051075"/>
                  </a:ext>
                </a:extLst>
              </a:tr>
              <a:tr h="279400">
                <a:tc>
                  <a:txBody>
                    <a:bodyPr/>
                    <a:lstStyle/>
                    <a:p>
                      <a:pPr marL="0" marR="0" algn="l">
                        <a:lnSpc>
                          <a:spcPct val="150000"/>
                        </a:lnSpc>
                        <a:spcBef>
                          <a:spcPts val="0"/>
                        </a:spcBef>
                        <a:spcAft>
                          <a:spcPts val="100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Projects - In order to prove experience and understanding of the scope and size of this project for datacenter infrastructure, the bidder is required to provide successfully implemented projects with contactable references of the scope and size below: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spcBef>
                          <a:spcPts val="300"/>
                        </a:spcBef>
                        <a:spcAft>
                          <a:spcPts val="0"/>
                        </a:spcAft>
                        <a:buFont typeface="+mj-lt"/>
                        <a:buAutoNum type="alphaLcPeriod"/>
                        <a:tabLst>
                          <a:tab pos="360045" algn="l"/>
                          <a:tab pos="720090" algn="l"/>
                          <a:tab pos="1080135" algn="l"/>
                          <a:tab pos="1440180" algn="l"/>
                          <a:tab pos="1800225" algn="l"/>
                          <a:tab pos="21590" algn="l"/>
                        </a:tabLst>
                      </a:pPr>
                      <a:r>
                        <a:rPr lang="en-ZA" sz="1000">
                          <a:effectLst/>
                          <a:latin typeface="Arial" panose="020B0604020202020204" pitchFamily="34" charset="0"/>
                          <a:ea typeface="Times New Roman" panose="02020603050405020304" pitchFamily="18" charset="0"/>
                          <a:cs typeface="Arial" panose="020B0604020202020204" pitchFamily="34" charset="0"/>
                        </a:rPr>
                        <a:t>Datacenter infrastructure with at least 100 virtual machines.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457200" algn="l"/>
                        </a:tabLst>
                      </a:pPr>
                      <a:r>
                        <a:rPr lang="en-ZA" sz="1000">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0: Have not submitted reference, = 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1: Requirements partially met: Has implemented </a:t>
                      </a: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one</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project as per points “a” of Datacenter infrastructure with 100 virtual machines and contactable reference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3: Requirements partially met: Has implemented </a:t>
                      </a: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two</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projects as per points “a” of Datacenter infrastructure with 100 virtual machines (per reference) and contactable references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5: Requirements fully met: Has implemented </a:t>
                      </a: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three</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or more projects as per points “a” of Datacenter infrastructure with 100 virtual machines (per reference) and contactable references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3505190"/>
                  </a:ext>
                </a:extLst>
              </a:tr>
            </a:tbl>
          </a:graphicData>
        </a:graphic>
      </p:graphicFrame>
      <p:graphicFrame>
        <p:nvGraphicFramePr>
          <p:cNvPr id="18" name="Table 17">
            <a:extLst>
              <a:ext uri="{FF2B5EF4-FFF2-40B4-BE49-F238E27FC236}">
                <a16:creationId xmlns:a16="http://schemas.microsoft.com/office/drawing/2014/main" id="{82C397DA-5707-4E9A-BE35-AA6E8E59F409}"/>
              </a:ext>
            </a:extLst>
          </p:cNvPr>
          <p:cNvGraphicFramePr>
            <a:graphicFrameLocks noGrp="1"/>
          </p:cNvGraphicFramePr>
          <p:nvPr>
            <p:extLst>
              <p:ext uri="{D42A27DB-BD31-4B8C-83A1-F6EECF244321}">
                <p14:modId xmlns:p14="http://schemas.microsoft.com/office/powerpoint/2010/main" val="254982896"/>
              </p:ext>
            </p:extLst>
          </p:nvPr>
        </p:nvGraphicFramePr>
        <p:xfrm>
          <a:off x="244549" y="3327421"/>
          <a:ext cx="8229600" cy="3557524"/>
        </p:xfrm>
        <a:graphic>
          <a:graphicData uri="http://schemas.openxmlformats.org/drawingml/2006/table">
            <a:tbl>
              <a:tblPr firstRow="1" firstCol="1" bandRow="1"/>
              <a:tblGrid>
                <a:gridCol w="3071287">
                  <a:extLst>
                    <a:ext uri="{9D8B030D-6E8A-4147-A177-3AD203B41FA5}">
                      <a16:colId xmlns:a16="http://schemas.microsoft.com/office/drawing/2014/main" val="1376609562"/>
                    </a:ext>
                  </a:extLst>
                </a:gridCol>
                <a:gridCol w="4188866">
                  <a:extLst>
                    <a:ext uri="{9D8B030D-6E8A-4147-A177-3AD203B41FA5}">
                      <a16:colId xmlns:a16="http://schemas.microsoft.com/office/drawing/2014/main" val="767552595"/>
                    </a:ext>
                  </a:extLst>
                </a:gridCol>
                <a:gridCol w="969447">
                  <a:extLst>
                    <a:ext uri="{9D8B030D-6E8A-4147-A177-3AD203B41FA5}">
                      <a16:colId xmlns:a16="http://schemas.microsoft.com/office/drawing/2014/main" val="3200912582"/>
                    </a:ext>
                  </a:extLst>
                </a:gridCol>
              </a:tblGrid>
              <a:tr h="195225">
                <a:tc gridSpan="3">
                  <a:txBody>
                    <a:bodyPr/>
                    <a:lstStyle/>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Times New Roman" panose="02020603050405020304" pitchFamily="18" charset="0"/>
                          <a:cs typeface="Times New Roman" panose="02020603050405020304" pitchFamily="18" charset="0"/>
                        </a:rPr>
                        <a:t>2: </a:t>
                      </a:r>
                      <a:r>
                        <a:rPr lang="en-ZA"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Technical Resources Certification &amp; Experience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31963962"/>
                  </a:ext>
                </a:extLst>
              </a:tr>
              <a:tr h="3209899">
                <a:tc>
                  <a:txBody>
                    <a:bodyPr/>
                    <a:lstStyle/>
                    <a:p>
                      <a:pPr marL="0" marR="0" algn="l">
                        <a:lnSpc>
                          <a:spcPct val="150000"/>
                        </a:lnSpc>
                        <a:spcBef>
                          <a:spcPts val="0"/>
                        </a:spcBef>
                        <a:spcAft>
                          <a:spcPts val="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Bidders to provide certification of resources to be utilized for the proposed Infrastructure solution.</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Technical resources skills are below:</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l">
                        <a:lnSpc>
                          <a:spcPct val="150000"/>
                        </a:lnSpc>
                        <a:spcBef>
                          <a:spcPts val="0"/>
                        </a:spcBef>
                        <a:spcAft>
                          <a:spcPts val="0"/>
                        </a:spcAft>
                        <a:buFont typeface="+mj-lt"/>
                        <a:buAutoNum type="alphaLcPeriod"/>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SAP basis certified by OEM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l">
                        <a:lnSpc>
                          <a:spcPct val="150000"/>
                        </a:lnSpc>
                        <a:spcBef>
                          <a:spcPts val="0"/>
                        </a:spcBef>
                        <a:spcAft>
                          <a:spcPts val="0"/>
                        </a:spcAft>
                        <a:buFont typeface="+mj-lt"/>
                        <a:buAutoNum type="alphaLcPeriod"/>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Microsoft systems administration certified by OEM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l">
                        <a:lnSpc>
                          <a:spcPct val="150000"/>
                        </a:lnSpc>
                        <a:spcBef>
                          <a:spcPts val="0"/>
                        </a:spcBef>
                        <a:spcAft>
                          <a:spcPts val="0"/>
                        </a:spcAft>
                        <a:buFont typeface="+mj-lt"/>
                        <a:buAutoNum type="alphaLcPeriod"/>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Proposed security solution certified by OEM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l">
                        <a:lnSpc>
                          <a:spcPct val="150000"/>
                        </a:lnSpc>
                        <a:spcBef>
                          <a:spcPts val="0"/>
                        </a:spcBef>
                        <a:spcAft>
                          <a:spcPts val="0"/>
                        </a:spcAft>
                        <a:buFont typeface="+mj-lt"/>
                        <a:buAutoNum type="alphaLcPeriod"/>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Proposed hypervisor solution certified by OEM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l">
                        <a:lnSpc>
                          <a:spcPct val="150000"/>
                        </a:lnSpc>
                        <a:spcBef>
                          <a:spcPts val="0"/>
                        </a:spcBef>
                        <a:spcAft>
                          <a:spcPts val="0"/>
                        </a:spcAft>
                        <a:buFont typeface="+mj-lt"/>
                        <a:buAutoNum type="alphaLcPeriod"/>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Proposed backup solution certified by OEM</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p>
                      <a:pPr marL="0" marR="0" algn="l">
                        <a:lnSpc>
                          <a:spcPct val="150000"/>
                        </a:lnSpc>
                        <a:spcBef>
                          <a:spcPts val="0"/>
                        </a:spcBef>
                        <a:spcAft>
                          <a:spcPts val="0"/>
                        </a:spcAft>
                        <a:tabLst>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Arial" panose="020B0604020202020204" pitchFamily="34" charset="0"/>
                        </a:rPr>
                        <a:t>Provide the technical resources CV and proof of certification by OEM. </a:t>
                      </a:r>
                      <a:endParaRPr lang="en-US" sz="11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0: Technical resource certification not aligned to the proposed solution or not provided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1: One technical resource certified in at least one (1) skill and has a minimum of three years of experience</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2: Two technical resources certified in at least two (2) skills and have minimum of three years of experience per individual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3: Three technical resource certified in at least three (3) skills and have minimum of three years of experience per individual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4: Four technical resource certified in at least four (4) skills and have minimum of three years of experience per individual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5: Five technical resources certified in five (5) skills and have minimum of three years of experience per individual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121317"/>
                  </a:ext>
                </a:extLst>
              </a:tr>
            </a:tbl>
          </a:graphicData>
        </a:graphic>
      </p:graphicFrame>
    </p:spTree>
    <p:extLst>
      <p:ext uri="{BB962C8B-B14F-4D97-AF65-F5344CB8AC3E}">
        <p14:creationId xmlns:p14="http://schemas.microsoft.com/office/powerpoint/2010/main" val="316431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142875" y="211138"/>
            <a:ext cx="7693320" cy="416183"/>
          </a:xfrm>
        </p:spPr>
        <p:txBody>
          <a:bodyPr rtlCol="0">
            <a:normAutofit/>
          </a:bodyPr>
          <a:lstStyle/>
          <a:p>
            <a:pPr marL="457200" marR="0" lvl="1">
              <a:lnSpc>
                <a:spcPct val="107000"/>
              </a:lnSpc>
              <a:spcBef>
                <a:spcPts val="1200"/>
              </a:spcBef>
              <a:spcAft>
                <a:spcPts val="0"/>
              </a:spcAft>
            </a:pPr>
            <a:r>
              <a:rPr lang="en-GB" sz="1800" b="1" kern="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Technical / Functionality Requirements</a:t>
            </a:r>
            <a:endParaRPr lang="en-US" sz="1800" b="1" kern="0" dirty="0">
              <a:solidFill>
                <a:srgbClr val="365F9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12292" name="object 29"/>
          <p:cNvSpPr txBox="1">
            <a:spLocks noChangeArrowheads="1"/>
          </p:cNvSpPr>
          <p:nvPr/>
        </p:nvSpPr>
        <p:spPr bwMode="auto">
          <a:xfrm>
            <a:off x="8847138" y="6762750"/>
            <a:ext cx="115887"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127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ts val="1125"/>
              </a:lnSpc>
              <a:spcBef>
                <a:spcPts val="50"/>
              </a:spcBef>
              <a:buFontTx/>
              <a:buNone/>
            </a:pPr>
            <a:r>
              <a:rPr lang="en-US" altLang="en-US" sz="1000" dirty="0">
                <a:latin typeface="Arial" panose="020B0604020202020204" pitchFamily="34" charset="0"/>
              </a:rPr>
              <a:t>9</a:t>
            </a:r>
          </a:p>
        </p:txBody>
      </p:sp>
      <p:graphicFrame>
        <p:nvGraphicFramePr>
          <p:cNvPr id="4" name="Table 3">
            <a:extLst>
              <a:ext uri="{FF2B5EF4-FFF2-40B4-BE49-F238E27FC236}">
                <a16:creationId xmlns:a16="http://schemas.microsoft.com/office/drawing/2014/main" id="{12389839-78A4-4272-BBF7-BEB39C996E6F}"/>
              </a:ext>
            </a:extLst>
          </p:cNvPr>
          <p:cNvGraphicFramePr>
            <a:graphicFrameLocks noGrp="1"/>
          </p:cNvGraphicFramePr>
          <p:nvPr>
            <p:extLst>
              <p:ext uri="{D42A27DB-BD31-4B8C-83A1-F6EECF244321}">
                <p14:modId xmlns:p14="http://schemas.microsoft.com/office/powerpoint/2010/main" val="689923665"/>
              </p:ext>
            </p:extLst>
          </p:nvPr>
        </p:nvGraphicFramePr>
        <p:xfrm>
          <a:off x="142875" y="627322"/>
          <a:ext cx="7937869" cy="3517519"/>
        </p:xfrm>
        <a:graphic>
          <a:graphicData uri="http://schemas.openxmlformats.org/drawingml/2006/table">
            <a:tbl>
              <a:tblPr firstRow="1" firstCol="1" bandRow="1"/>
              <a:tblGrid>
                <a:gridCol w="2962413">
                  <a:extLst>
                    <a:ext uri="{9D8B030D-6E8A-4147-A177-3AD203B41FA5}">
                      <a16:colId xmlns:a16="http://schemas.microsoft.com/office/drawing/2014/main" val="4174269849"/>
                    </a:ext>
                  </a:extLst>
                </a:gridCol>
                <a:gridCol w="4040375">
                  <a:extLst>
                    <a:ext uri="{9D8B030D-6E8A-4147-A177-3AD203B41FA5}">
                      <a16:colId xmlns:a16="http://schemas.microsoft.com/office/drawing/2014/main" val="1132836167"/>
                    </a:ext>
                  </a:extLst>
                </a:gridCol>
                <a:gridCol w="935081">
                  <a:extLst>
                    <a:ext uri="{9D8B030D-6E8A-4147-A177-3AD203B41FA5}">
                      <a16:colId xmlns:a16="http://schemas.microsoft.com/office/drawing/2014/main" val="4242783007"/>
                    </a:ext>
                  </a:extLst>
                </a:gridCol>
              </a:tblGrid>
              <a:tr h="140255">
                <a:tc gridSpan="3">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Times New Roman" panose="02020603050405020304" pitchFamily="18" charset="0"/>
                          <a:cs typeface="Times New Roman" panose="02020603050405020304" pitchFamily="18" charset="0"/>
                        </a:rPr>
                        <a:t>3: Project Manager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86630522"/>
                  </a:ext>
                </a:extLst>
              </a:tr>
              <a:tr h="2868759">
                <a:tc>
                  <a:txBody>
                    <a:bodyPr/>
                    <a:lstStyle/>
                    <a:p>
                      <a:pPr marL="0" marR="0" algn="l">
                        <a:lnSpc>
                          <a:spcPct val="150000"/>
                        </a:lnSpc>
                        <a:spcBef>
                          <a:spcPts val="0"/>
                        </a:spcBef>
                        <a:spcAft>
                          <a:spcPts val="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The bidder is required to provide the detailed Curriculum Vitae of the Project Manager who will be assigned to the project who has acquired the following certification and experience: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0"/>
                        </a:spcAft>
                        <a:tabLst>
                          <a:tab pos="360045" algn="l"/>
                          <a:tab pos="720090" algn="l"/>
                          <a:tab pos="1080135" algn="l"/>
                          <a:tab pos="1440180" algn="l"/>
                          <a:tab pos="1800225" algn="l"/>
                          <a:tab pos="360045" algn="l"/>
                          <a:tab pos="720090" algn="l"/>
                          <a:tab pos="1080135" algn="l"/>
                          <a:tab pos="1440180" algn="l"/>
                          <a:tab pos="1800225" algn="l"/>
                        </a:tabLst>
                      </a:pP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a.</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Experience in project management of </a:t>
                      </a: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ICT Datacenter Infrastructure deployments</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0"/>
                        </a:spcAft>
                        <a:tabLst>
                          <a:tab pos="360045" algn="l"/>
                          <a:tab pos="720090" algn="l"/>
                          <a:tab pos="1080135" algn="l"/>
                          <a:tab pos="1440180" algn="l"/>
                          <a:tab pos="1800225" algn="l"/>
                          <a:tab pos="360045" algn="l"/>
                          <a:tab pos="720090" algn="l"/>
                          <a:tab pos="1080135" algn="l"/>
                          <a:tab pos="1440180" algn="l"/>
                          <a:tab pos="1800225" algn="l"/>
                        </a:tabLst>
                      </a:pPr>
                      <a:r>
                        <a:rPr lang="en-ZA" sz="1000" b="1" dirty="0">
                          <a:effectLst/>
                          <a:latin typeface="Arial" panose="020B0604020202020204" pitchFamily="34" charset="0"/>
                          <a:ea typeface="Times New Roman" panose="02020603050405020304" pitchFamily="18" charset="0"/>
                          <a:cs typeface="Times New Roman" panose="02020603050405020304" pitchFamily="18" charset="0"/>
                        </a:rPr>
                        <a:t>b.</a:t>
                      </a:r>
                      <a:r>
                        <a:rPr lang="en-ZA" sz="1000" dirty="0">
                          <a:effectLst/>
                          <a:latin typeface="Arial" panose="020B0604020202020204" pitchFamily="34" charset="0"/>
                          <a:ea typeface="Times New Roman" panose="02020603050405020304" pitchFamily="18" charset="0"/>
                          <a:cs typeface="Times New Roman" panose="02020603050405020304" pitchFamily="18" charset="0"/>
                        </a:rPr>
                        <a:t> PMP or Prince2 or post-graduate project management certification to be provided with the project managers’ CV in order to be considered to be awarded points for this evaluation criteria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0: No project management experience in ICT Datacenter Infrastructure deployments =0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1: With less than 3 years of experience in project management of ICT/IT Datacenter infrastructure deployments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2: At least 3 years of experience in project management of ICT/IT Datacenter infrastructure deployments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3: At least 4 years of experience in project management of ICT/IT Datacenter infrastructure deployments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4: At least 5 years of experience in project management of ICT/IT Datacenter infrastructure deployments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50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5: At least 7 years of experience in project management of ICT/IT Datacenter infrastructure deployments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9628301"/>
                  </a:ext>
                </a:extLst>
              </a:tr>
            </a:tbl>
          </a:graphicData>
        </a:graphic>
      </p:graphicFrame>
      <p:graphicFrame>
        <p:nvGraphicFramePr>
          <p:cNvPr id="7" name="Table 6">
            <a:extLst>
              <a:ext uri="{FF2B5EF4-FFF2-40B4-BE49-F238E27FC236}">
                <a16:creationId xmlns:a16="http://schemas.microsoft.com/office/drawing/2014/main" id="{045AA2BA-681E-421A-A5E9-012AF048CF3D}"/>
              </a:ext>
            </a:extLst>
          </p:cNvPr>
          <p:cNvGraphicFramePr>
            <a:graphicFrameLocks noGrp="1"/>
          </p:cNvGraphicFramePr>
          <p:nvPr>
            <p:extLst>
              <p:ext uri="{D42A27DB-BD31-4B8C-83A1-F6EECF244321}">
                <p14:modId xmlns:p14="http://schemas.microsoft.com/office/powerpoint/2010/main" val="1149561091"/>
              </p:ext>
            </p:extLst>
          </p:nvPr>
        </p:nvGraphicFramePr>
        <p:xfrm>
          <a:off x="142875" y="4204208"/>
          <a:ext cx="7937869" cy="2710434"/>
        </p:xfrm>
        <a:graphic>
          <a:graphicData uri="http://schemas.openxmlformats.org/drawingml/2006/table">
            <a:tbl>
              <a:tblPr firstRow="1" firstCol="1" bandRow="1"/>
              <a:tblGrid>
                <a:gridCol w="2962413">
                  <a:extLst>
                    <a:ext uri="{9D8B030D-6E8A-4147-A177-3AD203B41FA5}">
                      <a16:colId xmlns:a16="http://schemas.microsoft.com/office/drawing/2014/main" val="1365604136"/>
                    </a:ext>
                  </a:extLst>
                </a:gridCol>
                <a:gridCol w="4040375">
                  <a:extLst>
                    <a:ext uri="{9D8B030D-6E8A-4147-A177-3AD203B41FA5}">
                      <a16:colId xmlns:a16="http://schemas.microsoft.com/office/drawing/2014/main" val="3935350153"/>
                    </a:ext>
                  </a:extLst>
                </a:gridCol>
                <a:gridCol w="935081">
                  <a:extLst>
                    <a:ext uri="{9D8B030D-6E8A-4147-A177-3AD203B41FA5}">
                      <a16:colId xmlns:a16="http://schemas.microsoft.com/office/drawing/2014/main" val="4146228780"/>
                    </a:ext>
                  </a:extLst>
                </a:gridCol>
              </a:tblGrid>
              <a:tr h="0">
                <a:tc gridSpan="3">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b="1">
                          <a:effectLst/>
                          <a:latin typeface="Arial" panose="020B0604020202020204" pitchFamily="34" charset="0"/>
                          <a:ea typeface="Times New Roman" panose="02020603050405020304" pitchFamily="18" charset="0"/>
                          <a:cs typeface="Times New Roman" panose="02020603050405020304" pitchFamily="18" charset="0"/>
                        </a:rPr>
                        <a:t>4</a:t>
                      </a:r>
                      <a:r>
                        <a:rPr lang="en-ZA"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Financial</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74633981"/>
                  </a:ext>
                </a:extLst>
              </a:tr>
              <a:tr h="0">
                <a:tc>
                  <a:txBody>
                    <a:bodyPr/>
                    <a:lstStyle/>
                    <a:p>
                      <a:pPr marL="0" marR="0" algn="ctr">
                        <a:lnSpc>
                          <a:spcPct val="150000"/>
                        </a:lnSpc>
                        <a:spcBef>
                          <a:spcPts val="0"/>
                        </a:spcBef>
                        <a:spcAft>
                          <a:spcPts val="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Financial Capability Using Current Ratio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Bidders to submit their latest financial statement.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0"/>
                        </a:spcAft>
                        <a:tabLst>
                          <a:tab pos="360045" algn="l"/>
                          <a:tab pos="720090" algn="l"/>
                          <a:tab pos="1080135" algn="l"/>
                          <a:tab pos="1440180" algn="l"/>
                          <a:tab pos="1800225" algn="l"/>
                          <a:tab pos="457200"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The current ratio is a liquidity ratio which estimates the ability of a company to pay back short-term obligations. This ratio is also known as cash asset ratio, cash ratio, and liquidity ratio. A higher current ratio indicates the higher capability of a company to pay back its debts. The formula used for computing current ratio is: Current Assets / Current Liabilities.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50000"/>
                        </a:lnSpc>
                        <a:spcBef>
                          <a:spcPts val="0"/>
                        </a:spcBef>
                        <a:spcAft>
                          <a:spcPts val="0"/>
                        </a:spcAft>
                        <a:tabLst>
                          <a:tab pos="360045" algn="l"/>
                          <a:tab pos="720090" algn="l"/>
                          <a:tab pos="1080135" algn="l"/>
                          <a:tab pos="1440180" algn="l"/>
                          <a:tab pos="1800225" algn="l"/>
                          <a:tab pos="360045" algn="l"/>
                          <a:tab pos="720090" algn="l"/>
                          <a:tab pos="1080135" algn="l"/>
                          <a:tab pos="1440180" algn="l"/>
                          <a:tab pos="1800225" algn="l"/>
                        </a:tabLst>
                      </a:pPr>
                      <a:r>
                        <a:rPr lang="en-ZA" sz="100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66065" marR="0" indent="-269875" algn="l">
                        <a:lnSpc>
                          <a:spcPct val="115000"/>
                        </a:lnSpc>
                        <a:spcBef>
                          <a:spcPts val="30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0:   No financial capability provided =0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l">
                        <a:lnSpc>
                          <a:spcPct val="115000"/>
                        </a:lnSpc>
                        <a:spcBef>
                          <a:spcPts val="30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1:   Current ratio of less than 0.5 =1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l">
                        <a:lnSpc>
                          <a:spcPct val="115000"/>
                        </a:lnSpc>
                        <a:spcBef>
                          <a:spcPts val="30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2:   Current ratio of 0.5 or more =2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l">
                        <a:lnSpc>
                          <a:spcPct val="115000"/>
                        </a:lnSpc>
                        <a:spcBef>
                          <a:spcPts val="30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3:   Current ratio of 0.75 or more =3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l">
                        <a:lnSpc>
                          <a:spcPct val="115000"/>
                        </a:lnSpc>
                        <a:spcBef>
                          <a:spcPts val="30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4:   Current ratio of 1 or more =4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just">
                        <a:lnSpc>
                          <a:spcPct val="115000"/>
                        </a:lnSpc>
                        <a:spcBef>
                          <a:spcPts val="300"/>
                        </a:spcBef>
                        <a:spcAft>
                          <a:spcPts val="1000"/>
                        </a:spcAft>
                        <a:tabLst>
                          <a:tab pos="360045" algn="l"/>
                          <a:tab pos="720090" algn="l"/>
                          <a:tab pos="1080135" algn="l"/>
                          <a:tab pos="1440180" algn="l"/>
                          <a:tab pos="1800225" algn="l"/>
                          <a:tab pos="26479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5:   Current ratio of 1.5 or more =5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just">
                        <a:lnSpc>
                          <a:spcPct val="115000"/>
                        </a:lnSpc>
                        <a:spcBef>
                          <a:spcPts val="300"/>
                        </a:spcBef>
                        <a:spcAft>
                          <a:spcPts val="1000"/>
                        </a:spcAft>
                        <a:tabLst>
                          <a:tab pos="360045" algn="l"/>
                          <a:tab pos="720090" algn="l"/>
                          <a:tab pos="1080135" algn="l"/>
                          <a:tab pos="1440180" algn="l"/>
                          <a:tab pos="1800225" algn="l"/>
                          <a:tab pos="26479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266065" marR="0" indent="-269875" algn="just">
                        <a:lnSpc>
                          <a:spcPct val="115000"/>
                        </a:lnSpc>
                        <a:spcBef>
                          <a:spcPts val="300"/>
                        </a:spcBef>
                        <a:spcAft>
                          <a:spcPts val="1000"/>
                        </a:spcAft>
                        <a:tabLst>
                          <a:tab pos="360045" algn="l"/>
                          <a:tab pos="720090" algn="l"/>
                          <a:tab pos="1080135" algn="l"/>
                          <a:tab pos="1440180" algn="l"/>
                          <a:tab pos="1800225" algn="l"/>
                          <a:tab pos="26479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15000"/>
                        </a:lnSpc>
                        <a:spcBef>
                          <a:spcPts val="0"/>
                        </a:spcBef>
                        <a:spcAft>
                          <a:spcPts val="1000"/>
                        </a:spcAft>
                        <a:tabLst>
                          <a:tab pos="360045" algn="l"/>
                          <a:tab pos="720090" algn="l"/>
                          <a:tab pos="1080135" algn="l"/>
                          <a:tab pos="1440180" algn="l"/>
                          <a:tab pos="1800225" algn="l"/>
                          <a:tab pos="360045" algn="l"/>
                          <a:tab pos="720090" algn="l"/>
                          <a:tab pos="1080135" algn="l"/>
                          <a:tab pos="1440180" algn="l"/>
                          <a:tab pos="1800225" algn="l"/>
                        </a:tabLst>
                      </a:pPr>
                      <a:r>
                        <a:rPr lang="en-ZA" sz="1000" dirty="0">
                          <a:effectLst/>
                          <a:latin typeface="Arial" panose="020B0604020202020204" pitchFamily="34" charset="0"/>
                          <a:ea typeface="Times New Roman" panose="02020603050405020304" pitchFamily="18" charset="0"/>
                          <a:cs typeface="Times New Roman" panose="02020603050405020304" pitchFamily="18" charset="0"/>
                        </a:rPr>
                        <a:t>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6736727"/>
                  </a:ext>
                </a:extLst>
              </a:tr>
            </a:tbl>
          </a:graphicData>
        </a:graphic>
      </p:graphicFrame>
      <p:sp>
        <p:nvSpPr>
          <p:cNvPr id="8" name="Rectangle 2">
            <a:extLst>
              <a:ext uri="{FF2B5EF4-FFF2-40B4-BE49-F238E27FC236}">
                <a16:creationId xmlns:a16="http://schemas.microsoft.com/office/drawing/2014/main" id="{8497894A-C6DA-4A86-B2EE-9113A45BEE4F}"/>
              </a:ext>
            </a:extLst>
          </p:cNvPr>
          <p:cNvSpPr>
            <a:spLocks noChangeArrowheads="1"/>
          </p:cNvSpPr>
          <p:nvPr/>
        </p:nvSpPr>
        <p:spPr bwMode="auto">
          <a:xfrm>
            <a:off x="142875" y="4204208"/>
            <a:ext cx="881985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4068010438"/>
      </p:ext>
    </p:extLst>
  </p:cSld>
  <p:clrMapOvr>
    <a:masterClrMapping/>
  </p:clrMapOvr>
</p:sld>
</file>

<file path=ppt/theme/theme1.xml><?xml version="1.0" encoding="utf-8"?>
<a:theme xmlns:a="http://schemas.openxmlformats.org/drawingml/2006/main" name="Custom Design">
  <a:themeElements>
    <a:clrScheme name="PRASA">
      <a:dk1>
        <a:sysClr val="windowText" lastClr="000000"/>
      </a:dk1>
      <a:lt1>
        <a:sysClr val="window" lastClr="FFFFFF"/>
      </a:lt1>
      <a:dk2>
        <a:srgbClr val="000000"/>
      </a:dk2>
      <a:lt2>
        <a:srgbClr val="FFFFFF"/>
      </a:lt2>
      <a:accent1>
        <a:srgbClr val="00A8E1"/>
      </a:accent1>
      <a:accent2>
        <a:srgbClr val="46525E"/>
      </a:accent2>
      <a:accent3>
        <a:srgbClr val="69D8FF"/>
      </a:accent3>
      <a:accent4>
        <a:srgbClr val="BFC7CF"/>
      </a:accent4>
      <a:accent5>
        <a:srgbClr val="007CA8"/>
      </a:accent5>
      <a:accent6>
        <a:srgbClr val="272E35"/>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template_03.09</Template>
  <TotalTime>8363</TotalTime>
  <Words>1099</Words>
  <Application>Microsoft Office PowerPoint</Application>
  <PresentationFormat>On-screen Show (4:3)</PresentationFormat>
  <Paragraphs>233</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Cambria</vt:lpstr>
      <vt:lpstr>Symbol</vt:lpstr>
      <vt:lpstr>Times New Roman</vt:lpstr>
      <vt:lpstr>Custom Design</vt:lpstr>
      <vt:lpstr>DESCRIPTION OF GOODS / SERVICES / WORK</vt:lpstr>
      <vt:lpstr>OBJECTIVE OF THE PROPOSED PROJECT</vt:lpstr>
      <vt:lpstr>SCOPE OF WORK AND AREAS OF FOCUS – SUPPLY &amp; IMPLEMENTATION</vt:lpstr>
      <vt:lpstr>Program of work and delivery schedule</vt:lpstr>
      <vt:lpstr>Technical / Functionality Requirements</vt:lpstr>
      <vt:lpstr>Technical / Functionality Requirements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Daluxolo Qabaka</cp:lastModifiedBy>
  <cp:revision>189</cp:revision>
  <dcterms:created xsi:type="dcterms:W3CDTF">2018-08-22T10:04:10Z</dcterms:created>
  <dcterms:modified xsi:type="dcterms:W3CDTF">2022-02-08T10:56:36Z</dcterms:modified>
</cp:coreProperties>
</file>