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5" r:id="rId2"/>
    <p:sldId id="1127" r:id="rId3"/>
    <p:sldId id="1123" r:id="rId4"/>
    <p:sldId id="312" r:id="rId5"/>
    <p:sldId id="613" r:id="rId6"/>
    <p:sldId id="298" r:id="rId7"/>
    <p:sldId id="1128" r:id="rId8"/>
    <p:sldId id="1129" r:id="rId9"/>
    <p:sldId id="1130" r:id="rId10"/>
    <p:sldId id="1131" r:id="rId11"/>
    <p:sldId id="1125" r:id="rId12"/>
    <p:sldId id="314" r:id="rId13"/>
    <p:sldId id="1119" r:id="rId14"/>
    <p:sldId id="616" r:id="rId15"/>
  </p:sldIdLst>
  <p:sldSz cx="10160000" cy="5715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E1B8D"/>
    <a:srgbClr val="FF3300"/>
    <a:srgbClr val="00B27B"/>
    <a:srgbClr val="939393"/>
    <a:srgbClr val="006600"/>
    <a:srgbClr val="FFFF00"/>
    <a:srgbClr val="00FF00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533" autoAdjust="0"/>
  </p:normalViewPr>
  <p:slideViewPr>
    <p:cSldViewPr>
      <p:cViewPr varScale="1">
        <p:scale>
          <a:sx n="94" d="100"/>
          <a:sy n="94" d="100"/>
        </p:scale>
        <p:origin x="797" y="67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FB6D1-9C4A-412E-805D-A77C5B5FCCDA}" type="datetimeFigureOut">
              <a:rPr lang="en-GB" smtClean="0"/>
              <a:t>09/06/2025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CBDAC-2920-4F99-87E0-AAF918DED1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130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304A-7A29-4CC5-B944-ADBE2427A239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693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CBDAC-2920-4F99-87E0-AAF918DED104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269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BCD7A-19A3-4F86-ACC2-E6D296BE197C}" type="slidenum">
              <a:rPr lang="en-ZA" altLang="en-US"/>
              <a:pPr/>
              <a:t>13</a:t>
            </a:fld>
            <a:endParaRPr lang="en-ZA" altLang="en-US" dirty="0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43903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124"/>
          <a:stretch/>
        </p:blipFill>
        <p:spPr>
          <a:xfrm>
            <a:off x="1" y="0"/>
            <a:ext cx="3567832" cy="5715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9320471" y="5317774"/>
            <a:ext cx="839529" cy="397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7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855" y="769268"/>
            <a:ext cx="5897253" cy="2592288"/>
          </a:xfrm>
          <a:noFill/>
        </p:spPr>
        <p:txBody>
          <a:bodyPr>
            <a:normAutofit/>
          </a:bodyPr>
          <a:lstStyle>
            <a:lvl1pPr algn="ctr">
              <a:defRPr sz="3200" b="1">
                <a:solidFill>
                  <a:srgbClr val="0E1B8D"/>
                </a:solidFill>
                <a:latin typeface="+mj-lt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854" y="4369668"/>
            <a:ext cx="5897254" cy="1055935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rgbClr val="0E1B8D"/>
                </a:solidFill>
                <a:latin typeface="+mn-lt"/>
                <a:cs typeface="Segoe UI Semibold" panose="020B0702040204020203" pitchFamily="34" charset="0"/>
              </a:defRPr>
            </a:lvl1pPr>
            <a:lvl2pPr marL="4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6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9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3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6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9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6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86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5616" y="4369668"/>
            <a:ext cx="834064" cy="105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8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841276"/>
            <a:ext cx="9720000" cy="523220"/>
          </a:xfrm>
          <a:noFill/>
        </p:spPr>
        <p:txBody>
          <a:bodyPr anchor="t">
            <a:spAutoFit/>
          </a:bodyPr>
          <a:lstStyle>
            <a:lvl1pPr algn="l">
              <a:defRPr sz="2800" b="1" cap="none" baseline="0">
                <a:solidFill>
                  <a:srgbClr val="0E1B8D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216000" y="1705372"/>
            <a:ext cx="3240001" cy="3240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11"/>
          <p:cNvSpPr>
            <a:spLocks noGrp="1"/>
          </p:cNvSpPr>
          <p:nvPr>
            <p:ph sz="quarter" idx="11"/>
          </p:nvPr>
        </p:nvSpPr>
        <p:spPr>
          <a:xfrm>
            <a:off x="3711848" y="1705372"/>
            <a:ext cx="6224152" cy="3240000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327472" y="1417340"/>
            <a:ext cx="9505056" cy="0"/>
          </a:xfrm>
          <a:prstGeom prst="line">
            <a:avLst/>
          </a:prstGeom>
          <a:ln w="28575">
            <a:solidFill>
              <a:srgbClr val="0E1B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62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1"/>
            <a:ext cx="9720000" cy="480053"/>
          </a:xfrm>
        </p:spPr>
        <p:txBody>
          <a:bodyPr anchor="t" anchorCtr="0">
            <a:noAutofit/>
          </a:bodyPr>
          <a:lstStyle>
            <a:lvl1pPr>
              <a:defRPr sz="2800" b="1">
                <a:solidFill>
                  <a:srgbClr val="0E1B8D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841276"/>
            <a:ext cx="9720000" cy="4404490"/>
          </a:xfrm>
        </p:spPr>
        <p:txBody>
          <a:bodyPr>
            <a:normAutofit/>
          </a:bodyPr>
          <a:lstStyle>
            <a:lvl1pPr marL="336592" indent="-336592">
              <a:spcBef>
                <a:spcPts val="556"/>
              </a:spcBef>
              <a:buSzPct val="90000"/>
              <a:defRPr sz="2400"/>
            </a:lvl1pPr>
            <a:lvl2pPr marL="658486" indent="-321895">
              <a:spcBef>
                <a:spcPts val="556"/>
              </a:spcBef>
              <a:buSzPct val="90000"/>
              <a:defRPr sz="2000"/>
            </a:lvl2pPr>
            <a:lvl3pPr marL="833396" indent="-174910">
              <a:spcBef>
                <a:spcPts val="556"/>
              </a:spcBef>
              <a:buFont typeface="Wingdings" panose="05000000000000000000" pitchFamily="2" charset="2"/>
              <a:buChar char="§"/>
              <a:defRPr sz="1800"/>
            </a:lvl3pPr>
            <a:lvl4pPr marL="1074449" indent="-241053">
              <a:spcBef>
                <a:spcPts val="556"/>
              </a:spcBef>
              <a:buFont typeface="Arial" panose="020B0604020202020204" pitchFamily="34" charset="0"/>
              <a:buChar char="•"/>
              <a:defRPr sz="1600"/>
            </a:lvl4pPr>
            <a:lvl5pPr marL="1249359" indent="-174910">
              <a:spcBef>
                <a:spcPts val="556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21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325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0"/>
            <a:ext cx="9721080" cy="523220"/>
          </a:xfrm>
          <a:noFill/>
          <a:ln>
            <a:noFill/>
          </a:ln>
        </p:spPr>
        <p:txBody>
          <a:bodyPr wrap="square" anchor="t" anchorCtr="0">
            <a:spAutoFit/>
          </a:bodyPr>
          <a:lstStyle>
            <a:lvl1pPr>
              <a:defRPr sz="28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6000" y="913285"/>
            <a:ext cx="4536505" cy="4248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535" y="913285"/>
            <a:ext cx="4896545" cy="4248472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400">
                <a:latin typeface="+mn-lt"/>
              </a:defRPr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62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5"/>
          <p:cNvSpPr>
            <a:spLocks noGrp="1"/>
          </p:cNvSpPr>
          <p:nvPr>
            <p:ph type="title"/>
          </p:nvPr>
        </p:nvSpPr>
        <p:spPr bwMode="auto">
          <a:xfrm>
            <a:off x="486407" y="379237"/>
            <a:ext cx="9272764" cy="813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311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925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26456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1" y="5438950"/>
            <a:ext cx="10159999" cy="2760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 userDrawn="1"/>
        </p:nvSpPr>
        <p:spPr>
          <a:xfrm>
            <a:off x="183456" y="5469253"/>
            <a:ext cx="1368152" cy="2085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ZA" sz="1400" dirty="0">
                <a:solidFill>
                  <a:schemeClr val="bg1"/>
                </a:solidFill>
                <a:latin typeface="+mn-lt"/>
                <a:cs typeface="Segoe UI" panose="020B0502040204020203" pitchFamily="34" charset="0"/>
              </a:rPr>
              <a:t>SITA SOC Ltd</a:t>
            </a:r>
            <a:endParaRPr lang="en-GB" sz="1400" dirty="0">
              <a:solidFill>
                <a:schemeClr val="bg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" y="157200"/>
            <a:ext cx="9720000" cy="523220"/>
          </a:xfrm>
          <a:prstGeom prst="rect">
            <a:avLst/>
          </a:prstGeom>
          <a:noFill/>
          <a:ln cmpd="sng">
            <a:noFill/>
          </a:ln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" y="834974"/>
            <a:ext cx="9720000" cy="4470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"/>
          <p:cNvSpPr txBox="1">
            <a:spLocks/>
          </p:cNvSpPr>
          <p:nvPr/>
        </p:nvSpPr>
        <p:spPr>
          <a:xfrm>
            <a:off x="9472488" y="5469253"/>
            <a:ext cx="480054" cy="208569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846625">
              <a:buClrTx/>
              <a:buSzTx/>
              <a:buFontTx/>
              <a:buNone/>
            </a:pPr>
            <a:fld id="{42C328C1-A84F-4A39-A664-DBA00541A8C6}" type="slidenum">
              <a:rPr lang="en-US" sz="1400" b="0" smtClean="0">
                <a:solidFill>
                  <a:schemeClr val="bg1"/>
                </a:solidFill>
                <a:latin typeface="Calibri" panose="020F0502020204030204" pitchFamily="34" charset="0"/>
                <a:ea typeface="ＭＳ Ｐゴシック"/>
              </a:rPr>
              <a:pPr algn="r" defTabSz="846625">
                <a:buClrTx/>
                <a:buSzTx/>
                <a:buFontTx/>
                <a:buNone/>
              </a:pPr>
              <a:t>‹#›</a:t>
            </a:fld>
            <a:endParaRPr lang="en-US" sz="1400" b="0" dirty="0">
              <a:solidFill>
                <a:schemeClr val="bg1"/>
              </a:solidFill>
              <a:latin typeface="Calibri" panose="020F0502020204030204" pitchFamily="34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6516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1" r:id="rId2"/>
    <p:sldLayoutId id="2147483650" r:id="rId3"/>
    <p:sldLayoutId id="2147483660" r:id="rId4"/>
    <p:sldLayoutId id="2147483652" r:id="rId5"/>
    <p:sldLayoutId id="2147483670" r:id="rId6"/>
    <p:sldLayoutId id="2147483671" r:id="rId7"/>
  </p:sldLayoutIdLst>
  <p:hf hdr="0" ftr="0" dt="0"/>
  <p:txStyles>
    <p:titleStyle>
      <a:lvl1pPr algn="l" defTabSz="846625" rtl="0" eaLnBrk="1" latinLnBrk="0" hangingPunct="1">
        <a:spcBef>
          <a:spcPct val="0"/>
        </a:spcBef>
        <a:buNone/>
        <a:defRPr sz="2800" b="1" kern="1200">
          <a:solidFill>
            <a:srgbClr val="0E1B8D"/>
          </a:solidFill>
          <a:latin typeface="+mj-lt"/>
          <a:ea typeface="+mj-ea"/>
          <a:cs typeface="Segoe UI Semibold" panose="020B0702040204020203" pitchFamily="34" charset="0"/>
        </a:defRPr>
      </a:lvl1pPr>
    </p:titleStyle>
    <p:bodyStyle>
      <a:lvl1pPr marL="317485" indent="-317485" algn="l" defTabSz="846625" rtl="0" eaLnBrk="1" latinLnBrk="0" hangingPunct="1">
        <a:spcBef>
          <a:spcPts val="556"/>
        </a:spcBef>
        <a:buSzPct val="90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1pPr>
      <a:lvl2pPr marL="658486" indent="-321895" algn="l" defTabSz="846625" rtl="0" eaLnBrk="1" latinLnBrk="0" hangingPunct="1">
        <a:spcBef>
          <a:spcPts val="556"/>
        </a:spcBef>
        <a:buSzPct val="90000"/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2pPr>
      <a:lvl3pPr marL="833396" indent="-174910" algn="l" defTabSz="846625" rtl="0" eaLnBrk="1" latinLnBrk="0" hangingPunct="1">
        <a:spcBef>
          <a:spcPts val="556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3pPr>
      <a:lvl4pPr marL="995078" indent="-161682" algn="l" defTabSz="846625" rtl="0" eaLnBrk="1" latinLnBrk="0" hangingPunct="1">
        <a:spcBef>
          <a:spcPts val="556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4pPr>
      <a:lvl5pPr marL="1168518" indent="-173440" algn="l" defTabSz="846625" rtl="0" eaLnBrk="1" latinLnBrk="0" hangingPunct="1">
        <a:spcBef>
          <a:spcPts val="556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Segoe UI Light" panose="020B0502040204020203" pitchFamily="34" charset="0"/>
        </a:defRPr>
      </a:lvl5pPr>
      <a:lvl6pPr marL="2328217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6pPr>
      <a:lvl7pPr marL="2751529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7pPr>
      <a:lvl8pPr marL="3174842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8pPr>
      <a:lvl9pPr marL="3598153" indent="-211656" algn="l" defTabSz="8466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1pPr>
      <a:lvl2pPr marL="423312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2pPr>
      <a:lvl3pPr marL="846625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269936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693249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116561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539873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963185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386497" algn="l" defTabSz="846625" rtl="0" eaLnBrk="1" latinLnBrk="0" hangingPunct="1"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a.co.za/" TargetMode="External"/><Relationship Id="rId2" Type="http://schemas.openxmlformats.org/officeDocument/2006/relationships/hyperlink" Target="https://www.etenders.gov.za/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okwanda.wasa@sita.co.z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5704" y="697260"/>
            <a:ext cx="6905364" cy="3312368"/>
          </a:xfrm>
        </p:spPr>
        <p:txBody>
          <a:bodyPr>
            <a:normAutofit/>
          </a:bodyPr>
          <a:lstStyle/>
          <a:p>
            <a:r>
              <a:rPr lang="en-US" dirty="0"/>
              <a:t>COMPULSORY VIRTUAL BRIEFING SESSION</a:t>
            </a:r>
            <a:br>
              <a:rPr lang="en-ZA" dirty="0"/>
            </a:br>
            <a:r>
              <a:rPr lang="en-GB" dirty="0"/>
              <a:t>RFB 3097-2025</a:t>
            </a:r>
            <a:br>
              <a:rPr lang="en-US" sz="2700" dirty="0"/>
            </a:br>
            <a:br>
              <a:rPr lang="en-ZA" sz="2700" b="0" dirty="0"/>
            </a:br>
            <a:r>
              <a:rPr lang="en-US" sz="2700" dirty="0"/>
              <a:t>APPOINTMENT OF A SERVICE PROVIDER FOR SUPPLY, INSTALLATION AND COMMISSIONING OF UPS BATTERIES AT SITA CENTURION</a:t>
            </a:r>
            <a:r>
              <a:rPr lang="en-ZA" sz="2700" dirty="0"/>
              <a:t>.</a:t>
            </a:r>
            <a:endParaRPr lang="en-ZA" sz="2200" b="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9759" y="3999049"/>
            <a:ext cx="5897254" cy="1415975"/>
          </a:xfrm>
        </p:spPr>
        <p:txBody>
          <a:bodyPr>
            <a:normAutofit fontScale="77500" lnSpcReduction="20000"/>
          </a:bodyPr>
          <a:lstStyle/>
          <a:p>
            <a:endParaRPr lang="en-ZA" dirty="0"/>
          </a:p>
          <a:p>
            <a:r>
              <a:rPr lang="en-ZA" dirty="0"/>
              <a:t>Date: 10 June  2025</a:t>
            </a:r>
          </a:p>
          <a:p>
            <a:r>
              <a:rPr lang="en-ZA" dirty="0"/>
              <a:t>Presented by: </a:t>
            </a:r>
          </a:p>
          <a:p>
            <a:r>
              <a:rPr lang="en-ZA" dirty="0"/>
              <a:t>Part 1 (Administrative Matters): </a:t>
            </a:r>
            <a:r>
              <a:rPr lang="en-ZA" b="1" dirty="0"/>
              <a:t>(SCM)</a:t>
            </a:r>
          </a:p>
          <a:p>
            <a:r>
              <a:rPr lang="en-ZA" dirty="0"/>
              <a:t>Part 2 (Technical Matters): (</a:t>
            </a:r>
            <a:r>
              <a:rPr lang="en-ZA" b="1" dirty="0"/>
              <a:t>Line of Business)</a:t>
            </a:r>
          </a:p>
        </p:txBody>
      </p:sp>
    </p:spTree>
    <p:extLst>
      <p:ext uri="{BB962C8B-B14F-4D97-AF65-F5344CB8AC3E}">
        <p14:creationId xmlns:p14="http://schemas.microsoft.com/office/powerpoint/2010/main" val="3927452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8990A-241D-4F34-BC1B-5BBE4E15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Evaluation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7A666-C288-465E-9858-CF65FBCEC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buSzTx/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</a:rPr>
              <a:t>Stage 4: Price and Preference Points Evaluation:</a:t>
            </a:r>
            <a:endParaRPr lang="en-ZA" sz="2800" b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SzTx/>
              <a:defRPr/>
            </a:pPr>
            <a:r>
              <a:rPr lang="en-GB" sz="1800" dirty="0"/>
              <a:t> </a:t>
            </a:r>
            <a:r>
              <a:rPr lang="en-ZA" dirty="0"/>
              <a:t>Bidders must complete the bid pricing schedule in the Excel spreadsheet format provided and include this as part of their submission.</a:t>
            </a:r>
            <a:r>
              <a:rPr lang="en-GB" sz="1800" dirty="0"/>
              <a:t> </a:t>
            </a:r>
          </a:p>
          <a:p>
            <a:pPr>
              <a:spcBef>
                <a:spcPts val="0"/>
              </a:spcBef>
              <a:buSzTx/>
              <a:defRPr/>
            </a:pPr>
            <a:endParaRPr lang="en-GB" sz="900" dirty="0"/>
          </a:p>
          <a:p>
            <a:pPr>
              <a:spcBef>
                <a:spcPts val="0"/>
              </a:spcBef>
              <a:buSzTx/>
              <a:defRPr/>
            </a:pPr>
            <a:r>
              <a:rPr lang="en-ZA" dirty="0">
                <a:solidFill>
                  <a:prstClr val="black"/>
                </a:solidFill>
              </a:rPr>
              <a:t>The total price must be VAT inclusive and be quoted in South African Rand (ZAR).</a:t>
            </a:r>
            <a:endParaRPr lang="en-GB" dirty="0"/>
          </a:p>
          <a:p>
            <a:pPr marL="0" indent="0">
              <a:spcBef>
                <a:spcPts val="0"/>
              </a:spcBef>
              <a:buSzTx/>
              <a:buNone/>
              <a:defRPr/>
            </a:pPr>
            <a:endParaRPr lang="en-GB" sz="800" dirty="0"/>
          </a:p>
          <a:p>
            <a:r>
              <a:rPr lang="en-GB" dirty="0"/>
              <a:t>The Applicable Preference Point system for this RFB is </a:t>
            </a:r>
            <a:r>
              <a:rPr lang="en-GB" b="1" dirty="0"/>
              <a:t>80/20</a:t>
            </a:r>
            <a:r>
              <a:rPr lang="en-ZA" dirty="0"/>
              <a:t>.</a:t>
            </a:r>
          </a:p>
          <a:p>
            <a:pPr marL="0" indent="0">
              <a:buNone/>
            </a:pPr>
            <a:endParaRPr lang="en-ZA" sz="1000" dirty="0"/>
          </a:p>
          <a:p>
            <a:pPr lvl="0"/>
            <a:r>
              <a:rPr lang="en-GB" dirty="0"/>
              <a:t>Points for this tender shall be awarded for: </a:t>
            </a:r>
            <a:endParaRPr lang="en-ZA" dirty="0"/>
          </a:p>
          <a:p>
            <a:pPr lvl="1"/>
            <a:r>
              <a:rPr lang="en-ZA" dirty="0"/>
              <a:t>Price; and</a:t>
            </a:r>
          </a:p>
          <a:p>
            <a:pPr lvl="1"/>
            <a:r>
              <a:rPr lang="en-ZA" dirty="0"/>
              <a:t>Preference points for specific goals.</a:t>
            </a:r>
          </a:p>
        </p:txBody>
      </p:sp>
    </p:spTree>
    <p:extLst>
      <p:ext uri="{BB962C8B-B14F-4D97-AF65-F5344CB8AC3E}">
        <p14:creationId xmlns:p14="http://schemas.microsoft.com/office/powerpoint/2010/main" val="2581528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6B76C-DB15-418A-BEA6-7B3B42036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of bid responses (1/2)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07782-3AB8-43A3-947E-CA289B94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Note that a Two Envelope process will be followed and therefore bidders must submit as follows:</a:t>
            </a:r>
          </a:p>
          <a:p>
            <a:pPr marL="449263" indent="-449263">
              <a:buNone/>
            </a:pPr>
            <a:r>
              <a:rPr lang="en-US" dirty="0"/>
              <a:t>(a)  One (1) original file excluding pricing which must be submitted in a  separate envelope;</a:t>
            </a:r>
          </a:p>
          <a:p>
            <a:pPr marL="449263" indent="-449263">
              <a:buNone/>
            </a:pPr>
            <a:r>
              <a:rPr lang="en-US" dirty="0"/>
              <a:t>(b)  One (1) hard copy excluding pricing which must be submitted in a separate  envelope;</a:t>
            </a:r>
          </a:p>
          <a:p>
            <a:pPr marL="449263" indent="-449263">
              <a:buNone/>
            </a:pPr>
            <a:r>
              <a:rPr lang="en-US" dirty="0"/>
              <a:t>(c)  One (1) electronic copy on USB memory stick/ flash drive in Portable Document Format (PDF) of the RFB Document and Technical / Functionality Response. </a:t>
            </a:r>
          </a:p>
          <a:p>
            <a:pPr marL="449263" indent="-449263">
              <a:buNone/>
            </a:pPr>
            <a:r>
              <a:rPr lang="en-US" dirty="0"/>
              <a:t>(d)  One (1) electronic copy on USB memory stick/ flash drive in Portable Document Format (PDF) of pricing only.</a:t>
            </a:r>
          </a:p>
          <a:p>
            <a:pPr marL="449263" indent="-449263">
              <a:buNone/>
            </a:pPr>
            <a:r>
              <a:rPr lang="en-US" dirty="0"/>
              <a:t>(e)  Late bids shall not be considered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181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0B08-DEF3-4668-9AAF-80192341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Submission of bid responses (2/2)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C9B0F-4957-4BD4-99C3-C98CD93D8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Tender documents can be downloaded from the SITA website and </a:t>
            </a:r>
            <a:r>
              <a:rPr lang="en-US" dirty="0" err="1">
                <a:solidFill>
                  <a:srgbClr val="000000"/>
                </a:solidFill>
              </a:rPr>
              <a:t>eTender</a:t>
            </a:r>
            <a:r>
              <a:rPr lang="en-US" dirty="0">
                <a:solidFill>
                  <a:srgbClr val="000000"/>
                </a:solidFill>
              </a:rPr>
              <a:t> portal: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hlinkClick r:id="rId2"/>
              </a:rPr>
              <a:t>https://www.etenders.gov.za/</a:t>
            </a:r>
            <a:r>
              <a:rPr lang="en-US" sz="2400" b="1" dirty="0">
                <a:solidFill>
                  <a:srgbClr val="FF0000"/>
                </a:solidFill>
              </a:rPr>
              <a:t>     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hlinkClick r:id="rId3"/>
              </a:rPr>
              <a:t>www.sita.co.za</a:t>
            </a:r>
            <a:r>
              <a:rPr lang="en-US" sz="2400" b="1" dirty="0">
                <a:solidFill>
                  <a:srgbClr val="FF0000"/>
                </a:solidFill>
              </a:rPr>
              <a:t> 	</a:t>
            </a:r>
            <a:endParaRPr lang="en-ZA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93557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35784" y="1633364"/>
            <a:ext cx="4380177" cy="1608717"/>
          </a:xfrm>
        </p:spPr>
        <p:txBody>
          <a:bodyPr>
            <a:normAutofit/>
          </a:bodyPr>
          <a:lstStyle/>
          <a:p>
            <a:br>
              <a:rPr lang="en-ZA" altLang="en-US" sz="4000" dirty="0"/>
            </a:br>
            <a:r>
              <a:rPr lang="en-ZA" altLang="en-US" sz="4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05608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816" y="1633364"/>
            <a:ext cx="9272764" cy="813152"/>
          </a:xfrm>
        </p:spPr>
        <p:txBody>
          <a:bodyPr/>
          <a:lstStyle/>
          <a:p>
            <a:pPr algn="ctr"/>
            <a:r>
              <a:rPr lang="en-US" dirty="0"/>
              <a:t>T</a:t>
            </a:r>
            <a:r>
              <a:rPr lang="en-ZA" dirty="0"/>
              <a:t>hank You</a:t>
            </a:r>
          </a:p>
        </p:txBody>
      </p:sp>
    </p:spTree>
    <p:extLst>
      <p:ext uri="{BB962C8B-B14F-4D97-AF65-F5344CB8AC3E}">
        <p14:creationId xmlns:p14="http://schemas.microsoft.com/office/powerpoint/2010/main" val="29015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57AC5-4FB6-4854-B828-4D3B5B9F0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B712DA-40C4-46F8-B7D3-33160AF344A7}"/>
              </a:ext>
            </a:extLst>
          </p:cNvPr>
          <p:cNvSpPr/>
          <p:nvPr/>
        </p:nvSpPr>
        <p:spPr>
          <a:xfrm>
            <a:off x="2415704" y="2672834"/>
            <a:ext cx="56976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2800" dirty="0"/>
              <a:t>Part A: Administrative Matters</a:t>
            </a:r>
          </a:p>
        </p:txBody>
      </p:sp>
    </p:spTree>
    <p:extLst>
      <p:ext uri="{BB962C8B-B14F-4D97-AF65-F5344CB8AC3E}">
        <p14:creationId xmlns:p14="http://schemas.microsoft.com/office/powerpoint/2010/main" val="357165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BE45E-D568-476F-9E3A-599E4AB84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Part A: Acquisition Administration and Compliance matters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47C1D-57F9-4B97-A552-0408EDBFDE2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ZA" dirty="0"/>
              <a:t>Bid Identification</a:t>
            </a:r>
          </a:p>
          <a:p>
            <a:r>
              <a:rPr lang="en-ZA" dirty="0"/>
              <a:t>Bid Administration</a:t>
            </a:r>
          </a:p>
          <a:p>
            <a:r>
              <a:rPr lang="en-ZA" dirty="0"/>
              <a:t>Evaluation Criteria </a:t>
            </a:r>
          </a:p>
          <a:p>
            <a:r>
              <a:rPr lang="en-ZA" dirty="0"/>
              <a:t>Submission of Bid Responses  </a:t>
            </a:r>
          </a:p>
          <a:p>
            <a:r>
              <a:rPr lang="en-ZA" dirty="0"/>
              <a:t>Questions and Answers</a:t>
            </a:r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AA81C143-6F5D-4210-B71B-5F1DBEA1CB27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56" y="2401094"/>
            <a:ext cx="2466975" cy="1847850"/>
          </a:xfrm>
        </p:spPr>
      </p:pic>
    </p:spTree>
    <p:extLst>
      <p:ext uri="{BB962C8B-B14F-4D97-AF65-F5344CB8AC3E}">
        <p14:creationId xmlns:p14="http://schemas.microsoft.com/office/powerpoint/2010/main" val="2850433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BID identification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847944"/>
              </p:ext>
            </p:extLst>
          </p:nvPr>
        </p:nvGraphicFramePr>
        <p:xfrm>
          <a:off x="216000" y="697260"/>
          <a:ext cx="9720264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7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12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Bid No</a:t>
                      </a: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RFB 3097-2025</a:t>
                      </a:r>
                      <a:r>
                        <a:rPr lang="en-ZA" sz="2400" b="1" dirty="0"/>
                        <a:t> </a:t>
                      </a:r>
                      <a:endParaRPr lang="en-GB" sz="2400" b="1" dirty="0"/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Bid Title</a:t>
                      </a: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APPOINTMENT OF A SERVICE PROVIDER FOR SUPPLY, INSTALLATION AND COMMISSIONING OF UPS BATTERIES AT SITA CENTURION</a:t>
                      </a:r>
                      <a:r>
                        <a:rPr lang="en-ZA" sz="2400" dirty="0"/>
                        <a:t>.</a:t>
                      </a:r>
                      <a:endParaRPr lang="en-ZA" sz="2400" b="1" dirty="0"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965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740E70F-908C-4646-BC36-75A8F6FEB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000" y="121196"/>
            <a:ext cx="9720000" cy="480053"/>
          </a:xfrm>
        </p:spPr>
        <p:txBody>
          <a:bodyPr>
            <a:normAutofit fontScale="90000"/>
          </a:bodyPr>
          <a:lstStyle/>
          <a:p>
            <a:r>
              <a:rPr lang="en-US" dirty="0"/>
              <a:t>BID Administration </a:t>
            </a:r>
            <a:br>
              <a:rPr lang="en-ZA" dirty="0"/>
            </a:br>
            <a:br>
              <a:rPr lang="en-ZA" dirty="0"/>
            </a:br>
            <a:r>
              <a:rPr lang="en-ZA" dirty="0"/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0B318C-C384-4353-A346-255A74A94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549575"/>
              </p:ext>
            </p:extLst>
          </p:nvPr>
        </p:nvGraphicFramePr>
        <p:xfrm>
          <a:off x="215900" y="835025"/>
          <a:ext cx="9656112" cy="46071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06464">
                  <a:extLst>
                    <a:ext uri="{9D8B030D-6E8A-4147-A177-3AD203B41FA5}">
                      <a16:colId xmlns:a16="http://schemas.microsoft.com/office/drawing/2014/main" val="684490992"/>
                    </a:ext>
                  </a:extLst>
                </a:gridCol>
                <a:gridCol w="7049648">
                  <a:extLst>
                    <a:ext uri="{9D8B030D-6E8A-4147-A177-3AD203B41FA5}">
                      <a16:colId xmlns:a16="http://schemas.microsoft.com/office/drawing/2014/main" val="1690729036"/>
                    </a:ext>
                  </a:extLst>
                </a:gridCol>
              </a:tblGrid>
              <a:tr h="472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dirty="0"/>
                        <a:t>PUBLISHED DATE</a:t>
                      </a:r>
                      <a:endParaRPr lang="en-ZA" dirty="0"/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rgbClr val="FF0000"/>
                          </a:solidFill>
                          <a:effectLst/>
                        </a:rPr>
                        <a:t>27 May 2025</a:t>
                      </a: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816082"/>
                  </a:ext>
                </a:extLst>
              </a:tr>
              <a:tr h="1523374">
                <a:tc>
                  <a:txBody>
                    <a:bodyPr/>
                    <a:lstStyle/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VIRTUAL VENDOR BRIEFING SESSION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ZA" dirty="0"/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Compulsory Virtual Briefing Session will be held as follows:</a:t>
                      </a:r>
                      <a:endParaRPr lang="en-ZA" sz="1667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Date: </a:t>
                      </a:r>
                      <a:r>
                        <a:rPr lang="en-GB" sz="1667" b="1" kern="1200" dirty="0">
                          <a:solidFill>
                            <a:srgbClr val="FF3300"/>
                          </a:solidFill>
                          <a:latin typeface="+mn-lt"/>
                          <a:ea typeface="+mn-ea"/>
                          <a:cs typeface="+mn-cs"/>
                        </a:rPr>
                        <a:t>10 June 2025</a:t>
                      </a: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b="1" kern="1200" dirty="0">
                          <a:solidFill>
                            <a:srgbClr val="FF3300"/>
                          </a:solidFill>
                          <a:latin typeface="+mn-lt"/>
                          <a:ea typeface="+mn-ea"/>
                          <a:cs typeface="+mn-cs"/>
                        </a:rPr>
                        <a:t>Time: 11:00 – 12:00</a:t>
                      </a:r>
                      <a:endParaRPr lang="en-ZA" sz="1667" b="1" kern="1200" dirty="0">
                        <a:solidFill>
                          <a:srgbClr val="FF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67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Place: </a:t>
                      </a:r>
                      <a:r>
                        <a:rPr lang="en-GB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Teams (</a:t>
                      </a:r>
                      <a:r>
                        <a:rPr lang="en-US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Bidders were requested to indicate in writing to the email address below of their intension to respond following which a link was shared via email to allow attendance of the compulsory briefing session: </a:t>
                      </a:r>
                    </a:p>
                    <a:p>
                      <a:pPr marL="0" marR="0" lvl="0" indent="0" algn="l" defTabSz="8466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nokwanda.wasa@sita.co.za</a:t>
                      </a:r>
                      <a:r>
                        <a:rPr lang="en-US" sz="1667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ZA" sz="1667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30129"/>
                  </a:ext>
                </a:extLst>
              </a:tr>
              <a:tr h="594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CLOSING DATE FOR QUESTIONS / QUERIES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rgbClr val="FF0000"/>
                          </a:solidFill>
                          <a:effectLst/>
                        </a:rPr>
                        <a:t>17 June 2025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Submitted to: </a:t>
                      </a:r>
                      <a:r>
                        <a:rPr lang="en-ZA" sz="1600" u="sng" dirty="0">
                          <a:effectLst/>
                          <a:hlinkClick r:id="rId3"/>
                        </a:rPr>
                        <a:t>nokwanda.wasa@sita.co.za</a:t>
                      </a:r>
                      <a:r>
                        <a:rPr lang="en-ZA" sz="1600" u="sng" dirty="0">
                          <a:effectLst/>
                        </a:rPr>
                        <a:t> 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ZA" sz="1600" u="sng" dirty="0">
                        <a:effectLst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473647"/>
                  </a:ext>
                </a:extLst>
              </a:tr>
              <a:tr h="102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RFB CLOSING DETAILS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rgbClr val="FF0000"/>
                          </a:solidFill>
                          <a:effectLst/>
                        </a:rPr>
                        <a:t>DATE: 23 June 2025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TIME: </a:t>
                      </a:r>
                      <a:r>
                        <a:rPr lang="en-ZA" sz="1600" dirty="0">
                          <a:effectLst/>
                        </a:rPr>
                        <a:t>11:00am (SOUTH AFRICAN TIME)</a:t>
                      </a:r>
                    </a:p>
                    <a:p>
                      <a:pPr marL="1270"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PLACE:</a:t>
                      </a:r>
                      <a:r>
                        <a:rPr lang="en-GB" sz="1600" b="1" u="sng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Tender Office</a:t>
                      </a:r>
                      <a:endParaRPr lang="en-ZA" sz="1800" b="1" dirty="0">
                        <a:effectLst/>
                        <a:latin typeface="+mn-lt"/>
                        <a:ea typeface="Times New Roman" panose="02020603050405020304" pitchFamily="18" charset="0"/>
                        <a:cs typeface="Calibri Light" panose="020F0302020204030204" pitchFamily="34" charset="0"/>
                      </a:endParaRPr>
                    </a:p>
                    <a:p>
                      <a:pPr marL="1270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         </a:t>
                      </a:r>
                      <a:r>
                        <a:rPr lang="en-GB" sz="1600" b="0" dirty="0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459 </a:t>
                      </a:r>
                      <a:r>
                        <a:rPr lang="en-GB" sz="16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Tsitsa</a:t>
                      </a:r>
                      <a:r>
                        <a:rPr lang="en-GB" sz="1600" b="0" dirty="0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 Street, </a:t>
                      </a:r>
                      <a:r>
                        <a:rPr lang="en-GB" sz="16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Erasmuskloof</a:t>
                      </a:r>
                      <a:r>
                        <a:rPr lang="en-GB" sz="1600" b="0" dirty="0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, Pretoria, </a:t>
                      </a:r>
                      <a:r>
                        <a:rPr lang="en-ZA" sz="1600" b="0" dirty="0">
                          <a:effectLst/>
                          <a:latin typeface="+mn-lt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0105</a:t>
                      </a:r>
                      <a:r>
                        <a:rPr lang="en-ZA" sz="1600" b="0" dirty="0">
                          <a:effectLst/>
                          <a:latin typeface="+mn-lt"/>
                          <a:cs typeface="Calibri Light" panose="020F0302020204030204" pitchFamily="34" charset="0"/>
                        </a:rPr>
                        <a:t>  </a:t>
                      </a:r>
                      <a:endParaRPr lang="en-ZA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Calibri Light" panose="020F0302020204030204" pitchFamily="34" charset="0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67801"/>
                  </a:ext>
                </a:extLst>
              </a:tr>
              <a:tr h="5997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600" b="1" dirty="0">
                          <a:effectLst/>
                        </a:rPr>
                        <a:t>RFB VALIDITY PERIOD</a:t>
                      </a:r>
                      <a:endParaRPr lang="en-ZA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200 DAYS FROM THE CLOSING DATE</a:t>
                      </a:r>
                      <a:endParaRPr lang="en-ZA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7150" marR="57150" marT="0" marB="0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85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4854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57201"/>
            <a:ext cx="9720000" cy="540059"/>
          </a:xfrm>
        </p:spPr>
        <p:txBody>
          <a:bodyPr/>
          <a:lstStyle/>
          <a:p>
            <a:r>
              <a:rPr lang="en-ZA" dirty="0"/>
              <a:t>Evaluation criteria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" y="841275"/>
            <a:ext cx="9720000" cy="5256585"/>
          </a:xfrm>
        </p:spPr>
        <p:txBody>
          <a:bodyPr>
            <a:normAutofit/>
          </a:bodyPr>
          <a:lstStyle/>
          <a:p>
            <a:r>
              <a:rPr lang="en-US" b="1" dirty="0"/>
              <a:t>Evaluations will be based on the following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</a:t>
            </a:r>
            <a:endParaRPr lang="en-ZA" dirty="0"/>
          </a:p>
          <a:p>
            <a:pPr marL="0" lvl="0" indent="0">
              <a:buNone/>
            </a:pPr>
            <a:endParaRPr lang="en-ZA" sz="9600" b="1" dirty="0">
              <a:cs typeface="+mn-cs"/>
            </a:endParaRPr>
          </a:p>
          <a:p>
            <a:pPr marL="0" indent="0">
              <a:buNone/>
            </a:pPr>
            <a:r>
              <a:rPr lang="en-US" sz="900" dirty="0"/>
              <a:t>     </a:t>
            </a:r>
            <a:r>
              <a:rPr lang="en-US" sz="1600" dirty="0"/>
              <a:t>NB: The bidder must qualify for each stage to be eligible to proceed to the next stage of the evaluation.</a:t>
            </a:r>
          </a:p>
          <a:p>
            <a:pPr marL="0" indent="0">
              <a:buNone/>
            </a:pPr>
            <a:r>
              <a:rPr lang="en-US" sz="1600" dirty="0"/>
              <a:t>     </a:t>
            </a:r>
            <a:r>
              <a:rPr lang="en-US" sz="1600" b="1" dirty="0"/>
              <a:t>NOTE: ALL BIDDERS ARE REQUIRED TO REGISTER ON CENTRAL SUPPLIER DATABASE (CSD). </a:t>
            </a:r>
          </a:p>
          <a:p>
            <a:pPr marL="0" indent="0">
              <a:buNone/>
            </a:pPr>
            <a:endParaRPr lang="en-ZA" sz="1100" dirty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77451E-FC43-49E5-8BCA-D47F6973A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649642"/>
              </p:ext>
            </p:extLst>
          </p:nvPr>
        </p:nvGraphicFramePr>
        <p:xfrm>
          <a:off x="327472" y="1417340"/>
          <a:ext cx="9720263" cy="1728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4725">
                  <a:extLst>
                    <a:ext uri="{9D8B030D-6E8A-4147-A177-3AD203B41FA5}">
                      <a16:colId xmlns:a16="http://schemas.microsoft.com/office/drawing/2014/main" val="602051536"/>
                    </a:ext>
                  </a:extLst>
                </a:gridCol>
                <a:gridCol w="4723511">
                  <a:extLst>
                    <a:ext uri="{9D8B030D-6E8A-4147-A177-3AD203B41FA5}">
                      <a16:colId xmlns:a16="http://schemas.microsoft.com/office/drawing/2014/main" val="3625081000"/>
                    </a:ext>
                  </a:extLst>
                </a:gridCol>
                <a:gridCol w="3632027">
                  <a:extLst>
                    <a:ext uri="{9D8B030D-6E8A-4147-A177-3AD203B41FA5}">
                      <a16:colId xmlns:a16="http://schemas.microsoft.com/office/drawing/2014/main" val="31079257"/>
                    </a:ext>
                  </a:extLst>
                </a:gridCol>
              </a:tblGrid>
              <a:tr h="263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Stage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Description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Applicable for this bid YES/NO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7182509"/>
                  </a:ext>
                </a:extLst>
              </a:tr>
              <a:tr h="395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Stage 1	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Administrative pre-qualification verification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YES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806248"/>
                  </a:ext>
                </a:extLst>
              </a:tr>
              <a:tr h="356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Stage 2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Technical Mandatory requirement evaluation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YES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3172897"/>
                  </a:ext>
                </a:extLst>
              </a:tr>
              <a:tr h="356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Stage 3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Special Conditions of Contract verification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>
                          <a:effectLst/>
                        </a:rPr>
                        <a:t>YES</a:t>
                      </a:r>
                      <a:endParaRPr lang="en-ZA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6256135"/>
                  </a:ext>
                </a:extLst>
              </a:tr>
              <a:tr h="356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Stage 4	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Costing and Preference Points Evaluation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200" dirty="0">
                          <a:effectLst/>
                        </a:rPr>
                        <a:t>YES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0608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60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13707-965A-4325-A899-190043F73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Evaluation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6C90C-898B-4D45-A773-70A9FD7EF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3300" b="1" dirty="0">
                <a:solidFill>
                  <a:srgbClr val="FF0000"/>
                </a:solidFill>
              </a:rPr>
              <a:t>Stage 1: Administrative Pre-Qualification Requirements: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ZA" dirty="0"/>
              <a:t>This phase of the evaluation seeks to indicate compliance with ALL the administrative pre-qualification</a:t>
            </a:r>
            <a:r>
              <a:rPr lang="en-ZA" b="1" dirty="0"/>
              <a:t> </a:t>
            </a:r>
            <a:r>
              <a:rPr lang="en-ZA" dirty="0"/>
              <a:t>requirements. </a:t>
            </a:r>
            <a:endParaRPr lang="en-US" sz="33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General Conditions of Contract (GCC).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Tax clearance compliance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Proof of registration on CSD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SBD’s completed and signed. </a:t>
            </a:r>
          </a:p>
          <a:p>
            <a:pPr marL="0" indent="0">
              <a:buNone/>
            </a:pPr>
            <a:r>
              <a:rPr lang="en-ZA" b="1" dirty="0"/>
              <a:t>All documents must be completed and signed.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07756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81E4-3E64-447A-AA2B-52D5514B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Evaluation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C7B28-E5BE-4347-A4BC-759238C93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Stage 2: Technical Mandatory Requirement Evaluation:</a:t>
            </a:r>
          </a:p>
          <a:p>
            <a:pPr marL="0" indent="0">
              <a:buNone/>
            </a:pPr>
            <a:endParaRPr lang="en-ZA" sz="1050" dirty="0">
              <a:solidFill>
                <a:srgbClr val="FF0000"/>
              </a:solidFill>
            </a:endParaRPr>
          </a:p>
          <a:p>
            <a:r>
              <a:rPr lang="en-ZA" dirty="0"/>
              <a:t>The bidder </a:t>
            </a:r>
            <a:r>
              <a:rPr lang="en-ZA" b="1" dirty="0"/>
              <a:t>must comply with all the Technical Mandatory Requirements by providing substantiating evidence </a:t>
            </a:r>
            <a:r>
              <a:rPr lang="en-ZA" dirty="0"/>
              <a:t>in the form of documentation or information, failing which it will be regarded as “NOT COMPLY”.</a:t>
            </a:r>
          </a:p>
          <a:p>
            <a:pPr marL="0" indent="0">
              <a:buNone/>
            </a:pPr>
            <a:endParaRPr lang="en-ZA" sz="1050" dirty="0"/>
          </a:p>
          <a:p>
            <a:pPr lvl="0"/>
            <a:r>
              <a:rPr lang="en-ZA" dirty="0"/>
              <a:t>The bidder </a:t>
            </a:r>
            <a:r>
              <a:rPr lang="en-ZA" b="1" dirty="0"/>
              <a:t>must</a:t>
            </a:r>
            <a:r>
              <a:rPr lang="en-ZA" dirty="0"/>
              <a:t> comply with </a:t>
            </a:r>
            <a:r>
              <a:rPr lang="en-ZA" b="1" dirty="0"/>
              <a:t>ALL</a:t>
            </a:r>
            <a:r>
              <a:rPr lang="en-ZA" dirty="0"/>
              <a:t> the Technical Mandatory Requirements in order for the bid to proceed to the next stage of the evaluation.</a:t>
            </a:r>
          </a:p>
          <a:p>
            <a:pPr lvl="0"/>
            <a:endParaRPr lang="en-US" sz="1050" dirty="0"/>
          </a:p>
          <a:p>
            <a:r>
              <a:rPr lang="en-ZA" dirty="0"/>
              <a:t>During evaluation, SITA reserves the right to treat substantiating evidence that cannot be located in the bid response as “NOT COMPLY”.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2890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AA24F-F181-47B9-97DA-6D14CD29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Evaluation criteria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859C0-E01A-45AB-93CE-EBCEA5313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Stage 3: </a:t>
            </a:r>
            <a:r>
              <a:rPr lang="en-GB" b="1" dirty="0">
                <a:solidFill>
                  <a:srgbClr val="FF0000"/>
                </a:solidFill>
              </a:rPr>
              <a:t>Special Conditions of Contract</a:t>
            </a:r>
            <a:endParaRPr lang="en-ZA" dirty="0"/>
          </a:p>
          <a:p>
            <a:endParaRPr lang="en-ZA" sz="1400" dirty="0"/>
          </a:p>
          <a:p>
            <a:r>
              <a:rPr lang="en-US" dirty="0"/>
              <a:t>The Bidder </a:t>
            </a:r>
            <a:r>
              <a:rPr lang="en-US" b="1" dirty="0"/>
              <a:t>must accept ALL </a:t>
            </a:r>
            <a:r>
              <a:rPr lang="en-US" dirty="0"/>
              <a:t>the Special Conditions of Contract by completing and signing the declaration of Acceptance in Declaration of compliance and acceptance under the Special Conditions (Section 4.3.2).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100" dirty="0"/>
          </a:p>
          <a:p>
            <a:pPr marL="0" indent="0">
              <a:buNone/>
            </a:pPr>
            <a:r>
              <a:rPr lang="en-US" b="1" dirty="0"/>
              <a:t>     NOTE (1): </a:t>
            </a:r>
          </a:p>
          <a:p>
            <a:r>
              <a:rPr lang="en-US" dirty="0"/>
              <a:t>Failure to accept ALL the Special Conditions of Contract will result in disqualification.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56521392"/>
      </p:ext>
    </p:extLst>
  </p:cSld>
  <p:clrMapOvr>
    <a:masterClrMapping/>
  </p:clrMapOvr>
</p:sld>
</file>

<file path=ppt/theme/theme1.xml><?xml version="1.0" encoding="utf-8"?>
<a:theme xmlns:a="http://schemas.openxmlformats.org/drawingml/2006/main" name="SITA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ITA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TA Presentation 2017 v5.4b" id="{DBE74014-EE5D-46B7-80BA-93AAC5594C10}" vid="{83A635D8-68B0-4BB8-B888-C35F402A65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SITA Presentation 2017 v5.4b</Template>
  <TotalTime>16594</TotalTime>
  <Words>815</Words>
  <Application>Microsoft Office PowerPoint</Application>
  <PresentationFormat>Custom</PresentationFormat>
  <Paragraphs>120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Arial</vt:lpstr>
      <vt:lpstr>Calibri</vt:lpstr>
      <vt:lpstr>Calibri Light</vt:lpstr>
      <vt:lpstr>Segoe UI</vt:lpstr>
      <vt:lpstr>Segoe UI Light</vt:lpstr>
      <vt:lpstr>Segoe UI Semibold</vt:lpstr>
      <vt:lpstr>Times New Roman</vt:lpstr>
      <vt:lpstr>Wingdings</vt:lpstr>
      <vt:lpstr>SITA 2017</vt:lpstr>
      <vt:lpstr>COMPULSORY VIRTUAL BRIEFING SESSION RFB 3097-2025  APPOINTMENT OF A SERVICE PROVIDER FOR SUPPLY, INSTALLATION AND COMMISSIONING OF UPS BATTERIES AT SITA CENTURION.</vt:lpstr>
      <vt:lpstr>PowerPoint Presentation</vt:lpstr>
      <vt:lpstr>Part A: Acquisition Administration and Compliance matters</vt:lpstr>
      <vt:lpstr>BID identification</vt:lpstr>
      <vt:lpstr>BID Administration    </vt:lpstr>
      <vt:lpstr>Evaluation criteria </vt:lpstr>
      <vt:lpstr>Evaluation criteria (Continued)</vt:lpstr>
      <vt:lpstr>Evaluation criteria (Continued)</vt:lpstr>
      <vt:lpstr>Evaluation criteria (Continued)</vt:lpstr>
      <vt:lpstr>Evaluation criteria (Continued)</vt:lpstr>
      <vt:lpstr>Submission of bid responses (1/2)</vt:lpstr>
      <vt:lpstr>Submission of bid responses (2/2) </vt:lpstr>
      <vt:lpstr> Questions?</vt:lpstr>
      <vt:lpstr>Thank You</vt:lpstr>
    </vt:vector>
  </TitlesOfParts>
  <Company>SITA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SUPPIER BRIEFING SESSION  RFB 1661/2017  Supply of a Turnkey Software Asset Management (SAM) Solution To SITA, as well as Integrated Logistics Support and Advisory Services for a period of 36 months.</dc:title>
  <dc:creator>Willie Needham</dc:creator>
  <cp:keywords>Template Presentation</cp:keywords>
  <cp:lastModifiedBy>Nokwanda Wasa</cp:lastModifiedBy>
  <cp:revision>175</cp:revision>
  <cp:lastPrinted>2019-11-26T10:40:42Z</cp:lastPrinted>
  <dcterms:created xsi:type="dcterms:W3CDTF">2017-12-01T08:47:31Z</dcterms:created>
  <dcterms:modified xsi:type="dcterms:W3CDTF">2025-06-10T09:58:29Z</dcterms:modified>
</cp:coreProperties>
</file>