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6" r:id="rId5"/>
    <p:sldId id="299" r:id="rId6"/>
    <p:sldId id="301" r:id="rId7"/>
    <p:sldId id="319" r:id="rId8"/>
    <p:sldId id="312" r:id="rId9"/>
    <p:sldId id="321" r:id="rId10"/>
    <p:sldId id="322" r:id="rId11"/>
    <p:sldId id="323" r:id="rId12"/>
    <p:sldId id="324" r:id="rId13"/>
    <p:sldId id="303" r:id="rId14"/>
    <p:sldId id="298" r:id="rId15"/>
    <p:sldId id="314" r:id="rId16"/>
  </p:sldIdLst>
  <p:sldSz cx="9144000" cy="6858000" type="screen4x3"/>
  <p:notesSz cx="68199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12">
          <p15:clr>
            <a:srgbClr val="A4A3A4"/>
          </p15:clr>
        </p15:guide>
        <p15:guide id="2" pos="16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69" autoAdjust="0"/>
    <p:restoredTop sz="94733" autoAdjust="0"/>
  </p:normalViewPr>
  <p:slideViewPr>
    <p:cSldViewPr snapToGrid="0" snapToObjects="1">
      <p:cViewPr varScale="1">
        <p:scale>
          <a:sx n="75" d="100"/>
          <a:sy n="75" d="100"/>
        </p:scale>
        <p:origin x="1493" y="43"/>
      </p:cViewPr>
      <p:guideLst>
        <p:guide orient="horz" pos="1312"/>
        <p:guide pos="16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5" d="100"/>
        <a:sy n="5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657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63032" y="0"/>
            <a:ext cx="2955290" cy="496570"/>
          </a:xfrm>
          <a:prstGeom prst="rect">
            <a:avLst/>
          </a:prstGeom>
        </p:spPr>
        <p:txBody>
          <a:bodyPr vert="horz" lIns="91440" tIns="45720" rIns="91440" bIns="45720" rtlCol="0"/>
          <a:lstStyle>
            <a:lvl1pPr algn="r">
              <a:defRPr sz="1200"/>
            </a:lvl1pPr>
          </a:lstStyle>
          <a:p>
            <a:fld id="{CA27EB08-0226-4DC5-80F5-95034E6E4A50}" type="datetimeFigureOut">
              <a:rPr lang="en-ZA" smtClean="0"/>
              <a:t>2026/08/13</a:t>
            </a:fld>
            <a:endParaRPr lang="en-ZA" dirty="0"/>
          </a:p>
        </p:txBody>
      </p:sp>
      <p:sp>
        <p:nvSpPr>
          <p:cNvPr id="4" name="Footer Placeholder 3"/>
          <p:cNvSpPr>
            <a:spLocks noGrp="1"/>
          </p:cNvSpPr>
          <p:nvPr>
            <p:ph type="ftr" sz="quarter" idx="2"/>
          </p:nvPr>
        </p:nvSpPr>
        <p:spPr>
          <a:xfrm>
            <a:off x="0" y="9433106"/>
            <a:ext cx="2955290" cy="496570"/>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63032" y="9433106"/>
            <a:ext cx="2955290" cy="496570"/>
          </a:xfrm>
          <a:prstGeom prst="rect">
            <a:avLst/>
          </a:prstGeom>
        </p:spPr>
        <p:txBody>
          <a:bodyPr vert="horz" lIns="91440" tIns="45720" rIns="91440" bIns="45720" rtlCol="0" anchor="b"/>
          <a:lstStyle>
            <a:lvl1pPr algn="r">
              <a:defRPr sz="1200"/>
            </a:lvl1pPr>
          </a:lstStyle>
          <a:p>
            <a:fld id="{4BE83E7B-A1AE-4A35-A880-05928AD425C2}" type="slidenum">
              <a:rPr lang="en-ZA" smtClean="0"/>
              <a:t>‹#›</a:t>
            </a:fld>
            <a:endParaRPr lang="en-ZA" dirty="0"/>
          </a:p>
        </p:txBody>
      </p:sp>
    </p:spTree>
    <p:extLst>
      <p:ext uri="{BB962C8B-B14F-4D97-AF65-F5344CB8AC3E}">
        <p14:creationId xmlns:p14="http://schemas.microsoft.com/office/powerpoint/2010/main" val="3420730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657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63032" y="0"/>
            <a:ext cx="2955290" cy="496570"/>
          </a:xfrm>
          <a:prstGeom prst="rect">
            <a:avLst/>
          </a:prstGeom>
        </p:spPr>
        <p:txBody>
          <a:bodyPr vert="horz" lIns="91440" tIns="45720" rIns="91440" bIns="45720" rtlCol="0"/>
          <a:lstStyle>
            <a:lvl1pPr algn="r">
              <a:defRPr sz="1200"/>
            </a:lvl1pPr>
          </a:lstStyle>
          <a:p>
            <a:fld id="{FD837CA6-C3F8-4E16-8088-B24DECDBDBCE}" type="datetimeFigureOut">
              <a:rPr lang="en-ZA" smtClean="0"/>
              <a:t>2026/08/13</a:t>
            </a:fld>
            <a:endParaRPr lang="en-ZA" dirty="0"/>
          </a:p>
        </p:txBody>
      </p:sp>
      <p:sp>
        <p:nvSpPr>
          <p:cNvPr id="4" name="Slide Image Placeholder 3"/>
          <p:cNvSpPr>
            <a:spLocks noGrp="1" noRot="1" noChangeAspect="1"/>
          </p:cNvSpPr>
          <p:nvPr>
            <p:ph type="sldImg" idx="2"/>
          </p:nvPr>
        </p:nvSpPr>
        <p:spPr>
          <a:xfrm>
            <a:off x="927100" y="744538"/>
            <a:ext cx="4965700" cy="3724275"/>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1990" y="4717415"/>
            <a:ext cx="545592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33106"/>
            <a:ext cx="2955290" cy="496570"/>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63032" y="9433106"/>
            <a:ext cx="2955290" cy="496570"/>
          </a:xfrm>
          <a:prstGeom prst="rect">
            <a:avLst/>
          </a:prstGeom>
        </p:spPr>
        <p:txBody>
          <a:bodyPr vert="horz" lIns="91440" tIns="45720" rIns="91440" bIns="45720" rtlCol="0" anchor="b"/>
          <a:lstStyle>
            <a:lvl1pPr algn="r">
              <a:defRPr sz="1200"/>
            </a:lvl1pPr>
          </a:lstStyle>
          <a:p>
            <a:fld id="{237F8592-633F-440F-8469-923C65C53A94}" type="slidenum">
              <a:rPr lang="en-ZA" smtClean="0"/>
              <a:t>‹#›</a:t>
            </a:fld>
            <a:endParaRPr lang="en-ZA" dirty="0"/>
          </a:p>
        </p:txBody>
      </p:sp>
    </p:spTree>
    <p:extLst>
      <p:ext uri="{BB962C8B-B14F-4D97-AF65-F5344CB8AC3E}">
        <p14:creationId xmlns:p14="http://schemas.microsoft.com/office/powerpoint/2010/main" val="2572824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947045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7180" y="924791"/>
            <a:ext cx="8013659" cy="33431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40012785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13164"/>
            <a:ext cx="2057400" cy="47129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66354" y="1413164"/>
            <a:ext cx="5510645" cy="471299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
        <p:nvSpPr>
          <p:cNvPr id="7" name="Title 1">
            <a:extLst>
              <a:ext uri="{FF2B5EF4-FFF2-40B4-BE49-F238E27FC236}">
                <a16:creationId xmlns:a16="http://schemas.microsoft.com/office/drawing/2014/main" id="{225ACE83-0F60-CC47-802A-4D891EAD32D2}"/>
              </a:ext>
            </a:extLst>
          </p:cNvPr>
          <p:cNvSpPr txBox="1">
            <a:spLocks/>
          </p:cNvSpPr>
          <p:nvPr userDrawn="1"/>
        </p:nvSpPr>
        <p:spPr>
          <a:xfrm>
            <a:off x="1007180" y="935182"/>
            <a:ext cx="801365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5068023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7180" y="935182"/>
            <a:ext cx="8013659" cy="325577"/>
          </a:xfrm>
        </p:spPr>
        <p:txBody>
          <a:bodyPr/>
          <a:lstStyle/>
          <a:p>
            <a:r>
              <a:rPr lang="en-US" dirty="0"/>
              <a:t>Click to edit Master title style</a:t>
            </a:r>
          </a:p>
        </p:txBody>
      </p:sp>
      <p:sp>
        <p:nvSpPr>
          <p:cNvPr id="3" name="Content Placeholder 2"/>
          <p:cNvSpPr>
            <a:spLocks noGrp="1"/>
          </p:cNvSpPr>
          <p:nvPr>
            <p:ph idx="1"/>
          </p:nvPr>
        </p:nvSpPr>
        <p:spPr>
          <a:xfrm>
            <a:off x="1007180" y="1412384"/>
            <a:ext cx="8013659" cy="51208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0" y="6538912"/>
            <a:ext cx="2133600" cy="365125"/>
          </a:xfrm>
          <a:prstGeom prst="rect">
            <a:avLst/>
          </a:prstGeom>
        </p:spPr>
        <p:txBody>
          <a:bodyPr/>
          <a:lstStyle>
            <a:lvl1pPr>
              <a:defRPr sz="1400"/>
            </a:lvl1pPr>
          </a:lstStyle>
          <a:p>
            <a:r>
              <a:rPr lang="en-US" dirty="0"/>
              <a:t>13</a:t>
            </a:r>
            <a:r>
              <a:rPr lang="en-US" baseline="30000" dirty="0"/>
              <a:t>th</a:t>
            </a:r>
            <a:r>
              <a:rPr lang="en-US" dirty="0"/>
              <a:t> June 2014</a:t>
            </a:r>
          </a:p>
        </p:txBody>
      </p:sp>
      <p:sp>
        <p:nvSpPr>
          <p:cNvPr id="5" name="Footer Placeholder 4"/>
          <p:cNvSpPr>
            <a:spLocks noGrp="1"/>
          </p:cNvSpPr>
          <p:nvPr>
            <p:ph type="ftr" sz="quarter" idx="11"/>
          </p:nvPr>
        </p:nvSpPr>
        <p:spPr>
          <a:xfrm>
            <a:off x="3514163" y="6533216"/>
            <a:ext cx="2895600" cy="365125"/>
          </a:xfrm>
          <a:prstGeom prst="rect">
            <a:avLst/>
          </a:prstGeom>
        </p:spPr>
        <p:txBody>
          <a:bodyPr/>
          <a:lstStyle>
            <a:lvl1pPr algn="ctr">
              <a:defRPr sz="1400"/>
            </a:lvl1pPr>
          </a:lstStyle>
          <a:p>
            <a:r>
              <a:rPr lang="en-US" dirty="0"/>
              <a:t>OoP SOPA input</a:t>
            </a:r>
          </a:p>
        </p:txBody>
      </p:sp>
      <p:sp>
        <p:nvSpPr>
          <p:cNvPr id="6" name="Slide Number Placeholder 5"/>
          <p:cNvSpPr>
            <a:spLocks noGrp="1"/>
          </p:cNvSpPr>
          <p:nvPr>
            <p:ph type="sldNum" sz="quarter" idx="12"/>
          </p:nvPr>
        </p:nvSpPr>
        <p:spPr>
          <a:xfrm>
            <a:off x="8646459" y="6546663"/>
            <a:ext cx="455062" cy="365125"/>
          </a:xfrm>
          <a:prstGeom prst="rect">
            <a:avLst/>
          </a:prstGeom>
        </p:spPr>
        <p:txBody>
          <a:bodyPr/>
          <a:lstStyle>
            <a:lvl1pPr>
              <a:defRPr sz="1400"/>
            </a:lvl1pPr>
          </a:lstStyle>
          <a:p>
            <a:fld id="{093862CD-2CE4-D846-9F15-15300DCE1BBC}" type="slidenum">
              <a:rPr lang="en-US" smtClean="0"/>
              <a:pPr/>
              <a:t>‹#›</a:t>
            </a:fld>
            <a:endParaRPr lang="en-US" dirty="0"/>
          </a:p>
        </p:txBody>
      </p:sp>
    </p:spTree>
    <p:extLst>
      <p:ext uri="{BB962C8B-B14F-4D97-AF65-F5344CB8AC3E}">
        <p14:creationId xmlns:p14="http://schemas.microsoft.com/office/powerpoint/2010/main" val="22749289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87136" y="353406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87136" y="170100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
        <p:nvSpPr>
          <p:cNvPr id="7" name="Title 1">
            <a:extLst>
              <a:ext uri="{FF2B5EF4-FFF2-40B4-BE49-F238E27FC236}">
                <a16:creationId xmlns:a16="http://schemas.microsoft.com/office/drawing/2014/main" id="{B63C3B79-85AB-484C-B635-28E848BDA4E5}"/>
              </a:ext>
            </a:extLst>
          </p:cNvPr>
          <p:cNvSpPr txBox="1">
            <a:spLocks/>
          </p:cNvSpPr>
          <p:nvPr userDrawn="1"/>
        </p:nvSpPr>
        <p:spPr>
          <a:xfrm>
            <a:off x="1007180" y="935182"/>
            <a:ext cx="801365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033925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7180" y="914758"/>
            <a:ext cx="8013659" cy="365125"/>
          </a:xfrm>
        </p:spPr>
        <p:txBody>
          <a:bodyPr/>
          <a:lstStyle/>
          <a:p>
            <a:r>
              <a:rPr lang="en-US" dirty="0"/>
              <a:t>Click to edit Master title style</a:t>
            </a:r>
          </a:p>
        </p:txBody>
      </p:sp>
      <p:sp>
        <p:nvSpPr>
          <p:cNvPr id="3" name="Content Placeholder 2"/>
          <p:cNvSpPr>
            <a:spLocks noGrp="1"/>
          </p:cNvSpPr>
          <p:nvPr>
            <p:ph sz="half" idx="1"/>
          </p:nvPr>
        </p:nvSpPr>
        <p:spPr>
          <a:xfrm>
            <a:off x="1007179" y="1600199"/>
            <a:ext cx="3834985"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98069" y="1600199"/>
            <a:ext cx="392277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7356164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180" y="924790"/>
            <a:ext cx="8013659" cy="36512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7179" y="1724891"/>
            <a:ext cx="3866157" cy="44998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07179" y="2174875"/>
            <a:ext cx="386615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29200" y="1724889"/>
            <a:ext cx="3983124" cy="44998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29200" y="2174875"/>
            <a:ext cx="398312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2674655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7180" y="925149"/>
            <a:ext cx="8013659" cy="365125"/>
          </a:xfrm>
        </p:spPr>
        <p:txBody>
          <a:bodyPr/>
          <a:lstStyle/>
          <a:p>
            <a:r>
              <a:rPr lang="en-US" dirty="0"/>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Tree>
    <p:extLst>
      <p:ext uri="{BB962C8B-B14F-4D97-AF65-F5344CB8AC3E}">
        <p14:creationId xmlns:p14="http://schemas.microsoft.com/office/powerpoint/2010/main" val="37834540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
        <p:nvSpPr>
          <p:cNvPr id="5" name="Title 1">
            <a:extLst>
              <a:ext uri="{FF2B5EF4-FFF2-40B4-BE49-F238E27FC236}">
                <a16:creationId xmlns:a16="http://schemas.microsoft.com/office/drawing/2014/main" id="{45CE6F17-BA95-494B-91A3-DCBD76065520}"/>
              </a:ext>
            </a:extLst>
          </p:cNvPr>
          <p:cNvSpPr>
            <a:spLocks noGrp="1"/>
          </p:cNvSpPr>
          <p:nvPr>
            <p:ph type="title"/>
          </p:nvPr>
        </p:nvSpPr>
        <p:spPr>
          <a:xfrm>
            <a:off x="1007180" y="935182"/>
            <a:ext cx="8013659" cy="325577"/>
          </a:xfrm>
        </p:spPr>
        <p:txBody>
          <a:bodyPr/>
          <a:lstStyle/>
          <a:p>
            <a:r>
              <a:rPr lang="en-US" dirty="0"/>
              <a:t>Click to edit Master title style</a:t>
            </a:r>
          </a:p>
        </p:txBody>
      </p:sp>
    </p:spTree>
    <p:extLst>
      <p:ext uri="{BB962C8B-B14F-4D97-AF65-F5344CB8AC3E}">
        <p14:creationId xmlns:p14="http://schemas.microsoft.com/office/powerpoint/2010/main" val="18300282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66355" y="1435100"/>
            <a:ext cx="3699163" cy="365125"/>
          </a:xfrm>
        </p:spPr>
        <p:txBody>
          <a:bodyPr anchor="b"/>
          <a:lstStyle>
            <a:lvl1pPr algn="l">
              <a:defRPr sz="2000" b="1">
                <a:solidFill>
                  <a:srgbClr val="002060"/>
                </a:solidFill>
              </a:defRPr>
            </a:lvl1pPr>
          </a:lstStyle>
          <a:p>
            <a:r>
              <a:rPr lang="en-US" dirty="0"/>
              <a:t>Click to edit Master title style</a:t>
            </a:r>
          </a:p>
        </p:txBody>
      </p:sp>
      <p:sp>
        <p:nvSpPr>
          <p:cNvPr id="3" name="Content Placeholder 2"/>
          <p:cNvSpPr>
            <a:spLocks noGrp="1"/>
          </p:cNvSpPr>
          <p:nvPr>
            <p:ph idx="1"/>
          </p:nvPr>
        </p:nvSpPr>
        <p:spPr>
          <a:xfrm>
            <a:off x="4748649" y="1435100"/>
            <a:ext cx="4260268" cy="4691063"/>
          </a:xfrm>
        </p:spPr>
        <p:txBody>
          <a:bodyP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66355" y="1800226"/>
            <a:ext cx="3699162" cy="43259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
        <p:nvSpPr>
          <p:cNvPr id="8" name="Title 1">
            <a:extLst>
              <a:ext uri="{FF2B5EF4-FFF2-40B4-BE49-F238E27FC236}">
                <a16:creationId xmlns:a16="http://schemas.microsoft.com/office/drawing/2014/main" id="{FDB4AA36-669E-864D-BF7E-6DED31BC9FB0}"/>
              </a:ext>
            </a:extLst>
          </p:cNvPr>
          <p:cNvSpPr txBox="1">
            <a:spLocks/>
          </p:cNvSpPr>
          <p:nvPr userDrawn="1"/>
        </p:nvSpPr>
        <p:spPr>
          <a:xfrm>
            <a:off x="1007180" y="935182"/>
            <a:ext cx="801365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5250641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135" y="4800600"/>
            <a:ext cx="803217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135" y="1350817"/>
            <a:ext cx="8032173" cy="33767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987135" y="5367338"/>
            <a:ext cx="803217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4EF6776-A4B7-1C4D-B1F9-2B9029E89AE3}" type="datetimeFigureOut">
              <a:rPr lang="en-US" smtClean="0"/>
              <a:t>8/13/2026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93862CD-2CE4-D846-9F15-15300DCE1BBC}" type="slidenum">
              <a:rPr lang="en-US" smtClean="0"/>
              <a:t>‹#›</a:t>
            </a:fld>
            <a:endParaRPr lang="en-US" dirty="0"/>
          </a:p>
        </p:txBody>
      </p:sp>
      <p:sp>
        <p:nvSpPr>
          <p:cNvPr id="8" name="Title 1">
            <a:extLst>
              <a:ext uri="{FF2B5EF4-FFF2-40B4-BE49-F238E27FC236}">
                <a16:creationId xmlns:a16="http://schemas.microsoft.com/office/drawing/2014/main" id="{D7581F9D-C64A-BB4C-8033-7795EA41917D}"/>
              </a:ext>
            </a:extLst>
          </p:cNvPr>
          <p:cNvSpPr txBox="1">
            <a:spLocks/>
          </p:cNvSpPr>
          <p:nvPr userDrawn="1"/>
        </p:nvSpPr>
        <p:spPr>
          <a:xfrm>
            <a:off x="1007180" y="935182"/>
            <a:ext cx="8013659" cy="32557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1053688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7180" y="955964"/>
            <a:ext cx="8013659" cy="303137"/>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007180" y="1412384"/>
            <a:ext cx="8013659" cy="52553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07687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xStyles>
    <p:titleStyle>
      <a:lvl1pPr algn="l" defTabSz="457200" rtl="0" eaLnBrk="1" latinLnBrk="0" hangingPunct="1">
        <a:spcBef>
          <a:spcPct val="0"/>
        </a:spcBef>
        <a:buNone/>
        <a:defRPr sz="2500" b="1" kern="1200">
          <a:solidFill>
            <a:srgbClr val="FFFFFF"/>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3"/>
          <p:cNvSpPr txBox="1">
            <a:spLocks noChangeArrowheads="1"/>
          </p:cNvSpPr>
          <p:nvPr/>
        </p:nvSpPr>
        <p:spPr>
          <a:xfrm>
            <a:off x="2219511" y="730330"/>
            <a:ext cx="4572000" cy="685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r>
              <a:rPr lang="en-US" sz="16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BRIEFING SESSION</a:t>
            </a:r>
          </a:p>
          <a:p>
            <a:pPr>
              <a:defRPr/>
            </a:pPr>
            <a:endParaRPr lang="en-US" dirty="0">
              <a:solidFill>
                <a:schemeClr val="bg1"/>
              </a:solidFill>
            </a:endParaRPr>
          </a:p>
        </p:txBody>
      </p:sp>
      <p:sp>
        <p:nvSpPr>
          <p:cNvPr id="7" name="Rectangle 2"/>
          <p:cNvSpPr txBox="1">
            <a:spLocks noChangeArrowheads="1"/>
          </p:cNvSpPr>
          <p:nvPr/>
        </p:nvSpPr>
        <p:spPr>
          <a:xfrm>
            <a:off x="264160" y="619432"/>
            <a:ext cx="8681720" cy="461296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200" kern="1200">
                <a:solidFill>
                  <a:srgbClr val="FFFFFF"/>
                </a:solidFill>
                <a:latin typeface="+mj-lt"/>
                <a:ea typeface="+mj-ea"/>
                <a:cs typeface="+mj-cs"/>
              </a:defRPr>
            </a:lvl1pPr>
          </a:lstStyle>
          <a:p>
            <a:endParaRPr lang="en-GB" sz="18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a:p>
            <a:endParaRPr lang="en-GB" sz="18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a:p>
            <a:endParaRPr lang="en-GB" sz="2500" b="1" dirty="0">
              <a:solidFill>
                <a:schemeClr val="bg1"/>
              </a:solidFill>
              <a:effectLst>
                <a:outerShdw blurRad="38100" dist="38100" dir="2700000" algn="tl">
                  <a:srgbClr val="000000"/>
                </a:outerShdw>
              </a:effectLst>
              <a:latin typeface="Arial Narrow" panose="020B0606020202030204" pitchFamily="34" charset="0"/>
              <a:cs typeface="Arial" panose="020B0604020202020204" pitchFamily="34" charset="0"/>
            </a:endParaRPr>
          </a:p>
          <a:p>
            <a:pPr algn="just"/>
            <a:r>
              <a:rPr lang="en-GB" sz="1600" b="1" dirty="0">
                <a:solidFill>
                  <a:schemeClr val="bg1"/>
                </a:solidFill>
                <a:effectLst>
                  <a:outerShdw blurRad="38100" dist="38100" dir="2700000" algn="tl">
                    <a:srgbClr val="000000"/>
                  </a:outerShdw>
                </a:effectLst>
                <a:latin typeface="Arial Narrow" panose="020B0606020202030204" pitchFamily="34" charset="0"/>
                <a:cs typeface="Arial" panose="020B0604020202020204" pitchFamily="34" charset="0"/>
              </a:rPr>
              <a:t>GT/GPT/028/2026</a:t>
            </a:r>
            <a:br>
              <a:rPr lang="en-GB" sz="25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br>
            <a:br>
              <a:rPr lang="en-GB" sz="25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br>
            <a:r>
              <a:rPr lang="en-GB" sz="1600" b="1" dirty="0">
                <a:latin typeface="Arial Narrow" panose="020B0606020202030204" pitchFamily="34" charset="0"/>
                <a:ea typeface="Times New Roman" panose="02020603050405020304" pitchFamily="18" charset="0"/>
              </a:rPr>
              <a:t>TERMS OF REFERENCE TO APPOINT A PANEL OF </a:t>
            </a:r>
            <a:r>
              <a:rPr lang="en-GB" sz="1600" b="1" dirty="0">
                <a:effectLst/>
                <a:latin typeface="Arial Narrow" panose="020B0606020202030204" pitchFamily="34" charset="0"/>
                <a:ea typeface="Times New Roman" panose="02020603050405020304" pitchFamily="18" charset="0"/>
                <a:cs typeface="Arial" panose="020B0604020202020204" pitchFamily="34" charset="0"/>
              </a:rPr>
              <a:t>SERVICE PROVIDERS TO RENDER PROBITY AUDIT SERVICES TO GAUTENG PROVINCIAL GOVERNMENT DEPARTMENTS AND ENTITIES IN THE PROCUREMENT OF INFRASTRUCTURE, GOODS, AND SERVICES FOR A PERIOD OF 36 MONTHS</a:t>
            </a:r>
            <a:endParaRPr lang="en-ZA" sz="1600" b="1" dirty="0">
              <a:solidFill>
                <a:schemeClr val="bg1"/>
              </a:solidFill>
              <a:effectLst>
                <a:outerShdw blurRad="38100" dist="38100" dir="2700000" algn="tl">
                  <a:srgbClr val="000000"/>
                </a:outerShdw>
              </a:effectLst>
              <a:latin typeface="Arial Narrow" panose="020B0606020202030204" pitchFamily="34" charset="0"/>
              <a:cs typeface="Arial" panose="020B0604020202020204" pitchFamily="34" charset="0"/>
            </a:endParaRPr>
          </a:p>
          <a:p>
            <a:pPr algn="just"/>
            <a:endParaRPr lang="en-ZA" sz="18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a:p>
            <a:endParaRPr lang="en-ZA" sz="18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endParaRPr>
          </a:p>
          <a:p>
            <a:r>
              <a:rPr lang="en-ZA" sz="18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ZA" sz="1600" b="1"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Date: 14 August 2026</a:t>
            </a:r>
          </a:p>
        </p:txBody>
      </p:sp>
    </p:spTree>
    <p:extLst>
      <p:ext uri="{BB962C8B-B14F-4D97-AF65-F5344CB8AC3E}">
        <p14:creationId xmlns:p14="http://schemas.microsoft.com/office/powerpoint/2010/main" val="34669583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AEC93-4192-45F1-8107-EA3C5A2F9CDC}"/>
              </a:ext>
            </a:extLst>
          </p:cNvPr>
          <p:cNvSpPr>
            <a:spLocks noGrp="1"/>
          </p:cNvSpPr>
          <p:nvPr>
            <p:ph type="title"/>
          </p:nvPr>
        </p:nvSpPr>
        <p:spPr/>
        <p:txBody>
          <a:bodyPr/>
          <a:lstStyle/>
          <a:p>
            <a:pPr algn="ctr"/>
            <a:r>
              <a:rPr lang="en-ZA" sz="1600" dirty="0">
                <a:latin typeface="Arial Narrow" panose="020B0606020202030204" pitchFamily="34" charset="0"/>
              </a:rPr>
              <a:t>DESKTOP OR FUNCTIONALITY EVALUATION (Page 13 of 14 of the TOR)</a:t>
            </a:r>
          </a:p>
        </p:txBody>
      </p:sp>
      <p:sp>
        <p:nvSpPr>
          <p:cNvPr id="3" name="Content Placeholder 2">
            <a:extLst>
              <a:ext uri="{FF2B5EF4-FFF2-40B4-BE49-F238E27FC236}">
                <a16:creationId xmlns:a16="http://schemas.microsoft.com/office/drawing/2014/main" id="{38CB9F89-5B29-4BBF-A2E6-6B9DD2F9DD01}"/>
              </a:ext>
            </a:extLst>
          </p:cNvPr>
          <p:cNvSpPr>
            <a:spLocks noGrp="1"/>
          </p:cNvSpPr>
          <p:nvPr>
            <p:ph idx="1"/>
          </p:nvPr>
        </p:nvSpPr>
        <p:spPr>
          <a:xfrm>
            <a:off x="934278" y="1412383"/>
            <a:ext cx="8086561" cy="5445617"/>
          </a:xfrm>
          <a:ln w="3175"/>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n-ZA" sz="1400" b="1" dirty="0">
                <a:cs typeface="Arial" panose="020B0604020202020204" pitchFamily="34" charset="0"/>
              </a:rPr>
              <a:t>STAGE 1B: DESKTOP FUNCTIONALITY EVALUATION</a:t>
            </a:r>
          </a:p>
          <a:p>
            <a:pPr marL="0" indent="0" algn="just">
              <a:buNone/>
            </a:pPr>
            <a:r>
              <a:rPr lang="en-ZA" sz="1400" b="1" dirty="0">
                <a:cs typeface="Arial" panose="020B0604020202020204" pitchFamily="34" charset="0"/>
              </a:rPr>
              <a:t>Evaluation criteria:</a:t>
            </a:r>
          </a:p>
          <a:p>
            <a:pPr marL="541338" indent="-166688" algn="just"/>
            <a:r>
              <a:rPr lang="en-US" sz="1400" b="0" i="0" u="none" strike="noStrike" baseline="0" dirty="0">
                <a:cs typeface="Arial" panose="020B0604020202020204" pitchFamily="34" charset="0"/>
              </a:rPr>
              <a:t>a) A total of </a:t>
            </a:r>
            <a:r>
              <a:rPr lang="en-US" sz="1400" b="1" i="0" u="none" strike="noStrike" baseline="0" dirty="0">
                <a:cs typeface="Arial" panose="020B0604020202020204" pitchFamily="34" charset="0"/>
              </a:rPr>
              <a:t>100 points </a:t>
            </a:r>
            <a:r>
              <a:rPr lang="en-US" sz="1400" b="0" i="0" u="none" strike="noStrike" baseline="0" dirty="0">
                <a:cs typeface="Arial" panose="020B0604020202020204" pitchFamily="34" charset="0"/>
              </a:rPr>
              <a:t>is allocated for stage </a:t>
            </a:r>
            <a:r>
              <a:rPr lang="en-US" sz="1400" b="1" i="0" u="none" strike="noStrike" baseline="0" dirty="0">
                <a:cs typeface="Arial" panose="020B0604020202020204" pitchFamily="34" charset="0"/>
              </a:rPr>
              <a:t>1B.</a:t>
            </a:r>
          </a:p>
          <a:p>
            <a:pPr marL="541338" indent="-166688" algn="just"/>
            <a:r>
              <a:rPr lang="en-US" sz="1400" b="0" i="0" u="none" strike="noStrike" baseline="0" dirty="0">
                <a:cs typeface="Arial" panose="020B0604020202020204" pitchFamily="34" charset="0"/>
              </a:rPr>
              <a:t>b) Only bidders achieving a minimum threshold of </a:t>
            </a:r>
            <a:r>
              <a:rPr lang="en-US" sz="1400" b="1" dirty="0">
                <a:cs typeface="Arial" panose="020B0604020202020204" pitchFamily="34" charset="0"/>
              </a:rPr>
              <a:t>70</a:t>
            </a:r>
            <a:r>
              <a:rPr lang="en-US" sz="1400" b="1" i="0" u="none" strike="noStrike" baseline="0" dirty="0">
                <a:cs typeface="Arial" panose="020B0604020202020204" pitchFamily="34" charset="0"/>
              </a:rPr>
              <a:t> points </a:t>
            </a:r>
            <a:r>
              <a:rPr lang="en-US" sz="1400" b="0" i="0" u="none" strike="noStrike" baseline="0" dirty="0">
                <a:cs typeface="Arial" panose="020B0604020202020204" pitchFamily="34" charset="0"/>
              </a:rPr>
              <a:t>will be accepted to the panel for rendering probity audit services to GPG Departments.</a:t>
            </a:r>
          </a:p>
          <a:p>
            <a:pPr marL="541338" indent="-166688" algn="just"/>
            <a:r>
              <a:rPr lang="en-US" sz="1400" b="0" i="0" u="none" strike="noStrike" baseline="0" dirty="0">
                <a:cs typeface="Arial" panose="020B0604020202020204" pitchFamily="34" charset="0"/>
              </a:rPr>
              <a:t>c) Bidder’s must submit their proposal in respect of FUNCTIONALITY EVALUATION CRITERIA</a:t>
            </a:r>
          </a:p>
          <a:p>
            <a:pPr marL="0" indent="0" algn="just">
              <a:buNone/>
            </a:pPr>
            <a:endParaRPr lang="en-ZA" sz="1400" b="1" i="0" u="none" strike="noStrike" baseline="0" dirty="0">
              <a:cs typeface="Arial" panose="020B0604020202020204" pitchFamily="34" charset="0"/>
            </a:endParaRPr>
          </a:p>
          <a:p>
            <a:pPr marL="0" indent="0" algn="just">
              <a:buNone/>
            </a:pPr>
            <a:r>
              <a:rPr lang="en-ZA" sz="1400" b="1" i="0" u="none" strike="noStrike" baseline="0" dirty="0">
                <a:cs typeface="Arial" panose="020B0604020202020204" pitchFamily="34" charset="0"/>
              </a:rPr>
              <a:t>ATTACH SUPPORTING DOCUMENTATION </a:t>
            </a:r>
            <a:r>
              <a:rPr lang="en-ZA" sz="1400" b="0" i="0" u="none" strike="noStrike" baseline="0" dirty="0">
                <a:cs typeface="Arial" panose="020B0604020202020204" pitchFamily="34" charset="0"/>
              </a:rPr>
              <a:t>(e.g. </a:t>
            </a:r>
            <a:r>
              <a:rPr lang="en-ZA" sz="1400" i="0" u="none" strike="noStrike" baseline="0" dirty="0">
                <a:cs typeface="Arial" panose="020B0604020202020204" pitchFamily="34" charset="0"/>
              </a:rPr>
              <a:t>detailed CV,s of resources put forward </a:t>
            </a:r>
            <a:r>
              <a:rPr lang="en-ZA" sz="1400" b="0" i="0" u="none" strike="noStrike" baseline="0" dirty="0">
                <a:cs typeface="Arial" panose="020B0604020202020204" pitchFamily="34" charset="0"/>
              </a:rPr>
              <a:t>and Corr</a:t>
            </a:r>
            <a:r>
              <a:rPr lang="en-ZA" sz="1400" dirty="0">
                <a:cs typeface="Arial" panose="020B0604020202020204" pitchFamily="34" charset="0"/>
              </a:rPr>
              <a:t>esponding Purchase Orders, Invoices and Reference Letters</a:t>
            </a:r>
            <a:r>
              <a:rPr lang="en-ZA" sz="1400" b="0" i="0" u="none" strike="noStrike" baseline="0" dirty="0">
                <a:cs typeface="Arial" panose="020B0604020202020204" pitchFamily="34" charset="0"/>
              </a:rPr>
              <a:t>.</a:t>
            </a:r>
          </a:p>
          <a:p>
            <a:pPr marL="0" indent="0" algn="just">
              <a:buNone/>
            </a:pPr>
            <a:endParaRPr lang="en-ZA" sz="1400" b="0" i="0" u="none" strike="noStrike" baseline="0" dirty="0">
              <a:cs typeface="Arial" panose="020B0604020202020204" pitchFamily="34" charset="0"/>
            </a:endParaRPr>
          </a:p>
          <a:p>
            <a:pPr marL="0" indent="0" algn="just">
              <a:buNone/>
            </a:pPr>
            <a:r>
              <a:rPr lang="en-ZA" sz="1400" b="1" dirty="0">
                <a:cs typeface="Arial" panose="020B0604020202020204" pitchFamily="34" charset="0"/>
              </a:rPr>
              <a:t>The cv must detail the experience with a clear period.</a:t>
            </a:r>
          </a:p>
          <a:p>
            <a:pPr marL="0" indent="0" algn="just">
              <a:buNone/>
            </a:pPr>
            <a:endParaRPr lang="en-ZA" sz="1400" b="0" i="0" u="none" strike="noStrike" baseline="0" dirty="0">
              <a:cs typeface="Arial" panose="020B0604020202020204" pitchFamily="34" charset="0"/>
            </a:endParaRPr>
          </a:p>
          <a:p>
            <a:pPr marL="0" indent="0" algn="just">
              <a:buNone/>
            </a:pPr>
            <a:r>
              <a:rPr lang="en-GB" sz="1400" dirty="0">
                <a:cs typeface="Arial" panose="020B0604020202020204" pitchFamily="34" charset="0"/>
              </a:rPr>
              <a:t>Note: Projects listed on the company profile must correspond with the attached purchase order, invoice, and contactable reference letters (project description and period must align to the company profile). </a:t>
            </a:r>
          </a:p>
          <a:p>
            <a:pPr marL="0" indent="0" algn="just">
              <a:buNone/>
            </a:pPr>
            <a:endParaRPr lang="en-ZA" sz="1400" dirty="0">
              <a:cs typeface="Arial" panose="020B0604020202020204" pitchFamily="34" charset="0"/>
            </a:endParaRPr>
          </a:p>
          <a:p>
            <a:pPr marL="893763" lvl="0" indent="-263525" algn="just"/>
            <a:r>
              <a:rPr lang="en-US" sz="1400" dirty="0">
                <a:cs typeface="Arial" panose="020B0604020202020204" pitchFamily="34" charset="0"/>
              </a:rPr>
              <a:t>Points will be allocated according to the list of completed projects and attached purchase order, invoice, and contactable reference letters.</a:t>
            </a:r>
            <a:endParaRPr lang="en-ZA" sz="1400" dirty="0">
              <a:cs typeface="Arial" panose="020B0604020202020204" pitchFamily="34" charset="0"/>
            </a:endParaRPr>
          </a:p>
          <a:p>
            <a:pPr marL="893763" lvl="0" indent="-263525" algn="just"/>
            <a:r>
              <a:rPr lang="en-US" sz="1400" dirty="0">
                <a:cs typeface="Arial" panose="020B0604020202020204" pitchFamily="34" charset="0"/>
              </a:rPr>
              <a:t>Completed projects not corresponding with the purchase order, invoice, and contactable reference letters will be scored 0 points.</a:t>
            </a:r>
            <a:endParaRPr lang="en-ZA" sz="1400" dirty="0">
              <a:cs typeface="Arial" panose="020B0604020202020204" pitchFamily="34" charset="0"/>
            </a:endParaRPr>
          </a:p>
          <a:p>
            <a:pPr marL="0" indent="0" algn="just">
              <a:buNone/>
            </a:pPr>
            <a:endParaRPr lang="en-GB" sz="1400" dirty="0">
              <a:cs typeface="Arial" panose="020B0604020202020204" pitchFamily="34" charset="0"/>
            </a:endParaRPr>
          </a:p>
          <a:p>
            <a:pPr marL="0" indent="0" algn="just">
              <a:buNone/>
            </a:pPr>
            <a:r>
              <a:rPr lang="en-GB" sz="1400" dirty="0">
                <a:cs typeface="Arial" panose="020B0604020202020204" pitchFamily="34" charset="0"/>
              </a:rPr>
              <a:t>The description of the work performed and the period of the engagement must be clearly highlighted.</a:t>
            </a:r>
            <a:endParaRPr lang="en-ZA" sz="1400" dirty="0">
              <a:cs typeface="Arial" panose="020B0604020202020204" pitchFamily="34" charset="0"/>
            </a:endParaRPr>
          </a:p>
        </p:txBody>
      </p:sp>
    </p:spTree>
    <p:extLst>
      <p:ext uri="{BB962C8B-B14F-4D97-AF65-F5344CB8AC3E}">
        <p14:creationId xmlns:p14="http://schemas.microsoft.com/office/powerpoint/2010/main" val="1004365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noGrp="1" noChangeArrowheads="1"/>
          </p:cNvSpPr>
          <p:nvPr>
            <p:ph idx="1"/>
          </p:nvPr>
        </p:nvSpPr>
        <p:spPr>
          <a:xfrm>
            <a:off x="1908175" y="2349500"/>
            <a:ext cx="5688013" cy="1175706"/>
          </a:xfrm>
          <a:ln>
            <a:miter lim="800000"/>
            <a:headEnd/>
            <a:tailEnd/>
          </a:ln>
        </p:spPr>
        <p:txBody>
          <a:bodyPr>
            <a:spAutoFit/>
          </a:bodyPr>
          <a:lstStyle/>
          <a:p>
            <a:pPr marL="0" indent="0" algn="ctr">
              <a:buFontTx/>
              <a:buNone/>
              <a:defRPr/>
            </a:pPr>
            <a:r>
              <a:rPr lang="en-US" sz="3200" b="1" dirty="0">
                <a:solidFill>
                  <a:srgbClr val="1E04BC"/>
                </a:solidFill>
              </a:rPr>
              <a:t>Questions and Answers</a:t>
            </a:r>
          </a:p>
          <a:p>
            <a:pPr marL="0" indent="0" algn="ctr">
              <a:buFontTx/>
              <a:buNone/>
              <a:defRPr/>
            </a:pPr>
            <a:endParaRPr lang="en-US" sz="3200" b="1" dirty="0">
              <a:solidFill>
                <a:srgbClr val="1E04BC"/>
              </a:solidFill>
            </a:endParaRPr>
          </a:p>
        </p:txBody>
      </p:sp>
      <p:sp>
        <p:nvSpPr>
          <p:cNvPr id="5" name="Title 4"/>
          <p:cNvSpPr txBox="1">
            <a:spLocks noGrp="1"/>
          </p:cNvSpPr>
          <p:nvPr>
            <p:ph type="title"/>
          </p:nvPr>
        </p:nvSpPr>
        <p:spPr>
          <a:xfrm>
            <a:off x="1007180" y="834760"/>
            <a:ext cx="8013659" cy="477054"/>
          </a:xfrm>
          <a:prstGeom prst="rect">
            <a:avLst/>
          </a:prstGeom>
          <a:noFill/>
        </p:spPr>
        <p:txBody>
          <a:bodyPr wrap="square" rtlCol="0">
            <a:spAutoFit/>
          </a:bodyPr>
          <a:lstStyle/>
          <a:p>
            <a:pPr algn="ctr"/>
            <a:r>
              <a:rPr lang="en-GB" b="1" dirty="0">
                <a:solidFill>
                  <a:schemeClr val="bg1"/>
                </a:solidFill>
              </a:rPr>
              <a:t>Questions and Answers</a:t>
            </a:r>
            <a:endParaRPr lang="en-US" dirty="0">
              <a:solidFill>
                <a:schemeClr val="bg1"/>
              </a:solidFill>
            </a:endParaRPr>
          </a:p>
        </p:txBody>
      </p:sp>
    </p:spTree>
    <p:extLst>
      <p:ext uri="{BB962C8B-B14F-4D97-AF65-F5344CB8AC3E}">
        <p14:creationId xmlns:p14="http://schemas.microsoft.com/office/powerpoint/2010/main" val="1821121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noGrp="1" noChangeArrowheads="1"/>
          </p:cNvSpPr>
          <p:nvPr>
            <p:ph idx="1"/>
          </p:nvPr>
        </p:nvSpPr>
        <p:spPr>
          <a:xfrm>
            <a:off x="1908175" y="2349500"/>
            <a:ext cx="5688013" cy="1175706"/>
          </a:xfrm>
          <a:ln>
            <a:miter lim="800000"/>
            <a:headEnd/>
            <a:tailEnd/>
          </a:ln>
        </p:spPr>
        <p:txBody>
          <a:bodyPr>
            <a:spAutoFit/>
          </a:bodyPr>
          <a:lstStyle/>
          <a:p>
            <a:pPr marL="0" indent="0" algn="ctr">
              <a:buFontTx/>
              <a:buNone/>
              <a:defRPr/>
            </a:pPr>
            <a:endParaRPr lang="en-US" sz="3200" b="1" dirty="0">
              <a:solidFill>
                <a:srgbClr val="1E04BC"/>
              </a:solidFill>
            </a:endParaRPr>
          </a:p>
          <a:p>
            <a:pPr marL="0" indent="0" algn="ctr">
              <a:buFontTx/>
              <a:buNone/>
              <a:defRPr/>
            </a:pPr>
            <a:endParaRPr lang="en-US" sz="3200" b="1" dirty="0">
              <a:solidFill>
                <a:srgbClr val="1E04BC"/>
              </a:solidFill>
            </a:endParaRPr>
          </a:p>
        </p:txBody>
      </p:sp>
      <p:sp>
        <p:nvSpPr>
          <p:cNvPr id="5" name="Title 4"/>
          <p:cNvSpPr txBox="1">
            <a:spLocks noGrp="1"/>
          </p:cNvSpPr>
          <p:nvPr>
            <p:ph type="title"/>
          </p:nvPr>
        </p:nvSpPr>
        <p:spPr>
          <a:xfrm>
            <a:off x="1007180" y="834760"/>
            <a:ext cx="8013659" cy="477054"/>
          </a:xfrm>
          <a:prstGeom prst="rect">
            <a:avLst/>
          </a:prstGeom>
          <a:noFill/>
        </p:spPr>
        <p:txBody>
          <a:bodyPr wrap="square" rtlCol="0">
            <a:spAutoFit/>
          </a:bodyPr>
          <a:lstStyle/>
          <a:p>
            <a:pPr algn="ctr"/>
            <a:r>
              <a:rPr lang="en-GB" dirty="0">
                <a:solidFill>
                  <a:schemeClr val="bg1"/>
                </a:solidFill>
              </a:rPr>
              <a:t>THE END</a:t>
            </a:r>
            <a:endParaRPr lang="en-US" dirty="0">
              <a:solidFill>
                <a:schemeClr val="bg1"/>
              </a:solidFill>
            </a:endParaRPr>
          </a:p>
        </p:txBody>
      </p:sp>
      <p:pic>
        <p:nvPicPr>
          <p:cNvPr id="3" name="Picture 2">
            <a:extLst>
              <a:ext uri="{FF2B5EF4-FFF2-40B4-BE49-F238E27FC236}">
                <a16:creationId xmlns:a16="http://schemas.microsoft.com/office/drawing/2014/main" id="{74B362E6-7070-A26D-E266-66C35EDAADA5}"/>
              </a:ext>
            </a:extLst>
          </p:cNvPr>
          <p:cNvPicPr>
            <a:picLocks noChangeAspect="1"/>
          </p:cNvPicPr>
          <p:nvPr/>
        </p:nvPicPr>
        <p:blipFill>
          <a:blip r:embed="rId2"/>
          <a:stretch>
            <a:fillRect/>
          </a:stretch>
        </p:blipFill>
        <p:spPr>
          <a:xfrm>
            <a:off x="695325" y="1524000"/>
            <a:ext cx="7753350" cy="3810000"/>
          </a:xfrm>
          <a:prstGeom prst="rect">
            <a:avLst/>
          </a:prstGeom>
        </p:spPr>
      </p:pic>
    </p:spTree>
    <p:extLst>
      <p:ext uri="{BB962C8B-B14F-4D97-AF65-F5344CB8AC3E}">
        <p14:creationId xmlns:p14="http://schemas.microsoft.com/office/powerpoint/2010/main" val="1709399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39D60-8001-48A6-9782-A1E6E81086DD}"/>
              </a:ext>
            </a:extLst>
          </p:cNvPr>
          <p:cNvSpPr>
            <a:spLocks noGrp="1"/>
          </p:cNvSpPr>
          <p:nvPr>
            <p:ph type="title"/>
          </p:nvPr>
        </p:nvSpPr>
        <p:spPr/>
        <p:txBody>
          <a:bodyPr/>
          <a:lstStyle/>
          <a:p>
            <a:pPr algn="ctr"/>
            <a:r>
              <a:rPr lang="en-ZA" sz="1600" dirty="0">
                <a:latin typeface="Arial Narrow" panose="020B0606020202030204" pitchFamily="34" charset="0"/>
              </a:rPr>
              <a:t>PURPOSE OF THE TENDER (Page 4 of 14 of the TOR)</a:t>
            </a:r>
          </a:p>
        </p:txBody>
      </p:sp>
      <p:sp>
        <p:nvSpPr>
          <p:cNvPr id="3" name="Content Placeholder 2">
            <a:extLst>
              <a:ext uri="{FF2B5EF4-FFF2-40B4-BE49-F238E27FC236}">
                <a16:creationId xmlns:a16="http://schemas.microsoft.com/office/drawing/2014/main" id="{CE9C96EE-FC04-4807-948A-97DCA0621ABC}"/>
              </a:ext>
            </a:extLst>
          </p:cNvPr>
          <p:cNvSpPr>
            <a:spLocks noGrp="1"/>
          </p:cNvSpPr>
          <p:nvPr>
            <p:ph idx="1"/>
          </p:nvPr>
        </p:nvSpPr>
        <p:spPr>
          <a:ln w="3175"/>
        </p:spPr>
        <p:style>
          <a:lnRef idx="2">
            <a:schemeClr val="accent1"/>
          </a:lnRef>
          <a:fillRef idx="1">
            <a:schemeClr val="lt1"/>
          </a:fillRef>
          <a:effectRef idx="0">
            <a:schemeClr val="accent1"/>
          </a:effectRef>
          <a:fontRef idx="minor">
            <a:schemeClr val="dk1"/>
          </a:fontRef>
        </p:style>
        <p:txBody>
          <a:bodyPr>
            <a:normAutofit/>
          </a:bodyPr>
          <a:lstStyle/>
          <a:p>
            <a:pPr algn="just">
              <a:buFont typeface="Wingdings" panose="05000000000000000000" pitchFamily="2" charset="2"/>
              <a:buChar char="q"/>
            </a:pPr>
            <a:r>
              <a:rPr lang="en-GB" sz="1400" dirty="0"/>
              <a:t>The purpose of this project is to contract a panel of service providers to conduct probity audit services to the Gauteng Provincial Government (GPG) Departments and Entities in the procurement of infrastructure, goods, and services required and planned for in a financial year. The Probity Audit Panel will run for 3 years (36 months).</a:t>
            </a:r>
            <a:endParaRPr lang="en-ZA" sz="1400" b="1" dirty="0"/>
          </a:p>
          <a:p>
            <a:pPr algn="just">
              <a:lnSpc>
                <a:spcPct val="130000"/>
              </a:lnSpc>
              <a:spcBef>
                <a:spcPts val="676"/>
              </a:spcBef>
              <a:buFont typeface="Wingdings" panose="05000000000000000000" pitchFamily="2" charset="2"/>
              <a:buChar char="q"/>
            </a:pPr>
            <a:r>
              <a:rPr lang="en-US" sz="1400" b="1" dirty="0">
                <a:cs typeface="Arial" panose="020B0604020202020204" pitchFamily="34" charset="0"/>
              </a:rPr>
              <a:t>The Bidders for the </a:t>
            </a:r>
            <a:r>
              <a:rPr lang="en-ZA" sz="1400" b="1" dirty="0">
                <a:cs typeface="Arial" panose="020B0604020202020204" pitchFamily="34" charset="0"/>
              </a:rPr>
              <a:t>proposed panel of Probity </a:t>
            </a:r>
            <a:r>
              <a:rPr lang="en-ZA" sz="1400" b="1" dirty="0">
                <a:solidFill>
                  <a:schemeClr val="tx1"/>
                </a:solidFill>
                <a:cs typeface="Arial" panose="020B0604020202020204" pitchFamily="34" charset="0"/>
              </a:rPr>
              <a:t>Audit Service Providers </a:t>
            </a:r>
            <a:r>
              <a:rPr lang="en-ZA" sz="1400" b="1" dirty="0">
                <a:cs typeface="Arial" panose="020B0604020202020204" pitchFamily="34" charset="0"/>
              </a:rPr>
              <a:t>are expected to:</a:t>
            </a:r>
            <a:endParaRPr lang="en-US" sz="1400" b="1" i="0" u="none" strike="noStrike" baseline="0" dirty="0"/>
          </a:p>
          <a:p>
            <a:pPr marL="541338" indent="-187325" algn="just"/>
            <a:r>
              <a:rPr lang="en-US" sz="1400" b="0" i="0" u="none" strike="noStrike" baseline="0" dirty="0"/>
              <a:t>To probity audit and quality assure compliance with the procurement processes from specification to evaluation stage and observe the adjudication in public.</a:t>
            </a:r>
          </a:p>
          <a:p>
            <a:pPr marL="541338" indent="-187325" algn="just"/>
            <a:r>
              <a:rPr lang="en-US" sz="1400" b="0" i="0" u="none" strike="noStrike" baseline="0" dirty="0"/>
              <a:t>Probity auditors will ensure that the procedures followed are consistent with appropriate regulations, instructions, notes, guidelines, and best practice principles of openness and transparency.</a:t>
            </a:r>
          </a:p>
          <a:p>
            <a:pPr marL="541338" indent="-187325" algn="just"/>
            <a:r>
              <a:rPr lang="en-US" sz="1400" b="0" i="0" u="none" strike="noStrike" baseline="0" dirty="0"/>
              <a:t>The transversal panel of probity auditors will report any act or omission they have observed in a tendering process that affects or may affect its integrity.</a:t>
            </a:r>
          </a:p>
          <a:p>
            <a:pPr marL="541338" indent="-187325" algn="just"/>
            <a:r>
              <a:rPr lang="en-US" sz="1400" b="0" i="0" u="none" strike="noStrike" baseline="0" dirty="0"/>
              <a:t> Probity auditors will have full and free access to all aspects of the process they are engaged in the probity audit</a:t>
            </a:r>
            <a:r>
              <a:rPr lang="en-US" sz="1400" dirty="0"/>
              <a:t>.</a:t>
            </a:r>
            <a:endParaRPr lang="en-US" sz="1400" dirty="0">
              <a:cs typeface="Arial" panose="020B0604020202020204" pitchFamily="34" charset="0"/>
            </a:endParaRPr>
          </a:p>
          <a:p>
            <a:pPr marL="0" indent="0">
              <a:lnSpc>
                <a:spcPct val="130000"/>
              </a:lnSpc>
              <a:spcBef>
                <a:spcPts val="676"/>
              </a:spcBef>
              <a:buNone/>
            </a:pP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6757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5BABF-30B3-4950-BF32-1E2DBC2B210A}"/>
              </a:ext>
            </a:extLst>
          </p:cNvPr>
          <p:cNvSpPr>
            <a:spLocks noGrp="1"/>
          </p:cNvSpPr>
          <p:nvPr>
            <p:ph type="title"/>
          </p:nvPr>
        </p:nvSpPr>
        <p:spPr/>
        <p:txBody>
          <a:bodyPr/>
          <a:lstStyle/>
          <a:p>
            <a:pPr algn="ctr"/>
            <a:r>
              <a:rPr lang="en-ZA" sz="1600" dirty="0">
                <a:latin typeface="Arial Narrow" panose="020B0606020202030204" pitchFamily="34" charset="0"/>
              </a:rPr>
              <a:t>SCOPE OF WORK (Page 5 of 14 of the TOR)</a:t>
            </a:r>
          </a:p>
        </p:txBody>
      </p:sp>
      <p:sp>
        <p:nvSpPr>
          <p:cNvPr id="3" name="Content Placeholder 2">
            <a:extLst>
              <a:ext uri="{FF2B5EF4-FFF2-40B4-BE49-F238E27FC236}">
                <a16:creationId xmlns:a16="http://schemas.microsoft.com/office/drawing/2014/main" id="{7AC9D154-D590-435B-B72B-E28A93BC7C3E}"/>
              </a:ext>
            </a:extLst>
          </p:cNvPr>
          <p:cNvSpPr>
            <a:spLocks noGrp="1"/>
          </p:cNvSpPr>
          <p:nvPr>
            <p:ph idx="1"/>
          </p:nvPr>
        </p:nvSpPr>
        <p:spPr>
          <a:xfrm>
            <a:off x="1007180" y="1338742"/>
            <a:ext cx="8013659" cy="5387314"/>
          </a:xfrm>
          <a:ln w="3175"/>
        </p:spPr>
        <p:style>
          <a:lnRef idx="2">
            <a:schemeClr val="accent1"/>
          </a:lnRef>
          <a:fillRef idx="1">
            <a:schemeClr val="lt1"/>
          </a:fillRef>
          <a:effectRef idx="0">
            <a:schemeClr val="accent1"/>
          </a:effectRef>
          <a:fontRef idx="minor">
            <a:schemeClr val="dk1"/>
          </a:fontRef>
        </p:style>
        <p:txBody>
          <a:bodyPr>
            <a:noAutofit/>
          </a:bodyPr>
          <a:lstStyle/>
          <a:p>
            <a:pPr marL="0" marR="0" lvl="0" indent="0" algn="just" defTabSz="457200" rtl="0" eaLnBrk="1" fontAlgn="auto" latinLnBrk="0" hangingPunct="1">
              <a:lnSpc>
                <a:spcPct val="130000"/>
              </a:lnSpc>
              <a:spcBef>
                <a:spcPts val="676"/>
              </a:spcBef>
              <a:spcAft>
                <a:spcPts val="0"/>
              </a:spcAft>
              <a:buClrTx/>
              <a:buSzTx/>
              <a:buNone/>
              <a:tabLst/>
              <a:defRPr/>
            </a:pPr>
            <a:r>
              <a:rPr kumimoji="0" lang="en-ZA"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key areas covered by the scope of work include:</a:t>
            </a:r>
          </a:p>
          <a:p>
            <a:pPr algn="just"/>
            <a:r>
              <a:rPr lang="en-GB" sz="1400" dirty="0">
                <a:solidFill>
                  <a:prstClr val="black"/>
                </a:solidFill>
                <a:latin typeface="Calibri" panose="020F0502020204030204" pitchFamily="34" charset="0"/>
                <a:ea typeface="Calibri" panose="020F0502020204030204" pitchFamily="34" charset="0"/>
                <a:cs typeface="Calibri" panose="020F0502020204030204" pitchFamily="34" charset="0"/>
              </a:rPr>
              <a:t>The Gauteng Provincial Government's portfolio of procurement spans across various industries, of which the key requirements are infrastructure and general goods and services.</a:t>
            </a:r>
          </a:p>
          <a:p>
            <a:pPr algn="just"/>
            <a:r>
              <a:rPr lang="en-GB" sz="1400" dirty="0">
                <a:solidFill>
                  <a:prstClr val="black"/>
                </a:solidFill>
                <a:latin typeface="Calibri" panose="020F0502020204030204" pitchFamily="34" charset="0"/>
                <a:ea typeface="Calibri" panose="020F0502020204030204" pitchFamily="34" charset="0"/>
                <a:cs typeface="Calibri" panose="020F0502020204030204" pitchFamily="34" charset="0"/>
              </a:rPr>
              <a:t>Within each of the institutions, the procurement of goods, services, and/or infrastructure requirements are identified and registered in a procurement plan that is sourced through the competitive bidding process. </a:t>
            </a:r>
          </a:p>
          <a:p>
            <a:pPr algn="just"/>
            <a:r>
              <a:rPr lang="en-GB" sz="1400" dirty="0">
                <a:solidFill>
                  <a:prstClr val="black"/>
                </a:solidFill>
                <a:latin typeface="Calibri" panose="020F0502020204030204" pitchFamily="34" charset="0"/>
                <a:ea typeface="Calibri" panose="020F0502020204030204" pitchFamily="34" charset="0"/>
                <a:cs typeface="Calibri" panose="020F0502020204030204" pitchFamily="34" charset="0"/>
              </a:rPr>
              <a:t>In cases where the requirement is above R2 million, the competitive bidding process must be executed through the Open Tender Process (OTP) that is supported by two pillars, namely, Probity Auditing and Adjudication in public. </a:t>
            </a: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The appointed panel of service providers is expected to audit the competitive bidding process using auditors who are adequately skilled in the work required, as well as experienced in auditing Supply Chain Management, </a:t>
            </a:r>
            <a:r>
              <a:rPr lang="en-GB" sz="1400" dirty="0">
                <a:solidFill>
                  <a:prstClr val="black"/>
                </a:solidFill>
                <a:latin typeface="Calibri" panose="020F0502020204030204" pitchFamily="34" charset="0"/>
                <a:ea typeface="Calibri" panose="020F0502020204030204" pitchFamily="34" charset="0"/>
                <a:cs typeface="Calibri" panose="020F0502020204030204" pitchFamily="34" charset="0"/>
              </a:rPr>
              <a:t>internal audit, governance, and risk management audits</a:t>
            </a:r>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The personnel required are four (4) Audit Managers and eight (8) Auditors; and this requirement is for the evaluation purpose on Stage 1A: Mandatory Compliance. </a:t>
            </a:r>
          </a:p>
          <a:p>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The probity audit process must provide quality assurance of the process implemented from specification to the final evaluation report, ensuring the following compliance areas are adequately addressed in each step of the process:  </a:t>
            </a: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893763" lvl="0">
              <a:buFont typeface="Wingdings" panose="05000000000000000000" pitchFamily="2" charset="2"/>
              <a:buChar char="v"/>
            </a:pPr>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Regulatory Compliance </a:t>
            </a: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893763" lvl="0">
              <a:buFont typeface="Wingdings" panose="05000000000000000000" pitchFamily="2" charset="2"/>
              <a:buChar char="v"/>
            </a:pPr>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Administrative Compliance</a:t>
            </a: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893763" lvl="0">
              <a:buFont typeface="Wingdings" panose="05000000000000000000" pitchFamily="2" charset="2"/>
              <a:buChar char="v"/>
            </a:pPr>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Compliance with procurement processes </a:t>
            </a: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893763" lvl="0">
              <a:buFont typeface="Wingdings" panose="05000000000000000000" pitchFamily="2" charset="2"/>
              <a:buChar char="v"/>
            </a:pPr>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Internal controls</a:t>
            </a: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893763" lvl="0">
              <a:buFont typeface="Wingdings" panose="05000000000000000000" pitchFamily="2" charset="2"/>
              <a:buChar char="v"/>
            </a:pPr>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Governance arrangements.</a:t>
            </a:r>
            <a:endParaRPr lang="en-US" sz="14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550863" lvl="0" indent="0">
              <a:buNone/>
            </a:pPr>
            <a:endParaRPr lang="en-ZA" sz="1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ZA" dirty="0"/>
          </a:p>
          <a:p>
            <a:pPr marL="0" indent="0">
              <a:lnSpc>
                <a:spcPct val="170000"/>
              </a:lnSpc>
              <a:spcBef>
                <a:spcPts val="0"/>
              </a:spcBef>
              <a:buNone/>
            </a:pPr>
            <a:endParaRPr lang="en-US" sz="1200" b="1"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6950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5BABF-30B3-4950-BF32-1E2DBC2B210A}"/>
              </a:ext>
            </a:extLst>
          </p:cNvPr>
          <p:cNvSpPr>
            <a:spLocks noGrp="1"/>
          </p:cNvSpPr>
          <p:nvPr>
            <p:ph type="title"/>
          </p:nvPr>
        </p:nvSpPr>
        <p:spPr/>
        <p:txBody>
          <a:bodyPr/>
          <a:lstStyle/>
          <a:p>
            <a:pPr algn="ctr"/>
            <a:r>
              <a:rPr lang="en-GB" sz="1600" u="sng" dirty="0"/>
              <a:t>PROBITY AUDIT REPORTS: (REPORTS SUBMISSION) (Page 6 of 14 of the TOR)</a:t>
            </a:r>
            <a:endParaRPr lang="en-ZA" sz="1600"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7AC9D154-D590-435B-B72B-E28A93BC7C3E}"/>
              </a:ext>
            </a:extLst>
          </p:cNvPr>
          <p:cNvSpPr>
            <a:spLocks noGrp="1"/>
          </p:cNvSpPr>
          <p:nvPr>
            <p:ph idx="1"/>
          </p:nvPr>
        </p:nvSpPr>
        <p:spPr>
          <a:xfrm>
            <a:off x="1007180" y="1338742"/>
            <a:ext cx="8013659" cy="5387314"/>
          </a:xfrm>
          <a:ln w="3175"/>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n-US" sz="1400" dirty="0"/>
              <a:t>The following Audit Reports shall be produced, detailing how the process was implemented, clear and consistent content of the terms of reference (TOR), as well as the audit findings raised and recommendations provided to the institution being audited.  Each report must provide assurance of the phase that was audited and completed. </a:t>
            </a:r>
            <a:endParaRPr lang="en-ZA" sz="1400" dirty="0"/>
          </a:p>
          <a:p>
            <a:pPr lvl="0" algn="just"/>
            <a:r>
              <a:rPr lang="en-US" sz="1400" b="1" dirty="0"/>
              <a:t>The Probity Audit Specification Report</a:t>
            </a:r>
            <a:r>
              <a:rPr lang="en-US" sz="1400" dirty="0"/>
              <a:t> is produced within </a:t>
            </a:r>
            <a:r>
              <a:rPr lang="en-US" sz="1400" b="1" dirty="0"/>
              <a:t>five (5)</a:t>
            </a:r>
            <a:r>
              <a:rPr lang="en-US" sz="1400" dirty="0"/>
              <a:t> working days after approval of the terms of reference by the BSC chairperson, before they are presented to BAC. The report must be submitted to the Head of Procurement and the BSC through the BSC Chairperson to ensure the implementation of the recommendations.</a:t>
            </a:r>
            <a:endParaRPr lang="en-ZA" sz="1400" dirty="0"/>
          </a:p>
          <a:p>
            <a:pPr lvl="0" algn="just"/>
            <a:r>
              <a:rPr lang="en-US" sz="1400" b="1" dirty="0"/>
              <a:t>The Probity Audit Evaluation Report </a:t>
            </a:r>
            <a:r>
              <a:rPr lang="en-US" sz="1400" dirty="0"/>
              <a:t>is produced within </a:t>
            </a:r>
            <a:r>
              <a:rPr lang="en-US" sz="1400" b="1" dirty="0"/>
              <a:t>five (5)</a:t>
            </a:r>
            <a:r>
              <a:rPr lang="en-US" sz="1400" dirty="0"/>
              <a:t> working days upon completion of the bid evaluation process, subject to the receipt of all supporting documents from the institution being audited, detailing each phase of the evaluation process with reasons for each bidder’s outcome in the evaluation. The report must be accompanied by an audit file. The report must be submitted to the Head of Procurement and presented to the BEC through the BEC Chairperson to ensure the implementation of the recommendations.</a:t>
            </a:r>
            <a:endParaRPr lang="en-ZA" sz="1400" dirty="0"/>
          </a:p>
          <a:p>
            <a:pPr lvl="0" algn="just"/>
            <a:r>
              <a:rPr lang="en-US" sz="1400" b="1" dirty="0"/>
              <a:t>The Final Probity Audit Report:</a:t>
            </a:r>
            <a:endParaRPr lang="en-ZA" sz="1400" dirty="0"/>
          </a:p>
          <a:p>
            <a:pPr lvl="0" algn="just"/>
            <a:r>
              <a:rPr lang="en-US" sz="1400" dirty="0"/>
              <a:t>produced within </a:t>
            </a:r>
            <a:r>
              <a:rPr lang="en-US" sz="1400" b="1" dirty="0"/>
              <a:t>five (5)</a:t>
            </a:r>
            <a:r>
              <a:rPr lang="en-US" sz="1400" dirty="0"/>
              <a:t> days after the review and verification of the BSC/BEC final sign-off report by the BSC/BEC Chairperson. </a:t>
            </a:r>
            <a:endParaRPr lang="en-ZA" sz="1400" dirty="0"/>
          </a:p>
          <a:p>
            <a:pPr lvl="0" algn="just"/>
            <a:r>
              <a:rPr lang="en-US" sz="1400" dirty="0"/>
              <a:t>produced within </a:t>
            </a:r>
            <a:r>
              <a:rPr lang="en-US" sz="1400" b="1" dirty="0"/>
              <a:t>five (5)</a:t>
            </a:r>
            <a:r>
              <a:rPr lang="en-US" sz="1400" dirty="0"/>
              <a:t> days after attending and observing the adjudication in public. Where matters may have been referred back for their noting, the final report must be submitted to the BEC Chairperson.</a:t>
            </a:r>
            <a:endParaRPr lang="en-ZA" sz="1400" dirty="0"/>
          </a:p>
          <a:p>
            <a:pPr lvl="0" algn="just"/>
            <a:r>
              <a:rPr lang="en-US" sz="1400" dirty="0"/>
              <a:t>Project Close Out report must be prepared by the institution's Supply Chain Management to provide feedback on the performance of the probity auditors at the end of the project.</a:t>
            </a:r>
            <a:endParaRPr lang="en-ZA" sz="1400" b="1" dirty="0"/>
          </a:p>
          <a:p>
            <a:pPr marL="0" indent="0">
              <a:lnSpc>
                <a:spcPct val="170000"/>
              </a:lnSpc>
              <a:spcBef>
                <a:spcPts val="0"/>
              </a:spcBef>
              <a:buNone/>
            </a:pPr>
            <a:endParaRPr lang="en-US" sz="1200" b="1"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45009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AEC93-4192-45F1-8107-EA3C5A2F9CDC}"/>
              </a:ext>
            </a:extLst>
          </p:cNvPr>
          <p:cNvSpPr>
            <a:spLocks noGrp="1"/>
          </p:cNvSpPr>
          <p:nvPr>
            <p:ph type="title"/>
          </p:nvPr>
        </p:nvSpPr>
        <p:spPr/>
        <p:txBody>
          <a:bodyPr/>
          <a:lstStyle/>
          <a:p>
            <a:pPr algn="ctr"/>
            <a:r>
              <a:rPr lang="en-ZA" sz="1600" dirty="0">
                <a:latin typeface="Arial Narrow" panose="020B0606020202030204" pitchFamily="34" charset="0"/>
              </a:rPr>
              <a:t>SPECIAL CONDITIONS (Page 8 of 14 of the TOR)</a:t>
            </a:r>
          </a:p>
        </p:txBody>
      </p:sp>
      <p:sp>
        <p:nvSpPr>
          <p:cNvPr id="3" name="Content Placeholder 2">
            <a:extLst>
              <a:ext uri="{FF2B5EF4-FFF2-40B4-BE49-F238E27FC236}">
                <a16:creationId xmlns:a16="http://schemas.microsoft.com/office/drawing/2014/main" id="{38CB9F89-5B29-4BBF-A2E6-6B9DD2F9DD01}"/>
              </a:ext>
            </a:extLst>
          </p:cNvPr>
          <p:cNvSpPr>
            <a:spLocks noGrp="1"/>
          </p:cNvSpPr>
          <p:nvPr>
            <p:ph idx="1"/>
          </p:nvPr>
        </p:nvSpPr>
        <p:spPr>
          <a:xfrm>
            <a:off x="934278" y="1412383"/>
            <a:ext cx="8086561" cy="3494897"/>
          </a:xfrm>
          <a:ln w="3175"/>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n-ZA" sz="1600" b="1" i="0" u="none" strike="noStrike" baseline="0" dirty="0">
                <a:cs typeface="Arial" panose="020B0604020202020204" pitchFamily="34" charset="0"/>
              </a:rPr>
              <a:t>SPECIAL CONDITIONS</a:t>
            </a:r>
          </a:p>
          <a:p>
            <a:pPr marL="0" indent="0" algn="just">
              <a:buNone/>
            </a:pPr>
            <a:r>
              <a:rPr lang="en-GB" sz="1400" b="1" dirty="0"/>
              <a:t>Resources</a:t>
            </a:r>
            <a:endParaRPr lang="en-ZA" sz="1400" dirty="0"/>
          </a:p>
          <a:p>
            <a:pPr lvl="0" algn="just"/>
            <a:r>
              <a:rPr lang="en-US" sz="1400" dirty="0"/>
              <a:t>For additional resources required during the agreement, while performing probity audit services to be provided by the company, the personnel must meet the same requirements as outlined in the terms of reference and must be approved by the institutions; the requirements for additional resources will be embedded in the Service Level Agreement (SLA).</a:t>
            </a:r>
            <a:r>
              <a:rPr lang="en-US" sz="1400" b="1" dirty="0"/>
              <a:t> </a:t>
            </a:r>
            <a:r>
              <a:rPr lang="en-US" sz="1400" dirty="0"/>
              <a:t>(Qualifications, professional accredited bodies, and experience requirements).</a:t>
            </a:r>
            <a:endParaRPr lang="en-ZA" sz="1400" dirty="0"/>
          </a:p>
          <a:p>
            <a:pPr lvl="0" algn="just"/>
            <a:r>
              <a:rPr lang="en-US" sz="1400" dirty="0"/>
              <a:t>The bidders are encouraged to include qualified trainees in the probity audit process; however, the trainees must be supervised by the experienced staff who meet the requirements throughout the whole process, and the requirements for qualified trainees will be embedded in the SLA.</a:t>
            </a:r>
            <a:endParaRPr lang="en-ZA" sz="1400" dirty="0"/>
          </a:p>
          <a:p>
            <a:pPr algn="just"/>
            <a:r>
              <a:rPr lang="en-GB" sz="1400" dirty="0"/>
              <a:t>Allocating unqualified staff could reasonably be considered a material breach because it undermines the quality of service, and it may lead to cancellation of the contract. </a:t>
            </a:r>
            <a:endParaRPr lang="en-GB" sz="1400" b="1" dirty="0"/>
          </a:p>
          <a:p>
            <a:pPr algn="just"/>
            <a:endParaRPr lang="en-ZA" sz="1400" b="1" dirty="0">
              <a:cs typeface="Arial" panose="020B0604020202020204" pitchFamily="34" charset="0"/>
            </a:endParaRPr>
          </a:p>
        </p:txBody>
      </p:sp>
    </p:spTree>
    <p:extLst>
      <p:ext uri="{BB962C8B-B14F-4D97-AF65-F5344CB8AC3E}">
        <p14:creationId xmlns:p14="http://schemas.microsoft.com/office/powerpoint/2010/main" val="12754875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5FB9C-40B3-DDA3-E963-B9AE99B7F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892A5-C7F6-C71D-2E46-ACDD05A3CA6E}"/>
              </a:ext>
            </a:extLst>
          </p:cNvPr>
          <p:cNvSpPr>
            <a:spLocks noGrp="1"/>
          </p:cNvSpPr>
          <p:nvPr>
            <p:ph type="title"/>
          </p:nvPr>
        </p:nvSpPr>
        <p:spPr>
          <a:xfrm>
            <a:off x="1007180" y="924561"/>
            <a:ext cx="8013659" cy="355600"/>
          </a:xfrm>
        </p:spPr>
        <p:txBody>
          <a:bodyPr/>
          <a:lstStyle/>
          <a:p>
            <a:pPr algn="ctr"/>
            <a:r>
              <a:rPr lang="en-GB" sz="1600" dirty="0"/>
              <a:t>SOURCING OF SERVICE PROVIDERS ON THE PANEL (Page 9 of 14 of the TOR)</a:t>
            </a:r>
            <a:endParaRPr lang="en-ZA" sz="1600" dirty="0"/>
          </a:p>
        </p:txBody>
      </p:sp>
      <p:sp>
        <p:nvSpPr>
          <p:cNvPr id="3" name="Content Placeholder 2">
            <a:extLst>
              <a:ext uri="{FF2B5EF4-FFF2-40B4-BE49-F238E27FC236}">
                <a16:creationId xmlns:a16="http://schemas.microsoft.com/office/drawing/2014/main" id="{E16D8852-BDED-B1D6-CB5C-CF91D22D6FF5}"/>
              </a:ext>
            </a:extLst>
          </p:cNvPr>
          <p:cNvSpPr>
            <a:spLocks noGrp="1"/>
          </p:cNvSpPr>
          <p:nvPr>
            <p:ph idx="1"/>
          </p:nvPr>
        </p:nvSpPr>
        <p:spPr>
          <a:xfrm>
            <a:off x="934278" y="1412383"/>
            <a:ext cx="8086561" cy="5137503"/>
          </a:xfrm>
          <a:ln w="3175"/>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n-GB" sz="1400" b="1" dirty="0"/>
              <a:t>SOURCING OF SERVICE PROVIDERS ON THE PANEL</a:t>
            </a:r>
            <a:endParaRPr lang="en-ZA" sz="1400" dirty="0"/>
          </a:p>
          <a:p>
            <a:pPr lvl="0" algn="just"/>
            <a:r>
              <a:rPr lang="en-US" sz="1400" dirty="0"/>
              <a:t>Allocation of work to the panel will be executed using the Request for Quotation (RFQ) procurement system, where the request will be issued to service providers in the panel.</a:t>
            </a:r>
            <a:endParaRPr lang="en-ZA" sz="1400" dirty="0"/>
          </a:p>
          <a:p>
            <a:pPr lvl="0" algn="just"/>
            <a:r>
              <a:rPr lang="en-US" sz="1400" dirty="0"/>
              <a:t>The GPG institutions will use the quotation process to allocate work to the panel</a:t>
            </a:r>
            <a:br>
              <a:rPr lang="en-US" sz="1400" dirty="0"/>
            </a:br>
            <a:r>
              <a:rPr lang="en-US" sz="1400" dirty="0"/>
              <a:t>members in accordance with the Institution's Specific Goals and any other transformative</a:t>
            </a:r>
            <a:br>
              <a:rPr lang="en-US" sz="1400" dirty="0"/>
            </a:br>
            <a:r>
              <a:rPr lang="en-US" sz="1400" dirty="0"/>
              <a:t>Departmental objectives </a:t>
            </a:r>
            <a:r>
              <a:rPr lang="en-GB" sz="1400" dirty="0"/>
              <a:t>in accordance with the departmental SCM policies. </a:t>
            </a:r>
            <a:endParaRPr lang="en-ZA" sz="1400" dirty="0"/>
          </a:p>
          <a:p>
            <a:pPr lvl="0" algn="just"/>
            <a:r>
              <a:rPr lang="en-US" sz="1400" dirty="0"/>
              <a:t>The probity audit firm will apply project-based costing on the project to be assigned, for which it will be outlined which stage of procurement the probity auditor is appointed for, e.g., specification review and until advert, closing and opening of bids, to evaluation and reporting stage, and/or from specification stage to evaluation and reporting stage. </a:t>
            </a:r>
            <a:endParaRPr lang="en-ZA" sz="1400" dirty="0"/>
          </a:p>
          <a:p>
            <a:pPr lvl="0" algn="just"/>
            <a:r>
              <a:rPr lang="en-US" sz="1400" dirty="0"/>
              <a:t>The personnel requirements will depend on the nature of the project, as there are projects that might require 1 audit manager and 1 auditor, and there will be those that might require more than 1 audit manager and auditor, which are high-volume tenders</a:t>
            </a:r>
            <a:r>
              <a:rPr lang="en-US" sz="1400" b="1" dirty="0"/>
              <a:t>. </a:t>
            </a:r>
            <a:endParaRPr lang="en-ZA" sz="1400" b="1" dirty="0"/>
          </a:p>
          <a:p>
            <a:pPr algn="just"/>
            <a:endParaRPr lang="en-ZA" sz="1400" b="1" dirty="0">
              <a:cs typeface="Arial" panose="020B0604020202020204" pitchFamily="34" charset="0"/>
            </a:endParaRPr>
          </a:p>
        </p:txBody>
      </p:sp>
    </p:spTree>
    <p:extLst>
      <p:ext uri="{BB962C8B-B14F-4D97-AF65-F5344CB8AC3E}">
        <p14:creationId xmlns:p14="http://schemas.microsoft.com/office/powerpoint/2010/main" val="41487320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A95B-5928-D2CE-3802-C36C47C34A70}"/>
              </a:ext>
            </a:extLst>
          </p:cNvPr>
          <p:cNvSpPr>
            <a:spLocks noGrp="1"/>
          </p:cNvSpPr>
          <p:nvPr>
            <p:ph type="title"/>
          </p:nvPr>
        </p:nvSpPr>
        <p:spPr/>
        <p:txBody>
          <a:bodyPr/>
          <a:lstStyle/>
          <a:p>
            <a:pPr algn="ctr"/>
            <a:r>
              <a:rPr lang="en-ZA" sz="1600" dirty="0">
                <a:latin typeface="Arial Narrow" panose="020B0606020202030204" pitchFamily="34" charset="0"/>
              </a:rPr>
              <a:t>ADMINISTRATIVE COMPLIANCE (Page 11 of 14 of the TOR)</a:t>
            </a:r>
            <a:endParaRPr lang="en-ZA" sz="1600" dirty="0"/>
          </a:p>
        </p:txBody>
      </p:sp>
      <p:graphicFrame>
        <p:nvGraphicFramePr>
          <p:cNvPr id="4" name="Content Placeholder 3">
            <a:extLst>
              <a:ext uri="{FF2B5EF4-FFF2-40B4-BE49-F238E27FC236}">
                <a16:creationId xmlns:a16="http://schemas.microsoft.com/office/drawing/2014/main" id="{653CC8A3-816A-22BB-CFA3-B979AE15D7C9}"/>
              </a:ext>
            </a:extLst>
          </p:cNvPr>
          <p:cNvGraphicFramePr>
            <a:graphicFrameLocks noGrp="1"/>
          </p:cNvGraphicFramePr>
          <p:nvPr>
            <p:ph idx="1"/>
            <p:extLst>
              <p:ext uri="{D42A27DB-BD31-4B8C-83A1-F6EECF244321}">
                <p14:modId xmlns:p14="http://schemas.microsoft.com/office/powerpoint/2010/main" val="2607440740"/>
              </p:ext>
            </p:extLst>
          </p:nvPr>
        </p:nvGraphicFramePr>
        <p:xfrm>
          <a:off x="1006475" y="1423670"/>
          <a:ext cx="8013700" cy="4133852"/>
        </p:xfrm>
        <a:graphic>
          <a:graphicData uri="http://schemas.openxmlformats.org/drawingml/2006/table">
            <a:tbl>
              <a:tblPr firstRow="1" bandRow="1">
                <a:tableStyleId>{5C22544A-7EE6-4342-B048-85BDC9FD1C3A}</a:tableStyleId>
              </a:tblPr>
              <a:tblGrid>
                <a:gridCol w="5953125">
                  <a:extLst>
                    <a:ext uri="{9D8B030D-6E8A-4147-A177-3AD203B41FA5}">
                      <a16:colId xmlns:a16="http://schemas.microsoft.com/office/drawing/2014/main" val="3164892242"/>
                    </a:ext>
                  </a:extLst>
                </a:gridCol>
                <a:gridCol w="2060575">
                  <a:extLst>
                    <a:ext uri="{9D8B030D-6E8A-4147-A177-3AD203B41FA5}">
                      <a16:colId xmlns:a16="http://schemas.microsoft.com/office/drawing/2014/main" val="2791896528"/>
                    </a:ext>
                  </a:extLst>
                </a:gridCol>
              </a:tblGrid>
              <a:tr h="462866">
                <a:tc>
                  <a:txBody>
                    <a:bodyPr/>
                    <a:lstStyle/>
                    <a:p>
                      <a:pPr algn="ctr">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MANDATORY DOCUMENTS REQUIRED</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SUBMITTED (YES/NO)</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1514886"/>
                  </a:ext>
                </a:extLst>
              </a:tr>
              <a:tr h="462866">
                <a:tc>
                  <a:txBody>
                    <a:bodyPr/>
                    <a:lstStyle/>
                    <a:p>
                      <a:pPr algn="just">
                        <a:lnSpc>
                          <a:spcPct val="115000"/>
                        </a:lnSpc>
                        <a:spcBef>
                          <a:spcPts val="600"/>
                        </a:spcBef>
                        <a:spcAft>
                          <a:spcPts val="600"/>
                        </a:spcAft>
                        <a:buNone/>
                        <a:tabLst>
                          <a:tab pos="450215" algn="l"/>
                        </a:tabLst>
                      </a:pPr>
                      <a:r>
                        <a:rPr lang="en-ZA" sz="1400" dirty="0">
                          <a:effectLst/>
                          <a:latin typeface="+mn-lt"/>
                          <a:ea typeface="Times New Roman" panose="02020603050405020304" pitchFamily="18" charset="0"/>
                          <a:cs typeface="Times New Roman" panose="02020603050405020304" pitchFamily="18" charset="0"/>
                        </a:rPr>
                        <a:t>1. Standard Bidding Documents (SBD 1) completed and signed</a:t>
                      </a:r>
                    </a:p>
                  </a:txBody>
                  <a:tcPr marL="68580" marR="68580" marT="0" marB="0"/>
                </a:tc>
                <a:tc>
                  <a:txBody>
                    <a:bodyPr/>
                    <a:lstStyle/>
                    <a:p>
                      <a:endParaRPr lang="en-ZA" sz="1400"/>
                    </a:p>
                  </a:txBody>
                  <a:tcPr/>
                </a:tc>
                <a:extLst>
                  <a:ext uri="{0D108BD9-81ED-4DB2-BD59-A6C34878D82A}">
                    <a16:rowId xmlns:a16="http://schemas.microsoft.com/office/drawing/2014/main" val="893735601"/>
                  </a:ext>
                </a:extLst>
              </a:tr>
              <a:tr h="462866">
                <a:tc>
                  <a:txBody>
                    <a:bodyPr/>
                    <a:lstStyle/>
                    <a:p>
                      <a:pPr algn="just">
                        <a:lnSpc>
                          <a:spcPct val="115000"/>
                        </a:lnSpc>
                        <a:spcBef>
                          <a:spcPts val="600"/>
                        </a:spcBef>
                        <a:spcAft>
                          <a:spcPts val="600"/>
                        </a:spcAft>
                        <a:buNone/>
                        <a:tabLst>
                          <a:tab pos="450215" algn="l"/>
                        </a:tabLst>
                      </a:pPr>
                      <a:r>
                        <a:rPr lang="en-ZA" sz="1400" dirty="0">
                          <a:effectLst/>
                          <a:latin typeface="+mn-lt"/>
                          <a:ea typeface="Times New Roman" panose="02020603050405020304" pitchFamily="18" charset="0"/>
                          <a:cs typeface="Times New Roman" panose="02020603050405020304" pitchFamily="18" charset="0"/>
                        </a:rPr>
                        <a:t>2. Standard Bidding Documents (SBD 4) completed and signed</a:t>
                      </a:r>
                    </a:p>
                  </a:txBody>
                  <a:tcPr marL="68580" marR="68580" marT="0" marB="0"/>
                </a:tc>
                <a:tc>
                  <a:txBody>
                    <a:bodyPr/>
                    <a:lstStyle/>
                    <a:p>
                      <a:endParaRPr lang="en-ZA" sz="1400"/>
                    </a:p>
                  </a:txBody>
                  <a:tcPr/>
                </a:tc>
                <a:extLst>
                  <a:ext uri="{0D108BD9-81ED-4DB2-BD59-A6C34878D82A}">
                    <a16:rowId xmlns:a16="http://schemas.microsoft.com/office/drawing/2014/main" val="3918273315"/>
                  </a:ext>
                </a:extLst>
              </a:tr>
              <a:tr h="462866">
                <a:tc>
                  <a:txBody>
                    <a:bodyPr/>
                    <a:lstStyle/>
                    <a:p>
                      <a:pPr algn="just">
                        <a:lnSpc>
                          <a:spcPct val="115000"/>
                        </a:lnSpc>
                        <a:spcBef>
                          <a:spcPts val="600"/>
                        </a:spcBef>
                        <a:spcAft>
                          <a:spcPts val="600"/>
                        </a:spcAft>
                        <a:buNone/>
                        <a:tabLst>
                          <a:tab pos="450215" algn="l"/>
                        </a:tabLst>
                      </a:pPr>
                      <a:r>
                        <a:rPr lang="en-ZA" sz="1400" dirty="0">
                          <a:effectLst/>
                          <a:latin typeface="+mn-lt"/>
                          <a:ea typeface="Times New Roman" panose="02020603050405020304" pitchFamily="18" charset="0"/>
                          <a:cs typeface="Times New Roman" panose="02020603050405020304" pitchFamily="18" charset="0"/>
                        </a:rPr>
                        <a:t>3. POPIA Consent form must be completed and signed</a:t>
                      </a:r>
                    </a:p>
                  </a:txBody>
                  <a:tcPr marL="68580" marR="68580" marT="0" marB="0"/>
                </a:tc>
                <a:tc>
                  <a:txBody>
                    <a:bodyPr/>
                    <a:lstStyle/>
                    <a:p>
                      <a:endParaRPr lang="en-ZA" sz="1400" dirty="0"/>
                    </a:p>
                  </a:txBody>
                  <a:tcPr/>
                </a:tc>
                <a:extLst>
                  <a:ext uri="{0D108BD9-81ED-4DB2-BD59-A6C34878D82A}">
                    <a16:rowId xmlns:a16="http://schemas.microsoft.com/office/drawing/2014/main" val="3293677052"/>
                  </a:ext>
                </a:extLst>
              </a:tr>
              <a:tr h="462866">
                <a:tc>
                  <a:txBody>
                    <a:bodyPr/>
                    <a:lstStyle/>
                    <a:p>
                      <a:pPr algn="just">
                        <a:lnSpc>
                          <a:spcPct val="115000"/>
                        </a:lnSpc>
                        <a:spcBef>
                          <a:spcPts val="600"/>
                        </a:spcBef>
                        <a:spcAft>
                          <a:spcPts val="600"/>
                        </a:spcAft>
                        <a:buNone/>
                        <a:tabLst>
                          <a:tab pos="450215" algn="l"/>
                        </a:tabLst>
                      </a:pPr>
                      <a:r>
                        <a:rPr lang="en-ZA" sz="1400" dirty="0">
                          <a:effectLst/>
                          <a:latin typeface="+mn-lt"/>
                          <a:ea typeface="Times New Roman" panose="02020603050405020304" pitchFamily="18" charset="0"/>
                          <a:cs typeface="Times New Roman" panose="02020603050405020304" pitchFamily="18" charset="0"/>
                        </a:rPr>
                        <a:t>4. GPG Integrity Pact for Businesses completed and signed </a:t>
                      </a:r>
                    </a:p>
                  </a:txBody>
                  <a:tcPr marL="68580" marR="68580" marT="0" marB="0"/>
                </a:tc>
                <a:tc>
                  <a:txBody>
                    <a:bodyPr/>
                    <a:lstStyle/>
                    <a:p>
                      <a:endParaRPr lang="en-ZA" sz="1400" dirty="0"/>
                    </a:p>
                  </a:txBody>
                  <a:tcPr/>
                </a:tc>
                <a:extLst>
                  <a:ext uri="{0D108BD9-81ED-4DB2-BD59-A6C34878D82A}">
                    <a16:rowId xmlns:a16="http://schemas.microsoft.com/office/drawing/2014/main" val="336617338"/>
                  </a:ext>
                </a:extLst>
              </a:tr>
              <a:tr h="1819522">
                <a:tc>
                  <a:txBody>
                    <a:bodyPr/>
                    <a:lstStyle/>
                    <a:p>
                      <a:pPr algn="just">
                        <a:lnSpc>
                          <a:spcPct val="115000"/>
                        </a:lnSpc>
                        <a:buNone/>
                        <a:tabLst>
                          <a:tab pos="540385" algn="l"/>
                          <a:tab pos="990600" algn="l"/>
                        </a:tabLst>
                      </a:pPr>
                      <a:r>
                        <a:rPr lang="en-GB" sz="1400" dirty="0">
                          <a:effectLst/>
                          <a:latin typeface="+mn-lt"/>
                          <a:ea typeface="Times New Roman" panose="02020603050405020304" pitchFamily="18" charset="0"/>
                          <a:cs typeface="Times New Roman" panose="02020603050405020304" pitchFamily="18" charset="0"/>
                        </a:rPr>
                        <a:t>5. In cases of Joint Venture/ consortium, the parties must submit a Joint Venture or consortium agreement formalising the relationship, and the Director or authorized person to sign on the documents must be indicated to ensure that only the authorized signatory with signing powers is able to sign the documents. In case the company has registered for all officials, it must highlight and name the official/s.</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endParaRPr lang="en-ZA" sz="1400" dirty="0"/>
                    </a:p>
                  </a:txBody>
                  <a:tcPr/>
                </a:tc>
                <a:extLst>
                  <a:ext uri="{0D108BD9-81ED-4DB2-BD59-A6C34878D82A}">
                    <a16:rowId xmlns:a16="http://schemas.microsoft.com/office/drawing/2014/main" val="1682599126"/>
                  </a:ext>
                </a:extLst>
              </a:tr>
            </a:tbl>
          </a:graphicData>
        </a:graphic>
      </p:graphicFrame>
    </p:spTree>
    <p:extLst>
      <p:ext uri="{BB962C8B-B14F-4D97-AF65-F5344CB8AC3E}">
        <p14:creationId xmlns:p14="http://schemas.microsoft.com/office/powerpoint/2010/main" val="11005048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80433-93F4-3C64-1545-48A451014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A6694-F9CE-B399-0099-1638DD081677}"/>
              </a:ext>
            </a:extLst>
          </p:cNvPr>
          <p:cNvSpPr>
            <a:spLocks noGrp="1"/>
          </p:cNvSpPr>
          <p:nvPr>
            <p:ph type="title"/>
          </p:nvPr>
        </p:nvSpPr>
        <p:spPr/>
        <p:txBody>
          <a:bodyPr/>
          <a:lstStyle/>
          <a:p>
            <a:pPr algn="ctr"/>
            <a:r>
              <a:rPr lang="en-ZA" sz="1600" dirty="0">
                <a:latin typeface="Arial Narrow" panose="020B0606020202030204" pitchFamily="34" charset="0"/>
              </a:rPr>
              <a:t>ADMINISTRATIVE COMPLIANCE</a:t>
            </a:r>
            <a:endParaRPr lang="en-ZA" sz="1600" dirty="0"/>
          </a:p>
        </p:txBody>
      </p:sp>
      <p:graphicFrame>
        <p:nvGraphicFramePr>
          <p:cNvPr id="4" name="Content Placeholder 3">
            <a:extLst>
              <a:ext uri="{FF2B5EF4-FFF2-40B4-BE49-F238E27FC236}">
                <a16:creationId xmlns:a16="http://schemas.microsoft.com/office/drawing/2014/main" id="{93074D1C-E37E-6A5C-1D6E-9BC10D867DCC}"/>
              </a:ext>
            </a:extLst>
          </p:cNvPr>
          <p:cNvGraphicFramePr>
            <a:graphicFrameLocks noGrp="1"/>
          </p:cNvGraphicFramePr>
          <p:nvPr>
            <p:ph idx="1"/>
            <p:extLst>
              <p:ext uri="{D42A27DB-BD31-4B8C-83A1-F6EECF244321}">
                <p14:modId xmlns:p14="http://schemas.microsoft.com/office/powerpoint/2010/main" val="4251663426"/>
              </p:ext>
            </p:extLst>
          </p:nvPr>
        </p:nvGraphicFramePr>
        <p:xfrm>
          <a:off x="1006516" y="1423319"/>
          <a:ext cx="8013659" cy="5434681"/>
        </p:xfrm>
        <a:graphic>
          <a:graphicData uri="http://schemas.openxmlformats.org/drawingml/2006/table">
            <a:tbl>
              <a:tblPr firstRow="1" bandRow="1">
                <a:tableStyleId>{5C22544A-7EE6-4342-B048-85BDC9FD1C3A}</a:tableStyleId>
              </a:tblPr>
              <a:tblGrid>
                <a:gridCol w="6891390">
                  <a:extLst>
                    <a:ext uri="{9D8B030D-6E8A-4147-A177-3AD203B41FA5}">
                      <a16:colId xmlns:a16="http://schemas.microsoft.com/office/drawing/2014/main" val="3164892242"/>
                    </a:ext>
                  </a:extLst>
                </a:gridCol>
                <a:gridCol w="1122269">
                  <a:extLst>
                    <a:ext uri="{9D8B030D-6E8A-4147-A177-3AD203B41FA5}">
                      <a16:colId xmlns:a16="http://schemas.microsoft.com/office/drawing/2014/main" val="2791896528"/>
                    </a:ext>
                  </a:extLst>
                </a:gridCol>
              </a:tblGrid>
              <a:tr h="521508">
                <a:tc>
                  <a:txBody>
                    <a:bodyPr/>
                    <a:lstStyle/>
                    <a:p>
                      <a:pPr algn="ctr">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MANDATORY DOCUMENTS REQUIRED</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SUBMITTED (YES/NO)</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1514886"/>
                  </a:ext>
                </a:extLst>
              </a:tr>
              <a:tr h="4913173">
                <a:tc>
                  <a:txBody>
                    <a:bodyPr/>
                    <a:lstStyle/>
                    <a:p>
                      <a:pPr marL="92075" indent="-92075" algn="just">
                        <a:lnSpc>
                          <a:spcPct val="115000"/>
                        </a:lnSpc>
                        <a:buNone/>
                      </a:pPr>
                      <a:r>
                        <a:rPr lang="en-ZA" sz="1400" dirty="0">
                          <a:effectLst/>
                          <a:latin typeface="+mn-lt"/>
                          <a:ea typeface="Cambria" panose="02040503050406030204" pitchFamily="18" charset="0"/>
                          <a:cs typeface="Times New Roman" panose="02020603050405020304" pitchFamily="18" charset="0"/>
                        </a:rPr>
                        <a:t>6. Bidders are requested to complete and attach </a:t>
                      </a:r>
                      <a:r>
                        <a:rPr lang="en-ZA" sz="1400" b="1" dirty="0">
                          <a:effectLst/>
                          <a:latin typeface="+mn-lt"/>
                          <a:ea typeface="Cambria" panose="02040503050406030204" pitchFamily="18" charset="0"/>
                          <a:cs typeface="Times New Roman" panose="02020603050405020304" pitchFamily="18" charset="0"/>
                        </a:rPr>
                        <a:t>Annexure C (</a:t>
                      </a:r>
                      <a:r>
                        <a:rPr lang="en-US" sz="1400" b="1" dirty="0">
                          <a:effectLst/>
                          <a:latin typeface="+mn-lt"/>
                          <a:ea typeface="Cambria" panose="02040503050406030204" pitchFamily="18" charset="0"/>
                          <a:cs typeface="Times New Roman" panose="02020603050405020304" pitchFamily="18" charset="0"/>
                        </a:rPr>
                        <a:t>Mandatory Administrative Form</a:t>
                      </a:r>
                      <a:r>
                        <a:rPr lang="en-ZA" sz="1400" b="1" dirty="0">
                          <a:effectLst/>
                          <a:latin typeface="+mn-lt"/>
                          <a:ea typeface="Cambria" panose="02040503050406030204" pitchFamily="18" charset="0"/>
                          <a:cs typeface="Times New Roman" panose="02020603050405020304" pitchFamily="18" charset="0"/>
                        </a:rPr>
                        <a:t>),</a:t>
                      </a:r>
                      <a:r>
                        <a:rPr lang="en-ZA" sz="1400" dirty="0">
                          <a:effectLst/>
                          <a:latin typeface="+mn-lt"/>
                          <a:ea typeface="Cambria" panose="02040503050406030204" pitchFamily="18" charset="0"/>
                          <a:cs typeface="Times New Roman" panose="02020603050405020304" pitchFamily="18" charset="0"/>
                        </a:rPr>
                        <a:t> indicating names, qualifications, registration of the proposed team members, and accreditation of the proposed Audit Managers. </a:t>
                      </a:r>
                    </a:p>
                    <a:p>
                      <a:pPr algn="just">
                        <a:lnSpc>
                          <a:spcPct val="115000"/>
                        </a:lnSpc>
                        <a:spcBef>
                          <a:spcPts val="600"/>
                        </a:spcBef>
                        <a:spcAft>
                          <a:spcPts val="600"/>
                        </a:spcAft>
                        <a:buNone/>
                        <a:tabLst>
                          <a:tab pos="450215" algn="l"/>
                        </a:tabLst>
                      </a:pPr>
                      <a:r>
                        <a:rPr lang="en-GB" sz="1400" dirty="0">
                          <a:effectLst/>
                          <a:latin typeface="+mn-lt"/>
                          <a:ea typeface="Times New Roman" panose="02020603050405020304" pitchFamily="18" charset="0"/>
                          <a:cs typeface="Times New Roman" panose="02020603050405020304" pitchFamily="18" charset="0"/>
                        </a:rPr>
                        <a:t>Only the names of resources put forward in </a:t>
                      </a:r>
                      <a:r>
                        <a:rPr lang="en-GB" sz="1400" b="1" dirty="0">
                          <a:effectLst/>
                          <a:latin typeface="+mn-lt"/>
                          <a:ea typeface="Times New Roman" panose="02020603050405020304" pitchFamily="18" charset="0"/>
                          <a:cs typeface="Times New Roman" panose="02020603050405020304" pitchFamily="18" charset="0"/>
                        </a:rPr>
                        <a:t>Annexure C</a:t>
                      </a:r>
                      <a:r>
                        <a:rPr lang="en-GB" sz="1400" dirty="0">
                          <a:effectLst/>
                          <a:latin typeface="+mn-lt"/>
                          <a:ea typeface="Times New Roman" panose="02020603050405020304" pitchFamily="18" charset="0"/>
                          <a:cs typeface="Times New Roman" panose="02020603050405020304" pitchFamily="18" charset="0"/>
                        </a:rPr>
                        <a:t> will be evaluated. Any other resources provided outside of the requirements of </a:t>
                      </a:r>
                      <a:r>
                        <a:rPr lang="en-GB" sz="1400" b="1" dirty="0">
                          <a:effectLst/>
                          <a:latin typeface="+mn-lt"/>
                          <a:ea typeface="Times New Roman" panose="02020603050405020304" pitchFamily="18" charset="0"/>
                          <a:cs typeface="Times New Roman" panose="02020603050405020304" pitchFamily="18" charset="0"/>
                        </a:rPr>
                        <a:t>Annexure C</a:t>
                      </a:r>
                      <a:r>
                        <a:rPr lang="en-GB" sz="1400" dirty="0">
                          <a:effectLst/>
                          <a:latin typeface="+mn-lt"/>
                          <a:ea typeface="Times New Roman" panose="02020603050405020304" pitchFamily="18" charset="0"/>
                          <a:cs typeface="Times New Roman" panose="02020603050405020304" pitchFamily="18" charset="0"/>
                        </a:rPr>
                        <a:t> will not be considered. </a:t>
                      </a:r>
                      <a:r>
                        <a:rPr lang="en-GB" sz="1400" dirty="0">
                          <a:effectLst/>
                          <a:latin typeface="+mn-lt"/>
                          <a:ea typeface="Cambria" panose="02040503050406030204" pitchFamily="18" charset="0"/>
                          <a:cs typeface="Times New Roman" panose="02020603050405020304" pitchFamily="18" charset="0"/>
                        </a:rPr>
                        <a:t>Additional resources appointed during the term of the contract must meet the same requirements as outlined in the terms of reference.</a:t>
                      </a:r>
                      <a:endParaRPr lang="en-ZA" sz="1400" dirty="0">
                        <a:effectLst/>
                        <a:latin typeface="+mn-lt"/>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buNone/>
                        <a:tabLst>
                          <a:tab pos="450215" algn="l"/>
                        </a:tabLst>
                      </a:pPr>
                      <a:r>
                        <a:rPr lang="en-GB" sz="1400" dirty="0">
                          <a:effectLst/>
                          <a:latin typeface="+mn-lt"/>
                          <a:ea typeface="Times New Roman" panose="02020603050405020304" pitchFamily="18" charset="0"/>
                          <a:cs typeface="Times New Roman" panose="02020603050405020304" pitchFamily="18" charset="0"/>
                        </a:rPr>
                        <a:t>The </a:t>
                      </a:r>
                      <a:r>
                        <a:rPr lang="en-GB" sz="1400" b="1" dirty="0">
                          <a:effectLst/>
                          <a:latin typeface="+mn-lt"/>
                          <a:ea typeface="Times New Roman" panose="02020603050405020304" pitchFamily="18" charset="0"/>
                          <a:cs typeface="Times New Roman" panose="02020603050405020304" pitchFamily="18" charset="0"/>
                        </a:rPr>
                        <a:t>4 Audit managers</a:t>
                      </a:r>
                      <a:r>
                        <a:rPr lang="en-GB" sz="1400" dirty="0">
                          <a:effectLst/>
                          <a:latin typeface="+mn-lt"/>
                          <a:ea typeface="Times New Roman" panose="02020603050405020304" pitchFamily="18" charset="0"/>
                          <a:cs typeface="Times New Roman" panose="02020603050405020304" pitchFamily="18" charset="0"/>
                        </a:rPr>
                        <a:t> must provide:</a:t>
                      </a:r>
                      <a:endParaRPr lang="en-ZA" sz="1400" dirty="0">
                        <a:effectLst/>
                        <a:latin typeface="+mn-lt"/>
                        <a:ea typeface="Times New Roman" panose="02020603050405020304" pitchFamily="18" charset="0"/>
                        <a:cs typeface="Times New Roman" panose="02020603050405020304" pitchFamily="18" charset="0"/>
                      </a:endParaRPr>
                    </a:p>
                    <a:p>
                      <a:pPr marL="182563" lvl="0" indent="-182563" algn="just">
                        <a:lnSpc>
                          <a:spcPct val="115000"/>
                        </a:lnSpc>
                        <a:spcBef>
                          <a:spcPts val="600"/>
                        </a:spcBef>
                        <a:spcAft>
                          <a:spcPts val="600"/>
                        </a:spcAft>
                        <a:buFont typeface="Symbol" panose="05050102010706020507" pitchFamily="18" charset="2"/>
                        <a:buChar char=""/>
                      </a:pPr>
                      <a:r>
                        <a:rPr lang="en-US" sz="1400" dirty="0">
                          <a:effectLst/>
                          <a:latin typeface="+mn-lt"/>
                          <a:ea typeface="Cambria" panose="02040503050406030204" pitchFamily="18" charset="0"/>
                          <a:cs typeface="Times New Roman" panose="02020603050405020304" pitchFamily="18" charset="0"/>
                        </a:rPr>
                        <a:t>copies of active and valid membership registration with the recognized chartered accountancy and auditing professional bodies</a:t>
                      </a:r>
                      <a:endParaRPr lang="en-ZA" sz="1400" dirty="0">
                        <a:effectLst/>
                        <a:latin typeface="+mn-lt"/>
                        <a:ea typeface="Cambria" panose="02040503050406030204" pitchFamily="18" charset="0"/>
                        <a:cs typeface="Times New Roman" panose="02020603050405020304" pitchFamily="18" charset="0"/>
                      </a:endParaRPr>
                    </a:p>
                    <a:p>
                      <a:pPr marL="182563" lvl="0" indent="-182563" algn="just">
                        <a:lnSpc>
                          <a:spcPct val="115000"/>
                        </a:lnSpc>
                        <a:spcBef>
                          <a:spcPts val="600"/>
                        </a:spcBef>
                        <a:spcAft>
                          <a:spcPts val="600"/>
                        </a:spcAft>
                        <a:buFont typeface="Symbol" panose="05050102010706020507" pitchFamily="18" charset="2"/>
                        <a:buChar char=""/>
                      </a:pPr>
                      <a:r>
                        <a:rPr lang="en-US" sz="1400" dirty="0">
                          <a:effectLst/>
                          <a:latin typeface="+mn-lt"/>
                          <a:ea typeface="Cambria" panose="02040503050406030204" pitchFamily="18" charset="0"/>
                          <a:cs typeface="Times New Roman" panose="02020603050405020304" pitchFamily="18" charset="0"/>
                        </a:rPr>
                        <a:t>copies of accreditation with recognized chartered accountancy and auditing professional bodies </a:t>
                      </a:r>
                      <a:r>
                        <a:rPr lang="en-US" sz="1400" dirty="0">
                          <a:solidFill>
                            <a:srgbClr val="000000"/>
                          </a:solidFill>
                          <a:effectLst/>
                          <a:latin typeface="+mn-lt"/>
                          <a:ea typeface="Cambria" panose="02040503050406030204" pitchFamily="18" charset="0"/>
                          <a:cs typeface="Times New Roman" panose="02020603050405020304" pitchFamily="18" charset="0"/>
                        </a:rPr>
                        <a:t>(Valid membership confirmation letter or certificates of good standing from the professional bodies </a:t>
                      </a:r>
                      <a:r>
                        <a:rPr lang="en-US" sz="1400" dirty="0">
                          <a:effectLst/>
                          <a:latin typeface="+mn-lt"/>
                          <a:ea typeface="Cambria" panose="02040503050406030204" pitchFamily="18" charset="0"/>
                          <a:cs typeface="Times New Roman" panose="02020603050405020304" pitchFamily="18" charset="0"/>
                        </a:rPr>
                        <a:t>(CA(SA), ACCA, and IIA(SA) &amp; CIA certification</a:t>
                      </a:r>
                      <a:r>
                        <a:rPr lang="en-US" sz="1400" dirty="0">
                          <a:solidFill>
                            <a:srgbClr val="000000"/>
                          </a:solidFill>
                          <a:effectLst/>
                          <a:latin typeface="+mn-lt"/>
                          <a:ea typeface="Cambria" panose="02040503050406030204" pitchFamily="18" charset="0"/>
                          <a:cs typeface="Times New Roman" panose="02020603050405020304" pitchFamily="18" charset="0"/>
                        </a:rPr>
                        <a:t>)</a:t>
                      </a:r>
                      <a:endParaRPr lang="en-ZA" sz="1400" dirty="0">
                        <a:effectLst/>
                        <a:latin typeface="+mn-lt"/>
                        <a:ea typeface="Cambria" panose="02040503050406030204" pitchFamily="18" charset="0"/>
                        <a:cs typeface="Times New Roman" panose="02020603050405020304" pitchFamily="18" charset="0"/>
                      </a:endParaRPr>
                    </a:p>
                    <a:p>
                      <a:pPr marL="182563" lvl="0" indent="-182563" algn="just">
                        <a:lnSpc>
                          <a:spcPct val="115000"/>
                        </a:lnSpc>
                        <a:buFont typeface="Symbol" panose="05050102010706020507" pitchFamily="18" charset="2"/>
                        <a:buChar char=""/>
                      </a:pPr>
                      <a:r>
                        <a:rPr lang="en-US" sz="1400" dirty="0">
                          <a:effectLst/>
                          <a:latin typeface="+mn-lt"/>
                          <a:ea typeface="Cambria" panose="02040503050406030204" pitchFamily="18" charset="0"/>
                          <a:cs typeface="Times New Roman" panose="02020603050405020304" pitchFamily="18" charset="0"/>
                        </a:rPr>
                        <a:t>copies of NQF Level 7 or higher relevant Qualifications in Accounting or Auditing.</a:t>
                      </a:r>
                      <a:endParaRPr lang="en-ZA" sz="1400" dirty="0">
                        <a:effectLst/>
                        <a:latin typeface="+mn-lt"/>
                        <a:ea typeface="Cambria" panose="02040503050406030204" pitchFamily="18" charset="0"/>
                        <a:cs typeface="Times New Roman" panose="02020603050405020304" pitchFamily="18" charset="0"/>
                      </a:endParaRPr>
                    </a:p>
                    <a:p>
                      <a:pPr algn="just">
                        <a:lnSpc>
                          <a:spcPct val="115000"/>
                        </a:lnSpc>
                        <a:buNone/>
                        <a:tabLst>
                          <a:tab pos="540385" algn="l"/>
                          <a:tab pos="990600" algn="l"/>
                        </a:tabLst>
                      </a:pPr>
                      <a:r>
                        <a:rPr lang="en-GB" sz="1400" dirty="0">
                          <a:effectLst/>
                          <a:latin typeface="+mn-lt"/>
                          <a:ea typeface="Times New Roman" panose="02020603050405020304" pitchFamily="18" charset="0"/>
                          <a:cs typeface="Times New Roman" panose="02020603050405020304" pitchFamily="18" charset="0"/>
                        </a:rPr>
                        <a:t> </a:t>
                      </a:r>
                      <a:endParaRPr lang="en-ZA" sz="1400" dirty="0">
                        <a:effectLst/>
                        <a:latin typeface="+mn-lt"/>
                        <a:ea typeface="Cambria" panose="02040503050406030204" pitchFamily="18" charset="0"/>
                        <a:cs typeface="Times New Roman" panose="02020603050405020304" pitchFamily="18" charset="0"/>
                      </a:endParaRPr>
                    </a:p>
                  </a:txBody>
                  <a:tcPr marL="52544" marR="52544" marT="0" marB="0"/>
                </a:tc>
                <a:tc>
                  <a:txBody>
                    <a:bodyPr/>
                    <a:lstStyle/>
                    <a:p>
                      <a:endParaRPr lang="en-ZA" sz="1400" dirty="0"/>
                    </a:p>
                  </a:txBody>
                  <a:tcPr marL="52544" marR="52544" marT="0" marB="0"/>
                </a:tc>
                <a:extLst>
                  <a:ext uri="{0D108BD9-81ED-4DB2-BD59-A6C34878D82A}">
                    <a16:rowId xmlns:a16="http://schemas.microsoft.com/office/drawing/2014/main" val="893735601"/>
                  </a:ext>
                </a:extLst>
              </a:tr>
            </a:tbl>
          </a:graphicData>
        </a:graphic>
      </p:graphicFrame>
    </p:spTree>
    <p:extLst>
      <p:ext uri="{BB962C8B-B14F-4D97-AF65-F5344CB8AC3E}">
        <p14:creationId xmlns:p14="http://schemas.microsoft.com/office/powerpoint/2010/main" val="26264226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41044-4E1A-BA9C-AA83-1274660FB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31CCC-D7EA-0553-61BC-E13F63B19893}"/>
              </a:ext>
            </a:extLst>
          </p:cNvPr>
          <p:cNvSpPr>
            <a:spLocks noGrp="1"/>
          </p:cNvSpPr>
          <p:nvPr>
            <p:ph type="title"/>
          </p:nvPr>
        </p:nvSpPr>
        <p:spPr/>
        <p:txBody>
          <a:bodyPr/>
          <a:lstStyle/>
          <a:p>
            <a:pPr algn="ctr"/>
            <a:r>
              <a:rPr lang="en-ZA" sz="1600" dirty="0">
                <a:latin typeface="Arial Narrow" panose="020B0606020202030204" pitchFamily="34" charset="0"/>
              </a:rPr>
              <a:t>ADMINISTRATIVE COMPLIANCE</a:t>
            </a:r>
            <a:endParaRPr lang="en-ZA" sz="1600" dirty="0"/>
          </a:p>
        </p:txBody>
      </p:sp>
      <p:graphicFrame>
        <p:nvGraphicFramePr>
          <p:cNvPr id="4" name="Content Placeholder 3">
            <a:extLst>
              <a:ext uri="{FF2B5EF4-FFF2-40B4-BE49-F238E27FC236}">
                <a16:creationId xmlns:a16="http://schemas.microsoft.com/office/drawing/2014/main" id="{5736271B-2F0E-E376-886E-A443943E1EBE}"/>
              </a:ext>
            </a:extLst>
          </p:cNvPr>
          <p:cNvGraphicFramePr>
            <a:graphicFrameLocks noGrp="1"/>
          </p:cNvGraphicFramePr>
          <p:nvPr>
            <p:ph idx="1"/>
            <p:extLst>
              <p:ext uri="{D42A27DB-BD31-4B8C-83A1-F6EECF244321}">
                <p14:modId xmlns:p14="http://schemas.microsoft.com/office/powerpoint/2010/main" val="2221442421"/>
              </p:ext>
            </p:extLst>
          </p:nvPr>
        </p:nvGraphicFramePr>
        <p:xfrm>
          <a:off x="1006516" y="1423319"/>
          <a:ext cx="8013659" cy="4328540"/>
        </p:xfrm>
        <a:graphic>
          <a:graphicData uri="http://schemas.openxmlformats.org/drawingml/2006/table">
            <a:tbl>
              <a:tblPr firstRow="1" bandRow="1">
                <a:tableStyleId>{5C22544A-7EE6-4342-B048-85BDC9FD1C3A}</a:tableStyleId>
              </a:tblPr>
              <a:tblGrid>
                <a:gridCol w="6891390">
                  <a:extLst>
                    <a:ext uri="{9D8B030D-6E8A-4147-A177-3AD203B41FA5}">
                      <a16:colId xmlns:a16="http://schemas.microsoft.com/office/drawing/2014/main" val="3164892242"/>
                    </a:ext>
                  </a:extLst>
                </a:gridCol>
                <a:gridCol w="1122269">
                  <a:extLst>
                    <a:ext uri="{9D8B030D-6E8A-4147-A177-3AD203B41FA5}">
                      <a16:colId xmlns:a16="http://schemas.microsoft.com/office/drawing/2014/main" val="2791896528"/>
                    </a:ext>
                  </a:extLst>
                </a:gridCol>
              </a:tblGrid>
              <a:tr h="379989">
                <a:tc>
                  <a:txBody>
                    <a:bodyPr/>
                    <a:lstStyle/>
                    <a:p>
                      <a:pPr algn="ctr">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MANDATORY DOCUMENTS REQUIRED</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SUBMITTED (YES/NO)</a:t>
                      </a:r>
                      <a:endParaRPr lang="en-ZA"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1514886"/>
                  </a:ext>
                </a:extLst>
              </a:tr>
              <a:tr h="1088802">
                <a:tc>
                  <a:txBody>
                    <a:bodyPr/>
                    <a:lstStyle/>
                    <a:p>
                      <a:pPr algn="just">
                        <a:lnSpc>
                          <a:spcPct val="115000"/>
                        </a:lnSpc>
                        <a:buNone/>
                        <a:tabLst>
                          <a:tab pos="540385" algn="l"/>
                          <a:tab pos="990600" algn="l"/>
                        </a:tabLst>
                      </a:pPr>
                      <a:r>
                        <a:rPr lang="en-GB" sz="1400" dirty="0">
                          <a:effectLst/>
                          <a:latin typeface="+mn-lt"/>
                          <a:ea typeface="Times New Roman" panose="02020603050405020304" pitchFamily="18" charset="0"/>
                          <a:cs typeface="Times New Roman" panose="02020603050405020304" pitchFamily="18" charset="0"/>
                        </a:rPr>
                        <a:t>Provide </a:t>
                      </a:r>
                      <a:r>
                        <a:rPr lang="en-GB" sz="1400" b="1" dirty="0">
                          <a:effectLst/>
                          <a:latin typeface="+mn-lt"/>
                          <a:ea typeface="Times New Roman" panose="02020603050405020304" pitchFamily="18" charset="0"/>
                          <a:cs typeface="Times New Roman" panose="02020603050405020304" pitchFamily="18" charset="0"/>
                        </a:rPr>
                        <a:t>8 Auditors</a:t>
                      </a:r>
                      <a:r>
                        <a:rPr lang="en-GB" sz="1400" dirty="0">
                          <a:effectLst/>
                          <a:latin typeface="+mn-lt"/>
                          <a:ea typeface="Times New Roman" panose="02020603050405020304" pitchFamily="18" charset="0"/>
                          <a:cs typeface="Times New Roman" panose="02020603050405020304" pitchFamily="18" charset="0"/>
                        </a:rPr>
                        <a:t> with:</a:t>
                      </a:r>
                      <a:endParaRPr lang="en-ZA" sz="1400" dirty="0">
                        <a:effectLst/>
                        <a:latin typeface="+mn-lt"/>
                        <a:ea typeface="Times New Roman" panose="02020603050405020304" pitchFamily="18" charset="0"/>
                        <a:cs typeface="Times New Roman" panose="02020603050405020304" pitchFamily="18" charset="0"/>
                      </a:endParaRPr>
                    </a:p>
                    <a:p>
                      <a:pPr marL="182563" lvl="0" indent="-182563" algn="just">
                        <a:lnSpc>
                          <a:spcPct val="115000"/>
                        </a:lnSpc>
                        <a:spcBef>
                          <a:spcPts val="600"/>
                        </a:spcBef>
                        <a:spcAft>
                          <a:spcPts val="600"/>
                        </a:spcAft>
                        <a:buFont typeface="Symbol" panose="05050102010706020507" pitchFamily="18" charset="2"/>
                        <a:buChar char=""/>
                        <a:tabLst>
                          <a:tab pos="450215" algn="l"/>
                        </a:tabLst>
                      </a:pPr>
                      <a:r>
                        <a:rPr lang="en-US" sz="1400" dirty="0">
                          <a:effectLst/>
                          <a:latin typeface="+mn-lt"/>
                          <a:ea typeface="Cambria" panose="02040503050406030204" pitchFamily="18" charset="0"/>
                          <a:cs typeface="Times New Roman" panose="02020603050405020304" pitchFamily="18" charset="0"/>
                        </a:rPr>
                        <a:t>copies of active and valid membership registration with the recognized chartered accountancy and auditing professional bodies </a:t>
                      </a:r>
                      <a:r>
                        <a:rPr lang="en-US" sz="1400" dirty="0">
                          <a:solidFill>
                            <a:srgbClr val="000000"/>
                          </a:solidFill>
                          <a:effectLst/>
                          <a:latin typeface="+mn-lt"/>
                          <a:ea typeface="Cambria" panose="02040503050406030204" pitchFamily="18" charset="0"/>
                          <a:cs typeface="Times New Roman" panose="02020603050405020304" pitchFamily="18" charset="0"/>
                        </a:rPr>
                        <a:t>(Valid membership confirmation letter or certificates of good standing from the professional bodies)</a:t>
                      </a:r>
                      <a:r>
                        <a:rPr lang="en-US" sz="1400" dirty="0">
                          <a:effectLst/>
                          <a:latin typeface="+mn-lt"/>
                          <a:ea typeface="Cambria" panose="02040503050406030204" pitchFamily="18" charset="0"/>
                          <a:cs typeface="Times New Roman" panose="02020603050405020304" pitchFamily="18" charset="0"/>
                        </a:rPr>
                        <a:t> and</a:t>
                      </a:r>
                      <a:endParaRPr lang="en-ZA" sz="1400" dirty="0">
                        <a:effectLst/>
                        <a:latin typeface="+mn-lt"/>
                        <a:ea typeface="Cambria" panose="02040503050406030204" pitchFamily="18" charset="0"/>
                        <a:cs typeface="Times New Roman" panose="02020603050405020304" pitchFamily="18" charset="0"/>
                      </a:endParaRPr>
                    </a:p>
                    <a:p>
                      <a:pPr marL="182563" lvl="0" indent="-182563" algn="just">
                        <a:lnSpc>
                          <a:spcPct val="115000"/>
                        </a:lnSpc>
                        <a:buFont typeface="Symbol" panose="05050102010706020507" pitchFamily="18" charset="2"/>
                        <a:buChar char=""/>
                        <a:tabLst>
                          <a:tab pos="540385" algn="l"/>
                          <a:tab pos="990600" algn="l"/>
                        </a:tabLst>
                      </a:pPr>
                      <a:r>
                        <a:rPr lang="en-US" sz="1400" dirty="0">
                          <a:effectLst/>
                          <a:latin typeface="+mn-lt"/>
                          <a:ea typeface="Cambria" panose="02040503050406030204" pitchFamily="18" charset="0"/>
                          <a:cs typeface="Times New Roman" panose="02020603050405020304" pitchFamily="18" charset="0"/>
                        </a:rPr>
                        <a:t>copies of NQF Level 7 or higher relevant qualifications, Accounting and Auditing.</a:t>
                      </a:r>
                      <a:endParaRPr lang="en-ZA" sz="1400" dirty="0">
                        <a:effectLst/>
                        <a:latin typeface="+mn-lt"/>
                        <a:ea typeface="Cambria" panose="02040503050406030204" pitchFamily="18" charset="0"/>
                        <a:cs typeface="Times New Roman" panose="02020603050405020304" pitchFamily="18" charset="0"/>
                      </a:endParaRPr>
                    </a:p>
                  </a:txBody>
                  <a:tcPr marL="52544" marR="52544" marT="0" marB="0"/>
                </a:tc>
                <a:tc>
                  <a:txBody>
                    <a:bodyPr/>
                    <a:lstStyle/>
                    <a:p>
                      <a:endParaRPr lang="en-ZA" sz="1400" dirty="0"/>
                    </a:p>
                  </a:txBody>
                  <a:tcPr marL="52544" marR="52544" marT="0" marB="0"/>
                </a:tc>
                <a:extLst>
                  <a:ext uri="{0D108BD9-81ED-4DB2-BD59-A6C34878D82A}">
                    <a16:rowId xmlns:a16="http://schemas.microsoft.com/office/drawing/2014/main" val="893735601"/>
                  </a:ext>
                </a:extLst>
              </a:tr>
              <a:tr h="1029650">
                <a:tc gridSpan="2">
                  <a:txBody>
                    <a:bodyPr/>
                    <a:lstStyle/>
                    <a:p>
                      <a:pPr algn="just">
                        <a:lnSpc>
                          <a:spcPct val="115000"/>
                        </a:lnSpc>
                        <a:buNone/>
                        <a:tabLst>
                          <a:tab pos="540385" algn="l"/>
                          <a:tab pos="990600" algn="l"/>
                        </a:tabLst>
                      </a:pPr>
                      <a:r>
                        <a:rPr lang="en-GB" sz="1400" b="1" dirty="0">
                          <a:effectLst/>
                          <a:latin typeface="+mn-lt"/>
                          <a:ea typeface="Times New Roman" panose="02020603050405020304" pitchFamily="18" charset="0"/>
                          <a:cs typeface="Times New Roman" panose="02020603050405020304" pitchFamily="18" charset="0"/>
                        </a:rPr>
                        <a:t>NOTE: </a:t>
                      </a:r>
                      <a:r>
                        <a:rPr lang="en-GB" sz="1400" dirty="0">
                          <a:effectLst/>
                          <a:latin typeface="+mn-lt"/>
                          <a:ea typeface="Times New Roman" panose="02020603050405020304" pitchFamily="18" charset="0"/>
                          <a:cs typeface="Times New Roman" panose="02020603050405020304" pitchFamily="18" charset="0"/>
                        </a:rPr>
                        <a:t>A letter of good standing to confirm proof of active and valid registration of membership for the resources provided is required on the closing date of the bid. </a:t>
                      </a:r>
                      <a:endParaRPr lang="en-ZA" sz="1400" dirty="0">
                        <a:effectLst/>
                        <a:latin typeface="+mn-lt"/>
                        <a:ea typeface="Times New Roman" panose="02020603050405020304" pitchFamily="18" charset="0"/>
                        <a:cs typeface="Times New Roman" panose="02020603050405020304" pitchFamily="18" charset="0"/>
                      </a:endParaRPr>
                    </a:p>
                    <a:p>
                      <a:pPr marL="182563" lvl="0" indent="-182563" algn="just">
                        <a:lnSpc>
                          <a:spcPct val="115000"/>
                        </a:lnSpc>
                        <a:buFont typeface="Symbol" panose="05050102010706020507" pitchFamily="18" charset="2"/>
                        <a:buChar char=""/>
                        <a:tabLst>
                          <a:tab pos="630555" algn="l"/>
                          <a:tab pos="990600" algn="l"/>
                        </a:tabLst>
                      </a:pPr>
                      <a:r>
                        <a:rPr lang="en-ZA" sz="1400" dirty="0">
                          <a:effectLst/>
                          <a:latin typeface="+mn-lt"/>
                          <a:ea typeface="Cambria" panose="02040503050406030204" pitchFamily="18" charset="0"/>
                          <a:cs typeface="Times New Roman" panose="02020603050405020304" pitchFamily="18" charset="0"/>
                        </a:rPr>
                        <a:t>Professional membership and accreditation for all key resources must remain valid for the entire 3-year contract duration.</a:t>
                      </a:r>
                    </a:p>
                    <a:p>
                      <a:pPr marL="182563" lvl="0" indent="-182563" algn="just">
                        <a:lnSpc>
                          <a:spcPct val="115000"/>
                        </a:lnSpc>
                        <a:buFont typeface="Symbol" panose="05050102010706020507" pitchFamily="18" charset="2"/>
                        <a:buChar char=""/>
                        <a:tabLst>
                          <a:tab pos="630555" algn="l"/>
                          <a:tab pos="990600" algn="l"/>
                        </a:tabLst>
                      </a:pPr>
                      <a:r>
                        <a:rPr lang="en-ZA" sz="1400" dirty="0">
                          <a:effectLst/>
                          <a:latin typeface="+mn-lt"/>
                          <a:ea typeface="Cambria" panose="02040503050406030204" pitchFamily="18" charset="0"/>
                          <a:cs typeface="Times New Roman" panose="02020603050405020304" pitchFamily="18" charset="0"/>
                        </a:rPr>
                        <a:t>Should any resource be replaced, the replacement personnel must meet the same qualifications, membership, and accreditation requirements.</a:t>
                      </a:r>
                    </a:p>
                  </a:txBody>
                  <a:tcPr marL="52544" marR="52544" marT="0" marB="0"/>
                </a:tc>
                <a:tc hMerge="1">
                  <a:txBody>
                    <a:bodyPr/>
                    <a:lstStyle/>
                    <a:p>
                      <a:endParaRPr lang="en-ZA"/>
                    </a:p>
                  </a:txBody>
                  <a:tcPr/>
                </a:tc>
                <a:extLst>
                  <a:ext uri="{0D108BD9-81ED-4DB2-BD59-A6C34878D82A}">
                    <a16:rowId xmlns:a16="http://schemas.microsoft.com/office/drawing/2014/main" val="3052532165"/>
                  </a:ext>
                </a:extLst>
              </a:tr>
              <a:tr h="1029650">
                <a:tc gridSpan="2">
                  <a:txBody>
                    <a:bodyPr/>
                    <a:lstStyle/>
                    <a:p>
                      <a:pPr algn="just">
                        <a:lnSpc>
                          <a:spcPct val="115000"/>
                        </a:lnSpc>
                        <a:spcBef>
                          <a:spcPts val="600"/>
                        </a:spcBef>
                        <a:spcAft>
                          <a:spcPts val="600"/>
                        </a:spcAft>
                        <a:buNone/>
                        <a:tabLst>
                          <a:tab pos="450215" algn="l"/>
                        </a:tabLst>
                      </a:pPr>
                      <a:r>
                        <a:rPr lang="en-GB" sz="1400" b="1" dirty="0">
                          <a:effectLst/>
                          <a:latin typeface="+mn-lt"/>
                          <a:ea typeface="Times New Roman" panose="02020603050405020304" pitchFamily="18" charset="0"/>
                          <a:cs typeface="Times New Roman" panose="02020603050405020304" pitchFamily="18" charset="0"/>
                        </a:rPr>
                        <a:t>NOTE: </a:t>
                      </a:r>
                      <a:r>
                        <a:rPr lang="en-GB" sz="1400" dirty="0">
                          <a:effectLst/>
                          <a:latin typeface="+mn-lt"/>
                          <a:ea typeface="Times New Roman" panose="02020603050405020304" pitchFamily="18" charset="0"/>
                          <a:cs typeface="Times New Roman" panose="02020603050405020304" pitchFamily="18" charset="0"/>
                        </a:rPr>
                        <a:t>Bidder/s that fail to meet the required criteria stipulated under Administrative Compliance shall not be considered for further evaluation, including the bidder that do not meet the required team of four (4) Audit Managers, eight (8) Auditors.</a:t>
                      </a:r>
                      <a:endParaRPr lang="en-ZA" sz="1400" dirty="0">
                        <a:effectLst/>
                        <a:latin typeface="+mn-lt"/>
                        <a:ea typeface="Times New Roman" panose="02020603050405020304" pitchFamily="18" charset="0"/>
                        <a:cs typeface="Times New Roman" panose="02020603050405020304" pitchFamily="18" charset="0"/>
                      </a:endParaRPr>
                    </a:p>
                  </a:txBody>
                  <a:tcPr marL="52544" marR="52544" marT="0" marB="0"/>
                </a:tc>
                <a:tc hMerge="1">
                  <a:txBody>
                    <a:bodyPr/>
                    <a:lstStyle/>
                    <a:p>
                      <a:endParaRPr lang="en-ZA"/>
                    </a:p>
                  </a:txBody>
                  <a:tcPr/>
                </a:tc>
                <a:extLst>
                  <a:ext uri="{0D108BD9-81ED-4DB2-BD59-A6C34878D82A}">
                    <a16:rowId xmlns:a16="http://schemas.microsoft.com/office/drawing/2014/main" val="2787793321"/>
                  </a:ext>
                </a:extLst>
              </a:tr>
            </a:tbl>
          </a:graphicData>
        </a:graphic>
      </p:graphicFrame>
    </p:spTree>
    <p:extLst>
      <p:ext uri="{BB962C8B-B14F-4D97-AF65-F5344CB8AC3E}">
        <p14:creationId xmlns:p14="http://schemas.microsoft.com/office/powerpoint/2010/main" val="105437938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2c353e3-591d-4afd-bddd-d137fb5ff9d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65BB0A43AE8BE42B9955F953825895C" ma:contentTypeVersion="16" ma:contentTypeDescription="Create a new document." ma:contentTypeScope="" ma:versionID="7103936197e933da51e311b4e04f875e">
  <xsd:schema xmlns:xsd="http://www.w3.org/2001/XMLSchema" xmlns:xs="http://www.w3.org/2001/XMLSchema" xmlns:p="http://schemas.microsoft.com/office/2006/metadata/properties" xmlns:ns3="12c353e3-591d-4afd-bddd-d137fb5ff9d1" xmlns:ns4="6fd245e4-6bb1-4146-be05-b75c61b52154" targetNamespace="http://schemas.microsoft.com/office/2006/metadata/properties" ma:root="true" ma:fieldsID="4fb9ac45ee5601da0b3b0e3bd3f6bcce" ns3:_="" ns4:_="">
    <xsd:import namespace="12c353e3-591d-4afd-bddd-d137fb5ff9d1"/>
    <xsd:import namespace="6fd245e4-6bb1-4146-be05-b75c61b5215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_activity" minOccurs="0"/>
                <xsd:element ref="ns3:MediaServiceObjectDetectorVersions" minOccurs="0"/>
                <xsd:element ref="ns3:MediaServiceGenerationTime" minOccurs="0"/>
                <xsd:element ref="ns3:MediaServiceEventHashCode"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c353e3-591d-4afd-bddd-d137fb5ff9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d245e4-6bb1-4146-be05-b75c61b5215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85D817-5AFC-4C75-9879-5E8E9263AF54}">
  <ds:schemaRefs>
    <ds:schemaRef ds:uri="http://purl.org/dc/terms/"/>
    <ds:schemaRef ds:uri="http://schemas.microsoft.com/office/2006/documentManagement/types"/>
    <ds:schemaRef ds:uri="http://www.w3.org/XML/1998/namespace"/>
    <ds:schemaRef ds:uri="12c353e3-591d-4afd-bddd-d137fb5ff9d1"/>
    <ds:schemaRef ds:uri="http://purl.org/dc/elements/1.1/"/>
    <ds:schemaRef ds:uri="http://purl.org/dc/dcmitype/"/>
    <ds:schemaRef ds:uri="http://schemas.microsoft.com/office/infopath/2007/PartnerControls"/>
    <ds:schemaRef ds:uri="http://schemas.openxmlformats.org/package/2006/metadata/core-properties"/>
    <ds:schemaRef ds:uri="6fd245e4-6bb1-4146-be05-b75c61b52154"/>
    <ds:schemaRef ds:uri="http://schemas.microsoft.com/office/2006/metadata/properties"/>
  </ds:schemaRefs>
</ds:datastoreItem>
</file>

<file path=customXml/itemProps2.xml><?xml version="1.0" encoding="utf-8"?>
<ds:datastoreItem xmlns:ds="http://schemas.openxmlformats.org/officeDocument/2006/customXml" ds:itemID="{1325B457-D99D-417D-B07C-5D55A7C3E010}">
  <ds:schemaRefs>
    <ds:schemaRef ds:uri="http://schemas.microsoft.com/sharepoint/v3/contenttype/forms"/>
  </ds:schemaRefs>
</ds:datastoreItem>
</file>

<file path=customXml/itemProps3.xml><?xml version="1.0" encoding="utf-8"?>
<ds:datastoreItem xmlns:ds="http://schemas.openxmlformats.org/officeDocument/2006/customXml" ds:itemID="{F6A69D7B-8E90-4C73-A007-0195848156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c353e3-591d-4afd-bddd-d137fb5ff9d1"/>
    <ds:schemaRef ds:uri="6fd245e4-6bb1-4146-be05-b75c61b521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03f7489-c006-4532-90f3-d1feadc0d1af}" enabled="0" method="" siteId="{003f7489-c006-4532-90f3-d1feadc0d1af}" removed="1"/>
</clbl:labelList>
</file>

<file path=docProps/app.xml><?xml version="1.0" encoding="utf-8"?>
<Properties xmlns="http://schemas.openxmlformats.org/officeDocument/2006/extended-properties" xmlns:vt="http://schemas.openxmlformats.org/officeDocument/2006/docPropsVTypes">
  <TotalTime>7897</TotalTime>
  <Words>1903</Words>
  <Application>Microsoft Office PowerPoint</Application>
  <PresentationFormat>On-screen Show (4:3)</PresentationFormat>
  <Paragraphs>97</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Arial Narrow</vt:lpstr>
      <vt:lpstr>Calibri</vt:lpstr>
      <vt:lpstr>Symbol</vt:lpstr>
      <vt:lpstr>Wingdings</vt:lpstr>
      <vt:lpstr>Office Theme</vt:lpstr>
      <vt:lpstr>PowerPoint Presentation</vt:lpstr>
      <vt:lpstr>PURPOSE OF THE TENDER (Page 4 of 14 of the TOR)</vt:lpstr>
      <vt:lpstr>SCOPE OF WORK (Page 5 of 14 of the TOR)</vt:lpstr>
      <vt:lpstr>PROBITY AUDIT REPORTS: (REPORTS SUBMISSION) (Page 6 of 14 of the TOR)</vt:lpstr>
      <vt:lpstr>SPECIAL CONDITIONS (Page 8 of 14 of the TOR)</vt:lpstr>
      <vt:lpstr>SOURCING OF SERVICE PROVIDERS ON THE PANEL (Page 9 of 14 of the TOR)</vt:lpstr>
      <vt:lpstr>ADMINISTRATIVE COMPLIANCE (Page 11 of 14 of the TOR)</vt:lpstr>
      <vt:lpstr>ADMINISTRATIVE COMPLIANCE</vt:lpstr>
      <vt:lpstr>ADMINISTRATIVE COMPLIANCE</vt:lpstr>
      <vt:lpstr>DESKTOP OR FUNCTIONALITY EVALUATION (Page 13 of 14 of the TOR)</vt:lpstr>
      <vt:lpstr>Questions and Answers</vt:lpstr>
      <vt:lpstr>THE END</vt:lpstr>
    </vt:vector>
  </TitlesOfParts>
  <Company>Office of the Premier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Noble Mufhandu</dc:creator>
  <cp:lastModifiedBy>Maluleke, Amukelani (GPT)</cp:lastModifiedBy>
  <cp:revision>287</cp:revision>
  <cp:lastPrinted>2015-06-18T06:43:41Z</cp:lastPrinted>
  <dcterms:created xsi:type="dcterms:W3CDTF">2013-11-07T08:17:59Z</dcterms:created>
  <dcterms:modified xsi:type="dcterms:W3CDTF">2026-08-13T18:34:37Z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0x010100965BB0A43AE8BE42B9955F953825895C</vt:lpwstr>
  </property>
</Properties>
</file>