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  <p:sldMasterId id="2147483652" r:id="rId5"/>
  </p:sldMasterIdLst>
  <p:notesMasterIdLst>
    <p:notesMasterId r:id="rId14"/>
  </p:notesMasterIdLst>
  <p:handoutMasterIdLst>
    <p:handoutMasterId r:id="rId15"/>
  </p:handoutMasterIdLst>
  <p:sldIdLst>
    <p:sldId id="309" r:id="rId6"/>
    <p:sldId id="314" r:id="rId7"/>
    <p:sldId id="316" r:id="rId8"/>
    <p:sldId id="317" r:id="rId9"/>
    <p:sldId id="318" r:id="rId10"/>
    <p:sldId id="319" r:id="rId11"/>
    <p:sldId id="311" r:id="rId12"/>
    <p:sldId id="298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9180"/>
    <a:srgbClr val="C97A00"/>
    <a:srgbClr val="CDB6AA"/>
    <a:srgbClr val="ACC3C3"/>
    <a:srgbClr val="E4BC7F"/>
    <a:srgbClr val="C2C382"/>
    <a:srgbClr val="CA9987"/>
    <a:srgbClr val="82A5A5"/>
    <a:srgbClr val="D69B40"/>
    <a:srgbClr val="A3A5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BD9282-C947-B498-1209-9F72C6FB98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21633D-5525-5F4F-A948-D6C66D6980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4139C-246D-6B46-9EE2-42EA320013E0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8C0D6C-7D8E-8E9F-D2A5-7232EFB4E6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CFF044-D2CD-125F-5224-AB6C2B87179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07892-FD0B-214F-BC9D-A9830EFE2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6977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21 Oct 2025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9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8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5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5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29DF11-AE19-7F82-C78F-6594AD281E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6" y="4773022"/>
            <a:ext cx="9144635" cy="184968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E123655-D9ED-B752-66D6-917D529A4320}"/>
              </a:ext>
            </a:extLst>
          </p:cNvPr>
          <p:cNvSpPr/>
          <p:nvPr userDrawn="1"/>
        </p:nvSpPr>
        <p:spPr>
          <a:xfrm>
            <a:off x="-160" y="6596883"/>
            <a:ext cx="9144158" cy="6722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A371A78-3F4F-82D4-5623-702FB5FDF8D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1695945" y="1404739"/>
            <a:ext cx="7117691" cy="676275"/>
          </a:xfrm>
          <a:prstGeom prst="rect">
            <a:avLst/>
          </a:prstGeom>
        </p:spPr>
        <p:txBody>
          <a:bodyPr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</a:t>
            </a:r>
            <a:r>
              <a:rPr lang="en-US" b="1" dirty="0"/>
              <a:t>Presentation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9237A6-87F4-2F15-92CD-5D65C51B2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59" t="-705" r="-3001" b="-22840"/>
          <a:stretch/>
        </p:blipFill>
        <p:spPr>
          <a:xfrm>
            <a:off x="456262" y="2081012"/>
            <a:ext cx="4092879" cy="44088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05CE89-0B68-7EA9-21B8-0C5D2398BF7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79" y="3929371"/>
            <a:ext cx="2264704" cy="2028811"/>
          </a:xfrm>
          <a:prstGeom prst="rect">
            <a:avLst/>
          </a:prstGeom>
        </p:spPr>
      </p:pic>
      <p:sp>
        <p:nvSpPr>
          <p:cNvPr id="9" name="Picture Placeholder 101">
            <a:extLst>
              <a:ext uri="{FF2B5EF4-FFF2-40B4-BE49-F238E27FC236}">
                <a16:creationId xmlns:a16="http://schemas.microsoft.com/office/drawing/2014/main" id="{D401A43A-4E69-B664-721C-BA12674495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4199" y="3996036"/>
            <a:ext cx="1895476" cy="1895476"/>
          </a:xfrm>
          <a:prstGeom prst="ellipse">
            <a:avLst/>
          </a:prstGeom>
          <a:solidFill>
            <a:srgbClr val="C97A00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to insert image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359EAAF-D320-676A-F1BD-F0967AC7ED3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0499" y="2213886"/>
            <a:ext cx="3305746" cy="3305746"/>
          </a:xfrm>
          <a:custGeom>
            <a:avLst/>
            <a:gdLst>
              <a:gd name="connsiteX0" fmla="*/ 1652873 w 3305746"/>
              <a:gd name="connsiteY0" fmla="*/ 0 h 3305746"/>
              <a:gd name="connsiteX1" fmla="*/ 3305746 w 3305746"/>
              <a:gd name="connsiteY1" fmla="*/ 1652873 h 3305746"/>
              <a:gd name="connsiteX2" fmla="*/ 1652873 w 3305746"/>
              <a:gd name="connsiteY2" fmla="*/ 3305746 h 3305746"/>
              <a:gd name="connsiteX3" fmla="*/ 1319761 w 3305746"/>
              <a:gd name="connsiteY3" fmla="*/ 3272166 h 3305746"/>
              <a:gd name="connsiteX4" fmla="*/ 1207343 w 3305746"/>
              <a:gd name="connsiteY4" fmla="*/ 3243260 h 3305746"/>
              <a:gd name="connsiteX5" fmla="*/ 1225332 w 3305746"/>
              <a:gd name="connsiteY5" fmla="*/ 3213650 h 3305746"/>
              <a:gd name="connsiteX6" fmla="*/ 1347784 w 3305746"/>
              <a:gd name="connsiteY6" fmla="*/ 2730048 h 3305746"/>
              <a:gd name="connsiteX7" fmla="*/ 333220 w 3305746"/>
              <a:gd name="connsiteY7" fmla="*/ 1715484 h 3305746"/>
              <a:gd name="connsiteX8" fmla="*/ 31520 w 3305746"/>
              <a:gd name="connsiteY8" fmla="*/ 1761097 h 3305746"/>
              <a:gd name="connsiteX9" fmla="*/ 5938 w 3305746"/>
              <a:gd name="connsiteY9" fmla="*/ 1770460 h 3305746"/>
              <a:gd name="connsiteX10" fmla="*/ 0 w 3305746"/>
              <a:gd name="connsiteY10" fmla="*/ 1652873 h 3305746"/>
              <a:gd name="connsiteX11" fmla="*/ 1652873 w 3305746"/>
              <a:gd name="connsiteY11" fmla="*/ 0 h 330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05746" h="3305746">
                <a:moveTo>
                  <a:pt x="1652873" y="0"/>
                </a:moveTo>
                <a:cubicBezTo>
                  <a:pt x="2565730" y="0"/>
                  <a:pt x="3305746" y="740016"/>
                  <a:pt x="3305746" y="1652873"/>
                </a:cubicBezTo>
                <a:cubicBezTo>
                  <a:pt x="3305746" y="2565730"/>
                  <a:pt x="2565730" y="3305746"/>
                  <a:pt x="1652873" y="3305746"/>
                </a:cubicBezTo>
                <a:cubicBezTo>
                  <a:pt x="1538766" y="3305746"/>
                  <a:pt x="1427360" y="3294183"/>
                  <a:pt x="1319761" y="3272166"/>
                </a:cubicBezTo>
                <a:lnTo>
                  <a:pt x="1207343" y="3243260"/>
                </a:lnTo>
                <a:lnTo>
                  <a:pt x="1225332" y="3213650"/>
                </a:lnTo>
                <a:cubicBezTo>
                  <a:pt x="1303425" y="3069893"/>
                  <a:pt x="1347784" y="2905151"/>
                  <a:pt x="1347784" y="2730048"/>
                </a:cubicBezTo>
                <a:cubicBezTo>
                  <a:pt x="1347784" y="2169720"/>
                  <a:pt x="893548" y="1715484"/>
                  <a:pt x="333220" y="1715484"/>
                </a:cubicBezTo>
                <a:cubicBezTo>
                  <a:pt x="228159" y="1715484"/>
                  <a:pt x="126827" y="1731453"/>
                  <a:pt x="31520" y="1761097"/>
                </a:cubicBezTo>
                <a:lnTo>
                  <a:pt x="5938" y="1770460"/>
                </a:lnTo>
                <a:lnTo>
                  <a:pt x="0" y="1652873"/>
                </a:lnTo>
                <a:cubicBezTo>
                  <a:pt x="0" y="740016"/>
                  <a:pt x="740016" y="0"/>
                  <a:pt x="1652873" y="0"/>
                </a:cubicBezTo>
                <a:close/>
              </a:path>
            </a:pathLst>
          </a:custGeom>
          <a:solidFill>
            <a:srgbClr val="C97A00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</a:t>
            </a:r>
            <a:br>
              <a:rPr lang="en-US" dirty="0"/>
            </a:br>
            <a:r>
              <a:rPr lang="en-US" dirty="0"/>
              <a:t>to insert</a:t>
            </a:r>
          </a:p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941499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699002"/>
            <a:ext cx="9144000" cy="1910845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575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529830" y="2241803"/>
            <a:ext cx="475725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1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699002"/>
            <a:ext cx="9144000" cy="18954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9144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14256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699002"/>
            <a:ext cx="9144000" cy="1910846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699002"/>
            <a:ext cx="3086100" cy="18954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575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529830" y="2241803"/>
            <a:ext cx="475725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1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86100" y="4699002"/>
            <a:ext cx="3086100" cy="18954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72200" y="4699002"/>
            <a:ext cx="2971800" cy="18954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9144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47946" y="2867100"/>
            <a:ext cx="4153860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1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9144000" cy="26402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7DA51C-5EF5-0DEA-F053-9619543DFC9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59055" y="1463747"/>
            <a:ext cx="3937000" cy="3568700"/>
          </a:xfrm>
          <a:prstGeom prst="rect">
            <a:avLst/>
          </a:prstGeom>
        </p:spPr>
      </p:pic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F86563A5-316C-7C8D-FE5F-AA5BD0A4B46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44801" y="1598327"/>
            <a:ext cx="3294851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rgbClr val="C97A00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477A19-0DAC-0E56-8E1A-0B338FEFB995}"/>
              </a:ext>
            </a:extLst>
          </p:cNvPr>
          <p:cNvPicPr>
            <a:picLocks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929" y="3285600"/>
            <a:ext cx="2264400" cy="2048400"/>
          </a:xfrm>
          <a:prstGeom prst="rect">
            <a:avLst/>
          </a:prstGeom>
        </p:spPr>
      </p:pic>
      <p:sp>
        <p:nvSpPr>
          <p:cNvPr id="11" name="Picture Placeholder 101">
            <a:extLst>
              <a:ext uri="{FF2B5EF4-FFF2-40B4-BE49-F238E27FC236}">
                <a16:creationId xmlns:a16="http://schemas.microsoft.com/office/drawing/2014/main" id="{5676FC97-75C4-7458-7796-85CD29A3C63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387" y="3364197"/>
            <a:ext cx="1895476" cy="1895476"/>
          </a:xfrm>
          <a:prstGeom prst="ellipse">
            <a:avLst/>
          </a:prstGeom>
          <a:solidFill>
            <a:srgbClr val="C97A00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48353" y="6356353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48353" y="6356353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6"/>
            <a:ext cx="9144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92039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48353" y="6356353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48353" y="6356353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6"/>
            <a:ext cx="9144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349935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11" Type="http://schemas.openxmlformats.org/officeDocument/2006/relationships/image" Target="../media/image3.emf"/><Relationship Id="rId5" Type="http://schemas.openxmlformats.org/officeDocument/2006/relationships/theme" Target="../theme/theme1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slideLayout" Target="../slideLayouts/slideLayout7.xml"/><Relationship Id="rId7" Type="http://schemas.openxmlformats.org/officeDocument/2006/relationships/tags" Target="../tags/tag13.xml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ags" Target="../tags/tag12.xml"/><Relationship Id="rId11" Type="http://schemas.openxmlformats.org/officeDocument/2006/relationships/image" Target="../media/image10.png"/><Relationship Id="rId5" Type="http://schemas.openxmlformats.org/officeDocument/2006/relationships/theme" Target="../theme/theme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CF303F8-4A5E-7EF1-00CC-83CF73CBA436}"/>
              </a:ext>
            </a:extLst>
          </p:cNvPr>
          <p:cNvGrpSpPr/>
          <p:nvPr userDrawn="1"/>
        </p:nvGrpSpPr>
        <p:grpSpPr>
          <a:xfrm>
            <a:off x="6601130" y="233112"/>
            <a:ext cx="2461773" cy="938464"/>
            <a:chOff x="8978582" y="233111"/>
            <a:chExt cx="2903721" cy="1106941"/>
          </a:xfrm>
        </p:grpSpPr>
        <p:pic>
          <p:nvPicPr>
            <p:cNvPr id="6" name="Picture 5" descr="A black and tan rectangle&#10;&#10;Description automatically generated">
              <a:extLst>
                <a:ext uri="{FF2B5EF4-FFF2-40B4-BE49-F238E27FC236}">
                  <a16:creationId xmlns:a16="http://schemas.microsoft.com/office/drawing/2014/main" id="{07AEFEC5-A827-37BF-2F9F-3E8CB5A451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78582" y="330054"/>
              <a:ext cx="196993" cy="60059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ED7F3CA-99D4-A0DC-04FA-55CACF9A87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47071" y="233111"/>
              <a:ext cx="2735232" cy="1106941"/>
            </a:xfrm>
            <a:prstGeom prst="rect">
              <a:avLst/>
            </a:prstGeom>
          </p:spPr>
        </p:pic>
      </p:grp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575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DB072D-5A4D-6AB5-79BE-B7E3E90F291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15" y="441730"/>
            <a:ext cx="1749543" cy="49965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D85DA2-A9D7-B47D-80A4-F186A3390387}"/>
              </a:ext>
            </a:extLst>
          </p:cNvPr>
          <p:cNvSpPr txBox="1"/>
          <p:nvPr userDrawn="1"/>
        </p:nvSpPr>
        <p:spPr>
          <a:xfrm>
            <a:off x="228815" y="152171"/>
            <a:ext cx="19114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kern="1200" dirty="0">
                <a:solidFill>
                  <a:srgbClr val="00389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 partnership with</a:t>
            </a:r>
            <a:endParaRPr lang="en-Z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7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7" r:id="rId3"/>
    <p:sldLayoutId id="2147483655" r:id="rId4"/>
  </p:sldLayoutIdLst>
  <p:hf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1575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2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1261" y="1223493"/>
            <a:ext cx="8537888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pic>
        <p:nvPicPr>
          <p:cNvPr id="8" name="Picture 7" descr="A black and tan rectangle&#10;&#10;Description automatically generated">
            <a:extLst>
              <a:ext uri="{FF2B5EF4-FFF2-40B4-BE49-F238E27FC236}">
                <a16:creationId xmlns:a16="http://schemas.microsoft.com/office/drawing/2014/main" id="{9AAE6F18-9D5B-18BA-DBC3-F84533A66DE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4528" y="171358"/>
            <a:ext cx="150941" cy="460185"/>
          </a:xfrm>
          <a:prstGeom prst="rect">
            <a:avLst/>
          </a:prstGeom>
        </p:spPr>
      </p:pic>
      <p:pic>
        <p:nvPicPr>
          <p:cNvPr id="9" name="Picture 8" descr="A black and white logo&#10;&#10;Description automatically generated">
            <a:extLst>
              <a:ext uri="{FF2B5EF4-FFF2-40B4-BE49-F238E27FC236}">
                <a16:creationId xmlns:a16="http://schemas.microsoft.com/office/drawing/2014/main" id="{E9B516C9-A8E8-5CC3-F7F4-AC35225D72D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5961" y="236469"/>
            <a:ext cx="1862969" cy="5765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8353" y="6356353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1262" y="205769"/>
            <a:ext cx="7133833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3F593E-8D7F-4D25-B5A0-980B43C482DB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898" y="6311895"/>
            <a:ext cx="1494155" cy="42672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965C22B-ACD4-A577-AC85-EFD0F44720D7}"/>
              </a:ext>
            </a:extLst>
          </p:cNvPr>
          <p:cNvSpPr txBox="1"/>
          <p:nvPr userDrawn="1"/>
        </p:nvSpPr>
        <p:spPr>
          <a:xfrm>
            <a:off x="361681" y="6394450"/>
            <a:ext cx="13356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None/>
            </a:pPr>
            <a:r>
              <a:rPr lang="en-US" sz="1100" dirty="0"/>
              <a:t>In partnership with</a:t>
            </a:r>
            <a:endParaRPr lang="en-ZA" sz="1100" dirty="0" err="1"/>
          </a:p>
        </p:txBody>
      </p:sp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54" r:id="rId3"/>
    <p:sldLayoutId id="2147483659" r:id="rId4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Wingdings" panose="05000000000000000000" pitchFamily="2" charset="2"/>
        <a:buChar char="§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1D3E88"/>
        </a:buClr>
        <a:buFont typeface="Calibri" panose="020F0502020204030204" pitchFamily="34" charset="0"/>
        <a:buChar char="-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Courier New" panose="02070309020205020404" pitchFamily="49" charset="0"/>
        <a:buChar char="o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Ø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D93D3-A8B9-9E87-5A94-2A9C7ECAD0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4255" y="1404739"/>
            <a:ext cx="5599381" cy="676275"/>
          </a:xfrm>
        </p:spPr>
        <p:txBody>
          <a:bodyPr/>
          <a:lstStyle/>
          <a:p>
            <a:r>
              <a:rPr lang="en-US" dirty="0"/>
              <a:t>Cleaning Contract 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1241E27-9CFA-E514-DED4-1D12798A9E0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208AE4E-0CED-2D8B-4E6B-ADB6DA38137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9" descr="A group of men in a power line&#10;&#10;Description automatically generated">
            <a:extLst>
              <a:ext uri="{FF2B5EF4-FFF2-40B4-BE49-F238E27FC236}">
                <a16:creationId xmlns:a16="http://schemas.microsoft.com/office/drawing/2014/main" id="{7B8269FE-3DA6-4FD6-EF6B-D3CE1713CF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5125" y="3995739"/>
            <a:ext cx="1895475" cy="1895475"/>
          </a:xfrm>
          <a:prstGeom prst="ellipse">
            <a:avLst/>
          </a:prstGeom>
          <a:solidFill>
            <a:srgbClr val="C97A00"/>
          </a:solidFill>
          <a:ln>
            <a:noFill/>
          </a:ln>
        </p:spPr>
      </p:pic>
      <p:pic>
        <p:nvPicPr>
          <p:cNvPr id="8" name="Picture Placeholder 7" descr="A power line in the snow&#10;&#10;Description automatically generated">
            <a:extLst>
              <a:ext uri="{FF2B5EF4-FFF2-40B4-BE49-F238E27FC236}">
                <a16:creationId xmlns:a16="http://schemas.microsoft.com/office/drawing/2014/main" id="{AA564FB8-EF68-196A-7A8B-838C680D97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0602" y="2246382"/>
            <a:ext cx="3294063" cy="3294063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51E0E243-1E19-9CFF-4734-12BE9CE31476}"/>
              </a:ext>
            </a:extLst>
          </p:cNvPr>
          <p:cNvSpPr txBox="1">
            <a:spLocks/>
          </p:cNvSpPr>
          <p:nvPr/>
        </p:nvSpPr>
        <p:spPr>
          <a:xfrm>
            <a:off x="3060686" y="2847705"/>
            <a:ext cx="5752951" cy="441649"/>
          </a:xfrm>
          <a:prstGeom prst="rect">
            <a:avLst/>
          </a:prstGeom>
        </p:spPr>
        <p:txBody>
          <a:bodyPr/>
          <a:lstStyle>
            <a:lvl1pPr marL="0" indent="0" algn="r" defTabSz="685783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None/>
              <a:defRPr sz="240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1">
                  <a:lumMod val="50000"/>
                </a:schemeClr>
              </a:buClr>
              <a:buFont typeface="Calibri" panose="020F0502020204030204" pitchFamily="34" charset="0"/>
              <a:buChar char="-"/>
              <a:defRPr sz="105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05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1">
                  <a:lumMod val="50000"/>
                </a:schemeClr>
              </a:buClr>
              <a:buFont typeface="Courier New" panose="02070309020205020404" pitchFamily="49" charset="0"/>
              <a:buChar char="o"/>
              <a:defRPr sz="105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Ø"/>
              <a:defRPr sz="105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tx2"/>
                </a:solidFill>
              </a:rPr>
              <a:t>Presented By: Tumi Shai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9175336-66A4-15A0-7BCA-40F50338E8D5}"/>
              </a:ext>
            </a:extLst>
          </p:cNvPr>
          <p:cNvSpPr txBox="1">
            <a:spLocks/>
          </p:cNvSpPr>
          <p:nvPr/>
        </p:nvSpPr>
        <p:spPr>
          <a:xfrm>
            <a:off x="4432853" y="3527027"/>
            <a:ext cx="4380783" cy="327025"/>
          </a:xfrm>
          <a:prstGeom prst="rect">
            <a:avLst/>
          </a:prstGeom>
        </p:spPr>
        <p:txBody>
          <a:bodyPr/>
          <a:lstStyle>
            <a:lvl1pPr marL="0" indent="0" algn="r" defTabSz="685783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1">
                  <a:lumMod val="50000"/>
                </a:schemeClr>
              </a:buClr>
              <a:buFont typeface="Calibri" panose="020F0502020204030204" pitchFamily="34" charset="0"/>
              <a:buChar char="-"/>
              <a:defRPr sz="105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05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1">
                  <a:lumMod val="50000"/>
                </a:schemeClr>
              </a:buClr>
              <a:buFont typeface="Courier New" panose="02070309020205020404" pitchFamily="49" charset="0"/>
              <a:buChar char="o"/>
              <a:defRPr sz="105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Ø"/>
              <a:defRPr sz="1050" kern="1200">
                <a:solidFill>
                  <a:srgbClr val="1D3E8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Date: 09 October 2025</a:t>
            </a:r>
          </a:p>
        </p:txBody>
      </p:sp>
    </p:spTree>
    <p:extLst>
      <p:ext uri="{BB962C8B-B14F-4D97-AF65-F5344CB8AC3E}">
        <p14:creationId xmlns:p14="http://schemas.microsoft.com/office/powerpoint/2010/main" val="1096805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9CC9F-2AA7-02B5-3EB0-6C33DBC1E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of work</a:t>
            </a:r>
            <a:endParaRPr lang="en-ZA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1A4559-4404-4C69-BAA1-C1A41E83E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cs typeface="Times New Roman" panose="02020603050405020304" pitchFamily="18" charset="0"/>
              </a:rPr>
              <a:t>THE PROVISION OF CLEANING SERVICE, PEST CONTROL, GARDENING AND HYGIENE SERVICE FOR THE BLOEMFONTEIN, WELKOM /SASOLBURG, EAST LONDON AND PORT ELIZABETH CLN’S WITHIN THE SOUTHERN GRID ON AND AS AND WHEN REQUIRED BASIS FOR A PERIOD OF 60 MONTHS.</a:t>
            </a:r>
          </a:p>
          <a:p>
            <a:pPr marL="0" indent="0">
              <a:buNone/>
            </a:pPr>
            <a:endParaRPr lang="en-US" sz="1800" dirty="0">
              <a:cs typeface="Times New Roman" panose="02020603050405020304" pitchFamily="18" charset="0"/>
            </a:endParaRPr>
          </a:p>
          <a:p>
            <a:pPr>
              <a:tabLst>
                <a:tab pos="226695" algn="l"/>
              </a:tabLst>
            </a:pP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substations under Bloemfontein are as follows: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Harvard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Beta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Perseus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Luckhoff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Merapi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Serumula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Boundary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226695" algn="l"/>
              </a:tabLst>
            </a:pPr>
            <a:r>
              <a:rPr lang="en-ZA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home centre is Harvard substation in </a:t>
            </a:r>
            <a:r>
              <a:rPr lang="en-ZA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Koppie</a:t>
            </a:r>
            <a:r>
              <a:rPr lang="en-ZA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Road, </a:t>
            </a:r>
            <a:r>
              <a:rPr lang="en-ZA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Bainsvlei</a:t>
            </a:r>
            <a:r>
              <a:rPr lang="en-ZA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ZA" sz="18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284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9CC9F-2AA7-02B5-3EB0-6C33DBC1E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of work - continue</a:t>
            </a:r>
            <a:endParaRPr lang="en-ZA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1A4559-4404-4C69-BAA1-C1A41E83E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26695" algn="l"/>
              </a:tabLst>
            </a:pP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substations under Welkom and Sasolburg CLN are as follows: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Everest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Theseus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Leander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Sorata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Makalu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Scafel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Lethabo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Mercury substation</a:t>
            </a:r>
          </a:p>
          <a:p>
            <a:r>
              <a:rPr lang="en-ZA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home centre is Leander substation on 01 </a:t>
            </a:r>
            <a:r>
              <a:rPr lang="en-ZA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Blemheim</a:t>
            </a:r>
            <a:r>
              <a:rPr lang="en-ZA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Avenue, </a:t>
            </a:r>
            <a:r>
              <a:rPr lang="en-ZA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Riebeec</a:t>
            </a:r>
            <a:r>
              <a:rPr lang="en-ZA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Stad</a:t>
            </a:r>
            <a:r>
              <a:rPr lang="en-ZA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Welkom 9469.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ZA" sz="1800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ZA" sz="18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618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9CC9F-2AA7-02B5-3EB0-6C33DBC1E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of work - continue</a:t>
            </a:r>
            <a:endParaRPr lang="en-ZA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1A4559-4404-4C69-BAA1-C1A41E83E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tabLst>
                <a:tab pos="226695" algn="l"/>
              </a:tabLst>
            </a:pP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substations under East London CLN are as follows: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Buffalo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Delphi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Neptune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Pembroke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Vuyani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226695" algn="l"/>
              </a:tabLst>
            </a:pP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home Centre is Palm Square Business Park, Birchwood House, Beacon Bay, East London, 5201</a:t>
            </a:r>
          </a:p>
          <a:p>
            <a:pPr algn="just">
              <a:tabLst>
                <a:tab pos="226695" algn="l"/>
              </a:tabLst>
            </a:pPr>
            <a:endParaRPr lang="en-GB" sz="18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226695" algn="l"/>
              </a:tabLst>
            </a:pP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substations under Port Elizabeth CLN are as follows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Poisedon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Dedisa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substation/ </a:t>
            </a:r>
            <a:r>
              <a:rPr lang="en-GB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Grassridge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substation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226695" algn="l"/>
              </a:tabLst>
            </a:pP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home Centre is  c/o </a:t>
            </a:r>
            <a:r>
              <a:rPr lang="en-GB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Langehoven</a:t>
            </a: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&amp; Cape Road, Port Elizabeth, 6057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226695" algn="l"/>
              </a:tabLst>
            </a:pPr>
            <a:endParaRPr lang="en-GB" sz="1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226695" algn="l"/>
              </a:tabLst>
            </a:pP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ZA" sz="1800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ZA" sz="18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61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9CC9F-2AA7-02B5-3EB0-6C33DBC1E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of work  - continue</a:t>
            </a:r>
            <a:endParaRPr lang="en-ZA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1A4559-4404-4C69-BAA1-C1A41E83E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Scope of Work entails keeping the workplace clean and tidy in the following respects: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Cleaning the kitchen areas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Cleaning the cookware in the kitchens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Cleaning the recreation areas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Cleaning the office areas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Cleaning of ablution units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Cleaning the windows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  <a:tab pos="457200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Cleaner Service (Full-time Cleaners; Weekend Cleaners)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  <a:tab pos="457200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Supply and Delivery of cleaning Hygiene Consumables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  <a:tab pos="457200" algn="l"/>
              </a:tabLst>
            </a:pPr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Once off installation of hygiene equipment’s (if required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  <a:tab pos="457200" algn="l"/>
              </a:tabLst>
            </a:pPr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Contractor will provide hygiene services and inspect all hygiene equipment while performing their duties and report any defective or damaged hygiene equipment to the NTCSA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  <a:tab pos="457200" algn="l"/>
              </a:tabLst>
            </a:pPr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Once off installation of hygiene equipment’s (if required)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  <a:tab pos="457200" algn="l"/>
              </a:tabLst>
            </a:pPr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Pest control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  <a:tab pos="457200" algn="l"/>
              </a:tabLst>
            </a:pPr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Waste management 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ZA" sz="18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800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9CC9F-2AA7-02B5-3EB0-6C33DBC1E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of work - continue</a:t>
            </a:r>
            <a:endParaRPr lang="en-ZA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1A4559-4404-4C69-BAA1-C1A41E83E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algn="just">
              <a:tabLst>
                <a:tab pos="226695" algn="l"/>
              </a:tabLst>
            </a:pPr>
            <a:r>
              <a:rPr lang="en-ZA" sz="18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Gardening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Sweeping the floors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Maintaining the garden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226695" algn="l"/>
              </a:tabLst>
            </a:pPr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Cleaning the dust bins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226695" algn="l"/>
              </a:tabLst>
            </a:pPr>
            <a:r>
              <a:rPr lang="en-ZA" sz="1800" b="1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Contractor is responsible for delivering cleaning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gardening, hygiene, pest control, gardening and waste management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services according to a predetermined frequency and responding to exceptional circumstances as directed by the Employer (Service Manager)</a:t>
            </a:r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Contractor shall provide all labour, administration and management, equipment, tools, supplies and material required to perform the gardening, cleaning, and pest services specified herein.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226695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226695" algn="l"/>
              </a:tabLst>
            </a:pP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NB: THE EXACT SITES FOR THIS CONTRACT WILL BE CONFIRMED ON TASK ORDER STAGE.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226695" algn="l"/>
              </a:tabLst>
            </a:pPr>
            <a:r>
              <a:rPr lang="en-ZA" sz="18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226695" algn="l"/>
              </a:tabLst>
            </a:pPr>
            <a:r>
              <a:rPr lang="en-ZA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Working times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226695" algn="l"/>
              </a:tabLst>
            </a:pPr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Monday - Friday: 7:00am to 15:30pm </a:t>
            </a:r>
          </a:p>
          <a:p>
            <a:pPr algn="just">
              <a:tabLst>
                <a:tab pos="226695" algn="l"/>
              </a:tabLst>
            </a:pPr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Saturday, Sunday and Public Holidays: 08:00am to 12:00pm (if required)</a:t>
            </a:r>
          </a:p>
          <a:p>
            <a:pPr algn="just">
              <a:tabLst>
                <a:tab pos="226695" algn="l"/>
              </a:tabLst>
            </a:pPr>
            <a:r>
              <a:rPr lang="en-ZA" sz="18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226695" algn="l"/>
              </a:tabLst>
            </a:pPr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NTCSA reserves the right to instruct the Contractor to change working times based on business requirements</a:t>
            </a:r>
          </a:p>
          <a:p>
            <a:pPr marL="0" indent="0" algn="just">
              <a:buNone/>
              <a:tabLst>
                <a:tab pos="226695" algn="l"/>
              </a:tabLst>
            </a:pP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ZA" sz="18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534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EB16E-EB8A-E11E-92B4-24253E78D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Criteria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EAA7AAA-6E3B-D37C-1F87-DF5919800C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48353" y="6366292"/>
            <a:ext cx="260797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7</a:t>
            </a:fld>
            <a:endParaRPr lang="en-ZA" dirty="0"/>
          </a:p>
        </p:txBody>
      </p:sp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C9F3E8E1-C9ED-9913-EE27-DC14BBCE6A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7069075"/>
              </p:ext>
            </p:extLst>
          </p:nvPr>
        </p:nvGraphicFramePr>
        <p:xfrm>
          <a:off x="271262" y="999066"/>
          <a:ext cx="8277091" cy="53672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6449730" imgH="13544352" progId="Excel.Sheet.12">
                  <p:embed/>
                </p:oleObj>
              </mc:Choice>
              <mc:Fallback>
                <p:oleObj name="Worksheet" r:id="rId2" imgW="16449730" imgH="1354435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1262" y="999066"/>
                        <a:ext cx="8277091" cy="53672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4191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FAF6-1BE2-9D79-C294-4B876675AD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61469EC-EAAC-5A99-ACFF-4167DEF0D4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4962" y="1597659"/>
            <a:ext cx="3294851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rgbClr val="C97A00"/>
          </a:solidFill>
          <a:ln>
            <a:noFill/>
          </a:ln>
        </p:spPr>
      </p:pic>
      <p:pic>
        <p:nvPicPr>
          <p:cNvPr id="6" name="Picture Placeholder 7">
            <a:extLst>
              <a:ext uri="{FF2B5EF4-FFF2-40B4-BE49-F238E27FC236}">
                <a16:creationId xmlns:a16="http://schemas.microsoft.com/office/drawing/2014/main" id="{21F7A443-D9FD-823C-A4CE-52C4209FB9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114" y="3341294"/>
            <a:ext cx="1895475" cy="189547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391833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Office Theme">
  <a:themeElements>
    <a:clrScheme name="Eskom Wide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858705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FD266D1C1FED4CB3FCAC2B8A65254D" ma:contentTypeVersion="15" ma:contentTypeDescription="Create a new document." ma:contentTypeScope="" ma:versionID="31bae44c2d5926684ed7b1d6e208e159">
  <xsd:schema xmlns:xsd="http://www.w3.org/2001/XMLSchema" xmlns:xs="http://www.w3.org/2001/XMLSchema" xmlns:p="http://schemas.microsoft.com/office/2006/metadata/properties" xmlns:ns2="9dcbbbe0-33f4-4495-a835-a8d3aeecfc53" xmlns:ns3="c1bba7c4-3cfe-4019-90b1-4f4f2d7a4018" targetNamespace="http://schemas.microsoft.com/office/2006/metadata/properties" ma:root="true" ma:fieldsID="888f3464c33204888032d12180a4713f" ns2:_="" ns3:_="">
    <xsd:import namespace="9dcbbbe0-33f4-4495-a835-a8d3aeecfc53"/>
    <xsd:import namespace="c1bba7c4-3cfe-4019-90b1-4f4f2d7a40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cbbbe0-33f4-4495-a835-a8d3aeecfc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5fa3029-581b-4330-9c67-5ed5a891ea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bba7c4-3cfe-4019-90b1-4f4f2d7a401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8b541d7-edd8-4d2c-8c53-207f74bde388}" ma:internalName="TaxCatchAll" ma:showField="CatchAllData" ma:web="c1bba7c4-3cfe-4019-90b1-4f4f2d7a40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cbbbe0-33f4-4495-a835-a8d3aeecfc53">
      <Terms xmlns="http://schemas.microsoft.com/office/infopath/2007/PartnerControls"/>
    </lcf76f155ced4ddcb4097134ff3c332f>
    <TaxCatchAll xmlns="c1bba7c4-3cfe-4019-90b1-4f4f2d7a4018" xsi:nil="true"/>
  </documentManagement>
</p:properties>
</file>

<file path=customXml/itemProps1.xml><?xml version="1.0" encoding="utf-8"?>
<ds:datastoreItem xmlns:ds="http://schemas.openxmlformats.org/officeDocument/2006/customXml" ds:itemID="{B8F2CBF1-DEB3-4956-8044-27895D4266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CE3642-235F-4C0B-AD80-38B4BE0F13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cbbbe0-33f4-4495-a835-a8d3aeecfc53"/>
    <ds:schemaRef ds:uri="c1bba7c4-3cfe-4019-90b1-4f4f2d7a40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3016D8-013B-494D-B03A-875E7B8BB8A6}">
  <ds:schemaRefs>
    <ds:schemaRef ds:uri="http://schemas.microsoft.com/office/2006/documentManagement/types"/>
    <ds:schemaRef ds:uri="http://schemas.microsoft.com/office/2006/metadata/properties"/>
    <ds:schemaRef ds:uri="9dcbbbe0-33f4-4495-a835-a8d3aeecfc53"/>
    <ds:schemaRef ds:uri="http://purl.org/dc/elements/1.1/"/>
    <ds:schemaRef ds:uri="http://schemas.microsoft.com/office/infopath/2007/PartnerControls"/>
    <ds:schemaRef ds:uri="http://purl.org/dc/dcmitype/"/>
    <ds:schemaRef ds:uri="c1bba7c4-3cfe-4019-90b1-4f4f2d7a4018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dd17a35c-9c67-4dda-b948-74ee3b80cf57}" enabled="1" method="Standard" siteId="{93aedbdc-cc67-4652-aa12-d250a876ae7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3987</TotalTime>
  <Words>482</Words>
  <Application>Microsoft Office PowerPoint</Application>
  <PresentationFormat>On-screen Show (4:3)</PresentationFormat>
  <Paragraphs>76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Calibri</vt:lpstr>
      <vt:lpstr>Courier New</vt:lpstr>
      <vt:lpstr>Symbol</vt:lpstr>
      <vt:lpstr>Times New Roman</vt:lpstr>
      <vt:lpstr>Wingdings</vt:lpstr>
      <vt:lpstr>Office Theme</vt:lpstr>
      <vt:lpstr>Content Slide Master</vt:lpstr>
      <vt:lpstr>think-cell Slide</vt:lpstr>
      <vt:lpstr>Worksheet</vt:lpstr>
      <vt:lpstr>Cleaning Contract </vt:lpstr>
      <vt:lpstr>Scope of work</vt:lpstr>
      <vt:lpstr>Scope of work - continue</vt:lpstr>
      <vt:lpstr>Scope of work - continue</vt:lpstr>
      <vt:lpstr>Scope of work  - continue</vt:lpstr>
      <vt:lpstr>Scope of work - continue</vt:lpstr>
      <vt:lpstr>Technical Criteria</vt:lpstr>
      <vt:lpstr>Conclusion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Hanlie Smit</dc:creator>
  <cp:lastModifiedBy>Goodwill Mazibuko</cp:lastModifiedBy>
  <cp:revision>95</cp:revision>
  <dcterms:created xsi:type="dcterms:W3CDTF">2020-01-06T09:48:40Z</dcterms:created>
  <dcterms:modified xsi:type="dcterms:W3CDTF">2025-10-21T10:33:42Z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0x010100E7FD266D1C1FED4CB3FCAC2B8A65254D</vt:lpwstr>
  </property>
  <property fmtid="{D5CDD505-2E9C-101B-9397-08002B2CF9AE}" pid="3" name="MediaServiceImageTags">
    <vt:lpwstr/>
  </property>
</Properties>
</file>