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80" r:id="rId5"/>
  </p:sldMasterIdLst>
  <p:notesMasterIdLst>
    <p:notesMasterId r:id="rId37"/>
  </p:notesMasterIdLst>
  <p:handoutMasterIdLst>
    <p:handoutMasterId r:id="rId38"/>
  </p:handoutMasterIdLst>
  <p:sldIdLst>
    <p:sldId id="2049" r:id="rId6"/>
    <p:sldId id="2056" r:id="rId7"/>
    <p:sldId id="2054" r:id="rId8"/>
    <p:sldId id="2029" r:id="rId9"/>
    <p:sldId id="2043" r:id="rId10"/>
    <p:sldId id="2073" r:id="rId11"/>
    <p:sldId id="2031" r:id="rId12"/>
    <p:sldId id="2078" r:id="rId13"/>
    <p:sldId id="2079" r:id="rId14"/>
    <p:sldId id="2080" r:id="rId15"/>
    <p:sldId id="2081" r:id="rId16"/>
    <p:sldId id="2082" r:id="rId17"/>
    <p:sldId id="2089" r:id="rId18"/>
    <p:sldId id="2083" r:id="rId19"/>
    <p:sldId id="2084" r:id="rId20"/>
    <p:sldId id="2085" r:id="rId21"/>
    <p:sldId id="2090" r:id="rId22"/>
    <p:sldId id="2086" r:id="rId23"/>
    <p:sldId id="2087" r:id="rId24"/>
    <p:sldId id="2053" r:id="rId25"/>
    <p:sldId id="2057" r:id="rId26"/>
    <p:sldId id="2074" r:id="rId27"/>
    <p:sldId id="2058" r:id="rId28"/>
    <p:sldId id="1621" r:id="rId29"/>
    <p:sldId id="2059" r:id="rId30"/>
    <p:sldId id="2060" r:id="rId31"/>
    <p:sldId id="2061" r:id="rId32"/>
    <p:sldId id="2088" r:id="rId33"/>
    <p:sldId id="2065" r:id="rId34"/>
    <p:sldId id="2077" r:id="rId35"/>
    <p:sldId id="2055" r:id="rId36"/>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2B"/>
    <a:srgbClr val="1F6BA1"/>
    <a:srgbClr val="7DBA02"/>
    <a:srgbClr val="FDC60D"/>
    <a:srgbClr val="959B51"/>
    <a:srgbClr val="F37920"/>
    <a:srgbClr val="0098AF"/>
    <a:srgbClr val="8CBE3A"/>
    <a:srgbClr val="E42313"/>
    <a:srgbClr val="D32E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704"/>
  </p:normalViewPr>
  <p:slideViewPr>
    <p:cSldViewPr snapToGrid="0">
      <p:cViewPr varScale="1">
        <p:scale>
          <a:sx n="120" d="100"/>
          <a:sy n="120" d="100"/>
        </p:scale>
        <p:origin x="228" y="102"/>
      </p:cViewPr>
      <p:guideLst>
        <p:guide orient="horz" pos="436"/>
        <p:guide pos="189"/>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14/04/2025</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14/04/2025</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25</a:t>
            </a:fld>
            <a:endParaRPr lang="en-GB"/>
          </a:p>
        </p:txBody>
      </p:sp>
    </p:spTree>
    <p:extLst>
      <p:ext uri="{BB962C8B-B14F-4D97-AF65-F5344CB8AC3E}">
        <p14:creationId xmlns:p14="http://schemas.microsoft.com/office/powerpoint/2010/main" val="160984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a:solidFill>
                  <a:srgbClr val="2C363A"/>
                </a:solidFill>
                <a:effectLst/>
                <a:latin typeface="Calibri" panose="020F0502020204030204" pitchFamily="34" charset="0"/>
              </a:rPr>
              <a:t>Growth and Reinvent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42735437"/>
              </p:ext>
            </p:extLst>
          </p:nvPr>
        </p:nvGraphicFramePr>
        <p:xfrm>
          <a:off x="2121" y="1594"/>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21" y="1594"/>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72798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ags" Target="../tags/tag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2" imgW="421" imgH="420" progId="TCLayout.ActiveDocument.1">
                  <p:embed/>
                </p:oleObj>
              </mc:Choice>
              <mc:Fallback>
                <p:oleObj name="think-cell Slide" r:id="rId32" imgW="421" imgH="420" progId="TCLayout.ActiveDocument.1">
                  <p:embed/>
                  <p:pic>
                    <p:nvPicPr>
                      <p:cNvPr id="4" name="Object 3" hidden="1"/>
                      <p:cNvPicPr/>
                      <p:nvPr/>
                    </p:nvPicPr>
                    <p:blipFill>
                      <a:blip r:embed="rId33"/>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 id="2147483809" r:id="rId29"/>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www.etenders.gov.za/"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mailto:Nhlanhla.Caluza@transnet.net"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17771" y="-35026"/>
            <a:ext cx="12233306" cy="6896709"/>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1322551 w 12196437"/>
              <a:gd name="connsiteY174" fmla="*/ 917119 h 6880475"/>
              <a:gd name="connsiteX175" fmla="*/ 346641 w 12196437"/>
              <a:gd name="connsiteY175" fmla="*/ 524645 h 6880475"/>
              <a:gd name="connsiteX176" fmla="*/ 11413612 w 12196437"/>
              <a:gd name="connsiteY176" fmla="*/ 0 h 6880475"/>
              <a:gd name="connsiteX177" fmla="*/ 12183186 w 12196437"/>
              <a:gd name="connsiteY177" fmla="*/ 0 h 6880475"/>
              <a:gd name="connsiteX178" fmla="*/ 12196437 w 12196437"/>
              <a:gd name="connsiteY178" fmla="*/ 0 h 6880475"/>
              <a:gd name="connsiteX179" fmla="*/ 12196437 w 12196437"/>
              <a:gd name="connsiteY179" fmla="*/ 6880472 h 6880475"/>
              <a:gd name="connsiteX180" fmla="*/ 12183186 w 12196437"/>
              <a:gd name="connsiteY180" fmla="*/ 6880472 h 6880475"/>
              <a:gd name="connsiteX181" fmla="*/ 12183186 w 12196437"/>
              <a:gd name="connsiteY181" fmla="*/ 6880475 h 6880475"/>
              <a:gd name="connsiteX182" fmla="*/ 0 w 12196437"/>
              <a:gd name="connsiteY182" fmla="*/ 6880475 h 6880475"/>
              <a:gd name="connsiteX183" fmla="*/ 346641 w 12196437"/>
              <a:gd name="connsiteY183" fmla="*/ 524645 h 6880475"/>
              <a:gd name="connsiteX0" fmla="*/ 975910 w 11849796"/>
              <a:gd name="connsiteY0" fmla="*/ 917119 h 8979057"/>
              <a:gd name="connsiteX1" fmla="*/ 295937 w 11849796"/>
              <a:gd name="connsiteY1" fmla="*/ 2059126 h 8979057"/>
              <a:gd name="connsiteX2" fmla="*/ 295937 w 11849796"/>
              <a:gd name="connsiteY2" fmla="*/ 2878457 h 8979057"/>
              <a:gd name="connsiteX3" fmla="*/ 761887 w 11849796"/>
              <a:gd name="connsiteY3" fmla="*/ 3602271 h 8979057"/>
              <a:gd name="connsiteX4" fmla="*/ 1553042 w 11849796"/>
              <a:gd name="connsiteY4" fmla="*/ 3602271 h 8979057"/>
              <a:gd name="connsiteX5" fmla="*/ 1635417 w 11849796"/>
              <a:gd name="connsiteY5" fmla="*/ 3459631 h 8979057"/>
              <a:gd name="connsiteX6" fmla="*/ 2369844 w 11849796"/>
              <a:gd name="connsiteY6" fmla="*/ 3459631 h 8979057"/>
              <a:gd name="connsiteX7" fmla="*/ 2422782 w 11849796"/>
              <a:gd name="connsiteY7" fmla="*/ 3554387 h 8979057"/>
              <a:gd name="connsiteX8" fmla="*/ 2422782 w 11849796"/>
              <a:gd name="connsiteY8" fmla="*/ 4078708 h 8979057"/>
              <a:gd name="connsiteX9" fmla="*/ 2608758 w 11849796"/>
              <a:gd name="connsiteY9" fmla="*/ 4402397 h 8979057"/>
              <a:gd name="connsiteX10" fmla="*/ 2607747 w 11849796"/>
              <a:gd name="connsiteY10" fmla="*/ 4744531 h 8979057"/>
              <a:gd name="connsiteX11" fmla="*/ 2920445 w 11849796"/>
              <a:gd name="connsiteY11" fmla="*/ 5313072 h 8979057"/>
              <a:gd name="connsiteX12" fmla="*/ 2920445 w 11849796"/>
              <a:gd name="connsiteY12" fmla="*/ 5777000 h 8979057"/>
              <a:gd name="connsiteX13" fmla="*/ 3331310 w 11849796"/>
              <a:gd name="connsiteY13" fmla="*/ 6260639 h 8979057"/>
              <a:gd name="connsiteX14" fmla="*/ 3901618 w 11849796"/>
              <a:gd name="connsiteY14" fmla="*/ 6264176 h 8979057"/>
              <a:gd name="connsiteX15" fmla="*/ 4177171 w 11849796"/>
              <a:gd name="connsiteY15" fmla="*/ 5805807 h 8979057"/>
              <a:gd name="connsiteX16" fmla="*/ 4177171 w 11849796"/>
              <a:gd name="connsiteY16" fmla="*/ 5519010 h 8979057"/>
              <a:gd name="connsiteX17" fmla="*/ 4689236 w 11849796"/>
              <a:gd name="connsiteY17" fmla="*/ 4716736 h 8979057"/>
              <a:gd name="connsiteX18" fmla="*/ 4689236 w 11849796"/>
              <a:gd name="connsiteY18" fmla="*/ 4178518 h 8979057"/>
              <a:gd name="connsiteX19" fmla="*/ 4888983 w 11849796"/>
              <a:gd name="connsiteY19" fmla="*/ 3862662 h 8979057"/>
              <a:gd name="connsiteX20" fmla="*/ 5190309 w 11849796"/>
              <a:gd name="connsiteY20" fmla="*/ 3866200 h 8979057"/>
              <a:gd name="connsiteX21" fmla="*/ 5804081 w 11849796"/>
              <a:gd name="connsiteY21" fmla="*/ 2792291 h 8979057"/>
              <a:gd name="connsiteX22" fmla="*/ 4777423 w 11849796"/>
              <a:gd name="connsiteY22" fmla="*/ 2792291 h 8979057"/>
              <a:gd name="connsiteX23" fmla="*/ 4566558 w 11849796"/>
              <a:gd name="connsiteY23" fmla="*/ 2429941 h 8979057"/>
              <a:gd name="connsiteX24" fmla="*/ 4566558 w 11849796"/>
              <a:gd name="connsiteY24" fmla="*/ 1998230 h 8979057"/>
              <a:gd name="connsiteX25" fmla="*/ 4051840 w 11849796"/>
              <a:gd name="connsiteY25" fmla="*/ 1286670 h 8979057"/>
              <a:gd name="connsiteX26" fmla="*/ 2899598 w 11849796"/>
              <a:gd name="connsiteY26" fmla="*/ 1286670 h 8979057"/>
              <a:gd name="connsiteX27" fmla="*/ 2654494 w 11849796"/>
              <a:gd name="connsiteY27" fmla="*/ 1734048 h 8979057"/>
              <a:gd name="connsiteX28" fmla="*/ 2150388 w 11849796"/>
              <a:gd name="connsiteY28" fmla="*/ 1734048 h 8979057"/>
              <a:gd name="connsiteX29" fmla="*/ 1881280 w 11849796"/>
              <a:gd name="connsiteY29" fmla="*/ 1274036 h 8979057"/>
              <a:gd name="connsiteX30" fmla="*/ 1151527 w 11849796"/>
              <a:gd name="connsiteY30" fmla="*/ 1274036 h 8979057"/>
              <a:gd name="connsiteX31" fmla="*/ 638829 w 11849796"/>
              <a:gd name="connsiteY31" fmla="*/ 2182310 h 8979057"/>
              <a:gd name="connsiteX32" fmla="*/ 651463 w 11849796"/>
              <a:gd name="connsiteY32" fmla="*/ 2763485 h 8979057"/>
              <a:gd name="connsiteX33" fmla="*/ 976795 w 11849796"/>
              <a:gd name="connsiteY33" fmla="*/ 3233478 h 8979057"/>
              <a:gd name="connsiteX34" fmla="*/ 1357590 w 11849796"/>
              <a:gd name="connsiteY34" fmla="*/ 3233478 h 8979057"/>
              <a:gd name="connsiteX35" fmla="*/ 1494798 w 11849796"/>
              <a:gd name="connsiteY35" fmla="*/ 3054072 h 8979057"/>
              <a:gd name="connsiteX36" fmla="*/ 2541418 w 11849796"/>
              <a:gd name="connsiteY36" fmla="*/ 3054072 h 8979057"/>
              <a:gd name="connsiteX37" fmla="*/ 2775150 w 11849796"/>
              <a:gd name="connsiteY37" fmla="*/ 3479213 h 8979057"/>
              <a:gd name="connsiteX38" fmla="*/ 2775150 w 11849796"/>
              <a:gd name="connsiteY38" fmla="*/ 4018947 h 8979057"/>
              <a:gd name="connsiteX39" fmla="*/ 2961759 w 11849796"/>
              <a:gd name="connsiteY39" fmla="*/ 4339225 h 8979057"/>
              <a:gd name="connsiteX40" fmla="*/ 2961759 w 11849796"/>
              <a:gd name="connsiteY40" fmla="*/ 4666958 h 8979057"/>
              <a:gd name="connsiteX41" fmla="*/ 3296691 w 11849796"/>
              <a:gd name="connsiteY41" fmla="*/ 5227159 h 8979057"/>
              <a:gd name="connsiteX42" fmla="*/ 3296691 w 11849796"/>
              <a:gd name="connsiteY42" fmla="*/ 5573716 h 8979057"/>
              <a:gd name="connsiteX43" fmla="*/ 3519433 w 11849796"/>
              <a:gd name="connsiteY43" fmla="*/ 5864303 h 8979057"/>
              <a:gd name="connsiteX44" fmla="*/ 3707936 w 11849796"/>
              <a:gd name="connsiteY44" fmla="*/ 5864303 h 8979057"/>
              <a:gd name="connsiteX45" fmla="*/ 3858031 w 11849796"/>
              <a:gd name="connsiteY45" fmla="*/ 5616293 h 8979057"/>
              <a:gd name="connsiteX46" fmla="*/ 3858031 w 11849796"/>
              <a:gd name="connsiteY46" fmla="*/ 5371063 h 8979057"/>
              <a:gd name="connsiteX47" fmla="*/ 4333962 w 11849796"/>
              <a:gd name="connsiteY47" fmla="*/ 4609724 h 8979057"/>
              <a:gd name="connsiteX48" fmla="*/ 4338005 w 11849796"/>
              <a:gd name="connsiteY48" fmla="*/ 4017179 h 8979057"/>
              <a:gd name="connsiteX49" fmla="*/ 4609640 w 11849796"/>
              <a:gd name="connsiteY49" fmla="*/ 3560957 h 8979057"/>
              <a:gd name="connsiteX50" fmla="*/ 4993215 w 11849796"/>
              <a:gd name="connsiteY50" fmla="*/ 3559441 h 8979057"/>
              <a:gd name="connsiteX51" fmla="*/ 5266368 w 11849796"/>
              <a:gd name="connsiteY51" fmla="*/ 3098544 h 8979057"/>
              <a:gd name="connsiteX52" fmla="*/ 4580708 w 11849796"/>
              <a:gd name="connsiteY52" fmla="*/ 3096017 h 8979057"/>
              <a:gd name="connsiteX53" fmla="*/ 4221770 w 11849796"/>
              <a:gd name="connsiteY53" fmla="*/ 2507768 h 8979057"/>
              <a:gd name="connsiteX54" fmla="*/ 4236046 w 11849796"/>
              <a:gd name="connsiteY54" fmla="*/ 2127225 h 8979057"/>
              <a:gd name="connsiteX55" fmla="*/ 3906293 w 11849796"/>
              <a:gd name="connsiteY55" fmla="*/ 1643207 h 8979057"/>
              <a:gd name="connsiteX56" fmla="*/ 3097703 w 11849796"/>
              <a:gd name="connsiteY56" fmla="*/ 1638786 h 8979057"/>
              <a:gd name="connsiteX57" fmla="*/ 2847797 w 11849796"/>
              <a:gd name="connsiteY57" fmla="*/ 2076941 h 8979057"/>
              <a:gd name="connsiteX58" fmla="*/ 1932069 w 11849796"/>
              <a:gd name="connsiteY58" fmla="*/ 2076941 h 8979057"/>
              <a:gd name="connsiteX59" fmla="*/ 1706927 w 11849796"/>
              <a:gd name="connsiteY59" fmla="*/ 1657105 h 8979057"/>
              <a:gd name="connsiteX60" fmla="*/ 1368961 w 11849796"/>
              <a:gd name="connsiteY60" fmla="*/ 1657105 h 8979057"/>
              <a:gd name="connsiteX61" fmla="*/ 1018740 w 11849796"/>
              <a:gd name="connsiteY61" fmla="*/ 2321286 h 8979057"/>
              <a:gd name="connsiteX62" fmla="*/ 1025690 w 11849796"/>
              <a:gd name="connsiteY62" fmla="*/ 2653694 h 8979057"/>
              <a:gd name="connsiteX63" fmla="*/ 1095177 w 11849796"/>
              <a:gd name="connsiteY63" fmla="*/ 2745670 h 8979057"/>
              <a:gd name="connsiteX64" fmla="*/ 1206484 w 11849796"/>
              <a:gd name="connsiteY64" fmla="*/ 2743775 h 8979057"/>
              <a:gd name="connsiteX65" fmla="*/ 1302758 w 11849796"/>
              <a:gd name="connsiteY65" fmla="*/ 2662411 h 8979057"/>
              <a:gd name="connsiteX66" fmla="*/ 3350640 w 11849796"/>
              <a:gd name="connsiteY66" fmla="*/ 2663801 h 8979057"/>
              <a:gd name="connsiteX67" fmla="*/ 3551397 w 11849796"/>
              <a:gd name="connsiteY67" fmla="*/ 2270370 h 8979057"/>
              <a:gd name="connsiteX68" fmla="*/ 3584500 w 11849796"/>
              <a:gd name="connsiteY68" fmla="*/ 2270370 h 8979057"/>
              <a:gd name="connsiteX69" fmla="*/ 3647671 w 11849796"/>
              <a:gd name="connsiteY69" fmla="*/ 2353504 h 8979057"/>
              <a:gd name="connsiteX70" fmla="*/ 3647671 w 11849796"/>
              <a:gd name="connsiteY70" fmla="*/ 2771317 h 8979057"/>
              <a:gd name="connsiteX71" fmla="*/ 4031246 w 11849796"/>
              <a:gd name="connsiteY71" fmla="*/ 3414653 h 8979057"/>
              <a:gd name="connsiteX72" fmla="*/ 3752662 w 11849796"/>
              <a:gd name="connsiteY72" fmla="*/ 3832466 h 8979057"/>
              <a:gd name="connsiteX73" fmla="*/ 3744954 w 11849796"/>
              <a:gd name="connsiteY73" fmla="*/ 4456471 h 8979057"/>
              <a:gd name="connsiteX74" fmla="*/ 3622656 w 11849796"/>
              <a:gd name="connsiteY74" fmla="*/ 4641815 h 8979057"/>
              <a:gd name="connsiteX75" fmla="*/ 3511979 w 11849796"/>
              <a:gd name="connsiteY75" fmla="*/ 4455966 h 8979057"/>
              <a:gd name="connsiteX76" fmla="*/ 3511979 w 11849796"/>
              <a:gd name="connsiteY76" fmla="*/ 4076939 h 8979057"/>
              <a:gd name="connsiteX77" fmla="*/ 3374140 w 11849796"/>
              <a:gd name="connsiteY77" fmla="*/ 3851165 h 8979057"/>
              <a:gd name="connsiteX78" fmla="*/ 3374140 w 11849796"/>
              <a:gd name="connsiteY78" fmla="*/ 3321665 h 8979057"/>
              <a:gd name="connsiteX79" fmla="*/ 3209895 w 11849796"/>
              <a:gd name="connsiteY79" fmla="*/ 3043712 h 8979057"/>
              <a:gd name="connsiteX80" fmla="*/ 3381846 w 11849796"/>
              <a:gd name="connsiteY80" fmla="*/ 3043712 h 8979057"/>
              <a:gd name="connsiteX81" fmla="*/ 3599535 w 11849796"/>
              <a:gd name="connsiteY81" fmla="*/ 3385973 h 8979057"/>
              <a:gd name="connsiteX82" fmla="*/ 3432635 w 11849796"/>
              <a:gd name="connsiteY82" fmla="*/ 3638658 h 8979057"/>
              <a:gd name="connsiteX83" fmla="*/ 3432635 w 11849796"/>
              <a:gd name="connsiteY83" fmla="*/ 3763104 h 8979057"/>
              <a:gd name="connsiteX84" fmla="*/ 3647417 w 11849796"/>
              <a:gd name="connsiteY84" fmla="*/ 3763104 h 8979057"/>
              <a:gd name="connsiteX85" fmla="*/ 3647417 w 11849796"/>
              <a:gd name="connsiteY85" fmla="*/ 3703345 h 8979057"/>
              <a:gd name="connsiteX86" fmla="*/ 3855503 w 11849796"/>
              <a:gd name="connsiteY86" fmla="*/ 3389005 h 8979057"/>
              <a:gd name="connsiteX87" fmla="*/ 3499724 w 11849796"/>
              <a:gd name="connsiteY87" fmla="*/ 2829562 h 8979057"/>
              <a:gd name="connsiteX88" fmla="*/ 2833395 w 11849796"/>
              <a:gd name="connsiteY88" fmla="*/ 2829562 h 8979057"/>
              <a:gd name="connsiteX89" fmla="*/ 3158727 w 11849796"/>
              <a:gd name="connsiteY89" fmla="*/ 3380540 h 8979057"/>
              <a:gd name="connsiteX90" fmla="*/ 3158727 w 11849796"/>
              <a:gd name="connsiteY90" fmla="*/ 3911178 h 8979057"/>
              <a:gd name="connsiteX91" fmla="*/ 3296565 w 11849796"/>
              <a:gd name="connsiteY91" fmla="*/ 4136952 h 8979057"/>
              <a:gd name="connsiteX92" fmla="*/ 3296565 w 11849796"/>
              <a:gd name="connsiteY92" fmla="*/ 4514083 h 8979057"/>
              <a:gd name="connsiteX93" fmla="*/ 3612421 w 11849796"/>
              <a:gd name="connsiteY93" fmla="*/ 5043836 h 8979057"/>
              <a:gd name="connsiteX94" fmla="*/ 3958978 w 11849796"/>
              <a:gd name="connsiteY94" fmla="*/ 4522043 h 8979057"/>
              <a:gd name="connsiteX95" fmla="*/ 3966558 w 11849796"/>
              <a:gd name="connsiteY95" fmla="*/ 3898291 h 8979057"/>
              <a:gd name="connsiteX96" fmla="*/ 4285067 w 11849796"/>
              <a:gd name="connsiteY96" fmla="*/ 3420464 h 8979057"/>
              <a:gd name="connsiteX97" fmla="*/ 3862452 w 11849796"/>
              <a:gd name="connsiteY97" fmla="*/ 2712442 h 8979057"/>
              <a:gd name="connsiteX98" fmla="*/ 3862452 w 11849796"/>
              <a:gd name="connsiteY98" fmla="*/ 2281616 h 8979057"/>
              <a:gd name="connsiteX99" fmla="*/ 3691258 w 11849796"/>
              <a:gd name="connsiteY99" fmla="*/ 2055968 h 8979057"/>
              <a:gd name="connsiteX100" fmla="*/ 3420001 w 11849796"/>
              <a:gd name="connsiteY100" fmla="*/ 2055968 h 8979057"/>
              <a:gd name="connsiteX101" fmla="*/ 3219749 w 11849796"/>
              <a:gd name="connsiteY101" fmla="*/ 2448766 h 8979057"/>
              <a:gd name="connsiteX102" fmla="*/ 1236175 w 11849796"/>
              <a:gd name="connsiteY102" fmla="*/ 2447629 h 8979057"/>
              <a:gd name="connsiteX103" fmla="*/ 1234659 w 11849796"/>
              <a:gd name="connsiteY103" fmla="*/ 2371823 h 8979057"/>
              <a:gd name="connsiteX104" fmla="*/ 1497957 w 11849796"/>
              <a:gd name="connsiteY104" fmla="*/ 1871382 h 8979057"/>
              <a:gd name="connsiteX105" fmla="*/ 1578310 w 11849796"/>
              <a:gd name="connsiteY105" fmla="*/ 1871382 h 8979057"/>
              <a:gd name="connsiteX106" fmla="*/ 1803579 w 11849796"/>
              <a:gd name="connsiteY106" fmla="*/ 2291216 h 8979057"/>
              <a:gd name="connsiteX107" fmla="*/ 2972624 w 11849796"/>
              <a:gd name="connsiteY107" fmla="*/ 2291216 h 8979057"/>
              <a:gd name="connsiteX108" fmla="*/ 3222024 w 11849796"/>
              <a:gd name="connsiteY108" fmla="*/ 1853820 h 8979057"/>
              <a:gd name="connsiteX109" fmla="*/ 3792712 w 11849796"/>
              <a:gd name="connsiteY109" fmla="*/ 1856852 h 8979057"/>
              <a:gd name="connsiteX110" fmla="*/ 4019117 w 11849796"/>
              <a:gd name="connsiteY110" fmla="*/ 2189259 h 8979057"/>
              <a:gd name="connsiteX111" fmla="*/ 4005092 w 11849796"/>
              <a:gd name="connsiteY111" fmla="*/ 2563864 h 8979057"/>
              <a:gd name="connsiteX112" fmla="*/ 4459925 w 11849796"/>
              <a:gd name="connsiteY112" fmla="*/ 3310294 h 8979057"/>
              <a:gd name="connsiteX113" fmla="*/ 4890120 w 11849796"/>
              <a:gd name="connsiteY113" fmla="*/ 3311936 h 8979057"/>
              <a:gd name="connsiteX114" fmla="*/ 4870538 w 11849796"/>
              <a:gd name="connsiteY114" fmla="*/ 3344912 h 8979057"/>
              <a:gd name="connsiteX115" fmla="*/ 4487341 w 11849796"/>
              <a:gd name="connsiteY115" fmla="*/ 3346301 h 8979057"/>
              <a:gd name="connsiteX116" fmla="*/ 4123602 w 11849796"/>
              <a:gd name="connsiteY116" fmla="*/ 3957166 h 8979057"/>
              <a:gd name="connsiteX117" fmla="*/ 4119559 w 11849796"/>
              <a:gd name="connsiteY117" fmla="*/ 4547185 h 8979057"/>
              <a:gd name="connsiteX118" fmla="*/ 3643248 w 11849796"/>
              <a:gd name="connsiteY118" fmla="*/ 5309408 h 8979057"/>
              <a:gd name="connsiteX119" fmla="*/ 3643248 w 11849796"/>
              <a:gd name="connsiteY119" fmla="*/ 5556786 h 8979057"/>
              <a:gd name="connsiteX120" fmla="*/ 3603704 w 11849796"/>
              <a:gd name="connsiteY120" fmla="*/ 5622106 h 8979057"/>
              <a:gd name="connsiteX121" fmla="*/ 3511095 w 11849796"/>
              <a:gd name="connsiteY121" fmla="*/ 5501448 h 8979057"/>
              <a:gd name="connsiteX122" fmla="*/ 3511095 w 11849796"/>
              <a:gd name="connsiteY122" fmla="*/ 5168410 h 8979057"/>
              <a:gd name="connsiteX123" fmla="*/ 3176161 w 11849796"/>
              <a:gd name="connsiteY123" fmla="*/ 4608082 h 8979057"/>
              <a:gd name="connsiteX124" fmla="*/ 3176161 w 11849796"/>
              <a:gd name="connsiteY124" fmla="*/ 4281108 h 8979057"/>
              <a:gd name="connsiteX125" fmla="*/ 2989554 w 11849796"/>
              <a:gd name="connsiteY125" fmla="*/ 3960830 h 8979057"/>
              <a:gd name="connsiteX126" fmla="*/ 2989554 w 11849796"/>
              <a:gd name="connsiteY126" fmla="*/ 3424002 h 8979057"/>
              <a:gd name="connsiteX127" fmla="*/ 2668517 w 11849796"/>
              <a:gd name="connsiteY127" fmla="*/ 2839290 h 8979057"/>
              <a:gd name="connsiteX128" fmla="*/ 1388671 w 11849796"/>
              <a:gd name="connsiteY128" fmla="*/ 2839290 h 8979057"/>
              <a:gd name="connsiteX129" fmla="*/ 1251590 w 11849796"/>
              <a:gd name="connsiteY129" fmla="*/ 3018316 h 8979057"/>
              <a:gd name="connsiteX130" fmla="*/ 1089239 w 11849796"/>
              <a:gd name="connsiteY130" fmla="*/ 3018316 h 8979057"/>
              <a:gd name="connsiteX131" fmla="*/ 864224 w 11849796"/>
              <a:gd name="connsiteY131" fmla="*/ 2693869 h 8979057"/>
              <a:gd name="connsiteX132" fmla="*/ 854622 w 11849796"/>
              <a:gd name="connsiteY132" fmla="*/ 2236638 h 8979057"/>
              <a:gd name="connsiteX133" fmla="*/ 1276605 w 11849796"/>
              <a:gd name="connsiteY133" fmla="*/ 1488944 h 8979057"/>
              <a:gd name="connsiteX134" fmla="*/ 1757842 w 11849796"/>
              <a:gd name="connsiteY134" fmla="*/ 1488944 h 8979057"/>
              <a:gd name="connsiteX135" fmla="*/ 2026952 w 11849796"/>
              <a:gd name="connsiteY135" fmla="*/ 1948955 h 8979057"/>
              <a:gd name="connsiteX136" fmla="*/ 2781594 w 11849796"/>
              <a:gd name="connsiteY136" fmla="*/ 1948955 h 8979057"/>
              <a:gd name="connsiteX137" fmla="*/ 3026698 w 11849796"/>
              <a:gd name="connsiteY137" fmla="*/ 1501578 h 8979057"/>
              <a:gd name="connsiteX138" fmla="*/ 3941796 w 11849796"/>
              <a:gd name="connsiteY138" fmla="*/ 1501578 h 8979057"/>
              <a:gd name="connsiteX139" fmla="*/ 4351524 w 11849796"/>
              <a:gd name="connsiteY139" fmla="*/ 2067717 h 8979057"/>
              <a:gd name="connsiteX140" fmla="*/ 4350891 w 11849796"/>
              <a:gd name="connsiteY140" fmla="*/ 2487932 h 8979057"/>
              <a:gd name="connsiteX141" fmla="*/ 4653102 w 11849796"/>
              <a:gd name="connsiteY141" fmla="*/ 3007199 h 8979057"/>
              <a:gd name="connsiteX142" fmla="*/ 5432888 w 11849796"/>
              <a:gd name="connsiteY142" fmla="*/ 3007199 h 8979057"/>
              <a:gd name="connsiteX143" fmla="*/ 5065483 w 11849796"/>
              <a:gd name="connsiteY143" fmla="*/ 3649776 h 8979057"/>
              <a:gd name="connsiteX144" fmla="*/ 4771358 w 11849796"/>
              <a:gd name="connsiteY144" fmla="*/ 3646618 h 8979057"/>
              <a:gd name="connsiteX145" fmla="*/ 4474201 w 11849796"/>
              <a:gd name="connsiteY145" fmla="*/ 4115347 h 8979057"/>
              <a:gd name="connsiteX146" fmla="*/ 4474201 w 11849796"/>
              <a:gd name="connsiteY146" fmla="*/ 4653691 h 8979057"/>
              <a:gd name="connsiteX147" fmla="*/ 3962136 w 11849796"/>
              <a:gd name="connsiteY147" fmla="*/ 5456344 h 8979057"/>
              <a:gd name="connsiteX148" fmla="*/ 3962136 w 11849796"/>
              <a:gd name="connsiteY148" fmla="*/ 5746173 h 8979057"/>
              <a:gd name="connsiteX149" fmla="*/ 3780330 w 11849796"/>
              <a:gd name="connsiteY149" fmla="*/ 6048637 h 8979057"/>
              <a:gd name="connsiteX150" fmla="*/ 3430993 w 11849796"/>
              <a:gd name="connsiteY150" fmla="*/ 6046490 h 8979057"/>
              <a:gd name="connsiteX151" fmla="*/ 3135478 w 11849796"/>
              <a:gd name="connsiteY151" fmla="*/ 5698668 h 8979057"/>
              <a:gd name="connsiteX152" fmla="*/ 3135478 w 11849796"/>
              <a:gd name="connsiteY152" fmla="*/ 5258366 h 8979057"/>
              <a:gd name="connsiteX153" fmla="*/ 2822908 w 11849796"/>
              <a:gd name="connsiteY153" fmla="*/ 4689826 h 8979057"/>
              <a:gd name="connsiteX154" fmla="*/ 2823919 w 11849796"/>
              <a:gd name="connsiteY154" fmla="*/ 4345543 h 8979057"/>
              <a:gd name="connsiteX155" fmla="*/ 2637817 w 11849796"/>
              <a:gd name="connsiteY155" fmla="*/ 4021474 h 8979057"/>
              <a:gd name="connsiteX156" fmla="*/ 2637817 w 11849796"/>
              <a:gd name="connsiteY156" fmla="*/ 3498544 h 8979057"/>
              <a:gd name="connsiteX157" fmla="*/ 2496060 w 11849796"/>
              <a:gd name="connsiteY157" fmla="*/ 3244975 h 8979057"/>
              <a:gd name="connsiteX158" fmla="*/ 1511222 w 11849796"/>
              <a:gd name="connsiteY158" fmla="*/ 3244975 h 8979057"/>
              <a:gd name="connsiteX159" fmla="*/ 1428974 w 11849796"/>
              <a:gd name="connsiteY159" fmla="*/ 3387615 h 8979057"/>
              <a:gd name="connsiteX160" fmla="*/ 878879 w 11849796"/>
              <a:gd name="connsiteY160" fmla="*/ 3387615 h 8979057"/>
              <a:gd name="connsiteX161" fmla="*/ 510719 w 11849796"/>
              <a:gd name="connsiteY161" fmla="*/ 2815285 h 8979057"/>
              <a:gd name="connsiteX162" fmla="*/ 510719 w 11849796"/>
              <a:gd name="connsiteY162" fmla="*/ 2118254 h 8979057"/>
              <a:gd name="connsiteX163" fmla="*/ 1097958 w 11849796"/>
              <a:gd name="connsiteY163" fmla="*/ 1131901 h 8979057"/>
              <a:gd name="connsiteX164" fmla="*/ 1980710 w 11849796"/>
              <a:gd name="connsiteY164" fmla="*/ 1131901 h 8979057"/>
              <a:gd name="connsiteX165" fmla="*/ 2214570 w 11849796"/>
              <a:gd name="connsiteY165" fmla="*/ 1518003 h 8979057"/>
              <a:gd name="connsiteX166" fmla="*/ 2597134 w 11849796"/>
              <a:gd name="connsiteY166" fmla="*/ 1515476 h 8979057"/>
              <a:gd name="connsiteX167" fmla="*/ 2807999 w 11849796"/>
              <a:gd name="connsiteY167" fmla="*/ 1131901 h 8979057"/>
              <a:gd name="connsiteX168" fmla="*/ 9354804 w 11849796"/>
              <a:gd name="connsiteY168" fmla="*/ 1131901 h 8979057"/>
              <a:gd name="connsiteX169" fmla="*/ 9354804 w 11849796"/>
              <a:gd name="connsiteY169" fmla="*/ 917119 h 8979057"/>
              <a:gd name="connsiteX170" fmla="*/ 2680900 w 11849796"/>
              <a:gd name="connsiteY170" fmla="*/ 917119 h 8979057"/>
              <a:gd name="connsiteX171" fmla="*/ 2469907 w 11849796"/>
              <a:gd name="connsiteY171" fmla="*/ 1301452 h 8979057"/>
              <a:gd name="connsiteX172" fmla="*/ 2335353 w 11849796"/>
              <a:gd name="connsiteY172" fmla="*/ 1302336 h 8979057"/>
              <a:gd name="connsiteX173" fmla="*/ 2101747 w 11849796"/>
              <a:gd name="connsiteY173" fmla="*/ 917119 h 8979057"/>
              <a:gd name="connsiteX174" fmla="*/ 975910 w 11849796"/>
              <a:gd name="connsiteY174" fmla="*/ 917119 h 8979057"/>
              <a:gd name="connsiteX175" fmla="*/ 0 w 11849796"/>
              <a:gd name="connsiteY175" fmla="*/ 524645 h 8979057"/>
              <a:gd name="connsiteX176" fmla="*/ 11066971 w 11849796"/>
              <a:gd name="connsiteY176" fmla="*/ 0 h 8979057"/>
              <a:gd name="connsiteX177" fmla="*/ 11836545 w 11849796"/>
              <a:gd name="connsiteY177" fmla="*/ 0 h 8979057"/>
              <a:gd name="connsiteX178" fmla="*/ 11849796 w 11849796"/>
              <a:gd name="connsiteY178" fmla="*/ 0 h 8979057"/>
              <a:gd name="connsiteX179" fmla="*/ 11849796 w 11849796"/>
              <a:gd name="connsiteY179" fmla="*/ 6880472 h 8979057"/>
              <a:gd name="connsiteX180" fmla="*/ 11836545 w 11849796"/>
              <a:gd name="connsiteY180" fmla="*/ 6880472 h 8979057"/>
              <a:gd name="connsiteX181" fmla="*/ 11836545 w 11849796"/>
              <a:gd name="connsiteY181" fmla="*/ 6880475 h 8979057"/>
              <a:gd name="connsiteX182" fmla="*/ 28106 w 11849796"/>
              <a:gd name="connsiteY182" fmla="*/ 8979057 h 8979057"/>
              <a:gd name="connsiteX183" fmla="*/ 0 w 11849796"/>
              <a:gd name="connsiteY183" fmla="*/ 524645 h 8979057"/>
              <a:gd name="connsiteX0" fmla="*/ 975910 w 14993786"/>
              <a:gd name="connsiteY0" fmla="*/ 917119 h 8979057"/>
              <a:gd name="connsiteX1" fmla="*/ 295937 w 14993786"/>
              <a:gd name="connsiteY1" fmla="*/ 2059126 h 8979057"/>
              <a:gd name="connsiteX2" fmla="*/ 295937 w 14993786"/>
              <a:gd name="connsiteY2" fmla="*/ 2878457 h 8979057"/>
              <a:gd name="connsiteX3" fmla="*/ 761887 w 14993786"/>
              <a:gd name="connsiteY3" fmla="*/ 3602271 h 8979057"/>
              <a:gd name="connsiteX4" fmla="*/ 1553042 w 14993786"/>
              <a:gd name="connsiteY4" fmla="*/ 3602271 h 8979057"/>
              <a:gd name="connsiteX5" fmla="*/ 1635417 w 14993786"/>
              <a:gd name="connsiteY5" fmla="*/ 3459631 h 8979057"/>
              <a:gd name="connsiteX6" fmla="*/ 2369844 w 14993786"/>
              <a:gd name="connsiteY6" fmla="*/ 3459631 h 8979057"/>
              <a:gd name="connsiteX7" fmla="*/ 2422782 w 14993786"/>
              <a:gd name="connsiteY7" fmla="*/ 3554387 h 8979057"/>
              <a:gd name="connsiteX8" fmla="*/ 2422782 w 14993786"/>
              <a:gd name="connsiteY8" fmla="*/ 4078708 h 8979057"/>
              <a:gd name="connsiteX9" fmla="*/ 2608758 w 14993786"/>
              <a:gd name="connsiteY9" fmla="*/ 4402397 h 8979057"/>
              <a:gd name="connsiteX10" fmla="*/ 2607747 w 14993786"/>
              <a:gd name="connsiteY10" fmla="*/ 4744531 h 8979057"/>
              <a:gd name="connsiteX11" fmla="*/ 2920445 w 14993786"/>
              <a:gd name="connsiteY11" fmla="*/ 5313072 h 8979057"/>
              <a:gd name="connsiteX12" fmla="*/ 2920445 w 14993786"/>
              <a:gd name="connsiteY12" fmla="*/ 5777000 h 8979057"/>
              <a:gd name="connsiteX13" fmla="*/ 3331310 w 14993786"/>
              <a:gd name="connsiteY13" fmla="*/ 6260639 h 8979057"/>
              <a:gd name="connsiteX14" fmla="*/ 3901618 w 14993786"/>
              <a:gd name="connsiteY14" fmla="*/ 6264176 h 8979057"/>
              <a:gd name="connsiteX15" fmla="*/ 4177171 w 14993786"/>
              <a:gd name="connsiteY15" fmla="*/ 5805807 h 8979057"/>
              <a:gd name="connsiteX16" fmla="*/ 4177171 w 14993786"/>
              <a:gd name="connsiteY16" fmla="*/ 5519010 h 8979057"/>
              <a:gd name="connsiteX17" fmla="*/ 4689236 w 14993786"/>
              <a:gd name="connsiteY17" fmla="*/ 4716736 h 8979057"/>
              <a:gd name="connsiteX18" fmla="*/ 4689236 w 14993786"/>
              <a:gd name="connsiteY18" fmla="*/ 4178518 h 8979057"/>
              <a:gd name="connsiteX19" fmla="*/ 4888983 w 14993786"/>
              <a:gd name="connsiteY19" fmla="*/ 3862662 h 8979057"/>
              <a:gd name="connsiteX20" fmla="*/ 5190309 w 14993786"/>
              <a:gd name="connsiteY20" fmla="*/ 3866200 h 8979057"/>
              <a:gd name="connsiteX21" fmla="*/ 5804081 w 14993786"/>
              <a:gd name="connsiteY21" fmla="*/ 2792291 h 8979057"/>
              <a:gd name="connsiteX22" fmla="*/ 4777423 w 14993786"/>
              <a:gd name="connsiteY22" fmla="*/ 2792291 h 8979057"/>
              <a:gd name="connsiteX23" fmla="*/ 4566558 w 14993786"/>
              <a:gd name="connsiteY23" fmla="*/ 2429941 h 8979057"/>
              <a:gd name="connsiteX24" fmla="*/ 4566558 w 14993786"/>
              <a:gd name="connsiteY24" fmla="*/ 1998230 h 8979057"/>
              <a:gd name="connsiteX25" fmla="*/ 4051840 w 14993786"/>
              <a:gd name="connsiteY25" fmla="*/ 1286670 h 8979057"/>
              <a:gd name="connsiteX26" fmla="*/ 2899598 w 14993786"/>
              <a:gd name="connsiteY26" fmla="*/ 1286670 h 8979057"/>
              <a:gd name="connsiteX27" fmla="*/ 2654494 w 14993786"/>
              <a:gd name="connsiteY27" fmla="*/ 1734048 h 8979057"/>
              <a:gd name="connsiteX28" fmla="*/ 2150388 w 14993786"/>
              <a:gd name="connsiteY28" fmla="*/ 1734048 h 8979057"/>
              <a:gd name="connsiteX29" fmla="*/ 1881280 w 14993786"/>
              <a:gd name="connsiteY29" fmla="*/ 1274036 h 8979057"/>
              <a:gd name="connsiteX30" fmla="*/ 1151527 w 14993786"/>
              <a:gd name="connsiteY30" fmla="*/ 1274036 h 8979057"/>
              <a:gd name="connsiteX31" fmla="*/ 638829 w 14993786"/>
              <a:gd name="connsiteY31" fmla="*/ 2182310 h 8979057"/>
              <a:gd name="connsiteX32" fmla="*/ 651463 w 14993786"/>
              <a:gd name="connsiteY32" fmla="*/ 2763485 h 8979057"/>
              <a:gd name="connsiteX33" fmla="*/ 976795 w 14993786"/>
              <a:gd name="connsiteY33" fmla="*/ 3233478 h 8979057"/>
              <a:gd name="connsiteX34" fmla="*/ 1357590 w 14993786"/>
              <a:gd name="connsiteY34" fmla="*/ 3233478 h 8979057"/>
              <a:gd name="connsiteX35" fmla="*/ 1494798 w 14993786"/>
              <a:gd name="connsiteY35" fmla="*/ 3054072 h 8979057"/>
              <a:gd name="connsiteX36" fmla="*/ 2541418 w 14993786"/>
              <a:gd name="connsiteY36" fmla="*/ 3054072 h 8979057"/>
              <a:gd name="connsiteX37" fmla="*/ 2775150 w 14993786"/>
              <a:gd name="connsiteY37" fmla="*/ 3479213 h 8979057"/>
              <a:gd name="connsiteX38" fmla="*/ 2775150 w 14993786"/>
              <a:gd name="connsiteY38" fmla="*/ 4018947 h 8979057"/>
              <a:gd name="connsiteX39" fmla="*/ 2961759 w 14993786"/>
              <a:gd name="connsiteY39" fmla="*/ 4339225 h 8979057"/>
              <a:gd name="connsiteX40" fmla="*/ 2961759 w 14993786"/>
              <a:gd name="connsiteY40" fmla="*/ 4666958 h 8979057"/>
              <a:gd name="connsiteX41" fmla="*/ 3296691 w 14993786"/>
              <a:gd name="connsiteY41" fmla="*/ 5227159 h 8979057"/>
              <a:gd name="connsiteX42" fmla="*/ 3296691 w 14993786"/>
              <a:gd name="connsiteY42" fmla="*/ 5573716 h 8979057"/>
              <a:gd name="connsiteX43" fmla="*/ 3519433 w 14993786"/>
              <a:gd name="connsiteY43" fmla="*/ 5864303 h 8979057"/>
              <a:gd name="connsiteX44" fmla="*/ 3707936 w 14993786"/>
              <a:gd name="connsiteY44" fmla="*/ 5864303 h 8979057"/>
              <a:gd name="connsiteX45" fmla="*/ 3858031 w 14993786"/>
              <a:gd name="connsiteY45" fmla="*/ 5616293 h 8979057"/>
              <a:gd name="connsiteX46" fmla="*/ 3858031 w 14993786"/>
              <a:gd name="connsiteY46" fmla="*/ 5371063 h 8979057"/>
              <a:gd name="connsiteX47" fmla="*/ 4333962 w 14993786"/>
              <a:gd name="connsiteY47" fmla="*/ 4609724 h 8979057"/>
              <a:gd name="connsiteX48" fmla="*/ 4338005 w 14993786"/>
              <a:gd name="connsiteY48" fmla="*/ 4017179 h 8979057"/>
              <a:gd name="connsiteX49" fmla="*/ 4609640 w 14993786"/>
              <a:gd name="connsiteY49" fmla="*/ 3560957 h 8979057"/>
              <a:gd name="connsiteX50" fmla="*/ 4993215 w 14993786"/>
              <a:gd name="connsiteY50" fmla="*/ 3559441 h 8979057"/>
              <a:gd name="connsiteX51" fmla="*/ 5266368 w 14993786"/>
              <a:gd name="connsiteY51" fmla="*/ 3098544 h 8979057"/>
              <a:gd name="connsiteX52" fmla="*/ 4580708 w 14993786"/>
              <a:gd name="connsiteY52" fmla="*/ 3096017 h 8979057"/>
              <a:gd name="connsiteX53" fmla="*/ 4221770 w 14993786"/>
              <a:gd name="connsiteY53" fmla="*/ 2507768 h 8979057"/>
              <a:gd name="connsiteX54" fmla="*/ 4236046 w 14993786"/>
              <a:gd name="connsiteY54" fmla="*/ 2127225 h 8979057"/>
              <a:gd name="connsiteX55" fmla="*/ 3906293 w 14993786"/>
              <a:gd name="connsiteY55" fmla="*/ 1643207 h 8979057"/>
              <a:gd name="connsiteX56" fmla="*/ 3097703 w 14993786"/>
              <a:gd name="connsiteY56" fmla="*/ 1638786 h 8979057"/>
              <a:gd name="connsiteX57" fmla="*/ 2847797 w 14993786"/>
              <a:gd name="connsiteY57" fmla="*/ 2076941 h 8979057"/>
              <a:gd name="connsiteX58" fmla="*/ 1932069 w 14993786"/>
              <a:gd name="connsiteY58" fmla="*/ 2076941 h 8979057"/>
              <a:gd name="connsiteX59" fmla="*/ 1706927 w 14993786"/>
              <a:gd name="connsiteY59" fmla="*/ 1657105 h 8979057"/>
              <a:gd name="connsiteX60" fmla="*/ 1368961 w 14993786"/>
              <a:gd name="connsiteY60" fmla="*/ 1657105 h 8979057"/>
              <a:gd name="connsiteX61" fmla="*/ 1018740 w 14993786"/>
              <a:gd name="connsiteY61" fmla="*/ 2321286 h 8979057"/>
              <a:gd name="connsiteX62" fmla="*/ 1025690 w 14993786"/>
              <a:gd name="connsiteY62" fmla="*/ 2653694 h 8979057"/>
              <a:gd name="connsiteX63" fmla="*/ 1095177 w 14993786"/>
              <a:gd name="connsiteY63" fmla="*/ 2745670 h 8979057"/>
              <a:gd name="connsiteX64" fmla="*/ 1206484 w 14993786"/>
              <a:gd name="connsiteY64" fmla="*/ 2743775 h 8979057"/>
              <a:gd name="connsiteX65" fmla="*/ 1302758 w 14993786"/>
              <a:gd name="connsiteY65" fmla="*/ 2662411 h 8979057"/>
              <a:gd name="connsiteX66" fmla="*/ 3350640 w 14993786"/>
              <a:gd name="connsiteY66" fmla="*/ 2663801 h 8979057"/>
              <a:gd name="connsiteX67" fmla="*/ 3551397 w 14993786"/>
              <a:gd name="connsiteY67" fmla="*/ 2270370 h 8979057"/>
              <a:gd name="connsiteX68" fmla="*/ 3584500 w 14993786"/>
              <a:gd name="connsiteY68" fmla="*/ 2270370 h 8979057"/>
              <a:gd name="connsiteX69" fmla="*/ 3647671 w 14993786"/>
              <a:gd name="connsiteY69" fmla="*/ 2353504 h 8979057"/>
              <a:gd name="connsiteX70" fmla="*/ 3647671 w 14993786"/>
              <a:gd name="connsiteY70" fmla="*/ 2771317 h 8979057"/>
              <a:gd name="connsiteX71" fmla="*/ 4031246 w 14993786"/>
              <a:gd name="connsiteY71" fmla="*/ 3414653 h 8979057"/>
              <a:gd name="connsiteX72" fmla="*/ 3752662 w 14993786"/>
              <a:gd name="connsiteY72" fmla="*/ 3832466 h 8979057"/>
              <a:gd name="connsiteX73" fmla="*/ 3744954 w 14993786"/>
              <a:gd name="connsiteY73" fmla="*/ 4456471 h 8979057"/>
              <a:gd name="connsiteX74" fmla="*/ 3622656 w 14993786"/>
              <a:gd name="connsiteY74" fmla="*/ 4641815 h 8979057"/>
              <a:gd name="connsiteX75" fmla="*/ 3511979 w 14993786"/>
              <a:gd name="connsiteY75" fmla="*/ 4455966 h 8979057"/>
              <a:gd name="connsiteX76" fmla="*/ 3511979 w 14993786"/>
              <a:gd name="connsiteY76" fmla="*/ 4076939 h 8979057"/>
              <a:gd name="connsiteX77" fmla="*/ 3374140 w 14993786"/>
              <a:gd name="connsiteY77" fmla="*/ 3851165 h 8979057"/>
              <a:gd name="connsiteX78" fmla="*/ 3374140 w 14993786"/>
              <a:gd name="connsiteY78" fmla="*/ 3321665 h 8979057"/>
              <a:gd name="connsiteX79" fmla="*/ 3209895 w 14993786"/>
              <a:gd name="connsiteY79" fmla="*/ 3043712 h 8979057"/>
              <a:gd name="connsiteX80" fmla="*/ 3381846 w 14993786"/>
              <a:gd name="connsiteY80" fmla="*/ 3043712 h 8979057"/>
              <a:gd name="connsiteX81" fmla="*/ 3599535 w 14993786"/>
              <a:gd name="connsiteY81" fmla="*/ 3385973 h 8979057"/>
              <a:gd name="connsiteX82" fmla="*/ 3432635 w 14993786"/>
              <a:gd name="connsiteY82" fmla="*/ 3638658 h 8979057"/>
              <a:gd name="connsiteX83" fmla="*/ 3432635 w 14993786"/>
              <a:gd name="connsiteY83" fmla="*/ 3763104 h 8979057"/>
              <a:gd name="connsiteX84" fmla="*/ 3647417 w 14993786"/>
              <a:gd name="connsiteY84" fmla="*/ 3763104 h 8979057"/>
              <a:gd name="connsiteX85" fmla="*/ 3647417 w 14993786"/>
              <a:gd name="connsiteY85" fmla="*/ 3703345 h 8979057"/>
              <a:gd name="connsiteX86" fmla="*/ 3855503 w 14993786"/>
              <a:gd name="connsiteY86" fmla="*/ 3389005 h 8979057"/>
              <a:gd name="connsiteX87" fmla="*/ 3499724 w 14993786"/>
              <a:gd name="connsiteY87" fmla="*/ 2829562 h 8979057"/>
              <a:gd name="connsiteX88" fmla="*/ 2833395 w 14993786"/>
              <a:gd name="connsiteY88" fmla="*/ 2829562 h 8979057"/>
              <a:gd name="connsiteX89" fmla="*/ 3158727 w 14993786"/>
              <a:gd name="connsiteY89" fmla="*/ 3380540 h 8979057"/>
              <a:gd name="connsiteX90" fmla="*/ 3158727 w 14993786"/>
              <a:gd name="connsiteY90" fmla="*/ 3911178 h 8979057"/>
              <a:gd name="connsiteX91" fmla="*/ 3296565 w 14993786"/>
              <a:gd name="connsiteY91" fmla="*/ 4136952 h 8979057"/>
              <a:gd name="connsiteX92" fmla="*/ 3296565 w 14993786"/>
              <a:gd name="connsiteY92" fmla="*/ 4514083 h 8979057"/>
              <a:gd name="connsiteX93" fmla="*/ 3612421 w 14993786"/>
              <a:gd name="connsiteY93" fmla="*/ 5043836 h 8979057"/>
              <a:gd name="connsiteX94" fmla="*/ 3958978 w 14993786"/>
              <a:gd name="connsiteY94" fmla="*/ 4522043 h 8979057"/>
              <a:gd name="connsiteX95" fmla="*/ 3966558 w 14993786"/>
              <a:gd name="connsiteY95" fmla="*/ 3898291 h 8979057"/>
              <a:gd name="connsiteX96" fmla="*/ 4285067 w 14993786"/>
              <a:gd name="connsiteY96" fmla="*/ 3420464 h 8979057"/>
              <a:gd name="connsiteX97" fmla="*/ 3862452 w 14993786"/>
              <a:gd name="connsiteY97" fmla="*/ 2712442 h 8979057"/>
              <a:gd name="connsiteX98" fmla="*/ 3862452 w 14993786"/>
              <a:gd name="connsiteY98" fmla="*/ 2281616 h 8979057"/>
              <a:gd name="connsiteX99" fmla="*/ 3691258 w 14993786"/>
              <a:gd name="connsiteY99" fmla="*/ 2055968 h 8979057"/>
              <a:gd name="connsiteX100" fmla="*/ 3420001 w 14993786"/>
              <a:gd name="connsiteY100" fmla="*/ 2055968 h 8979057"/>
              <a:gd name="connsiteX101" fmla="*/ 3219749 w 14993786"/>
              <a:gd name="connsiteY101" fmla="*/ 2448766 h 8979057"/>
              <a:gd name="connsiteX102" fmla="*/ 1236175 w 14993786"/>
              <a:gd name="connsiteY102" fmla="*/ 2447629 h 8979057"/>
              <a:gd name="connsiteX103" fmla="*/ 1234659 w 14993786"/>
              <a:gd name="connsiteY103" fmla="*/ 2371823 h 8979057"/>
              <a:gd name="connsiteX104" fmla="*/ 1497957 w 14993786"/>
              <a:gd name="connsiteY104" fmla="*/ 1871382 h 8979057"/>
              <a:gd name="connsiteX105" fmla="*/ 1578310 w 14993786"/>
              <a:gd name="connsiteY105" fmla="*/ 1871382 h 8979057"/>
              <a:gd name="connsiteX106" fmla="*/ 1803579 w 14993786"/>
              <a:gd name="connsiteY106" fmla="*/ 2291216 h 8979057"/>
              <a:gd name="connsiteX107" fmla="*/ 2972624 w 14993786"/>
              <a:gd name="connsiteY107" fmla="*/ 2291216 h 8979057"/>
              <a:gd name="connsiteX108" fmla="*/ 3222024 w 14993786"/>
              <a:gd name="connsiteY108" fmla="*/ 1853820 h 8979057"/>
              <a:gd name="connsiteX109" fmla="*/ 3792712 w 14993786"/>
              <a:gd name="connsiteY109" fmla="*/ 1856852 h 8979057"/>
              <a:gd name="connsiteX110" fmla="*/ 4019117 w 14993786"/>
              <a:gd name="connsiteY110" fmla="*/ 2189259 h 8979057"/>
              <a:gd name="connsiteX111" fmla="*/ 4005092 w 14993786"/>
              <a:gd name="connsiteY111" fmla="*/ 2563864 h 8979057"/>
              <a:gd name="connsiteX112" fmla="*/ 4459925 w 14993786"/>
              <a:gd name="connsiteY112" fmla="*/ 3310294 h 8979057"/>
              <a:gd name="connsiteX113" fmla="*/ 4890120 w 14993786"/>
              <a:gd name="connsiteY113" fmla="*/ 3311936 h 8979057"/>
              <a:gd name="connsiteX114" fmla="*/ 4870538 w 14993786"/>
              <a:gd name="connsiteY114" fmla="*/ 3344912 h 8979057"/>
              <a:gd name="connsiteX115" fmla="*/ 4487341 w 14993786"/>
              <a:gd name="connsiteY115" fmla="*/ 3346301 h 8979057"/>
              <a:gd name="connsiteX116" fmla="*/ 4123602 w 14993786"/>
              <a:gd name="connsiteY116" fmla="*/ 3957166 h 8979057"/>
              <a:gd name="connsiteX117" fmla="*/ 4119559 w 14993786"/>
              <a:gd name="connsiteY117" fmla="*/ 4547185 h 8979057"/>
              <a:gd name="connsiteX118" fmla="*/ 3643248 w 14993786"/>
              <a:gd name="connsiteY118" fmla="*/ 5309408 h 8979057"/>
              <a:gd name="connsiteX119" fmla="*/ 3643248 w 14993786"/>
              <a:gd name="connsiteY119" fmla="*/ 5556786 h 8979057"/>
              <a:gd name="connsiteX120" fmla="*/ 3603704 w 14993786"/>
              <a:gd name="connsiteY120" fmla="*/ 5622106 h 8979057"/>
              <a:gd name="connsiteX121" fmla="*/ 3511095 w 14993786"/>
              <a:gd name="connsiteY121" fmla="*/ 5501448 h 8979057"/>
              <a:gd name="connsiteX122" fmla="*/ 3511095 w 14993786"/>
              <a:gd name="connsiteY122" fmla="*/ 5168410 h 8979057"/>
              <a:gd name="connsiteX123" fmla="*/ 3176161 w 14993786"/>
              <a:gd name="connsiteY123" fmla="*/ 4608082 h 8979057"/>
              <a:gd name="connsiteX124" fmla="*/ 3176161 w 14993786"/>
              <a:gd name="connsiteY124" fmla="*/ 4281108 h 8979057"/>
              <a:gd name="connsiteX125" fmla="*/ 2989554 w 14993786"/>
              <a:gd name="connsiteY125" fmla="*/ 3960830 h 8979057"/>
              <a:gd name="connsiteX126" fmla="*/ 2989554 w 14993786"/>
              <a:gd name="connsiteY126" fmla="*/ 3424002 h 8979057"/>
              <a:gd name="connsiteX127" fmla="*/ 2668517 w 14993786"/>
              <a:gd name="connsiteY127" fmla="*/ 2839290 h 8979057"/>
              <a:gd name="connsiteX128" fmla="*/ 1388671 w 14993786"/>
              <a:gd name="connsiteY128" fmla="*/ 2839290 h 8979057"/>
              <a:gd name="connsiteX129" fmla="*/ 1251590 w 14993786"/>
              <a:gd name="connsiteY129" fmla="*/ 3018316 h 8979057"/>
              <a:gd name="connsiteX130" fmla="*/ 1089239 w 14993786"/>
              <a:gd name="connsiteY130" fmla="*/ 3018316 h 8979057"/>
              <a:gd name="connsiteX131" fmla="*/ 864224 w 14993786"/>
              <a:gd name="connsiteY131" fmla="*/ 2693869 h 8979057"/>
              <a:gd name="connsiteX132" fmla="*/ 854622 w 14993786"/>
              <a:gd name="connsiteY132" fmla="*/ 2236638 h 8979057"/>
              <a:gd name="connsiteX133" fmla="*/ 1276605 w 14993786"/>
              <a:gd name="connsiteY133" fmla="*/ 1488944 h 8979057"/>
              <a:gd name="connsiteX134" fmla="*/ 1757842 w 14993786"/>
              <a:gd name="connsiteY134" fmla="*/ 1488944 h 8979057"/>
              <a:gd name="connsiteX135" fmla="*/ 2026952 w 14993786"/>
              <a:gd name="connsiteY135" fmla="*/ 1948955 h 8979057"/>
              <a:gd name="connsiteX136" fmla="*/ 2781594 w 14993786"/>
              <a:gd name="connsiteY136" fmla="*/ 1948955 h 8979057"/>
              <a:gd name="connsiteX137" fmla="*/ 3026698 w 14993786"/>
              <a:gd name="connsiteY137" fmla="*/ 1501578 h 8979057"/>
              <a:gd name="connsiteX138" fmla="*/ 3941796 w 14993786"/>
              <a:gd name="connsiteY138" fmla="*/ 1501578 h 8979057"/>
              <a:gd name="connsiteX139" fmla="*/ 4351524 w 14993786"/>
              <a:gd name="connsiteY139" fmla="*/ 2067717 h 8979057"/>
              <a:gd name="connsiteX140" fmla="*/ 4350891 w 14993786"/>
              <a:gd name="connsiteY140" fmla="*/ 2487932 h 8979057"/>
              <a:gd name="connsiteX141" fmla="*/ 4653102 w 14993786"/>
              <a:gd name="connsiteY141" fmla="*/ 3007199 h 8979057"/>
              <a:gd name="connsiteX142" fmla="*/ 5432888 w 14993786"/>
              <a:gd name="connsiteY142" fmla="*/ 3007199 h 8979057"/>
              <a:gd name="connsiteX143" fmla="*/ 5065483 w 14993786"/>
              <a:gd name="connsiteY143" fmla="*/ 3649776 h 8979057"/>
              <a:gd name="connsiteX144" fmla="*/ 4771358 w 14993786"/>
              <a:gd name="connsiteY144" fmla="*/ 3646618 h 8979057"/>
              <a:gd name="connsiteX145" fmla="*/ 4474201 w 14993786"/>
              <a:gd name="connsiteY145" fmla="*/ 4115347 h 8979057"/>
              <a:gd name="connsiteX146" fmla="*/ 4474201 w 14993786"/>
              <a:gd name="connsiteY146" fmla="*/ 4653691 h 8979057"/>
              <a:gd name="connsiteX147" fmla="*/ 3962136 w 14993786"/>
              <a:gd name="connsiteY147" fmla="*/ 5456344 h 8979057"/>
              <a:gd name="connsiteX148" fmla="*/ 3962136 w 14993786"/>
              <a:gd name="connsiteY148" fmla="*/ 5746173 h 8979057"/>
              <a:gd name="connsiteX149" fmla="*/ 3780330 w 14993786"/>
              <a:gd name="connsiteY149" fmla="*/ 6048637 h 8979057"/>
              <a:gd name="connsiteX150" fmla="*/ 3430993 w 14993786"/>
              <a:gd name="connsiteY150" fmla="*/ 6046490 h 8979057"/>
              <a:gd name="connsiteX151" fmla="*/ 3135478 w 14993786"/>
              <a:gd name="connsiteY151" fmla="*/ 5698668 h 8979057"/>
              <a:gd name="connsiteX152" fmla="*/ 3135478 w 14993786"/>
              <a:gd name="connsiteY152" fmla="*/ 5258366 h 8979057"/>
              <a:gd name="connsiteX153" fmla="*/ 2822908 w 14993786"/>
              <a:gd name="connsiteY153" fmla="*/ 4689826 h 8979057"/>
              <a:gd name="connsiteX154" fmla="*/ 2823919 w 14993786"/>
              <a:gd name="connsiteY154" fmla="*/ 4345543 h 8979057"/>
              <a:gd name="connsiteX155" fmla="*/ 2637817 w 14993786"/>
              <a:gd name="connsiteY155" fmla="*/ 4021474 h 8979057"/>
              <a:gd name="connsiteX156" fmla="*/ 2637817 w 14993786"/>
              <a:gd name="connsiteY156" fmla="*/ 3498544 h 8979057"/>
              <a:gd name="connsiteX157" fmla="*/ 2496060 w 14993786"/>
              <a:gd name="connsiteY157" fmla="*/ 3244975 h 8979057"/>
              <a:gd name="connsiteX158" fmla="*/ 1511222 w 14993786"/>
              <a:gd name="connsiteY158" fmla="*/ 3244975 h 8979057"/>
              <a:gd name="connsiteX159" fmla="*/ 1428974 w 14993786"/>
              <a:gd name="connsiteY159" fmla="*/ 3387615 h 8979057"/>
              <a:gd name="connsiteX160" fmla="*/ 878879 w 14993786"/>
              <a:gd name="connsiteY160" fmla="*/ 3387615 h 8979057"/>
              <a:gd name="connsiteX161" fmla="*/ 510719 w 14993786"/>
              <a:gd name="connsiteY161" fmla="*/ 2815285 h 8979057"/>
              <a:gd name="connsiteX162" fmla="*/ 510719 w 14993786"/>
              <a:gd name="connsiteY162" fmla="*/ 2118254 h 8979057"/>
              <a:gd name="connsiteX163" fmla="*/ 1097958 w 14993786"/>
              <a:gd name="connsiteY163" fmla="*/ 1131901 h 8979057"/>
              <a:gd name="connsiteX164" fmla="*/ 1980710 w 14993786"/>
              <a:gd name="connsiteY164" fmla="*/ 1131901 h 8979057"/>
              <a:gd name="connsiteX165" fmla="*/ 2214570 w 14993786"/>
              <a:gd name="connsiteY165" fmla="*/ 1518003 h 8979057"/>
              <a:gd name="connsiteX166" fmla="*/ 2597134 w 14993786"/>
              <a:gd name="connsiteY166" fmla="*/ 1515476 h 8979057"/>
              <a:gd name="connsiteX167" fmla="*/ 2807999 w 14993786"/>
              <a:gd name="connsiteY167" fmla="*/ 1131901 h 8979057"/>
              <a:gd name="connsiteX168" fmla="*/ 9354804 w 14993786"/>
              <a:gd name="connsiteY168" fmla="*/ 1131901 h 8979057"/>
              <a:gd name="connsiteX169" fmla="*/ 9354804 w 14993786"/>
              <a:gd name="connsiteY169" fmla="*/ 917119 h 8979057"/>
              <a:gd name="connsiteX170" fmla="*/ 2680900 w 14993786"/>
              <a:gd name="connsiteY170" fmla="*/ 917119 h 8979057"/>
              <a:gd name="connsiteX171" fmla="*/ 2469907 w 14993786"/>
              <a:gd name="connsiteY171" fmla="*/ 1301452 h 8979057"/>
              <a:gd name="connsiteX172" fmla="*/ 2335353 w 14993786"/>
              <a:gd name="connsiteY172" fmla="*/ 1302336 h 8979057"/>
              <a:gd name="connsiteX173" fmla="*/ 2101747 w 14993786"/>
              <a:gd name="connsiteY173" fmla="*/ 917119 h 8979057"/>
              <a:gd name="connsiteX174" fmla="*/ 975910 w 14993786"/>
              <a:gd name="connsiteY174" fmla="*/ 917119 h 8979057"/>
              <a:gd name="connsiteX175" fmla="*/ 0 w 14993786"/>
              <a:gd name="connsiteY175" fmla="*/ 524645 h 8979057"/>
              <a:gd name="connsiteX176" fmla="*/ 11066971 w 14993786"/>
              <a:gd name="connsiteY176" fmla="*/ 0 h 8979057"/>
              <a:gd name="connsiteX177" fmla="*/ 11836545 w 14993786"/>
              <a:gd name="connsiteY177" fmla="*/ 0 h 8979057"/>
              <a:gd name="connsiteX178" fmla="*/ 11849796 w 14993786"/>
              <a:gd name="connsiteY178" fmla="*/ 0 h 8979057"/>
              <a:gd name="connsiteX179" fmla="*/ 11849796 w 14993786"/>
              <a:gd name="connsiteY179" fmla="*/ 6880472 h 8979057"/>
              <a:gd name="connsiteX180" fmla="*/ 11836545 w 14993786"/>
              <a:gd name="connsiteY180" fmla="*/ 6880472 h 8979057"/>
              <a:gd name="connsiteX181" fmla="*/ 14993786 w 14993786"/>
              <a:gd name="connsiteY181" fmla="*/ 8969688 h 8979057"/>
              <a:gd name="connsiteX182" fmla="*/ 28106 w 14993786"/>
              <a:gd name="connsiteY182" fmla="*/ 8979057 h 8979057"/>
              <a:gd name="connsiteX183" fmla="*/ 0 w 14993786"/>
              <a:gd name="connsiteY183" fmla="*/ 524645 h 8979057"/>
              <a:gd name="connsiteX0" fmla="*/ 975910 w 14997669"/>
              <a:gd name="connsiteY0" fmla="*/ 917119 h 8979057"/>
              <a:gd name="connsiteX1" fmla="*/ 295937 w 14997669"/>
              <a:gd name="connsiteY1" fmla="*/ 2059126 h 8979057"/>
              <a:gd name="connsiteX2" fmla="*/ 295937 w 14997669"/>
              <a:gd name="connsiteY2" fmla="*/ 2878457 h 8979057"/>
              <a:gd name="connsiteX3" fmla="*/ 761887 w 14997669"/>
              <a:gd name="connsiteY3" fmla="*/ 3602271 h 8979057"/>
              <a:gd name="connsiteX4" fmla="*/ 1553042 w 14997669"/>
              <a:gd name="connsiteY4" fmla="*/ 3602271 h 8979057"/>
              <a:gd name="connsiteX5" fmla="*/ 1635417 w 14997669"/>
              <a:gd name="connsiteY5" fmla="*/ 3459631 h 8979057"/>
              <a:gd name="connsiteX6" fmla="*/ 2369844 w 14997669"/>
              <a:gd name="connsiteY6" fmla="*/ 3459631 h 8979057"/>
              <a:gd name="connsiteX7" fmla="*/ 2422782 w 14997669"/>
              <a:gd name="connsiteY7" fmla="*/ 3554387 h 8979057"/>
              <a:gd name="connsiteX8" fmla="*/ 2422782 w 14997669"/>
              <a:gd name="connsiteY8" fmla="*/ 4078708 h 8979057"/>
              <a:gd name="connsiteX9" fmla="*/ 2608758 w 14997669"/>
              <a:gd name="connsiteY9" fmla="*/ 4402397 h 8979057"/>
              <a:gd name="connsiteX10" fmla="*/ 2607747 w 14997669"/>
              <a:gd name="connsiteY10" fmla="*/ 4744531 h 8979057"/>
              <a:gd name="connsiteX11" fmla="*/ 2920445 w 14997669"/>
              <a:gd name="connsiteY11" fmla="*/ 5313072 h 8979057"/>
              <a:gd name="connsiteX12" fmla="*/ 2920445 w 14997669"/>
              <a:gd name="connsiteY12" fmla="*/ 5777000 h 8979057"/>
              <a:gd name="connsiteX13" fmla="*/ 3331310 w 14997669"/>
              <a:gd name="connsiteY13" fmla="*/ 6260639 h 8979057"/>
              <a:gd name="connsiteX14" fmla="*/ 3901618 w 14997669"/>
              <a:gd name="connsiteY14" fmla="*/ 6264176 h 8979057"/>
              <a:gd name="connsiteX15" fmla="*/ 4177171 w 14997669"/>
              <a:gd name="connsiteY15" fmla="*/ 5805807 h 8979057"/>
              <a:gd name="connsiteX16" fmla="*/ 4177171 w 14997669"/>
              <a:gd name="connsiteY16" fmla="*/ 5519010 h 8979057"/>
              <a:gd name="connsiteX17" fmla="*/ 4689236 w 14997669"/>
              <a:gd name="connsiteY17" fmla="*/ 4716736 h 8979057"/>
              <a:gd name="connsiteX18" fmla="*/ 4689236 w 14997669"/>
              <a:gd name="connsiteY18" fmla="*/ 4178518 h 8979057"/>
              <a:gd name="connsiteX19" fmla="*/ 4888983 w 14997669"/>
              <a:gd name="connsiteY19" fmla="*/ 3862662 h 8979057"/>
              <a:gd name="connsiteX20" fmla="*/ 5190309 w 14997669"/>
              <a:gd name="connsiteY20" fmla="*/ 3866200 h 8979057"/>
              <a:gd name="connsiteX21" fmla="*/ 5804081 w 14997669"/>
              <a:gd name="connsiteY21" fmla="*/ 2792291 h 8979057"/>
              <a:gd name="connsiteX22" fmla="*/ 4777423 w 14997669"/>
              <a:gd name="connsiteY22" fmla="*/ 2792291 h 8979057"/>
              <a:gd name="connsiteX23" fmla="*/ 4566558 w 14997669"/>
              <a:gd name="connsiteY23" fmla="*/ 2429941 h 8979057"/>
              <a:gd name="connsiteX24" fmla="*/ 4566558 w 14997669"/>
              <a:gd name="connsiteY24" fmla="*/ 1998230 h 8979057"/>
              <a:gd name="connsiteX25" fmla="*/ 4051840 w 14997669"/>
              <a:gd name="connsiteY25" fmla="*/ 1286670 h 8979057"/>
              <a:gd name="connsiteX26" fmla="*/ 2899598 w 14997669"/>
              <a:gd name="connsiteY26" fmla="*/ 1286670 h 8979057"/>
              <a:gd name="connsiteX27" fmla="*/ 2654494 w 14997669"/>
              <a:gd name="connsiteY27" fmla="*/ 1734048 h 8979057"/>
              <a:gd name="connsiteX28" fmla="*/ 2150388 w 14997669"/>
              <a:gd name="connsiteY28" fmla="*/ 1734048 h 8979057"/>
              <a:gd name="connsiteX29" fmla="*/ 1881280 w 14997669"/>
              <a:gd name="connsiteY29" fmla="*/ 1274036 h 8979057"/>
              <a:gd name="connsiteX30" fmla="*/ 1151527 w 14997669"/>
              <a:gd name="connsiteY30" fmla="*/ 1274036 h 8979057"/>
              <a:gd name="connsiteX31" fmla="*/ 638829 w 14997669"/>
              <a:gd name="connsiteY31" fmla="*/ 2182310 h 8979057"/>
              <a:gd name="connsiteX32" fmla="*/ 651463 w 14997669"/>
              <a:gd name="connsiteY32" fmla="*/ 2763485 h 8979057"/>
              <a:gd name="connsiteX33" fmla="*/ 976795 w 14997669"/>
              <a:gd name="connsiteY33" fmla="*/ 3233478 h 8979057"/>
              <a:gd name="connsiteX34" fmla="*/ 1357590 w 14997669"/>
              <a:gd name="connsiteY34" fmla="*/ 3233478 h 8979057"/>
              <a:gd name="connsiteX35" fmla="*/ 1494798 w 14997669"/>
              <a:gd name="connsiteY35" fmla="*/ 3054072 h 8979057"/>
              <a:gd name="connsiteX36" fmla="*/ 2541418 w 14997669"/>
              <a:gd name="connsiteY36" fmla="*/ 3054072 h 8979057"/>
              <a:gd name="connsiteX37" fmla="*/ 2775150 w 14997669"/>
              <a:gd name="connsiteY37" fmla="*/ 3479213 h 8979057"/>
              <a:gd name="connsiteX38" fmla="*/ 2775150 w 14997669"/>
              <a:gd name="connsiteY38" fmla="*/ 4018947 h 8979057"/>
              <a:gd name="connsiteX39" fmla="*/ 2961759 w 14997669"/>
              <a:gd name="connsiteY39" fmla="*/ 4339225 h 8979057"/>
              <a:gd name="connsiteX40" fmla="*/ 2961759 w 14997669"/>
              <a:gd name="connsiteY40" fmla="*/ 4666958 h 8979057"/>
              <a:gd name="connsiteX41" fmla="*/ 3296691 w 14997669"/>
              <a:gd name="connsiteY41" fmla="*/ 5227159 h 8979057"/>
              <a:gd name="connsiteX42" fmla="*/ 3296691 w 14997669"/>
              <a:gd name="connsiteY42" fmla="*/ 5573716 h 8979057"/>
              <a:gd name="connsiteX43" fmla="*/ 3519433 w 14997669"/>
              <a:gd name="connsiteY43" fmla="*/ 5864303 h 8979057"/>
              <a:gd name="connsiteX44" fmla="*/ 3707936 w 14997669"/>
              <a:gd name="connsiteY44" fmla="*/ 5864303 h 8979057"/>
              <a:gd name="connsiteX45" fmla="*/ 3858031 w 14997669"/>
              <a:gd name="connsiteY45" fmla="*/ 5616293 h 8979057"/>
              <a:gd name="connsiteX46" fmla="*/ 3858031 w 14997669"/>
              <a:gd name="connsiteY46" fmla="*/ 5371063 h 8979057"/>
              <a:gd name="connsiteX47" fmla="*/ 4333962 w 14997669"/>
              <a:gd name="connsiteY47" fmla="*/ 4609724 h 8979057"/>
              <a:gd name="connsiteX48" fmla="*/ 4338005 w 14997669"/>
              <a:gd name="connsiteY48" fmla="*/ 4017179 h 8979057"/>
              <a:gd name="connsiteX49" fmla="*/ 4609640 w 14997669"/>
              <a:gd name="connsiteY49" fmla="*/ 3560957 h 8979057"/>
              <a:gd name="connsiteX50" fmla="*/ 4993215 w 14997669"/>
              <a:gd name="connsiteY50" fmla="*/ 3559441 h 8979057"/>
              <a:gd name="connsiteX51" fmla="*/ 5266368 w 14997669"/>
              <a:gd name="connsiteY51" fmla="*/ 3098544 h 8979057"/>
              <a:gd name="connsiteX52" fmla="*/ 4580708 w 14997669"/>
              <a:gd name="connsiteY52" fmla="*/ 3096017 h 8979057"/>
              <a:gd name="connsiteX53" fmla="*/ 4221770 w 14997669"/>
              <a:gd name="connsiteY53" fmla="*/ 2507768 h 8979057"/>
              <a:gd name="connsiteX54" fmla="*/ 4236046 w 14997669"/>
              <a:gd name="connsiteY54" fmla="*/ 2127225 h 8979057"/>
              <a:gd name="connsiteX55" fmla="*/ 3906293 w 14997669"/>
              <a:gd name="connsiteY55" fmla="*/ 1643207 h 8979057"/>
              <a:gd name="connsiteX56" fmla="*/ 3097703 w 14997669"/>
              <a:gd name="connsiteY56" fmla="*/ 1638786 h 8979057"/>
              <a:gd name="connsiteX57" fmla="*/ 2847797 w 14997669"/>
              <a:gd name="connsiteY57" fmla="*/ 2076941 h 8979057"/>
              <a:gd name="connsiteX58" fmla="*/ 1932069 w 14997669"/>
              <a:gd name="connsiteY58" fmla="*/ 2076941 h 8979057"/>
              <a:gd name="connsiteX59" fmla="*/ 1706927 w 14997669"/>
              <a:gd name="connsiteY59" fmla="*/ 1657105 h 8979057"/>
              <a:gd name="connsiteX60" fmla="*/ 1368961 w 14997669"/>
              <a:gd name="connsiteY60" fmla="*/ 1657105 h 8979057"/>
              <a:gd name="connsiteX61" fmla="*/ 1018740 w 14997669"/>
              <a:gd name="connsiteY61" fmla="*/ 2321286 h 8979057"/>
              <a:gd name="connsiteX62" fmla="*/ 1025690 w 14997669"/>
              <a:gd name="connsiteY62" fmla="*/ 2653694 h 8979057"/>
              <a:gd name="connsiteX63" fmla="*/ 1095177 w 14997669"/>
              <a:gd name="connsiteY63" fmla="*/ 2745670 h 8979057"/>
              <a:gd name="connsiteX64" fmla="*/ 1206484 w 14997669"/>
              <a:gd name="connsiteY64" fmla="*/ 2743775 h 8979057"/>
              <a:gd name="connsiteX65" fmla="*/ 1302758 w 14997669"/>
              <a:gd name="connsiteY65" fmla="*/ 2662411 h 8979057"/>
              <a:gd name="connsiteX66" fmla="*/ 3350640 w 14997669"/>
              <a:gd name="connsiteY66" fmla="*/ 2663801 h 8979057"/>
              <a:gd name="connsiteX67" fmla="*/ 3551397 w 14997669"/>
              <a:gd name="connsiteY67" fmla="*/ 2270370 h 8979057"/>
              <a:gd name="connsiteX68" fmla="*/ 3584500 w 14997669"/>
              <a:gd name="connsiteY68" fmla="*/ 2270370 h 8979057"/>
              <a:gd name="connsiteX69" fmla="*/ 3647671 w 14997669"/>
              <a:gd name="connsiteY69" fmla="*/ 2353504 h 8979057"/>
              <a:gd name="connsiteX70" fmla="*/ 3647671 w 14997669"/>
              <a:gd name="connsiteY70" fmla="*/ 2771317 h 8979057"/>
              <a:gd name="connsiteX71" fmla="*/ 4031246 w 14997669"/>
              <a:gd name="connsiteY71" fmla="*/ 3414653 h 8979057"/>
              <a:gd name="connsiteX72" fmla="*/ 3752662 w 14997669"/>
              <a:gd name="connsiteY72" fmla="*/ 3832466 h 8979057"/>
              <a:gd name="connsiteX73" fmla="*/ 3744954 w 14997669"/>
              <a:gd name="connsiteY73" fmla="*/ 4456471 h 8979057"/>
              <a:gd name="connsiteX74" fmla="*/ 3622656 w 14997669"/>
              <a:gd name="connsiteY74" fmla="*/ 4641815 h 8979057"/>
              <a:gd name="connsiteX75" fmla="*/ 3511979 w 14997669"/>
              <a:gd name="connsiteY75" fmla="*/ 4455966 h 8979057"/>
              <a:gd name="connsiteX76" fmla="*/ 3511979 w 14997669"/>
              <a:gd name="connsiteY76" fmla="*/ 4076939 h 8979057"/>
              <a:gd name="connsiteX77" fmla="*/ 3374140 w 14997669"/>
              <a:gd name="connsiteY77" fmla="*/ 3851165 h 8979057"/>
              <a:gd name="connsiteX78" fmla="*/ 3374140 w 14997669"/>
              <a:gd name="connsiteY78" fmla="*/ 3321665 h 8979057"/>
              <a:gd name="connsiteX79" fmla="*/ 3209895 w 14997669"/>
              <a:gd name="connsiteY79" fmla="*/ 3043712 h 8979057"/>
              <a:gd name="connsiteX80" fmla="*/ 3381846 w 14997669"/>
              <a:gd name="connsiteY80" fmla="*/ 3043712 h 8979057"/>
              <a:gd name="connsiteX81" fmla="*/ 3599535 w 14997669"/>
              <a:gd name="connsiteY81" fmla="*/ 3385973 h 8979057"/>
              <a:gd name="connsiteX82" fmla="*/ 3432635 w 14997669"/>
              <a:gd name="connsiteY82" fmla="*/ 3638658 h 8979057"/>
              <a:gd name="connsiteX83" fmla="*/ 3432635 w 14997669"/>
              <a:gd name="connsiteY83" fmla="*/ 3763104 h 8979057"/>
              <a:gd name="connsiteX84" fmla="*/ 3647417 w 14997669"/>
              <a:gd name="connsiteY84" fmla="*/ 3763104 h 8979057"/>
              <a:gd name="connsiteX85" fmla="*/ 3647417 w 14997669"/>
              <a:gd name="connsiteY85" fmla="*/ 3703345 h 8979057"/>
              <a:gd name="connsiteX86" fmla="*/ 3855503 w 14997669"/>
              <a:gd name="connsiteY86" fmla="*/ 3389005 h 8979057"/>
              <a:gd name="connsiteX87" fmla="*/ 3499724 w 14997669"/>
              <a:gd name="connsiteY87" fmla="*/ 2829562 h 8979057"/>
              <a:gd name="connsiteX88" fmla="*/ 2833395 w 14997669"/>
              <a:gd name="connsiteY88" fmla="*/ 2829562 h 8979057"/>
              <a:gd name="connsiteX89" fmla="*/ 3158727 w 14997669"/>
              <a:gd name="connsiteY89" fmla="*/ 3380540 h 8979057"/>
              <a:gd name="connsiteX90" fmla="*/ 3158727 w 14997669"/>
              <a:gd name="connsiteY90" fmla="*/ 3911178 h 8979057"/>
              <a:gd name="connsiteX91" fmla="*/ 3296565 w 14997669"/>
              <a:gd name="connsiteY91" fmla="*/ 4136952 h 8979057"/>
              <a:gd name="connsiteX92" fmla="*/ 3296565 w 14997669"/>
              <a:gd name="connsiteY92" fmla="*/ 4514083 h 8979057"/>
              <a:gd name="connsiteX93" fmla="*/ 3612421 w 14997669"/>
              <a:gd name="connsiteY93" fmla="*/ 5043836 h 8979057"/>
              <a:gd name="connsiteX94" fmla="*/ 3958978 w 14997669"/>
              <a:gd name="connsiteY94" fmla="*/ 4522043 h 8979057"/>
              <a:gd name="connsiteX95" fmla="*/ 3966558 w 14997669"/>
              <a:gd name="connsiteY95" fmla="*/ 3898291 h 8979057"/>
              <a:gd name="connsiteX96" fmla="*/ 4285067 w 14997669"/>
              <a:gd name="connsiteY96" fmla="*/ 3420464 h 8979057"/>
              <a:gd name="connsiteX97" fmla="*/ 3862452 w 14997669"/>
              <a:gd name="connsiteY97" fmla="*/ 2712442 h 8979057"/>
              <a:gd name="connsiteX98" fmla="*/ 3862452 w 14997669"/>
              <a:gd name="connsiteY98" fmla="*/ 2281616 h 8979057"/>
              <a:gd name="connsiteX99" fmla="*/ 3691258 w 14997669"/>
              <a:gd name="connsiteY99" fmla="*/ 2055968 h 8979057"/>
              <a:gd name="connsiteX100" fmla="*/ 3420001 w 14997669"/>
              <a:gd name="connsiteY100" fmla="*/ 2055968 h 8979057"/>
              <a:gd name="connsiteX101" fmla="*/ 3219749 w 14997669"/>
              <a:gd name="connsiteY101" fmla="*/ 2448766 h 8979057"/>
              <a:gd name="connsiteX102" fmla="*/ 1236175 w 14997669"/>
              <a:gd name="connsiteY102" fmla="*/ 2447629 h 8979057"/>
              <a:gd name="connsiteX103" fmla="*/ 1234659 w 14997669"/>
              <a:gd name="connsiteY103" fmla="*/ 2371823 h 8979057"/>
              <a:gd name="connsiteX104" fmla="*/ 1497957 w 14997669"/>
              <a:gd name="connsiteY104" fmla="*/ 1871382 h 8979057"/>
              <a:gd name="connsiteX105" fmla="*/ 1578310 w 14997669"/>
              <a:gd name="connsiteY105" fmla="*/ 1871382 h 8979057"/>
              <a:gd name="connsiteX106" fmla="*/ 1803579 w 14997669"/>
              <a:gd name="connsiteY106" fmla="*/ 2291216 h 8979057"/>
              <a:gd name="connsiteX107" fmla="*/ 2972624 w 14997669"/>
              <a:gd name="connsiteY107" fmla="*/ 2291216 h 8979057"/>
              <a:gd name="connsiteX108" fmla="*/ 3222024 w 14997669"/>
              <a:gd name="connsiteY108" fmla="*/ 1853820 h 8979057"/>
              <a:gd name="connsiteX109" fmla="*/ 3792712 w 14997669"/>
              <a:gd name="connsiteY109" fmla="*/ 1856852 h 8979057"/>
              <a:gd name="connsiteX110" fmla="*/ 4019117 w 14997669"/>
              <a:gd name="connsiteY110" fmla="*/ 2189259 h 8979057"/>
              <a:gd name="connsiteX111" fmla="*/ 4005092 w 14997669"/>
              <a:gd name="connsiteY111" fmla="*/ 2563864 h 8979057"/>
              <a:gd name="connsiteX112" fmla="*/ 4459925 w 14997669"/>
              <a:gd name="connsiteY112" fmla="*/ 3310294 h 8979057"/>
              <a:gd name="connsiteX113" fmla="*/ 4890120 w 14997669"/>
              <a:gd name="connsiteY113" fmla="*/ 3311936 h 8979057"/>
              <a:gd name="connsiteX114" fmla="*/ 4870538 w 14997669"/>
              <a:gd name="connsiteY114" fmla="*/ 3344912 h 8979057"/>
              <a:gd name="connsiteX115" fmla="*/ 4487341 w 14997669"/>
              <a:gd name="connsiteY115" fmla="*/ 3346301 h 8979057"/>
              <a:gd name="connsiteX116" fmla="*/ 4123602 w 14997669"/>
              <a:gd name="connsiteY116" fmla="*/ 3957166 h 8979057"/>
              <a:gd name="connsiteX117" fmla="*/ 4119559 w 14997669"/>
              <a:gd name="connsiteY117" fmla="*/ 4547185 h 8979057"/>
              <a:gd name="connsiteX118" fmla="*/ 3643248 w 14997669"/>
              <a:gd name="connsiteY118" fmla="*/ 5309408 h 8979057"/>
              <a:gd name="connsiteX119" fmla="*/ 3643248 w 14997669"/>
              <a:gd name="connsiteY119" fmla="*/ 5556786 h 8979057"/>
              <a:gd name="connsiteX120" fmla="*/ 3603704 w 14997669"/>
              <a:gd name="connsiteY120" fmla="*/ 5622106 h 8979057"/>
              <a:gd name="connsiteX121" fmla="*/ 3511095 w 14997669"/>
              <a:gd name="connsiteY121" fmla="*/ 5501448 h 8979057"/>
              <a:gd name="connsiteX122" fmla="*/ 3511095 w 14997669"/>
              <a:gd name="connsiteY122" fmla="*/ 5168410 h 8979057"/>
              <a:gd name="connsiteX123" fmla="*/ 3176161 w 14997669"/>
              <a:gd name="connsiteY123" fmla="*/ 4608082 h 8979057"/>
              <a:gd name="connsiteX124" fmla="*/ 3176161 w 14997669"/>
              <a:gd name="connsiteY124" fmla="*/ 4281108 h 8979057"/>
              <a:gd name="connsiteX125" fmla="*/ 2989554 w 14997669"/>
              <a:gd name="connsiteY125" fmla="*/ 3960830 h 8979057"/>
              <a:gd name="connsiteX126" fmla="*/ 2989554 w 14997669"/>
              <a:gd name="connsiteY126" fmla="*/ 3424002 h 8979057"/>
              <a:gd name="connsiteX127" fmla="*/ 2668517 w 14997669"/>
              <a:gd name="connsiteY127" fmla="*/ 2839290 h 8979057"/>
              <a:gd name="connsiteX128" fmla="*/ 1388671 w 14997669"/>
              <a:gd name="connsiteY128" fmla="*/ 2839290 h 8979057"/>
              <a:gd name="connsiteX129" fmla="*/ 1251590 w 14997669"/>
              <a:gd name="connsiteY129" fmla="*/ 3018316 h 8979057"/>
              <a:gd name="connsiteX130" fmla="*/ 1089239 w 14997669"/>
              <a:gd name="connsiteY130" fmla="*/ 3018316 h 8979057"/>
              <a:gd name="connsiteX131" fmla="*/ 864224 w 14997669"/>
              <a:gd name="connsiteY131" fmla="*/ 2693869 h 8979057"/>
              <a:gd name="connsiteX132" fmla="*/ 854622 w 14997669"/>
              <a:gd name="connsiteY132" fmla="*/ 2236638 h 8979057"/>
              <a:gd name="connsiteX133" fmla="*/ 1276605 w 14997669"/>
              <a:gd name="connsiteY133" fmla="*/ 1488944 h 8979057"/>
              <a:gd name="connsiteX134" fmla="*/ 1757842 w 14997669"/>
              <a:gd name="connsiteY134" fmla="*/ 1488944 h 8979057"/>
              <a:gd name="connsiteX135" fmla="*/ 2026952 w 14997669"/>
              <a:gd name="connsiteY135" fmla="*/ 1948955 h 8979057"/>
              <a:gd name="connsiteX136" fmla="*/ 2781594 w 14997669"/>
              <a:gd name="connsiteY136" fmla="*/ 1948955 h 8979057"/>
              <a:gd name="connsiteX137" fmla="*/ 3026698 w 14997669"/>
              <a:gd name="connsiteY137" fmla="*/ 1501578 h 8979057"/>
              <a:gd name="connsiteX138" fmla="*/ 3941796 w 14997669"/>
              <a:gd name="connsiteY138" fmla="*/ 1501578 h 8979057"/>
              <a:gd name="connsiteX139" fmla="*/ 4351524 w 14997669"/>
              <a:gd name="connsiteY139" fmla="*/ 2067717 h 8979057"/>
              <a:gd name="connsiteX140" fmla="*/ 4350891 w 14997669"/>
              <a:gd name="connsiteY140" fmla="*/ 2487932 h 8979057"/>
              <a:gd name="connsiteX141" fmla="*/ 4653102 w 14997669"/>
              <a:gd name="connsiteY141" fmla="*/ 3007199 h 8979057"/>
              <a:gd name="connsiteX142" fmla="*/ 5432888 w 14997669"/>
              <a:gd name="connsiteY142" fmla="*/ 3007199 h 8979057"/>
              <a:gd name="connsiteX143" fmla="*/ 5065483 w 14997669"/>
              <a:gd name="connsiteY143" fmla="*/ 3649776 h 8979057"/>
              <a:gd name="connsiteX144" fmla="*/ 4771358 w 14997669"/>
              <a:gd name="connsiteY144" fmla="*/ 3646618 h 8979057"/>
              <a:gd name="connsiteX145" fmla="*/ 4474201 w 14997669"/>
              <a:gd name="connsiteY145" fmla="*/ 4115347 h 8979057"/>
              <a:gd name="connsiteX146" fmla="*/ 4474201 w 14997669"/>
              <a:gd name="connsiteY146" fmla="*/ 4653691 h 8979057"/>
              <a:gd name="connsiteX147" fmla="*/ 3962136 w 14997669"/>
              <a:gd name="connsiteY147" fmla="*/ 5456344 h 8979057"/>
              <a:gd name="connsiteX148" fmla="*/ 3962136 w 14997669"/>
              <a:gd name="connsiteY148" fmla="*/ 5746173 h 8979057"/>
              <a:gd name="connsiteX149" fmla="*/ 3780330 w 14997669"/>
              <a:gd name="connsiteY149" fmla="*/ 6048637 h 8979057"/>
              <a:gd name="connsiteX150" fmla="*/ 3430993 w 14997669"/>
              <a:gd name="connsiteY150" fmla="*/ 6046490 h 8979057"/>
              <a:gd name="connsiteX151" fmla="*/ 3135478 w 14997669"/>
              <a:gd name="connsiteY151" fmla="*/ 5698668 h 8979057"/>
              <a:gd name="connsiteX152" fmla="*/ 3135478 w 14997669"/>
              <a:gd name="connsiteY152" fmla="*/ 5258366 h 8979057"/>
              <a:gd name="connsiteX153" fmla="*/ 2822908 w 14997669"/>
              <a:gd name="connsiteY153" fmla="*/ 4689826 h 8979057"/>
              <a:gd name="connsiteX154" fmla="*/ 2823919 w 14997669"/>
              <a:gd name="connsiteY154" fmla="*/ 4345543 h 8979057"/>
              <a:gd name="connsiteX155" fmla="*/ 2637817 w 14997669"/>
              <a:gd name="connsiteY155" fmla="*/ 4021474 h 8979057"/>
              <a:gd name="connsiteX156" fmla="*/ 2637817 w 14997669"/>
              <a:gd name="connsiteY156" fmla="*/ 3498544 h 8979057"/>
              <a:gd name="connsiteX157" fmla="*/ 2496060 w 14997669"/>
              <a:gd name="connsiteY157" fmla="*/ 3244975 h 8979057"/>
              <a:gd name="connsiteX158" fmla="*/ 1511222 w 14997669"/>
              <a:gd name="connsiteY158" fmla="*/ 3244975 h 8979057"/>
              <a:gd name="connsiteX159" fmla="*/ 1428974 w 14997669"/>
              <a:gd name="connsiteY159" fmla="*/ 3387615 h 8979057"/>
              <a:gd name="connsiteX160" fmla="*/ 878879 w 14997669"/>
              <a:gd name="connsiteY160" fmla="*/ 3387615 h 8979057"/>
              <a:gd name="connsiteX161" fmla="*/ 510719 w 14997669"/>
              <a:gd name="connsiteY161" fmla="*/ 2815285 h 8979057"/>
              <a:gd name="connsiteX162" fmla="*/ 510719 w 14997669"/>
              <a:gd name="connsiteY162" fmla="*/ 2118254 h 8979057"/>
              <a:gd name="connsiteX163" fmla="*/ 1097958 w 14997669"/>
              <a:gd name="connsiteY163" fmla="*/ 1131901 h 8979057"/>
              <a:gd name="connsiteX164" fmla="*/ 1980710 w 14997669"/>
              <a:gd name="connsiteY164" fmla="*/ 1131901 h 8979057"/>
              <a:gd name="connsiteX165" fmla="*/ 2214570 w 14997669"/>
              <a:gd name="connsiteY165" fmla="*/ 1518003 h 8979057"/>
              <a:gd name="connsiteX166" fmla="*/ 2597134 w 14997669"/>
              <a:gd name="connsiteY166" fmla="*/ 1515476 h 8979057"/>
              <a:gd name="connsiteX167" fmla="*/ 2807999 w 14997669"/>
              <a:gd name="connsiteY167" fmla="*/ 1131901 h 8979057"/>
              <a:gd name="connsiteX168" fmla="*/ 9354804 w 14997669"/>
              <a:gd name="connsiteY168" fmla="*/ 1131901 h 8979057"/>
              <a:gd name="connsiteX169" fmla="*/ 9354804 w 14997669"/>
              <a:gd name="connsiteY169" fmla="*/ 917119 h 8979057"/>
              <a:gd name="connsiteX170" fmla="*/ 2680900 w 14997669"/>
              <a:gd name="connsiteY170" fmla="*/ 917119 h 8979057"/>
              <a:gd name="connsiteX171" fmla="*/ 2469907 w 14997669"/>
              <a:gd name="connsiteY171" fmla="*/ 1301452 h 8979057"/>
              <a:gd name="connsiteX172" fmla="*/ 2335353 w 14997669"/>
              <a:gd name="connsiteY172" fmla="*/ 1302336 h 8979057"/>
              <a:gd name="connsiteX173" fmla="*/ 2101747 w 14997669"/>
              <a:gd name="connsiteY173" fmla="*/ 917119 h 8979057"/>
              <a:gd name="connsiteX174" fmla="*/ 975910 w 14997669"/>
              <a:gd name="connsiteY174" fmla="*/ 917119 h 8979057"/>
              <a:gd name="connsiteX175" fmla="*/ 0 w 14997669"/>
              <a:gd name="connsiteY175" fmla="*/ 524645 h 8979057"/>
              <a:gd name="connsiteX176" fmla="*/ 11066971 w 14997669"/>
              <a:gd name="connsiteY176" fmla="*/ 0 h 8979057"/>
              <a:gd name="connsiteX177" fmla="*/ 11836545 w 14997669"/>
              <a:gd name="connsiteY177" fmla="*/ 0 h 8979057"/>
              <a:gd name="connsiteX178" fmla="*/ 14997669 w 14997669"/>
              <a:gd name="connsiteY178" fmla="*/ 552751 h 8979057"/>
              <a:gd name="connsiteX179" fmla="*/ 11849796 w 14997669"/>
              <a:gd name="connsiteY179" fmla="*/ 6880472 h 8979057"/>
              <a:gd name="connsiteX180" fmla="*/ 11836545 w 14997669"/>
              <a:gd name="connsiteY180" fmla="*/ 6880472 h 8979057"/>
              <a:gd name="connsiteX181" fmla="*/ 14993786 w 14997669"/>
              <a:gd name="connsiteY181" fmla="*/ 8969688 h 8979057"/>
              <a:gd name="connsiteX182" fmla="*/ 28106 w 14997669"/>
              <a:gd name="connsiteY182" fmla="*/ 8979057 h 8979057"/>
              <a:gd name="connsiteX183" fmla="*/ 0 w 14997669"/>
              <a:gd name="connsiteY183" fmla="*/ 524645 h 8979057"/>
              <a:gd name="connsiteX0" fmla="*/ 975910 w 14997669"/>
              <a:gd name="connsiteY0" fmla="*/ 917119 h 8979057"/>
              <a:gd name="connsiteX1" fmla="*/ 295937 w 14997669"/>
              <a:gd name="connsiteY1" fmla="*/ 2059126 h 8979057"/>
              <a:gd name="connsiteX2" fmla="*/ 295937 w 14997669"/>
              <a:gd name="connsiteY2" fmla="*/ 2878457 h 8979057"/>
              <a:gd name="connsiteX3" fmla="*/ 761887 w 14997669"/>
              <a:gd name="connsiteY3" fmla="*/ 3602271 h 8979057"/>
              <a:gd name="connsiteX4" fmla="*/ 1553042 w 14997669"/>
              <a:gd name="connsiteY4" fmla="*/ 3602271 h 8979057"/>
              <a:gd name="connsiteX5" fmla="*/ 1635417 w 14997669"/>
              <a:gd name="connsiteY5" fmla="*/ 3459631 h 8979057"/>
              <a:gd name="connsiteX6" fmla="*/ 2369844 w 14997669"/>
              <a:gd name="connsiteY6" fmla="*/ 3459631 h 8979057"/>
              <a:gd name="connsiteX7" fmla="*/ 2422782 w 14997669"/>
              <a:gd name="connsiteY7" fmla="*/ 3554387 h 8979057"/>
              <a:gd name="connsiteX8" fmla="*/ 2422782 w 14997669"/>
              <a:gd name="connsiteY8" fmla="*/ 4078708 h 8979057"/>
              <a:gd name="connsiteX9" fmla="*/ 2608758 w 14997669"/>
              <a:gd name="connsiteY9" fmla="*/ 4402397 h 8979057"/>
              <a:gd name="connsiteX10" fmla="*/ 2607747 w 14997669"/>
              <a:gd name="connsiteY10" fmla="*/ 4744531 h 8979057"/>
              <a:gd name="connsiteX11" fmla="*/ 2920445 w 14997669"/>
              <a:gd name="connsiteY11" fmla="*/ 5313072 h 8979057"/>
              <a:gd name="connsiteX12" fmla="*/ 2920445 w 14997669"/>
              <a:gd name="connsiteY12" fmla="*/ 5777000 h 8979057"/>
              <a:gd name="connsiteX13" fmla="*/ 3331310 w 14997669"/>
              <a:gd name="connsiteY13" fmla="*/ 6260639 h 8979057"/>
              <a:gd name="connsiteX14" fmla="*/ 3901618 w 14997669"/>
              <a:gd name="connsiteY14" fmla="*/ 6264176 h 8979057"/>
              <a:gd name="connsiteX15" fmla="*/ 4177171 w 14997669"/>
              <a:gd name="connsiteY15" fmla="*/ 5805807 h 8979057"/>
              <a:gd name="connsiteX16" fmla="*/ 4177171 w 14997669"/>
              <a:gd name="connsiteY16" fmla="*/ 5519010 h 8979057"/>
              <a:gd name="connsiteX17" fmla="*/ 4689236 w 14997669"/>
              <a:gd name="connsiteY17" fmla="*/ 4716736 h 8979057"/>
              <a:gd name="connsiteX18" fmla="*/ 4689236 w 14997669"/>
              <a:gd name="connsiteY18" fmla="*/ 4178518 h 8979057"/>
              <a:gd name="connsiteX19" fmla="*/ 4888983 w 14997669"/>
              <a:gd name="connsiteY19" fmla="*/ 3862662 h 8979057"/>
              <a:gd name="connsiteX20" fmla="*/ 5190309 w 14997669"/>
              <a:gd name="connsiteY20" fmla="*/ 3866200 h 8979057"/>
              <a:gd name="connsiteX21" fmla="*/ 5804081 w 14997669"/>
              <a:gd name="connsiteY21" fmla="*/ 2792291 h 8979057"/>
              <a:gd name="connsiteX22" fmla="*/ 4777423 w 14997669"/>
              <a:gd name="connsiteY22" fmla="*/ 2792291 h 8979057"/>
              <a:gd name="connsiteX23" fmla="*/ 4566558 w 14997669"/>
              <a:gd name="connsiteY23" fmla="*/ 2429941 h 8979057"/>
              <a:gd name="connsiteX24" fmla="*/ 4566558 w 14997669"/>
              <a:gd name="connsiteY24" fmla="*/ 1998230 h 8979057"/>
              <a:gd name="connsiteX25" fmla="*/ 4051840 w 14997669"/>
              <a:gd name="connsiteY25" fmla="*/ 1286670 h 8979057"/>
              <a:gd name="connsiteX26" fmla="*/ 2899598 w 14997669"/>
              <a:gd name="connsiteY26" fmla="*/ 1286670 h 8979057"/>
              <a:gd name="connsiteX27" fmla="*/ 2654494 w 14997669"/>
              <a:gd name="connsiteY27" fmla="*/ 1734048 h 8979057"/>
              <a:gd name="connsiteX28" fmla="*/ 2150388 w 14997669"/>
              <a:gd name="connsiteY28" fmla="*/ 1734048 h 8979057"/>
              <a:gd name="connsiteX29" fmla="*/ 1881280 w 14997669"/>
              <a:gd name="connsiteY29" fmla="*/ 1274036 h 8979057"/>
              <a:gd name="connsiteX30" fmla="*/ 1151527 w 14997669"/>
              <a:gd name="connsiteY30" fmla="*/ 1274036 h 8979057"/>
              <a:gd name="connsiteX31" fmla="*/ 638829 w 14997669"/>
              <a:gd name="connsiteY31" fmla="*/ 2182310 h 8979057"/>
              <a:gd name="connsiteX32" fmla="*/ 651463 w 14997669"/>
              <a:gd name="connsiteY32" fmla="*/ 2763485 h 8979057"/>
              <a:gd name="connsiteX33" fmla="*/ 976795 w 14997669"/>
              <a:gd name="connsiteY33" fmla="*/ 3233478 h 8979057"/>
              <a:gd name="connsiteX34" fmla="*/ 1357590 w 14997669"/>
              <a:gd name="connsiteY34" fmla="*/ 3233478 h 8979057"/>
              <a:gd name="connsiteX35" fmla="*/ 1494798 w 14997669"/>
              <a:gd name="connsiteY35" fmla="*/ 3054072 h 8979057"/>
              <a:gd name="connsiteX36" fmla="*/ 2541418 w 14997669"/>
              <a:gd name="connsiteY36" fmla="*/ 3054072 h 8979057"/>
              <a:gd name="connsiteX37" fmla="*/ 2775150 w 14997669"/>
              <a:gd name="connsiteY37" fmla="*/ 3479213 h 8979057"/>
              <a:gd name="connsiteX38" fmla="*/ 2775150 w 14997669"/>
              <a:gd name="connsiteY38" fmla="*/ 4018947 h 8979057"/>
              <a:gd name="connsiteX39" fmla="*/ 2961759 w 14997669"/>
              <a:gd name="connsiteY39" fmla="*/ 4339225 h 8979057"/>
              <a:gd name="connsiteX40" fmla="*/ 2961759 w 14997669"/>
              <a:gd name="connsiteY40" fmla="*/ 4666958 h 8979057"/>
              <a:gd name="connsiteX41" fmla="*/ 3296691 w 14997669"/>
              <a:gd name="connsiteY41" fmla="*/ 5227159 h 8979057"/>
              <a:gd name="connsiteX42" fmla="*/ 3296691 w 14997669"/>
              <a:gd name="connsiteY42" fmla="*/ 5573716 h 8979057"/>
              <a:gd name="connsiteX43" fmla="*/ 3519433 w 14997669"/>
              <a:gd name="connsiteY43" fmla="*/ 5864303 h 8979057"/>
              <a:gd name="connsiteX44" fmla="*/ 3707936 w 14997669"/>
              <a:gd name="connsiteY44" fmla="*/ 5864303 h 8979057"/>
              <a:gd name="connsiteX45" fmla="*/ 3858031 w 14997669"/>
              <a:gd name="connsiteY45" fmla="*/ 5616293 h 8979057"/>
              <a:gd name="connsiteX46" fmla="*/ 3858031 w 14997669"/>
              <a:gd name="connsiteY46" fmla="*/ 5371063 h 8979057"/>
              <a:gd name="connsiteX47" fmla="*/ 4333962 w 14997669"/>
              <a:gd name="connsiteY47" fmla="*/ 4609724 h 8979057"/>
              <a:gd name="connsiteX48" fmla="*/ 4338005 w 14997669"/>
              <a:gd name="connsiteY48" fmla="*/ 4017179 h 8979057"/>
              <a:gd name="connsiteX49" fmla="*/ 4609640 w 14997669"/>
              <a:gd name="connsiteY49" fmla="*/ 3560957 h 8979057"/>
              <a:gd name="connsiteX50" fmla="*/ 4993215 w 14997669"/>
              <a:gd name="connsiteY50" fmla="*/ 3559441 h 8979057"/>
              <a:gd name="connsiteX51" fmla="*/ 5266368 w 14997669"/>
              <a:gd name="connsiteY51" fmla="*/ 3098544 h 8979057"/>
              <a:gd name="connsiteX52" fmla="*/ 4580708 w 14997669"/>
              <a:gd name="connsiteY52" fmla="*/ 3096017 h 8979057"/>
              <a:gd name="connsiteX53" fmla="*/ 4221770 w 14997669"/>
              <a:gd name="connsiteY53" fmla="*/ 2507768 h 8979057"/>
              <a:gd name="connsiteX54" fmla="*/ 4236046 w 14997669"/>
              <a:gd name="connsiteY54" fmla="*/ 2127225 h 8979057"/>
              <a:gd name="connsiteX55" fmla="*/ 3906293 w 14997669"/>
              <a:gd name="connsiteY55" fmla="*/ 1643207 h 8979057"/>
              <a:gd name="connsiteX56" fmla="*/ 3097703 w 14997669"/>
              <a:gd name="connsiteY56" fmla="*/ 1638786 h 8979057"/>
              <a:gd name="connsiteX57" fmla="*/ 2847797 w 14997669"/>
              <a:gd name="connsiteY57" fmla="*/ 2076941 h 8979057"/>
              <a:gd name="connsiteX58" fmla="*/ 1932069 w 14997669"/>
              <a:gd name="connsiteY58" fmla="*/ 2076941 h 8979057"/>
              <a:gd name="connsiteX59" fmla="*/ 1706927 w 14997669"/>
              <a:gd name="connsiteY59" fmla="*/ 1657105 h 8979057"/>
              <a:gd name="connsiteX60" fmla="*/ 1368961 w 14997669"/>
              <a:gd name="connsiteY60" fmla="*/ 1657105 h 8979057"/>
              <a:gd name="connsiteX61" fmla="*/ 1018740 w 14997669"/>
              <a:gd name="connsiteY61" fmla="*/ 2321286 h 8979057"/>
              <a:gd name="connsiteX62" fmla="*/ 1025690 w 14997669"/>
              <a:gd name="connsiteY62" fmla="*/ 2653694 h 8979057"/>
              <a:gd name="connsiteX63" fmla="*/ 1095177 w 14997669"/>
              <a:gd name="connsiteY63" fmla="*/ 2745670 h 8979057"/>
              <a:gd name="connsiteX64" fmla="*/ 1206484 w 14997669"/>
              <a:gd name="connsiteY64" fmla="*/ 2743775 h 8979057"/>
              <a:gd name="connsiteX65" fmla="*/ 1302758 w 14997669"/>
              <a:gd name="connsiteY65" fmla="*/ 2662411 h 8979057"/>
              <a:gd name="connsiteX66" fmla="*/ 3350640 w 14997669"/>
              <a:gd name="connsiteY66" fmla="*/ 2663801 h 8979057"/>
              <a:gd name="connsiteX67" fmla="*/ 3551397 w 14997669"/>
              <a:gd name="connsiteY67" fmla="*/ 2270370 h 8979057"/>
              <a:gd name="connsiteX68" fmla="*/ 3584500 w 14997669"/>
              <a:gd name="connsiteY68" fmla="*/ 2270370 h 8979057"/>
              <a:gd name="connsiteX69" fmla="*/ 3647671 w 14997669"/>
              <a:gd name="connsiteY69" fmla="*/ 2353504 h 8979057"/>
              <a:gd name="connsiteX70" fmla="*/ 3647671 w 14997669"/>
              <a:gd name="connsiteY70" fmla="*/ 2771317 h 8979057"/>
              <a:gd name="connsiteX71" fmla="*/ 4031246 w 14997669"/>
              <a:gd name="connsiteY71" fmla="*/ 3414653 h 8979057"/>
              <a:gd name="connsiteX72" fmla="*/ 3752662 w 14997669"/>
              <a:gd name="connsiteY72" fmla="*/ 3832466 h 8979057"/>
              <a:gd name="connsiteX73" fmla="*/ 3744954 w 14997669"/>
              <a:gd name="connsiteY73" fmla="*/ 4456471 h 8979057"/>
              <a:gd name="connsiteX74" fmla="*/ 3622656 w 14997669"/>
              <a:gd name="connsiteY74" fmla="*/ 4641815 h 8979057"/>
              <a:gd name="connsiteX75" fmla="*/ 3511979 w 14997669"/>
              <a:gd name="connsiteY75" fmla="*/ 4455966 h 8979057"/>
              <a:gd name="connsiteX76" fmla="*/ 3511979 w 14997669"/>
              <a:gd name="connsiteY76" fmla="*/ 4076939 h 8979057"/>
              <a:gd name="connsiteX77" fmla="*/ 3374140 w 14997669"/>
              <a:gd name="connsiteY77" fmla="*/ 3851165 h 8979057"/>
              <a:gd name="connsiteX78" fmla="*/ 3374140 w 14997669"/>
              <a:gd name="connsiteY78" fmla="*/ 3321665 h 8979057"/>
              <a:gd name="connsiteX79" fmla="*/ 3209895 w 14997669"/>
              <a:gd name="connsiteY79" fmla="*/ 3043712 h 8979057"/>
              <a:gd name="connsiteX80" fmla="*/ 3381846 w 14997669"/>
              <a:gd name="connsiteY80" fmla="*/ 3043712 h 8979057"/>
              <a:gd name="connsiteX81" fmla="*/ 3599535 w 14997669"/>
              <a:gd name="connsiteY81" fmla="*/ 3385973 h 8979057"/>
              <a:gd name="connsiteX82" fmla="*/ 3432635 w 14997669"/>
              <a:gd name="connsiteY82" fmla="*/ 3638658 h 8979057"/>
              <a:gd name="connsiteX83" fmla="*/ 3432635 w 14997669"/>
              <a:gd name="connsiteY83" fmla="*/ 3763104 h 8979057"/>
              <a:gd name="connsiteX84" fmla="*/ 3647417 w 14997669"/>
              <a:gd name="connsiteY84" fmla="*/ 3763104 h 8979057"/>
              <a:gd name="connsiteX85" fmla="*/ 3647417 w 14997669"/>
              <a:gd name="connsiteY85" fmla="*/ 3703345 h 8979057"/>
              <a:gd name="connsiteX86" fmla="*/ 3855503 w 14997669"/>
              <a:gd name="connsiteY86" fmla="*/ 3389005 h 8979057"/>
              <a:gd name="connsiteX87" fmla="*/ 3499724 w 14997669"/>
              <a:gd name="connsiteY87" fmla="*/ 2829562 h 8979057"/>
              <a:gd name="connsiteX88" fmla="*/ 2833395 w 14997669"/>
              <a:gd name="connsiteY88" fmla="*/ 2829562 h 8979057"/>
              <a:gd name="connsiteX89" fmla="*/ 3158727 w 14997669"/>
              <a:gd name="connsiteY89" fmla="*/ 3380540 h 8979057"/>
              <a:gd name="connsiteX90" fmla="*/ 3158727 w 14997669"/>
              <a:gd name="connsiteY90" fmla="*/ 3911178 h 8979057"/>
              <a:gd name="connsiteX91" fmla="*/ 3296565 w 14997669"/>
              <a:gd name="connsiteY91" fmla="*/ 4136952 h 8979057"/>
              <a:gd name="connsiteX92" fmla="*/ 3296565 w 14997669"/>
              <a:gd name="connsiteY92" fmla="*/ 4514083 h 8979057"/>
              <a:gd name="connsiteX93" fmla="*/ 3612421 w 14997669"/>
              <a:gd name="connsiteY93" fmla="*/ 5043836 h 8979057"/>
              <a:gd name="connsiteX94" fmla="*/ 3958978 w 14997669"/>
              <a:gd name="connsiteY94" fmla="*/ 4522043 h 8979057"/>
              <a:gd name="connsiteX95" fmla="*/ 3966558 w 14997669"/>
              <a:gd name="connsiteY95" fmla="*/ 3898291 h 8979057"/>
              <a:gd name="connsiteX96" fmla="*/ 4285067 w 14997669"/>
              <a:gd name="connsiteY96" fmla="*/ 3420464 h 8979057"/>
              <a:gd name="connsiteX97" fmla="*/ 3862452 w 14997669"/>
              <a:gd name="connsiteY97" fmla="*/ 2712442 h 8979057"/>
              <a:gd name="connsiteX98" fmla="*/ 3862452 w 14997669"/>
              <a:gd name="connsiteY98" fmla="*/ 2281616 h 8979057"/>
              <a:gd name="connsiteX99" fmla="*/ 3691258 w 14997669"/>
              <a:gd name="connsiteY99" fmla="*/ 2055968 h 8979057"/>
              <a:gd name="connsiteX100" fmla="*/ 3420001 w 14997669"/>
              <a:gd name="connsiteY100" fmla="*/ 2055968 h 8979057"/>
              <a:gd name="connsiteX101" fmla="*/ 3219749 w 14997669"/>
              <a:gd name="connsiteY101" fmla="*/ 2448766 h 8979057"/>
              <a:gd name="connsiteX102" fmla="*/ 1236175 w 14997669"/>
              <a:gd name="connsiteY102" fmla="*/ 2447629 h 8979057"/>
              <a:gd name="connsiteX103" fmla="*/ 1234659 w 14997669"/>
              <a:gd name="connsiteY103" fmla="*/ 2371823 h 8979057"/>
              <a:gd name="connsiteX104" fmla="*/ 1497957 w 14997669"/>
              <a:gd name="connsiteY104" fmla="*/ 1871382 h 8979057"/>
              <a:gd name="connsiteX105" fmla="*/ 1578310 w 14997669"/>
              <a:gd name="connsiteY105" fmla="*/ 1871382 h 8979057"/>
              <a:gd name="connsiteX106" fmla="*/ 1803579 w 14997669"/>
              <a:gd name="connsiteY106" fmla="*/ 2291216 h 8979057"/>
              <a:gd name="connsiteX107" fmla="*/ 2972624 w 14997669"/>
              <a:gd name="connsiteY107" fmla="*/ 2291216 h 8979057"/>
              <a:gd name="connsiteX108" fmla="*/ 3222024 w 14997669"/>
              <a:gd name="connsiteY108" fmla="*/ 1853820 h 8979057"/>
              <a:gd name="connsiteX109" fmla="*/ 3792712 w 14997669"/>
              <a:gd name="connsiteY109" fmla="*/ 1856852 h 8979057"/>
              <a:gd name="connsiteX110" fmla="*/ 4019117 w 14997669"/>
              <a:gd name="connsiteY110" fmla="*/ 2189259 h 8979057"/>
              <a:gd name="connsiteX111" fmla="*/ 4005092 w 14997669"/>
              <a:gd name="connsiteY111" fmla="*/ 2563864 h 8979057"/>
              <a:gd name="connsiteX112" fmla="*/ 4459925 w 14997669"/>
              <a:gd name="connsiteY112" fmla="*/ 3310294 h 8979057"/>
              <a:gd name="connsiteX113" fmla="*/ 4890120 w 14997669"/>
              <a:gd name="connsiteY113" fmla="*/ 3311936 h 8979057"/>
              <a:gd name="connsiteX114" fmla="*/ 4870538 w 14997669"/>
              <a:gd name="connsiteY114" fmla="*/ 3344912 h 8979057"/>
              <a:gd name="connsiteX115" fmla="*/ 4487341 w 14997669"/>
              <a:gd name="connsiteY115" fmla="*/ 3346301 h 8979057"/>
              <a:gd name="connsiteX116" fmla="*/ 4123602 w 14997669"/>
              <a:gd name="connsiteY116" fmla="*/ 3957166 h 8979057"/>
              <a:gd name="connsiteX117" fmla="*/ 4119559 w 14997669"/>
              <a:gd name="connsiteY117" fmla="*/ 4547185 h 8979057"/>
              <a:gd name="connsiteX118" fmla="*/ 3643248 w 14997669"/>
              <a:gd name="connsiteY118" fmla="*/ 5309408 h 8979057"/>
              <a:gd name="connsiteX119" fmla="*/ 3643248 w 14997669"/>
              <a:gd name="connsiteY119" fmla="*/ 5556786 h 8979057"/>
              <a:gd name="connsiteX120" fmla="*/ 3603704 w 14997669"/>
              <a:gd name="connsiteY120" fmla="*/ 5622106 h 8979057"/>
              <a:gd name="connsiteX121" fmla="*/ 3511095 w 14997669"/>
              <a:gd name="connsiteY121" fmla="*/ 5501448 h 8979057"/>
              <a:gd name="connsiteX122" fmla="*/ 3511095 w 14997669"/>
              <a:gd name="connsiteY122" fmla="*/ 5168410 h 8979057"/>
              <a:gd name="connsiteX123" fmla="*/ 3176161 w 14997669"/>
              <a:gd name="connsiteY123" fmla="*/ 4608082 h 8979057"/>
              <a:gd name="connsiteX124" fmla="*/ 3176161 w 14997669"/>
              <a:gd name="connsiteY124" fmla="*/ 4281108 h 8979057"/>
              <a:gd name="connsiteX125" fmla="*/ 2989554 w 14997669"/>
              <a:gd name="connsiteY125" fmla="*/ 3960830 h 8979057"/>
              <a:gd name="connsiteX126" fmla="*/ 2989554 w 14997669"/>
              <a:gd name="connsiteY126" fmla="*/ 3424002 h 8979057"/>
              <a:gd name="connsiteX127" fmla="*/ 2668517 w 14997669"/>
              <a:gd name="connsiteY127" fmla="*/ 2839290 h 8979057"/>
              <a:gd name="connsiteX128" fmla="*/ 1388671 w 14997669"/>
              <a:gd name="connsiteY128" fmla="*/ 2839290 h 8979057"/>
              <a:gd name="connsiteX129" fmla="*/ 1251590 w 14997669"/>
              <a:gd name="connsiteY129" fmla="*/ 3018316 h 8979057"/>
              <a:gd name="connsiteX130" fmla="*/ 1089239 w 14997669"/>
              <a:gd name="connsiteY130" fmla="*/ 3018316 h 8979057"/>
              <a:gd name="connsiteX131" fmla="*/ 864224 w 14997669"/>
              <a:gd name="connsiteY131" fmla="*/ 2693869 h 8979057"/>
              <a:gd name="connsiteX132" fmla="*/ 854622 w 14997669"/>
              <a:gd name="connsiteY132" fmla="*/ 2236638 h 8979057"/>
              <a:gd name="connsiteX133" fmla="*/ 1276605 w 14997669"/>
              <a:gd name="connsiteY133" fmla="*/ 1488944 h 8979057"/>
              <a:gd name="connsiteX134" fmla="*/ 1757842 w 14997669"/>
              <a:gd name="connsiteY134" fmla="*/ 1488944 h 8979057"/>
              <a:gd name="connsiteX135" fmla="*/ 2026952 w 14997669"/>
              <a:gd name="connsiteY135" fmla="*/ 1948955 h 8979057"/>
              <a:gd name="connsiteX136" fmla="*/ 2781594 w 14997669"/>
              <a:gd name="connsiteY136" fmla="*/ 1948955 h 8979057"/>
              <a:gd name="connsiteX137" fmla="*/ 3026698 w 14997669"/>
              <a:gd name="connsiteY137" fmla="*/ 1501578 h 8979057"/>
              <a:gd name="connsiteX138" fmla="*/ 3941796 w 14997669"/>
              <a:gd name="connsiteY138" fmla="*/ 1501578 h 8979057"/>
              <a:gd name="connsiteX139" fmla="*/ 4351524 w 14997669"/>
              <a:gd name="connsiteY139" fmla="*/ 2067717 h 8979057"/>
              <a:gd name="connsiteX140" fmla="*/ 4350891 w 14997669"/>
              <a:gd name="connsiteY140" fmla="*/ 2487932 h 8979057"/>
              <a:gd name="connsiteX141" fmla="*/ 4653102 w 14997669"/>
              <a:gd name="connsiteY141" fmla="*/ 3007199 h 8979057"/>
              <a:gd name="connsiteX142" fmla="*/ 5432888 w 14997669"/>
              <a:gd name="connsiteY142" fmla="*/ 3007199 h 8979057"/>
              <a:gd name="connsiteX143" fmla="*/ 5065483 w 14997669"/>
              <a:gd name="connsiteY143" fmla="*/ 3649776 h 8979057"/>
              <a:gd name="connsiteX144" fmla="*/ 4771358 w 14997669"/>
              <a:gd name="connsiteY144" fmla="*/ 3646618 h 8979057"/>
              <a:gd name="connsiteX145" fmla="*/ 4474201 w 14997669"/>
              <a:gd name="connsiteY145" fmla="*/ 4115347 h 8979057"/>
              <a:gd name="connsiteX146" fmla="*/ 4474201 w 14997669"/>
              <a:gd name="connsiteY146" fmla="*/ 4653691 h 8979057"/>
              <a:gd name="connsiteX147" fmla="*/ 3962136 w 14997669"/>
              <a:gd name="connsiteY147" fmla="*/ 5456344 h 8979057"/>
              <a:gd name="connsiteX148" fmla="*/ 3962136 w 14997669"/>
              <a:gd name="connsiteY148" fmla="*/ 5746173 h 8979057"/>
              <a:gd name="connsiteX149" fmla="*/ 3780330 w 14997669"/>
              <a:gd name="connsiteY149" fmla="*/ 6048637 h 8979057"/>
              <a:gd name="connsiteX150" fmla="*/ 3430993 w 14997669"/>
              <a:gd name="connsiteY150" fmla="*/ 6046490 h 8979057"/>
              <a:gd name="connsiteX151" fmla="*/ 3135478 w 14997669"/>
              <a:gd name="connsiteY151" fmla="*/ 5698668 h 8979057"/>
              <a:gd name="connsiteX152" fmla="*/ 3135478 w 14997669"/>
              <a:gd name="connsiteY152" fmla="*/ 5258366 h 8979057"/>
              <a:gd name="connsiteX153" fmla="*/ 2822908 w 14997669"/>
              <a:gd name="connsiteY153" fmla="*/ 4689826 h 8979057"/>
              <a:gd name="connsiteX154" fmla="*/ 2823919 w 14997669"/>
              <a:gd name="connsiteY154" fmla="*/ 4345543 h 8979057"/>
              <a:gd name="connsiteX155" fmla="*/ 2637817 w 14997669"/>
              <a:gd name="connsiteY155" fmla="*/ 4021474 h 8979057"/>
              <a:gd name="connsiteX156" fmla="*/ 2637817 w 14997669"/>
              <a:gd name="connsiteY156" fmla="*/ 3498544 h 8979057"/>
              <a:gd name="connsiteX157" fmla="*/ 2496060 w 14997669"/>
              <a:gd name="connsiteY157" fmla="*/ 3244975 h 8979057"/>
              <a:gd name="connsiteX158" fmla="*/ 1511222 w 14997669"/>
              <a:gd name="connsiteY158" fmla="*/ 3244975 h 8979057"/>
              <a:gd name="connsiteX159" fmla="*/ 1428974 w 14997669"/>
              <a:gd name="connsiteY159" fmla="*/ 3387615 h 8979057"/>
              <a:gd name="connsiteX160" fmla="*/ 878879 w 14997669"/>
              <a:gd name="connsiteY160" fmla="*/ 3387615 h 8979057"/>
              <a:gd name="connsiteX161" fmla="*/ 510719 w 14997669"/>
              <a:gd name="connsiteY161" fmla="*/ 2815285 h 8979057"/>
              <a:gd name="connsiteX162" fmla="*/ 510719 w 14997669"/>
              <a:gd name="connsiteY162" fmla="*/ 2118254 h 8979057"/>
              <a:gd name="connsiteX163" fmla="*/ 1097958 w 14997669"/>
              <a:gd name="connsiteY163" fmla="*/ 1131901 h 8979057"/>
              <a:gd name="connsiteX164" fmla="*/ 1980710 w 14997669"/>
              <a:gd name="connsiteY164" fmla="*/ 1131901 h 8979057"/>
              <a:gd name="connsiteX165" fmla="*/ 2214570 w 14997669"/>
              <a:gd name="connsiteY165" fmla="*/ 1518003 h 8979057"/>
              <a:gd name="connsiteX166" fmla="*/ 2597134 w 14997669"/>
              <a:gd name="connsiteY166" fmla="*/ 1515476 h 8979057"/>
              <a:gd name="connsiteX167" fmla="*/ 2807999 w 14997669"/>
              <a:gd name="connsiteY167" fmla="*/ 1131901 h 8979057"/>
              <a:gd name="connsiteX168" fmla="*/ 9354804 w 14997669"/>
              <a:gd name="connsiteY168" fmla="*/ 1131901 h 8979057"/>
              <a:gd name="connsiteX169" fmla="*/ 9354804 w 14997669"/>
              <a:gd name="connsiteY169" fmla="*/ 917119 h 8979057"/>
              <a:gd name="connsiteX170" fmla="*/ 2680900 w 14997669"/>
              <a:gd name="connsiteY170" fmla="*/ 917119 h 8979057"/>
              <a:gd name="connsiteX171" fmla="*/ 2469907 w 14997669"/>
              <a:gd name="connsiteY171" fmla="*/ 1301452 h 8979057"/>
              <a:gd name="connsiteX172" fmla="*/ 2335353 w 14997669"/>
              <a:gd name="connsiteY172" fmla="*/ 1302336 h 8979057"/>
              <a:gd name="connsiteX173" fmla="*/ 2101747 w 14997669"/>
              <a:gd name="connsiteY173" fmla="*/ 917119 h 8979057"/>
              <a:gd name="connsiteX174" fmla="*/ 975910 w 14997669"/>
              <a:gd name="connsiteY174" fmla="*/ 917119 h 8979057"/>
              <a:gd name="connsiteX175" fmla="*/ 0 w 14997669"/>
              <a:gd name="connsiteY175" fmla="*/ 524645 h 8979057"/>
              <a:gd name="connsiteX176" fmla="*/ 11066971 w 14997669"/>
              <a:gd name="connsiteY176" fmla="*/ 0 h 8979057"/>
              <a:gd name="connsiteX177" fmla="*/ 14997669 w 14997669"/>
              <a:gd name="connsiteY177" fmla="*/ 552751 h 8979057"/>
              <a:gd name="connsiteX178" fmla="*/ 11849796 w 14997669"/>
              <a:gd name="connsiteY178" fmla="*/ 6880472 h 8979057"/>
              <a:gd name="connsiteX179" fmla="*/ 11836545 w 14997669"/>
              <a:gd name="connsiteY179" fmla="*/ 6880472 h 8979057"/>
              <a:gd name="connsiteX180" fmla="*/ 14993786 w 14997669"/>
              <a:gd name="connsiteY180" fmla="*/ 8969688 h 8979057"/>
              <a:gd name="connsiteX181" fmla="*/ 28106 w 14997669"/>
              <a:gd name="connsiteY181" fmla="*/ 8979057 h 8979057"/>
              <a:gd name="connsiteX182" fmla="*/ 0 w 14997669"/>
              <a:gd name="connsiteY182" fmla="*/ 524645 h 8979057"/>
              <a:gd name="connsiteX0" fmla="*/ 975910 w 14997669"/>
              <a:gd name="connsiteY0" fmla="*/ 392474 h 8454412"/>
              <a:gd name="connsiteX1" fmla="*/ 295937 w 14997669"/>
              <a:gd name="connsiteY1" fmla="*/ 1534481 h 8454412"/>
              <a:gd name="connsiteX2" fmla="*/ 295937 w 14997669"/>
              <a:gd name="connsiteY2" fmla="*/ 2353812 h 8454412"/>
              <a:gd name="connsiteX3" fmla="*/ 761887 w 14997669"/>
              <a:gd name="connsiteY3" fmla="*/ 3077626 h 8454412"/>
              <a:gd name="connsiteX4" fmla="*/ 1553042 w 14997669"/>
              <a:gd name="connsiteY4" fmla="*/ 3077626 h 8454412"/>
              <a:gd name="connsiteX5" fmla="*/ 1635417 w 14997669"/>
              <a:gd name="connsiteY5" fmla="*/ 2934986 h 8454412"/>
              <a:gd name="connsiteX6" fmla="*/ 2369844 w 14997669"/>
              <a:gd name="connsiteY6" fmla="*/ 2934986 h 8454412"/>
              <a:gd name="connsiteX7" fmla="*/ 2422782 w 14997669"/>
              <a:gd name="connsiteY7" fmla="*/ 3029742 h 8454412"/>
              <a:gd name="connsiteX8" fmla="*/ 2422782 w 14997669"/>
              <a:gd name="connsiteY8" fmla="*/ 3554063 h 8454412"/>
              <a:gd name="connsiteX9" fmla="*/ 2608758 w 14997669"/>
              <a:gd name="connsiteY9" fmla="*/ 3877752 h 8454412"/>
              <a:gd name="connsiteX10" fmla="*/ 2607747 w 14997669"/>
              <a:gd name="connsiteY10" fmla="*/ 4219886 h 8454412"/>
              <a:gd name="connsiteX11" fmla="*/ 2920445 w 14997669"/>
              <a:gd name="connsiteY11" fmla="*/ 4788427 h 8454412"/>
              <a:gd name="connsiteX12" fmla="*/ 2920445 w 14997669"/>
              <a:gd name="connsiteY12" fmla="*/ 5252355 h 8454412"/>
              <a:gd name="connsiteX13" fmla="*/ 3331310 w 14997669"/>
              <a:gd name="connsiteY13" fmla="*/ 5735994 h 8454412"/>
              <a:gd name="connsiteX14" fmla="*/ 3901618 w 14997669"/>
              <a:gd name="connsiteY14" fmla="*/ 5739531 h 8454412"/>
              <a:gd name="connsiteX15" fmla="*/ 4177171 w 14997669"/>
              <a:gd name="connsiteY15" fmla="*/ 5281162 h 8454412"/>
              <a:gd name="connsiteX16" fmla="*/ 4177171 w 14997669"/>
              <a:gd name="connsiteY16" fmla="*/ 4994365 h 8454412"/>
              <a:gd name="connsiteX17" fmla="*/ 4689236 w 14997669"/>
              <a:gd name="connsiteY17" fmla="*/ 4192091 h 8454412"/>
              <a:gd name="connsiteX18" fmla="*/ 4689236 w 14997669"/>
              <a:gd name="connsiteY18" fmla="*/ 3653873 h 8454412"/>
              <a:gd name="connsiteX19" fmla="*/ 4888983 w 14997669"/>
              <a:gd name="connsiteY19" fmla="*/ 3338017 h 8454412"/>
              <a:gd name="connsiteX20" fmla="*/ 5190309 w 14997669"/>
              <a:gd name="connsiteY20" fmla="*/ 3341555 h 8454412"/>
              <a:gd name="connsiteX21" fmla="*/ 5804081 w 14997669"/>
              <a:gd name="connsiteY21" fmla="*/ 2267646 h 8454412"/>
              <a:gd name="connsiteX22" fmla="*/ 4777423 w 14997669"/>
              <a:gd name="connsiteY22" fmla="*/ 2267646 h 8454412"/>
              <a:gd name="connsiteX23" fmla="*/ 4566558 w 14997669"/>
              <a:gd name="connsiteY23" fmla="*/ 1905296 h 8454412"/>
              <a:gd name="connsiteX24" fmla="*/ 4566558 w 14997669"/>
              <a:gd name="connsiteY24" fmla="*/ 1473585 h 8454412"/>
              <a:gd name="connsiteX25" fmla="*/ 4051840 w 14997669"/>
              <a:gd name="connsiteY25" fmla="*/ 762025 h 8454412"/>
              <a:gd name="connsiteX26" fmla="*/ 2899598 w 14997669"/>
              <a:gd name="connsiteY26" fmla="*/ 762025 h 8454412"/>
              <a:gd name="connsiteX27" fmla="*/ 2654494 w 14997669"/>
              <a:gd name="connsiteY27" fmla="*/ 1209403 h 8454412"/>
              <a:gd name="connsiteX28" fmla="*/ 2150388 w 14997669"/>
              <a:gd name="connsiteY28" fmla="*/ 1209403 h 8454412"/>
              <a:gd name="connsiteX29" fmla="*/ 1881280 w 14997669"/>
              <a:gd name="connsiteY29" fmla="*/ 749391 h 8454412"/>
              <a:gd name="connsiteX30" fmla="*/ 1151527 w 14997669"/>
              <a:gd name="connsiteY30" fmla="*/ 749391 h 8454412"/>
              <a:gd name="connsiteX31" fmla="*/ 638829 w 14997669"/>
              <a:gd name="connsiteY31" fmla="*/ 1657665 h 8454412"/>
              <a:gd name="connsiteX32" fmla="*/ 651463 w 14997669"/>
              <a:gd name="connsiteY32" fmla="*/ 2238840 h 8454412"/>
              <a:gd name="connsiteX33" fmla="*/ 976795 w 14997669"/>
              <a:gd name="connsiteY33" fmla="*/ 2708833 h 8454412"/>
              <a:gd name="connsiteX34" fmla="*/ 1357590 w 14997669"/>
              <a:gd name="connsiteY34" fmla="*/ 2708833 h 8454412"/>
              <a:gd name="connsiteX35" fmla="*/ 1494798 w 14997669"/>
              <a:gd name="connsiteY35" fmla="*/ 2529427 h 8454412"/>
              <a:gd name="connsiteX36" fmla="*/ 2541418 w 14997669"/>
              <a:gd name="connsiteY36" fmla="*/ 2529427 h 8454412"/>
              <a:gd name="connsiteX37" fmla="*/ 2775150 w 14997669"/>
              <a:gd name="connsiteY37" fmla="*/ 2954568 h 8454412"/>
              <a:gd name="connsiteX38" fmla="*/ 2775150 w 14997669"/>
              <a:gd name="connsiteY38" fmla="*/ 3494302 h 8454412"/>
              <a:gd name="connsiteX39" fmla="*/ 2961759 w 14997669"/>
              <a:gd name="connsiteY39" fmla="*/ 3814580 h 8454412"/>
              <a:gd name="connsiteX40" fmla="*/ 2961759 w 14997669"/>
              <a:gd name="connsiteY40" fmla="*/ 4142313 h 8454412"/>
              <a:gd name="connsiteX41" fmla="*/ 3296691 w 14997669"/>
              <a:gd name="connsiteY41" fmla="*/ 4702514 h 8454412"/>
              <a:gd name="connsiteX42" fmla="*/ 3296691 w 14997669"/>
              <a:gd name="connsiteY42" fmla="*/ 5049071 h 8454412"/>
              <a:gd name="connsiteX43" fmla="*/ 3519433 w 14997669"/>
              <a:gd name="connsiteY43" fmla="*/ 5339658 h 8454412"/>
              <a:gd name="connsiteX44" fmla="*/ 3707936 w 14997669"/>
              <a:gd name="connsiteY44" fmla="*/ 5339658 h 8454412"/>
              <a:gd name="connsiteX45" fmla="*/ 3858031 w 14997669"/>
              <a:gd name="connsiteY45" fmla="*/ 5091648 h 8454412"/>
              <a:gd name="connsiteX46" fmla="*/ 3858031 w 14997669"/>
              <a:gd name="connsiteY46" fmla="*/ 4846418 h 8454412"/>
              <a:gd name="connsiteX47" fmla="*/ 4333962 w 14997669"/>
              <a:gd name="connsiteY47" fmla="*/ 4085079 h 8454412"/>
              <a:gd name="connsiteX48" fmla="*/ 4338005 w 14997669"/>
              <a:gd name="connsiteY48" fmla="*/ 3492534 h 8454412"/>
              <a:gd name="connsiteX49" fmla="*/ 4609640 w 14997669"/>
              <a:gd name="connsiteY49" fmla="*/ 3036312 h 8454412"/>
              <a:gd name="connsiteX50" fmla="*/ 4993215 w 14997669"/>
              <a:gd name="connsiteY50" fmla="*/ 3034796 h 8454412"/>
              <a:gd name="connsiteX51" fmla="*/ 5266368 w 14997669"/>
              <a:gd name="connsiteY51" fmla="*/ 2573899 h 8454412"/>
              <a:gd name="connsiteX52" fmla="*/ 4580708 w 14997669"/>
              <a:gd name="connsiteY52" fmla="*/ 2571372 h 8454412"/>
              <a:gd name="connsiteX53" fmla="*/ 4221770 w 14997669"/>
              <a:gd name="connsiteY53" fmla="*/ 1983123 h 8454412"/>
              <a:gd name="connsiteX54" fmla="*/ 4236046 w 14997669"/>
              <a:gd name="connsiteY54" fmla="*/ 1602580 h 8454412"/>
              <a:gd name="connsiteX55" fmla="*/ 3906293 w 14997669"/>
              <a:gd name="connsiteY55" fmla="*/ 1118562 h 8454412"/>
              <a:gd name="connsiteX56" fmla="*/ 3097703 w 14997669"/>
              <a:gd name="connsiteY56" fmla="*/ 1114141 h 8454412"/>
              <a:gd name="connsiteX57" fmla="*/ 2847797 w 14997669"/>
              <a:gd name="connsiteY57" fmla="*/ 1552296 h 8454412"/>
              <a:gd name="connsiteX58" fmla="*/ 1932069 w 14997669"/>
              <a:gd name="connsiteY58" fmla="*/ 1552296 h 8454412"/>
              <a:gd name="connsiteX59" fmla="*/ 1706927 w 14997669"/>
              <a:gd name="connsiteY59" fmla="*/ 1132460 h 8454412"/>
              <a:gd name="connsiteX60" fmla="*/ 1368961 w 14997669"/>
              <a:gd name="connsiteY60" fmla="*/ 1132460 h 8454412"/>
              <a:gd name="connsiteX61" fmla="*/ 1018740 w 14997669"/>
              <a:gd name="connsiteY61" fmla="*/ 1796641 h 8454412"/>
              <a:gd name="connsiteX62" fmla="*/ 1025690 w 14997669"/>
              <a:gd name="connsiteY62" fmla="*/ 2129049 h 8454412"/>
              <a:gd name="connsiteX63" fmla="*/ 1095177 w 14997669"/>
              <a:gd name="connsiteY63" fmla="*/ 2221025 h 8454412"/>
              <a:gd name="connsiteX64" fmla="*/ 1206484 w 14997669"/>
              <a:gd name="connsiteY64" fmla="*/ 2219130 h 8454412"/>
              <a:gd name="connsiteX65" fmla="*/ 1302758 w 14997669"/>
              <a:gd name="connsiteY65" fmla="*/ 2137766 h 8454412"/>
              <a:gd name="connsiteX66" fmla="*/ 3350640 w 14997669"/>
              <a:gd name="connsiteY66" fmla="*/ 2139156 h 8454412"/>
              <a:gd name="connsiteX67" fmla="*/ 3551397 w 14997669"/>
              <a:gd name="connsiteY67" fmla="*/ 1745725 h 8454412"/>
              <a:gd name="connsiteX68" fmla="*/ 3584500 w 14997669"/>
              <a:gd name="connsiteY68" fmla="*/ 1745725 h 8454412"/>
              <a:gd name="connsiteX69" fmla="*/ 3647671 w 14997669"/>
              <a:gd name="connsiteY69" fmla="*/ 1828859 h 8454412"/>
              <a:gd name="connsiteX70" fmla="*/ 3647671 w 14997669"/>
              <a:gd name="connsiteY70" fmla="*/ 2246672 h 8454412"/>
              <a:gd name="connsiteX71" fmla="*/ 4031246 w 14997669"/>
              <a:gd name="connsiteY71" fmla="*/ 2890008 h 8454412"/>
              <a:gd name="connsiteX72" fmla="*/ 3752662 w 14997669"/>
              <a:gd name="connsiteY72" fmla="*/ 3307821 h 8454412"/>
              <a:gd name="connsiteX73" fmla="*/ 3744954 w 14997669"/>
              <a:gd name="connsiteY73" fmla="*/ 3931826 h 8454412"/>
              <a:gd name="connsiteX74" fmla="*/ 3622656 w 14997669"/>
              <a:gd name="connsiteY74" fmla="*/ 4117170 h 8454412"/>
              <a:gd name="connsiteX75" fmla="*/ 3511979 w 14997669"/>
              <a:gd name="connsiteY75" fmla="*/ 3931321 h 8454412"/>
              <a:gd name="connsiteX76" fmla="*/ 3511979 w 14997669"/>
              <a:gd name="connsiteY76" fmla="*/ 3552294 h 8454412"/>
              <a:gd name="connsiteX77" fmla="*/ 3374140 w 14997669"/>
              <a:gd name="connsiteY77" fmla="*/ 3326520 h 8454412"/>
              <a:gd name="connsiteX78" fmla="*/ 3374140 w 14997669"/>
              <a:gd name="connsiteY78" fmla="*/ 2797020 h 8454412"/>
              <a:gd name="connsiteX79" fmla="*/ 3209895 w 14997669"/>
              <a:gd name="connsiteY79" fmla="*/ 2519067 h 8454412"/>
              <a:gd name="connsiteX80" fmla="*/ 3381846 w 14997669"/>
              <a:gd name="connsiteY80" fmla="*/ 2519067 h 8454412"/>
              <a:gd name="connsiteX81" fmla="*/ 3599535 w 14997669"/>
              <a:gd name="connsiteY81" fmla="*/ 2861328 h 8454412"/>
              <a:gd name="connsiteX82" fmla="*/ 3432635 w 14997669"/>
              <a:gd name="connsiteY82" fmla="*/ 3114013 h 8454412"/>
              <a:gd name="connsiteX83" fmla="*/ 3432635 w 14997669"/>
              <a:gd name="connsiteY83" fmla="*/ 3238459 h 8454412"/>
              <a:gd name="connsiteX84" fmla="*/ 3647417 w 14997669"/>
              <a:gd name="connsiteY84" fmla="*/ 3238459 h 8454412"/>
              <a:gd name="connsiteX85" fmla="*/ 3647417 w 14997669"/>
              <a:gd name="connsiteY85" fmla="*/ 3178700 h 8454412"/>
              <a:gd name="connsiteX86" fmla="*/ 3855503 w 14997669"/>
              <a:gd name="connsiteY86" fmla="*/ 2864360 h 8454412"/>
              <a:gd name="connsiteX87" fmla="*/ 3499724 w 14997669"/>
              <a:gd name="connsiteY87" fmla="*/ 2304917 h 8454412"/>
              <a:gd name="connsiteX88" fmla="*/ 2833395 w 14997669"/>
              <a:gd name="connsiteY88" fmla="*/ 2304917 h 8454412"/>
              <a:gd name="connsiteX89" fmla="*/ 3158727 w 14997669"/>
              <a:gd name="connsiteY89" fmla="*/ 2855895 h 8454412"/>
              <a:gd name="connsiteX90" fmla="*/ 3158727 w 14997669"/>
              <a:gd name="connsiteY90" fmla="*/ 3386533 h 8454412"/>
              <a:gd name="connsiteX91" fmla="*/ 3296565 w 14997669"/>
              <a:gd name="connsiteY91" fmla="*/ 3612307 h 8454412"/>
              <a:gd name="connsiteX92" fmla="*/ 3296565 w 14997669"/>
              <a:gd name="connsiteY92" fmla="*/ 3989438 h 8454412"/>
              <a:gd name="connsiteX93" fmla="*/ 3612421 w 14997669"/>
              <a:gd name="connsiteY93" fmla="*/ 4519191 h 8454412"/>
              <a:gd name="connsiteX94" fmla="*/ 3958978 w 14997669"/>
              <a:gd name="connsiteY94" fmla="*/ 3997398 h 8454412"/>
              <a:gd name="connsiteX95" fmla="*/ 3966558 w 14997669"/>
              <a:gd name="connsiteY95" fmla="*/ 3373646 h 8454412"/>
              <a:gd name="connsiteX96" fmla="*/ 4285067 w 14997669"/>
              <a:gd name="connsiteY96" fmla="*/ 2895819 h 8454412"/>
              <a:gd name="connsiteX97" fmla="*/ 3862452 w 14997669"/>
              <a:gd name="connsiteY97" fmla="*/ 2187797 h 8454412"/>
              <a:gd name="connsiteX98" fmla="*/ 3862452 w 14997669"/>
              <a:gd name="connsiteY98" fmla="*/ 1756971 h 8454412"/>
              <a:gd name="connsiteX99" fmla="*/ 3691258 w 14997669"/>
              <a:gd name="connsiteY99" fmla="*/ 1531323 h 8454412"/>
              <a:gd name="connsiteX100" fmla="*/ 3420001 w 14997669"/>
              <a:gd name="connsiteY100" fmla="*/ 1531323 h 8454412"/>
              <a:gd name="connsiteX101" fmla="*/ 3219749 w 14997669"/>
              <a:gd name="connsiteY101" fmla="*/ 1924121 h 8454412"/>
              <a:gd name="connsiteX102" fmla="*/ 1236175 w 14997669"/>
              <a:gd name="connsiteY102" fmla="*/ 1922984 h 8454412"/>
              <a:gd name="connsiteX103" fmla="*/ 1234659 w 14997669"/>
              <a:gd name="connsiteY103" fmla="*/ 1847178 h 8454412"/>
              <a:gd name="connsiteX104" fmla="*/ 1497957 w 14997669"/>
              <a:gd name="connsiteY104" fmla="*/ 1346737 h 8454412"/>
              <a:gd name="connsiteX105" fmla="*/ 1578310 w 14997669"/>
              <a:gd name="connsiteY105" fmla="*/ 1346737 h 8454412"/>
              <a:gd name="connsiteX106" fmla="*/ 1803579 w 14997669"/>
              <a:gd name="connsiteY106" fmla="*/ 1766571 h 8454412"/>
              <a:gd name="connsiteX107" fmla="*/ 2972624 w 14997669"/>
              <a:gd name="connsiteY107" fmla="*/ 1766571 h 8454412"/>
              <a:gd name="connsiteX108" fmla="*/ 3222024 w 14997669"/>
              <a:gd name="connsiteY108" fmla="*/ 1329175 h 8454412"/>
              <a:gd name="connsiteX109" fmla="*/ 3792712 w 14997669"/>
              <a:gd name="connsiteY109" fmla="*/ 1332207 h 8454412"/>
              <a:gd name="connsiteX110" fmla="*/ 4019117 w 14997669"/>
              <a:gd name="connsiteY110" fmla="*/ 1664614 h 8454412"/>
              <a:gd name="connsiteX111" fmla="*/ 4005092 w 14997669"/>
              <a:gd name="connsiteY111" fmla="*/ 2039219 h 8454412"/>
              <a:gd name="connsiteX112" fmla="*/ 4459925 w 14997669"/>
              <a:gd name="connsiteY112" fmla="*/ 2785649 h 8454412"/>
              <a:gd name="connsiteX113" fmla="*/ 4890120 w 14997669"/>
              <a:gd name="connsiteY113" fmla="*/ 2787291 h 8454412"/>
              <a:gd name="connsiteX114" fmla="*/ 4870538 w 14997669"/>
              <a:gd name="connsiteY114" fmla="*/ 2820267 h 8454412"/>
              <a:gd name="connsiteX115" fmla="*/ 4487341 w 14997669"/>
              <a:gd name="connsiteY115" fmla="*/ 2821656 h 8454412"/>
              <a:gd name="connsiteX116" fmla="*/ 4123602 w 14997669"/>
              <a:gd name="connsiteY116" fmla="*/ 3432521 h 8454412"/>
              <a:gd name="connsiteX117" fmla="*/ 4119559 w 14997669"/>
              <a:gd name="connsiteY117" fmla="*/ 4022540 h 8454412"/>
              <a:gd name="connsiteX118" fmla="*/ 3643248 w 14997669"/>
              <a:gd name="connsiteY118" fmla="*/ 4784763 h 8454412"/>
              <a:gd name="connsiteX119" fmla="*/ 3643248 w 14997669"/>
              <a:gd name="connsiteY119" fmla="*/ 5032141 h 8454412"/>
              <a:gd name="connsiteX120" fmla="*/ 3603704 w 14997669"/>
              <a:gd name="connsiteY120" fmla="*/ 5097461 h 8454412"/>
              <a:gd name="connsiteX121" fmla="*/ 3511095 w 14997669"/>
              <a:gd name="connsiteY121" fmla="*/ 4976803 h 8454412"/>
              <a:gd name="connsiteX122" fmla="*/ 3511095 w 14997669"/>
              <a:gd name="connsiteY122" fmla="*/ 4643765 h 8454412"/>
              <a:gd name="connsiteX123" fmla="*/ 3176161 w 14997669"/>
              <a:gd name="connsiteY123" fmla="*/ 4083437 h 8454412"/>
              <a:gd name="connsiteX124" fmla="*/ 3176161 w 14997669"/>
              <a:gd name="connsiteY124" fmla="*/ 3756463 h 8454412"/>
              <a:gd name="connsiteX125" fmla="*/ 2989554 w 14997669"/>
              <a:gd name="connsiteY125" fmla="*/ 3436185 h 8454412"/>
              <a:gd name="connsiteX126" fmla="*/ 2989554 w 14997669"/>
              <a:gd name="connsiteY126" fmla="*/ 2899357 h 8454412"/>
              <a:gd name="connsiteX127" fmla="*/ 2668517 w 14997669"/>
              <a:gd name="connsiteY127" fmla="*/ 2314645 h 8454412"/>
              <a:gd name="connsiteX128" fmla="*/ 1388671 w 14997669"/>
              <a:gd name="connsiteY128" fmla="*/ 2314645 h 8454412"/>
              <a:gd name="connsiteX129" fmla="*/ 1251590 w 14997669"/>
              <a:gd name="connsiteY129" fmla="*/ 2493671 h 8454412"/>
              <a:gd name="connsiteX130" fmla="*/ 1089239 w 14997669"/>
              <a:gd name="connsiteY130" fmla="*/ 2493671 h 8454412"/>
              <a:gd name="connsiteX131" fmla="*/ 864224 w 14997669"/>
              <a:gd name="connsiteY131" fmla="*/ 2169224 h 8454412"/>
              <a:gd name="connsiteX132" fmla="*/ 854622 w 14997669"/>
              <a:gd name="connsiteY132" fmla="*/ 1711993 h 8454412"/>
              <a:gd name="connsiteX133" fmla="*/ 1276605 w 14997669"/>
              <a:gd name="connsiteY133" fmla="*/ 964299 h 8454412"/>
              <a:gd name="connsiteX134" fmla="*/ 1757842 w 14997669"/>
              <a:gd name="connsiteY134" fmla="*/ 964299 h 8454412"/>
              <a:gd name="connsiteX135" fmla="*/ 2026952 w 14997669"/>
              <a:gd name="connsiteY135" fmla="*/ 1424310 h 8454412"/>
              <a:gd name="connsiteX136" fmla="*/ 2781594 w 14997669"/>
              <a:gd name="connsiteY136" fmla="*/ 1424310 h 8454412"/>
              <a:gd name="connsiteX137" fmla="*/ 3026698 w 14997669"/>
              <a:gd name="connsiteY137" fmla="*/ 976933 h 8454412"/>
              <a:gd name="connsiteX138" fmla="*/ 3941796 w 14997669"/>
              <a:gd name="connsiteY138" fmla="*/ 976933 h 8454412"/>
              <a:gd name="connsiteX139" fmla="*/ 4351524 w 14997669"/>
              <a:gd name="connsiteY139" fmla="*/ 1543072 h 8454412"/>
              <a:gd name="connsiteX140" fmla="*/ 4350891 w 14997669"/>
              <a:gd name="connsiteY140" fmla="*/ 1963287 h 8454412"/>
              <a:gd name="connsiteX141" fmla="*/ 4653102 w 14997669"/>
              <a:gd name="connsiteY141" fmla="*/ 2482554 h 8454412"/>
              <a:gd name="connsiteX142" fmla="*/ 5432888 w 14997669"/>
              <a:gd name="connsiteY142" fmla="*/ 2482554 h 8454412"/>
              <a:gd name="connsiteX143" fmla="*/ 5065483 w 14997669"/>
              <a:gd name="connsiteY143" fmla="*/ 3125131 h 8454412"/>
              <a:gd name="connsiteX144" fmla="*/ 4771358 w 14997669"/>
              <a:gd name="connsiteY144" fmla="*/ 3121973 h 8454412"/>
              <a:gd name="connsiteX145" fmla="*/ 4474201 w 14997669"/>
              <a:gd name="connsiteY145" fmla="*/ 3590702 h 8454412"/>
              <a:gd name="connsiteX146" fmla="*/ 4474201 w 14997669"/>
              <a:gd name="connsiteY146" fmla="*/ 4129046 h 8454412"/>
              <a:gd name="connsiteX147" fmla="*/ 3962136 w 14997669"/>
              <a:gd name="connsiteY147" fmla="*/ 4931699 h 8454412"/>
              <a:gd name="connsiteX148" fmla="*/ 3962136 w 14997669"/>
              <a:gd name="connsiteY148" fmla="*/ 5221528 h 8454412"/>
              <a:gd name="connsiteX149" fmla="*/ 3780330 w 14997669"/>
              <a:gd name="connsiteY149" fmla="*/ 5523992 h 8454412"/>
              <a:gd name="connsiteX150" fmla="*/ 3430993 w 14997669"/>
              <a:gd name="connsiteY150" fmla="*/ 5521845 h 8454412"/>
              <a:gd name="connsiteX151" fmla="*/ 3135478 w 14997669"/>
              <a:gd name="connsiteY151" fmla="*/ 5174023 h 8454412"/>
              <a:gd name="connsiteX152" fmla="*/ 3135478 w 14997669"/>
              <a:gd name="connsiteY152" fmla="*/ 4733721 h 8454412"/>
              <a:gd name="connsiteX153" fmla="*/ 2822908 w 14997669"/>
              <a:gd name="connsiteY153" fmla="*/ 4165181 h 8454412"/>
              <a:gd name="connsiteX154" fmla="*/ 2823919 w 14997669"/>
              <a:gd name="connsiteY154" fmla="*/ 3820898 h 8454412"/>
              <a:gd name="connsiteX155" fmla="*/ 2637817 w 14997669"/>
              <a:gd name="connsiteY155" fmla="*/ 3496829 h 8454412"/>
              <a:gd name="connsiteX156" fmla="*/ 2637817 w 14997669"/>
              <a:gd name="connsiteY156" fmla="*/ 2973899 h 8454412"/>
              <a:gd name="connsiteX157" fmla="*/ 2496060 w 14997669"/>
              <a:gd name="connsiteY157" fmla="*/ 2720330 h 8454412"/>
              <a:gd name="connsiteX158" fmla="*/ 1511222 w 14997669"/>
              <a:gd name="connsiteY158" fmla="*/ 2720330 h 8454412"/>
              <a:gd name="connsiteX159" fmla="*/ 1428974 w 14997669"/>
              <a:gd name="connsiteY159" fmla="*/ 2862970 h 8454412"/>
              <a:gd name="connsiteX160" fmla="*/ 878879 w 14997669"/>
              <a:gd name="connsiteY160" fmla="*/ 2862970 h 8454412"/>
              <a:gd name="connsiteX161" fmla="*/ 510719 w 14997669"/>
              <a:gd name="connsiteY161" fmla="*/ 2290640 h 8454412"/>
              <a:gd name="connsiteX162" fmla="*/ 510719 w 14997669"/>
              <a:gd name="connsiteY162" fmla="*/ 1593609 h 8454412"/>
              <a:gd name="connsiteX163" fmla="*/ 1097958 w 14997669"/>
              <a:gd name="connsiteY163" fmla="*/ 607256 h 8454412"/>
              <a:gd name="connsiteX164" fmla="*/ 1980710 w 14997669"/>
              <a:gd name="connsiteY164" fmla="*/ 607256 h 8454412"/>
              <a:gd name="connsiteX165" fmla="*/ 2214570 w 14997669"/>
              <a:gd name="connsiteY165" fmla="*/ 993358 h 8454412"/>
              <a:gd name="connsiteX166" fmla="*/ 2597134 w 14997669"/>
              <a:gd name="connsiteY166" fmla="*/ 990831 h 8454412"/>
              <a:gd name="connsiteX167" fmla="*/ 2807999 w 14997669"/>
              <a:gd name="connsiteY167" fmla="*/ 607256 h 8454412"/>
              <a:gd name="connsiteX168" fmla="*/ 9354804 w 14997669"/>
              <a:gd name="connsiteY168" fmla="*/ 607256 h 8454412"/>
              <a:gd name="connsiteX169" fmla="*/ 9354804 w 14997669"/>
              <a:gd name="connsiteY169" fmla="*/ 392474 h 8454412"/>
              <a:gd name="connsiteX170" fmla="*/ 2680900 w 14997669"/>
              <a:gd name="connsiteY170" fmla="*/ 392474 h 8454412"/>
              <a:gd name="connsiteX171" fmla="*/ 2469907 w 14997669"/>
              <a:gd name="connsiteY171" fmla="*/ 776807 h 8454412"/>
              <a:gd name="connsiteX172" fmla="*/ 2335353 w 14997669"/>
              <a:gd name="connsiteY172" fmla="*/ 777691 h 8454412"/>
              <a:gd name="connsiteX173" fmla="*/ 2101747 w 14997669"/>
              <a:gd name="connsiteY173" fmla="*/ 392474 h 8454412"/>
              <a:gd name="connsiteX174" fmla="*/ 975910 w 14997669"/>
              <a:gd name="connsiteY174" fmla="*/ 392474 h 8454412"/>
              <a:gd name="connsiteX175" fmla="*/ 0 w 14997669"/>
              <a:gd name="connsiteY175" fmla="*/ 0 h 8454412"/>
              <a:gd name="connsiteX176" fmla="*/ 14997669 w 14997669"/>
              <a:gd name="connsiteY176" fmla="*/ 28106 h 8454412"/>
              <a:gd name="connsiteX177" fmla="*/ 11849796 w 14997669"/>
              <a:gd name="connsiteY177" fmla="*/ 6355827 h 8454412"/>
              <a:gd name="connsiteX178" fmla="*/ 11836545 w 14997669"/>
              <a:gd name="connsiteY178" fmla="*/ 6355827 h 8454412"/>
              <a:gd name="connsiteX179" fmla="*/ 14993786 w 14997669"/>
              <a:gd name="connsiteY179" fmla="*/ 8445043 h 8454412"/>
              <a:gd name="connsiteX180" fmla="*/ 28106 w 14997669"/>
              <a:gd name="connsiteY180" fmla="*/ 8454412 h 8454412"/>
              <a:gd name="connsiteX181" fmla="*/ 0 w 14997669"/>
              <a:gd name="connsiteY181" fmla="*/ 0 h 8454412"/>
              <a:gd name="connsiteX0" fmla="*/ 975910 w 14997669"/>
              <a:gd name="connsiteY0" fmla="*/ 392474 h 8454412"/>
              <a:gd name="connsiteX1" fmla="*/ 295937 w 14997669"/>
              <a:gd name="connsiteY1" fmla="*/ 1534481 h 8454412"/>
              <a:gd name="connsiteX2" fmla="*/ 295937 w 14997669"/>
              <a:gd name="connsiteY2" fmla="*/ 2353812 h 8454412"/>
              <a:gd name="connsiteX3" fmla="*/ 761887 w 14997669"/>
              <a:gd name="connsiteY3" fmla="*/ 3077626 h 8454412"/>
              <a:gd name="connsiteX4" fmla="*/ 1553042 w 14997669"/>
              <a:gd name="connsiteY4" fmla="*/ 3077626 h 8454412"/>
              <a:gd name="connsiteX5" fmla="*/ 1635417 w 14997669"/>
              <a:gd name="connsiteY5" fmla="*/ 2934986 h 8454412"/>
              <a:gd name="connsiteX6" fmla="*/ 2369844 w 14997669"/>
              <a:gd name="connsiteY6" fmla="*/ 2934986 h 8454412"/>
              <a:gd name="connsiteX7" fmla="*/ 2422782 w 14997669"/>
              <a:gd name="connsiteY7" fmla="*/ 3029742 h 8454412"/>
              <a:gd name="connsiteX8" fmla="*/ 2422782 w 14997669"/>
              <a:gd name="connsiteY8" fmla="*/ 3554063 h 8454412"/>
              <a:gd name="connsiteX9" fmla="*/ 2608758 w 14997669"/>
              <a:gd name="connsiteY9" fmla="*/ 3877752 h 8454412"/>
              <a:gd name="connsiteX10" fmla="*/ 2607747 w 14997669"/>
              <a:gd name="connsiteY10" fmla="*/ 4219886 h 8454412"/>
              <a:gd name="connsiteX11" fmla="*/ 2920445 w 14997669"/>
              <a:gd name="connsiteY11" fmla="*/ 4788427 h 8454412"/>
              <a:gd name="connsiteX12" fmla="*/ 2920445 w 14997669"/>
              <a:gd name="connsiteY12" fmla="*/ 5252355 h 8454412"/>
              <a:gd name="connsiteX13" fmla="*/ 3331310 w 14997669"/>
              <a:gd name="connsiteY13" fmla="*/ 5735994 h 8454412"/>
              <a:gd name="connsiteX14" fmla="*/ 3901618 w 14997669"/>
              <a:gd name="connsiteY14" fmla="*/ 5739531 h 8454412"/>
              <a:gd name="connsiteX15" fmla="*/ 4177171 w 14997669"/>
              <a:gd name="connsiteY15" fmla="*/ 5281162 h 8454412"/>
              <a:gd name="connsiteX16" fmla="*/ 4177171 w 14997669"/>
              <a:gd name="connsiteY16" fmla="*/ 4994365 h 8454412"/>
              <a:gd name="connsiteX17" fmla="*/ 4689236 w 14997669"/>
              <a:gd name="connsiteY17" fmla="*/ 4192091 h 8454412"/>
              <a:gd name="connsiteX18" fmla="*/ 4689236 w 14997669"/>
              <a:gd name="connsiteY18" fmla="*/ 3653873 h 8454412"/>
              <a:gd name="connsiteX19" fmla="*/ 4888983 w 14997669"/>
              <a:gd name="connsiteY19" fmla="*/ 3338017 h 8454412"/>
              <a:gd name="connsiteX20" fmla="*/ 5190309 w 14997669"/>
              <a:gd name="connsiteY20" fmla="*/ 3341555 h 8454412"/>
              <a:gd name="connsiteX21" fmla="*/ 5804081 w 14997669"/>
              <a:gd name="connsiteY21" fmla="*/ 2267646 h 8454412"/>
              <a:gd name="connsiteX22" fmla="*/ 4777423 w 14997669"/>
              <a:gd name="connsiteY22" fmla="*/ 2267646 h 8454412"/>
              <a:gd name="connsiteX23" fmla="*/ 4566558 w 14997669"/>
              <a:gd name="connsiteY23" fmla="*/ 1905296 h 8454412"/>
              <a:gd name="connsiteX24" fmla="*/ 4566558 w 14997669"/>
              <a:gd name="connsiteY24" fmla="*/ 1473585 h 8454412"/>
              <a:gd name="connsiteX25" fmla="*/ 4051840 w 14997669"/>
              <a:gd name="connsiteY25" fmla="*/ 762025 h 8454412"/>
              <a:gd name="connsiteX26" fmla="*/ 2899598 w 14997669"/>
              <a:gd name="connsiteY26" fmla="*/ 762025 h 8454412"/>
              <a:gd name="connsiteX27" fmla="*/ 2654494 w 14997669"/>
              <a:gd name="connsiteY27" fmla="*/ 1209403 h 8454412"/>
              <a:gd name="connsiteX28" fmla="*/ 2150388 w 14997669"/>
              <a:gd name="connsiteY28" fmla="*/ 1209403 h 8454412"/>
              <a:gd name="connsiteX29" fmla="*/ 1881280 w 14997669"/>
              <a:gd name="connsiteY29" fmla="*/ 749391 h 8454412"/>
              <a:gd name="connsiteX30" fmla="*/ 1151527 w 14997669"/>
              <a:gd name="connsiteY30" fmla="*/ 749391 h 8454412"/>
              <a:gd name="connsiteX31" fmla="*/ 638829 w 14997669"/>
              <a:gd name="connsiteY31" fmla="*/ 1657665 h 8454412"/>
              <a:gd name="connsiteX32" fmla="*/ 651463 w 14997669"/>
              <a:gd name="connsiteY32" fmla="*/ 2238840 h 8454412"/>
              <a:gd name="connsiteX33" fmla="*/ 976795 w 14997669"/>
              <a:gd name="connsiteY33" fmla="*/ 2708833 h 8454412"/>
              <a:gd name="connsiteX34" fmla="*/ 1357590 w 14997669"/>
              <a:gd name="connsiteY34" fmla="*/ 2708833 h 8454412"/>
              <a:gd name="connsiteX35" fmla="*/ 1494798 w 14997669"/>
              <a:gd name="connsiteY35" fmla="*/ 2529427 h 8454412"/>
              <a:gd name="connsiteX36" fmla="*/ 2541418 w 14997669"/>
              <a:gd name="connsiteY36" fmla="*/ 2529427 h 8454412"/>
              <a:gd name="connsiteX37" fmla="*/ 2775150 w 14997669"/>
              <a:gd name="connsiteY37" fmla="*/ 2954568 h 8454412"/>
              <a:gd name="connsiteX38" fmla="*/ 2775150 w 14997669"/>
              <a:gd name="connsiteY38" fmla="*/ 3494302 h 8454412"/>
              <a:gd name="connsiteX39" fmla="*/ 2961759 w 14997669"/>
              <a:gd name="connsiteY39" fmla="*/ 3814580 h 8454412"/>
              <a:gd name="connsiteX40" fmla="*/ 2961759 w 14997669"/>
              <a:gd name="connsiteY40" fmla="*/ 4142313 h 8454412"/>
              <a:gd name="connsiteX41" fmla="*/ 3296691 w 14997669"/>
              <a:gd name="connsiteY41" fmla="*/ 4702514 h 8454412"/>
              <a:gd name="connsiteX42" fmla="*/ 3296691 w 14997669"/>
              <a:gd name="connsiteY42" fmla="*/ 5049071 h 8454412"/>
              <a:gd name="connsiteX43" fmla="*/ 3519433 w 14997669"/>
              <a:gd name="connsiteY43" fmla="*/ 5339658 h 8454412"/>
              <a:gd name="connsiteX44" fmla="*/ 3707936 w 14997669"/>
              <a:gd name="connsiteY44" fmla="*/ 5339658 h 8454412"/>
              <a:gd name="connsiteX45" fmla="*/ 3858031 w 14997669"/>
              <a:gd name="connsiteY45" fmla="*/ 5091648 h 8454412"/>
              <a:gd name="connsiteX46" fmla="*/ 3858031 w 14997669"/>
              <a:gd name="connsiteY46" fmla="*/ 4846418 h 8454412"/>
              <a:gd name="connsiteX47" fmla="*/ 4333962 w 14997669"/>
              <a:gd name="connsiteY47" fmla="*/ 4085079 h 8454412"/>
              <a:gd name="connsiteX48" fmla="*/ 4338005 w 14997669"/>
              <a:gd name="connsiteY48" fmla="*/ 3492534 h 8454412"/>
              <a:gd name="connsiteX49" fmla="*/ 4609640 w 14997669"/>
              <a:gd name="connsiteY49" fmla="*/ 3036312 h 8454412"/>
              <a:gd name="connsiteX50" fmla="*/ 4993215 w 14997669"/>
              <a:gd name="connsiteY50" fmla="*/ 3034796 h 8454412"/>
              <a:gd name="connsiteX51" fmla="*/ 5266368 w 14997669"/>
              <a:gd name="connsiteY51" fmla="*/ 2573899 h 8454412"/>
              <a:gd name="connsiteX52" fmla="*/ 4580708 w 14997669"/>
              <a:gd name="connsiteY52" fmla="*/ 2571372 h 8454412"/>
              <a:gd name="connsiteX53" fmla="*/ 4221770 w 14997669"/>
              <a:gd name="connsiteY53" fmla="*/ 1983123 h 8454412"/>
              <a:gd name="connsiteX54" fmla="*/ 4236046 w 14997669"/>
              <a:gd name="connsiteY54" fmla="*/ 1602580 h 8454412"/>
              <a:gd name="connsiteX55" fmla="*/ 3906293 w 14997669"/>
              <a:gd name="connsiteY55" fmla="*/ 1118562 h 8454412"/>
              <a:gd name="connsiteX56" fmla="*/ 3097703 w 14997669"/>
              <a:gd name="connsiteY56" fmla="*/ 1114141 h 8454412"/>
              <a:gd name="connsiteX57" fmla="*/ 2847797 w 14997669"/>
              <a:gd name="connsiteY57" fmla="*/ 1552296 h 8454412"/>
              <a:gd name="connsiteX58" fmla="*/ 1932069 w 14997669"/>
              <a:gd name="connsiteY58" fmla="*/ 1552296 h 8454412"/>
              <a:gd name="connsiteX59" fmla="*/ 1706927 w 14997669"/>
              <a:gd name="connsiteY59" fmla="*/ 1132460 h 8454412"/>
              <a:gd name="connsiteX60" fmla="*/ 1368961 w 14997669"/>
              <a:gd name="connsiteY60" fmla="*/ 1132460 h 8454412"/>
              <a:gd name="connsiteX61" fmla="*/ 1018740 w 14997669"/>
              <a:gd name="connsiteY61" fmla="*/ 1796641 h 8454412"/>
              <a:gd name="connsiteX62" fmla="*/ 1025690 w 14997669"/>
              <a:gd name="connsiteY62" fmla="*/ 2129049 h 8454412"/>
              <a:gd name="connsiteX63" fmla="*/ 1095177 w 14997669"/>
              <a:gd name="connsiteY63" fmla="*/ 2221025 h 8454412"/>
              <a:gd name="connsiteX64" fmla="*/ 1206484 w 14997669"/>
              <a:gd name="connsiteY64" fmla="*/ 2219130 h 8454412"/>
              <a:gd name="connsiteX65" fmla="*/ 1302758 w 14997669"/>
              <a:gd name="connsiteY65" fmla="*/ 2137766 h 8454412"/>
              <a:gd name="connsiteX66" fmla="*/ 3350640 w 14997669"/>
              <a:gd name="connsiteY66" fmla="*/ 2139156 h 8454412"/>
              <a:gd name="connsiteX67" fmla="*/ 3551397 w 14997669"/>
              <a:gd name="connsiteY67" fmla="*/ 1745725 h 8454412"/>
              <a:gd name="connsiteX68" fmla="*/ 3584500 w 14997669"/>
              <a:gd name="connsiteY68" fmla="*/ 1745725 h 8454412"/>
              <a:gd name="connsiteX69" fmla="*/ 3647671 w 14997669"/>
              <a:gd name="connsiteY69" fmla="*/ 1828859 h 8454412"/>
              <a:gd name="connsiteX70" fmla="*/ 3647671 w 14997669"/>
              <a:gd name="connsiteY70" fmla="*/ 2246672 h 8454412"/>
              <a:gd name="connsiteX71" fmla="*/ 4031246 w 14997669"/>
              <a:gd name="connsiteY71" fmla="*/ 2890008 h 8454412"/>
              <a:gd name="connsiteX72" fmla="*/ 3752662 w 14997669"/>
              <a:gd name="connsiteY72" fmla="*/ 3307821 h 8454412"/>
              <a:gd name="connsiteX73" fmla="*/ 3744954 w 14997669"/>
              <a:gd name="connsiteY73" fmla="*/ 3931826 h 8454412"/>
              <a:gd name="connsiteX74" fmla="*/ 3622656 w 14997669"/>
              <a:gd name="connsiteY74" fmla="*/ 4117170 h 8454412"/>
              <a:gd name="connsiteX75" fmla="*/ 3511979 w 14997669"/>
              <a:gd name="connsiteY75" fmla="*/ 3931321 h 8454412"/>
              <a:gd name="connsiteX76" fmla="*/ 3511979 w 14997669"/>
              <a:gd name="connsiteY76" fmla="*/ 3552294 h 8454412"/>
              <a:gd name="connsiteX77" fmla="*/ 3374140 w 14997669"/>
              <a:gd name="connsiteY77" fmla="*/ 3326520 h 8454412"/>
              <a:gd name="connsiteX78" fmla="*/ 3374140 w 14997669"/>
              <a:gd name="connsiteY78" fmla="*/ 2797020 h 8454412"/>
              <a:gd name="connsiteX79" fmla="*/ 3209895 w 14997669"/>
              <a:gd name="connsiteY79" fmla="*/ 2519067 h 8454412"/>
              <a:gd name="connsiteX80" fmla="*/ 3381846 w 14997669"/>
              <a:gd name="connsiteY80" fmla="*/ 2519067 h 8454412"/>
              <a:gd name="connsiteX81" fmla="*/ 3599535 w 14997669"/>
              <a:gd name="connsiteY81" fmla="*/ 2861328 h 8454412"/>
              <a:gd name="connsiteX82" fmla="*/ 3432635 w 14997669"/>
              <a:gd name="connsiteY82" fmla="*/ 3114013 h 8454412"/>
              <a:gd name="connsiteX83" fmla="*/ 3432635 w 14997669"/>
              <a:gd name="connsiteY83" fmla="*/ 3238459 h 8454412"/>
              <a:gd name="connsiteX84" fmla="*/ 3647417 w 14997669"/>
              <a:gd name="connsiteY84" fmla="*/ 3238459 h 8454412"/>
              <a:gd name="connsiteX85" fmla="*/ 3647417 w 14997669"/>
              <a:gd name="connsiteY85" fmla="*/ 3178700 h 8454412"/>
              <a:gd name="connsiteX86" fmla="*/ 3855503 w 14997669"/>
              <a:gd name="connsiteY86" fmla="*/ 2864360 h 8454412"/>
              <a:gd name="connsiteX87" fmla="*/ 3499724 w 14997669"/>
              <a:gd name="connsiteY87" fmla="*/ 2304917 h 8454412"/>
              <a:gd name="connsiteX88" fmla="*/ 2833395 w 14997669"/>
              <a:gd name="connsiteY88" fmla="*/ 2304917 h 8454412"/>
              <a:gd name="connsiteX89" fmla="*/ 3158727 w 14997669"/>
              <a:gd name="connsiteY89" fmla="*/ 2855895 h 8454412"/>
              <a:gd name="connsiteX90" fmla="*/ 3158727 w 14997669"/>
              <a:gd name="connsiteY90" fmla="*/ 3386533 h 8454412"/>
              <a:gd name="connsiteX91" fmla="*/ 3296565 w 14997669"/>
              <a:gd name="connsiteY91" fmla="*/ 3612307 h 8454412"/>
              <a:gd name="connsiteX92" fmla="*/ 3296565 w 14997669"/>
              <a:gd name="connsiteY92" fmla="*/ 3989438 h 8454412"/>
              <a:gd name="connsiteX93" fmla="*/ 3612421 w 14997669"/>
              <a:gd name="connsiteY93" fmla="*/ 4519191 h 8454412"/>
              <a:gd name="connsiteX94" fmla="*/ 3958978 w 14997669"/>
              <a:gd name="connsiteY94" fmla="*/ 3997398 h 8454412"/>
              <a:gd name="connsiteX95" fmla="*/ 3966558 w 14997669"/>
              <a:gd name="connsiteY95" fmla="*/ 3373646 h 8454412"/>
              <a:gd name="connsiteX96" fmla="*/ 4285067 w 14997669"/>
              <a:gd name="connsiteY96" fmla="*/ 2895819 h 8454412"/>
              <a:gd name="connsiteX97" fmla="*/ 3862452 w 14997669"/>
              <a:gd name="connsiteY97" fmla="*/ 2187797 h 8454412"/>
              <a:gd name="connsiteX98" fmla="*/ 3862452 w 14997669"/>
              <a:gd name="connsiteY98" fmla="*/ 1756971 h 8454412"/>
              <a:gd name="connsiteX99" fmla="*/ 3691258 w 14997669"/>
              <a:gd name="connsiteY99" fmla="*/ 1531323 h 8454412"/>
              <a:gd name="connsiteX100" fmla="*/ 3420001 w 14997669"/>
              <a:gd name="connsiteY100" fmla="*/ 1531323 h 8454412"/>
              <a:gd name="connsiteX101" fmla="*/ 3219749 w 14997669"/>
              <a:gd name="connsiteY101" fmla="*/ 1924121 h 8454412"/>
              <a:gd name="connsiteX102" fmla="*/ 1236175 w 14997669"/>
              <a:gd name="connsiteY102" fmla="*/ 1922984 h 8454412"/>
              <a:gd name="connsiteX103" fmla="*/ 1234659 w 14997669"/>
              <a:gd name="connsiteY103" fmla="*/ 1847178 h 8454412"/>
              <a:gd name="connsiteX104" fmla="*/ 1497957 w 14997669"/>
              <a:gd name="connsiteY104" fmla="*/ 1346737 h 8454412"/>
              <a:gd name="connsiteX105" fmla="*/ 1578310 w 14997669"/>
              <a:gd name="connsiteY105" fmla="*/ 1346737 h 8454412"/>
              <a:gd name="connsiteX106" fmla="*/ 1803579 w 14997669"/>
              <a:gd name="connsiteY106" fmla="*/ 1766571 h 8454412"/>
              <a:gd name="connsiteX107" fmla="*/ 2972624 w 14997669"/>
              <a:gd name="connsiteY107" fmla="*/ 1766571 h 8454412"/>
              <a:gd name="connsiteX108" fmla="*/ 3222024 w 14997669"/>
              <a:gd name="connsiteY108" fmla="*/ 1329175 h 8454412"/>
              <a:gd name="connsiteX109" fmla="*/ 3792712 w 14997669"/>
              <a:gd name="connsiteY109" fmla="*/ 1332207 h 8454412"/>
              <a:gd name="connsiteX110" fmla="*/ 4019117 w 14997669"/>
              <a:gd name="connsiteY110" fmla="*/ 1664614 h 8454412"/>
              <a:gd name="connsiteX111" fmla="*/ 4005092 w 14997669"/>
              <a:gd name="connsiteY111" fmla="*/ 2039219 h 8454412"/>
              <a:gd name="connsiteX112" fmla="*/ 4459925 w 14997669"/>
              <a:gd name="connsiteY112" fmla="*/ 2785649 h 8454412"/>
              <a:gd name="connsiteX113" fmla="*/ 4890120 w 14997669"/>
              <a:gd name="connsiteY113" fmla="*/ 2787291 h 8454412"/>
              <a:gd name="connsiteX114" fmla="*/ 4870538 w 14997669"/>
              <a:gd name="connsiteY114" fmla="*/ 2820267 h 8454412"/>
              <a:gd name="connsiteX115" fmla="*/ 4487341 w 14997669"/>
              <a:gd name="connsiteY115" fmla="*/ 2821656 h 8454412"/>
              <a:gd name="connsiteX116" fmla="*/ 4123602 w 14997669"/>
              <a:gd name="connsiteY116" fmla="*/ 3432521 h 8454412"/>
              <a:gd name="connsiteX117" fmla="*/ 4119559 w 14997669"/>
              <a:gd name="connsiteY117" fmla="*/ 4022540 h 8454412"/>
              <a:gd name="connsiteX118" fmla="*/ 3643248 w 14997669"/>
              <a:gd name="connsiteY118" fmla="*/ 4784763 h 8454412"/>
              <a:gd name="connsiteX119" fmla="*/ 3643248 w 14997669"/>
              <a:gd name="connsiteY119" fmla="*/ 5032141 h 8454412"/>
              <a:gd name="connsiteX120" fmla="*/ 3603704 w 14997669"/>
              <a:gd name="connsiteY120" fmla="*/ 5097461 h 8454412"/>
              <a:gd name="connsiteX121" fmla="*/ 3511095 w 14997669"/>
              <a:gd name="connsiteY121" fmla="*/ 4976803 h 8454412"/>
              <a:gd name="connsiteX122" fmla="*/ 3511095 w 14997669"/>
              <a:gd name="connsiteY122" fmla="*/ 4643765 h 8454412"/>
              <a:gd name="connsiteX123" fmla="*/ 3176161 w 14997669"/>
              <a:gd name="connsiteY123" fmla="*/ 4083437 h 8454412"/>
              <a:gd name="connsiteX124" fmla="*/ 3176161 w 14997669"/>
              <a:gd name="connsiteY124" fmla="*/ 3756463 h 8454412"/>
              <a:gd name="connsiteX125" fmla="*/ 2989554 w 14997669"/>
              <a:gd name="connsiteY125" fmla="*/ 3436185 h 8454412"/>
              <a:gd name="connsiteX126" fmla="*/ 2989554 w 14997669"/>
              <a:gd name="connsiteY126" fmla="*/ 2899357 h 8454412"/>
              <a:gd name="connsiteX127" fmla="*/ 2668517 w 14997669"/>
              <a:gd name="connsiteY127" fmla="*/ 2314645 h 8454412"/>
              <a:gd name="connsiteX128" fmla="*/ 1388671 w 14997669"/>
              <a:gd name="connsiteY128" fmla="*/ 2314645 h 8454412"/>
              <a:gd name="connsiteX129" fmla="*/ 1251590 w 14997669"/>
              <a:gd name="connsiteY129" fmla="*/ 2493671 h 8454412"/>
              <a:gd name="connsiteX130" fmla="*/ 1089239 w 14997669"/>
              <a:gd name="connsiteY130" fmla="*/ 2493671 h 8454412"/>
              <a:gd name="connsiteX131" fmla="*/ 864224 w 14997669"/>
              <a:gd name="connsiteY131" fmla="*/ 2169224 h 8454412"/>
              <a:gd name="connsiteX132" fmla="*/ 854622 w 14997669"/>
              <a:gd name="connsiteY132" fmla="*/ 1711993 h 8454412"/>
              <a:gd name="connsiteX133" fmla="*/ 1276605 w 14997669"/>
              <a:gd name="connsiteY133" fmla="*/ 964299 h 8454412"/>
              <a:gd name="connsiteX134" fmla="*/ 1757842 w 14997669"/>
              <a:gd name="connsiteY134" fmla="*/ 964299 h 8454412"/>
              <a:gd name="connsiteX135" fmla="*/ 2026952 w 14997669"/>
              <a:gd name="connsiteY135" fmla="*/ 1424310 h 8454412"/>
              <a:gd name="connsiteX136" fmla="*/ 2781594 w 14997669"/>
              <a:gd name="connsiteY136" fmla="*/ 1424310 h 8454412"/>
              <a:gd name="connsiteX137" fmla="*/ 3026698 w 14997669"/>
              <a:gd name="connsiteY137" fmla="*/ 976933 h 8454412"/>
              <a:gd name="connsiteX138" fmla="*/ 3941796 w 14997669"/>
              <a:gd name="connsiteY138" fmla="*/ 976933 h 8454412"/>
              <a:gd name="connsiteX139" fmla="*/ 4351524 w 14997669"/>
              <a:gd name="connsiteY139" fmla="*/ 1543072 h 8454412"/>
              <a:gd name="connsiteX140" fmla="*/ 4350891 w 14997669"/>
              <a:gd name="connsiteY140" fmla="*/ 1963287 h 8454412"/>
              <a:gd name="connsiteX141" fmla="*/ 4653102 w 14997669"/>
              <a:gd name="connsiteY141" fmla="*/ 2482554 h 8454412"/>
              <a:gd name="connsiteX142" fmla="*/ 5432888 w 14997669"/>
              <a:gd name="connsiteY142" fmla="*/ 2482554 h 8454412"/>
              <a:gd name="connsiteX143" fmla="*/ 5065483 w 14997669"/>
              <a:gd name="connsiteY143" fmla="*/ 3125131 h 8454412"/>
              <a:gd name="connsiteX144" fmla="*/ 4771358 w 14997669"/>
              <a:gd name="connsiteY144" fmla="*/ 3121973 h 8454412"/>
              <a:gd name="connsiteX145" fmla="*/ 4474201 w 14997669"/>
              <a:gd name="connsiteY145" fmla="*/ 3590702 h 8454412"/>
              <a:gd name="connsiteX146" fmla="*/ 4474201 w 14997669"/>
              <a:gd name="connsiteY146" fmla="*/ 4129046 h 8454412"/>
              <a:gd name="connsiteX147" fmla="*/ 3962136 w 14997669"/>
              <a:gd name="connsiteY147" fmla="*/ 4931699 h 8454412"/>
              <a:gd name="connsiteX148" fmla="*/ 3962136 w 14997669"/>
              <a:gd name="connsiteY148" fmla="*/ 5221528 h 8454412"/>
              <a:gd name="connsiteX149" fmla="*/ 3780330 w 14997669"/>
              <a:gd name="connsiteY149" fmla="*/ 5523992 h 8454412"/>
              <a:gd name="connsiteX150" fmla="*/ 3430993 w 14997669"/>
              <a:gd name="connsiteY150" fmla="*/ 5521845 h 8454412"/>
              <a:gd name="connsiteX151" fmla="*/ 3135478 w 14997669"/>
              <a:gd name="connsiteY151" fmla="*/ 5174023 h 8454412"/>
              <a:gd name="connsiteX152" fmla="*/ 3135478 w 14997669"/>
              <a:gd name="connsiteY152" fmla="*/ 4733721 h 8454412"/>
              <a:gd name="connsiteX153" fmla="*/ 2822908 w 14997669"/>
              <a:gd name="connsiteY153" fmla="*/ 4165181 h 8454412"/>
              <a:gd name="connsiteX154" fmla="*/ 2823919 w 14997669"/>
              <a:gd name="connsiteY154" fmla="*/ 3820898 h 8454412"/>
              <a:gd name="connsiteX155" fmla="*/ 2637817 w 14997669"/>
              <a:gd name="connsiteY155" fmla="*/ 3496829 h 8454412"/>
              <a:gd name="connsiteX156" fmla="*/ 2637817 w 14997669"/>
              <a:gd name="connsiteY156" fmla="*/ 2973899 h 8454412"/>
              <a:gd name="connsiteX157" fmla="*/ 2496060 w 14997669"/>
              <a:gd name="connsiteY157" fmla="*/ 2720330 h 8454412"/>
              <a:gd name="connsiteX158" fmla="*/ 1511222 w 14997669"/>
              <a:gd name="connsiteY158" fmla="*/ 2720330 h 8454412"/>
              <a:gd name="connsiteX159" fmla="*/ 1428974 w 14997669"/>
              <a:gd name="connsiteY159" fmla="*/ 2862970 h 8454412"/>
              <a:gd name="connsiteX160" fmla="*/ 878879 w 14997669"/>
              <a:gd name="connsiteY160" fmla="*/ 2862970 h 8454412"/>
              <a:gd name="connsiteX161" fmla="*/ 510719 w 14997669"/>
              <a:gd name="connsiteY161" fmla="*/ 2290640 h 8454412"/>
              <a:gd name="connsiteX162" fmla="*/ 510719 w 14997669"/>
              <a:gd name="connsiteY162" fmla="*/ 1593609 h 8454412"/>
              <a:gd name="connsiteX163" fmla="*/ 1097958 w 14997669"/>
              <a:gd name="connsiteY163" fmla="*/ 607256 h 8454412"/>
              <a:gd name="connsiteX164" fmla="*/ 1980710 w 14997669"/>
              <a:gd name="connsiteY164" fmla="*/ 607256 h 8454412"/>
              <a:gd name="connsiteX165" fmla="*/ 2214570 w 14997669"/>
              <a:gd name="connsiteY165" fmla="*/ 993358 h 8454412"/>
              <a:gd name="connsiteX166" fmla="*/ 2597134 w 14997669"/>
              <a:gd name="connsiteY166" fmla="*/ 990831 h 8454412"/>
              <a:gd name="connsiteX167" fmla="*/ 2807999 w 14997669"/>
              <a:gd name="connsiteY167" fmla="*/ 607256 h 8454412"/>
              <a:gd name="connsiteX168" fmla="*/ 9354804 w 14997669"/>
              <a:gd name="connsiteY168" fmla="*/ 607256 h 8454412"/>
              <a:gd name="connsiteX169" fmla="*/ 9354804 w 14997669"/>
              <a:gd name="connsiteY169" fmla="*/ 392474 h 8454412"/>
              <a:gd name="connsiteX170" fmla="*/ 2680900 w 14997669"/>
              <a:gd name="connsiteY170" fmla="*/ 392474 h 8454412"/>
              <a:gd name="connsiteX171" fmla="*/ 2469907 w 14997669"/>
              <a:gd name="connsiteY171" fmla="*/ 776807 h 8454412"/>
              <a:gd name="connsiteX172" fmla="*/ 2335353 w 14997669"/>
              <a:gd name="connsiteY172" fmla="*/ 777691 h 8454412"/>
              <a:gd name="connsiteX173" fmla="*/ 2101747 w 14997669"/>
              <a:gd name="connsiteY173" fmla="*/ 392474 h 8454412"/>
              <a:gd name="connsiteX174" fmla="*/ 975910 w 14997669"/>
              <a:gd name="connsiteY174" fmla="*/ 392474 h 8454412"/>
              <a:gd name="connsiteX175" fmla="*/ 0 w 14997669"/>
              <a:gd name="connsiteY175" fmla="*/ 0 h 8454412"/>
              <a:gd name="connsiteX176" fmla="*/ 14997669 w 14997669"/>
              <a:gd name="connsiteY176" fmla="*/ 28106 h 8454412"/>
              <a:gd name="connsiteX177" fmla="*/ 11849796 w 14997669"/>
              <a:gd name="connsiteY177" fmla="*/ 6355827 h 8454412"/>
              <a:gd name="connsiteX178" fmla="*/ 14993786 w 14997669"/>
              <a:gd name="connsiteY178" fmla="*/ 8445043 h 8454412"/>
              <a:gd name="connsiteX179" fmla="*/ 28106 w 14997669"/>
              <a:gd name="connsiteY179" fmla="*/ 8454412 h 8454412"/>
              <a:gd name="connsiteX180" fmla="*/ 0 w 14997669"/>
              <a:gd name="connsiteY180" fmla="*/ 0 h 8454412"/>
              <a:gd name="connsiteX0" fmla="*/ 975910 w 14997669"/>
              <a:gd name="connsiteY0" fmla="*/ 392474 h 8454412"/>
              <a:gd name="connsiteX1" fmla="*/ 295937 w 14997669"/>
              <a:gd name="connsiteY1" fmla="*/ 1534481 h 8454412"/>
              <a:gd name="connsiteX2" fmla="*/ 295937 w 14997669"/>
              <a:gd name="connsiteY2" fmla="*/ 2353812 h 8454412"/>
              <a:gd name="connsiteX3" fmla="*/ 761887 w 14997669"/>
              <a:gd name="connsiteY3" fmla="*/ 3077626 h 8454412"/>
              <a:gd name="connsiteX4" fmla="*/ 1553042 w 14997669"/>
              <a:gd name="connsiteY4" fmla="*/ 3077626 h 8454412"/>
              <a:gd name="connsiteX5" fmla="*/ 1635417 w 14997669"/>
              <a:gd name="connsiteY5" fmla="*/ 2934986 h 8454412"/>
              <a:gd name="connsiteX6" fmla="*/ 2369844 w 14997669"/>
              <a:gd name="connsiteY6" fmla="*/ 2934986 h 8454412"/>
              <a:gd name="connsiteX7" fmla="*/ 2422782 w 14997669"/>
              <a:gd name="connsiteY7" fmla="*/ 3029742 h 8454412"/>
              <a:gd name="connsiteX8" fmla="*/ 2422782 w 14997669"/>
              <a:gd name="connsiteY8" fmla="*/ 3554063 h 8454412"/>
              <a:gd name="connsiteX9" fmla="*/ 2608758 w 14997669"/>
              <a:gd name="connsiteY9" fmla="*/ 3877752 h 8454412"/>
              <a:gd name="connsiteX10" fmla="*/ 2607747 w 14997669"/>
              <a:gd name="connsiteY10" fmla="*/ 4219886 h 8454412"/>
              <a:gd name="connsiteX11" fmla="*/ 2920445 w 14997669"/>
              <a:gd name="connsiteY11" fmla="*/ 4788427 h 8454412"/>
              <a:gd name="connsiteX12" fmla="*/ 2920445 w 14997669"/>
              <a:gd name="connsiteY12" fmla="*/ 5252355 h 8454412"/>
              <a:gd name="connsiteX13" fmla="*/ 3331310 w 14997669"/>
              <a:gd name="connsiteY13" fmla="*/ 5735994 h 8454412"/>
              <a:gd name="connsiteX14" fmla="*/ 3901618 w 14997669"/>
              <a:gd name="connsiteY14" fmla="*/ 5739531 h 8454412"/>
              <a:gd name="connsiteX15" fmla="*/ 4177171 w 14997669"/>
              <a:gd name="connsiteY15" fmla="*/ 5281162 h 8454412"/>
              <a:gd name="connsiteX16" fmla="*/ 4177171 w 14997669"/>
              <a:gd name="connsiteY16" fmla="*/ 4994365 h 8454412"/>
              <a:gd name="connsiteX17" fmla="*/ 4689236 w 14997669"/>
              <a:gd name="connsiteY17" fmla="*/ 4192091 h 8454412"/>
              <a:gd name="connsiteX18" fmla="*/ 4689236 w 14997669"/>
              <a:gd name="connsiteY18" fmla="*/ 3653873 h 8454412"/>
              <a:gd name="connsiteX19" fmla="*/ 4888983 w 14997669"/>
              <a:gd name="connsiteY19" fmla="*/ 3338017 h 8454412"/>
              <a:gd name="connsiteX20" fmla="*/ 5190309 w 14997669"/>
              <a:gd name="connsiteY20" fmla="*/ 3341555 h 8454412"/>
              <a:gd name="connsiteX21" fmla="*/ 5804081 w 14997669"/>
              <a:gd name="connsiteY21" fmla="*/ 2267646 h 8454412"/>
              <a:gd name="connsiteX22" fmla="*/ 4777423 w 14997669"/>
              <a:gd name="connsiteY22" fmla="*/ 2267646 h 8454412"/>
              <a:gd name="connsiteX23" fmla="*/ 4566558 w 14997669"/>
              <a:gd name="connsiteY23" fmla="*/ 1905296 h 8454412"/>
              <a:gd name="connsiteX24" fmla="*/ 4566558 w 14997669"/>
              <a:gd name="connsiteY24" fmla="*/ 1473585 h 8454412"/>
              <a:gd name="connsiteX25" fmla="*/ 4051840 w 14997669"/>
              <a:gd name="connsiteY25" fmla="*/ 762025 h 8454412"/>
              <a:gd name="connsiteX26" fmla="*/ 2899598 w 14997669"/>
              <a:gd name="connsiteY26" fmla="*/ 762025 h 8454412"/>
              <a:gd name="connsiteX27" fmla="*/ 2654494 w 14997669"/>
              <a:gd name="connsiteY27" fmla="*/ 1209403 h 8454412"/>
              <a:gd name="connsiteX28" fmla="*/ 2150388 w 14997669"/>
              <a:gd name="connsiteY28" fmla="*/ 1209403 h 8454412"/>
              <a:gd name="connsiteX29" fmla="*/ 1881280 w 14997669"/>
              <a:gd name="connsiteY29" fmla="*/ 749391 h 8454412"/>
              <a:gd name="connsiteX30" fmla="*/ 1151527 w 14997669"/>
              <a:gd name="connsiteY30" fmla="*/ 749391 h 8454412"/>
              <a:gd name="connsiteX31" fmla="*/ 638829 w 14997669"/>
              <a:gd name="connsiteY31" fmla="*/ 1657665 h 8454412"/>
              <a:gd name="connsiteX32" fmla="*/ 651463 w 14997669"/>
              <a:gd name="connsiteY32" fmla="*/ 2238840 h 8454412"/>
              <a:gd name="connsiteX33" fmla="*/ 976795 w 14997669"/>
              <a:gd name="connsiteY33" fmla="*/ 2708833 h 8454412"/>
              <a:gd name="connsiteX34" fmla="*/ 1357590 w 14997669"/>
              <a:gd name="connsiteY34" fmla="*/ 2708833 h 8454412"/>
              <a:gd name="connsiteX35" fmla="*/ 1494798 w 14997669"/>
              <a:gd name="connsiteY35" fmla="*/ 2529427 h 8454412"/>
              <a:gd name="connsiteX36" fmla="*/ 2541418 w 14997669"/>
              <a:gd name="connsiteY36" fmla="*/ 2529427 h 8454412"/>
              <a:gd name="connsiteX37" fmla="*/ 2775150 w 14997669"/>
              <a:gd name="connsiteY37" fmla="*/ 2954568 h 8454412"/>
              <a:gd name="connsiteX38" fmla="*/ 2775150 w 14997669"/>
              <a:gd name="connsiteY38" fmla="*/ 3494302 h 8454412"/>
              <a:gd name="connsiteX39" fmla="*/ 2961759 w 14997669"/>
              <a:gd name="connsiteY39" fmla="*/ 3814580 h 8454412"/>
              <a:gd name="connsiteX40" fmla="*/ 2961759 w 14997669"/>
              <a:gd name="connsiteY40" fmla="*/ 4142313 h 8454412"/>
              <a:gd name="connsiteX41" fmla="*/ 3296691 w 14997669"/>
              <a:gd name="connsiteY41" fmla="*/ 4702514 h 8454412"/>
              <a:gd name="connsiteX42" fmla="*/ 3296691 w 14997669"/>
              <a:gd name="connsiteY42" fmla="*/ 5049071 h 8454412"/>
              <a:gd name="connsiteX43" fmla="*/ 3519433 w 14997669"/>
              <a:gd name="connsiteY43" fmla="*/ 5339658 h 8454412"/>
              <a:gd name="connsiteX44" fmla="*/ 3707936 w 14997669"/>
              <a:gd name="connsiteY44" fmla="*/ 5339658 h 8454412"/>
              <a:gd name="connsiteX45" fmla="*/ 3858031 w 14997669"/>
              <a:gd name="connsiteY45" fmla="*/ 5091648 h 8454412"/>
              <a:gd name="connsiteX46" fmla="*/ 3858031 w 14997669"/>
              <a:gd name="connsiteY46" fmla="*/ 4846418 h 8454412"/>
              <a:gd name="connsiteX47" fmla="*/ 4333962 w 14997669"/>
              <a:gd name="connsiteY47" fmla="*/ 4085079 h 8454412"/>
              <a:gd name="connsiteX48" fmla="*/ 4338005 w 14997669"/>
              <a:gd name="connsiteY48" fmla="*/ 3492534 h 8454412"/>
              <a:gd name="connsiteX49" fmla="*/ 4609640 w 14997669"/>
              <a:gd name="connsiteY49" fmla="*/ 3036312 h 8454412"/>
              <a:gd name="connsiteX50" fmla="*/ 4993215 w 14997669"/>
              <a:gd name="connsiteY50" fmla="*/ 3034796 h 8454412"/>
              <a:gd name="connsiteX51" fmla="*/ 5266368 w 14997669"/>
              <a:gd name="connsiteY51" fmla="*/ 2573899 h 8454412"/>
              <a:gd name="connsiteX52" fmla="*/ 4580708 w 14997669"/>
              <a:gd name="connsiteY52" fmla="*/ 2571372 h 8454412"/>
              <a:gd name="connsiteX53" fmla="*/ 4221770 w 14997669"/>
              <a:gd name="connsiteY53" fmla="*/ 1983123 h 8454412"/>
              <a:gd name="connsiteX54" fmla="*/ 4236046 w 14997669"/>
              <a:gd name="connsiteY54" fmla="*/ 1602580 h 8454412"/>
              <a:gd name="connsiteX55" fmla="*/ 3906293 w 14997669"/>
              <a:gd name="connsiteY55" fmla="*/ 1118562 h 8454412"/>
              <a:gd name="connsiteX56" fmla="*/ 3097703 w 14997669"/>
              <a:gd name="connsiteY56" fmla="*/ 1114141 h 8454412"/>
              <a:gd name="connsiteX57" fmla="*/ 2847797 w 14997669"/>
              <a:gd name="connsiteY57" fmla="*/ 1552296 h 8454412"/>
              <a:gd name="connsiteX58" fmla="*/ 1932069 w 14997669"/>
              <a:gd name="connsiteY58" fmla="*/ 1552296 h 8454412"/>
              <a:gd name="connsiteX59" fmla="*/ 1706927 w 14997669"/>
              <a:gd name="connsiteY59" fmla="*/ 1132460 h 8454412"/>
              <a:gd name="connsiteX60" fmla="*/ 1368961 w 14997669"/>
              <a:gd name="connsiteY60" fmla="*/ 1132460 h 8454412"/>
              <a:gd name="connsiteX61" fmla="*/ 1018740 w 14997669"/>
              <a:gd name="connsiteY61" fmla="*/ 1796641 h 8454412"/>
              <a:gd name="connsiteX62" fmla="*/ 1025690 w 14997669"/>
              <a:gd name="connsiteY62" fmla="*/ 2129049 h 8454412"/>
              <a:gd name="connsiteX63" fmla="*/ 1095177 w 14997669"/>
              <a:gd name="connsiteY63" fmla="*/ 2221025 h 8454412"/>
              <a:gd name="connsiteX64" fmla="*/ 1206484 w 14997669"/>
              <a:gd name="connsiteY64" fmla="*/ 2219130 h 8454412"/>
              <a:gd name="connsiteX65" fmla="*/ 1302758 w 14997669"/>
              <a:gd name="connsiteY65" fmla="*/ 2137766 h 8454412"/>
              <a:gd name="connsiteX66" fmla="*/ 3350640 w 14997669"/>
              <a:gd name="connsiteY66" fmla="*/ 2139156 h 8454412"/>
              <a:gd name="connsiteX67" fmla="*/ 3551397 w 14997669"/>
              <a:gd name="connsiteY67" fmla="*/ 1745725 h 8454412"/>
              <a:gd name="connsiteX68" fmla="*/ 3584500 w 14997669"/>
              <a:gd name="connsiteY68" fmla="*/ 1745725 h 8454412"/>
              <a:gd name="connsiteX69" fmla="*/ 3647671 w 14997669"/>
              <a:gd name="connsiteY69" fmla="*/ 1828859 h 8454412"/>
              <a:gd name="connsiteX70" fmla="*/ 3647671 w 14997669"/>
              <a:gd name="connsiteY70" fmla="*/ 2246672 h 8454412"/>
              <a:gd name="connsiteX71" fmla="*/ 4031246 w 14997669"/>
              <a:gd name="connsiteY71" fmla="*/ 2890008 h 8454412"/>
              <a:gd name="connsiteX72" fmla="*/ 3752662 w 14997669"/>
              <a:gd name="connsiteY72" fmla="*/ 3307821 h 8454412"/>
              <a:gd name="connsiteX73" fmla="*/ 3744954 w 14997669"/>
              <a:gd name="connsiteY73" fmla="*/ 3931826 h 8454412"/>
              <a:gd name="connsiteX74" fmla="*/ 3622656 w 14997669"/>
              <a:gd name="connsiteY74" fmla="*/ 4117170 h 8454412"/>
              <a:gd name="connsiteX75" fmla="*/ 3511979 w 14997669"/>
              <a:gd name="connsiteY75" fmla="*/ 3931321 h 8454412"/>
              <a:gd name="connsiteX76" fmla="*/ 3511979 w 14997669"/>
              <a:gd name="connsiteY76" fmla="*/ 3552294 h 8454412"/>
              <a:gd name="connsiteX77" fmla="*/ 3374140 w 14997669"/>
              <a:gd name="connsiteY77" fmla="*/ 3326520 h 8454412"/>
              <a:gd name="connsiteX78" fmla="*/ 3374140 w 14997669"/>
              <a:gd name="connsiteY78" fmla="*/ 2797020 h 8454412"/>
              <a:gd name="connsiteX79" fmla="*/ 3209895 w 14997669"/>
              <a:gd name="connsiteY79" fmla="*/ 2519067 h 8454412"/>
              <a:gd name="connsiteX80" fmla="*/ 3381846 w 14997669"/>
              <a:gd name="connsiteY80" fmla="*/ 2519067 h 8454412"/>
              <a:gd name="connsiteX81" fmla="*/ 3599535 w 14997669"/>
              <a:gd name="connsiteY81" fmla="*/ 2861328 h 8454412"/>
              <a:gd name="connsiteX82" fmla="*/ 3432635 w 14997669"/>
              <a:gd name="connsiteY82" fmla="*/ 3114013 h 8454412"/>
              <a:gd name="connsiteX83" fmla="*/ 3432635 w 14997669"/>
              <a:gd name="connsiteY83" fmla="*/ 3238459 h 8454412"/>
              <a:gd name="connsiteX84" fmla="*/ 3647417 w 14997669"/>
              <a:gd name="connsiteY84" fmla="*/ 3238459 h 8454412"/>
              <a:gd name="connsiteX85" fmla="*/ 3647417 w 14997669"/>
              <a:gd name="connsiteY85" fmla="*/ 3178700 h 8454412"/>
              <a:gd name="connsiteX86" fmla="*/ 3855503 w 14997669"/>
              <a:gd name="connsiteY86" fmla="*/ 2864360 h 8454412"/>
              <a:gd name="connsiteX87" fmla="*/ 3499724 w 14997669"/>
              <a:gd name="connsiteY87" fmla="*/ 2304917 h 8454412"/>
              <a:gd name="connsiteX88" fmla="*/ 2833395 w 14997669"/>
              <a:gd name="connsiteY88" fmla="*/ 2304917 h 8454412"/>
              <a:gd name="connsiteX89" fmla="*/ 3158727 w 14997669"/>
              <a:gd name="connsiteY89" fmla="*/ 2855895 h 8454412"/>
              <a:gd name="connsiteX90" fmla="*/ 3158727 w 14997669"/>
              <a:gd name="connsiteY90" fmla="*/ 3386533 h 8454412"/>
              <a:gd name="connsiteX91" fmla="*/ 3296565 w 14997669"/>
              <a:gd name="connsiteY91" fmla="*/ 3612307 h 8454412"/>
              <a:gd name="connsiteX92" fmla="*/ 3296565 w 14997669"/>
              <a:gd name="connsiteY92" fmla="*/ 3989438 h 8454412"/>
              <a:gd name="connsiteX93" fmla="*/ 3612421 w 14997669"/>
              <a:gd name="connsiteY93" fmla="*/ 4519191 h 8454412"/>
              <a:gd name="connsiteX94" fmla="*/ 3958978 w 14997669"/>
              <a:gd name="connsiteY94" fmla="*/ 3997398 h 8454412"/>
              <a:gd name="connsiteX95" fmla="*/ 3966558 w 14997669"/>
              <a:gd name="connsiteY95" fmla="*/ 3373646 h 8454412"/>
              <a:gd name="connsiteX96" fmla="*/ 4285067 w 14997669"/>
              <a:gd name="connsiteY96" fmla="*/ 2895819 h 8454412"/>
              <a:gd name="connsiteX97" fmla="*/ 3862452 w 14997669"/>
              <a:gd name="connsiteY97" fmla="*/ 2187797 h 8454412"/>
              <a:gd name="connsiteX98" fmla="*/ 3862452 w 14997669"/>
              <a:gd name="connsiteY98" fmla="*/ 1756971 h 8454412"/>
              <a:gd name="connsiteX99" fmla="*/ 3691258 w 14997669"/>
              <a:gd name="connsiteY99" fmla="*/ 1531323 h 8454412"/>
              <a:gd name="connsiteX100" fmla="*/ 3420001 w 14997669"/>
              <a:gd name="connsiteY100" fmla="*/ 1531323 h 8454412"/>
              <a:gd name="connsiteX101" fmla="*/ 3219749 w 14997669"/>
              <a:gd name="connsiteY101" fmla="*/ 1924121 h 8454412"/>
              <a:gd name="connsiteX102" fmla="*/ 1236175 w 14997669"/>
              <a:gd name="connsiteY102" fmla="*/ 1922984 h 8454412"/>
              <a:gd name="connsiteX103" fmla="*/ 1234659 w 14997669"/>
              <a:gd name="connsiteY103" fmla="*/ 1847178 h 8454412"/>
              <a:gd name="connsiteX104" fmla="*/ 1497957 w 14997669"/>
              <a:gd name="connsiteY104" fmla="*/ 1346737 h 8454412"/>
              <a:gd name="connsiteX105" fmla="*/ 1578310 w 14997669"/>
              <a:gd name="connsiteY105" fmla="*/ 1346737 h 8454412"/>
              <a:gd name="connsiteX106" fmla="*/ 1803579 w 14997669"/>
              <a:gd name="connsiteY106" fmla="*/ 1766571 h 8454412"/>
              <a:gd name="connsiteX107" fmla="*/ 2972624 w 14997669"/>
              <a:gd name="connsiteY107" fmla="*/ 1766571 h 8454412"/>
              <a:gd name="connsiteX108" fmla="*/ 3222024 w 14997669"/>
              <a:gd name="connsiteY108" fmla="*/ 1329175 h 8454412"/>
              <a:gd name="connsiteX109" fmla="*/ 3792712 w 14997669"/>
              <a:gd name="connsiteY109" fmla="*/ 1332207 h 8454412"/>
              <a:gd name="connsiteX110" fmla="*/ 4019117 w 14997669"/>
              <a:gd name="connsiteY110" fmla="*/ 1664614 h 8454412"/>
              <a:gd name="connsiteX111" fmla="*/ 4005092 w 14997669"/>
              <a:gd name="connsiteY111" fmla="*/ 2039219 h 8454412"/>
              <a:gd name="connsiteX112" fmla="*/ 4459925 w 14997669"/>
              <a:gd name="connsiteY112" fmla="*/ 2785649 h 8454412"/>
              <a:gd name="connsiteX113" fmla="*/ 4890120 w 14997669"/>
              <a:gd name="connsiteY113" fmla="*/ 2787291 h 8454412"/>
              <a:gd name="connsiteX114" fmla="*/ 4870538 w 14997669"/>
              <a:gd name="connsiteY114" fmla="*/ 2820267 h 8454412"/>
              <a:gd name="connsiteX115" fmla="*/ 4487341 w 14997669"/>
              <a:gd name="connsiteY115" fmla="*/ 2821656 h 8454412"/>
              <a:gd name="connsiteX116" fmla="*/ 4123602 w 14997669"/>
              <a:gd name="connsiteY116" fmla="*/ 3432521 h 8454412"/>
              <a:gd name="connsiteX117" fmla="*/ 4119559 w 14997669"/>
              <a:gd name="connsiteY117" fmla="*/ 4022540 h 8454412"/>
              <a:gd name="connsiteX118" fmla="*/ 3643248 w 14997669"/>
              <a:gd name="connsiteY118" fmla="*/ 4784763 h 8454412"/>
              <a:gd name="connsiteX119" fmla="*/ 3643248 w 14997669"/>
              <a:gd name="connsiteY119" fmla="*/ 5032141 h 8454412"/>
              <a:gd name="connsiteX120" fmla="*/ 3603704 w 14997669"/>
              <a:gd name="connsiteY120" fmla="*/ 5097461 h 8454412"/>
              <a:gd name="connsiteX121" fmla="*/ 3511095 w 14997669"/>
              <a:gd name="connsiteY121" fmla="*/ 4976803 h 8454412"/>
              <a:gd name="connsiteX122" fmla="*/ 3511095 w 14997669"/>
              <a:gd name="connsiteY122" fmla="*/ 4643765 h 8454412"/>
              <a:gd name="connsiteX123" fmla="*/ 3176161 w 14997669"/>
              <a:gd name="connsiteY123" fmla="*/ 4083437 h 8454412"/>
              <a:gd name="connsiteX124" fmla="*/ 3176161 w 14997669"/>
              <a:gd name="connsiteY124" fmla="*/ 3756463 h 8454412"/>
              <a:gd name="connsiteX125" fmla="*/ 2989554 w 14997669"/>
              <a:gd name="connsiteY125" fmla="*/ 3436185 h 8454412"/>
              <a:gd name="connsiteX126" fmla="*/ 2989554 w 14997669"/>
              <a:gd name="connsiteY126" fmla="*/ 2899357 h 8454412"/>
              <a:gd name="connsiteX127" fmla="*/ 2668517 w 14997669"/>
              <a:gd name="connsiteY127" fmla="*/ 2314645 h 8454412"/>
              <a:gd name="connsiteX128" fmla="*/ 1388671 w 14997669"/>
              <a:gd name="connsiteY128" fmla="*/ 2314645 h 8454412"/>
              <a:gd name="connsiteX129" fmla="*/ 1251590 w 14997669"/>
              <a:gd name="connsiteY129" fmla="*/ 2493671 h 8454412"/>
              <a:gd name="connsiteX130" fmla="*/ 1089239 w 14997669"/>
              <a:gd name="connsiteY130" fmla="*/ 2493671 h 8454412"/>
              <a:gd name="connsiteX131" fmla="*/ 864224 w 14997669"/>
              <a:gd name="connsiteY131" fmla="*/ 2169224 h 8454412"/>
              <a:gd name="connsiteX132" fmla="*/ 854622 w 14997669"/>
              <a:gd name="connsiteY132" fmla="*/ 1711993 h 8454412"/>
              <a:gd name="connsiteX133" fmla="*/ 1276605 w 14997669"/>
              <a:gd name="connsiteY133" fmla="*/ 964299 h 8454412"/>
              <a:gd name="connsiteX134" fmla="*/ 1757842 w 14997669"/>
              <a:gd name="connsiteY134" fmla="*/ 964299 h 8454412"/>
              <a:gd name="connsiteX135" fmla="*/ 2026952 w 14997669"/>
              <a:gd name="connsiteY135" fmla="*/ 1424310 h 8454412"/>
              <a:gd name="connsiteX136" fmla="*/ 2781594 w 14997669"/>
              <a:gd name="connsiteY136" fmla="*/ 1424310 h 8454412"/>
              <a:gd name="connsiteX137" fmla="*/ 3026698 w 14997669"/>
              <a:gd name="connsiteY137" fmla="*/ 976933 h 8454412"/>
              <a:gd name="connsiteX138" fmla="*/ 3941796 w 14997669"/>
              <a:gd name="connsiteY138" fmla="*/ 976933 h 8454412"/>
              <a:gd name="connsiteX139" fmla="*/ 4351524 w 14997669"/>
              <a:gd name="connsiteY139" fmla="*/ 1543072 h 8454412"/>
              <a:gd name="connsiteX140" fmla="*/ 4350891 w 14997669"/>
              <a:gd name="connsiteY140" fmla="*/ 1963287 h 8454412"/>
              <a:gd name="connsiteX141" fmla="*/ 4653102 w 14997669"/>
              <a:gd name="connsiteY141" fmla="*/ 2482554 h 8454412"/>
              <a:gd name="connsiteX142" fmla="*/ 5432888 w 14997669"/>
              <a:gd name="connsiteY142" fmla="*/ 2482554 h 8454412"/>
              <a:gd name="connsiteX143" fmla="*/ 5065483 w 14997669"/>
              <a:gd name="connsiteY143" fmla="*/ 3125131 h 8454412"/>
              <a:gd name="connsiteX144" fmla="*/ 4771358 w 14997669"/>
              <a:gd name="connsiteY144" fmla="*/ 3121973 h 8454412"/>
              <a:gd name="connsiteX145" fmla="*/ 4474201 w 14997669"/>
              <a:gd name="connsiteY145" fmla="*/ 3590702 h 8454412"/>
              <a:gd name="connsiteX146" fmla="*/ 4474201 w 14997669"/>
              <a:gd name="connsiteY146" fmla="*/ 4129046 h 8454412"/>
              <a:gd name="connsiteX147" fmla="*/ 3962136 w 14997669"/>
              <a:gd name="connsiteY147" fmla="*/ 4931699 h 8454412"/>
              <a:gd name="connsiteX148" fmla="*/ 3962136 w 14997669"/>
              <a:gd name="connsiteY148" fmla="*/ 5221528 h 8454412"/>
              <a:gd name="connsiteX149" fmla="*/ 3780330 w 14997669"/>
              <a:gd name="connsiteY149" fmla="*/ 5523992 h 8454412"/>
              <a:gd name="connsiteX150" fmla="*/ 3430993 w 14997669"/>
              <a:gd name="connsiteY150" fmla="*/ 5521845 h 8454412"/>
              <a:gd name="connsiteX151" fmla="*/ 3135478 w 14997669"/>
              <a:gd name="connsiteY151" fmla="*/ 5174023 h 8454412"/>
              <a:gd name="connsiteX152" fmla="*/ 3135478 w 14997669"/>
              <a:gd name="connsiteY152" fmla="*/ 4733721 h 8454412"/>
              <a:gd name="connsiteX153" fmla="*/ 2822908 w 14997669"/>
              <a:gd name="connsiteY153" fmla="*/ 4165181 h 8454412"/>
              <a:gd name="connsiteX154" fmla="*/ 2823919 w 14997669"/>
              <a:gd name="connsiteY154" fmla="*/ 3820898 h 8454412"/>
              <a:gd name="connsiteX155" fmla="*/ 2637817 w 14997669"/>
              <a:gd name="connsiteY155" fmla="*/ 3496829 h 8454412"/>
              <a:gd name="connsiteX156" fmla="*/ 2637817 w 14997669"/>
              <a:gd name="connsiteY156" fmla="*/ 2973899 h 8454412"/>
              <a:gd name="connsiteX157" fmla="*/ 2496060 w 14997669"/>
              <a:gd name="connsiteY157" fmla="*/ 2720330 h 8454412"/>
              <a:gd name="connsiteX158" fmla="*/ 1511222 w 14997669"/>
              <a:gd name="connsiteY158" fmla="*/ 2720330 h 8454412"/>
              <a:gd name="connsiteX159" fmla="*/ 1428974 w 14997669"/>
              <a:gd name="connsiteY159" fmla="*/ 2862970 h 8454412"/>
              <a:gd name="connsiteX160" fmla="*/ 878879 w 14997669"/>
              <a:gd name="connsiteY160" fmla="*/ 2862970 h 8454412"/>
              <a:gd name="connsiteX161" fmla="*/ 510719 w 14997669"/>
              <a:gd name="connsiteY161" fmla="*/ 2290640 h 8454412"/>
              <a:gd name="connsiteX162" fmla="*/ 510719 w 14997669"/>
              <a:gd name="connsiteY162" fmla="*/ 1593609 h 8454412"/>
              <a:gd name="connsiteX163" fmla="*/ 1097958 w 14997669"/>
              <a:gd name="connsiteY163" fmla="*/ 607256 h 8454412"/>
              <a:gd name="connsiteX164" fmla="*/ 1980710 w 14997669"/>
              <a:gd name="connsiteY164" fmla="*/ 607256 h 8454412"/>
              <a:gd name="connsiteX165" fmla="*/ 2214570 w 14997669"/>
              <a:gd name="connsiteY165" fmla="*/ 993358 h 8454412"/>
              <a:gd name="connsiteX166" fmla="*/ 2597134 w 14997669"/>
              <a:gd name="connsiteY166" fmla="*/ 990831 h 8454412"/>
              <a:gd name="connsiteX167" fmla="*/ 2807999 w 14997669"/>
              <a:gd name="connsiteY167" fmla="*/ 607256 h 8454412"/>
              <a:gd name="connsiteX168" fmla="*/ 9354804 w 14997669"/>
              <a:gd name="connsiteY168" fmla="*/ 607256 h 8454412"/>
              <a:gd name="connsiteX169" fmla="*/ 9354804 w 14997669"/>
              <a:gd name="connsiteY169" fmla="*/ 392474 h 8454412"/>
              <a:gd name="connsiteX170" fmla="*/ 2680900 w 14997669"/>
              <a:gd name="connsiteY170" fmla="*/ 392474 h 8454412"/>
              <a:gd name="connsiteX171" fmla="*/ 2469907 w 14997669"/>
              <a:gd name="connsiteY171" fmla="*/ 776807 h 8454412"/>
              <a:gd name="connsiteX172" fmla="*/ 2335353 w 14997669"/>
              <a:gd name="connsiteY172" fmla="*/ 777691 h 8454412"/>
              <a:gd name="connsiteX173" fmla="*/ 2101747 w 14997669"/>
              <a:gd name="connsiteY173" fmla="*/ 392474 h 8454412"/>
              <a:gd name="connsiteX174" fmla="*/ 975910 w 14997669"/>
              <a:gd name="connsiteY174" fmla="*/ 392474 h 8454412"/>
              <a:gd name="connsiteX175" fmla="*/ 0 w 14997669"/>
              <a:gd name="connsiteY175" fmla="*/ 0 h 8454412"/>
              <a:gd name="connsiteX176" fmla="*/ 14997669 w 14997669"/>
              <a:gd name="connsiteY176" fmla="*/ 28106 h 8454412"/>
              <a:gd name="connsiteX177" fmla="*/ 14993786 w 14997669"/>
              <a:gd name="connsiteY177" fmla="*/ 8445043 h 8454412"/>
              <a:gd name="connsiteX178" fmla="*/ 28106 w 14997669"/>
              <a:gd name="connsiteY178" fmla="*/ 8454412 h 8454412"/>
              <a:gd name="connsiteX179" fmla="*/ 0 w 14997669"/>
              <a:gd name="connsiteY179" fmla="*/ 0 h 8454412"/>
              <a:gd name="connsiteX0" fmla="*/ 975910 w 14997669"/>
              <a:gd name="connsiteY0" fmla="*/ 395597 h 8457535"/>
              <a:gd name="connsiteX1" fmla="*/ 295937 w 14997669"/>
              <a:gd name="connsiteY1" fmla="*/ 1537604 h 8457535"/>
              <a:gd name="connsiteX2" fmla="*/ 295937 w 14997669"/>
              <a:gd name="connsiteY2" fmla="*/ 2356935 h 8457535"/>
              <a:gd name="connsiteX3" fmla="*/ 761887 w 14997669"/>
              <a:gd name="connsiteY3" fmla="*/ 3080749 h 8457535"/>
              <a:gd name="connsiteX4" fmla="*/ 1553042 w 14997669"/>
              <a:gd name="connsiteY4" fmla="*/ 3080749 h 8457535"/>
              <a:gd name="connsiteX5" fmla="*/ 1635417 w 14997669"/>
              <a:gd name="connsiteY5" fmla="*/ 2938109 h 8457535"/>
              <a:gd name="connsiteX6" fmla="*/ 2369844 w 14997669"/>
              <a:gd name="connsiteY6" fmla="*/ 2938109 h 8457535"/>
              <a:gd name="connsiteX7" fmla="*/ 2422782 w 14997669"/>
              <a:gd name="connsiteY7" fmla="*/ 3032865 h 8457535"/>
              <a:gd name="connsiteX8" fmla="*/ 2422782 w 14997669"/>
              <a:gd name="connsiteY8" fmla="*/ 3557186 h 8457535"/>
              <a:gd name="connsiteX9" fmla="*/ 2608758 w 14997669"/>
              <a:gd name="connsiteY9" fmla="*/ 3880875 h 8457535"/>
              <a:gd name="connsiteX10" fmla="*/ 2607747 w 14997669"/>
              <a:gd name="connsiteY10" fmla="*/ 4223009 h 8457535"/>
              <a:gd name="connsiteX11" fmla="*/ 2920445 w 14997669"/>
              <a:gd name="connsiteY11" fmla="*/ 4791550 h 8457535"/>
              <a:gd name="connsiteX12" fmla="*/ 2920445 w 14997669"/>
              <a:gd name="connsiteY12" fmla="*/ 5255478 h 8457535"/>
              <a:gd name="connsiteX13" fmla="*/ 3331310 w 14997669"/>
              <a:gd name="connsiteY13" fmla="*/ 5739117 h 8457535"/>
              <a:gd name="connsiteX14" fmla="*/ 3901618 w 14997669"/>
              <a:gd name="connsiteY14" fmla="*/ 5742654 h 8457535"/>
              <a:gd name="connsiteX15" fmla="*/ 4177171 w 14997669"/>
              <a:gd name="connsiteY15" fmla="*/ 5284285 h 8457535"/>
              <a:gd name="connsiteX16" fmla="*/ 4177171 w 14997669"/>
              <a:gd name="connsiteY16" fmla="*/ 4997488 h 8457535"/>
              <a:gd name="connsiteX17" fmla="*/ 4689236 w 14997669"/>
              <a:gd name="connsiteY17" fmla="*/ 4195214 h 8457535"/>
              <a:gd name="connsiteX18" fmla="*/ 4689236 w 14997669"/>
              <a:gd name="connsiteY18" fmla="*/ 3656996 h 8457535"/>
              <a:gd name="connsiteX19" fmla="*/ 4888983 w 14997669"/>
              <a:gd name="connsiteY19" fmla="*/ 3341140 h 8457535"/>
              <a:gd name="connsiteX20" fmla="*/ 5190309 w 14997669"/>
              <a:gd name="connsiteY20" fmla="*/ 3344678 h 8457535"/>
              <a:gd name="connsiteX21" fmla="*/ 5804081 w 14997669"/>
              <a:gd name="connsiteY21" fmla="*/ 2270769 h 8457535"/>
              <a:gd name="connsiteX22" fmla="*/ 4777423 w 14997669"/>
              <a:gd name="connsiteY22" fmla="*/ 2270769 h 8457535"/>
              <a:gd name="connsiteX23" fmla="*/ 4566558 w 14997669"/>
              <a:gd name="connsiteY23" fmla="*/ 1908419 h 8457535"/>
              <a:gd name="connsiteX24" fmla="*/ 4566558 w 14997669"/>
              <a:gd name="connsiteY24" fmla="*/ 1476708 h 8457535"/>
              <a:gd name="connsiteX25" fmla="*/ 4051840 w 14997669"/>
              <a:gd name="connsiteY25" fmla="*/ 765148 h 8457535"/>
              <a:gd name="connsiteX26" fmla="*/ 2899598 w 14997669"/>
              <a:gd name="connsiteY26" fmla="*/ 765148 h 8457535"/>
              <a:gd name="connsiteX27" fmla="*/ 2654494 w 14997669"/>
              <a:gd name="connsiteY27" fmla="*/ 1212526 h 8457535"/>
              <a:gd name="connsiteX28" fmla="*/ 2150388 w 14997669"/>
              <a:gd name="connsiteY28" fmla="*/ 1212526 h 8457535"/>
              <a:gd name="connsiteX29" fmla="*/ 1881280 w 14997669"/>
              <a:gd name="connsiteY29" fmla="*/ 752514 h 8457535"/>
              <a:gd name="connsiteX30" fmla="*/ 1151527 w 14997669"/>
              <a:gd name="connsiteY30" fmla="*/ 752514 h 8457535"/>
              <a:gd name="connsiteX31" fmla="*/ 638829 w 14997669"/>
              <a:gd name="connsiteY31" fmla="*/ 1660788 h 8457535"/>
              <a:gd name="connsiteX32" fmla="*/ 651463 w 14997669"/>
              <a:gd name="connsiteY32" fmla="*/ 2241963 h 8457535"/>
              <a:gd name="connsiteX33" fmla="*/ 976795 w 14997669"/>
              <a:gd name="connsiteY33" fmla="*/ 2711956 h 8457535"/>
              <a:gd name="connsiteX34" fmla="*/ 1357590 w 14997669"/>
              <a:gd name="connsiteY34" fmla="*/ 2711956 h 8457535"/>
              <a:gd name="connsiteX35" fmla="*/ 1494798 w 14997669"/>
              <a:gd name="connsiteY35" fmla="*/ 2532550 h 8457535"/>
              <a:gd name="connsiteX36" fmla="*/ 2541418 w 14997669"/>
              <a:gd name="connsiteY36" fmla="*/ 2532550 h 8457535"/>
              <a:gd name="connsiteX37" fmla="*/ 2775150 w 14997669"/>
              <a:gd name="connsiteY37" fmla="*/ 2957691 h 8457535"/>
              <a:gd name="connsiteX38" fmla="*/ 2775150 w 14997669"/>
              <a:gd name="connsiteY38" fmla="*/ 3497425 h 8457535"/>
              <a:gd name="connsiteX39" fmla="*/ 2961759 w 14997669"/>
              <a:gd name="connsiteY39" fmla="*/ 3817703 h 8457535"/>
              <a:gd name="connsiteX40" fmla="*/ 2961759 w 14997669"/>
              <a:gd name="connsiteY40" fmla="*/ 4145436 h 8457535"/>
              <a:gd name="connsiteX41" fmla="*/ 3296691 w 14997669"/>
              <a:gd name="connsiteY41" fmla="*/ 4705637 h 8457535"/>
              <a:gd name="connsiteX42" fmla="*/ 3296691 w 14997669"/>
              <a:gd name="connsiteY42" fmla="*/ 5052194 h 8457535"/>
              <a:gd name="connsiteX43" fmla="*/ 3519433 w 14997669"/>
              <a:gd name="connsiteY43" fmla="*/ 5342781 h 8457535"/>
              <a:gd name="connsiteX44" fmla="*/ 3707936 w 14997669"/>
              <a:gd name="connsiteY44" fmla="*/ 5342781 h 8457535"/>
              <a:gd name="connsiteX45" fmla="*/ 3858031 w 14997669"/>
              <a:gd name="connsiteY45" fmla="*/ 5094771 h 8457535"/>
              <a:gd name="connsiteX46" fmla="*/ 3858031 w 14997669"/>
              <a:gd name="connsiteY46" fmla="*/ 4849541 h 8457535"/>
              <a:gd name="connsiteX47" fmla="*/ 4333962 w 14997669"/>
              <a:gd name="connsiteY47" fmla="*/ 4088202 h 8457535"/>
              <a:gd name="connsiteX48" fmla="*/ 4338005 w 14997669"/>
              <a:gd name="connsiteY48" fmla="*/ 3495657 h 8457535"/>
              <a:gd name="connsiteX49" fmla="*/ 4609640 w 14997669"/>
              <a:gd name="connsiteY49" fmla="*/ 3039435 h 8457535"/>
              <a:gd name="connsiteX50" fmla="*/ 4993215 w 14997669"/>
              <a:gd name="connsiteY50" fmla="*/ 3037919 h 8457535"/>
              <a:gd name="connsiteX51" fmla="*/ 5266368 w 14997669"/>
              <a:gd name="connsiteY51" fmla="*/ 2577022 h 8457535"/>
              <a:gd name="connsiteX52" fmla="*/ 4580708 w 14997669"/>
              <a:gd name="connsiteY52" fmla="*/ 2574495 h 8457535"/>
              <a:gd name="connsiteX53" fmla="*/ 4221770 w 14997669"/>
              <a:gd name="connsiteY53" fmla="*/ 1986246 h 8457535"/>
              <a:gd name="connsiteX54" fmla="*/ 4236046 w 14997669"/>
              <a:gd name="connsiteY54" fmla="*/ 1605703 h 8457535"/>
              <a:gd name="connsiteX55" fmla="*/ 3906293 w 14997669"/>
              <a:gd name="connsiteY55" fmla="*/ 1121685 h 8457535"/>
              <a:gd name="connsiteX56" fmla="*/ 3097703 w 14997669"/>
              <a:gd name="connsiteY56" fmla="*/ 1117264 h 8457535"/>
              <a:gd name="connsiteX57" fmla="*/ 2847797 w 14997669"/>
              <a:gd name="connsiteY57" fmla="*/ 1555419 h 8457535"/>
              <a:gd name="connsiteX58" fmla="*/ 1932069 w 14997669"/>
              <a:gd name="connsiteY58" fmla="*/ 1555419 h 8457535"/>
              <a:gd name="connsiteX59" fmla="*/ 1706927 w 14997669"/>
              <a:gd name="connsiteY59" fmla="*/ 1135583 h 8457535"/>
              <a:gd name="connsiteX60" fmla="*/ 1368961 w 14997669"/>
              <a:gd name="connsiteY60" fmla="*/ 1135583 h 8457535"/>
              <a:gd name="connsiteX61" fmla="*/ 1018740 w 14997669"/>
              <a:gd name="connsiteY61" fmla="*/ 1799764 h 8457535"/>
              <a:gd name="connsiteX62" fmla="*/ 1025690 w 14997669"/>
              <a:gd name="connsiteY62" fmla="*/ 2132172 h 8457535"/>
              <a:gd name="connsiteX63" fmla="*/ 1095177 w 14997669"/>
              <a:gd name="connsiteY63" fmla="*/ 2224148 h 8457535"/>
              <a:gd name="connsiteX64" fmla="*/ 1206484 w 14997669"/>
              <a:gd name="connsiteY64" fmla="*/ 2222253 h 8457535"/>
              <a:gd name="connsiteX65" fmla="*/ 1302758 w 14997669"/>
              <a:gd name="connsiteY65" fmla="*/ 2140889 h 8457535"/>
              <a:gd name="connsiteX66" fmla="*/ 3350640 w 14997669"/>
              <a:gd name="connsiteY66" fmla="*/ 2142279 h 8457535"/>
              <a:gd name="connsiteX67" fmla="*/ 3551397 w 14997669"/>
              <a:gd name="connsiteY67" fmla="*/ 1748848 h 8457535"/>
              <a:gd name="connsiteX68" fmla="*/ 3584500 w 14997669"/>
              <a:gd name="connsiteY68" fmla="*/ 1748848 h 8457535"/>
              <a:gd name="connsiteX69" fmla="*/ 3647671 w 14997669"/>
              <a:gd name="connsiteY69" fmla="*/ 1831982 h 8457535"/>
              <a:gd name="connsiteX70" fmla="*/ 3647671 w 14997669"/>
              <a:gd name="connsiteY70" fmla="*/ 2249795 h 8457535"/>
              <a:gd name="connsiteX71" fmla="*/ 4031246 w 14997669"/>
              <a:gd name="connsiteY71" fmla="*/ 2893131 h 8457535"/>
              <a:gd name="connsiteX72" fmla="*/ 3752662 w 14997669"/>
              <a:gd name="connsiteY72" fmla="*/ 3310944 h 8457535"/>
              <a:gd name="connsiteX73" fmla="*/ 3744954 w 14997669"/>
              <a:gd name="connsiteY73" fmla="*/ 3934949 h 8457535"/>
              <a:gd name="connsiteX74" fmla="*/ 3622656 w 14997669"/>
              <a:gd name="connsiteY74" fmla="*/ 4120293 h 8457535"/>
              <a:gd name="connsiteX75" fmla="*/ 3511979 w 14997669"/>
              <a:gd name="connsiteY75" fmla="*/ 3934444 h 8457535"/>
              <a:gd name="connsiteX76" fmla="*/ 3511979 w 14997669"/>
              <a:gd name="connsiteY76" fmla="*/ 3555417 h 8457535"/>
              <a:gd name="connsiteX77" fmla="*/ 3374140 w 14997669"/>
              <a:gd name="connsiteY77" fmla="*/ 3329643 h 8457535"/>
              <a:gd name="connsiteX78" fmla="*/ 3374140 w 14997669"/>
              <a:gd name="connsiteY78" fmla="*/ 2800143 h 8457535"/>
              <a:gd name="connsiteX79" fmla="*/ 3209895 w 14997669"/>
              <a:gd name="connsiteY79" fmla="*/ 2522190 h 8457535"/>
              <a:gd name="connsiteX80" fmla="*/ 3381846 w 14997669"/>
              <a:gd name="connsiteY80" fmla="*/ 2522190 h 8457535"/>
              <a:gd name="connsiteX81" fmla="*/ 3599535 w 14997669"/>
              <a:gd name="connsiteY81" fmla="*/ 2864451 h 8457535"/>
              <a:gd name="connsiteX82" fmla="*/ 3432635 w 14997669"/>
              <a:gd name="connsiteY82" fmla="*/ 3117136 h 8457535"/>
              <a:gd name="connsiteX83" fmla="*/ 3432635 w 14997669"/>
              <a:gd name="connsiteY83" fmla="*/ 3241582 h 8457535"/>
              <a:gd name="connsiteX84" fmla="*/ 3647417 w 14997669"/>
              <a:gd name="connsiteY84" fmla="*/ 3241582 h 8457535"/>
              <a:gd name="connsiteX85" fmla="*/ 3647417 w 14997669"/>
              <a:gd name="connsiteY85" fmla="*/ 3181823 h 8457535"/>
              <a:gd name="connsiteX86" fmla="*/ 3855503 w 14997669"/>
              <a:gd name="connsiteY86" fmla="*/ 2867483 h 8457535"/>
              <a:gd name="connsiteX87" fmla="*/ 3499724 w 14997669"/>
              <a:gd name="connsiteY87" fmla="*/ 2308040 h 8457535"/>
              <a:gd name="connsiteX88" fmla="*/ 2833395 w 14997669"/>
              <a:gd name="connsiteY88" fmla="*/ 2308040 h 8457535"/>
              <a:gd name="connsiteX89" fmla="*/ 3158727 w 14997669"/>
              <a:gd name="connsiteY89" fmla="*/ 2859018 h 8457535"/>
              <a:gd name="connsiteX90" fmla="*/ 3158727 w 14997669"/>
              <a:gd name="connsiteY90" fmla="*/ 3389656 h 8457535"/>
              <a:gd name="connsiteX91" fmla="*/ 3296565 w 14997669"/>
              <a:gd name="connsiteY91" fmla="*/ 3615430 h 8457535"/>
              <a:gd name="connsiteX92" fmla="*/ 3296565 w 14997669"/>
              <a:gd name="connsiteY92" fmla="*/ 3992561 h 8457535"/>
              <a:gd name="connsiteX93" fmla="*/ 3612421 w 14997669"/>
              <a:gd name="connsiteY93" fmla="*/ 4522314 h 8457535"/>
              <a:gd name="connsiteX94" fmla="*/ 3958978 w 14997669"/>
              <a:gd name="connsiteY94" fmla="*/ 4000521 h 8457535"/>
              <a:gd name="connsiteX95" fmla="*/ 3966558 w 14997669"/>
              <a:gd name="connsiteY95" fmla="*/ 3376769 h 8457535"/>
              <a:gd name="connsiteX96" fmla="*/ 4285067 w 14997669"/>
              <a:gd name="connsiteY96" fmla="*/ 2898942 h 8457535"/>
              <a:gd name="connsiteX97" fmla="*/ 3862452 w 14997669"/>
              <a:gd name="connsiteY97" fmla="*/ 2190920 h 8457535"/>
              <a:gd name="connsiteX98" fmla="*/ 3862452 w 14997669"/>
              <a:gd name="connsiteY98" fmla="*/ 1760094 h 8457535"/>
              <a:gd name="connsiteX99" fmla="*/ 3691258 w 14997669"/>
              <a:gd name="connsiteY99" fmla="*/ 1534446 h 8457535"/>
              <a:gd name="connsiteX100" fmla="*/ 3420001 w 14997669"/>
              <a:gd name="connsiteY100" fmla="*/ 1534446 h 8457535"/>
              <a:gd name="connsiteX101" fmla="*/ 3219749 w 14997669"/>
              <a:gd name="connsiteY101" fmla="*/ 1927244 h 8457535"/>
              <a:gd name="connsiteX102" fmla="*/ 1236175 w 14997669"/>
              <a:gd name="connsiteY102" fmla="*/ 1926107 h 8457535"/>
              <a:gd name="connsiteX103" fmla="*/ 1234659 w 14997669"/>
              <a:gd name="connsiteY103" fmla="*/ 1850301 h 8457535"/>
              <a:gd name="connsiteX104" fmla="*/ 1497957 w 14997669"/>
              <a:gd name="connsiteY104" fmla="*/ 1349860 h 8457535"/>
              <a:gd name="connsiteX105" fmla="*/ 1578310 w 14997669"/>
              <a:gd name="connsiteY105" fmla="*/ 1349860 h 8457535"/>
              <a:gd name="connsiteX106" fmla="*/ 1803579 w 14997669"/>
              <a:gd name="connsiteY106" fmla="*/ 1769694 h 8457535"/>
              <a:gd name="connsiteX107" fmla="*/ 2972624 w 14997669"/>
              <a:gd name="connsiteY107" fmla="*/ 1769694 h 8457535"/>
              <a:gd name="connsiteX108" fmla="*/ 3222024 w 14997669"/>
              <a:gd name="connsiteY108" fmla="*/ 1332298 h 8457535"/>
              <a:gd name="connsiteX109" fmla="*/ 3792712 w 14997669"/>
              <a:gd name="connsiteY109" fmla="*/ 1335330 h 8457535"/>
              <a:gd name="connsiteX110" fmla="*/ 4019117 w 14997669"/>
              <a:gd name="connsiteY110" fmla="*/ 1667737 h 8457535"/>
              <a:gd name="connsiteX111" fmla="*/ 4005092 w 14997669"/>
              <a:gd name="connsiteY111" fmla="*/ 2042342 h 8457535"/>
              <a:gd name="connsiteX112" fmla="*/ 4459925 w 14997669"/>
              <a:gd name="connsiteY112" fmla="*/ 2788772 h 8457535"/>
              <a:gd name="connsiteX113" fmla="*/ 4890120 w 14997669"/>
              <a:gd name="connsiteY113" fmla="*/ 2790414 h 8457535"/>
              <a:gd name="connsiteX114" fmla="*/ 4870538 w 14997669"/>
              <a:gd name="connsiteY114" fmla="*/ 2823390 h 8457535"/>
              <a:gd name="connsiteX115" fmla="*/ 4487341 w 14997669"/>
              <a:gd name="connsiteY115" fmla="*/ 2824779 h 8457535"/>
              <a:gd name="connsiteX116" fmla="*/ 4123602 w 14997669"/>
              <a:gd name="connsiteY116" fmla="*/ 3435644 h 8457535"/>
              <a:gd name="connsiteX117" fmla="*/ 4119559 w 14997669"/>
              <a:gd name="connsiteY117" fmla="*/ 4025663 h 8457535"/>
              <a:gd name="connsiteX118" fmla="*/ 3643248 w 14997669"/>
              <a:gd name="connsiteY118" fmla="*/ 4787886 h 8457535"/>
              <a:gd name="connsiteX119" fmla="*/ 3643248 w 14997669"/>
              <a:gd name="connsiteY119" fmla="*/ 5035264 h 8457535"/>
              <a:gd name="connsiteX120" fmla="*/ 3603704 w 14997669"/>
              <a:gd name="connsiteY120" fmla="*/ 5100584 h 8457535"/>
              <a:gd name="connsiteX121" fmla="*/ 3511095 w 14997669"/>
              <a:gd name="connsiteY121" fmla="*/ 4979926 h 8457535"/>
              <a:gd name="connsiteX122" fmla="*/ 3511095 w 14997669"/>
              <a:gd name="connsiteY122" fmla="*/ 4646888 h 8457535"/>
              <a:gd name="connsiteX123" fmla="*/ 3176161 w 14997669"/>
              <a:gd name="connsiteY123" fmla="*/ 4086560 h 8457535"/>
              <a:gd name="connsiteX124" fmla="*/ 3176161 w 14997669"/>
              <a:gd name="connsiteY124" fmla="*/ 3759586 h 8457535"/>
              <a:gd name="connsiteX125" fmla="*/ 2989554 w 14997669"/>
              <a:gd name="connsiteY125" fmla="*/ 3439308 h 8457535"/>
              <a:gd name="connsiteX126" fmla="*/ 2989554 w 14997669"/>
              <a:gd name="connsiteY126" fmla="*/ 2902480 h 8457535"/>
              <a:gd name="connsiteX127" fmla="*/ 2668517 w 14997669"/>
              <a:gd name="connsiteY127" fmla="*/ 2317768 h 8457535"/>
              <a:gd name="connsiteX128" fmla="*/ 1388671 w 14997669"/>
              <a:gd name="connsiteY128" fmla="*/ 2317768 h 8457535"/>
              <a:gd name="connsiteX129" fmla="*/ 1251590 w 14997669"/>
              <a:gd name="connsiteY129" fmla="*/ 2496794 h 8457535"/>
              <a:gd name="connsiteX130" fmla="*/ 1089239 w 14997669"/>
              <a:gd name="connsiteY130" fmla="*/ 2496794 h 8457535"/>
              <a:gd name="connsiteX131" fmla="*/ 864224 w 14997669"/>
              <a:gd name="connsiteY131" fmla="*/ 2172347 h 8457535"/>
              <a:gd name="connsiteX132" fmla="*/ 854622 w 14997669"/>
              <a:gd name="connsiteY132" fmla="*/ 1715116 h 8457535"/>
              <a:gd name="connsiteX133" fmla="*/ 1276605 w 14997669"/>
              <a:gd name="connsiteY133" fmla="*/ 967422 h 8457535"/>
              <a:gd name="connsiteX134" fmla="*/ 1757842 w 14997669"/>
              <a:gd name="connsiteY134" fmla="*/ 967422 h 8457535"/>
              <a:gd name="connsiteX135" fmla="*/ 2026952 w 14997669"/>
              <a:gd name="connsiteY135" fmla="*/ 1427433 h 8457535"/>
              <a:gd name="connsiteX136" fmla="*/ 2781594 w 14997669"/>
              <a:gd name="connsiteY136" fmla="*/ 1427433 h 8457535"/>
              <a:gd name="connsiteX137" fmla="*/ 3026698 w 14997669"/>
              <a:gd name="connsiteY137" fmla="*/ 980056 h 8457535"/>
              <a:gd name="connsiteX138" fmla="*/ 3941796 w 14997669"/>
              <a:gd name="connsiteY138" fmla="*/ 980056 h 8457535"/>
              <a:gd name="connsiteX139" fmla="*/ 4351524 w 14997669"/>
              <a:gd name="connsiteY139" fmla="*/ 1546195 h 8457535"/>
              <a:gd name="connsiteX140" fmla="*/ 4350891 w 14997669"/>
              <a:gd name="connsiteY140" fmla="*/ 1966410 h 8457535"/>
              <a:gd name="connsiteX141" fmla="*/ 4653102 w 14997669"/>
              <a:gd name="connsiteY141" fmla="*/ 2485677 h 8457535"/>
              <a:gd name="connsiteX142" fmla="*/ 5432888 w 14997669"/>
              <a:gd name="connsiteY142" fmla="*/ 2485677 h 8457535"/>
              <a:gd name="connsiteX143" fmla="*/ 5065483 w 14997669"/>
              <a:gd name="connsiteY143" fmla="*/ 3128254 h 8457535"/>
              <a:gd name="connsiteX144" fmla="*/ 4771358 w 14997669"/>
              <a:gd name="connsiteY144" fmla="*/ 3125096 h 8457535"/>
              <a:gd name="connsiteX145" fmla="*/ 4474201 w 14997669"/>
              <a:gd name="connsiteY145" fmla="*/ 3593825 h 8457535"/>
              <a:gd name="connsiteX146" fmla="*/ 4474201 w 14997669"/>
              <a:gd name="connsiteY146" fmla="*/ 4132169 h 8457535"/>
              <a:gd name="connsiteX147" fmla="*/ 3962136 w 14997669"/>
              <a:gd name="connsiteY147" fmla="*/ 4934822 h 8457535"/>
              <a:gd name="connsiteX148" fmla="*/ 3962136 w 14997669"/>
              <a:gd name="connsiteY148" fmla="*/ 5224651 h 8457535"/>
              <a:gd name="connsiteX149" fmla="*/ 3780330 w 14997669"/>
              <a:gd name="connsiteY149" fmla="*/ 5527115 h 8457535"/>
              <a:gd name="connsiteX150" fmla="*/ 3430993 w 14997669"/>
              <a:gd name="connsiteY150" fmla="*/ 5524968 h 8457535"/>
              <a:gd name="connsiteX151" fmla="*/ 3135478 w 14997669"/>
              <a:gd name="connsiteY151" fmla="*/ 5177146 h 8457535"/>
              <a:gd name="connsiteX152" fmla="*/ 3135478 w 14997669"/>
              <a:gd name="connsiteY152" fmla="*/ 4736844 h 8457535"/>
              <a:gd name="connsiteX153" fmla="*/ 2822908 w 14997669"/>
              <a:gd name="connsiteY153" fmla="*/ 4168304 h 8457535"/>
              <a:gd name="connsiteX154" fmla="*/ 2823919 w 14997669"/>
              <a:gd name="connsiteY154" fmla="*/ 3824021 h 8457535"/>
              <a:gd name="connsiteX155" fmla="*/ 2637817 w 14997669"/>
              <a:gd name="connsiteY155" fmla="*/ 3499952 h 8457535"/>
              <a:gd name="connsiteX156" fmla="*/ 2637817 w 14997669"/>
              <a:gd name="connsiteY156" fmla="*/ 2977022 h 8457535"/>
              <a:gd name="connsiteX157" fmla="*/ 2496060 w 14997669"/>
              <a:gd name="connsiteY157" fmla="*/ 2723453 h 8457535"/>
              <a:gd name="connsiteX158" fmla="*/ 1511222 w 14997669"/>
              <a:gd name="connsiteY158" fmla="*/ 2723453 h 8457535"/>
              <a:gd name="connsiteX159" fmla="*/ 1428974 w 14997669"/>
              <a:gd name="connsiteY159" fmla="*/ 2866093 h 8457535"/>
              <a:gd name="connsiteX160" fmla="*/ 878879 w 14997669"/>
              <a:gd name="connsiteY160" fmla="*/ 2866093 h 8457535"/>
              <a:gd name="connsiteX161" fmla="*/ 510719 w 14997669"/>
              <a:gd name="connsiteY161" fmla="*/ 2293763 h 8457535"/>
              <a:gd name="connsiteX162" fmla="*/ 510719 w 14997669"/>
              <a:gd name="connsiteY162" fmla="*/ 1596732 h 8457535"/>
              <a:gd name="connsiteX163" fmla="*/ 1097958 w 14997669"/>
              <a:gd name="connsiteY163" fmla="*/ 610379 h 8457535"/>
              <a:gd name="connsiteX164" fmla="*/ 1980710 w 14997669"/>
              <a:gd name="connsiteY164" fmla="*/ 610379 h 8457535"/>
              <a:gd name="connsiteX165" fmla="*/ 2214570 w 14997669"/>
              <a:gd name="connsiteY165" fmla="*/ 996481 h 8457535"/>
              <a:gd name="connsiteX166" fmla="*/ 2597134 w 14997669"/>
              <a:gd name="connsiteY166" fmla="*/ 993954 h 8457535"/>
              <a:gd name="connsiteX167" fmla="*/ 2807999 w 14997669"/>
              <a:gd name="connsiteY167" fmla="*/ 610379 h 8457535"/>
              <a:gd name="connsiteX168" fmla="*/ 9354804 w 14997669"/>
              <a:gd name="connsiteY168" fmla="*/ 610379 h 8457535"/>
              <a:gd name="connsiteX169" fmla="*/ 9354804 w 14997669"/>
              <a:gd name="connsiteY169" fmla="*/ 395597 h 8457535"/>
              <a:gd name="connsiteX170" fmla="*/ 2680900 w 14997669"/>
              <a:gd name="connsiteY170" fmla="*/ 395597 h 8457535"/>
              <a:gd name="connsiteX171" fmla="*/ 2469907 w 14997669"/>
              <a:gd name="connsiteY171" fmla="*/ 779930 h 8457535"/>
              <a:gd name="connsiteX172" fmla="*/ 2335353 w 14997669"/>
              <a:gd name="connsiteY172" fmla="*/ 780814 h 8457535"/>
              <a:gd name="connsiteX173" fmla="*/ 2101747 w 14997669"/>
              <a:gd name="connsiteY173" fmla="*/ 395597 h 8457535"/>
              <a:gd name="connsiteX174" fmla="*/ 975910 w 14997669"/>
              <a:gd name="connsiteY174" fmla="*/ 395597 h 8457535"/>
              <a:gd name="connsiteX175" fmla="*/ 0 w 14997669"/>
              <a:gd name="connsiteY175" fmla="*/ 3123 h 8457535"/>
              <a:gd name="connsiteX176" fmla="*/ 14997669 w 14997669"/>
              <a:gd name="connsiteY176" fmla="*/ 0 h 8457535"/>
              <a:gd name="connsiteX177" fmla="*/ 14993786 w 14997669"/>
              <a:gd name="connsiteY177" fmla="*/ 8448166 h 8457535"/>
              <a:gd name="connsiteX178" fmla="*/ 28106 w 14997669"/>
              <a:gd name="connsiteY178" fmla="*/ 8457535 h 8457535"/>
              <a:gd name="connsiteX179" fmla="*/ 0 w 14997669"/>
              <a:gd name="connsiteY179" fmla="*/ 3123 h 8457535"/>
              <a:gd name="connsiteX0" fmla="*/ 975910 w 15040657"/>
              <a:gd name="connsiteY0" fmla="*/ 395597 h 8479395"/>
              <a:gd name="connsiteX1" fmla="*/ 295937 w 15040657"/>
              <a:gd name="connsiteY1" fmla="*/ 1537604 h 8479395"/>
              <a:gd name="connsiteX2" fmla="*/ 295937 w 15040657"/>
              <a:gd name="connsiteY2" fmla="*/ 2356935 h 8479395"/>
              <a:gd name="connsiteX3" fmla="*/ 761887 w 15040657"/>
              <a:gd name="connsiteY3" fmla="*/ 3080749 h 8479395"/>
              <a:gd name="connsiteX4" fmla="*/ 1553042 w 15040657"/>
              <a:gd name="connsiteY4" fmla="*/ 3080749 h 8479395"/>
              <a:gd name="connsiteX5" fmla="*/ 1635417 w 15040657"/>
              <a:gd name="connsiteY5" fmla="*/ 2938109 h 8479395"/>
              <a:gd name="connsiteX6" fmla="*/ 2369844 w 15040657"/>
              <a:gd name="connsiteY6" fmla="*/ 2938109 h 8479395"/>
              <a:gd name="connsiteX7" fmla="*/ 2422782 w 15040657"/>
              <a:gd name="connsiteY7" fmla="*/ 3032865 h 8479395"/>
              <a:gd name="connsiteX8" fmla="*/ 2422782 w 15040657"/>
              <a:gd name="connsiteY8" fmla="*/ 3557186 h 8479395"/>
              <a:gd name="connsiteX9" fmla="*/ 2608758 w 15040657"/>
              <a:gd name="connsiteY9" fmla="*/ 3880875 h 8479395"/>
              <a:gd name="connsiteX10" fmla="*/ 2607747 w 15040657"/>
              <a:gd name="connsiteY10" fmla="*/ 4223009 h 8479395"/>
              <a:gd name="connsiteX11" fmla="*/ 2920445 w 15040657"/>
              <a:gd name="connsiteY11" fmla="*/ 4791550 h 8479395"/>
              <a:gd name="connsiteX12" fmla="*/ 2920445 w 15040657"/>
              <a:gd name="connsiteY12" fmla="*/ 5255478 h 8479395"/>
              <a:gd name="connsiteX13" fmla="*/ 3331310 w 15040657"/>
              <a:gd name="connsiteY13" fmla="*/ 5739117 h 8479395"/>
              <a:gd name="connsiteX14" fmla="*/ 3901618 w 15040657"/>
              <a:gd name="connsiteY14" fmla="*/ 5742654 h 8479395"/>
              <a:gd name="connsiteX15" fmla="*/ 4177171 w 15040657"/>
              <a:gd name="connsiteY15" fmla="*/ 5284285 h 8479395"/>
              <a:gd name="connsiteX16" fmla="*/ 4177171 w 15040657"/>
              <a:gd name="connsiteY16" fmla="*/ 4997488 h 8479395"/>
              <a:gd name="connsiteX17" fmla="*/ 4689236 w 15040657"/>
              <a:gd name="connsiteY17" fmla="*/ 4195214 h 8479395"/>
              <a:gd name="connsiteX18" fmla="*/ 4689236 w 15040657"/>
              <a:gd name="connsiteY18" fmla="*/ 3656996 h 8479395"/>
              <a:gd name="connsiteX19" fmla="*/ 4888983 w 15040657"/>
              <a:gd name="connsiteY19" fmla="*/ 3341140 h 8479395"/>
              <a:gd name="connsiteX20" fmla="*/ 5190309 w 15040657"/>
              <a:gd name="connsiteY20" fmla="*/ 3344678 h 8479395"/>
              <a:gd name="connsiteX21" fmla="*/ 5804081 w 15040657"/>
              <a:gd name="connsiteY21" fmla="*/ 2270769 h 8479395"/>
              <a:gd name="connsiteX22" fmla="*/ 4777423 w 15040657"/>
              <a:gd name="connsiteY22" fmla="*/ 2270769 h 8479395"/>
              <a:gd name="connsiteX23" fmla="*/ 4566558 w 15040657"/>
              <a:gd name="connsiteY23" fmla="*/ 1908419 h 8479395"/>
              <a:gd name="connsiteX24" fmla="*/ 4566558 w 15040657"/>
              <a:gd name="connsiteY24" fmla="*/ 1476708 h 8479395"/>
              <a:gd name="connsiteX25" fmla="*/ 4051840 w 15040657"/>
              <a:gd name="connsiteY25" fmla="*/ 765148 h 8479395"/>
              <a:gd name="connsiteX26" fmla="*/ 2899598 w 15040657"/>
              <a:gd name="connsiteY26" fmla="*/ 765148 h 8479395"/>
              <a:gd name="connsiteX27" fmla="*/ 2654494 w 15040657"/>
              <a:gd name="connsiteY27" fmla="*/ 1212526 h 8479395"/>
              <a:gd name="connsiteX28" fmla="*/ 2150388 w 15040657"/>
              <a:gd name="connsiteY28" fmla="*/ 1212526 h 8479395"/>
              <a:gd name="connsiteX29" fmla="*/ 1881280 w 15040657"/>
              <a:gd name="connsiteY29" fmla="*/ 752514 h 8479395"/>
              <a:gd name="connsiteX30" fmla="*/ 1151527 w 15040657"/>
              <a:gd name="connsiteY30" fmla="*/ 752514 h 8479395"/>
              <a:gd name="connsiteX31" fmla="*/ 638829 w 15040657"/>
              <a:gd name="connsiteY31" fmla="*/ 1660788 h 8479395"/>
              <a:gd name="connsiteX32" fmla="*/ 651463 w 15040657"/>
              <a:gd name="connsiteY32" fmla="*/ 2241963 h 8479395"/>
              <a:gd name="connsiteX33" fmla="*/ 976795 w 15040657"/>
              <a:gd name="connsiteY33" fmla="*/ 2711956 h 8479395"/>
              <a:gd name="connsiteX34" fmla="*/ 1357590 w 15040657"/>
              <a:gd name="connsiteY34" fmla="*/ 2711956 h 8479395"/>
              <a:gd name="connsiteX35" fmla="*/ 1494798 w 15040657"/>
              <a:gd name="connsiteY35" fmla="*/ 2532550 h 8479395"/>
              <a:gd name="connsiteX36" fmla="*/ 2541418 w 15040657"/>
              <a:gd name="connsiteY36" fmla="*/ 2532550 h 8479395"/>
              <a:gd name="connsiteX37" fmla="*/ 2775150 w 15040657"/>
              <a:gd name="connsiteY37" fmla="*/ 2957691 h 8479395"/>
              <a:gd name="connsiteX38" fmla="*/ 2775150 w 15040657"/>
              <a:gd name="connsiteY38" fmla="*/ 3497425 h 8479395"/>
              <a:gd name="connsiteX39" fmla="*/ 2961759 w 15040657"/>
              <a:gd name="connsiteY39" fmla="*/ 3817703 h 8479395"/>
              <a:gd name="connsiteX40" fmla="*/ 2961759 w 15040657"/>
              <a:gd name="connsiteY40" fmla="*/ 4145436 h 8479395"/>
              <a:gd name="connsiteX41" fmla="*/ 3296691 w 15040657"/>
              <a:gd name="connsiteY41" fmla="*/ 4705637 h 8479395"/>
              <a:gd name="connsiteX42" fmla="*/ 3296691 w 15040657"/>
              <a:gd name="connsiteY42" fmla="*/ 5052194 h 8479395"/>
              <a:gd name="connsiteX43" fmla="*/ 3519433 w 15040657"/>
              <a:gd name="connsiteY43" fmla="*/ 5342781 h 8479395"/>
              <a:gd name="connsiteX44" fmla="*/ 3707936 w 15040657"/>
              <a:gd name="connsiteY44" fmla="*/ 5342781 h 8479395"/>
              <a:gd name="connsiteX45" fmla="*/ 3858031 w 15040657"/>
              <a:gd name="connsiteY45" fmla="*/ 5094771 h 8479395"/>
              <a:gd name="connsiteX46" fmla="*/ 3858031 w 15040657"/>
              <a:gd name="connsiteY46" fmla="*/ 4849541 h 8479395"/>
              <a:gd name="connsiteX47" fmla="*/ 4333962 w 15040657"/>
              <a:gd name="connsiteY47" fmla="*/ 4088202 h 8479395"/>
              <a:gd name="connsiteX48" fmla="*/ 4338005 w 15040657"/>
              <a:gd name="connsiteY48" fmla="*/ 3495657 h 8479395"/>
              <a:gd name="connsiteX49" fmla="*/ 4609640 w 15040657"/>
              <a:gd name="connsiteY49" fmla="*/ 3039435 h 8479395"/>
              <a:gd name="connsiteX50" fmla="*/ 4993215 w 15040657"/>
              <a:gd name="connsiteY50" fmla="*/ 3037919 h 8479395"/>
              <a:gd name="connsiteX51" fmla="*/ 5266368 w 15040657"/>
              <a:gd name="connsiteY51" fmla="*/ 2577022 h 8479395"/>
              <a:gd name="connsiteX52" fmla="*/ 4580708 w 15040657"/>
              <a:gd name="connsiteY52" fmla="*/ 2574495 h 8479395"/>
              <a:gd name="connsiteX53" fmla="*/ 4221770 w 15040657"/>
              <a:gd name="connsiteY53" fmla="*/ 1986246 h 8479395"/>
              <a:gd name="connsiteX54" fmla="*/ 4236046 w 15040657"/>
              <a:gd name="connsiteY54" fmla="*/ 1605703 h 8479395"/>
              <a:gd name="connsiteX55" fmla="*/ 3906293 w 15040657"/>
              <a:gd name="connsiteY55" fmla="*/ 1121685 h 8479395"/>
              <a:gd name="connsiteX56" fmla="*/ 3097703 w 15040657"/>
              <a:gd name="connsiteY56" fmla="*/ 1117264 h 8479395"/>
              <a:gd name="connsiteX57" fmla="*/ 2847797 w 15040657"/>
              <a:gd name="connsiteY57" fmla="*/ 1555419 h 8479395"/>
              <a:gd name="connsiteX58" fmla="*/ 1932069 w 15040657"/>
              <a:gd name="connsiteY58" fmla="*/ 1555419 h 8479395"/>
              <a:gd name="connsiteX59" fmla="*/ 1706927 w 15040657"/>
              <a:gd name="connsiteY59" fmla="*/ 1135583 h 8479395"/>
              <a:gd name="connsiteX60" fmla="*/ 1368961 w 15040657"/>
              <a:gd name="connsiteY60" fmla="*/ 1135583 h 8479395"/>
              <a:gd name="connsiteX61" fmla="*/ 1018740 w 15040657"/>
              <a:gd name="connsiteY61" fmla="*/ 1799764 h 8479395"/>
              <a:gd name="connsiteX62" fmla="*/ 1025690 w 15040657"/>
              <a:gd name="connsiteY62" fmla="*/ 2132172 h 8479395"/>
              <a:gd name="connsiteX63" fmla="*/ 1095177 w 15040657"/>
              <a:gd name="connsiteY63" fmla="*/ 2224148 h 8479395"/>
              <a:gd name="connsiteX64" fmla="*/ 1206484 w 15040657"/>
              <a:gd name="connsiteY64" fmla="*/ 2222253 h 8479395"/>
              <a:gd name="connsiteX65" fmla="*/ 1302758 w 15040657"/>
              <a:gd name="connsiteY65" fmla="*/ 2140889 h 8479395"/>
              <a:gd name="connsiteX66" fmla="*/ 3350640 w 15040657"/>
              <a:gd name="connsiteY66" fmla="*/ 2142279 h 8479395"/>
              <a:gd name="connsiteX67" fmla="*/ 3551397 w 15040657"/>
              <a:gd name="connsiteY67" fmla="*/ 1748848 h 8479395"/>
              <a:gd name="connsiteX68" fmla="*/ 3584500 w 15040657"/>
              <a:gd name="connsiteY68" fmla="*/ 1748848 h 8479395"/>
              <a:gd name="connsiteX69" fmla="*/ 3647671 w 15040657"/>
              <a:gd name="connsiteY69" fmla="*/ 1831982 h 8479395"/>
              <a:gd name="connsiteX70" fmla="*/ 3647671 w 15040657"/>
              <a:gd name="connsiteY70" fmla="*/ 2249795 h 8479395"/>
              <a:gd name="connsiteX71" fmla="*/ 4031246 w 15040657"/>
              <a:gd name="connsiteY71" fmla="*/ 2893131 h 8479395"/>
              <a:gd name="connsiteX72" fmla="*/ 3752662 w 15040657"/>
              <a:gd name="connsiteY72" fmla="*/ 3310944 h 8479395"/>
              <a:gd name="connsiteX73" fmla="*/ 3744954 w 15040657"/>
              <a:gd name="connsiteY73" fmla="*/ 3934949 h 8479395"/>
              <a:gd name="connsiteX74" fmla="*/ 3622656 w 15040657"/>
              <a:gd name="connsiteY74" fmla="*/ 4120293 h 8479395"/>
              <a:gd name="connsiteX75" fmla="*/ 3511979 w 15040657"/>
              <a:gd name="connsiteY75" fmla="*/ 3934444 h 8479395"/>
              <a:gd name="connsiteX76" fmla="*/ 3511979 w 15040657"/>
              <a:gd name="connsiteY76" fmla="*/ 3555417 h 8479395"/>
              <a:gd name="connsiteX77" fmla="*/ 3374140 w 15040657"/>
              <a:gd name="connsiteY77" fmla="*/ 3329643 h 8479395"/>
              <a:gd name="connsiteX78" fmla="*/ 3374140 w 15040657"/>
              <a:gd name="connsiteY78" fmla="*/ 2800143 h 8479395"/>
              <a:gd name="connsiteX79" fmla="*/ 3209895 w 15040657"/>
              <a:gd name="connsiteY79" fmla="*/ 2522190 h 8479395"/>
              <a:gd name="connsiteX80" fmla="*/ 3381846 w 15040657"/>
              <a:gd name="connsiteY80" fmla="*/ 2522190 h 8479395"/>
              <a:gd name="connsiteX81" fmla="*/ 3599535 w 15040657"/>
              <a:gd name="connsiteY81" fmla="*/ 2864451 h 8479395"/>
              <a:gd name="connsiteX82" fmla="*/ 3432635 w 15040657"/>
              <a:gd name="connsiteY82" fmla="*/ 3117136 h 8479395"/>
              <a:gd name="connsiteX83" fmla="*/ 3432635 w 15040657"/>
              <a:gd name="connsiteY83" fmla="*/ 3241582 h 8479395"/>
              <a:gd name="connsiteX84" fmla="*/ 3647417 w 15040657"/>
              <a:gd name="connsiteY84" fmla="*/ 3241582 h 8479395"/>
              <a:gd name="connsiteX85" fmla="*/ 3647417 w 15040657"/>
              <a:gd name="connsiteY85" fmla="*/ 3181823 h 8479395"/>
              <a:gd name="connsiteX86" fmla="*/ 3855503 w 15040657"/>
              <a:gd name="connsiteY86" fmla="*/ 2867483 h 8479395"/>
              <a:gd name="connsiteX87" fmla="*/ 3499724 w 15040657"/>
              <a:gd name="connsiteY87" fmla="*/ 2308040 h 8479395"/>
              <a:gd name="connsiteX88" fmla="*/ 2833395 w 15040657"/>
              <a:gd name="connsiteY88" fmla="*/ 2308040 h 8479395"/>
              <a:gd name="connsiteX89" fmla="*/ 3158727 w 15040657"/>
              <a:gd name="connsiteY89" fmla="*/ 2859018 h 8479395"/>
              <a:gd name="connsiteX90" fmla="*/ 3158727 w 15040657"/>
              <a:gd name="connsiteY90" fmla="*/ 3389656 h 8479395"/>
              <a:gd name="connsiteX91" fmla="*/ 3296565 w 15040657"/>
              <a:gd name="connsiteY91" fmla="*/ 3615430 h 8479395"/>
              <a:gd name="connsiteX92" fmla="*/ 3296565 w 15040657"/>
              <a:gd name="connsiteY92" fmla="*/ 3992561 h 8479395"/>
              <a:gd name="connsiteX93" fmla="*/ 3612421 w 15040657"/>
              <a:gd name="connsiteY93" fmla="*/ 4522314 h 8479395"/>
              <a:gd name="connsiteX94" fmla="*/ 3958978 w 15040657"/>
              <a:gd name="connsiteY94" fmla="*/ 4000521 h 8479395"/>
              <a:gd name="connsiteX95" fmla="*/ 3966558 w 15040657"/>
              <a:gd name="connsiteY95" fmla="*/ 3376769 h 8479395"/>
              <a:gd name="connsiteX96" fmla="*/ 4285067 w 15040657"/>
              <a:gd name="connsiteY96" fmla="*/ 2898942 h 8479395"/>
              <a:gd name="connsiteX97" fmla="*/ 3862452 w 15040657"/>
              <a:gd name="connsiteY97" fmla="*/ 2190920 h 8479395"/>
              <a:gd name="connsiteX98" fmla="*/ 3862452 w 15040657"/>
              <a:gd name="connsiteY98" fmla="*/ 1760094 h 8479395"/>
              <a:gd name="connsiteX99" fmla="*/ 3691258 w 15040657"/>
              <a:gd name="connsiteY99" fmla="*/ 1534446 h 8479395"/>
              <a:gd name="connsiteX100" fmla="*/ 3420001 w 15040657"/>
              <a:gd name="connsiteY100" fmla="*/ 1534446 h 8479395"/>
              <a:gd name="connsiteX101" fmla="*/ 3219749 w 15040657"/>
              <a:gd name="connsiteY101" fmla="*/ 1927244 h 8479395"/>
              <a:gd name="connsiteX102" fmla="*/ 1236175 w 15040657"/>
              <a:gd name="connsiteY102" fmla="*/ 1926107 h 8479395"/>
              <a:gd name="connsiteX103" fmla="*/ 1234659 w 15040657"/>
              <a:gd name="connsiteY103" fmla="*/ 1850301 h 8479395"/>
              <a:gd name="connsiteX104" fmla="*/ 1497957 w 15040657"/>
              <a:gd name="connsiteY104" fmla="*/ 1349860 h 8479395"/>
              <a:gd name="connsiteX105" fmla="*/ 1578310 w 15040657"/>
              <a:gd name="connsiteY105" fmla="*/ 1349860 h 8479395"/>
              <a:gd name="connsiteX106" fmla="*/ 1803579 w 15040657"/>
              <a:gd name="connsiteY106" fmla="*/ 1769694 h 8479395"/>
              <a:gd name="connsiteX107" fmla="*/ 2972624 w 15040657"/>
              <a:gd name="connsiteY107" fmla="*/ 1769694 h 8479395"/>
              <a:gd name="connsiteX108" fmla="*/ 3222024 w 15040657"/>
              <a:gd name="connsiteY108" fmla="*/ 1332298 h 8479395"/>
              <a:gd name="connsiteX109" fmla="*/ 3792712 w 15040657"/>
              <a:gd name="connsiteY109" fmla="*/ 1335330 h 8479395"/>
              <a:gd name="connsiteX110" fmla="*/ 4019117 w 15040657"/>
              <a:gd name="connsiteY110" fmla="*/ 1667737 h 8479395"/>
              <a:gd name="connsiteX111" fmla="*/ 4005092 w 15040657"/>
              <a:gd name="connsiteY111" fmla="*/ 2042342 h 8479395"/>
              <a:gd name="connsiteX112" fmla="*/ 4459925 w 15040657"/>
              <a:gd name="connsiteY112" fmla="*/ 2788772 h 8479395"/>
              <a:gd name="connsiteX113" fmla="*/ 4890120 w 15040657"/>
              <a:gd name="connsiteY113" fmla="*/ 2790414 h 8479395"/>
              <a:gd name="connsiteX114" fmla="*/ 4870538 w 15040657"/>
              <a:gd name="connsiteY114" fmla="*/ 2823390 h 8479395"/>
              <a:gd name="connsiteX115" fmla="*/ 4487341 w 15040657"/>
              <a:gd name="connsiteY115" fmla="*/ 2824779 h 8479395"/>
              <a:gd name="connsiteX116" fmla="*/ 4123602 w 15040657"/>
              <a:gd name="connsiteY116" fmla="*/ 3435644 h 8479395"/>
              <a:gd name="connsiteX117" fmla="*/ 4119559 w 15040657"/>
              <a:gd name="connsiteY117" fmla="*/ 4025663 h 8479395"/>
              <a:gd name="connsiteX118" fmla="*/ 3643248 w 15040657"/>
              <a:gd name="connsiteY118" fmla="*/ 4787886 h 8479395"/>
              <a:gd name="connsiteX119" fmla="*/ 3643248 w 15040657"/>
              <a:gd name="connsiteY119" fmla="*/ 5035264 h 8479395"/>
              <a:gd name="connsiteX120" fmla="*/ 3603704 w 15040657"/>
              <a:gd name="connsiteY120" fmla="*/ 5100584 h 8479395"/>
              <a:gd name="connsiteX121" fmla="*/ 3511095 w 15040657"/>
              <a:gd name="connsiteY121" fmla="*/ 4979926 h 8479395"/>
              <a:gd name="connsiteX122" fmla="*/ 3511095 w 15040657"/>
              <a:gd name="connsiteY122" fmla="*/ 4646888 h 8479395"/>
              <a:gd name="connsiteX123" fmla="*/ 3176161 w 15040657"/>
              <a:gd name="connsiteY123" fmla="*/ 4086560 h 8479395"/>
              <a:gd name="connsiteX124" fmla="*/ 3176161 w 15040657"/>
              <a:gd name="connsiteY124" fmla="*/ 3759586 h 8479395"/>
              <a:gd name="connsiteX125" fmla="*/ 2989554 w 15040657"/>
              <a:gd name="connsiteY125" fmla="*/ 3439308 h 8479395"/>
              <a:gd name="connsiteX126" fmla="*/ 2989554 w 15040657"/>
              <a:gd name="connsiteY126" fmla="*/ 2902480 h 8479395"/>
              <a:gd name="connsiteX127" fmla="*/ 2668517 w 15040657"/>
              <a:gd name="connsiteY127" fmla="*/ 2317768 h 8479395"/>
              <a:gd name="connsiteX128" fmla="*/ 1388671 w 15040657"/>
              <a:gd name="connsiteY128" fmla="*/ 2317768 h 8479395"/>
              <a:gd name="connsiteX129" fmla="*/ 1251590 w 15040657"/>
              <a:gd name="connsiteY129" fmla="*/ 2496794 h 8479395"/>
              <a:gd name="connsiteX130" fmla="*/ 1089239 w 15040657"/>
              <a:gd name="connsiteY130" fmla="*/ 2496794 h 8479395"/>
              <a:gd name="connsiteX131" fmla="*/ 864224 w 15040657"/>
              <a:gd name="connsiteY131" fmla="*/ 2172347 h 8479395"/>
              <a:gd name="connsiteX132" fmla="*/ 854622 w 15040657"/>
              <a:gd name="connsiteY132" fmla="*/ 1715116 h 8479395"/>
              <a:gd name="connsiteX133" fmla="*/ 1276605 w 15040657"/>
              <a:gd name="connsiteY133" fmla="*/ 967422 h 8479395"/>
              <a:gd name="connsiteX134" fmla="*/ 1757842 w 15040657"/>
              <a:gd name="connsiteY134" fmla="*/ 967422 h 8479395"/>
              <a:gd name="connsiteX135" fmla="*/ 2026952 w 15040657"/>
              <a:gd name="connsiteY135" fmla="*/ 1427433 h 8479395"/>
              <a:gd name="connsiteX136" fmla="*/ 2781594 w 15040657"/>
              <a:gd name="connsiteY136" fmla="*/ 1427433 h 8479395"/>
              <a:gd name="connsiteX137" fmla="*/ 3026698 w 15040657"/>
              <a:gd name="connsiteY137" fmla="*/ 980056 h 8479395"/>
              <a:gd name="connsiteX138" fmla="*/ 3941796 w 15040657"/>
              <a:gd name="connsiteY138" fmla="*/ 980056 h 8479395"/>
              <a:gd name="connsiteX139" fmla="*/ 4351524 w 15040657"/>
              <a:gd name="connsiteY139" fmla="*/ 1546195 h 8479395"/>
              <a:gd name="connsiteX140" fmla="*/ 4350891 w 15040657"/>
              <a:gd name="connsiteY140" fmla="*/ 1966410 h 8479395"/>
              <a:gd name="connsiteX141" fmla="*/ 4653102 w 15040657"/>
              <a:gd name="connsiteY141" fmla="*/ 2485677 h 8479395"/>
              <a:gd name="connsiteX142" fmla="*/ 5432888 w 15040657"/>
              <a:gd name="connsiteY142" fmla="*/ 2485677 h 8479395"/>
              <a:gd name="connsiteX143" fmla="*/ 5065483 w 15040657"/>
              <a:gd name="connsiteY143" fmla="*/ 3128254 h 8479395"/>
              <a:gd name="connsiteX144" fmla="*/ 4771358 w 15040657"/>
              <a:gd name="connsiteY144" fmla="*/ 3125096 h 8479395"/>
              <a:gd name="connsiteX145" fmla="*/ 4474201 w 15040657"/>
              <a:gd name="connsiteY145" fmla="*/ 3593825 h 8479395"/>
              <a:gd name="connsiteX146" fmla="*/ 4474201 w 15040657"/>
              <a:gd name="connsiteY146" fmla="*/ 4132169 h 8479395"/>
              <a:gd name="connsiteX147" fmla="*/ 3962136 w 15040657"/>
              <a:gd name="connsiteY147" fmla="*/ 4934822 h 8479395"/>
              <a:gd name="connsiteX148" fmla="*/ 3962136 w 15040657"/>
              <a:gd name="connsiteY148" fmla="*/ 5224651 h 8479395"/>
              <a:gd name="connsiteX149" fmla="*/ 3780330 w 15040657"/>
              <a:gd name="connsiteY149" fmla="*/ 5527115 h 8479395"/>
              <a:gd name="connsiteX150" fmla="*/ 3430993 w 15040657"/>
              <a:gd name="connsiteY150" fmla="*/ 5524968 h 8479395"/>
              <a:gd name="connsiteX151" fmla="*/ 3135478 w 15040657"/>
              <a:gd name="connsiteY151" fmla="*/ 5177146 h 8479395"/>
              <a:gd name="connsiteX152" fmla="*/ 3135478 w 15040657"/>
              <a:gd name="connsiteY152" fmla="*/ 4736844 h 8479395"/>
              <a:gd name="connsiteX153" fmla="*/ 2822908 w 15040657"/>
              <a:gd name="connsiteY153" fmla="*/ 4168304 h 8479395"/>
              <a:gd name="connsiteX154" fmla="*/ 2823919 w 15040657"/>
              <a:gd name="connsiteY154" fmla="*/ 3824021 h 8479395"/>
              <a:gd name="connsiteX155" fmla="*/ 2637817 w 15040657"/>
              <a:gd name="connsiteY155" fmla="*/ 3499952 h 8479395"/>
              <a:gd name="connsiteX156" fmla="*/ 2637817 w 15040657"/>
              <a:gd name="connsiteY156" fmla="*/ 2977022 h 8479395"/>
              <a:gd name="connsiteX157" fmla="*/ 2496060 w 15040657"/>
              <a:gd name="connsiteY157" fmla="*/ 2723453 h 8479395"/>
              <a:gd name="connsiteX158" fmla="*/ 1511222 w 15040657"/>
              <a:gd name="connsiteY158" fmla="*/ 2723453 h 8479395"/>
              <a:gd name="connsiteX159" fmla="*/ 1428974 w 15040657"/>
              <a:gd name="connsiteY159" fmla="*/ 2866093 h 8479395"/>
              <a:gd name="connsiteX160" fmla="*/ 878879 w 15040657"/>
              <a:gd name="connsiteY160" fmla="*/ 2866093 h 8479395"/>
              <a:gd name="connsiteX161" fmla="*/ 510719 w 15040657"/>
              <a:gd name="connsiteY161" fmla="*/ 2293763 h 8479395"/>
              <a:gd name="connsiteX162" fmla="*/ 510719 w 15040657"/>
              <a:gd name="connsiteY162" fmla="*/ 1596732 h 8479395"/>
              <a:gd name="connsiteX163" fmla="*/ 1097958 w 15040657"/>
              <a:gd name="connsiteY163" fmla="*/ 610379 h 8479395"/>
              <a:gd name="connsiteX164" fmla="*/ 1980710 w 15040657"/>
              <a:gd name="connsiteY164" fmla="*/ 610379 h 8479395"/>
              <a:gd name="connsiteX165" fmla="*/ 2214570 w 15040657"/>
              <a:gd name="connsiteY165" fmla="*/ 996481 h 8479395"/>
              <a:gd name="connsiteX166" fmla="*/ 2597134 w 15040657"/>
              <a:gd name="connsiteY166" fmla="*/ 993954 h 8479395"/>
              <a:gd name="connsiteX167" fmla="*/ 2807999 w 15040657"/>
              <a:gd name="connsiteY167" fmla="*/ 610379 h 8479395"/>
              <a:gd name="connsiteX168" fmla="*/ 9354804 w 15040657"/>
              <a:gd name="connsiteY168" fmla="*/ 610379 h 8479395"/>
              <a:gd name="connsiteX169" fmla="*/ 9354804 w 15040657"/>
              <a:gd name="connsiteY169" fmla="*/ 395597 h 8479395"/>
              <a:gd name="connsiteX170" fmla="*/ 2680900 w 15040657"/>
              <a:gd name="connsiteY170" fmla="*/ 395597 h 8479395"/>
              <a:gd name="connsiteX171" fmla="*/ 2469907 w 15040657"/>
              <a:gd name="connsiteY171" fmla="*/ 779930 h 8479395"/>
              <a:gd name="connsiteX172" fmla="*/ 2335353 w 15040657"/>
              <a:gd name="connsiteY172" fmla="*/ 780814 h 8479395"/>
              <a:gd name="connsiteX173" fmla="*/ 2101747 w 15040657"/>
              <a:gd name="connsiteY173" fmla="*/ 395597 h 8479395"/>
              <a:gd name="connsiteX174" fmla="*/ 975910 w 15040657"/>
              <a:gd name="connsiteY174" fmla="*/ 395597 h 8479395"/>
              <a:gd name="connsiteX175" fmla="*/ 0 w 15040657"/>
              <a:gd name="connsiteY175" fmla="*/ 3123 h 8479395"/>
              <a:gd name="connsiteX176" fmla="*/ 14997669 w 15040657"/>
              <a:gd name="connsiteY176" fmla="*/ 0 h 8479395"/>
              <a:gd name="connsiteX177" fmla="*/ 15040630 w 15040657"/>
              <a:gd name="connsiteY177" fmla="*/ 8479395 h 8479395"/>
              <a:gd name="connsiteX178" fmla="*/ 28106 w 15040657"/>
              <a:gd name="connsiteY178" fmla="*/ 8457535 h 8479395"/>
              <a:gd name="connsiteX179" fmla="*/ 0 w 15040657"/>
              <a:gd name="connsiteY179" fmla="*/ 3123 h 847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5040657" h="8479395">
                <a:moveTo>
                  <a:pt x="975910" y="395597"/>
                </a:moveTo>
                <a:lnTo>
                  <a:pt x="295937" y="1537604"/>
                </a:lnTo>
                <a:lnTo>
                  <a:pt x="295937" y="2356935"/>
                </a:lnTo>
                <a:lnTo>
                  <a:pt x="761887" y="3080749"/>
                </a:lnTo>
                <a:lnTo>
                  <a:pt x="1553042" y="3080749"/>
                </a:lnTo>
                <a:lnTo>
                  <a:pt x="1635417" y="2938109"/>
                </a:lnTo>
                <a:lnTo>
                  <a:pt x="2369844" y="2938109"/>
                </a:lnTo>
                <a:lnTo>
                  <a:pt x="2422782" y="3032865"/>
                </a:lnTo>
                <a:lnTo>
                  <a:pt x="2422782" y="3557186"/>
                </a:lnTo>
                <a:lnTo>
                  <a:pt x="2608758" y="3880875"/>
                </a:lnTo>
                <a:lnTo>
                  <a:pt x="2607747" y="4223009"/>
                </a:lnTo>
                <a:lnTo>
                  <a:pt x="2920445" y="4791550"/>
                </a:lnTo>
                <a:lnTo>
                  <a:pt x="2920445" y="5255478"/>
                </a:lnTo>
                <a:lnTo>
                  <a:pt x="3331310" y="5739117"/>
                </a:lnTo>
                <a:lnTo>
                  <a:pt x="3901618" y="5742654"/>
                </a:lnTo>
                <a:lnTo>
                  <a:pt x="4177171" y="5284285"/>
                </a:lnTo>
                <a:lnTo>
                  <a:pt x="4177171" y="4997488"/>
                </a:lnTo>
                <a:lnTo>
                  <a:pt x="4689236" y="4195214"/>
                </a:lnTo>
                <a:lnTo>
                  <a:pt x="4689236" y="3656996"/>
                </a:lnTo>
                <a:lnTo>
                  <a:pt x="4888983" y="3341140"/>
                </a:lnTo>
                <a:lnTo>
                  <a:pt x="5190309" y="3344678"/>
                </a:lnTo>
                <a:lnTo>
                  <a:pt x="5804081" y="2270769"/>
                </a:lnTo>
                <a:lnTo>
                  <a:pt x="4777423" y="2270769"/>
                </a:lnTo>
                <a:lnTo>
                  <a:pt x="4566558" y="1908419"/>
                </a:lnTo>
                <a:lnTo>
                  <a:pt x="4566558" y="1476708"/>
                </a:lnTo>
                <a:lnTo>
                  <a:pt x="4051840" y="765148"/>
                </a:lnTo>
                <a:lnTo>
                  <a:pt x="2899598" y="765148"/>
                </a:lnTo>
                <a:lnTo>
                  <a:pt x="2654494" y="1212526"/>
                </a:lnTo>
                <a:lnTo>
                  <a:pt x="2150388" y="1212526"/>
                </a:lnTo>
                <a:lnTo>
                  <a:pt x="1881280" y="752514"/>
                </a:lnTo>
                <a:lnTo>
                  <a:pt x="1151527" y="752514"/>
                </a:lnTo>
                <a:lnTo>
                  <a:pt x="638829" y="1660788"/>
                </a:lnTo>
                <a:lnTo>
                  <a:pt x="651463" y="2241963"/>
                </a:lnTo>
                <a:lnTo>
                  <a:pt x="976795" y="2711956"/>
                </a:lnTo>
                <a:lnTo>
                  <a:pt x="1357590" y="2711956"/>
                </a:lnTo>
                <a:lnTo>
                  <a:pt x="1494798" y="2532550"/>
                </a:lnTo>
                <a:lnTo>
                  <a:pt x="2541418" y="2532550"/>
                </a:lnTo>
                <a:lnTo>
                  <a:pt x="2775150" y="2957691"/>
                </a:lnTo>
                <a:lnTo>
                  <a:pt x="2775150" y="3497425"/>
                </a:lnTo>
                <a:lnTo>
                  <a:pt x="2961759" y="3817703"/>
                </a:lnTo>
                <a:lnTo>
                  <a:pt x="2961759" y="4145436"/>
                </a:lnTo>
                <a:lnTo>
                  <a:pt x="3296691" y="4705637"/>
                </a:lnTo>
                <a:lnTo>
                  <a:pt x="3296691" y="5052194"/>
                </a:lnTo>
                <a:lnTo>
                  <a:pt x="3519433" y="5342781"/>
                </a:lnTo>
                <a:lnTo>
                  <a:pt x="3707936" y="5342781"/>
                </a:lnTo>
                <a:lnTo>
                  <a:pt x="3858031" y="5094771"/>
                </a:lnTo>
                <a:lnTo>
                  <a:pt x="3858031" y="4849541"/>
                </a:lnTo>
                <a:lnTo>
                  <a:pt x="4333962" y="4088202"/>
                </a:lnTo>
                <a:cubicBezTo>
                  <a:pt x="4335310" y="3890687"/>
                  <a:pt x="4336657" y="3693172"/>
                  <a:pt x="4338005" y="3495657"/>
                </a:cubicBezTo>
                <a:lnTo>
                  <a:pt x="4609640" y="3039435"/>
                </a:lnTo>
                <a:lnTo>
                  <a:pt x="4993215" y="3037919"/>
                </a:lnTo>
                <a:lnTo>
                  <a:pt x="5266368" y="2577022"/>
                </a:lnTo>
                <a:lnTo>
                  <a:pt x="4580708" y="2574495"/>
                </a:lnTo>
                <a:lnTo>
                  <a:pt x="4221770" y="1986246"/>
                </a:lnTo>
                <a:lnTo>
                  <a:pt x="4236046" y="1605703"/>
                </a:lnTo>
                <a:lnTo>
                  <a:pt x="3906293" y="1121685"/>
                </a:lnTo>
                <a:lnTo>
                  <a:pt x="3097703" y="1117264"/>
                </a:lnTo>
                <a:lnTo>
                  <a:pt x="2847797" y="1555419"/>
                </a:lnTo>
                <a:lnTo>
                  <a:pt x="1932069" y="1555419"/>
                </a:lnTo>
                <a:lnTo>
                  <a:pt x="1706927" y="1135583"/>
                </a:lnTo>
                <a:lnTo>
                  <a:pt x="1368961" y="1135583"/>
                </a:lnTo>
                <a:lnTo>
                  <a:pt x="1018740" y="1799764"/>
                </a:lnTo>
                <a:lnTo>
                  <a:pt x="1025690" y="2132172"/>
                </a:lnTo>
                <a:lnTo>
                  <a:pt x="1095177" y="2224148"/>
                </a:lnTo>
                <a:lnTo>
                  <a:pt x="1206484" y="2222253"/>
                </a:lnTo>
                <a:lnTo>
                  <a:pt x="1302758" y="2140889"/>
                </a:lnTo>
                <a:lnTo>
                  <a:pt x="3350640" y="2142279"/>
                </a:lnTo>
                <a:lnTo>
                  <a:pt x="3551397" y="1748848"/>
                </a:lnTo>
                <a:lnTo>
                  <a:pt x="3584500" y="1748848"/>
                </a:lnTo>
                <a:lnTo>
                  <a:pt x="3647671" y="1831982"/>
                </a:lnTo>
                <a:lnTo>
                  <a:pt x="3647671" y="2249795"/>
                </a:lnTo>
                <a:lnTo>
                  <a:pt x="4031246" y="2893131"/>
                </a:lnTo>
                <a:lnTo>
                  <a:pt x="3752662" y="3310944"/>
                </a:lnTo>
                <a:cubicBezTo>
                  <a:pt x="3750093" y="3518946"/>
                  <a:pt x="3747523" y="3726947"/>
                  <a:pt x="3744954" y="3934949"/>
                </a:cubicBezTo>
                <a:lnTo>
                  <a:pt x="3622656" y="4120293"/>
                </a:lnTo>
                <a:lnTo>
                  <a:pt x="3511979" y="3934444"/>
                </a:lnTo>
                <a:lnTo>
                  <a:pt x="3511979" y="3555417"/>
                </a:lnTo>
                <a:lnTo>
                  <a:pt x="3374140" y="3329643"/>
                </a:lnTo>
                <a:lnTo>
                  <a:pt x="3374140" y="2800143"/>
                </a:lnTo>
                <a:lnTo>
                  <a:pt x="3209895" y="2522190"/>
                </a:lnTo>
                <a:lnTo>
                  <a:pt x="3381846" y="2522190"/>
                </a:lnTo>
                <a:lnTo>
                  <a:pt x="3599535" y="2864451"/>
                </a:lnTo>
                <a:lnTo>
                  <a:pt x="3432635" y="3117136"/>
                </a:lnTo>
                <a:lnTo>
                  <a:pt x="3432635" y="3241582"/>
                </a:lnTo>
                <a:lnTo>
                  <a:pt x="3647417" y="3241582"/>
                </a:lnTo>
                <a:lnTo>
                  <a:pt x="3647417" y="3181823"/>
                </a:lnTo>
                <a:lnTo>
                  <a:pt x="3855503" y="2867483"/>
                </a:lnTo>
                <a:lnTo>
                  <a:pt x="3499724" y="2308040"/>
                </a:lnTo>
                <a:lnTo>
                  <a:pt x="2833395" y="2308040"/>
                </a:lnTo>
                <a:lnTo>
                  <a:pt x="3158727" y="2859018"/>
                </a:lnTo>
                <a:lnTo>
                  <a:pt x="3158727" y="3389656"/>
                </a:lnTo>
                <a:lnTo>
                  <a:pt x="3296565" y="3615430"/>
                </a:lnTo>
                <a:lnTo>
                  <a:pt x="3296565" y="3992561"/>
                </a:lnTo>
                <a:lnTo>
                  <a:pt x="3612421" y="4522314"/>
                </a:lnTo>
                <a:lnTo>
                  <a:pt x="3958978" y="4000521"/>
                </a:lnTo>
                <a:cubicBezTo>
                  <a:pt x="3961505" y="3792604"/>
                  <a:pt x="3964031" y="3584686"/>
                  <a:pt x="3966558" y="3376769"/>
                </a:cubicBezTo>
                <a:lnTo>
                  <a:pt x="4285067" y="2898942"/>
                </a:lnTo>
                <a:lnTo>
                  <a:pt x="3862452" y="2190920"/>
                </a:lnTo>
                <a:lnTo>
                  <a:pt x="3862452" y="1760094"/>
                </a:lnTo>
                <a:lnTo>
                  <a:pt x="3691258" y="1534446"/>
                </a:lnTo>
                <a:lnTo>
                  <a:pt x="3420001" y="1534446"/>
                </a:lnTo>
                <a:lnTo>
                  <a:pt x="3219749" y="1927244"/>
                </a:lnTo>
                <a:lnTo>
                  <a:pt x="1236175" y="1926107"/>
                </a:lnTo>
                <a:cubicBezTo>
                  <a:pt x="1235670" y="1900838"/>
                  <a:pt x="1235164" y="1875570"/>
                  <a:pt x="1234659" y="1850301"/>
                </a:cubicBezTo>
                <a:lnTo>
                  <a:pt x="1497957" y="1349860"/>
                </a:lnTo>
                <a:lnTo>
                  <a:pt x="1578310" y="1349860"/>
                </a:lnTo>
                <a:lnTo>
                  <a:pt x="1803579" y="1769694"/>
                </a:lnTo>
                <a:lnTo>
                  <a:pt x="2972624" y="1769694"/>
                </a:lnTo>
                <a:lnTo>
                  <a:pt x="3222024" y="1332298"/>
                </a:lnTo>
                <a:lnTo>
                  <a:pt x="3792712" y="1335330"/>
                </a:lnTo>
                <a:lnTo>
                  <a:pt x="4019117" y="1667737"/>
                </a:lnTo>
                <a:lnTo>
                  <a:pt x="4005092" y="2042342"/>
                </a:lnTo>
                <a:lnTo>
                  <a:pt x="4459925" y="2788772"/>
                </a:lnTo>
                <a:lnTo>
                  <a:pt x="4890120" y="2790414"/>
                </a:lnTo>
                <a:lnTo>
                  <a:pt x="4870538" y="2823390"/>
                </a:lnTo>
                <a:lnTo>
                  <a:pt x="4487341" y="2824779"/>
                </a:lnTo>
                <a:lnTo>
                  <a:pt x="4123602" y="3435644"/>
                </a:lnTo>
                <a:cubicBezTo>
                  <a:pt x="4122254" y="3632317"/>
                  <a:pt x="4120907" y="3828990"/>
                  <a:pt x="4119559" y="4025663"/>
                </a:cubicBezTo>
                <a:lnTo>
                  <a:pt x="3643248" y="4787886"/>
                </a:lnTo>
                <a:lnTo>
                  <a:pt x="3643248" y="5035264"/>
                </a:lnTo>
                <a:lnTo>
                  <a:pt x="3603704" y="5100584"/>
                </a:lnTo>
                <a:lnTo>
                  <a:pt x="3511095" y="4979926"/>
                </a:lnTo>
                <a:lnTo>
                  <a:pt x="3511095" y="4646888"/>
                </a:lnTo>
                <a:lnTo>
                  <a:pt x="3176161" y="4086560"/>
                </a:lnTo>
                <a:lnTo>
                  <a:pt x="3176161" y="3759586"/>
                </a:lnTo>
                <a:lnTo>
                  <a:pt x="2989554" y="3439308"/>
                </a:lnTo>
                <a:lnTo>
                  <a:pt x="2989554" y="2902480"/>
                </a:lnTo>
                <a:lnTo>
                  <a:pt x="2668517" y="2317768"/>
                </a:lnTo>
                <a:lnTo>
                  <a:pt x="1388671" y="2317768"/>
                </a:lnTo>
                <a:lnTo>
                  <a:pt x="1251590" y="2496794"/>
                </a:lnTo>
                <a:lnTo>
                  <a:pt x="1089239" y="2496794"/>
                </a:lnTo>
                <a:lnTo>
                  <a:pt x="864224" y="2172347"/>
                </a:lnTo>
                <a:lnTo>
                  <a:pt x="854622" y="1715116"/>
                </a:lnTo>
                <a:lnTo>
                  <a:pt x="1276605" y="967422"/>
                </a:lnTo>
                <a:lnTo>
                  <a:pt x="1757842" y="967422"/>
                </a:lnTo>
                <a:lnTo>
                  <a:pt x="2026952" y="1427433"/>
                </a:lnTo>
                <a:lnTo>
                  <a:pt x="2781594" y="1427433"/>
                </a:lnTo>
                <a:lnTo>
                  <a:pt x="3026698" y="980056"/>
                </a:lnTo>
                <a:lnTo>
                  <a:pt x="3941796" y="980056"/>
                </a:lnTo>
                <a:lnTo>
                  <a:pt x="4351524" y="1546195"/>
                </a:lnTo>
                <a:lnTo>
                  <a:pt x="4350891" y="1966410"/>
                </a:lnTo>
                <a:lnTo>
                  <a:pt x="4653102" y="2485677"/>
                </a:lnTo>
                <a:lnTo>
                  <a:pt x="5432888" y="2485677"/>
                </a:lnTo>
                <a:lnTo>
                  <a:pt x="5065483" y="3128254"/>
                </a:lnTo>
                <a:lnTo>
                  <a:pt x="4771358" y="3125096"/>
                </a:lnTo>
                <a:lnTo>
                  <a:pt x="4474201" y="3593825"/>
                </a:lnTo>
                <a:lnTo>
                  <a:pt x="4474201" y="4132169"/>
                </a:lnTo>
                <a:lnTo>
                  <a:pt x="3962136" y="4934822"/>
                </a:lnTo>
                <a:lnTo>
                  <a:pt x="3962136" y="5224651"/>
                </a:lnTo>
                <a:lnTo>
                  <a:pt x="3780330" y="5527115"/>
                </a:lnTo>
                <a:lnTo>
                  <a:pt x="3430993" y="5524968"/>
                </a:lnTo>
                <a:lnTo>
                  <a:pt x="3135478" y="5177146"/>
                </a:lnTo>
                <a:lnTo>
                  <a:pt x="3135478" y="4736844"/>
                </a:lnTo>
                <a:lnTo>
                  <a:pt x="2822908" y="4168304"/>
                </a:lnTo>
                <a:lnTo>
                  <a:pt x="2823919" y="3824021"/>
                </a:lnTo>
                <a:lnTo>
                  <a:pt x="2637817" y="3499952"/>
                </a:lnTo>
                <a:lnTo>
                  <a:pt x="2637817" y="2977022"/>
                </a:lnTo>
                <a:lnTo>
                  <a:pt x="2496060" y="2723453"/>
                </a:lnTo>
                <a:lnTo>
                  <a:pt x="1511222" y="2723453"/>
                </a:lnTo>
                <a:lnTo>
                  <a:pt x="1428974" y="2866093"/>
                </a:lnTo>
                <a:lnTo>
                  <a:pt x="878879" y="2866093"/>
                </a:lnTo>
                <a:lnTo>
                  <a:pt x="510719" y="2293763"/>
                </a:lnTo>
                <a:lnTo>
                  <a:pt x="510719" y="1596732"/>
                </a:lnTo>
                <a:lnTo>
                  <a:pt x="1097958" y="610379"/>
                </a:lnTo>
                <a:lnTo>
                  <a:pt x="1980710" y="610379"/>
                </a:lnTo>
                <a:lnTo>
                  <a:pt x="2214570" y="996481"/>
                </a:lnTo>
                <a:lnTo>
                  <a:pt x="2597134" y="993954"/>
                </a:lnTo>
                <a:lnTo>
                  <a:pt x="2807999" y="610379"/>
                </a:lnTo>
                <a:lnTo>
                  <a:pt x="9354804" y="610379"/>
                </a:lnTo>
                <a:lnTo>
                  <a:pt x="9354804" y="395597"/>
                </a:lnTo>
                <a:lnTo>
                  <a:pt x="2680900" y="395597"/>
                </a:lnTo>
                <a:lnTo>
                  <a:pt x="2469907" y="779930"/>
                </a:lnTo>
                <a:lnTo>
                  <a:pt x="2335353" y="780814"/>
                </a:lnTo>
                <a:lnTo>
                  <a:pt x="2101747" y="395597"/>
                </a:lnTo>
                <a:lnTo>
                  <a:pt x="975910" y="395597"/>
                </a:lnTo>
                <a:close/>
                <a:moveTo>
                  <a:pt x="0" y="3123"/>
                </a:moveTo>
                <a:lnTo>
                  <a:pt x="14997669" y="0"/>
                </a:lnTo>
                <a:cubicBezTo>
                  <a:pt x="14996375" y="2805646"/>
                  <a:pt x="15041924" y="5673749"/>
                  <a:pt x="15040630" y="8479395"/>
                </a:cubicBezTo>
                <a:lnTo>
                  <a:pt x="28106" y="8457535"/>
                </a:lnTo>
                <a:cubicBezTo>
                  <a:pt x="28106" y="6164043"/>
                  <a:pt x="0" y="2296615"/>
                  <a:pt x="0" y="3123"/>
                </a:cubicBez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21" name="Title 520">
            <a:extLst>
              <a:ext uri="{FF2B5EF4-FFF2-40B4-BE49-F238E27FC236}">
                <a16:creationId xmlns:a16="http://schemas.microsoft.com/office/drawing/2014/main" id="{DD3D5241-53C0-7612-D85F-F4D957CE0428}"/>
              </a:ext>
            </a:extLst>
          </p:cNvPr>
          <p:cNvSpPr>
            <a:spLocks noGrp="1"/>
          </p:cNvSpPr>
          <p:nvPr>
            <p:ph type="title"/>
          </p:nvPr>
        </p:nvSpPr>
        <p:spPr>
          <a:xfrm>
            <a:off x="427601" y="944017"/>
            <a:ext cx="11582205" cy="861774"/>
          </a:xfrm>
        </p:spPr>
        <p:txBody>
          <a:bodyPr/>
          <a:lstStyle/>
          <a:p>
            <a:pPr algn="r">
              <a:lnSpc>
                <a:spcPts val="6000"/>
              </a:lnSpc>
              <a:tabLst>
                <a:tab pos="4787900" algn="l"/>
              </a:tabLst>
            </a:pPr>
            <a:r>
              <a:rPr lang="en-US" sz="5600" dirty="0">
                <a:solidFill>
                  <a:schemeClr val="bg1"/>
                </a:solidFill>
              </a:rPr>
              <a:t>Tender Briefing Session</a:t>
            </a:r>
          </a:p>
        </p:txBody>
      </p:sp>
      <p:sp>
        <p:nvSpPr>
          <p:cNvPr id="522" name="Text Placeholder 521">
            <a:extLst>
              <a:ext uri="{FF2B5EF4-FFF2-40B4-BE49-F238E27FC236}">
                <a16:creationId xmlns:a16="http://schemas.microsoft.com/office/drawing/2014/main" id="{6864D623-7115-AB1B-0C2E-4786ED32231E}"/>
              </a:ext>
            </a:extLst>
          </p:cNvPr>
          <p:cNvSpPr>
            <a:spLocks noGrp="1"/>
          </p:cNvSpPr>
          <p:nvPr>
            <p:ph type="body" sz="quarter" idx="13"/>
          </p:nvPr>
        </p:nvSpPr>
        <p:spPr>
          <a:xfrm>
            <a:off x="7099300" y="4573208"/>
            <a:ext cx="4806754" cy="1884344"/>
          </a:xfrm>
        </p:spPr>
        <p:txBody>
          <a:bodyPr wrap="square"/>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rgbClr val="FFFFFF"/>
                </a:solidFill>
                <a:effectLst/>
                <a:uLnTx/>
                <a:uFillTx/>
                <a:latin typeface="Apex New Medium Italic"/>
              </a:rPr>
              <a:t>Presented By:</a:t>
            </a:r>
            <a:endParaRPr lang="en-US" b="1" dirty="0">
              <a:solidFill>
                <a:srgbClr val="FFFFFF"/>
              </a:solidFill>
              <a:latin typeface="Apex New Medium Italic"/>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pex New Medium Italic"/>
              </a:rPr>
              <a:t>Nhlanhla Caluza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pex New Medium Italic"/>
              </a:rPr>
              <a:t>Strategic Sourcing Manager</a:t>
            </a:r>
          </a:p>
          <a:p>
            <a:pPr algn="l" defTabSz="457200">
              <a:lnSpc>
                <a:spcPct val="100000"/>
              </a:lnSpc>
              <a:spcBef>
                <a:spcPts val="0"/>
              </a:spcBef>
              <a:spcAft>
                <a:spcPts val="0"/>
              </a:spcAft>
              <a:defRPr/>
            </a:pPr>
            <a:endParaRPr kumimoji="0" lang="en-US" sz="1800" u="none" strike="noStrike" kern="1200" cap="none" spc="0" normalizeH="0" baseline="0" noProof="0" dirty="0">
              <a:ln>
                <a:noFill/>
              </a:ln>
              <a:solidFill>
                <a:srgbClr val="FFFFFF"/>
              </a:solidFill>
              <a:effectLst/>
              <a:uLnTx/>
              <a:uFillTx/>
              <a:latin typeface="Apex New Medium Italic"/>
            </a:endParaRPr>
          </a:p>
          <a:p>
            <a:pPr algn="l" defTabSz="457200">
              <a:lnSpc>
                <a:spcPct val="100000"/>
              </a:lnSpc>
              <a:spcBef>
                <a:spcPts val="0"/>
              </a:spcBef>
              <a:spcAft>
                <a:spcPts val="0"/>
              </a:spcAft>
              <a:defRPr/>
            </a:pPr>
            <a:r>
              <a:rPr lang="en-US" dirty="0">
                <a:solidFill>
                  <a:srgbClr val="FFFFFF"/>
                </a:solidFill>
                <a:latin typeface="Apex New Medium Italic"/>
              </a:rPr>
              <a:t>14 April 2025 </a:t>
            </a:r>
          </a:p>
          <a:p>
            <a:pPr algn="l" defTabSz="457200">
              <a:lnSpc>
                <a:spcPct val="100000"/>
              </a:lnSpc>
              <a:spcBef>
                <a:spcPts val="0"/>
              </a:spcBef>
              <a:spcAft>
                <a:spcPts val="0"/>
              </a:spcAft>
              <a:defRPr/>
            </a:pPr>
            <a:r>
              <a:rPr lang="en-US" b="1" dirty="0">
                <a:solidFill>
                  <a:srgbClr val="FFFFFF"/>
                </a:solidFill>
                <a:latin typeface="Apex New Medium Italic"/>
              </a:rPr>
              <a:t>Non-Compulsory Briefing**</a:t>
            </a: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7223" y="135863"/>
            <a:ext cx="1391803" cy="948397"/>
          </a:xfrm>
          <a:prstGeom prst="rect">
            <a:avLst/>
          </a:prstGeom>
        </p:spPr>
      </p:pic>
      <p:sp>
        <p:nvSpPr>
          <p:cNvPr id="2" name="Text Placeholder 521">
            <a:extLst>
              <a:ext uri="{FF2B5EF4-FFF2-40B4-BE49-F238E27FC236}">
                <a16:creationId xmlns:a16="http://schemas.microsoft.com/office/drawing/2014/main" id="{EB8EA71E-8EAB-A4F1-B857-47EC37F871A2}"/>
              </a:ext>
            </a:extLst>
          </p:cNvPr>
          <p:cNvSpPr txBox="1">
            <a:spLocks/>
          </p:cNvSpPr>
          <p:nvPr/>
        </p:nvSpPr>
        <p:spPr>
          <a:xfrm>
            <a:off x="466821" y="1571681"/>
            <a:ext cx="11582205" cy="1022569"/>
          </a:xfrm>
          <a:prstGeom prst="rect">
            <a:avLst/>
          </a:prstGeom>
        </p:spPr>
        <p:txBody>
          <a:bodyPr wrap="squar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1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defTabSz="457200">
              <a:lnSpc>
                <a:spcPct val="100000"/>
              </a:lnSpc>
              <a:spcBef>
                <a:spcPts val="0"/>
              </a:spcBef>
              <a:spcAft>
                <a:spcPts val="0"/>
              </a:spcAft>
              <a:defRPr/>
            </a:pPr>
            <a:r>
              <a:rPr lang="en-US"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FOR THE APPOINTMENT OF A SERVICE PROVIDER TO PROVIDE AN EMPLOYEE ASSISTANCE PROGRAMME (EAP) FOR A PERIOD OF THREE (3) YEARS</a:t>
            </a:r>
            <a:r>
              <a:rPr lang="en-GB" sz="1800"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n-US" sz="18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p>
            <a:pPr defTabSz="457200">
              <a:lnSpc>
                <a:spcPct val="100000"/>
              </a:lnSpc>
              <a:spcBef>
                <a:spcPts val="0"/>
              </a:spcBef>
              <a:spcAft>
                <a:spcPts val="0"/>
              </a:spcAft>
              <a:buFontTx/>
              <a:buNone/>
              <a:defRPr/>
            </a:pPr>
            <a:r>
              <a:rPr lang="en-US" dirty="0">
                <a:solidFill>
                  <a:srgbClr val="FFFFFF"/>
                </a:solidFill>
                <a:latin typeface="Apex New Medium Italic"/>
              </a:rPr>
              <a:t>TCC/2025/03/0001/90783/RFP</a:t>
            </a:r>
          </a:p>
        </p:txBody>
      </p:sp>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762000" y="773443"/>
            <a:ext cx="13208000" cy="6185604"/>
          </a:xfrm>
          <a:prstGeom prst="rect">
            <a:avLst/>
          </a:prstGeom>
          <a:noFill/>
        </p:spPr>
        <p:txBody>
          <a:bodyPr wrap="square">
            <a:spAutoFit/>
          </a:bodyPr>
          <a:lstStyle/>
          <a:p>
            <a:pPr>
              <a:lnSpc>
                <a:spcPct val="150000"/>
              </a:lnSpc>
              <a:spcAft>
                <a:spcPts val="195"/>
              </a:spcAft>
            </a:pPr>
            <a:r>
              <a:rPr lang="en-GB" sz="900" kern="100" dirty="0">
                <a:cs typeface="Arial" panose="020B0604020202020204" pitchFamily="34" charset="0"/>
              </a:rPr>
              <a:t>     		2.1.13.	</a:t>
            </a:r>
            <a:r>
              <a:rPr lang="en-US" sz="900" kern="100" dirty="0">
                <a:cs typeface="Arial" panose="020B0604020202020204" pitchFamily="34" charset="0"/>
              </a:rPr>
              <a:t>The </a:t>
            </a:r>
            <a:r>
              <a:rPr lang="en-US" sz="1000" kern="100" dirty="0">
                <a:cs typeface="Arial" panose="020B0604020202020204" pitchFamily="34" charset="0"/>
              </a:rPr>
              <a:t>service must include counselling for teenagers. The service must include counselling for children especially when there is a death / traumatic event.</a:t>
            </a:r>
          </a:p>
          <a:p>
            <a:pPr>
              <a:lnSpc>
                <a:spcPct val="150000"/>
              </a:lnSpc>
              <a:spcAft>
                <a:spcPts val="195"/>
              </a:spcAft>
            </a:pPr>
            <a:r>
              <a:rPr lang="en-US" sz="1000" kern="100" dirty="0">
                <a:cs typeface="Arial" panose="020B0604020202020204" pitchFamily="34" charset="0"/>
              </a:rPr>
              <a:t>		2.1.14.	The model must include a minimum of six (6) counselling sessions per employee per issue, with the option to extend the sessions on an “as and when” required basis which requires pre-approval by 				the Operating Division Employee Wellness Programme (EWP) manager. There should be an opportunity to request two more if needed, based on merit.</a:t>
            </a:r>
          </a:p>
          <a:p>
            <a:pPr>
              <a:lnSpc>
                <a:spcPct val="150000"/>
              </a:lnSpc>
              <a:spcAft>
                <a:spcPts val="195"/>
              </a:spcAft>
            </a:pPr>
            <a:r>
              <a:rPr lang="en-US" sz="1000" kern="100" dirty="0">
                <a:cs typeface="Arial" panose="020B0604020202020204" pitchFamily="34" charset="0"/>
              </a:rPr>
              <a:t>		2.1.15.	The service provider must offer counselling to employees and their dependent family members, with at least 90% face-to-face and 10% virtual sessions.</a:t>
            </a:r>
          </a:p>
          <a:p>
            <a:pPr>
              <a:lnSpc>
                <a:spcPct val="150000"/>
              </a:lnSpc>
              <a:spcAft>
                <a:spcPts val="195"/>
              </a:spcAft>
            </a:pPr>
            <a:r>
              <a:rPr lang="en-US" sz="1000" kern="100" dirty="0">
                <a:effectLst/>
                <a:latin typeface="Tahoma" panose="020B0604030504040204" pitchFamily="34" charset="0"/>
                <a:ea typeface="Times New Roman" panose="02020603050405020304" pitchFamily="18" charset="0"/>
                <a:cs typeface="Arial" panose="020B0604020202020204" pitchFamily="34" charset="0"/>
              </a:rPr>
              <a:t>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2.1.16.  The service should be available in the eleven official languages including sign language and the national footprint of the Service provider to be sound to accommodate Transnet employees at remote 				sites across the country.	</a:t>
            </a:r>
            <a:r>
              <a:rPr lang="en-GB" sz="1000" dirty="0">
                <a:latin typeface="Tahoma" panose="020B0604030504040204" pitchFamily="34" charset="0"/>
                <a:ea typeface="Times New Roman" panose="02020603050405020304" pitchFamily="18" charset="0"/>
                <a:cs typeface="Times New Roman" panose="02020603050405020304" pitchFamily="18" charset="0"/>
              </a:rPr>
              <a:t>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availability of the affiliates needs to match the Transnet geographical map Trauma debriefing must be available twenty-four hours a day, seven days a week and three 				hundred and sixty-five days a year. After-hours access to this type of service must be available.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2" algn="just">
              <a:lnSpc>
                <a:spcPct val="150000"/>
              </a:lnSpc>
              <a:spcBef>
                <a:spcPts val="600"/>
              </a:spcBef>
              <a:spcAft>
                <a:spcPts val="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2.1.17. 	The service package must include: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In-person session</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Electronic on-line advisory services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SMS &amp; Call back system</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Management advisory</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2" algn="just">
              <a:lnSpc>
                <a:spcPct val="150000"/>
              </a:lnSpc>
              <a:spcBef>
                <a:spcPts val="600"/>
              </a:spcBef>
              <a:spcAft>
                <a:spcPts val="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2.1.18.	The service provider must be able to set up on-site (counselling clinics) as per the Transnet protocol on size and number of employees on site and accessibility of the site, including remote sites.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2" algn="just">
              <a:lnSpc>
                <a:spcPct val="150000"/>
              </a:lnSpc>
              <a:spcBef>
                <a:spcPts val="600"/>
              </a:spcBef>
              <a:spcAft>
                <a:spcPts val="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2.1.19.	The service provider must provide reports on individual formal referral counselling cases that must follow the following format: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Formal report after the second session, to provide progress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Final report after the final session; and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Regular progress feedback in between to the EWP manager(s) or referring agent.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latter may be in the form of an e-mail or written feedback for record keeping.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2" algn="just">
              <a:lnSpc>
                <a:spcPct val="150000"/>
              </a:lnSpc>
              <a:spcBef>
                <a:spcPts val="600"/>
              </a:spcBef>
              <a:spcAft>
                <a:spcPts val="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2.1.20	The service provider must provide confirmation and a plan regarding the following: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 continuity plan for dealing with unforeseen matters including when the call centre is down and a plan for immediate replacement of exiting key account managers which could compromise and disrupt the services.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Have a mechanism to prove that contact was initiated with the client e.g. SMS response confirmation.</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To implement a reference number tracking system and share call centre protocols within a week of service launch.</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75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0" y="845777"/>
            <a:ext cx="10960992" cy="6012223"/>
          </a:xfrm>
          <a:prstGeom prst="rect">
            <a:avLst/>
          </a:prstGeom>
          <a:noFill/>
        </p:spPr>
        <p:txBody>
          <a:bodyPr wrap="square">
            <a:spAutoFit/>
          </a:bodyPr>
          <a:lstStyle/>
          <a:p>
            <a:pPr marL="228600" lvl="4" algn="just">
              <a:lnSpc>
                <a:spcPct val="150000"/>
              </a:lnSpc>
              <a:spcBef>
                <a:spcPts val="300"/>
              </a:spcBef>
            </a:pPr>
            <a:r>
              <a:rPr lang="en-US" sz="1000" dirty="0">
                <a:latin typeface="Tahoma" panose="020B0604030504040204" pitchFamily="34" charset="0"/>
                <a:cs typeface="Times New Roman" panose="02020603050405020304" pitchFamily="18" charset="0"/>
              </a:rPr>
              <a:t>(d) To provide Transnet with registered affiliates who have a proven track record and follow standardized professional processes of their professional bodies. The services provider must also provide a clear record of vetting affiliates and their premises where they provide services. The service provider must have a clear on-boarding plan for all affiliates and professional consultants who will serve on the Transnet contract.</a:t>
            </a:r>
          </a:p>
          <a:p>
            <a:pPr marL="228600" lvl="4" algn="just">
              <a:lnSpc>
                <a:spcPct val="150000"/>
              </a:lnSpc>
              <a:spcBef>
                <a:spcPts val="300"/>
              </a:spcBef>
            </a:pPr>
            <a:r>
              <a:rPr lang="en-US" sz="1000" dirty="0">
                <a:latin typeface="Tahoma" panose="020B0604030504040204" pitchFamily="34" charset="0"/>
                <a:cs typeface="Times New Roman" panose="02020603050405020304" pitchFamily="18" charset="0"/>
              </a:rPr>
              <a:t>(e)	Ensure active involvement of key account managers in Transnet processes and be proactive in addressing issues of wellness in Transnet and be able to escalate unresolved issues.</a:t>
            </a:r>
          </a:p>
          <a:p>
            <a:pPr marL="228600" lvl="4" algn="just">
              <a:lnSpc>
                <a:spcPct val="150000"/>
              </a:lnSpc>
              <a:spcBef>
                <a:spcPts val="300"/>
              </a:spcBef>
            </a:pPr>
            <a:r>
              <a:rPr lang="en-US" sz="1000" dirty="0">
                <a:latin typeface="Tahoma" panose="020B0604030504040204" pitchFamily="34" charset="0"/>
                <a:cs typeface="Times New Roman" panose="02020603050405020304" pitchFamily="18" charset="0"/>
              </a:rPr>
              <a:t>(f)	The capacity to dispatch specialized training skills when required. e.g., Counsellors with trauma management experience.</a:t>
            </a:r>
            <a:endParaRPr lang="en-GB" sz="1000" dirty="0">
              <a:latin typeface="Tahoma" panose="020B0604030504040204" pitchFamily="34" charset="0"/>
              <a:cs typeface="Times New Roman" panose="02020603050405020304" pitchFamily="18" charset="0"/>
            </a:endParaRPr>
          </a:p>
          <a:p>
            <a:pPr marL="228600" lvl="4" algn="just">
              <a:lnSpc>
                <a:spcPct val="150000"/>
              </a:lnSpc>
              <a:spcBef>
                <a:spcPts val="300"/>
              </a:spcBef>
            </a:pPr>
            <a:r>
              <a:rPr lang="en-GB" sz="1000" dirty="0">
                <a:latin typeface="Tahoma" panose="020B0604030504040204" pitchFamily="34" charset="0"/>
                <a:cs typeface="Times New Roman" panose="02020603050405020304" pitchFamily="18" charset="0"/>
              </a:rPr>
              <a:t>(g) To develop effective communication strategies within the organization to ensure that employees are well-informed about available resources and support, as well as to provide a communication and marketing plan to improve Employee Assistance Programme service delivery.</a:t>
            </a:r>
            <a:endParaRPr lang="en-US" sz="1000" dirty="0">
              <a:latin typeface="Tahoma" panose="020B0604030504040204" pitchFamily="34" charset="0"/>
              <a:cs typeface="Times New Roman" panose="02020603050405020304" pitchFamily="18" charset="0"/>
            </a:endParaRPr>
          </a:p>
          <a:p>
            <a:pPr marL="228600" lvl="4" algn="just">
              <a:lnSpc>
                <a:spcPct val="150000"/>
              </a:lnSpc>
              <a:spcBef>
                <a:spcPts val="300"/>
              </a:spcBef>
            </a:pPr>
            <a:r>
              <a:rPr lang="en-GB" sz="1000" dirty="0">
                <a:latin typeface="Tahoma" panose="020B0604030504040204" pitchFamily="34" charset="0"/>
                <a:cs typeface="Times New Roman" panose="02020603050405020304" pitchFamily="18" charset="0"/>
              </a:rPr>
              <a:t>(h) The communication and marketing plan must include how the service will be delivered to all levels of employees and implement surveys that will continue to assist Transnet to understand and be informed of the current state of wellness. These surveys must use an approved model in assessing the behavioural performance of the organisations based on wellness issues that could be identified.</a:t>
            </a:r>
          </a:p>
          <a:p>
            <a:pPr marL="228600" lvl="4" algn="just">
              <a:lnSpc>
                <a:spcPct val="150000"/>
              </a:lnSpc>
              <a:spcBef>
                <a:spcPts val="300"/>
              </a:spcBef>
            </a:pPr>
            <a:endParaRPr lang="en-US" sz="1000" dirty="0">
              <a:latin typeface="Tahoma" panose="020B0604030504040204" pitchFamily="34" charset="0"/>
              <a:cs typeface="Times New Roman" panose="02020603050405020304" pitchFamily="18" charset="0"/>
            </a:endParaRPr>
          </a:p>
          <a:p>
            <a:pPr marL="228600" lvl="4" algn="just">
              <a:lnSpc>
                <a:spcPct val="150000"/>
              </a:lnSpc>
              <a:spcBef>
                <a:spcPts val="300"/>
              </a:spcBef>
            </a:pPr>
            <a:r>
              <a:rPr lang="en-US" sz="1000" dirty="0">
                <a:latin typeface="Tahoma" panose="020B0604030504040204" pitchFamily="34" charset="0"/>
                <a:ea typeface="Times New Roman" panose="02020603050405020304" pitchFamily="18" charset="0"/>
                <a:cs typeface="Times New Roman" panose="02020603050405020304" pitchFamily="18" charset="0"/>
              </a:rPr>
              <a:t>2.2.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Awareness, education, and training (Group Sessions) (Capitation Fee)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marR="0" algn="just">
              <a:lnSpc>
                <a:spcPct val="150000"/>
              </a:lnSpc>
              <a:spcBef>
                <a:spcPts val="300"/>
              </a:spcBef>
              <a:spcAft>
                <a:spcPts val="0"/>
              </a:spcAft>
            </a:pP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Transnet will accommodate both in person and on-line sessions based on the request and agreements</a:t>
            </a:r>
            <a:endParaRPr lang="en-US" sz="1000" b="1" dirty="0">
              <a:latin typeface="Tahoma" panose="020B0604030504040204" pitchFamily="34" charset="0"/>
              <a:ea typeface="Times New Roman" panose="02020603050405020304" pitchFamily="18" charset="0"/>
              <a:cs typeface="Times New Roman" panose="02020603050405020304" pitchFamily="18" charset="0"/>
            </a:endParaRPr>
          </a:p>
          <a:p>
            <a:pPr marL="228600" marR="0" algn="just">
              <a:lnSpc>
                <a:spcPct val="150000"/>
              </a:lnSpc>
              <a:spcBef>
                <a:spcPts val="30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2.2.1</a:t>
            </a:r>
            <a:r>
              <a:rPr lang="en-US" sz="1000" dirty="0">
                <a:latin typeface="Tahoma" panose="020B0604030504040204" pitchFamily="34" charset="0"/>
                <a:ea typeface="Times New Roman" panose="02020603050405020304" pitchFamily="18" charset="0"/>
                <a:cs typeface="Times New Roman" panose="02020603050405020304" pitchFamily="18" charset="0"/>
              </a:rPr>
              <a:t>.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briefing sessions on the EAP services must be limited and must form part of the capitation fee.</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L="228600" marR="0" algn="just">
              <a:lnSpc>
                <a:spcPct val="150000"/>
              </a:lnSpc>
              <a:spcBef>
                <a:spcPts val="30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2.2.2</a:t>
            </a:r>
            <a:r>
              <a:rPr lang="en-US" sz="1000" dirty="0">
                <a:latin typeface="Tahoma" panose="020B0604030504040204" pitchFamily="34" charset="0"/>
                <a:ea typeface="Times New Roman" panose="02020603050405020304" pitchFamily="18" charset="0"/>
                <a:cs typeface="Times New Roman" panose="02020603050405020304" pitchFamily="18" charset="0"/>
              </a:rPr>
              <a:t>.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awareness session on the following topics: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Financial Management,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Fatigue Management,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Trauma Management,</a:t>
            </a: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Mental health which will include but not limited to stress management, self-care and resilience,</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Substance Abuse including gambling programmes,</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Anti-smoking programmes,</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Relationships &amp; Parenting,</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Conflict Resolution and</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87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0" y="929268"/>
            <a:ext cx="11633070" cy="5453288"/>
          </a:xfrm>
          <a:prstGeom prst="rect">
            <a:avLst/>
          </a:prstGeom>
          <a:noFill/>
        </p:spPr>
        <p:txBody>
          <a:bodyPr wrap="square">
            <a:spAutoFit/>
          </a:bodyPr>
          <a:lstStyle/>
          <a:p>
            <a:pPr marR="27305" lvl="1" algn="just">
              <a:lnSpc>
                <a:spcPct val="150000"/>
              </a:lnSpc>
              <a:spcBef>
                <a:spcPts val="300"/>
              </a:spcBef>
              <a:spcAft>
                <a:spcPts val="835"/>
              </a:spcAft>
            </a:pPr>
            <a:r>
              <a:rPr lang="en-US" sz="900" dirty="0">
                <a:latin typeface="Tahoma" panose="020B0604030504040204" pitchFamily="34" charset="0"/>
                <a:ea typeface="Times New Roman" panose="02020603050405020304" pitchFamily="18" charset="0"/>
                <a:cs typeface="Times New Roman" panose="02020603050405020304" pitchFamily="18" charset="0"/>
              </a:rPr>
              <a:t>I). </a:t>
            </a:r>
            <a:r>
              <a:rPr lang="en-US" sz="900" dirty="0">
                <a:effectLst/>
                <a:latin typeface="Tahoma" panose="020B0604030504040204" pitchFamily="34" charset="0"/>
                <a:ea typeface="Times New Roman" panose="02020603050405020304" pitchFamily="18" charset="0"/>
                <a:cs typeface="Times New Roman" panose="02020603050405020304" pitchFamily="18" charset="0"/>
              </a:rPr>
              <a:t>Antibullying.</a:t>
            </a:r>
          </a:p>
          <a:p>
            <a:pPr marR="27305" lvl="1" algn="just">
              <a:lnSpc>
                <a:spcPct val="150000"/>
              </a:lnSpc>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2.2.3.  These sessions should be no longer than one (1) hour and will thus be included in the capitated fee (300 sessions per annum).</a:t>
            </a:r>
          </a:p>
          <a:p>
            <a:pPr marR="27305" lvl="1" algn="just">
              <a:lnSpc>
                <a:spcPct val="150000"/>
              </a:lnSpc>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2.2.4.  The briefing sessions will include employees, HR managers and relevant stakeholders.</a:t>
            </a:r>
          </a:p>
          <a:p>
            <a:pPr marR="27305" lvl="1" algn="just">
              <a:lnSpc>
                <a:spcPct val="150000"/>
              </a:lnSpc>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2.2.5.  Managerial training and training of all HR practitioners must be offered. All training material must be customized to the target group.</a:t>
            </a:r>
          </a:p>
          <a:p>
            <a:pPr marR="27305" lvl="1" algn="just">
              <a:lnSpc>
                <a:spcPct val="150000"/>
              </a:lnSpc>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2.2.6.  Training on various business needs and risk emanation from the business. These would include but not limited to the marine cadet life skill programme, diversity management, personal mastery and resilience enhancement, conflict resolution, woman and gender and stress management.</a:t>
            </a:r>
            <a:endParaRPr lang="en-GB"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2.3.	Health, Wellness and Risk Management (Fee for service structure)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2"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2.3.1. The health, wellness and risk management services must include: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Personalised health risk assessment which will form part of the wellness day offering.</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Support and engagement with employees after health risk assessments as part of a follow-up plan.</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HIV Counselling and Testing (HCT) be conducted as component of wellness days within an integrated model or as campaigns, as decided by the various Operating Divisions.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management of wellness days with the Transnet functionaries ranging from project planning, sourcing providers, engagement with on-site functionaries and managing the overall event.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overall wellness day management fall within this ambit.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Working with medical schemes or other providers to assist employees in managing their health risks.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demonstration of an on-line system to track employees who have health risks and for subsequent follow-up.</a:t>
            </a:r>
          </a:p>
          <a:p>
            <a:pPr marR="27305" lvl="4" algn="just">
              <a:lnSpc>
                <a:spcPct val="149000"/>
              </a:lnSpc>
              <a:spcBef>
                <a:spcPts val="300"/>
              </a:spcBef>
              <a:spcAft>
                <a:spcPts val="0"/>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3" algn="just">
              <a:lnSpc>
                <a:spcPct val="149000"/>
              </a:lnSpc>
              <a:spcBef>
                <a:spcPts val="300"/>
              </a:spcBef>
            </a:pP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7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0" y="819201"/>
            <a:ext cx="11633070" cy="6850593"/>
          </a:xfrm>
          <a:prstGeom prst="rect">
            <a:avLst/>
          </a:prstGeom>
          <a:noFill/>
        </p:spPr>
        <p:txBody>
          <a:bodyPr wrap="square">
            <a:spAutoFit/>
          </a:bodyPr>
          <a:lstStyle/>
          <a:p>
            <a:pPr marR="27305" lvl="1" algn="just">
              <a:spcBef>
                <a:spcPts val="300"/>
              </a:spcBef>
              <a:spcAft>
                <a:spcPts val="835"/>
              </a:spcAft>
            </a:pPr>
            <a:r>
              <a:rPr lang="en-GB" sz="1000"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2.4.	</a:t>
            </a:r>
            <a:r>
              <a:rPr lang="en-GB" sz="1000" u="sng"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Executive Wellness</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 (Fee for service structure)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marR="27305" algn="just">
              <a:spcBef>
                <a:spcPts val="300"/>
              </a:spcBef>
              <a:spcAft>
                <a:spcPts val="28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Transnet standard is to provide a bi-annual executive wellness assessment which is risk-based and considers Physical risks, a mental health and stress inventory, burn-out inventory and any other risks that individual Executives may encounter in the course of their jobs.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27305" indent="97155" algn="just">
              <a:lnSpc>
                <a:spcPct val="140000"/>
              </a:lnSpc>
              <a:spcBef>
                <a:spcPts val="300"/>
              </a:spcBef>
              <a:spcAft>
                <a:spcPts val="28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executive wellness services must include the following: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Ensure an active follow-through, engagement and after assessment support strategy for executives.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One-on-one-engagement sessions once a month that will support Executives in their own environment.</a:t>
            </a:r>
          </a:p>
          <a:p>
            <a:pPr marR="27305" lvl="1" algn="just">
              <a:lnSpc>
                <a:spcPct val="150000"/>
              </a:lnSpc>
              <a:spcBef>
                <a:spcPts val="300"/>
              </a:spcBef>
              <a:spcAft>
                <a:spcPts val="835"/>
              </a:spcAft>
            </a:pPr>
            <a:r>
              <a:rPr lang="en-US" sz="1000" dirty="0">
                <a:uFill>
                  <a:solidFill>
                    <a:srgbClr val="000000"/>
                  </a:solidFill>
                </a:uFill>
                <a:latin typeface="Tahoma" panose="020B0604030504040204" pitchFamily="34" charset="0"/>
                <a:cs typeface="Times New Roman" panose="02020603050405020304" pitchFamily="18" charset="0"/>
              </a:rPr>
              <a:t>2.5.	</a:t>
            </a:r>
            <a:r>
              <a:rPr lang="en-US" sz="1000" u="sng" dirty="0">
                <a:uFill>
                  <a:solidFill>
                    <a:srgbClr val="000000"/>
                  </a:solidFill>
                </a:uFill>
                <a:latin typeface="Tahoma" panose="020B0604030504040204" pitchFamily="34" charset="0"/>
                <a:cs typeface="Times New Roman" panose="02020603050405020304" pitchFamily="18" charset="0"/>
              </a:rPr>
              <a:t>EAP Consulting services  </a:t>
            </a:r>
          </a:p>
          <a:p>
            <a:pPr marR="27305" lvl="1" algn="just">
              <a:lnSpc>
                <a:spcPct val="150000"/>
              </a:lnSpc>
              <a:spcBef>
                <a:spcPts val="300"/>
              </a:spcBef>
              <a:spcAft>
                <a:spcPts val="835"/>
              </a:spcAft>
            </a:pPr>
            <a:r>
              <a:rPr lang="en-US" sz="1000" dirty="0">
                <a:uFill>
                  <a:solidFill>
                    <a:srgbClr val="000000"/>
                  </a:solidFill>
                </a:uFill>
                <a:latin typeface="Tahoma" panose="020B0604030504040204" pitchFamily="34" charset="0"/>
                <a:cs typeface="Times New Roman" panose="02020603050405020304" pitchFamily="18" charset="0"/>
              </a:rPr>
              <a:t>The Employee Wellness programme of Transnet has become an important business intervention in enhancing performance and in the business retaining a competitive edge.  This has been achieved mainly through the EAP being a major consultant to the business in designing and implementing solutions to business needs. </a:t>
            </a:r>
          </a:p>
          <a:p>
            <a:pPr marR="27305" lvl="3" algn="just">
              <a:lnSpc>
                <a:spcPct val="149000"/>
              </a:lnSpc>
              <a:spcBef>
                <a:spcPts val="300"/>
              </a:spcBef>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(a)	Life-skills and support programme, e.g., resilience programme and other tailor-made life skills programmes</a:t>
            </a:r>
          </a:p>
          <a:p>
            <a:pPr marR="27305" lvl="3" algn="just">
              <a:lnSpc>
                <a:spcPct val="149000"/>
              </a:lnSpc>
              <a:spcBef>
                <a:spcPts val="300"/>
              </a:spcBef>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(b)	Fatigue management </a:t>
            </a:r>
          </a:p>
          <a:p>
            <a:pPr marR="27305" lvl="1" algn="just">
              <a:lnSpc>
                <a:spcPct val="150000"/>
              </a:lnSpc>
              <a:spcBef>
                <a:spcPts val="300"/>
              </a:spcBef>
              <a:spcAft>
                <a:spcPts val="835"/>
              </a:spcAft>
            </a:pPr>
            <a:r>
              <a:rPr lang="en-US" sz="1000" dirty="0">
                <a:uFill>
                  <a:solidFill>
                    <a:srgbClr val="000000"/>
                  </a:solidFill>
                </a:uFill>
                <a:latin typeface="Tahoma" panose="020B0604030504040204" pitchFamily="34" charset="0"/>
                <a:cs typeface="Times New Roman" panose="02020603050405020304" pitchFamily="18" charset="0"/>
              </a:rPr>
              <a:t>2.6.	The Service Provider must demonstrate a competence in assisting Transnet with the above and would not be limited to the projects and programmes / solutions mentioned above.</a:t>
            </a: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2.7.	The expectation would be to assist in research, design, plan, implement and monitoring of new projects required by the business; and</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2.8.	</a:t>
            </a: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These could also include talk shops as opposed to workshops monthly to address trends identified on</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Fatigue management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Relationship issues – work and personal</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How to deal with conflict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Resilience building in our changing environment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How to deal with change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Stress management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00200" marR="27305" lvl="3" indent="-228600" algn="just">
              <a:lnSpc>
                <a:spcPct val="149000"/>
              </a:lnSpc>
              <a:spcBef>
                <a:spcPts val="300"/>
              </a:spcBef>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Money matters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3" algn="just">
              <a:lnSpc>
                <a:spcPct val="149000"/>
              </a:lnSpc>
              <a:spcBef>
                <a:spcPts val="300"/>
              </a:spcBef>
            </a:pP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88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0627165A-3F2E-16B6-1307-8CEDF4B769E1}"/>
              </a:ext>
            </a:extLst>
          </p:cNvPr>
          <p:cNvSpPr txBox="1"/>
          <p:nvPr/>
        </p:nvSpPr>
        <p:spPr>
          <a:xfrm>
            <a:off x="-202018" y="909923"/>
            <a:ext cx="12089218" cy="3995774"/>
          </a:xfrm>
          <a:prstGeom prst="rect">
            <a:avLst/>
          </a:prstGeom>
          <a:noFill/>
        </p:spPr>
        <p:txBody>
          <a:bodyPr wrap="square">
            <a:spAutoFit/>
          </a:bodyPr>
          <a:lstStyle/>
          <a:p>
            <a:pPr marR="27305" lvl="1" algn="just">
              <a:lnSpc>
                <a:spcPct val="150000"/>
              </a:lnSpc>
              <a:spcBef>
                <a:spcPts val="300"/>
              </a:spcBef>
              <a:spcAft>
                <a:spcPts val="835"/>
              </a:spcAft>
            </a:pPr>
            <a:r>
              <a:rPr lang="en-GB" sz="900" dirty="0">
                <a:effectLst/>
                <a:latin typeface="Tahoma" panose="020B0604030504040204" pitchFamily="34" charset="0"/>
                <a:ea typeface="Times New Roman" panose="02020603050405020304" pitchFamily="18" charset="0"/>
                <a:cs typeface="Times New Roman" panose="02020603050405020304" pitchFamily="18" charset="0"/>
              </a:rPr>
              <a:t>2.9.	</a:t>
            </a: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Lifestyle management services which include advanced debt management, review, and consolidation (capitation fee structure)</a:t>
            </a:r>
            <a:endParaRPr lang="en-US" sz="1000" b="1" dirty="0">
              <a:effectLst/>
              <a:latin typeface="Tahoma" panose="020B0604030504040204" pitchFamily="34" charset="0"/>
              <a:ea typeface="Times New Roman" panose="02020603050405020304" pitchFamily="18" charset="0"/>
              <a:cs typeface="Times New Roman" panose="02020603050405020304" pitchFamily="18" charset="0"/>
            </a:endParaRPr>
          </a:p>
          <a:p>
            <a:pPr marL="360045" marR="27305"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1000" dirty="0">
                <a:latin typeface="Tahoma" panose="020B0604030504040204" pitchFamily="34" charset="0"/>
                <a:ea typeface="Times New Roman" panose="02020603050405020304" pitchFamily="18" charset="0"/>
                <a:cs typeface="Times New Roman" panose="02020603050405020304" pitchFamily="18" charset="0"/>
              </a:rPr>
              <a:t>T</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he bidder must provide coaching &amp; advice to Transnet employees regarding the lifestyle management services including the following: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2" algn="just">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2.9.1	Advanced Financial Management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2" algn="just">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2.9.2.	Debt rehabilitation and  management inclusive of:</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debt counselling and debt review and negotiate with creditors on behalf of employees.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Debt consolidation and assist with debt recovery.</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Ability to engage with both managerial and non-managerial employees.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Workshops on money tips.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Face-to-face contact and coaching for the employees on financial wellness matters with availability of onsite consultants to engage with employees as required, which at least 60% of cases will be face to face.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Broader Financial Management and Literacy (Money management and budgeting).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Model of limitless telephonic and electronic access and a maximum of 3 face to face contact sessions per financial challenge experienced.</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2057400" marR="27305" lvl="4" indent="-228600" algn="just">
              <a:lnSpc>
                <a:spcPct val="149000"/>
              </a:lnSpc>
              <a:spcBef>
                <a:spcPts val="300"/>
              </a:spcBef>
              <a:spcAft>
                <a:spcPts val="0"/>
              </a:spcAft>
              <a:buFont typeface="+mj-lt"/>
              <a:buAutoNum type="alphaLcParenBoth"/>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Legal advice and guidance.</a:t>
            </a:r>
          </a:p>
          <a:p>
            <a:pPr marL="2057400" marR="27305" lvl="4" indent="-228600" algn="just">
              <a:lnSpc>
                <a:spcPct val="149000"/>
              </a:lnSpc>
              <a:spcBef>
                <a:spcPts val="300"/>
              </a:spcBef>
              <a:spcAft>
                <a:spcPts val="0"/>
              </a:spcAft>
              <a:buFont typeface="+mj-lt"/>
              <a:buAutoNum type="alphaLcParenBoth"/>
            </a:pPr>
            <a:r>
              <a:rPr lang="en-GB" sz="1000" dirty="0">
                <a:latin typeface="Tahoma" panose="020B0604030504040204" pitchFamily="34" charset="0"/>
                <a:ea typeface="Times New Roman" panose="02020603050405020304" pitchFamily="18" charset="0"/>
                <a:cs typeface="Times New Roman" panose="02020603050405020304" pitchFamily="18" charset="0"/>
              </a:rPr>
              <a:t>Value Added Services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37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4D53A82E-FA7F-7E1A-718E-417D59618824}"/>
              </a:ext>
            </a:extLst>
          </p:cNvPr>
          <p:cNvSpPr txBox="1"/>
          <p:nvPr/>
        </p:nvSpPr>
        <p:spPr>
          <a:xfrm>
            <a:off x="0" y="818706"/>
            <a:ext cx="11855302" cy="6214522"/>
          </a:xfrm>
          <a:prstGeom prst="rect">
            <a:avLst/>
          </a:prstGeom>
          <a:noFill/>
        </p:spPr>
        <p:txBody>
          <a:bodyPr wrap="square">
            <a:spAutoFit/>
          </a:bodyPr>
          <a:lstStyle/>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2.10.	</a:t>
            </a: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Marketing and communication services </a:t>
            </a:r>
            <a:endParaRPr lang="en-US" sz="1000" b="1" dirty="0">
              <a:effectLst/>
              <a:latin typeface="Tahoma" panose="020B0604030504040204" pitchFamily="34" charset="0"/>
              <a:ea typeface="Times New Roman" panose="02020603050405020304" pitchFamily="18" charset="0"/>
              <a:cs typeface="Times New Roman" panose="02020603050405020304" pitchFamily="18" charset="0"/>
            </a:endParaRPr>
          </a:p>
          <a:p>
            <a:pPr marL="502920" marR="27305" algn="just">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Marketing and communication services must include the following, the design and printing in colour  of which should be included in the capitation fee structure:</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Aft>
                <a:spcPts val="420"/>
              </a:spcAft>
              <a:buFont typeface="+mj-lt"/>
              <a:buAutoNum type="alphaLcParenR"/>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Design a marketing and communication plan, which will take into the creation of content for supporting the Transnet EAP, by a Content Enablement Strategy, reinforced by an action plan that integrates Transnet Corporate Plan, and the Wellness its employees, into an EAP Marketing and Communication (Content Enablement) Charter.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Aft>
                <a:spcPts val="420"/>
              </a:spcAft>
              <a:buFont typeface="+mj-lt"/>
              <a:buAutoNum type="alphaLcParenR"/>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creation and distribution of promotional material, which must be Transnet branded in line with the Corporate Identity Guidelines.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marR="27305" lvl="2" indent="-228600" algn="just">
              <a:lnSpc>
                <a:spcPct val="149000"/>
              </a:lnSpc>
              <a:spcAft>
                <a:spcPts val="420"/>
              </a:spcAft>
              <a:buFont typeface="+mj-lt"/>
              <a:buAutoNum type="alphaLcParenR"/>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Promotional items will amongst others consist of: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1657350" lvl="3" indent="-28575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Online communication and marketing, e.g., able to facilitate webinars etc.</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Posters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Wallet cards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Brochures / pamphlets /digital posters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Manager / supervisor, HR user guides (booklets and hand-outs)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Production of DVDs on various EAP related topics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Management of the website</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Social media platforms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SMS; WhatsApp, mobile apps, etc.</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E-mailers</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Screen savers </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Articles, and </a:t>
            </a:r>
            <a:endParaRPr lang="en-US" sz="1000" kern="1600" dirty="0">
              <a:effectLst/>
              <a:latin typeface="Tahoma" panose="020B0604030504040204" pitchFamily="34" charset="0"/>
              <a:cs typeface="Times New Roman" panose="02020603050405020304" pitchFamily="18" charset="0"/>
            </a:endParaRPr>
          </a:p>
          <a:p>
            <a:pPr marL="1600200" lvl="3" indent="-228600" algn="just">
              <a:lnSpc>
                <a:spcPct val="150000"/>
              </a:lnSpc>
              <a:spcBef>
                <a:spcPts val="300"/>
              </a:spcBef>
              <a:buFont typeface="+mj-lt"/>
              <a:buAutoNum type="romanLcPeriod"/>
              <a:tabLst>
                <a:tab pos="1080135" algn="l"/>
                <a:tab pos="1085850" algn="l"/>
              </a:tabLst>
            </a:pPr>
            <a:r>
              <a:rPr lang="en-GB" sz="1000" kern="1600" dirty="0">
                <a:effectLst/>
                <a:latin typeface="Tahoma" panose="020B0604030504040204" pitchFamily="34" charset="0"/>
                <a:cs typeface="Times New Roman" panose="02020603050405020304" pitchFamily="18" charset="0"/>
              </a:rPr>
              <a:t>Adapt to the use of technology and evolving trends in the marketing and communication space. </a:t>
            </a:r>
            <a:endParaRPr lang="en-US" sz="1000" kern="1600" dirty="0">
              <a:effectLst/>
              <a:latin typeface="Tahoma" panose="020B0604030504040204" pitchFamily="34" charset="0"/>
              <a:cs typeface="Times New Roman" panose="02020603050405020304" pitchFamily="18" charset="0"/>
            </a:endParaRPr>
          </a:p>
          <a:p>
            <a:pPr marL="1143000" marR="27305" lvl="2" indent="-228600" algn="just">
              <a:lnSpc>
                <a:spcPct val="149000"/>
              </a:lnSpc>
              <a:spcAft>
                <a:spcPts val="420"/>
              </a:spcAft>
              <a:buFont typeface="+mj-lt"/>
              <a:buAutoNum type="alphaLcParenR"/>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Innovative ways of engagement and flexibility (cover non-management - and managerial employees)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2.11.	The Service Provider must be involved in on-site marketing and communication of services, campaigns and road shows.</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2.12.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Orientation sessions for managers and employees; and</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40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2A4F52D3-A250-B9FB-1FB9-E1DDF2D5EDE5}"/>
              </a:ext>
            </a:extLst>
          </p:cNvPr>
          <p:cNvSpPr txBox="1"/>
          <p:nvPr/>
        </p:nvSpPr>
        <p:spPr>
          <a:xfrm>
            <a:off x="288000" y="973149"/>
            <a:ext cx="11532781" cy="5683607"/>
          </a:xfrm>
          <a:prstGeom prst="rect">
            <a:avLst/>
          </a:prstGeom>
          <a:noFill/>
        </p:spPr>
        <p:txBody>
          <a:bodyPr wrap="square">
            <a:spAutoFit/>
          </a:bodyPr>
          <a:lstStyle/>
          <a:p>
            <a:pPr marR="27305"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2.13.	The Service Provider must demonstrate marketing and communication expertise either internal to the company or as an outsourced competency.</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2.14.	Programme management</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a:lnSpc>
                <a:spcPct val="150000"/>
              </a:lnSpc>
              <a:spcBef>
                <a:spcPts val="300"/>
              </a:spcBef>
              <a:spcAft>
                <a:spcPts val="835"/>
              </a:spcAft>
            </a:pP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The programme management must include the following: </a:t>
            </a:r>
            <a:endParaRPr lang="en-US" sz="1000" b="1"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provision of an overall key account manager for the Service Level Agreement as well as dedicated account managers per Operating Division. The key account manager will work closely with Group Occupational Health and Wellness and the OD’s.</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service Provider must orientate their call centre agents, account managers and relevant functionaries to the business of Transnet; and</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Service Provider must have relevant expertise to be deployed to the different Transnet projects.</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Performance management.</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Integration, cross-referral among service providers e.g., EAP service providers, Occupational health service, medical aids and absence management service providers.</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Project Management skills will be expected of all human resources deployed to the Transnet accounts.</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Demonstration of quality management processes with all projects but in the generation of reports, statistics, and trend analyses for Transnet.</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mapping of processes in alignment with Transnet standard operating procedures and aligned to other internal functional areas or other Service Providers, to provide seamless services to employees is essential.</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Complaints and compliments system, accessible to the Transnet Employee Wellness  manager.</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Service Provider must demonstrate a return on investment which will underpin the quarterly review process of the SLA.</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Participation in various governance forums would be expected.</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Reports on relevant projects will be expected.</a:t>
            </a:r>
          </a:p>
          <a:p>
            <a:pPr marL="342900" marR="27305" lvl="0" indent="-342900" algn="just" fontAlgn="base">
              <a:lnSpc>
                <a:spcPct val="149000"/>
              </a:lnSpc>
              <a:spcBef>
                <a:spcPts val="0"/>
              </a:spcBef>
              <a:spcAft>
                <a:spcPts val="420"/>
              </a:spcAft>
              <a:buClr>
                <a:srgbClr val="000000"/>
              </a:buClr>
              <a:buSzPts val="900"/>
              <a:buFont typeface="+mj-lt"/>
              <a:buAutoNum type="alphaLcParenR"/>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Monthly statistical reports, quarterly statistical narrative reports, as well as annual reports are required. The service provider must be able to demonstrate the use of the service, the impact, and provide analytic feedback with recommendations.</a:t>
            </a:r>
          </a:p>
          <a:p>
            <a:pPr marR="27305" lvl="0" algn="just" fontAlgn="base">
              <a:lnSpc>
                <a:spcPct val="149000"/>
              </a:lnSpc>
              <a:spcBef>
                <a:spcPts val="0"/>
              </a:spcBef>
              <a:spcAft>
                <a:spcPts val="420"/>
              </a:spcAft>
              <a:buClr>
                <a:srgbClr val="000000"/>
              </a:buClr>
              <a:buSzPts val="900"/>
            </a:pPr>
            <a:endParaRPr lang="en-US" sz="9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16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2A4F52D3-A250-B9FB-1FB9-E1DDF2D5EDE5}"/>
              </a:ext>
            </a:extLst>
          </p:cNvPr>
          <p:cNvSpPr txBox="1"/>
          <p:nvPr/>
        </p:nvSpPr>
        <p:spPr>
          <a:xfrm>
            <a:off x="138356" y="1003299"/>
            <a:ext cx="11532781" cy="5746701"/>
          </a:xfrm>
          <a:prstGeom prst="rect">
            <a:avLst/>
          </a:prstGeom>
          <a:noFill/>
        </p:spPr>
        <p:txBody>
          <a:bodyPr wrap="square">
            <a:spAutoFit/>
          </a:bodyPr>
          <a:lstStyle/>
          <a:p>
            <a:pPr marL="228600" marR="27305" lvl="0" indent="-228600" algn="just" fontAlgn="base">
              <a:lnSpc>
                <a:spcPct val="149000"/>
              </a:lnSpc>
              <a:spcBef>
                <a:spcPts val="0"/>
              </a:spcBef>
              <a:spcAft>
                <a:spcPts val="420"/>
              </a:spcAft>
              <a:buClr>
                <a:srgbClr val="000000"/>
              </a:buClr>
              <a:buSzPts val="900"/>
              <a:buAutoNum type="alphaLcParenR" startAt="14"/>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Ad-hoc reports may be requested as well as dashboard reporting for various EXCO meetings.</a:t>
            </a:r>
          </a:p>
          <a:p>
            <a:pPr marL="228600" marR="27305" lvl="0" indent="-228600" algn="just" fontAlgn="base">
              <a:lnSpc>
                <a:spcPct val="149000"/>
              </a:lnSpc>
              <a:spcBef>
                <a:spcPts val="0"/>
              </a:spcBef>
              <a:spcAft>
                <a:spcPts val="420"/>
              </a:spcAft>
              <a:buClr>
                <a:srgbClr val="000000"/>
              </a:buClr>
              <a:buSzPts val="900"/>
              <a:buAutoNum type="alphaLcParenR" startAt="14"/>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Employee satisfaction surveys will be expected after 6 months of the commencement of the SLA. The satisfaction survey must be immediate and after the service offering, with Transnet having the opportunity to have evidence of satisfaction without divulging participant information.</a:t>
            </a:r>
          </a:p>
          <a:p>
            <a:pPr marL="228600" marR="27305" lvl="0" indent="-228600" algn="just" fontAlgn="base">
              <a:lnSpc>
                <a:spcPct val="149000"/>
              </a:lnSpc>
              <a:spcBef>
                <a:spcPts val="0"/>
              </a:spcBef>
              <a:spcAft>
                <a:spcPts val="420"/>
              </a:spcAft>
              <a:buClr>
                <a:srgbClr val="000000"/>
              </a:buClr>
              <a:buSzPts val="900"/>
              <a:buAutoNum type="alphaLcParenR" startAt="14"/>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Electronic health information must be shared utilizing various means including PowerPoint presentations; and</a:t>
            </a:r>
          </a:p>
          <a:p>
            <a:pPr marL="228600" marR="27305" lvl="0" indent="-228600" algn="just" fontAlgn="base">
              <a:lnSpc>
                <a:spcPct val="149000"/>
              </a:lnSpc>
              <a:spcBef>
                <a:spcPts val="0"/>
              </a:spcBef>
              <a:spcAft>
                <a:spcPts val="420"/>
              </a:spcAft>
              <a:buClr>
                <a:srgbClr val="000000"/>
              </a:buClr>
              <a:buSzPts val="900"/>
              <a:buAutoNum type="alphaLcParenR" startAt="14"/>
            </a:pPr>
            <a:r>
              <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Account manager must meet with terminals/sites monthly.</a:t>
            </a:r>
          </a:p>
          <a:p>
            <a:pPr marR="27305" algn="just">
              <a:lnSpc>
                <a:spcPct val="150000"/>
              </a:lnSpc>
              <a:spcBef>
                <a:spcPts val="300"/>
              </a:spcBef>
              <a:spcAft>
                <a:spcPts val="835"/>
              </a:spcAft>
            </a:pPr>
            <a:r>
              <a:rPr lang="en-GB" sz="1000" b="1" dirty="0">
                <a:uFill>
                  <a:solidFill>
                    <a:srgbClr val="000000"/>
                  </a:solidFill>
                </a:uFill>
                <a:latin typeface="Tahoma" panose="020B0604030504040204" pitchFamily="34" charset="0"/>
                <a:cs typeface="Times New Roman" panose="02020603050405020304" pitchFamily="18" charset="0"/>
              </a:rPr>
              <a:t>2.15.	Monitoring and evaluation</a:t>
            </a:r>
          </a:p>
          <a:p>
            <a:pPr marR="27305" lvl="1" algn="just">
              <a:lnSpc>
                <a:spcPct val="150000"/>
              </a:lnSpc>
              <a:spcBef>
                <a:spcPts val="300"/>
              </a:spcBef>
              <a:spcAft>
                <a:spcPts val="835"/>
              </a:spcAft>
            </a:pPr>
            <a:r>
              <a:rPr lang="en-GB" sz="1000"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2.15.1.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Monitoring and </a:t>
            </a:r>
            <a:r>
              <a:rPr lang="en-GB" sz="1000" dirty="0">
                <a:latin typeface="Tahoma" panose="020B0604030504040204" pitchFamily="34" charset="0"/>
                <a:cs typeface="Times New Roman" panose="02020603050405020304" pitchFamily="18" charset="0"/>
              </a:rPr>
              <a:t>evaluation</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 should include the following:</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12000"/>
              </a:lnSpc>
              <a:spcAft>
                <a:spcPts val="865"/>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EAP Services must be monitored, and practical recommendations actioned.</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12000"/>
              </a:lnSpc>
              <a:spcAft>
                <a:spcPts val="865"/>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Internal functionaries must be supported with the implementation of recommendations.</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12000"/>
              </a:lnSpc>
              <a:spcAft>
                <a:spcPts val="865"/>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Reports must be customized according to the business requirements.</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12000"/>
              </a:lnSpc>
              <a:spcAft>
                <a:spcPts val="865"/>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Trend analyses and evaluations of programmes are a prerequisite.</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12000"/>
              </a:lnSpc>
              <a:spcAft>
                <a:spcPts val="865"/>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The reporting must be configured in such a manner that it can integrate into Transnet business structures and areas.</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R="27305" algn="just">
              <a:spcBef>
                <a:spcPts val="300"/>
              </a:spcBef>
              <a:spcAft>
                <a:spcPts val="835"/>
              </a:spcAft>
            </a:pP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2.16.	Organisational Health (Fee for service structure)</a:t>
            </a:r>
            <a:endParaRPr lang="en-US" sz="1000" b="1"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algn="just">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	Organisational health should include the following:</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49000"/>
              </a:lnSpc>
              <a:spcAft>
                <a:spcPts val="420"/>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Coaching services for managers and executives to assist with new managers and were recommended as part of wellness and team interventions, including providing coaching for abrupt behaviour (coaching for the bully).</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49000"/>
              </a:lnSpc>
              <a:spcAft>
                <a:spcPts val="420"/>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Assist managers in terms of coaching or performance.</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49000"/>
              </a:lnSpc>
              <a:spcAft>
                <a:spcPts val="420"/>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Team health which includes assessments, recommendations and where required implementation of actual interventions.</a:t>
            </a:r>
            <a:endParaRPr lang="en-US"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800100" marR="27305" lvl="1" indent="-342900" algn="just" fontAlgn="base">
              <a:lnSpc>
                <a:spcPct val="149000"/>
              </a:lnSpc>
              <a:spcAft>
                <a:spcPts val="420"/>
              </a:spcAft>
              <a:buClr>
                <a:srgbClr val="000000"/>
              </a:buClr>
              <a:buSzPts val="900"/>
              <a:buFont typeface="+mj-lt"/>
              <a:buAutoNum type="alphaLcParenR"/>
            </a:pPr>
            <a:r>
              <a:rPr lang="en-GB" sz="10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rPr>
              <a:t>Assistance with the Exit Management process i.e., conduct exit interviews and data analysis.</a:t>
            </a:r>
            <a:endParaRPr lang="en-US" sz="1000" dirty="0">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a:p>
            <a:pPr marL="342900" marR="27305" lvl="0" indent="-342900" algn="just" fontAlgn="base">
              <a:lnSpc>
                <a:spcPct val="149000"/>
              </a:lnSpc>
              <a:spcBef>
                <a:spcPts val="0"/>
              </a:spcBef>
              <a:spcAft>
                <a:spcPts val="420"/>
              </a:spcAft>
              <a:buClr>
                <a:srgbClr val="000000"/>
              </a:buClr>
              <a:buSzPts val="900"/>
              <a:buFont typeface="+mj-lt"/>
              <a:buAutoNum type="alphaLcParenR"/>
            </a:pPr>
            <a:endParaRPr lang="en-US" sz="900" u="none" strike="noStrike" dirty="0">
              <a:effectLst/>
              <a:uFill>
                <a:solidFill>
                  <a:srgbClr val="000000"/>
                </a:solidFill>
              </a:u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3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AB930ED9-7AF5-FCB2-E1F2-86D91845FC28}"/>
              </a:ext>
            </a:extLst>
          </p:cNvPr>
          <p:cNvSpPr txBox="1"/>
          <p:nvPr/>
        </p:nvSpPr>
        <p:spPr>
          <a:xfrm>
            <a:off x="95693" y="920391"/>
            <a:ext cx="12096307" cy="5829609"/>
          </a:xfrm>
          <a:prstGeom prst="rect">
            <a:avLst/>
          </a:prstGeom>
          <a:noFill/>
        </p:spPr>
        <p:txBody>
          <a:bodyPr wrap="square">
            <a:spAutoFit/>
          </a:bodyPr>
          <a:lstStyle/>
          <a:p>
            <a:pPr marR="27305" algn="just" fontAlgn="base">
              <a:lnSpc>
                <a:spcPct val="149000"/>
              </a:lnSpc>
              <a:spcAft>
                <a:spcPts val="420"/>
              </a:spcAft>
              <a:buClr>
                <a:srgbClr val="000000"/>
              </a:buClr>
              <a:buSzPts val="900"/>
            </a:pPr>
            <a:r>
              <a:rPr lang="en-GB" sz="900" b="1" dirty="0">
                <a:effectLst/>
                <a:latin typeface="Tahoma" panose="020B0604030504040204" pitchFamily="34" charset="0"/>
                <a:ea typeface="Times New Roman" panose="02020603050405020304" pitchFamily="18" charset="0"/>
                <a:cs typeface="Times New Roman" panose="02020603050405020304" pitchFamily="18" charset="0"/>
              </a:rPr>
              <a:t>2.17.	</a:t>
            </a: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Key behaviours expected within the Transnet environment.</a:t>
            </a:r>
            <a:endParaRPr lang="en-US" sz="1000" b="1"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2.17.1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 keen ability to understand business partnering and an ability to engage with various stakeholders. This includes HR, Safety and Risk, Occupational Health and many more.</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2.17.2.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Partnership to work in co-operation with others Service Providers who manage components of the employee wellness function, to maximize in efficiencies. These could be related to disability, 		absenteeism management, HIV/AIDS, diseases management, amongst others.</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2.17.3.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Service Provider must become an integral member of the Transnet team by understanding the environment in which they are rendering a service.</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2.17.4.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The dynamics of transversal contract, value managed at a Group level but operationally managed at Operating Division level should also be factored into the Service Provider’s planning.</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	2.17.5.	An understanding that the current EAP has evolved beyond the basic generic service offering is key to this contract.</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2.17.6.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Timeous corrective actions where required on projects, services and challenges; and </a:t>
            </a:r>
          </a:p>
          <a:p>
            <a:pPr marR="27305" algn="just" fontAlgn="base">
              <a:lnSpc>
                <a:spcPct val="149000"/>
              </a:lnSpc>
              <a:spcAft>
                <a:spcPts val="420"/>
              </a:spcAft>
              <a:buClr>
                <a:srgbClr val="000000"/>
              </a:buClr>
              <a:buSzPts val="900"/>
            </a:pPr>
            <a:r>
              <a:rPr lang="en-GB" sz="1000" dirty="0">
                <a:latin typeface="Tahoma" panose="020B0604030504040204" pitchFamily="34" charset="0"/>
                <a:ea typeface="Times New Roman" panose="02020603050405020304" pitchFamily="18" charset="0"/>
                <a:cs typeface="Times New Roman" panose="02020603050405020304" pitchFamily="18" charset="0"/>
              </a:rPr>
              <a:t>	2.17.7.	</a:t>
            </a:r>
            <a:r>
              <a:rPr lang="en-US" sz="1000" dirty="0">
                <a:latin typeface="Tahoma" panose="020B0604030504040204" pitchFamily="34" charset="0"/>
                <a:ea typeface="Times New Roman" panose="02020603050405020304" pitchFamily="18" charset="0"/>
                <a:cs typeface="Times New Roman" panose="02020603050405020304" pitchFamily="18" charset="0"/>
              </a:rPr>
              <a:t>An ability to be flexible, adaptable and to manage the function within tight organizationally imposed deadlines.</a:t>
            </a:r>
          </a:p>
          <a:p>
            <a:pPr marR="27305" algn="just">
              <a:lnSpc>
                <a:spcPct val="150000"/>
              </a:lnSpc>
              <a:spcBef>
                <a:spcPts val="300"/>
              </a:spcBef>
              <a:spcAft>
                <a:spcPts val="835"/>
              </a:spcAft>
            </a:pPr>
            <a:r>
              <a:rPr lang="en-GB" sz="1000" b="1" dirty="0">
                <a:latin typeface="Tahoma" panose="020B0604030504040204" pitchFamily="34" charset="0"/>
                <a:ea typeface="Times New Roman" panose="02020603050405020304" pitchFamily="18" charset="0"/>
                <a:cs typeface="Times New Roman" panose="02020603050405020304" pitchFamily="18" charset="0"/>
              </a:rPr>
              <a:t>2.18.	</a:t>
            </a: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General </a:t>
            </a:r>
            <a:endParaRPr lang="en-US" sz="1000" b="1"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2.18.1.	Respondents should note that Transnet requires a one (1) month handover period at no charge, commencing from the date of the award of business (clinical cases agreement between the new 	and old service provider).</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2.18.2.	Transnet also required in respondents to be able to retain the current Transnet Employee Assistance Program Toll Free number.</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2.18.3.	A system that can easily track a case by surname, SAP/employee number, ID number as the identifier for the clinical team; (POPI, Act.) client consent.  </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2.18.4.	Intellectual Property of any new content development remains the property of Transnet.</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2.18.5.	As Transnet pursues more digital platforms for efficiency and in alignment with its 4IR strategy, the contracted service provider needs to demonstrate value added services such as mobile apps, 	gamification ability amongst others; and</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lvl="1" algn="just">
              <a:lnSpc>
                <a:spcPct val="150000"/>
              </a:lnSpc>
              <a:spcBef>
                <a:spcPts val="300"/>
              </a:spcBef>
              <a:spcAft>
                <a:spcPts val="835"/>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2.18.6.	The service provider must ensure personal and professional liability insurance for the affiliates who come onto Transnet premises.</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27305" algn="just" fontAlgn="base">
              <a:lnSpc>
                <a:spcPct val="149000"/>
              </a:lnSpc>
              <a:spcAft>
                <a:spcPts val="420"/>
              </a:spcAft>
              <a:buClr>
                <a:srgbClr val="000000"/>
              </a:buClr>
              <a:buSzPts val="900"/>
            </a:pP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12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3" name="TextBox 2">
            <a:extLst>
              <a:ext uri="{FF2B5EF4-FFF2-40B4-BE49-F238E27FC236}">
                <a16:creationId xmlns:a16="http://schemas.microsoft.com/office/drawing/2014/main" id="{58103CFD-9DEB-41BE-D7F7-9FF25C45F7B7}"/>
              </a:ext>
            </a:extLst>
          </p:cNvPr>
          <p:cNvSpPr txBox="1"/>
          <p:nvPr/>
        </p:nvSpPr>
        <p:spPr>
          <a:xfrm>
            <a:off x="288000" y="978958"/>
            <a:ext cx="11094375" cy="2984856"/>
          </a:xfrm>
          <a:prstGeom prst="rect">
            <a:avLst/>
          </a:prstGeom>
          <a:noFill/>
        </p:spPr>
        <p:txBody>
          <a:bodyPr wrap="square">
            <a:spAutoFit/>
          </a:bodyPr>
          <a:lstStyle/>
          <a:p>
            <a:pPr marR="27305" algn="just">
              <a:lnSpc>
                <a:spcPct val="150000"/>
              </a:lnSpc>
              <a:spcBef>
                <a:spcPts val="300"/>
              </a:spcBef>
              <a:spcAft>
                <a:spcPts val="835"/>
              </a:spcAft>
            </a:pPr>
            <a:r>
              <a:rPr lang="en-GB" sz="1000" b="1" dirty="0">
                <a:effectLst/>
                <a:latin typeface="Tahoma" panose="020B0604030504040204" pitchFamily="34" charset="0"/>
                <a:ea typeface="Times New Roman" panose="02020603050405020304" pitchFamily="18" charset="0"/>
                <a:cs typeface="Times New Roman" panose="02020603050405020304" pitchFamily="18" charset="0"/>
              </a:rPr>
              <a:t>2.19.	Benefits to Transnet </a:t>
            </a:r>
            <a:endParaRPr lang="en-US" sz="1000" b="1" dirty="0">
              <a:latin typeface="Tahoma" panose="020B0604030504040204" pitchFamily="34" charset="0"/>
              <a:ea typeface="Times New Roman" panose="02020603050405020304" pitchFamily="18" charset="0"/>
              <a:cs typeface="Times New Roman" panose="02020603050405020304" pitchFamily="18" charset="0"/>
            </a:endParaRPr>
          </a:p>
          <a:p>
            <a:pPr marR="27305" algn="just">
              <a:lnSpc>
                <a:spcPct val="150000"/>
              </a:lnSpc>
              <a:spcBef>
                <a:spcPts val="300"/>
              </a:spcBef>
              <a:spcAft>
                <a:spcPts val="835"/>
              </a:spcAft>
            </a:pPr>
            <a:r>
              <a:rPr lang="en-US" sz="10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2.19.1.	Transnet must be able to receive reduced cost of acquisition and improved service benefits resulting from the economies of scale. </a:t>
            </a:r>
            <a:endParaRPr lang="en-US" sz="1000" dirty="0">
              <a:latin typeface="Tahoma" panose="020B0604030504040204" pitchFamily="34" charset="0"/>
              <a:ea typeface="Times New Roman" panose="02020603050405020304" pitchFamily="18" charset="0"/>
              <a:cs typeface="Times New Roman" panose="02020603050405020304" pitchFamily="18" charset="0"/>
            </a:endParaRPr>
          </a:p>
          <a:p>
            <a:pPr marR="27305" algn="just">
              <a:lnSpc>
                <a:spcPct val="150000"/>
              </a:lnSpc>
              <a:spcBef>
                <a:spcPts val="300"/>
              </a:spcBef>
              <a:spcAft>
                <a:spcPts val="835"/>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	2.1</a:t>
            </a:r>
            <a:r>
              <a:rPr lang="en-US" sz="1000" dirty="0">
                <a:latin typeface="Tahoma" panose="020B0604030504040204" pitchFamily="34" charset="0"/>
                <a:ea typeface="Times New Roman" panose="02020603050405020304" pitchFamily="18" charset="0"/>
                <a:cs typeface="Times New Roman" panose="02020603050405020304" pitchFamily="18" charset="0"/>
              </a:rPr>
              <a:t>9.2.	</a:t>
            </a: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Transnet must be able to satisfy user needs through the service provider ensuring maximum accessibility to the service through different media.</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0">
              <a:lnSpc>
                <a:spcPct val="150000"/>
              </a:lnSpc>
              <a:spcBef>
                <a:spcPts val="1200"/>
              </a:spcBef>
              <a:spcAft>
                <a:spcPts val="0"/>
              </a:spcAft>
              <a:tabLst>
                <a:tab pos="360045" algn="l"/>
                <a:tab pos="457200" algn="l"/>
              </a:tabLst>
            </a:pPr>
            <a:r>
              <a:rPr lang="en-GB" sz="1000" b="1" kern="1600" cap="all" dirty="0">
                <a:effectLst/>
                <a:latin typeface="Tahoma" panose="020B0604030504040204" pitchFamily="34" charset="0"/>
                <a:cs typeface="Times New Roman" panose="02020603050405020304" pitchFamily="18" charset="0"/>
              </a:rPr>
              <a:t>3.	GREEN ECONOMY / CARBON FOOTPRINT</a:t>
            </a:r>
            <a:endParaRPr lang="en-US" sz="1000" b="1" kern="1600" cap="all" dirty="0">
              <a:effectLst/>
              <a:latin typeface="Tahoma" panose="020B0604030504040204" pitchFamily="34" charset="0"/>
              <a:cs typeface="Times New Roman" panose="02020603050405020304" pitchFamily="18" charset="0"/>
            </a:endParaRPr>
          </a:p>
          <a:p>
            <a:pPr marL="360045" marR="0" algn="just">
              <a:lnSpc>
                <a:spcPct val="150000"/>
              </a:lnSpc>
              <a:spcBef>
                <a:spcPts val="600"/>
              </a:spcBef>
              <a:spcAft>
                <a:spcPts val="0"/>
              </a:spcAft>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Transnet wishes to have an understanding of your company’s position with regard to environmental commitments, including key environmental characteristics such as waste disposal, recycling and energy conservation.  </a:t>
            </a:r>
            <a:r>
              <a:rPr lang="en-GB" sz="1000" i="1" dirty="0">
                <a:effectLst/>
                <a:latin typeface="Tahoma" panose="020B0604030504040204" pitchFamily="34" charset="0"/>
                <a:ea typeface="Times New Roman" panose="02020603050405020304" pitchFamily="18" charset="0"/>
                <a:cs typeface="Times New Roman" panose="02020603050405020304" pitchFamily="18" charset="0"/>
              </a:rPr>
              <a:t>Please submit details of your entity’s policies in this regard. </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R="0" lvl="0">
              <a:lnSpc>
                <a:spcPct val="150000"/>
              </a:lnSpc>
              <a:spcBef>
                <a:spcPts val="1200"/>
              </a:spcBef>
              <a:spcAft>
                <a:spcPts val="0"/>
              </a:spcAft>
              <a:tabLst>
                <a:tab pos="360045" algn="l"/>
                <a:tab pos="457200" algn="l"/>
              </a:tabLst>
            </a:pPr>
            <a:r>
              <a:rPr lang="en-GB" sz="1000" b="1" kern="1600" cap="all" dirty="0">
                <a:effectLst/>
                <a:latin typeface="Tahoma" panose="020B0604030504040204" pitchFamily="34" charset="0"/>
                <a:cs typeface="Times New Roman" panose="02020603050405020304" pitchFamily="18" charset="0"/>
              </a:rPr>
              <a:t>4.	GENERAL SERVICE PROVIDER OBLIGATIONS</a:t>
            </a:r>
            <a:endParaRPr lang="en-US" sz="1000" b="1" kern="1600" cap="all" dirty="0">
              <a:effectLst/>
              <a:latin typeface="Tahoma" panose="020B0604030504040204" pitchFamily="34" charset="0"/>
              <a:cs typeface="Times New Roman" panose="02020603050405020304" pitchFamily="18" charset="0"/>
            </a:endParaRPr>
          </a:p>
          <a:p>
            <a:pPr marR="0" lvl="1" algn="just">
              <a:lnSpc>
                <a:spcPct val="150000"/>
              </a:lnSpc>
              <a:spcBef>
                <a:spcPts val="300"/>
              </a:spcBef>
              <a:spcAft>
                <a:spcPts val="0"/>
              </a:spcAft>
              <a:tabLst>
                <a:tab pos="540385" algn="l"/>
                <a:tab pos="457200" algn="l"/>
              </a:tabLst>
            </a:pPr>
            <a:r>
              <a:rPr lang="en-GB" sz="1000" kern="1600" dirty="0">
                <a:effectLst/>
                <a:latin typeface="Tahoma" panose="020B0604030504040204" pitchFamily="34" charset="0"/>
                <a:cs typeface="Times New Roman" panose="02020603050405020304" pitchFamily="18" charset="0"/>
              </a:rPr>
              <a:t>4.1	The Service provider(s) shall be fully responsible to Transnet for the acts and omissions of persons directly or indirectly employed by them.</a:t>
            </a:r>
            <a:endParaRPr lang="en-US" sz="1000" kern="1600" dirty="0">
              <a:effectLst/>
              <a:latin typeface="Tahoma" panose="020B0604030504040204" pitchFamily="34" charset="0"/>
              <a:cs typeface="Times New Roman" panose="02020603050405020304" pitchFamily="18" charset="0"/>
            </a:endParaRPr>
          </a:p>
          <a:p>
            <a:pPr marR="0" lvl="1" algn="just">
              <a:lnSpc>
                <a:spcPct val="150000"/>
              </a:lnSpc>
              <a:spcBef>
                <a:spcPts val="300"/>
              </a:spcBef>
              <a:spcAft>
                <a:spcPts val="0"/>
              </a:spcAft>
              <a:tabLst>
                <a:tab pos="540385" algn="l"/>
                <a:tab pos="457200" algn="l"/>
              </a:tabLst>
            </a:pPr>
            <a:r>
              <a:rPr lang="en-GB" sz="1000" kern="1600" dirty="0">
                <a:effectLst/>
                <a:latin typeface="Tahoma" panose="020B0604030504040204" pitchFamily="34" charset="0"/>
                <a:cs typeface="Times New Roman" panose="02020603050405020304" pitchFamily="18" charset="0"/>
              </a:rPr>
              <a:t>4.2	The Service provider(s) must comply with the requirements stated in this RFP.</a:t>
            </a:r>
            <a:endParaRPr lang="en-US" sz="1000" kern="1600" dirty="0">
              <a:effectLst/>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1781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1">
            <a:extLst>
              <a:ext uri="{FF2B5EF4-FFF2-40B4-BE49-F238E27FC236}">
                <a16:creationId xmlns:a16="http://schemas.microsoft.com/office/drawing/2014/main" id="{DE0DA2DE-03F7-09AD-73F1-C949E5416CAB}"/>
              </a:ext>
            </a:extLst>
          </p:cNvPr>
          <p:cNvGraphicFramePr>
            <a:graphicFrameLocks noGrp="1"/>
          </p:cNvGraphicFramePr>
          <p:nvPr>
            <p:extLst>
              <p:ext uri="{D42A27DB-BD31-4B8C-83A1-F6EECF244321}">
                <p14:modId xmlns:p14="http://schemas.microsoft.com/office/powerpoint/2010/main" val="3736600148"/>
              </p:ext>
            </p:extLst>
          </p:nvPr>
        </p:nvGraphicFramePr>
        <p:xfrm>
          <a:off x="1303455" y="1424763"/>
          <a:ext cx="10283561" cy="5491711"/>
        </p:xfrm>
        <a:graphic>
          <a:graphicData uri="http://schemas.openxmlformats.org/drawingml/2006/table">
            <a:tbl>
              <a:tblPr firstRow="1" bandRow="1">
                <a:tableStyleId>{5C22544A-7EE6-4342-B048-85BDC9FD1C3A}</a:tableStyleId>
              </a:tblPr>
              <a:tblGrid>
                <a:gridCol w="610285">
                  <a:extLst>
                    <a:ext uri="{9D8B030D-6E8A-4147-A177-3AD203B41FA5}">
                      <a16:colId xmlns:a16="http://schemas.microsoft.com/office/drawing/2014/main" val="2208968794"/>
                    </a:ext>
                  </a:extLst>
                </a:gridCol>
                <a:gridCol w="3024000">
                  <a:extLst>
                    <a:ext uri="{9D8B030D-6E8A-4147-A177-3AD203B41FA5}">
                      <a16:colId xmlns:a16="http://schemas.microsoft.com/office/drawing/2014/main" val="1314826358"/>
                    </a:ext>
                  </a:extLst>
                </a:gridCol>
                <a:gridCol w="1524081">
                  <a:extLst>
                    <a:ext uri="{9D8B030D-6E8A-4147-A177-3AD203B41FA5}">
                      <a16:colId xmlns:a16="http://schemas.microsoft.com/office/drawing/2014/main" val="1801552601"/>
                    </a:ext>
                  </a:extLst>
                </a:gridCol>
                <a:gridCol w="5125195">
                  <a:extLst>
                    <a:ext uri="{9D8B030D-6E8A-4147-A177-3AD203B41FA5}">
                      <a16:colId xmlns:a16="http://schemas.microsoft.com/office/drawing/2014/main" val="1153813624"/>
                    </a:ext>
                  </a:extLst>
                </a:gridCol>
              </a:tblGrid>
              <a:tr h="673593">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01</a:t>
                      </a: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kern="1200" dirty="0">
                          <a:solidFill>
                            <a:schemeClr val="tx1">
                              <a:lumMod val="95000"/>
                              <a:lumOff val="5000"/>
                            </a:schemeClr>
                          </a:solidFill>
                          <a:latin typeface="Apex New Book" panose="02010600040501010103" pitchFamily="2" charset="77"/>
                          <a:ea typeface="Apex New Medium" panose="02010600040501010103" pitchFamily="2" charset="77"/>
                          <a:cs typeface="+mn-cs"/>
                        </a:rPr>
                        <a:t>Welcome and Introductions</a:t>
                      </a: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10min</a:t>
                      </a: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rPr>
                        <a:t>Nhlanhla Caluza </a:t>
                      </a:r>
                    </a:p>
                    <a:p>
                      <a:pPr marL="0" marR="0" lvl="0" indent="0" algn="l" defTabSz="1828343"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1745"/>
                  </a:ext>
                </a:extLst>
              </a:tr>
              <a:tr h="1129205">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02</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9173" rtl="0" eaLnBrk="1" latinLnBrk="0" hangingPunct="1"/>
                      <a:r>
                        <a:rPr lang="en-US" sz="1800" b="1" i="0" kern="1200" dirty="0">
                          <a:solidFill>
                            <a:schemeClr val="tx1">
                              <a:lumMod val="95000"/>
                              <a:lumOff val="5000"/>
                            </a:schemeClr>
                          </a:solidFill>
                          <a:latin typeface="Apex New Book" panose="02010600040501010103" pitchFamily="2" charset="77"/>
                          <a:ea typeface="Apex New Medium" panose="02010600040501010103" pitchFamily="2" charset="77"/>
                          <a:cs typeface="+mn-cs"/>
                        </a:rPr>
                        <a:t>Rules of Engagement</a:t>
                      </a:r>
                    </a:p>
                    <a:p>
                      <a:pPr marL="285750" indent="-285750">
                        <a:buFontTx/>
                        <a:buChar char="-"/>
                      </a:pPr>
                      <a:r>
                        <a:rPr lang="en-US" sz="1600" b="0" i="0" dirty="0">
                          <a:solidFill>
                            <a:schemeClr val="tx1">
                              <a:lumMod val="75000"/>
                              <a:lumOff val="25000"/>
                            </a:schemeClr>
                          </a:solidFill>
                          <a:latin typeface="Apex New Medium" panose="02010600040501010103" pitchFamily="2" charset="77"/>
                          <a:ea typeface="Apex New Medium" panose="02010600040501010103" pitchFamily="2" charset="77"/>
                        </a:rPr>
                        <a:t>Timeline and key dates</a:t>
                      </a:r>
                    </a:p>
                    <a:p>
                      <a:pPr marL="285750" indent="-285750">
                        <a:buFontTx/>
                        <a:buChar char="-"/>
                      </a:pPr>
                      <a:r>
                        <a:rPr lang="en-US" sz="1600" b="0" i="0" dirty="0">
                          <a:solidFill>
                            <a:schemeClr val="tx1">
                              <a:lumMod val="75000"/>
                              <a:lumOff val="25000"/>
                            </a:schemeClr>
                          </a:solidFill>
                          <a:latin typeface="Apex New Medium" panose="02010600040501010103" pitchFamily="2" charset="77"/>
                          <a:ea typeface="Apex New Medium" panose="02010600040501010103" pitchFamily="2" charset="77"/>
                        </a:rPr>
                        <a:t>Submission Guidelines</a:t>
                      </a:r>
                    </a:p>
                    <a:p>
                      <a:pPr marL="0" indent="0">
                        <a:buFontTx/>
                        <a:buNone/>
                      </a:pPr>
                      <a:endParaRPr lang="en-US" sz="16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5min</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rPr>
                        <a:t>Nhlanhla Caluza </a:t>
                      </a:r>
                      <a:endParaRPr lang="en-US"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142023"/>
                  </a:ext>
                </a:extLst>
              </a:tr>
              <a:tr h="1247890">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03</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kern="1200" dirty="0">
                          <a:solidFill>
                            <a:schemeClr val="tx1">
                              <a:lumMod val="95000"/>
                              <a:lumOff val="5000"/>
                            </a:schemeClr>
                          </a:solidFill>
                          <a:latin typeface="Apex New Book" panose="02010600040501010103" pitchFamily="2" charset="77"/>
                          <a:ea typeface="Apex New Medium" panose="02010600040501010103" pitchFamily="2" charset="77"/>
                          <a:cs typeface="+mn-cs"/>
                        </a:rPr>
                        <a:t>Scope of Work</a:t>
                      </a:r>
                    </a:p>
                    <a:p>
                      <a:pPr marL="285750" indent="-285750">
                        <a:buFontTx/>
                        <a:buChar char="-"/>
                      </a:pPr>
                      <a:r>
                        <a:rPr lang="en-US" sz="1600" b="0" i="0" dirty="0">
                          <a:solidFill>
                            <a:schemeClr val="tx1">
                              <a:lumMod val="75000"/>
                              <a:lumOff val="25000"/>
                            </a:schemeClr>
                          </a:solidFill>
                          <a:latin typeface="Apex New Medium" panose="02010600040501010103" pitchFamily="2" charset="77"/>
                          <a:ea typeface="Apex New Medium" panose="02010600040501010103" pitchFamily="2" charset="77"/>
                        </a:rPr>
                        <a:t>Key Deliverables</a:t>
                      </a:r>
                    </a:p>
                    <a:p>
                      <a:endParaRPr lang="en-US" sz="16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25min</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Dr Christinah Maphanga </a:t>
                      </a:r>
                    </a:p>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Zikhona Ramncwana </a:t>
                      </a:r>
                    </a:p>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Phiwe Mbana </a:t>
                      </a:r>
                    </a:p>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Khanyisile Bhengu</a:t>
                      </a:r>
                      <a:endPar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797243"/>
                  </a:ext>
                </a:extLst>
              </a:tr>
              <a:tr h="896932">
                <a:tc>
                  <a:txBody>
                    <a:bodyPr/>
                    <a:lstStyle/>
                    <a:p>
                      <a:r>
                        <a:rPr lang="en-US" sz="1800" b="1" i="0" dirty="0">
                          <a:solidFill>
                            <a:schemeClr val="tx1">
                              <a:lumMod val="75000"/>
                              <a:lumOff val="25000"/>
                            </a:schemeClr>
                          </a:solidFill>
                          <a:latin typeface="Apex New Heavy" panose="02010600040501010103" pitchFamily="2" charset="77"/>
                          <a:ea typeface="Apex New Heavy" panose="02010600040501010103" pitchFamily="2" charset="77"/>
                        </a:rPr>
                        <a:t>04</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9173" rtl="0" eaLnBrk="1" latinLnBrk="0" hangingPunct="1"/>
                      <a:r>
                        <a:rPr lang="en-US" sz="1800" b="1" i="0" kern="1200" dirty="0">
                          <a:solidFill>
                            <a:schemeClr val="tx1">
                              <a:lumMod val="95000"/>
                              <a:lumOff val="5000"/>
                            </a:schemeClr>
                          </a:solidFill>
                          <a:latin typeface="Apex New Book" panose="02010600040501010103" pitchFamily="2" charset="77"/>
                          <a:ea typeface="Apex New Medium" panose="02010600040501010103" pitchFamily="2" charset="77"/>
                          <a:cs typeface="+mn-cs"/>
                        </a:rPr>
                        <a:t>Procurement Process</a:t>
                      </a:r>
                    </a:p>
                    <a:p>
                      <a:pPr marL="285750" indent="-285750">
                        <a:buFontTx/>
                        <a:buChar char="-"/>
                      </a:pPr>
                      <a:r>
                        <a:rPr lang="en-US" sz="1600" b="0" i="0" dirty="0">
                          <a:solidFill>
                            <a:schemeClr val="tx1">
                              <a:lumMod val="75000"/>
                              <a:lumOff val="25000"/>
                            </a:schemeClr>
                          </a:solidFill>
                          <a:latin typeface="Apex New Medium" panose="02010600040501010103" pitchFamily="2" charset="77"/>
                          <a:ea typeface="Apex New Medium" panose="02010600040501010103" pitchFamily="2" charset="77"/>
                        </a:rPr>
                        <a:t>Submission Guidelines</a:t>
                      </a:r>
                    </a:p>
                    <a:p>
                      <a:endParaRPr lang="en-US" sz="16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10min</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rPr>
                        <a:t>Nhlanhla Caluza</a:t>
                      </a:r>
                      <a:endParaRPr lang="en-US"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512634"/>
                  </a:ext>
                </a:extLst>
              </a:tr>
              <a:tr h="896932">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04</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79173" rtl="0" eaLnBrk="1" latinLnBrk="0" hangingPunct="1"/>
                      <a:r>
                        <a:rPr lang="en-US" sz="1800" b="1" i="0" kern="1200" dirty="0">
                          <a:solidFill>
                            <a:schemeClr val="tx1">
                              <a:lumMod val="95000"/>
                              <a:lumOff val="5000"/>
                            </a:schemeClr>
                          </a:solidFill>
                          <a:latin typeface="Apex New Book" panose="02010600040501010103" pitchFamily="2" charset="77"/>
                          <a:ea typeface="Apex New Medium" panose="02010600040501010103" pitchFamily="2" charset="77"/>
                          <a:cs typeface="+mn-cs"/>
                        </a:rPr>
                        <a:t>Evaluation Methodology</a:t>
                      </a:r>
                    </a:p>
                    <a:p>
                      <a:pPr marL="285750" indent="-285750">
                        <a:buFontTx/>
                        <a:buChar char="-"/>
                      </a:pPr>
                      <a:r>
                        <a:rPr lang="en-US" sz="1600" b="0" i="0" dirty="0">
                          <a:solidFill>
                            <a:schemeClr val="tx1">
                              <a:lumMod val="75000"/>
                              <a:lumOff val="25000"/>
                            </a:schemeClr>
                          </a:solidFill>
                          <a:latin typeface="Apex New Medium" panose="02010600040501010103" pitchFamily="2" charset="77"/>
                          <a:ea typeface="Apex New Medium" panose="02010600040501010103" pitchFamily="2" charset="77"/>
                        </a:rPr>
                        <a:t>Evaluation Criteria</a:t>
                      </a:r>
                    </a:p>
                    <a:p>
                      <a:pPr marL="0" indent="0">
                        <a:buFontTx/>
                        <a:buNone/>
                      </a:pPr>
                      <a:endParaRPr lang="en-US" sz="16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10min</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rPr>
                        <a:t>Nhlanhla Caluza</a:t>
                      </a:r>
                      <a:endParaRPr lang="en-US"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495685"/>
                  </a:ext>
                </a:extLst>
              </a:tr>
              <a:tr h="647159">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05</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Q/A</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800" b="0" i="0" kern="1200" dirty="0">
                          <a:solidFill>
                            <a:schemeClr val="tx1">
                              <a:lumMod val="75000"/>
                              <a:lumOff val="25000"/>
                            </a:schemeClr>
                          </a:solidFill>
                          <a:latin typeface="Apex New Book" panose="02010600040501010103" pitchFamily="2" charset="77"/>
                          <a:ea typeface="Apex New Book" panose="02010600040501010103" pitchFamily="2" charset="77"/>
                          <a:cs typeface="+mn-cs"/>
                        </a:rPr>
                        <a:t>5min</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rPr>
                        <a:t>Nhlanhla Caluza</a:t>
                      </a:r>
                      <a:endParaRPr lang="en-US" sz="1800" b="0" i="0" kern="1200" noProof="0" dirty="0">
                        <a:solidFill>
                          <a:schemeClr val="tx1">
                            <a:lumMod val="75000"/>
                            <a:lumOff val="25000"/>
                          </a:schemeClr>
                        </a:solidFill>
                        <a:latin typeface="Apex New Book" panose="02010600040501010103" pitchFamily="2" charset="77"/>
                        <a:ea typeface="Apex New Book" panose="02010600040501010103" pitchFamily="2" charset="77"/>
                        <a:cs typeface="+mn-cs"/>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356064"/>
                  </a:ext>
                </a:extLst>
              </a:tr>
            </a:tbl>
          </a:graphicData>
        </a:graphic>
      </p:graphicFrame>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30" name="Text Placeholder 129">
            <a:extLst>
              <a:ext uri="{FF2B5EF4-FFF2-40B4-BE49-F238E27FC236}">
                <a16:creationId xmlns:a16="http://schemas.microsoft.com/office/drawing/2014/main" id="{EF382210-A450-6F80-3314-8A2842F91CA5}"/>
              </a:ext>
            </a:extLst>
          </p:cNvPr>
          <p:cNvSpPr>
            <a:spLocks noGrp="1"/>
          </p:cNvSpPr>
          <p:nvPr>
            <p:ph type="body" sz="quarter" idx="16"/>
          </p:nvPr>
        </p:nvSpPr>
        <p:spPr/>
        <p:txBody>
          <a:bodyPr/>
          <a:lstStyle/>
          <a:p>
            <a:r>
              <a:rPr lang="en-US" dirty="0">
                <a:solidFill>
                  <a:schemeClr val="tx1">
                    <a:lumMod val="75000"/>
                    <a:lumOff val="25000"/>
                  </a:schemeClr>
                </a:solidFill>
              </a:rPr>
              <a:t>Time allocation and presenters</a:t>
            </a:r>
          </a:p>
        </p:txBody>
      </p:sp>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288000" y="106234"/>
            <a:ext cx="10079725" cy="461665"/>
          </a:xfrm>
        </p:spPr>
        <p:txBody>
          <a:bodyPr/>
          <a:lstStyle/>
          <a:p>
            <a:r>
              <a:rPr lang="en-US" sz="2400" dirty="0"/>
              <a:t>AGENDA</a:t>
            </a:r>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767" b="1" i="0" u="none" strike="noStrike" kern="1200" cap="none" spc="0" normalizeH="0" baseline="0" noProof="0">
              <a:ln>
                <a:noFill/>
              </a:ln>
              <a:solidFill>
                <a:srgbClr val="FFFFFF"/>
              </a:solidFill>
              <a:effectLst/>
              <a:uLnTx/>
              <a:uFillTx/>
              <a:latin typeface="Tahoma"/>
              <a:ea typeface="+mn-ea"/>
              <a:cs typeface="+mn-cs"/>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619615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81C6F-35CD-EEB7-5FE6-BB5819B50C52}"/>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ZA" sz="767" b="1" i="0" u="none" strike="noStrike" kern="1200" cap="none" spc="0" normalizeH="0" baseline="0" noProof="0">
              <a:ln>
                <a:noFill/>
              </a:ln>
              <a:solidFill>
                <a:srgbClr val="FFFFFF"/>
              </a:solidFill>
              <a:effectLst/>
              <a:uLnTx/>
              <a:uFillTx/>
              <a:latin typeface="Tahoma"/>
              <a:ea typeface="+mn-ea"/>
              <a:cs typeface="+mn-cs"/>
            </a:endParaRPr>
          </a:p>
        </p:txBody>
      </p:sp>
      <p:pic>
        <p:nvPicPr>
          <p:cNvPr id="18" name="Picture 17">
            <a:extLst>
              <a:ext uri="{FF2B5EF4-FFF2-40B4-BE49-F238E27FC236}">
                <a16:creationId xmlns:a16="http://schemas.microsoft.com/office/drawing/2014/main" id="{3FDD13CD-7791-221D-11E1-C8D18F3EEE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9" name="Rectangle 8">
            <a:extLst>
              <a:ext uri="{FF2B5EF4-FFF2-40B4-BE49-F238E27FC236}">
                <a16:creationId xmlns:a16="http://schemas.microsoft.com/office/drawing/2014/main" id="{24D8A651-FE7D-073A-C38A-FE869F70AA27}"/>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10" name="Title 22">
            <a:extLst>
              <a:ext uri="{FF2B5EF4-FFF2-40B4-BE49-F238E27FC236}">
                <a16:creationId xmlns:a16="http://schemas.microsoft.com/office/drawing/2014/main" id="{ABC2DC86-B2FD-D26B-7F7D-AE69FC562B5B}"/>
              </a:ext>
            </a:extLst>
          </p:cNvPr>
          <p:cNvSpPr txBox="1">
            <a:spLocks/>
          </p:cNvSpPr>
          <p:nvPr/>
        </p:nvSpPr>
        <p:spPr>
          <a:xfrm>
            <a:off x="1972970" y="1078100"/>
            <a:ext cx="7412385" cy="184665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r" defTabSz="77917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Submission Guidelines</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endParaRPr kumimoji="0" lang="en-US" sz="5400" b="1" i="0" u="none" strike="noStrike" kern="1200" cap="none" spc="0" normalizeH="0" baseline="0" noProof="0" dirty="0">
              <a:ln>
                <a:noFill/>
              </a:ln>
              <a:solidFill>
                <a:srgbClr val="000000"/>
              </a:solidFill>
              <a:effectLst/>
              <a:uLnTx/>
              <a:uFillTx/>
              <a:latin typeface="Apex New Bold" panose="02010600040501010103" pitchFamily="2" charset="77"/>
              <a:cs typeface="+mj-cs"/>
            </a:endParaRPr>
          </a:p>
        </p:txBody>
      </p:sp>
      <p:sp>
        <p:nvSpPr>
          <p:cNvPr id="12" name="Graphic 64">
            <a:extLst>
              <a:ext uri="{FF2B5EF4-FFF2-40B4-BE49-F238E27FC236}">
                <a16:creationId xmlns:a16="http://schemas.microsoft.com/office/drawing/2014/main" id="{838C4DDD-3DD8-6E6D-7BE2-CE14A996B070}"/>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359953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2E17EB3B-AC77-6E96-0739-5E450CEDB13F}"/>
              </a:ext>
            </a:extLst>
          </p:cNvPr>
          <p:cNvSpPr>
            <a:spLocks noGrp="1"/>
          </p:cNvSpPr>
          <p:nvPr>
            <p:ph type="body" sz="quarter" idx="17"/>
          </p:nvPr>
        </p:nvSpPr>
        <p:spPr>
          <a:xfrm>
            <a:off x="283474" y="1092200"/>
            <a:ext cx="11171926" cy="5384800"/>
          </a:xfrm>
        </p:spPr>
        <p:txBody>
          <a:bodyPr/>
          <a:lstStyle/>
          <a:p>
            <a:pPr marL="285750" indent="-285750">
              <a:buFont typeface="Wingdings" panose="05000000000000000000" pitchFamily="2" charset="2"/>
              <a:buChar char="§"/>
            </a:pPr>
            <a:r>
              <a:rPr lang="en-US" dirty="0"/>
              <a:t>The tender was advertised on the National Treasury Portal </a:t>
            </a:r>
            <a:r>
              <a:rPr lang="en-US" dirty="0">
                <a:solidFill>
                  <a:srgbClr val="0070C0"/>
                </a:solidFill>
                <a:hlinkClick r:id="rId2">
                  <a:extLst>
                    <a:ext uri="{A12FA001-AC4F-418D-AE19-62706E023703}">
                      <ahyp:hlinkClr xmlns:ahyp="http://schemas.microsoft.com/office/drawing/2018/hyperlinkcolor" val="tx"/>
                    </a:ext>
                  </a:extLst>
                </a:hlinkClick>
              </a:rPr>
              <a:t>www.etenders.gov.za</a:t>
            </a:r>
            <a:r>
              <a:rPr lang="en-US" dirty="0">
                <a:solidFill>
                  <a:srgbClr val="0070C0"/>
                </a:solidFill>
              </a:rPr>
              <a:t> </a:t>
            </a:r>
            <a:r>
              <a:rPr lang="en-US" dirty="0"/>
              <a:t>and on the Transnet website.</a:t>
            </a:r>
          </a:p>
          <a:p>
            <a:pPr marL="285750" indent="-285750">
              <a:buFont typeface="Wingdings" panose="05000000000000000000" pitchFamily="2" charset="2"/>
              <a:buChar char="§"/>
            </a:pPr>
            <a:r>
              <a:rPr lang="en-US" dirty="0"/>
              <a:t>The RFP closing date and time is on </a:t>
            </a:r>
            <a:r>
              <a:rPr lang="en-US" b="1" dirty="0"/>
              <a:t>25 April 2025 at 16:00pm</a:t>
            </a:r>
            <a:r>
              <a:rPr lang="en-US" dirty="0"/>
              <a:t>.  </a:t>
            </a:r>
          </a:p>
          <a:p>
            <a:pPr marL="285750" indent="-285750">
              <a:buFont typeface="Wingdings" panose="05000000000000000000" pitchFamily="2" charset="2"/>
              <a:buChar char="§"/>
            </a:pPr>
            <a:r>
              <a:rPr lang="en-US" dirty="0"/>
              <a:t>Late submissions will be disqualified.</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For Instructions on the RFP submission</a:t>
            </a:r>
            <a:r>
              <a:rPr lang="en-US" dirty="0"/>
              <a:t>: </a:t>
            </a:r>
          </a:p>
          <a:p>
            <a:r>
              <a:rPr lang="en-US" dirty="0"/>
              <a:t>			please refer to </a:t>
            </a:r>
            <a:r>
              <a:rPr lang="en-US" b="1" dirty="0"/>
              <a:t>RFP, Section 2 paragraph 3.</a:t>
            </a:r>
          </a:p>
          <a:p>
            <a:pPr marL="285750" indent="-285750">
              <a:buFont typeface="Wingdings" panose="05000000000000000000" pitchFamily="2" charset="2"/>
              <a:buChar char="§"/>
            </a:pPr>
            <a:r>
              <a:rPr lang="en-US" b="1" dirty="0"/>
              <a:t>For details of all returnable documents that need to accompany your RFP submission</a:t>
            </a:r>
            <a:r>
              <a:rPr lang="en-US" dirty="0"/>
              <a:t>: </a:t>
            </a:r>
          </a:p>
          <a:p>
            <a:r>
              <a:rPr lang="en-US" dirty="0"/>
              <a:t>			please refer to </a:t>
            </a:r>
            <a:r>
              <a:rPr lang="en-US" b="1" dirty="0"/>
              <a:t>RFP, Section 3, </a:t>
            </a:r>
            <a:r>
              <a:rPr lang="en-US" b="1" i="1" dirty="0"/>
              <a:t>Returnable Documents</a:t>
            </a:r>
            <a:r>
              <a:rPr lang="en-US" b="1" dirty="0"/>
              <a:t>.</a:t>
            </a:r>
          </a:p>
          <a:p>
            <a:endParaRPr lang="en-US" dirty="0"/>
          </a:p>
        </p:txBody>
      </p:sp>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8000" y="108000"/>
            <a:ext cx="10079725" cy="738664"/>
          </a:xfrm>
        </p:spPr>
        <p:txBody>
          <a:bodyPr/>
          <a:lstStyle/>
          <a:p>
            <a:r>
              <a:rPr lang="en-US" dirty="0"/>
              <a:t>PROCUREMENT PROCESS </a:t>
            </a:r>
            <a:br>
              <a:rPr lang="en-US" dirty="0"/>
            </a:br>
            <a:r>
              <a:rPr lang="en-US" sz="1800" b="0" dirty="0">
                <a:solidFill>
                  <a:schemeClr val="bg1">
                    <a:lumMod val="50000"/>
                  </a:schemeClr>
                </a:solidFill>
              </a:rPr>
              <a:t>Overview</a:t>
            </a:r>
            <a:endParaRPr lang="en-US" b="0" dirty="0">
              <a:solidFill>
                <a:schemeClr val="bg1">
                  <a:lumMod val="50000"/>
                </a:schemeClr>
              </a:solidFill>
            </a:endParaRPr>
          </a:p>
        </p:txBody>
      </p:sp>
    </p:spTree>
    <p:extLst>
      <p:ext uri="{BB962C8B-B14F-4D97-AF65-F5344CB8AC3E}">
        <p14:creationId xmlns:p14="http://schemas.microsoft.com/office/powerpoint/2010/main" val="31970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Title 22">
            <a:extLst>
              <a:ext uri="{FF2B5EF4-FFF2-40B4-BE49-F238E27FC236}">
                <a16:creationId xmlns:a16="http://schemas.microsoft.com/office/drawing/2014/main" id="{E7BDCD38-CA41-1A8B-FDAB-B28561438DC3}"/>
              </a:ext>
            </a:extLst>
          </p:cNvPr>
          <p:cNvSpPr txBox="1">
            <a:spLocks/>
          </p:cNvSpPr>
          <p:nvPr/>
        </p:nvSpPr>
        <p:spPr>
          <a:xfrm>
            <a:off x="1972970" y="1078100"/>
            <a:ext cx="7412385" cy="276998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r" defTabSz="77917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Eligibility &amp; Evaluation Criteria</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endParaRPr kumimoji="0" lang="en-US" sz="5400" b="1" i="0" u="none" strike="noStrike" kern="1200" cap="none" spc="0" normalizeH="0" baseline="0" noProof="0" dirty="0">
              <a:ln>
                <a:noFill/>
              </a:ln>
              <a:solidFill>
                <a:srgbClr val="000000"/>
              </a:solidFill>
              <a:effectLst/>
              <a:uLnTx/>
              <a:uFillTx/>
              <a:latin typeface="Apex New Bold" panose="02010600040501010103" pitchFamily="2" charset="77"/>
              <a:cs typeface="+mj-cs"/>
            </a:endParaRP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27703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2E17EB3B-AC77-6E96-0739-5E450CEDB13F}"/>
              </a:ext>
            </a:extLst>
          </p:cNvPr>
          <p:cNvSpPr>
            <a:spLocks noGrp="1"/>
          </p:cNvSpPr>
          <p:nvPr>
            <p:ph type="body" sz="quarter" idx="17"/>
          </p:nvPr>
        </p:nvSpPr>
        <p:spPr>
          <a:xfrm>
            <a:off x="283474" y="1092200"/>
            <a:ext cx="11171926" cy="5384800"/>
          </a:xfrm>
        </p:spPr>
        <p:txBody>
          <a:bodyPr/>
          <a:lstStyle/>
          <a:p>
            <a:pPr marL="285750" indent="-285750">
              <a:buFont typeface="Wingdings" panose="05000000000000000000" pitchFamily="2" charset="2"/>
              <a:buChar char="§"/>
            </a:pPr>
            <a:r>
              <a:rPr lang="en-US" b="1" dirty="0"/>
              <a:t>EVALUATION METHODOLOGY</a:t>
            </a:r>
          </a:p>
          <a:p>
            <a:endParaRPr lang="en-US" dirty="0"/>
          </a:p>
        </p:txBody>
      </p:sp>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8000" y="108000"/>
            <a:ext cx="10079725" cy="738664"/>
          </a:xfrm>
        </p:spPr>
        <p:txBody>
          <a:bodyPr/>
          <a:lstStyle/>
          <a:p>
            <a:r>
              <a:rPr lang="en-US" dirty="0"/>
              <a:t>PROCUREMENT PROCESS </a:t>
            </a:r>
            <a:br>
              <a:rPr lang="en-US" dirty="0"/>
            </a:br>
            <a:r>
              <a:rPr lang="en-US" sz="1800" b="0" dirty="0">
                <a:solidFill>
                  <a:schemeClr val="bg1">
                    <a:lumMod val="50000"/>
                  </a:schemeClr>
                </a:solidFill>
              </a:rPr>
              <a:t>Overview</a:t>
            </a:r>
            <a:endParaRPr lang="en-US" b="0" dirty="0">
              <a:solidFill>
                <a:schemeClr val="bg1">
                  <a:lumMod val="50000"/>
                </a:schemeClr>
              </a:solidFill>
            </a:endParaRPr>
          </a:p>
        </p:txBody>
      </p:sp>
      <p:grpSp>
        <p:nvGrpSpPr>
          <p:cNvPr id="2" name="Group 1">
            <a:extLst>
              <a:ext uri="{FF2B5EF4-FFF2-40B4-BE49-F238E27FC236}">
                <a16:creationId xmlns:a16="http://schemas.microsoft.com/office/drawing/2014/main" id="{D947352C-ABA5-C550-0F63-1E92D427F082}"/>
              </a:ext>
            </a:extLst>
          </p:cNvPr>
          <p:cNvGrpSpPr/>
          <p:nvPr/>
        </p:nvGrpSpPr>
        <p:grpSpPr>
          <a:xfrm>
            <a:off x="1394872" y="1590701"/>
            <a:ext cx="8387303" cy="4599586"/>
            <a:chOff x="-113252" y="59617"/>
            <a:chExt cx="9896773" cy="3857034"/>
          </a:xfrm>
        </p:grpSpPr>
        <p:sp>
          <p:nvSpPr>
            <p:cNvPr id="3" name="Rectangle 2">
              <a:extLst>
                <a:ext uri="{FF2B5EF4-FFF2-40B4-BE49-F238E27FC236}">
                  <a16:creationId xmlns:a16="http://schemas.microsoft.com/office/drawing/2014/main" id="{84D29932-9CCA-0D55-523B-93DF911304BA}"/>
                </a:ext>
              </a:extLst>
            </p:cNvPr>
            <p:cNvSpPr/>
            <p:nvPr/>
          </p:nvSpPr>
          <p:spPr>
            <a:xfrm>
              <a:off x="-113252" y="116956"/>
              <a:ext cx="9871725" cy="39764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5" name="TextBox 16">
              <a:extLst>
                <a:ext uri="{FF2B5EF4-FFF2-40B4-BE49-F238E27FC236}">
                  <a16:creationId xmlns:a16="http://schemas.microsoft.com/office/drawing/2014/main" id="{79CC85F6-B122-564F-F109-A5C3F7C86A58}"/>
                </a:ext>
              </a:extLst>
            </p:cNvPr>
            <p:cNvSpPr txBox="1">
              <a:spLocks noChangeArrowheads="1"/>
            </p:cNvSpPr>
            <p:nvPr/>
          </p:nvSpPr>
          <p:spPr bwMode="auto">
            <a:xfrm>
              <a:off x="2776020" y="481478"/>
              <a:ext cx="807494" cy="2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Tahoma" panose="020B0604030504040204" pitchFamily="34" charset="0"/>
                  <a:ea typeface="Times New Roman" panose="02020603050405020304" pitchFamily="18" charset="0"/>
                </a:rPr>
                <a:t>Step 3</a:t>
              </a:r>
              <a:endParaRPr lang="en-US" sz="1200">
                <a:effectLst/>
                <a:latin typeface="Times New Roman" panose="02020603050405020304" pitchFamily="18" charset="0"/>
                <a:ea typeface="Times New Roman" panose="02020603050405020304" pitchFamily="18" charset="0"/>
              </a:endParaRPr>
            </a:p>
          </p:txBody>
        </p:sp>
        <p:sp>
          <p:nvSpPr>
            <p:cNvPr id="6" name="TextBox 3">
              <a:extLst>
                <a:ext uri="{FF2B5EF4-FFF2-40B4-BE49-F238E27FC236}">
                  <a16:creationId xmlns:a16="http://schemas.microsoft.com/office/drawing/2014/main" id="{06E257AB-7D80-E6A7-4D35-7A637EACAA3B}"/>
                </a:ext>
              </a:extLst>
            </p:cNvPr>
            <p:cNvSpPr txBox="1">
              <a:spLocks noChangeArrowheads="1"/>
            </p:cNvSpPr>
            <p:nvPr/>
          </p:nvSpPr>
          <p:spPr bwMode="auto">
            <a:xfrm>
              <a:off x="-99385" y="754368"/>
              <a:ext cx="1151068"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800" kern="1200">
                  <a:solidFill>
                    <a:srgbClr val="000000"/>
                  </a:solidFill>
                  <a:effectLst/>
                  <a:latin typeface="Tahoma" panose="020B0604030504040204" pitchFamily="34" charset="0"/>
                  <a:ea typeface="Times New Roman" panose="02020603050405020304" pitchFamily="18" charset="0"/>
                </a:rPr>
                <a:t>Administrative responsiveness</a:t>
              </a:r>
              <a:endParaRPr lang="en-US" sz="120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02C559E0-2BC1-F189-573F-C5DA9C7EA696}"/>
                </a:ext>
              </a:extLst>
            </p:cNvPr>
            <p:cNvSpPr txBox="1">
              <a:spLocks noChangeArrowheads="1"/>
            </p:cNvSpPr>
            <p:nvPr/>
          </p:nvSpPr>
          <p:spPr bwMode="auto">
            <a:xfrm>
              <a:off x="1051684" y="754368"/>
              <a:ext cx="1192607"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a:solidFill>
                    <a:srgbClr val="000000"/>
                  </a:solidFill>
                  <a:effectLst/>
                  <a:latin typeface="Tahoma" panose="020B0604030504040204" pitchFamily="34" charset="0"/>
                  <a:ea typeface="Times New Roman" panose="02020603050405020304" pitchFamily="18" charset="0"/>
                </a:rPr>
                <a:t>Substantive responsiveness</a:t>
              </a:r>
              <a:endParaRPr lang="en-US" sz="1200">
                <a:effectLst/>
                <a:latin typeface="Times New Roman" panose="02020603050405020304" pitchFamily="18" charset="0"/>
                <a:ea typeface="Times New Roman" panose="02020603050405020304" pitchFamily="18" charset="0"/>
              </a:endParaRPr>
            </a:p>
          </p:txBody>
        </p:sp>
        <p:sp>
          <p:nvSpPr>
            <p:cNvPr id="8" name="TextBox 3">
              <a:extLst>
                <a:ext uri="{FF2B5EF4-FFF2-40B4-BE49-F238E27FC236}">
                  <a16:creationId xmlns:a16="http://schemas.microsoft.com/office/drawing/2014/main" id="{B5C756F8-6FFC-B46B-7AFF-56F73F721467}"/>
                </a:ext>
              </a:extLst>
            </p:cNvPr>
            <p:cNvSpPr txBox="1">
              <a:spLocks noChangeArrowheads="1"/>
            </p:cNvSpPr>
            <p:nvPr/>
          </p:nvSpPr>
          <p:spPr bwMode="auto">
            <a:xfrm>
              <a:off x="4317490" y="845700"/>
              <a:ext cx="1407656"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rPr>
                <a:t>Weighted scoring / 100***</a:t>
              </a:r>
              <a:endParaRPr lang="en-US" sz="1200">
                <a:effectLst/>
                <a:latin typeface="Times New Roman" panose="02020603050405020304" pitchFamily="18" charset="0"/>
                <a:ea typeface="Times New Roman" panose="02020603050405020304" pitchFamily="18" charset="0"/>
              </a:endParaRPr>
            </a:p>
          </p:txBody>
        </p:sp>
        <p:sp>
          <p:nvSpPr>
            <p:cNvPr id="9" name="AutoShape 13">
              <a:extLst>
                <a:ext uri="{FF2B5EF4-FFF2-40B4-BE49-F238E27FC236}">
                  <a16:creationId xmlns:a16="http://schemas.microsoft.com/office/drawing/2014/main" id="{72DBBEA1-522D-A617-DF34-14FCD0F2F871}"/>
                </a:ext>
              </a:extLst>
            </p:cNvPr>
            <p:cNvSpPr>
              <a:spLocks noChangeArrowheads="1"/>
            </p:cNvSpPr>
            <p:nvPr/>
          </p:nvSpPr>
          <p:spPr bwMode="auto">
            <a:xfrm>
              <a:off x="261160" y="1820860"/>
              <a:ext cx="470149" cy="577086"/>
            </a:xfrm>
            <a:prstGeom prst="flowChartMultidocumen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endParaRPr lang="en-US"/>
            </a:p>
          </p:txBody>
        </p:sp>
        <p:sp>
          <p:nvSpPr>
            <p:cNvPr id="10" name="Right Arrow 28824">
              <a:extLst>
                <a:ext uri="{FF2B5EF4-FFF2-40B4-BE49-F238E27FC236}">
                  <a16:creationId xmlns:a16="http://schemas.microsoft.com/office/drawing/2014/main" id="{4BBCD13D-8A97-460E-96B2-8FBB58E8FFDC}"/>
                </a:ext>
              </a:extLst>
            </p:cNvPr>
            <p:cNvSpPr>
              <a:spLocks noChangeArrowheads="1"/>
            </p:cNvSpPr>
            <p:nvPr/>
          </p:nvSpPr>
          <p:spPr bwMode="auto">
            <a:xfrm>
              <a:off x="933217" y="2000251"/>
              <a:ext cx="272547"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11" name="AutoShape 15">
              <a:extLst>
                <a:ext uri="{FF2B5EF4-FFF2-40B4-BE49-F238E27FC236}">
                  <a16:creationId xmlns:a16="http://schemas.microsoft.com/office/drawing/2014/main" id="{ACC5F3B4-BD08-E083-E5FA-5BE2EB30E626}"/>
                </a:ext>
              </a:extLst>
            </p:cNvPr>
            <p:cNvSpPr>
              <a:spLocks noChangeArrowheads="1"/>
            </p:cNvSpPr>
            <p:nvPr/>
          </p:nvSpPr>
          <p:spPr bwMode="auto">
            <a:xfrm rot="3171260">
              <a:off x="1393864" y="1650660"/>
              <a:ext cx="236680" cy="655348"/>
            </a:xfrm>
            <a:prstGeom prst="lightningBolt">
              <a:avLst/>
            </a:prstGeom>
            <a:solidFill>
              <a:srgbClr val="FFFFFF"/>
            </a:solidFill>
            <a:ln w="63500" cmpd="thickThin">
              <a:solidFill>
                <a:srgbClr val="C0504D"/>
              </a:solidFill>
              <a:miter lim="800000"/>
              <a:headEnd/>
              <a:tailEnd/>
            </a:ln>
          </p:spPr>
          <p:txBody>
            <a:bodyPr/>
            <a:lstStyle/>
            <a:p>
              <a:endParaRPr lang="en-US"/>
            </a:p>
          </p:txBody>
        </p:sp>
        <p:sp>
          <p:nvSpPr>
            <p:cNvPr id="12" name="Right Arrow 28826">
              <a:extLst>
                <a:ext uri="{FF2B5EF4-FFF2-40B4-BE49-F238E27FC236}">
                  <a16:creationId xmlns:a16="http://schemas.microsoft.com/office/drawing/2014/main" id="{569E3D39-09B4-DBED-7E4C-EDC976C5EA64}"/>
                </a:ext>
              </a:extLst>
            </p:cNvPr>
            <p:cNvSpPr>
              <a:spLocks noChangeArrowheads="1"/>
            </p:cNvSpPr>
            <p:nvPr/>
          </p:nvSpPr>
          <p:spPr bwMode="auto">
            <a:xfrm>
              <a:off x="1851206" y="2000251"/>
              <a:ext cx="272547" cy="288000"/>
            </a:xfrm>
            <a:prstGeom prst="rightArrow">
              <a:avLst>
                <a:gd name="adj1" fmla="val 50000"/>
                <a:gd name="adj2" fmla="val 50127"/>
              </a:avLst>
            </a:prstGeom>
            <a:solidFill>
              <a:srgbClr val="FAC090"/>
            </a:solidFill>
            <a:ln w="9525">
              <a:solidFill>
                <a:srgbClr val="321212"/>
              </a:solidFill>
              <a:miter lim="800000"/>
              <a:headEnd/>
              <a:tailEnd/>
            </a:ln>
          </p:spPr>
          <p:txBody>
            <a:bodyPr lIns="270000" anchor="ctr"/>
            <a:lstStyle/>
            <a:p>
              <a:endParaRPr lang="en-US"/>
            </a:p>
          </p:txBody>
        </p:sp>
        <p:sp>
          <p:nvSpPr>
            <p:cNvPr id="13" name="TextBox 3">
              <a:extLst>
                <a:ext uri="{FF2B5EF4-FFF2-40B4-BE49-F238E27FC236}">
                  <a16:creationId xmlns:a16="http://schemas.microsoft.com/office/drawing/2014/main" id="{2BEA9534-658D-29B2-DC63-A9839B3FB5B2}"/>
                </a:ext>
              </a:extLst>
            </p:cNvPr>
            <p:cNvSpPr txBox="1">
              <a:spLocks noChangeArrowheads="1"/>
            </p:cNvSpPr>
            <p:nvPr/>
          </p:nvSpPr>
          <p:spPr bwMode="auto">
            <a:xfrm>
              <a:off x="-30041" y="1186319"/>
              <a:ext cx="110486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a:solidFill>
                    <a:srgbClr val="000000"/>
                  </a:solidFill>
                  <a:effectLst/>
                  <a:latin typeface="Tahoma" panose="020B0604030504040204" pitchFamily="34" charset="0"/>
                  <a:ea typeface="Times New Roman" panose="02020603050405020304" pitchFamily="18" charset="0"/>
                </a:rPr>
                <a:t>Returnable documents/ schedules</a:t>
              </a:r>
              <a:endParaRPr lang="en-US" sz="1200">
                <a:effectLst/>
                <a:latin typeface="Times New Roman" panose="02020603050405020304" pitchFamily="18" charset="0"/>
                <a:ea typeface="Times New Roman" panose="02020603050405020304" pitchFamily="18" charset="0"/>
              </a:endParaRPr>
            </a:p>
          </p:txBody>
        </p:sp>
        <p:sp>
          <p:nvSpPr>
            <p:cNvPr id="14" name="TextBox 3">
              <a:extLst>
                <a:ext uri="{FF2B5EF4-FFF2-40B4-BE49-F238E27FC236}">
                  <a16:creationId xmlns:a16="http://schemas.microsoft.com/office/drawing/2014/main" id="{59594937-9A77-CCF8-F1B8-C12971D3F25E}"/>
                </a:ext>
              </a:extLst>
            </p:cNvPr>
            <p:cNvSpPr txBox="1">
              <a:spLocks noChangeArrowheads="1"/>
            </p:cNvSpPr>
            <p:nvPr/>
          </p:nvSpPr>
          <p:spPr bwMode="auto">
            <a:xfrm>
              <a:off x="1118984" y="1278408"/>
              <a:ext cx="108712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kern="1200">
                  <a:solidFill>
                    <a:srgbClr val="000000"/>
                  </a:solidFill>
                  <a:effectLst/>
                  <a:latin typeface="Tahoma" panose="020B0604030504040204" pitchFamily="34" charset="0"/>
                  <a:ea typeface="Times New Roman" panose="02020603050405020304" pitchFamily="18" charset="0"/>
                </a:rPr>
                <a:t>Pre-qualification</a:t>
              </a:r>
              <a:endParaRPr lang="en-US" sz="1200">
                <a:effectLst/>
                <a:latin typeface="Times New Roman" panose="02020603050405020304" pitchFamily="18" charset="0"/>
                <a:ea typeface="Times New Roman" panose="02020603050405020304" pitchFamily="18" charset="0"/>
              </a:endParaRPr>
            </a:p>
          </p:txBody>
        </p:sp>
        <p:sp>
          <p:nvSpPr>
            <p:cNvPr id="15" name="TextBox 8">
              <a:extLst>
                <a:ext uri="{FF2B5EF4-FFF2-40B4-BE49-F238E27FC236}">
                  <a16:creationId xmlns:a16="http://schemas.microsoft.com/office/drawing/2014/main" id="{ADE86D77-3CD1-6BDA-2034-61C027A75901}"/>
                </a:ext>
              </a:extLst>
            </p:cNvPr>
            <p:cNvSpPr txBox="1">
              <a:spLocks noChangeArrowheads="1"/>
            </p:cNvSpPr>
            <p:nvPr/>
          </p:nvSpPr>
          <p:spPr bwMode="auto">
            <a:xfrm>
              <a:off x="2123750" y="3116908"/>
              <a:ext cx="1614348" cy="74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fontAlgn="base"/>
              <a:r>
                <a:rPr lang="en-ZA" sz="800" kern="1200">
                  <a:solidFill>
                    <a:srgbClr val="000000"/>
                  </a:solidFill>
                  <a:effectLst/>
                  <a:latin typeface="Tahoma" panose="020B0604030504040204" pitchFamily="34" charset="0"/>
                  <a:ea typeface="Times New Roman" panose="02020603050405020304" pitchFamily="18" charset="0"/>
                </a:rPr>
                <a:t>Technical / Functional criteria &amp; weightings must be stipulated in the tender document</a:t>
              </a:r>
              <a:endParaRPr lang="en-US" sz="1200">
                <a:effectLst/>
                <a:latin typeface="Times New Roman" panose="02020603050405020304" pitchFamily="18" charset="0"/>
                <a:ea typeface="Times New Roman" panose="02020603050405020304" pitchFamily="18" charset="0"/>
              </a:endParaRPr>
            </a:p>
          </p:txBody>
        </p:sp>
        <p:sp>
          <p:nvSpPr>
            <p:cNvPr id="16" name="TextBox 8">
              <a:extLst>
                <a:ext uri="{FF2B5EF4-FFF2-40B4-BE49-F238E27FC236}">
                  <a16:creationId xmlns:a16="http://schemas.microsoft.com/office/drawing/2014/main" id="{0ABE5FD8-06B0-DC61-DCC9-B402053F1CC6}"/>
                </a:ext>
              </a:extLst>
            </p:cNvPr>
            <p:cNvSpPr txBox="1">
              <a:spLocks noChangeArrowheads="1"/>
            </p:cNvSpPr>
            <p:nvPr/>
          </p:nvSpPr>
          <p:spPr bwMode="auto">
            <a:xfrm>
              <a:off x="4433474" y="2564243"/>
              <a:ext cx="1035722" cy="67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fontAlgn="base"/>
              <a:r>
                <a:rPr lang="en-ZA" sz="800" kern="1200">
                  <a:solidFill>
                    <a:srgbClr val="000000"/>
                  </a:solidFill>
                  <a:effectLst/>
                  <a:latin typeface="Tahoma" panose="020B0604030504040204" pitchFamily="34" charset="0"/>
                  <a:ea typeface="Times New Roman" panose="02020603050405020304" pitchFamily="18" charset="0"/>
                </a:rPr>
                <a:t>WEIGHTED  SCORE</a:t>
              </a:r>
              <a:endParaRPr lang="en-US" sz="120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F5D74B89-7894-E671-E46C-CDE8F6A6DDEE}"/>
                </a:ext>
              </a:extLst>
            </p:cNvPr>
            <p:cNvSpPr/>
            <p:nvPr/>
          </p:nvSpPr>
          <p:spPr bwMode="auto">
            <a:xfrm>
              <a:off x="2850496" y="2152032"/>
              <a:ext cx="256088" cy="1009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18" name="Rectangle 17">
              <a:extLst>
                <a:ext uri="{FF2B5EF4-FFF2-40B4-BE49-F238E27FC236}">
                  <a16:creationId xmlns:a16="http://schemas.microsoft.com/office/drawing/2014/main" id="{F14CDED8-9569-A22F-6935-C8513A126D35}"/>
                </a:ext>
              </a:extLst>
            </p:cNvPr>
            <p:cNvSpPr/>
            <p:nvPr/>
          </p:nvSpPr>
          <p:spPr bwMode="auto">
            <a:xfrm>
              <a:off x="2850496" y="1953593"/>
              <a:ext cx="256088" cy="232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sp>
          <p:nvSpPr>
            <p:cNvPr id="19" name="Right Arrow 28833">
              <a:extLst>
                <a:ext uri="{FF2B5EF4-FFF2-40B4-BE49-F238E27FC236}">
                  <a16:creationId xmlns:a16="http://schemas.microsoft.com/office/drawing/2014/main" id="{CFA67601-5388-5821-0107-DFF27E6F0085}"/>
                </a:ext>
              </a:extLst>
            </p:cNvPr>
            <p:cNvSpPr>
              <a:spLocks noChangeArrowheads="1"/>
            </p:cNvSpPr>
            <p:nvPr/>
          </p:nvSpPr>
          <p:spPr bwMode="auto">
            <a:xfrm>
              <a:off x="3301795" y="2037597"/>
              <a:ext cx="272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20" name="TextBox 3">
              <a:extLst>
                <a:ext uri="{FF2B5EF4-FFF2-40B4-BE49-F238E27FC236}">
                  <a16:creationId xmlns:a16="http://schemas.microsoft.com/office/drawing/2014/main" id="{9EA8D241-BCDF-E1FA-57CF-D335B4D2339B}"/>
                </a:ext>
              </a:extLst>
            </p:cNvPr>
            <p:cNvSpPr txBox="1">
              <a:spLocks noChangeArrowheads="1"/>
            </p:cNvSpPr>
            <p:nvPr/>
          </p:nvSpPr>
          <p:spPr bwMode="auto">
            <a:xfrm>
              <a:off x="2418357" y="1161499"/>
              <a:ext cx="1038151" cy="88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Phase 1:</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Functionality/ technical</a:t>
              </a:r>
              <a:endParaRPr lang="en-US" sz="120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Minimum Threshold</a:t>
              </a:r>
              <a:endParaRPr lang="en-US" sz="1200">
                <a:effectLst/>
                <a:latin typeface="Times New Roman" panose="02020603050405020304" pitchFamily="18" charset="0"/>
                <a:ea typeface="Times New Roman" panose="02020603050405020304" pitchFamily="18" charset="0"/>
              </a:endParaRPr>
            </a:p>
          </p:txBody>
        </p:sp>
        <p:sp>
          <p:nvSpPr>
            <p:cNvPr id="21" name="TextBox 16">
              <a:extLst>
                <a:ext uri="{FF2B5EF4-FFF2-40B4-BE49-F238E27FC236}">
                  <a16:creationId xmlns:a16="http://schemas.microsoft.com/office/drawing/2014/main" id="{CD286E1A-D886-8216-0D3D-68B66AB4DE6C}"/>
                </a:ext>
              </a:extLst>
            </p:cNvPr>
            <p:cNvSpPr txBox="1">
              <a:spLocks noChangeArrowheads="1"/>
            </p:cNvSpPr>
            <p:nvPr/>
          </p:nvSpPr>
          <p:spPr bwMode="auto">
            <a:xfrm>
              <a:off x="1338517" y="480382"/>
              <a:ext cx="844764"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Tahoma" panose="020B0604030504040204" pitchFamily="34" charset="0"/>
                  <a:ea typeface="Times New Roman" panose="02020603050405020304" pitchFamily="18" charset="0"/>
                </a:rPr>
                <a:t>Step 2</a:t>
              </a:r>
              <a:endParaRPr lang="en-US" sz="1200">
                <a:effectLst/>
                <a:latin typeface="Times New Roman" panose="02020603050405020304" pitchFamily="18" charset="0"/>
                <a:ea typeface="Times New Roman" panose="02020603050405020304" pitchFamily="18" charset="0"/>
              </a:endParaRPr>
            </a:p>
          </p:txBody>
        </p:sp>
        <p:sp>
          <p:nvSpPr>
            <p:cNvPr id="22" name="TextBox 16">
              <a:extLst>
                <a:ext uri="{FF2B5EF4-FFF2-40B4-BE49-F238E27FC236}">
                  <a16:creationId xmlns:a16="http://schemas.microsoft.com/office/drawing/2014/main" id="{4ABA19F0-9FB9-5433-836D-FE25C164C6E0}"/>
                </a:ext>
              </a:extLst>
            </p:cNvPr>
            <p:cNvSpPr txBox="1">
              <a:spLocks noChangeArrowheads="1"/>
            </p:cNvSpPr>
            <p:nvPr/>
          </p:nvSpPr>
          <p:spPr bwMode="auto">
            <a:xfrm>
              <a:off x="246355" y="504650"/>
              <a:ext cx="767767"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Tahoma" panose="020B0604030504040204" pitchFamily="34" charset="0"/>
                  <a:ea typeface="Times New Roman" panose="02020603050405020304" pitchFamily="18" charset="0"/>
                </a:rPr>
                <a:t>Step 1</a:t>
              </a:r>
              <a:endParaRPr lang="en-US" sz="1200">
                <a:effectLst/>
                <a:latin typeface="Times New Roman" panose="02020603050405020304" pitchFamily="18" charset="0"/>
                <a:ea typeface="Times New Roman" panose="02020603050405020304" pitchFamily="18" charset="0"/>
              </a:endParaRPr>
            </a:p>
          </p:txBody>
        </p:sp>
        <p:sp>
          <p:nvSpPr>
            <p:cNvPr id="23" name="TextBox 16">
              <a:extLst>
                <a:ext uri="{FF2B5EF4-FFF2-40B4-BE49-F238E27FC236}">
                  <a16:creationId xmlns:a16="http://schemas.microsoft.com/office/drawing/2014/main" id="{4E503078-957C-9039-6E32-9FEF4DF7ED3B}"/>
                </a:ext>
              </a:extLst>
            </p:cNvPr>
            <p:cNvSpPr txBox="1">
              <a:spLocks noChangeArrowheads="1"/>
            </p:cNvSpPr>
            <p:nvPr/>
          </p:nvSpPr>
          <p:spPr bwMode="auto">
            <a:xfrm>
              <a:off x="4394383" y="483627"/>
              <a:ext cx="84252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rPr>
                <a:t>Step 4</a:t>
              </a:r>
              <a:endParaRPr lang="en-US" sz="1200">
                <a:effectLst/>
                <a:latin typeface="Times New Roman" panose="02020603050405020304" pitchFamily="18" charset="0"/>
                <a:ea typeface="Times New Roman" panose="02020603050405020304" pitchFamily="18" charset="0"/>
              </a:endParaRPr>
            </a:p>
          </p:txBody>
        </p:sp>
        <p:cxnSp>
          <p:nvCxnSpPr>
            <p:cNvPr id="24" name="Straight Connector 23">
              <a:extLst>
                <a:ext uri="{FF2B5EF4-FFF2-40B4-BE49-F238E27FC236}">
                  <a16:creationId xmlns:a16="http://schemas.microsoft.com/office/drawing/2014/main" id="{73A75075-A324-30E6-5F21-F3237964A1DB}"/>
                </a:ext>
              </a:extLst>
            </p:cNvPr>
            <p:cNvCxnSpPr>
              <a:cxnSpLocks noChangeShapeType="1"/>
            </p:cNvCxnSpPr>
            <p:nvPr/>
          </p:nvCxnSpPr>
          <p:spPr bwMode="auto">
            <a:xfrm>
              <a:off x="4307001" y="127755"/>
              <a:ext cx="72406" cy="3788896"/>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5" name="TextBox 16">
              <a:extLst>
                <a:ext uri="{FF2B5EF4-FFF2-40B4-BE49-F238E27FC236}">
                  <a16:creationId xmlns:a16="http://schemas.microsoft.com/office/drawing/2014/main" id="{B0E59855-F8F0-F43B-179F-7B6BB15A329E}"/>
                </a:ext>
              </a:extLst>
            </p:cNvPr>
            <p:cNvSpPr txBox="1">
              <a:spLocks noChangeArrowheads="1"/>
            </p:cNvSpPr>
            <p:nvPr/>
          </p:nvSpPr>
          <p:spPr bwMode="auto">
            <a:xfrm>
              <a:off x="-30041" y="59617"/>
              <a:ext cx="2153793" cy="44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r>
                <a:rPr lang="en-ZA" sz="800" b="1" kern="1200">
                  <a:solidFill>
                    <a:srgbClr val="000000"/>
                  </a:solidFill>
                  <a:effectLst/>
                  <a:latin typeface="Arial" panose="020B0604020202020204" pitchFamily="34" charset="0"/>
                  <a:ea typeface="Times New Roman" panose="02020603050405020304" pitchFamily="18" charset="0"/>
                </a:rPr>
                <a:t>STAGE 1:</a:t>
              </a:r>
              <a:r>
                <a:rPr lang="en-ZA" sz="800" b="1" kern="1200">
                  <a:solidFill>
                    <a:srgbClr val="000000"/>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fontAlgn="base"/>
              <a:r>
                <a:rPr lang="en-ZA" sz="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TEST FOR RESPONSIVENESS</a:t>
              </a:r>
              <a:endParaRPr lang="en-US" sz="1200">
                <a:effectLst/>
                <a:latin typeface="Times New Roman" panose="02020603050405020304" pitchFamily="18" charset="0"/>
                <a:ea typeface="Times New Roman" panose="02020603050405020304" pitchFamily="18" charset="0"/>
              </a:endParaRPr>
            </a:p>
          </p:txBody>
        </p:sp>
        <p:sp>
          <p:nvSpPr>
            <p:cNvPr id="27" name="TextBox 16">
              <a:extLst>
                <a:ext uri="{FF2B5EF4-FFF2-40B4-BE49-F238E27FC236}">
                  <a16:creationId xmlns:a16="http://schemas.microsoft.com/office/drawing/2014/main" id="{EFA72E22-957A-CE86-736C-15827DA639EA}"/>
                </a:ext>
              </a:extLst>
            </p:cNvPr>
            <p:cNvSpPr txBox="1">
              <a:spLocks noChangeArrowheads="1"/>
            </p:cNvSpPr>
            <p:nvPr/>
          </p:nvSpPr>
          <p:spPr bwMode="auto">
            <a:xfrm>
              <a:off x="2490613" y="187852"/>
              <a:ext cx="111689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900" b="1" kern="1200">
                  <a:solidFill>
                    <a:srgbClr val="000000"/>
                  </a:solidFill>
                  <a:effectLst/>
                  <a:latin typeface="Arial" panose="020B0604020202020204" pitchFamily="34" charset="0"/>
                  <a:ea typeface="Times New Roman" panose="02020603050405020304" pitchFamily="18" charset="0"/>
                </a:rPr>
                <a:t>STAGE 2</a:t>
              </a:r>
              <a:endParaRPr lang="en-US" sz="1200">
                <a:effectLst/>
                <a:latin typeface="Times New Roman" panose="02020603050405020304" pitchFamily="18" charset="0"/>
                <a:ea typeface="Times New Roman" panose="02020603050405020304" pitchFamily="18" charset="0"/>
              </a:endParaRPr>
            </a:p>
          </p:txBody>
        </p:sp>
        <p:sp>
          <p:nvSpPr>
            <p:cNvPr id="29" name="TextBox 16">
              <a:extLst>
                <a:ext uri="{FF2B5EF4-FFF2-40B4-BE49-F238E27FC236}">
                  <a16:creationId xmlns:a16="http://schemas.microsoft.com/office/drawing/2014/main" id="{53221178-FBD5-5799-E7EF-2E6BD4815F38}"/>
                </a:ext>
              </a:extLst>
            </p:cNvPr>
            <p:cNvSpPr txBox="1">
              <a:spLocks noChangeArrowheads="1"/>
            </p:cNvSpPr>
            <p:nvPr/>
          </p:nvSpPr>
          <p:spPr bwMode="auto">
            <a:xfrm>
              <a:off x="5569423" y="197376"/>
              <a:ext cx="122981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US" sz="900" b="1" kern="1200">
                  <a:solidFill>
                    <a:srgbClr val="000000"/>
                  </a:solidFill>
                  <a:effectLst/>
                  <a:latin typeface="Arial" panose="020B0604020202020204" pitchFamily="34" charset="0"/>
                  <a:ea typeface="Times New Roman" panose="02020603050405020304" pitchFamily="18" charset="0"/>
                </a:rPr>
                <a:t>STAGE 3</a:t>
              </a:r>
              <a:endParaRPr lang="en-US" sz="1200">
                <a:effectLst/>
                <a:latin typeface="Times New Roman" panose="02020603050405020304" pitchFamily="18" charset="0"/>
                <a:ea typeface="Times New Roman" panose="02020603050405020304" pitchFamily="18" charset="0"/>
              </a:endParaRPr>
            </a:p>
          </p:txBody>
        </p:sp>
        <p:cxnSp>
          <p:nvCxnSpPr>
            <p:cNvPr id="30" name="Straight Connector 29">
              <a:extLst>
                <a:ext uri="{FF2B5EF4-FFF2-40B4-BE49-F238E27FC236}">
                  <a16:creationId xmlns:a16="http://schemas.microsoft.com/office/drawing/2014/main" id="{5FA1AF5C-33DF-6023-C37F-CCF159B29F6F}"/>
                </a:ext>
              </a:extLst>
            </p:cNvPr>
            <p:cNvCxnSpPr>
              <a:cxnSpLocks noChangeShapeType="1"/>
            </p:cNvCxnSpPr>
            <p:nvPr/>
          </p:nvCxnSpPr>
          <p:spPr bwMode="auto">
            <a:xfrm flipV="1">
              <a:off x="-74538" y="514664"/>
              <a:ext cx="9858059" cy="23014"/>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ight Arrow 28844">
              <a:extLst>
                <a:ext uri="{FF2B5EF4-FFF2-40B4-BE49-F238E27FC236}">
                  <a16:creationId xmlns:a16="http://schemas.microsoft.com/office/drawing/2014/main" id="{B3FB4EDA-0D5C-F301-6E59-8EAA44F6F291}"/>
                </a:ext>
              </a:extLst>
            </p:cNvPr>
            <p:cNvSpPr>
              <a:spLocks noChangeArrowheads="1"/>
            </p:cNvSpPr>
            <p:nvPr/>
          </p:nvSpPr>
          <p:spPr bwMode="auto">
            <a:xfrm>
              <a:off x="5296876" y="2009495"/>
              <a:ext cx="272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32" name="Rectangle 31">
              <a:extLst>
                <a:ext uri="{FF2B5EF4-FFF2-40B4-BE49-F238E27FC236}">
                  <a16:creationId xmlns:a16="http://schemas.microsoft.com/office/drawing/2014/main" id="{A255DA28-5C96-18A3-217B-1984B26C5016}"/>
                </a:ext>
              </a:extLst>
            </p:cNvPr>
            <p:cNvSpPr/>
            <p:nvPr/>
          </p:nvSpPr>
          <p:spPr bwMode="auto">
            <a:xfrm>
              <a:off x="7088628" y="1501567"/>
              <a:ext cx="1398766" cy="151216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gn="just"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Selection of the preferred bidder. </a:t>
              </a:r>
              <a:endParaRPr lang="en-US" sz="120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ZA" sz="800" kern="1200">
                  <a:solidFill>
                    <a:srgbClr val="000000"/>
                  </a:solidFill>
                  <a:effectLst/>
                  <a:latin typeface="Tahoma" panose="020B0604030504040204" pitchFamily="34" charset="0"/>
                  <a:ea typeface="Times New Roman" panose="02020603050405020304" pitchFamily="18" charset="0"/>
                </a:rPr>
                <a:t>(Objective criterion to justify award to someone other than the highest ranked bidder must have been stated in the bid documents and can be used at this stage, if applicable)</a:t>
              </a:r>
              <a:endParaRPr lang="en-US" sz="120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ZA"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E10AB216-4662-0339-79A3-A46CFC948814}"/>
                </a:ext>
              </a:extLst>
            </p:cNvPr>
            <p:cNvSpPr/>
            <p:nvPr/>
          </p:nvSpPr>
          <p:spPr bwMode="auto">
            <a:xfrm>
              <a:off x="8861031" y="1677808"/>
              <a:ext cx="870395" cy="87405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fontAlgn="base">
                <a:spcBef>
                  <a:spcPts val="0"/>
                </a:spcBef>
                <a:spcAft>
                  <a:spcPts val="0"/>
                </a:spcAft>
              </a:pPr>
              <a:r>
                <a:rPr lang="en-US" sz="800" kern="1200">
                  <a:solidFill>
                    <a:srgbClr val="000000"/>
                  </a:solidFill>
                  <a:effectLst/>
                  <a:latin typeface="Tahoma" panose="020B0604030504040204" pitchFamily="34" charset="0"/>
                  <a:ea typeface="Times New Roman" panose="02020603050405020304" pitchFamily="18" charset="0"/>
                </a:rPr>
                <a:t>Award of business and conclusion of contract</a:t>
              </a:r>
              <a:endParaRPr lang="en-US" sz="1200">
                <a:effectLst/>
                <a:latin typeface="Times New Roman" panose="02020603050405020304" pitchFamily="18" charset="0"/>
                <a:ea typeface="Times New Roman" panose="02020603050405020304" pitchFamily="18" charset="0"/>
              </a:endParaRPr>
            </a:p>
          </p:txBody>
        </p:sp>
        <p:sp>
          <p:nvSpPr>
            <p:cNvPr id="34" name="Right Arrow 28847">
              <a:extLst>
                <a:ext uri="{FF2B5EF4-FFF2-40B4-BE49-F238E27FC236}">
                  <a16:creationId xmlns:a16="http://schemas.microsoft.com/office/drawing/2014/main" id="{AF57FB86-0F0F-FA45-7C63-F149F3CC4AEA}"/>
                </a:ext>
              </a:extLst>
            </p:cNvPr>
            <p:cNvSpPr>
              <a:spLocks noChangeArrowheads="1"/>
            </p:cNvSpPr>
            <p:nvPr/>
          </p:nvSpPr>
          <p:spPr bwMode="auto">
            <a:xfrm>
              <a:off x="8542006" y="1990966"/>
              <a:ext cx="272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35" name="TextBox 105">
              <a:extLst>
                <a:ext uri="{FF2B5EF4-FFF2-40B4-BE49-F238E27FC236}">
                  <a16:creationId xmlns:a16="http://schemas.microsoft.com/office/drawing/2014/main" id="{BC3A7A7B-6A13-5835-F6EF-C1A95F252ED5}"/>
                </a:ext>
              </a:extLst>
            </p:cNvPr>
            <p:cNvSpPr txBox="1">
              <a:spLocks noChangeArrowheads="1"/>
            </p:cNvSpPr>
            <p:nvPr/>
          </p:nvSpPr>
          <p:spPr bwMode="auto">
            <a:xfrm>
              <a:off x="5592382" y="1327031"/>
              <a:ext cx="1168735" cy="1776551"/>
            </a:xfrm>
            <a:prstGeom prst="rect">
              <a:avLst/>
            </a:prstGeom>
            <a:solidFill>
              <a:schemeClr val="bg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marL="0" marR="0" fontAlgn="base">
                <a:spcBef>
                  <a:spcPts val="0"/>
                </a:spcBef>
                <a:spcAft>
                  <a:spcPts val="0"/>
                </a:spcAft>
              </a:pPr>
              <a:r>
                <a:rPr lang="en-US" sz="800" kern="1200">
                  <a:solidFill>
                    <a:srgbClr val="000000"/>
                  </a:solidFill>
                  <a:effectLst/>
                  <a:latin typeface="Tahoma" panose="020B0604030504040204" pitchFamily="34" charset="0"/>
                  <a:ea typeface="Times New Roman" panose="02020603050405020304" pitchFamily="18" charset="0"/>
                </a:rPr>
                <a:t>Post tender negotiation with preferred bidder [2</a:t>
              </a:r>
              <a:r>
                <a:rPr lang="en-US" sz="800" kern="1200" baseline="30000">
                  <a:solidFill>
                    <a:srgbClr val="000000"/>
                  </a:solidFill>
                  <a:effectLst/>
                  <a:latin typeface="Tahoma" panose="020B0604030504040204" pitchFamily="34" charset="0"/>
                  <a:ea typeface="Times New Roman" panose="02020603050405020304" pitchFamily="18" charset="0"/>
                </a:rPr>
                <a:t>nd</a:t>
              </a:r>
              <a:r>
                <a:rPr lang="en-US" sz="800" kern="1200">
                  <a:solidFill>
                    <a:srgbClr val="000000"/>
                  </a:solidFill>
                  <a:effectLst/>
                  <a:latin typeface="Tahoma" panose="020B0604030504040204" pitchFamily="34" charset="0"/>
                  <a:ea typeface="Times New Roman" panose="02020603050405020304" pitchFamily="18" charset="0"/>
                </a:rPr>
                <a:t> and 3</a:t>
              </a:r>
              <a:r>
                <a:rPr lang="en-US" sz="800" kern="1200" baseline="30000">
                  <a:solidFill>
                    <a:srgbClr val="000000"/>
                  </a:solidFill>
                  <a:effectLst/>
                  <a:latin typeface="Tahoma" panose="020B0604030504040204" pitchFamily="34" charset="0"/>
                  <a:ea typeface="Times New Roman" panose="02020603050405020304" pitchFamily="18" charset="0"/>
                </a:rPr>
                <a:t>rd </a:t>
              </a:r>
              <a:r>
                <a:rPr lang="en-US" sz="800" kern="1200">
                  <a:solidFill>
                    <a:srgbClr val="000000"/>
                  </a:solidFill>
                  <a:effectLst/>
                  <a:latin typeface="Tahoma" panose="020B0604030504040204" pitchFamily="34" charset="0"/>
                  <a:ea typeface="Times New Roman" panose="02020603050405020304" pitchFamily="18" charset="0"/>
                </a:rPr>
                <a:t>ranked bidders (if required) in a sequential and not simultaneous manner] if pricing is not market-related</a:t>
              </a:r>
              <a:endParaRPr lang="en-US" sz="1200">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B221BAF5-317B-F407-D99A-C88B1B67DD87}"/>
                </a:ext>
              </a:extLst>
            </p:cNvPr>
            <p:cNvSpPr/>
            <p:nvPr/>
          </p:nvSpPr>
          <p:spPr>
            <a:xfrm>
              <a:off x="4379408" y="1645459"/>
              <a:ext cx="885233" cy="957234"/>
            </a:xfrm>
            <a:prstGeom prst="rect">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noAutofit/>
            </a:bodyPr>
            <a:lstStyle/>
            <a:p>
              <a:pPr marL="0" marR="0" algn="l" fontAlgn="base">
                <a:lnSpc>
                  <a:spcPct val="150000"/>
                </a:lnSpc>
                <a:spcBef>
                  <a:spcPts val="0"/>
                </a:spcBef>
                <a:spcAft>
                  <a:spcPts val="0"/>
                </a:spcAft>
              </a:pP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Price (90)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l" fontAlgn="base">
                <a:lnSpc>
                  <a:spcPct val="150000"/>
                </a:lnSpc>
                <a:spcBef>
                  <a:spcPts val="0"/>
                </a:spcBef>
                <a:spcAft>
                  <a:spcPts val="0"/>
                </a:spcAft>
              </a:pP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l" fontAlgn="base">
                <a:lnSpc>
                  <a:spcPct val="150000"/>
                </a:lnSpc>
                <a:spcBef>
                  <a:spcPts val="0"/>
                </a:spcBef>
                <a:spcAft>
                  <a:spcPts val="0"/>
                </a:spcAft>
              </a:pPr>
              <a:r>
                <a:rPr lang="en-GB" sz="800"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l" fontAlgn="base">
                <a:lnSpc>
                  <a:spcPct val="150000"/>
                </a:lnSpc>
                <a:spcBef>
                  <a:spcPts val="0"/>
                </a:spcBef>
                <a:spcAft>
                  <a:spcPts val="0"/>
                </a:spcAft>
              </a:pPr>
              <a:r>
                <a:rPr lang="en-GB" sz="800" kern="1200" dirty="0">
                  <a:effectLst/>
                  <a:latin typeface="Tahoma" panose="020B0604030504040204" pitchFamily="34" charset="0"/>
                  <a:ea typeface="Times New Roman" panose="02020603050405020304" pitchFamily="18" charset="0"/>
                  <a:cs typeface="Tahoma" panose="020B0604030504040204" pitchFamily="34" charset="0"/>
                </a:rPr>
                <a:t>Specific goals  </a:t>
              </a:r>
              <a:r>
                <a:rPr lang="en-GB" sz="8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37" name="Right Arrow 28850">
              <a:extLst>
                <a:ext uri="{FF2B5EF4-FFF2-40B4-BE49-F238E27FC236}">
                  <a16:creationId xmlns:a16="http://schemas.microsoft.com/office/drawing/2014/main" id="{942FF79F-12B4-85A2-7943-7156A9EF2AFE}"/>
                </a:ext>
              </a:extLst>
            </p:cNvPr>
            <p:cNvSpPr>
              <a:spLocks noChangeArrowheads="1"/>
            </p:cNvSpPr>
            <p:nvPr/>
          </p:nvSpPr>
          <p:spPr bwMode="auto">
            <a:xfrm>
              <a:off x="6799232" y="2000250"/>
              <a:ext cx="272545" cy="288000"/>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endParaRPr lang="en-US"/>
            </a:p>
          </p:txBody>
        </p:sp>
        <p:sp>
          <p:nvSpPr>
            <p:cNvPr id="38" name="TextBox 3">
              <a:extLst>
                <a:ext uri="{FF2B5EF4-FFF2-40B4-BE49-F238E27FC236}">
                  <a16:creationId xmlns:a16="http://schemas.microsoft.com/office/drawing/2014/main" id="{195C3DC9-879D-3282-6FE2-1F4C76A5AD6C}"/>
                </a:ext>
              </a:extLst>
            </p:cNvPr>
            <p:cNvSpPr txBox="1">
              <a:spLocks noChangeArrowheads="1"/>
            </p:cNvSpPr>
            <p:nvPr/>
          </p:nvSpPr>
          <p:spPr bwMode="auto">
            <a:xfrm>
              <a:off x="2307658" y="793950"/>
              <a:ext cx="1165158" cy="511203"/>
            </a:xfrm>
            <a:prstGeom prst="rect">
              <a:avLst/>
            </a:prstGeom>
            <a:noFill/>
            <a:ln/>
          </p:spPr>
          <p:style>
            <a:lnRef idx="2">
              <a:schemeClr val="dk1"/>
            </a:lnRef>
            <a:fillRef idx="1">
              <a:schemeClr val="lt1"/>
            </a:fillRef>
            <a:effectRef idx="0">
              <a:schemeClr val="dk1"/>
            </a:effectRef>
            <a:fontRef idx="minor">
              <a:schemeClr val="dk1"/>
            </a:fontRef>
          </p:style>
          <p:txBody>
            <a:bodyPr wrap="square" anchor="ctr">
              <a:noAutofit/>
            </a:bodyPr>
            <a:lstStyle/>
            <a:p>
              <a:pPr marL="0" marR="0" algn="ctr" fontAlgn="base"/>
              <a:r>
                <a:rPr lang="en-ZA" sz="800" kern="1200">
                  <a:solidFill>
                    <a:srgbClr val="000000"/>
                  </a:solidFill>
                  <a:effectLst/>
                  <a:latin typeface="Tahoma" panose="020B0604030504040204" pitchFamily="34" charset="0"/>
                  <a:ea typeface="Times New Roman" panose="02020603050405020304" pitchFamily="18" charset="0"/>
                </a:rPr>
                <a:t>MINIMUM THRESHOLDS:</a:t>
              </a:r>
              <a:endParaRPr lang="en-US" sz="1200">
                <a:effectLst/>
                <a:latin typeface="Times New Roman" panose="02020603050405020304" pitchFamily="18" charset="0"/>
                <a:ea typeface="Times New Roman" panose="02020603050405020304" pitchFamily="18" charset="0"/>
              </a:endParaRPr>
            </a:p>
            <a:p>
              <a:pPr marL="0" marR="0" algn="ctr" fontAlgn="base"/>
              <a:r>
                <a:rPr lang="en-ZA" sz="800" b="1" kern="1200">
                  <a:solidFill>
                    <a:srgbClr val="000000"/>
                  </a:solidFill>
                  <a:effectLst/>
                  <a:latin typeface="Tahoma" panose="020B0604030504040204" pitchFamily="34" charset="0"/>
                  <a:ea typeface="Times New Roman" panose="02020603050405020304" pitchFamily="18" charset="0"/>
                </a:rPr>
                <a:t>80 points</a:t>
              </a:r>
              <a:endParaRPr lang="en-US" sz="1200">
                <a:effectLst/>
                <a:latin typeface="Times New Roman" panose="02020603050405020304" pitchFamily="18" charset="0"/>
                <a:ea typeface="Times New Roman" panose="02020603050405020304" pitchFamily="18" charset="0"/>
              </a:endParaRPr>
            </a:p>
          </p:txBody>
        </p:sp>
        <p:sp>
          <p:nvSpPr>
            <p:cNvPr id="39" name="TextBox 16">
              <a:extLst>
                <a:ext uri="{FF2B5EF4-FFF2-40B4-BE49-F238E27FC236}">
                  <a16:creationId xmlns:a16="http://schemas.microsoft.com/office/drawing/2014/main" id="{09E287CF-50A4-3757-CC2E-2F791D911C0C}"/>
                </a:ext>
              </a:extLst>
            </p:cNvPr>
            <p:cNvSpPr txBox="1">
              <a:spLocks noChangeArrowheads="1"/>
            </p:cNvSpPr>
            <p:nvPr/>
          </p:nvSpPr>
          <p:spPr bwMode="auto">
            <a:xfrm>
              <a:off x="5480624" y="504225"/>
              <a:ext cx="859245"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rPr>
                <a:t>Step 5</a:t>
              </a:r>
              <a:endParaRPr lang="en-US" sz="1200">
                <a:effectLst/>
                <a:latin typeface="Times New Roman" panose="02020603050405020304" pitchFamily="18" charset="0"/>
                <a:ea typeface="Times New Roman" panose="02020603050405020304" pitchFamily="18" charset="0"/>
              </a:endParaRPr>
            </a:p>
          </p:txBody>
        </p:sp>
        <p:sp>
          <p:nvSpPr>
            <p:cNvPr id="40" name="TextBox 16">
              <a:extLst>
                <a:ext uri="{FF2B5EF4-FFF2-40B4-BE49-F238E27FC236}">
                  <a16:creationId xmlns:a16="http://schemas.microsoft.com/office/drawing/2014/main" id="{C1557074-2388-5422-E7A6-49182E03ED0D}"/>
                </a:ext>
              </a:extLst>
            </p:cNvPr>
            <p:cNvSpPr txBox="1">
              <a:spLocks noChangeArrowheads="1"/>
            </p:cNvSpPr>
            <p:nvPr/>
          </p:nvSpPr>
          <p:spPr bwMode="auto">
            <a:xfrm>
              <a:off x="7108281" y="499473"/>
              <a:ext cx="84234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rPr>
                <a:t>Step 6</a:t>
              </a:r>
              <a:endParaRPr lang="en-US" sz="1200">
                <a:effectLst/>
                <a:latin typeface="Times New Roman" panose="02020603050405020304" pitchFamily="18" charset="0"/>
                <a:ea typeface="Times New Roman" panose="02020603050405020304" pitchFamily="18" charset="0"/>
              </a:endParaRPr>
            </a:p>
          </p:txBody>
        </p:sp>
        <p:sp>
          <p:nvSpPr>
            <p:cNvPr id="41" name="TextBox 16">
              <a:extLst>
                <a:ext uri="{FF2B5EF4-FFF2-40B4-BE49-F238E27FC236}">
                  <a16:creationId xmlns:a16="http://schemas.microsoft.com/office/drawing/2014/main" id="{56D34B32-BDC4-FD4B-9518-2F7295453B74}"/>
                </a:ext>
              </a:extLst>
            </p:cNvPr>
            <p:cNvSpPr txBox="1">
              <a:spLocks noChangeArrowheads="1"/>
            </p:cNvSpPr>
            <p:nvPr/>
          </p:nvSpPr>
          <p:spPr bwMode="auto">
            <a:xfrm>
              <a:off x="8736875" y="503021"/>
              <a:ext cx="75438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fontAlgn="base"/>
              <a:r>
                <a:rPr lang="en-ZA" sz="900" b="1" kern="1200">
                  <a:solidFill>
                    <a:srgbClr val="000000"/>
                  </a:solidFill>
                  <a:effectLst/>
                  <a:latin typeface="Arial" panose="020B0604020202020204" pitchFamily="34" charset="0"/>
                  <a:ea typeface="Times New Roman" panose="02020603050405020304" pitchFamily="18" charset="0"/>
                </a:rPr>
                <a:t>Step 7</a:t>
              </a:r>
              <a:endParaRPr lang="en-US" sz="1200">
                <a:effectLst/>
                <a:latin typeface="Times New Roman" panose="02020603050405020304" pitchFamily="18" charset="0"/>
                <a:ea typeface="Times New Roman" panose="02020603050405020304" pitchFamily="18" charset="0"/>
              </a:endParaRPr>
            </a:p>
          </p:txBody>
        </p:sp>
        <p:cxnSp>
          <p:nvCxnSpPr>
            <p:cNvPr id="42" name="Straight Connector 41">
              <a:extLst>
                <a:ext uri="{FF2B5EF4-FFF2-40B4-BE49-F238E27FC236}">
                  <a16:creationId xmlns:a16="http://schemas.microsoft.com/office/drawing/2014/main" id="{D0D37F7C-1B80-2013-234F-D4B7D5A9F80E}"/>
                </a:ext>
              </a:extLst>
            </p:cNvPr>
            <p:cNvCxnSpPr>
              <a:cxnSpLocks noChangeShapeType="1"/>
            </p:cNvCxnSpPr>
            <p:nvPr/>
          </p:nvCxnSpPr>
          <p:spPr bwMode="auto">
            <a:xfrm flipH="1">
              <a:off x="2197566" y="116947"/>
              <a:ext cx="39696" cy="3779641"/>
            </a:xfrm>
            <a:prstGeom prst="line">
              <a:avLst/>
            </a:prstGeom>
            <a:noFill/>
            <a:ln w="222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6" name="TextBox 3">
              <a:extLst>
                <a:ext uri="{FF2B5EF4-FFF2-40B4-BE49-F238E27FC236}">
                  <a16:creationId xmlns:a16="http://schemas.microsoft.com/office/drawing/2014/main" id="{C6374483-FB41-01A4-DE3F-1340C14B9B50}"/>
                </a:ext>
              </a:extLst>
            </p:cNvPr>
            <p:cNvSpPr txBox="1">
              <a:spLocks noChangeArrowheads="1"/>
            </p:cNvSpPr>
            <p:nvPr/>
          </p:nvSpPr>
          <p:spPr bwMode="auto">
            <a:xfrm>
              <a:off x="3328844" y="945000"/>
              <a:ext cx="1038151" cy="88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algn="ctr" fontAlgn="base">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grpSp>
      <p:sp>
        <p:nvSpPr>
          <p:cNvPr id="47" name="TextBox 8">
            <a:extLst>
              <a:ext uri="{FF2B5EF4-FFF2-40B4-BE49-F238E27FC236}">
                <a16:creationId xmlns:a16="http://schemas.microsoft.com/office/drawing/2014/main" id="{82C52E43-CAE4-5901-D8BB-03E0F8A8CF95}"/>
              </a:ext>
            </a:extLst>
          </p:cNvPr>
          <p:cNvSpPr txBox="1">
            <a:spLocks noChangeArrowheads="1"/>
          </p:cNvSpPr>
          <p:nvPr/>
        </p:nvSpPr>
        <p:spPr bwMode="auto">
          <a:xfrm>
            <a:off x="4115138" y="5593178"/>
            <a:ext cx="828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8FD7DD1F-0F3C-C132-D590-B6F15218BE08}"/>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 name="Rectangle 73">
            <a:extLst>
              <a:ext uri="{FF2B5EF4-FFF2-40B4-BE49-F238E27FC236}">
                <a16:creationId xmlns:a16="http://schemas.microsoft.com/office/drawing/2014/main" id="{26812095-FBA8-7648-FD72-488B69323863}"/>
              </a:ext>
            </a:extLst>
          </p:cNvPr>
          <p:cNvSpPr>
            <a:spLocks noChangeArrowheads="1"/>
          </p:cNvSpPr>
          <p:nvPr/>
        </p:nvSpPr>
        <p:spPr bwMode="auto">
          <a:xfrm>
            <a:off x="512763" y="1200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097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578004" y="849085"/>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fontAlgn="base">
              <a:spcBef>
                <a:spcPct val="0"/>
              </a:spcBef>
              <a:spcAft>
                <a:spcPct val="0"/>
              </a:spcAft>
            </a:pPr>
            <a:r>
              <a:rPr lang="en-ZA" sz="2000" b="1" dirty="0">
                <a:solidFill>
                  <a:srgbClr val="C00000"/>
                </a:solidFill>
                <a:latin typeface="Tahoma" pitchFamily="34" charset="0"/>
                <a:cs typeface="Arial" charset="0"/>
              </a:rPr>
              <a:t>TEST FOR RESPONSIVENESS</a:t>
            </a:r>
          </a:p>
          <a:p>
            <a:pPr fontAlgn="base">
              <a:spcBef>
                <a:spcPct val="0"/>
              </a:spcBef>
              <a:spcAft>
                <a:spcPct val="0"/>
              </a:spcAft>
            </a:pPr>
            <a:endParaRPr lang="en-ZA" sz="2000" b="1" dirty="0">
              <a:solidFill>
                <a:prstClr val="black"/>
              </a:solidFill>
              <a:latin typeface="Tahoma" pitchFamily="34" charset="0"/>
              <a:cs typeface="Arial" charset="0"/>
            </a:endParaRPr>
          </a:p>
          <a:p>
            <a:pPr fontAlgn="base">
              <a:spcBef>
                <a:spcPct val="0"/>
              </a:spcBef>
              <a:spcAft>
                <a:spcPct val="0"/>
              </a:spcAft>
            </a:pPr>
            <a:r>
              <a:rPr lang="en-ZA" sz="1200" b="1" dirty="0">
                <a:solidFill>
                  <a:prstClr val="black"/>
                </a:solidFill>
                <a:latin typeface="+mj-lt"/>
                <a:cs typeface="Arial" charset="0"/>
              </a:rPr>
              <a:t>Step 1: Administrative Responsiveness</a:t>
            </a:r>
          </a:p>
          <a:p>
            <a:pPr fontAlgn="base">
              <a:spcBef>
                <a:spcPct val="0"/>
              </a:spcBef>
              <a:spcAft>
                <a:spcPct val="0"/>
              </a:spcAft>
            </a:pPr>
            <a:endParaRPr lang="en-ZA" sz="1200" b="1" dirty="0">
              <a:solidFill>
                <a:prstClr val="black"/>
              </a:solidFill>
              <a:latin typeface="+mj-lt"/>
              <a:cs typeface="Arial" charset="0"/>
            </a:endParaRPr>
          </a:p>
          <a:p>
            <a:pPr marL="285750" indent="-285750" fontAlgn="base">
              <a:spcBef>
                <a:spcPct val="0"/>
              </a:spcBef>
              <a:spcAft>
                <a:spcPct val="0"/>
              </a:spcAft>
              <a:buFont typeface="Courier New" panose="02070309020205020404" pitchFamily="49" charset="0"/>
              <a:buChar char="o"/>
            </a:pPr>
            <a:r>
              <a:rPr lang="en-ZA" sz="1200" dirty="0">
                <a:solidFill>
                  <a:prstClr val="black"/>
                </a:solidFill>
                <a:latin typeface="+mj-lt"/>
                <a:cs typeface="Arial" charset="0"/>
              </a:rPr>
              <a:t>Whether the bid has been lodged on time. (Section 2 Paragraph 3)</a:t>
            </a:r>
          </a:p>
          <a:p>
            <a:pPr marL="285750" indent="-285750">
              <a:spcBef>
                <a:spcPct val="0"/>
              </a:spcBef>
              <a:spcAft>
                <a:spcPct val="0"/>
              </a:spcAft>
              <a:buFont typeface="Courier New" panose="02070309020205020404" pitchFamily="49" charset="0"/>
              <a:buChar char="o"/>
            </a:pPr>
            <a:r>
              <a:rPr lang="en-ZA" sz="1200" dirty="0">
                <a:solidFill>
                  <a:prstClr val="black"/>
                </a:solidFill>
                <a:latin typeface="+mj-lt"/>
                <a:cs typeface="Arial" charset="0"/>
              </a:rPr>
              <a:t>Verify if the bid documents has been duly signed by authorised respondent. (All sections)</a:t>
            </a:r>
          </a:p>
          <a:p>
            <a:pPr>
              <a:spcBef>
                <a:spcPct val="0"/>
              </a:spcBef>
              <a:spcAft>
                <a:spcPct val="0"/>
              </a:spcAft>
            </a:pPr>
            <a:endParaRPr lang="en-US" sz="1200" dirty="0">
              <a:solidFill>
                <a:prstClr val="black"/>
              </a:solidFill>
              <a:latin typeface="+mj-lt"/>
              <a:cs typeface="Arial" charset="0"/>
            </a:endParaRPr>
          </a:p>
          <a:p>
            <a:pPr lvl="0">
              <a:spcBef>
                <a:spcPct val="0"/>
              </a:spcBef>
              <a:spcAft>
                <a:spcPct val="0"/>
              </a:spcAft>
            </a:pPr>
            <a:r>
              <a:rPr lang="en-ZA" sz="1200" b="1" dirty="0">
                <a:solidFill>
                  <a:prstClr val="black"/>
                </a:solidFill>
                <a:latin typeface="+mj-lt"/>
                <a:cs typeface="Arial" charset="0"/>
              </a:rPr>
              <a:t>Step 2: Substantive Responsiveness </a:t>
            </a:r>
          </a:p>
          <a:p>
            <a:pPr lvl="0">
              <a:spcBef>
                <a:spcPct val="0"/>
              </a:spcBef>
              <a:spcAft>
                <a:spcPct val="0"/>
              </a:spcAft>
            </a:pPr>
            <a:endParaRPr lang="en-ZA" sz="1200" b="1" dirty="0">
              <a:solidFill>
                <a:prstClr val="black"/>
              </a:solidFill>
              <a:latin typeface="+mj-lt"/>
              <a:cs typeface="Arial" charset="0"/>
            </a:endParaRPr>
          </a:p>
          <a:p>
            <a:pPr marL="285750" indent="-285750">
              <a:spcBef>
                <a:spcPct val="0"/>
              </a:spcBef>
              <a:spcAft>
                <a:spcPct val="0"/>
              </a:spcAft>
              <a:buFont typeface="Courier New" panose="02070309020205020404" pitchFamily="49" charset="0"/>
              <a:buChar char="o"/>
            </a:pPr>
            <a:r>
              <a:rPr lang="en-US" sz="1200" dirty="0">
                <a:solidFill>
                  <a:srgbClr val="000000"/>
                </a:solidFill>
                <a:latin typeface="+mj-lt"/>
              </a:rPr>
              <a:t>Whether the bid contains a priced offer as prescribed in the pricing schedule. (Section 4)</a:t>
            </a:r>
          </a:p>
          <a:p>
            <a:pPr marL="285750" indent="-285750">
              <a:spcBef>
                <a:spcPct val="0"/>
              </a:spcBef>
              <a:spcAft>
                <a:spcPct val="0"/>
              </a:spcAft>
              <a:buFont typeface="Courier New" panose="02070309020205020404" pitchFamily="49" charset="0"/>
              <a:buChar char="o"/>
            </a:pPr>
            <a:r>
              <a:rPr lang="en-US" sz="1200" dirty="0">
                <a:solidFill>
                  <a:srgbClr val="000000"/>
                </a:solidFill>
                <a:latin typeface="+mj-lt"/>
              </a:rPr>
              <a:t>Proof of registration with  Employee Assistance Professionals Association of South Africa (EAPA-SA) (Annexure H)</a:t>
            </a:r>
          </a:p>
          <a:p>
            <a:pPr lvl="0">
              <a:spcBef>
                <a:spcPct val="0"/>
              </a:spcBef>
              <a:spcAft>
                <a:spcPct val="0"/>
              </a:spcAft>
            </a:pPr>
            <a:endParaRPr lang="en-ZA" sz="1200" dirty="0">
              <a:solidFill>
                <a:srgbClr val="000000"/>
              </a:solidFill>
              <a:latin typeface="+mj-lt"/>
            </a:endParaRPr>
          </a:p>
          <a:p>
            <a:pPr marL="285750" indent="-285750">
              <a:spcBef>
                <a:spcPct val="0"/>
              </a:spcBef>
              <a:spcAft>
                <a:spcPct val="0"/>
              </a:spcAft>
              <a:buFont typeface="Wingdings" panose="05000000000000000000" pitchFamily="2" charset="2"/>
              <a:buChar char="v"/>
            </a:pPr>
            <a:r>
              <a:rPr lang="en-US" sz="1200" b="1" i="1" dirty="0">
                <a:solidFill>
                  <a:srgbClr val="000000"/>
                </a:solidFill>
                <a:latin typeface="+mj-lt"/>
              </a:rPr>
              <a:t>The test for  substantive responsiveness [Step Two] must be passed for a Respondent’s Proposal to progress to Step Three for further Evaluation.</a:t>
            </a:r>
            <a:endParaRPr lang="en-ZA" sz="1200" b="1" i="1" dirty="0">
              <a:solidFill>
                <a:srgbClr val="000000"/>
              </a:solidFill>
              <a:latin typeface="+mj-lt"/>
            </a:endParaRPr>
          </a:p>
          <a:p>
            <a:pPr marL="285750" indent="-285750">
              <a:lnSpc>
                <a:spcPct val="150000"/>
              </a:lnSpc>
              <a:spcBef>
                <a:spcPts val="300"/>
              </a:spcBef>
              <a:spcAft>
                <a:spcPts val="0"/>
              </a:spcAft>
              <a:buFont typeface="Wingdings" panose="05000000000000000000" pitchFamily="2" charset="2"/>
              <a:buChar char="v"/>
            </a:pPr>
            <a:endParaRPr lang="en-ZA" b="1" i="1" dirty="0">
              <a:solidFill>
                <a:schemeClr val="tx1"/>
              </a:solidFill>
            </a:endParaRPr>
          </a:p>
          <a:p>
            <a:pPr marL="285750" indent="-285750" fontAlgn="base">
              <a:spcBef>
                <a:spcPct val="0"/>
              </a:spcBef>
              <a:spcAft>
                <a:spcPct val="0"/>
              </a:spcAft>
              <a:buFont typeface="Courier New" panose="02070309020205020404" pitchFamily="49" charset="0"/>
              <a:buChar char="o"/>
            </a:pPr>
            <a:endParaRPr lang="en-ZA" dirty="0">
              <a:solidFill>
                <a:schemeClr val="tx1"/>
              </a:solidFill>
              <a:latin typeface="Tahoma" pitchFamily="34" charset="0"/>
              <a:cs typeface="Arial" charset="0"/>
            </a:endParaRPr>
          </a:p>
          <a:p>
            <a:pPr fontAlgn="base">
              <a:spcBef>
                <a:spcPct val="0"/>
              </a:spcBef>
              <a:spcAft>
                <a:spcPct val="0"/>
              </a:spcAft>
            </a:pPr>
            <a:endParaRPr lang="en-ZA" dirty="0">
              <a:solidFill>
                <a:schemeClr val="tx1"/>
              </a:solidFill>
              <a:latin typeface="Tahoma" pitchFamily="34" charset="0"/>
              <a:cs typeface="Arial" charset="0"/>
            </a:endParaRPr>
          </a:p>
        </p:txBody>
      </p:sp>
      <p:sp>
        <p:nvSpPr>
          <p:cNvPr id="6" name="Title 5">
            <a:extLst>
              <a:ext uri="{FF2B5EF4-FFF2-40B4-BE49-F238E27FC236}">
                <a16:creationId xmlns:a16="http://schemas.microsoft.com/office/drawing/2014/main" id="{6F01E207-E25D-533E-3A39-63672B4BE346}"/>
              </a:ext>
            </a:extLst>
          </p:cNvPr>
          <p:cNvSpPr>
            <a:spLocks noGrp="1"/>
          </p:cNvSpPr>
          <p:nvPr>
            <p:ph type="title"/>
          </p:nvPr>
        </p:nvSpPr>
        <p:spPr/>
        <p:txBody>
          <a:bodyPr/>
          <a:lstStyle/>
          <a:p>
            <a:r>
              <a:rPr lang="en-ZA" dirty="0"/>
              <a:t> </a:t>
            </a:r>
          </a:p>
        </p:txBody>
      </p:sp>
      <p:sp>
        <p:nvSpPr>
          <p:cNvPr id="7" name="Title 25">
            <a:extLst>
              <a:ext uri="{FF2B5EF4-FFF2-40B4-BE49-F238E27FC236}">
                <a16:creationId xmlns:a16="http://schemas.microsoft.com/office/drawing/2014/main" id="{4049FDF3-CE67-7461-0B1D-1FD235E29EF3}"/>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a:t>
            </a:r>
            <a:endParaRPr lang="en-US" b="0" dirty="0">
              <a:solidFill>
                <a:schemeClr val="bg1">
                  <a:lumMod val="50000"/>
                </a:schemeClr>
              </a:solidFill>
            </a:endParaRPr>
          </a:p>
        </p:txBody>
      </p:sp>
    </p:spTree>
    <p:extLst>
      <p:ext uri="{BB962C8B-B14F-4D97-AF65-F5344CB8AC3E}">
        <p14:creationId xmlns:p14="http://schemas.microsoft.com/office/powerpoint/2010/main" val="257732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CE959F53-6AD9-93C2-4F2E-B43D5E249769}"/>
              </a:ext>
            </a:extLst>
          </p:cNvPr>
          <p:cNvSpPr txBox="1">
            <a:spLocks/>
          </p:cNvSpPr>
          <p:nvPr/>
        </p:nvSpPr>
        <p:spPr>
          <a:xfrm>
            <a:off x="582530" y="846664"/>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fontAlgn="base">
              <a:spcBef>
                <a:spcPct val="0"/>
              </a:spcBef>
              <a:spcAft>
                <a:spcPct val="0"/>
              </a:spcAft>
            </a:pPr>
            <a:r>
              <a:rPr lang="en-ZA" sz="1400" b="1" dirty="0">
                <a:solidFill>
                  <a:srgbClr val="C00000"/>
                </a:solidFill>
                <a:latin typeface="Tahoma" pitchFamily="34" charset="0"/>
                <a:cs typeface="Arial" charset="0"/>
              </a:rPr>
              <a:t>TECHNICAL: </a:t>
            </a:r>
          </a:p>
          <a:p>
            <a:pPr fontAlgn="base">
              <a:spcBef>
                <a:spcPct val="0"/>
              </a:spcBef>
              <a:spcAft>
                <a:spcPct val="0"/>
              </a:spcAft>
            </a:pPr>
            <a:endParaRPr lang="en-ZA" sz="2000" b="1" dirty="0">
              <a:solidFill>
                <a:srgbClr val="C00000"/>
              </a:solidFill>
              <a:latin typeface="Tahoma" pitchFamily="34" charset="0"/>
              <a:cs typeface="Arial" charset="0"/>
            </a:endParaRPr>
          </a:p>
        </p:txBody>
      </p:sp>
      <p:sp>
        <p:nvSpPr>
          <p:cNvPr id="7" name="Title 6">
            <a:extLst>
              <a:ext uri="{FF2B5EF4-FFF2-40B4-BE49-F238E27FC236}">
                <a16:creationId xmlns:a16="http://schemas.microsoft.com/office/drawing/2014/main" id="{77E7E516-4758-093E-30E8-8E74E3601282}"/>
              </a:ext>
            </a:extLst>
          </p:cNvPr>
          <p:cNvSpPr>
            <a:spLocks noGrp="1"/>
          </p:cNvSpPr>
          <p:nvPr>
            <p:ph type="title"/>
          </p:nvPr>
        </p:nvSpPr>
        <p:spPr/>
        <p:txBody>
          <a:bodyPr/>
          <a:lstStyle/>
          <a:p>
            <a:r>
              <a:rPr lang="en-ZA" dirty="0"/>
              <a:t> </a:t>
            </a:r>
          </a:p>
        </p:txBody>
      </p:sp>
      <p:sp>
        <p:nvSpPr>
          <p:cNvPr id="8" name="Title 25">
            <a:extLst>
              <a:ext uri="{FF2B5EF4-FFF2-40B4-BE49-F238E27FC236}">
                <a16:creationId xmlns:a16="http://schemas.microsoft.com/office/drawing/2014/main" id="{679A1804-E073-C634-375A-42C3C6D4438E}"/>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 (</a:t>
            </a:r>
            <a:r>
              <a:rPr lang="en-US" sz="1800" b="0" dirty="0" err="1">
                <a:solidFill>
                  <a:schemeClr val="bg1">
                    <a:lumMod val="50000"/>
                  </a:schemeClr>
                </a:solidFill>
              </a:rPr>
              <a:t>cont</a:t>
            </a:r>
            <a:r>
              <a:rPr lang="en-US" sz="1800" b="0" dirty="0">
                <a:solidFill>
                  <a:schemeClr val="bg1">
                    <a:lumMod val="50000"/>
                  </a:schemeClr>
                </a:solidFill>
              </a:rPr>
              <a:t>)</a:t>
            </a:r>
            <a:endParaRPr lang="en-US" b="0" dirty="0">
              <a:solidFill>
                <a:schemeClr val="bg1">
                  <a:lumMod val="50000"/>
                </a:schemeClr>
              </a:solidFill>
            </a:endParaRPr>
          </a:p>
        </p:txBody>
      </p:sp>
      <p:sp>
        <p:nvSpPr>
          <p:cNvPr id="4" name="Rectangle 1">
            <a:extLst>
              <a:ext uri="{FF2B5EF4-FFF2-40B4-BE49-F238E27FC236}">
                <a16:creationId xmlns:a16="http://schemas.microsoft.com/office/drawing/2014/main" id="{A4CED915-4A4A-21D2-0F92-E199F6391A31}"/>
              </a:ext>
            </a:extLst>
          </p:cNvPr>
          <p:cNvSpPr>
            <a:spLocks noChangeArrowheads="1"/>
          </p:cNvSpPr>
          <p:nvPr/>
        </p:nvSpPr>
        <p:spPr bwMode="auto">
          <a:xfrm>
            <a:off x="-578004" y="10554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0498" tIns="152352" rIns="0" bIns="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292100" algn="l"/>
              </a:tabLst>
            </a:pPr>
            <a:r>
              <a:rPr kumimoji="0" lang="en-GB" altLang="en-US" sz="900" b="1"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STEP THREE – Minimum Threshold 80 points for Technical Criteria</a:t>
            </a:r>
            <a:endParaRPr kumimoji="0" lang="en-GB" altLang="en-US" sz="9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047ECC42-D9F2-F887-311F-739157D38822}"/>
              </a:ext>
            </a:extLst>
          </p:cNvPr>
          <p:cNvGraphicFramePr>
            <a:graphicFrameLocks noGrp="1"/>
          </p:cNvGraphicFramePr>
          <p:nvPr>
            <p:extLst>
              <p:ext uri="{D42A27DB-BD31-4B8C-83A1-F6EECF244321}">
                <p14:modId xmlns:p14="http://schemas.microsoft.com/office/powerpoint/2010/main" val="3335297060"/>
              </p:ext>
            </p:extLst>
          </p:nvPr>
        </p:nvGraphicFramePr>
        <p:xfrm>
          <a:off x="442912" y="1363512"/>
          <a:ext cx="11063288" cy="5468679"/>
        </p:xfrm>
        <a:graphic>
          <a:graphicData uri="http://schemas.openxmlformats.org/drawingml/2006/table">
            <a:tbl>
              <a:tblPr firstRow="1" bandRow="1">
                <a:tableStyleId>{5940675A-B579-460E-94D1-54222C63F5DA}</a:tableStyleId>
              </a:tblPr>
              <a:tblGrid>
                <a:gridCol w="8853488">
                  <a:extLst>
                    <a:ext uri="{9D8B030D-6E8A-4147-A177-3AD203B41FA5}">
                      <a16:colId xmlns:a16="http://schemas.microsoft.com/office/drawing/2014/main" val="3459152169"/>
                    </a:ext>
                  </a:extLst>
                </a:gridCol>
                <a:gridCol w="1150380">
                  <a:extLst>
                    <a:ext uri="{9D8B030D-6E8A-4147-A177-3AD203B41FA5}">
                      <a16:colId xmlns:a16="http://schemas.microsoft.com/office/drawing/2014/main" val="2716248279"/>
                    </a:ext>
                  </a:extLst>
                </a:gridCol>
                <a:gridCol w="1059420">
                  <a:extLst>
                    <a:ext uri="{9D8B030D-6E8A-4147-A177-3AD203B41FA5}">
                      <a16:colId xmlns:a16="http://schemas.microsoft.com/office/drawing/2014/main" val="2632388447"/>
                    </a:ext>
                  </a:extLst>
                </a:gridCol>
              </a:tblGrid>
              <a:tr h="329289">
                <a:tc>
                  <a:txBody>
                    <a:bodyPr/>
                    <a:lstStyle/>
                    <a:p>
                      <a:r>
                        <a:rPr lang="en-ZA" sz="1050" b="1" dirty="0"/>
                        <a:t>Technical Evaluation Criteria </a:t>
                      </a:r>
                      <a:endParaRPr lang="en-US" sz="1050" b="1" dirty="0"/>
                    </a:p>
                  </a:txBody>
                  <a:tcPr anchor="ctr"/>
                </a:tc>
                <a:tc>
                  <a:txBody>
                    <a:bodyPr/>
                    <a:lstStyle/>
                    <a:p>
                      <a:r>
                        <a:rPr lang="en-ZA" sz="1050" b="1" dirty="0"/>
                        <a:t>Reference</a:t>
                      </a:r>
                      <a:endParaRPr lang="en-US" sz="1050" b="1" dirty="0"/>
                    </a:p>
                  </a:txBody>
                  <a:tcPr anchor="ctr"/>
                </a:tc>
                <a:tc>
                  <a:txBody>
                    <a:bodyPr/>
                    <a:lstStyle/>
                    <a:p>
                      <a:r>
                        <a:rPr lang="en-ZA" sz="1050" b="1" dirty="0"/>
                        <a:t>Maximum Points </a:t>
                      </a:r>
                      <a:endParaRPr lang="en-US" sz="1050" b="1" dirty="0"/>
                    </a:p>
                  </a:txBody>
                  <a:tcPr/>
                </a:tc>
                <a:extLst>
                  <a:ext uri="{0D108BD9-81ED-4DB2-BD59-A6C34878D82A}">
                    <a16:rowId xmlns:a16="http://schemas.microsoft.com/office/drawing/2014/main" val="2546785535"/>
                  </a:ext>
                </a:extLst>
              </a:tr>
              <a:tr h="1864620">
                <a:tc>
                  <a:txBody>
                    <a:bodyPr/>
                    <a:lstStyle/>
                    <a:p>
                      <a:pPr marL="0" marR="0" algn="just">
                        <a:lnSpc>
                          <a:spcPct val="150000"/>
                        </a:lnSpc>
                        <a:spcBef>
                          <a:spcPts val="300"/>
                        </a:spcBef>
                        <a:spcAft>
                          <a:spcPts val="0"/>
                        </a:spcAft>
                        <a:tabLst>
                          <a:tab pos="291465" algn="l"/>
                        </a:tabLst>
                      </a:pPr>
                      <a:r>
                        <a:rPr lang="en-GB" sz="900" b="1" dirty="0">
                          <a:effectLst/>
                          <a:latin typeface="Tahoma" panose="020B0604030504040204" pitchFamily="34" charset="0"/>
                          <a:ea typeface="Times New Roman" panose="02020603050405020304" pitchFamily="18" charset="0"/>
                          <a:cs typeface="Tahoma" panose="020B0604030504040204" pitchFamily="34" charset="0"/>
                        </a:rPr>
                        <a:t>Bidder`s Experience in employee wellness programmes</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Bidders must provide signed client reference letters on official client letterhead, demonstrating their experience in running employee wellness programme over the past 5 years. Each reference letter should include the client's name, contact numbers, email address, a description of the work done, and the duration of the contract. The bidder must have done work in a large entity with employees from 10 000 or more employees. The bidder needs to submit 1 to 5 reference letters.</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223520" algn="just">
                        <a:lnSpc>
                          <a:spcPct val="115000"/>
                        </a:lnSpc>
                        <a:spcBef>
                          <a:spcPts val="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106045" lvl="0" indent="-342900" algn="just">
                        <a:lnSpc>
                          <a:spcPct val="115000"/>
                        </a:lnSpc>
                        <a:spcBef>
                          <a:spcPts val="0"/>
                        </a:spcBef>
                        <a:spcAft>
                          <a:spcPts val="0"/>
                        </a:spcAft>
                        <a:buFont typeface="Times New Roman" panose="02020603050405020304" pitchFamily="18" charset="0"/>
                        <a:buChar char="-"/>
                      </a:pPr>
                      <a:r>
                        <a:rPr lang="en-US" sz="900" dirty="0">
                          <a:effectLst/>
                          <a:latin typeface="Tahoma" panose="020B0604030504040204" pitchFamily="34" charset="0"/>
                          <a:ea typeface="Tahoma" panose="020B0604030504040204" pitchFamily="34" charset="0"/>
                          <a:cs typeface="Tahoma" panose="020B0604030504040204" pitchFamily="34" charset="0"/>
                        </a:rPr>
                        <a:t>No experience with large entity employee wellness programme</a:t>
                      </a: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effectLst/>
                          <a:latin typeface="Tahoma" panose="020B0604030504040204" pitchFamily="34" charset="0"/>
                          <a:ea typeface="Times New Roman" panose="02020603050405020304" pitchFamily="18" charset="0"/>
                          <a:cs typeface="Tahoma" panose="020B0604030504040204" pitchFamily="34" charset="0"/>
                        </a:rPr>
                        <a:t>submitted</a:t>
                      </a:r>
                      <a:r>
                        <a:rPr lang="en-GB" sz="900" b="1" dirty="0">
                          <a:effectLst/>
                          <a:latin typeface="Tahoma" panose="020B0604030504040204" pitchFamily="34" charset="0"/>
                          <a:ea typeface="Times New Roman" panose="02020603050405020304" pitchFamily="18"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1-2 years’ experience in a large entity conducting employee wellness programme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3-4 years’ experience in a large entity conducting employee wellness programme </a:t>
                      </a:r>
                      <a:r>
                        <a:rPr lang="en-ZA" sz="900" b="1" dirty="0">
                          <a:effectLst/>
                          <a:latin typeface="Tahoma" panose="020B0604030504040204" pitchFamily="34" charset="0"/>
                          <a:ea typeface="Tahoma" panose="020B0604030504040204" pitchFamily="34" charset="0"/>
                          <a:cs typeface="Tahoma" panose="020B0604030504040204" pitchFamily="34" charset="0"/>
                        </a:rPr>
                        <a:t>[10]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marR="0" indent="-171450" algn="just">
                        <a:lnSpc>
                          <a:spcPct val="150000"/>
                        </a:lnSpc>
                        <a:spcBef>
                          <a:spcPts val="300"/>
                        </a:spcBef>
                        <a:spcAft>
                          <a:spcPts val="0"/>
                        </a:spcAft>
                        <a:buFontTx/>
                        <a:buChar char="-"/>
                        <a:tabLst>
                          <a:tab pos="291465" algn="l"/>
                        </a:tabLst>
                      </a:pPr>
                      <a:r>
                        <a:rPr lang="en-ZA" sz="900" dirty="0">
                          <a:effectLst/>
                          <a:latin typeface="Tahoma" panose="020B0604030504040204" pitchFamily="34" charset="0"/>
                          <a:ea typeface="Tahoma" panose="020B0604030504040204" pitchFamily="34" charset="0"/>
                          <a:cs typeface="Tahoma" panose="020B0604030504040204" pitchFamily="34" charset="0"/>
                        </a:rPr>
                        <a:t>     5 or more years’ experience in a large entity conducting employee wellness programme </a:t>
                      </a:r>
                      <a:r>
                        <a:rPr lang="en-ZA" sz="900" b="1" dirty="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tc>
                  <a:txBody>
                    <a:bodyPr/>
                    <a:lstStyle/>
                    <a:p>
                      <a:r>
                        <a:rPr lang="en-GB" sz="1100" b="1" dirty="0">
                          <a:effectLst/>
                          <a:latin typeface="Tahoma" panose="020B0604030504040204" pitchFamily="34" charset="0"/>
                          <a:ea typeface="Times New Roman" panose="02020603050405020304" pitchFamily="18" charset="0"/>
                        </a:rPr>
                        <a:t>Annexure I</a:t>
                      </a:r>
                      <a:endParaRPr lang="en-US" sz="1100" dirty="0"/>
                    </a:p>
                  </a:txBody>
                  <a:tcPr anchor="ctr"/>
                </a:tc>
                <a:tc>
                  <a:txBody>
                    <a:bodyPr/>
                    <a:lstStyle/>
                    <a:p>
                      <a:r>
                        <a:rPr lang="en-ZA" sz="1050" b="1" dirty="0"/>
                        <a:t>10</a:t>
                      </a:r>
                      <a:endParaRPr lang="en-US" sz="1050" b="1" dirty="0"/>
                    </a:p>
                  </a:txBody>
                  <a:tcPr anchor="ctr"/>
                </a:tc>
                <a:extLst>
                  <a:ext uri="{0D108BD9-81ED-4DB2-BD59-A6C34878D82A}">
                    <a16:rowId xmlns:a16="http://schemas.microsoft.com/office/drawing/2014/main" val="626048179"/>
                  </a:ext>
                </a:extLst>
              </a:tr>
              <a:tr h="3192579">
                <a:tc>
                  <a:txBody>
                    <a:bodyPr/>
                    <a:lstStyle/>
                    <a:p>
                      <a:pPr marL="0" marR="0" algn="just">
                        <a:lnSpc>
                          <a:spcPct val="150000"/>
                        </a:lnSpc>
                        <a:spcBef>
                          <a:spcPts val="300"/>
                        </a:spcBef>
                        <a:spcAft>
                          <a:spcPts val="0"/>
                        </a:spcAft>
                        <a:tabLst>
                          <a:tab pos="291465" algn="l"/>
                        </a:tabLst>
                      </a:pPr>
                      <a:r>
                        <a:rPr lang="en-GB"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Key Personnel Previous Experience</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223520" algn="just">
                        <a:lnSpc>
                          <a:spcPct val="115000"/>
                        </a:lnSpc>
                        <a:spcBef>
                          <a:spcPts val="300"/>
                        </a:spcBef>
                        <a:spcAft>
                          <a:spcPts val="0"/>
                        </a:spcAft>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Bidder to provide a CV as per the CV template showing capacity experience of the key resources. Highlighting the experience in employee wellness programme:. </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300"/>
                        </a:spcBef>
                        <a:spcAft>
                          <a:spcPts val="0"/>
                        </a:spcAft>
                      </a:pPr>
                      <a:r>
                        <a:rPr lang="en-GB"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Bidder to provide an organogram of the supporting team which will be handling the Transnet account showing the capacity and experience of each team member. Bidders to submit CVs with relevant. </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300"/>
                        </a:spcBef>
                        <a:spcAft>
                          <a:spcPts val="0"/>
                        </a:spcAft>
                      </a:pPr>
                      <a:r>
                        <a:rPr lang="en-GB"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Qualifications &amp; Experience</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300"/>
                        </a:spcBef>
                        <a:spcAft>
                          <a:spcPts val="0"/>
                        </a:spcAft>
                      </a:pPr>
                      <a:r>
                        <a:rPr lang="en-GB"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Key Account Manager [5]</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300"/>
                        </a:spcBef>
                        <a:spcAft>
                          <a:spcPts val="0"/>
                        </a:spcAft>
                      </a:pPr>
                      <a:r>
                        <a:rPr lang="en-GB"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Case Manager [5]</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223520" lvl="0" indent="-342900" algn="just" defTabSz="779173" rtl="0" eaLnBrk="1" latinLnBrk="0" hangingPunct="1">
                        <a:lnSpc>
                          <a:spcPct val="115000"/>
                        </a:lnSpc>
                        <a:spcBef>
                          <a:spcPts val="0"/>
                        </a:spcBef>
                        <a:spcAft>
                          <a:spcPts val="0"/>
                        </a:spcAft>
                        <a:buFont typeface="Times New Roman" panose="02020603050405020304" pitchFamily="18" charset="0"/>
                        <a:buChar char="-"/>
                      </a:pPr>
                      <a:r>
                        <a:rPr lang="en-ZA"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9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Annexure J</a:t>
                      </a:r>
                      <a:endParaRPr lang="en-US" sz="1100" b="1" kern="1200" dirty="0">
                        <a:solidFill>
                          <a:schemeClr val="tx1"/>
                        </a:solidFill>
                        <a:effectLst/>
                        <a:latin typeface="Tahoma" panose="020B0604030504040204" pitchFamily="34" charset="0"/>
                        <a:cs typeface="+mn-cs"/>
                      </a:endParaRPr>
                    </a:p>
                  </a:txBody>
                  <a:tcPr anchor="ct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40</a:t>
                      </a:r>
                      <a:endParaRPr lang="en-US" sz="1100" b="1" kern="1200" dirty="0">
                        <a:solidFill>
                          <a:schemeClr val="tx1"/>
                        </a:solidFill>
                        <a:effectLst/>
                        <a:latin typeface="Tahoma" panose="020B0604030504040204" pitchFamily="34" charset="0"/>
                        <a:cs typeface="+mn-cs"/>
                      </a:endParaRPr>
                    </a:p>
                  </a:txBody>
                  <a:tcPr anchor="ctr"/>
                </a:tc>
                <a:extLst>
                  <a:ext uri="{0D108BD9-81ED-4DB2-BD59-A6C34878D82A}">
                    <a16:rowId xmlns:a16="http://schemas.microsoft.com/office/drawing/2014/main" val="2905333653"/>
                  </a:ext>
                </a:extLst>
              </a:tr>
            </a:tbl>
          </a:graphicData>
        </a:graphic>
      </p:graphicFrame>
    </p:spTree>
    <p:extLst>
      <p:ext uri="{BB962C8B-B14F-4D97-AF65-F5344CB8AC3E}">
        <p14:creationId xmlns:p14="http://schemas.microsoft.com/office/powerpoint/2010/main" val="344914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CE959F53-6AD9-93C2-4F2E-B43D5E249769}"/>
              </a:ext>
            </a:extLst>
          </p:cNvPr>
          <p:cNvSpPr txBox="1">
            <a:spLocks/>
          </p:cNvSpPr>
          <p:nvPr/>
        </p:nvSpPr>
        <p:spPr>
          <a:xfrm>
            <a:off x="578004" y="849085"/>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fontAlgn="base">
              <a:spcBef>
                <a:spcPct val="0"/>
              </a:spcBef>
              <a:spcAft>
                <a:spcPct val="0"/>
              </a:spcAft>
            </a:pPr>
            <a:r>
              <a:rPr lang="en-ZA" sz="2000" b="1" dirty="0">
                <a:solidFill>
                  <a:srgbClr val="C00000"/>
                </a:solidFill>
                <a:latin typeface="Tahoma" pitchFamily="34" charset="0"/>
                <a:cs typeface="Arial" charset="0"/>
              </a:rPr>
              <a:t>TECHNICAL: </a:t>
            </a:r>
          </a:p>
          <a:p>
            <a:pPr fontAlgn="base">
              <a:spcBef>
                <a:spcPct val="0"/>
              </a:spcBef>
              <a:spcAft>
                <a:spcPct val="0"/>
              </a:spcAft>
            </a:pPr>
            <a:r>
              <a:rPr lang="en-ZA" sz="1600" dirty="0">
                <a:solidFill>
                  <a:prstClr val="black"/>
                </a:solidFill>
                <a:latin typeface="Tahoma" pitchFamily="34" charset="0"/>
                <a:cs typeface="Arial" charset="0"/>
              </a:rPr>
              <a:t> </a:t>
            </a:r>
            <a:endParaRPr lang="en-ZA" dirty="0">
              <a:solidFill>
                <a:schemeClr val="tx1"/>
              </a:solidFill>
              <a:latin typeface="Tahoma" pitchFamily="34" charset="0"/>
              <a:cs typeface="Arial" charset="0"/>
            </a:endParaRPr>
          </a:p>
        </p:txBody>
      </p:sp>
      <p:sp>
        <p:nvSpPr>
          <p:cNvPr id="7" name="Title 6">
            <a:extLst>
              <a:ext uri="{FF2B5EF4-FFF2-40B4-BE49-F238E27FC236}">
                <a16:creationId xmlns:a16="http://schemas.microsoft.com/office/drawing/2014/main" id="{04D55ABC-2B80-AE3D-0F0E-8A6572C5E559}"/>
              </a:ext>
            </a:extLst>
          </p:cNvPr>
          <p:cNvSpPr>
            <a:spLocks noGrp="1"/>
          </p:cNvSpPr>
          <p:nvPr>
            <p:ph type="title"/>
          </p:nvPr>
        </p:nvSpPr>
        <p:spPr/>
        <p:txBody>
          <a:bodyPr/>
          <a:lstStyle/>
          <a:p>
            <a:r>
              <a:rPr lang="en-ZA" dirty="0"/>
              <a:t> </a:t>
            </a:r>
          </a:p>
        </p:txBody>
      </p:sp>
      <p:sp>
        <p:nvSpPr>
          <p:cNvPr id="8" name="Title 25">
            <a:extLst>
              <a:ext uri="{FF2B5EF4-FFF2-40B4-BE49-F238E27FC236}">
                <a16:creationId xmlns:a16="http://schemas.microsoft.com/office/drawing/2014/main" id="{A2899E89-48B8-9B3A-7BE8-3DE6462C3E5E}"/>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 (</a:t>
            </a:r>
            <a:r>
              <a:rPr lang="en-US" sz="1800" b="0" dirty="0" err="1">
                <a:solidFill>
                  <a:schemeClr val="bg1">
                    <a:lumMod val="50000"/>
                  </a:schemeClr>
                </a:solidFill>
              </a:rPr>
              <a:t>cont</a:t>
            </a:r>
            <a:r>
              <a:rPr lang="en-US" sz="1800" b="0" dirty="0">
                <a:solidFill>
                  <a:schemeClr val="bg1">
                    <a:lumMod val="50000"/>
                  </a:schemeClr>
                </a:solidFill>
              </a:rPr>
              <a:t>)</a:t>
            </a:r>
            <a:endParaRPr lang="en-US" b="0" dirty="0">
              <a:solidFill>
                <a:schemeClr val="bg1">
                  <a:lumMod val="50000"/>
                </a:schemeClr>
              </a:solidFill>
            </a:endParaRPr>
          </a:p>
        </p:txBody>
      </p:sp>
      <p:graphicFrame>
        <p:nvGraphicFramePr>
          <p:cNvPr id="6" name="Table 5">
            <a:extLst>
              <a:ext uri="{FF2B5EF4-FFF2-40B4-BE49-F238E27FC236}">
                <a16:creationId xmlns:a16="http://schemas.microsoft.com/office/drawing/2014/main" id="{C792BDA6-14A7-77A0-2200-DDEE218FF8E8}"/>
              </a:ext>
            </a:extLst>
          </p:cNvPr>
          <p:cNvGraphicFramePr>
            <a:graphicFrameLocks noGrp="1"/>
          </p:cNvGraphicFramePr>
          <p:nvPr>
            <p:extLst>
              <p:ext uri="{D42A27DB-BD31-4B8C-83A1-F6EECF244321}">
                <p14:modId xmlns:p14="http://schemas.microsoft.com/office/powerpoint/2010/main" val="1401693908"/>
              </p:ext>
            </p:extLst>
          </p:nvPr>
        </p:nvGraphicFramePr>
        <p:xfrm>
          <a:off x="428625" y="1172082"/>
          <a:ext cx="10629900" cy="5577917"/>
        </p:xfrm>
        <a:graphic>
          <a:graphicData uri="http://schemas.openxmlformats.org/drawingml/2006/table">
            <a:tbl>
              <a:tblPr firstRow="1" firstCol="1" lastRow="1" lastCol="1" bandRow="1" bandCol="1"/>
              <a:tblGrid>
                <a:gridCol w="8494913">
                  <a:extLst>
                    <a:ext uri="{9D8B030D-6E8A-4147-A177-3AD203B41FA5}">
                      <a16:colId xmlns:a16="http://schemas.microsoft.com/office/drawing/2014/main" val="1875437710"/>
                    </a:ext>
                  </a:extLst>
                </a:gridCol>
                <a:gridCol w="1158773">
                  <a:extLst>
                    <a:ext uri="{9D8B030D-6E8A-4147-A177-3AD203B41FA5}">
                      <a16:colId xmlns:a16="http://schemas.microsoft.com/office/drawing/2014/main" val="1712856072"/>
                    </a:ext>
                  </a:extLst>
                </a:gridCol>
                <a:gridCol w="976214">
                  <a:extLst>
                    <a:ext uri="{9D8B030D-6E8A-4147-A177-3AD203B41FA5}">
                      <a16:colId xmlns:a16="http://schemas.microsoft.com/office/drawing/2014/main" val="2638712869"/>
                    </a:ext>
                  </a:extLst>
                </a:gridCol>
              </a:tblGrid>
              <a:tr h="5577917">
                <a:tc>
                  <a:txBody>
                    <a:bodyPr/>
                    <a:lstStyle/>
                    <a:p>
                      <a:pPr marL="0" marR="0" algn="just">
                        <a:lnSpc>
                          <a:spcPct val="150000"/>
                        </a:lnSpc>
                        <a:spcBef>
                          <a:spcPts val="300"/>
                        </a:spcBef>
                        <a:spcAft>
                          <a:spcPts val="0"/>
                        </a:spcAft>
                      </a:pPr>
                      <a:r>
                        <a:rPr lang="en-GB" sz="900" b="1" dirty="0">
                          <a:effectLst/>
                          <a:latin typeface="Tahoma" panose="020B0604030504040204" pitchFamily="34" charset="0"/>
                          <a:ea typeface="Times New Roman" panose="02020603050405020304" pitchFamily="18" charset="0"/>
                          <a:cs typeface="Tahoma" panose="020B0604030504040204" pitchFamily="34" charset="0"/>
                        </a:rPr>
                        <a:t>Specialist Business Intelligence or Data Analyst [5]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Less than 1 year experience submitted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[2]</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[3]</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pPr>
                      <a:r>
                        <a:rPr lang="en-GB" sz="900" b="1" dirty="0">
                          <a:effectLst/>
                          <a:latin typeface="Tahoma" panose="020B0604030504040204" pitchFamily="34" charset="0"/>
                          <a:ea typeface="Times New Roman" panose="02020603050405020304" pitchFamily="18" charset="0"/>
                          <a:cs typeface="Tahoma" panose="020B0604030504040204" pitchFamily="34" charset="0"/>
                        </a:rPr>
                        <a:t>Organisational Health Specialists [5]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6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[2]</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[3]</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pPr>
                      <a:r>
                        <a:rPr lang="en-GB" sz="900" b="1" dirty="0">
                          <a:effectLst/>
                          <a:latin typeface="Tahoma" panose="020B0604030504040204" pitchFamily="34" charset="0"/>
                          <a:ea typeface="Times New Roman" panose="02020603050405020304" pitchFamily="18" charset="0"/>
                          <a:cs typeface="Tahoma" panose="020B0604030504040204" pitchFamily="34" charset="0"/>
                        </a:rPr>
                        <a:t>Financial Advisor Specialist [5]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[2]</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[3]</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a:t>
                      </a:r>
                      <a:r>
                        <a:rPr lang="en-ZA" sz="900" b="1">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pPr>
                      <a:r>
                        <a:rPr lang="en-GB" sz="900" b="1" dirty="0">
                          <a:effectLst/>
                          <a:latin typeface="Tahoma" panose="020B0604030504040204" pitchFamily="34" charset="0"/>
                          <a:ea typeface="Times New Roman" panose="02020603050405020304" pitchFamily="18" charset="0"/>
                          <a:cs typeface="Tahoma" panose="020B0604030504040204" pitchFamily="34" charset="0"/>
                        </a:rPr>
                        <a:t>Legal Advisor Specialist [5]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[2]</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[3]</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9 or more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pPr>
                      <a:r>
                        <a:rPr lang="en-GB" sz="900" b="1" dirty="0">
                          <a:effectLst/>
                          <a:latin typeface="Tahoma" panose="020B0604030504040204" pitchFamily="34" charset="0"/>
                          <a:ea typeface="Times New Roman" panose="02020603050405020304" pitchFamily="18" charset="0"/>
                          <a:cs typeface="Tahoma" panose="020B0604030504040204" pitchFamily="34" charset="0"/>
                        </a:rPr>
                        <a:t>Call Centre Professionals [5]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pPr>
                      <a:r>
                        <a:rPr lang="en-GB" sz="900" dirty="0">
                          <a:effectLst/>
                          <a:latin typeface="Tahoma" panose="020B0604030504040204" pitchFamily="34" charset="0"/>
                          <a:ea typeface="Times New Roman" panose="02020603050405020304" pitchFamily="18" charset="0"/>
                          <a:cs typeface="Tahoma" panose="020B0604030504040204" pitchFamily="34" charset="0"/>
                        </a:rPr>
                        <a:t>Bidder to provide an organogram of the call centre team showing the capacity and experience of each team member:</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No experience submitted </a:t>
                      </a:r>
                      <a:r>
                        <a:rPr lang="en-ZA" sz="900" b="1" dirty="0">
                          <a:effectLst/>
                          <a:latin typeface="Tahoma" panose="020B0604030504040204" pitchFamily="34" charset="0"/>
                          <a:ea typeface="Tahoma" panose="020B0604030504040204" pitchFamily="34" charset="0"/>
                          <a:cs typeface="Tahoma" panose="020B0604030504040204" pitchFamily="34" charset="0"/>
                        </a:rPr>
                        <a:t>[0]</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223520" lvl="0" indent="-342900" algn="just">
                        <a:lnSpc>
                          <a:spcPct val="115000"/>
                        </a:lnSpc>
                        <a:spcBef>
                          <a:spcPts val="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(1) -(5)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[2]</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(6) -(8)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300"/>
                        </a:spcBef>
                        <a:spcAft>
                          <a:spcPts val="0"/>
                        </a:spcAft>
                        <a:buFont typeface="Times New Roman" panose="02020603050405020304" pitchFamily="18" charset="0"/>
                        <a:buChar char="-"/>
                      </a:pPr>
                      <a:r>
                        <a:rPr lang="en-ZA" sz="900" dirty="0">
                          <a:effectLst/>
                          <a:latin typeface="Tahoma" panose="020B0604030504040204" pitchFamily="34" charset="0"/>
                          <a:ea typeface="Tahoma" panose="020B0604030504040204" pitchFamily="34" charset="0"/>
                          <a:cs typeface="Tahoma" panose="020B0604030504040204" pitchFamily="34" charset="0"/>
                        </a:rPr>
                        <a:t> 9 or more years of employee wellness programme experience with relevant NQF 7 qualifications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Annexure J</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40</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988693"/>
                  </a:ext>
                </a:extLst>
              </a:tr>
            </a:tbl>
          </a:graphicData>
        </a:graphic>
      </p:graphicFrame>
    </p:spTree>
    <p:extLst>
      <p:ext uri="{BB962C8B-B14F-4D97-AF65-F5344CB8AC3E}">
        <p14:creationId xmlns:p14="http://schemas.microsoft.com/office/powerpoint/2010/main" val="171702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CE959F53-6AD9-93C2-4F2E-B43D5E249769}"/>
              </a:ext>
            </a:extLst>
          </p:cNvPr>
          <p:cNvSpPr txBox="1">
            <a:spLocks/>
          </p:cNvSpPr>
          <p:nvPr/>
        </p:nvSpPr>
        <p:spPr>
          <a:xfrm>
            <a:off x="578004" y="849085"/>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fontAlgn="base">
              <a:spcBef>
                <a:spcPct val="0"/>
              </a:spcBef>
              <a:spcAft>
                <a:spcPct val="0"/>
              </a:spcAft>
            </a:pPr>
            <a:r>
              <a:rPr lang="en-ZA" sz="2000" b="1" dirty="0">
                <a:solidFill>
                  <a:srgbClr val="C00000"/>
                </a:solidFill>
                <a:latin typeface="Tahoma" pitchFamily="34" charset="0"/>
                <a:cs typeface="Arial" charset="0"/>
              </a:rPr>
              <a:t>TECHNICAL: </a:t>
            </a:r>
          </a:p>
          <a:p>
            <a:pPr fontAlgn="base">
              <a:spcBef>
                <a:spcPct val="0"/>
              </a:spcBef>
              <a:spcAft>
                <a:spcPct val="0"/>
              </a:spcAft>
            </a:pPr>
            <a:r>
              <a:rPr lang="en-ZA" sz="1600" dirty="0">
                <a:solidFill>
                  <a:prstClr val="black"/>
                </a:solidFill>
                <a:latin typeface="Tahoma" pitchFamily="34" charset="0"/>
                <a:cs typeface="Arial" charset="0"/>
              </a:rPr>
              <a:t> </a:t>
            </a:r>
            <a:endParaRPr lang="en-ZA" dirty="0">
              <a:solidFill>
                <a:schemeClr val="tx1"/>
              </a:solidFill>
              <a:latin typeface="Tahoma" pitchFamily="34" charset="0"/>
              <a:cs typeface="Arial" charset="0"/>
            </a:endParaRPr>
          </a:p>
        </p:txBody>
      </p:sp>
      <p:sp>
        <p:nvSpPr>
          <p:cNvPr id="8" name="Title 7">
            <a:extLst>
              <a:ext uri="{FF2B5EF4-FFF2-40B4-BE49-F238E27FC236}">
                <a16:creationId xmlns:a16="http://schemas.microsoft.com/office/drawing/2014/main" id="{DE324B0F-8BD9-D387-AEEF-5724FA79C7D3}"/>
              </a:ext>
            </a:extLst>
          </p:cNvPr>
          <p:cNvSpPr>
            <a:spLocks noGrp="1"/>
          </p:cNvSpPr>
          <p:nvPr>
            <p:ph type="title"/>
          </p:nvPr>
        </p:nvSpPr>
        <p:spPr/>
        <p:txBody>
          <a:bodyPr/>
          <a:lstStyle/>
          <a:p>
            <a:r>
              <a:rPr lang="en-ZA" dirty="0"/>
              <a:t> </a:t>
            </a:r>
          </a:p>
        </p:txBody>
      </p:sp>
      <p:sp>
        <p:nvSpPr>
          <p:cNvPr id="9" name="Title 25">
            <a:extLst>
              <a:ext uri="{FF2B5EF4-FFF2-40B4-BE49-F238E27FC236}">
                <a16:creationId xmlns:a16="http://schemas.microsoft.com/office/drawing/2014/main" id="{0CA8E669-4B34-C8DA-842B-9F05699BBBBE}"/>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 (</a:t>
            </a:r>
            <a:r>
              <a:rPr lang="en-US" sz="1800" b="0" dirty="0" err="1">
                <a:solidFill>
                  <a:schemeClr val="bg1">
                    <a:lumMod val="50000"/>
                  </a:schemeClr>
                </a:solidFill>
              </a:rPr>
              <a:t>cont</a:t>
            </a:r>
            <a:r>
              <a:rPr lang="en-US" sz="1800" b="0" dirty="0">
                <a:solidFill>
                  <a:schemeClr val="bg1">
                    <a:lumMod val="50000"/>
                  </a:schemeClr>
                </a:solidFill>
              </a:rPr>
              <a:t>)</a:t>
            </a:r>
            <a:endParaRPr lang="en-US" b="0" dirty="0">
              <a:solidFill>
                <a:schemeClr val="bg1">
                  <a:lumMod val="50000"/>
                </a:schemeClr>
              </a:solidFill>
            </a:endParaRPr>
          </a:p>
        </p:txBody>
      </p:sp>
      <p:graphicFrame>
        <p:nvGraphicFramePr>
          <p:cNvPr id="5" name="Table 4">
            <a:extLst>
              <a:ext uri="{FF2B5EF4-FFF2-40B4-BE49-F238E27FC236}">
                <a16:creationId xmlns:a16="http://schemas.microsoft.com/office/drawing/2014/main" id="{494CBDFC-5AC7-F62C-2B49-3E76565FAA56}"/>
              </a:ext>
            </a:extLst>
          </p:cNvPr>
          <p:cNvGraphicFramePr>
            <a:graphicFrameLocks noGrp="1"/>
          </p:cNvGraphicFramePr>
          <p:nvPr>
            <p:extLst>
              <p:ext uri="{D42A27DB-BD31-4B8C-83A1-F6EECF244321}">
                <p14:modId xmlns:p14="http://schemas.microsoft.com/office/powerpoint/2010/main" val="1121848512"/>
              </p:ext>
            </p:extLst>
          </p:nvPr>
        </p:nvGraphicFramePr>
        <p:xfrm>
          <a:off x="651183" y="1318476"/>
          <a:ext cx="10356696" cy="5151730"/>
        </p:xfrm>
        <a:graphic>
          <a:graphicData uri="http://schemas.openxmlformats.org/drawingml/2006/table">
            <a:tbl>
              <a:tblPr firstRow="1" firstCol="1" lastRow="1" lastCol="1" bandRow="1" bandCol="1"/>
              <a:tblGrid>
                <a:gridCol w="7895635">
                  <a:extLst>
                    <a:ext uri="{9D8B030D-6E8A-4147-A177-3AD203B41FA5}">
                      <a16:colId xmlns:a16="http://schemas.microsoft.com/office/drawing/2014/main" val="2723328783"/>
                    </a:ext>
                  </a:extLst>
                </a:gridCol>
                <a:gridCol w="1463957">
                  <a:extLst>
                    <a:ext uri="{9D8B030D-6E8A-4147-A177-3AD203B41FA5}">
                      <a16:colId xmlns:a16="http://schemas.microsoft.com/office/drawing/2014/main" val="1977442097"/>
                    </a:ext>
                  </a:extLst>
                </a:gridCol>
                <a:gridCol w="997104">
                  <a:extLst>
                    <a:ext uri="{9D8B030D-6E8A-4147-A177-3AD203B41FA5}">
                      <a16:colId xmlns:a16="http://schemas.microsoft.com/office/drawing/2014/main" val="4016695450"/>
                    </a:ext>
                  </a:extLst>
                </a:gridCol>
              </a:tblGrid>
              <a:tr h="2072424">
                <a:tc>
                  <a:txBody>
                    <a:bodyPr/>
                    <a:lstStyle/>
                    <a:p>
                      <a:pPr marL="0" marR="0" algn="just">
                        <a:lnSpc>
                          <a:spcPct val="150000"/>
                        </a:lnSpc>
                        <a:spcBef>
                          <a:spcPts val="300"/>
                        </a:spcBef>
                        <a:spcAft>
                          <a:spcPts val="0"/>
                        </a:spcAft>
                        <a:tabLst>
                          <a:tab pos="291465" algn="l"/>
                        </a:tabLst>
                      </a:pPr>
                      <a:r>
                        <a:rPr lang="en-GB" sz="900" b="1" dirty="0">
                          <a:effectLst/>
                          <a:latin typeface="Tahoma" panose="020B0604030504040204" pitchFamily="34" charset="0"/>
                          <a:ea typeface="Times New Roman" panose="02020603050405020304" pitchFamily="18" charset="0"/>
                          <a:cs typeface="Tahoma" panose="020B0604030504040204" pitchFamily="34" charset="0"/>
                        </a:rPr>
                        <a:t>Bidder`s Client Reference in debt management, rehabilitation, review, consolidation, mediation &amp; consultation)</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tabLst>
                          <a:tab pos="291465" algn="l"/>
                        </a:tabLst>
                      </a:pPr>
                      <a:r>
                        <a:rPr lang="en-GB" sz="900" b="1" dirty="0">
                          <a:effectLst/>
                          <a:latin typeface="Tahoma" panose="020B0604030504040204" pitchFamily="34" charset="0"/>
                          <a:ea typeface="Times New Roman" panose="02020603050405020304" pitchFamily="18" charset="0"/>
                          <a:cs typeface="Tahoma" panose="020B0604030504040204" pitchFamily="34" charset="0"/>
                        </a:rPr>
                        <a:t>Bidder`s Experience in Debt management, rehabilitation, review, consolidation, mediation &amp; consultation</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Bidders must provide signed client reference letters on official client letterhead, demonstrating their experience in running debt management, rehabilitation, review, consolidation, mediation &amp; Consultation over the past 5 years. Each reference letter should include the client's name, contact numbers, email address, a description of the work done, and the duration of the contract.</a:t>
                      </a:r>
                      <a:r>
                        <a:rPr lang="en-ZA" sz="900" dirty="0">
                          <a:effectLst/>
                          <a:latin typeface="Tahoma" panose="020B0604030504040204" pitchFamily="34" charset="0"/>
                          <a:ea typeface="Times New Roman" panose="02020603050405020304" pitchFamily="18" charset="0"/>
                          <a:cs typeface="Times New Roman" panose="02020603050405020304" pitchFamily="18" charset="0"/>
                        </a:rPr>
                        <a:t> </a:t>
                      </a:r>
                      <a:r>
                        <a:rPr lang="en-ZA" sz="900" dirty="0">
                          <a:effectLst/>
                          <a:latin typeface="Tahoma" panose="020B0604030504040204" pitchFamily="34" charset="0"/>
                          <a:ea typeface="Tahoma" panose="020B0604030504040204" pitchFamily="34" charset="0"/>
                          <a:cs typeface="Tahoma" panose="020B0604030504040204" pitchFamily="34" charset="0"/>
                        </a:rPr>
                        <a:t>The bidder needs to submit 1 to 5 reference letters.</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223520" algn="just">
                        <a:lnSpc>
                          <a:spcPct val="115000"/>
                        </a:lnSpc>
                        <a:spcBef>
                          <a:spcPts val="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106045" lvl="0" indent="-342900" algn="just">
                        <a:lnSpc>
                          <a:spcPct val="115000"/>
                        </a:lnSpc>
                        <a:spcBef>
                          <a:spcPts val="0"/>
                        </a:spcBef>
                        <a:spcAft>
                          <a:spcPts val="0"/>
                        </a:spcAft>
                        <a:buFont typeface="Times New Roman" panose="02020603050405020304" pitchFamily="18" charset="0"/>
                        <a:buChar char="-"/>
                      </a:pPr>
                      <a:r>
                        <a:rPr lang="en-US" sz="900" dirty="0">
                          <a:effectLst/>
                          <a:latin typeface="Tahoma" panose="020B0604030504040204" pitchFamily="34" charset="0"/>
                          <a:ea typeface="Tahoma" panose="020B0604030504040204" pitchFamily="34" charset="0"/>
                          <a:cs typeface="Tahoma" panose="020B0604030504040204" pitchFamily="34" charset="0"/>
                        </a:rPr>
                        <a:t>No experience with Debt Management etc. submitted </a:t>
                      </a:r>
                      <a:r>
                        <a:rPr lang="en-US" sz="900" b="1" dirty="0">
                          <a:effectLst/>
                          <a:latin typeface="Tahoma" panose="020B0604030504040204" pitchFamily="34" charset="0"/>
                          <a:ea typeface="Tahoma" panose="020B0604030504040204" pitchFamily="34" charset="0"/>
                          <a:cs typeface="Tahoma" panose="020B0604030504040204" pitchFamily="34" charset="0"/>
                        </a:rPr>
                        <a:t>[0]</a:t>
                      </a:r>
                      <a:endParaRPr lang="en-US" sz="900" b="1"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106045" lvl="0" indent="-342900" algn="just">
                        <a:lnSpc>
                          <a:spcPct val="115000"/>
                        </a:lnSpc>
                        <a:spcBef>
                          <a:spcPts val="0"/>
                        </a:spcBef>
                        <a:spcAft>
                          <a:spcPts val="0"/>
                        </a:spcAft>
                        <a:buFont typeface="Times New Roman" panose="02020603050405020304" pitchFamily="18" charset="0"/>
                        <a:buChar char="-"/>
                      </a:pPr>
                      <a:r>
                        <a:rPr lang="en-US" sz="900" dirty="0">
                          <a:effectLst/>
                          <a:latin typeface="Tahoma" panose="020B0604030504040204" pitchFamily="34" charset="0"/>
                          <a:ea typeface="Tahoma" panose="020B0604030504040204" pitchFamily="34" charset="0"/>
                          <a:cs typeface="Tahoma" panose="020B0604030504040204" pitchFamily="34" charset="0"/>
                        </a:rPr>
                        <a:t>1-2 years’ experience in conducting Debt Management etc. </a:t>
                      </a:r>
                      <a:r>
                        <a:rPr lang="en-US" sz="900" b="1" dirty="0">
                          <a:effectLst/>
                          <a:latin typeface="Tahoma" panose="020B0604030504040204" pitchFamily="34" charset="0"/>
                          <a:ea typeface="Tahoma" panose="020B0604030504040204" pitchFamily="34" charset="0"/>
                          <a:cs typeface="Tahoma" panose="020B0604030504040204" pitchFamily="34" charset="0"/>
                        </a:rPr>
                        <a:t>[5]</a:t>
                      </a:r>
                      <a:endParaRPr lang="en-US" sz="900" b="1"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106045" lvl="0" indent="-342900" algn="just">
                        <a:lnSpc>
                          <a:spcPct val="115000"/>
                        </a:lnSpc>
                        <a:spcBef>
                          <a:spcPts val="0"/>
                        </a:spcBef>
                        <a:spcAft>
                          <a:spcPts val="0"/>
                        </a:spcAft>
                        <a:buFont typeface="Times New Roman" panose="02020603050405020304" pitchFamily="18" charset="0"/>
                        <a:buChar char="-"/>
                      </a:pPr>
                      <a:r>
                        <a:rPr lang="en-US" sz="900" dirty="0">
                          <a:effectLst/>
                          <a:latin typeface="Tahoma" panose="020B0604030504040204" pitchFamily="34" charset="0"/>
                          <a:ea typeface="Tahoma" panose="020B0604030504040204" pitchFamily="34" charset="0"/>
                          <a:cs typeface="Tahoma" panose="020B0604030504040204" pitchFamily="34" charset="0"/>
                        </a:rPr>
                        <a:t>3-4 years’ experience in conducting Debt Management etc. </a:t>
                      </a:r>
                      <a:r>
                        <a:rPr lang="en-US" sz="900" b="1" dirty="0">
                          <a:effectLst/>
                          <a:latin typeface="Tahoma" panose="020B0604030504040204" pitchFamily="34" charset="0"/>
                          <a:ea typeface="Tahoma" panose="020B0604030504040204" pitchFamily="34" charset="0"/>
                          <a:cs typeface="Tahoma" panose="020B0604030504040204" pitchFamily="34" charset="0"/>
                        </a:rPr>
                        <a:t>[10]</a:t>
                      </a:r>
                      <a:endParaRPr lang="en-US" sz="900" b="1"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300"/>
                        </a:spcBef>
                        <a:spcAft>
                          <a:spcPts val="0"/>
                        </a:spcAft>
                        <a:tabLst>
                          <a:tab pos="291465" algn="l"/>
                        </a:tabLst>
                      </a:pPr>
                      <a:r>
                        <a:rPr lang="en-US" sz="900" dirty="0">
                          <a:effectLst/>
                          <a:latin typeface="Tahoma" panose="020B0604030504040204" pitchFamily="34" charset="0"/>
                          <a:ea typeface="Tahoma" panose="020B0604030504040204" pitchFamily="34" charset="0"/>
                          <a:cs typeface="Tahoma" panose="020B0604030504040204" pitchFamily="34" charset="0"/>
                        </a:rPr>
                        <a:t>-        5 or more years’ experience in conducting Debt Management etc. </a:t>
                      </a:r>
                      <a:r>
                        <a:rPr lang="en-US" sz="900" b="1" dirty="0">
                          <a:effectLst/>
                          <a:latin typeface="Tahoma" panose="020B0604030504040204" pitchFamily="34" charset="0"/>
                          <a:ea typeface="Tahoma" panose="020B0604030504040204" pitchFamily="34" charset="0"/>
                          <a:cs typeface="Tahoma" panose="020B0604030504040204" pitchFamily="34" charset="0"/>
                        </a:rPr>
                        <a:t>[15]</a:t>
                      </a:r>
                      <a:endParaRPr lang="en-US" sz="9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Annexure K</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10</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086347"/>
                  </a:ext>
                </a:extLst>
              </a:tr>
              <a:tr h="2449421">
                <a:tc>
                  <a:txBody>
                    <a:bodyPr/>
                    <a:lstStyle/>
                    <a:p>
                      <a:pPr marL="0" marR="106045" algn="just">
                        <a:lnSpc>
                          <a:spcPct val="115000"/>
                        </a:lnSpc>
                        <a:spcBef>
                          <a:spcPts val="300"/>
                        </a:spcBef>
                        <a:spcAft>
                          <a:spcPts val="0"/>
                        </a:spcAft>
                      </a:pPr>
                      <a:r>
                        <a:rPr lang="en-ZA" sz="900" b="1" dirty="0">
                          <a:effectLst/>
                          <a:latin typeface="Tahoma" panose="020B0604030504040204" pitchFamily="34" charset="0"/>
                          <a:ea typeface="Tahoma" panose="020B0604030504040204" pitchFamily="34" charset="0"/>
                          <a:cs typeface="Tahoma" panose="020B0604030504040204" pitchFamily="34" charset="0"/>
                        </a:rPr>
                        <a:t>The Approach/ Methodology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Bidders must provide a detailed methodology and approach on how the required.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services will be provided. The methodology and approach must be aligned to the scope of work (SOW) and requirements detailing the following: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Counselling Services</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Health, Wellness &amp; Risk Management</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Organisational Health Services</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Annexure L</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35</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271246"/>
                  </a:ext>
                </a:extLst>
              </a:tr>
            </a:tbl>
          </a:graphicData>
        </a:graphic>
      </p:graphicFrame>
    </p:spTree>
    <p:extLst>
      <p:ext uri="{BB962C8B-B14F-4D97-AF65-F5344CB8AC3E}">
        <p14:creationId xmlns:p14="http://schemas.microsoft.com/office/powerpoint/2010/main" val="265931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CE959F53-6AD9-93C2-4F2E-B43D5E249769}"/>
              </a:ext>
            </a:extLst>
          </p:cNvPr>
          <p:cNvSpPr txBox="1">
            <a:spLocks/>
          </p:cNvSpPr>
          <p:nvPr/>
        </p:nvSpPr>
        <p:spPr>
          <a:xfrm>
            <a:off x="578004" y="849085"/>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fontAlgn="base">
              <a:spcBef>
                <a:spcPct val="0"/>
              </a:spcBef>
              <a:spcAft>
                <a:spcPct val="0"/>
              </a:spcAft>
            </a:pPr>
            <a:r>
              <a:rPr lang="en-ZA" sz="2000" b="1" dirty="0">
                <a:solidFill>
                  <a:srgbClr val="C00000"/>
                </a:solidFill>
                <a:latin typeface="Tahoma" pitchFamily="34" charset="0"/>
                <a:cs typeface="Arial" charset="0"/>
              </a:rPr>
              <a:t>TECHNICAL: </a:t>
            </a:r>
          </a:p>
          <a:p>
            <a:pPr fontAlgn="base">
              <a:spcBef>
                <a:spcPct val="0"/>
              </a:spcBef>
              <a:spcAft>
                <a:spcPct val="0"/>
              </a:spcAft>
            </a:pPr>
            <a:r>
              <a:rPr lang="en-ZA" sz="1600" dirty="0">
                <a:solidFill>
                  <a:prstClr val="black"/>
                </a:solidFill>
                <a:latin typeface="Tahoma" pitchFamily="34" charset="0"/>
                <a:cs typeface="Arial" charset="0"/>
              </a:rPr>
              <a:t> </a:t>
            </a:r>
            <a:endParaRPr lang="en-ZA" dirty="0">
              <a:solidFill>
                <a:schemeClr val="tx1"/>
              </a:solidFill>
              <a:latin typeface="Tahoma" pitchFamily="34" charset="0"/>
              <a:cs typeface="Arial" charset="0"/>
            </a:endParaRPr>
          </a:p>
        </p:txBody>
      </p:sp>
      <p:sp>
        <p:nvSpPr>
          <p:cNvPr id="8" name="Title 7">
            <a:extLst>
              <a:ext uri="{FF2B5EF4-FFF2-40B4-BE49-F238E27FC236}">
                <a16:creationId xmlns:a16="http://schemas.microsoft.com/office/drawing/2014/main" id="{DE324B0F-8BD9-D387-AEEF-5724FA79C7D3}"/>
              </a:ext>
            </a:extLst>
          </p:cNvPr>
          <p:cNvSpPr>
            <a:spLocks noGrp="1"/>
          </p:cNvSpPr>
          <p:nvPr>
            <p:ph type="title"/>
          </p:nvPr>
        </p:nvSpPr>
        <p:spPr/>
        <p:txBody>
          <a:bodyPr/>
          <a:lstStyle/>
          <a:p>
            <a:r>
              <a:rPr lang="en-ZA" dirty="0"/>
              <a:t> </a:t>
            </a:r>
          </a:p>
        </p:txBody>
      </p:sp>
      <p:sp>
        <p:nvSpPr>
          <p:cNvPr id="9" name="Title 25">
            <a:extLst>
              <a:ext uri="{FF2B5EF4-FFF2-40B4-BE49-F238E27FC236}">
                <a16:creationId xmlns:a16="http://schemas.microsoft.com/office/drawing/2014/main" id="{0CA8E669-4B34-C8DA-842B-9F05699BBBBE}"/>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 (</a:t>
            </a:r>
            <a:r>
              <a:rPr lang="en-US" sz="1800" b="0" dirty="0" err="1">
                <a:solidFill>
                  <a:schemeClr val="bg1">
                    <a:lumMod val="50000"/>
                  </a:schemeClr>
                </a:solidFill>
              </a:rPr>
              <a:t>cont</a:t>
            </a:r>
            <a:r>
              <a:rPr lang="en-US" sz="1800" b="0" dirty="0">
                <a:solidFill>
                  <a:schemeClr val="bg1">
                    <a:lumMod val="50000"/>
                  </a:schemeClr>
                </a:solidFill>
              </a:rPr>
              <a:t>)</a:t>
            </a:r>
            <a:endParaRPr lang="en-US" b="0" dirty="0">
              <a:solidFill>
                <a:schemeClr val="bg1">
                  <a:lumMod val="50000"/>
                </a:schemeClr>
              </a:solidFill>
            </a:endParaRPr>
          </a:p>
        </p:txBody>
      </p:sp>
      <p:graphicFrame>
        <p:nvGraphicFramePr>
          <p:cNvPr id="5" name="Table 4">
            <a:extLst>
              <a:ext uri="{FF2B5EF4-FFF2-40B4-BE49-F238E27FC236}">
                <a16:creationId xmlns:a16="http://schemas.microsoft.com/office/drawing/2014/main" id="{494CBDFC-5AC7-F62C-2B49-3E76565FAA56}"/>
              </a:ext>
            </a:extLst>
          </p:cNvPr>
          <p:cNvGraphicFramePr>
            <a:graphicFrameLocks noGrp="1"/>
          </p:cNvGraphicFramePr>
          <p:nvPr>
            <p:extLst>
              <p:ext uri="{D42A27DB-BD31-4B8C-83A1-F6EECF244321}">
                <p14:modId xmlns:p14="http://schemas.microsoft.com/office/powerpoint/2010/main" val="692300807"/>
              </p:ext>
            </p:extLst>
          </p:nvPr>
        </p:nvGraphicFramePr>
        <p:xfrm>
          <a:off x="578004" y="1446739"/>
          <a:ext cx="10356696" cy="4959148"/>
        </p:xfrm>
        <a:graphic>
          <a:graphicData uri="http://schemas.openxmlformats.org/drawingml/2006/table">
            <a:tbl>
              <a:tblPr firstRow="1" firstCol="1" lastRow="1" lastCol="1" bandRow="1" bandCol="1"/>
              <a:tblGrid>
                <a:gridCol w="7889721">
                  <a:extLst>
                    <a:ext uri="{9D8B030D-6E8A-4147-A177-3AD203B41FA5}">
                      <a16:colId xmlns:a16="http://schemas.microsoft.com/office/drawing/2014/main" val="2723328783"/>
                    </a:ext>
                  </a:extLst>
                </a:gridCol>
                <a:gridCol w="1469871">
                  <a:extLst>
                    <a:ext uri="{9D8B030D-6E8A-4147-A177-3AD203B41FA5}">
                      <a16:colId xmlns:a16="http://schemas.microsoft.com/office/drawing/2014/main" val="1977442097"/>
                    </a:ext>
                  </a:extLst>
                </a:gridCol>
                <a:gridCol w="997104">
                  <a:extLst>
                    <a:ext uri="{9D8B030D-6E8A-4147-A177-3AD203B41FA5}">
                      <a16:colId xmlns:a16="http://schemas.microsoft.com/office/drawing/2014/main" val="4016695450"/>
                    </a:ext>
                  </a:extLst>
                </a:gridCol>
              </a:tblGrid>
              <a:tr h="3963617">
                <a:tc>
                  <a:txBody>
                    <a:bodyPr/>
                    <a:lstStyle/>
                    <a:p>
                      <a:pPr marL="0" marR="106045" algn="just">
                        <a:lnSpc>
                          <a:spcPct val="115000"/>
                        </a:lnSpc>
                        <a:spcBef>
                          <a:spcPts val="300"/>
                        </a:spcBef>
                        <a:spcAft>
                          <a:spcPts val="0"/>
                        </a:spcAft>
                      </a:pPr>
                      <a:r>
                        <a:rPr lang="en-ZA" sz="900" b="1" dirty="0">
                          <a:effectLst/>
                          <a:latin typeface="Tahoma" panose="020B0604030504040204" pitchFamily="34" charset="0"/>
                          <a:ea typeface="Tahoma" panose="020B0604030504040204" pitchFamily="34" charset="0"/>
                          <a:cs typeface="Tahoma" panose="020B0604030504040204" pitchFamily="34" charset="0"/>
                        </a:rPr>
                        <a:t>The Approach/ Methodology Continue….</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Awareness, Education &amp; Training</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Lifestyle Management</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Executive Wellness</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i="1" dirty="0">
                          <a:effectLst/>
                          <a:latin typeface="Tahoma" panose="020B0604030504040204" pitchFamily="34" charset="0"/>
                          <a:ea typeface="Tahoma" panose="020B0604030504040204" pitchFamily="34" charset="0"/>
                          <a:cs typeface="Tahoma" panose="020B0604030504040204" pitchFamily="34" charset="0"/>
                        </a:rPr>
                        <a:t>Implementation of Advanced Financial management, detailing on how to do debt management, debt review, debt  consolidation and  debt rehabilitation process</a:t>
                      </a:r>
                      <a:r>
                        <a:rPr lang="en-ZA" sz="900" dirty="0">
                          <a:effectLst/>
                          <a:latin typeface="Tahoma" panose="020B0604030504040204" pitchFamily="34" charset="0"/>
                          <a:ea typeface="Tahoma" panose="020B0604030504040204" pitchFamily="34" charset="0"/>
                          <a:cs typeface="Tahoma" panose="020B0604030504040204" pitchFamily="34" charset="0"/>
                        </a:rPr>
                        <a:t>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Methodology and approach are presented at a high level, with little to no details   supplied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[2]</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succinct justifications for the related output of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[3]</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Submission of the methodology and approach, along with specific information for the necessary output on the scope of work </a:t>
                      </a:r>
                      <a:r>
                        <a:rPr lang="en-ZA" sz="900" b="1" dirty="0">
                          <a:effectLst/>
                          <a:latin typeface="Tahoma" panose="020B0604030504040204" pitchFamily="34" charset="0"/>
                          <a:ea typeface="Tahoma" panose="020B0604030504040204" pitchFamily="34" charset="0"/>
                          <a:cs typeface="Tahoma" panose="020B0604030504040204" pitchFamily="34" charset="0"/>
                        </a:rPr>
                        <a:t>[5]</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106045" algn="just">
                        <a:lnSpc>
                          <a:spcPct val="115000"/>
                        </a:lnSpc>
                        <a:spcBef>
                          <a:spcPts val="300"/>
                        </a:spcBef>
                        <a:spcAft>
                          <a:spcPts val="0"/>
                        </a:spcAft>
                      </a:pPr>
                      <a:r>
                        <a:rPr lang="en-ZA" sz="900" b="1" dirty="0">
                          <a:effectLst/>
                          <a:latin typeface="Tahoma" panose="020B0604030504040204" pitchFamily="34" charset="0"/>
                          <a:ea typeface="Tahoma" panose="020B0604030504040204" pitchFamily="34" charset="0"/>
                          <a:cs typeface="Tahoma" panose="020B0604030504040204" pitchFamily="34" charset="0"/>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Annexure L</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r>
                        <a:rPr lang="en-ZA" sz="1100" b="1" kern="1200" dirty="0">
                          <a:solidFill>
                            <a:schemeClr val="tx1"/>
                          </a:solidFill>
                          <a:effectLst/>
                          <a:latin typeface="Tahoma" panose="020B0604030504040204" pitchFamily="34" charset="0"/>
                          <a:cs typeface="+mn-cs"/>
                        </a:rPr>
                        <a:t>35</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271246"/>
                  </a:ext>
                </a:extLst>
              </a:tr>
              <a:tr h="375901">
                <a:tc>
                  <a:txBody>
                    <a:bodyPr/>
                    <a:lstStyle/>
                    <a:p>
                      <a:pPr marL="0" marR="106045" algn="r">
                        <a:lnSpc>
                          <a:spcPct val="115000"/>
                        </a:lnSpc>
                        <a:spcBef>
                          <a:spcPts val="300"/>
                        </a:spcBef>
                        <a:spcAft>
                          <a:spcPts val="0"/>
                        </a:spcAft>
                      </a:pPr>
                      <a:r>
                        <a:rPr lang="en-ZA" sz="900" b="1" dirty="0">
                          <a:effectLst/>
                          <a:latin typeface="Tahoma" panose="020B0604030504040204" pitchFamily="34" charset="0"/>
                          <a:ea typeface="Times New Roman" panose="02020603050405020304" pitchFamily="18" charset="0"/>
                          <a:cs typeface="Times New Roman" panose="02020603050405020304" pitchFamily="18" charset="0"/>
                        </a:rPr>
                        <a:t>                                                                                            Total Weighting: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79173" rtl="0" eaLnBrk="1" latinLnBrk="0" hangingPunct="1"/>
                      <a:r>
                        <a:rPr lang="en-ZA" sz="1100" b="1" kern="1200" dirty="0">
                          <a:solidFill>
                            <a:schemeClr val="tx1"/>
                          </a:solidFill>
                          <a:effectLst/>
                          <a:latin typeface="Tahoma" panose="020B0604030504040204" pitchFamily="34" charset="0"/>
                          <a:cs typeface="+mn-cs"/>
                        </a:rPr>
                        <a:t>100</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353469"/>
                  </a:ext>
                </a:extLst>
              </a:tr>
              <a:tr h="367037">
                <a:tc>
                  <a:txBody>
                    <a:bodyPr/>
                    <a:lstStyle/>
                    <a:p>
                      <a:pPr marL="0" marR="106045" algn="r">
                        <a:lnSpc>
                          <a:spcPct val="115000"/>
                        </a:lnSpc>
                        <a:spcBef>
                          <a:spcPts val="300"/>
                        </a:spcBef>
                        <a:spcAft>
                          <a:spcPts val="0"/>
                        </a:spcAft>
                      </a:pPr>
                      <a:r>
                        <a:rPr lang="en-ZA" sz="900" b="1" dirty="0">
                          <a:effectLst/>
                          <a:latin typeface="Tahoma" panose="020B0604030504040204" pitchFamily="34" charset="0"/>
                          <a:ea typeface="Times New Roman" panose="02020603050405020304" pitchFamily="18" charset="0"/>
                          <a:cs typeface="Times New Roman" panose="02020603050405020304" pitchFamily="18" charset="0"/>
                        </a:rPr>
                        <a:t>Minimum qualifying score required</a:t>
                      </a:r>
                      <a:r>
                        <a:rPr lang="en-ZA" sz="900" dirty="0">
                          <a:effectLst/>
                          <a:latin typeface="Tahoma" panose="020B0604030504040204" pitchFamily="34" charset="0"/>
                          <a:ea typeface="Times New Roman" panose="02020603050405020304" pitchFamily="18" charset="0"/>
                          <a:cs typeface="Times New Roman" panose="02020603050405020304" pitchFamily="18" charset="0"/>
                        </a:rPr>
                        <a:t>:</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779173" rtl="0" eaLnBrk="1" latinLnBrk="0" hangingPunct="1"/>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79173" rtl="0" eaLnBrk="1" latinLnBrk="0" hangingPunct="1"/>
                      <a:r>
                        <a:rPr lang="en-ZA" sz="1100" b="1" kern="1200" dirty="0">
                          <a:solidFill>
                            <a:schemeClr val="tx1"/>
                          </a:solidFill>
                          <a:effectLst/>
                          <a:latin typeface="Tahoma" panose="020B0604030504040204" pitchFamily="34" charset="0"/>
                          <a:cs typeface="+mn-cs"/>
                        </a:rPr>
                        <a:t>80</a:t>
                      </a:r>
                      <a:endParaRPr lang="en-US" sz="1100" b="1" kern="1200" dirty="0">
                        <a:solidFill>
                          <a:schemeClr val="tx1"/>
                        </a:solidFill>
                        <a:effectLst/>
                        <a:latin typeface="Tahoma" panose="020B0604030504040204" pitchFamily="34" charset="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7766580"/>
                  </a:ext>
                </a:extLst>
              </a:tr>
            </a:tbl>
          </a:graphicData>
        </a:graphic>
      </p:graphicFrame>
    </p:spTree>
    <p:extLst>
      <p:ext uri="{BB962C8B-B14F-4D97-AF65-F5344CB8AC3E}">
        <p14:creationId xmlns:p14="http://schemas.microsoft.com/office/powerpoint/2010/main" val="210169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578004" y="849085"/>
            <a:ext cx="9490664" cy="5075854"/>
          </a:xfrm>
          <a:prstGeom prst="rect">
            <a:avLst/>
          </a:prstGeom>
        </p:spPr>
        <p:txBody>
          <a:bodyPr vert="horz" lIns="36000" tIns="18000" rIns="0" bIns="18000" rtlCol="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marR="0" lvl="0" indent="0" algn="l" defTabSz="844083" rtl="0" eaLnBrk="1" fontAlgn="base" latinLnBrk="0" hangingPunct="1">
              <a:lnSpc>
                <a:spcPct val="110000"/>
              </a:lnSpc>
              <a:spcBef>
                <a:spcPct val="0"/>
              </a:spcBef>
              <a:spcAft>
                <a:spcPct val="0"/>
              </a:spcAft>
              <a:buClrTx/>
              <a:buSzTx/>
              <a:buFont typeface="Arial" pitchFamily="34" charset="0"/>
              <a:buNone/>
              <a:tabLst/>
              <a:defRPr/>
            </a:pPr>
            <a:r>
              <a:rPr lang="en-ZA" sz="2000" b="1" dirty="0">
                <a:solidFill>
                  <a:srgbClr val="C00000"/>
                </a:solidFill>
                <a:latin typeface="Tahoma" pitchFamily="34" charset="0"/>
                <a:cs typeface="Arial" charset="0"/>
              </a:rPr>
              <a:t>WEIGHTED SCORING &amp; NEXT STEPS</a:t>
            </a:r>
            <a:endParaRPr kumimoji="0" lang="en-ZA" sz="2000" b="1" i="0" u="none" strike="noStrike" kern="1200" cap="none" spc="0" normalizeH="0" baseline="0" noProof="0" dirty="0">
              <a:ln>
                <a:noFill/>
              </a:ln>
              <a:solidFill>
                <a:srgbClr val="C00000"/>
              </a:solidFill>
              <a:effectLst/>
              <a:uLnTx/>
              <a:uFillTx/>
              <a:latin typeface="Tahoma" pitchFamily="34" charset="0"/>
              <a:ea typeface="+mn-ea"/>
              <a:cs typeface="Arial" charset="0"/>
            </a:endParaRPr>
          </a:p>
          <a:p>
            <a:pPr marL="0" marR="0" lvl="0" indent="0" algn="l" defTabSz="844083" rtl="0" eaLnBrk="1" fontAlgn="base" latinLnBrk="0" hangingPunct="1">
              <a:lnSpc>
                <a:spcPct val="110000"/>
              </a:lnSpc>
              <a:spcBef>
                <a:spcPct val="0"/>
              </a:spcBef>
              <a:spcAft>
                <a:spcPct val="0"/>
              </a:spcAft>
              <a:buClrTx/>
              <a:buSzTx/>
              <a:buFont typeface="Arial" pitchFamily="34" charset="0"/>
              <a:buNone/>
              <a:tabLst/>
              <a:defRPr/>
            </a:pPr>
            <a:endParaRPr kumimoji="0" lang="en-ZA" sz="2000" b="1" i="0" u="none" strike="noStrike" kern="1200" cap="none" spc="0" normalizeH="0" baseline="0" noProof="0" dirty="0">
              <a:ln>
                <a:noFill/>
              </a:ln>
              <a:solidFill>
                <a:prstClr val="black"/>
              </a:solidFill>
              <a:effectLst/>
              <a:uLnTx/>
              <a:uFillTx/>
              <a:latin typeface="Tahoma" pitchFamily="34" charset="0"/>
              <a:ea typeface="+mn-ea"/>
              <a:cs typeface="Arial" charset="0"/>
            </a:endParaRPr>
          </a:p>
          <a:p>
            <a:pPr fontAlgn="base">
              <a:spcBef>
                <a:spcPct val="0"/>
              </a:spcBef>
              <a:spcAft>
                <a:spcPct val="0"/>
              </a:spcAft>
              <a:defRPr/>
            </a:pPr>
            <a:r>
              <a:rPr lang="en-ZA" sz="2000" b="1" dirty="0">
                <a:solidFill>
                  <a:prstClr val="black"/>
                </a:solidFill>
                <a:latin typeface="Tahoma" pitchFamily="34" charset="0"/>
                <a:cs typeface="Arial" charset="0"/>
              </a:rPr>
              <a:t>Step 4: Price and  Specific Goals</a:t>
            </a:r>
          </a:p>
          <a:p>
            <a:pPr marL="285750" indent="-285750">
              <a:spcBef>
                <a:spcPct val="0"/>
              </a:spcBef>
              <a:spcAft>
                <a:spcPct val="0"/>
              </a:spcAft>
              <a:buFont typeface="Courier New" panose="02070309020205020404" pitchFamily="49" charset="0"/>
              <a:buChar char="o"/>
              <a:defRPr/>
            </a:pPr>
            <a:r>
              <a:rPr lang="en-ZA" dirty="0">
                <a:solidFill>
                  <a:prstClr val="black"/>
                </a:solidFill>
                <a:latin typeface="Tahoma" pitchFamily="34" charset="0"/>
                <a:cs typeface="Arial" charset="0"/>
              </a:rPr>
              <a:t>Only bidders who have met step 3 will proceed to this step .</a:t>
            </a:r>
          </a:p>
          <a:p>
            <a:pPr marL="285750" indent="-285750">
              <a:spcBef>
                <a:spcPct val="0"/>
              </a:spcBef>
              <a:spcAft>
                <a:spcPct val="0"/>
              </a:spcAft>
              <a:buFont typeface="Courier New" panose="02070309020205020404" pitchFamily="49" charset="0"/>
              <a:buChar char="o"/>
              <a:defRPr/>
            </a:pPr>
            <a:r>
              <a:rPr lang="en-ZA" dirty="0">
                <a:solidFill>
                  <a:prstClr val="black"/>
                </a:solidFill>
                <a:latin typeface="Tahoma" pitchFamily="34" charset="0"/>
                <a:cs typeface="Arial" charset="0"/>
              </a:rPr>
              <a:t>Points will be allocated as follows:</a:t>
            </a:r>
          </a:p>
          <a:p>
            <a:pPr lvl="2" indent="0">
              <a:spcBef>
                <a:spcPct val="0"/>
              </a:spcBef>
              <a:spcAft>
                <a:spcPct val="0"/>
              </a:spcAft>
              <a:buNone/>
              <a:defRPr/>
            </a:pPr>
            <a:r>
              <a:rPr lang="en-ZA" dirty="0">
                <a:solidFill>
                  <a:prstClr val="black"/>
                </a:solidFill>
                <a:latin typeface="Tahoma" pitchFamily="34" charset="0"/>
                <a:cs typeface="Arial" charset="0"/>
              </a:rPr>
              <a:t>Price (90); and</a:t>
            </a:r>
          </a:p>
          <a:p>
            <a:pPr lvl="2" indent="0">
              <a:spcBef>
                <a:spcPct val="0"/>
              </a:spcBef>
              <a:spcAft>
                <a:spcPct val="0"/>
              </a:spcAft>
              <a:buNone/>
              <a:defRPr/>
            </a:pPr>
            <a:r>
              <a:rPr lang="en-ZA" dirty="0">
                <a:solidFill>
                  <a:prstClr val="black"/>
                </a:solidFill>
                <a:latin typeface="Tahoma" pitchFamily="34" charset="0"/>
                <a:cs typeface="Arial" charset="0"/>
              </a:rPr>
              <a:t>Specific Goals (10)</a:t>
            </a:r>
          </a:p>
          <a:p>
            <a:pPr lvl="0" defTabSz="457200" fontAlgn="base">
              <a:lnSpc>
                <a:spcPct val="100000"/>
              </a:lnSpc>
              <a:spcBef>
                <a:spcPct val="0"/>
              </a:spcBef>
              <a:spcAft>
                <a:spcPct val="0"/>
              </a:spcAft>
            </a:pPr>
            <a:endParaRPr lang="en-ZA" sz="2000" b="1" dirty="0">
              <a:solidFill>
                <a:prstClr val="black"/>
              </a:solidFill>
              <a:latin typeface="Tahoma" pitchFamily="34" charset="0"/>
              <a:cs typeface="Arial" charset="0"/>
            </a:endParaRPr>
          </a:p>
          <a:p>
            <a:pPr lvl="0" fontAlgn="base">
              <a:spcBef>
                <a:spcPct val="0"/>
              </a:spcBef>
              <a:spcAft>
                <a:spcPct val="0"/>
              </a:spcAft>
              <a:defRPr/>
            </a:pPr>
            <a:r>
              <a:rPr lang="en-ZA" sz="2000" b="1" dirty="0">
                <a:solidFill>
                  <a:prstClr val="black"/>
                </a:solidFill>
                <a:latin typeface="Tahoma" pitchFamily="34" charset="0"/>
                <a:cs typeface="Arial" charset="0"/>
              </a:rPr>
              <a:t>Step 5: Post Tender Negotiations ( if applicable)</a:t>
            </a:r>
          </a:p>
          <a:p>
            <a:pPr lvl="0" defTabSz="457200" fontAlgn="base">
              <a:lnSpc>
                <a:spcPct val="100000"/>
              </a:lnSpc>
              <a:spcBef>
                <a:spcPct val="0"/>
              </a:spcBef>
              <a:spcAft>
                <a:spcPct val="0"/>
              </a:spcAft>
            </a:pPr>
            <a:endParaRPr lang="en-ZA" sz="2000" b="1" dirty="0">
              <a:solidFill>
                <a:prstClr val="black"/>
              </a:solidFill>
              <a:latin typeface="Tahoma" pitchFamily="34" charset="0"/>
              <a:cs typeface="Arial" charset="0"/>
            </a:endParaRPr>
          </a:p>
          <a:p>
            <a:pPr defTabSz="457200" fontAlgn="base">
              <a:lnSpc>
                <a:spcPct val="100000"/>
              </a:lnSpc>
              <a:spcBef>
                <a:spcPct val="0"/>
              </a:spcBef>
              <a:spcAft>
                <a:spcPct val="0"/>
              </a:spcAft>
            </a:pPr>
            <a:r>
              <a:rPr lang="en-ZA" sz="2000" b="1" dirty="0">
                <a:solidFill>
                  <a:prstClr val="black"/>
                </a:solidFill>
                <a:latin typeface="Tahoma" pitchFamily="34" charset="0"/>
                <a:cs typeface="Arial" charset="0"/>
              </a:rPr>
              <a:t>Step 6: Objective Criteria ( if applicable) </a:t>
            </a:r>
          </a:p>
          <a:p>
            <a:pPr marL="285750" indent="-285750" defTabSz="457200" fontAlgn="base">
              <a:lnSpc>
                <a:spcPct val="100000"/>
              </a:lnSpc>
              <a:spcBef>
                <a:spcPct val="0"/>
              </a:spcBef>
              <a:spcAft>
                <a:spcPct val="0"/>
              </a:spcAft>
              <a:buFont typeface="Courier New" panose="02070309020205020404" pitchFamily="49" charset="0"/>
              <a:buChar char="o"/>
            </a:pPr>
            <a:endParaRPr lang="en-ZA" sz="2000" dirty="0">
              <a:solidFill>
                <a:prstClr val="black"/>
              </a:solidFill>
              <a:latin typeface="Tahoma" pitchFamily="34" charset="0"/>
              <a:cs typeface="Arial" charset="0"/>
            </a:endParaRPr>
          </a:p>
          <a:p>
            <a:pPr marR="0" fontAlgn="base">
              <a:spcBef>
                <a:spcPct val="0"/>
              </a:spcBef>
              <a:spcAft>
                <a:spcPct val="0"/>
              </a:spcAft>
              <a:buClrTx/>
              <a:buSzTx/>
              <a:tabLst/>
              <a:defRPr/>
            </a:pPr>
            <a:r>
              <a:rPr lang="en-ZA" sz="2000" b="1" dirty="0">
                <a:solidFill>
                  <a:prstClr val="black"/>
                </a:solidFill>
                <a:latin typeface="Tahoma" pitchFamily="34" charset="0"/>
                <a:cs typeface="Arial" charset="0"/>
              </a:rPr>
              <a:t>Step 7: Award of business and conclusion of contract</a:t>
            </a:r>
          </a:p>
        </p:txBody>
      </p:sp>
      <p:sp>
        <p:nvSpPr>
          <p:cNvPr id="5" name="Title 4">
            <a:extLst>
              <a:ext uri="{FF2B5EF4-FFF2-40B4-BE49-F238E27FC236}">
                <a16:creationId xmlns:a16="http://schemas.microsoft.com/office/drawing/2014/main" id="{3F9ED541-8692-3AF0-0CE5-8474EA1D12AB}"/>
              </a:ext>
            </a:extLst>
          </p:cNvPr>
          <p:cNvSpPr>
            <a:spLocks noGrp="1"/>
          </p:cNvSpPr>
          <p:nvPr>
            <p:ph type="title"/>
          </p:nvPr>
        </p:nvSpPr>
        <p:spPr/>
        <p:txBody>
          <a:bodyPr/>
          <a:lstStyle/>
          <a:p>
            <a:r>
              <a:rPr lang="en-ZA" dirty="0"/>
              <a:t> </a:t>
            </a:r>
          </a:p>
        </p:txBody>
      </p:sp>
      <p:sp>
        <p:nvSpPr>
          <p:cNvPr id="6" name="Title 25">
            <a:extLst>
              <a:ext uri="{FF2B5EF4-FFF2-40B4-BE49-F238E27FC236}">
                <a16:creationId xmlns:a16="http://schemas.microsoft.com/office/drawing/2014/main" id="{9EF23A4B-EA97-BE08-2809-3DB6BA606457}"/>
              </a:ext>
            </a:extLst>
          </p:cNvPr>
          <p:cNvSpPr txBox="1">
            <a:spLocks/>
          </p:cNvSpPr>
          <p:nvPr/>
        </p:nvSpPr>
        <p:spPr>
          <a:xfrm>
            <a:off x="288000" y="108000"/>
            <a:ext cx="10079725" cy="738664"/>
          </a:xfr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US" dirty="0"/>
              <a:t>PROCUREMENT PROCESS </a:t>
            </a:r>
            <a:br>
              <a:rPr lang="en-US" dirty="0"/>
            </a:br>
            <a:r>
              <a:rPr lang="en-US" sz="1800" b="0" dirty="0">
                <a:solidFill>
                  <a:schemeClr val="bg1">
                    <a:lumMod val="50000"/>
                  </a:schemeClr>
                </a:solidFill>
              </a:rPr>
              <a:t>Evaluation Methodology (</a:t>
            </a:r>
            <a:r>
              <a:rPr lang="en-US" sz="1800" b="0" dirty="0" err="1">
                <a:solidFill>
                  <a:schemeClr val="bg1">
                    <a:lumMod val="50000"/>
                  </a:schemeClr>
                </a:solidFill>
              </a:rPr>
              <a:t>cont</a:t>
            </a:r>
            <a:r>
              <a:rPr lang="en-US" sz="1800" b="0" dirty="0">
                <a:solidFill>
                  <a:schemeClr val="bg1">
                    <a:lumMod val="50000"/>
                  </a:schemeClr>
                </a:solidFill>
              </a:rPr>
              <a:t>)</a:t>
            </a:r>
            <a:endParaRPr lang="en-US" b="0" dirty="0">
              <a:solidFill>
                <a:schemeClr val="bg1">
                  <a:lumMod val="50000"/>
                </a:schemeClr>
              </a:solidFill>
            </a:endParaRPr>
          </a:p>
        </p:txBody>
      </p:sp>
    </p:spTree>
    <p:extLst>
      <p:ext uri="{BB962C8B-B14F-4D97-AF65-F5344CB8AC3E}">
        <p14:creationId xmlns:p14="http://schemas.microsoft.com/office/powerpoint/2010/main" val="147934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09E5C05-58EE-8F81-7FB9-2B431E9D0176}"/>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3" name="Rectangle 2">
            <a:extLst>
              <a:ext uri="{FF2B5EF4-FFF2-40B4-BE49-F238E27FC236}">
                <a16:creationId xmlns:a16="http://schemas.microsoft.com/office/drawing/2014/main" id="{0A2EDAA9-AC0D-B8CB-813C-52A53473DD93}"/>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767" b="1" i="0" u="none" strike="noStrike" kern="1200" cap="none" spc="0" normalizeH="0" baseline="0" noProof="0">
              <a:ln>
                <a:noFill/>
              </a:ln>
              <a:solidFill>
                <a:srgbClr val="FFFFFF"/>
              </a:solidFill>
              <a:effectLst/>
              <a:uLnTx/>
              <a:uFillTx/>
              <a:latin typeface="Tahoma"/>
              <a:ea typeface="+mn-ea"/>
              <a:cs typeface="+mn-cs"/>
            </a:endParaRPr>
          </a:p>
        </p:txBody>
      </p:sp>
      <p:pic>
        <p:nvPicPr>
          <p:cNvPr id="4" name="Picture 3">
            <a:extLst>
              <a:ext uri="{FF2B5EF4-FFF2-40B4-BE49-F238E27FC236}">
                <a16:creationId xmlns:a16="http://schemas.microsoft.com/office/drawing/2014/main" id="{BA32E800-EFD1-9B45-4BF9-7DD5C13E1B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Rectangle 10">
            <a:extLst>
              <a:ext uri="{FF2B5EF4-FFF2-40B4-BE49-F238E27FC236}">
                <a16:creationId xmlns:a16="http://schemas.microsoft.com/office/drawing/2014/main" id="{A20E62EB-9D55-0082-AC53-5CE4C986D703}"/>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12" name="Title 22">
            <a:extLst>
              <a:ext uri="{FF2B5EF4-FFF2-40B4-BE49-F238E27FC236}">
                <a16:creationId xmlns:a16="http://schemas.microsoft.com/office/drawing/2014/main" id="{96B98C66-4076-5D6C-0086-61DB1E73A795}"/>
              </a:ext>
            </a:extLst>
          </p:cNvPr>
          <p:cNvSpPr txBox="1">
            <a:spLocks/>
          </p:cNvSpPr>
          <p:nvPr/>
        </p:nvSpPr>
        <p:spPr>
          <a:xfrm>
            <a:off x="1972970" y="1078100"/>
            <a:ext cx="7412385" cy="184665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r" defTabSz="77917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Introduction</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endParaRPr kumimoji="0" lang="en-US" sz="5400" b="1" i="0" u="none" strike="noStrike" kern="1200" cap="none" spc="0" normalizeH="0" baseline="0" noProof="0" dirty="0">
              <a:ln>
                <a:noFill/>
              </a:ln>
              <a:solidFill>
                <a:srgbClr val="000000"/>
              </a:solidFill>
              <a:effectLst/>
              <a:uLnTx/>
              <a:uFillTx/>
              <a:latin typeface="Apex New Bold" panose="02010600040501010103" pitchFamily="2" charset="77"/>
              <a:cs typeface="+mj-cs"/>
            </a:endParaRPr>
          </a:p>
        </p:txBody>
      </p:sp>
      <p:sp>
        <p:nvSpPr>
          <p:cNvPr id="16" name="Graphic 64">
            <a:extLst>
              <a:ext uri="{FF2B5EF4-FFF2-40B4-BE49-F238E27FC236}">
                <a16:creationId xmlns:a16="http://schemas.microsoft.com/office/drawing/2014/main" id="{3C942BEE-2E7E-14AC-BFE1-8B7D4693869F}"/>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96378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7" name="Rectangle 6">
            <a:extLst>
              <a:ext uri="{FF2B5EF4-FFF2-40B4-BE49-F238E27FC236}">
                <a16:creationId xmlns:a16="http://schemas.microsoft.com/office/drawing/2014/main" id="{6D850327-CBB4-B01C-EE45-7359DAEFA6F7}"/>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8" name="Title 22">
            <a:extLst>
              <a:ext uri="{FF2B5EF4-FFF2-40B4-BE49-F238E27FC236}">
                <a16:creationId xmlns:a16="http://schemas.microsoft.com/office/drawing/2014/main" id="{9997E0C9-49C5-62E7-7F49-39ABB6068FC5}"/>
              </a:ext>
            </a:extLst>
          </p:cNvPr>
          <p:cNvSpPr txBox="1">
            <a:spLocks/>
          </p:cNvSpPr>
          <p:nvPr/>
        </p:nvSpPr>
        <p:spPr>
          <a:xfrm>
            <a:off x="1972970" y="1078100"/>
            <a:ext cx="7412385" cy="184665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r" defTabSz="77917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Q&amp;A SESSION</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endParaRPr kumimoji="0" lang="en-US" sz="5400" b="1" i="0" u="none" strike="noStrike" kern="1200" cap="none" spc="0" normalizeH="0" baseline="0" noProof="0" dirty="0">
              <a:ln>
                <a:noFill/>
              </a:ln>
              <a:solidFill>
                <a:srgbClr val="000000"/>
              </a:solidFill>
              <a:effectLst/>
              <a:uLnTx/>
              <a:uFillTx/>
              <a:latin typeface="Apex New Bold" panose="02010600040501010103" pitchFamily="2" charset="77"/>
              <a:cs typeface="+mj-cs"/>
            </a:endParaRPr>
          </a:p>
        </p:txBody>
      </p:sp>
      <p:sp>
        <p:nvSpPr>
          <p:cNvPr id="9" name="Graphic 64">
            <a:extLst>
              <a:ext uri="{FF2B5EF4-FFF2-40B4-BE49-F238E27FC236}">
                <a16:creationId xmlns:a16="http://schemas.microsoft.com/office/drawing/2014/main" id="{5D4C8408-59E0-D681-222D-216D640F8720}"/>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312070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a:solidFill>
                  <a:schemeClr val="bg1"/>
                </a:solidFill>
              </a:rPr>
              <a:t>Thank you</a:t>
            </a:r>
            <a:endParaRPr lang="en-US" sz="400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Tree>
    <p:extLst>
      <p:ext uri="{BB962C8B-B14F-4D97-AF65-F5344CB8AC3E}">
        <p14:creationId xmlns:p14="http://schemas.microsoft.com/office/powerpoint/2010/main" val="425054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1">
            <a:extLst>
              <a:ext uri="{FF2B5EF4-FFF2-40B4-BE49-F238E27FC236}">
                <a16:creationId xmlns:a16="http://schemas.microsoft.com/office/drawing/2014/main" id="{DE0DA2DE-03F7-09AD-73F1-C949E5416CAB}"/>
              </a:ext>
            </a:extLst>
          </p:cNvPr>
          <p:cNvGraphicFramePr>
            <a:graphicFrameLocks noGrp="1"/>
          </p:cNvGraphicFramePr>
          <p:nvPr>
            <p:extLst>
              <p:ext uri="{D42A27DB-BD31-4B8C-83A1-F6EECF244321}">
                <p14:modId xmlns:p14="http://schemas.microsoft.com/office/powerpoint/2010/main" val="757475126"/>
              </p:ext>
            </p:extLst>
          </p:nvPr>
        </p:nvGraphicFramePr>
        <p:xfrm>
          <a:off x="1507897" y="1875799"/>
          <a:ext cx="10439276" cy="4615863"/>
        </p:xfrm>
        <a:graphic>
          <a:graphicData uri="http://schemas.openxmlformats.org/drawingml/2006/table">
            <a:tbl>
              <a:tblPr firstRow="1" bandRow="1">
                <a:tableStyleId>{5C22544A-7EE6-4342-B048-85BDC9FD1C3A}</a:tableStyleId>
              </a:tblPr>
              <a:tblGrid>
                <a:gridCol w="636710">
                  <a:extLst>
                    <a:ext uri="{9D8B030D-6E8A-4147-A177-3AD203B41FA5}">
                      <a16:colId xmlns:a16="http://schemas.microsoft.com/office/drawing/2014/main" val="2208968794"/>
                    </a:ext>
                  </a:extLst>
                </a:gridCol>
                <a:gridCol w="3342465">
                  <a:extLst>
                    <a:ext uri="{9D8B030D-6E8A-4147-A177-3AD203B41FA5}">
                      <a16:colId xmlns:a16="http://schemas.microsoft.com/office/drawing/2014/main" val="1314826358"/>
                    </a:ext>
                  </a:extLst>
                </a:gridCol>
                <a:gridCol w="3847640">
                  <a:extLst>
                    <a:ext uri="{9D8B030D-6E8A-4147-A177-3AD203B41FA5}">
                      <a16:colId xmlns:a16="http://schemas.microsoft.com/office/drawing/2014/main" val="1801552601"/>
                    </a:ext>
                  </a:extLst>
                </a:gridCol>
                <a:gridCol w="2612461">
                  <a:extLst>
                    <a:ext uri="{9D8B030D-6E8A-4147-A177-3AD203B41FA5}">
                      <a16:colId xmlns:a16="http://schemas.microsoft.com/office/drawing/2014/main" val="1153813624"/>
                    </a:ext>
                  </a:extLst>
                </a:gridCol>
              </a:tblGrid>
              <a:tr h="659409">
                <a:tc>
                  <a:txBody>
                    <a:bodyPr/>
                    <a:lstStyle/>
                    <a:p>
                      <a:r>
                        <a:rPr lang="en-US" sz="1800" b="1" i="0" dirty="0">
                          <a:solidFill>
                            <a:schemeClr val="tx1">
                              <a:lumMod val="75000"/>
                              <a:lumOff val="25000"/>
                            </a:schemeClr>
                          </a:solidFill>
                          <a:latin typeface="Apex New Heavy" panose="02010600040501010103" pitchFamily="2" charset="77"/>
                          <a:ea typeface="Apex New Heavy" panose="02010600040501010103" pitchFamily="2" charset="77"/>
                        </a:rPr>
                        <a:t>01</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Procurement</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Nhlanhla Caluza</a:t>
                      </a:r>
                      <a:endParaRPr lang="en-US" sz="18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1745"/>
                  </a:ext>
                </a:extLst>
              </a:tr>
              <a:tr h="659409">
                <a:tc>
                  <a:txBody>
                    <a:bodyPr/>
                    <a:lstStyle/>
                    <a:p>
                      <a:r>
                        <a:rPr lang="en-US" sz="1800" b="1" i="0" dirty="0">
                          <a:solidFill>
                            <a:schemeClr val="tx1">
                              <a:lumMod val="75000"/>
                              <a:lumOff val="25000"/>
                            </a:schemeClr>
                          </a:solidFill>
                          <a:latin typeface="Apex New Heavy" panose="02010600040501010103" pitchFamily="2" charset="77"/>
                          <a:ea typeface="Apex New Heavy" panose="02010600040501010103" pitchFamily="2" charset="77"/>
                        </a:rPr>
                        <a:t>02</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Procurement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Basetsana Moeng </a:t>
                      </a:r>
                      <a:endParaRPr lang="en-US" sz="18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142023"/>
                  </a:ext>
                </a:extLst>
              </a:tr>
              <a:tr h="659409">
                <a:tc>
                  <a:txBody>
                    <a:bodyPr/>
                    <a:lstStyle/>
                    <a:p>
                      <a:r>
                        <a:rPr lang="en-ZA" sz="1800" b="1" i="0" dirty="0">
                          <a:solidFill>
                            <a:schemeClr val="tx1">
                              <a:lumMod val="75000"/>
                              <a:lumOff val="25000"/>
                            </a:schemeClr>
                          </a:solidFill>
                          <a:latin typeface="Apex New Heavy" panose="02010600040501010103" pitchFamily="2" charset="77"/>
                          <a:ea typeface="Apex New Heavy" panose="02010600040501010103" pitchFamily="2" charset="77"/>
                        </a:rPr>
                        <a:t>03</a:t>
                      </a:r>
                      <a:endParaRPr lang="en-US" sz="1800" b="1" i="0" dirty="0">
                        <a:solidFill>
                          <a:schemeClr val="tx1">
                            <a:lumMod val="75000"/>
                            <a:lumOff val="25000"/>
                          </a:schemeClr>
                        </a:solidFill>
                        <a:latin typeface="Apex New Heavy" panose="02010600040501010103" pitchFamily="2" charset="77"/>
                        <a:ea typeface="Apex New Heavy"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Procurement</a:t>
                      </a:r>
                      <a:endParaRPr lang="en-US" sz="18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Sisanda Ngoyiyana </a:t>
                      </a:r>
                      <a:endParaRPr lang="en-US" sz="18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495"/>
                  </a:ext>
                </a:extLst>
              </a:tr>
              <a:tr h="659409">
                <a:tc>
                  <a:txBody>
                    <a:bodyPr/>
                    <a:lstStyle/>
                    <a:p>
                      <a:r>
                        <a:rPr lang="en-US" sz="1800" b="1" i="0" dirty="0">
                          <a:solidFill>
                            <a:schemeClr val="tx1">
                              <a:lumMod val="75000"/>
                              <a:lumOff val="25000"/>
                            </a:schemeClr>
                          </a:solidFill>
                          <a:latin typeface="Apex New Heavy" panose="02010600040501010103" pitchFamily="2" charset="77"/>
                          <a:ea typeface="Apex New Heavy" panose="02010600040501010103" pitchFamily="2" charset="77"/>
                        </a:rPr>
                        <a:t>04</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P</a:t>
                      </a:r>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eople Management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Dr Christinah Maphanga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797243"/>
                  </a:ext>
                </a:extLst>
              </a:tr>
              <a:tr h="659409">
                <a:tc>
                  <a:txBody>
                    <a:bodyPr/>
                    <a:lstStyle/>
                    <a:p>
                      <a:r>
                        <a:rPr lang="en-ZA" sz="1800" b="1" i="0" dirty="0">
                          <a:solidFill>
                            <a:schemeClr val="tx1">
                              <a:lumMod val="75000"/>
                              <a:lumOff val="25000"/>
                            </a:schemeClr>
                          </a:solidFill>
                          <a:latin typeface="Apex New Heavy" panose="02010600040501010103" pitchFamily="2" charset="77"/>
                          <a:ea typeface="Apex New Heavy" panose="02010600040501010103" pitchFamily="2" charset="77"/>
                        </a:rPr>
                        <a:t>05</a:t>
                      </a:r>
                      <a:endParaRPr lang="en-US" sz="1800" b="1" i="0" dirty="0">
                        <a:solidFill>
                          <a:schemeClr val="tx1">
                            <a:lumMod val="75000"/>
                            <a:lumOff val="25000"/>
                          </a:schemeClr>
                        </a:solidFill>
                        <a:latin typeface="Apex New Heavy" panose="02010600040501010103" pitchFamily="2" charset="77"/>
                        <a:ea typeface="Apex New Heavy"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P</a:t>
                      </a:r>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eople Management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Zikhona Ramncwana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976014"/>
                  </a:ext>
                </a:extLst>
              </a:tr>
              <a:tr h="659409">
                <a:tc>
                  <a:txBody>
                    <a:bodyPr/>
                    <a:lstStyle/>
                    <a:p>
                      <a:r>
                        <a:rPr lang="en-ZA" sz="1800" b="1" i="0" dirty="0">
                          <a:solidFill>
                            <a:schemeClr val="tx1">
                              <a:lumMod val="75000"/>
                              <a:lumOff val="25000"/>
                            </a:schemeClr>
                          </a:solidFill>
                          <a:latin typeface="Apex New Heavy" panose="02010600040501010103" pitchFamily="2" charset="77"/>
                          <a:ea typeface="Apex New Heavy" panose="02010600040501010103" pitchFamily="2" charset="77"/>
                        </a:rPr>
                        <a:t>06</a:t>
                      </a:r>
                      <a:endParaRPr lang="en-US" sz="1800" b="1" i="0" dirty="0">
                        <a:solidFill>
                          <a:schemeClr val="tx1">
                            <a:lumMod val="75000"/>
                            <a:lumOff val="25000"/>
                          </a:schemeClr>
                        </a:solidFill>
                        <a:latin typeface="Apex New Heavy" panose="02010600040501010103" pitchFamily="2" charset="77"/>
                        <a:ea typeface="Apex New Heavy"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People Management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Phiwe Mbana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492451"/>
                  </a:ext>
                </a:extLst>
              </a:tr>
              <a:tr h="659409">
                <a:tc>
                  <a:txBody>
                    <a:bodyPr/>
                    <a:lstStyle/>
                    <a:p>
                      <a:r>
                        <a:rPr lang="en-ZA" sz="1800" b="1" i="0" dirty="0">
                          <a:solidFill>
                            <a:schemeClr val="tx1">
                              <a:lumMod val="75000"/>
                              <a:lumOff val="25000"/>
                            </a:schemeClr>
                          </a:solidFill>
                          <a:latin typeface="Apex New Heavy" panose="02010600040501010103" pitchFamily="2" charset="77"/>
                          <a:ea typeface="Apex New Heavy" panose="02010600040501010103" pitchFamily="2" charset="77"/>
                        </a:rPr>
                        <a:t>07</a:t>
                      </a:r>
                      <a:endParaRPr lang="en-US" sz="1800" b="1" i="0" dirty="0">
                        <a:solidFill>
                          <a:schemeClr val="tx1">
                            <a:lumMod val="75000"/>
                            <a:lumOff val="25000"/>
                          </a:schemeClr>
                        </a:solidFill>
                        <a:latin typeface="Apex New Heavy" panose="02010600040501010103" pitchFamily="2" charset="77"/>
                        <a:ea typeface="Apex New Heavy"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tx1">
                              <a:lumMod val="75000"/>
                              <a:lumOff val="25000"/>
                            </a:schemeClr>
                          </a:solidFill>
                          <a:latin typeface="Apex New Medium" panose="02010600040501010103" pitchFamily="2" charset="77"/>
                          <a:ea typeface="Apex New Medium" panose="02010600040501010103" pitchFamily="2" charset="77"/>
                        </a:rPr>
                        <a:t>People Management </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800" b="0" i="0" dirty="0">
                          <a:solidFill>
                            <a:schemeClr val="tx1">
                              <a:lumMod val="75000"/>
                              <a:lumOff val="25000"/>
                            </a:schemeClr>
                          </a:solidFill>
                          <a:latin typeface="Apex New Book" panose="02010600040501010103" pitchFamily="2" charset="77"/>
                          <a:ea typeface="Apex New Book" panose="02010600040501010103" pitchFamily="2" charset="77"/>
                        </a:rPr>
                        <a:t>Khanyisile Bhengu</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170753"/>
                  </a:ext>
                </a:extLst>
              </a:tr>
            </a:tbl>
          </a:graphicData>
        </a:graphic>
      </p:graphicFrame>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30" name="Text Placeholder 129">
            <a:extLst>
              <a:ext uri="{FF2B5EF4-FFF2-40B4-BE49-F238E27FC236}">
                <a16:creationId xmlns:a16="http://schemas.microsoft.com/office/drawing/2014/main" id="{EF382210-A450-6F80-3314-8A2842F91CA5}"/>
              </a:ext>
            </a:extLst>
          </p:cNvPr>
          <p:cNvSpPr>
            <a:spLocks noGrp="1"/>
          </p:cNvSpPr>
          <p:nvPr>
            <p:ph type="body" sz="quarter" idx="16"/>
          </p:nvPr>
        </p:nvSpPr>
        <p:spPr/>
        <p:txBody>
          <a:bodyPr/>
          <a:lstStyle/>
          <a:p>
            <a:r>
              <a:rPr lang="en-US" dirty="0">
                <a:solidFill>
                  <a:schemeClr val="tx1">
                    <a:lumMod val="75000"/>
                    <a:lumOff val="25000"/>
                  </a:schemeClr>
                </a:solidFill>
              </a:rPr>
              <a:t>Team Introductions</a:t>
            </a:r>
          </a:p>
        </p:txBody>
      </p:sp>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288000" y="106234"/>
            <a:ext cx="10079725" cy="461665"/>
          </a:xfrm>
        </p:spPr>
        <p:txBody>
          <a:bodyPr/>
          <a:lstStyle/>
          <a:p>
            <a:r>
              <a:rPr lang="en-US" sz="2400" dirty="0"/>
              <a:t>WELCOME</a:t>
            </a:r>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4</a:t>
            </a:fld>
            <a:endParaRPr lang="en-ZA" sz="767" b="1">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37833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2E17EB3B-AC77-6E96-0739-5E450CEDB13F}"/>
              </a:ext>
            </a:extLst>
          </p:cNvPr>
          <p:cNvSpPr>
            <a:spLocks noGrp="1"/>
          </p:cNvSpPr>
          <p:nvPr>
            <p:ph type="body" sz="quarter" idx="17"/>
          </p:nvPr>
        </p:nvSpPr>
        <p:spPr>
          <a:xfrm>
            <a:off x="283474" y="1092200"/>
            <a:ext cx="11171926" cy="5384800"/>
          </a:xfrm>
        </p:spPr>
        <p:txBody>
          <a:bodyPr/>
          <a:lstStyle/>
          <a:p>
            <a:pPr marL="285750" indent="-285750">
              <a:buFont typeface="Wingdings" panose="05000000000000000000" pitchFamily="2" charset="2"/>
              <a:buChar char="§"/>
            </a:pPr>
            <a:r>
              <a:rPr lang="en-US" dirty="0"/>
              <a:t>This briefing session is non-compulsory.</a:t>
            </a:r>
          </a:p>
          <a:p>
            <a:pPr marL="285750" indent="-285750">
              <a:buFont typeface="Wingdings" panose="05000000000000000000" pitchFamily="2" charset="2"/>
              <a:buChar char="§"/>
            </a:pPr>
            <a:r>
              <a:rPr lang="en-US" dirty="0"/>
              <a:t>An approximate time allocation of 1 hour  has been catered for, the session could end sooner or later, depending on the volumes of clarification questions.</a:t>
            </a:r>
          </a:p>
          <a:p>
            <a:pPr marL="285750" indent="-285750">
              <a:buFont typeface="Wingdings" panose="05000000000000000000" pitchFamily="2" charset="2"/>
              <a:buChar char="§"/>
            </a:pPr>
            <a:r>
              <a:rPr lang="en-US" dirty="0"/>
              <a:t>An opportunity for Clarification questions and answers will be provided after each briefing category.</a:t>
            </a:r>
          </a:p>
          <a:p>
            <a:pPr marL="285750" indent="-285750">
              <a:buFont typeface="Wingdings" panose="05000000000000000000" pitchFamily="2" charset="2"/>
              <a:buChar char="§"/>
            </a:pPr>
            <a:r>
              <a:rPr lang="en-US" dirty="0"/>
              <a:t>All questions will be recorded, and the answers will be consolidated and forwarded to all bidders whose attendance has been confirmed by Transnet. The aim is to provide the consolidated response within 48 hours after the session. Any additional clarification questions hereafter will only be accepted by Transnet until </a:t>
            </a:r>
            <a:r>
              <a:rPr lang="en-US" b="1" dirty="0"/>
              <a:t>12h00 on 22 April 2025.</a:t>
            </a:r>
          </a:p>
          <a:p>
            <a:pPr marL="285750" indent="-285750">
              <a:buFont typeface="Wingdings" panose="05000000000000000000" pitchFamily="2" charset="2"/>
              <a:buChar char="§"/>
            </a:pPr>
            <a:r>
              <a:rPr lang="en-US" dirty="0"/>
              <a:t>Response to clarification questions will be provided to bidders via email.</a:t>
            </a:r>
          </a:p>
          <a:p>
            <a:pPr marL="285750" indent="-285750">
              <a:buFont typeface="Wingdings" panose="05000000000000000000" pitchFamily="2" charset="2"/>
              <a:buChar char="§"/>
            </a:pPr>
            <a:r>
              <a:rPr lang="en-US" dirty="0"/>
              <a:t>All communication subsequent to this briefing session, before the closing date and time, must only be directed to the </a:t>
            </a:r>
            <a:r>
              <a:rPr lang="en-US" dirty="0">
                <a:solidFill>
                  <a:srgbClr val="0070C0"/>
                </a:solidFill>
                <a:hlinkClick r:id="rId2"/>
              </a:rPr>
              <a:t>Nhlanhla.Caluza@transnet.net</a:t>
            </a:r>
            <a:r>
              <a:rPr lang="en-US" dirty="0">
                <a:solidFill>
                  <a:srgbClr val="0070C0"/>
                </a:solidFill>
              </a:rPr>
              <a:t> </a:t>
            </a:r>
            <a:endParaRPr lang="en-US" dirty="0"/>
          </a:p>
          <a:p>
            <a:pPr marL="285750" indent="-285750">
              <a:buFont typeface="Wingdings" panose="05000000000000000000" pitchFamily="2" charset="2"/>
              <a:buChar char="§"/>
            </a:pPr>
            <a:r>
              <a:rPr lang="en-US" dirty="0"/>
              <a:t>A copy of this presentation will be provided to all bidders who attended the meeting.</a:t>
            </a:r>
          </a:p>
          <a:p>
            <a:endParaRPr lang="en-US" dirty="0"/>
          </a:p>
        </p:txBody>
      </p:sp>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8000" y="108000"/>
            <a:ext cx="10079725" cy="461665"/>
          </a:xfrm>
        </p:spPr>
        <p:txBody>
          <a:bodyPr/>
          <a:lstStyle/>
          <a:p>
            <a:r>
              <a:rPr lang="en-US" dirty="0"/>
              <a:t>RULES OF ENGAGEMENT</a:t>
            </a:r>
          </a:p>
        </p:txBody>
      </p:sp>
    </p:spTree>
    <p:extLst>
      <p:ext uri="{BB962C8B-B14F-4D97-AF65-F5344CB8AC3E}">
        <p14:creationId xmlns:p14="http://schemas.microsoft.com/office/powerpoint/2010/main" val="298685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144A73-2DAE-AB2F-2F0B-39870082861C}"/>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pic>
        <p:nvPicPr>
          <p:cNvPr id="7" name="Picture 6">
            <a:extLst>
              <a:ext uri="{FF2B5EF4-FFF2-40B4-BE49-F238E27FC236}">
                <a16:creationId xmlns:a16="http://schemas.microsoft.com/office/drawing/2014/main" id="{A9843402-A652-0626-A8DB-22E4421DA7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Rectangle 10">
            <a:extLst>
              <a:ext uri="{FF2B5EF4-FFF2-40B4-BE49-F238E27FC236}">
                <a16:creationId xmlns:a16="http://schemas.microsoft.com/office/drawing/2014/main" id="{9147DA75-11F3-21A7-439B-A9A58DD6043E}"/>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12" name="Title 22">
            <a:extLst>
              <a:ext uri="{FF2B5EF4-FFF2-40B4-BE49-F238E27FC236}">
                <a16:creationId xmlns:a16="http://schemas.microsoft.com/office/drawing/2014/main" id="{0A6FB4BF-AB9E-8682-B190-3EBAA254CFEF}"/>
              </a:ext>
            </a:extLst>
          </p:cNvPr>
          <p:cNvSpPr txBox="1">
            <a:spLocks/>
          </p:cNvSpPr>
          <p:nvPr/>
        </p:nvSpPr>
        <p:spPr>
          <a:xfrm>
            <a:off x="1272540" y="1078100"/>
            <a:ext cx="8112815" cy="276998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r" defTabSz="779173"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Overview of the Tender </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t>&amp; Scope of Services</a:t>
            </a:r>
            <a:br>
              <a:rPr kumimoji="0" lang="en-US" sz="6000" b="1" i="0" u="none" strike="noStrike" kern="1200" cap="none" spc="0" normalizeH="0" baseline="0" noProof="0" dirty="0">
                <a:ln>
                  <a:noFill/>
                </a:ln>
                <a:solidFill>
                  <a:srgbClr val="FFFFFF"/>
                </a:solidFill>
                <a:effectLst/>
                <a:uLnTx/>
                <a:uFillTx/>
                <a:latin typeface="Apex New Bold" panose="02010600040501010103" pitchFamily="2" charset="77"/>
                <a:cs typeface="+mj-cs"/>
              </a:rPr>
            </a:br>
            <a:endParaRPr kumimoji="0" lang="en-US" sz="5400" b="1" i="0" u="none" strike="noStrike" kern="1200" cap="none" spc="0" normalizeH="0" baseline="0" noProof="0" dirty="0">
              <a:ln>
                <a:noFill/>
              </a:ln>
              <a:solidFill>
                <a:srgbClr val="000000"/>
              </a:solidFill>
              <a:effectLst/>
              <a:uLnTx/>
              <a:uFillTx/>
              <a:latin typeface="Apex New Bold" panose="02010600040501010103" pitchFamily="2" charset="77"/>
              <a:cs typeface="+mj-cs"/>
            </a:endParaRPr>
          </a:p>
        </p:txBody>
      </p:sp>
      <p:sp>
        <p:nvSpPr>
          <p:cNvPr id="14" name="Graphic 64">
            <a:extLst>
              <a:ext uri="{FF2B5EF4-FFF2-40B4-BE49-F238E27FC236}">
                <a16:creationId xmlns:a16="http://schemas.microsoft.com/office/drawing/2014/main" id="{03280E3C-DA8E-239A-828F-1D1354B46CD2}"/>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327668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424251" y="957227"/>
            <a:ext cx="10960992" cy="5260479"/>
          </a:xfrm>
          <a:prstGeom prst="rect">
            <a:avLst/>
          </a:prstGeom>
          <a:noFill/>
        </p:spPr>
        <p:txBody>
          <a:bodyPr wrap="square">
            <a:spAutoFit/>
          </a:bodyPr>
          <a:lstStyle/>
          <a:p>
            <a:pPr marL="342900" marR="0" lvl="0" indent="-342900">
              <a:lnSpc>
                <a:spcPct val="150000"/>
              </a:lnSpc>
              <a:spcBef>
                <a:spcPts val="1200"/>
              </a:spcBef>
              <a:spcAft>
                <a:spcPts val="0"/>
              </a:spcAft>
              <a:buFont typeface="+mj-lt"/>
              <a:buAutoNum type="arabicPeriod"/>
              <a:tabLst>
                <a:tab pos="360045" algn="l"/>
              </a:tabLst>
            </a:pPr>
            <a:r>
              <a:rPr lang="en-GB" sz="1000" b="1" kern="1600" cap="all" dirty="0">
                <a:effectLst/>
                <a:latin typeface="Tahoma" panose="020B0604030504040204" pitchFamily="34" charset="0"/>
                <a:cs typeface="Times New Roman" panose="02020603050405020304" pitchFamily="18" charset="0"/>
              </a:rPr>
              <a:t>BACKGROUND</a:t>
            </a:r>
            <a:endParaRPr lang="en-US" sz="1000" b="1" kern="1600" cap="all" dirty="0">
              <a:effectLst/>
              <a:latin typeface="Tahoma" panose="020B0604030504040204" pitchFamily="34" charset="0"/>
              <a:cs typeface="Times New Roman" panose="02020603050405020304" pitchFamily="18" charset="0"/>
            </a:endParaRPr>
          </a:p>
          <a:p>
            <a:pPr marL="0" marR="0" algn="just">
              <a:lnSpc>
                <a:spcPct val="115000"/>
              </a:lnSpc>
              <a:spcBef>
                <a:spcPts val="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Employee Assistance Programs (EAPs) is a short-term and voluntary work-based intervention, offered by employers as an employee benefit to provide support for employees who are experiencing life challenges or stressors that may impact their psycho-social functioning and productivity. EAP programs are designed to deal with many issues that confront modern-day employees like high-stress levels, economic challenges, personal and mental health issues that may negatively affect health, absenteeism, and productivity. EAP programs include counselling services to help employees overcome the negative effects of these challenges and are also equipped to provide preventive services and health promotion.</a:t>
            </a:r>
          </a:p>
          <a:p>
            <a:pPr marL="0" marR="0" algn="just">
              <a:lnSpc>
                <a:spcPct val="115000"/>
              </a:lnSpc>
              <a:spcBef>
                <a:spcPts val="0"/>
              </a:spcBef>
              <a:spcAft>
                <a:spcPts val="0"/>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Transnet recognizes that personal, professional, and environmental stressors if detected early, can prevent, or alleviate poor performance, accidents, and absenteeism. (EAPs) are crucial in today's workplace due to high-stress levels, economic challenges, and personal and mental health issues. EAPs address workplace stress, interpersonal relationships, organizational culture, financial stress, increased pressure, and mental health disorders. EAP service offerings include counselling, confidential assessments, and referrals for stress, anxiety, depression, substance abuse, and family problems. They improve productivity, reduce absenteeism and turnover, and create a supportive work environment. EAPs also reduce stigma associated with mental health and offer holistic support services beyond traditional counselling. Implementing a robust EAP can significantly enhance employee well-being, leading to a healthier, productive, and harmonious workplace. Modern EAPs operate by developing effective communication strategies, coaching and development, team alignment and conflict resolution, crisis management, comprehensive support services, work-life balance, and enhancing organizational culture. They contribute to building resilience, promoting well-being, and contributing to a positive organizational culture.</a:t>
            </a:r>
          </a:p>
          <a:p>
            <a:pPr marL="0" marR="0" algn="just">
              <a:lnSpc>
                <a:spcPct val="115000"/>
              </a:lnSpc>
              <a:spcBef>
                <a:spcPts val="0"/>
              </a:spcBef>
              <a:spcAft>
                <a:spcPts val="0"/>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Implementing a modern EAP can significantly enhance organizational effectiveness, improve employee well-being, and create a supportive and resilient workplace. The post-global pandemic has also forced profound changes in our employees’ personal and professional lives and will continue to test our capacities to relate in unprecedented ways. Employees are confronted with high debts due to the weak economy, social isolation, speed of change, interface with technology and mental health issues. Given the current challenges, a proactive and interdisciplinary approach must be adopted, that is geared towards addressing emerging health and wellness needs. To this end, the company has implemented an EAP, that seeks to address personal and work-related issues. The aim is to empower employees with requisite life and other skills to cope with difficult life challenges and work-related stressors so that work performance is not compromised. The EAP also assists Managers in their duty of care and performance management and provides support to enhance their managerial capacity to manage challenged employees.</a:t>
            </a:r>
          </a:p>
          <a:p>
            <a:pPr marL="0" marR="0" algn="just">
              <a:lnSpc>
                <a:spcPct val="115000"/>
              </a:lnSpc>
              <a:spcBef>
                <a:spcPts val="0"/>
              </a:spcBef>
              <a:spcAft>
                <a:spcPts val="0"/>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000" b="1" dirty="0">
                <a:effectLst/>
                <a:latin typeface="Tahoma" panose="020B0604030504040204" pitchFamily="34" charset="0"/>
                <a:ea typeface="Times New Roman" panose="02020603050405020304" pitchFamily="18" charset="0"/>
                <a:cs typeface="Times New Roman" panose="02020603050405020304" pitchFamily="18" charset="0"/>
              </a:rPr>
              <a:t>The scope of work which is listed below is cater for Employee Assistance Programme (EAP) for approximately 55 000 Transnet employees and their dependent family members.</a:t>
            </a:r>
          </a:p>
          <a:p>
            <a:pPr marL="0" marR="0" algn="just">
              <a:lnSpc>
                <a:spcPct val="115000"/>
              </a:lnSpc>
              <a:spcBef>
                <a:spcPts val="0"/>
              </a:spcBef>
              <a:spcAft>
                <a:spcPts val="0"/>
              </a:spcAft>
            </a:pP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000" dirty="0">
                <a:effectLst/>
                <a:latin typeface="Tahoma" panose="020B0604030504040204" pitchFamily="34" charset="0"/>
                <a:ea typeface="Times New Roman" panose="02020603050405020304" pitchFamily="18" charset="0"/>
                <a:cs typeface="Times New Roman" panose="02020603050405020304" pitchFamily="18" charset="0"/>
              </a:rPr>
              <a:t>Transnet seeks to appoint a service provider to render a world-class and innovative EAP, which will adhere to the quality, standards, and norms of the industry in line with regularity standards ethics, clinical standards and protocols in an evolving and flexible manner. The service provider should also be able to deliver this programme in 12 official languages endorsed in South Africa. Transnet employees and their dependents must be able to access virtual services from wherever they may be located including outside of South Africa. The service provider needs to have national footprint which will cater for Transnet in all operational areas . This should include the capability to provide face-to-face counselling in all areas including remote areas like (Sishen, Carolina, Ulundi, etc.).</a:t>
            </a:r>
          </a:p>
        </p:txBody>
      </p:sp>
    </p:spTree>
    <p:extLst>
      <p:ext uri="{BB962C8B-B14F-4D97-AF65-F5344CB8AC3E}">
        <p14:creationId xmlns:p14="http://schemas.microsoft.com/office/powerpoint/2010/main" val="5910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08000"/>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375291" y="783195"/>
            <a:ext cx="11058911" cy="6074805"/>
          </a:xfrm>
          <a:prstGeom prst="rect">
            <a:avLst/>
          </a:prstGeom>
          <a:noFill/>
        </p:spPr>
        <p:txBody>
          <a:bodyPr wrap="square">
            <a:spAutoFit/>
          </a:bodyPr>
          <a:lstStyle/>
          <a:p>
            <a:pPr marL="285750" marR="27305" indent="-285750">
              <a:spcAft>
                <a:spcPts val="835"/>
              </a:spcAft>
              <a:buFont typeface="+mj-lt"/>
              <a:buAutoNum type="arabicPeriod"/>
            </a:pPr>
            <a:r>
              <a:rPr lang="en-US" sz="1000" b="1" kern="100" dirty="0">
                <a:effectLst/>
                <a:ea typeface="Calibri" panose="020F0502020204030204" pitchFamily="34" charset="0"/>
                <a:cs typeface="Arial" panose="020B0604020202020204" pitchFamily="34" charset="0"/>
              </a:rPr>
              <a:t>The service provider will render services across all six Core Operating Divisions (ODs) of Transnet: </a:t>
            </a: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Port Terminals (TPT).</a:t>
            </a:r>
            <a:endParaRPr lang="en-US" sz="1000" kern="1600" dirty="0">
              <a:effectLst/>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National Ports Authority (TNPA).</a:t>
            </a:r>
            <a:endParaRPr lang="en-US" sz="1000" kern="1600" dirty="0">
              <a:effectLst/>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Engineering (TE).</a:t>
            </a:r>
            <a:endParaRPr lang="en-US" sz="1000" kern="1600" dirty="0">
              <a:effectLst/>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Freight Rail (TFR) TFROG and TRIPM.</a:t>
            </a:r>
            <a:endParaRPr lang="en-US" sz="1000" kern="1600" dirty="0">
              <a:effectLst/>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Pipelines (TPL).</a:t>
            </a:r>
            <a:endParaRPr lang="en-US" sz="1000" kern="1600" dirty="0">
              <a:effectLst/>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Transnet Property (TP).</a:t>
            </a:r>
            <a:endParaRPr lang="en-US" sz="1000" kern="1600" dirty="0">
              <a:cs typeface="Times New Roman" panose="02020603050405020304" pitchFamily="18" charset="0"/>
            </a:endParaRPr>
          </a:p>
          <a:p>
            <a:pPr marL="685800" lvl="1" indent="-228600" algn="just">
              <a:spcBef>
                <a:spcPts val="300"/>
              </a:spcBef>
              <a:buFont typeface="+mj-lt"/>
              <a:buAutoNum type="arabicPeriod"/>
              <a:tabLst>
                <a:tab pos="1080135" algn="l"/>
                <a:tab pos="575945" algn="l"/>
              </a:tabLst>
            </a:pPr>
            <a:r>
              <a:rPr lang="en-GB" sz="1000" kern="1600" dirty="0">
                <a:effectLst/>
                <a:cs typeface="Times New Roman" panose="02020603050405020304" pitchFamily="18" charset="0"/>
              </a:rPr>
              <a:t>As well as all Transnet Support units, including but not limited to Transnet Corporate Centre (TCC) and Transnet Academy. </a:t>
            </a:r>
            <a:endParaRPr lang="en-US" sz="1000" kern="100" dirty="0">
              <a:effectLst/>
              <a:ea typeface="Calibri" panose="020F0502020204030204" pitchFamily="34" charset="0"/>
              <a:cs typeface="Arial" panose="020B0604020202020204" pitchFamily="34" charset="0"/>
            </a:endParaRPr>
          </a:p>
          <a:p>
            <a:pPr marR="27305">
              <a:lnSpc>
                <a:spcPct val="200000"/>
              </a:lnSpc>
              <a:spcAft>
                <a:spcPts val="835"/>
              </a:spcAft>
            </a:pPr>
            <a:r>
              <a:rPr lang="en-US" sz="1000" b="1" kern="100" dirty="0">
                <a:ea typeface="Calibri" panose="020F0502020204030204" pitchFamily="34" charset="0"/>
                <a:cs typeface="Arial" panose="020B0604020202020204" pitchFamily="34" charset="0"/>
              </a:rPr>
              <a:t>2.  Transnet </a:t>
            </a:r>
            <a:r>
              <a:rPr lang="en-US" sz="1000" b="1" kern="100" dirty="0">
                <a:effectLst/>
                <a:ea typeface="Calibri" panose="020F0502020204030204" pitchFamily="34" charset="0"/>
                <a:cs typeface="Arial" panose="020B0604020202020204" pitchFamily="34" charset="0"/>
              </a:rPr>
              <a:t>requires to implement the following:</a:t>
            </a:r>
          </a:p>
          <a:p>
            <a:pPr marL="685800" lvl="1" indent="-228600" algn="just">
              <a:spcBef>
                <a:spcPts val="300"/>
              </a:spcBef>
              <a:buFont typeface="+mj-lt"/>
              <a:buAutoNum type="alphaLcParenR"/>
              <a:tabLst>
                <a:tab pos="1080135" algn="l"/>
                <a:tab pos="575945" algn="l"/>
              </a:tabLst>
            </a:pPr>
            <a:r>
              <a:rPr lang="en-GB" sz="1000" kern="1600" dirty="0">
                <a:effectLst/>
                <a:cs typeface="Times New Roman" panose="02020603050405020304" pitchFamily="18" charset="0"/>
              </a:rPr>
              <a:t>An EAP that is beyond the basic standards of a typical EAP programme i.e.</a:t>
            </a:r>
            <a:endParaRPr lang="en-US" sz="1000" kern="1600" dirty="0">
              <a:effectLst/>
              <a:cs typeface="Times New Roman" panose="02020603050405020304" pitchFamily="18" charset="0"/>
            </a:endParaRPr>
          </a:p>
          <a:p>
            <a:pPr marL="1085850" lvl="2" indent="-171450" algn="just">
              <a:spcBef>
                <a:spcPts val="600"/>
              </a:spcBef>
              <a:buFont typeface="Wingdings" panose="05000000000000000000" pitchFamily="2" charset="2"/>
              <a:buChar char="q"/>
            </a:pPr>
            <a:r>
              <a:rPr lang="en-GB" sz="1000" dirty="0">
                <a:effectLst/>
                <a:ea typeface="Times New Roman" panose="02020603050405020304" pitchFamily="18" charset="0"/>
                <a:cs typeface="Times New Roman" panose="02020603050405020304" pitchFamily="18" charset="0"/>
              </a:rPr>
              <a:t>Counselling &amp; debriefing Services</a:t>
            </a:r>
            <a:endParaRPr lang="en-US" sz="1000" dirty="0">
              <a:effectLst/>
              <a:ea typeface="Times New Roman" panose="02020603050405020304" pitchFamily="18" charset="0"/>
              <a:cs typeface="Times New Roman" panose="02020603050405020304" pitchFamily="18" charset="0"/>
            </a:endParaRPr>
          </a:p>
          <a:p>
            <a:pPr marL="1085850" lvl="2" indent="-171450" algn="just">
              <a:spcBef>
                <a:spcPts val="600"/>
              </a:spcBef>
              <a:buFont typeface="Wingdings" panose="05000000000000000000" pitchFamily="2" charset="2"/>
              <a:buChar char="q"/>
            </a:pPr>
            <a:r>
              <a:rPr lang="en-GB" sz="1000" dirty="0">
                <a:effectLst/>
                <a:ea typeface="Times New Roman" panose="02020603050405020304" pitchFamily="18" charset="0"/>
                <a:cs typeface="Times New Roman" panose="02020603050405020304" pitchFamily="18" charset="0"/>
              </a:rPr>
              <a:t>Education, Awareness &amp; Training</a:t>
            </a:r>
            <a:endParaRPr lang="en-US" sz="1000" dirty="0">
              <a:effectLst/>
              <a:ea typeface="Times New Roman" panose="02020603050405020304" pitchFamily="18" charset="0"/>
              <a:cs typeface="Times New Roman" panose="02020603050405020304" pitchFamily="18" charset="0"/>
            </a:endParaRPr>
          </a:p>
          <a:p>
            <a:pPr marL="1085850" lvl="2" indent="-171450" algn="just">
              <a:spcBef>
                <a:spcPts val="600"/>
              </a:spcBef>
              <a:buFont typeface="Wingdings" panose="05000000000000000000" pitchFamily="2" charset="2"/>
              <a:buChar char="q"/>
            </a:pPr>
            <a:r>
              <a:rPr lang="en-GB" sz="1000" dirty="0">
                <a:effectLst/>
                <a:ea typeface="Times New Roman" panose="02020603050405020304" pitchFamily="18" charset="0"/>
                <a:cs typeface="Times New Roman" panose="02020603050405020304" pitchFamily="18" charset="0"/>
              </a:rPr>
              <a:t>Marketing &amp; Communication</a:t>
            </a:r>
            <a:endParaRPr lang="en-US" sz="1000" dirty="0">
              <a:effectLst/>
              <a:ea typeface="Times New Roman" panose="02020603050405020304" pitchFamily="18" charset="0"/>
              <a:cs typeface="Times New Roman" panose="02020603050405020304" pitchFamily="18" charset="0"/>
            </a:endParaRPr>
          </a:p>
          <a:p>
            <a:pPr marL="685800" lvl="1" indent="-228600" algn="just">
              <a:spcBef>
                <a:spcPts val="600"/>
              </a:spcBef>
              <a:buAutoNum type="alphaLcParenR" startAt="2"/>
            </a:pPr>
            <a:r>
              <a:rPr lang="en-GB" sz="1000" dirty="0">
                <a:effectLst/>
                <a:ea typeface="Times New Roman" panose="02020603050405020304" pitchFamily="18" charset="0"/>
                <a:cs typeface="Times New Roman" panose="02020603050405020304" pitchFamily="18" charset="0"/>
              </a:rPr>
              <a:t>Organizational services consultation Services</a:t>
            </a:r>
            <a:endParaRPr lang="en-US" sz="1000" dirty="0">
              <a:effectLst/>
              <a:ea typeface="Times New Roman" panose="02020603050405020304" pitchFamily="18" charset="0"/>
              <a:cs typeface="Times New Roman" panose="02020603050405020304" pitchFamily="18" charset="0"/>
            </a:endParaRPr>
          </a:p>
          <a:p>
            <a:pPr marL="0" marR="27305" lvl="1">
              <a:spcBef>
                <a:spcPts val="600"/>
              </a:spcBef>
              <a:spcAft>
                <a:spcPts val="835"/>
              </a:spcAft>
            </a:pPr>
            <a:r>
              <a:rPr lang="en-US" sz="1000" b="1" kern="100" dirty="0">
                <a:cs typeface="Arial" panose="020B0604020202020204" pitchFamily="34" charset="0"/>
              </a:rPr>
              <a:t>3.  Targeted interventions, supported by business intelligence using the following performance metrices:</a:t>
            </a:r>
            <a:endParaRPr lang="en-GB" sz="1000" b="1" kern="1600" dirty="0">
              <a:effectLst/>
              <a:cs typeface="Times New Roman" panose="02020603050405020304" pitchFamily="18" charset="0"/>
            </a:endParaRPr>
          </a:p>
          <a:p>
            <a:pPr marL="1143000" marR="0" lvl="2" indent="-228600" algn="just">
              <a:spcBef>
                <a:spcPts val="300"/>
              </a:spcBef>
              <a:spcAft>
                <a:spcPts val="0"/>
              </a:spcAft>
              <a:buFont typeface="+mj-lt"/>
              <a:buAutoNum type="alphaLcParenR"/>
              <a:tabLst>
                <a:tab pos="1080135" algn="l"/>
                <a:tab pos="575945" algn="l"/>
              </a:tabLst>
            </a:pPr>
            <a:r>
              <a:rPr lang="en-GB" sz="1000" kern="1600" dirty="0">
                <a:effectLst/>
                <a:cs typeface="Times New Roman" panose="02020603050405020304" pitchFamily="18" charset="0"/>
              </a:rPr>
              <a:t>Utilization Rate </a:t>
            </a:r>
          </a:p>
          <a:p>
            <a:pPr marL="1143000" marR="0" lvl="2" indent="-228600" algn="just">
              <a:spcBef>
                <a:spcPts val="300"/>
              </a:spcBef>
              <a:spcAft>
                <a:spcPts val="0"/>
              </a:spcAft>
              <a:buFont typeface="+mj-lt"/>
              <a:buAutoNum type="alphaLcParenR"/>
              <a:tabLst>
                <a:tab pos="1080135" algn="l"/>
                <a:tab pos="575945" algn="l"/>
              </a:tabLst>
            </a:pPr>
            <a:r>
              <a:rPr lang="en-GB" sz="1000" kern="1600" dirty="0">
                <a:effectLst/>
                <a:cs typeface="Times New Roman" panose="02020603050405020304" pitchFamily="18" charset="0"/>
              </a:rPr>
              <a:t>Engagement rates </a:t>
            </a:r>
            <a:endParaRPr lang="en-US" sz="1000" kern="1600" dirty="0">
              <a:effectLst/>
              <a:cs typeface="Times New Roman" panose="02020603050405020304" pitchFamily="18" charset="0"/>
            </a:endParaRPr>
          </a:p>
          <a:p>
            <a:pPr marL="1143000" marR="0" lvl="2" indent="-228600" algn="just">
              <a:spcBef>
                <a:spcPts val="300"/>
              </a:spcBef>
              <a:spcAft>
                <a:spcPts val="0"/>
              </a:spcAft>
              <a:buFont typeface="+mj-lt"/>
              <a:buAutoNum type="alphaLcParenR"/>
              <a:tabLst>
                <a:tab pos="1080135" algn="l"/>
                <a:tab pos="575945" algn="l"/>
              </a:tabLst>
            </a:pPr>
            <a:r>
              <a:rPr lang="en-GB" sz="1000" kern="1600" dirty="0">
                <a:effectLst/>
                <a:cs typeface="Times New Roman" panose="02020603050405020304" pitchFamily="18" charset="0"/>
              </a:rPr>
              <a:t>Unplanned absenteeism rate  </a:t>
            </a:r>
            <a:endParaRPr lang="en-US" sz="1000" kern="1600" dirty="0">
              <a:effectLst/>
              <a:cs typeface="Times New Roman" panose="02020603050405020304" pitchFamily="18" charset="0"/>
            </a:endParaRPr>
          </a:p>
          <a:p>
            <a:pPr marL="1143000" marR="0" lvl="2" indent="-228600" algn="just">
              <a:spcBef>
                <a:spcPts val="300"/>
              </a:spcBef>
              <a:spcAft>
                <a:spcPts val="0"/>
              </a:spcAft>
              <a:buFont typeface="+mj-lt"/>
              <a:buAutoNum type="alphaLcParenR"/>
              <a:tabLst>
                <a:tab pos="1080135" algn="l"/>
                <a:tab pos="575945" algn="l"/>
              </a:tabLst>
            </a:pPr>
            <a:r>
              <a:rPr lang="en-GB" sz="1000" kern="1600" dirty="0">
                <a:effectLst/>
                <a:cs typeface="Times New Roman" panose="02020603050405020304" pitchFamily="18" charset="0"/>
              </a:rPr>
              <a:t>Sick absenteeism rate  </a:t>
            </a:r>
            <a:endParaRPr lang="en-US" sz="1000" kern="1600" dirty="0">
              <a:effectLst/>
              <a:cs typeface="Times New Roman" panose="02020603050405020304" pitchFamily="18" charset="0"/>
            </a:endParaRPr>
          </a:p>
          <a:p>
            <a:pPr marL="1143000" marR="0" lvl="2" indent="-228600" algn="just">
              <a:spcBef>
                <a:spcPts val="300"/>
              </a:spcBef>
              <a:spcAft>
                <a:spcPts val="0"/>
              </a:spcAft>
              <a:buFont typeface="+mj-lt"/>
              <a:buAutoNum type="alphaLcParenR"/>
              <a:tabLst>
                <a:tab pos="1080135" algn="l"/>
                <a:tab pos="575945" algn="l"/>
              </a:tabLst>
            </a:pPr>
            <a:r>
              <a:rPr lang="en-GB" sz="1000" kern="1600" dirty="0">
                <a:effectLst/>
                <a:cs typeface="Times New Roman" panose="02020603050405020304" pitchFamily="18" charset="0"/>
              </a:rPr>
              <a:t>Return on investment. </a:t>
            </a:r>
            <a:endParaRPr lang="en-US" sz="1000" kern="1600" dirty="0">
              <a:effectLst/>
              <a:cs typeface="Times New Roman" panose="02020603050405020304" pitchFamily="18" charset="0"/>
            </a:endParaRPr>
          </a:p>
          <a:p>
            <a:pPr marR="27305">
              <a:lnSpc>
                <a:spcPct val="150000"/>
              </a:lnSpc>
              <a:spcAft>
                <a:spcPts val="835"/>
              </a:spcAft>
            </a:pPr>
            <a:r>
              <a:rPr lang="en-US" sz="1000" kern="100" dirty="0">
                <a:cs typeface="Arial" panose="020B0604020202020204" pitchFamily="34" charset="0"/>
              </a:rPr>
              <a:t>4.    An EAP that is aligned to Transnet’s organizational strategy and must be effective, integrated and premised on strong principles of partnerships and accountability. </a:t>
            </a:r>
          </a:p>
          <a:p>
            <a:pPr marR="27305">
              <a:lnSpc>
                <a:spcPct val="107000"/>
              </a:lnSpc>
              <a:spcAft>
                <a:spcPts val="835"/>
              </a:spcAft>
            </a:pPr>
            <a:r>
              <a:rPr lang="en-US" sz="1000" kern="100" dirty="0">
                <a:cs typeface="Arial" panose="020B0604020202020204" pitchFamily="34" charset="0"/>
              </a:rPr>
              <a:t>5.   A programme that is flexible and evolves over time to respond to the changing needs of Transnet.</a:t>
            </a:r>
          </a:p>
          <a:p>
            <a:pPr marR="27305">
              <a:lnSpc>
                <a:spcPct val="107000"/>
              </a:lnSpc>
              <a:spcAft>
                <a:spcPts val="835"/>
              </a:spcAft>
            </a:pPr>
            <a:r>
              <a:rPr lang="en-US" sz="1000" kern="100" dirty="0">
                <a:cs typeface="Arial" panose="020B0604020202020204" pitchFamily="34" charset="0"/>
              </a:rPr>
              <a:t>6.   An EAP programme that can address the emerging health  and wellness risks, health scares and pandemics.</a:t>
            </a:r>
          </a:p>
          <a:p>
            <a:pPr marR="27305">
              <a:lnSpc>
                <a:spcPct val="107000"/>
              </a:lnSpc>
              <a:spcAft>
                <a:spcPts val="835"/>
              </a:spcAft>
            </a:pPr>
            <a:r>
              <a:rPr lang="en-US" sz="1000" kern="100" dirty="0">
                <a:cs typeface="Arial" panose="020B0604020202020204" pitchFamily="34" charset="0"/>
              </a:rPr>
              <a:t>7.   The selected EAP provider should be able to deal with all levels of employees including having a clear plan of servicing employees living with disabilities. </a:t>
            </a:r>
          </a:p>
          <a:p>
            <a:pPr marR="27305">
              <a:lnSpc>
                <a:spcPct val="107000"/>
              </a:lnSpc>
              <a:spcAft>
                <a:spcPts val="835"/>
              </a:spcAft>
            </a:pPr>
            <a:r>
              <a:rPr lang="en-US" sz="1000" kern="100" dirty="0">
                <a:cs typeface="Arial" panose="020B0604020202020204" pitchFamily="34" charset="0"/>
              </a:rPr>
              <a:t>8.   Transnet needs  a service provider which will be  able to provide  debt management services for example debt mediation, reviews, rehabilitation and consolidation.</a:t>
            </a:r>
          </a:p>
          <a:p>
            <a:pPr marR="27305">
              <a:lnSpc>
                <a:spcPct val="107000"/>
              </a:lnSpc>
              <a:spcAft>
                <a:spcPts val="835"/>
              </a:spcAft>
            </a:pPr>
            <a:r>
              <a:rPr lang="en-US" sz="1000" kern="100" dirty="0">
                <a:cs typeface="Arial" panose="020B0604020202020204" pitchFamily="34" charset="0"/>
              </a:rPr>
              <a:t>9.  The </a:t>
            </a:r>
            <a:r>
              <a:rPr lang="en-US" sz="1000" kern="100" dirty="0">
                <a:effectLst/>
                <a:ea typeface="Calibri" panose="020F0502020204030204" pitchFamily="34" charset="0"/>
                <a:cs typeface="Arial" panose="020B0604020202020204" pitchFamily="34" charset="0"/>
              </a:rPr>
              <a:t>programme must be delivered nationally and within the timelines agreed upon depending on the nature of the service as agreed upon.</a:t>
            </a:r>
          </a:p>
        </p:txBody>
      </p:sp>
    </p:spTree>
    <p:extLst>
      <p:ext uri="{BB962C8B-B14F-4D97-AF65-F5344CB8AC3E}">
        <p14:creationId xmlns:p14="http://schemas.microsoft.com/office/powerpoint/2010/main" val="208053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8000" y="145098"/>
            <a:ext cx="10079725" cy="461665"/>
          </a:xfrm>
        </p:spPr>
        <p:txBody>
          <a:bodyPr/>
          <a:lstStyle/>
          <a:p>
            <a:r>
              <a:rPr lang="en-ZA" dirty="0"/>
              <a:t>SCOPE OF SERVICES &amp; KEY DELIVERABLES</a:t>
            </a:r>
            <a:endParaRPr lang="en-US" dirty="0"/>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algn="l" defTabSz="779173" rtl="0" eaLnBrk="1" fontAlgn="auto" latinLnBrk="0" hangingPunct="1">
              <a:lnSpc>
                <a:spcPct val="150000"/>
              </a:lnSpc>
              <a:spcBef>
                <a:spcPts val="1023"/>
              </a:spcBef>
              <a:spcAft>
                <a:spcPts val="341"/>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lumMod val="65000"/>
                  <a:lumOff val="35000"/>
                </a:srgbClr>
              </a:solidFill>
              <a:effectLst/>
              <a:uLnTx/>
              <a:uFillTx/>
              <a:latin typeface="Apex New Book" panose="02010600040501010103" pitchFamily="2" charset="77"/>
              <a:cs typeface="+mn-cs"/>
            </a:endParaRPr>
          </a:p>
        </p:txBody>
      </p:sp>
      <p:sp>
        <p:nvSpPr>
          <p:cNvPr id="5" name="TextBox 4">
            <a:extLst>
              <a:ext uri="{FF2B5EF4-FFF2-40B4-BE49-F238E27FC236}">
                <a16:creationId xmlns:a16="http://schemas.microsoft.com/office/drawing/2014/main" id="{26DA5E12-6E59-4230-62B4-EEA12FC8C7D1}"/>
              </a:ext>
            </a:extLst>
          </p:cNvPr>
          <p:cNvSpPr txBox="1"/>
          <p:nvPr/>
        </p:nvSpPr>
        <p:spPr>
          <a:xfrm>
            <a:off x="287999" y="874217"/>
            <a:ext cx="11570625" cy="5780493"/>
          </a:xfrm>
          <a:prstGeom prst="rect">
            <a:avLst/>
          </a:prstGeom>
          <a:noFill/>
        </p:spPr>
        <p:txBody>
          <a:bodyPr wrap="square">
            <a:spAutoFit/>
          </a:bodyPr>
          <a:lstStyle/>
          <a:p>
            <a:pPr marL="228600" marR="27305" indent="-228600">
              <a:lnSpc>
                <a:spcPct val="150000"/>
              </a:lnSpc>
              <a:spcAft>
                <a:spcPts val="835"/>
              </a:spcAft>
              <a:buAutoNum type="arabicPeriod" startAt="10"/>
            </a:pPr>
            <a:r>
              <a:rPr lang="en-US" sz="1000" kern="100" dirty="0">
                <a:effectLst/>
                <a:ea typeface="Calibri" panose="020F0502020204030204" pitchFamily="34" charset="0"/>
                <a:cs typeface="Arial" panose="020B0604020202020204" pitchFamily="34" charset="0"/>
              </a:rPr>
              <a:t>The  service  provider must advance  digital technology, however, should also be able to engage in physical sessions when required.</a:t>
            </a:r>
          </a:p>
          <a:p>
            <a:pPr marL="228600" marR="27305" indent="-228600">
              <a:lnSpc>
                <a:spcPct val="150000"/>
              </a:lnSpc>
              <a:spcAft>
                <a:spcPts val="835"/>
              </a:spcAft>
              <a:buAutoNum type="arabicPeriod" startAt="10"/>
            </a:pPr>
            <a:r>
              <a:rPr lang="en-US" sz="1000" kern="100" dirty="0">
                <a:effectLst/>
                <a:ea typeface="Calibri" panose="020F0502020204030204" pitchFamily="34" charset="0"/>
                <a:cs typeface="Arial" panose="020B0604020202020204" pitchFamily="34" charset="0"/>
              </a:rPr>
              <a:t>The service provider must be able to demonstrate the capacity to implement other human capital related projects such as coaching, team interventions and organizational health and culture programs. The coaching programme should be able to address issues of abrupt behavior (such as bullying) with relevant and appropriate experts to deal with such matters.</a:t>
            </a:r>
          </a:p>
          <a:p>
            <a:pPr marL="228600" marR="27305" indent="-228600">
              <a:lnSpc>
                <a:spcPct val="150000"/>
              </a:lnSpc>
              <a:spcAft>
                <a:spcPts val="835"/>
              </a:spcAft>
              <a:buAutoNum type="arabicPeriod" startAt="10"/>
            </a:pPr>
            <a:r>
              <a:rPr lang="en-US" sz="1000" kern="100" dirty="0">
                <a:effectLst/>
                <a:ea typeface="Calibri" panose="020F0502020204030204" pitchFamily="34" charset="0"/>
                <a:cs typeface="Arial" panose="020B0604020202020204" pitchFamily="34" charset="0"/>
              </a:rPr>
              <a:t>The EAP support and services must consider various ways of working and the possible negative impact on employees, which may include remote working, managing virtual interactions and social isolation.</a:t>
            </a:r>
          </a:p>
          <a:p>
            <a:pPr marL="228600" marR="27305" indent="-228600">
              <a:spcAft>
                <a:spcPts val="835"/>
              </a:spcAft>
              <a:buAutoNum type="arabicPeriod" startAt="10"/>
            </a:pPr>
            <a:r>
              <a:rPr lang="en-US" sz="1000" kern="100" dirty="0">
                <a:effectLst/>
                <a:ea typeface="Calibri" panose="020F0502020204030204" pitchFamily="34" charset="0"/>
                <a:cs typeface="Arial" panose="020B0604020202020204" pitchFamily="34" charset="0"/>
              </a:rPr>
              <a:t>The service provider must engage with the different operating divisions in a meaningful way by customizing services and products to the business requirements of each operating division.</a:t>
            </a:r>
          </a:p>
          <a:p>
            <a:pPr marL="228600" marR="0" lvl="0" indent="-228600">
              <a:spcBef>
                <a:spcPts val="1200"/>
              </a:spcBef>
              <a:spcAft>
                <a:spcPts val="0"/>
              </a:spcAft>
              <a:buAutoNum type="arabicPeriod" startAt="2"/>
              <a:tabLst>
                <a:tab pos="360045" algn="l"/>
                <a:tab pos="457200" algn="l"/>
              </a:tabLst>
            </a:pPr>
            <a:r>
              <a:rPr lang="en-GB" sz="1000" b="1" kern="1600" cap="all" dirty="0">
                <a:effectLst/>
                <a:cs typeface="Times New Roman" panose="02020603050405020304" pitchFamily="18" charset="0"/>
              </a:rPr>
              <a:t>The scope of work will include the following areas: </a:t>
            </a:r>
            <a:endParaRPr lang="en-US" sz="1000" b="1" kern="1600" cap="all" dirty="0">
              <a:cs typeface="Times New Roman" panose="02020603050405020304" pitchFamily="18" charset="0"/>
            </a:endParaRPr>
          </a:p>
          <a:p>
            <a:pPr>
              <a:lnSpc>
                <a:spcPct val="150000"/>
              </a:lnSpc>
              <a:spcBef>
                <a:spcPts val="1200"/>
              </a:spcBef>
              <a:tabLst>
                <a:tab pos="360045" algn="l"/>
                <a:tab pos="457200" algn="l"/>
              </a:tabLst>
            </a:pPr>
            <a:r>
              <a:rPr lang="en-US" sz="1000" kern="1600" cap="all" dirty="0">
                <a:cs typeface="Times New Roman" panose="02020603050405020304" pitchFamily="18" charset="0"/>
              </a:rPr>
              <a:t> </a:t>
            </a:r>
            <a:r>
              <a:rPr lang="en-US" sz="1000" dirty="0">
                <a:ea typeface="Times New Roman" panose="02020603050405020304" pitchFamily="18" charset="0"/>
                <a:cs typeface="Times New Roman" panose="02020603050405020304" pitchFamily="18" charset="0"/>
              </a:rPr>
              <a:t>2.1.	Counselling Services (Capitation Fee)</a:t>
            </a:r>
            <a:endParaRPr lang="en-US" sz="1000" kern="1600" cap="all" dirty="0">
              <a:cs typeface="Times New Roman" panose="02020603050405020304" pitchFamily="18" charset="0"/>
            </a:endParaRPr>
          </a:p>
          <a:p>
            <a:pPr marL="228600" marR="0">
              <a:lnSpc>
                <a:spcPct val="150000"/>
              </a:lnSpc>
              <a:spcBef>
                <a:spcPts val="0"/>
              </a:spcBef>
              <a:spcAft>
                <a:spcPts val="195"/>
              </a:spcAft>
            </a:pPr>
            <a:r>
              <a:rPr lang="en-US" sz="1000" u="sng" kern="100" dirty="0">
                <a:effectLst/>
                <a:uFill>
                  <a:solidFill>
                    <a:srgbClr val="000000"/>
                  </a:solidFill>
                </a:uFill>
                <a:ea typeface="Calibri" panose="020F0502020204030204" pitchFamily="34" charset="0"/>
                <a:cs typeface="Arial" panose="020B0604020202020204" pitchFamily="34" charset="0"/>
              </a:rPr>
              <a:t>Types of Counselling required will include but not be limited to the below:</a:t>
            </a:r>
            <a:r>
              <a:rPr lang="en-US" sz="1000" kern="100" dirty="0">
                <a:effectLst/>
                <a:ea typeface="Calibri" panose="020F0502020204030204" pitchFamily="34" charset="0"/>
                <a:cs typeface="Arial" panose="020B0604020202020204" pitchFamily="34" charset="0"/>
              </a:rPr>
              <a:t> </a:t>
            </a:r>
          </a:p>
          <a:p>
            <a:pPr marL="0" marR="0">
              <a:lnSpc>
                <a:spcPct val="150000"/>
              </a:lnSpc>
              <a:spcBef>
                <a:spcPts val="0"/>
              </a:spcBef>
              <a:spcAft>
                <a:spcPts val="195"/>
              </a:spcAft>
            </a:pPr>
            <a:r>
              <a:rPr lang="en-US" sz="1000" kern="100" dirty="0">
                <a:effectLst/>
                <a:ea typeface="Calibri" panose="020F0502020204030204" pitchFamily="34" charset="0"/>
                <a:cs typeface="Arial" panose="020B0604020202020204" pitchFamily="34" charset="0"/>
              </a:rPr>
              <a:t>2.1.1.	Debriefing for critical incident stress and trauma </a:t>
            </a:r>
          </a:p>
          <a:p>
            <a:pPr marL="0" marR="0">
              <a:lnSpc>
                <a:spcPct val="150000"/>
              </a:lnSpc>
              <a:spcBef>
                <a:spcPts val="0"/>
              </a:spcBef>
              <a:spcAft>
                <a:spcPts val="195"/>
              </a:spcAft>
            </a:pPr>
            <a:r>
              <a:rPr lang="en-US" sz="1000" kern="100" dirty="0">
                <a:effectLst/>
                <a:ea typeface="Calibri" panose="020F0502020204030204" pitchFamily="34" charset="0"/>
                <a:cs typeface="Arial" panose="020B0604020202020204" pitchFamily="34" charset="0"/>
              </a:rPr>
              <a:t>2.1.2.	Preventative wellness programs </a:t>
            </a:r>
          </a:p>
          <a:p>
            <a:pPr marL="0" marR="0">
              <a:lnSpc>
                <a:spcPct val="150000"/>
              </a:lnSpc>
              <a:spcBef>
                <a:spcPts val="0"/>
              </a:spcBef>
              <a:spcAft>
                <a:spcPts val="195"/>
              </a:spcAft>
            </a:pPr>
            <a:r>
              <a:rPr lang="en-US" sz="1000" kern="100" dirty="0">
                <a:effectLst/>
                <a:ea typeface="Calibri" panose="020F0502020204030204" pitchFamily="34" charset="0"/>
                <a:cs typeface="Arial" panose="020B0604020202020204" pitchFamily="34" charset="0"/>
              </a:rPr>
              <a:t>2.1.3.	Loss and bereavement </a:t>
            </a:r>
          </a:p>
          <a:p>
            <a:pPr marL="0" marR="0">
              <a:lnSpc>
                <a:spcPct val="150000"/>
              </a:lnSpc>
              <a:spcBef>
                <a:spcPts val="0"/>
              </a:spcBef>
              <a:spcAft>
                <a:spcPts val="195"/>
              </a:spcAft>
            </a:pPr>
            <a:r>
              <a:rPr lang="en-US" sz="1000" kern="100" dirty="0">
                <a:ea typeface="Calibri" panose="020F0502020204030204" pitchFamily="34" charset="0"/>
                <a:cs typeface="Arial" panose="020B0604020202020204" pitchFamily="34" charset="0"/>
              </a:rPr>
              <a:t>2.1.4.    Issues with family and relationships </a:t>
            </a:r>
          </a:p>
          <a:p>
            <a:pPr marL="0" marR="0">
              <a:lnSpc>
                <a:spcPct val="150000"/>
              </a:lnSpc>
              <a:spcBef>
                <a:spcPts val="0"/>
              </a:spcBef>
              <a:spcAft>
                <a:spcPts val="195"/>
              </a:spcAft>
            </a:pPr>
            <a:r>
              <a:rPr lang="en-US" sz="1000" kern="100" dirty="0">
                <a:effectLst/>
                <a:ea typeface="Calibri" panose="020F0502020204030204" pitchFamily="34" charset="0"/>
                <a:cs typeface="Arial" panose="020B0604020202020204" pitchFamily="34" charset="0"/>
              </a:rPr>
              <a:t>2.1.5. 	Divorce Issues </a:t>
            </a:r>
          </a:p>
          <a:p>
            <a:pPr marL="0" marR="0">
              <a:lnSpc>
                <a:spcPct val="150000"/>
              </a:lnSpc>
              <a:spcBef>
                <a:spcPts val="0"/>
              </a:spcBef>
              <a:spcAft>
                <a:spcPts val="195"/>
              </a:spcAft>
            </a:pPr>
            <a:r>
              <a:rPr lang="en-US" sz="1000" kern="100" dirty="0">
                <a:ea typeface="Calibri" panose="020F0502020204030204" pitchFamily="34" charset="0"/>
                <a:cs typeface="Arial" panose="020B0604020202020204" pitchFamily="34" charset="0"/>
              </a:rPr>
              <a:t>2.1.6.	Physical and emotional abuse </a:t>
            </a:r>
          </a:p>
          <a:p>
            <a:pPr marL="0" marR="0">
              <a:lnSpc>
                <a:spcPct val="150000"/>
              </a:lnSpc>
              <a:spcBef>
                <a:spcPts val="0"/>
              </a:spcBef>
              <a:spcAft>
                <a:spcPts val="195"/>
              </a:spcAft>
            </a:pPr>
            <a:r>
              <a:rPr lang="en-US" sz="1000" kern="100" dirty="0">
                <a:ea typeface="Calibri" panose="020F0502020204030204" pitchFamily="34" charset="0"/>
                <a:cs typeface="Arial" panose="020B0604020202020204" pitchFamily="34" charset="0"/>
              </a:rPr>
              <a:t>2.1.7.	Problems at  Work/School </a:t>
            </a:r>
          </a:p>
          <a:p>
            <a:pPr>
              <a:lnSpc>
                <a:spcPct val="150000"/>
              </a:lnSpc>
              <a:spcAft>
                <a:spcPts val="195"/>
              </a:spcAft>
            </a:pPr>
            <a:r>
              <a:rPr lang="en-US" sz="1000" kern="100" dirty="0">
                <a:cs typeface="Arial" panose="020B0604020202020204" pitchFamily="34" charset="0"/>
              </a:rPr>
              <a:t>2.1.8.	</a:t>
            </a:r>
            <a:r>
              <a:rPr lang="en-GB" sz="1000" kern="100" dirty="0">
                <a:cs typeface="Arial" panose="020B0604020202020204" pitchFamily="34" charset="0"/>
              </a:rPr>
              <a:t>Financial management &amp; Legal Issues </a:t>
            </a:r>
          </a:p>
          <a:p>
            <a:pPr>
              <a:lnSpc>
                <a:spcPct val="150000"/>
              </a:lnSpc>
              <a:spcAft>
                <a:spcPts val="195"/>
              </a:spcAft>
            </a:pPr>
            <a:r>
              <a:rPr lang="en-GB" sz="1000" kern="100" dirty="0">
                <a:cs typeface="Arial" panose="020B0604020202020204" pitchFamily="34" charset="0"/>
              </a:rPr>
              <a:t>2.1.9.	Interpersonal communication </a:t>
            </a:r>
          </a:p>
          <a:p>
            <a:pPr>
              <a:lnSpc>
                <a:spcPct val="150000"/>
              </a:lnSpc>
              <a:spcAft>
                <a:spcPts val="195"/>
              </a:spcAft>
            </a:pPr>
            <a:r>
              <a:rPr lang="en-GB" sz="1000" kern="100" dirty="0">
                <a:cs typeface="Arial" panose="020B0604020202020204" pitchFamily="34" charset="0"/>
              </a:rPr>
              <a:t>2.1.10.	Alcohol, gambling, and substance addiction. </a:t>
            </a:r>
          </a:p>
          <a:p>
            <a:pPr>
              <a:lnSpc>
                <a:spcPct val="150000"/>
              </a:lnSpc>
              <a:spcAft>
                <a:spcPts val="195"/>
              </a:spcAft>
            </a:pPr>
            <a:r>
              <a:rPr lang="en-GB" sz="1000" kern="100" dirty="0">
                <a:cs typeface="Arial" panose="020B0604020202020204" pitchFamily="34" charset="0"/>
              </a:rPr>
              <a:t>2.1.11.	Trauma, HIV/AIDS, and other chronic diseases, as well as anxiety, stress, depression, and suicidal thoughts. </a:t>
            </a:r>
          </a:p>
          <a:p>
            <a:pPr>
              <a:lnSpc>
                <a:spcPct val="150000"/>
              </a:lnSpc>
              <a:spcAft>
                <a:spcPts val="195"/>
              </a:spcAft>
            </a:pPr>
            <a:r>
              <a:rPr lang="en-GB" sz="1000" kern="100" dirty="0">
                <a:cs typeface="Arial" panose="020B0604020202020204" pitchFamily="34" charset="0"/>
              </a:rPr>
              <a:t>2.1.12.	The service provider must provide a toll-free supportive counselling service for Transnet employees and their dependant families  members 24 hours a day, 7 days a week, 365 days a year.</a:t>
            </a:r>
          </a:p>
        </p:txBody>
      </p:sp>
    </p:spTree>
    <p:extLst>
      <p:ext uri="{BB962C8B-B14F-4D97-AF65-F5344CB8AC3E}">
        <p14:creationId xmlns:p14="http://schemas.microsoft.com/office/powerpoint/2010/main" val="480720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513f7d8-2673-41ee-8a5c-a1718fe7db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72D05B13652346A6F6A3B1EEC420E6" ma:contentTypeVersion="13" ma:contentTypeDescription="Create a new document." ma:contentTypeScope="" ma:versionID="2040726fc7540a497449c613feac94f3">
  <xsd:schema xmlns:xsd="http://www.w3.org/2001/XMLSchema" xmlns:xs="http://www.w3.org/2001/XMLSchema" xmlns:p="http://schemas.microsoft.com/office/2006/metadata/properties" xmlns:ns3="4513f7d8-2673-41ee-8a5c-a1718fe7dbf9" xmlns:ns4="74a0f8a8-86e1-4d92-9184-1855d4772555" targetNamespace="http://schemas.microsoft.com/office/2006/metadata/properties" ma:root="true" ma:fieldsID="4f8f92e6d25065712893ac38ee54ef87" ns3:_="" ns4:_="">
    <xsd:import namespace="4513f7d8-2673-41ee-8a5c-a1718fe7dbf9"/>
    <xsd:import namespace="74a0f8a8-86e1-4d92-9184-1855d477255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3f7d8-2673-41ee-8a5c-a1718fe7d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a0f8a8-86e1-4d92-9184-1855d47725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AA3A9-A820-4959-AB84-868C8A0F9BD7}">
  <ds:schemaRefs>
    <ds:schemaRef ds:uri="4513f7d8-2673-41ee-8a5c-a1718fe7dbf9"/>
    <ds:schemaRef ds:uri="http://purl.org/dc/terms/"/>
    <ds:schemaRef ds:uri="74a0f8a8-86e1-4d92-9184-1855d4772555"/>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71620D8-AE04-4DEC-8E8D-9BB5ECA22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3f7d8-2673-41ee-8a5c-a1718fe7dbf9"/>
    <ds:schemaRef ds:uri="74a0f8a8-86e1-4d92-9184-1855d4772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E53A0D-FF07-4C70-A30E-133F516FC6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25145</TotalTime>
  <Words>6655</Words>
  <Application>Microsoft Office PowerPoint</Application>
  <PresentationFormat>Widescreen</PresentationFormat>
  <Paragraphs>517</Paragraphs>
  <Slides>31</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5" baseType="lpstr">
      <vt:lpstr>Apex New Bold</vt:lpstr>
      <vt:lpstr>Apex New Book</vt:lpstr>
      <vt:lpstr>Apex New Heavy</vt:lpstr>
      <vt:lpstr>Apex New Medium</vt:lpstr>
      <vt:lpstr>Apex New Medium Italic</vt:lpstr>
      <vt:lpstr>Arial</vt:lpstr>
      <vt:lpstr>Calibri</vt:lpstr>
      <vt:lpstr>Courier New</vt:lpstr>
      <vt:lpstr>Tahoma</vt:lpstr>
      <vt:lpstr>Times New Roman</vt:lpstr>
      <vt:lpstr>Wingdings</vt:lpstr>
      <vt:lpstr>1_TEMPLATE MASTER</vt:lpstr>
      <vt:lpstr>1_TEMPLATE MASTER</vt:lpstr>
      <vt:lpstr>think-cell Slide</vt:lpstr>
      <vt:lpstr>Tender Briefing Session</vt:lpstr>
      <vt:lpstr>AGENDA</vt:lpstr>
      <vt:lpstr>PowerPoint Presentation</vt:lpstr>
      <vt:lpstr>WELCOME</vt:lpstr>
      <vt:lpstr>RULES OF ENGAGEMENT</vt:lpstr>
      <vt:lpstr>PowerPoint Presentation</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SCOPE OF SERVICES &amp; KEY DELIVERABLES</vt:lpstr>
      <vt:lpstr>PowerPoint Presentation</vt:lpstr>
      <vt:lpstr>PROCUREMENT PROCESS  Overview</vt:lpstr>
      <vt:lpstr>PowerPoint Presentation</vt:lpstr>
      <vt:lpstr>PROCUREMENT PROCESS  Overview</vt:lpstr>
      <vt:lpstr> </vt:lpstr>
      <vt:lpstr> </vt:lpstr>
      <vt:lpstr> </vt:lpstr>
      <vt:lpstr> </vt:lpstr>
      <vt:lpstr> </vt:lpstr>
      <vt:lpstr>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Nhlanhla Caluza   Transnet Corporate   Johannesburg</cp:lastModifiedBy>
  <cp:revision>30</cp:revision>
  <cp:lastPrinted>2020-07-17T12:09:20Z</cp:lastPrinted>
  <dcterms:created xsi:type="dcterms:W3CDTF">2020-05-19T16:46:16Z</dcterms:created>
  <dcterms:modified xsi:type="dcterms:W3CDTF">2025-04-14T10:58:13Z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0x0101002272D05B13652346A6F6A3B1EEC420E6</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2025-04-09T11:04:41Z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4aa61804-f04e-48ce-98bf-ebb95730099b</vt:lpwstr>
  </property>
  <property fmtid="{D5CDD505-2E9C-101B-9397-08002B2CF9AE}" pid="10" name="MSIP_Label_58cf86ee-526f-4536-9daf-d1ee8064d50e_ContentBits">
    <vt:lpwstr>0</vt:lpwstr>
  </property>
</Properties>
</file>