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64" r:id="rId8"/>
  </p:sldMasterIdLst>
  <p:notesMasterIdLst>
    <p:notesMasterId r:id="rId43"/>
  </p:notesMasterIdLst>
  <p:sldIdLst>
    <p:sldId id="268" r:id="rId9"/>
    <p:sldId id="789" r:id="rId10"/>
    <p:sldId id="667" r:id="rId11"/>
    <p:sldId id="790" r:id="rId12"/>
    <p:sldId id="836" r:id="rId13"/>
    <p:sldId id="791" r:id="rId14"/>
    <p:sldId id="792" r:id="rId15"/>
    <p:sldId id="837" r:id="rId16"/>
    <p:sldId id="838" r:id="rId17"/>
    <p:sldId id="793" r:id="rId18"/>
    <p:sldId id="794" r:id="rId19"/>
    <p:sldId id="795" r:id="rId20"/>
    <p:sldId id="839" r:id="rId21"/>
    <p:sldId id="796" r:id="rId22"/>
    <p:sldId id="797" r:id="rId23"/>
    <p:sldId id="798" r:id="rId24"/>
    <p:sldId id="802" r:id="rId25"/>
    <p:sldId id="835" r:id="rId26"/>
    <p:sldId id="805" r:id="rId27"/>
    <p:sldId id="806" r:id="rId28"/>
    <p:sldId id="807" r:id="rId29"/>
    <p:sldId id="808" r:id="rId30"/>
    <p:sldId id="809" r:id="rId31"/>
    <p:sldId id="840" r:id="rId32"/>
    <p:sldId id="814" r:id="rId33"/>
    <p:sldId id="815" r:id="rId34"/>
    <p:sldId id="817" r:id="rId35"/>
    <p:sldId id="818" r:id="rId36"/>
    <p:sldId id="819" r:id="rId37"/>
    <p:sldId id="820" r:id="rId38"/>
    <p:sldId id="821" r:id="rId39"/>
    <p:sldId id="830" r:id="rId40"/>
    <p:sldId id="831" r:id="rId41"/>
    <p:sldId id="83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041A-3F43-416C-BBBB-9B95F8281534}" type="datetimeFigureOut">
              <a:rPr lang="en-ZA" smtClean="0"/>
              <a:t>2023/02/21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B740-AED0-4C74-9186-DB6A189F5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290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BE36-90F2-4E6C-9B3B-59AD5DB62B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709" y="632118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434A977-0727-E746-9AA8-61F0648F79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AC917-84B0-C444-AF45-4E23FF55CE9D}"/>
              </a:ext>
            </a:extLst>
          </p:cNvPr>
          <p:cNvSpPr/>
          <p:nvPr userDrawn="1"/>
        </p:nvSpPr>
        <p:spPr>
          <a:xfrm>
            <a:off x="176613" y="6650949"/>
            <a:ext cx="418744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700" dirty="0">
                <a:solidFill>
                  <a:schemeClr val="bg1"/>
                </a:solidFill>
                <a:effectLst/>
                <a:latin typeface="Exo 2 Light" pitchFamily="2" charset="77"/>
              </a:rPr>
              <a:t>Reg. No. 1998/009584/30.  An agency of the Department of Transport.</a:t>
            </a:r>
          </a:p>
        </p:txBody>
      </p:sp>
    </p:spTree>
    <p:extLst>
      <p:ext uri="{BB962C8B-B14F-4D97-AF65-F5344CB8AC3E}">
        <p14:creationId xmlns:p14="http://schemas.microsoft.com/office/powerpoint/2010/main" val="203499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5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2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ABB8-2869-4911-AB09-D07122B29F54}" type="datetimeFigureOut">
              <a:rPr lang="en-ZA" smtClean="0"/>
              <a:t>2023/02/21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1443-BD15-4719-993E-948F71D1BC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617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A19C-CA4F-C445-9D7A-10AF5EF49CF9}" type="datetime1">
              <a:rPr lang="en-ZA" smtClean="0"/>
              <a:t>2023/02/21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A977-0727-E746-9AA8-61F0648F794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1B1AE-97B7-7540-8BA9-863EB0D93DF3}"/>
              </a:ext>
            </a:extLst>
          </p:cNvPr>
          <p:cNvGrpSpPr/>
          <p:nvPr userDrawn="1"/>
        </p:nvGrpSpPr>
        <p:grpSpPr>
          <a:xfrm>
            <a:off x="1" y="-1"/>
            <a:ext cx="12230483" cy="6984265"/>
            <a:chOff x="0" y="0"/>
            <a:chExt cx="9144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901148-9C0B-DD4C-BF9B-2311402D1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B55742-E9FE-184B-B97D-BA32160833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3840480" cy="3299402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14A10DB-786C-F741-814B-4A063D272CB9}"/>
              </a:ext>
            </a:extLst>
          </p:cNvPr>
          <p:cNvSpPr/>
          <p:nvPr userDrawn="1"/>
        </p:nvSpPr>
        <p:spPr>
          <a:xfrm>
            <a:off x="1786750" y="2807235"/>
            <a:ext cx="8866841" cy="11468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1C2965-3DE4-D145-9D3A-DE6F4E29FB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17040" y="5282543"/>
            <a:ext cx="2134573" cy="1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5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4D1E7-50DB-1742-B97B-2089F0BFA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2460171" cy="164505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A22530-6692-494B-8166-9312375691C2}"/>
              </a:ext>
            </a:extLst>
          </p:cNvPr>
          <p:cNvSpPr txBox="1">
            <a:spLocks/>
          </p:cNvSpPr>
          <p:nvPr userDrawn="1"/>
        </p:nvSpPr>
        <p:spPr>
          <a:xfrm>
            <a:off x="228600" y="64354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34A977-0727-E746-9AA8-61F0648F7947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ProcurementER4@sanral.co.za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ProcurementER4@sanral.co.z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8325" y="2890626"/>
            <a:ext cx="8763093" cy="1337310"/>
          </a:xfrm>
        </p:spPr>
        <p:txBody>
          <a:bodyPr vert="horz" lIns="54000" tIns="45720" rIns="54000" bIns="45720" rtlCol="0" anchor="ctr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82231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b="1" dirty="0">
                <a:solidFill>
                  <a:srgbClr val="FFFFFF"/>
                </a:solidFill>
                <a:latin typeface="Zilla Slab Light" pitchFamily="2" charset="0"/>
                <a:ea typeface="Zilla Slab Light" pitchFamily="2" charset="0"/>
                <a:cs typeface="Arial" panose="020B0604020202020204" pitchFamily="34" charset="0"/>
              </a:rPr>
              <a:t>Contract SANRAL N.001-192-2018/1NSC for N</a:t>
            </a:r>
            <a:r>
              <a:rPr lang="en-ZA" sz="2000" dirty="0">
                <a:solidFill>
                  <a:srgbClr val="FFFFFF"/>
                </a:solidFill>
                <a:latin typeface="Zilla Slab Light" pitchFamily="2" charset="0"/>
                <a:ea typeface="Zilla Slab Light" pitchFamily="2" charset="0"/>
                <a:cs typeface="Arial" panose="020B0604020202020204" pitchFamily="34" charset="0"/>
              </a:rPr>
              <a:t>ominated Sub-C</a:t>
            </a:r>
            <a:r>
              <a:rPr kumimoji="0" lang="en-Z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itchFamily="2" charset="0"/>
                <a:ea typeface="Zilla Slab Light" pitchFamily="2" charset="0"/>
                <a:cs typeface="Arial" panose="020B0604020202020204" pitchFamily="34" charset="0"/>
              </a:rPr>
              <a:t>ontract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itchFamily="2" charset="0"/>
                <a:ea typeface="Zilla Slab Light" pitchFamily="2" charset="0"/>
                <a:cs typeface="Arial" panose="020B0604020202020204" pitchFamily="34" charset="0"/>
              </a:rPr>
              <a:t> for the Design, Build, Operations and Maintenance of the Toll System for the Operations and Maintenance of N1 South and R30 Toll Plazas on National Route N1 and R30</a:t>
            </a:r>
            <a:b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 pitchFamily="2" charset="0"/>
                <a:ea typeface="Zilla Slab Light" pitchFamily="2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br>
              <a:rPr lang="en-US" b="1" dirty="0">
                <a:solidFill>
                  <a:schemeClr val="bg1"/>
                </a:solidFill>
                <a:effectLst/>
                <a:latin typeface="+mn-lt"/>
              </a:rPr>
            </a:br>
            <a:endParaRPr lang="en-GB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9231" y="6022159"/>
            <a:ext cx="3519577" cy="400110"/>
          </a:xfrm>
        </p:spPr>
        <p:txBody>
          <a:bodyPr vert="horz" wrap="square" lIns="54000" tIns="45720" rIns="54000" bIns="45720" rtlCol="0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ZA" sz="20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6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February 2023 at 11:00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01C695-FCDA-4D89-B94B-71705B737B99}"/>
              </a:ext>
            </a:extLst>
          </p:cNvPr>
          <p:cNvSpPr txBox="1">
            <a:spLocks noChangeArrowheads="1"/>
          </p:cNvSpPr>
          <p:nvPr/>
        </p:nvSpPr>
        <p:spPr>
          <a:xfrm>
            <a:off x="1590582" y="3789434"/>
            <a:ext cx="9144000" cy="1996225"/>
          </a:xfrm>
          <a:prstGeom prst="rect">
            <a:avLst/>
          </a:prstGeom>
        </p:spPr>
        <p:txBody>
          <a:bodyPr vert="horz" lIns="54000" tIns="45720" rIns="5400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5985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B4875A6-E530-52CC-7DD3-E82E7457868C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plaza lane layouts (future) (Grasmere remote ramps)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8D8DC0C-14F7-0279-EC3E-9C827FA4F843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C8187-2FA4-992D-DF19-105AE30D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760457"/>
            <a:ext cx="63150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B4641BD-8F07-92D9-D4FF-07AA08C27728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613CCF-179A-EEBA-F64C-91D25B116E57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plaza lane layouts (future) (Vaal)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04AB9B6-A44B-92B8-E7A8-502A1D2A188E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6F7CE-8139-AD60-3F0F-074845D7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760457"/>
            <a:ext cx="67913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9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424736-7448-D5CF-45EB-A929F7DD4908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D80A3-2A91-451C-196B-7F9FC64EC2BA}"/>
              </a:ext>
            </a:extLst>
          </p:cNvPr>
          <p:cNvSpPr txBox="1">
            <a:spLocks/>
          </p:cNvSpPr>
          <p:nvPr/>
        </p:nvSpPr>
        <p:spPr>
          <a:xfrm>
            <a:off x="446561" y="1346126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plaza lane layouts (future) (</a:t>
            </a:r>
            <a:r>
              <a:rPr lang="en-US" sz="2600" dirty="0" err="1"/>
              <a:t>Verkeerdevlei</a:t>
            </a:r>
            <a:r>
              <a:rPr lang="en-US" sz="26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2EBDC-D9C9-82F4-A35B-2A93F122375C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C6983-337C-41B1-3B1B-697704D7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760457"/>
            <a:ext cx="6686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4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424736-7448-D5CF-45EB-A929F7DD4908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D80A3-2A91-451C-196B-7F9FC64EC2BA}"/>
              </a:ext>
            </a:extLst>
          </p:cNvPr>
          <p:cNvSpPr txBox="1">
            <a:spLocks/>
          </p:cNvSpPr>
          <p:nvPr/>
        </p:nvSpPr>
        <p:spPr>
          <a:xfrm>
            <a:off x="446561" y="1346126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plaza lane layouts (future) (</a:t>
            </a:r>
            <a:r>
              <a:rPr lang="en-US" sz="2600" dirty="0" err="1"/>
              <a:t>Brandfort</a:t>
            </a:r>
            <a:r>
              <a:rPr lang="en-US" sz="26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2EBDC-D9C9-82F4-A35B-2A93F122375C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92103-B8F4-90F3-7940-503F4D70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760457"/>
            <a:ext cx="68199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68664" y="247412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3E709-6C1D-A404-AADD-413F8B9EC321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962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Continuation with current toll system initially; implement DB</a:t>
            </a:r>
          </a:p>
          <a:p>
            <a:r>
              <a:rPr lang="en-US" sz="2400" dirty="0"/>
              <a:t>Assets</a:t>
            </a:r>
          </a:p>
          <a:p>
            <a:pPr lvl="1"/>
            <a:r>
              <a:rPr lang="en-US" dirty="0"/>
              <a:t>Provision, installation and maintenance of Employer’s Facilities and Permanent DB (toll system related)</a:t>
            </a:r>
          </a:p>
          <a:p>
            <a:pPr lvl="1"/>
            <a:r>
              <a:rPr lang="en-US" dirty="0"/>
              <a:t>Provide and maintain Contractor’s Facilities and equipment (toll system related)</a:t>
            </a:r>
          </a:p>
          <a:p>
            <a:r>
              <a:rPr lang="en-US" sz="2400" dirty="0"/>
              <a:t>Involvement of Targeted Enterprise</a:t>
            </a:r>
          </a:p>
          <a:p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endParaRPr lang="en-US" sz="2600" dirty="0"/>
          </a:p>
          <a:p>
            <a:pPr lvl="1"/>
            <a:endParaRPr lang="en-US" sz="2600" dirty="0"/>
          </a:p>
          <a:p>
            <a:endParaRPr lang="en-US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AFBA3-4BE2-7C74-3551-DB81E332106B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General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6C527-2D96-3675-A94D-B66F11E8EFBA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4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F247D-4D4A-3BC7-21FB-C9760A4B8131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B91D-3583-CBE4-D13C-D3F662AC561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Associated contracts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207CD-3F8A-299E-E129-459CD5A70C2C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F5BBE-2E76-2BDB-0044-F35B09F0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923429"/>
            <a:ext cx="75438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C14EF3C-0ABD-2B08-E98A-9A4E7FCD585B}"/>
              </a:ext>
            </a:extLst>
          </p:cNvPr>
          <p:cNvSpPr txBox="1">
            <a:spLocks/>
          </p:cNvSpPr>
          <p:nvPr/>
        </p:nvSpPr>
        <p:spPr>
          <a:xfrm>
            <a:off x="99901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Associated contracts and terminology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F31199F-8E2E-EB60-378C-BF56A8E499D0}"/>
              </a:ext>
            </a:extLst>
          </p:cNvPr>
          <p:cNvSpPr txBox="1">
            <a:spLocks/>
          </p:cNvSpPr>
          <p:nvPr/>
        </p:nvSpPr>
        <p:spPr>
          <a:xfrm>
            <a:off x="99901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4B2EC-EB49-4098-57F8-3863531B7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35"/>
          <a:stretch/>
        </p:blipFill>
        <p:spPr>
          <a:xfrm>
            <a:off x="1025873" y="1892838"/>
            <a:ext cx="3900693" cy="3819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B0839-BF1D-28BF-B1A5-38891AE7A57E}"/>
              </a:ext>
            </a:extLst>
          </p:cNvPr>
          <p:cNvSpPr/>
          <p:nvPr/>
        </p:nvSpPr>
        <p:spPr>
          <a:xfrm>
            <a:off x="3518405" y="3583826"/>
            <a:ext cx="973394" cy="286569"/>
          </a:xfrm>
          <a:prstGeom prst="rect">
            <a:avLst/>
          </a:prstGeom>
          <a:noFill/>
          <a:ln w="28575">
            <a:solidFill>
              <a:srgbClr val="D82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17228-93DD-2DFF-7E79-AC41432069B1}"/>
              </a:ext>
            </a:extLst>
          </p:cNvPr>
          <p:cNvSpPr/>
          <p:nvPr/>
        </p:nvSpPr>
        <p:spPr>
          <a:xfrm>
            <a:off x="2134713" y="2912731"/>
            <a:ext cx="973394" cy="389809"/>
          </a:xfrm>
          <a:prstGeom prst="rect">
            <a:avLst/>
          </a:prstGeom>
          <a:noFill/>
          <a:ln w="28575">
            <a:solidFill>
              <a:srgbClr val="D82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937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9F8F0-6CB4-9443-E1B5-7306F86AF682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6892477" cy="4366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200" dirty="0"/>
              <a:t>Employers Facility (fixed assets, equipment, documents)</a:t>
            </a:r>
          </a:p>
          <a:p>
            <a:pPr lvl="1"/>
            <a:r>
              <a:rPr lang="en-ZA" sz="2200" dirty="0"/>
              <a:t>Contractor responsible for day-to-day maintenance.</a:t>
            </a:r>
          </a:p>
          <a:p>
            <a:pPr lvl="1"/>
            <a:r>
              <a:rPr lang="en-ZA" sz="2200" dirty="0"/>
              <a:t>Contractor to repair these assets and cost to be recovered from the Employer on 3 quotations system.</a:t>
            </a:r>
          </a:p>
          <a:p>
            <a:r>
              <a:rPr lang="en-ZA" sz="2200" dirty="0"/>
              <a:t>Permanent Design-Build Assets (plant assets, material, Contract documents)</a:t>
            </a:r>
          </a:p>
          <a:p>
            <a:pPr lvl="1"/>
            <a:r>
              <a:rPr lang="en-ZA" sz="2200" dirty="0"/>
              <a:t>Contractor to maintain, repair, replace, upgrade, provide or dispose of these assets.</a:t>
            </a:r>
          </a:p>
          <a:p>
            <a:pPr lvl="1"/>
            <a:r>
              <a:rPr lang="en-ZA" sz="2200" dirty="0"/>
              <a:t>Contractors’ Facility and Equipment</a:t>
            </a:r>
          </a:p>
          <a:p>
            <a:r>
              <a:rPr lang="en-ZA" sz="2200" dirty="0"/>
              <a:t>Contractor facilities and Contractor equipment</a:t>
            </a:r>
          </a:p>
          <a:p>
            <a:r>
              <a:rPr lang="en-ZA" sz="2200" dirty="0"/>
              <a:t>Existing Asset Register listing all the assets were provided in Part C4 of Volume 4.</a:t>
            </a:r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B4D36-7579-4615-82C1-D0BCEFCC2D76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Assets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55A30-0D4F-F37C-9C1C-2CEA5CEDFF34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29C74-1650-C5A1-4AE7-5A562768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038" y="973223"/>
            <a:ext cx="4852962" cy="50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0735F-9B14-905E-BEEA-9A3374FB7B1E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Form D13 defines a Risk Transfer Model, i.e., split of risk between Contractor and NSC </a:t>
            </a:r>
          </a:p>
          <a:p>
            <a:pPr lvl="1"/>
            <a:r>
              <a:rPr lang="en-ZA" sz="1800" dirty="0"/>
              <a:t>MC responsible for NSC management</a:t>
            </a:r>
          </a:p>
          <a:p>
            <a:pPr lvl="1"/>
            <a:r>
              <a:rPr lang="en-ZA" sz="1800" dirty="0"/>
              <a:t>Operator will operate and have access to health monitoring data and VGS audit tool</a:t>
            </a:r>
          </a:p>
          <a:p>
            <a:pPr lvl="1"/>
            <a:r>
              <a:rPr lang="en-ZA" sz="1800" dirty="0"/>
              <a:t>NSC will maintain and upgrade, and ensure toll system optimal performance and KPI compliance</a:t>
            </a:r>
          </a:p>
          <a:p>
            <a:pPr lvl="1"/>
            <a:r>
              <a:rPr lang="en-ZA" sz="1800" dirty="0"/>
              <a:t>Data variance is handled by Payment Methodology (V2B7a), including AVC detection and classification issues</a:t>
            </a:r>
          </a:p>
          <a:p>
            <a:pPr lvl="1"/>
            <a:r>
              <a:rPr lang="en-ZA" sz="1800" dirty="0"/>
              <a:t>Responsibility to ensure optimal system performance both MC and NSC, focused on early detection</a:t>
            </a:r>
          </a:p>
          <a:p>
            <a:pPr lvl="1"/>
            <a:r>
              <a:rPr lang="en-ZA" sz="1800" dirty="0"/>
              <a:t>Health monitoring and statistical performance assessment</a:t>
            </a:r>
          </a:p>
          <a:p>
            <a:pPr lvl="1"/>
            <a:r>
              <a:rPr lang="en-ZA" sz="1800" dirty="0"/>
              <a:t>Configuration control ensure that NSC do not modify system (Changes reported by health monitoring system)</a:t>
            </a:r>
          </a:p>
          <a:p>
            <a:pPr lvl="1"/>
            <a:r>
              <a:rPr lang="en-ZA" sz="1800" dirty="0"/>
              <a:t>MC supply help desk, ERS and stock control</a:t>
            </a:r>
          </a:p>
          <a:p>
            <a:pPr lvl="1"/>
            <a:r>
              <a:rPr lang="en-ZA" sz="1800" dirty="0"/>
              <a:t>NSC supply spares, maintain and keep spares above minimal levels. Replenish at end of contract.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NSC carries main risk related to toll system aspects.  However, Contractor carries a small portion of risk, as Contractor remains responsible for overall management of NSC.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33CF1-E786-AA59-F3A7-8DE574D6B37B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Split of risk – Form D13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0E3EE-1412-4FB8-2808-A257D4CBD9A9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2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5AADC7-359C-5199-189D-FEC0C034D00C}"/>
              </a:ext>
            </a:extLst>
          </p:cNvPr>
          <p:cNvSpPr txBox="1">
            <a:spLocks/>
          </p:cNvSpPr>
          <p:nvPr/>
        </p:nvSpPr>
        <p:spPr>
          <a:xfrm>
            <a:off x="384604" y="2315299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/>
              <a:t>Maintenance of legacy system (S1) – 6 Months</a:t>
            </a:r>
          </a:p>
          <a:p>
            <a:r>
              <a:rPr lang="en-ZA" sz="2000" dirty="0"/>
              <a:t>Establishment upgrades (S2) – 18 Months</a:t>
            </a:r>
          </a:p>
          <a:p>
            <a:r>
              <a:rPr lang="en-ZA" sz="2000" dirty="0"/>
              <a:t>Upgrade/ replacement of equipment (S3.1 to S3.9) – 18 Months (Commissioning of sections of the Works)</a:t>
            </a:r>
          </a:p>
          <a:p>
            <a:r>
              <a:rPr lang="en-ZA" sz="2000" dirty="0"/>
              <a:t>Interface to the SANRAL MIS (S3 and S4) – 6 Months</a:t>
            </a:r>
          </a:p>
          <a:p>
            <a:r>
              <a:rPr lang="en-ZA" sz="2000" dirty="0"/>
              <a:t>SANRAL Toll System (S5) – 6 Months</a:t>
            </a:r>
          </a:p>
          <a:p>
            <a:r>
              <a:rPr lang="en-ZA" sz="2000" dirty="0"/>
              <a:t>End of contract upgrades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18AF67-2425-9574-3D6E-9D7F98386B9D}"/>
              </a:ext>
            </a:extLst>
          </p:cNvPr>
          <p:cNvSpPr txBox="1">
            <a:spLocks/>
          </p:cNvSpPr>
          <p:nvPr/>
        </p:nvSpPr>
        <p:spPr>
          <a:xfrm>
            <a:off x="384605" y="1508052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Toll system (Design build sections – V3B1: C1.2.3 APPENDIX 1 and Table 5-1: System upgrades)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839E5CD-8BA4-B432-A162-D73A406CD6F5}"/>
              </a:ext>
            </a:extLst>
          </p:cNvPr>
          <p:cNvSpPr txBox="1">
            <a:spLocks/>
          </p:cNvSpPr>
          <p:nvPr/>
        </p:nvSpPr>
        <p:spPr>
          <a:xfrm>
            <a:off x="384604" y="944673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723" y="792683"/>
            <a:ext cx="6801746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ZA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7" name="Picture 2" descr="K:\01 Ander Dokumente\1 Logos\SANRAL 2017\Final logo (jpeg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678" y="5958216"/>
            <a:ext cx="768778" cy="7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B53B4B-C6AD-276A-91EB-71986C317ACB}"/>
              </a:ext>
            </a:extLst>
          </p:cNvPr>
          <p:cNvSpPr/>
          <p:nvPr/>
        </p:nvSpPr>
        <p:spPr>
          <a:xfrm>
            <a:off x="936923" y="1756445"/>
            <a:ext cx="6801746" cy="40934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181C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 of the project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181C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Scope of work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181C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181C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Tender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181C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Plaza visits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181C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Housekeeping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3000" b="0" i="0" u="none" strike="noStrike" kern="1200" cap="none" spc="0" normalizeH="0" baseline="0" noProof="0" dirty="0">
                <a:ln>
                  <a:noFill/>
                </a:ln>
                <a:solidFill>
                  <a:srgbClr val="181C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7946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047E26-EE60-9C9A-FD88-9495148C72A6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Standard 2010 system with enhancements including:</a:t>
            </a:r>
          </a:p>
          <a:p>
            <a:pPr lvl="1"/>
            <a:r>
              <a:rPr lang="en-US" sz="1800" dirty="0"/>
              <a:t>TCH interface (PGW not on site, via route and GORT </a:t>
            </a:r>
            <a:r>
              <a:rPr lang="en-US" sz="1800" dirty="0" err="1"/>
              <a:t>fibre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Dedicated ETC lanes (Reversible and switchable to mixed mode) (e-sign for dedicated and tag only lanes)</a:t>
            </a:r>
          </a:p>
          <a:p>
            <a:pPr lvl="1"/>
            <a:r>
              <a:rPr lang="en-US" sz="1800" dirty="0"/>
              <a:t>Contactless bank card (EMV) processing (PCI compatible) readers). Proof before roll-out.</a:t>
            </a:r>
          </a:p>
          <a:p>
            <a:pPr lvl="1"/>
            <a:r>
              <a:rPr lang="en-US" sz="1800" dirty="0"/>
              <a:t>ANPR: Pilot followed by deployment</a:t>
            </a:r>
          </a:p>
          <a:p>
            <a:pPr lvl="1"/>
            <a:r>
              <a:rPr lang="en-US" sz="1800" dirty="0"/>
              <a:t>VGS audit role: </a:t>
            </a:r>
          </a:p>
          <a:p>
            <a:pPr lvl="2"/>
            <a:r>
              <a:rPr lang="en-US" sz="1800" dirty="0"/>
              <a:t>Incident and missing/duplicate transaction</a:t>
            </a:r>
          </a:p>
          <a:p>
            <a:pPr lvl="2"/>
            <a:r>
              <a:rPr lang="en-US" sz="1800" dirty="0"/>
              <a:t>AVC count accuracy</a:t>
            </a:r>
          </a:p>
          <a:p>
            <a:pPr lvl="2"/>
            <a:r>
              <a:rPr lang="en-US" sz="1800" dirty="0"/>
              <a:t>Concession/Discount verification (ANPR/VLN discrepancies)</a:t>
            </a:r>
          </a:p>
          <a:p>
            <a:pPr lvl="1"/>
            <a:r>
              <a:rPr lang="en-US" sz="1800" dirty="0"/>
              <a:t>Health monitoring (Response by NSC, with or without MC reporting) and configuration control</a:t>
            </a:r>
          </a:p>
          <a:p>
            <a:pPr lvl="1"/>
            <a:r>
              <a:rPr lang="en-US" sz="1800" dirty="0"/>
              <a:t>PCI level 2 merchant implementation</a:t>
            </a:r>
          </a:p>
          <a:p>
            <a:r>
              <a:rPr lang="en-US" sz="1800" dirty="0"/>
              <a:t>SANRAL MIS interface (Basic TCH type interface) and further enhancements </a:t>
            </a:r>
          </a:p>
          <a:p>
            <a:r>
              <a:rPr lang="en-US" sz="1800" dirty="0"/>
              <a:t>SANRAL toll System (Assessment, selection, pilot and roll-out) [SANRAL access to source code]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5900B-B97B-EEF2-BD4C-6CBED4A2872B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collection lane equipment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47F27-9F8C-90C6-5372-93BE70EFC72F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463DA1-5821-EF6E-8557-2436B8CD1941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Move TCH PGW to OPS level at a plaza on the route (S2, establishment)</a:t>
            </a:r>
          </a:p>
          <a:p>
            <a:r>
              <a:rPr lang="en-US" sz="2400" dirty="0"/>
              <a:t>Utilize National and GORT </a:t>
            </a:r>
            <a:r>
              <a:rPr lang="en-US" sz="2400" dirty="0" err="1"/>
              <a:t>fibre</a:t>
            </a:r>
            <a:r>
              <a:rPr lang="en-US" sz="2400" dirty="0"/>
              <a:t> networks</a:t>
            </a:r>
          </a:p>
          <a:p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0410D-05F3-555F-1DAB-328F1AAA2403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TCH interface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B55C4-CF7D-C751-A9DB-F230DDB1CD14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1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859192-7042-4CB7-8AC2-058898E3D681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dirty="0"/>
              <a:t>Employers MIS Interface (DB S4) – 6 Months</a:t>
            </a:r>
          </a:p>
          <a:p>
            <a:pPr lvl="1"/>
            <a:r>
              <a:rPr lang="en-ZA" sz="1800" dirty="0"/>
              <a:t>Basic </a:t>
            </a:r>
          </a:p>
          <a:p>
            <a:pPr lvl="1"/>
            <a:r>
              <a:rPr lang="en-ZA" sz="1800" dirty="0"/>
              <a:t>Full (WA)</a:t>
            </a:r>
          </a:p>
          <a:p>
            <a:r>
              <a:rPr lang="en-US" sz="1800" dirty="0"/>
              <a:t>SANRAL toll system procurement process (Tendered rates)</a:t>
            </a:r>
          </a:p>
          <a:p>
            <a:pPr lvl="1"/>
            <a:r>
              <a:rPr lang="en-US" sz="1800" dirty="0"/>
              <a:t>Assessment of NSC systems</a:t>
            </a:r>
          </a:p>
          <a:p>
            <a:pPr lvl="1"/>
            <a:r>
              <a:rPr lang="en-US" sz="1800" dirty="0"/>
              <a:t>Selection of system to be deployed and access to source code (for use or to own fully)</a:t>
            </a:r>
          </a:p>
          <a:p>
            <a:pPr lvl="2"/>
            <a:r>
              <a:rPr lang="en-US" sz="1800" dirty="0"/>
              <a:t>Test and evaluation phase (In parallel on selected routes)</a:t>
            </a:r>
          </a:p>
          <a:p>
            <a:pPr lvl="2"/>
            <a:r>
              <a:rPr lang="en-US" sz="1800" dirty="0"/>
              <a:t>Central NSC contract (Use tendered rates per route)</a:t>
            </a:r>
          </a:p>
          <a:p>
            <a:pPr lvl="2"/>
            <a:r>
              <a:rPr lang="en-US" sz="1800" dirty="0"/>
              <a:t>Development and test environment Pilot deployment (parallel deployment) at a site</a:t>
            </a:r>
          </a:p>
          <a:p>
            <a:pPr lvl="1"/>
            <a:r>
              <a:rPr lang="en-US" sz="1800" dirty="0"/>
              <a:t>Route roll-out and decommissioning of NSC system </a:t>
            </a:r>
          </a:p>
          <a:p>
            <a:r>
              <a:rPr lang="en-US" sz="1800" dirty="0"/>
              <a:t>SANRAL Toll System NSC provide system and support (Procurement models)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2E344-29D5-227D-5CA8-3347204F13C3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Employer’s MIS and Toll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68E91-F12C-D1C1-DC0B-BE83C7C801DE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8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CEE19-C221-8BCF-4AF2-4A5F76D58312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Interface with ITIS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AF542-5D41-3A38-26F7-C29D59E0E48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ITIS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FBE48-3A52-0544-6027-7F3CA7A53251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58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CEE19-C221-8BCF-4AF2-4A5F76D58312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/>
              <a:t>Requirement to involve Targeted Enterprise (TE) (30% of contract value)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AF542-5D41-3A38-26F7-C29D59E0E48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Involvement of Targeted Enterprise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FBE48-3A52-0544-6027-7F3CA7A53251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4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E167C-499C-58E8-6941-51B913DDDFD6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200" dirty="0"/>
              <a:t>The Performance Measurements are detailed in Volume 2 Book 6a.</a:t>
            </a:r>
          </a:p>
          <a:p>
            <a:r>
              <a:rPr lang="en-ZA" sz="2200" dirty="0"/>
              <a:t>See Clause C3.2.6 from page C3-173 onwards for modifications.</a:t>
            </a:r>
          </a:p>
          <a:p>
            <a:r>
              <a:rPr lang="en-ZA" sz="2200" dirty="0"/>
              <a:t>These modifications are in line with the consolidated KPI Model agreed on the National Performance Review Committee (NPRC).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A4403-9096-7D24-FF52-5BD2C950BE8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KPIs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6DBF5-E5E3-9B64-9383-6AFBB28E6F00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07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67E7E-FB8F-7BDF-8DF7-44904B8BD66F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200" dirty="0"/>
              <a:t>Fixed and Variable Cost Payment Mechanism will be used in this contract.</a:t>
            </a:r>
          </a:p>
          <a:p>
            <a:r>
              <a:rPr lang="en-ZA" sz="2200" dirty="0"/>
              <a:t>Schedule of Payments/Cost Matrix consist of 2 schedules: </a:t>
            </a:r>
          </a:p>
          <a:p>
            <a:pPr lvl="1"/>
            <a:r>
              <a:rPr lang="en-ZA" sz="2200" dirty="0"/>
              <a:t>Schedule A – Operation Service Period (OPEX).</a:t>
            </a:r>
          </a:p>
          <a:p>
            <a:pPr lvl="1"/>
            <a:r>
              <a:rPr lang="en-ZA" sz="2200" dirty="0"/>
              <a:t>Schedule B – Design-Build Period (CAPEX).</a:t>
            </a:r>
          </a:p>
          <a:p>
            <a:pPr lvl="1"/>
            <a:r>
              <a:rPr lang="en-ZA" sz="2200" dirty="0"/>
              <a:t>Schedule D – Stakeholder, community, Targeted labour, Targeted Enterprises</a:t>
            </a:r>
          </a:p>
          <a:p>
            <a:endParaRPr lang="en-ZA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76241-9E0F-7F5A-EFCE-33D6DD831078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Payment methodology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EEF05-631A-2785-43E7-4150010F9F0E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2. Scope of work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485C3-9B37-FEA3-DD8D-70236BE2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6" y="3983423"/>
            <a:ext cx="69151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30D8A0-34D1-A5D8-2A40-AA58ACAB4F18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200" dirty="0"/>
              <a:t>Submission of Form A1.1		24 January 2023</a:t>
            </a:r>
          </a:p>
          <a:p>
            <a:r>
              <a:rPr lang="en-ZA" sz="2200" dirty="0"/>
              <a:t>Tenderers meeting			6 February 2023</a:t>
            </a:r>
          </a:p>
          <a:p>
            <a:r>
              <a:rPr lang="en-ZA" sz="2200" dirty="0"/>
              <a:t>Last day for questions by Tenderers	8 February 2023 (Closing date minus 12 working days)</a:t>
            </a:r>
          </a:p>
          <a:p>
            <a:r>
              <a:rPr lang="en-ZA" sz="2200" dirty="0"/>
              <a:t>Last day for Employer Addenda	10 February 2023 (Closing date minus 10 working days)</a:t>
            </a:r>
          </a:p>
          <a:p>
            <a:r>
              <a:rPr lang="en-ZA" sz="2200" dirty="0"/>
              <a:t>Closing date				24 February 2023</a:t>
            </a:r>
          </a:p>
          <a:p>
            <a:r>
              <a:rPr lang="en-ZA" sz="2200" dirty="0"/>
              <a:t>Start of operations service period	1 June 2023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ACA90-CA2B-225A-1958-D3E511E86A7D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Tender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7CEB5-7F29-15B3-C98C-362F3D8E5598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3. 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28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0F4C4-779D-BED0-5F07-38D024134671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200" dirty="0"/>
              <a:t>Effective date						Date of Letter of Acceptance</a:t>
            </a:r>
          </a:p>
          <a:p>
            <a:r>
              <a:rPr lang="en-ZA" sz="2200" dirty="0"/>
              <a:t>Commencement date					Date of Commencement meeting</a:t>
            </a:r>
          </a:p>
          <a:p>
            <a:r>
              <a:rPr lang="en-ZA" sz="2200" dirty="0"/>
              <a:t>Access to site for establishment			6 weeks before start of services</a:t>
            </a:r>
          </a:p>
          <a:p>
            <a:r>
              <a:rPr lang="en-ZA" sz="2200" dirty="0"/>
              <a:t>Provision of Performance Bond			28 days after letter of acceptance</a:t>
            </a:r>
          </a:p>
          <a:p>
            <a:r>
              <a:rPr lang="en-ZA" sz="2200" dirty="0"/>
              <a:t>Start of operations service period and DB period	1 June 2023</a:t>
            </a:r>
          </a:p>
          <a:p>
            <a:r>
              <a:rPr lang="en-ZA" sz="2200" dirty="0"/>
              <a:t>Operation service period				6 years</a:t>
            </a:r>
          </a:p>
          <a:p>
            <a:r>
              <a:rPr lang="en-ZA" sz="2200" dirty="0"/>
              <a:t>Design-Build period					3 years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472F2-A76F-B29F-79B3-EE9F41ECD8F9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A2F5B-05DF-52CD-0F2D-B0CE8688DBB1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3. 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6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A1FDDC-2584-EDD4-C42E-09074F9DC471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Operations service period (6 years)</a:t>
            </a:r>
          </a:p>
          <a:p>
            <a:pPr lvl="1"/>
            <a:r>
              <a:rPr lang="en-ZA" sz="2200" dirty="0"/>
              <a:t>Section 1: Operations using Legacy toll system, or Contractor’s toll system</a:t>
            </a:r>
          </a:p>
          <a:p>
            <a:pPr lvl="1"/>
            <a:r>
              <a:rPr lang="en-ZA" sz="2200" dirty="0"/>
              <a:t>Section 2: Operations using the Employer’s MIS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E9BE6-D40E-C922-4961-5D66CB390303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Sections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784CF-77FF-7304-1692-6B1C55AB764A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3. 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0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54ED799-06B5-DB14-1EA9-66E5A963E73D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N1 South and R30 Toll Road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113ACA-58FD-EB1F-41A8-FA44E328AEF2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3600" dirty="0"/>
              <a:t>1. Description of the project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B35C83-90F1-9BC2-28A2-22955F8B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54" y="1797781"/>
            <a:ext cx="67056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9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D493A26-24EE-79DA-5918-3A0BED3EF2E4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4237406" cy="4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Design-build period (3 years)</a:t>
            </a:r>
          </a:p>
          <a:p>
            <a:pPr lvl="1"/>
            <a:r>
              <a:rPr lang="en-ZA" sz="2200" dirty="0"/>
              <a:t>Maintenance of legacy system (S1) – 6 Months</a:t>
            </a:r>
          </a:p>
          <a:p>
            <a:pPr lvl="1"/>
            <a:r>
              <a:rPr lang="en-ZA" sz="2200" dirty="0"/>
              <a:t>Establishment upgrades (S2) – 18 Months</a:t>
            </a:r>
          </a:p>
          <a:p>
            <a:pPr lvl="1"/>
            <a:r>
              <a:rPr lang="en-ZA" sz="2200" dirty="0"/>
              <a:t>Upgrade/ replacement of equipment (S3.1 to S3.9) – 18 Months (Commissioning of sections of the Works)</a:t>
            </a:r>
          </a:p>
          <a:p>
            <a:pPr lvl="1"/>
            <a:r>
              <a:rPr lang="en-ZA" sz="2200" dirty="0"/>
              <a:t>Interface to the SANRAL MIS (S3 and S4) – 6 Months</a:t>
            </a:r>
          </a:p>
          <a:p>
            <a:pPr lvl="1"/>
            <a:r>
              <a:rPr lang="en-ZA" sz="2200" dirty="0"/>
              <a:t>SANRAL Toll System (S5) – 6 Months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548686-DDED-3589-669D-D879F6B23D0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Sections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3CD2BCC-0DC1-2F56-2CB7-FC56484C015B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3. Programme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F4792-F4FF-FE57-7FAA-B0B7D533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134" y="1156996"/>
            <a:ext cx="6809303" cy="49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574EE77-6C42-DFDC-46D3-2ED91F50E839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Addressed in procurement presentation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DD5E43-48EB-BB47-A697-9DEC35CE2980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4. Tender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03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589307-33CD-0084-3BCD-D12480703AEC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/>
              <a:t>Visits to the Toll Plaza (Grasmere) to be conducted after tender meeting.</a:t>
            </a:r>
          </a:p>
          <a:p>
            <a:r>
              <a:rPr lang="en-ZA" sz="2400" dirty="0"/>
              <a:t>Visit to all plazas can be arranged through the Employer’s Agent (</a:t>
            </a:r>
            <a:r>
              <a:rPr lang="en-ZA" sz="2400" dirty="0">
                <a:hlinkClick r:id="rId2"/>
              </a:rPr>
              <a:t>ProcurementER7@sanral.co.za</a:t>
            </a:r>
            <a:r>
              <a:rPr lang="en-ZA" sz="2400" dirty="0"/>
              <a:t>).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DD2B686-1B8B-481F-5109-37ABBB90A7CD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5. Plaza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88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53384A-CCF7-24C9-AAB6-B420F2CA587F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/>
              <a:t>Attendance register</a:t>
            </a:r>
          </a:p>
          <a:p>
            <a:r>
              <a:rPr lang="en-ZA" sz="2400" dirty="0"/>
              <a:t>Form A1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CA0D62-69E0-F05E-E3F6-173391E8B038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6. 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97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D53F3E-DB45-3AA0-CCC1-C19B2ECA31BB}"/>
              </a:ext>
            </a:extLst>
          </p:cNvPr>
          <p:cNvSpPr txBox="1">
            <a:spLocks/>
          </p:cNvSpPr>
          <p:nvPr/>
        </p:nvSpPr>
        <p:spPr>
          <a:xfrm>
            <a:off x="446561" y="1895386"/>
            <a:ext cx="11422792" cy="417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/>
              <a:t>All questions to be formally submitted to</a:t>
            </a:r>
            <a:r>
              <a:rPr lang="en-ZA" sz="2400"/>
              <a:t>: </a:t>
            </a:r>
            <a:r>
              <a:rPr lang="en-ZA" sz="2400">
                <a:hlinkClick r:id="rId2"/>
              </a:rPr>
              <a:t>ProcurementER7@</a:t>
            </a:r>
            <a:r>
              <a:rPr lang="en-ZA" sz="2400" dirty="0">
                <a:hlinkClick r:id="rId2"/>
              </a:rPr>
              <a:t>sanral.co.za</a:t>
            </a:r>
            <a:r>
              <a:rPr lang="en-ZA" sz="2400" dirty="0"/>
              <a:t>  </a:t>
            </a:r>
          </a:p>
          <a:p>
            <a:r>
              <a:rPr lang="en-ZA" sz="2400" dirty="0"/>
              <a:t>Also opportunity for questions at tender briefing session</a:t>
            </a:r>
          </a:p>
          <a:p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0697FCF-FDC9-A358-47DA-C7E68D256EB2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7.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4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D58E8DD-4716-F1A7-6EA8-DF487F52022E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723D2-0500-73BF-2391-339CA381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2" y="242339"/>
            <a:ext cx="10696575" cy="6029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15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D58E8DD-4716-F1A7-6EA8-DF487F52022E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E5008-1DC4-13DA-E52A-6842A1E7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7" y="192649"/>
            <a:ext cx="9751664" cy="6452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724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8034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79EEE1-8EAA-04B1-A175-242B07F1E2EA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 Toll plazas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8AE0494-6EC7-F9AD-44AF-AD369458AFA9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8DBFF-0910-9642-2E65-9A2D4825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28" y="1752513"/>
            <a:ext cx="6522410" cy="50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583236C-E8F7-9B1D-5A6B-FF2ED25702C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plaza lane layouts (future) (Grasmere mainline and local ramps)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C0E761F-E024-E4F4-E3D3-4ED811ABBB69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55812-9016-CF37-0C3F-9E3C90F3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777407"/>
            <a:ext cx="70008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8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583236C-E8F7-9B1D-5A6B-FF2ED25702C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plaza lane layouts (future) (Grasmere mainline and local ramps)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C0E761F-E024-E4F4-E3D3-4ED811ABBB69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15659-E48E-B8F0-4D49-3E1E178E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760457"/>
            <a:ext cx="7067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33895D-5FEC-4328-A3E9-47A798618FC5}"/>
              </a:ext>
            </a:extLst>
          </p:cNvPr>
          <p:cNvSpPr/>
          <p:nvPr/>
        </p:nvSpPr>
        <p:spPr>
          <a:xfrm>
            <a:off x="2697239" y="366626"/>
            <a:ext cx="773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defRPr/>
            </a:pPr>
            <a:endParaRPr lang="en-ZA" sz="1400" dirty="0">
              <a:solidFill>
                <a:srgbClr val="C00000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583236C-E8F7-9B1D-5A6B-FF2ED25702C0}"/>
              </a:ext>
            </a:extLst>
          </p:cNvPr>
          <p:cNvSpPr txBox="1">
            <a:spLocks/>
          </p:cNvSpPr>
          <p:nvPr/>
        </p:nvSpPr>
        <p:spPr>
          <a:xfrm>
            <a:off x="446562" y="1346127"/>
            <a:ext cx="11380253" cy="414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Toll plaza lane layouts (future) (Grasmere mainline and local ramps)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C0E761F-E024-E4F4-E3D3-4ED811ABBB69}"/>
              </a:ext>
            </a:extLst>
          </p:cNvPr>
          <p:cNvSpPr txBox="1">
            <a:spLocks/>
          </p:cNvSpPr>
          <p:nvPr/>
        </p:nvSpPr>
        <p:spPr>
          <a:xfrm>
            <a:off x="446561" y="782748"/>
            <a:ext cx="11422792" cy="57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1. Description of the project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74D38-A68A-F1F3-1A4F-E715CF4E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1" y="1739307"/>
            <a:ext cx="69437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338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c02efd5e-dc8e-4eb5-87c0-19f852f5e258" ContentTypeId="0x010100D15AA5D796C2E24885854C77671F6804" PreviousValue="false" LastSyncTimeStamp="2021-05-20T07:37:02.753Z"/>
</file>

<file path=customXml/item2.xml><?xml version="1.0" encoding="utf-8"?>
<?mso-contentType ?>
<p:Policy xmlns:p="office.server.policy" id="" local="true">
  <p:Name>Project Document</p:Name>
  <p:Description>Policy to track changes on the document for reporting and auditing purposes</p:Description>
  <p:Statement>All changes on this document is recorded for auditing purposes</p:Statement>
  <p:PolicyItems>
    <p:PolicyItem featureId="Microsoft.Office.RecordsManagement.PolicyFeatures.PolicyAudit" staticId="0x010100D15AA5D796C2E24885854C77671F6804|-421390505" UniqueId="2417dfdc-5a3a-4a8f-a7fd-97258f20da09">
      <p:Name>Auditing</p:Name>
      <p:Description>Audits user actions on documents and list items to the Audit Log.</p:Description>
      <p:CustomData>
        <Audit>
          <Update/>
          <DeleteRestore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D15AA5D796C2E24885854C77671F680400317BEE73C830EC42ADB17BA01441FF0C" ma:contentTypeVersion="5" ma:contentTypeDescription="Base content type for Project Documents" ma:contentTypeScope="" ma:versionID="d92e73d404a74a174546461646583aa9">
  <xsd:schema xmlns:xsd="http://www.w3.org/2001/XMLSchema" xmlns:xs="http://www.w3.org/2001/XMLSchema" xmlns:p="http://schemas.microsoft.com/office/2006/metadata/properties" xmlns:ns1="http://schemas.microsoft.com/sharepoint/v3" xmlns:ns2="b587f270-5343-468f-874f-e7b5a707415b" xmlns:ns3="http://schemas.microsoft.com/sharepoint/v3/fields" targetNamespace="http://schemas.microsoft.com/office/2006/metadata/properties" ma:root="true" ma:fieldsID="1c6156df7c395d7d78cdcc99651cdf3d" ns1:_="" ns2:_="" ns3:_="">
    <xsd:import namespace="http://schemas.microsoft.com/sharepoint/v3"/>
    <xsd:import namespace="b587f270-5343-468f-874f-e7b5a707415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AreaAssetZone" minOccurs="0"/>
                <xsd:element ref="ns2:SequentialNumber" minOccurs="0"/>
                <xsd:element ref="ns2:SheetNumber" minOccurs="0"/>
                <xsd:element ref="ns3:_Revision" minOccurs="0"/>
                <xsd:element ref="ns2:PolicyOwner" minOccurs="0"/>
                <xsd:element ref="ns2:EngineeringWorkPackage" minOccurs="0"/>
                <xsd:element ref="ns2:PageSize" minOccurs="0"/>
                <xsd:element ref="ns2:TransmittalNumber" minOccurs="0"/>
                <xsd:element ref="ns2:TransmittalDate" minOccurs="0"/>
                <xsd:element ref="ns2:TransmittalPurpose" minOccurs="0"/>
                <xsd:element ref="ns2:lad1fd3da6e341e2a8ac56c4f85583e3" minOccurs="0"/>
                <xsd:element ref="ns2:TaxCatchAll" minOccurs="0"/>
                <xsd:element ref="ns2:TaxCatchAllLabel" minOccurs="0"/>
                <xsd:element ref="ns2:ped0d251ea0f491c884d8282acce22c2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5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7f270-5343-468f-874f-e7b5a707415b" elementFormDefault="qualified">
    <xsd:import namespace="http://schemas.microsoft.com/office/2006/documentManagement/types"/>
    <xsd:import namespace="http://schemas.microsoft.com/office/infopath/2007/PartnerControls"/>
    <xsd:element name="ProjectNumber" ma:index="2" nillable="true" ma:displayName="Project number" ma:internalName="ProjectNumber" ma:readOnly="false">
      <xsd:simpleType>
        <xsd:restriction base="dms:Text">
          <xsd:maxLength value="255"/>
        </xsd:restriction>
      </xsd:simpleType>
    </xsd:element>
    <xsd:element name="AreaAssetZone" ma:index="5" nillable="true" ma:displayName="Area_Asset or Zone" ma:internalName="AreaAssetZone" ma:readOnly="false">
      <xsd:simpleType>
        <xsd:restriction base="dms:Text">
          <xsd:maxLength value="4"/>
        </xsd:restriction>
      </xsd:simpleType>
    </xsd:element>
    <xsd:element name="SequentialNumber" ma:index="6" nillable="true" ma:displayName="Sequential number" ma:internalName="SequentialNumber" ma:readOnly="false">
      <xsd:simpleType>
        <xsd:restriction base="dms:Text">
          <xsd:maxLength value="5"/>
        </xsd:restriction>
      </xsd:simpleType>
    </xsd:element>
    <xsd:element name="SheetNumber" ma:index="7" nillable="true" ma:displayName="Sheet number" ma:internalName="SheetNumber" ma:readOnly="false">
      <xsd:simpleType>
        <xsd:restriction base="dms:Text">
          <xsd:maxLength value="3"/>
        </xsd:restriction>
      </xsd:simpleType>
    </xsd:element>
    <xsd:element name="PolicyOwner" ma:index="9" nillable="true" ma:displayName="Content Owner" ma:description="The owner of the content, responsible for its publication, revision and maintenance." ma:list="UserInfo" ma:SharePointGroup="0" ma:internalName="Policy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gineeringWorkPackage" ma:index="10" nillable="true" ma:displayName="Engineering work package" ma:internalName="EngineeringWorkPackage" ma:readOnly="false">
      <xsd:simpleType>
        <xsd:restriction base="dms:Text">
          <xsd:maxLength value="255"/>
        </xsd:restriction>
      </xsd:simpleType>
    </xsd:element>
    <xsd:element name="PageSize" ma:index="11" nillable="true" ma:displayName="PageSize" ma:default="A0" ma:format="Dropdown" ma:internalName="PageSize">
      <xsd:simpleType>
        <xsd:restriction base="dms:Choice">
          <xsd:enumeration value="A0"/>
          <xsd:enumeration value="A1"/>
          <xsd:enumeration value="A2"/>
          <xsd:enumeration value="A3"/>
          <xsd:enumeration value="A4"/>
        </xsd:restriction>
      </xsd:simpleType>
    </xsd:element>
    <xsd:element name="TransmittalNumber" ma:index="12" nillable="true" ma:displayName="Transmittal number" ma:internalName="TransmittalNumber" ma:readOnly="false">
      <xsd:simpleType>
        <xsd:restriction base="dms:Text">
          <xsd:maxLength value="255"/>
        </xsd:restriction>
      </xsd:simpleType>
    </xsd:element>
    <xsd:element name="TransmittalDate" ma:index="13" nillable="true" ma:displayName="Transmittal date" ma:format="DateOnly" ma:internalName="TransmittalDate" ma:readOnly="false">
      <xsd:simpleType>
        <xsd:restriction base="dms:DateTime"/>
      </xsd:simpleType>
    </xsd:element>
    <xsd:element name="TransmittalPurpose" ma:index="14" nillable="true" ma:displayName="Transmittal purpose" ma:internalName="TransmittalPurpose" ma:readOnly="false">
      <xsd:simpleType>
        <xsd:restriction base="dms:Text">
          <xsd:maxLength value="255"/>
        </xsd:restriction>
      </xsd:simpleType>
    </xsd:element>
    <xsd:element name="lad1fd3da6e341e2a8ac56c4f85583e3" ma:index="19" nillable="true" ma:taxonomy="true" ma:internalName="lad1fd3da6e341e2a8ac56c4f85583e3" ma:taxonomyFieldName="ZutariDocumentType" ma:displayName="Document Type" ma:readOnly="false" ma:default="" ma:fieldId="{5ad1fd3d-a6e3-41e2-a8ac-56c4f85583e3}" ma:sspId="c02efd5e-dc8e-4eb5-87c0-19f852f5e258" ma:termSetId="2d2c22f9-e412-4e5f-8485-ba36c21506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afeccb44-024a-4e37-876e-0c18de223440}" ma:internalName="TaxCatchAll" ma:showField="CatchAllData" ma:web="c71ae2af-f0af-4963-b3ac-a42b1bebd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afeccb44-024a-4e37-876e-0c18de223440}" ma:internalName="TaxCatchAllLabel" ma:readOnly="true" ma:showField="CatchAllDataLabel" ma:web="c71ae2af-f0af-4963-b3ac-a42b1bebd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d0d251ea0f491c884d8282acce22c2" ma:index="23" nillable="true" ma:taxonomy="true" ma:internalName="ped0d251ea0f491c884d8282acce22c2" ma:taxonomyFieldName="ZutariDiscipline" ma:displayName="Discipline" ma:readOnly="false" ma:default="" ma:fieldId="{9ed0d251-ea0f-491c-884d-8282acce22c2}" ma:taxonomyMulti="true" ma:sspId="c02efd5e-dc8e-4eb5-87c0-19f852f5e258" ma:termSetId="6371e852-3ee0-48e5-b000-019ef7583e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vision" ma:index="8" nillable="true" ma:displayName="Revision" ma:internalName="_Revis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PolicyDirtyBag xmlns="microsoft.office.server.policy.changes">
  <Microsoft.Office.RecordsManagement.PolicyFeatures.PolicyAudit op="Change"/>
</PolicyDirtyBag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D452AF-BDBF-47B1-9B16-9D3C76C9BD0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C0E7127-600D-473F-AFD6-4253FEA36888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EA37DDA6-898D-44AA-9088-B0B254BE2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87f270-5343-468f-874f-e7b5a707415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691E62-EA16-492A-BA00-55BAFABE1EF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0D97386-F13F-450E-95B9-312A01309EA8}">
  <ds:schemaRefs>
    <ds:schemaRef ds:uri="microsoft.office.server.policy.changes"/>
  </ds:schemaRefs>
</ds:datastoreItem>
</file>

<file path=customXml/itemProps6.xml><?xml version="1.0" encoding="utf-8"?>
<ds:datastoreItem xmlns:ds="http://schemas.openxmlformats.org/officeDocument/2006/customXml" ds:itemID="{20C24D9E-DF0F-4E68-BF6C-5A764D0C0C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1420</Words>
  <Application>Microsoft Office PowerPoint</Application>
  <PresentationFormat>Widescreen</PresentationFormat>
  <Paragraphs>253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Exo 2 Light</vt:lpstr>
      <vt:lpstr>Zilla Slab Light</vt:lpstr>
      <vt:lpstr>1_Office Theme</vt:lpstr>
      <vt:lpstr>5_Custom Design</vt:lpstr>
      <vt:lpstr>     Contract SANRAL N.001-192-2018/1NSC for Nominated Sub-Contract for the Design, Build, Operations and Maintenance of the Toll System for the Operations and Maintenance of N1 South and R30 Toll Plazas on National Route N1 and R30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Zutari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SANRAL N.002-223-2020/1 For the Operations and Maintenance of the N2 South Coast Toll Plazas</dc:title>
  <dc:creator>Edigar Chavhunduka</dc:creator>
  <cp:lastModifiedBy>Mandla Hlabisa (ER)</cp:lastModifiedBy>
  <cp:revision>6</cp:revision>
  <dcterms:created xsi:type="dcterms:W3CDTF">2023-02-01T08:41:25Z</dcterms:created>
  <dcterms:modified xsi:type="dcterms:W3CDTF">2023-02-21T11:32:28Z</dcterms:modified>
</cp:coreProperties>
</file>