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1"/>
  </p:sldMasterIdLst>
  <p:notesMasterIdLst>
    <p:notesMasterId r:id="rId21"/>
  </p:notesMasterIdLst>
  <p:sldIdLst>
    <p:sldId id="256" r:id="rId2"/>
    <p:sldId id="257" r:id="rId3"/>
    <p:sldId id="258" r:id="rId4"/>
    <p:sldId id="260" r:id="rId5"/>
    <p:sldId id="263" r:id="rId6"/>
    <p:sldId id="280" r:id="rId7"/>
    <p:sldId id="264" r:id="rId8"/>
    <p:sldId id="265" r:id="rId9"/>
    <p:sldId id="268" r:id="rId10"/>
    <p:sldId id="276" r:id="rId11"/>
    <p:sldId id="281" r:id="rId12"/>
    <p:sldId id="277" r:id="rId13"/>
    <p:sldId id="270" r:id="rId14"/>
    <p:sldId id="275" r:id="rId15"/>
    <p:sldId id="272" r:id="rId16"/>
    <p:sldId id="274" r:id="rId17"/>
    <p:sldId id="278" r:id="rId18"/>
    <p:sldId id="271" r:id="rId19"/>
    <p:sldId id="279"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176" autoAdjust="0"/>
    <p:restoredTop sz="94660"/>
  </p:normalViewPr>
  <p:slideViewPr>
    <p:cSldViewPr snapToGrid="0" snapToObjects="1" showGuides="1">
      <p:cViewPr varScale="1">
        <p:scale>
          <a:sx n="37" d="100"/>
          <a:sy n="37" d="100"/>
        </p:scale>
        <p:origin x="1614" y="3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ncy Thomas" userId="7d15a7b5-d7d5-4194-88a0-1bf4d73562e4" providerId="ADAL" clId="{E9C8A15E-B838-4C48-B591-DD55B2A42E85}"/>
    <pc:docChg chg="custSel modSld">
      <pc:chgData name="Nancy Thomas" userId="7d15a7b5-d7d5-4194-88a0-1bf4d73562e4" providerId="ADAL" clId="{E9C8A15E-B838-4C48-B591-DD55B2A42E85}" dt="2022-07-13T10:43:51.929" v="0" actId="478"/>
      <pc:docMkLst>
        <pc:docMk/>
      </pc:docMkLst>
      <pc:sldChg chg="delSp mod">
        <pc:chgData name="Nancy Thomas" userId="7d15a7b5-d7d5-4194-88a0-1bf4d73562e4" providerId="ADAL" clId="{E9C8A15E-B838-4C48-B591-DD55B2A42E85}" dt="2022-07-13T10:43:51.929" v="0" actId="478"/>
        <pc:sldMkLst>
          <pc:docMk/>
          <pc:sldMk cId="0" sldId="257"/>
        </pc:sldMkLst>
        <pc:picChg chg="del">
          <ac:chgData name="Nancy Thomas" userId="7d15a7b5-d7d5-4194-88a0-1bf4d73562e4" providerId="ADAL" clId="{E9C8A15E-B838-4C48-B591-DD55B2A42E85}" dt="2022-07-13T10:43:51.929" v="0" actId="478"/>
          <ac:picMkLst>
            <pc:docMk/>
            <pc:sldMk cId="0" sldId="257"/>
            <ac:picMk id="2" creationId="{2F4D757D-417A-46FA-AE17-90B5B0D4AC92}"/>
          </ac:picMkLst>
        </pc:picChg>
      </pc:sldChg>
    </pc:docChg>
  </pc:docChgLst>
  <pc:docChgLst>
    <pc:chgData name="Nancy Thomas" userId="7d15a7b5-d7d5-4194-88a0-1bf4d73562e4" providerId="ADAL" clId="{BA4AAAF6-1541-4FA9-B1D6-6DCCA17ACA4A}"/>
    <pc:docChg chg="modSld">
      <pc:chgData name="Nancy Thomas" userId="7d15a7b5-d7d5-4194-88a0-1bf4d73562e4" providerId="ADAL" clId="{BA4AAAF6-1541-4FA9-B1D6-6DCCA17ACA4A}" dt="2022-01-20T09:56:40.278" v="33" actId="20577"/>
      <pc:docMkLst>
        <pc:docMk/>
      </pc:docMkLst>
      <pc:sldChg chg="modSp mod">
        <pc:chgData name="Nancy Thomas" userId="7d15a7b5-d7d5-4194-88a0-1bf4d73562e4" providerId="ADAL" clId="{BA4AAAF6-1541-4FA9-B1D6-6DCCA17ACA4A}" dt="2022-01-20T09:56:40.278" v="33" actId="20577"/>
        <pc:sldMkLst>
          <pc:docMk/>
          <pc:sldMk cId="0" sldId="258"/>
        </pc:sldMkLst>
        <pc:graphicFrameChg chg="modGraphic">
          <ac:chgData name="Nancy Thomas" userId="7d15a7b5-d7d5-4194-88a0-1bf4d73562e4" providerId="ADAL" clId="{BA4AAAF6-1541-4FA9-B1D6-6DCCA17ACA4A}" dt="2022-01-20T09:56:40.278" v="33" actId="20577"/>
          <ac:graphicFrameMkLst>
            <pc:docMk/>
            <pc:sldMk cId="0" sldId="258"/>
            <ac:graphicFrameMk id="2" creationId="{00000000-0000-0000-0000-000000000000}"/>
          </ac:graphicFrameMkLst>
        </pc:graphicFrameChg>
      </pc:sldChg>
      <pc:sldChg chg="modSp mod">
        <pc:chgData name="Nancy Thomas" userId="7d15a7b5-d7d5-4194-88a0-1bf4d73562e4" providerId="ADAL" clId="{BA4AAAF6-1541-4FA9-B1D6-6DCCA17ACA4A}" dt="2022-01-20T09:55:16.659" v="15" actId="20577"/>
        <pc:sldMkLst>
          <pc:docMk/>
          <pc:sldMk cId="526554820" sldId="278"/>
        </pc:sldMkLst>
        <pc:spChg chg="mod">
          <ac:chgData name="Nancy Thomas" userId="7d15a7b5-d7d5-4194-88a0-1bf4d73562e4" providerId="ADAL" clId="{BA4AAAF6-1541-4FA9-B1D6-6DCCA17ACA4A}" dt="2022-01-20T09:55:16.659" v="15" actId="20577"/>
          <ac:spMkLst>
            <pc:docMk/>
            <pc:sldMk cId="526554820" sldId="278"/>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ED6BF8-DB42-4E60-A831-96D86EC0D9D2}" type="datetimeFigureOut">
              <a:rPr lang="en-ZA" smtClean="0"/>
              <a:t>2022/07/13</a:t>
            </a:fld>
            <a:endParaRPr lang="en-Z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CB484C-F984-444E-BEE9-3AFC380D2160}" type="slidenum">
              <a:rPr lang="en-ZA" smtClean="0"/>
              <a:t>‹#›</a:t>
            </a:fld>
            <a:endParaRPr lang="en-ZA"/>
          </a:p>
        </p:txBody>
      </p:sp>
    </p:spTree>
    <p:extLst>
      <p:ext uri="{BB962C8B-B14F-4D97-AF65-F5344CB8AC3E}">
        <p14:creationId xmlns:p14="http://schemas.microsoft.com/office/powerpoint/2010/main" val="853753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51CB484C-F984-444E-BEE9-3AFC380D2160}" type="slidenum">
              <a:rPr lang="en-ZA" smtClean="0"/>
              <a:t>18</a:t>
            </a:fld>
            <a:endParaRPr lang="en-ZA"/>
          </a:p>
        </p:txBody>
      </p:sp>
    </p:spTree>
    <p:extLst>
      <p:ext uri="{BB962C8B-B14F-4D97-AF65-F5344CB8AC3E}">
        <p14:creationId xmlns:p14="http://schemas.microsoft.com/office/powerpoint/2010/main" val="4239886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8" name="Picture 7" descr="PPT_Image.jpg"/>
          <p:cNvPicPr>
            <a:picLocks noChangeAspect="1"/>
          </p:cNvPicPr>
          <p:nvPr userDrawn="1"/>
        </p:nvPicPr>
        <p:blipFill>
          <a:blip r:embed="rId2"/>
          <a:stretch>
            <a:fillRect/>
          </a:stretch>
        </p:blipFill>
        <p:spPr>
          <a:xfrm>
            <a:off x="7607" y="0"/>
            <a:ext cx="9128785" cy="6858000"/>
          </a:xfrm>
          <a:prstGeom prst="rect">
            <a:avLst/>
          </a:prstGeom>
        </p:spPr>
      </p:pic>
      <p:sp>
        <p:nvSpPr>
          <p:cNvPr id="2" name="Title 1"/>
          <p:cNvSpPr>
            <a:spLocks noGrp="1"/>
          </p:cNvSpPr>
          <p:nvPr>
            <p:ph type="ctrTitle"/>
          </p:nvPr>
        </p:nvSpPr>
        <p:spPr>
          <a:xfrm>
            <a:off x="222295" y="1895317"/>
            <a:ext cx="5803809" cy="470215"/>
          </a:xfrm>
          <a:prstGeom prst="rect">
            <a:avLst/>
          </a:prstGeom>
        </p:spPr>
        <p:txBody>
          <a:bodyPr>
            <a:noAutofit/>
          </a:bodyPr>
          <a:lstStyle>
            <a:lvl1pPr algn="l">
              <a:defRPr sz="3200" b="1" i="0">
                <a:solidFill>
                  <a:schemeClr val="bg1"/>
                </a:solidFill>
                <a:latin typeface="Arial"/>
                <a:cs typeface="Arial"/>
              </a:defRPr>
            </a:lvl1pPr>
          </a:lstStyle>
          <a:p>
            <a:r>
              <a:rPr lang="en-US" dirty="0"/>
              <a:t>Click to edit Master title style</a:t>
            </a:r>
          </a:p>
        </p:txBody>
      </p:sp>
      <p:sp>
        <p:nvSpPr>
          <p:cNvPr id="3" name="Subtitle 2"/>
          <p:cNvSpPr>
            <a:spLocks noGrp="1"/>
          </p:cNvSpPr>
          <p:nvPr>
            <p:ph type="subTitle" idx="1"/>
          </p:nvPr>
        </p:nvSpPr>
        <p:spPr>
          <a:xfrm>
            <a:off x="217616" y="2460572"/>
            <a:ext cx="5802184" cy="511588"/>
          </a:xfrm>
          <a:prstGeom prst="rect">
            <a:avLst/>
          </a:prstGeom>
        </p:spPr>
        <p:txBody>
          <a:bodyPr>
            <a:normAutofit/>
          </a:bodyPr>
          <a:lstStyle>
            <a:lvl1pPr marL="0" indent="0" algn="l">
              <a:buNone/>
              <a:defRPr sz="2500">
                <a:solidFill>
                  <a:srgbClr val="394449"/>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222295" y="3063875"/>
            <a:ext cx="2133600" cy="365125"/>
          </a:xfrm>
          <a:prstGeom prst="rect">
            <a:avLst/>
          </a:prstGeom>
        </p:spPr>
        <p:txBody>
          <a:bodyPr/>
          <a:lstStyle>
            <a:lvl1pPr>
              <a:defRPr>
                <a:solidFill>
                  <a:srgbClr val="394449"/>
                </a:solidFill>
                <a:latin typeface="Arial"/>
                <a:cs typeface="Arial"/>
              </a:defRPr>
            </a:lvl1pPr>
          </a:lstStyle>
          <a:p>
            <a:fld id="{535662DE-9717-D349-B209-A17924B5C8D5}" type="datetimeFigureOut">
              <a:rPr lang="en-US" smtClean="0"/>
              <a:pPr/>
              <a:t>7/13/2022</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33541650-E3F6-3B4A-BA01-174404A697F9}"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94AD99-D495-1B4C-863C-FC2589B588EF}" type="datetimeFigureOut">
              <a:rPr lang="en-US" smtClean="0"/>
              <a:pPr/>
              <a:t>7/13/2022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4B56656-6770-8940-8401-EA3EDE04B3E1}"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D94AD99-D495-1B4C-863C-FC2589B588EF}" type="datetimeFigureOut">
              <a:rPr lang="en-US" smtClean="0"/>
              <a:pPr/>
              <a:t>7/13/2022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4B56656-6770-8940-8401-EA3EDE04B3E1}"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D94AD99-D495-1B4C-863C-FC2589B588EF}" type="datetimeFigureOut">
              <a:rPr lang="en-US" smtClean="0"/>
              <a:pPr/>
              <a:t>7/13/2022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4B56656-6770-8940-8401-EA3EDE04B3E1}" type="slidenum">
              <a:rPr lang="en-US" smtClean="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94AD99-D495-1B4C-863C-FC2589B588EF}" type="datetimeFigureOut">
              <a:rPr lang="en-US" smtClean="0"/>
              <a:pPr/>
              <a:t>7/13/2022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B56656-6770-8940-8401-EA3EDE04B3E1}" type="slidenum">
              <a:rPr lang="en-US" smtClean="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94AD99-D495-1B4C-863C-FC2589B588EF}" type="datetimeFigureOut">
              <a:rPr lang="en-US" smtClean="0"/>
              <a:pPr/>
              <a:t>7/13/2022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B56656-6770-8940-8401-EA3EDE04B3E1}"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00A9E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28383" y="1628979"/>
            <a:ext cx="8229600" cy="458598"/>
          </a:xfrm>
          <a:prstGeom prst="rect">
            <a:avLst/>
          </a:prstGeom>
        </p:spPr>
        <p:txBody>
          <a:bodyPr>
            <a:normAutofit/>
          </a:bodyPr>
          <a:lstStyle>
            <a:lvl1pPr algn="l">
              <a:defRPr sz="2500">
                <a:solidFill>
                  <a:srgbClr val="394449"/>
                </a:solidFill>
                <a:latin typeface="Arial"/>
                <a:cs typeface="Arial"/>
              </a:defRPr>
            </a:lvl1pPr>
          </a:lstStyle>
          <a:p>
            <a:r>
              <a:rPr lang="en-US" dirty="0"/>
              <a:t>Click to edit Master title style</a:t>
            </a:r>
          </a:p>
        </p:txBody>
      </p:sp>
      <p:sp>
        <p:nvSpPr>
          <p:cNvPr id="3" name="Content Placeholder 2"/>
          <p:cNvSpPr>
            <a:spLocks noGrp="1"/>
          </p:cNvSpPr>
          <p:nvPr>
            <p:ph idx="1"/>
          </p:nvPr>
        </p:nvSpPr>
        <p:spPr>
          <a:xfrm>
            <a:off x="128383" y="2165547"/>
            <a:ext cx="8229600" cy="4190803"/>
          </a:xfrm>
          <a:prstGeom prst="rect">
            <a:avLst/>
          </a:prstGeom>
        </p:spPr>
        <p:txBody>
          <a:bodyPr>
            <a:normAutofit/>
          </a:bodyPr>
          <a:lstStyle>
            <a:lvl1pPr>
              <a:buFont typeface="Wingdings" charset="2"/>
              <a:buAutoNum type="arabicPlain"/>
              <a:defRPr sz="1600">
                <a:solidFill>
                  <a:srgbClr val="394449"/>
                </a:solidFill>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en-US" dirty="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535662DE-9717-D349-B209-A17924B5C8D5}" type="datetimeFigureOut">
              <a:rPr lang="en-US" smtClean="0"/>
              <a:pPr/>
              <a:t>7/13/2022</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33541650-E3F6-3B4A-BA01-174404A697F9}" type="slidenum">
              <a:rPr lang="en-US" smtClean="0"/>
              <a:pPr/>
              <a:t>‹#›</a:t>
            </a:fld>
            <a:endParaRPr lang="en-US" dirty="0"/>
          </a:p>
        </p:txBody>
      </p:sp>
      <p:pic>
        <p:nvPicPr>
          <p:cNvPr id="8" name="Picture 7" descr="PowerPoint_header-07.png"/>
          <p:cNvPicPr>
            <a:picLocks noChangeAspect="1"/>
          </p:cNvPicPr>
          <p:nvPr userDrawn="1"/>
        </p:nvPicPr>
        <p:blipFill>
          <a:blip r:embed="rId2"/>
          <a:stretch>
            <a:fillRect/>
          </a:stretch>
        </p:blipFill>
        <p:spPr>
          <a:xfrm>
            <a:off x="128383" y="99910"/>
            <a:ext cx="8887233" cy="384016"/>
          </a:xfrm>
          <a:prstGeom prst="rect">
            <a:avLst/>
          </a:prstGeom>
        </p:spPr>
      </p:pic>
      <p:sp>
        <p:nvSpPr>
          <p:cNvPr id="9" name="TextBox 8"/>
          <p:cNvSpPr txBox="1"/>
          <p:nvPr userDrawn="1"/>
        </p:nvSpPr>
        <p:spPr>
          <a:xfrm>
            <a:off x="128383" y="753349"/>
            <a:ext cx="2609178" cy="646331"/>
          </a:xfrm>
          <a:prstGeom prst="rect">
            <a:avLst/>
          </a:prstGeom>
          <a:noFill/>
        </p:spPr>
        <p:txBody>
          <a:bodyPr wrap="square" rtlCol="0">
            <a:spAutoFit/>
          </a:bodyPr>
          <a:lstStyle/>
          <a:p>
            <a:r>
              <a:rPr lang="en-US" sz="3600" b="1" i="0" dirty="0">
                <a:solidFill>
                  <a:schemeClr val="bg1"/>
                </a:solidFill>
                <a:latin typeface="Arial"/>
                <a:cs typeface="Arial"/>
              </a:rPr>
              <a:t>Content</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28383" y="2019012"/>
            <a:ext cx="8229600" cy="4190803"/>
          </a:xfrm>
          <a:prstGeom prst="rect">
            <a:avLst/>
          </a:prstGeom>
        </p:spPr>
        <p:txBody>
          <a:bodyPr>
            <a:normAutofit/>
          </a:bodyPr>
          <a:lstStyle>
            <a:lvl1pPr>
              <a:buFontTx/>
              <a:buNone/>
              <a:defRPr sz="1600">
                <a:solidFill>
                  <a:srgbClr val="394449"/>
                </a:solidFill>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en-US" dirty="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535662DE-9717-D349-B209-A17924B5C8D5}" type="datetimeFigureOut">
              <a:rPr lang="en-US" smtClean="0"/>
              <a:pPr/>
              <a:t>7/13/2022</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33541650-E3F6-3B4A-BA01-174404A697F9}" type="slidenum">
              <a:rPr lang="en-US" smtClean="0"/>
              <a:pPr/>
              <a:t>‹#›</a:t>
            </a:fld>
            <a:endParaRPr lang="en-US" dirty="0"/>
          </a:p>
        </p:txBody>
      </p:sp>
      <p:sp>
        <p:nvSpPr>
          <p:cNvPr id="10" name="Title 1"/>
          <p:cNvSpPr>
            <a:spLocks noGrp="1"/>
          </p:cNvSpPr>
          <p:nvPr>
            <p:ph type="title"/>
          </p:nvPr>
        </p:nvSpPr>
        <p:spPr>
          <a:xfrm>
            <a:off x="128383" y="1560414"/>
            <a:ext cx="8229600" cy="458598"/>
          </a:xfrm>
          <a:prstGeom prst="rect">
            <a:avLst/>
          </a:prstGeom>
        </p:spPr>
        <p:txBody>
          <a:bodyPr>
            <a:normAutofit/>
          </a:bodyPr>
          <a:lstStyle>
            <a:lvl1pPr algn="l">
              <a:defRPr sz="2000">
                <a:solidFill>
                  <a:srgbClr val="394449"/>
                </a:solidFill>
                <a:latin typeface="Arial"/>
                <a:cs typeface="Arial"/>
              </a:defRPr>
            </a:lvl1pPr>
          </a:lstStyle>
          <a:p>
            <a:r>
              <a:rPr lang="en-US" dirty="0"/>
              <a:t>Click to edit Master title style</a:t>
            </a:r>
          </a:p>
        </p:txBody>
      </p:sp>
      <p:sp>
        <p:nvSpPr>
          <p:cNvPr id="13" name="Text Placeholder 3"/>
          <p:cNvSpPr>
            <a:spLocks noGrp="1"/>
          </p:cNvSpPr>
          <p:nvPr>
            <p:ph type="body" sz="half" idx="2"/>
          </p:nvPr>
        </p:nvSpPr>
        <p:spPr>
          <a:xfrm>
            <a:off x="128383" y="755552"/>
            <a:ext cx="5486400" cy="804862"/>
          </a:xfrm>
        </p:spPr>
        <p:txBody>
          <a:bodyPr>
            <a:normAutofit/>
          </a:bodyPr>
          <a:lstStyle>
            <a:lvl1pPr marL="0" indent="0">
              <a:buNone/>
              <a:defRPr sz="2500" b="1" i="0">
                <a:solidFill>
                  <a:srgbClr val="00A9E2"/>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pic>
        <p:nvPicPr>
          <p:cNvPr id="14" name="Picture 13" descr="PowerPoint_blueheader-07.png"/>
          <p:cNvPicPr>
            <a:picLocks noChangeAspect="1"/>
          </p:cNvPicPr>
          <p:nvPr userDrawn="1"/>
        </p:nvPicPr>
        <p:blipFill>
          <a:blip r:embed="rId2"/>
          <a:stretch>
            <a:fillRect/>
          </a:stretch>
        </p:blipFill>
        <p:spPr>
          <a:xfrm>
            <a:off x="128383" y="149915"/>
            <a:ext cx="8887233" cy="384016"/>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D94AD99-D495-1B4C-863C-FC2589B588EF}" type="datetimeFigureOut">
              <a:rPr lang="en-US" smtClean="0"/>
              <a:pPr/>
              <a:t>7/13/2022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B56656-6770-8940-8401-EA3EDE04B3E1}"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94AD99-D495-1B4C-863C-FC2589B588EF}" type="datetimeFigureOut">
              <a:rPr lang="en-US" smtClean="0"/>
              <a:pPr/>
              <a:t>7/13/2022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B56656-6770-8940-8401-EA3EDE04B3E1}"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94AD99-D495-1B4C-863C-FC2589B588EF}" type="datetimeFigureOut">
              <a:rPr lang="en-US" smtClean="0"/>
              <a:pPr/>
              <a:t>7/13/2022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B56656-6770-8940-8401-EA3EDE04B3E1}"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D94AD99-D495-1B4C-863C-FC2589B588EF}" type="datetimeFigureOut">
              <a:rPr lang="en-US" smtClean="0"/>
              <a:pPr/>
              <a:t>7/13/2022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4B56656-6770-8940-8401-EA3EDE04B3E1}"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D94AD99-D495-1B4C-863C-FC2589B588EF}" type="datetimeFigureOut">
              <a:rPr lang="en-US" smtClean="0"/>
              <a:pPr/>
              <a:t>7/13/2022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4B56656-6770-8940-8401-EA3EDE04B3E1}"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D94AD99-D495-1B4C-863C-FC2589B588EF}" type="datetimeFigureOut">
              <a:rPr lang="en-US" smtClean="0"/>
              <a:pPr/>
              <a:t>7/13/2022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4B56656-6770-8940-8401-EA3EDE04B3E1}"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785880"/>
            <a:ext cx="8229600" cy="65736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94AD99-D495-1B4C-863C-FC2589B588EF}" type="datetimeFigureOut">
              <a:rPr lang="en-US" smtClean="0"/>
              <a:pPr/>
              <a:t>7/13/2022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B56656-6770-8940-8401-EA3EDE04B3E1}"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0" r:id="rId1"/>
    <p:sldLayoutId id="2147483662" r:id="rId2"/>
    <p:sldLayoutId id="2147483661"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txStyles>
    <p:titleStyle>
      <a:lvl1pPr algn="l" defTabSz="457200" rtl="0" eaLnBrk="1" latinLnBrk="0" hangingPunct="1">
        <a:spcBef>
          <a:spcPct val="0"/>
        </a:spcBef>
        <a:buNone/>
        <a:defRPr sz="2500" b="1" i="0" kern="1200">
          <a:solidFill>
            <a:srgbClr val="00A9E2"/>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17616" y="1246909"/>
            <a:ext cx="5808489" cy="1357747"/>
          </a:xfrm>
        </p:spPr>
        <p:txBody>
          <a:bodyPr/>
          <a:lstStyle/>
          <a:p>
            <a:r>
              <a:rPr lang="en-US" dirty="0"/>
              <a:t>SUPPLY </a:t>
            </a:r>
            <a:r>
              <a:rPr lang="en-US"/>
              <a:t>AND DELIVERY </a:t>
            </a:r>
            <a:r>
              <a:rPr lang="en-US" dirty="0"/>
              <a:t>OF SECURITY EQUIPMENTS NATIONALLY. </a:t>
            </a:r>
            <a:br>
              <a:rPr lang="en-US" dirty="0"/>
            </a:br>
            <a:br>
              <a:rPr lang="en-US" dirty="0"/>
            </a:br>
            <a:br>
              <a:rPr lang="en-US" dirty="0"/>
            </a:br>
            <a:endParaRPr lang="en-US" dirty="0"/>
          </a:p>
        </p:txBody>
      </p:sp>
      <p:sp>
        <p:nvSpPr>
          <p:cNvPr id="3" name="Subtitle 2">
            <a:extLst>
              <a:ext uri="{FF2B5EF4-FFF2-40B4-BE49-F238E27FC236}">
                <a16:creationId xmlns:a16="http://schemas.microsoft.com/office/drawing/2014/main" id="{902AABEC-A270-990A-3220-47068090D496}"/>
              </a:ext>
            </a:extLst>
          </p:cNvPr>
          <p:cNvSpPr>
            <a:spLocks noGrp="1"/>
          </p:cNvSpPr>
          <p:nvPr>
            <p:ph type="subTitle" idx="1"/>
          </p:nvPr>
        </p:nvSpPr>
        <p:spPr/>
        <p:txBody>
          <a:bodyPr>
            <a:normAutofit lnSpcReduction="10000"/>
          </a:bodyPr>
          <a:lstStyle/>
          <a:p>
            <a:r>
              <a:rPr lang="en-GB" sz="2800" b="1" dirty="0">
                <a:effectLst/>
                <a:latin typeface="Arial" panose="020B0604020202020204" pitchFamily="34" charset="0"/>
                <a:ea typeface="Times New Roman" panose="02020603050405020304" pitchFamily="18" charset="0"/>
                <a:cs typeface="Times New Roman" panose="02020603050405020304" pitchFamily="18" charset="0"/>
              </a:rPr>
              <a:t>HO/CORP-SEC/402/12/2021</a:t>
            </a:r>
            <a:endParaRPr lang="en-ZA" dirty="0"/>
          </a:p>
        </p:txBody>
      </p:sp>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b="1" dirty="0"/>
              <a:t>The evaluation of the Bids by the evaluation committees will be conducted at</a:t>
            </a:r>
          </a:p>
          <a:p>
            <a:r>
              <a:rPr lang="en-GB" b="1" dirty="0"/>
              <a:t>Various levels. The following levels will be applied in the evaluation</a:t>
            </a:r>
          </a:p>
          <a:p>
            <a:r>
              <a:rPr lang="en-GB" dirty="0">
                <a:solidFill>
                  <a:schemeClr val="tx1"/>
                </a:solidFill>
              </a:rPr>
              <a:t>a) Verify completeness</a:t>
            </a:r>
          </a:p>
          <a:p>
            <a:r>
              <a:rPr lang="en-GB" dirty="0">
                <a:solidFill>
                  <a:schemeClr val="tx1"/>
                </a:solidFill>
              </a:rPr>
              <a:t>b) Verify compliance</a:t>
            </a:r>
          </a:p>
          <a:p>
            <a:r>
              <a:rPr lang="en-GB" dirty="0">
                <a:solidFill>
                  <a:schemeClr val="tx1"/>
                </a:solidFill>
              </a:rPr>
              <a:t>c) Detailed Evaluation of Technical –Bidders who fail to meet </a:t>
            </a:r>
            <a:r>
              <a:rPr lang="en-GB" b="1" dirty="0">
                <a:solidFill>
                  <a:schemeClr val="tx1"/>
                </a:solidFill>
              </a:rPr>
              <a:t>60% threshold </a:t>
            </a:r>
            <a:r>
              <a:rPr lang="en-GB" dirty="0">
                <a:solidFill>
                  <a:schemeClr val="tx1"/>
                </a:solidFill>
              </a:rPr>
              <a:t>will be</a:t>
            </a:r>
          </a:p>
          <a:p>
            <a:r>
              <a:rPr lang="en-GB" dirty="0">
                <a:solidFill>
                  <a:schemeClr val="tx1"/>
                </a:solidFill>
              </a:rPr>
              <a:t>Disqualified.</a:t>
            </a:r>
          </a:p>
          <a:p>
            <a:r>
              <a:rPr lang="en-GB" dirty="0">
                <a:solidFill>
                  <a:schemeClr val="tx1"/>
                </a:solidFill>
              </a:rPr>
              <a:t>d) B-BBEE</a:t>
            </a:r>
          </a:p>
          <a:p>
            <a:r>
              <a:rPr lang="en-GB" dirty="0">
                <a:solidFill>
                  <a:schemeClr val="tx1"/>
                </a:solidFill>
              </a:rPr>
              <a:t>e) Price Evaluation</a:t>
            </a:r>
          </a:p>
          <a:p>
            <a:r>
              <a:rPr lang="en-GB" dirty="0">
                <a:solidFill>
                  <a:schemeClr val="tx1"/>
                </a:solidFill>
              </a:rPr>
              <a:t>f) Scoring</a:t>
            </a:r>
          </a:p>
          <a:p>
            <a:r>
              <a:rPr lang="en-GB" dirty="0">
                <a:solidFill>
                  <a:schemeClr val="tx1"/>
                </a:solidFill>
              </a:rPr>
              <a:t>g) Recommendation</a:t>
            </a:r>
            <a:endParaRPr lang="en-ZA" b="1" dirty="0">
              <a:solidFill>
                <a:schemeClr val="tx1"/>
              </a:solidFill>
            </a:endParaRPr>
          </a:p>
        </p:txBody>
      </p:sp>
      <p:sp>
        <p:nvSpPr>
          <p:cNvPr id="3" name="Title 2"/>
          <p:cNvSpPr>
            <a:spLocks noGrp="1"/>
          </p:cNvSpPr>
          <p:nvPr>
            <p:ph type="title"/>
          </p:nvPr>
        </p:nvSpPr>
        <p:spPr/>
        <p:txBody>
          <a:bodyPr/>
          <a:lstStyle/>
          <a:p>
            <a:r>
              <a:rPr lang="en-ZA" dirty="0"/>
              <a:t>EVALUATION AND SCORING METHODOLOGY</a:t>
            </a:r>
          </a:p>
        </p:txBody>
      </p:sp>
      <p:sp>
        <p:nvSpPr>
          <p:cNvPr id="4" name="Text Placeholder 3"/>
          <p:cNvSpPr>
            <a:spLocks noGrp="1"/>
          </p:cNvSpPr>
          <p:nvPr>
            <p:ph type="body" sz="half" idx="2"/>
          </p:nvPr>
        </p:nvSpPr>
        <p:spPr/>
        <p:txBody>
          <a:bodyPr/>
          <a:lstStyle/>
          <a:p>
            <a:r>
              <a:rPr lang="en-ZA" dirty="0"/>
              <a:t>THE EVALUATION</a:t>
            </a:r>
          </a:p>
        </p:txBody>
      </p:sp>
    </p:spTree>
    <p:extLst>
      <p:ext uri="{BB962C8B-B14F-4D97-AF65-F5344CB8AC3E}">
        <p14:creationId xmlns:p14="http://schemas.microsoft.com/office/powerpoint/2010/main" val="41074681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B0774C8-E307-BDFC-EB7F-611EC3969069}"/>
              </a:ext>
            </a:extLst>
          </p:cNvPr>
          <p:cNvSpPr>
            <a:spLocks noGrp="1"/>
          </p:cNvSpPr>
          <p:nvPr>
            <p:ph type="title"/>
          </p:nvPr>
        </p:nvSpPr>
        <p:spPr>
          <a:xfrm>
            <a:off x="457200" y="785880"/>
            <a:ext cx="8229600" cy="657360"/>
          </a:xfrm>
        </p:spPr>
        <p:txBody>
          <a:bodyPr anchor="ctr">
            <a:normAutofit/>
          </a:bodyPr>
          <a:lstStyle/>
          <a:p>
            <a:r>
              <a:rPr lang="en-ZA"/>
              <a:t>EVALUATION CRITERIA</a:t>
            </a:r>
            <a:endParaRPr lang="en-ZA" dirty="0"/>
          </a:p>
        </p:txBody>
      </p:sp>
      <p:graphicFrame>
        <p:nvGraphicFramePr>
          <p:cNvPr id="9" name="Content Placeholder 8">
            <a:extLst>
              <a:ext uri="{FF2B5EF4-FFF2-40B4-BE49-F238E27FC236}">
                <a16:creationId xmlns:a16="http://schemas.microsoft.com/office/drawing/2014/main" id="{85A8BE12-2C42-E90D-B082-71D7669FE61E}"/>
              </a:ext>
            </a:extLst>
          </p:cNvPr>
          <p:cNvGraphicFramePr>
            <a:graphicFrameLocks noGrp="1"/>
          </p:cNvGraphicFramePr>
          <p:nvPr>
            <p:ph idx="1"/>
            <p:extLst>
              <p:ext uri="{D42A27DB-BD31-4B8C-83A1-F6EECF244321}">
                <p14:modId xmlns:p14="http://schemas.microsoft.com/office/powerpoint/2010/main" val="2325224563"/>
              </p:ext>
            </p:extLst>
          </p:nvPr>
        </p:nvGraphicFramePr>
        <p:xfrm>
          <a:off x="457200" y="1753849"/>
          <a:ext cx="7143750" cy="3050498"/>
        </p:xfrm>
        <a:graphic>
          <a:graphicData uri="http://schemas.openxmlformats.org/drawingml/2006/table">
            <a:tbl>
              <a:tblPr firstRow="1" firstCol="1" bandRow="1"/>
              <a:tblGrid>
                <a:gridCol w="5518535">
                  <a:extLst>
                    <a:ext uri="{9D8B030D-6E8A-4147-A177-3AD203B41FA5}">
                      <a16:colId xmlns:a16="http://schemas.microsoft.com/office/drawing/2014/main" val="2687588186"/>
                    </a:ext>
                  </a:extLst>
                </a:gridCol>
                <a:gridCol w="1625215">
                  <a:extLst>
                    <a:ext uri="{9D8B030D-6E8A-4147-A177-3AD203B41FA5}">
                      <a16:colId xmlns:a16="http://schemas.microsoft.com/office/drawing/2014/main" val="3980193154"/>
                    </a:ext>
                  </a:extLst>
                </a:gridCol>
              </a:tblGrid>
              <a:tr h="357194">
                <a:tc gridSpan="2">
                  <a:txBody>
                    <a:bodyPr/>
                    <a:lstStyle/>
                    <a:p>
                      <a:pPr indent="-68580">
                        <a:lnSpc>
                          <a:spcPct val="150000"/>
                        </a:lnSpc>
                        <a:tabLst>
                          <a:tab pos="-68580" algn="l"/>
                        </a:tabLst>
                      </a:pPr>
                      <a:r>
                        <a:rPr lang="en-US" sz="1600" b="1">
                          <a:solidFill>
                            <a:srgbClr val="000000"/>
                          </a:solidFill>
                          <a:effectLst/>
                          <a:latin typeface="Arial" panose="020B0604020202020204" pitchFamily="34" charset="0"/>
                          <a:ea typeface="Times New Roman" panose="02020603050405020304" pitchFamily="18" charset="0"/>
                          <a:cs typeface="Calibri" panose="020F0502020204030204" pitchFamily="34" charset="0"/>
                        </a:rPr>
                        <a:t>Scoring Methodology</a:t>
                      </a:r>
                      <a:endParaRPr lang="en-ZA"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ZA"/>
                    </a:p>
                  </a:txBody>
                  <a:tcPr/>
                </a:tc>
                <a:extLst>
                  <a:ext uri="{0D108BD9-81ED-4DB2-BD59-A6C34878D82A}">
                    <a16:rowId xmlns:a16="http://schemas.microsoft.com/office/drawing/2014/main" val="1791767524"/>
                  </a:ext>
                </a:extLst>
              </a:tr>
              <a:tr h="357194">
                <a:tc>
                  <a:txBody>
                    <a:bodyPr/>
                    <a:lstStyle/>
                    <a:p>
                      <a:pPr algn="just">
                        <a:lnSpc>
                          <a:spcPct val="150000"/>
                        </a:lnSpc>
                      </a:pPr>
                      <a:r>
                        <a:rPr lang="en-GB" sz="1600" b="1">
                          <a:solidFill>
                            <a:srgbClr val="000000"/>
                          </a:solidFill>
                          <a:effectLst/>
                          <a:latin typeface="Arial" panose="020B0604020202020204" pitchFamily="34" charset="0"/>
                          <a:ea typeface="Calibri" panose="020F0502020204030204" pitchFamily="34" charset="0"/>
                          <a:cs typeface="Arial" panose="020B0604020202020204" pitchFamily="34" charset="0"/>
                        </a:rPr>
                        <a:t>CRITERIA</a:t>
                      </a:r>
                      <a:endParaRPr lang="en-ZA"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indent="-68580" algn="ctr">
                        <a:lnSpc>
                          <a:spcPct val="150000"/>
                        </a:lnSpc>
                        <a:tabLst>
                          <a:tab pos="-68580" algn="l"/>
                        </a:tabLst>
                      </a:pPr>
                      <a:r>
                        <a:rPr lang="en-GB" sz="1600" b="1">
                          <a:solidFill>
                            <a:srgbClr val="000000"/>
                          </a:solidFill>
                          <a:effectLst/>
                          <a:latin typeface="Arial" panose="020B0604020202020204" pitchFamily="34" charset="0"/>
                          <a:ea typeface="Calibri" panose="020F0502020204030204" pitchFamily="34" charset="0"/>
                          <a:cs typeface="Arial" panose="020B0604020202020204" pitchFamily="34" charset="0"/>
                        </a:rPr>
                        <a:t>WEIGHT</a:t>
                      </a:r>
                      <a:endParaRPr lang="en-ZA"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54496746"/>
                  </a:ext>
                </a:extLst>
              </a:tr>
              <a:tr h="702860">
                <a:tc>
                  <a:txBody>
                    <a:bodyPr/>
                    <a:lstStyle/>
                    <a:p>
                      <a:pPr>
                        <a:lnSpc>
                          <a:spcPct val="150000"/>
                        </a:lnSpc>
                      </a:pPr>
                      <a:r>
                        <a:rPr lang="en-GB" sz="1600">
                          <a:effectLst/>
                          <a:latin typeface="Arial" panose="020B0604020202020204" pitchFamily="34" charset="0"/>
                          <a:ea typeface="Calibri" panose="020F0502020204030204" pitchFamily="34" charset="0"/>
                          <a:cs typeface="Arial" panose="020B0604020202020204" pitchFamily="34" charset="0"/>
                        </a:rPr>
                        <a:t>Company Experience </a:t>
                      </a:r>
                      <a:endParaRPr lang="en-ZA"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GB" sz="1600">
                          <a:effectLst/>
                          <a:latin typeface="Arial" panose="020B0604020202020204" pitchFamily="34" charset="0"/>
                          <a:ea typeface="Calibri" panose="020F0502020204030204" pitchFamily="34" charset="0"/>
                          <a:cs typeface="Arial" panose="020B0604020202020204" pitchFamily="34" charset="0"/>
                        </a:rPr>
                        <a:t>30</a:t>
                      </a:r>
                      <a:endParaRPr lang="en-ZA"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1961292"/>
                  </a:ext>
                </a:extLst>
              </a:tr>
              <a:tr h="357194">
                <a:tc>
                  <a:txBody>
                    <a:bodyPr/>
                    <a:lstStyle/>
                    <a:p>
                      <a:pPr>
                        <a:lnSpc>
                          <a:spcPct val="150000"/>
                        </a:lnSpc>
                      </a:pPr>
                      <a:r>
                        <a:rPr lang="en-GB" sz="1600">
                          <a:effectLst/>
                          <a:latin typeface="Arial" panose="020B0604020202020204" pitchFamily="34" charset="0"/>
                          <a:ea typeface="Times New Roman" panose="02020603050405020304" pitchFamily="18" charset="0"/>
                          <a:cs typeface="Arial" panose="020B0604020202020204" pitchFamily="34" charset="0"/>
                        </a:rPr>
                        <a:t>Value of previous contracts</a:t>
                      </a:r>
                      <a:endParaRPr lang="en-ZA"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GB" sz="1600">
                          <a:effectLst/>
                          <a:latin typeface="Arial" panose="020B0604020202020204" pitchFamily="34" charset="0"/>
                          <a:ea typeface="Calibri" panose="020F0502020204030204" pitchFamily="34" charset="0"/>
                          <a:cs typeface="Arial" panose="020B0604020202020204" pitchFamily="34" charset="0"/>
                        </a:rPr>
                        <a:t>20</a:t>
                      </a:r>
                      <a:endParaRPr lang="en-ZA"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68771311"/>
                  </a:ext>
                </a:extLst>
              </a:tr>
              <a:tr h="638028">
                <a:tc>
                  <a:txBody>
                    <a:bodyPr/>
                    <a:lstStyle/>
                    <a:p>
                      <a:pPr>
                        <a:lnSpc>
                          <a:spcPct val="150000"/>
                        </a:lnSpc>
                      </a:pPr>
                      <a:r>
                        <a:rPr lang="en-US" sz="1600">
                          <a:effectLst/>
                          <a:latin typeface="Arial" panose="020B0604020202020204" pitchFamily="34" charset="0"/>
                          <a:ea typeface="Times New Roman" panose="02020603050405020304" pitchFamily="18" charset="0"/>
                          <a:cs typeface="Arial" panose="020B0604020202020204" pitchFamily="34" charset="0"/>
                        </a:rPr>
                        <a:t>Delivery schedule</a:t>
                      </a:r>
                      <a:endParaRPr lang="en-ZA"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GB" sz="1600">
                          <a:effectLst/>
                          <a:latin typeface="Arial" panose="020B0604020202020204" pitchFamily="34" charset="0"/>
                          <a:ea typeface="Calibri" panose="020F0502020204030204" pitchFamily="34" charset="0"/>
                          <a:cs typeface="Arial" panose="020B0604020202020204" pitchFamily="34" charset="0"/>
                        </a:rPr>
                        <a:t>30</a:t>
                      </a:r>
                      <a:endParaRPr lang="en-ZA"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0090068"/>
                  </a:ext>
                </a:extLst>
              </a:tr>
              <a:tr h="638028">
                <a:tc>
                  <a:txBody>
                    <a:bodyPr/>
                    <a:lstStyle/>
                    <a:p>
                      <a:pPr>
                        <a:lnSpc>
                          <a:spcPct val="150000"/>
                        </a:lnSpc>
                      </a:pPr>
                      <a:r>
                        <a:rPr lang="en-US" sz="1600" dirty="0">
                          <a:effectLst/>
                          <a:latin typeface="Arial" panose="020B0604020202020204" pitchFamily="34" charset="0"/>
                          <a:ea typeface="Times New Roman" panose="02020603050405020304" pitchFamily="18" charset="0"/>
                          <a:cs typeface="Arial" panose="020B0604020202020204" pitchFamily="34" charset="0"/>
                        </a:rPr>
                        <a:t>Financial </a:t>
                      </a:r>
                      <a:endParaRPr lang="en-ZA"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r>
                        <a:rPr lang="en-GB" sz="1600" dirty="0">
                          <a:effectLst/>
                          <a:latin typeface="Arial" panose="020B0604020202020204" pitchFamily="34" charset="0"/>
                          <a:ea typeface="Calibri" panose="020F0502020204030204" pitchFamily="34" charset="0"/>
                          <a:cs typeface="Arial" panose="020B0604020202020204" pitchFamily="34" charset="0"/>
                        </a:rPr>
                        <a:t>20</a:t>
                      </a:r>
                      <a:endParaRPr lang="en-ZA"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7729223"/>
                  </a:ext>
                </a:extLst>
              </a:tr>
            </a:tbl>
          </a:graphicData>
        </a:graphic>
      </p:graphicFrame>
    </p:spTree>
    <p:extLst>
      <p:ext uri="{BB962C8B-B14F-4D97-AF65-F5344CB8AC3E}">
        <p14:creationId xmlns:p14="http://schemas.microsoft.com/office/powerpoint/2010/main" val="193412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ZA" dirty="0"/>
              <a:t>FAIRNESS AND TRANSPARENCY</a:t>
            </a:r>
          </a:p>
        </p:txBody>
      </p:sp>
      <p:sp>
        <p:nvSpPr>
          <p:cNvPr id="4" name="Text Placeholder 3"/>
          <p:cNvSpPr>
            <a:spLocks noGrp="1"/>
          </p:cNvSpPr>
          <p:nvPr>
            <p:ph type="body" sz="half" idx="2"/>
          </p:nvPr>
        </p:nvSpPr>
        <p:spPr/>
        <p:txBody>
          <a:bodyPr/>
          <a:lstStyle/>
          <a:p>
            <a:r>
              <a:rPr lang="en-ZA" dirty="0"/>
              <a:t>THE EVALUATION CONT.</a:t>
            </a:r>
          </a:p>
        </p:txBody>
      </p:sp>
      <p:sp>
        <p:nvSpPr>
          <p:cNvPr id="6" name="Content Placeholder 5"/>
          <p:cNvSpPr>
            <a:spLocks noGrp="1"/>
          </p:cNvSpPr>
          <p:nvPr>
            <p:ph idx="1"/>
          </p:nvPr>
        </p:nvSpPr>
        <p:spPr/>
        <p:txBody>
          <a:bodyPr/>
          <a:lstStyle/>
          <a:p>
            <a:r>
              <a:rPr lang="en-GB" dirty="0">
                <a:solidFill>
                  <a:schemeClr val="tx1"/>
                </a:solidFill>
              </a:rPr>
              <a:t>The Institution views fairness and transparency during the RFP Process as an absolute</a:t>
            </a:r>
          </a:p>
          <a:p>
            <a:r>
              <a:rPr lang="en-GB" dirty="0">
                <a:solidFill>
                  <a:schemeClr val="tx1"/>
                </a:solidFill>
              </a:rPr>
              <a:t>on which PRASA will not compromise. PRASA will ensure that all members of evaluation</a:t>
            </a:r>
          </a:p>
          <a:p>
            <a:r>
              <a:rPr lang="en-GB" dirty="0">
                <a:solidFill>
                  <a:schemeClr val="tx1"/>
                </a:solidFill>
              </a:rPr>
              <a:t>committees declare any conflicting or undue interest in the process and provide</a:t>
            </a:r>
          </a:p>
          <a:p>
            <a:r>
              <a:rPr lang="en-GB" dirty="0">
                <a:solidFill>
                  <a:schemeClr val="tx1"/>
                </a:solidFill>
              </a:rPr>
              <a:t>confidentiality undertakings to PRASA. </a:t>
            </a:r>
            <a:endParaRPr lang="en-ZA" dirty="0">
              <a:solidFill>
                <a:schemeClr val="tx1"/>
              </a:solidFill>
            </a:endParaRPr>
          </a:p>
          <a:p>
            <a:r>
              <a:rPr lang="en-GB" dirty="0">
                <a:solidFill>
                  <a:schemeClr val="tx1"/>
                </a:solidFill>
              </a:rPr>
              <a:t>The evaluation process will be tightly monitored and controlled by PRASA  to assure</a:t>
            </a:r>
          </a:p>
          <a:p>
            <a:r>
              <a:rPr lang="en-GB" dirty="0">
                <a:solidFill>
                  <a:schemeClr val="tx1"/>
                </a:solidFill>
              </a:rPr>
              <a:t>integrity and transparency throughout, with all processes and decisions taken being</a:t>
            </a:r>
          </a:p>
          <a:p>
            <a:r>
              <a:rPr lang="en-GB" dirty="0">
                <a:solidFill>
                  <a:schemeClr val="tx1"/>
                </a:solidFill>
              </a:rPr>
              <a:t>approved and auditable.</a:t>
            </a:r>
            <a:endParaRPr lang="en-ZA" dirty="0">
              <a:solidFill>
                <a:schemeClr val="tx1"/>
              </a:solidFill>
            </a:endParaRPr>
          </a:p>
          <a:p>
            <a:endParaRPr lang="en-ZA" dirty="0"/>
          </a:p>
        </p:txBody>
      </p:sp>
    </p:spTree>
    <p:extLst>
      <p:ext uri="{BB962C8B-B14F-4D97-AF65-F5344CB8AC3E}">
        <p14:creationId xmlns:p14="http://schemas.microsoft.com/office/powerpoint/2010/main" val="41753062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ZA" dirty="0"/>
          </a:p>
          <a:p>
            <a:r>
              <a:rPr lang="en-GB" dirty="0"/>
              <a:t>.</a:t>
            </a:r>
            <a:endParaRPr lang="en-ZA" dirty="0"/>
          </a:p>
        </p:txBody>
      </p:sp>
      <p:sp>
        <p:nvSpPr>
          <p:cNvPr id="3" name="Title 2"/>
          <p:cNvSpPr>
            <a:spLocks noGrp="1"/>
          </p:cNvSpPr>
          <p:nvPr>
            <p:ph type="title"/>
          </p:nvPr>
        </p:nvSpPr>
        <p:spPr/>
        <p:txBody>
          <a:bodyPr/>
          <a:lstStyle/>
          <a:p>
            <a:r>
              <a:rPr lang="en-ZA" dirty="0"/>
              <a:t>EVALUATION AND EVALUATION CRITERIA</a:t>
            </a:r>
          </a:p>
        </p:txBody>
      </p:sp>
      <p:sp>
        <p:nvSpPr>
          <p:cNvPr id="4" name="Text Placeholder 3"/>
          <p:cNvSpPr>
            <a:spLocks noGrp="1"/>
          </p:cNvSpPr>
          <p:nvPr>
            <p:ph type="body" sz="half" idx="2"/>
          </p:nvPr>
        </p:nvSpPr>
        <p:spPr/>
        <p:txBody>
          <a:bodyPr/>
          <a:lstStyle/>
          <a:p>
            <a:r>
              <a:rPr lang="en-ZA" dirty="0"/>
              <a:t>THE EVALUATION</a:t>
            </a:r>
          </a:p>
        </p:txBody>
      </p:sp>
      <p:graphicFrame>
        <p:nvGraphicFramePr>
          <p:cNvPr id="5" name="Table 4"/>
          <p:cNvGraphicFramePr>
            <a:graphicFrameLocks noGrp="1"/>
          </p:cNvGraphicFramePr>
          <p:nvPr>
            <p:extLst>
              <p:ext uri="{D42A27DB-BD31-4B8C-83A1-F6EECF244321}">
                <p14:modId xmlns:p14="http://schemas.microsoft.com/office/powerpoint/2010/main" val="93660654"/>
              </p:ext>
            </p:extLst>
          </p:nvPr>
        </p:nvGraphicFramePr>
        <p:xfrm>
          <a:off x="2146299" y="2162535"/>
          <a:ext cx="4670137" cy="2243836"/>
        </p:xfrm>
        <a:graphic>
          <a:graphicData uri="http://schemas.openxmlformats.org/drawingml/2006/table">
            <a:tbl>
              <a:tblPr>
                <a:tableStyleId>{5C22544A-7EE6-4342-B048-85BDC9FD1C3A}</a:tableStyleId>
              </a:tblPr>
              <a:tblGrid>
                <a:gridCol w="2819400">
                  <a:extLst>
                    <a:ext uri="{9D8B030D-6E8A-4147-A177-3AD203B41FA5}">
                      <a16:colId xmlns:a16="http://schemas.microsoft.com/office/drawing/2014/main" val="20000"/>
                    </a:ext>
                  </a:extLst>
                </a:gridCol>
                <a:gridCol w="1850737">
                  <a:extLst>
                    <a:ext uri="{9D8B030D-6E8A-4147-A177-3AD203B41FA5}">
                      <a16:colId xmlns:a16="http://schemas.microsoft.com/office/drawing/2014/main" val="20001"/>
                    </a:ext>
                  </a:extLst>
                </a:gridCol>
              </a:tblGrid>
              <a:tr h="161925">
                <a:tc>
                  <a:txBody>
                    <a:bodyPr/>
                    <a:lstStyle/>
                    <a:p>
                      <a:pPr algn="just">
                        <a:lnSpc>
                          <a:spcPct val="150000"/>
                        </a:lnSpc>
                        <a:spcBef>
                          <a:spcPts val="1800"/>
                        </a:spcBef>
                        <a:spcAft>
                          <a:spcPts val="1200"/>
                        </a:spcAft>
                      </a:pPr>
                      <a:r>
                        <a:rPr lang="en-GB" sz="1600" dirty="0">
                          <a:effectLst/>
                          <a:latin typeface="Arial" panose="020B0604020202020204" pitchFamily="34" charset="0"/>
                          <a:cs typeface="Arial" panose="020B0604020202020204" pitchFamily="34" charset="0"/>
                        </a:rPr>
                        <a:t>Evaluation criteria</a:t>
                      </a:r>
                      <a:endParaRPr lang="en-ZA" sz="1600" b="1" dirty="0">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algn="just">
                        <a:lnSpc>
                          <a:spcPct val="150000"/>
                        </a:lnSpc>
                        <a:spcBef>
                          <a:spcPts val="1800"/>
                        </a:spcBef>
                        <a:spcAft>
                          <a:spcPts val="1200"/>
                        </a:spcAft>
                      </a:pPr>
                      <a:r>
                        <a:rPr lang="en-GB" sz="1600" dirty="0">
                          <a:effectLst/>
                          <a:latin typeface="Arial" panose="020B0604020202020204" pitchFamily="34" charset="0"/>
                          <a:cs typeface="Arial" panose="020B0604020202020204" pitchFamily="34" charset="0"/>
                        </a:rPr>
                        <a:t>Weighting</a:t>
                      </a:r>
                      <a:endParaRPr lang="en-ZA" sz="1600" b="1" dirty="0">
                        <a:effectLst/>
                        <a:latin typeface="Arial" panose="020B0604020202020204" pitchFamily="34" charset="0"/>
                        <a:ea typeface="Times New Roman"/>
                        <a:cs typeface="Arial" panose="020B0604020202020204" pitchFamily="34" charset="0"/>
                      </a:endParaRPr>
                    </a:p>
                  </a:txBody>
                  <a:tcPr marL="68580" marR="68580" marT="0" marB="0"/>
                </a:tc>
                <a:extLst>
                  <a:ext uri="{0D108BD9-81ED-4DB2-BD59-A6C34878D82A}">
                    <a16:rowId xmlns:a16="http://schemas.microsoft.com/office/drawing/2014/main" val="10000"/>
                  </a:ext>
                </a:extLst>
              </a:tr>
              <a:tr h="161925">
                <a:tc>
                  <a:txBody>
                    <a:bodyPr/>
                    <a:lstStyle/>
                    <a:p>
                      <a:pPr>
                        <a:lnSpc>
                          <a:spcPct val="150000"/>
                        </a:lnSpc>
                        <a:spcAft>
                          <a:spcPts val="0"/>
                        </a:spcAft>
                      </a:pPr>
                      <a:r>
                        <a:rPr lang="en-GB" sz="1600" dirty="0">
                          <a:effectLst/>
                          <a:latin typeface="Arial" panose="020B0604020202020204" pitchFamily="34" charset="0"/>
                          <a:cs typeface="Arial" panose="020B0604020202020204" pitchFamily="34" charset="0"/>
                        </a:rPr>
                        <a:t>Security Screening</a:t>
                      </a:r>
                      <a:endParaRPr lang="en-ZA" sz="1600" dirty="0">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a:lnSpc>
                          <a:spcPct val="150000"/>
                        </a:lnSpc>
                        <a:spcAft>
                          <a:spcPts val="0"/>
                        </a:spcAft>
                      </a:pPr>
                      <a:r>
                        <a:rPr lang="en-GB" sz="1600" dirty="0">
                          <a:effectLst/>
                          <a:latin typeface="Arial" panose="020B0604020202020204" pitchFamily="34" charset="0"/>
                          <a:cs typeface="Arial" panose="020B0604020202020204" pitchFamily="34" charset="0"/>
                        </a:rPr>
                        <a:t>Compliance</a:t>
                      </a:r>
                      <a:endParaRPr lang="en-ZA" sz="1600" dirty="0">
                        <a:effectLst/>
                        <a:latin typeface="Arial" panose="020B0604020202020204" pitchFamily="34" charset="0"/>
                        <a:ea typeface="Times New Roman"/>
                        <a:cs typeface="Arial" panose="020B0604020202020204" pitchFamily="34" charset="0"/>
                      </a:endParaRPr>
                    </a:p>
                  </a:txBody>
                  <a:tcPr marL="68580" marR="68580" marT="0" marB="0"/>
                </a:tc>
                <a:extLst>
                  <a:ext uri="{0D108BD9-81ED-4DB2-BD59-A6C34878D82A}">
                    <a16:rowId xmlns:a16="http://schemas.microsoft.com/office/drawing/2014/main" val="10001"/>
                  </a:ext>
                </a:extLst>
              </a:tr>
              <a:tr h="171450">
                <a:tc>
                  <a:txBody>
                    <a:bodyPr/>
                    <a:lstStyle/>
                    <a:p>
                      <a:pPr>
                        <a:lnSpc>
                          <a:spcPct val="150000"/>
                        </a:lnSpc>
                        <a:spcAft>
                          <a:spcPts val="0"/>
                        </a:spcAft>
                      </a:pPr>
                      <a:r>
                        <a:rPr lang="en-GB" sz="1600">
                          <a:effectLst/>
                          <a:latin typeface="Arial" panose="020B0604020202020204" pitchFamily="34" charset="0"/>
                          <a:cs typeface="Arial" panose="020B0604020202020204" pitchFamily="34" charset="0"/>
                        </a:rPr>
                        <a:t>Bank Rating</a:t>
                      </a:r>
                      <a:endParaRPr lang="en-ZA" sz="1600">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a:lnSpc>
                          <a:spcPct val="150000"/>
                        </a:lnSpc>
                        <a:spcAft>
                          <a:spcPts val="0"/>
                        </a:spcAft>
                      </a:pPr>
                      <a:r>
                        <a:rPr lang="en-GB" sz="1600" dirty="0">
                          <a:effectLst/>
                          <a:latin typeface="Arial" panose="020B0604020202020204" pitchFamily="34" charset="0"/>
                          <a:cs typeface="Arial" panose="020B0604020202020204" pitchFamily="34" charset="0"/>
                        </a:rPr>
                        <a:t>Compliance</a:t>
                      </a:r>
                      <a:endParaRPr lang="en-ZA" sz="1600" dirty="0">
                        <a:effectLst/>
                        <a:latin typeface="Arial" panose="020B0604020202020204" pitchFamily="34" charset="0"/>
                        <a:ea typeface="Times New Roman"/>
                        <a:cs typeface="Arial" panose="020B0604020202020204" pitchFamily="34" charset="0"/>
                      </a:endParaRPr>
                    </a:p>
                  </a:txBody>
                  <a:tcPr marL="68580" marR="68580" marT="0" marB="0"/>
                </a:tc>
                <a:extLst>
                  <a:ext uri="{0D108BD9-81ED-4DB2-BD59-A6C34878D82A}">
                    <a16:rowId xmlns:a16="http://schemas.microsoft.com/office/drawing/2014/main" val="10002"/>
                  </a:ext>
                </a:extLst>
              </a:tr>
              <a:tr h="154305">
                <a:tc>
                  <a:txBody>
                    <a:bodyPr/>
                    <a:lstStyle/>
                    <a:p>
                      <a:pPr>
                        <a:lnSpc>
                          <a:spcPct val="150000"/>
                        </a:lnSpc>
                        <a:spcAft>
                          <a:spcPts val="0"/>
                        </a:spcAft>
                      </a:pPr>
                      <a:r>
                        <a:rPr lang="en-GB" sz="1600">
                          <a:effectLst/>
                          <a:latin typeface="Arial" panose="020B0604020202020204" pitchFamily="34" charset="0"/>
                          <a:cs typeface="Arial" panose="020B0604020202020204" pitchFamily="34" charset="0"/>
                        </a:rPr>
                        <a:t>Technical </a:t>
                      </a:r>
                      <a:endParaRPr lang="en-ZA" sz="1600">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a:lnSpc>
                          <a:spcPct val="150000"/>
                        </a:lnSpc>
                        <a:spcAft>
                          <a:spcPts val="0"/>
                        </a:spcAft>
                      </a:pPr>
                      <a:r>
                        <a:rPr lang="en-GB" sz="1600" dirty="0">
                          <a:effectLst/>
                          <a:latin typeface="Arial" panose="020B0604020202020204" pitchFamily="34" charset="0"/>
                          <a:cs typeface="Arial" panose="020B0604020202020204" pitchFamily="34" charset="0"/>
                        </a:rPr>
                        <a:t>Threshold of 60%</a:t>
                      </a:r>
                      <a:endParaRPr lang="en-ZA" sz="1600" dirty="0">
                        <a:effectLst/>
                        <a:latin typeface="Arial" panose="020B0604020202020204" pitchFamily="34" charset="0"/>
                        <a:ea typeface="Times New Roman"/>
                        <a:cs typeface="Arial" panose="020B0604020202020204" pitchFamily="34" charset="0"/>
                      </a:endParaRPr>
                    </a:p>
                  </a:txBody>
                  <a:tcPr marL="68580" marR="68580" marT="0" marB="0"/>
                </a:tc>
                <a:extLst>
                  <a:ext uri="{0D108BD9-81ED-4DB2-BD59-A6C34878D82A}">
                    <a16:rowId xmlns:a16="http://schemas.microsoft.com/office/drawing/2014/main" val="10003"/>
                  </a:ext>
                </a:extLst>
              </a:tr>
              <a:tr h="154305">
                <a:tc>
                  <a:txBody>
                    <a:bodyPr/>
                    <a:lstStyle/>
                    <a:p>
                      <a:pPr>
                        <a:lnSpc>
                          <a:spcPct val="150000"/>
                        </a:lnSpc>
                        <a:spcAft>
                          <a:spcPts val="0"/>
                        </a:spcAft>
                      </a:pPr>
                      <a:r>
                        <a:rPr lang="en-GB" sz="1600">
                          <a:effectLst/>
                          <a:latin typeface="Arial" panose="020B0604020202020204" pitchFamily="34" charset="0"/>
                          <a:cs typeface="Arial" panose="020B0604020202020204" pitchFamily="34" charset="0"/>
                        </a:rPr>
                        <a:t>BBBEE</a:t>
                      </a:r>
                      <a:endParaRPr lang="en-ZA" sz="1600">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a:lnSpc>
                          <a:spcPct val="150000"/>
                        </a:lnSpc>
                        <a:spcAft>
                          <a:spcPts val="0"/>
                        </a:spcAft>
                      </a:pPr>
                      <a:r>
                        <a:rPr lang="en-GB" sz="1600" dirty="0">
                          <a:effectLst/>
                          <a:latin typeface="Arial" panose="020B0604020202020204" pitchFamily="34" charset="0"/>
                          <a:ea typeface="Times New Roman"/>
                          <a:cs typeface="Arial" panose="020B0604020202020204" pitchFamily="34" charset="0"/>
                        </a:rPr>
                        <a:t>20 or 10</a:t>
                      </a:r>
                      <a:endParaRPr lang="en-ZA" sz="1600" dirty="0">
                        <a:effectLst/>
                        <a:latin typeface="Arial" panose="020B0604020202020204" pitchFamily="34" charset="0"/>
                        <a:ea typeface="Times New Roman"/>
                        <a:cs typeface="Arial" panose="020B0604020202020204" pitchFamily="34" charset="0"/>
                      </a:endParaRPr>
                    </a:p>
                  </a:txBody>
                  <a:tcPr marL="68580" marR="68580" marT="0" marB="0"/>
                </a:tc>
                <a:extLst>
                  <a:ext uri="{0D108BD9-81ED-4DB2-BD59-A6C34878D82A}">
                    <a16:rowId xmlns:a16="http://schemas.microsoft.com/office/drawing/2014/main" val="10004"/>
                  </a:ext>
                </a:extLst>
              </a:tr>
              <a:tr h="154305">
                <a:tc>
                  <a:txBody>
                    <a:bodyPr/>
                    <a:lstStyle/>
                    <a:p>
                      <a:pPr>
                        <a:lnSpc>
                          <a:spcPct val="150000"/>
                        </a:lnSpc>
                        <a:spcAft>
                          <a:spcPts val="0"/>
                        </a:spcAft>
                      </a:pPr>
                      <a:r>
                        <a:rPr lang="en-GB" sz="1600">
                          <a:effectLst/>
                          <a:latin typeface="Arial" panose="020B0604020202020204" pitchFamily="34" charset="0"/>
                          <a:cs typeface="Arial" panose="020B0604020202020204" pitchFamily="34" charset="0"/>
                        </a:rPr>
                        <a:t>Price</a:t>
                      </a:r>
                      <a:endParaRPr lang="en-ZA" sz="1600">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a:lnSpc>
                          <a:spcPct val="150000"/>
                        </a:lnSpc>
                        <a:spcAft>
                          <a:spcPts val="0"/>
                        </a:spcAft>
                      </a:pPr>
                      <a:r>
                        <a:rPr lang="en-GB" sz="1600" dirty="0">
                          <a:effectLst/>
                          <a:latin typeface="Arial" panose="020B0604020202020204" pitchFamily="34" charset="0"/>
                          <a:ea typeface="Times New Roman"/>
                          <a:cs typeface="Arial" panose="020B0604020202020204" pitchFamily="34" charset="0"/>
                        </a:rPr>
                        <a:t>80 or 90</a:t>
                      </a:r>
                      <a:endParaRPr lang="en-ZA" sz="1600" dirty="0">
                        <a:effectLst/>
                        <a:latin typeface="Arial" panose="020B0604020202020204" pitchFamily="34" charset="0"/>
                        <a:ea typeface="Times New Roman"/>
                        <a:cs typeface="Arial" panose="020B0604020202020204" pitchFamily="34" charset="0"/>
                      </a:endParaRPr>
                    </a:p>
                  </a:txBody>
                  <a:tcPr marL="68580" marR="68580" marT="0" marB="0"/>
                </a:tc>
                <a:extLst>
                  <a:ext uri="{0D108BD9-81ED-4DB2-BD59-A6C34878D82A}">
                    <a16:rowId xmlns:a16="http://schemas.microsoft.com/office/drawing/2014/main" val="10005"/>
                  </a:ext>
                </a:extLst>
              </a:tr>
              <a:tr h="171450">
                <a:tc>
                  <a:txBody>
                    <a:bodyPr/>
                    <a:lstStyle/>
                    <a:p>
                      <a:pPr>
                        <a:lnSpc>
                          <a:spcPct val="150000"/>
                        </a:lnSpc>
                        <a:spcAft>
                          <a:spcPts val="0"/>
                        </a:spcAft>
                      </a:pPr>
                      <a:r>
                        <a:rPr lang="en-GB" sz="1600">
                          <a:effectLst/>
                          <a:latin typeface="Arial" panose="020B0604020202020204" pitchFamily="34" charset="0"/>
                          <a:cs typeface="Arial" panose="020B0604020202020204" pitchFamily="34" charset="0"/>
                        </a:rPr>
                        <a:t>TOTAL</a:t>
                      </a:r>
                      <a:endParaRPr lang="en-ZA" sz="1600">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a:lnSpc>
                          <a:spcPct val="150000"/>
                        </a:lnSpc>
                        <a:spcAft>
                          <a:spcPts val="0"/>
                        </a:spcAft>
                      </a:pPr>
                      <a:r>
                        <a:rPr lang="en-GB" sz="1600" dirty="0">
                          <a:effectLst/>
                          <a:latin typeface="Arial" panose="020B0604020202020204" pitchFamily="34" charset="0"/>
                          <a:cs typeface="Arial" panose="020B0604020202020204" pitchFamily="34" charset="0"/>
                        </a:rPr>
                        <a:t>100</a:t>
                      </a:r>
                      <a:endParaRPr lang="en-ZA" sz="1600" dirty="0">
                        <a:effectLst/>
                        <a:latin typeface="Arial" panose="020B0604020202020204" pitchFamily="34" charset="0"/>
                        <a:ea typeface="Times New Roman"/>
                        <a:cs typeface="Arial" panose="020B0604020202020204" pitchFamily="34" charset="0"/>
                      </a:endParaRPr>
                    </a:p>
                  </a:txBody>
                  <a:tcPr marL="68580" marR="68580" marT="0" marB="0"/>
                </a:tc>
                <a:extLst>
                  <a:ext uri="{0D108BD9-81ED-4DB2-BD59-A6C34878D82A}">
                    <a16:rowId xmlns:a16="http://schemas.microsoft.com/office/drawing/2014/main" val="10006"/>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b="1" dirty="0">
                <a:solidFill>
                  <a:schemeClr val="tx1"/>
                </a:solidFill>
              </a:rPr>
              <a:t>Responses to RFP must be submitted to PRASA </a:t>
            </a:r>
            <a:endParaRPr lang="en-ZA" b="1" dirty="0">
              <a:solidFill>
                <a:schemeClr val="tx1"/>
              </a:solidFill>
            </a:endParaRPr>
          </a:p>
          <a:p>
            <a:r>
              <a:rPr lang="en-GB" b="1" dirty="0">
                <a:solidFill>
                  <a:schemeClr val="tx1"/>
                </a:solidFill>
              </a:rPr>
              <a:t>Before 28 July 2022@ 12 :00 </a:t>
            </a:r>
            <a:r>
              <a:rPr lang="en-ZA" b="1" u="sng" dirty="0">
                <a:solidFill>
                  <a:schemeClr val="tx1"/>
                </a:solidFill>
              </a:rPr>
              <a:t>,</a:t>
            </a:r>
            <a:r>
              <a:rPr lang="en-GB" b="1" u="sng" dirty="0">
                <a:solidFill>
                  <a:schemeClr val="tx1"/>
                </a:solidFill>
              </a:rPr>
              <a:t>at the following address</a:t>
            </a:r>
            <a:r>
              <a:rPr lang="en-GB" b="1" dirty="0">
                <a:solidFill>
                  <a:schemeClr val="tx1"/>
                </a:solidFill>
              </a:rPr>
              <a:t>:</a:t>
            </a:r>
            <a:endParaRPr lang="en-ZA" b="1" dirty="0">
              <a:solidFill>
                <a:schemeClr val="tx1"/>
              </a:solidFill>
            </a:endParaRPr>
          </a:p>
          <a:p>
            <a:r>
              <a:rPr lang="en-GB" b="1" i="1" dirty="0">
                <a:solidFill>
                  <a:schemeClr val="tx1"/>
                </a:solidFill>
              </a:rPr>
              <a:t>UMJANTSHI HOUSE </a:t>
            </a:r>
            <a:endParaRPr lang="en-ZA" b="1" dirty="0">
              <a:solidFill>
                <a:schemeClr val="tx1"/>
              </a:solidFill>
            </a:endParaRPr>
          </a:p>
          <a:p>
            <a:r>
              <a:rPr lang="en-GB" b="1" i="1" dirty="0">
                <a:solidFill>
                  <a:schemeClr val="tx1"/>
                </a:solidFill>
              </a:rPr>
              <a:t>30 WOLMARANS STREET </a:t>
            </a:r>
            <a:endParaRPr lang="en-ZA" b="1" dirty="0">
              <a:solidFill>
                <a:schemeClr val="tx1"/>
              </a:solidFill>
            </a:endParaRPr>
          </a:p>
          <a:p>
            <a:r>
              <a:rPr lang="en-GB" b="1" i="1" dirty="0">
                <a:solidFill>
                  <a:schemeClr val="tx1"/>
                </a:solidFill>
              </a:rPr>
              <a:t>BRAAMFONTEIN , JHB</a:t>
            </a:r>
          </a:p>
          <a:p>
            <a:r>
              <a:rPr lang="en-GB" i="1" dirty="0">
                <a:solidFill>
                  <a:schemeClr val="tx1"/>
                </a:solidFill>
              </a:rPr>
              <a:t> </a:t>
            </a:r>
          </a:p>
          <a:p>
            <a:r>
              <a:rPr lang="en-GB" b="1" i="1" dirty="0">
                <a:solidFill>
                  <a:schemeClr val="tx1"/>
                </a:solidFill>
              </a:rPr>
              <a:t>Bidders are required to complete the tender closing register  when submitting their bids . </a:t>
            </a:r>
          </a:p>
          <a:p>
            <a:endParaRPr lang="en-GB" i="1" dirty="0">
              <a:solidFill>
                <a:schemeClr val="tx1"/>
              </a:solidFill>
            </a:endParaRPr>
          </a:p>
          <a:p>
            <a:r>
              <a:rPr lang="en-GB" b="1" dirty="0">
                <a:solidFill>
                  <a:schemeClr val="tx1"/>
                </a:solidFill>
              </a:rPr>
              <a:t>No Responses to RFP received by facsimile, telegram, telex, e-mail or other similar</a:t>
            </a:r>
          </a:p>
          <a:p>
            <a:r>
              <a:rPr lang="en-GB" b="1" dirty="0">
                <a:solidFill>
                  <a:schemeClr val="tx1"/>
                </a:solidFill>
              </a:rPr>
              <a:t>format will be accepted as a validly submitted Response to RFP.</a:t>
            </a:r>
            <a:endParaRPr lang="en-ZA" b="1" dirty="0">
              <a:solidFill>
                <a:schemeClr val="tx1"/>
              </a:solidFill>
            </a:endParaRPr>
          </a:p>
          <a:p>
            <a:endParaRPr lang="en-ZA" dirty="0">
              <a:solidFill>
                <a:schemeClr val="tx1"/>
              </a:solidFill>
            </a:endParaRPr>
          </a:p>
          <a:p>
            <a:endParaRPr lang="en-ZA" dirty="0"/>
          </a:p>
        </p:txBody>
      </p:sp>
      <p:sp>
        <p:nvSpPr>
          <p:cNvPr id="3" name="Title 2"/>
          <p:cNvSpPr>
            <a:spLocks noGrp="1"/>
          </p:cNvSpPr>
          <p:nvPr>
            <p:ph type="title"/>
          </p:nvPr>
        </p:nvSpPr>
        <p:spPr/>
        <p:txBody>
          <a:bodyPr/>
          <a:lstStyle/>
          <a:p>
            <a:r>
              <a:rPr lang="en-ZA" dirty="0"/>
              <a:t>SUBMISSION OF RFP RESPONSES</a:t>
            </a:r>
          </a:p>
        </p:txBody>
      </p:sp>
      <p:sp>
        <p:nvSpPr>
          <p:cNvPr id="4" name="Text Placeholder 3"/>
          <p:cNvSpPr>
            <a:spLocks noGrp="1"/>
          </p:cNvSpPr>
          <p:nvPr>
            <p:ph type="body" sz="half" idx="2"/>
          </p:nvPr>
        </p:nvSpPr>
        <p:spPr/>
        <p:txBody>
          <a:bodyPr>
            <a:normAutofit lnSpcReduction="10000"/>
          </a:bodyPr>
          <a:lstStyle/>
          <a:p>
            <a:r>
              <a:rPr lang="en-ZA" dirty="0"/>
              <a:t>INSTRUCTION FOR RESPONDING TO THE RFP</a:t>
            </a:r>
          </a:p>
        </p:txBody>
      </p:sp>
    </p:spTree>
    <p:extLst>
      <p:ext uri="{BB962C8B-B14F-4D97-AF65-F5344CB8AC3E}">
        <p14:creationId xmlns:p14="http://schemas.microsoft.com/office/powerpoint/2010/main" val="32003336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4366" y="1908176"/>
            <a:ext cx="8229600" cy="4190803"/>
          </a:xfrm>
        </p:spPr>
        <p:txBody>
          <a:bodyPr/>
          <a:lstStyle/>
          <a:p>
            <a:endParaRPr lang="en-ZA" dirty="0"/>
          </a:p>
          <a:p>
            <a:r>
              <a:rPr lang="en-GB" dirty="0">
                <a:solidFill>
                  <a:schemeClr val="tx1"/>
                </a:solidFill>
              </a:rPr>
              <a:t>A Response to RFP shall be late if it is received by PRASA at any time after the closing</a:t>
            </a:r>
          </a:p>
          <a:p>
            <a:r>
              <a:rPr lang="en-GB" dirty="0">
                <a:solidFill>
                  <a:schemeClr val="tx1"/>
                </a:solidFill>
              </a:rPr>
              <a:t>date and time indicated in paragraph above.</a:t>
            </a:r>
            <a:endParaRPr lang="en-ZA" dirty="0">
              <a:solidFill>
                <a:schemeClr val="tx1"/>
              </a:solidFill>
            </a:endParaRPr>
          </a:p>
          <a:p>
            <a:r>
              <a:rPr lang="en-GB" b="1" i="1" dirty="0">
                <a:solidFill>
                  <a:schemeClr val="tx1"/>
                </a:solidFill>
              </a:rPr>
              <a:t>A late submission shall be clearly marked as late and shall not be admitted for</a:t>
            </a:r>
          </a:p>
          <a:p>
            <a:r>
              <a:rPr lang="en-GB" b="1" i="1" dirty="0">
                <a:solidFill>
                  <a:schemeClr val="tx1"/>
                </a:solidFill>
              </a:rPr>
              <a:t>consideration by PRASA. Late submissions shall be returned unopened to the</a:t>
            </a:r>
          </a:p>
          <a:p>
            <a:r>
              <a:rPr lang="en-GB" b="1" i="1" dirty="0">
                <a:solidFill>
                  <a:schemeClr val="tx1"/>
                </a:solidFill>
              </a:rPr>
              <a:t>submitting party.</a:t>
            </a:r>
            <a:endParaRPr lang="en-ZA" dirty="0">
              <a:solidFill>
                <a:schemeClr val="tx1"/>
              </a:solidFill>
            </a:endParaRPr>
          </a:p>
          <a:p>
            <a:endParaRPr lang="en-ZA" dirty="0"/>
          </a:p>
        </p:txBody>
      </p:sp>
      <p:sp>
        <p:nvSpPr>
          <p:cNvPr id="3" name="Title 2"/>
          <p:cNvSpPr>
            <a:spLocks noGrp="1"/>
          </p:cNvSpPr>
          <p:nvPr>
            <p:ph type="title"/>
          </p:nvPr>
        </p:nvSpPr>
        <p:spPr/>
        <p:txBody>
          <a:bodyPr/>
          <a:lstStyle/>
          <a:p>
            <a:r>
              <a:rPr lang="en-ZA" dirty="0"/>
              <a:t>CONT.</a:t>
            </a:r>
          </a:p>
        </p:txBody>
      </p:sp>
      <p:sp>
        <p:nvSpPr>
          <p:cNvPr id="4" name="Text Placeholder 3"/>
          <p:cNvSpPr>
            <a:spLocks noGrp="1"/>
          </p:cNvSpPr>
          <p:nvPr>
            <p:ph type="body" sz="half" idx="2"/>
          </p:nvPr>
        </p:nvSpPr>
        <p:spPr/>
        <p:txBody>
          <a:bodyPr>
            <a:normAutofit lnSpcReduction="10000"/>
          </a:bodyPr>
          <a:lstStyle/>
          <a:p>
            <a:r>
              <a:rPr lang="en-ZA" dirty="0"/>
              <a:t>INSTRUCTION FOR RESPONDING TO THE RFP</a:t>
            </a:r>
          </a:p>
        </p:txBody>
      </p:sp>
    </p:spTree>
    <p:extLst>
      <p:ext uri="{BB962C8B-B14F-4D97-AF65-F5344CB8AC3E}">
        <p14:creationId xmlns:p14="http://schemas.microsoft.com/office/powerpoint/2010/main" val="4271283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r>
              <a:rPr lang="en-GB" b="1" dirty="0">
                <a:solidFill>
                  <a:schemeClr val="tx1"/>
                </a:solidFill>
              </a:rPr>
              <a:t>Volume 1 part A:  PRASA Tender RETURNABLES and Compliance Response</a:t>
            </a:r>
            <a:endParaRPr lang="en-ZA" dirty="0">
              <a:solidFill>
                <a:schemeClr val="tx1"/>
              </a:solidFill>
            </a:endParaRPr>
          </a:p>
          <a:p>
            <a:pPr lvl="0"/>
            <a:r>
              <a:rPr lang="en-GB" b="1" dirty="0">
                <a:solidFill>
                  <a:schemeClr val="tx1"/>
                </a:solidFill>
              </a:rPr>
              <a:t>Volume 1 part B:  Technical or Functional Response (response to scope of work)</a:t>
            </a:r>
            <a:endParaRPr lang="en-ZA" dirty="0">
              <a:solidFill>
                <a:schemeClr val="tx1"/>
              </a:solidFill>
            </a:endParaRPr>
          </a:p>
          <a:p>
            <a:pPr lvl="0"/>
            <a:r>
              <a:rPr lang="en-GB" b="1" dirty="0">
                <a:solidFill>
                  <a:schemeClr val="tx1"/>
                </a:solidFill>
              </a:rPr>
              <a:t> Volume 1 part C:	BBBEE Response</a:t>
            </a:r>
            <a:endParaRPr lang="en-ZA" dirty="0">
              <a:solidFill>
                <a:schemeClr val="tx1"/>
              </a:solidFill>
            </a:endParaRPr>
          </a:p>
          <a:p>
            <a:pPr lvl="0"/>
            <a:r>
              <a:rPr lang="en-GB" b="1" dirty="0">
                <a:solidFill>
                  <a:schemeClr val="tx1"/>
                </a:solidFill>
              </a:rPr>
              <a:t>Volume 2:	</a:t>
            </a:r>
            <a:r>
              <a:rPr lang="en-GB" b="1">
                <a:solidFill>
                  <a:schemeClr val="tx1"/>
                </a:solidFill>
              </a:rPr>
              <a:t>     Financial </a:t>
            </a:r>
            <a:r>
              <a:rPr lang="en-GB" b="1" dirty="0">
                <a:solidFill>
                  <a:schemeClr val="tx1"/>
                </a:solidFill>
              </a:rPr>
              <a:t>Proposal and Tender Form C</a:t>
            </a:r>
            <a:endParaRPr lang="en-ZA" dirty="0">
              <a:solidFill>
                <a:schemeClr val="tx1"/>
              </a:solidFill>
            </a:endParaRPr>
          </a:p>
          <a:p>
            <a:pPr lvl="0">
              <a:buAutoNum type="alphaLcParenR"/>
            </a:pPr>
            <a:r>
              <a:rPr lang="en-GB" dirty="0">
                <a:solidFill>
                  <a:schemeClr val="tx1"/>
                </a:solidFill>
              </a:rPr>
              <a:t>Bidders must submit </a:t>
            </a:r>
            <a:r>
              <a:rPr lang="en-GB" b="1" dirty="0">
                <a:solidFill>
                  <a:schemeClr val="tx1"/>
                </a:solidFill>
              </a:rPr>
              <a:t>1 original</a:t>
            </a:r>
            <a:r>
              <a:rPr lang="en-GB" dirty="0">
                <a:solidFill>
                  <a:schemeClr val="tx1"/>
                </a:solidFill>
              </a:rPr>
              <a:t> response and </a:t>
            </a:r>
            <a:r>
              <a:rPr lang="en-GB" b="1" dirty="0">
                <a:solidFill>
                  <a:schemeClr val="tx1"/>
                </a:solidFill>
              </a:rPr>
              <a:t>2 copies</a:t>
            </a:r>
            <a:r>
              <a:rPr lang="en-GB" dirty="0">
                <a:solidFill>
                  <a:schemeClr val="tx1"/>
                </a:solidFill>
              </a:rPr>
              <a:t> and an electronic version</a:t>
            </a:r>
          </a:p>
          <a:p>
            <a:pPr marL="0" lvl="0" indent="0"/>
            <a:r>
              <a:rPr lang="en-GB" dirty="0">
                <a:solidFill>
                  <a:schemeClr val="tx1"/>
                </a:solidFill>
              </a:rPr>
              <a:t>Which must be contained in a CD or Memory Card clearly marked in the Bidders name.  </a:t>
            </a:r>
            <a:endParaRPr lang="en-ZA" dirty="0">
              <a:solidFill>
                <a:schemeClr val="tx1"/>
              </a:solidFill>
            </a:endParaRPr>
          </a:p>
          <a:p>
            <a:pPr lvl="0"/>
            <a:r>
              <a:rPr lang="en-GB" dirty="0">
                <a:solidFill>
                  <a:schemeClr val="tx1"/>
                </a:solidFill>
              </a:rPr>
              <a:t>b) Bidders must ensure that their response to the RFP is in accordance with the structure</a:t>
            </a:r>
          </a:p>
          <a:p>
            <a:pPr lvl="0"/>
            <a:r>
              <a:rPr lang="en-GB" dirty="0">
                <a:solidFill>
                  <a:schemeClr val="tx1"/>
                </a:solidFill>
              </a:rPr>
              <a:t>Of this document.</a:t>
            </a:r>
            <a:endParaRPr lang="en-ZA" dirty="0">
              <a:solidFill>
                <a:schemeClr val="tx1"/>
              </a:solidFill>
            </a:endParaRPr>
          </a:p>
          <a:p>
            <a:pPr lvl="0"/>
            <a:r>
              <a:rPr lang="en-GB" dirty="0">
                <a:solidFill>
                  <a:schemeClr val="tx1"/>
                </a:solidFill>
              </a:rPr>
              <a:t>c) Where Bidders are required to sign forms they are required to do so using a black ink</a:t>
            </a:r>
          </a:p>
          <a:p>
            <a:pPr lvl="0"/>
            <a:r>
              <a:rPr lang="en-GB" dirty="0">
                <a:solidFill>
                  <a:schemeClr val="tx1"/>
                </a:solidFill>
              </a:rPr>
              <a:t>pen.</a:t>
            </a:r>
            <a:endParaRPr lang="en-ZA" dirty="0">
              <a:solidFill>
                <a:schemeClr val="tx1"/>
              </a:solidFill>
            </a:endParaRPr>
          </a:p>
          <a:p>
            <a:pPr lvl="0"/>
            <a:r>
              <a:rPr lang="en-GB" dirty="0">
                <a:solidFill>
                  <a:schemeClr val="tx1"/>
                </a:solidFill>
              </a:rPr>
              <a:t>d) Any documents forming part of the original responses to RFP but which are not original</a:t>
            </a:r>
          </a:p>
          <a:p>
            <a:pPr lvl="0"/>
            <a:r>
              <a:rPr lang="en-GB" dirty="0">
                <a:solidFill>
                  <a:schemeClr val="tx1"/>
                </a:solidFill>
              </a:rPr>
              <a:t>In nature, must be certified as a true copy by a Commissioner of Oaths.</a:t>
            </a:r>
            <a:endParaRPr lang="en-ZA" dirty="0">
              <a:solidFill>
                <a:schemeClr val="tx1"/>
              </a:solidFill>
            </a:endParaRPr>
          </a:p>
          <a:p>
            <a:endParaRPr lang="en-ZA" dirty="0"/>
          </a:p>
        </p:txBody>
      </p:sp>
      <p:sp>
        <p:nvSpPr>
          <p:cNvPr id="3" name="Title 2"/>
          <p:cNvSpPr>
            <a:spLocks noGrp="1"/>
          </p:cNvSpPr>
          <p:nvPr>
            <p:ph type="title"/>
          </p:nvPr>
        </p:nvSpPr>
        <p:spPr/>
        <p:txBody>
          <a:bodyPr/>
          <a:lstStyle/>
          <a:p>
            <a:r>
              <a:rPr lang="en-ZA" dirty="0"/>
              <a:t>RESPONSES TO THE RFP FORMAT</a:t>
            </a:r>
          </a:p>
        </p:txBody>
      </p:sp>
      <p:sp>
        <p:nvSpPr>
          <p:cNvPr id="4" name="Text Placeholder 3"/>
          <p:cNvSpPr>
            <a:spLocks noGrp="1"/>
          </p:cNvSpPr>
          <p:nvPr>
            <p:ph type="body" sz="half" idx="2"/>
          </p:nvPr>
        </p:nvSpPr>
        <p:spPr>
          <a:xfrm>
            <a:off x="128383" y="755552"/>
            <a:ext cx="5486400" cy="657612"/>
          </a:xfrm>
        </p:spPr>
        <p:txBody>
          <a:bodyPr>
            <a:normAutofit fontScale="92500" lnSpcReduction="20000"/>
          </a:bodyPr>
          <a:lstStyle/>
          <a:p>
            <a:r>
              <a:rPr lang="en-ZA" dirty="0"/>
              <a:t>INSTRUCTION FOR RESPONDING TO THE RFP</a:t>
            </a:r>
          </a:p>
          <a:p>
            <a:endParaRPr lang="en-ZA" dirty="0"/>
          </a:p>
        </p:txBody>
      </p:sp>
    </p:spTree>
    <p:extLst>
      <p:ext uri="{BB962C8B-B14F-4D97-AF65-F5344CB8AC3E}">
        <p14:creationId xmlns:p14="http://schemas.microsoft.com/office/powerpoint/2010/main" val="1476005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2">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p:cTn id="13" dur="10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2">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2">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2">
                                            <p:txEl>
                                              <p:pRg st="1" end="1"/>
                                            </p:txEl>
                                          </p:spTgt>
                                        </p:tgtEl>
                                      </p:cBhvr>
                                    </p:animEffect>
                                  </p:childTnLst>
                                </p:cTn>
                              </p:par>
                              <p:par>
                                <p:cTn id="17" presetID="31" presetClass="entr" presetSubtype="0" fill="hold" nodeType="with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p:cTn id="19" dur="1000" fill="hold"/>
                                        <p:tgtEl>
                                          <p:spTgt spid="2">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2">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2">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2">
                                            <p:txEl>
                                              <p:pRg st="2" end="2"/>
                                            </p:txEl>
                                          </p:spTgt>
                                        </p:tgtEl>
                                      </p:cBhvr>
                                    </p:animEffect>
                                  </p:childTnLst>
                                </p:cTn>
                              </p:par>
                              <p:par>
                                <p:cTn id="23" presetID="31" presetClass="entr" presetSubtype="0" fill="hold" nodeType="with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p:cTn id="25" dur="10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2">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2">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2">
                                            <p:txEl>
                                              <p:pRg st="3" end="3"/>
                                            </p:txEl>
                                          </p:spTgt>
                                        </p:tgtEl>
                                      </p:cBhvr>
                                    </p:animEffect>
                                  </p:childTnLst>
                                </p:cTn>
                              </p:par>
                              <p:par>
                                <p:cTn id="29" presetID="31" presetClass="entr" presetSubtype="0" fill="hold" nodeType="with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p:cTn id="31" dur="1000" fill="hold"/>
                                        <p:tgtEl>
                                          <p:spTgt spid="2">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2">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2">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2">
                                            <p:txEl>
                                              <p:pRg st="4" end="4"/>
                                            </p:txEl>
                                          </p:spTgt>
                                        </p:tgtEl>
                                      </p:cBhvr>
                                    </p:animEffect>
                                  </p:childTnLst>
                                </p:cTn>
                              </p:par>
                              <p:par>
                                <p:cTn id="35" presetID="31" presetClass="entr" presetSubtype="0" fill="hold" nodeType="with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p:cTn id="37" dur="10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2">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2">
                                            <p:txEl>
                                              <p:pRg st="5" end="5"/>
                                            </p:txEl>
                                          </p:spTgt>
                                        </p:tgtEl>
                                        <p:attrNameLst>
                                          <p:attrName>style.rotation</p:attrName>
                                        </p:attrNameLst>
                                      </p:cBhvr>
                                      <p:tavLst>
                                        <p:tav tm="0">
                                          <p:val>
                                            <p:fltVal val="90"/>
                                          </p:val>
                                        </p:tav>
                                        <p:tav tm="100000">
                                          <p:val>
                                            <p:fltVal val="0"/>
                                          </p:val>
                                        </p:tav>
                                      </p:tavLst>
                                    </p:anim>
                                    <p:animEffect transition="in" filter="fade">
                                      <p:cBhvr>
                                        <p:cTn id="40" dur="1000"/>
                                        <p:tgtEl>
                                          <p:spTgt spid="2">
                                            <p:txEl>
                                              <p:pRg st="5" end="5"/>
                                            </p:txEl>
                                          </p:spTgt>
                                        </p:tgtEl>
                                      </p:cBhvr>
                                    </p:animEffect>
                                  </p:childTnLst>
                                </p:cTn>
                              </p:par>
                              <p:par>
                                <p:cTn id="41" presetID="31" presetClass="entr" presetSubtype="0" fill="hold" nodeType="with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p:cTn id="43" dur="1000" fill="hold"/>
                                        <p:tgtEl>
                                          <p:spTgt spid="2">
                                            <p:txEl>
                                              <p:pRg st="6" end="6"/>
                                            </p:txEl>
                                          </p:spTgt>
                                        </p:tgtEl>
                                        <p:attrNameLst>
                                          <p:attrName>ppt_w</p:attrName>
                                        </p:attrNameLst>
                                      </p:cBhvr>
                                      <p:tavLst>
                                        <p:tav tm="0">
                                          <p:val>
                                            <p:fltVal val="0"/>
                                          </p:val>
                                        </p:tav>
                                        <p:tav tm="100000">
                                          <p:val>
                                            <p:strVal val="#ppt_w"/>
                                          </p:val>
                                        </p:tav>
                                      </p:tavLst>
                                    </p:anim>
                                    <p:anim calcmode="lin" valueType="num">
                                      <p:cBhvr>
                                        <p:cTn id="44" dur="1000" fill="hold"/>
                                        <p:tgtEl>
                                          <p:spTgt spid="2">
                                            <p:txEl>
                                              <p:pRg st="6" end="6"/>
                                            </p:txEl>
                                          </p:spTgt>
                                        </p:tgtEl>
                                        <p:attrNameLst>
                                          <p:attrName>ppt_h</p:attrName>
                                        </p:attrNameLst>
                                      </p:cBhvr>
                                      <p:tavLst>
                                        <p:tav tm="0">
                                          <p:val>
                                            <p:fltVal val="0"/>
                                          </p:val>
                                        </p:tav>
                                        <p:tav tm="100000">
                                          <p:val>
                                            <p:strVal val="#ppt_h"/>
                                          </p:val>
                                        </p:tav>
                                      </p:tavLst>
                                    </p:anim>
                                    <p:anim calcmode="lin" valueType="num">
                                      <p:cBhvr>
                                        <p:cTn id="45" dur="1000" fill="hold"/>
                                        <p:tgtEl>
                                          <p:spTgt spid="2">
                                            <p:txEl>
                                              <p:pRg st="6" end="6"/>
                                            </p:txEl>
                                          </p:spTgt>
                                        </p:tgtEl>
                                        <p:attrNameLst>
                                          <p:attrName>style.rotation</p:attrName>
                                        </p:attrNameLst>
                                      </p:cBhvr>
                                      <p:tavLst>
                                        <p:tav tm="0">
                                          <p:val>
                                            <p:fltVal val="90"/>
                                          </p:val>
                                        </p:tav>
                                        <p:tav tm="100000">
                                          <p:val>
                                            <p:fltVal val="0"/>
                                          </p:val>
                                        </p:tav>
                                      </p:tavLst>
                                    </p:anim>
                                    <p:animEffect transition="in" filter="fade">
                                      <p:cBhvr>
                                        <p:cTn id="46" dur="1000"/>
                                        <p:tgtEl>
                                          <p:spTgt spid="2">
                                            <p:txEl>
                                              <p:pRg st="6" end="6"/>
                                            </p:txEl>
                                          </p:spTgt>
                                        </p:tgtEl>
                                      </p:cBhvr>
                                    </p:animEffect>
                                  </p:childTnLst>
                                </p:cTn>
                              </p:par>
                              <p:par>
                                <p:cTn id="47" presetID="31" presetClass="entr" presetSubtype="0" fill="hold" nodeType="with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p:cTn id="49" dur="1000" fill="hold"/>
                                        <p:tgtEl>
                                          <p:spTgt spid="2">
                                            <p:txEl>
                                              <p:pRg st="7" end="7"/>
                                            </p:txEl>
                                          </p:spTgt>
                                        </p:tgtEl>
                                        <p:attrNameLst>
                                          <p:attrName>ppt_w</p:attrName>
                                        </p:attrNameLst>
                                      </p:cBhvr>
                                      <p:tavLst>
                                        <p:tav tm="0">
                                          <p:val>
                                            <p:fltVal val="0"/>
                                          </p:val>
                                        </p:tav>
                                        <p:tav tm="100000">
                                          <p:val>
                                            <p:strVal val="#ppt_w"/>
                                          </p:val>
                                        </p:tav>
                                      </p:tavLst>
                                    </p:anim>
                                    <p:anim calcmode="lin" valueType="num">
                                      <p:cBhvr>
                                        <p:cTn id="50" dur="1000" fill="hold"/>
                                        <p:tgtEl>
                                          <p:spTgt spid="2">
                                            <p:txEl>
                                              <p:pRg st="7" end="7"/>
                                            </p:txEl>
                                          </p:spTgt>
                                        </p:tgtEl>
                                        <p:attrNameLst>
                                          <p:attrName>ppt_h</p:attrName>
                                        </p:attrNameLst>
                                      </p:cBhvr>
                                      <p:tavLst>
                                        <p:tav tm="0">
                                          <p:val>
                                            <p:fltVal val="0"/>
                                          </p:val>
                                        </p:tav>
                                        <p:tav tm="100000">
                                          <p:val>
                                            <p:strVal val="#ppt_h"/>
                                          </p:val>
                                        </p:tav>
                                      </p:tavLst>
                                    </p:anim>
                                    <p:anim calcmode="lin" valueType="num">
                                      <p:cBhvr>
                                        <p:cTn id="51" dur="1000" fill="hold"/>
                                        <p:tgtEl>
                                          <p:spTgt spid="2">
                                            <p:txEl>
                                              <p:pRg st="7" end="7"/>
                                            </p:txEl>
                                          </p:spTgt>
                                        </p:tgtEl>
                                        <p:attrNameLst>
                                          <p:attrName>style.rotation</p:attrName>
                                        </p:attrNameLst>
                                      </p:cBhvr>
                                      <p:tavLst>
                                        <p:tav tm="0">
                                          <p:val>
                                            <p:fltVal val="90"/>
                                          </p:val>
                                        </p:tav>
                                        <p:tav tm="100000">
                                          <p:val>
                                            <p:fltVal val="0"/>
                                          </p:val>
                                        </p:tav>
                                      </p:tavLst>
                                    </p:anim>
                                    <p:animEffect transition="in" filter="fade">
                                      <p:cBhvr>
                                        <p:cTn id="52" dur="1000"/>
                                        <p:tgtEl>
                                          <p:spTgt spid="2">
                                            <p:txEl>
                                              <p:pRg st="7" end="7"/>
                                            </p:txEl>
                                          </p:spTgt>
                                        </p:tgtEl>
                                      </p:cBhvr>
                                    </p:animEffect>
                                  </p:childTnLst>
                                </p:cTn>
                              </p:par>
                              <p:par>
                                <p:cTn id="53" presetID="31" presetClass="entr" presetSubtype="0" fill="hold" nodeType="withEffect">
                                  <p:stCondLst>
                                    <p:cond delay="0"/>
                                  </p:stCondLst>
                                  <p:childTnLst>
                                    <p:set>
                                      <p:cBhvr>
                                        <p:cTn id="54" dur="1" fill="hold">
                                          <p:stCondLst>
                                            <p:cond delay="0"/>
                                          </p:stCondLst>
                                        </p:cTn>
                                        <p:tgtEl>
                                          <p:spTgt spid="2">
                                            <p:txEl>
                                              <p:pRg st="8" end="8"/>
                                            </p:txEl>
                                          </p:spTgt>
                                        </p:tgtEl>
                                        <p:attrNameLst>
                                          <p:attrName>style.visibility</p:attrName>
                                        </p:attrNameLst>
                                      </p:cBhvr>
                                      <p:to>
                                        <p:strVal val="visible"/>
                                      </p:to>
                                    </p:set>
                                    <p:anim calcmode="lin" valueType="num">
                                      <p:cBhvr>
                                        <p:cTn id="55" dur="1000" fill="hold"/>
                                        <p:tgtEl>
                                          <p:spTgt spid="2">
                                            <p:txEl>
                                              <p:pRg st="8" end="8"/>
                                            </p:txEl>
                                          </p:spTgt>
                                        </p:tgtEl>
                                        <p:attrNameLst>
                                          <p:attrName>ppt_w</p:attrName>
                                        </p:attrNameLst>
                                      </p:cBhvr>
                                      <p:tavLst>
                                        <p:tav tm="0">
                                          <p:val>
                                            <p:fltVal val="0"/>
                                          </p:val>
                                        </p:tav>
                                        <p:tav tm="100000">
                                          <p:val>
                                            <p:strVal val="#ppt_w"/>
                                          </p:val>
                                        </p:tav>
                                      </p:tavLst>
                                    </p:anim>
                                    <p:anim calcmode="lin" valueType="num">
                                      <p:cBhvr>
                                        <p:cTn id="56" dur="1000" fill="hold"/>
                                        <p:tgtEl>
                                          <p:spTgt spid="2">
                                            <p:txEl>
                                              <p:pRg st="8" end="8"/>
                                            </p:txEl>
                                          </p:spTgt>
                                        </p:tgtEl>
                                        <p:attrNameLst>
                                          <p:attrName>ppt_h</p:attrName>
                                        </p:attrNameLst>
                                      </p:cBhvr>
                                      <p:tavLst>
                                        <p:tav tm="0">
                                          <p:val>
                                            <p:fltVal val="0"/>
                                          </p:val>
                                        </p:tav>
                                        <p:tav tm="100000">
                                          <p:val>
                                            <p:strVal val="#ppt_h"/>
                                          </p:val>
                                        </p:tav>
                                      </p:tavLst>
                                    </p:anim>
                                    <p:anim calcmode="lin" valueType="num">
                                      <p:cBhvr>
                                        <p:cTn id="57" dur="1000" fill="hold"/>
                                        <p:tgtEl>
                                          <p:spTgt spid="2">
                                            <p:txEl>
                                              <p:pRg st="8" end="8"/>
                                            </p:txEl>
                                          </p:spTgt>
                                        </p:tgtEl>
                                        <p:attrNameLst>
                                          <p:attrName>style.rotation</p:attrName>
                                        </p:attrNameLst>
                                      </p:cBhvr>
                                      <p:tavLst>
                                        <p:tav tm="0">
                                          <p:val>
                                            <p:fltVal val="90"/>
                                          </p:val>
                                        </p:tav>
                                        <p:tav tm="100000">
                                          <p:val>
                                            <p:fltVal val="0"/>
                                          </p:val>
                                        </p:tav>
                                      </p:tavLst>
                                    </p:anim>
                                    <p:animEffect transition="in" filter="fade">
                                      <p:cBhvr>
                                        <p:cTn id="58" dur="1000"/>
                                        <p:tgtEl>
                                          <p:spTgt spid="2">
                                            <p:txEl>
                                              <p:pRg st="8" end="8"/>
                                            </p:txEl>
                                          </p:spTgt>
                                        </p:tgtEl>
                                      </p:cBhvr>
                                    </p:animEffect>
                                  </p:childTnLst>
                                </p:cTn>
                              </p:par>
                              <p:par>
                                <p:cTn id="59" presetID="31" presetClass="entr" presetSubtype="0" fill="hold" nodeType="withEffect">
                                  <p:stCondLst>
                                    <p:cond delay="0"/>
                                  </p:stCondLst>
                                  <p:childTnLst>
                                    <p:set>
                                      <p:cBhvr>
                                        <p:cTn id="60" dur="1" fill="hold">
                                          <p:stCondLst>
                                            <p:cond delay="0"/>
                                          </p:stCondLst>
                                        </p:cTn>
                                        <p:tgtEl>
                                          <p:spTgt spid="2">
                                            <p:txEl>
                                              <p:pRg st="9" end="9"/>
                                            </p:txEl>
                                          </p:spTgt>
                                        </p:tgtEl>
                                        <p:attrNameLst>
                                          <p:attrName>style.visibility</p:attrName>
                                        </p:attrNameLst>
                                      </p:cBhvr>
                                      <p:to>
                                        <p:strVal val="visible"/>
                                      </p:to>
                                    </p:set>
                                    <p:anim calcmode="lin" valueType="num">
                                      <p:cBhvr>
                                        <p:cTn id="61" dur="1000" fill="hold"/>
                                        <p:tgtEl>
                                          <p:spTgt spid="2">
                                            <p:txEl>
                                              <p:pRg st="9" end="9"/>
                                            </p:txEl>
                                          </p:spTgt>
                                        </p:tgtEl>
                                        <p:attrNameLst>
                                          <p:attrName>ppt_w</p:attrName>
                                        </p:attrNameLst>
                                      </p:cBhvr>
                                      <p:tavLst>
                                        <p:tav tm="0">
                                          <p:val>
                                            <p:fltVal val="0"/>
                                          </p:val>
                                        </p:tav>
                                        <p:tav tm="100000">
                                          <p:val>
                                            <p:strVal val="#ppt_w"/>
                                          </p:val>
                                        </p:tav>
                                      </p:tavLst>
                                    </p:anim>
                                    <p:anim calcmode="lin" valueType="num">
                                      <p:cBhvr>
                                        <p:cTn id="62" dur="1000" fill="hold"/>
                                        <p:tgtEl>
                                          <p:spTgt spid="2">
                                            <p:txEl>
                                              <p:pRg st="9" end="9"/>
                                            </p:txEl>
                                          </p:spTgt>
                                        </p:tgtEl>
                                        <p:attrNameLst>
                                          <p:attrName>ppt_h</p:attrName>
                                        </p:attrNameLst>
                                      </p:cBhvr>
                                      <p:tavLst>
                                        <p:tav tm="0">
                                          <p:val>
                                            <p:fltVal val="0"/>
                                          </p:val>
                                        </p:tav>
                                        <p:tav tm="100000">
                                          <p:val>
                                            <p:strVal val="#ppt_h"/>
                                          </p:val>
                                        </p:tav>
                                      </p:tavLst>
                                    </p:anim>
                                    <p:anim calcmode="lin" valueType="num">
                                      <p:cBhvr>
                                        <p:cTn id="63" dur="1000" fill="hold"/>
                                        <p:tgtEl>
                                          <p:spTgt spid="2">
                                            <p:txEl>
                                              <p:pRg st="9" end="9"/>
                                            </p:txEl>
                                          </p:spTgt>
                                        </p:tgtEl>
                                        <p:attrNameLst>
                                          <p:attrName>style.rotation</p:attrName>
                                        </p:attrNameLst>
                                      </p:cBhvr>
                                      <p:tavLst>
                                        <p:tav tm="0">
                                          <p:val>
                                            <p:fltVal val="90"/>
                                          </p:val>
                                        </p:tav>
                                        <p:tav tm="100000">
                                          <p:val>
                                            <p:fltVal val="0"/>
                                          </p:val>
                                        </p:tav>
                                      </p:tavLst>
                                    </p:anim>
                                    <p:animEffect transition="in" filter="fade">
                                      <p:cBhvr>
                                        <p:cTn id="64" dur="1000"/>
                                        <p:tgtEl>
                                          <p:spTgt spid="2">
                                            <p:txEl>
                                              <p:pRg st="9" end="9"/>
                                            </p:txEl>
                                          </p:spTgt>
                                        </p:tgtEl>
                                      </p:cBhvr>
                                    </p:animEffect>
                                  </p:childTnLst>
                                </p:cTn>
                              </p:par>
                              <p:par>
                                <p:cTn id="65" presetID="31" presetClass="entr" presetSubtype="0" fill="hold" nodeType="withEffect">
                                  <p:stCondLst>
                                    <p:cond delay="0"/>
                                  </p:stCondLst>
                                  <p:childTnLst>
                                    <p:set>
                                      <p:cBhvr>
                                        <p:cTn id="66" dur="1" fill="hold">
                                          <p:stCondLst>
                                            <p:cond delay="0"/>
                                          </p:stCondLst>
                                        </p:cTn>
                                        <p:tgtEl>
                                          <p:spTgt spid="2">
                                            <p:txEl>
                                              <p:pRg st="10" end="10"/>
                                            </p:txEl>
                                          </p:spTgt>
                                        </p:tgtEl>
                                        <p:attrNameLst>
                                          <p:attrName>style.visibility</p:attrName>
                                        </p:attrNameLst>
                                      </p:cBhvr>
                                      <p:to>
                                        <p:strVal val="visible"/>
                                      </p:to>
                                    </p:set>
                                    <p:anim calcmode="lin" valueType="num">
                                      <p:cBhvr>
                                        <p:cTn id="67" dur="1000" fill="hold"/>
                                        <p:tgtEl>
                                          <p:spTgt spid="2">
                                            <p:txEl>
                                              <p:pRg st="10" end="10"/>
                                            </p:txEl>
                                          </p:spTgt>
                                        </p:tgtEl>
                                        <p:attrNameLst>
                                          <p:attrName>ppt_w</p:attrName>
                                        </p:attrNameLst>
                                      </p:cBhvr>
                                      <p:tavLst>
                                        <p:tav tm="0">
                                          <p:val>
                                            <p:fltVal val="0"/>
                                          </p:val>
                                        </p:tav>
                                        <p:tav tm="100000">
                                          <p:val>
                                            <p:strVal val="#ppt_w"/>
                                          </p:val>
                                        </p:tav>
                                      </p:tavLst>
                                    </p:anim>
                                    <p:anim calcmode="lin" valueType="num">
                                      <p:cBhvr>
                                        <p:cTn id="68" dur="1000" fill="hold"/>
                                        <p:tgtEl>
                                          <p:spTgt spid="2">
                                            <p:txEl>
                                              <p:pRg st="10" end="10"/>
                                            </p:txEl>
                                          </p:spTgt>
                                        </p:tgtEl>
                                        <p:attrNameLst>
                                          <p:attrName>ppt_h</p:attrName>
                                        </p:attrNameLst>
                                      </p:cBhvr>
                                      <p:tavLst>
                                        <p:tav tm="0">
                                          <p:val>
                                            <p:fltVal val="0"/>
                                          </p:val>
                                        </p:tav>
                                        <p:tav tm="100000">
                                          <p:val>
                                            <p:strVal val="#ppt_h"/>
                                          </p:val>
                                        </p:tav>
                                      </p:tavLst>
                                    </p:anim>
                                    <p:anim calcmode="lin" valueType="num">
                                      <p:cBhvr>
                                        <p:cTn id="69" dur="1000" fill="hold"/>
                                        <p:tgtEl>
                                          <p:spTgt spid="2">
                                            <p:txEl>
                                              <p:pRg st="10" end="10"/>
                                            </p:txEl>
                                          </p:spTgt>
                                        </p:tgtEl>
                                        <p:attrNameLst>
                                          <p:attrName>style.rotation</p:attrName>
                                        </p:attrNameLst>
                                      </p:cBhvr>
                                      <p:tavLst>
                                        <p:tav tm="0">
                                          <p:val>
                                            <p:fltVal val="90"/>
                                          </p:val>
                                        </p:tav>
                                        <p:tav tm="100000">
                                          <p:val>
                                            <p:fltVal val="0"/>
                                          </p:val>
                                        </p:tav>
                                      </p:tavLst>
                                    </p:anim>
                                    <p:animEffect transition="in" filter="fade">
                                      <p:cBhvr>
                                        <p:cTn id="70" dur="1000"/>
                                        <p:tgtEl>
                                          <p:spTgt spid="2">
                                            <p:txEl>
                                              <p:pRg st="10" end="10"/>
                                            </p:txEl>
                                          </p:spTgt>
                                        </p:tgtEl>
                                      </p:cBhvr>
                                    </p:animEffect>
                                  </p:childTnLst>
                                </p:cTn>
                              </p:par>
                              <p:par>
                                <p:cTn id="71" presetID="31" presetClass="entr" presetSubtype="0" fill="hold" nodeType="withEffect">
                                  <p:stCondLst>
                                    <p:cond delay="0"/>
                                  </p:stCondLst>
                                  <p:childTnLst>
                                    <p:set>
                                      <p:cBhvr>
                                        <p:cTn id="72" dur="1" fill="hold">
                                          <p:stCondLst>
                                            <p:cond delay="0"/>
                                          </p:stCondLst>
                                        </p:cTn>
                                        <p:tgtEl>
                                          <p:spTgt spid="2">
                                            <p:txEl>
                                              <p:pRg st="11" end="11"/>
                                            </p:txEl>
                                          </p:spTgt>
                                        </p:tgtEl>
                                        <p:attrNameLst>
                                          <p:attrName>style.visibility</p:attrName>
                                        </p:attrNameLst>
                                      </p:cBhvr>
                                      <p:to>
                                        <p:strVal val="visible"/>
                                      </p:to>
                                    </p:set>
                                    <p:anim calcmode="lin" valueType="num">
                                      <p:cBhvr>
                                        <p:cTn id="73" dur="1000" fill="hold"/>
                                        <p:tgtEl>
                                          <p:spTgt spid="2">
                                            <p:txEl>
                                              <p:pRg st="11" end="11"/>
                                            </p:txEl>
                                          </p:spTgt>
                                        </p:tgtEl>
                                        <p:attrNameLst>
                                          <p:attrName>ppt_w</p:attrName>
                                        </p:attrNameLst>
                                      </p:cBhvr>
                                      <p:tavLst>
                                        <p:tav tm="0">
                                          <p:val>
                                            <p:fltVal val="0"/>
                                          </p:val>
                                        </p:tav>
                                        <p:tav tm="100000">
                                          <p:val>
                                            <p:strVal val="#ppt_w"/>
                                          </p:val>
                                        </p:tav>
                                      </p:tavLst>
                                    </p:anim>
                                    <p:anim calcmode="lin" valueType="num">
                                      <p:cBhvr>
                                        <p:cTn id="74" dur="1000" fill="hold"/>
                                        <p:tgtEl>
                                          <p:spTgt spid="2">
                                            <p:txEl>
                                              <p:pRg st="11" end="11"/>
                                            </p:txEl>
                                          </p:spTgt>
                                        </p:tgtEl>
                                        <p:attrNameLst>
                                          <p:attrName>ppt_h</p:attrName>
                                        </p:attrNameLst>
                                      </p:cBhvr>
                                      <p:tavLst>
                                        <p:tav tm="0">
                                          <p:val>
                                            <p:fltVal val="0"/>
                                          </p:val>
                                        </p:tav>
                                        <p:tav tm="100000">
                                          <p:val>
                                            <p:strVal val="#ppt_h"/>
                                          </p:val>
                                        </p:tav>
                                      </p:tavLst>
                                    </p:anim>
                                    <p:anim calcmode="lin" valueType="num">
                                      <p:cBhvr>
                                        <p:cTn id="75" dur="1000" fill="hold"/>
                                        <p:tgtEl>
                                          <p:spTgt spid="2">
                                            <p:txEl>
                                              <p:pRg st="11" end="11"/>
                                            </p:txEl>
                                          </p:spTgt>
                                        </p:tgtEl>
                                        <p:attrNameLst>
                                          <p:attrName>style.rotation</p:attrName>
                                        </p:attrNameLst>
                                      </p:cBhvr>
                                      <p:tavLst>
                                        <p:tav tm="0">
                                          <p:val>
                                            <p:fltVal val="90"/>
                                          </p:val>
                                        </p:tav>
                                        <p:tav tm="100000">
                                          <p:val>
                                            <p:fltVal val="0"/>
                                          </p:val>
                                        </p:tav>
                                      </p:tavLst>
                                    </p:anim>
                                    <p:animEffect transition="in" filter="fade">
                                      <p:cBhvr>
                                        <p:cTn id="76" dur="10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GB" dirty="0"/>
              <a:t>		</a:t>
            </a:r>
            <a:endParaRPr lang="en-ZA" dirty="0"/>
          </a:p>
          <a:p>
            <a:pPr>
              <a:buAutoNum type="alphaLcParenR"/>
            </a:pPr>
            <a:r>
              <a:rPr lang="en-US" b="1" dirty="0"/>
              <a:t>FORM A: INVITATION TO BID	</a:t>
            </a:r>
          </a:p>
          <a:p>
            <a:pPr>
              <a:buAutoNum type="alphaLcParenR"/>
            </a:pPr>
            <a:r>
              <a:rPr lang="en-US" b="1" dirty="0"/>
              <a:t>FORM B: TERMS AND CONDITIONS FOR BIDDING	</a:t>
            </a:r>
          </a:p>
          <a:p>
            <a:pPr>
              <a:buAutoNum type="alphaLcParenR"/>
            </a:pPr>
            <a:r>
              <a:rPr lang="en-US" b="1" dirty="0"/>
              <a:t>FORM D: SITE INSPECTION / PRE-TENDER BRIEFING SESSION	(not applicable)</a:t>
            </a:r>
          </a:p>
          <a:p>
            <a:pPr>
              <a:buAutoNum type="alphaLcParenR"/>
            </a:pPr>
            <a:r>
              <a:rPr lang="en-US" b="1" dirty="0"/>
              <a:t>FORM E: STATEMENT OF WORKS SUCCESSFULLY CARRIED OUT BY BIDDER	</a:t>
            </a:r>
          </a:p>
          <a:p>
            <a:pPr>
              <a:buAutoNum type="alphaLcParenR"/>
            </a:pPr>
            <a:r>
              <a:rPr lang="en-US" b="1" dirty="0"/>
              <a:t>FORM F: SECURITY SCREENING FORM	</a:t>
            </a:r>
          </a:p>
          <a:p>
            <a:pPr>
              <a:buAutoNum type="alphaLcParenR"/>
            </a:pPr>
            <a:r>
              <a:rPr lang="en-US" b="1" dirty="0"/>
              <a:t>FORM- G: ACKNOWLEDGMENT	</a:t>
            </a:r>
          </a:p>
          <a:p>
            <a:pPr>
              <a:buAutoNum type="alphaLcParenR"/>
            </a:pPr>
            <a:r>
              <a:rPr lang="en-US" b="1" dirty="0"/>
              <a:t>SBD 4: DECLARATION OF INTEREST	</a:t>
            </a:r>
          </a:p>
          <a:p>
            <a:pPr>
              <a:buAutoNum type="alphaLcParenR"/>
            </a:pPr>
            <a:r>
              <a:rPr lang="en-US" b="1" dirty="0"/>
              <a:t>SBD 5: THE NATIONAL INDUSTRIAL PARTICIPATION PROGRAMME	</a:t>
            </a:r>
          </a:p>
          <a:p>
            <a:pPr>
              <a:buAutoNum type="alphaLcParenR"/>
            </a:pPr>
            <a:r>
              <a:rPr lang="en-US" b="1" dirty="0"/>
              <a:t>SBD 6.1: PREFERENCE POINTS CLAIM FORM IN TERMS OF THE PREFERENTIAL PROCUREMENT REGULATIONS 2017	</a:t>
            </a:r>
          </a:p>
          <a:p>
            <a:pPr>
              <a:buAutoNum type="alphaLcParenR"/>
            </a:pPr>
            <a:r>
              <a:rPr lang="en-US" b="1" dirty="0"/>
              <a:t>SBD 6.2: DECLARATION CERTIFICATE FOR LOCAL PRODUCTION AND CONTENT FOR DESIGNATED SECTORS	</a:t>
            </a:r>
          </a:p>
          <a:p>
            <a:pPr>
              <a:buAutoNum type="alphaLcParenR"/>
            </a:pPr>
            <a:r>
              <a:rPr lang="en-US" b="1" dirty="0"/>
              <a:t>SBD 8: DECLARATION OF BIDDER’S PAST SUPPLY CHAIN MANAGEMENT PRACTICES	</a:t>
            </a:r>
          </a:p>
          <a:p>
            <a:pPr>
              <a:buAutoNum type="alphaLcParenR"/>
            </a:pPr>
            <a:r>
              <a:rPr lang="en-US" b="1" dirty="0"/>
              <a:t>SBD 9 CERTIFICATE OF INDEPENDENT BID DETERMINATION	</a:t>
            </a:r>
          </a:p>
          <a:p>
            <a:pPr>
              <a:buAutoNum type="alphaLcParenR"/>
            </a:pPr>
            <a:endParaRPr lang="en-US" dirty="0"/>
          </a:p>
          <a:p>
            <a:pPr>
              <a:buAutoNum type="alphaLcParenR"/>
            </a:pPr>
            <a:endParaRPr lang="en-US" dirty="0"/>
          </a:p>
          <a:p>
            <a:pPr>
              <a:buAutoNum type="alphaLcParenR"/>
            </a:pPr>
            <a:endParaRPr lang="en-ZA" dirty="0"/>
          </a:p>
        </p:txBody>
      </p:sp>
      <p:sp>
        <p:nvSpPr>
          <p:cNvPr id="3" name="Title 2"/>
          <p:cNvSpPr>
            <a:spLocks noGrp="1"/>
          </p:cNvSpPr>
          <p:nvPr>
            <p:ph type="title"/>
          </p:nvPr>
        </p:nvSpPr>
        <p:spPr/>
        <p:txBody>
          <a:bodyPr>
            <a:normAutofit fontScale="90000"/>
          </a:bodyPr>
          <a:lstStyle/>
          <a:p>
            <a:r>
              <a:rPr lang="en-ZA" dirty="0"/>
              <a:t>Bidders to ensure that  TENDER FORMS “ARE FULLY SIGNED  AND ALL PAGES INITIALED</a:t>
            </a:r>
            <a:br>
              <a:rPr lang="en-ZA" dirty="0"/>
            </a:br>
            <a:endParaRPr lang="en-ZA" dirty="0"/>
          </a:p>
        </p:txBody>
      </p:sp>
      <p:sp>
        <p:nvSpPr>
          <p:cNvPr id="4" name="Text Placeholder 3"/>
          <p:cNvSpPr>
            <a:spLocks noGrp="1"/>
          </p:cNvSpPr>
          <p:nvPr>
            <p:ph type="body" sz="half" idx="2"/>
          </p:nvPr>
        </p:nvSpPr>
        <p:spPr>
          <a:xfrm>
            <a:off x="128383" y="755552"/>
            <a:ext cx="5486400" cy="458598"/>
          </a:xfrm>
        </p:spPr>
        <p:txBody>
          <a:bodyPr>
            <a:normAutofit lnSpcReduction="10000"/>
          </a:bodyPr>
          <a:lstStyle/>
          <a:p>
            <a:r>
              <a:rPr lang="en-ZA" dirty="0"/>
              <a:t>TENDER FORMS</a:t>
            </a:r>
          </a:p>
          <a:p>
            <a:endParaRPr lang="en-ZA" dirty="0"/>
          </a:p>
          <a:p>
            <a:endParaRPr lang="en-ZA" dirty="0"/>
          </a:p>
          <a:p>
            <a:endParaRPr lang="en-ZA" dirty="0"/>
          </a:p>
          <a:p>
            <a:endParaRPr lang="en-ZA" dirty="0"/>
          </a:p>
          <a:p>
            <a:endParaRPr lang="en-ZA" dirty="0"/>
          </a:p>
          <a:p>
            <a:endParaRPr lang="en-ZA" dirty="0"/>
          </a:p>
        </p:txBody>
      </p:sp>
    </p:spTree>
    <p:extLst>
      <p:ext uri="{BB962C8B-B14F-4D97-AF65-F5344CB8AC3E}">
        <p14:creationId xmlns:p14="http://schemas.microsoft.com/office/powerpoint/2010/main" val="5265548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ZA" dirty="0"/>
          </a:p>
          <a:p>
            <a:endParaRPr lang="en-ZA" dirty="0"/>
          </a:p>
          <a:p>
            <a:r>
              <a:rPr lang="en-ZA" sz="4000" b="1" dirty="0"/>
              <a:t>THANK YOU </a:t>
            </a:r>
          </a:p>
          <a:p>
            <a:r>
              <a:rPr lang="en-ZA" sz="4000" b="1" dirty="0"/>
              <a:t> QUESTIONS ?????</a:t>
            </a:r>
          </a:p>
        </p:txBody>
      </p:sp>
      <p:sp>
        <p:nvSpPr>
          <p:cNvPr id="3" name="Title 2"/>
          <p:cNvSpPr>
            <a:spLocks noGrp="1"/>
          </p:cNvSpPr>
          <p:nvPr>
            <p:ph type="title"/>
          </p:nvPr>
        </p:nvSpPr>
        <p:spPr/>
        <p:txBody>
          <a:bodyPr/>
          <a:lstStyle/>
          <a:p>
            <a:r>
              <a:rPr lang="en-ZA" dirty="0"/>
              <a:t>END OF PROCUREMENT PROCESS</a:t>
            </a:r>
          </a:p>
        </p:txBody>
      </p:sp>
      <p:sp>
        <p:nvSpPr>
          <p:cNvPr id="4" name="Text Placeholder 3"/>
          <p:cNvSpPr>
            <a:spLocks noGrp="1"/>
          </p:cNvSpPr>
          <p:nvPr>
            <p:ph type="body" sz="half" idx="2"/>
          </p:nvPr>
        </p:nvSpPr>
        <p:spPr/>
        <p:txBody>
          <a:bodyPr>
            <a:normAutofit fontScale="85000" lnSpcReduction="10000"/>
          </a:bodyPr>
          <a:lstStyle/>
          <a:p>
            <a:r>
              <a:rPr lang="en-US" dirty="0"/>
              <a:t>SUPPLY AND DELIVERY OF SECURITY EQUIPMENTS NATIONALLY </a:t>
            </a:r>
            <a:endParaRPr lang="en-ZA"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2">
                                            <p:txEl>
                                              <p:pRg st="2" end="2"/>
                                            </p:txEl>
                                          </p:spTgt>
                                        </p:tgtEl>
                                        <p:attrNameLst>
                                          <p:attrName>r</p:attrName>
                                        </p:attrNameLst>
                                      </p:cBhvr>
                                    </p:animRot>
                                  </p:childTnLst>
                                </p:cTn>
                              </p:par>
                              <p:par>
                                <p:cTn id="7" presetID="8" presetClass="emph" presetSubtype="0" fill="hold" nodeType="withEffect">
                                  <p:stCondLst>
                                    <p:cond delay="0"/>
                                  </p:stCondLst>
                                  <p:childTnLst>
                                    <p:animRot by="21600000">
                                      <p:cBhvr>
                                        <p:cTn id="8" dur="2000" fill="hold"/>
                                        <p:tgtEl>
                                          <p:spTgt spid="2">
                                            <p:txEl>
                                              <p:pRg st="3" end="3"/>
                                            </p:txEl>
                                          </p:spTgt>
                                        </p:tgtEl>
                                        <p:attrNameLst>
                                          <p:attrName>r</p:attrName>
                                        </p:attrNameLst>
                                      </p:cBhvr>
                                    </p:animRot>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ircle(in)">
                                      <p:cBhvr>
                                        <p:cTn id="13"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ZA" dirty="0"/>
          </a:p>
        </p:txBody>
      </p:sp>
      <p:sp>
        <p:nvSpPr>
          <p:cNvPr id="3" name="Title 2"/>
          <p:cNvSpPr>
            <a:spLocks noGrp="1"/>
          </p:cNvSpPr>
          <p:nvPr>
            <p:ph type="title"/>
          </p:nvPr>
        </p:nvSpPr>
        <p:spPr/>
        <p:txBody>
          <a:bodyPr/>
          <a:lstStyle/>
          <a:p>
            <a:endParaRPr lang="en-ZA"/>
          </a:p>
        </p:txBody>
      </p:sp>
      <p:sp>
        <p:nvSpPr>
          <p:cNvPr id="4" name="Text Placeholder 3"/>
          <p:cNvSpPr>
            <a:spLocks noGrp="1"/>
          </p:cNvSpPr>
          <p:nvPr>
            <p:ph type="body" sz="half" idx="2"/>
          </p:nvPr>
        </p:nvSpPr>
        <p:spPr/>
        <p:txBody>
          <a:bodyPr/>
          <a:lstStyle/>
          <a:p>
            <a:r>
              <a:rPr lang="en-ZA" dirty="0"/>
              <a:t>SPECIFICATIONS</a:t>
            </a:r>
          </a:p>
        </p:txBody>
      </p:sp>
    </p:spTree>
    <p:extLst>
      <p:ext uri="{BB962C8B-B14F-4D97-AF65-F5344CB8AC3E}">
        <p14:creationId xmlns:p14="http://schemas.microsoft.com/office/powerpoint/2010/main" val="1929670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a:t>THE PURPOSE OF THE RFP</a:t>
            </a:r>
            <a:br>
              <a:rPr lang="en-US" dirty="0"/>
            </a:br>
            <a:br>
              <a:rPr lang="en-US" dirty="0"/>
            </a:br>
            <a:br>
              <a:rPr lang="en-US" dirty="0"/>
            </a:br>
            <a:endParaRPr lang="en-US" dirty="0"/>
          </a:p>
        </p:txBody>
      </p:sp>
      <p:sp>
        <p:nvSpPr>
          <p:cNvPr id="7" name="Content Placeholder 6"/>
          <p:cNvSpPr>
            <a:spLocks noGrp="1"/>
          </p:cNvSpPr>
          <p:nvPr>
            <p:ph idx="1"/>
          </p:nvPr>
        </p:nvSpPr>
        <p:spPr/>
        <p:txBody>
          <a:bodyPr/>
          <a:lstStyle/>
          <a:p>
            <a:pPr marL="0" indent="0">
              <a:buNone/>
            </a:pPr>
            <a:endParaRPr lang="en-ZA" dirty="0"/>
          </a:p>
          <a:p>
            <a:pPr lvl="0"/>
            <a:r>
              <a:rPr lang="en-GB" dirty="0"/>
              <a:t>To set out the rules of participation in the Bid process referred to in this RFP.</a:t>
            </a:r>
            <a:endParaRPr lang="en-ZA" dirty="0"/>
          </a:p>
          <a:p>
            <a:pPr lvl="0"/>
            <a:r>
              <a:rPr lang="en-GB" dirty="0"/>
              <a:t>To disseminate information on the Project contemplated in this RFP.</a:t>
            </a:r>
            <a:endParaRPr lang="en-ZA" dirty="0"/>
          </a:p>
          <a:p>
            <a:pPr lvl="0"/>
            <a:r>
              <a:rPr lang="en-GB" dirty="0"/>
              <a:t>To give guidance to Bidders on the preparation of their RFP Bids.</a:t>
            </a:r>
            <a:endParaRPr lang="en-ZA" dirty="0"/>
          </a:p>
          <a:p>
            <a:pPr lvl="0"/>
            <a:r>
              <a:rPr lang="en-GB" dirty="0"/>
              <a:t>To gather information from Bidders that is verifiable and can be evaluated for the purposes of appointing a successful Bidder.</a:t>
            </a:r>
            <a:endParaRPr lang="en-ZA" dirty="0"/>
          </a:p>
          <a:p>
            <a:pPr lvl="0"/>
            <a:r>
              <a:rPr lang="en-GB" dirty="0"/>
              <a:t>To enable PRASA to select a successful Bidder that is:</a:t>
            </a:r>
            <a:endParaRPr lang="en-ZA" dirty="0"/>
          </a:p>
          <a:p>
            <a:pPr lvl="0"/>
            <a:r>
              <a:rPr lang="en-GB" dirty="0"/>
              <a:t>technically and financially qualified and meet the empowerment criteria described 	in this RFP;</a:t>
            </a:r>
            <a:endParaRPr lang="en-ZA" dirty="0"/>
          </a:p>
          <a:p>
            <a:pPr lvl="0"/>
            <a:r>
              <a:rPr lang="en-GB" dirty="0"/>
              <a:t>has sufficient experience in similar work, 	</a:t>
            </a:r>
            <a:endParaRPr lang="en-ZA" dirty="0"/>
          </a:p>
          <a:p>
            <a:pPr lvl="0"/>
            <a:r>
              <a:rPr lang="en-GB" dirty="0"/>
              <a:t>has commitment and resources to provide the services required in this tender; and</a:t>
            </a:r>
            <a:endParaRPr lang="en-ZA" dirty="0"/>
          </a:p>
          <a:p>
            <a:pPr lvl="0"/>
            <a:r>
              <a:rPr lang="en-GB" dirty="0"/>
              <a:t>carry all the obligations of the Contract.</a:t>
            </a:r>
            <a:endParaRPr lang="en-ZA"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2000" fill="hold"/>
                                        <p:tgtEl>
                                          <p:spTgt spid="7">
                                            <p:txEl>
                                              <p:pRg st="1" end="1"/>
                                            </p:txEl>
                                          </p:spTgt>
                                        </p:tgtEl>
                                        <p:attrNameLst>
                                          <p:attrName>r</p:attrName>
                                        </p:attrNameLst>
                                      </p:cBhvr>
                                    </p:animRot>
                                  </p:childTnLst>
                                </p:cTn>
                              </p:par>
                              <p:par>
                                <p:cTn id="7" presetID="8" presetClass="emph" presetSubtype="0" fill="hold" nodeType="withEffect">
                                  <p:stCondLst>
                                    <p:cond delay="0"/>
                                  </p:stCondLst>
                                  <p:childTnLst>
                                    <p:animRot by="21600000">
                                      <p:cBhvr>
                                        <p:cTn id="8" dur="2000" fill="hold"/>
                                        <p:tgtEl>
                                          <p:spTgt spid="7">
                                            <p:txEl>
                                              <p:pRg st="2" end="2"/>
                                            </p:txEl>
                                          </p:spTgt>
                                        </p:tgtEl>
                                        <p:attrNameLst>
                                          <p:attrName>r</p:attrName>
                                        </p:attrNameLst>
                                      </p:cBhvr>
                                    </p:animRot>
                                  </p:childTnLst>
                                </p:cTn>
                              </p:par>
                              <p:par>
                                <p:cTn id="9" presetID="8" presetClass="emph" presetSubtype="0" fill="hold" nodeType="withEffect">
                                  <p:stCondLst>
                                    <p:cond delay="0"/>
                                  </p:stCondLst>
                                  <p:childTnLst>
                                    <p:animRot by="21600000">
                                      <p:cBhvr>
                                        <p:cTn id="10" dur="2000" fill="hold"/>
                                        <p:tgtEl>
                                          <p:spTgt spid="7">
                                            <p:txEl>
                                              <p:pRg st="3" end="3"/>
                                            </p:txEl>
                                          </p:spTgt>
                                        </p:tgtEl>
                                        <p:attrNameLst>
                                          <p:attrName>r</p:attrName>
                                        </p:attrNameLst>
                                      </p:cBhvr>
                                    </p:animRot>
                                  </p:childTnLst>
                                </p:cTn>
                              </p:par>
                              <p:par>
                                <p:cTn id="11" presetID="8" presetClass="emph" presetSubtype="0" fill="hold" nodeType="withEffect">
                                  <p:stCondLst>
                                    <p:cond delay="0"/>
                                  </p:stCondLst>
                                  <p:childTnLst>
                                    <p:animRot by="21600000">
                                      <p:cBhvr>
                                        <p:cTn id="12" dur="2000" fill="hold"/>
                                        <p:tgtEl>
                                          <p:spTgt spid="7">
                                            <p:txEl>
                                              <p:pRg st="4" end="4"/>
                                            </p:txEl>
                                          </p:spTgt>
                                        </p:tgtEl>
                                        <p:attrNameLst>
                                          <p:attrName>r</p:attrName>
                                        </p:attrNameLst>
                                      </p:cBhvr>
                                    </p:animRot>
                                  </p:childTnLst>
                                </p:cTn>
                              </p:par>
                              <p:par>
                                <p:cTn id="13" presetID="8" presetClass="emph" presetSubtype="0" fill="hold" nodeType="withEffect">
                                  <p:stCondLst>
                                    <p:cond delay="0"/>
                                  </p:stCondLst>
                                  <p:childTnLst>
                                    <p:animRot by="21600000">
                                      <p:cBhvr>
                                        <p:cTn id="14" dur="2000" fill="hold"/>
                                        <p:tgtEl>
                                          <p:spTgt spid="7">
                                            <p:txEl>
                                              <p:pRg st="5" end="5"/>
                                            </p:txEl>
                                          </p:spTgt>
                                        </p:tgtEl>
                                        <p:attrNameLst>
                                          <p:attrName>r</p:attrName>
                                        </p:attrNameLst>
                                      </p:cBhvr>
                                    </p:animRot>
                                  </p:childTnLst>
                                </p:cTn>
                              </p:par>
                              <p:par>
                                <p:cTn id="15" presetID="8" presetClass="emph" presetSubtype="0" fill="hold" nodeType="withEffect">
                                  <p:stCondLst>
                                    <p:cond delay="0"/>
                                  </p:stCondLst>
                                  <p:childTnLst>
                                    <p:animRot by="21600000">
                                      <p:cBhvr>
                                        <p:cTn id="16" dur="2000" fill="hold"/>
                                        <p:tgtEl>
                                          <p:spTgt spid="7">
                                            <p:txEl>
                                              <p:pRg st="6" end="6"/>
                                            </p:txEl>
                                          </p:spTgt>
                                        </p:tgtEl>
                                        <p:attrNameLst>
                                          <p:attrName>r</p:attrName>
                                        </p:attrNameLst>
                                      </p:cBhvr>
                                    </p:animRot>
                                  </p:childTnLst>
                                </p:cTn>
                              </p:par>
                              <p:par>
                                <p:cTn id="17" presetID="8" presetClass="emph" presetSubtype="0" fill="hold" nodeType="withEffect">
                                  <p:stCondLst>
                                    <p:cond delay="0"/>
                                  </p:stCondLst>
                                  <p:childTnLst>
                                    <p:animRot by="21600000">
                                      <p:cBhvr>
                                        <p:cTn id="18" dur="2000" fill="hold"/>
                                        <p:tgtEl>
                                          <p:spTgt spid="7">
                                            <p:txEl>
                                              <p:pRg st="7" end="7"/>
                                            </p:txEl>
                                          </p:spTgt>
                                        </p:tgtEl>
                                        <p:attrNameLst>
                                          <p:attrName>r</p:attrName>
                                        </p:attrNameLst>
                                      </p:cBhvr>
                                    </p:animRot>
                                  </p:childTnLst>
                                </p:cTn>
                              </p:par>
                              <p:par>
                                <p:cTn id="19" presetID="8" presetClass="emph" presetSubtype="0" fill="hold" nodeType="withEffect">
                                  <p:stCondLst>
                                    <p:cond delay="0"/>
                                  </p:stCondLst>
                                  <p:childTnLst>
                                    <p:animRot by="21600000">
                                      <p:cBhvr>
                                        <p:cTn id="20" dur="2000" fill="hold"/>
                                        <p:tgtEl>
                                          <p:spTgt spid="7">
                                            <p:txEl>
                                              <p:pRg st="8" end="8"/>
                                            </p:txEl>
                                          </p:spTgt>
                                        </p:tgtEl>
                                        <p:attrNameLst>
                                          <p:attrName>r</p:attrName>
                                        </p:attrNameLst>
                                      </p:cBhvr>
                                    </p:animRot>
                                  </p:childTnLst>
                                </p:cTn>
                              </p:par>
                              <p:par>
                                <p:cTn id="21" presetID="8" presetClass="emph" presetSubtype="0" fill="hold" nodeType="withEffect">
                                  <p:stCondLst>
                                    <p:cond delay="0"/>
                                  </p:stCondLst>
                                  <p:childTnLst>
                                    <p:animRot by="21600000">
                                      <p:cBhvr>
                                        <p:cTn id="22" dur="2000" fill="hold"/>
                                        <p:tgtEl>
                                          <p:spTgt spid="7">
                                            <p:txEl>
                                              <p:pRg st="9" end="9"/>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p:cNvSpPr>
            <a:spLocks noGrp="1"/>
          </p:cNvSpPr>
          <p:nvPr>
            <p:ph idx="1"/>
          </p:nvPr>
        </p:nvSpPr>
        <p:spPr/>
        <p:txBody>
          <a:bodyPr>
            <a:normAutofit/>
          </a:bodyPr>
          <a:lstStyle/>
          <a:p>
            <a:r>
              <a:rPr lang="en-GB" dirty="0"/>
              <a:t> </a:t>
            </a:r>
            <a:endParaRPr lang="en-ZA" dirty="0"/>
          </a:p>
          <a:p>
            <a:r>
              <a:rPr lang="en-GB" dirty="0"/>
              <a:t> </a:t>
            </a:r>
            <a:endParaRPr lang="en-ZA" dirty="0"/>
          </a:p>
          <a:p>
            <a:endParaRPr lang="en-US" dirty="0"/>
          </a:p>
        </p:txBody>
      </p:sp>
      <p:sp>
        <p:nvSpPr>
          <p:cNvPr id="11" name="Title 10"/>
          <p:cNvSpPr>
            <a:spLocks noGrp="1"/>
          </p:cNvSpPr>
          <p:nvPr>
            <p:ph type="title"/>
          </p:nvPr>
        </p:nvSpPr>
        <p:spPr/>
        <p:txBody>
          <a:bodyPr>
            <a:normAutofit/>
          </a:bodyPr>
          <a:lstStyle/>
          <a:p>
            <a:pPr lvl="0"/>
            <a:r>
              <a:rPr lang="en-US" dirty="0"/>
              <a:t>RFP TIME TABLE</a:t>
            </a:r>
          </a:p>
        </p:txBody>
      </p:sp>
      <p:sp>
        <p:nvSpPr>
          <p:cNvPr id="13" name="Text Placeholder 12"/>
          <p:cNvSpPr>
            <a:spLocks noGrp="1"/>
          </p:cNvSpPr>
          <p:nvPr>
            <p:ph type="body" sz="half" idx="2"/>
          </p:nvPr>
        </p:nvSpPr>
        <p:spPr/>
        <p:txBody>
          <a:bodyPr>
            <a:normAutofit/>
          </a:bodyPr>
          <a:lstStyle/>
          <a:p>
            <a:r>
              <a:rPr lang="en-US" dirty="0"/>
              <a:t>REQUEST FOR PROPOSALS</a:t>
            </a:r>
          </a:p>
        </p:txBody>
      </p:sp>
      <p:graphicFrame>
        <p:nvGraphicFramePr>
          <p:cNvPr id="2" name="Table 1"/>
          <p:cNvGraphicFramePr>
            <a:graphicFrameLocks noGrp="1"/>
          </p:cNvGraphicFramePr>
          <p:nvPr>
            <p:extLst>
              <p:ext uri="{D42A27DB-BD31-4B8C-83A1-F6EECF244321}">
                <p14:modId xmlns:p14="http://schemas.microsoft.com/office/powerpoint/2010/main" val="859889839"/>
              </p:ext>
            </p:extLst>
          </p:nvPr>
        </p:nvGraphicFramePr>
        <p:xfrm>
          <a:off x="786017" y="2019012"/>
          <a:ext cx="7291819" cy="6382600"/>
        </p:xfrm>
        <a:graphic>
          <a:graphicData uri="http://schemas.openxmlformats.org/drawingml/2006/table">
            <a:tbl>
              <a:tblPr>
                <a:tableStyleId>{5C22544A-7EE6-4342-B048-85BDC9FD1C3A}</a:tableStyleId>
              </a:tblPr>
              <a:tblGrid>
                <a:gridCol w="6002765">
                  <a:extLst>
                    <a:ext uri="{9D8B030D-6E8A-4147-A177-3AD203B41FA5}">
                      <a16:colId xmlns:a16="http://schemas.microsoft.com/office/drawing/2014/main" val="20000"/>
                    </a:ext>
                  </a:extLst>
                </a:gridCol>
                <a:gridCol w="1289054">
                  <a:extLst>
                    <a:ext uri="{9D8B030D-6E8A-4147-A177-3AD203B41FA5}">
                      <a16:colId xmlns:a16="http://schemas.microsoft.com/office/drawing/2014/main" val="20001"/>
                    </a:ext>
                  </a:extLst>
                </a:gridCol>
              </a:tblGrid>
              <a:tr h="585699">
                <a:tc>
                  <a:txBody>
                    <a:bodyPr/>
                    <a:lstStyle/>
                    <a:p>
                      <a:pPr>
                        <a:lnSpc>
                          <a:spcPct val="115000"/>
                        </a:lnSpc>
                        <a:spcBef>
                          <a:spcPts val="480"/>
                        </a:spcBef>
                        <a:spcAft>
                          <a:spcPts val="480"/>
                        </a:spcAft>
                      </a:pPr>
                      <a:r>
                        <a:rPr lang="en-GB" sz="1600" dirty="0">
                          <a:effectLst/>
                        </a:rPr>
                        <a:t>RFP Process</a:t>
                      </a:r>
                      <a:endParaRPr lang="en-ZA" sz="1600" dirty="0">
                        <a:effectLst/>
                        <a:latin typeface="Arial"/>
                        <a:ea typeface="Times New Roman"/>
                        <a:cs typeface="Times New Roman"/>
                      </a:endParaRPr>
                    </a:p>
                  </a:txBody>
                  <a:tcPr marL="68580" marR="68580" marT="0" marB="0" anchor="ctr"/>
                </a:tc>
                <a:tc>
                  <a:txBody>
                    <a:bodyPr/>
                    <a:lstStyle/>
                    <a:p>
                      <a:pPr algn="ctr">
                        <a:lnSpc>
                          <a:spcPct val="115000"/>
                        </a:lnSpc>
                        <a:spcBef>
                          <a:spcPts val="480"/>
                        </a:spcBef>
                        <a:spcAft>
                          <a:spcPts val="480"/>
                        </a:spcAft>
                      </a:pPr>
                      <a:r>
                        <a:rPr lang="en-GB" sz="1600">
                          <a:effectLst/>
                        </a:rPr>
                        <a:t>MILESTONE DATES</a:t>
                      </a:r>
                      <a:endParaRPr lang="en-ZA" sz="1600">
                        <a:effectLst/>
                        <a:latin typeface="Arial"/>
                        <a:ea typeface="Times New Roman"/>
                        <a:cs typeface="Times New Roman"/>
                      </a:endParaRPr>
                    </a:p>
                  </a:txBody>
                  <a:tcPr marL="68580" marR="68580" marT="0" marB="0" anchor="ctr"/>
                </a:tc>
                <a:extLst>
                  <a:ext uri="{0D108BD9-81ED-4DB2-BD59-A6C34878D82A}">
                    <a16:rowId xmlns:a16="http://schemas.microsoft.com/office/drawing/2014/main" val="10000"/>
                  </a:ext>
                </a:extLst>
              </a:tr>
              <a:tr h="585699">
                <a:tc>
                  <a:txBody>
                    <a:bodyPr/>
                    <a:lstStyle/>
                    <a:p>
                      <a:pPr>
                        <a:lnSpc>
                          <a:spcPct val="115000"/>
                        </a:lnSpc>
                        <a:spcBef>
                          <a:spcPts val="480"/>
                        </a:spcBef>
                        <a:spcAft>
                          <a:spcPts val="480"/>
                        </a:spcAft>
                      </a:pPr>
                      <a:r>
                        <a:rPr lang="en-GB" sz="1600" dirty="0">
                          <a:effectLst/>
                        </a:rPr>
                        <a:t> Non -Compulsory Briefing Session for Bidders Via MS TEAMS</a:t>
                      </a:r>
                      <a:endParaRPr lang="en-ZA" sz="1600" dirty="0">
                        <a:effectLst/>
                        <a:latin typeface="Arial"/>
                        <a:ea typeface="Times New Roman"/>
                        <a:cs typeface="Times New Roman"/>
                      </a:endParaRPr>
                    </a:p>
                  </a:txBody>
                  <a:tcPr marL="68580" marR="68580" marT="0" marB="0"/>
                </a:tc>
                <a:tc>
                  <a:txBody>
                    <a:bodyPr/>
                    <a:lstStyle/>
                    <a:p>
                      <a:pPr>
                        <a:lnSpc>
                          <a:spcPct val="115000"/>
                        </a:lnSpc>
                        <a:spcBef>
                          <a:spcPts val="480"/>
                        </a:spcBef>
                        <a:spcAft>
                          <a:spcPts val="480"/>
                        </a:spcAft>
                      </a:pPr>
                      <a:r>
                        <a:rPr lang="en-ZA" sz="1600" dirty="0">
                          <a:effectLst/>
                          <a:latin typeface="Arial"/>
                          <a:ea typeface="Times New Roman"/>
                          <a:cs typeface="Times New Roman"/>
                        </a:rPr>
                        <a:t>11 July 2022</a:t>
                      </a:r>
                    </a:p>
                  </a:txBody>
                  <a:tcPr marL="68580" marR="68580" marT="0" marB="0"/>
                </a:tc>
                <a:extLst>
                  <a:ext uri="{0D108BD9-81ED-4DB2-BD59-A6C34878D82A}">
                    <a16:rowId xmlns:a16="http://schemas.microsoft.com/office/drawing/2014/main" val="10001"/>
                  </a:ext>
                </a:extLst>
              </a:tr>
              <a:tr h="0">
                <a:tc>
                  <a:txBody>
                    <a:bodyPr/>
                    <a:lstStyle/>
                    <a:p>
                      <a:pPr>
                        <a:lnSpc>
                          <a:spcPct val="115000"/>
                        </a:lnSpc>
                        <a:spcBef>
                          <a:spcPts val="480"/>
                        </a:spcBef>
                        <a:spcAft>
                          <a:spcPts val="480"/>
                        </a:spcAft>
                      </a:pPr>
                      <a:r>
                        <a:rPr lang="en-GB" sz="1600" dirty="0">
                          <a:effectLst/>
                        </a:rPr>
                        <a:t>Closing Date for Questions and Answers: Annexure 2 </a:t>
                      </a:r>
                      <a:endParaRPr lang="en-ZA" sz="1600" dirty="0">
                        <a:effectLst/>
                        <a:latin typeface="Arial"/>
                        <a:ea typeface="Times New Roman"/>
                        <a:cs typeface="Times New Roman"/>
                      </a:endParaRPr>
                    </a:p>
                  </a:txBody>
                  <a:tcPr marL="68580" marR="68580" marT="0" marB="0"/>
                </a:tc>
                <a:tc>
                  <a:txBody>
                    <a:bodyPr/>
                    <a:lstStyle/>
                    <a:p>
                      <a:pPr>
                        <a:lnSpc>
                          <a:spcPct val="115000"/>
                        </a:lnSpc>
                        <a:spcBef>
                          <a:spcPts val="480"/>
                        </a:spcBef>
                        <a:spcAft>
                          <a:spcPts val="480"/>
                        </a:spcAft>
                      </a:pPr>
                      <a:r>
                        <a:rPr lang="en-GB" sz="1600" baseline="0" dirty="0">
                          <a:effectLst/>
                          <a:latin typeface="+mn-lt"/>
                          <a:ea typeface="+mn-ea"/>
                          <a:cs typeface="+mn-cs"/>
                        </a:rPr>
                        <a:t>15 July 2022</a:t>
                      </a:r>
                    </a:p>
                    <a:p>
                      <a:pPr>
                        <a:lnSpc>
                          <a:spcPct val="115000"/>
                        </a:lnSpc>
                        <a:spcBef>
                          <a:spcPts val="480"/>
                        </a:spcBef>
                        <a:spcAft>
                          <a:spcPts val="480"/>
                        </a:spcAft>
                      </a:pPr>
                      <a:r>
                        <a:rPr lang="en-GB" sz="1600" baseline="0" dirty="0">
                          <a:effectLst/>
                          <a:latin typeface="+mn-lt"/>
                          <a:ea typeface="+mn-ea"/>
                          <a:cs typeface="+mn-cs"/>
                        </a:rPr>
                        <a:t>ALL ASWERS WILL BE SEND  ON THE 18 July 2022</a:t>
                      </a:r>
                      <a:endParaRPr lang="en-ZA" sz="1600" dirty="0">
                        <a:effectLst/>
                        <a:latin typeface="Arial"/>
                        <a:ea typeface="Times New Roman"/>
                        <a:cs typeface="Times New Roman"/>
                      </a:endParaRPr>
                    </a:p>
                  </a:txBody>
                  <a:tcPr marL="68580" marR="68580" marT="0" marB="0"/>
                </a:tc>
                <a:extLst>
                  <a:ext uri="{0D108BD9-81ED-4DB2-BD59-A6C34878D82A}">
                    <a16:rowId xmlns:a16="http://schemas.microsoft.com/office/drawing/2014/main" val="10002"/>
                  </a:ext>
                </a:extLst>
              </a:tr>
              <a:tr h="321891">
                <a:tc>
                  <a:txBody>
                    <a:bodyPr/>
                    <a:lstStyle/>
                    <a:p>
                      <a:pPr>
                        <a:lnSpc>
                          <a:spcPct val="115000"/>
                        </a:lnSpc>
                        <a:spcBef>
                          <a:spcPts val="480"/>
                        </a:spcBef>
                        <a:spcAft>
                          <a:spcPts val="480"/>
                        </a:spcAft>
                      </a:pPr>
                      <a:r>
                        <a:rPr lang="en-GB" sz="1600" dirty="0">
                          <a:effectLst/>
                        </a:rPr>
                        <a:t>Closing Date for Submission of final Proposal </a:t>
                      </a:r>
                      <a:endParaRPr lang="en-ZA" sz="1600" dirty="0">
                        <a:effectLst/>
                        <a:latin typeface="Arial"/>
                        <a:ea typeface="Times New Roman"/>
                        <a:cs typeface="Times New Roman"/>
                      </a:endParaRPr>
                    </a:p>
                  </a:txBody>
                  <a:tcPr marL="68580" marR="68580" marT="0" marB="0"/>
                </a:tc>
                <a:tc>
                  <a:txBody>
                    <a:bodyPr/>
                    <a:lstStyle/>
                    <a:p>
                      <a:pPr>
                        <a:lnSpc>
                          <a:spcPct val="115000"/>
                        </a:lnSpc>
                        <a:spcBef>
                          <a:spcPts val="480"/>
                        </a:spcBef>
                        <a:spcAft>
                          <a:spcPts val="480"/>
                        </a:spcAft>
                      </a:pPr>
                      <a:r>
                        <a:rPr lang="en-GB" sz="1600" dirty="0">
                          <a:effectLst/>
                        </a:rPr>
                        <a:t>28 July 2022 @ 12h00.</a:t>
                      </a:r>
                    </a:p>
                    <a:p>
                      <a:pPr>
                        <a:lnSpc>
                          <a:spcPct val="115000"/>
                        </a:lnSpc>
                        <a:spcBef>
                          <a:spcPts val="480"/>
                        </a:spcBef>
                        <a:spcAft>
                          <a:spcPts val="480"/>
                        </a:spcAft>
                      </a:pPr>
                      <a:endParaRPr lang="en-ZA" sz="1600" dirty="0">
                        <a:effectLst/>
                        <a:latin typeface="Arial"/>
                        <a:ea typeface="Times New Roman"/>
                        <a:cs typeface="Times New Roman"/>
                      </a:endParaRPr>
                    </a:p>
                  </a:txBody>
                  <a:tcPr marL="68580" marR="68580" marT="0" marB="0"/>
                </a:tc>
                <a:extLst>
                  <a:ext uri="{0D108BD9-81ED-4DB2-BD59-A6C34878D82A}">
                    <a16:rowId xmlns:a16="http://schemas.microsoft.com/office/drawing/2014/main" val="10003"/>
                  </a:ext>
                </a:extLst>
              </a:tr>
              <a:tr h="1011181">
                <a:tc>
                  <a:txBody>
                    <a:bodyPr/>
                    <a:lstStyle/>
                    <a:p>
                      <a:pPr>
                        <a:lnSpc>
                          <a:spcPct val="115000"/>
                        </a:lnSpc>
                        <a:spcBef>
                          <a:spcPts val="480"/>
                        </a:spcBef>
                        <a:spcAft>
                          <a:spcPts val="480"/>
                        </a:spcAft>
                      </a:pPr>
                      <a:r>
                        <a:rPr lang="en-GB" sz="1600" dirty="0">
                          <a:effectLst/>
                        </a:rPr>
                        <a:t>Evaluation of </a:t>
                      </a:r>
                      <a:r>
                        <a:rPr lang="en-GB" sz="1600" dirty="0">
                          <a:effectLst/>
                          <a:latin typeface="Arial" panose="020B0604020202020204" pitchFamily="34" charset="0"/>
                          <a:cs typeface="Arial" panose="020B0604020202020204" pitchFamily="34" charset="0"/>
                        </a:rPr>
                        <a:t>Proposals</a:t>
                      </a:r>
                      <a:endParaRPr lang="en-ZA" sz="1600" dirty="0">
                        <a:effectLst/>
                        <a:latin typeface="Arial" panose="020B0604020202020204" pitchFamily="34" charset="0"/>
                        <a:cs typeface="Arial" panose="020B0604020202020204" pitchFamily="34" charset="0"/>
                      </a:endParaRPr>
                    </a:p>
                    <a:p>
                      <a:pPr>
                        <a:lnSpc>
                          <a:spcPct val="115000"/>
                        </a:lnSpc>
                        <a:spcBef>
                          <a:spcPts val="480"/>
                        </a:spcBef>
                        <a:spcAft>
                          <a:spcPts val="480"/>
                        </a:spcAft>
                      </a:pPr>
                      <a:r>
                        <a:rPr lang="en-GB" sz="1600" dirty="0">
                          <a:effectLst/>
                        </a:rPr>
                        <a:t>( Bidders note that PRASA can call for Presentations of bidders offers  in between the evaluation dates )</a:t>
                      </a:r>
                      <a:endParaRPr lang="en-ZA" sz="1600" dirty="0">
                        <a:effectLst/>
                        <a:latin typeface="Arial"/>
                        <a:ea typeface="Times New Roman"/>
                        <a:cs typeface="Times New Roman"/>
                      </a:endParaRPr>
                    </a:p>
                  </a:txBody>
                  <a:tcPr marL="68580" marR="68580" marT="0" marB="0"/>
                </a:tc>
                <a:tc>
                  <a:txBody>
                    <a:bodyPr/>
                    <a:lstStyle/>
                    <a:p>
                      <a:pPr>
                        <a:lnSpc>
                          <a:spcPct val="115000"/>
                        </a:lnSpc>
                        <a:spcBef>
                          <a:spcPts val="480"/>
                        </a:spcBef>
                        <a:spcAft>
                          <a:spcPts val="480"/>
                        </a:spcAft>
                      </a:pPr>
                      <a:r>
                        <a:rPr lang="en-GB" sz="1600" dirty="0">
                          <a:effectLst/>
                        </a:rPr>
                        <a:t>TBA</a:t>
                      </a:r>
                      <a:endParaRPr lang="en-ZA" sz="1600" dirty="0">
                        <a:effectLst/>
                        <a:latin typeface="Arial"/>
                        <a:ea typeface="Times New Roman"/>
                        <a:cs typeface="Times New Roman"/>
                      </a:endParaRPr>
                    </a:p>
                  </a:txBody>
                  <a:tcPr marL="68580" marR="68580" marT="0" marB="0"/>
                </a:tc>
                <a:extLst>
                  <a:ext uri="{0D108BD9-81ED-4DB2-BD59-A6C34878D82A}">
                    <a16:rowId xmlns:a16="http://schemas.microsoft.com/office/drawing/2014/main" val="10004"/>
                  </a:ext>
                </a:extLst>
              </a:tr>
              <a:tr h="292850">
                <a:tc>
                  <a:txBody>
                    <a:bodyPr/>
                    <a:lstStyle/>
                    <a:p>
                      <a:pPr>
                        <a:lnSpc>
                          <a:spcPct val="115000"/>
                        </a:lnSpc>
                        <a:spcBef>
                          <a:spcPts val="480"/>
                        </a:spcBef>
                        <a:spcAft>
                          <a:spcPts val="480"/>
                        </a:spcAft>
                      </a:pPr>
                      <a:r>
                        <a:rPr lang="en-GB" sz="1600" dirty="0">
                          <a:effectLst/>
                        </a:rPr>
                        <a:t>Appointment of the successful Bidder</a:t>
                      </a:r>
                      <a:endParaRPr lang="en-ZA" sz="1600" dirty="0">
                        <a:effectLst/>
                        <a:latin typeface="Arial"/>
                        <a:ea typeface="Times New Roman"/>
                        <a:cs typeface="Times New Roman"/>
                      </a:endParaRPr>
                    </a:p>
                  </a:txBody>
                  <a:tcPr marL="68580" marR="68580" marT="0" marB="0"/>
                </a:tc>
                <a:tc>
                  <a:txBody>
                    <a:bodyPr/>
                    <a:lstStyle/>
                    <a:p>
                      <a:pPr>
                        <a:lnSpc>
                          <a:spcPct val="115000"/>
                        </a:lnSpc>
                        <a:spcAft>
                          <a:spcPts val="0"/>
                        </a:spcAft>
                      </a:pPr>
                      <a:r>
                        <a:rPr lang="en-GB" sz="1600">
                          <a:effectLst/>
                        </a:rPr>
                        <a:t>TBA</a:t>
                      </a:r>
                      <a:endParaRPr lang="en-ZA" sz="1600">
                        <a:effectLst/>
                        <a:latin typeface="Arial"/>
                        <a:ea typeface="Times New Roman"/>
                        <a:cs typeface="Times New Roman"/>
                      </a:endParaRPr>
                    </a:p>
                  </a:txBody>
                  <a:tcPr marL="68580" marR="68580" marT="0" marB="0"/>
                </a:tc>
                <a:extLst>
                  <a:ext uri="{0D108BD9-81ED-4DB2-BD59-A6C34878D82A}">
                    <a16:rowId xmlns:a16="http://schemas.microsoft.com/office/drawing/2014/main" val="10005"/>
                  </a:ext>
                </a:extLst>
              </a:tr>
              <a:tr h="292850">
                <a:tc>
                  <a:txBody>
                    <a:bodyPr/>
                    <a:lstStyle/>
                    <a:p>
                      <a:pPr>
                        <a:lnSpc>
                          <a:spcPct val="115000"/>
                        </a:lnSpc>
                        <a:spcBef>
                          <a:spcPts val="480"/>
                        </a:spcBef>
                        <a:spcAft>
                          <a:spcPts val="480"/>
                        </a:spcAft>
                      </a:pPr>
                      <a:r>
                        <a:rPr lang="en-GB" sz="1600">
                          <a:effectLst/>
                        </a:rPr>
                        <a:t>Contract Negotiations</a:t>
                      </a:r>
                      <a:endParaRPr lang="en-ZA" sz="1600">
                        <a:effectLst/>
                        <a:latin typeface="Arial"/>
                        <a:ea typeface="Times New Roman"/>
                        <a:cs typeface="Times New Roman"/>
                      </a:endParaRPr>
                    </a:p>
                  </a:txBody>
                  <a:tcPr marL="68580" marR="68580" marT="0" marB="0"/>
                </a:tc>
                <a:tc>
                  <a:txBody>
                    <a:bodyPr/>
                    <a:lstStyle/>
                    <a:p>
                      <a:pPr>
                        <a:lnSpc>
                          <a:spcPct val="115000"/>
                        </a:lnSpc>
                        <a:spcAft>
                          <a:spcPts val="0"/>
                        </a:spcAft>
                      </a:pPr>
                      <a:r>
                        <a:rPr lang="en-GB" sz="1600">
                          <a:effectLst/>
                        </a:rPr>
                        <a:t>TBA</a:t>
                      </a:r>
                      <a:endParaRPr lang="en-ZA" sz="1600">
                        <a:effectLst/>
                        <a:latin typeface="Arial"/>
                        <a:ea typeface="Times New Roman"/>
                        <a:cs typeface="Times New Roman"/>
                      </a:endParaRPr>
                    </a:p>
                  </a:txBody>
                  <a:tcPr marL="68580" marR="68580" marT="0" marB="0"/>
                </a:tc>
                <a:extLst>
                  <a:ext uri="{0D108BD9-81ED-4DB2-BD59-A6C34878D82A}">
                    <a16:rowId xmlns:a16="http://schemas.microsoft.com/office/drawing/2014/main" val="10006"/>
                  </a:ext>
                </a:extLst>
              </a:tr>
              <a:tr h="292850">
                <a:tc>
                  <a:txBody>
                    <a:bodyPr/>
                    <a:lstStyle/>
                    <a:p>
                      <a:pPr>
                        <a:lnSpc>
                          <a:spcPct val="115000"/>
                        </a:lnSpc>
                        <a:spcBef>
                          <a:spcPts val="480"/>
                        </a:spcBef>
                        <a:spcAft>
                          <a:spcPts val="480"/>
                        </a:spcAft>
                      </a:pPr>
                      <a:r>
                        <a:rPr lang="en-GB" sz="1600">
                          <a:effectLst/>
                        </a:rPr>
                        <a:t>Signing of Contract</a:t>
                      </a:r>
                      <a:endParaRPr lang="en-ZA" sz="1600">
                        <a:effectLst/>
                        <a:latin typeface="Arial"/>
                        <a:ea typeface="Times New Roman"/>
                        <a:cs typeface="Times New Roman"/>
                      </a:endParaRPr>
                    </a:p>
                  </a:txBody>
                  <a:tcPr marL="68580" marR="68580" marT="0" marB="0"/>
                </a:tc>
                <a:tc>
                  <a:txBody>
                    <a:bodyPr/>
                    <a:lstStyle/>
                    <a:p>
                      <a:pPr>
                        <a:lnSpc>
                          <a:spcPct val="115000"/>
                        </a:lnSpc>
                        <a:spcAft>
                          <a:spcPts val="0"/>
                        </a:spcAft>
                      </a:pPr>
                      <a:r>
                        <a:rPr lang="en-GB" sz="1600">
                          <a:effectLst/>
                        </a:rPr>
                        <a:t>TBA</a:t>
                      </a:r>
                      <a:endParaRPr lang="en-ZA" sz="1600">
                        <a:effectLst/>
                        <a:latin typeface="Arial"/>
                        <a:ea typeface="Times New Roman"/>
                        <a:cs typeface="Times New Roman"/>
                      </a:endParaRPr>
                    </a:p>
                  </a:txBody>
                  <a:tcPr marL="68580" marR="68580" marT="0" marB="0"/>
                </a:tc>
                <a:extLst>
                  <a:ext uri="{0D108BD9-81ED-4DB2-BD59-A6C34878D82A}">
                    <a16:rowId xmlns:a16="http://schemas.microsoft.com/office/drawing/2014/main" val="10007"/>
                  </a:ext>
                </a:extLst>
              </a:tr>
              <a:tr h="292850">
                <a:tc>
                  <a:txBody>
                    <a:bodyPr/>
                    <a:lstStyle/>
                    <a:p>
                      <a:pPr>
                        <a:lnSpc>
                          <a:spcPct val="115000"/>
                        </a:lnSpc>
                        <a:spcBef>
                          <a:spcPts val="480"/>
                        </a:spcBef>
                        <a:spcAft>
                          <a:spcPts val="480"/>
                        </a:spcAft>
                      </a:pPr>
                      <a:r>
                        <a:rPr lang="en-GB" sz="1600">
                          <a:effectLst/>
                        </a:rPr>
                        <a:t>Contract Commencement</a:t>
                      </a:r>
                      <a:endParaRPr lang="en-ZA" sz="1600">
                        <a:effectLst/>
                        <a:latin typeface="Arial"/>
                        <a:ea typeface="Times New Roman"/>
                        <a:cs typeface="Times New Roman"/>
                      </a:endParaRPr>
                    </a:p>
                  </a:txBody>
                  <a:tcPr marL="68580" marR="68580" marT="0" marB="0"/>
                </a:tc>
                <a:tc>
                  <a:txBody>
                    <a:bodyPr/>
                    <a:lstStyle/>
                    <a:p>
                      <a:pPr>
                        <a:lnSpc>
                          <a:spcPct val="115000"/>
                        </a:lnSpc>
                        <a:spcAft>
                          <a:spcPts val="0"/>
                        </a:spcAft>
                      </a:pPr>
                      <a:r>
                        <a:rPr lang="en-GB" sz="1600">
                          <a:effectLst/>
                        </a:rPr>
                        <a:t>TBA</a:t>
                      </a:r>
                      <a:endParaRPr lang="en-ZA" sz="1600">
                        <a:effectLst/>
                        <a:latin typeface="Arial"/>
                        <a:ea typeface="Times New Roman"/>
                        <a:cs typeface="Times New Roman"/>
                      </a:endParaRPr>
                    </a:p>
                  </a:txBody>
                  <a:tcPr marL="68580" marR="68580" marT="0" marB="0"/>
                </a:tc>
                <a:extLst>
                  <a:ext uri="{0D108BD9-81ED-4DB2-BD59-A6C34878D82A}">
                    <a16:rowId xmlns:a16="http://schemas.microsoft.com/office/drawing/2014/main" val="10008"/>
                  </a:ext>
                </a:extLst>
              </a:tr>
              <a:tr h="292850">
                <a:tc>
                  <a:txBody>
                    <a:bodyPr/>
                    <a:lstStyle/>
                    <a:p>
                      <a:pPr>
                        <a:lnSpc>
                          <a:spcPct val="115000"/>
                        </a:lnSpc>
                        <a:spcBef>
                          <a:spcPts val="480"/>
                        </a:spcBef>
                        <a:spcAft>
                          <a:spcPts val="480"/>
                        </a:spcAft>
                      </a:pPr>
                      <a:r>
                        <a:rPr lang="en-GB" sz="1600">
                          <a:effectLst/>
                        </a:rPr>
                        <a:t> </a:t>
                      </a:r>
                      <a:endParaRPr lang="en-ZA" sz="1600">
                        <a:effectLst/>
                        <a:latin typeface="Arial"/>
                        <a:ea typeface="Times New Roman"/>
                        <a:cs typeface="Times New Roman"/>
                      </a:endParaRPr>
                    </a:p>
                  </a:txBody>
                  <a:tcPr marL="68580" marR="68580" marT="0" marB="0"/>
                </a:tc>
                <a:tc>
                  <a:txBody>
                    <a:bodyPr/>
                    <a:lstStyle/>
                    <a:p>
                      <a:pPr>
                        <a:lnSpc>
                          <a:spcPct val="115000"/>
                        </a:lnSpc>
                        <a:spcBef>
                          <a:spcPts val="480"/>
                        </a:spcBef>
                        <a:spcAft>
                          <a:spcPts val="480"/>
                        </a:spcAft>
                      </a:pPr>
                      <a:r>
                        <a:rPr lang="en-GB" sz="1600" dirty="0">
                          <a:effectLst/>
                        </a:rPr>
                        <a:t> </a:t>
                      </a:r>
                      <a:endParaRPr lang="en-ZA" sz="1600" dirty="0">
                        <a:effectLst/>
                        <a:latin typeface="Arial"/>
                        <a:ea typeface="Times New Roman"/>
                        <a:cs typeface="Times New Roman"/>
                      </a:endParaRPr>
                    </a:p>
                  </a:txBody>
                  <a:tcPr marL="68580" marR="68580" marT="0" marB="0"/>
                </a:tc>
                <a:extLst>
                  <a:ext uri="{0D108BD9-81ED-4DB2-BD59-A6C34878D82A}">
                    <a16:rowId xmlns:a16="http://schemas.microsoft.com/office/drawing/2014/main" val="1000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Font typeface="Arial" pitchFamily="34" charset="0"/>
              <a:buChar char="•"/>
            </a:pPr>
            <a:r>
              <a:rPr lang="en-GB" dirty="0"/>
              <a:t>The contract shall be for a period of 36  Months.</a:t>
            </a:r>
            <a:endParaRPr lang="en-ZA" dirty="0"/>
          </a:p>
          <a:p>
            <a:pPr>
              <a:buFont typeface="Arial" pitchFamily="34" charset="0"/>
              <a:buChar char="•"/>
            </a:pPr>
            <a:endParaRPr lang="en-ZA" dirty="0"/>
          </a:p>
        </p:txBody>
      </p:sp>
      <p:sp>
        <p:nvSpPr>
          <p:cNvPr id="3" name="Title 2"/>
          <p:cNvSpPr>
            <a:spLocks noGrp="1"/>
          </p:cNvSpPr>
          <p:nvPr>
            <p:ph type="title"/>
          </p:nvPr>
        </p:nvSpPr>
        <p:spPr/>
        <p:txBody>
          <a:bodyPr/>
          <a:lstStyle/>
          <a:p>
            <a:r>
              <a:rPr lang="en-ZA" dirty="0"/>
              <a:t>THE RFP</a:t>
            </a:r>
          </a:p>
        </p:txBody>
      </p:sp>
      <p:sp>
        <p:nvSpPr>
          <p:cNvPr id="4" name="Text Placeholder 3"/>
          <p:cNvSpPr>
            <a:spLocks noGrp="1"/>
          </p:cNvSpPr>
          <p:nvPr>
            <p:ph type="body" sz="half" idx="2"/>
          </p:nvPr>
        </p:nvSpPr>
        <p:spPr/>
        <p:txBody>
          <a:bodyPr>
            <a:normAutofit/>
          </a:bodyPr>
          <a:lstStyle/>
          <a:p>
            <a:r>
              <a:rPr lang="en-GB" dirty="0"/>
              <a:t>CONTRACT DURATION</a:t>
            </a:r>
            <a:endParaRPr lang="en-ZA"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ZA" dirty="0"/>
              <a:t>MANDATORY  REQUIREMENTS</a:t>
            </a:r>
          </a:p>
        </p:txBody>
      </p:sp>
      <p:sp>
        <p:nvSpPr>
          <p:cNvPr id="4" name="Text Placeholder 3"/>
          <p:cNvSpPr>
            <a:spLocks noGrp="1"/>
          </p:cNvSpPr>
          <p:nvPr>
            <p:ph type="body" sz="half" idx="2"/>
          </p:nvPr>
        </p:nvSpPr>
        <p:spPr/>
        <p:txBody>
          <a:bodyPr>
            <a:normAutofit fontScale="85000" lnSpcReduction="10000"/>
          </a:bodyPr>
          <a:lstStyle/>
          <a:p>
            <a:r>
              <a:rPr lang="en-US" dirty="0"/>
              <a:t>SUPPLY AND DELIVERY OF SECURITY EQUIPMENTS NATIONALLY.</a:t>
            </a:r>
            <a:endParaRPr lang="en-ZA" dirty="0"/>
          </a:p>
        </p:txBody>
      </p:sp>
      <p:graphicFrame>
        <p:nvGraphicFramePr>
          <p:cNvPr id="9" name="Table 8">
            <a:extLst>
              <a:ext uri="{FF2B5EF4-FFF2-40B4-BE49-F238E27FC236}">
                <a16:creationId xmlns:a16="http://schemas.microsoft.com/office/drawing/2014/main" id="{BE3EA1AF-8C23-88D3-80A5-E82BD21C4B5F}"/>
              </a:ext>
            </a:extLst>
          </p:cNvPr>
          <p:cNvGraphicFramePr>
            <a:graphicFrameLocks noGrp="1"/>
          </p:cNvGraphicFramePr>
          <p:nvPr>
            <p:extLst>
              <p:ext uri="{D42A27DB-BD31-4B8C-83A1-F6EECF244321}">
                <p14:modId xmlns:p14="http://schemas.microsoft.com/office/powerpoint/2010/main" val="2485601443"/>
              </p:ext>
            </p:extLst>
          </p:nvPr>
        </p:nvGraphicFramePr>
        <p:xfrm>
          <a:off x="411702" y="2578308"/>
          <a:ext cx="6197903" cy="4453225"/>
        </p:xfrm>
        <a:graphic>
          <a:graphicData uri="http://schemas.openxmlformats.org/drawingml/2006/table">
            <a:tbl>
              <a:tblPr firstRow="1" firstCol="1" bandRow="1"/>
              <a:tblGrid>
                <a:gridCol w="421954">
                  <a:extLst>
                    <a:ext uri="{9D8B030D-6E8A-4147-A177-3AD203B41FA5}">
                      <a16:colId xmlns:a16="http://schemas.microsoft.com/office/drawing/2014/main" val="1351474701"/>
                    </a:ext>
                  </a:extLst>
                </a:gridCol>
                <a:gridCol w="5681969">
                  <a:extLst>
                    <a:ext uri="{9D8B030D-6E8A-4147-A177-3AD203B41FA5}">
                      <a16:colId xmlns:a16="http://schemas.microsoft.com/office/drawing/2014/main" val="1582127213"/>
                    </a:ext>
                  </a:extLst>
                </a:gridCol>
                <a:gridCol w="93980">
                  <a:extLst>
                    <a:ext uri="{9D8B030D-6E8A-4147-A177-3AD203B41FA5}">
                      <a16:colId xmlns:a16="http://schemas.microsoft.com/office/drawing/2014/main" val="1771369533"/>
                    </a:ext>
                  </a:extLst>
                </a:gridCol>
              </a:tblGrid>
              <a:tr h="321619">
                <a:tc gridSpan="3">
                  <a:txBody>
                    <a:bodyPr/>
                    <a:lstStyle/>
                    <a:p>
                      <a:pPr algn="just">
                        <a:lnSpc>
                          <a:spcPct val="150000"/>
                        </a:lnSpc>
                        <a:spcAft>
                          <a:spcPts val="800"/>
                        </a:spcAft>
                        <a:tabLst>
                          <a:tab pos="2743200" algn="ctr"/>
                          <a:tab pos="5486400" algn="r"/>
                        </a:tabLst>
                      </a:pPr>
                      <a:r>
                        <a:rPr lang="en-ZA" sz="1400" b="1">
                          <a:effectLst/>
                          <a:latin typeface="Arial" panose="020B0604020202020204" pitchFamily="34" charset="0"/>
                          <a:ea typeface="Times New Roman" panose="02020603050405020304" pitchFamily="18" charset="0"/>
                          <a:cs typeface="Arial" panose="020B0604020202020204" pitchFamily="34" charset="0"/>
                        </a:rPr>
                        <a:t> </a:t>
                      </a:r>
                      <a:r>
                        <a:rPr lang="en-US" sz="1400" b="1">
                          <a:effectLst/>
                          <a:latin typeface="Arial" panose="020B0604020202020204" pitchFamily="34" charset="0"/>
                          <a:ea typeface="Times New Roman" panose="02020603050405020304" pitchFamily="18" charset="0"/>
                          <a:cs typeface="Arial" panose="020B0604020202020204" pitchFamily="34" charset="0"/>
                        </a:rPr>
                        <a:t>MANDATORY REQUIREMENTS </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4250924720"/>
                  </a:ext>
                </a:extLst>
              </a:tr>
              <a:tr h="688601">
                <a:tc>
                  <a:txBody>
                    <a:bodyPr/>
                    <a:lstStyle/>
                    <a:p>
                      <a:pPr algn="just">
                        <a:lnSpc>
                          <a:spcPct val="150000"/>
                        </a:lnSpc>
                        <a:spcAft>
                          <a:spcPts val="800"/>
                        </a:spcAft>
                        <a:tabLst>
                          <a:tab pos="2743200" algn="ctr"/>
                          <a:tab pos="5486400" algn="r"/>
                        </a:tabLst>
                      </a:pPr>
                      <a:r>
                        <a:rPr lang="en-GB" sz="1400" b="1">
                          <a:effectLst/>
                          <a:latin typeface="Arial" panose="020B0604020202020204" pitchFamily="34" charset="0"/>
                          <a:ea typeface="Calibri" panose="020F0502020204030204" pitchFamily="34" charset="0"/>
                          <a:cs typeface="Arial" panose="020B0604020202020204" pitchFamily="34" charset="0"/>
                        </a:rPr>
                        <a:t>No.</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800"/>
                        </a:spcAft>
                        <a:tabLst>
                          <a:tab pos="2743200" algn="ctr"/>
                          <a:tab pos="5486400" algn="r"/>
                        </a:tabLst>
                      </a:pPr>
                      <a:r>
                        <a:rPr lang="en-GB" sz="1400" b="1">
                          <a:effectLst/>
                          <a:latin typeface="Arial" panose="020B0604020202020204" pitchFamily="34" charset="0"/>
                          <a:ea typeface="Calibri" panose="020F0502020204030204" pitchFamily="34" charset="0"/>
                          <a:cs typeface="Arial" panose="020B0604020202020204" pitchFamily="34" charset="0"/>
                        </a:rPr>
                        <a:t>Description of requirement</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r>
                        <a:rPr lang="en-ZA" sz="1100">
                          <a:effectLst/>
                          <a:latin typeface="Arial" panose="020B0604020202020204" pitchFamily="34" charset="0"/>
                          <a:ea typeface="Times New Roman" panose="02020603050405020304" pitchFamily="18"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784683659"/>
                  </a:ext>
                </a:extLst>
              </a:tr>
              <a:tr h="1055583">
                <a:tc gridSpan="2">
                  <a:txBody>
                    <a:bodyPr/>
                    <a:lstStyle/>
                    <a:p>
                      <a:pPr>
                        <a:lnSpc>
                          <a:spcPct val="150000"/>
                        </a:lnSpc>
                        <a:tabLst>
                          <a:tab pos="2743200" algn="ctr"/>
                          <a:tab pos="5486400" algn="r"/>
                        </a:tabLst>
                      </a:pPr>
                      <a:r>
                        <a:rPr lang="en-GB" sz="1400" b="1" dirty="0">
                          <a:effectLst/>
                          <a:latin typeface="Arial" panose="020B0604020202020204" pitchFamily="34" charset="0"/>
                          <a:ea typeface="Calibri" panose="020F0502020204030204" pitchFamily="34" charset="0"/>
                          <a:cs typeface="Arial" panose="020B0604020202020204" pitchFamily="34" charset="0"/>
                        </a:rPr>
                        <a:t>STAGE 1: (A) MANDATORY COMPLIANCE REQUIREMENTS</a:t>
                      </a:r>
                      <a:r>
                        <a:rPr lang="en-GB" sz="1400" dirty="0">
                          <a:effectLst/>
                          <a:latin typeface="Arial" panose="020B0604020202020204" pitchFamily="34" charset="0"/>
                          <a:ea typeface="Times New Roman" panose="02020603050405020304" pitchFamily="18" charset="0"/>
                          <a:cs typeface="Arial" panose="020B0604020202020204" pitchFamily="34" charset="0"/>
                        </a:rPr>
                        <a:t> </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50000"/>
                        </a:lnSpc>
                        <a:tabLst>
                          <a:tab pos="2743200" algn="ctr"/>
                          <a:tab pos="5486400" algn="r"/>
                        </a:tabLst>
                      </a:pPr>
                      <a:r>
                        <a:rPr lang="en-GB" sz="1400" dirty="0">
                          <a:effectLst/>
                          <a:latin typeface="Arial" panose="020B0604020202020204" pitchFamily="34" charset="0"/>
                          <a:ea typeface="Times New Roman" panose="02020603050405020304" pitchFamily="18" charset="0"/>
                          <a:cs typeface="Arial" panose="020B0604020202020204" pitchFamily="34" charset="0"/>
                        </a:rPr>
                        <a:t>If a supplier / bidder does not submit the following documents the Proposal will be disqualified automatically:</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ZA"/>
                    </a:p>
                  </a:txBody>
                  <a:tcPr/>
                </a:tc>
                <a:tc>
                  <a:txBody>
                    <a:bodyPr/>
                    <a:lstStyle/>
                    <a:p>
                      <a:pPr>
                        <a:lnSpc>
                          <a:spcPct val="107000"/>
                        </a:lnSpc>
                      </a:pPr>
                      <a:r>
                        <a:rPr lang="en-ZA" sz="1100">
                          <a:effectLst/>
                          <a:latin typeface="Arial" panose="020B0604020202020204" pitchFamily="34" charset="0"/>
                          <a:ea typeface="Times New Roman" panose="02020603050405020304" pitchFamily="18"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731128601"/>
                  </a:ext>
                </a:extLst>
              </a:tr>
              <a:tr h="1055583">
                <a:tc>
                  <a:txBody>
                    <a:bodyPr/>
                    <a:lstStyle/>
                    <a:p>
                      <a:pPr algn="just">
                        <a:lnSpc>
                          <a:spcPct val="150000"/>
                        </a:lnSpc>
                        <a:tabLst>
                          <a:tab pos="2743200" algn="ctr"/>
                          <a:tab pos="5486400" algn="r"/>
                        </a:tabLst>
                      </a:pPr>
                      <a:r>
                        <a:rPr lang="en-GB" sz="1400">
                          <a:effectLst/>
                          <a:latin typeface="Arial" panose="020B0604020202020204" pitchFamily="34" charset="0"/>
                          <a:ea typeface="Calibri" panose="020F0502020204030204" pitchFamily="34" charset="0"/>
                          <a:cs typeface="Arial" panose="020B0604020202020204" pitchFamily="34" charset="0"/>
                        </a:rPr>
                        <a:t>a)</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tabLst>
                          <a:tab pos="2743200" algn="ctr"/>
                          <a:tab pos="5486400" algn="r"/>
                        </a:tabLst>
                      </a:pPr>
                      <a:r>
                        <a:rPr lang="en-GB" sz="1400" dirty="0">
                          <a:effectLst/>
                          <a:latin typeface="Arial" panose="020B0604020202020204" pitchFamily="34" charset="0"/>
                          <a:ea typeface="Calibri" panose="020F0502020204030204" pitchFamily="34" charset="0"/>
                          <a:cs typeface="Arial" panose="020B0604020202020204" pitchFamily="34" charset="0"/>
                        </a:rPr>
                        <a:t>Completion of ALL RFP documentation (includes ALL declarations, ALL Standard Bidding Documents (SBD) and Commissioner of Oath signatures required)</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r>
                        <a:rPr lang="en-ZA" sz="1100">
                          <a:effectLst/>
                          <a:latin typeface="Arial" panose="020B0604020202020204" pitchFamily="34" charset="0"/>
                          <a:ea typeface="Times New Roman" panose="02020603050405020304" pitchFamily="18"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895651327"/>
                  </a:ext>
                </a:extLst>
              </a:tr>
              <a:tr h="688601">
                <a:tc>
                  <a:txBody>
                    <a:bodyPr/>
                    <a:lstStyle/>
                    <a:p>
                      <a:pPr algn="just">
                        <a:lnSpc>
                          <a:spcPct val="150000"/>
                        </a:lnSpc>
                        <a:tabLst>
                          <a:tab pos="2743200" algn="ctr"/>
                          <a:tab pos="5486400" algn="r"/>
                        </a:tabLst>
                      </a:pPr>
                      <a:r>
                        <a:rPr lang="en-GB" sz="1400">
                          <a:effectLst/>
                          <a:latin typeface="Arial" panose="020B0604020202020204" pitchFamily="34" charset="0"/>
                          <a:ea typeface="Calibri" panose="020F0502020204030204" pitchFamily="34" charset="0"/>
                          <a:cs typeface="Arial" panose="020B0604020202020204" pitchFamily="34" charset="0"/>
                        </a:rPr>
                        <a:t>b)</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pPr>
                      <a:r>
                        <a:rPr lang="en-GB" sz="1400">
                          <a:effectLst/>
                          <a:latin typeface="Arial" panose="020B0604020202020204" pitchFamily="34" charset="0"/>
                          <a:ea typeface="Calibri" panose="020F0502020204030204" pitchFamily="34" charset="0"/>
                          <a:cs typeface="Arial" panose="020B0604020202020204" pitchFamily="34" charset="0"/>
                        </a:rPr>
                        <a:t>Signed Joint Venture, Consortium Agreement or Partnering Agreement (whichever is applicable).</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r>
                        <a:rPr lang="en-ZA" sz="1100">
                          <a:effectLst/>
                          <a:latin typeface="Arial" panose="020B0604020202020204" pitchFamily="34" charset="0"/>
                          <a:ea typeface="Times New Roman" panose="02020603050405020304" pitchFamily="18"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33931449"/>
                  </a:ext>
                </a:extLst>
              </a:tr>
              <a:tr h="321619">
                <a:tc>
                  <a:txBody>
                    <a:bodyPr/>
                    <a:lstStyle/>
                    <a:p>
                      <a:pPr algn="just">
                        <a:lnSpc>
                          <a:spcPct val="150000"/>
                        </a:lnSpc>
                        <a:tabLst>
                          <a:tab pos="2743200" algn="ctr"/>
                          <a:tab pos="5486400" algn="r"/>
                        </a:tabLst>
                      </a:pPr>
                      <a:r>
                        <a:rPr lang="en-GB" sz="1400">
                          <a:effectLst/>
                          <a:latin typeface="Arial" panose="020B0604020202020204" pitchFamily="34" charset="0"/>
                          <a:ea typeface="Calibri" panose="020F0502020204030204" pitchFamily="34" charset="0"/>
                          <a:cs typeface="Arial" panose="020B0604020202020204" pitchFamily="34" charset="0"/>
                        </a:rPr>
                        <a:t>c)</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pPr>
                      <a:r>
                        <a:rPr lang="en-GB" sz="1400">
                          <a:effectLst/>
                          <a:latin typeface="Arial" panose="020B0604020202020204" pitchFamily="34" charset="0"/>
                          <a:ea typeface="Calibri" panose="020F0502020204030204" pitchFamily="34" charset="0"/>
                          <a:cs typeface="Arial" panose="020B0604020202020204" pitchFamily="34" charset="0"/>
                        </a:rPr>
                        <a:t>PSIRA  letter of good standing</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r>
                        <a:rPr lang="en-ZA" sz="1100">
                          <a:effectLst/>
                          <a:latin typeface="Arial" panose="020B0604020202020204" pitchFamily="34" charset="0"/>
                          <a:ea typeface="Times New Roman" panose="02020603050405020304" pitchFamily="18"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330070865"/>
                  </a:ext>
                </a:extLst>
              </a:tr>
              <a:tr h="321619">
                <a:tc>
                  <a:txBody>
                    <a:bodyPr/>
                    <a:lstStyle/>
                    <a:p>
                      <a:pPr algn="just">
                        <a:lnSpc>
                          <a:spcPct val="150000"/>
                        </a:lnSpc>
                        <a:tabLst>
                          <a:tab pos="2743200" algn="ctr"/>
                          <a:tab pos="5486400" algn="r"/>
                        </a:tabLst>
                      </a:pPr>
                      <a:r>
                        <a:rPr lang="en-GB" sz="1400">
                          <a:effectLst/>
                          <a:latin typeface="Arial" panose="020B0604020202020204" pitchFamily="34" charset="0"/>
                          <a:ea typeface="Calibri" panose="020F0502020204030204" pitchFamily="34" charset="0"/>
                          <a:cs typeface="Arial" panose="020B0604020202020204" pitchFamily="34" charset="0"/>
                        </a:rPr>
                        <a:t>d)</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pPr>
                      <a:r>
                        <a:rPr lang="en-GB" sz="1400" dirty="0">
                          <a:effectLst/>
                          <a:latin typeface="Arial" panose="020B0604020202020204" pitchFamily="34" charset="0"/>
                          <a:ea typeface="Times New Roman" panose="02020603050405020304" pitchFamily="18" charset="0"/>
                          <a:cs typeface="Arial" panose="020B0604020202020204" pitchFamily="34" charset="0"/>
                        </a:rPr>
                        <a:t>Sub-contracting Agreement</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r>
                        <a:rPr lang="en-ZA" sz="1100" dirty="0">
                          <a:effectLst/>
                          <a:latin typeface="Arial" panose="020B0604020202020204" pitchFamily="34" charset="0"/>
                          <a:ea typeface="Times New Roman" panose="02020603050405020304" pitchFamily="18"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948516332"/>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5A1188-120E-926C-FBCB-6CC09322CDDC}"/>
              </a:ext>
            </a:extLst>
          </p:cNvPr>
          <p:cNvSpPr>
            <a:spLocks noGrp="1"/>
          </p:cNvSpPr>
          <p:nvPr>
            <p:ph type="title"/>
          </p:nvPr>
        </p:nvSpPr>
        <p:spPr/>
        <p:txBody>
          <a:bodyPr/>
          <a:lstStyle/>
          <a:p>
            <a:r>
              <a:rPr lang="en-ZA" dirty="0"/>
              <a:t>BASIC COMPLIANCE </a:t>
            </a:r>
          </a:p>
        </p:txBody>
      </p:sp>
      <p:sp>
        <p:nvSpPr>
          <p:cNvPr id="4" name="Text Placeholder 3">
            <a:extLst>
              <a:ext uri="{FF2B5EF4-FFF2-40B4-BE49-F238E27FC236}">
                <a16:creationId xmlns:a16="http://schemas.microsoft.com/office/drawing/2014/main" id="{23BF76B3-5DA3-55AD-5290-4354D2540750}"/>
              </a:ext>
            </a:extLst>
          </p:cNvPr>
          <p:cNvSpPr>
            <a:spLocks noGrp="1"/>
          </p:cNvSpPr>
          <p:nvPr>
            <p:ph type="body" sz="half" idx="2"/>
          </p:nvPr>
        </p:nvSpPr>
        <p:spPr>
          <a:xfrm>
            <a:off x="128383" y="755552"/>
            <a:ext cx="5486400" cy="804862"/>
          </a:xfrm>
        </p:spPr>
        <p:txBody>
          <a:bodyPr>
            <a:normAutofit fontScale="85000" lnSpcReduction="10000"/>
          </a:bodyPr>
          <a:lstStyle/>
          <a:p>
            <a:r>
              <a:rPr lang="en-ZA" dirty="0"/>
              <a:t>SUPPLY AND DELIVERY OF SECURITY EQUIPMENTS NATIONALLY </a:t>
            </a:r>
          </a:p>
        </p:txBody>
      </p:sp>
      <p:graphicFrame>
        <p:nvGraphicFramePr>
          <p:cNvPr id="8" name="Content Placeholder 7">
            <a:extLst>
              <a:ext uri="{FF2B5EF4-FFF2-40B4-BE49-F238E27FC236}">
                <a16:creationId xmlns:a16="http://schemas.microsoft.com/office/drawing/2014/main" id="{3D3C0100-5AC5-D3BB-8CCA-8B9F9FC34670}"/>
              </a:ext>
            </a:extLst>
          </p:cNvPr>
          <p:cNvGraphicFramePr>
            <a:graphicFrameLocks noGrp="1"/>
          </p:cNvGraphicFramePr>
          <p:nvPr>
            <p:ph idx="1"/>
            <p:extLst>
              <p:ext uri="{D42A27DB-BD31-4B8C-83A1-F6EECF244321}">
                <p14:modId xmlns:p14="http://schemas.microsoft.com/office/powerpoint/2010/main" val="3294264945"/>
              </p:ext>
            </p:extLst>
          </p:nvPr>
        </p:nvGraphicFramePr>
        <p:xfrm>
          <a:off x="1153930" y="2019012"/>
          <a:ext cx="6238875" cy="5073475"/>
        </p:xfrm>
        <a:graphic>
          <a:graphicData uri="http://schemas.openxmlformats.org/drawingml/2006/table">
            <a:tbl>
              <a:tblPr firstRow="1" firstCol="1" bandRow="1"/>
              <a:tblGrid>
                <a:gridCol w="431283">
                  <a:extLst>
                    <a:ext uri="{9D8B030D-6E8A-4147-A177-3AD203B41FA5}">
                      <a16:colId xmlns:a16="http://schemas.microsoft.com/office/drawing/2014/main" val="1664159225"/>
                    </a:ext>
                  </a:extLst>
                </a:gridCol>
                <a:gridCol w="5807592">
                  <a:extLst>
                    <a:ext uri="{9D8B030D-6E8A-4147-A177-3AD203B41FA5}">
                      <a16:colId xmlns:a16="http://schemas.microsoft.com/office/drawing/2014/main" val="885365341"/>
                    </a:ext>
                  </a:extLst>
                </a:gridCol>
              </a:tblGrid>
              <a:tr h="574286">
                <a:tc gridSpan="2">
                  <a:txBody>
                    <a:bodyPr/>
                    <a:lstStyle/>
                    <a:p>
                      <a:pPr>
                        <a:lnSpc>
                          <a:spcPct val="150000"/>
                        </a:lnSpc>
                        <a:spcAft>
                          <a:spcPts val="800"/>
                        </a:spcAft>
                        <a:tabLst>
                          <a:tab pos="2743200" algn="ctr"/>
                          <a:tab pos="5486400" algn="r"/>
                        </a:tabLst>
                      </a:pPr>
                      <a:r>
                        <a:rPr lang="en-GB" sz="1400" b="1" dirty="0">
                          <a:effectLst/>
                          <a:latin typeface="Arial" panose="020B0604020202020204" pitchFamily="34" charset="0"/>
                          <a:ea typeface="Calibri" panose="020F0502020204030204" pitchFamily="34" charset="0"/>
                          <a:cs typeface="Arial" panose="020B0604020202020204" pitchFamily="34" charset="0"/>
                        </a:rPr>
                        <a:t>STAGE 1 (B):  BASIC COMPLIANCE REQUIREMENTS                (Administrative Responsiveness)</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ZA"/>
                    </a:p>
                  </a:txBody>
                  <a:tcPr/>
                </a:tc>
                <a:extLst>
                  <a:ext uri="{0D108BD9-81ED-4DB2-BD59-A6C34878D82A}">
                    <a16:rowId xmlns:a16="http://schemas.microsoft.com/office/drawing/2014/main" val="2157455628"/>
                  </a:ext>
                </a:extLst>
              </a:tr>
              <a:tr h="938390">
                <a:tc gridSpan="2">
                  <a:txBody>
                    <a:bodyPr/>
                    <a:lstStyle/>
                    <a:p>
                      <a:pPr>
                        <a:lnSpc>
                          <a:spcPct val="150000"/>
                        </a:lnSpc>
                        <a:tabLst>
                          <a:tab pos="2743200" algn="ctr"/>
                          <a:tab pos="5486400" algn="r"/>
                        </a:tabLst>
                      </a:pPr>
                      <a:r>
                        <a:rPr lang="en-ZA" sz="1400" b="1" dirty="0">
                          <a:effectLst/>
                          <a:latin typeface="Arial" panose="020B0604020202020204" pitchFamily="34" charset="0"/>
                          <a:ea typeface="Calibri" panose="020F0502020204030204" pitchFamily="34" charset="0"/>
                          <a:cs typeface="Arial" panose="020B0604020202020204" pitchFamily="34" charset="0"/>
                        </a:rPr>
                        <a:t>If you do not submit the following </a:t>
                      </a:r>
                      <a:r>
                        <a:rPr lang="en-ZA" sz="1400" b="1" u="sng" dirty="0">
                          <a:effectLst/>
                          <a:latin typeface="Arial" panose="020B0604020202020204" pitchFamily="34" charset="0"/>
                          <a:ea typeface="Calibri" panose="020F0502020204030204" pitchFamily="34" charset="0"/>
                          <a:cs typeface="Arial" panose="020B0604020202020204" pitchFamily="34" charset="0"/>
                        </a:rPr>
                        <a:t>basic compliance</a:t>
                      </a:r>
                      <a:r>
                        <a:rPr lang="en-ZA" sz="1400" b="1" dirty="0">
                          <a:effectLst/>
                          <a:latin typeface="Arial" panose="020B0604020202020204" pitchFamily="34" charset="0"/>
                          <a:ea typeface="Calibri" panose="020F0502020204030204" pitchFamily="34" charset="0"/>
                          <a:cs typeface="Arial" panose="020B0604020202020204" pitchFamily="34" charset="0"/>
                        </a:rPr>
                        <a:t> documents your bid may be disqualified and these documents must be made available within a specified period should an award be made: e.g. 7 days.</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ZA"/>
                    </a:p>
                  </a:txBody>
                  <a:tcPr/>
                </a:tc>
                <a:extLst>
                  <a:ext uri="{0D108BD9-81ED-4DB2-BD59-A6C34878D82A}">
                    <a16:rowId xmlns:a16="http://schemas.microsoft.com/office/drawing/2014/main" val="2148124406"/>
                  </a:ext>
                </a:extLst>
              </a:tr>
              <a:tr h="318369">
                <a:tc>
                  <a:txBody>
                    <a:bodyPr/>
                    <a:lstStyle/>
                    <a:p>
                      <a:pPr algn="just">
                        <a:lnSpc>
                          <a:spcPct val="150000"/>
                        </a:lnSpc>
                        <a:tabLst>
                          <a:tab pos="2743200" algn="ctr"/>
                          <a:tab pos="5486400" algn="r"/>
                        </a:tabLst>
                      </a:pPr>
                      <a:r>
                        <a:rPr lang="en-GB" sz="1400">
                          <a:effectLst/>
                          <a:latin typeface="Arial" panose="020B0604020202020204" pitchFamily="34" charset="0"/>
                          <a:ea typeface="Calibri" panose="020F0502020204030204" pitchFamily="34" charset="0"/>
                          <a:cs typeface="Arial" panose="020B0604020202020204" pitchFamily="34" charset="0"/>
                        </a:rPr>
                        <a:t>a)</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tabLst>
                          <a:tab pos="2743200" algn="ctr"/>
                          <a:tab pos="5486400" algn="r"/>
                        </a:tabLst>
                      </a:pPr>
                      <a:r>
                        <a:rPr lang="en-GB" sz="1400">
                          <a:effectLst/>
                          <a:latin typeface="Arial" panose="020B0604020202020204" pitchFamily="34" charset="0"/>
                          <a:ea typeface="Calibri" panose="020F0502020204030204" pitchFamily="34" charset="0"/>
                          <a:cs typeface="Arial" panose="020B0604020202020204" pitchFamily="34" charset="0"/>
                        </a:rPr>
                        <a:t>Original Tax Clearance Certificate and/or SARS PIN. </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8441426"/>
                  </a:ext>
                </a:extLst>
              </a:tr>
              <a:tr h="1268958">
                <a:tc>
                  <a:txBody>
                    <a:bodyPr/>
                    <a:lstStyle/>
                    <a:p>
                      <a:pPr algn="just">
                        <a:lnSpc>
                          <a:spcPct val="150000"/>
                        </a:lnSpc>
                        <a:tabLst>
                          <a:tab pos="2743200" algn="ctr"/>
                          <a:tab pos="5486400" algn="r"/>
                        </a:tabLst>
                      </a:pPr>
                      <a:r>
                        <a:rPr lang="en-GB" sz="1400">
                          <a:effectLst/>
                          <a:latin typeface="Arial" panose="020B0604020202020204" pitchFamily="34" charset="0"/>
                          <a:ea typeface="Calibri" panose="020F0502020204030204" pitchFamily="34" charset="0"/>
                          <a:cs typeface="Arial" panose="020B0604020202020204" pitchFamily="34" charset="0"/>
                        </a:rPr>
                        <a:t>b)</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800"/>
                        </a:spcAft>
                        <a:tabLst>
                          <a:tab pos="2743200" algn="ctr"/>
                          <a:tab pos="5486400" algn="r"/>
                        </a:tabLst>
                      </a:pPr>
                      <a:r>
                        <a:rPr lang="en-GB" sz="1400" dirty="0">
                          <a:effectLst/>
                          <a:latin typeface="Arial" panose="020B0604020202020204" pitchFamily="34" charset="0"/>
                          <a:ea typeface="Calibri" panose="020F0502020204030204" pitchFamily="34" charset="0"/>
                          <a:cs typeface="Arial" panose="020B0604020202020204" pitchFamily="34" charset="0"/>
                        </a:rPr>
                        <a:t>Valid BBBEE Certificate from a SANAS accredited rating agency (Original or Certified) or Sworn affidavit </a:t>
                      </a:r>
                      <a:r>
                        <a:rPr lang="en-GB" sz="1400" kern="1200" dirty="0">
                          <a:solidFill>
                            <a:srgbClr val="394449"/>
                          </a:solidFill>
                          <a:latin typeface="Arial"/>
                          <a:ea typeface="+mn-ea"/>
                          <a:cs typeface="Arial"/>
                        </a:rPr>
                        <a:t>signed</a:t>
                      </a:r>
                      <a:r>
                        <a:rPr lang="en-GB" sz="1400" dirty="0">
                          <a:effectLst/>
                          <a:latin typeface="Arial" panose="020B0604020202020204" pitchFamily="34" charset="0"/>
                          <a:ea typeface="Calibri" panose="020F0502020204030204" pitchFamily="34" charset="0"/>
                          <a:cs typeface="Arial" panose="020B0604020202020204" pitchFamily="34" charset="0"/>
                        </a:rPr>
                        <a:t> by the Commissioner of Oath).</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50000"/>
                        </a:lnSpc>
                        <a:tabLst>
                          <a:tab pos="2743200" algn="ctr"/>
                          <a:tab pos="5486400" algn="r"/>
                        </a:tabLst>
                      </a:pPr>
                      <a:r>
                        <a:rPr lang="en-GB" sz="1400" dirty="0">
                          <a:effectLst/>
                          <a:latin typeface="Arial" panose="020B0604020202020204" pitchFamily="34" charset="0"/>
                          <a:ea typeface="Calibri" panose="020F0502020204030204" pitchFamily="34" charset="0"/>
                          <a:cs typeface="Arial" panose="020B0604020202020204" pitchFamily="34" charset="0"/>
                        </a:rPr>
                        <a:t> Joint Venture BBBEE Certificate (if applicable)</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010632"/>
                  </a:ext>
                </a:extLst>
              </a:tr>
              <a:tr h="318369">
                <a:tc>
                  <a:txBody>
                    <a:bodyPr/>
                    <a:lstStyle/>
                    <a:p>
                      <a:pPr algn="just">
                        <a:lnSpc>
                          <a:spcPct val="150000"/>
                        </a:lnSpc>
                        <a:tabLst>
                          <a:tab pos="2743200" algn="ctr"/>
                          <a:tab pos="5486400" algn="r"/>
                        </a:tabLst>
                      </a:pPr>
                      <a:r>
                        <a:rPr lang="en-GB" sz="1400">
                          <a:effectLst/>
                          <a:latin typeface="Arial" panose="020B0604020202020204" pitchFamily="34" charset="0"/>
                          <a:ea typeface="Calibri" panose="020F0502020204030204" pitchFamily="34" charset="0"/>
                          <a:cs typeface="Arial" panose="020B0604020202020204" pitchFamily="34" charset="0"/>
                        </a:rPr>
                        <a:t>c)</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tabLst>
                          <a:tab pos="2743200" algn="ctr"/>
                          <a:tab pos="5486400" algn="r"/>
                        </a:tabLst>
                      </a:pPr>
                      <a:r>
                        <a:rPr lang="en-GB" sz="1400">
                          <a:effectLst/>
                          <a:latin typeface="Arial" panose="020B0604020202020204" pitchFamily="34" charset="0"/>
                          <a:ea typeface="Calibri" panose="020F0502020204030204" pitchFamily="34" charset="0"/>
                          <a:cs typeface="Arial" panose="020B0604020202020204" pitchFamily="34" charset="0"/>
                        </a:rPr>
                        <a:t>Valid COID letter of good standing</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9351815"/>
                  </a:ext>
                </a:extLst>
              </a:tr>
              <a:tr h="318369">
                <a:tc>
                  <a:txBody>
                    <a:bodyPr/>
                    <a:lstStyle/>
                    <a:p>
                      <a:pPr algn="just">
                        <a:lnSpc>
                          <a:spcPct val="150000"/>
                        </a:lnSpc>
                        <a:tabLst>
                          <a:tab pos="2743200" algn="ctr"/>
                          <a:tab pos="5486400" algn="r"/>
                        </a:tabLst>
                      </a:pPr>
                      <a:r>
                        <a:rPr lang="en-GB" sz="1400">
                          <a:effectLst/>
                          <a:latin typeface="Arial" panose="020B0604020202020204" pitchFamily="34" charset="0"/>
                          <a:ea typeface="Calibri" panose="020F0502020204030204" pitchFamily="34" charset="0"/>
                          <a:cs typeface="Arial" panose="020B0604020202020204" pitchFamily="34" charset="0"/>
                        </a:rPr>
                        <a:t>d)</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tabLst>
                          <a:tab pos="2743200" algn="ctr"/>
                          <a:tab pos="5486400" algn="r"/>
                        </a:tabLst>
                      </a:pPr>
                      <a:r>
                        <a:rPr lang="en-GB" sz="1400">
                          <a:effectLst/>
                          <a:latin typeface="Arial" panose="020B0604020202020204" pitchFamily="34" charset="0"/>
                          <a:ea typeface="Calibri" panose="020F0502020204030204" pitchFamily="34" charset="0"/>
                          <a:cs typeface="Arial" panose="020B0604020202020204" pitchFamily="34" charset="0"/>
                        </a:rPr>
                        <a:t>Company Registration Documents</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0984315"/>
                  </a:ext>
                </a:extLst>
              </a:tr>
              <a:tr h="318369">
                <a:tc>
                  <a:txBody>
                    <a:bodyPr/>
                    <a:lstStyle/>
                    <a:p>
                      <a:pPr algn="just">
                        <a:lnSpc>
                          <a:spcPct val="150000"/>
                        </a:lnSpc>
                        <a:tabLst>
                          <a:tab pos="2743200" algn="ctr"/>
                          <a:tab pos="5486400" algn="r"/>
                        </a:tabLst>
                      </a:pPr>
                      <a:r>
                        <a:rPr lang="en-GB" sz="1400">
                          <a:effectLst/>
                          <a:latin typeface="Arial" panose="020B0604020202020204" pitchFamily="34" charset="0"/>
                          <a:ea typeface="Calibri" panose="020F0502020204030204" pitchFamily="34" charset="0"/>
                          <a:cs typeface="Arial" panose="020B0604020202020204" pitchFamily="34" charset="0"/>
                        </a:rPr>
                        <a:t>e)</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tabLst>
                          <a:tab pos="2743200" algn="ctr"/>
                          <a:tab pos="5486400" algn="r"/>
                        </a:tabLst>
                      </a:pPr>
                      <a:r>
                        <a:rPr lang="en-GB" sz="1400">
                          <a:effectLst/>
                          <a:latin typeface="Arial" panose="020B0604020202020204" pitchFamily="34" charset="0"/>
                          <a:ea typeface="Calibri" panose="020F0502020204030204" pitchFamily="34" charset="0"/>
                          <a:cs typeface="Arial" panose="020B0604020202020204" pitchFamily="34" charset="0"/>
                        </a:rPr>
                        <a:t>Latest Audited financial Statement</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0805279"/>
                  </a:ext>
                </a:extLst>
              </a:tr>
              <a:tr h="567750">
                <a:tc>
                  <a:txBody>
                    <a:bodyPr/>
                    <a:lstStyle/>
                    <a:p>
                      <a:pPr algn="just">
                        <a:lnSpc>
                          <a:spcPct val="150000"/>
                        </a:lnSpc>
                        <a:tabLst>
                          <a:tab pos="2743200" algn="ctr"/>
                          <a:tab pos="5486400" algn="r"/>
                        </a:tabLst>
                      </a:pPr>
                      <a:r>
                        <a:rPr lang="en-GB" sz="1400">
                          <a:effectLst/>
                          <a:latin typeface="Arial" panose="020B0604020202020204" pitchFamily="34" charset="0"/>
                          <a:ea typeface="Calibri" panose="020F0502020204030204" pitchFamily="34" charset="0"/>
                          <a:cs typeface="Arial" panose="020B0604020202020204" pitchFamily="34" charset="0"/>
                        </a:rPr>
                        <a:t>g)</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tabLst>
                          <a:tab pos="2743200" algn="ctr"/>
                          <a:tab pos="5486400" algn="r"/>
                        </a:tabLst>
                      </a:pPr>
                      <a:r>
                        <a:rPr lang="en-GB" sz="1400" dirty="0">
                          <a:effectLst/>
                          <a:latin typeface="Arial" panose="020B0604020202020204" pitchFamily="34" charset="0"/>
                          <a:ea typeface="Calibri" panose="020F0502020204030204" pitchFamily="34" charset="0"/>
                          <a:cs typeface="Arial" panose="020B0604020202020204" pitchFamily="34" charset="0"/>
                        </a:rPr>
                        <a:t>Copies of Directors Identity Documents must be certified and not older than three months from date of closing of this bid.</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3900958"/>
                  </a:ext>
                </a:extLst>
              </a:tr>
              <a:tr h="318369">
                <a:tc>
                  <a:txBody>
                    <a:bodyPr/>
                    <a:lstStyle/>
                    <a:p>
                      <a:pPr algn="just">
                        <a:lnSpc>
                          <a:spcPct val="150000"/>
                        </a:lnSpc>
                        <a:tabLst>
                          <a:tab pos="2743200" algn="ctr"/>
                          <a:tab pos="5486400" algn="r"/>
                        </a:tabLst>
                      </a:pPr>
                      <a:r>
                        <a:rPr lang="en-GB" sz="1400">
                          <a:effectLst/>
                          <a:latin typeface="Arial" panose="020B0604020202020204" pitchFamily="34" charset="0"/>
                          <a:ea typeface="Calibri" panose="020F0502020204030204" pitchFamily="34" charset="0"/>
                          <a:cs typeface="Arial" panose="020B0604020202020204" pitchFamily="34" charset="0"/>
                        </a:rPr>
                        <a:t>h)</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tabLst>
                          <a:tab pos="2743200" algn="ctr"/>
                          <a:tab pos="5486400" algn="r"/>
                        </a:tabLst>
                      </a:pPr>
                      <a:r>
                        <a:rPr lang="en-GB" sz="1400" dirty="0">
                          <a:effectLst/>
                          <a:latin typeface="Arial" panose="020B0604020202020204" pitchFamily="34" charset="0"/>
                          <a:ea typeface="Calibri" panose="020F0502020204030204" pitchFamily="34" charset="0"/>
                          <a:cs typeface="Arial" panose="020B0604020202020204" pitchFamily="34" charset="0"/>
                        </a:rPr>
                        <a:t>CSD Suppliers Registration Number</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050794"/>
                  </a:ext>
                </a:extLst>
              </a:tr>
            </a:tbl>
          </a:graphicData>
        </a:graphic>
      </p:graphicFrame>
    </p:spTree>
    <p:extLst>
      <p:ext uri="{BB962C8B-B14F-4D97-AF65-F5344CB8AC3E}">
        <p14:creationId xmlns:p14="http://schemas.microsoft.com/office/powerpoint/2010/main" val="2799354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CFB32044-EC73-4FB0-81C6-6593A0BA8E07}"/>
              </a:ext>
            </a:extLst>
          </p:cNvPr>
          <p:cNvSpPr>
            <a:spLocks noGrp="1"/>
          </p:cNvSpPr>
          <p:nvPr>
            <p:ph idx="1"/>
          </p:nvPr>
        </p:nvSpPr>
        <p:spPr/>
        <p:txBody>
          <a:bodyPr>
            <a:normAutofit/>
          </a:bodyPr>
          <a:lstStyle/>
          <a:p>
            <a:pPr marL="342900" lvl="0" indent="-342900" algn="just">
              <a:lnSpc>
                <a:spcPct val="150000"/>
              </a:lnSpc>
              <a:spcAft>
                <a:spcPts val="800"/>
              </a:spcAft>
              <a:buFont typeface="Symbol" panose="05050102010706020507" pitchFamily="18" charset="2"/>
              <a:buChar char=""/>
            </a:pPr>
            <a:r>
              <a:rPr lang="en-ZA" b="1" dirty="0">
                <a:effectLst/>
                <a:latin typeface="Arial" panose="020B0604020202020204" pitchFamily="34" charset="0"/>
                <a:ea typeface="Calibri" panose="020F0502020204030204" pitchFamily="34" charset="0"/>
                <a:cs typeface="Arial" panose="020B0604020202020204" pitchFamily="34" charset="0"/>
              </a:rPr>
              <a:t>NB: In compliance with the regulation requirements stated above, PRASA requires a 30% to be subcontracted to a QSE or EME which has at least a 51%</a:t>
            </a:r>
            <a:r>
              <a:rPr lang="en-ZA" dirty="0">
                <a:effectLst/>
                <a:latin typeface="Arial" panose="020B0604020202020204" pitchFamily="34" charset="0"/>
                <a:ea typeface="Calibri" panose="020F0502020204030204" pitchFamily="34" charset="0"/>
                <a:cs typeface="Arial" panose="020B0604020202020204" pitchFamily="34" charset="0"/>
              </a:rPr>
              <a:t> </a:t>
            </a:r>
            <a:r>
              <a:rPr lang="en-GB" dirty="0">
                <a:effectLst/>
                <a:latin typeface="Arial" panose="020B0604020202020204" pitchFamily="34" charset="0"/>
                <a:ea typeface="Calibri" panose="020F0502020204030204" pitchFamily="34" charset="0"/>
                <a:cs typeface="Arial" panose="020B0604020202020204" pitchFamily="34" charset="0"/>
              </a:rPr>
              <a:t>owned by black people who are youth; or EME or QSE which is at least 51% owned by black people who are women.</a:t>
            </a:r>
            <a:endParaRPr lang="en-ZA" dirty="0">
              <a:effectLst/>
              <a:latin typeface="Arial" panose="020B0604020202020204" pitchFamily="34" charset="0"/>
              <a:ea typeface="Times New Roman" panose="02020603050405020304" pitchFamily="18" charset="0"/>
              <a:cs typeface="Times New Roman" panose="02020603050405020304" pitchFamily="18" charset="0"/>
            </a:endParaRPr>
          </a:p>
          <a:p>
            <a:pPr marL="450215" algn="just">
              <a:lnSpc>
                <a:spcPct val="107000"/>
              </a:lnSpc>
              <a:spcAft>
                <a:spcPts val="800"/>
              </a:spcAft>
            </a:pPr>
            <a:r>
              <a:rPr lang="en-ZA" b="1" dirty="0">
                <a:effectLst/>
                <a:latin typeface="Arial" panose="020B0604020202020204" pitchFamily="34" charset="0"/>
                <a:ea typeface="Calibri" panose="020F0502020204030204" pitchFamily="34" charset="0"/>
                <a:cs typeface="Arial" panose="020B0604020202020204" pitchFamily="34" charset="0"/>
              </a:rPr>
              <a:t> This will form part of the contractual agreement.   </a:t>
            </a:r>
            <a:endParaRPr lang="en-ZA" dirty="0">
              <a:effectLst/>
              <a:latin typeface="Arial" panose="020B0604020202020204" pitchFamily="34" charset="0"/>
              <a:ea typeface="Times New Roman" panose="02020603050405020304" pitchFamily="18" charset="0"/>
              <a:cs typeface="Times New Roman" panose="02020603050405020304" pitchFamily="18" charset="0"/>
            </a:endParaRPr>
          </a:p>
          <a:p>
            <a:pPr indent="450215"/>
            <a:r>
              <a:rPr lang="en-ZA" b="1" dirty="0">
                <a:effectLst/>
                <a:latin typeface="Arial" panose="020B0604020202020204" pitchFamily="34" charset="0"/>
                <a:ea typeface="Calibri" panose="020F0502020204030204" pitchFamily="34" charset="0"/>
                <a:cs typeface="Arial" panose="020B0604020202020204" pitchFamily="34" charset="0"/>
              </a:rPr>
              <a:t>Bidders are required to search Suppliers for sub-contracting on CSD using </a:t>
            </a:r>
            <a:endParaRPr lang="en-ZA" dirty="0">
              <a:effectLst/>
              <a:latin typeface="Arial" panose="020B0604020202020204" pitchFamily="34" charset="0"/>
              <a:ea typeface="Times New Roman" panose="02020603050405020304" pitchFamily="18" charset="0"/>
              <a:cs typeface="Times New Roman" panose="02020603050405020304" pitchFamily="18" charset="0"/>
            </a:endParaRPr>
          </a:p>
          <a:p>
            <a:pPr indent="450215"/>
            <a:r>
              <a:rPr lang="en-ZA" b="1" dirty="0">
                <a:effectLst/>
                <a:latin typeface="Arial" panose="020B0604020202020204" pitchFamily="34" charset="0"/>
                <a:ea typeface="Calibri" panose="020F0502020204030204" pitchFamily="34" charset="0"/>
                <a:cs typeface="Arial" panose="020B0604020202020204" pitchFamily="34" charset="0"/>
              </a:rPr>
              <a:t> </a:t>
            </a:r>
            <a:endParaRPr lang="en-ZA" dirty="0">
              <a:effectLst/>
              <a:latin typeface="Arial" panose="020B0604020202020204" pitchFamily="34" charset="0"/>
              <a:ea typeface="Times New Roman" panose="02020603050405020304" pitchFamily="18" charset="0"/>
              <a:cs typeface="Times New Roman" panose="02020603050405020304" pitchFamily="18" charset="0"/>
            </a:endParaRPr>
          </a:p>
          <a:p>
            <a:pPr indent="450215"/>
            <a:r>
              <a:rPr lang="en-ZA" b="1" u="sng" dirty="0">
                <a:effectLst/>
                <a:latin typeface="Arial" panose="020B0604020202020204" pitchFamily="34" charset="0"/>
                <a:ea typeface="Calibri" panose="020F0502020204030204" pitchFamily="34" charset="0"/>
                <a:cs typeface="Arial" panose="020B0604020202020204" pitchFamily="34" charset="0"/>
              </a:rPr>
              <a:t>PROCUREMENT REFERENCE NO: RFP 402/06/2022</a:t>
            </a:r>
            <a:endParaRPr lang="en-ZA"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ZA" dirty="0"/>
          </a:p>
        </p:txBody>
      </p:sp>
      <p:sp>
        <p:nvSpPr>
          <p:cNvPr id="3" name="Title 2"/>
          <p:cNvSpPr>
            <a:spLocks noGrp="1"/>
          </p:cNvSpPr>
          <p:nvPr>
            <p:ph type="title"/>
          </p:nvPr>
        </p:nvSpPr>
        <p:spPr/>
        <p:txBody>
          <a:bodyPr>
            <a:normAutofit fontScale="90000"/>
          </a:bodyPr>
          <a:lstStyle/>
          <a:p>
            <a:pPr lvl="0"/>
            <a:br>
              <a:rPr lang="en-ZA" dirty="0"/>
            </a:br>
            <a:r>
              <a:rPr lang="en-ZA" dirty="0"/>
              <a:t>SUBCONTRACTING </a:t>
            </a:r>
          </a:p>
        </p:txBody>
      </p:sp>
      <p:sp>
        <p:nvSpPr>
          <p:cNvPr id="4" name="Text Placeholder 3"/>
          <p:cNvSpPr>
            <a:spLocks noGrp="1"/>
          </p:cNvSpPr>
          <p:nvPr>
            <p:ph type="body" sz="half" idx="2"/>
          </p:nvPr>
        </p:nvSpPr>
        <p:spPr/>
        <p:txBody>
          <a:bodyPr>
            <a:normAutofit fontScale="85000" lnSpcReduction="10000"/>
          </a:bodyPr>
          <a:lstStyle/>
          <a:p>
            <a:r>
              <a:rPr lang="en-ZA" dirty="0"/>
              <a:t>SUPPLY AND DELIVERY OF SECURITY EQUIPMENTS NATIONALLY </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8383" y="1560414"/>
            <a:ext cx="8229600" cy="4383186"/>
          </a:xfrm>
        </p:spPr>
        <p:txBody>
          <a:bodyPr>
            <a:normAutofit fontScale="90000"/>
          </a:bodyPr>
          <a:lstStyle/>
          <a:p>
            <a:pPr>
              <a:lnSpc>
                <a:spcPct val="150000"/>
              </a:lnSpc>
            </a:pPr>
            <a:r>
              <a:rPr lang="en-ZA" dirty="0"/>
              <a:t>LEGAL COMPLIANCE</a:t>
            </a:r>
            <a:br>
              <a:rPr lang="en-ZA" dirty="0"/>
            </a:br>
            <a:r>
              <a:rPr lang="en-GB" sz="1600" b="0" dirty="0"/>
              <a:t>Bidders must ensure that they comply with all the requirements of the RFP and if Bidders fail to comply with such requirements it shall be at the sole discretion of PRASA either to allow the Bidder to comply or disqualify the Bidder.</a:t>
            </a:r>
            <a:br>
              <a:rPr lang="en-ZA" sz="1600" b="0" dirty="0"/>
            </a:br>
            <a:br>
              <a:rPr lang="en-ZA" sz="1600" b="0" dirty="0"/>
            </a:br>
            <a:r>
              <a:rPr lang="en-ZA" dirty="0"/>
              <a:t>PRICING (ANNEXURE 4)</a:t>
            </a:r>
            <a:br>
              <a:rPr lang="en-ZA" dirty="0"/>
            </a:br>
            <a:r>
              <a:rPr lang="en-US" dirty="0"/>
              <a:t>Respondents are required to complete the Pricing Schedule  FORM C (Volume 2 /Envelop 2 )</a:t>
            </a:r>
            <a:br>
              <a:rPr lang="en-ZA" dirty="0"/>
            </a:br>
            <a:r>
              <a:rPr lang="en-GB" sz="1600" dirty="0"/>
              <a:t>Bidders are required must ensure that their pricing:</a:t>
            </a:r>
            <a:br>
              <a:rPr lang="en-ZA" sz="1600" b="0" dirty="0"/>
            </a:br>
            <a:r>
              <a:rPr lang="en-ZA" sz="1600" b="0" dirty="0"/>
              <a:t>1.1   </a:t>
            </a:r>
            <a:r>
              <a:rPr lang="en-US" sz="1600" b="0" dirty="0"/>
              <a:t>Prices must be quoted in South African Rand, inclusive of VAT.</a:t>
            </a:r>
            <a:br>
              <a:rPr lang="en-US" sz="1600" b="0" dirty="0"/>
            </a:br>
            <a:r>
              <a:rPr lang="en-US" sz="1600" b="0" dirty="0"/>
              <a:t>1.2.	Price offer is firm and clearly indicate the basis thereof.</a:t>
            </a:r>
            <a:br>
              <a:rPr lang="en-US" sz="1600" b="0" dirty="0"/>
            </a:br>
            <a:r>
              <a:rPr lang="en-US" sz="1600" b="0" dirty="0"/>
              <a:t>1.3.	Pricing Bill of Quantity is completed in line with schedule if applicable. </a:t>
            </a:r>
            <a:br>
              <a:rPr lang="en-US" sz="1600" b="0" dirty="0"/>
            </a:br>
            <a:r>
              <a:rPr lang="en-US" sz="1600" b="0" dirty="0"/>
              <a:t>1.4.	Cost breakdown must be indicated.</a:t>
            </a:r>
            <a:br>
              <a:rPr lang="en-US" sz="1600" b="0" dirty="0"/>
            </a:br>
            <a:r>
              <a:rPr lang="en-US" sz="1600" b="0" dirty="0"/>
              <a:t>1.5.	Price escalation basis and formula must be indicated.</a:t>
            </a:r>
            <a:br>
              <a:rPr lang="en-ZA" sz="1600" b="0" dirty="0"/>
            </a:br>
            <a:r>
              <a:rPr lang="en-GB" sz="1600" b="0" dirty="0"/>
              <a:t> valid for the tender period which is </a:t>
            </a:r>
            <a:r>
              <a:rPr lang="en-GB" sz="1600" b="0" i="1" dirty="0"/>
              <a:t>[90 days]</a:t>
            </a:r>
            <a:r>
              <a:rPr lang="en-GB" sz="1600" b="0" dirty="0"/>
              <a:t>.</a:t>
            </a:r>
            <a:br>
              <a:rPr lang="en-ZA" sz="1600" b="0" dirty="0"/>
            </a:br>
            <a:endParaRPr lang="en-ZA" sz="1600" b="0" dirty="0"/>
          </a:p>
        </p:txBody>
      </p:sp>
      <p:sp>
        <p:nvSpPr>
          <p:cNvPr id="4" name="Text Placeholder 3"/>
          <p:cNvSpPr>
            <a:spLocks noGrp="1"/>
          </p:cNvSpPr>
          <p:nvPr>
            <p:ph type="body" sz="half" idx="2"/>
          </p:nvPr>
        </p:nvSpPr>
        <p:spPr/>
        <p:txBody>
          <a:bodyPr/>
          <a:lstStyle/>
          <a:p>
            <a:r>
              <a:rPr lang="en-ZA" dirty="0"/>
              <a:t>GENERAL ISSUES</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8383" y="1560413"/>
            <a:ext cx="8229600" cy="3648895"/>
          </a:xfrm>
        </p:spPr>
        <p:txBody>
          <a:bodyPr>
            <a:normAutofit fontScale="90000"/>
          </a:bodyPr>
          <a:lstStyle/>
          <a:p>
            <a:r>
              <a:rPr lang="en-ZA" dirty="0"/>
              <a:t>TENDER VALIDITY</a:t>
            </a:r>
            <a:br>
              <a:rPr lang="en-ZA" dirty="0"/>
            </a:br>
            <a:r>
              <a:rPr lang="en-GB" sz="1600" b="0" dirty="0">
                <a:solidFill>
                  <a:schemeClr val="tx1"/>
                </a:solidFill>
              </a:rPr>
              <a:t>This RFP shall be valid for </a:t>
            </a:r>
            <a:r>
              <a:rPr lang="en-GB" sz="1600" b="0" i="1" dirty="0">
                <a:solidFill>
                  <a:schemeClr val="tx1"/>
                </a:solidFill>
              </a:rPr>
              <a:t>[90 days]</a:t>
            </a:r>
            <a:r>
              <a:rPr lang="en-GB" sz="1600" b="0" dirty="0">
                <a:solidFill>
                  <a:schemeClr val="tx1"/>
                </a:solidFill>
              </a:rPr>
              <a:t> calculated from date of Closing  of this RFP</a:t>
            </a:r>
            <a:r>
              <a:rPr lang="en-GB" sz="1600" b="0" dirty="0"/>
              <a:t>.</a:t>
            </a:r>
            <a:br>
              <a:rPr lang="en-ZA" sz="1600" b="0" dirty="0"/>
            </a:br>
            <a:br>
              <a:rPr lang="en-ZA" dirty="0"/>
            </a:br>
            <a:r>
              <a:rPr lang="en-ZA" dirty="0"/>
              <a:t>B-BBEE REQUIREMENTS ( 20 0r 10)</a:t>
            </a:r>
            <a:br>
              <a:rPr lang="en-ZA" dirty="0"/>
            </a:br>
            <a:br>
              <a:rPr lang="en-GB" sz="1600" b="0" dirty="0"/>
            </a:br>
            <a:br>
              <a:rPr lang="en-ZA" sz="1600" b="0" dirty="0"/>
            </a:br>
            <a:r>
              <a:rPr lang="en-US" sz="1600" b="0" dirty="0"/>
              <a:t>Note: Failure to submit valid and original (or a certified copy of) proof of the Respondent’s compliance with the B-BBEE requirements stipulated in this RFP (the B-BBEE Preference Points Claim Form) at the Closing Date of this RFP, will result in a score of zero being allocated for B-BBEE.</a:t>
            </a:r>
            <a:br>
              <a:rPr lang="en-US" sz="1600" b="0" dirty="0"/>
            </a:br>
            <a:br>
              <a:rPr lang="en-US" sz="1600" b="0" dirty="0"/>
            </a:br>
            <a:r>
              <a:rPr lang="en-US" sz="1600" dirty="0"/>
              <a:t>JOINT VENTURE ( B-BBEE REQUIREMENTS )</a:t>
            </a:r>
            <a:br>
              <a:rPr lang="en-US" sz="1600" dirty="0"/>
            </a:br>
            <a:br>
              <a:rPr lang="en-US" sz="1600" dirty="0"/>
            </a:br>
            <a:r>
              <a:rPr lang="en-US" sz="1600" dirty="0"/>
              <a:t>Note: Failure to submit a valid and original B-BBEE certificate for the JV or a certified copy thereof at the Closing Date of this RFP will result in a score of zero being allocated for</a:t>
            </a:r>
            <a:br>
              <a:rPr lang="en-US" sz="1600" dirty="0"/>
            </a:br>
            <a:r>
              <a:rPr lang="en-US" sz="1600" dirty="0"/>
              <a:t>B-BBEE.</a:t>
            </a:r>
            <a:br>
              <a:rPr lang="en-US" sz="1600" dirty="0"/>
            </a:br>
            <a:endParaRPr lang="en-ZA" sz="1600" dirty="0"/>
          </a:p>
        </p:txBody>
      </p:sp>
      <p:sp>
        <p:nvSpPr>
          <p:cNvPr id="4" name="Text Placeholder 3"/>
          <p:cNvSpPr>
            <a:spLocks noGrp="1"/>
          </p:cNvSpPr>
          <p:nvPr>
            <p:ph type="body" sz="half" idx="2"/>
          </p:nvPr>
        </p:nvSpPr>
        <p:spPr/>
        <p:txBody>
          <a:bodyPr/>
          <a:lstStyle/>
          <a:p>
            <a:r>
              <a:rPr lang="en-ZA" dirty="0"/>
              <a:t>GENERAL ISSUES CONT.</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1589</TotalTime>
  <Words>1593</Words>
  <Application>Microsoft Office PowerPoint</Application>
  <PresentationFormat>On-screen Show (4:3)</PresentationFormat>
  <Paragraphs>206</Paragraphs>
  <Slides>19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Symbol</vt:lpstr>
      <vt:lpstr>Wingdings</vt:lpstr>
      <vt:lpstr>Office Theme</vt:lpstr>
      <vt:lpstr>SUPPLY AND DELIVERY OF SECURITY EQUIPMENTS NATIONALLY.    </vt:lpstr>
      <vt:lpstr>THE PURPOSE OF THE RFP   </vt:lpstr>
      <vt:lpstr>RFP TIME TABLE</vt:lpstr>
      <vt:lpstr>THE RFP</vt:lpstr>
      <vt:lpstr>MANDATORY  REQUIREMENTS</vt:lpstr>
      <vt:lpstr>BASIC COMPLIANCE </vt:lpstr>
      <vt:lpstr> SUBCONTRACTING </vt:lpstr>
      <vt:lpstr>LEGAL COMPLIANCE Bidders must ensure that they comply with all the requirements of the RFP and if Bidders fail to comply with such requirements it shall be at the sole discretion of PRASA either to allow the Bidder to comply or disqualify the Bidder.  PRICING (ANNEXURE 4) Respondents are required to complete the Pricing Schedule  FORM C (Volume 2 /Envelop 2 ) Bidders are required must ensure that their pricing: 1.1   Prices must be quoted in South African Rand, inclusive of VAT. 1.2. Price offer is firm and clearly indicate the basis thereof. 1.3. Pricing Bill of Quantity is completed in line with schedule if applicable.  1.4. Cost breakdown must be indicated. 1.5. Price escalation basis and formula must be indicated.  valid for the tender period which is [90 days]. </vt:lpstr>
      <vt:lpstr>TENDER VALIDITY This RFP shall be valid for [90 days] calculated from date of Closing  of this RFP.  B-BBEE REQUIREMENTS ( 20 0r 10)   Note: Failure to submit valid and original (or a certified copy of) proof of the Respondent’s compliance with the B-BBEE requirements stipulated in this RFP (the B-BBEE Preference Points Claim Form) at the Closing Date of this RFP, will result in a score of zero being allocated for B-BBEE.  JOINT VENTURE ( B-BBEE REQUIREMENTS )  Note: Failure to submit a valid and original B-BBEE certificate for the JV or a certified copy thereof at the Closing Date of this RFP will result in a score of zero being allocated for B-BBEE. </vt:lpstr>
      <vt:lpstr>EVALUATION AND SCORING METHODOLOGY</vt:lpstr>
      <vt:lpstr>EVALUATION CRITERIA</vt:lpstr>
      <vt:lpstr>FAIRNESS AND TRANSPARENCY</vt:lpstr>
      <vt:lpstr>EVALUATION AND EVALUATION CRITERIA</vt:lpstr>
      <vt:lpstr>SUBMISSION OF RFP RESPONSES</vt:lpstr>
      <vt:lpstr>CONT.</vt:lpstr>
      <vt:lpstr>RESPONSES TO THE RFP FORMAT</vt:lpstr>
      <vt:lpstr>Bidders to ensure that  TENDER FORMS “ARE FULLY SIGNED  AND ALL PAGES INITIALED </vt:lpstr>
      <vt:lpstr>END OF PROCUREMENT PROCESS</vt:lpstr>
      <vt:lpstr>PowerPoint Presentation</vt:lpstr>
    </vt:vector>
  </TitlesOfParts>
  <Company>Brand Leadership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kgalalelo sibanda</dc:creator>
  <cp:lastModifiedBy>Nancy Thomas</cp:lastModifiedBy>
  <cp:revision>106</cp:revision>
  <dcterms:created xsi:type="dcterms:W3CDTF">2011-08-18T15:54:01Z</dcterms:created>
  <dcterms:modified xsi:type="dcterms:W3CDTF">2022-07-13T10:43:52Z</dcterms:modified>
</cp:coreProperties>
</file>