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5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  <p:sldMasterId id="2147483658" r:id="rId3"/>
    <p:sldMasterId id="2147483661" r:id="rId4"/>
  </p:sldMasterIdLst>
  <p:notesMasterIdLst>
    <p:notesMasterId r:id="rId12"/>
  </p:notesMasterIdLst>
  <p:sldIdLst>
    <p:sldId id="295" r:id="rId5"/>
    <p:sldId id="323" r:id="rId6"/>
    <p:sldId id="324" r:id="rId7"/>
    <p:sldId id="325" r:id="rId8"/>
    <p:sldId id="327" r:id="rId9"/>
    <p:sldId id="328" r:id="rId10"/>
    <p:sldId id="298" r:id="rId11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C3C3"/>
    <a:srgbClr val="CDB6AA"/>
    <a:srgbClr val="ACC3C3"/>
    <a:srgbClr val="E4BC7F"/>
    <a:srgbClr val="C2C382"/>
    <a:srgbClr val="CA9987"/>
    <a:srgbClr val="B49180"/>
    <a:srgbClr val="82A5A5"/>
    <a:srgbClr val="D69B40"/>
    <a:srgbClr val="A3A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E73381-CC21-42E6-81C3-0461CBA833E0}" v="1" dt="2026-08-12T20:24:16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2026/08/14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330180" y="1404740"/>
            <a:ext cx="5471626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572000" y="2924226"/>
            <a:ext cx="4229806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5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1624" y="3527028"/>
            <a:ext cx="4230182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9949DC-E233-BDB6-7DD2-17F85931A9B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4734042"/>
            <a:ext cx="9143993" cy="18480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DE6B2B-5B2A-E5ED-09F0-5BA5C1EAA8B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3BC362-B566-90FE-9C1D-311BA8A1054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6" name="Picture Placeholder 101">
            <a:extLst>
              <a:ext uri="{FF2B5EF4-FFF2-40B4-BE49-F238E27FC236}">
                <a16:creationId xmlns:a16="http://schemas.microsoft.com/office/drawing/2014/main" id="{59C3DA41-32E8-2765-02D4-6393724EBC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8" name="Picture Placeholder 103">
            <a:extLst>
              <a:ext uri="{FF2B5EF4-FFF2-40B4-BE49-F238E27FC236}">
                <a16:creationId xmlns:a16="http://schemas.microsoft.com/office/drawing/2014/main" id="{A629C709-3B85-3316-EC53-D4468BCF87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C54BF1-3145-9B6F-538E-3EA4A8A794F2}"/>
              </a:ext>
            </a:extLst>
          </p:cNvPr>
          <p:cNvSpPr/>
          <p:nvPr userDrawn="1"/>
        </p:nvSpPr>
        <p:spPr>
          <a:xfrm>
            <a:off x="0" y="6582138"/>
            <a:ext cx="9144000" cy="8197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1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2" y="6356351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0317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1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2" y="6356351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40780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77D0044-CF23-3C77-91AF-6281114FC1E3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3330180" y="1404740"/>
            <a:ext cx="5471626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0A8789D-9CB1-48F9-9852-CD83F2C2717C}"/>
              </a:ext>
            </a:extLst>
          </p:cNvPr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572000" y="2924226"/>
            <a:ext cx="4229806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5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" name="Text Placeholder 68">
            <a:extLst>
              <a:ext uri="{FF2B5EF4-FFF2-40B4-BE49-F238E27FC236}">
                <a16:creationId xmlns:a16="http://schemas.microsoft.com/office/drawing/2014/main" id="{732D47F4-1CA1-078C-DB08-BF1978FD3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1624" y="3527028"/>
            <a:ext cx="4230182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43DC07-F988-B545-81F5-E8C2B866B93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4734042"/>
            <a:ext cx="9143993" cy="18480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F21372-E495-B98E-2D7E-7AD293642033}"/>
              </a:ext>
            </a:extLst>
          </p:cNvPr>
          <p:cNvSpPr/>
          <p:nvPr userDrawn="1"/>
        </p:nvSpPr>
        <p:spPr>
          <a:xfrm>
            <a:off x="0" y="6582138"/>
            <a:ext cx="9144000" cy="8197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AA8762-BB9A-17B2-6A55-C73ACC84EA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4C0EA0-6B35-FB1D-F3B1-02E455D05E0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ED3B9508-DF8C-B131-6354-12D86454BB4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0524" y="2500271"/>
            <a:ext cx="3294850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18136C2E-2299-8C78-0F7C-78D9FD0F10F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9084" y="4283752"/>
            <a:ext cx="1916916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9144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9830" y="2241803"/>
            <a:ext cx="475725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7"/>
            <a:ext cx="9144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9144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7"/>
            <a:ext cx="30861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9830" y="2241803"/>
            <a:ext cx="475725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86100" y="4142877"/>
            <a:ext cx="30861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72200" y="4142877"/>
            <a:ext cx="2971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772107" y="2867100"/>
            <a:ext cx="4029699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9144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EF81F0-E287-666F-9C3B-78B63A818E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61E25B-B188-3CED-1200-DE39BD6500E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0" name="Picture Placeholder 101">
            <a:extLst>
              <a:ext uri="{FF2B5EF4-FFF2-40B4-BE49-F238E27FC236}">
                <a16:creationId xmlns:a16="http://schemas.microsoft.com/office/drawing/2014/main" id="{356697D4-A80F-90F7-BC43-D2AB37991B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1" name="Picture Placeholder 103">
            <a:extLst>
              <a:ext uri="{FF2B5EF4-FFF2-40B4-BE49-F238E27FC236}">
                <a16:creationId xmlns:a16="http://schemas.microsoft.com/office/drawing/2014/main" id="{C2DA6134-FDBE-BAE5-A28C-540A9FBF2A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3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3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3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5B62EC-B6C1-F2E0-BCEA-0FBCE271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262" y="205769"/>
            <a:ext cx="7133833" cy="6660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C84CC2-2711-547D-23F8-A313AB59E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261" y="1223493"/>
            <a:ext cx="8537888" cy="485902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41671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3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0111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.bin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oleObject" Target="../embeddings/oleObject4.bin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9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oleObject" Target="../embeddings/oleObject4.bin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F8EBC3-B04E-0FF6-9082-2841A6AB2DB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302548" y="544512"/>
            <a:ext cx="1422400" cy="368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41C879-D830-CC9A-86B6-F0BE1CB43D3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6897675" y="550086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0" r:id="rId3"/>
    <p:sldLayoutId id="2147483657" r:id="rId4"/>
    <p:sldLayoutId id="2147483655" r:id="rId5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1575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261" y="1223493"/>
            <a:ext cx="8537888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1260" y="6356353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1263" y="205769"/>
            <a:ext cx="6562230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6"/>
            <a:ext cx="9144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835256-4A79-C457-42EA-3B132774EF7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01938" y="355671"/>
            <a:ext cx="1422400" cy="36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7E07D3-4A90-6E1D-B090-8BC507CBDC1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997065" y="361245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1D3E88"/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261" y="1223493"/>
            <a:ext cx="8537888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1260" y="6356353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1263" y="205769"/>
            <a:ext cx="6562230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27B543-9919-2A25-BF19-541523B04A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01938" y="355671"/>
            <a:ext cx="1422400" cy="36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598339-800F-6745-3F4B-1F6ABC19E58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997065" y="361245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1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1D3E88"/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261" y="1223493"/>
            <a:ext cx="8537888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1260" y="6356351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8352" y="6356351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1261" y="205769"/>
            <a:ext cx="7133833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831428" y="312737"/>
            <a:ext cx="10668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27773" y="318311"/>
            <a:ext cx="180975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4"/>
            <a:ext cx="9144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93641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3E88"/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896258-C4F6-FE63-0CFE-306847F5FE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Feedback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84E2FA21-C7E5-E790-535A-FFC8AB67C9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Lwazi Nzama. 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12007D-EDEF-F902-7F72-AB3FAE6A94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PPU Audit technical criteria 14 August 2026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2F19F1E-CB43-D25A-2C75-6E321D77C0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  <p:pic>
        <p:nvPicPr>
          <p:cNvPr id="18" name="Picture Placeholder 17" descr="A large nuclear power plant with smoke stacks in the background&#10;&#10;Description automatically generated">
            <a:extLst>
              <a:ext uri="{FF2B5EF4-FFF2-40B4-BE49-F238E27FC236}">
                <a16:creationId xmlns:a16="http://schemas.microsoft.com/office/drawing/2014/main" id="{C6185DB4-45B9-974B-0E99-26861E66DA5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9" r="167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52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8EFB4-AA43-B2A9-420A-1A91EF730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Mandatory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C0B92-B45A-7C3A-FC08-AE70DD041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1400" dirty="0"/>
              <a:t>Electrical Trade tested person-</a:t>
            </a:r>
          </a:p>
          <a:p>
            <a:r>
              <a:rPr lang="en-ZA" sz="1400" dirty="0"/>
              <a:t>Valid pre-paid training certificate- OTO 06A, OTO 06E, OTO 06G</a:t>
            </a:r>
          </a:p>
          <a:p>
            <a:r>
              <a:rPr lang="en-ZA" sz="1400" dirty="0"/>
              <a:t>Valid LV Regulation certificates (LVOR001) OR  Valid LV Authorisation certificate,</a:t>
            </a:r>
          </a:p>
          <a:p>
            <a:r>
              <a:rPr lang="en-ZA" sz="1400" dirty="0"/>
              <a:t>Performing work on energized LV network, L3 E06</a:t>
            </a:r>
          </a:p>
          <a:p>
            <a:r>
              <a:rPr lang="en-ZA" sz="1400" dirty="0"/>
              <a:t>Valid ORHVS certificate OR  Valid ORHVS Outcome 3 Authorisation certificate</a:t>
            </a:r>
          </a:p>
          <a:p>
            <a:r>
              <a:rPr lang="en-ZA" sz="1400" dirty="0"/>
              <a:t>Transport- 2X (4X2 LDV)</a:t>
            </a:r>
          </a:p>
          <a:p>
            <a:r>
              <a:rPr lang="en-ZA" sz="1400" dirty="0"/>
              <a:t>Electrical Contractor Registration </a:t>
            </a:r>
          </a:p>
          <a:p>
            <a:endParaRPr lang="en-ZA" dirty="0"/>
          </a:p>
          <a:p>
            <a:r>
              <a:rPr lang="en-ZA" sz="1400" dirty="0"/>
              <a:t>Note: All certificate copies must be certified as per requirement.</a:t>
            </a:r>
          </a:p>
          <a:p>
            <a:r>
              <a:rPr lang="en-ZA" sz="1400" dirty="0"/>
              <a:t>If any of the mandatory is not met, tenderer will be disqualified. Evaluation will not move to stage 2.</a:t>
            </a:r>
          </a:p>
        </p:txBody>
      </p:sp>
    </p:spTree>
    <p:extLst>
      <p:ext uri="{BB962C8B-B14F-4D97-AF65-F5344CB8AC3E}">
        <p14:creationId xmlns:p14="http://schemas.microsoft.com/office/powerpoint/2010/main" val="3686975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EEDB7-7874-8581-434D-C1130D4E9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scoring stage</a:t>
            </a:r>
            <a:endParaRPr lang="en-ZA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42AD492-61F0-6426-3632-190F80D2F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423097"/>
              </p:ext>
            </p:extLst>
          </p:nvPr>
        </p:nvGraphicFramePr>
        <p:xfrm>
          <a:off x="182880" y="1137920"/>
          <a:ext cx="8890001" cy="2487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2879">
                  <a:extLst>
                    <a:ext uri="{9D8B030D-6E8A-4147-A177-3AD203B41FA5}">
                      <a16:colId xmlns:a16="http://schemas.microsoft.com/office/drawing/2014/main" val="993079363"/>
                    </a:ext>
                  </a:extLst>
                </a:gridCol>
                <a:gridCol w="2142879">
                  <a:extLst>
                    <a:ext uri="{9D8B030D-6E8A-4147-A177-3AD203B41FA5}">
                      <a16:colId xmlns:a16="http://schemas.microsoft.com/office/drawing/2014/main" val="3055768218"/>
                    </a:ext>
                  </a:extLst>
                </a:gridCol>
                <a:gridCol w="2142879">
                  <a:extLst>
                    <a:ext uri="{9D8B030D-6E8A-4147-A177-3AD203B41FA5}">
                      <a16:colId xmlns:a16="http://schemas.microsoft.com/office/drawing/2014/main" val="4157387155"/>
                    </a:ext>
                  </a:extLst>
                </a:gridCol>
                <a:gridCol w="2461364">
                  <a:extLst>
                    <a:ext uri="{9D8B030D-6E8A-4147-A177-3AD203B41FA5}">
                      <a16:colId xmlns:a16="http://schemas.microsoft.com/office/drawing/2014/main" val="2286332306"/>
                    </a:ext>
                  </a:extLst>
                </a:gridCol>
              </a:tblGrid>
              <a:tr h="2487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Valid pre-paid training certificate- OTO 06A, OTO 06E, OTO 06G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Certified certificate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With Modules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OTO 06A, OTO 06E and OTO 06G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All submitted certificates must be accompanied by Validation letter.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A person who is name appears in the certificate must be employed by tendering company. An affidavit not older than 3 Months, signed in front of commissioner of auth, must accompany any certificate.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1 certificate =10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2 certificates = 15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Total Marks= 15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489182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90B5CFB-BE63-3D16-359D-F7383B5B7C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611131"/>
              </p:ext>
            </p:extLst>
          </p:nvPr>
        </p:nvGraphicFramePr>
        <p:xfrm>
          <a:off x="172720" y="2724150"/>
          <a:ext cx="8890000" cy="5732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1451">
                  <a:extLst>
                    <a:ext uri="{9D8B030D-6E8A-4147-A177-3AD203B41FA5}">
                      <a16:colId xmlns:a16="http://schemas.microsoft.com/office/drawing/2014/main" val="4170672880"/>
                    </a:ext>
                  </a:extLst>
                </a:gridCol>
                <a:gridCol w="2166389">
                  <a:extLst>
                    <a:ext uri="{9D8B030D-6E8A-4147-A177-3AD203B41FA5}">
                      <a16:colId xmlns:a16="http://schemas.microsoft.com/office/drawing/2014/main" val="4186416016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409980943"/>
                    </a:ext>
                  </a:extLst>
                </a:gridCol>
                <a:gridCol w="2448560">
                  <a:extLst>
                    <a:ext uri="{9D8B030D-6E8A-4147-A177-3AD203B41FA5}">
                      <a16:colId xmlns:a16="http://schemas.microsoft.com/office/drawing/2014/main" val="1825425159"/>
                    </a:ext>
                  </a:extLst>
                </a:gridCol>
              </a:tblGrid>
              <a:tr h="337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Valid LV Regulation certificates/Valid LV Authorisation certificate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kern="100" dirty="0">
                          <a:effectLst/>
                        </a:rPr>
                        <a:t>Valid ORHVS certificates/Valid ORHVS Outcome 3 Responsible person Authorisation certificate</a:t>
                      </a:r>
                      <a:endParaRPr lang="en-ZA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Certified certificate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LVOR 001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Certified certificate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ORHVS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All submitted certificates must be accompanied by Validation letter.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A person who is name appears in the certificate must be employed by tendering company. An affidavit not older than 3 Months, signed in front of commissioner of auth, must accompany any certificate.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r>
                        <a:rPr lang="en-ZA" sz="1100" kern="100" dirty="0">
                          <a:effectLst/>
                        </a:rPr>
                        <a:t>All submitted certificates must be accompanied by Validation letter.</a:t>
                      </a:r>
                      <a:endParaRPr lang="en-ZA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100" kern="100" dirty="0">
                          <a:effectLst/>
                        </a:rPr>
                        <a:t>A person who is name appears in the certificate must be employed by tendering company. An affidavit not older than 3 Months, signed in front of commissioner of auth, must accompany any certificate.</a:t>
                      </a:r>
                      <a:endParaRPr lang="en-ZA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1 certificate= 10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2 certificates= 15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Total marks= 15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100" kern="100" dirty="0">
                          <a:effectLst/>
                        </a:rPr>
                        <a:t>1 certificate= 10</a:t>
                      </a:r>
                      <a:endParaRPr lang="en-ZA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100" kern="100" dirty="0">
                          <a:effectLst/>
                        </a:rPr>
                        <a:t>2 certificates= 15</a:t>
                      </a:r>
                      <a:endParaRPr lang="en-ZA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100" kern="100" dirty="0">
                          <a:effectLst/>
                        </a:rPr>
                        <a:t> </a:t>
                      </a:r>
                      <a:endParaRPr lang="en-ZA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100" kern="100" dirty="0">
                          <a:effectLst/>
                        </a:rPr>
                        <a:t>Total marks= 15</a:t>
                      </a:r>
                      <a:endParaRPr lang="en-ZA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3074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12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085A1-AD96-AB64-87AC-33674B881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Criteria continue</a:t>
            </a:r>
            <a:endParaRPr lang="en-Z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6CE411B-3ADA-C9F5-6AB5-40786168B8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3259170"/>
              </p:ext>
            </p:extLst>
          </p:nvPr>
        </p:nvGraphicFramePr>
        <p:xfrm>
          <a:off x="271262" y="1046480"/>
          <a:ext cx="8740658" cy="52149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6881">
                  <a:extLst>
                    <a:ext uri="{9D8B030D-6E8A-4147-A177-3AD203B41FA5}">
                      <a16:colId xmlns:a16="http://schemas.microsoft.com/office/drawing/2014/main" val="2669309139"/>
                    </a:ext>
                  </a:extLst>
                </a:gridCol>
                <a:gridCol w="2106881">
                  <a:extLst>
                    <a:ext uri="{9D8B030D-6E8A-4147-A177-3AD203B41FA5}">
                      <a16:colId xmlns:a16="http://schemas.microsoft.com/office/drawing/2014/main" val="1793134603"/>
                    </a:ext>
                  </a:extLst>
                </a:gridCol>
                <a:gridCol w="2106881">
                  <a:extLst>
                    <a:ext uri="{9D8B030D-6E8A-4147-A177-3AD203B41FA5}">
                      <a16:colId xmlns:a16="http://schemas.microsoft.com/office/drawing/2014/main" val="3514826093"/>
                    </a:ext>
                  </a:extLst>
                </a:gridCol>
                <a:gridCol w="2420015">
                  <a:extLst>
                    <a:ext uri="{9D8B030D-6E8A-4147-A177-3AD203B41FA5}">
                      <a16:colId xmlns:a16="http://schemas.microsoft.com/office/drawing/2014/main" val="2050819229"/>
                    </a:ext>
                  </a:extLst>
                </a:gridCol>
              </a:tblGrid>
              <a:tr h="2775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Performing work on energized LV network, L3 E06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Certified certificate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L3E 06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All submitted certificates must be accompanied by Validation letter.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A person who is name appears in the certificate must be employed by tendering company. An affidavit not older than 3 Months, signed in front of commissioner of auth, must accompany any certificate.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1 certificate= 10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2 certificates= 15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Total marks= 15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8569435"/>
                  </a:ext>
                </a:extLst>
              </a:tr>
              <a:tr h="2439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FAS and Valid FAS Rescue Certificates 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Certified certificate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WFH 001 and Rescue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All submitted certificates must be accompanied by Validation letter.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A person who is name appears in the certificate must be employed by tendering company. An affidavit not older than 3 Months, signed in front of commissioner of auth, must accompany any certificate.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2 WFH certificate=5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1 FAS Rescue certificate= 5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Total Marks= 10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8386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947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6F4DF-AFE0-F775-63F0-E2DEF87AA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Criteria Continue Vehicles</a:t>
            </a:r>
            <a:endParaRPr lang="en-Z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9FF3807-0F71-A86C-F839-BF9B06718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783487"/>
              </p:ext>
            </p:extLst>
          </p:nvPr>
        </p:nvGraphicFramePr>
        <p:xfrm>
          <a:off x="91440" y="1158240"/>
          <a:ext cx="8900160" cy="3525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5328">
                  <a:extLst>
                    <a:ext uri="{9D8B030D-6E8A-4147-A177-3AD203B41FA5}">
                      <a16:colId xmlns:a16="http://schemas.microsoft.com/office/drawing/2014/main" val="1679019264"/>
                    </a:ext>
                  </a:extLst>
                </a:gridCol>
                <a:gridCol w="2145328">
                  <a:extLst>
                    <a:ext uri="{9D8B030D-6E8A-4147-A177-3AD203B41FA5}">
                      <a16:colId xmlns:a16="http://schemas.microsoft.com/office/drawing/2014/main" val="3901436947"/>
                    </a:ext>
                  </a:extLst>
                </a:gridCol>
                <a:gridCol w="2145328">
                  <a:extLst>
                    <a:ext uri="{9D8B030D-6E8A-4147-A177-3AD203B41FA5}">
                      <a16:colId xmlns:a16="http://schemas.microsoft.com/office/drawing/2014/main" val="4057589634"/>
                    </a:ext>
                  </a:extLst>
                </a:gridCol>
                <a:gridCol w="2464176">
                  <a:extLst>
                    <a:ext uri="{9D8B030D-6E8A-4147-A177-3AD203B41FA5}">
                      <a16:colId xmlns:a16="http://schemas.microsoft.com/office/drawing/2014/main" val="4213056522"/>
                    </a:ext>
                  </a:extLst>
                </a:gridCol>
              </a:tblGrid>
              <a:tr h="3525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Transport- (4X2 LDV) and staff vehicle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  </a:t>
                      </a:r>
                      <a:r>
                        <a:rPr lang="en-ZA" sz="1000" kern="100">
                          <a:effectLst/>
                        </a:rPr>
                        <a:t>The registered vehicle must be roadworthy, and registration is valid (not expired) at the time of tendering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Vehicles must be under the tendering company or Director of the company.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>
                          <a:effectLst/>
                        </a:rPr>
                        <a:t>Staff vehicle should be either a double cab LDV, SUV or Combi bus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1 vehicle (4X2 LDV) =5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1 Staff vehicle= 5 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 </a:t>
                      </a:r>
                      <a:endParaRPr lang="en-ZA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900" kern="100" dirty="0">
                          <a:effectLst/>
                        </a:rPr>
                        <a:t>Total=10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1436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199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115F1-FA8A-BA40-6134-1BF37EB7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evaluation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2DE15-D14D-30A5-7EDF-34D1FCC9F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Ensure that tools photos are in color and all information is visible where applicable. No score will given if not in color.</a:t>
            </a:r>
          </a:p>
          <a:p>
            <a:endParaRPr lang="en-ZA" sz="1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73F164-55E1-77DA-9E18-9DBD160D8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46073"/>
              </p:ext>
            </p:extLst>
          </p:nvPr>
        </p:nvGraphicFramePr>
        <p:xfrm>
          <a:off x="271260" y="1788160"/>
          <a:ext cx="8781299" cy="4123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7325">
                  <a:extLst>
                    <a:ext uri="{9D8B030D-6E8A-4147-A177-3AD203B41FA5}">
                      <a16:colId xmlns:a16="http://schemas.microsoft.com/office/drawing/2014/main" val="3602244586"/>
                    </a:ext>
                  </a:extLst>
                </a:gridCol>
                <a:gridCol w="1932608">
                  <a:extLst>
                    <a:ext uri="{9D8B030D-6E8A-4147-A177-3AD203B41FA5}">
                      <a16:colId xmlns:a16="http://schemas.microsoft.com/office/drawing/2014/main" val="953737489"/>
                    </a:ext>
                  </a:extLst>
                </a:gridCol>
                <a:gridCol w="2352575">
                  <a:extLst>
                    <a:ext uri="{9D8B030D-6E8A-4147-A177-3AD203B41FA5}">
                      <a16:colId xmlns:a16="http://schemas.microsoft.com/office/drawing/2014/main" val="3815497926"/>
                    </a:ext>
                  </a:extLst>
                </a:gridCol>
                <a:gridCol w="2138791">
                  <a:extLst>
                    <a:ext uri="{9D8B030D-6E8A-4147-A177-3AD203B41FA5}">
                      <a16:colId xmlns:a16="http://schemas.microsoft.com/office/drawing/2014/main" val="545201186"/>
                    </a:ext>
                  </a:extLst>
                </a:gridCol>
              </a:tblGrid>
              <a:tr h="1953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Tool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Data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Clarification notes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Marks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512590"/>
                  </a:ext>
                </a:extLst>
              </a:tr>
              <a:tr h="407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Fiberglass Ladder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Length marking must be clearly visible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This should be able to extend up to 11 meters long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 dirty="0">
                          <a:effectLst/>
                        </a:rPr>
                        <a:t>2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9745274"/>
                  </a:ext>
                </a:extLst>
              </a:tr>
              <a:tr h="407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Trimble/EDA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It must specify the version data information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Be compatible with Eskom software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7340173"/>
                  </a:ext>
                </a:extLst>
              </a:tr>
              <a:tr h="336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Laptop/PC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Make and type must be clear visible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Be compatible with Eskom software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0518439"/>
                  </a:ext>
                </a:extLst>
              </a:tr>
              <a:tr h="404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Electrician hand toolbox with tools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Show all tools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Must have basic hand tools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939845"/>
                  </a:ext>
                </a:extLst>
              </a:tr>
              <a:tr h="404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Face shield and rubber gloves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Marking must be clear visible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Must be rated for 1000V AC/DC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2663698"/>
                  </a:ext>
                </a:extLst>
              </a:tr>
              <a:tr h="328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Voltage tester (Duspol)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Marking must be clear visible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Must be able to detect up to 1000V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6869892"/>
                  </a:ext>
                </a:extLst>
              </a:tr>
              <a:tr h="756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Multi- meter tester to measure Volts and Amps 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 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Marking must be clear visible showing voltage and amps scales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range from 1V to 1000V</a:t>
                      </a:r>
                      <a:endParaRPr lang="en-Z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100mA to 10Amps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4592982"/>
                  </a:ext>
                </a:extLst>
              </a:tr>
              <a:tr h="328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Earth leakage tester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Marking must be clear visible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Be able to detect from 10mA upwards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2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6429150"/>
                  </a:ext>
                </a:extLst>
              </a:tr>
              <a:tr h="546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>
                          <a:effectLst/>
                        </a:rPr>
                        <a:t>PPE suitable for PPU audit 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Show each PPE unit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000" kern="100">
                          <a:effectLst/>
                        </a:rPr>
                        <a:t>(Work wear, hard hat with chin strip, safety shoes, FAS belt and general hand gloves)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ZA" sz="1200" kern="100" dirty="0">
                          <a:effectLst/>
                        </a:rPr>
                        <a:t>4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7760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29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936FD39-51E5-EDF1-730B-9342D6B844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73C56F8-8BBB-BB31-3D1D-E29A3AFA17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183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1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4.xml><?xml version="1.0" encoding="utf-8"?>
<a:theme xmlns:a="http://schemas.openxmlformats.org/drawingml/2006/main" name="2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5508</TotalTime>
  <Words>799</Words>
  <Application>Microsoft Office PowerPoint</Application>
  <PresentationFormat>On-screen Show (4:3)</PresentationFormat>
  <Paragraphs>143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Office Theme</vt:lpstr>
      <vt:lpstr>Content Slide Master</vt:lpstr>
      <vt:lpstr>1_Content Slide Master</vt:lpstr>
      <vt:lpstr>2_Content Slide Master</vt:lpstr>
      <vt:lpstr>think-cell Slide</vt:lpstr>
      <vt:lpstr> Feedback</vt:lpstr>
      <vt:lpstr>Mandatory requirements</vt:lpstr>
      <vt:lpstr>Functional scoring stage</vt:lpstr>
      <vt:lpstr>Technical Criteria continue</vt:lpstr>
      <vt:lpstr>Technical Criteria Continue Vehicles</vt:lpstr>
      <vt:lpstr>Tools evaluation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Lwazi Nzama</cp:lastModifiedBy>
  <cp:revision>112</cp:revision>
  <dcterms:created xsi:type="dcterms:W3CDTF">2020-01-06T09:48:40Z</dcterms:created>
  <dcterms:modified xsi:type="dcterms:W3CDTF">2026-08-14T10:24:42Z</dcterms:modified>
</cp:coreProperties>
</file>