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658" r:id="rId6"/>
  </p:sldMasterIdLst>
  <p:notesMasterIdLst>
    <p:notesMasterId r:id="rId23"/>
  </p:notesMasterIdLst>
  <p:sldIdLst>
    <p:sldId id="295" r:id="rId7"/>
    <p:sldId id="279" r:id="rId8"/>
    <p:sldId id="305" r:id="rId9"/>
    <p:sldId id="304" r:id="rId10"/>
    <p:sldId id="306" r:id="rId11"/>
    <p:sldId id="307" r:id="rId12"/>
    <p:sldId id="328" r:id="rId13"/>
    <p:sldId id="327" r:id="rId14"/>
    <p:sldId id="308" r:id="rId15"/>
    <p:sldId id="309" r:id="rId16"/>
    <p:sldId id="311" r:id="rId17"/>
    <p:sldId id="318" r:id="rId18"/>
    <p:sldId id="321" r:id="rId19"/>
    <p:sldId id="319" r:id="rId20"/>
    <p:sldId id="320" r:id="rId21"/>
    <p:sldId id="326"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3C3"/>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60" d="100"/>
          <a:sy n="60" d="100"/>
        </p:scale>
        <p:origin x="1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2026/03/17</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3330180" y="1404740"/>
            <a:ext cx="5471626" cy="676275"/>
          </a:xfrm>
          <a:prstGeom prst="rect">
            <a:avLst/>
          </a:prstGeom>
        </p:spPr>
        <p:txBody>
          <a:bodyPr anchor="b">
            <a:normAutofit/>
          </a:bodyPr>
          <a:lstStyle>
            <a:lvl1pPr algn="r">
              <a:defRPr sz="21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572000" y="2924226"/>
            <a:ext cx="4229806" cy="365126"/>
          </a:xfrm>
          <a:prstGeom prst="rect">
            <a:avLst/>
          </a:prstGeom>
        </p:spPr>
        <p:txBody>
          <a:bodyPr>
            <a:noAutofit/>
          </a:bodyPr>
          <a:lstStyle>
            <a:lvl1pPr marL="0" indent="0" algn="r">
              <a:buFontTx/>
              <a:buNone/>
              <a:defRPr sz="15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571624" y="3527028"/>
            <a:ext cx="4230182" cy="327025"/>
          </a:xfrm>
          <a:prstGeom prst="rect">
            <a:avLst/>
          </a:prstGeom>
        </p:spPr>
        <p:txBody>
          <a:bodyPr>
            <a:noAutofit/>
          </a:bodyPr>
          <a:lstStyle>
            <a:lvl1pPr marL="0" indent="0" algn="r">
              <a:buNone/>
              <a:defRPr sz="135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2" name="Picture 1">
            <a:extLst>
              <a:ext uri="{FF2B5EF4-FFF2-40B4-BE49-F238E27FC236}">
                <a16:creationId xmlns:a16="http://schemas.microsoft.com/office/drawing/2014/main" id="{1B9949DC-E233-BDB6-7DD2-17F85931A9B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 y="4734042"/>
            <a:ext cx="9143997" cy="1848096"/>
          </a:xfrm>
          <a:prstGeom prst="rect">
            <a:avLst/>
          </a:prstGeom>
        </p:spPr>
      </p:pic>
      <p:pic>
        <p:nvPicPr>
          <p:cNvPr id="3" name="Picture 2">
            <a:extLst>
              <a:ext uri="{FF2B5EF4-FFF2-40B4-BE49-F238E27FC236}">
                <a16:creationId xmlns:a16="http://schemas.microsoft.com/office/drawing/2014/main" id="{12DE6B2B-5B2A-E5ED-09F0-5BA5C1EAA8BD}"/>
              </a:ext>
            </a:extLst>
          </p:cNvPr>
          <p:cNvPicPr>
            <a:picLocks noChangeAspect="1"/>
          </p:cNvPicPr>
          <p:nvPr userDrawn="1"/>
        </p:nvPicPr>
        <p:blipFill>
          <a:blip r:embed="rId7"/>
          <a:stretch>
            <a:fillRect/>
          </a:stretch>
        </p:blipFill>
        <p:spPr>
          <a:xfrm>
            <a:off x="485443" y="2396081"/>
            <a:ext cx="3937000" cy="3568700"/>
          </a:xfrm>
          <a:prstGeom prst="rect">
            <a:avLst/>
          </a:prstGeom>
        </p:spPr>
      </p:pic>
      <p:pic>
        <p:nvPicPr>
          <p:cNvPr id="5" name="Picture 4">
            <a:extLst>
              <a:ext uri="{FF2B5EF4-FFF2-40B4-BE49-F238E27FC236}">
                <a16:creationId xmlns:a16="http://schemas.microsoft.com/office/drawing/2014/main" id="{163BC362-B566-90FE-9C1D-311BA8A10548}"/>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6" name="Picture Placeholder 101">
            <a:extLst>
              <a:ext uri="{FF2B5EF4-FFF2-40B4-BE49-F238E27FC236}">
                <a16:creationId xmlns:a16="http://schemas.microsoft.com/office/drawing/2014/main" id="{59C3DA41-32E8-2765-02D4-6393724EBCEB}"/>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8" name="Picture Placeholder 103">
            <a:extLst>
              <a:ext uri="{FF2B5EF4-FFF2-40B4-BE49-F238E27FC236}">
                <a16:creationId xmlns:a16="http://schemas.microsoft.com/office/drawing/2014/main" id="{A629C709-3B85-3316-EC53-D4468BCF87A3}"/>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9" name="Rectangle 8">
            <a:extLst>
              <a:ext uri="{FF2B5EF4-FFF2-40B4-BE49-F238E27FC236}">
                <a16:creationId xmlns:a16="http://schemas.microsoft.com/office/drawing/2014/main" id="{74C54BF1-3145-9B6F-538E-3EA4A8A794F2}"/>
              </a:ext>
            </a:extLst>
          </p:cNvPr>
          <p:cNvSpPr/>
          <p:nvPr userDrawn="1"/>
        </p:nvSpPr>
        <p:spPr>
          <a:xfrm>
            <a:off x="0" y="6582138"/>
            <a:ext cx="9144000" cy="8197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93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Rectangle 3">
            <a:extLst>
              <a:ext uri="{FF2B5EF4-FFF2-40B4-BE49-F238E27FC236}">
                <a16:creationId xmlns:a16="http://schemas.microsoft.com/office/drawing/2014/main" id="{277D0044-CF23-3C77-91AF-6281114FC1E3}"/>
              </a:ext>
            </a:extLst>
          </p:cNvPr>
          <p:cNvSpPr>
            <a:spLocks noGrp="1" noChangeArrowheads="1"/>
          </p:cNvSpPr>
          <p:nvPr>
            <p:ph type="ctrTitle" hasCustomPrompt="1"/>
          </p:nvPr>
        </p:nvSpPr>
        <p:spPr>
          <a:xfrm>
            <a:off x="3330180" y="1404740"/>
            <a:ext cx="5471626" cy="676275"/>
          </a:xfrm>
          <a:prstGeom prst="rect">
            <a:avLst/>
          </a:prstGeom>
        </p:spPr>
        <p:txBody>
          <a:bodyPr anchor="b">
            <a:normAutofit/>
          </a:bodyPr>
          <a:lstStyle>
            <a:lvl1pPr algn="r">
              <a:defRPr sz="21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5" name="Subtitle 4">
            <a:extLst>
              <a:ext uri="{FF2B5EF4-FFF2-40B4-BE49-F238E27FC236}">
                <a16:creationId xmlns:a16="http://schemas.microsoft.com/office/drawing/2014/main" id="{B0A8789D-9CB1-48F9-9852-CD83F2C2717C}"/>
              </a:ext>
            </a:extLst>
          </p:cNvPr>
          <p:cNvSpPr>
            <a:spLocks noGrp="1" noChangeArrowheads="1"/>
          </p:cNvSpPr>
          <p:nvPr>
            <p:ph type="subTitle" idx="1" hasCustomPrompt="1"/>
          </p:nvPr>
        </p:nvSpPr>
        <p:spPr>
          <a:xfrm>
            <a:off x="4572000" y="2924226"/>
            <a:ext cx="4229806" cy="365126"/>
          </a:xfrm>
          <a:prstGeom prst="rect">
            <a:avLst/>
          </a:prstGeom>
        </p:spPr>
        <p:txBody>
          <a:bodyPr>
            <a:noAutofit/>
          </a:bodyPr>
          <a:lstStyle>
            <a:lvl1pPr marL="0" indent="0" algn="r">
              <a:buFontTx/>
              <a:buNone/>
              <a:defRPr sz="15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 name="Text Placeholder 68">
            <a:extLst>
              <a:ext uri="{FF2B5EF4-FFF2-40B4-BE49-F238E27FC236}">
                <a16:creationId xmlns:a16="http://schemas.microsoft.com/office/drawing/2014/main" id="{732D47F4-1CA1-078C-DB08-BF1978FD350C}"/>
              </a:ext>
            </a:extLst>
          </p:cNvPr>
          <p:cNvSpPr>
            <a:spLocks noGrp="1"/>
          </p:cNvSpPr>
          <p:nvPr>
            <p:ph type="body" sz="quarter" idx="10" hasCustomPrompt="1"/>
          </p:nvPr>
        </p:nvSpPr>
        <p:spPr>
          <a:xfrm>
            <a:off x="4571624" y="3527028"/>
            <a:ext cx="4230182" cy="327025"/>
          </a:xfrm>
          <a:prstGeom prst="rect">
            <a:avLst/>
          </a:prstGeom>
        </p:spPr>
        <p:txBody>
          <a:bodyPr>
            <a:noAutofit/>
          </a:bodyPr>
          <a:lstStyle>
            <a:lvl1pPr marL="0" indent="0" algn="r">
              <a:buNone/>
              <a:defRPr sz="135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 name="Picture 7">
            <a:extLst>
              <a:ext uri="{FF2B5EF4-FFF2-40B4-BE49-F238E27FC236}">
                <a16:creationId xmlns:a16="http://schemas.microsoft.com/office/drawing/2014/main" id="{6143DC07-F988-B545-81F5-E8C2B866B93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 y="4734042"/>
            <a:ext cx="9143997" cy="1848096"/>
          </a:xfrm>
          <a:prstGeom prst="rect">
            <a:avLst/>
          </a:prstGeom>
        </p:spPr>
      </p:pic>
      <p:sp>
        <p:nvSpPr>
          <p:cNvPr id="10" name="Rectangle 9">
            <a:extLst>
              <a:ext uri="{FF2B5EF4-FFF2-40B4-BE49-F238E27FC236}">
                <a16:creationId xmlns:a16="http://schemas.microsoft.com/office/drawing/2014/main" id="{7FF21372-E495-B98E-2D7E-7AD293642033}"/>
              </a:ext>
            </a:extLst>
          </p:cNvPr>
          <p:cNvSpPr/>
          <p:nvPr userDrawn="1"/>
        </p:nvSpPr>
        <p:spPr>
          <a:xfrm>
            <a:off x="0" y="6582138"/>
            <a:ext cx="9144000" cy="8197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AA8762-BB9A-17B2-6A55-C73ACC84EABB}"/>
              </a:ext>
            </a:extLst>
          </p:cNvPr>
          <p:cNvPicPr>
            <a:picLocks noChangeAspect="1"/>
          </p:cNvPicPr>
          <p:nvPr userDrawn="1"/>
        </p:nvPicPr>
        <p:blipFill>
          <a:blip r:embed="rId7"/>
          <a:stretch>
            <a:fillRect/>
          </a:stretch>
        </p:blipFill>
        <p:spPr>
          <a:xfrm>
            <a:off x="485443" y="2396081"/>
            <a:ext cx="3937000" cy="3568700"/>
          </a:xfrm>
          <a:prstGeom prst="rect">
            <a:avLst/>
          </a:prstGeom>
        </p:spPr>
      </p:pic>
      <p:pic>
        <p:nvPicPr>
          <p:cNvPr id="12" name="Picture 11">
            <a:extLst>
              <a:ext uri="{FF2B5EF4-FFF2-40B4-BE49-F238E27FC236}">
                <a16:creationId xmlns:a16="http://schemas.microsoft.com/office/drawing/2014/main" id="{674C0EA0-6B35-FB1D-F3B1-02E455D05E03}"/>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4" name="Content Placeholder 8">
            <a:extLst>
              <a:ext uri="{FF2B5EF4-FFF2-40B4-BE49-F238E27FC236}">
                <a16:creationId xmlns:a16="http://schemas.microsoft.com/office/drawing/2014/main" id="{ED3B9508-DF8C-B131-6354-12D86454BB4E}"/>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5" name="Content Placeholder 12">
            <a:extLst>
              <a:ext uri="{FF2B5EF4-FFF2-40B4-BE49-F238E27FC236}">
                <a16:creationId xmlns:a16="http://schemas.microsoft.com/office/drawing/2014/main" id="{18136C2E-2299-8C78-0F7C-78D9FD0F10F3}"/>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Tree>
    <p:extLst>
      <p:ext uri="{BB962C8B-B14F-4D97-AF65-F5344CB8AC3E}">
        <p14:creationId xmlns:p14="http://schemas.microsoft.com/office/powerpoint/2010/main" val="206640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9144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0" y="2241803"/>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7"/>
            <a:ext cx="91440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4256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9144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7"/>
            <a:ext cx="30861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0" y="2241803"/>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3086100" y="4142877"/>
            <a:ext cx="30861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6172200" y="4142877"/>
            <a:ext cx="29718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528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772107" y="2867100"/>
            <a:ext cx="4029699"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9144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A8EF81F0-E287-666F-9C3B-78B63A818E58}"/>
              </a:ext>
            </a:extLst>
          </p:cNvPr>
          <p:cNvPicPr>
            <a:picLocks noChangeAspect="1"/>
          </p:cNvPicPr>
          <p:nvPr userDrawn="1"/>
        </p:nvPicPr>
        <p:blipFill>
          <a:blip r:embed="rId6"/>
          <a:stretch>
            <a:fillRect/>
          </a:stretch>
        </p:blipFill>
        <p:spPr>
          <a:xfrm>
            <a:off x="485443" y="2396081"/>
            <a:ext cx="3937000" cy="3568700"/>
          </a:xfrm>
          <a:prstGeom prst="rect">
            <a:avLst/>
          </a:prstGeom>
        </p:spPr>
      </p:pic>
      <p:pic>
        <p:nvPicPr>
          <p:cNvPr id="9" name="Picture 8">
            <a:extLst>
              <a:ext uri="{FF2B5EF4-FFF2-40B4-BE49-F238E27FC236}">
                <a16:creationId xmlns:a16="http://schemas.microsoft.com/office/drawing/2014/main" id="{8061E25B-B188-3CED-1200-DE39BD6500EC}"/>
              </a:ext>
            </a:extLst>
          </p:cNvPr>
          <p:cNvPicPr>
            <a:picLocks noChangeAspect="1"/>
          </p:cNvPicPr>
          <p:nvPr userDrawn="1"/>
        </p:nvPicPr>
        <p:blipFill>
          <a:blip r:embed="rId7"/>
          <a:stretch>
            <a:fillRect/>
          </a:stretch>
        </p:blipFill>
        <p:spPr>
          <a:xfrm>
            <a:off x="94413" y="4219860"/>
            <a:ext cx="2260600" cy="2044700"/>
          </a:xfrm>
          <a:prstGeom prst="rect">
            <a:avLst/>
          </a:prstGeom>
        </p:spPr>
      </p:pic>
      <p:sp>
        <p:nvSpPr>
          <p:cNvPr id="10" name="Picture Placeholder 101">
            <a:extLst>
              <a:ext uri="{FF2B5EF4-FFF2-40B4-BE49-F238E27FC236}">
                <a16:creationId xmlns:a16="http://schemas.microsoft.com/office/drawing/2014/main" id="{356697D4-A80F-90F7-BC43-D2AB37991BA8}"/>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1" name="Picture Placeholder 103">
            <a:extLst>
              <a:ext uri="{FF2B5EF4-FFF2-40B4-BE49-F238E27FC236}">
                <a16:creationId xmlns:a16="http://schemas.microsoft.com/office/drawing/2014/main" id="{C2DA6134-FDBE-BAE5-A28C-540A9FBF2AA7}"/>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411128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271262" y="205769"/>
            <a:ext cx="7133833"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271261" y="1223493"/>
            <a:ext cx="8537888"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oleObject" Target="../embeddings/oleObject1.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Object 10" hidden="1"/>
          <p:cNvGraphicFramePr>
            <a:graphicFrameLocks noChangeAspect="1"/>
          </p:cNvGraphicFramePr>
          <p:nvPr userDrawn="1">
            <p:custDataLst>
              <p:tags r:id="rId10"/>
            </p:custDataLst>
            <p:extLst>
              <p:ext uri="{D42A27DB-BD31-4B8C-83A1-F6EECF244321}">
                <p14:modId xmlns:p14="http://schemas.microsoft.com/office/powerpoint/2010/main" val="327276721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11" name="Object 10" hidden="1"/>
                      <p:cNvPicPr/>
                      <p:nvPr/>
                    </p:nvPicPr>
                    <p:blipFill>
                      <a:blip r:embed="rId13"/>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11"/>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1261" y="1223493"/>
            <a:ext cx="8537888"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271263" y="205769"/>
            <a:ext cx="6562230"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sp>
        <p:nvSpPr>
          <p:cNvPr id="15" name="Rectangle 14">
            <a:extLst>
              <a:ext uri="{FF2B5EF4-FFF2-40B4-BE49-F238E27FC236}">
                <a16:creationId xmlns:a16="http://schemas.microsoft.com/office/drawing/2014/main" id="{B56DB893-999D-78A5-DBD6-5B38A7382F94}"/>
              </a:ext>
            </a:extLst>
          </p:cNvPr>
          <p:cNvSpPr/>
          <p:nvPr userDrawn="1"/>
        </p:nvSpPr>
        <p:spPr>
          <a:xfrm>
            <a:off x="0" y="6176966"/>
            <a:ext cx="9144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86835256-4A79-C457-42EA-3B132774EF72}"/>
              </a:ext>
            </a:extLst>
          </p:cNvPr>
          <p:cNvPicPr>
            <a:picLocks noChangeAspect="1"/>
          </p:cNvPicPr>
          <p:nvPr userDrawn="1"/>
        </p:nvPicPr>
        <p:blipFill>
          <a:blip r:embed="rId14"/>
          <a:stretch>
            <a:fillRect/>
          </a:stretch>
        </p:blipFill>
        <p:spPr>
          <a:xfrm>
            <a:off x="7401938" y="355671"/>
            <a:ext cx="1422400" cy="368300"/>
          </a:xfrm>
          <a:prstGeom prst="rect">
            <a:avLst/>
          </a:prstGeom>
        </p:spPr>
      </p:pic>
      <p:pic>
        <p:nvPicPr>
          <p:cNvPr id="8" name="Picture 7">
            <a:extLst>
              <a:ext uri="{FF2B5EF4-FFF2-40B4-BE49-F238E27FC236}">
                <a16:creationId xmlns:a16="http://schemas.microsoft.com/office/drawing/2014/main" id="{9B7E07D3-4A90-6E1D-B090-8BC507CBDC1B}"/>
              </a:ext>
            </a:extLst>
          </p:cNvPr>
          <p:cNvPicPr>
            <a:picLocks noChangeAspect="1"/>
          </p:cNvPicPr>
          <p:nvPr userDrawn="1"/>
        </p:nvPicPr>
        <p:blipFill>
          <a:blip r:embed="rId15"/>
          <a:stretch>
            <a:fillRect/>
          </a:stretch>
        </p:blipFill>
        <p:spPr>
          <a:xfrm>
            <a:off x="6997065" y="361245"/>
            <a:ext cx="241300" cy="368300"/>
          </a:xfrm>
          <a:prstGeom prst="rect">
            <a:avLst/>
          </a:prstGeom>
        </p:spPr>
      </p:pic>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2" r:id="rId3"/>
    <p:sldLayoutId id="2147483656" r:id="rId4"/>
    <p:sldLayoutId id="2147483650" r:id="rId5"/>
    <p:sldLayoutId id="2147483657" r:id="rId6"/>
    <p:sldLayoutId id="2147483655" r:id="rId7"/>
    <p:sldLayoutId id="2147483661" r:id="rId8"/>
  </p:sldLayoutIdLst>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1261" y="1223493"/>
            <a:ext cx="8537888"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271263" y="205769"/>
            <a:ext cx="6562230"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7" name="Picture 6">
            <a:extLst>
              <a:ext uri="{FF2B5EF4-FFF2-40B4-BE49-F238E27FC236}">
                <a16:creationId xmlns:a16="http://schemas.microsoft.com/office/drawing/2014/main" id="{5727B543-9919-2A25-BF19-541523B04A2A}"/>
              </a:ext>
            </a:extLst>
          </p:cNvPr>
          <p:cNvPicPr>
            <a:picLocks noChangeAspect="1"/>
          </p:cNvPicPr>
          <p:nvPr userDrawn="1"/>
        </p:nvPicPr>
        <p:blipFill>
          <a:blip r:embed="rId8"/>
          <a:stretch>
            <a:fillRect/>
          </a:stretch>
        </p:blipFill>
        <p:spPr>
          <a:xfrm>
            <a:off x="7401938" y="355671"/>
            <a:ext cx="1422400" cy="368300"/>
          </a:xfrm>
          <a:prstGeom prst="rect">
            <a:avLst/>
          </a:prstGeom>
        </p:spPr>
      </p:pic>
      <p:pic>
        <p:nvPicPr>
          <p:cNvPr id="8" name="Picture 7">
            <a:extLst>
              <a:ext uri="{FF2B5EF4-FFF2-40B4-BE49-F238E27FC236}">
                <a16:creationId xmlns:a16="http://schemas.microsoft.com/office/drawing/2014/main" id="{A7598339-800F-6745-3F4B-1F6ABC19E583}"/>
              </a:ext>
            </a:extLst>
          </p:cNvPr>
          <p:cNvPicPr>
            <a:picLocks noChangeAspect="1"/>
          </p:cNvPicPr>
          <p:nvPr userDrawn="1"/>
        </p:nvPicPr>
        <p:blipFill>
          <a:blip r:embed="rId9"/>
          <a:stretch>
            <a:fillRect/>
          </a:stretch>
        </p:blipFill>
        <p:spPr>
          <a:xfrm>
            <a:off x="6997065" y="361245"/>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iyanebp@eskom.co.z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896258-C4F6-FE63-0CFE-306847F5FE4F}"/>
              </a:ext>
            </a:extLst>
          </p:cNvPr>
          <p:cNvSpPr>
            <a:spLocks noGrp="1"/>
          </p:cNvSpPr>
          <p:nvPr>
            <p:ph type="ctrTitle"/>
          </p:nvPr>
        </p:nvSpPr>
        <p:spPr>
          <a:xfrm>
            <a:off x="1924493" y="1035378"/>
            <a:ext cx="6877313" cy="1274598"/>
          </a:xfrm>
        </p:spPr>
        <p:txBody>
          <a:bodyPr>
            <a:noAutofit/>
          </a:bodyPr>
          <a:lstStyle/>
          <a:p>
            <a:r>
              <a:rPr lang="en-US" altLang="en-US" sz="2000" b="1" dirty="0"/>
              <a:t>Clarification Meeting for </a:t>
            </a:r>
            <a:r>
              <a:rPr lang="en-US" sz="2000" b="1" dirty="0"/>
              <a:t>Provision of Tax Health Assessment Review at Eskom Holdings SOC Ltd and National Transmission Company South Africa (NTCSA) for the Period of twelve (12) Months</a:t>
            </a:r>
            <a:r>
              <a:rPr lang="en-US" sz="1800" b="1" dirty="0"/>
              <a:t>.</a:t>
            </a:r>
          </a:p>
        </p:txBody>
      </p:sp>
      <p:sp>
        <p:nvSpPr>
          <p:cNvPr id="11" name="Subtitle 10">
            <a:extLst>
              <a:ext uri="{FF2B5EF4-FFF2-40B4-BE49-F238E27FC236}">
                <a16:creationId xmlns:a16="http://schemas.microsoft.com/office/drawing/2014/main" id="{84E2FA21-C7E5-E790-535A-FFC8AB67C921}"/>
              </a:ext>
            </a:extLst>
          </p:cNvPr>
          <p:cNvSpPr>
            <a:spLocks noGrp="1"/>
          </p:cNvSpPr>
          <p:nvPr>
            <p:ph type="subTitle" idx="1"/>
          </p:nvPr>
        </p:nvSpPr>
        <p:spPr>
          <a:xfrm>
            <a:off x="4572000" y="2982207"/>
            <a:ext cx="4229806" cy="327025"/>
          </a:xfrm>
        </p:spPr>
        <p:txBody>
          <a:bodyPr/>
          <a:lstStyle/>
          <a:p>
            <a:r>
              <a:rPr lang="en-US" sz="1800" dirty="0"/>
              <a:t>Pam Nolutshungu</a:t>
            </a:r>
          </a:p>
        </p:txBody>
      </p:sp>
      <p:sp>
        <p:nvSpPr>
          <p:cNvPr id="12" name="Text Placeholder 11">
            <a:extLst>
              <a:ext uri="{FF2B5EF4-FFF2-40B4-BE49-F238E27FC236}">
                <a16:creationId xmlns:a16="http://schemas.microsoft.com/office/drawing/2014/main" id="{3812007D-EDEF-F902-7F72-AB3FAE6A9414}"/>
              </a:ext>
            </a:extLst>
          </p:cNvPr>
          <p:cNvSpPr>
            <a:spLocks noGrp="1"/>
          </p:cNvSpPr>
          <p:nvPr>
            <p:ph type="body" sz="quarter" idx="10"/>
          </p:nvPr>
        </p:nvSpPr>
        <p:spPr/>
        <p:txBody>
          <a:bodyPr/>
          <a:lstStyle/>
          <a:p>
            <a:r>
              <a:rPr lang="en-US" sz="1800" b="1" dirty="0"/>
              <a:t>18 March 2025</a:t>
            </a: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prstGeom prst="ellipse">
            <a:avLst/>
          </a:prstGeom>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32B8-23E9-84A8-117B-99F62AB70268}"/>
              </a:ext>
            </a:extLst>
          </p:cNvPr>
          <p:cNvSpPr>
            <a:spLocks noGrp="1"/>
          </p:cNvSpPr>
          <p:nvPr>
            <p:ph type="title"/>
          </p:nvPr>
        </p:nvSpPr>
        <p:spPr/>
        <p:txBody>
          <a:bodyPr/>
          <a:lstStyle/>
          <a:p>
            <a:r>
              <a:rPr lang="en-US" altLang="en-US" sz="2000" b="1" dirty="0"/>
              <a:t>Evaluation process and criteria: </a:t>
            </a:r>
            <a:br>
              <a:rPr lang="en-US" altLang="en-US" sz="2000" b="1" dirty="0"/>
            </a:br>
            <a:r>
              <a:rPr lang="en-US" sz="2000" b="1" dirty="0"/>
              <a:t>Basic Compliance: Commercial</a:t>
            </a:r>
            <a:endParaRPr lang="en-ZA" sz="2000" b="1" dirty="0"/>
          </a:p>
        </p:txBody>
      </p:sp>
      <p:sp>
        <p:nvSpPr>
          <p:cNvPr id="3" name="Content Placeholder 2">
            <a:extLst>
              <a:ext uri="{FF2B5EF4-FFF2-40B4-BE49-F238E27FC236}">
                <a16:creationId xmlns:a16="http://schemas.microsoft.com/office/drawing/2014/main" id="{01268C04-33C9-8FA2-74A6-0F5618023697}"/>
              </a:ext>
            </a:extLst>
          </p:cNvPr>
          <p:cNvSpPr>
            <a:spLocks noGrp="1"/>
          </p:cNvSpPr>
          <p:nvPr>
            <p:ph idx="1"/>
          </p:nvPr>
        </p:nvSpPr>
        <p:spPr/>
        <p:txBody>
          <a:bodyPr/>
          <a:lstStyle/>
          <a:p>
            <a:pPr marL="0" indent="0">
              <a:lnSpc>
                <a:spcPct val="100000"/>
              </a:lnSpc>
              <a:spcBef>
                <a:spcPts val="0"/>
              </a:spcBef>
              <a:buNone/>
            </a:pPr>
            <a:r>
              <a:rPr lang="en-US" sz="2000" b="1" dirty="0"/>
              <a:t>Basic compliance for this invitation to tender are: </a:t>
            </a:r>
            <a:endParaRPr lang="en-ZA" sz="2000" b="1" dirty="0"/>
          </a:p>
          <a:p>
            <a:pPr lvl="0">
              <a:lnSpc>
                <a:spcPct val="100000"/>
              </a:lnSpc>
              <a:spcBef>
                <a:spcPts val="0"/>
              </a:spcBef>
            </a:pPr>
            <a:r>
              <a:rPr lang="en-US" sz="2000" b="1" dirty="0"/>
              <a:t>Meet the eligibility criteria for a tenderer</a:t>
            </a:r>
          </a:p>
          <a:p>
            <a:pPr marL="0" lvl="0" indent="0">
              <a:lnSpc>
                <a:spcPct val="100000"/>
              </a:lnSpc>
              <a:spcBef>
                <a:spcPts val="0"/>
              </a:spcBef>
              <a:buNone/>
            </a:pPr>
            <a:r>
              <a:rPr lang="en-US" sz="2000" dirty="0"/>
              <a:t>As stipulated on page 04 - 05 of the invitation to tender</a:t>
            </a:r>
            <a:r>
              <a:rPr lang="en-ZA" sz="2000" dirty="0"/>
              <a:t>.</a:t>
            </a:r>
          </a:p>
          <a:p>
            <a:pPr marL="0" lvl="0" indent="0">
              <a:lnSpc>
                <a:spcPct val="100000"/>
              </a:lnSpc>
              <a:spcBef>
                <a:spcPts val="0"/>
              </a:spcBef>
              <a:buNone/>
            </a:pPr>
            <a:endParaRPr lang="en-ZA" sz="2000" dirty="0"/>
          </a:p>
          <a:p>
            <a:pPr lvl="0">
              <a:lnSpc>
                <a:spcPct val="100000"/>
              </a:lnSpc>
              <a:spcBef>
                <a:spcPts val="0"/>
              </a:spcBef>
            </a:pPr>
            <a:r>
              <a:rPr lang="en-US" sz="2000" dirty="0"/>
              <a:t>Submit a complete tender with Commercial, Technical and SHEQ information. </a:t>
            </a:r>
            <a:endParaRPr lang="en-ZA" sz="2000" dirty="0"/>
          </a:p>
          <a:p>
            <a:pPr lvl="0">
              <a:lnSpc>
                <a:spcPct val="100000"/>
              </a:lnSpc>
              <a:spcBef>
                <a:spcPts val="0"/>
              </a:spcBef>
            </a:pPr>
            <a:r>
              <a:rPr lang="en-US" sz="2000" dirty="0"/>
              <a:t>Submission of the tender returnables from page 11 - 16 of the invitation to tender as per stipulated deadlines.</a:t>
            </a:r>
            <a:endParaRPr lang="en-ZA" sz="2000" dirty="0"/>
          </a:p>
          <a:p>
            <a:endParaRPr lang="en-ZA" dirty="0"/>
          </a:p>
        </p:txBody>
      </p:sp>
    </p:spTree>
    <p:extLst>
      <p:ext uri="{BB962C8B-B14F-4D97-AF65-F5344CB8AC3E}">
        <p14:creationId xmlns:p14="http://schemas.microsoft.com/office/powerpoint/2010/main" val="424246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E0A7-45C3-3EB1-875F-0FA622566CF6}"/>
              </a:ext>
            </a:extLst>
          </p:cNvPr>
          <p:cNvSpPr>
            <a:spLocks noGrp="1"/>
          </p:cNvSpPr>
          <p:nvPr>
            <p:ph type="title"/>
          </p:nvPr>
        </p:nvSpPr>
        <p:spPr/>
        <p:txBody>
          <a:bodyPr/>
          <a:lstStyle/>
          <a:p>
            <a:r>
              <a:rPr lang="en-US" altLang="en-US" sz="2000" b="1" dirty="0"/>
              <a:t>Evaluation process and criteria </a:t>
            </a:r>
            <a:r>
              <a:rPr lang="en-US" altLang="en-US" sz="2000" b="1" dirty="0" err="1"/>
              <a:t>conti</a:t>
            </a:r>
            <a:r>
              <a:rPr lang="en-US" altLang="en-US" sz="2000" b="1" dirty="0"/>
              <a:t>……</a:t>
            </a:r>
            <a:br>
              <a:rPr lang="en-US" altLang="en-US" sz="2000" b="1" dirty="0"/>
            </a:br>
            <a:endParaRPr lang="en-ZA" sz="2000" b="1" dirty="0"/>
          </a:p>
        </p:txBody>
      </p:sp>
      <p:sp>
        <p:nvSpPr>
          <p:cNvPr id="3" name="Content Placeholder 2">
            <a:extLst>
              <a:ext uri="{FF2B5EF4-FFF2-40B4-BE49-F238E27FC236}">
                <a16:creationId xmlns:a16="http://schemas.microsoft.com/office/drawing/2014/main" id="{2A5B5BB9-A925-DA32-B072-78A77CE7EFC5}"/>
              </a:ext>
            </a:extLst>
          </p:cNvPr>
          <p:cNvSpPr>
            <a:spLocks noGrp="1"/>
          </p:cNvSpPr>
          <p:nvPr>
            <p:ph idx="1"/>
          </p:nvPr>
        </p:nvSpPr>
        <p:spPr/>
        <p:txBody>
          <a:bodyPr>
            <a:normAutofit fontScale="92500" lnSpcReduction="10000"/>
          </a:bodyPr>
          <a:lstStyle/>
          <a:p>
            <a:pPr marL="0" indent="0">
              <a:buNone/>
            </a:pPr>
            <a:r>
              <a:rPr lang="en-US" sz="1900" b="1" dirty="0"/>
              <a:t>Tenderers who do not submit mandatory tender </a:t>
            </a:r>
            <a:r>
              <a:rPr lang="en-US" sz="1900" b="1" dirty="0" err="1"/>
              <a:t>returnables</a:t>
            </a:r>
            <a:r>
              <a:rPr lang="en-US" sz="1900" b="1" dirty="0"/>
              <a:t> as at stipulated deadlines will be disqualified.</a:t>
            </a:r>
            <a:r>
              <a:rPr lang="en-US" sz="1900" dirty="0"/>
              <a:t> </a:t>
            </a:r>
          </a:p>
          <a:p>
            <a:r>
              <a:rPr lang="en-US" sz="1900" dirty="0"/>
              <a:t>Commercial requirements - Page 11 - 16</a:t>
            </a:r>
          </a:p>
          <a:p>
            <a:r>
              <a:rPr lang="en-US" sz="1900" dirty="0"/>
              <a:t>Technical requirements – </a:t>
            </a:r>
            <a:r>
              <a:rPr lang="en-ZA" sz="1900" dirty="0"/>
              <a:t>Appendix A </a:t>
            </a:r>
          </a:p>
          <a:p>
            <a:r>
              <a:rPr lang="en-US" sz="1900" dirty="0"/>
              <a:t>SHEQ (Safety) requirements – 13 - 15 Page </a:t>
            </a:r>
          </a:p>
          <a:p>
            <a:r>
              <a:rPr lang="en-US" sz="1900" dirty="0"/>
              <a:t>SDL&amp;I requirements - SDNL Bidders Strategy</a:t>
            </a:r>
          </a:p>
          <a:p>
            <a:endParaRPr lang="en-US" sz="1900" dirty="0"/>
          </a:p>
          <a:p>
            <a:pPr marL="92075" lvl="1" indent="0">
              <a:lnSpc>
                <a:spcPct val="100000"/>
              </a:lnSpc>
              <a:spcBef>
                <a:spcPts val="0"/>
              </a:spcBef>
              <a:buNone/>
            </a:pPr>
            <a:r>
              <a:rPr lang="en-US" sz="1900" dirty="0"/>
              <a:t>All Annexures attached to the invitation to tender to be completed accordingly do not leave blank spaces without providing the information, if not applicable indicate as such.</a:t>
            </a:r>
          </a:p>
          <a:p>
            <a:pPr marL="92075" lvl="1" indent="0">
              <a:lnSpc>
                <a:spcPct val="100000"/>
              </a:lnSpc>
              <a:spcBef>
                <a:spcPts val="0"/>
              </a:spcBef>
              <a:buNone/>
            </a:pPr>
            <a:endParaRPr lang="en-ZA" sz="1900" dirty="0"/>
          </a:p>
          <a:p>
            <a:pPr marL="266700" lvl="1" indent="-174625">
              <a:lnSpc>
                <a:spcPct val="100000"/>
              </a:lnSpc>
              <a:spcBef>
                <a:spcPts val="0"/>
              </a:spcBef>
            </a:pPr>
            <a:r>
              <a:rPr lang="en-US" sz="1900" dirty="0"/>
              <a:t>Functionality (Technical) – </a:t>
            </a:r>
            <a:r>
              <a:rPr lang="en-ZA" sz="1900" dirty="0"/>
              <a:t>Appendix A</a:t>
            </a:r>
          </a:p>
          <a:p>
            <a:pPr marL="266700" lvl="1" indent="-174625">
              <a:lnSpc>
                <a:spcPct val="100000"/>
              </a:lnSpc>
              <a:spcBef>
                <a:spcPts val="0"/>
              </a:spcBef>
            </a:pPr>
            <a:r>
              <a:rPr lang="en-US" sz="1900" dirty="0"/>
              <a:t>Price and Specific Goals (80/20 Principle)</a:t>
            </a:r>
          </a:p>
          <a:p>
            <a:pPr marL="266700" lvl="1" indent="-174625">
              <a:lnSpc>
                <a:spcPct val="100000"/>
              </a:lnSpc>
              <a:spcBef>
                <a:spcPts val="0"/>
              </a:spcBef>
            </a:pPr>
            <a:r>
              <a:rPr lang="en-US" sz="1900" dirty="0"/>
              <a:t>Objective Criteria – Not Applicable</a:t>
            </a:r>
            <a:endParaRPr lang="en-ZA" sz="1900" dirty="0"/>
          </a:p>
          <a:p>
            <a:pPr marL="266700" lvl="1" indent="-174625">
              <a:lnSpc>
                <a:spcPct val="100000"/>
              </a:lnSpc>
              <a:spcBef>
                <a:spcPts val="0"/>
              </a:spcBef>
            </a:pPr>
            <a:r>
              <a:rPr lang="en-US" sz="1900" dirty="0"/>
              <a:t>Contractual requirements (SDL&amp;I &amp; Safety) </a:t>
            </a:r>
          </a:p>
          <a:p>
            <a:pPr marL="266700" lvl="1" indent="-174625">
              <a:lnSpc>
                <a:spcPct val="100000"/>
              </a:lnSpc>
              <a:spcBef>
                <a:spcPts val="0"/>
              </a:spcBef>
            </a:pPr>
            <a:endParaRPr lang="en-US" sz="1900" dirty="0"/>
          </a:p>
          <a:p>
            <a:pPr marL="92075" lvl="1" indent="0">
              <a:lnSpc>
                <a:spcPct val="100000"/>
              </a:lnSpc>
              <a:spcBef>
                <a:spcPts val="0"/>
              </a:spcBef>
              <a:buNone/>
            </a:pPr>
            <a:r>
              <a:rPr lang="en-US" sz="1900" b="1" dirty="0"/>
              <a:t>ALL DOCUMENTS TO BE SUBMITTED AT STIPULATED DEADLINES AS PER INVITATION TO TENDER</a:t>
            </a:r>
            <a:endParaRPr lang="en-ZA" sz="1900" b="1" dirty="0"/>
          </a:p>
          <a:p>
            <a:endParaRPr lang="en-ZA" dirty="0"/>
          </a:p>
        </p:txBody>
      </p:sp>
    </p:spTree>
    <p:extLst>
      <p:ext uri="{BB962C8B-B14F-4D97-AF65-F5344CB8AC3E}">
        <p14:creationId xmlns:p14="http://schemas.microsoft.com/office/powerpoint/2010/main" val="213879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D218-3C9E-9F89-AEE4-43B29E3F8167}"/>
              </a:ext>
            </a:extLst>
          </p:cNvPr>
          <p:cNvSpPr>
            <a:spLocks noGrp="1"/>
          </p:cNvSpPr>
          <p:nvPr>
            <p:ph type="title"/>
          </p:nvPr>
        </p:nvSpPr>
        <p:spPr/>
        <p:txBody>
          <a:bodyPr/>
          <a:lstStyle/>
          <a:p>
            <a:r>
              <a:rPr lang="en-US" altLang="en-US" sz="2000" b="1" dirty="0"/>
              <a:t>Commercial Requirements</a:t>
            </a:r>
            <a:endParaRPr lang="en-ZA" sz="2000" b="1" dirty="0"/>
          </a:p>
        </p:txBody>
      </p:sp>
      <p:sp>
        <p:nvSpPr>
          <p:cNvPr id="3" name="Content Placeholder 2">
            <a:extLst>
              <a:ext uri="{FF2B5EF4-FFF2-40B4-BE49-F238E27FC236}">
                <a16:creationId xmlns:a16="http://schemas.microsoft.com/office/drawing/2014/main" id="{DC6CB8CB-ED6A-727C-EAA7-1478361CB171}"/>
              </a:ext>
            </a:extLst>
          </p:cNvPr>
          <p:cNvSpPr>
            <a:spLocks noGrp="1"/>
          </p:cNvSpPr>
          <p:nvPr>
            <p:ph idx="1"/>
          </p:nvPr>
        </p:nvSpPr>
        <p:spPr/>
        <p:txBody>
          <a:bodyPr/>
          <a:lstStyle/>
          <a:p>
            <a:r>
              <a:rPr lang="en-GB" sz="2000" dirty="0"/>
              <a:t>The tenderers must complete the non-disclosure forms attached, to indicate that none of its personnel have any involvement or interest in Eskom and likewise no Eskom personnel have any involvement or interest in the respondent’s business with regard to this tender.</a:t>
            </a:r>
            <a:endParaRPr lang="en-ZA" sz="2000" dirty="0"/>
          </a:p>
          <a:p>
            <a:pPr eaLnBrk="1" hangingPunct="1">
              <a:defRPr/>
            </a:pPr>
            <a:r>
              <a:rPr lang="en-GB" sz="2000" b="1" dirty="0"/>
              <a:t> </a:t>
            </a:r>
            <a:r>
              <a:rPr lang="en-GB" sz="2000" dirty="0"/>
              <a:t>All costs incurred in the preparation, presentation/demonstration, and submission of your tender response will be for the tenderer’s account.</a:t>
            </a:r>
            <a:endParaRPr lang="en-ZA" sz="2000" dirty="0"/>
          </a:p>
          <a:p>
            <a:pPr eaLnBrk="1" hangingPunct="1">
              <a:defRPr/>
            </a:pPr>
            <a:r>
              <a:rPr lang="en-US" altLang="en-US" sz="2000" kern="0" dirty="0"/>
              <a:t>All queries to be addressed to the Buyer in writing. No telephone calls will be accepted for queries regarding this tender.</a:t>
            </a:r>
          </a:p>
          <a:p>
            <a:pPr eaLnBrk="1" hangingPunct="1">
              <a:defRPr/>
            </a:pPr>
            <a:r>
              <a:rPr lang="en-US" altLang="en-US" sz="2000" kern="0" dirty="0"/>
              <a:t>Closing time for all queries is five (05) working days prior to tender closing date, which is 26 March 2026.</a:t>
            </a:r>
          </a:p>
          <a:p>
            <a:pPr eaLnBrk="1" hangingPunct="1">
              <a:defRPr/>
            </a:pPr>
            <a:r>
              <a:rPr lang="en-US" altLang="en-US" sz="2000" kern="0" dirty="0"/>
              <a:t>Kindly be advised that the tender closing date will not be extended as Eskom urgently requires these services on site. Please note that sufficient time has been provided to the market and the clarification meeting was held three (3) weeks prior to the tender closing date. </a:t>
            </a:r>
          </a:p>
          <a:p>
            <a:endParaRPr lang="en-ZA" dirty="0"/>
          </a:p>
        </p:txBody>
      </p:sp>
    </p:spTree>
    <p:extLst>
      <p:ext uri="{BB962C8B-B14F-4D97-AF65-F5344CB8AC3E}">
        <p14:creationId xmlns:p14="http://schemas.microsoft.com/office/powerpoint/2010/main" val="203550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3A13-8FBE-E37D-8183-EC71B2598879}"/>
              </a:ext>
            </a:extLst>
          </p:cNvPr>
          <p:cNvSpPr>
            <a:spLocks noGrp="1"/>
          </p:cNvSpPr>
          <p:nvPr>
            <p:ph type="title"/>
          </p:nvPr>
        </p:nvSpPr>
        <p:spPr/>
        <p:txBody>
          <a:bodyPr/>
          <a:lstStyle/>
          <a:p>
            <a:r>
              <a:rPr lang="en-US" altLang="en-US" sz="2000" b="1" dirty="0"/>
              <a:t>Commercial Requirements ….</a:t>
            </a:r>
            <a:r>
              <a:rPr lang="en-US" altLang="en-US" sz="2000" b="1" dirty="0" err="1"/>
              <a:t>cont</a:t>
            </a:r>
            <a:endParaRPr lang="en-ZA" sz="2000" b="1" dirty="0"/>
          </a:p>
        </p:txBody>
      </p:sp>
      <p:sp>
        <p:nvSpPr>
          <p:cNvPr id="3" name="Content Placeholder 2">
            <a:extLst>
              <a:ext uri="{FF2B5EF4-FFF2-40B4-BE49-F238E27FC236}">
                <a16:creationId xmlns:a16="http://schemas.microsoft.com/office/drawing/2014/main" id="{0A02835F-FFC3-F425-2546-4393AA0560D2}"/>
              </a:ext>
            </a:extLst>
          </p:cNvPr>
          <p:cNvSpPr>
            <a:spLocks noGrp="1"/>
          </p:cNvSpPr>
          <p:nvPr>
            <p:ph idx="1"/>
          </p:nvPr>
        </p:nvSpPr>
        <p:spPr/>
        <p:txBody>
          <a:bodyPr/>
          <a:lstStyle/>
          <a:p>
            <a:r>
              <a:rPr lang="en-GB" sz="2000" dirty="0"/>
              <a:t>No correction pen (tippex) is to be used on any page of the tender documents to be submitted to Eskom. T</a:t>
            </a:r>
            <a:r>
              <a:rPr lang="en-US" sz="2000" dirty="0"/>
              <a:t>ender documents must not be written in pencil and must be completed in ink. </a:t>
            </a:r>
            <a:r>
              <a:rPr lang="en-GB" sz="2000" dirty="0"/>
              <a:t>Failure to comply with these requirements will result in the tender being deemed commercially unacceptable.</a:t>
            </a:r>
          </a:p>
          <a:p>
            <a:r>
              <a:rPr lang="en-GB" sz="2000" dirty="0"/>
              <a:t>The information contained in this document is of a confidential nature and may only be used for purpose of responding to this enquiry. This confidentiality clause extends to partners, whom you may decide to involve in preparing a response to this tender. </a:t>
            </a:r>
          </a:p>
          <a:p>
            <a:r>
              <a:rPr lang="en-GB" sz="2000" dirty="0"/>
              <a:t>The tender and any supporting documents submitted as part of your response will become the property of Eskom. Suppliers will not be entitled to request the return of these documents at any time. Pleas be advised that Eskom retains all tender documents for audit purposes. </a:t>
            </a:r>
            <a:endParaRPr lang="en-ZA" sz="2000" dirty="0"/>
          </a:p>
          <a:p>
            <a:endParaRPr lang="en-ZA" dirty="0"/>
          </a:p>
        </p:txBody>
      </p:sp>
    </p:spTree>
    <p:extLst>
      <p:ext uri="{BB962C8B-B14F-4D97-AF65-F5344CB8AC3E}">
        <p14:creationId xmlns:p14="http://schemas.microsoft.com/office/powerpoint/2010/main" val="115595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D5B4-B8C3-F445-D0E9-456E18480DB4}"/>
              </a:ext>
            </a:extLst>
          </p:cNvPr>
          <p:cNvSpPr>
            <a:spLocks noGrp="1"/>
          </p:cNvSpPr>
          <p:nvPr>
            <p:ph type="title"/>
          </p:nvPr>
        </p:nvSpPr>
        <p:spPr/>
        <p:txBody>
          <a:bodyPr/>
          <a:lstStyle/>
          <a:p>
            <a:r>
              <a:rPr lang="en-US" altLang="en-US" sz="2000" b="1" dirty="0"/>
              <a:t>Eskom Tender Portal – Tender Returnables</a:t>
            </a:r>
            <a:endParaRPr lang="en-ZA" sz="2000" b="1" dirty="0"/>
          </a:p>
        </p:txBody>
      </p:sp>
      <p:sp>
        <p:nvSpPr>
          <p:cNvPr id="3" name="Content Placeholder 2">
            <a:extLst>
              <a:ext uri="{FF2B5EF4-FFF2-40B4-BE49-F238E27FC236}">
                <a16:creationId xmlns:a16="http://schemas.microsoft.com/office/drawing/2014/main" id="{39584F12-104B-A204-A91F-9C5BB40A0893}"/>
              </a:ext>
            </a:extLst>
          </p:cNvPr>
          <p:cNvSpPr>
            <a:spLocks noGrp="1"/>
          </p:cNvSpPr>
          <p:nvPr>
            <p:ph idx="1"/>
          </p:nvPr>
        </p:nvSpPr>
        <p:spPr/>
        <p:txBody>
          <a:bodyPr>
            <a:normAutofit lnSpcReduction="10000"/>
          </a:bodyPr>
          <a:lstStyle/>
          <a:p>
            <a:r>
              <a:rPr lang="en-US" altLang="en-US" sz="2000" dirty="0"/>
              <a:t>Please note that the tender documentation should be submitted in the following format:</a:t>
            </a:r>
            <a:endParaRPr lang="en-ZA" altLang="en-US" sz="2000" dirty="0"/>
          </a:p>
          <a:p>
            <a:endParaRPr lang="en-ZA" sz="2000" dirty="0"/>
          </a:p>
          <a:p>
            <a:endParaRPr lang="en-ZA" dirty="0"/>
          </a:p>
          <a:p>
            <a:endParaRPr lang="en-ZA" dirty="0"/>
          </a:p>
          <a:p>
            <a:endParaRPr lang="en-ZA" dirty="0"/>
          </a:p>
          <a:p>
            <a:endParaRPr lang="en-ZA" dirty="0"/>
          </a:p>
          <a:p>
            <a:endParaRPr lang="en-ZA" dirty="0"/>
          </a:p>
          <a:p>
            <a:endParaRPr lang="en-ZA" dirty="0"/>
          </a:p>
          <a:p>
            <a:pPr marL="0" indent="0">
              <a:buNone/>
            </a:pPr>
            <a:endParaRPr lang="en-US" altLang="en-US" sz="1050" dirty="0"/>
          </a:p>
          <a:p>
            <a:pPr marL="0" indent="0">
              <a:buNone/>
            </a:pPr>
            <a:endParaRPr lang="en-US" altLang="en-US" dirty="0"/>
          </a:p>
          <a:p>
            <a:pPr marL="0" indent="0">
              <a:buNone/>
            </a:pPr>
            <a:endParaRPr lang="en-US" altLang="en-US" sz="1050" dirty="0"/>
          </a:p>
          <a:p>
            <a:pPr marL="0" indent="0">
              <a:lnSpc>
                <a:spcPct val="110000"/>
              </a:lnSpc>
              <a:spcBef>
                <a:spcPts val="1200"/>
              </a:spcBef>
              <a:buNone/>
            </a:pPr>
            <a:r>
              <a:rPr lang="en-US" altLang="en-US" sz="1800" dirty="0"/>
              <a:t>It is the suppliers responsibility to ensure that they submit the correct documents to the designated folder. Failure to do so, including submitting documents to the wrong folder, will results in disqualification. Please ensure that all required documents are submitted in each relevant folder, even if this means submitting the same document more than once, as each folder is evaluated independently. </a:t>
            </a:r>
            <a:endParaRPr lang="en-ZA" sz="1800" dirty="0"/>
          </a:p>
        </p:txBody>
      </p:sp>
      <p:graphicFrame>
        <p:nvGraphicFramePr>
          <p:cNvPr id="4" name="Table 4">
            <a:extLst>
              <a:ext uri="{FF2B5EF4-FFF2-40B4-BE49-F238E27FC236}">
                <a16:creationId xmlns:a16="http://schemas.microsoft.com/office/drawing/2014/main" id="{8DD92C45-98C2-48F1-5A04-9E2BDE528C14}"/>
              </a:ext>
            </a:extLst>
          </p:cNvPr>
          <p:cNvGraphicFramePr>
            <a:graphicFrameLocks noGrp="1"/>
          </p:cNvGraphicFramePr>
          <p:nvPr>
            <p:extLst>
              <p:ext uri="{D42A27DB-BD31-4B8C-83A1-F6EECF244321}">
                <p14:modId xmlns:p14="http://schemas.microsoft.com/office/powerpoint/2010/main" val="3311917269"/>
              </p:ext>
            </p:extLst>
          </p:nvPr>
        </p:nvGraphicFramePr>
        <p:xfrm>
          <a:off x="334851" y="1780674"/>
          <a:ext cx="8474297" cy="2443981"/>
        </p:xfrm>
        <a:graphic>
          <a:graphicData uri="http://schemas.openxmlformats.org/drawingml/2006/table">
            <a:tbl>
              <a:tblPr firstRow="1" bandRow="1">
                <a:tableStyleId>{5C22544A-7EE6-4342-B048-85BDC9FD1C3A}</a:tableStyleId>
              </a:tblPr>
              <a:tblGrid>
                <a:gridCol w="6758968">
                  <a:extLst>
                    <a:ext uri="{9D8B030D-6E8A-4147-A177-3AD203B41FA5}">
                      <a16:colId xmlns:a16="http://schemas.microsoft.com/office/drawing/2014/main" val="549056225"/>
                    </a:ext>
                  </a:extLst>
                </a:gridCol>
                <a:gridCol w="1715329">
                  <a:extLst>
                    <a:ext uri="{9D8B030D-6E8A-4147-A177-3AD203B41FA5}">
                      <a16:colId xmlns:a16="http://schemas.microsoft.com/office/drawing/2014/main" val="1982387180"/>
                    </a:ext>
                  </a:extLst>
                </a:gridCol>
              </a:tblGrid>
              <a:tr h="328093">
                <a:tc>
                  <a:txBody>
                    <a:bodyPr/>
                    <a:lstStyle/>
                    <a:p>
                      <a:r>
                        <a:rPr lang="en-US" sz="1800" dirty="0"/>
                        <a:t>SECTION</a:t>
                      </a:r>
                      <a:endParaRPr lang="en-ZA" sz="1800" dirty="0"/>
                    </a:p>
                  </a:txBody>
                  <a:tcPr/>
                </a:tc>
                <a:tc>
                  <a:txBody>
                    <a:bodyPr/>
                    <a:lstStyle/>
                    <a:p>
                      <a:r>
                        <a:rPr lang="en-US" sz="1800" dirty="0"/>
                        <a:t>ORIGINAL</a:t>
                      </a:r>
                      <a:endParaRPr lang="en-ZA" sz="1800" dirty="0"/>
                    </a:p>
                  </a:txBody>
                  <a:tcPr/>
                </a:tc>
                <a:extLst>
                  <a:ext uri="{0D108BD9-81ED-4DB2-BD59-A6C34878D82A}">
                    <a16:rowId xmlns:a16="http://schemas.microsoft.com/office/drawing/2014/main" val="930318524"/>
                  </a:ext>
                </a:extLst>
              </a:tr>
              <a:tr h="494635">
                <a:tc>
                  <a:txBody>
                    <a:bodyPr/>
                    <a:lstStyle/>
                    <a:p>
                      <a:pPr>
                        <a:spcAft>
                          <a:spcPts val="0"/>
                        </a:spcAft>
                        <a:tabLst>
                          <a:tab pos="1600200" algn="l"/>
                        </a:tabLst>
                      </a:pPr>
                      <a:r>
                        <a:rPr lang="en-GB" sz="1800" dirty="0">
                          <a:effectLst/>
                        </a:rPr>
                        <a:t>PART 1 will comprise of the </a:t>
                      </a:r>
                      <a:r>
                        <a:rPr lang="en-GB" sz="1800" b="1" u="sng" dirty="0">
                          <a:effectLst/>
                        </a:rPr>
                        <a:t>Commercial</a:t>
                      </a:r>
                      <a:r>
                        <a:rPr lang="en-GB" sz="1800" dirty="0">
                          <a:effectLst/>
                        </a:rPr>
                        <a:t> Requirements</a:t>
                      </a:r>
                      <a:endParaRPr lang="en-ZA" sz="1800" dirty="0">
                        <a:effectLst/>
                        <a:latin typeface="Times New Roman"/>
                        <a:ea typeface="Times New Roman"/>
                      </a:endParaRPr>
                    </a:p>
                  </a:txBody>
                  <a:tcPr marL="68588" marR="68588" marT="0" marB="0"/>
                </a:tc>
                <a:tc>
                  <a:txBody>
                    <a:bodyPr/>
                    <a:lstStyle/>
                    <a:p>
                      <a:pPr algn="ctr">
                        <a:spcAft>
                          <a:spcPts val="0"/>
                        </a:spcAft>
                        <a:tabLst>
                          <a:tab pos="1600200" algn="l"/>
                        </a:tabLst>
                      </a:pPr>
                      <a:r>
                        <a:rPr lang="en-GB" sz="1800" dirty="0">
                          <a:effectLst/>
                        </a:rPr>
                        <a:t>√</a:t>
                      </a:r>
                      <a:endParaRPr lang="en-ZA" sz="1800" dirty="0">
                        <a:effectLst/>
                        <a:latin typeface="Times New Roman"/>
                        <a:ea typeface="Times New Roman"/>
                      </a:endParaRPr>
                    </a:p>
                  </a:txBody>
                  <a:tcPr marL="68588" marR="68588" marT="0" marB="0"/>
                </a:tc>
                <a:extLst>
                  <a:ext uri="{0D108BD9-81ED-4DB2-BD59-A6C34878D82A}">
                    <a16:rowId xmlns:a16="http://schemas.microsoft.com/office/drawing/2014/main" val="386688856"/>
                  </a:ext>
                </a:extLst>
              </a:tr>
              <a:tr h="494635">
                <a:tc>
                  <a:txBody>
                    <a:bodyPr/>
                    <a:lstStyle/>
                    <a:p>
                      <a:pPr>
                        <a:spcAft>
                          <a:spcPts val="0"/>
                        </a:spcAft>
                        <a:tabLst>
                          <a:tab pos="1600200" algn="l"/>
                        </a:tabLst>
                      </a:pPr>
                      <a:r>
                        <a:rPr lang="en-GB" sz="1800" dirty="0">
                          <a:effectLst/>
                        </a:rPr>
                        <a:t>PART 2 will comprise of the </a:t>
                      </a:r>
                      <a:r>
                        <a:rPr lang="en-GB" sz="1800" b="1" u="sng" dirty="0">
                          <a:effectLst/>
                        </a:rPr>
                        <a:t>Technical</a:t>
                      </a:r>
                      <a:r>
                        <a:rPr lang="en-GB" sz="1800" dirty="0">
                          <a:effectLst/>
                        </a:rPr>
                        <a:t> Requirements</a:t>
                      </a:r>
                      <a:endParaRPr lang="en-ZA" sz="1800" dirty="0">
                        <a:effectLst/>
                        <a:latin typeface="Times New Roman"/>
                        <a:ea typeface="Times New Roman"/>
                      </a:endParaRPr>
                    </a:p>
                  </a:txBody>
                  <a:tcPr marL="68588" marR="68588" marT="0" marB="0"/>
                </a:tc>
                <a:tc>
                  <a:txBody>
                    <a:bodyPr/>
                    <a:lstStyle/>
                    <a:p>
                      <a:pPr algn="ctr">
                        <a:spcAft>
                          <a:spcPts val="0"/>
                        </a:spcAft>
                        <a:tabLst>
                          <a:tab pos="1600200" algn="l"/>
                        </a:tabLst>
                      </a:pPr>
                      <a:r>
                        <a:rPr lang="en-GB" sz="1800" dirty="0">
                          <a:effectLst/>
                        </a:rPr>
                        <a:t>√</a:t>
                      </a:r>
                      <a:endParaRPr lang="en-ZA" sz="1800" dirty="0">
                        <a:effectLst/>
                        <a:latin typeface="Times New Roman"/>
                        <a:ea typeface="Times New Roman"/>
                      </a:endParaRPr>
                    </a:p>
                  </a:txBody>
                  <a:tcPr marL="68588" marR="68588" marT="0" marB="0"/>
                </a:tc>
                <a:extLst>
                  <a:ext uri="{0D108BD9-81ED-4DB2-BD59-A6C34878D82A}">
                    <a16:rowId xmlns:a16="http://schemas.microsoft.com/office/drawing/2014/main" val="2508478877"/>
                  </a:ext>
                </a:extLst>
              </a:tr>
              <a:tr h="594316">
                <a:tc>
                  <a:txBody>
                    <a:bodyPr/>
                    <a:lstStyle/>
                    <a:p>
                      <a:pPr>
                        <a:spcAft>
                          <a:spcPts val="0"/>
                        </a:spcAft>
                        <a:tabLst>
                          <a:tab pos="1600200" algn="l"/>
                        </a:tabLst>
                      </a:pPr>
                      <a:r>
                        <a:rPr lang="en-GB" sz="1800" dirty="0">
                          <a:effectLst/>
                        </a:rPr>
                        <a:t>PART 3 will comprise of </a:t>
                      </a:r>
                      <a:r>
                        <a:rPr lang="en-GB" sz="1800" u="none" dirty="0">
                          <a:effectLst/>
                        </a:rPr>
                        <a:t>the</a:t>
                      </a:r>
                      <a:r>
                        <a:rPr lang="en-GB" sz="1800" u="none" baseline="0" dirty="0">
                          <a:effectLst/>
                        </a:rPr>
                        <a:t> </a:t>
                      </a:r>
                      <a:r>
                        <a:rPr lang="en-GB" sz="1800" b="1" u="sng" baseline="0" dirty="0">
                          <a:effectLst/>
                        </a:rPr>
                        <a:t>SHEQ </a:t>
                      </a:r>
                      <a:r>
                        <a:rPr lang="en-GB" sz="1800" u="none" dirty="0">
                          <a:effectLst/>
                        </a:rPr>
                        <a:t>Requirements</a:t>
                      </a:r>
                    </a:p>
                  </a:txBody>
                  <a:tcPr marL="68588" marR="68588" marT="0" marB="0"/>
                </a:tc>
                <a:tc>
                  <a:txBody>
                    <a:bodyPr/>
                    <a:lstStyle/>
                    <a:p>
                      <a:pPr algn="ctr">
                        <a:spcAft>
                          <a:spcPts val="0"/>
                        </a:spcAft>
                        <a:tabLst>
                          <a:tab pos="1600200" algn="l"/>
                        </a:tabLst>
                      </a:pPr>
                      <a:r>
                        <a:rPr lang="en-GB" sz="1800" dirty="0">
                          <a:effectLst/>
                        </a:rPr>
                        <a:t>√</a:t>
                      </a:r>
                    </a:p>
                  </a:txBody>
                  <a:tcPr marL="68588" marR="68588" marT="0" marB="0"/>
                </a:tc>
                <a:extLst>
                  <a:ext uri="{0D108BD9-81ED-4DB2-BD59-A6C34878D82A}">
                    <a16:rowId xmlns:a16="http://schemas.microsoft.com/office/drawing/2014/main" val="479255411"/>
                  </a:ext>
                </a:extLst>
              </a:tr>
              <a:tr h="494635">
                <a:tc>
                  <a:txBody>
                    <a:bodyPr/>
                    <a:lstStyle/>
                    <a:p>
                      <a:pPr marL="0" marR="0" lvl="0" indent="0" algn="l" defTabSz="685783" rtl="0" eaLnBrk="1" fontAlgn="auto" latinLnBrk="0" hangingPunct="1">
                        <a:lnSpc>
                          <a:spcPct val="100000"/>
                        </a:lnSpc>
                        <a:spcBef>
                          <a:spcPts val="0"/>
                        </a:spcBef>
                        <a:spcAft>
                          <a:spcPts val="0"/>
                        </a:spcAft>
                        <a:buClrTx/>
                        <a:buSzTx/>
                        <a:buFontTx/>
                        <a:buNone/>
                        <a:tabLst>
                          <a:tab pos="1600200" algn="l"/>
                        </a:tabLst>
                        <a:defRPr/>
                      </a:pPr>
                      <a:r>
                        <a:rPr lang="en-US" sz="1800" kern="1200" dirty="0">
                          <a:solidFill>
                            <a:schemeClr val="dk1"/>
                          </a:solidFill>
                          <a:effectLst/>
                          <a:latin typeface="+mn-lt"/>
                          <a:ea typeface="+mn-ea"/>
                          <a:cs typeface="+mn-cs"/>
                        </a:rPr>
                        <a:t>Part 4 will comprise of </a:t>
                      </a:r>
                      <a:r>
                        <a:rPr lang="en-US" sz="1800" b="1" u="sng" kern="1200" dirty="0">
                          <a:solidFill>
                            <a:schemeClr val="dk1"/>
                          </a:solidFill>
                          <a:effectLst/>
                          <a:latin typeface="+mn-lt"/>
                          <a:ea typeface="+mn-ea"/>
                          <a:cs typeface="+mn-cs"/>
                        </a:rPr>
                        <a:t>Finance</a:t>
                      </a:r>
                      <a:r>
                        <a:rPr lang="en-US" sz="1800" kern="1200" dirty="0">
                          <a:solidFill>
                            <a:schemeClr val="dk1"/>
                          </a:solidFill>
                          <a:effectLst/>
                          <a:latin typeface="+mn-lt"/>
                          <a:ea typeface="+mn-ea"/>
                          <a:cs typeface="+mn-cs"/>
                        </a:rPr>
                        <a:t> Requirements </a:t>
                      </a:r>
                      <a:endParaRPr lang="en-ZA" sz="1800" kern="1200" dirty="0">
                        <a:solidFill>
                          <a:schemeClr val="dk1"/>
                        </a:solidFill>
                        <a:effectLst/>
                        <a:latin typeface="+mn-lt"/>
                        <a:ea typeface="+mn-ea"/>
                        <a:cs typeface="+mn-cs"/>
                      </a:endParaRPr>
                    </a:p>
                  </a:txBody>
                  <a:tcPr marL="68588" marR="68588" marT="0" marB="0"/>
                </a:tc>
                <a:tc>
                  <a:txBody>
                    <a:bodyPr/>
                    <a:lstStyle/>
                    <a:p>
                      <a:pPr marL="0" marR="0" lvl="0" indent="0" algn="ctr" defTabSz="685783" rtl="0" eaLnBrk="1" fontAlgn="auto" latinLnBrk="0" hangingPunct="1">
                        <a:lnSpc>
                          <a:spcPct val="100000"/>
                        </a:lnSpc>
                        <a:spcBef>
                          <a:spcPts val="0"/>
                        </a:spcBef>
                        <a:spcAft>
                          <a:spcPts val="0"/>
                        </a:spcAft>
                        <a:buClrTx/>
                        <a:buSzTx/>
                        <a:buFontTx/>
                        <a:buNone/>
                        <a:tabLst>
                          <a:tab pos="1600200" algn="l"/>
                        </a:tabLst>
                        <a:defRPr/>
                      </a:pPr>
                      <a:r>
                        <a:rPr lang="en-GB" sz="1800" dirty="0">
                          <a:effectLst/>
                        </a:rPr>
                        <a:t>√</a:t>
                      </a:r>
                    </a:p>
                  </a:txBody>
                  <a:tcPr marL="68588" marR="68588" marT="0" marB="0"/>
                </a:tc>
                <a:extLst>
                  <a:ext uri="{0D108BD9-81ED-4DB2-BD59-A6C34878D82A}">
                    <a16:rowId xmlns:a16="http://schemas.microsoft.com/office/drawing/2014/main" val="1524703626"/>
                  </a:ext>
                </a:extLst>
              </a:tr>
            </a:tbl>
          </a:graphicData>
        </a:graphic>
      </p:graphicFrame>
    </p:spTree>
    <p:extLst>
      <p:ext uri="{BB962C8B-B14F-4D97-AF65-F5344CB8AC3E}">
        <p14:creationId xmlns:p14="http://schemas.microsoft.com/office/powerpoint/2010/main" val="336421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4A5A-8124-9958-F8F1-59ED1F03DA93}"/>
              </a:ext>
            </a:extLst>
          </p:cNvPr>
          <p:cNvSpPr>
            <a:spLocks noGrp="1"/>
          </p:cNvSpPr>
          <p:nvPr>
            <p:ph type="title"/>
          </p:nvPr>
        </p:nvSpPr>
        <p:spPr/>
        <p:txBody>
          <a:bodyPr/>
          <a:lstStyle/>
          <a:p>
            <a:r>
              <a:rPr lang="en-US" altLang="en-US" sz="2000" b="1" dirty="0"/>
              <a:t>Binding of Tender Documents</a:t>
            </a:r>
            <a:endParaRPr lang="en-ZA" sz="2000" b="1" dirty="0"/>
          </a:p>
        </p:txBody>
      </p:sp>
      <p:sp>
        <p:nvSpPr>
          <p:cNvPr id="3" name="Content Placeholder 2">
            <a:extLst>
              <a:ext uri="{FF2B5EF4-FFF2-40B4-BE49-F238E27FC236}">
                <a16:creationId xmlns:a16="http://schemas.microsoft.com/office/drawing/2014/main" id="{1EB47708-2FA0-32E8-68C1-6B88B95CA6CB}"/>
              </a:ext>
            </a:extLst>
          </p:cNvPr>
          <p:cNvSpPr>
            <a:spLocks noGrp="1"/>
          </p:cNvSpPr>
          <p:nvPr>
            <p:ph idx="1"/>
          </p:nvPr>
        </p:nvSpPr>
        <p:spPr/>
        <p:txBody>
          <a:bodyPr>
            <a:normAutofit/>
          </a:bodyPr>
          <a:lstStyle/>
          <a:p>
            <a:pPr marL="0" indent="0">
              <a:buFontTx/>
              <a:buNone/>
              <a:defRPr/>
            </a:pPr>
            <a:r>
              <a:rPr lang="en-US" sz="2000" b="1" u="sng" dirty="0"/>
              <a:t>Tenderers must ensure:</a:t>
            </a:r>
          </a:p>
          <a:p>
            <a:pPr>
              <a:defRPr/>
            </a:pPr>
            <a:r>
              <a:rPr lang="en-US" sz="2000" dirty="0"/>
              <a:t>That they submit their documents electronically well in advance of the closing date to avoid potential technical issues related to internet speed or file upload sizes.</a:t>
            </a:r>
          </a:p>
          <a:p>
            <a:pPr>
              <a:defRPr/>
            </a:pPr>
            <a:r>
              <a:rPr lang="en-US" sz="2000" dirty="0"/>
              <a:t>Tenderers are required to review their tender proposals, to ensure they are complete, error-free and all pages are clear and legible (no blurry pages).</a:t>
            </a:r>
          </a:p>
          <a:p>
            <a:pPr>
              <a:defRPr/>
            </a:pPr>
            <a:r>
              <a:rPr lang="en-US" sz="2000" dirty="0"/>
              <a:t>Tenderers must ensure that their submissions are organized according to Eskom specified format and instructions. Eskom will not be held accountable if tenders are disqualified due to documents being submitted to the wrong folder. </a:t>
            </a:r>
          </a:p>
          <a:p>
            <a:pPr>
              <a:lnSpc>
                <a:spcPct val="100000"/>
              </a:lnSpc>
              <a:defRPr/>
            </a:pPr>
            <a:r>
              <a:rPr lang="en-US" sz="2000" dirty="0"/>
              <a:t>After submitting your tender, please ensure that you receive the automatic response from Eskom E-tendering system, acknowledging your submission. </a:t>
            </a:r>
          </a:p>
        </p:txBody>
      </p:sp>
    </p:spTree>
    <p:extLst>
      <p:ext uri="{BB962C8B-B14F-4D97-AF65-F5344CB8AC3E}">
        <p14:creationId xmlns:p14="http://schemas.microsoft.com/office/powerpoint/2010/main" val="357805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A4CB-EA7C-1597-B27B-80EC9934EEA0}"/>
              </a:ext>
            </a:extLst>
          </p:cNvPr>
          <p:cNvSpPr>
            <a:spLocks noGrp="1"/>
          </p:cNvSpPr>
          <p:nvPr>
            <p:ph type="title"/>
          </p:nvPr>
        </p:nvSpPr>
        <p:spPr/>
        <p:txBody>
          <a:bodyPr/>
          <a:lstStyle/>
          <a:p>
            <a:r>
              <a:rPr lang="en-US" sz="2000" b="1" dirty="0"/>
              <a:t>Questions and Answer </a:t>
            </a:r>
            <a:endParaRPr lang="en-ZA" sz="2000" b="1" dirty="0"/>
          </a:p>
        </p:txBody>
      </p:sp>
      <p:sp>
        <p:nvSpPr>
          <p:cNvPr id="16" name="TextBox 15">
            <a:extLst>
              <a:ext uri="{FF2B5EF4-FFF2-40B4-BE49-F238E27FC236}">
                <a16:creationId xmlns:a16="http://schemas.microsoft.com/office/drawing/2014/main" id="{665BB725-16A2-3D58-38F7-7EEC1322A18D}"/>
              </a:ext>
            </a:extLst>
          </p:cNvPr>
          <p:cNvSpPr txBox="1"/>
          <p:nvPr/>
        </p:nvSpPr>
        <p:spPr>
          <a:xfrm>
            <a:off x="6322252" y="3073717"/>
            <a:ext cx="1702052" cy="400110"/>
          </a:xfrm>
          <a:prstGeom prst="rect">
            <a:avLst/>
          </a:prstGeom>
          <a:noFill/>
        </p:spPr>
        <p:txBody>
          <a:bodyPr wrap="square" rtlCol="0">
            <a:spAutoFit/>
          </a:bodyPr>
          <a:lstStyle/>
          <a:p>
            <a:pPr>
              <a:buClr>
                <a:schemeClr val="bg1">
                  <a:lumMod val="50000"/>
                </a:schemeClr>
              </a:buClr>
            </a:pPr>
            <a:r>
              <a:rPr lang="en-US" sz="2000" dirty="0">
                <a:solidFill>
                  <a:schemeClr val="bg1"/>
                </a:solidFill>
              </a:rPr>
              <a:t>Thank You</a:t>
            </a:r>
            <a:endParaRPr lang="en-ZA" sz="2000" dirty="0" err="1">
              <a:solidFill>
                <a:schemeClr val="bg1"/>
              </a:solidFill>
            </a:endParaRPr>
          </a:p>
        </p:txBody>
      </p:sp>
      <p:pic>
        <p:nvPicPr>
          <p:cNvPr id="20" name="Graphic 19" descr="Questions with solid fill">
            <a:extLst>
              <a:ext uri="{FF2B5EF4-FFF2-40B4-BE49-F238E27FC236}">
                <a16:creationId xmlns:a16="http://schemas.microsoft.com/office/drawing/2014/main" id="{D059FE53-989F-3809-B84F-90E6869047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193" y="3429000"/>
            <a:ext cx="1032095" cy="914400"/>
          </a:xfrm>
          <a:prstGeom prst="rect">
            <a:avLst/>
          </a:prstGeom>
        </p:spPr>
      </p:pic>
      <p:sp>
        <p:nvSpPr>
          <p:cNvPr id="4" name="TextBox 3">
            <a:extLst>
              <a:ext uri="{FF2B5EF4-FFF2-40B4-BE49-F238E27FC236}">
                <a16:creationId xmlns:a16="http://schemas.microsoft.com/office/drawing/2014/main" id="{E2471AAA-E991-C148-A8D4-1DE5DDC645ED}"/>
              </a:ext>
            </a:extLst>
          </p:cNvPr>
          <p:cNvSpPr txBox="1"/>
          <p:nvPr/>
        </p:nvSpPr>
        <p:spPr>
          <a:xfrm>
            <a:off x="2131219" y="2704385"/>
            <a:ext cx="4576762" cy="707886"/>
          </a:xfrm>
          <a:prstGeom prst="rect">
            <a:avLst/>
          </a:prstGeom>
          <a:noFill/>
        </p:spPr>
        <p:txBody>
          <a:bodyPr wrap="square">
            <a:spAutoFit/>
          </a:bodyPr>
          <a:lstStyle/>
          <a:p>
            <a:pPr lvl="2">
              <a:buClr>
                <a:schemeClr val="bg1">
                  <a:lumMod val="50000"/>
                </a:schemeClr>
              </a:buClr>
            </a:pPr>
            <a:r>
              <a:rPr lang="en-US" sz="4000" dirty="0"/>
              <a:t>Thank you</a:t>
            </a:r>
            <a:endParaRPr lang="en-ZA" sz="4000" dirty="0" err="1"/>
          </a:p>
        </p:txBody>
      </p:sp>
    </p:spTree>
    <p:extLst>
      <p:ext uri="{BB962C8B-B14F-4D97-AF65-F5344CB8AC3E}">
        <p14:creationId xmlns:p14="http://schemas.microsoft.com/office/powerpoint/2010/main" val="170633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ZA" altLang="en-US" sz="2000" b="1" dirty="0"/>
              <a:t>AGENDA</a:t>
            </a:r>
            <a:endParaRPr lang="en-US" sz="2000" dirty="0"/>
          </a:p>
        </p:txBody>
      </p:sp>
      <p:graphicFrame>
        <p:nvGraphicFramePr>
          <p:cNvPr id="9" name="Table 9">
            <a:extLst>
              <a:ext uri="{FF2B5EF4-FFF2-40B4-BE49-F238E27FC236}">
                <a16:creationId xmlns:a16="http://schemas.microsoft.com/office/drawing/2014/main" id="{9A52797B-FBF0-A734-F878-323B2B72B048}"/>
              </a:ext>
            </a:extLst>
          </p:cNvPr>
          <p:cNvGraphicFramePr>
            <a:graphicFrameLocks noGrp="1"/>
          </p:cNvGraphicFramePr>
          <p:nvPr>
            <p:ph idx="1"/>
            <p:extLst>
              <p:ext uri="{D42A27DB-BD31-4B8C-83A1-F6EECF244321}">
                <p14:modId xmlns:p14="http://schemas.microsoft.com/office/powerpoint/2010/main" val="1879702479"/>
              </p:ext>
            </p:extLst>
          </p:nvPr>
        </p:nvGraphicFramePr>
        <p:xfrm>
          <a:off x="271463" y="1223963"/>
          <a:ext cx="8627988" cy="2377370"/>
        </p:xfrm>
        <a:graphic>
          <a:graphicData uri="http://schemas.openxmlformats.org/drawingml/2006/table">
            <a:tbl>
              <a:tblPr firstRow="1" bandRow="1">
                <a:tableStyleId>{5C22544A-7EE6-4342-B048-85BDC9FD1C3A}</a:tableStyleId>
              </a:tblPr>
              <a:tblGrid>
                <a:gridCol w="8627988">
                  <a:extLst>
                    <a:ext uri="{9D8B030D-6E8A-4147-A177-3AD203B41FA5}">
                      <a16:colId xmlns:a16="http://schemas.microsoft.com/office/drawing/2014/main" val="3174346218"/>
                    </a:ext>
                  </a:extLst>
                </a:gridCol>
              </a:tblGrid>
              <a:tr h="370840">
                <a:tc>
                  <a:txBody>
                    <a:bodyPr/>
                    <a:lstStyle/>
                    <a:p>
                      <a:endParaRPr lang="en-ZA" sz="2000" kern="1200" dirty="0">
                        <a:solidFill>
                          <a:schemeClr val="dk1"/>
                        </a:solidFill>
                        <a:latin typeface="+mn-lt"/>
                        <a:ea typeface="+mn-ea"/>
                        <a:cs typeface="+mn-cs"/>
                      </a:endParaRPr>
                    </a:p>
                  </a:txBody>
                  <a:tcPr/>
                </a:tc>
                <a:extLst>
                  <a:ext uri="{0D108BD9-81ED-4DB2-BD59-A6C34878D82A}">
                    <a16:rowId xmlns:a16="http://schemas.microsoft.com/office/drawing/2014/main" val="1073018489"/>
                  </a:ext>
                </a:extLst>
              </a:tr>
              <a:tr h="370840">
                <a:tc>
                  <a:txBody>
                    <a:bodyPr/>
                    <a:lstStyle/>
                    <a:p>
                      <a:r>
                        <a:rPr lang="en-ZA" sz="2000" baseline="0" dirty="0"/>
                        <a:t>Welcome </a:t>
                      </a:r>
                      <a:endParaRPr lang="en-ZA" sz="2000" dirty="0"/>
                    </a:p>
                  </a:txBody>
                  <a:tcPr marL="91449" marR="91449" marT="45713" marB="45713"/>
                </a:tc>
                <a:extLst>
                  <a:ext uri="{0D108BD9-81ED-4DB2-BD59-A6C34878D82A}">
                    <a16:rowId xmlns:a16="http://schemas.microsoft.com/office/drawing/2014/main" val="603585116"/>
                  </a:ext>
                </a:extLst>
              </a:tr>
              <a:tr h="370840">
                <a:tc>
                  <a:txBody>
                    <a:bodyPr/>
                    <a:lstStyle/>
                    <a:p>
                      <a:r>
                        <a:rPr lang="en-US" sz="2000" dirty="0"/>
                        <a:t>Details of Enquiry</a:t>
                      </a:r>
                      <a:endParaRPr lang="en-ZA" sz="2000" dirty="0"/>
                    </a:p>
                  </a:txBody>
                  <a:tcPr marL="91449" marR="91449" marT="45713" marB="45713"/>
                </a:tc>
                <a:extLst>
                  <a:ext uri="{0D108BD9-81ED-4DB2-BD59-A6C34878D82A}">
                    <a16:rowId xmlns:a16="http://schemas.microsoft.com/office/drawing/2014/main" val="2633936317"/>
                  </a:ext>
                </a:extLst>
              </a:tr>
              <a:tr h="370840">
                <a:tc>
                  <a:txBody>
                    <a:bodyPr/>
                    <a:lstStyle/>
                    <a:p>
                      <a:r>
                        <a:rPr lang="en-US" sz="2000" dirty="0"/>
                        <a:t>Commercial - Applicable</a:t>
                      </a:r>
                    </a:p>
                  </a:txBody>
                  <a:tcPr marL="91449" marR="91449" marT="45713" marB="45713"/>
                </a:tc>
                <a:extLst>
                  <a:ext uri="{0D108BD9-81ED-4DB2-BD59-A6C34878D82A}">
                    <a16:rowId xmlns:a16="http://schemas.microsoft.com/office/drawing/2014/main" val="3584048810"/>
                  </a:ext>
                </a:extLst>
              </a:tr>
              <a:tr h="370840">
                <a:tc>
                  <a:txBody>
                    <a:bodyPr/>
                    <a:lstStyle/>
                    <a:p>
                      <a:r>
                        <a:rPr lang="en-US" sz="2000" dirty="0"/>
                        <a:t>Safety &amp; S</a:t>
                      </a:r>
                      <a:r>
                        <a:rPr lang="en-ZA" sz="2000" dirty="0"/>
                        <a:t>DL&amp;I – Applicable </a:t>
                      </a:r>
                    </a:p>
                  </a:txBody>
                  <a:tcPr marL="91449" marR="91449" marT="45713" marB="45713"/>
                </a:tc>
                <a:extLst>
                  <a:ext uri="{0D108BD9-81ED-4DB2-BD59-A6C34878D82A}">
                    <a16:rowId xmlns:a16="http://schemas.microsoft.com/office/drawing/2014/main" val="796189572"/>
                  </a:ext>
                </a:extLst>
              </a:tr>
              <a:tr h="370840">
                <a:tc>
                  <a:txBody>
                    <a:bodyPr/>
                    <a:lstStyle/>
                    <a:p>
                      <a:r>
                        <a:rPr lang="en-US" sz="2000" dirty="0"/>
                        <a:t>Questions and Answers</a:t>
                      </a:r>
                    </a:p>
                  </a:txBody>
                  <a:tcPr marL="91449" marR="91449" marT="45713" marB="45713"/>
                </a:tc>
                <a:extLst>
                  <a:ext uri="{0D108BD9-81ED-4DB2-BD59-A6C34878D82A}">
                    <a16:rowId xmlns:a16="http://schemas.microsoft.com/office/drawing/2014/main" val="4284972927"/>
                  </a:ext>
                </a:extLst>
              </a:tr>
            </a:tbl>
          </a:graphicData>
        </a:graphic>
      </p:graphicFrame>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2</a:t>
            </a:fld>
            <a:endParaRPr lang="en-ZA" dirty="0"/>
          </a:p>
        </p:txBody>
      </p:sp>
    </p:spTree>
    <p:extLst>
      <p:ext uri="{BB962C8B-B14F-4D97-AF65-F5344CB8AC3E}">
        <p14:creationId xmlns:p14="http://schemas.microsoft.com/office/powerpoint/2010/main" val="394602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C03E-E14F-AA23-5C8A-21D923B7B50B}"/>
              </a:ext>
            </a:extLst>
          </p:cNvPr>
          <p:cNvSpPr>
            <a:spLocks noGrp="1"/>
          </p:cNvSpPr>
          <p:nvPr>
            <p:ph type="title"/>
          </p:nvPr>
        </p:nvSpPr>
        <p:spPr/>
        <p:txBody>
          <a:bodyPr/>
          <a:lstStyle/>
          <a:p>
            <a:r>
              <a:rPr lang="en-US" altLang="en-US" sz="2000" b="1" dirty="0"/>
              <a:t>Purpose of the clarification meeting</a:t>
            </a:r>
            <a:endParaRPr lang="en-ZA" sz="2000" b="1" dirty="0"/>
          </a:p>
        </p:txBody>
      </p:sp>
      <p:sp>
        <p:nvSpPr>
          <p:cNvPr id="3" name="Content Placeholder 2">
            <a:extLst>
              <a:ext uri="{FF2B5EF4-FFF2-40B4-BE49-F238E27FC236}">
                <a16:creationId xmlns:a16="http://schemas.microsoft.com/office/drawing/2014/main" id="{0F90EB4F-E030-014D-04AB-8097D4DA4D5C}"/>
              </a:ext>
            </a:extLst>
          </p:cNvPr>
          <p:cNvSpPr>
            <a:spLocks noGrp="1"/>
          </p:cNvSpPr>
          <p:nvPr>
            <p:ph idx="1"/>
          </p:nvPr>
        </p:nvSpPr>
        <p:spPr/>
        <p:txBody>
          <a:bodyPr>
            <a:normAutofit/>
          </a:bodyPr>
          <a:lstStyle/>
          <a:p>
            <a:pPr eaLnBrk="1" hangingPunct="1">
              <a:defRPr/>
            </a:pPr>
            <a:r>
              <a:rPr lang="en-US" altLang="en-US" sz="2000" kern="0" dirty="0"/>
              <a:t>To assist the tenderers in understanding and complying with the requirements of this tender.</a:t>
            </a:r>
          </a:p>
          <a:p>
            <a:pPr>
              <a:defRPr/>
            </a:pPr>
            <a:r>
              <a:rPr lang="en-US" altLang="en-US" sz="2000" kern="0" dirty="0"/>
              <a:t>To provide a comprehensive explanation of the implications of the evaluation process and to outline, in detail the phases through which the tender will be subjected.</a:t>
            </a:r>
          </a:p>
          <a:p>
            <a:pPr eaLnBrk="1" hangingPunct="1">
              <a:defRPr/>
            </a:pPr>
            <a:r>
              <a:rPr lang="en-US" altLang="en-US" sz="2000" kern="0" dirty="0"/>
              <a:t>To assist the tenderers in complying with the requirements of the tender documents.</a:t>
            </a:r>
          </a:p>
          <a:p>
            <a:pPr eaLnBrk="1" hangingPunct="1">
              <a:defRPr/>
            </a:pPr>
            <a:r>
              <a:rPr lang="en-US" altLang="en-US" sz="2000" kern="0" dirty="0"/>
              <a:t>To ensure that the tenderers have a clear understanding of the required submissions necessary for their tender to be deemed responsive.  </a:t>
            </a:r>
          </a:p>
          <a:p>
            <a:pPr eaLnBrk="1" hangingPunct="1">
              <a:defRPr/>
            </a:pPr>
            <a:r>
              <a:rPr lang="en-US" altLang="en-US" sz="2000" kern="0" dirty="0"/>
              <a:t>This clarification meeting is non-compulsory and attendance is at the tenderers discretion. Failure to attend will not lead to the disqualification of any suppliers tender documents. </a:t>
            </a:r>
          </a:p>
          <a:p>
            <a:pPr marL="0" indent="0">
              <a:buNone/>
            </a:pPr>
            <a:endParaRPr lang="en-ZA" sz="1400" dirty="0"/>
          </a:p>
        </p:txBody>
      </p:sp>
    </p:spTree>
    <p:extLst>
      <p:ext uri="{BB962C8B-B14F-4D97-AF65-F5344CB8AC3E}">
        <p14:creationId xmlns:p14="http://schemas.microsoft.com/office/powerpoint/2010/main" val="23652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altLang="en-US" sz="2000" b="1" dirty="0"/>
              <a:t>Details of the Enquiry</a:t>
            </a:r>
            <a:r>
              <a:rPr lang="en-US" altLang="en-US" sz="2400" dirty="0"/>
              <a:t>	</a:t>
            </a:r>
            <a:endParaRPr lang="en-US" sz="2400"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a:bodyPr>
          <a:lstStyle/>
          <a:p>
            <a:pPr marL="0" indent="0">
              <a:buNone/>
              <a:defRPr/>
            </a:pPr>
            <a:r>
              <a:rPr lang="en-US" sz="1800" b="1" kern="0" dirty="0">
                <a:ea typeface="Calibri" panose="020F0502020204030204" pitchFamily="34" charset="0"/>
              </a:rPr>
              <a:t>Tender Number: </a:t>
            </a:r>
            <a:r>
              <a:rPr lang="en-ZA" sz="1800" b="1" dirty="0">
                <a:ea typeface="Calibri" panose="020F0502020204030204" pitchFamily="34" charset="0"/>
              </a:rPr>
              <a:t>E2633CXMWP</a:t>
            </a:r>
            <a:endParaRPr lang="en-US" altLang="en-US" sz="1800" b="1" kern="0" dirty="0"/>
          </a:p>
          <a:p>
            <a:pPr marL="0" indent="0">
              <a:buNone/>
              <a:defRPr/>
            </a:pPr>
            <a:r>
              <a:rPr lang="en-US" altLang="en-US" sz="1800" b="1" kern="0" dirty="0"/>
              <a:t>Closing Dates as Follows: 03 April 2026 </a:t>
            </a:r>
            <a:r>
              <a:rPr lang="en-US" sz="1800" b="1" dirty="0"/>
              <a:t>at 10h00 / 10:00am (SAST) South African Standard Time.</a:t>
            </a:r>
          </a:p>
          <a:p>
            <a:pPr eaLnBrk="1" hangingPunct="1">
              <a:defRPr/>
            </a:pPr>
            <a:r>
              <a:rPr lang="en-US" sz="2000" kern="0" dirty="0"/>
              <a:t>All tenders must be submitted online via Eskom E-Tendering. No hard copies will be accepted at the tender office for this tender. Please be advised that access to the E-Tendering system is only available through the Eskom Tender Bulletin. </a:t>
            </a:r>
          </a:p>
          <a:p>
            <a:pPr eaLnBrk="1" hangingPunct="1">
              <a:defRPr/>
            </a:pPr>
            <a:r>
              <a:rPr lang="en-US" altLang="en-US" sz="2000" kern="0" dirty="0">
                <a:sym typeface="Wingdings" panose="05000000000000000000" pitchFamily="2" charset="2"/>
              </a:rPr>
              <a:t>Contract duration will be for a period of four (4) months.</a:t>
            </a:r>
          </a:p>
          <a:p>
            <a:pPr eaLnBrk="1" hangingPunct="1">
              <a:defRPr/>
            </a:pPr>
            <a:r>
              <a:rPr lang="en-GB" sz="2000" dirty="0"/>
              <a:t>Eskom reserves the right to enter into negotiations with any one or more of the respondents. Please be advised that being invited to a negotiation meeting does not guarantee contract award; it is simply a required step in the procurement process. </a:t>
            </a:r>
          </a:p>
          <a:p>
            <a:pPr eaLnBrk="1" hangingPunct="1">
              <a:defRPr/>
            </a:pPr>
            <a:r>
              <a:rPr lang="en-GB" sz="2000" dirty="0"/>
              <a:t>Eskom reserves the right to negotiate any aspect that Eskom deems necessary.</a:t>
            </a:r>
            <a:endParaRPr lang="en-US" sz="2000"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4</a:t>
            </a:fld>
            <a:endParaRPr lang="en-ZA" dirty="0"/>
          </a:p>
        </p:txBody>
      </p:sp>
    </p:spTree>
    <p:extLst>
      <p:ext uri="{BB962C8B-B14F-4D97-AF65-F5344CB8AC3E}">
        <p14:creationId xmlns:p14="http://schemas.microsoft.com/office/powerpoint/2010/main" val="311445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B597-1FA8-C512-3A90-D05EB6029229}"/>
              </a:ext>
            </a:extLst>
          </p:cNvPr>
          <p:cNvSpPr>
            <a:spLocks noGrp="1"/>
          </p:cNvSpPr>
          <p:nvPr>
            <p:ph type="title"/>
          </p:nvPr>
        </p:nvSpPr>
        <p:spPr/>
        <p:txBody>
          <a:bodyPr/>
          <a:lstStyle/>
          <a:p>
            <a:r>
              <a:rPr lang="en-US" altLang="en-US" sz="2000" b="1" dirty="0"/>
              <a:t>Details of the Enquiry</a:t>
            </a:r>
            <a:endParaRPr lang="en-ZA" sz="2000" b="1" dirty="0"/>
          </a:p>
        </p:txBody>
      </p:sp>
      <p:sp>
        <p:nvSpPr>
          <p:cNvPr id="3" name="Content Placeholder 2">
            <a:extLst>
              <a:ext uri="{FF2B5EF4-FFF2-40B4-BE49-F238E27FC236}">
                <a16:creationId xmlns:a16="http://schemas.microsoft.com/office/drawing/2014/main" id="{E8A7AE0D-EE22-B94C-931F-F1FA0CEE84E9}"/>
              </a:ext>
            </a:extLst>
          </p:cNvPr>
          <p:cNvSpPr>
            <a:spLocks noGrp="1"/>
          </p:cNvSpPr>
          <p:nvPr>
            <p:ph idx="1"/>
          </p:nvPr>
        </p:nvSpPr>
        <p:spPr/>
        <p:txBody>
          <a:bodyPr/>
          <a:lstStyle/>
          <a:p>
            <a:pPr marL="0" indent="0" eaLnBrk="1" hangingPunct="1">
              <a:buNone/>
              <a:defRPr/>
            </a:pPr>
            <a:r>
              <a:rPr lang="en-US" altLang="en-US" sz="2000" b="1" u="sng" kern="0" dirty="0">
                <a:sym typeface="Wingdings" panose="05000000000000000000" pitchFamily="2" charset="2"/>
              </a:rPr>
              <a:t>NO LATE TENDERS WILL BE ACCEPTED</a:t>
            </a:r>
            <a:r>
              <a:rPr lang="en-US" altLang="en-US" sz="2000" kern="0" dirty="0">
                <a:sym typeface="Wingdings" panose="05000000000000000000" pitchFamily="2" charset="2"/>
              </a:rPr>
              <a:t>. </a:t>
            </a:r>
          </a:p>
          <a:p>
            <a:pPr marL="0" indent="0" eaLnBrk="1" hangingPunct="1">
              <a:buNone/>
              <a:defRPr/>
            </a:pPr>
            <a:endParaRPr lang="en-US" altLang="en-US" sz="2000" kern="0" dirty="0">
              <a:sym typeface="Wingdings" panose="05000000000000000000" pitchFamily="2" charset="2"/>
            </a:endParaRPr>
          </a:p>
          <a:p>
            <a:pPr eaLnBrk="1" hangingPunct="1">
              <a:lnSpc>
                <a:spcPct val="100000"/>
              </a:lnSpc>
              <a:spcBef>
                <a:spcPts val="0"/>
              </a:spcBef>
              <a:defRPr/>
            </a:pPr>
            <a:r>
              <a:rPr lang="en-US" altLang="en-US" sz="2000" kern="0" dirty="0">
                <a:sym typeface="Wingdings" panose="05000000000000000000" pitchFamily="2" charset="2"/>
              </a:rPr>
              <a:t>Tender documents may be submitted prior to the closing date on the Eskom E-Tendering system as stipulated in the Invitation to Tender. </a:t>
            </a:r>
          </a:p>
          <a:p>
            <a:pPr marL="0" indent="0" eaLnBrk="1" hangingPunct="1">
              <a:lnSpc>
                <a:spcPct val="100000"/>
              </a:lnSpc>
              <a:spcBef>
                <a:spcPts val="0"/>
              </a:spcBef>
              <a:buNone/>
              <a:defRPr/>
            </a:pPr>
            <a:endParaRPr lang="en-US" altLang="en-US" sz="2000" kern="0" dirty="0">
              <a:sym typeface="Wingdings" panose="05000000000000000000" pitchFamily="2" charset="2"/>
            </a:endParaRPr>
          </a:p>
          <a:p>
            <a:pPr eaLnBrk="1" hangingPunct="1">
              <a:lnSpc>
                <a:spcPct val="100000"/>
              </a:lnSpc>
              <a:spcBef>
                <a:spcPts val="0"/>
              </a:spcBef>
              <a:defRPr/>
            </a:pPr>
            <a:r>
              <a:rPr lang="en-US" altLang="en-US" sz="2000" kern="0" dirty="0">
                <a:sym typeface="Wingdings" panose="05000000000000000000" pitchFamily="2" charset="2"/>
              </a:rPr>
              <a:t>It is strongly advisable that tenderers avoid submitting their tender documents at the last minute. Late submissions may results in tenders not being received by 10:00 AM on the closing date, 03 April 2026 and such tenders will be considered late and deemed unacceptable. </a:t>
            </a:r>
          </a:p>
        </p:txBody>
      </p:sp>
    </p:spTree>
    <p:extLst>
      <p:ext uri="{BB962C8B-B14F-4D97-AF65-F5344CB8AC3E}">
        <p14:creationId xmlns:p14="http://schemas.microsoft.com/office/powerpoint/2010/main" val="331008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18E5-A8DA-FF0D-C9EA-772361BA7390}"/>
              </a:ext>
            </a:extLst>
          </p:cNvPr>
          <p:cNvSpPr>
            <a:spLocks noGrp="1"/>
          </p:cNvSpPr>
          <p:nvPr>
            <p:ph type="title"/>
          </p:nvPr>
        </p:nvSpPr>
        <p:spPr/>
        <p:txBody>
          <a:bodyPr/>
          <a:lstStyle/>
          <a:p>
            <a:r>
              <a:rPr lang="en-US" altLang="en-US" sz="2000" b="1" dirty="0"/>
              <a:t>Commercial Documents</a:t>
            </a:r>
            <a:endParaRPr lang="en-ZA" sz="2000" b="1" dirty="0"/>
          </a:p>
        </p:txBody>
      </p:sp>
      <p:sp>
        <p:nvSpPr>
          <p:cNvPr id="3" name="Content Placeholder 2">
            <a:extLst>
              <a:ext uri="{FF2B5EF4-FFF2-40B4-BE49-F238E27FC236}">
                <a16:creationId xmlns:a16="http://schemas.microsoft.com/office/drawing/2014/main" id="{12EC054D-7B5D-E352-D645-96F090ACE57E}"/>
              </a:ext>
            </a:extLst>
          </p:cNvPr>
          <p:cNvSpPr>
            <a:spLocks noGrp="1"/>
          </p:cNvSpPr>
          <p:nvPr>
            <p:ph idx="1"/>
          </p:nvPr>
        </p:nvSpPr>
        <p:spPr/>
        <p:txBody>
          <a:bodyPr>
            <a:normAutofit/>
          </a:bodyPr>
          <a:lstStyle/>
          <a:p>
            <a:r>
              <a:rPr lang="en-US" altLang="en-US" sz="1800" b="1" dirty="0"/>
              <a:t>Invitation to Tender </a:t>
            </a:r>
          </a:p>
          <a:p>
            <a:r>
              <a:rPr lang="en-US" altLang="en-US" sz="1800" b="1" dirty="0"/>
              <a:t>NEC3 Professional Services Short Contract (PSSC3)</a:t>
            </a:r>
          </a:p>
          <a:p>
            <a:pPr marL="0" indent="0">
              <a:buNone/>
            </a:pPr>
            <a:endParaRPr lang="en-US" altLang="en-US" sz="1800" b="1" dirty="0"/>
          </a:p>
          <a:p>
            <a:pPr marL="0" indent="0">
              <a:buNone/>
            </a:pPr>
            <a:r>
              <a:rPr lang="en-US" altLang="en-US" sz="1800" b="1" u="sng" dirty="0"/>
              <a:t>These document to be completed accordingly and returned with the below listed </a:t>
            </a:r>
            <a:r>
              <a:rPr lang="fr-FR" altLang="en-US" sz="1800" b="1" u="sng" dirty="0"/>
              <a:t>C</a:t>
            </a:r>
            <a:r>
              <a:rPr lang="en-US" altLang="en-US" sz="1800" b="1" u="sng" dirty="0"/>
              <a:t>ompliance documents.</a:t>
            </a:r>
          </a:p>
          <a:p>
            <a:pPr>
              <a:buFont typeface="Wingdings" panose="05000000000000000000" pitchFamily="2" charset="2"/>
              <a:buChar char="ü"/>
            </a:pPr>
            <a:r>
              <a:rPr lang="en-US" altLang="en-US" sz="1800" b="1" dirty="0"/>
              <a:t>Valid Letter of Good Standing (COIDA) – </a:t>
            </a:r>
            <a:r>
              <a:rPr lang="en-US" altLang="en-US" sz="1800" dirty="0"/>
              <a:t>issued by Department of Labour</a:t>
            </a:r>
          </a:p>
          <a:p>
            <a:pPr>
              <a:buFont typeface="Wingdings" panose="05000000000000000000" pitchFamily="2" charset="2"/>
              <a:buChar char="ü"/>
            </a:pPr>
            <a:r>
              <a:rPr lang="en-US" altLang="en-US" sz="1800" b="1" dirty="0"/>
              <a:t>Company Registration Documents – </a:t>
            </a:r>
            <a:r>
              <a:rPr lang="en-US" altLang="en-US" sz="1800" dirty="0"/>
              <a:t>issued by CIPC</a:t>
            </a:r>
          </a:p>
          <a:p>
            <a:pPr>
              <a:buFont typeface="Wingdings" panose="05000000000000000000" pitchFamily="2" charset="2"/>
              <a:buChar char="ü"/>
            </a:pPr>
            <a:r>
              <a:rPr lang="en-US" altLang="en-US" sz="1800" b="1" dirty="0"/>
              <a:t>B-BBEE Certificate /Sworn Affidavit </a:t>
            </a:r>
            <a:r>
              <a:rPr lang="en-US" altLang="en-US" sz="1800" dirty="0"/>
              <a:t>– that is fully completed, correctly filled out and stamped by the authorized oath commissioner must be submitted. Failure to comply will result in a B-BBEE score of zero.</a:t>
            </a:r>
          </a:p>
          <a:p>
            <a:pPr>
              <a:buFont typeface="Wingdings" panose="05000000000000000000" pitchFamily="2" charset="2"/>
              <a:buChar char="ü"/>
            </a:pPr>
            <a:r>
              <a:rPr lang="en-US" sz="1800" b="1" dirty="0"/>
              <a:t>Tax Clearance Certificate </a:t>
            </a:r>
            <a:r>
              <a:rPr lang="en-US" sz="1800" dirty="0"/>
              <a:t>- issued by SARS must be submitted.</a:t>
            </a:r>
          </a:p>
          <a:p>
            <a:pPr>
              <a:buFont typeface="Wingdings" panose="05000000000000000000" pitchFamily="2" charset="2"/>
              <a:buChar char="ü"/>
            </a:pPr>
            <a:r>
              <a:rPr lang="en-US" altLang="en-US" sz="1800" b="1" dirty="0"/>
              <a:t>CSD Report - </a:t>
            </a:r>
            <a:r>
              <a:rPr lang="en-US" altLang="en-US" sz="1800" dirty="0"/>
              <a:t>for the bid company must be downloaded within the last 7 days.</a:t>
            </a:r>
          </a:p>
          <a:p>
            <a:pPr>
              <a:buFont typeface="Wingdings" panose="05000000000000000000" pitchFamily="2" charset="2"/>
              <a:buChar char="ü"/>
            </a:pPr>
            <a:r>
              <a:rPr lang="en-US" altLang="en-US" sz="1800" b="1" dirty="0"/>
              <a:t>Annexure J</a:t>
            </a:r>
          </a:p>
          <a:p>
            <a:pPr marL="0" indent="0">
              <a:buNone/>
            </a:pPr>
            <a:endParaRPr lang="en-ZA" altLang="en-US" sz="1800" b="1" dirty="0"/>
          </a:p>
          <a:p>
            <a:pPr>
              <a:buFont typeface="Wingdings" panose="05000000000000000000" pitchFamily="2" charset="2"/>
              <a:buChar char="ü"/>
            </a:pPr>
            <a:endParaRPr lang="en-US" altLang="en-US" sz="1800" dirty="0"/>
          </a:p>
          <a:p>
            <a:endParaRPr lang="en-ZA" dirty="0"/>
          </a:p>
        </p:txBody>
      </p:sp>
    </p:spTree>
    <p:extLst>
      <p:ext uri="{BB962C8B-B14F-4D97-AF65-F5344CB8AC3E}">
        <p14:creationId xmlns:p14="http://schemas.microsoft.com/office/powerpoint/2010/main" val="75546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BC01-8DAA-91E7-A7E7-495A558C306C}"/>
              </a:ext>
            </a:extLst>
          </p:cNvPr>
          <p:cNvSpPr>
            <a:spLocks noGrp="1"/>
          </p:cNvSpPr>
          <p:nvPr>
            <p:ph type="title"/>
          </p:nvPr>
        </p:nvSpPr>
        <p:spPr/>
        <p:txBody>
          <a:bodyPr/>
          <a:lstStyle/>
          <a:p>
            <a:r>
              <a:rPr lang="en-US" altLang="en-US" sz="1800" b="1" dirty="0"/>
              <a:t>Commercial Documents</a:t>
            </a:r>
            <a:endParaRPr lang="en-ZA" dirty="0"/>
          </a:p>
        </p:txBody>
      </p:sp>
      <p:sp>
        <p:nvSpPr>
          <p:cNvPr id="3" name="Content Placeholder 2">
            <a:extLst>
              <a:ext uri="{FF2B5EF4-FFF2-40B4-BE49-F238E27FC236}">
                <a16:creationId xmlns:a16="http://schemas.microsoft.com/office/drawing/2014/main" id="{B158C3CA-F3DD-03A5-E4EE-90409A606637}"/>
              </a:ext>
            </a:extLst>
          </p:cNvPr>
          <p:cNvSpPr>
            <a:spLocks noGrp="1"/>
          </p:cNvSpPr>
          <p:nvPr>
            <p:ph idx="1"/>
          </p:nvPr>
        </p:nvSpPr>
        <p:spPr/>
        <p:txBody>
          <a:bodyPr/>
          <a:lstStyle/>
          <a:p>
            <a:pPr marL="534988" indent="-268288">
              <a:buFont typeface="Wingdings" panose="05000000000000000000" pitchFamily="2" charset="2"/>
              <a:buChar char="ü"/>
            </a:pPr>
            <a:r>
              <a:rPr lang="en-US" sz="2000" b="1" dirty="0"/>
              <a:t>SBD 4 - Declaration of interest</a:t>
            </a:r>
            <a:br>
              <a:rPr lang="en-US" sz="2000" b="1" dirty="0"/>
            </a:br>
            <a:r>
              <a:rPr lang="en-US" sz="2000" dirty="0"/>
              <a:t>- requires a Declaration of Interest from applicants, stating any existing relationship /acquaintance with Eskom employees. This is to ensure that these persons are not involved in any way, to avoid corruption</a:t>
            </a:r>
            <a:r>
              <a:rPr lang="en-US" dirty="0"/>
              <a:t>. </a:t>
            </a:r>
            <a:endParaRPr lang="en-ZA" dirty="0"/>
          </a:p>
          <a:p>
            <a:pPr marL="534988" indent="-268288">
              <a:buFont typeface="Wingdings" panose="05000000000000000000" pitchFamily="2" charset="2"/>
              <a:buChar char="ü"/>
            </a:pPr>
            <a:r>
              <a:rPr lang="en-ZA" altLang="en-US" sz="2000" b="1" dirty="0"/>
              <a:t>Supplier Tax Evaluation Pack </a:t>
            </a:r>
            <a:r>
              <a:rPr lang="en-ZA" altLang="en-US" sz="2000" dirty="0"/>
              <a:t>– attached and must be filled and submitted back. </a:t>
            </a:r>
          </a:p>
        </p:txBody>
      </p:sp>
    </p:spTree>
    <p:extLst>
      <p:ext uri="{BB962C8B-B14F-4D97-AF65-F5344CB8AC3E}">
        <p14:creationId xmlns:p14="http://schemas.microsoft.com/office/powerpoint/2010/main" val="294295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8A36-7EC6-99BA-80BD-F0098B87C4F6}"/>
              </a:ext>
            </a:extLst>
          </p:cNvPr>
          <p:cNvSpPr>
            <a:spLocks noGrp="1"/>
          </p:cNvSpPr>
          <p:nvPr>
            <p:ph type="title"/>
          </p:nvPr>
        </p:nvSpPr>
        <p:spPr/>
        <p:txBody>
          <a:bodyPr/>
          <a:lstStyle/>
          <a:p>
            <a:r>
              <a:rPr lang="en-US" altLang="en-US" sz="1800" b="1" dirty="0"/>
              <a:t>Eskom Tender Portal</a:t>
            </a:r>
            <a:endParaRPr lang="en-ZA" dirty="0"/>
          </a:p>
        </p:txBody>
      </p:sp>
      <p:sp>
        <p:nvSpPr>
          <p:cNvPr id="3" name="Content Placeholder 2">
            <a:extLst>
              <a:ext uri="{FF2B5EF4-FFF2-40B4-BE49-F238E27FC236}">
                <a16:creationId xmlns:a16="http://schemas.microsoft.com/office/drawing/2014/main" id="{E3979B41-ED8F-DDF2-D522-C222AF124569}"/>
              </a:ext>
            </a:extLst>
          </p:cNvPr>
          <p:cNvSpPr>
            <a:spLocks noGrp="1"/>
          </p:cNvSpPr>
          <p:nvPr>
            <p:ph idx="1"/>
          </p:nvPr>
        </p:nvSpPr>
        <p:spPr/>
        <p:txBody>
          <a:bodyPr/>
          <a:lstStyle/>
          <a:p>
            <a:pPr marL="0" indent="0">
              <a:buNone/>
              <a:tabLst>
                <a:tab pos="1254125" algn="l"/>
              </a:tabLst>
            </a:pPr>
            <a:r>
              <a:rPr lang="en-US" altLang="en-US" sz="2000" b="1" dirty="0"/>
              <a:t>Technical</a:t>
            </a:r>
            <a:r>
              <a:rPr lang="en-US" altLang="en-US" sz="2000" dirty="0"/>
              <a:t>: Return documents as per technical evaluation criteria.</a:t>
            </a:r>
          </a:p>
          <a:p>
            <a:pPr marL="0" indent="0">
              <a:buNone/>
              <a:tabLst>
                <a:tab pos="1254125" algn="l"/>
              </a:tabLst>
            </a:pPr>
            <a:endParaRPr lang="en-US" altLang="en-US" sz="2000" u="sng" dirty="0"/>
          </a:p>
          <a:p>
            <a:pPr marL="0" indent="0">
              <a:buNone/>
              <a:tabLst>
                <a:tab pos="1254125" algn="l"/>
              </a:tabLst>
            </a:pPr>
            <a:r>
              <a:rPr lang="en-US" altLang="en-US" sz="2000" b="1" u="sng" dirty="0"/>
              <a:t>Contractual requirements:</a:t>
            </a:r>
          </a:p>
          <a:p>
            <a:pPr marL="450850" lvl="1" indent="-450850">
              <a:buNone/>
            </a:pPr>
            <a:r>
              <a:rPr lang="en-US" altLang="en-US" sz="2000" b="1" dirty="0"/>
              <a:t>Safety and Health</a:t>
            </a:r>
            <a:r>
              <a:rPr lang="en-US" altLang="en-US" sz="2000" dirty="0"/>
              <a:t>: Return documents as per safety evaluation criteria</a:t>
            </a:r>
          </a:p>
          <a:p>
            <a:pPr marL="450850" lvl="1" indent="-450850">
              <a:buNone/>
            </a:pPr>
            <a:r>
              <a:rPr lang="en-US" altLang="en-US" sz="2000" b="1" dirty="0"/>
              <a:t>SDNL&amp;I:</a:t>
            </a:r>
            <a:r>
              <a:rPr lang="en-US" altLang="en-US" sz="2000" dirty="0"/>
              <a:t> Return documents as per SDNL&amp;I evaluation criteria.</a:t>
            </a:r>
          </a:p>
          <a:p>
            <a:pPr marL="450850" lvl="1" indent="-450850">
              <a:buNone/>
            </a:pPr>
            <a:endParaRPr lang="en-US" altLang="en-US" sz="2000" dirty="0"/>
          </a:p>
        </p:txBody>
      </p:sp>
    </p:spTree>
    <p:extLst>
      <p:ext uri="{BB962C8B-B14F-4D97-AF65-F5344CB8AC3E}">
        <p14:creationId xmlns:p14="http://schemas.microsoft.com/office/powerpoint/2010/main" val="222385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CD1F-4381-0649-7E89-D89B5E18A2ED}"/>
              </a:ext>
            </a:extLst>
          </p:cNvPr>
          <p:cNvSpPr>
            <a:spLocks noGrp="1"/>
          </p:cNvSpPr>
          <p:nvPr>
            <p:ph type="title"/>
          </p:nvPr>
        </p:nvSpPr>
        <p:spPr/>
        <p:txBody>
          <a:bodyPr/>
          <a:lstStyle/>
          <a:p>
            <a:r>
              <a:rPr lang="en-US" altLang="en-US" sz="2000" b="1" dirty="0"/>
              <a:t>Eskom Tender Portal – Folder to be added</a:t>
            </a:r>
            <a:endParaRPr lang="en-ZA" sz="2000" b="1" dirty="0"/>
          </a:p>
        </p:txBody>
      </p:sp>
      <p:sp>
        <p:nvSpPr>
          <p:cNvPr id="3" name="Content Placeholder 2">
            <a:extLst>
              <a:ext uri="{FF2B5EF4-FFF2-40B4-BE49-F238E27FC236}">
                <a16:creationId xmlns:a16="http://schemas.microsoft.com/office/drawing/2014/main" id="{219D3D8B-30A3-4588-7B7D-EE0B1C54729C}"/>
              </a:ext>
            </a:extLst>
          </p:cNvPr>
          <p:cNvSpPr>
            <a:spLocks noGrp="1"/>
          </p:cNvSpPr>
          <p:nvPr>
            <p:ph idx="1"/>
          </p:nvPr>
        </p:nvSpPr>
        <p:spPr/>
        <p:txBody>
          <a:bodyPr>
            <a:normAutofit/>
          </a:bodyPr>
          <a:lstStyle/>
          <a:p>
            <a:pPr>
              <a:spcBef>
                <a:spcPts val="600"/>
              </a:spcBef>
            </a:pPr>
            <a:r>
              <a:rPr lang="en-US" sz="2000" dirty="0"/>
              <a:t>The new folder will be created on Eskom Tender Bulletin if there's any addition in this tender including questions from other suppliers and answers from Eskom employees. Please check the folder regularly for any addition that may be sent. </a:t>
            </a:r>
          </a:p>
          <a:p>
            <a:pPr>
              <a:spcBef>
                <a:spcPts val="600"/>
              </a:spcBef>
            </a:pPr>
            <a:r>
              <a:rPr lang="en-US" sz="2000" dirty="0"/>
              <a:t>Please note that on Page 17 of the Invitation to Tender document there is a Document titled Annexure A “Acknowledgment Form” that must be completed accordingly and returned with the tender.</a:t>
            </a:r>
          </a:p>
          <a:p>
            <a:pPr>
              <a:spcBef>
                <a:spcPts val="600"/>
              </a:spcBef>
            </a:pPr>
            <a:r>
              <a:rPr lang="en-US" altLang="en-US" sz="2000" dirty="0"/>
              <a:t>Please note that this clarification presentation will be uploaded on the Eskom Tender bulletin, they will serve as minutes of the clarification meeting.</a:t>
            </a:r>
          </a:p>
          <a:p>
            <a:pPr>
              <a:spcBef>
                <a:spcPts val="600"/>
              </a:spcBef>
            </a:pPr>
            <a:r>
              <a:rPr lang="en-US" altLang="en-US" sz="2000" dirty="0"/>
              <a:t>Please note that questions should always be sent in writing to the email address stipulated in the Invitation to Tender on page 04 which is </a:t>
            </a:r>
            <a:r>
              <a:rPr lang="en-US" altLang="en-US" sz="2000" dirty="0">
                <a:hlinkClick r:id="rId2"/>
              </a:rPr>
              <a:t>jiyanebp@eskom.co.za</a:t>
            </a:r>
            <a:r>
              <a:rPr lang="en-US" altLang="en-US" sz="2000" dirty="0"/>
              <a:t> </a:t>
            </a:r>
          </a:p>
          <a:p>
            <a:pPr>
              <a:spcBef>
                <a:spcPts val="600"/>
              </a:spcBef>
            </a:pPr>
            <a:r>
              <a:rPr lang="en-US" altLang="en-US" sz="2000" dirty="0"/>
              <a:t>Please do not address questions to any Eskom email addresses of persons you may know working for Eskom whether they be employees in the Procurement, Safety, Quality, Technical or SDL&amp;I Sections.</a:t>
            </a:r>
            <a:endParaRPr lang="en-ZA" sz="2000" dirty="0"/>
          </a:p>
        </p:txBody>
      </p:sp>
    </p:spTree>
    <p:extLst>
      <p:ext uri="{BB962C8B-B14F-4D97-AF65-F5344CB8AC3E}">
        <p14:creationId xmlns:p14="http://schemas.microsoft.com/office/powerpoint/2010/main" val="1295380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heme/theme1.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Diane Else</DisplayName>
        <AccountId>19741</AccountId>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4E14E714-FB2A-4BC1-9DCD-51CAEB64081C}">
  <ds:schemaRefs>
    <ds:schemaRef ds:uri="http://purl.org/dc/dcmitype/"/>
    <ds:schemaRef ds:uri="http://www.w3.org/XML/1998/namespace"/>
    <ds:schemaRef ds:uri="http://schemas.microsoft.com/office/2006/documentManagement/types"/>
    <ds:schemaRef ds:uri="http://purl.org/dc/terms/"/>
    <ds:schemaRef ds:uri="2c7ddca0-f18f-4514-89ec-cfc256175ba5"/>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20CB833-F367-48D6-A594-773C1F73C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DB20BD-CA18-4C48-AA9E-2E59CB9B9B9C}">
  <ds:schemaRefs>
    <ds:schemaRef ds:uri="http://schemas.microsoft.com/sharepoint/v3/contenttype/forms"/>
  </ds:schemaRefs>
</ds:datastoreItem>
</file>

<file path=customXml/itemProps4.xml><?xml version="1.0" encoding="utf-8"?>
<ds:datastoreItem xmlns:ds="http://schemas.openxmlformats.org/officeDocument/2006/customXml" ds:itemID="{A0928BC0-11E2-49C1-89BF-39F0025E566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6411</TotalTime>
  <Words>1555</Words>
  <Application>Microsoft Office PowerPoint</Application>
  <PresentationFormat>On-screen Show (4:3)</PresentationFormat>
  <Paragraphs>121</Paragraphs>
  <Slides>16</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Courier New</vt:lpstr>
      <vt:lpstr>Times New Roman</vt:lpstr>
      <vt:lpstr>Wingdings</vt:lpstr>
      <vt:lpstr>Content Slide Master</vt:lpstr>
      <vt:lpstr>1_Content Slide Master</vt:lpstr>
      <vt:lpstr>think-cell Slide</vt:lpstr>
      <vt:lpstr>Clarification Meeting for Provision of Tax Health Assessment Review at Eskom Holdings SOC Ltd and National Transmission Company South Africa (NTCSA) for the Period of twelve (12) Months.</vt:lpstr>
      <vt:lpstr>AGENDA</vt:lpstr>
      <vt:lpstr>Purpose of the clarification meeting</vt:lpstr>
      <vt:lpstr>Details of the Enquiry </vt:lpstr>
      <vt:lpstr>Details of the Enquiry</vt:lpstr>
      <vt:lpstr>Commercial Documents</vt:lpstr>
      <vt:lpstr>Commercial Documents</vt:lpstr>
      <vt:lpstr>Eskom Tender Portal</vt:lpstr>
      <vt:lpstr>Eskom Tender Portal – Folder to be added</vt:lpstr>
      <vt:lpstr>Evaluation process and criteria:  Basic Compliance: Commercial</vt:lpstr>
      <vt:lpstr>Evaluation process and criteria conti…… </vt:lpstr>
      <vt:lpstr>Commercial Requirements</vt:lpstr>
      <vt:lpstr>Commercial Requirements ….cont</vt:lpstr>
      <vt:lpstr>Eskom Tender Portal – Tender Returnables</vt:lpstr>
      <vt:lpstr>Binding of Tender Documents</vt:lpstr>
      <vt:lpstr>Questions and Answer </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Pam Nolutshungu</cp:lastModifiedBy>
  <cp:revision>64</cp:revision>
  <dcterms:created xsi:type="dcterms:W3CDTF">2020-01-06T09:48:40Z</dcterms:created>
  <dcterms:modified xsi:type="dcterms:W3CDTF">2026-03-17T11:06:42Z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0x0101000D8B3899A4805C44A2FA507CBAF83E58007A63E5F34A1C904ABF73B4A044044531</vt:lpwstr>
  </property>
</Properties>
</file>