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2" r:id="rId6"/>
    <p:sldMasterId id="2147483658" r:id="rId7"/>
  </p:sldMasterIdLst>
  <p:notesMasterIdLst>
    <p:notesMasterId r:id="rId29"/>
  </p:notesMasterIdLst>
  <p:sldIdLst>
    <p:sldId id="295" r:id="rId8"/>
    <p:sldId id="279" r:id="rId9"/>
    <p:sldId id="304" r:id="rId10"/>
    <p:sldId id="307" r:id="rId11"/>
    <p:sldId id="308" r:id="rId12"/>
    <p:sldId id="311" r:id="rId13"/>
    <p:sldId id="312" r:id="rId14"/>
    <p:sldId id="313" r:id="rId15"/>
    <p:sldId id="314" r:id="rId16"/>
    <p:sldId id="317" r:id="rId17"/>
    <p:sldId id="315" r:id="rId18"/>
    <p:sldId id="316" r:id="rId19"/>
    <p:sldId id="309" r:id="rId20"/>
    <p:sldId id="319" r:id="rId21"/>
    <p:sldId id="320" r:id="rId22"/>
    <p:sldId id="310" r:id="rId23"/>
    <p:sldId id="323" r:id="rId24"/>
    <p:sldId id="325" r:id="rId25"/>
    <p:sldId id="326" r:id="rId26"/>
    <p:sldId id="324" r:id="rId27"/>
    <p:sldId id="305"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C3C3"/>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63" d="100"/>
          <a:sy n="63" d="100"/>
        </p:scale>
        <p:origin x="15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2023/05/05</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5.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3330180" y="1404740"/>
            <a:ext cx="5471626" cy="676275"/>
          </a:xfrm>
          <a:prstGeom prst="rect">
            <a:avLst/>
          </a:prstGeom>
        </p:spPr>
        <p:txBody>
          <a:bodyPr anchor="b">
            <a:normAutofit/>
          </a:bodyPr>
          <a:lstStyle>
            <a:lvl1pPr algn="r">
              <a:defRPr sz="21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572000" y="2924226"/>
            <a:ext cx="4229806" cy="365126"/>
          </a:xfrm>
          <a:prstGeom prst="rect">
            <a:avLst/>
          </a:prstGeom>
        </p:spPr>
        <p:txBody>
          <a:bodyPr>
            <a:noAutofit/>
          </a:bodyPr>
          <a:lstStyle>
            <a:lvl1pPr marL="0" indent="0" algn="r">
              <a:buFontTx/>
              <a:buNone/>
              <a:defRPr sz="15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571624" y="3527028"/>
            <a:ext cx="4230182" cy="327025"/>
          </a:xfrm>
          <a:prstGeom prst="rect">
            <a:avLst/>
          </a:prstGeom>
        </p:spPr>
        <p:txBody>
          <a:bodyPr>
            <a:noAutofit/>
          </a:bodyPr>
          <a:lstStyle>
            <a:lvl1pPr marL="0" indent="0" algn="r">
              <a:buNone/>
              <a:defRPr sz="135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2" name="Picture 1">
            <a:extLst>
              <a:ext uri="{FF2B5EF4-FFF2-40B4-BE49-F238E27FC236}">
                <a16:creationId xmlns:a16="http://schemas.microsoft.com/office/drawing/2014/main" id="{1B9949DC-E233-BDB6-7DD2-17F85931A9B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 y="4734042"/>
            <a:ext cx="9143997" cy="1848096"/>
          </a:xfrm>
          <a:prstGeom prst="rect">
            <a:avLst/>
          </a:prstGeom>
        </p:spPr>
      </p:pic>
      <p:pic>
        <p:nvPicPr>
          <p:cNvPr id="3" name="Picture 2">
            <a:extLst>
              <a:ext uri="{FF2B5EF4-FFF2-40B4-BE49-F238E27FC236}">
                <a16:creationId xmlns:a16="http://schemas.microsoft.com/office/drawing/2014/main" id="{12DE6B2B-5B2A-E5ED-09F0-5BA5C1EAA8BD}"/>
              </a:ext>
            </a:extLst>
          </p:cNvPr>
          <p:cNvPicPr>
            <a:picLocks noChangeAspect="1"/>
          </p:cNvPicPr>
          <p:nvPr userDrawn="1"/>
        </p:nvPicPr>
        <p:blipFill>
          <a:blip r:embed="rId7"/>
          <a:stretch>
            <a:fillRect/>
          </a:stretch>
        </p:blipFill>
        <p:spPr>
          <a:xfrm>
            <a:off x="485443" y="2396081"/>
            <a:ext cx="3937000" cy="3568700"/>
          </a:xfrm>
          <a:prstGeom prst="rect">
            <a:avLst/>
          </a:prstGeom>
        </p:spPr>
      </p:pic>
      <p:pic>
        <p:nvPicPr>
          <p:cNvPr id="5" name="Picture 4">
            <a:extLst>
              <a:ext uri="{FF2B5EF4-FFF2-40B4-BE49-F238E27FC236}">
                <a16:creationId xmlns:a16="http://schemas.microsoft.com/office/drawing/2014/main" id="{163BC362-B566-90FE-9C1D-311BA8A10548}"/>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6" name="Picture Placeholder 101">
            <a:extLst>
              <a:ext uri="{FF2B5EF4-FFF2-40B4-BE49-F238E27FC236}">
                <a16:creationId xmlns:a16="http://schemas.microsoft.com/office/drawing/2014/main" id="{59C3DA41-32E8-2765-02D4-6393724EBCEB}"/>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8" name="Picture Placeholder 103">
            <a:extLst>
              <a:ext uri="{FF2B5EF4-FFF2-40B4-BE49-F238E27FC236}">
                <a16:creationId xmlns:a16="http://schemas.microsoft.com/office/drawing/2014/main" id="{A629C709-3B85-3316-EC53-D4468BCF87A3}"/>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9" name="Rectangle 8">
            <a:extLst>
              <a:ext uri="{FF2B5EF4-FFF2-40B4-BE49-F238E27FC236}">
                <a16:creationId xmlns:a16="http://schemas.microsoft.com/office/drawing/2014/main" id="{74C54BF1-3145-9B6F-538E-3EA4A8A794F2}"/>
              </a:ext>
            </a:extLst>
          </p:cNvPr>
          <p:cNvSpPr/>
          <p:nvPr userDrawn="1"/>
        </p:nvSpPr>
        <p:spPr>
          <a:xfrm>
            <a:off x="0" y="6582138"/>
            <a:ext cx="9144000" cy="8197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Rectangle 3">
            <a:extLst>
              <a:ext uri="{FF2B5EF4-FFF2-40B4-BE49-F238E27FC236}">
                <a16:creationId xmlns:a16="http://schemas.microsoft.com/office/drawing/2014/main" id="{277D0044-CF23-3C77-91AF-6281114FC1E3}"/>
              </a:ext>
            </a:extLst>
          </p:cNvPr>
          <p:cNvSpPr>
            <a:spLocks noGrp="1" noChangeArrowheads="1"/>
          </p:cNvSpPr>
          <p:nvPr>
            <p:ph type="ctrTitle" hasCustomPrompt="1"/>
          </p:nvPr>
        </p:nvSpPr>
        <p:spPr>
          <a:xfrm>
            <a:off x="3330180" y="1404740"/>
            <a:ext cx="5471626" cy="676275"/>
          </a:xfrm>
          <a:prstGeom prst="rect">
            <a:avLst/>
          </a:prstGeom>
        </p:spPr>
        <p:txBody>
          <a:bodyPr anchor="b">
            <a:normAutofit/>
          </a:bodyPr>
          <a:lstStyle>
            <a:lvl1pPr algn="r">
              <a:defRPr sz="21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5" name="Subtitle 4">
            <a:extLst>
              <a:ext uri="{FF2B5EF4-FFF2-40B4-BE49-F238E27FC236}">
                <a16:creationId xmlns:a16="http://schemas.microsoft.com/office/drawing/2014/main" id="{B0A8789D-9CB1-48F9-9852-CD83F2C2717C}"/>
              </a:ext>
            </a:extLst>
          </p:cNvPr>
          <p:cNvSpPr>
            <a:spLocks noGrp="1" noChangeArrowheads="1"/>
          </p:cNvSpPr>
          <p:nvPr>
            <p:ph type="subTitle" idx="1" hasCustomPrompt="1"/>
          </p:nvPr>
        </p:nvSpPr>
        <p:spPr>
          <a:xfrm>
            <a:off x="4572000" y="2924226"/>
            <a:ext cx="4229806" cy="365126"/>
          </a:xfrm>
          <a:prstGeom prst="rect">
            <a:avLst/>
          </a:prstGeom>
        </p:spPr>
        <p:txBody>
          <a:bodyPr>
            <a:noAutofit/>
          </a:bodyPr>
          <a:lstStyle>
            <a:lvl1pPr marL="0" indent="0" algn="r">
              <a:buFontTx/>
              <a:buNone/>
              <a:defRPr sz="15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 name="Text Placeholder 68">
            <a:extLst>
              <a:ext uri="{FF2B5EF4-FFF2-40B4-BE49-F238E27FC236}">
                <a16:creationId xmlns:a16="http://schemas.microsoft.com/office/drawing/2014/main" id="{732D47F4-1CA1-078C-DB08-BF1978FD350C}"/>
              </a:ext>
            </a:extLst>
          </p:cNvPr>
          <p:cNvSpPr>
            <a:spLocks noGrp="1"/>
          </p:cNvSpPr>
          <p:nvPr>
            <p:ph type="body" sz="quarter" idx="10" hasCustomPrompt="1"/>
          </p:nvPr>
        </p:nvSpPr>
        <p:spPr>
          <a:xfrm>
            <a:off x="4571624" y="3527028"/>
            <a:ext cx="4230182" cy="327025"/>
          </a:xfrm>
          <a:prstGeom prst="rect">
            <a:avLst/>
          </a:prstGeom>
        </p:spPr>
        <p:txBody>
          <a:bodyPr>
            <a:noAutofit/>
          </a:bodyPr>
          <a:lstStyle>
            <a:lvl1pPr marL="0" indent="0" algn="r">
              <a:buNone/>
              <a:defRPr sz="135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 name="Picture 7">
            <a:extLst>
              <a:ext uri="{FF2B5EF4-FFF2-40B4-BE49-F238E27FC236}">
                <a16:creationId xmlns:a16="http://schemas.microsoft.com/office/drawing/2014/main" id="{6143DC07-F988-B545-81F5-E8C2B866B934}"/>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 y="4734042"/>
            <a:ext cx="9143997" cy="1848096"/>
          </a:xfrm>
          <a:prstGeom prst="rect">
            <a:avLst/>
          </a:prstGeom>
        </p:spPr>
      </p:pic>
      <p:sp>
        <p:nvSpPr>
          <p:cNvPr id="10" name="Rectangle 9">
            <a:extLst>
              <a:ext uri="{FF2B5EF4-FFF2-40B4-BE49-F238E27FC236}">
                <a16:creationId xmlns:a16="http://schemas.microsoft.com/office/drawing/2014/main" id="{7FF21372-E495-B98E-2D7E-7AD293642033}"/>
              </a:ext>
            </a:extLst>
          </p:cNvPr>
          <p:cNvSpPr/>
          <p:nvPr userDrawn="1"/>
        </p:nvSpPr>
        <p:spPr>
          <a:xfrm>
            <a:off x="0" y="6582138"/>
            <a:ext cx="9144000" cy="8197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4AA8762-BB9A-17B2-6A55-C73ACC84EABB}"/>
              </a:ext>
            </a:extLst>
          </p:cNvPr>
          <p:cNvPicPr>
            <a:picLocks noChangeAspect="1"/>
          </p:cNvPicPr>
          <p:nvPr userDrawn="1"/>
        </p:nvPicPr>
        <p:blipFill>
          <a:blip r:embed="rId7"/>
          <a:stretch>
            <a:fillRect/>
          </a:stretch>
        </p:blipFill>
        <p:spPr>
          <a:xfrm>
            <a:off x="485443" y="2396081"/>
            <a:ext cx="3937000" cy="3568700"/>
          </a:xfrm>
          <a:prstGeom prst="rect">
            <a:avLst/>
          </a:prstGeom>
        </p:spPr>
      </p:pic>
      <p:pic>
        <p:nvPicPr>
          <p:cNvPr id="12" name="Picture 11">
            <a:extLst>
              <a:ext uri="{FF2B5EF4-FFF2-40B4-BE49-F238E27FC236}">
                <a16:creationId xmlns:a16="http://schemas.microsoft.com/office/drawing/2014/main" id="{674C0EA0-6B35-FB1D-F3B1-02E455D05E03}"/>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4" name="Content Placeholder 8">
            <a:extLst>
              <a:ext uri="{FF2B5EF4-FFF2-40B4-BE49-F238E27FC236}">
                <a16:creationId xmlns:a16="http://schemas.microsoft.com/office/drawing/2014/main" id="{ED3B9508-DF8C-B131-6354-12D86454BB4E}"/>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5"/>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5" name="Content Placeholder 12">
            <a:extLst>
              <a:ext uri="{FF2B5EF4-FFF2-40B4-BE49-F238E27FC236}">
                <a16:creationId xmlns:a16="http://schemas.microsoft.com/office/drawing/2014/main" id="{18136C2E-2299-8C78-0F7C-78D9FD0F10F3}"/>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9144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0" y="2241803"/>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7"/>
            <a:ext cx="91440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9144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7"/>
            <a:ext cx="30861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529830" y="2241803"/>
            <a:ext cx="4757251"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3086100" y="4142877"/>
            <a:ext cx="30861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6172200" y="4142877"/>
            <a:ext cx="2971800" cy="2451601"/>
          </a:xfrm>
          <a:prstGeom prst="rect">
            <a:avLst/>
          </a:prstGeom>
        </p:spPr>
        <p:txBody>
          <a:bodyPr anchor="ctr"/>
          <a:lstStyle>
            <a:lvl1pPr marL="0" indent="0" algn="ctr">
              <a:buNone/>
              <a:defRPr sz="18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9144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772107" y="2867100"/>
            <a:ext cx="4029699" cy="676275"/>
          </a:xfrm>
          <a:prstGeom prst="rect">
            <a:avLst/>
          </a:prstGeom>
        </p:spPr>
        <p:txBody>
          <a:bodyPr anchor="b">
            <a:normAutofit/>
          </a:bodyPr>
          <a:lstStyle>
            <a:lvl1pPr algn="l">
              <a:defRPr sz="21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9144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A8EF81F0-E287-666F-9C3B-78B63A818E58}"/>
              </a:ext>
            </a:extLst>
          </p:cNvPr>
          <p:cNvPicPr>
            <a:picLocks noChangeAspect="1"/>
          </p:cNvPicPr>
          <p:nvPr userDrawn="1"/>
        </p:nvPicPr>
        <p:blipFill>
          <a:blip r:embed="rId6"/>
          <a:stretch>
            <a:fillRect/>
          </a:stretch>
        </p:blipFill>
        <p:spPr>
          <a:xfrm>
            <a:off x="485443" y="2396081"/>
            <a:ext cx="3937000" cy="3568700"/>
          </a:xfrm>
          <a:prstGeom prst="rect">
            <a:avLst/>
          </a:prstGeom>
        </p:spPr>
      </p:pic>
      <p:pic>
        <p:nvPicPr>
          <p:cNvPr id="9" name="Picture 8">
            <a:extLst>
              <a:ext uri="{FF2B5EF4-FFF2-40B4-BE49-F238E27FC236}">
                <a16:creationId xmlns:a16="http://schemas.microsoft.com/office/drawing/2014/main" id="{8061E25B-B188-3CED-1200-DE39BD6500EC}"/>
              </a:ext>
            </a:extLst>
          </p:cNvPr>
          <p:cNvPicPr>
            <a:picLocks noChangeAspect="1"/>
          </p:cNvPicPr>
          <p:nvPr userDrawn="1"/>
        </p:nvPicPr>
        <p:blipFill>
          <a:blip r:embed="rId7"/>
          <a:stretch>
            <a:fillRect/>
          </a:stretch>
        </p:blipFill>
        <p:spPr>
          <a:xfrm>
            <a:off x="94413" y="4219860"/>
            <a:ext cx="2260600" cy="2044700"/>
          </a:xfrm>
          <a:prstGeom prst="rect">
            <a:avLst/>
          </a:prstGeom>
        </p:spPr>
      </p:pic>
      <p:sp>
        <p:nvSpPr>
          <p:cNvPr id="10" name="Picture Placeholder 101">
            <a:extLst>
              <a:ext uri="{FF2B5EF4-FFF2-40B4-BE49-F238E27FC236}">
                <a16:creationId xmlns:a16="http://schemas.microsoft.com/office/drawing/2014/main" id="{356697D4-A80F-90F7-BC43-D2AB37991BA8}"/>
              </a:ext>
            </a:extLst>
          </p:cNvPr>
          <p:cNvSpPr>
            <a:spLocks noGrp="1"/>
          </p:cNvSpPr>
          <p:nvPr>
            <p:ph type="pic" sz="quarter" idx="14" hasCustomPrompt="1"/>
          </p:nvPr>
        </p:nvSpPr>
        <p:spPr>
          <a:xfrm>
            <a:off x="387349" y="4291297"/>
            <a:ext cx="1895476" cy="1895476"/>
          </a:xfrm>
          <a:prstGeom prst="ellipse">
            <a:avLst/>
          </a:prstGeom>
          <a:solidFill>
            <a:schemeClr val="accent5"/>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1" name="Picture Placeholder 103">
            <a:extLst>
              <a:ext uri="{FF2B5EF4-FFF2-40B4-BE49-F238E27FC236}">
                <a16:creationId xmlns:a16="http://schemas.microsoft.com/office/drawing/2014/main" id="{C2DA6134-FDBE-BAE5-A28C-540A9FBF2AA7}"/>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4" name="Title 1">
            <a:extLst>
              <a:ext uri="{FF2B5EF4-FFF2-40B4-BE49-F238E27FC236}">
                <a16:creationId xmlns:a16="http://schemas.microsoft.com/office/drawing/2014/main" id="{9A5B62EC-B6C1-F2E0-BCEA-0FBCE2710A8C}"/>
              </a:ext>
            </a:extLst>
          </p:cNvPr>
          <p:cNvSpPr>
            <a:spLocks noGrp="1"/>
          </p:cNvSpPr>
          <p:nvPr>
            <p:ph type="title"/>
          </p:nvPr>
        </p:nvSpPr>
        <p:spPr>
          <a:xfrm>
            <a:off x="271262" y="205769"/>
            <a:ext cx="7133833" cy="666000"/>
          </a:xfrm>
        </p:spPr>
        <p:txBody>
          <a:bodyPr>
            <a:noAutofit/>
          </a:bodyPr>
          <a:lstStyle/>
          <a:p>
            <a:r>
              <a:rPr lang="en-US"/>
              <a:t>Click to edit Master title style</a:t>
            </a:r>
            <a:endParaRPr lang="en-ZA" dirty="0"/>
          </a:p>
        </p:txBody>
      </p:sp>
      <p:sp>
        <p:nvSpPr>
          <p:cNvPr id="5" name="Content Placeholder 2">
            <a:extLst>
              <a:ext uri="{FF2B5EF4-FFF2-40B4-BE49-F238E27FC236}">
                <a16:creationId xmlns:a16="http://schemas.microsoft.com/office/drawing/2014/main" id="{E8C84CC2-2711-547D-23F8-A313AB59ECF8}"/>
              </a:ext>
            </a:extLst>
          </p:cNvPr>
          <p:cNvSpPr>
            <a:spLocks noGrp="1"/>
          </p:cNvSpPr>
          <p:nvPr>
            <p:ph idx="1"/>
          </p:nvPr>
        </p:nvSpPr>
        <p:spPr>
          <a:xfrm>
            <a:off x="271261" y="1223493"/>
            <a:ext cx="8537888" cy="48590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41671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192" y="1588"/>
                        <a:ext cx="1191"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80111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7"/>
            </p:custDataLst>
            <p:extLst>
              <p:ext uri="{D42A27DB-BD31-4B8C-83A1-F6EECF244321}">
                <p14:modId xmlns:p14="http://schemas.microsoft.com/office/powerpoint/2010/main" val="4241297103"/>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8"/>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1575"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a:extLst>
              <a:ext uri="{FF2B5EF4-FFF2-40B4-BE49-F238E27FC236}">
                <a16:creationId xmlns:a16="http://schemas.microsoft.com/office/drawing/2014/main" id="{3EF8EBC3-B04E-0FF6-9082-2841A6AB2DB9}"/>
              </a:ext>
            </a:extLst>
          </p:cNvPr>
          <p:cNvPicPr>
            <a:picLocks noChangeAspect="1"/>
          </p:cNvPicPr>
          <p:nvPr userDrawn="1"/>
        </p:nvPicPr>
        <p:blipFill>
          <a:blip r:embed="rId11"/>
          <a:stretch>
            <a:fillRect/>
          </a:stretch>
        </p:blipFill>
        <p:spPr>
          <a:xfrm>
            <a:off x="7302548" y="544512"/>
            <a:ext cx="1422400" cy="368300"/>
          </a:xfrm>
          <a:prstGeom prst="rect">
            <a:avLst/>
          </a:prstGeom>
        </p:spPr>
      </p:pic>
      <p:pic>
        <p:nvPicPr>
          <p:cNvPr id="3" name="Picture 2">
            <a:extLst>
              <a:ext uri="{FF2B5EF4-FFF2-40B4-BE49-F238E27FC236}">
                <a16:creationId xmlns:a16="http://schemas.microsoft.com/office/drawing/2014/main" id="{C041C879-D830-CC9A-86B6-F0BE1CB43D3C}"/>
              </a:ext>
            </a:extLst>
          </p:cNvPr>
          <p:cNvPicPr>
            <a:picLocks noChangeAspect="1"/>
          </p:cNvPicPr>
          <p:nvPr userDrawn="1"/>
        </p:nvPicPr>
        <p:blipFill>
          <a:blip r:embed="rId12"/>
          <a:stretch>
            <a:fillRect/>
          </a:stretch>
        </p:blipFill>
        <p:spPr>
          <a:xfrm>
            <a:off x="6897675"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Lst>
  <p:hf hdr="0" dt="0"/>
  <p:txStyles>
    <p:titleStyle>
      <a:lvl1pPr algn="l" defTabSz="685783" rtl="0" eaLnBrk="1" latinLnBrk="0" hangingPunct="1">
        <a:lnSpc>
          <a:spcPct val="90000"/>
        </a:lnSpc>
        <a:spcBef>
          <a:spcPct val="0"/>
        </a:spcBef>
        <a:buNone/>
        <a:defRPr sz="1575"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Clr>
          <a:schemeClr val="bg1">
            <a:lumMod val="50000"/>
          </a:schemeClr>
        </a:buClr>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chemeClr val="bg1">
            <a:lumMod val="50000"/>
          </a:schemeClr>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Clr>
          <a:schemeClr val="bg1">
            <a:lumMod val="50000"/>
          </a:schemeClr>
        </a:buClr>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Clr>
          <a:schemeClr val="bg1">
            <a:lumMod val="50000"/>
          </a:schemeClr>
        </a:buClr>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Clr>
          <a:schemeClr val="bg1">
            <a:lumMod val="50000"/>
          </a:schemeClr>
        </a:buClr>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1261" y="1223493"/>
            <a:ext cx="8537888"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271263" y="205769"/>
            <a:ext cx="6562230"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sp>
        <p:nvSpPr>
          <p:cNvPr id="15" name="Rectangle 14">
            <a:extLst>
              <a:ext uri="{FF2B5EF4-FFF2-40B4-BE49-F238E27FC236}">
                <a16:creationId xmlns:a16="http://schemas.microsoft.com/office/drawing/2014/main" id="{B56DB893-999D-78A5-DBD6-5B38A7382F94}"/>
              </a:ext>
            </a:extLst>
          </p:cNvPr>
          <p:cNvSpPr/>
          <p:nvPr userDrawn="1"/>
        </p:nvSpPr>
        <p:spPr>
          <a:xfrm>
            <a:off x="0" y="6176966"/>
            <a:ext cx="9144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86835256-4A79-C457-42EA-3B132774EF72}"/>
              </a:ext>
            </a:extLst>
          </p:cNvPr>
          <p:cNvPicPr>
            <a:picLocks noChangeAspect="1"/>
          </p:cNvPicPr>
          <p:nvPr userDrawn="1"/>
        </p:nvPicPr>
        <p:blipFill>
          <a:blip r:embed="rId8"/>
          <a:stretch>
            <a:fillRect/>
          </a:stretch>
        </p:blipFill>
        <p:spPr>
          <a:xfrm>
            <a:off x="7401938" y="355671"/>
            <a:ext cx="1422400" cy="368300"/>
          </a:xfrm>
          <a:prstGeom prst="rect">
            <a:avLst/>
          </a:prstGeom>
        </p:spPr>
      </p:pic>
      <p:pic>
        <p:nvPicPr>
          <p:cNvPr id="8" name="Picture 7">
            <a:extLst>
              <a:ext uri="{FF2B5EF4-FFF2-40B4-BE49-F238E27FC236}">
                <a16:creationId xmlns:a16="http://schemas.microsoft.com/office/drawing/2014/main" id="{9B7E07D3-4A90-6E1D-B090-8BC507CBDC1B}"/>
              </a:ext>
            </a:extLst>
          </p:cNvPr>
          <p:cNvPicPr>
            <a:picLocks noChangeAspect="1"/>
          </p:cNvPicPr>
          <p:nvPr userDrawn="1"/>
        </p:nvPicPr>
        <p:blipFill>
          <a:blip r:embed="rId9"/>
          <a:stretch>
            <a:fillRect/>
          </a:stretch>
        </p:blipFill>
        <p:spPr>
          <a:xfrm>
            <a:off x="6997065" y="361245"/>
            <a:ext cx="241300" cy="368300"/>
          </a:xfrm>
          <a:prstGeom prst="rect">
            <a:avLst/>
          </a:prstGeom>
        </p:spPr>
      </p:pic>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192" y="1588"/>
          <a:ext cx="1191"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192" y="1588"/>
                        <a:ext cx="1191"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1"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18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271261" y="1223493"/>
            <a:ext cx="8537888"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271260" y="6356353"/>
            <a:ext cx="8093568" cy="365125"/>
          </a:xfrm>
          <a:prstGeom prst="rect">
            <a:avLst/>
          </a:prstGeom>
        </p:spPr>
        <p:txBody>
          <a:bodyPr vert="horz" lIns="91440" tIns="45720" rIns="91440" bIns="4572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8548353" y="6356353"/>
            <a:ext cx="260797" cy="365125"/>
          </a:xfrm>
          <a:prstGeom prst="rect">
            <a:avLst/>
          </a:prstGeom>
        </p:spPr>
        <p:txBody>
          <a:bodyPr vert="horz" lIns="91440" tIns="45720" rIns="91440" bIns="4572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271263" y="205769"/>
            <a:ext cx="6562230"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7" name="Picture 6">
            <a:extLst>
              <a:ext uri="{FF2B5EF4-FFF2-40B4-BE49-F238E27FC236}">
                <a16:creationId xmlns:a16="http://schemas.microsoft.com/office/drawing/2014/main" id="{5727B543-9919-2A25-BF19-541523B04A2A}"/>
              </a:ext>
            </a:extLst>
          </p:cNvPr>
          <p:cNvPicPr>
            <a:picLocks noChangeAspect="1"/>
          </p:cNvPicPr>
          <p:nvPr userDrawn="1"/>
        </p:nvPicPr>
        <p:blipFill>
          <a:blip r:embed="rId8"/>
          <a:stretch>
            <a:fillRect/>
          </a:stretch>
        </p:blipFill>
        <p:spPr>
          <a:xfrm>
            <a:off x="7401938" y="355671"/>
            <a:ext cx="1422400" cy="368300"/>
          </a:xfrm>
          <a:prstGeom prst="rect">
            <a:avLst/>
          </a:prstGeom>
        </p:spPr>
      </p:pic>
      <p:pic>
        <p:nvPicPr>
          <p:cNvPr id="8" name="Picture 7">
            <a:extLst>
              <a:ext uri="{FF2B5EF4-FFF2-40B4-BE49-F238E27FC236}">
                <a16:creationId xmlns:a16="http://schemas.microsoft.com/office/drawing/2014/main" id="{A7598339-800F-6745-3F4B-1F6ABC19E583}"/>
              </a:ext>
            </a:extLst>
          </p:cNvPr>
          <p:cNvPicPr>
            <a:picLocks noChangeAspect="1"/>
          </p:cNvPicPr>
          <p:nvPr userDrawn="1"/>
        </p:nvPicPr>
        <p:blipFill>
          <a:blip r:embed="rId9"/>
          <a:stretch>
            <a:fillRect/>
          </a:stretch>
        </p:blipFill>
        <p:spPr>
          <a:xfrm>
            <a:off x="6997065" y="361245"/>
            <a:ext cx="241300" cy="368300"/>
          </a:xfrm>
          <a:prstGeom prst="rect">
            <a:avLst/>
          </a:prstGeom>
        </p:spPr>
      </p:pic>
    </p:spTree>
    <p:extLst>
      <p:ext uri="{BB962C8B-B14F-4D97-AF65-F5344CB8AC3E}">
        <p14:creationId xmlns:p14="http://schemas.microsoft.com/office/powerpoint/2010/main" val="2540211694"/>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685783" rtl="0" eaLnBrk="1" latinLnBrk="0" hangingPunct="1">
        <a:lnSpc>
          <a:spcPct val="90000"/>
        </a:lnSpc>
        <a:spcBef>
          <a:spcPct val="0"/>
        </a:spcBef>
        <a:buNone/>
        <a:defRPr sz="1800" kern="1200">
          <a:solidFill>
            <a:schemeClr val="bg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panose="05000000000000000000" pitchFamily="2" charset="2"/>
        <a:buChar char="§"/>
        <a:defRPr sz="1050" kern="1200">
          <a:solidFill>
            <a:srgbClr val="1D3E88"/>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Clr>
          <a:srgbClr val="1D3E88"/>
        </a:buClr>
        <a:buFont typeface="Calibri" panose="020F0502020204030204" pitchFamily="34" charset="0"/>
        <a:buChar char="-"/>
        <a:defRPr sz="1050" kern="1200">
          <a:solidFill>
            <a:srgbClr val="1D3E88"/>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050" kern="1200">
          <a:solidFill>
            <a:srgbClr val="1D3E88"/>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Courier New" panose="02070309020205020404" pitchFamily="49" charset="0"/>
        <a:buChar char="o"/>
        <a:defRPr sz="1050" kern="1200">
          <a:solidFill>
            <a:srgbClr val="1D3E88"/>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Wingdings" panose="05000000000000000000" pitchFamily="2" charset="2"/>
        <a:buChar char="Ø"/>
        <a:defRPr sz="1050" kern="1200">
          <a:solidFill>
            <a:srgbClr val="1D3E88"/>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D896258-C4F6-FE63-0CFE-306847F5FE4F}"/>
              </a:ext>
            </a:extLst>
          </p:cNvPr>
          <p:cNvSpPr>
            <a:spLocks noGrp="1"/>
          </p:cNvSpPr>
          <p:nvPr>
            <p:ph type="ctrTitle"/>
          </p:nvPr>
        </p:nvSpPr>
        <p:spPr/>
        <p:txBody>
          <a:bodyPr/>
          <a:lstStyle/>
          <a:p>
            <a:r>
              <a:rPr lang="en-US" dirty="0"/>
              <a:t>RFP Technical Presentation</a:t>
            </a:r>
          </a:p>
        </p:txBody>
      </p:sp>
      <p:sp>
        <p:nvSpPr>
          <p:cNvPr id="11" name="Subtitle 10">
            <a:extLst>
              <a:ext uri="{FF2B5EF4-FFF2-40B4-BE49-F238E27FC236}">
                <a16:creationId xmlns:a16="http://schemas.microsoft.com/office/drawing/2014/main" id="{84E2FA21-C7E5-E790-535A-FFC8AB67C921}"/>
              </a:ext>
            </a:extLst>
          </p:cNvPr>
          <p:cNvSpPr>
            <a:spLocks noGrp="1"/>
          </p:cNvSpPr>
          <p:nvPr>
            <p:ph type="subTitle" idx="1"/>
          </p:nvPr>
        </p:nvSpPr>
        <p:spPr/>
        <p:txBody>
          <a:bodyPr/>
          <a:lstStyle/>
          <a:p>
            <a:endParaRPr lang="en-US" dirty="0"/>
          </a:p>
        </p:txBody>
      </p:sp>
      <p:sp>
        <p:nvSpPr>
          <p:cNvPr id="12" name="Text Placeholder 11">
            <a:extLst>
              <a:ext uri="{FF2B5EF4-FFF2-40B4-BE49-F238E27FC236}">
                <a16:creationId xmlns:a16="http://schemas.microsoft.com/office/drawing/2014/main" id="{3812007D-EDEF-F902-7F72-AB3FAE6A9414}"/>
              </a:ext>
            </a:extLst>
          </p:cNvPr>
          <p:cNvSpPr>
            <a:spLocks noGrp="1"/>
          </p:cNvSpPr>
          <p:nvPr>
            <p:ph type="body" sz="quarter" idx="10"/>
          </p:nvPr>
        </p:nvSpPr>
        <p:spPr/>
        <p:txBody>
          <a:bodyPr/>
          <a:lstStyle/>
          <a:p>
            <a:r>
              <a:rPr lang="en-US" dirty="0"/>
              <a:t>24 April 2023</a:t>
            </a:r>
          </a:p>
        </p:txBody>
      </p:sp>
      <p:pic>
        <p:nvPicPr>
          <p:cNvPr id="10" name="Picture Placeholder 9">
            <a:extLst>
              <a:ext uri="{FF2B5EF4-FFF2-40B4-BE49-F238E27FC236}">
                <a16:creationId xmlns:a16="http://schemas.microsoft.com/office/drawing/2014/main" id="{E5F77460-8E9F-1567-7170-702027539AA5}"/>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prstGeom prst="ellipse">
            <a:avLst/>
          </a:prstGeom>
        </p:spPr>
      </p:pic>
      <p:pic>
        <p:nvPicPr>
          <p:cNvPr id="14" name="Picture Placeholder 13">
            <a:extLst>
              <a:ext uri="{FF2B5EF4-FFF2-40B4-BE49-F238E27FC236}">
                <a16:creationId xmlns:a16="http://schemas.microsoft.com/office/drawing/2014/main" id="{22F19F1E-CB43-D25A-2C75-6E321D77C0C4}"/>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p:spPr>
      </p:pic>
    </p:spTree>
    <p:extLst>
      <p:ext uri="{BB962C8B-B14F-4D97-AF65-F5344CB8AC3E}">
        <p14:creationId xmlns:p14="http://schemas.microsoft.com/office/powerpoint/2010/main" val="33552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err="1"/>
              <a:t>Gourikwa</a:t>
            </a:r>
            <a:r>
              <a:rPr lang="en-US" dirty="0"/>
              <a:t> Power Station Weekly Load Factors per Financial Year</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10</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t>Due consideration to be given on the plant operating regime when sizing the gas storage, transport infrastructure and logistical solution.</a:t>
            </a:r>
          </a:p>
        </p:txBody>
      </p:sp>
      <p:pic>
        <p:nvPicPr>
          <p:cNvPr id="6" name="Picture 5">
            <a:extLst>
              <a:ext uri="{FF2B5EF4-FFF2-40B4-BE49-F238E27FC236}">
                <a16:creationId xmlns:a16="http://schemas.microsoft.com/office/drawing/2014/main" id="{678A27DF-A2D3-E052-EB8F-7E25BEF058D7}"/>
              </a:ext>
            </a:extLst>
          </p:cNvPr>
          <p:cNvPicPr>
            <a:picLocks noChangeAspect="1"/>
          </p:cNvPicPr>
          <p:nvPr/>
        </p:nvPicPr>
        <p:blipFill>
          <a:blip r:embed="rId2"/>
          <a:stretch>
            <a:fillRect/>
          </a:stretch>
        </p:blipFill>
        <p:spPr>
          <a:xfrm>
            <a:off x="1214857" y="1414714"/>
            <a:ext cx="6714286" cy="4028571"/>
          </a:xfrm>
          <a:prstGeom prst="rect">
            <a:avLst/>
          </a:prstGeom>
        </p:spPr>
      </p:pic>
    </p:spTree>
    <p:extLst>
      <p:ext uri="{BB962C8B-B14F-4D97-AF65-F5344CB8AC3E}">
        <p14:creationId xmlns:p14="http://schemas.microsoft.com/office/powerpoint/2010/main" val="4119698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Delivery Point</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11</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a:bodyPr>
          <a:lstStyle/>
          <a:p>
            <a:r>
              <a:rPr lang="en-US" sz="1800" dirty="0"/>
              <a:t>The delivery point for </a:t>
            </a:r>
            <a:r>
              <a:rPr lang="en-US" sz="1800" dirty="0" err="1"/>
              <a:t>Ankerlig</a:t>
            </a:r>
            <a:r>
              <a:rPr lang="en-US" sz="1800" dirty="0"/>
              <a:t> and </a:t>
            </a:r>
            <a:r>
              <a:rPr lang="en-US" sz="1800" dirty="0" err="1"/>
              <a:t>Gourikwa</a:t>
            </a:r>
            <a:r>
              <a:rPr lang="en-US" sz="1800" dirty="0"/>
              <a:t> Power Stations is the site boundary fence.</a:t>
            </a:r>
          </a:p>
        </p:txBody>
      </p:sp>
      <p:pic>
        <p:nvPicPr>
          <p:cNvPr id="6" name="Picture 5">
            <a:extLst>
              <a:ext uri="{FF2B5EF4-FFF2-40B4-BE49-F238E27FC236}">
                <a16:creationId xmlns:a16="http://schemas.microsoft.com/office/drawing/2014/main" id="{33A66871-C8AD-6A7C-F8BD-A071BA7491F4}"/>
              </a:ext>
            </a:extLst>
          </p:cNvPr>
          <p:cNvPicPr>
            <a:picLocks noChangeAspect="1"/>
          </p:cNvPicPr>
          <p:nvPr/>
        </p:nvPicPr>
        <p:blipFill>
          <a:blip r:embed="rId2"/>
          <a:stretch>
            <a:fillRect/>
          </a:stretch>
        </p:blipFill>
        <p:spPr>
          <a:xfrm>
            <a:off x="1555784" y="1714164"/>
            <a:ext cx="5524520" cy="4431299"/>
          </a:xfrm>
          <a:prstGeom prst="rect">
            <a:avLst/>
          </a:prstGeom>
        </p:spPr>
      </p:pic>
    </p:spTree>
    <p:extLst>
      <p:ext uri="{BB962C8B-B14F-4D97-AF65-F5344CB8AC3E}">
        <p14:creationId xmlns:p14="http://schemas.microsoft.com/office/powerpoint/2010/main" val="48270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Delivery Point</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12</a:t>
            </a:fld>
            <a:endParaRPr lang="en-ZA" dirty="0"/>
          </a:p>
        </p:txBody>
      </p:sp>
      <p:pic>
        <p:nvPicPr>
          <p:cNvPr id="6" name="Content Placeholder 5">
            <a:extLst>
              <a:ext uri="{FF2B5EF4-FFF2-40B4-BE49-F238E27FC236}">
                <a16:creationId xmlns:a16="http://schemas.microsoft.com/office/drawing/2014/main" id="{E9AA0B28-8873-21BA-B338-1A0A94028230}"/>
              </a:ext>
            </a:extLst>
          </p:cNvPr>
          <p:cNvPicPr>
            <a:picLocks noGrp="1" noChangeAspect="1"/>
          </p:cNvPicPr>
          <p:nvPr>
            <p:ph idx="1"/>
          </p:nvPr>
        </p:nvPicPr>
        <p:blipFill>
          <a:blip r:embed="rId2"/>
          <a:stretch>
            <a:fillRect/>
          </a:stretch>
        </p:blipFill>
        <p:spPr>
          <a:xfrm>
            <a:off x="1309561" y="1391477"/>
            <a:ext cx="6834946" cy="4465041"/>
          </a:xfrm>
        </p:spPr>
      </p:pic>
    </p:spTree>
    <p:extLst>
      <p:ext uri="{BB962C8B-B14F-4D97-AF65-F5344CB8AC3E}">
        <p14:creationId xmlns:p14="http://schemas.microsoft.com/office/powerpoint/2010/main" val="280152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Tender </a:t>
            </a:r>
            <a:r>
              <a:rPr lang="en-US" dirty="0" err="1"/>
              <a:t>Returnables</a:t>
            </a:r>
            <a:endParaRPr lang="en-US" dirty="0"/>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normAutofit/>
          </a:bodyPr>
          <a:lstStyle/>
          <a:p>
            <a:pPr>
              <a:spcBef>
                <a:spcPct val="30000"/>
              </a:spcBef>
              <a:spcAft>
                <a:spcPct val="0"/>
              </a:spcAft>
              <a:defRPr/>
            </a:pPr>
            <a:r>
              <a:rPr lang="en-US" altLang="en-US" sz="1800" kern="0" dirty="0"/>
              <a:t>The Tenderer to provide at least three (3) references that encompasses similar activities to this tender within the last ten (10) years. The references should be for supplying turnkey gas supply solutions of similar or greater volumes and logistics for contract duration of at least 10 years.</a:t>
            </a:r>
          </a:p>
          <a:p>
            <a:pPr>
              <a:spcBef>
                <a:spcPct val="30000"/>
              </a:spcBef>
              <a:spcAft>
                <a:spcPct val="0"/>
              </a:spcAft>
              <a:defRPr/>
            </a:pPr>
            <a:r>
              <a:rPr lang="en-US" sz="1800" kern="0" dirty="0"/>
              <a:t>The Tenderer to provide technical documentation/information on the Engineering Studies performed for this tender on the logistical supply of natural gas to the delivery point. The Engineering Studies technical documentation/information includes the following:</a:t>
            </a:r>
          </a:p>
          <a:p>
            <a:pPr lvl="1">
              <a:spcBef>
                <a:spcPct val="30000"/>
              </a:spcBef>
              <a:spcAft>
                <a:spcPct val="0"/>
              </a:spcAft>
              <a:defRPr/>
            </a:pPr>
            <a:r>
              <a:rPr lang="en-US" sz="1800" kern="0" dirty="0"/>
              <a:t>a. Process Description</a:t>
            </a:r>
          </a:p>
          <a:p>
            <a:pPr lvl="1">
              <a:spcBef>
                <a:spcPct val="30000"/>
              </a:spcBef>
              <a:spcAft>
                <a:spcPct val="0"/>
              </a:spcAft>
              <a:defRPr/>
            </a:pPr>
            <a:r>
              <a:rPr lang="en-US" sz="1800" kern="0" dirty="0"/>
              <a:t>b. Operating Description</a:t>
            </a:r>
          </a:p>
          <a:p>
            <a:pPr lvl="1">
              <a:spcBef>
                <a:spcPct val="30000"/>
              </a:spcBef>
              <a:spcAft>
                <a:spcPct val="0"/>
              </a:spcAft>
              <a:defRPr/>
            </a:pPr>
            <a:r>
              <a:rPr lang="en-US" sz="1800" kern="0" dirty="0"/>
              <a:t>c. System Description</a:t>
            </a:r>
          </a:p>
          <a:p>
            <a:pPr lvl="1">
              <a:spcBef>
                <a:spcPct val="30000"/>
              </a:spcBef>
              <a:spcAft>
                <a:spcPct val="0"/>
              </a:spcAft>
              <a:defRPr/>
            </a:pPr>
            <a:r>
              <a:rPr lang="en-US" sz="1800" kern="0" dirty="0"/>
              <a:t>d. Technical risk assessment</a:t>
            </a:r>
          </a:p>
          <a:p>
            <a:pPr lvl="1">
              <a:spcBef>
                <a:spcPct val="30000"/>
              </a:spcBef>
              <a:spcAft>
                <a:spcPct val="0"/>
              </a:spcAft>
              <a:defRPr/>
            </a:pPr>
            <a:r>
              <a:rPr lang="en-US" sz="1800" kern="0" dirty="0"/>
              <a:t>e. Terminal point register</a:t>
            </a:r>
          </a:p>
          <a:p>
            <a:pPr lvl="1">
              <a:spcBef>
                <a:spcPct val="30000"/>
              </a:spcBef>
              <a:spcAft>
                <a:spcPct val="0"/>
              </a:spcAft>
              <a:defRPr/>
            </a:pPr>
            <a:r>
              <a:rPr lang="en-US" sz="1800" kern="0" dirty="0"/>
              <a:t>f. Process Flow Diagram/Process Instrumentation Diagram</a:t>
            </a:r>
          </a:p>
          <a:p>
            <a:pPr lvl="1">
              <a:spcBef>
                <a:spcPct val="30000"/>
              </a:spcBef>
              <a:spcAft>
                <a:spcPct val="0"/>
              </a:spcAft>
              <a:defRPr/>
            </a:pPr>
            <a:r>
              <a:rPr lang="en-US" sz="1800" kern="0" dirty="0"/>
              <a:t>g. Layout drawings</a:t>
            </a:r>
          </a:p>
          <a:p>
            <a:pPr lvl="1">
              <a:spcBef>
                <a:spcPct val="30000"/>
              </a:spcBef>
              <a:spcAft>
                <a:spcPct val="0"/>
              </a:spcAft>
              <a:defRPr/>
            </a:pPr>
            <a:r>
              <a:rPr lang="en-US" sz="1800" kern="0" dirty="0"/>
              <a:t>h. Hazardous and Operation assessment</a:t>
            </a:r>
            <a:endParaRPr lang="en-ZA" sz="1800" kern="0"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13</a:t>
            </a:fld>
            <a:endParaRPr lang="en-ZA" dirty="0"/>
          </a:p>
        </p:txBody>
      </p:sp>
    </p:spTree>
    <p:extLst>
      <p:ext uri="{BB962C8B-B14F-4D97-AF65-F5344CB8AC3E}">
        <p14:creationId xmlns:p14="http://schemas.microsoft.com/office/powerpoint/2010/main" val="421352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Tender </a:t>
            </a:r>
            <a:r>
              <a:rPr lang="en-US" dirty="0" err="1"/>
              <a:t>Returnables</a:t>
            </a:r>
            <a:r>
              <a:rPr lang="en-US" dirty="0"/>
              <a:t> (Continued 1)</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noAutofit/>
          </a:bodyPr>
          <a:lstStyle/>
          <a:p>
            <a:pPr>
              <a:spcBef>
                <a:spcPct val="30000"/>
              </a:spcBef>
              <a:spcAft>
                <a:spcPct val="0"/>
              </a:spcAft>
              <a:defRPr/>
            </a:pPr>
            <a:r>
              <a:rPr lang="en-US" altLang="en-US" sz="1800" kern="0" dirty="0"/>
              <a:t>The Tenderer to provide a laboratory accredited natural gas composition/specification which should meet or exceed that which is stipulated in the technical specification. Reference should be provided on the gas analysis standards used for the analysis.</a:t>
            </a:r>
          </a:p>
          <a:p>
            <a:pPr>
              <a:spcBef>
                <a:spcPct val="30000"/>
              </a:spcBef>
              <a:spcAft>
                <a:spcPct val="0"/>
              </a:spcAft>
              <a:defRPr/>
            </a:pPr>
            <a:r>
              <a:rPr lang="en-US" altLang="en-US" sz="1800" kern="0" dirty="0"/>
              <a:t>The Tenderer to provide the international standards that will be used for both random and continuous gas analysis.</a:t>
            </a:r>
          </a:p>
          <a:p>
            <a:pPr>
              <a:spcBef>
                <a:spcPct val="30000"/>
              </a:spcBef>
              <a:spcAft>
                <a:spcPct val="0"/>
              </a:spcAft>
              <a:defRPr/>
            </a:pPr>
            <a:r>
              <a:rPr lang="en-US" altLang="en-US" sz="1800" kern="0" dirty="0"/>
              <a:t>The Tenderer to indicate on a drawing the position of the delivery point at the </a:t>
            </a:r>
            <a:r>
              <a:rPr lang="en-US" altLang="en-US" sz="1800" kern="0" dirty="0" err="1"/>
              <a:t>Ankerlig</a:t>
            </a:r>
            <a:r>
              <a:rPr lang="en-US" altLang="en-US" sz="1800" kern="0" dirty="0"/>
              <a:t> and </a:t>
            </a:r>
            <a:r>
              <a:rPr lang="en-US" altLang="en-US" sz="1800" kern="0" dirty="0" err="1"/>
              <a:t>Gourikwa</a:t>
            </a:r>
            <a:r>
              <a:rPr lang="en-US" altLang="en-US" sz="1800" kern="0" dirty="0"/>
              <a:t> Power Stations site boundary.</a:t>
            </a:r>
          </a:p>
          <a:p>
            <a:pPr>
              <a:spcBef>
                <a:spcPct val="30000"/>
              </a:spcBef>
              <a:spcAft>
                <a:spcPct val="0"/>
              </a:spcAft>
              <a:defRPr/>
            </a:pPr>
            <a:r>
              <a:rPr lang="en-US" altLang="en-US" sz="1800" kern="0" dirty="0"/>
              <a:t>For each of the annual load factors at </a:t>
            </a:r>
            <a:r>
              <a:rPr lang="en-US" altLang="en-US" sz="1800" kern="0" dirty="0" err="1"/>
              <a:t>Ankerlig</a:t>
            </a:r>
            <a:r>
              <a:rPr lang="en-US" altLang="en-US" sz="1800" kern="0" dirty="0"/>
              <a:t> and </a:t>
            </a:r>
            <a:r>
              <a:rPr lang="en-US" altLang="en-US" sz="1800" kern="0" dirty="0" err="1"/>
              <a:t>Gourikwa</a:t>
            </a:r>
            <a:r>
              <a:rPr lang="en-US" altLang="en-US" sz="1800" kern="0" dirty="0"/>
              <a:t> Power Stations, the Tenderer is to provide the following information:</a:t>
            </a:r>
          </a:p>
          <a:p>
            <a:pPr lvl="1">
              <a:spcBef>
                <a:spcPct val="30000"/>
              </a:spcBef>
              <a:spcAft>
                <a:spcPct val="0"/>
              </a:spcAft>
              <a:defRPr/>
            </a:pPr>
            <a:r>
              <a:rPr lang="en-US" altLang="en-US" sz="1800" kern="0" dirty="0"/>
              <a:t>a. A letter from the source / accreditation indicating volume of gas to be supplied</a:t>
            </a:r>
          </a:p>
          <a:p>
            <a:pPr lvl="1">
              <a:spcBef>
                <a:spcPct val="30000"/>
              </a:spcBef>
              <a:spcAft>
                <a:spcPct val="0"/>
              </a:spcAft>
              <a:defRPr/>
            </a:pPr>
            <a:r>
              <a:rPr lang="en-US" altLang="en-US" sz="1800" kern="0" dirty="0"/>
              <a:t>b. Logistical solution for the gas supply (agile and less susceptible to gas supply interruptions)</a:t>
            </a:r>
          </a:p>
          <a:p>
            <a:pPr marL="171446" lvl="1">
              <a:lnSpc>
                <a:spcPct val="100000"/>
              </a:lnSpc>
              <a:spcBef>
                <a:spcPct val="30000"/>
              </a:spcBef>
              <a:spcAft>
                <a:spcPct val="0"/>
              </a:spcAft>
              <a:buFont typeface="Wingdings" panose="05000000000000000000" pitchFamily="2" charset="2"/>
              <a:buChar char="§"/>
              <a:defRPr/>
            </a:pPr>
            <a:r>
              <a:rPr lang="en-US" altLang="en-US" sz="1800" kern="0" dirty="0"/>
              <a:t>The Tenderer to indicate what indexing method will be used for the gas price. Reference is made to the NERSA paper on “Methodology to Approve Maximum Prices of Piped-Gas in South Africa”.</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14</a:t>
            </a:fld>
            <a:endParaRPr lang="en-ZA" dirty="0"/>
          </a:p>
        </p:txBody>
      </p:sp>
    </p:spTree>
    <p:extLst>
      <p:ext uri="{BB962C8B-B14F-4D97-AF65-F5344CB8AC3E}">
        <p14:creationId xmlns:p14="http://schemas.microsoft.com/office/powerpoint/2010/main" val="428017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Tender </a:t>
            </a:r>
            <a:r>
              <a:rPr lang="en-US" dirty="0" err="1"/>
              <a:t>Returnables</a:t>
            </a:r>
            <a:r>
              <a:rPr lang="en-US" dirty="0"/>
              <a:t> (Continued 2)</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noAutofit/>
          </a:bodyPr>
          <a:lstStyle/>
          <a:p>
            <a:pPr>
              <a:spcBef>
                <a:spcPct val="30000"/>
              </a:spcBef>
              <a:spcAft>
                <a:spcPct val="0"/>
              </a:spcAft>
              <a:defRPr/>
            </a:pPr>
            <a:r>
              <a:rPr lang="en-US" altLang="en-US" sz="1800" kern="0" dirty="0"/>
              <a:t>The Tenderer to indicate the natural gas process condition of supply temperature and pressure at the delivery point.</a:t>
            </a:r>
          </a:p>
          <a:p>
            <a:pPr>
              <a:spcBef>
                <a:spcPct val="30000"/>
              </a:spcBef>
              <a:spcAft>
                <a:spcPct val="0"/>
              </a:spcAft>
              <a:defRPr/>
            </a:pPr>
            <a:r>
              <a:rPr lang="en-US" altLang="en-US" sz="1800" kern="0" dirty="0"/>
              <a:t>The Tenderer to list the permits e.g., EIA, etc. that are required together with timelines and a risk register in obtaining these permits</a:t>
            </a:r>
          </a:p>
          <a:p>
            <a:pPr>
              <a:spcBef>
                <a:spcPct val="30000"/>
              </a:spcBef>
              <a:spcAft>
                <a:spcPct val="0"/>
              </a:spcAft>
              <a:defRPr/>
            </a:pPr>
            <a:r>
              <a:rPr lang="en-US" altLang="en-US" sz="1800" kern="0" dirty="0"/>
              <a:t>The Tenderer to submit a Level 3 project schedule with realistic durations that detail all activities from the date of contract award to the delivery of the first gas to </a:t>
            </a:r>
            <a:r>
              <a:rPr lang="en-US" altLang="en-US" sz="1800" kern="0" dirty="0" err="1"/>
              <a:t>Ankerlig</a:t>
            </a:r>
            <a:r>
              <a:rPr lang="en-US" altLang="en-US" sz="1800" kern="0" dirty="0"/>
              <a:t> Power Station and </a:t>
            </a:r>
            <a:r>
              <a:rPr lang="en-US" altLang="en-US" sz="1800" kern="0" dirty="0" err="1"/>
              <a:t>Gourikwa</a:t>
            </a:r>
            <a:r>
              <a:rPr lang="en-US" altLang="en-US" sz="1800" kern="0" dirty="0"/>
              <a:t> Power Station separately.</a:t>
            </a:r>
          </a:p>
          <a:p>
            <a:pPr>
              <a:spcBef>
                <a:spcPct val="30000"/>
              </a:spcBef>
              <a:spcAft>
                <a:spcPct val="0"/>
              </a:spcAft>
              <a:defRPr/>
            </a:pPr>
            <a:r>
              <a:rPr lang="en-US" altLang="en-US" sz="1800" kern="0" dirty="0"/>
              <a:t>The Tenderer to indicate in the schedule when commissioning natural gas can be provided to </a:t>
            </a:r>
            <a:r>
              <a:rPr lang="en-US" altLang="en-US" sz="1800" kern="0" dirty="0" err="1"/>
              <a:t>Ankerlig</a:t>
            </a:r>
            <a:r>
              <a:rPr lang="en-US" altLang="en-US" sz="1800" kern="0" dirty="0"/>
              <a:t> and </a:t>
            </a:r>
            <a:r>
              <a:rPr lang="en-US" altLang="en-US" sz="1800" kern="0" dirty="0" err="1"/>
              <a:t>Gourikwa</a:t>
            </a:r>
            <a:r>
              <a:rPr lang="en-US" altLang="en-US" sz="1800" kern="0" dirty="0"/>
              <a:t> Power Stations separately. Eskom’s current expectation is that the commissioning gas is provided by 09 December 2027 (Subject to change – to be managed during contract execution).</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15</a:t>
            </a:fld>
            <a:endParaRPr lang="en-ZA" dirty="0"/>
          </a:p>
        </p:txBody>
      </p:sp>
    </p:spTree>
    <p:extLst>
      <p:ext uri="{BB962C8B-B14F-4D97-AF65-F5344CB8AC3E}">
        <p14:creationId xmlns:p14="http://schemas.microsoft.com/office/powerpoint/2010/main" val="1509836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Technical Evaluation Overview</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r>
              <a:rPr lang="en-US" altLang="en-US" sz="1800" kern="0" dirty="0"/>
              <a:t>The minimum weighted final score (threshold) required for a tender to be considered from a technical perspective is 70%. </a:t>
            </a:r>
          </a:p>
          <a:p>
            <a:pPr>
              <a:spcBef>
                <a:spcPct val="30000"/>
              </a:spcBef>
              <a:spcAft>
                <a:spcPct val="0"/>
              </a:spcAft>
              <a:defRPr/>
            </a:pPr>
            <a:r>
              <a:rPr lang="en-US" altLang="en-US" sz="1800" kern="0" dirty="0"/>
              <a:t>Mandatory Criteria</a:t>
            </a:r>
          </a:p>
          <a:p>
            <a:pPr>
              <a:spcBef>
                <a:spcPct val="30000"/>
              </a:spcBef>
              <a:spcAft>
                <a:spcPct val="0"/>
              </a:spcAft>
              <a:defRPr/>
            </a:pPr>
            <a:endParaRPr lang="en-ZA"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16</a:t>
            </a:fld>
            <a:endParaRPr lang="en-ZA" dirty="0"/>
          </a:p>
        </p:txBody>
      </p:sp>
      <p:pic>
        <p:nvPicPr>
          <p:cNvPr id="7" name="Picture 6">
            <a:extLst>
              <a:ext uri="{FF2B5EF4-FFF2-40B4-BE49-F238E27FC236}">
                <a16:creationId xmlns:a16="http://schemas.microsoft.com/office/drawing/2014/main" id="{36E59474-21B1-8E3B-F28B-7A074C7DC85F}"/>
              </a:ext>
            </a:extLst>
          </p:cNvPr>
          <p:cNvPicPr>
            <a:picLocks noChangeAspect="1"/>
          </p:cNvPicPr>
          <p:nvPr/>
        </p:nvPicPr>
        <p:blipFill>
          <a:blip r:embed="rId2"/>
          <a:stretch>
            <a:fillRect/>
          </a:stretch>
        </p:blipFill>
        <p:spPr>
          <a:xfrm>
            <a:off x="1722782" y="2054540"/>
            <a:ext cx="5438789" cy="4027975"/>
          </a:xfrm>
          <a:prstGeom prst="rect">
            <a:avLst/>
          </a:prstGeom>
        </p:spPr>
      </p:pic>
    </p:spTree>
    <p:extLst>
      <p:ext uri="{BB962C8B-B14F-4D97-AF65-F5344CB8AC3E}">
        <p14:creationId xmlns:p14="http://schemas.microsoft.com/office/powerpoint/2010/main" val="1867599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Technical Evaluation Overview</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endParaRPr lang="en-ZA"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17</a:t>
            </a:fld>
            <a:endParaRPr lang="en-ZA" dirty="0"/>
          </a:p>
        </p:txBody>
      </p:sp>
      <p:pic>
        <p:nvPicPr>
          <p:cNvPr id="8" name="Picture 7">
            <a:extLst>
              <a:ext uri="{FF2B5EF4-FFF2-40B4-BE49-F238E27FC236}">
                <a16:creationId xmlns:a16="http://schemas.microsoft.com/office/drawing/2014/main" id="{1DE24478-0A8E-DF53-9502-BE408E37FF22}"/>
              </a:ext>
            </a:extLst>
          </p:cNvPr>
          <p:cNvPicPr>
            <a:picLocks noChangeAspect="1"/>
          </p:cNvPicPr>
          <p:nvPr/>
        </p:nvPicPr>
        <p:blipFill>
          <a:blip r:embed="rId2"/>
          <a:stretch>
            <a:fillRect/>
          </a:stretch>
        </p:blipFill>
        <p:spPr>
          <a:xfrm>
            <a:off x="1364951" y="2111387"/>
            <a:ext cx="7507788" cy="2205507"/>
          </a:xfrm>
          <a:prstGeom prst="rect">
            <a:avLst/>
          </a:prstGeom>
        </p:spPr>
      </p:pic>
    </p:spTree>
    <p:extLst>
      <p:ext uri="{BB962C8B-B14F-4D97-AF65-F5344CB8AC3E}">
        <p14:creationId xmlns:p14="http://schemas.microsoft.com/office/powerpoint/2010/main" val="301797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Technical Evaluation Overview</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endParaRPr lang="en-US" altLang="en-US" sz="1800" kern="0" dirty="0"/>
          </a:p>
          <a:p>
            <a:pPr>
              <a:spcBef>
                <a:spcPct val="30000"/>
              </a:spcBef>
              <a:spcAft>
                <a:spcPct val="0"/>
              </a:spcAft>
              <a:defRPr/>
            </a:pPr>
            <a:r>
              <a:rPr lang="en-US" altLang="en-US" sz="1800" kern="0" dirty="0"/>
              <a:t>Prices will be requested for flexible annual load factor of 6% for a period of 5 and 10 years to be provided by the suppliers.</a:t>
            </a:r>
            <a:endParaRPr lang="en-ZA"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18</a:t>
            </a:fld>
            <a:endParaRPr lang="en-ZA" dirty="0"/>
          </a:p>
        </p:txBody>
      </p:sp>
      <p:pic>
        <p:nvPicPr>
          <p:cNvPr id="9" name="Picture 8">
            <a:extLst>
              <a:ext uri="{FF2B5EF4-FFF2-40B4-BE49-F238E27FC236}">
                <a16:creationId xmlns:a16="http://schemas.microsoft.com/office/drawing/2014/main" id="{ADC49ED1-04EB-9F2E-9F63-23772151B1F9}"/>
              </a:ext>
            </a:extLst>
          </p:cNvPr>
          <p:cNvPicPr>
            <a:picLocks noChangeAspect="1"/>
          </p:cNvPicPr>
          <p:nvPr/>
        </p:nvPicPr>
        <p:blipFill>
          <a:blip r:embed="rId2"/>
          <a:stretch>
            <a:fillRect/>
          </a:stretch>
        </p:blipFill>
        <p:spPr>
          <a:xfrm>
            <a:off x="1447423" y="1223493"/>
            <a:ext cx="6249154" cy="3916723"/>
          </a:xfrm>
          <a:prstGeom prst="rect">
            <a:avLst/>
          </a:prstGeom>
        </p:spPr>
      </p:pic>
    </p:spTree>
    <p:extLst>
      <p:ext uri="{BB962C8B-B14F-4D97-AF65-F5344CB8AC3E}">
        <p14:creationId xmlns:p14="http://schemas.microsoft.com/office/powerpoint/2010/main" val="123708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Technical Evaluation Overview</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r>
              <a:rPr lang="en-US" altLang="en-US" sz="1800" kern="0" dirty="0"/>
              <a:t>Gas Sales Agreement Timeline</a:t>
            </a:r>
          </a:p>
          <a:p>
            <a:pPr>
              <a:spcBef>
                <a:spcPct val="30000"/>
              </a:spcBef>
              <a:spcAft>
                <a:spcPct val="0"/>
              </a:spcAft>
              <a:defRPr/>
            </a:pPr>
            <a:endParaRPr lang="en-US" sz="1800" kern="0" dirty="0"/>
          </a:p>
          <a:p>
            <a:pPr>
              <a:spcBef>
                <a:spcPct val="30000"/>
              </a:spcBef>
              <a:spcAft>
                <a:spcPct val="0"/>
              </a:spcAft>
              <a:defRPr/>
            </a:pPr>
            <a:endParaRPr lang="en-US" sz="1800" kern="0" dirty="0"/>
          </a:p>
          <a:p>
            <a:pPr>
              <a:spcBef>
                <a:spcPct val="30000"/>
              </a:spcBef>
              <a:spcAft>
                <a:spcPct val="0"/>
              </a:spcAft>
              <a:defRPr/>
            </a:pPr>
            <a:endParaRPr lang="en-US" sz="1800" kern="0" dirty="0"/>
          </a:p>
          <a:p>
            <a:pPr marL="0" indent="0">
              <a:spcBef>
                <a:spcPct val="30000"/>
              </a:spcBef>
              <a:spcAft>
                <a:spcPct val="0"/>
              </a:spcAft>
              <a:buNone/>
              <a:defRPr/>
            </a:pPr>
            <a:endParaRPr lang="en-US" sz="1800" kern="0" dirty="0"/>
          </a:p>
          <a:p>
            <a:pPr>
              <a:spcBef>
                <a:spcPct val="30000"/>
              </a:spcBef>
              <a:spcAft>
                <a:spcPct val="0"/>
              </a:spcAft>
              <a:defRPr/>
            </a:pPr>
            <a:r>
              <a:rPr lang="en-US" sz="1800" kern="0" dirty="0"/>
              <a:t>Supply agreement for 5 and 10 years at various contracting options</a:t>
            </a:r>
          </a:p>
          <a:p>
            <a:pPr>
              <a:spcBef>
                <a:spcPct val="30000"/>
              </a:spcBef>
              <a:spcAft>
                <a:spcPct val="0"/>
              </a:spcAft>
              <a:defRPr/>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19</a:t>
            </a:fld>
            <a:endParaRPr lang="en-ZA" dirty="0"/>
          </a:p>
        </p:txBody>
      </p:sp>
      <p:pic>
        <p:nvPicPr>
          <p:cNvPr id="7" name="Picture 6">
            <a:extLst>
              <a:ext uri="{FF2B5EF4-FFF2-40B4-BE49-F238E27FC236}">
                <a16:creationId xmlns:a16="http://schemas.microsoft.com/office/drawing/2014/main" id="{2B428437-9C1B-9892-B17A-C5DC72A124F7}"/>
              </a:ext>
            </a:extLst>
          </p:cNvPr>
          <p:cNvPicPr>
            <a:picLocks noChangeAspect="1"/>
          </p:cNvPicPr>
          <p:nvPr/>
        </p:nvPicPr>
        <p:blipFill>
          <a:blip r:embed="rId2"/>
          <a:stretch>
            <a:fillRect/>
          </a:stretch>
        </p:blipFill>
        <p:spPr>
          <a:xfrm>
            <a:off x="673579" y="1673955"/>
            <a:ext cx="7796842" cy="936723"/>
          </a:xfrm>
          <a:prstGeom prst="rect">
            <a:avLst/>
          </a:prstGeom>
        </p:spPr>
      </p:pic>
      <p:pic>
        <p:nvPicPr>
          <p:cNvPr id="10" name="Picture 9">
            <a:extLst>
              <a:ext uri="{FF2B5EF4-FFF2-40B4-BE49-F238E27FC236}">
                <a16:creationId xmlns:a16="http://schemas.microsoft.com/office/drawing/2014/main" id="{A8A6930B-9962-5DB4-40EC-E328FD9BD690}"/>
              </a:ext>
            </a:extLst>
          </p:cNvPr>
          <p:cNvPicPr>
            <a:picLocks noChangeAspect="1"/>
          </p:cNvPicPr>
          <p:nvPr/>
        </p:nvPicPr>
        <p:blipFill>
          <a:blip r:embed="rId3"/>
          <a:stretch>
            <a:fillRect/>
          </a:stretch>
        </p:blipFill>
        <p:spPr>
          <a:xfrm>
            <a:off x="673579" y="3310601"/>
            <a:ext cx="4335743" cy="903280"/>
          </a:xfrm>
          <a:prstGeom prst="rect">
            <a:avLst/>
          </a:prstGeom>
        </p:spPr>
      </p:pic>
    </p:spTree>
    <p:extLst>
      <p:ext uri="{BB962C8B-B14F-4D97-AF65-F5344CB8AC3E}">
        <p14:creationId xmlns:p14="http://schemas.microsoft.com/office/powerpoint/2010/main" val="272754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Scope of Work</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r>
              <a:rPr lang="en-US" altLang="en-US" sz="1800" kern="0" dirty="0"/>
              <a:t>The scope of work entails </a:t>
            </a:r>
          </a:p>
          <a:p>
            <a:pPr lvl="1">
              <a:spcBef>
                <a:spcPct val="30000"/>
              </a:spcBef>
              <a:spcAft>
                <a:spcPct val="0"/>
              </a:spcAft>
              <a:defRPr/>
            </a:pPr>
            <a:r>
              <a:rPr lang="en-US" altLang="en-US" sz="1800" kern="0" dirty="0"/>
              <a:t>the project management, </a:t>
            </a:r>
          </a:p>
          <a:p>
            <a:pPr lvl="1">
              <a:spcBef>
                <a:spcPct val="30000"/>
              </a:spcBef>
              <a:spcAft>
                <a:spcPct val="0"/>
              </a:spcAft>
              <a:defRPr/>
            </a:pPr>
            <a:r>
              <a:rPr lang="en-US" altLang="en-US" sz="1800" kern="0" dirty="0"/>
              <a:t>design, </a:t>
            </a:r>
          </a:p>
          <a:p>
            <a:pPr lvl="1">
              <a:spcBef>
                <a:spcPct val="30000"/>
              </a:spcBef>
              <a:spcAft>
                <a:spcPct val="0"/>
              </a:spcAft>
              <a:defRPr/>
            </a:pPr>
            <a:r>
              <a:rPr lang="en-US" altLang="en-US" sz="1800" kern="0" dirty="0"/>
              <a:t>supply, </a:t>
            </a:r>
          </a:p>
          <a:p>
            <a:pPr lvl="1">
              <a:spcBef>
                <a:spcPct val="30000"/>
              </a:spcBef>
              <a:spcAft>
                <a:spcPct val="0"/>
              </a:spcAft>
              <a:defRPr/>
            </a:pPr>
            <a:r>
              <a:rPr lang="en-US" altLang="en-US" sz="1800" kern="0" dirty="0"/>
              <a:t>installation, </a:t>
            </a:r>
          </a:p>
          <a:p>
            <a:pPr lvl="1">
              <a:spcBef>
                <a:spcPct val="30000"/>
              </a:spcBef>
              <a:spcAft>
                <a:spcPct val="0"/>
              </a:spcAft>
              <a:defRPr/>
            </a:pPr>
            <a:r>
              <a:rPr lang="en-US" altLang="en-US" sz="1800" kern="0" dirty="0"/>
              <a:t>testing, </a:t>
            </a:r>
          </a:p>
          <a:p>
            <a:pPr lvl="1">
              <a:spcBef>
                <a:spcPct val="30000"/>
              </a:spcBef>
              <a:spcAft>
                <a:spcPct val="0"/>
              </a:spcAft>
              <a:defRPr/>
            </a:pPr>
            <a:r>
              <a:rPr lang="en-US" altLang="en-US" sz="1800" kern="0" dirty="0"/>
              <a:t>commissioning, </a:t>
            </a:r>
          </a:p>
          <a:p>
            <a:pPr lvl="1">
              <a:spcBef>
                <a:spcPct val="30000"/>
              </a:spcBef>
              <a:spcAft>
                <a:spcPct val="0"/>
              </a:spcAft>
              <a:defRPr/>
            </a:pPr>
            <a:r>
              <a:rPr lang="en-US" altLang="en-US" sz="1800" kern="0" dirty="0"/>
              <a:t>storage, </a:t>
            </a:r>
          </a:p>
          <a:p>
            <a:pPr lvl="1">
              <a:spcBef>
                <a:spcPct val="30000"/>
              </a:spcBef>
              <a:spcAft>
                <a:spcPct val="0"/>
              </a:spcAft>
              <a:defRPr/>
            </a:pPr>
            <a:r>
              <a:rPr lang="en-US" altLang="en-US" sz="1800" kern="0" dirty="0"/>
              <a:t>delivery and off-loading / transfer and re-gasify (if applicable) </a:t>
            </a:r>
          </a:p>
          <a:p>
            <a:pPr marL="342891" lvl="1" indent="0">
              <a:spcBef>
                <a:spcPct val="30000"/>
              </a:spcBef>
              <a:spcAft>
                <a:spcPct val="0"/>
              </a:spcAft>
              <a:buNone/>
              <a:defRPr/>
            </a:pPr>
            <a:r>
              <a:rPr lang="en-US" altLang="en-US" sz="1800" kern="0" dirty="0"/>
              <a:t>of the complete natural gas supply logistic solution to </a:t>
            </a:r>
            <a:r>
              <a:rPr lang="en-US" altLang="en-US" sz="1800" kern="0" dirty="0" err="1"/>
              <a:t>Ankerlig</a:t>
            </a:r>
            <a:r>
              <a:rPr lang="en-US" altLang="en-US" sz="1800" kern="0" dirty="0"/>
              <a:t> and/or </a:t>
            </a:r>
            <a:r>
              <a:rPr lang="en-US" altLang="en-US" sz="1800" kern="0" dirty="0" err="1"/>
              <a:t>Gourikwa</a:t>
            </a:r>
            <a:r>
              <a:rPr lang="en-US" altLang="en-US" sz="1800" kern="0" dirty="0"/>
              <a:t> Power Station/s delivery point for a period of five (5) and ten (10) years.</a:t>
            </a:r>
          </a:p>
          <a:p>
            <a:pPr>
              <a:spcBef>
                <a:spcPct val="30000"/>
              </a:spcBef>
              <a:spcAft>
                <a:spcPct val="0"/>
              </a:spcAft>
              <a:defRPr/>
            </a:pPr>
            <a:r>
              <a:rPr lang="en-US" altLang="en-US" sz="1800" kern="0" dirty="0"/>
              <a:t>The natural gas supply will be continuously metered, and composition </a:t>
            </a:r>
            <a:r>
              <a:rPr lang="en-US" altLang="en-US" sz="1800" kern="0" dirty="0" err="1"/>
              <a:t>analysed</a:t>
            </a:r>
            <a:r>
              <a:rPr lang="en-US" altLang="en-US" sz="1800" kern="0" dirty="0"/>
              <a:t> prior to transferring to Eskom. This would need to be negotiated with the successful contractor.</a:t>
            </a:r>
            <a:endParaRPr lang="en-ZA" altLang="en-US" sz="1800" kern="0" dirty="0"/>
          </a:p>
          <a:p>
            <a:pPr>
              <a:spcBef>
                <a:spcPct val="30000"/>
              </a:spcBef>
              <a:spcAft>
                <a:spcPct val="0"/>
              </a:spcAft>
            </a:pPr>
            <a:endParaRPr lang="en-ZA" dirty="0"/>
          </a:p>
          <a:p>
            <a:pPr marL="0" indent="0">
              <a:buNone/>
            </a:pPr>
            <a:endParaRPr lang="en-US" dirty="0"/>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2</a:t>
            </a:fld>
            <a:endParaRPr lang="en-ZA" dirty="0"/>
          </a:p>
        </p:txBody>
      </p:sp>
    </p:spTree>
    <p:extLst>
      <p:ext uri="{BB962C8B-B14F-4D97-AF65-F5344CB8AC3E}">
        <p14:creationId xmlns:p14="http://schemas.microsoft.com/office/powerpoint/2010/main" val="394602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Supply Options to be considered</a:t>
            </a:r>
          </a:p>
        </p:txBody>
      </p:sp>
      <p:sp>
        <p:nvSpPr>
          <p:cNvPr id="3" name="Content Placeholder 2">
            <a:extLst>
              <a:ext uri="{FF2B5EF4-FFF2-40B4-BE49-F238E27FC236}">
                <a16:creationId xmlns:a16="http://schemas.microsoft.com/office/drawing/2014/main" id="{0A50A51C-64F1-E345-9891-68F3C607B6A2}"/>
              </a:ext>
            </a:extLst>
          </p:cNvPr>
          <p:cNvSpPr>
            <a:spLocks noGrp="1"/>
          </p:cNvSpPr>
          <p:nvPr>
            <p:ph idx="1"/>
          </p:nvPr>
        </p:nvSpPr>
        <p:spPr/>
        <p:txBody>
          <a:bodyPr/>
          <a:lstStyle/>
          <a:p>
            <a:pPr>
              <a:spcBef>
                <a:spcPct val="30000"/>
              </a:spcBef>
              <a:spcAft>
                <a:spcPct val="0"/>
              </a:spcAft>
              <a:defRPr/>
            </a:pPr>
            <a:endParaRPr lang="en-ZA" dirty="0"/>
          </a:p>
          <a:p>
            <a:pPr>
              <a:spcBef>
                <a:spcPct val="30000"/>
              </a:spcBef>
              <a:spcAft>
                <a:spcPct val="0"/>
              </a:spcAft>
              <a:defRPr/>
            </a:pPr>
            <a:r>
              <a:rPr lang="en-US" sz="1800" kern="0" dirty="0"/>
              <a:t>The following potential gas contracting strategies will be negotiated:</a:t>
            </a:r>
          </a:p>
          <a:p>
            <a:pPr lvl="1">
              <a:spcBef>
                <a:spcPct val="30000"/>
              </a:spcBef>
              <a:spcAft>
                <a:spcPct val="0"/>
              </a:spcAft>
              <a:defRPr/>
            </a:pPr>
            <a:r>
              <a:rPr lang="en-US" sz="1800" kern="0" dirty="0"/>
              <a:t>1. The flexible annual natural gas supply load factor of 6% at Take-and-Pay.</a:t>
            </a:r>
          </a:p>
          <a:p>
            <a:pPr lvl="1">
              <a:spcBef>
                <a:spcPct val="30000"/>
              </a:spcBef>
              <a:spcAft>
                <a:spcPct val="0"/>
              </a:spcAft>
              <a:defRPr/>
            </a:pPr>
            <a:r>
              <a:rPr lang="en-US" sz="1800" kern="0" dirty="0"/>
              <a:t>2. The flexible annual natural gas supply load factor will be 6%. (A minimum portion of the annual load factor (6%) to be assigned to Take-or-Pay with the remaining load factor being Take-and-Pay).</a:t>
            </a:r>
          </a:p>
          <a:p>
            <a:pPr lvl="1">
              <a:spcBef>
                <a:spcPct val="30000"/>
              </a:spcBef>
              <a:spcAft>
                <a:spcPct val="0"/>
              </a:spcAft>
              <a:defRPr/>
            </a:pPr>
            <a:r>
              <a:rPr lang="en-US" sz="1800" kern="0" dirty="0"/>
              <a:t>3. Alternative options the Tenderer would suggest.</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20</a:t>
            </a:fld>
            <a:endParaRPr lang="en-ZA" dirty="0"/>
          </a:p>
        </p:txBody>
      </p:sp>
    </p:spTree>
    <p:extLst>
      <p:ext uri="{BB962C8B-B14F-4D97-AF65-F5344CB8AC3E}">
        <p14:creationId xmlns:p14="http://schemas.microsoft.com/office/powerpoint/2010/main" val="198992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a:xfrm>
            <a:off x="5114301" y="3090862"/>
            <a:ext cx="4029699" cy="676275"/>
          </a:xfrm>
        </p:spPr>
        <p:txBody>
          <a:bodyPr/>
          <a:lstStyle/>
          <a:p>
            <a:r>
              <a:rPr lang="en-US" dirty="0"/>
              <a:t>Technical questions?</a:t>
            </a:r>
          </a:p>
        </p:txBody>
      </p:sp>
      <p:pic>
        <p:nvPicPr>
          <p:cNvPr id="3" name="Picture Placeholder 13">
            <a:extLst>
              <a:ext uri="{FF2B5EF4-FFF2-40B4-BE49-F238E27FC236}">
                <a16:creationId xmlns:a16="http://schemas.microsoft.com/office/drawing/2014/main" id="{1ACE8B41-274B-C489-C938-FFFA5C62B23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755" r="1755"/>
          <a:stretch/>
        </p:blipFill>
        <p:spPr>
          <a:xfrm>
            <a:off x="981075" y="2566988"/>
            <a:ext cx="3141663" cy="3255962"/>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p:spPr>
      </p:pic>
      <p:pic>
        <p:nvPicPr>
          <p:cNvPr id="4" name="Picture Placeholder 9">
            <a:extLst>
              <a:ext uri="{FF2B5EF4-FFF2-40B4-BE49-F238E27FC236}">
                <a16:creationId xmlns:a16="http://schemas.microsoft.com/office/drawing/2014/main" id="{9EF4A3EB-B19A-AD20-E447-40583B0B60C7}"/>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387350" y="4291013"/>
            <a:ext cx="1895475" cy="1895475"/>
          </a:xfrm>
          <a:prstGeom prst="ellipse">
            <a:avLst/>
          </a:prstGeom>
        </p:spPr>
      </p:pic>
    </p:spTree>
    <p:extLst>
      <p:ext uri="{BB962C8B-B14F-4D97-AF65-F5344CB8AC3E}">
        <p14:creationId xmlns:p14="http://schemas.microsoft.com/office/powerpoint/2010/main" val="70487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Required Natural Gas Constituents/Specification Limits</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3</a:t>
            </a:fld>
            <a:endParaRPr lang="en-ZA" dirty="0"/>
          </a:p>
        </p:txBody>
      </p:sp>
      <p:pic>
        <p:nvPicPr>
          <p:cNvPr id="13" name="Content Placeholder 12">
            <a:extLst>
              <a:ext uri="{FF2B5EF4-FFF2-40B4-BE49-F238E27FC236}">
                <a16:creationId xmlns:a16="http://schemas.microsoft.com/office/drawing/2014/main" id="{6D67D102-D87F-A56F-D449-8F85CC5B10CD}"/>
              </a:ext>
            </a:extLst>
          </p:cNvPr>
          <p:cNvPicPr>
            <a:picLocks noGrp="1" noChangeAspect="1"/>
          </p:cNvPicPr>
          <p:nvPr>
            <p:ph idx="1"/>
          </p:nvPr>
        </p:nvPicPr>
        <p:blipFill>
          <a:blip r:embed="rId2"/>
          <a:stretch>
            <a:fillRect/>
          </a:stretch>
        </p:blipFill>
        <p:spPr>
          <a:xfrm>
            <a:off x="1028919" y="1457739"/>
            <a:ext cx="7081411" cy="4428524"/>
          </a:xfrm>
        </p:spPr>
      </p:pic>
    </p:spTree>
    <p:extLst>
      <p:ext uri="{BB962C8B-B14F-4D97-AF65-F5344CB8AC3E}">
        <p14:creationId xmlns:p14="http://schemas.microsoft.com/office/powerpoint/2010/main" val="311445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Natural Gas Contaminants Limits</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4</a:t>
            </a:fld>
            <a:endParaRPr lang="en-ZA" dirty="0"/>
          </a:p>
        </p:txBody>
      </p:sp>
      <p:pic>
        <p:nvPicPr>
          <p:cNvPr id="6" name="Content Placeholder 5">
            <a:extLst>
              <a:ext uri="{FF2B5EF4-FFF2-40B4-BE49-F238E27FC236}">
                <a16:creationId xmlns:a16="http://schemas.microsoft.com/office/drawing/2014/main" id="{09C64AC6-FA0C-B8BC-412F-B927564CAA67}"/>
              </a:ext>
            </a:extLst>
          </p:cNvPr>
          <p:cNvPicPr>
            <a:picLocks noGrp="1" noChangeAspect="1"/>
          </p:cNvPicPr>
          <p:nvPr>
            <p:ph idx="1"/>
          </p:nvPr>
        </p:nvPicPr>
        <p:blipFill>
          <a:blip r:embed="rId2"/>
          <a:stretch>
            <a:fillRect/>
          </a:stretch>
        </p:blipFill>
        <p:spPr>
          <a:xfrm>
            <a:off x="816643" y="1510748"/>
            <a:ext cx="7359947" cy="4235545"/>
          </a:xfrm>
        </p:spPr>
      </p:pic>
    </p:spTree>
    <p:extLst>
      <p:ext uri="{BB962C8B-B14F-4D97-AF65-F5344CB8AC3E}">
        <p14:creationId xmlns:p14="http://schemas.microsoft.com/office/powerpoint/2010/main" val="185565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Natural Gas Properties/Requirements @ Delivery Point</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5</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a:bodyPr>
          <a:lstStyle/>
          <a:p>
            <a:r>
              <a:rPr lang="en-US" sz="1800" dirty="0"/>
              <a:t>Design Value: A “design value” must be selected between the minimum and maximum values for the ranges indicated. This will be the value that will be managed by the gas sales agreement.</a:t>
            </a:r>
          </a:p>
          <a:p>
            <a:endParaRPr lang="en-US" sz="1800" dirty="0"/>
          </a:p>
        </p:txBody>
      </p:sp>
      <p:pic>
        <p:nvPicPr>
          <p:cNvPr id="6" name="Picture 5">
            <a:extLst>
              <a:ext uri="{FF2B5EF4-FFF2-40B4-BE49-F238E27FC236}">
                <a16:creationId xmlns:a16="http://schemas.microsoft.com/office/drawing/2014/main" id="{983134F4-760E-22A3-DBC6-6B263C5242D9}"/>
              </a:ext>
            </a:extLst>
          </p:cNvPr>
          <p:cNvPicPr>
            <a:picLocks noChangeAspect="1"/>
          </p:cNvPicPr>
          <p:nvPr/>
        </p:nvPicPr>
        <p:blipFill>
          <a:blip r:embed="rId2"/>
          <a:stretch>
            <a:fillRect/>
          </a:stretch>
        </p:blipFill>
        <p:spPr>
          <a:xfrm>
            <a:off x="1101784" y="2252466"/>
            <a:ext cx="6876842" cy="3830049"/>
          </a:xfrm>
          <a:prstGeom prst="rect">
            <a:avLst/>
          </a:prstGeom>
        </p:spPr>
      </p:pic>
    </p:spTree>
    <p:extLst>
      <p:ext uri="{BB962C8B-B14F-4D97-AF65-F5344CB8AC3E}">
        <p14:creationId xmlns:p14="http://schemas.microsoft.com/office/powerpoint/2010/main" val="96356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a:t>Natural Gas Properties/Requirements @ Delivery Point (cont.)</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6</a:t>
            </a:fld>
            <a:endParaRPr lang="en-ZA" dirty="0"/>
          </a:p>
        </p:txBody>
      </p:sp>
      <p:pic>
        <p:nvPicPr>
          <p:cNvPr id="6" name="Content Placeholder 5">
            <a:extLst>
              <a:ext uri="{FF2B5EF4-FFF2-40B4-BE49-F238E27FC236}">
                <a16:creationId xmlns:a16="http://schemas.microsoft.com/office/drawing/2014/main" id="{BBC4E89C-57D8-182D-617A-82921A1E7C1C}"/>
              </a:ext>
            </a:extLst>
          </p:cNvPr>
          <p:cNvPicPr>
            <a:picLocks noGrp="1" noChangeAspect="1"/>
          </p:cNvPicPr>
          <p:nvPr>
            <p:ph idx="1"/>
          </p:nvPr>
        </p:nvPicPr>
        <p:blipFill>
          <a:blip r:embed="rId2"/>
          <a:stretch>
            <a:fillRect/>
          </a:stretch>
        </p:blipFill>
        <p:spPr>
          <a:xfrm>
            <a:off x="1189641" y="1590261"/>
            <a:ext cx="6929306" cy="4267200"/>
          </a:xfrm>
        </p:spPr>
      </p:pic>
    </p:spTree>
    <p:extLst>
      <p:ext uri="{BB962C8B-B14F-4D97-AF65-F5344CB8AC3E}">
        <p14:creationId xmlns:p14="http://schemas.microsoft.com/office/powerpoint/2010/main" val="295967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err="1"/>
              <a:t>Ankerlig</a:t>
            </a:r>
            <a:r>
              <a:rPr lang="en-US" dirty="0"/>
              <a:t> and </a:t>
            </a:r>
            <a:r>
              <a:rPr lang="en-US" dirty="0" err="1"/>
              <a:t>Gourikwa</a:t>
            </a:r>
            <a:r>
              <a:rPr lang="en-US" dirty="0"/>
              <a:t> Power Station Estimated Gas Quantities</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7</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Note quantities total per station.</a:t>
            </a:r>
          </a:p>
        </p:txBody>
      </p:sp>
      <p:pic>
        <p:nvPicPr>
          <p:cNvPr id="6" name="Picture 5">
            <a:extLst>
              <a:ext uri="{FF2B5EF4-FFF2-40B4-BE49-F238E27FC236}">
                <a16:creationId xmlns:a16="http://schemas.microsoft.com/office/drawing/2014/main" id="{7175AFD7-A650-2371-258C-5E46ADB2FA30}"/>
              </a:ext>
            </a:extLst>
          </p:cNvPr>
          <p:cNvPicPr>
            <a:picLocks noChangeAspect="1"/>
          </p:cNvPicPr>
          <p:nvPr/>
        </p:nvPicPr>
        <p:blipFill>
          <a:blip r:embed="rId2"/>
          <a:stretch>
            <a:fillRect/>
          </a:stretch>
        </p:blipFill>
        <p:spPr>
          <a:xfrm>
            <a:off x="931128" y="1643270"/>
            <a:ext cx="7281744" cy="1691855"/>
          </a:xfrm>
          <a:prstGeom prst="rect">
            <a:avLst/>
          </a:prstGeom>
        </p:spPr>
      </p:pic>
    </p:spTree>
    <p:extLst>
      <p:ext uri="{BB962C8B-B14F-4D97-AF65-F5344CB8AC3E}">
        <p14:creationId xmlns:p14="http://schemas.microsoft.com/office/powerpoint/2010/main" val="1514388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err="1"/>
              <a:t>Ankerlig</a:t>
            </a:r>
            <a:r>
              <a:rPr lang="en-US" dirty="0"/>
              <a:t> and </a:t>
            </a:r>
            <a:r>
              <a:rPr lang="en-US" dirty="0" err="1"/>
              <a:t>Gourikwa</a:t>
            </a:r>
            <a:r>
              <a:rPr lang="en-US" dirty="0"/>
              <a:t> Power Stations Load Factor Gas Quantities</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8</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The natural gas supply must be for an annual load factor of 6% for a contract period of five (5) and ten (10) years.</a:t>
            </a:r>
          </a:p>
          <a:p>
            <a:r>
              <a:rPr lang="en-US" sz="1800" dirty="0"/>
              <a:t>Due to the peaking operating regime of </a:t>
            </a:r>
            <a:r>
              <a:rPr lang="en-US" sz="1800" dirty="0" err="1"/>
              <a:t>Ankerlig</a:t>
            </a:r>
            <a:r>
              <a:rPr lang="en-US" sz="1800" dirty="0"/>
              <a:t> and </a:t>
            </a:r>
            <a:r>
              <a:rPr lang="en-US" sz="1800" dirty="0" err="1"/>
              <a:t>Gourikwa</a:t>
            </a:r>
            <a:r>
              <a:rPr lang="en-US" sz="1800" dirty="0"/>
              <a:t> Power Stations, anything from a single unit to all units of the power station could be </a:t>
            </a:r>
            <a:r>
              <a:rPr lang="en-US" sz="1800" dirty="0" err="1"/>
              <a:t>utilised</a:t>
            </a:r>
            <a:r>
              <a:rPr lang="en-US" sz="1800" dirty="0"/>
              <a:t> in a week. </a:t>
            </a:r>
          </a:p>
          <a:p>
            <a:r>
              <a:rPr lang="en-US" sz="1800" dirty="0"/>
              <a:t>In the 2020 and 2021financial years, the annual load factor of 80th percentile for </a:t>
            </a:r>
            <a:r>
              <a:rPr lang="en-US" sz="1800" dirty="0" err="1"/>
              <a:t>Ankerlig</a:t>
            </a:r>
            <a:r>
              <a:rPr lang="en-US" sz="1800" dirty="0"/>
              <a:t> and </a:t>
            </a:r>
            <a:r>
              <a:rPr lang="en-US" sz="1800" dirty="0" err="1"/>
              <a:t>Gourikwa</a:t>
            </a:r>
            <a:r>
              <a:rPr lang="en-US" sz="1800" dirty="0"/>
              <a:t> Power Stations was 10-15% and 20-25%, respectively.</a:t>
            </a:r>
          </a:p>
        </p:txBody>
      </p:sp>
      <p:pic>
        <p:nvPicPr>
          <p:cNvPr id="8" name="Content Placeholder 8">
            <a:extLst>
              <a:ext uri="{FF2B5EF4-FFF2-40B4-BE49-F238E27FC236}">
                <a16:creationId xmlns:a16="http://schemas.microsoft.com/office/drawing/2014/main" id="{24071B07-F8CD-F720-D7DB-D25028665070}"/>
              </a:ext>
            </a:extLst>
          </p:cNvPr>
          <p:cNvPicPr>
            <a:picLocks noChangeAspect="1"/>
          </p:cNvPicPr>
          <p:nvPr/>
        </p:nvPicPr>
        <p:blipFill>
          <a:blip r:embed="rId2"/>
          <a:stretch>
            <a:fillRect/>
          </a:stretch>
        </p:blipFill>
        <p:spPr>
          <a:xfrm>
            <a:off x="1448948" y="1070357"/>
            <a:ext cx="5866252" cy="2411282"/>
          </a:xfrm>
          <a:prstGeom prst="rect">
            <a:avLst/>
          </a:prstGeom>
        </p:spPr>
      </p:pic>
    </p:spTree>
    <p:extLst>
      <p:ext uri="{BB962C8B-B14F-4D97-AF65-F5344CB8AC3E}">
        <p14:creationId xmlns:p14="http://schemas.microsoft.com/office/powerpoint/2010/main" val="612861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B16E-EB8A-E11E-92B4-24253E78DC0F}"/>
              </a:ext>
            </a:extLst>
          </p:cNvPr>
          <p:cNvSpPr>
            <a:spLocks noGrp="1"/>
          </p:cNvSpPr>
          <p:nvPr>
            <p:ph type="title"/>
          </p:nvPr>
        </p:nvSpPr>
        <p:spPr/>
        <p:txBody>
          <a:bodyPr/>
          <a:lstStyle/>
          <a:p>
            <a:r>
              <a:rPr lang="en-US" dirty="0" err="1"/>
              <a:t>Ankerlig</a:t>
            </a:r>
            <a:r>
              <a:rPr lang="en-US" dirty="0"/>
              <a:t> Power Station Weekly Load Factors per Financial Year</a:t>
            </a:r>
          </a:p>
        </p:txBody>
      </p:sp>
      <p:sp>
        <p:nvSpPr>
          <p:cNvPr id="4" name="Footer Placeholder 4">
            <a:extLst>
              <a:ext uri="{FF2B5EF4-FFF2-40B4-BE49-F238E27FC236}">
                <a16:creationId xmlns:a16="http://schemas.microsoft.com/office/drawing/2014/main" id="{7FB17179-D8C4-0257-8864-05F27210345B}"/>
              </a:ext>
            </a:extLst>
          </p:cNvPr>
          <p:cNvSpPr>
            <a:spLocks noGrp="1"/>
          </p:cNvSpPr>
          <p:nvPr>
            <p:ph type="ftr" sz="quarter" idx="3"/>
          </p:nvPr>
        </p:nvSpPr>
        <p:spPr>
          <a:prstGeom prst="rect">
            <a:avLst/>
          </a:prstGeom>
        </p:spPr>
        <p:txBody>
          <a:bodyPr vert="horz" lIns="68580" tIns="34290" rIns="68580" bIns="34290" rtlCol="0" anchor="ctr"/>
          <a:lstStyle>
            <a:lvl1pPr algn="l" eaLnBrk="1">
              <a:defRPr sz="750">
                <a:solidFill>
                  <a:schemeClr val="tx1">
                    <a:tint val="75000"/>
                  </a:schemeClr>
                </a:solidFill>
                <a:latin typeface="Arial" panose="020B0604020202020204" pitchFamily="34" charset="0"/>
                <a:cs typeface="Arial" panose="020B0604020202020204" pitchFamily="34" charset="0"/>
              </a:defRPr>
            </a:lvl1pPr>
          </a:lstStyle>
          <a:p>
            <a:r>
              <a:rPr lang="en-US" dirty="0"/>
              <a:t>Clarification Meeting No.1 </a:t>
            </a:r>
            <a:r>
              <a:rPr lang="en-US" dirty="0" err="1"/>
              <a:t>Ankerlig</a:t>
            </a:r>
            <a:r>
              <a:rPr lang="en-US" dirty="0"/>
              <a:t> and </a:t>
            </a:r>
            <a:r>
              <a:rPr lang="en-US" dirty="0" err="1"/>
              <a:t>Gourikwa</a:t>
            </a:r>
            <a:r>
              <a:rPr lang="en-US" dirty="0"/>
              <a:t> Natural Gas Supply</a:t>
            </a:r>
            <a:endParaRPr lang="en-ZA" dirty="0"/>
          </a:p>
        </p:txBody>
      </p:sp>
      <p:sp>
        <p:nvSpPr>
          <p:cNvPr id="5" name="Slide Number Placeholder 5">
            <a:extLst>
              <a:ext uri="{FF2B5EF4-FFF2-40B4-BE49-F238E27FC236}">
                <a16:creationId xmlns:a16="http://schemas.microsoft.com/office/drawing/2014/main" id="{2EAA7AAA-6E3B-D37C-1F87-DF5919800C85}"/>
              </a:ext>
            </a:extLst>
          </p:cNvPr>
          <p:cNvSpPr>
            <a:spLocks noGrp="1"/>
          </p:cNvSpPr>
          <p:nvPr>
            <p:ph type="sldNum" sz="quarter" idx="4"/>
          </p:nvPr>
        </p:nvSpPr>
        <p:spPr>
          <a:prstGeom prst="rect">
            <a:avLst/>
          </a:prstGeom>
        </p:spPr>
        <p:txBody>
          <a:bodyPr vert="horz" lIns="68580" tIns="34290" rIns="68580" bIns="34290" rtlCol="0" anchor="ctr"/>
          <a:lstStyle>
            <a:lvl1pPr algn="r">
              <a:defRPr sz="75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9</a:t>
            </a:fld>
            <a:endParaRPr lang="en-ZA" dirty="0"/>
          </a:p>
        </p:txBody>
      </p:sp>
      <p:sp>
        <p:nvSpPr>
          <p:cNvPr id="7" name="Content Placeholder 6">
            <a:extLst>
              <a:ext uri="{FF2B5EF4-FFF2-40B4-BE49-F238E27FC236}">
                <a16:creationId xmlns:a16="http://schemas.microsoft.com/office/drawing/2014/main" id="{C964A014-CD68-A012-423E-55AF72B43341}"/>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t>weekly load factors in a percentile format</a:t>
            </a:r>
          </a:p>
          <a:p>
            <a:r>
              <a:rPr lang="en-US" sz="1800" dirty="0"/>
              <a:t>Indicative</a:t>
            </a:r>
          </a:p>
        </p:txBody>
      </p:sp>
      <p:pic>
        <p:nvPicPr>
          <p:cNvPr id="9" name="Picture 8">
            <a:extLst>
              <a:ext uri="{FF2B5EF4-FFF2-40B4-BE49-F238E27FC236}">
                <a16:creationId xmlns:a16="http://schemas.microsoft.com/office/drawing/2014/main" id="{EA2B9023-2CD0-A62E-69D4-538EAFC48EC4}"/>
              </a:ext>
            </a:extLst>
          </p:cNvPr>
          <p:cNvPicPr>
            <a:picLocks noChangeAspect="1"/>
          </p:cNvPicPr>
          <p:nvPr/>
        </p:nvPicPr>
        <p:blipFill>
          <a:blip r:embed="rId2"/>
          <a:stretch>
            <a:fillRect/>
          </a:stretch>
        </p:blipFill>
        <p:spPr>
          <a:xfrm>
            <a:off x="1195809" y="1405191"/>
            <a:ext cx="6752381" cy="3908932"/>
          </a:xfrm>
          <a:prstGeom prst="rect">
            <a:avLst/>
          </a:prstGeom>
        </p:spPr>
      </p:pic>
    </p:spTree>
    <p:extLst>
      <p:ext uri="{BB962C8B-B14F-4D97-AF65-F5344CB8AC3E}">
        <p14:creationId xmlns:p14="http://schemas.microsoft.com/office/powerpoint/2010/main" val="96517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Diane Else</DisplayName>
        <AccountId>19741</AccountId>
        <AccountType/>
      </UserInfo>
    </Owner>
  </documentManagement>
</p:properties>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0CB833-F367-48D6-A594-773C1F73C6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4E714-FB2A-4BC1-9DCD-51CAEB64081C}">
  <ds:schemaRefs>
    <ds:schemaRef ds:uri="http://schemas.microsoft.com/office/infopath/2007/PartnerControl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schemas.openxmlformats.org/package/2006/metadata/core-properties"/>
    <ds:schemaRef ds:uri="2c7ddca0-f18f-4514-89ec-cfc256175ba5"/>
    <ds:schemaRef ds:uri="http://purl.org/dc/dcmitype/"/>
  </ds:schemaRefs>
</ds:datastoreItem>
</file>

<file path=customXml/itemProps3.xml><?xml version="1.0" encoding="utf-8"?>
<ds:datastoreItem xmlns:ds="http://schemas.openxmlformats.org/officeDocument/2006/customXml" ds:itemID="{A0928BC0-11E2-49C1-89BF-39F0025E566C}">
  <ds:schemaRefs>
    <ds:schemaRef ds:uri="Microsoft.SharePoint.Taxonomy.ContentTypeSync"/>
  </ds:schemaRefs>
</ds:datastoreItem>
</file>

<file path=customXml/itemProps4.xml><?xml version="1.0" encoding="utf-8"?>
<ds:datastoreItem xmlns:ds="http://schemas.openxmlformats.org/officeDocument/2006/customXml" ds:itemID="{37DB20BD-CA18-4C48-AA9E-2E59CB9B9B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3728</TotalTime>
  <Words>1195</Words>
  <Application>Microsoft Office PowerPoint</Application>
  <PresentationFormat>On-screen Show (4:3)</PresentationFormat>
  <Paragraphs>179</Paragraphs>
  <Slides>21</Slides>
  <Notes>0</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Courier New</vt:lpstr>
      <vt:lpstr>Wingdings</vt:lpstr>
      <vt:lpstr>Office Theme</vt:lpstr>
      <vt:lpstr>Content Slide Master</vt:lpstr>
      <vt:lpstr>1_Content Slide Master</vt:lpstr>
      <vt:lpstr>think-cell Slide</vt:lpstr>
      <vt:lpstr>RFP Technical Presentation</vt:lpstr>
      <vt:lpstr>Scope of Work</vt:lpstr>
      <vt:lpstr>Required Natural Gas Constituents/Specification Limits</vt:lpstr>
      <vt:lpstr>Natural Gas Contaminants Limits</vt:lpstr>
      <vt:lpstr>Natural Gas Properties/Requirements @ Delivery Point</vt:lpstr>
      <vt:lpstr>Natural Gas Properties/Requirements @ Delivery Point (cont.)</vt:lpstr>
      <vt:lpstr>Ankerlig and Gourikwa Power Station Estimated Gas Quantities</vt:lpstr>
      <vt:lpstr>Ankerlig and Gourikwa Power Stations Load Factor Gas Quantities</vt:lpstr>
      <vt:lpstr>Ankerlig Power Station Weekly Load Factors per Financial Year</vt:lpstr>
      <vt:lpstr>Gourikwa Power Station Weekly Load Factors per Financial Year</vt:lpstr>
      <vt:lpstr>Delivery Point</vt:lpstr>
      <vt:lpstr>Delivery Point</vt:lpstr>
      <vt:lpstr>Tender Returnables</vt:lpstr>
      <vt:lpstr>Tender Returnables (Continued 1)</vt:lpstr>
      <vt:lpstr>Tender Returnables (Continued 2)</vt:lpstr>
      <vt:lpstr>Technical Evaluation Overview</vt:lpstr>
      <vt:lpstr>Technical Evaluation Overview</vt:lpstr>
      <vt:lpstr>Technical Evaluation Overview</vt:lpstr>
      <vt:lpstr>Technical Evaluation Overview</vt:lpstr>
      <vt:lpstr>Supply Options to be considered</vt:lpstr>
      <vt:lpstr>Technical questions?</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Hanlie Smit</dc:creator>
  <cp:lastModifiedBy>Joyce Matlala</cp:lastModifiedBy>
  <cp:revision>32</cp:revision>
  <dcterms:created xsi:type="dcterms:W3CDTF">2020-01-06T09:48:40Z</dcterms:created>
  <dcterms:modified xsi:type="dcterms:W3CDTF">2023-05-05T10:46:54Z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0x0101000D8B3899A4805C44A2FA507CBAF83E58007A63E5F34A1C904ABF73B4A044044531</vt:lpwstr>
  </property>
</Properties>
</file>