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4.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8" r:id="rId3"/>
  </p:sldMasterIdLst>
  <p:notesMasterIdLst>
    <p:notesMasterId r:id="rId14"/>
  </p:notesMasterIdLst>
  <p:sldIdLst>
    <p:sldId id="295" r:id="rId4"/>
    <p:sldId id="643" r:id="rId5"/>
    <p:sldId id="652" r:id="rId6"/>
    <p:sldId id="653" r:id="rId7"/>
    <p:sldId id="654" r:id="rId8"/>
    <p:sldId id="655" r:id="rId9"/>
    <p:sldId id="656" r:id="rId10"/>
    <p:sldId id="657" r:id="rId11"/>
    <p:sldId id="658" r:id="rId12"/>
    <p:sldId id="29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3C3"/>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2023/09/21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A291F-663B-47B1-87DD-51E5B01DA0AE}" type="slidenum">
              <a:rPr lang="en-GB" smtClean="0"/>
              <a:pPr/>
              <a:t>2</a:t>
            </a:fld>
            <a:endParaRPr lang="en-GB" dirty="0"/>
          </a:p>
        </p:txBody>
      </p:sp>
    </p:spTree>
    <p:extLst>
      <p:ext uri="{BB962C8B-B14F-4D97-AF65-F5344CB8AC3E}">
        <p14:creationId xmlns:p14="http://schemas.microsoft.com/office/powerpoint/2010/main" val="28854187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53917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361681" y="1223493"/>
            <a:ext cx="11383851"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3.emf"/><Relationship Id="rId4" Type="http://schemas.openxmlformats.org/officeDocument/2006/relationships/theme" Target="../theme/theme2.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oleObject" Target="../embeddings/oleObject11.bin"/><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2"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9.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7.5%20Documented%20Information/7.5.3%20Control%20of%20documented%20information/Supplier%20Evaluations/Copy%20of%20Technical%20Environmental%20Evaluation%20Report%20_Medium%20Risk%20Activity.xlsx" TargetMode="External"/><Relationship Id="rId2" Type="http://schemas.openxmlformats.org/officeDocument/2006/relationships/hyperlink" Target="../../../../../../7.5%20Documented%20Information/7.5.3%20Control%20of%20documented%20information/Supplier%20Evaluations/Copy%20of%20Technical%20Environmental%20Evaluation%20Report%20_High%20Risk%20Activity.xlsx" TargetMode="External"/><Relationship Id="rId1" Type="http://schemas.openxmlformats.org/officeDocument/2006/relationships/slideLayout" Target="../slideLayouts/slideLayout7.xml"/><Relationship Id="rId4" Type="http://schemas.openxmlformats.org/officeDocument/2006/relationships/hyperlink" Target="../../../../../../7.5%20Documented%20Information/7.5.3%20Control%20of%20documented%20information/Supplier%20Evaluations/Copy%20of%20Technical%20Environmental%20Evaluation%20Report%20_Low%20Risk%20Activity.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a:xfrm>
            <a:off x="3953924" y="1693889"/>
            <a:ext cx="7612894" cy="1608520"/>
          </a:xfrm>
        </p:spPr>
        <p:txBody>
          <a:bodyPr>
            <a:noAutofit/>
          </a:bodyPr>
          <a:lstStyle/>
          <a:p>
            <a:pPr algn="ctr"/>
            <a:br>
              <a:rPr lang="en-US" sz="4400" dirty="0">
                <a:latin typeface="Aharoni" panose="02010803020104030203" pitchFamily="2" charset="-79"/>
                <a:cs typeface="Aharoni" panose="02010803020104030203" pitchFamily="2" charset="-79"/>
              </a:rPr>
            </a:br>
            <a:br>
              <a:rPr lang="en-US" sz="4400" dirty="0">
                <a:latin typeface="Aharoni" panose="02010803020104030203" pitchFamily="2" charset="-79"/>
                <a:cs typeface="Aharoni" panose="02010803020104030203" pitchFamily="2" charset="-79"/>
              </a:rPr>
            </a:br>
            <a:r>
              <a:rPr lang="en-US" b="1" dirty="0">
                <a:cs typeface="Aharoni" panose="02010803020104030203" pitchFamily="2" charset="-79"/>
              </a:rPr>
              <a:t>Environmental Requirements for Contractors and Suppliers Working for Matimba Power Station</a:t>
            </a:r>
            <a:br>
              <a:rPr lang="en-US" b="1" dirty="0">
                <a:cs typeface="Aharoni" panose="02010803020104030203" pitchFamily="2" charset="-79"/>
              </a:rPr>
            </a:br>
            <a:endParaRPr lang="en-US" sz="1800" dirty="0">
              <a:cs typeface="Aharoni" panose="02010803020104030203" pitchFamily="2" charset="-79"/>
            </a:endParaRP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pic>
        <p:nvPicPr>
          <p:cNvPr id="6" name="Picture Placeholder 5" descr="A body of water with hills in the background&#10;&#10;Description automatically generated with medium confidence">
            <a:extLst>
              <a:ext uri="{FF2B5EF4-FFF2-40B4-BE49-F238E27FC236}">
                <a16:creationId xmlns:a16="http://schemas.microsoft.com/office/drawing/2014/main" id="{0BD0AAA6-215C-2E2C-ACEF-CA15FED1D78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843" r="23843"/>
          <a:stretch>
            <a:fillRect/>
          </a:stretch>
        </p:blipFill>
        <p:spPr>
          <a:xfrm>
            <a:off x="749197" y="3273287"/>
            <a:ext cx="1895476" cy="1984041"/>
          </a:xfrm>
        </p:spPr>
      </p:pic>
      <p:pic>
        <p:nvPicPr>
          <p:cNvPr id="8" name="Picture Placeholder 7">
            <a:extLst>
              <a:ext uri="{FF2B5EF4-FFF2-40B4-BE49-F238E27FC236}">
                <a16:creationId xmlns:a16="http://schemas.microsoft.com/office/drawing/2014/main" id="{57A89257-E1D6-1D9F-0D6A-1BE532667DA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100" r="18100"/>
          <a:stretch>
            <a:fillRect/>
          </a:stretch>
        </p:blipFill>
        <p:spPr/>
      </p:pic>
    </p:spTree>
    <p:extLst>
      <p:ext uri="{BB962C8B-B14F-4D97-AF65-F5344CB8AC3E}">
        <p14:creationId xmlns:p14="http://schemas.microsoft.com/office/powerpoint/2010/main" val="18391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12CF72-98BF-4606-9DC0-9A03956F75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81" progId="TCLayout.ActiveDocument.1">
                  <p:embed/>
                </p:oleObj>
              </mc:Choice>
              <mc:Fallback>
                <p:oleObj name="think-cell Slide" r:id="rId4" imgW="479" imgH="481" progId="TCLayout.ActiveDocument.1">
                  <p:embed/>
                  <p:pic>
                    <p:nvPicPr>
                      <p:cNvPr id="3" name="Object 2" hidden="1">
                        <a:extLst>
                          <a:ext uri="{FF2B5EF4-FFF2-40B4-BE49-F238E27FC236}">
                            <a16:creationId xmlns:a16="http://schemas.microsoft.com/office/drawing/2014/main" id="{AD12CF72-98BF-4606-9DC0-9A03956F75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AADB2C7B-6D40-5444-E851-DE0D9C09B62F}"/>
              </a:ext>
            </a:extLst>
          </p:cNvPr>
          <p:cNvSpPr>
            <a:spLocks noGrp="1"/>
          </p:cNvSpPr>
          <p:nvPr>
            <p:ph type="title"/>
          </p:nvPr>
        </p:nvSpPr>
        <p:spPr/>
        <p:txBody>
          <a:bodyPr/>
          <a:lstStyle/>
          <a:p>
            <a:r>
              <a:rPr lang="en-US" sz="2000" dirty="0"/>
              <a:t>Background</a:t>
            </a:r>
            <a:endParaRPr lang="en-ZA" sz="2000" dirty="0"/>
          </a:p>
        </p:txBody>
      </p:sp>
      <p:sp>
        <p:nvSpPr>
          <p:cNvPr id="2" name="Footer Placeholder 1">
            <a:extLst>
              <a:ext uri="{FF2B5EF4-FFF2-40B4-BE49-F238E27FC236}">
                <a16:creationId xmlns:a16="http://schemas.microsoft.com/office/drawing/2014/main" id="{6517A401-B4A0-40EB-A2CD-E3783C441D75}"/>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AF6695EF-C445-498C-89BC-B8D488A281DB}"/>
              </a:ext>
            </a:extLst>
          </p:cNvPr>
          <p:cNvSpPr>
            <a:spLocks noGrp="1"/>
          </p:cNvSpPr>
          <p:nvPr>
            <p:ph type="sldNum" sz="quarter" idx="4"/>
          </p:nvPr>
        </p:nvSpPr>
        <p:spPr/>
        <p:txBody>
          <a:bodyPr/>
          <a:lstStyle/>
          <a:p>
            <a:fld id="{56B1497D-D85C-49F0-B0C9-9C5FED4EAE9E}" type="slidenum">
              <a:rPr lang="en-GB" smtClean="0"/>
              <a:pPr/>
              <a:t>2</a:t>
            </a:fld>
            <a:endParaRPr lang="en-GB" dirty="0"/>
          </a:p>
        </p:txBody>
      </p:sp>
      <p:sp>
        <p:nvSpPr>
          <p:cNvPr id="15" name="TextBox 14">
            <a:extLst>
              <a:ext uri="{FF2B5EF4-FFF2-40B4-BE49-F238E27FC236}">
                <a16:creationId xmlns:a16="http://schemas.microsoft.com/office/drawing/2014/main" id="{26ACBDA0-A696-DDE4-D567-4BDA4314A5AA}"/>
              </a:ext>
            </a:extLst>
          </p:cNvPr>
          <p:cNvSpPr txBox="1"/>
          <p:nvPr/>
        </p:nvSpPr>
        <p:spPr>
          <a:xfrm>
            <a:off x="254833" y="871769"/>
            <a:ext cx="11142969" cy="6740307"/>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US" sz="1750" dirty="0"/>
              <a:t>Matimba is ISO 14001 certified, and its mandate is to maintain the certification through its life cycle. </a:t>
            </a:r>
          </a:p>
          <a:p>
            <a:pPr marL="285750" indent="-285750">
              <a:lnSpc>
                <a:spcPct val="150000"/>
              </a:lnSpc>
              <a:buFont typeface="Wingdings" panose="05000000000000000000" pitchFamily="2" charset="2"/>
              <a:buChar char="§"/>
            </a:pPr>
            <a:r>
              <a:rPr lang="en-US" sz="1750" dirty="0"/>
              <a:t>For Matimba to generate power without harming people and the environment, some of the risk that Matimba carries has been transferred to the contractors. Therefore, it is imperative that contractors and suppliers working for Matimba comply with environmental requirements.</a:t>
            </a:r>
          </a:p>
          <a:p>
            <a:pPr marL="285750" indent="-285750">
              <a:lnSpc>
                <a:spcPct val="150000"/>
              </a:lnSpc>
              <a:buFont typeface="Wingdings" panose="05000000000000000000" pitchFamily="2" charset="2"/>
              <a:buChar char="§"/>
            </a:pPr>
            <a:r>
              <a:rPr lang="en-US" sz="1750" dirty="0"/>
              <a:t>Matimba has appointed more than 50 contractors on site, and each contractor has its specific duty to fulfil as per their scope of work.</a:t>
            </a:r>
          </a:p>
          <a:p>
            <a:pPr marL="285750" indent="-285750">
              <a:lnSpc>
                <a:spcPct val="150000"/>
              </a:lnSpc>
              <a:buFont typeface="Wingdings" panose="05000000000000000000" pitchFamily="2" charset="2"/>
              <a:buChar char="§"/>
            </a:pPr>
            <a:r>
              <a:rPr lang="en-US" sz="1750" dirty="0"/>
              <a:t>Matimba also has 10 departments which must be audited and checked if they comply to the system, and the proof of audits to be kept/documented. </a:t>
            </a:r>
          </a:p>
          <a:p>
            <a:pPr marL="285750" indent="-285750">
              <a:lnSpc>
                <a:spcPct val="150000"/>
              </a:lnSpc>
              <a:buFont typeface="Wingdings" panose="05000000000000000000" pitchFamily="2" charset="2"/>
              <a:buChar char="§"/>
            </a:pPr>
            <a:r>
              <a:rPr lang="en-US" sz="1750" dirty="0"/>
              <a:t>Since Matimba is ISO 14001 certified, all contractors and suppliers appointed to work for Matimba are expected to adopt the standard and comply to its requirements. </a:t>
            </a:r>
          </a:p>
          <a:p>
            <a:pPr marL="285750" indent="-285750">
              <a:lnSpc>
                <a:spcPct val="150000"/>
              </a:lnSpc>
              <a:buFont typeface="Wingdings" panose="05000000000000000000" pitchFamily="2" charset="2"/>
              <a:buChar char="§"/>
            </a:pPr>
            <a:r>
              <a:rPr lang="en-US" sz="1750" dirty="0"/>
              <a:t>It was previously identified that when contracts are placed, provision of the contractor Environmental Officer is always overlooked and that resulted in high-risk environmental impacts. </a:t>
            </a:r>
          </a:p>
          <a:p>
            <a:pPr marL="285750" indent="-285750">
              <a:lnSpc>
                <a:spcPct val="150000"/>
              </a:lnSpc>
              <a:buFont typeface="Wingdings" panose="05000000000000000000" pitchFamily="2" charset="2"/>
              <a:buChar char="§"/>
            </a:pPr>
            <a:r>
              <a:rPr lang="en-US" sz="1750" dirty="0"/>
              <a:t>Furthermore, the Environmental department has recently re-assessed the environmental evaluation criteria to amend the medium and high-risk activities and also cover low risk activities/contracts. </a:t>
            </a:r>
          </a:p>
          <a:p>
            <a:pPr marL="285750" indent="-285750">
              <a:buFont typeface="Arial" panose="020B0604020202020204" pitchFamily="34" charset="0"/>
              <a:buChar char="•"/>
            </a:pPr>
            <a:endParaRPr lang="en-US" sz="1750"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985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7DEC-F313-64DA-765F-8AC31A017A29}"/>
              </a:ext>
            </a:extLst>
          </p:cNvPr>
          <p:cNvSpPr>
            <a:spLocks noGrp="1"/>
          </p:cNvSpPr>
          <p:nvPr>
            <p:ph type="title"/>
          </p:nvPr>
        </p:nvSpPr>
        <p:spPr/>
        <p:txBody>
          <a:bodyPr/>
          <a:lstStyle/>
          <a:p>
            <a:r>
              <a:rPr lang="en-US" dirty="0"/>
              <a:t>Proposal</a:t>
            </a:r>
            <a:endParaRPr lang="en-ZA" dirty="0"/>
          </a:p>
        </p:txBody>
      </p:sp>
      <p:sp>
        <p:nvSpPr>
          <p:cNvPr id="3" name="Content Placeholder 2">
            <a:extLst>
              <a:ext uri="{FF2B5EF4-FFF2-40B4-BE49-F238E27FC236}">
                <a16:creationId xmlns:a16="http://schemas.microsoft.com/office/drawing/2014/main" id="{49BCD8EB-370C-A266-8864-2F704ED153DC}"/>
              </a:ext>
            </a:extLst>
          </p:cNvPr>
          <p:cNvSpPr>
            <a:spLocks noGrp="1"/>
          </p:cNvSpPr>
          <p:nvPr>
            <p:ph idx="1"/>
          </p:nvPr>
        </p:nvSpPr>
        <p:spPr/>
        <p:txBody>
          <a:bodyPr>
            <a:normAutofit/>
          </a:bodyPr>
          <a:lstStyle/>
          <a:p>
            <a:r>
              <a:rPr lang="en-US" sz="1750" dirty="0">
                <a:solidFill>
                  <a:schemeClr val="tx1"/>
                </a:solidFill>
                <a:latin typeface="+mn-lt"/>
                <a:cs typeface="+mn-cs"/>
              </a:rPr>
              <a:t>The proposed amended activities are classified as follows:</a:t>
            </a:r>
          </a:p>
          <a:p>
            <a:pPr>
              <a:lnSpc>
                <a:spcPct val="150000"/>
              </a:lnSpc>
            </a:pPr>
            <a:r>
              <a:rPr lang="en-US" sz="1750" b="1" u="sng" dirty="0">
                <a:solidFill>
                  <a:schemeClr val="tx1"/>
                </a:solidFill>
                <a:latin typeface="+mn-lt"/>
                <a:cs typeface="+mn-cs"/>
              </a:rPr>
              <a:t>Low risk activity </a:t>
            </a:r>
            <a:r>
              <a:rPr lang="en-US" sz="1750" dirty="0">
                <a:solidFill>
                  <a:schemeClr val="tx1"/>
                </a:solidFill>
                <a:latin typeface="+mn-lt"/>
                <a:cs typeface="+mn-cs"/>
              </a:rPr>
              <a:t>- these are activities that will have a minimal impact on the environment e.g., once-off deliveries and will not require an appointment of the Environmental Officer however documents such as the Environmental Policy, Method Statement, Aspect &amp; Impact (A&amp;I) register will need to be submitted to the Environmental department for evaluation and approval.</a:t>
            </a:r>
          </a:p>
          <a:p>
            <a:pPr fontAlgn="base">
              <a:lnSpc>
                <a:spcPct val="150000"/>
              </a:lnSpc>
              <a:spcAft>
                <a:spcPct val="0"/>
              </a:spcAft>
              <a:buClr>
                <a:srgbClr val="8C7F6D"/>
              </a:buClr>
              <a:defRPr/>
            </a:pPr>
            <a:r>
              <a:rPr lang="en-US" sz="1750" b="1" u="sng" dirty="0">
                <a:solidFill>
                  <a:schemeClr val="tx1"/>
                </a:solidFill>
                <a:latin typeface="+mn-lt"/>
                <a:cs typeface="+mn-cs"/>
              </a:rPr>
              <a:t>Medium risk activity </a:t>
            </a:r>
            <a:r>
              <a:rPr lang="en-US" sz="1750" dirty="0">
                <a:solidFill>
                  <a:schemeClr val="tx1"/>
                </a:solidFill>
                <a:latin typeface="+mn-lt"/>
                <a:cs typeface="+mn-cs"/>
              </a:rPr>
              <a:t>- these are activities that have a potential to impact on the environment and will require an Environmental Coordinator/Rep to be appointed with a basic environmental training i.e., Introduction to Environmental Management System (EMS). These are operational contracts that are 1 to 2 years e.g., cleaning contracts. The following documents are to submitted for evaluation and approval; the Environmental Policy, Method Statement (MS), A&amp;I Register, Environmental Management Plan (EMP), Spillage Procedure and Waste Management Plan (WMP). </a:t>
            </a:r>
          </a:p>
        </p:txBody>
      </p:sp>
    </p:spTree>
    <p:extLst>
      <p:ext uri="{BB962C8B-B14F-4D97-AF65-F5344CB8AC3E}">
        <p14:creationId xmlns:p14="http://schemas.microsoft.com/office/powerpoint/2010/main" val="52045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C767-6F0A-21BE-8F9C-860B7B3CDCDA}"/>
              </a:ext>
            </a:extLst>
          </p:cNvPr>
          <p:cNvSpPr>
            <a:spLocks noGrp="1"/>
          </p:cNvSpPr>
          <p:nvPr>
            <p:ph type="title"/>
          </p:nvPr>
        </p:nvSpPr>
        <p:spPr/>
        <p:txBody>
          <a:bodyPr/>
          <a:lstStyle/>
          <a:p>
            <a:r>
              <a:rPr lang="en-US" dirty="0"/>
              <a:t>Proposal </a:t>
            </a:r>
            <a:r>
              <a:rPr lang="en-US" i="1" dirty="0"/>
              <a:t>cont…</a:t>
            </a:r>
            <a:endParaRPr lang="en-ZA" i="1" dirty="0"/>
          </a:p>
        </p:txBody>
      </p:sp>
      <p:sp>
        <p:nvSpPr>
          <p:cNvPr id="3" name="Content Placeholder 2">
            <a:extLst>
              <a:ext uri="{FF2B5EF4-FFF2-40B4-BE49-F238E27FC236}">
                <a16:creationId xmlns:a16="http://schemas.microsoft.com/office/drawing/2014/main" id="{186A61B4-35F9-9DCB-43D4-19942BDC49D6}"/>
              </a:ext>
            </a:extLst>
          </p:cNvPr>
          <p:cNvSpPr>
            <a:spLocks noGrp="1"/>
          </p:cNvSpPr>
          <p:nvPr>
            <p:ph idx="1"/>
          </p:nvPr>
        </p:nvSpPr>
        <p:spPr/>
        <p:txBody>
          <a:bodyPr>
            <a:normAutofit fontScale="92500" lnSpcReduction="20000"/>
          </a:bodyPr>
          <a:lstStyle/>
          <a:p>
            <a:pPr>
              <a:lnSpc>
                <a:spcPct val="150000"/>
              </a:lnSpc>
            </a:pPr>
            <a:r>
              <a:rPr lang="en-US" sz="1900" b="1" u="sng" dirty="0"/>
              <a:t>High risk activity </a:t>
            </a:r>
            <a:r>
              <a:rPr lang="en-US" sz="1900" dirty="0"/>
              <a:t>- this involves direct impact to land/water/air/flora/fauna/natural resources and requires environmental licensing or permitting to perform these activities’ and the impact can result to an environmental pollution or contamination that will require rehabilitation and aftercare management, these are operational contracts that are 3 years or more e.g., work undertaken in terms the Environmental Authorisation. The requirements are as follows:</a:t>
            </a:r>
          </a:p>
          <a:p>
            <a:pPr marL="1004888" indent="-285750">
              <a:lnSpc>
                <a:spcPct val="150000"/>
              </a:lnSpc>
            </a:pPr>
            <a:r>
              <a:rPr lang="en-US" sz="1900" dirty="0"/>
              <a:t>Appointment of the Environmental Officer with at least three (3) years related environmental management experience with Qualification (i.e., National Diploma/Degree/Btech in Environmental Management). </a:t>
            </a:r>
          </a:p>
          <a:p>
            <a:pPr marL="1004888" indent="-285750">
              <a:lnSpc>
                <a:spcPct val="150000"/>
              </a:lnSpc>
            </a:pPr>
            <a:r>
              <a:rPr lang="en-US" sz="1900" dirty="0"/>
              <a:t>The Environmental Policy, Method Statement (MS), A&amp;I Register, EMP (EMP), Spillage Procedure, WMP, Emergency Preparedness &amp; Response Plan (EPRP) and a list of Hazardous &amp; Chemical Substances.</a:t>
            </a:r>
            <a:endParaRPr lang="en-US" sz="1900" i="1" dirty="0"/>
          </a:p>
          <a:p>
            <a:pPr marL="0" indent="0">
              <a:lnSpc>
                <a:spcPct val="150000"/>
              </a:lnSpc>
              <a:buNone/>
            </a:pPr>
            <a:r>
              <a:rPr lang="en-US" sz="1900" i="1" dirty="0"/>
              <a:t>Note</a:t>
            </a:r>
            <a:r>
              <a:rPr lang="en-US" sz="1900" dirty="0"/>
              <a:t>: Contractors shall ensure that funds are allocated for the implementation of environmental requirements.</a:t>
            </a:r>
          </a:p>
          <a:p>
            <a:pPr marL="719138" indent="0">
              <a:lnSpc>
                <a:spcPct val="150000"/>
              </a:lnSpc>
              <a:buNone/>
            </a:pPr>
            <a:endParaRPr lang="en-US" sz="1800" dirty="0">
              <a:solidFill>
                <a:srgbClr val="FF0000"/>
              </a:solidFill>
            </a:endParaRPr>
          </a:p>
          <a:p>
            <a:pPr marL="1004888" indent="-285750">
              <a:lnSpc>
                <a:spcPct val="150000"/>
              </a:lnSpc>
            </a:pPr>
            <a:endParaRPr lang="en-US" sz="1800" dirty="0">
              <a:solidFill>
                <a:srgbClr val="FF0000"/>
              </a:solidFill>
            </a:endParaRPr>
          </a:p>
          <a:p>
            <a:pPr marL="719138" indent="401638">
              <a:lnSpc>
                <a:spcPct val="150000"/>
              </a:lnSpc>
            </a:pPr>
            <a:endParaRPr lang="en-US" sz="1800" dirty="0">
              <a:solidFill>
                <a:srgbClr val="FF0000"/>
              </a:solidFill>
            </a:endParaRPr>
          </a:p>
          <a:p>
            <a:endParaRPr lang="en-ZA" dirty="0"/>
          </a:p>
        </p:txBody>
      </p:sp>
    </p:spTree>
    <p:extLst>
      <p:ext uri="{BB962C8B-B14F-4D97-AF65-F5344CB8AC3E}">
        <p14:creationId xmlns:p14="http://schemas.microsoft.com/office/powerpoint/2010/main" val="428342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4466-ADC0-9547-85AB-AB47E6FFA612}"/>
              </a:ext>
            </a:extLst>
          </p:cNvPr>
          <p:cNvSpPr>
            <a:spLocks noGrp="1"/>
          </p:cNvSpPr>
          <p:nvPr>
            <p:ph type="title"/>
          </p:nvPr>
        </p:nvSpPr>
        <p:spPr/>
        <p:txBody>
          <a:bodyPr/>
          <a:lstStyle/>
          <a:p>
            <a:r>
              <a:rPr lang="en-US" dirty="0"/>
              <a:t>Risk Category </a:t>
            </a:r>
            <a:endParaRPr lang="en-ZA" dirty="0"/>
          </a:p>
        </p:txBody>
      </p:sp>
      <p:graphicFrame>
        <p:nvGraphicFramePr>
          <p:cNvPr id="6" name="Table 6">
            <a:extLst>
              <a:ext uri="{FF2B5EF4-FFF2-40B4-BE49-F238E27FC236}">
                <a16:creationId xmlns:a16="http://schemas.microsoft.com/office/drawing/2014/main" id="{61F803E2-843B-B1A9-4B07-F7C952118A82}"/>
              </a:ext>
            </a:extLst>
          </p:cNvPr>
          <p:cNvGraphicFramePr>
            <a:graphicFrameLocks noGrp="1"/>
          </p:cNvGraphicFramePr>
          <p:nvPr>
            <p:ph idx="1"/>
            <p:extLst>
              <p:ext uri="{D42A27DB-BD31-4B8C-83A1-F6EECF244321}">
                <p14:modId xmlns:p14="http://schemas.microsoft.com/office/powerpoint/2010/main" val="3725703888"/>
              </p:ext>
            </p:extLst>
          </p:nvPr>
        </p:nvGraphicFramePr>
        <p:xfrm>
          <a:off x="0" y="991967"/>
          <a:ext cx="12192000" cy="6650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44506773"/>
                    </a:ext>
                  </a:extLst>
                </a:gridCol>
                <a:gridCol w="4064000">
                  <a:extLst>
                    <a:ext uri="{9D8B030D-6E8A-4147-A177-3AD203B41FA5}">
                      <a16:colId xmlns:a16="http://schemas.microsoft.com/office/drawing/2014/main" val="2915693293"/>
                    </a:ext>
                  </a:extLst>
                </a:gridCol>
                <a:gridCol w="4064000">
                  <a:extLst>
                    <a:ext uri="{9D8B030D-6E8A-4147-A177-3AD203B41FA5}">
                      <a16:colId xmlns:a16="http://schemas.microsoft.com/office/drawing/2014/main" val="2238809358"/>
                    </a:ext>
                  </a:extLst>
                </a:gridCol>
              </a:tblGrid>
              <a:tr h="378980">
                <a:tc gridSpan="3">
                  <a:txBody>
                    <a:bodyPr/>
                    <a:lstStyle/>
                    <a:p>
                      <a:pPr algn="l"/>
                      <a:r>
                        <a:rPr lang="en-US" dirty="0"/>
                        <a:t>High Risk Activity</a:t>
                      </a:r>
                      <a:endParaRPr lang="en-ZA" dirty="0"/>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748576540"/>
                  </a:ext>
                </a:extLst>
              </a:tr>
              <a:tr h="4849971">
                <a:tc>
                  <a:txBody>
                    <a:bodyPr/>
                    <a:lstStyle/>
                    <a:p>
                      <a:r>
                        <a:rPr lang="en-US" sz="1750" dirty="0"/>
                        <a:t>Works which may include but not limited to the following:</a:t>
                      </a:r>
                    </a:p>
                    <a:p>
                      <a:endParaRPr lang="en-US" sz="1750" dirty="0"/>
                    </a:p>
                    <a:p>
                      <a:pPr marL="285750" indent="-285750">
                        <a:buFont typeface="Arial" panose="020B0604020202020204" pitchFamily="34" charset="0"/>
                        <a:buChar char="•"/>
                      </a:pPr>
                      <a:r>
                        <a:rPr lang="en-US" sz="1750" kern="1200" dirty="0">
                          <a:solidFill>
                            <a:schemeClr val="dk1"/>
                          </a:solidFill>
                          <a:latin typeface="+mn-lt"/>
                          <a:ea typeface="+mn-ea"/>
                          <a:cs typeface="+mn-cs"/>
                        </a:rPr>
                        <a:t>Installation and maintenance of equipment e.g. transformers</a:t>
                      </a:r>
                    </a:p>
                    <a:p>
                      <a:pPr marL="285750" indent="-285750">
                        <a:buFont typeface="Arial" panose="020B0604020202020204" pitchFamily="34" charset="0"/>
                        <a:buChar char="•"/>
                      </a:pPr>
                      <a:r>
                        <a:rPr lang="en-US" sz="1750" kern="1200" dirty="0">
                          <a:solidFill>
                            <a:schemeClr val="dk1"/>
                          </a:solidFill>
                          <a:latin typeface="+mn-lt"/>
                          <a:ea typeface="+mn-ea"/>
                          <a:cs typeface="+mn-cs"/>
                        </a:rPr>
                        <a:t>Excavation work</a:t>
                      </a:r>
                    </a:p>
                    <a:p>
                      <a:pPr marL="285750" indent="-285750">
                        <a:buFont typeface="Arial" panose="020B0604020202020204" pitchFamily="34" charset="0"/>
                        <a:buChar char="•"/>
                      </a:pPr>
                      <a:r>
                        <a:rPr lang="en-US" sz="1750" kern="1200" dirty="0">
                          <a:solidFill>
                            <a:schemeClr val="dk1"/>
                          </a:solidFill>
                          <a:latin typeface="+mn-lt"/>
                          <a:ea typeface="+mn-ea"/>
                          <a:cs typeface="+mn-cs"/>
                        </a:rPr>
                        <a:t>Blasting</a:t>
                      </a:r>
                    </a:p>
                    <a:p>
                      <a:pPr marL="285750" indent="-285750">
                        <a:buFont typeface="Arial" panose="020B0604020202020204" pitchFamily="34" charset="0"/>
                        <a:buChar char="•"/>
                      </a:pPr>
                      <a:r>
                        <a:rPr lang="en-US" sz="1750" kern="1200" dirty="0">
                          <a:solidFill>
                            <a:schemeClr val="dk1"/>
                          </a:solidFill>
                          <a:latin typeface="+mn-lt"/>
                          <a:ea typeface="+mn-ea"/>
                          <a:cs typeface="+mn-cs"/>
                        </a:rPr>
                        <a:t>Scaffolding</a:t>
                      </a:r>
                    </a:p>
                    <a:p>
                      <a:pPr marL="285750" indent="-285750">
                        <a:buFont typeface="Arial" panose="020B0604020202020204" pitchFamily="34" charset="0"/>
                        <a:buChar char="•"/>
                      </a:pPr>
                      <a:r>
                        <a:rPr lang="en-US" sz="1750" kern="1200" dirty="0">
                          <a:solidFill>
                            <a:schemeClr val="dk1"/>
                          </a:solidFill>
                          <a:latin typeface="+mn-lt"/>
                          <a:ea typeface="+mn-ea"/>
                          <a:cs typeface="+mn-cs"/>
                        </a:rPr>
                        <a:t>Building and modification of infrastructure</a:t>
                      </a:r>
                    </a:p>
                    <a:p>
                      <a:pPr marL="285750" indent="-285750">
                        <a:buFont typeface="Arial" panose="020B0604020202020204" pitchFamily="34" charset="0"/>
                        <a:buChar char="•"/>
                      </a:pPr>
                      <a:r>
                        <a:rPr lang="en-US" sz="1750" kern="1200" dirty="0">
                          <a:solidFill>
                            <a:schemeClr val="dk1"/>
                          </a:solidFill>
                          <a:latin typeface="+mn-lt"/>
                          <a:ea typeface="+mn-ea"/>
                          <a:cs typeface="+mn-cs"/>
                        </a:rPr>
                        <a:t>Civil work which entails construction and maintenance of roads, storage facilities for waste, fuel, oil, vehicles and hazardous substances.</a:t>
                      </a:r>
                    </a:p>
                    <a:p>
                      <a:pPr marL="285750" indent="-285750">
                        <a:buFont typeface="Arial" panose="020B0604020202020204" pitchFamily="34" charset="0"/>
                        <a:buChar char="•"/>
                      </a:pPr>
                      <a:r>
                        <a:rPr lang="en-US" sz="1750" kern="1200" dirty="0">
                          <a:solidFill>
                            <a:schemeClr val="dk1"/>
                          </a:solidFill>
                          <a:latin typeface="+mn-lt"/>
                          <a:ea typeface="+mn-ea"/>
                          <a:cs typeface="+mn-cs"/>
                        </a:rPr>
                        <a:t>Work undertaken in terms of environmental authorisations, e.g. EIA approvals, Waste Use Licenses and/or Atmospheric Emission Licenses.</a:t>
                      </a:r>
                      <a:endParaRPr lang="en-ZA" sz="1750" kern="120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tab pos="180340" algn="l"/>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Maintenance work</a:t>
                      </a:r>
                      <a:endParaRPr kumimoji="0" lang="en-ZA" sz="1750" b="1" i="0" u="none" strike="noStrike" kern="1200" cap="none" spc="0" normalizeH="0" baseline="0" noProof="0" dirty="0">
                        <a:ln>
                          <a:noFill/>
                        </a:ln>
                        <a:solidFill>
                          <a:srgbClr val="003896"/>
                        </a:solidFill>
                        <a:effectLst/>
                        <a:uLnTx/>
                        <a:uFillTx/>
                        <a:latin typeface="+mn-lt"/>
                        <a:ea typeface="+mn-ea"/>
                        <a:cs typeface="Arial"/>
                      </a:endParaRPr>
                    </a:p>
                    <a:p>
                      <a:pPr marL="180340" marR="0" lvl="0" indent="0" algn="just" defTabSz="914400" rtl="0" eaLnBrk="1" fontAlgn="auto" latinLnBrk="0" hangingPunct="1">
                        <a:lnSpc>
                          <a:spcPct val="100000"/>
                        </a:lnSpc>
                        <a:spcBef>
                          <a:spcPts val="0"/>
                        </a:spcBef>
                        <a:spcAft>
                          <a:spcPts val="0"/>
                        </a:spcAft>
                        <a:buClrTx/>
                        <a:buSzTx/>
                        <a:buFontTx/>
                        <a:buNone/>
                        <a:tabLst>
                          <a:tab pos="180340" algn="l"/>
                          <a:tab pos="252095" algn="l"/>
                          <a:tab pos="504190" algn="l"/>
                          <a:tab pos="756285" algn="l"/>
                          <a:tab pos="1007745" algn="l"/>
                          <a:tab pos="1259840" algn="l"/>
                          <a:tab pos="1511935" algn="l"/>
                          <a:tab pos="1764030" algn="l"/>
                          <a:tab pos="2016125" algn="l"/>
                          <a:tab pos="2268220" algn="l"/>
                          <a:tab pos="2771775" algn="l"/>
                        </a:tabLst>
                        <a:defRPr/>
                      </a:pPr>
                      <a:r>
                        <a:rPr kumimoji="0" lang="en-GB" sz="1750" b="0" i="0" u="none" strike="noStrike" kern="1200" cap="none" spc="0" normalizeH="0" baseline="0" noProof="0" dirty="0">
                          <a:ln>
                            <a:noFill/>
                          </a:ln>
                          <a:solidFill>
                            <a:srgbClr val="003896"/>
                          </a:solidFill>
                          <a:effectLst/>
                          <a:uLnTx/>
                          <a:uFillTx/>
                          <a:latin typeface="+mn-lt"/>
                          <a:ea typeface="+mn-ea"/>
                          <a:cs typeface="Arial"/>
                        </a:rPr>
                        <a:t> </a:t>
                      </a:r>
                      <a:endParaRPr kumimoji="0" lang="en-ZA" sz="1750" b="0"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Ashing, including emergency ashing </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Coal lashing</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PF leaks</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Boiler maintenance</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Transformer maintenance</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Refurbishment</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Cleaning of dams</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 undertaken in terms of environmental authorisations, e.g. EIA approvals, Water Use Licences, Waste Use Licences, or Atmospheric Emission Licences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 </a:t>
                      </a:r>
                      <a:endParaRPr lang="en-ZA" sz="1750" kern="1200" noProof="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Vegetation management </a:t>
                      </a: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endParaRPr kumimoji="0" lang="en-ZA" sz="1750" b="1"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Tree felling </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Bush clearing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Gardening or landscaping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52095" algn="l"/>
                          <a:tab pos="504190" algn="l"/>
                          <a:tab pos="756285" algn="l"/>
                          <a:tab pos="1007745" algn="l"/>
                          <a:tab pos="1259840" algn="l"/>
                          <a:tab pos="1511935" algn="l"/>
                          <a:tab pos="1764030" algn="l"/>
                          <a:tab pos="2016125" algn="l"/>
                          <a:tab pos="2268220" algn="l"/>
                          <a:tab pos="2771775" algn="l"/>
                        </a:tabLst>
                        <a:defRPr/>
                      </a:pPr>
                      <a:endParaRPr lang="en-GB" sz="1400" kern="1200" noProof="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Transportation</a:t>
                      </a: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endParaRPr kumimoji="0" lang="en-GB" sz="1750" b="1"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Ash and Coal transportation</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Haz-chemical and dangerous goods transportation</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Waste disposal (including hazardous waste and medical waste)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52095" algn="l"/>
                          <a:tab pos="504190" algn="l"/>
                          <a:tab pos="756285" algn="l"/>
                          <a:tab pos="1007745" algn="l"/>
                          <a:tab pos="1259840" algn="l"/>
                          <a:tab pos="1511935" algn="l"/>
                          <a:tab pos="1764030" algn="l"/>
                          <a:tab pos="2016125" algn="l"/>
                          <a:tab pos="2268220" algn="l"/>
                          <a:tab pos="2771775" algn="l"/>
                        </a:tabLst>
                        <a:defRPr/>
                      </a:pPr>
                      <a:endParaRPr lang="en-ZA" sz="1750" kern="1200" noProof="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Other works </a:t>
                      </a:r>
                      <a:endParaRPr kumimoji="0" lang="en-ZA" sz="1750" b="0"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Cleaning up of spills and site rehabilitation (depending on scale/scope of work)</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Working with asbestos material</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Working with radioactive materials</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Working in or adjacent to environmentally protected or environmentally sensitive areas, e.g. nature reserves, wetlands, water courses, etc.</a:t>
                      </a:r>
                    </a:p>
                    <a:p>
                      <a:endParaRPr lang="en-ZA" dirty="0"/>
                    </a:p>
                  </a:txBody>
                  <a:tcPr/>
                </a:tc>
                <a:extLst>
                  <a:ext uri="{0D108BD9-81ED-4DB2-BD59-A6C34878D82A}">
                    <a16:rowId xmlns:a16="http://schemas.microsoft.com/office/drawing/2014/main" val="3519541750"/>
                  </a:ext>
                </a:extLst>
              </a:tr>
            </a:tbl>
          </a:graphicData>
        </a:graphic>
      </p:graphicFrame>
    </p:spTree>
    <p:extLst>
      <p:ext uri="{BB962C8B-B14F-4D97-AF65-F5344CB8AC3E}">
        <p14:creationId xmlns:p14="http://schemas.microsoft.com/office/powerpoint/2010/main" val="81722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5C90-6608-3692-587A-BC29E1F895DD}"/>
              </a:ext>
            </a:extLst>
          </p:cNvPr>
          <p:cNvSpPr>
            <a:spLocks noGrp="1"/>
          </p:cNvSpPr>
          <p:nvPr>
            <p:ph type="title"/>
          </p:nvPr>
        </p:nvSpPr>
        <p:spPr/>
        <p:txBody>
          <a:bodyPr/>
          <a:lstStyle/>
          <a:p>
            <a:r>
              <a:rPr lang="en-US" dirty="0"/>
              <a:t>Risk Category </a:t>
            </a:r>
            <a:endParaRPr lang="en-ZA" dirty="0"/>
          </a:p>
        </p:txBody>
      </p:sp>
      <p:sp>
        <p:nvSpPr>
          <p:cNvPr id="3" name="Content Placeholder 2">
            <a:extLst>
              <a:ext uri="{FF2B5EF4-FFF2-40B4-BE49-F238E27FC236}">
                <a16:creationId xmlns:a16="http://schemas.microsoft.com/office/drawing/2014/main" id="{8E57ACA5-7DBB-8F43-7D10-C44228CE4E34}"/>
              </a:ext>
            </a:extLst>
          </p:cNvPr>
          <p:cNvSpPr>
            <a:spLocks noGrp="1"/>
          </p:cNvSpPr>
          <p:nvPr>
            <p:ph idx="1"/>
          </p:nvPr>
        </p:nvSpPr>
        <p:spPr/>
        <p:txBody>
          <a:bodyPr/>
          <a:lstStyle/>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endParaRPr lang="en-GB" sz="1400" dirty="0">
              <a:effectLst/>
            </a:endParaRPr>
          </a:p>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endParaRPr lang="en-GB" dirty="0"/>
          </a:p>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endParaRPr lang="en-GB" sz="1400" dirty="0">
              <a:effectLst/>
            </a:endParaRPr>
          </a:p>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r>
              <a:rPr lang="en-GB" sz="1400" dirty="0">
                <a:effectLst/>
              </a:rPr>
              <a:t>Vehicle maintenance</a:t>
            </a:r>
            <a:endParaRPr lang="en-ZA" sz="1400" dirty="0">
              <a:effectLst/>
            </a:endParaRPr>
          </a:p>
          <a:p>
            <a:pPr marL="342900" lvl="0" indent="-342900" algn="just">
              <a:spcAft>
                <a:spcPts val="0"/>
              </a:spcAft>
              <a:buFont typeface="Symbol"/>
              <a:buChar char=""/>
              <a:tabLst>
                <a:tab pos="74295" algn="l"/>
                <a:tab pos="163830" algn="l"/>
                <a:tab pos="756285" algn="l"/>
                <a:tab pos="1007745" algn="l"/>
                <a:tab pos="1259840" algn="l"/>
                <a:tab pos="1511935" algn="l"/>
                <a:tab pos="1764030" algn="l"/>
                <a:tab pos="2016125" algn="l"/>
                <a:tab pos="2268220" algn="l"/>
                <a:tab pos="2771775" algn="l"/>
              </a:tabLst>
            </a:pPr>
            <a:r>
              <a:rPr lang="en-GB" sz="1400" dirty="0">
                <a:effectLst/>
              </a:rPr>
              <a:t>Transportation of goods (low-risk loads) </a:t>
            </a:r>
            <a:endParaRPr lang="en-ZA" sz="1400" dirty="0">
              <a:effectLst/>
            </a:endParaRPr>
          </a:p>
          <a:p>
            <a:pPr marL="342900" lvl="0" indent="-342900" algn="just">
              <a:lnSpc>
                <a:spcPct val="110000"/>
              </a:lnSpc>
              <a:spcAft>
                <a:spcPts val="600"/>
              </a:spcAft>
              <a:buFont typeface="Symbol"/>
              <a:buChar char=""/>
              <a:tabLst>
                <a:tab pos="252095" algn="l"/>
                <a:tab pos="504190" algn="l"/>
                <a:tab pos="756285" algn="l"/>
                <a:tab pos="1007745" algn="l"/>
                <a:tab pos="1259840" algn="l"/>
                <a:tab pos="1511935" algn="l"/>
                <a:tab pos="1764030" algn="l"/>
                <a:tab pos="2016125" algn="l"/>
                <a:tab pos="2268220" algn="l"/>
                <a:tab pos="2771775" algn="l"/>
              </a:tabLst>
            </a:pPr>
            <a:r>
              <a:rPr lang="en-GB" sz="1400" dirty="0">
                <a:effectLst/>
              </a:rPr>
              <a:t>Emergency services</a:t>
            </a:r>
            <a:endParaRPr lang="en-ZA" sz="1400" dirty="0">
              <a:effectLst/>
            </a:endParaRPr>
          </a:p>
          <a:p>
            <a:pPr marL="0" indent="0">
              <a:buNone/>
            </a:pPr>
            <a:endParaRPr lang="en-ZA" dirty="0"/>
          </a:p>
        </p:txBody>
      </p:sp>
      <p:graphicFrame>
        <p:nvGraphicFramePr>
          <p:cNvPr id="4" name="Table 4">
            <a:extLst>
              <a:ext uri="{FF2B5EF4-FFF2-40B4-BE49-F238E27FC236}">
                <a16:creationId xmlns:a16="http://schemas.microsoft.com/office/drawing/2014/main" id="{CE09A13A-B42A-01E1-61F8-26073723F7F7}"/>
              </a:ext>
            </a:extLst>
          </p:cNvPr>
          <p:cNvGraphicFramePr>
            <a:graphicFrameLocks noGrp="1"/>
          </p:cNvGraphicFramePr>
          <p:nvPr>
            <p:extLst>
              <p:ext uri="{D42A27DB-BD31-4B8C-83A1-F6EECF244321}">
                <p14:modId xmlns:p14="http://schemas.microsoft.com/office/powerpoint/2010/main" val="2166787620"/>
              </p:ext>
            </p:extLst>
          </p:nvPr>
        </p:nvGraphicFramePr>
        <p:xfrm>
          <a:off x="0" y="1019330"/>
          <a:ext cx="12192000" cy="520158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622773735"/>
                    </a:ext>
                  </a:extLst>
                </a:gridCol>
              </a:tblGrid>
              <a:tr h="439161">
                <a:tc>
                  <a:txBody>
                    <a:bodyPr/>
                    <a:lstStyle/>
                    <a:p>
                      <a:r>
                        <a:rPr lang="en-US" dirty="0"/>
                        <a:t>Medium Risk Activity</a:t>
                      </a:r>
                      <a:endParaRPr lang="en-ZA" dirty="0"/>
                    </a:p>
                  </a:txBody>
                  <a:tcPr/>
                </a:tc>
                <a:extLst>
                  <a:ext uri="{0D108BD9-81ED-4DB2-BD59-A6C34878D82A}">
                    <a16:rowId xmlns:a16="http://schemas.microsoft.com/office/drawing/2014/main" val="3358270209"/>
                  </a:ext>
                </a:extLst>
              </a:tr>
              <a:tr h="4762426">
                <a:tc>
                  <a:txBody>
                    <a:bodyPr/>
                    <a:lstStyle/>
                    <a:p>
                      <a:pPr marL="285750" indent="-285750">
                        <a:buFont typeface="Wingdings" panose="05000000000000000000" pitchFamily="2" charset="2"/>
                        <a:buChar char="§"/>
                      </a:pPr>
                      <a:r>
                        <a:rPr lang="en-US" sz="1750" dirty="0"/>
                        <a:t>Vehicle maintenance</a:t>
                      </a:r>
                    </a:p>
                    <a:p>
                      <a:pPr marL="285750" indent="-285750">
                        <a:buFont typeface="Wingdings" panose="05000000000000000000" pitchFamily="2" charset="2"/>
                        <a:buChar char="§"/>
                      </a:pPr>
                      <a:r>
                        <a:rPr lang="en-US" sz="1750" dirty="0"/>
                        <a:t>Transportation of goods (low-risk loads)</a:t>
                      </a:r>
                    </a:p>
                    <a:p>
                      <a:pPr marL="285750" indent="-285750">
                        <a:buFont typeface="Wingdings" panose="05000000000000000000" pitchFamily="2" charset="2"/>
                        <a:buChar char="§"/>
                      </a:pPr>
                      <a:r>
                        <a:rPr lang="en-US" sz="1750" dirty="0"/>
                        <a:t>Emergency services</a:t>
                      </a:r>
                    </a:p>
                    <a:p>
                      <a:pPr marL="285750" indent="-285750">
                        <a:buFont typeface="Wingdings" panose="05000000000000000000" pitchFamily="2" charset="2"/>
                        <a:buChar char="§"/>
                      </a:pPr>
                      <a:r>
                        <a:rPr lang="en-US" sz="1750" dirty="0"/>
                        <a:t>Fire and emergency equipment maintenance</a:t>
                      </a:r>
                    </a:p>
                    <a:p>
                      <a:pPr marL="285750" indent="-285750">
                        <a:buFont typeface="Wingdings" panose="05000000000000000000" pitchFamily="2" charset="2"/>
                        <a:buChar char="§"/>
                      </a:pPr>
                      <a:r>
                        <a:rPr lang="en-US" sz="1750" dirty="0"/>
                        <a:t>Technical consulting (done on any of the Eskom sites)</a:t>
                      </a:r>
                    </a:p>
                    <a:p>
                      <a:pPr marL="285750" indent="-285750">
                        <a:buFont typeface="Wingdings" panose="05000000000000000000" pitchFamily="2" charset="2"/>
                        <a:buChar char="§"/>
                      </a:pPr>
                      <a:r>
                        <a:rPr lang="en-US" sz="1750" dirty="0"/>
                        <a:t>Cleaning services (offices, ablution facilities etc.)</a:t>
                      </a:r>
                    </a:p>
                    <a:p>
                      <a:pPr marL="285750" indent="-285750">
                        <a:buFont typeface="Wingdings" panose="05000000000000000000" pitchFamily="2" charset="2"/>
                        <a:buChar char="§"/>
                      </a:pPr>
                      <a:r>
                        <a:rPr lang="en-US" sz="1750" dirty="0"/>
                        <a:t>Supply, delivery and maintenance of electronic equipment</a:t>
                      </a:r>
                      <a:endParaRPr lang="en-ZA" sz="1750" dirty="0"/>
                    </a:p>
                  </a:txBody>
                  <a:tcPr/>
                </a:tc>
                <a:extLst>
                  <a:ext uri="{0D108BD9-81ED-4DB2-BD59-A6C34878D82A}">
                    <a16:rowId xmlns:a16="http://schemas.microsoft.com/office/drawing/2014/main" val="2568689316"/>
                  </a:ext>
                </a:extLst>
              </a:tr>
            </a:tbl>
          </a:graphicData>
        </a:graphic>
      </p:graphicFrame>
    </p:spTree>
    <p:extLst>
      <p:ext uri="{BB962C8B-B14F-4D97-AF65-F5344CB8AC3E}">
        <p14:creationId xmlns:p14="http://schemas.microsoft.com/office/powerpoint/2010/main" val="415436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382F-49E3-72A3-2A12-332388171231}"/>
              </a:ext>
            </a:extLst>
          </p:cNvPr>
          <p:cNvSpPr>
            <a:spLocks noGrp="1"/>
          </p:cNvSpPr>
          <p:nvPr>
            <p:ph type="title"/>
          </p:nvPr>
        </p:nvSpPr>
        <p:spPr/>
        <p:txBody>
          <a:bodyPr/>
          <a:lstStyle/>
          <a:p>
            <a:r>
              <a:rPr lang="en-US" dirty="0"/>
              <a:t>Risk Category</a:t>
            </a:r>
            <a:endParaRPr lang="en-ZA" dirty="0"/>
          </a:p>
        </p:txBody>
      </p:sp>
      <p:sp>
        <p:nvSpPr>
          <p:cNvPr id="3" name="Content Placeholder 2">
            <a:extLst>
              <a:ext uri="{FF2B5EF4-FFF2-40B4-BE49-F238E27FC236}">
                <a16:creationId xmlns:a16="http://schemas.microsoft.com/office/drawing/2014/main" id="{0BF297CC-DEE6-5A67-34AF-235BD2764978}"/>
              </a:ext>
            </a:extLst>
          </p:cNvPr>
          <p:cNvSpPr>
            <a:spLocks noGrp="1"/>
          </p:cNvSpPr>
          <p:nvPr>
            <p:ph idx="1"/>
          </p:nvPr>
        </p:nvSpPr>
        <p:spPr/>
        <p:txBody>
          <a:bodyPr/>
          <a:lstStyle/>
          <a:p>
            <a:endParaRPr lang="en-ZA" dirty="0"/>
          </a:p>
        </p:txBody>
      </p:sp>
      <p:graphicFrame>
        <p:nvGraphicFramePr>
          <p:cNvPr id="4" name="Table 4">
            <a:extLst>
              <a:ext uri="{FF2B5EF4-FFF2-40B4-BE49-F238E27FC236}">
                <a16:creationId xmlns:a16="http://schemas.microsoft.com/office/drawing/2014/main" id="{FC647453-4DCA-D329-C330-92CD56A4629C}"/>
              </a:ext>
            </a:extLst>
          </p:cNvPr>
          <p:cNvGraphicFramePr>
            <a:graphicFrameLocks noGrp="1"/>
          </p:cNvGraphicFramePr>
          <p:nvPr>
            <p:extLst>
              <p:ext uri="{D42A27DB-BD31-4B8C-83A1-F6EECF244321}">
                <p14:modId xmlns:p14="http://schemas.microsoft.com/office/powerpoint/2010/main" val="2373773469"/>
              </p:ext>
            </p:extLst>
          </p:nvPr>
        </p:nvGraphicFramePr>
        <p:xfrm>
          <a:off x="0" y="989351"/>
          <a:ext cx="12191999" cy="5261547"/>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347728529"/>
                    </a:ext>
                  </a:extLst>
                </a:gridCol>
              </a:tblGrid>
              <a:tr h="458758">
                <a:tc>
                  <a:txBody>
                    <a:bodyPr/>
                    <a:lstStyle/>
                    <a:p>
                      <a:r>
                        <a:rPr lang="en-US" dirty="0"/>
                        <a:t>Low Risk Activity</a:t>
                      </a:r>
                      <a:endParaRPr lang="en-ZA" dirty="0"/>
                    </a:p>
                  </a:txBody>
                  <a:tcPr/>
                </a:tc>
                <a:extLst>
                  <a:ext uri="{0D108BD9-81ED-4DB2-BD59-A6C34878D82A}">
                    <a16:rowId xmlns:a16="http://schemas.microsoft.com/office/drawing/2014/main" val="2897917349"/>
                  </a:ext>
                </a:extLst>
              </a:tr>
              <a:tr h="4802789">
                <a:tc>
                  <a:txBody>
                    <a:bodyPr/>
                    <a:lstStyle/>
                    <a:p>
                      <a:pPr marL="285750" indent="-285750">
                        <a:buFont typeface="Wingdings" panose="05000000000000000000" pitchFamily="2" charset="2"/>
                        <a:buChar char="§"/>
                      </a:pPr>
                      <a:r>
                        <a:rPr lang="en-US" sz="1750" dirty="0"/>
                        <a:t>Labour broking or providing staff (admin/office-based)</a:t>
                      </a:r>
                    </a:p>
                    <a:p>
                      <a:pPr marL="285750" indent="-285750">
                        <a:buFont typeface="Wingdings" panose="05000000000000000000" pitchFamily="2" charset="2"/>
                        <a:buChar char="§"/>
                      </a:pPr>
                      <a:r>
                        <a:rPr lang="en-US" sz="1750" dirty="0">
                          <a:highlight>
                            <a:srgbClr val="FFFF00"/>
                          </a:highlight>
                        </a:rPr>
                        <a:t>Supply, transportation and delivery</a:t>
                      </a:r>
                    </a:p>
                    <a:p>
                      <a:pPr marL="285750" indent="-285750">
                        <a:buFont typeface="Wingdings" panose="05000000000000000000" pitchFamily="2" charset="2"/>
                        <a:buChar char="§"/>
                      </a:pPr>
                      <a:r>
                        <a:rPr lang="en-US" sz="1750" dirty="0"/>
                        <a:t>Consumables and other miscellaneous items</a:t>
                      </a:r>
                    </a:p>
                    <a:p>
                      <a:pPr marL="285750" indent="-285750">
                        <a:buFont typeface="Wingdings" panose="05000000000000000000" pitchFamily="2" charset="2"/>
                        <a:buChar char="§"/>
                      </a:pPr>
                      <a:r>
                        <a:rPr lang="en-US" sz="1750" dirty="0"/>
                        <a:t>Stationery and printing</a:t>
                      </a:r>
                    </a:p>
                    <a:p>
                      <a:pPr marL="285750" indent="-285750">
                        <a:buFont typeface="Wingdings" panose="05000000000000000000" pitchFamily="2" charset="2"/>
                        <a:buChar char="§"/>
                      </a:pPr>
                      <a:r>
                        <a:rPr lang="en-US" sz="1750" dirty="0"/>
                        <a:t>Catering</a:t>
                      </a:r>
                    </a:p>
                    <a:p>
                      <a:pPr marL="285750" indent="-285750">
                        <a:buFont typeface="Wingdings" panose="05000000000000000000" pitchFamily="2" charset="2"/>
                        <a:buChar char="§"/>
                      </a:pPr>
                      <a:r>
                        <a:rPr lang="en-US" sz="1750" dirty="0"/>
                        <a:t>Any scope of work that includes delivery or collection to any of the Eskom premises or sites</a:t>
                      </a:r>
                    </a:p>
                    <a:p>
                      <a:pPr marL="285750" indent="-285750">
                        <a:buFont typeface="Wingdings" panose="05000000000000000000" pitchFamily="2" charset="2"/>
                        <a:buChar char="§"/>
                      </a:pPr>
                      <a:r>
                        <a:rPr lang="en-US" sz="1750" dirty="0"/>
                        <a:t>Services (only where the services are performed or rendered on Eskom premises or sites)</a:t>
                      </a:r>
                    </a:p>
                    <a:p>
                      <a:pPr marL="285750" indent="-285750">
                        <a:buFont typeface="Wingdings" panose="05000000000000000000" pitchFamily="2" charset="2"/>
                        <a:buChar char="§"/>
                      </a:pPr>
                      <a:r>
                        <a:rPr lang="en-US" sz="1750" dirty="0"/>
                        <a:t>Consulting and auditing (admin-based)</a:t>
                      </a:r>
                    </a:p>
                    <a:p>
                      <a:pPr marL="285750" indent="-285750">
                        <a:buFont typeface="Wingdings" panose="05000000000000000000" pitchFamily="2" charset="2"/>
                        <a:buChar char="§"/>
                      </a:pPr>
                      <a:r>
                        <a:rPr lang="en-US" sz="1750" dirty="0"/>
                        <a:t>Training and coaching/mentoring</a:t>
                      </a:r>
                    </a:p>
                    <a:p>
                      <a:pPr marL="285750" indent="-285750">
                        <a:buFont typeface="Wingdings" panose="05000000000000000000" pitchFamily="2" charset="2"/>
                        <a:buChar char="§"/>
                      </a:pPr>
                      <a:r>
                        <a:rPr lang="en-US" sz="1750" dirty="0"/>
                        <a:t>Event management (consulting, planning and logistics)</a:t>
                      </a:r>
                    </a:p>
                  </a:txBody>
                  <a:tcPr/>
                </a:tc>
                <a:extLst>
                  <a:ext uri="{0D108BD9-81ED-4DB2-BD59-A6C34878D82A}">
                    <a16:rowId xmlns:a16="http://schemas.microsoft.com/office/drawing/2014/main" val="1569098675"/>
                  </a:ext>
                </a:extLst>
              </a:tr>
            </a:tbl>
          </a:graphicData>
        </a:graphic>
      </p:graphicFrame>
    </p:spTree>
    <p:extLst>
      <p:ext uri="{BB962C8B-B14F-4D97-AF65-F5344CB8AC3E}">
        <p14:creationId xmlns:p14="http://schemas.microsoft.com/office/powerpoint/2010/main" val="156640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15E-CCA0-B7AB-2407-11E894DEF835}"/>
              </a:ext>
            </a:extLst>
          </p:cNvPr>
          <p:cNvSpPr>
            <a:spLocks noGrp="1"/>
          </p:cNvSpPr>
          <p:nvPr>
            <p:ph type="title"/>
          </p:nvPr>
        </p:nvSpPr>
        <p:spPr/>
        <p:txBody>
          <a:bodyPr/>
          <a:lstStyle/>
          <a:p>
            <a:r>
              <a:rPr lang="en-US" dirty="0"/>
              <a:t>Benefits</a:t>
            </a:r>
            <a:endParaRPr lang="en-ZA" dirty="0"/>
          </a:p>
        </p:txBody>
      </p:sp>
      <p:sp>
        <p:nvSpPr>
          <p:cNvPr id="3" name="Content Placeholder 2">
            <a:extLst>
              <a:ext uri="{FF2B5EF4-FFF2-40B4-BE49-F238E27FC236}">
                <a16:creationId xmlns:a16="http://schemas.microsoft.com/office/drawing/2014/main" id="{6C77112A-07C0-67C2-F01D-14572BBF9EE2}"/>
              </a:ext>
            </a:extLst>
          </p:cNvPr>
          <p:cNvSpPr>
            <a:spLocks noGrp="1"/>
          </p:cNvSpPr>
          <p:nvPr>
            <p:ph idx="1"/>
          </p:nvPr>
        </p:nvSpPr>
        <p:spPr>
          <a:xfrm>
            <a:off x="361681" y="989351"/>
            <a:ext cx="11383851" cy="5093164"/>
          </a:xfrm>
        </p:spPr>
        <p:txBody>
          <a:bodyPr/>
          <a:lstStyle/>
          <a:p>
            <a:r>
              <a:rPr lang="en-US" sz="1750" dirty="0"/>
              <a:t>Reduce the number of  incidents that occur, which can cost Eskom through liability.</a:t>
            </a:r>
          </a:p>
          <a:p>
            <a:r>
              <a:rPr lang="en-US" sz="1750" dirty="0"/>
              <a:t>Improve the Environmental Management System. </a:t>
            </a:r>
          </a:p>
          <a:p>
            <a:r>
              <a:rPr lang="en-US" sz="1750" dirty="0"/>
              <a:t>Save time and resources.</a:t>
            </a:r>
          </a:p>
          <a:p>
            <a:r>
              <a:rPr lang="en-US" sz="1750" dirty="0"/>
              <a:t>Reduce the risks of  non-compliance to the business’ legal obligations.</a:t>
            </a:r>
          </a:p>
          <a:p>
            <a:r>
              <a:rPr lang="en-US" sz="1750" dirty="0"/>
              <a:t>Lowering business costs through reducing resource consumption and waste production.</a:t>
            </a:r>
          </a:p>
          <a:p>
            <a:pPr marL="0" indent="0">
              <a:buNone/>
            </a:pPr>
            <a:endParaRPr lang="en-ZA" dirty="0"/>
          </a:p>
        </p:txBody>
      </p:sp>
    </p:spTree>
    <p:extLst>
      <p:ext uri="{BB962C8B-B14F-4D97-AF65-F5344CB8AC3E}">
        <p14:creationId xmlns:p14="http://schemas.microsoft.com/office/powerpoint/2010/main" val="249054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7B59-1E66-0571-42BB-C6D3A19A1F4B}"/>
              </a:ext>
            </a:extLst>
          </p:cNvPr>
          <p:cNvSpPr>
            <a:spLocks noGrp="1"/>
          </p:cNvSpPr>
          <p:nvPr>
            <p:ph type="title"/>
          </p:nvPr>
        </p:nvSpPr>
        <p:spPr/>
        <p:txBody>
          <a:bodyPr/>
          <a:lstStyle/>
          <a:p>
            <a:r>
              <a:rPr lang="en-US" dirty="0"/>
              <a:t>Technical Evaluation Links</a:t>
            </a:r>
            <a:endParaRPr lang="en-ZA" dirty="0"/>
          </a:p>
        </p:txBody>
      </p:sp>
      <p:sp>
        <p:nvSpPr>
          <p:cNvPr id="3" name="Content Placeholder 2">
            <a:extLst>
              <a:ext uri="{FF2B5EF4-FFF2-40B4-BE49-F238E27FC236}">
                <a16:creationId xmlns:a16="http://schemas.microsoft.com/office/drawing/2014/main" id="{D1CF1CDF-D81B-FA09-D81A-CC0F9F55E3E2}"/>
              </a:ext>
            </a:extLst>
          </p:cNvPr>
          <p:cNvSpPr>
            <a:spLocks noGrp="1"/>
          </p:cNvSpPr>
          <p:nvPr>
            <p:ph idx="1"/>
          </p:nvPr>
        </p:nvSpPr>
        <p:spPr/>
        <p:txBody>
          <a:bodyPr/>
          <a:lstStyle/>
          <a:p>
            <a:r>
              <a:rPr lang="en-US" dirty="0">
                <a:hlinkClick r:id="rId2" action="ppaction://hlinkfile"/>
              </a:rPr>
              <a:t>..\..\..\..\..\..\7.5 Documented Information\7.5.3 Control of documented information\Supplier Evaluations\Copy of Technical Environmental Evaluation Report _High Risk Activity.xlsx</a:t>
            </a:r>
            <a:r>
              <a:rPr lang="en-US" dirty="0">
                <a:hlinkClick r:id="rId3" action="ppaction://hlinkfile"/>
              </a:rPr>
              <a:t>..\..\..\..\..\..\</a:t>
            </a:r>
          </a:p>
          <a:p>
            <a:r>
              <a:rPr lang="en-US" dirty="0">
                <a:hlinkClick r:id="rId3" action="ppaction://hlinkfile"/>
              </a:rPr>
              <a:t>7.5 Documented Information\7.5.3 Control of documented information\Supplier Evaluations\Copy of Technical Environmental Evaluation Report _Medium Risk Activity.xlsx</a:t>
            </a:r>
            <a:r>
              <a:rPr lang="en-US" dirty="0">
                <a:hlinkClick r:id="rId4" action="ppaction://hlinkfile"/>
              </a:rPr>
              <a:t>..\..\..\..\..\..\</a:t>
            </a:r>
          </a:p>
          <a:p>
            <a:r>
              <a:rPr lang="en-US" dirty="0">
                <a:hlinkClick r:id="rId4" action="ppaction://hlinkfile"/>
              </a:rPr>
              <a:t>7.5 Documented Information\7.5.3 Control of documented information\Supplier Evaluations\Copy of Technical Environmental Evaluation Report _Low Risk Activity.xlsx</a:t>
            </a:r>
            <a:endParaRPr lang="en-ZA" dirty="0"/>
          </a:p>
        </p:txBody>
      </p:sp>
    </p:spTree>
    <p:extLst>
      <p:ext uri="{BB962C8B-B14F-4D97-AF65-F5344CB8AC3E}">
        <p14:creationId xmlns:p14="http://schemas.microsoft.com/office/powerpoint/2010/main" val="3258102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4145</TotalTime>
  <Words>1054</Words>
  <Application>Microsoft Office PowerPoint</Application>
  <PresentationFormat>Widescreen</PresentationFormat>
  <Paragraphs>99</Paragraphs>
  <Slides>10</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0" baseType="lpstr">
      <vt:lpstr>Aharoni</vt:lpstr>
      <vt:lpstr>Arial</vt:lpstr>
      <vt:lpstr>Calibri</vt:lpstr>
      <vt:lpstr>Courier New</vt:lpstr>
      <vt:lpstr>Symbol</vt:lpstr>
      <vt:lpstr>Wingdings</vt:lpstr>
      <vt:lpstr>Office Theme</vt:lpstr>
      <vt:lpstr>Content Slide Master</vt:lpstr>
      <vt:lpstr>1_Content Slide Master</vt:lpstr>
      <vt:lpstr>think-cell Slide</vt:lpstr>
      <vt:lpstr>  Environmental Requirements for Contractors and Suppliers Working for Matimba Power Station </vt:lpstr>
      <vt:lpstr>Background</vt:lpstr>
      <vt:lpstr>Proposal</vt:lpstr>
      <vt:lpstr>Proposal cont…</vt:lpstr>
      <vt:lpstr>Risk Category </vt:lpstr>
      <vt:lpstr>Risk Category </vt:lpstr>
      <vt:lpstr>Risk Category</vt:lpstr>
      <vt:lpstr>Benefits</vt:lpstr>
      <vt:lpstr>Technical Evaluation Links</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Shandukani Sebola</cp:lastModifiedBy>
  <cp:revision>42</cp:revision>
  <dcterms:created xsi:type="dcterms:W3CDTF">2020-01-06T09:48:40Z</dcterms:created>
  <dcterms:modified xsi:type="dcterms:W3CDTF">2023-09-21T13:41:51Z</dcterms:modified>
</cp:coreProperties>
</file>