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06" r:id="rId2"/>
    <p:sldMasterId id="2147483811" r:id="rId3"/>
  </p:sldMasterIdLst>
  <p:notesMasterIdLst>
    <p:notesMasterId r:id="rId15"/>
  </p:notesMasterIdLst>
  <p:sldIdLst>
    <p:sldId id="308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2147481063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B2F5042-0616-4B1A-A4AD-62924CDFE374}">
          <p14:sldIdLst>
            <p14:sldId id="308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2147481063"/>
          </p14:sldIdLst>
        </p14:section>
        <p14:section name="Untitled Section" id="{2D8A8439-2554-459B-B5DB-9D44AB5D9B7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kom" initials="E" lastIdx="29" clrIdx="0"/>
  <p:cmAuthor id="1" name="Helena" initials="H" lastIdx="52" clrIdx="1"/>
  <p:cmAuthor id="3" name="Thobile Dlamini" initials="T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66FF"/>
    <a:srgbClr val="3333CC"/>
    <a:srgbClr val="6699FF"/>
    <a:srgbClr val="003896"/>
    <a:srgbClr val="C97A00"/>
    <a:srgbClr val="96330F"/>
    <a:srgbClr val="FF6600"/>
    <a:srgbClr val="83725B"/>
    <a:srgbClr val="858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89DA1-E840-46B0-8C2A-1CC04DE49009}" v="31" dt="2026-07-08T09:37:38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3" autoAdjust="0"/>
    <p:restoredTop sz="93979" autoAdjust="0"/>
  </p:normalViewPr>
  <p:slideViewPr>
    <p:cSldViewPr>
      <p:cViewPr varScale="1">
        <p:scale>
          <a:sx n="63" d="100"/>
          <a:sy n="63" d="100"/>
        </p:scale>
        <p:origin x="16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8602"/>
    </p:cViewPr>
  </p:sorterViewPr>
  <p:notesViewPr>
    <p:cSldViewPr>
      <p:cViewPr varScale="1">
        <p:scale>
          <a:sx n="87" d="100"/>
          <a:sy n="87" d="100"/>
        </p:scale>
        <p:origin x="-19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svg"/><Relationship Id="rId1" Type="http://schemas.openxmlformats.org/officeDocument/2006/relationships/image" Target="../media/image28.svg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svg"/><Relationship Id="rId1" Type="http://schemas.openxmlformats.org/officeDocument/2006/relationships/image" Target="../media/image28.svg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6C63C-E0AB-48A5-AB88-ADF8957C61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1B2038-6BA6-452B-B29F-4D4829706AD3}">
      <dgm:prSet/>
      <dgm:spPr/>
      <dgm:t>
        <a:bodyPr/>
        <a:lstStyle/>
        <a:p>
          <a:r>
            <a:rPr lang="en-ZA"/>
            <a:t>Provide an independent opinion on whether a potential supplier is financially viable to perform under the contract.</a:t>
          </a:r>
          <a:endParaRPr lang="en-US"/>
        </a:p>
      </dgm:t>
    </dgm:pt>
    <dgm:pt modelId="{2CC54F77-F366-4308-819E-2085DC6F5705}" type="parTrans" cxnId="{0A998797-37C4-44DD-B4BE-4BE65FBB74BC}">
      <dgm:prSet/>
      <dgm:spPr/>
      <dgm:t>
        <a:bodyPr/>
        <a:lstStyle/>
        <a:p>
          <a:endParaRPr lang="en-US"/>
        </a:p>
      </dgm:t>
    </dgm:pt>
    <dgm:pt modelId="{B6AE33BE-75FD-4B6D-8E0D-3966E981BDB0}" type="sibTrans" cxnId="{0A998797-37C4-44DD-B4BE-4BE65FBB74BC}">
      <dgm:prSet/>
      <dgm:spPr/>
      <dgm:t>
        <a:bodyPr/>
        <a:lstStyle/>
        <a:p>
          <a:endParaRPr lang="en-US"/>
        </a:p>
      </dgm:t>
    </dgm:pt>
    <dgm:pt modelId="{EE86089A-56E4-4591-A79F-FDCF95F5B2C3}">
      <dgm:prSet/>
      <dgm:spPr/>
      <dgm:t>
        <a:bodyPr/>
        <a:lstStyle/>
        <a:p>
          <a:r>
            <a:rPr lang="en-ZA" dirty="0"/>
            <a:t>Identify upfront any financial difficulty that could disrupt delivery over the contract period.</a:t>
          </a:r>
          <a:endParaRPr lang="en-US" dirty="0"/>
        </a:p>
      </dgm:t>
    </dgm:pt>
    <dgm:pt modelId="{E1AAF632-CDA6-4658-A56E-0FC9467D7ED5}" type="parTrans" cxnId="{ECCD66BA-7A79-4B2D-AAF4-D818E991E307}">
      <dgm:prSet/>
      <dgm:spPr/>
      <dgm:t>
        <a:bodyPr/>
        <a:lstStyle/>
        <a:p>
          <a:endParaRPr lang="en-US"/>
        </a:p>
      </dgm:t>
    </dgm:pt>
    <dgm:pt modelId="{A0C81D65-2701-4816-AA8E-D75820783EB0}" type="sibTrans" cxnId="{ECCD66BA-7A79-4B2D-AAF4-D818E991E307}">
      <dgm:prSet/>
      <dgm:spPr/>
      <dgm:t>
        <a:bodyPr/>
        <a:lstStyle/>
        <a:p>
          <a:endParaRPr lang="en-US"/>
        </a:p>
      </dgm:t>
    </dgm:pt>
    <dgm:pt modelId="{5E8239BB-A589-47DD-B9D8-EC94F987ABED}">
      <dgm:prSet/>
      <dgm:spPr/>
      <dgm:t>
        <a:bodyPr/>
        <a:lstStyle/>
        <a:p>
          <a:r>
            <a:rPr lang="en-ZA" b="1"/>
            <a:t>Who performs the analysis</a:t>
          </a:r>
          <a:endParaRPr lang="en-US"/>
        </a:p>
      </dgm:t>
    </dgm:pt>
    <dgm:pt modelId="{3E80C093-1E39-4DF1-B5B4-9DA6D4F04932}" type="parTrans" cxnId="{1239B45D-9E03-4841-B604-02EAC7233CFA}">
      <dgm:prSet/>
      <dgm:spPr/>
      <dgm:t>
        <a:bodyPr/>
        <a:lstStyle/>
        <a:p>
          <a:endParaRPr lang="en-US"/>
        </a:p>
      </dgm:t>
    </dgm:pt>
    <dgm:pt modelId="{9CF9B2EC-4498-459E-8958-FB631DBF7B10}" type="sibTrans" cxnId="{1239B45D-9E03-4841-B604-02EAC7233CFA}">
      <dgm:prSet/>
      <dgm:spPr/>
      <dgm:t>
        <a:bodyPr/>
        <a:lstStyle/>
        <a:p>
          <a:endParaRPr lang="en-US"/>
        </a:p>
      </dgm:t>
    </dgm:pt>
    <dgm:pt modelId="{E6537BFA-369C-4509-86B4-885C71438EF4}">
      <dgm:prSet/>
      <dgm:spPr/>
      <dgm:t>
        <a:bodyPr/>
        <a:lstStyle/>
        <a:p>
          <a:r>
            <a:rPr lang="en-ZA" b="1"/>
            <a:t>Centre of Excellence (COE):  </a:t>
          </a:r>
          <a:r>
            <a:rPr lang="en-ZA"/>
            <a:t>sets the methodology and analyses contracts of R300m and above.</a:t>
          </a:r>
          <a:endParaRPr lang="en-US"/>
        </a:p>
      </dgm:t>
    </dgm:pt>
    <dgm:pt modelId="{6A0FCB64-CC84-45D8-9FFB-16A36319E186}" type="parTrans" cxnId="{5A099B1F-D2DA-485C-8987-B07F870945DA}">
      <dgm:prSet/>
      <dgm:spPr/>
      <dgm:t>
        <a:bodyPr/>
        <a:lstStyle/>
        <a:p>
          <a:endParaRPr lang="en-US"/>
        </a:p>
      </dgm:t>
    </dgm:pt>
    <dgm:pt modelId="{427702AE-2996-479B-83A8-925CD15398F3}" type="sibTrans" cxnId="{5A099B1F-D2DA-485C-8987-B07F870945DA}">
      <dgm:prSet/>
      <dgm:spPr/>
      <dgm:t>
        <a:bodyPr/>
        <a:lstStyle/>
        <a:p>
          <a:endParaRPr lang="en-US"/>
        </a:p>
      </dgm:t>
    </dgm:pt>
    <dgm:pt modelId="{2A46DDEC-0B93-4BCF-B9A5-D19B8D422EE8}">
      <dgm:prSet/>
      <dgm:spPr/>
      <dgm:t>
        <a:bodyPr/>
        <a:lstStyle/>
        <a:p>
          <a:r>
            <a:rPr lang="en-ZA" b="1"/>
            <a:t>Finance Business Partners (FBPs):  </a:t>
          </a:r>
          <a:r>
            <a:rPr lang="en-ZA"/>
            <a:t>analyse contracts under R300m.</a:t>
          </a:r>
          <a:endParaRPr lang="en-US"/>
        </a:p>
      </dgm:t>
    </dgm:pt>
    <dgm:pt modelId="{D94F0606-D018-4504-9CA2-5BE900F80065}" type="parTrans" cxnId="{6CD1D11C-B98A-42D9-9A49-803FFCC987F8}">
      <dgm:prSet/>
      <dgm:spPr/>
      <dgm:t>
        <a:bodyPr/>
        <a:lstStyle/>
        <a:p>
          <a:endParaRPr lang="en-US"/>
        </a:p>
      </dgm:t>
    </dgm:pt>
    <dgm:pt modelId="{E188BFFE-6ABE-4E57-A020-5CF48E6D669B}" type="sibTrans" cxnId="{6CD1D11C-B98A-42D9-9A49-803FFCC987F8}">
      <dgm:prSet/>
      <dgm:spPr/>
      <dgm:t>
        <a:bodyPr/>
        <a:lstStyle/>
        <a:p>
          <a:endParaRPr lang="en-US"/>
        </a:p>
      </dgm:t>
    </dgm:pt>
    <dgm:pt modelId="{6431E84F-B908-4038-A7F5-014D47472E4D}" type="pres">
      <dgm:prSet presAssocID="{53F6C63C-E0AB-48A5-AB88-ADF8957C6132}" presName="vert0" presStyleCnt="0">
        <dgm:presLayoutVars>
          <dgm:dir/>
          <dgm:animOne val="branch"/>
          <dgm:animLvl val="lvl"/>
        </dgm:presLayoutVars>
      </dgm:prSet>
      <dgm:spPr/>
    </dgm:pt>
    <dgm:pt modelId="{DC6219DC-D3B5-4C8E-96BA-620AE9CD2350}" type="pres">
      <dgm:prSet presAssocID="{4E1B2038-6BA6-452B-B29F-4D4829706AD3}" presName="thickLine" presStyleLbl="alignNode1" presStyleIdx="0" presStyleCnt="5"/>
      <dgm:spPr/>
    </dgm:pt>
    <dgm:pt modelId="{92B90A16-43B5-4631-A87C-2F72ADE1393F}" type="pres">
      <dgm:prSet presAssocID="{4E1B2038-6BA6-452B-B29F-4D4829706AD3}" presName="horz1" presStyleCnt="0"/>
      <dgm:spPr/>
    </dgm:pt>
    <dgm:pt modelId="{226678F4-0F1A-4657-9A59-5DACBDCD7600}" type="pres">
      <dgm:prSet presAssocID="{4E1B2038-6BA6-452B-B29F-4D4829706AD3}" presName="tx1" presStyleLbl="revTx" presStyleIdx="0" presStyleCnt="5"/>
      <dgm:spPr/>
    </dgm:pt>
    <dgm:pt modelId="{F1610ADA-BEF2-4060-83FC-2F6296DDE28E}" type="pres">
      <dgm:prSet presAssocID="{4E1B2038-6BA6-452B-B29F-4D4829706AD3}" presName="vert1" presStyleCnt="0"/>
      <dgm:spPr/>
    </dgm:pt>
    <dgm:pt modelId="{E6419229-69E9-495E-8615-7F828045E7F1}" type="pres">
      <dgm:prSet presAssocID="{EE86089A-56E4-4591-A79F-FDCF95F5B2C3}" presName="thickLine" presStyleLbl="alignNode1" presStyleIdx="1" presStyleCnt="5"/>
      <dgm:spPr/>
    </dgm:pt>
    <dgm:pt modelId="{8D30F86B-8299-4B1B-AD27-09522CF5F318}" type="pres">
      <dgm:prSet presAssocID="{EE86089A-56E4-4591-A79F-FDCF95F5B2C3}" presName="horz1" presStyleCnt="0"/>
      <dgm:spPr/>
    </dgm:pt>
    <dgm:pt modelId="{FF69E4DD-0908-46DF-82EB-5E4C95FC0CA5}" type="pres">
      <dgm:prSet presAssocID="{EE86089A-56E4-4591-A79F-FDCF95F5B2C3}" presName="tx1" presStyleLbl="revTx" presStyleIdx="1" presStyleCnt="5"/>
      <dgm:spPr/>
    </dgm:pt>
    <dgm:pt modelId="{2EBE879C-FEE6-43DC-AE0E-E4D37C786A5D}" type="pres">
      <dgm:prSet presAssocID="{EE86089A-56E4-4591-A79F-FDCF95F5B2C3}" presName="vert1" presStyleCnt="0"/>
      <dgm:spPr/>
    </dgm:pt>
    <dgm:pt modelId="{156340ED-AD1E-4B71-B856-F6CB3D2C3166}" type="pres">
      <dgm:prSet presAssocID="{5E8239BB-A589-47DD-B9D8-EC94F987ABED}" presName="thickLine" presStyleLbl="alignNode1" presStyleIdx="2" presStyleCnt="5"/>
      <dgm:spPr/>
    </dgm:pt>
    <dgm:pt modelId="{B9F81ED1-9681-4074-8ED1-33667E63671A}" type="pres">
      <dgm:prSet presAssocID="{5E8239BB-A589-47DD-B9D8-EC94F987ABED}" presName="horz1" presStyleCnt="0"/>
      <dgm:spPr/>
    </dgm:pt>
    <dgm:pt modelId="{C65312C9-E98F-47E5-9C99-64AA1EFABCEE}" type="pres">
      <dgm:prSet presAssocID="{5E8239BB-A589-47DD-B9D8-EC94F987ABED}" presName="tx1" presStyleLbl="revTx" presStyleIdx="2" presStyleCnt="5"/>
      <dgm:spPr/>
    </dgm:pt>
    <dgm:pt modelId="{47EEF032-BBD2-4AA5-B0F6-8320D900D2F0}" type="pres">
      <dgm:prSet presAssocID="{5E8239BB-A589-47DD-B9D8-EC94F987ABED}" presName="vert1" presStyleCnt="0"/>
      <dgm:spPr/>
    </dgm:pt>
    <dgm:pt modelId="{6B1A133D-0ABF-478A-8545-CFB00F094E71}" type="pres">
      <dgm:prSet presAssocID="{E6537BFA-369C-4509-86B4-885C71438EF4}" presName="thickLine" presStyleLbl="alignNode1" presStyleIdx="3" presStyleCnt="5"/>
      <dgm:spPr/>
    </dgm:pt>
    <dgm:pt modelId="{F3CC45CC-A0B9-48B4-A5FA-9012657AD771}" type="pres">
      <dgm:prSet presAssocID="{E6537BFA-369C-4509-86B4-885C71438EF4}" presName="horz1" presStyleCnt="0"/>
      <dgm:spPr/>
    </dgm:pt>
    <dgm:pt modelId="{5A8104E6-82EE-427F-A65C-C61CD2155AB2}" type="pres">
      <dgm:prSet presAssocID="{E6537BFA-369C-4509-86B4-885C71438EF4}" presName="tx1" presStyleLbl="revTx" presStyleIdx="3" presStyleCnt="5"/>
      <dgm:spPr/>
    </dgm:pt>
    <dgm:pt modelId="{F6331D0E-4C3B-4B81-9D9C-424276B83B95}" type="pres">
      <dgm:prSet presAssocID="{E6537BFA-369C-4509-86B4-885C71438EF4}" presName="vert1" presStyleCnt="0"/>
      <dgm:spPr/>
    </dgm:pt>
    <dgm:pt modelId="{AAE133B0-3EFC-448E-8974-839C609B8BEB}" type="pres">
      <dgm:prSet presAssocID="{2A46DDEC-0B93-4BCF-B9A5-D19B8D422EE8}" presName="thickLine" presStyleLbl="alignNode1" presStyleIdx="4" presStyleCnt="5"/>
      <dgm:spPr/>
    </dgm:pt>
    <dgm:pt modelId="{F87C4083-654F-4295-83C4-3F2FA31D6075}" type="pres">
      <dgm:prSet presAssocID="{2A46DDEC-0B93-4BCF-B9A5-D19B8D422EE8}" presName="horz1" presStyleCnt="0"/>
      <dgm:spPr/>
    </dgm:pt>
    <dgm:pt modelId="{0094FB34-D553-40F4-A073-90126AB9B8D7}" type="pres">
      <dgm:prSet presAssocID="{2A46DDEC-0B93-4BCF-B9A5-D19B8D422EE8}" presName="tx1" presStyleLbl="revTx" presStyleIdx="4" presStyleCnt="5"/>
      <dgm:spPr/>
    </dgm:pt>
    <dgm:pt modelId="{7C259C57-ECE3-4901-AF1D-121F43DE5CB2}" type="pres">
      <dgm:prSet presAssocID="{2A46DDEC-0B93-4BCF-B9A5-D19B8D422EE8}" presName="vert1" presStyleCnt="0"/>
      <dgm:spPr/>
    </dgm:pt>
  </dgm:ptLst>
  <dgm:cxnLst>
    <dgm:cxn modelId="{A920AA02-C027-4443-93E6-2146389D26C5}" type="presOf" srcId="{2A46DDEC-0B93-4BCF-B9A5-D19B8D422EE8}" destId="{0094FB34-D553-40F4-A073-90126AB9B8D7}" srcOrd="0" destOrd="0" presId="urn:microsoft.com/office/officeart/2008/layout/LinedList"/>
    <dgm:cxn modelId="{6CD1D11C-B98A-42D9-9A49-803FFCC987F8}" srcId="{53F6C63C-E0AB-48A5-AB88-ADF8957C6132}" destId="{2A46DDEC-0B93-4BCF-B9A5-D19B8D422EE8}" srcOrd="4" destOrd="0" parTransId="{D94F0606-D018-4504-9CA2-5BE900F80065}" sibTransId="{E188BFFE-6ABE-4E57-A020-5CF48E6D669B}"/>
    <dgm:cxn modelId="{5A099B1F-D2DA-485C-8987-B07F870945DA}" srcId="{53F6C63C-E0AB-48A5-AB88-ADF8957C6132}" destId="{E6537BFA-369C-4509-86B4-885C71438EF4}" srcOrd="3" destOrd="0" parTransId="{6A0FCB64-CC84-45D8-9FFB-16A36319E186}" sibTransId="{427702AE-2996-479B-83A8-925CD15398F3}"/>
    <dgm:cxn modelId="{EC5C512D-4956-4776-91EB-F7DFFA22412B}" type="presOf" srcId="{5E8239BB-A589-47DD-B9D8-EC94F987ABED}" destId="{C65312C9-E98F-47E5-9C99-64AA1EFABCEE}" srcOrd="0" destOrd="0" presId="urn:microsoft.com/office/officeart/2008/layout/LinedList"/>
    <dgm:cxn modelId="{564B8D34-F8BD-43CC-B231-4FDBE0560ABD}" type="presOf" srcId="{53F6C63C-E0AB-48A5-AB88-ADF8957C6132}" destId="{6431E84F-B908-4038-A7F5-014D47472E4D}" srcOrd="0" destOrd="0" presId="urn:microsoft.com/office/officeart/2008/layout/LinedList"/>
    <dgm:cxn modelId="{1239B45D-9E03-4841-B604-02EAC7233CFA}" srcId="{53F6C63C-E0AB-48A5-AB88-ADF8957C6132}" destId="{5E8239BB-A589-47DD-B9D8-EC94F987ABED}" srcOrd="2" destOrd="0" parTransId="{3E80C093-1E39-4DF1-B5B4-9DA6D4F04932}" sibTransId="{9CF9B2EC-4498-459E-8958-FB631DBF7B10}"/>
    <dgm:cxn modelId="{BBA2CA91-603B-4895-95D8-24BCF481D784}" type="presOf" srcId="{4E1B2038-6BA6-452B-B29F-4D4829706AD3}" destId="{226678F4-0F1A-4657-9A59-5DACBDCD7600}" srcOrd="0" destOrd="0" presId="urn:microsoft.com/office/officeart/2008/layout/LinedList"/>
    <dgm:cxn modelId="{0A998797-37C4-44DD-B4BE-4BE65FBB74BC}" srcId="{53F6C63C-E0AB-48A5-AB88-ADF8957C6132}" destId="{4E1B2038-6BA6-452B-B29F-4D4829706AD3}" srcOrd="0" destOrd="0" parTransId="{2CC54F77-F366-4308-819E-2085DC6F5705}" sibTransId="{B6AE33BE-75FD-4B6D-8E0D-3966E981BDB0}"/>
    <dgm:cxn modelId="{ECCD66BA-7A79-4B2D-AAF4-D818E991E307}" srcId="{53F6C63C-E0AB-48A5-AB88-ADF8957C6132}" destId="{EE86089A-56E4-4591-A79F-FDCF95F5B2C3}" srcOrd="1" destOrd="0" parTransId="{E1AAF632-CDA6-4658-A56E-0FC9467D7ED5}" sibTransId="{A0C81D65-2701-4816-AA8E-D75820783EB0}"/>
    <dgm:cxn modelId="{9509FFD3-8A35-4C7E-8018-14692CCA4FD6}" type="presOf" srcId="{E6537BFA-369C-4509-86B4-885C71438EF4}" destId="{5A8104E6-82EE-427F-A65C-C61CD2155AB2}" srcOrd="0" destOrd="0" presId="urn:microsoft.com/office/officeart/2008/layout/LinedList"/>
    <dgm:cxn modelId="{1318CFEF-ECEF-4E11-AF49-B0FA8BBE08DE}" type="presOf" srcId="{EE86089A-56E4-4591-A79F-FDCF95F5B2C3}" destId="{FF69E4DD-0908-46DF-82EB-5E4C95FC0CA5}" srcOrd="0" destOrd="0" presId="urn:microsoft.com/office/officeart/2008/layout/LinedList"/>
    <dgm:cxn modelId="{A5CD2F48-0AE6-4E58-A1AE-73C0073E4DE4}" type="presParOf" srcId="{6431E84F-B908-4038-A7F5-014D47472E4D}" destId="{DC6219DC-D3B5-4C8E-96BA-620AE9CD2350}" srcOrd="0" destOrd="0" presId="urn:microsoft.com/office/officeart/2008/layout/LinedList"/>
    <dgm:cxn modelId="{3C19F869-AFD5-47F7-A074-E203CF450408}" type="presParOf" srcId="{6431E84F-B908-4038-A7F5-014D47472E4D}" destId="{92B90A16-43B5-4631-A87C-2F72ADE1393F}" srcOrd="1" destOrd="0" presId="urn:microsoft.com/office/officeart/2008/layout/LinedList"/>
    <dgm:cxn modelId="{CE4B4925-9C83-4C33-B2BF-D27F313C6AEF}" type="presParOf" srcId="{92B90A16-43B5-4631-A87C-2F72ADE1393F}" destId="{226678F4-0F1A-4657-9A59-5DACBDCD7600}" srcOrd="0" destOrd="0" presId="urn:microsoft.com/office/officeart/2008/layout/LinedList"/>
    <dgm:cxn modelId="{BE2DACDA-B5A8-47CC-83EA-E910D36B875A}" type="presParOf" srcId="{92B90A16-43B5-4631-A87C-2F72ADE1393F}" destId="{F1610ADA-BEF2-4060-83FC-2F6296DDE28E}" srcOrd="1" destOrd="0" presId="urn:microsoft.com/office/officeart/2008/layout/LinedList"/>
    <dgm:cxn modelId="{4D029F28-A86B-44E6-9665-F8165B59EEA6}" type="presParOf" srcId="{6431E84F-B908-4038-A7F5-014D47472E4D}" destId="{E6419229-69E9-495E-8615-7F828045E7F1}" srcOrd="2" destOrd="0" presId="urn:microsoft.com/office/officeart/2008/layout/LinedList"/>
    <dgm:cxn modelId="{9634BCA9-316A-4CDA-B0E7-0619644B78C8}" type="presParOf" srcId="{6431E84F-B908-4038-A7F5-014D47472E4D}" destId="{8D30F86B-8299-4B1B-AD27-09522CF5F318}" srcOrd="3" destOrd="0" presId="urn:microsoft.com/office/officeart/2008/layout/LinedList"/>
    <dgm:cxn modelId="{3D229625-B5FE-46F9-8350-BA6EF0CD8933}" type="presParOf" srcId="{8D30F86B-8299-4B1B-AD27-09522CF5F318}" destId="{FF69E4DD-0908-46DF-82EB-5E4C95FC0CA5}" srcOrd="0" destOrd="0" presId="urn:microsoft.com/office/officeart/2008/layout/LinedList"/>
    <dgm:cxn modelId="{248F11CB-C9BF-4CB6-8C6E-81A5D12DB4BB}" type="presParOf" srcId="{8D30F86B-8299-4B1B-AD27-09522CF5F318}" destId="{2EBE879C-FEE6-43DC-AE0E-E4D37C786A5D}" srcOrd="1" destOrd="0" presId="urn:microsoft.com/office/officeart/2008/layout/LinedList"/>
    <dgm:cxn modelId="{5D72AFDF-B340-4F4E-A5EB-E97C52C94A55}" type="presParOf" srcId="{6431E84F-B908-4038-A7F5-014D47472E4D}" destId="{156340ED-AD1E-4B71-B856-F6CB3D2C3166}" srcOrd="4" destOrd="0" presId="urn:microsoft.com/office/officeart/2008/layout/LinedList"/>
    <dgm:cxn modelId="{D82A66DD-3DEC-4F21-B9EA-303A6F949C24}" type="presParOf" srcId="{6431E84F-B908-4038-A7F5-014D47472E4D}" destId="{B9F81ED1-9681-4074-8ED1-33667E63671A}" srcOrd="5" destOrd="0" presId="urn:microsoft.com/office/officeart/2008/layout/LinedList"/>
    <dgm:cxn modelId="{47DBF501-AB20-4DB8-98DE-D3C6BA59981F}" type="presParOf" srcId="{B9F81ED1-9681-4074-8ED1-33667E63671A}" destId="{C65312C9-E98F-47E5-9C99-64AA1EFABCEE}" srcOrd="0" destOrd="0" presId="urn:microsoft.com/office/officeart/2008/layout/LinedList"/>
    <dgm:cxn modelId="{2A424F8C-8645-4561-8E3C-FB9B3B9B4E60}" type="presParOf" srcId="{B9F81ED1-9681-4074-8ED1-33667E63671A}" destId="{47EEF032-BBD2-4AA5-B0F6-8320D900D2F0}" srcOrd="1" destOrd="0" presId="urn:microsoft.com/office/officeart/2008/layout/LinedList"/>
    <dgm:cxn modelId="{CE7ACCA6-316B-4C70-9D6B-8A8771A72250}" type="presParOf" srcId="{6431E84F-B908-4038-A7F5-014D47472E4D}" destId="{6B1A133D-0ABF-478A-8545-CFB00F094E71}" srcOrd="6" destOrd="0" presId="urn:microsoft.com/office/officeart/2008/layout/LinedList"/>
    <dgm:cxn modelId="{65C2D0DB-7A79-463C-8592-79E7D449147B}" type="presParOf" srcId="{6431E84F-B908-4038-A7F5-014D47472E4D}" destId="{F3CC45CC-A0B9-48B4-A5FA-9012657AD771}" srcOrd="7" destOrd="0" presId="urn:microsoft.com/office/officeart/2008/layout/LinedList"/>
    <dgm:cxn modelId="{CF42B959-FB52-4DCD-88AA-F7DEA95DD5F4}" type="presParOf" srcId="{F3CC45CC-A0B9-48B4-A5FA-9012657AD771}" destId="{5A8104E6-82EE-427F-A65C-C61CD2155AB2}" srcOrd="0" destOrd="0" presId="urn:microsoft.com/office/officeart/2008/layout/LinedList"/>
    <dgm:cxn modelId="{A8F13687-21CE-4BF5-B250-BA8C395C10A9}" type="presParOf" srcId="{F3CC45CC-A0B9-48B4-A5FA-9012657AD771}" destId="{F6331D0E-4C3B-4B81-9D9C-424276B83B95}" srcOrd="1" destOrd="0" presId="urn:microsoft.com/office/officeart/2008/layout/LinedList"/>
    <dgm:cxn modelId="{80538017-54FE-4283-8417-BC0E5B27DD28}" type="presParOf" srcId="{6431E84F-B908-4038-A7F5-014D47472E4D}" destId="{AAE133B0-3EFC-448E-8974-839C609B8BEB}" srcOrd="8" destOrd="0" presId="urn:microsoft.com/office/officeart/2008/layout/LinedList"/>
    <dgm:cxn modelId="{C0BEF9AF-3C74-43A0-94C0-02A5808CCB7B}" type="presParOf" srcId="{6431E84F-B908-4038-A7F5-014D47472E4D}" destId="{F87C4083-654F-4295-83C4-3F2FA31D6075}" srcOrd="9" destOrd="0" presId="urn:microsoft.com/office/officeart/2008/layout/LinedList"/>
    <dgm:cxn modelId="{B630E7CE-A807-445F-B05A-685BA2B472EE}" type="presParOf" srcId="{F87C4083-654F-4295-83C4-3F2FA31D6075}" destId="{0094FB34-D553-40F4-A073-90126AB9B8D7}" srcOrd="0" destOrd="0" presId="urn:microsoft.com/office/officeart/2008/layout/LinedList"/>
    <dgm:cxn modelId="{9471BE0D-1C88-40E1-BE68-E4AF86B88470}" type="presParOf" srcId="{F87C4083-654F-4295-83C4-3F2FA31D6075}" destId="{7C259C57-ECE3-4901-AF1D-121F43DE5C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2B298-F70A-48AC-902D-2F3E6DF8482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A67F5E6-1D91-4055-A7CD-73639BF0F7F5}">
      <dgm:prSet/>
      <dgm:spPr/>
      <dgm:t>
        <a:bodyPr/>
        <a:lstStyle/>
        <a:p>
          <a:r>
            <a:rPr lang="en-ZA" dirty="0"/>
            <a:t>Approved Annual Financial Statements (AFS) - signed and valid</a:t>
          </a:r>
          <a:endParaRPr lang="en-US" dirty="0"/>
        </a:p>
      </dgm:t>
    </dgm:pt>
    <dgm:pt modelId="{6927783E-031A-4FDA-8C7F-E5CCCC20A4CA}" type="parTrans" cxnId="{092FFFDB-87A0-49CA-9166-64CB27EABD47}">
      <dgm:prSet/>
      <dgm:spPr/>
      <dgm:t>
        <a:bodyPr/>
        <a:lstStyle/>
        <a:p>
          <a:endParaRPr lang="en-US"/>
        </a:p>
      </dgm:t>
    </dgm:pt>
    <dgm:pt modelId="{1DDAC025-FC54-4387-9ADB-CB45A02BD9AF}" type="sibTrans" cxnId="{092FFFDB-87A0-49CA-9166-64CB27EABD47}">
      <dgm:prSet/>
      <dgm:spPr/>
      <dgm:t>
        <a:bodyPr/>
        <a:lstStyle/>
        <a:p>
          <a:endParaRPr lang="en-US"/>
        </a:p>
      </dgm:t>
    </dgm:pt>
    <dgm:pt modelId="{6C6A5249-7B6F-4A5B-B418-CA78582C5457}">
      <dgm:prSet/>
      <dgm:spPr/>
      <dgm:t>
        <a:bodyPr/>
        <a:lstStyle/>
        <a:p>
          <a:r>
            <a:rPr lang="en-ZA" dirty="0"/>
            <a:t>Auditor / independent reviewer / accounting officer / compiler report</a:t>
          </a:r>
          <a:endParaRPr lang="en-US" dirty="0"/>
        </a:p>
      </dgm:t>
    </dgm:pt>
    <dgm:pt modelId="{4FE30CE3-D6FD-4B38-B17D-F9475487ACF7}" type="parTrans" cxnId="{2BA1AAB1-E504-4FBE-8A30-AD3A411E2BE3}">
      <dgm:prSet/>
      <dgm:spPr/>
      <dgm:t>
        <a:bodyPr/>
        <a:lstStyle/>
        <a:p>
          <a:endParaRPr lang="en-US"/>
        </a:p>
      </dgm:t>
    </dgm:pt>
    <dgm:pt modelId="{72EC443B-0096-4C3D-A7A7-73BA2F970776}" type="sibTrans" cxnId="{2BA1AAB1-E504-4FBE-8A30-AD3A411E2BE3}">
      <dgm:prSet/>
      <dgm:spPr/>
      <dgm:t>
        <a:bodyPr/>
        <a:lstStyle/>
        <a:p>
          <a:endParaRPr lang="en-US"/>
        </a:p>
      </dgm:t>
    </dgm:pt>
    <dgm:pt modelId="{50248AEF-DA16-4FD4-AE9A-BFABA9933CA9}">
      <dgm:prSet/>
      <dgm:spPr/>
      <dgm:t>
        <a:bodyPr/>
        <a:lstStyle/>
        <a:p>
          <a:r>
            <a:rPr lang="en-ZA"/>
            <a:t>Signed director / member report</a:t>
          </a:r>
          <a:endParaRPr lang="en-US"/>
        </a:p>
      </dgm:t>
    </dgm:pt>
    <dgm:pt modelId="{1EC5E5CC-CCC9-4692-9814-623EA472CD42}" type="parTrans" cxnId="{3E154D38-E169-49FC-BBEA-C98B9AABA791}">
      <dgm:prSet/>
      <dgm:spPr/>
      <dgm:t>
        <a:bodyPr/>
        <a:lstStyle/>
        <a:p>
          <a:endParaRPr lang="en-US"/>
        </a:p>
      </dgm:t>
    </dgm:pt>
    <dgm:pt modelId="{A14883B2-F242-4EBE-BC2C-86BB00223449}" type="sibTrans" cxnId="{3E154D38-E169-49FC-BBEA-C98B9AABA791}">
      <dgm:prSet/>
      <dgm:spPr/>
      <dgm:t>
        <a:bodyPr/>
        <a:lstStyle/>
        <a:p>
          <a:endParaRPr lang="en-US"/>
        </a:p>
      </dgm:t>
    </dgm:pt>
    <dgm:pt modelId="{B30A79C3-49D7-433A-B48D-0C7A6383C1E8}">
      <dgm:prSet/>
      <dgm:spPr/>
      <dgm:t>
        <a:bodyPr/>
        <a:lstStyle/>
        <a:p>
          <a:r>
            <a:rPr lang="en-ZA"/>
            <a:t>Public Interest Score (PIS)</a:t>
          </a:r>
          <a:endParaRPr lang="en-US"/>
        </a:p>
      </dgm:t>
    </dgm:pt>
    <dgm:pt modelId="{F1ABC384-3BDE-49E9-A095-795A55BA9FB0}" type="parTrans" cxnId="{48CAF070-5575-4772-B8BC-271FDA6311C8}">
      <dgm:prSet/>
      <dgm:spPr/>
      <dgm:t>
        <a:bodyPr/>
        <a:lstStyle/>
        <a:p>
          <a:endParaRPr lang="en-US"/>
        </a:p>
      </dgm:t>
    </dgm:pt>
    <dgm:pt modelId="{A4459251-885D-44B8-9318-F474D592C186}" type="sibTrans" cxnId="{48CAF070-5575-4772-B8BC-271FDA6311C8}">
      <dgm:prSet/>
      <dgm:spPr/>
      <dgm:t>
        <a:bodyPr/>
        <a:lstStyle/>
        <a:p>
          <a:endParaRPr lang="en-US"/>
        </a:p>
      </dgm:t>
    </dgm:pt>
    <dgm:pt modelId="{8460218E-850F-48FE-9816-F509EA0012D1}">
      <dgm:prSet/>
      <dgm:spPr/>
      <dgm:t>
        <a:bodyPr/>
        <a:lstStyle/>
        <a:p>
          <a:r>
            <a:rPr lang="en-ZA"/>
            <a:t>ITA34C income tax assessment (only where the supplier is not audited)</a:t>
          </a:r>
          <a:endParaRPr lang="en-US"/>
        </a:p>
      </dgm:t>
    </dgm:pt>
    <dgm:pt modelId="{B39D36A6-FDE2-4507-9C43-21B55032F182}" type="parTrans" cxnId="{596B6D02-6D18-46D6-8E09-9D58F95ADEE7}">
      <dgm:prSet/>
      <dgm:spPr/>
      <dgm:t>
        <a:bodyPr/>
        <a:lstStyle/>
        <a:p>
          <a:endParaRPr lang="en-US"/>
        </a:p>
      </dgm:t>
    </dgm:pt>
    <dgm:pt modelId="{583C1690-B94A-45FA-8141-9CAEC08E4CC1}" type="sibTrans" cxnId="{596B6D02-6D18-46D6-8E09-9D58F95ADEE7}">
      <dgm:prSet/>
      <dgm:spPr/>
      <dgm:t>
        <a:bodyPr/>
        <a:lstStyle/>
        <a:p>
          <a:endParaRPr lang="en-US"/>
        </a:p>
      </dgm:t>
    </dgm:pt>
    <dgm:pt modelId="{F6835143-B0A5-4A36-A011-D9FD84E0786E}">
      <dgm:prSet/>
      <dgm:spPr/>
      <dgm:t>
        <a:bodyPr/>
        <a:lstStyle/>
        <a:p>
          <a:r>
            <a:rPr lang="en-ZA"/>
            <a:t>Completed Financial Analysis Information List form</a:t>
          </a:r>
          <a:endParaRPr lang="en-US"/>
        </a:p>
      </dgm:t>
    </dgm:pt>
    <dgm:pt modelId="{7C113262-7C5F-4B1E-8FE8-6D78B97F0182}" type="parTrans" cxnId="{E6FA9E04-C488-4151-A457-6AE4153423B8}">
      <dgm:prSet/>
      <dgm:spPr/>
      <dgm:t>
        <a:bodyPr/>
        <a:lstStyle/>
        <a:p>
          <a:endParaRPr lang="en-US"/>
        </a:p>
      </dgm:t>
    </dgm:pt>
    <dgm:pt modelId="{33AEE78B-1C82-4158-A868-13B2E0B84EB7}" type="sibTrans" cxnId="{E6FA9E04-C488-4151-A457-6AE4153423B8}">
      <dgm:prSet/>
      <dgm:spPr/>
      <dgm:t>
        <a:bodyPr/>
        <a:lstStyle/>
        <a:p>
          <a:endParaRPr lang="en-US"/>
        </a:p>
      </dgm:t>
    </dgm:pt>
    <dgm:pt modelId="{D712DEA6-D006-44D9-BEF6-C9F182BF577C}">
      <dgm:prSet/>
      <dgm:spPr/>
      <dgm:t>
        <a:bodyPr/>
        <a:lstStyle/>
        <a:p>
          <a:r>
            <a:rPr lang="en-ZA" b="1"/>
            <a:t>Validity: </a:t>
          </a:r>
          <a:r>
            <a:rPr lang="en-ZA"/>
            <a:t>AFS received within 18 months of year end (S30, Companies Act).  </a:t>
          </a:r>
          <a:r>
            <a:rPr lang="en-ZA" b="1"/>
            <a:t>Turnaround: </a:t>
          </a:r>
          <a:r>
            <a:rPr lang="en-ZA"/>
            <a:t>10 working days when the submission is complete.</a:t>
          </a:r>
          <a:endParaRPr lang="en-US"/>
        </a:p>
      </dgm:t>
    </dgm:pt>
    <dgm:pt modelId="{63FAC810-041F-4F77-9A42-AA115DB4005E}" type="parTrans" cxnId="{9345B9A4-AD37-4768-95E5-D08A6E940024}">
      <dgm:prSet/>
      <dgm:spPr/>
      <dgm:t>
        <a:bodyPr/>
        <a:lstStyle/>
        <a:p>
          <a:endParaRPr lang="en-US"/>
        </a:p>
      </dgm:t>
    </dgm:pt>
    <dgm:pt modelId="{675CE196-635A-4D5B-83A1-587674724B5C}" type="sibTrans" cxnId="{9345B9A4-AD37-4768-95E5-D08A6E940024}">
      <dgm:prSet/>
      <dgm:spPr/>
      <dgm:t>
        <a:bodyPr/>
        <a:lstStyle/>
        <a:p>
          <a:endParaRPr lang="en-US"/>
        </a:p>
      </dgm:t>
    </dgm:pt>
    <dgm:pt modelId="{88943ABE-E735-46BD-A1C9-3961E03546F7}" type="pres">
      <dgm:prSet presAssocID="{CA82B298-F70A-48AC-902D-2F3E6DF84827}" presName="linear" presStyleCnt="0">
        <dgm:presLayoutVars>
          <dgm:animLvl val="lvl"/>
          <dgm:resizeHandles val="exact"/>
        </dgm:presLayoutVars>
      </dgm:prSet>
      <dgm:spPr/>
    </dgm:pt>
    <dgm:pt modelId="{B62E9860-FEC5-4249-9F17-B4EB0BC5D824}" type="pres">
      <dgm:prSet presAssocID="{3A67F5E6-1D91-4055-A7CD-73639BF0F7F5}" presName="parentText" presStyleLbl="node1" presStyleIdx="0" presStyleCnt="7" custLinFactY="1928" custLinFactNeighborX="208" custLinFactNeighborY="100000">
        <dgm:presLayoutVars>
          <dgm:chMax val="0"/>
          <dgm:bulletEnabled val="1"/>
        </dgm:presLayoutVars>
      </dgm:prSet>
      <dgm:spPr/>
    </dgm:pt>
    <dgm:pt modelId="{5C600CC2-C744-498E-979B-AC30D53D1454}" type="pres">
      <dgm:prSet presAssocID="{1DDAC025-FC54-4387-9ADB-CB45A02BD9AF}" presName="spacer" presStyleCnt="0"/>
      <dgm:spPr/>
    </dgm:pt>
    <dgm:pt modelId="{F4D396C1-C85B-4B47-BC1E-C8610C61B5A7}" type="pres">
      <dgm:prSet presAssocID="{6C6A5249-7B6F-4A5B-B418-CA78582C5457}" presName="parentText" presStyleLbl="node1" presStyleIdx="1" presStyleCnt="7" custAng="0">
        <dgm:presLayoutVars>
          <dgm:chMax val="0"/>
          <dgm:bulletEnabled val="1"/>
        </dgm:presLayoutVars>
      </dgm:prSet>
      <dgm:spPr/>
    </dgm:pt>
    <dgm:pt modelId="{3B88E2A7-BF2E-4633-AAEA-2182FD295904}" type="pres">
      <dgm:prSet presAssocID="{72EC443B-0096-4C3D-A7A7-73BA2F970776}" presName="spacer" presStyleCnt="0"/>
      <dgm:spPr/>
    </dgm:pt>
    <dgm:pt modelId="{BAB7B930-4B73-4E3E-ADC4-8269CDE08747}" type="pres">
      <dgm:prSet presAssocID="{50248AEF-DA16-4FD4-AE9A-BFABA9933CA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07BD168-1874-4E3F-B558-B17E70A175D3}" type="pres">
      <dgm:prSet presAssocID="{A14883B2-F242-4EBE-BC2C-86BB00223449}" presName="spacer" presStyleCnt="0"/>
      <dgm:spPr/>
    </dgm:pt>
    <dgm:pt modelId="{483A1C35-6F0F-4321-B7A5-CBC180E13DC2}" type="pres">
      <dgm:prSet presAssocID="{B30A79C3-49D7-433A-B48D-0C7A6383C1E8}" presName="parentText" presStyleLbl="node1" presStyleIdx="3" presStyleCnt="7" custLinFactNeighborY="-10023">
        <dgm:presLayoutVars>
          <dgm:chMax val="0"/>
          <dgm:bulletEnabled val="1"/>
        </dgm:presLayoutVars>
      </dgm:prSet>
      <dgm:spPr/>
    </dgm:pt>
    <dgm:pt modelId="{73F73411-EF26-4133-81D1-9BD0F43E6686}" type="pres">
      <dgm:prSet presAssocID="{A4459251-885D-44B8-9318-F474D592C186}" presName="spacer" presStyleCnt="0"/>
      <dgm:spPr/>
    </dgm:pt>
    <dgm:pt modelId="{CA73E6E4-4628-47C4-BCA1-450338CD5680}" type="pres">
      <dgm:prSet presAssocID="{8460218E-850F-48FE-9816-F509EA0012D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853AE82-8E39-48E8-AB4B-C0F92A113E17}" type="pres">
      <dgm:prSet presAssocID="{583C1690-B94A-45FA-8141-9CAEC08E4CC1}" presName="spacer" presStyleCnt="0"/>
      <dgm:spPr/>
    </dgm:pt>
    <dgm:pt modelId="{57E5FACA-56AF-4B5B-9CAF-35690E6582AB}" type="pres">
      <dgm:prSet presAssocID="{F6835143-B0A5-4A36-A011-D9FD84E0786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2BAD3EF-3B90-443F-879A-997E89F9C61D}" type="pres">
      <dgm:prSet presAssocID="{33AEE78B-1C82-4158-A868-13B2E0B84EB7}" presName="spacer" presStyleCnt="0"/>
      <dgm:spPr/>
    </dgm:pt>
    <dgm:pt modelId="{79B221DD-198B-4C47-A573-EECA2DA20A9F}" type="pres">
      <dgm:prSet presAssocID="{D712DEA6-D006-44D9-BEF6-C9F182BF577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5682A02-5A57-499F-A13E-1339D7C2DCFB}" type="presOf" srcId="{B30A79C3-49D7-433A-B48D-0C7A6383C1E8}" destId="{483A1C35-6F0F-4321-B7A5-CBC180E13DC2}" srcOrd="0" destOrd="0" presId="urn:microsoft.com/office/officeart/2005/8/layout/vList2"/>
    <dgm:cxn modelId="{596B6D02-6D18-46D6-8E09-9D58F95ADEE7}" srcId="{CA82B298-F70A-48AC-902D-2F3E6DF84827}" destId="{8460218E-850F-48FE-9816-F509EA0012D1}" srcOrd="4" destOrd="0" parTransId="{B39D36A6-FDE2-4507-9C43-21B55032F182}" sibTransId="{583C1690-B94A-45FA-8141-9CAEC08E4CC1}"/>
    <dgm:cxn modelId="{E6FA9E04-C488-4151-A457-6AE4153423B8}" srcId="{CA82B298-F70A-48AC-902D-2F3E6DF84827}" destId="{F6835143-B0A5-4A36-A011-D9FD84E0786E}" srcOrd="5" destOrd="0" parTransId="{7C113262-7C5F-4B1E-8FE8-6D78B97F0182}" sibTransId="{33AEE78B-1C82-4158-A868-13B2E0B84EB7}"/>
    <dgm:cxn modelId="{75571B28-F6A3-4F40-B186-0FBEC1F0E44C}" type="presOf" srcId="{50248AEF-DA16-4FD4-AE9A-BFABA9933CA9}" destId="{BAB7B930-4B73-4E3E-ADC4-8269CDE08747}" srcOrd="0" destOrd="0" presId="urn:microsoft.com/office/officeart/2005/8/layout/vList2"/>
    <dgm:cxn modelId="{3E154D38-E169-49FC-BBEA-C98B9AABA791}" srcId="{CA82B298-F70A-48AC-902D-2F3E6DF84827}" destId="{50248AEF-DA16-4FD4-AE9A-BFABA9933CA9}" srcOrd="2" destOrd="0" parTransId="{1EC5E5CC-CCC9-4692-9814-623EA472CD42}" sibTransId="{A14883B2-F242-4EBE-BC2C-86BB00223449}"/>
    <dgm:cxn modelId="{48CAF070-5575-4772-B8BC-271FDA6311C8}" srcId="{CA82B298-F70A-48AC-902D-2F3E6DF84827}" destId="{B30A79C3-49D7-433A-B48D-0C7A6383C1E8}" srcOrd="3" destOrd="0" parTransId="{F1ABC384-3BDE-49E9-A095-795A55BA9FB0}" sibTransId="{A4459251-885D-44B8-9318-F474D592C186}"/>
    <dgm:cxn modelId="{8FC7B573-4795-4B25-AE17-D1D4F152CDAF}" type="presOf" srcId="{6C6A5249-7B6F-4A5B-B418-CA78582C5457}" destId="{F4D396C1-C85B-4B47-BC1E-C8610C61B5A7}" srcOrd="0" destOrd="0" presId="urn:microsoft.com/office/officeart/2005/8/layout/vList2"/>
    <dgm:cxn modelId="{CCEA447C-4325-42F7-B67E-4A34C2ED03C0}" type="presOf" srcId="{D712DEA6-D006-44D9-BEF6-C9F182BF577C}" destId="{79B221DD-198B-4C47-A573-EECA2DA20A9F}" srcOrd="0" destOrd="0" presId="urn:microsoft.com/office/officeart/2005/8/layout/vList2"/>
    <dgm:cxn modelId="{03A78688-3105-4056-855F-98D30DF2CDC6}" type="presOf" srcId="{3A67F5E6-1D91-4055-A7CD-73639BF0F7F5}" destId="{B62E9860-FEC5-4249-9F17-B4EB0BC5D824}" srcOrd="0" destOrd="0" presId="urn:microsoft.com/office/officeart/2005/8/layout/vList2"/>
    <dgm:cxn modelId="{E94EE788-75FF-4092-9632-7E327C835690}" type="presOf" srcId="{CA82B298-F70A-48AC-902D-2F3E6DF84827}" destId="{88943ABE-E735-46BD-A1C9-3961E03546F7}" srcOrd="0" destOrd="0" presId="urn:microsoft.com/office/officeart/2005/8/layout/vList2"/>
    <dgm:cxn modelId="{A6EC4A9B-10C9-42CD-BB8E-106F975D1678}" type="presOf" srcId="{F6835143-B0A5-4A36-A011-D9FD84E0786E}" destId="{57E5FACA-56AF-4B5B-9CAF-35690E6582AB}" srcOrd="0" destOrd="0" presId="urn:microsoft.com/office/officeart/2005/8/layout/vList2"/>
    <dgm:cxn modelId="{9345B9A4-AD37-4768-95E5-D08A6E940024}" srcId="{CA82B298-F70A-48AC-902D-2F3E6DF84827}" destId="{D712DEA6-D006-44D9-BEF6-C9F182BF577C}" srcOrd="6" destOrd="0" parTransId="{63FAC810-041F-4F77-9A42-AA115DB4005E}" sibTransId="{675CE196-635A-4D5B-83A1-587674724B5C}"/>
    <dgm:cxn modelId="{2BA1AAB1-E504-4FBE-8A30-AD3A411E2BE3}" srcId="{CA82B298-F70A-48AC-902D-2F3E6DF84827}" destId="{6C6A5249-7B6F-4A5B-B418-CA78582C5457}" srcOrd="1" destOrd="0" parTransId="{4FE30CE3-D6FD-4B38-B17D-F9475487ACF7}" sibTransId="{72EC443B-0096-4C3D-A7A7-73BA2F970776}"/>
    <dgm:cxn modelId="{092FFFDB-87A0-49CA-9166-64CB27EABD47}" srcId="{CA82B298-F70A-48AC-902D-2F3E6DF84827}" destId="{3A67F5E6-1D91-4055-A7CD-73639BF0F7F5}" srcOrd="0" destOrd="0" parTransId="{6927783E-031A-4FDA-8C7F-E5CCCC20A4CA}" sibTransId="{1DDAC025-FC54-4387-9ADB-CB45A02BD9AF}"/>
    <dgm:cxn modelId="{98CE72E5-1A6E-4F61-9308-5A89C5ECDC06}" type="presOf" srcId="{8460218E-850F-48FE-9816-F509EA0012D1}" destId="{CA73E6E4-4628-47C4-BCA1-450338CD5680}" srcOrd="0" destOrd="0" presId="urn:microsoft.com/office/officeart/2005/8/layout/vList2"/>
    <dgm:cxn modelId="{E2D6545F-724D-47E0-AEBB-D0168EEC1FF6}" type="presParOf" srcId="{88943ABE-E735-46BD-A1C9-3961E03546F7}" destId="{B62E9860-FEC5-4249-9F17-B4EB0BC5D824}" srcOrd="0" destOrd="0" presId="urn:microsoft.com/office/officeart/2005/8/layout/vList2"/>
    <dgm:cxn modelId="{09CFFECE-CC06-4A17-B66B-A8C081082B64}" type="presParOf" srcId="{88943ABE-E735-46BD-A1C9-3961E03546F7}" destId="{5C600CC2-C744-498E-979B-AC30D53D1454}" srcOrd="1" destOrd="0" presId="urn:microsoft.com/office/officeart/2005/8/layout/vList2"/>
    <dgm:cxn modelId="{578F3E54-91B9-4599-83E8-099D686ED564}" type="presParOf" srcId="{88943ABE-E735-46BD-A1C9-3961E03546F7}" destId="{F4D396C1-C85B-4B47-BC1E-C8610C61B5A7}" srcOrd="2" destOrd="0" presId="urn:microsoft.com/office/officeart/2005/8/layout/vList2"/>
    <dgm:cxn modelId="{0C4380D6-7929-4A2C-A5B1-5177198B047B}" type="presParOf" srcId="{88943ABE-E735-46BD-A1C9-3961E03546F7}" destId="{3B88E2A7-BF2E-4633-AAEA-2182FD295904}" srcOrd="3" destOrd="0" presId="urn:microsoft.com/office/officeart/2005/8/layout/vList2"/>
    <dgm:cxn modelId="{79973540-0940-4B60-9CE2-2F7D4BB215E1}" type="presParOf" srcId="{88943ABE-E735-46BD-A1C9-3961E03546F7}" destId="{BAB7B930-4B73-4E3E-ADC4-8269CDE08747}" srcOrd="4" destOrd="0" presId="urn:microsoft.com/office/officeart/2005/8/layout/vList2"/>
    <dgm:cxn modelId="{EADCFBFA-76F3-442C-9A87-D67A394DC424}" type="presParOf" srcId="{88943ABE-E735-46BD-A1C9-3961E03546F7}" destId="{C07BD168-1874-4E3F-B558-B17E70A175D3}" srcOrd="5" destOrd="0" presId="urn:microsoft.com/office/officeart/2005/8/layout/vList2"/>
    <dgm:cxn modelId="{0EEE0704-4069-41AC-9B8D-011CB0AF84BC}" type="presParOf" srcId="{88943ABE-E735-46BD-A1C9-3961E03546F7}" destId="{483A1C35-6F0F-4321-B7A5-CBC180E13DC2}" srcOrd="6" destOrd="0" presId="urn:microsoft.com/office/officeart/2005/8/layout/vList2"/>
    <dgm:cxn modelId="{8A588A36-596B-4CE7-BAE2-70B3875B0386}" type="presParOf" srcId="{88943ABE-E735-46BD-A1C9-3961E03546F7}" destId="{73F73411-EF26-4133-81D1-9BD0F43E6686}" srcOrd="7" destOrd="0" presId="urn:microsoft.com/office/officeart/2005/8/layout/vList2"/>
    <dgm:cxn modelId="{C75429CF-A552-46C9-B11A-DF0333E531D3}" type="presParOf" srcId="{88943ABE-E735-46BD-A1C9-3961E03546F7}" destId="{CA73E6E4-4628-47C4-BCA1-450338CD5680}" srcOrd="8" destOrd="0" presId="urn:microsoft.com/office/officeart/2005/8/layout/vList2"/>
    <dgm:cxn modelId="{80836349-FC55-4735-8CDD-631EA4C39986}" type="presParOf" srcId="{88943ABE-E735-46BD-A1C9-3961E03546F7}" destId="{B853AE82-8E39-48E8-AB4B-C0F92A113E17}" srcOrd="9" destOrd="0" presId="urn:microsoft.com/office/officeart/2005/8/layout/vList2"/>
    <dgm:cxn modelId="{4B1DC26C-D1C3-43F1-BB6B-5A93A76BC68B}" type="presParOf" srcId="{88943ABE-E735-46BD-A1C9-3961E03546F7}" destId="{57E5FACA-56AF-4B5B-9CAF-35690E6582AB}" srcOrd="10" destOrd="0" presId="urn:microsoft.com/office/officeart/2005/8/layout/vList2"/>
    <dgm:cxn modelId="{1EA9A270-AD0B-442B-8572-FC0316615175}" type="presParOf" srcId="{88943ABE-E735-46BD-A1C9-3961E03546F7}" destId="{42BAD3EF-3B90-443F-879A-997E89F9C61D}" srcOrd="11" destOrd="0" presId="urn:microsoft.com/office/officeart/2005/8/layout/vList2"/>
    <dgm:cxn modelId="{D710BE28-FF9F-4069-8BCF-F591EDFFDB5B}" type="presParOf" srcId="{88943ABE-E735-46BD-A1C9-3961E03546F7}" destId="{79B221DD-198B-4C47-A573-EECA2DA20A9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DB2331-1A15-4459-BE80-9339BB5F309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4CC9AFC-F340-4A5A-95D0-9FDC6D39F4B0}">
      <dgm:prSet/>
      <dgm:spPr/>
      <dgm:t>
        <a:bodyPr/>
        <a:lstStyle/>
        <a:p>
          <a:r>
            <a:rPr lang="en-ZA" b="1" dirty="0"/>
            <a:t>1. Going Concern - </a:t>
          </a:r>
          <a:r>
            <a:rPr lang="en-ZA" dirty="0"/>
            <a:t>the auditor report is reviewed for doubt over the supplier ability to continue; an unqualified opinion is preferred.</a:t>
          </a:r>
          <a:endParaRPr lang="en-US" dirty="0"/>
        </a:p>
      </dgm:t>
    </dgm:pt>
    <dgm:pt modelId="{9A8C6A5B-D82C-4666-A1A7-ECEFA4BAF89C}" type="parTrans" cxnId="{00E451ED-33CE-46A4-BC26-060B60238C65}">
      <dgm:prSet/>
      <dgm:spPr/>
      <dgm:t>
        <a:bodyPr/>
        <a:lstStyle/>
        <a:p>
          <a:endParaRPr lang="en-US"/>
        </a:p>
      </dgm:t>
    </dgm:pt>
    <dgm:pt modelId="{6ADB8591-7D84-45E5-B6A5-CF8EF947058D}" type="sibTrans" cxnId="{00E451ED-33CE-46A4-BC26-060B60238C65}">
      <dgm:prSet/>
      <dgm:spPr/>
      <dgm:t>
        <a:bodyPr/>
        <a:lstStyle/>
        <a:p>
          <a:endParaRPr lang="en-US"/>
        </a:p>
      </dgm:t>
    </dgm:pt>
    <dgm:pt modelId="{CA7DBB02-9E8C-40FC-917A-3842B9AAF7D7}">
      <dgm:prSet/>
      <dgm:spPr/>
      <dgm:t>
        <a:bodyPr/>
        <a:lstStyle/>
        <a:p>
          <a:r>
            <a:rPr lang="en-ZA" b="1"/>
            <a:t>2. Financial Ratios - </a:t>
          </a:r>
          <a:r>
            <a:rPr lang="en-ZA"/>
            <a:t>liquidity, working capital, gearing and profitability measured against benchmarks for the current and prior year.</a:t>
          </a:r>
          <a:endParaRPr lang="en-US"/>
        </a:p>
      </dgm:t>
    </dgm:pt>
    <dgm:pt modelId="{A0E47D6A-4510-4591-AF05-FBD6B1842A58}" type="parTrans" cxnId="{B2C7CFC9-C0A0-4937-AB96-1FF78465FC63}">
      <dgm:prSet/>
      <dgm:spPr/>
      <dgm:t>
        <a:bodyPr/>
        <a:lstStyle/>
        <a:p>
          <a:endParaRPr lang="en-US"/>
        </a:p>
      </dgm:t>
    </dgm:pt>
    <dgm:pt modelId="{2028329E-A08A-4D0F-9377-EB720C63DB24}" type="sibTrans" cxnId="{B2C7CFC9-C0A0-4937-AB96-1FF78465FC63}">
      <dgm:prSet/>
      <dgm:spPr/>
      <dgm:t>
        <a:bodyPr/>
        <a:lstStyle/>
        <a:p>
          <a:endParaRPr lang="en-US"/>
        </a:p>
      </dgm:t>
    </dgm:pt>
    <dgm:pt modelId="{63F261F0-BE87-4E60-BF54-E066B23BF6A7}">
      <dgm:prSet/>
      <dgm:spPr/>
      <dgm:t>
        <a:bodyPr/>
        <a:lstStyle/>
        <a:p>
          <a:r>
            <a:rPr lang="en-ZA" b="1"/>
            <a:t>3. Cash Flow Position - </a:t>
          </a:r>
          <a:r>
            <a:rPr lang="en-ZA"/>
            <a:t>required working capital compared with available - key for construction or upfront-cash contracts.</a:t>
          </a:r>
          <a:endParaRPr lang="en-US"/>
        </a:p>
      </dgm:t>
    </dgm:pt>
    <dgm:pt modelId="{070ABBC2-3276-4848-BD04-122E4E7FD8B2}" type="parTrans" cxnId="{DABADBDD-4DC5-415C-B5FC-0B6AB455F428}">
      <dgm:prSet/>
      <dgm:spPr/>
      <dgm:t>
        <a:bodyPr/>
        <a:lstStyle/>
        <a:p>
          <a:endParaRPr lang="en-US"/>
        </a:p>
      </dgm:t>
    </dgm:pt>
    <dgm:pt modelId="{317C4055-9044-4DDC-B693-3DC30FAE2024}" type="sibTrans" cxnId="{DABADBDD-4DC5-415C-B5FC-0B6AB455F428}">
      <dgm:prSet/>
      <dgm:spPr/>
      <dgm:t>
        <a:bodyPr/>
        <a:lstStyle/>
        <a:p>
          <a:endParaRPr lang="en-US"/>
        </a:p>
      </dgm:t>
    </dgm:pt>
    <dgm:pt modelId="{E0E4E844-C1E7-4454-8C6D-363D57DA197E}">
      <dgm:prSet/>
      <dgm:spPr/>
      <dgm:t>
        <a:bodyPr/>
        <a:lstStyle/>
        <a:p>
          <a:r>
            <a:rPr lang="en-ZA" b="1"/>
            <a:t>4. Contract Size - </a:t>
          </a:r>
          <a:r>
            <a:rPr lang="en-ZA"/>
            <a:t>the average annual contract value must not exceed 50% of turnover.</a:t>
          </a:r>
          <a:endParaRPr lang="en-US"/>
        </a:p>
      </dgm:t>
    </dgm:pt>
    <dgm:pt modelId="{83BD3E5A-0FDC-41D5-8F29-2DBB8BACB3C1}" type="parTrans" cxnId="{CF499C25-85BE-4C4C-96CE-76B18D960BB7}">
      <dgm:prSet/>
      <dgm:spPr/>
      <dgm:t>
        <a:bodyPr/>
        <a:lstStyle/>
        <a:p>
          <a:endParaRPr lang="en-US"/>
        </a:p>
      </dgm:t>
    </dgm:pt>
    <dgm:pt modelId="{7B4D1B88-557B-40D4-9E49-128CECA67234}" type="sibTrans" cxnId="{CF499C25-85BE-4C4C-96CE-76B18D960BB7}">
      <dgm:prSet/>
      <dgm:spPr/>
      <dgm:t>
        <a:bodyPr/>
        <a:lstStyle/>
        <a:p>
          <a:endParaRPr lang="en-US"/>
        </a:p>
      </dgm:t>
    </dgm:pt>
    <dgm:pt modelId="{3AC36F40-A793-41FA-9B48-9932A0D03EE1}">
      <dgm:prSet/>
      <dgm:spPr/>
      <dgm:t>
        <a:bodyPr/>
        <a:lstStyle/>
        <a:p>
          <a:r>
            <a:rPr lang="en-ZA"/>
            <a:t>Foreign-currency statements are first converted to ZAR using the Eskom Treasury rate. Mathematical errors must be corrected within 5 working days.</a:t>
          </a:r>
          <a:endParaRPr lang="en-US"/>
        </a:p>
      </dgm:t>
    </dgm:pt>
    <dgm:pt modelId="{D8C8E2DC-FDD0-48FA-98A6-ADF2897D9752}" type="parTrans" cxnId="{0788AFD7-F6F5-46CD-A58F-2E89252A69F9}">
      <dgm:prSet/>
      <dgm:spPr/>
      <dgm:t>
        <a:bodyPr/>
        <a:lstStyle/>
        <a:p>
          <a:endParaRPr lang="en-US"/>
        </a:p>
      </dgm:t>
    </dgm:pt>
    <dgm:pt modelId="{8D82A696-5AB8-46CA-9307-51BAA6CCB206}" type="sibTrans" cxnId="{0788AFD7-F6F5-46CD-A58F-2E89252A69F9}">
      <dgm:prSet/>
      <dgm:spPr/>
      <dgm:t>
        <a:bodyPr/>
        <a:lstStyle/>
        <a:p>
          <a:endParaRPr lang="en-US"/>
        </a:p>
      </dgm:t>
    </dgm:pt>
    <dgm:pt modelId="{17A937E3-B2B4-4746-BD1E-BEA7B9A2E59E}" type="pres">
      <dgm:prSet presAssocID="{A9DB2331-1A15-4459-BE80-9339BB5F3097}" presName="linear" presStyleCnt="0">
        <dgm:presLayoutVars>
          <dgm:animLvl val="lvl"/>
          <dgm:resizeHandles val="exact"/>
        </dgm:presLayoutVars>
      </dgm:prSet>
      <dgm:spPr/>
    </dgm:pt>
    <dgm:pt modelId="{60267AF5-62E6-48C1-938B-E83D2B141344}" type="pres">
      <dgm:prSet presAssocID="{94CC9AFC-F340-4A5A-95D0-9FDC6D39F4B0}" presName="parentText" presStyleLbl="node1" presStyleIdx="0" presStyleCnt="5" custLinFactNeighborX="-218" custLinFactNeighborY="32069">
        <dgm:presLayoutVars>
          <dgm:chMax val="0"/>
          <dgm:bulletEnabled val="1"/>
        </dgm:presLayoutVars>
      </dgm:prSet>
      <dgm:spPr/>
    </dgm:pt>
    <dgm:pt modelId="{ACAE4485-DC9E-4C58-A069-ACD7D2C3FF64}" type="pres">
      <dgm:prSet presAssocID="{6ADB8591-7D84-45E5-B6A5-CF8EF947058D}" presName="spacer" presStyleCnt="0"/>
      <dgm:spPr/>
    </dgm:pt>
    <dgm:pt modelId="{FA94BF91-A9E8-43C5-A116-C31E7F6F4532}" type="pres">
      <dgm:prSet presAssocID="{CA7DBB02-9E8C-40FC-917A-3842B9AAF7D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7D17859-F63B-4D0D-8875-F43DCF140300}" type="pres">
      <dgm:prSet presAssocID="{2028329E-A08A-4D0F-9377-EB720C63DB24}" presName="spacer" presStyleCnt="0"/>
      <dgm:spPr/>
    </dgm:pt>
    <dgm:pt modelId="{A0DE4B66-B8F7-427E-91F3-DA37A49605D1}" type="pres">
      <dgm:prSet presAssocID="{63F261F0-BE87-4E60-BF54-E066B23BF6A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C934EBD-D7A5-4EAF-9811-7602BF1C190D}" type="pres">
      <dgm:prSet presAssocID="{317C4055-9044-4DDC-B693-3DC30FAE2024}" presName="spacer" presStyleCnt="0"/>
      <dgm:spPr/>
    </dgm:pt>
    <dgm:pt modelId="{6648DF29-CA75-4A68-811B-B02E1C3799D9}" type="pres">
      <dgm:prSet presAssocID="{E0E4E844-C1E7-4454-8C6D-363D57DA197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0A325FD-444B-4A57-8E24-205E840206E2}" type="pres">
      <dgm:prSet presAssocID="{7B4D1B88-557B-40D4-9E49-128CECA67234}" presName="spacer" presStyleCnt="0"/>
      <dgm:spPr/>
    </dgm:pt>
    <dgm:pt modelId="{92F6B90C-72CD-493A-9995-7E7383CC0077}" type="pres">
      <dgm:prSet presAssocID="{3AC36F40-A793-41FA-9B48-9932A0D03EE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6EA3719-5B54-4CA9-BE8D-1533B6C39648}" type="presOf" srcId="{E0E4E844-C1E7-4454-8C6D-363D57DA197E}" destId="{6648DF29-CA75-4A68-811B-B02E1C3799D9}" srcOrd="0" destOrd="0" presId="urn:microsoft.com/office/officeart/2005/8/layout/vList2"/>
    <dgm:cxn modelId="{CF499C25-85BE-4C4C-96CE-76B18D960BB7}" srcId="{A9DB2331-1A15-4459-BE80-9339BB5F3097}" destId="{E0E4E844-C1E7-4454-8C6D-363D57DA197E}" srcOrd="3" destOrd="0" parTransId="{83BD3E5A-0FDC-41D5-8F29-2DBB8BACB3C1}" sibTransId="{7B4D1B88-557B-40D4-9E49-128CECA67234}"/>
    <dgm:cxn modelId="{C899FC30-266D-47C7-AD7A-F3BAC84D2F8A}" type="presOf" srcId="{63F261F0-BE87-4E60-BF54-E066B23BF6A7}" destId="{A0DE4B66-B8F7-427E-91F3-DA37A49605D1}" srcOrd="0" destOrd="0" presId="urn:microsoft.com/office/officeart/2005/8/layout/vList2"/>
    <dgm:cxn modelId="{3573D04C-6924-4EA4-850F-F8A05DEE3F59}" type="presOf" srcId="{CA7DBB02-9E8C-40FC-917A-3842B9AAF7D7}" destId="{FA94BF91-A9E8-43C5-A116-C31E7F6F4532}" srcOrd="0" destOrd="0" presId="urn:microsoft.com/office/officeart/2005/8/layout/vList2"/>
    <dgm:cxn modelId="{ECBCA3A5-EF92-4795-978A-D61644D25BE4}" type="presOf" srcId="{A9DB2331-1A15-4459-BE80-9339BB5F3097}" destId="{17A937E3-B2B4-4746-BD1E-BEA7B9A2E59E}" srcOrd="0" destOrd="0" presId="urn:microsoft.com/office/officeart/2005/8/layout/vList2"/>
    <dgm:cxn modelId="{B2C7CFC9-C0A0-4937-AB96-1FF78465FC63}" srcId="{A9DB2331-1A15-4459-BE80-9339BB5F3097}" destId="{CA7DBB02-9E8C-40FC-917A-3842B9AAF7D7}" srcOrd="1" destOrd="0" parTransId="{A0E47D6A-4510-4591-AF05-FBD6B1842A58}" sibTransId="{2028329E-A08A-4D0F-9377-EB720C63DB24}"/>
    <dgm:cxn modelId="{8B0C46CB-4665-4ED8-BBEB-8639C8081464}" type="presOf" srcId="{94CC9AFC-F340-4A5A-95D0-9FDC6D39F4B0}" destId="{60267AF5-62E6-48C1-938B-E83D2B141344}" srcOrd="0" destOrd="0" presId="urn:microsoft.com/office/officeart/2005/8/layout/vList2"/>
    <dgm:cxn modelId="{0788AFD7-F6F5-46CD-A58F-2E89252A69F9}" srcId="{A9DB2331-1A15-4459-BE80-9339BB5F3097}" destId="{3AC36F40-A793-41FA-9B48-9932A0D03EE1}" srcOrd="4" destOrd="0" parTransId="{D8C8E2DC-FDD0-48FA-98A6-ADF2897D9752}" sibTransId="{8D82A696-5AB8-46CA-9307-51BAA6CCB206}"/>
    <dgm:cxn modelId="{DABADBDD-4DC5-415C-B5FC-0B6AB455F428}" srcId="{A9DB2331-1A15-4459-BE80-9339BB5F3097}" destId="{63F261F0-BE87-4E60-BF54-E066B23BF6A7}" srcOrd="2" destOrd="0" parTransId="{070ABBC2-3276-4848-BD04-122E4E7FD8B2}" sibTransId="{317C4055-9044-4DDC-B693-3DC30FAE2024}"/>
    <dgm:cxn modelId="{56C537E7-0CEE-4F50-9D07-B7FBB18F9804}" type="presOf" srcId="{3AC36F40-A793-41FA-9B48-9932A0D03EE1}" destId="{92F6B90C-72CD-493A-9995-7E7383CC0077}" srcOrd="0" destOrd="0" presId="urn:microsoft.com/office/officeart/2005/8/layout/vList2"/>
    <dgm:cxn modelId="{00E451ED-33CE-46A4-BC26-060B60238C65}" srcId="{A9DB2331-1A15-4459-BE80-9339BB5F3097}" destId="{94CC9AFC-F340-4A5A-95D0-9FDC6D39F4B0}" srcOrd="0" destOrd="0" parTransId="{9A8C6A5B-D82C-4666-A1A7-ECEFA4BAF89C}" sibTransId="{6ADB8591-7D84-45E5-B6A5-CF8EF947058D}"/>
    <dgm:cxn modelId="{D211B520-2895-447C-A0E9-DB5F868082EB}" type="presParOf" srcId="{17A937E3-B2B4-4746-BD1E-BEA7B9A2E59E}" destId="{60267AF5-62E6-48C1-938B-E83D2B141344}" srcOrd="0" destOrd="0" presId="urn:microsoft.com/office/officeart/2005/8/layout/vList2"/>
    <dgm:cxn modelId="{144FDEDD-AFFC-4C1A-AD72-EC8F5FC7D15F}" type="presParOf" srcId="{17A937E3-B2B4-4746-BD1E-BEA7B9A2E59E}" destId="{ACAE4485-DC9E-4C58-A069-ACD7D2C3FF64}" srcOrd="1" destOrd="0" presId="urn:microsoft.com/office/officeart/2005/8/layout/vList2"/>
    <dgm:cxn modelId="{FF55A0A5-CE01-453B-A6E2-B8629EB90299}" type="presParOf" srcId="{17A937E3-B2B4-4746-BD1E-BEA7B9A2E59E}" destId="{FA94BF91-A9E8-43C5-A116-C31E7F6F4532}" srcOrd="2" destOrd="0" presId="urn:microsoft.com/office/officeart/2005/8/layout/vList2"/>
    <dgm:cxn modelId="{1E3AF813-5FD0-4BA5-9202-FD9BF0CD4C47}" type="presParOf" srcId="{17A937E3-B2B4-4746-BD1E-BEA7B9A2E59E}" destId="{97D17859-F63B-4D0D-8875-F43DCF140300}" srcOrd="3" destOrd="0" presId="urn:microsoft.com/office/officeart/2005/8/layout/vList2"/>
    <dgm:cxn modelId="{D4B808F2-A5D0-456B-8E8B-3D5122563DD2}" type="presParOf" srcId="{17A937E3-B2B4-4746-BD1E-BEA7B9A2E59E}" destId="{A0DE4B66-B8F7-427E-91F3-DA37A49605D1}" srcOrd="4" destOrd="0" presId="urn:microsoft.com/office/officeart/2005/8/layout/vList2"/>
    <dgm:cxn modelId="{56D49CEE-4143-4640-8D39-522BD7B02532}" type="presParOf" srcId="{17A937E3-B2B4-4746-BD1E-BEA7B9A2E59E}" destId="{EC934EBD-D7A5-4EAF-9811-7602BF1C190D}" srcOrd="5" destOrd="0" presId="urn:microsoft.com/office/officeart/2005/8/layout/vList2"/>
    <dgm:cxn modelId="{C3ABB2CE-F8F8-408D-99DD-C998C709F405}" type="presParOf" srcId="{17A937E3-B2B4-4746-BD1E-BEA7B9A2E59E}" destId="{6648DF29-CA75-4A68-811B-B02E1C3799D9}" srcOrd="6" destOrd="0" presId="urn:microsoft.com/office/officeart/2005/8/layout/vList2"/>
    <dgm:cxn modelId="{C7679E7C-6CF8-4790-B944-67D0B5972242}" type="presParOf" srcId="{17A937E3-B2B4-4746-BD1E-BEA7B9A2E59E}" destId="{30A325FD-444B-4A57-8E24-205E840206E2}" srcOrd="7" destOrd="0" presId="urn:microsoft.com/office/officeart/2005/8/layout/vList2"/>
    <dgm:cxn modelId="{AD29846A-AB4E-4DF9-A92C-73A3C9A4C389}" type="presParOf" srcId="{17A937E3-B2B4-4746-BD1E-BEA7B9A2E59E}" destId="{92F6B90C-72CD-493A-9995-7E7383CC007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5159BC-AE0D-4766-B813-5594DF290C3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B5C516-4CD2-42D9-B574-8DF1BDC48AF9}">
      <dgm:prSet/>
      <dgm:spPr/>
      <dgm:t>
        <a:bodyPr/>
        <a:lstStyle/>
        <a:p>
          <a:r>
            <a:rPr lang="en-ZA" dirty="0"/>
            <a:t>The average annual contract value must not exceed 50% of the supplier turnover.</a:t>
          </a:r>
          <a:endParaRPr lang="en-US" dirty="0"/>
        </a:p>
      </dgm:t>
    </dgm:pt>
    <dgm:pt modelId="{E54D66E5-CAED-495C-A860-A172364829D0}" type="parTrans" cxnId="{3D9DA3DA-D244-4A41-A661-2A9341DDEBB7}">
      <dgm:prSet/>
      <dgm:spPr/>
      <dgm:t>
        <a:bodyPr/>
        <a:lstStyle/>
        <a:p>
          <a:endParaRPr lang="en-US"/>
        </a:p>
      </dgm:t>
    </dgm:pt>
    <dgm:pt modelId="{1BB2577B-4F4D-4BD2-A19F-B44E9D4655E2}" type="sibTrans" cxnId="{3D9DA3DA-D244-4A41-A661-2A9341DDEBB7}">
      <dgm:prSet/>
      <dgm:spPr/>
      <dgm:t>
        <a:bodyPr/>
        <a:lstStyle/>
        <a:p>
          <a:endParaRPr lang="en-US"/>
        </a:p>
      </dgm:t>
    </dgm:pt>
    <dgm:pt modelId="{E6F42912-1BBA-4F8B-95FB-F7652C39AB9F}">
      <dgm:prSet/>
      <dgm:spPr/>
      <dgm:t>
        <a:bodyPr/>
        <a:lstStyle/>
        <a:p>
          <a:r>
            <a:rPr lang="en-ZA"/>
            <a:t>Maximum contract value = turnover  x  50%  x  contract period (years).</a:t>
          </a:r>
          <a:endParaRPr lang="en-US"/>
        </a:p>
      </dgm:t>
    </dgm:pt>
    <dgm:pt modelId="{9904BB0A-D278-4E7D-9C78-AD5E6267EA10}" type="parTrans" cxnId="{5C1AC23B-7F2B-475A-9225-1D919B3B03C1}">
      <dgm:prSet/>
      <dgm:spPr/>
      <dgm:t>
        <a:bodyPr/>
        <a:lstStyle/>
        <a:p>
          <a:endParaRPr lang="en-US"/>
        </a:p>
      </dgm:t>
    </dgm:pt>
    <dgm:pt modelId="{CFD1FAFE-1694-4795-8CAE-0901BA09BE99}" type="sibTrans" cxnId="{5C1AC23B-7F2B-475A-9225-1D919B3B03C1}">
      <dgm:prSet/>
      <dgm:spPr/>
      <dgm:t>
        <a:bodyPr/>
        <a:lstStyle/>
        <a:p>
          <a:endParaRPr lang="en-US"/>
        </a:p>
      </dgm:t>
    </dgm:pt>
    <dgm:pt modelId="{2A36AD99-5980-4629-B4A8-5D28276A55A7}">
      <dgm:prSet/>
      <dgm:spPr/>
      <dgm:t>
        <a:bodyPr/>
        <a:lstStyle/>
        <a:p>
          <a:r>
            <a:rPr lang="en-ZA"/>
            <a:t>If the contract exceeds this, a lower value is recommended.</a:t>
          </a:r>
          <a:endParaRPr lang="en-US"/>
        </a:p>
      </dgm:t>
    </dgm:pt>
    <dgm:pt modelId="{E06DD2CE-0231-4033-A71D-07AA5000F83F}" type="parTrans" cxnId="{E4A26535-2666-4810-8C22-AC1930EACF9B}">
      <dgm:prSet/>
      <dgm:spPr/>
      <dgm:t>
        <a:bodyPr/>
        <a:lstStyle/>
        <a:p>
          <a:endParaRPr lang="en-US"/>
        </a:p>
      </dgm:t>
    </dgm:pt>
    <dgm:pt modelId="{21692C7C-343E-4C30-AF14-8F19BD3C1C53}" type="sibTrans" cxnId="{E4A26535-2666-4810-8C22-AC1930EACF9B}">
      <dgm:prSet/>
      <dgm:spPr/>
      <dgm:t>
        <a:bodyPr/>
        <a:lstStyle/>
        <a:p>
          <a:endParaRPr lang="en-US"/>
        </a:p>
      </dgm:t>
    </dgm:pt>
    <dgm:pt modelId="{B4E28DE1-06AC-4646-88F9-D20E734E27F8}">
      <dgm:prSet/>
      <dgm:spPr/>
      <dgm:t>
        <a:bodyPr/>
        <a:lstStyle/>
        <a:p>
          <a:r>
            <a:rPr lang="en-ZA" b="1"/>
            <a:t>Worked example</a:t>
          </a:r>
          <a:endParaRPr lang="en-US"/>
        </a:p>
      </dgm:t>
    </dgm:pt>
    <dgm:pt modelId="{07F05379-40CA-47E3-B9A2-8C9742CA9D68}" type="parTrans" cxnId="{EA46DC84-2C41-46E2-A067-B3437844A9B8}">
      <dgm:prSet/>
      <dgm:spPr/>
      <dgm:t>
        <a:bodyPr/>
        <a:lstStyle/>
        <a:p>
          <a:endParaRPr lang="en-US"/>
        </a:p>
      </dgm:t>
    </dgm:pt>
    <dgm:pt modelId="{F9078917-F77F-4044-908B-CA633D1C3D97}" type="sibTrans" cxnId="{EA46DC84-2C41-46E2-A067-B3437844A9B8}">
      <dgm:prSet/>
      <dgm:spPr/>
      <dgm:t>
        <a:bodyPr/>
        <a:lstStyle/>
        <a:p>
          <a:endParaRPr lang="en-US"/>
        </a:p>
      </dgm:t>
    </dgm:pt>
    <dgm:pt modelId="{6B2A1349-72DA-4939-9C77-2CD405F2A3CD}">
      <dgm:prSet/>
      <dgm:spPr/>
      <dgm:t>
        <a:bodyPr/>
        <a:lstStyle/>
        <a:p>
          <a:r>
            <a:rPr lang="en-ZA"/>
            <a:t>R30m contract over 3 years; supplier turnover R13.5m.</a:t>
          </a:r>
          <a:endParaRPr lang="en-US"/>
        </a:p>
      </dgm:t>
    </dgm:pt>
    <dgm:pt modelId="{B4A24C0B-95DD-4056-B871-7242312E1F2B}" type="parTrans" cxnId="{76DBEAAF-D3FF-4A48-AAA5-DA133B6B7F6C}">
      <dgm:prSet/>
      <dgm:spPr/>
      <dgm:t>
        <a:bodyPr/>
        <a:lstStyle/>
        <a:p>
          <a:endParaRPr lang="en-US"/>
        </a:p>
      </dgm:t>
    </dgm:pt>
    <dgm:pt modelId="{DE176939-926B-4DAE-B14C-36FC2F1D7F9E}" type="sibTrans" cxnId="{76DBEAAF-D3FF-4A48-AAA5-DA133B6B7F6C}">
      <dgm:prSet/>
      <dgm:spPr/>
      <dgm:t>
        <a:bodyPr/>
        <a:lstStyle/>
        <a:p>
          <a:endParaRPr lang="en-US"/>
        </a:p>
      </dgm:t>
    </dgm:pt>
    <dgm:pt modelId="{2F212890-750E-42A7-9FF7-4F586839D189}">
      <dgm:prSet/>
      <dgm:spPr/>
      <dgm:t>
        <a:bodyPr/>
        <a:lstStyle/>
        <a:p>
          <a:r>
            <a:rPr lang="en-ZA"/>
            <a:t>R13.5m  x  50%  x  3  =  R20.25m maximum.</a:t>
          </a:r>
          <a:endParaRPr lang="en-US"/>
        </a:p>
      </dgm:t>
    </dgm:pt>
    <dgm:pt modelId="{41090B81-517B-4E29-B2B9-938D146AB3A3}" type="parTrans" cxnId="{822911B8-546B-4435-BBC2-D107AD844C17}">
      <dgm:prSet/>
      <dgm:spPr/>
      <dgm:t>
        <a:bodyPr/>
        <a:lstStyle/>
        <a:p>
          <a:endParaRPr lang="en-US"/>
        </a:p>
      </dgm:t>
    </dgm:pt>
    <dgm:pt modelId="{3965EE7C-64FB-4608-A0ED-02A95B96414D}" type="sibTrans" cxnId="{822911B8-546B-4435-BBC2-D107AD844C17}">
      <dgm:prSet/>
      <dgm:spPr/>
      <dgm:t>
        <a:bodyPr/>
        <a:lstStyle/>
        <a:p>
          <a:endParaRPr lang="en-US"/>
        </a:p>
      </dgm:t>
    </dgm:pt>
    <dgm:pt modelId="{B6DDD671-3CBC-465D-B76E-8DDC4D9D96A1}">
      <dgm:prSet/>
      <dgm:spPr/>
      <dgm:t>
        <a:bodyPr/>
        <a:lstStyle/>
        <a:p>
          <a:r>
            <a:rPr lang="en-ZA" b="1"/>
            <a:t>Recommendation: award a value not exceeding R20.25m.</a:t>
          </a:r>
          <a:endParaRPr lang="en-US"/>
        </a:p>
      </dgm:t>
    </dgm:pt>
    <dgm:pt modelId="{0E486BE4-DF2B-4B80-A150-68C232E143EC}" type="parTrans" cxnId="{2B594418-CE1E-4BFA-8A7E-44548237CAD0}">
      <dgm:prSet/>
      <dgm:spPr/>
      <dgm:t>
        <a:bodyPr/>
        <a:lstStyle/>
        <a:p>
          <a:endParaRPr lang="en-US"/>
        </a:p>
      </dgm:t>
    </dgm:pt>
    <dgm:pt modelId="{EBD3ECE5-3E8A-4F2A-811E-1036F6E4350A}" type="sibTrans" cxnId="{2B594418-CE1E-4BFA-8A7E-44548237CAD0}">
      <dgm:prSet/>
      <dgm:spPr/>
      <dgm:t>
        <a:bodyPr/>
        <a:lstStyle/>
        <a:p>
          <a:endParaRPr lang="en-US"/>
        </a:p>
      </dgm:t>
    </dgm:pt>
    <dgm:pt modelId="{509CD869-FA23-4A9B-8A7A-792A2B0C185F}" type="pres">
      <dgm:prSet presAssocID="{E35159BC-AE0D-4766-B813-5594DF290C3A}" presName="Name0" presStyleCnt="0">
        <dgm:presLayoutVars>
          <dgm:dir/>
          <dgm:animLvl val="lvl"/>
          <dgm:resizeHandles val="exact"/>
        </dgm:presLayoutVars>
      </dgm:prSet>
      <dgm:spPr/>
    </dgm:pt>
    <dgm:pt modelId="{C0424FB1-7175-4653-AFB5-4F3FDA8E7313}" type="pres">
      <dgm:prSet presAssocID="{B4E28DE1-06AC-4646-88F9-D20E734E27F8}" presName="boxAndChildren" presStyleCnt="0"/>
      <dgm:spPr/>
    </dgm:pt>
    <dgm:pt modelId="{D8335CB3-17BB-4836-9F61-F3C688A9006E}" type="pres">
      <dgm:prSet presAssocID="{B4E28DE1-06AC-4646-88F9-D20E734E27F8}" presName="parentTextBox" presStyleLbl="node1" presStyleIdx="0" presStyleCnt="4"/>
      <dgm:spPr/>
    </dgm:pt>
    <dgm:pt modelId="{2433D02F-A51E-41F6-A31B-FF1BEA924BD1}" type="pres">
      <dgm:prSet presAssocID="{B4E28DE1-06AC-4646-88F9-D20E734E27F8}" presName="entireBox" presStyleLbl="node1" presStyleIdx="0" presStyleCnt="4"/>
      <dgm:spPr/>
    </dgm:pt>
    <dgm:pt modelId="{93284F2E-43F8-446F-8EA9-B65A56ABF536}" type="pres">
      <dgm:prSet presAssocID="{B4E28DE1-06AC-4646-88F9-D20E734E27F8}" presName="descendantBox" presStyleCnt="0"/>
      <dgm:spPr/>
    </dgm:pt>
    <dgm:pt modelId="{29762A0E-76C5-4B50-A72C-26CC49AD2268}" type="pres">
      <dgm:prSet presAssocID="{6B2A1349-72DA-4939-9C77-2CD405F2A3CD}" presName="childTextBox" presStyleLbl="fgAccFollowNode1" presStyleIdx="0" presStyleCnt="3">
        <dgm:presLayoutVars>
          <dgm:bulletEnabled val="1"/>
        </dgm:presLayoutVars>
      </dgm:prSet>
      <dgm:spPr/>
    </dgm:pt>
    <dgm:pt modelId="{A986AE3C-87F5-4B20-BEAA-1A2F2A596D03}" type="pres">
      <dgm:prSet presAssocID="{2F212890-750E-42A7-9FF7-4F586839D189}" presName="childTextBox" presStyleLbl="fgAccFollowNode1" presStyleIdx="1" presStyleCnt="3">
        <dgm:presLayoutVars>
          <dgm:bulletEnabled val="1"/>
        </dgm:presLayoutVars>
      </dgm:prSet>
      <dgm:spPr/>
    </dgm:pt>
    <dgm:pt modelId="{A32F8635-C0B2-489E-86A4-9C540970DFA7}" type="pres">
      <dgm:prSet presAssocID="{B6DDD671-3CBC-465D-B76E-8DDC4D9D96A1}" presName="childTextBox" presStyleLbl="fgAccFollowNode1" presStyleIdx="2" presStyleCnt="3">
        <dgm:presLayoutVars>
          <dgm:bulletEnabled val="1"/>
        </dgm:presLayoutVars>
      </dgm:prSet>
      <dgm:spPr/>
    </dgm:pt>
    <dgm:pt modelId="{1FF80C37-1C48-4B89-BA4F-A6A7A58907C0}" type="pres">
      <dgm:prSet presAssocID="{21692C7C-343E-4C30-AF14-8F19BD3C1C53}" presName="sp" presStyleCnt="0"/>
      <dgm:spPr/>
    </dgm:pt>
    <dgm:pt modelId="{A32BA73A-B03D-4253-BDB9-07B9641B3793}" type="pres">
      <dgm:prSet presAssocID="{2A36AD99-5980-4629-B4A8-5D28276A55A7}" presName="arrowAndChildren" presStyleCnt="0"/>
      <dgm:spPr/>
    </dgm:pt>
    <dgm:pt modelId="{4201DD6F-9D46-4A4D-94DA-1C25D8E2B2E5}" type="pres">
      <dgm:prSet presAssocID="{2A36AD99-5980-4629-B4A8-5D28276A55A7}" presName="parentTextArrow" presStyleLbl="node1" presStyleIdx="1" presStyleCnt="4"/>
      <dgm:spPr/>
    </dgm:pt>
    <dgm:pt modelId="{40D881F8-C9AD-4AD6-B173-19A115B8CB1F}" type="pres">
      <dgm:prSet presAssocID="{CFD1FAFE-1694-4795-8CAE-0901BA09BE99}" presName="sp" presStyleCnt="0"/>
      <dgm:spPr/>
    </dgm:pt>
    <dgm:pt modelId="{511C4482-B4A9-48AB-8B33-F3BFF170DDCA}" type="pres">
      <dgm:prSet presAssocID="{E6F42912-1BBA-4F8B-95FB-F7652C39AB9F}" presName="arrowAndChildren" presStyleCnt="0"/>
      <dgm:spPr/>
    </dgm:pt>
    <dgm:pt modelId="{272B21D7-2530-485C-AFD3-2A72D0FED056}" type="pres">
      <dgm:prSet presAssocID="{E6F42912-1BBA-4F8B-95FB-F7652C39AB9F}" presName="parentTextArrow" presStyleLbl="node1" presStyleIdx="2" presStyleCnt="4"/>
      <dgm:spPr/>
    </dgm:pt>
    <dgm:pt modelId="{2AA10C87-EC57-43FB-B2EB-50C8EDC8202F}" type="pres">
      <dgm:prSet presAssocID="{1BB2577B-4F4D-4BD2-A19F-B44E9D4655E2}" presName="sp" presStyleCnt="0"/>
      <dgm:spPr/>
    </dgm:pt>
    <dgm:pt modelId="{FE4AD6AF-2F88-4380-A3BD-B1AC5000DA76}" type="pres">
      <dgm:prSet presAssocID="{43B5C516-4CD2-42D9-B574-8DF1BDC48AF9}" presName="arrowAndChildren" presStyleCnt="0"/>
      <dgm:spPr/>
    </dgm:pt>
    <dgm:pt modelId="{47B5671A-D802-4E6D-A105-2DC715065E08}" type="pres">
      <dgm:prSet presAssocID="{43B5C516-4CD2-42D9-B574-8DF1BDC48AF9}" presName="parentTextArrow" presStyleLbl="node1" presStyleIdx="3" presStyleCnt="4" custLinFactNeighborX="-167" custLinFactNeighborY="-123"/>
      <dgm:spPr/>
    </dgm:pt>
  </dgm:ptLst>
  <dgm:cxnLst>
    <dgm:cxn modelId="{2B594418-CE1E-4BFA-8A7E-44548237CAD0}" srcId="{B4E28DE1-06AC-4646-88F9-D20E734E27F8}" destId="{B6DDD671-3CBC-465D-B76E-8DDC4D9D96A1}" srcOrd="2" destOrd="0" parTransId="{0E486BE4-DF2B-4B80-A150-68C232E143EC}" sibTransId="{EBD3ECE5-3E8A-4F2A-811E-1036F6E4350A}"/>
    <dgm:cxn modelId="{E4A26535-2666-4810-8C22-AC1930EACF9B}" srcId="{E35159BC-AE0D-4766-B813-5594DF290C3A}" destId="{2A36AD99-5980-4629-B4A8-5D28276A55A7}" srcOrd="2" destOrd="0" parTransId="{E06DD2CE-0231-4033-A71D-07AA5000F83F}" sibTransId="{21692C7C-343E-4C30-AF14-8F19BD3C1C53}"/>
    <dgm:cxn modelId="{5C1AC23B-7F2B-475A-9225-1D919B3B03C1}" srcId="{E35159BC-AE0D-4766-B813-5594DF290C3A}" destId="{E6F42912-1BBA-4F8B-95FB-F7652C39AB9F}" srcOrd="1" destOrd="0" parTransId="{9904BB0A-D278-4E7D-9C78-AD5E6267EA10}" sibTransId="{CFD1FAFE-1694-4795-8CAE-0901BA09BE99}"/>
    <dgm:cxn modelId="{F782C06F-D486-4B61-AE43-3DDA20246E49}" type="presOf" srcId="{2F212890-750E-42A7-9FF7-4F586839D189}" destId="{A986AE3C-87F5-4B20-BEAA-1A2F2A596D03}" srcOrd="0" destOrd="0" presId="urn:microsoft.com/office/officeart/2005/8/layout/process4"/>
    <dgm:cxn modelId="{46198850-9B1F-4151-93CF-7D94A4E49A0C}" type="presOf" srcId="{B4E28DE1-06AC-4646-88F9-D20E734E27F8}" destId="{D8335CB3-17BB-4836-9F61-F3C688A9006E}" srcOrd="0" destOrd="0" presId="urn:microsoft.com/office/officeart/2005/8/layout/process4"/>
    <dgm:cxn modelId="{6A78067E-DFB6-42CE-976F-19E2CBBEACD2}" type="presOf" srcId="{2A36AD99-5980-4629-B4A8-5D28276A55A7}" destId="{4201DD6F-9D46-4A4D-94DA-1C25D8E2B2E5}" srcOrd="0" destOrd="0" presId="urn:microsoft.com/office/officeart/2005/8/layout/process4"/>
    <dgm:cxn modelId="{EA46DC84-2C41-46E2-A067-B3437844A9B8}" srcId="{E35159BC-AE0D-4766-B813-5594DF290C3A}" destId="{B4E28DE1-06AC-4646-88F9-D20E734E27F8}" srcOrd="3" destOrd="0" parTransId="{07F05379-40CA-47E3-B9A2-8C9742CA9D68}" sibTransId="{F9078917-F77F-4044-908B-CA633D1C3D97}"/>
    <dgm:cxn modelId="{2B1BEF96-4565-43CE-8419-74330E71FBCF}" type="presOf" srcId="{E35159BC-AE0D-4766-B813-5594DF290C3A}" destId="{509CD869-FA23-4A9B-8A7A-792A2B0C185F}" srcOrd="0" destOrd="0" presId="urn:microsoft.com/office/officeart/2005/8/layout/process4"/>
    <dgm:cxn modelId="{B16EE6A2-967F-4FBC-A2D7-2E4D8762DCAA}" type="presOf" srcId="{B6DDD671-3CBC-465D-B76E-8DDC4D9D96A1}" destId="{A32F8635-C0B2-489E-86A4-9C540970DFA7}" srcOrd="0" destOrd="0" presId="urn:microsoft.com/office/officeart/2005/8/layout/process4"/>
    <dgm:cxn modelId="{27379FAA-8072-4889-9E6A-C204F615C617}" type="presOf" srcId="{B4E28DE1-06AC-4646-88F9-D20E734E27F8}" destId="{2433D02F-A51E-41F6-A31B-FF1BEA924BD1}" srcOrd="1" destOrd="0" presId="urn:microsoft.com/office/officeart/2005/8/layout/process4"/>
    <dgm:cxn modelId="{D77839AE-DF2A-4CBC-A042-401B6C74B20F}" type="presOf" srcId="{43B5C516-4CD2-42D9-B574-8DF1BDC48AF9}" destId="{47B5671A-D802-4E6D-A105-2DC715065E08}" srcOrd="0" destOrd="0" presId="urn:microsoft.com/office/officeart/2005/8/layout/process4"/>
    <dgm:cxn modelId="{76DBEAAF-D3FF-4A48-AAA5-DA133B6B7F6C}" srcId="{B4E28DE1-06AC-4646-88F9-D20E734E27F8}" destId="{6B2A1349-72DA-4939-9C77-2CD405F2A3CD}" srcOrd="0" destOrd="0" parTransId="{B4A24C0B-95DD-4056-B871-7242312E1F2B}" sibTransId="{DE176939-926B-4DAE-B14C-36FC2F1D7F9E}"/>
    <dgm:cxn modelId="{822911B8-546B-4435-BBC2-D107AD844C17}" srcId="{B4E28DE1-06AC-4646-88F9-D20E734E27F8}" destId="{2F212890-750E-42A7-9FF7-4F586839D189}" srcOrd="1" destOrd="0" parTransId="{41090B81-517B-4E29-B2B9-938D146AB3A3}" sibTransId="{3965EE7C-64FB-4608-A0ED-02A95B96414D}"/>
    <dgm:cxn modelId="{0F8BBBD9-BFCF-4AA3-AC01-7558C46AF727}" type="presOf" srcId="{E6F42912-1BBA-4F8B-95FB-F7652C39AB9F}" destId="{272B21D7-2530-485C-AFD3-2A72D0FED056}" srcOrd="0" destOrd="0" presId="urn:microsoft.com/office/officeart/2005/8/layout/process4"/>
    <dgm:cxn modelId="{3D9DA3DA-D244-4A41-A661-2A9341DDEBB7}" srcId="{E35159BC-AE0D-4766-B813-5594DF290C3A}" destId="{43B5C516-4CD2-42D9-B574-8DF1BDC48AF9}" srcOrd="0" destOrd="0" parTransId="{E54D66E5-CAED-495C-A860-A172364829D0}" sibTransId="{1BB2577B-4F4D-4BD2-A19F-B44E9D4655E2}"/>
    <dgm:cxn modelId="{D04FB9E8-5412-4071-8310-1F0FDBD79B91}" type="presOf" srcId="{6B2A1349-72DA-4939-9C77-2CD405F2A3CD}" destId="{29762A0E-76C5-4B50-A72C-26CC49AD2268}" srcOrd="0" destOrd="0" presId="urn:microsoft.com/office/officeart/2005/8/layout/process4"/>
    <dgm:cxn modelId="{775A08A8-3286-47C6-8639-6F87865FB29F}" type="presParOf" srcId="{509CD869-FA23-4A9B-8A7A-792A2B0C185F}" destId="{C0424FB1-7175-4653-AFB5-4F3FDA8E7313}" srcOrd="0" destOrd="0" presId="urn:microsoft.com/office/officeart/2005/8/layout/process4"/>
    <dgm:cxn modelId="{AC5D6437-939F-4CA2-B5FD-F5126EFE7D44}" type="presParOf" srcId="{C0424FB1-7175-4653-AFB5-4F3FDA8E7313}" destId="{D8335CB3-17BB-4836-9F61-F3C688A9006E}" srcOrd="0" destOrd="0" presId="urn:microsoft.com/office/officeart/2005/8/layout/process4"/>
    <dgm:cxn modelId="{BAC90E51-AEB7-4029-A9D1-F20E8548FC20}" type="presParOf" srcId="{C0424FB1-7175-4653-AFB5-4F3FDA8E7313}" destId="{2433D02F-A51E-41F6-A31B-FF1BEA924BD1}" srcOrd="1" destOrd="0" presId="urn:microsoft.com/office/officeart/2005/8/layout/process4"/>
    <dgm:cxn modelId="{F85CAB9A-E2BD-4F81-B5BD-CA1C1608F855}" type="presParOf" srcId="{C0424FB1-7175-4653-AFB5-4F3FDA8E7313}" destId="{93284F2E-43F8-446F-8EA9-B65A56ABF536}" srcOrd="2" destOrd="0" presId="urn:microsoft.com/office/officeart/2005/8/layout/process4"/>
    <dgm:cxn modelId="{7A688724-AE65-46B3-8F90-7B65A5393039}" type="presParOf" srcId="{93284F2E-43F8-446F-8EA9-B65A56ABF536}" destId="{29762A0E-76C5-4B50-A72C-26CC49AD2268}" srcOrd="0" destOrd="0" presId="urn:microsoft.com/office/officeart/2005/8/layout/process4"/>
    <dgm:cxn modelId="{9D55CFA7-CC11-46FD-99CF-BD6B0A144CBF}" type="presParOf" srcId="{93284F2E-43F8-446F-8EA9-B65A56ABF536}" destId="{A986AE3C-87F5-4B20-BEAA-1A2F2A596D03}" srcOrd="1" destOrd="0" presId="urn:microsoft.com/office/officeart/2005/8/layout/process4"/>
    <dgm:cxn modelId="{16CCB218-830F-40CD-80D1-560EF7C50533}" type="presParOf" srcId="{93284F2E-43F8-446F-8EA9-B65A56ABF536}" destId="{A32F8635-C0B2-489E-86A4-9C540970DFA7}" srcOrd="2" destOrd="0" presId="urn:microsoft.com/office/officeart/2005/8/layout/process4"/>
    <dgm:cxn modelId="{013C538F-6D68-42C6-A80F-0663CE21E611}" type="presParOf" srcId="{509CD869-FA23-4A9B-8A7A-792A2B0C185F}" destId="{1FF80C37-1C48-4B89-BA4F-A6A7A58907C0}" srcOrd="1" destOrd="0" presId="urn:microsoft.com/office/officeart/2005/8/layout/process4"/>
    <dgm:cxn modelId="{62EF6D4E-E97F-49E0-8599-4A4B3F55BA86}" type="presParOf" srcId="{509CD869-FA23-4A9B-8A7A-792A2B0C185F}" destId="{A32BA73A-B03D-4253-BDB9-07B9641B3793}" srcOrd="2" destOrd="0" presId="urn:microsoft.com/office/officeart/2005/8/layout/process4"/>
    <dgm:cxn modelId="{87D64455-9834-4F04-9774-617EBEF0706B}" type="presParOf" srcId="{A32BA73A-B03D-4253-BDB9-07B9641B3793}" destId="{4201DD6F-9D46-4A4D-94DA-1C25D8E2B2E5}" srcOrd="0" destOrd="0" presId="urn:microsoft.com/office/officeart/2005/8/layout/process4"/>
    <dgm:cxn modelId="{99660FD2-AB3D-46CC-A467-7056733CC7AD}" type="presParOf" srcId="{509CD869-FA23-4A9B-8A7A-792A2B0C185F}" destId="{40D881F8-C9AD-4AD6-B173-19A115B8CB1F}" srcOrd="3" destOrd="0" presId="urn:microsoft.com/office/officeart/2005/8/layout/process4"/>
    <dgm:cxn modelId="{84A29B61-EBC6-4850-BBB7-8CEAB059E414}" type="presParOf" srcId="{509CD869-FA23-4A9B-8A7A-792A2B0C185F}" destId="{511C4482-B4A9-48AB-8B33-F3BFF170DDCA}" srcOrd="4" destOrd="0" presId="urn:microsoft.com/office/officeart/2005/8/layout/process4"/>
    <dgm:cxn modelId="{20E45B36-8350-4091-B273-29D94C44E8DF}" type="presParOf" srcId="{511C4482-B4A9-48AB-8B33-F3BFF170DDCA}" destId="{272B21D7-2530-485C-AFD3-2A72D0FED056}" srcOrd="0" destOrd="0" presId="urn:microsoft.com/office/officeart/2005/8/layout/process4"/>
    <dgm:cxn modelId="{E543C1E4-C65E-426E-B50D-D2E8AAA164AB}" type="presParOf" srcId="{509CD869-FA23-4A9B-8A7A-792A2B0C185F}" destId="{2AA10C87-EC57-43FB-B2EB-50C8EDC8202F}" srcOrd="5" destOrd="0" presId="urn:microsoft.com/office/officeart/2005/8/layout/process4"/>
    <dgm:cxn modelId="{C6C2CF14-9A9D-43CB-96D4-C828F704BF15}" type="presParOf" srcId="{509CD869-FA23-4A9B-8A7A-792A2B0C185F}" destId="{FE4AD6AF-2F88-4380-A3BD-B1AC5000DA76}" srcOrd="6" destOrd="0" presId="urn:microsoft.com/office/officeart/2005/8/layout/process4"/>
    <dgm:cxn modelId="{C55B5BA6-A3BE-4FC1-8E8F-B414288864F5}" type="presParOf" srcId="{FE4AD6AF-2F88-4380-A3BD-B1AC5000DA76}" destId="{47B5671A-D802-4E6D-A105-2DC715065E0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DD2C61-E8BE-4C22-AE3C-8E0579171B1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93C3B9F-5C66-4673-BCAF-42AABF8F92F1}">
      <dgm:prSet/>
      <dgm:spPr/>
      <dgm:t>
        <a:bodyPr/>
        <a:lstStyle/>
        <a:p>
          <a:r>
            <a:rPr lang="en-ZA" b="1"/>
            <a:t>Financially sound when: </a:t>
          </a:r>
          <a:r>
            <a:rPr lang="en-ZA"/>
            <a:t>no going-concern issue, good ratios, sufficient cash, and contract size within financial strength.</a:t>
          </a:r>
          <a:endParaRPr lang="en-US"/>
        </a:p>
      </dgm:t>
    </dgm:pt>
    <dgm:pt modelId="{D361A07D-6643-4BD6-9AA8-BC7F9120DD16}" type="parTrans" cxnId="{CEBA9479-9CF3-4EA1-B5FE-9E9079B5E30B}">
      <dgm:prSet/>
      <dgm:spPr/>
      <dgm:t>
        <a:bodyPr/>
        <a:lstStyle/>
        <a:p>
          <a:endParaRPr lang="en-US"/>
        </a:p>
      </dgm:t>
    </dgm:pt>
    <dgm:pt modelId="{D4F205A1-6B78-4180-9CF6-D83CB6B074D6}" type="sibTrans" cxnId="{CEBA9479-9CF3-4EA1-B5FE-9E9079B5E30B}">
      <dgm:prSet/>
      <dgm:spPr/>
      <dgm:t>
        <a:bodyPr/>
        <a:lstStyle/>
        <a:p>
          <a:endParaRPr lang="en-US"/>
        </a:p>
      </dgm:t>
    </dgm:pt>
    <dgm:pt modelId="{5FAC0D47-91C1-416A-B8B8-7B6C5EADAB3E}">
      <dgm:prSet/>
      <dgm:spPr/>
      <dgm:t>
        <a:bodyPr/>
        <a:lstStyle/>
        <a:p>
          <a:r>
            <a:rPr lang="en-ZA" b="1"/>
            <a:t>Parent company guarantee - </a:t>
          </a:r>
          <a:r>
            <a:rPr lang="en-ZA"/>
            <a:t>where a subsidiary is weak but the group is financially sound.</a:t>
          </a:r>
          <a:endParaRPr lang="en-US"/>
        </a:p>
      </dgm:t>
    </dgm:pt>
    <dgm:pt modelId="{E1DCA489-B394-4668-B2B9-64107BE2B473}" type="parTrans" cxnId="{79A23A88-5E5C-438D-A659-7955283A1A55}">
      <dgm:prSet/>
      <dgm:spPr/>
      <dgm:t>
        <a:bodyPr/>
        <a:lstStyle/>
        <a:p>
          <a:endParaRPr lang="en-US"/>
        </a:p>
      </dgm:t>
    </dgm:pt>
    <dgm:pt modelId="{11F73B0C-F469-403C-B091-97DD82A8D974}" type="sibTrans" cxnId="{79A23A88-5E5C-438D-A659-7955283A1A55}">
      <dgm:prSet/>
      <dgm:spPr/>
      <dgm:t>
        <a:bodyPr/>
        <a:lstStyle/>
        <a:p>
          <a:endParaRPr lang="en-US"/>
        </a:p>
      </dgm:t>
    </dgm:pt>
    <dgm:pt modelId="{AFCB9B3A-1250-4455-8436-101A6D0A12E2}">
      <dgm:prSet/>
      <dgm:spPr/>
      <dgm:t>
        <a:bodyPr/>
        <a:lstStyle/>
        <a:p>
          <a:r>
            <a:rPr lang="en-ZA" b="1"/>
            <a:t>Performance bond - </a:t>
          </a:r>
          <a:r>
            <a:rPr lang="en-ZA"/>
            <a:t>typically 10% of contract value (construction / engineering contracts).</a:t>
          </a:r>
          <a:endParaRPr lang="en-US"/>
        </a:p>
      </dgm:t>
    </dgm:pt>
    <dgm:pt modelId="{3F5A8C50-B51C-4843-8566-A9BCC02416E8}" type="parTrans" cxnId="{DF180D60-60C5-4DD6-9BBB-8E686DC452DE}">
      <dgm:prSet/>
      <dgm:spPr/>
      <dgm:t>
        <a:bodyPr/>
        <a:lstStyle/>
        <a:p>
          <a:endParaRPr lang="en-US"/>
        </a:p>
      </dgm:t>
    </dgm:pt>
    <dgm:pt modelId="{AFCCD5B6-7119-4942-841C-C7F3BAC65C90}" type="sibTrans" cxnId="{DF180D60-60C5-4DD6-9BBB-8E686DC452DE}">
      <dgm:prSet/>
      <dgm:spPr/>
      <dgm:t>
        <a:bodyPr/>
        <a:lstStyle/>
        <a:p>
          <a:endParaRPr lang="en-US"/>
        </a:p>
      </dgm:t>
    </dgm:pt>
    <dgm:pt modelId="{D73EE7B5-BC93-4DFE-93A4-124F782A831E}">
      <dgm:prSet/>
      <dgm:spPr/>
      <dgm:t>
        <a:bodyPr/>
        <a:lstStyle/>
        <a:p>
          <a:r>
            <a:rPr lang="en-ZA" b="1"/>
            <a:t>Not sound (no recommendation) - </a:t>
          </a:r>
          <a:r>
            <a:rPr lang="en-ZA"/>
            <a:t>a going-concern issue or overall poor financial position.</a:t>
          </a:r>
          <a:endParaRPr lang="en-US"/>
        </a:p>
      </dgm:t>
    </dgm:pt>
    <dgm:pt modelId="{527E0F1A-C570-467A-AA91-2450C66C2F96}" type="parTrans" cxnId="{BC77DA5A-F656-47C4-8CC9-4B60D6290780}">
      <dgm:prSet/>
      <dgm:spPr/>
      <dgm:t>
        <a:bodyPr/>
        <a:lstStyle/>
        <a:p>
          <a:endParaRPr lang="en-US"/>
        </a:p>
      </dgm:t>
    </dgm:pt>
    <dgm:pt modelId="{E7B1D62D-55E9-4612-9BDF-804EDB0DB081}" type="sibTrans" cxnId="{BC77DA5A-F656-47C4-8CC9-4B60D6290780}">
      <dgm:prSet/>
      <dgm:spPr/>
      <dgm:t>
        <a:bodyPr/>
        <a:lstStyle/>
        <a:p>
          <a:endParaRPr lang="en-US"/>
        </a:p>
      </dgm:t>
    </dgm:pt>
    <dgm:pt modelId="{9A496F95-4142-415B-9EF5-C8089D45AB10}">
      <dgm:prSet/>
      <dgm:spPr/>
      <dgm:t>
        <a:bodyPr/>
        <a:lstStyle/>
        <a:p>
          <a:r>
            <a:rPr lang="en-ZA" b="1"/>
            <a:t>Reporting - </a:t>
          </a:r>
          <a:r>
            <a:rPr lang="en-ZA"/>
            <a:t>standardised report; valid for 18 months; align submissions with tender committee dates.</a:t>
          </a:r>
          <a:endParaRPr lang="en-US"/>
        </a:p>
      </dgm:t>
    </dgm:pt>
    <dgm:pt modelId="{D8C89041-8C86-4B3A-AEAA-C59268581E89}" type="parTrans" cxnId="{789D0696-FDED-481C-967A-C7510C5E09CD}">
      <dgm:prSet/>
      <dgm:spPr/>
      <dgm:t>
        <a:bodyPr/>
        <a:lstStyle/>
        <a:p>
          <a:endParaRPr lang="en-US"/>
        </a:p>
      </dgm:t>
    </dgm:pt>
    <dgm:pt modelId="{98B063A6-52F0-4626-880D-7A495123E944}" type="sibTrans" cxnId="{789D0696-FDED-481C-967A-C7510C5E09CD}">
      <dgm:prSet/>
      <dgm:spPr/>
      <dgm:t>
        <a:bodyPr/>
        <a:lstStyle/>
        <a:p>
          <a:endParaRPr lang="en-US"/>
        </a:p>
      </dgm:t>
    </dgm:pt>
    <dgm:pt modelId="{1501E20A-7291-453D-86C5-164934D20418}" type="pres">
      <dgm:prSet presAssocID="{88DD2C61-E8BE-4C22-AE3C-8E0579171B12}" presName="root" presStyleCnt="0">
        <dgm:presLayoutVars>
          <dgm:dir/>
          <dgm:resizeHandles val="exact"/>
        </dgm:presLayoutVars>
      </dgm:prSet>
      <dgm:spPr/>
    </dgm:pt>
    <dgm:pt modelId="{082F2400-0494-4D07-A0BA-843FB436B0A1}" type="pres">
      <dgm:prSet presAssocID="{193C3B9F-5C66-4673-BCAF-42AABF8F92F1}" presName="compNode" presStyleCnt="0"/>
      <dgm:spPr/>
    </dgm:pt>
    <dgm:pt modelId="{0D16FC68-4945-416A-A18F-4375715B5F0B}" type="pres">
      <dgm:prSet presAssocID="{193C3B9F-5C66-4673-BCAF-42AABF8F92F1}" presName="bgRect" presStyleLbl="bgShp" presStyleIdx="0" presStyleCnt="5"/>
      <dgm:spPr/>
    </dgm:pt>
    <dgm:pt modelId="{4E94CEB0-0179-452C-BAE6-3F2B228806E6}" type="pres">
      <dgm:prSet presAssocID="{193C3B9F-5C66-4673-BCAF-42AABF8F92F1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0FB6BF3-9307-4DBB-A4EA-A997001CA2C9}" type="pres">
      <dgm:prSet presAssocID="{193C3B9F-5C66-4673-BCAF-42AABF8F92F1}" presName="spaceRect" presStyleCnt="0"/>
      <dgm:spPr/>
    </dgm:pt>
    <dgm:pt modelId="{9D333FB6-3B55-48E4-AC4D-0CFF35E2C071}" type="pres">
      <dgm:prSet presAssocID="{193C3B9F-5C66-4673-BCAF-42AABF8F92F1}" presName="parTx" presStyleLbl="revTx" presStyleIdx="0" presStyleCnt="5">
        <dgm:presLayoutVars>
          <dgm:chMax val="0"/>
          <dgm:chPref val="0"/>
        </dgm:presLayoutVars>
      </dgm:prSet>
      <dgm:spPr/>
    </dgm:pt>
    <dgm:pt modelId="{5E2EF08C-CEE0-468E-8764-8555C7F9344B}" type="pres">
      <dgm:prSet presAssocID="{D4F205A1-6B78-4180-9CF6-D83CB6B074D6}" presName="sibTrans" presStyleCnt="0"/>
      <dgm:spPr/>
    </dgm:pt>
    <dgm:pt modelId="{2136C329-B025-4BE3-9BEE-862B789D82F6}" type="pres">
      <dgm:prSet presAssocID="{5FAC0D47-91C1-416A-B8B8-7B6C5EADAB3E}" presName="compNode" presStyleCnt="0"/>
      <dgm:spPr/>
    </dgm:pt>
    <dgm:pt modelId="{CEE5FE3D-B66C-4393-B1BF-A682E8B9CE17}" type="pres">
      <dgm:prSet presAssocID="{5FAC0D47-91C1-416A-B8B8-7B6C5EADAB3E}" presName="bgRect" presStyleLbl="bgShp" presStyleIdx="1" presStyleCnt="5"/>
      <dgm:spPr/>
    </dgm:pt>
    <dgm:pt modelId="{35FF2156-27B5-4CD4-BEF9-276989272354}" type="pres">
      <dgm:prSet presAssocID="{5FAC0D47-91C1-416A-B8B8-7B6C5EADAB3E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293637EB-1594-4B10-83C9-E37BF16AE22E}" type="pres">
      <dgm:prSet presAssocID="{5FAC0D47-91C1-416A-B8B8-7B6C5EADAB3E}" presName="spaceRect" presStyleCnt="0"/>
      <dgm:spPr/>
    </dgm:pt>
    <dgm:pt modelId="{78169EC8-D5D1-40F8-9F58-90D302B4C74F}" type="pres">
      <dgm:prSet presAssocID="{5FAC0D47-91C1-416A-B8B8-7B6C5EADAB3E}" presName="parTx" presStyleLbl="revTx" presStyleIdx="1" presStyleCnt="5">
        <dgm:presLayoutVars>
          <dgm:chMax val="0"/>
          <dgm:chPref val="0"/>
        </dgm:presLayoutVars>
      </dgm:prSet>
      <dgm:spPr/>
    </dgm:pt>
    <dgm:pt modelId="{903F083A-5074-42A0-BEC7-B9EC9E67A39D}" type="pres">
      <dgm:prSet presAssocID="{11F73B0C-F469-403C-B091-97DD82A8D974}" presName="sibTrans" presStyleCnt="0"/>
      <dgm:spPr/>
    </dgm:pt>
    <dgm:pt modelId="{6063639B-3DF4-4C09-A21F-D36C6018F184}" type="pres">
      <dgm:prSet presAssocID="{AFCB9B3A-1250-4455-8436-101A6D0A12E2}" presName="compNode" presStyleCnt="0"/>
      <dgm:spPr/>
    </dgm:pt>
    <dgm:pt modelId="{5A4FDBBC-0747-4C45-B72E-29CC081A3B1B}" type="pres">
      <dgm:prSet presAssocID="{AFCB9B3A-1250-4455-8436-101A6D0A12E2}" presName="bgRect" presStyleLbl="bgShp" presStyleIdx="2" presStyleCnt="5"/>
      <dgm:spPr/>
    </dgm:pt>
    <dgm:pt modelId="{40B24797-9AD4-4B98-96C1-013EF87360B0}" type="pres">
      <dgm:prSet presAssocID="{AFCB9B3A-1250-4455-8436-101A6D0A12E2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11C71D38-DFC9-424F-8A56-1F205F5F135D}" type="pres">
      <dgm:prSet presAssocID="{AFCB9B3A-1250-4455-8436-101A6D0A12E2}" presName="spaceRect" presStyleCnt="0"/>
      <dgm:spPr/>
    </dgm:pt>
    <dgm:pt modelId="{2063FDF7-A246-459B-BB1F-96E37ED3E9E1}" type="pres">
      <dgm:prSet presAssocID="{AFCB9B3A-1250-4455-8436-101A6D0A12E2}" presName="parTx" presStyleLbl="revTx" presStyleIdx="2" presStyleCnt="5">
        <dgm:presLayoutVars>
          <dgm:chMax val="0"/>
          <dgm:chPref val="0"/>
        </dgm:presLayoutVars>
      </dgm:prSet>
      <dgm:spPr/>
    </dgm:pt>
    <dgm:pt modelId="{731B8351-3C20-4E8C-89D0-0BAC489E2589}" type="pres">
      <dgm:prSet presAssocID="{AFCCD5B6-7119-4942-841C-C7F3BAC65C90}" presName="sibTrans" presStyleCnt="0"/>
      <dgm:spPr/>
    </dgm:pt>
    <dgm:pt modelId="{4281637C-E76C-4283-A359-398E4893CD08}" type="pres">
      <dgm:prSet presAssocID="{D73EE7B5-BC93-4DFE-93A4-124F782A831E}" presName="compNode" presStyleCnt="0"/>
      <dgm:spPr/>
    </dgm:pt>
    <dgm:pt modelId="{795AB83C-38FB-4734-89A6-6BDB0713669F}" type="pres">
      <dgm:prSet presAssocID="{D73EE7B5-BC93-4DFE-93A4-124F782A831E}" presName="bgRect" presStyleLbl="bgShp" presStyleIdx="3" presStyleCnt="5"/>
      <dgm:spPr/>
    </dgm:pt>
    <dgm:pt modelId="{0B54A85B-644E-40F6-8F32-9B0982821353}" type="pres">
      <dgm:prSet presAssocID="{D73EE7B5-BC93-4DFE-93A4-124F782A831E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69B18167-F203-4341-BC7D-76596F093A10}" type="pres">
      <dgm:prSet presAssocID="{D73EE7B5-BC93-4DFE-93A4-124F782A831E}" presName="spaceRect" presStyleCnt="0"/>
      <dgm:spPr/>
    </dgm:pt>
    <dgm:pt modelId="{F0025D07-64A0-4591-8C06-F12755337C5F}" type="pres">
      <dgm:prSet presAssocID="{D73EE7B5-BC93-4DFE-93A4-124F782A831E}" presName="parTx" presStyleLbl="revTx" presStyleIdx="3" presStyleCnt="5">
        <dgm:presLayoutVars>
          <dgm:chMax val="0"/>
          <dgm:chPref val="0"/>
        </dgm:presLayoutVars>
      </dgm:prSet>
      <dgm:spPr/>
    </dgm:pt>
    <dgm:pt modelId="{21E9B1A7-12EE-42C9-AA4C-C8CA6A2B6B1F}" type="pres">
      <dgm:prSet presAssocID="{E7B1D62D-55E9-4612-9BDF-804EDB0DB081}" presName="sibTrans" presStyleCnt="0"/>
      <dgm:spPr/>
    </dgm:pt>
    <dgm:pt modelId="{F17FB0C9-6D48-4A3C-8F1A-ED9AACD2174E}" type="pres">
      <dgm:prSet presAssocID="{9A496F95-4142-415B-9EF5-C8089D45AB10}" presName="compNode" presStyleCnt="0"/>
      <dgm:spPr/>
    </dgm:pt>
    <dgm:pt modelId="{0520BA64-A3D3-447C-8E2F-54BCA944D42C}" type="pres">
      <dgm:prSet presAssocID="{9A496F95-4142-415B-9EF5-C8089D45AB10}" presName="bgRect" presStyleLbl="bgShp" presStyleIdx="4" presStyleCnt="5"/>
      <dgm:spPr/>
    </dgm:pt>
    <dgm:pt modelId="{53BEB4D1-6363-49EC-8674-1B5DFC71574E}" type="pres">
      <dgm:prSet presAssocID="{9A496F95-4142-415B-9EF5-C8089D45AB10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6CDB6504-1564-4B73-A52A-78A95746857A}" type="pres">
      <dgm:prSet presAssocID="{9A496F95-4142-415B-9EF5-C8089D45AB10}" presName="spaceRect" presStyleCnt="0"/>
      <dgm:spPr/>
    </dgm:pt>
    <dgm:pt modelId="{411DCFAF-4225-44A0-8221-24B3B763377A}" type="pres">
      <dgm:prSet presAssocID="{9A496F95-4142-415B-9EF5-C8089D45AB1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74F7D1A-57FB-4276-94BF-6FF1D73F4119}" type="presOf" srcId="{5FAC0D47-91C1-416A-B8B8-7B6C5EADAB3E}" destId="{78169EC8-D5D1-40F8-9F58-90D302B4C74F}" srcOrd="0" destOrd="0" presId="urn:microsoft.com/office/officeart/2018/2/layout/IconVerticalSolidList"/>
    <dgm:cxn modelId="{0013FE2A-B77A-448A-8EEF-69A64B0BBC83}" type="presOf" srcId="{88DD2C61-E8BE-4C22-AE3C-8E0579171B12}" destId="{1501E20A-7291-453D-86C5-164934D20418}" srcOrd="0" destOrd="0" presId="urn:microsoft.com/office/officeart/2018/2/layout/IconVerticalSolidList"/>
    <dgm:cxn modelId="{DF180D60-60C5-4DD6-9BBB-8E686DC452DE}" srcId="{88DD2C61-E8BE-4C22-AE3C-8E0579171B12}" destId="{AFCB9B3A-1250-4455-8436-101A6D0A12E2}" srcOrd="2" destOrd="0" parTransId="{3F5A8C50-B51C-4843-8566-A9BCC02416E8}" sibTransId="{AFCCD5B6-7119-4942-841C-C7F3BAC65C90}"/>
    <dgm:cxn modelId="{01EE3561-401D-477E-BCE0-D75DFBB2BD0D}" type="presOf" srcId="{D73EE7B5-BC93-4DFE-93A4-124F782A831E}" destId="{F0025D07-64A0-4591-8C06-F12755337C5F}" srcOrd="0" destOrd="0" presId="urn:microsoft.com/office/officeart/2018/2/layout/IconVerticalSolidList"/>
    <dgm:cxn modelId="{C731AA53-C5E5-4241-80A1-1A4F8F894769}" type="presOf" srcId="{193C3B9F-5C66-4673-BCAF-42AABF8F92F1}" destId="{9D333FB6-3B55-48E4-AC4D-0CFF35E2C071}" srcOrd="0" destOrd="0" presId="urn:microsoft.com/office/officeart/2018/2/layout/IconVerticalSolidList"/>
    <dgm:cxn modelId="{CEBA9479-9CF3-4EA1-B5FE-9E9079B5E30B}" srcId="{88DD2C61-E8BE-4C22-AE3C-8E0579171B12}" destId="{193C3B9F-5C66-4673-BCAF-42AABF8F92F1}" srcOrd="0" destOrd="0" parTransId="{D361A07D-6643-4BD6-9AA8-BC7F9120DD16}" sibTransId="{D4F205A1-6B78-4180-9CF6-D83CB6B074D6}"/>
    <dgm:cxn modelId="{BC77DA5A-F656-47C4-8CC9-4B60D6290780}" srcId="{88DD2C61-E8BE-4C22-AE3C-8E0579171B12}" destId="{D73EE7B5-BC93-4DFE-93A4-124F782A831E}" srcOrd="3" destOrd="0" parTransId="{527E0F1A-C570-467A-AA91-2450C66C2F96}" sibTransId="{E7B1D62D-55E9-4612-9BDF-804EDB0DB081}"/>
    <dgm:cxn modelId="{79A23A88-5E5C-438D-A659-7955283A1A55}" srcId="{88DD2C61-E8BE-4C22-AE3C-8E0579171B12}" destId="{5FAC0D47-91C1-416A-B8B8-7B6C5EADAB3E}" srcOrd="1" destOrd="0" parTransId="{E1DCA489-B394-4668-B2B9-64107BE2B473}" sibTransId="{11F73B0C-F469-403C-B091-97DD82A8D974}"/>
    <dgm:cxn modelId="{789D0696-FDED-481C-967A-C7510C5E09CD}" srcId="{88DD2C61-E8BE-4C22-AE3C-8E0579171B12}" destId="{9A496F95-4142-415B-9EF5-C8089D45AB10}" srcOrd="4" destOrd="0" parTransId="{D8C89041-8C86-4B3A-AEAA-C59268581E89}" sibTransId="{98B063A6-52F0-4626-880D-7A495123E944}"/>
    <dgm:cxn modelId="{09E0F09B-4B85-4C69-BF95-F4A6443E30BB}" type="presOf" srcId="{9A496F95-4142-415B-9EF5-C8089D45AB10}" destId="{411DCFAF-4225-44A0-8221-24B3B763377A}" srcOrd="0" destOrd="0" presId="urn:microsoft.com/office/officeart/2018/2/layout/IconVerticalSolidList"/>
    <dgm:cxn modelId="{8C2A58AB-CFE9-46F6-9FC3-3BC637C3BA0C}" type="presOf" srcId="{AFCB9B3A-1250-4455-8436-101A6D0A12E2}" destId="{2063FDF7-A246-459B-BB1F-96E37ED3E9E1}" srcOrd="0" destOrd="0" presId="urn:microsoft.com/office/officeart/2018/2/layout/IconVerticalSolidList"/>
    <dgm:cxn modelId="{E5BD8E01-5277-4C32-ABB0-10382251D981}" type="presParOf" srcId="{1501E20A-7291-453D-86C5-164934D20418}" destId="{082F2400-0494-4D07-A0BA-843FB436B0A1}" srcOrd="0" destOrd="0" presId="urn:microsoft.com/office/officeart/2018/2/layout/IconVerticalSolidList"/>
    <dgm:cxn modelId="{320ED5A3-AAB6-4FCD-B4CA-6ABA4AC547DE}" type="presParOf" srcId="{082F2400-0494-4D07-A0BA-843FB436B0A1}" destId="{0D16FC68-4945-416A-A18F-4375715B5F0B}" srcOrd="0" destOrd="0" presId="urn:microsoft.com/office/officeart/2018/2/layout/IconVerticalSolidList"/>
    <dgm:cxn modelId="{EEA75589-520B-4EDA-B09C-E10F6AE1F37E}" type="presParOf" srcId="{082F2400-0494-4D07-A0BA-843FB436B0A1}" destId="{4E94CEB0-0179-452C-BAE6-3F2B228806E6}" srcOrd="1" destOrd="0" presId="urn:microsoft.com/office/officeart/2018/2/layout/IconVerticalSolidList"/>
    <dgm:cxn modelId="{9976099C-5924-44EE-B0E8-108A4F2CA45C}" type="presParOf" srcId="{082F2400-0494-4D07-A0BA-843FB436B0A1}" destId="{A0FB6BF3-9307-4DBB-A4EA-A997001CA2C9}" srcOrd="2" destOrd="0" presId="urn:microsoft.com/office/officeart/2018/2/layout/IconVerticalSolidList"/>
    <dgm:cxn modelId="{34EC25B5-5B04-458C-93C9-E217D4CB1C3C}" type="presParOf" srcId="{082F2400-0494-4D07-A0BA-843FB436B0A1}" destId="{9D333FB6-3B55-48E4-AC4D-0CFF35E2C071}" srcOrd="3" destOrd="0" presId="urn:microsoft.com/office/officeart/2018/2/layout/IconVerticalSolidList"/>
    <dgm:cxn modelId="{CA251DEA-8B15-4C25-9C96-D59FB6729000}" type="presParOf" srcId="{1501E20A-7291-453D-86C5-164934D20418}" destId="{5E2EF08C-CEE0-468E-8764-8555C7F9344B}" srcOrd="1" destOrd="0" presId="urn:microsoft.com/office/officeart/2018/2/layout/IconVerticalSolidList"/>
    <dgm:cxn modelId="{1D46C65F-76F9-4F40-BD32-1E927DFA5A36}" type="presParOf" srcId="{1501E20A-7291-453D-86C5-164934D20418}" destId="{2136C329-B025-4BE3-9BEE-862B789D82F6}" srcOrd="2" destOrd="0" presId="urn:microsoft.com/office/officeart/2018/2/layout/IconVerticalSolidList"/>
    <dgm:cxn modelId="{6E5AD9BC-7CD2-4576-BE1F-6D898FBF7661}" type="presParOf" srcId="{2136C329-B025-4BE3-9BEE-862B789D82F6}" destId="{CEE5FE3D-B66C-4393-B1BF-A682E8B9CE17}" srcOrd="0" destOrd="0" presId="urn:microsoft.com/office/officeart/2018/2/layout/IconVerticalSolidList"/>
    <dgm:cxn modelId="{BDF0A1A8-6F09-4924-B4DA-D7F6F4020C0E}" type="presParOf" srcId="{2136C329-B025-4BE3-9BEE-862B789D82F6}" destId="{35FF2156-27B5-4CD4-BEF9-276989272354}" srcOrd="1" destOrd="0" presId="urn:microsoft.com/office/officeart/2018/2/layout/IconVerticalSolidList"/>
    <dgm:cxn modelId="{66C10D81-8BBD-48B3-BC2E-C03950165E44}" type="presParOf" srcId="{2136C329-B025-4BE3-9BEE-862B789D82F6}" destId="{293637EB-1594-4B10-83C9-E37BF16AE22E}" srcOrd="2" destOrd="0" presId="urn:microsoft.com/office/officeart/2018/2/layout/IconVerticalSolidList"/>
    <dgm:cxn modelId="{352552F5-78E0-45D8-9F28-F6565EB0C12F}" type="presParOf" srcId="{2136C329-B025-4BE3-9BEE-862B789D82F6}" destId="{78169EC8-D5D1-40F8-9F58-90D302B4C74F}" srcOrd="3" destOrd="0" presId="urn:microsoft.com/office/officeart/2018/2/layout/IconVerticalSolidList"/>
    <dgm:cxn modelId="{383642CC-1F47-4D82-95E0-51168F842EFA}" type="presParOf" srcId="{1501E20A-7291-453D-86C5-164934D20418}" destId="{903F083A-5074-42A0-BEC7-B9EC9E67A39D}" srcOrd="3" destOrd="0" presId="urn:microsoft.com/office/officeart/2018/2/layout/IconVerticalSolidList"/>
    <dgm:cxn modelId="{17B98B4C-B340-4FF9-88CB-01259FBC0E40}" type="presParOf" srcId="{1501E20A-7291-453D-86C5-164934D20418}" destId="{6063639B-3DF4-4C09-A21F-D36C6018F184}" srcOrd="4" destOrd="0" presId="urn:microsoft.com/office/officeart/2018/2/layout/IconVerticalSolidList"/>
    <dgm:cxn modelId="{E9ED40C2-8983-4BC4-AEC8-4023656648B1}" type="presParOf" srcId="{6063639B-3DF4-4C09-A21F-D36C6018F184}" destId="{5A4FDBBC-0747-4C45-B72E-29CC081A3B1B}" srcOrd="0" destOrd="0" presId="urn:microsoft.com/office/officeart/2018/2/layout/IconVerticalSolidList"/>
    <dgm:cxn modelId="{01EEB88F-A76C-4EE1-BDC9-8F488F348368}" type="presParOf" srcId="{6063639B-3DF4-4C09-A21F-D36C6018F184}" destId="{40B24797-9AD4-4B98-96C1-013EF87360B0}" srcOrd="1" destOrd="0" presId="urn:microsoft.com/office/officeart/2018/2/layout/IconVerticalSolidList"/>
    <dgm:cxn modelId="{EAD9F6F8-871B-45AD-A109-DD1632FF59CA}" type="presParOf" srcId="{6063639B-3DF4-4C09-A21F-D36C6018F184}" destId="{11C71D38-DFC9-424F-8A56-1F205F5F135D}" srcOrd="2" destOrd="0" presId="urn:microsoft.com/office/officeart/2018/2/layout/IconVerticalSolidList"/>
    <dgm:cxn modelId="{9B2DFDF8-2158-4A4F-B6D5-E6D502458FF0}" type="presParOf" srcId="{6063639B-3DF4-4C09-A21F-D36C6018F184}" destId="{2063FDF7-A246-459B-BB1F-96E37ED3E9E1}" srcOrd="3" destOrd="0" presId="urn:microsoft.com/office/officeart/2018/2/layout/IconVerticalSolidList"/>
    <dgm:cxn modelId="{1C224D87-E8D2-4090-808F-DFD35BE4B5C4}" type="presParOf" srcId="{1501E20A-7291-453D-86C5-164934D20418}" destId="{731B8351-3C20-4E8C-89D0-0BAC489E2589}" srcOrd="5" destOrd="0" presId="urn:microsoft.com/office/officeart/2018/2/layout/IconVerticalSolidList"/>
    <dgm:cxn modelId="{EE62F6E4-B3AE-4441-97BA-CD85AED4D5B3}" type="presParOf" srcId="{1501E20A-7291-453D-86C5-164934D20418}" destId="{4281637C-E76C-4283-A359-398E4893CD08}" srcOrd="6" destOrd="0" presId="urn:microsoft.com/office/officeart/2018/2/layout/IconVerticalSolidList"/>
    <dgm:cxn modelId="{81F8616E-773E-4BFD-929C-D2CDF2BC0758}" type="presParOf" srcId="{4281637C-E76C-4283-A359-398E4893CD08}" destId="{795AB83C-38FB-4734-89A6-6BDB0713669F}" srcOrd="0" destOrd="0" presId="urn:microsoft.com/office/officeart/2018/2/layout/IconVerticalSolidList"/>
    <dgm:cxn modelId="{2C1E47D6-CBC9-485D-9826-79AE88888B21}" type="presParOf" srcId="{4281637C-E76C-4283-A359-398E4893CD08}" destId="{0B54A85B-644E-40F6-8F32-9B0982821353}" srcOrd="1" destOrd="0" presId="urn:microsoft.com/office/officeart/2018/2/layout/IconVerticalSolidList"/>
    <dgm:cxn modelId="{BD3FE964-C9AC-439D-94DE-6C4A828A80C8}" type="presParOf" srcId="{4281637C-E76C-4283-A359-398E4893CD08}" destId="{69B18167-F203-4341-BC7D-76596F093A10}" srcOrd="2" destOrd="0" presId="urn:microsoft.com/office/officeart/2018/2/layout/IconVerticalSolidList"/>
    <dgm:cxn modelId="{517C03BB-E0B4-49BF-ACC6-937B3D59D3A8}" type="presParOf" srcId="{4281637C-E76C-4283-A359-398E4893CD08}" destId="{F0025D07-64A0-4591-8C06-F12755337C5F}" srcOrd="3" destOrd="0" presId="urn:microsoft.com/office/officeart/2018/2/layout/IconVerticalSolidList"/>
    <dgm:cxn modelId="{F2A13FB2-7EA0-43D0-BD2C-7D04C2DCEACC}" type="presParOf" srcId="{1501E20A-7291-453D-86C5-164934D20418}" destId="{21E9B1A7-12EE-42C9-AA4C-C8CA6A2B6B1F}" srcOrd="7" destOrd="0" presId="urn:microsoft.com/office/officeart/2018/2/layout/IconVerticalSolidList"/>
    <dgm:cxn modelId="{79B05FF7-54AE-45B1-B9A3-14BD7E70231E}" type="presParOf" srcId="{1501E20A-7291-453D-86C5-164934D20418}" destId="{F17FB0C9-6D48-4A3C-8F1A-ED9AACD2174E}" srcOrd="8" destOrd="0" presId="urn:microsoft.com/office/officeart/2018/2/layout/IconVerticalSolidList"/>
    <dgm:cxn modelId="{300D7EDF-4623-4B16-8CD5-270D510BF5CD}" type="presParOf" srcId="{F17FB0C9-6D48-4A3C-8F1A-ED9AACD2174E}" destId="{0520BA64-A3D3-447C-8E2F-54BCA944D42C}" srcOrd="0" destOrd="0" presId="urn:microsoft.com/office/officeart/2018/2/layout/IconVerticalSolidList"/>
    <dgm:cxn modelId="{00D131C9-5BAE-485B-8339-BD980DDC4D3E}" type="presParOf" srcId="{F17FB0C9-6D48-4A3C-8F1A-ED9AACD2174E}" destId="{53BEB4D1-6363-49EC-8674-1B5DFC71574E}" srcOrd="1" destOrd="0" presId="urn:microsoft.com/office/officeart/2018/2/layout/IconVerticalSolidList"/>
    <dgm:cxn modelId="{C9141E4E-D25A-4DA6-9234-D558B81DE11F}" type="presParOf" srcId="{F17FB0C9-6D48-4A3C-8F1A-ED9AACD2174E}" destId="{6CDB6504-1564-4B73-A52A-78A95746857A}" srcOrd="2" destOrd="0" presId="urn:microsoft.com/office/officeart/2018/2/layout/IconVerticalSolidList"/>
    <dgm:cxn modelId="{9AE3F1B5-6EC0-42B9-8186-AB9A5D854851}" type="presParOf" srcId="{F17FB0C9-6D48-4A3C-8F1A-ED9AACD2174E}" destId="{411DCFAF-4225-44A0-8221-24B3B76337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BB50ED-0C0C-4DC4-99D7-E04EB2A59A1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E0EBA79-0C91-43A7-98E9-27D803E8A71F}">
      <dgm:prSet/>
      <dgm:spPr/>
      <dgm:t>
        <a:bodyPr/>
        <a:lstStyle/>
        <a:p>
          <a:r>
            <a:rPr lang="en-ZA"/>
            <a:t>Submit complete, signed and approved statements - within 18 months of year end.</a:t>
          </a:r>
          <a:endParaRPr lang="en-US"/>
        </a:p>
      </dgm:t>
    </dgm:pt>
    <dgm:pt modelId="{750AD6B0-711A-4456-A93B-5CFBA826076A}" type="parTrans" cxnId="{94FC7C02-09F2-40FF-BB7D-855B7D89A0DA}">
      <dgm:prSet/>
      <dgm:spPr/>
      <dgm:t>
        <a:bodyPr/>
        <a:lstStyle/>
        <a:p>
          <a:endParaRPr lang="en-US"/>
        </a:p>
      </dgm:t>
    </dgm:pt>
    <dgm:pt modelId="{C1461AE1-C1F3-4A94-AE37-2C12A0880E22}" type="sibTrans" cxnId="{94FC7C02-09F2-40FF-BB7D-855B7D89A0DA}">
      <dgm:prSet/>
      <dgm:spPr/>
      <dgm:t>
        <a:bodyPr/>
        <a:lstStyle/>
        <a:p>
          <a:endParaRPr lang="en-US"/>
        </a:p>
      </dgm:t>
    </dgm:pt>
    <dgm:pt modelId="{29393DBF-303F-4C3B-82E7-104D798B8358}">
      <dgm:prSet/>
      <dgm:spPr/>
      <dgm:t>
        <a:bodyPr/>
        <a:lstStyle/>
        <a:p>
          <a:r>
            <a:rPr lang="en-ZA"/>
            <a:t>The Public Interest Score sets the assurance level: audit, review or compilation.</a:t>
          </a:r>
          <a:endParaRPr lang="en-US"/>
        </a:p>
      </dgm:t>
    </dgm:pt>
    <dgm:pt modelId="{34B12EFD-273F-4154-8DE7-6F0BE1406F48}" type="parTrans" cxnId="{0EE25EC3-7FF7-41CD-9BF4-3089A61DDB5A}">
      <dgm:prSet/>
      <dgm:spPr/>
      <dgm:t>
        <a:bodyPr/>
        <a:lstStyle/>
        <a:p>
          <a:endParaRPr lang="en-US"/>
        </a:p>
      </dgm:t>
    </dgm:pt>
    <dgm:pt modelId="{6EF2CB08-9E2C-49FD-8B07-68AE78921FDE}" type="sibTrans" cxnId="{0EE25EC3-7FF7-41CD-9BF4-3089A61DDB5A}">
      <dgm:prSet/>
      <dgm:spPr/>
      <dgm:t>
        <a:bodyPr/>
        <a:lstStyle/>
        <a:p>
          <a:endParaRPr lang="en-US"/>
        </a:p>
      </dgm:t>
    </dgm:pt>
    <dgm:pt modelId="{CA1D24D4-E17E-4810-A777-8300A3B734DA}">
      <dgm:prSet/>
      <dgm:spPr/>
      <dgm:t>
        <a:bodyPr/>
        <a:lstStyle/>
        <a:p>
          <a:r>
            <a:rPr lang="en-ZA"/>
            <a:t>Viability rests on going concern, financial ratios, cash flow and contract size.</a:t>
          </a:r>
          <a:endParaRPr lang="en-US"/>
        </a:p>
      </dgm:t>
    </dgm:pt>
    <dgm:pt modelId="{FADDD2ED-00F4-49D7-A1C4-609AEB6F3A01}" type="parTrans" cxnId="{AB1298AC-FB18-4AB4-829F-C6E43753401A}">
      <dgm:prSet/>
      <dgm:spPr/>
      <dgm:t>
        <a:bodyPr/>
        <a:lstStyle/>
        <a:p>
          <a:endParaRPr lang="en-US"/>
        </a:p>
      </dgm:t>
    </dgm:pt>
    <dgm:pt modelId="{024539B0-1FE3-4338-80FB-D22D75C52C93}" type="sibTrans" cxnId="{AB1298AC-FB18-4AB4-829F-C6E43753401A}">
      <dgm:prSet/>
      <dgm:spPr/>
      <dgm:t>
        <a:bodyPr/>
        <a:lstStyle/>
        <a:p>
          <a:endParaRPr lang="en-US"/>
        </a:p>
      </dgm:t>
    </dgm:pt>
    <dgm:pt modelId="{E1B1086E-B681-4C60-899E-AFF177FF9346}">
      <dgm:prSet/>
      <dgm:spPr/>
      <dgm:t>
        <a:bodyPr/>
        <a:lstStyle/>
        <a:p>
          <a:r>
            <a:rPr lang="en-ZA"/>
            <a:t>Contract value should not exceed 50% of turnover over the contract period.</a:t>
          </a:r>
          <a:endParaRPr lang="en-US"/>
        </a:p>
      </dgm:t>
    </dgm:pt>
    <dgm:pt modelId="{132D2221-71FD-4164-9CA6-7E43B39D97EF}" type="parTrans" cxnId="{8FD639A4-B75E-49DE-B8E3-51B31CD56F65}">
      <dgm:prSet/>
      <dgm:spPr/>
      <dgm:t>
        <a:bodyPr/>
        <a:lstStyle/>
        <a:p>
          <a:endParaRPr lang="en-US"/>
        </a:p>
      </dgm:t>
    </dgm:pt>
    <dgm:pt modelId="{342B1C08-1716-40C8-8CE7-13AE390B3E95}" type="sibTrans" cxnId="{8FD639A4-B75E-49DE-B8E3-51B31CD56F65}">
      <dgm:prSet/>
      <dgm:spPr/>
      <dgm:t>
        <a:bodyPr/>
        <a:lstStyle/>
        <a:p>
          <a:endParaRPr lang="en-US"/>
        </a:p>
      </dgm:t>
    </dgm:pt>
    <dgm:pt modelId="{71E24B5C-03D2-49B8-9BBD-C0284C92B65B}">
      <dgm:prSet/>
      <dgm:spPr/>
      <dgm:t>
        <a:bodyPr/>
        <a:lstStyle/>
        <a:p>
          <a:r>
            <a:rPr lang="en-ZA"/>
            <a:t>Marginal suppliers may need a parent guarantee or a 10% performance bond.</a:t>
          </a:r>
          <a:endParaRPr lang="en-US"/>
        </a:p>
      </dgm:t>
    </dgm:pt>
    <dgm:pt modelId="{8CC24279-08CE-4BD6-90EE-F9E25E16232B}" type="parTrans" cxnId="{85F908A8-1D02-454A-BA15-9D7089AFDC45}">
      <dgm:prSet/>
      <dgm:spPr/>
      <dgm:t>
        <a:bodyPr/>
        <a:lstStyle/>
        <a:p>
          <a:endParaRPr lang="en-US"/>
        </a:p>
      </dgm:t>
    </dgm:pt>
    <dgm:pt modelId="{15205210-8083-46B4-8698-D655F4CEDB34}" type="sibTrans" cxnId="{85F908A8-1D02-454A-BA15-9D7089AFDC45}">
      <dgm:prSet/>
      <dgm:spPr/>
      <dgm:t>
        <a:bodyPr/>
        <a:lstStyle/>
        <a:p>
          <a:endParaRPr lang="en-US"/>
        </a:p>
      </dgm:t>
    </dgm:pt>
    <dgm:pt modelId="{C4D90948-F6D7-4718-A8D9-F193A72A0243}">
      <dgm:prSet/>
      <dgm:spPr/>
      <dgm:t>
        <a:bodyPr/>
        <a:lstStyle/>
        <a:p>
          <a:r>
            <a:rPr lang="en-ZA"/>
            <a:t>Reports are valid for 18 months - plan submissions around tender committee dates.</a:t>
          </a:r>
          <a:endParaRPr lang="en-US"/>
        </a:p>
      </dgm:t>
    </dgm:pt>
    <dgm:pt modelId="{CD5E970A-8421-465F-B61F-18BD09DC8E65}" type="parTrans" cxnId="{E0C64A90-1DE9-4309-B996-2493307D76AC}">
      <dgm:prSet/>
      <dgm:spPr/>
      <dgm:t>
        <a:bodyPr/>
        <a:lstStyle/>
        <a:p>
          <a:endParaRPr lang="en-US"/>
        </a:p>
      </dgm:t>
    </dgm:pt>
    <dgm:pt modelId="{F7303DC1-61EB-46D3-93F3-0D7BC70B8508}" type="sibTrans" cxnId="{E0C64A90-1DE9-4309-B996-2493307D76AC}">
      <dgm:prSet/>
      <dgm:spPr/>
      <dgm:t>
        <a:bodyPr/>
        <a:lstStyle/>
        <a:p>
          <a:endParaRPr lang="en-US"/>
        </a:p>
      </dgm:t>
    </dgm:pt>
    <dgm:pt modelId="{A6D9A1E1-309D-4C35-AF9C-DA5A6311C931}" type="pres">
      <dgm:prSet presAssocID="{EFBB50ED-0C0C-4DC4-99D7-E04EB2A59A10}" presName="linear" presStyleCnt="0">
        <dgm:presLayoutVars>
          <dgm:animLvl val="lvl"/>
          <dgm:resizeHandles val="exact"/>
        </dgm:presLayoutVars>
      </dgm:prSet>
      <dgm:spPr/>
    </dgm:pt>
    <dgm:pt modelId="{CFC32906-736D-4B29-BA40-A67F9C8A12A3}" type="pres">
      <dgm:prSet presAssocID="{6E0EBA79-0C91-43A7-98E9-27D803E8A71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165FDA0-151E-4C09-B668-A308754F3A42}" type="pres">
      <dgm:prSet presAssocID="{C1461AE1-C1F3-4A94-AE37-2C12A0880E22}" presName="spacer" presStyleCnt="0"/>
      <dgm:spPr/>
    </dgm:pt>
    <dgm:pt modelId="{147FDD0C-2D3B-4222-BD0A-170151D250BE}" type="pres">
      <dgm:prSet presAssocID="{29393DBF-303F-4C3B-82E7-104D798B835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0852159-E8B7-4D95-83B0-9E3FBEFFC8E0}" type="pres">
      <dgm:prSet presAssocID="{6EF2CB08-9E2C-49FD-8B07-68AE78921FDE}" presName="spacer" presStyleCnt="0"/>
      <dgm:spPr/>
    </dgm:pt>
    <dgm:pt modelId="{911F51F4-AD3C-474B-B056-D04B6DA7B220}" type="pres">
      <dgm:prSet presAssocID="{CA1D24D4-E17E-4810-A777-8300A3B734D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5AA7560-6FDF-45D3-B9FC-CFE00B4ADF2E}" type="pres">
      <dgm:prSet presAssocID="{024539B0-1FE3-4338-80FB-D22D75C52C93}" presName="spacer" presStyleCnt="0"/>
      <dgm:spPr/>
    </dgm:pt>
    <dgm:pt modelId="{70917DC4-85DF-412C-8C00-9E82EC34A867}" type="pres">
      <dgm:prSet presAssocID="{E1B1086E-B681-4C60-899E-AFF177FF934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AD79670-65D9-4B16-9CB3-8977162EF7C1}" type="pres">
      <dgm:prSet presAssocID="{342B1C08-1716-40C8-8CE7-13AE390B3E95}" presName="spacer" presStyleCnt="0"/>
      <dgm:spPr/>
    </dgm:pt>
    <dgm:pt modelId="{8600FD1F-36FF-460E-B67D-C45E8D5BB609}" type="pres">
      <dgm:prSet presAssocID="{71E24B5C-03D2-49B8-9BBD-C0284C92B65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8D8CD72-BA1B-4DD5-B97C-A7A7EB4C8DA6}" type="pres">
      <dgm:prSet presAssocID="{15205210-8083-46B4-8698-D655F4CEDB34}" presName="spacer" presStyleCnt="0"/>
      <dgm:spPr/>
    </dgm:pt>
    <dgm:pt modelId="{53E97C29-31C9-45FC-96E9-F82D83C49B7A}" type="pres">
      <dgm:prSet presAssocID="{C4D90948-F6D7-4718-A8D9-F193A72A024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4FC7C02-09F2-40FF-BB7D-855B7D89A0DA}" srcId="{EFBB50ED-0C0C-4DC4-99D7-E04EB2A59A10}" destId="{6E0EBA79-0C91-43A7-98E9-27D803E8A71F}" srcOrd="0" destOrd="0" parTransId="{750AD6B0-711A-4456-A93B-5CFBA826076A}" sibTransId="{C1461AE1-C1F3-4A94-AE37-2C12A0880E22}"/>
    <dgm:cxn modelId="{4A6B3138-E6D8-4C10-BAA2-DD72929DC8ED}" type="presOf" srcId="{29393DBF-303F-4C3B-82E7-104D798B8358}" destId="{147FDD0C-2D3B-4222-BD0A-170151D250BE}" srcOrd="0" destOrd="0" presId="urn:microsoft.com/office/officeart/2005/8/layout/vList2"/>
    <dgm:cxn modelId="{60EC9341-CBD9-4169-B85A-589BFEF857E4}" type="presOf" srcId="{C4D90948-F6D7-4718-A8D9-F193A72A0243}" destId="{53E97C29-31C9-45FC-96E9-F82D83C49B7A}" srcOrd="0" destOrd="0" presId="urn:microsoft.com/office/officeart/2005/8/layout/vList2"/>
    <dgm:cxn modelId="{CDC8F951-20B1-4E3D-822E-A7D2DD515271}" type="presOf" srcId="{6E0EBA79-0C91-43A7-98E9-27D803E8A71F}" destId="{CFC32906-736D-4B29-BA40-A67F9C8A12A3}" srcOrd="0" destOrd="0" presId="urn:microsoft.com/office/officeart/2005/8/layout/vList2"/>
    <dgm:cxn modelId="{C0E0A876-01FD-4D89-BBE8-069585E2DE7F}" type="presOf" srcId="{EFBB50ED-0C0C-4DC4-99D7-E04EB2A59A10}" destId="{A6D9A1E1-309D-4C35-AF9C-DA5A6311C931}" srcOrd="0" destOrd="0" presId="urn:microsoft.com/office/officeart/2005/8/layout/vList2"/>
    <dgm:cxn modelId="{F5F63077-118F-4429-A896-5A3F99925356}" type="presOf" srcId="{E1B1086E-B681-4C60-899E-AFF177FF9346}" destId="{70917DC4-85DF-412C-8C00-9E82EC34A867}" srcOrd="0" destOrd="0" presId="urn:microsoft.com/office/officeart/2005/8/layout/vList2"/>
    <dgm:cxn modelId="{E0C64A90-1DE9-4309-B996-2493307D76AC}" srcId="{EFBB50ED-0C0C-4DC4-99D7-E04EB2A59A10}" destId="{C4D90948-F6D7-4718-A8D9-F193A72A0243}" srcOrd="5" destOrd="0" parTransId="{CD5E970A-8421-465F-B61F-18BD09DC8E65}" sibTransId="{F7303DC1-61EB-46D3-93F3-0D7BC70B8508}"/>
    <dgm:cxn modelId="{8FD639A4-B75E-49DE-B8E3-51B31CD56F65}" srcId="{EFBB50ED-0C0C-4DC4-99D7-E04EB2A59A10}" destId="{E1B1086E-B681-4C60-899E-AFF177FF9346}" srcOrd="3" destOrd="0" parTransId="{132D2221-71FD-4164-9CA6-7E43B39D97EF}" sibTransId="{342B1C08-1716-40C8-8CE7-13AE390B3E95}"/>
    <dgm:cxn modelId="{85F908A8-1D02-454A-BA15-9D7089AFDC45}" srcId="{EFBB50ED-0C0C-4DC4-99D7-E04EB2A59A10}" destId="{71E24B5C-03D2-49B8-9BBD-C0284C92B65B}" srcOrd="4" destOrd="0" parTransId="{8CC24279-08CE-4BD6-90EE-F9E25E16232B}" sibTransId="{15205210-8083-46B4-8698-D655F4CEDB34}"/>
    <dgm:cxn modelId="{AB1298AC-FB18-4AB4-829F-C6E43753401A}" srcId="{EFBB50ED-0C0C-4DC4-99D7-E04EB2A59A10}" destId="{CA1D24D4-E17E-4810-A777-8300A3B734DA}" srcOrd="2" destOrd="0" parTransId="{FADDD2ED-00F4-49D7-A1C4-609AEB6F3A01}" sibTransId="{024539B0-1FE3-4338-80FB-D22D75C52C93}"/>
    <dgm:cxn modelId="{0EE25EC3-7FF7-41CD-9BF4-3089A61DDB5A}" srcId="{EFBB50ED-0C0C-4DC4-99D7-E04EB2A59A10}" destId="{29393DBF-303F-4C3B-82E7-104D798B8358}" srcOrd="1" destOrd="0" parTransId="{34B12EFD-273F-4154-8DE7-6F0BE1406F48}" sibTransId="{6EF2CB08-9E2C-49FD-8B07-68AE78921FDE}"/>
    <dgm:cxn modelId="{11325BD0-1EC4-4CAA-AC14-A461DAE0FD9C}" type="presOf" srcId="{CA1D24D4-E17E-4810-A777-8300A3B734DA}" destId="{911F51F4-AD3C-474B-B056-D04B6DA7B220}" srcOrd="0" destOrd="0" presId="urn:microsoft.com/office/officeart/2005/8/layout/vList2"/>
    <dgm:cxn modelId="{CF26DAE5-E0CA-4075-80F4-74BDBA80F00C}" type="presOf" srcId="{71E24B5C-03D2-49B8-9BBD-C0284C92B65B}" destId="{8600FD1F-36FF-460E-B67D-C45E8D5BB609}" srcOrd="0" destOrd="0" presId="urn:microsoft.com/office/officeart/2005/8/layout/vList2"/>
    <dgm:cxn modelId="{27ACE109-3947-4111-96D1-123D9453CB13}" type="presParOf" srcId="{A6D9A1E1-309D-4C35-AF9C-DA5A6311C931}" destId="{CFC32906-736D-4B29-BA40-A67F9C8A12A3}" srcOrd="0" destOrd="0" presId="urn:microsoft.com/office/officeart/2005/8/layout/vList2"/>
    <dgm:cxn modelId="{71954A81-C93F-490B-B2EF-865AEE1F5F80}" type="presParOf" srcId="{A6D9A1E1-309D-4C35-AF9C-DA5A6311C931}" destId="{5165FDA0-151E-4C09-B668-A308754F3A42}" srcOrd="1" destOrd="0" presId="urn:microsoft.com/office/officeart/2005/8/layout/vList2"/>
    <dgm:cxn modelId="{CD11BD06-EB3A-4A55-9191-0394CDD82023}" type="presParOf" srcId="{A6D9A1E1-309D-4C35-AF9C-DA5A6311C931}" destId="{147FDD0C-2D3B-4222-BD0A-170151D250BE}" srcOrd="2" destOrd="0" presId="urn:microsoft.com/office/officeart/2005/8/layout/vList2"/>
    <dgm:cxn modelId="{F4327C96-763F-4BB5-9949-E6BCBCA1CB23}" type="presParOf" srcId="{A6D9A1E1-309D-4C35-AF9C-DA5A6311C931}" destId="{80852159-E8B7-4D95-83B0-9E3FBEFFC8E0}" srcOrd="3" destOrd="0" presId="urn:microsoft.com/office/officeart/2005/8/layout/vList2"/>
    <dgm:cxn modelId="{EA12CDAA-3A33-4870-AA71-877943DDA948}" type="presParOf" srcId="{A6D9A1E1-309D-4C35-AF9C-DA5A6311C931}" destId="{911F51F4-AD3C-474B-B056-D04B6DA7B220}" srcOrd="4" destOrd="0" presId="urn:microsoft.com/office/officeart/2005/8/layout/vList2"/>
    <dgm:cxn modelId="{C9A1B19B-B74D-4ABE-89B1-3E97E251FCA0}" type="presParOf" srcId="{A6D9A1E1-309D-4C35-AF9C-DA5A6311C931}" destId="{D5AA7560-6FDF-45D3-B9FC-CFE00B4ADF2E}" srcOrd="5" destOrd="0" presId="urn:microsoft.com/office/officeart/2005/8/layout/vList2"/>
    <dgm:cxn modelId="{C8954415-05AB-456E-9874-840EAE08B66E}" type="presParOf" srcId="{A6D9A1E1-309D-4C35-AF9C-DA5A6311C931}" destId="{70917DC4-85DF-412C-8C00-9E82EC34A867}" srcOrd="6" destOrd="0" presId="urn:microsoft.com/office/officeart/2005/8/layout/vList2"/>
    <dgm:cxn modelId="{3C7E48A4-52B9-4E1A-ABD1-0ADDB6642C7D}" type="presParOf" srcId="{A6D9A1E1-309D-4C35-AF9C-DA5A6311C931}" destId="{5AD79670-65D9-4B16-9CB3-8977162EF7C1}" srcOrd="7" destOrd="0" presId="urn:microsoft.com/office/officeart/2005/8/layout/vList2"/>
    <dgm:cxn modelId="{D106BBF3-9134-4333-8ADD-DA1364D91E43}" type="presParOf" srcId="{A6D9A1E1-309D-4C35-AF9C-DA5A6311C931}" destId="{8600FD1F-36FF-460E-B67D-C45E8D5BB609}" srcOrd="8" destOrd="0" presId="urn:microsoft.com/office/officeart/2005/8/layout/vList2"/>
    <dgm:cxn modelId="{28E9B7E3-EEF8-4283-9DC0-84DFDFA0188D}" type="presParOf" srcId="{A6D9A1E1-309D-4C35-AF9C-DA5A6311C931}" destId="{98D8CD72-BA1B-4DD5-B97C-A7A7EB4C8DA6}" srcOrd="9" destOrd="0" presId="urn:microsoft.com/office/officeart/2005/8/layout/vList2"/>
    <dgm:cxn modelId="{4A957EC2-45C6-4A0C-8F12-A719A6E5D810}" type="presParOf" srcId="{A6D9A1E1-309D-4C35-AF9C-DA5A6311C931}" destId="{53E97C29-31C9-45FC-96E9-F82D83C49B7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219DC-D3B5-4C8E-96BA-620AE9CD2350}">
      <dsp:nvSpPr>
        <dsp:cNvPr id="0" name=""/>
        <dsp:cNvSpPr/>
      </dsp:nvSpPr>
      <dsp:spPr>
        <a:xfrm>
          <a:off x="0" y="615"/>
          <a:ext cx="83788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678F4-0F1A-4657-9A59-5DACBDCD7600}">
      <dsp:nvSpPr>
        <dsp:cNvPr id="0" name=""/>
        <dsp:cNvSpPr/>
      </dsp:nvSpPr>
      <dsp:spPr>
        <a:xfrm>
          <a:off x="0" y="615"/>
          <a:ext cx="8378825" cy="1008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/>
            <a:t>Provide an independent opinion on whether a potential supplier is financially viable to perform under the contract.</a:t>
          </a:r>
          <a:endParaRPr lang="en-US" sz="2500" kern="1200"/>
        </a:p>
      </dsp:txBody>
      <dsp:txXfrm>
        <a:off x="0" y="615"/>
        <a:ext cx="8378825" cy="1008768"/>
      </dsp:txXfrm>
    </dsp:sp>
    <dsp:sp modelId="{E6419229-69E9-495E-8615-7F828045E7F1}">
      <dsp:nvSpPr>
        <dsp:cNvPr id="0" name=""/>
        <dsp:cNvSpPr/>
      </dsp:nvSpPr>
      <dsp:spPr>
        <a:xfrm>
          <a:off x="0" y="1009384"/>
          <a:ext cx="83788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9E4DD-0908-46DF-82EB-5E4C95FC0CA5}">
      <dsp:nvSpPr>
        <dsp:cNvPr id="0" name=""/>
        <dsp:cNvSpPr/>
      </dsp:nvSpPr>
      <dsp:spPr>
        <a:xfrm>
          <a:off x="0" y="1009384"/>
          <a:ext cx="8378825" cy="1008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kern="1200" dirty="0"/>
            <a:t>Identify upfront any financial difficulty that could disrupt delivery over the contract period.</a:t>
          </a:r>
          <a:endParaRPr lang="en-US" sz="2500" kern="1200" dirty="0"/>
        </a:p>
      </dsp:txBody>
      <dsp:txXfrm>
        <a:off x="0" y="1009384"/>
        <a:ext cx="8378825" cy="1008768"/>
      </dsp:txXfrm>
    </dsp:sp>
    <dsp:sp modelId="{156340ED-AD1E-4B71-B856-F6CB3D2C3166}">
      <dsp:nvSpPr>
        <dsp:cNvPr id="0" name=""/>
        <dsp:cNvSpPr/>
      </dsp:nvSpPr>
      <dsp:spPr>
        <a:xfrm>
          <a:off x="0" y="2018153"/>
          <a:ext cx="83788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312C9-E98F-47E5-9C99-64AA1EFABCEE}">
      <dsp:nvSpPr>
        <dsp:cNvPr id="0" name=""/>
        <dsp:cNvSpPr/>
      </dsp:nvSpPr>
      <dsp:spPr>
        <a:xfrm>
          <a:off x="0" y="2018153"/>
          <a:ext cx="8378825" cy="1008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b="1" kern="1200"/>
            <a:t>Who performs the analysis</a:t>
          </a:r>
          <a:endParaRPr lang="en-US" sz="2500" kern="1200"/>
        </a:p>
      </dsp:txBody>
      <dsp:txXfrm>
        <a:off x="0" y="2018153"/>
        <a:ext cx="8378825" cy="1008768"/>
      </dsp:txXfrm>
    </dsp:sp>
    <dsp:sp modelId="{6B1A133D-0ABF-478A-8545-CFB00F094E71}">
      <dsp:nvSpPr>
        <dsp:cNvPr id="0" name=""/>
        <dsp:cNvSpPr/>
      </dsp:nvSpPr>
      <dsp:spPr>
        <a:xfrm>
          <a:off x="0" y="3026921"/>
          <a:ext cx="83788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104E6-82EE-427F-A65C-C61CD2155AB2}">
      <dsp:nvSpPr>
        <dsp:cNvPr id="0" name=""/>
        <dsp:cNvSpPr/>
      </dsp:nvSpPr>
      <dsp:spPr>
        <a:xfrm>
          <a:off x="0" y="3026921"/>
          <a:ext cx="8378825" cy="1008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b="1" kern="1200"/>
            <a:t>Centre of Excellence (COE):  </a:t>
          </a:r>
          <a:r>
            <a:rPr lang="en-ZA" sz="2500" kern="1200"/>
            <a:t>sets the methodology and analyses contracts of R300m and above.</a:t>
          </a:r>
          <a:endParaRPr lang="en-US" sz="2500" kern="1200"/>
        </a:p>
      </dsp:txBody>
      <dsp:txXfrm>
        <a:off x="0" y="3026921"/>
        <a:ext cx="8378825" cy="1008768"/>
      </dsp:txXfrm>
    </dsp:sp>
    <dsp:sp modelId="{AAE133B0-3EFC-448E-8974-839C609B8BEB}">
      <dsp:nvSpPr>
        <dsp:cNvPr id="0" name=""/>
        <dsp:cNvSpPr/>
      </dsp:nvSpPr>
      <dsp:spPr>
        <a:xfrm>
          <a:off x="0" y="4035690"/>
          <a:ext cx="83788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4FB34-D553-40F4-A073-90126AB9B8D7}">
      <dsp:nvSpPr>
        <dsp:cNvPr id="0" name=""/>
        <dsp:cNvSpPr/>
      </dsp:nvSpPr>
      <dsp:spPr>
        <a:xfrm>
          <a:off x="0" y="4035690"/>
          <a:ext cx="8378825" cy="1008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b="1" kern="1200"/>
            <a:t>Finance Business Partners (FBPs):  </a:t>
          </a:r>
          <a:r>
            <a:rPr lang="en-ZA" sz="2500" kern="1200"/>
            <a:t>analyse contracts under R300m.</a:t>
          </a:r>
          <a:endParaRPr lang="en-US" sz="2500" kern="1200"/>
        </a:p>
      </dsp:txBody>
      <dsp:txXfrm>
        <a:off x="0" y="4035690"/>
        <a:ext cx="8378825" cy="1008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E9860-FEC5-4249-9F17-B4EB0BC5D824}">
      <dsp:nvSpPr>
        <dsp:cNvPr id="0" name=""/>
        <dsp:cNvSpPr/>
      </dsp:nvSpPr>
      <dsp:spPr>
        <a:xfrm>
          <a:off x="0" y="82028"/>
          <a:ext cx="9036496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Approved Annual Financial Statements (AFS) - signed and valid</a:t>
          </a:r>
          <a:endParaRPr lang="en-US" sz="2000" kern="1200" dirty="0"/>
        </a:p>
      </dsp:txBody>
      <dsp:txXfrm>
        <a:off x="37125" y="119153"/>
        <a:ext cx="8962246" cy="686250"/>
      </dsp:txXfrm>
    </dsp:sp>
    <dsp:sp modelId="{F4D396C1-C85B-4B47-BC1E-C8610C61B5A7}">
      <dsp:nvSpPr>
        <dsp:cNvPr id="0" name=""/>
        <dsp:cNvSpPr/>
      </dsp:nvSpPr>
      <dsp:spPr>
        <a:xfrm>
          <a:off x="0" y="827866"/>
          <a:ext cx="9036496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Auditor / independent reviewer / accounting officer / compiler report</a:t>
          </a:r>
          <a:endParaRPr lang="en-US" sz="2000" kern="1200" dirty="0"/>
        </a:p>
      </dsp:txBody>
      <dsp:txXfrm>
        <a:off x="37125" y="864991"/>
        <a:ext cx="8962246" cy="686250"/>
      </dsp:txXfrm>
    </dsp:sp>
    <dsp:sp modelId="{BAB7B930-4B73-4E3E-ADC4-8269CDE08747}">
      <dsp:nvSpPr>
        <dsp:cNvPr id="0" name=""/>
        <dsp:cNvSpPr/>
      </dsp:nvSpPr>
      <dsp:spPr>
        <a:xfrm>
          <a:off x="0" y="1645966"/>
          <a:ext cx="9036496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Signed director / member report</a:t>
          </a:r>
          <a:endParaRPr lang="en-US" sz="2000" kern="1200"/>
        </a:p>
      </dsp:txBody>
      <dsp:txXfrm>
        <a:off x="37125" y="1683091"/>
        <a:ext cx="8962246" cy="686250"/>
      </dsp:txXfrm>
    </dsp:sp>
    <dsp:sp modelId="{483A1C35-6F0F-4321-B7A5-CBC180E13DC2}">
      <dsp:nvSpPr>
        <dsp:cNvPr id="0" name=""/>
        <dsp:cNvSpPr/>
      </dsp:nvSpPr>
      <dsp:spPr>
        <a:xfrm>
          <a:off x="0" y="2458292"/>
          <a:ext cx="9036496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Public Interest Score (PIS)</a:t>
          </a:r>
          <a:endParaRPr lang="en-US" sz="2000" kern="1200"/>
        </a:p>
      </dsp:txBody>
      <dsp:txXfrm>
        <a:off x="37125" y="2495417"/>
        <a:ext cx="8962246" cy="686250"/>
      </dsp:txXfrm>
    </dsp:sp>
    <dsp:sp modelId="{CA73E6E4-4628-47C4-BCA1-450338CD5680}">
      <dsp:nvSpPr>
        <dsp:cNvPr id="0" name=""/>
        <dsp:cNvSpPr/>
      </dsp:nvSpPr>
      <dsp:spPr>
        <a:xfrm>
          <a:off x="0" y="3282166"/>
          <a:ext cx="9036496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ITA34C income tax assessment (only where the supplier is not audited)</a:t>
          </a:r>
          <a:endParaRPr lang="en-US" sz="2000" kern="1200"/>
        </a:p>
      </dsp:txBody>
      <dsp:txXfrm>
        <a:off x="37125" y="3319291"/>
        <a:ext cx="8962246" cy="686250"/>
      </dsp:txXfrm>
    </dsp:sp>
    <dsp:sp modelId="{57E5FACA-56AF-4B5B-9CAF-35690E6582AB}">
      <dsp:nvSpPr>
        <dsp:cNvPr id="0" name=""/>
        <dsp:cNvSpPr/>
      </dsp:nvSpPr>
      <dsp:spPr>
        <a:xfrm>
          <a:off x="0" y="4100266"/>
          <a:ext cx="9036496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Completed Financial Analysis Information List form</a:t>
          </a:r>
          <a:endParaRPr lang="en-US" sz="2000" kern="1200"/>
        </a:p>
      </dsp:txBody>
      <dsp:txXfrm>
        <a:off x="37125" y="4137391"/>
        <a:ext cx="8962246" cy="686250"/>
      </dsp:txXfrm>
    </dsp:sp>
    <dsp:sp modelId="{79B221DD-198B-4C47-A573-EECA2DA20A9F}">
      <dsp:nvSpPr>
        <dsp:cNvPr id="0" name=""/>
        <dsp:cNvSpPr/>
      </dsp:nvSpPr>
      <dsp:spPr>
        <a:xfrm>
          <a:off x="0" y="4918366"/>
          <a:ext cx="9036496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/>
            <a:t>Validity: </a:t>
          </a:r>
          <a:r>
            <a:rPr lang="en-ZA" sz="2000" kern="1200"/>
            <a:t>AFS received within 18 months of year end (S30, Companies Act).  </a:t>
          </a:r>
          <a:r>
            <a:rPr lang="en-ZA" sz="2000" b="1" kern="1200"/>
            <a:t>Turnaround: </a:t>
          </a:r>
          <a:r>
            <a:rPr lang="en-ZA" sz="2000" kern="1200"/>
            <a:t>10 working days when the submission is complete.</a:t>
          </a:r>
          <a:endParaRPr lang="en-US" sz="2000" kern="1200"/>
        </a:p>
      </dsp:txBody>
      <dsp:txXfrm>
        <a:off x="37125" y="4955491"/>
        <a:ext cx="8962246" cy="686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67AF5-62E6-48C1-938B-E83D2B141344}">
      <dsp:nvSpPr>
        <dsp:cNvPr id="0" name=""/>
        <dsp:cNvSpPr/>
      </dsp:nvSpPr>
      <dsp:spPr>
        <a:xfrm>
          <a:off x="0" y="126361"/>
          <a:ext cx="8712968" cy="7335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dirty="0"/>
            <a:t>1. Going Concern - </a:t>
          </a:r>
          <a:r>
            <a:rPr lang="en-ZA" sz="1900" kern="1200" dirty="0"/>
            <a:t>the auditor report is reviewed for doubt over the supplier ability to continue; an unqualified opinion is preferred.</a:t>
          </a:r>
          <a:endParaRPr lang="en-US" sz="1900" kern="1200" dirty="0"/>
        </a:p>
      </dsp:txBody>
      <dsp:txXfrm>
        <a:off x="35811" y="162172"/>
        <a:ext cx="8641346" cy="661968"/>
      </dsp:txXfrm>
    </dsp:sp>
    <dsp:sp modelId="{FA94BF91-A9E8-43C5-A116-C31E7F6F4532}">
      <dsp:nvSpPr>
        <dsp:cNvPr id="0" name=""/>
        <dsp:cNvSpPr/>
      </dsp:nvSpPr>
      <dsp:spPr>
        <a:xfrm>
          <a:off x="0" y="897122"/>
          <a:ext cx="8712968" cy="7335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/>
            <a:t>2. Financial Ratios - </a:t>
          </a:r>
          <a:r>
            <a:rPr lang="en-ZA" sz="1900" kern="1200"/>
            <a:t>liquidity, working capital, gearing and profitability measured against benchmarks for the current and prior year.</a:t>
          </a:r>
          <a:endParaRPr lang="en-US" sz="1900" kern="1200"/>
        </a:p>
      </dsp:txBody>
      <dsp:txXfrm>
        <a:off x="35811" y="932933"/>
        <a:ext cx="8641346" cy="661968"/>
      </dsp:txXfrm>
    </dsp:sp>
    <dsp:sp modelId="{A0DE4B66-B8F7-427E-91F3-DA37A49605D1}">
      <dsp:nvSpPr>
        <dsp:cNvPr id="0" name=""/>
        <dsp:cNvSpPr/>
      </dsp:nvSpPr>
      <dsp:spPr>
        <a:xfrm>
          <a:off x="0" y="1685433"/>
          <a:ext cx="8712968" cy="7335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/>
            <a:t>3. Cash Flow Position - </a:t>
          </a:r>
          <a:r>
            <a:rPr lang="en-ZA" sz="1900" kern="1200"/>
            <a:t>required working capital compared with available - key for construction or upfront-cash contracts.</a:t>
          </a:r>
          <a:endParaRPr lang="en-US" sz="1900" kern="1200"/>
        </a:p>
      </dsp:txBody>
      <dsp:txXfrm>
        <a:off x="35811" y="1721244"/>
        <a:ext cx="8641346" cy="661968"/>
      </dsp:txXfrm>
    </dsp:sp>
    <dsp:sp modelId="{6648DF29-CA75-4A68-811B-B02E1C3799D9}">
      <dsp:nvSpPr>
        <dsp:cNvPr id="0" name=""/>
        <dsp:cNvSpPr/>
      </dsp:nvSpPr>
      <dsp:spPr>
        <a:xfrm>
          <a:off x="0" y="2473743"/>
          <a:ext cx="8712968" cy="7335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/>
            <a:t>4. Contract Size - </a:t>
          </a:r>
          <a:r>
            <a:rPr lang="en-ZA" sz="1900" kern="1200"/>
            <a:t>the average annual contract value must not exceed 50% of turnover.</a:t>
          </a:r>
          <a:endParaRPr lang="en-US" sz="1900" kern="1200"/>
        </a:p>
      </dsp:txBody>
      <dsp:txXfrm>
        <a:off x="35811" y="2509554"/>
        <a:ext cx="8641346" cy="661968"/>
      </dsp:txXfrm>
    </dsp:sp>
    <dsp:sp modelId="{92F6B90C-72CD-493A-9995-7E7383CC0077}">
      <dsp:nvSpPr>
        <dsp:cNvPr id="0" name=""/>
        <dsp:cNvSpPr/>
      </dsp:nvSpPr>
      <dsp:spPr>
        <a:xfrm>
          <a:off x="0" y="3262053"/>
          <a:ext cx="8712968" cy="7335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kern="1200"/>
            <a:t>Foreign-currency statements are first converted to ZAR using the Eskom Treasury rate. Mathematical errors must be corrected within 5 working days.</a:t>
          </a:r>
          <a:endParaRPr lang="en-US" sz="1900" kern="1200"/>
        </a:p>
      </dsp:txBody>
      <dsp:txXfrm>
        <a:off x="35811" y="3297864"/>
        <a:ext cx="8641346" cy="661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3D02F-A51E-41F6-A31B-FF1BEA924BD1}">
      <dsp:nvSpPr>
        <dsp:cNvPr id="0" name=""/>
        <dsp:cNvSpPr/>
      </dsp:nvSpPr>
      <dsp:spPr>
        <a:xfrm>
          <a:off x="0" y="4161309"/>
          <a:ext cx="8698444" cy="910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1" kern="1200"/>
            <a:t>Worked example</a:t>
          </a:r>
          <a:endParaRPr lang="en-US" sz="1700" kern="1200"/>
        </a:p>
      </dsp:txBody>
      <dsp:txXfrm>
        <a:off x="0" y="4161309"/>
        <a:ext cx="8698444" cy="491612"/>
      </dsp:txXfrm>
    </dsp:sp>
    <dsp:sp modelId="{29762A0E-76C5-4B50-A72C-26CC49AD2268}">
      <dsp:nvSpPr>
        <dsp:cNvPr id="0" name=""/>
        <dsp:cNvSpPr/>
      </dsp:nvSpPr>
      <dsp:spPr>
        <a:xfrm>
          <a:off x="4247" y="4634713"/>
          <a:ext cx="2896649" cy="418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/>
            <a:t>R30m contract over 3 years; supplier turnover R13.5m.</a:t>
          </a:r>
          <a:endParaRPr lang="en-US" sz="1400" kern="1200"/>
        </a:p>
      </dsp:txBody>
      <dsp:txXfrm>
        <a:off x="4247" y="4634713"/>
        <a:ext cx="2896649" cy="418780"/>
      </dsp:txXfrm>
    </dsp:sp>
    <dsp:sp modelId="{A986AE3C-87F5-4B20-BEAA-1A2F2A596D03}">
      <dsp:nvSpPr>
        <dsp:cNvPr id="0" name=""/>
        <dsp:cNvSpPr/>
      </dsp:nvSpPr>
      <dsp:spPr>
        <a:xfrm>
          <a:off x="2900897" y="4634713"/>
          <a:ext cx="2896649" cy="418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/>
            <a:t>R13.5m  x  50%  x  3  =  R20.25m maximum.</a:t>
          </a:r>
          <a:endParaRPr lang="en-US" sz="1400" kern="1200"/>
        </a:p>
      </dsp:txBody>
      <dsp:txXfrm>
        <a:off x="2900897" y="4634713"/>
        <a:ext cx="2896649" cy="418780"/>
      </dsp:txXfrm>
    </dsp:sp>
    <dsp:sp modelId="{A32F8635-C0B2-489E-86A4-9C540970DFA7}">
      <dsp:nvSpPr>
        <dsp:cNvPr id="0" name=""/>
        <dsp:cNvSpPr/>
      </dsp:nvSpPr>
      <dsp:spPr>
        <a:xfrm>
          <a:off x="5797546" y="4634713"/>
          <a:ext cx="2896649" cy="418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/>
            <a:t>Recommendation: award a value not exceeding R20.25m.</a:t>
          </a:r>
          <a:endParaRPr lang="en-US" sz="1400" kern="1200"/>
        </a:p>
      </dsp:txBody>
      <dsp:txXfrm>
        <a:off x="5797546" y="4634713"/>
        <a:ext cx="2896649" cy="418780"/>
      </dsp:txXfrm>
    </dsp:sp>
    <dsp:sp modelId="{4201DD6F-9D46-4A4D-94DA-1C25D8E2B2E5}">
      <dsp:nvSpPr>
        <dsp:cNvPr id="0" name=""/>
        <dsp:cNvSpPr/>
      </dsp:nvSpPr>
      <dsp:spPr>
        <a:xfrm rot="10800000">
          <a:off x="0" y="2774781"/>
          <a:ext cx="8698444" cy="14001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If the contract exceeds this, a lower value is recommended.</a:t>
          </a:r>
          <a:endParaRPr lang="en-US" sz="1700" kern="1200"/>
        </a:p>
      </dsp:txBody>
      <dsp:txXfrm rot="10800000">
        <a:off x="0" y="2774781"/>
        <a:ext cx="8698444" cy="909798"/>
      </dsp:txXfrm>
    </dsp:sp>
    <dsp:sp modelId="{272B21D7-2530-485C-AFD3-2A72D0FED056}">
      <dsp:nvSpPr>
        <dsp:cNvPr id="0" name=""/>
        <dsp:cNvSpPr/>
      </dsp:nvSpPr>
      <dsp:spPr>
        <a:xfrm rot="10800000">
          <a:off x="0" y="1388253"/>
          <a:ext cx="8698444" cy="14001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/>
            <a:t>Maximum contract value = turnover  x  50%  x  contract period (years).</a:t>
          </a:r>
          <a:endParaRPr lang="en-US" sz="1700" kern="1200"/>
        </a:p>
      </dsp:txBody>
      <dsp:txXfrm rot="10800000">
        <a:off x="0" y="1388253"/>
        <a:ext cx="8698444" cy="909798"/>
      </dsp:txXfrm>
    </dsp:sp>
    <dsp:sp modelId="{47B5671A-D802-4E6D-A105-2DC715065E08}">
      <dsp:nvSpPr>
        <dsp:cNvPr id="0" name=""/>
        <dsp:cNvSpPr/>
      </dsp:nvSpPr>
      <dsp:spPr>
        <a:xfrm rot="10800000">
          <a:off x="0" y="2"/>
          <a:ext cx="8698444" cy="14001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kern="1200" dirty="0"/>
            <a:t>The average annual contract value must not exceed 50% of the supplier turnover.</a:t>
          </a:r>
          <a:endParaRPr lang="en-US" sz="1700" kern="1200" dirty="0"/>
        </a:p>
      </dsp:txBody>
      <dsp:txXfrm rot="10800000">
        <a:off x="0" y="2"/>
        <a:ext cx="8698444" cy="9097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6FC68-4945-416A-A18F-4375715B5F0B}">
      <dsp:nvSpPr>
        <dsp:cNvPr id="0" name=""/>
        <dsp:cNvSpPr/>
      </dsp:nvSpPr>
      <dsp:spPr>
        <a:xfrm>
          <a:off x="0" y="3941"/>
          <a:ext cx="8378825" cy="8395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4CEB0-0179-452C-BAE6-3F2B228806E6}">
      <dsp:nvSpPr>
        <dsp:cNvPr id="0" name=""/>
        <dsp:cNvSpPr/>
      </dsp:nvSpPr>
      <dsp:spPr>
        <a:xfrm>
          <a:off x="253958" y="192836"/>
          <a:ext cx="461742" cy="46174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33FB6-3B55-48E4-AC4D-0CFF35E2C071}">
      <dsp:nvSpPr>
        <dsp:cNvPr id="0" name=""/>
        <dsp:cNvSpPr/>
      </dsp:nvSpPr>
      <dsp:spPr>
        <a:xfrm>
          <a:off x="969659" y="3941"/>
          <a:ext cx="7409165" cy="83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50" tIns="88850" rIns="88850" bIns="888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/>
            <a:t>Financially sound when: </a:t>
          </a:r>
          <a:r>
            <a:rPr lang="en-ZA" sz="1900" kern="1200"/>
            <a:t>no going-concern issue, good ratios, sufficient cash, and contract size within financial strength.</a:t>
          </a:r>
          <a:endParaRPr lang="en-US" sz="1900" kern="1200"/>
        </a:p>
      </dsp:txBody>
      <dsp:txXfrm>
        <a:off x="969659" y="3941"/>
        <a:ext cx="7409165" cy="839532"/>
      </dsp:txXfrm>
    </dsp:sp>
    <dsp:sp modelId="{CEE5FE3D-B66C-4393-B1BF-A682E8B9CE17}">
      <dsp:nvSpPr>
        <dsp:cNvPr id="0" name=""/>
        <dsp:cNvSpPr/>
      </dsp:nvSpPr>
      <dsp:spPr>
        <a:xfrm>
          <a:off x="0" y="1053356"/>
          <a:ext cx="8378825" cy="8395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F2156-27B5-4CD4-BEF9-276989272354}">
      <dsp:nvSpPr>
        <dsp:cNvPr id="0" name=""/>
        <dsp:cNvSpPr/>
      </dsp:nvSpPr>
      <dsp:spPr>
        <a:xfrm>
          <a:off x="253958" y="1242251"/>
          <a:ext cx="461742" cy="46174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69EC8-D5D1-40F8-9F58-90D302B4C74F}">
      <dsp:nvSpPr>
        <dsp:cNvPr id="0" name=""/>
        <dsp:cNvSpPr/>
      </dsp:nvSpPr>
      <dsp:spPr>
        <a:xfrm>
          <a:off x="969659" y="1053356"/>
          <a:ext cx="7409165" cy="83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50" tIns="88850" rIns="88850" bIns="888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/>
            <a:t>Parent company guarantee - </a:t>
          </a:r>
          <a:r>
            <a:rPr lang="en-ZA" sz="1900" kern="1200"/>
            <a:t>where a subsidiary is weak but the group is financially sound.</a:t>
          </a:r>
          <a:endParaRPr lang="en-US" sz="1900" kern="1200"/>
        </a:p>
      </dsp:txBody>
      <dsp:txXfrm>
        <a:off x="969659" y="1053356"/>
        <a:ext cx="7409165" cy="839532"/>
      </dsp:txXfrm>
    </dsp:sp>
    <dsp:sp modelId="{5A4FDBBC-0747-4C45-B72E-29CC081A3B1B}">
      <dsp:nvSpPr>
        <dsp:cNvPr id="0" name=""/>
        <dsp:cNvSpPr/>
      </dsp:nvSpPr>
      <dsp:spPr>
        <a:xfrm>
          <a:off x="0" y="2102771"/>
          <a:ext cx="8378825" cy="8395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24797-9AD4-4B98-96C1-013EF87360B0}">
      <dsp:nvSpPr>
        <dsp:cNvPr id="0" name=""/>
        <dsp:cNvSpPr/>
      </dsp:nvSpPr>
      <dsp:spPr>
        <a:xfrm>
          <a:off x="253958" y="2291666"/>
          <a:ext cx="461742" cy="46174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3FDF7-A246-459B-BB1F-96E37ED3E9E1}">
      <dsp:nvSpPr>
        <dsp:cNvPr id="0" name=""/>
        <dsp:cNvSpPr/>
      </dsp:nvSpPr>
      <dsp:spPr>
        <a:xfrm>
          <a:off x="969659" y="2102771"/>
          <a:ext cx="7409165" cy="83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50" tIns="88850" rIns="88850" bIns="888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/>
            <a:t>Performance bond - </a:t>
          </a:r>
          <a:r>
            <a:rPr lang="en-ZA" sz="1900" kern="1200"/>
            <a:t>typically 10% of contract value (construction / engineering contracts).</a:t>
          </a:r>
          <a:endParaRPr lang="en-US" sz="1900" kern="1200"/>
        </a:p>
      </dsp:txBody>
      <dsp:txXfrm>
        <a:off x="969659" y="2102771"/>
        <a:ext cx="7409165" cy="839532"/>
      </dsp:txXfrm>
    </dsp:sp>
    <dsp:sp modelId="{795AB83C-38FB-4734-89A6-6BDB0713669F}">
      <dsp:nvSpPr>
        <dsp:cNvPr id="0" name=""/>
        <dsp:cNvSpPr/>
      </dsp:nvSpPr>
      <dsp:spPr>
        <a:xfrm>
          <a:off x="0" y="3152186"/>
          <a:ext cx="8378825" cy="8395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4A85B-644E-40F6-8F32-9B0982821353}">
      <dsp:nvSpPr>
        <dsp:cNvPr id="0" name=""/>
        <dsp:cNvSpPr/>
      </dsp:nvSpPr>
      <dsp:spPr>
        <a:xfrm>
          <a:off x="253958" y="3341081"/>
          <a:ext cx="461742" cy="46174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25D07-64A0-4591-8C06-F12755337C5F}">
      <dsp:nvSpPr>
        <dsp:cNvPr id="0" name=""/>
        <dsp:cNvSpPr/>
      </dsp:nvSpPr>
      <dsp:spPr>
        <a:xfrm>
          <a:off x="969659" y="3152186"/>
          <a:ext cx="7409165" cy="83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50" tIns="88850" rIns="88850" bIns="888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/>
            <a:t>Not sound (no recommendation) - </a:t>
          </a:r>
          <a:r>
            <a:rPr lang="en-ZA" sz="1900" kern="1200"/>
            <a:t>a going-concern issue or overall poor financial position.</a:t>
          </a:r>
          <a:endParaRPr lang="en-US" sz="1900" kern="1200"/>
        </a:p>
      </dsp:txBody>
      <dsp:txXfrm>
        <a:off x="969659" y="3152186"/>
        <a:ext cx="7409165" cy="839532"/>
      </dsp:txXfrm>
    </dsp:sp>
    <dsp:sp modelId="{0520BA64-A3D3-447C-8E2F-54BCA944D42C}">
      <dsp:nvSpPr>
        <dsp:cNvPr id="0" name=""/>
        <dsp:cNvSpPr/>
      </dsp:nvSpPr>
      <dsp:spPr>
        <a:xfrm>
          <a:off x="0" y="4201601"/>
          <a:ext cx="8378825" cy="8395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EB4D1-6363-49EC-8674-1B5DFC71574E}">
      <dsp:nvSpPr>
        <dsp:cNvPr id="0" name=""/>
        <dsp:cNvSpPr/>
      </dsp:nvSpPr>
      <dsp:spPr>
        <a:xfrm>
          <a:off x="253958" y="4390496"/>
          <a:ext cx="461742" cy="46174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DCFAF-4225-44A0-8221-24B3B763377A}">
      <dsp:nvSpPr>
        <dsp:cNvPr id="0" name=""/>
        <dsp:cNvSpPr/>
      </dsp:nvSpPr>
      <dsp:spPr>
        <a:xfrm>
          <a:off x="969659" y="4201601"/>
          <a:ext cx="7409165" cy="83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50" tIns="88850" rIns="88850" bIns="888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/>
            <a:t>Reporting - </a:t>
          </a:r>
          <a:r>
            <a:rPr lang="en-ZA" sz="1900" kern="1200"/>
            <a:t>standardised report; valid for 18 months; align submissions with tender committee dates.</a:t>
          </a:r>
          <a:endParaRPr lang="en-US" sz="1900" kern="1200"/>
        </a:p>
      </dsp:txBody>
      <dsp:txXfrm>
        <a:off x="969659" y="4201601"/>
        <a:ext cx="7409165" cy="8395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32906-736D-4B29-BA40-A67F9C8A12A3}">
      <dsp:nvSpPr>
        <dsp:cNvPr id="0" name=""/>
        <dsp:cNvSpPr/>
      </dsp:nvSpPr>
      <dsp:spPr>
        <a:xfrm>
          <a:off x="0" y="61937"/>
          <a:ext cx="8378825" cy="772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Submit complete, signed and approved statements - within 18 months of year end.</a:t>
          </a:r>
          <a:endParaRPr lang="en-US" sz="2000" kern="1200"/>
        </a:p>
      </dsp:txBody>
      <dsp:txXfrm>
        <a:off x="37696" y="99633"/>
        <a:ext cx="8303433" cy="696808"/>
      </dsp:txXfrm>
    </dsp:sp>
    <dsp:sp modelId="{147FDD0C-2D3B-4222-BD0A-170151D250BE}">
      <dsp:nvSpPr>
        <dsp:cNvPr id="0" name=""/>
        <dsp:cNvSpPr/>
      </dsp:nvSpPr>
      <dsp:spPr>
        <a:xfrm>
          <a:off x="0" y="891737"/>
          <a:ext cx="8378825" cy="772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The Public Interest Score sets the assurance level: audit, review or compilation.</a:t>
          </a:r>
          <a:endParaRPr lang="en-US" sz="2000" kern="1200"/>
        </a:p>
      </dsp:txBody>
      <dsp:txXfrm>
        <a:off x="37696" y="929433"/>
        <a:ext cx="8303433" cy="696808"/>
      </dsp:txXfrm>
    </dsp:sp>
    <dsp:sp modelId="{911F51F4-AD3C-474B-B056-D04B6DA7B220}">
      <dsp:nvSpPr>
        <dsp:cNvPr id="0" name=""/>
        <dsp:cNvSpPr/>
      </dsp:nvSpPr>
      <dsp:spPr>
        <a:xfrm>
          <a:off x="0" y="1721537"/>
          <a:ext cx="8378825" cy="772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Viability rests on going concern, financial ratios, cash flow and contract size.</a:t>
          </a:r>
          <a:endParaRPr lang="en-US" sz="2000" kern="1200"/>
        </a:p>
      </dsp:txBody>
      <dsp:txXfrm>
        <a:off x="37696" y="1759233"/>
        <a:ext cx="8303433" cy="696808"/>
      </dsp:txXfrm>
    </dsp:sp>
    <dsp:sp modelId="{70917DC4-85DF-412C-8C00-9E82EC34A867}">
      <dsp:nvSpPr>
        <dsp:cNvPr id="0" name=""/>
        <dsp:cNvSpPr/>
      </dsp:nvSpPr>
      <dsp:spPr>
        <a:xfrm>
          <a:off x="0" y="2551337"/>
          <a:ext cx="8378825" cy="772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Contract value should not exceed 50% of turnover over the contract period.</a:t>
          </a:r>
          <a:endParaRPr lang="en-US" sz="2000" kern="1200"/>
        </a:p>
      </dsp:txBody>
      <dsp:txXfrm>
        <a:off x="37696" y="2589033"/>
        <a:ext cx="8303433" cy="696808"/>
      </dsp:txXfrm>
    </dsp:sp>
    <dsp:sp modelId="{8600FD1F-36FF-460E-B67D-C45E8D5BB609}">
      <dsp:nvSpPr>
        <dsp:cNvPr id="0" name=""/>
        <dsp:cNvSpPr/>
      </dsp:nvSpPr>
      <dsp:spPr>
        <a:xfrm>
          <a:off x="0" y="3381137"/>
          <a:ext cx="8378825" cy="772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Marginal suppliers may need a parent guarantee or a 10% performance bond.</a:t>
          </a:r>
          <a:endParaRPr lang="en-US" sz="2000" kern="1200"/>
        </a:p>
      </dsp:txBody>
      <dsp:txXfrm>
        <a:off x="37696" y="3418833"/>
        <a:ext cx="8303433" cy="696808"/>
      </dsp:txXfrm>
    </dsp:sp>
    <dsp:sp modelId="{53E97C29-31C9-45FC-96E9-F82D83C49B7A}">
      <dsp:nvSpPr>
        <dsp:cNvPr id="0" name=""/>
        <dsp:cNvSpPr/>
      </dsp:nvSpPr>
      <dsp:spPr>
        <a:xfrm>
          <a:off x="0" y="4210937"/>
          <a:ext cx="8378825" cy="772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/>
            <a:t>Reports are valid for 18 months - plan submissions around tender committee dates.</a:t>
          </a:r>
          <a:endParaRPr lang="en-US" sz="2000" kern="1200"/>
        </a:p>
      </dsp:txBody>
      <dsp:txXfrm>
        <a:off x="37696" y="4248633"/>
        <a:ext cx="8303433" cy="69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183050-6D0B-4CDD-9710-66B57E2F4B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3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2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jpe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"/>
            <a:ext cx="9145908" cy="6856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3501008"/>
            <a:ext cx="6849216" cy="705237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901901"/>
                </a:solidFill>
                <a:latin typeface="Gill Sans MT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3940" y="4213275"/>
            <a:ext cx="6840760" cy="655885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8372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3563888" y="6521982"/>
            <a:ext cx="3600400" cy="348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9A3C1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200" b="1" dirty="0">
                <a:solidFill>
                  <a:schemeClr val="bg1">
                    <a:lumMod val="50000"/>
                  </a:schemeClr>
                </a:solidFill>
              </a:rPr>
              <a:t>Template Version 5 </a:t>
            </a:r>
          </a:p>
        </p:txBody>
      </p:sp>
    </p:spTree>
    <p:extLst>
      <p:ext uri="{BB962C8B-B14F-4D97-AF65-F5344CB8AC3E}">
        <p14:creationId xmlns:p14="http://schemas.microsoft.com/office/powerpoint/2010/main" val="391278535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60556"/>
            <a:ext cx="6336703" cy="666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" y="77087"/>
            <a:ext cx="790685" cy="847843"/>
          </a:xfrm>
          <a:prstGeom prst="rect">
            <a:avLst/>
          </a:prstGeom>
        </p:spPr>
      </p:pic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E64B-C21E-4EDE-8FBF-0A2CAE88D9C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117944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" y="79142"/>
            <a:ext cx="809243" cy="8457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60556"/>
            <a:ext cx="6336703" cy="666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E64B-C21E-4EDE-8FBF-0A2CAE88D9C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343246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20B0C-0EA6-4EC1-A175-9E5F4415C71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271838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3297"/>
            <a:ext cx="6840759" cy="666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E64B-C21E-4EDE-8FBF-0A2CAE88D9C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074534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63" y="1436688"/>
            <a:ext cx="4113212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436688"/>
            <a:ext cx="411321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2860D-CA03-437D-860C-3EF2F3AA82B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035078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332C-9C12-4C1E-B490-FD74FE976F4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417516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011A-1B80-4DA7-876B-65F7425D2BF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761147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24EFE-04F6-4396-993C-9A7F9A562D4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6027378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99FA5-8170-4501-B3A0-D06D787F460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4413632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9840E-1F68-40F5-A9EA-B3310CB924E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385915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Modu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059113" y="2924944"/>
            <a:ext cx="5545137" cy="1023169"/>
          </a:xfrm>
        </p:spPr>
        <p:txBody>
          <a:bodyPr anchor="b"/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noProof="0" dirty="0"/>
              <a:t>Click to edit Master title style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4092575"/>
            <a:ext cx="5545137" cy="2220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83725B"/>
                </a:solidFill>
              </a:defRPr>
            </a:lvl1pPr>
          </a:lstStyle>
          <a:p>
            <a:pPr lvl="0"/>
            <a:r>
              <a:rPr lang="en-ZA" noProof="0" dirty="0"/>
              <a:t>Click to edit Master subtitle style</a:t>
            </a: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-4763" y="0"/>
            <a:ext cx="9148763" cy="6858000"/>
            <a:chOff x="-4763" y="0"/>
            <a:chExt cx="9148763" cy="6858000"/>
          </a:xfrm>
        </p:grpSpPr>
        <p:grpSp>
          <p:nvGrpSpPr>
            <p:cNvPr id="50" name="Group 2"/>
            <p:cNvGrpSpPr>
              <a:grpSpLocks/>
            </p:cNvGrpSpPr>
            <p:nvPr/>
          </p:nvGrpSpPr>
          <p:grpSpPr bwMode="auto">
            <a:xfrm>
              <a:off x="-4763" y="0"/>
              <a:ext cx="9148763" cy="6858000"/>
              <a:chOff x="-3" y="0"/>
              <a:chExt cx="5763" cy="4320"/>
            </a:xfrm>
          </p:grpSpPr>
          <p:pic>
            <p:nvPicPr>
              <p:cNvPr id="64" name="Picture 3" descr="logo small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8" y="326"/>
                <a:ext cx="1352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Rectangle 4"/>
              <p:cNvSpPr>
                <a:spLocks noChangeArrowheads="1"/>
              </p:cNvSpPr>
              <p:nvPr userDrawn="1"/>
            </p:nvSpPr>
            <p:spPr bwMode="auto">
              <a:xfrm>
                <a:off x="-3" y="0"/>
                <a:ext cx="5763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 dirty="0"/>
              </a:p>
            </p:txBody>
          </p:sp>
          <p:pic>
            <p:nvPicPr>
              <p:cNvPr id="66" name="Picture 5" descr="dd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" y="0"/>
                <a:ext cx="115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Oval 6"/>
              <p:cNvSpPr>
                <a:spLocks noChangeArrowheads="1"/>
              </p:cNvSpPr>
              <p:nvPr userDrawn="1"/>
            </p:nvSpPr>
            <p:spPr bwMode="auto">
              <a:xfrm>
                <a:off x="232" y="819"/>
                <a:ext cx="1448" cy="14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68" name="Oval 7" descr="coolers"/>
              <p:cNvSpPr>
                <a:spLocks noChangeArrowheads="1"/>
              </p:cNvSpPr>
              <p:nvPr userDrawn="1"/>
            </p:nvSpPr>
            <p:spPr bwMode="auto">
              <a:xfrm>
                <a:off x="275" y="858"/>
                <a:ext cx="1362" cy="1369"/>
              </a:xfrm>
              <a:prstGeom prst="ellipse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83725B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69" name="Oval 8"/>
              <p:cNvSpPr>
                <a:spLocks noChangeArrowheads="1"/>
              </p:cNvSpPr>
              <p:nvPr userDrawn="1"/>
            </p:nvSpPr>
            <p:spPr bwMode="auto">
              <a:xfrm>
                <a:off x="217" y="772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70" name="Oval 9"/>
              <p:cNvSpPr>
                <a:spLocks noChangeArrowheads="1"/>
              </p:cNvSpPr>
              <p:nvPr userDrawn="1"/>
            </p:nvSpPr>
            <p:spPr bwMode="auto">
              <a:xfrm>
                <a:off x="162" y="772"/>
                <a:ext cx="1487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71" name="Oval 10"/>
              <p:cNvSpPr>
                <a:spLocks noChangeArrowheads="1"/>
              </p:cNvSpPr>
              <p:nvPr userDrawn="1"/>
            </p:nvSpPr>
            <p:spPr bwMode="auto">
              <a:xfrm>
                <a:off x="240" y="803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72" name="Oval 11"/>
              <p:cNvSpPr>
                <a:spLocks noChangeArrowheads="1"/>
              </p:cNvSpPr>
              <p:nvPr userDrawn="1"/>
            </p:nvSpPr>
            <p:spPr bwMode="auto">
              <a:xfrm>
                <a:off x="194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73" name="Oval 12"/>
              <p:cNvSpPr>
                <a:spLocks noChangeArrowheads="1"/>
              </p:cNvSpPr>
              <p:nvPr userDrawn="1"/>
            </p:nvSpPr>
            <p:spPr bwMode="auto">
              <a:xfrm>
                <a:off x="279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74" name="Oval 13"/>
              <p:cNvSpPr>
                <a:spLocks noChangeArrowheads="1"/>
              </p:cNvSpPr>
              <p:nvPr userDrawn="1"/>
            </p:nvSpPr>
            <p:spPr bwMode="auto">
              <a:xfrm>
                <a:off x="108" y="834"/>
                <a:ext cx="1486" cy="149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75" name="Oval 14"/>
              <p:cNvSpPr>
                <a:spLocks noChangeArrowheads="1"/>
              </p:cNvSpPr>
              <p:nvPr userDrawn="1"/>
            </p:nvSpPr>
            <p:spPr bwMode="auto">
              <a:xfrm>
                <a:off x="287" y="757"/>
                <a:ext cx="1486" cy="1486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76" name="Oval 15"/>
              <p:cNvSpPr>
                <a:spLocks noChangeArrowheads="1"/>
              </p:cNvSpPr>
              <p:nvPr userDrawn="1"/>
            </p:nvSpPr>
            <p:spPr bwMode="auto">
              <a:xfrm>
                <a:off x="614" y="422"/>
                <a:ext cx="739" cy="747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77" name="Oval 16"/>
              <p:cNvSpPr>
                <a:spLocks noChangeArrowheads="1"/>
              </p:cNvSpPr>
              <p:nvPr userDrawn="1"/>
            </p:nvSpPr>
            <p:spPr bwMode="auto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C7F6D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78" name="Oval 17"/>
              <p:cNvSpPr>
                <a:spLocks noChangeArrowheads="1"/>
              </p:cNvSpPr>
              <p:nvPr userDrawn="1"/>
            </p:nvSpPr>
            <p:spPr bwMode="auto">
              <a:xfrm>
                <a:off x="598" y="399"/>
                <a:ext cx="770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79" name="Oval 18"/>
              <p:cNvSpPr>
                <a:spLocks noChangeArrowheads="1"/>
              </p:cNvSpPr>
              <p:nvPr userDrawn="1"/>
            </p:nvSpPr>
            <p:spPr bwMode="auto">
              <a:xfrm>
                <a:off x="575" y="399"/>
                <a:ext cx="762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80" name="Oval 19"/>
              <p:cNvSpPr>
                <a:spLocks noChangeArrowheads="1"/>
              </p:cNvSpPr>
              <p:nvPr userDrawn="1"/>
            </p:nvSpPr>
            <p:spPr bwMode="auto">
              <a:xfrm>
                <a:off x="614" y="414"/>
                <a:ext cx="770" cy="771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81" name="Oval 20"/>
              <p:cNvSpPr>
                <a:spLocks noChangeArrowheads="1"/>
              </p:cNvSpPr>
              <p:nvPr userDrawn="1"/>
            </p:nvSpPr>
            <p:spPr bwMode="auto">
              <a:xfrm>
                <a:off x="590" y="391"/>
                <a:ext cx="763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82" name="Oval 21"/>
              <p:cNvSpPr>
                <a:spLocks noChangeArrowheads="1"/>
              </p:cNvSpPr>
              <p:nvPr userDrawn="1"/>
            </p:nvSpPr>
            <p:spPr bwMode="auto">
              <a:xfrm>
                <a:off x="629" y="445"/>
                <a:ext cx="708" cy="708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83" name="Oval 22"/>
              <p:cNvSpPr>
                <a:spLocks noChangeArrowheads="1"/>
              </p:cNvSpPr>
              <p:nvPr userDrawn="1"/>
            </p:nvSpPr>
            <p:spPr bwMode="auto">
              <a:xfrm>
                <a:off x="637" y="445"/>
                <a:ext cx="693" cy="693"/>
              </a:xfrm>
              <a:prstGeom prst="ellipse">
                <a:avLst/>
              </a:prstGeom>
              <a:noFill/>
              <a:ln w="0">
                <a:solidFill>
                  <a:srgbClr val="83725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84" name="Oval 23" descr="face"/>
              <p:cNvSpPr>
                <a:spLocks noChangeArrowheads="1"/>
              </p:cNvSpPr>
              <p:nvPr userDrawn="1"/>
            </p:nvSpPr>
            <p:spPr bwMode="auto">
              <a:xfrm>
                <a:off x="633" y="445"/>
                <a:ext cx="700" cy="701"/>
              </a:xfrm>
              <a:prstGeom prst="ellipse">
                <a:avLst/>
              </a:prstGeom>
              <a:blipFill dpi="0" rotWithShape="1">
                <a:blip r:embed="rId5">
                  <a:lum contrast="6000"/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83725B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85" name="Oval 24"/>
              <p:cNvSpPr>
                <a:spLocks noChangeArrowheads="1"/>
              </p:cNvSpPr>
              <p:nvPr userDrawn="1"/>
            </p:nvSpPr>
            <p:spPr bwMode="auto">
              <a:xfrm>
                <a:off x="637" y="391"/>
                <a:ext cx="770" cy="770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86" name="Oval 25"/>
              <p:cNvSpPr>
                <a:spLocks noChangeArrowheads="1"/>
              </p:cNvSpPr>
              <p:nvPr userDrawn="1"/>
            </p:nvSpPr>
            <p:spPr bwMode="auto">
              <a:xfrm>
                <a:off x="544" y="438"/>
                <a:ext cx="770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87" name="Oval 26"/>
              <p:cNvSpPr>
                <a:spLocks noChangeArrowheads="1"/>
              </p:cNvSpPr>
              <p:nvPr userDrawn="1"/>
            </p:nvSpPr>
            <p:spPr bwMode="auto">
              <a:xfrm>
                <a:off x="637" y="438"/>
                <a:ext cx="763" cy="762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88" name="Oval 27"/>
              <p:cNvSpPr>
                <a:spLocks noChangeArrowheads="1"/>
              </p:cNvSpPr>
              <p:nvPr userDrawn="1"/>
            </p:nvSpPr>
            <p:spPr bwMode="auto">
              <a:xfrm>
                <a:off x="264" y="2002"/>
                <a:ext cx="1213" cy="1205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89" name="Oval 28"/>
              <p:cNvSpPr>
                <a:spLocks noChangeArrowheads="1"/>
              </p:cNvSpPr>
              <p:nvPr userDrawn="1"/>
            </p:nvSpPr>
            <p:spPr bwMode="auto">
              <a:xfrm>
                <a:off x="303" y="2033"/>
                <a:ext cx="1135" cy="1143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90" name="Oval 29"/>
              <p:cNvSpPr>
                <a:spLocks noChangeArrowheads="1"/>
              </p:cNvSpPr>
              <p:nvPr userDrawn="1"/>
            </p:nvSpPr>
            <p:spPr bwMode="auto">
              <a:xfrm>
                <a:off x="248" y="1963"/>
                <a:ext cx="1245" cy="124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91" name="Oval 30"/>
              <p:cNvSpPr>
                <a:spLocks noChangeArrowheads="1"/>
              </p:cNvSpPr>
              <p:nvPr userDrawn="1"/>
            </p:nvSpPr>
            <p:spPr bwMode="auto">
              <a:xfrm>
                <a:off x="209" y="1963"/>
                <a:ext cx="1237" cy="124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92" name="Oval 31"/>
              <p:cNvSpPr>
                <a:spLocks noChangeArrowheads="1"/>
              </p:cNvSpPr>
              <p:nvPr userDrawn="1"/>
            </p:nvSpPr>
            <p:spPr bwMode="auto">
              <a:xfrm>
                <a:off x="271" y="1986"/>
                <a:ext cx="1245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93" name="Oval 32"/>
              <p:cNvSpPr>
                <a:spLocks noChangeArrowheads="1"/>
              </p:cNvSpPr>
              <p:nvPr userDrawn="1"/>
            </p:nvSpPr>
            <p:spPr bwMode="auto">
              <a:xfrm>
                <a:off x="232" y="1947"/>
                <a:ext cx="1245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94" name="Oval 33" descr="new smal workers"/>
              <p:cNvSpPr>
                <a:spLocks noChangeArrowheads="1"/>
              </p:cNvSpPr>
              <p:nvPr userDrawn="1"/>
            </p:nvSpPr>
            <p:spPr bwMode="auto">
              <a:xfrm>
                <a:off x="304" y="2033"/>
                <a:ext cx="1135" cy="1143"/>
              </a:xfrm>
              <a:prstGeom prst="ellipse">
                <a:avLst/>
              </a:prstGeom>
              <a:blipFill dpi="0" rotWithShape="1">
                <a:blip r:embed="rId6">
                  <a:lum contrast="12000"/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83725B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95" name="Oval 34"/>
              <p:cNvSpPr>
                <a:spLocks noChangeArrowheads="1"/>
              </p:cNvSpPr>
              <p:nvPr userDrawn="1"/>
            </p:nvSpPr>
            <p:spPr bwMode="auto">
              <a:xfrm>
                <a:off x="162" y="2017"/>
                <a:ext cx="1238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96" name="Oval 35"/>
              <p:cNvSpPr>
                <a:spLocks noChangeArrowheads="1"/>
              </p:cNvSpPr>
              <p:nvPr userDrawn="1"/>
            </p:nvSpPr>
            <p:spPr bwMode="auto">
              <a:xfrm>
                <a:off x="310" y="1947"/>
                <a:ext cx="1245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97" name="Oval 36"/>
              <p:cNvSpPr>
                <a:spLocks noChangeArrowheads="1"/>
              </p:cNvSpPr>
              <p:nvPr userDrawn="1"/>
            </p:nvSpPr>
            <p:spPr bwMode="auto">
              <a:xfrm>
                <a:off x="303" y="2017"/>
                <a:ext cx="1244" cy="124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98" name="Oval 37"/>
              <p:cNvSpPr>
                <a:spLocks noChangeArrowheads="1"/>
              </p:cNvSpPr>
              <p:nvPr userDrawn="1"/>
            </p:nvSpPr>
            <p:spPr bwMode="auto">
              <a:xfrm>
                <a:off x="614" y="2990"/>
                <a:ext cx="1003" cy="1011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99" name="Oval 38"/>
              <p:cNvSpPr>
                <a:spLocks noChangeArrowheads="1"/>
              </p:cNvSpPr>
              <p:nvPr userDrawn="1"/>
            </p:nvSpPr>
            <p:spPr bwMode="auto">
              <a:xfrm>
                <a:off x="645" y="3021"/>
                <a:ext cx="941" cy="949"/>
              </a:xfrm>
              <a:prstGeom prst="ellipse">
                <a:avLst/>
              </a:prstGeom>
              <a:solidFill>
                <a:srgbClr val="83725B"/>
              </a:solidFill>
              <a:ln w="9525">
                <a:solidFill>
                  <a:srgbClr val="83725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100" name="Oval 39"/>
              <p:cNvSpPr>
                <a:spLocks noChangeArrowheads="1"/>
              </p:cNvSpPr>
              <p:nvPr userDrawn="1"/>
            </p:nvSpPr>
            <p:spPr bwMode="auto">
              <a:xfrm>
                <a:off x="598" y="2959"/>
                <a:ext cx="1035" cy="103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101" name="Oval 40"/>
              <p:cNvSpPr>
                <a:spLocks noChangeArrowheads="1"/>
              </p:cNvSpPr>
              <p:nvPr userDrawn="1"/>
            </p:nvSpPr>
            <p:spPr bwMode="auto">
              <a:xfrm>
                <a:off x="567" y="2959"/>
                <a:ext cx="1027" cy="1034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102" name="Oval 41"/>
              <p:cNvSpPr>
                <a:spLocks noChangeArrowheads="1"/>
              </p:cNvSpPr>
              <p:nvPr userDrawn="1"/>
            </p:nvSpPr>
            <p:spPr bwMode="auto">
              <a:xfrm>
                <a:off x="622" y="2982"/>
                <a:ext cx="1027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103" name="Oval 42"/>
              <p:cNvSpPr>
                <a:spLocks noChangeArrowheads="1"/>
              </p:cNvSpPr>
              <p:nvPr userDrawn="1"/>
            </p:nvSpPr>
            <p:spPr bwMode="auto">
              <a:xfrm>
                <a:off x="583" y="2951"/>
                <a:ext cx="1034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104" name="Oval 43" descr="boom"/>
              <p:cNvSpPr>
                <a:spLocks noChangeArrowheads="1"/>
              </p:cNvSpPr>
              <p:nvPr userDrawn="1"/>
            </p:nvSpPr>
            <p:spPr bwMode="auto">
              <a:xfrm>
                <a:off x="638" y="3018"/>
                <a:ext cx="949" cy="957"/>
              </a:xfrm>
              <a:prstGeom prst="ellipse">
                <a:avLst/>
              </a:prstGeom>
              <a:blipFill dpi="0" rotWithShape="1">
                <a:blip r:embed="rId7">
                  <a:lum contrast="6000"/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83725B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105" name="Oval 44"/>
              <p:cNvSpPr>
                <a:spLocks noChangeArrowheads="1"/>
              </p:cNvSpPr>
              <p:nvPr userDrawn="1"/>
            </p:nvSpPr>
            <p:spPr bwMode="auto">
              <a:xfrm>
                <a:off x="528" y="3005"/>
                <a:ext cx="1027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106" name="Oval 45"/>
              <p:cNvSpPr>
                <a:spLocks noChangeArrowheads="1"/>
              </p:cNvSpPr>
              <p:nvPr userDrawn="1"/>
            </p:nvSpPr>
            <p:spPr bwMode="auto">
              <a:xfrm>
                <a:off x="645" y="3005"/>
                <a:ext cx="1035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  <p:sp>
            <p:nvSpPr>
              <p:cNvPr id="107" name="Oval 46"/>
              <p:cNvSpPr>
                <a:spLocks noChangeArrowheads="1"/>
              </p:cNvSpPr>
              <p:nvPr userDrawn="1"/>
            </p:nvSpPr>
            <p:spPr bwMode="auto">
              <a:xfrm>
                <a:off x="653" y="2951"/>
                <a:ext cx="1027" cy="1035"/>
              </a:xfrm>
              <a:prstGeom prst="ellipse">
                <a:avLst/>
              </a:prstGeom>
              <a:noFill/>
              <a:ln w="9525">
                <a:solidFill>
                  <a:srgbClr val="83725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ZA" dirty="0"/>
              </a:p>
            </p:txBody>
          </p:sp>
        </p:grpSp>
        <p:grpSp>
          <p:nvGrpSpPr>
            <p:cNvPr id="51" name="Group 50"/>
            <p:cNvGrpSpPr/>
            <p:nvPr userDrawn="1"/>
          </p:nvGrpSpPr>
          <p:grpSpPr>
            <a:xfrm>
              <a:off x="824152" y="512828"/>
              <a:ext cx="1492053" cy="1410456"/>
              <a:chOff x="3387675" y="4592745"/>
              <a:chExt cx="1828800" cy="1728787"/>
            </a:xfrm>
          </p:grpSpPr>
          <p:grpSp>
            <p:nvGrpSpPr>
              <p:cNvPr id="52" name="Group 159"/>
              <p:cNvGrpSpPr>
                <a:grpSpLocks/>
              </p:cNvGrpSpPr>
              <p:nvPr userDrawn="1"/>
            </p:nvGrpSpPr>
            <p:grpSpPr bwMode="auto">
              <a:xfrm>
                <a:off x="3449588" y="4592745"/>
                <a:ext cx="1717675" cy="1692275"/>
                <a:chOff x="567" y="2951"/>
                <a:chExt cx="1082" cy="1066"/>
              </a:xfrm>
            </p:grpSpPr>
            <p:sp>
              <p:nvSpPr>
                <p:cNvPr id="58" name="Oval 132"/>
                <p:cNvSpPr>
                  <a:spLocks noChangeArrowheads="1"/>
                </p:cNvSpPr>
                <p:nvPr/>
              </p:nvSpPr>
              <p:spPr bwMode="auto">
                <a:xfrm>
                  <a:off x="614" y="2990"/>
                  <a:ext cx="1003" cy="1011"/>
                </a:xfrm>
                <a:prstGeom prst="ellipse">
                  <a:avLst/>
                </a:prstGeom>
                <a:solidFill>
                  <a:srgbClr val="83725B"/>
                </a:solidFill>
                <a:ln w="9525">
                  <a:solidFill>
                    <a:srgbClr val="83725B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9" name="Oval 133"/>
                <p:cNvSpPr>
                  <a:spLocks noChangeArrowheads="1"/>
                </p:cNvSpPr>
                <p:nvPr/>
              </p:nvSpPr>
              <p:spPr bwMode="auto">
                <a:xfrm>
                  <a:off x="645" y="3021"/>
                  <a:ext cx="941" cy="949"/>
                </a:xfrm>
                <a:prstGeom prst="ellipse">
                  <a:avLst/>
                </a:prstGeom>
                <a:solidFill>
                  <a:srgbClr val="83725B"/>
                </a:solidFill>
                <a:ln w="9525">
                  <a:solidFill>
                    <a:srgbClr val="83725B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0" name="Oval 134"/>
                <p:cNvSpPr>
                  <a:spLocks noChangeArrowheads="1"/>
                </p:cNvSpPr>
                <p:nvPr/>
              </p:nvSpPr>
              <p:spPr bwMode="auto">
                <a:xfrm>
                  <a:off x="598" y="2959"/>
                  <a:ext cx="1035" cy="1034"/>
                </a:xfrm>
                <a:prstGeom prst="ellipse">
                  <a:avLst/>
                </a:prstGeom>
                <a:noFill/>
                <a:ln w="9525">
                  <a:solidFill>
                    <a:srgbClr val="83725B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" name="Oval 135"/>
                <p:cNvSpPr>
                  <a:spLocks noChangeArrowheads="1"/>
                </p:cNvSpPr>
                <p:nvPr/>
              </p:nvSpPr>
              <p:spPr bwMode="auto">
                <a:xfrm>
                  <a:off x="567" y="2959"/>
                  <a:ext cx="1027" cy="1034"/>
                </a:xfrm>
                <a:prstGeom prst="ellipse">
                  <a:avLst/>
                </a:prstGeom>
                <a:noFill/>
                <a:ln w="9525">
                  <a:solidFill>
                    <a:srgbClr val="83725B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" name="Oval 136"/>
                <p:cNvSpPr>
                  <a:spLocks noChangeArrowheads="1"/>
                </p:cNvSpPr>
                <p:nvPr/>
              </p:nvSpPr>
              <p:spPr bwMode="auto">
                <a:xfrm>
                  <a:off x="622" y="2982"/>
                  <a:ext cx="1027" cy="1035"/>
                </a:xfrm>
                <a:prstGeom prst="ellipse">
                  <a:avLst/>
                </a:prstGeom>
                <a:noFill/>
                <a:ln w="9525">
                  <a:solidFill>
                    <a:srgbClr val="83725B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3" name="Oval 137"/>
                <p:cNvSpPr>
                  <a:spLocks noChangeArrowheads="1"/>
                </p:cNvSpPr>
                <p:nvPr/>
              </p:nvSpPr>
              <p:spPr bwMode="auto">
                <a:xfrm>
                  <a:off x="583" y="2951"/>
                  <a:ext cx="1034" cy="1035"/>
                </a:xfrm>
                <a:prstGeom prst="ellipse">
                  <a:avLst/>
                </a:prstGeom>
                <a:noFill/>
                <a:ln w="9525">
                  <a:solidFill>
                    <a:srgbClr val="83725B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3" name="Oval 138"/>
              <p:cNvSpPr>
                <a:spLocks noChangeArrowheads="1"/>
              </p:cNvSpPr>
              <p:nvPr userDrawn="1"/>
            </p:nvSpPr>
            <p:spPr bwMode="auto">
              <a:xfrm>
                <a:off x="3563888" y="4699107"/>
                <a:ext cx="1506537" cy="1519238"/>
              </a:xfrm>
              <a:prstGeom prst="ellipse">
                <a:avLst/>
              </a:prstGeom>
              <a:blipFill dpi="0"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ZA" sz="900" dirty="0">
                  <a:solidFill>
                    <a:srgbClr val="C0C0C0"/>
                  </a:solidFill>
                </a:endParaRPr>
              </a:p>
            </p:txBody>
          </p:sp>
          <p:grpSp>
            <p:nvGrpSpPr>
              <p:cNvPr id="54" name="Group 160"/>
              <p:cNvGrpSpPr>
                <a:grpSpLocks/>
              </p:cNvGrpSpPr>
              <p:nvPr userDrawn="1"/>
            </p:nvGrpSpPr>
            <p:grpSpPr bwMode="auto">
              <a:xfrm>
                <a:off x="3387675" y="4592745"/>
                <a:ext cx="1828800" cy="1728787"/>
                <a:chOff x="528" y="2951"/>
                <a:chExt cx="1152" cy="1089"/>
              </a:xfrm>
            </p:grpSpPr>
            <p:sp>
              <p:nvSpPr>
                <p:cNvPr id="55" name="Oval 139"/>
                <p:cNvSpPr>
                  <a:spLocks noChangeArrowheads="1"/>
                </p:cNvSpPr>
                <p:nvPr/>
              </p:nvSpPr>
              <p:spPr bwMode="auto">
                <a:xfrm>
                  <a:off x="528" y="3005"/>
                  <a:ext cx="1027" cy="1035"/>
                </a:xfrm>
                <a:prstGeom prst="ellipse">
                  <a:avLst/>
                </a:prstGeom>
                <a:noFill/>
                <a:ln w="9525">
                  <a:solidFill>
                    <a:srgbClr val="83725B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6" name="Oval 140"/>
                <p:cNvSpPr>
                  <a:spLocks noChangeArrowheads="1"/>
                </p:cNvSpPr>
                <p:nvPr/>
              </p:nvSpPr>
              <p:spPr bwMode="auto">
                <a:xfrm>
                  <a:off x="645" y="3005"/>
                  <a:ext cx="1035" cy="1035"/>
                </a:xfrm>
                <a:prstGeom prst="ellipse">
                  <a:avLst/>
                </a:prstGeom>
                <a:noFill/>
                <a:ln w="9525">
                  <a:solidFill>
                    <a:srgbClr val="83725B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7" name="Oval 141"/>
                <p:cNvSpPr>
                  <a:spLocks noChangeArrowheads="1"/>
                </p:cNvSpPr>
                <p:nvPr/>
              </p:nvSpPr>
              <p:spPr bwMode="auto">
                <a:xfrm>
                  <a:off x="653" y="2951"/>
                  <a:ext cx="1027" cy="1035"/>
                </a:xfrm>
                <a:prstGeom prst="ellipse">
                  <a:avLst/>
                </a:prstGeom>
                <a:noFill/>
                <a:ln w="9525">
                  <a:solidFill>
                    <a:srgbClr val="83725B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7682585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9EFE7-4436-4306-81B0-DEE57CC7219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413607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166688"/>
            <a:ext cx="2093913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66688"/>
            <a:ext cx="6132512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8DC8-E340-4375-8520-5415D9E07EF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0775631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6563" y="166688"/>
            <a:ext cx="8378825" cy="631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9D791-BE61-4F87-8F6A-F6597F4BB85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00430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3" y="166688"/>
            <a:ext cx="6519862" cy="666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6563" y="1436688"/>
            <a:ext cx="8378825" cy="5045075"/>
          </a:xfrm>
        </p:spPr>
        <p:txBody>
          <a:bodyPr/>
          <a:lstStyle/>
          <a:p>
            <a:pPr lvl="0"/>
            <a:endParaRPr lang="en-ZA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101DF-DFE1-4E21-823B-2CE561616B8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088761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6563" y="166688"/>
            <a:ext cx="6519862" cy="666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6563" y="1436688"/>
            <a:ext cx="4113212" cy="2446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2175" y="1436688"/>
            <a:ext cx="4113213" cy="2446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6563" y="4035425"/>
            <a:ext cx="4113212" cy="2446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2175" y="4035425"/>
            <a:ext cx="4113213" cy="2446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D4708-254D-4600-8504-9CE614451FB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6954516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3" y="166688"/>
            <a:ext cx="6519862" cy="666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63" y="1436688"/>
            <a:ext cx="4113212" cy="504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2175" y="1436688"/>
            <a:ext cx="4113213" cy="2446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02175" y="4035425"/>
            <a:ext cx="4113213" cy="2446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BAAD9-164E-4B58-A277-BAD503E3498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0048089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60" y="6356351"/>
            <a:ext cx="809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352" y="6356351"/>
            <a:ext cx="260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2505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60" y="6356351"/>
            <a:ext cx="809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352" y="6356351"/>
            <a:ext cx="260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36824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055291"/>
      </p:ext>
    </p:extLst>
  </p:cSld>
  <p:clrMapOvr>
    <a:masterClrMapping/>
  </p:clrMapOvr>
  <p:transition spd="slow" advClick="0" advTm="1000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 Chap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7C3906-7D26-F847-D210-DC8F472D40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5468" y="1463747"/>
            <a:ext cx="2952750" cy="35687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7BD48D-91A6-B706-71D6-9D1F301706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07398" y="1600672"/>
            <a:ext cx="2471138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DBF5CF-E6CC-1A85-FDB1-B49B23179B88}"/>
              </a:ext>
            </a:extLst>
          </p:cNvPr>
          <p:cNvSpPr/>
          <p:nvPr userDrawn="1"/>
        </p:nvSpPr>
        <p:spPr>
          <a:xfrm>
            <a:off x="504232" y="3289586"/>
            <a:ext cx="1533524" cy="20446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44554" y="2867098"/>
            <a:ext cx="475725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36D61-2B9F-B39D-FA43-E377D86AA7B3}"/>
              </a:ext>
            </a:extLst>
          </p:cNvPr>
          <p:cNvSpPr/>
          <p:nvPr userDrawn="1"/>
        </p:nvSpPr>
        <p:spPr>
          <a:xfrm>
            <a:off x="0" y="6593974"/>
            <a:ext cx="9144000" cy="26402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id="{F5F2CF35-ACC4-A108-DD87-92F9426534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1898" y="3364197"/>
            <a:ext cx="1421607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438781-E333-E871-DE61-8750EF6EEC4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2196" y="3289585"/>
            <a:ext cx="169545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9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3297"/>
            <a:ext cx="6840760" cy="666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E64B-C21E-4EDE-8FBF-0A2CAE88D9C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5887352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192" y="1589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190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60" y="6356351"/>
            <a:ext cx="809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353" y="6356351"/>
            <a:ext cx="260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0285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192" y="1589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190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60" y="6356351"/>
            <a:ext cx="809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353" y="6356351"/>
            <a:ext cx="260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27864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1260" y="1044575"/>
            <a:ext cx="8356209" cy="619200"/>
          </a:xfrm>
          <a:prstGeom prst="rect">
            <a:avLst/>
          </a:prstGeom>
        </p:spPr>
        <p:txBody>
          <a:bodyPr/>
          <a:lstStyle>
            <a:lvl1pPr>
              <a:defRPr sz="15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316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FF4CC-8DC4-7B7A-39C5-262F5C87F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4144545"/>
            <a:ext cx="9143996" cy="2464129"/>
          </a:xfrm>
          <a:prstGeom prst="rect">
            <a:avLst/>
          </a:prstGeom>
        </p:spPr>
      </p:pic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192" y="1589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190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63537" y="1404737"/>
            <a:ext cx="5338268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1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63539" y="2924226"/>
            <a:ext cx="5338267" cy="365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Presented by:</a:t>
            </a:r>
            <a:endParaRPr lang="en-ZA" noProof="0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3537" y="3527026"/>
            <a:ext cx="5338268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F73F9A-6527-43E5-9BDC-E6533EDAECC6}"/>
              </a:ext>
            </a:extLst>
          </p:cNvPr>
          <p:cNvSpPr/>
          <p:nvPr userDrawn="1"/>
        </p:nvSpPr>
        <p:spPr>
          <a:xfrm>
            <a:off x="0" y="6574097"/>
            <a:ext cx="9144000" cy="9001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25F6DC-490B-FE96-3826-453FA05719BC}"/>
              </a:ext>
            </a:extLst>
          </p:cNvPr>
          <p:cNvSpPr/>
          <p:nvPr userDrawn="1"/>
        </p:nvSpPr>
        <p:spPr>
          <a:xfrm>
            <a:off x="378175" y="3817647"/>
            <a:ext cx="1150143" cy="1516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ADFDE-56B9-04C2-BCE2-05120032D0A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8174" y="1784299"/>
            <a:ext cx="2952750" cy="356870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6C2D1BC-19FC-6DDD-3EE5-86D738105E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0104" y="1921224"/>
            <a:ext cx="2471138" cy="3294851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6E0838-0F9B-EF5D-E73C-CAF299B03244}"/>
              </a:ext>
            </a:extLst>
          </p:cNvPr>
          <p:cNvSpPr/>
          <p:nvPr userDrawn="1"/>
        </p:nvSpPr>
        <p:spPr>
          <a:xfrm>
            <a:off x="246937" y="3610137"/>
            <a:ext cx="1533524" cy="20446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icture Placeholder 101">
            <a:extLst>
              <a:ext uri="{FF2B5EF4-FFF2-40B4-BE49-F238E27FC236}">
                <a16:creationId xmlns:a16="http://schemas.microsoft.com/office/drawing/2014/main" id="{71ABA184-90EF-886D-01F7-8ED79E7BB0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4605" y="3684750"/>
            <a:ext cx="1421607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417B6E-DCAF-E329-82FA-A9666987E52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4902" y="3610138"/>
            <a:ext cx="169545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9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058" y="1371601"/>
            <a:ext cx="3500990" cy="606887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DD95619-B63B-77E6-BE04-262FAAD1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322731"/>
            <a:ext cx="685800" cy="283464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5F0E426-6024-3E43-96DD-1F5B59277B94}" type="datetime1">
              <a:rPr lang="en-US" smtClean="0"/>
              <a:pPr/>
              <a:t>7/13/2026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5950" y="322731"/>
            <a:ext cx="5372100" cy="283464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1" y="322731"/>
            <a:ext cx="685800" cy="283464"/>
          </a:xfrm>
        </p:spPr>
        <p:txBody>
          <a:bodyPr/>
          <a:lstStyle/>
          <a:p>
            <a:fld id="{AEAA3239-9EA4-4A65-A281-97F994456D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199" y="1371600"/>
            <a:ext cx="4411982" cy="48768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0105" y="2362535"/>
            <a:ext cx="3506697" cy="38858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32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60556"/>
            <a:ext cx="6336703" cy="666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E64B-C21E-4EDE-8FBF-0A2CAE88D9C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" y="79143"/>
            <a:ext cx="798272" cy="8295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05079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3"/>
          <a:stretch/>
        </p:blipFill>
        <p:spPr>
          <a:xfrm>
            <a:off x="80038" y="79143"/>
            <a:ext cx="798272" cy="8166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60556"/>
            <a:ext cx="6336703" cy="666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E64B-C21E-4EDE-8FBF-0A2CAE88D9C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9586600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" y="96395"/>
            <a:ext cx="798272" cy="7978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60556"/>
            <a:ext cx="6336703" cy="666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E64B-C21E-4EDE-8FBF-0A2CAE88D9C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1442256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60556"/>
            <a:ext cx="6336703" cy="666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E64B-C21E-4EDE-8FBF-0A2CAE88D9C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" y="87770"/>
            <a:ext cx="772904" cy="81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7873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" y="79143"/>
            <a:ext cx="798273" cy="8295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60556"/>
            <a:ext cx="6336703" cy="666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E64B-C21E-4EDE-8FBF-0A2CAE88D9C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4420746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wn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60556"/>
            <a:ext cx="6336703" cy="666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E64B-C21E-4EDE-8FBF-0A2CAE88D9C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" y="79143"/>
            <a:ext cx="798272" cy="8295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9145865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8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ags" Target="../tags/tag1.xml"/><Relationship Id="rId11" Type="http://schemas.openxmlformats.org/officeDocument/2006/relationships/image" Target="../media/image21.emf"/><Relationship Id="rId5" Type="http://schemas.openxmlformats.org/officeDocument/2006/relationships/theme" Target="../theme/theme2.xml"/><Relationship Id="rId10" Type="http://schemas.openxmlformats.org/officeDocument/2006/relationships/image" Target="../media/image20.emf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9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32.xml"/><Relationship Id="rId7" Type="http://schemas.openxmlformats.org/officeDocument/2006/relationships/tags" Target="../tags/tag9.xml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3.xml"/><Relationship Id="rId11" Type="http://schemas.openxmlformats.org/officeDocument/2006/relationships/image" Target="../media/image20.emf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9.emf"/><Relationship Id="rId4" Type="http://schemas.openxmlformats.org/officeDocument/2006/relationships/slideLayout" Target="../slideLayouts/slideLayout33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small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41313"/>
            <a:ext cx="11731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topsolid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14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6563" y="166688"/>
            <a:ext cx="65198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dirty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3" y="1436688"/>
            <a:ext cx="837882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dirty="0"/>
              <a:t>Click to 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17383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453188"/>
            <a:ext cx="16510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CA220F83-D976-421D-8692-4B519C2C146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4" r:id="rId2"/>
    <p:sldLayoutId id="2147483770" r:id="rId3"/>
    <p:sldLayoutId id="2147483798" r:id="rId4"/>
    <p:sldLayoutId id="2147483804" r:id="rId5"/>
    <p:sldLayoutId id="2147483805" r:id="rId6"/>
    <p:sldLayoutId id="2147483803" r:id="rId7"/>
    <p:sldLayoutId id="2147483802" r:id="rId8"/>
    <p:sldLayoutId id="2147483801" r:id="rId9"/>
    <p:sldLayoutId id="2147483799" r:id="rId10"/>
    <p:sldLayoutId id="2147483800" r:id="rId11"/>
    <p:sldLayoutId id="2147483771" r:id="rId12"/>
    <p:sldLayoutId id="2147483797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</p:sldLayoutIdLst>
  <p:transition spd="slow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0000"/>
          </a:solidFill>
          <a:latin typeface="+mn-lt"/>
          <a:cs typeface="+mn-cs"/>
        </a:defRPr>
      </a:lvl2pPr>
      <a:lvl3pPr marL="107632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800">
          <a:solidFill>
            <a:srgbClr val="000000"/>
          </a:solidFill>
          <a:latin typeface="+mn-lt"/>
          <a:cs typeface="+mn-cs"/>
        </a:defRPr>
      </a:lvl3pPr>
      <a:lvl4pPr marL="1435100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0000"/>
          </a:solidFill>
          <a:latin typeface="+mn-lt"/>
          <a:cs typeface="+mn-cs"/>
        </a:defRPr>
      </a:lvl4pPr>
      <a:lvl5pPr marL="17938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0000"/>
          </a:solidFill>
          <a:latin typeface="+mn-lt"/>
          <a:cs typeface="+mn-cs"/>
        </a:defRPr>
      </a:lvl5pPr>
      <a:lvl6pPr marL="22510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272767211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261" y="1223493"/>
            <a:ext cx="8537888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260" y="6356351"/>
            <a:ext cx="809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8352" y="6356351"/>
            <a:ext cx="260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1261" y="205769"/>
            <a:ext cx="7133833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31428" y="312737"/>
            <a:ext cx="10668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27773" y="318311"/>
            <a:ext cx="180975" cy="368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6DB893-999D-78A5-DBD6-5B38A7382F94}"/>
              </a:ext>
            </a:extLst>
          </p:cNvPr>
          <p:cNvSpPr/>
          <p:nvPr userDrawn="1"/>
        </p:nvSpPr>
        <p:spPr>
          <a:xfrm>
            <a:off x="0" y="6176964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870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D3E88"/>
        </a:buClr>
        <a:buFont typeface="Calibri" panose="020F0502020204030204" pitchFamily="34" charset="0"/>
        <a:buChar char="-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272767211"/>
              </p:ext>
            </p:extLst>
          </p:nvPr>
        </p:nvGraphicFramePr>
        <p:xfrm>
          <a:off x="1192" y="1589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8"/>
            </p:custDataLst>
          </p:nvPr>
        </p:nvSpPr>
        <p:spPr>
          <a:xfrm>
            <a:off x="1" y="1"/>
            <a:ext cx="1190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261" y="1223494"/>
            <a:ext cx="8537888" cy="485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260" y="6356351"/>
            <a:ext cx="8093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8353" y="6356351"/>
            <a:ext cx="260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1262" y="205769"/>
            <a:ext cx="7133833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831428" y="312738"/>
            <a:ext cx="10668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527774" y="318311"/>
            <a:ext cx="180975" cy="368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6DB893-999D-78A5-DBD6-5B38A7382F94}"/>
              </a:ext>
            </a:extLst>
          </p:cNvPr>
          <p:cNvSpPr/>
          <p:nvPr userDrawn="1"/>
        </p:nvSpPr>
        <p:spPr>
          <a:xfrm>
            <a:off x="0" y="6176965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4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D3E88"/>
        </a:buClr>
        <a:buFont typeface="Calibri" panose="020F0502020204030204" pitchFamily="34" charset="0"/>
        <a:buChar char="-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2C42-D751-76B7-5228-EB4345B99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3839" y="1910803"/>
            <a:ext cx="5687966" cy="507206"/>
          </a:xfrm>
        </p:spPr>
        <p:txBody>
          <a:bodyPr>
            <a:normAutofit/>
          </a:bodyPr>
          <a:lstStyle/>
          <a:p>
            <a:r>
              <a:rPr lang="en-US" dirty="0"/>
              <a:t>FINANCIAL REQUIREMENTS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57AF0-8E60-43A3-37C7-FCF9E62464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Dumisani Mtarini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6FE1E-3360-456F-C936-DDBD9BABBE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09 July 2026</a:t>
            </a:r>
          </a:p>
        </p:txBody>
      </p:sp>
      <p:pic>
        <p:nvPicPr>
          <p:cNvPr id="7" name="Picture Placeholder 7" descr="A person using a payphone&#10;&#10;Description automatically generated">
            <a:extLst>
              <a:ext uri="{FF2B5EF4-FFF2-40B4-BE49-F238E27FC236}">
                <a16:creationId xmlns:a16="http://schemas.microsoft.com/office/drawing/2014/main" id="{AC639709-3731-8EE4-63E2-CBD135E0B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r="16619"/>
          <a:stretch>
            <a:fillRect/>
          </a:stretch>
        </p:blipFill>
        <p:spPr>
          <a:xfrm>
            <a:off x="304605" y="3620813"/>
            <a:ext cx="1421607" cy="142160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  <p:pic>
        <p:nvPicPr>
          <p:cNvPr id="8" name="Picture Placeholder 24" descr="Several wind turbines in a field&#10;&#10;Description automatically generated">
            <a:extLst>
              <a:ext uri="{FF2B5EF4-FFF2-40B4-BE49-F238E27FC236}">
                <a16:creationId xmlns:a16="http://schemas.microsoft.com/office/drawing/2014/main" id="{1C939AD9-918F-D5C9-5E60-49AD08C492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757782" y="2290714"/>
            <a:ext cx="2471138" cy="2471138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15CDCD-1E29-E6A0-E99D-05360F97EA74}"/>
              </a:ext>
            </a:extLst>
          </p:cNvPr>
          <p:cNvSpPr txBox="1">
            <a:spLocks/>
          </p:cNvSpPr>
          <p:nvPr/>
        </p:nvSpPr>
        <p:spPr>
          <a:xfrm>
            <a:off x="3169173" y="2387334"/>
            <a:ext cx="5687966" cy="507206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en-US" sz="2100" dirty="0">
                <a:solidFill>
                  <a:srgbClr val="003896"/>
                </a:solidFill>
                <a:latin typeface="Arial" panose="020B0604020202020204"/>
              </a:rPr>
            </a:br>
            <a:r>
              <a:rPr lang="en-US" sz="2100" dirty="0">
                <a:solidFill>
                  <a:srgbClr val="003896"/>
                </a:solidFill>
                <a:latin typeface="Arial" panose="020B0604020202020204"/>
              </a:rPr>
              <a:t>Site Clarification Meeting</a:t>
            </a:r>
          </a:p>
        </p:txBody>
      </p:sp>
    </p:spTree>
    <p:extLst>
      <p:ext uri="{BB962C8B-B14F-4D97-AF65-F5344CB8AC3E}">
        <p14:creationId xmlns:p14="http://schemas.microsoft.com/office/powerpoint/2010/main" val="234790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99592" y="160556"/>
            <a:ext cx="6336703" cy="666750"/>
          </a:xfrm>
        </p:spPr>
        <p:txBody>
          <a:bodyPr wrap="square" anchor="ctr">
            <a:normAutofit/>
          </a:bodyPr>
          <a:lstStyle/>
          <a:p>
            <a:r>
              <a:rPr lang="en-ZA" dirty="0"/>
              <a:t>Key Points to Communicate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373FB19-12CA-8443-8564-9D9C4828CC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64388" y="6453188"/>
            <a:ext cx="1651000" cy="26828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04499FA5-8170-4501-B3A0-D06D787F4602}" type="slidenum">
              <a:rPr lang="en-ZA" smtClean="0"/>
              <a:pPr>
                <a:spcAft>
                  <a:spcPts val="600"/>
                </a:spcAft>
                <a:defRPr/>
              </a:pPr>
              <a:t>10</a:t>
            </a:fld>
            <a:endParaRPr lang="en-ZA"/>
          </a:p>
        </p:txBody>
      </p:sp>
      <p:graphicFrame>
        <p:nvGraphicFramePr>
          <p:cNvPr id="5" name="Content Placeholder">
            <a:extLst>
              <a:ext uri="{FF2B5EF4-FFF2-40B4-BE49-F238E27FC236}">
                <a16:creationId xmlns:a16="http://schemas.microsoft.com/office/drawing/2014/main" id="{5B8BC61E-0890-3DC4-0323-AE2D18BFB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527741"/>
              </p:ext>
            </p:extLst>
          </p:nvPr>
        </p:nvGraphicFramePr>
        <p:xfrm>
          <a:off x="251520" y="1052736"/>
          <a:ext cx="8378825" cy="504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B2449-9BBD-9784-3F16-A067AA74D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FF5F-DCC8-E910-4023-FCCF01970F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8BF37EB1-7FCA-C43C-E71C-90957DB41A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4831" y="3382157"/>
            <a:ext cx="1421607" cy="142160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FE8B9151-394D-5D18-9EF5-E3BA497623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315" y="2075667"/>
            <a:ext cx="2471138" cy="2471138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2306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95536" y="143297"/>
            <a:ext cx="6840760" cy="666750"/>
          </a:xfrm>
        </p:spPr>
        <p:txBody>
          <a:bodyPr wrap="square" anchor="ctr">
            <a:normAutofit/>
          </a:bodyPr>
          <a:lstStyle/>
          <a:p>
            <a:r>
              <a:rPr lang="en-ZA" dirty="0"/>
              <a:t>Purpose &amp; Roles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8243763-DBA6-C81D-F39F-68F27D1750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64388" y="6453188"/>
            <a:ext cx="1651000" cy="26828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A88E64B-C21E-4EDE-8FBF-0A2CAE88D9CE}" type="slidenum">
              <a:rPr lang="en-ZA" smtClean="0"/>
              <a:pPr>
                <a:spcAft>
                  <a:spcPts val="600"/>
                </a:spcAft>
                <a:defRPr/>
              </a:pPr>
              <a:t>2</a:t>
            </a:fld>
            <a:endParaRPr lang="en-ZA"/>
          </a:p>
        </p:txBody>
      </p:sp>
      <p:graphicFrame>
        <p:nvGraphicFramePr>
          <p:cNvPr id="5" name="Content Placeholder">
            <a:extLst>
              <a:ext uri="{FF2B5EF4-FFF2-40B4-BE49-F238E27FC236}">
                <a16:creationId xmlns:a16="http://schemas.microsoft.com/office/drawing/2014/main" id="{CA9FF516-1CE3-9B85-37DE-8DB2AAAA2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94291"/>
              </p:ext>
            </p:extLst>
          </p:nvPr>
        </p:nvGraphicFramePr>
        <p:xfrm>
          <a:off x="0" y="980728"/>
          <a:ext cx="8378825" cy="504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51520" y="-95672"/>
            <a:ext cx="6120680" cy="737443"/>
          </a:xfrm>
        </p:spPr>
        <p:txBody>
          <a:bodyPr wrap="square" anchor="b">
            <a:normAutofit/>
          </a:bodyPr>
          <a:lstStyle/>
          <a:p>
            <a:r>
              <a:rPr lang="en-ZA" dirty="0"/>
              <a:t>Documents Suppliers Must Submit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AB35AA7-E594-6388-42C3-2960C15776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64388" y="6453188"/>
            <a:ext cx="1651000" cy="26828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04499FA5-8170-4501-B3A0-D06D787F4602}" type="slidenum">
              <a:rPr lang="en-ZA" smtClean="0"/>
              <a:pPr>
                <a:spcAft>
                  <a:spcPts val="600"/>
                </a:spcAft>
                <a:defRPr/>
              </a:pPr>
              <a:t>3</a:t>
            </a:fld>
            <a:endParaRPr lang="en-ZA"/>
          </a:p>
        </p:txBody>
      </p:sp>
      <p:graphicFrame>
        <p:nvGraphicFramePr>
          <p:cNvPr id="5" name="Content Placeholder">
            <a:extLst>
              <a:ext uri="{FF2B5EF4-FFF2-40B4-BE49-F238E27FC236}">
                <a16:creationId xmlns:a16="http://schemas.microsoft.com/office/drawing/2014/main" id="{30E292F6-7B32-7C66-665F-26CE47624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262718"/>
              </p:ext>
            </p:extLst>
          </p:nvPr>
        </p:nvGraphicFramePr>
        <p:xfrm>
          <a:off x="0" y="898699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Level of Assurance - Public Interest Score</a:t>
            </a:r>
          </a:p>
        </p:txBody>
      </p:sp>
      <p:graphicFrame>
        <p:nvGraphicFramePr>
          <p:cNvPr id="3" name="Table"/>
          <p:cNvGraphicFramePr>
            <a:graphicFrameLocks noGrp="1"/>
          </p:cNvGraphicFramePr>
          <p:nvPr>
            <p:ph type="tbl" idx="1"/>
          </p:nvPr>
        </p:nvGraphicFramePr>
        <p:xfrm>
          <a:off x="436563" y="1436688"/>
          <a:ext cx="837882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ZA" sz="1200" b="1" dirty="0">
                          <a:solidFill>
                            <a:srgbClr val="FFFFFF"/>
                          </a:solidFill>
                        </a:rPr>
                        <a:t>Element of the Public Interest Score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200" b="1" dirty="0">
                          <a:solidFill>
                            <a:srgbClr val="FFFFFF"/>
                          </a:solidFill>
                        </a:rPr>
                        <a:t>Points Allocation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Average number of employees during the year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Every employee = 1 point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Third party liability at financial year end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R1m (or portion thereof) = 1 point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Turnover for the financial year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R1m (or portion thereof) = 1 point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Shareholders / beneficial owners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One shareholder / owner = 1 point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"/>
          <p:cNvSpPr txBox="1"/>
          <p:nvPr/>
        </p:nvSpPr>
        <p:spPr>
          <a:xfrm>
            <a:off x="436563" y="4050000"/>
            <a:ext cx="8378825" cy="140000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lvl="0">
              <a:spcAft>
                <a:spcPts val="400"/>
              </a:spcAft>
              <a:buNone/>
            </a:pPr>
            <a:r>
              <a:rPr lang="en-ZA" sz="1500" b="1" dirty="0"/>
              <a:t>Always subject to audit (any PIS): </a:t>
            </a:r>
            <a:r>
              <a:rPr lang="en-ZA" sz="1500" dirty="0"/>
              <a:t>state-owned companies; public companies (listed &amp; non-listed); companies holding fiduciary assets over R5,000,000; or where the MOI requires an audit.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Required Level of Assurance (PIS Interpretation)</a:t>
            </a:r>
          </a:p>
        </p:txBody>
      </p:sp>
      <p:graphicFrame>
        <p:nvGraphicFramePr>
          <p:cNvPr id="3" name="Table"/>
          <p:cNvGraphicFramePr>
            <a:graphicFrameLocks noGrp="1"/>
          </p:cNvGraphicFramePr>
          <p:nvPr>
            <p:ph type="tbl" idx="1"/>
          </p:nvPr>
        </p:nvGraphicFramePr>
        <p:xfrm>
          <a:off x="436563" y="1436688"/>
          <a:ext cx="837882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ZA" sz="1150" b="1" dirty="0">
                          <a:solidFill>
                            <a:srgbClr val="FFFFFF"/>
                          </a:solidFill>
                        </a:rPr>
                        <a:t>Public Interest Score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150" b="1" dirty="0">
                          <a:solidFill>
                            <a:srgbClr val="FFFFFF"/>
                          </a:solidFill>
                        </a:rPr>
                        <a:t>Internally Compiled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150" b="1" dirty="0">
                          <a:solidFill>
                            <a:srgbClr val="FFFFFF"/>
                          </a:solidFill>
                        </a:rPr>
                        <a:t>Independently Compiled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ZA" sz="1050" dirty="0"/>
                        <a:t>Owner managed - 350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/>
                        <a:t>Audit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/>
                        <a:t>Audit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ZA" sz="1050" dirty="0"/>
                        <a:t>Owner managed - 100 to 349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/>
                        <a:t>Audit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/>
                        <a:t>Compilation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ZA" sz="1050" dirty="0"/>
                        <a:t>Owner managed - 100 or less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/>
                        <a:t>Compilation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/>
                        <a:t>Compilation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ZA" sz="1050" dirty="0"/>
                        <a:t>Not owner managed - 350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/>
                        <a:t>Audit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/>
                        <a:t>Audit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ZA" sz="1050" dirty="0"/>
                        <a:t>Not owner managed - 100 to 349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/>
                        <a:t>Audit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/>
                        <a:t>Independent review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ZA" sz="1050" dirty="0"/>
                        <a:t>Not owner managed - 100 or less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/>
                        <a:t>Independent review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50" dirty="0"/>
                        <a:t>Independent review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"/>
          <p:cNvSpPr txBox="1"/>
          <p:nvPr/>
        </p:nvSpPr>
        <p:spPr>
          <a:xfrm>
            <a:off x="436563" y="4700000"/>
            <a:ext cx="8378825" cy="120000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lvl="0">
              <a:spcAft>
                <a:spcPts val="400"/>
              </a:spcAft>
              <a:buNone/>
            </a:pPr>
            <a:r>
              <a:rPr lang="en-ZA" sz="1450" b="1" dirty="0"/>
              <a:t>Assurance levels:  </a:t>
            </a:r>
            <a:r>
              <a:rPr lang="en-ZA" sz="1450" dirty="0"/>
              <a:t>Audit = reasonable assurance;  Independent review = moderate assurance;  Compilation = low assurance.</a:t>
            </a:r>
          </a:p>
          <a:p>
            <a:pPr lvl="0">
              <a:spcAft>
                <a:spcPts val="0"/>
              </a:spcAft>
              <a:buNone/>
            </a:pPr>
            <a:r>
              <a:rPr lang="en-ZA" sz="1400" dirty="0"/>
              <a:t>Owner-managed businesses are treated as less risky than non-owner-managed.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39552" y="188639"/>
            <a:ext cx="4608512" cy="665435"/>
          </a:xfrm>
        </p:spPr>
        <p:txBody>
          <a:bodyPr wrap="square" anchor="b">
            <a:normAutofit/>
          </a:bodyPr>
          <a:lstStyle/>
          <a:p>
            <a:r>
              <a:rPr lang="en-ZA" dirty="0"/>
              <a:t>The Four Analysis Criteria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7A93113-D0FE-9770-C6F1-C84153BB8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64388" y="6453188"/>
            <a:ext cx="1651000" cy="26828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04499FA5-8170-4501-B3A0-D06D787F4602}" type="slidenum">
              <a:rPr lang="en-ZA" smtClean="0"/>
              <a:pPr>
                <a:spcAft>
                  <a:spcPts val="600"/>
                </a:spcAft>
                <a:defRPr/>
              </a:pPr>
              <a:t>6</a:t>
            </a:fld>
            <a:endParaRPr lang="en-ZA"/>
          </a:p>
        </p:txBody>
      </p:sp>
      <p:graphicFrame>
        <p:nvGraphicFramePr>
          <p:cNvPr id="5" name="Content Placeholder">
            <a:extLst>
              <a:ext uri="{FF2B5EF4-FFF2-40B4-BE49-F238E27FC236}">
                <a16:creationId xmlns:a16="http://schemas.microsoft.com/office/drawing/2014/main" id="{F14DA4D4-2D35-1A77-6EBE-B6D850253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707819"/>
              </p:ext>
            </p:extLst>
          </p:nvPr>
        </p:nvGraphicFramePr>
        <p:xfrm>
          <a:off x="251520" y="980728"/>
          <a:ext cx="871296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Financial Ratios &amp; Benchmarks</a:t>
            </a:r>
          </a:p>
        </p:txBody>
      </p:sp>
      <p:graphicFrame>
        <p:nvGraphicFramePr>
          <p:cNvPr id="3" name="Table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38057273"/>
              </p:ext>
            </p:extLst>
          </p:nvPr>
        </p:nvGraphicFramePr>
        <p:xfrm>
          <a:off x="35496" y="980728"/>
          <a:ext cx="9073008" cy="5040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154">
                <a:tc>
                  <a:txBody>
                    <a:bodyPr/>
                    <a:lstStyle/>
                    <a:p>
                      <a:pPr algn="l"/>
                      <a:r>
                        <a:rPr lang="en-ZA" sz="1100" b="1" dirty="0">
                          <a:solidFill>
                            <a:srgbClr val="FFFFFF"/>
                          </a:solidFill>
                        </a:rPr>
                        <a:t>Category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100" b="1" dirty="0">
                          <a:solidFill>
                            <a:srgbClr val="FFFFFF"/>
                          </a:solidFill>
                        </a:rPr>
                        <a:t>Ratio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1" dirty="0">
                          <a:solidFill>
                            <a:srgbClr val="FFFFFF"/>
                          </a:solidFill>
                        </a:rPr>
                        <a:t>Benchmark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/>
                      <a:r>
                        <a:rPr lang="en-ZA" sz="1000" b="1" dirty="0"/>
                        <a:t>Liquidity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Current ratio = current assets / current liabilities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/>
                        <a:t>&gt;=2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/>
                      <a:r>
                        <a:rPr lang="en-ZA" sz="1000" b="1" dirty="0"/>
                        <a:t>Liquidity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Quick ratio = (current assets - inventory) / current liabilities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/>
                        <a:t>&gt;=1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/>
                      <a:r>
                        <a:rPr lang="en-ZA" sz="1000" b="1" dirty="0"/>
                        <a:t>Working capital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Inventory turnover = cost of sales / inventory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/>
                        <a:t>&gt;=6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/>
                      <a:r>
                        <a:rPr lang="en-ZA" sz="1000" b="1" dirty="0"/>
                        <a:t>Working capital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Stock days = (inventory x days) / cost of sales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/>
                        <a:t>&lt;=60 days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/>
                      <a:r>
                        <a:rPr lang="en-ZA" sz="1000" b="1" dirty="0"/>
                        <a:t>Working capital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Debtors days = (receivables x days) / credit sales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/>
                        <a:t>&lt;=60 days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/>
                      <a:r>
                        <a:rPr lang="en-ZA" sz="1000" b="1" dirty="0"/>
                        <a:t>Working capital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Creditors days = (payables x days) / cost of sales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/>
                        <a:t>&lt;=60 days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/>
                      <a:r>
                        <a:rPr lang="en-ZA" sz="1000" b="1" dirty="0"/>
                        <a:t>Gearing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Debt to equity = total borrowings / equity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/>
                        <a:t>&lt;=1, &gt;0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/>
                      <a:r>
                        <a:rPr lang="en-ZA" sz="1000" b="1" dirty="0"/>
                        <a:t>Gearing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Interest cover = profit before tax &amp; interest / interest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/>
                        <a:t>&gt;=3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/>
                      <a:r>
                        <a:rPr lang="en-ZA" sz="1000" b="1" dirty="0"/>
                        <a:t>Profitability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Gross profit / revenue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/>
                        <a:t>&gt;=10%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/>
                      <a:r>
                        <a:rPr lang="en-ZA" sz="1000" b="1" dirty="0"/>
                        <a:t>Profitability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Net profit before tax &amp; interest / revenue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/>
                        <a:t>&gt;=5%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/>
                      <a:r>
                        <a:rPr lang="en-ZA" sz="1000" b="1" dirty="0"/>
                        <a:t>Profitability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Return on assets = profit before tax &amp; interest / assets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/>
                        <a:t>&gt;=5%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3200">
                <a:tc>
                  <a:txBody>
                    <a:bodyPr/>
                    <a:lstStyle/>
                    <a:p>
                      <a:pPr algn="l"/>
                      <a:r>
                        <a:rPr lang="en-ZA" sz="1000" b="1" dirty="0"/>
                        <a:t>Profitability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000" dirty="0"/>
                        <a:t>Return on equity = profit after tax &amp; interest / equity</a:t>
                      </a:r>
                    </a:p>
                  </a:txBody>
                  <a:tcPr marL="45720" marR="45720" marT="27432" marB="27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1" dirty="0"/>
                        <a:t>&gt;=10%</a:t>
                      </a:r>
                    </a:p>
                  </a:txBody>
                  <a:tcPr marL="45720" marR="45720" marT="27432" marB="27432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51520" y="-531440"/>
            <a:ext cx="5319106" cy="1162050"/>
          </a:xfrm>
        </p:spPr>
        <p:txBody>
          <a:bodyPr wrap="square" anchor="b">
            <a:normAutofit/>
          </a:bodyPr>
          <a:lstStyle/>
          <a:p>
            <a:r>
              <a:rPr lang="en-ZA" dirty="0"/>
              <a:t>Contract Size vs Financial Strength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F4724CFF-35F9-60D1-1010-E687BFA9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64388" y="6453188"/>
            <a:ext cx="1651000" cy="26828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04499FA5-8170-4501-B3A0-D06D787F4602}" type="slidenum">
              <a:rPr lang="en-ZA" smtClean="0"/>
              <a:pPr>
                <a:spcAft>
                  <a:spcPts val="600"/>
                </a:spcAft>
                <a:defRPr/>
              </a:pPr>
              <a:t>8</a:t>
            </a:fld>
            <a:endParaRPr lang="en-ZA"/>
          </a:p>
        </p:txBody>
      </p:sp>
      <p:graphicFrame>
        <p:nvGraphicFramePr>
          <p:cNvPr id="5" name="Content Placeholder">
            <a:extLst>
              <a:ext uri="{FF2B5EF4-FFF2-40B4-BE49-F238E27FC236}">
                <a16:creationId xmlns:a16="http://schemas.microsoft.com/office/drawing/2014/main" id="{B5511E11-2DB0-1165-F68B-468CFA52D9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796509"/>
              </p:ext>
            </p:extLst>
          </p:nvPr>
        </p:nvGraphicFramePr>
        <p:xfrm>
          <a:off x="338052" y="980728"/>
          <a:ext cx="8698444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99592" y="160556"/>
            <a:ext cx="6336703" cy="666750"/>
          </a:xfrm>
        </p:spPr>
        <p:txBody>
          <a:bodyPr wrap="square" anchor="ctr">
            <a:normAutofit/>
          </a:bodyPr>
          <a:lstStyle/>
          <a:p>
            <a:r>
              <a:rPr lang="en-ZA" dirty="0"/>
              <a:t>Concluding, Safeguards &amp; Reporting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274546B-AC75-11A7-8D19-1379B413F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64388" y="6453188"/>
            <a:ext cx="1651000" cy="268287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A88E64B-C21E-4EDE-8FBF-0A2CAE88D9CE}" type="slidenum">
              <a:rPr lang="en-ZA" smtClean="0"/>
              <a:pPr>
                <a:spcAft>
                  <a:spcPts val="600"/>
                </a:spcAft>
                <a:defRPr/>
              </a:pPr>
              <a:t>9</a:t>
            </a:fld>
            <a:endParaRPr lang="en-ZA"/>
          </a:p>
        </p:txBody>
      </p:sp>
      <p:graphicFrame>
        <p:nvGraphicFramePr>
          <p:cNvPr id="5" name="Content Placeholder">
            <a:extLst>
              <a:ext uri="{FF2B5EF4-FFF2-40B4-BE49-F238E27FC236}">
                <a16:creationId xmlns:a16="http://schemas.microsoft.com/office/drawing/2014/main" id="{C9A64064-64DB-4AF7-25DE-461725A29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650670"/>
              </p:ext>
            </p:extLst>
          </p:nvPr>
        </p:nvGraphicFramePr>
        <p:xfrm>
          <a:off x="436563" y="1436688"/>
          <a:ext cx="8378825" cy="504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le and text">
  <a:themeElements>
    <a:clrScheme name="Custom 1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C97A00"/>
      </a:hlink>
      <a:folHlink>
        <a:srgbClr val="858705"/>
      </a:folHlink>
    </a:clrScheme>
    <a:fontScheme name="template_B-pictures_circ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B-pictures_circ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-pictures_circ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-pictures_circ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-pictures_circ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-pictures_circ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-pictures_circ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B-pictures_circ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B-pictures_circ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B-pictures_circ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B-pictures_circ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B-pictures_circ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B-pictures_circ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B-pictures_circle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-pictures_circle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-pictures_circle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-pictures_circle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3.xml><?xml version="1.0" encoding="utf-8"?>
<a:theme xmlns:a="http://schemas.openxmlformats.org/drawingml/2006/main" name="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3aedbdc-cc67-4652-aa12-d250a876ae79}" enabled="0" method="" siteId="{93aedbdc-cc67-4652-aa12-d250a876ae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template_B-pictures_circle</Template>
  <TotalTime>40326</TotalTime>
  <Words>909</Words>
  <Application>Microsoft Office PowerPoint</Application>
  <PresentationFormat>On-screen Show (4:3)</PresentationFormat>
  <Paragraphs>128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Courier New</vt:lpstr>
      <vt:lpstr>Gill Sans MT</vt:lpstr>
      <vt:lpstr>Wingdings</vt:lpstr>
      <vt:lpstr>title and text</vt:lpstr>
      <vt:lpstr>2_Content Slide Master</vt:lpstr>
      <vt:lpstr>Content Slide Master</vt:lpstr>
      <vt:lpstr>think-cell Slide</vt:lpstr>
      <vt:lpstr>FINANCIAL REQUIREMENTS</vt:lpstr>
      <vt:lpstr>Purpose &amp; Roles</vt:lpstr>
      <vt:lpstr>Documents Suppliers Must Submit</vt:lpstr>
      <vt:lpstr>Level of Assurance - Public Interest Score</vt:lpstr>
      <vt:lpstr>Required Level of Assurance (PIS Interpretation)</vt:lpstr>
      <vt:lpstr>The Four Analysis Criteria</vt:lpstr>
      <vt:lpstr>Financial Ratios &amp; Benchmarks</vt:lpstr>
      <vt:lpstr>Contract Size vs Financial Strength</vt:lpstr>
      <vt:lpstr>Concluding, Safeguards &amp; Reporting</vt:lpstr>
      <vt:lpstr>Key Points to Communicate</vt:lpstr>
      <vt:lpstr>Thank you</vt:lpstr>
    </vt:vector>
  </TitlesOfParts>
  <Company>Eskom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Eskom</dc:creator>
  <cp:lastModifiedBy>Nosihle Makhamba</cp:lastModifiedBy>
  <cp:revision>686</cp:revision>
  <dcterms:created xsi:type="dcterms:W3CDTF">2010-03-26T11:45:37Z</dcterms:created>
  <dcterms:modified xsi:type="dcterms:W3CDTF">2026-07-13T07:22:42Z</dcterms:modified>
</cp:coreProperties>
</file>