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8" r:id="rId3"/>
  </p:sldMasterIdLst>
  <p:notesMasterIdLst>
    <p:notesMasterId r:id="rId52"/>
  </p:notesMasterIdLst>
  <p:sldIdLst>
    <p:sldId id="295" r:id="rId4"/>
    <p:sldId id="279" r:id="rId5"/>
    <p:sldId id="280" r:id="rId6"/>
    <p:sldId id="299" r:id="rId7"/>
    <p:sldId id="300" r:id="rId8"/>
    <p:sldId id="301" r:id="rId9"/>
    <p:sldId id="302" r:id="rId10"/>
    <p:sldId id="303" r:id="rId11"/>
    <p:sldId id="304" r:id="rId12"/>
    <p:sldId id="305" r:id="rId13"/>
    <p:sldId id="306" r:id="rId14"/>
    <p:sldId id="298" r:id="rId15"/>
    <p:sldId id="307" r:id="rId16"/>
    <p:sldId id="308" r:id="rId17"/>
    <p:sldId id="309" r:id="rId18"/>
    <p:sldId id="310" r:id="rId19"/>
    <p:sldId id="468" r:id="rId20"/>
    <p:sldId id="478" r:id="rId21"/>
    <p:sldId id="470" r:id="rId22"/>
    <p:sldId id="481" r:id="rId23"/>
    <p:sldId id="482" r:id="rId24"/>
    <p:sldId id="483" r:id="rId25"/>
    <p:sldId id="484" r:id="rId26"/>
    <p:sldId id="485" r:id="rId27"/>
    <p:sldId id="486" r:id="rId28"/>
    <p:sldId id="487" r:id="rId29"/>
    <p:sldId id="489" r:id="rId30"/>
    <p:sldId id="490" r:id="rId31"/>
    <p:sldId id="491" r:id="rId32"/>
    <p:sldId id="492" r:id="rId33"/>
    <p:sldId id="493" r:id="rId34"/>
    <p:sldId id="494" r:id="rId35"/>
    <p:sldId id="495" r:id="rId36"/>
    <p:sldId id="496" r:id="rId37"/>
    <p:sldId id="311" r:id="rId38"/>
    <p:sldId id="312" r:id="rId39"/>
    <p:sldId id="313" r:id="rId40"/>
    <p:sldId id="314" r:id="rId41"/>
    <p:sldId id="315" r:id="rId42"/>
    <p:sldId id="317" r:id="rId43"/>
    <p:sldId id="497" r:id="rId44"/>
    <p:sldId id="498" r:id="rId45"/>
    <p:sldId id="499" r:id="rId46"/>
    <p:sldId id="500" r:id="rId47"/>
    <p:sldId id="501" r:id="rId48"/>
    <p:sldId id="502" r:id="rId49"/>
    <p:sldId id="503" r:id="rId50"/>
    <p:sldId id="504" r:id="rId51"/>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6AA"/>
    <a:srgbClr val="ACC3C3"/>
    <a:srgbClr val="E4BC7F"/>
    <a:srgbClr val="C2C382"/>
    <a:srgbClr val="CA9987"/>
    <a:srgbClr val="B49180"/>
    <a:srgbClr val="82A5A5"/>
    <a:srgbClr val="D69B40"/>
    <a:srgbClr val="A3A543"/>
    <a:srgbClr val="B06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gs" Target="tags/tag1.xml"/><Relationship Id="rId58" Type="http://schemas.microsoft.com/office/2018/10/relationships/authors" Target="author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2023/09/07</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D93F3CB2-D0F4-4DE1-93B7-9F654AF51A8E}" type="slidenum">
              <a:rPr kumimoji="0" lang="en-ZA"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66788" rtl="0" eaLnBrk="1" fontAlgn="base" latinLnBrk="0" hangingPunct="1">
                <a:lnSpc>
                  <a:spcPct val="100000"/>
                </a:lnSpc>
                <a:spcBef>
                  <a:spcPct val="0"/>
                </a:spcBef>
                <a:spcAft>
                  <a:spcPct val="0"/>
                </a:spcAft>
                <a:buClrTx/>
                <a:buSzTx/>
                <a:buFontTx/>
                <a:buNone/>
                <a:tabLst/>
                <a:defRPr/>
              </a:pPr>
              <a:t>17</a:t>
            </a:fld>
            <a:endParaRPr kumimoji="0" lang="en-ZA"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7710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D93F3CB2-D0F4-4DE1-93B7-9F654AF51A8E}" type="slidenum">
              <a:rPr kumimoji="0" lang="en-ZA"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66788" rtl="0" eaLnBrk="1" fontAlgn="base" latinLnBrk="0" hangingPunct="1">
                <a:lnSpc>
                  <a:spcPct val="100000"/>
                </a:lnSpc>
                <a:spcBef>
                  <a:spcPct val="0"/>
                </a:spcBef>
                <a:spcAft>
                  <a:spcPct val="0"/>
                </a:spcAft>
                <a:buClrTx/>
                <a:buSzTx/>
                <a:buFontTx/>
                <a:buNone/>
                <a:tabLst/>
                <a:defRPr/>
              </a:pPr>
              <a:t>18</a:t>
            </a:fld>
            <a:endParaRPr kumimoji="0" lang="en-ZA"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0551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D93F3CB2-D0F4-4DE1-93B7-9F654AF51A8E}" type="slidenum">
              <a:rPr kumimoji="0" lang="en-ZA"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66788" rtl="0" eaLnBrk="1" fontAlgn="base" latinLnBrk="0" hangingPunct="1">
                <a:lnSpc>
                  <a:spcPct val="100000"/>
                </a:lnSpc>
                <a:spcBef>
                  <a:spcPct val="0"/>
                </a:spcBef>
                <a:spcAft>
                  <a:spcPct val="0"/>
                </a:spcAft>
                <a:buClrTx/>
                <a:buSzTx/>
                <a:buFontTx/>
                <a:buNone/>
                <a:tabLst/>
                <a:defRPr/>
              </a:pPr>
              <a:t>19</a:t>
            </a:fld>
            <a:endParaRPr kumimoji="0" lang="en-ZA"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771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D93F3CB2-D0F4-4DE1-93B7-9F654AF51A8E}" type="slidenum">
              <a:rPr kumimoji="0" lang="en-ZA"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66788" rtl="0" eaLnBrk="1" fontAlgn="base" latinLnBrk="0" hangingPunct="1">
                <a:lnSpc>
                  <a:spcPct val="100000"/>
                </a:lnSpc>
                <a:spcBef>
                  <a:spcPct val="0"/>
                </a:spcBef>
                <a:spcAft>
                  <a:spcPct val="0"/>
                </a:spcAft>
                <a:buClrTx/>
                <a:buSzTx/>
                <a:buFontTx/>
                <a:buNone/>
                <a:tabLst/>
                <a:defRPr/>
              </a:pPr>
              <a:t>20</a:t>
            </a:fld>
            <a:endParaRPr kumimoji="0" lang="en-ZA"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705086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78AB4095-EEFA-46AF-BC6B-98C1269B5472}" type="slidenum">
              <a:rPr lang="en-ZA"/>
              <a:pPr>
                <a:defRPr/>
              </a:pPr>
              <a:t>‹#›</a:t>
            </a:fld>
            <a:endParaRPr lang="en-ZA"/>
          </a:p>
        </p:txBody>
      </p:sp>
    </p:spTree>
    <p:extLst>
      <p:ext uri="{BB962C8B-B14F-4D97-AF65-F5344CB8AC3E}">
        <p14:creationId xmlns:p14="http://schemas.microsoft.com/office/powerpoint/2010/main" val="265002684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51A9F7F9-0A64-439D-BDE5-981E9CB70AC1}" type="slidenum">
              <a:rPr lang="en-ZA"/>
              <a:pPr>
                <a:defRPr/>
              </a:pPr>
              <a:t>‹#›</a:t>
            </a:fld>
            <a:endParaRPr lang="en-ZA"/>
          </a:p>
        </p:txBody>
      </p:sp>
    </p:spTree>
    <p:extLst>
      <p:ext uri="{BB962C8B-B14F-4D97-AF65-F5344CB8AC3E}">
        <p14:creationId xmlns:p14="http://schemas.microsoft.com/office/powerpoint/2010/main" val="75926839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3D516906-6D15-4023-97D0-5DBC51836867}" type="slidenum">
              <a:rPr lang="en-ZA"/>
              <a:pPr>
                <a:defRPr/>
              </a:pPr>
              <a:t>‹#›</a:t>
            </a:fld>
            <a:endParaRPr lang="en-ZA"/>
          </a:p>
        </p:txBody>
      </p:sp>
    </p:spTree>
    <p:extLst>
      <p:ext uri="{BB962C8B-B14F-4D97-AF65-F5344CB8AC3E}">
        <p14:creationId xmlns:p14="http://schemas.microsoft.com/office/powerpoint/2010/main" val="256943340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A2607EEC-A0ED-468E-ADF8-15CC7F28A5E5}" type="slidenum">
              <a:rPr lang="en-ZA"/>
              <a:pPr>
                <a:defRPr/>
              </a:pPr>
              <a:t>‹#›</a:t>
            </a:fld>
            <a:endParaRPr lang="en-ZA"/>
          </a:p>
        </p:txBody>
      </p:sp>
    </p:spTree>
    <p:extLst>
      <p:ext uri="{BB962C8B-B14F-4D97-AF65-F5344CB8AC3E}">
        <p14:creationId xmlns:p14="http://schemas.microsoft.com/office/powerpoint/2010/main" val="320222310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E0148F96-887E-4C04-8EB6-3A91172BC025}" type="slidenum">
              <a:rPr lang="en-ZA"/>
              <a:pPr>
                <a:defRPr/>
              </a:pPr>
              <a:t>‹#›</a:t>
            </a:fld>
            <a:endParaRPr lang="en-ZA"/>
          </a:p>
        </p:txBody>
      </p:sp>
    </p:spTree>
    <p:extLst>
      <p:ext uri="{BB962C8B-B14F-4D97-AF65-F5344CB8AC3E}">
        <p14:creationId xmlns:p14="http://schemas.microsoft.com/office/powerpoint/2010/main" val="285838460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7BA644AE-FD6C-4354-A28D-BC243C7847CB}" type="slidenum">
              <a:rPr lang="en-ZA"/>
              <a:pPr>
                <a:defRPr/>
              </a:pPr>
              <a:t>‹#›</a:t>
            </a:fld>
            <a:endParaRPr lang="en-ZA"/>
          </a:p>
        </p:txBody>
      </p:sp>
    </p:spTree>
    <p:extLst>
      <p:ext uri="{BB962C8B-B14F-4D97-AF65-F5344CB8AC3E}">
        <p14:creationId xmlns:p14="http://schemas.microsoft.com/office/powerpoint/2010/main" val="11067385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B415B70-D017-4207-BE36-A35C6712554A}" type="slidenum">
              <a:rPr lang="en-ZA"/>
              <a:pPr>
                <a:defRPr/>
              </a:pPr>
              <a:t>‹#›</a:t>
            </a:fld>
            <a:endParaRPr lang="en-ZA"/>
          </a:p>
        </p:txBody>
      </p:sp>
    </p:spTree>
    <p:extLst>
      <p:ext uri="{BB962C8B-B14F-4D97-AF65-F5344CB8AC3E}">
        <p14:creationId xmlns:p14="http://schemas.microsoft.com/office/powerpoint/2010/main" val="63490604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2FD4E71-0C16-4E3D-82BE-35254DB99D23}" type="slidenum">
              <a:rPr lang="en-ZA"/>
              <a:pPr>
                <a:defRPr/>
              </a:pPr>
              <a:t>‹#›</a:t>
            </a:fld>
            <a:endParaRPr lang="en-ZA"/>
          </a:p>
        </p:txBody>
      </p:sp>
    </p:spTree>
    <p:extLst>
      <p:ext uri="{BB962C8B-B14F-4D97-AF65-F5344CB8AC3E}">
        <p14:creationId xmlns:p14="http://schemas.microsoft.com/office/powerpoint/2010/main" val="123780855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1967" y="166689"/>
            <a:ext cx="2791884"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82084" y="166689"/>
            <a:ext cx="8176683"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6715B8AD-4558-4958-818B-BEAD96C3C15B}" type="slidenum">
              <a:rPr lang="en-ZA"/>
              <a:pPr>
                <a:defRPr/>
              </a:pPr>
              <a:t>‹#›</a:t>
            </a:fld>
            <a:endParaRPr lang="en-ZA"/>
          </a:p>
        </p:txBody>
      </p:sp>
    </p:spTree>
    <p:extLst>
      <p:ext uri="{BB962C8B-B14F-4D97-AF65-F5344CB8AC3E}">
        <p14:creationId xmlns:p14="http://schemas.microsoft.com/office/powerpoint/2010/main" val="52653059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82085" y="166689"/>
            <a:ext cx="11171767"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5135034" y="6453189"/>
            <a:ext cx="1344084" cy="268287"/>
          </a:xfrm>
        </p:spPr>
        <p:txBody>
          <a:bodyPr/>
          <a:lstStyle>
            <a:lvl1pPr>
              <a:defRPr/>
            </a:lvl1pPr>
          </a:lstStyle>
          <a:p>
            <a:pPr>
              <a:defRPr/>
            </a:pPr>
            <a:fld id="{1DE1901A-5795-494A-8AC8-462401385D35}" type="slidenum">
              <a:rPr lang="en-ZA"/>
              <a:pPr>
                <a:defRPr/>
              </a:pPr>
              <a:t>‹#›</a:t>
            </a:fld>
            <a:endParaRPr lang="en-ZA"/>
          </a:p>
        </p:txBody>
      </p:sp>
    </p:spTree>
    <p:extLst>
      <p:ext uri="{BB962C8B-B14F-4D97-AF65-F5344CB8AC3E}">
        <p14:creationId xmlns:p14="http://schemas.microsoft.com/office/powerpoint/2010/main" val="25907800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3175"/>
            <a:ext cx="122004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4078818" y="3271839"/>
            <a:ext cx="7393516"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4078818" y="4092576"/>
            <a:ext cx="7393516"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346601233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8B96C4E4-F781-410B-AD6C-1AF225F5EE3D}" type="slidenum">
              <a:rPr lang="en-ZA"/>
              <a:pPr>
                <a:defRPr/>
              </a:pPr>
              <a:t>‹#›</a:t>
            </a:fld>
            <a:endParaRPr lang="en-ZA"/>
          </a:p>
        </p:txBody>
      </p:sp>
    </p:spTree>
    <p:extLst>
      <p:ext uri="{BB962C8B-B14F-4D97-AF65-F5344CB8AC3E}">
        <p14:creationId xmlns:p14="http://schemas.microsoft.com/office/powerpoint/2010/main" val="328980391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8.jpe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1"/>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2"/>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17151" y="341313"/>
            <a:ext cx="1564216"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0"/>
            <a:ext cx="101219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582084" y="166688"/>
            <a:ext cx="8693149"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582085" y="1436689"/>
            <a:ext cx="11171767"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609601" y="6453189"/>
            <a:ext cx="2317751"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5232400" y="6453189"/>
            <a:ext cx="124671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4E21055-C674-480F-81F8-D72A8ECB56CE}" type="slidenum">
              <a:rPr lang="en-ZA"/>
              <a:pPr>
                <a:defRPr/>
              </a:pPr>
              <a:t>‹#›</a:t>
            </a:fld>
            <a:endParaRPr lang="en-ZA" dirty="0"/>
          </a:p>
        </p:txBody>
      </p:sp>
    </p:spTree>
    <p:extLst>
      <p:ext uri="{BB962C8B-B14F-4D97-AF65-F5344CB8AC3E}">
        <p14:creationId xmlns:p14="http://schemas.microsoft.com/office/powerpoint/2010/main" val="371998778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981-0676-B4BE-E2C1-016DCD399BF1}"/>
              </a:ext>
            </a:extLst>
          </p:cNvPr>
          <p:cNvSpPr>
            <a:spLocks noGrp="1"/>
          </p:cNvSpPr>
          <p:nvPr>
            <p:ph type="ctrTitle"/>
          </p:nvPr>
        </p:nvSpPr>
        <p:spPr/>
        <p:txBody>
          <a:bodyPr>
            <a:normAutofit fontScale="90000"/>
          </a:bodyPr>
          <a:lstStyle/>
          <a:p>
            <a:r>
              <a:rPr lang="en-US" dirty="0"/>
              <a:t>Ingula  Pumped Storage Scheme Project</a:t>
            </a:r>
            <a:br>
              <a:rPr lang="en-US" dirty="0"/>
            </a:br>
            <a:r>
              <a:rPr lang="en-US" dirty="0"/>
              <a:t>CCTV &amp; IAC Clarification Presentation</a:t>
            </a:r>
          </a:p>
        </p:txBody>
      </p:sp>
      <p:sp>
        <p:nvSpPr>
          <p:cNvPr id="3" name="Subtitle 2">
            <a:extLst>
              <a:ext uri="{FF2B5EF4-FFF2-40B4-BE49-F238E27FC236}">
                <a16:creationId xmlns:a16="http://schemas.microsoft.com/office/drawing/2014/main" id="{D8BACADA-DE41-379E-EBA9-025F5F59D21B}"/>
              </a:ext>
            </a:extLst>
          </p:cNvPr>
          <p:cNvSpPr>
            <a:spLocks noGrp="1"/>
          </p:cNvSpPr>
          <p:nvPr>
            <p:ph type="subTitle" idx="1"/>
          </p:nvPr>
        </p:nvSpPr>
        <p:spPr>
          <a:xfrm>
            <a:off x="5287617" y="2421754"/>
            <a:ext cx="6686661" cy="761580"/>
          </a:xfrm>
        </p:spPr>
        <p:txBody>
          <a:bodyPr/>
          <a:lstStyle/>
          <a:p>
            <a:pPr algn="l" eaLnBrk="1" hangingPunct="1">
              <a:lnSpc>
                <a:spcPct val="100000"/>
              </a:lnSpc>
              <a:spcBef>
                <a:spcPct val="0"/>
              </a:spcBef>
              <a:buClrTx/>
              <a:buFontTx/>
              <a:buNone/>
            </a:pPr>
            <a:endParaRPr lang="en-GB" altLang="en-US" sz="2000" b="1" dirty="0">
              <a:solidFill>
                <a:schemeClr val="bg1"/>
              </a:solidFill>
            </a:endParaRPr>
          </a:p>
          <a:p>
            <a:pPr algn="l" eaLnBrk="1" hangingPunct="1">
              <a:lnSpc>
                <a:spcPct val="100000"/>
              </a:lnSpc>
              <a:spcBef>
                <a:spcPct val="0"/>
              </a:spcBef>
              <a:buClrTx/>
            </a:pPr>
            <a:r>
              <a:rPr lang="en-GB" altLang="en-US" dirty="0"/>
              <a:t>Zwelibanzi Msibi</a:t>
            </a:r>
            <a:endParaRPr lang="en-US" altLang="en-US" dirty="0"/>
          </a:p>
          <a:p>
            <a:pPr algn="l"/>
            <a:r>
              <a:rPr lang="en-US" altLang="en-US" dirty="0"/>
              <a:t>Enquiry No: </a:t>
            </a:r>
            <a:r>
              <a:rPr lang="en-ZA" altLang="en-US" dirty="0"/>
              <a:t>MWP2163CX</a:t>
            </a:r>
          </a:p>
          <a:p>
            <a:pPr algn="l" eaLnBrk="1" hangingPunct="1">
              <a:lnSpc>
                <a:spcPct val="100000"/>
              </a:lnSpc>
              <a:spcBef>
                <a:spcPct val="0"/>
              </a:spcBef>
              <a:buClrTx/>
            </a:pPr>
            <a:r>
              <a:rPr lang="en-GB" altLang="en-US" dirty="0">
                <a:solidFill>
                  <a:schemeClr val="bg1"/>
                </a:solidFill>
              </a:rPr>
              <a:t>08 September 2023 @ 10:00 AM </a:t>
            </a:r>
            <a:endParaRPr lang="en-US" dirty="0">
              <a:solidFill>
                <a:schemeClr val="bg1"/>
              </a:solidFill>
            </a:endParaRPr>
          </a:p>
        </p:txBody>
      </p:sp>
      <p:pic>
        <p:nvPicPr>
          <p:cNvPr id="8" name="Picture Placeholder 7">
            <a:extLst>
              <a:ext uri="{FF2B5EF4-FFF2-40B4-BE49-F238E27FC236}">
                <a16:creationId xmlns:a16="http://schemas.microsoft.com/office/drawing/2014/main" id="{BD8E8EA6-9D84-C979-3815-E9629D1EF001}"/>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0694" r="10694"/>
          <a:stretch>
            <a:fillRect/>
          </a:stretch>
        </p:blipFill>
        <p:spPr/>
      </p:pic>
      <p:pic>
        <p:nvPicPr>
          <p:cNvPr id="13" name="Picture Placeholder 12">
            <a:extLst>
              <a:ext uri="{FF2B5EF4-FFF2-40B4-BE49-F238E27FC236}">
                <a16:creationId xmlns:a16="http://schemas.microsoft.com/office/drawing/2014/main" id="{0F986C5E-B181-3EA6-C27F-9A2EB774EB5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2507" r="12507"/>
          <a:stretch>
            <a:fillRect/>
          </a:stretch>
        </p:blipFill>
        <p:spPr/>
      </p:pic>
    </p:spTree>
    <p:extLst>
      <p:ext uri="{BB962C8B-B14F-4D97-AF65-F5344CB8AC3E}">
        <p14:creationId xmlns:p14="http://schemas.microsoft.com/office/powerpoint/2010/main" val="33552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altLang="en-US" sz="3200" dirty="0">
                <a:solidFill>
                  <a:srgbClr val="FFFFFF"/>
                </a:solidFill>
              </a:rPr>
              <a:t>EVALUATION CRITERIA CONT……</a:t>
            </a:r>
            <a:endParaRPr lang="en-US" sz="3200" dirty="0">
              <a:solidFill>
                <a:srgbClr val="FFFFFF"/>
              </a:solidFill>
              <a:latin typeface="Gill Sans" pitchFamily="34" charset="0"/>
            </a:endParaRP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lnSpcReduction="10000"/>
          </a:bodyPr>
          <a:lstStyle/>
          <a:p>
            <a:r>
              <a:rPr lang="en-GB" sz="1600" dirty="0"/>
              <a:t>In terms of Regulation 6 (2) and 7 (2) of the Preferential Procurement Regulations, preference points</a:t>
            </a:r>
            <a:r>
              <a:rPr lang="en-US" sz="1600" dirty="0"/>
              <a:t> must be awarded to a bidder for attaining the B-BBEE status level of contribution in accordance with the table below: </a:t>
            </a:r>
            <a:endParaRPr lang="en-ZA" sz="1600" b="0" i="0" u="none" strike="noStrike" dirty="0">
              <a:effectLst/>
              <a:latin typeface="Arial" panose="020B0604020202020204" pitchFamily="34" charset="0"/>
            </a:endParaRPr>
          </a:p>
          <a:p>
            <a:pPr marL="0" algn="ctr" rtl="0" eaLnBrk="0" fontAlgn="base" latinLnBrk="0" hangingPunct="0">
              <a:lnSpc>
                <a:spcPct val="115000"/>
              </a:lnSpc>
              <a:spcBef>
                <a:spcPts val="480"/>
              </a:spcBef>
              <a:spcAft>
                <a:spcPts val="0"/>
              </a:spcAft>
              <a:tabLst>
                <a:tab pos="2070735" algn="l"/>
              </a:tabLst>
            </a:pPr>
            <a:r>
              <a:rPr lang="en-US" sz="1800" b="1" i="0" u="none" strike="noStrike" kern="1200" dirty="0">
                <a:solidFill>
                  <a:srgbClr val="FFFFFF"/>
                </a:solidFill>
                <a:effectLst/>
                <a:latin typeface="Arial" panose="020B0604020202020204" pitchFamily="34" charset="0"/>
                <a:cs typeface="Arial" panose="020B0604020202020204" pitchFamily="34" charset="0"/>
              </a:rPr>
              <a:t>(80/20 system)</a:t>
            </a:r>
            <a:endParaRPr lang="en-ZA" sz="1800" b="0" i="0" u="none" strike="noStrike" dirty="0">
              <a:effectLst/>
              <a:latin typeface="Arial" panose="020B0604020202020204" pitchFamily="34" charset="0"/>
            </a:endParaRPr>
          </a:p>
          <a:p>
            <a:pPr marL="0" algn="ctr" rtl="0" eaLnBrk="0" fontAlgn="base" latinLnBrk="0" hangingPunct="0">
              <a:lnSpc>
                <a:spcPct val="115000"/>
              </a:lnSpc>
              <a:spcBef>
                <a:spcPts val="480"/>
              </a:spcBef>
              <a:spcAft>
                <a:spcPts val="0"/>
              </a:spcAft>
              <a:tabLst>
                <a:tab pos="2070735" algn="l"/>
              </a:tabLst>
            </a:pPr>
            <a:r>
              <a:rPr lang="en-US" sz="1800" b="1" i="0" u="none" strike="noStrike" kern="1200" dirty="0">
                <a:solidFill>
                  <a:srgbClr val="FFFFFF"/>
                </a:solidFill>
                <a:effectLst/>
                <a:latin typeface="Arial" panose="020B0604020202020204" pitchFamily="34" charset="0"/>
                <a:cs typeface="Arial" panose="020B0604020202020204" pitchFamily="34" charset="0"/>
              </a:rPr>
              <a:t>Number of points</a:t>
            </a:r>
            <a:endParaRPr lang="en-ZA" sz="1800" b="0" i="0" u="none" strike="noStrike" dirty="0">
              <a:effectLst/>
              <a:latin typeface="Arial" panose="020B0604020202020204" pitchFamily="34" charset="0"/>
            </a:endParaRPr>
          </a:p>
          <a:p>
            <a:pPr marL="0" algn="ctr" rtl="0" eaLnBrk="0" fontAlgn="base" latinLnBrk="0" hangingPunct="0">
              <a:lnSpc>
                <a:spcPct val="115000"/>
              </a:lnSpc>
              <a:spcBef>
                <a:spcPts val="480"/>
              </a:spcBef>
              <a:spcAft>
                <a:spcPts val="0"/>
              </a:spcAft>
              <a:tabLst>
                <a:tab pos="2070735" algn="l"/>
              </a:tabLst>
            </a:pPr>
            <a:r>
              <a:rPr lang="en-US" sz="1800" b="1" i="0" u="none" strike="noStrike" kern="1200" dirty="0">
                <a:solidFill>
                  <a:srgbClr val="FFFFFF"/>
                </a:solidFill>
                <a:effectLst/>
                <a:latin typeface="Arial" panose="020B0604020202020204" pitchFamily="34" charset="0"/>
                <a:cs typeface="Arial" panose="020B0604020202020204" pitchFamily="34" charset="0"/>
              </a:rPr>
              <a:t>(80/20 system)</a:t>
            </a:r>
            <a:endParaRPr lang="en-ZA" sz="1800" b="0" i="0" u="none" strike="noStrike" dirty="0">
              <a:effectLst/>
              <a:latin typeface="Arial" panose="020B0604020202020204" pitchFamily="34" charset="0"/>
            </a:endParaRPr>
          </a:p>
          <a:p>
            <a:pPr marL="0" algn="ctr" rtl="0" eaLnBrk="0" fontAlgn="base" latinLnBrk="0" hangingPunct="0">
              <a:lnSpc>
                <a:spcPct val="115000"/>
              </a:lnSpc>
              <a:spcBef>
                <a:spcPts val="575"/>
              </a:spcBef>
              <a:spcAft>
                <a:spcPts val="0"/>
              </a:spcAft>
              <a:tabLst>
                <a:tab pos="2070735" algn="l"/>
              </a:tabLst>
            </a:pPr>
            <a:r>
              <a:rPr lang="en-US" sz="1800" b="1" i="0" u="none" strike="noStrike" kern="1200" dirty="0">
                <a:solidFill>
                  <a:srgbClr val="FFFFFF"/>
                </a:solidFill>
                <a:effectLst/>
                <a:latin typeface="Arial" panose="020B0604020202020204" pitchFamily="34" charset="0"/>
                <a:cs typeface="Arial" panose="020B0604020202020204" pitchFamily="34" charset="0"/>
              </a:rPr>
              <a:t>20</a:t>
            </a:r>
            <a:endParaRPr lang="en-ZA" sz="1800" b="0" i="0" u="none" strike="noStrike" dirty="0">
              <a:effectLst/>
              <a:latin typeface="Arial" panose="020B0604020202020204" pitchFamily="34" charset="0"/>
            </a:endParaRPr>
          </a:p>
          <a:p>
            <a:pPr marL="0" algn="ctr" rtl="0" eaLnBrk="0" fontAlgn="base" latinLnBrk="0" hangingPunct="0">
              <a:lnSpc>
                <a:spcPct val="115000"/>
              </a:lnSpc>
              <a:spcBef>
                <a:spcPts val="575"/>
              </a:spcBef>
              <a:spcAft>
                <a:spcPts val="0"/>
              </a:spcAft>
              <a:tabLst>
                <a:tab pos="2070735" algn="l"/>
              </a:tabLst>
            </a:pPr>
            <a:r>
              <a:rPr lang="en-US" sz="1800" b="0" i="0" u="none" strike="noStrike" kern="1200" dirty="0">
                <a:solidFill>
                  <a:srgbClr val="003896"/>
                </a:solidFill>
                <a:effectLst/>
                <a:latin typeface="Arial" panose="020B0604020202020204" pitchFamily="34" charset="0"/>
                <a:cs typeface="Arial" panose="020B0604020202020204" pitchFamily="34" charset="0"/>
              </a:rPr>
              <a:t>20</a:t>
            </a:r>
            <a:endParaRPr lang="en-ZA" sz="1800" b="0" i="0" u="none" strike="noStrike" dirty="0">
              <a:effectLst/>
              <a:latin typeface="Arial" panose="020B0604020202020204" pitchFamily="34" charset="0"/>
            </a:endParaRPr>
          </a:p>
          <a:p>
            <a:pPr marL="0" algn="ctr" rtl="0" eaLnBrk="0" fontAlgn="base" latinLnBrk="0" hangingPunct="0">
              <a:lnSpc>
                <a:spcPct val="115000"/>
              </a:lnSpc>
              <a:spcBef>
                <a:spcPts val="575"/>
              </a:spcBef>
              <a:spcAft>
                <a:spcPts val="0"/>
              </a:spcAft>
              <a:tabLst>
                <a:tab pos="2070735" algn="l"/>
              </a:tabLst>
            </a:pPr>
            <a:r>
              <a:rPr lang="en-US" sz="1800" b="1" i="0" u="none" strike="noStrike" kern="1200" dirty="0">
                <a:solidFill>
                  <a:srgbClr val="FFFFFF"/>
                </a:solidFill>
                <a:effectLst/>
                <a:latin typeface="Arial" panose="020B0604020202020204" pitchFamily="34" charset="0"/>
                <a:cs typeface="Arial" panose="020B0604020202020204" pitchFamily="34" charset="0"/>
              </a:rPr>
              <a:t>18</a:t>
            </a:r>
          </a:p>
          <a:p>
            <a:pPr marL="0" algn="ctr" rtl="0" eaLnBrk="0" fontAlgn="base" latinLnBrk="0" hangingPunct="0">
              <a:lnSpc>
                <a:spcPct val="115000"/>
              </a:lnSpc>
              <a:spcBef>
                <a:spcPts val="575"/>
              </a:spcBef>
              <a:spcAft>
                <a:spcPts val="0"/>
              </a:spcAft>
              <a:tabLst>
                <a:tab pos="2070735" algn="l"/>
              </a:tabLst>
            </a:pPr>
            <a:endParaRPr lang="en-US" sz="1800" b="1" dirty="0">
              <a:solidFill>
                <a:srgbClr val="FFFFFF"/>
              </a:solidFill>
            </a:endParaRPr>
          </a:p>
          <a:p>
            <a:pPr marL="0" algn="ctr" rtl="0" eaLnBrk="0" fontAlgn="base" latinLnBrk="0" hangingPunct="0">
              <a:lnSpc>
                <a:spcPct val="115000"/>
              </a:lnSpc>
              <a:spcBef>
                <a:spcPts val="575"/>
              </a:spcBef>
              <a:spcAft>
                <a:spcPts val="0"/>
              </a:spcAft>
              <a:tabLst>
                <a:tab pos="2070735" algn="l"/>
              </a:tabLst>
            </a:pPr>
            <a:endParaRPr lang="en-US" sz="1800" b="1" i="0" u="none" strike="noStrike" dirty="0">
              <a:solidFill>
                <a:srgbClr val="FFFFFF"/>
              </a:solidFill>
              <a:effectLst/>
              <a:latin typeface="Arial" panose="020B0604020202020204" pitchFamily="34" charset="0"/>
            </a:endParaRPr>
          </a:p>
          <a:p>
            <a:pPr>
              <a:defRPr/>
            </a:pPr>
            <a:r>
              <a:rPr lang="en-US" sz="1800" dirty="0"/>
              <a:t>The points scored for price will be added to the points scored for </a:t>
            </a:r>
            <a:br>
              <a:rPr lang="en-US" sz="1800" dirty="0"/>
            </a:br>
            <a:r>
              <a:rPr lang="en-US" sz="1800" dirty="0"/>
              <a:t>B-BBEE status level of contribution to obtain the tenderers total points scored out of a 100.</a:t>
            </a:r>
          </a:p>
          <a:p>
            <a:pPr>
              <a:defRPr/>
            </a:pPr>
            <a:r>
              <a:rPr lang="en-ZA" sz="1800" i="1" dirty="0"/>
              <a:t>“</a:t>
            </a:r>
            <a:r>
              <a:rPr lang="en-ZA" sz="1800" dirty="0"/>
              <a:t>Eskom reserves the right to award to a supplier who may not be the highest scoring or highest ranked supplier, in line with Section (2) (1) (f) of the PPPFA.”</a:t>
            </a:r>
          </a:p>
          <a:p>
            <a:pPr marL="0" algn="ctr" rtl="0" eaLnBrk="0" fontAlgn="base" latinLnBrk="0" hangingPunct="0">
              <a:lnSpc>
                <a:spcPct val="115000"/>
              </a:lnSpc>
              <a:spcBef>
                <a:spcPts val="575"/>
              </a:spcBef>
              <a:spcAft>
                <a:spcPts val="0"/>
              </a:spcAft>
              <a:tabLst>
                <a:tab pos="2070735" algn="l"/>
              </a:tabLst>
            </a:pPr>
            <a:endParaRPr lang="en-ZA" sz="1800" b="0" i="0" u="none" strike="noStrike" dirty="0">
              <a:effectLst/>
              <a:latin typeface="Arial" panose="020B0604020202020204" pitchFamily="34" charset="0"/>
            </a:endParaRPr>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r>
              <a:rPr lang="en-US" dirty="0"/>
              <a:t>ZERO HARM</a:t>
            </a:r>
            <a:endParaRPr lang="en-ZA" dirty="0"/>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10</a:t>
            </a:fld>
            <a:endParaRPr lang="en-ZA" dirty="0"/>
          </a:p>
        </p:txBody>
      </p:sp>
      <p:pic>
        <p:nvPicPr>
          <p:cNvPr id="7" name="Picture 6">
            <a:extLst>
              <a:ext uri="{FF2B5EF4-FFF2-40B4-BE49-F238E27FC236}">
                <a16:creationId xmlns:a16="http://schemas.microsoft.com/office/drawing/2014/main" id="{84CA79D6-B569-CD80-0B8F-DD3F294E574D}"/>
              </a:ext>
            </a:extLst>
          </p:cNvPr>
          <p:cNvPicPr>
            <a:picLocks noChangeAspect="1"/>
          </p:cNvPicPr>
          <p:nvPr/>
        </p:nvPicPr>
        <p:blipFill>
          <a:blip r:embed="rId2"/>
          <a:stretch>
            <a:fillRect/>
          </a:stretch>
        </p:blipFill>
        <p:spPr>
          <a:xfrm>
            <a:off x="3523576" y="1762540"/>
            <a:ext cx="4903545" cy="2752056"/>
          </a:xfrm>
          <a:prstGeom prst="rect">
            <a:avLst/>
          </a:prstGeom>
        </p:spPr>
      </p:pic>
    </p:spTree>
    <p:extLst>
      <p:ext uri="{BB962C8B-B14F-4D97-AF65-F5344CB8AC3E}">
        <p14:creationId xmlns:p14="http://schemas.microsoft.com/office/powerpoint/2010/main" val="19627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GB" altLang="en-US" sz="3200" b="1" dirty="0">
                <a:solidFill>
                  <a:srgbClr val="FFFFFF"/>
                </a:solidFill>
              </a:rPr>
              <a:t>Communication during tender period</a:t>
            </a:r>
            <a:endParaRPr lang="en-US" sz="3200" dirty="0">
              <a:solidFill>
                <a:srgbClr val="FFFFFF"/>
              </a:solidFill>
              <a:latin typeface="Gill Sans" pitchFamily="34" charset="0"/>
            </a:endParaRP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lstStyle/>
          <a:p>
            <a:pPr marL="0" indent="0" eaLnBrk="1" hangingPunct="1">
              <a:lnSpc>
                <a:spcPct val="70000"/>
              </a:lnSpc>
              <a:buFontTx/>
              <a:buNone/>
              <a:defRPr/>
            </a:pPr>
            <a:r>
              <a:rPr lang="en-GB" sz="2800" b="1" dirty="0"/>
              <a:t>Communication during tender period:</a:t>
            </a:r>
          </a:p>
          <a:p>
            <a:pPr marL="0" indent="0" eaLnBrk="1" hangingPunct="1">
              <a:lnSpc>
                <a:spcPct val="70000"/>
              </a:lnSpc>
              <a:buFontTx/>
              <a:buNone/>
              <a:defRPr/>
            </a:pPr>
            <a:r>
              <a:rPr lang="en-GB" sz="2800" dirty="0"/>
              <a:t>One point of communication between Eskom</a:t>
            </a:r>
            <a:r>
              <a:rPr lang="en-GB" sz="2800" dirty="0">
                <a:latin typeface="Gill Sans" pitchFamily="34" charset="0"/>
              </a:rPr>
              <a:t>’</a:t>
            </a:r>
            <a:r>
              <a:rPr lang="en-GB" sz="2800" dirty="0"/>
              <a:t>s representative and the Tenderer</a:t>
            </a:r>
          </a:p>
          <a:p>
            <a:pPr marL="0" indent="0" eaLnBrk="1" hangingPunct="1">
              <a:lnSpc>
                <a:spcPct val="70000"/>
              </a:lnSpc>
              <a:buFontTx/>
              <a:buNone/>
              <a:defRPr/>
            </a:pPr>
            <a:endParaRPr lang="en-GB" sz="2800" dirty="0"/>
          </a:p>
          <a:p>
            <a:pPr marL="0" indent="0" eaLnBrk="1" hangingPunct="1">
              <a:lnSpc>
                <a:spcPct val="70000"/>
              </a:lnSpc>
              <a:buFontTx/>
              <a:buNone/>
              <a:defRPr/>
            </a:pPr>
            <a:r>
              <a:rPr lang="en-GB" sz="2800" b="1" dirty="0"/>
              <a:t>	Name: Zwelibanzi Msibi</a:t>
            </a:r>
            <a:r>
              <a:rPr lang="en-GB" sz="2800" dirty="0"/>
              <a:t> </a:t>
            </a:r>
            <a:endParaRPr lang="en-GB" sz="2800" b="1" dirty="0"/>
          </a:p>
          <a:p>
            <a:pPr marL="0" indent="0" eaLnBrk="1" hangingPunct="1">
              <a:lnSpc>
                <a:spcPct val="70000"/>
              </a:lnSpc>
              <a:buFontTx/>
              <a:buNone/>
              <a:defRPr/>
            </a:pPr>
            <a:r>
              <a:rPr lang="en-GB" sz="2800" b="1" dirty="0"/>
              <a:t>	</a:t>
            </a:r>
            <a:r>
              <a:rPr lang="en-GB" sz="2800" dirty="0"/>
              <a:t> </a:t>
            </a:r>
            <a:r>
              <a:rPr lang="en-GB" sz="2800" b="1" dirty="0"/>
              <a:t>Tel: (011) 690 4333 </a:t>
            </a:r>
          </a:p>
          <a:p>
            <a:pPr marL="0" indent="0" eaLnBrk="1" hangingPunct="1">
              <a:lnSpc>
                <a:spcPct val="70000"/>
              </a:lnSpc>
              <a:buFontTx/>
              <a:buNone/>
              <a:defRPr/>
            </a:pPr>
            <a:r>
              <a:rPr lang="en-GB" sz="2800" b="1" dirty="0"/>
              <a:t>	E-mail: </a:t>
            </a:r>
            <a:r>
              <a:rPr lang="de-DE" sz="2800" b="1" dirty="0"/>
              <a:t>MsibiZP@eskom.co.za</a:t>
            </a:r>
            <a:r>
              <a:rPr lang="en-GB" sz="2800" dirty="0"/>
              <a:t> </a:t>
            </a:r>
          </a:p>
          <a:p>
            <a:pPr marL="0" indent="0" eaLnBrk="1" hangingPunct="1">
              <a:lnSpc>
                <a:spcPct val="70000"/>
              </a:lnSpc>
              <a:buFontTx/>
              <a:buNone/>
              <a:defRPr/>
            </a:pPr>
            <a:endParaRPr lang="en-GB" sz="2800" dirty="0"/>
          </a:p>
          <a:p>
            <a:pPr marL="0" indent="0" eaLnBrk="1" hangingPunct="1">
              <a:lnSpc>
                <a:spcPct val="70000"/>
              </a:lnSpc>
              <a:buFontTx/>
              <a:buNone/>
              <a:defRPr/>
            </a:pPr>
            <a:r>
              <a:rPr lang="en-GB" sz="2800" dirty="0"/>
              <a:t> any clarifications will be done via E-Mail.</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r>
              <a:rPr lang="en-US" dirty="0"/>
              <a:t>ZERO HARM</a:t>
            </a:r>
            <a:endParaRPr lang="en-ZA" dirty="0"/>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11</a:t>
            </a:fld>
            <a:endParaRPr lang="en-ZA" dirty="0"/>
          </a:p>
        </p:txBody>
      </p:sp>
    </p:spTree>
    <p:extLst>
      <p:ext uri="{BB962C8B-B14F-4D97-AF65-F5344CB8AC3E}">
        <p14:creationId xmlns:p14="http://schemas.microsoft.com/office/powerpoint/2010/main" val="112648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Questions?</a:t>
            </a:r>
          </a:p>
        </p:txBody>
      </p:sp>
      <p:pic>
        <p:nvPicPr>
          <p:cNvPr id="8" name="Picture Placeholder 7">
            <a:extLst>
              <a:ext uri="{FF2B5EF4-FFF2-40B4-BE49-F238E27FC236}">
                <a16:creationId xmlns:a16="http://schemas.microsoft.com/office/drawing/2014/main" id="{8F1F752F-DEB9-6309-2385-A17479EE3EF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0984" b="20984"/>
          <a:stretch>
            <a:fillRect/>
          </a:stretch>
        </p:blipFill>
        <p:spPr>
          <a:xfrm rot="16200000">
            <a:off x="1343025" y="1600200"/>
            <a:ext cx="3295650" cy="3295650"/>
          </a:xfrm>
        </p:spPr>
      </p:pic>
      <p:pic>
        <p:nvPicPr>
          <p:cNvPr id="6" name="Picture Placeholder 5" descr="A close up of a flower&#10;&#10;Description automatically generated">
            <a:extLst>
              <a:ext uri="{FF2B5EF4-FFF2-40B4-BE49-F238E27FC236}">
                <a16:creationId xmlns:a16="http://schemas.microsoft.com/office/drawing/2014/main" id="{7E4802DD-00AA-1696-9AF7-F667437072AB}"/>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2507" r="12507"/>
          <a:stretch>
            <a:fillRect/>
          </a:stretch>
        </p:blipFill>
        <p:spPr/>
      </p:pic>
    </p:spTree>
    <p:extLst>
      <p:ext uri="{BB962C8B-B14F-4D97-AF65-F5344CB8AC3E}">
        <p14:creationId xmlns:p14="http://schemas.microsoft.com/office/powerpoint/2010/main" val="1839183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pic>
        <p:nvPicPr>
          <p:cNvPr id="8" name="Picture Placeholder 7">
            <a:extLst>
              <a:ext uri="{FF2B5EF4-FFF2-40B4-BE49-F238E27FC236}">
                <a16:creationId xmlns:a16="http://schemas.microsoft.com/office/drawing/2014/main" id="{8F1F752F-DEB9-6309-2385-A17479EE3EF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0984" b="20984"/>
          <a:stretch>
            <a:fillRect/>
          </a:stretch>
        </p:blipFill>
        <p:spPr>
          <a:xfrm rot="16200000">
            <a:off x="1343025" y="1600200"/>
            <a:ext cx="3295650" cy="3295650"/>
          </a:xfrm>
        </p:spPr>
      </p:pic>
      <p:pic>
        <p:nvPicPr>
          <p:cNvPr id="6" name="Picture Placeholder 5" descr="A close up of a flower&#10;&#10;Description automatically generated">
            <a:extLst>
              <a:ext uri="{FF2B5EF4-FFF2-40B4-BE49-F238E27FC236}">
                <a16:creationId xmlns:a16="http://schemas.microsoft.com/office/drawing/2014/main" id="{7E4802DD-00AA-1696-9AF7-F667437072AB}"/>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2507" r="12507"/>
          <a:stretch>
            <a:fillRect/>
          </a:stretch>
        </p:blipFill>
        <p:spPr/>
      </p:pic>
    </p:spTree>
    <p:extLst>
      <p:ext uri="{BB962C8B-B14F-4D97-AF65-F5344CB8AC3E}">
        <p14:creationId xmlns:p14="http://schemas.microsoft.com/office/powerpoint/2010/main" val="126210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981-0676-B4BE-E2C1-016DCD399BF1}"/>
              </a:ext>
            </a:extLst>
          </p:cNvPr>
          <p:cNvSpPr>
            <a:spLocks noGrp="1"/>
          </p:cNvSpPr>
          <p:nvPr>
            <p:ph type="ctrTitle"/>
          </p:nvPr>
        </p:nvSpPr>
        <p:spPr/>
        <p:txBody>
          <a:bodyPr>
            <a:normAutofit fontScale="90000"/>
          </a:bodyPr>
          <a:lstStyle/>
          <a:p>
            <a:r>
              <a:rPr lang="en-US" dirty="0"/>
              <a:t>Ingula  Pumped Storage Scheme Project</a:t>
            </a:r>
            <a:br>
              <a:rPr lang="en-US" dirty="0"/>
            </a:br>
            <a:r>
              <a:rPr lang="en-US" dirty="0"/>
              <a:t>CCTV &amp; IAC Clarification Presentation</a:t>
            </a:r>
          </a:p>
        </p:txBody>
      </p:sp>
      <p:sp>
        <p:nvSpPr>
          <p:cNvPr id="3" name="Subtitle 2">
            <a:extLst>
              <a:ext uri="{FF2B5EF4-FFF2-40B4-BE49-F238E27FC236}">
                <a16:creationId xmlns:a16="http://schemas.microsoft.com/office/drawing/2014/main" id="{D8BACADA-DE41-379E-EBA9-025F5F59D21B}"/>
              </a:ext>
            </a:extLst>
          </p:cNvPr>
          <p:cNvSpPr>
            <a:spLocks noGrp="1"/>
          </p:cNvSpPr>
          <p:nvPr>
            <p:ph type="subTitle" idx="1"/>
          </p:nvPr>
        </p:nvSpPr>
        <p:spPr>
          <a:xfrm>
            <a:off x="5049078" y="2527772"/>
            <a:ext cx="6686661" cy="761580"/>
          </a:xfrm>
        </p:spPr>
        <p:txBody>
          <a:bodyPr/>
          <a:lstStyle/>
          <a:p>
            <a:pPr algn="l" eaLnBrk="1" hangingPunct="1">
              <a:lnSpc>
                <a:spcPct val="100000"/>
              </a:lnSpc>
              <a:spcBef>
                <a:spcPct val="0"/>
              </a:spcBef>
              <a:buClrTx/>
              <a:buFontTx/>
              <a:buNone/>
            </a:pPr>
            <a:endParaRPr lang="en-GB" altLang="en-US" sz="2000" b="1" dirty="0">
              <a:solidFill>
                <a:schemeClr val="bg1"/>
              </a:solidFill>
            </a:endParaRPr>
          </a:p>
          <a:p>
            <a:pPr algn="l" eaLnBrk="1" hangingPunct="1">
              <a:lnSpc>
                <a:spcPct val="100000"/>
              </a:lnSpc>
              <a:spcBef>
                <a:spcPct val="0"/>
              </a:spcBef>
              <a:buClrTx/>
            </a:pPr>
            <a:r>
              <a:rPr lang="en-GB" altLang="en-US" dirty="0"/>
              <a:t>Phinda Ndabula</a:t>
            </a:r>
            <a:endParaRPr lang="en-US" altLang="en-US" dirty="0"/>
          </a:p>
          <a:p>
            <a:pPr algn="l"/>
            <a:r>
              <a:rPr lang="en-US" altLang="en-US" dirty="0"/>
              <a:t>SUPPLIER DEVELOPMENT, LOCALISATION AND INDUSTRIALISATION </a:t>
            </a:r>
            <a:br>
              <a:rPr lang="en-US" altLang="en-US" dirty="0"/>
            </a:br>
            <a:r>
              <a:rPr lang="en-US" altLang="en-US" dirty="0"/>
              <a:t>(SDL&amp;I)</a:t>
            </a:r>
            <a:r>
              <a:rPr lang="en-GB" altLang="en-US" dirty="0"/>
              <a:t> </a:t>
            </a:r>
            <a:endParaRPr lang="en-US" dirty="0"/>
          </a:p>
        </p:txBody>
      </p:sp>
      <p:pic>
        <p:nvPicPr>
          <p:cNvPr id="8" name="Picture Placeholder 7">
            <a:extLst>
              <a:ext uri="{FF2B5EF4-FFF2-40B4-BE49-F238E27FC236}">
                <a16:creationId xmlns:a16="http://schemas.microsoft.com/office/drawing/2014/main" id="{BD8E8EA6-9D84-C979-3815-E9629D1EF001}"/>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0694" r="10694"/>
          <a:stretch>
            <a:fillRect/>
          </a:stretch>
        </p:blipFill>
        <p:spPr/>
      </p:pic>
      <p:pic>
        <p:nvPicPr>
          <p:cNvPr id="13" name="Picture Placeholder 12">
            <a:extLst>
              <a:ext uri="{FF2B5EF4-FFF2-40B4-BE49-F238E27FC236}">
                <a16:creationId xmlns:a16="http://schemas.microsoft.com/office/drawing/2014/main" id="{0F986C5E-B181-3EA6-C27F-9A2EB774EB5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2507" r="12507"/>
          <a:stretch>
            <a:fillRect/>
          </a:stretch>
        </p:blipFill>
        <p:spPr/>
      </p:pic>
    </p:spTree>
    <p:extLst>
      <p:ext uri="{BB962C8B-B14F-4D97-AF65-F5344CB8AC3E}">
        <p14:creationId xmlns:p14="http://schemas.microsoft.com/office/powerpoint/2010/main" val="56700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GB" altLang="en-US" sz="3200" dirty="0">
                <a:solidFill>
                  <a:srgbClr val="FFFFFF"/>
                </a:solidFill>
              </a:rPr>
              <a:t>TENDER RETURNABLES</a:t>
            </a:r>
            <a:endParaRPr lang="en-US" sz="3200" dirty="0">
              <a:solidFill>
                <a:srgbClr val="FFFFFF"/>
              </a:solidFill>
              <a:latin typeface="Gill Sans" pitchFamily="34" charset="0"/>
            </a:endParaRP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lstStyle/>
          <a:p>
            <a:pPr marL="0" indent="0" eaLnBrk="1" hangingPunct="1">
              <a:buFontTx/>
              <a:buNone/>
              <a:defRPr/>
            </a:pPr>
            <a:r>
              <a:rPr lang="en-US" sz="2800" dirty="0"/>
              <a:t>Tender Returnables:</a:t>
            </a:r>
          </a:p>
          <a:p>
            <a:pPr eaLnBrk="1" hangingPunct="1">
              <a:defRPr/>
            </a:pPr>
            <a:r>
              <a:rPr lang="en-US" sz="2800" dirty="0"/>
              <a:t>SBD 6.2 -Declaration Certificate for Local Production and Content </a:t>
            </a:r>
          </a:p>
          <a:p>
            <a:pPr eaLnBrk="1" hangingPunct="1">
              <a:defRPr/>
            </a:pPr>
            <a:r>
              <a:rPr lang="en-US" sz="2800" dirty="0"/>
              <a:t>Tenderers who do not comply with these Local Content Thresholds will BE DISQUALIFIED, </a:t>
            </a:r>
            <a:r>
              <a:rPr lang="en-US" sz="2800" dirty="0">
                <a:solidFill>
                  <a:srgbClr val="FF0000"/>
                </a:solidFill>
              </a:rPr>
              <a:t>unless</a:t>
            </a:r>
          </a:p>
          <a:p>
            <a:pPr eaLnBrk="1" hangingPunct="1">
              <a:defRPr/>
            </a:pPr>
            <a:r>
              <a:rPr lang="en-US" sz="2800" dirty="0"/>
              <a:t>The Tenderer has obtained an EXEMPTION from the Department of Trade, Industry and Competition and submit with the Tender.</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r>
              <a:rPr lang="en-US" dirty="0"/>
              <a:t>ZERO HARM</a:t>
            </a:r>
            <a:endParaRPr lang="en-ZA" dirty="0"/>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15</a:t>
            </a:fld>
            <a:endParaRPr lang="en-ZA" dirty="0"/>
          </a:p>
        </p:txBody>
      </p:sp>
    </p:spTree>
    <p:extLst>
      <p:ext uri="{BB962C8B-B14F-4D97-AF65-F5344CB8AC3E}">
        <p14:creationId xmlns:p14="http://schemas.microsoft.com/office/powerpoint/2010/main" val="3536747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981-0676-B4BE-E2C1-016DCD399BF1}"/>
              </a:ext>
            </a:extLst>
          </p:cNvPr>
          <p:cNvSpPr>
            <a:spLocks noGrp="1"/>
          </p:cNvSpPr>
          <p:nvPr>
            <p:ph type="ctrTitle"/>
          </p:nvPr>
        </p:nvSpPr>
        <p:spPr/>
        <p:txBody>
          <a:bodyPr>
            <a:normAutofit fontScale="90000"/>
          </a:bodyPr>
          <a:lstStyle/>
          <a:p>
            <a:r>
              <a:rPr lang="en-US" dirty="0"/>
              <a:t>Ingula  Pumped Storage Scheme Project</a:t>
            </a:r>
            <a:br>
              <a:rPr lang="en-US" dirty="0"/>
            </a:br>
            <a:r>
              <a:rPr lang="en-US" dirty="0"/>
              <a:t>CCTV &amp; IAC Clarification Presentation</a:t>
            </a:r>
          </a:p>
        </p:txBody>
      </p:sp>
      <p:sp>
        <p:nvSpPr>
          <p:cNvPr id="3" name="Subtitle 2">
            <a:extLst>
              <a:ext uri="{FF2B5EF4-FFF2-40B4-BE49-F238E27FC236}">
                <a16:creationId xmlns:a16="http://schemas.microsoft.com/office/drawing/2014/main" id="{D8BACADA-DE41-379E-EBA9-025F5F59D21B}"/>
              </a:ext>
            </a:extLst>
          </p:cNvPr>
          <p:cNvSpPr>
            <a:spLocks noGrp="1"/>
          </p:cNvSpPr>
          <p:nvPr>
            <p:ph type="subTitle" idx="1"/>
          </p:nvPr>
        </p:nvSpPr>
        <p:spPr>
          <a:xfrm>
            <a:off x="5605669" y="2667420"/>
            <a:ext cx="6686661" cy="761580"/>
          </a:xfrm>
        </p:spPr>
        <p:txBody>
          <a:bodyPr/>
          <a:lstStyle/>
          <a:p>
            <a:pPr algn="l" eaLnBrk="1" hangingPunct="1">
              <a:lnSpc>
                <a:spcPct val="100000"/>
              </a:lnSpc>
              <a:spcBef>
                <a:spcPct val="0"/>
              </a:spcBef>
              <a:buClrTx/>
            </a:pPr>
            <a:r>
              <a:rPr lang="en-GB" altLang="en-US" dirty="0"/>
              <a:t>Thulani Nene</a:t>
            </a:r>
            <a:endParaRPr lang="en-US" altLang="en-US" dirty="0"/>
          </a:p>
          <a:p>
            <a:pPr algn="l"/>
            <a:r>
              <a:rPr lang="en-US" altLang="en-US" dirty="0"/>
              <a:t>Contract Overview</a:t>
            </a:r>
            <a:endParaRPr lang="en-US" dirty="0"/>
          </a:p>
        </p:txBody>
      </p:sp>
      <p:pic>
        <p:nvPicPr>
          <p:cNvPr id="8" name="Picture Placeholder 7">
            <a:extLst>
              <a:ext uri="{FF2B5EF4-FFF2-40B4-BE49-F238E27FC236}">
                <a16:creationId xmlns:a16="http://schemas.microsoft.com/office/drawing/2014/main" id="{BD8E8EA6-9D84-C979-3815-E9629D1EF001}"/>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0694" r="10694"/>
          <a:stretch>
            <a:fillRect/>
          </a:stretch>
        </p:blipFill>
        <p:spPr/>
      </p:pic>
      <p:pic>
        <p:nvPicPr>
          <p:cNvPr id="13" name="Picture Placeholder 12">
            <a:extLst>
              <a:ext uri="{FF2B5EF4-FFF2-40B4-BE49-F238E27FC236}">
                <a16:creationId xmlns:a16="http://schemas.microsoft.com/office/drawing/2014/main" id="{0F986C5E-B181-3EA6-C27F-9A2EB774EB5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2507" r="12507"/>
          <a:stretch>
            <a:fillRect/>
          </a:stretch>
        </p:blipFill>
        <p:spPr/>
      </p:pic>
    </p:spTree>
    <p:extLst>
      <p:ext uri="{BB962C8B-B14F-4D97-AF65-F5344CB8AC3E}">
        <p14:creationId xmlns:p14="http://schemas.microsoft.com/office/powerpoint/2010/main" val="3446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GB" altLang="en-US" b="1" dirty="0"/>
              <a:t>CONTRACT DATA </a:t>
            </a:r>
            <a:br>
              <a:rPr lang="en-GB" altLang="en-US" b="1" dirty="0"/>
            </a:br>
            <a:r>
              <a:rPr lang="en-GB" altLang="en-US" b="1" dirty="0">
                <a:solidFill>
                  <a:srgbClr val="FFFF00"/>
                </a:solidFill>
              </a:rPr>
              <a:t>(NEC3 ECC CONTRACT DOCUMENT)</a:t>
            </a:r>
            <a:endParaRPr lang="en-ZA" dirty="0">
              <a:solidFill>
                <a:srgbClr val="FFFF00"/>
              </a:solidFill>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8B96C4E4-F781-410B-AD6C-1AF225F5EE3D}" type="slidenum">
              <a:rPr lang="en-ZA">
                <a:latin typeface="Gill Sans MT" panose="020B0502020104020203" pitchFamily="34" charset="0"/>
                <a:cs typeface="Arial" charset="0"/>
              </a:rPr>
              <a:pPr fontAlgn="base">
                <a:spcBef>
                  <a:spcPct val="0"/>
                </a:spcBef>
                <a:spcAft>
                  <a:spcPct val="0"/>
                </a:spcAft>
                <a:defRPr/>
              </a:pPr>
              <a:t>17</a:t>
            </a:fld>
            <a:endParaRPr lang="en-ZA">
              <a:latin typeface="Gill Sans MT" panose="020B0502020104020203" pitchFamily="34" charset="0"/>
              <a:cs typeface="Arial" charset="0"/>
            </a:endParaRPr>
          </a:p>
        </p:txBody>
      </p:sp>
      <p:sp>
        <p:nvSpPr>
          <p:cNvPr id="4" name="Rectangle 3"/>
          <p:cNvSpPr/>
          <p:nvPr/>
        </p:nvSpPr>
        <p:spPr>
          <a:xfrm>
            <a:off x="1847850" y="1268413"/>
            <a:ext cx="7272338" cy="542289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lnSpc>
                <a:spcPct val="80000"/>
              </a:lnSpc>
              <a:spcBef>
                <a:spcPct val="0"/>
              </a:spcBef>
              <a:spcAft>
                <a:spcPct val="0"/>
              </a:spcAft>
              <a:defRPr/>
            </a:pPr>
            <a:r>
              <a:rPr lang="en-GB" b="1" dirty="0">
                <a:solidFill>
                  <a:srgbClr val="FFFFFF"/>
                </a:solidFill>
                <a:latin typeface="Arial"/>
                <a:cs typeface="Arial"/>
              </a:rPr>
              <a:t>Type of contract        :</a:t>
            </a:r>
            <a:r>
              <a:rPr lang="en-GB" b="1" dirty="0">
                <a:solidFill>
                  <a:srgbClr val="FFC000"/>
                </a:solidFill>
                <a:latin typeface="Arial"/>
                <a:cs typeface="Arial"/>
              </a:rPr>
              <a:t> 	</a:t>
            </a:r>
            <a:r>
              <a:rPr lang="en-GB" dirty="0">
                <a:solidFill>
                  <a:srgbClr val="FFC000"/>
                </a:solidFill>
                <a:latin typeface="Arial"/>
                <a:cs typeface="Arial"/>
              </a:rPr>
              <a:t>NEC 3 Engineering &amp; Construction </a:t>
            </a:r>
          </a:p>
          <a:p>
            <a:pPr fontAlgn="base">
              <a:lnSpc>
                <a:spcPct val="80000"/>
              </a:lnSpc>
              <a:spcBef>
                <a:spcPct val="0"/>
              </a:spcBef>
              <a:spcAft>
                <a:spcPct val="0"/>
              </a:spcAft>
              <a:defRPr/>
            </a:pPr>
            <a:r>
              <a:rPr lang="en-GB" dirty="0">
                <a:solidFill>
                  <a:srgbClr val="FFC000"/>
                </a:solidFill>
                <a:latin typeface="Arial"/>
                <a:cs typeface="Arial"/>
              </a:rPr>
              <a:t>                                           Contract (ECC) 2013</a:t>
            </a:r>
          </a:p>
          <a:p>
            <a:pPr fontAlgn="base">
              <a:lnSpc>
                <a:spcPct val="80000"/>
              </a:lnSpc>
              <a:spcBef>
                <a:spcPct val="0"/>
              </a:spcBef>
              <a:spcAft>
                <a:spcPct val="0"/>
              </a:spcAft>
              <a:defRPr/>
            </a:pPr>
            <a:r>
              <a:rPr lang="en-GB" b="1" dirty="0">
                <a:solidFill>
                  <a:srgbClr val="FFFFFF"/>
                </a:solidFill>
                <a:latin typeface="Arial"/>
                <a:cs typeface="Arial"/>
              </a:rPr>
              <a:t> </a:t>
            </a:r>
          </a:p>
          <a:p>
            <a:pPr fontAlgn="base">
              <a:lnSpc>
                <a:spcPct val="80000"/>
              </a:lnSpc>
              <a:spcBef>
                <a:spcPct val="0"/>
              </a:spcBef>
              <a:spcAft>
                <a:spcPct val="0"/>
              </a:spcAft>
              <a:defRPr/>
            </a:pPr>
            <a:r>
              <a:rPr lang="en-GB" b="1" dirty="0">
                <a:solidFill>
                  <a:srgbClr val="FFFFFF"/>
                </a:solidFill>
                <a:latin typeface="Arial"/>
                <a:cs typeface="Arial"/>
              </a:rPr>
              <a:t>Main Option Clause  :	</a:t>
            </a:r>
            <a:r>
              <a:rPr lang="en-GB" dirty="0">
                <a:solidFill>
                  <a:srgbClr val="FFC000"/>
                </a:solidFill>
                <a:latin typeface="Arial"/>
                <a:cs typeface="Arial"/>
              </a:rPr>
              <a:t>B – Priced contrcat with </a:t>
            </a:r>
            <a:r>
              <a:rPr lang="en-GB" dirty="0" err="1">
                <a:solidFill>
                  <a:srgbClr val="FFC000"/>
                </a:solidFill>
                <a:latin typeface="Arial"/>
                <a:cs typeface="Arial"/>
              </a:rPr>
              <a:t>BoQ</a:t>
            </a:r>
            <a:endParaRPr lang="en-GB" dirty="0">
              <a:solidFill>
                <a:srgbClr val="FFC000"/>
              </a:solidFill>
              <a:latin typeface="Arial"/>
              <a:cs typeface="Arial"/>
            </a:endParaRPr>
          </a:p>
          <a:p>
            <a:pPr fontAlgn="base">
              <a:lnSpc>
                <a:spcPct val="80000"/>
              </a:lnSpc>
              <a:spcBef>
                <a:spcPct val="0"/>
              </a:spcBef>
              <a:spcAft>
                <a:spcPct val="0"/>
              </a:spcAft>
              <a:defRPr/>
            </a:pPr>
            <a:endParaRPr lang="en-GB" dirty="0">
              <a:solidFill>
                <a:srgbClr val="FFFFFF"/>
              </a:solidFill>
              <a:latin typeface="Arial"/>
              <a:cs typeface="Arial"/>
            </a:endParaRPr>
          </a:p>
          <a:p>
            <a:pPr fontAlgn="base">
              <a:spcBef>
                <a:spcPct val="0"/>
              </a:spcBef>
              <a:spcAft>
                <a:spcPct val="0"/>
              </a:spcAft>
              <a:defRPr/>
            </a:pPr>
            <a:r>
              <a:rPr lang="en-GB" b="1" dirty="0">
                <a:solidFill>
                  <a:srgbClr val="FFFFFF"/>
                </a:solidFill>
                <a:latin typeface="Arial"/>
                <a:cs typeface="Arial"/>
              </a:rPr>
              <a:t>Delay Damages         :	</a:t>
            </a:r>
            <a:r>
              <a:rPr lang="en-US" dirty="0">
                <a:solidFill>
                  <a:srgbClr val="FFC000"/>
                </a:solidFill>
                <a:latin typeface="Arial"/>
                <a:cs typeface="Arial"/>
              </a:rPr>
              <a:t>Limited to 10% of the Total of Prices</a:t>
            </a:r>
          </a:p>
          <a:p>
            <a:pPr fontAlgn="base">
              <a:spcBef>
                <a:spcPct val="0"/>
              </a:spcBef>
              <a:spcAft>
                <a:spcPct val="0"/>
              </a:spcAft>
              <a:defRPr/>
            </a:pPr>
            <a:endParaRPr lang="en-US" dirty="0">
              <a:solidFill>
                <a:srgbClr val="FFC000"/>
              </a:solidFill>
              <a:latin typeface="Arial"/>
              <a:cs typeface="Arial"/>
            </a:endParaRPr>
          </a:p>
          <a:p>
            <a:pPr fontAlgn="base">
              <a:spcBef>
                <a:spcPct val="0"/>
              </a:spcBef>
              <a:spcAft>
                <a:spcPct val="0"/>
              </a:spcAft>
              <a:defRPr/>
            </a:pPr>
            <a:r>
              <a:rPr lang="en-US" b="1" dirty="0">
                <a:solidFill>
                  <a:srgbClr val="FFFFFF"/>
                </a:solidFill>
                <a:latin typeface="Arial"/>
                <a:cs typeface="Arial"/>
              </a:rPr>
              <a:t>Performance Bond   :       </a:t>
            </a:r>
            <a:r>
              <a:rPr lang="en-US" dirty="0">
                <a:solidFill>
                  <a:srgbClr val="FFC000"/>
                </a:solidFill>
                <a:latin typeface="Arial"/>
                <a:cs typeface="Arial"/>
              </a:rPr>
              <a:t>Limited to 10% of the Total of Prices</a:t>
            </a:r>
            <a:endParaRPr lang="en-US" b="1" dirty="0">
              <a:solidFill>
                <a:srgbClr val="FFFFFF"/>
              </a:solidFill>
              <a:latin typeface="Arial"/>
              <a:cs typeface="Arial"/>
            </a:endParaRPr>
          </a:p>
          <a:p>
            <a:pPr fontAlgn="base">
              <a:spcBef>
                <a:spcPct val="0"/>
              </a:spcBef>
              <a:spcAft>
                <a:spcPct val="0"/>
              </a:spcAft>
              <a:defRPr/>
            </a:pPr>
            <a:endParaRPr lang="en-US" b="1" dirty="0">
              <a:solidFill>
                <a:srgbClr val="FFFFFF"/>
              </a:solidFill>
              <a:latin typeface="Arial"/>
              <a:cs typeface="Arial"/>
            </a:endParaRPr>
          </a:p>
          <a:p>
            <a:pPr fontAlgn="base">
              <a:spcBef>
                <a:spcPct val="0"/>
              </a:spcBef>
              <a:spcAft>
                <a:spcPct val="0"/>
              </a:spcAft>
              <a:defRPr/>
            </a:pPr>
            <a:r>
              <a:rPr lang="en-US" b="1" dirty="0">
                <a:solidFill>
                  <a:srgbClr val="FFFFFF"/>
                </a:solidFill>
                <a:latin typeface="Arial"/>
                <a:cs typeface="Arial"/>
              </a:rPr>
              <a:t>Retention Bond         :       </a:t>
            </a:r>
            <a:r>
              <a:rPr lang="en-US" dirty="0">
                <a:solidFill>
                  <a:srgbClr val="FFC000"/>
                </a:solidFill>
                <a:latin typeface="Arial"/>
                <a:cs typeface="Arial"/>
              </a:rPr>
              <a:t>Limited to 10% of the Total of Prices</a:t>
            </a:r>
            <a:endParaRPr lang="en-US" b="1" dirty="0">
              <a:solidFill>
                <a:srgbClr val="FFFFFF"/>
              </a:solidFill>
              <a:latin typeface="Arial"/>
              <a:cs typeface="Arial"/>
            </a:endParaRPr>
          </a:p>
          <a:p>
            <a:pPr fontAlgn="base">
              <a:spcBef>
                <a:spcPct val="0"/>
              </a:spcBef>
              <a:spcAft>
                <a:spcPct val="0"/>
              </a:spcAft>
              <a:defRPr/>
            </a:pPr>
            <a:endParaRPr lang="en-GB" b="1" dirty="0">
              <a:solidFill>
                <a:srgbClr val="FFFFFF"/>
              </a:solidFill>
              <a:latin typeface="Arial"/>
              <a:cs typeface="Arial"/>
            </a:endParaRPr>
          </a:p>
          <a:p>
            <a:pPr fontAlgn="base">
              <a:lnSpc>
                <a:spcPct val="80000"/>
              </a:lnSpc>
              <a:spcBef>
                <a:spcPct val="0"/>
              </a:spcBef>
              <a:spcAft>
                <a:spcPct val="0"/>
              </a:spcAft>
              <a:defRPr/>
            </a:pPr>
            <a:r>
              <a:rPr lang="en-GB" b="1" dirty="0">
                <a:solidFill>
                  <a:srgbClr val="FFFFFF"/>
                </a:solidFill>
                <a:latin typeface="Arial"/>
                <a:cs typeface="Arial"/>
              </a:rPr>
              <a:t>Start Date	       : 	</a:t>
            </a:r>
            <a:r>
              <a:rPr lang="en-GB" b="1" dirty="0">
                <a:solidFill>
                  <a:srgbClr val="FFC000"/>
                </a:solidFill>
                <a:latin typeface="Arial"/>
                <a:cs typeface="Arial"/>
              </a:rPr>
              <a:t>01 </a:t>
            </a:r>
            <a:r>
              <a:rPr lang="en-GB" dirty="0">
                <a:solidFill>
                  <a:srgbClr val="FFC000"/>
                </a:solidFill>
                <a:latin typeface="Arial"/>
                <a:cs typeface="Arial"/>
              </a:rPr>
              <a:t>December 2023 (or ASAP thereafter)</a:t>
            </a:r>
          </a:p>
          <a:p>
            <a:pPr fontAlgn="base">
              <a:lnSpc>
                <a:spcPct val="80000"/>
              </a:lnSpc>
              <a:spcBef>
                <a:spcPct val="0"/>
              </a:spcBef>
              <a:spcAft>
                <a:spcPct val="0"/>
              </a:spcAft>
              <a:defRPr/>
            </a:pPr>
            <a:endParaRPr lang="en-GB" dirty="0">
              <a:solidFill>
                <a:srgbClr val="FFC000"/>
              </a:solidFill>
              <a:highlight>
                <a:srgbClr val="FFFF00"/>
              </a:highlight>
              <a:latin typeface="Arial"/>
              <a:cs typeface="Arial"/>
            </a:endParaRPr>
          </a:p>
          <a:p>
            <a:pPr fontAlgn="base">
              <a:lnSpc>
                <a:spcPct val="80000"/>
              </a:lnSpc>
              <a:spcBef>
                <a:spcPct val="0"/>
              </a:spcBef>
              <a:spcAft>
                <a:spcPct val="0"/>
              </a:spcAft>
              <a:defRPr/>
            </a:pPr>
            <a:r>
              <a:rPr lang="en-GB" b="1" dirty="0">
                <a:solidFill>
                  <a:srgbClr val="FFFFFF"/>
                </a:solidFill>
                <a:latin typeface="Arial"/>
                <a:cs typeface="Arial"/>
              </a:rPr>
              <a:t>Contract Duration      :</a:t>
            </a:r>
            <a:r>
              <a:rPr lang="en-GB" dirty="0">
                <a:solidFill>
                  <a:srgbClr val="FFC000"/>
                </a:solidFill>
                <a:latin typeface="Arial"/>
                <a:cs typeface="Arial"/>
              </a:rPr>
              <a:t>       12 Months  </a:t>
            </a:r>
          </a:p>
          <a:p>
            <a:pPr fontAlgn="base">
              <a:lnSpc>
                <a:spcPct val="80000"/>
              </a:lnSpc>
              <a:spcBef>
                <a:spcPct val="0"/>
              </a:spcBef>
              <a:spcAft>
                <a:spcPct val="0"/>
              </a:spcAft>
              <a:defRPr/>
            </a:pPr>
            <a:endParaRPr lang="en-GB" dirty="0">
              <a:solidFill>
                <a:srgbClr val="FFC000"/>
              </a:solidFill>
              <a:latin typeface="Arial"/>
              <a:cs typeface="Arial"/>
            </a:endParaRPr>
          </a:p>
          <a:p>
            <a:pPr fontAlgn="base">
              <a:lnSpc>
                <a:spcPct val="80000"/>
              </a:lnSpc>
              <a:spcBef>
                <a:spcPct val="0"/>
              </a:spcBef>
              <a:spcAft>
                <a:spcPct val="0"/>
              </a:spcAft>
              <a:defRPr/>
            </a:pPr>
            <a:r>
              <a:rPr lang="en-GB" b="1" dirty="0">
                <a:solidFill>
                  <a:srgbClr val="FFFFFF"/>
                </a:solidFill>
                <a:latin typeface="Arial"/>
                <a:cs typeface="Arial"/>
              </a:rPr>
              <a:t>End Date	       : 	</a:t>
            </a:r>
            <a:r>
              <a:rPr lang="en-GB" b="1" dirty="0">
                <a:solidFill>
                  <a:srgbClr val="FFC000"/>
                </a:solidFill>
                <a:latin typeface="Arial"/>
                <a:cs typeface="Arial"/>
              </a:rPr>
              <a:t>30 November</a:t>
            </a:r>
            <a:r>
              <a:rPr lang="en-GB" dirty="0">
                <a:solidFill>
                  <a:srgbClr val="FFC000"/>
                </a:solidFill>
                <a:latin typeface="Arial"/>
                <a:cs typeface="Arial"/>
              </a:rPr>
              <a:t> 2024 </a:t>
            </a:r>
          </a:p>
          <a:p>
            <a:pPr fontAlgn="base">
              <a:lnSpc>
                <a:spcPct val="80000"/>
              </a:lnSpc>
              <a:spcBef>
                <a:spcPct val="0"/>
              </a:spcBef>
              <a:spcAft>
                <a:spcPct val="0"/>
              </a:spcAft>
              <a:defRPr/>
            </a:pPr>
            <a:endParaRPr lang="en-GB" b="1" dirty="0">
              <a:solidFill>
                <a:srgbClr val="FFFFFF"/>
              </a:solidFill>
              <a:latin typeface="Arial"/>
              <a:cs typeface="Arial"/>
            </a:endParaRPr>
          </a:p>
          <a:p>
            <a:pPr fontAlgn="base">
              <a:lnSpc>
                <a:spcPct val="80000"/>
              </a:lnSpc>
              <a:spcBef>
                <a:spcPct val="0"/>
              </a:spcBef>
              <a:spcAft>
                <a:spcPct val="0"/>
              </a:spcAft>
              <a:defRPr/>
            </a:pPr>
            <a:r>
              <a:rPr lang="en-GB" b="1" dirty="0">
                <a:solidFill>
                  <a:srgbClr val="FFFFFF"/>
                </a:solidFill>
                <a:latin typeface="Arial"/>
                <a:cs typeface="Arial"/>
              </a:rPr>
              <a:t>First programme	       : 	</a:t>
            </a:r>
            <a:r>
              <a:rPr lang="en-GB" dirty="0">
                <a:solidFill>
                  <a:srgbClr val="FFC000"/>
                </a:solidFill>
                <a:latin typeface="Arial"/>
                <a:cs typeface="Arial"/>
              </a:rPr>
              <a:t>2 week of the contract date</a:t>
            </a:r>
          </a:p>
          <a:p>
            <a:pPr fontAlgn="base">
              <a:lnSpc>
                <a:spcPct val="80000"/>
              </a:lnSpc>
              <a:spcBef>
                <a:spcPct val="0"/>
              </a:spcBef>
              <a:spcAft>
                <a:spcPct val="0"/>
              </a:spcAft>
              <a:defRPr/>
            </a:pPr>
            <a:endParaRPr lang="en-GB" dirty="0">
              <a:solidFill>
                <a:srgbClr val="FFC000"/>
              </a:solidFill>
              <a:latin typeface="Arial"/>
              <a:cs typeface="Arial"/>
            </a:endParaRPr>
          </a:p>
          <a:p>
            <a:pPr fontAlgn="base">
              <a:lnSpc>
                <a:spcPct val="80000"/>
              </a:lnSpc>
              <a:spcBef>
                <a:spcPct val="0"/>
              </a:spcBef>
              <a:spcAft>
                <a:spcPct val="0"/>
              </a:spcAft>
              <a:defRPr/>
            </a:pPr>
            <a:r>
              <a:rPr lang="en-GB" b="1" dirty="0">
                <a:solidFill>
                  <a:srgbClr val="FFFFFF"/>
                </a:solidFill>
                <a:latin typeface="Arial"/>
                <a:cs typeface="Arial"/>
              </a:rPr>
              <a:t>Updated programme :      </a:t>
            </a:r>
            <a:r>
              <a:rPr lang="en-GB" dirty="0">
                <a:solidFill>
                  <a:srgbClr val="FFC000"/>
                </a:solidFill>
                <a:latin typeface="Arial"/>
                <a:cs typeface="Arial"/>
              </a:rPr>
              <a:t>weekly thereafter</a:t>
            </a:r>
          </a:p>
          <a:p>
            <a:pPr fontAlgn="base">
              <a:lnSpc>
                <a:spcPct val="80000"/>
              </a:lnSpc>
              <a:spcBef>
                <a:spcPct val="0"/>
              </a:spcBef>
              <a:spcAft>
                <a:spcPct val="0"/>
              </a:spcAft>
              <a:defRPr/>
            </a:pPr>
            <a:endParaRPr lang="en-GB" dirty="0">
              <a:solidFill>
                <a:srgbClr val="FFFFFF"/>
              </a:solidFill>
              <a:latin typeface="Arial"/>
              <a:cs typeface="Arial"/>
            </a:endParaRPr>
          </a:p>
        </p:txBody>
      </p:sp>
    </p:spTree>
    <p:extLst>
      <p:ext uri="{BB962C8B-B14F-4D97-AF65-F5344CB8AC3E}">
        <p14:creationId xmlns:p14="http://schemas.microsoft.com/office/powerpoint/2010/main" val="410497408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GB" b="1" dirty="0">
                <a:solidFill>
                  <a:srgbClr val="FFFF00"/>
                </a:solidFill>
                <a:latin typeface="Gill Sans MT" panose="020B0502020104020203" pitchFamily="34" charset="0"/>
              </a:rPr>
              <a:t>SECTIONAL COMPLETION DATE</a:t>
            </a:r>
            <a:endParaRPr lang="en-ZA" dirty="0">
              <a:solidFill>
                <a:srgbClr val="FFFF00"/>
              </a:solidFill>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8B96C4E4-F781-410B-AD6C-1AF225F5EE3D}" type="slidenum">
              <a:rPr lang="en-ZA">
                <a:latin typeface="Gill Sans MT" panose="020B0502020104020203" pitchFamily="34" charset="0"/>
                <a:cs typeface="Arial" charset="0"/>
              </a:rPr>
              <a:pPr fontAlgn="base">
                <a:spcBef>
                  <a:spcPct val="0"/>
                </a:spcBef>
                <a:spcAft>
                  <a:spcPct val="0"/>
                </a:spcAft>
                <a:defRPr/>
              </a:pPr>
              <a:t>18</a:t>
            </a:fld>
            <a:endParaRPr lang="en-ZA">
              <a:latin typeface="Gill Sans MT" panose="020B0502020104020203" pitchFamily="34" charset="0"/>
              <a:cs typeface="Arial" charset="0"/>
            </a:endParaRPr>
          </a:p>
        </p:txBody>
      </p:sp>
      <p:sp>
        <p:nvSpPr>
          <p:cNvPr id="4" name="Rectangle 3"/>
          <p:cNvSpPr/>
          <p:nvPr/>
        </p:nvSpPr>
        <p:spPr>
          <a:xfrm>
            <a:off x="1847850" y="1268412"/>
            <a:ext cx="8496621" cy="518477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lnSpc>
                <a:spcPct val="80000"/>
              </a:lnSpc>
              <a:spcBef>
                <a:spcPct val="0"/>
              </a:spcBef>
              <a:spcAft>
                <a:spcPct val="0"/>
              </a:spcAft>
              <a:defRPr/>
            </a:pPr>
            <a:endParaRPr lang="en-GB" dirty="0">
              <a:solidFill>
                <a:srgbClr val="FFC000"/>
              </a:solidFill>
              <a:latin typeface="Arial"/>
              <a:cs typeface="Arial"/>
            </a:endParaRPr>
          </a:p>
          <a:p>
            <a:pPr fontAlgn="base">
              <a:lnSpc>
                <a:spcPct val="80000"/>
              </a:lnSpc>
              <a:spcBef>
                <a:spcPct val="0"/>
              </a:spcBef>
              <a:spcAft>
                <a:spcPct val="0"/>
              </a:spcAft>
              <a:defRPr/>
            </a:pPr>
            <a:endParaRPr lang="en-GB" dirty="0">
              <a:solidFill>
                <a:srgbClr val="FFFFFF"/>
              </a:solidFill>
              <a:latin typeface="Arial"/>
              <a:cs typeface="Arial"/>
            </a:endParaRPr>
          </a:p>
        </p:txBody>
      </p:sp>
      <p:graphicFrame>
        <p:nvGraphicFramePr>
          <p:cNvPr id="7" name="Table 7">
            <a:extLst>
              <a:ext uri="{FF2B5EF4-FFF2-40B4-BE49-F238E27FC236}">
                <a16:creationId xmlns:a16="http://schemas.microsoft.com/office/drawing/2014/main" id="{1E68909B-4C48-4DFD-B7C6-9C03F8CF2B1E}"/>
              </a:ext>
            </a:extLst>
          </p:cNvPr>
          <p:cNvGraphicFramePr>
            <a:graphicFrameLocks noGrp="1"/>
          </p:cNvGraphicFramePr>
          <p:nvPr/>
        </p:nvGraphicFramePr>
        <p:xfrm>
          <a:off x="1847530" y="1268412"/>
          <a:ext cx="8496941" cy="4639824"/>
        </p:xfrm>
        <a:graphic>
          <a:graphicData uri="http://schemas.openxmlformats.org/drawingml/2006/table">
            <a:tbl>
              <a:tblPr firstRow="1" bandRow="1">
                <a:tableStyleId>{5C22544A-7EE6-4342-B048-85BDC9FD1C3A}</a:tableStyleId>
              </a:tblPr>
              <a:tblGrid>
                <a:gridCol w="4536503">
                  <a:extLst>
                    <a:ext uri="{9D8B030D-6E8A-4147-A177-3AD203B41FA5}">
                      <a16:colId xmlns:a16="http://schemas.microsoft.com/office/drawing/2014/main" val="3856249724"/>
                    </a:ext>
                  </a:extLst>
                </a:gridCol>
                <a:gridCol w="1584176">
                  <a:extLst>
                    <a:ext uri="{9D8B030D-6E8A-4147-A177-3AD203B41FA5}">
                      <a16:colId xmlns:a16="http://schemas.microsoft.com/office/drawing/2014/main" val="3374863299"/>
                    </a:ext>
                  </a:extLst>
                </a:gridCol>
                <a:gridCol w="2376262">
                  <a:extLst>
                    <a:ext uri="{9D8B030D-6E8A-4147-A177-3AD203B41FA5}">
                      <a16:colId xmlns:a16="http://schemas.microsoft.com/office/drawing/2014/main" val="2292493278"/>
                    </a:ext>
                  </a:extLst>
                </a:gridCol>
              </a:tblGrid>
              <a:tr h="433070">
                <a:tc>
                  <a:txBody>
                    <a:bodyPr/>
                    <a:lstStyle/>
                    <a:p>
                      <a:r>
                        <a:rPr lang="en-ZA" dirty="0"/>
                        <a:t>Condition to be met</a:t>
                      </a:r>
                    </a:p>
                  </a:txBody>
                  <a:tcPr/>
                </a:tc>
                <a:tc>
                  <a:txBody>
                    <a:bodyPr/>
                    <a:lstStyle/>
                    <a:p>
                      <a:r>
                        <a:rPr lang="en-US" dirty="0"/>
                        <a:t>Key date</a:t>
                      </a:r>
                      <a:endParaRPr lang="en-ZA" dirty="0"/>
                    </a:p>
                  </a:txBody>
                  <a:tcPr/>
                </a:tc>
                <a:tc>
                  <a:txBody>
                    <a:bodyPr/>
                    <a:lstStyle/>
                    <a:p>
                      <a:r>
                        <a:rPr lang="en-US" dirty="0"/>
                        <a:t>Delay damages/day</a:t>
                      </a:r>
                      <a:endParaRPr lang="en-ZA" dirty="0"/>
                    </a:p>
                  </a:txBody>
                  <a:tcPr/>
                </a:tc>
                <a:extLst>
                  <a:ext uri="{0D108BD9-81ED-4DB2-BD59-A6C34878D82A}">
                    <a16:rowId xmlns:a16="http://schemas.microsoft.com/office/drawing/2014/main" val="3900250354"/>
                  </a:ext>
                </a:extLst>
              </a:tr>
              <a:tr h="695582">
                <a:tc>
                  <a:txBody>
                    <a:bodyPr/>
                    <a:lstStyle/>
                    <a:p>
                      <a:pPr>
                        <a:tabLst>
                          <a:tab pos="226695"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Final SHE File Submission to the </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Employer</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 for review and acceptance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53975" marB="53975"/>
                </a:tc>
                <a:tc>
                  <a:txBody>
                    <a:bodyPr/>
                    <a:lstStyle/>
                    <a:p>
                      <a:pPr>
                        <a:tabLst>
                          <a:tab pos="226695" algn="l"/>
                        </a:tabLs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12 Des 2023</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53975" marB="53975"/>
                </a:tc>
                <a:tc>
                  <a:txBody>
                    <a:bodyPr/>
                    <a:lstStyle/>
                    <a:p>
                      <a:pPr marL="0" algn="l" defTabSz="914400" rtl="0" eaLnBrk="1" latinLnBrk="0" hangingPunct="1">
                        <a:tabLst>
                          <a:tab pos="226695" algn="l"/>
                        </a:tabLst>
                      </a:pPr>
                      <a:r>
                        <a:rPr lang="en-GB" sz="16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R1 000</a:t>
                      </a:r>
                      <a:endParaRPr lang="en-ZA" sz="16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53975" marB="53975"/>
                </a:tc>
                <a:extLst>
                  <a:ext uri="{0D108BD9-81ED-4DB2-BD59-A6C34878D82A}">
                    <a16:rowId xmlns:a16="http://schemas.microsoft.com/office/drawing/2014/main" val="3314747057"/>
                  </a:ext>
                </a:extLst>
              </a:tr>
              <a:tr h="695582">
                <a:tc>
                  <a:txBody>
                    <a:bodyPr/>
                    <a:lstStyle/>
                    <a:p>
                      <a:pPr>
                        <a:tabLst>
                          <a:tab pos="226695"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Detail Design Submission for Review and Acceptance Complete</a:t>
                      </a: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53975" marB="53975"/>
                </a:tc>
                <a:tc>
                  <a:txBody>
                    <a:bodyPr/>
                    <a:lstStyle/>
                    <a:p>
                      <a:pPr>
                        <a:tabLst>
                          <a:tab pos="226695" algn="l"/>
                        </a:tabLs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11 April 2024</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53975" marB="53975"/>
                </a:tc>
                <a:tc>
                  <a:txBody>
                    <a:bodyPr/>
                    <a:lstStyle/>
                    <a:p>
                      <a:pPr marL="0" algn="l" defTabSz="914400" rtl="0" eaLnBrk="1" latinLnBrk="0" hangingPunct="1">
                        <a:tabLst>
                          <a:tab pos="226695" algn="l"/>
                        </a:tabLst>
                      </a:pPr>
                      <a:r>
                        <a:rPr lang="en-GB" sz="16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R5 000</a:t>
                      </a:r>
                      <a:endParaRPr lang="en-ZA" sz="16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53975" marB="53975"/>
                </a:tc>
                <a:extLst>
                  <a:ext uri="{0D108BD9-81ED-4DB2-BD59-A6C34878D82A}">
                    <a16:rowId xmlns:a16="http://schemas.microsoft.com/office/drawing/2014/main" val="3926830574"/>
                  </a:ext>
                </a:extLst>
              </a:tr>
              <a:tr h="433070">
                <a:tc>
                  <a:txBody>
                    <a:bodyPr/>
                    <a:lstStyle/>
                    <a:p>
                      <a:pPr>
                        <a:tabLst>
                          <a:tab pos="226695" algn="l"/>
                        </a:tabLst>
                      </a:pPr>
                      <a:r>
                        <a:rPr lang="en-GB" sz="1600">
                          <a:effectLst/>
                          <a:latin typeface="Arial" panose="020B0604020202020204" pitchFamily="34" charset="0"/>
                          <a:ea typeface="Times New Roman" panose="02020603050405020304" pitchFamily="18" charset="0"/>
                          <a:cs typeface="Times New Roman" panose="02020603050405020304" pitchFamily="18" charset="0"/>
                        </a:rPr>
                        <a:t>Site Establishment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53975" marB="53975"/>
                </a:tc>
                <a:tc>
                  <a:txBody>
                    <a:bodyPr/>
                    <a:lstStyle/>
                    <a:p>
                      <a:pPr>
                        <a:tabLst>
                          <a:tab pos="226695" algn="l"/>
                        </a:tabLs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22 Des 2023</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53975" marB="53975"/>
                </a:tc>
                <a:tc>
                  <a:txBody>
                    <a:bodyPr/>
                    <a:lstStyle/>
                    <a:p>
                      <a:pPr marL="0" algn="l" defTabSz="914400" rtl="0" eaLnBrk="1" latinLnBrk="0" hangingPunct="1">
                        <a:tabLst>
                          <a:tab pos="226695" algn="l"/>
                        </a:tabLst>
                      </a:pPr>
                      <a:r>
                        <a:rPr lang="en-GB" sz="16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R1 000</a:t>
                      </a:r>
                      <a:endParaRPr lang="en-ZA" sz="16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53975" marB="53975"/>
                </a:tc>
                <a:extLst>
                  <a:ext uri="{0D108BD9-81ED-4DB2-BD59-A6C34878D82A}">
                    <a16:rowId xmlns:a16="http://schemas.microsoft.com/office/drawing/2014/main" val="287254179"/>
                  </a:ext>
                </a:extLst>
              </a:tr>
              <a:tr h="980339">
                <a:tc>
                  <a:txBody>
                    <a:bodyPr/>
                    <a:lstStyle/>
                    <a:p>
                      <a:pPr>
                        <a:tabLst>
                          <a:tab pos="226695" algn="l"/>
                        </a:tabLst>
                      </a:pPr>
                      <a:r>
                        <a:rPr lang="en-GB" sz="1600">
                          <a:effectLst/>
                          <a:latin typeface="Arial" panose="020B0604020202020204" pitchFamily="34" charset="0"/>
                          <a:ea typeface="Times New Roman" panose="02020603050405020304" pitchFamily="18" charset="0"/>
                          <a:cs typeface="Times New Roman" panose="02020603050405020304" pitchFamily="18" charset="0"/>
                        </a:rPr>
                        <a:t>Underground Power-House Integrated Access Control, Fire Detection System and CCTV SAT Complete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53975" marB="53975"/>
                </a:tc>
                <a:tc>
                  <a:txBody>
                    <a:bodyPr/>
                    <a:lstStyle/>
                    <a:p>
                      <a:pPr>
                        <a:tabLst>
                          <a:tab pos="226695" algn="l"/>
                        </a:tabLs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10 Jun 2024</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53975" marB="53975"/>
                </a:tc>
                <a:tc>
                  <a:txBody>
                    <a:bodyPr/>
                    <a:lstStyle/>
                    <a:p>
                      <a:pPr marL="0" algn="l" defTabSz="914400" rtl="0" eaLnBrk="1" latinLnBrk="0" hangingPunct="1">
                        <a:tabLst>
                          <a:tab pos="226695" algn="l"/>
                        </a:tabLst>
                      </a:pPr>
                      <a:r>
                        <a:rPr lang="en-GB" sz="16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R1 000</a:t>
                      </a:r>
                      <a:endParaRPr lang="en-ZA" sz="16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l" defTabSz="914400" rtl="0" eaLnBrk="1" latinLnBrk="0" hangingPunct="1">
                        <a:tabLst>
                          <a:tab pos="226695" algn="l"/>
                        </a:tabLst>
                      </a:pPr>
                      <a:r>
                        <a:rPr lang="en-GB" sz="16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l" defTabSz="914400" rtl="0" eaLnBrk="1" latinLnBrk="0" hangingPunct="1">
                        <a:tabLst>
                          <a:tab pos="226695" algn="l"/>
                        </a:tabLst>
                      </a:pPr>
                      <a:r>
                        <a:rPr lang="en-GB" sz="16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l" defTabSz="914400" rtl="0" eaLnBrk="1" latinLnBrk="0" hangingPunct="1">
                        <a:tabLst>
                          <a:tab pos="226695" algn="l"/>
                        </a:tabLst>
                      </a:pPr>
                      <a:r>
                        <a:rPr lang="en-GB" sz="16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53975" marB="53975"/>
                </a:tc>
                <a:extLst>
                  <a:ext uri="{0D108BD9-81ED-4DB2-BD59-A6C34878D82A}">
                    <a16:rowId xmlns:a16="http://schemas.microsoft.com/office/drawing/2014/main" val="545002537"/>
                  </a:ext>
                </a:extLst>
              </a:tr>
              <a:tr h="433070">
                <a:tc>
                  <a:txBody>
                    <a:bodyPr/>
                    <a:lstStyle/>
                    <a:p>
                      <a:pPr>
                        <a:tabLst>
                          <a:tab pos="226695" algn="l"/>
                        </a:tabLst>
                      </a:pPr>
                      <a:r>
                        <a:rPr lang="en-GB" sz="1600" b="1">
                          <a:effectLst/>
                          <a:latin typeface="Arial" panose="020B0604020202020204" pitchFamily="34" charset="0"/>
                          <a:ea typeface="Times New Roman" panose="02020603050405020304" pitchFamily="18" charset="0"/>
                          <a:cs typeface="Times New Roman" panose="02020603050405020304" pitchFamily="18" charset="0"/>
                        </a:rPr>
                        <a:t> </a:t>
                      </a:r>
                      <a:r>
                        <a:rPr lang="en-GB" sz="1600">
                          <a:effectLst/>
                          <a:latin typeface="Arial" panose="020B0604020202020204" pitchFamily="34" charset="0"/>
                          <a:ea typeface="Times New Roman" panose="02020603050405020304" pitchFamily="18" charset="0"/>
                          <a:cs typeface="Times New Roman" panose="02020603050405020304" pitchFamily="18" charset="0"/>
                        </a:rPr>
                        <a:t>BMS SAT Complete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53975" marB="53975"/>
                </a:tc>
                <a:tc>
                  <a:txBody>
                    <a:bodyPr/>
                    <a:lstStyle/>
                    <a:p>
                      <a:pPr>
                        <a:tabLst>
                          <a:tab pos="226695" algn="l"/>
                        </a:tabLs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24 Nov 2024</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53975" marB="53975"/>
                </a:tc>
                <a:tc>
                  <a:txBody>
                    <a:bodyPr/>
                    <a:lstStyle/>
                    <a:p>
                      <a:pPr marL="0" algn="l" defTabSz="914400" rtl="0" eaLnBrk="1" latinLnBrk="0" hangingPunct="1">
                        <a:tabLst>
                          <a:tab pos="226695" algn="l"/>
                        </a:tabLst>
                      </a:pPr>
                      <a:r>
                        <a:rPr lang="en-US" sz="1600" b="1" kern="1200" dirty="0">
                          <a:solidFill>
                            <a:schemeClr val="dk1"/>
                          </a:solidFill>
                          <a:effectLst/>
                          <a:latin typeface="Arial" panose="020B0604020202020204" pitchFamily="34" charset="0"/>
                          <a:cs typeface="Times New Roman" panose="02020603050405020304" pitchFamily="18" charset="0"/>
                        </a:rPr>
                        <a:t>R 10 000</a:t>
                      </a:r>
                      <a:endParaRPr lang="en-ZA" sz="1600" b="1" kern="1200" dirty="0">
                        <a:solidFill>
                          <a:schemeClr val="dk1"/>
                        </a:solidFill>
                        <a:effectLst/>
                        <a:latin typeface="Arial" panose="020B0604020202020204" pitchFamily="34" charset="0"/>
                        <a:cs typeface="Times New Roman" panose="02020603050405020304" pitchFamily="18" charset="0"/>
                      </a:endParaRPr>
                    </a:p>
                  </a:txBody>
                  <a:tcPr/>
                </a:tc>
                <a:extLst>
                  <a:ext uri="{0D108BD9-81ED-4DB2-BD59-A6C34878D82A}">
                    <a16:rowId xmlns:a16="http://schemas.microsoft.com/office/drawing/2014/main" val="1851857726"/>
                  </a:ext>
                </a:extLst>
              </a:tr>
              <a:tr h="433070">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888761105"/>
                  </a:ext>
                </a:extLst>
              </a:tr>
              <a:tr h="433070">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6712558"/>
                  </a:ext>
                </a:extLst>
              </a:tr>
            </a:tbl>
          </a:graphicData>
        </a:graphic>
      </p:graphicFrame>
    </p:spTree>
    <p:extLst>
      <p:ext uri="{BB962C8B-B14F-4D97-AF65-F5344CB8AC3E}">
        <p14:creationId xmlns:p14="http://schemas.microsoft.com/office/powerpoint/2010/main" val="28846221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GB" altLang="en-US" b="1" dirty="0"/>
              <a:t> CONTRACT RETURNABLES, </a:t>
            </a:r>
            <a:br>
              <a:rPr lang="en-GB" altLang="en-US" b="1" dirty="0"/>
            </a:br>
            <a:r>
              <a:rPr lang="en-GB" altLang="en-US" b="1" dirty="0">
                <a:solidFill>
                  <a:srgbClr val="FFFF00"/>
                </a:solidFill>
              </a:rPr>
              <a:t>(NEC ECC CONTRACT DOCUMENT)</a:t>
            </a:r>
            <a:endParaRPr lang="en-ZA" dirty="0">
              <a:solidFill>
                <a:srgbClr val="FFFF00"/>
              </a:solidFill>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8B96C4E4-F781-410B-AD6C-1AF225F5EE3D}" type="slidenum">
              <a:rPr lang="en-ZA">
                <a:latin typeface="Gill Sans MT" panose="020B0502020104020203" pitchFamily="34" charset="0"/>
                <a:cs typeface="Arial" charset="0"/>
              </a:rPr>
              <a:pPr fontAlgn="base">
                <a:spcBef>
                  <a:spcPct val="0"/>
                </a:spcBef>
                <a:spcAft>
                  <a:spcPct val="0"/>
                </a:spcAft>
                <a:defRPr/>
              </a:pPr>
              <a:t>19</a:t>
            </a:fld>
            <a:endParaRPr lang="en-ZA">
              <a:latin typeface="Gill Sans MT" panose="020B0502020104020203" pitchFamily="34" charset="0"/>
              <a:cs typeface="Arial" charset="0"/>
            </a:endParaRPr>
          </a:p>
        </p:txBody>
      </p:sp>
      <p:sp>
        <p:nvSpPr>
          <p:cNvPr id="4" name="Rectangle 3"/>
          <p:cNvSpPr/>
          <p:nvPr/>
        </p:nvSpPr>
        <p:spPr>
          <a:xfrm>
            <a:off x="1916779" y="1257301"/>
            <a:ext cx="7343775" cy="482441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base">
              <a:spcBef>
                <a:spcPct val="0"/>
              </a:spcBef>
              <a:spcAft>
                <a:spcPct val="0"/>
              </a:spcAft>
              <a:buClr>
                <a:srgbClr val="00308F"/>
              </a:buClr>
              <a:defRPr/>
            </a:pPr>
            <a:r>
              <a:rPr lang="en-GB" b="1" dirty="0">
                <a:solidFill>
                  <a:srgbClr val="FFC000"/>
                </a:solidFill>
                <a:latin typeface="Arial"/>
                <a:cs typeface="Arial"/>
              </a:rPr>
              <a:t>The entire NEC contract is to be submitted.</a:t>
            </a:r>
          </a:p>
          <a:p>
            <a:pPr lvl="1" fontAlgn="base">
              <a:spcBef>
                <a:spcPct val="0"/>
              </a:spcBef>
              <a:spcAft>
                <a:spcPct val="0"/>
              </a:spcAft>
              <a:buClr>
                <a:srgbClr val="00308F"/>
              </a:buClr>
              <a:defRPr/>
            </a:pPr>
            <a:endParaRPr lang="en-GB" dirty="0">
              <a:solidFill>
                <a:srgbClr val="FFFFFF"/>
              </a:solidFill>
              <a:latin typeface="Arial"/>
              <a:cs typeface="Arial"/>
            </a:endParaRPr>
          </a:p>
          <a:p>
            <a:pPr lvl="1" fontAlgn="base">
              <a:spcBef>
                <a:spcPct val="0"/>
              </a:spcBef>
              <a:spcAft>
                <a:spcPct val="0"/>
              </a:spcAft>
              <a:buClr>
                <a:srgbClr val="00308F"/>
              </a:buClr>
              <a:defRPr/>
            </a:pPr>
            <a:r>
              <a:rPr lang="en-GB" dirty="0">
                <a:solidFill>
                  <a:srgbClr val="FFFFFF"/>
                </a:solidFill>
                <a:latin typeface="Arial"/>
                <a:cs typeface="Arial"/>
              </a:rPr>
              <a:t>♣	C1.1  Form of Offer and Acceptance </a:t>
            </a:r>
            <a:endParaRPr lang="en-GB" b="1" dirty="0">
              <a:solidFill>
                <a:srgbClr val="FFFF00"/>
              </a:solidFill>
              <a:latin typeface="Arial"/>
              <a:cs typeface="Arial"/>
            </a:endParaRPr>
          </a:p>
          <a:p>
            <a:pPr lvl="1" fontAlgn="base">
              <a:spcBef>
                <a:spcPct val="0"/>
              </a:spcBef>
              <a:spcAft>
                <a:spcPct val="0"/>
              </a:spcAft>
              <a:buClr>
                <a:srgbClr val="00308F"/>
              </a:buClr>
              <a:defRPr/>
            </a:pPr>
            <a:endParaRPr lang="en-GB" sz="800" b="1" dirty="0">
              <a:solidFill>
                <a:srgbClr val="FFFF00"/>
              </a:solidFill>
              <a:latin typeface="Arial"/>
              <a:cs typeface="Arial"/>
            </a:endParaRPr>
          </a:p>
          <a:p>
            <a:pPr lvl="1" fontAlgn="base">
              <a:spcBef>
                <a:spcPct val="0"/>
              </a:spcBef>
              <a:spcAft>
                <a:spcPct val="0"/>
              </a:spcAft>
              <a:buClr>
                <a:srgbClr val="00308F"/>
              </a:buClr>
              <a:defRPr/>
            </a:pPr>
            <a:r>
              <a:rPr lang="en-GB" dirty="0">
                <a:solidFill>
                  <a:srgbClr val="FFFFFF"/>
                </a:solidFill>
                <a:latin typeface="Arial"/>
                <a:cs typeface="Arial"/>
              </a:rPr>
              <a:t>♣	Schedule of Deviations     </a:t>
            </a:r>
          </a:p>
          <a:p>
            <a:pPr lvl="1" fontAlgn="base">
              <a:spcBef>
                <a:spcPct val="0"/>
              </a:spcBef>
              <a:spcAft>
                <a:spcPct val="0"/>
              </a:spcAft>
              <a:buClr>
                <a:srgbClr val="00308F"/>
              </a:buClr>
              <a:defRPr/>
            </a:pPr>
            <a:endParaRPr lang="en-GB" sz="800" dirty="0">
              <a:solidFill>
                <a:srgbClr val="FFFFFF"/>
              </a:solidFill>
              <a:latin typeface="Arial"/>
              <a:cs typeface="Arial"/>
            </a:endParaRPr>
          </a:p>
          <a:p>
            <a:pPr lvl="1" fontAlgn="base">
              <a:spcBef>
                <a:spcPct val="0"/>
              </a:spcBef>
              <a:spcAft>
                <a:spcPct val="0"/>
              </a:spcAft>
              <a:buClr>
                <a:srgbClr val="00308F"/>
              </a:buClr>
              <a:defRPr/>
            </a:pPr>
            <a:r>
              <a:rPr lang="en-GB" dirty="0">
                <a:solidFill>
                  <a:srgbClr val="FFFFFF"/>
                </a:solidFill>
                <a:latin typeface="Arial"/>
                <a:cs typeface="Arial"/>
              </a:rPr>
              <a:t>♣ 	C1.2 Contract Data provided by the </a:t>
            </a:r>
            <a:r>
              <a:rPr lang="en-GB" i="1" dirty="0">
                <a:solidFill>
                  <a:srgbClr val="FFFFFF"/>
                </a:solidFill>
                <a:latin typeface="Arial"/>
                <a:cs typeface="Arial"/>
              </a:rPr>
              <a:t>Employer  </a:t>
            </a:r>
          </a:p>
          <a:p>
            <a:pPr lvl="1" fontAlgn="base">
              <a:spcBef>
                <a:spcPct val="0"/>
              </a:spcBef>
              <a:spcAft>
                <a:spcPct val="0"/>
              </a:spcAft>
              <a:buClr>
                <a:srgbClr val="00308F"/>
              </a:buClr>
              <a:defRPr/>
            </a:pPr>
            <a:endParaRPr lang="en-GB" sz="800" dirty="0">
              <a:solidFill>
                <a:srgbClr val="FFFFFF"/>
              </a:solidFill>
              <a:latin typeface="Arial"/>
              <a:cs typeface="Arial"/>
            </a:endParaRPr>
          </a:p>
          <a:p>
            <a:pPr lvl="1" fontAlgn="base">
              <a:spcBef>
                <a:spcPct val="0"/>
              </a:spcBef>
              <a:spcAft>
                <a:spcPct val="0"/>
              </a:spcAft>
              <a:buClr>
                <a:srgbClr val="00308F"/>
              </a:buClr>
              <a:defRPr/>
            </a:pPr>
            <a:r>
              <a:rPr lang="en-GB" dirty="0">
                <a:solidFill>
                  <a:srgbClr val="FFFFFF"/>
                </a:solidFill>
                <a:latin typeface="Arial"/>
                <a:cs typeface="Arial"/>
              </a:rPr>
              <a:t>♣ 	C1.2 </a:t>
            </a:r>
            <a:r>
              <a:rPr lang="en-US" dirty="0">
                <a:solidFill>
                  <a:srgbClr val="FFFFFF"/>
                </a:solidFill>
                <a:latin typeface="Arial"/>
                <a:cs typeface="Arial"/>
              </a:rPr>
              <a:t>Data provided by the </a:t>
            </a:r>
            <a:r>
              <a:rPr lang="en-US" i="1" dirty="0">
                <a:solidFill>
                  <a:srgbClr val="FFFFFF"/>
                </a:solidFill>
                <a:latin typeface="Arial"/>
                <a:cs typeface="Arial"/>
              </a:rPr>
              <a:t>Contractor</a:t>
            </a:r>
            <a:r>
              <a:rPr lang="en-GB" i="1" dirty="0">
                <a:solidFill>
                  <a:srgbClr val="FFFFFF"/>
                </a:solidFill>
                <a:latin typeface="Arial"/>
                <a:cs typeface="Arial"/>
              </a:rPr>
              <a:t> </a:t>
            </a:r>
          </a:p>
          <a:p>
            <a:pPr lvl="1" fontAlgn="base">
              <a:spcBef>
                <a:spcPct val="0"/>
              </a:spcBef>
              <a:spcAft>
                <a:spcPct val="0"/>
              </a:spcAft>
              <a:buClr>
                <a:srgbClr val="00308F"/>
              </a:buClr>
              <a:defRPr/>
            </a:pPr>
            <a:endParaRPr lang="en-GB" sz="800" b="1" i="1" dirty="0">
              <a:solidFill>
                <a:srgbClr val="FFFF00"/>
              </a:solidFill>
              <a:latin typeface="Arial"/>
              <a:cs typeface="Arial"/>
            </a:endParaRPr>
          </a:p>
          <a:p>
            <a:pPr lvl="1" fontAlgn="base">
              <a:spcBef>
                <a:spcPct val="0"/>
              </a:spcBef>
              <a:spcAft>
                <a:spcPct val="0"/>
              </a:spcAft>
              <a:buClr>
                <a:srgbClr val="00308F"/>
              </a:buClr>
              <a:defRPr/>
            </a:pPr>
            <a:r>
              <a:rPr lang="en-GB" dirty="0">
                <a:solidFill>
                  <a:srgbClr val="FFFFFF"/>
                </a:solidFill>
                <a:latin typeface="Arial"/>
                <a:cs typeface="Arial"/>
              </a:rPr>
              <a:t>♣ </a:t>
            </a:r>
            <a:r>
              <a:rPr lang="en-GB" b="1" i="1" dirty="0">
                <a:solidFill>
                  <a:srgbClr val="FFFF00"/>
                </a:solidFill>
                <a:latin typeface="Arial"/>
                <a:cs typeface="Arial"/>
              </a:rPr>
              <a:t>    </a:t>
            </a:r>
            <a:r>
              <a:rPr lang="en-GB" dirty="0">
                <a:solidFill>
                  <a:srgbClr val="FFFFFF"/>
                </a:solidFill>
                <a:latin typeface="Arial"/>
                <a:cs typeface="Arial"/>
              </a:rPr>
              <a:t>C1.3 Forms of Securities </a:t>
            </a:r>
          </a:p>
          <a:p>
            <a:pPr lvl="1" fontAlgn="base">
              <a:spcBef>
                <a:spcPct val="0"/>
              </a:spcBef>
              <a:spcAft>
                <a:spcPct val="0"/>
              </a:spcAft>
              <a:buClr>
                <a:srgbClr val="00308F"/>
              </a:buClr>
              <a:defRPr/>
            </a:pPr>
            <a:endParaRPr lang="en-GB" sz="800" b="1" dirty="0">
              <a:solidFill>
                <a:srgbClr val="FFFF00"/>
              </a:solidFill>
              <a:latin typeface="Arial"/>
              <a:cs typeface="Arial"/>
            </a:endParaRPr>
          </a:p>
          <a:p>
            <a:pPr lvl="1" fontAlgn="base">
              <a:spcBef>
                <a:spcPct val="0"/>
              </a:spcBef>
              <a:spcAft>
                <a:spcPct val="0"/>
              </a:spcAft>
              <a:buClr>
                <a:srgbClr val="00308F"/>
              </a:buClr>
              <a:defRPr/>
            </a:pPr>
            <a:r>
              <a:rPr lang="en-GB" dirty="0">
                <a:solidFill>
                  <a:srgbClr val="FFFFFF"/>
                </a:solidFill>
                <a:latin typeface="Arial"/>
                <a:cs typeface="Arial"/>
              </a:rPr>
              <a:t>♣ 	C2.1 Pricing Data </a:t>
            </a:r>
            <a:r>
              <a:rPr lang="en-GB" dirty="0">
                <a:solidFill>
                  <a:srgbClr val="FFFF00"/>
                </a:solidFill>
                <a:latin typeface="Arial"/>
                <a:cs typeface="Arial"/>
              </a:rPr>
              <a:t>( Bill of Quantities)</a:t>
            </a:r>
          </a:p>
          <a:p>
            <a:pPr lvl="1" fontAlgn="base">
              <a:spcBef>
                <a:spcPct val="0"/>
              </a:spcBef>
              <a:spcAft>
                <a:spcPct val="0"/>
              </a:spcAft>
              <a:buClr>
                <a:srgbClr val="00308F"/>
              </a:buClr>
              <a:defRPr/>
            </a:pPr>
            <a:endParaRPr lang="en-GB" dirty="0">
              <a:solidFill>
                <a:srgbClr val="FFFF00"/>
              </a:solidFill>
              <a:latin typeface="Arial"/>
              <a:cs typeface="Arial"/>
            </a:endParaRPr>
          </a:p>
          <a:p>
            <a:pPr lvl="1" fontAlgn="base">
              <a:spcBef>
                <a:spcPct val="0"/>
              </a:spcBef>
              <a:spcAft>
                <a:spcPct val="0"/>
              </a:spcAft>
              <a:buClr>
                <a:srgbClr val="00308F"/>
              </a:buClr>
              <a:defRPr/>
            </a:pPr>
            <a:endParaRPr lang="en-GB" dirty="0">
              <a:solidFill>
                <a:srgbClr val="FFFF00"/>
              </a:solidFill>
              <a:latin typeface="Arial"/>
              <a:cs typeface="Arial"/>
            </a:endParaRPr>
          </a:p>
          <a:p>
            <a:pPr lvl="1" fontAlgn="base">
              <a:spcBef>
                <a:spcPct val="0"/>
              </a:spcBef>
              <a:spcAft>
                <a:spcPct val="0"/>
              </a:spcAft>
              <a:buClr>
                <a:srgbClr val="00308F"/>
              </a:buClr>
              <a:defRPr/>
            </a:pPr>
            <a:r>
              <a:rPr lang="en-GB" b="1" dirty="0">
                <a:solidFill>
                  <a:srgbClr val="FFFF00"/>
                </a:solidFill>
                <a:latin typeface="Arial"/>
                <a:cs typeface="Arial"/>
              </a:rPr>
              <a:t>Tenderer to ensure that the entire NEC document is filled in where required and submitted with the tender. Where no figures, percentages and pricing are filled in will be treated as zero and to have been included elsewhere by the tenderer.  </a:t>
            </a:r>
          </a:p>
        </p:txBody>
      </p:sp>
    </p:spTree>
    <p:extLst>
      <p:ext uri="{BB962C8B-B14F-4D97-AF65-F5344CB8AC3E}">
        <p14:creationId xmlns:p14="http://schemas.microsoft.com/office/powerpoint/2010/main" val="211202561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b="1" dirty="0"/>
              <a:t>CONTENT</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r>
              <a:rPr lang="en-US" b="1" dirty="0"/>
              <a:t>RISK ASSESMENTS AND MANAGEMENT</a:t>
            </a:r>
            <a:endParaRPr lang="en-ZA" b="1"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2</a:t>
            </a:fld>
            <a:endParaRPr lang="en-ZA" dirty="0"/>
          </a:p>
        </p:txBody>
      </p:sp>
      <p:pic>
        <p:nvPicPr>
          <p:cNvPr id="17" name="Content Placeholder 16">
            <a:extLst>
              <a:ext uri="{FF2B5EF4-FFF2-40B4-BE49-F238E27FC236}">
                <a16:creationId xmlns:a16="http://schemas.microsoft.com/office/drawing/2014/main" id="{D2E8726D-7666-F4C3-6BB9-5B69C0547A88}"/>
              </a:ext>
            </a:extLst>
          </p:cNvPr>
          <p:cNvPicPr>
            <a:picLocks noGrp="1" noChangeAspect="1"/>
          </p:cNvPicPr>
          <p:nvPr>
            <p:ph idx="1"/>
          </p:nvPr>
        </p:nvPicPr>
        <p:blipFill>
          <a:blip r:embed="rId2"/>
          <a:stretch>
            <a:fillRect/>
          </a:stretch>
        </p:blipFill>
        <p:spPr>
          <a:xfrm>
            <a:off x="1790455" y="1047866"/>
            <a:ext cx="8611090" cy="5132387"/>
          </a:xfrm>
        </p:spPr>
      </p:pic>
    </p:spTree>
    <p:extLst>
      <p:ext uri="{BB962C8B-B14F-4D97-AF65-F5344CB8AC3E}">
        <p14:creationId xmlns:p14="http://schemas.microsoft.com/office/powerpoint/2010/main" val="3946026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GB" altLang="en-US" b="1" dirty="0"/>
              <a:t> </a:t>
            </a:r>
            <a:endParaRPr lang="en-ZA" dirty="0">
              <a:solidFill>
                <a:srgbClr val="FFFF00"/>
              </a:solidFill>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8B96C4E4-F781-410B-AD6C-1AF225F5EE3D}" type="slidenum">
              <a:rPr lang="en-ZA">
                <a:latin typeface="Gill Sans MT" panose="020B0502020104020203" pitchFamily="34" charset="0"/>
                <a:cs typeface="Arial" charset="0"/>
              </a:rPr>
              <a:pPr fontAlgn="base">
                <a:spcBef>
                  <a:spcPct val="0"/>
                </a:spcBef>
                <a:spcAft>
                  <a:spcPct val="0"/>
                </a:spcAft>
                <a:defRPr/>
              </a:pPr>
              <a:t>20</a:t>
            </a:fld>
            <a:endParaRPr lang="en-ZA">
              <a:latin typeface="Gill Sans MT" panose="020B0502020104020203" pitchFamily="34" charset="0"/>
              <a:cs typeface="Arial" charset="0"/>
            </a:endParaRPr>
          </a:p>
        </p:txBody>
      </p:sp>
      <p:sp>
        <p:nvSpPr>
          <p:cNvPr id="4" name="Rectangle 3"/>
          <p:cNvSpPr/>
          <p:nvPr/>
        </p:nvSpPr>
        <p:spPr>
          <a:xfrm>
            <a:off x="1776413" y="1231107"/>
            <a:ext cx="7343775" cy="482441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base">
              <a:spcBef>
                <a:spcPct val="0"/>
              </a:spcBef>
              <a:spcAft>
                <a:spcPct val="0"/>
              </a:spcAft>
              <a:buClr>
                <a:srgbClr val="00308F"/>
              </a:buClr>
              <a:defRPr/>
            </a:pPr>
            <a:endParaRPr lang="en-GB" b="1" dirty="0">
              <a:solidFill>
                <a:srgbClr val="FFFF00"/>
              </a:solidFill>
              <a:latin typeface="Arial"/>
              <a:cs typeface="Arial"/>
            </a:endParaRPr>
          </a:p>
        </p:txBody>
      </p:sp>
      <p:pic>
        <p:nvPicPr>
          <p:cNvPr id="13" name="Picture 12" descr="Black pencil fence with one yellow pencil under a lightbulb">
            <a:extLst>
              <a:ext uri="{FF2B5EF4-FFF2-40B4-BE49-F238E27FC236}">
                <a16:creationId xmlns:a16="http://schemas.microsoft.com/office/drawing/2014/main" id="{2D88BC61-08F3-46C1-B921-314153DA7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413" y="2381324"/>
            <a:ext cx="7343775" cy="2527400"/>
          </a:xfrm>
          <a:prstGeom prst="rect">
            <a:avLst/>
          </a:prstGeom>
        </p:spPr>
      </p:pic>
    </p:spTree>
    <p:extLst>
      <p:ext uri="{BB962C8B-B14F-4D97-AF65-F5344CB8AC3E}">
        <p14:creationId xmlns:p14="http://schemas.microsoft.com/office/powerpoint/2010/main" val="188804770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981-0676-B4BE-E2C1-016DCD399BF1}"/>
              </a:ext>
            </a:extLst>
          </p:cNvPr>
          <p:cNvSpPr>
            <a:spLocks noGrp="1"/>
          </p:cNvSpPr>
          <p:nvPr>
            <p:ph type="ctrTitle"/>
          </p:nvPr>
        </p:nvSpPr>
        <p:spPr/>
        <p:txBody>
          <a:bodyPr>
            <a:normAutofit fontScale="90000"/>
          </a:bodyPr>
          <a:lstStyle/>
          <a:p>
            <a:r>
              <a:rPr lang="en-US" dirty="0"/>
              <a:t>Ingula  Pumped Storage Scheme Project</a:t>
            </a:r>
            <a:br>
              <a:rPr lang="en-US" dirty="0"/>
            </a:br>
            <a:r>
              <a:rPr lang="en-US" dirty="0"/>
              <a:t>CCTV &amp; IAC Clarifications Quality Presentation</a:t>
            </a:r>
          </a:p>
        </p:txBody>
      </p:sp>
      <p:sp>
        <p:nvSpPr>
          <p:cNvPr id="3" name="Subtitle 2">
            <a:extLst>
              <a:ext uri="{FF2B5EF4-FFF2-40B4-BE49-F238E27FC236}">
                <a16:creationId xmlns:a16="http://schemas.microsoft.com/office/drawing/2014/main" id="{D8BACADA-DE41-379E-EBA9-025F5F59D21B}"/>
              </a:ext>
            </a:extLst>
          </p:cNvPr>
          <p:cNvSpPr>
            <a:spLocks noGrp="1"/>
          </p:cNvSpPr>
          <p:nvPr>
            <p:ph type="subTitle" idx="1"/>
          </p:nvPr>
        </p:nvSpPr>
        <p:spPr/>
        <p:txBody>
          <a:bodyPr/>
          <a:lstStyle/>
          <a:p>
            <a:r>
              <a:rPr lang="en-US" dirty="0"/>
              <a:t>Presented by Zanele Ngubane</a:t>
            </a:r>
          </a:p>
        </p:txBody>
      </p:sp>
      <p:sp>
        <p:nvSpPr>
          <p:cNvPr id="4" name="Text Placeholder 3">
            <a:extLst>
              <a:ext uri="{FF2B5EF4-FFF2-40B4-BE49-F238E27FC236}">
                <a16:creationId xmlns:a16="http://schemas.microsoft.com/office/drawing/2014/main" id="{A1E3E007-85FD-6A38-301F-BC4870BEDB78}"/>
              </a:ext>
            </a:extLst>
          </p:cNvPr>
          <p:cNvSpPr>
            <a:spLocks noGrp="1"/>
          </p:cNvSpPr>
          <p:nvPr>
            <p:ph type="body" sz="quarter" idx="10"/>
          </p:nvPr>
        </p:nvSpPr>
        <p:spPr/>
        <p:txBody>
          <a:bodyPr/>
          <a:lstStyle/>
          <a:p>
            <a:r>
              <a:rPr lang="en-US" dirty="0"/>
              <a:t> 08 September 2023 Time: 10:00-13:00</a:t>
            </a:r>
          </a:p>
          <a:p>
            <a:endParaRPr lang="en-US" dirty="0"/>
          </a:p>
          <a:p>
            <a:endParaRPr lang="en-US" dirty="0"/>
          </a:p>
        </p:txBody>
      </p:sp>
      <p:pic>
        <p:nvPicPr>
          <p:cNvPr id="8" name="Picture Placeholder 7">
            <a:extLst>
              <a:ext uri="{FF2B5EF4-FFF2-40B4-BE49-F238E27FC236}">
                <a16:creationId xmlns:a16="http://schemas.microsoft.com/office/drawing/2014/main" id="{BD8E8EA6-9D84-C979-3815-E9629D1EF001}"/>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0694" r="10694"/>
          <a:stretch>
            <a:fillRect/>
          </a:stretch>
        </p:blipFill>
        <p:spPr/>
      </p:pic>
      <p:pic>
        <p:nvPicPr>
          <p:cNvPr id="13" name="Picture Placeholder 12">
            <a:extLst>
              <a:ext uri="{FF2B5EF4-FFF2-40B4-BE49-F238E27FC236}">
                <a16:creationId xmlns:a16="http://schemas.microsoft.com/office/drawing/2014/main" id="{0F986C5E-B181-3EA6-C27F-9A2EB774EB5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2507" r="12507"/>
          <a:stretch>
            <a:fillRect/>
          </a:stretch>
        </p:blipFill>
        <p:spPr/>
      </p:pic>
    </p:spTree>
    <p:extLst>
      <p:ext uri="{BB962C8B-B14F-4D97-AF65-F5344CB8AC3E}">
        <p14:creationId xmlns:p14="http://schemas.microsoft.com/office/powerpoint/2010/main" val="4025752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b="1" dirty="0"/>
              <a:t>QUALITY REQUIREMENTS</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a:bodyPr>
          <a:lstStyle/>
          <a:p>
            <a:pPr marL="0" indent="0" algn="just">
              <a:buNone/>
            </a:pPr>
            <a:r>
              <a:rPr lang="en-US" altLang="en-US" sz="1800" dirty="0">
                <a:cs typeface="Times New Roman" panose="02020603050405020304" pitchFamily="18" charset="0"/>
              </a:rPr>
              <a:t>The following requirements shall also be met for the entire duration of the contract.  The standard 240-105658000, “Supplier Quality Management Specification (QM58)” shall be complied with.</a:t>
            </a:r>
            <a:endParaRPr lang="en-US" altLang="en-US" dirty="0"/>
          </a:p>
          <a:p>
            <a:pPr algn="just"/>
            <a:r>
              <a:rPr lang="en-US" altLang="en-US" dirty="0"/>
              <a:t>The supplier shall complete and sign Form A (Enquiry/Contract/Quality Requirements for QM 58 and ISO 9001).</a:t>
            </a:r>
          </a:p>
          <a:p>
            <a:pPr marL="0" indent="0" algn="just">
              <a:buNone/>
            </a:pPr>
            <a:r>
              <a:rPr lang="en-US" altLang="en-US" dirty="0"/>
              <a:t>The supplier shall submit objective evidence of a developed QMS that complies with ISO 9001 (or the latest applicable revision). The following documents (approved/signed copies) shall be submitted:</a:t>
            </a:r>
          </a:p>
          <a:p>
            <a:pPr algn="just"/>
            <a:r>
              <a:rPr lang="en-US" altLang="en-US" dirty="0"/>
              <a:t>Quality management system manual or a document that have defines and describes the QMS and its scope</a:t>
            </a:r>
          </a:p>
          <a:p>
            <a:pPr algn="just"/>
            <a:r>
              <a:rPr lang="en-US" altLang="en-US" dirty="0"/>
              <a:t>Quality Policy</a:t>
            </a:r>
          </a:p>
          <a:p>
            <a:pPr algn="just"/>
            <a:r>
              <a:rPr lang="en-US" altLang="en-US" dirty="0"/>
              <a:t>Quality Objectives</a:t>
            </a:r>
          </a:p>
          <a:p>
            <a:pPr algn="just"/>
            <a:r>
              <a:rPr lang="en-US" altLang="en-US" dirty="0"/>
              <a:t>Control of documented information</a:t>
            </a:r>
          </a:p>
          <a:p>
            <a:pPr algn="just"/>
            <a:r>
              <a:rPr lang="en-US" altLang="en-US" dirty="0"/>
              <a:t>Records required by ISO 9001 standard</a:t>
            </a:r>
          </a:p>
          <a:p>
            <a:pPr algn="just"/>
            <a:r>
              <a:rPr lang="en-US" altLang="en-US" dirty="0"/>
              <a:t>Internal audit procedure</a:t>
            </a:r>
          </a:p>
          <a:p>
            <a:pPr algn="just"/>
            <a:r>
              <a:rPr lang="en-US" altLang="en-US" dirty="0"/>
              <a:t>Control of nonconformity output</a:t>
            </a:r>
          </a:p>
          <a:p>
            <a:pPr algn="just"/>
            <a:r>
              <a:rPr lang="en-US" altLang="en-US" dirty="0"/>
              <a:t>Nonconformity and Corrective action procedure</a:t>
            </a:r>
          </a:p>
          <a:p>
            <a:pPr marL="0" indent="0" algn="just">
              <a:buNone/>
            </a:pPr>
            <a:r>
              <a:rPr lang="en-US" altLang="en-US" dirty="0"/>
              <a:t> </a:t>
            </a:r>
            <a:endParaRPr lang="en-ZA" altLang="en-US" dirty="0"/>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rPr>
              <a:t>Quality  Requirements: Contractor to align with Eskom 240-105658000 Specification</a:t>
            </a: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327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b="1" dirty="0"/>
              <a:t>QUALITY REQUIREMENTS</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a:bodyPr>
          <a:lstStyle/>
          <a:p>
            <a:pPr marL="0" indent="0" algn="just">
              <a:lnSpc>
                <a:spcPct val="115000"/>
              </a:lnSpc>
              <a:spcAft>
                <a:spcPts val="1000"/>
              </a:spcAft>
              <a:buNone/>
            </a:pPr>
            <a:r>
              <a:rPr lang="en-ZA" sz="1800" dirty="0">
                <a:effectLst/>
                <a:latin typeface="Arial" panose="020B0604020202020204" pitchFamily="34" charset="0"/>
                <a:ea typeface="Calibri" panose="020F0502020204030204" pitchFamily="34" charset="0"/>
                <a:cs typeface="Times New Roman" panose="02020603050405020304" pitchFamily="18" charset="0"/>
              </a:rPr>
              <a:t>The QMS should drive all the supplier’s business management processes to ensure that all of Eskom’s requirements are fully met on a consistent basis.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ZA" dirty="0"/>
              <a:t>The supplier shall submit a </a:t>
            </a:r>
            <a:r>
              <a:rPr lang="en-ZA" b="1" dirty="0"/>
              <a:t>draft contract quality plan t</a:t>
            </a:r>
            <a:r>
              <a:rPr lang="en-ZA" dirty="0"/>
              <a:t>hat is specific to the scope of work as described in the tender documents. The plan must address the minimum requirements as per ISO 10005.</a:t>
            </a:r>
          </a:p>
          <a:p>
            <a:pPr marL="342900" lvl="0" indent="-342900" algn="just">
              <a:lnSpc>
                <a:spcPct val="115000"/>
              </a:lnSpc>
              <a:buFont typeface="Symbol" panose="05050102010706020507" pitchFamily="18" charset="2"/>
              <a:buChar char=""/>
            </a:pPr>
            <a:r>
              <a:rPr lang="en-ZA" dirty="0"/>
              <a:t>Where applicable; the supplier shall submit an example inspection and test plan (</a:t>
            </a:r>
            <a:r>
              <a:rPr lang="en-ZA" b="1" dirty="0"/>
              <a:t>ITP) or quality control plan (QCP). </a:t>
            </a:r>
            <a:r>
              <a:rPr lang="en-ZA" dirty="0"/>
              <a:t>The plan must address the minimum requirements as per ISO 10005 (if applicable).</a:t>
            </a:r>
          </a:p>
          <a:p>
            <a:pPr marL="342900" lvl="0" indent="-342900" algn="just">
              <a:lnSpc>
                <a:spcPct val="115000"/>
              </a:lnSpc>
              <a:buFont typeface="Symbol" panose="05050102010706020507" pitchFamily="18" charset="2"/>
              <a:buChar char=""/>
            </a:pPr>
            <a:r>
              <a:rPr lang="en-ZA" dirty="0"/>
              <a:t>The supplier shall submit documented information for Control of Externally Provided Processes, Products and Services.</a:t>
            </a:r>
          </a:p>
          <a:p>
            <a:pPr marL="342900" lvl="0" indent="-342900" algn="just">
              <a:lnSpc>
                <a:spcPct val="115000"/>
              </a:lnSpc>
              <a:buFont typeface="Symbol" panose="05050102010706020507" pitchFamily="18" charset="2"/>
              <a:buChar char=""/>
            </a:pPr>
            <a:r>
              <a:rPr lang="en-ZA" dirty="0"/>
              <a:t>The supplier shall submit a copy of documented information for roles, responsibilities and authorities.</a:t>
            </a:r>
          </a:p>
          <a:p>
            <a:pPr marL="266700" marR="0" lvl="0" indent="-266700" algn="l" defTabSz="914400" rtl="0" eaLnBrk="0" fontAlgn="base" latinLnBrk="0" hangingPunct="0">
              <a:lnSpc>
                <a:spcPct val="90000"/>
              </a:lnSpc>
              <a:spcBef>
                <a:spcPct val="100000"/>
              </a:spcBef>
              <a:spcAft>
                <a:spcPct val="0"/>
              </a:spcAft>
              <a:buClr>
                <a:srgbClr val="8C7F6D"/>
              </a:buClr>
              <a:buSzTx/>
              <a:buFontTx/>
              <a:buChar char="•"/>
              <a:tabLst/>
              <a:defRPr/>
            </a:pPr>
            <a:endParaRPr kumimoji="0" lang="en-US" altLang="en-US" sz="2000" b="0" i="0" u="none" strike="noStrike" kern="0" cap="none" spc="0" normalizeH="0" baseline="0" noProof="0" dirty="0">
              <a:ln>
                <a:noFill/>
              </a:ln>
              <a:solidFill>
                <a:srgbClr val="003896"/>
              </a:solidFill>
              <a:effectLst/>
              <a:uLnTx/>
              <a:uFillTx/>
              <a:latin typeface="Arial"/>
              <a:ea typeface="+mn-ea"/>
              <a:cs typeface="Arial"/>
            </a:endParaRPr>
          </a:p>
          <a:p>
            <a:pPr marL="0" indent="0">
              <a:buNone/>
            </a:pPr>
            <a:r>
              <a:rPr lang="en-ZA" sz="1800" dirty="0">
                <a:cs typeface="Times New Roman" panose="02020603050405020304" pitchFamily="18" charset="0"/>
              </a:rPr>
              <a:t>Note: specific requirements per tender will be selected using the List of Tender returnable document (240-12248652)</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079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b="1" dirty="0"/>
              <a:t>QUALITY REQUIREMENTS</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a:bodyPr>
          <a:lstStyle/>
          <a:p>
            <a:pPr marL="0" indent="0" algn="just">
              <a:lnSpc>
                <a:spcPct val="115000"/>
              </a:lnSpc>
              <a:buNone/>
            </a:pPr>
            <a:r>
              <a:rPr lang="en-US" sz="1800" dirty="0">
                <a:cs typeface="Times New Roman" panose="02020603050405020304" pitchFamily="18" charset="0"/>
              </a:rPr>
              <a:t>Quality: For Noting:</a:t>
            </a:r>
            <a:endParaRPr lang="en-ZA" sz="1800" dirty="0">
              <a:cs typeface="Times New Roman" panose="02020603050405020304" pitchFamily="18" charset="0"/>
            </a:endParaRPr>
          </a:p>
          <a:p>
            <a:pPr marL="342900" lvl="0" indent="-342900" algn="just">
              <a:lnSpc>
                <a:spcPct val="115000"/>
              </a:lnSpc>
              <a:buFont typeface="Symbol" panose="05050102010706020507" pitchFamily="18" charset="2"/>
              <a:buChar char=""/>
            </a:pPr>
            <a:r>
              <a:rPr lang="en-ZA" dirty="0"/>
              <a:t>The Supplier shall comply with the Quality requirements as stated in 240-105658000 - Supplier Quality Management Specification. </a:t>
            </a:r>
          </a:p>
          <a:p>
            <a:pPr marL="342900" lvl="0" indent="-342900" algn="just">
              <a:lnSpc>
                <a:spcPct val="115000"/>
              </a:lnSpc>
              <a:buFont typeface="Symbol" panose="05050102010706020507" pitchFamily="18" charset="2"/>
              <a:buChar char=""/>
            </a:pPr>
            <a:r>
              <a:rPr lang="en-US" dirty="0"/>
              <a:t>Compliance with Category 3 quality requirements and all other relevant requirements is required </a:t>
            </a:r>
            <a:endParaRPr lang="en-ZA" dirty="0"/>
          </a:p>
          <a:p>
            <a:pPr marL="342900" lvl="0" indent="-342900" algn="just">
              <a:lnSpc>
                <a:spcPct val="115000"/>
              </a:lnSpc>
              <a:buFont typeface="Symbol" panose="05050102010706020507" pitchFamily="18" charset="2"/>
              <a:buChar char=""/>
            </a:pPr>
            <a:r>
              <a:rPr lang="en-US" dirty="0"/>
              <a:t>Compliance with all Eskom standards pertaining to this transaction and governance is essential for all aspects of the works including ( if applicable) mechanical, C&amp;I, civil, metallurgical, non-destructive testing, electrical, structural, administration and all other aspects. </a:t>
            </a:r>
            <a:endParaRPr lang="en-ZA" dirty="0"/>
          </a:p>
          <a:p>
            <a:pPr marL="0" indent="0" algn="just">
              <a:lnSpc>
                <a:spcPct val="115000"/>
              </a:lnSpc>
              <a:spcAft>
                <a:spcPts val="1000"/>
              </a:spcAft>
              <a:buNone/>
            </a:pPr>
            <a:r>
              <a:rPr lang="en-US" sz="1800" dirty="0">
                <a:cs typeface="Times New Roman" panose="02020603050405020304" pitchFamily="18" charset="0"/>
              </a:rPr>
              <a:t>Quality: Specific Requirements</a:t>
            </a:r>
            <a:endParaRPr lang="en-ZA" sz="1800" dirty="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226695" algn="l"/>
              </a:tabLst>
            </a:pPr>
            <a:r>
              <a:rPr lang="en-ZA" dirty="0"/>
              <a:t>An assessment/visit of the Suppliers facilities will be conducted if required by Eskom. </a:t>
            </a:r>
          </a:p>
          <a:p>
            <a:pPr marL="342900" indent="-342900" algn="just">
              <a:lnSpc>
                <a:spcPct val="115000"/>
              </a:lnSpc>
              <a:spcAft>
                <a:spcPts val="1000"/>
              </a:spcAft>
              <a:buFont typeface="Symbol" panose="05050102010706020507" pitchFamily="18" charset="2"/>
              <a:buChar char=""/>
              <a:tabLst>
                <a:tab pos="226695" algn="l"/>
              </a:tabLst>
            </a:pPr>
            <a:r>
              <a:rPr lang="en-ZA" dirty="0"/>
              <a:t>The Supplier shall submit a proposed Quality Table of Payments (Quality Payment Schedule) showing the relationships between </a:t>
            </a:r>
            <a:r>
              <a:rPr lang="en-ZA" dirty="0" err="1"/>
              <a:t>BoQ</a:t>
            </a:r>
            <a:r>
              <a:rPr lang="en-ZA" dirty="0"/>
              <a:t>/Activity Schedule Items, draft programme Items, Inspection &amp; Test Plans/Quality Control Plans. Sign off by the Employer’s Quality department and proposed Payment Applications (Invoices) which will attest to the works having been done to required quality. This table must be finalised and approved by the Employer within 30 days of contract award.</a:t>
            </a:r>
          </a:p>
          <a:p>
            <a:pPr eaLnBrk="1" hangingPunct="1">
              <a:lnSpc>
                <a:spcPct val="95000"/>
              </a:lnSpc>
            </a:pPr>
            <a:endParaRPr lang="en-US" altLang="en-US" sz="1600" dirty="0"/>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0746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pic>
        <p:nvPicPr>
          <p:cNvPr id="8" name="Picture Placeholder 7">
            <a:extLst>
              <a:ext uri="{FF2B5EF4-FFF2-40B4-BE49-F238E27FC236}">
                <a16:creationId xmlns:a16="http://schemas.microsoft.com/office/drawing/2014/main" id="{8F1F752F-DEB9-6309-2385-A17479EE3EF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0984" b="20984"/>
          <a:stretch>
            <a:fillRect/>
          </a:stretch>
        </p:blipFill>
        <p:spPr>
          <a:xfrm rot="16200000">
            <a:off x="1343025" y="1600200"/>
            <a:ext cx="3295650" cy="3295650"/>
          </a:xfrm>
        </p:spPr>
      </p:pic>
      <p:pic>
        <p:nvPicPr>
          <p:cNvPr id="6" name="Picture Placeholder 5" descr="A close up of a flower&#10;&#10;Description automatically generated">
            <a:extLst>
              <a:ext uri="{FF2B5EF4-FFF2-40B4-BE49-F238E27FC236}">
                <a16:creationId xmlns:a16="http://schemas.microsoft.com/office/drawing/2014/main" id="{7E4802DD-00AA-1696-9AF7-F667437072AB}"/>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2507" r="12507"/>
          <a:stretch>
            <a:fillRect/>
          </a:stretch>
        </p:blipFill>
        <p:spPr/>
      </p:pic>
    </p:spTree>
    <p:extLst>
      <p:ext uri="{BB962C8B-B14F-4D97-AF65-F5344CB8AC3E}">
        <p14:creationId xmlns:p14="http://schemas.microsoft.com/office/powerpoint/2010/main" val="2143684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981-0676-B4BE-E2C1-016DCD399BF1}"/>
              </a:ext>
            </a:extLst>
          </p:cNvPr>
          <p:cNvSpPr>
            <a:spLocks noGrp="1"/>
          </p:cNvSpPr>
          <p:nvPr>
            <p:ph type="ctrTitle"/>
          </p:nvPr>
        </p:nvSpPr>
        <p:spPr/>
        <p:txBody>
          <a:bodyPr>
            <a:normAutofit fontScale="90000"/>
          </a:bodyPr>
          <a:lstStyle/>
          <a:p>
            <a:r>
              <a:rPr lang="en-US" dirty="0"/>
              <a:t>Ingula  Pumped Storage Scheme Project</a:t>
            </a:r>
            <a:br>
              <a:rPr lang="en-US" dirty="0"/>
            </a:br>
            <a:r>
              <a:rPr lang="en-US" dirty="0"/>
              <a:t>CCTV &amp; IAC Clarification Presentation</a:t>
            </a:r>
          </a:p>
        </p:txBody>
      </p:sp>
      <p:sp>
        <p:nvSpPr>
          <p:cNvPr id="3" name="Subtitle 2">
            <a:extLst>
              <a:ext uri="{FF2B5EF4-FFF2-40B4-BE49-F238E27FC236}">
                <a16:creationId xmlns:a16="http://schemas.microsoft.com/office/drawing/2014/main" id="{D8BACADA-DE41-379E-EBA9-025F5F59D21B}"/>
              </a:ext>
            </a:extLst>
          </p:cNvPr>
          <p:cNvSpPr>
            <a:spLocks noGrp="1"/>
          </p:cNvSpPr>
          <p:nvPr>
            <p:ph type="subTitle" idx="1"/>
          </p:nvPr>
        </p:nvSpPr>
        <p:spPr>
          <a:xfrm>
            <a:off x="5049078" y="2527772"/>
            <a:ext cx="6686661" cy="761580"/>
          </a:xfrm>
        </p:spPr>
        <p:txBody>
          <a:bodyPr/>
          <a:lstStyle/>
          <a:p>
            <a:pPr algn="l" eaLnBrk="1" hangingPunct="1">
              <a:lnSpc>
                <a:spcPct val="100000"/>
              </a:lnSpc>
              <a:spcBef>
                <a:spcPct val="0"/>
              </a:spcBef>
              <a:buClrTx/>
            </a:pPr>
            <a:r>
              <a:rPr lang="en-GB" altLang="en-US" dirty="0"/>
              <a:t>Silibaziso Gwafa</a:t>
            </a:r>
          </a:p>
          <a:p>
            <a:pPr algn="l" eaLnBrk="1" hangingPunct="1">
              <a:lnSpc>
                <a:spcPct val="100000"/>
              </a:lnSpc>
              <a:spcBef>
                <a:spcPct val="0"/>
              </a:spcBef>
              <a:buClrTx/>
            </a:pPr>
            <a:r>
              <a:rPr lang="en-GB" altLang="en-US" dirty="0"/>
              <a:t>Technical Presentation</a:t>
            </a:r>
            <a:endParaRPr lang="en-US" altLang="en-US" dirty="0"/>
          </a:p>
        </p:txBody>
      </p:sp>
      <p:pic>
        <p:nvPicPr>
          <p:cNvPr id="8" name="Picture Placeholder 7">
            <a:extLst>
              <a:ext uri="{FF2B5EF4-FFF2-40B4-BE49-F238E27FC236}">
                <a16:creationId xmlns:a16="http://schemas.microsoft.com/office/drawing/2014/main" id="{BD8E8EA6-9D84-C979-3815-E9629D1EF001}"/>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0694" r="10694"/>
          <a:stretch>
            <a:fillRect/>
          </a:stretch>
        </p:blipFill>
        <p:spPr/>
      </p:pic>
      <p:pic>
        <p:nvPicPr>
          <p:cNvPr id="13" name="Picture Placeholder 12">
            <a:extLst>
              <a:ext uri="{FF2B5EF4-FFF2-40B4-BE49-F238E27FC236}">
                <a16:creationId xmlns:a16="http://schemas.microsoft.com/office/drawing/2014/main" id="{0F986C5E-B181-3EA6-C27F-9A2EB774EB5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2507" r="12507"/>
          <a:stretch>
            <a:fillRect/>
          </a:stretch>
        </p:blipFill>
        <p:spPr/>
      </p:pic>
    </p:spTree>
    <p:extLst>
      <p:ext uri="{BB962C8B-B14F-4D97-AF65-F5344CB8AC3E}">
        <p14:creationId xmlns:p14="http://schemas.microsoft.com/office/powerpoint/2010/main" val="2406080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981-0676-B4BE-E2C1-016DCD399BF1}"/>
              </a:ext>
            </a:extLst>
          </p:cNvPr>
          <p:cNvSpPr>
            <a:spLocks noGrp="1"/>
          </p:cNvSpPr>
          <p:nvPr>
            <p:ph type="ctrTitle"/>
          </p:nvPr>
        </p:nvSpPr>
        <p:spPr/>
        <p:txBody>
          <a:bodyPr>
            <a:normAutofit fontScale="90000"/>
          </a:bodyPr>
          <a:lstStyle/>
          <a:p>
            <a:r>
              <a:rPr lang="en-US" dirty="0"/>
              <a:t>Ingula  Pumped Storage Scheme Project</a:t>
            </a:r>
            <a:br>
              <a:rPr lang="en-US" dirty="0"/>
            </a:br>
            <a:r>
              <a:rPr lang="en-US" dirty="0"/>
              <a:t>CCTV &amp; IAC Clarification Meeting SHE Presentation</a:t>
            </a:r>
          </a:p>
        </p:txBody>
      </p:sp>
      <p:sp>
        <p:nvSpPr>
          <p:cNvPr id="3" name="Subtitle 2">
            <a:extLst>
              <a:ext uri="{FF2B5EF4-FFF2-40B4-BE49-F238E27FC236}">
                <a16:creationId xmlns:a16="http://schemas.microsoft.com/office/drawing/2014/main" id="{D8BACADA-DE41-379E-EBA9-025F5F59D21B}"/>
              </a:ext>
            </a:extLst>
          </p:cNvPr>
          <p:cNvSpPr>
            <a:spLocks noGrp="1"/>
          </p:cNvSpPr>
          <p:nvPr>
            <p:ph type="subTitle" idx="1"/>
          </p:nvPr>
        </p:nvSpPr>
        <p:spPr/>
        <p:txBody>
          <a:bodyPr/>
          <a:lstStyle/>
          <a:p>
            <a:r>
              <a:rPr lang="en-US" dirty="0"/>
              <a:t>Presented by Silindile Thobela and Krista Mothapo</a:t>
            </a:r>
          </a:p>
        </p:txBody>
      </p:sp>
      <p:sp>
        <p:nvSpPr>
          <p:cNvPr id="4" name="Text Placeholder 3">
            <a:extLst>
              <a:ext uri="{FF2B5EF4-FFF2-40B4-BE49-F238E27FC236}">
                <a16:creationId xmlns:a16="http://schemas.microsoft.com/office/drawing/2014/main" id="{A1E3E007-85FD-6A38-301F-BC4870BEDB78}"/>
              </a:ext>
            </a:extLst>
          </p:cNvPr>
          <p:cNvSpPr>
            <a:spLocks noGrp="1"/>
          </p:cNvSpPr>
          <p:nvPr>
            <p:ph type="body" sz="quarter" idx="10"/>
          </p:nvPr>
        </p:nvSpPr>
        <p:spPr/>
        <p:txBody>
          <a:bodyPr/>
          <a:lstStyle/>
          <a:p>
            <a:r>
              <a:rPr lang="en-US"/>
              <a:t> 08 September 2023</a:t>
            </a:r>
            <a:endParaRPr lang="en-US" dirty="0"/>
          </a:p>
        </p:txBody>
      </p:sp>
      <p:pic>
        <p:nvPicPr>
          <p:cNvPr id="8" name="Picture Placeholder 7">
            <a:extLst>
              <a:ext uri="{FF2B5EF4-FFF2-40B4-BE49-F238E27FC236}">
                <a16:creationId xmlns:a16="http://schemas.microsoft.com/office/drawing/2014/main" id="{BD8E8EA6-9D84-C979-3815-E9629D1EF001}"/>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0694" r="10694"/>
          <a:stretch>
            <a:fillRect/>
          </a:stretch>
        </p:blipFill>
        <p:spPr/>
      </p:pic>
      <p:pic>
        <p:nvPicPr>
          <p:cNvPr id="13" name="Picture Placeholder 12">
            <a:extLst>
              <a:ext uri="{FF2B5EF4-FFF2-40B4-BE49-F238E27FC236}">
                <a16:creationId xmlns:a16="http://schemas.microsoft.com/office/drawing/2014/main" id="{0F986C5E-B181-3EA6-C27F-9A2EB774EB5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2507" r="12507"/>
          <a:stretch>
            <a:fillRect/>
          </a:stretch>
        </p:blipFill>
        <p:spPr/>
      </p:pic>
    </p:spTree>
    <p:extLst>
      <p:ext uri="{BB962C8B-B14F-4D97-AF65-F5344CB8AC3E}">
        <p14:creationId xmlns:p14="http://schemas.microsoft.com/office/powerpoint/2010/main" val="4195705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b="1" dirty="0"/>
              <a:t>CONTENT</a:t>
            </a:r>
          </a:p>
        </p:txBody>
      </p:sp>
      <p:sp>
        <p:nvSpPr>
          <p:cNvPr id="3" name="Content Placeholder 2">
            <a:extLst>
              <a:ext uri="{FF2B5EF4-FFF2-40B4-BE49-F238E27FC236}">
                <a16:creationId xmlns:a16="http://schemas.microsoft.com/office/drawing/2014/main" id="{0A50A51C-64F1-E345-9891-68F3C607B6A2}"/>
              </a:ext>
            </a:extLst>
          </p:cNvPr>
          <p:cNvSpPr>
            <a:spLocks noGrp="1"/>
          </p:cNvSpPr>
          <p:nvPr>
            <p:ph idx="1"/>
          </p:nvPr>
        </p:nvSpPr>
        <p:spPr/>
        <p:txBody>
          <a:bodyPr/>
          <a:lstStyle/>
          <a:p>
            <a:pPr marL="266700" marR="0" lvl="0" indent="-266700"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Eskom Values and SHE Principles</a:t>
            </a:r>
          </a:p>
          <a:p>
            <a:pPr marL="0" marR="0" lvl="0" indent="0" algn="l" defTabSz="914400" rtl="0" eaLnBrk="0" fontAlgn="base" latinLnBrk="0" hangingPunct="0">
              <a:lnSpc>
                <a:spcPct val="90000"/>
              </a:lnSpc>
              <a:spcBef>
                <a:spcPct val="100000"/>
              </a:spcBef>
              <a:spcAft>
                <a:spcPct val="0"/>
              </a:spcAft>
              <a:buClr>
                <a:srgbClr val="8C7F6D"/>
              </a:buClr>
              <a:buSzTx/>
              <a:buNone/>
              <a:tabLst/>
              <a:defRPr/>
            </a:pPr>
            <a:endParaRPr kumimoji="0" lang="en-US" sz="2000" b="0" i="0" u="none" strike="noStrike" kern="0" cap="none" spc="0" normalizeH="0" baseline="0" noProof="0" dirty="0">
              <a:ln>
                <a:noFill/>
              </a:ln>
              <a:solidFill>
                <a:srgbClr val="003896"/>
              </a:solidFill>
              <a:effectLst/>
              <a:uLnTx/>
              <a:uFillTx/>
              <a:latin typeface="Arial"/>
              <a:ea typeface="+mn-ea"/>
              <a:cs typeface="Arial"/>
            </a:endParaRPr>
          </a:p>
          <a:p>
            <a:pPr marL="266700" marR="0" lvl="0" indent="-266700"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SHE FILE COMPONENTS</a:t>
            </a:r>
          </a:p>
          <a:p>
            <a:pPr marL="717550" marR="0" lvl="1" indent="-271463"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sz="1800" b="0" i="0" u="none" strike="noStrike" kern="0" cap="none" spc="0" normalizeH="0" baseline="0" noProof="0" dirty="0">
                <a:ln>
                  <a:noFill/>
                </a:ln>
                <a:solidFill>
                  <a:srgbClr val="003896"/>
                </a:solidFill>
                <a:effectLst/>
                <a:uLnTx/>
                <a:uFillTx/>
                <a:latin typeface="Arial"/>
                <a:cs typeface="Arial"/>
              </a:rPr>
              <a:t>COVID Requirements</a:t>
            </a:r>
          </a:p>
          <a:p>
            <a:pPr marL="717550" marR="0" lvl="1" indent="-271463"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sz="1800" b="0" i="0" u="none" strike="noStrike" kern="0" cap="none" spc="0" normalizeH="0" baseline="0" noProof="0" dirty="0">
                <a:ln>
                  <a:noFill/>
                </a:ln>
                <a:solidFill>
                  <a:srgbClr val="003896"/>
                </a:solidFill>
                <a:effectLst/>
                <a:uLnTx/>
                <a:uFillTx/>
                <a:latin typeface="Arial"/>
                <a:cs typeface="Arial"/>
              </a:rPr>
              <a:t>OH&amp;S Requirements</a:t>
            </a:r>
          </a:p>
          <a:p>
            <a:pPr marL="717550" marR="0" lvl="1" indent="-271463"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sz="1800" b="0" i="0" u="none" strike="noStrike" kern="0" cap="none" spc="0" normalizeH="0" baseline="0" noProof="0" dirty="0">
                <a:ln>
                  <a:noFill/>
                </a:ln>
                <a:solidFill>
                  <a:srgbClr val="003896"/>
                </a:solidFill>
                <a:effectLst/>
                <a:uLnTx/>
                <a:uFillTx/>
                <a:latin typeface="Arial"/>
                <a:cs typeface="Arial"/>
              </a:rPr>
              <a:t>Environmental Requirements</a:t>
            </a:r>
          </a:p>
          <a:p>
            <a:pPr marL="446087" marR="0" lvl="1" indent="0" algn="l" defTabSz="914400" rtl="0" eaLnBrk="0" fontAlgn="base" latinLnBrk="0" hangingPunct="0">
              <a:lnSpc>
                <a:spcPct val="90000"/>
              </a:lnSpc>
              <a:spcBef>
                <a:spcPct val="100000"/>
              </a:spcBef>
              <a:spcAft>
                <a:spcPct val="0"/>
              </a:spcAft>
              <a:buClr>
                <a:srgbClr val="8C7F6D"/>
              </a:buClr>
              <a:buSzTx/>
              <a:buNone/>
              <a:tabLst/>
              <a:defRPr/>
            </a:pPr>
            <a:endParaRPr kumimoji="0" lang="en-US" sz="1800" b="0" i="0" u="none" strike="noStrike" kern="0" cap="none" spc="0" normalizeH="0" baseline="0" noProof="0" dirty="0">
              <a:ln>
                <a:noFill/>
              </a:ln>
              <a:solidFill>
                <a:srgbClr val="003896"/>
              </a:solidFill>
              <a:effectLst/>
              <a:uLnTx/>
              <a:uFillTx/>
              <a:latin typeface="Arial"/>
              <a:cs typeface="Arial"/>
            </a:endParaRPr>
          </a:p>
          <a:p>
            <a:pPr marL="0" indent="0">
              <a:spcBef>
                <a:spcPct val="30000"/>
              </a:spcBef>
              <a:spcAft>
                <a:spcPct val="0"/>
              </a:spcAft>
              <a:buNone/>
              <a:defRPr/>
            </a:pPr>
            <a:endParaRPr lang="en-ZA" altLang="en-US" sz="1400" kern="0" dirty="0"/>
          </a:p>
          <a:p>
            <a:pPr>
              <a:spcBef>
                <a:spcPct val="30000"/>
              </a:spcBef>
              <a:spcAft>
                <a:spcPct val="0"/>
              </a:spcAft>
            </a:pPr>
            <a:endParaRPr lang="en-ZA" sz="1400" dirty="0"/>
          </a:p>
          <a:p>
            <a:pPr marL="0" indent="0">
              <a:buNone/>
            </a:pPr>
            <a:endParaRPr lang="en-US" dirty="0"/>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rPr>
              <a:t>RISK ASSESMENTS AND MANAGEMENT</a:t>
            </a: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5989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F5BA1A-3800-7439-CF89-B62DDE9B0B4F}"/>
              </a:ext>
            </a:extLst>
          </p:cNvPr>
          <p:cNvSpPr>
            <a:spLocks noGrp="1"/>
          </p:cNvSpPr>
          <p:nvPr>
            <p:ph type="ctrTitle"/>
          </p:nvPr>
        </p:nvSpPr>
        <p:spPr/>
        <p:txBody>
          <a:bodyPr>
            <a:normAutofit fontScale="90000"/>
          </a:bodyPr>
          <a:lstStyle/>
          <a:p>
            <a:r>
              <a:rPr lang="en-US" b="1" dirty="0"/>
              <a:t>ESKOM VALUES AND SHE PRINCIPLES</a:t>
            </a:r>
          </a:p>
        </p:txBody>
      </p:sp>
      <p:pic>
        <p:nvPicPr>
          <p:cNvPr id="9" name="Picture Placeholder 8">
            <a:extLst>
              <a:ext uri="{FF2B5EF4-FFF2-40B4-BE49-F238E27FC236}">
                <a16:creationId xmlns:a16="http://schemas.microsoft.com/office/drawing/2014/main" id="{B9454A14-CE13-5647-EA72-BC486EB04D40}"/>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23270" b="23270"/>
          <a:stretch>
            <a:fillRect/>
          </a:stretch>
        </p:blipFill>
        <p:spPr/>
      </p:pic>
      <p:pic>
        <p:nvPicPr>
          <p:cNvPr id="15" name="Picture Placeholder 14">
            <a:extLst>
              <a:ext uri="{FF2B5EF4-FFF2-40B4-BE49-F238E27FC236}">
                <a16:creationId xmlns:a16="http://schemas.microsoft.com/office/drawing/2014/main" id="{6590E302-5358-3EB8-26C6-1C80A58B1D4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7921" b="17921"/>
          <a:stretch>
            <a:fillRect/>
          </a:stretch>
        </p:blipFill>
        <p:spPr/>
      </p:pic>
      <p:pic>
        <p:nvPicPr>
          <p:cNvPr id="19" name="Picture Placeholder 18">
            <a:extLst>
              <a:ext uri="{FF2B5EF4-FFF2-40B4-BE49-F238E27FC236}">
                <a16:creationId xmlns:a16="http://schemas.microsoft.com/office/drawing/2014/main" id="{38826098-4A60-1700-0B8F-90B9F6986FC3}"/>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7150" r="7150"/>
          <a:stretch>
            <a:fillRect/>
          </a:stretch>
        </p:blipFill>
        <p:spPr/>
      </p:pic>
    </p:spTree>
    <p:extLst>
      <p:ext uri="{BB962C8B-B14F-4D97-AF65-F5344CB8AC3E}">
        <p14:creationId xmlns:p14="http://schemas.microsoft.com/office/powerpoint/2010/main" val="105039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altLang="en-US" sz="3200" dirty="0">
                <a:solidFill>
                  <a:srgbClr val="FFFFFF"/>
                </a:solidFill>
                <a:latin typeface="Gill Sans" pitchFamily="34" charset="0"/>
              </a:rPr>
              <a:t>COMMERCIAL</a:t>
            </a:r>
            <a:endParaRPr lang="en-US" sz="3200" dirty="0">
              <a:solidFill>
                <a:srgbClr val="FFFFFF"/>
              </a:solidFill>
              <a:latin typeface="Gill Sans" pitchFamily="34" charset="0"/>
            </a:endParaRP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lstStyle/>
          <a:p>
            <a:pPr eaLnBrk="1" hangingPunct="1"/>
            <a:r>
              <a:rPr lang="en-GB" altLang="en-US" sz="2400" b="1" dirty="0">
                <a:solidFill>
                  <a:srgbClr val="003896"/>
                </a:solidFill>
                <a:latin typeface="Gill Sans" pitchFamily="34" charset="0"/>
                <a:cs typeface="+mn-cs"/>
              </a:rPr>
              <a:t>KEY DATES</a:t>
            </a:r>
          </a:p>
          <a:p>
            <a:pPr eaLnBrk="1" hangingPunct="1"/>
            <a:r>
              <a:rPr lang="en-GB" altLang="en-US" sz="2400" b="1" dirty="0">
                <a:solidFill>
                  <a:srgbClr val="003896"/>
                </a:solidFill>
                <a:latin typeface="Gill Sans" pitchFamily="34" charset="0"/>
                <a:cs typeface="+mn-cs"/>
              </a:rPr>
              <a:t>TENDER SUBMISSION </a:t>
            </a:r>
          </a:p>
          <a:p>
            <a:pPr eaLnBrk="1" hangingPunct="1"/>
            <a:r>
              <a:rPr lang="en-GB" altLang="en-US" sz="2400" b="1" dirty="0">
                <a:solidFill>
                  <a:srgbClr val="003896"/>
                </a:solidFill>
                <a:latin typeface="Gill Sans" pitchFamily="34" charset="0"/>
                <a:cs typeface="+mn-cs"/>
              </a:rPr>
              <a:t>RETURNABLES</a:t>
            </a:r>
          </a:p>
          <a:p>
            <a:pPr eaLnBrk="1" hangingPunct="1"/>
            <a:r>
              <a:rPr lang="en-GB" altLang="en-US" sz="2400" b="1" dirty="0">
                <a:solidFill>
                  <a:srgbClr val="003896"/>
                </a:solidFill>
                <a:latin typeface="Gill Sans" pitchFamily="34" charset="0"/>
                <a:cs typeface="+mn-cs"/>
              </a:rPr>
              <a:t>EVALUATION CRITERIA</a:t>
            </a:r>
          </a:p>
          <a:p>
            <a:pPr eaLnBrk="1" hangingPunct="1"/>
            <a:r>
              <a:rPr lang="en-GB" altLang="en-US" sz="2400" b="1" dirty="0">
                <a:solidFill>
                  <a:srgbClr val="003896"/>
                </a:solidFill>
                <a:latin typeface="Gill Sans" pitchFamily="34" charset="0"/>
                <a:cs typeface="+mn-cs"/>
              </a:rPr>
              <a:t>COMMUNICATION DURING TENDER PERIOD AND CORRESPONDENCE</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r>
              <a:rPr lang="en-US" dirty="0"/>
              <a:t>ZERO HARM</a:t>
            </a:r>
            <a:endParaRPr lang="en-ZA" dirty="0"/>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3</a:t>
            </a:fld>
            <a:endParaRPr lang="en-ZA" dirty="0"/>
          </a:p>
        </p:txBody>
      </p:sp>
    </p:spTree>
    <p:extLst>
      <p:ext uri="{BB962C8B-B14F-4D97-AF65-F5344CB8AC3E}">
        <p14:creationId xmlns:p14="http://schemas.microsoft.com/office/powerpoint/2010/main" val="379890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b="1" dirty="0"/>
              <a:t>VALUES AND PRINCIPLES</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lstStyle/>
          <a:p>
            <a:r>
              <a:rPr lang="en-US" altLang="en-US" sz="1400" dirty="0"/>
              <a:t>ZERO HARM </a:t>
            </a:r>
          </a:p>
          <a:p>
            <a:endParaRPr lang="en-ZA" altLang="en-US" sz="1400" dirty="0"/>
          </a:p>
          <a:p>
            <a:r>
              <a:rPr lang="en-US" altLang="en-US" sz="1400" dirty="0"/>
              <a:t>ZERO SHE INCIDENTS</a:t>
            </a:r>
          </a:p>
          <a:p>
            <a:endParaRPr lang="en-US" altLang="en-US" sz="1400" dirty="0"/>
          </a:p>
          <a:p>
            <a:r>
              <a:rPr lang="en-US" altLang="en-US" sz="1400" dirty="0"/>
              <a:t>ZERO LEGAL CONTRAVENTIONS</a:t>
            </a:r>
          </a:p>
          <a:p>
            <a:endParaRPr lang="en-US" altLang="en-US" sz="1400" dirty="0"/>
          </a:p>
          <a:p>
            <a:r>
              <a:rPr lang="en-US" altLang="en-US" sz="1400" dirty="0"/>
              <a:t>EXCELLENCE</a:t>
            </a:r>
          </a:p>
          <a:p>
            <a:endParaRPr lang="en-US" altLang="en-US" sz="1400" dirty="0"/>
          </a:p>
          <a:p>
            <a:r>
              <a:rPr lang="en-US" altLang="en-US" sz="1400" dirty="0"/>
              <a:t>SINOBUNTU</a:t>
            </a:r>
          </a:p>
          <a:p>
            <a:endParaRPr lang="en-US" altLang="en-US" sz="1400" dirty="0"/>
          </a:p>
          <a:p>
            <a:r>
              <a:rPr lang="en-US" altLang="en-US" sz="1400" dirty="0"/>
              <a:t>INTEGRITY</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rPr>
              <a:t>ZERO HARM</a:t>
            </a:r>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1728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F5BA1A-3800-7439-CF89-B62DDE9B0B4F}"/>
              </a:ext>
            </a:extLst>
          </p:cNvPr>
          <p:cNvSpPr>
            <a:spLocks noGrp="1"/>
          </p:cNvSpPr>
          <p:nvPr>
            <p:ph type="ctrTitle"/>
          </p:nvPr>
        </p:nvSpPr>
        <p:spPr/>
        <p:txBody>
          <a:bodyPr>
            <a:normAutofit/>
          </a:bodyPr>
          <a:lstStyle/>
          <a:p>
            <a:r>
              <a:rPr lang="en-US" b="1" dirty="0"/>
              <a:t>OHS REQUIREMENTS</a:t>
            </a:r>
          </a:p>
        </p:txBody>
      </p:sp>
      <p:pic>
        <p:nvPicPr>
          <p:cNvPr id="9" name="Picture Placeholder 8">
            <a:extLst>
              <a:ext uri="{FF2B5EF4-FFF2-40B4-BE49-F238E27FC236}">
                <a16:creationId xmlns:a16="http://schemas.microsoft.com/office/drawing/2014/main" id="{B9454A14-CE13-5647-EA72-BC486EB04D40}"/>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23270" b="23270"/>
          <a:stretch>
            <a:fillRect/>
          </a:stretch>
        </p:blipFill>
        <p:spPr/>
      </p:pic>
      <p:pic>
        <p:nvPicPr>
          <p:cNvPr id="15" name="Picture Placeholder 14">
            <a:extLst>
              <a:ext uri="{FF2B5EF4-FFF2-40B4-BE49-F238E27FC236}">
                <a16:creationId xmlns:a16="http://schemas.microsoft.com/office/drawing/2014/main" id="{6590E302-5358-3EB8-26C6-1C80A58B1D4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7921" b="17921"/>
          <a:stretch>
            <a:fillRect/>
          </a:stretch>
        </p:blipFill>
        <p:spPr/>
      </p:pic>
      <p:pic>
        <p:nvPicPr>
          <p:cNvPr id="19" name="Picture Placeholder 18">
            <a:extLst>
              <a:ext uri="{FF2B5EF4-FFF2-40B4-BE49-F238E27FC236}">
                <a16:creationId xmlns:a16="http://schemas.microsoft.com/office/drawing/2014/main" id="{38826098-4A60-1700-0B8F-90B9F6986FC3}"/>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7150" r="7150"/>
          <a:stretch>
            <a:fillRect/>
          </a:stretch>
        </p:blipFill>
        <p:spPr/>
      </p:pic>
    </p:spTree>
    <p:extLst>
      <p:ext uri="{BB962C8B-B14F-4D97-AF65-F5344CB8AC3E}">
        <p14:creationId xmlns:p14="http://schemas.microsoft.com/office/powerpoint/2010/main" val="3182771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b="1" dirty="0"/>
              <a:t>OHS REQUIREMENTS – SECTION A</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a:bodyPr>
          <a:lstStyle/>
          <a:p>
            <a:pPr algn="just"/>
            <a:r>
              <a:rPr lang="en-US" altLang="en-US" dirty="0"/>
              <a:t>We check on past OHS performance (incident management, legal contravention) – the incident management process should be aligned to the 32-95 rev 9</a:t>
            </a:r>
          </a:p>
          <a:p>
            <a:pPr marL="0" indent="0" algn="just">
              <a:buNone/>
            </a:pPr>
            <a:endParaRPr lang="en-US" altLang="en-US" dirty="0"/>
          </a:p>
          <a:p>
            <a:pPr algn="just"/>
            <a:r>
              <a:rPr lang="en-US" altLang="en-US" dirty="0"/>
              <a:t>OHS achievements – sharing of the background history of the safety performance.</a:t>
            </a:r>
            <a:endParaRPr lang="en-ZA" altLang="en-US" dirty="0"/>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rPr>
              <a:t>EMS Requirements: Contractor to align with Ingula’s EMS</a:t>
            </a: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371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b="1" dirty="0"/>
              <a:t>OHS REQUIREMENTS – SECTION B</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a:bodyPr>
          <a:lstStyle/>
          <a:p>
            <a:pPr marL="266700" marR="0" lvl="0" indent="-266700"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altLang="en-US" sz="1600" b="0" i="0" u="none" strike="noStrike" kern="0" cap="none" spc="0" normalizeH="0" baseline="0" noProof="0" dirty="0">
                <a:ln>
                  <a:noFill/>
                </a:ln>
                <a:solidFill>
                  <a:srgbClr val="003896"/>
                </a:solidFill>
                <a:effectLst/>
                <a:uLnTx/>
                <a:uFillTx/>
                <a:latin typeface="Arial"/>
                <a:ea typeface="+mn-ea"/>
                <a:cs typeface="Arial"/>
              </a:rPr>
              <a:t>Documented proof of OHS management system</a:t>
            </a:r>
          </a:p>
          <a:p>
            <a:pPr marL="266700" marR="0" lvl="0" indent="-266700"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altLang="en-US" sz="1600" b="0" i="0" u="none" strike="noStrike" kern="0" cap="none" spc="0" normalizeH="0" baseline="0" noProof="0" dirty="0">
                <a:ln>
                  <a:noFill/>
                </a:ln>
                <a:solidFill>
                  <a:srgbClr val="003896"/>
                </a:solidFill>
                <a:effectLst/>
                <a:uLnTx/>
                <a:uFillTx/>
                <a:latin typeface="Arial"/>
                <a:ea typeface="+mn-ea"/>
                <a:cs typeface="Arial"/>
              </a:rPr>
              <a:t>Sub-contractor and supplier management program</a:t>
            </a:r>
          </a:p>
          <a:p>
            <a:pPr marL="266700" marR="0" lvl="0" indent="-266700"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altLang="en-US" sz="1600" b="0" i="0" u="none" strike="noStrike" kern="0" cap="none" spc="0" normalizeH="0" baseline="0" noProof="0" dirty="0">
                <a:ln>
                  <a:noFill/>
                </a:ln>
                <a:solidFill>
                  <a:srgbClr val="003896"/>
                </a:solidFill>
                <a:effectLst/>
                <a:uLnTx/>
                <a:uFillTx/>
                <a:latin typeface="Arial"/>
                <a:ea typeface="+mn-ea"/>
                <a:cs typeface="Arial"/>
              </a:rPr>
              <a:t>OHS organogram ( company resources) , roles and responsibilities, appointments</a:t>
            </a:r>
          </a:p>
          <a:p>
            <a:pPr marL="266700" marR="0" lvl="0" indent="-266700"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altLang="en-US" sz="1600" b="0" i="0" u="none" strike="noStrike" kern="0" cap="none" spc="0" normalizeH="0" baseline="0" noProof="0" dirty="0">
                <a:ln>
                  <a:noFill/>
                </a:ln>
                <a:solidFill>
                  <a:srgbClr val="003896"/>
                </a:solidFill>
                <a:effectLst/>
                <a:uLnTx/>
                <a:uFillTx/>
                <a:latin typeface="Arial"/>
                <a:ea typeface="+mn-ea"/>
                <a:cs typeface="Arial"/>
              </a:rPr>
              <a:t>Competency, training and awareness program</a:t>
            </a:r>
          </a:p>
          <a:p>
            <a:pPr marL="266700" marR="0" lvl="0" indent="-266700"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altLang="en-US" sz="1600" b="0" i="0" u="none" strike="noStrike" kern="0" cap="none" spc="0" normalizeH="0" baseline="0" noProof="0" dirty="0">
                <a:ln>
                  <a:noFill/>
                </a:ln>
                <a:solidFill>
                  <a:srgbClr val="003896"/>
                </a:solidFill>
                <a:effectLst/>
                <a:uLnTx/>
                <a:uFillTx/>
                <a:latin typeface="Arial"/>
                <a:ea typeface="+mn-ea"/>
                <a:cs typeface="Arial"/>
              </a:rPr>
              <a:t>Signed SHE policy</a:t>
            </a:r>
          </a:p>
          <a:p>
            <a:pPr marL="266700" marR="0" lvl="0" indent="-266700"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altLang="en-US" sz="1600" b="0" i="0" u="none" strike="noStrike" kern="0" cap="none" spc="0" normalizeH="0" baseline="0" noProof="0" dirty="0">
                <a:ln>
                  <a:noFill/>
                </a:ln>
                <a:solidFill>
                  <a:srgbClr val="003896"/>
                </a:solidFill>
                <a:effectLst/>
                <a:uLnTx/>
                <a:uFillTx/>
                <a:latin typeface="Arial"/>
                <a:ea typeface="+mn-ea"/>
                <a:cs typeface="Arial"/>
              </a:rPr>
              <a:t>Hazard identification, risk assessment and controls</a:t>
            </a:r>
          </a:p>
          <a:p>
            <a:pPr marL="266700" marR="0" lvl="0" indent="-266700"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altLang="en-US" sz="1600" b="0" i="0" u="none" strike="noStrike" kern="0" cap="none" spc="0" normalizeH="0" baseline="0" noProof="0" dirty="0">
                <a:ln>
                  <a:noFill/>
                </a:ln>
                <a:solidFill>
                  <a:srgbClr val="003896"/>
                </a:solidFill>
                <a:effectLst/>
                <a:uLnTx/>
                <a:uFillTx/>
                <a:latin typeface="Arial"/>
                <a:ea typeface="+mn-ea"/>
                <a:cs typeface="Arial"/>
              </a:rPr>
              <a:t>Incident management program ( corrective and preventative action from incident including lesson learnt and communication)</a:t>
            </a:r>
          </a:p>
          <a:p>
            <a:pPr marL="266700" marR="0" lvl="0" indent="-266700"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altLang="en-US" sz="1600" b="0" i="0" u="none" strike="noStrike" kern="0" cap="none" spc="0" normalizeH="0" baseline="0" noProof="0" dirty="0">
                <a:ln>
                  <a:noFill/>
                </a:ln>
                <a:solidFill>
                  <a:srgbClr val="003896"/>
                </a:solidFill>
                <a:effectLst/>
                <a:uLnTx/>
                <a:uFillTx/>
                <a:latin typeface="Arial"/>
                <a:ea typeface="+mn-ea"/>
                <a:cs typeface="Arial"/>
              </a:rPr>
              <a:t>Communication program ( interface internally and with relevant stakeholders on OHS issues)</a:t>
            </a:r>
          </a:p>
          <a:p>
            <a:pPr marL="266700" marR="0" lvl="0" indent="-266700"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altLang="en-US" sz="2000" b="0" i="0" u="none" strike="noStrike" kern="0" cap="none" spc="0" normalizeH="0" baseline="0" noProof="0" dirty="0">
                <a:ln>
                  <a:noFill/>
                </a:ln>
                <a:solidFill>
                  <a:srgbClr val="003896"/>
                </a:solidFill>
                <a:effectLst/>
                <a:uLnTx/>
                <a:uFillTx/>
                <a:latin typeface="Arial"/>
                <a:ea typeface="+mn-ea"/>
                <a:cs typeface="Arial"/>
              </a:rPr>
              <a:t> </a:t>
            </a:r>
            <a:r>
              <a:rPr kumimoji="0" lang="en-US" altLang="en-US" sz="1600" b="0" i="0" u="none" strike="noStrike" kern="0" cap="none" spc="0" normalizeH="0" baseline="0" noProof="0" dirty="0">
                <a:ln>
                  <a:noFill/>
                </a:ln>
                <a:solidFill>
                  <a:srgbClr val="003896"/>
                </a:solidFill>
                <a:effectLst/>
                <a:uLnTx/>
                <a:uFillTx/>
                <a:latin typeface="Arial"/>
                <a:ea typeface="+mn-ea"/>
                <a:cs typeface="Arial"/>
              </a:rPr>
              <a:t>observation / inspection and audit programs</a:t>
            </a:r>
          </a:p>
          <a:p>
            <a:pPr marL="266700" marR="0" lvl="0" indent="-266700" algn="l" defTabSz="914400" rtl="0" eaLnBrk="0" fontAlgn="base" latinLnBrk="0" hangingPunct="0">
              <a:lnSpc>
                <a:spcPct val="90000"/>
              </a:lnSpc>
              <a:spcBef>
                <a:spcPct val="100000"/>
              </a:spcBef>
              <a:spcAft>
                <a:spcPct val="0"/>
              </a:spcAft>
              <a:buClr>
                <a:srgbClr val="8C7F6D"/>
              </a:buClr>
              <a:buSzTx/>
              <a:buFontTx/>
              <a:buChar char="•"/>
              <a:tabLst/>
              <a:defRPr/>
            </a:pPr>
            <a:r>
              <a:rPr kumimoji="0" lang="en-US" altLang="en-US" sz="1600" b="0" i="0" u="none" strike="noStrike" kern="0" cap="none" spc="0" normalizeH="0" baseline="0" noProof="0" dirty="0">
                <a:ln>
                  <a:noFill/>
                </a:ln>
                <a:solidFill>
                  <a:srgbClr val="003896"/>
                </a:solidFill>
                <a:effectLst/>
                <a:uLnTx/>
                <a:uFillTx/>
                <a:latin typeface="Arial"/>
                <a:ea typeface="+mn-ea"/>
                <a:cs typeface="Arial"/>
              </a:rPr>
              <a:t>Emergency and response procedure.</a:t>
            </a:r>
            <a:endParaRPr kumimoji="0" lang="en-US" altLang="en-US" sz="2000" b="0" i="0" u="none" strike="noStrike" kern="0" cap="none" spc="0" normalizeH="0" baseline="0" noProof="0" dirty="0">
              <a:ln>
                <a:noFill/>
              </a:ln>
              <a:solidFill>
                <a:srgbClr val="003896"/>
              </a:solidFill>
              <a:effectLst/>
              <a:uLnTx/>
              <a:uFillTx/>
              <a:latin typeface="Arial"/>
              <a:ea typeface="+mn-ea"/>
              <a:cs typeface="Arial"/>
            </a:endParaRP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496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b="1" dirty="0"/>
              <a:t>OHS REQUIREMENTS – SECTION C</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a:bodyPr>
          <a:lstStyle/>
          <a:p>
            <a:pPr eaLnBrk="1" hangingPunct="1">
              <a:lnSpc>
                <a:spcPct val="95000"/>
              </a:lnSpc>
            </a:pPr>
            <a:r>
              <a:rPr lang="en-US" altLang="en-US" sz="1600" dirty="0"/>
              <a:t>Letter of good standing with the compensation commissioner ( with license insurer / equivalent)</a:t>
            </a:r>
          </a:p>
          <a:p>
            <a:pPr eaLnBrk="1" hangingPunct="1">
              <a:lnSpc>
                <a:spcPct val="95000"/>
              </a:lnSpc>
            </a:pPr>
            <a:endParaRPr lang="en-US" altLang="en-US" sz="1600" dirty="0"/>
          </a:p>
          <a:p>
            <a:pPr eaLnBrk="1" hangingPunct="1">
              <a:lnSpc>
                <a:spcPct val="95000"/>
              </a:lnSpc>
            </a:pPr>
            <a:r>
              <a:rPr lang="en-US" altLang="en-US" sz="1600" dirty="0"/>
              <a:t>Medical Surveillance Program ( certificate of fitness, medical surveillance plan)</a:t>
            </a:r>
          </a:p>
          <a:p>
            <a:pPr eaLnBrk="1" hangingPunct="1">
              <a:lnSpc>
                <a:spcPct val="95000"/>
              </a:lnSpc>
            </a:pPr>
            <a:endParaRPr lang="en-US" altLang="en-US" sz="1600" dirty="0"/>
          </a:p>
          <a:p>
            <a:pPr eaLnBrk="1" hangingPunct="1">
              <a:lnSpc>
                <a:spcPct val="95000"/>
              </a:lnSpc>
            </a:pPr>
            <a:r>
              <a:rPr lang="en-US" altLang="en-US" sz="1600" dirty="0"/>
              <a:t>Certificate of medical fitness for person performing work at height ( if applicable)</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8558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b="1" dirty="0"/>
              <a:t>OHS COMPETENCE – SECTION D</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a:bodyPr>
          <a:lstStyle/>
          <a:p>
            <a:r>
              <a:rPr lang="en-US" altLang="en-US" sz="1400" dirty="0"/>
              <a:t>SHE competences for SHE personnel ( appoint the registered full - time health and safety officer onsite – for compliance)</a:t>
            </a:r>
          </a:p>
          <a:p>
            <a:endParaRPr lang="en-US" altLang="en-US" sz="1400" dirty="0"/>
          </a:p>
          <a:p>
            <a:r>
              <a:rPr lang="en-US" altLang="en-US" sz="1400" dirty="0"/>
              <a:t>SHE competencies for Supervisors (person in charge/ managing workers)</a:t>
            </a:r>
            <a:endParaRPr lang="en-ZA" altLang="en-US" sz="1400" dirty="0"/>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rPr>
              <a:t>EMS Requirements: Contractor to align with Ingula’s EMS</a:t>
            </a: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3220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kumimoji="0" lang="en-US" altLang="en-US" sz="2400" b="1" i="0" u="none" strike="noStrike" kern="0" cap="none" spc="0" normalizeH="0" baseline="0" noProof="0" dirty="0">
                <a:ln>
                  <a:noFill/>
                </a:ln>
                <a:solidFill>
                  <a:srgbClr val="FFFFFF"/>
                </a:solidFill>
                <a:effectLst/>
                <a:uLnTx/>
                <a:uFillTx/>
                <a:latin typeface="Arial"/>
                <a:ea typeface="+mj-ea"/>
                <a:cs typeface="Arial"/>
              </a:rPr>
              <a:t>SECTION E: HIGH RISK ACTIVITIES / SAFE SYSTEM OF WORK</a:t>
            </a:r>
            <a:endParaRPr lang="en-US" b="1" dirty="0"/>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a:bodyPr>
          <a:lstStyle/>
          <a:p>
            <a:r>
              <a:rPr lang="en-US" altLang="en-US" sz="1400" dirty="0"/>
              <a:t>Baseline risk assessment ( key risk identified)</a:t>
            </a:r>
          </a:p>
          <a:p>
            <a:r>
              <a:rPr lang="en-US" altLang="en-US" sz="1400" dirty="0"/>
              <a:t>Work at height</a:t>
            </a:r>
          </a:p>
          <a:p>
            <a:r>
              <a:rPr lang="en-US" altLang="en-US" sz="1400" dirty="0"/>
              <a:t>Lifting and rigging</a:t>
            </a:r>
          </a:p>
          <a:p>
            <a:r>
              <a:rPr lang="en-US" altLang="en-US" sz="1400" dirty="0"/>
              <a:t>Excavations </a:t>
            </a:r>
          </a:p>
          <a:p>
            <a:r>
              <a:rPr lang="en-US" altLang="en-US" sz="1400" dirty="0"/>
              <a:t>Barricading </a:t>
            </a:r>
          </a:p>
          <a:p>
            <a:r>
              <a:rPr lang="en-US" altLang="en-US" sz="1400" dirty="0"/>
              <a:t>Traffic management plan (vehicles &amp; pedestrians)</a:t>
            </a:r>
          </a:p>
          <a:p>
            <a:r>
              <a:rPr lang="en-US" altLang="en-US" sz="1400" dirty="0"/>
              <a:t>Blasting </a:t>
            </a:r>
          </a:p>
          <a:p>
            <a:r>
              <a:rPr lang="en-US" altLang="en-US" sz="1400" dirty="0"/>
              <a:t>Hazardous chemical substances management.</a:t>
            </a:r>
          </a:p>
          <a:p>
            <a:r>
              <a:rPr lang="en-US" altLang="en-US" sz="1400" dirty="0"/>
              <a:t>PPE management program</a:t>
            </a:r>
          </a:p>
          <a:p>
            <a:r>
              <a:rPr lang="en-US" altLang="en-US" sz="1400" dirty="0"/>
              <a:t>Housekeeping programs.</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093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GB" altLang="en-US" b="1" dirty="0">
                <a:effectLst>
                  <a:outerShdw blurRad="38100" dist="38100" dir="2700000" algn="tl">
                    <a:srgbClr val="000000">
                      <a:alpha val="43137"/>
                    </a:srgbClr>
                  </a:outerShdw>
                </a:effectLst>
              </a:rPr>
              <a:t>SECTION F: OHS FORUMS</a:t>
            </a:r>
            <a:endParaRPr lang="en-US" b="1" dirty="0"/>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a:bodyPr>
          <a:lstStyle/>
          <a:p>
            <a:pPr>
              <a:lnSpc>
                <a:spcPct val="80000"/>
              </a:lnSpc>
            </a:pPr>
            <a:r>
              <a:rPr lang="en-GB" altLang="en-US" sz="1400" dirty="0"/>
              <a:t>Internal OHS forums</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1082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altLang="en-US" b="1" dirty="0"/>
              <a:t>SECTION G: DISCIPLINARY PROGRAMS</a:t>
            </a:r>
            <a:endParaRPr lang="en-US" b="1" dirty="0"/>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a:bodyPr>
          <a:lstStyle/>
          <a:p>
            <a:pPr>
              <a:defRPr/>
            </a:pPr>
            <a:r>
              <a:rPr lang="en-US" dirty="0"/>
              <a:t>OHS rules identified</a:t>
            </a:r>
          </a:p>
          <a:p>
            <a:pPr>
              <a:defRPr/>
            </a:pPr>
            <a:endParaRPr lang="en-US" dirty="0"/>
          </a:p>
          <a:p>
            <a:pPr>
              <a:defRPr/>
            </a:pPr>
            <a:r>
              <a:rPr lang="en-US" dirty="0"/>
              <a:t>Substance abuse management</a:t>
            </a:r>
          </a:p>
          <a:p>
            <a:pPr>
              <a:defRPr/>
            </a:pPr>
            <a:endParaRPr lang="en-US" dirty="0"/>
          </a:p>
          <a:p>
            <a:pPr>
              <a:defRPr/>
            </a:pPr>
            <a:r>
              <a:rPr lang="en-US" dirty="0"/>
              <a:t>Program for managing OHS non-compliance</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3973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altLang="en-US" b="1" dirty="0"/>
              <a:t>SECTION H: COSTING FOR OHS</a:t>
            </a:r>
            <a:endParaRPr lang="en-US" b="1" dirty="0"/>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a:bodyPr>
          <a:lstStyle/>
          <a:p>
            <a:pPr eaLnBrk="1" hangingPunct="1">
              <a:lnSpc>
                <a:spcPct val="100000"/>
              </a:lnSpc>
              <a:spcBef>
                <a:spcPct val="0"/>
              </a:spcBef>
              <a:buClrTx/>
              <a:defRPr/>
            </a:pPr>
            <a:r>
              <a:rPr lang="en-ZA" dirty="0"/>
              <a:t>Costing for OHS compliance</a:t>
            </a:r>
          </a:p>
          <a:p>
            <a:pPr eaLnBrk="1" hangingPunct="1">
              <a:lnSpc>
                <a:spcPct val="100000"/>
              </a:lnSpc>
              <a:spcBef>
                <a:spcPct val="0"/>
              </a:spcBef>
              <a:buClrTx/>
              <a:defRPr/>
            </a:pPr>
            <a:endParaRPr lang="en-ZA" dirty="0"/>
          </a:p>
          <a:p>
            <a:pPr eaLnBrk="1" hangingPunct="1">
              <a:lnSpc>
                <a:spcPct val="100000"/>
              </a:lnSpc>
              <a:spcBef>
                <a:spcPct val="0"/>
              </a:spcBef>
              <a:buClrTx/>
              <a:defRPr/>
            </a:pPr>
            <a:r>
              <a:rPr lang="en-US" kern="1200" dirty="0">
                <a:solidFill>
                  <a:srgbClr val="003893"/>
                </a:solidFill>
              </a:rPr>
              <a:t>Includes safety Resources </a:t>
            </a:r>
          </a:p>
          <a:p>
            <a:pPr eaLnBrk="1" hangingPunct="1">
              <a:lnSpc>
                <a:spcPct val="100000"/>
              </a:lnSpc>
              <a:spcBef>
                <a:spcPct val="0"/>
              </a:spcBef>
              <a:buClrTx/>
              <a:defRPr/>
            </a:pPr>
            <a:endParaRPr lang="en-US" kern="1200" dirty="0">
              <a:solidFill>
                <a:srgbClr val="003893"/>
              </a:solidFill>
            </a:endParaRPr>
          </a:p>
          <a:p>
            <a:pPr eaLnBrk="1" hangingPunct="1">
              <a:lnSpc>
                <a:spcPct val="100000"/>
              </a:lnSpc>
              <a:spcBef>
                <a:spcPct val="0"/>
              </a:spcBef>
              <a:buClrTx/>
              <a:defRPr/>
            </a:pPr>
            <a:r>
              <a:rPr lang="en-US" kern="1200" dirty="0">
                <a:solidFill>
                  <a:srgbClr val="003893"/>
                </a:solidFill>
              </a:rPr>
              <a:t>Personal Protective Equipment</a:t>
            </a:r>
          </a:p>
          <a:p>
            <a:pPr eaLnBrk="1" hangingPunct="1">
              <a:lnSpc>
                <a:spcPct val="100000"/>
              </a:lnSpc>
              <a:spcBef>
                <a:spcPct val="0"/>
              </a:spcBef>
              <a:buClrTx/>
              <a:defRPr/>
            </a:pPr>
            <a:endParaRPr lang="en-US" kern="1200" dirty="0">
              <a:solidFill>
                <a:srgbClr val="003893"/>
              </a:solidFill>
            </a:endParaRPr>
          </a:p>
          <a:p>
            <a:pPr eaLnBrk="1" hangingPunct="1">
              <a:lnSpc>
                <a:spcPct val="100000"/>
              </a:lnSpc>
              <a:spcBef>
                <a:spcPct val="0"/>
              </a:spcBef>
              <a:buClrTx/>
              <a:defRPr/>
            </a:pPr>
            <a:r>
              <a:rPr lang="en-US" kern="1200" dirty="0">
                <a:solidFill>
                  <a:srgbClr val="003893"/>
                </a:solidFill>
              </a:rPr>
              <a:t>Medicals </a:t>
            </a:r>
          </a:p>
          <a:p>
            <a:pPr eaLnBrk="1" hangingPunct="1">
              <a:lnSpc>
                <a:spcPct val="100000"/>
              </a:lnSpc>
              <a:spcBef>
                <a:spcPct val="0"/>
              </a:spcBef>
              <a:buClrTx/>
              <a:defRPr/>
            </a:pPr>
            <a:endParaRPr lang="en-US" kern="1200" dirty="0">
              <a:solidFill>
                <a:srgbClr val="003893"/>
              </a:solidFill>
            </a:endParaRPr>
          </a:p>
          <a:p>
            <a:pPr eaLnBrk="1" hangingPunct="1">
              <a:lnSpc>
                <a:spcPct val="100000"/>
              </a:lnSpc>
              <a:spcBef>
                <a:spcPct val="0"/>
              </a:spcBef>
              <a:buClrTx/>
              <a:defRPr/>
            </a:pPr>
            <a:r>
              <a:rPr lang="en-US" kern="1200" dirty="0">
                <a:solidFill>
                  <a:srgbClr val="003893"/>
                </a:solidFill>
              </a:rPr>
              <a:t>Safety file</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577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sz="3200" dirty="0">
                <a:solidFill>
                  <a:srgbClr val="FFFFFF"/>
                </a:solidFill>
                <a:latin typeface="Gill Sans" pitchFamily="34" charset="0"/>
              </a:rPr>
              <a:t>KEY DATES</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lstStyle/>
          <a:p>
            <a:pPr marL="742950" lvl="1" indent="-285750" eaLnBrk="1" hangingPunct="1">
              <a:lnSpc>
                <a:spcPct val="100000"/>
              </a:lnSpc>
              <a:spcBef>
                <a:spcPct val="0"/>
              </a:spcBef>
              <a:spcAft>
                <a:spcPct val="20000"/>
              </a:spcAft>
              <a:buClrTx/>
              <a:buFontTx/>
              <a:buChar char="–"/>
              <a:defRPr/>
            </a:pPr>
            <a:r>
              <a:rPr lang="en-GB" sz="2400" dirty="0">
                <a:solidFill>
                  <a:srgbClr val="00308F"/>
                </a:solidFill>
                <a:latin typeface="Gill Sans"/>
              </a:rPr>
              <a:t>Clarifications closing date: 22 September 2023 @12:00 pm</a:t>
            </a:r>
          </a:p>
          <a:p>
            <a:pPr marL="742950" lvl="1" indent="-285750" eaLnBrk="1" hangingPunct="1">
              <a:lnSpc>
                <a:spcPct val="100000"/>
              </a:lnSpc>
              <a:spcBef>
                <a:spcPct val="0"/>
              </a:spcBef>
              <a:spcAft>
                <a:spcPct val="20000"/>
              </a:spcAft>
              <a:buClrTx/>
              <a:buFontTx/>
              <a:buChar char="–"/>
              <a:defRPr/>
            </a:pPr>
            <a:r>
              <a:rPr lang="en-GB" sz="2400" dirty="0">
                <a:solidFill>
                  <a:srgbClr val="00308F"/>
                </a:solidFill>
                <a:latin typeface="Gill Sans"/>
              </a:rPr>
              <a:t>Tender closing date:  29 September2023</a:t>
            </a:r>
          </a:p>
          <a:p>
            <a:pPr marL="742950" lvl="1" indent="-285750" eaLnBrk="1" hangingPunct="1">
              <a:lnSpc>
                <a:spcPct val="100000"/>
              </a:lnSpc>
              <a:spcBef>
                <a:spcPct val="0"/>
              </a:spcBef>
              <a:spcAft>
                <a:spcPct val="20000"/>
              </a:spcAft>
              <a:buClrTx/>
              <a:buFontTx/>
              <a:buChar char="–"/>
              <a:defRPr/>
            </a:pPr>
            <a:r>
              <a:rPr lang="en-GB" sz="2400" dirty="0">
                <a:solidFill>
                  <a:srgbClr val="00308F"/>
                </a:solidFill>
                <a:latin typeface="Gill Sans"/>
              </a:rPr>
              <a:t>Tender closing time: 10H00 AM</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r>
              <a:rPr lang="en-US" dirty="0"/>
              <a:t>ZERO HARM</a:t>
            </a:r>
            <a:endParaRPr lang="en-ZA" dirty="0"/>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4</a:t>
            </a:fld>
            <a:endParaRPr lang="en-ZA" dirty="0"/>
          </a:p>
        </p:txBody>
      </p:sp>
    </p:spTree>
    <p:extLst>
      <p:ext uri="{BB962C8B-B14F-4D97-AF65-F5344CB8AC3E}">
        <p14:creationId xmlns:p14="http://schemas.microsoft.com/office/powerpoint/2010/main" val="3534342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altLang="en-US" b="1" dirty="0"/>
              <a:t>SECTION I: OPERATIONAL CONTROL</a:t>
            </a:r>
            <a:endParaRPr lang="en-US" b="1" dirty="0"/>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fontScale="85000" lnSpcReduction="20000"/>
          </a:bodyPr>
          <a:lstStyle/>
          <a:p>
            <a:r>
              <a:rPr lang="en-ZA" sz="1800" dirty="0">
                <a:effectLst/>
                <a:latin typeface="Calibri" panose="020F0502020204030204" pitchFamily="34" charset="0"/>
                <a:ea typeface="Calibri" panose="020F0502020204030204" pitchFamily="34" charset="0"/>
              </a:rPr>
              <a:t> Principal contractor `s safety file returnable to be submitted electronically</a:t>
            </a:r>
          </a:p>
          <a:p>
            <a:r>
              <a:rPr lang="en-ZA" sz="1800" dirty="0">
                <a:effectLst/>
                <a:latin typeface="Calibri" panose="020F0502020204030204" pitchFamily="34" charset="0"/>
                <a:ea typeface="Calibri" panose="020F0502020204030204" pitchFamily="34" charset="0"/>
              </a:rPr>
              <a:t>  Subcontractor`s safety files shall be reviewed by the client </a:t>
            </a:r>
            <a:r>
              <a:rPr lang="en-ZA" sz="1800">
                <a:effectLst/>
                <a:latin typeface="Calibri" panose="020F0502020204030204" pitchFamily="34" charset="0"/>
                <a:ea typeface="Calibri" panose="020F0502020204030204" pitchFamily="34" charset="0"/>
              </a:rPr>
              <a:t>before approval</a:t>
            </a:r>
            <a:endParaRPr lang="en-ZA" sz="1800" dirty="0">
              <a:effectLst/>
              <a:latin typeface="Calibri" panose="020F0502020204030204" pitchFamily="34" charset="0"/>
              <a:ea typeface="Calibri" panose="020F0502020204030204" pitchFamily="34" charset="0"/>
            </a:endParaRPr>
          </a:p>
          <a:p>
            <a:r>
              <a:rPr lang="en-ZA" sz="1800" dirty="0">
                <a:effectLst/>
                <a:latin typeface="Calibri" panose="020F0502020204030204" pitchFamily="34" charset="0"/>
                <a:ea typeface="Calibri" panose="020F0502020204030204" pitchFamily="34" charset="0"/>
              </a:rPr>
              <a:t>  Safety induction before commencement of the works on MS Teams.</a:t>
            </a:r>
          </a:p>
          <a:p>
            <a:r>
              <a:rPr lang="en-ZA" sz="1800" dirty="0">
                <a:effectLst/>
                <a:latin typeface="Calibri" panose="020F0502020204030204" pitchFamily="34" charset="0"/>
                <a:ea typeface="Calibri" panose="020F0502020204030204" pitchFamily="34" charset="0"/>
              </a:rPr>
              <a:t> Plant management – onboarding inspections</a:t>
            </a:r>
          </a:p>
          <a:p>
            <a:r>
              <a:rPr lang="en-ZA" sz="1800" dirty="0">
                <a:effectLst/>
                <a:latin typeface="Calibri" panose="020F0502020204030204" pitchFamily="34" charset="0"/>
                <a:ea typeface="Calibri" panose="020F0502020204030204" pitchFamily="34" charset="0"/>
              </a:rPr>
              <a:t>Storage and stacking of material</a:t>
            </a:r>
          </a:p>
          <a:p>
            <a:r>
              <a:rPr lang="en-ZA" sz="1800" dirty="0">
                <a:effectLst/>
                <a:latin typeface="Calibri" panose="020F0502020204030204" pitchFamily="34" charset="0"/>
                <a:ea typeface="Calibri" panose="020F0502020204030204" pitchFamily="34" charset="0"/>
              </a:rPr>
              <a:t>Risk assessments and safe work procedures</a:t>
            </a:r>
          </a:p>
          <a:p>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Behavioral</a:t>
            </a:r>
            <a:r>
              <a:rPr lang="en-ZA" sz="1800" dirty="0">
                <a:effectLst/>
                <a:latin typeface="Calibri" panose="020F0502020204030204" pitchFamily="34" charset="0"/>
                <a:ea typeface="Calibri" panose="020F0502020204030204" pitchFamily="34" charset="0"/>
              </a:rPr>
              <a:t> based safety observations (jointly weekly walk down )</a:t>
            </a:r>
          </a:p>
          <a:p>
            <a:r>
              <a:rPr lang="en-ZA" sz="1800" dirty="0">
                <a:effectLst/>
                <a:latin typeface="Calibri" panose="020F0502020204030204" pitchFamily="34" charset="0"/>
                <a:ea typeface="Calibri" panose="020F0502020204030204" pitchFamily="34" charset="0"/>
              </a:rPr>
              <a:t> Incident reporting done within 24 hours of incident</a:t>
            </a:r>
          </a:p>
          <a:p>
            <a:r>
              <a:rPr lang="en-ZA" sz="1800" dirty="0">
                <a:effectLst/>
                <a:latin typeface="Calibri" panose="020F0502020204030204" pitchFamily="34" charset="0"/>
                <a:ea typeface="Calibri" panose="020F0502020204030204" pitchFamily="34" charset="0"/>
              </a:rPr>
              <a:t>Investigation shall be conducted within 7 days of the incidents.</a:t>
            </a:r>
          </a:p>
          <a:p>
            <a:r>
              <a:rPr lang="en-ZA" sz="1800" dirty="0">
                <a:effectLst/>
                <a:latin typeface="Calibri" panose="020F0502020204030204" pitchFamily="34" charset="0"/>
                <a:ea typeface="Calibri" panose="020F0502020204030204" pitchFamily="34" charset="0"/>
              </a:rPr>
              <a:t>Senior management presentation on health and safety plan</a:t>
            </a:r>
          </a:p>
          <a:p>
            <a:r>
              <a:rPr lang="en-ZA" sz="1800" dirty="0">
                <a:effectLst/>
                <a:latin typeface="Calibri" panose="020F0502020204030204" pitchFamily="34" charset="0"/>
                <a:ea typeface="Calibri" panose="020F0502020204030204" pitchFamily="34" charset="0"/>
              </a:rPr>
              <a:t>Timeliness for Occupational hygiene risk assessment and survey roadmap</a:t>
            </a:r>
          </a:p>
          <a:p>
            <a:r>
              <a:rPr lang="en-ZA" sz="1800" dirty="0">
                <a:effectLst/>
                <a:latin typeface="Calibri" panose="020F0502020204030204" pitchFamily="34" charset="0"/>
                <a:ea typeface="Calibri" panose="020F0502020204030204" pitchFamily="34" charset="0"/>
              </a:rPr>
              <a:t>Health and safety audits conducted monthly electronically</a:t>
            </a:r>
          </a:p>
          <a:p>
            <a:r>
              <a:rPr lang="en-ZA" sz="1800" dirty="0">
                <a:effectLst/>
                <a:latin typeface="Calibri" panose="020F0502020204030204" pitchFamily="34" charset="0"/>
                <a:ea typeface="Calibri" panose="020F0502020204030204" pitchFamily="34" charset="0"/>
              </a:rPr>
              <a:t>Weekly stats submitted every Monday at 12:00 to Eskom Safety Department electronically</a:t>
            </a:r>
          </a:p>
          <a:p>
            <a:r>
              <a:rPr lang="en-ZA" sz="1800" dirty="0">
                <a:effectLst/>
                <a:latin typeface="Calibri" panose="020F0502020204030204" pitchFamily="34" charset="0"/>
                <a:ea typeface="Calibri" panose="020F0502020204030204" pitchFamily="34" charset="0"/>
              </a:rPr>
              <a:t>Monthly Safety stats submitted on the last day of the month to Eskom Department electronically</a:t>
            </a:r>
          </a:p>
          <a:p>
            <a:r>
              <a:rPr lang="en-ZA" sz="1800" dirty="0">
                <a:effectLst/>
                <a:latin typeface="Calibri" panose="020F0502020204030204" pitchFamily="34" charset="0"/>
                <a:ea typeface="Calibri" panose="020F0502020204030204" pitchFamily="34" charset="0"/>
              </a:rPr>
              <a:t>Weekly health and safety report submitted to Eskom </a:t>
            </a:r>
            <a:r>
              <a:rPr lang="en-ZA" sz="1800" dirty="0">
                <a:latin typeface="Calibri" panose="020F0502020204030204" pitchFamily="34" charset="0"/>
                <a:ea typeface="Calibri" panose="020F0502020204030204" pitchFamily="34" charset="0"/>
              </a:rPr>
              <a:t>Safety Dept </a:t>
            </a:r>
            <a:r>
              <a:rPr lang="en-ZA" sz="1800" dirty="0">
                <a:effectLst/>
                <a:latin typeface="Calibri" panose="020F0502020204030204" pitchFamily="34" charset="0"/>
                <a:ea typeface="Calibri" panose="020F0502020204030204" pitchFamily="34" charset="0"/>
              </a:rPr>
              <a:t>every Thursday </a:t>
            </a:r>
          </a:p>
          <a:p>
            <a:r>
              <a:rPr lang="en-ZA" sz="1800" dirty="0">
                <a:effectLst/>
                <a:latin typeface="Calibri" panose="020F0502020204030204" pitchFamily="34" charset="0"/>
                <a:ea typeface="Calibri" panose="020F0502020204030204" pitchFamily="34" charset="0"/>
              </a:rPr>
              <a:t> </a:t>
            </a:r>
          </a:p>
          <a:p>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4924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5107-8CA2-D694-3AC7-A89E813965D0}"/>
              </a:ext>
            </a:extLst>
          </p:cNvPr>
          <p:cNvSpPr>
            <a:spLocks noGrp="1"/>
          </p:cNvSpPr>
          <p:nvPr>
            <p:ph type="ctrTitle"/>
          </p:nvPr>
        </p:nvSpPr>
        <p:spPr/>
        <p:txBody>
          <a:bodyPr/>
          <a:lstStyle/>
          <a:p>
            <a:r>
              <a:rPr kumimoji="0" lang="en-US" sz="2800" b="1" i="0" u="none" strike="noStrike" kern="1200" cap="none" spc="0" normalizeH="0" baseline="0" noProof="0" dirty="0">
                <a:ln>
                  <a:noFill/>
                </a:ln>
                <a:solidFill>
                  <a:srgbClr val="FFFFFF"/>
                </a:solidFill>
                <a:effectLst/>
                <a:uLnTx/>
                <a:uFillTx/>
                <a:latin typeface="Arial" panose="020B0604020202020204"/>
                <a:ea typeface="+mj-ea"/>
                <a:cs typeface="Arial" panose="020B0604020202020204" pitchFamily="34" charset="0"/>
              </a:rPr>
              <a:t>ENVIRONMENTAL REQUIREMENTS</a:t>
            </a:r>
            <a:endParaRPr lang="en-US" dirty="0"/>
          </a:p>
        </p:txBody>
      </p:sp>
      <p:pic>
        <p:nvPicPr>
          <p:cNvPr id="7" name="Picture Placeholder 6">
            <a:extLst>
              <a:ext uri="{FF2B5EF4-FFF2-40B4-BE49-F238E27FC236}">
                <a16:creationId xmlns:a16="http://schemas.microsoft.com/office/drawing/2014/main" id="{6DB27AFF-DB8C-88FF-0B47-B338E724F99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4853" r="14853"/>
          <a:stretch>
            <a:fillRect/>
          </a:stretch>
        </p:blipFill>
        <p:spPr>
          <a:xfrm rot="16200000">
            <a:off x="4870450" y="-727075"/>
            <a:ext cx="2451100" cy="12192000"/>
          </a:xfrm>
        </p:spPr>
      </p:pic>
    </p:spTree>
    <p:extLst>
      <p:ext uri="{BB962C8B-B14F-4D97-AF65-F5344CB8AC3E}">
        <p14:creationId xmlns:p14="http://schemas.microsoft.com/office/powerpoint/2010/main" val="3941184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b="1" dirty="0"/>
              <a:t>ENVIRONMENTAL REQUIREMENTS</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lstStyle/>
          <a:p>
            <a:pPr marL="0" indent="0" algn="just">
              <a:buFontTx/>
              <a:buNone/>
              <a:defRPr/>
            </a:pPr>
            <a:r>
              <a:rPr lang="en-US" b="1" dirty="0"/>
              <a:t>Department of Forestry, Fisheries and Environment</a:t>
            </a:r>
          </a:p>
          <a:p>
            <a:pPr algn="just">
              <a:defRPr/>
            </a:pPr>
            <a:r>
              <a:rPr lang="en-US" dirty="0">
                <a:solidFill>
                  <a:schemeClr val="accent1"/>
                </a:solidFill>
              </a:rPr>
              <a:t>Ingula Powers Station Project has been declared/added to the Ramsar wetland with international importance and international treaty for the conservation and sustainable use of wetlands.</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rPr>
              <a:t>Zero Harm to the Environment</a:t>
            </a:r>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pic>
        <p:nvPicPr>
          <p:cNvPr id="7" name="Picture 6" descr="A white paper with black text&#10;&#10;Description automatically generated with low confidence">
            <a:extLst>
              <a:ext uri="{FF2B5EF4-FFF2-40B4-BE49-F238E27FC236}">
                <a16:creationId xmlns:a16="http://schemas.microsoft.com/office/drawing/2014/main" id="{374AADC0-98B8-7A31-9FD5-9174613800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225057" y="859968"/>
            <a:ext cx="3721227" cy="6149709"/>
          </a:xfrm>
          <a:prstGeom prst="rect">
            <a:avLst/>
          </a:prstGeom>
        </p:spPr>
      </p:pic>
    </p:spTree>
    <p:extLst>
      <p:ext uri="{BB962C8B-B14F-4D97-AF65-F5344CB8AC3E}">
        <p14:creationId xmlns:p14="http://schemas.microsoft.com/office/powerpoint/2010/main" val="3098769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b="1" dirty="0"/>
              <a:t>ENVIRONMENTAL REQUIREMENTS</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lnSpcReduction="10000"/>
          </a:bodyPr>
          <a:lstStyle/>
          <a:p>
            <a:r>
              <a:rPr lang="en-US" altLang="en-US" sz="1400" dirty="0"/>
              <a:t>Environmental Officer Appointment Letter and CV</a:t>
            </a:r>
          </a:p>
          <a:p>
            <a:pPr marL="0" indent="0">
              <a:buNone/>
            </a:pPr>
            <a:endParaRPr lang="en-US" altLang="en-US" sz="1400" dirty="0"/>
          </a:p>
          <a:p>
            <a:r>
              <a:rPr lang="en-ZA" altLang="en-US" sz="1400" dirty="0"/>
              <a:t>Formal appointment of the fulltime on site EO</a:t>
            </a:r>
          </a:p>
          <a:p>
            <a:endParaRPr lang="en-ZA" altLang="en-US" sz="1400" dirty="0"/>
          </a:p>
          <a:p>
            <a:r>
              <a:rPr lang="en-US" altLang="en-US" dirty="0"/>
              <a:t>SHE/</a:t>
            </a:r>
            <a:r>
              <a:rPr lang="en-US" altLang="en-US" sz="1400" dirty="0"/>
              <a:t>Environmental Policy</a:t>
            </a:r>
          </a:p>
          <a:p>
            <a:endParaRPr lang="en-US" altLang="en-US" sz="1400" dirty="0"/>
          </a:p>
          <a:p>
            <a:r>
              <a:rPr lang="en-US" altLang="en-US" sz="1400" dirty="0"/>
              <a:t>Mandatory Method Statements applicable to the scope of work as per the CEMP and WUL/SHE Plan </a:t>
            </a:r>
            <a:r>
              <a:rPr lang="en-US" altLang="en-US" sz="1400" dirty="0" err="1"/>
              <a:t>e.g</a:t>
            </a:r>
            <a:r>
              <a:rPr lang="en-US" altLang="en-US" sz="1400" dirty="0"/>
              <a:t>:</a:t>
            </a:r>
          </a:p>
          <a:p>
            <a:pPr lvl="1"/>
            <a:r>
              <a:rPr lang="en-US" altLang="en-US" dirty="0"/>
              <a:t>Site Establishment including search and rescue, approved layout plan and ambient air baseline assessment</a:t>
            </a:r>
          </a:p>
          <a:p>
            <a:pPr lvl="1"/>
            <a:r>
              <a:rPr lang="en-US" altLang="en-US" dirty="0"/>
              <a:t>Stripping and vegetation clearance</a:t>
            </a:r>
          </a:p>
          <a:p>
            <a:pPr lvl="1"/>
            <a:r>
              <a:rPr lang="en-US" altLang="en-US" sz="1400" dirty="0"/>
              <a:t>Waste Management with waste stream inventory</a:t>
            </a:r>
            <a:endParaRPr lang="en-ZA" altLang="en-US" sz="1400" dirty="0"/>
          </a:p>
          <a:p>
            <a:pPr lvl="1"/>
            <a:r>
              <a:rPr lang="en-US" altLang="en-US" dirty="0"/>
              <a:t>Erosion and Storm Water Management </a:t>
            </a:r>
          </a:p>
          <a:p>
            <a:pPr lvl="1"/>
            <a:r>
              <a:rPr lang="en-US" altLang="en-US" dirty="0"/>
              <a:t>Biodiversity Management</a:t>
            </a:r>
          </a:p>
          <a:p>
            <a:pPr lvl="1"/>
            <a:r>
              <a:rPr lang="en-US" altLang="en-US" dirty="0"/>
              <a:t>Incident Investigation</a:t>
            </a:r>
          </a:p>
          <a:p>
            <a:pPr lvl="1"/>
            <a:r>
              <a:rPr lang="en-US" altLang="en-US" dirty="0"/>
              <a:t>Rehabilitation</a:t>
            </a:r>
          </a:p>
          <a:p>
            <a:r>
              <a:rPr lang="en-US" altLang="en-US" sz="1400" dirty="0"/>
              <a:t>Permits and Licenses for significant aspects </a:t>
            </a:r>
            <a:r>
              <a:rPr lang="en-US" altLang="en-US" sz="1400" dirty="0" err="1"/>
              <a:t>e.g</a:t>
            </a:r>
            <a:r>
              <a:rPr lang="en-US" altLang="en-US" sz="1400" dirty="0"/>
              <a:t> waste transportation and disposal </a:t>
            </a:r>
          </a:p>
          <a:p>
            <a:endParaRPr lang="en-ZA" altLang="en-US" sz="1400" dirty="0"/>
          </a:p>
          <a:p>
            <a:r>
              <a:rPr lang="en-US" altLang="en-US" sz="1400" dirty="0"/>
              <a:t>Internal and external stakeholders' identification and needs analysis</a:t>
            </a:r>
            <a:endParaRPr lang="en-ZA" altLang="en-US" sz="1400" dirty="0"/>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rPr>
              <a:t>EMS Requirements: Contractor to align with Ingula’s EMS</a:t>
            </a: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9816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b="1" dirty="0"/>
              <a:t>ENVIRONMENTAL REQUIREMENTS</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lstStyle/>
          <a:p>
            <a:r>
              <a:rPr lang="en-US" altLang="en-US" dirty="0"/>
              <a:t>SHE documents and records must be submitted 14 days minimum before mobilization to site</a:t>
            </a:r>
          </a:p>
          <a:p>
            <a:endParaRPr lang="en-US" altLang="en-US" dirty="0"/>
          </a:p>
          <a:p>
            <a:r>
              <a:rPr lang="en-US" altLang="en-US" dirty="0"/>
              <a:t>Method statements must be approved by the Eskom Ingula EO and ECO before activity commencement</a:t>
            </a:r>
          </a:p>
          <a:p>
            <a:endParaRPr lang="en-US" altLang="en-US" dirty="0"/>
          </a:p>
          <a:p>
            <a:r>
              <a:rPr lang="en-US" altLang="en-US" dirty="0"/>
              <a:t>SHE inspection shall be conducted on a weekly basis with the Eskom Project Team</a:t>
            </a:r>
          </a:p>
          <a:p>
            <a:endParaRPr lang="en-US" altLang="en-US" dirty="0"/>
          </a:p>
          <a:p>
            <a:r>
              <a:rPr lang="en-US" altLang="en-US" dirty="0"/>
              <a:t>Weekly environmental performance /inspection reports with actions and realistic completion dates must be submitted to the Eskom EO</a:t>
            </a:r>
          </a:p>
          <a:p>
            <a:endParaRPr lang="en-US" altLang="en-US" dirty="0"/>
          </a:p>
          <a:p>
            <a:r>
              <a:rPr lang="en-US" altLang="en-US" dirty="0"/>
              <a:t>The following audits will be conducted:</a:t>
            </a:r>
          </a:p>
          <a:p>
            <a:pPr lvl="1"/>
            <a:r>
              <a:rPr lang="en-US" altLang="en-US" dirty="0"/>
              <a:t>ECO quarterly audits</a:t>
            </a:r>
          </a:p>
          <a:p>
            <a:pPr lvl="1"/>
            <a:r>
              <a:rPr lang="en-US" altLang="en-US" dirty="0"/>
              <a:t>Internal and external audits</a:t>
            </a:r>
          </a:p>
          <a:p>
            <a:pPr lvl="1"/>
            <a:r>
              <a:rPr lang="en-US" altLang="en-US" dirty="0"/>
              <a:t>root causes, corrective actions and target completion dates must be tabulated in an action</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rPr>
              <a:t>EMS Requirements: Contractor to align with Ingula’s EMS</a:t>
            </a: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8230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pic>
        <p:nvPicPr>
          <p:cNvPr id="8" name="Picture Placeholder 7">
            <a:extLst>
              <a:ext uri="{FF2B5EF4-FFF2-40B4-BE49-F238E27FC236}">
                <a16:creationId xmlns:a16="http://schemas.microsoft.com/office/drawing/2014/main" id="{8F1F752F-DEB9-6309-2385-A17479EE3EF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0984" b="20984"/>
          <a:stretch>
            <a:fillRect/>
          </a:stretch>
        </p:blipFill>
        <p:spPr>
          <a:xfrm rot="16200000">
            <a:off x="1343025" y="1600200"/>
            <a:ext cx="3295650" cy="3295650"/>
          </a:xfrm>
        </p:spPr>
      </p:pic>
      <p:pic>
        <p:nvPicPr>
          <p:cNvPr id="6" name="Picture Placeholder 5" descr="A close up of a flower&#10;&#10;Description automatically generated">
            <a:extLst>
              <a:ext uri="{FF2B5EF4-FFF2-40B4-BE49-F238E27FC236}">
                <a16:creationId xmlns:a16="http://schemas.microsoft.com/office/drawing/2014/main" id="{7E4802DD-00AA-1696-9AF7-F667437072AB}"/>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2507" r="12507"/>
          <a:stretch>
            <a:fillRect/>
          </a:stretch>
        </p:blipFill>
        <p:spPr/>
      </p:pic>
    </p:spTree>
    <p:extLst>
      <p:ext uri="{BB962C8B-B14F-4D97-AF65-F5344CB8AC3E}">
        <p14:creationId xmlns:p14="http://schemas.microsoft.com/office/powerpoint/2010/main" val="574141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981-0676-B4BE-E2C1-016DCD399BF1}"/>
              </a:ext>
            </a:extLst>
          </p:cNvPr>
          <p:cNvSpPr>
            <a:spLocks noGrp="1"/>
          </p:cNvSpPr>
          <p:nvPr>
            <p:ph type="ctrTitle"/>
          </p:nvPr>
        </p:nvSpPr>
        <p:spPr/>
        <p:txBody>
          <a:bodyPr>
            <a:normAutofit fontScale="90000"/>
          </a:bodyPr>
          <a:lstStyle/>
          <a:p>
            <a:r>
              <a:rPr lang="en-US" dirty="0"/>
              <a:t>Ingula  Pumped Storage Scheme Project</a:t>
            </a:r>
            <a:br>
              <a:rPr lang="en-US" dirty="0"/>
            </a:br>
            <a:r>
              <a:rPr lang="en-US" dirty="0"/>
              <a:t>CCTV &amp; IAC Clarification Meeting Quantity Survey Presentation</a:t>
            </a:r>
          </a:p>
        </p:txBody>
      </p:sp>
      <p:sp>
        <p:nvSpPr>
          <p:cNvPr id="3" name="Subtitle 2">
            <a:extLst>
              <a:ext uri="{FF2B5EF4-FFF2-40B4-BE49-F238E27FC236}">
                <a16:creationId xmlns:a16="http://schemas.microsoft.com/office/drawing/2014/main" id="{D8BACADA-DE41-379E-EBA9-025F5F59D21B}"/>
              </a:ext>
            </a:extLst>
          </p:cNvPr>
          <p:cNvSpPr>
            <a:spLocks noGrp="1"/>
          </p:cNvSpPr>
          <p:nvPr>
            <p:ph type="subTitle" idx="1"/>
          </p:nvPr>
        </p:nvSpPr>
        <p:spPr/>
        <p:txBody>
          <a:bodyPr/>
          <a:lstStyle/>
          <a:p>
            <a:r>
              <a:rPr lang="en-US" dirty="0"/>
              <a:t>Presented by Thembelihle Mngwengwe</a:t>
            </a:r>
          </a:p>
        </p:txBody>
      </p:sp>
      <p:sp>
        <p:nvSpPr>
          <p:cNvPr id="4" name="Text Placeholder 3">
            <a:extLst>
              <a:ext uri="{FF2B5EF4-FFF2-40B4-BE49-F238E27FC236}">
                <a16:creationId xmlns:a16="http://schemas.microsoft.com/office/drawing/2014/main" id="{A1E3E007-85FD-6A38-301F-BC4870BEDB78}"/>
              </a:ext>
            </a:extLst>
          </p:cNvPr>
          <p:cNvSpPr>
            <a:spLocks noGrp="1"/>
          </p:cNvSpPr>
          <p:nvPr>
            <p:ph type="body" sz="quarter" idx="10"/>
          </p:nvPr>
        </p:nvSpPr>
        <p:spPr/>
        <p:txBody>
          <a:bodyPr/>
          <a:lstStyle/>
          <a:p>
            <a:r>
              <a:rPr lang="en-US" dirty="0"/>
              <a:t> 08 September 2023</a:t>
            </a:r>
          </a:p>
        </p:txBody>
      </p:sp>
      <p:pic>
        <p:nvPicPr>
          <p:cNvPr id="8" name="Picture Placeholder 7">
            <a:extLst>
              <a:ext uri="{FF2B5EF4-FFF2-40B4-BE49-F238E27FC236}">
                <a16:creationId xmlns:a16="http://schemas.microsoft.com/office/drawing/2014/main" id="{BD8E8EA6-9D84-C979-3815-E9629D1EF001}"/>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0694" r="10694"/>
          <a:stretch>
            <a:fillRect/>
          </a:stretch>
        </p:blipFill>
        <p:spPr/>
      </p:pic>
      <p:pic>
        <p:nvPicPr>
          <p:cNvPr id="13" name="Picture Placeholder 12">
            <a:extLst>
              <a:ext uri="{FF2B5EF4-FFF2-40B4-BE49-F238E27FC236}">
                <a16:creationId xmlns:a16="http://schemas.microsoft.com/office/drawing/2014/main" id="{0F986C5E-B181-3EA6-C27F-9A2EB774EB5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2507" r="12507"/>
          <a:stretch>
            <a:fillRect/>
          </a:stretch>
        </p:blipFill>
        <p:spPr/>
      </p:pic>
    </p:spTree>
    <p:extLst>
      <p:ext uri="{BB962C8B-B14F-4D97-AF65-F5344CB8AC3E}">
        <p14:creationId xmlns:p14="http://schemas.microsoft.com/office/powerpoint/2010/main" val="2239689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GB" altLang="en-US" b="1" dirty="0"/>
              <a:t>PRICE SCHEDULE - </a:t>
            </a:r>
            <a:r>
              <a:rPr lang="en-GB" altLang="en-US" b="1" i="1" dirty="0"/>
              <a:t>Requirements</a:t>
            </a:r>
            <a:endParaRPr lang="en-US" b="1" dirty="0"/>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lstStyle/>
          <a:p>
            <a:r>
              <a:rPr lang="en-US" altLang="en-US" sz="2400" dirty="0"/>
              <a:t>Use the an unpriced BOQ provided for pricing. If there is any information that as a supplier realize that it was missed and forms part of the works, please clarify with the Buyer on how it can be submitted.</a:t>
            </a:r>
          </a:p>
          <a:p>
            <a:r>
              <a:rPr lang="en-US" altLang="en-US" sz="2400" dirty="0"/>
              <a:t>Shorter Schedule of Cost Component rates to be submitted and to be priced in detail, if the space provided on the Data by Contractors is not sufficient submit on a separate sheet. Percentages also to be clear.</a:t>
            </a:r>
          </a:p>
          <a:p>
            <a:r>
              <a:rPr lang="en-US" altLang="en-US" sz="2400" dirty="0"/>
              <a:t>The soft copy information to be in linked formulas so that it can be detected where the final price is coming from and to minimize arithmetic errors.</a:t>
            </a:r>
          </a:p>
          <a:p>
            <a:r>
              <a:rPr lang="en-US" altLang="en-US" sz="2400" dirty="0"/>
              <a:t>BOQ can only be filled after reading the works information thoroughly and the drawings provided.</a:t>
            </a:r>
          </a:p>
          <a:p>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rPr>
              <a:t>EMS Requirements: Contractor to align with Ingula’s EMS</a:t>
            </a:r>
            <a:endParaRPr kumimoji="0" lang="en-ZA" sz="1000" b="1"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47626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pic>
        <p:nvPicPr>
          <p:cNvPr id="8" name="Picture Placeholder 7">
            <a:extLst>
              <a:ext uri="{FF2B5EF4-FFF2-40B4-BE49-F238E27FC236}">
                <a16:creationId xmlns:a16="http://schemas.microsoft.com/office/drawing/2014/main" id="{8F1F752F-DEB9-6309-2385-A17479EE3EF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0984" b="20984"/>
          <a:stretch>
            <a:fillRect/>
          </a:stretch>
        </p:blipFill>
        <p:spPr>
          <a:xfrm rot="16200000">
            <a:off x="1343025" y="1600200"/>
            <a:ext cx="3295650" cy="3295650"/>
          </a:xfrm>
        </p:spPr>
      </p:pic>
      <p:pic>
        <p:nvPicPr>
          <p:cNvPr id="6" name="Picture Placeholder 5" descr="A close up of a flower&#10;&#10;Description automatically generated">
            <a:extLst>
              <a:ext uri="{FF2B5EF4-FFF2-40B4-BE49-F238E27FC236}">
                <a16:creationId xmlns:a16="http://schemas.microsoft.com/office/drawing/2014/main" id="{7E4802DD-00AA-1696-9AF7-F667437072AB}"/>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2507" r="12507"/>
          <a:stretch>
            <a:fillRect/>
          </a:stretch>
        </p:blipFill>
        <p:spPr/>
      </p:pic>
    </p:spTree>
    <p:extLst>
      <p:ext uri="{BB962C8B-B14F-4D97-AF65-F5344CB8AC3E}">
        <p14:creationId xmlns:p14="http://schemas.microsoft.com/office/powerpoint/2010/main" val="29114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sz="3200" dirty="0">
                <a:solidFill>
                  <a:srgbClr val="FFFFFF"/>
                </a:solidFill>
                <a:latin typeface="Gill Sans" pitchFamily="34" charset="0"/>
              </a:rPr>
              <a:t>TENDER SUBMISSION</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lnSpcReduction="10000"/>
          </a:bodyPr>
          <a:lstStyle/>
          <a:p>
            <a:pPr marL="0" indent="0" eaLnBrk="1" hangingPunct="1">
              <a:lnSpc>
                <a:spcPct val="100000"/>
              </a:lnSpc>
              <a:spcBef>
                <a:spcPct val="0"/>
              </a:spcBef>
              <a:spcAft>
                <a:spcPct val="20000"/>
              </a:spcAft>
              <a:buClrTx/>
              <a:buFontTx/>
              <a:buNone/>
              <a:defRPr/>
            </a:pPr>
            <a:r>
              <a:rPr lang="en-GB" sz="2400" dirty="0">
                <a:solidFill>
                  <a:srgbClr val="00308F"/>
                </a:solidFill>
              </a:rPr>
              <a:t>Tender is to be divided into 3 documents namely:</a:t>
            </a:r>
          </a:p>
          <a:p>
            <a:pPr eaLnBrk="1" hangingPunct="1">
              <a:lnSpc>
                <a:spcPct val="100000"/>
              </a:lnSpc>
              <a:spcBef>
                <a:spcPct val="0"/>
              </a:spcBef>
              <a:spcAft>
                <a:spcPct val="20000"/>
              </a:spcAft>
              <a:buClrTx/>
              <a:defRPr/>
            </a:pPr>
            <a:r>
              <a:rPr lang="en-GB" sz="2400" b="1" dirty="0">
                <a:solidFill>
                  <a:srgbClr val="00308F"/>
                </a:solidFill>
              </a:rPr>
              <a:t>1 original hard document </a:t>
            </a:r>
          </a:p>
          <a:p>
            <a:pPr eaLnBrk="1" hangingPunct="1">
              <a:lnSpc>
                <a:spcPct val="100000"/>
              </a:lnSpc>
              <a:spcBef>
                <a:spcPct val="0"/>
              </a:spcBef>
              <a:spcAft>
                <a:spcPct val="20000"/>
              </a:spcAft>
              <a:buClrTx/>
              <a:defRPr/>
            </a:pPr>
            <a:r>
              <a:rPr lang="en-GB" sz="2400" b="1" dirty="0">
                <a:solidFill>
                  <a:srgbClr val="00308F"/>
                </a:solidFill>
              </a:rPr>
              <a:t>1 copy of the original hard document</a:t>
            </a:r>
          </a:p>
          <a:p>
            <a:pPr eaLnBrk="1" hangingPunct="1">
              <a:lnSpc>
                <a:spcPct val="100000"/>
              </a:lnSpc>
              <a:spcBef>
                <a:spcPct val="0"/>
              </a:spcBef>
              <a:spcAft>
                <a:spcPct val="20000"/>
              </a:spcAft>
              <a:buClrTx/>
              <a:defRPr/>
            </a:pPr>
            <a:r>
              <a:rPr lang="en-GB" sz="2400" b="1" dirty="0">
                <a:solidFill>
                  <a:srgbClr val="00308F"/>
                </a:solidFill>
              </a:rPr>
              <a:t>1 </a:t>
            </a:r>
            <a:r>
              <a:rPr lang="en-US" sz="2400" b="1" dirty="0">
                <a:solidFill>
                  <a:srgbClr val="00308F"/>
                </a:solidFill>
              </a:rPr>
              <a:t>Soft copy of the BOQ in Excel Format ( On Flash Drive/ CD)</a:t>
            </a:r>
          </a:p>
          <a:p>
            <a:pPr eaLnBrk="1" hangingPunct="1">
              <a:lnSpc>
                <a:spcPct val="100000"/>
              </a:lnSpc>
              <a:spcBef>
                <a:spcPct val="0"/>
              </a:spcBef>
              <a:spcAft>
                <a:spcPct val="20000"/>
              </a:spcAft>
              <a:buClrTx/>
              <a:defRPr/>
            </a:pPr>
            <a:r>
              <a:rPr lang="en-US" sz="3600" dirty="0"/>
              <a:t>Eskom also require that one (1) additional complete soft copy of the original tender in a </a:t>
            </a:r>
            <a:r>
              <a:rPr lang="en-US" sz="3600" b="1" dirty="0"/>
              <a:t>Memory Stick/USB</a:t>
            </a:r>
            <a:r>
              <a:rPr lang="en-US" sz="3600" dirty="0"/>
              <a:t> be submitted</a:t>
            </a:r>
            <a:endParaRPr lang="en-US" sz="2400" b="1" dirty="0">
              <a:solidFill>
                <a:srgbClr val="00308F"/>
              </a:solidFill>
            </a:endParaRPr>
          </a:p>
          <a:p>
            <a:pPr eaLnBrk="1" hangingPunct="1">
              <a:lnSpc>
                <a:spcPct val="100000"/>
              </a:lnSpc>
              <a:spcBef>
                <a:spcPct val="0"/>
              </a:spcBef>
              <a:spcAft>
                <a:spcPct val="20000"/>
              </a:spcAft>
              <a:buClrTx/>
              <a:defRPr/>
            </a:pPr>
            <a:r>
              <a:rPr lang="en-US" sz="2400" b="1" dirty="0">
                <a:solidFill>
                  <a:srgbClr val="00308F"/>
                </a:solidFill>
              </a:rPr>
              <a:t>Submit a complete tender with commercial, technical and SHEQ information. </a:t>
            </a:r>
          </a:p>
          <a:p>
            <a:pPr marL="0" indent="0">
              <a:buFontTx/>
              <a:buNone/>
              <a:defRPr/>
            </a:pPr>
            <a:r>
              <a:rPr lang="en-ZA" sz="2400" b="1" dirty="0"/>
              <a:t>NOTE</a:t>
            </a:r>
            <a:r>
              <a:rPr lang="en-ZA" sz="2400" dirty="0"/>
              <a:t>: </a:t>
            </a:r>
            <a:r>
              <a:rPr lang="en-ZA" sz="2400" b="1" dirty="0"/>
              <a:t>Failure to comply with the above your tender will be declared non-responsive and it will be disqualified.</a:t>
            </a:r>
            <a:endParaRPr lang="en-ZA" sz="3600" dirty="0"/>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r>
              <a:rPr lang="en-US" dirty="0"/>
              <a:t>ZERO HARM</a:t>
            </a:r>
            <a:endParaRPr lang="en-ZA" dirty="0"/>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5</a:t>
            </a:fld>
            <a:endParaRPr lang="en-ZA" dirty="0"/>
          </a:p>
        </p:txBody>
      </p:sp>
    </p:spTree>
    <p:extLst>
      <p:ext uri="{BB962C8B-B14F-4D97-AF65-F5344CB8AC3E}">
        <p14:creationId xmlns:p14="http://schemas.microsoft.com/office/powerpoint/2010/main" val="238771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GB" altLang="en-US" sz="3200" dirty="0">
                <a:solidFill>
                  <a:srgbClr val="FFFFFF"/>
                </a:solidFill>
                <a:latin typeface="Gill Sans" pitchFamily="34" charset="0"/>
              </a:rPr>
              <a:t>TENDER</a:t>
            </a:r>
            <a:r>
              <a:rPr lang="en-GB" altLang="en-US" sz="3200" dirty="0">
                <a:solidFill>
                  <a:srgbClr val="00308F"/>
                </a:solidFill>
                <a:latin typeface="Gill Sans" pitchFamily="34" charset="0"/>
              </a:rPr>
              <a:t> </a:t>
            </a:r>
            <a:r>
              <a:rPr lang="en-GB" altLang="en-US" sz="3200" dirty="0">
                <a:solidFill>
                  <a:srgbClr val="FFFFFF"/>
                </a:solidFill>
                <a:latin typeface="Gill Sans" pitchFamily="34" charset="0"/>
              </a:rPr>
              <a:t>SUBMISSION</a:t>
            </a:r>
            <a:r>
              <a:rPr lang="en-GB" altLang="en-US" sz="3200" dirty="0">
                <a:solidFill>
                  <a:srgbClr val="00308F"/>
                </a:solidFill>
                <a:latin typeface="Gill Sans" pitchFamily="34" charset="0"/>
              </a:rPr>
              <a:t> </a:t>
            </a:r>
            <a:r>
              <a:rPr lang="en-GB" altLang="en-US" sz="3200" dirty="0">
                <a:solidFill>
                  <a:srgbClr val="FFFFFF"/>
                </a:solidFill>
                <a:latin typeface="Gill Sans" pitchFamily="34" charset="0"/>
              </a:rPr>
              <a:t>(CONT)</a:t>
            </a:r>
            <a:endParaRPr lang="en-US" sz="3200" dirty="0">
              <a:solidFill>
                <a:srgbClr val="FFFFFF"/>
              </a:solidFill>
              <a:latin typeface="Gill Sans" pitchFamily="34" charset="0"/>
            </a:endParaRP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lstStyle/>
          <a:p>
            <a:pPr marL="0" indent="0">
              <a:buFontTx/>
              <a:buNone/>
              <a:defRPr/>
            </a:pPr>
            <a:r>
              <a:rPr lang="en-US" altLang="en-US" sz="1800" b="1" dirty="0"/>
              <a:t>The place for delivery of the Tender is :</a:t>
            </a:r>
          </a:p>
          <a:p>
            <a:pPr marL="0" indent="0">
              <a:buFontTx/>
              <a:buNone/>
              <a:defRPr/>
            </a:pPr>
            <a:r>
              <a:rPr lang="en-US" sz="1400" b="1" dirty="0"/>
              <a:t>THE TENDER OFFICE</a:t>
            </a:r>
          </a:p>
          <a:p>
            <a:pPr marL="0" indent="0">
              <a:buFontTx/>
              <a:buNone/>
              <a:defRPr/>
            </a:pPr>
            <a:r>
              <a:rPr lang="en-US" sz="1400" b="1" dirty="0"/>
              <a:t>ESKOM MEGAWATT PARK</a:t>
            </a:r>
          </a:p>
          <a:p>
            <a:pPr marL="0" indent="0">
              <a:buFontTx/>
              <a:buNone/>
              <a:defRPr/>
            </a:pPr>
            <a:r>
              <a:rPr lang="en-US" sz="1400" b="1" dirty="0"/>
              <a:t>NEXT TO ESKOM RETAIL OFFICES</a:t>
            </a:r>
          </a:p>
          <a:p>
            <a:pPr marL="0" indent="0">
              <a:buFontTx/>
              <a:buNone/>
              <a:defRPr/>
            </a:pPr>
            <a:r>
              <a:rPr lang="en-US" sz="1400" b="1" dirty="0"/>
              <a:t>01 MAXWELL DRIVE </a:t>
            </a:r>
          </a:p>
          <a:p>
            <a:pPr marL="0" indent="0">
              <a:buFontTx/>
              <a:buNone/>
              <a:defRPr/>
            </a:pPr>
            <a:r>
              <a:rPr lang="en-US" sz="1400" b="1" dirty="0"/>
              <a:t>SUNNINGHILL EXT 3</a:t>
            </a:r>
          </a:p>
          <a:p>
            <a:pPr marL="0" indent="0">
              <a:buFontTx/>
              <a:buNone/>
              <a:defRPr/>
            </a:pPr>
            <a:r>
              <a:rPr lang="en-US" sz="1400" b="1" dirty="0"/>
              <a:t>SANDTON</a:t>
            </a:r>
          </a:p>
          <a:p>
            <a:pPr marL="0" indent="0">
              <a:buFontTx/>
              <a:buNone/>
              <a:defRPr/>
            </a:pPr>
            <a:endParaRPr lang="en-US" sz="1400" b="1" dirty="0"/>
          </a:p>
          <a:p>
            <a:pPr marL="0" indent="0">
              <a:buFontTx/>
              <a:buNone/>
              <a:defRPr/>
            </a:pPr>
            <a:r>
              <a:rPr lang="en-GB" altLang="en-US" sz="1800" b="1" dirty="0"/>
              <a:t>Documents should be marked clearly,  stating: </a:t>
            </a:r>
          </a:p>
          <a:p>
            <a:pPr marL="0" indent="0" eaLnBrk="1" hangingPunct="1">
              <a:lnSpc>
                <a:spcPct val="80000"/>
              </a:lnSpc>
              <a:buFontTx/>
              <a:buNone/>
              <a:defRPr/>
            </a:pPr>
            <a:r>
              <a:rPr lang="en-GB" altLang="en-US" sz="1800" b="1" dirty="0">
                <a:solidFill>
                  <a:schemeClr val="accent4"/>
                </a:solidFill>
              </a:rPr>
              <a:t>CONFIDENTIAL, TENDER NO. </a:t>
            </a:r>
            <a:r>
              <a:rPr lang="en-ZA" altLang="en-US" sz="1800" b="1" dirty="0">
                <a:solidFill>
                  <a:schemeClr val="tx1">
                    <a:lumMod val="50000"/>
                  </a:schemeClr>
                </a:solidFill>
                <a:latin typeface="+mj-lt"/>
                <a:cs typeface="Calibri" panose="020F0502020204030204" pitchFamily="34" charset="0"/>
              </a:rPr>
              <a:t>MWP2163CX</a:t>
            </a:r>
            <a:endParaRPr lang="en-GB" altLang="en-US" sz="1800" b="1" dirty="0">
              <a:solidFill>
                <a:schemeClr val="tx1">
                  <a:lumMod val="50000"/>
                </a:schemeClr>
              </a:solidFill>
            </a:endParaRPr>
          </a:p>
          <a:p>
            <a:pPr marL="0" indent="0" eaLnBrk="1" hangingPunct="1">
              <a:lnSpc>
                <a:spcPct val="80000"/>
              </a:lnSpc>
              <a:buFontTx/>
              <a:buNone/>
              <a:defRPr/>
            </a:pPr>
            <a:r>
              <a:rPr lang="en-US" altLang="en-US" sz="1800" b="1" dirty="0">
                <a:solidFill>
                  <a:schemeClr val="accent4"/>
                </a:solidFill>
                <a:cs typeface="Times New Roman" pitchFamily="18" charset="0"/>
              </a:rPr>
              <a:t>ESKOM HOLDINGS SOC LIMITED</a:t>
            </a:r>
          </a:p>
          <a:p>
            <a:pPr marL="0" indent="0" eaLnBrk="1" hangingPunct="1">
              <a:lnSpc>
                <a:spcPct val="80000"/>
              </a:lnSpc>
              <a:buFontTx/>
              <a:buNone/>
              <a:defRPr/>
            </a:pPr>
            <a:r>
              <a:rPr lang="en-US" altLang="en-US" sz="1800" b="1" dirty="0">
                <a:solidFill>
                  <a:schemeClr val="accent4"/>
                </a:solidFill>
                <a:cs typeface="Times New Roman" pitchFamily="18" charset="0"/>
              </a:rPr>
              <a:t>ATT: ZWELIBANZI MSIBI</a:t>
            </a:r>
            <a:endParaRPr lang="en-GB" altLang="en-US" b="1" dirty="0">
              <a:solidFill>
                <a:srgbClr val="C00000"/>
              </a:solidFill>
              <a:cs typeface="Times New Roman" pitchFamily="18" charset="0"/>
            </a:endParaRPr>
          </a:p>
          <a:p>
            <a:pPr marL="1600200" lvl="3" indent="-228600" eaLnBrk="1" hangingPunct="1">
              <a:lnSpc>
                <a:spcPct val="80000"/>
              </a:lnSpc>
              <a:buFontTx/>
              <a:buNone/>
              <a:defRPr/>
            </a:pPr>
            <a:endParaRPr lang="en-GB" altLang="en-US" sz="2000" b="1" dirty="0">
              <a:solidFill>
                <a:srgbClr val="C00000"/>
              </a:solidFill>
              <a:cs typeface="Times New Roman" pitchFamily="18" charset="0"/>
            </a:endParaRPr>
          </a:p>
          <a:p>
            <a:pPr marL="1600200" lvl="3" indent="-228600" algn="ctr" eaLnBrk="1" hangingPunct="1">
              <a:lnSpc>
                <a:spcPct val="80000"/>
              </a:lnSpc>
              <a:buFontTx/>
              <a:buNone/>
              <a:defRPr/>
            </a:pPr>
            <a:r>
              <a:rPr lang="en-GB" altLang="en-US" sz="2000" b="1" dirty="0">
                <a:solidFill>
                  <a:srgbClr val="C00000"/>
                </a:solidFill>
                <a:cs typeface="Times New Roman" pitchFamily="18" charset="0"/>
              </a:rPr>
              <a:t>LATE TENDERS WILL NOT BE ACCEPTED</a:t>
            </a:r>
            <a:r>
              <a:rPr lang="en-GB" altLang="en-US" sz="2000" b="1" dirty="0">
                <a:solidFill>
                  <a:srgbClr val="C00000"/>
                </a:solidFill>
              </a:rPr>
              <a:t>     </a:t>
            </a:r>
            <a:endParaRPr lang="en-ZA" altLang="en-US" sz="2000" b="1" dirty="0">
              <a:solidFill>
                <a:srgbClr val="C00000"/>
              </a:solidFill>
            </a:endParaRP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r>
              <a:rPr lang="en-US" dirty="0"/>
              <a:t>ZERO HARM</a:t>
            </a:r>
            <a:endParaRPr lang="en-ZA" dirty="0"/>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6</a:t>
            </a:fld>
            <a:endParaRPr lang="en-ZA" dirty="0"/>
          </a:p>
        </p:txBody>
      </p:sp>
    </p:spTree>
    <p:extLst>
      <p:ext uri="{BB962C8B-B14F-4D97-AF65-F5344CB8AC3E}">
        <p14:creationId xmlns:p14="http://schemas.microsoft.com/office/powerpoint/2010/main" val="192875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GB" altLang="en-US" sz="3200" dirty="0">
                <a:solidFill>
                  <a:srgbClr val="FFFFFF"/>
                </a:solidFill>
              </a:rPr>
              <a:t>TENDER RETURNABLES</a:t>
            </a:r>
            <a:endParaRPr lang="en-US" sz="3200" dirty="0">
              <a:solidFill>
                <a:srgbClr val="FFFFFF"/>
              </a:solidFill>
              <a:latin typeface="Gill Sans" pitchFamily="34" charset="0"/>
            </a:endParaRP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lstStyle/>
          <a:p>
            <a:pPr>
              <a:defRPr/>
            </a:pPr>
            <a:r>
              <a:rPr lang="en-US" altLang="en-US" sz="2400" dirty="0"/>
              <a:t>Acknowledgement Form</a:t>
            </a:r>
          </a:p>
          <a:p>
            <a:pPr>
              <a:defRPr/>
            </a:pPr>
            <a:r>
              <a:rPr lang="en-US" altLang="en-US" sz="2400" dirty="0"/>
              <a:t>SBD 4 – Standard Bidding Document</a:t>
            </a:r>
          </a:p>
          <a:p>
            <a:pPr>
              <a:defRPr/>
            </a:pPr>
            <a:r>
              <a:rPr lang="en-US" altLang="en-US" sz="2400" dirty="0"/>
              <a:t>Price Activity Schedule</a:t>
            </a:r>
          </a:p>
          <a:p>
            <a:pPr>
              <a:defRPr/>
            </a:pPr>
            <a:r>
              <a:rPr lang="en-US" altLang="en-US" sz="2400" dirty="0"/>
              <a:t>Original and valid SARS Tax Clearance Certificate/ Pin number</a:t>
            </a:r>
          </a:p>
          <a:p>
            <a:pPr>
              <a:defRPr/>
            </a:pPr>
            <a:r>
              <a:rPr lang="en-US" altLang="en-US" sz="2400" dirty="0"/>
              <a:t>A valid B-BBEE Verification Certificate from a Verification Agency/Sworn Affidavit</a:t>
            </a:r>
          </a:p>
          <a:p>
            <a:pPr>
              <a:defRPr/>
            </a:pPr>
            <a:r>
              <a:rPr lang="en-US" altLang="en-US" sz="2400" dirty="0"/>
              <a:t>Letter of Good Standing or Similar</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r>
              <a:rPr lang="en-US" dirty="0"/>
              <a:t>ZERO HARM</a:t>
            </a:r>
            <a:endParaRPr lang="en-ZA" dirty="0"/>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7</a:t>
            </a:fld>
            <a:endParaRPr lang="en-ZA" dirty="0"/>
          </a:p>
        </p:txBody>
      </p:sp>
    </p:spTree>
    <p:extLst>
      <p:ext uri="{BB962C8B-B14F-4D97-AF65-F5344CB8AC3E}">
        <p14:creationId xmlns:p14="http://schemas.microsoft.com/office/powerpoint/2010/main" val="3786265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GB" altLang="en-US" sz="3200" dirty="0">
                <a:solidFill>
                  <a:srgbClr val="FFFFFF"/>
                </a:solidFill>
              </a:rPr>
              <a:t>RETURNABLES (CONT)</a:t>
            </a:r>
            <a:endParaRPr lang="en-US" sz="3200" dirty="0">
              <a:solidFill>
                <a:srgbClr val="FFFFFF"/>
              </a:solidFill>
              <a:latin typeface="Gill Sans" pitchFamily="34" charset="0"/>
            </a:endParaRP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lstStyle/>
          <a:p>
            <a:r>
              <a:rPr lang="en-US" altLang="en-US" sz="2800" dirty="0"/>
              <a:t>CK document with ID document with percentage(s) of ownership</a:t>
            </a:r>
          </a:p>
          <a:p>
            <a:r>
              <a:rPr lang="en-US" altLang="en-US" sz="2800" dirty="0"/>
              <a:t>Declaration of Authority</a:t>
            </a:r>
          </a:p>
          <a:p>
            <a:r>
              <a:rPr lang="en-US" altLang="en-US" sz="2800" dirty="0"/>
              <a:t>Completed Declaration of Fair Tendering Practice</a:t>
            </a:r>
          </a:p>
          <a:p>
            <a:r>
              <a:rPr lang="en-US" altLang="en-US" sz="2800" dirty="0"/>
              <a:t>Completed NEC ECC document</a:t>
            </a:r>
          </a:p>
          <a:p>
            <a:r>
              <a:rPr lang="en-GB" altLang="en-US" sz="2800" dirty="0"/>
              <a:t>Latest comparable, audited and signed  Annual Financial Statements together with the Company’s cash flow</a:t>
            </a:r>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r>
              <a:rPr lang="en-US" dirty="0"/>
              <a:t>ZERO HARM</a:t>
            </a:r>
            <a:endParaRPr lang="en-ZA" dirty="0"/>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8</a:t>
            </a:fld>
            <a:endParaRPr lang="en-ZA" dirty="0"/>
          </a:p>
        </p:txBody>
      </p:sp>
    </p:spTree>
    <p:extLst>
      <p:ext uri="{BB962C8B-B14F-4D97-AF65-F5344CB8AC3E}">
        <p14:creationId xmlns:p14="http://schemas.microsoft.com/office/powerpoint/2010/main" val="209877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altLang="en-US" sz="3200" dirty="0">
                <a:solidFill>
                  <a:srgbClr val="FFFFFF"/>
                </a:solidFill>
              </a:rPr>
              <a:t>EVALUATION CRITERIA </a:t>
            </a:r>
            <a:endParaRPr lang="en-US" sz="3200" dirty="0">
              <a:solidFill>
                <a:srgbClr val="FFFFFF"/>
              </a:solidFill>
              <a:latin typeface="Gill Sans" pitchFamily="34" charset="0"/>
            </a:endParaRP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a:bodyPr>
          <a:lstStyle/>
          <a:p>
            <a:pPr marL="0" indent="0">
              <a:buFontTx/>
              <a:buNone/>
              <a:defRPr/>
            </a:pPr>
            <a:r>
              <a:rPr lang="en-US" sz="2000" b="1" dirty="0"/>
              <a:t>Financial</a:t>
            </a:r>
          </a:p>
          <a:p>
            <a:pPr algn="just">
              <a:defRPr/>
            </a:pPr>
            <a:r>
              <a:rPr lang="en-US" sz="2000" dirty="0"/>
              <a:t>An analysis of the tenderers financial statements will be conducted for the purposes of establishing the tenderers financial viability and ability to meet all of its contractual obligations for the duration of the contract, should the tenderer be awarded the contract. </a:t>
            </a:r>
          </a:p>
          <a:p>
            <a:pPr algn="just">
              <a:defRPr/>
            </a:pPr>
            <a:r>
              <a:rPr lang="en-US" sz="2000" dirty="0"/>
              <a:t>Where applicable a financial evaluation will be conducted by Eskom to further evaluate the financial viability of the tenderer.</a:t>
            </a:r>
          </a:p>
          <a:p>
            <a:pPr>
              <a:defRPr/>
            </a:pPr>
            <a:r>
              <a:rPr lang="en-US" sz="2000" dirty="0"/>
              <a:t>80/20 principle shall apply</a:t>
            </a:r>
          </a:p>
          <a:p>
            <a:pPr>
              <a:defRPr/>
            </a:pPr>
            <a:r>
              <a:rPr lang="en-GB" sz="2000" dirty="0"/>
              <a:t>Tenderers are required to submit original and valid B-BBEE Status Level Verification Certificates or certified copies thereof together with their bids to prove the B-BBEE claims.</a:t>
            </a:r>
            <a:endParaRPr lang="en-ZA" sz="2000" dirty="0"/>
          </a:p>
          <a:p>
            <a:pPr algn="just">
              <a:defRPr/>
            </a:pPr>
            <a:r>
              <a:rPr lang="en-GB" sz="2000" dirty="0"/>
              <a:t>Tenderers who do not submit B-BBEE Status Level Verification Certificates or non-compliant contributors to B-BBEE will not qualify for preference points for B-BBEE however will not be disqualified from the tender process. Such a tenderer will score points out of 80 for price and 0 points out of 20 for B-BBEE.</a:t>
            </a:r>
            <a:endParaRPr lang="en-ZA" sz="2000" dirty="0"/>
          </a:p>
          <a:p>
            <a:pPr marL="0" indent="0">
              <a:buNone/>
            </a:pPr>
            <a:endParaRPr lang="en-US" dirty="0"/>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r>
              <a:rPr lang="en-US" dirty="0"/>
              <a:t>ZERO HARM</a:t>
            </a:r>
            <a:endParaRPr lang="en-ZA" dirty="0"/>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9</a:t>
            </a:fld>
            <a:endParaRPr lang="en-ZA" dirty="0"/>
          </a:p>
        </p:txBody>
      </p:sp>
    </p:spTree>
    <p:extLst>
      <p:ext uri="{BB962C8B-B14F-4D97-AF65-F5344CB8AC3E}">
        <p14:creationId xmlns:p14="http://schemas.microsoft.com/office/powerpoint/2010/main" val="725929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4642</TotalTime>
  <Words>2587</Words>
  <Application>Microsoft Office PowerPoint</Application>
  <PresentationFormat>Widescreen</PresentationFormat>
  <Paragraphs>390</Paragraphs>
  <Slides>48</Slides>
  <Notes>4</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59" baseType="lpstr">
      <vt:lpstr>Arial</vt:lpstr>
      <vt:lpstr>Calibri</vt:lpstr>
      <vt:lpstr>Courier New</vt:lpstr>
      <vt:lpstr>Gill Sans</vt:lpstr>
      <vt:lpstr>Gill Sans MT</vt:lpstr>
      <vt:lpstr>Symbol</vt:lpstr>
      <vt:lpstr>Wingdings</vt:lpstr>
      <vt:lpstr>Office Theme</vt:lpstr>
      <vt:lpstr>Content Slide Master</vt:lpstr>
      <vt:lpstr>Default Design</vt:lpstr>
      <vt:lpstr>think-cell Slide</vt:lpstr>
      <vt:lpstr>Ingula  Pumped Storage Scheme Project CCTV &amp; IAC Clarification Presentation</vt:lpstr>
      <vt:lpstr>CONTENT</vt:lpstr>
      <vt:lpstr>COMMERCIAL</vt:lpstr>
      <vt:lpstr>KEY DATES</vt:lpstr>
      <vt:lpstr>TENDER SUBMISSION</vt:lpstr>
      <vt:lpstr>TENDER SUBMISSION (CONT)</vt:lpstr>
      <vt:lpstr>TENDER RETURNABLES</vt:lpstr>
      <vt:lpstr>RETURNABLES (CONT)</vt:lpstr>
      <vt:lpstr>EVALUATION CRITERIA </vt:lpstr>
      <vt:lpstr>EVALUATION CRITERIA CONT……</vt:lpstr>
      <vt:lpstr>Communication during tender period</vt:lpstr>
      <vt:lpstr>Questions?</vt:lpstr>
      <vt:lpstr>Thank You</vt:lpstr>
      <vt:lpstr>Ingula  Pumped Storage Scheme Project CCTV &amp; IAC Clarification Presentation</vt:lpstr>
      <vt:lpstr>TENDER RETURNABLES</vt:lpstr>
      <vt:lpstr>Ingula  Pumped Storage Scheme Project CCTV &amp; IAC Clarification Presentation</vt:lpstr>
      <vt:lpstr>CONTRACT DATA  (NEC3 ECC CONTRACT DOCUMENT)</vt:lpstr>
      <vt:lpstr>SECTIONAL COMPLETION DATE</vt:lpstr>
      <vt:lpstr> CONTRACT RETURNABLES,  (NEC ECC CONTRACT DOCUMENT)</vt:lpstr>
      <vt:lpstr> </vt:lpstr>
      <vt:lpstr>Ingula  Pumped Storage Scheme Project CCTV &amp; IAC Clarifications Quality Presentation</vt:lpstr>
      <vt:lpstr>QUALITY REQUIREMENTS</vt:lpstr>
      <vt:lpstr>QUALITY REQUIREMENTS</vt:lpstr>
      <vt:lpstr>QUALITY REQUIREMENTS</vt:lpstr>
      <vt:lpstr>Thank You</vt:lpstr>
      <vt:lpstr>Ingula  Pumped Storage Scheme Project CCTV &amp; IAC Clarification Presentation</vt:lpstr>
      <vt:lpstr>Ingula  Pumped Storage Scheme Project CCTV &amp; IAC Clarification Meeting SHE Presentation</vt:lpstr>
      <vt:lpstr>CONTENT</vt:lpstr>
      <vt:lpstr>ESKOM VALUES AND SHE PRINCIPLES</vt:lpstr>
      <vt:lpstr>VALUES AND PRINCIPLES</vt:lpstr>
      <vt:lpstr>OHS REQUIREMENTS</vt:lpstr>
      <vt:lpstr>OHS REQUIREMENTS – SECTION A</vt:lpstr>
      <vt:lpstr>OHS REQUIREMENTS – SECTION B</vt:lpstr>
      <vt:lpstr>OHS REQUIREMENTS – SECTION C</vt:lpstr>
      <vt:lpstr>OHS COMPETENCE – SECTION D</vt:lpstr>
      <vt:lpstr>SECTION E: HIGH RISK ACTIVITIES / SAFE SYSTEM OF WORK</vt:lpstr>
      <vt:lpstr>SECTION F: OHS FORUMS</vt:lpstr>
      <vt:lpstr>SECTION G: DISCIPLINARY PROGRAMS</vt:lpstr>
      <vt:lpstr>SECTION H: COSTING FOR OHS</vt:lpstr>
      <vt:lpstr>SECTION I: OPERATIONAL CONTROL</vt:lpstr>
      <vt:lpstr>ENVIRONMENTAL REQUIREMENTS</vt:lpstr>
      <vt:lpstr>ENVIRONMENTAL REQUIREMENTS</vt:lpstr>
      <vt:lpstr>ENVIRONMENTAL REQUIREMENTS</vt:lpstr>
      <vt:lpstr>ENVIRONMENTAL REQUIREMENTS</vt:lpstr>
      <vt:lpstr>Thank You</vt:lpstr>
      <vt:lpstr>Ingula  Pumped Storage Scheme Project CCTV &amp; IAC Clarification Meeting Quantity Survey Presentation</vt:lpstr>
      <vt:lpstr>PRICE SCHEDULE - Requirements</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Hanlie Smit</dc:creator>
  <cp:lastModifiedBy>Zwelibanzi Msibi</cp:lastModifiedBy>
  <cp:revision>34</cp:revision>
  <dcterms:created xsi:type="dcterms:W3CDTF">2020-01-06T09:48:40Z</dcterms:created>
  <dcterms:modified xsi:type="dcterms:W3CDTF">2023-09-07T09:39:19Z</dcterms:modified>
</cp:coreProperties>
</file>