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2" r:id="rId6"/>
    <p:sldMasterId id="2147483658" r:id="rId7"/>
  </p:sldMasterIdLst>
  <p:notesMasterIdLst>
    <p:notesMasterId r:id="rId19"/>
  </p:notesMasterIdLst>
  <p:sldIdLst>
    <p:sldId id="295" r:id="rId8"/>
    <p:sldId id="313" r:id="rId9"/>
    <p:sldId id="304" r:id="rId10"/>
    <p:sldId id="305" r:id="rId11"/>
    <p:sldId id="314" r:id="rId12"/>
    <p:sldId id="280" r:id="rId13"/>
    <p:sldId id="307" r:id="rId14"/>
    <p:sldId id="308" r:id="rId15"/>
    <p:sldId id="309" r:id="rId16"/>
    <p:sldId id="312" r:id="rId17"/>
    <p:sldId id="31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DC3C3"/>
    <a:srgbClr val="CDB6AA"/>
    <a:srgbClr val="ACC3C3"/>
    <a:srgbClr val="E4BC7F"/>
    <a:srgbClr val="C2C382"/>
    <a:srgbClr val="CA9987"/>
    <a:srgbClr val="B49180"/>
    <a:srgbClr val="82A5A5"/>
    <a:srgbClr val="D69B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2025/06/11</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 y="4118011"/>
            <a:ext cx="12191985" cy="2464126"/>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 y="4118011"/>
            <a:ext cx="12191985" cy="2464126"/>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361681" y="205769"/>
            <a:ext cx="9511777"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361681" y="1223493"/>
            <a:ext cx="11383851"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1"/>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2"/>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Stuartcj@eskom.co.za"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eskom.co.za/tenders/"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3981-0676-B4BE-E2C1-016DCD399BF1}"/>
              </a:ext>
            </a:extLst>
          </p:cNvPr>
          <p:cNvSpPr>
            <a:spLocks noGrp="1"/>
          </p:cNvSpPr>
          <p:nvPr>
            <p:ph type="ctrTitle"/>
          </p:nvPr>
        </p:nvSpPr>
        <p:spPr>
          <a:xfrm>
            <a:off x="4440238" y="2129114"/>
            <a:ext cx="7295501" cy="676275"/>
          </a:xfrm>
        </p:spPr>
        <p:txBody>
          <a:bodyPr>
            <a:normAutofit fontScale="90000"/>
          </a:bodyPr>
          <a:lstStyle/>
          <a:p>
            <a:pPr algn="l"/>
            <a:br>
              <a:rPr lang="en-US" dirty="0"/>
            </a:br>
            <a:r>
              <a:rPr lang="en-US" dirty="0"/>
              <a:t>Non-</a:t>
            </a:r>
            <a:r>
              <a:rPr lang="en-US" b="1" dirty="0"/>
              <a:t>Compulsory Tender Clarification</a:t>
            </a:r>
            <a:br>
              <a:rPr lang="en-US" dirty="0"/>
            </a:br>
            <a:r>
              <a:rPr lang="en-US" dirty="0"/>
              <a:t>E1354GXPOU: Supply and Delivery of Guide Vane Bush Seals for Drakensberg Units </a:t>
            </a:r>
            <a:br>
              <a:rPr lang="en-US" dirty="0"/>
            </a:br>
            <a:r>
              <a:rPr lang="en-US" dirty="0"/>
              <a:t>1 to 4, for a period of five (5) years</a:t>
            </a:r>
            <a:br>
              <a:rPr lang="en-US" dirty="0"/>
            </a:br>
            <a:br>
              <a:rPr lang="en-US" dirty="0"/>
            </a:br>
            <a:endParaRPr lang="en-US" dirty="0"/>
          </a:p>
        </p:txBody>
      </p:sp>
      <p:sp>
        <p:nvSpPr>
          <p:cNvPr id="3" name="Subtitle 2">
            <a:extLst>
              <a:ext uri="{FF2B5EF4-FFF2-40B4-BE49-F238E27FC236}">
                <a16:creationId xmlns:a16="http://schemas.microsoft.com/office/drawing/2014/main" id="{D8BACADA-DE41-379E-EBA9-025F5F59D21B}"/>
              </a:ext>
            </a:extLst>
          </p:cNvPr>
          <p:cNvSpPr>
            <a:spLocks noGrp="1"/>
          </p:cNvSpPr>
          <p:nvPr>
            <p:ph type="subTitle" idx="1"/>
          </p:nvPr>
        </p:nvSpPr>
        <p:spPr/>
        <p:txBody>
          <a:bodyPr/>
          <a:lstStyle/>
          <a:p>
            <a:r>
              <a:rPr lang="en-US" dirty="0">
                <a:latin typeface="Gill Sans MT" panose="020B0502020104020203" pitchFamily="34" charset="0"/>
              </a:rPr>
              <a:t>Presented by: Christelle Stuart</a:t>
            </a:r>
          </a:p>
          <a:p>
            <a:endParaRPr lang="en-US" dirty="0">
              <a:latin typeface="Gill Sans MT" panose="020B0502020104020203" pitchFamily="34" charset="0"/>
            </a:endParaRPr>
          </a:p>
        </p:txBody>
      </p:sp>
      <p:sp>
        <p:nvSpPr>
          <p:cNvPr id="4" name="Text Placeholder 3">
            <a:extLst>
              <a:ext uri="{FF2B5EF4-FFF2-40B4-BE49-F238E27FC236}">
                <a16:creationId xmlns:a16="http://schemas.microsoft.com/office/drawing/2014/main" id="{A1E3E007-85FD-6A38-301F-BC4870BEDB78}"/>
              </a:ext>
            </a:extLst>
          </p:cNvPr>
          <p:cNvSpPr>
            <a:spLocks noGrp="1"/>
          </p:cNvSpPr>
          <p:nvPr>
            <p:ph type="body" sz="quarter" idx="10"/>
          </p:nvPr>
        </p:nvSpPr>
        <p:spPr/>
        <p:txBody>
          <a:bodyPr/>
          <a:lstStyle/>
          <a:p>
            <a:r>
              <a:rPr lang="en-US" dirty="0">
                <a:latin typeface="Gill Sans MT" panose="020B0502020104020203" pitchFamily="34" charset="0"/>
              </a:rPr>
              <a:t>Date : 09 June 2025</a:t>
            </a:r>
          </a:p>
        </p:txBody>
      </p:sp>
      <p:pic>
        <p:nvPicPr>
          <p:cNvPr id="12" name="Picture Placeholder 11">
            <a:extLst>
              <a:ext uri="{FF2B5EF4-FFF2-40B4-BE49-F238E27FC236}">
                <a16:creationId xmlns:a16="http://schemas.microsoft.com/office/drawing/2014/main" id="{7A67D64F-AB05-8402-5AAA-9017ADDDC4CF}"/>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709" r="16709"/>
          <a:stretch>
            <a:fillRect/>
          </a:stretch>
        </p:blipFill>
        <p:spPr/>
      </p:pic>
      <p:pic>
        <p:nvPicPr>
          <p:cNvPr id="9" name="Picture Placeholder 8" descr="A couple of men looking at windmills&#10;&#10;Description automatically generated">
            <a:extLst>
              <a:ext uri="{FF2B5EF4-FFF2-40B4-BE49-F238E27FC236}">
                <a16:creationId xmlns:a16="http://schemas.microsoft.com/office/drawing/2014/main" id="{FFBD1EF7-2CDB-C03B-400E-8370239DFE7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1096" t="16158" r="23284" b="395"/>
          <a:stretch/>
        </p:blipFill>
        <p:spPr>
          <a:xfrm>
            <a:off x="981350" y="2527772"/>
            <a:ext cx="3294850" cy="3294850"/>
          </a:xfrm>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A929-066B-3E7A-C8D4-EED58287B780}"/>
              </a:ext>
            </a:extLst>
          </p:cNvPr>
          <p:cNvSpPr>
            <a:spLocks noGrp="1"/>
          </p:cNvSpPr>
          <p:nvPr>
            <p:ph type="title"/>
          </p:nvPr>
        </p:nvSpPr>
        <p:spPr/>
        <p:txBody>
          <a:bodyPr/>
          <a:lstStyle/>
          <a:p>
            <a:r>
              <a:rPr lang="en-US" sz="3200" b="1" dirty="0">
                <a:latin typeface="Gill Sans MT" panose="020B0502020104020203" pitchFamily="34" charset="0"/>
              </a:rPr>
              <a:t>Questions ???</a:t>
            </a:r>
            <a:endParaRPr lang="en-ZA" sz="3200" b="1" dirty="0">
              <a:latin typeface="Gill Sans MT" panose="020B0502020104020203" pitchFamily="34" charset="0"/>
            </a:endParaRPr>
          </a:p>
        </p:txBody>
      </p:sp>
      <p:graphicFrame>
        <p:nvGraphicFramePr>
          <p:cNvPr id="10" name="Table 10">
            <a:extLst>
              <a:ext uri="{FF2B5EF4-FFF2-40B4-BE49-F238E27FC236}">
                <a16:creationId xmlns:a16="http://schemas.microsoft.com/office/drawing/2014/main" id="{2D2BF9D2-9C50-E4A1-04CF-E76CBACA2608}"/>
              </a:ext>
            </a:extLst>
          </p:cNvPr>
          <p:cNvGraphicFramePr>
            <a:graphicFrameLocks noGrp="1"/>
          </p:cNvGraphicFramePr>
          <p:nvPr>
            <p:ph idx="1"/>
            <p:extLst>
              <p:ext uri="{D42A27DB-BD31-4B8C-83A1-F6EECF244321}">
                <p14:modId xmlns:p14="http://schemas.microsoft.com/office/powerpoint/2010/main" val="3406440552"/>
              </p:ext>
            </p:extLst>
          </p:nvPr>
        </p:nvGraphicFramePr>
        <p:xfrm>
          <a:off x="361950" y="1223963"/>
          <a:ext cx="11383962" cy="5695907"/>
        </p:xfrm>
        <a:graphic>
          <a:graphicData uri="http://schemas.openxmlformats.org/drawingml/2006/table">
            <a:tbl>
              <a:tblPr firstRow="1" bandRow="1">
                <a:tableStyleId>{5C22544A-7EE6-4342-B048-85BDC9FD1C3A}</a:tableStyleId>
              </a:tblPr>
              <a:tblGrid>
                <a:gridCol w="3794654">
                  <a:extLst>
                    <a:ext uri="{9D8B030D-6E8A-4147-A177-3AD203B41FA5}">
                      <a16:colId xmlns:a16="http://schemas.microsoft.com/office/drawing/2014/main" val="4252876791"/>
                    </a:ext>
                  </a:extLst>
                </a:gridCol>
                <a:gridCol w="3794654">
                  <a:extLst>
                    <a:ext uri="{9D8B030D-6E8A-4147-A177-3AD203B41FA5}">
                      <a16:colId xmlns:a16="http://schemas.microsoft.com/office/drawing/2014/main" val="981656075"/>
                    </a:ext>
                  </a:extLst>
                </a:gridCol>
                <a:gridCol w="3794654">
                  <a:extLst>
                    <a:ext uri="{9D8B030D-6E8A-4147-A177-3AD203B41FA5}">
                      <a16:colId xmlns:a16="http://schemas.microsoft.com/office/drawing/2014/main" val="4050540909"/>
                    </a:ext>
                  </a:extLst>
                </a:gridCol>
              </a:tblGrid>
              <a:tr h="370840">
                <a:tc>
                  <a:txBody>
                    <a:bodyPr/>
                    <a:lstStyle/>
                    <a:p>
                      <a:r>
                        <a:rPr lang="en-US" dirty="0"/>
                        <a:t>Tenderer</a:t>
                      </a:r>
                      <a:endParaRPr lang="en-ZA" dirty="0"/>
                    </a:p>
                  </a:txBody>
                  <a:tcPr/>
                </a:tc>
                <a:tc>
                  <a:txBody>
                    <a:bodyPr/>
                    <a:lstStyle/>
                    <a:p>
                      <a:r>
                        <a:rPr lang="en-US" dirty="0"/>
                        <a:t>Tenderer Question</a:t>
                      </a:r>
                      <a:endParaRPr lang="en-ZA" dirty="0"/>
                    </a:p>
                  </a:txBody>
                  <a:tcPr/>
                </a:tc>
                <a:tc>
                  <a:txBody>
                    <a:bodyPr/>
                    <a:lstStyle/>
                    <a:p>
                      <a:r>
                        <a:rPr lang="en-US" dirty="0"/>
                        <a:t>Eskom’s Response </a:t>
                      </a:r>
                      <a:endParaRPr lang="en-ZA" dirty="0"/>
                    </a:p>
                  </a:txBody>
                  <a:tcPr/>
                </a:tc>
                <a:extLst>
                  <a:ext uri="{0D108BD9-81ED-4DB2-BD59-A6C34878D82A}">
                    <a16:rowId xmlns:a16="http://schemas.microsoft.com/office/drawing/2014/main" val="262546582"/>
                  </a:ext>
                </a:extLst>
              </a:tr>
              <a:tr h="370840">
                <a:tc>
                  <a:txBody>
                    <a:bodyPr/>
                    <a:lstStyle/>
                    <a:p>
                      <a:endParaRPr lang="en-ZA" dirty="0"/>
                    </a:p>
                  </a:txBody>
                  <a:tcPr/>
                </a:tc>
                <a:tc>
                  <a:txBody>
                    <a:bodyPr/>
                    <a:lstStyle/>
                    <a:p>
                      <a:r>
                        <a:rPr lang="en-US" dirty="0"/>
                        <a:t>Is the grease being used for the seals, environmentally friendly grease because some of those are not compatible with polyutherane?</a:t>
                      </a:r>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The grease used by Drakensberg is as follows: Castrol Tribol : GR 100-1 PD.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latin typeface="+mn-lt"/>
                          <a:ea typeface="+mn-ea"/>
                          <a:cs typeface="+mn-cs"/>
                        </a:rPr>
                        <a:t>It is not an environmentally safe grease and Eskom discard the used grease according to a Waste Management procedure.</a:t>
                      </a:r>
                    </a:p>
                    <a:p>
                      <a:endParaRPr lang="en-ZA" dirty="0"/>
                    </a:p>
                  </a:txBody>
                  <a:tcPr/>
                </a:tc>
                <a:extLst>
                  <a:ext uri="{0D108BD9-81ED-4DB2-BD59-A6C34878D82A}">
                    <a16:rowId xmlns:a16="http://schemas.microsoft.com/office/drawing/2014/main" val="1662218844"/>
                  </a:ext>
                </a:extLst>
              </a:tr>
              <a:tr h="370840">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582780790"/>
                  </a:ext>
                </a:extLst>
              </a:tr>
              <a:tr h="443187">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732628900"/>
                  </a:ext>
                </a:extLst>
              </a:tr>
              <a:tr h="370840">
                <a:tc>
                  <a:txBody>
                    <a:bodyPr/>
                    <a:lstStyle/>
                    <a:p>
                      <a:endParaRPr lang="en-ZA"/>
                    </a:p>
                  </a:txBody>
                  <a:tcPr/>
                </a:tc>
                <a:tc>
                  <a:txBody>
                    <a:bodyPr/>
                    <a:lstStyle/>
                    <a:p>
                      <a:endParaRPr lang="en-ZA" dirty="0"/>
                    </a:p>
                  </a:txBody>
                  <a:tcPr/>
                </a:tc>
                <a:tc>
                  <a:txBody>
                    <a:bodyPr/>
                    <a:lstStyle/>
                    <a:p>
                      <a:endParaRPr lang="en-ZA"/>
                    </a:p>
                  </a:txBody>
                  <a:tcPr/>
                </a:tc>
                <a:extLst>
                  <a:ext uri="{0D108BD9-81ED-4DB2-BD59-A6C34878D82A}">
                    <a16:rowId xmlns:a16="http://schemas.microsoft.com/office/drawing/2014/main" val="17759204"/>
                  </a:ext>
                </a:extLst>
              </a:tr>
              <a:tr h="370840">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14525219"/>
                  </a:ext>
                </a:extLst>
              </a:tr>
              <a:tr h="370840">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533187331"/>
                  </a:ext>
                </a:extLst>
              </a:tr>
              <a:tr h="370840">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3210650488"/>
                  </a:ext>
                </a:extLst>
              </a:tr>
              <a:tr h="370840">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val="1524720873"/>
                  </a:ext>
                </a:extLst>
              </a:tr>
              <a:tr h="37084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517047840"/>
                  </a:ext>
                </a:extLst>
              </a:tr>
            </a:tbl>
          </a:graphicData>
        </a:graphic>
      </p:graphicFrame>
    </p:spTree>
    <p:extLst>
      <p:ext uri="{BB962C8B-B14F-4D97-AF65-F5344CB8AC3E}">
        <p14:creationId xmlns:p14="http://schemas.microsoft.com/office/powerpoint/2010/main" val="323432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0FD48-7F0A-1D48-6F27-E7460C599E28}"/>
              </a:ext>
            </a:extLst>
          </p:cNvPr>
          <p:cNvSpPr>
            <a:spLocks noGrp="1"/>
          </p:cNvSpPr>
          <p:nvPr>
            <p:ph type="ctrTitle"/>
          </p:nvPr>
        </p:nvSpPr>
        <p:spPr/>
        <p:txBody>
          <a:bodyPr>
            <a:normAutofit fontScale="90000"/>
          </a:bodyPr>
          <a:lstStyle/>
          <a:p>
            <a:pPr algn="ctr"/>
            <a:r>
              <a:rPr lang="en-US" sz="3600" dirty="0">
                <a:latin typeface="Gill Sans MT" panose="020B0502020104020203" pitchFamily="34" charset="0"/>
              </a:rPr>
              <a:t>End of Presentation </a:t>
            </a:r>
            <a:br>
              <a:rPr lang="en-US" sz="3600" dirty="0">
                <a:latin typeface="Gill Sans MT" panose="020B0502020104020203" pitchFamily="34" charset="0"/>
              </a:rPr>
            </a:br>
            <a:br>
              <a:rPr lang="en-US" sz="3600" dirty="0">
                <a:latin typeface="Gill Sans MT" panose="020B0502020104020203" pitchFamily="34" charset="0"/>
              </a:rPr>
            </a:br>
            <a:r>
              <a:rPr lang="en-US" sz="3600" dirty="0">
                <a:latin typeface="Gill Sans MT" panose="020B0502020104020203" pitchFamily="34" charset="0"/>
              </a:rPr>
              <a:t>Thank you </a:t>
            </a:r>
            <a:endParaRPr lang="en-ZA" sz="3600" dirty="0">
              <a:latin typeface="Gill Sans MT" panose="020B0502020104020203" pitchFamily="34" charset="0"/>
            </a:endParaRPr>
          </a:p>
        </p:txBody>
      </p:sp>
      <p:pic>
        <p:nvPicPr>
          <p:cNvPr id="8" name="Picture Placeholder 7" descr="A large nuclear power plant with smoke coming out of it&#10;&#10;Description automatically generated">
            <a:extLst>
              <a:ext uri="{FF2B5EF4-FFF2-40B4-BE49-F238E27FC236}">
                <a16:creationId xmlns:a16="http://schemas.microsoft.com/office/drawing/2014/main" id="{618637FC-2D2A-52B1-EA7E-175C09F363AE}"/>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108" b="108"/>
          <a:stretch>
            <a:fillRect/>
          </a:stretch>
        </p:blipFill>
        <p:spPr/>
      </p:pic>
      <p:pic>
        <p:nvPicPr>
          <p:cNvPr id="6" name="Picture Placeholder 5" descr="A couple of men looking at windmills&#10;&#10;Description automatically generated">
            <a:extLst>
              <a:ext uri="{FF2B5EF4-FFF2-40B4-BE49-F238E27FC236}">
                <a16:creationId xmlns:a16="http://schemas.microsoft.com/office/drawing/2014/main" id="{46C73E9C-8EE4-7954-CE46-28CCEDFADD3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7618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4BAA-6D45-E1CD-0398-6BDDFBCC8B52}"/>
              </a:ext>
            </a:extLst>
          </p:cNvPr>
          <p:cNvSpPr>
            <a:spLocks noGrp="1"/>
          </p:cNvSpPr>
          <p:nvPr>
            <p:ph type="title"/>
          </p:nvPr>
        </p:nvSpPr>
        <p:spPr/>
        <p:txBody>
          <a:bodyPr/>
          <a:lstStyle/>
          <a:p>
            <a:r>
              <a:rPr lang="en-US" sz="3200" b="1" dirty="0">
                <a:latin typeface="Gill Sans MT" panose="020B0502020104020203" pitchFamily="34" charset="0"/>
              </a:rPr>
              <a:t>Agenda</a:t>
            </a:r>
            <a:endParaRPr lang="en-ZA" sz="3200" b="1" dirty="0">
              <a:latin typeface="Gill Sans MT" panose="020B0502020104020203" pitchFamily="34" charset="0"/>
            </a:endParaRPr>
          </a:p>
        </p:txBody>
      </p:sp>
      <p:graphicFrame>
        <p:nvGraphicFramePr>
          <p:cNvPr id="8" name="Table 8">
            <a:extLst>
              <a:ext uri="{FF2B5EF4-FFF2-40B4-BE49-F238E27FC236}">
                <a16:creationId xmlns:a16="http://schemas.microsoft.com/office/drawing/2014/main" id="{ABC0A1AA-51AA-A7B0-8324-A5A821A29A84}"/>
              </a:ext>
            </a:extLst>
          </p:cNvPr>
          <p:cNvGraphicFramePr>
            <a:graphicFrameLocks noGrp="1"/>
          </p:cNvGraphicFramePr>
          <p:nvPr>
            <p:ph idx="1"/>
            <p:extLst>
              <p:ext uri="{D42A27DB-BD31-4B8C-83A1-F6EECF244321}">
                <p14:modId xmlns:p14="http://schemas.microsoft.com/office/powerpoint/2010/main" val="3836475878"/>
              </p:ext>
            </p:extLst>
          </p:nvPr>
        </p:nvGraphicFramePr>
        <p:xfrm>
          <a:off x="361681" y="1100138"/>
          <a:ext cx="11384231" cy="4714722"/>
        </p:xfrm>
        <a:graphic>
          <a:graphicData uri="http://schemas.openxmlformats.org/drawingml/2006/table">
            <a:tbl>
              <a:tblPr firstRow="1" bandRow="1">
                <a:tableStyleId>{5C22544A-7EE6-4342-B048-85BDC9FD1C3A}</a:tableStyleId>
              </a:tblPr>
              <a:tblGrid>
                <a:gridCol w="1057300">
                  <a:extLst>
                    <a:ext uri="{9D8B030D-6E8A-4147-A177-3AD203B41FA5}">
                      <a16:colId xmlns:a16="http://schemas.microsoft.com/office/drawing/2014/main" val="1278120896"/>
                    </a:ext>
                  </a:extLst>
                </a:gridCol>
                <a:gridCol w="6067568">
                  <a:extLst>
                    <a:ext uri="{9D8B030D-6E8A-4147-A177-3AD203B41FA5}">
                      <a16:colId xmlns:a16="http://schemas.microsoft.com/office/drawing/2014/main" val="2128259941"/>
                    </a:ext>
                  </a:extLst>
                </a:gridCol>
                <a:gridCol w="4259363">
                  <a:extLst>
                    <a:ext uri="{9D8B030D-6E8A-4147-A177-3AD203B41FA5}">
                      <a16:colId xmlns:a16="http://schemas.microsoft.com/office/drawing/2014/main" val="2048959460"/>
                    </a:ext>
                  </a:extLst>
                </a:gridCol>
              </a:tblGrid>
              <a:tr h="364854">
                <a:tc>
                  <a:txBody>
                    <a:bodyPr/>
                    <a:lstStyle/>
                    <a:p>
                      <a:r>
                        <a:rPr lang="en-US" sz="2000" dirty="0">
                          <a:latin typeface="Gill Sans MT" panose="020B0502020104020203" pitchFamily="34" charset="0"/>
                        </a:rPr>
                        <a:t>Item</a:t>
                      </a:r>
                      <a:endParaRPr lang="en-ZA" sz="2000" dirty="0">
                        <a:latin typeface="Gill Sans MT" panose="020B0502020104020203" pitchFamily="34" charset="0"/>
                      </a:endParaRPr>
                    </a:p>
                  </a:txBody>
                  <a:tcPr/>
                </a:tc>
                <a:tc>
                  <a:txBody>
                    <a:bodyPr/>
                    <a:lstStyle/>
                    <a:p>
                      <a:r>
                        <a:rPr lang="en-US" sz="2000" dirty="0">
                          <a:latin typeface="Gill Sans MT" panose="020B0502020104020203" pitchFamily="34" charset="0"/>
                        </a:rPr>
                        <a:t>Topic Discussion</a:t>
                      </a:r>
                      <a:endParaRPr lang="en-ZA" sz="2000" dirty="0">
                        <a:latin typeface="Gill Sans MT" panose="020B0502020104020203" pitchFamily="34" charset="0"/>
                      </a:endParaRPr>
                    </a:p>
                  </a:txBody>
                  <a:tcPr/>
                </a:tc>
                <a:tc>
                  <a:txBody>
                    <a:bodyPr/>
                    <a:lstStyle/>
                    <a:p>
                      <a:r>
                        <a:rPr lang="en-US" sz="2000" dirty="0">
                          <a:latin typeface="Gill Sans MT" panose="020B0502020104020203" pitchFamily="34" charset="0"/>
                        </a:rPr>
                        <a:t>Presenter </a:t>
                      </a:r>
                      <a:endParaRPr lang="en-ZA" sz="2000" dirty="0">
                        <a:latin typeface="Gill Sans MT" panose="020B0502020104020203" pitchFamily="34" charset="0"/>
                      </a:endParaRPr>
                    </a:p>
                  </a:txBody>
                  <a:tcPr/>
                </a:tc>
                <a:extLst>
                  <a:ext uri="{0D108BD9-81ED-4DB2-BD59-A6C34878D82A}">
                    <a16:rowId xmlns:a16="http://schemas.microsoft.com/office/drawing/2014/main" val="1036404107"/>
                  </a:ext>
                </a:extLst>
              </a:tr>
              <a:tr h="364854">
                <a:tc>
                  <a:txBody>
                    <a:bodyPr/>
                    <a:lstStyle/>
                    <a:p>
                      <a:r>
                        <a:rPr lang="en-US" sz="2000" dirty="0">
                          <a:latin typeface="Gill Sans MT" panose="020B0502020104020203" pitchFamily="34" charset="0"/>
                        </a:rPr>
                        <a:t>1.</a:t>
                      </a:r>
                      <a:endParaRPr lang="en-ZA" sz="20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Welcome and Introduction </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Christelle Stuart/Cross-Functional Team</a:t>
                      </a:r>
                      <a:endParaRPr lang="en-ZA" dirty="0">
                        <a:latin typeface="Gill Sans MT" panose="020B0502020104020203" pitchFamily="34" charset="0"/>
                      </a:endParaRPr>
                    </a:p>
                  </a:txBody>
                  <a:tcPr/>
                </a:tc>
                <a:extLst>
                  <a:ext uri="{0D108BD9-81ED-4DB2-BD59-A6C34878D82A}">
                    <a16:rowId xmlns:a16="http://schemas.microsoft.com/office/drawing/2014/main" val="3988505280"/>
                  </a:ext>
                </a:extLst>
              </a:tr>
              <a:tr h="364854">
                <a:tc>
                  <a:txBody>
                    <a:bodyPr/>
                    <a:lstStyle/>
                    <a:p>
                      <a:r>
                        <a:rPr lang="en-US" sz="2000" dirty="0">
                          <a:latin typeface="Gill Sans MT" panose="020B0502020104020203" pitchFamily="34" charset="0"/>
                        </a:rPr>
                        <a:t>2.</a:t>
                      </a:r>
                      <a:endParaRPr lang="en-ZA" sz="20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Safety Message</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Christelle / Phumlani Ntombela</a:t>
                      </a:r>
                      <a:endParaRPr lang="en-ZA" dirty="0">
                        <a:latin typeface="Gill Sans MT" panose="020B0502020104020203" pitchFamily="34" charset="0"/>
                      </a:endParaRPr>
                    </a:p>
                  </a:txBody>
                  <a:tcPr/>
                </a:tc>
                <a:extLst>
                  <a:ext uri="{0D108BD9-81ED-4DB2-BD59-A6C34878D82A}">
                    <a16:rowId xmlns:a16="http://schemas.microsoft.com/office/drawing/2014/main" val="1569713351"/>
                  </a:ext>
                </a:extLst>
              </a:tr>
              <a:tr h="536229">
                <a:tc>
                  <a:txBody>
                    <a:bodyPr/>
                    <a:lstStyle/>
                    <a:p>
                      <a:r>
                        <a:rPr lang="en-US" sz="2000" dirty="0">
                          <a:latin typeface="Gill Sans MT" panose="020B0502020104020203" pitchFamily="34" charset="0"/>
                        </a:rPr>
                        <a:t>3.</a:t>
                      </a:r>
                      <a:endParaRPr lang="en-ZA" sz="20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Commercial Requirements </a:t>
                      </a:r>
                    </a:p>
                  </a:txBody>
                  <a:tcPr/>
                </a:tc>
                <a:tc>
                  <a:txBody>
                    <a:bodyPr/>
                    <a:lstStyle/>
                    <a:p>
                      <a:r>
                        <a:rPr lang="en-US" dirty="0">
                          <a:latin typeface="Gill Sans MT" panose="020B0502020104020203" pitchFamily="34" charset="0"/>
                        </a:rPr>
                        <a:t>Christelle Stuart</a:t>
                      </a:r>
                      <a:endParaRPr lang="en-ZA" dirty="0">
                        <a:latin typeface="Gill Sans MT" panose="020B0502020104020203" pitchFamily="34" charset="0"/>
                      </a:endParaRPr>
                    </a:p>
                  </a:txBody>
                  <a:tcPr/>
                </a:tc>
                <a:extLst>
                  <a:ext uri="{0D108BD9-81ED-4DB2-BD59-A6C34878D82A}">
                    <a16:rowId xmlns:a16="http://schemas.microsoft.com/office/drawing/2014/main" val="1505545512"/>
                  </a:ext>
                </a:extLst>
              </a:tr>
              <a:tr h="459933">
                <a:tc>
                  <a:txBody>
                    <a:bodyPr/>
                    <a:lstStyle/>
                    <a:p>
                      <a:r>
                        <a:rPr lang="en-US" sz="2000" dirty="0">
                          <a:latin typeface="Gill Sans MT" panose="020B0502020104020203" pitchFamily="34" charset="0"/>
                        </a:rPr>
                        <a:t>4.</a:t>
                      </a:r>
                      <a:endParaRPr lang="en-ZA" sz="20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E-Tendering Presentation</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Christelle Stuart</a:t>
                      </a:r>
                      <a:endParaRPr lang="en-ZA" dirty="0">
                        <a:latin typeface="Gill Sans MT" panose="020B0502020104020203" pitchFamily="34" charset="0"/>
                      </a:endParaRPr>
                    </a:p>
                  </a:txBody>
                  <a:tcPr/>
                </a:tc>
                <a:extLst>
                  <a:ext uri="{0D108BD9-81ED-4DB2-BD59-A6C34878D82A}">
                    <a16:rowId xmlns:a16="http://schemas.microsoft.com/office/drawing/2014/main" val="614477663"/>
                  </a:ext>
                </a:extLst>
              </a:tr>
              <a:tr h="364854">
                <a:tc>
                  <a:txBody>
                    <a:bodyPr/>
                    <a:lstStyle/>
                    <a:p>
                      <a:r>
                        <a:rPr lang="en-US" sz="2000" dirty="0">
                          <a:latin typeface="Gill Sans MT" panose="020B0502020104020203" pitchFamily="34" charset="0"/>
                        </a:rPr>
                        <a:t>5.</a:t>
                      </a:r>
                      <a:endParaRPr lang="en-ZA" sz="2000" dirty="0">
                        <a:latin typeface="Gill Sans MT" panose="020B0502020104020203" pitchFamily="34" charset="0"/>
                      </a:endParaRPr>
                    </a:p>
                  </a:txBody>
                  <a:tcPr/>
                </a:tc>
                <a:tc>
                  <a:txBody>
                    <a:bodyPr/>
                    <a:lstStyle/>
                    <a:p>
                      <a:r>
                        <a:rPr lang="en-US" sz="1800" dirty="0">
                          <a:latin typeface="Gill Sans MT" panose="020B0502020104020203" pitchFamily="34" charset="0"/>
                        </a:rPr>
                        <a:t>NEC Pricing Schedule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ill Sans MT" panose="020B0502020104020203" pitchFamily="34" charset="0"/>
                        </a:rPr>
                        <a:t>Christelle Stuart</a:t>
                      </a:r>
                      <a:endParaRPr lang="en-ZA" dirty="0">
                        <a:latin typeface="Gill Sans MT" panose="020B0502020104020203" pitchFamily="34" charset="0"/>
                      </a:endParaRPr>
                    </a:p>
                  </a:txBody>
                  <a:tcPr/>
                </a:tc>
                <a:extLst>
                  <a:ext uri="{0D108BD9-81ED-4DB2-BD59-A6C34878D82A}">
                    <a16:rowId xmlns:a16="http://schemas.microsoft.com/office/drawing/2014/main" val="3834790355"/>
                  </a:ext>
                </a:extLst>
              </a:tr>
              <a:tr h="364854">
                <a:tc>
                  <a:txBody>
                    <a:bodyPr/>
                    <a:lstStyle/>
                    <a:p>
                      <a:r>
                        <a:rPr lang="en-US" sz="2000" dirty="0">
                          <a:latin typeface="Gill Sans MT" panose="020B0502020104020203" pitchFamily="34" charset="0"/>
                        </a:rPr>
                        <a:t>6.</a:t>
                      </a:r>
                      <a:endParaRPr lang="en-ZA" sz="2000"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Technical Evaluation Criteria</a:t>
                      </a:r>
                    </a:p>
                  </a:txBody>
                  <a:tcPr/>
                </a:tc>
                <a:tc>
                  <a:txBody>
                    <a:bodyPr/>
                    <a:lstStyle/>
                    <a:p>
                      <a:r>
                        <a:rPr lang="en-US" dirty="0">
                          <a:latin typeface="Gill Sans MT" panose="020B0502020104020203" pitchFamily="34" charset="0"/>
                        </a:rPr>
                        <a:t>Jaco van Zyl</a:t>
                      </a:r>
                      <a:endParaRPr lang="en-ZA" dirty="0">
                        <a:latin typeface="Gill Sans MT" panose="020B0502020104020203" pitchFamily="34" charset="0"/>
                      </a:endParaRPr>
                    </a:p>
                  </a:txBody>
                  <a:tcPr/>
                </a:tc>
                <a:extLst>
                  <a:ext uri="{0D108BD9-81ED-4DB2-BD59-A6C34878D82A}">
                    <a16:rowId xmlns:a16="http://schemas.microsoft.com/office/drawing/2014/main" val="1355894388"/>
                  </a:ext>
                </a:extLst>
              </a:tr>
              <a:tr h="341466">
                <a:tc>
                  <a:txBody>
                    <a:bodyPr/>
                    <a:lstStyle/>
                    <a:p>
                      <a:r>
                        <a:rPr lang="en-US" dirty="0">
                          <a:latin typeface="Gill Sans MT" panose="020B0502020104020203" pitchFamily="34" charset="0"/>
                        </a:rPr>
                        <a:t>7.</a:t>
                      </a:r>
                      <a:endParaRPr lang="en-ZA"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Technical Scope </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Jaco van Zyl</a:t>
                      </a:r>
                      <a:endParaRPr lang="en-ZA" dirty="0">
                        <a:latin typeface="Gill Sans MT" panose="020B0502020104020203" pitchFamily="34" charset="0"/>
                      </a:endParaRPr>
                    </a:p>
                  </a:txBody>
                  <a:tcPr/>
                </a:tc>
                <a:extLst>
                  <a:ext uri="{0D108BD9-81ED-4DB2-BD59-A6C34878D82A}">
                    <a16:rowId xmlns:a16="http://schemas.microsoft.com/office/drawing/2014/main" val="2696265246"/>
                  </a:ext>
                </a:extLst>
              </a:tr>
              <a:tr h="589379">
                <a:tc>
                  <a:txBody>
                    <a:bodyPr/>
                    <a:lstStyle/>
                    <a:p>
                      <a:r>
                        <a:rPr lang="en-US" dirty="0">
                          <a:latin typeface="Gill Sans MT" panose="020B0502020104020203" pitchFamily="34" charset="0"/>
                        </a:rPr>
                        <a:t>8.</a:t>
                      </a:r>
                      <a:endParaRPr lang="en-ZA" dirty="0">
                        <a:latin typeface="Gill Sans MT" panose="020B0502020104020203" pitchFamily="34" charset="0"/>
                      </a:endParaRPr>
                    </a:p>
                  </a:txBody>
                  <a:tcPr/>
                </a:tc>
                <a:tc>
                  <a:txBody>
                    <a:bodyPr/>
                    <a:lstStyle/>
                    <a:p>
                      <a:r>
                        <a:rPr lang="en-US" sz="1800" b="1" dirty="0">
                          <a:latin typeface="Gill Sans MT" panose="020B0502020104020203" pitchFamily="34" charset="0"/>
                        </a:rPr>
                        <a:t>Contractual Requirements </a:t>
                      </a:r>
                    </a:p>
                    <a:p>
                      <a:pPr marL="0" indent="0">
                        <a:buFont typeface="Wingdings" panose="05000000000000000000" pitchFamily="2" charset="2"/>
                        <a:buNone/>
                      </a:pPr>
                      <a:r>
                        <a:rPr lang="en-US" sz="1800" dirty="0">
                          <a:latin typeface="Gill Sans MT" panose="020B0502020104020203" pitchFamily="34" charset="0"/>
                        </a:rPr>
                        <a:t>Safety, Quality, SDL&amp;I, Financial Due Diligence</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Christelle Stuart/Thokozile Kolweni/Phinda Ndabula </a:t>
                      </a:r>
                      <a:endParaRPr lang="en-ZA" dirty="0">
                        <a:latin typeface="Gill Sans MT" panose="020B0502020104020203" pitchFamily="34" charset="0"/>
                      </a:endParaRPr>
                    </a:p>
                  </a:txBody>
                  <a:tcPr/>
                </a:tc>
                <a:extLst>
                  <a:ext uri="{0D108BD9-81ED-4DB2-BD59-A6C34878D82A}">
                    <a16:rowId xmlns:a16="http://schemas.microsoft.com/office/drawing/2014/main" val="2146508963"/>
                  </a:ext>
                </a:extLst>
              </a:tr>
              <a:tr h="341466">
                <a:tc>
                  <a:txBody>
                    <a:bodyPr/>
                    <a:lstStyle/>
                    <a:p>
                      <a:r>
                        <a:rPr lang="en-US" dirty="0">
                          <a:latin typeface="Gill Sans MT" panose="020B0502020104020203" pitchFamily="34" charset="0"/>
                        </a:rPr>
                        <a:t>9.</a:t>
                      </a:r>
                      <a:endParaRPr lang="en-ZA" dirty="0">
                        <a:latin typeface="Gill Sans MT" panose="020B05020201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Gill Sans MT" panose="020B0502020104020203" pitchFamily="34" charset="0"/>
                        </a:rPr>
                        <a:t>General</a:t>
                      </a:r>
                      <a:endParaRPr lang="en-ZA" sz="1800" dirty="0">
                        <a:latin typeface="Gill Sans MT" panose="020B0502020104020203" pitchFamily="34" charset="0"/>
                      </a:endParaRPr>
                    </a:p>
                  </a:txBody>
                  <a:tcPr/>
                </a:tc>
                <a:tc>
                  <a:txBody>
                    <a:bodyPr/>
                    <a:lstStyle/>
                    <a:p>
                      <a:r>
                        <a:rPr lang="en-US" dirty="0">
                          <a:latin typeface="Gill Sans MT" panose="020B0502020104020203" pitchFamily="34" charset="0"/>
                        </a:rPr>
                        <a:t>ALL</a:t>
                      </a:r>
                      <a:endParaRPr lang="en-ZA" dirty="0">
                        <a:latin typeface="Gill Sans MT" panose="020B0502020104020203" pitchFamily="34" charset="0"/>
                      </a:endParaRPr>
                    </a:p>
                  </a:txBody>
                  <a:tcPr/>
                </a:tc>
                <a:extLst>
                  <a:ext uri="{0D108BD9-81ED-4DB2-BD59-A6C34878D82A}">
                    <a16:rowId xmlns:a16="http://schemas.microsoft.com/office/drawing/2014/main" val="682096789"/>
                  </a:ext>
                </a:extLst>
              </a:tr>
              <a:tr h="341466">
                <a:tc>
                  <a:txBody>
                    <a:bodyPr/>
                    <a:lstStyle/>
                    <a:p>
                      <a:r>
                        <a:rPr lang="en-US" dirty="0">
                          <a:latin typeface="Gill Sans MT" panose="020B0502020104020203" pitchFamily="34" charset="0"/>
                        </a:rPr>
                        <a:t>10.</a:t>
                      </a:r>
                      <a:endParaRPr lang="en-ZA" dirty="0">
                        <a:latin typeface="Gill Sans MT" panose="020B0502020104020203" pitchFamily="34" charset="0"/>
                      </a:endParaRPr>
                    </a:p>
                  </a:txBody>
                  <a:tcPr/>
                </a:tc>
                <a:tc>
                  <a:txBody>
                    <a:bodyPr/>
                    <a:lstStyle/>
                    <a:p>
                      <a:r>
                        <a:rPr lang="en-US" dirty="0">
                          <a:latin typeface="Gill Sans MT" panose="020B0502020104020203" pitchFamily="34" charset="0"/>
                        </a:rPr>
                        <a:t>Questions </a:t>
                      </a:r>
                      <a:endParaRPr lang="en-ZA" dirty="0">
                        <a:latin typeface="Gill Sans MT" panose="020B0502020104020203" pitchFamily="34" charset="0"/>
                      </a:endParaRPr>
                    </a:p>
                  </a:txBody>
                  <a:tcPr/>
                </a:tc>
                <a:tc>
                  <a:txBody>
                    <a:bodyPr/>
                    <a:lstStyle/>
                    <a:p>
                      <a:r>
                        <a:rPr lang="en-US" dirty="0">
                          <a:latin typeface="Gill Sans MT" panose="020B0502020104020203" pitchFamily="34" charset="0"/>
                        </a:rPr>
                        <a:t>ALL</a:t>
                      </a:r>
                      <a:endParaRPr lang="en-ZA" dirty="0">
                        <a:latin typeface="Gill Sans MT" panose="020B0502020104020203" pitchFamily="34" charset="0"/>
                      </a:endParaRPr>
                    </a:p>
                  </a:txBody>
                  <a:tcPr/>
                </a:tc>
                <a:extLst>
                  <a:ext uri="{0D108BD9-81ED-4DB2-BD59-A6C34878D82A}">
                    <a16:rowId xmlns:a16="http://schemas.microsoft.com/office/drawing/2014/main" val="676116358"/>
                  </a:ext>
                </a:extLst>
              </a:tr>
            </a:tbl>
          </a:graphicData>
        </a:graphic>
      </p:graphicFrame>
    </p:spTree>
    <p:extLst>
      <p:ext uri="{BB962C8B-B14F-4D97-AF65-F5344CB8AC3E}">
        <p14:creationId xmlns:p14="http://schemas.microsoft.com/office/powerpoint/2010/main" val="96593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sz="3200" b="1" dirty="0">
                <a:latin typeface="Gill Sans MT" panose="020B0502020104020203" pitchFamily="34" charset="0"/>
              </a:rPr>
              <a:t>Commercial Requirements </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Non-compulsory Clarification Meeting : Tender : </a:t>
            </a:r>
            <a:r>
              <a:rPr lang="en-US" dirty="0">
                <a:latin typeface="Gill Sans MT" panose="020B0502020104020203" pitchFamily="34" charset="0"/>
              </a:rPr>
              <a:t>E1022GXPEAK</a:t>
            </a:r>
            <a:endParaRPr lang="en-ZA" dirty="0"/>
          </a:p>
          <a:p>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3</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pPr marL="0" indent="0">
              <a:buNone/>
            </a:pPr>
            <a:r>
              <a:rPr lang="en-US" sz="2000" b="1" dirty="0">
                <a:latin typeface="Gill Sans MT" panose="020B0502020104020203" pitchFamily="34" charset="0"/>
              </a:rPr>
              <a:t>Deadline for Tender Submission :</a:t>
            </a:r>
          </a:p>
          <a:p>
            <a:pPr marL="0" indent="0">
              <a:buNone/>
            </a:pPr>
            <a:r>
              <a:rPr lang="en-US" sz="2000" dirty="0">
                <a:latin typeface="Gill Sans MT" panose="020B0502020104020203" pitchFamily="34" charset="0"/>
              </a:rPr>
              <a:t>Tuesday, 20 June 2025 at 10h00 (South African Standard Time)</a:t>
            </a:r>
          </a:p>
          <a:p>
            <a:pPr marL="0" indent="0">
              <a:buNone/>
            </a:pPr>
            <a:r>
              <a:rPr lang="en-US" sz="2000" dirty="0">
                <a:latin typeface="Gill Sans MT" panose="020B0502020104020203" pitchFamily="34" charset="0"/>
              </a:rPr>
              <a:t>Tenders to be submitted online via Eskom E-Tendering Platform. </a:t>
            </a:r>
          </a:p>
          <a:p>
            <a:pPr marL="0" indent="0">
              <a:buNone/>
            </a:pPr>
            <a:r>
              <a:rPr lang="en-US" sz="2000" b="1" dirty="0">
                <a:latin typeface="Gill Sans MT" panose="020B0502020104020203" pitchFamily="34" charset="0"/>
              </a:rPr>
              <a:t>Deadline for Clarification Questions:</a:t>
            </a:r>
          </a:p>
          <a:p>
            <a:pPr marL="0" indent="0">
              <a:buNone/>
            </a:pPr>
            <a:r>
              <a:rPr lang="en-US" sz="2000" dirty="0">
                <a:latin typeface="Gill Sans MT" panose="020B0502020104020203" pitchFamily="34" charset="0"/>
              </a:rPr>
              <a:t>5 working days prior to tender closing (13 June 2025)</a:t>
            </a:r>
            <a:endParaRPr lang="en-US" sz="2000" b="1" dirty="0">
              <a:latin typeface="Gill Sans MT" panose="020B0502020104020203" pitchFamily="34" charset="0"/>
            </a:endParaRPr>
          </a:p>
          <a:p>
            <a:pPr marL="0" indent="0">
              <a:buNone/>
            </a:pPr>
            <a:r>
              <a:rPr lang="en-US" sz="2000" b="1" dirty="0">
                <a:latin typeface="Gill Sans MT" panose="020B0502020104020203" pitchFamily="34" charset="0"/>
              </a:rPr>
              <a:t>Process for Submitting Clarification Questions :</a:t>
            </a:r>
          </a:p>
          <a:p>
            <a:pPr marL="0" indent="0">
              <a:buNone/>
            </a:pPr>
            <a:r>
              <a:rPr lang="en-US" sz="2000" dirty="0">
                <a:latin typeface="Gill Sans MT" panose="020B0502020104020203" pitchFamily="34" charset="0"/>
              </a:rPr>
              <a:t>Clarification questions must be made in writing and send to the Buyer, Christelle Stuart via e-mail </a:t>
            </a:r>
            <a:r>
              <a:rPr lang="en-US" sz="2000" dirty="0">
                <a:latin typeface="Gill Sans MT" panose="020B0502020104020203" pitchFamily="34" charset="0"/>
                <a:hlinkClick r:id="rId2"/>
              </a:rPr>
              <a:t>Stuartcj@eskom.co.za</a:t>
            </a:r>
            <a:r>
              <a:rPr lang="en-US" sz="2000" dirty="0">
                <a:latin typeface="Gill Sans MT" panose="020B0502020104020203" pitchFamily="34" charset="0"/>
              </a:rPr>
              <a:t> </a:t>
            </a:r>
          </a:p>
          <a:p>
            <a:pPr marL="0" indent="0">
              <a:buNone/>
            </a:pPr>
            <a:r>
              <a:rPr lang="en-US" sz="2000" dirty="0">
                <a:latin typeface="Gill Sans MT" panose="020B0502020104020203" pitchFamily="34" charset="0"/>
              </a:rPr>
              <a:t>Clarification questions will be recorded onto Eskom Template and uploaded on the Eskom Tender Bulletin. </a:t>
            </a:r>
          </a:p>
          <a:p>
            <a:pPr marL="0" indent="0">
              <a:buNone/>
            </a:pPr>
            <a:r>
              <a:rPr lang="en-US" sz="2000" b="1" dirty="0">
                <a:latin typeface="Gill Sans MT" panose="020B0502020104020203" pitchFamily="34" charset="0"/>
              </a:rPr>
              <a:t>How to access clarification answers :</a:t>
            </a:r>
          </a:p>
          <a:p>
            <a:pPr marL="0" indent="0">
              <a:buNone/>
            </a:pPr>
            <a:r>
              <a:rPr lang="en-US" sz="2000" dirty="0">
                <a:latin typeface="Gill Sans MT" panose="020B0502020104020203" pitchFamily="34" charset="0"/>
              </a:rPr>
              <a:t>Tenderers can access the clarification answers via the same platforms where the Tender Documents have been loaded (i.e., National Treasury Tender Portal and Eskom E-Tendering Website. </a:t>
            </a:r>
          </a:p>
        </p:txBody>
      </p:sp>
    </p:spTree>
    <p:extLst>
      <p:ext uri="{BB962C8B-B14F-4D97-AF65-F5344CB8AC3E}">
        <p14:creationId xmlns:p14="http://schemas.microsoft.com/office/powerpoint/2010/main" val="311445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BAD6-5160-3A61-4227-F3AD54EF4ADD}"/>
              </a:ext>
            </a:extLst>
          </p:cNvPr>
          <p:cNvSpPr>
            <a:spLocks noGrp="1"/>
          </p:cNvSpPr>
          <p:nvPr>
            <p:ph type="title"/>
          </p:nvPr>
        </p:nvSpPr>
        <p:spPr/>
        <p:txBody>
          <a:bodyPr/>
          <a:lstStyle/>
          <a:p>
            <a:r>
              <a:rPr lang="en-US" sz="3200" b="1" dirty="0">
                <a:latin typeface="Gill Sans MT" panose="020B0502020104020203" pitchFamily="34" charset="0"/>
              </a:rPr>
              <a:t>Eskom E-Tendering </a:t>
            </a:r>
            <a:endParaRPr lang="en-ZA" sz="32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4FB705A9-E3BC-9F99-3D78-367C1DD98509}"/>
              </a:ext>
            </a:extLst>
          </p:cNvPr>
          <p:cNvSpPr>
            <a:spLocks noGrp="1"/>
          </p:cNvSpPr>
          <p:nvPr>
            <p:ph idx="1"/>
          </p:nvPr>
        </p:nvSpPr>
        <p:spPr/>
        <p:txBody>
          <a:bodyPr>
            <a:normAutofit/>
          </a:bodyPr>
          <a:lstStyle/>
          <a:p>
            <a:pPr marL="0" indent="0">
              <a:buNone/>
            </a:pPr>
            <a:r>
              <a:rPr lang="en-US" sz="2400" dirty="0">
                <a:latin typeface="Gill Sans MT" panose="020B0502020104020203" pitchFamily="34" charset="0"/>
              </a:rPr>
              <a:t>Eskom has introduced a new solution for submitting tenders. </a:t>
            </a:r>
          </a:p>
          <a:p>
            <a:pPr marL="0" indent="0">
              <a:buNone/>
            </a:pPr>
            <a:endParaRPr lang="en-US" sz="2400" dirty="0">
              <a:latin typeface="Gill Sans MT" panose="020B0502020104020203" pitchFamily="34" charset="0"/>
            </a:endParaRPr>
          </a:p>
          <a:p>
            <a:pPr marL="0" indent="0">
              <a:buNone/>
            </a:pPr>
            <a:r>
              <a:rPr lang="en-US" sz="2400" dirty="0">
                <a:latin typeface="Gill Sans MT" panose="020B0502020104020203" pitchFamily="34" charset="0"/>
              </a:rPr>
              <a:t>Tenderers will now be submitted via Eskom’s e-tendering page and via the link: </a:t>
            </a:r>
          </a:p>
          <a:p>
            <a:pPr marL="0" indent="0">
              <a:buNone/>
            </a:pPr>
            <a:endParaRPr lang="en-US" sz="2400" dirty="0">
              <a:latin typeface="Gill Sans MT" panose="020B0502020104020203" pitchFamily="34" charset="0"/>
              <a:hlinkClick r:id="rId2"/>
            </a:endParaRPr>
          </a:p>
          <a:p>
            <a:pPr marL="0" indent="0">
              <a:buNone/>
            </a:pPr>
            <a:r>
              <a:rPr lang="en-US" sz="2400" dirty="0">
                <a:latin typeface="Gill Sans MT" panose="020B0502020104020203" pitchFamily="34" charset="0"/>
                <a:hlinkClick r:id="rId2"/>
              </a:rPr>
              <a:t>https://www.eskom.co.za/tenders/</a:t>
            </a:r>
            <a:r>
              <a:rPr lang="en-US" sz="2400" dirty="0">
                <a:latin typeface="Gill Sans MT" panose="020B0502020104020203" pitchFamily="34" charset="0"/>
              </a:rPr>
              <a:t>  </a:t>
            </a:r>
          </a:p>
          <a:p>
            <a:pPr marL="0" indent="0">
              <a:buNone/>
            </a:pPr>
            <a:endParaRPr lang="en-US" sz="2400" dirty="0">
              <a:latin typeface="Gill Sans MT" panose="020B0502020104020203" pitchFamily="34" charset="0"/>
            </a:endParaRPr>
          </a:p>
          <a:p>
            <a:pPr marL="0" indent="0">
              <a:buNone/>
            </a:pPr>
            <a:r>
              <a:rPr lang="en-US" sz="2400" dirty="0">
                <a:latin typeface="Gill Sans MT" panose="020B0502020104020203" pitchFamily="34" charset="0"/>
              </a:rPr>
              <a:t>E-Tendering Help Manual for suppliers:</a:t>
            </a:r>
          </a:p>
          <a:p>
            <a:pPr marL="0" indent="0">
              <a:buNone/>
            </a:pPr>
            <a:r>
              <a:rPr lang="en-US" sz="2400" dirty="0">
                <a:latin typeface="Gill Sans MT" panose="020B0502020104020203" pitchFamily="34" charset="0"/>
              </a:rPr>
              <a:t>Refer: Annexure L</a:t>
            </a:r>
          </a:p>
        </p:txBody>
      </p:sp>
    </p:spTree>
    <p:extLst>
      <p:ext uri="{BB962C8B-B14F-4D97-AF65-F5344CB8AC3E}">
        <p14:creationId xmlns:p14="http://schemas.microsoft.com/office/powerpoint/2010/main" val="287719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B261-2080-E561-934D-B297FA88CBFB}"/>
              </a:ext>
            </a:extLst>
          </p:cNvPr>
          <p:cNvSpPr>
            <a:spLocks noGrp="1"/>
          </p:cNvSpPr>
          <p:nvPr>
            <p:ph type="title"/>
          </p:nvPr>
        </p:nvSpPr>
        <p:spPr/>
        <p:txBody>
          <a:bodyPr/>
          <a:lstStyle/>
          <a:p>
            <a:r>
              <a:rPr lang="en-US" dirty="0"/>
              <a:t>NEC Pricing Schedule</a:t>
            </a:r>
            <a:endParaRPr lang="en-ZA" dirty="0"/>
          </a:p>
        </p:txBody>
      </p:sp>
      <p:sp>
        <p:nvSpPr>
          <p:cNvPr id="3" name="Content Placeholder 2">
            <a:extLst>
              <a:ext uri="{FF2B5EF4-FFF2-40B4-BE49-F238E27FC236}">
                <a16:creationId xmlns:a16="http://schemas.microsoft.com/office/drawing/2014/main" id="{0F4C27C9-8891-5840-272D-E5EC1D21CC46}"/>
              </a:ext>
            </a:extLst>
          </p:cNvPr>
          <p:cNvSpPr>
            <a:spLocks noGrp="1"/>
          </p:cNvSpPr>
          <p:nvPr>
            <p:ph idx="1"/>
          </p:nvPr>
        </p:nvSpPr>
        <p:spPr>
          <a:xfrm>
            <a:off x="211555" y="1237141"/>
            <a:ext cx="11383851" cy="4859022"/>
          </a:xfrm>
        </p:spPr>
        <p:txBody>
          <a:bodyPr>
            <a:normAutofit/>
          </a:bodyPr>
          <a:lstStyle/>
          <a:p>
            <a:r>
              <a:rPr lang="en-US" sz="2400" dirty="0">
                <a:solidFill>
                  <a:srgbClr val="000000"/>
                </a:solidFill>
                <a:latin typeface="Gill Sans MT" panose="020B0502020104020203" pitchFamily="34" charset="0"/>
              </a:rPr>
              <a:t>The NEC Form of Offer and Acceptance must be signed.</a:t>
            </a:r>
          </a:p>
          <a:p>
            <a:r>
              <a:rPr lang="en-US" sz="2400" b="0" i="0" u="none" strike="noStrike" baseline="0" dirty="0">
                <a:solidFill>
                  <a:srgbClr val="000000"/>
                </a:solidFill>
                <a:latin typeface="Gill Sans MT" panose="020B0502020104020203" pitchFamily="34" charset="0"/>
              </a:rPr>
              <a:t>Suppliers who fail to submit the above at tender closing, will be disqualified.	</a:t>
            </a:r>
          </a:p>
          <a:p>
            <a:r>
              <a:rPr lang="en-US" sz="2400" b="0" i="0" u="none" strike="noStrike" baseline="0" dirty="0">
                <a:solidFill>
                  <a:srgbClr val="000000"/>
                </a:solidFill>
                <a:latin typeface="Gill Sans MT" panose="020B0502020104020203" pitchFamily="34" charset="0"/>
              </a:rPr>
              <a:t>For e-tendering, the price schedule needs to be submitted in PDF(signed) and a copy in excel format.	</a:t>
            </a:r>
          </a:p>
          <a:p>
            <a:r>
              <a:rPr lang="en-ZA" sz="2400" dirty="0">
                <a:solidFill>
                  <a:srgbClr val="000000"/>
                </a:solidFill>
                <a:latin typeface="Gill Sans MT" panose="020B0502020104020203" pitchFamily="34" charset="0"/>
              </a:rPr>
              <a:t>Refer Tender returnables on ITT, page 16 where the above information is highlighted in yellow.</a:t>
            </a:r>
          </a:p>
        </p:txBody>
      </p:sp>
    </p:spTree>
    <p:extLst>
      <p:ext uri="{BB962C8B-B14F-4D97-AF65-F5344CB8AC3E}">
        <p14:creationId xmlns:p14="http://schemas.microsoft.com/office/powerpoint/2010/main" val="219825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CD6B-9FE8-D7A0-A749-2C4EED65C4EA}"/>
              </a:ext>
            </a:extLst>
          </p:cNvPr>
          <p:cNvSpPr>
            <a:spLocks noGrp="1"/>
          </p:cNvSpPr>
          <p:nvPr>
            <p:ph type="title"/>
          </p:nvPr>
        </p:nvSpPr>
        <p:spPr/>
        <p:txBody>
          <a:bodyPr/>
          <a:lstStyle/>
          <a:p>
            <a:r>
              <a:rPr lang="en-US" sz="3200" b="1" dirty="0">
                <a:latin typeface="Gill Sans MT" panose="020B0502020104020203" pitchFamily="34" charset="0"/>
              </a:rPr>
              <a:t>Tender Returnables </a:t>
            </a:r>
          </a:p>
        </p:txBody>
      </p:sp>
      <p:sp>
        <p:nvSpPr>
          <p:cNvPr id="3" name="Content Placeholder 2">
            <a:extLst>
              <a:ext uri="{FF2B5EF4-FFF2-40B4-BE49-F238E27FC236}">
                <a16:creationId xmlns:a16="http://schemas.microsoft.com/office/drawing/2014/main" id="{B90A1AF3-327D-D16A-5D3F-16E548896453}"/>
              </a:ext>
            </a:extLst>
          </p:cNvPr>
          <p:cNvSpPr>
            <a:spLocks noGrp="1"/>
          </p:cNvSpPr>
          <p:nvPr>
            <p:ph idx="1"/>
          </p:nvPr>
        </p:nvSpPr>
        <p:spPr/>
        <p:txBody>
          <a:bodyPr>
            <a:normAutofit/>
          </a:bodyPr>
          <a:lstStyle/>
          <a:p>
            <a:pPr marL="0" indent="0">
              <a:buNone/>
            </a:pPr>
            <a:r>
              <a:rPr lang="en-US" sz="3200" dirty="0">
                <a:latin typeface="Gill Sans MT" panose="020B0502020104020203" pitchFamily="34" charset="0"/>
              </a:rPr>
              <a:t>Refer to pages 13 to 18 of Invitation to Tender Document </a:t>
            </a:r>
          </a:p>
          <a:p>
            <a:pPr marL="0" indent="0">
              <a:buNone/>
            </a:pPr>
            <a:endParaRPr lang="en-US" sz="3200" dirty="0">
              <a:latin typeface="Gill Sans MT" panose="020B0502020104020203" pitchFamily="34" charset="0"/>
            </a:endParaRPr>
          </a:p>
          <a:p>
            <a:pPr marL="0" indent="0">
              <a:buNone/>
            </a:pPr>
            <a:r>
              <a:rPr lang="en-US" sz="3200" dirty="0">
                <a:latin typeface="Gill Sans MT" panose="020B0502020104020203" pitchFamily="34" charset="0"/>
              </a:rPr>
              <a:t>This section outlines all tender returnables required and their respective due dates by when these should be submitted. </a:t>
            </a:r>
          </a:p>
          <a:p>
            <a:pPr marL="0" indent="0">
              <a:buNone/>
            </a:pPr>
            <a:endParaRPr lang="en-US" sz="2400" dirty="0">
              <a:latin typeface="Gill Sans MT" panose="020B0502020104020203" pitchFamily="34" charset="0"/>
            </a:endParaRPr>
          </a:p>
          <a:p>
            <a:pPr marL="0" indent="0">
              <a:buNone/>
            </a:pPr>
            <a:endParaRPr lang="en-US" sz="2400" dirty="0">
              <a:latin typeface="Gill Sans MT" panose="020B0502020104020203" pitchFamily="34" charset="0"/>
            </a:endParaRPr>
          </a:p>
          <a:p>
            <a:pPr marL="0" indent="0">
              <a:buNone/>
            </a:pPr>
            <a:endParaRPr lang="en-US" sz="2400" dirty="0">
              <a:latin typeface="Gill Sans MT" panose="020B0502020104020203" pitchFamily="34" charset="0"/>
            </a:endParaRPr>
          </a:p>
          <a:p>
            <a:pPr marL="0" indent="0">
              <a:buNone/>
            </a:pPr>
            <a:endParaRPr lang="en-US" sz="2400" dirty="0">
              <a:latin typeface="Gill Sans MT" panose="020B0502020104020203" pitchFamily="34" charset="0"/>
            </a:endParaRPr>
          </a:p>
          <a:p>
            <a:pPr marL="0" indent="0">
              <a:buNone/>
            </a:pPr>
            <a:endParaRPr lang="en-US" sz="2400" dirty="0">
              <a:latin typeface="Gill Sans MT" panose="020B0502020104020203" pitchFamily="34" charset="0"/>
            </a:endParaRPr>
          </a:p>
          <a:p>
            <a:pPr marL="0" indent="0">
              <a:buNone/>
            </a:pPr>
            <a:r>
              <a:rPr lang="en-US" sz="2400" b="1" dirty="0">
                <a:latin typeface="Gill Sans MT" panose="020B0502020104020203" pitchFamily="34" charset="0"/>
              </a:rPr>
              <a:t>Note : Display ITT Pages 13 to 18 </a:t>
            </a:r>
          </a:p>
          <a:p>
            <a:pPr marL="0" indent="0">
              <a:buNone/>
            </a:pPr>
            <a:endParaRPr lang="en-US" sz="2400" b="1" dirty="0">
              <a:latin typeface="Gill Sans MT" panose="020B0502020104020203" pitchFamily="34" charset="0"/>
            </a:endParaRPr>
          </a:p>
          <a:p>
            <a:pPr marL="0" indent="0">
              <a:buNone/>
            </a:pPr>
            <a:endParaRPr lang="en-US" sz="2000" dirty="0">
              <a:latin typeface="Gill Sans MT" panose="020B0502020104020203" pitchFamily="34" charset="0"/>
            </a:endParaRPr>
          </a:p>
        </p:txBody>
      </p:sp>
      <p:sp>
        <p:nvSpPr>
          <p:cNvPr id="4" name="Footer Placeholder 4">
            <a:extLst>
              <a:ext uri="{FF2B5EF4-FFF2-40B4-BE49-F238E27FC236}">
                <a16:creationId xmlns:a16="http://schemas.microsoft.com/office/drawing/2014/main" id="{95F1F094-5331-2964-1B3F-709AA929626B}"/>
              </a:ext>
            </a:extLst>
          </p:cNvPr>
          <p:cNvSpPr>
            <a:spLocks noGrp="1"/>
          </p:cNvSpPr>
          <p:nvPr>
            <p:ph type="ftr" sz="quarter" idx="3"/>
          </p:nvPr>
        </p:nvSpPr>
        <p:spPr>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r>
              <a:rPr lang="en-US" dirty="0"/>
              <a:t>Non-compulsory Clarification Meeting : Tender : </a:t>
            </a:r>
            <a:r>
              <a:rPr lang="en-US" dirty="0">
                <a:latin typeface="Gill Sans MT" panose="020B0502020104020203" pitchFamily="34" charset="0"/>
              </a:rPr>
              <a:t>E1022GXPEAK</a:t>
            </a:r>
            <a:endParaRPr lang="en-ZA" dirty="0"/>
          </a:p>
          <a:p>
            <a:endParaRPr lang="en-ZA" dirty="0"/>
          </a:p>
        </p:txBody>
      </p:sp>
      <p:sp>
        <p:nvSpPr>
          <p:cNvPr id="5" name="Slide Number Placeholder 5">
            <a:extLst>
              <a:ext uri="{FF2B5EF4-FFF2-40B4-BE49-F238E27FC236}">
                <a16:creationId xmlns:a16="http://schemas.microsoft.com/office/drawing/2014/main" id="{4066D841-776C-9498-60ED-205E0B4437F8}"/>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6</a:t>
            </a:fld>
            <a:endParaRPr lang="en-ZA" dirty="0"/>
          </a:p>
        </p:txBody>
      </p:sp>
    </p:spTree>
    <p:extLst>
      <p:ext uri="{BB962C8B-B14F-4D97-AF65-F5344CB8AC3E}">
        <p14:creationId xmlns:p14="http://schemas.microsoft.com/office/powerpoint/2010/main" val="37989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B96D-89F4-356C-8F92-06774C1A5F6C}"/>
              </a:ext>
            </a:extLst>
          </p:cNvPr>
          <p:cNvSpPr>
            <a:spLocks noGrp="1"/>
          </p:cNvSpPr>
          <p:nvPr>
            <p:ph type="title"/>
          </p:nvPr>
        </p:nvSpPr>
        <p:spPr/>
        <p:txBody>
          <a:bodyPr/>
          <a:lstStyle/>
          <a:p>
            <a:r>
              <a:rPr lang="en-US" sz="3200" b="1" dirty="0">
                <a:latin typeface="Gill Sans MT" panose="020B0502020104020203" pitchFamily="34" charset="0"/>
              </a:rPr>
              <a:t>Technical Evaluation Criteria </a:t>
            </a:r>
            <a:endParaRPr lang="en-ZA" sz="32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0A3E963D-8AE5-CE00-00ED-CD9261783DC9}"/>
              </a:ext>
            </a:extLst>
          </p:cNvPr>
          <p:cNvSpPr>
            <a:spLocks noGrp="1"/>
          </p:cNvSpPr>
          <p:nvPr>
            <p:ph idx="1"/>
          </p:nvPr>
        </p:nvSpPr>
        <p:spPr/>
        <p:txBody>
          <a:bodyPr>
            <a:normAutofit/>
          </a:bodyPr>
          <a:lstStyle/>
          <a:p>
            <a:pPr marL="0" indent="0" algn="just">
              <a:buNone/>
            </a:pPr>
            <a:r>
              <a:rPr lang="en-US" sz="3200" dirty="0">
                <a:latin typeface="Gill Sans MT" panose="020B0502020104020203" pitchFamily="34" charset="0"/>
              </a:rPr>
              <a:t>The Technical Evaluation Criteria applicable for this Tender Enquiry No. E1354GXPOU is outlined in </a:t>
            </a:r>
            <a:r>
              <a:rPr lang="en-US" sz="3200" b="1" dirty="0">
                <a:latin typeface="Gill Sans MT" panose="020B0502020104020203" pitchFamily="34" charset="0"/>
              </a:rPr>
              <a:t>Annexure Y</a:t>
            </a:r>
            <a:r>
              <a:rPr lang="en-US" sz="3200" dirty="0">
                <a:latin typeface="Gill Sans MT" panose="020B0502020104020203" pitchFamily="34" charset="0"/>
              </a:rPr>
              <a:t>(issued with this tender) and stipulated under section 3.13 of the invitation to tender document. </a:t>
            </a:r>
          </a:p>
          <a:p>
            <a:pPr marL="0" indent="0" algn="just">
              <a:buNone/>
            </a:pPr>
            <a:endParaRPr lang="en-US" sz="3200" dirty="0">
              <a:latin typeface="Gill Sans MT" panose="020B0502020104020203" pitchFamily="34" charset="0"/>
            </a:endParaRPr>
          </a:p>
          <a:p>
            <a:pPr marL="0" indent="0" algn="just">
              <a:buNone/>
            </a:pPr>
            <a:endParaRPr lang="en-US" sz="3200" dirty="0">
              <a:latin typeface="Gill Sans MT" panose="020B0502020104020203" pitchFamily="34" charset="0"/>
            </a:endParaRPr>
          </a:p>
          <a:p>
            <a:pPr marL="0" indent="0" algn="just">
              <a:buNone/>
            </a:pPr>
            <a:endParaRPr lang="en-US" sz="3200" dirty="0">
              <a:latin typeface="Gill Sans MT" panose="020B0502020104020203" pitchFamily="34" charset="0"/>
            </a:endParaRPr>
          </a:p>
          <a:p>
            <a:pPr marL="0" indent="0" algn="just">
              <a:buNone/>
            </a:pPr>
            <a:r>
              <a:rPr lang="en-US" sz="3200" b="1" dirty="0">
                <a:latin typeface="Gill Sans MT" panose="020B0502020104020203" pitchFamily="34" charset="0"/>
              </a:rPr>
              <a:t>Note</a:t>
            </a:r>
            <a:r>
              <a:rPr lang="en-US" sz="3200" dirty="0">
                <a:latin typeface="Gill Sans MT" panose="020B0502020104020203" pitchFamily="34" charset="0"/>
              </a:rPr>
              <a:t> : Display Evaluation Criteria</a:t>
            </a:r>
            <a:endParaRPr lang="en-ZA" sz="3200" dirty="0">
              <a:latin typeface="Gill Sans MT" panose="020B0502020104020203" pitchFamily="34" charset="0"/>
            </a:endParaRPr>
          </a:p>
        </p:txBody>
      </p:sp>
    </p:spTree>
    <p:extLst>
      <p:ext uri="{BB962C8B-B14F-4D97-AF65-F5344CB8AC3E}">
        <p14:creationId xmlns:p14="http://schemas.microsoft.com/office/powerpoint/2010/main" val="227289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C52C-FF42-7066-AEC0-2F20DF1A2D09}"/>
              </a:ext>
            </a:extLst>
          </p:cNvPr>
          <p:cNvSpPr>
            <a:spLocks noGrp="1"/>
          </p:cNvSpPr>
          <p:nvPr>
            <p:ph type="title"/>
          </p:nvPr>
        </p:nvSpPr>
        <p:spPr/>
        <p:txBody>
          <a:bodyPr/>
          <a:lstStyle/>
          <a:p>
            <a:r>
              <a:rPr lang="en-US" sz="3200" b="1" dirty="0">
                <a:latin typeface="Gill Sans MT" panose="020B0502020104020203" pitchFamily="34" charset="0"/>
              </a:rPr>
              <a:t>Contractual Requirements </a:t>
            </a:r>
            <a:endParaRPr lang="en-ZA" sz="3200" b="1" dirty="0">
              <a:latin typeface="Gill Sans MT" panose="020B0502020104020203" pitchFamily="34" charset="0"/>
            </a:endParaRPr>
          </a:p>
        </p:txBody>
      </p:sp>
      <p:sp>
        <p:nvSpPr>
          <p:cNvPr id="3" name="Content Placeholder 2">
            <a:extLst>
              <a:ext uri="{FF2B5EF4-FFF2-40B4-BE49-F238E27FC236}">
                <a16:creationId xmlns:a16="http://schemas.microsoft.com/office/drawing/2014/main" id="{F61A3EE0-B211-94A9-6AA1-041251791B24}"/>
              </a:ext>
            </a:extLst>
          </p:cNvPr>
          <p:cNvSpPr>
            <a:spLocks noGrp="1"/>
          </p:cNvSpPr>
          <p:nvPr>
            <p:ph idx="1"/>
          </p:nvPr>
        </p:nvSpPr>
        <p:spPr/>
        <p:txBody>
          <a:bodyPr>
            <a:normAutofit/>
          </a:bodyPr>
          <a:lstStyle/>
          <a:p>
            <a:pPr marL="0" indent="0">
              <a:buNone/>
            </a:pPr>
            <a:r>
              <a:rPr lang="en-US" sz="2000" b="1" u="sng" dirty="0">
                <a:latin typeface="Gill Sans MT" panose="020B0502020104020203" pitchFamily="34" charset="0"/>
              </a:rPr>
              <a:t>Mandatory Contractual Requirement</a:t>
            </a:r>
            <a:r>
              <a:rPr lang="en-US" sz="2000" b="1" dirty="0">
                <a:latin typeface="Gill Sans MT" panose="020B0502020104020203" pitchFamily="34" charset="0"/>
              </a:rPr>
              <a:t>: </a:t>
            </a:r>
          </a:p>
          <a:p>
            <a:pPr marL="0" indent="0">
              <a:buNone/>
            </a:pPr>
            <a:r>
              <a:rPr lang="en-US" sz="2000" dirty="0">
                <a:latin typeface="Gill Sans MT" panose="020B0502020104020203" pitchFamily="34" charset="0"/>
              </a:rPr>
              <a:t>Proof of CSD Number/ Registration </a:t>
            </a:r>
          </a:p>
          <a:p>
            <a:pPr marL="0" indent="0">
              <a:buNone/>
            </a:pPr>
            <a:r>
              <a:rPr lang="en-US" sz="2000" b="1" u="sng" dirty="0">
                <a:latin typeface="Gill Sans MT" panose="020B0502020104020203" pitchFamily="34" charset="0"/>
              </a:rPr>
              <a:t>Safety</a:t>
            </a:r>
            <a:r>
              <a:rPr lang="en-US" sz="2000" b="1" u="sng" dirty="0">
                <a:latin typeface="Gill Sans MT" panose="020B0502020104020203" pitchFamily="34" charset="0"/>
                <a:sym typeface="Wingdings" panose="05000000000000000000" pitchFamily="2" charset="2"/>
              </a:rPr>
              <a:t>(Annexure O-S)</a:t>
            </a:r>
            <a:endParaRPr lang="en-US" sz="2000" b="1" u="sng" dirty="0">
              <a:latin typeface="Gill Sans MT" panose="020B0502020104020203" pitchFamily="34" charset="0"/>
            </a:endParaRPr>
          </a:p>
          <a:p>
            <a:pPr marL="0" indent="0">
              <a:buNone/>
            </a:pPr>
            <a:r>
              <a:rPr lang="en-US" sz="2000" dirty="0">
                <a:latin typeface="Gill Sans MT" panose="020B0502020104020203" pitchFamily="34" charset="0"/>
              </a:rPr>
              <a:t>The following documents will be required as part of SHE Tender returnable:</a:t>
            </a:r>
          </a:p>
          <a:p>
            <a:pPr marL="0" indent="0">
              <a:buNone/>
            </a:pPr>
            <a:r>
              <a:rPr lang="en-US" sz="2000" dirty="0">
                <a:latin typeface="Gill Sans MT" panose="020B0502020104020203" pitchFamily="34" charset="0"/>
              </a:rPr>
              <a:t>The tender enquiry must be accompanied by a specific project base line risk assessment,  SHE specification,  Annexure B (Acknowledgement of SHE rules and requirements) and the applicable Annexure C (Annexure C1 - High risk): SHE tender evaluation and scoring card).</a:t>
            </a:r>
          </a:p>
          <a:p>
            <a:pPr marL="0" indent="0">
              <a:buNone/>
            </a:pPr>
            <a:r>
              <a:rPr lang="en-US" sz="2000" dirty="0">
                <a:latin typeface="Gill Sans MT" panose="020B0502020104020203" pitchFamily="34" charset="0"/>
              </a:rPr>
              <a:t>Annexure B must be returned with the supplier’s tender document whereas Annexure C1 provides guidance to suppliers on the minimum SHE evaluation which will be used for the specific tender (the appropriate annexure C will be selected prior to issuing the enquiry). </a:t>
            </a:r>
          </a:p>
          <a:p>
            <a:pPr marL="0" indent="0">
              <a:buNone/>
            </a:pPr>
            <a:r>
              <a:rPr lang="en-US" sz="2000" dirty="0">
                <a:latin typeface="Gill Sans MT" panose="020B0502020104020203" pitchFamily="34" charset="0"/>
              </a:rPr>
              <a:t>Only the SHE criteria sent out with the tender enquiry will be evaluated. The SHE professional will conduct the OHS evaluation</a:t>
            </a:r>
            <a:r>
              <a:rPr lang="en-US" sz="2000" b="1" dirty="0">
                <a:latin typeface="Gill Sans MT" panose="020B0502020104020203" pitchFamily="34" charset="0"/>
              </a:rPr>
              <a:t>.</a:t>
            </a:r>
          </a:p>
          <a:p>
            <a:pPr marL="0" indent="0">
              <a:buNone/>
            </a:pPr>
            <a:endParaRPr lang="en-US" sz="2000" b="1" dirty="0">
              <a:latin typeface="Gill Sans MT" panose="020B0502020104020203" pitchFamily="34" charset="0"/>
            </a:endParaRPr>
          </a:p>
          <a:p>
            <a:endParaRPr lang="en-ZA" dirty="0"/>
          </a:p>
        </p:txBody>
      </p:sp>
    </p:spTree>
    <p:extLst>
      <p:ext uri="{BB962C8B-B14F-4D97-AF65-F5344CB8AC3E}">
        <p14:creationId xmlns:p14="http://schemas.microsoft.com/office/powerpoint/2010/main" val="49832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1A25-0872-2EC1-5D0C-E6A941308258}"/>
              </a:ext>
            </a:extLst>
          </p:cNvPr>
          <p:cNvSpPr>
            <a:spLocks noGrp="1"/>
          </p:cNvSpPr>
          <p:nvPr>
            <p:ph type="title"/>
          </p:nvPr>
        </p:nvSpPr>
        <p:spPr/>
        <p:txBody>
          <a:bodyPr/>
          <a:lstStyle/>
          <a:p>
            <a:r>
              <a:rPr lang="en-US" sz="2800" b="1" dirty="0"/>
              <a:t>Contractual Requirements Continued </a:t>
            </a:r>
            <a:endParaRPr lang="en-ZA" sz="2800" b="1" dirty="0"/>
          </a:p>
        </p:txBody>
      </p:sp>
      <p:sp>
        <p:nvSpPr>
          <p:cNvPr id="3" name="Content Placeholder 2">
            <a:extLst>
              <a:ext uri="{FF2B5EF4-FFF2-40B4-BE49-F238E27FC236}">
                <a16:creationId xmlns:a16="http://schemas.microsoft.com/office/drawing/2014/main" id="{EE12BBF4-5789-BB04-AB62-77A4D5E2199D}"/>
              </a:ext>
            </a:extLst>
          </p:cNvPr>
          <p:cNvSpPr>
            <a:spLocks noGrp="1"/>
          </p:cNvSpPr>
          <p:nvPr>
            <p:ph idx="1"/>
          </p:nvPr>
        </p:nvSpPr>
        <p:spPr/>
        <p:txBody>
          <a:bodyPr>
            <a:normAutofit/>
          </a:bodyPr>
          <a:lstStyle/>
          <a:p>
            <a:pPr marL="0" indent="0">
              <a:buNone/>
            </a:pPr>
            <a:r>
              <a:rPr lang="en-US" sz="2200" b="1" u="sng" dirty="0">
                <a:latin typeface="Gill Sans MT" panose="020B0502020104020203" pitchFamily="34" charset="0"/>
              </a:rPr>
              <a:t>Quality</a:t>
            </a:r>
            <a:r>
              <a:rPr lang="en-US" sz="2200" b="1" u="sng" dirty="0">
                <a:latin typeface="Gill Sans MT" panose="020B0502020104020203" pitchFamily="34" charset="0"/>
                <a:sym typeface="Wingdings" panose="05000000000000000000" pitchFamily="2" charset="2"/>
              </a:rPr>
              <a:t>(Annexure T-W)</a:t>
            </a:r>
            <a:endParaRPr lang="en-US" sz="2200" b="1" u="sng" dirty="0">
              <a:latin typeface="Gill Sans MT" panose="020B0502020104020203" pitchFamily="34" charset="0"/>
            </a:endParaRPr>
          </a:p>
          <a:p>
            <a:pPr marL="0" indent="0">
              <a:buNone/>
            </a:pPr>
            <a:r>
              <a:rPr lang="en-US" sz="2200" b="1" dirty="0">
                <a:latin typeface="Gill Sans MT" panose="020B0502020104020203" pitchFamily="34" charset="0"/>
              </a:rPr>
              <a:t>The requirements that may be applicable to the tenders are as follows:</a:t>
            </a:r>
          </a:p>
          <a:p>
            <a:pPr marL="0" indent="0">
              <a:buNone/>
            </a:pPr>
            <a:r>
              <a:rPr lang="en-US" sz="2200" dirty="0">
                <a:latin typeface="Gill Sans MT" panose="020B0502020104020203" pitchFamily="34" charset="0"/>
              </a:rPr>
              <a:t>• Category 3 quality criteria listing all returnables.</a:t>
            </a:r>
          </a:p>
          <a:p>
            <a:pPr marL="0" indent="0">
              <a:buNone/>
            </a:pPr>
            <a:r>
              <a:rPr lang="en-US" sz="2200" dirty="0">
                <a:latin typeface="Gill Sans MT" panose="020B0502020104020203" pitchFamily="34" charset="0"/>
              </a:rPr>
              <a:t>• Category 3 form A for section E of the criteria.</a:t>
            </a:r>
          </a:p>
          <a:p>
            <a:pPr marL="0" indent="0">
              <a:buNone/>
            </a:pPr>
            <a:r>
              <a:rPr lang="en-US" sz="2200" dirty="0">
                <a:latin typeface="Gill Sans MT" panose="020B0502020104020203" pitchFamily="34" charset="0"/>
              </a:rPr>
              <a:t>• CQP  and  QCP  templates  for  section  C  &amp;  D respectively.</a:t>
            </a:r>
          </a:p>
          <a:p>
            <a:pPr marL="0" indent="0">
              <a:buNone/>
            </a:pPr>
            <a:r>
              <a:rPr lang="en-US" sz="2200" dirty="0">
                <a:latin typeface="Gill Sans MT" panose="020B0502020104020203" pitchFamily="34" charset="0"/>
              </a:rPr>
              <a:t>• Supplier QM specification (QM 58) for reference only.</a:t>
            </a:r>
          </a:p>
          <a:p>
            <a:pPr marL="0" indent="0">
              <a:buNone/>
            </a:pPr>
            <a:r>
              <a:rPr lang="en-US" sz="2200" b="1" u="sng" dirty="0">
                <a:latin typeface="Gill Sans MT" panose="020B0502020104020203" pitchFamily="34" charset="0"/>
              </a:rPr>
              <a:t>SDL&amp;I:</a:t>
            </a:r>
          </a:p>
          <a:p>
            <a:pPr marL="0" indent="0">
              <a:buNone/>
            </a:pPr>
            <a:r>
              <a:rPr lang="en-US" sz="2200" dirty="0">
                <a:latin typeface="Gill Sans MT" panose="020B0502020104020203" pitchFamily="34" charset="0"/>
              </a:rPr>
              <a:t>SDL&amp;I Undertaking has been issued with the invitation to tender as </a:t>
            </a:r>
            <a:r>
              <a:rPr lang="en-US" sz="2200" b="1" dirty="0">
                <a:latin typeface="Gill Sans MT" panose="020B0502020104020203" pitchFamily="34" charset="0"/>
              </a:rPr>
              <a:t>Annexure N(SDLI) Strategy Setting Report</a:t>
            </a:r>
            <a:r>
              <a:rPr lang="en-US" sz="2200" dirty="0">
                <a:latin typeface="Gill Sans MT" panose="020B0502020104020203" pitchFamily="34" charset="0"/>
              </a:rPr>
              <a:t>. </a:t>
            </a:r>
          </a:p>
          <a:p>
            <a:pPr marL="0" indent="0">
              <a:buNone/>
            </a:pPr>
            <a:r>
              <a:rPr lang="en-US" sz="2200" b="1" u="sng" dirty="0">
                <a:latin typeface="Gill Sans MT" panose="020B0502020104020203" pitchFamily="34" charset="0"/>
              </a:rPr>
              <a:t>Financial Due Diligence</a:t>
            </a:r>
            <a:r>
              <a:rPr lang="en-US" sz="2200" dirty="0">
                <a:latin typeface="Gill Sans MT" panose="020B0502020104020203" pitchFamily="34" charset="0"/>
              </a:rPr>
              <a:t>: </a:t>
            </a:r>
          </a:p>
          <a:p>
            <a:pPr marL="0" indent="0">
              <a:buNone/>
            </a:pPr>
            <a:r>
              <a:rPr lang="en-US" sz="2200" dirty="0">
                <a:latin typeface="Gill Sans MT" panose="020B0502020104020203" pitchFamily="34" charset="0"/>
              </a:rPr>
              <a:t>Evaluation of the Financial reports / statements may be requested prior contract award to determine if the tenderer is of a financial risk to Eskom. </a:t>
            </a:r>
            <a:endParaRPr lang="en-ZA" sz="2200" dirty="0">
              <a:latin typeface="Gill Sans MT" panose="020B0502020104020203" pitchFamily="34" charset="0"/>
            </a:endParaRPr>
          </a:p>
          <a:p>
            <a:endParaRPr lang="en-ZA" dirty="0"/>
          </a:p>
        </p:txBody>
      </p:sp>
    </p:spTree>
    <p:extLst>
      <p:ext uri="{BB962C8B-B14F-4D97-AF65-F5344CB8AC3E}">
        <p14:creationId xmlns:p14="http://schemas.microsoft.com/office/powerpoint/2010/main" val="3547808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Lebogang Manakana</DisplayName>
        <AccountId>11117</AccountId>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E7FBBC9-AAD7-4C6C-A5E2-1B418E581B76}">
  <ds:schemaRefs>
    <ds:schemaRef ds:uri="http://schemas.microsoft.com/office/2006/metadata/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2c7ddca0-f18f-4514-89ec-cfc256175ba5"/>
  </ds:schemaRefs>
</ds:datastoreItem>
</file>

<file path=customXml/itemProps2.xml><?xml version="1.0" encoding="utf-8"?>
<ds:datastoreItem xmlns:ds="http://schemas.openxmlformats.org/officeDocument/2006/customXml" ds:itemID="{C39BE856-C36E-49CB-B93F-A353B8741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8C55A5-22DE-4D45-8F5C-ACF0955A7B6E}">
  <ds:schemaRefs>
    <ds:schemaRef ds:uri="http://schemas.microsoft.com/sharepoint/v3/contenttype/forms"/>
  </ds:schemaRefs>
</ds:datastoreItem>
</file>

<file path=customXml/itemProps4.xml><?xml version="1.0" encoding="utf-8"?>
<ds:datastoreItem xmlns:ds="http://schemas.openxmlformats.org/officeDocument/2006/customXml" ds:itemID="{17078CBE-E64E-489B-9316-7D3D0FF7A385}">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10784</TotalTime>
  <Words>817</Words>
  <Application>Microsoft Office PowerPoint</Application>
  <PresentationFormat>Widescreen</PresentationFormat>
  <Paragraphs>110</Paragraphs>
  <Slides>11</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Courier New</vt:lpstr>
      <vt:lpstr>Gill Sans MT</vt:lpstr>
      <vt:lpstr>Wingdings</vt:lpstr>
      <vt:lpstr>Office Theme</vt:lpstr>
      <vt:lpstr>Content Slide Master</vt:lpstr>
      <vt:lpstr>1_Content Slide Master</vt:lpstr>
      <vt:lpstr>think-cell Slide</vt:lpstr>
      <vt:lpstr> Non-Compulsory Tender Clarification E1354GXPOU: Supply and Delivery of Guide Vane Bush Seals for Drakensberg Units  1 to 4, for a period of five (5) years  </vt:lpstr>
      <vt:lpstr>Agenda</vt:lpstr>
      <vt:lpstr>Commercial Requirements </vt:lpstr>
      <vt:lpstr>Eskom E-Tendering </vt:lpstr>
      <vt:lpstr>NEC Pricing Schedule</vt:lpstr>
      <vt:lpstr>Tender Returnables </vt:lpstr>
      <vt:lpstr>Technical Evaluation Criteria </vt:lpstr>
      <vt:lpstr>Contractual Requirements </vt:lpstr>
      <vt:lpstr>Contractual Requirements Continued </vt:lpstr>
      <vt:lpstr>Questions ???</vt:lpstr>
      <vt:lpstr>End of Presentation   Thank you </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Blue 16x9</dc:title>
  <dc:creator>Hanlie Smit</dc:creator>
  <cp:lastModifiedBy>Christelle Stuart</cp:lastModifiedBy>
  <cp:revision>35</cp:revision>
  <dcterms:created xsi:type="dcterms:W3CDTF">2020-01-06T09:48:40Z</dcterms:created>
  <dcterms:modified xsi:type="dcterms:W3CDTF">2025-06-11T10:33:30Z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