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7" r:id="rId2"/>
    <p:sldMasterId id="2147484152" r:id="rId3"/>
    <p:sldMasterId id="2147484158" r:id="rId4"/>
    <p:sldMasterId id="2147484162" r:id="rId5"/>
    <p:sldMasterId id="2147484166" r:id="rId6"/>
  </p:sldMasterIdLst>
  <p:notesMasterIdLst>
    <p:notesMasterId r:id="rId18"/>
  </p:notesMasterIdLst>
  <p:handoutMasterIdLst>
    <p:handoutMasterId r:id="rId19"/>
  </p:handoutMasterIdLst>
  <p:sldIdLst>
    <p:sldId id="353" r:id="rId7"/>
    <p:sldId id="455" r:id="rId8"/>
    <p:sldId id="493" r:id="rId9"/>
    <p:sldId id="494" r:id="rId10"/>
    <p:sldId id="475" r:id="rId11"/>
    <p:sldId id="485" r:id="rId12"/>
    <p:sldId id="487" r:id="rId13"/>
    <p:sldId id="489" r:id="rId14"/>
    <p:sldId id="484" r:id="rId15"/>
    <p:sldId id="492" r:id="rId16"/>
    <p:sldId id="46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7B36114-CD18-4EF8-8122-E7FB6EF5DFD0}">
          <p14:sldIdLst>
            <p14:sldId id="353"/>
            <p14:sldId id="455"/>
            <p14:sldId id="493"/>
            <p14:sldId id="494"/>
            <p14:sldId id="475"/>
            <p14:sldId id="485"/>
            <p14:sldId id="487"/>
            <p14:sldId id="489"/>
            <p14:sldId id="484"/>
            <p14:sldId id="492"/>
          </p14:sldIdLst>
        </p14:section>
        <p14:section name="Untitled Section" id="{D9635FC7-24AD-4570-B2B0-9804DA26102D}">
          <p14:sldIdLst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6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00"/>
    <a:srgbClr val="FFB3E6"/>
    <a:srgbClr val="F9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2763" autoAdjust="0"/>
  </p:normalViewPr>
  <p:slideViewPr>
    <p:cSldViewPr>
      <p:cViewPr varScale="1">
        <p:scale>
          <a:sx n="105" d="100"/>
          <a:sy n="105" d="100"/>
        </p:scale>
        <p:origin x="1788" y="102"/>
      </p:cViewPr>
      <p:guideLst>
        <p:guide orient="horz" pos="2160"/>
        <p:guide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94046DBC-18E8-4BAA-8363-4424389705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137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8A27E5-5D75-4D90-A215-4D0F7315EAC4}" type="datetimeFigureOut">
              <a:rPr lang="en-ZA"/>
              <a:pPr>
                <a:defRPr/>
              </a:pPr>
              <a:t>15/02/2023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85B65F27-614F-4E85-8EA2-62C62BFF52D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496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D7FAF-9B6A-4C06-A1B1-4BD5CA0976F4}" type="slidenum">
              <a:rPr lang="en-US"/>
              <a:pPr/>
              <a:t>1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211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7498"/>
            <a:ext cx="4886509" cy="4466110"/>
          </a:xfrm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0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CE43B9-07BC-4478-8049-9F4C30CD4014}" type="slidenum">
              <a:rPr lang="en-GB" altLang="en-US" sz="1200" smtClean="0">
                <a:solidFill>
                  <a:schemeClr val="tx1"/>
                </a:solidFill>
              </a:rPr>
              <a:pPr/>
              <a:t>4</a:t>
            </a:fld>
            <a:endParaRPr lang="en-GB" altLang="en-US" sz="1200" smtClean="0">
              <a:solidFill>
                <a:schemeClr val="tx1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jpg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5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8.xml"/><Relationship Id="rId1" Type="http://schemas.openxmlformats.org/officeDocument/2006/relationships/vmlDrawing" Target="../drawings/vmlDrawing8.vml"/><Relationship Id="rId5" Type="http://schemas.openxmlformats.org/officeDocument/2006/relationships/image" Target="NULL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 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3276600" y="6553200"/>
            <a:ext cx="58674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78000" bIns="0" anchor="ctr"/>
          <a:lstStyle>
            <a:lvl1pPr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500" b="1" smtClean="0">
                <a:solidFill>
                  <a:schemeClr val="tx1"/>
                </a:solidFill>
              </a:rPr>
              <a:t>The Petroleum Oil and Gas Corporation of South Africa (SOC) Ltd   Reg. No. 1970/008130/07</a:t>
            </a:r>
          </a:p>
        </p:txBody>
      </p:sp>
      <p:pic>
        <p:nvPicPr>
          <p:cNvPr id="6" name="Picture 14" descr="Petro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7200"/>
            <a:ext cx="1485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2895600"/>
            <a:ext cx="5105400" cy="914400"/>
          </a:xfrm>
        </p:spPr>
        <p:txBody>
          <a:bodyPr anchor="t"/>
          <a:lstStyle>
            <a:lvl1pPr>
              <a:defRPr sz="3000"/>
            </a:lvl1pPr>
          </a:lstStyle>
          <a:p>
            <a:pPr lvl="0"/>
            <a:r>
              <a:rPr lang="en-US" noProof="0" smtClean="0"/>
              <a:t>PRESENTATION</a:t>
            </a:r>
            <a:br>
              <a:rPr lang="en-US" noProof="0" smtClean="0"/>
            </a:br>
            <a:r>
              <a:rPr lang="en-US" noProof="0" smtClean="0"/>
              <a:t>HEADING HERE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257800"/>
            <a:ext cx="5105400" cy="533400"/>
          </a:xfrm>
        </p:spPr>
        <p:txBody>
          <a:bodyPr anchor="ctr"/>
          <a:lstStyle>
            <a:lvl1pPr>
              <a:spcBef>
                <a:spcPct val="0"/>
              </a:spcBef>
              <a:defRPr sz="1600"/>
            </a:lvl1pPr>
          </a:lstStyle>
          <a:p>
            <a:pPr lvl="0"/>
            <a:r>
              <a:rPr lang="en-US" noProof="0" smtClean="0"/>
              <a:t>Sub Heading Here</a:t>
            </a:r>
            <a:br>
              <a:rPr lang="en-US" noProof="0" smtClean="0"/>
            </a:br>
            <a:r>
              <a:rPr lang="en-US" noProof="0" smtClean="0"/>
              <a:t>2 lines available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9A21-B0D7-4FD1-AD64-8517E9BB0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5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062-2550-4C01-B666-498EDE40B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32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81000"/>
            <a:ext cx="161925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470535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DD1F-385A-4B6A-8157-5AD72AFD6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26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81210"/>
            <a:ext cx="5316818" cy="497679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30"/>
            <a:ext cx="1294502" cy="117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00848" y="207930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cs typeface="Arial" charset="0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00848" y="366665"/>
            <a:ext cx="307776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 charset="0"/>
              </a:rPr>
              <a:t>Last Modified 1/7/2015 2:49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00848" y="527021"/>
            <a:ext cx="29495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 charset="0"/>
              </a:rPr>
              <a:t>Printed 2014/10/08 01:28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00848" y="5551674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200848" y="2738488"/>
            <a:ext cx="5282752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200848" y="4281393"/>
            <a:ext cx="5282752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8" name="doc id"/>
          <p:cNvSpPr>
            <a:spLocks noChangeArrowheads="1"/>
          </p:cNvSpPr>
          <p:nvPr userDrawn="1"/>
        </p:nvSpPr>
        <p:spPr bwMode="auto">
          <a:xfrm>
            <a:off x="8124136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en-US" sz="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2" name="Rectangle 10"/>
          <p:cNvSpPr txBox="1">
            <a:spLocks noChangeArrowheads="1"/>
          </p:cNvSpPr>
          <p:nvPr userDrawn="1"/>
        </p:nvSpPr>
        <p:spPr bwMode="auto">
          <a:xfrm>
            <a:off x="4172355" y="6612667"/>
            <a:ext cx="44868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The Petroleum Oil and Gas Corporation of South Africa (SOC) Ltd   Reg. No. 1970/008130/07</a:t>
            </a:r>
          </a:p>
        </p:txBody>
      </p:sp>
    </p:spTree>
    <p:extLst>
      <p:ext uri="{BB962C8B-B14F-4D97-AF65-F5344CB8AC3E}">
        <p14:creationId xmlns:p14="http://schemas.microsoft.com/office/powerpoint/2010/main" val="370212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10"/>
            <a:ext cx="5316818" cy="4976790"/>
          </a:xfrm>
          <a:prstGeom prst="rect">
            <a:avLst/>
          </a:prstGeom>
        </p:spPr>
      </p:pic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3200848" y="469886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cs typeface="Arial" charset="0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3200848" y="628621"/>
            <a:ext cx="276357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 charset="0"/>
              </a:rPr>
              <a:t>Last Modified 3/18/2014 9:44 AM India Standard Time</a:t>
            </a:r>
            <a:endParaRPr lang="en-US" sz="9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3200848" y="788977"/>
            <a:ext cx="372931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 charset="0"/>
              </a:rPr>
              <a:t>Printed</a:t>
            </a: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00848" y="5277937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00848" y="2176938"/>
            <a:ext cx="5638351" cy="4924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848" y="3863749"/>
            <a:ext cx="5638351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6322"/>
          <a:stretch/>
        </p:blipFill>
        <p:spPr>
          <a:xfrm>
            <a:off x="283789" y="140494"/>
            <a:ext cx="1171575" cy="1119187"/>
          </a:xfrm>
          <a:prstGeom prst="rect">
            <a:avLst/>
          </a:prstGeom>
        </p:spPr>
      </p:pic>
      <p:sp>
        <p:nvSpPr>
          <p:cNvPr id="26" name="Rectangle 25"/>
          <p:cNvSpPr>
            <a:spLocks/>
          </p:cNvSpPr>
          <p:nvPr userDrawn="1"/>
        </p:nvSpPr>
        <p:spPr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34" name="Rectangle 10"/>
          <p:cNvSpPr txBox="1">
            <a:spLocks noChangeArrowheads="1"/>
          </p:cNvSpPr>
          <p:nvPr userDrawn="1"/>
        </p:nvSpPr>
        <p:spPr bwMode="auto">
          <a:xfrm>
            <a:off x="4237007" y="6612667"/>
            <a:ext cx="43665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cs typeface="Arial" charset="0"/>
              </a:rPr>
              <a:t>The Petroleum Oil and Gas Corporation of South Africa (Pty) Ltd Reg. No. 1970/008130/07</a:t>
            </a:r>
          </a:p>
        </p:txBody>
      </p:sp>
      <p:sp>
        <p:nvSpPr>
          <p:cNvPr id="38" name="doc id"/>
          <p:cNvSpPr>
            <a:spLocks noChangeArrowheads="1"/>
          </p:cNvSpPr>
          <p:nvPr userDrawn="1"/>
        </p:nvSpPr>
        <p:spPr bwMode="auto">
          <a:xfrm>
            <a:off x="8124136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r>
              <a:rPr lang="en-US" sz="800" smtClean="0">
                <a:solidFill>
                  <a:srgbClr val="000000"/>
                </a:solidFill>
                <a:latin typeface="Arial"/>
                <a:cs typeface="Arial" charset="0"/>
              </a:rPr>
              <a:t>Doc ID</a:t>
            </a:r>
            <a:endParaRPr lang="en-US" sz="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790568" y="66126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800" b="1" smtClean="0">
                <a:solidFill>
                  <a:srgbClr val="000000"/>
                </a:solidFill>
                <a:cs typeface="Arial" charset="0"/>
              </a:rPr>
              <a:pPr algn="r" eaLnBrk="1" hangingPunct="1"/>
              <a:t>‹#›</a:t>
            </a:fld>
            <a:endParaRPr lang="en-US" sz="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7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eaLnBrk="1" hangingPunct="1"/>
            <a:fld id="{3A7EE2F7-B472-40ED-9C5C-C9B3B7AED786}" type="slidenum">
              <a:rPr lang="en-ZA" sz="10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‹#›</a:t>
            </a:fld>
            <a:endParaRPr lang="en-ZA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eaLnBrk="1" hangingPunct="1"/>
            <a:fld id="{7FB369B0-3BD0-4EF6-AD4C-61298B2CD289}" type="slidenum">
              <a:rPr lang="en-US" sz="10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4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188"/>
            <a:ext cx="5316538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63"/>
            <a:ext cx="12938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king Draft Text" hidden="1"/>
          <p:cNvSpPr txBox="1">
            <a:spLocks noChangeArrowheads="1"/>
          </p:cNvSpPr>
          <p:nvPr/>
        </p:nvSpPr>
        <p:spPr bwMode="auto">
          <a:xfrm>
            <a:off x="3200400" y="207963"/>
            <a:ext cx="1014413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8" name="Working Draft" hidden="1"/>
          <p:cNvSpPr txBox="1">
            <a:spLocks noChangeArrowheads="1"/>
          </p:cNvSpPr>
          <p:nvPr/>
        </p:nvSpPr>
        <p:spPr bwMode="auto">
          <a:xfrm>
            <a:off x="3200400" y="366713"/>
            <a:ext cx="3078163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Last Modified 1/7/2015 2:49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/>
        </p:nvSpPr>
        <p:spPr bwMode="auto">
          <a:xfrm>
            <a:off x="3200400" y="527050"/>
            <a:ext cx="2949575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Printed 2014/10/08 01:28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3200400" y="5551488"/>
            <a:ext cx="5037138" cy="493712"/>
            <a:chOff x="1663" y="3106"/>
            <a:chExt cx="3109" cy="305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" name="Rectangle 12"/>
          <p:cNvSpPr>
            <a:spLocks/>
          </p:cNvSpPr>
          <p:nvPr userDrawn="1"/>
        </p:nvSpPr>
        <p:spPr bwMode="auto">
          <a:xfrm>
            <a:off x="3200400" y="6489700"/>
            <a:ext cx="5943600" cy="368300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8124825" y="11113"/>
            <a:ext cx="6699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800" smtClean="0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 userDrawn="1"/>
        </p:nvSpPr>
        <p:spPr bwMode="auto">
          <a:xfrm>
            <a:off x="4171950" y="6611938"/>
            <a:ext cx="44878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</a:rPr>
              <a:t>The Petroleum Oil and Gas Corporation of South Africa (SOC) Ltd   Reg. No. 1970/008130/07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200848" y="2738488"/>
            <a:ext cx="5282752" cy="492443"/>
          </a:xfrm>
          <a:prstGeom prst="rect">
            <a:avLst/>
          </a:prstGeom>
        </p:spPr>
        <p:txBody>
          <a:bodyPr anchor="t"/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848" y="4281393"/>
            <a:ext cx="5282752" cy="219820"/>
          </a:xfrm>
        </p:spPr>
        <p:txBody>
          <a:bodyPr/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97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825D-BF5A-48E7-85AE-20915A451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9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81210"/>
            <a:ext cx="5316818" cy="497679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30"/>
            <a:ext cx="1294502" cy="117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00848" y="207930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00848" y="366665"/>
            <a:ext cx="307776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cs typeface="+mn-cs"/>
              </a:rPr>
              <a:t>Last Modified 1/7/2015 2:49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00848" y="527021"/>
            <a:ext cx="29495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cs typeface="+mn-cs"/>
              </a:rPr>
              <a:t>Printed 2014/10/08 01:28 PM South Africa Standard Time</a:t>
            </a:r>
            <a:endParaRPr lang="en-US" sz="90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00848" y="5551674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+mn-c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+mn-c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200848" y="2738488"/>
            <a:ext cx="5282752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200848" y="4281393"/>
            <a:ext cx="5282752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8" name="doc id"/>
          <p:cNvSpPr>
            <a:spLocks noChangeArrowheads="1"/>
          </p:cNvSpPr>
          <p:nvPr userDrawn="1"/>
        </p:nvSpPr>
        <p:spPr bwMode="auto">
          <a:xfrm>
            <a:off x="8124136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en-US" sz="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Rectangle 10"/>
          <p:cNvSpPr txBox="1">
            <a:spLocks noChangeArrowheads="1"/>
          </p:cNvSpPr>
          <p:nvPr userDrawn="1"/>
        </p:nvSpPr>
        <p:spPr bwMode="auto">
          <a:xfrm>
            <a:off x="4172355" y="6612667"/>
            <a:ext cx="44868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cs typeface="+mn-cs"/>
              </a:rPr>
              <a:t>The Petroleum Oil and Gas Corporation of South Africa (SOC) Ltd   Reg. No. 1970/008130/07</a:t>
            </a:r>
          </a:p>
        </p:txBody>
      </p:sp>
    </p:spTree>
    <p:extLst>
      <p:ext uri="{BB962C8B-B14F-4D97-AF65-F5344CB8AC3E}">
        <p14:creationId xmlns:p14="http://schemas.microsoft.com/office/powerpoint/2010/main" val="180096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1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 waterma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81600" cy="518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863" y="6553200"/>
            <a:ext cx="4580662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378000" bIns="0" anchor="ctr"/>
          <a:lstStyle/>
          <a:p>
            <a:pPr algn="r">
              <a:defRPr/>
            </a:pPr>
            <a:r>
              <a:rPr lang="en-US" sz="700" b="1" dirty="0">
                <a:latin typeface="Calibri" pitchFamily="34" charset="0"/>
              </a:rPr>
              <a:t>The Petroleum Oil and Gas Corporation of South Africa </a:t>
            </a:r>
            <a:r>
              <a:rPr lang="en-US" sz="700" b="1" dirty="0" smtClean="0">
                <a:latin typeface="Calibri" pitchFamily="34" charset="0"/>
              </a:rPr>
              <a:t>(SOC) </a:t>
            </a:r>
            <a:r>
              <a:rPr lang="en-US" sz="700" b="1" dirty="0">
                <a:latin typeface="Calibri" pitchFamily="34" charset="0"/>
              </a:rPr>
              <a:t>Ltd   Reg. No. 1970/008130/07</a:t>
            </a:r>
          </a:p>
        </p:txBody>
      </p:sp>
      <p:pic>
        <p:nvPicPr>
          <p:cNvPr id="8" name="Picture 9" descr="PetroS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0388" y="78278"/>
            <a:ext cx="1485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567" y="5373216"/>
            <a:ext cx="5328592" cy="914400"/>
          </a:xfrm>
        </p:spPr>
        <p:txBody>
          <a:bodyPr anchor="ctr" anchorCtr="1"/>
          <a:lstStyle>
            <a:lvl1pPr>
              <a:defRPr sz="30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8351"/>
            <a:ext cx="6477000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787951"/>
            <a:ext cx="720080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9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444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364" y="1556792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064" y="1556792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482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1574"/>
            <a:ext cx="7200800" cy="4900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454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2454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388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95E6-888D-4815-94D8-F4B609A3C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01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830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820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29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5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451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81000"/>
            <a:ext cx="161925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470535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927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477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057400" y="1600200"/>
            <a:ext cx="64770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344296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477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3162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162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12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CD13-EBA4-460B-A153-04319C504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4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784D-7B2A-4E30-96FD-9EF2FE20E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24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2E41-41AF-48AD-B5BD-5944A686A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0F75-4BE3-42FC-BB77-5E6B79A0F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7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19F9-1182-421D-91C5-C3F492E3E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998C-52D0-4D48-98E5-370BAB779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image" Target="../media/image5.jpg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image" Target="../media/image4.emf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9.jpg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15.xml"/><Relationship Id="rId6" Type="http://schemas.openxmlformats.org/officeDocument/2006/relationships/vmlDrawing" Target="../drawings/vmlDrawing3.vml"/><Relationship Id="rId11" Type="http://schemas.openxmlformats.org/officeDocument/2006/relationships/tags" Target="../tags/tag22.xml"/><Relationship Id="rId24" Type="http://schemas.openxmlformats.org/officeDocument/2006/relationships/image" Target="../media/image4.emf"/><Relationship Id="rId5" Type="http://schemas.openxmlformats.org/officeDocument/2006/relationships/theme" Target="../theme/theme3.xml"/><Relationship Id="rId15" Type="http://schemas.openxmlformats.org/officeDocument/2006/relationships/tags" Target="../tags/tag26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5.jpg"/><Relationship Id="rId5" Type="http://schemas.openxmlformats.org/officeDocument/2006/relationships/vmlDrawing" Target="../drawings/vmlDrawing5.vml"/><Relationship Id="rId15" Type="http://schemas.openxmlformats.org/officeDocument/2006/relationships/tags" Target="../tags/tag44.xml"/><Relationship Id="rId23" Type="http://schemas.openxmlformats.org/officeDocument/2006/relationships/image" Target="../media/image4.emf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heme" Target="../theme/theme4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vmlDrawing" Target="../drawings/vmlDrawing7.vml"/><Relationship Id="rId15" Type="http://schemas.openxmlformats.org/officeDocument/2006/relationships/tags" Target="../tags/tag61.xml"/><Relationship Id="rId23" Type="http://schemas.openxmlformats.org/officeDocument/2006/relationships/image" Target="NUL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heme" Target="../theme/theme5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oleObject" Target="../embeddings/oleObject7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2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un waterm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 descr="PetroSA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048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MAIN HEADING APPLICATION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477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23"/>
          <p:cNvSpPr>
            <a:spLocks noChangeArrowheads="1"/>
          </p:cNvSpPr>
          <p:nvPr userDrawn="1"/>
        </p:nvSpPr>
        <p:spPr bwMode="auto">
          <a:xfrm>
            <a:off x="3276600" y="6553200"/>
            <a:ext cx="58674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78000" bIns="0" anchor="ctr"/>
          <a:lstStyle>
            <a:lvl1pPr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500" b="1" smtClean="0">
                <a:solidFill>
                  <a:schemeClr val="tx1"/>
                </a:solidFill>
              </a:rPr>
              <a:t>The Petroleum Oil and Gas Corporation of South Africa (SOC) Ltd   Reg. No. 1970/008130/07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005777-87CD-4981-9349-570539625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1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6225" indent="-196850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630238" indent="-176213" algn="l" rtl="0" eaLnBrk="0" fontAlgn="base" hangingPunct="0">
        <a:lnSpc>
          <a:spcPct val="110000"/>
        </a:lnSpc>
        <a:spcBef>
          <a:spcPct val="10000"/>
        </a:spcBef>
        <a:spcAft>
          <a:spcPct val="20000"/>
        </a:spcAft>
        <a:buFont typeface="Arial" panose="020B0604020202020204" pitchFamily="34" charset="0"/>
        <a:buChar char="­"/>
        <a:defRPr>
          <a:solidFill>
            <a:schemeClr val="accent1"/>
          </a:solidFill>
          <a:latin typeface="+mn-lt"/>
          <a:cs typeface="+mn-cs"/>
        </a:defRPr>
      </a:lvl3pPr>
      <a:lvl4pPr marL="1077913" indent="-179388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SzPct val="7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1439863" indent="-180975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Font typeface="Arial" panose="020B0604020202020204" pitchFamily="34" charset="0"/>
        <a:buChar char="­"/>
        <a:defRPr>
          <a:solidFill>
            <a:schemeClr val="tx1"/>
          </a:solidFill>
          <a:latin typeface="+mn-lt"/>
          <a:cs typeface="+mn-cs"/>
        </a:defRPr>
      </a:lvl5pPr>
      <a:lvl6pPr marL="1897063" indent="-180975" algn="l" rtl="0" fontAlgn="base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354263" indent="-180975" algn="l" rtl="0" fontAlgn="base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2811463" indent="-180975" algn="l" rtl="0" fontAlgn="base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268663" indent="-180975" algn="l" rtl="0" fontAlgn="base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51031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en-US" sz="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3596" y="2689158"/>
            <a:ext cx="205825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charset="0"/>
              </a:rPr>
              <a:t>Last Modified 1/7/2015 2:49 PM South Africa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86079" y="4907138"/>
            <a:ext cx="197329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charset="0"/>
              </a:rPr>
              <a:t>Printed 2014/10/08 01:28 PM South Africa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8245" y="392445"/>
            <a:ext cx="80600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8245" y="8486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dirty="0">
                <a:solidFill>
                  <a:srgbClr val="808080"/>
                </a:solidFill>
                <a:latin typeface="Arial"/>
                <a:cs typeface="Arial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8245" y="743033"/>
            <a:ext cx="806007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10080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 charset="0"/>
                </a:rPr>
                <a:t>Title</a:t>
              </a:r>
            </a:p>
            <a:p>
              <a:pPr eaLnBrk="1" hangingPunct="1"/>
              <a:r>
                <a:rPr lang="en-US" sz="1600" dirty="0">
                  <a:solidFill>
                    <a:srgbClr val="808080"/>
                  </a:solidFill>
                  <a:latin typeface="Arial"/>
                  <a:cs typeface="Arial" charset="0"/>
                </a:rPr>
                <a:t>Unit of measure</a:t>
              </a:r>
            </a:p>
          </p:txBody>
        </p:sp>
      </p:grpSp>
      <p:sp>
        <p:nvSpPr>
          <p:cNvPr id="22" name="Rectangle 21"/>
          <p:cNvSpPr>
            <a:spLocks/>
          </p:cNvSpPr>
          <p:nvPr/>
        </p:nvSpPr>
        <p:spPr bwMode="auto"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 bwMode="auto">
          <a:xfrm>
            <a:off x="4172355" y="6612667"/>
            <a:ext cx="44868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The Petroleum Oil and Gas Corporation of South Africa (SOC) Ltd   Reg. No. 1970/008130/07</a:t>
            </a:r>
          </a:p>
        </p:txBody>
      </p:sp>
      <p:grpSp>
        <p:nvGrpSpPr>
          <p:cNvPr id="24" name="McK Slide Elements" hidden="1"/>
          <p:cNvGrpSpPr/>
          <p:nvPr/>
        </p:nvGrpSpPr>
        <p:grpSpPr bwMode="auto">
          <a:xfrm>
            <a:off x="188245" y="6045332"/>
            <a:ext cx="8760493" cy="368503"/>
            <a:chOff x="121488" y="6352634"/>
            <a:chExt cx="8794114" cy="368503"/>
          </a:xfrm>
        </p:grpSpPr>
        <p:sp>
          <p:nvSpPr>
            <p:cNvPr id="25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26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12775" indent="-612775" defTabSz="913526" eaLnBrk="1" hangingPunct="1">
                <a:tabLst>
                  <a:tab pos="617538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cs typeface="Arial" charset="0"/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Source</a:t>
              </a:r>
              <a:endParaRPr lang="en-US" sz="10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7484733" y="796471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176758" y="796471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181426" y="796471"/>
            <a:ext cx="1066895" cy="212366"/>
            <a:chOff x="7673880" y="285750"/>
            <a:chExt cx="1066895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808080"/>
                  </a:solidFill>
                  <a:latin typeface="Arial"/>
                  <a:cs typeface="Arial" charset="0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7417891" y="796471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7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6322"/>
          <a:stretch/>
        </p:blipFill>
        <p:spPr bwMode="auto">
          <a:xfrm>
            <a:off x="8315306" y="345806"/>
            <a:ext cx="640450" cy="611812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88245" y="726008"/>
            <a:ext cx="8060076" cy="0"/>
          </a:xfrm>
          <a:prstGeom prst="line">
            <a:avLst/>
          </a:prstGeom>
          <a:ln w="28575">
            <a:solidFill>
              <a:srgbClr val="D6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"/>
          <p:cNvSpPr txBox="1">
            <a:spLocks/>
          </p:cNvSpPr>
          <p:nvPr/>
        </p:nvSpPr>
        <p:spPr>
          <a:xfrm>
            <a:off x="8790568" y="66126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800" b="1" smtClean="0">
                <a:solidFill>
                  <a:srgbClr val="000000"/>
                </a:solidFill>
                <a:cs typeface="Arial" charset="0"/>
              </a:rPr>
              <a:pPr algn="r" eaLnBrk="1" hangingPunct="1"/>
              <a:t>‹#›</a:t>
            </a:fld>
            <a:endParaRPr lang="en-US" sz="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51031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r>
              <a:rPr lang="en-US" sz="800" dirty="0" smtClean="0">
                <a:solidFill>
                  <a:srgbClr val="000000"/>
                </a:solidFill>
                <a:latin typeface="Arial"/>
                <a:cs typeface="Arial" charset="0"/>
              </a:rPr>
              <a:t>Doc ID</a:t>
            </a:r>
            <a:endParaRPr lang="en-US" sz="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auto">
          <a:xfrm rot="5400000">
            <a:off x="8147793" y="2689158"/>
            <a:ext cx="18498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charset="0"/>
              </a:rPr>
              <a:t>Last Modified 3/18/2014 9:44 AM India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auto">
          <a:xfrm rot="5400000">
            <a:off x="8947606" y="4906198"/>
            <a:ext cx="25024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  <a:cs typeface="Arial" charset="0"/>
              </a:rPr>
              <a:t>Printed</a:t>
            </a:r>
            <a:endParaRPr lang="en-US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8245" y="411495"/>
            <a:ext cx="80600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8245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>
                <a:solidFill>
                  <a:srgbClr val="808080"/>
                </a:solidFill>
                <a:latin typeface="Arial"/>
                <a:cs typeface="Arial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8245" y="743033"/>
            <a:ext cx="806007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10080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 charset="0"/>
                </a:rPr>
                <a:t>Title</a:t>
              </a:r>
            </a:p>
            <a:p>
              <a:pPr eaLnBrk="1" hangingPunct="1"/>
              <a:r>
                <a:rPr lang="en-US" sz="1600" dirty="0">
                  <a:solidFill>
                    <a:srgbClr val="808080"/>
                  </a:solidFill>
                  <a:latin typeface="Arial"/>
                  <a:cs typeface="Arial" charset="0"/>
                </a:rPr>
                <a:t>Unit of measure</a:t>
              </a:r>
            </a:p>
          </p:txBody>
        </p:sp>
      </p:grpSp>
      <p:sp>
        <p:nvSpPr>
          <p:cNvPr id="22" name="Rectangle 21"/>
          <p:cNvSpPr>
            <a:spLocks/>
          </p:cNvSpPr>
          <p:nvPr/>
        </p:nvSpPr>
        <p:spPr bwMode="auto"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 bwMode="auto">
          <a:xfrm>
            <a:off x="4237007" y="6612667"/>
            <a:ext cx="43665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cs typeface="Arial" charset="0"/>
              </a:rPr>
              <a:t>The Petroleum Oil and Gas Corporation of South Africa (Pty) Ltd Reg. No. 1970/008130/07</a:t>
            </a:r>
          </a:p>
        </p:txBody>
      </p:sp>
      <p:grpSp>
        <p:nvGrpSpPr>
          <p:cNvPr id="24" name="McK Slide Elements" hidden="1"/>
          <p:cNvGrpSpPr/>
          <p:nvPr/>
        </p:nvGrpSpPr>
        <p:grpSpPr bwMode="auto">
          <a:xfrm>
            <a:off x="188245" y="6112007"/>
            <a:ext cx="8799168" cy="368503"/>
            <a:chOff x="121488" y="6352634"/>
            <a:chExt cx="8794114" cy="368503"/>
          </a:xfrm>
        </p:grpSpPr>
        <p:sp>
          <p:nvSpPr>
            <p:cNvPr id="25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26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12775" indent="-612775" defTabSz="913526" eaLnBrk="1" hangingPunct="1">
                <a:tabLst>
                  <a:tab pos="617538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cs typeface="Arial" charset="0"/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Source </a:t>
              </a:r>
              <a:endParaRPr lang="en-US" sz="10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7484733" y="796471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176758" y="796471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181426" y="796471"/>
            <a:ext cx="1066895" cy="212366"/>
            <a:chOff x="7673880" y="285750"/>
            <a:chExt cx="1066895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808080"/>
                  </a:solidFill>
                  <a:latin typeface="Arial"/>
                  <a:cs typeface="Arial" charset="0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7417891" y="796471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7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6322"/>
          <a:stretch/>
        </p:blipFill>
        <p:spPr bwMode="auto">
          <a:xfrm>
            <a:off x="8315306" y="345806"/>
            <a:ext cx="640450" cy="611812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88245" y="726008"/>
            <a:ext cx="8060076" cy="0"/>
          </a:xfrm>
          <a:prstGeom prst="line">
            <a:avLst/>
          </a:prstGeom>
          <a:ln w="28575">
            <a:solidFill>
              <a:srgbClr val="D6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doc id"/>
          <p:cNvSpPr>
            <a:spLocks noChangeArrowheads="1"/>
          </p:cNvSpPr>
          <p:nvPr/>
        </p:nvSpPr>
        <p:spPr bwMode="auto">
          <a:xfrm>
            <a:off x="8151813" y="11113"/>
            <a:ext cx="6699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8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3863" y="2689225"/>
            <a:ext cx="20574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1/7/2015 2:49 PM South Africa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85932" y="4907756"/>
            <a:ext cx="19732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2014/10/08 01:28 PM South Africa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Text</a:t>
            </a:r>
          </a:p>
        </p:txBody>
      </p:sp>
      <p:sp>
        <p:nvSpPr>
          <p:cNvPr id="307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8913" y="392113"/>
            <a:ext cx="8059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0" name="McK 1. On-page tracker" hidden="1"/>
          <p:cNvSpPr>
            <a:spLocks noChangeArrowheads="1"/>
          </p:cNvSpPr>
          <p:nvPr/>
        </p:nvSpPr>
        <p:spPr bwMode="auto">
          <a:xfrm>
            <a:off x="188913" y="7938"/>
            <a:ext cx="6111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8913" y="742950"/>
            <a:ext cx="80597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3082" name="ACET" hidden="1"/>
          <p:cNvGrpSpPr>
            <a:grpSpLocks/>
          </p:cNvGrpSpPr>
          <p:nvPr/>
        </p:nvGrpSpPr>
        <p:grpSpPr bwMode="auto">
          <a:xfrm>
            <a:off x="1482725" y="1409700"/>
            <a:ext cx="4349750" cy="519113"/>
            <a:chOff x="915" y="710"/>
            <a:chExt cx="2686" cy="320"/>
          </a:xfrm>
        </p:grpSpPr>
        <p:cxnSp>
          <p:nvCxnSpPr>
            <p:cNvPr id="3132" name="AutoShape 249"/>
            <p:cNvCxnSpPr>
              <a:cxnSpLocks noChangeShapeType="1"/>
              <a:stCxn id="3133" idx="4"/>
              <a:endCxn id="3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3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/>
              <a:r>
                <a:rPr lang="en-US" altLang="en-US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Rectangle 21"/>
          <p:cNvSpPr>
            <a:spLocks/>
          </p:cNvSpPr>
          <p:nvPr/>
        </p:nvSpPr>
        <p:spPr bwMode="auto">
          <a:xfrm>
            <a:off x="3200400" y="6489700"/>
            <a:ext cx="5943600" cy="368300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 bwMode="auto">
          <a:xfrm>
            <a:off x="4171950" y="6611938"/>
            <a:ext cx="44878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</a:rPr>
              <a:t>The Petroleum Oil and Gas Corporation of South Africa (SOC) Ltd   Reg. No. 1970/008130/07</a:t>
            </a:r>
          </a:p>
        </p:txBody>
      </p:sp>
      <p:grpSp>
        <p:nvGrpSpPr>
          <p:cNvPr id="3085" name="McK Slide Elements" hidden="1"/>
          <p:cNvGrpSpPr>
            <a:grpSpLocks/>
          </p:cNvGrpSpPr>
          <p:nvPr/>
        </p:nvGrpSpPr>
        <p:grpSpPr bwMode="auto">
          <a:xfrm>
            <a:off x="188913" y="6045200"/>
            <a:ext cx="8759825" cy="368300"/>
            <a:chOff x="121488" y="6352634"/>
            <a:chExt cx="8794114" cy="368503"/>
          </a:xfrm>
        </p:grpSpPr>
        <p:sp>
          <p:nvSpPr>
            <p:cNvPr id="25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4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3131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12775" indent="-612775" defTabSz="912813"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7538" algn="l"/>
                </a:tabLs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86" name="LegendBoxes" hidden="1"/>
          <p:cNvGrpSpPr>
            <a:grpSpLocks/>
          </p:cNvGrpSpPr>
          <p:nvPr/>
        </p:nvGrpSpPr>
        <p:grpSpPr bwMode="auto">
          <a:xfrm>
            <a:off x="7485063" y="796925"/>
            <a:ext cx="763587" cy="996950"/>
            <a:chOff x="4936" y="176"/>
            <a:chExt cx="481" cy="628"/>
          </a:xfrm>
        </p:grpSpPr>
        <p:sp>
          <p:nvSpPr>
            <p:cNvPr id="312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87" name="LegendLines" hidden="1"/>
          <p:cNvGrpSpPr>
            <a:grpSpLocks/>
          </p:cNvGrpSpPr>
          <p:nvPr/>
        </p:nvGrpSpPr>
        <p:grpSpPr bwMode="auto">
          <a:xfrm>
            <a:off x="7177088" y="796925"/>
            <a:ext cx="1071562" cy="730250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2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088" name="McKSticker" hidden="1"/>
          <p:cNvGrpSpPr>
            <a:grpSpLocks/>
          </p:cNvGrpSpPr>
          <p:nvPr/>
        </p:nvGrpSpPr>
        <p:grpSpPr bwMode="auto">
          <a:xfrm>
            <a:off x="7181850" y="796925"/>
            <a:ext cx="1066800" cy="211138"/>
            <a:chOff x="7673880" y="285750"/>
            <a:chExt cx="1066895" cy="212366"/>
          </a:xfrm>
        </p:grpSpPr>
        <p:sp>
          <p:nvSpPr>
            <p:cNvPr id="3113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114" name="AutoShape 31"/>
            <p:cNvCxnSpPr>
              <a:cxnSpLocks noChangeShapeType="1"/>
              <a:stCxn id="3113" idx="2"/>
              <a:endCxn id="3113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5" name="AutoShape 32"/>
            <p:cNvCxnSpPr>
              <a:cxnSpLocks noChangeShapeType="1"/>
              <a:stCxn id="3113" idx="4"/>
              <a:endCxn id="3113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9" name="LegendMoons" hidden="1"/>
          <p:cNvGrpSpPr>
            <a:grpSpLocks/>
          </p:cNvGrpSpPr>
          <p:nvPr/>
        </p:nvGrpSpPr>
        <p:grpSpPr bwMode="auto">
          <a:xfrm>
            <a:off x="7418388" y="796925"/>
            <a:ext cx="830262" cy="1306513"/>
            <a:chOff x="6655594" y="273840"/>
            <a:chExt cx="830430" cy="1306516"/>
          </a:xfrm>
        </p:grpSpPr>
        <p:grpSp>
          <p:nvGrpSpPr>
            <p:cNvPr id="309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9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9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9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097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98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99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00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01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3102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7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3090" name="Picture 6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6322"/>
          <a:stretch>
            <a:fillRect/>
          </a:stretch>
        </p:blipFill>
        <p:spPr bwMode="auto">
          <a:xfrm>
            <a:off x="8315325" y="346075"/>
            <a:ext cx="6397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88913" y="725488"/>
            <a:ext cx="8059737" cy="0"/>
          </a:xfrm>
          <a:prstGeom prst="line">
            <a:avLst/>
          </a:prstGeom>
          <a:ln w="28575">
            <a:solidFill>
              <a:srgbClr val="D6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"/>
          <p:cNvSpPr txBox="1">
            <a:spLocks/>
          </p:cNvSpPr>
          <p:nvPr/>
        </p:nvSpPr>
        <p:spPr>
          <a:xfrm>
            <a:off x="8789988" y="6611938"/>
            <a:ext cx="125412" cy="1238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>
              <a:defRPr/>
            </a:pPr>
            <a:fld id="{70C2C462-4224-4C1A-B60B-DEF922354018}" type="slidenum">
              <a:rPr lang="en-US" sz="800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l" defTabSz="912813" rtl="0" fontAlgn="base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fontAlgn="base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465138" indent="-266700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625475" indent="-1571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763588" indent="-131763" algn="l" defTabSz="91281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51031" y="10360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en-US" sz="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3596" y="2689158"/>
            <a:ext cx="205825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+mn-cs"/>
              </a:rPr>
              <a:t>Last Modified 1/7/2015 2:49 PM South Africa Standard Time</a:t>
            </a:r>
            <a:endParaRPr lang="en-US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86079" y="4907138"/>
            <a:ext cx="197329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+mn-cs"/>
              </a:rPr>
              <a:t>Printed 2014/10/08 01:28 PM South Africa Standard Time</a:t>
            </a:r>
            <a:endParaRPr lang="en-US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8245" y="392445"/>
            <a:ext cx="80600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8245" y="8486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8245" y="743033"/>
            <a:ext cx="806007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10080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Arial"/>
                  <a:cs typeface="+mn-cs"/>
                </a:rPr>
                <a:t>Title</a:t>
              </a:r>
            </a:p>
            <a:p>
              <a:pPr eaLnBrk="1" hangingPunct="1"/>
              <a:r>
                <a:rPr lang="en-US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sp>
        <p:nvSpPr>
          <p:cNvPr id="22" name="Rectangle 21"/>
          <p:cNvSpPr>
            <a:spLocks/>
          </p:cNvSpPr>
          <p:nvPr/>
        </p:nvSpPr>
        <p:spPr bwMode="auto">
          <a:xfrm>
            <a:off x="3200848" y="6490447"/>
            <a:ext cx="5943151" cy="367553"/>
          </a:xfrm>
          <a:prstGeom prst="rect">
            <a:avLst/>
          </a:prstGeom>
          <a:solidFill>
            <a:srgbClr val="FB9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 bwMode="auto">
          <a:xfrm>
            <a:off x="4172355" y="6612667"/>
            <a:ext cx="44868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000000"/>
                </a:solidFill>
                <a:cs typeface="+mn-cs"/>
              </a:rPr>
              <a:t>The Petroleum Oil and Gas Corporation of South Africa (SOC) Ltd   Reg. No. 1970/008130/07</a:t>
            </a:r>
          </a:p>
        </p:txBody>
      </p:sp>
      <p:grpSp>
        <p:nvGrpSpPr>
          <p:cNvPr id="24" name="McK Slide Elements" hidden="1"/>
          <p:cNvGrpSpPr/>
          <p:nvPr/>
        </p:nvGrpSpPr>
        <p:grpSpPr bwMode="auto">
          <a:xfrm>
            <a:off x="188245" y="6045332"/>
            <a:ext cx="8760493" cy="368503"/>
            <a:chOff x="121488" y="6352634"/>
            <a:chExt cx="8794114" cy="368503"/>
          </a:xfrm>
        </p:grpSpPr>
        <p:sp>
          <p:nvSpPr>
            <p:cNvPr id="25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26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12775" indent="-612775" defTabSz="913526" eaLnBrk="1" hangingPunct="1">
                <a:tabLst>
                  <a:tab pos="617538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cs typeface="+mn-cs"/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+mn-cs"/>
                </a:rPr>
                <a:t>Source</a:t>
              </a:r>
              <a:endParaRPr lang="en-US" sz="10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7484733" y="796471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176758" y="796471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181426" y="796471"/>
            <a:ext cx="1066895" cy="212366"/>
            <a:chOff x="7673880" y="285750"/>
            <a:chExt cx="1066895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80808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7417891" y="796471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7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000000"/>
                </a:buClr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6322"/>
          <a:stretch/>
        </p:blipFill>
        <p:spPr bwMode="auto">
          <a:xfrm>
            <a:off x="8315306" y="345806"/>
            <a:ext cx="640450" cy="611812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88245" y="726008"/>
            <a:ext cx="8060076" cy="0"/>
          </a:xfrm>
          <a:prstGeom prst="line">
            <a:avLst/>
          </a:prstGeom>
          <a:ln w="28575">
            <a:solidFill>
              <a:srgbClr val="D6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"/>
          <p:cNvSpPr txBox="1">
            <a:spLocks/>
          </p:cNvSpPr>
          <p:nvPr/>
        </p:nvSpPr>
        <p:spPr>
          <a:xfrm>
            <a:off x="8790568" y="66126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800" b="1" smtClean="0">
                <a:solidFill>
                  <a:srgbClr val="000000"/>
                </a:solidFill>
                <a:cs typeface="+mn-cs"/>
              </a:rPr>
              <a:pPr algn="r" eaLnBrk="1" hangingPunct="1"/>
              <a:t>‹#›</a:t>
            </a:fld>
            <a:endParaRPr lang="en-US" sz="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un watermark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375"/>
                    </a14:imgEffect>
                    <a14:imgEffect>
                      <a14:saturation sat="105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81600" cy="518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3" descr="PetroSA Logo"/>
          <p:cNvPicPr>
            <a:picLocks noChangeAspect="1" noChangeArrowheads="1"/>
          </p:cNvPicPr>
          <p:nvPr/>
        </p:nvPicPr>
        <p:blipFill rotWithShape="1">
          <a:blip r:embed="rId17"/>
          <a:srcRect l="-1" r="-11605"/>
          <a:stretch/>
        </p:blipFill>
        <p:spPr bwMode="auto">
          <a:xfrm>
            <a:off x="147857" y="163931"/>
            <a:ext cx="6658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153998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HEADING APPLICATION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1268760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79883" y="6553200"/>
            <a:ext cx="45720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378000" bIns="0" anchor="ctr"/>
          <a:lstStyle/>
          <a:p>
            <a:pPr algn="r">
              <a:defRPr/>
            </a:pPr>
            <a:r>
              <a:rPr lang="en-US" sz="700" b="1" dirty="0">
                <a:latin typeface="Calibri" pitchFamily="34" charset="0"/>
              </a:rPr>
              <a:t>The Petroleum Oil and Gas Corporation of South Africa </a:t>
            </a:r>
            <a:r>
              <a:rPr lang="en-US" sz="700" b="1" dirty="0" smtClean="0">
                <a:latin typeface="Calibri" pitchFamily="34" charset="0"/>
              </a:rPr>
              <a:t>(SOC) </a:t>
            </a:r>
            <a:r>
              <a:rPr lang="en-US" sz="700" b="1" dirty="0">
                <a:latin typeface="Calibri" pitchFamily="34" charset="0"/>
              </a:rPr>
              <a:t>Ltd   Reg. No. 1970/008130/07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787951"/>
            <a:ext cx="72008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40000"/>
        </a:spcBef>
        <a:spcAft>
          <a:spcPct val="10000"/>
        </a:spcAft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196850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Calibri" pitchFamily="34" charset="0"/>
          <a:cs typeface="+mn-cs"/>
        </a:defRPr>
      </a:lvl2pPr>
      <a:lvl3pPr marL="630238" indent="-176213" algn="l" rtl="0" eaLnBrk="1" fontAlgn="base" hangingPunct="1">
        <a:lnSpc>
          <a:spcPct val="110000"/>
        </a:lnSpc>
        <a:spcBef>
          <a:spcPct val="10000"/>
        </a:spcBef>
        <a:spcAft>
          <a:spcPct val="20000"/>
        </a:spcAft>
        <a:buFont typeface="Arial" charset="0"/>
        <a:buChar char="­"/>
        <a:defRPr>
          <a:solidFill>
            <a:schemeClr val="accent1"/>
          </a:solidFill>
          <a:latin typeface="Calibri" pitchFamily="34" charset="0"/>
          <a:cs typeface="+mn-cs"/>
        </a:defRPr>
      </a:lvl3pPr>
      <a:lvl4pPr marL="1077913" indent="-179388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SzPct val="75000"/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+mn-cs"/>
        </a:defRPr>
      </a:lvl4pPr>
      <a:lvl5pPr marL="1439863" indent="-180975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Calibri" pitchFamily="34" charset="0"/>
          <a:cs typeface="+mn-cs"/>
        </a:defRPr>
      </a:lvl5pPr>
      <a:lvl6pPr marL="1897063" indent="-180975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354263" indent="-180975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2811463" indent="-180975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268663" indent="-180975" algn="l" rtl="0" eaLnBrk="1" fontAlgn="base" hangingPunct="1">
        <a:lnSpc>
          <a:spcPct val="110000"/>
        </a:lnSpc>
        <a:spcBef>
          <a:spcPct val="10000"/>
        </a:spcBef>
        <a:spcAft>
          <a:spcPct val="10000"/>
        </a:spcAft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petrosal.com/" TargetMode="External"/><Relationship Id="rId2" Type="http://schemas.openxmlformats.org/officeDocument/2006/relationships/hyperlink" Target="mailto:martinhennie.fortuin@petrosa.co.za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tags" Target="../tags/tag70.xml"/><Relationship Id="rId7" Type="http://schemas.openxmlformats.org/officeDocument/2006/relationships/image" Target="../media/image26.emf"/><Relationship Id="rId12" Type="http://schemas.openxmlformats.org/officeDocument/2006/relationships/image" Target="../media/image31.jpeg"/><Relationship Id="rId2" Type="http://schemas.openxmlformats.org/officeDocument/2006/relationships/tags" Target="../tags/tag6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NEW cover 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9" y="6350"/>
            <a:ext cx="9144000" cy="6851650"/>
          </a:xfrm>
          <a:prstGeom prst="rect">
            <a:avLst/>
          </a:prstGeom>
          <a:noFill/>
        </p:spPr>
      </p:pic>
      <p:pic>
        <p:nvPicPr>
          <p:cNvPr id="415747" name="Picture 3" descr="PetroS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"/>
            <a:ext cx="1325563" cy="1447800"/>
          </a:xfrm>
          <a:prstGeom prst="rect">
            <a:avLst/>
          </a:prstGeom>
          <a:noFill/>
        </p:spPr>
      </p:pic>
      <p:sp>
        <p:nvSpPr>
          <p:cNvPr id="415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461250" cy="4495799"/>
          </a:xfrm>
        </p:spPr>
        <p:txBody>
          <a:bodyPr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BRIEFING SESSION</a:t>
            </a:r>
            <a: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CTT25229</a:t>
            </a:r>
            <a:br>
              <a:rPr lang="en-Z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Z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Z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Z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APPOINTMENT OF A PANEL OF TRANSACTION AND DUE DILIGENCE ADVISORS – GENERAL PROJECTS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Z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Z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Z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SESAKHO MAGADLA / </a:t>
            </a:r>
            <a:r>
              <a:rPr lang="en-ZA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WAYNE LIEBENBERG</a:t>
            </a:r>
            <a:r>
              <a:rPr lang="en-Z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ZA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HENNIE FORTUIN</a:t>
            </a:r>
            <a:r>
              <a:rPr lang="en-Z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ZA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SALEEM SOOBADER/LEON BEZUIDENHOUT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5614988" y="6553200"/>
            <a:ext cx="33922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600" dirty="0"/>
              <a:t>The Petroleum Oil and Gas Corporation of South Africa </a:t>
            </a:r>
            <a:r>
              <a:rPr lang="en-US" sz="600" dirty="0" smtClean="0"/>
              <a:t>(SOC) </a:t>
            </a:r>
            <a:r>
              <a:rPr lang="en-US" sz="600" dirty="0"/>
              <a:t>Ltd   Reg. No. 1970/008130/07</a:t>
            </a:r>
          </a:p>
        </p:txBody>
      </p:sp>
    </p:spTree>
    <p:extLst>
      <p:ext uri="{BB962C8B-B14F-4D97-AF65-F5344CB8AC3E}">
        <p14:creationId xmlns:p14="http://schemas.microsoft.com/office/powerpoint/2010/main" val="3304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IMPORTANT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Technical evaluation will be scored out of 100 point with a min threshold of 60 points being required,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Tender closes on 23 February 2023 @ 15:00 (CAT)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To be submitted on the portal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No late proposals will be considered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All procurement queries on this may be directed to </a:t>
            </a:r>
            <a:r>
              <a:rPr lang="en-US" dirty="0">
                <a:solidFill>
                  <a:srgbClr val="00B0F0"/>
                </a:solidFill>
                <a:hlinkClick r:id="rId2"/>
              </a:rPr>
              <a:t>martinhennie.fortuin@petrosa.co.za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Minutes of this meeting will be posted on the PetroSA website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/>
              <a:t>Please access our website </a:t>
            </a:r>
            <a:r>
              <a:rPr lang="en-US" dirty="0">
                <a:hlinkClick r:id="rId3"/>
              </a:rPr>
              <a:t>www.procurement.petrosa.com</a:t>
            </a:r>
            <a:r>
              <a:rPr lang="en-US" dirty="0"/>
              <a:t> to view any other procurement matters and to submit the tender.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753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2857034"/>
            <a:ext cx="6477000" cy="609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a typeface="Times New Roman"/>
              </a:rPr>
              <a:t>QUESTIONS AND ANSWER SESSION</a:t>
            </a:r>
            <a:endParaRPr lang="en-US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2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24743"/>
              </p:ext>
            </p:extLst>
          </p:nvPr>
        </p:nvGraphicFramePr>
        <p:xfrm>
          <a:off x="762000" y="1608227"/>
          <a:ext cx="8000999" cy="4041579"/>
        </p:xfrm>
        <a:graphic>
          <a:graphicData uri="http://schemas.openxmlformats.org/drawingml/2006/table">
            <a:tbl>
              <a:tblPr firstRow="1" firstCol="1" bandRow="1"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ITEM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TIME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/>
                          <a:ea typeface="Times New Roman"/>
                        </a:rPr>
                        <a:t>BY WHOM</a:t>
                      </a:r>
                      <a:endParaRPr lang="en-US" sz="12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ADMISSION INTO TEAMS PLATFORM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12H00 – 12H05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M Fortuin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CONTRACTS MANAGER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OPENING / WELCOME / INTRODUCTION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12H05 – 12H10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M</a:t>
                      </a:r>
                      <a:r>
                        <a:rPr lang="en-US" sz="1000" b="1" u="none" strike="noStrike" baseline="0" dirty="0" smtClean="0">
                          <a:effectLst/>
                          <a:latin typeface="+mj-lt"/>
                          <a:ea typeface="Times New Roman"/>
                        </a:rPr>
                        <a:t> Fortuin</a:t>
                      </a: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CONTRACTS MANAGER</a:t>
                      </a:r>
                      <a:endParaRPr lang="en-US" sz="1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none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dirty="0" smtClean="0">
                          <a:effectLst/>
                          <a:latin typeface="+mj-lt"/>
                          <a:ea typeface="Times New Roman"/>
                        </a:rPr>
                        <a:t>CLARIFICATION ON SCOPE OF WORK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000" b="1" u="non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12H25 – 12H45</a:t>
                      </a:r>
                      <a:endParaRPr lang="en-US" sz="1000" b="1" u="none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dirty="0" smtClean="0">
                          <a:effectLst/>
                          <a:latin typeface="+mj-lt"/>
                          <a:ea typeface="Times New Roman"/>
                        </a:rPr>
                        <a:t>S MAGADLA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dirty="0" smtClean="0">
                          <a:effectLst/>
                          <a:latin typeface="+mj-lt"/>
                          <a:ea typeface="Times New Roman"/>
                        </a:rPr>
                        <a:t>CHIEF OPERATING OFFICER (ACTING)</a:t>
                      </a: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0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strike="noStrike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QUESTIONS AND ANSWERS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12H45 – 13H15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 MAGADLA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CHIEF OPERATING OFFICER (ACTING)</a:t>
                      </a: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GENERAL &amp; CLOSURE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13H15 – 13H30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en-US" sz="1000" b="1" u="none" strike="noStrike" dirty="0" smtClean="0">
                          <a:effectLst/>
                          <a:latin typeface="+mj-lt"/>
                          <a:ea typeface="Times New Roman"/>
                        </a:rPr>
                        <a:t>ALL</a:t>
                      </a:r>
                      <a:endParaRPr lang="en-US" sz="1000" b="1" u="sng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0330" marR="40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28" name="Rectangle 1"/>
          <p:cNvSpPr>
            <a:spLocks noChangeArrowheads="1"/>
          </p:cNvSpPr>
          <p:nvPr/>
        </p:nvSpPr>
        <p:spPr bwMode="auto">
          <a:xfrm>
            <a:off x="1371600" y="274580"/>
            <a:ext cx="7010400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76225" indent="-196850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30238" indent="-176213" eaLnBrk="0" hangingPunct="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1077913" indent="-179388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itchFamily="2" charset="2"/>
              <a:buChar char="§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39863" indent="-180975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97063" indent="-180975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354263" indent="-180975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11463" indent="-180975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8663" indent="-180975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­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u="sng" dirty="0" smtClean="0">
                <a:cs typeface="Times New Roman" pitchFamily="18" charset="0"/>
              </a:rPr>
              <a:t>AGENDA 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1000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1000" b="1" dirty="0" smtClean="0"/>
              <a:t>CTT25229</a:t>
            </a:r>
            <a:r>
              <a:rPr lang="en-ZA" sz="1000" b="1" dirty="0"/>
              <a:t/>
            </a:r>
            <a:br>
              <a:rPr lang="en-ZA" sz="1000" b="1" dirty="0"/>
            </a:br>
            <a:r>
              <a:rPr lang="en-ZA" sz="1000" b="1" dirty="0"/>
              <a:t>THE APPOINTMENT OF A PANEL OF TRANSACTION AND </a:t>
            </a:r>
            <a:endParaRPr lang="en-ZA" sz="1000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1000" b="1" dirty="0" smtClean="0"/>
              <a:t>DUE </a:t>
            </a:r>
            <a:r>
              <a:rPr lang="en-ZA" sz="1000" b="1" dirty="0"/>
              <a:t>DILIGENCE ADVISORS – GENERAL PROJECTS</a:t>
            </a:r>
            <a:endParaRPr lang="en-US" sz="1000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/>
              <a:t/>
            </a:r>
            <a:br>
              <a:rPr lang="en-US" sz="1000" b="1" dirty="0"/>
            </a:br>
            <a:endParaRPr lang="en-US" alt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4881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PetroSA Background / Company Overview</a:t>
            </a:r>
            <a:endParaRPr lang="en-ZA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5409" y="1019829"/>
            <a:ext cx="874652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19685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30238" indent="-176213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+mn-lt"/>
                <a:cs typeface="+mn-cs"/>
              </a:defRPr>
            </a:lvl3pPr>
            <a:lvl4pPr marL="1077913" indent="-17938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9863" indent="-180975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970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6225" marR="0" lvl="1" indent="-196850" algn="just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ormed in 2002 through the merger of </a:t>
            </a:r>
            <a:r>
              <a:rPr kumimoji="0" lang="en-Z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Mossgas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Z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Soekor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parts of the Strategic Fuel Fund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6225" marR="0" lvl="1" indent="-196850" algn="just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Wholly state-owned company of the Government of South Africa and registered as a commercial entity under the South African law. </a:t>
            </a:r>
          </a:p>
          <a:p>
            <a:pPr marL="276225" marR="0" lvl="1" indent="-196850" algn="just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Subsidiary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CEF (Central Energy Fund) SOC Ltd which is a  schedule 2 state owned diversified energy company reporting to the department of mineral resources and energy (DMRE)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0" y="2695572"/>
            <a:ext cx="9144000" cy="385762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-1000164" y="4883337"/>
            <a:ext cx="1085857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42844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285852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428860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571867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714875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57884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000892" y="4402318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0800000">
            <a:off x="142844" y="4195063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-428305" y="3623923"/>
            <a:ext cx="1142302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500034" y="5348803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394007" y="5232751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1540909" y="5879576"/>
            <a:ext cx="106154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2357423" y="4195063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V="1">
            <a:off x="1786274" y="3623911"/>
            <a:ext cx="1142302" cy="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2786052" y="5339766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3818514" y="5871186"/>
            <a:ext cx="1078347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>
            <a:off x="5072070" y="5341038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6109047" y="5875704"/>
            <a:ext cx="106931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143900" y="4402324"/>
            <a:ext cx="785818" cy="7244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4" tIns="45632" rIns="91264" bIns="45632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7358083" y="5338778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8390062" y="5878457"/>
            <a:ext cx="1079335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643439" y="4195063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4075818" y="3627442"/>
            <a:ext cx="11352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>
            <a:off x="6929454" y="4195063"/>
            <a:ext cx="15716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361836" y="3627442"/>
            <a:ext cx="11352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000628" y="5878262"/>
            <a:ext cx="1643076" cy="646153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F-O gas field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discovery. Drilling (EC-E), Sable oil field.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5400000" flipH="1" flipV="1">
            <a:off x="2680023" y="5230491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966040" y="5230491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7252057" y="5230491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786052" y="5338780"/>
            <a:ext cx="1571636" cy="793405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F-A gas field discovered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Block 9 of f 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Bredasdorp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Basin, off Southern Cape coast.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1473" y="5338780"/>
            <a:ext cx="1571636" cy="793405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onshore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Soekor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well drilled in Beaufort West. Small , non-commercial accumulations of oil found.</a:t>
            </a:r>
          </a:p>
        </p:txBody>
      </p:sp>
      <p:cxnSp>
        <p:nvCxnSpPr>
          <p:cNvPr id="119" name="Straight Connector 118"/>
          <p:cNvCxnSpPr/>
          <p:nvPr/>
        </p:nvCxnSpPr>
        <p:spPr>
          <a:xfrm rot="5400000" flipH="1" flipV="1">
            <a:off x="1608455" y="4304057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3823034" y="4301797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109047" y="4301797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8395063" y="4301797"/>
            <a:ext cx="2120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357423" y="2995441"/>
            <a:ext cx="1571636" cy="793405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Discovery of E-M field, which together with F-A field provides basis for the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Mossgas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42844" y="2995445"/>
            <a:ext cx="1643074" cy="1072556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 the establishment of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Soekor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first offshore well drilled off the Southern Cape Coast.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gas discovery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(Block 11A).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929454" y="2846801"/>
            <a:ext cx="1757346" cy="1569483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Ikhwezi</a:t>
            </a:r>
            <a:r>
              <a:rPr kumimoji="0" lang="en-Z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/FO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starts producing.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Coast Gas comes on stream.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Sable starts producing on 15 October.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3439" y="2995452"/>
            <a:ext cx="1571636" cy="1212131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Drilling E-BD, the second discovery well for Sable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Oribi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oil field discovery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(E-BT1), 140 km South-West of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Mossel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Bay.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00628" y="5338779"/>
            <a:ext cx="1643076" cy="514254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Discovery of Oryx oil field, RS A’s 1st oil discovery.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358082" y="5338779"/>
            <a:ext cx="1571636" cy="1072556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Oribi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F-AH &amp; F-AR fields come on production.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Oryx and E-M fields come on production in May 2000.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-350878" y="2695580"/>
            <a:ext cx="2583713" cy="276821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Upstream Milestones:</a:t>
            </a:r>
          </a:p>
        </p:txBody>
      </p:sp>
      <p:pic>
        <p:nvPicPr>
          <p:cNvPr id="130" name="Picture 6" descr="http://home.smoe.com/www/images/projects/moss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872" y="4338646"/>
            <a:ext cx="934674" cy="785818"/>
          </a:xfrm>
          <a:prstGeom prst="ellipse">
            <a:avLst/>
          </a:prstGeom>
          <a:ln w="38100" cap="rnd">
            <a:solidFill>
              <a:srgbClr val="FFC000"/>
            </a:solidFill>
          </a:ln>
          <a:effectLst/>
        </p:spPr>
      </p:pic>
      <p:pic>
        <p:nvPicPr>
          <p:cNvPr id="13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8139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12" descr="http://us-cdn.creamermedia.co.za/assets/articles/images/resized/0000177473_resized_0000176593oilcityoilrigthepridesouthseaspetr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842" y="4385605"/>
            <a:ext cx="866290" cy="748568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pic>
        <p:nvPicPr>
          <p:cNvPr id="133" name="Picture 19" descr="http://www.iol.co.za/polopoly_fs/petrosa-1.1346396!/image/1276063351.jpg_gen/derivatives/box_300/1276063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399879"/>
            <a:ext cx="857256" cy="734790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pic>
        <p:nvPicPr>
          <p:cNvPr id="134" name="Picture 7" descr="Imag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9852" y="4338657"/>
            <a:ext cx="917702" cy="795343"/>
          </a:xfrm>
          <a:prstGeom prst="ellipse">
            <a:avLst/>
          </a:prstGeom>
          <a:ln w="38100" cap="rnd">
            <a:solidFill>
              <a:srgbClr val="FF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35" name="Picture 23" descr="http://www.bdlive.co.za/incoming/2012/08/31/petrol-fuel-xxx/ALTERNATES/crop_400x250/Petrol+fuel+XX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2" y="4399889"/>
            <a:ext cx="857256" cy="734791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2857" y="4410084"/>
            <a:ext cx="845292" cy="724582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561352" y="4338646"/>
            <a:ext cx="867773" cy="785818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pic>
        <p:nvPicPr>
          <p:cNvPr id="138" name="Picture 29" descr="http://i566.photobucket.com/albums/ss102/OMBugge/Offshore%20Vessels/Rigs/OldJacku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06" y="4296844"/>
            <a:ext cx="938243" cy="827620"/>
          </a:xfrm>
          <a:prstGeom prst="ellipse">
            <a:avLst/>
          </a:prstGeom>
          <a:ln w="38100" cap="rnd">
            <a:solidFill>
              <a:srgbClr val="FFCC00"/>
            </a:solidFill>
          </a:ln>
          <a:effectLst/>
        </p:spPr>
      </p:pic>
      <p:sp>
        <p:nvSpPr>
          <p:cNvPr id="139" name="Isosceles Triangle 138"/>
          <p:cNvSpPr/>
          <p:nvPr/>
        </p:nvSpPr>
        <p:spPr bwMode="auto">
          <a:xfrm>
            <a:off x="457200" y="5192230"/>
            <a:ext cx="95693" cy="9569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Isosceles Triangle 139"/>
          <p:cNvSpPr/>
          <p:nvPr/>
        </p:nvSpPr>
        <p:spPr bwMode="auto">
          <a:xfrm>
            <a:off x="1662267" y="4175003"/>
            <a:ext cx="95693" cy="9569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Isosceles Triangle 140"/>
          <p:cNvSpPr/>
          <p:nvPr/>
        </p:nvSpPr>
        <p:spPr bwMode="auto">
          <a:xfrm>
            <a:off x="8456428" y="4217579"/>
            <a:ext cx="95693" cy="9569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Isosceles Triangle 141"/>
          <p:cNvSpPr/>
          <p:nvPr/>
        </p:nvSpPr>
        <p:spPr bwMode="auto">
          <a:xfrm>
            <a:off x="6173974" y="4199860"/>
            <a:ext cx="95693" cy="9569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Isosceles Triangle 142"/>
          <p:cNvSpPr/>
          <p:nvPr/>
        </p:nvSpPr>
        <p:spPr bwMode="auto">
          <a:xfrm rot="10800000">
            <a:off x="2732649" y="5213482"/>
            <a:ext cx="95643" cy="95701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Isosceles Triangle 143"/>
          <p:cNvSpPr/>
          <p:nvPr/>
        </p:nvSpPr>
        <p:spPr bwMode="auto">
          <a:xfrm>
            <a:off x="3877470" y="4178543"/>
            <a:ext cx="95693" cy="9569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Isosceles Triangle 144"/>
          <p:cNvSpPr/>
          <p:nvPr/>
        </p:nvSpPr>
        <p:spPr bwMode="auto">
          <a:xfrm rot="10800000">
            <a:off x="5022192" y="5217025"/>
            <a:ext cx="95643" cy="95701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Isosceles Triangle 145"/>
          <p:cNvSpPr/>
          <p:nvPr/>
        </p:nvSpPr>
        <p:spPr bwMode="auto">
          <a:xfrm rot="10800000">
            <a:off x="7301105" y="5220570"/>
            <a:ext cx="95643" cy="95701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824" tIns="46710" rIns="89824" bIns="4671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925" y="949325"/>
          <a:ext cx="1588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9218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949325"/>
                        <a:ext cx="1588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E2A1ADC-E870-468C-83CB-8D574DE82D6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60338" y="947738"/>
            <a:ext cx="115887" cy="114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en-US" sz="1447" b="1" dirty="0">
              <a:ea typeface="+mj-ea"/>
              <a:sym typeface="Arial" panose="020B0604020202020204" pitchFamily="34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B5A142-2569-49F4-A7C0-C08ECE93C781}" type="slidenum">
              <a:rPr lang="en-US" altLang="en-US" sz="500" smtClean="0">
                <a:solidFill>
                  <a:srgbClr val="000000"/>
                </a:solidFill>
              </a:rPr>
              <a:pPr/>
              <a:t>4</a:t>
            </a:fld>
            <a:endParaRPr lang="en-US" altLang="en-US" sz="500" smtClean="0">
              <a:solidFill>
                <a:srgbClr val="00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60" y="5030262"/>
            <a:ext cx="1695546" cy="12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95" y="3023410"/>
            <a:ext cx="1718282" cy="13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</p:pic>
      <p:pic>
        <p:nvPicPr>
          <p:cNvPr id="9224" name="Picture 4" descr="South Coast Field Layou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" t="15826" r="2650" b="8211"/>
          <a:stretch>
            <a:fillRect/>
          </a:stretch>
        </p:blipFill>
        <p:spPr bwMode="auto">
          <a:xfrm>
            <a:off x="211138" y="3038475"/>
            <a:ext cx="1914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3868" r="76984" b="6654"/>
          <a:stretch>
            <a:fillRect/>
          </a:stretch>
        </p:blipFill>
        <p:spPr bwMode="auto">
          <a:xfrm>
            <a:off x="190500" y="1455738"/>
            <a:ext cx="1993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3" r="29530" b="13013"/>
          <a:stretch>
            <a:fillRect/>
          </a:stretch>
        </p:blipFill>
        <p:spPr bwMode="auto">
          <a:xfrm>
            <a:off x="3113088" y="1403350"/>
            <a:ext cx="2438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146" r="136" b="-146"/>
          <a:stretch>
            <a:fillRect/>
          </a:stretch>
        </p:blipFill>
        <p:spPr bwMode="auto">
          <a:xfrm>
            <a:off x="5876925" y="4935538"/>
            <a:ext cx="27336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"/>
          <p:cNvSpPr>
            <a:spLocks noChangeArrowheads="1"/>
          </p:cNvSpPr>
          <p:nvPr/>
        </p:nvSpPr>
        <p:spPr bwMode="auto">
          <a:xfrm>
            <a:off x="34925" y="1243013"/>
            <a:ext cx="2266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FA PLATFORM WITH SUBSEA</a:t>
            </a:r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gray">
          <a:xfrm>
            <a:off x="2005013" y="1466850"/>
            <a:ext cx="12430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000"/>
              <a:t>FA Condensate</a:t>
            </a:r>
          </a:p>
        </p:txBody>
      </p:sp>
      <p:grpSp>
        <p:nvGrpSpPr>
          <p:cNvPr id="9230" name="Group 22"/>
          <p:cNvGrpSpPr>
            <a:grpSpLocks/>
          </p:cNvGrpSpPr>
          <p:nvPr/>
        </p:nvGrpSpPr>
        <p:grpSpPr bwMode="auto">
          <a:xfrm>
            <a:off x="2184400" y="1674813"/>
            <a:ext cx="928688" cy="534987"/>
            <a:chOff x="1165" y="1231"/>
            <a:chExt cx="559" cy="120"/>
          </a:xfrm>
        </p:grpSpPr>
        <p:sp>
          <p:nvSpPr>
            <p:cNvPr id="9253" name="Line 23"/>
            <p:cNvSpPr>
              <a:spLocks noChangeShapeType="1"/>
            </p:cNvSpPr>
            <p:nvPr/>
          </p:nvSpPr>
          <p:spPr bwMode="gray">
            <a:xfrm flipV="1">
              <a:off x="1172" y="1348"/>
              <a:ext cx="552" cy="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254" name="Line 24"/>
            <p:cNvSpPr>
              <a:spLocks noChangeShapeType="1"/>
            </p:cNvSpPr>
            <p:nvPr/>
          </p:nvSpPr>
          <p:spPr bwMode="gray">
            <a:xfrm>
              <a:off x="1165" y="1231"/>
              <a:ext cx="552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31" name="Rectangle 25"/>
          <p:cNvSpPr>
            <a:spLocks noChangeArrowheads="1"/>
          </p:cNvSpPr>
          <p:nvPr/>
        </p:nvSpPr>
        <p:spPr bwMode="gray">
          <a:xfrm>
            <a:off x="2273300" y="1951038"/>
            <a:ext cx="6477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000"/>
              <a:t>NG Gas</a:t>
            </a:r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3438525" y="1169988"/>
            <a:ext cx="1238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GTL OPERATION</a:t>
            </a:r>
          </a:p>
        </p:txBody>
      </p:sp>
      <p:pic>
        <p:nvPicPr>
          <p:cNvPr id="9233" name="Picture 12" descr="PetroSA weighing value-added chemicals options for Mossel Bay refine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403350"/>
            <a:ext cx="24336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6265863" y="4721225"/>
            <a:ext cx="1674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VOORBAAI TANK FARM</a:t>
            </a: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gray">
          <a:xfrm>
            <a:off x="5562600" y="1951038"/>
            <a:ext cx="6159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36" name="Line 24"/>
          <p:cNvSpPr>
            <a:spLocks noChangeShapeType="1"/>
          </p:cNvSpPr>
          <p:nvPr/>
        </p:nvSpPr>
        <p:spPr bwMode="gray">
          <a:xfrm>
            <a:off x="7315200" y="2797175"/>
            <a:ext cx="0" cy="4857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37" name="Rectangle 29"/>
          <p:cNvSpPr>
            <a:spLocks noChangeArrowheads="1"/>
          </p:cNvSpPr>
          <p:nvPr/>
        </p:nvSpPr>
        <p:spPr bwMode="auto">
          <a:xfrm>
            <a:off x="6121400" y="2963863"/>
            <a:ext cx="2185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U51TANK FARM- GAS&amp;LIQUIDS </a:t>
            </a:r>
          </a:p>
        </p:txBody>
      </p:sp>
      <p:sp>
        <p:nvSpPr>
          <p:cNvPr id="9238" name="Rectangle 31"/>
          <p:cNvSpPr>
            <a:spLocks noChangeArrowheads="1"/>
          </p:cNvSpPr>
          <p:nvPr/>
        </p:nvSpPr>
        <p:spPr bwMode="auto">
          <a:xfrm>
            <a:off x="338138" y="4854575"/>
            <a:ext cx="2455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BLOEMFONTEIN &amp; TZANEEN DEPOT</a:t>
            </a:r>
          </a:p>
        </p:txBody>
      </p:sp>
      <p:sp>
        <p:nvSpPr>
          <p:cNvPr id="9239" name="Rectangle 32"/>
          <p:cNvSpPr>
            <a:spLocks noChangeArrowheads="1"/>
          </p:cNvSpPr>
          <p:nvPr/>
        </p:nvSpPr>
        <p:spPr bwMode="auto">
          <a:xfrm>
            <a:off x="5988050" y="1177925"/>
            <a:ext cx="2384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LIQUIDS (LIGHT CRUDE) REFINERY</a:t>
            </a:r>
          </a:p>
        </p:txBody>
      </p:sp>
      <p:sp>
        <p:nvSpPr>
          <p:cNvPr id="9240" name="Rectangle 33"/>
          <p:cNvSpPr>
            <a:spLocks noChangeArrowheads="1"/>
          </p:cNvSpPr>
          <p:nvPr/>
        </p:nvSpPr>
        <p:spPr bwMode="auto">
          <a:xfrm>
            <a:off x="3795713" y="4854575"/>
            <a:ext cx="790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>
                <a:solidFill>
                  <a:srgbClr val="FF0000"/>
                </a:solidFill>
              </a:rPr>
              <a:t>SPM/CBM</a:t>
            </a:r>
          </a:p>
        </p:txBody>
      </p:sp>
      <p:sp>
        <p:nvSpPr>
          <p:cNvPr id="9241" name="Rectangle 35"/>
          <p:cNvSpPr>
            <a:spLocks noChangeArrowheads="1"/>
          </p:cNvSpPr>
          <p:nvPr/>
        </p:nvSpPr>
        <p:spPr bwMode="auto">
          <a:xfrm>
            <a:off x="2208213" y="2771775"/>
            <a:ext cx="347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 b="1" dirty="0">
                <a:solidFill>
                  <a:srgbClr val="FF0000"/>
                </a:solidFill>
              </a:rPr>
              <a:t>DESALINATION PLANT &amp;  WOLWEDANS DAM 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gray">
          <a:xfrm>
            <a:off x="5095875" y="5648325"/>
            <a:ext cx="8175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dirty="0" smtClean="0">
                <a:solidFill>
                  <a:srgbClr val="E73505"/>
                </a:solidFill>
              </a:rPr>
              <a:t>Final Product</a:t>
            </a:r>
          </a:p>
        </p:txBody>
      </p:sp>
      <p:sp>
        <p:nvSpPr>
          <p:cNvPr id="9243" name="Line 24"/>
          <p:cNvSpPr>
            <a:spLocks noChangeShapeType="1"/>
          </p:cNvSpPr>
          <p:nvPr/>
        </p:nvSpPr>
        <p:spPr bwMode="gray">
          <a:xfrm flipH="1" flipV="1">
            <a:off x="5068888" y="5810250"/>
            <a:ext cx="8080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44" name="Line 24"/>
          <p:cNvSpPr>
            <a:spLocks noChangeShapeType="1"/>
          </p:cNvSpPr>
          <p:nvPr/>
        </p:nvSpPr>
        <p:spPr bwMode="gray">
          <a:xfrm flipH="1">
            <a:off x="2786063" y="5699125"/>
            <a:ext cx="539750" cy="158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45" name="Rectangle 25"/>
          <p:cNvSpPr>
            <a:spLocks noChangeArrowheads="1"/>
          </p:cNvSpPr>
          <p:nvPr/>
        </p:nvSpPr>
        <p:spPr bwMode="gray">
          <a:xfrm>
            <a:off x="2786063" y="553561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E73505"/>
                </a:solidFill>
              </a:rPr>
              <a:t>Final Product</a:t>
            </a:r>
          </a:p>
        </p:txBody>
      </p:sp>
      <p:sp>
        <p:nvSpPr>
          <p:cNvPr id="9246" name="Line 24"/>
          <p:cNvSpPr>
            <a:spLocks noChangeShapeType="1"/>
          </p:cNvSpPr>
          <p:nvPr/>
        </p:nvSpPr>
        <p:spPr bwMode="gray">
          <a:xfrm flipH="1" flipV="1">
            <a:off x="4191000" y="2643188"/>
            <a:ext cx="0" cy="3206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3">
            <a:lum bright="10000"/>
          </a:blip>
          <a:srcRect t="47158"/>
          <a:stretch/>
        </p:blipFill>
        <p:spPr bwMode="auto">
          <a:xfrm>
            <a:off x="5948363" y="3168650"/>
            <a:ext cx="2733675" cy="132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154613"/>
            <a:ext cx="2441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1540000">
            <a:off x="307081" y="2850459"/>
            <a:ext cx="17981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SUBSEA</a:t>
            </a:r>
            <a:endParaRPr lang="en-ZA" sz="1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250" name="Line 24"/>
          <p:cNvSpPr>
            <a:spLocks noChangeShapeType="1"/>
          </p:cNvSpPr>
          <p:nvPr/>
        </p:nvSpPr>
        <p:spPr bwMode="gray">
          <a:xfrm flipH="1">
            <a:off x="4913313" y="2698750"/>
            <a:ext cx="1265237" cy="245586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51" name="Line 24"/>
          <p:cNvSpPr>
            <a:spLocks noChangeShapeType="1"/>
          </p:cNvSpPr>
          <p:nvPr/>
        </p:nvSpPr>
        <p:spPr bwMode="gray">
          <a:xfrm flipH="1">
            <a:off x="7086600" y="4497388"/>
            <a:ext cx="0" cy="4714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9252" name="Picture 36" descr="SA’s biggest desalination plant opens – The Gremlin | Mossel Bay New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022600"/>
            <a:ext cx="16192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470" y="90218"/>
            <a:ext cx="807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PetroSA</a:t>
            </a:r>
            <a:r>
              <a:rPr lang="en-GB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GAS &amp; LIQUIDS, PROCESSING, AND TRANSITION STORAGE INFRASTRUCTURE </a:t>
            </a: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gray">
          <a:xfrm rot="10800000" flipH="1">
            <a:off x="4983163" y="2725736"/>
            <a:ext cx="1265237" cy="245586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cs typeface="Calibri" panose="020F0502020204030204" pitchFamily="34" charset="0"/>
              </a:rPr>
              <a:t>          SCOPE OF WORK</a:t>
            </a:r>
            <a:endParaRPr lang="en-ZA" dirty="0"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8200" y="9906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1000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196850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30238" indent="-176213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Font typeface="Arial" panose="020B0604020202020204" pitchFamily="34" charset="0"/>
              <a:buChar char="­"/>
              <a:defRPr>
                <a:solidFill>
                  <a:schemeClr val="accent1"/>
                </a:solidFill>
                <a:latin typeface="+mn-lt"/>
                <a:cs typeface="+mn-cs"/>
              </a:defRPr>
            </a:lvl3pPr>
            <a:lvl4pPr marL="1077913" indent="-179388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9863" indent="-180975" algn="l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970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180975" algn="l" rtl="0" fontAlgn="base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­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Petroleum Oil and Gas Corporation of South Africa SOC Ltd (“PetroSA”) is a wholly-owned subsidiary of the Central Energy Fund (CEF) Group of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</a:p>
          <a:p>
            <a:pPr marL="79375" lvl="1" indent="0" algn="just" eaLnBrk="1" hangingPunct="1">
              <a:lnSpc>
                <a:spcPct val="100000"/>
              </a:lnSpc>
              <a:buNone/>
              <a:defRPr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PetroSA is a schedule 2 company subject to the Public Finance Management Act (PFMA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9375" lvl="1" indent="0" algn="just" eaLnBrk="1" hangingPunct="1">
              <a:lnSpc>
                <a:spcPct val="100000"/>
              </a:lnSpc>
              <a:buNone/>
              <a:defRPr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PetroSA is an integrated oil and gas company with business activities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spanning:</a:t>
            </a:r>
          </a:p>
          <a:p>
            <a:pPr lvl="2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Upstream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(the Exploration and Production of Oil and Gas),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Midstream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(the refining of Oil and Gas at the GTLR to produce liquid fuels such as diesel, petrol, kerosene etc.)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and,</a:t>
            </a:r>
          </a:p>
          <a:p>
            <a:pPr lvl="2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Downstream (marketing and distribution of finished product to the customers).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defRPr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4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cs typeface="Calibri" panose="020F0502020204030204" pitchFamily="34" charset="0"/>
              </a:rPr>
              <a:t>SCOPE OF </a:t>
            </a:r>
            <a:r>
              <a:rPr lang="en-US" altLang="en-US" dirty="0" smtClean="0">
                <a:cs typeface="Calibri" panose="020F0502020204030204" pitchFamily="34" charset="0"/>
              </a:rPr>
              <a:t>WORK - GENERAL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2128"/>
            <a:ext cx="8458200" cy="539492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PetroSA is looking to </a:t>
            </a:r>
            <a:r>
              <a:rPr lang="en-GB" dirty="0">
                <a:cs typeface="Calibri" panose="020F0502020204030204" pitchFamily="34" charset="0"/>
              </a:rPr>
              <a:t>appoint a panel of Transactional Advisors with complementing skills and expertise to advise </a:t>
            </a:r>
            <a:r>
              <a:rPr lang="en-GB" dirty="0" smtClean="0">
                <a:cs typeface="Calibri" panose="020F0502020204030204" pitchFamily="34" charset="0"/>
              </a:rPr>
              <a:t>on: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Major </a:t>
            </a:r>
            <a:r>
              <a:rPr lang="en-GB" dirty="0">
                <a:cs typeface="Calibri" panose="020F0502020204030204" pitchFamily="34" charset="0"/>
              </a:rPr>
              <a:t>hydrocarbon investment </a:t>
            </a:r>
            <a:r>
              <a:rPr lang="en-GB" dirty="0" smtClean="0">
                <a:cs typeface="Calibri" panose="020F0502020204030204" pitchFamily="34" charset="0"/>
              </a:rPr>
              <a:t>projects such as: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Evaluation of Portfolio of Hydrocarbon Projects to determine which should be pursued to create maximum value and strategic fit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Farm-out agreements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Forming Upstream Partnerships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M</a:t>
            </a:r>
            <a:r>
              <a:rPr lang="en-GB" dirty="0" smtClean="0">
                <a:cs typeface="Calibri" panose="020F0502020204030204" pitchFamily="34" charset="0"/>
              </a:rPr>
              <a:t>ergers </a:t>
            </a:r>
            <a:r>
              <a:rPr lang="en-GB" dirty="0">
                <a:cs typeface="Calibri" panose="020F0502020204030204" pitchFamily="34" charset="0"/>
              </a:rPr>
              <a:t>and acquisitions </a:t>
            </a:r>
            <a:endParaRPr lang="en-GB" dirty="0" smtClean="0">
              <a:cs typeface="Calibri" panose="020F0502020204030204" pitchFamily="34" charset="0"/>
            </a:endParaRP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Refinery enhancement projects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Refinery Re-instatements and/or </a:t>
            </a:r>
            <a:r>
              <a:rPr lang="en-GB" dirty="0">
                <a:cs typeface="Calibri" panose="020F0502020204030204" pitchFamily="34" charset="0"/>
              </a:rPr>
              <a:t>c</a:t>
            </a:r>
            <a:r>
              <a:rPr lang="en-GB" dirty="0" smtClean="0">
                <a:cs typeface="Calibri" panose="020F0502020204030204" pitchFamily="34" charset="0"/>
              </a:rPr>
              <a:t>apacity upgrade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Gas to Power Project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Hydrocarbon trading projects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Supporting implementation of the changing business model from vertically integrated business to specific business (Carve-outs)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Support implementation of South African National Oil Company as directed by Shareholder and DMRE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Support in efforts to commercialise patents</a:t>
            </a:r>
            <a:endParaRPr lang="en-GB" dirty="0">
              <a:cs typeface="Calibri" panose="020F0502020204030204" pitchFamily="34" charset="0"/>
            </a:endParaRPr>
          </a:p>
          <a:p>
            <a:pPr lvl="3" algn="just">
              <a:buFont typeface="Arial" panose="020B0604020202020204" pitchFamily="34" charset="0"/>
              <a:buChar char="•"/>
            </a:pPr>
            <a:endParaRPr lang="en-GB" dirty="0" smtClean="0">
              <a:cs typeface="Calibri" panose="020F0502020204030204" pitchFamily="34" charset="0"/>
            </a:endParaRPr>
          </a:p>
          <a:p>
            <a:pPr lvl="3" algn="just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pPr lvl="3" algn="just">
              <a:buFont typeface="Arial" panose="020B0604020202020204" pitchFamily="34" charset="0"/>
              <a:buChar char="•"/>
            </a:pPr>
            <a:endParaRPr lang="en-GB" b="1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AND DELIVERABLES OF CONSULTANT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500" cy="50405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/>
              <a:t>Intends </a:t>
            </a:r>
            <a:r>
              <a:rPr lang="en-GB" dirty="0"/>
              <a:t>to appoint a panel of </a:t>
            </a:r>
            <a:r>
              <a:rPr lang="en-GB" dirty="0" smtClean="0"/>
              <a:t>Transactional Advisors to assist PetroSA to evaluate the projects that flows from the previously mentioned RFP’s as well as internal projects across the value chain.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ervices </a:t>
            </a:r>
            <a:r>
              <a:rPr lang="en-GB" dirty="0"/>
              <a:t>will include screening of opportunities, commercial evaluations, risk management, due diligence, asset and corporate valuations and due diligence, identifying contractual obligations and liabilities, facilitation of capital raise / securing project funding and portfolio management</a:t>
            </a:r>
            <a:r>
              <a:rPr lang="en-GB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/>
              <a:t>Deliverables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/>
              <a:t>Commercial evaluation of individual and/or basket of opportunities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ZA" dirty="0"/>
              <a:t>Determine the technical quality of the </a:t>
            </a:r>
            <a:r>
              <a:rPr lang="en-ZA" dirty="0" smtClean="0"/>
              <a:t>asset / project</a:t>
            </a:r>
            <a:endParaRPr lang="en-GB" dirty="0" smtClean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/>
              <a:t>Due diligence of projects and partners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/>
              <a:t>Determining strategic and commercial fit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ZA" dirty="0"/>
              <a:t>Determine the size of the market related to the asset / transaction</a:t>
            </a:r>
            <a:endParaRPr lang="en-GB" dirty="0" smtClean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/>
              <a:t>Risk assessments and management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 smtClean="0"/>
              <a:t>Assisting in building business cases fit for securing funding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886200" cy="5040560"/>
          </a:xfrm>
        </p:spPr>
        <p:txBody>
          <a:bodyPr/>
          <a:lstStyle/>
          <a:p>
            <a:pPr marL="96837" lvl="1" indent="0" algn="just">
              <a:buNone/>
            </a:pPr>
            <a:r>
              <a:rPr lang="en-GB" b="1" dirty="0">
                <a:cs typeface="Calibri" panose="020F0502020204030204" pitchFamily="34" charset="0"/>
              </a:rPr>
              <a:t>Upstream Division </a:t>
            </a:r>
            <a:r>
              <a:rPr lang="en-GB" dirty="0">
                <a:cs typeface="Calibri" panose="020F0502020204030204" pitchFamily="34" charset="0"/>
              </a:rPr>
              <a:t>has various projects and assets in different stages across the value </a:t>
            </a:r>
            <a:r>
              <a:rPr lang="en-GB" dirty="0" smtClean="0">
                <a:cs typeface="Calibri" panose="020F0502020204030204" pitchFamily="34" charset="0"/>
              </a:rPr>
              <a:t>chain and released a RFP to seek partners </a:t>
            </a:r>
            <a:r>
              <a:rPr lang="en-GB" sz="1600" dirty="0" smtClean="0">
                <a:cs typeface="Calibri" panose="020F0502020204030204" pitchFamily="34" charset="0"/>
              </a:rPr>
              <a:t>(</a:t>
            </a:r>
            <a:r>
              <a:rPr lang="en-GB" sz="1600" b="1" u="sng" kern="1200" dirty="0">
                <a:solidFill>
                  <a:srgbClr val="000000"/>
                </a:solidFill>
                <a:latin typeface="Arial"/>
              </a:rPr>
              <a:t>RFP 0003/ 2023 </a:t>
            </a:r>
            <a:r>
              <a:rPr lang="en-GB" sz="1600" b="1" u="sng" kern="1200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96837" lvl="1" indent="0" algn="just">
              <a:buNone/>
            </a:pPr>
            <a:endParaRPr lang="en-GB" sz="1600" b="1" u="sng" kern="1200" dirty="0" smtClean="0">
              <a:solidFill>
                <a:srgbClr val="000000"/>
              </a:solidFill>
              <a:latin typeface="Arial"/>
            </a:endParaRPr>
          </a:p>
          <a:p>
            <a:pPr marL="96837" lvl="1" indent="0" algn="just">
              <a:buNone/>
            </a:pPr>
            <a:r>
              <a:rPr lang="en-GB" b="1" kern="1200" dirty="0">
                <a:solidFill>
                  <a:srgbClr val="000000"/>
                </a:solidFill>
                <a:cs typeface="Calibri" panose="020F0502020204030204" pitchFamily="34" charset="0"/>
              </a:rPr>
              <a:t>Also see </a:t>
            </a:r>
            <a:r>
              <a:rPr lang="en-US" altLang="en-US" b="1" kern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b="1" dirty="0"/>
              <a:t>RFP 0004/ 2023  - </a:t>
            </a:r>
            <a:r>
              <a:rPr lang="en-US" altLang="en-US" b="1" dirty="0"/>
              <a:t>FUNDING </a:t>
            </a:r>
            <a:r>
              <a:rPr lang="en-US" altLang="en-US" b="1" dirty="0" smtClean="0"/>
              <a:t>REQUIREMENTS</a:t>
            </a:r>
          </a:p>
          <a:p>
            <a:pPr marL="96837" lvl="1" indent="0" algn="just">
              <a:buNone/>
            </a:pPr>
            <a:endParaRPr lang="en-GB" b="1" u="sng" kern="1200" dirty="0" smtClean="0">
              <a:solidFill>
                <a:srgbClr val="000000"/>
              </a:solidFill>
              <a:latin typeface="Arial"/>
            </a:endParaRPr>
          </a:p>
          <a:p>
            <a:pPr marL="96837" lvl="1" indent="0" algn="just">
              <a:buNone/>
            </a:pPr>
            <a:r>
              <a:rPr lang="en-ZA" kern="1200" dirty="0">
                <a:solidFill>
                  <a:srgbClr val="000000"/>
                </a:solidFill>
                <a:cs typeface="Calibri" panose="020F0502020204030204" pitchFamily="34" charset="0"/>
              </a:rPr>
              <a:t>The main objective of these partnerships is to assist PetroSA in commercially monetising the remaining gas potential in the Block 9 Production Rights, and for carrying PetroSA in Block 3A/4A and Block </a:t>
            </a:r>
            <a:r>
              <a:rPr lang="en-ZA" kern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9/11a work programmes:</a:t>
            </a:r>
          </a:p>
          <a:p>
            <a:pPr marL="96837" lvl="1" indent="0" algn="just">
              <a:buNone/>
            </a:pPr>
            <a:endParaRPr lang="en-ZA" kern="12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96837" lvl="1" indent="0" algn="just">
              <a:buNone/>
            </a:pP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78351"/>
            <a:ext cx="6477000" cy="609600"/>
          </a:xfrm>
        </p:spPr>
        <p:txBody>
          <a:bodyPr/>
          <a:lstStyle/>
          <a:p>
            <a:pPr algn="ctr"/>
            <a:r>
              <a:rPr lang="en-US" altLang="en-US" dirty="0">
                <a:cs typeface="Calibri" panose="020F0502020204030204" pitchFamily="34" charset="0"/>
              </a:rPr>
              <a:t>SCOPE OF </a:t>
            </a:r>
            <a:r>
              <a:rPr lang="en-US" altLang="en-US" dirty="0" smtClean="0">
                <a:cs typeface="Calibri" panose="020F0502020204030204" pitchFamily="34" charset="0"/>
              </a:rPr>
              <a:t>WORK - UPSTREAM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952952"/>
            <a:ext cx="4648831" cy="5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SCOPE OF WORK – MIDSTREAM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90600"/>
            <a:ext cx="7200800" cy="531872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GTL Refinery </a:t>
            </a:r>
            <a:r>
              <a:rPr lang="en-US" dirty="0" smtClean="0"/>
              <a:t>has an infrastructure for operating both: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High Temperature Fischer-Tropsch (HTFT) process at commercial scale </a:t>
            </a:r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Low Temperature Fischer-Tropsch (LTFT) process at semi-commercial scale</a:t>
            </a:r>
            <a:r>
              <a:rPr lang="en-GB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Refinery includes a marine terminal and product storage infrastructure in Voorbaai as well as at the Refinery </a:t>
            </a:r>
            <a:r>
              <a:rPr lang="en-GB" dirty="0" smtClean="0"/>
              <a:t>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Currently the GTL </a:t>
            </a:r>
            <a:r>
              <a:rPr lang="en-GB" dirty="0"/>
              <a:t>Refinery </a:t>
            </a:r>
            <a:r>
              <a:rPr lang="en-GB" dirty="0" smtClean="0"/>
              <a:t>is </a:t>
            </a:r>
            <a:r>
              <a:rPr lang="en-GB" dirty="0"/>
              <a:t>in a partially preserved </a:t>
            </a:r>
            <a:r>
              <a:rPr lang="en-GB" dirty="0" smtClean="0"/>
              <a:t>state and PetroSA is looking to re-instate it with either indigenous feedstock (Block 9), the TotalEnergies discoveries on the South Coast, imported LNG or converting it to a liquid feedstock refinery.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Various </a:t>
            </a:r>
            <a:r>
              <a:rPr lang="en-GB" b="1" dirty="0"/>
              <a:t>Midstream</a:t>
            </a:r>
            <a:r>
              <a:rPr lang="en-GB" dirty="0"/>
              <a:t> projects are under consideration, including power generation, Clean Fuels 2 as well as the reinstatement of the GTL Refinery.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Projects may also be initiated to upgrade the marine loading facilities (SPM), to increase the capacity and flexibility of PetroSA’s storage infrastructure</a:t>
            </a:r>
            <a:r>
              <a:rPr lang="en-GB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Refer to </a:t>
            </a:r>
            <a:r>
              <a:rPr lang="en-GB" b="1" dirty="0"/>
              <a:t>RFP 0001/ 2023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330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ZdGt38sfPSG1FKQEGF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C0C0C0"/>
      </a:dk2>
      <a:lt2>
        <a:srgbClr val="EAEAEA"/>
      </a:lt2>
      <a:accent1>
        <a:srgbClr val="09008B"/>
      </a:accent1>
      <a:accent2>
        <a:srgbClr val="006F46"/>
      </a:accent2>
      <a:accent3>
        <a:srgbClr val="FFFFFF"/>
      </a:accent3>
      <a:accent4>
        <a:srgbClr val="000000"/>
      </a:accent4>
      <a:accent5>
        <a:srgbClr val="AAAAC4"/>
      </a:accent5>
      <a:accent6>
        <a:srgbClr val="00643F"/>
      </a:accent6>
      <a:hlink>
        <a:srgbClr val="CB2125"/>
      </a:hlink>
      <a:folHlink>
        <a:srgbClr val="FB9D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9008B"/>
        </a:dk2>
        <a:lt2>
          <a:srgbClr val="B2B2B2"/>
        </a:lt2>
        <a:accent1>
          <a:srgbClr val="BBE0E3"/>
        </a:accent1>
        <a:accent2>
          <a:srgbClr val="CB212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81D20"/>
        </a:accent6>
        <a:hlink>
          <a:srgbClr val="FB9D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08080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B2B2B2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C0C0C0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troSA_CF_PYT002 FINAL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EE0A9"/>
      </a:accent1>
      <a:accent2>
        <a:srgbClr val="FB9D00"/>
      </a:accent2>
      <a:accent3>
        <a:srgbClr val="007A4B"/>
      </a:accent3>
      <a:accent4>
        <a:srgbClr val="152E6F"/>
      </a:accent4>
      <a:accent5>
        <a:srgbClr val="ED1B24"/>
      </a:accent5>
      <a:accent6>
        <a:srgbClr val="808080"/>
      </a:accent6>
      <a:hlink>
        <a:srgbClr val="007A4B"/>
      </a:hlink>
      <a:folHlink>
        <a:srgbClr val="152E6F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EE0A9"/>
        </a:accent1>
        <a:accent2>
          <a:srgbClr val="FB9D00"/>
        </a:accent2>
        <a:accent3>
          <a:srgbClr val="007A4B"/>
        </a:accent3>
        <a:accent4>
          <a:srgbClr val="152E6F"/>
        </a:accent4>
        <a:accent5>
          <a:srgbClr val="ED1B24"/>
        </a:accent5>
        <a:accent6>
          <a:srgbClr val="808080"/>
        </a:accent6>
        <a:hlink>
          <a:srgbClr val="007A4B"/>
        </a:hlink>
        <a:folHlink>
          <a:srgbClr val="152E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troSA_CF_PYT001 v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EE0A9"/>
      </a:accent1>
      <a:accent2>
        <a:srgbClr val="FB9D00"/>
      </a:accent2>
      <a:accent3>
        <a:srgbClr val="007A4B"/>
      </a:accent3>
      <a:accent4>
        <a:srgbClr val="152E6F"/>
      </a:accent4>
      <a:accent5>
        <a:srgbClr val="ED1B24"/>
      </a:accent5>
      <a:accent6>
        <a:srgbClr val="808080"/>
      </a:accent6>
      <a:hlink>
        <a:srgbClr val="007A4B"/>
      </a:hlink>
      <a:folHlink>
        <a:srgbClr val="152E6F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bg1"/>
          </a:solidFill>
          <a:miter lim="800000"/>
          <a:headEnd/>
          <a:tailEnd/>
        </a:ln>
        <a:effectLst/>
      </a:spPr>
      <a:bodyPr wrap="none" lIns="93284" tIns="46642" rIns="93284" bIns="46642" anchor="ctr" anchorCtr="1"/>
      <a:lstStyle>
        <a:defPPr>
          <a:defRPr sz="1000">
            <a:latin typeface="+mn-lt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EE0A9"/>
        </a:accent1>
        <a:accent2>
          <a:srgbClr val="FB9D00"/>
        </a:accent2>
        <a:accent3>
          <a:srgbClr val="007A4B"/>
        </a:accent3>
        <a:accent4>
          <a:srgbClr val="152E6F"/>
        </a:accent4>
        <a:accent5>
          <a:srgbClr val="ED1B24"/>
        </a:accent5>
        <a:accent6>
          <a:srgbClr val="808080"/>
        </a:accent6>
        <a:hlink>
          <a:srgbClr val="007A4B"/>
        </a:hlink>
        <a:folHlink>
          <a:srgbClr val="152E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etroSA_CF_PYT002 FINAL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EE0A9"/>
      </a:accent1>
      <a:accent2>
        <a:srgbClr val="FB9D00"/>
      </a:accent2>
      <a:accent3>
        <a:srgbClr val="007A4B"/>
      </a:accent3>
      <a:accent4>
        <a:srgbClr val="152E6F"/>
      </a:accent4>
      <a:accent5>
        <a:srgbClr val="ED1B24"/>
      </a:accent5>
      <a:accent6>
        <a:srgbClr val="808080"/>
      </a:accent6>
      <a:hlink>
        <a:srgbClr val="007A4B"/>
      </a:hlink>
      <a:folHlink>
        <a:srgbClr val="152E6F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PetroSA_CF_PYT002 FINAL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EE0A9"/>
        </a:accent1>
        <a:accent2>
          <a:srgbClr val="FB9D00"/>
        </a:accent2>
        <a:accent3>
          <a:srgbClr val="FFFFFF"/>
        </a:accent3>
        <a:accent4>
          <a:srgbClr val="000000"/>
        </a:accent4>
        <a:accent5>
          <a:srgbClr val="FEEDD1"/>
        </a:accent5>
        <a:accent6>
          <a:srgbClr val="E38E00"/>
        </a:accent6>
        <a:hlink>
          <a:srgbClr val="007A4B"/>
        </a:hlink>
        <a:folHlink>
          <a:srgbClr val="152E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etroSA_CF_PYT002 FINAL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EE0A9"/>
      </a:accent1>
      <a:accent2>
        <a:srgbClr val="FB9D00"/>
      </a:accent2>
      <a:accent3>
        <a:srgbClr val="007A4B"/>
      </a:accent3>
      <a:accent4>
        <a:srgbClr val="152E6F"/>
      </a:accent4>
      <a:accent5>
        <a:srgbClr val="ED1B24"/>
      </a:accent5>
      <a:accent6>
        <a:srgbClr val="808080"/>
      </a:accent6>
      <a:hlink>
        <a:srgbClr val="007A4B"/>
      </a:hlink>
      <a:folHlink>
        <a:srgbClr val="152E6F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EE0A9"/>
        </a:accent1>
        <a:accent2>
          <a:srgbClr val="FB9D00"/>
        </a:accent2>
        <a:accent3>
          <a:srgbClr val="007A4B"/>
        </a:accent3>
        <a:accent4>
          <a:srgbClr val="152E6F"/>
        </a:accent4>
        <a:accent5>
          <a:srgbClr val="ED1B24"/>
        </a:accent5>
        <a:accent6>
          <a:srgbClr val="808080"/>
        </a:accent6>
        <a:hlink>
          <a:srgbClr val="007A4B"/>
        </a:hlink>
        <a:folHlink>
          <a:srgbClr val="152E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etroSA Investor Presentation_March2015_WA">
  <a:themeElements>
    <a:clrScheme name="">
      <a:dk1>
        <a:srgbClr val="000000"/>
      </a:dk1>
      <a:lt1>
        <a:srgbClr val="FFFFFF"/>
      </a:lt1>
      <a:dk2>
        <a:srgbClr val="C0C0C0"/>
      </a:dk2>
      <a:lt2>
        <a:srgbClr val="EAEAEA"/>
      </a:lt2>
      <a:accent1>
        <a:srgbClr val="09008B"/>
      </a:accent1>
      <a:accent2>
        <a:srgbClr val="006F46"/>
      </a:accent2>
      <a:accent3>
        <a:srgbClr val="FFFFFF"/>
      </a:accent3>
      <a:accent4>
        <a:srgbClr val="000000"/>
      </a:accent4>
      <a:accent5>
        <a:srgbClr val="AAAAC4"/>
      </a:accent5>
      <a:accent6>
        <a:srgbClr val="00643F"/>
      </a:accent6>
      <a:hlink>
        <a:srgbClr val="CB2125"/>
      </a:hlink>
      <a:folHlink>
        <a:srgbClr val="FB9D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9008B"/>
        </a:dk2>
        <a:lt2>
          <a:srgbClr val="B2B2B2"/>
        </a:lt2>
        <a:accent1>
          <a:srgbClr val="BBE0E3"/>
        </a:accent1>
        <a:accent2>
          <a:srgbClr val="CB212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81D20"/>
        </a:accent6>
        <a:hlink>
          <a:srgbClr val="FB9D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808080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B2B2B2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C0C0C0"/>
        </a:dk2>
        <a:lt2>
          <a:srgbClr val="DDDDDD"/>
        </a:lt2>
        <a:accent1>
          <a:srgbClr val="09008B"/>
        </a:accent1>
        <a:accent2>
          <a:srgbClr val="006F46"/>
        </a:accent2>
        <a:accent3>
          <a:srgbClr val="FFFFFF"/>
        </a:accent3>
        <a:accent4>
          <a:srgbClr val="000000"/>
        </a:accent4>
        <a:accent5>
          <a:srgbClr val="AAAAC4"/>
        </a:accent5>
        <a:accent6>
          <a:srgbClr val="00643F"/>
        </a:accent6>
        <a:hlink>
          <a:srgbClr val="CB2125"/>
        </a:hlink>
        <a:folHlink>
          <a:srgbClr val="FB9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10727</TotalTime>
  <Words>1129</Words>
  <Application>Microsoft Office PowerPoint</Application>
  <PresentationFormat>On-screen Show (4:3)</PresentationFormat>
  <Paragraphs>179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Wingdings</vt:lpstr>
      <vt:lpstr>Default Design</vt:lpstr>
      <vt:lpstr>1_PetroSA_CF_PYT002 FINAL</vt:lpstr>
      <vt:lpstr>1_PetroSA_CF_PYT001 v1</vt:lpstr>
      <vt:lpstr>4_PetroSA_CF_PYT002 FINAL</vt:lpstr>
      <vt:lpstr>5_PetroSA_CF_PYT002 FINAL</vt:lpstr>
      <vt:lpstr>PetroSA Investor Presentation_March2015_WA</vt:lpstr>
      <vt:lpstr>think-cell Slide</vt:lpstr>
      <vt:lpstr>BRIEFING SESSION  CTT25229  THE APPOINTMENT OF A PANEL OF TRANSACTION AND DUE DILIGENCE ADVISORS – GENERAL PROJECTS  SESAKHO MAGADLA / WAYNE LIEBENBERG / HENNIE FORTUIN / SALEEM SOOBADER/LEON BEZUIDENHOUT</vt:lpstr>
      <vt:lpstr>PowerPoint Presentation</vt:lpstr>
      <vt:lpstr>PetroSA Background / Company Overview</vt:lpstr>
      <vt:lpstr>PowerPoint Presentation</vt:lpstr>
      <vt:lpstr>          SCOPE OF WORK</vt:lpstr>
      <vt:lpstr>SCOPE OF WORK - GENERAL</vt:lpstr>
      <vt:lpstr>ROLE AND DELIVERABLES OF CONSULTANT</vt:lpstr>
      <vt:lpstr>SCOPE OF WORK - UPSTREAM</vt:lpstr>
      <vt:lpstr>SCOPE OF WORK – MIDSTREAM</vt:lpstr>
      <vt:lpstr>GENERAL IMPORTANT INFORMATION</vt:lpstr>
      <vt:lpstr>QUESTIONS AND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PetroSA Template</dc:title>
  <dc:creator>Willems THOMAS</dc:creator>
  <cp:lastModifiedBy>Fortuin HENNIE</cp:lastModifiedBy>
  <cp:revision>610</cp:revision>
  <cp:lastPrinted>2017-08-21T07:36:33Z</cp:lastPrinted>
  <dcterms:created xsi:type="dcterms:W3CDTF">1601-01-01T00:00:00Z</dcterms:created>
  <dcterms:modified xsi:type="dcterms:W3CDTF">2023-02-15T09:22:57Z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