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2" r:id="rId5"/>
  </p:sldMasterIdLst>
  <p:notesMasterIdLst>
    <p:notesMasterId r:id="rId10"/>
  </p:notesMasterIdLst>
  <p:sldIdLst>
    <p:sldId id="295" r:id="rId6"/>
    <p:sldId id="457" r:id="rId7"/>
    <p:sldId id="458" r:id="rId8"/>
    <p:sldId id="298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B4004C-EA86-176F-B3D2-BEBA069F5769}" name="Stefanie Mpiyakhe" initials="SM" userId="S::stef@bravegroup.co.za::5232a352-55aa-490d-a92f-c050863fe62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B6AA"/>
    <a:srgbClr val="ACC3C3"/>
    <a:srgbClr val="E4BC7F"/>
    <a:srgbClr val="C2C382"/>
    <a:srgbClr val="CA9987"/>
    <a:srgbClr val="B49180"/>
    <a:srgbClr val="82A5A5"/>
    <a:srgbClr val="D69B40"/>
    <a:srgbClr val="A3A543"/>
    <a:srgbClr val="B06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gs" Target="tags/tag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E79EC-29B1-4A54-B46B-ADFA5C0A41D5}" type="datetimeFigureOut">
              <a:rPr lang="en-ZA" smtClean="0"/>
              <a:t>2024/05/23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A291F-663B-47B1-87DD-51E5B01DA0AE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856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em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7F45E-2B15-7373-829E-FA06F90D6D9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4118684"/>
            <a:ext cx="12191985" cy="2462781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102" name="Picture Placeholder 101">
            <a:extLst>
              <a:ext uri="{FF2B5EF4-FFF2-40B4-BE49-F238E27FC236}">
                <a16:creationId xmlns:a16="http://schemas.microsoft.com/office/drawing/2014/main" id="{C4067DE9-8827-ACDD-EA61-EE0F0A4416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104" name="Picture Placeholder 103">
            <a:extLst>
              <a:ext uri="{FF2B5EF4-FFF2-40B4-BE49-F238E27FC236}">
                <a16:creationId xmlns:a16="http://schemas.microsoft.com/office/drawing/2014/main" id="{B5312EC4-EEAC-7185-C191-930CB9ED5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0F73F9A-6527-43E5-9BDC-E6533EDAECC6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499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BAC82-9DB7-9CA7-748B-B6106F432A4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" y="4118684"/>
            <a:ext cx="12191985" cy="2462781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8BE0A2D5-4897-AEFE-6F06-B6A2F82DFA4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440238" y="1404737"/>
            <a:ext cx="72955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440238" y="2924226"/>
            <a:ext cx="7295501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20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39589" y="3527025"/>
            <a:ext cx="7296150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5751479E-E24F-097C-9992-2F6EDD86852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69C941-D846-CAA6-9EF5-7B15E34B195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00524" y="2500271"/>
            <a:ext cx="3294850" cy="3360318"/>
          </a:xfrm>
          <a:custGeom>
            <a:avLst/>
            <a:gdLst>
              <a:gd name="connsiteX0" fmla="*/ 1647425 w 3294850"/>
              <a:gd name="connsiteY0" fmla="*/ 0 h 3360318"/>
              <a:gd name="connsiteX1" fmla="*/ 3294850 w 3294850"/>
              <a:gd name="connsiteY1" fmla="*/ 1680159 h 3360318"/>
              <a:gd name="connsiteX2" fmla="*/ 1647425 w 3294850"/>
              <a:gd name="connsiteY2" fmla="*/ 3360318 h 3360318"/>
              <a:gd name="connsiteX3" fmla="*/ 1157531 w 3294850"/>
              <a:gd name="connsiteY3" fmla="*/ 3284782 h 3360318"/>
              <a:gd name="connsiteX4" fmla="*/ 1121439 w 3294850"/>
              <a:gd name="connsiteY4" fmla="*/ 3271309 h 3360318"/>
              <a:gd name="connsiteX5" fmla="*/ 1123633 w 3294850"/>
              <a:gd name="connsiteY5" fmla="*/ 3268653 h 3360318"/>
              <a:gd name="connsiteX6" fmla="*/ 1285660 w 3294850"/>
              <a:gd name="connsiteY6" fmla="*/ 2738764 h 3360318"/>
              <a:gd name="connsiteX7" fmla="*/ 336937 w 3294850"/>
              <a:gd name="connsiteY7" fmla="*/ 1791026 h 3360318"/>
              <a:gd name="connsiteX8" fmla="*/ 54816 w 3294850"/>
              <a:gd name="connsiteY8" fmla="*/ 1833635 h 3360318"/>
              <a:gd name="connsiteX9" fmla="*/ 8438 w 3294850"/>
              <a:gd name="connsiteY9" fmla="*/ 1850592 h 3360318"/>
              <a:gd name="connsiteX10" fmla="*/ 0 w 3294850"/>
              <a:gd name="connsiteY10" fmla="*/ 1680159 h 3360318"/>
              <a:gd name="connsiteX11" fmla="*/ 1647425 w 3294850"/>
              <a:gd name="connsiteY11" fmla="*/ 0 h 3360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360318">
                <a:moveTo>
                  <a:pt x="1647425" y="0"/>
                </a:moveTo>
                <a:cubicBezTo>
                  <a:pt x="2557273" y="0"/>
                  <a:pt x="3294850" y="752233"/>
                  <a:pt x="3294850" y="1680159"/>
                </a:cubicBezTo>
                <a:cubicBezTo>
                  <a:pt x="3294850" y="2608085"/>
                  <a:pt x="2557273" y="3360318"/>
                  <a:pt x="1647425" y="3360318"/>
                </a:cubicBezTo>
                <a:cubicBezTo>
                  <a:pt x="1476829" y="3360318"/>
                  <a:pt x="1312289" y="3333873"/>
                  <a:pt x="1157531" y="3284782"/>
                </a:cubicBezTo>
                <a:lnTo>
                  <a:pt x="1121439" y="3271309"/>
                </a:lnTo>
                <a:lnTo>
                  <a:pt x="1123633" y="3268653"/>
                </a:lnTo>
                <a:cubicBezTo>
                  <a:pt x="1225929" y="3117394"/>
                  <a:pt x="1285660" y="2935047"/>
                  <a:pt x="1285660" y="2738764"/>
                </a:cubicBezTo>
                <a:cubicBezTo>
                  <a:pt x="1285660" y="2215343"/>
                  <a:pt x="860902" y="1791026"/>
                  <a:pt x="336937" y="1791026"/>
                </a:cubicBezTo>
                <a:cubicBezTo>
                  <a:pt x="238694" y="1791026"/>
                  <a:pt x="143938" y="1805944"/>
                  <a:pt x="54816" y="1833635"/>
                </a:cubicBezTo>
                <a:lnTo>
                  <a:pt x="8438" y="1850592"/>
                </a:lnTo>
                <a:lnTo>
                  <a:pt x="0" y="1680159"/>
                </a:lnTo>
                <a:cubicBezTo>
                  <a:pt x="0" y="752233"/>
                  <a:pt x="737577" y="0"/>
                  <a:pt x="1647425" y="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000">
                <a:solidFill>
                  <a:schemeClr val="bg1"/>
                </a:solidFill>
              </a:defRPr>
            </a:lvl1pPr>
            <a:lvl2pPr marL="457200" indent="0">
              <a:buNone/>
              <a:defRPr sz="3000">
                <a:solidFill>
                  <a:schemeClr val="bg1"/>
                </a:solidFill>
              </a:defRPr>
            </a:lvl2pPr>
            <a:lvl3pPr marL="914400" indent="0">
              <a:buNone/>
              <a:defRPr sz="3000">
                <a:solidFill>
                  <a:schemeClr val="bg1"/>
                </a:solidFill>
              </a:defRPr>
            </a:lvl3pPr>
            <a:lvl4pPr marL="1371600" indent="0">
              <a:buNone/>
              <a:defRPr sz="3000">
                <a:solidFill>
                  <a:schemeClr val="bg1"/>
                </a:solidFill>
              </a:defRPr>
            </a:lvl4pPr>
            <a:lvl5pPr marL="1828800" indent="0">
              <a:buNone/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9B1B5BA-3EE2-ED8A-DA67-E8E259990A5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69084" y="4283752"/>
            <a:ext cx="1916916" cy="1916915"/>
          </a:xfrm>
          <a:prstGeom prst="ellipse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 </a:t>
            </a:r>
            <a:br>
              <a:rPr lang="en-GB" dirty="0"/>
            </a:br>
            <a:r>
              <a:rPr lang="en-GB" dirty="0"/>
              <a:t>text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634911-A5D7-8BE2-2352-7421B9E94B8F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02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3E77A3B-B320-4C09-0FDF-7F1B0E81B64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121920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A9F132-5B21-E13F-3DD4-5A76269137FE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566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12192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706438" y="2241800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4142874"/>
            <a:ext cx="4114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29600" y="4142874"/>
            <a:ext cx="39624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12192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28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2738" y="2867097"/>
            <a:ext cx="634300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12192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291" y="1468981"/>
            <a:ext cx="393700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261" y="3292760"/>
            <a:ext cx="226060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9197" y="3364197"/>
            <a:ext cx="1895476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43198" y="16006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408241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3656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06292CE-35FA-6E16-4E5E-A68EE9A5D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DDBAB9D-F630-EF72-1E01-F6D8D4E5B0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694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1923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A6B3C0-BE11-BB1E-37B2-3F2CECBAC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AA2B460-5729-C216-9BDA-BB746E74B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41936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theme" Target="../theme/them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.bin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4241297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1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1B89DF-EAC8-9D04-A4FE-29DE4D44D1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BDB45C7-CE4D-C529-B1D9-402A7799F83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719" y="550086"/>
            <a:ext cx="241300" cy="368300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CA98103-4E32-4DCD-9D3A-18C03B4CF25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63795" y="410721"/>
            <a:ext cx="1755537" cy="76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61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6" r:id="rId2"/>
    <p:sldLayoutId id="2147483650" r:id="rId3"/>
    <p:sldLayoutId id="2147483657" r:id="rId4"/>
    <p:sldLayoutId id="2147483655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>
            <a:lumMod val="50000"/>
          </a:schemeClr>
        </a:buClr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A7057F0-5F5E-786F-613E-0CBEA464107A}"/>
              </a:ext>
            </a:extLst>
          </p:cNvPr>
          <p:cNvSpPr/>
          <p:nvPr userDrawn="1"/>
        </p:nvSpPr>
        <p:spPr>
          <a:xfrm>
            <a:off x="0" y="0"/>
            <a:ext cx="12192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" name="Object 10" hidden="1"/>
          <p:cNvGraphicFramePr>
            <a:graphicFrameLocks noChangeAspect="1"/>
          </p:cNvGraphicFramePr>
          <p:nvPr userDrawn="1"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2727672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11" name="Object 10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2400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1681" y="1223493"/>
            <a:ext cx="11383851" cy="4859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ZA" dirty="0"/>
              <a:t>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680" y="6356350"/>
            <a:ext cx="1079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97802" y="6356350"/>
            <a:ext cx="3477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6B1497D-D85C-49F0-B0C9-9C5FED4EAE9E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1681" y="205769"/>
            <a:ext cx="9511777" cy="66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/>
              <a:t>Click to edit Master title style</a:t>
            </a:r>
            <a:endParaRPr lang="en-ZA" noProof="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A3506A-6DD2-E9D5-DD05-B23171DA133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7031" y="318311"/>
            <a:ext cx="241300" cy="3683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56DB893-999D-78A5-DBD6-5B38A7382F94}"/>
              </a:ext>
            </a:extLst>
          </p:cNvPr>
          <p:cNvSpPr/>
          <p:nvPr userDrawn="1"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83D6DB2-B4D3-413C-B893-24A0DAB4663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2981" y="205769"/>
            <a:ext cx="1755537" cy="76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61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1D3E88"/>
        </a:buClr>
        <a:buFont typeface="Calibri" panose="020F0502020204030204" pitchFamily="34" charset="0"/>
        <a:buChar char="-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rgbClr val="1D3E8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83981-0676-B4BE-E2C1-016DCD399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14800" y="1404737"/>
            <a:ext cx="7620939" cy="67627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Health and Safety Requirements for Supply and Delivery of Water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5F77460-8E9F-1567-7170-702027539A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Health and Safety</a:t>
            </a:r>
            <a:endParaRPr lang="en-ZA" altLang="en-US" b="1" dirty="0">
              <a:solidFill>
                <a:srgbClr val="FF0000"/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960564" y="1125539"/>
            <a:ext cx="8378825" cy="5356225"/>
          </a:xfrm>
        </p:spPr>
        <p:txBody>
          <a:bodyPr/>
          <a:lstStyle/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1">
              <a:buFont typeface="Wingdings" pitchFamily="2" charset="2"/>
              <a:buChar char="§"/>
              <a:defRPr/>
            </a:pPr>
            <a:endParaRPr lang="en-US" altLang="en-US" sz="1600" dirty="0"/>
          </a:p>
          <a:p>
            <a:pPr lvl="1">
              <a:buFont typeface="Wingdings" pitchFamily="2" charset="2"/>
              <a:buChar char="§"/>
              <a:defRPr/>
            </a:pPr>
            <a:endParaRPr lang="en-US" altLang="en-US" sz="1600" dirty="0"/>
          </a:p>
          <a:p>
            <a:pPr>
              <a:buFont typeface="Wingdings" pitchFamily="2" charset="2"/>
              <a:buChar char="§"/>
              <a:defRPr/>
            </a:pPr>
            <a:endParaRPr lang="en-US" altLang="en-US" sz="1800" dirty="0"/>
          </a:p>
          <a:p>
            <a:pPr marL="0" indent="-4763">
              <a:buNone/>
              <a:defRPr/>
            </a:pPr>
            <a:r>
              <a:rPr lang="en-US" altLang="en-US" sz="1100" dirty="0"/>
              <a:t> </a:t>
            </a:r>
            <a:endParaRPr lang="en-US" altLang="en-US" dirty="0"/>
          </a:p>
          <a:p>
            <a:pPr>
              <a:buFont typeface="Wingdings" pitchFamily="2" charset="2"/>
              <a:buChar char="§"/>
              <a:defRPr/>
            </a:pPr>
            <a:endParaRPr lang="en-ZA" altLang="en-US" dirty="0"/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fld id="{E509C981-4755-48CA-8E22-C78169D43CFB}" type="slidenum">
              <a:rPr lang="en-ZA" altLang="en-US" smtClean="0"/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t>2</a:t>
            </a:fld>
            <a:endParaRPr lang="en-ZA" altLang="en-US" sz="1000" dirty="0">
              <a:solidFill>
                <a:srgbClr val="83725B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325118"/>
              </p:ext>
            </p:extLst>
          </p:nvPr>
        </p:nvGraphicFramePr>
        <p:xfrm>
          <a:off x="-1" y="1001716"/>
          <a:ext cx="12192001" cy="5910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7109">
                  <a:extLst>
                    <a:ext uri="{9D8B030D-6E8A-4147-A177-3AD203B41FA5}">
                      <a16:colId xmlns:a16="http://schemas.microsoft.com/office/drawing/2014/main" val="370263765"/>
                    </a:ext>
                  </a:extLst>
                </a:gridCol>
                <a:gridCol w="8374892">
                  <a:extLst>
                    <a:ext uri="{9D8B030D-6E8A-4147-A177-3AD203B41FA5}">
                      <a16:colId xmlns:a16="http://schemas.microsoft.com/office/drawing/2014/main" val="3619150102"/>
                    </a:ext>
                  </a:extLst>
                </a:gridCol>
              </a:tblGrid>
              <a:tr h="503260">
                <a:tc>
                  <a:txBody>
                    <a:bodyPr/>
                    <a:lstStyle/>
                    <a:p>
                      <a:r>
                        <a:rPr lang="en-US" dirty="0"/>
                        <a:t>Requirements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Detailed</a:t>
                      </a:r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48522"/>
                  </a:ext>
                </a:extLst>
              </a:tr>
              <a:tr h="915125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Health and Safety File</a:t>
                      </a:r>
                      <a:endParaRPr lang="en-ZA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</a:rPr>
                        <a:t>To furnish ERI with site specific Health and Safety Plan as per Construction Health &amp; Safety Regulation, Mine Health &amp; Safety Regulation and other legal Requirements</a:t>
                      </a:r>
                      <a:endParaRPr lang="en-ZA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334994"/>
                  </a:ext>
                </a:extLst>
              </a:tr>
              <a:tr h="915125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Valid letter of good standing with workmen compensation</a:t>
                      </a:r>
                    </a:p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The company to furnish proof of workmen compensation detailing full scope of work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003685"/>
                  </a:ext>
                </a:extLst>
              </a:tr>
              <a:tr h="596717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 Risk assessment</a:t>
                      </a:r>
                      <a:endParaRPr lang="en-ZA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Risk assessment entailing all the risk as per scope of work including transportation and handling of water to site</a:t>
                      </a:r>
                    </a:p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6897214"/>
                  </a:ext>
                </a:extLst>
              </a:tr>
              <a:tr h="38026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Health and Safety policy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Signed company Health and Safety policy</a:t>
                      </a:r>
                    </a:p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61165"/>
                  </a:ext>
                </a:extLst>
              </a:tr>
              <a:tr h="85245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Legal appointment letters with competency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Furnish legal appointments as per the scope and proof of competency for employees that will be transporting (Drivers)</a:t>
                      </a:r>
                    </a:p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4218987"/>
                  </a:ext>
                </a:extLst>
              </a:tr>
              <a:tr h="110818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Passengers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 passengers are allowed at the back of the bakkie</a:t>
                      </a:r>
                    </a:p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889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817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Health and Safety - continues</a:t>
            </a:r>
            <a:endParaRPr lang="en-ZA" altLang="en-US" b="1" dirty="0">
              <a:solidFill>
                <a:srgbClr val="FF0000"/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960564" y="1125539"/>
            <a:ext cx="8378825" cy="5356225"/>
          </a:xfrm>
        </p:spPr>
        <p:txBody>
          <a:bodyPr/>
          <a:lstStyle/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2">
              <a:buFont typeface="Wingdings" pitchFamily="2" charset="2"/>
              <a:buChar char="§"/>
              <a:defRPr/>
            </a:pPr>
            <a:endParaRPr lang="en-US" altLang="en-US" dirty="0">
              <a:ea typeface="+mn-ea"/>
            </a:endParaRPr>
          </a:p>
          <a:p>
            <a:pPr lvl="1">
              <a:buFont typeface="Wingdings" pitchFamily="2" charset="2"/>
              <a:buChar char="§"/>
              <a:defRPr/>
            </a:pPr>
            <a:endParaRPr lang="en-US" altLang="en-US" sz="1600" dirty="0"/>
          </a:p>
          <a:p>
            <a:pPr lvl="1">
              <a:buFont typeface="Wingdings" pitchFamily="2" charset="2"/>
              <a:buChar char="§"/>
              <a:defRPr/>
            </a:pPr>
            <a:endParaRPr lang="en-US" altLang="en-US" sz="1600" dirty="0"/>
          </a:p>
          <a:p>
            <a:pPr>
              <a:buFont typeface="Wingdings" pitchFamily="2" charset="2"/>
              <a:buChar char="§"/>
              <a:defRPr/>
            </a:pPr>
            <a:endParaRPr lang="en-US" altLang="en-US" sz="1800" dirty="0"/>
          </a:p>
          <a:p>
            <a:pPr marL="0" indent="-4763">
              <a:buNone/>
              <a:defRPr/>
            </a:pPr>
            <a:r>
              <a:rPr lang="en-US" altLang="en-US" sz="1100" dirty="0"/>
              <a:t> </a:t>
            </a:r>
            <a:endParaRPr lang="en-US" altLang="en-US" dirty="0"/>
          </a:p>
          <a:p>
            <a:pPr>
              <a:buFont typeface="Wingdings" pitchFamily="2" charset="2"/>
              <a:buChar char="§"/>
              <a:defRPr/>
            </a:pPr>
            <a:endParaRPr lang="en-ZA" altLang="en-US" dirty="0"/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ZA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83725B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fld id="{E509C981-4755-48CA-8E22-C78169D43CFB}" type="slidenum">
              <a:rPr lang="en-ZA" altLang="en-US" smtClean="0"/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t>3</a:t>
            </a:fld>
            <a:endParaRPr lang="en-ZA" altLang="en-US" sz="1000" dirty="0">
              <a:solidFill>
                <a:srgbClr val="83725B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449312"/>
              </p:ext>
            </p:extLst>
          </p:nvPr>
        </p:nvGraphicFramePr>
        <p:xfrm>
          <a:off x="0" y="926164"/>
          <a:ext cx="12192000" cy="5931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633">
                  <a:extLst>
                    <a:ext uri="{9D8B030D-6E8A-4147-A177-3AD203B41FA5}">
                      <a16:colId xmlns:a16="http://schemas.microsoft.com/office/drawing/2014/main" val="370263765"/>
                    </a:ext>
                  </a:extLst>
                </a:gridCol>
                <a:gridCol w="8123367">
                  <a:extLst>
                    <a:ext uri="{9D8B030D-6E8A-4147-A177-3AD203B41FA5}">
                      <a16:colId xmlns:a16="http://schemas.microsoft.com/office/drawing/2014/main" val="3619150102"/>
                    </a:ext>
                  </a:extLst>
                </a:gridCol>
              </a:tblGrid>
              <a:tr h="604015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Requirements</a:t>
                      </a:r>
                      <a:endParaRPr lang="en-Z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Detailed</a:t>
                      </a:r>
                      <a:endParaRPr lang="en-ZA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515539"/>
                  </a:ext>
                </a:extLst>
              </a:tr>
              <a:tr h="113501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Personal Protection Equipment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To furnish PPE required for employees that will be involved in the Project as per scope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212053"/>
                  </a:ext>
                </a:extLst>
              </a:tr>
              <a:tr h="674262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Medical certificate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Employees valid medical certificate 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566455"/>
                  </a:ext>
                </a:extLst>
              </a:tr>
              <a:tr h="454006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Safety Belts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All employees coming to ERI Sites have to use Safety Belts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8332244"/>
                  </a:ext>
                </a:extLst>
              </a:tr>
              <a:tr h="794511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Incidents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The supplier to furnish the Incident Management procedure</a:t>
                      </a:r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644436"/>
                  </a:ext>
                </a:extLst>
              </a:tr>
              <a:tr h="1135014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Inspections of Plant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All Vehicle need to be inspected prior delivery of water to site and checklist be available as proof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828774"/>
                  </a:ext>
                </a:extLst>
              </a:tr>
              <a:tr h="1135014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Live Saving Rules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All Eskom Live Saving Rules have to be adhered to at all times</a:t>
                      </a:r>
                      <a:endParaRPr lang="en-ZA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311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30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 and Questions</a:t>
            </a:r>
          </a:p>
        </p:txBody>
      </p:sp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B2390B6B-F54E-4F17-B210-CC5A93C529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3025" y="1600200"/>
            <a:ext cx="3295650" cy="3295650"/>
          </a:xfrm>
        </p:spPr>
      </p:pic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0C3A66E8-7F17-4A37-99B9-99CFFAAE3C6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5010" y="3362325"/>
            <a:ext cx="1895475" cy="1895475"/>
          </a:xfrm>
        </p:spPr>
      </p:pic>
    </p:spTree>
    <p:extLst>
      <p:ext uri="{BB962C8B-B14F-4D97-AF65-F5344CB8AC3E}">
        <p14:creationId xmlns:p14="http://schemas.microsoft.com/office/powerpoint/2010/main" val="1839183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vz9s1FQRQK70D8H52w3U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heme/theme1.xml><?xml version="1.0" encoding="utf-8"?>
<a:theme xmlns:a="http://schemas.openxmlformats.org/drawingml/2006/main" name="Office Theme">
  <a:themeElements>
    <a:clrScheme name="Eskom Wide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858705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Eskom Widescreen_Without Visuals" id="{A8DDC17B-1581-4D7F-8C14-7723306C0474}" vid="{AABB89EC-0ED7-46E8-A361-2FD02679C18D}"/>
    </a:ext>
  </a:extLst>
</a:theme>
</file>

<file path=ppt/theme/theme2.xml><?xml version="1.0" encoding="utf-8"?>
<a:theme xmlns:a="http://schemas.openxmlformats.org/drawingml/2006/main" name="Content Slide Master">
  <a:themeElements>
    <a:clrScheme name="Eskom">
      <a:dk1>
        <a:srgbClr val="003896"/>
      </a:dk1>
      <a:lt1>
        <a:srgbClr val="FFFFFF"/>
      </a:lt1>
      <a:dk2>
        <a:srgbClr val="83725B"/>
      </a:dk2>
      <a:lt2>
        <a:srgbClr val="DDDDDD"/>
      </a:lt2>
      <a:accent1>
        <a:srgbClr val="003896"/>
      </a:accent1>
      <a:accent2>
        <a:srgbClr val="9B6D56"/>
      </a:accent2>
      <a:accent3>
        <a:srgbClr val="96330F"/>
      </a:accent3>
      <a:accent4>
        <a:srgbClr val="C97A00"/>
      </a:accent4>
      <a:accent5>
        <a:srgbClr val="598787"/>
      </a:accent5>
      <a:accent6>
        <a:srgbClr val="0DAF2B"/>
      </a:accent6>
      <a:hlink>
        <a:srgbClr val="83725B"/>
      </a:hlink>
      <a:folHlink>
        <a:srgbClr val="C97A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285750" indent="-285750">
          <a:buClr>
            <a:schemeClr val="bg1">
              <a:lumMod val="50000"/>
            </a:schemeClr>
          </a:buClr>
          <a:buFont typeface="Wingdings" panose="05000000000000000000" pitchFamily="2" charset="2"/>
          <a:buChar char="§"/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E5B683E-D731-44A3-995F-FBDD736D6143}" vid="{6AEA1211-FEE5-49DA-A65B-5350B454C76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FE38CD91B5574AAB2937934BF73E90" ma:contentTypeVersion="1" ma:contentTypeDescription="Create a new document." ma:contentTypeScope="" ma:versionID="28538ab9b2d903361ab3cb145a70038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c5e4199f542a826fd57dabf0e92652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Owner Nam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0325F2-1199-4A7E-B87D-734C0A3EB286}">
  <ds:schemaRefs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EA031EA-53D5-474F-8205-0E1513F096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E26971-BFF6-499C-93BD-0A656EC48F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3339</TotalTime>
  <Words>233</Words>
  <Application>Microsoft Office PowerPoint</Application>
  <PresentationFormat>Widescreen</PresentationFormat>
  <Paragraphs>54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Courier New</vt:lpstr>
      <vt:lpstr>Wingdings</vt:lpstr>
      <vt:lpstr>Office Theme</vt:lpstr>
      <vt:lpstr>Content Slide Master</vt:lpstr>
      <vt:lpstr>think-cell Slide</vt:lpstr>
      <vt:lpstr>Health and Safety Requirements for Supply and Delivery of Water</vt:lpstr>
      <vt:lpstr>Health and Safety</vt:lpstr>
      <vt:lpstr>Health and Safety - continues</vt:lpstr>
      <vt:lpstr>Conclusion and Questions</vt:lpstr>
    </vt:vector>
  </TitlesOfParts>
  <Company>Eskom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Rene Travers</dc:title>
  <dc:creator>Hanlie Smit</dc:creator>
  <cp:lastModifiedBy>Anver Theron</cp:lastModifiedBy>
  <cp:revision>28</cp:revision>
  <dcterms:created xsi:type="dcterms:W3CDTF">2020-01-06T09:48:40Z</dcterms:created>
  <dcterms:modified xsi:type="dcterms:W3CDTF">2024-05-23T09:23:31Z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0x01010078FE38CD91B5574AAB2937934BF73E90</vt:lpwstr>
  </property>
</Properties>
</file>