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1.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5"/>
    <p:sldMasterId id="2147483780" r:id="rId6"/>
    <p:sldMasterId id="2147483809" r:id="rId7"/>
  </p:sldMasterIdLst>
  <p:notesMasterIdLst>
    <p:notesMasterId r:id="rId34"/>
  </p:notesMasterIdLst>
  <p:handoutMasterIdLst>
    <p:handoutMasterId r:id="rId35"/>
  </p:handoutMasterIdLst>
  <p:sldIdLst>
    <p:sldId id="2049" r:id="rId8"/>
    <p:sldId id="2145709591" r:id="rId9"/>
    <p:sldId id="2033" r:id="rId10"/>
    <p:sldId id="2031" r:id="rId11"/>
    <p:sldId id="2043" r:id="rId12"/>
    <p:sldId id="2147470328" r:id="rId13"/>
    <p:sldId id="2147470327" r:id="rId14"/>
    <p:sldId id="2036" r:id="rId15"/>
    <p:sldId id="2145709593" r:id="rId16"/>
    <p:sldId id="2061" r:id="rId17"/>
    <p:sldId id="2080" r:id="rId18"/>
    <p:sldId id="2145709602" r:id="rId19"/>
    <p:sldId id="2145709611" r:id="rId20"/>
    <p:sldId id="2147470329" r:id="rId21"/>
    <p:sldId id="2082" r:id="rId22"/>
    <p:sldId id="2145709609" r:id="rId23"/>
    <p:sldId id="2145709612" r:id="rId24"/>
    <p:sldId id="2081" r:id="rId25"/>
    <p:sldId id="2084" r:id="rId26"/>
    <p:sldId id="2086" r:id="rId27"/>
    <p:sldId id="2085" r:id="rId28"/>
    <p:sldId id="2088" r:id="rId29"/>
    <p:sldId id="2089" r:id="rId30"/>
    <p:sldId id="2091" r:id="rId31"/>
    <p:sldId id="2145709608" r:id="rId32"/>
    <p:sldId id="2055" r:id="rId33"/>
  </p:sldIdLst>
  <p:sldSz cx="12192000" cy="6858000"/>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6" userDrawn="1">
          <p15:clr>
            <a:srgbClr val="A4A3A4"/>
          </p15:clr>
        </p15:guide>
        <p15:guide id="2" pos="18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274136-1436-543A-D3E1-97549968FB8A}" name="Busi Chabalala      Transnet Corporate    JHB" initials="BCTCJ" userId="S::Busi.Chabalala@transnet.net::bb28c5e9-5f74-4179-b59b-d686eeb5e2ef" providerId="AD"/>
  <p188:author id="{B31FC8C9-57A8-3477-5CDB-136620F4640F}" name="Vukani Ndaba   Transnet Corporate   Johannesburg" initials="VNTCJ" userId="S::Vukani.Ndaba@transnet.net::7bc6e680-9d3f-40aa-89fd-054bfcd9bae7" providerId="AD"/>
  <p188:author id="{2740DAD3-AAFB-B732-AA3C-DEFAE56C08E5}" name="Roslin Ncube   Transnet Corporate   Johannesburg" initials="RNTCJ" userId="S::Roslin.Ncube@transnet.net::6582d64f-ebe5-4461-acca-cc46fb10c2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BA02"/>
    <a:srgbClr val="E63C2B"/>
    <a:srgbClr val="FDC60D"/>
    <a:srgbClr val="959B51"/>
    <a:srgbClr val="F37920"/>
    <a:srgbClr val="0098AF"/>
    <a:srgbClr val="8CBE3A"/>
    <a:srgbClr val="E42313"/>
    <a:srgbClr val="D32E11"/>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04"/>
  </p:normalViewPr>
  <p:slideViewPr>
    <p:cSldViewPr snapToGrid="0">
      <p:cViewPr>
        <p:scale>
          <a:sx n="50" d="100"/>
          <a:sy n="50" d="100"/>
        </p:scale>
        <p:origin x="1188" y="216"/>
      </p:cViewPr>
      <p:guideLst>
        <p:guide orient="horz" pos="436"/>
        <p:guide pos="18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 Id="rId8" Type="http://schemas.openxmlformats.org/officeDocument/2006/relationships/slide" Target="slides/slide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D26062-7206-42FE-A191-BB5A3F24A240}"/>
              </a:ext>
            </a:extLst>
          </p:cNvPr>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FB410131-BC1B-4C83-BAA0-CD13BC2812C6}"/>
              </a:ext>
            </a:extLst>
          </p:cNvPr>
          <p:cNvSpPr>
            <a:spLocks noGrp="1"/>
          </p:cNvSpPr>
          <p:nvPr>
            <p:ph type="dt" sz="quarter" idx="1"/>
          </p:nvPr>
        </p:nvSpPr>
        <p:spPr>
          <a:xfrm>
            <a:off x="3818971" y="0"/>
            <a:ext cx="2921582" cy="495348"/>
          </a:xfrm>
          <a:prstGeom prst="rect">
            <a:avLst/>
          </a:prstGeom>
        </p:spPr>
        <p:txBody>
          <a:bodyPr vert="horz" lIns="91440" tIns="45720" rIns="91440" bIns="45720" rtlCol="0"/>
          <a:lstStyle>
            <a:lvl1pPr algn="r">
              <a:defRPr sz="1200"/>
            </a:lvl1pPr>
          </a:lstStyle>
          <a:p>
            <a:fld id="{43E9E0EE-1DCB-4F30-B077-464F007E46A9}" type="datetimeFigureOut">
              <a:rPr lang="en-GB" smtClean="0"/>
              <a:t>23/05/2025</a:t>
            </a:fld>
            <a:endParaRPr lang="en-GB" dirty="0"/>
          </a:p>
        </p:txBody>
      </p:sp>
      <p:sp>
        <p:nvSpPr>
          <p:cNvPr id="4" name="Footer Placeholder 3">
            <a:extLst>
              <a:ext uri="{FF2B5EF4-FFF2-40B4-BE49-F238E27FC236}">
                <a16:creationId xmlns:a16="http://schemas.microsoft.com/office/drawing/2014/main" id="{83B17F80-520F-4F97-9BFD-F218B23CB8E9}"/>
              </a:ext>
            </a:extLst>
          </p:cNvPr>
          <p:cNvSpPr>
            <a:spLocks noGrp="1"/>
          </p:cNvSpPr>
          <p:nvPr>
            <p:ph type="ftr" sz="quarter" idx="2"/>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64D9C2C7-6FAF-40EA-AAF4-3EFD6C389A42}"/>
              </a:ext>
            </a:extLst>
          </p:cNvPr>
          <p:cNvSpPr>
            <a:spLocks noGrp="1"/>
          </p:cNvSpPr>
          <p:nvPr>
            <p:ph type="sldNum" sz="quarter" idx="3"/>
          </p:nvPr>
        </p:nvSpPr>
        <p:spPr>
          <a:xfrm>
            <a:off x="3818971" y="9377317"/>
            <a:ext cx="2921582" cy="495347"/>
          </a:xfrm>
          <a:prstGeom prst="rect">
            <a:avLst/>
          </a:prstGeom>
        </p:spPr>
        <p:txBody>
          <a:bodyPr vert="horz" lIns="91440" tIns="45720" rIns="91440" bIns="45720" rtlCol="0" anchor="b"/>
          <a:lstStyle>
            <a:lvl1pPr algn="r">
              <a:defRPr sz="1200"/>
            </a:lvl1pPr>
          </a:lstStyle>
          <a:p>
            <a:fld id="{6AFBB4C9-A071-41E4-892E-F03D70EA8B87}" type="slidenum">
              <a:rPr lang="en-GB" smtClean="0"/>
              <a:t>‹#›</a:t>
            </a:fld>
            <a:endParaRPr lang="en-GB" dirty="0"/>
          </a:p>
        </p:txBody>
      </p:sp>
    </p:spTree>
    <p:extLst>
      <p:ext uri="{BB962C8B-B14F-4D97-AF65-F5344CB8AC3E}">
        <p14:creationId xmlns:p14="http://schemas.microsoft.com/office/powerpoint/2010/main" val="1246125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19CE7D0A-618D-469D-A0F6-7E10C3D47CE6}" type="datetimeFigureOut">
              <a:rPr lang="en-GB" smtClean="0"/>
              <a:t>23/05/2025</a:t>
            </a:fld>
            <a:endParaRPr lang="en-GB" dirty="0"/>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42843C31-A911-4174-806B-8AA6C10B71FB}" type="slidenum">
              <a:rPr lang="en-GB" smtClean="0"/>
              <a:t>‹#›</a:t>
            </a:fld>
            <a:endParaRPr lang="en-GB" dirty="0"/>
          </a:p>
        </p:txBody>
      </p:sp>
    </p:spTree>
    <p:extLst>
      <p:ext uri="{BB962C8B-B14F-4D97-AF65-F5344CB8AC3E}">
        <p14:creationId xmlns:p14="http://schemas.microsoft.com/office/powerpoint/2010/main" val="3461644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b="0" i="0" u="none" strike="noStrike" dirty="0">
                <a:solidFill>
                  <a:srgbClr val="2C363A"/>
                </a:solidFill>
                <a:effectLst/>
                <a:latin typeface="Calibri" panose="020F0502020204030204" pitchFamily="34" charset="0"/>
              </a:rPr>
              <a:t>Growth and Reinvent</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843C31-A911-4174-806B-8AA6C10B71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999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843C31-A911-4174-806B-8AA6C10B71FB}" type="slidenum">
              <a:rPr lang="en-GB" smtClean="0"/>
              <a:t>2</a:t>
            </a:fld>
            <a:endParaRPr lang="en-GB" dirty="0"/>
          </a:p>
        </p:txBody>
      </p:sp>
    </p:spTree>
    <p:extLst>
      <p:ext uri="{BB962C8B-B14F-4D97-AF65-F5344CB8AC3E}">
        <p14:creationId xmlns:p14="http://schemas.microsoft.com/office/powerpoint/2010/main" val="1325265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843C31-A911-4174-806B-8AA6C10B71FB}" type="slidenum">
              <a:rPr lang="en-GB" smtClean="0"/>
              <a:t>14</a:t>
            </a:fld>
            <a:endParaRPr lang="en-GB" dirty="0"/>
          </a:p>
        </p:txBody>
      </p:sp>
    </p:spTree>
    <p:extLst>
      <p:ext uri="{BB962C8B-B14F-4D97-AF65-F5344CB8AC3E}">
        <p14:creationId xmlns:p14="http://schemas.microsoft.com/office/powerpoint/2010/main" val="661521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dirty="0"/>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647456" y="1783669"/>
            <a:ext cx="4581382" cy="430887"/>
          </a:xfrm>
          <a:prstGeom prst="rect">
            <a:avLst/>
          </a:prstGeom>
        </p:spPr>
        <p:txBody>
          <a:bodyPr wrap="none" anchor="t">
            <a:spAutoFit/>
          </a:bodyPr>
          <a:lstStyle>
            <a:lvl1pPr>
              <a:defRPr>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647456" y="2728306"/>
            <a:ext cx="2810385" cy="788724"/>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pic>
        <p:nvPicPr>
          <p:cNvPr id="2" name="Picture 1">
            <a:extLst>
              <a:ext uri="{FF2B5EF4-FFF2-40B4-BE49-F238E27FC236}">
                <a16:creationId xmlns:a16="http://schemas.microsoft.com/office/drawing/2014/main" id="{0B3F589F-2371-83D8-F684-3450621F48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16798" y="260004"/>
            <a:ext cx="1428987" cy="973735"/>
          </a:xfrm>
          <a:prstGeom prst="rect">
            <a:avLst/>
          </a:prstGeom>
        </p:spPr>
      </p:pic>
    </p:spTree>
    <p:extLst>
      <p:ext uri="{BB962C8B-B14F-4D97-AF65-F5344CB8AC3E}">
        <p14:creationId xmlns:p14="http://schemas.microsoft.com/office/powerpoint/2010/main" val="1938308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3" name="Rectangle 2">
            <a:extLst>
              <a:ext uri="{FF2B5EF4-FFF2-40B4-BE49-F238E27FC236}">
                <a16:creationId xmlns:a16="http://schemas.microsoft.com/office/drawing/2014/main" id="{CA525C38-6FFD-DE61-F2F9-A74DA63DDA63}"/>
              </a:ext>
            </a:extLst>
          </p:cNvPr>
          <p:cNvSpPr/>
          <p:nvPr userDrawn="1"/>
        </p:nvSpPr>
        <p:spPr>
          <a:xfrm>
            <a:off x="0" y="0"/>
            <a:ext cx="12192000" cy="6858000"/>
          </a:xfrm>
          <a:prstGeom prst="rect">
            <a:avLst/>
          </a:pr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452532" y="1559081"/>
            <a:ext cx="42057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18410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3784C0-AEDF-10DD-4608-3BD04462041C}"/>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096932" y="1559081"/>
            <a:ext cx="45613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3" name="Graphic 4">
            <a:extLst>
              <a:ext uri="{FF2B5EF4-FFF2-40B4-BE49-F238E27FC236}">
                <a16:creationId xmlns:a16="http://schemas.microsoft.com/office/drawing/2014/main" id="{D1BD1A9C-0B6C-5E16-67BF-F46E6D548358}"/>
              </a:ext>
            </a:extLst>
          </p:cNvPr>
          <p:cNvSpPr/>
          <p:nvPr userDrawn="1"/>
        </p:nvSpPr>
        <p:spPr>
          <a:xfrm>
            <a:off x="629600" y="913946"/>
            <a:ext cx="9089796" cy="5365238"/>
          </a:xfrm>
          <a:custGeom>
            <a:avLst/>
            <a:gdLst>
              <a:gd name="connsiteX0" fmla="*/ 2718340 w 6829615"/>
              <a:gd name="connsiteY0" fmla="*/ 4031171 h 4031170"/>
              <a:gd name="connsiteX1" fmla="*/ 2288381 w 6829615"/>
              <a:gd name="connsiteY1" fmla="*/ 4028504 h 4031170"/>
              <a:gd name="connsiteX2" fmla="*/ 1978724 w 6829615"/>
              <a:gd name="connsiteY2" fmla="*/ 3663887 h 4031170"/>
              <a:gd name="connsiteX3" fmla="*/ 1978724 w 6829615"/>
              <a:gd name="connsiteY3" fmla="*/ 3314129 h 4031170"/>
              <a:gd name="connsiteX4" fmla="*/ 1742980 w 6829615"/>
              <a:gd name="connsiteY4" fmla="*/ 2885599 h 4031170"/>
              <a:gd name="connsiteX5" fmla="*/ 1743742 w 6829615"/>
              <a:gd name="connsiteY5" fmla="*/ 2627662 h 4031170"/>
              <a:gd name="connsiteX6" fmla="*/ 1603534 w 6829615"/>
              <a:gd name="connsiteY6" fmla="*/ 2383631 h 4031170"/>
              <a:gd name="connsiteX7" fmla="*/ 1603534 w 6829615"/>
              <a:gd name="connsiteY7" fmla="*/ 1988344 h 4031170"/>
              <a:gd name="connsiteX8" fmla="*/ 1563624 w 6829615"/>
              <a:gd name="connsiteY8" fmla="*/ 1916906 h 4031170"/>
              <a:gd name="connsiteX9" fmla="*/ 1009840 w 6829615"/>
              <a:gd name="connsiteY9" fmla="*/ 1916906 h 4031170"/>
              <a:gd name="connsiteX10" fmla="*/ 947833 w 6829615"/>
              <a:gd name="connsiteY10" fmla="*/ 2024443 h 4031170"/>
              <a:gd name="connsiteX11" fmla="*/ 351282 w 6829615"/>
              <a:gd name="connsiteY11" fmla="*/ 2024443 h 4031170"/>
              <a:gd name="connsiteX12" fmla="*/ 0 w 6829615"/>
              <a:gd name="connsiteY12" fmla="*/ 1478661 h 4031170"/>
              <a:gd name="connsiteX13" fmla="*/ 0 w 6829615"/>
              <a:gd name="connsiteY13" fmla="*/ 860965 h 4031170"/>
              <a:gd name="connsiteX14" fmla="*/ 512636 w 6829615"/>
              <a:gd name="connsiteY14" fmla="*/ 0 h 4031170"/>
              <a:gd name="connsiteX15" fmla="*/ 1361408 w 6829615"/>
              <a:gd name="connsiteY15" fmla="*/ 0 h 4031170"/>
              <a:gd name="connsiteX16" fmla="*/ 1537526 w 6829615"/>
              <a:gd name="connsiteY16" fmla="*/ 290417 h 4031170"/>
              <a:gd name="connsiteX17" fmla="*/ 1638967 w 6829615"/>
              <a:gd name="connsiteY17" fmla="*/ 289751 h 4031170"/>
              <a:gd name="connsiteX18" fmla="*/ 1798130 w 6829615"/>
              <a:gd name="connsiteY18" fmla="*/ 0 h 4031170"/>
              <a:gd name="connsiteX19" fmla="*/ 6829616 w 6829615"/>
              <a:gd name="connsiteY19" fmla="*/ 0 h 4031170"/>
              <a:gd name="connsiteX20" fmla="*/ 6829616 w 6829615"/>
              <a:gd name="connsiteY20" fmla="*/ 161925 h 4031170"/>
              <a:gd name="connsiteX21" fmla="*/ 1893951 w 6829615"/>
              <a:gd name="connsiteY21" fmla="*/ 161925 h 4031170"/>
              <a:gd name="connsiteX22" fmla="*/ 1735169 w 6829615"/>
              <a:gd name="connsiteY22" fmla="*/ 451104 h 4031170"/>
              <a:gd name="connsiteX23" fmla="*/ 1446752 w 6829615"/>
              <a:gd name="connsiteY23" fmla="*/ 452914 h 4031170"/>
              <a:gd name="connsiteX24" fmla="*/ 1270254 w 6829615"/>
              <a:gd name="connsiteY24" fmla="*/ 161925 h 4031170"/>
              <a:gd name="connsiteX25" fmla="*/ 604647 w 6829615"/>
              <a:gd name="connsiteY25" fmla="*/ 161925 h 4031170"/>
              <a:gd name="connsiteX26" fmla="*/ 161925 w 6829615"/>
              <a:gd name="connsiteY26" fmla="*/ 905447 h 4031170"/>
              <a:gd name="connsiteX27" fmla="*/ 161925 w 6829615"/>
              <a:gd name="connsiteY27" fmla="*/ 1431036 h 4031170"/>
              <a:gd name="connsiteX28" fmla="*/ 439674 w 6829615"/>
              <a:gd name="connsiteY28" fmla="*/ 1862518 h 4031170"/>
              <a:gd name="connsiteX29" fmla="*/ 854297 w 6829615"/>
              <a:gd name="connsiteY29" fmla="*/ 1862518 h 4031170"/>
              <a:gd name="connsiteX30" fmla="*/ 916305 w 6829615"/>
              <a:gd name="connsiteY30" fmla="*/ 1754981 h 4031170"/>
              <a:gd name="connsiteX31" fmla="*/ 1658684 w 6829615"/>
              <a:gd name="connsiteY31" fmla="*/ 1754981 h 4031170"/>
              <a:gd name="connsiteX32" fmla="*/ 1765459 w 6829615"/>
              <a:gd name="connsiteY32" fmla="*/ 1946148 h 4031170"/>
              <a:gd name="connsiteX33" fmla="*/ 1765459 w 6829615"/>
              <a:gd name="connsiteY33" fmla="*/ 2340388 h 4031170"/>
              <a:gd name="connsiteX34" fmla="*/ 1905762 w 6829615"/>
              <a:gd name="connsiteY34" fmla="*/ 2584704 h 4031170"/>
              <a:gd name="connsiteX35" fmla="*/ 1905000 w 6829615"/>
              <a:gd name="connsiteY35" fmla="*/ 2844260 h 4031170"/>
              <a:gd name="connsiteX36" fmla="*/ 2140649 w 6829615"/>
              <a:gd name="connsiteY36" fmla="*/ 3272504 h 4031170"/>
              <a:gd name="connsiteX37" fmla="*/ 2140649 w 6829615"/>
              <a:gd name="connsiteY37" fmla="*/ 3604451 h 4031170"/>
              <a:gd name="connsiteX38" fmla="*/ 2363724 w 6829615"/>
              <a:gd name="connsiteY38" fmla="*/ 3867055 h 4031170"/>
              <a:gd name="connsiteX39" fmla="*/ 2627090 w 6829615"/>
              <a:gd name="connsiteY39" fmla="*/ 3868674 h 4031170"/>
              <a:gd name="connsiteX40" fmla="*/ 2764250 w 6829615"/>
              <a:gd name="connsiteY40" fmla="*/ 3640646 h 4031170"/>
              <a:gd name="connsiteX41" fmla="*/ 2764250 w 6829615"/>
              <a:gd name="connsiteY41" fmla="*/ 3422047 h 4031170"/>
              <a:gd name="connsiteX42" fmla="*/ 3150203 w 6829615"/>
              <a:gd name="connsiteY42" fmla="*/ 2817019 h 4031170"/>
              <a:gd name="connsiteX43" fmla="*/ 3150203 w 6829615"/>
              <a:gd name="connsiteY43" fmla="*/ 2411444 h 4031170"/>
              <a:gd name="connsiteX44" fmla="*/ 3374231 w 6829615"/>
              <a:gd name="connsiteY44" fmla="*/ 2058067 h 4031170"/>
              <a:gd name="connsiteX45" fmla="*/ 3595973 w 6829615"/>
              <a:gd name="connsiteY45" fmla="*/ 2060448 h 4031170"/>
              <a:gd name="connsiteX46" fmla="*/ 3872960 w 6829615"/>
              <a:gd name="connsiteY46" fmla="*/ 1576007 h 4031170"/>
              <a:gd name="connsiteX47" fmla="*/ 3284982 w 6829615"/>
              <a:gd name="connsiteY47" fmla="*/ 1576007 h 4031170"/>
              <a:gd name="connsiteX48" fmla="*/ 3057049 w 6829615"/>
              <a:gd name="connsiteY48" fmla="*/ 1184529 h 4031170"/>
              <a:gd name="connsiteX49" fmla="*/ 3057525 w 6829615"/>
              <a:gd name="connsiteY49" fmla="*/ 867728 h 4031170"/>
              <a:gd name="connsiteX50" fmla="*/ 2748724 w 6829615"/>
              <a:gd name="connsiteY50" fmla="*/ 440912 h 4031170"/>
              <a:gd name="connsiteX51" fmla="*/ 2058638 w 6829615"/>
              <a:gd name="connsiteY51" fmla="*/ 440912 h 4031170"/>
              <a:gd name="connsiteX52" fmla="*/ 1873853 w 6829615"/>
              <a:gd name="connsiteY52" fmla="*/ 778097 h 4031170"/>
              <a:gd name="connsiteX53" fmla="*/ 1305116 w 6829615"/>
              <a:gd name="connsiteY53" fmla="*/ 778097 h 4031170"/>
              <a:gd name="connsiteX54" fmla="*/ 1102233 w 6829615"/>
              <a:gd name="connsiteY54" fmla="*/ 431387 h 4031170"/>
              <a:gd name="connsiteX55" fmla="*/ 739426 w 6829615"/>
              <a:gd name="connsiteY55" fmla="*/ 431387 h 4031170"/>
              <a:gd name="connsiteX56" fmla="*/ 421196 w 6829615"/>
              <a:gd name="connsiteY56" fmla="*/ 995077 h 4031170"/>
              <a:gd name="connsiteX57" fmla="*/ 428435 w 6829615"/>
              <a:gd name="connsiteY57" fmla="*/ 1339787 h 4031170"/>
              <a:gd name="connsiteX58" fmla="*/ 598075 w 6829615"/>
              <a:gd name="connsiteY58" fmla="*/ 1584389 h 4031170"/>
              <a:gd name="connsiteX59" fmla="*/ 720471 w 6829615"/>
              <a:gd name="connsiteY59" fmla="*/ 1584389 h 4031170"/>
              <a:gd name="connsiteX60" fmla="*/ 823817 w 6829615"/>
              <a:gd name="connsiteY60" fmla="*/ 1449229 h 4031170"/>
              <a:gd name="connsiteX61" fmla="*/ 1788795 w 6829615"/>
              <a:gd name="connsiteY61" fmla="*/ 1449229 h 4031170"/>
              <a:gd name="connsiteX62" fmla="*/ 2030825 w 6829615"/>
              <a:gd name="connsiteY62" fmla="*/ 1890046 h 4031170"/>
              <a:gd name="connsiteX63" fmla="*/ 2030825 w 6829615"/>
              <a:gd name="connsiteY63" fmla="*/ 2294763 h 4031170"/>
              <a:gd name="connsiteX64" fmla="*/ 2171414 w 6829615"/>
              <a:gd name="connsiteY64" fmla="*/ 2536222 h 4031170"/>
              <a:gd name="connsiteX65" fmla="*/ 2171414 w 6829615"/>
              <a:gd name="connsiteY65" fmla="*/ 2782348 h 4031170"/>
              <a:gd name="connsiteX66" fmla="*/ 2424017 w 6829615"/>
              <a:gd name="connsiteY66" fmla="*/ 3204782 h 4031170"/>
              <a:gd name="connsiteX67" fmla="*/ 2424017 w 6829615"/>
              <a:gd name="connsiteY67" fmla="*/ 3455861 h 4031170"/>
              <a:gd name="connsiteX68" fmla="*/ 2493740 w 6829615"/>
              <a:gd name="connsiteY68" fmla="*/ 3546824 h 4031170"/>
              <a:gd name="connsiteX69" fmla="*/ 2523554 w 6829615"/>
              <a:gd name="connsiteY69" fmla="*/ 3497485 h 4031170"/>
              <a:gd name="connsiteX70" fmla="*/ 2523554 w 6829615"/>
              <a:gd name="connsiteY70" fmla="*/ 3311366 h 4031170"/>
              <a:gd name="connsiteX71" fmla="*/ 2882741 w 6829615"/>
              <a:gd name="connsiteY71" fmla="*/ 2736723 h 4031170"/>
              <a:gd name="connsiteX72" fmla="*/ 2885694 w 6829615"/>
              <a:gd name="connsiteY72" fmla="*/ 2291906 h 4031170"/>
              <a:gd name="connsiteX73" fmla="*/ 3159919 w 6829615"/>
              <a:gd name="connsiteY73" fmla="*/ 1831372 h 4031170"/>
              <a:gd name="connsiteX74" fmla="*/ 3448907 w 6829615"/>
              <a:gd name="connsiteY74" fmla="*/ 1830324 h 4031170"/>
              <a:gd name="connsiteX75" fmla="*/ 3463671 w 6829615"/>
              <a:gd name="connsiteY75" fmla="*/ 1805464 h 4031170"/>
              <a:gd name="connsiteX76" fmla="*/ 3139345 w 6829615"/>
              <a:gd name="connsiteY76" fmla="*/ 1804226 h 4031170"/>
              <a:gd name="connsiteX77" fmla="*/ 2795969 w 6829615"/>
              <a:gd name="connsiteY77" fmla="*/ 1241489 h 4031170"/>
              <a:gd name="connsiteX78" fmla="*/ 2806637 w 6829615"/>
              <a:gd name="connsiteY78" fmla="*/ 959072 h 4031170"/>
              <a:gd name="connsiteX79" fmla="*/ 2635949 w 6829615"/>
              <a:gd name="connsiteY79" fmla="*/ 708470 h 4031170"/>
              <a:gd name="connsiteX80" fmla="*/ 2205990 w 6829615"/>
              <a:gd name="connsiteY80" fmla="*/ 706184 h 4031170"/>
              <a:gd name="connsiteX81" fmla="*/ 2018062 w 6829615"/>
              <a:gd name="connsiteY81" fmla="*/ 1035939 h 4031170"/>
              <a:gd name="connsiteX82" fmla="*/ 1136618 w 6829615"/>
              <a:gd name="connsiteY82" fmla="*/ 1035939 h 4031170"/>
              <a:gd name="connsiteX83" fmla="*/ 966883 w 6829615"/>
              <a:gd name="connsiteY83" fmla="*/ 719423 h 4031170"/>
              <a:gd name="connsiteX84" fmla="*/ 906685 w 6829615"/>
              <a:gd name="connsiteY84" fmla="*/ 719423 h 4031170"/>
              <a:gd name="connsiteX85" fmla="*/ 707708 w 6829615"/>
              <a:gd name="connsiteY85" fmla="*/ 1096709 h 4031170"/>
              <a:gd name="connsiteX86" fmla="*/ 708946 w 6829615"/>
              <a:gd name="connsiteY86" fmla="*/ 1153954 h 4031170"/>
              <a:gd name="connsiteX87" fmla="*/ 2203990 w 6829615"/>
              <a:gd name="connsiteY87" fmla="*/ 1154811 h 4031170"/>
              <a:gd name="connsiteX88" fmla="*/ 2355342 w 6829615"/>
              <a:gd name="connsiteY88" fmla="*/ 858298 h 4031170"/>
              <a:gd name="connsiteX89" fmla="*/ 2559749 w 6829615"/>
              <a:gd name="connsiteY89" fmla="*/ 858298 h 4031170"/>
              <a:gd name="connsiteX90" fmla="*/ 2688812 w 6829615"/>
              <a:gd name="connsiteY90" fmla="*/ 1028414 h 4031170"/>
              <a:gd name="connsiteX91" fmla="*/ 2688812 w 6829615"/>
              <a:gd name="connsiteY91" fmla="*/ 1353217 h 4031170"/>
              <a:gd name="connsiteX92" fmla="*/ 3007519 w 6829615"/>
              <a:gd name="connsiteY92" fmla="*/ 1887664 h 4031170"/>
              <a:gd name="connsiteX93" fmla="*/ 2767394 w 6829615"/>
              <a:gd name="connsiteY93" fmla="*/ 2247900 h 4031170"/>
              <a:gd name="connsiteX94" fmla="*/ 2761583 w 6829615"/>
              <a:gd name="connsiteY94" fmla="*/ 2718149 h 4031170"/>
              <a:gd name="connsiteX95" fmla="*/ 2500313 w 6829615"/>
              <a:gd name="connsiteY95" fmla="*/ 3111532 h 4031170"/>
              <a:gd name="connsiteX96" fmla="*/ 2262378 w 6829615"/>
              <a:gd name="connsiteY96" fmla="*/ 2712149 h 4031170"/>
              <a:gd name="connsiteX97" fmla="*/ 2262378 w 6829615"/>
              <a:gd name="connsiteY97" fmla="*/ 2427446 h 4031170"/>
              <a:gd name="connsiteX98" fmla="*/ 2158460 w 6829615"/>
              <a:gd name="connsiteY98" fmla="*/ 2257139 h 4031170"/>
              <a:gd name="connsiteX99" fmla="*/ 2158460 w 6829615"/>
              <a:gd name="connsiteY99" fmla="*/ 1856708 h 4031170"/>
              <a:gd name="connsiteX100" fmla="*/ 1913192 w 6829615"/>
              <a:gd name="connsiteY100" fmla="*/ 1441323 h 4031170"/>
              <a:gd name="connsiteX101" fmla="*/ 2415635 w 6829615"/>
              <a:gd name="connsiteY101" fmla="*/ 1441323 h 4031170"/>
              <a:gd name="connsiteX102" fmla="*/ 2683859 w 6829615"/>
              <a:gd name="connsiteY102" fmla="*/ 1863090 h 4031170"/>
              <a:gd name="connsiteX103" fmla="*/ 2526887 w 6829615"/>
              <a:gd name="connsiteY103" fmla="*/ 2100072 h 4031170"/>
              <a:gd name="connsiteX104" fmla="*/ 2526887 w 6829615"/>
              <a:gd name="connsiteY104" fmla="*/ 2145125 h 4031170"/>
              <a:gd name="connsiteX105" fmla="*/ 2364962 w 6829615"/>
              <a:gd name="connsiteY105" fmla="*/ 2145125 h 4031170"/>
              <a:gd name="connsiteX106" fmla="*/ 2364962 w 6829615"/>
              <a:gd name="connsiteY106" fmla="*/ 2051399 h 4031170"/>
              <a:gd name="connsiteX107" fmla="*/ 2490788 w 6829615"/>
              <a:gd name="connsiteY107" fmla="*/ 1861280 h 4031170"/>
              <a:gd name="connsiteX108" fmla="*/ 2326672 w 6829615"/>
              <a:gd name="connsiteY108" fmla="*/ 1603248 h 4031170"/>
              <a:gd name="connsiteX109" fmla="*/ 2196846 w 6829615"/>
              <a:gd name="connsiteY109" fmla="*/ 1603248 h 4031170"/>
              <a:gd name="connsiteX110" fmla="*/ 2320385 w 6829615"/>
              <a:gd name="connsiteY110" fmla="*/ 1812417 h 4031170"/>
              <a:gd name="connsiteX111" fmla="*/ 2320385 w 6829615"/>
              <a:gd name="connsiteY111" fmla="*/ 2211705 h 4031170"/>
              <a:gd name="connsiteX112" fmla="*/ 2424303 w 6829615"/>
              <a:gd name="connsiteY112" fmla="*/ 2381917 h 4031170"/>
              <a:gd name="connsiteX113" fmla="*/ 2424303 w 6829615"/>
              <a:gd name="connsiteY113" fmla="*/ 2667572 h 4031170"/>
              <a:gd name="connsiteX114" fmla="*/ 2507742 w 6829615"/>
              <a:gd name="connsiteY114" fmla="*/ 2807684 h 4031170"/>
              <a:gd name="connsiteX115" fmla="*/ 2600325 w 6829615"/>
              <a:gd name="connsiteY115" fmla="*/ 2668334 h 4031170"/>
              <a:gd name="connsiteX116" fmla="*/ 2606040 w 6829615"/>
              <a:gd name="connsiteY116" fmla="*/ 2197894 h 4031170"/>
              <a:gd name="connsiteX117" fmla="*/ 2816066 w 6829615"/>
              <a:gd name="connsiteY117" fmla="*/ 1882902 h 4031170"/>
              <a:gd name="connsiteX118" fmla="*/ 2526887 w 6829615"/>
              <a:gd name="connsiteY118" fmla="*/ 1397794 h 4031170"/>
              <a:gd name="connsiteX119" fmla="*/ 2526887 w 6829615"/>
              <a:gd name="connsiteY119" fmla="*/ 1082897 h 4031170"/>
              <a:gd name="connsiteX120" fmla="*/ 2479358 w 6829615"/>
              <a:gd name="connsiteY120" fmla="*/ 1020223 h 4031170"/>
              <a:gd name="connsiteX121" fmla="*/ 2454497 w 6829615"/>
              <a:gd name="connsiteY121" fmla="*/ 1020223 h 4031170"/>
              <a:gd name="connsiteX122" fmla="*/ 2303145 w 6829615"/>
              <a:gd name="connsiteY122" fmla="*/ 1316831 h 4031170"/>
              <a:gd name="connsiteX123" fmla="*/ 759143 w 6829615"/>
              <a:gd name="connsiteY123" fmla="*/ 1315974 h 4031170"/>
              <a:gd name="connsiteX124" fmla="*/ 686562 w 6829615"/>
              <a:gd name="connsiteY124" fmla="*/ 1377315 h 4031170"/>
              <a:gd name="connsiteX125" fmla="*/ 602647 w 6829615"/>
              <a:gd name="connsiteY125" fmla="*/ 1378744 h 4031170"/>
              <a:gd name="connsiteX126" fmla="*/ 550259 w 6829615"/>
              <a:gd name="connsiteY126" fmla="*/ 1309402 h 4031170"/>
              <a:gd name="connsiteX127" fmla="*/ 545021 w 6829615"/>
              <a:gd name="connsiteY127" fmla="*/ 1058228 h 4031170"/>
              <a:gd name="connsiteX128" fmla="*/ 808958 w 6829615"/>
              <a:gd name="connsiteY128" fmla="*/ 557498 h 4031170"/>
              <a:gd name="connsiteX129" fmla="*/ 1063752 w 6829615"/>
              <a:gd name="connsiteY129" fmla="*/ 557498 h 4031170"/>
              <a:gd name="connsiteX130" fmla="*/ 1233583 w 6829615"/>
              <a:gd name="connsiteY130" fmla="*/ 874014 h 4031170"/>
              <a:gd name="connsiteX131" fmla="*/ 1923955 w 6829615"/>
              <a:gd name="connsiteY131" fmla="*/ 874014 h 4031170"/>
              <a:gd name="connsiteX132" fmla="*/ 2112264 w 6829615"/>
              <a:gd name="connsiteY132" fmla="*/ 543687 h 4031170"/>
              <a:gd name="connsiteX133" fmla="*/ 2721864 w 6829615"/>
              <a:gd name="connsiteY133" fmla="*/ 547021 h 4031170"/>
              <a:gd name="connsiteX134" fmla="*/ 2970371 w 6829615"/>
              <a:gd name="connsiteY134" fmla="*/ 911924 h 4031170"/>
              <a:gd name="connsiteX135" fmla="*/ 2959608 w 6829615"/>
              <a:gd name="connsiteY135" fmla="*/ 1198721 h 4031170"/>
              <a:gd name="connsiteX136" fmla="*/ 3230404 w 6829615"/>
              <a:gd name="connsiteY136" fmla="*/ 1642682 h 4031170"/>
              <a:gd name="connsiteX137" fmla="*/ 3747326 w 6829615"/>
              <a:gd name="connsiteY137" fmla="*/ 1644587 h 4031170"/>
              <a:gd name="connsiteX138" fmla="*/ 3541300 w 6829615"/>
              <a:gd name="connsiteY138" fmla="*/ 1991868 h 4031170"/>
              <a:gd name="connsiteX139" fmla="*/ 3252216 w 6829615"/>
              <a:gd name="connsiteY139" fmla="*/ 1993011 h 4031170"/>
              <a:gd name="connsiteX140" fmla="*/ 3047333 w 6829615"/>
              <a:gd name="connsiteY140" fmla="*/ 2336959 h 4031170"/>
              <a:gd name="connsiteX141" fmla="*/ 3044381 w 6829615"/>
              <a:gd name="connsiteY141" fmla="*/ 2783681 h 4031170"/>
              <a:gd name="connsiteX142" fmla="*/ 2685479 w 6829615"/>
              <a:gd name="connsiteY142" fmla="*/ 3357848 h 4031170"/>
              <a:gd name="connsiteX143" fmla="*/ 2685479 w 6829615"/>
              <a:gd name="connsiteY143" fmla="*/ 3542633 h 4031170"/>
              <a:gd name="connsiteX144" fmla="*/ 2572417 w 6829615"/>
              <a:gd name="connsiteY144" fmla="*/ 3729704 h 4031170"/>
              <a:gd name="connsiteX145" fmla="*/ 2429923 w 6829615"/>
              <a:gd name="connsiteY145" fmla="*/ 3729704 h 4031170"/>
              <a:gd name="connsiteX146" fmla="*/ 2262092 w 6829615"/>
              <a:gd name="connsiteY146" fmla="*/ 3510820 h 4031170"/>
              <a:gd name="connsiteX147" fmla="*/ 2262092 w 6829615"/>
              <a:gd name="connsiteY147" fmla="*/ 3249454 h 4031170"/>
              <a:gd name="connsiteX148" fmla="*/ 2009489 w 6829615"/>
              <a:gd name="connsiteY148" fmla="*/ 2827115 h 4031170"/>
              <a:gd name="connsiteX149" fmla="*/ 2009489 w 6829615"/>
              <a:gd name="connsiteY149" fmla="*/ 2579941 h 4031170"/>
              <a:gd name="connsiteX150" fmla="*/ 1868900 w 6829615"/>
              <a:gd name="connsiteY150" fmla="*/ 2338483 h 4031170"/>
              <a:gd name="connsiteX151" fmla="*/ 1868900 w 6829615"/>
              <a:gd name="connsiteY151" fmla="*/ 1931575 h 4031170"/>
              <a:gd name="connsiteX152" fmla="*/ 1692974 w 6829615"/>
              <a:gd name="connsiteY152" fmla="*/ 1611154 h 4031170"/>
              <a:gd name="connsiteX153" fmla="*/ 903827 w 6829615"/>
              <a:gd name="connsiteY153" fmla="*/ 1611154 h 4031170"/>
              <a:gd name="connsiteX154" fmla="*/ 800481 w 6829615"/>
              <a:gd name="connsiteY154" fmla="*/ 1746314 h 4031170"/>
              <a:gd name="connsiteX155" fmla="*/ 513398 w 6829615"/>
              <a:gd name="connsiteY155" fmla="*/ 1746314 h 4031170"/>
              <a:gd name="connsiteX156" fmla="*/ 267653 w 6829615"/>
              <a:gd name="connsiteY156" fmla="*/ 1391984 h 4031170"/>
              <a:gd name="connsiteX157" fmla="*/ 258413 w 6829615"/>
              <a:gd name="connsiteY157" fmla="*/ 954119 h 4031170"/>
              <a:gd name="connsiteX158" fmla="*/ 644843 w 6829615"/>
              <a:gd name="connsiteY158" fmla="*/ 269462 h 4031170"/>
              <a:gd name="connsiteX159" fmla="*/ 1195102 w 6829615"/>
              <a:gd name="connsiteY159" fmla="*/ 269462 h 4031170"/>
              <a:gd name="connsiteX160" fmla="*/ 1397984 w 6829615"/>
              <a:gd name="connsiteY160" fmla="*/ 616172 h 4031170"/>
              <a:gd name="connsiteX161" fmla="*/ 1777937 w 6829615"/>
              <a:gd name="connsiteY161" fmla="*/ 616172 h 4031170"/>
              <a:gd name="connsiteX162" fmla="*/ 1962722 w 6829615"/>
              <a:gd name="connsiteY162" fmla="*/ 278987 h 4031170"/>
              <a:gd name="connsiteX163" fmla="*/ 2831402 w 6829615"/>
              <a:gd name="connsiteY163" fmla="*/ 278987 h 4031170"/>
              <a:gd name="connsiteX164" fmla="*/ 3219545 w 6829615"/>
              <a:gd name="connsiteY164" fmla="*/ 815435 h 4031170"/>
              <a:gd name="connsiteX165" fmla="*/ 3219069 w 6829615"/>
              <a:gd name="connsiteY165" fmla="*/ 1140905 h 4031170"/>
              <a:gd name="connsiteX166" fmla="*/ 3378041 w 6829615"/>
              <a:gd name="connsiteY166" fmla="*/ 1414082 h 4031170"/>
              <a:gd name="connsiteX167" fmla="*/ 4152138 w 6829615"/>
              <a:gd name="connsiteY167" fmla="*/ 1414082 h 4031170"/>
              <a:gd name="connsiteX168" fmla="*/ 3689318 w 6829615"/>
              <a:gd name="connsiteY168" fmla="*/ 2223326 h 4031170"/>
              <a:gd name="connsiteX169" fmla="*/ 3462719 w 6829615"/>
              <a:gd name="connsiteY169" fmla="*/ 2220944 h 4031170"/>
              <a:gd name="connsiteX170" fmla="*/ 3312128 w 6829615"/>
              <a:gd name="connsiteY170" fmla="*/ 2458498 h 4031170"/>
              <a:gd name="connsiteX171" fmla="*/ 3312128 w 6829615"/>
              <a:gd name="connsiteY171" fmla="*/ 2864263 h 4031170"/>
              <a:gd name="connsiteX172" fmla="*/ 2926175 w 6829615"/>
              <a:gd name="connsiteY172" fmla="*/ 3469386 h 4031170"/>
              <a:gd name="connsiteX173" fmla="*/ 2926175 w 6829615"/>
              <a:gd name="connsiteY173" fmla="*/ 3685604 h 4031170"/>
              <a:gd name="connsiteX174" fmla="*/ 2718340 w 6829615"/>
              <a:gd name="connsiteY174" fmla="*/ 4031171 h 403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6829615" h="4031170">
                <a:moveTo>
                  <a:pt x="2718340" y="4031171"/>
                </a:moveTo>
                <a:lnTo>
                  <a:pt x="2288381" y="4028504"/>
                </a:lnTo>
                <a:lnTo>
                  <a:pt x="1978724" y="3663887"/>
                </a:lnTo>
                <a:lnTo>
                  <a:pt x="1978724" y="3314129"/>
                </a:lnTo>
                <a:lnTo>
                  <a:pt x="1742980" y="2885599"/>
                </a:lnTo>
                <a:lnTo>
                  <a:pt x="1743742" y="2627662"/>
                </a:lnTo>
                <a:lnTo>
                  <a:pt x="1603534" y="2383631"/>
                </a:lnTo>
                <a:lnTo>
                  <a:pt x="1603534" y="1988344"/>
                </a:lnTo>
                <a:lnTo>
                  <a:pt x="1563624" y="1916906"/>
                </a:lnTo>
                <a:lnTo>
                  <a:pt x="1009840" y="1916906"/>
                </a:lnTo>
                <a:lnTo>
                  <a:pt x="947833" y="2024443"/>
                </a:lnTo>
                <a:lnTo>
                  <a:pt x="351282" y="2024443"/>
                </a:lnTo>
                <a:lnTo>
                  <a:pt x="0" y="1478661"/>
                </a:lnTo>
                <a:lnTo>
                  <a:pt x="0" y="860965"/>
                </a:lnTo>
                <a:lnTo>
                  <a:pt x="512636" y="0"/>
                </a:lnTo>
                <a:lnTo>
                  <a:pt x="1361408" y="0"/>
                </a:lnTo>
                <a:lnTo>
                  <a:pt x="1537526" y="290417"/>
                </a:lnTo>
                <a:lnTo>
                  <a:pt x="1638967" y="289751"/>
                </a:lnTo>
                <a:lnTo>
                  <a:pt x="1798130" y="0"/>
                </a:lnTo>
                <a:lnTo>
                  <a:pt x="6829616" y="0"/>
                </a:lnTo>
                <a:lnTo>
                  <a:pt x="6829616" y="161925"/>
                </a:lnTo>
                <a:lnTo>
                  <a:pt x="1893951" y="161925"/>
                </a:lnTo>
                <a:lnTo>
                  <a:pt x="1735169" y="451104"/>
                </a:lnTo>
                <a:lnTo>
                  <a:pt x="1446752" y="452914"/>
                </a:lnTo>
                <a:lnTo>
                  <a:pt x="1270254" y="161925"/>
                </a:lnTo>
                <a:lnTo>
                  <a:pt x="604647" y="161925"/>
                </a:lnTo>
                <a:lnTo>
                  <a:pt x="161925" y="905447"/>
                </a:lnTo>
                <a:lnTo>
                  <a:pt x="161925" y="1431036"/>
                </a:lnTo>
                <a:lnTo>
                  <a:pt x="439674" y="1862518"/>
                </a:lnTo>
                <a:lnTo>
                  <a:pt x="854297" y="1862518"/>
                </a:lnTo>
                <a:lnTo>
                  <a:pt x="916305" y="1754981"/>
                </a:lnTo>
                <a:lnTo>
                  <a:pt x="1658684" y="1754981"/>
                </a:lnTo>
                <a:lnTo>
                  <a:pt x="1765459" y="1946148"/>
                </a:lnTo>
                <a:lnTo>
                  <a:pt x="1765459" y="2340388"/>
                </a:lnTo>
                <a:lnTo>
                  <a:pt x="1905762" y="2584704"/>
                </a:lnTo>
                <a:lnTo>
                  <a:pt x="1905000" y="2844260"/>
                </a:lnTo>
                <a:lnTo>
                  <a:pt x="2140649" y="3272504"/>
                </a:lnTo>
                <a:lnTo>
                  <a:pt x="2140649" y="3604451"/>
                </a:lnTo>
                <a:lnTo>
                  <a:pt x="2363724" y="3867055"/>
                </a:lnTo>
                <a:lnTo>
                  <a:pt x="2627090" y="3868674"/>
                </a:lnTo>
                <a:lnTo>
                  <a:pt x="2764250" y="3640646"/>
                </a:lnTo>
                <a:lnTo>
                  <a:pt x="2764250" y="3422047"/>
                </a:lnTo>
                <a:lnTo>
                  <a:pt x="3150203" y="2817019"/>
                </a:lnTo>
                <a:lnTo>
                  <a:pt x="3150203" y="2411444"/>
                </a:lnTo>
                <a:lnTo>
                  <a:pt x="3374231" y="2058067"/>
                </a:lnTo>
                <a:lnTo>
                  <a:pt x="3595973" y="2060448"/>
                </a:lnTo>
                <a:lnTo>
                  <a:pt x="3872960" y="1576007"/>
                </a:lnTo>
                <a:lnTo>
                  <a:pt x="3284982" y="1576007"/>
                </a:lnTo>
                <a:lnTo>
                  <a:pt x="3057049" y="1184529"/>
                </a:lnTo>
                <a:lnTo>
                  <a:pt x="3057525" y="867728"/>
                </a:lnTo>
                <a:lnTo>
                  <a:pt x="2748724" y="440912"/>
                </a:lnTo>
                <a:lnTo>
                  <a:pt x="2058638" y="440912"/>
                </a:lnTo>
                <a:lnTo>
                  <a:pt x="1873853" y="778097"/>
                </a:lnTo>
                <a:lnTo>
                  <a:pt x="1305116" y="778097"/>
                </a:lnTo>
                <a:lnTo>
                  <a:pt x="1102233" y="431387"/>
                </a:lnTo>
                <a:lnTo>
                  <a:pt x="739426" y="431387"/>
                </a:lnTo>
                <a:lnTo>
                  <a:pt x="421196" y="995077"/>
                </a:lnTo>
                <a:lnTo>
                  <a:pt x="428435" y="1339787"/>
                </a:lnTo>
                <a:lnTo>
                  <a:pt x="598075" y="1584389"/>
                </a:lnTo>
                <a:lnTo>
                  <a:pt x="720471" y="1584389"/>
                </a:lnTo>
                <a:lnTo>
                  <a:pt x="823817" y="1449229"/>
                </a:lnTo>
                <a:lnTo>
                  <a:pt x="1788795" y="1449229"/>
                </a:lnTo>
                <a:lnTo>
                  <a:pt x="2030825" y="1890046"/>
                </a:lnTo>
                <a:lnTo>
                  <a:pt x="2030825" y="2294763"/>
                </a:lnTo>
                <a:lnTo>
                  <a:pt x="2171414" y="2536222"/>
                </a:lnTo>
                <a:lnTo>
                  <a:pt x="2171414" y="2782348"/>
                </a:lnTo>
                <a:lnTo>
                  <a:pt x="2424017" y="3204782"/>
                </a:lnTo>
                <a:lnTo>
                  <a:pt x="2424017" y="3455861"/>
                </a:lnTo>
                <a:lnTo>
                  <a:pt x="2493740" y="3546824"/>
                </a:lnTo>
                <a:lnTo>
                  <a:pt x="2523554" y="3497485"/>
                </a:lnTo>
                <a:lnTo>
                  <a:pt x="2523554" y="3311366"/>
                </a:lnTo>
                <a:lnTo>
                  <a:pt x="2882741" y="2736723"/>
                </a:lnTo>
                <a:lnTo>
                  <a:pt x="2885694" y="2291906"/>
                </a:lnTo>
                <a:lnTo>
                  <a:pt x="3159919" y="1831372"/>
                </a:lnTo>
                <a:lnTo>
                  <a:pt x="3448907" y="1830324"/>
                </a:lnTo>
                <a:lnTo>
                  <a:pt x="3463671" y="1805464"/>
                </a:lnTo>
                <a:lnTo>
                  <a:pt x="3139345" y="1804226"/>
                </a:lnTo>
                <a:lnTo>
                  <a:pt x="2795969" y="1241489"/>
                </a:lnTo>
                <a:lnTo>
                  <a:pt x="2806637" y="959072"/>
                </a:lnTo>
                <a:lnTo>
                  <a:pt x="2635949" y="708470"/>
                </a:lnTo>
                <a:lnTo>
                  <a:pt x="2205990" y="706184"/>
                </a:lnTo>
                <a:lnTo>
                  <a:pt x="2018062" y="1035939"/>
                </a:lnTo>
                <a:lnTo>
                  <a:pt x="1136618" y="1035939"/>
                </a:lnTo>
                <a:lnTo>
                  <a:pt x="966883" y="719423"/>
                </a:lnTo>
                <a:lnTo>
                  <a:pt x="906685" y="719423"/>
                </a:lnTo>
                <a:lnTo>
                  <a:pt x="707708" y="1096709"/>
                </a:lnTo>
                <a:lnTo>
                  <a:pt x="708946" y="1153954"/>
                </a:lnTo>
                <a:lnTo>
                  <a:pt x="2203990" y="1154811"/>
                </a:lnTo>
                <a:lnTo>
                  <a:pt x="2355342" y="858298"/>
                </a:lnTo>
                <a:lnTo>
                  <a:pt x="2559749" y="858298"/>
                </a:lnTo>
                <a:lnTo>
                  <a:pt x="2688812" y="1028414"/>
                </a:lnTo>
                <a:lnTo>
                  <a:pt x="2688812" y="1353217"/>
                </a:lnTo>
                <a:lnTo>
                  <a:pt x="3007519" y="1887664"/>
                </a:lnTo>
                <a:lnTo>
                  <a:pt x="2767394" y="2247900"/>
                </a:lnTo>
                <a:lnTo>
                  <a:pt x="2761583" y="2718149"/>
                </a:lnTo>
                <a:lnTo>
                  <a:pt x="2500313" y="3111532"/>
                </a:lnTo>
                <a:lnTo>
                  <a:pt x="2262378" y="2712149"/>
                </a:lnTo>
                <a:lnTo>
                  <a:pt x="2262378" y="2427446"/>
                </a:lnTo>
                <a:lnTo>
                  <a:pt x="2158460" y="2257139"/>
                </a:lnTo>
                <a:lnTo>
                  <a:pt x="2158460" y="1856708"/>
                </a:lnTo>
                <a:lnTo>
                  <a:pt x="1913192" y="1441323"/>
                </a:lnTo>
                <a:lnTo>
                  <a:pt x="2415635" y="1441323"/>
                </a:lnTo>
                <a:lnTo>
                  <a:pt x="2683859" y="1863090"/>
                </a:lnTo>
                <a:lnTo>
                  <a:pt x="2526887" y="2100072"/>
                </a:lnTo>
                <a:lnTo>
                  <a:pt x="2526887" y="2145125"/>
                </a:lnTo>
                <a:lnTo>
                  <a:pt x="2364962" y="2145125"/>
                </a:lnTo>
                <a:lnTo>
                  <a:pt x="2364962" y="2051399"/>
                </a:lnTo>
                <a:lnTo>
                  <a:pt x="2490788" y="1861280"/>
                </a:lnTo>
                <a:lnTo>
                  <a:pt x="2326672" y="1603248"/>
                </a:lnTo>
                <a:lnTo>
                  <a:pt x="2196846" y="1603248"/>
                </a:lnTo>
                <a:lnTo>
                  <a:pt x="2320385" y="1812417"/>
                </a:lnTo>
                <a:lnTo>
                  <a:pt x="2320385" y="2211705"/>
                </a:lnTo>
                <a:lnTo>
                  <a:pt x="2424303" y="2381917"/>
                </a:lnTo>
                <a:lnTo>
                  <a:pt x="2424303" y="2667572"/>
                </a:lnTo>
                <a:lnTo>
                  <a:pt x="2507742" y="2807684"/>
                </a:lnTo>
                <a:lnTo>
                  <a:pt x="2600325" y="2668334"/>
                </a:lnTo>
                <a:lnTo>
                  <a:pt x="2606040" y="2197894"/>
                </a:lnTo>
                <a:lnTo>
                  <a:pt x="2816066" y="1882902"/>
                </a:lnTo>
                <a:lnTo>
                  <a:pt x="2526887" y="1397794"/>
                </a:lnTo>
                <a:lnTo>
                  <a:pt x="2526887" y="1082897"/>
                </a:lnTo>
                <a:lnTo>
                  <a:pt x="2479358" y="1020223"/>
                </a:lnTo>
                <a:lnTo>
                  <a:pt x="2454497" y="1020223"/>
                </a:lnTo>
                <a:lnTo>
                  <a:pt x="2303145" y="1316831"/>
                </a:lnTo>
                <a:lnTo>
                  <a:pt x="759143" y="1315974"/>
                </a:lnTo>
                <a:lnTo>
                  <a:pt x="686562" y="1377315"/>
                </a:lnTo>
                <a:lnTo>
                  <a:pt x="602647" y="1378744"/>
                </a:lnTo>
                <a:lnTo>
                  <a:pt x="550259" y="1309402"/>
                </a:lnTo>
                <a:lnTo>
                  <a:pt x="545021" y="1058228"/>
                </a:lnTo>
                <a:lnTo>
                  <a:pt x="808958" y="557498"/>
                </a:lnTo>
                <a:lnTo>
                  <a:pt x="1063752" y="557498"/>
                </a:lnTo>
                <a:lnTo>
                  <a:pt x="1233583" y="874014"/>
                </a:lnTo>
                <a:lnTo>
                  <a:pt x="1923955" y="874014"/>
                </a:lnTo>
                <a:lnTo>
                  <a:pt x="2112264" y="543687"/>
                </a:lnTo>
                <a:lnTo>
                  <a:pt x="2721864" y="547021"/>
                </a:lnTo>
                <a:lnTo>
                  <a:pt x="2970371" y="911924"/>
                </a:lnTo>
                <a:lnTo>
                  <a:pt x="2959608" y="1198721"/>
                </a:lnTo>
                <a:lnTo>
                  <a:pt x="3230404" y="1642682"/>
                </a:lnTo>
                <a:lnTo>
                  <a:pt x="3747326" y="1644587"/>
                </a:lnTo>
                <a:lnTo>
                  <a:pt x="3541300" y="1991868"/>
                </a:lnTo>
                <a:lnTo>
                  <a:pt x="3252216" y="1993011"/>
                </a:lnTo>
                <a:lnTo>
                  <a:pt x="3047333" y="2336959"/>
                </a:lnTo>
                <a:lnTo>
                  <a:pt x="3044381" y="2783681"/>
                </a:lnTo>
                <a:lnTo>
                  <a:pt x="2685479" y="3357848"/>
                </a:lnTo>
                <a:lnTo>
                  <a:pt x="2685479" y="3542633"/>
                </a:lnTo>
                <a:lnTo>
                  <a:pt x="2572417" y="3729704"/>
                </a:lnTo>
                <a:lnTo>
                  <a:pt x="2429923" y="3729704"/>
                </a:lnTo>
                <a:lnTo>
                  <a:pt x="2262092" y="3510820"/>
                </a:lnTo>
                <a:lnTo>
                  <a:pt x="2262092" y="3249454"/>
                </a:lnTo>
                <a:lnTo>
                  <a:pt x="2009489" y="2827115"/>
                </a:lnTo>
                <a:lnTo>
                  <a:pt x="2009489" y="2579941"/>
                </a:lnTo>
                <a:lnTo>
                  <a:pt x="1868900" y="2338483"/>
                </a:lnTo>
                <a:lnTo>
                  <a:pt x="1868900" y="1931575"/>
                </a:lnTo>
                <a:lnTo>
                  <a:pt x="1692974" y="1611154"/>
                </a:lnTo>
                <a:lnTo>
                  <a:pt x="903827" y="1611154"/>
                </a:lnTo>
                <a:lnTo>
                  <a:pt x="800481" y="1746314"/>
                </a:lnTo>
                <a:lnTo>
                  <a:pt x="513398" y="1746314"/>
                </a:lnTo>
                <a:lnTo>
                  <a:pt x="267653" y="1391984"/>
                </a:lnTo>
                <a:lnTo>
                  <a:pt x="258413" y="954119"/>
                </a:lnTo>
                <a:lnTo>
                  <a:pt x="644843" y="269462"/>
                </a:lnTo>
                <a:lnTo>
                  <a:pt x="1195102" y="269462"/>
                </a:lnTo>
                <a:lnTo>
                  <a:pt x="1397984" y="616172"/>
                </a:lnTo>
                <a:lnTo>
                  <a:pt x="1777937" y="616172"/>
                </a:lnTo>
                <a:lnTo>
                  <a:pt x="1962722" y="278987"/>
                </a:lnTo>
                <a:lnTo>
                  <a:pt x="2831402" y="278987"/>
                </a:lnTo>
                <a:lnTo>
                  <a:pt x="3219545" y="815435"/>
                </a:lnTo>
                <a:lnTo>
                  <a:pt x="3219069" y="1140905"/>
                </a:lnTo>
                <a:lnTo>
                  <a:pt x="3378041" y="1414082"/>
                </a:lnTo>
                <a:lnTo>
                  <a:pt x="4152138" y="1414082"/>
                </a:lnTo>
                <a:lnTo>
                  <a:pt x="3689318" y="2223326"/>
                </a:lnTo>
                <a:lnTo>
                  <a:pt x="3462719" y="2220944"/>
                </a:lnTo>
                <a:lnTo>
                  <a:pt x="3312128" y="2458498"/>
                </a:lnTo>
                <a:lnTo>
                  <a:pt x="3312128" y="2864263"/>
                </a:lnTo>
                <a:lnTo>
                  <a:pt x="2926175" y="3469386"/>
                </a:lnTo>
                <a:lnTo>
                  <a:pt x="2926175" y="3685604"/>
                </a:lnTo>
                <a:lnTo>
                  <a:pt x="2718340" y="4031171"/>
                </a:lnTo>
                <a:close/>
              </a:path>
            </a:pathLst>
          </a:custGeom>
          <a:solidFill>
            <a:srgbClr val="7DBA02"/>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2928581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squar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pic>
        <p:nvPicPr>
          <p:cNvPr id="10" name="Picture 9" descr="A green train on a track&#10;&#10;Description automatically generated">
            <a:extLst>
              <a:ext uri="{FF2B5EF4-FFF2-40B4-BE49-F238E27FC236}">
                <a16:creationId xmlns:a16="http://schemas.microsoft.com/office/drawing/2014/main" id="{632EF9B6-B7F2-5B68-A22D-54C283B3FF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5851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4608551" y="1078100"/>
            <a:ext cx="5071263" cy="2585323"/>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574970" y="3952119"/>
            <a:ext cx="2810385" cy="788724"/>
          </a:xfrm>
          <a:prstGeom prst="rect">
            <a:avLst/>
          </a:prstGeom>
        </p:spPr>
        <p:txBody>
          <a:bodyPr wrap="none" tIns="144000">
            <a:spAutoFit/>
          </a:bodyPr>
          <a:lstStyle>
            <a:lvl1pPr algn="r">
              <a:defRPr sz="2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644054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3" name="Picture Placeholder 433" descr="Colourful cargo containers stacked with a worker standing">
            <a:extLst>
              <a:ext uri="{FF2B5EF4-FFF2-40B4-BE49-F238E27FC236}">
                <a16:creationId xmlns:a16="http://schemas.microsoft.com/office/drawing/2014/main" id="{77320EED-BBCB-8B40-2FBE-A4CA2CA7D0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807024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8" name="Picture 7" descr="Train tracks with train cars on each side&#10;&#10;Description automatically generated">
            <a:extLst>
              <a:ext uri="{FF2B5EF4-FFF2-40B4-BE49-F238E27FC236}">
                <a16:creationId xmlns:a16="http://schemas.microsoft.com/office/drawing/2014/main" id="{2ED9AAEA-3731-AD3D-0F78-72016945F3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8271"/>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984614" y="1239087"/>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3285615" y="3772254"/>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827067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pic>
        <p:nvPicPr>
          <p:cNvPr id="4" name="Picture 3" descr="A yellow pipes on a building&#10;&#10;Description automatically generated with medium confidence">
            <a:extLst>
              <a:ext uri="{FF2B5EF4-FFF2-40B4-BE49-F238E27FC236}">
                <a16:creationId xmlns:a16="http://schemas.microsoft.com/office/drawing/2014/main" id="{9EB74ED6-8907-4B51-479C-FDD3F66E7F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548326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2" name="Picture Placeholder 115" descr="Top view of a wooden desk with a white keyboard, drawing plan and drawing compass, and pens.">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066192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dirty="0"/>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618755" y="4945338"/>
            <a:ext cx="6543458" cy="615553"/>
          </a:xfrm>
          <a:prstGeom prst="rect">
            <a:avLst/>
          </a:prstGeom>
        </p:spPr>
        <p:txBody>
          <a:bodyPr wrap="none" anchor="t">
            <a:spAutoFit/>
          </a:bodyPr>
          <a:lstStyle>
            <a:lvl1pPr>
              <a:defRPr sz="4000">
                <a:solidFill>
                  <a:schemeClr val="tx1"/>
                </a:solidFill>
              </a:defRPr>
            </a:lvl1pPr>
          </a:lstStyle>
          <a:p>
            <a:r>
              <a:rPr lang="en-GB"/>
              <a:t>Click to edit Master title style</a:t>
            </a:r>
            <a:endParaRPr lang="en-US"/>
          </a:p>
        </p:txBody>
      </p:sp>
      <p:sp>
        <p:nvSpPr>
          <p:cNvPr id="2" name="Text Placeholder 18">
            <a:extLst>
              <a:ext uri="{FF2B5EF4-FFF2-40B4-BE49-F238E27FC236}">
                <a16:creationId xmlns:a16="http://schemas.microsoft.com/office/drawing/2014/main" id="{DF6E4E97-1E5E-6DDC-51DB-51A4B672C716}"/>
              </a:ext>
            </a:extLst>
          </p:cNvPr>
          <p:cNvSpPr>
            <a:spLocks noGrp="1"/>
          </p:cNvSpPr>
          <p:nvPr>
            <p:ph type="body" sz="quarter" idx="13" hasCustomPrompt="1"/>
          </p:nvPr>
        </p:nvSpPr>
        <p:spPr>
          <a:xfrm>
            <a:off x="618757" y="5572294"/>
            <a:ext cx="5032147" cy="484025"/>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here and here and here</a:t>
            </a:r>
            <a:endParaRPr lang="en-GB" sz="2400"/>
          </a:p>
        </p:txBody>
      </p:sp>
    </p:spTree>
    <p:extLst>
      <p:ext uri="{BB962C8B-B14F-4D97-AF65-F5344CB8AC3E}">
        <p14:creationId xmlns:p14="http://schemas.microsoft.com/office/powerpoint/2010/main" val="2283677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994C55-28DA-03C2-35BC-75F5D854F08B}"/>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13" name="Picture Placeholder 12">
            <a:extLst>
              <a:ext uri="{FF2B5EF4-FFF2-40B4-BE49-F238E27FC236}">
                <a16:creationId xmlns:a16="http://schemas.microsoft.com/office/drawing/2014/main" id="{BC6E6505-1432-E7D8-FDE1-5E4383D36C37}"/>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dirty="0"/>
          </a:p>
        </p:txBody>
      </p:sp>
      <p:sp>
        <p:nvSpPr>
          <p:cNvPr id="26" name="Text Placeholder 13">
            <a:extLst>
              <a:ext uri="{FF2B5EF4-FFF2-40B4-BE49-F238E27FC236}">
                <a16:creationId xmlns:a16="http://schemas.microsoft.com/office/drawing/2014/main" id="{615020BA-0B93-180E-3093-EAC3BCC73BB5}"/>
              </a:ext>
            </a:extLst>
          </p:cNvPr>
          <p:cNvSpPr>
            <a:spLocks noGrp="1"/>
          </p:cNvSpPr>
          <p:nvPr>
            <p:ph type="body" sz="quarter" idx="16" hasCustomPrompt="1"/>
          </p:nvPr>
        </p:nvSpPr>
        <p:spPr>
          <a:xfrm>
            <a:off x="283474" y="517638"/>
            <a:ext cx="5889053" cy="410136"/>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Freeform 1">
            <a:extLst>
              <a:ext uri="{FF2B5EF4-FFF2-40B4-BE49-F238E27FC236}">
                <a16:creationId xmlns:a16="http://schemas.microsoft.com/office/drawing/2014/main" id="{8CE118E7-1BAE-2BED-BA49-7E01CC506DEF}"/>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dirty="0">
              <a:solidFill>
                <a:schemeClr val="tx1"/>
              </a:solidFill>
            </a:endParaRPr>
          </a:p>
        </p:txBody>
      </p:sp>
      <p:sp>
        <p:nvSpPr>
          <p:cNvPr id="3" name="Rectangle 2">
            <a:extLst>
              <a:ext uri="{FF2B5EF4-FFF2-40B4-BE49-F238E27FC236}">
                <a16:creationId xmlns:a16="http://schemas.microsoft.com/office/drawing/2014/main" id="{72C509C7-F64D-8D3C-E43B-BAD58331BD3D}"/>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dirty="0">
              <a:solidFill>
                <a:schemeClr val="bg1"/>
              </a:solidFill>
              <a:latin typeface="Tahoma"/>
            </a:endParaRPr>
          </a:p>
        </p:txBody>
      </p:sp>
      <p:sp>
        <p:nvSpPr>
          <p:cNvPr id="4" name="Title 1">
            <a:extLst>
              <a:ext uri="{FF2B5EF4-FFF2-40B4-BE49-F238E27FC236}">
                <a16:creationId xmlns:a16="http://schemas.microsoft.com/office/drawing/2014/main" id="{549A9D43-FF02-9C81-1CFC-D9B244C57579}"/>
              </a:ext>
            </a:extLst>
          </p:cNvPr>
          <p:cNvSpPr>
            <a:spLocks noGrp="1"/>
          </p:cNvSpPr>
          <p:nvPr>
            <p:ph type="title" hasCustomPrompt="1"/>
          </p:nvPr>
        </p:nvSpPr>
        <p:spPr>
          <a:xfrm>
            <a:off x="283474" y="152400"/>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6" name="Graphic 64">
            <a:extLst>
              <a:ext uri="{FF2B5EF4-FFF2-40B4-BE49-F238E27FC236}">
                <a16:creationId xmlns:a16="http://schemas.microsoft.com/office/drawing/2014/main" id="{410252B1-98B5-8714-70E8-11601AFBFE16}"/>
              </a:ext>
            </a:extLst>
          </p:cNvPr>
          <p:cNvSpPr/>
          <p:nvPr userDrawn="1"/>
        </p:nvSpPr>
        <p:spPr>
          <a:xfrm>
            <a:off x="209511" y="923680"/>
            <a:ext cx="10009519" cy="1141126"/>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451880" h="963549">
                <a:moveTo>
                  <a:pt x="8451880" y="0"/>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dirty="0"/>
          </a:p>
        </p:txBody>
      </p:sp>
    </p:spTree>
    <p:extLst>
      <p:ext uri="{BB962C8B-B14F-4D97-AF65-F5344CB8AC3E}">
        <p14:creationId xmlns:p14="http://schemas.microsoft.com/office/powerpoint/2010/main" val="46749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dirty="0"/>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pic>
        <p:nvPicPr>
          <p:cNvPr id="3" name="Picture 2">
            <a:extLst>
              <a:ext uri="{FF2B5EF4-FFF2-40B4-BE49-F238E27FC236}">
                <a16:creationId xmlns:a16="http://schemas.microsoft.com/office/drawing/2014/main" id="{250BD579-4CC2-EDC1-6F2E-4E4E271189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16798" y="260004"/>
            <a:ext cx="1428987" cy="973735"/>
          </a:xfrm>
          <a:prstGeom prst="rect">
            <a:avLst/>
          </a:prstGeom>
        </p:spPr>
      </p:pic>
    </p:spTree>
    <p:extLst>
      <p:ext uri="{BB962C8B-B14F-4D97-AF65-F5344CB8AC3E}">
        <p14:creationId xmlns:p14="http://schemas.microsoft.com/office/powerpoint/2010/main" val="505147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4A12B0-5BA2-5100-AAD4-E12E3C1737AF}"/>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2" name="Picture Placeholder 1">
            <a:extLst>
              <a:ext uri="{FF2B5EF4-FFF2-40B4-BE49-F238E27FC236}">
                <a16:creationId xmlns:a16="http://schemas.microsoft.com/office/drawing/2014/main" id="{29B7C479-2D3F-2960-139A-D5BB63A41E19}"/>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dirty="0"/>
          </a:p>
        </p:txBody>
      </p:sp>
      <p:sp>
        <p:nvSpPr>
          <p:cNvPr id="10" name="Freeform 9">
            <a:extLst>
              <a:ext uri="{FF2B5EF4-FFF2-40B4-BE49-F238E27FC236}">
                <a16:creationId xmlns:a16="http://schemas.microsoft.com/office/drawing/2014/main" id="{FD2AA106-02DD-9456-5F7D-D1D25492CD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dirty="0">
              <a:solidFill>
                <a:schemeClr val="tx1"/>
              </a:solidFill>
            </a:endParaRPr>
          </a:p>
        </p:txBody>
      </p:sp>
      <p:sp>
        <p:nvSpPr>
          <p:cNvPr id="11" name="Rectangle 10">
            <a:extLst>
              <a:ext uri="{FF2B5EF4-FFF2-40B4-BE49-F238E27FC236}">
                <a16:creationId xmlns:a16="http://schemas.microsoft.com/office/drawing/2014/main" id="{05D950A5-2828-221A-996F-175C05E4BB43}"/>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dirty="0">
              <a:solidFill>
                <a:schemeClr val="bg1"/>
              </a:solidFill>
              <a:latin typeface="Tahoma"/>
            </a:endParaRPr>
          </a:p>
        </p:txBody>
      </p:sp>
      <p:sp>
        <p:nvSpPr>
          <p:cNvPr id="4" name="Title 1">
            <a:extLst>
              <a:ext uri="{FF2B5EF4-FFF2-40B4-BE49-F238E27FC236}">
                <a16:creationId xmlns:a16="http://schemas.microsoft.com/office/drawing/2014/main" id="{8470FF30-5A43-9A43-5905-5F595AC738D5}"/>
              </a:ext>
            </a:extLst>
          </p:cNvPr>
          <p:cNvSpPr>
            <a:spLocks noGrp="1"/>
          </p:cNvSpPr>
          <p:nvPr>
            <p:ph type="title" hasCustomPrompt="1"/>
          </p:nvPr>
        </p:nvSpPr>
        <p:spPr>
          <a:xfrm>
            <a:off x="303795" y="2844800"/>
            <a:ext cx="6212351" cy="410136"/>
          </a:xfrm>
          <a:prstGeom prst="rect">
            <a:avLst/>
          </a:prstGeom>
        </p:spPr>
        <p:txBody>
          <a:bodyPr>
            <a:noAutofit/>
          </a:bodyPr>
          <a:lstStyle>
            <a:lvl1pPr>
              <a:defRPr sz="4000"/>
            </a:lvl1pPr>
          </a:lstStyle>
          <a:p>
            <a:r>
              <a:rPr lang="en-US"/>
              <a:t>Click To Edit Custom Slide</a:t>
            </a:r>
            <a:endParaRPr lang="en-GB"/>
          </a:p>
        </p:txBody>
      </p:sp>
      <p:sp>
        <p:nvSpPr>
          <p:cNvPr id="65" name="Text Placeholder 13">
            <a:extLst>
              <a:ext uri="{FF2B5EF4-FFF2-40B4-BE49-F238E27FC236}">
                <a16:creationId xmlns:a16="http://schemas.microsoft.com/office/drawing/2014/main" id="{0A8EDC15-9113-2840-B13A-8731DFA92A06}"/>
              </a:ext>
            </a:extLst>
          </p:cNvPr>
          <p:cNvSpPr>
            <a:spLocks noGrp="1"/>
          </p:cNvSpPr>
          <p:nvPr>
            <p:ph type="body" sz="quarter" idx="16" hasCustomPrompt="1"/>
          </p:nvPr>
        </p:nvSpPr>
        <p:spPr>
          <a:xfrm>
            <a:off x="303795" y="3548530"/>
            <a:ext cx="5889053" cy="410136"/>
          </a:xfrm>
          <a:prstGeom prst="rect">
            <a:avLst/>
          </a:prstGeom>
        </p:spPr>
        <p:txBody>
          <a:bodyPr wrap="none"/>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3652394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93634" y="528118"/>
            <a:ext cx="5907785" cy="352276"/>
          </a:xfrm>
          <a:prstGeom prst="rect">
            <a:avLst/>
          </a:prstGeom>
        </p:spPr>
        <p:txBody>
          <a:bodyPr wrap="square">
            <a:spAutoFit/>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ext Placeholder 4">
            <a:extLst>
              <a:ext uri="{FF2B5EF4-FFF2-40B4-BE49-F238E27FC236}">
                <a16:creationId xmlns:a16="http://schemas.microsoft.com/office/drawing/2014/main" id="{EF0BAC52-79D1-6BFD-F36B-C7F59E7AB7A6}"/>
              </a:ext>
            </a:extLst>
          </p:cNvPr>
          <p:cNvSpPr>
            <a:spLocks noGrp="1"/>
          </p:cNvSpPr>
          <p:nvPr>
            <p:ph type="body" sz="quarter" idx="17" hasCustomPrompt="1"/>
          </p:nvPr>
        </p:nvSpPr>
        <p:spPr>
          <a:xfrm>
            <a:off x="618755" y="1778000"/>
            <a:ext cx="42037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3" name="Title 1">
            <a:extLst>
              <a:ext uri="{FF2B5EF4-FFF2-40B4-BE49-F238E27FC236}">
                <a16:creationId xmlns:a16="http://schemas.microsoft.com/office/drawing/2014/main" id="{3E1EFCF2-014A-C6FC-8AA7-CCC868BA8A60}"/>
              </a:ext>
            </a:extLst>
          </p:cNvPr>
          <p:cNvSpPr>
            <a:spLocks noGrp="1"/>
          </p:cNvSpPr>
          <p:nvPr>
            <p:ph type="title" hasCustomPrompt="1"/>
          </p:nvPr>
        </p:nvSpPr>
        <p:spPr>
          <a:xfrm>
            <a:off x="283474" y="158786"/>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24416671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83475" y="845445"/>
            <a:ext cx="10079724" cy="352276"/>
          </a:xfrm>
          <a:prstGeom prst="rect">
            <a:avLst/>
          </a:prstGeom>
        </p:spPr>
        <p:txBody>
          <a:bodyPr wrap="square">
            <a:spAutoFit/>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5" name="Text Placeholder 4">
            <a:extLst>
              <a:ext uri="{FF2B5EF4-FFF2-40B4-BE49-F238E27FC236}">
                <a16:creationId xmlns:a16="http://schemas.microsoft.com/office/drawing/2014/main" id="{481F9625-3BD0-8CEF-BB6E-C2D380C4041F}"/>
              </a:ext>
            </a:extLst>
          </p:cNvPr>
          <p:cNvSpPr>
            <a:spLocks noGrp="1"/>
          </p:cNvSpPr>
          <p:nvPr>
            <p:ph type="body" sz="quarter" idx="17" hasCustomPrompt="1"/>
          </p:nvPr>
        </p:nvSpPr>
        <p:spPr>
          <a:xfrm>
            <a:off x="283474" y="1778000"/>
            <a:ext cx="36720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6" name="Text Placeholder 4">
            <a:extLst>
              <a:ext uri="{FF2B5EF4-FFF2-40B4-BE49-F238E27FC236}">
                <a16:creationId xmlns:a16="http://schemas.microsoft.com/office/drawing/2014/main" id="{5CFE821C-A126-325A-A5F7-2E8FCBEC6AC0}"/>
              </a:ext>
            </a:extLst>
          </p:cNvPr>
          <p:cNvSpPr>
            <a:spLocks noGrp="1"/>
          </p:cNvSpPr>
          <p:nvPr>
            <p:ph type="body" sz="quarter" idx="18" hasCustomPrompt="1"/>
          </p:nvPr>
        </p:nvSpPr>
        <p:spPr>
          <a:xfrm>
            <a:off x="4260000"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7" name="Text Placeholder 4">
            <a:extLst>
              <a:ext uri="{FF2B5EF4-FFF2-40B4-BE49-F238E27FC236}">
                <a16:creationId xmlns:a16="http://schemas.microsoft.com/office/drawing/2014/main" id="{177C89CF-65C0-65A1-9053-1E5547FD1A35}"/>
              </a:ext>
            </a:extLst>
          </p:cNvPr>
          <p:cNvSpPr>
            <a:spLocks noGrp="1"/>
          </p:cNvSpPr>
          <p:nvPr>
            <p:ph type="body" sz="quarter" idx="19" hasCustomPrompt="1"/>
          </p:nvPr>
        </p:nvSpPr>
        <p:spPr>
          <a:xfrm>
            <a:off x="8236526"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8" name="Title 1">
            <a:extLst>
              <a:ext uri="{FF2B5EF4-FFF2-40B4-BE49-F238E27FC236}">
                <a16:creationId xmlns:a16="http://schemas.microsoft.com/office/drawing/2014/main" id="{F10E32AF-ABB5-810B-6647-AA7A03E11C8C}"/>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494277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E057FC0-0CF3-598B-7894-CC63D03D9B7D}"/>
              </a:ext>
            </a:extLst>
          </p:cNvPr>
          <p:cNvSpPr>
            <a:spLocks noGrp="1"/>
          </p:cNvSpPr>
          <p:nvPr>
            <p:ph type="pic" sz="quarter" idx="15"/>
          </p:nvPr>
        </p:nvSpPr>
        <p:spPr>
          <a:xfrm>
            <a:off x="4610100" y="1777883"/>
            <a:ext cx="7581900" cy="3902075"/>
          </a:xfrm>
          <a:prstGeom prst="rect">
            <a:avLst/>
          </a:prstGeom>
          <a:pattFill prst="diagBrick">
            <a:fgClr>
              <a:schemeClr val="tx2">
                <a:lumMod val="20000"/>
                <a:lumOff val="80000"/>
              </a:schemeClr>
            </a:fgClr>
            <a:bgClr>
              <a:schemeClr val="bg1"/>
            </a:bgClr>
          </a:pattFill>
        </p:spPr>
        <p:txBody>
          <a:bodyPr/>
          <a:lstStyle/>
          <a:p>
            <a:endParaRPr lang="en-US" dirty="0"/>
          </a:p>
        </p:txBody>
      </p:sp>
      <p:sp>
        <p:nvSpPr>
          <p:cNvPr id="5" name="Subtitle 2">
            <a:extLst>
              <a:ext uri="{FF2B5EF4-FFF2-40B4-BE49-F238E27FC236}">
                <a16:creationId xmlns:a16="http://schemas.microsoft.com/office/drawing/2014/main" id="{51CA1FCD-EF11-F77D-A3FA-03915A1E7585}"/>
              </a:ext>
            </a:extLst>
          </p:cNvPr>
          <p:cNvSpPr>
            <a:spLocks noGrp="1"/>
          </p:cNvSpPr>
          <p:nvPr>
            <p:ph type="subTitle" idx="1" hasCustomPrompt="1"/>
          </p:nvPr>
        </p:nvSpPr>
        <p:spPr>
          <a:xfrm>
            <a:off x="297951" y="2466814"/>
            <a:ext cx="4139578" cy="3213144"/>
          </a:xfrm>
          <a:prstGeom prst="rect">
            <a:avLst/>
          </a:prstGeom>
        </p:spPr>
        <p:txBody>
          <a:bodyPr/>
          <a:lstStyle>
            <a:lvl1pPr marL="7521" marR="361381" indent="-189904" algn="l">
              <a:lnSpc>
                <a:spcPct val="100000"/>
              </a:lnSpc>
              <a:spcBef>
                <a:spcPts val="56"/>
              </a:spcBef>
              <a:buNone/>
              <a:defRPr sz="16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1800"/>
              <a:t>Normal text here and here and here and here</a:t>
            </a:r>
            <a:endParaRPr lang="en-GB" sz="2400"/>
          </a:p>
        </p:txBody>
      </p:sp>
      <p:sp>
        <p:nvSpPr>
          <p:cNvPr id="17" name="Text Placeholder 13">
            <a:extLst>
              <a:ext uri="{FF2B5EF4-FFF2-40B4-BE49-F238E27FC236}">
                <a16:creationId xmlns:a16="http://schemas.microsoft.com/office/drawing/2014/main" id="{77ADA2A2-B019-3E85-7EB4-24AC52AC21F0}"/>
              </a:ext>
            </a:extLst>
          </p:cNvPr>
          <p:cNvSpPr>
            <a:spLocks noGrp="1"/>
          </p:cNvSpPr>
          <p:nvPr>
            <p:ph type="body" sz="quarter" idx="16" hasCustomPrompt="1"/>
          </p:nvPr>
        </p:nvSpPr>
        <p:spPr>
          <a:xfrm>
            <a:off x="287792" y="1776016"/>
            <a:ext cx="4139578" cy="690797"/>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itle 1">
            <a:extLst>
              <a:ext uri="{FF2B5EF4-FFF2-40B4-BE49-F238E27FC236}">
                <a16:creationId xmlns:a16="http://schemas.microsoft.com/office/drawing/2014/main" id="{FBCE2CF7-1553-356D-C0BE-FEE5FC33778B}"/>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271742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D031-043D-4150-8D51-38680CAB1C7B}"/>
              </a:ext>
            </a:extLst>
          </p:cNvPr>
          <p:cNvSpPr>
            <a:spLocks noGrp="1"/>
          </p:cNvSpPr>
          <p:nvPr>
            <p:ph type="title" hasCustomPrompt="1"/>
          </p:nvPr>
        </p:nvSpPr>
        <p:spPr>
          <a:xfrm>
            <a:off x="641436" y="1061440"/>
            <a:ext cx="10822684" cy="430887"/>
          </a:xfrm>
          <a:prstGeom prst="rect">
            <a:avLst/>
          </a:prstGeom>
        </p:spPr>
        <p:txBody>
          <a:bodyPr wrap="square">
            <a:spAutoFit/>
          </a:bodyPr>
          <a:lstStyle>
            <a:lvl1pPr algn="ctr">
              <a:defRPr/>
            </a:lvl1pPr>
          </a:lstStyle>
          <a:p>
            <a:r>
              <a:rPr lang="en-US"/>
              <a:t>Click To Edit Custom Slide</a:t>
            </a:r>
            <a:endParaRPr lang="en-GB"/>
          </a:p>
        </p:txBody>
      </p:sp>
      <p:sp>
        <p:nvSpPr>
          <p:cNvPr id="4" name="Subtitle 2">
            <a:extLst>
              <a:ext uri="{FF2B5EF4-FFF2-40B4-BE49-F238E27FC236}">
                <a16:creationId xmlns:a16="http://schemas.microsoft.com/office/drawing/2014/main" id="{BC6647BB-83A6-68CE-A0DA-BA6CBD6AE757}"/>
              </a:ext>
            </a:extLst>
          </p:cNvPr>
          <p:cNvSpPr>
            <a:spLocks noGrp="1"/>
          </p:cNvSpPr>
          <p:nvPr>
            <p:ph type="subTitle" idx="1" hasCustomPrompt="1"/>
          </p:nvPr>
        </p:nvSpPr>
        <p:spPr>
          <a:xfrm>
            <a:off x="641435" y="2112087"/>
            <a:ext cx="10822684" cy="2361671"/>
          </a:xfrm>
          <a:prstGeom prst="rect">
            <a:avLst/>
          </a:prstGeom>
        </p:spPr>
        <p:txBody>
          <a:bodyPr/>
          <a:lstStyle>
            <a:lvl1pPr marL="7521" marR="361381" indent="-189904" algn="ctr">
              <a:lnSpc>
                <a:spcPct val="165300"/>
              </a:lnSpc>
              <a:spcBef>
                <a:spcPts val="56"/>
              </a:spcBef>
              <a:buNone/>
              <a:defRPr sz="20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a:t>Lorem ipsum dolor sit </a:t>
            </a:r>
            <a:r>
              <a:rPr lang="en-US" sz="2400" err="1"/>
              <a:t>amet</a:t>
            </a:r>
            <a:r>
              <a:rPr lang="en-US" sz="2400"/>
              <a:t>, </a:t>
            </a:r>
            <a:r>
              <a:rPr lang="en-US" sz="2400" err="1"/>
              <a:t>consectetuer</a:t>
            </a:r>
            <a:r>
              <a:rPr lang="en-US" sz="2400"/>
              <a:t> </a:t>
            </a:r>
            <a:r>
              <a:rPr lang="en-US" sz="2400" err="1"/>
              <a:t>adipiscing</a:t>
            </a:r>
            <a:r>
              <a:rPr lang="en-US" sz="2400"/>
              <a:t> </a:t>
            </a:r>
            <a:r>
              <a:rPr lang="en-US" sz="2400" err="1"/>
              <a:t>elit</a:t>
            </a:r>
            <a:r>
              <a:rPr lang="en-US" sz="2400"/>
              <a:t>, sed diam </a:t>
            </a:r>
            <a:r>
              <a:rPr lang="en-US" sz="2400" err="1"/>
              <a:t>nonummy</a:t>
            </a:r>
            <a:r>
              <a:rPr lang="en-US" sz="2400"/>
              <a:t> </a:t>
            </a:r>
            <a:r>
              <a:rPr lang="en-US" sz="2400" err="1"/>
              <a:t>nibh</a:t>
            </a:r>
            <a:r>
              <a:rPr lang="en-US" sz="2400"/>
              <a:t> </a:t>
            </a:r>
            <a:r>
              <a:rPr lang="en-US" sz="2400" err="1"/>
              <a:t>euismod</a:t>
            </a:r>
            <a:r>
              <a:rPr lang="en-US" sz="2400"/>
              <a:t> </a:t>
            </a:r>
            <a:r>
              <a:rPr lang="en-US" sz="2400" err="1"/>
              <a:t>tincidunt</a:t>
            </a:r>
            <a:r>
              <a:rPr lang="en-US" sz="2400"/>
              <a:t> </a:t>
            </a:r>
            <a:r>
              <a:rPr lang="en-US" sz="2400" err="1"/>
              <a:t>ut</a:t>
            </a:r>
            <a:r>
              <a:rPr lang="en-US" sz="2400"/>
              <a:t> </a:t>
            </a:r>
            <a:r>
              <a:rPr lang="en-US" sz="2400" err="1"/>
              <a:t>laoreet</a:t>
            </a:r>
            <a:r>
              <a:rPr lang="en-US" sz="2400"/>
              <a:t> dolore magna </a:t>
            </a:r>
            <a:r>
              <a:rPr lang="en-US" sz="2400" err="1"/>
              <a:t>aliquam</a:t>
            </a:r>
            <a:r>
              <a:rPr lang="en-US" sz="2400"/>
              <a:t> </a:t>
            </a:r>
            <a:r>
              <a:rPr lang="en-US" sz="2400" err="1"/>
              <a:t>erat</a:t>
            </a:r>
            <a:r>
              <a:rPr lang="en-US" sz="2400"/>
              <a:t> </a:t>
            </a:r>
            <a:r>
              <a:rPr lang="en-US" sz="2400" err="1"/>
              <a:t>volutpat</a:t>
            </a:r>
            <a:r>
              <a:rPr lang="en-US" sz="2400"/>
              <a:t>. Ut </a:t>
            </a:r>
            <a:r>
              <a:rPr lang="en-US" sz="2400" err="1"/>
              <a:t>wisi</a:t>
            </a:r>
            <a:r>
              <a:rPr lang="en-US" sz="2400"/>
              <a:t> </a:t>
            </a:r>
            <a:r>
              <a:rPr lang="en-US" sz="2400" err="1"/>
              <a:t>enim</a:t>
            </a:r>
            <a:r>
              <a:rPr lang="en-US" sz="2400"/>
              <a:t> ad minim </a:t>
            </a:r>
            <a:r>
              <a:rPr lang="en-US" sz="2400" err="1"/>
              <a:t>veniam</a:t>
            </a:r>
            <a:r>
              <a:rPr lang="en-US" sz="2400"/>
              <a:t>, </a:t>
            </a:r>
            <a:r>
              <a:rPr lang="en-US" sz="2400" err="1"/>
              <a:t>quis</a:t>
            </a:r>
            <a:r>
              <a:rPr lang="en-US" sz="2400"/>
              <a:t> </a:t>
            </a:r>
            <a:r>
              <a:rPr lang="en-US" sz="2400" err="1"/>
              <a:t>nostrud</a:t>
            </a:r>
            <a:r>
              <a:rPr lang="en-US" sz="2400"/>
              <a:t> </a:t>
            </a:r>
            <a:r>
              <a:rPr lang="en-US" sz="2400" err="1"/>
              <a:t>exerci</a:t>
            </a:r>
            <a:r>
              <a:rPr lang="en-US" sz="2400"/>
              <a:t> </a:t>
            </a:r>
            <a:r>
              <a:rPr lang="en-US" sz="2400" err="1"/>
              <a:t>tation</a:t>
            </a:r>
            <a:r>
              <a:rPr lang="en-US" sz="2400"/>
              <a:t> </a:t>
            </a:r>
            <a:r>
              <a:rPr lang="en-US" sz="2400" err="1"/>
              <a:t>ullamcorper</a:t>
            </a:r>
            <a:r>
              <a:rPr lang="en-US" sz="2400"/>
              <a:t> </a:t>
            </a:r>
            <a:r>
              <a:rPr lang="en-US" sz="2400" err="1"/>
              <a:t>suscipit</a:t>
            </a:r>
            <a:r>
              <a:rPr lang="en-US" sz="2400"/>
              <a:t> </a:t>
            </a:r>
            <a:r>
              <a:rPr lang="en-US" sz="2400" err="1"/>
              <a:t>lobortis</a:t>
            </a:r>
            <a:r>
              <a:rPr lang="en-US" sz="2400"/>
              <a:t> </a:t>
            </a:r>
            <a:r>
              <a:rPr lang="en-US" sz="2400" err="1"/>
              <a:t>nisl</a:t>
            </a:r>
            <a:r>
              <a:rPr lang="en-US" sz="2400"/>
              <a:t> </a:t>
            </a:r>
            <a:r>
              <a:rPr lang="en-US" sz="2400" err="1"/>
              <a:t>ut</a:t>
            </a:r>
            <a:r>
              <a:rPr lang="en-US" sz="2400"/>
              <a:t> </a:t>
            </a:r>
            <a:r>
              <a:rPr lang="en-US" sz="2400" err="1"/>
              <a:t>aliquip</a:t>
            </a:r>
            <a:r>
              <a:rPr lang="en-US" sz="2400"/>
              <a:t> ex </a:t>
            </a:r>
            <a:r>
              <a:rPr lang="en-US" sz="2400" err="1"/>
              <a:t>ea</a:t>
            </a:r>
            <a:r>
              <a:rPr lang="en-US" sz="2400"/>
              <a:t> </a:t>
            </a:r>
            <a:r>
              <a:rPr lang="en-US" sz="2400" err="1"/>
              <a:t>commodo</a:t>
            </a:r>
            <a:r>
              <a:rPr lang="en-US" sz="2400"/>
              <a:t> </a:t>
            </a:r>
            <a:r>
              <a:rPr lang="en-US" sz="2400" err="1"/>
              <a:t>consequat</a:t>
            </a:r>
            <a:r>
              <a:rPr lang="en-US" sz="2400"/>
              <a:t>.</a:t>
            </a:r>
          </a:p>
        </p:txBody>
      </p:sp>
      <p:sp>
        <p:nvSpPr>
          <p:cNvPr id="5" name="Text Placeholder 7">
            <a:extLst>
              <a:ext uri="{FF2B5EF4-FFF2-40B4-BE49-F238E27FC236}">
                <a16:creationId xmlns:a16="http://schemas.microsoft.com/office/drawing/2014/main" id="{CBA122D4-C660-4B51-E621-0749C8299F41}"/>
              </a:ext>
            </a:extLst>
          </p:cNvPr>
          <p:cNvSpPr>
            <a:spLocks noGrp="1"/>
          </p:cNvSpPr>
          <p:nvPr>
            <p:ph type="body" sz="quarter" idx="11" hasCustomPrompt="1"/>
          </p:nvPr>
        </p:nvSpPr>
        <p:spPr>
          <a:xfrm>
            <a:off x="4996657" y="4689172"/>
            <a:ext cx="1763624" cy="238527"/>
          </a:xfrm>
          <a:prstGeom prst="rect">
            <a:avLst/>
          </a:prstGeom>
          <a:solidFill>
            <a:schemeClr val="bg1"/>
          </a:solidFill>
        </p:spPr>
        <p:txBody>
          <a:bodyPr wrap="none">
            <a:spAutoFit/>
          </a:bodyPr>
          <a:lstStyle>
            <a:lvl1pPr>
              <a:defRPr sz="900" b="0" i="1">
                <a:solidFill>
                  <a:srgbClr val="66594C"/>
                </a:solidFill>
                <a:latin typeface="Apex New Medium Italic" panose="02010600040501010103" pitchFamily="2" charset="77"/>
                <a:ea typeface="Apex New Medium Italic" panose="02010600040501010103" pitchFamily="2" charset="77"/>
              </a:defRPr>
            </a:lvl1pPr>
          </a:lstStyle>
          <a:p>
            <a:pPr lvl="0"/>
            <a:r>
              <a:rPr lang="en-GB"/>
              <a:t>Click to edit master text styles.  </a:t>
            </a:r>
          </a:p>
        </p:txBody>
      </p:sp>
    </p:spTree>
    <p:extLst>
      <p:ext uri="{BB962C8B-B14F-4D97-AF65-F5344CB8AC3E}">
        <p14:creationId xmlns:p14="http://schemas.microsoft.com/office/powerpoint/2010/main" val="1305239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E62448-174A-A466-FFFC-726AD162454F}"/>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10" name="Text Placeholder 13">
            <a:extLst>
              <a:ext uri="{FF2B5EF4-FFF2-40B4-BE49-F238E27FC236}">
                <a16:creationId xmlns:a16="http://schemas.microsoft.com/office/drawing/2014/main" id="{7820E3CC-DF6C-09AC-D76A-4F15CB3254AD}"/>
              </a:ext>
            </a:extLst>
          </p:cNvPr>
          <p:cNvSpPr>
            <a:spLocks noGrp="1"/>
          </p:cNvSpPr>
          <p:nvPr>
            <p:ph type="body" sz="quarter" idx="16" hasCustomPrompt="1"/>
          </p:nvPr>
        </p:nvSpPr>
        <p:spPr>
          <a:xfrm>
            <a:off x="283475" y="831283"/>
            <a:ext cx="5889053" cy="410136"/>
          </a:xfrm>
          <a:prstGeom prst="rect">
            <a:avLst/>
          </a:prstGeom>
        </p:spPr>
        <p:txBody>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3197104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83867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2" name="Freeform 1">
            <a:extLst>
              <a:ext uri="{FF2B5EF4-FFF2-40B4-BE49-F238E27FC236}">
                <a16:creationId xmlns:a16="http://schemas.microsoft.com/office/drawing/2014/main" id="{9356F0B1-A2E8-1558-F23B-6FD74C52E4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dirty="0">
              <a:solidFill>
                <a:schemeClr val="tx1"/>
              </a:solidFill>
            </a:endParaRPr>
          </a:p>
        </p:txBody>
      </p:sp>
      <p:sp>
        <p:nvSpPr>
          <p:cNvPr id="4" name="Rectangle 3">
            <a:extLst>
              <a:ext uri="{FF2B5EF4-FFF2-40B4-BE49-F238E27FC236}">
                <a16:creationId xmlns:a16="http://schemas.microsoft.com/office/drawing/2014/main" id="{F1325288-7D19-894A-52D8-9A820BF0B847}"/>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dirty="0">
              <a:solidFill>
                <a:schemeClr val="bg1"/>
              </a:solidFill>
              <a:latin typeface="Tahoma"/>
            </a:endParaRPr>
          </a:p>
        </p:txBody>
      </p:sp>
    </p:spTree>
    <p:extLst>
      <p:ext uri="{BB962C8B-B14F-4D97-AF65-F5344CB8AC3E}">
        <p14:creationId xmlns:p14="http://schemas.microsoft.com/office/powerpoint/2010/main" val="295817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0" y="0"/>
            <a:ext cx="12192000" cy="603754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Tree>
    <p:extLst>
      <p:ext uri="{BB962C8B-B14F-4D97-AF65-F5344CB8AC3E}">
        <p14:creationId xmlns:p14="http://schemas.microsoft.com/office/powerpoint/2010/main" val="33987348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dirty="0"/>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647456" y="1783669"/>
            <a:ext cx="4581382" cy="430887"/>
          </a:xfrm>
          <a:prstGeom prst="rect">
            <a:avLst/>
          </a:prstGeom>
        </p:spPr>
        <p:txBody>
          <a:bodyPr wrap="none" anchor="t">
            <a:spAutoFit/>
          </a:bodyPr>
          <a:lstStyle>
            <a:lvl1pPr>
              <a:defRPr>
                <a:solidFill>
                  <a:schemeClr val="tx1"/>
                </a:solidFill>
              </a:defRPr>
            </a:lvl1pPr>
          </a:lstStyle>
          <a:p>
            <a:r>
              <a:rPr lang="en-GB"/>
              <a:t>Click to edit Master title style</a:t>
            </a:r>
            <a:endParaRPr lang="en-US"/>
          </a:p>
        </p:txBody>
      </p:sp>
      <p:sp>
        <p:nvSpPr>
          <p:cNvPr id="64" name="object 28">
            <a:extLst>
              <a:ext uri="{FF2B5EF4-FFF2-40B4-BE49-F238E27FC236}">
                <a16:creationId xmlns:a16="http://schemas.microsoft.com/office/drawing/2014/main" id="{B1EBB989-00E3-D6D3-BA22-415DE9325BC0}"/>
              </a:ext>
            </a:extLst>
          </p:cNvPr>
          <p:cNvSpPr/>
          <p:nvPr userDrawn="1"/>
        </p:nvSpPr>
        <p:spPr>
          <a:xfrm>
            <a:off x="10366157" y="638781"/>
            <a:ext cx="370938" cy="214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
                </a:lnTo>
                <a:lnTo>
                  <a:pt x="7201" y="21600"/>
                </a:lnTo>
                <a:lnTo>
                  <a:pt x="14400" y="21600"/>
                </a:lnTo>
                <a:lnTo>
                  <a:pt x="21600" y="0"/>
                </a:lnTo>
                <a:close/>
              </a:path>
            </a:pathLst>
          </a:custGeom>
          <a:solidFill>
            <a:srgbClr val="85BD3E"/>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65" name="object 29">
            <a:extLst>
              <a:ext uri="{FF2B5EF4-FFF2-40B4-BE49-F238E27FC236}">
                <a16:creationId xmlns:a16="http://schemas.microsoft.com/office/drawing/2014/main" id="{98EDCB58-2F4E-3B5A-F44A-1C6DA9DAE850}"/>
              </a:ext>
            </a:extLst>
          </p:cNvPr>
          <p:cNvSpPr/>
          <p:nvPr userDrawn="1"/>
        </p:nvSpPr>
        <p:spPr>
          <a:xfrm>
            <a:off x="10595698" y="638779"/>
            <a:ext cx="706747" cy="611880"/>
          </a:xfrm>
          <a:custGeom>
            <a:avLst/>
            <a:gdLst/>
            <a:ahLst/>
            <a:cxnLst>
              <a:cxn ang="0">
                <a:pos x="wd2" y="hd2"/>
              </a:cxn>
              <a:cxn ang="5400000">
                <a:pos x="wd2" y="hd2"/>
              </a:cxn>
              <a:cxn ang="10800000">
                <a:pos x="wd2" y="hd2"/>
              </a:cxn>
              <a:cxn ang="16200000">
                <a:pos x="wd2" y="hd2"/>
              </a:cxn>
            </a:cxnLst>
            <a:rect l="0" t="0" r="r" b="b"/>
            <a:pathLst>
              <a:path w="21600" h="21600" extrusionOk="0">
                <a:moveTo>
                  <a:pt x="17818" y="0"/>
                </a:moveTo>
                <a:lnTo>
                  <a:pt x="7021" y="1"/>
                </a:lnTo>
                <a:lnTo>
                  <a:pt x="0" y="14036"/>
                </a:lnTo>
                <a:lnTo>
                  <a:pt x="3782" y="21600"/>
                </a:lnTo>
                <a:lnTo>
                  <a:pt x="10800" y="7560"/>
                </a:lnTo>
                <a:lnTo>
                  <a:pt x="21600" y="7560"/>
                </a:lnTo>
                <a:lnTo>
                  <a:pt x="1781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grpSp>
        <p:nvGrpSpPr>
          <p:cNvPr id="66" name="object 30">
            <a:extLst>
              <a:ext uri="{FF2B5EF4-FFF2-40B4-BE49-F238E27FC236}">
                <a16:creationId xmlns:a16="http://schemas.microsoft.com/office/drawing/2014/main" id="{A926D28C-6151-8A1C-771F-5FB40DA522E1}"/>
              </a:ext>
            </a:extLst>
          </p:cNvPr>
          <p:cNvGrpSpPr/>
          <p:nvPr userDrawn="1"/>
        </p:nvGrpSpPr>
        <p:grpSpPr>
          <a:xfrm>
            <a:off x="10674915" y="302263"/>
            <a:ext cx="1085947" cy="122368"/>
            <a:chOff x="-1" y="-1"/>
            <a:chExt cx="1085945" cy="122366"/>
          </a:xfrm>
        </p:grpSpPr>
        <p:sp>
          <p:nvSpPr>
            <p:cNvPr id="67" name="Shape">
              <a:extLst>
                <a:ext uri="{FF2B5EF4-FFF2-40B4-BE49-F238E27FC236}">
                  <a16:creationId xmlns:a16="http://schemas.microsoft.com/office/drawing/2014/main" id="{544896C9-285D-6014-B1BE-7DF9F12928BB}"/>
                </a:ext>
              </a:extLst>
            </p:cNvPr>
            <p:cNvSpPr/>
            <p:nvPr/>
          </p:nvSpPr>
          <p:spPr>
            <a:xfrm>
              <a:off x="126364" y="0"/>
              <a:ext cx="106113" cy="122366"/>
            </a:xfrm>
            <a:custGeom>
              <a:avLst/>
              <a:gdLst/>
              <a:ahLst/>
              <a:cxnLst>
                <a:cxn ang="0">
                  <a:pos x="wd2" y="hd2"/>
                </a:cxn>
                <a:cxn ang="5400000">
                  <a:pos x="wd2" y="hd2"/>
                </a:cxn>
                <a:cxn ang="10800000">
                  <a:pos x="wd2" y="hd2"/>
                </a:cxn>
                <a:cxn ang="16200000">
                  <a:pos x="wd2" y="hd2"/>
                </a:cxn>
              </a:cxnLst>
              <a:rect l="0" t="0" r="r" b="b"/>
              <a:pathLst>
                <a:path w="21600" h="21600" extrusionOk="0">
                  <a:moveTo>
                    <a:pt x="14785" y="0"/>
                  </a:moveTo>
                  <a:lnTo>
                    <a:pt x="0" y="0"/>
                  </a:lnTo>
                  <a:lnTo>
                    <a:pt x="0" y="21600"/>
                  </a:lnTo>
                  <a:lnTo>
                    <a:pt x="6229" y="21600"/>
                  </a:lnTo>
                  <a:lnTo>
                    <a:pt x="6229" y="13166"/>
                  </a:lnTo>
                  <a:lnTo>
                    <a:pt x="19299" y="13166"/>
                  </a:lnTo>
                  <a:lnTo>
                    <a:pt x="18631" y="12161"/>
                  </a:lnTo>
                  <a:lnTo>
                    <a:pt x="19931" y="11209"/>
                  </a:lnTo>
                  <a:lnTo>
                    <a:pt x="20931" y="10011"/>
                  </a:lnTo>
                  <a:lnTo>
                    <a:pt x="21573" y="8618"/>
                  </a:lnTo>
                  <a:lnTo>
                    <a:pt x="21600" y="8438"/>
                  </a:lnTo>
                  <a:lnTo>
                    <a:pt x="6229" y="8438"/>
                  </a:lnTo>
                  <a:lnTo>
                    <a:pt x="6229" y="4726"/>
                  </a:lnTo>
                  <a:lnTo>
                    <a:pt x="21473" y="4726"/>
                  </a:lnTo>
                  <a:lnTo>
                    <a:pt x="21240" y="3716"/>
                  </a:lnTo>
                  <a:lnTo>
                    <a:pt x="19741" y="1782"/>
                  </a:lnTo>
                  <a:lnTo>
                    <a:pt x="17515" y="478"/>
                  </a:lnTo>
                  <a:lnTo>
                    <a:pt x="14785"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68" name="Shape">
              <a:extLst>
                <a:ext uri="{FF2B5EF4-FFF2-40B4-BE49-F238E27FC236}">
                  <a16:creationId xmlns:a16="http://schemas.microsoft.com/office/drawing/2014/main" id="{C8302F9B-EB15-48F7-EEEB-59A1F87F6CF0}"/>
                </a:ext>
              </a:extLst>
            </p:cNvPr>
            <p:cNvSpPr/>
            <p:nvPr/>
          </p:nvSpPr>
          <p:spPr>
            <a:xfrm>
              <a:off x="190118" y="74581"/>
              <a:ext cx="58626" cy="47785"/>
            </a:xfrm>
            <a:custGeom>
              <a:avLst/>
              <a:gdLst/>
              <a:ahLst/>
              <a:cxnLst>
                <a:cxn ang="0">
                  <a:pos x="wd2" y="hd2"/>
                </a:cxn>
                <a:cxn ang="5400000">
                  <a:pos x="wd2" y="hd2"/>
                </a:cxn>
                <a:cxn ang="10800000">
                  <a:pos x="wd2" y="hd2"/>
                </a:cxn>
                <a:cxn ang="16200000">
                  <a:pos x="wd2" y="hd2"/>
                </a:cxn>
              </a:cxnLst>
              <a:rect l="0" t="0" r="r" b="b"/>
              <a:pathLst>
                <a:path w="21600" h="21600" extrusionOk="0">
                  <a:moveTo>
                    <a:pt x="11441" y="0"/>
                  </a:moveTo>
                  <a:lnTo>
                    <a:pt x="0" y="0"/>
                  </a:lnTo>
                  <a:lnTo>
                    <a:pt x="10166" y="21600"/>
                  </a:lnTo>
                  <a:lnTo>
                    <a:pt x="21600" y="21600"/>
                  </a:lnTo>
                  <a:lnTo>
                    <a:pt x="1144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69" name="Shape">
              <a:extLst>
                <a:ext uri="{FF2B5EF4-FFF2-40B4-BE49-F238E27FC236}">
                  <a16:creationId xmlns:a16="http://schemas.microsoft.com/office/drawing/2014/main" id="{C7505F4A-52A4-A731-2579-D481529E950E}"/>
                </a:ext>
              </a:extLst>
            </p:cNvPr>
            <p:cNvSpPr/>
            <p:nvPr/>
          </p:nvSpPr>
          <p:spPr>
            <a:xfrm>
              <a:off x="248741" y="0"/>
              <a:ext cx="141120" cy="122366"/>
            </a:xfrm>
            <a:custGeom>
              <a:avLst/>
              <a:gdLst/>
              <a:ahLst/>
              <a:cxnLst>
                <a:cxn ang="0">
                  <a:pos x="wd2" y="hd2"/>
                </a:cxn>
                <a:cxn ang="5400000">
                  <a:pos x="wd2" y="hd2"/>
                </a:cxn>
                <a:cxn ang="10800000">
                  <a:pos x="wd2" y="hd2"/>
                </a:cxn>
                <a:cxn ang="16200000">
                  <a:pos x="wd2" y="hd2"/>
                </a:cxn>
              </a:cxnLst>
              <a:rect l="0" t="0" r="r" b="b"/>
              <a:pathLst>
                <a:path w="21600" h="21600" extrusionOk="0">
                  <a:moveTo>
                    <a:pt x="14478" y="0"/>
                  </a:moveTo>
                  <a:lnTo>
                    <a:pt x="9494" y="0"/>
                  </a:lnTo>
                  <a:lnTo>
                    <a:pt x="0" y="21600"/>
                  </a:lnTo>
                  <a:lnTo>
                    <a:pt x="4983" y="21600"/>
                  </a:lnTo>
                  <a:lnTo>
                    <a:pt x="7355" y="16201"/>
                  </a:lnTo>
                  <a:lnTo>
                    <a:pt x="21600" y="16201"/>
                  </a:lnTo>
                  <a:lnTo>
                    <a:pt x="19522" y="11473"/>
                  </a:lnTo>
                  <a:lnTo>
                    <a:pt x="9433" y="11473"/>
                  </a:lnTo>
                  <a:lnTo>
                    <a:pt x="11985" y="5662"/>
                  </a:lnTo>
                  <a:lnTo>
                    <a:pt x="16967" y="5662"/>
                  </a:lnTo>
                  <a:lnTo>
                    <a:pt x="1447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0" name="Shape">
              <a:extLst>
                <a:ext uri="{FF2B5EF4-FFF2-40B4-BE49-F238E27FC236}">
                  <a16:creationId xmlns:a16="http://schemas.microsoft.com/office/drawing/2014/main" id="{8724BFE6-8E91-2C9F-65FD-21D7C62327AB}"/>
                </a:ext>
              </a:extLst>
            </p:cNvPr>
            <p:cNvSpPr/>
            <p:nvPr/>
          </p:nvSpPr>
          <p:spPr>
            <a:xfrm>
              <a:off x="357308" y="91776"/>
              <a:ext cx="48059" cy="30590"/>
            </a:xfrm>
            <a:custGeom>
              <a:avLst/>
              <a:gdLst/>
              <a:ahLst/>
              <a:cxnLst>
                <a:cxn ang="0">
                  <a:pos x="wd2" y="hd2"/>
                </a:cxn>
                <a:cxn ang="5400000">
                  <a:pos x="wd2" y="hd2"/>
                </a:cxn>
                <a:cxn ang="10800000">
                  <a:pos x="wd2" y="hd2"/>
                </a:cxn>
                <a:cxn ang="16200000">
                  <a:pos x="wd2" y="hd2"/>
                </a:cxn>
              </a:cxnLst>
              <a:rect l="0" t="0" r="r" b="b"/>
              <a:pathLst>
                <a:path w="21600" h="21600" extrusionOk="0">
                  <a:moveTo>
                    <a:pt x="14631" y="0"/>
                  </a:moveTo>
                  <a:lnTo>
                    <a:pt x="0" y="0"/>
                  </a:lnTo>
                  <a:lnTo>
                    <a:pt x="6970" y="21600"/>
                  </a:lnTo>
                  <a:lnTo>
                    <a:pt x="21600" y="21600"/>
                  </a:lnTo>
                  <a:lnTo>
                    <a:pt x="1463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1" name="Shape">
              <a:extLst>
                <a:ext uri="{FF2B5EF4-FFF2-40B4-BE49-F238E27FC236}">
                  <a16:creationId xmlns:a16="http://schemas.microsoft.com/office/drawing/2014/main" id="{E32021AA-A157-65E2-8856-507ECCA20002}"/>
                </a:ext>
              </a:extLst>
            </p:cNvPr>
            <p:cNvSpPr/>
            <p:nvPr/>
          </p:nvSpPr>
          <p:spPr>
            <a:xfrm>
              <a:off x="199408" y="26769"/>
              <a:ext cx="34052" cy="21032"/>
            </a:xfrm>
            <a:custGeom>
              <a:avLst/>
              <a:gdLst/>
              <a:ahLst/>
              <a:cxnLst>
                <a:cxn ang="0">
                  <a:pos x="wd2" y="hd2"/>
                </a:cxn>
                <a:cxn ang="5400000">
                  <a:pos x="wd2" y="hd2"/>
                </a:cxn>
                <a:cxn ang="10800000">
                  <a:pos x="wd2" y="hd2"/>
                </a:cxn>
                <a:cxn ang="16200000">
                  <a:pos x="wd2" y="hd2"/>
                </a:cxn>
              </a:cxnLst>
              <a:rect l="0" t="0" r="r" b="b"/>
              <a:pathLst>
                <a:path w="21600" h="21600" extrusionOk="0">
                  <a:moveTo>
                    <a:pt x="20582" y="0"/>
                  </a:moveTo>
                  <a:lnTo>
                    <a:pt x="0" y="0"/>
                  </a:lnTo>
                  <a:lnTo>
                    <a:pt x="2183" y="3554"/>
                  </a:lnTo>
                  <a:lnTo>
                    <a:pt x="2232" y="18065"/>
                  </a:lnTo>
                  <a:lnTo>
                    <a:pt x="36" y="21600"/>
                  </a:lnTo>
                  <a:lnTo>
                    <a:pt x="20976" y="21600"/>
                  </a:lnTo>
                  <a:lnTo>
                    <a:pt x="21600" y="13689"/>
                  </a:lnTo>
                  <a:lnTo>
                    <a:pt x="21563" y="7911"/>
                  </a:lnTo>
                  <a:lnTo>
                    <a:pt x="20582"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2" name="Shape">
              <a:extLst>
                <a:ext uri="{FF2B5EF4-FFF2-40B4-BE49-F238E27FC236}">
                  <a16:creationId xmlns:a16="http://schemas.microsoft.com/office/drawing/2014/main" id="{F24C6A28-92A7-3887-0C6D-CCEEEE7787B1}"/>
                </a:ext>
              </a:extLst>
            </p:cNvPr>
            <p:cNvSpPr/>
            <p:nvPr/>
          </p:nvSpPr>
          <p:spPr>
            <a:xfrm>
              <a:off x="860477" y="0"/>
              <a:ext cx="99420" cy="1223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6872"/>
                  </a:lnTo>
                  <a:lnTo>
                    <a:pt x="6642" y="16872"/>
                  </a:lnTo>
                  <a:lnTo>
                    <a:pt x="6642" y="13163"/>
                  </a:lnTo>
                  <a:lnTo>
                    <a:pt x="20774" y="13163"/>
                  </a:lnTo>
                  <a:lnTo>
                    <a:pt x="20774" y="8435"/>
                  </a:lnTo>
                  <a:lnTo>
                    <a:pt x="6642" y="8435"/>
                  </a:lnTo>
                  <a:lnTo>
                    <a:pt x="6642" y="4724"/>
                  </a:lnTo>
                  <a:lnTo>
                    <a:pt x="21600" y="4724"/>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3" name="Shape">
              <a:extLst>
                <a:ext uri="{FF2B5EF4-FFF2-40B4-BE49-F238E27FC236}">
                  <a16:creationId xmlns:a16="http://schemas.microsoft.com/office/drawing/2014/main" id="{EF640FF7-233E-D92A-232E-3A552A56ADF8}"/>
                </a:ext>
              </a:extLst>
            </p:cNvPr>
            <p:cNvSpPr/>
            <p:nvPr/>
          </p:nvSpPr>
          <p:spPr>
            <a:xfrm>
              <a:off x="565996" y="91280"/>
              <a:ext cx="112964" cy="30852"/>
            </a:xfrm>
            <a:custGeom>
              <a:avLst/>
              <a:gdLst/>
              <a:ahLst/>
              <a:cxnLst>
                <a:cxn ang="0">
                  <a:pos x="wd2" y="hd2"/>
                </a:cxn>
                <a:cxn ang="5400000">
                  <a:pos x="wd2" y="hd2"/>
                </a:cxn>
                <a:cxn ang="10800000">
                  <a:pos x="wd2" y="hd2"/>
                </a:cxn>
                <a:cxn ang="16200000">
                  <a:pos x="wd2" y="hd2"/>
                </a:cxn>
              </a:cxnLst>
              <a:rect l="0" t="0" r="r" b="b"/>
              <a:pathLst>
                <a:path w="21600" h="21600" extrusionOk="0">
                  <a:moveTo>
                    <a:pt x="2567" y="0"/>
                  </a:moveTo>
                  <a:lnTo>
                    <a:pt x="0" y="16251"/>
                  </a:lnTo>
                  <a:lnTo>
                    <a:pt x="1542" y="18512"/>
                  </a:lnTo>
                  <a:lnTo>
                    <a:pt x="3155" y="20188"/>
                  </a:lnTo>
                  <a:lnTo>
                    <a:pt x="4833" y="21232"/>
                  </a:lnTo>
                  <a:lnTo>
                    <a:pt x="6569" y="21600"/>
                  </a:lnTo>
                  <a:lnTo>
                    <a:pt x="15330" y="21591"/>
                  </a:lnTo>
                  <a:lnTo>
                    <a:pt x="17889" y="19698"/>
                  </a:lnTo>
                  <a:lnTo>
                    <a:pt x="19976" y="14534"/>
                  </a:lnTo>
                  <a:lnTo>
                    <a:pt x="21381" y="6876"/>
                  </a:lnTo>
                  <a:lnTo>
                    <a:pt x="21600" y="2890"/>
                  </a:lnTo>
                  <a:lnTo>
                    <a:pt x="6569" y="2890"/>
                  </a:lnTo>
                  <a:lnTo>
                    <a:pt x="5519" y="2695"/>
                  </a:lnTo>
                  <a:lnTo>
                    <a:pt x="4498" y="2135"/>
                  </a:lnTo>
                  <a:lnTo>
                    <a:pt x="3512" y="1231"/>
                  </a:lnTo>
                  <a:lnTo>
                    <a:pt x="2567"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4" name="Shape">
              <a:extLst>
                <a:ext uri="{FF2B5EF4-FFF2-40B4-BE49-F238E27FC236}">
                  <a16:creationId xmlns:a16="http://schemas.microsoft.com/office/drawing/2014/main" id="{31820EBD-881A-577A-538C-9CFFBC6E2BEF}"/>
                </a:ext>
              </a:extLst>
            </p:cNvPr>
            <p:cNvSpPr/>
            <p:nvPr/>
          </p:nvSpPr>
          <p:spPr>
            <a:xfrm>
              <a:off x="565996" y="-2"/>
              <a:ext cx="114512" cy="95413"/>
            </a:xfrm>
            <a:custGeom>
              <a:avLst/>
              <a:gdLst/>
              <a:ahLst/>
              <a:cxnLst>
                <a:cxn ang="0">
                  <a:pos x="wd2" y="hd2"/>
                </a:cxn>
                <a:cxn ang="5400000">
                  <a:pos x="wd2" y="hd2"/>
                </a:cxn>
                <a:cxn ang="10800000">
                  <a:pos x="wd2" y="hd2"/>
                </a:cxn>
                <a:cxn ang="16200000">
                  <a:pos x="wd2" y="hd2"/>
                </a:cxn>
              </a:cxnLst>
              <a:rect l="0" t="0" r="r" b="b"/>
              <a:pathLst>
                <a:path w="21600" h="21600" extrusionOk="0">
                  <a:moveTo>
                    <a:pt x="15119" y="0"/>
                  </a:moveTo>
                  <a:lnTo>
                    <a:pt x="6480" y="0"/>
                  </a:lnTo>
                  <a:lnTo>
                    <a:pt x="3954" y="612"/>
                  </a:lnTo>
                  <a:lnTo>
                    <a:pt x="1895" y="2280"/>
                  </a:lnTo>
                  <a:lnTo>
                    <a:pt x="508" y="4756"/>
                  </a:lnTo>
                  <a:lnTo>
                    <a:pt x="0" y="7790"/>
                  </a:lnTo>
                  <a:lnTo>
                    <a:pt x="0" y="9056"/>
                  </a:lnTo>
                  <a:lnTo>
                    <a:pt x="508" y="12090"/>
                  </a:lnTo>
                  <a:lnTo>
                    <a:pt x="1895" y="14567"/>
                  </a:lnTo>
                  <a:lnTo>
                    <a:pt x="3954" y="16237"/>
                  </a:lnTo>
                  <a:lnTo>
                    <a:pt x="6480" y="16849"/>
                  </a:lnTo>
                  <a:lnTo>
                    <a:pt x="15200" y="16849"/>
                  </a:lnTo>
                  <a:lnTo>
                    <a:pt x="15849" y="17627"/>
                  </a:lnTo>
                  <a:lnTo>
                    <a:pt x="15849" y="20817"/>
                  </a:lnTo>
                  <a:lnTo>
                    <a:pt x="15200" y="21597"/>
                  </a:lnTo>
                  <a:lnTo>
                    <a:pt x="6480" y="21600"/>
                  </a:lnTo>
                  <a:lnTo>
                    <a:pt x="21308" y="21600"/>
                  </a:lnTo>
                  <a:lnTo>
                    <a:pt x="21600" y="19856"/>
                  </a:lnTo>
                  <a:lnTo>
                    <a:pt x="21600" y="18587"/>
                  </a:lnTo>
                  <a:lnTo>
                    <a:pt x="21092" y="15556"/>
                  </a:lnTo>
                  <a:lnTo>
                    <a:pt x="19706" y="13081"/>
                  </a:lnTo>
                  <a:lnTo>
                    <a:pt x="17647" y="11412"/>
                  </a:lnTo>
                  <a:lnTo>
                    <a:pt x="15122" y="10800"/>
                  </a:lnTo>
                  <a:lnTo>
                    <a:pt x="6400" y="10800"/>
                  </a:lnTo>
                  <a:lnTo>
                    <a:pt x="5748" y="10021"/>
                  </a:lnTo>
                  <a:lnTo>
                    <a:pt x="5748" y="6828"/>
                  </a:lnTo>
                  <a:lnTo>
                    <a:pt x="6400" y="6049"/>
                  </a:lnTo>
                  <a:lnTo>
                    <a:pt x="18717" y="6049"/>
                  </a:lnTo>
                  <a:lnTo>
                    <a:pt x="18717" y="428"/>
                  </a:lnTo>
                  <a:lnTo>
                    <a:pt x="17876" y="239"/>
                  </a:lnTo>
                  <a:lnTo>
                    <a:pt x="16980" y="106"/>
                  </a:lnTo>
                  <a:lnTo>
                    <a:pt x="16053" y="26"/>
                  </a:lnTo>
                  <a:lnTo>
                    <a:pt x="15119"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5" name="Shape">
              <a:extLst>
                <a:ext uri="{FF2B5EF4-FFF2-40B4-BE49-F238E27FC236}">
                  <a16:creationId xmlns:a16="http://schemas.microsoft.com/office/drawing/2014/main" id="{839D6678-0F30-64A0-A81E-3E78472998D1}"/>
                </a:ext>
              </a:extLst>
            </p:cNvPr>
            <p:cNvSpPr/>
            <p:nvPr/>
          </p:nvSpPr>
          <p:spPr>
            <a:xfrm>
              <a:off x="994337" y="0"/>
              <a:ext cx="91608" cy="1223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216" y="21600"/>
                  </a:lnTo>
                  <a:lnTo>
                    <a:pt x="7216" y="4726"/>
                  </a:lnTo>
                  <a:lnTo>
                    <a:pt x="17951" y="4726"/>
                  </a:lnTo>
                  <a:lnTo>
                    <a:pt x="21600" y="3"/>
                  </a:lnTo>
                  <a:lnTo>
                    <a:pt x="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6" name="Shape">
              <a:extLst>
                <a:ext uri="{FF2B5EF4-FFF2-40B4-BE49-F238E27FC236}">
                  <a16:creationId xmlns:a16="http://schemas.microsoft.com/office/drawing/2014/main" id="{44F57D43-1274-D2C0-24FB-5DEFE496F341}"/>
                </a:ext>
              </a:extLst>
            </p:cNvPr>
            <p:cNvSpPr/>
            <p:nvPr/>
          </p:nvSpPr>
          <p:spPr>
            <a:xfrm>
              <a:off x="703683" y="0"/>
              <a:ext cx="64625"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0" y="21600"/>
                  </a:lnTo>
                  <a:lnTo>
                    <a:pt x="10220"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7" name="Shape">
              <a:extLst>
                <a:ext uri="{FF2B5EF4-FFF2-40B4-BE49-F238E27FC236}">
                  <a16:creationId xmlns:a16="http://schemas.microsoft.com/office/drawing/2014/main" id="{6F81D7AA-17FB-529B-7A0D-4526786DD50C}"/>
                </a:ext>
              </a:extLst>
            </p:cNvPr>
            <p:cNvSpPr/>
            <p:nvPr/>
          </p:nvSpPr>
          <p:spPr>
            <a:xfrm>
              <a:off x="734258" y="42198"/>
              <a:ext cx="91805" cy="80168"/>
            </a:xfrm>
            <a:custGeom>
              <a:avLst/>
              <a:gdLst/>
              <a:ahLst/>
              <a:cxnLst>
                <a:cxn ang="0">
                  <a:pos x="wd2" y="hd2"/>
                </a:cxn>
                <a:cxn ang="5400000">
                  <a:pos x="wd2" y="hd2"/>
                </a:cxn>
                <a:cxn ang="10800000">
                  <a:pos x="wd2" y="hd2"/>
                </a:cxn>
                <a:cxn ang="16200000">
                  <a:pos x="wd2" y="hd2"/>
                </a:cxn>
              </a:cxnLst>
              <a:rect l="0" t="0" r="r" b="b"/>
              <a:pathLst>
                <a:path w="21600" h="21600" extrusionOk="0">
                  <a:moveTo>
                    <a:pt x="8011" y="0"/>
                  </a:moveTo>
                  <a:lnTo>
                    <a:pt x="0" y="0"/>
                  </a:lnTo>
                  <a:lnTo>
                    <a:pt x="13499" y="21600"/>
                  </a:lnTo>
                  <a:lnTo>
                    <a:pt x="21600" y="21600"/>
                  </a:lnTo>
                  <a:lnTo>
                    <a:pt x="21600" y="10229"/>
                  </a:lnTo>
                  <a:lnTo>
                    <a:pt x="14404" y="10229"/>
                  </a:lnTo>
                  <a:lnTo>
                    <a:pt x="801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8" name="Rectangle">
              <a:extLst>
                <a:ext uri="{FF2B5EF4-FFF2-40B4-BE49-F238E27FC236}">
                  <a16:creationId xmlns:a16="http://schemas.microsoft.com/office/drawing/2014/main" id="{04E90E31-0D44-6060-18C4-04EDB2173C6A}"/>
                </a:ext>
              </a:extLst>
            </p:cNvPr>
            <p:cNvSpPr/>
            <p:nvPr/>
          </p:nvSpPr>
          <p:spPr>
            <a:xfrm>
              <a:off x="795478" y="113"/>
              <a:ext cx="30585"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9" name="Rectangle">
              <a:extLst>
                <a:ext uri="{FF2B5EF4-FFF2-40B4-BE49-F238E27FC236}">
                  <a16:creationId xmlns:a16="http://schemas.microsoft.com/office/drawing/2014/main" id="{5D89FADF-1523-B1B4-0455-FB22C3351AD6}"/>
                </a:ext>
              </a:extLst>
            </p:cNvPr>
            <p:cNvSpPr/>
            <p:nvPr/>
          </p:nvSpPr>
          <p:spPr>
            <a:xfrm>
              <a:off x="61334" y="26769"/>
              <a:ext cx="30610" cy="95595"/>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80" name="Shape">
              <a:extLst>
                <a:ext uri="{FF2B5EF4-FFF2-40B4-BE49-F238E27FC236}">
                  <a16:creationId xmlns:a16="http://schemas.microsoft.com/office/drawing/2014/main" id="{6506568C-06B3-AC1A-BA33-32969259AE1A}"/>
                </a:ext>
              </a:extLst>
            </p:cNvPr>
            <p:cNvSpPr/>
            <p:nvPr/>
          </p:nvSpPr>
          <p:spPr>
            <a:xfrm>
              <a:off x="-2" y="-2"/>
              <a:ext cx="91946" cy="267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5"/>
                  </a:lnTo>
                  <a:lnTo>
                    <a:pt x="3633" y="21600"/>
                  </a:lnTo>
                  <a:lnTo>
                    <a:pt x="21600" y="21590"/>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81" name="Shape">
              <a:extLst>
                <a:ext uri="{FF2B5EF4-FFF2-40B4-BE49-F238E27FC236}">
                  <a16:creationId xmlns:a16="http://schemas.microsoft.com/office/drawing/2014/main" id="{EA0F79C9-CBA1-A18E-DCC7-95CB7571CCA2}"/>
                </a:ext>
              </a:extLst>
            </p:cNvPr>
            <p:cNvSpPr/>
            <p:nvPr/>
          </p:nvSpPr>
          <p:spPr>
            <a:xfrm>
              <a:off x="416838" y="0"/>
              <a:ext cx="64618"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1" y="21600"/>
                  </a:lnTo>
                  <a:lnTo>
                    <a:pt x="10221"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82" name="Shape">
              <a:extLst>
                <a:ext uri="{FF2B5EF4-FFF2-40B4-BE49-F238E27FC236}">
                  <a16:creationId xmlns:a16="http://schemas.microsoft.com/office/drawing/2014/main" id="{BBEA2834-1BDD-72F8-16D6-01C8FCEAC800}"/>
                </a:ext>
              </a:extLst>
            </p:cNvPr>
            <p:cNvSpPr/>
            <p:nvPr/>
          </p:nvSpPr>
          <p:spPr>
            <a:xfrm>
              <a:off x="447414" y="42198"/>
              <a:ext cx="91807" cy="80168"/>
            </a:xfrm>
            <a:custGeom>
              <a:avLst/>
              <a:gdLst/>
              <a:ahLst/>
              <a:cxnLst>
                <a:cxn ang="0">
                  <a:pos x="wd2" y="hd2"/>
                </a:cxn>
                <a:cxn ang="5400000">
                  <a:pos x="wd2" y="hd2"/>
                </a:cxn>
                <a:cxn ang="10800000">
                  <a:pos x="wd2" y="hd2"/>
                </a:cxn>
                <a:cxn ang="16200000">
                  <a:pos x="wd2" y="hd2"/>
                </a:cxn>
              </a:cxnLst>
              <a:rect l="0" t="0" r="r" b="b"/>
              <a:pathLst>
                <a:path w="21600" h="21600" extrusionOk="0">
                  <a:moveTo>
                    <a:pt x="8008" y="0"/>
                  </a:moveTo>
                  <a:lnTo>
                    <a:pt x="0" y="0"/>
                  </a:lnTo>
                  <a:lnTo>
                    <a:pt x="13499" y="21600"/>
                  </a:lnTo>
                  <a:lnTo>
                    <a:pt x="21600" y="21600"/>
                  </a:lnTo>
                  <a:lnTo>
                    <a:pt x="21600" y="10229"/>
                  </a:lnTo>
                  <a:lnTo>
                    <a:pt x="14401" y="10229"/>
                  </a:lnTo>
                  <a:lnTo>
                    <a:pt x="800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83" name="Rectangle">
              <a:extLst>
                <a:ext uri="{FF2B5EF4-FFF2-40B4-BE49-F238E27FC236}">
                  <a16:creationId xmlns:a16="http://schemas.microsoft.com/office/drawing/2014/main" id="{598A435C-4928-5DBD-8DD2-98FE25DC2D87}"/>
                </a:ext>
              </a:extLst>
            </p:cNvPr>
            <p:cNvSpPr/>
            <p:nvPr/>
          </p:nvSpPr>
          <p:spPr>
            <a:xfrm>
              <a:off x="508623" y="113"/>
              <a:ext cx="30598"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gr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647456" y="2728306"/>
            <a:ext cx="2810385" cy="788724"/>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938308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3" name="Picture Placeholder 433" descr="A desk with technical drawings, pencil and tools">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3065186"/>
            <a:ext cx="2735044" cy="788724"/>
          </a:xfrm>
          <a:prstGeom prst="rect">
            <a:avLst/>
          </a:prstGeom>
        </p:spPr>
        <p:txBody>
          <a:bodyPr wrap="none" tIns="144000">
            <a:spAutoFit/>
          </a:bodyPr>
          <a:lstStyle>
            <a:lvl1pPr algn="r">
              <a:defRPr sz="1800" b="0" i="0">
                <a:solidFill>
                  <a:schemeClr val="tx1">
                    <a:lumMod val="50000"/>
                    <a:lumOff val="50000"/>
                  </a:schemeClr>
                </a:solidFill>
                <a:latin typeface="Apex New Book" panose="02010600040501010103" pitchFamily="2" charset="77"/>
                <a:ea typeface="Apex New Book"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359243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dirty="0"/>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64" name="object 28">
            <a:extLst>
              <a:ext uri="{FF2B5EF4-FFF2-40B4-BE49-F238E27FC236}">
                <a16:creationId xmlns:a16="http://schemas.microsoft.com/office/drawing/2014/main" id="{B1EBB989-00E3-D6D3-BA22-415DE9325BC0}"/>
              </a:ext>
            </a:extLst>
          </p:cNvPr>
          <p:cNvSpPr/>
          <p:nvPr userDrawn="1"/>
        </p:nvSpPr>
        <p:spPr>
          <a:xfrm>
            <a:off x="10366157" y="638781"/>
            <a:ext cx="370938" cy="214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
                </a:lnTo>
                <a:lnTo>
                  <a:pt x="7201" y="21600"/>
                </a:lnTo>
                <a:lnTo>
                  <a:pt x="14400" y="21600"/>
                </a:lnTo>
                <a:lnTo>
                  <a:pt x="21600" y="0"/>
                </a:lnTo>
                <a:close/>
              </a:path>
            </a:pathLst>
          </a:custGeom>
          <a:solidFill>
            <a:srgbClr val="85BD3E"/>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65" name="object 29">
            <a:extLst>
              <a:ext uri="{FF2B5EF4-FFF2-40B4-BE49-F238E27FC236}">
                <a16:creationId xmlns:a16="http://schemas.microsoft.com/office/drawing/2014/main" id="{98EDCB58-2F4E-3B5A-F44A-1C6DA9DAE850}"/>
              </a:ext>
            </a:extLst>
          </p:cNvPr>
          <p:cNvSpPr/>
          <p:nvPr userDrawn="1"/>
        </p:nvSpPr>
        <p:spPr>
          <a:xfrm>
            <a:off x="10595698" y="638779"/>
            <a:ext cx="706747" cy="611880"/>
          </a:xfrm>
          <a:custGeom>
            <a:avLst/>
            <a:gdLst/>
            <a:ahLst/>
            <a:cxnLst>
              <a:cxn ang="0">
                <a:pos x="wd2" y="hd2"/>
              </a:cxn>
              <a:cxn ang="5400000">
                <a:pos x="wd2" y="hd2"/>
              </a:cxn>
              <a:cxn ang="10800000">
                <a:pos x="wd2" y="hd2"/>
              </a:cxn>
              <a:cxn ang="16200000">
                <a:pos x="wd2" y="hd2"/>
              </a:cxn>
            </a:cxnLst>
            <a:rect l="0" t="0" r="r" b="b"/>
            <a:pathLst>
              <a:path w="21600" h="21600" extrusionOk="0">
                <a:moveTo>
                  <a:pt x="17818" y="0"/>
                </a:moveTo>
                <a:lnTo>
                  <a:pt x="7021" y="1"/>
                </a:lnTo>
                <a:lnTo>
                  <a:pt x="0" y="14036"/>
                </a:lnTo>
                <a:lnTo>
                  <a:pt x="3782" y="21600"/>
                </a:lnTo>
                <a:lnTo>
                  <a:pt x="10800" y="7560"/>
                </a:lnTo>
                <a:lnTo>
                  <a:pt x="21600" y="7560"/>
                </a:lnTo>
                <a:lnTo>
                  <a:pt x="1781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grpSp>
        <p:nvGrpSpPr>
          <p:cNvPr id="66" name="object 30">
            <a:extLst>
              <a:ext uri="{FF2B5EF4-FFF2-40B4-BE49-F238E27FC236}">
                <a16:creationId xmlns:a16="http://schemas.microsoft.com/office/drawing/2014/main" id="{A926D28C-6151-8A1C-771F-5FB40DA522E1}"/>
              </a:ext>
            </a:extLst>
          </p:cNvPr>
          <p:cNvGrpSpPr/>
          <p:nvPr userDrawn="1"/>
        </p:nvGrpSpPr>
        <p:grpSpPr>
          <a:xfrm>
            <a:off x="10674915" y="302263"/>
            <a:ext cx="1085947" cy="122368"/>
            <a:chOff x="-1" y="-1"/>
            <a:chExt cx="1085945" cy="122366"/>
          </a:xfrm>
        </p:grpSpPr>
        <p:sp>
          <p:nvSpPr>
            <p:cNvPr id="67" name="Shape">
              <a:extLst>
                <a:ext uri="{FF2B5EF4-FFF2-40B4-BE49-F238E27FC236}">
                  <a16:creationId xmlns:a16="http://schemas.microsoft.com/office/drawing/2014/main" id="{544896C9-285D-6014-B1BE-7DF9F12928BB}"/>
                </a:ext>
              </a:extLst>
            </p:cNvPr>
            <p:cNvSpPr/>
            <p:nvPr/>
          </p:nvSpPr>
          <p:spPr>
            <a:xfrm>
              <a:off x="126364" y="0"/>
              <a:ext cx="106113" cy="122366"/>
            </a:xfrm>
            <a:custGeom>
              <a:avLst/>
              <a:gdLst/>
              <a:ahLst/>
              <a:cxnLst>
                <a:cxn ang="0">
                  <a:pos x="wd2" y="hd2"/>
                </a:cxn>
                <a:cxn ang="5400000">
                  <a:pos x="wd2" y="hd2"/>
                </a:cxn>
                <a:cxn ang="10800000">
                  <a:pos x="wd2" y="hd2"/>
                </a:cxn>
                <a:cxn ang="16200000">
                  <a:pos x="wd2" y="hd2"/>
                </a:cxn>
              </a:cxnLst>
              <a:rect l="0" t="0" r="r" b="b"/>
              <a:pathLst>
                <a:path w="21600" h="21600" extrusionOk="0">
                  <a:moveTo>
                    <a:pt x="14785" y="0"/>
                  </a:moveTo>
                  <a:lnTo>
                    <a:pt x="0" y="0"/>
                  </a:lnTo>
                  <a:lnTo>
                    <a:pt x="0" y="21600"/>
                  </a:lnTo>
                  <a:lnTo>
                    <a:pt x="6229" y="21600"/>
                  </a:lnTo>
                  <a:lnTo>
                    <a:pt x="6229" y="13166"/>
                  </a:lnTo>
                  <a:lnTo>
                    <a:pt x="19299" y="13166"/>
                  </a:lnTo>
                  <a:lnTo>
                    <a:pt x="18631" y="12161"/>
                  </a:lnTo>
                  <a:lnTo>
                    <a:pt x="19931" y="11209"/>
                  </a:lnTo>
                  <a:lnTo>
                    <a:pt x="20931" y="10011"/>
                  </a:lnTo>
                  <a:lnTo>
                    <a:pt x="21573" y="8618"/>
                  </a:lnTo>
                  <a:lnTo>
                    <a:pt x="21600" y="8438"/>
                  </a:lnTo>
                  <a:lnTo>
                    <a:pt x="6229" y="8438"/>
                  </a:lnTo>
                  <a:lnTo>
                    <a:pt x="6229" y="4726"/>
                  </a:lnTo>
                  <a:lnTo>
                    <a:pt x="21473" y="4726"/>
                  </a:lnTo>
                  <a:lnTo>
                    <a:pt x="21240" y="3716"/>
                  </a:lnTo>
                  <a:lnTo>
                    <a:pt x="19741" y="1782"/>
                  </a:lnTo>
                  <a:lnTo>
                    <a:pt x="17515" y="478"/>
                  </a:lnTo>
                  <a:lnTo>
                    <a:pt x="14785"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68" name="Shape">
              <a:extLst>
                <a:ext uri="{FF2B5EF4-FFF2-40B4-BE49-F238E27FC236}">
                  <a16:creationId xmlns:a16="http://schemas.microsoft.com/office/drawing/2014/main" id="{C8302F9B-EB15-48F7-EEEB-59A1F87F6CF0}"/>
                </a:ext>
              </a:extLst>
            </p:cNvPr>
            <p:cNvSpPr/>
            <p:nvPr/>
          </p:nvSpPr>
          <p:spPr>
            <a:xfrm>
              <a:off x="190118" y="74581"/>
              <a:ext cx="58626" cy="47785"/>
            </a:xfrm>
            <a:custGeom>
              <a:avLst/>
              <a:gdLst/>
              <a:ahLst/>
              <a:cxnLst>
                <a:cxn ang="0">
                  <a:pos x="wd2" y="hd2"/>
                </a:cxn>
                <a:cxn ang="5400000">
                  <a:pos x="wd2" y="hd2"/>
                </a:cxn>
                <a:cxn ang="10800000">
                  <a:pos x="wd2" y="hd2"/>
                </a:cxn>
                <a:cxn ang="16200000">
                  <a:pos x="wd2" y="hd2"/>
                </a:cxn>
              </a:cxnLst>
              <a:rect l="0" t="0" r="r" b="b"/>
              <a:pathLst>
                <a:path w="21600" h="21600" extrusionOk="0">
                  <a:moveTo>
                    <a:pt x="11441" y="0"/>
                  </a:moveTo>
                  <a:lnTo>
                    <a:pt x="0" y="0"/>
                  </a:lnTo>
                  <a:lnTo>
                    <a:pt x="10166" y="21600"/>
                  </a:lnTo>
                  <a:lnTo>
                    <a:pt x="21600" y="21600"/>
                  </a:lnTo>
                  <a:lnTo>
                    <a:pt x="1144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69" name="Shape">
              <a:extLst>
                <a:ext uri="{FF2B5EF4-FFF2-40B4-BE49-F238E27FC236}">
                  <a16:creationId xmlns:a16="http://schemas.microsoft.com/office/drawing/2014/main" id="{C7505F4A-52A4-A731-2579-D481529E950E}"/>
                </a:ext>
              </a:extLst>
            </p:cNvPr>
            <p:cNvSpPr/>
            <p:nvPr/>
          </p:nvSpPr>
          <p:spPr>
            <a:xfrm>
              <a:off x="248741" y="0"/>
              <a:ext cx="141120" cy="122366"/>
            </a:xfrm>
            <a:custGeom>
              <a:avLst/>
              <a:gdLst/>
              <a:ahLst/>
              <a:cxnLst>
                <a:cxn ang="0">
                  <a:pos x="wd2" y="hd2"/>
                </a:cxn>
                <a:cxn ang="5400000">
                  <a:pos x="wd2" y="hd2"/>
                </a:cxn>
                <a:cxn ang="10800000">
                  <a:pos x="wd2" y="hd2"/>
                </a:cxn>
                <a:cxn ang="16200000">
                  <a:pos x="wd2" y="hd2"/>
                </a:cxn>
              </a:cxnLst>
              <a:rect l="0" t="0" r="r" b="b"/>
              <a:pathLst>
                <a:path w="21600" h="21600" extrusionOk="0">
                  <a:moveTo>
                    <a:pt x="14478" y="0"/>
                  </a:moveTo>
                  <a:lnTo>
                    <a:pt x="9494" y="0"/>
                  </a:lnTo>
                  <a:lnTo>
                    <a:pt x="0" y="21600"/>
                  </a:lnTo>
                  <a:lnTo>
                    <a:pt x="4983" y="21600"/>
                  </a:lnTo>
                  <a:lnTo>
                    <a:pt x="7355" y="16201"/>
                  </a:lnTo>
                  <a:lnTo>
                    <a:pt x="21600" y="16201"/>
                  </a:lnTo>
                  <a:lnTo>
                    <a:pt x="19522" y="11473"/>
                  </a:lnTo>
                  <a:lnTo>
                    <a:pt x="9433" y="11473"/>
                  </a:lnTo>
                  <a:lnTo>
                    <a:pt x="11985" y="5662"/>
                  </a:lnTo>
                  <a:lnTo>
                    <a:pt x="16967" y="5662"/>
                  </a:lnTo>
                  <a:lnTo>
                    <a:pt x="1447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0" name="Shape">
              <a:extLst>
                <a:ext uri="{FF2B5EF4-FFF2-40B4-BE49-F238E27FC236}">
                  <a16:creationId xmlns:a16="http://schemas.microsoft.com/office/drawing/2014/main" id="{8724BFE6-8E91-2C9F-65FD-21D7C62327AB}"/>
                </a:ext>
              </a:extLst>
            </p:cNvPr>
            <p:cNvSpPr/>
            <p:nvPr/>
          </p:nvSpPr>
          <p:spPr>
            <a:xfrm>
              <a:off x="357308" y="91776"/>
              <a:ext cx="48059" cy="30590"/>
            </a:xfrm>
            <a:custGeom>
              <a:avLst/>
              <a:gdLst/>
              <a:ahLst/>
              <a:cxnLst>
                <a:cxn ang="0">
                  <a:pos x="wd2" y="hd2"/>
                </a:cxn>
                <a:cxn ang="5400000">
                  <a:pos x="wd2" y="hd2"/>
                </a:cxn>
                <a:cxn ang="10800000">
                  <a:pos x="wd2" y="hd2"/>
                </a:cxn>
                <a:cxn ang="16200000">
                  <a:pos x="wd2" y="hd2"/>
                </a:cxn>
              </a:cxnLst>
              <a:rect l="0" t="0" r="r" b="b"/>
              <a:pathLst>
                <a:path w="21600" h="21600" extrusionOk="0">
                  <a:moveTo>
                    <a:pt x="14631" y="0"/>
                  </a:moveTo>
                  <a:lnTo>
                    <a:pt x="0" y="0"/>
                  </a:lnTo>
                  <a:lnTo>
                    <a:pt x="6970" y="21600"/>
                  </a:lnTo>
                  <a:lnTo>
                    <a:pt x="21600" y="21600"/>
                  </a:lnTo>
                  <a:lnTo>
                    <a:pt x="1463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1" name="Shape">
              <a:extLst>
                <a:ext uri="{FF2B5EF4-FFF2-40B4-BE49-F238E27FC236}">
                  <a16:creationId xmlns:a16="http://schemas.microsoft.com/office/drawing/2014/main" id="{E32021AA-A157-65E2-8856-507ECCA20002}"/>
                </a:ext>
              </a:extLst>
            </p:cNvPr>
            <p:cNvSpPr/>
            <p:nvPr/>
          </p:nvSpPr>
          <p:spPr>
            <a:xfrm>
              <a:off x="199408" y="26769"/>
              <a:ext cx="34052" cy="21032"/>
            </a:xfrm>
            <a:custGeom>
              <a:avLst/>
              <a:gdLst/>
              <a:ahLst/>
              <a:cxnLst>
                <a:cxn ang="0">
                  <a:pos x="wd2" y="hd2"/>
                </a:cxn>
                <a:cxn ang="5400000">
                  <a:pos x="wd2" y="hd2"/>
                </a:cxn>
                <a:cxn ang="10800000">
                  <a:pos x="wd2" y="hd2"/>
                </a:cxn>
                <a:cxn ang="16200000">
                  <a:pos x="wd2" y="hd2"/>
                </a:cxn>
              </a:cxnLst>
              <a:rect l="0" t="0" r="r" b="b"/>
              <a:pathLst>
                <a:path w="21600" h="21600" extrusionOk="0">
                  <a:moveTo>
                    <a:pt x="20582" y="0"/>
                  </a:moveTo>
                  <a:lnTo>
                    <a:pt x="0" y="0"/>
                  </a:lnTo>
                  <a:lnTo>
                    <a:pt x="2183" y="3554"/>
                  </a:lnTo>
                  <a:lnTo>
                    <a:pt x="2232" y="18065"/>
                  </a:lnTo>
                  <a:lnTo>
                    <a:pt x="36" y="21600"/>
                  </a:lnTo>
                  <a:lnTo>
                    <a:pt x="20976" y="21600"/>
                  </a:lnTo>
                  <a:lnTo>
                    <a:pt x="21600" y="13689"/>
                  </a:lnTo>
                  <a:lnTo>
                    <a:pt x="21563" y="7911"/>
                  </a:lnTo>
                  <a:lnTo>
                    <a:pt x="20582"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2" name="Shape">
              <a:extLst>
                <a:ext uri="{FF2B5EF4-FFF2-40B4-BE49-F238E27FC236}">
                  <a16:creationId xmlns:a16="http://schemas.microsoft.com/office/drawing/2014/main" id="{F24C6A28-92A7-3887-0C6D-CCEEEE7787B1}"/>
                </a:ext>
              </a:extLst>
            </p:cNvPr>
            <p:cNvSpPr/>
            <p:nvPr/>
          </p:nvSpPr>
          <p:spPr>
            <a:xfrm>
              <a:off x="860477" y="0"/>
              <a:ext cx="99420" cy="1223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6872"/>
                  </a:lnTo>
                  <a:lnTo>
                    <a:pt x="6642" y="16872"/>
                  </a:lnTo>
                  <a:lnTo>
                    <a:pt x="6642" y="13163"/>
                  </a:lnTo>
                  <a:lnTo>
                    <a:pt x="20774" y="13163"/>
                  </a:lnTo>
                  <a:lnTo>
                    <a:pt x="20774" y="8435"/>
                  </a:lnTo>
                  <a:lnTo>
                    <a:pt x="6642" y="8435"/>
                  </a:lnTo>
                  <a:lnTo>
                    <a:pt x="6642" y="4724"/>
                  </a:lnTo>
                  <a:lnTo>
                    <a:pt x="21600" y="4724"/>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3" name="Shape">
              <a:extLst>
                <a:ext uri="{FF2B5EF4-FFF2-40B4-BE49-F238E27FC236}">
                  <a16:creationId xmlns:a16="http://schemas.microsoft.com/office/drawing/2014/main" id="{EF640FF7-233E-D92A-232E-3A552A56ADF8}"/>
                </a:ext>
              </a:extLst>
            </p:cNvPr>
            <p:cNvSpPr/>
            <p:nvPr/>
          </p:nvSpPr>
          <p:spPr>
            <a:xfrm>
              <a:off x="565996" y="91280"/>
              <a:ext cx="112964" cy="30852"/>
            </a:xfrm>
            <a:custGeom>
              <a:avLst/>
              <a:gdLst/>
              <a:ahLst/>
              <a:cxnLst>
                <a:cxn ang="0">
                  <a:pos x="wd2" y="hd2"/>
                </a:cxn>
                <a:cxn ang="5400000">
                  <a:pos x="wd2" y="hd2"/>
                </a:cxn>
                <a:cxn ang="10800000">
                  <a:pos x="wd2" y="hd2"/>
                </a:cxn>
                <a:cxn ang="16200000">
                  <a:pos x="wd2" y="hd2"/>
                </a:cxn>
              </a:cxnLst>
              <a:rect l="0" t="0" r="r" b="b"/>
              <a:pathLst>
                <a:path w="21600" h="21600" extrusionOk="0">
                  <a:moveTo>
                    <a:pt x="2567" y="0"/>
                  </a:moveTo>
                  <a:lnTo>
                    <a:pt x="0" y="16251"/>
                  </a:lnTo>
                  <a:lnTo>
                    <a:pt x="1542" y="18512"/>
                  </a:lnTo>
                  <a:lnTo>
                    <a:pt x="3155" y="20188"/>
                  </a:lnTo>
                  <a:lnTo>
                    <a:pt x="4833" y="21232"/>
                  </a:lnTo>
                  <a:lnTo>
                    <a:pt x="6569" y="21600"/>
                  </a:lnTo>
                  <a:lnTo>
                    <a:pt x="15330" y="21591"/>
                  </a:lnTo>
                  <a:lnTo>
                    <a:pt x="17889" y="19698"/>
                  </a:lnTo>
                  <a:lnTo>
                    <a:pt x="19976" y="14534"/>
                  </a:lnTo>
                  <a:lnTo>
                    <a:pt x="21381" y="6876"/>
                  </a:lnTo>
                  <a:lnTo>
                    <a:pt x="21600" y="2890"/>
                  </a:lnTo>
                  <a:lnTo>
                    <a:pt x="6569" y="2890"/>
                  </a:lnTo>
                  <a:lnTo>
                    <a:pt x="5519" y="2695"/>
                  </a:lnTo>
                  <a:lnTo>
                    <a:pt x="4498" y="2135"/>
                  </a:lnTo>
                  <a:lnTo>
                    <a:pt x="3512" y="1231"/>
                  </a:lnTo>
                  <a:lnTo>
                    <a:pt x="2567"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4" name="Shape">
              <a:extLst>
                <a:ext uri="{FF2B5EF4-FFF2-40B4-BE49-F238E27FC236}">
                  <a16:creationId xmlns:a16="http://schemas.microsoft.com/office/drawing/2014/main" id="{31820EBD-881A-577A-538C-9CFFBC6E2BEF}"/>
                </a:ext>
              </a:extLst>
            </p:cNvPr>
            <p:cNvSpPr/>
            <p:nvPr/>
          </p:nvSpPr>
          <p:spPr>
            <a:xfrm>
              <a:off x="565996" y="-2"/>
              <a:ext cx="114512" cy="95413"/>
            </a:xfrm>
            <a:custGeom>
              <a:avLst/>
              <a:gdLst/>
              <a:ahLst/>
              <a:cxnLst>
                <a:cxn ang="0">
                  <a:pos x="wd2" y="hd2"/>
                </a:cxn>
                <a:cxn ang="5400000">
                  <a:pos x="wd2" y="hd2"/>
                </a:cxn>
                <a:cxn ang="10800000">
                  <a:pos x="wd2" y="hd2"/>
                </a:cxn>
                <a:cxn ang="16200000">
                  <a:pos x="wd2" y="hd2"/>
                </a:cxn>
              </a:cxnLst>
              <a:rect l="0" t="0" r="r" b="b"/>
              <a:pathLst>
                <a:path w="21600" h="21600" extrusionOk="0">
                  <a:moveTo>
                    <a:pt x="15119" y="0"/>
                  </a:moveTo>
                  <a:lnTo>
                    <a:pt x="6480" y="0"/>
                  </a:lnTo>
                  <a:lnTo>
                    <a:pt x="3954" y="612"/>
                  </a:lnTo>
                  <a:lnTo>
                    <a:pt x="1895" y="2280"/>
                  </a:lnTo>
                  <a:lnTo>
                    <a:pt x="508" y="4756"/>
                  </a:lnTo>
                  <a:lnTo>
                    <a:pt x="0" y="7790"/>
                  </a:lnTo>
                  <a:lnTo>
                    <a:pt x="0" y="9056"/>
                  </a:lnTo>
                  <a:lnTo>
                    <a:pt x="508" y="12090"/>
                  </a:lnTo>
                  <a:lnTo>
                    <a:pt x="1895" y="14567"/>
                  </a:lnTo>
                  <a:lnTo>
                    <a:pt x="3954" y="16237"/>
                  </a:lnTo>
                  <a:lnTo>
                    <a:pt x="6480" y="16849"/>
                  </a:lnTo>
                  <a:lnTo>
                    <a:pt x="15200" y="16849"/>
                  </a:lnTo>
                  <a:lnTo>
                    <a:pt x="15849" y="17627"/>
                  </a:lnTo>
                  <a:lnTo>
                    <a:pt x="15849" y="20817"/>
                  </a:lnTo>
                  <a:lnTo>
                    <a:pt x="15200" y="21597"/>
                  </a:lnTo>
                  <a:lnTo>
                    <a:pt x="6480" y="21600"/>
                  </a:lnTo>
                  <a:lnTo>
                    <a:pt x="21308" y="21600"/>
                  </a:lnTo>
                  <a:lnTo>
                    <a:pt x="21600" y="19856"/>
                  </a:lnTo>
                  <a:lnTo>
                    <a:pt x="21600" y="18587"/>
                  </a:lnTo>
                  <a:lnTo>
                    <a:pt x="21092" y="15556"/>
                  </a:lnTo>
                  <a:lnTo>
                    <a:pt x="19706" y="13081"/>
                  </a:lnTo>
                  <a:lnTo>
                    <a:pt x="17647" y="11412"/>
                  </a:lnTo>
                  <a:lnTo>
                    <a:pt x="15122" y="10800"/>
                  </a:lnTo>
                  <a:lnTo>
                    <a:pt x="6400" y="10800"/>
                  </a:lnTo>
                  <a:lnTo>
                    <a:pt x="5748" y="10021"/>
                  </a:lnTo>
                  <a:lnTo>
                    <a:pt x="5748" y="6828"/>
                  </a:lnTo>
                  <a:lnTo>
                    <a:pt x="6400" y="6049"/>
                  </a:lnTo>
                  <a:lnTo>
                    <a:pt x="18717" y="6049"/>
                  </a:lnTo>
                  <a:lnTo>
                    <a:pt x="18717" y="428"/>
                  </a:lnTo>
                  <a:lnTo>
                    <a:pt x="17876" y="239"/>
                  </a:lnTo>
                  <a:lnTo>
                    <a:pt x="16980" y="106"/>
                  </a:lnTo>
                  <a:lnTo>
                    <a:pt x="16053" y="26"/>
                  </a:lnTo>
                  <a:lnTo>
                    <a:pt x="15119"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5" name="Shape">
              <a:extLst>
                <a:ext uri="{FF2B5EF4-FFF2-40B4-BE49-F238E27FC236}">
                  <a16:creationId xmlns:a16="http://schemas.microsoft.com/office/drawing/2014/main" id="{839D6678-0F30-64A0-A81E-3E78472998D1}"/>
                </a:ext>
              </a:extLst>
            </p:cNvPr>
            <p:cNvSpPr/>
            <p:nvPr/>
          </p:nvSpPr>
          <p:spPr>
            <a:xfrm>
              <a:off x="994337" y="0"/>
              <a:ext cx="91608" cy="1223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216" y="21600"/>
                  </a:lnTo>
                  <a:lnTo>
                    <a:pt x="7216" y="4726"/>
                  </a:lnTo>
                  <a:lnTo>
                    <a:pt x="17951" y="4726"/>
                  </a:lnTo>
                  <a:lnTo>
                    <a:pt x="21600" y="3"/>
                  </a:lnTo>
                  <a:lnTo>
                    <a:pt x="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6" name="Shape">
              <a:extLst>
                <a:ext uri="{FF2B5EF4-FFF2-40B4-BE49-F238E27FC236}">
                  <a16:creationId xmlns:a16="http://schemas.microsoft.com/office/drawing/2014/main" id="{44F57D43-1274-D2C0-24FB-5DEFE496F341}"/>
                </a:ext>
              </a:extLst>
            </p:cNvPr>
            <p:cNvSpPr/>
            <p:nvPr/>
          </p:nvSpPr>
          <p:spPr>
            <a:xfrm>
              <a:off x="703683" y="0"/>
              <a:ext cx="64625"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0" y="21600"/>
                  </a:lnTo>
                  <a:lnTo>
                    <a:pt x="10220"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7" name="Shape">
              <a:extLst>
                <a:ext uri="{FF2B5EF4-FFF2-40B4-BE49-F238E27FC236}">
                  <a16:creationId xmlns:a16="http://schemas.microsoft.com/office/drawing/2014/main" id="{6F81D7AA-17FB-529B-7A0D-4526786DD50C}"/>
                </a:ext>
              </a:extLst>
            </p:cNvPr>
            <p:cNvSpPr/>
            <p:nvPr/>
          </p:nvSpPr>
          <p:spPr>
            <a:xfrm>
              <a:off x="734258" y="42198"/>
              <a:ext cx="91805" cy="80168"/>
            </a:xfrm>
            <a:custGeom>
              <a:avLst/>
              <a:gdLst/>
              <a:ahLst/>
              <a:cxnLst>
                <a:cxn ang="0">
                  <a:pos x="wd2" y="hd2"/>
                </a:cxn>
                <a:cxn ang="5400000">
                  <a:pos x="wd2" y="hd2"/>
                </a:cxn>
                <a:cxn ang="10800000">
                  <a:pos x="wd2" y="hd2"/>
                </a:cxn>
                <a:cxn ang="16200000">
                  <a:pos x="wd2" y="hd2"/>
                </a:cxn>
              </a:cxnLst>
              <a:rect l="0" t="0" r="r" b="b"/>
              <a:pathLst>
                <a:path w="21600" h="21600" extrusionOk="0">
                  <a:moveTo>
                    <a:pt x="8011" y="0"/>
                  </a:moveTo>
                  <a:lnTo>
                    <a:pt x="0" y="0"/>
                  </a:lnTo>
                  <a:lnTo>
                    <a:pt x="13499" y="21600"/>
                  </a:lnTo>
                  <a:lnTo>
                    <a:pt x="21600" y="21600"/>
                  </a:lnTo>
                  <a:lnTo>
                    <a:pt x="21600" y="10229"/>
                  </a:lnTo>
                  <a:lnTo>
                    <a:pt x="14404" y="10229"/>
                  </a:lnTo>
                  <a:lnTo>
                    <a:pt x="801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8" name="Rectangle">
              <a:extLst>
                <a:ext uri="{FF2B5EF4-FFF2-40B4-BE49-F238E27FC236}">
                  <a16:creationId xmlns:a16="http://schemas.microsoft.com/office/drawing/2014/main" id="{04E90E31-0D44-6060-18C4-04EDB2173C6A}"/>
                </a:ext>
              </a:extLst>
            </p:cNvPr>
            <p:cNvSpPr/>
            <p:nvPr/>
          </p:nvSpPr>
          <p:spPr>
            <a:xfrm>
              <a:off x="795478" y="113"/>
              <a:ext cx="30585"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9" name="Rectangle">
              <a:extLst>
                <a:ext uri="{FF2B5EF4-FFF2-40B4-BE49-F238E27FC236}">
                  <a16:creationId xmlns:a16="http://schemas.microsoft.com/office/drawing/2014/main" id="{5D89FADF-1523-B1B4-0455-FB22C3351AD6}"/>
                </a:ext>
              </a:extLst>
            </p:cNvPr>
            <p:cNvSpPr/>
            <p:nvPr/>
          </p:nvSpPr>
          <p:spPr>
            <a:xfrm>
              <a:off x="61334" y="26769"/>
              <a:ext cx="30610" cy="95595"/>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80" name="Shape">
              <a:extLst>
                <a:ext uri="{FF2B5EF4-FFF2-40B4-BE49-F238E27FC236}">
                  <a16:creationId xmlns:a16="http://schemas.microsoft.com/office/drawing/2014/main" id="{6506568C-06B3-AC1A-BA33-32969259AE1A}"/>
                </a:ext>
              </a:extLst>
            </p:cNvPr>
            <p:cNvSpPr/>
            <p:nvPr/>
          </p:nvSpPr>
          <p:spPr>
            <a:xfrm>
              <a:off x="-2" y="-2"/>
              <a:ext cx="91946" cy="267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5"/>
                  </a:lnTo>
                  <a:lnTo>
                    <a:pt x="3633" y="21600"/>
                  </a:lnTo>
                  <a:lnTo>
                    <a:pt x="21600" y="21590"/>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81" name="Shape">
              <a:extLst>
                <a:ext uri="{FF2B5EF4-FFF2-40B4-BE49-F238E27FC236}">
                  <a16:creationId xmlns:a16="http://schemas.microsoft.com/office/drawing/2014/main" id="{EA0F79C9-CBA1-A18E-DCC7-95CB7571CCA2}"/>
                </a:ext>
              </a:extLst>
            </p:cNvPr>
            <p:cNvSpPr/>
            <p:nvPr/>
          </p:nvSpPr>
          <p:spPr>
            <a:xfrm>
              <a:off x="416838" y="0"/>
              <a:ext cx="64618"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1" y="21600"/>
                  </a:lnTo>
                  <a:lnTo>
                    <a:pt x="10221"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82" name="Shape">
              <a:extLst>
                <a:ext uri="{FF2B5EF4-FFF2-40B4-BE49-F238E27FC236}">
                  <a16:creationId xmlns:a16="http://schemas.microsoft.com/office/drawing/2014/main" id="{BBEA2834-1BDD-72F8-16D6-01C8FCEAC800}"/>
                </a:ext>
              </a:extLst>
            </p:cNvPr>
            <p:cNvSpPr/>
            <p:nvPr/>
          </p:nvSpPr>
          <p:spPr>
            <a:xfrm>
              <a:off x="447414" y="42198"/>
              <a:ext cx="91807" cy="80168"/>
            </a:xfrm>
            <a:custGeom>
              <a:avLst/>
              <a:gdLst/>
              <a:ahLst/>
              <a:cxnLst>
                <a:cxn ang="0">
                  <a:pos x="wd2" y="hd2"/>
                </a:cxn>
                <a:cxn ang="5400000">
                  <a:pos x="wd2" y="hd2"/>
                </a:cxn>
                <a:cxn ang="10800000">
                  <a:pos x="wd2" y="hd2"/>
                </a:cxn>
                <a:cxn ang="16200000">
                  <a:pos x="wd2" y="hd2"/>
                </a:cxn>
              </a:cxnLst>
              <a:rect l="0" t="0" r="r" b="b"/>
              <a:pathLst>
                <a:path w="21600" h="21600" extrusionOk="0">
                  <a:moveTo>
                    <a:pt x="8008" y="0"/>
                  </a:moveTo>
                  <a:lnTo>
                    <a:pt x="0" y="0"/>
                  </a:lnTo>
                  <a:lnTo>
                    <a:pt x="13499" y="21600"/>
                  </a:lnTo>
                  <a:lnTo>
                    <a:pt x="21600" y="21600"/>
                  </a:lnTo>
                  <a:lnTo>
                    <a:pt x="21600" y="10229"/>
                  </a:lnTo>
                  <a:lnTo>
                    <a:pt x="14401" y="10229"/>
                  </a:lnTo>
                  <a:lnTo>
                    <a:pt x="800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83" name="Rectangle">
              <a:extLst>
                <a:ext uri="{FF2B5EF4-FFF2-40B4-BE49-F238E27FC236}">
                  <a16:creationId xmlns:a16="http://schemas.microsoft.com/office/drawing/2014/main" id="{598A435C-4928-5DBD-8DD2-98FE25DC2D87}"/>
                </a:ext>
              </a:extLst>
            </p:cNvPr>
            <p:cNvSpPr/>
            <p:nvPr/>
          </p:nvSpPr>
          <p:spPr>
            <a:xfrm>
              <a:off x="508623" y="113"/>
              <a:ext cx="30598"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gr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505147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3" name="Picture Placeholder 433" descr="A desk with technical drawings, pencil and tools">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735044" cy="788724"/>
          </a:xfrm>
          <a:prstGeom prst="rect">
            <a:avLst/>
          </a:prstGeom>
        </p:spPr>
        <p:txBody>
          <a:bodyPr wrap="none" tIns="144000">
            <a:spAutoFit/>
          </a:bodyPr>
          <a:lstStyle>
            <a:lvl1pPr algn="r">
              <a:defRPr sz="1800" b="0" i="0">
                <a:solidFill>
                  <a:schemeClr val="tx1">
                    <a:lumMod val="50000"/>
                    <a:lumOff val="50000"/>
                  </a:schemeClr>
                </a:solidFill>
                <a:latin typeface="Apex New Book" panose="02010600040501010103" pitchFamily="2" charset="77"/>
                <a:ea typeface="Apex New Book"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359243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3" name="Picture Placeholder 433">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66A86DB4-8A0E-5852-A8CA-D1F0D4A0FEF2}"/>
              </a:ext>
            </a:extLst>
          </p:cNvPr>
          <p:cNvSpPr/>
          <p:nvPr userDrawn="1"/>
        </p:nvSpPr>
        <p:spPr>
          <a:xfrm>
            <a:off x="0" y="0"/>
            <a:ext cx="12192000" cy="6858000"/>
          </a:xfrm>
          <a:prstGeom prst="rect">
            <a:avLst/>
          </a:prstGeom>
          <a:solidFill>
            <a:schemeClr val="bg2">
              <a:alpha val="16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9222224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4" name="Picture Placeholder 115" descr="Aerial view of container ship">
            <a:extLst>
              <a:ext uri="{FF2B5EF4-FFF2-40B4-BE49-F238E27FC236}">
                <a16:creationId xmlns:a16="http://schemas.microsoft.com/office/drawing/2014/main" id="{7B4597E5-7462-D917-B3FC-691CFD46CE3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9484549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9349273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3" name="Rectangle 2">
            <a:extLst>
              <a:ext uri="{FF2B5EF4-FFF2-40B4-BE49-F238E27FC236}">
                <a16:creationId xmlns:a16="http://schemas.microsoft.com/office/drawing/2014/main" id="{CA525C38-6FFD-DE61-F2F9-A74DA63DDA63}"/>
              </a:ext>
            </a:extLst>
          </p:cNvPr>
          <p:cNvSpPr/>
          <p:nvPr userDrawn="1"/>
        </p:nvSpPr>
        <p:spPr>
          <a:xfrm>
            <a:off x="0" y="0"/>
            <a:ext cx="12192000" cy="6858000"/>
          </a:xfrm>
          <a:prstGeom prst="rect">
            <a:avLst/>
          </a:pr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452532" y="1559081"/>
            <a:ext cx="42057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1841017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3784C0-AEDF-10DD-4608-3BD04462041C}"/>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096932" y="1559081"/>
            <a:ext cx="45613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3" name="Graphic 4">
            <a:extLst>
              <a:ext uri="{FF2B5EF4-FFF2-40B4-BE49-F238E27FC236}">
                <a16:creationId xmlns:a16="http://schemas.microsoft.com/office/drawing/2014/main" id="{D1BD1A9C-0B6C-5E16-67BF-F46E6D548358}"/>
              </a:ext>
            </a:extLst>
          </p:cNvPr>
          <p:cNvSpPr/>
          <p:nvPr userDrawn="1"/>
        </p:nvSpPr>
        <p:spPr>
          <a:xfrm>
            <a:off x="629600" y="913946"/>
            <a:ext cx="9089796" cy="5365238"/>
          </a:xfrm>
          <a:custGeom>
            <a:avLst/>
            <a:gdLst>
              <a:gd name="connsiteX0" fmla="*/ 2718340 w 6829615"/>
              <a:gd name="connsiteY0" fmla="*/ 4031171 h 4031170"/>
              <a:gd name="connsiteX1" fmla="*/ 2288381 w 6829615"/>
              <a:gd name="connsiteY1" fmla="*/ 4028504 h 4031170"/>
              <a:gd name="connsiteX2" fmla="*/ 1978724 w 6829615"/>
              <a:gd name="connsiteY2" fmla="*/ 3663887 h 4031170"/>
              <a:gd name="connsiteX3" fmla="*/ 1978724 w 6829615"/>
              <a:gd name="connsiteY3" fmla="*/ 3314129 h 4031170"/>
              <a:gd name="connsiteX4" fmla="*/ 1742980 w 6829615"/>
              <a:gd name="connsiteY4" fmla="*/ 2885599 h 4031170"/>
              <a:gd name="connsiteX5" fmla="*/ 1743742 w 6829615"/>
              <a:gd name="connsiteY5" fmla="*/ 2627662 h 4031170"/>
              <a:gd name="connsiteX6" fmla="*/ 1603534 w 6829615"/>
              <a:gd name="connsiteY6" fmla="*/ 2383631 h 4031170"/>
              <a:gd name="connsiteX7" fmla="*/ 1603534 w 6829615"/>
              <a:gd name="connsiteY7" fmla="*/ 1988344 h 4031170"/>
              <a:gd name="connsiteX8" fmla="*/ 1563624 w 6829615"/>
              <a:gd name="connsiteY8" fmla="*/ 1916906 h 4031170"/>
              <a:gd name="connsiteX9" fmla="*/ 1009840 w 6829615"/>
              <a:gd name="connsiteY9" fmla="*/ 1916906 h 4031170"/>
              <a:gd name="connsiteX10" fmla="*/ 947833 w 6829615"/>
              <a:gd name="connsiteY10" fmla="*/ 2024443 h 4031170"/>
              <a:gd name="connsiteX11" fmla="*/ 351282 w 6829615"/>
              <a:gd name="connsiteY11" fmla="*/ 2024443 h 4031170"/>
              <a:gd name="connsiteX12" fmla="*/ 0 w 6829615"/>
              <a:gd name="connsiteY12" fmla="*/ 1478661 h 4031170"/>
              <a:gd name="connsiteX13" fmla="*/ 0 w 6829615"/>
              <a:gd name="connsiteY13" fmla="*/ 860965 h 4031170"/>
              <a:gd name="connsiteX14" fmla="*/ 512636 w 6829615"/>
              <a:gd name="connsiteY14" fmla="*/ 0 h 4031170"/>
              <a:gd name="connsiteX15" fmla="*/ 1361408 w 6829615"/>
              <a:gd name="connsiteY15" fmla="*/ 0 h 4031170"/>
              <a:gd name="connsiteX16" fmla="*/ 1537526 w 6829615"/>
              <a:gd name="connsiteY16" fmla="*/ 290417 h 4031170"/>
              <a:gd name="connsiteX17" fmla="*/ 1638967 w 6829615"/>
              <a:gd name="connsiteY17" fmla="*/ 289751 h 4031170"/>
              <a:gd name="connsiteX18" fmla="*/ 1798130 w 6829615"/>
              <a:gd name="connsiteY18" fmla="*/ 0 h 4031170"/>
              <a:gd name="connsiteX19" fmla="*/ 6829616 w 6829615"/>
              <a:gd name="connsiteY19" fmla="*/ 0 h 4031170"/>
              <a:gd name="connsiteX20" fmla="*/ 6829616 w 6829615"/>
              <a:gd name="connsiteY20" fmla="*/ 161925 h 4031170"/>
              <a:gd name="connsiteX21" fmla="*/ 1893951 w 6829615"/>
              <a:gd name="connsiteY21" fmla="*/ 161925 h 4031170"/>
              <a:gd name="connsiteX22" fmla="*/ 1735169 w 6829615"/>
              <a:gd name="connsiteY22" fmla="*/ 451104 h 4031170"/>
              <a:gd name="connsiteX23" fmla="*/ 1446752 w 6829615"/>
              <a:gd name="connsiteY23" fmla="*/ 452914 h 4031170"/>
              <a:gd name="connsiteX24" fmla="*/ 1270254 w 6829615"/>
              <a:gd name="connsiteY24" fmla="*/ 161925 h 4031170"/>
              <a:gd name="connsiteX25" fmla="*/ 604647 w 6829615"/>
              <a:gd name="connsiteY25" fmla="*/ 161925 h 4031170"/>
              <a:gd name="connsiteX26" fmla="*/ 161925 w 6829615"/>
              <a:gd name="connsiteY26" fmla="*/ 905447 h 4031170"/>
              <a:gd name="connsiteX27" fmla="*/ 161925 w 6829615"/>
              <a:gd name="connsiteY27" fmla="*/ 1431036 h 4031170"/>
              <a:gd name="connsiteX28" fmla="*/ 439674 w 6829615"/>
              <a:gd name="connsiteY28" fmla="*/ 1862518 h 4031170"/>
              <a:gd name="connsiteX29" fmla="*/ 854297 w 6829615"/>
              <a:gd name="connsiteY29" fmla="*/ 1862518 h 4031170"/>
              <a:gd name="connsiteX30" fmla="*/ 916305 w 6829615"/>
              <a:gd name="connsiteY30" fmla="*/ 1754981 h 4031170"/>
              <a:gd name="connsiteX31" fmla="*/ 1658684 w 6829615"/>
              <a:gd name="connsiteY31" fmla="*/ 1754981 h 4031170"/>
              <a:gd name="connsiteX32" fmla="*/ 1765459 w 6829615"/>
              <a:gd name="connsiteY32" fmla="*/ 1946148 h 4031170"/>
              <a:gd name="connsiteX33" fmla="*/ 1765459 w 6829615"/>
              <a:gd name="connsiteY33" fmla="*/ 2340388 h 4031170"/>
              <a:gd name="connsiteX34" fmla="*/ 1905762 w 6829615"/>
              <a:gd name="connsiteY34" fmla="*/ 2584704 h 4031170"/>
              <a:gd name="connsiteX35" fmla="*/ 1905000 w 6829615"/>
              <a:gd name="connsiteY35" fmla="*/ 2844260 h 4031170"/>
              <a:gd name="connsiteX36" fmla="*/ 2140649 w 6829615"/>
              <a:gd name="connsiteY36" fmla="*/ 3272504 h 4031170"/>
              <a:gd name="connsiteX37" fmla="*/ 2140649 w 6829615"/>
              <a:gd name="connsiteY37" fmla="*/ 3604451 h 4031170"/>
              <a:gd name="connsiteX38" fmla="*/ 2363724 w 6829615"/>
              <a:gd name="connsiteY38" fmla="*/ 3867055 h 4031170"/>
              <a:gd name="connsiteX39" fmla="*/ 2627090 w 6829615"/>
              <a:gd name="connsiteY39" fmla="*/ 3868674 h 4031170"/>
              <a:gd name="connsiteX40" fmla="*/ 2764250 w 6829615"/>
              <a:gd name="connsiteY40" fmla="*/ 3640646 h 4031170"/>
              <a:gd name="connsiteX41" fmla="*/ 2764250 w 6829615"/>
              <a:gd name="connsiteY41" fmla="*/ 3422047 h 4031170"/>
              <a:gd name="connsiteX42" fmla="*/ 3150203 w 6829615"/>
              <a:gd name="connsiteY42" fmla="*/ 2817019 h 4031170"/>
              <a:gd name="connsiteX43" fmla="*/ 3150203 w 6829615"/>
              <a:gd name="connsiteY43" fmla="*/ 2411444 h 4031170"/>
              <a:gd name="connsiteX44" fmla="*/ 3374231 w 6829615"/>
              <a:gd name="connsiteY44" fmla="*/ 2058067 h 4031170"/>
              <a:gd name="connsiteX45" fmla="*/ 3595973 w 6829615"/>
              <a:gd name="connsiteY45" fmla="*/ 2060448 h 4031170"/>
              <a:gd name="connsiteX46" fmla="*/ 3872960 w 6829615"/>
              <a:gd name="connsiteY46" fmla="*/ 1576007 h 4031170"/>
              <a:gd name="connsiteX47" fmla="*/ 3284982 w 6829615"/>
              <a:gd name="connsiteY47" fmla="*/ 1576007 h 4031170"/>
              <a:gd name="connsiteX48" fmla="*/ 3057049 w 6829615"/>
              <a:gd name="connsiteY48" fmla="*/ 1184529 h 4031170"/>
              <a:gd name="connsiteX49" fmla="*/ 3057525 w 6829615"/>
              <a:gd name="connsiteY49" fmla="*/ 867728 h 4031170"/>
              <a:gd name="connsiteX50" fmla="*/ 2748724 w 6829615"/>
              <a:gd name="connsiteY50" fmla="*/ 440912 h 4031170"/>
              <a:gd name="connsiteX51" fmla="*/ 2058638 w 6829615"/>
              <a:gd name="connsiteY51" fmla="*/ 440912 h 4031170"/>
              <a:gd name="connsiteX52" fmla="*/ 1873853 w 6829615"/>
              <a:gd name="connsiteY52" fmla="*/ 778097 h 4031170"/>
              <a:gd name="connsiteX53" fmla="*/ 1305116 w 6829615"/>
              <a:gd name="connsiteY53" fmla="*/ 778097 h 4031170"/>
              <a:gd name="connsiteX54" fmla="*/ 1102233 w 6829615"/>
              <a:gd name="connsiteY54" fmla="*/ 431387 h 4031170"/>
              <a:gd name="connsiteX55" fmla="*/ 739426 w 6829615"/>
              <a:gd name="connsiteY55" fmla="*/ 431387 h 4031170"/>
              <a:gd name="connsiteX56" fmla="*/ 421196 w 6829615"/>
              <a:gd name="connsiteY56" fmla="*/ 995077 h 4031170"/>
              <a:gd name="connsiteX57" fmla="*/ 428435 w 6829615"/>
              <a:gd name="connsiteY57" fmla="*/ 1339787 h 4031170"/>
              <a:gd name="connsiteX58" fmla="*/ 598075 w 6829615"/>
              <a:gd name="connsiteY58" fmla="*/ 1584389 h 4031170"/>
              <a:gd name="connsiteX59" fmla="*/ 720471 w 6829615"/>
              <a:gd name="connsiteY59" fmla="*/ 1584389 h 4031170"/>
              <a:gd name="connsiteX60" fmla="*/ 823817 w 6829615"/>
              <a:gd name="connsiteY60" fmla="*/ 1449229 h 4031170"/>
              <a:gd name="connsiteX61" fmla="*/ 1788795 w 6829615"/>
              <a:gd name="connsiteY61" fmla="*/ 1449229 h 4031170"/>
              <a:gd name="connsiteX62" fmla="*/ 2030825 w 6829615"/>
              <a:gd name="connsiteY62" fmla="*/ 1890046 h 4031170"/>
              <a:gd name="connsiteX63" fmla="*/ 2030825 w 6829615"/>
              <a:gd name="connsiteY63" fmla="*/ 2294763 h 4031170"/>
              <a:gd name="connsiteX64" fmla="*/ 2171414 w 6829615"/>
              <a:gd name="connsiteY64" fmla="*/ 2536222 h 4031170"/>
              <a:gd name="connsiteX65" fmla="*/ 2171414 w 6829615"/>
              <a:gd name="connsiteY65" fmla="*/ 2782348 h 4031170"/>
              <a:gd name="connsiteX66" fmla="*/ 2424017 w 6829615"/>
              <a:gd name="connsiteY66" fmla="*/ 3204782 h 4031170"/>
              <a:gd name="connsiteX67" fmla="*/ 2424017 w 6829615"/>
              <a:gd name="connsiteY67" fmla="*/ 3455861 h 4031170"/>
              <a:gd name="connsiteX68" fmla="*/ 2493740 w 6829615"/>
              <a:gd name="connsiteY68" fmla="*/ 3546824 h 4031170"/>
              <a:gd name="connsiteX69" fmla="*/ 2523554 w 6829615"/>
              <a:gd name="connsiteY69" fmla="*/ 3497485 h 4031170"/>
              <a:gd name="connsiteX70" fmla="*/ 2523554 w 6829615"/>
              <a:gd name="connsiteY70" fmla="*/ 3311366 h 4031170"/>
              <a:gd name="connsiteX71" fmla="*/ 2882741 w 6829615"/>
              <a:gd name="connsiteY71" fmla="*/ 2736723 h 4031170"/>
              <a:gd name="connsiteX72" fmla="*/ 2885694 w 6829615"/>
              <a:gd name="connsiteY72" fmla="*/ 2291906 h 4031170"/>
              <a:gd name="connsiteX73" fmla="*/ 3159919 w 6829615"/>
              <a:gd name="connsiteY73" fmla="*/ 1831372 h 4031170"/>
              <a:gd name="connsiteX74" fmla="*/ 3448907 w 6829615"/>
              <a:gd name="connsiteY74" fmla="*/ 1830324 h 4031170"/>
              <a:gd name="connsiteX75" fmla="*/ 3463671 w 6829615"/>
              <a:gd name="connsiteY75" fmla="*/ 1805464 h 4031170"/>
              <a:gd name="connsiteX76" fmla="*/ 3139345 w 6829615"/>
              <a:gd name="connsiteY76" fmla="*/ 1804226 h 4031170"/>
              <a:gd name="connsiteX77" fmla="*/ 2795969 w 6829615"/>
              <a:gd name="connsiteY77" fmla="*/ 1241489 h 4031170"/>
              <a:gd name="connsiteX78" fmla="*/ 2806637 w 6829615"/>
              <a:gd name="connsiteY78" fmla="*/ 959072 h 4031170"/>
              <a:gd name="connsiteX79" fmla="*/ 2635949 w 6829615"/>
              <a:gd name="connsiteY79" fmla="*/ 708470 h 4031170"/>
              <a:gd name="connsiteX80" fmla="*/ 2205990 w 6829615"/>
              <a:gd name="connsiteY80" fmla="*/ 706184 h 4031170"/>
              <a:gd name="connsiteX81" fmla="*/ 2018062 w 6829615"/>
              <a:gd name="connsiteY81" fmla="*/ 1035939 h 4031170"/>
              <a:gd name="connsiteX82" fmla="*/ 1136618 w 6829615"/>
              <a:gd name="connsiteY82" fmla="*/ 1035939 h 4031170"/>
              <a:gd name="connsiteX83" fmla="*/ 966883 w 6829615"/>
              <a:gd name="connsiteY83" fmla="*/ 719423 h 4031170"/>
              <a:gd name="connsiteX84" fmla="*/ 906685 w 6829615"/>
              <a:gd name="connsiteY84" fmla="*/ 719423 h 4031170"/>
              <a:gd name="connsiteX85" fmla="*/ 707708 w 6829615"/>
              <a:gd name="connsiteY85" fmla="*/ 1096709 h 4031170"/>
              <a:gd name="connsiteX86" fmla="*/ 708946 w 6829615"/>
              <a:gd name="connsiteY86" fmla="*/ 1153954 h 4031170"/>
              <a:gd name="connsiteX87" fmla="*/ 2203990 w 6829615"/>
              <a:gd name="connsiteY87" fmla="*/ 1154811 h 4031170"/>
              <a:gd name="connsiteX88" fmla="*/ 2355342 w 6829615"/>
              <a:gd name="connsiteY88" fmla="*/ 858298 h 4031170"/>
              <a:gd name="connsiteX89" fmla="*/ 2559749 w 6829615"/>
              <a:gd name="connsiteY89" fmla="*/ 858298 h 4031170"/>
              <a:gd name="connsiteX90" fmla="*/ 2688812 w 6829615"/>
              <a:gd name="connsiteY90" fmla="*/ 1028414 h 4031170"/>
              <a:gd name="connsiteX91" fmla="*/ 2688812 w 6829615"/>
              <a:gd name="connsiteY91" fmla="*/ 1353217 h 4031170"/>
              <a:gd name="connsiteX92" fmla="*/ 3007519 w 6829615"/>
              <a:gd name="connsiteY92" fmla="*/ 1887664 h 4031170"/>
              <a:gd name="connsiteX93" fmla="*/ 2767394 w 6829615"/>
              <a:gd name="connsiteY93" fmla="*/ 2247900 h 4031170"/>
              <a:gd name="connsiteX94" fmla="*/ 2761583 w 6829615"/>
              <a:gd name="connsiteY94" fmla="*/ 2718149 h 4031170"/>
              <a:gd name="connsiteX95" fmla="*/ 2500313 w 6829615"/>
              <a:gd name="connsiteY95" fmla="*/ 3111532 h 4031170"/>
              <a:gd name="connsiteX96" fmla="*/ 2262378 w 6829615"/>
              <a:gd name="connsiteY96" fmla="*/ 2712149 h 4031170"/>
              <a:gd name="connsiteX97" fmla="*/ 2262378 w 6829615"/>
              <a:gd name="connsiteY97" fmla="*/ 2427446 h 4031170"/>
              <a:gd name="connsiteX98" fmla="*/ 2158460 w 6829615"/>
              <a:gd name="connsiteY98" fmla="*/ 2257139 h 4031170"/>
              <a:gd name="connsiteX99" fmla="*/ 2158460 w 6829615"/>
              <a:gd name="connsiteY99" fmla="*/ 1856708 h 4031170"/>
              <a:gd name="connsiteX100" fmla="*/ 1913192 w 6829615"/>
              <a:gd name="connsiteY100" fmla="*/ 1441323 h 4031170"/>
              <a:gd name="connsiteX101" fmla="*/ 2415635 w 6829615"/>
              <a:gd name="connsiteY101" fmla="*/ 1441323 h 4031170"/>
              <a:gd name="connsiteX102" fmla="*/ 2683859 w 6829615"/>
              <a:gd name="connsiteY102" fmla="*/ 1863090 h 4031170"/>
              <a:gd name="connsiteX103" fmla="*/ 2526887 w 6829615"/>
              <a:gd name="connsiteY103" fmla="*/ 2100072 h 4031170"/>
              <a:gd name="connsiteX104" fmla="*/ 2526887 w 6829615"/>
              <a:gd name="connsiteY104" fmla="*/ 2145125 h 4031170"/>
              <a:gd name="connsiteX105" fmla="*/ 2364962 w 6829615"/>
              <a:gd name="connsiteY105" fmla="*/ 2145125 h 4031170"/>
              <a:gd name="connsiteX106" fmla="*/ 2364962 w 6829615"/>
              <a:gd name="connsiteY106" fmla="*/ 2051399 h 4031170"/>
              <a:gd name="connsiteX107" fmla="*/ 2490788 w 6829615"/>
              <a:gd name="connsiteY107" fmla="*/ 1861280 h 4031170"/>
              <a:gd name="connsiteX108" fmla="*/ 2326672 w 6829615"/>
              <a:gd name="connsiteY108" fmla="*/ 1603248 h 4031170"/>
              <a:gd name="connsiteX109" fmla="*/ 2196846 w 6829615"/>
              <a:gd name="connsiteY109" fmla="*/ 1603248 h 4031170"/>
              <a:gd name="connsiteX110" fmla="*/ 2320385 w 6829615"/>
              <a:gd name="connsiteY110" fmla="*/ 1812417 h 4031170"/>
              <a:gd name="connsiteX111" fmla="*/ 2320385 w 6829615"/>
              <a:gd name="connsiteY111" fmla="*/ 2211705 h 4031170"/>
              <a:gd name="connsiteX112" fmla="*/ 2424303 w 6829615"/>
              <a:gd name="connsiteY112" fmla="*/ 2381917 h 4031170"/>
              <a:gd name="connsiteX113" fmla="*/ 2424303 w 6829615"/>
              <a:gd name="connsiteY113" fmla="*/ 2667572 h 4031170"/>
              <a:gd name="connsiteX114" fmla="*/ 2507742 w 6829615"/>
              <a:gd name="connsiteY114" fmla="*/ 2807684 h 4031170"/>
              <a:gd name="connsiteX115" fmla="*/ 2600325 w 6829615"/>
              <a:gd name="connsiteY115" fmla="*/ 2668334 h 4031170"/>
              <a:gd name="connsiteX116" fmla="*/ 2606040 w 6829615"/>
              <a:gd name="connsiteY116" fmla="*/ 2197894 h 4031170"/>
              <a:gd name="connsiteX117" fmla="*/ 2816066 w 6829615"/>
              <a:gd name="connsiteY117" fmla="*/ 1882902 h 4031170"/>
              <a:gd name="connsiteX118" fmla="*/ 2526887 w 6829615"/>
              <a:gd name="connsiteY118" fmla="*/ 1397794 h 4031170"/>
              <a:gd name="connsiteX119" fmla="*/ 2526887 w 6829615"/>
              <a:gd name="connsiteY119" fmla="*/ 1082897 h 4031170"/>
              <a:gd name="connsiteX120" fmla="*/ 2479358 w 6829615"/>
              <a:gd name="connsiteY120" fmla="*/ 1020223 h 4031170"/>
              <a:gd name="connsiteX121" fmla="*/ 2454497 w 6829615"/>
              <a:gd name="connsiteY121" fmla="*/ 1020223 h 4031170"/>
              <a:gd name="connsiteX122" fmla="*/ 2303145 w 6829615"/>
              <a:gd name="connsiteY122" fmla="*/ 1316831 h 4031170"/>
              <a:gd name="connsiteX123" fmla="*/ 759143 w 6829615"/>
              <a:gd name="connsiteY123" fmla="*/ 1315974 h 4031170"/>
              <a:gd name="connsiteX124" fmla="*/ 686562 w 6829615"/>
              <a:gd name="connsiteY124" fmla="*/ 1377315 h 4031170"/>
              <a:gd name="connsiteX125" fmla="*/ 602647 w 6829615"/>
              <a:gd name="connsiteY125" fmla="*/ 1378744 h 4031170"/>
              <a:gd name="connsiteX126" fmla="*/ 550259 w 6829615"/>
              <a:gd name="connsiteY126" fmla="*/ 1309402 h 4031170"/>
              <a:gd name="connsiteX127" fmla="*/ 545021 w 6829615"/>
              <a:gd name="connsiteY127" fmla="*/ 1058228 h 4031170"/>
              <a:gd name="connsiteX128" fmla="*/ 808958 w 6829615"/>
              <a:gd name="connsiteY128" fmla="*/ 557498 h 4031170"/>
              <a:gd name="connsiteX129" fmla="*/ 1063752 w 6829615"/>
              <a:gd name="connsiteY129" fmla="*/ 557498 h 4031170"/>
              <a:gd name="connsiteX130" fmla="*/ 1233583 w 6829615"/>
              <a:gd name="connsiteY130" fmla="*/ 874014 h 4031170"/>
              <a:gd name="connsiteX131" fmla="*/ 1923955 w 6829615"/>
              <a:gd name="connsiteY131" fmla="*/ 874014 h 4031170"/>
              <a:gd name="connsiteX132" fmla="*/ 2112264 w 6829615"/>
              <a:gd name="connsiteY132" fmla="*/ 543687 h 4031170"/>
              <a:gd name="connsiteX133" fmla="*/ 2721864 w 6829615"/>
              <a:gd name="connsiteY133" fmla="*/ 547021 h 4031170"/>
              <a:gd name="connsiteX134" fmla="*/ 2970371 w 6829615"/>
              <a:gd name="connsiteY134" fmla="*/ 911924 h 4031170"/>
              <a:gd name="connsiteX135" fmla="*/ 2959608 w 6829615"/>
              <a:gd name="connsiteY135" fmla="*/ 1198721 h 4031170"/>
              <a:gd name="connsiteX136" fmla="*/ 3230404 w 6829615"/>
              <a:gd name="connsiteY136" fmla="*/ 1642682 h 4031170"/>
              <a:gd name="connsiteX137" fmla="*/ 3747326 w 6829615"/>
              <a:gd name="connsiteY137" fmla="*/ 1644587 h 4031170"/>
              <a:gd name="connsiteX138" fmla="*/ 3541300 w 6829615"/>
              <a:gd name="connsiteY138" fmla="*/ 1991868 h 4031170"/>
              <a:gd name="connsiteX139" fmla="*/ 3252216 w 6829615"/>
              <a:gd name="connsiteY139" fmla="*/ 1993011 h 4031170"/>
              <a:gd name="connsiteX140" fmla="*/ 3047333 w 6829615"/>
              <a:gd name="connsiteY140" fmla="*/ 2336959 h 4031170"/>
              <a:gd name="connsiteX141" fmla="*/ 3044381 w 6829615"/>
              <a:gd name="connsiteY141" fmla="*/ 2783681 h 4031170"/>
              <a:gd name="connsiteX142" fmla="*/ 2685479 w 6829615"/>
              <a:gd name="connsiteY142" fmla="*/ 3357848 h 4031170"/>
              <a:gd name="connsiteX143" fmla="*/ 2685479 w 6829615"/>
              <a:gd name="connsiteY143" fmla="*/ 3542633 h 4031170"/>
              <a:gd name="connsiteX144" fmla="*/ 2572417 w 6829615"/>
              <a:gd name="connsiteY144" fmla="*/ 3729704 h 4031170"/>
              <a:gd name="connsiteX145" fmla="*/ 2429923 w 6829615"/>
              <a:gd name="connsiteY145" fmla="*/ 3729704 h 4031170"/>
              <a:gd name="connsiteX146" fmla="*/ 2262092 w 6829615"/>
              <a:gd name="connsiteY146" fmla="*/ 3510820 h 4031170"/>
              <a:gd name="connsiteX147" fmla="*/ 2262092 w 6829615"/>
              <a:gd name="connsiteY147" fmla="*/ 3249454 h 4031170"/>
              <a:gd name="connsiteX148" fmla="*/ 2009489 w 6829615"/>
              <a:gd name="connsiteY148" fmla="*/ 2827115 h 4031170"/>
              <a:gd name="connsiteX149" fmla="*/ 2009489 w 6829615"/>
              <a:gd name="connsiteY149" fmla="*/ 2579941 h 4031170"/>
              <a:gd name="connsiteX150" fmla="*/ 1868900 w 6829615"/>
              <a:gd name="connsiteY150" fmla="*/ 2338483 h 4031170"/>
              <a:gd name="connsiteX151" fmla="*/ 1868900 w 6829615"/>
              <a:gd name="connsiteY151" fmla="*/ 1931575 h 4031170"/>
              <a:gd name="connsiteX152" fmla="*/ 1692974 w 6829615"/>
              <a:gd name="connsiteY152" fmla="*/ 1611154 h 4031170"/>
              <a:gd name="connsiteX153" fmla="*/ 903827 w 6829615"/>
              <a:gd name="connsiteY153" fmla="*/ 1611154 h 4031170"/>
              <a:gd name="connsiteX154" fmla="*/ 800481 w 6829615"/>
              <a:gd name="connsiteY154" fmla="*/ 1746314 h 4031170"/>
              <a:gd name="connsiteX155" fmla="*/ 513398 w 6829615"/>
              <a:gd name="connsiteY155" fmla="*/ 1746314 h 4031170"/>
              <a:gd name="connsiteX156" fmla="*/ 267653 w 6829615"/>
              <a:gd name="connsiteY156" fmla="*/ 1391984 h 4031170"/>
              <a:gd name="connsiteX157" fmla="*/ 258413 w 6829615"/>
              <a:gd name="connsiteY157" fmla="*/ 954119 h 4031170"/>
              <a:gd name="connsiteX158" fmla="*/ 644843 w 6829615"/>
              <a:gd name="connsiteY158" fmla="*/ 269462 h 4031170"/>
              <a:gd name="connsiteX159" fmla="*/ 1195102 w 6829615"/>
              <a:gd name="connsiteY159" fmla="*/ 269462 h 4031170"/>
              <a:gd name="connsiteX160" fmla="*/ 1397984 w 6829615"/>
              <a:gd name="connsiteY160" fmla="*/ 616172 h 4031170"/>
              <a:gd name="connsiteX161" fmla="*/ 1777937 w 6829615"/>
              <a:gd name="connsiteY161" fmla="*/ 616172 h 4031170"/>
              <a:gd name="connsiteX162" fmla="*/ 1962722 w 6829615"/>
              <a:gd name="connsiteY162" fmla="*/ 278987 h 4031170"/>
              <a:gd name="connsiteX163" fmla="*/ 2831402 w 6829615"/>
              <a:gd name="connsiteY163" fmla="*/ 278987 h 4031170"/>
              <a:gd name="connsiteX164" fmla="*/ 3219545 w 6829615"/>
              <a:gd name="connsiteY164" fmla="*/ 815435 h 4031170"/>
              <a:gd name="connsiteX165" fmla="*/ 3219069 w 6829615"/>
              <a:gd name="connsiteY165" fmla="*/ 1140905 h 4031170"/>
              <a:gd name="connsiteX166" fmla="*/ 3378041 w 6829615"/>
              <a:gd name="connsiteY166" fmla="*/ 1414082 h 4031170"/>
              <a:gd name="connsiteX167" fmla="*/ 4152138 w 6829615"/>
              <a:gd name="connsiteY167" fmla="*/ 1414082 h 4031170"/>
              <a:gd name="connsiteX168" fmla="*/ 3689318 w 6829615"/>
              <a:gd name="connsiteY168" fmla="*/ 2223326 h 4031170"/>
              <a:gd name="connsiteX169" fmla="*/ 3462719 w 6829615"/>
              <a:gd name="connsiteY169" fmla="*/ 2220944 h 4031170"/>
              <a:gd name="connsiteX170" fmla="*/ 3312128 w 6829615"/>
              <a:gd name="connsiteY170" fmla="*/ 2458498 h 4031170"/>
              <a:gd name="connsiteX171" fmla="*/ 3312128 w 6829615"/>
              <a:gd name="connsiteY171" fmla="*/ 2864263 h 4031170"/>
              <a:gd name="connsiteX172" fmla="*/ 2926175 w 6829615"/>
              <a:gd name="connsiteY172" fmla="*/ 3469386 h 4031170"/>
              <a:gd name="connsiteX173" fmla="*/ 2926175 w 6829615"/>
              <a:gd name="connsiteY173" fmla="*/ 3685604 h 4031170"/>
              <a:gd name="connsiteX174" fmla="*/ 2718340 w 6829615"/>
              <a:gd name="connsiteY174" fmla="*/ 4031171 h 403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6829615" h="4031170">
                <a:moveTo>
                  <a:pt x="2718340" y="4031171"/>
                </a:moveTo>
                <a:lnTo>
                  <a:pt x="2288381" y="4028504"/>
                </a:lnTo>
                <a:lnTo>
                  <a:pt x="1978724" y="3663887"/>
                </a:lnTo>
                <a:lnTo>
                  <a:pt x="1978724" y="3314129"/>
                </a:lnTo>
                <a:lnTo>
                  <a:pt x="1742980" y="2885599"/>
                </a:lnTo>
                <a:lnTo>
                  <a:pt x="1743742" y="2627662"/>
                </a:lnTo>
                <a:lnTo>
                  <a:pt x="1603534" y="2383631"/>
                </a:lnTo>
                <a:lnTo>
                  <a:pt x="1603534" y="1988344"/>
                </a:lnTo>
                <a:lnTo>
                  <a:pt x="1563624" y="1916906"/>
                </a:lnTo>
                <a:lnTo>
                  <a:pt x="1009840" y="1916906"/>
                </a:lnTo>
                <a:lnTo>
                  <a:pt x="947833" y="2024443"/>
                </a:lnTo>
                <a:lnTo>
                  <a:pt x="351282" y="2024443"/>
                </a:lnTo>
                <a:lnTo>
                  <a:pt x="0" y="1478661"/>
                </a:lnTo>
                <a:lnTo>
                  <a:pt x="0" y="860965"/>
                </a:lnTo>
                <a:lnTo>
                  <a:pt x="512636" y="0"/>
                </a:lnTo>
                <a:lnTo>
                  <a:pt x="1361408" y="0"/>
                </a:lnTo>
                <a:lnTo>
                  <a:pt x="1537526" y="290417"/>
                </a:lnTo>
                <a:lnTo>
                  <a:pt x="1638967" y="289751"/>
                </a:lnTo>
                <a:lnTo>
                  <a:pt x="1798130" y="0"/>
                </a:lnTo>
                <a:lnTo>
                  <a:pt x="6829616" y="0"/>
                </a:lnTo>
                <a:lnTo>
                  <a:pt x="6829616" y="161925"/>
                </a:lnTo>
                <a:lnTo>
                  <a:pt x="1893951" y="161925"/>
                </a:lnTo>
                <a:lnTo>
                  <a:pt x="1735169" y="451104"/>
                </a:lnTo>
                <a:lnTo>
                  <a:pt x="1446752" y="452914"/>
                </a:lnTo>
                <a:lnTo>
                  <a:pt x="1270254" y="161925"/>
                </a:lnTo>
                <a:lnTo>
                  <a:pt x="604647" y="161925"/>
                </a:lnTo>
                <a:lnTo>
                  <a:pt x="161925" y="905447"/>
                </a:lnTo>
                <a:lnTo>
                  <a:pt x="161925" y="1431036"/>
                </a:lnTo>
                <a:lnTo>
                  <a:pt x="439674" y="1862518"/>
                </a:lnTo>
                <a:lnTo>
                  <a:pt x="854297" y="1862518"/>
                </a:lnTo>
                <a:lnTo>
                  <a:pt x="916305" y="1754981"/>
                </a:lnTo>
                <a:lnTo>
                  <a:pt x="1658684" y="1754981"/>
                </a:lnTo>
                <a:lnTo>
                  <a:pt x="1765459" y="1946148"/>
                </a:lnTo>
                <a:lnTo>
                  <a:pt x="1765459" y="2340388"/>
                </a:lnTo>
                <a:lnTo>
                  <a:pt x="1905762" y="2584704"/>
                </a:lnTo>
                <a:lnTo>
                  <a:pt x="1905000" y="2844260"/>
                </a:lnTo>
                <a:lnTo>
                  <a:pt x="2140649" y="3272504"/>
                </a:lnTo>
                <a:lnTo>
                  <a:pt x="2140649" y="3604451"/>
                </a:lnTo>
                <a:lnTo>
                  <a:pt x="2363724" y="3867055"/>
                </a:lnTo>
                <a:lnTo>
                  <a:pt x="2627090" y="3868674"/>
                </a:lnTo>
                <a:lnTo>
                  <a:pt x="2764250" y="3640646"/>
                </a:lnTo>
                <a:lnTo>
                  <a:pt x="2764250" y="3422047"/>
                </a:lnTo>
                <a:lnTo>
                  <a:pt x="3150203" y="2817019"/>
                </a:lnTo>
                <a:lnTo>
                  <a:pt x="3150203" y="2411444"/>
                </a:lnTo>
                <a:lnTo>
                  <a:pt x="3374231" y="2058067"/>
                </a:lnTo>
                <a:lnTo>
                  <a:pt x="3595973" y="2060448"/>
                </a:lnTo>
                <a:lnTo>
                  <a:pt x="3872960" y="1576007"/>
                </a:lnTo>
                <a:lnTo>
                  <a:pt x="3284982" y="1576007"/>
                </a:lnTo>
                <a:lnTo>
                  <a:pt x="3057049" y="1184529"/>
                </a:lnTo>
                <a:lnTo>
                  <a:pt x="3057525" y="867728"/>
                </a:lnTo>
                <a:lnTo>
                  <a:pt x="2748724" y="440912"/>
                </a:lnTo>
                <a:lnTo>
                  <a:pt x="2058638" y="440912"/>
                </a:lnTo>
                <a:lnTo>
                  <a:pt x="1873853" y="778097"/>
                </a:lnTo>
                <a:lnTo>
                  <a:pt x="1305116" y="778097"/>
                </a:lnTo>
                <a:lnTo>
                  <a:pt x="1102233" y="431387"/>
                </a:lnTo>
                <a:lnTo>
                  <a:pt x="739426" y="431387"/>
                </a:lnTo>
                <a:lnTo>
                  <a:pt x="421196" y="995077"/>
                </a:lnTo>
                <a:lnTo>
                  <a:pt x="428435" y="1339787"/>
                </a:lnTo>
                <a:lnTo>
                  <a:pt x="598075" y="1584389"/>
                </a:lnTo>
                <a:lnTo>
                  <a:pt x="720471" y="1584389"/>
                </a:lnTo>
                <a:lnTo>
                  <a:pt x="823817" y="1449229"/>
                </a:lnTo>
                <a:lnTo>
                  <a:pt x="1788795" y="1449229"/>
                </a:lnTo>
                <a:lnTo>
                  <a:pt x="2030825" y="1890046"/>
                </a:lnTo>
                <a:lnTo>
                  <a:pt x="2030825" y="2294763"/>
                </a:lnTo>
                <a:lnTo>
                  <a:pt x="2171414" y="2536222"/>
                </a:lnTo>
                <a:lnTo>
                  <a:pt x="2171414" y="2782348"/>
                </a:lnTo>
                <a:lnTo>
                  <a:pt x="2424017" y="3204782"/>
                </a:lnTo>
                <a:lnTo>
                  <a:pt x="2424017" y="3455861"/>
                </a:lnTo>
                <a:lnTo>
                  <a:pt x="2493740" y="3546824"/>
                </a:lnTo>
                <a:lnTo>
                  <a:pt x="2523554" y="3497485"/>
                </a:lnTo>
                <a:lnTo>
                  <a:pt x="2523554" y="3311366"/>
                </a:lnTo>
                <a:lnTo>
                  <a:pt x="2882741" y="2736723"/>
                </a:lnTo>
                <a:lnTo>
                  <a:pt x="2885694" y="2291906"/>
                </a:lnTo>
                <a:lnTo>
                  <a:pt x="3159919" y="1831372"/>
                </a:lnTo>
                <a:lnTo>
                  <a:pt x="3448907" y="1830324"/>
                </a:lnTo>
                <a:lnTo>
                  <a:pt x="3463671" y="1805464"/>
                </a:lnTo>
                <a:lnTo>
                  <a:pt x="3139345" y="1804226"/>
                </a:lnTo>
                <a:lnTo>
                  <a:pt x="2795969" y="1241489"/>
                </a:lnTo>
                <a:lnTo>
                  <a:pt x="2806637" y="959072"/>
                </a:lnTo>
                <a:lnTo>
                  <a:pt x="2635949" y="708470"/>
                </a:lnTo>
                <a:lnTo>
                  <a:pt x="2205990" y="706184"/>
                </a:lnTo>
                <a:lnTo>
                  <a:pt x="2018062" y="1035939"/>
                </a:lnTo>
                <a:lnTo>
                  <a:pt x="1136618" y="1035939"/>
                </a:lnTo>
                <a:lnTo>
                  <a:pt x="966883" y="719423"/>
                </a:lnTo>
                <a:lnTo>
                  <a:pt x="906685" y="719423"/>
                </a:lnTo>
                <a:lnTo>
                  <a:pt x="707708" y="1096709"/>
                </a:lnTo>
                <a:lnTo>
                  <a:pt x="708946" y="1153954"/>
                </a:lnTo>
                <a:lnTo>
                  <a:pt x="2203990" y="1154811"/>
                </a:lnTo>
                <a:lnTo>
                  <a:pt x="2355342" y="858298"/>
                </a:lnTo>
                <a:lnTo>
                  <a:pt x="2559749" y="858298"/>
                </a:lnTo>
                <a:lnTo>
                  <a:pt x="2688812" y="1028414"/>
                </a:lnTo>
                <a:lnTo>
                  <a:pt x="2688812" y="1353217"/>
                </a:lnTo>
                <a:lnTo>
                  <a:pt x="3007519" y="1887664"/>
                </a:lnTo>
                <a:lnTo>
                  <a:pt x="2767394" y="2247900"/>
                </a:lnTo>
                <a:lnTo>
                  <a:pt x="2761583" y="2718149"/>
                </a:lnTo>
                <a:lnTo>
                  <a:pt x="2500313" y="3111532"/>
                </a:lnTo>
                <a:lnTo>
                  <a:pt x="2262378" y="2712149"/>
                </a:lnTo>
                <a:lnTo>
                  <a:pt x="2262378" y="2427446"/>
                </a:lnTo>
                <a:lnTo>
                  <a:pt x="2158460" y="2257139"/>
                </a:lnTo>
                <a:lnTo>
                  <a:pt x="2158460" y="1856708"/>
                </a:lnTo>
                <a:lnTo>
                  <a:pt x="1913192" y="1441323"/>
                </a:lnTo>
                <a:lnTo>
                  <a:pt x="2415635" y="1441323"/>
                </a:lnTo>
                <a:lnTo>
                  <a:pt x="2683859" y="1863090"/>
                </a:lnTo>
                <a:lnTo>
                  <a:pt x="2526887" y="2100072"/>
                </a:lnTo>
                <a:lnTo>
                  <a:pt x="2526887" y="2145125"/>
                </a:lnTo>
                <a:lnTo>
                  <a:pt x="2364962" y="2145125"/>
                </a:lnTo>
                <a:lnTo>
                  <a:pt x="2364962" y="2051399"/>
                </a:lnTo>
                <a:lnTo>
                  <a:pt x="2490788" y="1861280"/>
                </a:lnTo>
                <a:lnTo>
                  <a:pt x="2326672" y="1603248"/>
                </a:lnTo>
                <a:lnTo>
                  <a:pt x="2196846" y="1603248"/>
                </a:lnTo>
                <a:lnTo>
                  <a:pt x="2320385" y="1812417"/>
                </a:lnTo>
                <a:lnTo>
                  <a:pt x="2320385" y="2211705"/>
                </a:lnTo>
                <a:lnTo>
                  <a:pt x="2424303" y="2381917"/>
                </a:lnTo>
                <a:lnTo>
                  <a:pt x="2424303" y="2667572"/>
                </a:lnTo>
                <a:lnTo>
                  <a:pt x="2507742" y="2807684"/>
                </a:lnTo>
                <a:lnTo>
                  <a:pt x="2600325" y="2668334"/>
                </a:lnTo>
                <a:lnTo>
                  <a:pt x="2606040" y="2197894"/>
                </a:lnTo>
                <a:lnTo>
                  <a:pt x="2816066" y="1882902"/>
                </a:lnTo>
                <a:lnTo>
                  <a:pt x="2526887" y="1397794"/>
                </a:lnTo>
                <a:lnTo>
                  <a:pt x="2526887" y="1082897"/>
                </a:lnTo>
                <a:lnTo>
                  <a:pt x="2479358" y="1020223"/>
                </a:lnTo>
                <a:lnTo>
                  <a:pt x="2454497" y="1020223"/>
                </a:lnTo>
                <a:lnTo>
                  <a:pt x="2303145" y="1316831"/>
                </a:lnTo>
                <a:lnTo>
                  <a:pt x="759143" y="1315974"/>
                </a:lnTo>
                <a:lnTo>
                  <a:pt x="686562" y="1377315"/>
                </a:lnTo>
                <a:lnTo>
                  <a:pt x="602647" y="1378744"/>
                </a:lnTo>
                <a:lnTo>
                  <a:pt x="550259" y="1309402"/>
                </a:lnTo>
                <a:lnTo>
                  <a:pt x="545021" y="1058228"/>
                </a:lnTo>
                <a:lnTo>
                  <a:pt x="808958" y="557498"/>
                </a:lnTo>
                <a:lnTo>
                  <a:pt x="1063752" y="557498"/>
                </a:lnTo>
                <a:lnTo>
                  <a:pt x="1233583" y="874014"/>
                </a:lnTo>
                <a:lnTo>
                  <a:pt x="1923955" y="874014"/>
                </a:lnTo>
                <a:lnTo>
                  <a:pt x="2112264" y="543687"/>
                </a:lnTo>
                <a:lnTo>
                  <a:pt x="2721864" y="547021"/>
                </a:lnTo>
                <a:lnTo>
                  <a:pt x="2970371" y="911924"/>
                </a:lnTo>
                <a:lnTo>
                  <a:pt x="2959608" y="1198721"/>
                </a:lnTo>
                <a:lnTo>
                  <a:pt x="3230404" y="1642682"/>
                </a:lnTo>
                <a:lnTo>
                  <a:pt x="3747326" y="1644587"/>
                </a:lnTo>
                <a:lnTo>
                  <a:pt x="3541300" y="1991868"/>
                </a:lnTo>
                <a:lnTo>
                  <a:pt x="3252216" y="1993011"/>
                </a:lnTo>
                <a:lnTo>
                  <a:pt x="3047333" y="2336959"/>
                </a:lnTo>
                <a:lnTo>
                  <a:pt x="3044381" y="2783681"/>
                </a:lnTo>
                <a:lnTo>
                  <a:pt x="2685479" y="3357848"/>
                </a:lnTo>
                <a:lnTo>
                  <a:pt x="2685479" y="3542633"/>
                </a:lnTo>
                <a:lnTo>
                  <a:pt x="2572417" y="3729704"/>
                </a:lnTo>
                <a:lnTo>
                  <a:pt x="2429923" y="3729704"/>
                </a:lnTo>
                <a:lnTo>
                  <a:pt x="2262092" y="3510820"/>
                </a:lnTo>
                <a:lnTo>
                  <a:pt x="2262092" y="3249454"/>
                </a:lnTo>
                <a:lnTo>
                  <a:pt x="2009489" y="2827115"/>
                </a:lnTo>
                <a:lnTo>
                  <a:pt x="2009489" y="2579941"/>
                </a:lnTo>
                <a:lnTo>
                  <a:pt x="1868900" y="2338483"/>
                </a:lnTo>
                <a:lnTo>
                  <a:pt x="1868900" y="1931575"/>
                </a:lnTo>
                <a:lnTo>
                  <a:pt x="1692974" y="1611154"/>
                </a:lnTo>
                <a:lnTo>
                  <a:pt x="903827" y="1611154"/>
                </a:lnTo>
                <a:lnTo>
                  <a:pt x="800481" y="1746314"/>
                </a:lnTo>
                <a:lnTo>
                  <a:pt x="513398" y="1746314"/>
                </a:lnTo>
                <a:lnTo>
                  <a:pt x="267653" y="1391984"/>
                </a:lnTo>
                <a:lnTo>
                  <a:pt x="258413" y="954119"/>
                </a:lnTo>
                <a:lnTo>
                  <a:pt x="644843" y="269462"/>
                </a:lnTo>
                <a:lnTo>
                  <a:pt x="1195102" y="269462"/>
                </a:lnTo>
                <a:lnTo>
                  <a:pt x="1397984" y="616172"/>
                </a:lnTo>
                <a:lnTo>
                  <a:pt x="1777937" y="616172"/>
                </a:lnTo>
                <a:lnTo>
                  <a:pt x="1962722" y="278987"/>
                </a:lnTo>
                <a:lnTo>
                  <a:pt x="2831402" y="278987"/>
                </a:lnTo>
                <a:lnTo>
                  <a:pt x="3219545" y="815435"/>
                </a:lnTo>
                <a:lnTo>
                  <a:pt x="3219069" y="1140905"/>
                </a:lnTo>
                <a:lnTo>
                  <a:pt x="3378041" y="1414082"/>
                </a:lnTo>
                <a:lnTo>
                  <a:pt x="4152138" y="1414082"/>
                </a:lnTo>
                <a:lnTo>
                  <a:pt x="3689318" y="2223326"/>
                </a:lnTo>
                <a:lnTo>
                  <a:pt x="3462719" y="2220944"/>
                </a:lnTo>
                <a:lnTo>
                  <a:pt x="3312128" y="2458498"/>
                </a:lnTo>
                <a:lnTo>
                  <a:pt x="3312128" y="2864263"/>
                </a:lnTo>
                <a:lnTo>
                  <a:pt x="2926175" y="3469386"/>
                </a:lnTo>
                <a:lnTo>
                  <a:pt x="2926175" y="3685604"/>
                </a:lnTo>
                <a:lnTo>
                  <a:pt x="2718340" y="4031171"/>
                </a:lnTo>
                <a:close/>
              </a:path>
            </a:pathLst>
          </a:custGeom>
          <a:solidFill>
            <a:srgbClr val="7DBA02"/>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29285813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845825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squar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4058515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2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644054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3" name="Picture Placeholder 433">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66A86DB4-8A0E-5852-A8CA-D1F0D4A0FEF2}"/>
              </a:ext>
            </a:extLst>
          </p:cNvPr>
          <p:cNvSpPr/>
          <p:nvPr userDrawn="1"/>
        </p:nvSpPr>
        <p:spPr>
          <a:xfrm>
            <a:off x="0" y="0"/>
            <a:ext cx="12192000" cy="6858000"/>
          </a:xfrm>
          <a:prstGeom prst="rect">
            <a:avLst/>
          </a:prstGeom>
          <a:solidFill>
            <a:schemeClr val="bg2">
              <a:alpha val="16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3065186"/>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922222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844608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3" name="Picture Placeholder 433" descr="Colourful cargo containers stacked with a worker standing">
            <a:extLst>
              <a:ext uri="{FF2B5EF4-FFF2-40B4-BE49-F238E27FC236}">
                <a16:creationId xmlns:a16="http://schemas.microsoft.com/office/drawing/2014/main" id="{77320EED-BBCB-8B40-2FBE-A4CA2CA7D0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8070249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3" name="Picture Placeholder 433">
            <a:extLst>
              <a:ext uri="{FF2B5EF4-FFF2-40B4-BE49-F238E27FC236}">
                <a16:creationId xmlns:a16="http://schemas.microsoft.com/office/drawing/2014/main" id="{77320EED-BBCB-8B40-2FBE-A4CA2CA7D0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8270678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pic>
        <p:nvPicPr>
          <p:cNvPr id="3" name="Picture Placeholder 433">
            <a:extLst>
              <a:ext uri="{FF2B5EF4-FFF2-40B4-BE49-F238E27FC236}">
                <a16:creationId xmlns:a16="http://schemas.microsoft.com/office/drawing/2014/main" id="{77320EED-BBCB-8B40-2FBE-A4CA2CA7D0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5483263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2" name="Picture Placeholder 115" descr="Top view of a wooden desk with a white keyboard, drawing plan and drawing compass, and pens.">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0661925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dirty="0"/>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618755" y="4945338"/>
            <a:ext cx="6543458" cy="615553"/>
          </a:xfrm>
          <a:prstGeom prst="rect">
            <a:avLst/>
          </a:prstGeom>
        </p:spPr>
        <p:txBody>
          <a:bodyPr wrap="none" anchor="t">
            <a:spAutoFit/>
          </a:bodyPr>
          <a:lstStyle>
            <a:lvl1pPr>
              <a:defRPr sz="4000">
                <a:solidFill>
                  <a:schemeClr val="tx1"/>
                </a:solidFill>
              </a:defRPr>
            </a:lvl1pPr>
          </a:lstStyle>
          <a:p>
            <a:r>
              <a:rPr lang="en-GB"/>
              <a:t>Click to edit Master title style</a:t>
            </a:r>
            <a:endParaRPr lang="en-US"/>
          </a:p>
        </p:txBody>
      </p:sp>
      <p:sp>
        <p:nvSpPr>
          <p:cNvPr id="2" name="Text Placeholder 18">
            <a:extLst>
              <a:ext uri="{FF2B5EF4-FFF2-40B4-BE49-F238E27FC236}">
                <a16:creationId xmlns:a16="http://schemas.microsoft.com/office/drawing/2014/main" id="{DF6E4E97-1E5E-6DDC-51DB-51A4B672C716}"/>
              </a:ext>
            </a:extLst>
          </p:cNvPr>
          <p:cNvSpPr>
            <a:spLocks noGrp="1"/>
          </p:cNvSpPr>
          <p:nvPr>
            <p:ph type="body" sz="quarter" idx="13" hasCustomPrompt="1"/>
          </p:nvPr>
        </p:nvSpPr>
        <p:spPr>
          <a:xfrm>
            <a:off x="618757" y="5572294"/>
            <a:ext cx="5032147" cy="484025"/>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here and here and here</a:t>
            </a:r>
            <a:endParaRPr lang="en-GB" sz="2400"/>
          </a:p>
        </p:txBody>
      </p:sp>
    </p:spTree>
    <p:extLst>
      <p:ext uri="{BB962C8B-B14F-4D97-AF65-F5344CB8AC3E}">
        <p14:creationId xmlns:p14="http://schemas.microsoft.com/office/powerpoint/2010/main" val="22836779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994C55-28DA-03C2-35BC-75F5D854F08B}"/>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13" name="Picture Placeholder 12">
            <a:extLst>
              <a:ext uri="{FF2B5EF4-FFF2-40B4-BE49-F238E27FC236}">
                <a16:creationId xmlns:a16="http://schemas.microsoft.com/office/drawing/2014/main" id="{BC6E6505-1432-E7D8-FDE1-5E4383D36C37}"/>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dirty="0"/>
          </a:p>
        </p:txBody>
      </p:sp>
      <p:sp>
        <p:nvSpPr>
          <p:cNvPr id="26" name="Text Placeholder 13">
            <a:extLst>
              <a:ext uri="{FF2B5EF4-FFF2-40B4-BE49-F238E27FC236}">
                <a16:creationId xmlns:a16="http://schemas.microsoft.com/office/drawing/2014/main" id="{615020BA-0B93-180E-3093-EAC3BCC73BB5}"/>
              </a:ext>
            </a:extLst>
          </p:cNvPr>
          <p:cNvSpPr>
            <a:spLocks noGrp="1"/>
          </p:cNvSpPr>
          <p:nvPr>
            <p:ph type="body" sz="quarter" idx="16" hasCustomPrompt="1"/>
          </p:nvPr>
        </p:nvSpPr>
        <p:spPr>
          <a:xfrm>
            <a:off x="283474" y="517638"/>
            <a:ext cx="5889053" cy="410136"/>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Freeform 1">
            <a:extLst>
              <a:ext uri="{FF2B5EF4-FFF2-40B4-BE49-F238E27FC236}">
                <a16:creationId xmlns:a16="http://schemas.microsoft.com/office/drawing/2014/main" id="{8CE118E7-1BAE-2BED-BA49-7E01CC506DEF}"/>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dirty="0">
              <a:solidFill>
                <a:schemeClr val="tx1"/>
              </a:solidFill>
            </a:endParaRPr>
          </a:p>
        </p:txBody>
      </p:sp>
      <p:sp>
        <p:nvSpPr>
          <p:cNvPr id="3" name="Rectangle 2">
            <a:extLst>
              <a:ext uri="{FF2B5EF4-FFF2-40B4-BE49-F238E27FC236}">
                <a16:creationId xmlns:a16="http://schemas.microsoft.com/office/drawing/2014/main" id="{72C509C7-F64D-8D3C-E43B-BAD58331BD3D}"/>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dirty="0">
              <a:solidFill>
                <a:schemeClr val="bg1"/>
              </a:solidFill>
              <a:latin typeface="Tahoma"/>
            </a:endParaRPr>
          </a:p>
        </p:txBody>
      </p:sp>
      <p:sp>
        <p:nvSpPr>
          <p:cNvPr id="4" name="Title 1">
            <a:extLst>
              <a:ext uri="{FF2B5EF4-FFF2-40B4-BE49-F238E27FC236}">
                <a16:creationId xmlns:a16="http://schemas.microsoft.com/office/drawing/2014/main" id="{549A9D43-FF02-9C81-1CFC-D9B244C57579}"/>
              </a:ext>
            </a:extLst>
          </p:cNvPr>
          <p:cNvSpPr>
            <a:spLocks noGrp="1"/>
          </p:cNvSpPr>
          <p:nvPr>
            <p:ph type="title" hasCustomPrompt="1"/>
          </p:nvPr>
        </p:nvSpPr>
        <p:spPr>
          <a:xfrm>
            <a:off x="283474" y="152400"/>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6" name="Graphic 64">
            <a:extLst>
              <a:ext uri="{FF2B5EF4-FFF2-40B4-BE49-F238E27FC236}">
                <a16:creationId xmlns:a16="http://schemas.microsoft.com/office/drawing/2014/main" id="{410252B1-98B5-8714-70E8-11601AFBFE16}"/>
              </a:ext>
            </a:extLst>
          </p:cNvPr>
          <p:cNvSpPr/>
          <p:nvPr userDrawn="1"/>
        </p:nvSpPr>
        <p:spPr>
          <a:xfrm>
            <a:off x="209511" y="923680"/>
            <a:ext cx="10009519" cy="1141126"/>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451880" h="963549">
                <a:moveTo>
                  <a:pt x="8451880" y="0"/>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dirty="0"/>
          </a:p>
        </p:txBody>
      </p:sp>
    </p:spTree>
    <p:extLst>
      <p:ext uri="{BB962C8B-B14F-4D97-AF65-F5344CB8AC3E}">
        <p14:creationId xmlns:p14="http://schemas.microsoft.com/office/powerpoint/2010/main" val="4674954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4A12B0-5BA2-5100-AAD4-E12E3C1737AF}"/>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2" name="Picture Placeholder 1">
            <a:extLst>
              <a:ext uri="{FF2B5EF4-FFF2-40B4-BE49-F238E27FC236}">
                <a16:creationId xmlns:a16="http://schemas.microsoft.com/office/drawing/2014/main" id="{29B7C479-2D3F-2960-139A-D5BB63A41E19}"/>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dirty="0"/>
          </a:p>
        </p:txBody>
      </p:sp>
      <p:sp>
        <p:nvSpPr>
          <p:cNvPr id="10" name="Freeform 9">
            <a:extLst>
              <a:ext uri="{FF2B5EF4-FFF2-40B4-BE49-F238E27FC236}">
                <a16:creationId xmlns:a16="http://schemas.microsoft.com/office/drawing/2014/main" id="{FD2AA106-02DD-9456-5F7D-D1D25492CD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dirty="0">
              <a:solidFill>
                <a:schemeClr val="tx1"/>
              </a:solidFill>
            </a:endParaRPr>
          </a:p>
        </p:txBody>
      </p:sp>
      <p:sp>
        <p:nvSpPr>
          <p:cNvPr id="11" name="Rectangle 10">
            <a:extLst>
              <a:ext uri="{FF2B5EF4-FFF2-40B4-BE49-F238E27FC236}">
                <a16:creationId xmlns:a16="http://schemas.microsoft.com/office/drawing/2014/main" id="{05D950A5-2828-221A-996F-175C05E4BB43}"/>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dirty="0">
              <a:solidFill>
                <a:schemeClr val="bg1"/>
              </a:solidFill>
              <a:latin typeface="Tahoma"/>
            </a:endParaRPr>
          </a:p>
        </p:txBody>
      </p:sp>
      <p:sp>
        <p:nvSpPr>
          <p:cNvPr id="4" name="Title 1">
            <a:extLst>
              <a:ext uri="{FF2B5EF4-FFF2-40B4-BE49-F238E27FC236}">
                <a16:creationId xmlns:a16="http://schemas.microsoft.com/office/drawing/2014/main" id="{8470FF30-5A43-9A43-5905-5F595AC738D5}"/>
              </a:ext>
            </a:extLst>
          </p:cNvPr>
          <p:cNvSpPr>
            <a:spLocks noGrp="1"/>
          </p:cNvSpPr>
          <p:nvPr>
            <p:ph type="title" hasCustomPrompt="1"/>
          </p:nvPr>
        </p:nvSpPr>
        <p:spPr>
          <a:xfrm>
            <a:off x="303795" y="2844800"/>
            <a:ext cx="6212351" cy="410136"/>
          </a:xfrm>
          <a:prstGeom prst="rect">
            <a:avLst/>
          </a:prstGeom>
        </p:spPr>
        <p:txBody>
          <a:bodyPr>
            <a:noAutofit/>
          </a:bodyPr>
          <a:lstStyle>
            <a:lvl1pPr>
              <a:defRPr sz="4000"/>
            </a:lvl1pPr>
          </a:lstStyle>
          <a:p>
            <a:r>
              <a:rPr lang="en-US"/>
              <a:t>Click To Edit Custom Slide</a:t>
            </a:r>
            <a:endParaRPr lang="en-GB"/>
          </a:p>
        </p:txBody>
      </p:sp>
      <p:sp>
        <p:nvSpPr>
          <p:cNvPr id="65" name="Text Placeholder 13">
            <a:extLst>
              <a:ext uri="{FF2B5EF4-FFF2-40B4-BE49-F238E27FC236}">
                <a16:creationId xmlns:a16="http://schemas.microsoft.com/office/drawing/2014/main" id="{0A8EDC15-9113-2840-B13A-8731DFA92A06}"/>
              </a:ext>
            </a:extLst>
          </p:cNvPr>
          <p:cNvSpPr>
            <a:spLocks noGrp="1"/>
          </p:cNvSpPr>
          <p:nvPr>
            <p:ph type="body" sz="quarter" idx="16" hasCustomPrompt="1"/>
          </p:nvPr>
        </p:nvSpPr>
        <p:spPr>
          <a:xfrm>
            <a:off x="303795" y="3548530"/>
            <a:ext cx="5889053" cy="410136"/>
          </a:xfrm>
          <a:prstGeom prst="rect">
            <a:avLst/>
          </a:prstGeom>
        </p:spPr>
        <p:txBody>
          <a:bodyPr wrap="none"/>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36523945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93634" y="528118"/>
            <a:ext cx="5907785" cy="352276"/>
          </a:xfrm>
          <a:prstGeom prst="rect">
            <a:avLst/>
          </a:prstGeom>
        </p:spPr>
        <p:txBody>
          <a:bodyPr wrap="square">
            <a:spAutoFit/>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ext Placeholder 4">
            <a:extLst>
              <a:ext uri="{FF2B5EF4-FFF2-40B4-BE49-F238E27FC236}">
                <a16:creationId xmlns:a16="http://schemas.microsoft.com/office/drawing/2014/main" id="{EF0BAC52-79D1-6BFD-F36B-C7F59E7AB7A6}"/>
              </a:ext>
            </a:extLst>
          </p:cNvPr>
          <p:cNvSpPr>
            <a:spLocks noGrp="1"/>
          </p:cNvSpPr>
          <p:nvPr>
            <p:ph type="body" sz="quarter" idx="17" hasCustomPrompt="1"/>
          </p:nvPr>
        </p:nvSpPr>
        <p:spPr>
          <a:xfrm>
            <a:off x="618755" y="1778000"/>
            <a:ext cx="42037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3" name="Title 1">
            <a:extLst>
              <a:ext uri="{FF2B5EF4-FFF2-40B4-BE49-F238E27FC236}">
                <a16:creationId xmlns:a16="http://schemas.microsoft.com/office/drawing/2014/main" id="{3E1EFCF2-014A-C6FC-8AA7-CCC868BA8A60}"/>
              </a:ext>
            </a:extLst>
          </p:cNvPr>
          <p:cNvSpPr>
            <a:spLocks noGrp="1"/>
          </p:cNvSpPr>
          <p:nvPr>
            <p:ph type="title" hasCustomPrompt="1"/>
          </p:nvPr>
        </p:nvSpPr>
        <p:spPr>
          <a:xfrm>
            <a:off x="283474" y="158786"/>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24416671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83475" y="845445"/>
            <a:ext cx="10079724" cy="352276"/>
          </a:xfrm>
          <a:prstGeom prst="rect">
            <a:avLst/>
          </a:prstGeom>
        </p:spPr>
        <p:txBody>
          <a:bodyPr wrap="square">
            <a:spAutoFit/>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5" name="Text Placeholder 4">
            <a:extLst>
              <a:ext uri="{FF2B5EF4-FFF2-40B4-BE49-F238E27FC236}">
                <a16:creationId xmlns:a16="http://schemas.microsoft.com/office/drawing/2014/main" id="{481F9625-3BD0-8CEF-BB6E-C2D380C4041F}"/>
              </a:ext>
            </a:extLst>
          </p:cNvPr>
          <p:cNvSpPr>
            <a:spLocks noGrp="1"/>
          </p:cNvSpPr>
          <p:nvPr>
            <p:ph type="body" sz="quarter" idx="17" hasCustomPrompt="1"/>
          </p:nvPr>
        </p:nvSpPr>
        <p:spPr>
          <a:xfrm>
            <a:off x="283474" y="1778000"/>
            <a:ext cx="36720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6" name="Text Placeholder 4">
            <a:extLst>
              <a:ext uri="{FF2B5EF4-FFF2-40B4-BE49-F238E27FC236}">
                <a16:creationId xmlns:a16="http://schemas.microsoft.com/office/drawing/2014/main" id="{5CFE821C-A126-325A-A5F7-2E8FCBEC6AC0}"/>
              </a:ext>
            </a:extLst>
          </p:cNvPr>
          <p:cNvSpPr>
            <a:spLocks noGrp="1"/>
          </p:cNvSpPr>
          <p:nvPr>
            <p:ph type="body" sz="quarter" idx="18" hasCustomPrompt="1"/>
          </p:nvPr>
        </p:nvSpPr>
        <p:spPr>
          <a:xfrm>
            <a:off x="4260000"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7" name="Text Placeholder 4">
            <a:extLst>
              <a:ext uri="{FF2B5EF4-FFF2-40B4-BE49-F238E27FC236}">
                <a16:creationId xmlns:a16="http://schemas.microsoft.com/office/drawing/2014/main" id="{177C89CF-65C0-65A1-9053-1E5547FD1A35}"/>
              </a:ext>
            </a:extLst>
          </p:cNvPr>
          <p:cNvSpPr>
            <a:spLocks noGrp="1"/>
          </p:cNvSpPr>
          <p:nvPr>
            <p:ph type="body" sz="quarter" idx="19" hasCustomPrompt="1"/>
          </p:nvPr>
        </p:nvSpPr>
        <p:spPr>
          <a:xfrm>
            <a:off x="8236526"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8" name="Title 1">
            <a:extLst>
              <a:ext uri="{FF2B5EF4-FFF2-40B4-BE49-F238E27FC236}">
                <a16:creationId xmlns:a16="http://schemas.microsoft.com/office/drawing/2014/main" id="{F10E32AF-ABB5-810B-6647-AA7A03E11C8C}"/>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494277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4" name="Picture Placeholder 115" descr="Aerial view of container ship">
            <a:extLst>
              <a:ext uri="{FF2B5EF4-FFF2-40B4-BE49-F238E27FC236}">
                <a16:creationId xmlns:a16="http://schemas.microsoft.com/office/drawing/2014/main" id="{7B4597E5-7462-D917-B3FC-691CFD46CE3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9484549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E057FC0-0CF3-598B-7894-CC63D03D9B7D}"/>
              </a:ext>
            </a:extLst>
          </p:cNvPr>
          <p:cNvSpPr>
            <a:spLocks noGrp="1"/>
          </p:cNvSpPr>
          <p:nvPr>
            <p:ph type="pic" sz="quarter" idx="15"/>
          </p:nvPr>
        </p:nvSpPr>
        <p:spPr>
          <a:xfrm>
            <a:off x="4610100" y="1777883"/>
            <a:ext cx="7581900" cy="3902075"/>
          </a:xfrm>
          <a:prstGeom prst="rect">
            <a:avLst/>
          </a:prstGeom>
          <a:pattFill prst="diagBrick">
            <a:fgClr>
              <a:schemeClr val="tx2">
                <a:lumMod val="20000"/>
                <a:lumOff val="80000"/>
              </a:schemeClr>
            </a:fgClr>
            <a:bgClr>
              <a:schemeClr val="bg1"/>
            </a:bgClr>
          </a:pattFill>
        </p:spPr>
        <p:txBody>
          <a:bodyPr/>
          <a:lstStyle/>
          <a:p>
            <a:endParaRPr lang="en-US" dirty="0"/>
          </a:p>
        </p:txBody>
      </p:sp>
      <p:sp>
        <p:nvSpPr>
          <p:cNvPr id="5" name="Subtitle 2">
            <a:extLst>
              <a:ext uri="{FF2B5EF4-FFF2-40B4-BE49-F238E27FC236}">
                <a16:creationId xmlns:a16="http://schemas.microsoft.com/office/drawing/2014/main" id="{51CA1FCD-EF11-F77D-A3FA-03915A1E7585}"/>
              </a:ext>
            </a:extLst>
          </p:cNvPr>
          <p:cNvSpPr>
            <a:spLocks noGrp="1"/>
          </p:cNvSpPr>
          <p:nvPr>
            <p:ph type="subTitle" idx="1" hasCustomPrompt="1"/>
          </p:nvPr>
        </p:nvSpPr>
        <p:spPr>
          <a:xfrm>
            <a:off x="297951" y="2466814"/>
            <a:ext cx="4139578" cy="3213144"/>
          </a:xfrm>
          <a:prstGeom prst="rect">
            <a:avLst/>
          </a:prstGeom>
        </p:spPr>
        <p:txBody>
          <a:bodyPr/>
          <a:lstStyle>
            <a:lvl1pPr marL="7521" marR="361381" indent="-189904" algn="l">
              <a:lnSpc>
                <a:spcPct val="100000"/>
              </a:lnSpc>
              <a:spcBef>
                <a:spcPts val="56"/>
              </a:spcBef>
              <a:buNone/>
              <a:defRPr sz="16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1800"/>
              <a:t>Normal text here and here and here and here</a:t>
            </a:r>
            <a:endParaRPr lang="en-GB" sz="2400"/>
          </a:p>
        </p:txBody>
      </p:sp>
      <p:sp>
        <p:nvSpPr>
          <p:cNvPr id="17" name="Text Placeholder 13">
            <a:extLst>
              <a:ext uri="{FF2B5EF4-FFF2-40B4-BE49-F238E27FC236}">
                <a16:creationId xmlns:a16="http://schemas.microsoft.com/office/drawing/2014/main" id="{77ADA2A2-B019-3E85-7EB4-24AC52AC21F0}"/>
              </a:ext>
            </a:extLst>
          </p:cNvPr>
          <p:cNvSpPr>
            <a:spLocks noGrp="1"/>
          </p:cNvSpPr>
          <p:nvPr>
            <p:ph type="body" sz="quarter" idx="16" hasCustomPrompt="1"/>
          </p:nvPr>
        </p:nvSpPr>
        <p:spPr>
          <a:xfrm>
            <a:off x="287792" y="1776016"/>
            <a:ext cx="4139578" cy="690797"/>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itle 1">
            <a:extLst>
              <a:ext uri="{FF2B5EF4-FFF2-40B4-BE49-F238E27FC236}">
                <a16:creationId xmlns:a16="http://schemas.microsoft.com/office/drawing/2014/main" id="{FBCE2CF7-1553-356D-C0BE-FEE5FC33778B}"/>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2717421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D031-043D-4150-8D51-38680CAB1C7B}"/>
              </a:ext>
            </a:extLst>
          </p:cNvPr>
          <p:cNvSpPr>
            <a:spLocks noGrp="1"/>
          </p:cNvSpPr>
          <p:nvPr>
            <p:ph type="title" hasCustomPrompt="1"/>
          </p:nvPr>
        </p:nvSpPr>
        <p:spPr>
          <a:xfrm>
            <a:off x="641436" y="1061440"/>
            <a:ext cx="10822684" cy="430887"/>
          </a:xfrm>
          <a:prstGeom prst="rect">
            <a:avLst/>
          </a:prstGeom>
        </p:spPr>
        <p:txBody>
          <a:bodyPr wrap="square">
            <a:spAutoFit/>
          </a:bodyPr>
          <a:lstStyle>
            <a:lvl1pPr algn="ctr">
              <a:defRPr/>
            </a:lvl1pPr>
          </a:lstStyle>
          <a:p>
            <a:r>
              <a:rPr lang="en-US"/>
              <a:t>Click To Edit Custom Slide</a:t>
            </a:r>
            <a:endParaRPr lang="en-GB"/>
          </a:p>
        </p:txBody>
      </p:sp>
      <p:sp>
        <p:nvSpPr>
          <p:cNvPr id="4" name="Subtitle 2">
            <a:extLst>
              <a:ext uri="{FF2B5EF4-FFF2-40B4-BE49-F238E27FC236}">
                <a16:creationId xmlns:a16="http://schemas.microsoft.com/office/drawing/2014/main" id="{BC6647BB-83A6-68CE-A0DA-BA6CBD6AE757}"/>
              </a:ext>
            </a:extLst>
          </p:cNvPr>
          <p:cNvSpPr>
            <a:spLocks noGrp="1"/>
          </p:cNvSpPr>
          <p:nvPr>
            <p:ph type="subTitle" idx="1" hasCustomPrompt="1"/>
          </p:nvPr>
        </p:nvSpPr>
        <p:spPr>
          <a:xfrm>
            <a:off x="641435" y="2112087"/>
            <a:ext cx="10822684" cy="2361671"/>
          </a:xfrm>
          <a:prstGeom prst="rect">
            <a:avLst/>
          </a:prstGeom>
        </p:spPr>
        <p:txBody>
          <a:bodyPr/>
          <a:lstStyle>
            <a:lvl1pPr marL="7521" marR="361381" indent="-189904" algn="ctr">
              <a:lnSpc>
                <a:spcPct val="165300"/>
              </a:lnSpc>
              <a:spcBef>
                <a:spcPts val="56"/>
              </a:spcBef>
              <a:buNone/>
              <a:defRPr sz="20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a:t>Lorem ipsum dolor sit </a:t>
            </a:r>
            <a:r>
              <a:rPr lang="en-US" sz="2400" err="1"/>
              <a:t>amet</a:t>
            </a:r>
            <a:r>
              <a:rPr lang="en-US" sz="2400"/>
              <a:t>, </a:t>
            </a:r>
            <a:r>
              <a:rPr lang="en-US" sz="2400" err="1"/>
              <a:t>consectetuer</a:t>
            </a:r>
            <a:r>
              <a:rPr lang="en-US" sz="2400"/>
              <a:t> </a:t>
            </a:r>
            <a:r>
              <a:rPr lang="en-US" sz="2400" err="1"/>
              <a:t>adipiscing</a:t>
            </a:r>
            <a:r>
              <a:rPr lang="en-US" sz="2400"/>
              <a:t> </a:t>
            </a:r>
            <a:r>
              <a:rPr lang="en-US" sz="2400" err="1"/>
              <a:t>elit</a:t>
            </a:r>
            <a:r>
              <a:rPr lang="en-US" sz="2400"/>
              <a:t>, sed diam </a:t>
            </a:r>
            <a:r>
              <a:rPr lang="en-US" sz="2400" err="1"/>
              <a:t>nonummy</a:t>
            </a:r>
            <a:r>
              <a:rPr lang="en-US" sz="2400"/>
              <a:t> </a:t>
            </a:r>
            <a:r>
              <a:rPr lang="en-US" sz="2400" err="1"/>
              <a:t>nibh</a:t>
            </a:r>
            <a:r>
              <a:rPr lang="en-US" sz="2400"/>
              <a:t> </a:t>
            </a:r>
            <a:r>
              <a:rPr lang="en-US" sz="2400" err="1"/>
              <a:t>euismod</a:t>
            </a:r>
            <a:r>
              <a:rPr lang="en-US" sz="2400"/>
              <a:t> </a:t>
            </a:r>
            <a:r>
              <a:rPr lang="en-US" sz="2400" err="1"/>
              <a:t>tincidunt</a:t>
            </a:r>
            <a:r>
              <a:rPr lang="en-US" sz="2400"/>
              <a:t> </a:t>
            </a:r>
            <a:r>
              <a:rPr lang="en-US" sz="2400" err="1"/>
              <a:t>ut</a:t>
            </a:r>
            <a:r>
              <a:rPr lang="en-US" sz="2400"/>
              <a:t> </a:t>
            </a:r>
            <a:r>
              <a:rPr lang="en-US" sz="2400" err="1"/>
              <a:t>laoreet</a:t>
            </a:r>
            <a:r>
              <a:rPr lang="en-US" sz="2400"/>
              <a:t> dolore magna </a:t>
            </a:r>
            <a:r>
              <a:rPr lang="en-US" sz="2400" err="1"/>
              <a:t>aliquam</a:t>
            </a:r>
            <a:r>
              <a:rPr lang="en-US" sz="2400"/>
              <a:t> </a:t>
            </a:r>
            <a:r>
              <a:rPr lang="en-US" sz="2400" err="1"/>
              <a:t>erat</a:t>
            </a:r>
            <a:r>
              <a:rPr lang="en-US" sz="2400"/>
              <a:t> </a:t>
            </a:r>
            <a:r>
              <a:rPr lang="en-US" sz="2400" err="1"/>
              <a:t>volutpat</a:t>
            </a:r>
            <a:r>
              <a:rPr lang="en-US" sz="2400"/>
              <a:t>. Ut </a:t>
            </a:r>
            <a:r>
              <a:rPr lang="en-US" sz="2400" err="1"/>
              <a:t>wisi</a:t>
            </a:r>
            <a:r>
              <a:rPr lang="en-US" sz="2400"/>
              <a:t> </a:t>
            </a:r>
            <a:r>
              <a:rPr lang="en-US" sz="2400" err="1"/>
              <a:t>enim</a:t>
            </a:r>
            <a:r>
              <a:rPr lang="en-US" sz="2400"/>
              <a:t> ad minim </a:t>
            </a:r>
            <a:r>
              <a:rPr lang="en-US" sz="2400" err="1"/>
              <a:t>veniam</a:t>
            </a:r>
            <a:r>
              <a:rPr lang="en-US" sz="2400"/>
              <a:t>, </a:t>
            </a:r>
            <a:r>
              <a:rPr lang="en-US" sz="2400" err="1"/>
              <a:t>quis</a:t>
            </a:r>
            <a:r>
              <a:rPr lang="en-US" sz="2400"/>
              <a:t> </a:t>
            </a:r>
            <a:r>
              <a:rPr lang="en-US" sz="2400" err="1"/>
              <a:t>nostrud</a:t>
            </a:r>
            <a:r>
              <a:rPr lang="en-US" sz="2400"/>
              <a:t> </a:t>
            </a:r>
            <a:r>
              <a:rPr lang="en-US" sz="2400" err="1"/>
              <a:t>exerci</a:t>
            </a:r>
            <a:r>
              <a:rPr lang="en-US" sz="2400"/>
              <a:t> </a:t>
            </a:r>
            <a:r>
              <a:rPr lang="en-US" sz="2400" err="1"/>
              <a:t>tation</a:t>
            </a:r>
            <a:r>
              <a:rPr lang="en-US" sz="2400"/>
              <a:t> </a:t>
            </a:r>
            <a:r>
              <a:rPr lang="en-US" sz="2400" err="1"/>
              <a:t>ullamcorper</a:t>
            </a:r>
            <a:r>
              <a:rPr lang="en-US" sz="2400"/>
              <a:t> </a:t>
            </a:r>
            <a:r>
              <a:rPr lang="en-US" sz="2400" err="1"/>
              <a:t>suscipit</a:t>
            </a:r>
            <a:r>
              <a:rPr lang="en-US" sz="2400"/>
              <a:t> </a:t>
            </a:r>
            <a:r>
              <a:rPr lang="en-US" sz="2400" err="1"/>
              <a:t>lobortis</a:t>
            </a:r>
            <a:r>
              <a:rPr lang="en-US" sz="2400"/>
              <a:t> </a:t>
            </a:r>
            <a:r>
              <a:rPr lang="en-US" sz="2400" err="1"/>
              <a:t>nisl</a:t>
            </a:r>
            <a:r>
              <a:rPr lang="en-US" sz="2400"/>
              <a:t> </a:t>
            </a:r>
            <a:r>
              <a:rPr lang="en-US" sz="2400" err="1"/>
              <a:t>ut</a:t>
            </a:r>
            <a:r>
              <a:rPr lang="en-US" sz="2400"/>
              <a:t> </a:t>
            </a:r>
            <a:r>
              <a:rPr lang="en-US" sz="2400" err="1"/>
              <a:t>aliquip</a:t>
            </a:r>
            <a:r>
              <a:rPr lang="en-US" sz="2400"/>
              <a:t> ex </a:t>
            </a:r>
            <a:r>
              <a:rPr lang="en-US" sz="2400" err="1"/>
              <a:t>ea</a:t>
            </a:r>
            <a:r>
              <a:rPr lang="en-US" sz="2400"/>
              <a:t> </a:t>
            </a:r>
            <a:r>
              <a:rPr lang="en-US" sz="2400" err="1"/>
              <a:t>commodo</a:t>
            </a:r>
            <a:r>
              <a:rPr lang="en-US" sz="2400"/>
              <a:t> </a:t>
            </a:r>
            <a:r>
              <a:rPr lang="en-US" sz="2400" err="1"/>
              <a:t>consequat</a:t>
            </a:r>
            <a:r>
              <a:rPr lang="en-US" sz="2400"/>
              <a:t>.</a:t>
            </a:r>
          </a:p>
        </p:txBody>
      </p:sp>
      <p:sp>
        <p:nvSpPr>
          <p:cNvPr id="5" name="Text Placeholder 7">
            <a:extLst>
              <a:ext uri="{FF2B5EF4-FFF2-40B4-BE49-F238E27FC236}">
                <a16:creationId xmlns:a16="http://schemas.microsoft.com/office/drawing/2014/main" id="{CBA122D4-C660-4B51-E621-0749C8299F41}"/>
              </a:ext>
            </a:extLst>
          </p:cNvPr>
          <p:cNvSpPr>
            <a:spLocks noGrp="1"/>
          </p:cNvSpPr>
          <p:nvPr>
            <p:ph type="body" sz="quarter" idx="11" hasCustomPrompt="1"/>
          </p:nvPr>
        </p:nvSpPr>
        <p:spPr>
          <a:xfrm>
            <a:off x="4996657" y="4689172"/>
            <a:ext cx="1763624" cy="238527"/>
          </a:xfrm>
          <a:prstGeom prst="rect">
            <a:avLst/>
          </a:prstGeom>
          <a:solidFill>
            <a:schemeClr val="bg1"/>
          </a:solidFill>
        </p:spPr>
        <p:txBody>
          <a:bodyPr wrap="none">
            <a:spAutoFit/>
          </a:bodyPr>
          <a:lstStyle>
            <a:lvl1pPr>
              <a:defRPr sz="900" b="0" i="1">
                <a:solidFill>
                  <a:srgbClr val="66594C"/>
                </a:solidFill>
                <a:latin typeface="Apex New Medium Italic" panose="02010600040501010103" pitchFamily="2" charset="77"/>
                <a:ea typeface="Apex New Medium Italic" panose="02010600040501010103" pitchFamily="2" charset="77"/>
              </a:defRPr>
            </a:lvl1pPr>
          </a:lstStyle>
          <a:p>
            <a:pPr lvl="0"/>
            <a:r>
              <a:rPr lang="en-GB"/>
              <a:t>Click to edit master text styles.  </a:t>
            </a:r>
          </a:p>
        </p:txBody>
      </p:sp>
    </p:spTree>
    <p:extLst>
      <p:ext uri="{BB962C8B-B14F-4D97-AF65-F5344CB8AC3E}">
        <p14:creationId xmlns:p14="http://schemas.microsoft.com/office/powerpoint/2010/main" val="13052392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E62448-174A-A466-FFFC-726AD162454F}"/>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10" name="Text Placeholder 13">
            <a:extLst>
              <a:ext uri="{FF2B5EF4-FFF2-40B4-BE49-F238E27FC236}">
                <a16:creationId xmlns:a16="http://schemas.microsoft.com/office/drawing/2014/main" id="{7820E3CC-DF6C-09AC-D76A-4F15CB3254AD}"/>
              </a:ext>
            </a:extLst>
          </p:cNvPr>
          <p:cNvSpPr>
            <a:spLocks noGrp="1"/>
          </p:cNvSpPr>
          <p:nvPr>
            <p:ph type="body" sz="quarter" idx="16" hasCustomPrompt="1"/>
          </p:nvPr>
        </p:nvSpPr>
        <p:spPr>
          <a:xfrm>
            <a:off x="283475" y="831283"/>
            <a:ext cx="5889053" cy="410136"/>
          </a:xfrm>
          <a:prstGeom prst="rect">
            <a:avLst/>
          </a:prstGeom>
        </p:spPr>
        <p:txBody>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31971042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83867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2" name="Freeform 1">
            <a:extLst>
              <a:ext uri="{FF2B5EF4-FFF2-40B4-BE49-F238E27FC236}">
                <a16:creationId xmlns:a16="http://schemas.microsoft.com/office/drawing/2014/main" id="{9356F0B1-A2E8-1558-F23B-6FD74C52E4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dirty="0">
              <a:solidFill>
                <a:schemeClr val="tx1"/>
              </a:solidFill>
            </a:endParaRPr>
          </a:p>
        </p:txBody>
      </p:sp>
      <p:sp>
        <p:nvSpPr>
          <p:cNvPr id="4" name="Rectangle 3">
            <a:extLst>
              <a:ext uri="{FF2B5EF4-FFF2-40B4-BE49-F238E27FC236}">
                <a16:creationId xmlns:a16="http://schemas.microsoft.com/office/drawing/2014/main" id="{F1325288-7D19-894A-52D8-9A820BF0B847}"/>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dirty="0">
              <a:solidFill>
                <a:schemeClr val="bg1"/>
              </a:solidFill>
              <a:latin typeface="Tahoma"/>
            </a:endParaRPr>
          </a:p>
        </p:txBody>
      </p:sp>
    </p:spTree>
    <p:extLst>
      <p:ext uri="{BB962C8B-B14F-4D97-AF65-F5344CB8AC3E}">
        <p14:creationId xmlns:p14="http://schemas.microsoft.com/office/powerpoint/2010/main" val="2958172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0" y="0"/>
            <a:ext cx="12192000" cy="603754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Tree>
    <p:extLst>
      <p:ext uri="{BB962C8B-B14F-4D97-AF65-F5344CB8AC3E}">
        <p14:creationId xmlns:p14="http://schemas.microsoft.com/office/powerpoint/2010/main" val="33987348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dirty="0"/>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647456" y="1783669"/>
            <a:ext cx="4581382" cy="430887"/>
          </a:xfrm>
          <a:prstGeom prst="rect">
            <a:avLst/>
          </a:prstGeom>
        </p:spPr>
        <p:txBody>
          <a:bodyPr wrap="none" anchor="t">
            <a:spAutoFit/>
          </a:bodyPr>
          <a:lstStyle>
            <a:lvl1pPr>
              <a:defRPr>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647456" y="2728306"/>
            <a:ext cx="2810385" cy="788724"/>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pic>
        <p:nvPicPr>
          <p:cNvPr id="2" name="Picture 1">
            <a:extLst>
              <a:ext uri="{FF2B5EF4-FFF2-40B4-BE49-F238E27FC236}">
                <a16:creationId xmlns:a16="http://schemas.microsoft.com/office/drawing/2014/main" id="{0B3F589F-2371-83D8-F684-3450621F48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16798" y="260004"/>
            <a:ext cx="1428987" cy="973735"/>
          </a:xfrm>
          <a:prstGeom prst="rect">
            <a:avLst/>
          </a:prstGeom>
        </p:spPr>
      </p:pic>
    </p:spTree>
    <p:extLst>
      <p:ext uri="{BB962C8B-B14F-4D97-AF65-F5344CB8AC3E}">
        <p14:creationId xmlns:p14="http://schemas.microsoft.com/office/powerpoint/2010/main" val="42228482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dirty="0"/>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pic>
        <p:nvPicPr>
          <p:cNvPr id="3" name="Picture 2">
            <a:extLst>
              <a:ext uri="{FF2B5EF4-FFF2-40B4-BE49-F238E27FC236}">
                <a16:creationId xmlns:a16="http://schemas.microsoft.com/office/drawing/2014/main" id="{250BD579-4CC2-EDC1-6F2E-4E4E271189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16798" y="260004"/>
            <a:ext cx="1428987" cy="973735"/>
          </a:xfrm>
          <a:prstGeom prst="rect">
            <a:avLst/>
          </a:prstGeom>
        </p:spPr>
      </p:pic>
    </p:spTree>
    <p:extLst>
      <p:ext uri="{BB962C8B-B14F-4D97-AF65-F5344CB8AC3E}">
        <p14:creationId xmlns:p14="http://schemas.microsoft.com/office/powerpoint/2010/main" val="30699937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3" name="Picture Placeholder 433" descr="A desk with technical drawings, pencil and tools">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3065186"/>
            <a:ext cx="2735044" cy="788724"/>
          </a:xfrm>
          <a:prstGeom prst="rect">
            <a:avLst/>
          </a:prstGeom>
        </p:spPr>
        <p:txBody>
          <a:bodyPr wrap="none" tIns="144000">
            <a:spAutoFit/>
          </a:bodyPr>
          <a:lstStyle>
            <a:lvl1pPr algn="r">
              <a:defRPr sz="1800" b="0" i="0">
                <a:solidFill>
                  <a:schemeClr val="tx1">
                    <a:lumMod val="50000"/>
                    <a:lumOff val="50000"/>
                  </a:schemeClr>
                </a:solidFill>
                <a:latin typeface="Apex New Book" panose="02010600040501010103" pitchFamily="2" charset="77"/>
                <a:ea typeface="Apex New Book"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34502072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3" name="Picture Placeholder 433">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66A86DB4-8A0E-5852-A8CA-D1F0D4A0FEF2}"/>
              </a:ext>
            </a:extLst>
          </p:cNvPr>
          <p:cNvSpPr/>
          <p:nvPr userDrawn="1"/>
        </p:nvSpPr>
        <p:spPr>
          <a:xfrm>
            <a:off x="0" y="0"/>
            <a:ext cx="12192000" cy="6858000"/>
          </a:xfrm>
          <a:prstGeom prst="rect">
            <a:avLst/>
          </a:prstGeom>
          <a:solidFill>
            <a:schemeClr val="bg2">
              <a:alpha val="16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3065186"/>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702450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pic>
        <p:nvPicPr>
          <p:cNvPr id="4" name="Picture Placeholder 115">
            <a:extLst>
              <a:ext uri="{FF2B5EF4-FFF2-40B4-BE49-F238E27FC236}">
                <a16:creationId xmlns:a16="http://schemas.microsoft.com/office/drawing/2014/main" id="{7B4597E5-7462-D917-B3FC-691CFD46CE3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847895" y="339079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2" name="Title 1">
            <a:extLst>
              <a:ext uri="{FF2B5EF4-FFF2-40B4-BE49-F238E27FC236}">
                <a16:creationId xmlns:a16="http://schemas.microsoft.com/office/drawing/2014/main" id="{86077D36-9B62-FD3B-4F96-ED9C71D7AA9A}"/>
              </a:ext>
            </a:extLst>
          </p:cNvPr>
          <p:cNvSpPr>
            <a:spLocks noGrp="1"/>
          </p:cNvSpPr>
          <p:nvPr>
            <p:ph type="title"/>
          </p:nvPr>
        </p:nvSpPr>
        <p:spPr>
          <a:xfrm>
            <a:off x="3916794" y="1207808"/>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1800471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4" name="Picture Placeholder 115" descr="Aerial view of container ship">
            <a:extLst>
              <a:ext uri="{FF2B5EF4-FFF2-40B4-BE49-F238E27FC236}">
                <a16:creationId xmlns:a16="http://schemas.microsoft.com/office/drawing/2014/main" id="{7B4597E5-7462-D917-B3FC-691CFD46CE3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33154249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pic>
        <p:nvPicPr>
          <p:cNvPr id="4" name="Picture Placeholder 115">
            <a:extLst>
              <a:ext uri="{FF2B5EF4-FFF2-40B4-BE49-F238E27FC236}">
                <a16:creationId xmlns:a16="http://schemas.microsoft.com/office/drawing/2014/main" id="{7B4597E5-7462-D917-B3FC-691CFD46CE3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847895" y="339079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2" name="Title 1">
            <a:extLst>
              <a:ext uri="{FF2B5EF4-FFF2-40B4-BE49-F238E27FC236}">
                <a16:creationId xmlns:a16="http://schemas.microsoft.com/office/drawing/2014/main" id="{86077D36-9B62-FD3B-4F96-ED9C71D7AA9A}"/>
              </a:ext>
            </a:extLst>
          </p:cNvPr>
          <p:cNvSpPr>
            <a:spLocks noGrp="1"/>
          </p:cNvSpPr>
          <p:nvPr>
            <p:ph type="title"/>
          </p:nvPr>
        </p:nvSpPr>
        <p:spPr>
          <a:xfrm>
            <a:off x="3916794" y="1207808"/>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20634081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3419BA2B-CD57-53EE-397D-95B77E2910A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847895" y="3429000"/>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3" name="Title 1">
            <a:extLst>
              <a:ext uri="{FF2B5EF4-FFF2-40B4-BE49-F238E27FC236}">
                <a16:creationId xmlns:a16="http://schemas.microsoft.com/office/drawing/2014/main" id="{1323907A-9933-E4B0-2CF7-72CC82888E5C}"/>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13945655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3419BA2B-CD57-53EE-397D-95B77E2910A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4558506" y="3308789"/>
            <a:ext cx="5099774" cy="484025"/>
          </a:xfrm>
          <a:prstGeom prst="rect">
            <a:avLst/>
          </a:prstGeom>
        </p:spPr>
        <p:txBody>
          <a:bodyPr wrap="squar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here and here and here</a:t>
            </a:r>
            <a:endParaRPr lang="en-GB" sz="2400"/>
          </a:p>
        </p:txBody>
      </p:sp>
      <p:sp>
        <p:nvSpPr>
          <p:cNvPr id="8" name="Title 1">
            <a:extLst>
              <a:ext uri="{FF2B5EF4-FFF2-40B4-BE49-F238E27FC236}">
                <a16:creationId xmlns:a16="http://schemas.microsoft.com/office/drawing/2014/main" id="{2B194933-7819-E06D-72CA-3D249A06F17A}"/>
              </a:ext>
            </a:extLst>
          </p:cNvPr>
          <p:cNvSpPr>
            <a:spLocks noGrp="1"/>
          </p:cNvSpPr>
          <p:nvPr>
            <p:ph type="title"/>
          </p:nvPr>
        </p:nvSpPr>
        <p:spPr>
          <a:xfrm>
            <a:off x="3916794" y="1207808"/>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11339359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9071778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3" name="Rectangle 2">
            <a:extLst>
              <a:ext uri="{FF2B5EF4-FFF2-40B4-BE49-F238E27FC236}">
                <a16:creationId xmlns:a16="http://schemas.microsoft.com/office/drawing/2014/main" id="{CA525C38-6FFD-DE61-F2F9-A74DA63DDA63}"/>
              </a:ext>
            </a:extLst>
          </p:cNvPr>
          <p:cNvSpPr/>
          <p:nvPr userDrawn="1"/>
        </p:nvSpPr>
        <p:spPr>
          <a:xfrm>
            <a:off x="0" y="0"/>
            <a:ext cx="12192000" cy="6858000"/>
          </a:xfrm>
          <a:prstGeom prst="rect">
            <a:avLst/>
          </a:pr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452532" y="1559081"/>
            <a:ext cx="42057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3362743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3784C0-AEDF-10DD-4608-3BD04462041C}"/>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096932" y="1559081"/>
            <a:ext cx="45613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3" name="Graphic 4">
            <a:extLst>
              <a:ext uri="{FF2B5EF4-FFF2-40B4-BE49-F238E27FC236}">
                <a16:creationId xmlns:a16="http://schemas.microsoft.com/office/drawing/2014/main" id="{D1BD1A9C-0B6C-5E16-67BF-F46E6D548358}"/>
              </a:ext>
            </a:extLst>
          </p:cNvPr>
          <p:cNvSpPr/>
          <p:nvPr userDrawn="1"/>
        </p:nvSpPr>
        <p:spPr>
          <a:xfrm>
            <a:off x="629600" y="913946"/>
            <a:ext cx="9089796" cy="5365238"/>
          </a:xfrm>
          <a:custGeom>
            <a:avLst/>
            <a:gdLst>
              <a:gd name="connsiteX0" fmla="*/ 2718340 w 6829615"/>
              <a:gd name="connsiteY0" fmla="*/ 4031171 h 4031170"/>
              <a:gd name="connsiteX1" fmla="*/ 2288381 w 6829615"/>
              <a:gd name="connsiteY1" fmla="*/ 4028504 h 4031170"/>
              <a:gd name="connsiteX2" fmla="*/ 1978724 w 6829615"/>
              <a:gd name="connsiteY2" fmla="*/ 3663887 h 4031170"/>
              <a:gd name="connsiteX3" fmla="*/ 1978724 w 6829615"/>
              <a:gd name="connsiteY3" fmla="*/ 3314129 h 4031170"/>
              <a:gd name="connsiteX4" fmla="*/ 1742980 w 6829615"/>
              <a:gd name="connsiteY4" fmla="*/ 2885599 h 4031170"/>
              <a:gd name="connsiteX5" fmla="*/ 1743742 w 6829615"/>
              <a:gd name="connsiteY5" fmla="*/ 2627662 h 4031170"/>
              <a:gd name="connsiteX6" fmla="*/ 1603534 w 6829615"/>
              <a:gd name="connsiteY6" fmla="*/ 2383631 h 4031170"/>
              <a:gd name="connsiteX7" fmla="*/ 1603534 w 6829615"/>
              <a:gd name="connsiteY7" fmla="*/ 1988344 h 4031170"/>
              <a:gd name="connsiteX8" fmla="*/ 1563624 w 6829615"/>
              <a:gd name="connsiteY8" fmla="*/ 1916906 h 4031170"/>
              <a:gd name="connsiteX9" fmla="*/ 1009840 w 6829615"/>
              <a:gd name="connsiteY9" fmla="*/ 1916906 h 4031170"/>
              <a:gd name="connsiteX10" fmla="*/ 947833 w 6829615"/>
              <a:gd name="connsiteY10" fmla="*/ 2024443 h 4031170"/>
              <a:gd name="connsiteX11" fmla="*/ 351282 w 6829615"/>
              <a:gd name="connsiteY11" fmla="*/ 2024443 h 4031170"/>
              <a:gd name="connsiteX12" fmla="*/ 0 w 6829615"/>
              <a:gd name="connsiteY12" fmla="*/ 1478661 h 4031170"/>
              <a:gd name="connsiteX13" fmla="*/ 0 w 6829615"/>
              <a:gd name="connsiteY13" fmla="*/ 860965 h 4031170"/>
              <a:gd name="connsiteX14" fmla="*/ 512636 w 6829615"/>
              <a:gd name="connsiteY14" fmla="*/ 0 h 4031170"/>
              <a:gd name="connsiteX15" fmla="*/ 1361408 w 6829615"/>
              <a:gd name="connsiteY15" fmla="*/ 0 h 4031170"/>
              <a:gd name="connsiteX16" fmla="*/ 1537526 w 6829615"/>
              <a:gd name="connsiteY16" fmla="*/ 290417 h 4031170"/>
              <a:gd name="connsiteX17" fmla="*/ 1638967 w 6829615"/>
              <a:gd name="connsiteY17" fmla="*/ 289751 h 4031170"/>
              <a:gd name="connsiteX18" fmla="*/ 1798130 w 6829615"/>
              <a:gd name="connsiteY18" fmla="*/ 0 h 4031170"/>
              <a:gd name="connsiteX19" fmla="*/ 6829616 w 6829615"/>
              <a:gd name="connsiteY19" fmla="*/ 0 h 4031170"/>
              <a:gd name="connsiteX20" fmla="*/ 6829616 w 6829615"/>
              <a:gd name="connsiteY20" fmla="*/ 161925 h 4031170"/>
              <a:gd name="connsiteX21" fmla="*/ 1893951 w 6829615"/>
              <a:gd name="connsiteY21" fmla="*/ 161925 h 4031170"/>
              <a:gd name="connsiteX22" fmla="*/ 1735169 w 6829615"/>
              <a:gd name="connsiteY22" fmla="*/ 451104 h 4031170"/>
              <a:gd name="connsiteX23" fmla="*/ 1446752 w 6829615"/>
              <a:gd name="connsiteY23" fmla="*/ 452914 h 4031170"/>
              <a:gd name="connsiteX24" fmla="*/ 1270254 w 6829615"/>
              <a:gd name="connsiteY24" fmla="*/ 161925 h 4031170"/>
              <a:gd name="connsiteX25" fmla="*/ 604647 w 6829615"/>
              <a:gd name="connsiteY25" fmla="*/ 161925 h 4031170"/>
              <a:gd name="connsiteX26" fmla="*/ 161925 w 6829615"/>
              <a:gd name="connsiteY26" fmla="*/ 905447 h 4031170"/>
              <a:gd name="connsiteX27" fmla="*/ 161925 w 6829615"/>
              <a:gd name="connsiteY27" fmla="*/ 1431036 h 4031170"/>
              <a:gd name="connsiteX28" fmla="*/ 439674 w 6829615"/>
              <a:gd name="connsiteY28" fmla="*/ 1862518 h 4031170"/>
              <a:gd name="connsiteX29" fmla="*/ 854297 w 6829615"/>
              <a:gd name="connsiteY29" fmla="*/ 1862518 h 4031170"/>
              <a:gd name="connsiteX30" fmla="*/ 916305 w 6829615"/>
              <a:gd name="connsiteY30" fmla="*/ 1754981 h 4031170"/>
              <a:gd name="connsiteX31" fmla="*/ 1658684 w 6829615"/>
              <a:gd name="connsiteY31" fmla="*/ 1754981 h 4031170"/>
              <a:gd name="connsiteX32" fmla="*/ 1765459 w 6829615"/>
              <a:gd name="connsiteY32" fmla="*/ 1946148 h 4031170"/>
              <a:gd name="connsiteX33" fmla="*/ 1765459 w 6829615"/>
              <a:gd name="connsiteY33" fmla="*/ 2340388 h 4031170"/>
              <a:gd name="connsiteX34" fmla="*/ 1905762 w 6829615"/>
              <a:gd name="connsiteY34" fmla="*/ 2584704 h 4031170"/>
              <a:gd name="connsiteX35" fmla="*/ 1905000 w 6829615"/>
              <a:gd name="connsiteY35" fmla="*/ 2844260 h 4031170"/>
              <a:gd name="connsiteX36" fmla="*/ 2140649 w 6829615"/>
              <a:gd name="connsiteY36" fmla="*/ 3272504 h 4031170"/>
              <a:gd name="connsiteX37" fmla="*/ 2140649 w 6829615"/>
              <a:gd name="connsiteY37" fmla="*/ 3604451 h 4031170"/>
              <a:gd name="connsiteX38" fmla="*/ 2363724 w 6829615"/>
              <a:gd name="connsiteY38" fmla="*/ 3867055 h 4031170"/>
              <a:gd name="connsiteX39" fmla="*/ 2627090 w 6829615"/>
              <a:gd name="connsiteY39" fmla="*/ 3868674 h 4031170"/>
              <a:gd name="connsiteX40" fmla="*/ 2764250 w 6829615"/>
              <a:gd name="connsiteY40" fmla="*/ 3640646 h 4031170"/>
              <a:gd name="connsiteX41" fmla="*/ 2764250 w 6829615"/>
              <a:gd name="connsiteY41" fmla="*/ 3422047 h 4031170"/>
              <a:gd name="connsiteX42" fmla="*/ 3150203 w 6829615"/>
              <a:gd name="connsiteY42" fmla="*/ 2817019 h 4031170"/>
              <a:gd name="connsiteX43" fmla="*/ 3150203 w 6829615"/>
              <a:gd name="connsiteY43" fmla="*/ 2411444 h 4031170"/>
              <a:gd name="connsiteX44" fmla="*/ 3374231 w 6829615"/>
              <a:gd name="connsiteY44" fmla="*/ 2058067 h 4031170"/>
              <a:gd name="connsiteX45" fmla="*/ 3595973 w 6829615"/>
              <a:gd name="connsiteY45" fmla="*/ 2060448 h 4031170"/>
              <a:gd name="connsiteX46" fmla="*/ 3872960 w 6829615"/>
              <a:gd name="connsiteY46" fmla="*/ 1576007 h 4031170"/>
              <a:gd name="connsiteX47" fmla="*/ 3284982 w 6829615"/>
              <a:gd name="connsiteY47" fmla="*/ 1576007 h 4031170"/>
              <a:gd name="connsiteX48" fmla="*/ 3057049 w 6829615"/>
              <a:gd name="connsiteY48" fmla="*/ 1184529 h 4031170"/>
              <a:gd name="connsiteX49" fmla="*/ 3057525 w 6829615"/>
              <a:gd name="connsiteY49" fmla="*/ 867728 h 4031170"/>
              <a:gd name="connsiteX50" fmla="*/ 2748724 w 6829615"/>
              <a:gd name="connsiteY50" fmla="*/ 440912 h 4031170"/>
              <a:gd name="connsiteX51" fmla="*/ 2058638 w 6829615"/>
              <a:gd name="connsiteY51" fmla="*/ 440912 h 4031170"/>
              <a:gd name="connsiteX52" fmla="*/ 1873853 w 6829615"/>
              <a:gd name="connsiteY52" fmla="*/ 778097 h 4031170"/>
              <a:gd name="connsiteX53" fmla="*/ 1305116 w 6829615"/>
              <a:gd name="connsiteY53" fmla="*/ 778097 h 4031170"/>
              <a:gd name="connsiteX54" fmla="*/ 1102233 w 6829615"/>
              <a:gd name="connsiteY54" fmla="*/ 431387 h 4031170"/>
              <a:gd name="connsiteX55" fmla="*/ 739426 w 6829615"/>
              <a:gd name="connsiteY55" fmla="*/ 431387 h 4031170"/>
              <a:gd name="connsiteX56" fmla="*/ 421196 w 6829615"/>
              <a:gd name="connsiteY56" fmla="*/ 995077 h 4031170"/>
              <a:gd name="connsiteX57" fmla="*/ 428435 w 6829615"/>
              <a:gd name="connsiteY57" fmla="*/ 1339787 h 4031170"/>
              <a:gd name="connsiteX58" fmla="*/ 598075 w 6829615"/>
              <a:gd name="connsiteY58" fmla="*/ 1584389 h 4031170"/>
              <a:gd name="connsiteX59" fmla="*/ 720471 w 6829615"/>
              <a:gd name="connsiteY59" fmla="*/ 1584389 h 4031170"/>
              <a:gd name="connsiteX60" fmla="*/ 823817 w 6829615"/>
              <a:gd name="connsiteY60" fmla="*/ 1449229 h 4031170"/>
              <a:gd name="connsiteX61" fmla="*/ 1788795 w 6829615"/>
              <a:gd name="connsiteY61" fmla="*/ 1449229 h 4031170"/>
              <a:gd name="connsiteX62" fmla="*/ 2030825 w 6829615"/>
              <a:gd name="connsiteY62" fmla="*/ 1890046 h 4031170"/>
              <a:gd name="connsiteX63" fmla="*/ 2030825 w 6829615"/>
              <a:gd name="connsiteY63" fmla="*/ 2294763 h 4031170"/>
              <a:gd name="connsiteX64" fmla="*/ 2171414 w 6829615"/>
              <a:gd name="connsiteY64" fmla="*/ 2536222 h 4031170"/>
              <a:gd name="connsiteX65" fmla="*/ 2171414 w 6829615"/>
              <a:gd name="connsiteY65" fmla="*/ 2782348 h 4031170"/>
              <a:gd name="connsiteX66" fmla="*/ 2424017 w 6829615"/>
              <a:gd name="connsiteY66" fmla="*/ 3204782 h 4031170"/>
              <a:gd name="connsiteX67" fmla="*/ 2424017 w 6829615"/>
              <a:gd name="connsiteY67" fmla="*/ 3455861 h 4031170"/>
              <a:gd name="connsiteX68" fmla="*/ 2493740 w 6829615"/>
              <a:gd name="connsiteY68" fmla="*/ 3546824 h 4031170"/>
              <a:gd name="connsiteX69" fmla="*/ 2523554 w 6829615"/>
              <a:gd name="connsiteY69" fmla="*/ 3497485 h 4031170"/>
              <a:gd name="connsiteX70" fmla="*/ 2523554 w 6829615"/>
              <a:gd name="connsiteY70" fmla="*/ 3311366 h 4031170"/>
              <a:gd name="connsiteX71" fmla="*/ 2882741 w 6829615"/>
              <a:gd name="connsiteY71" fmla="*/ 2736723 h 4031170"/>
              <a:gd name="connsiteX72" fmla="*/ 2885694 w 6829615"/>
              <a:gd name="connsiteY72" fmla="*/ 2291906 h 4031170"/>
              <a:gd name="connsiteX73" fmla="*/ 3159919 w 6829615"/>
              <a:gd name="connsiteY73" fmla="*/ 1831372 h 4031170"/>
              <a:gd name="connsiteX74" fmla="*/ 3448907 w 6829615"/>
              <a:gd name="connsiteY74" fmla="*/ 1830324 h 4031170"/>
              <a:gd name="connsiteX75" fmla="*/ 3463671 w 6829615"/>
              <a:gd name="connsiteY75" fmla="*/ 1805464 h 4031170"/>
              <a:gd name="connsiteX76" fmla="*/ 3139345 w 6829615"/>
              <a:gd name="connsiteY76" fmla="*/ 1804226 h 4031170"/>
              <a:gd name="connsiteX77" fmla="*/ 2795969 w 6829615"/>
              <a:gd name="connsiteY77" fmla="*/ 1241489 h 4031170"/>
              <a:gd name="connsiteX78" fmla="*/ 2806637 w 6829615"/>
              <a:gd name="connsiteY78" fmla="*/ 959072 h 4031170"/>
              <a:gd name="connsiteX79" fmla="*/ 2635949 w 6829615"/>
              <a:gd name="connsiteY79" fmla="*/ 708470 h 4031170"/>
              <a:gd name="connsiteX80" fmla="*/ 2205990 w 6829615"/>
              <a:gd name="connsiteY80" fmla="*/ 706184 h 4031170"/>
              <a:gd name="connsiteX81" fmla="*/ 2018062 w 6829615"/>
              <a:gd name="connsiteY81" fmla="*/ 1035939 h 4031170"/>
              <a:gd name="connsiteX82" fmla="*/ 1136618 w 6829615"/>
              <a:gd name="connsiteY82" fmla="*/ 1035939 h 4031170"/>
              <a:gd name="connsiteX83" fmla="*/ 966883 w 6829615"/>
              <a:gd name="connsiteY83" fmla="*/ 719423 h 4031170"/>
              <a:gd name="connsiteX84" fmla="*/ 906685 w 6829615"/>
              <a:gd name="connsiteY84" fmla="*/ 719423 h 4031170"/>
              <a:gd name="connsiteX85" fmla="*/ 707708 w 6829615"/>
              <a:gd name="connsiteY85" fmla="*/ 1096709 h 4031170"/>
              <a:gd name="connsiteX86" fmla="*/ 708946 w 6829615"/>
              <a:gd name="connsiteY86" fmla="*/ 1153954 h 4031170"/>
              <a:gd name="connsiteX87" fmla="*/ 2203990 w 6829615"/>
              <a:gd name="connsiteY87" fmla="*/ 1154811 h 4031170"/>
              <a:gd name="connsiteX88" fmla="*/ 2355342 w 6829615"/>
              <a:gd name="connsiteY88" fmla="*/ 858298 h 4031170"/>
              <a:gd name="connsiteX89" fmla="*/ 2559749 w 6829615"/>
              <a:gd name="connsiteY89" fmla="*/ 858298 h 4031170"/>
              <a:gd name="connsiteX90" fmla="*/ 2688812 w 6829615"/>
              <a:gd name="connsiteY90" fmla="*/ 1028414 h 4031170"/>
              <a:gd name="connsiteX91" fmla="*/ 2688812 w 6829615"/>
              <a:gd name="connsiteY91" fmla="*/ 1353217 h 4031170"/>
              <a:gd name="connsiteX92" fmla="*/ 3007519 w 6829615"/>
              <a:gd name="connsiteY92" fmla="*/ 1887664 h 4031170"/>
              <a:gd name="connsiteX93" fmla="*/ 2767394 w 6829615"/>
              <a:gd name="connsiteY93" fmla="*/ 2247900 h 4031170"/>
              <a:gd name="connsiteX94" fmla="*/ 2761583 w 6829615"/>
              <a:gd name="connsiteY94" fmla="*/ 2718149 h 4031170"/>
              <a:gd name="connsiteX95" fmla="*/ 2500313 w 6829615"/>
              <a:gd name="connsiteY95" fmla="*/ 3111532 h 4031170"/>
              <a:gd name="connsiteX96" fmla="*/ 2262378 w 6829615"/>
              <a:gd name="connsiteY96" fmla="*/ 2712149 h 4031170"/>
              <a:gd name="connsiteX97" fmla="*/ 2262378 w 6829615"/>
              <a:gd name="connsiteY97" fmla="*/ 2427446 h 4031170"/>
              <a:gd name="connsiteX98" fmla="*/ 2158460 w 6829615"/>
              <a:gd name="connsiteY98" fmla="*/ 2257139 h 4031170"/>
              <a:gd name="connsiteX99" fmla="*/ 2158460 w 6829615"/>
              <a:gd name="connsiteY99" fmla="*/ 1856708 h 4031170"/>
              <a:gd name="connsiteX100" fmla="*/ 1913192 w 6829615"/>
              <a:gd name="connsiteY100" fmla="*/ 1441323 h 4031170"/>
              <a:gd name="connsiteX101" fmla="*/ 2415635 w 6829615"/>
              <a:gd name="connsiteY101" fmla="*/ 1441323 h 4031170"/>
              <a:gd name="connsiteX102" fmla="*/ 2683859 w 6829615"/>
              <a:gd name="connsiteY102" fmla="*/ 1863090 h 4031170"/>
              <a:gd name="connsiteX103" fmla="*/ 2526887 w 6829615"/>
              <a:gd name="connsiteY103" fmla="*/ 2100072 h 4031170"/>
              <a:gd name="connsiteX104" fmla="*/ 2526887 w 6829615"/>
              <a:gd name="connsiteY104" fmla="*/ 2145125 h 4031170"/>
              <a:gd name="connsiteX105" fmla="*/ 2364962 w 6829615"/>
              <a:gd name="connsiteY105" fmla="*/ 2145125 h 4031170"/>
              <a:gd name="connsiteX106" fmla="*/ 2364962 w 6829615"/>
              <a:gd name="connsiteY106" fmla="*/ 2051399 h 4031170"/>
              <a:gd name="connsiteX107" fmla="*/ 2490788 w 6829615"/>
              <a:gd name="connsiteY107" fmla="*/ 1861280 h 4031170"/>
              <a:gd name="connsiteX108" fmla="*/ 2326672 w 6829615"/>
              <a:gd name="connsiteY108" fmla="*/ 1603248 h 4031170"/>
              <a:gd name="connsiteX109" fmla="*/ 2196846 w 6829615"/>
              <a:gd name="connsiteY109" fmla="*/ 1603248 h 4031170"/>
              <a:gd name="connsiteX110" fmla="*/ 2320385 w 6829615"/>
              <a:gd name="connsiteY110" fmla="*/ 1812417 h 4031170"/>
              <a:gd name="connsiteX111" fmla="*/ 2320385 w 6829615"/>
              <a:gd name="connsiteY111" fmla="*/ 2211705 h 4031170"/>
              <a:gd name="connsiteX112" fmla="*/ 2424303 w 6829615"/>
              <a:gd name="connsiteY112" fmla="*/ 2381917 h 4031170"/>
              <a:gd name="connsiteX113" fmla="*/ 2424303 w 6829615"/>
              <a:gd name="connsiteY113" fmla="*/ 2667572 h 4031170"/>
              <a:gd name="connsiteX114" fmla="*/ 2507742 w 6829615"/>
              <a:gd name="connsiteY114" fmla="*/ 2807684 h 4031170"/>
              <a:gd name="connsiteX115" fmla="*/ 2600325 w 6829615"/>
              <a:gd name="connsiteY115" fmla="*/ 2668334 h 4031170"/>
              <a:gd name="connsiteX116" fmla="*/ 2606040 w 6829615"/>
              <a:gd name="connsiteY116" fmla="*/ 2197894 h 4031170"/>
              <a:gd name="connsiteX117" fmla="*/ 2816066 w 6829615"/>
              <a:gd name="connsiteY117" fmla="*/ 1882902 h 4031170"/>
              <a:gd name="connsiteX118" fmla="*/ 2526887 w 6829615"/>
              <a:gd name="connsiteY118" fmla="*/ 1397794 h 4031170"/>
              <a:gd name="connsiteX119" fmla="*/ 2526887 w 6829615"/>
              <a:gd name="connsiteY119" fmla="*/ 1082897 h 4031170"/>
              <a:gd name="connsiteX120" fmla="*/ 2479358 w 6829615"/>
              <a:gd name="connsiteY120" fmla="*/ 1020223 h 4031170"/>
              <a:gd name="connsiteX121" fmla="*/ 2454497 w 6829615"/>
              <a:gd name="connsiteY121" fmla="*/ 1020223 h 4031170"/>
              <a:gd name="connsiteX122" fmla="*/ 2303145 w 6829615"/>
              <a:gd name="connsiteY122" fmla="*/ 1316831 h 4031170"/>
              <a:gd name="connsiteX123" fmla="*/ 759143 w 6829615"/>
              <a:gd name="connsiteY123" fmla="*/ 1315974 h 4031170"/>
              <a:gd name="connsiteX124" fmla="*/ 686562 w 6829615"/>
              <a:gd name="connsiteY124" fmla="*/ 1377315 h 4031170"/>
              <a:gd name="connsiteX125" fmla="*/ 602647 w 6829615"/>
              <a:gd name="connsiteY125" fmla="*/ 1378744 h 4031170"/>
              <a:gd name="connsiteX126" fmla="*/ 550259 w 6829615"/>
              <a:gd name="connsiteY126" fmla="*/ 1309402 h 4031170"/>
              <a:gd name="connsiteX127" fmla="*/ 545021 w 6829615"/>
              <a:gd name="connsiteY127" fmla="*/ 1058228 h 4031170"/>
              <a:gd name="connsiteX128" fmla="*/ 808958 w 6829615"/>
              <a:gd name="connsiteY128" fmla="*/ 557498 h 4031170"/>
              <a:gd name="connsiteX129" fmla="*/ 1063752 w 6829615"/>
              <a:gd name="connsiteY129" fmla="*/ 557498 h 4031170"/>
              <a:gd name="connsiteX130" fmla="*/ 1233583 w 6829615"/>
              <a:gd name="connsiteY130" fmla="*/ 874014 h 4031170"/>
              <a:gd name="connsiteX131" fmla="*/ 1923955 w 6829615"/>
              <a:gd name="connsiteY131" fmla="*/ 874014 h 4031170"/>
              <a:gd name="connsiteX132" fmla="*/ 2112264 w 6829615"/>
              <a:gd name="connsiteY132" fmla="*/ 543687 h 4031170"/>
              <a:gd name="connsiteX133" fmla="*/ 2721864 w 6829615"/>
              <a:gd name="connsiteY133" fmla="*/ 547021 h 4031170"/>
              <a:gd name="connsiteX134" fmla="*/ 2970371 w 6829615"/>
              <a:gd name="connsiteY134" fmla="*/ 911924 h 4031170"/>
              <a:gd name="connsiteX135" fmla="*/ 2959608 w 6829615"/>
              <a:gd name="connsiteY135" fmla="*/ 1198721 h 4031170"/>
              <a:gd name="connsiteX136" fmla="*/ 3230404 w 6829615"/>
              <a:gd name="connsiteY136" fmla="*/ 1642682 h 4031170"/>
              <a:gd name="connsiteX137" fmla="*/ 3747326 w 6829615"/>
              <a:gd name="connsiteY137" fmla="*/ 1644587 h 4031170"/>
              <a:gd name="connsiteX138" fmla="*/ 3541300 w 6829615"/>
              <a:gd name="connsiteY138" fmla="*/ 1991868 h 4031170"/>
              <a:gd name="connsiteX139" fmla="*/ 3252216 w 6829615"/>
              <a:gd name="connsiteY139" fmla="*/ 1993011 h 4031170"/>
              <a:gd name="connsiteX140" fmla="*/ 3047333 w 6829615"/>
              <a:gd name="connsiteY140" fmla="*/ 2336959 h 4031170"/>
              <a:gd name="connsiteX141" fmla="*/ 3044381 w 6829615"/>
              <a:gd name="connsiteY141" fmla="*/ 2783681 h 4031170"/>
              <a:gd name="connsiteX142" fmla="*/ 2685479 w 6829615"/>
              <a:gd name="connsiteY142" fmla="*/ 3357848 h 4031170"/>
              <a:gd name="connsiteX143" fmla="*/ 2685479 w 6829615"/>
              <a:gd name="connsiteY143" fmla="*/ 3542633 h 4031170"/>
              <a:gd name="connsiteX144" fmla="*/ 2572417 w 6829615"/>
              <a:gd name="connsiteY144" fmla="*/ 3729704 h 4031170"/>
              <a:gd name="connsiteX145" fmla="*/ 2429923 w 6829615"/>
              <a:gd name="connsiteY145" fmla="*/ 3729704 h 4031170"/>
              <a:gd name="connsiteX146" fmla="*/ 2262092 w 6829615"/>
              <a:gd name="connsiteY146" fmla="*/ 3510820 h 4031170"/>
              <a:gd name="connsiteX147" fmla="*/ 2262092 w 6829615"/>
              <a:gd name="connsiteY147" fmla="*/ 3249454 h 4031170"/>
              <a:gd name="connsiteX148" fmla="*/ 2009489 w 6829615"/>
              <a:gd name="connsiteY148" fmla="*/ 2827115 h 4031170"/>
              <a:gd name="connsiteX149" fmla="*/ 2009489 w 6829615"/>
              <a:gd name="connsiteY149" fmla="*/ 2579941 h 4031170"/>
              <a:gd name="connsiteX150" fmla="*/ 1868900 w 6829615"/>
              <a:gd name="connsiteY150" fmla="*/ 2338483 h 4031170"/>
              <a:gd name="connsiteX151" fmla="*/ 1868900 w 6829615"/>
              <a:gd name="connsiteY151" fmla="*/ 1931575 h 4031170"/>
              <a:gd name="connsiteX152" fmla="*/ 1692974 w 6829615"/>
              <a:gd name="connsiteY152" fmla="*/ 1611154 h 4031170"/>
              <a:gd name="connsiteX153" fmla="*/ 903827 w 6829615"/>
              <a:gd name="connsiteY153" fmla="*/ 1611154 h 4031170"/>
              <a:gd name="connsiteX154" fmla="*/ 800481 w 6829615"/>
              <a:gd name="connsiteY154" fmla="*/ 1746314 h 4031170"/>
              <a:gd name="connsiteX155" fmla="*/ 513398 w 6829615"/>
              <a:gd name="connsiteY155" fmla="*/ 1746314 h 4031170"/>
              <a:gd name="connsiteX156" fmla="*/ 267653 w 6829615"/>
              <a:gd name="connsiteY156" fmla="*/ 1391984 h 4031170"/>
              <a:gd name="connsiteX157" fmla="*/ 258413 w 6829615"/>
              <a:gd name="connsiteY157" fmla="*/ 954119 h 4031170"/>
              <a:gd name="connsiteX158" fmla="*/ 644843 w 6829615"/>
              <a:gd name="connsiteY158" fmla="*/ 269462 h 4031170"/>
              <a:gd name="connsiteX159" fmla="*/ 1195102 w 6829615"/>
              <a:gd name="connsiteY159" fmla="*/ 269462 h 4031170"/>
              <a:gd name="connsiteX160" fmla="*/ 1397984 w 6829615"/>
              <a:gd name="connsiteY160" fmla="*/ 616172 h 4031170"/>
              <a:gd name="connsiteX161" fmla="*/ 1777937 w 6829615"/>
              <a:gd name="connsiteY161" fmla="*/ 616172 h 4031170"/>
              <a:gd name="connsiteX162" fmla="*/ 1962722 w 6829615"/>
              <a:gd name="connsiteY162" fmla="*/ 278987 h 4031170"/>
              <a:gd name="connsiteX163" fmla="*/ 2831402 w 6829615"/>
              <a:gd name="connsiteY163" fmla="*/ 278987 h 4031170"/>
              <a:gd name="connsiteX164" fmla="*/ 3219545 w 6829615"/>
              <a:gd name="connsiteY164" fmla="*/ 815435 h 4031170"/>
              <a:gd name="connsiteX165" fmla="*/ 3219069 w 6829615"/>
              <a:gd name="connsiteY165" fmla="*/ 1140905 h 4031170"/>
              <a:gd name="connsiteX166" fmla="*/ 3378041 w 6829615"/>
              <a:gd name="connsiteY166" fmla="*/ 1414082 h 4031170"/>
              <a:gd name="connsiteX167" fmla="*/ 4152138 w 6829615"/>
              <a:gd name="connsiteY167" fmla="*/ 1414082 h 4031170"/>
              <a:gd name="connsiteX168" fmla="*/ 3689318 w 6829615"/>
              <a:gd name="connsiteY168" fmla="*/ 2223326 h 4031170"/>
              <a:gd name="connsiteX169" fmla="*/ 3462719 w 6829615"/>
              <a:gd name="connsiteY169" fmla="*/ 2220944 h 4031170"/>
              <a:gd name="connsiteX170" fmla="*/ 3312128 w 6829615"/>
              <a:gd name="connsiteY170" fmla="*/ 2458498 h 4031170"/>
              <a:gd name="connsiteX171" fmla="*/ 3312128 w 6829615"/>
              <a:gd name="connsiteY171" fmla="*/ 2864263 h 4031170"/>
              <a:gd name="connsiteX172" fmla="*/ 2926175 w 6829615"/>
              <a:gd name="connsiteY172" fmla="*/ 3469386 h 4031170"/>
              <a:gd name="connsiteX173" fmla="*/ 2926175 w 6829615"/>
              <a:gd name="connsiteY173" fmla="*/ 3685604 h 4031170"/>
              <a:gd name="connsiteX174" fmla="*/ 2718340 w 6829615"/>
              <a:gd name="connsiteY174" fmla="*/ 4031171 h 403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6829615" h="4031170">
                <a:moveTo>
                  <a:pt x="2718340" y="4031171"/>
                </a:moveTo>
                <a:lnTo>
                  <a:pt x="2288381" y="4028504"/>
                </a:lnTo>
                <a:lnTo>
                  <a:pt x="1978724" y="3663887"/>
                </a:lnTo>
                <a:lnTo>
                  <a:pt x="1978724" y="3314129"/>
                </a:lnTo>
                <a:lnTo>
                  <a:pt x="1742980" y="2885599"/>
                </a:lnTo>
                <a:lnTo>
                  <a:pt x="1743742" y="2627662"/>
                </a:lnTo>
                <a:lnTo>
                  <a:pt x="1603534" y="2383631"/>
                </a:lnTo>
                <a:lnTo>
                  <a:pt x="1603534" y="1988344"/>
                </a:lnTo>
                <a:lnTo>
                  <a:pt x="1563624" y="1916906"/>
                </a:lnTo>
                <a:lnTo>
                  <a:pt x="1009840" y="1916906"/>
                </a:lnTo>
                <a:lnTo>
                  <a:pt x="947833" y="2024443"/>
                </a:lnTo>
                <a:lnTo>
                  <a:pt x="351282" y="2024443"/>
                </a:lnTo>
                <a:lnTo>
                  <a:pt x="0" y="1478661"/>
                </a:lnTo>
                <a:lnTo>
                  <a:pt x="0" y="860965"/>
                </a:lnTo>
                <a:lnTo>
                  <a:pt x="512636" y="0"/>
                </a:lnTo>
                <a:lnTo>
                  <a:pt x="1361408" y="0"/>
                </a:lnTo>
                <a:lnTo>
                  <a:pt x="1537526" y="290417"/>
                </a:lnTo>
                <a:lnTo>
                  <a:pt x="1638967" y="289751"/>
                </a:lnTo>
                <a:lnTo>
                  <a:pt x="1798130" y="0"/>
                </a:lnTo>
                <a:lnTo>
                  <a:pt x="6829616" y="0"/>
                </a:lnTo>
                <a:lnTo>
                  <a:pt x="6829616" y="161925"/>
                </a:lnTo>
                <a:lnTo>
                  <a:pt x="1893951" y="161925"/>
                </a:lnTo>
                <a:lnTo>
                  <a:pt x="1735169" y="451104"/>
                </a:lnTo>
                <a:lnTo>
                  <a:pt x="1446752" y="452914"/>
                </a:lnTo>
                <a:lnTo>
                  <a:pt x="1270254" y="161925"/>
                </a:lnTo>
                <a:lnTo>
                  <a:pt x="604647" y="161925"/>
                </a:lnTo>
                <a:lnTo>
                  <a:pt x="161925" y="905447"/>
                </a:lnTo>
                <a:lnTo>
                  <a:pt x="161925" y="1431036"/>
                </a:lnTo>
                <a:lnTo>
                  <a:pt x="439674" y="1862518"/>
                </a:lnTo>
                <a:lnTo>
                  <a:pt x="854297" y="1862518"/>
                </a:lnTo>
                <a:lnTo>
                  <a:pt x="916305" y="1754981"/>
                </a:lnTo>
                <a:lnTo>
                  <a:pt x="1658684" y="1754981"/>
                </a:lnTo>
                <a:lnTo>
                  <a:pt x="1765459" y="1946148"/>
                </a:lnTo>
                <a:lnTo>
                  <a:pt x="1765459" y="2340388"/>
                </a:lnTo>
                <a:lnTo>
                  <a:pt x="1905762" y="2584704"/>
                </a:lnTo>
                <a:lnTo>
                  <a:pt x="1905000" y="2844260"/>
                </a:lnTo>
                <a:lnTo>
                  <a:pt x="2140649" y="3272504"/>
                </a:lnTo>
                <a:lnTo>
                  <a:pt x="2140649" y="3604451"/>
                </a:lnTo>
                <a:lnTo>
                  <a:pt x="2363724" y="3867055"/>
                </a:lnTo>
                <a:lnTo>
                  <a:pt x="2627090" y="3868674"/>
                </a:lnTo>
                <a:lnTo>
                  <a:pt x="2764250" y="3640646"/>
                </a:lnTo>
                <a:lnTo>
                  <a:pt x="2764250" y="3422047"/>
                </a:lnTo>
                <a:lnTo>
                  <a:pt x="3150203" y="2817019"/>
                </a:lnTo>
                <a:lnTo>
                  <a:pt x="3150203" y="2411444"/>
                </a:lnTo>
                <a:lnTo>
                  <a:pt x="3374231" y="2058067"/>
                </a:lnTo>
                <a:lnTo>
                  <a:pt x="3595973" y="2060448"/>
                </a:lnTo>
                <a:lnTo>
                  <a:pt x="3872960" y="1576007"/>
                </a:lnTo>
                <a:lnTo>
                  <a:pt x="3284982" y="1576007"/>
                </a:lnTo>
                <a:lnTo>
                  <a:pt x="3057049" y="1184529"/>
                </a:lnTo>
                <a:lnTo>
                  <a:pt x="3057525" y="867728"/>
                </a:lnTo>
                <a:lnTo>
                  <a:pt x="2748724" y="440912"/>
                </a:lnTo>
                <a:lnTo>
                  <a:pt x="2058638" y="440912"/>
                </a:lnTo>
                <a:lnTo>
                  <a:pt x="1873853" y="778097"/>
                </a:lnTo>
                <a:lnTo>
                  <a:pt x="1305116" y="778097"/>
                </a:lnTo>
                <a:lnTo>
                  <a:pt x="1102233" y="431387"/>
                </a:lnTo>
                <a:lnTo>
                  <a:pt x="739426" y="431387"/>
                </a:lnTo>
                <a:lnTo>
                  <a:pt x="421196" y="995077"/>
                </a:lnTo>
                <a:lnTo>
                  <a:pt x="428435" y="1339787"/>
                </a:lnTo>
                <a:lnTo>
                  <a:pt x="598075" y="1584389"/>
                </a:lnTo>
                <a:lnTo>
                  <a:pt x="720471" y="1584389"/>
                </a:lnTo>
                <a:lnTo>
                  <a:pt x="823817" y="1449229"/>
                </a:lnTo>
                <a:lnTo>
                  <a:pt x="1788795" y="1449229"/>
                </a:lnTo>
                <a:lnTo>
                  <a:pt x="2030825" y="1890046"/>
                </a:lnTo>
                <a:lnTo>
                  <a:pt x="2030825" y="2294763"/>
                </a:lnTo>
                <a:lnTo>
                  <a:pt x="2171414" y="2536222"/>
                </a:lnTo>
                <a:lnTo>
                  <a:pt x="2171414" y="2782348"/>
                </a:lnTo>
                <a:lnTo>
                  <a:pt x="2424017" y="3204782"/>
                </a:lnTo>
                <a:lnTo>
                  <a:pt x="2424017" y="3455861"/>
                </a:lnTo>
                <a:lnTo>
                  <a:pt x="2493740" y="3546824"/>
                </a:lnTo>
                <a:lnTo>
                  <a:pt x="2523554" y="3497485"/>
                </a:lnTo>
                <a:lnTo>
                  <a:pt x="2523554" y="3311366"/>
                </a:lnTo>
                <a:lnTo>
                  <a:pt x="2882741" y="2736723"/>
                </a:lnTo>
                <a:lnTo>
                  <a:pt x="2885694" y="2291906"/>
                </a:lnTo>
                <a:lnTo>
                  <a:pt x="3159919" y="1831372"/>
                </a:lnTo>
                <a:lnTo>
                  <a:pt x="3448907" y="1830324"/>
                </a:lnTo>
                <a:lnTo>
                  <a:pt x="3463671" y="1805464"/>
                </a:lnTo>
                <a:lnTo>
                  <a:pt x="3139345" y="1804226"/>
                </a:lnTo>
                <a:lnTo>
                  <a:pt x="2795969" y="1241489"/>
                </a:lnTo>
                <a:lnTo>
                  <a:pt x="2806637" y="959072"/>
                </a:lnTo>
                <a:lnTo>
                  <a:pt x="2635949" y="708470"/>
                </a:lnTo>
                <a:lnTo>
                  <a:pt x="2205990" y="706184"/>
                </a:lnTo>
                <a:lnTo>
                  <a:pt x="2018062" y="1035939"/>
                </a:lnTo>
                <a:lnTo>
                  <a:pt x="1136618" y="1035939"/>
                </a:lnTo>
                <a:lnTo>
                  <a:pt x="966883" y="719423"/>
                </a:lnTo>
                <a:lnTo>
                  <a:pt x="906685" y="719423"/>
                </a:lnTo>
                <a:lnTo>
                  <a:pt x="707708" y="1096709"/>
                </a:lnTo>
                <a:lnTo>
                  <a:pt x="708946" y="1153954"/>
                </a:lnTo>
                <a:lnTo>
                  <a:pt x="2203990" y="1154811"/>
                </a:lnTo>
                <a:lnTo>
                  <a:pt x="2355342" y="858298"/>
                </a:lnTo>
                <a:lnTo>
                  <a:pt x="2559749" y="858298"/>
                </a:lnTo>
                <a:lnTo>
                  <a:pt x="2688812" y="1028414"/>
                </a:lnTo>
                <a:lnTo>
                  <a:pt x="2688812" y="1353217"/>
                </a:lnTo>
                <a:lnTo>
                  <a:pt x="3007519" y="1887664"/>
                </a:lnTo>
                <a:lnTo>
                  <a:pt x="2767394" y="2247900"/>
                </a:lnTo>
                <a:lnTo>
                  <a:pt x="2761583" y="2718149"/>
                </a:lnTo>
                <a:lnTo>
                  <a:pt x="2500313" y="3111532"/>
                </a:lnTo>
                <a:lnTo>
                  <a:pt x="2262378" y="2712149"/>
                </a:lnTo>
                <a:lnTo>
                  <a:pt x="2262378" y="2427446"/>
                </a:lnTo>
                <a:lnTo>
                  <a:pt x="2158460" y="2257139"/>
                </a:lnTo>
                <a:lnTo>
                  <a:pt x="2158460" y="1856708"/>
                </a:lnTo>
                <a:lnTo>
                  <a:pt x="1913192" y="1441323"/>
                </a:lnTo>
                <a:lnTo>
                  <a:pt x="2415635" y="1441323"/>
                </a:lnTo>
                <a:lnTo>
                  <a:pt x="2683859" y="1863090"/>
                </a:lnTo>
                <a:lnTo>
                  <a:pt x="2526887" y="2100072"/>
                </a:lnTo>
                <a:lnTo>
                  <a:pt x="2526887" y="2145125"/>
                </a:lnTo>
                <a:lnTo>
                  <a:pt x="2364962" y="2145125"/>
                </a:lnTo>
                <a:lnTo>
                  <a:pt x="2364962" y="2051399"/>
                </a:lnTo>
                <a:lnTo>
                  <a:pt x="2490788" y="1861280"/>
                </a:lnTo>
                <a:lnTo>
                  <a:pt x="2326672" y="1603248"/>
                </a:lnTo>
                <a:lnTo>
                  <a:pt x="2196846" y="1603248"/>
                </a:lnTo>
                <a:lnTo>
                  <a:pt x="2320385" y="1812417"/>
                </a:lnTo>
                <a:lnTo>
                  <a:pt x="2320385" y="2211705"/>
                </a:lnTo>
                <a:lnTo>
                  <a:pt x="2424303" y="2381917"/>
                </a:lnTo>
                <a:lnTo>
                  <a:pt x="2424303" y="2667572"/>
                </a:lnTo>
                <a:lnTo>
                  <a:pt x="2507742" y="2807684"/>
                </a:lnTo>
                <a:lnTo>
                  <a:pt x="2600325" y="2668334"/>
                </a:lnTo>
                <a:lnTo>
                  <a:pt x="2606040" y="2197894"/>
                </a:lnTo>
                <a:lnTo>
                  <a:pt x="2816066" y="1882902"/>
                </a:lnTo>
                <a:lnTo>
                  <a:pt x="2526887" y="1397794"/>
                </a:lnTo>
                <a:lnTo>
                  <a:pt x="2526887" y="1082897"/>
                </a:lnTo>
                <a:lnTo>
                  <a:pt x="2479358" y="1020223"/>
                </a:lnTo>
                <a:lnTo>
                  <a:pt x="2454497" y="1020223"/>
                </a:lnTo>
                <a:lnTo>
                  <a:pt x="2303145" y="1316831"/>
                </a:lnTo>
                <a:lnTo>
                  <a:pt x="759143" y="1315974"/>
                </a:lnTo>
                <a:lnTo>
                  <a:pt x="686562" y="1377315"/>
                </a:lnTo>
                <a:lnTo>
                  <a:pt x="602647" y="1378744"/>
                </a:lnTo>
                <a:lnTo>
                  <a:pt x="550259" y="1309402"/>
                </a:lnTo>
                <a:lnTo>
                  <a:pt x="545021" y="1058228"/>
                </a:lnTo>
                <a:lnTo>
                  <a:pt x="808958" y="557498"/>
                </a:lnTo>
                <a:lnTo>
                  <a:pt x="1063752" y="557498"/>
                </a:lnTo>
                <a:lnTo>
                  <a:pt x="1233583" y="874014"/>
                </a:lnTo>
                <a:lnTo>
                  <a:pt x="1923955" y="874014"/>
                </a:lnTo>
                <a:lnTo>
                  <a:pt x="2112264" y="543687"/>
                </a:lnTo>
                <a:lnTo>
                  <a:pt x="2721864" y="547021"/>
                </a:lnTo>
                <a:lnTo>
                  <a:pt x="2970371" y="911924"/>
                </a:lnTo>
                <a:lnTo>
                  <a:pt x="2959608" y="1198721"/>
                </a:lnTo>
                <a:lnTo>
                  <a:pt x="3230404" y="1642682"/>
                </a:lnTo>
                <a:lnTo>
                  <a:pt x="3747326" y="1644587"/>
                </a:lnTo>
                <a:lnTo>
                  <a:pt x="3541300" y="1991868"/>
                </a:lnTo>
                <a:lnTo>
                  <a:pt x="3252216" y="1993011"/>
                </a:lnTo>
                <a:lnTo>
                  <a:pt x="3047333" y="2336959"/>
                </a:lnTo>
                <a:lnTo>
                  <a:pt x="3044381" y="2783681"/>
                </a:lnTo>
                <a:lnTo>
                  <a:pt x="2685479" y="3357848"/>
                </a:lnTo>
                <a:lnTo>
                  <a:pt x="2685479" y="3542633"/>
                </a:lnTo>
                <a:lnTo>
                  <a:pt x="2572417" y="3729704"/>
                </a:lnTo>
                <a:lnTo>
                  <a:pt x="2429923" y="3729704"/>
                </a:lnTo>
                <a:lnTo>
                  <a:pt x="2262092" y="3510820"/>
                </a:lnTo>
                <a:lnTo>
                  <a:pt x="2262092" y="3249454"/>
                </a:lnTo>
                <a:lnTo>
                  <a:pt x="2009489" y="2827115"/>
                </a:lnTo>
                <a:lnTo>
                  <a:pt x="2009489" y="2579941"/>
                </a:lnTo>
                <a:lnTo>
                  <a:pt x="1868900" y="2338483"/>
                </a:lnTo>
                <a:lnTo>
                  <a:pt x="1868900" y="1931575"/>
                </a:lnTo>
                <a:lnTo>
                  <a:pt x="1692974" y="1611154"/>
                </a:lnTo>
                <a:lnTo>
                  <a:pt x="903827" y="1611154"/>
                </a:lnTo>
                <a:lnTo>
                  <a:pt x="800481" y="1746314"/>
                </a:lnTo>
                <a:lnTo>
                  <a:pt x="513398" y="1746314"/>
                </a:lnTo>
                <a:lnTo>
                  <a:pt x="267653" y="1391984"/>
                </a:lnTo>
                <a:lnTo>
                  <a:pt x="258413" y="954119"/>
                </a:lnTo>
                <a:lnTo>
                  <a:pt x="644843" y="269462"/>
                </a:lnTo>
                <a:lnTo>
                  <a:pt x="1195102" y="269462"/>
                </a:lnTo>
                <a:lnTo>
                  <a:pt x="1397984" y="616172"/>
                </a:lnTo>
                <a:lnTo>
                  <a:pt x="1777937" y="616172"/>
                </a:lnTo>
                <a:lnTo>
                  <a:pt x="1962722" y="278987"/>
                </a:lnTo>
                <a:lnTo>
                  <a:pt x="2831402" y="278987"/>
                </a:lnTo>
                <a:lnTo>
                  <a:pt x="3219545" y="815435"/>
                </a:lnTo>
                <a:lnTo>
                  <a:pt x="3219069" y="1140905"/>
                </a:lnTo>
                <a:lnTo>
                  <a:pt x="3378041" y="1414082"/>
                </a:lnTo>
                <a:lnTo>
                  <a:pt x="4152138" y="1414082"/>
                </a:lnTo>
                <a:lnTo>
                  <a:pt x="3689318" y="2223326"/>
                </a:lnTo>
                <a:lnTo>
                  <a:pt x="3462719" y="2220944"/>
                </a:lnTo>
                <a:lnTo>
                  <a:pt x="3312128" y="2458498"/>
                </a:lnTo>
                <a:lnTo>
                  <a:pt x="3312128" y="2864263"/>
                </a:lnTo>
                <a:lnTo>
                  <a:pt x="2926175" y="3469386"/>
                </a:lnTo>
                <a:lnTo>
                  <a:pt x="2926175" y="3685604"/>
                </a:lnTo>
                <a:lnTo>
                  <a:pt x="2718340" y="4031171"/>
                </a:lnTo>
                <a:close/>
              </a:path>
            </a:pathLst>
          </a:custGeom>
          <a:solidFill>
            <a:srgbClr val="7DBA02"/>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28832431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squar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pic>
        <p:nvPicPr>
          <p:cNvPr id="10" name="Picture 9" descr="A green train on a track&#10;&#10;Description automatically generated">
            <a:extLst>
              <a:ext uri="{FF2B5EF4-FFF2-40B4-BE49-F238E27FC236}">
                <a16:creationId xmlns:a16="http://schemas.microsoft.com/office/drawing/2014/main" id="{632EF9B6-B7F2-5B68-A22D-54C283B3FF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730523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4608551" y="1078100"/>
            <a:ext cx="5071263" cy="2585323"/>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574970" y="3952119"/>
            <a:ext cx="2810385" cy="788724"/>
          </a:xfrm>
          <a:prstGeom prst="rect">
            <a:avLst/>
          </a:prstGeom>
        </p:spPr>
        <p:txBody>
          <a:bodyPr wrap="none" tIns="144000">
            <a:spAutoFit/>
          </a:bodyPr>
          <a:lstStyle>
            <a:lvl1pPr algn="r">
              <a:defRPr sz="2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36542234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3" name="Picture Placeholder 433" descr="Colourful cargo containers stacked with a worker standing">
            <a:extLst>
              <a:ext uri="{FF2B5EF4-FFF2-40B4-BE49-F238E27FC236}">
                <a16:creationId xmlns:a16="http://schemas.microsoft.com/office/drawing/2014/main" id="{77320EED-BBCB-8B40-2FBE-A4CA2CA7D0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3252842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3419BA2B-CD57-53EE-397D-95B77E2910A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847895" y="3429000"/>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3" name="Title 1">
            <a:extLst>
              <a:ext uri="{FF2B5EF4-FFF2-40B4-BE49-F238E27FC236}">
                <a16:creationId xmlns:a16="http://schemas.microsoft.com/office/drawing/2014/main" id="{1323907A-9933-E4B0-2CF7-72CC82888E5C}"/>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10373408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8" name="Picture 7" descr="Train tracks with train cars on each side&#10;&#10;Description automatically generated">
            <a:extLst>
              <a:ext uri="{FF2B5EF4-FFF2-40B4-BE49-F238E27FC236}">
                <a16:creationId xmlns:a16="http://schemas.microsoft.com/office/drawing/2014/main" id="{2ED9AAEA-3731-AD3D-0F78-72016945F3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8271"/>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984614" y="1239087"/>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3285615" y="3772254"/>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6944205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pic>
        <p:nvPicPr>
          <p:cNvPr id="4" name="Picture 3" descr="A yellow pipes on a building&#10;&#10;Description automatically generated with medium confidence">
            <a:extLst>
              <a:ext uri="{FF2B5EF4-FFF2-40B4-BE49-F238E27FC236}">
                <a16:creationId xmlns:a16="http://schemas.microsoft.com/office/drawing/2014/main" id="{9EB74ED6-8907-4B51-479C-FDD3F66E7F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2835926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2" name="Picture Placeholder 115" descr="Top view of a wooden desk with a white keyboard, drawing plan and drawing compass, and pens.">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6800700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dirty="0"/>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618755" y="4945338"/>
            <a:ext cx="6543458" cy="615553"/>
          </a:xfrm>
          <a:prstGeom prst="rect">
            <a:avLst/>
          </a:prstGeom>
        </p:spPr>
        <p:txBody>
          <a:bodyPr wrap="none" anchor="t">
            <a:spAutoFit/>
          </a:bodyPr>
          <a:lstStyle>
            <a:lvl1pPr>
              <a:defRPr sz="4000">
                <a:solidFill>
                  <a:schemeClr val="tx1"/>
                </a:solidFill>
              </a:defRPr>
            </a:lvl1pPr>
          </a:lstStyle>
          <a:p>
            <a:r>
              <a:rPr lang="en-GB"/>
              <a:t>Click to edit Master title style</a:t>
            </a:r>
            <a:endParaRPr lang="en-US"/>
          </a:p>
        </p:txBody>
      </p:sp>
      <p:sp>
        <p:nvSpPr>
          <p:cNvPr id="2" name="Text Placeholder 18">
            <a:extLst>
              <a:ext uri="{FF2B5EF4-FFF2-40B4-BE49-F238E27FC236}">
                <a16:creationId xmlns:a16="http://schemas.microsoft.com/office/drawing/2014/main" id="{DF6E4E97-1E5E-6DDC-51DB-51A4B672C716}"/>
              </a:ext>
            </a:extLst>
          </p:cNvPr>
          <p:cNvSpPr>
            <a:spLocks noGrp="1"/>
          </p:cNvSpPr>
          <p:nvPr>
            <p:ph type="body" sz="quarter" idx="13" hasCustomPrompt="1"/>
          </p:nvPr>
        </p:nvSpPr>
        <p:spPr>
          <a:xfrm>
            <a:off x="618757" y="5572294"/>
            <a:ext cx="5032147" cy="484025"/>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here and here and here</a:t>
            </a:r>
            <a:endParaRPr lang="en-GB" sz="2400"/>
          </a:p>
        </p:txBody>
      </p:sp>
    </p:spTree>
    <p:extLst>
      <p:ext uri="{BB962C8B-B14F-4D97-AF65-F5344CB8AC3E}">
        <p14:creationId xmlns:p14="http://schemas.microsoft.com/office/powerpoint/2010/main" val="3565545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994C55-28DA-03C2-35BC-75F5D854F08B}"/>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13" name="Picture Placeholder 12">
            <a:extLst>
              <a:ext uri="{FF2B5EF4-FFF2-40B4-BE49-F238E27FC236}">
                <a16:creationId xmlns:a16="http://schemas.microsoft.com/office/drawing/2014/main" id="{BC6E6505-1432-E7D8-FDE1-5E4383D36C37}"/>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dirty="0"/>
          </a:p>
        </p:txBody>
      </p:sp>
      <p:sp>
        <p:nvSpPr>
          <p:cNvPr id="26" name="Text Placeholder 13">
            <a:extLst>
              <a:ext uri="{FF2B5EF4-FFF2-40B4-BE49-F238E27FC236}">
                <a16:creationId xmlns:a16="http://schemas.microsoft.com/office/drawing/2014/main" id="{615020BA-0B93-180E-3093-EAC3BCC73BB5}"/>
              </a:ext>
            </a:extLst>
          </p:cNvPr>
          <p:cNvSpPr>
            <a:spLocks noGrp="1"/>
          </p:cNvSpPr>
          <p:nvPr>
            <p:ph type="body" sz="quarter" idx="16" hasCustomPrompt="1"/>
          </p:nvPr>
        </p:nvSpPr>
        <p:spPr>
          <a:xfrm>
            <a:off x="283474" y="517638"/>
            <a:ext cx="5889053" cy="410136"/>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Freeform 1">
            <a:extLst>
              <a:ext uri="{FF2B5EF4-FFF2-40B4-BE49-F238E27FC236}">
                <a16:creationId xmlns:a16="http://schemas.microsoft.com/office/drawing/2014/main" id="{8CE118E7-1BAE-2BED-BA49-7E01CC506DEF}"/>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dirty="0">
              <a:solidFill>
                <a:schemeClr val="tx1"/>
              </a:solidFill>
            </a:endParaRPr>
          </a:p>
        </p:txBody>
      </p:sp>
      <p:sp>
        <p:nvSpPr>
          <p:cNvPr id="3" name="Rectangle 2">
            <a:extLst>
              <a:ext uri="{FF2B5EF4-FFF2-40B4-BE49-F238E27FC236}">
                <a16:creationId xmlns:a16="http://schemas.microsoft.com/office/drawing/2014/main" id="{72C509C7-F64D-8D3C-E43B-BAD58331BD3D}"/>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dirty="0">
              <a:solidFill>
                <a:schemeClr val="bg1"/>
              </a:solidFill>
              <a:latin typeface="Tahoma"/>
            </a:endParaRPr>
          </a:p>
        </p:txBody>
      </p:sp>
      <p:sp>
        <p:nvSpPr>
          <p:cNvPr id="4" name="Title 1">
            <a:extLst>
              <a:ext uri="{FF2B5EF4-FFF2-40B4-BE49-F238E27FC236}">
                <a16:creationId xmlns:a16="http://schemas.microsoft.com/office/drawing/2014/main" id="{549A9D43-FF02-9C81-1CFC-D9B244C57579}"/>
              </a:ext>
            </a:extLst>
          </p:cNvPr>
          <p:cNvSpPr>
            <a:spLocks noGrp="1"/>
          </p:cNvSpPr>
          <p:nvPr>
            <p:ph type="title" hasCustomPrompt="1"/>
          </p:nvPr>
        </p:nvSpPr>
        <p:spPr>
          <a:xfrm>
            <a:off x="283474" y="152400"/>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6" name="Graphic 64">
            <a:extLst>
              <a:ext uri="{FF2B5EF4-FFF2-40B4-BE49-F238E27FC236}">
                <a16:creationId xmlns:a16="http://schemas.microsoft.com/office/drawing/2014/main" id="{410252B1-98B5-8714-70E8-11601AFBFE16}"/>
              </a:ext>
            </a:extLst>
          </p:cNvPr>
          <p:cNvSpPr/>
          <p:nvPr userDrawn="1"/>
        </p:nvSpPr>
        <p:spPr>
          <a:xfrm>
            <a:off x="209511" y="923680"/>
            <a:ext cx="10009519" cy="1141126"/>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451880" h="963549">
                <a:moveTo>
                  <a:pt x="8451880" y="0"/>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dirty="0"/>
          </a:p>
        </p:txBody>
      </p:sp>
    </p:spTree>
    <p:extLst>
      <p:ext uri="{BB962C8B-B14F-4D97-AF65-F5344CB8AC3E}">
        <p14:creationId xmlns:p14="http://schemas.microsoft.com/office/powerpoint/2010/main" val="37499832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4A12B0-5BA2-5100-AAD4-E12E3C1737AF}"/>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2" name="Picture Placeholder 1">
            <a:extLst>
              <a:ext uri="{FF2B5EF4-FFF2-40B4-BE49-F238E27FC236}">
                <a16:creationId xmlns:a16="http://schemas.microsoft.com/office/drawing/2014/main" id="{29B7C479-2D3F-2960-139A-D5BB63A41E19}"/>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dirty="0"/>
          </a:p>
        </p:txBody>
      </p:sp>
      <p:sp>
        <p:nvSpPr>
          <p:cNvPr id="10" name="Freeform 9">
            <a:extLst>
              <a:ext uri="{FF2B5EF4-FFF2-40B4-BE49-F238E27FC236}">
                <a16:creationId xmlns:a16="http://schemas.microsoft.com/office/drawing/2014/main" id="{FD2AA106-02DD-9456-5F7D-D1D25492CD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dirty="0">
              <a:solidFill>
                <a:schemeClr val="tx1"/>
              </a:solidFill>
            </a:endParaRPr>
          </a:p>
        </p:txBody>
      </p:sp>
      <p:sp>
        <p:nvSpPr>
          <p:cNvPr id="11" name="Rectangle 10">
            <a:extLst>
              <a:ext uri="{FF2B5EF4-FFF2-40B4-BE49-F238E27FC236}">
                <a16:creationId xmlns:a16="http://schemas.microsoft.com/office/drawing/2014/main" id="{05D950A5-2828-221A-996F-175C05E4BB43}"/>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dirty="0">
              <a:solidFill>
                <a:schemeClr val="bg1"/>
              </a:solidFill>
              <a:latin typeface="Tahoma"/>
            </a:endParaRPr>
          </a:p>
        </p:txBody>
      </p:sp>
      <p:sp>
        <p:nvSpPr>
          <p:cNvPr id="4" name="Title 1">
            <a:extLst>
              <a:ext uri="{FF2B5EF4-FFF2-40B4-BE49-F238E27FC236}">
                <a16:creationId xmlns:a16="http://schemas.microsoft.com/office/drawing/2014/main" id="{8470FF30-5A43-9A43-5905-5F595AC738D5}"/>
              </a:ext>
            </a:extLst>
          </p:cNvPr>
          <p:cNvSpPr>
            <a:spLocks noGrp="1"/>
          </p:cNvSpPr>
          <p:nvPr>
            <p:ph type="title" hasCustomPrompt="1"/>
          </p:nvPr>
        </p:nvSpPr>
        <p:spPr>
          <a:xfrm>
            <a:off x="303795" y="2844800"/>
            <a:ext cx="6212351" cy="410136"/>
          </a:xfrm>
          <a:prstGeom prst="rect">
            <a:avLst/>
          </a:prstGeom>
        </p:spPr>
        <p:txBody>
          <a:bodyPr>
            <a:noAutofit/>
          </a:bodyPr>
          <a:lstStyle>
            <a:lvl1pPr>
              <a:defRPr sz="4000"/>
            </a:lvl1pPr>
          </a:lstStyle>
          <a:p>
            <a:r>
              <a:rPr lang="en-US"/>
              <a:t>Click To Edit Custom Slide</a:t>
            </a:r>
            <a:endParaRPr lang="en-GB"/>
          </a:p>
        </p:txBody>
      </p:sp>
      <p:sp>
        <p:nvSpPr>
          <p:cNvPr id="65" name="Text Placeholder 13">
            <a:extLst>
              <a:ext uri="{FF2B5EF4-FFF2-40B4-BE49-F238E27FC236}">
                <a16:creationId xmlns:a16="http://schemas.microsoft.com/office/drawing/2014/main" id="{0A8EDC15-9113-2840-B13A-8731DFA92A06}"/>
              </a:ext>
            </a:extLst>
          </p:cNvPr>
          <p:cNvSpPr>
            <a:spLocks noGrp="1"/>
          </p:cNvSpPr>
          <p:nvPr>
            <p:ph type="body" sz="quarter" idx="16" hasCustomPrompt="1"/>
          </p:nvPr>
        </p:nvSpPr>
        <p:spPr>
          <a:xfrm>
            <a:off x="303795" y="3548530"/>
            <a:ext cx="5889053" cy="410136"/>
          </a:xfrm>
          <a:prstGeom prst="rect">
            <a:avLst/>
          </a:prstGeom>
        </p:spPr>
        <p:txBody>
          <a:bodyPr wrap="none"/>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1779557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93634" y="528118"/>
            <a:ext cx="5907785" cy="352276"/>
          </a:xfrm>
          <a:prstGeom prst="rect">
            <a:avLst/>
          </a:prstGeom>
        </p:spPr>
        <p:txBody>
          <a:bodyPr wrap="square">
            <a:spAutoFit/>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ext Placeholder 4">
            <a:extLst>
              <a:ext uri="{FF2B5EF4-FFF2-40B4-BE49-F238E27FC236}">
                <a16:creationId xmlns:a16="http://schemas.microsoft.com/office/drawing/2014/main" id="{EF0BAC52-79D1-6BFD-F36B-C7F59E7AB7A6}"/>
              </a:ext>
            </a:extLst>
          </p:cNvPr>
          <p:cNvSpPr>
            <a:spLocks noGrp="1"/>
          </p:cNvSpPr>
          <p:nvPr>
            <p:ph type="body" sz="quarter" idx="17" hasCustomPrompt="1"/>
          </p:nvPr>
        </p:nvSpPr>
        <p:spPr>
          <a:xfrm>
            <a:off x="618755" y="1778000"/>
            <a:ext cx="42037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3" name="Title 1">
            <a:extLst>
              <a:ext uri="{FF2B5EF4-FFF2-40B4-BE49-F238E27FC236}">
                <a16:creationId xmlns:a16="http://schemas.microsoft.com/office/drawing/2014/main" id="{3E1EFCF2-014A-C6FC-8AA7-CCC868BA8A60}"/>
              </a:ext>
            </a:extLst>
          </p:cNvPr>
          <p:cNvSpPr>
            <a:spLocks noGrp="1"/>
          </p:cNvSpPr>
          <p:nvPr>
            <p:ph type="title" hasCustomPrompt="1"/>
          </p:nvPr>
        </p:nvSpPr>
        <p:spPr>
          <a:xfrm>
            <a:off x="283474" y="158786"/>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8197354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83475" y="845445"/>
            <a:ext cx="10079724" cy="352276"/>
          </a:xfrm>
          <a:prstGeom prst="rect">
            <a:avLst/>
          </a:prstGeom>
        </p:spPr>
        <p:txBody>
          <a:bodyPr wrap="square">
            <a:spAutoFit/>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5" name="Text Placeholder 4">
            <a:extLst>
              <a:ext uri="{FF2B5EF4-FFF2-40B4-BE49-F238E27FC236}">
                <a16:creationId xmlns:a16="http://schemas.microsoft.com/office/drawing/2014/main" id="{481F9625-3BD0-8CEF-BB6E-C2D380C4041F}"/>
              </a:ext>
            </a:extLst>
          </p:cNvPr>
          <p:cNvSpPr>
            <a:spLocks noGrp="1"/>
          </p:cNvSpPr>
          <p:nvPr>
            <p:ph type="body" sz="quarter" idx="17" hasCustomPrompt="1"/>
          </p:nvPr>
        </p:nvSpPr>
        <p:spPr>
          <a:xfrm>
            <a:off x="283474" y="1778000"/>
            <a:ext cx="36720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6" name="Text Placeholder 4">
            <a:extLst>
              <a:ext uri="{FF2B5EF4-FFF2-40B4-BE49-F238E27FC236}">
                <a16:creationId xmlns:a16="http://schemas.microsoft.com/office/drawing/2014/main" id="{5CFE821C-A126-325A-A5F7-2E8FCBEC6AC0}"/>
              </a:ext>
            </a:extLst>
          </p:cNvPr>
          <p:cNvSpPr>
            <a:spLocks noGrp="1"/>
          </p:cNvSpPr>
          <p:nvPr>
            <p:ph type="body" sz="quarter" idx="18" hasCustomPrompt="1"/>
          </p:nvPr>
        </p:nvSpPr>
        <p:spPr>
          <a:xfrm>
            <a:off x="4260000"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7" name="Text Placeholder 4">
            <a:extLst>
              <a:ext uri="{FF2B5EF4-FFF2-40B4-BE49-F238E27FC236}">
                <a16:creationId xmlns:a16="http://schemas.microsoft.com/office/drawing/2014/main" id="{177C89CF-65C0-65A1-9053-1E5547FD1A35}"/>
              </a:ext>
            </a:extLst>
          </p:cNvPr>
          <p:cNvSpPr>
            <a:spLocks noGrp="1"/>
          </p:cNvSpPr>
          <p:nvPr>
            <p:ph type="body" sz="quarter" idx="19" hasCustomPrompt="1"/>
          </p:nvPr>
        </p:nvSpPr>
        <p:spPr>
          <a:xfrm>
            <a:off x="8236526"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8" name="Title 1">
            <a:extLst>
              <a:ext uri="{FF2B5EF4-FFF2-40B4-BE49-F238E27FC236}">
                <a16:creationId xmlns:a16="http://schemas.microsoft.com/office/drawing/2014/main" id="{F10E32AF-ABB5-810B-6647-AA7A03E11C8C}"/>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13339883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E057FC0-0CF3-598B-7894-CC63D03D9B7D}"/>
              </a:ext>
            </a:extLst>
          </p:cNvPr>
          <p:cNvSpPr>
            <a:spLocks noGrp="1"/>
          </p:cNvSpPr>
          <p:nvPr>
            <p:ph type="pic" sz="quarter" idx="15"/>
          </p:nvPr>
        </p:nvSpPr>
        <p:spPr>
          <a:xfrm>
            <a:off x="4610100" y="1777883"/>
            <a:ext cx="7581900" cy="3902075"/>
          </a:xfrm>
          <a:prstGeom prst="rect">
            <a:avLst/>
          </a:prstGeom>
          <a:pattFill prst="diagBrick">
            <a:fgClr>
              <a:schemeClr val="tx2">
                <a:lumMod val="20000"/>
                <a:lumOff val="80000"/>
              </a:schemeClr>
            </a:fgClr>
            <a:bgClr>
              <a:schemeClr val="bg1"/>
            </a:bgClr>
          </a:pattFill>
        </p:spPr>
        <p:txBody>
          <a:bodyPr/>
          <a:lstStyle/>
          <a:p>
            <a:endParaRPr lang="en-US" dirty="0"/>
          </a:p>
        </p:txBody>
      </p:sp>
      <p:sp>
        <p:nvSpPr>
          <p:cNvPr id="5" name="Subtitle 2">
            <a:extLst>
              <a:ext uri="{FF2B5EF4-FFF2-40B4-BE49-F238E27FC236}">
                <a16:creationId xmlns:a16="http://schemas.microsoft.com/office/drawing/2014/main" id="{51CA1FCD-EF11-F77D-A3FA-03915A1E7585}"/>
              </a:ext>
            </a:extLst>
          </p:cNvPr>
          <p:cNvSpPr>
            <a:spLocks noGrp="1"/>
          </p:cNvSpPr>
          <p:nvPr>
            <p:ph type="subTitle" idx="1" hasCustomPrompt="1"/>
          </p:nvPr>
        </p:nvSpPr>
        <p:spPr>
          <a:xfrm>
            <a:off x="297951" y="2466814"/>
            <a:ext cx="4139578" cy="3213144"/>
          </a:xfrm>
          <a:prstGeom prst="rect">
            <a:avLst/>
          </a:prstGeom>
        </p:spPr>
        <p:txBody>
          <a:bodyPr/>
          <a:lstStyle>
            <a:lvl1pPr marL="7521" marR="361381" indent="-189904" algn="l">
              <a:lnSpc>
                <a:spcPct val="100000"/>
              </a:lnSpc>
              <a:spcBef>
                <a:spcPts val="56"/>
              </a:spcBef>
              <a:buNone/>
              <a:defRPr sz="16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1800"/>
              <a:t>Normal text here and here and here and here</a:t>
            </a:r>
            <a:endParaRPr lang="en-GB" sz="2400"/>
          </a:p>
        </p:txBody>
      </p:sp>
      <p:sp>
        <p:nvSpPr>
          <p:cNvPr id="17" name="Text Placeholder 13">
            <a:extLst>
              <a:ext uri="{FF2B5EF4-FFF2-40B4-BE49-F238E27FC236}">
                <a16:creationId xmlns:a16="http://schemas.microsoft.com/office/drawing/2014/main" id="{77ADA2A2-B019-3E85-7EB4-24AC52AC21F0}"/>
              </a:ext>
            </a:extLst>
          </p:cNvPr>
          <p:cNvSpPr>
            <a:spLocks noGrp="1"/>
          </p:cNvSpPr>
          <p:nvPr>
            <p:ph type="body" sz="quarter" idx="16" hasCustomPrompt="1"/>
          </p:nvPr>
        </p:nvSpPr>
        <p:spPr>
          <a:xfrm>
            <a:off x="287792" y="1776016"/>
            <a:ext cx="4139578" cy="690797"/>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itle 1">
            <a:extLst>
              <a:ext uri="{FF2B5EF4-FFF2-40B4-BE49-F238E27FC236}">
                <a16:creationId xmlns:a16="http://schemas.microsoft.com/office/drawing/2014/main" id="{FBCE2CF7-1553-356D-C0BE-FEE5FC33778B}"/>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37077093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D031-043D-4150-8D51-38680CAB1C7B}"/>
              </a:ext>
            </a:extLst>
          </p:cNvPr>
          <p:cNvSpPr>
            <a:spLocks noGrp="1"/>
          </p:cNvSpPr>
          <p:nvPr>
            <p:ph type="title" hasCustomPrompt="1"/>
          </p:nvPr>
        </p:nvSpPr>
        <p:spPr>
          <a:xfrm>
            <a:off x="641436" y="1061440"/>
            <a:ext cx="10822684" cy="430887"/>
          </a:xfrm>
          <a:prstGeom prst="rect">
            <a:avLst/>
          </a:prstGeom>
        </p:spPr>
        <p:txBody>
          <a:bodyPr wrap="square">
            <a:spAutoFit/>
          </a:bodyPr>
          <a:lstStyle>
            <a:lvl1pPr algn="ctr">
              <a:defRPr/>
            </a:lvl1pPr>
          </a:lstStyle>
          <a:p>
            <a:r>
              <a:rPr lang="en-US"/>
              <a:t>Click To Edit Custom Slide</a:t>
            </a:r>
            <a:endParaRPr lang="en-GB"/>
          </a:p>
        </p:txBody>
      </p:sp>
      <p:sp>
        <p:nvSpPr>
          <p:cNvPr id="4" name="Subtitle 2">
            <a:extLst>
              <a:ext uri="{FF2B5EF4-FFF2-40B4-BE49-F238E27FC236}">
                <a16:creationId xmlns:a16="http://schemas.microsoft.com/office/drawing/2014/main" id="{BC6647BB-83A6-68CE-A0DA-BA6CBD6AE757}"/>
              </a:ext>
            </a:extLst>
          </p:cNvPr>
          <p:cNvSpPr>
            <a:spLocks noGrp="1"/>
          </p:cNvSpPr>
          <p:nvPr>
            <p:ph type="subTitle" idx="1" hasCustomPrompt="1"/>
          </p:nvPr>
        </p:nvSpPr>
        <p:spPr>
          <a:xfrm>
            <a:off x="641435" y="2112087"/>
            <a:ext cx="10822684" cy="2361671"/>
          </a:xfrm>
          <a:prstGeom prst="rect">
            <a:avLst/>
          </a:prstGeom>
        </p:spPr>
        <p:txBody>
          <a:bodyPr/>
          <a:lstStyle>
            <a:lvl1pPr marL="7521" marR="361381" indent="-189904" algn="ctr">
              <a:lnSpc>
                <a:spcPct val="165300"/>
              </a:lnSpc>
              <a:spcBef>
                <a:spcPts val="56"/>
              </a:spcBef>
              <a:buNone/>
              <a:defRPr sz="20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a:t>Lorem ipsum dolor sit </a:t>
            </a:r>
            <a:r>
              <a:rPr lang="en-US" sz="2400" err="1"/>
              <a:t>amet</a:t>
            </a:r>
            <a:r>
              <a:rPr lang="en-US" sz="2400"/>
              <a:t>, </a:t>
            </a:r>
            <a:r>
              <a:rPr lang="en-US" sz="2400" err="1"/>
              <a:t>consectetuer</a:t>
            </a:r>
            <a:r>
              <a:rPr lang="en-US" sz="2400"/>
              <a:t> </a:t>
            </a:r>
            <a:r>
              <a:rPr lang="en-US" sz="2400" err="1"/>
              <a:t>adipiscing</a:t>
            </a:r>
            <a:r>
              <a:rPr lang="en-US" sz="2400"/>
              <a:t> </a:t>
            </a:r>
            <a:r>
              <a:rPr lang="en-US" sz="2400" err="1"/>
              <a:t>elit</a:t>
            </a:r>
            <a:r>
              <a:rPr lang="en-US" sz="2400"/>
              <a:t>, sed diam </a:t>
            </a:r>
            <a:r>
              <a:rPr lang="en-US" sz="2400" err="1"/>
              <a:t>nonummy</a:t>
            </a:r>
            <a:r>
              <a:rPr lang="en-US" sz="2400"/>
              <a:t> </a:t>
            </a:r>
            <a:r>
              <a:rPr lang="en-US" sz="2400" err="1"/>
              <a:t>nibh</a:t>
            </a:r>
            <a:r>
              <a:rPr lang="en-US" sz="2400"/>
              <a:t> </a:t>
            </a:r>
            <a:r>
              <a:rPr lang="en-US" sz="2400" err="1"/>
              <a:t>euismod</a:t>
            </a:r>
            <a:r>
              <a:rPr lang="en-US" sz="2400"/>
              <a:t> </a:t>
            </a:r>
            <a:r>
              <a:rPr lang="en-US" sz="2400" err="1"/>
              <a:t>tincidunt</a:t>
            </a:r>
            <a:r>
              <a:rPr lang="en-US" sz="2400"/>
              <a:t> </a:t>
            </a:r>
            <a:r>
              <a:rPr lang="en-US" sz="2400" err="1"/>
              <a:t>ut</a:t>
            </a:r>
            <a:r>
              <a:rPr lang="en-US" sz="2400"/>
              <a:t> </a:t>
            </a:r>
            <a:r>
              <a:rPr lang="en-US" sz="2400" err="1"/>
              <a:t>laoreet</a:t>
            </a:r>
            <a:r>
              <a:rPr lang="en-US" sz="2400"/>
              <a:t> dolore magna </a:t>
            </a:r>
            <a:r>
              <a:rPr lang="en-US" sz="2400" err="1"/>
              <a:t>aliquam</a:t>
            </a:r>
            <a:r>
              <a:rPr lang="en-US" sz="2400"/>
              <a:t> </a:t>
            </a:r>
            <a:r>
              <a:rPr lang="en-US" sz="2400" err="1"/>
              <a:t>erat</a:t>
            </a:r>
            <a:r>
              <a:rPr lang="en-US" sz="2400"/>
              <a:t> </a:t>
            </a:r>
            <a:r>
              <a:rPr lang="en-US" sz="2400" err="1"/>
              <a:t>volutpat</a:t>
            </a:r>
            <a:r>
              <a:rPr lang="en-US" sz="2400"/>
              <a:t>. Ut </a:t>
            </a:r>
            <a:r>
              <a:rPr lang="en-US" sz="2400" err="1"/>
              <a:t>wisi</a:t>
            </a:r>
            <a:r>
              <a:rPr lang="en-US" sz="2400"/>
              <a:t> </a:t>
            </a:r>
            <a:r>
              <a:rPr lang="en-US" sz="2400" err="1"/>
              <a:t>enim</a:t>
            </a:r>
            <a:r>
              <a:rPr lang="en-US" sz="2400"/>
              <a:t> ad minim </a:t>
            </a:r>
            <a:r>
              <a:rPr lang="en-US" sz="2400" err="1"/>
              <a:t>veniam</a:t>
            </a:r>
            <a:r>
              <a:rPr lang="en-US" sz="2400"/>
              <a:t>, </a:t>
            </a:r>
            <a:r>
              <a:rPr lang="en-US" sz="2400" err="1"/>
              <a:t>quis</a:t>
            </a:r>
            <a:r>
              <a:rPr lang="en-US" sz="2400"/>
              <a:t> </a:t>
            </a:r>
            <a:r>
              <a:rPr lang="en-US" sz="2400" err="1"/>
              <a:t>nostrud</a:t>
            </a:r>
            <a:r>
              <a:rPr lang="en-US" sz="2400"/>
              <a:t> </a:t>
            </a:r>
            <a:r>
              <a:rPr lang="en-US" sz="2400" err="1"/>
              <a:t>exerci</a:t>
            </a:r>
            <a:r>
              <a:rPr lang="en-US" sz="2400"/>
              <a:t> </a:t>
            </a:r>
            <a:r>
              <a:rPr lang="en-US" sz="2400" err="1"/>
              <a:t>tation</a:t>
            </a:r>
            <a:r>
              <a:rPr lang="en-US" sz="2400"/>
              <a:t> </a:t>
            </a:r>
            <a:r>
              <a:rPr lang="en-US" sz="2400" err="1"/>
              <a:t>ullamcorper</a:t>
            </a:r>
            <a:r>
              <a:rPr lang="en-US" sz="2400"/>
              <a:t> </a:t>
            </a:r>
            <a:r>
              <a:rPr lang="en-US" sz="2400" err="1"/>
              <a:t>suscipit</a:t>
            </a:r>
            <a:r>
              <a:rPr lang="en-US" sz="2400"/>
              <a:t> </a:t>
            </a:r>
            <a:r>
              <a:rPr lang="en-US" sz="2400" err="1"/>
              <a:t>lobortis</a:t>
            </a:r>
            <a:r>
              <a:rPr lang="en-US" sz="2400"/>
              <a:t> </a:t>
            </a:r>
            <a:r>
              <a:rPr lang="en-US" sz="2400" err="1"/>
              <a:t>nisl</a:t>
            </a:r>
            <a:r>
              <a:rPr lang="en-US" sz="2400"/>
              <a:t> </a:t>
            </a:r>
            <a:r>
              <a:rPr lang="en-US" sz="2400" err="1"/>
              <a:t>ut</a:t>
            </a:r>
            <a:r>
              <a:rPr lang="en-US" sz="2400"/>
              <a:t> </a:t>
            </a:r>
            <a:r>
              <a:rPr lang="en-US" sz="2400" err="1"/>
              <a:t>aliquip</a:t>
            </a:r>
            <a:r>
              <a:rPr lang="en-US" sz="2400"/>
              <a:t> ex </a:t>
            </a:r>
            <a:r>
              <a:rPr lang="en-US" sz="2400" err="1"/>
              <a:t>ea</a:t>
            </a:r>
            <a:r>
              <a:rPr lang="en-US" sz="2400"/>
              <a:t> </a:t>
            </a:r>
            <a:r>
              <a:rPr lang="en-US" sz="2400" err="1"/>
              <a:t>commodo</a:t>
            </a:r>
            <a:r>
              <a:rPr lang="en-US" sz="2400"/>
              <a:t> </a:t>
            </a:r>
            <a:r>
              <a:rPr lang="en-US" sz="2400" err="1"/>
              <a:t>consequat</a:t>
            </a:r>
            <a:r>
              <a:rPr lang="en-US" sz="2400"/>
              <a:t>.</a:t>
            </a:r>
          </a:p>
        </p:txBody>
      </p:sp>
      <p:sp>
        <p:nvSpPr>
          <p:cNvPr id="5" name="Text Placeholder 7">
            <a:extLst>
              <a:ext uri="{FF2B5EF4-FFF2-40B4-BE49-F238E27FC236}">
                <a16:creationId xmlns:a16="http://schemas.microsoft.com/office/drawing/2014/main" id="{CBA122D4-C660-4B51-E621-0749C8299F41}"/>
              </a:ext>
            </a:extLst>
          </p:cNvPr>
          <p:cNvSpPr>
            <a:spLocks noGrp="1"/>
          </p:cNvSpPr>
          <p:nvPr>
            <p:ph type="body" sz="quarter" idx="11" hasCustomPrompt="1"/>
          </p:nvPr>
        </p:nvSpPr>
        <p:spPr>
          <a:xfrm>
            <a:off x="4996657" y="4689172"/>
            <a:ext cx="1763624" cy="238527"/>
          </a:xfrm>
          <a:prstGeom prst="rect">
            <a:avLst/>
          </a:prstGeom>
          <a:solidFill>
            <a:schemeClr val="bg1"/>
          </a:solidFill>
        </p:spPr>
        <p:txBody>
          <a:bodyPr wrap="none">
            <a:spAutoFit/>
          </a:bodyPr>
          <a:lstStyle>
            <a:lvl1pPr>
              <a:defRPr sz="900" b="0" i="1">
                <a:solidFill>
                  <a:srgbClr val="66594C"/>
                </a:solidFill>
                <a:latin typeface="Apex New Medium Italic" panose="02010600040501010103" pitchFamily="2" charset="77"/>
                <a:ea typeface="Apex New Medium Italic" panose="02010600040501010103" pitchFamily="2" charset="77"/>
              </a:defRPr>
            </a:lvl1pPr>
          </a:lstStyle>
          <a:p>
            <a:pPr lvl="0"/>
            <a:r>
              <a:rPr lang="en-GB"/>
              <a:t>Click to edit master text styles.  </a:t>
            </a:r>
          </a:p>
        </p:txBody>
      </p:sp>
    </p:spTree>
    <p:extLst>
      <p:ext uri="{BB962C8B-B14F-4D97-AF65-F5344CB8AC3E}">
        <p14:creationId xmlns:p14="http://schemas.microsoft.com/office/powerpoint/2010/main" val="1612212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3419BA2B-CD57-53EE-397D-95B77E2910A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4558506" y="3308789"/>
            <a:ext cx="5099774" cy="484025"/>
          </a:xfrm>
          <a:prstGeom prst="rect">
            <a:avLst/>
          </a:prstGeom>
        </p:spPr>
        <p:txBody>
          <a:bodyPr wrap="squar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here and here and here</a:t>
            </a:r>
            <a:endParaRPr lang="en-GB" sz="2400"/>
          </a:p>
        </p:txBody>
      </p:sp>
      <p:sp>
        <p:nvSpPr>
          <p:cNvPr id="8" name="Title 1">
            <a:extLst>
              <a:ext uri="{FF2B5EF4-FFF2-40B4-BE49-F238E27FC236}">
                <a16:creationId xmlns:a16="http://schemas.microsoft.com/office/drawing/2014/main" id="{2B194933-7819-E06D-72CA-3D249A06F17A}"/>
              </a:ext>
            </a:extLst>
          </p:cNvPr>
          <p:cNvSpPr>
            <a:spLocks noGrp="1"/>
          </p:cNvSpPr>
          <p:nvPr>
            <p:ph type="title"/>
          </p:nvPr>
        </p:nvSpPr>
        <p:spPr>
          <a:xfrm>
            <a:off x="3916794" y="1207808"/>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290045100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E62448-174A-A466-FFFC-726AD162454F}"/>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10" name="Text Placeholder 13">
            <a:extLst>
              <a:ext uri="{FF2B5EF4-FFF2-40B4-BE49-F238E27FC236}">
                <a16:creationId xmlns:a16="http://schemas.microsoft.com/office/drawing/2014/main" id="{7820E3CC-DF6C-09AC-D76A-4F15CB3254AD}"/>
              </a:ext>
            </a:extLst>
          </p:cNvPr>
          <p:cNvSpPr>
            <a:spLocks noGrp="1"/>
          </p:cNvSpPr>
          <p:nvPr>
            <p:ph type="body" sz="quarter" idx="16" hasCustomPrompt="1"/>
          </p:nvPr>
        </p:nvSpPr>
        <p:spPr>
          <a:xfrm>
            <a:off x="283475" y="831283"/>
            <a:ext cx="5889053" cy="410136"/>
          </a:xfrm>
          <a:prstGeom prst="rect">
            <a:avLst/>
          </a:prstGeom>
        </p:spPr>
        <p:txBody>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4575315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77046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2" name="Freeform 1">
            <a:extLst>
              <a:ext uri="{FF2B5EF4-FFF2-40B4-BE49-F238E27FC236}">
                <a16:creationId xmlns:a16="http://schemas.microsoft.com/office/drawing/2014/main" id="{9356F0B1-A2E8-1558-F23B-6FD74C52E4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dirty="0">
              <a:solidFill>
                <a:schemeClr val="tx1"/>
              </a:solidFill>
            </a:endParaRPr>
          </a:p>
        </p:txBody>
      </p:sp>
      <p:sp>
        <p:nvSpPr>
          <p:cNvPr id="4" name="Rectangle 3">
            <a:extLst>
              <a:ext uri="{FF2B5EF4-FFF2-40B4-BE49-F238E27FC236}">
                <a16:creationId xmlns:a16="http://schemas.microsoft.com/office/drawing/2014/main" id="{F1325288-7D19-894A-52D8-9A820BF0B847}"/>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dirty="0">
              <a:solidFill>
                <a:schemeClr val="bg1"/>
              </a:solidFill>
              <a:latin typeface="Tahoma"/>
            </a:endParaRPr>
          </a:p>
        </p:txBody>
      </p:sp>
    </p:spTree>
    <p:extLst>
      <p:ext uri="{BB962C8B-B14F-4D97-AF65-F5344CB8AC3E}">
        <p14:creationId xmlns:p14="http://schemas.microsoft.com/office/powerpoint/2010/main" val="4348061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0" y="0"/>
            <a:ext cx="12192000" cy="603754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Tree>
    <p:extLst>
      <p:ext uri="{BB962C8B-B14F-4D97-AF65-F5344CB8AC3E}">
        <p14:creationId xmlns:p14="http://schemas.microsoft.com/office/powerpoint/2010/main" val="8601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9349273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tags" Target="../tags/tag2.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theme" Target="../theme/theme2.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image" Target="../media/image1.emf"/><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33" Type="http://schemas.openxmlformats.org/officeDocument/2006/relationships/image" Target="../media/image2.emf"/><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29" Type="http://schemas.openxmlformats.org/officeDocument/2006/relationships/theme" Target="../theme/theme3.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32" Type="http://schemas.openxmlformats.org/officeDocument/2006/relationships/image" Target="../media/image1.emf"/><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slideLayout" Target="../slideLayouts/slideLayout83.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31" Type="http://schemas.openxmlformats.org/officeDocument/2006/relationships/oleObject" Target="../embeddings/oleObject3.bin"/><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 Id="rId30" Type="http://schemas.openxmlformats.org/officeDocument/2006/relationships/tags" Target="../tags/tag3.xml"/><Relationship Id="rId8"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0"/>
            </p:custDataLst>
            <p:extLst>
              <p:ext uri="{D42A27DB-BD31-4B8C-83A1-F6EECF244321}">
                <p14:modId xmlns:p14="http://schemas.microsoft.com/office/powerpoint/2010/main" val="2489788335"/>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31" imgW="421" imgH="420" progId="TCLayout.ActiveDocument.1">
                  <p:embed/>
                </p:oleObj>
              </mc:Choice>
              <mc:Fallback>
                <p:oleObj name="think-cell Slide" r:id="rId31" imgW="421" imgH="420" progId="TCLayout.ActiveDocument.1">
                  <p:embed/>
                  <p:pic>
                    <p:nvPicPr>
                      <p:cNvPr id="4" name="Object 3" hidden="1"/>
                      <p:cNvPicPr/>
                      <p:nvPr/>
                    </p:nvPicPr>
                    <p:blipFill>
                      <a:blip r:embed="rId32"/>
                      <a:stretch>
                        <a:fillRect/>
                      </a:stretch>
                    </p:blipFill>
                    <p:spPr>
                      <a:xfrm>
                        <a:off x="2119" y="1591"/>
                        <a:ext cx="2116" cy="1587"/>
                      </a:xfrm>
                      <a:prstGeom prst="rect">
                        <a:avLst/>
                      </a:prstGeom>
                    </p:spPr>
                  </p:pic>
                </p:oleObj>
              </mc:Fallback>
            </mc:AlternateContent>
          </a:graphicData>
        </a:graphic>
      </p:graphicFrame>
      <p:sp>
        <p:nvSpPr>
          <p:cNvPr id="5" name="Freeform 4">
            <a:extLst>
              <a:ext uri="{FF2B5EF4-FFF2-40B4-BE49-F238E27FC236}">
                <a16:creationId xmlns:a16="http://schemas.microsoft.com/office/drawing/2014/main" id="{A3145E3B-53D8-24D2-49B8-FC9BEF07CE71}"/>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dirty="0">
              <a:solidFill>
                <a:schemeClr val="tx1"/>
              </a:solidFill>
            </a:endParaRPr>
          </a:p>
        </p:txBody>
      </p:sp>
      <p:sp>
        <p:nvSpPr>
          <p:cNvPr id="6" name="Rectangle 5">
            <a:extLst>
              <a:ext uri="{FF2B5EF4-FFF2-40B4-BE49-F238E27FC236}">
                <a16:creationId xmlns:a16="http://schemas.microsoft.com/office/drawing/2014/main" id="{D5E2766E-0E28-428C-7713-F6A0FCA419FF}"/>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dirty="0">
              <a:solidFill>
                <a:schemeClr val="bg1"/>
              </a:solidFill>
              <a:latin typeface="Tahoma"/>
            </a:endParaRPr>
          </a:p>
        </p:txBody>
      </p:sp>
      <p:sp>
        <p:nvSpPr>
          <p:cNvPr id="7" name="Graphic 64">
            <a:extLst>
              <a:ext uri="{FF2B5EF4-FFF2-40B4-BE49-F238E27FC236}">
                <a16:creationId xmlns:a16="http://schemas.microsoft.com/office/drawing/2014/main" id="{238245C2-535F-687F-738F-83FEEB859035}"/>
              </a:ext>
            </a:extLst>
          </p:cNvPr>
          <p:cNvSpPr/>
          <p:nvPr userDrawn="1"/>
        </p:nvSpPr>
        <p:spPr>
          <a:xfrm>
            <a:off x="209511" y="825398"/>
            <a:ext cx="10134961" cy="647434"/>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 name="connsiteX0" fmla="*/ 14996512 w 14996512"/>
              <a:gd name="connsiteY0" fmla="*/ 19893 h 963549"/>
              <a:gd name="connsiteX1" fmla="*/ 439579 w 14996512"/>
              <a:gd name="connsiteY1" fmla="*/ 0 h 963549"/>
              <a:gd name="connsiteX2" fmla="*/ 399955 w 14996512"/>
              <a:gd name="connsiteY2" fmla="*/ 72009 h 963549"/>
              <a:gd name="connsiteX3" fmla="*/ 351377 w 14996512"/>
              <a:gd name="connsiteY3" fmla="*/ 72390 h 963549"/>
              <a:gd name="connsiteX4" fmla="*/ 307467 w 14996512"/>
              <a:gd name="connsiteY4" fmla="*/ 0 h 963549"/>
              <a:gd name="connsiteX5" fmla="*/ 118967 w 14996512"/>
              <a:gd name="connsiteY5" fmla="*/ 0 h 963549"/>
              <a:gd name="connsiteX6" fmla="*/ 0 w 14996512"/>
              <a:gd name="connsiteY6" fmla="*/ 199739 h 963549"/>
              <a:gd name="connsiteX7" fmla="*/ 0 w 14996512"/>
              <a:gd name="connsiteY7" fmla="*/ 342138 h 963549"/>
              <a:gd name="connsiteX8" fmla="*/ 78296 w 14996512"/>
              <a:gd name="connsiteY8" fmla="*/ 463772 h 963549"/>
              <a:gd name="connsiteX9" fmla="*/ 204216 w 14996512"/>
              <a:gd name="connsiteY9" fmla="*/ 463772 h 963549"/>
              <a:gd name="connsiteX10" fmla="*/ 219647 w 14996512"/>
              <a:gd name="connsiteY10" fmla="*/ 437007 h 963549"/>
              <a:gd name="connsiteX11" fmla="*/ 381000 w 14996512"/>
              <a:gd name="connsiteY11" fmla="*/ 437007 h 963549"/>
              <a:gd name="connsiteX12" fmla="*/ 399288 w 14996512"/>
              <a:gd name="connsiteY12" fmla="*/ 469773 h 963549"/>
              <a:gd name="connsiteX13" fmla="*/ 399288 w 14996512"/>
              <a:gd name="connsiteY13" fmla="*/ 568071 h 963549"/>
              <a:gd name="connsiteX14" fmla="*/ 434245 w 14996512"/>
              <a:gd name="connsiteY14" fmla="*/ 628841 h 963549"/>
              <a:gd name="connsiteX15" fmla="*/ 434054 w 14996512"/>
              <a:gd name="connsiteY15" fmla="*/ 693325 h 963549"/>
              <a:gd name="connsiteX16" fmla="*/ 492728 w 14996512"/>
              <a:gd name="connsiteY16" fmla="*/ 800005 h 963549"/>
              <a:gd name="connsiteX17" fmla="*/ 492728 w 14996512"/>
              <a:gd name="connsiteY17" fmla="*/ 884873 h 963549"/>
              <a:gd name="connsiteX18" fmla="*/ 559118 w 14996512"/>
              <a:gd name="connsiteY18" fmla="*/ 962978 h 963549"/>
              <a:gd name="connsiteX19" fmla="*/ 645414 w 14996512"/>
              <a:gd name="connsiteY19" fmla="*/ 963549 h 963549"/>
              <a:gd name="connsiteX20" fmla="*/ 688372 w 14996512"/>
              <a:gd name="connsiteY20" fmla="*/ 892112 h 963549"/>
              <a:gd name="connsiteX21" fmla="*/ 688372 w 14996512"/>
              <a:gd name="connsiteY21" fmla="*/ 837914 h 963549"/>
              <a:gd name="connsiteX22" fmla="*/ 784479 w 14996512"/>
              <a:gd name="connsiteY22" fmla="*/ 687229 h 963549"/>
              <a:gd name="connsiteX23" fmla="*/ 784479 w 14996512"/>
              <a:gd name="connsiteY23" fmla="*/ 586169 h 963549"/>
              <a:gd name="connsiteX24" fmla="*/ 831152 w 14996512"/>
              <a:gd name="connsiteY24" fmla="*/ 512636 h 963549"/>
              <a:gd name="connsiteX25" fmla="*/ 886968 w 14996512"/>
              <a:gd name="connsiteY25" fmla="*/ 513207 h 963549"/>
              <a:gd name="connsiteX26" fmla="*/ 979075 w 14996512"/>
              <a:gd name="connsiteY26" fmla="*/ 352139 h 963549"/>
              <a:gd name="connsiteX27" fmla="*/ 809530 w 14996512"/>
              <a:gd name="connsiteY27" fmla="*/ 352139 h 963549"/>
              <a:gd name="connsiteX28" fmla="*/ 761333 w 14996512"/>
              <a:gd name="connsiteY28" fmla="*/ 269367 h 963549"/>
              <a:gd name="connsiteX29" fmla="*/ 761429 w 14996512"/>
              <a:gd name="connsiteY29" fmla="*/ 189357 h 963549"/>
              <a:gd name="connsiteX30" fmla="*/ 681419 w 14996512"/>
              <a:gd name="connsiteY30" fmla="*/ 77438 h 963549"/>
              <a:gd name="connsiteX31" fmla="*/ 655511 w 14996512"/>
              <a:gd name="connsiteY31" fmla="*/ 77438 h 963549"/>
              <a:gd name="connsiteX32" fmla="*/ 487299 w 14996512"/>
              <a:gd name="connsiteY32" fmla="*/ 77438 h 963549"/>
              <a:gd name="connsiteX33" fmla="*/ 443293 w 14996512"/>
              <a:gd name="connsiteY33" fmla="*/ 153448 h 963549"/>
              <a:gd name="connsiteX34" fmla="*/ 316421 w 14996512"/>
              <a:gd name="connsiteY34" fmla="*/ 153448 h 963549"/>
              <a:gd name="connsiteX35" fmla="*/ 265843 w 14996512"/>
              <a:gd name="connsiteY35" fmla="*/ 67056 h 963549"/>
              <a:gd name="connsiteX36" fmla="*/ 159639 w 14996512"/>
              <a:gd name="connsiteY36" fmla="*/ 67056 h 963549"/>
              <a:gd name="connsiteX37" fmla="*/ 71914 w 14996512"/>
              <a:gd name="connsiteY37" fmla="*/ 225457 h 963549"/>
              <a:gd name="connsiteX38" fmla="*/ 71914 w 14996512"/>
              <a:gd name="connsiteY38" fmla="*/ 311753 h 963549"/>
              <a:gd name="connsiteX39" fmla="*/ 121825 w 14996512"/>
              <a:gd name="connsiteY39" fmla="*/ 393192 h 963549"/>
              <a:gd name="connsiteX40" fmla="*/ 160687 w 14996512"/>
              <a:gd name="connsiteY40" fmla="*/ 393192 h 963549"/>
              <a:gd name="connsiteX41" fmla="*/ 173260 w 14996512"/>
              <a:gd name="connsiteY41" fmla="*/ 370332 h 963549"/>
              <a:gd name="connsiteX42" fmla="*/ 416433 w 14996512"/>
              <a:gd name="connsiteY42" fmla="*/ 370332 h 963549"/>
              <a:gd name="connsiteX43" fmla="*/ 465392 w 14996512"/>
              <a:gd name="connsiteY43" fmla="*/ 455676 h 963549"/>
              <a:gd name="connsiteX44" fmla="*/ 465392 w 14996512"/>
              <a:gd name="connsiteY44" fmla="*/ 556736 h 963549"/>
              <a:gd name="connsiteX45" fmla="*/ 500443 w 14996512"/>
              <a:gd name="connsiteY45" fmla="*/ 616839 h 963549"/>
              <a:gd name="connsiteX46" fmla="*/ 500443 w 14996512"/>
              <a:gd name="connsiteY46" fmla="*/ 678275 h 963549"/>
              <a:gd name="connsiteX47" fmla="*/ 563309 w 14996512"/>
              <a:gd name="connsiteY47" fmla="*/ 783527 h 963549"/>
              <a:gd name="connsiteX48" fmla="*/ 563309 w 14996512"/>
              <a:gd name="connsiteY48" fmla="*/ 847344 h 963549"/>
              <a:gd name="connsiteX49" fmla="*/ 594932 w 14996512"/>
              <a:gd name="connsiteY49" fmla="*/ 888492 h 963549"/>
              <a:gd name="connsiteX50" fmla="*/ 609124 w 14996512"/>
              <a:gd name="connsiteY50" fmla="*/ 888492 h 963549"/>
              <a:gd name="connsiteX51" fmla="*/ 628460 w 14996512"/>
              <a:gd name="connsiteY51" fmla="*/ 856488 h 963549"/>
              <a:gd name="connsiteX52" fmla="*/ 628460 w 14996512"/>
              <a:gd name="connsiteY52" fmla="*/ 810292 h 963549"/>
              <a:gd name="connsiteX53" fmla="*/ 717899 w 14996512"/>
              <a:gd name="connsiteY53" fmla="*/ 667226 h 963549"/>
              <a:gd name="connsiteX54" fmla="*/ 718566 w 14996512"/>
              <a:gd name="connsiteY54" fmla="*/ 556165 h 963549"/>
              <a:gd name="connsiteX55" fmla="*/ 790956 w 14996512"/>
              <a:gd name="connsiteY55" fmla="*/ 448056 h 963549"/>
              <a:gd name="connsiteX56" fmla="*/ 843725 w 14996512"/>
              <a:gd name="connsiteY56" fmla="*/ 447770 h 963549"/>
              <a:gd name="connsiteX57" fmla="*/ 861060 w 14996512"/>
              <a:gd name="connsiteY57" fmla="*/ 419957 h 963549"/>
              <a:gd name="connsiteX58" fmla="*/ 767239 w 14996512"/>
              <a:gd name="connsiteY58" fmla="*/ 419957 h 963549"/>
              <a:gd name="connsiteX59" fmla="*/ 691229 w 14996512"/>
              <a:gd name="connsiteY59" fmla="*/ 291370 h 963549"/>
              <a:gd name="connsiteX60" fmla="*/ 689229 w 14996512"/>
              <a:gd name="connsiteY60" fmla="*/ 210407 h 963549"/>
              <a:gd name="connsiteX61" fmla="*/ 640271 w 14996512"/>
              <a:gd name="connsiteY61" fmla="*/ 144399 h 963549"/>
              <a:gd name="connsiteX62" fmla="*/ 532352 w 14996512"/>
              <a:gd name="connsiteY62" fmla="*/ 143447 h 963549"/>
              <a:gd name="connsiteX63" fmla="*/ 483108 w 14996512"/>
              <a:gd name="connsiteY63" fmla="*/ 228410 h 963549"/>
              <a:gd name="connsiteX64" fmla="*/ 271082 w 14996512"/>
              <a:gd name="connsiteY64" fmla="*/ 228410 h 963549"/>
              <a:gd name="connsiteX65" fmla="*/ 227743 w 14996512"/>
              <a:gd name="connsiteY65" fmla="*/ 156782 h 963549"/>
              <a:gd name="connsiteX66" fmla="*/ 200216 w 14996512"/>
              <a:gd name="connsiteY66" fmla="*/ 156782 h 963549"/>
              <a:gd name="connsiteX67" fmla="*/ 152019 w 14996512"/>
              <a:gd name="connsiteY67" fmla="*/ 248126 h 963549"/>
              <a:gd name="connsiteX68" fmla="*/ 150781 w 14996512"/>
              <a:gd name="connsiteY68" fmla="*/ 298990 h 963549"/>
              <a:gd name="connsiteX69" fmla="*/ 153638 w 14996512"/>
              <a:gd name="connsiteY69" fmla="*/ 303562 h 963549"/>
              <a:gd name="connsiteX70" fmla="*/ 157353 w 14996512"/>
              <a:gd name="connsiteY70" fmla="*/ 303467 h 963549"/>
              <a:gd name="connsiteX71" fmla="*/ 161068 w 14996512"/>
              <a:gd name="connsiteY71" fmla="*/ 298990 h 963549"/>
              <a:gd name="connsiteX72" fmla="*/ 525304 w 14996512"/>
              <a:gd name="connsiteY72" fmla="*/ 299180 h 963549"/>
              <a:gd name="connsiteX73" fmla="*/ 578739 w 14996512"/>
              <a:gd name="connsiteY73" fmla="*/ 213741 h 963549"/>
              <a:gd name="connsiteX74" fmla="*/ 607314 w 14996512"/>
              <a:gd name="connsiteY74" fmla="*/ 213741 h 963549"/>
              <a:gd name="connsiteX75" fmla="*/ 629317 w 14996512"/>
              <a:gd name="connsiteY75" fmla="*/ 242697 h 963549"/>
              <a:gd name="connsiteX76" fmla="*/ 629317 w 14996512"/>
              <a:gd name="connsiteY76" fmla="*/ 322326 h 963549"/>
              <a:gd name="connsiteX77" fmla="*/ 704945 w 14996512"/>
              <a:gd name="connsiteY77" fmla="*/ 449294 h 963549"/>
              <a:gd name="connsiteX78" fmla="*/ 648938 w 14996512"/>
              <a:gd name="connsiteY78" fmla="*/ 533400 h 963549"/>
              <a:gd name="connsiteX79" fmla="*/ 647510 w 14996512"/>
              <a:gd name="connsiteY79" fmla="*/ 650558 h 963549"/>
              <a:gd name="connsiteX80" fmla="*/ 603409 w 14996512"/>
              <a:gd name="connsiteY80" fmla="*/ 716852 h 963549"/>
              <a:gd name="connsiteX81" fmla="*/ 563404 w 14996512"/>
              <a:gd name="connsiteY81" fmla="*/ 649700 h 963549"/>
              <a:gd name="connsiteX82" fmla="*/ 563404 w 14996512"/>
              <a:gd name="connsiteY82" fmla="*/ 578644 h 963549"/>
              <a:gd name="connsiteX83" fmla="*/ 537496 w 14996512"/>
              <a:gd name="connsiteY83" fmla="*/ 536258 h 963549"/>
              <a:gd name="connsiteX84" fmla="*/ 537496 w 14996512"/>
              <a:gd name="connsiteY84" fmla="*/ 436721 h 963549"/>
              <a:gd name="connsiteX85" fmla="*/ 498824 w 14996512"/>
              <a:gd name="connsiteY85" fmla="*/ 368999 h 963549"/>
              <a:gd name="connsiteX86" fmla="*/ 581120 w 14996512"/>
              <a:gd name="connsiteY86" fmla="*/ 368999 h 963549"/>
              <a:gd name="connsiteX87" fmla="*/ 627698 w 14996512"/>
              <a:gd name="connsiteY87" fmla="*/ 443579 h 963549"/>
              <a:gd name="connsiteX88" fmla="*/ 592550 w 14996512"/>
              <a:gd name="connsiteY88" fmla="*/ 496729 h 963549"/>
              <a:gd name="connsiteX0" fmla="*/ 15115867 w 15115867"/>
              <a:gd name="connsiteY0" fmla="*/ 0 h 1023226"/>
              <a:gd name="connsiteX1" fmla="*/ 439579 w 15115867"/>
              <a:gd name="connsiteY1" fmla="*/ 59677 h 1023226"/>
              <a:gd name="connsiteX2" fmla="*/ 399955 w 15115867"/>
              <a:gd name="connsiteY2" fmla="*/ 131686 h 1023226"/>
              <a:gd name="connsiteX3" fmla="*/ 351377 w 15115867"/>
              <a:gd name="connsiteY3" fmla="*/ 132067 h 1023226"/>
              <a:gd name="connsiteX4" fmla="*/ 307467 w 15115867"/>
              <a:gd name="connsiteY4" fmla="*/ 59677 h 1023226"/>
              <a:gd name="connsiteX5" fmla="*/ 118967 w 15115867"/>
              <a:gd name="connsiteY5" fmla="*/ 59677 h 1023226"/>
              <a:gd name="connsiteX6" fmla="*/ 0 w 15115867"/>
              <a:gd name="connsiteY6" fmla="*/ 259416 h 1023226"/>
              <a:gd name="connsiteX7" fmla="*/ 0 w 15115867"/>
              <a:gd name="connsiteY7" fmla="*/ 401815 h 1023226"/>
              <a:gd name="connsiteX8" fmla="*/ 78296 w 15115867"/>
              <a:gd name="connsiteY8" fmla="*/ 523449 h 1023226"/>
              <a:gd name="connsiteX9" fmla="*/ 204216 w 15115867"/>
              <a:gd name="connsiteY9" fmla="*/ 523449 h 1023226"/>
              <a:gd name="connsiteX10" fmla="*/ 219647 w 15115867"/>
              <a:gd name="connsiteY10" fmla="*/ 496684 h 1023226"/>
              <a:gd name="connsiteX11" fmla="*/ 381000 w 15115867"/>
              <a:gd name="connsiteY11" fmla="*/ 496684 h 1023226"/>
              <a:gd name="connsiteX12" fmla="*/ 399288 w 15115867"/>
              <a:gd name="connsiteY12" fmla="*/ 529450 h 1023226"/>
              <a:gd name="connsiteX13" fmla="*/ 399288 w 15115867"/>
              <a:gd name="connsiteY13" fmla="*/ 627748 h 1023226"/>
              <a:gd name="connsiteX14" fmla="*/ 434245 w 15115867"/>
              <a:gd name="connsiteY14" fmla="*/ 688518 h 1023226"/>
              <a:gd name="connsiteX15" fmla="*/ 434054 w 15115867"/>
              <a:gd name="connsiteY15" fmla="*/ 753002 h 1023226"/>
              <a:gd name="connsiteX16" fmla="*/ 492728 w 15115867"/>
              <a:gd name="connsiteY16" fmla="*/ 859682 h 1023226"/>
              <a:gd name="connsiteX17" fmla="*/ 492728 w 15115867"/>
              <a:gd name="connsiteY17" fmla="*/ 944550 h 1023226"/>
              <a:gd name="connsiteX18" fmla="*/ 559118 w 15115867"/>
              <a:gd name="connsiteY18" fmla="*/ 1022655 h 1023226"/>
              <a:gd name="connsiteX19" fmla="*/ 645414 w 15115867"/>
              <a:gd name="connsiteY19" fmla="*/ 1023226 h 1023226"/>
              <a:gd name="connsiteX20" fmla="*/ 688372 w 15115867"/>
              <a:gd name="connsiteY20" fmla="*/ 951789 h 1023226"/>
              <a:gd name="connsiteX21" fmla="*/ 688372 w 15115867"/>
              <a:gd name="connsiteY21" fmla="*/ 897591 h 1023226"/>
              <a:gd name="connsiteX22" fmla="*/ 784479 w 15115867"/>
              <a:gd name="connsiteY22" fmla="*/ 746906 h 1023226"/>
              <a:gd name="connsiteX23" fmla="*/ 784479 w 15115867"/>
              <a:gd name="connsiteY23" fmla="*/ 645846 h 1023226"/>
              <a:gd name="connsiteX24" fmla="*/ 831152 w 15115867"/>
              <a:gd name="connsiteY24" fmla="*/ 572313 h 1023226"/>
              <a:gd name="connsiteX25" fmla="*/ 886968 w 15115867"/>
              <a:gd name="connsiteY25" fmla="*/ 572884 h 1023226"/>
              <a:gd name="connsiteX26" fmla="*/ 979075 w 15115867"/>
              <a:gd name="connsiteY26" fmla="*/ 411816 h 1023226"/>
              <a:gd name="connsiteX27" fmla="*/ 809530 w 15115867"/>
              <a:gd name="connsiteY27" fmla="*/ 411816 h 1023226"/>
              <a:gd name="connsiteX28" fmla="*/ 761333 w 15115867"/>
              <a:gd name="connsiteY28" fmla="*/ 329044 h 1023226"/>
              <a:gd name="connsiteX29" fmla="*/ 761429 w 15115867"/>
              <a:gd name="connsiteY29" fmla="*/ 249034 h 1023226"/>
              <a:gd name="connsiteX30" fmla="*/ 681419 w 15115867"/>
              <a:gd name="connsiteY30" fmla="*/ 137115 h 1023226"/>
              <a:gd name="connsiteX31" fmla="*/ 655511 w 15115867"/>
              <a:gd name="connsiteY31" fmla="*/ 137115 h 1023226"/>
              <a:gd name="connsiteX32" fmla="*/ 487299 w 15115867"/>
              <a:gd name="connsiteY32" fmla="*/ 137115 h 1023226"/>
              <a:gd name="connsiteX33" fmla="*/ 443293 w 15115867"/>
              <a:gd name="connsiteY33" fmla="*/ 213125 h 1023226"/>
              <a:gd name="connsiteX34" fmla="*/ 316421 w 15115867"/>
              <a:gd name="connsiteY34" fmla="*/ 213125 h 1023226"/>
              <a:gd name="connsiteX35" fmla="*/ 265843 w 15115867"/>
              <a:gd name="connsiteY35" fmla="*/ 126733 h 1023226"/>
              <a:gd name="connsiteX36" fmla="*/ 159639 w 15115867"/>
              <a:gd name="connsiteY36" fmla="*/ 126733 h 1023226"/>
              <a:gd name="connsiteX37" fmla="*/ 71914 w 15115867"/>
              <a:gd name="connsiteY37" fmla="*/ 285134 h 1023226"/>
              <a:gd name="connsiteX38" fmla="*/ 71914 w 15115867"/>
              <a:gd name="connsiteY38" fmla="*/ 371430 h 1023226"/>
              <a:gd name="connsiteX39" fmla="*/ 121825 w 15115867"/>
              <a:gd name="connsiteY39" fmla="*/ 452869 h 1023226"/>
              <a:gd name="connsiteX40" fmla="*/ 160687 w 15115867"/>
              <a:gd name="connsiteY40" fmla="*/ 452869 h 1023226"/>
              <a:gd name="connsiteX41" fmla="*/ 173260 w 15115867"/>
              <a:gd name="connsiteY41" fmla="*/ 430009 h 1023226"/>
              <a:gd name="connsiteX42" fmla="*/ 416433 w 15115867"/>
              <a:gd name="connsiteY42" fmla="*/ 430009 h 1023226"/>
              <a:gd name="connsiteX43" fmla="*/ 465392 w 15115867"/>
              <a:gd name="connsiteY43" fmla="*/ 515353 h 1023226"/>
              <a:gd name="connsiteX44" fmla="*/ 465392 w 15115867"/>
              <a:gd name="connsiteY44" fmla="*/ 616413 h 1023226"/>
              <a:gd name="connsiteX45" fmla="*/ 500443 w 15115867"/>
              <a:gd name="connsiteY45" fmla="*/ 676516 h 1023226"/>
              <a:gd name="connsiteX46" fmla="*/ 500443 w 15115867"/>
              <a:gd name="connsiteY46" fmla="*/ 737952 h 1023226"/>
              <a:gd name="connsiteX47" fmla="*/ 563309 w 15115867"/>
              <a:gd name="connsiteY47" fmla="*/ 843204 h 1023226"/>
              <a:gd name="connsiteX48" fmla="*/ 563309 w 15115867"/>
              <a:gd name="connsiteY48" fmla="*/ 907021 h 1023226"/>
              <a:gd name="connsiteX49" fmla="*/ 594932 w 15115867"/>
              <a:gd name="connsiteY49" fmla="*/ 948169 h 1023226"/>
              <a:gd name="connsiteX50" fmla="*/ 609124 w 15115867"/>
              <a:gd name="connsiteY50" fmla="*/ 948169 h 1023226"/>
              <a:gd name="connsiteX51" fmla="*/ 628460 w 15115867"/>
              <a:gd name="connsiteY51" fmla="*/ 916165 h 1023226"/>
              <a:gd name="connsiteX52" fmla="*/ 628460 w 15115867"/>
              <a:gd name="connsiteY52" fmla="*/ 869969 h 1023226"/>
              <a:gd name="connsiteX53" fmla="*/ 717899 w 15115867"/>
              <a:gd name="connsiteY53" fmla="*/ 726903 h 1023226"/>
              <a:gd name="connsiteX54" fmla="*/ 718566 w 15115867"/>
              <a:gd name="connsiteY54" fmla="*/ 615842 h 1023226"/>
              <a:gd name="connsiteX55" fmla="*/ 790956 w 15115867"/>
              <a:gd name="connsiteY55" fmla="*/ 507733 h 1023226"/>
              <a:gd name="connsiteX56" fmla="*/ 843725 w 15115867"/>
              <a:gd name="connsiteY56" fmla="*/ 507447 h 1023226"/>
              <a:gd name="connsiteX57" fmla="*/ 861060 w 15115867"/>
              <a:gd name="connsiteY57" fmla="*/ 479634 h 1023226"/>
              <a:gd name="connsiteX58" fmla="*/ 767239 w 15115867"/>
              <a:gd name="connsiteY58" fmla="*/ 479634 h 1023226"/>
              <a:gd name="connsiteX59" fmla="*/ 691229 w 15115867"/>
              <a:gd name="connsiteY59" fmla="*/ 351047 h 1023226"/>
              <a:gd name="connsiteX60" fmla="*/ 689229 w 15115867"/>
              <a:gd name="connsiteY60" fmla="*/ 270084 h 1023226"/>
              <a:gd name="connsiteX61" fmla="*/ 640271 w 15115867"/>
              <a:gd name="connsiteY61" fmla="*/ 204076 h 1023226"/>
              <a:gd name="connsiteX62" fmla="*/ 532352 w 15115867"/>
              <a:gd name="connsiteY62" fmla="*/ 203124 h 1023226"/>
              <a:gd name="connsiteX63" fmla="*/ 483108 w 15115867"/>
              <a:gd name="connsiteY63" fmla="*/ 288087 h 1023226"/>
              <a:gd name="connsiteX64" fmla="*/ 271082 w 15115867"/>
              <a:gd name="connsiteY64" fmla="*/ 288087 h 1023226"/>
              <a:gd name="connsiteX65" fmla="*/ 227743 w 15115867"/>
              <a:gd name="connsiteY65" fmla="*/ 216459 h 1023226"/>
              <a:gd name="connsiteX66" fmla="*/ 200216 w 15115867"/>
              <a:gd name="connsiteY66" fmla="*/ 216459 h 1023226"/>
              <a:gd name="connsiteX67" fmla="*/ 152019 w 15115867"/>
              <a:gd name="connsiteY67" fmla="*/ 307803 h 1023226"/>
              <a:gd name="connsiteX68" fmla="*/ 150781 w 15115867"/>
              <a:gd name="connsiteY68" fmla="*/ 358667 h 1023226"/>
              <a:gd name="connsiteX69" fmla="*/ 153638 w 15115867"/>
              <a:gd name="connsiteY69" fmla="*/ 363239 h 1023226"/>
              <a:gd name="connsiteX70" fmla="*/ 157353 w 15115867"/>
              <a:gd name="connsiteY70" fmla="*/ 363144 h 1023226"/>
              <a:gd name="connsiteX71" fmla="*/ 161068 w 15115867"/>
              <a:gd name="connsiteY71" fmla="*/ 358667 h 1023226"/>
              <a:gd name="connsiteX72" fmla="*/ 525304 w 15115867"/>
              <a:gd name="connsiteY72" fmla="*/ 358857 h 1023226"/>
              <a:gd name="connsiteX73" fmla="*/ 578739 w 15115867"/>
              <a:gd name="connsiteY73" fmla="*/ 273418 h 1023226"/>
              <a:gd name="connsiteX74" fmla="*/ 607314 w 15115867"/>
              <a:gd name="connsiteY74" fmla="*/ 273418 h 1023226"/>
              <a:gd name="connsiteX75" fmla="*/ 629317 w 15115867"/>
              <a:gd name="connsiteY75" fmla="*/ 302374 h 1023226"/>
              <a:gd name="connsiteX76" fmla="*/ 629317 w 15115867"/>
              <a:gd name="connsiteY76" fmla="*/ 382003 h 1023226"/>
              <a:gd name="connsiteX77" fmla="*/ 704945 w 15115867"/>
              <a:gd name="connsiteY77" fmla="*/ 508971 h 1023226"/>
              <a:gd name="connsiteX78" fmla="*/ 648938 w 15115867"/>
              <a:gd name="connsiteY78" fmla="*/ 593077 h 1023226"/>
              <a:gd name="connsiteX79" fmla="*/ 647510 w 15115867"/>
              <a:gd name="connsiteY79" fmla="*/ 710235 h 1023226"/>
              <a:gd name="connsiteX80" fmla="*/ 603409 w 15115867"/>
              <a:gd name="connsiteY80" fmla="*/ 776529 h 1023226"/>
              <a:gd name="connsiteX81" fmla="*/ 563404 w 15115867"/>
              <a:gd name="connsiteY81" fmla="*/ 709377 h 1023226"/>
              <a:gd name="connsiteX82" fmla="*/ 563404 w 15115867"/>
              <a:gd name="connsiteY82" fmla="*/ 638321 h 1023226"/>
              <a:gd name="connsiteX83" fmla="*/ 537496 w 15115867"/>
              <a:gd name="connsiteY83" fmla="*/ 595935 h 1023226"/>
              <a:gd name="connsiteX84" fmla="*/ 537496 w 15115867"/>
              <a:gd name="connsiteY84" fmla="*/ 496398 h 1023226"/>
              <a:gd name="connsiteX85" fmla="*/ 498824 w 15115867"/>
              <a:gd name="connsiteY85" fmla="*/ 428676 h 1023226"/>
              <a:gd name="connsiteX86" fmla="*/ 581120 w 15115867"/>
              <a:gd name="connsiteY86" fmla="*/ 428676 h 1023226"/>
              <a:gd name="connsiteX87" fmla="*/ 627698 w 15115867"/>
              <a:gd name="connsiteY87" fmla="*/ 503256 h 1023226"/>
              <a:gd name="connsiteX88" fmla="*/ 592550 w 15115867"/>
              <a:gd name="connsiteY88" fmla="*/ 556406 h 1023226"/>
              <a:gd name="connsiteX0" fmla="*/ 15083451 w 15083451"/>
              <a:gd name="connsiteY0" fmla="*/ 5158 h 963549"/>
              <a:gd name="connsiteX1" fmla="*/ 439579 w 15083451"/>
              <a:gd name="connsiteY1" fmla="*/ 0 h 963549"/>
              <a:gd name="connsiteX2" fmla="*/ 399955 w 15083451"/>
              <a:gd name="connsiteY2" fmla="*/ 72009 h 963549"/>
              <a:gd name="connsiteX3" fmla="*/ 351377 w 15083451"/>
              <a:gd name="connsiteY3" fmla="*/ 72390 h 963549"/>
              <a:gd name="connsiteX4" fmla="*/ 307467 w 15083451"/>
              <a:gd name="connsiteY4" fmla="*/ 0 h 963549"/>
              <a:gd name="connsiteX5" fmla="*/ 118967 w 15083451"/>
              <a:gd name="connsiteY5" fmla="*/ 0 h 963549"/>
              <a:gd name="connsiteX6" fmla="*/ 0 w 15083451"/>
              <a:gd name="connsiteY6" fmla="*/ 199739 h 963549"/>
              <a:gd name="connsiteX7" fmla="*/ 0 w 15083451"/>
              <a:gd name="connsiteY7" fmla="*/ 342138 h 963549"/>
              <a:gd name="connsiteX8" fmla="*/ 78296 w 15083451"/>
              <a:gd name="connsiteY8" fmla="*/ 463772 h 963549"/>
              <a:gd name="connsiteX9" fmla="*/ 204216 w 15083451"/>
              <a:gd name="connsiteY9" fmla="*/ 463772 h 963549"/>
              <a:gd name="connsiteX10" fmla="*/ 219647 w 15083451"/>
              <a:gd name="connsiteY10" fmla="*/ 437007 h 963549"/>
              <a:gd name="connsiteX11" fmla="*/ 381000 w 15083451"/>
              <a:gd name="connsiteY11" fmla="*/ 437007 h 963549"/>
              <a:gd name="connsiteX12" fmla="*/ 399288 w 15083451"/>
              <a:gd name="connsiteY12" fmla="*/ 469773 h 963549"/>
              <a:gd name="connsiteX13" fmla="*/ 399288 w 15083451"/>
              <a:gd name="connsiteY13" fmla="*/ 568071 h 963549"/>
              <a:gd name="connsiteX14" fmla="*/ 434245 w 15083451"/>
              <a:gd name="connsiteY14" fmla="*/ 628841 h 963549"/>
              <a:gd name="connsiteX15" fmla="*/ 434054 w 15083451"/>
              <a:gd name="connsiteY15" fmla="*/ 693325 h 963549"/>
              <a:gd name="connsiteX16" fmla="*/ 492728 w 15083451"/>
              <a:gd name="connsiteY16" fmla="*/ 800005 h 963549"/>
              <a:gd name="connsiteX17" fmla="*/ 492728 w 15083451"/>
              <a:gd name="connsiteY17" fmla="*/ 884873 h 963549"/>
              <a:gd name="connsiteX18" fmla="*/ 559118 w 15083451"/>
              <a:gd name="connsiteY18" fmla="*/ 962978 h 963549"/>
              <a:gd name="connsiteX19" fmla="*/ 645414 w 15083451"/>
              <a:gd name="connsiteY19" fmla="*/ 963549 h 963549"/>
              <a:gd name="connsiteX20" fmla="*/ 688372 w 15083451"/>
              <a:gd name="connsiteY20" fmla="*/ 892112 h 963549"/>
              <a:gd name="connsiteX21" fmla="*/ 688372 w 15083451"/>
              <a:gd name="connsiteY21" fmla="*/ 837914 h 963549"/>
              <a:gd name="connsiteX22" fmla="*/ 784479 w 15083451"/>
              <a:gd name="connsiteY22" fmla="*/ 687229 h 963549"/>
              <a:gd name="connsiteX23" fmla="*/ 784479 w 15083451"/>
              <a:gd name="connsiteY23" fmla="*/ 586169 h 963549"/>
              <a:gd name="connsiteX24" fmla="*/ 831152 w 15083451"/>
              <a:gd name="connsiteY24" fmla="*/ 512636 h 963549"/>
              <a:gd name="connsiteX25" fmla="*/ 886968 w 15083451"/>
              <a:gd name="connsiteY25" fmla="*/ 513207 h 963549"/>
              <a:gd name="connsiteX26" fmla="*/ 979075 w 15083451"/>
              <a:gd name="connsiteY26" fmla="*/ 352139 h 963549"/>
              <a:gd name="connsiteX27" fmla="*/ 809530 w 15083451"/>
              <a:gd name="connsiteY27" fmla="*/ 352139 h 963549"/>
              <a:gd name="connsiteX28" fmla="*/ 761333 w 15083451"/>
              <a:gd name="connsiteY28" fmla="*/ 269367 h 963549"/>
              <a:gd name="connsiteX29" fmla="*/ 761429 w 15083451"/>
              <a:gd name="connsiteY29" fmla="*/ 189357 h 963549"/>
              <a:gd name="connsiteX30" fmla="*/ 681419 w 15083451"/>
              <a:gd name="connsiteY30" fmla="*/ 77438 h 963549"/>
              <a:gd name="connsiteX31" fmla="*/ 655511 w 15083451"/>
              <a:gd name="connsiteY31" fmla="*/ 77438 h 963549"/>
              <a:gd name="connsiteX32" fmla="*/ 487299 w 15083451"/>
              <a:gd name="connsiteY32" fmla="*/ 77438 h 963549"/>
              <a:gd name="connsiteX33" fmla="*/ 443293 w 15083451"/>
              <a:gd name="connsiteY33" fmla="*/ 153448 h 963549"/>
              <a:gd name="connsiteX34" fmla="*/ 316421 w 15083451"/>
              <a:gd name="connsiteY34" fmla="*/ 153448 h 963549"/>
              <a:gd name="connsiteX35" fmla="*/ 265843 w 15083451"/>
              <a:gd name="connsiteY35" fmla="*/ 67056 h 963549"/>
              <a:gd name="connsiteX36" fmla="*/ 159639 w 15083451"/>
              <a:gd name="connsiteY36" fmla="*/ 67056 h 963549"/>
              <a:gd name="connsiteX37" fmla="*/ 71914 w 15083451"/>
              <a:gd name="connsiteY37" fmla="*/ 225457 h 963549"/>
              <a:gd name="connsiteX38" fmla="*/ 71914 w 15083451"/>
              <a:gd name="connsiteY38" fmla="*/ 311753 h 963549"/>
              <a:gd name="connsiteX39" fmla="*/ 121825 w 15083451"/>
              <a:gd name="connsiteY39" fmla="*/ 393192 h 963549"/>
              <a:gd name="connsiteX40" fmla="*/ 160687 w 15083451"/>
              <a:gd name="connsiteY40" fmla="*/ 393192 h 963549"/>
              <a:gd name="connsiteX41" fmla="*/ 173260 w 15083451"/>
              <a:gd name="connsiteY41" fmla="*/ 370332 h 963549"/>
              <a:gd name="connsiteX42" fmla="*/ 416433 w 15083451"/>
              <a:gd name="connsiteY42" fmla="*/ 370332 h 963549"/>
              <a:gd name="connsiteX43" fmla="*/ 465392 w 15083451"/>
              <a:gd name="connsiteY43" fmla="*/ 455676 h 963549"/>
              <a:gd name="connsiteX44" fmla="*/ 465392 w 15083451"/>
              <a:gd name="connsiteY44" fmla="*/ 556736 h 963549"/>
              <a:gd name="connsiteX45" fmla="*/ 500443 w 15083451"/>
              <a:gd name="connsiteY45" fmla="*/ 616839 h 963549"/>
              <a:gd name="connsiteX46" fmla="*/ 500443 w 15083451"/>
              <a:gd name="connsiteY46" fmla="*/ 678275 h 963549"/>
              <a:gd name="connsiteX47" fmla="*/ 563309 w 15083451"/>
              <a:gd name="connsiteY47" fmla="*/ 783527 h 963549"/>
              <a:gd name="connsiteX48" fmla="*/ 563309 w 15083451"/>
              <a:gd name="connsiteY48" fmla="*/ 847344 h 963549"/>
              <a:gd name="connsiteX49" fmla="*/ 594932 w 15083451"/>
              <a:gd name="connsiteY49" fmla="*/ 888492 h 963549"/>
              <a:gd name="connsiteX50" fmla="*/ 609124 w 15083451"/>
              <a:gd name="connsiteY50" fmla="*/ 888492 h 963549"/>
              <a:gd name="connsiteX51" fmla="*/ 628460 w 15083451"/>
              <a:gd name="connsiteY51" fmla="*/ 856488 h 963549"/>
              <a:gd name="connsiteX52" fmla="*/ 628460 w 15083451"/>
              <a:gd name="connsiteY52" fmla="*/ 810292 h 963549"/>
              <a:gd name="connsiteX53" fmla="*/ 717899 w 15083451"/>
              <a:gd name="connsiteY53" fmla="*/ 667226 h 963549"/>
              <a:gd name="connsiteX54" fmla="*/ 718566 w 15083451"/>
              <a:gd name="connsiteY54" fmla="*/ 556165 h 963549"/>
              <a:gd name="connsiteX55" fmla="*/ 790956 w 15083451"/>
              <a:gd name="connsiteY55" fmla="*/ 448056 h 963549"/>
              <a:gd name="connsiteX56" fmla="*/ 843725 w 15083451"/>
              <a:gd name="connsiteY56" fmla="*/ 447770 h 963549"/>
              <a:gd name="connsiteX57" fmla="*/ 861060 w 15083451"/>
              <a:gd name="connsiteY57" fmla="*/ 419957 h 963549"/>
              <a:gd name="connsiteX58" fmla="*/ 767239 w 15083451"/>
              <a:gd name="connsiteY58" fmla="*/ 419957 h 963549"/>
              <a:gd name="connsiteX59" fmla="*/ 691229 w 15083451"/>
              <a:gd name="connsiteY59" fmla="*/ 291370 h 963549"/>
              <a:gd name="connsiteX60" fmla="*/ 689229 w 15083451"/>
              <a:gd name="connsiteY60" fmla="*/ 210407 h 963549"/>
              <a:gd name="connsiteX61" fmla="*/ 640271 w 15083451"/>
              <a:gd name="connsiteY61" fmla="*/ 144399 h 963549"/>
              <a:gd name="connsiteX62" fmla="*/ 532352 w 15083451"/>
              <a:gd name="connsiteY62" fmla="*/ 143447 h 963549"/>
              <a:gd name="connsiteX63" fmla="*/ 483108 w 15083451"/>
              <a:gd name="connsiteY63" fmla="*/ 228410 h 963549"/>
              <a:gd name="connsiteX64" fmla="*/ 271082 w 15083451"/>
              <a:gd name="connsiteY64" fmla="*/ 228410 h 963549"/>
              <a:gd name="connsiteX65" fmla="*/ 227743 w 15083451"/>
              <a:gd name="connsiteY65" fmla="*/ 156782 h 963549"/>
              <a:gd name="connsiteX66" fmla="*/ 200216 w 15083451"/>
              <a:gd name="connsiteY66" fmla="*/ 156782 h 963549"/>
              <a:gd name="connsiteX67" fmla="*/ 152019 w 15083451"/>
              <a:gd name="connsiteY67" fmla="*/ 248126 h 963549"/>
              <a:gd name="connsiteX68" fmla="*/ 150781 w 15083451"/>
              <a:gd name="connsiteY68" fmla="*/ 298990 h 963549"/>
              <a:gd name="connsiteX69" fmla="*/ 153638 w 15083451"/>
              <a:gd name="connsiteY69" fmla="*/ 303562 h 963549"/>
              <a:gd name="connsiteX70" fmla="*/ 157353 w 15083451"/>
              <a:gd name="connsiteY70" fmla="*/ 303467 h 963549"/>
              <a:gd name="connsiteX71" fmla="*/ 161068 w 15083451"/>
              <a:gd name="connsiteY71" fmla="*/ 298990 h 963549"/>
              <a:gd name="connsiteX72" fmla="*/ 525304 w 15083451"/>
              <a:gd name="connsiteY72" fmla="*/ 299180 h 963549"/>
              <a:gd name="connsiteX73" fmla="*/ 578739 w 15083451"/>
              <a:gd name="connsiteY73" fmla="*/ 213741 h 963549"/>
              <a:gd name="connsiteX74" fmla="*/ 607314 w 15083451"/>
              <a:gd name="connsiteY74" fmla="*/ 213741 h 963549"/>
              <a:gd name="connsiteX75" fmla="*/ 629317 w 15083451"/>
              <a:gd name="connsiteY75" fmla="*/ 242697 h 963549"/>
              <a:gd name="connsiteX76" fmla="*/ 629317 w 15083451"/>
              <a:gd name="connsiteY76" fmla="*/ 322326 h 963549"/>
              <a:gd name="connsiteX77" fmla="*/ 704945 w 15083451"/>
              <a:gd name="connsiteY77" fmla="*/ 449294 h 963549"/>
              <a:gd name="connsiteX78" fmla="*/ 648938 w 15083451"/>
              <a:gd name="connsiteY78" fmla="*/ 533400 h 963549"/>
              <a:gd name="connsiteX79" fmla="*/ 647510 w 15083451"/>
              <a:gd name="connsiteY79" fmla="*/ 650558 h 963549"/>
              <a:gd name="connsiteX80" fmla="*/ 603409 w 15083451"/>
              <a:gd name="connsiteY80" fmla="*/ 716852 h 963549"/>
              <a:gd name="connsiteX81" fmla="*/ 563404 w 15083451"/>
              <a:gd name="connsiteY81" fmla="*/ 649700 h 963549"/>
              <a:gd name="connsiteX82" fmla="*/ 563404 w 15083451"/>
              <a:gd name="connsiteY82" fmla="*/ 578644 h 963549"/>
              <a:gd name="connsiteX83" fmla="*/ 537496 w 15083451"/>
              <a:gd name="connsiteY83" fmla="*/ 536258 h 963549"/>
              <a:gd name="connsiteX84" fmla="*/ 537496 w 15083451"/>
              <a:gd name="connsiteY84" fmla="*/ 436721 h 963549"/>
              <a:gd name="connsiteX85" fmla="*/ 498824 w 15083451"/>
              <a:gd name="connsiteY85" fmla="*/ 368999 h 963549"/>
              <a:gd name="connsiteX86" fmla="*/ 581120 w 15083451"/>
              <a:gd name="connsiteY86" fmla="*/ 368999 h 963549"/>
              <a:gd name="connsiteX87" fmla="*/ 627698 w 15083451"/>
              <a:gd name="connsiteY87" fmla="*/ 443579 h 963549"/>
              <a:gd name="connsiteX88" fmla="*/ 592550 w 15083451"/>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5083451" h="963549">
                <a:moveTo>
                  <a:pt x="15083451" y="5158"/>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dirty="0"/>
          </a:p>
        </p:txBody>
      </p:sp>
      <p:sp>
        <p:nvSpPr>
          <p:cNvPr id="33" name="Rectangle 32">
            <a:extLst>
              <a:ext uri="{FF2B5EF4-FFF2-40B4-BE49-F238E27FC236}">
                <a16:creationId xmlns:a16="http://schemas.microsoft.com/office/drawing/2014/main" id="{940B27B1-9BEE-85F0-5F8D-2FE6D5DDD203}"/>
              </a:ext>
            </a:extLst>
          </p:cNvPr>
          <p:cNvSpPr/>
          <p:nvPr userDrawn="1"/>
        </p:nvSpPr>
        <p:spPr>
          <a:xfrm>
            <a:off x="501343" y="85754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34" name="Rectangle 33">
            <a:extLst>
              <a:ext uri="{FF2B5EF4-FFF2-40B4-BE49-F238E27FC236}">
                <a16:creationId xmlns:a16="http://schemas.microsoft.com/office/drawing/2014/main" id="{4A1B3B9E-600F-FC15-707B-431B65AD49C7}"/>
              </a:ext>
            </a:extLst>
          </p:cNvPr>
          <p:cNvSpPr/>
          <p:nvPr userDrawn="1"/>
        </p:nvSpPr>
        <p:spPr>
          <a:xfrm>
            <a:off x="380693" y="91469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35" name="Rectangle 34">
            <a:extLst>
              <a:ext uri="{FF2B5EF4-FFF2-40B4-BE49-F238E27FC236}">
                <a16:creationId xmlns:a16="http://schemas.microsoft.com/office/drawing/2014/main" id="{ED1B1B81-36CD-9D78-49C8-71B7E7E54A6F}"/>
              </a:ext>
            </a:extLst>
          </p:cNvPr>
          <p:cNvSpPr/>
          <p:nvPr userDrawn="1"/>
        </p:nvSpPr>
        <p:spPr>
          <a:xfrm>
            <a:off x="69295" y="867068"/>
            <a:ext cx="362505"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pic>
        <p:nvPicPr>
          <p:cNvPr id="3" name="Picture 2">
            <a:extLst>
              <a:ext uri="{FF2B5EF4-FFF2-40B4-BE49-F238E27FC236}">
                <a16:creationId xmlns:a16="http://schemas.microsoft.com/office/drawing/2014/main" id="{E5342909-EEA3-22BC-20EC-DD8352F176C2}"/>
              </a:ext>
            </a:extLst>
          </p:cNvPr>
          <p:cNvPicPr>
            <a:picLocks noChangeAspect="1"/>
          </p:cNvPicPr>
          <p:nvPr userDrawn="1"/>
        </p:nvPicPr>
        <p:blipFill>
          <a:blip r:embed="rId33" cstate="email">
            <a:extLst>
              <a:ext uri="{28A0092B-C50C-407E-A947-70E740481C1C}">
                <a14:useLocalDpi xmlns:a14="http://schemas.microsoft.com/office/drawing/2010/main"/>
              </a:ext>
            </a:extLst>
          </a:blip>
          <a:stretch>
            <a:fillRect/>
          </a:stretch>
        </p:blipFill>
        <p:spPr>
          <a:xfrm>
            <a:off x="10516798" y="260004"/>
            <a:ext cx="1428987" cy="973735"/>
          </a:xfrm>
          <a:prstGeom prst="rect">
            <a:avLst/>
          </a:prstGeom>
        </p:spPr>
      </p:pic>
    </p:spTree>
    <p:extLst>
      <p:ext uri="{BB962C8B-B14F-4D97-AF65-F5344CB8AC3E}">
        <p14:creationId xmlns:p14="http://schemas.microsoft.com/office/powerpoint/2010/main" val="1470881603"/>
      </p:ext>
    </p:extLst>
  </p:cSld>
  <p:clrMap bg1="lt1" tx1="dk1" bg2="lt2" tx2="dk2" accent1="accent1" accent2="accent2" accent3="accent3" accent4="accent4" accent5="accent5" accent6="accent6" hlink="hlink" folHlink="folHlink"/>
  <p:sldLayoutIdLst>
    <p:sldLayoutId id="2147483730" r:id="rId1"/>
    <p:sldLayoutId id="2147483744" r:id="rId2"/>
    <p:sldLayoutId id="2147483747" r:id="rId3"/>
    <p:sldLayoutId id="2147483753" r:id="rId4"/>
    <p:sldLayoutId id="2147483757" r:id="rId5"/>
    <p:sldLayoutId id="2147483808" r:id="rId6"/>
    <p:sldLayoutId id="2147483806" r:id="rId7"/>
    <p:sldLayoutId id="2147483807" r:id="rId8"/>
    <p:sldLayoutId id="2147483750" r:id="rId9"/>
    <p:sldLayoutId id="2147483756" r:id="rId10"/>
    <p:sldLayoutId id="2147483749" r:id="rId11"/>
    <p:sldLayoutId id="2147483752" r:id="rId12"/>
    <p:sldLayoutId id="2147483779" r:id="rId13"/>
    <p:sldLayoutId id="2147483755" r:id="rId14"/>
    <p:sldLayoutId id="2147483776" r:id="rId15"/>
    <p:sldLayoutId id="2147483778" r:id="rId16"/>
    <p:sldLayoutId id="2147483751" r:id="rId17"/>
    <p:sldLayoutId id="2147483739" r:id="rId18"/>
    <p:sldLayoutId id="2147483734" r:id="rId19"/>
    <p:sldLayoutId id="2147483745" r:id="rId20"/>
    <p:sldLayoutId id="2147483728" r:id="rId21"/>
    <p:sldLayoutId id="2147483746" r:id="rId22"/>
    <p:sldLayoutId id="2147483736" r:id="rId23"/>
    <p:sldLayoutId id="2147483738" r:id="rId24"/>
    <p:sldLayoutId id="2147483740" r:id="rId25"/>
    <p:sldLayoutId id="2147483732" r:id="rId26"/>
    <p:sldLayoutId id="2147483733" r:id="rId27"/>
    <p:sldLayoutId id="2147483743" r:id="rId28"/>
  </p:sldLayoutIdLst>
  <p:hf hdr="0" ftr="0" dt="0"/>
  <p:txStyles>
    <p:titleStyle>
      <a:lvl1pPr algn="l" defTabSz="779173" rtl="0" eaLnBrk="1" latinLnBrk="0" hangingPunct="1">
        <a:spcBef>
          <a:spcPct val="0"/>
        </a:spcBef>
        <a:buNone/>
        <a:defRPr sz="2800" b="1" i="0" kern="1200" cap="none" spc="0" baseline="0">
          <a:solidFill>
            <a:schemeClr val="tx1"/>
          </a:solidFill>
          <a:latin typeface="Apex New Bold" panose="02010600040501010103" pitchFamily="2" charset="77"/>
          <a:ea typeface="Apex New Bold" panose="02010600040501010103" pitchFamily="2" charset="77"/>
          <a:cs typeface="+mj-cs"/>
        </a:defRPr>
      </a:lvl1pPr>
    </p:titleStyle>
    <p:bodyStyle>
      <a:lvl1pPr marL="0" indent="0" algn="l" defTabSz="779173" rtl="0" eaLnBrk="1" latinLnBrk="0" hangingPunct="1">
        <a:lnSpc>
          <a:spcPct val="110000"/>
        </a:lnSpc>
        <a:spcBef>
          <a:spcPts val="1023"/>
        </a:spcBef>
        <a:spcAft>
          <a:spcPts val="341"/>
        </a:spcAft>
        <a:buFont typeface="Arial" pitchFamily="34" charset="0"/>
        <a:buNone/>
        <a:defRPr sz="2000" kern="1200">
          <a:solidFill>
            <a:schemeClr val="accent5"/>
          </a:solidFill>
          <a:latin typeface="+mn-lt"/>
          <a:ea typeface="+mn-ea"/>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en-US"/>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0" userDrawn="1">
          <p15:clr>
            <a:srgbClr val="F26B43"/>
          </p15:clr>
        </p15:guide>
        <p15:guide id="4" orient="horz" pos="4156" userDrawn="1">
          <p15:clr>
            <a:srgbClr val="F26B43"/>
          </p15:clr>
        </p15:guide>
        <p15:guide id="5" orient="horz" pos="2432" userDrawn="1">
          <p15:clr>
            <a:srgbClr val="F26B43"/>
          </p15:clr>
        </p15:guide>
        <p15:guide id="7" orient="horz" pos="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9"/>
            </p:custDataLst>
            <p:extLst>
              <p:ext uri="{D42A27DB-BD31-4B8C-83A1-F6EECF244321}">
                <p14:modId xmlns:p14="http://schemas.microsoft.com/office/powerpoint/2010/main" val="2489788335"/>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30" imgW="421" imgH="420" progId="TCLayout.ActiveDocument.1">
                  <p:embed/>
                </p:oleObj>
              </mc:Choice>
              <mc:Fallback>
                <p:oleObj name="think-cell Slide" r:id="rId30" imgW="421" imgH="420" progId="TCLayout.ActiveDocument.1">
                  <p:embed/>
                  <p:pic>
                    <p:nvPicPr>
                      <p:cNvPr id="4" name="Object 3" hidden="1"/>
                      <p:cNvPicPr/>
                      <p:nvPr/>
                    </p:nvPicPr>
                    <p:blipFill>
                      <a:blip r:embed="rId31"/>
                      <a:stretch>
                        <a:fillRect/>
                      </a:stretch>
                    </p:blipFill>
                    <p:spPr>
                      <a:xfrm>
                        <a:off x="2119" y="1591"/>
                        <a:ext cx="2116" cy="1587"/>
                      </a:xfrm>
                      <a:prstGeom prst="rect">
                        <a:avLst/>
                      </a:prstGeom>
                    </p:spPr>
                  </p:pic>
                </p:oleObj>
              </mc:Fallback>
            </mc:AlternateContent>
          </a:graphicData>
        </a:graphic>
      </p:graphicFrame>
      <p:grpSp>
        <p:nvGrpSpPr>
          <p:cNvPr id="208" name="Group 207">
            <a:extLst>
              <a:ext uri="{FF2B5EF4-FFF2-40B4-BE49-F238E27FC236}">
                <a16:creationId xmlns:a16="http://schemas.microsoft.com/office/drawing/2014/main" id="{FC8C16CD-EABE-B174-F203-60F2C5DDB2BD}"/>
              </a:ext>
            </a:extLst>
          </p:cNvPr>
          <p:cNvGrpSpPr/>
          <p:nvPr userDrawn="1"/>
        </p:nvGrpSpPr>
        <p:grpSpPr>
          <a:xfrm>
            <a:off x="10522168" y="260005"/>
            <a:ext cx="1431967" cy="973734"/>
            <a:chOff x="10366157" y="302263"/>
            <a:chExt cx="1394705" cy="948396"/>
          </a:xfrm>
        </p:grpSpPr>
        <p:sp>
          <p:nvSpPr>
            <p:cNvPr id="209" name="object 28">
              <a:extLst>
                <a:ext uri="{FF2B5EF4-FFF2-40B4-BE49-F238E27FC236}">
                  <a16:creationId xmlns:a16="http://schemas.microsoft.com/office/drawing/2014/main" id="{6E773E17-8EE7-2EBB-C07D-470AB8BA4F8C}"/>
                </a:ext>
              </a:extLst>
            </p:cNvPr>
            <p:cNvSpPr/>
            <p:nvPr/>
          </p:nvSpPr>
          <p:spPr>
            <a:xfrm>
              <a:off x="10366157" y="638781"/>
              <a:ext cx="370938" cy="214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
                  </a:lnTo>
                  <a:lnTo>
                    <a:pt x="7201" y="21600"/>
                  </a:lnTo>
                  <a:lnTo>
                    <a:pt x="14400" y="21600"/>
                  </a:lnTo>
                  <a:lnTo>
                    <a:pt x="21600" y="0"/>
                  </a:lnTo>
                  <a:close/>
                </a:path>
              </a:pathLst>
            </a:custGeom>
            <a:solidFill>
              <a:srgbClr val="85BD3E"/>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10" name="object 29">
              <a:extLst>
                <a:ext uri="{FF2B5EF4-FFF2-40B4-BE49-F238E27FC236}">
                  <a16:creationId xmlns:a16="http://schemas.microsoft.com/office/drawing/2014/main" id="{A9BBCCA1-D2C9-0073-8150-EF7EC50A2649}"/>
                </a:ext>
              </a:extLst>
            </p:cNvPr>
            <p:cNvSpPr/>
            <p:nvPr/>
          </p:nvSpPr>
          <p:spPr>
            <a:xfrm>
              <a:off x="10595698" y="638779"/>
              <a:ext cx="706747" cy="611880"/>
            </a:xfrm>
            <a:custGeom>
              <a:avLst/>
              <a:gdLst/>
              <a:ahLst/>
              <a:cxnLst>
                <a:cxn ang="0">
                  <a:pos x="wd2" y="hd2"/>
                </a:cxn>
                <a:cxn ang="5400000">
                  <a:pos x="wd2" y="hd2"/>
                </a:cxn>
                <a:cxn ang="10800000">
                  <a:pos x="wd2" y="hd2"/>
                </a:cxn>
                <a:cxn ang="16200000">
                  <a:pos x="wd2" y="hd2"/>
                </a:cxn>
              </a:cxnLst>
              <a:rect l="0" t="0" r="r" b="b"/>
              <a:pathLst>
                <a:path w="21600" h="21600" extrusionOk="0">
                  <a:moveTo>
                    <a:pt x="17818" y="0"/>
                  </a:moveTo>
                  <a:lnTo>
                    <a:pt x="7021" y="1"/>
                  </a:lnTo>
                  <a:lnTo>
                    <a:pt x="0" y="14036"/>
                  </a:lnTo>
                  <a:lnTo>
                    <a:pt x="3782" y="21600"/>
                  </a:lnTo>
                  <a:lnTo>
                    <a:pt x="10800" y="7560"/>
                  </a:lnTo>
                  <a:lnTo>
                    <a:pt x="21600" y="7560"/>
                  </a:lnTo>
                  <a:lnTo>
                    <a:pt x="1781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grpSp>
          <p:nvGrpSpPr>
            <p:cNvPr id="211" name="object 30">
              <a:extLst>
                <a:ext uri="{FF2B5EF4-FFF2-40B4-BE49-F238E27FC236}">
                  <a16:creationId xmlns:a16="http://schemas.microsoft.com/office/drawing/2014/main" id="{C63CE11A-7B41-ADC7-F175-47E897852661}"/>
                </a:ext>
              </a:extLst>
            </p:cNvPr>
            <p:cNvGrpSpPr/>
            <p:nvPr/>
          </p:nvGrpSpPr>
          <p:grpSpPr>
            <a:xfrm>
              <a:off x="10674915" y="302263"/>
              <a:ext cx="1085947" cy="122368"/>
              <a:chOff x="-1" y="-1"/>
              <a:chExt cx="1085945" cy="122366"/>
            </a:xfrm>
          </p:grpSpPr>
          <p:sp>
            <p:nvSpPr>
              <p:cNvPr id="212" name="Shape">
                <a:extLst>
                  <a:ext uri="{FF2B5EF4-FFF2-40B4-BE49-F238E27FC236}">
                    <a16:creationId xmlns:a16="http://schemas.microsoft.com/office/drawing/2014/main" id="{F612E393-F414-DC88-2045-14DA35B327CA}"/>
                  </a:ext>
                </a:extLst>
              </p:cNvPr>
              <p:cNvSpPr/>
              <p:nvPr/>
            </p:nvSpPr>
            <p:spPr>
              <a:xfrm>
                <a:off x="126364" y="0"/>
                <a:ext cx="106113" cy="122366"/>
              </a:xfrm>
              <a:custGeom>
                <a:avLst/>
                <a:gdLst/>
                <a:ahLst/>
                <a:cxnLst>
                  <a:cxn ang="0">
                    <a:pos x="wd2" y="hd2"/>
                  </a:cxn>
                  <a:cxn ang="5400000">
                    <a:pos x="wd2" y="hd2"/>
                  </a:cxn>
                  <a:cxn ang="10800000">
                    <a:pos x="wd2" y="hd2"/>
                  </a:cxn>
                  <a:cxn ang="16200000">
                    <a:pos x="wd2" y="hd2"/>
                  </a:cxn>
                </a:cxnLst>
                <a:rect l="0" t="0" r="r" b="b"/>
                <a:pathLst>
                  <a:path w="21600" h="21600" extrusionOk="0">
                    <a:moveTo>
                      <a:pt x="14785" y="0"/>
                    </a:moveTo>
                    <a:lnTo>
                      <a:pt x="0" y="0"/>
                    </a:lnTo>
                    <a:lnTo>
                      <a:pt x="0" y="21600"/>
                    </a:lnTo>
                    <a:lnTo>
                      <a:pt x="6229" y="21600"/>
                    </a:lnTo>
                    <a:lnTo>
                      <a:pt x="6229" y="13166"/>
                    </a:lnTo>
                    <a:lnTo>
                      <a:pt x="19299" y="13166"/>
                    </a:lnTo>
                    <a:lnTo>
                      <a:pt x="18631" y="12161"/>
                    </a:lnTo>
                    <a:lnTo>
                      <a:pt x="19931" y="11209"/>
                    </a:lnTo>
                    <a:lnTo>
                      <a:pt x="20931" y="10011"/>
                    </a:lnTo>
                    <a:lnTo>
                      <a:pt x="21573" y="8618"/>
                    </a:lnTo>
                    <a:lnTo>
                      <a:pt x="21600" y="8438"/>
                    </a:lnTo>
                    <a:lnTo>
                      <a:pt x="6229" y="8438"/>
                    </a:lnTo>
                    <a:lnTo>
                      <a:pt x="6229" y="4726"/>
                    </a:lnTo>
                    <a:lnTo>
                      <a:pt x="21473" y="4726"/>
                    </a:lnTo>
                    <a:lnTo>
                      <a:pt x="21240" y="3716"/>
                    </a:lnTo>
                    <a:lnTo>
                      <a:pt x="19741" y="1782"/>
                    </a:lnTo>
                    <a:lnTo>
                      <a:pt x="17515" y="478"/>
                    </a:lnTo>
                    <a:lnTo>
                      <a:pt x="14785"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13" name="Shape">
                <a:extLst>
                  <a:ext uri="{FF2B5EF4-FFF2-40B4-BE49-F238E27FC236}">
                    <a16:creationId xmlns:a16="http://schemas.microsoft.com/office/drawing/2014/main" id="{33452A30-51AA-04F4-E737-CBFE876C36F5}"/>
                  </a:ext>
                </a:extLst>
              </p:cNvPr>
              <p:cNvSpPr/>
              <p:nvPr/>
            </p:nvSpPr>
            <p:spPr>
              <a:xfrm>
                <a:off x="190118" y="74581"/>
                <a:ext cx="58626" cy="47785"/>
              </a:xfrm>
              <a:custGeom>
                <a:avLst/>
                <a:gdLst/>
                <a:ahLst/>
                <a:cxnLst>
                  <a:cxn ang="0">
                    <a:pos x="wd2" y="hd2"/>
                  </a:cxn>
                  <a:cxn ang="5400000">
                    <a:pos x="wd2" y="hd2"/>
                  </a:cxn>
                  <a:cxn ang="10800000">
                    <a:pos x="wd2" y="hd2"/>
                  </a:cxn>
                  <a:cxn ang="16200000">
                    <a:pos x="wd2" y="hd2"/>
                  </a:cxn>
                </a:cxnLst>
                <a:rect l="0" t="0" r="r" b="b"/>
                <a:pathLst>
                  <a:path w="21600" h="21600" extrusionOk="0">
                    <a:moveTo>
                      <a:pt x="11441" y="0"/>
                    </a:moveTo>
                    <a:lnTo>
                      <a:pt x="0" y="0"/>
                    </a:lnTo>
                    <a:lnTo>
                      <a:pt x="10166" y="21600"/>
                    </a:lnTo>
                    <a:lnTo>
                      <a:pt x="21600" y="21600"/>
                    </a:lnTo>
                    <a:lnTo>
                      <a:pt x="1144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14" name="Shape">
                <a:extLst>
                  <a:ext uri="{FF2B5EF4-FFF2-40B4-BE49-F238E27FC236}">
                    <a16:creationId xmlns:a16="http://schemas.microsoft.com/office/drawing/2014/main" id="{1903EED1-483F-48A2-F8AC-55205B55EA5B}"/>
                  </a:ext>
                </a:extLst>
              </p:cNvPr>
              <p:cNvSpPr/>
              <p:nvPr/>
            </p:nvSpPr>
            <p:spPr>
              <a:xfrm>
                <a:off x="248741" y="0"/>
                <a:ext cx="141120" cy="122366"/>
              </a:xfrm>
              <a:custGeom>
                <a:avLst/>
                <a:gdLst/>
                <a:ahLst/>
                <a:cxnLst>
                  <a:cxn ang="0">
                    <a:pos x="wd2" y="hd2"/>
                  </a:cxn>
                  <a:cxn ang="5400000">
                    <a:pos x="wd2" y="hd2"/>
                  </a:cxn>
                  <a:cxn ang="10800000">
                    <a:pos x="wd2" y="hd2"/>
                  </a:cxn>
                  <a:cxn ang="16200000">
                    <a:pos x="wd2" y="hd2"/>
                  </a:cxn>
                </a:cxnLst>
                <a:rect l="0" t="0" r="r" b="b"/>
                <a:pathLst>
                  <a:path w="21600" h="21600" extrusionOk="0">
                    <a:moveTo>
                      <a:pt x="14478" y="0"/>
                    </a:moveTo>
                    <a:lnTo>
                      <a:pt x="9494" y="0"/>
                    </a:lnTo>
                    <a:lnTo>
                      <a:pt x="0" y="21600"/>
                    </a:lnTo>
                    <a:lnTo>
                      <a:pt x="4983" y="21600"/>
                    </a:lnTo>
                    <a:lnTo>
                      <a:pt x="7355" y="16201"/>
                    </a:lnTo>
                    <a:lnTo>
                      <a:pt x="21600" y="16201"/>
                    </a:lnTo>
                    <a:lnTo>
                      <a:pt x="19522" y="11473"/>
                    </a:lnTo>
                    <a:lnTo>
                      <a:pt x="9433" y="11473"/>
                    </a:lnTo>
                    <a:lnTo>
                      <a:pt x="11985" y="5662"/>
                    </a:lnTo>
                    <a:lnTo>
                      <a:pt x="16967" y="5662"/>
                    </a:lnTo>
                    <a:lnTo>
                      <a:pt x="1447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15" name="Shape">
                <a:extLst>
                  <a:ext uri="{FF2B5EF4-FFF2-40B4-BE49-F238E27FC236}">
                    <a16:creationId xmlns:a16="http://schemas.microsoft.com/office/drawing/2014/main" id="{084D58E9-ED01-715E-498F-CDCF8F0D5A8F}"/>
                  </a:ext>
                </a:extLst>
              </p:cNvPr>
              <p:cNvSpPr/>
              <p:nvPr/>
            </p:nvSpPr>
            <p:spPr>
              <a:xfrm>
                <a:off x="357308" y="91776"/>
                <a:ext cx="48059" cy="30590"/>
              </a:xfrm>
              <a:custGeom>
                <a:avLst/>
                <a:gdLst/>
                <a:ahLst/>
                <a:cxnLst>
                  <a:cxn ang="0">
                    <a:pos x="wd2" y="hd2"/>
                  </a:cxn>
                  <a:cxn ang="5400000">
                    <a:pos x="wd2" y="hd2"/>
                  </a:cxn>
                  <a:cxn ang="10800000">
                    <a:pos x="wd2" y="hd2"/>
                  </a:cxn>
                  <a:cxn ang="16200000">
                    <a:pos x="wd2" y="hd2"/>
                  </a:cxn>
                </a:cxnLst>
                <a:rect l="0" t="0" r="r" b="b"/>
                <a:pathLst>
                  <a:path w="21600" h="21600" extrusionOk="0">
                    <a:moveTo>
                      <a:pt x="14631" y="0"/>
                    </a:moveTo>
                    <a:lnTo>
                      <a:pt x="0" y="0"/>
                    </a:lnTo>
                    <a:lnTo>
                      <a:pt x="6970" y="21600"/>
                    </a:lnTo>
                    <a:lnTo>
                      <a:pt x="21600" y="21600"/>
                    </a:lnTo>
                    <a:lnTo>
                      <a:pt x="1463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16" name="Shape">
                <a:extLst>
                  <a:ext uri="{FF2B5EF4-FFF2-40B4-BE49-F238E27FC236}">
                    <a16:creationId xmlns:a16="http://schemas.microsoft.com/office/drawing/2014/main" id="{09378A92-2FFF-09CE-49F7-A623DAF4FDE1}"/>
                  </a:ext>
                </a:extLst>
              </p:cNvPr>
              <p:cNvSpPr/>
              <p:nvPr/>
            </p:nvSpPr>
            <p:spPr>
              <a:xfrm>
                <a:off x="199408" y="26769"/>
                <a:ext cx="34052" cy="21032"/>
              </a:xfrm>
              <a:custGeom>
                <a:avLst/>
                <a:gdLst/>
                <a:ahLst/>
                <a:cxnLst>
                  <a:cxn ang="0">
                    <a:pos x="wd2" y="hd2"/>
                  </a:cxn>
                  <a:cxn ang="5400000">
                    <a:pos x="wd2" y="hd2"/>
                  </a:cxn>
                  <a:cxn ang="10800000">
                    <a:pos x="wd2" y="hd2"/>
                  </a:cxn>
                  <a:cxn ang="16200000">
                    <a:pos x="wd2" y="hd2"/>
                  </a:cxn>
                </a:cxnLst>
                <a:rect l="0" t="0" r="r" b="b"/>
                <a:pathLst>
                  <a:path w="21600" h="21600" extrusionOk="0">
                    <a:moveTo>
                      <a:pt x="20582" y="0"/>
                    </a:moveTo>
                    <a:lnTo>
                      <a:pt x="0" y="0"/>
                    </a:lnTo>
                    <a:lnTo>
                      <a:pt x="2183" y="3554"/>
                    </a:lnTo>
                    <a:lnTo>
                      <a:pt x="2232" y="18065"/>
                    </a:lnTo>
                    <a:lnTo>
                      <a:pt x="36" y="21600"/>
                    </a:lnTo>
                    <a:lnTo>
                      <a:pt x="20976" y="21600"/>
                    </a:lnTo>
                    <a:lnTo>
                      <a:pt x="21600" y="13689"/>
                    </a:lnTo>
                    <a:lnTo>
                      <a:pt x="21563" y="7911"/>
                    </a:lnTo>
                    <a:lnTo>
                      <a:pt x="20582"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17" name="Shape">
                <a:extLst>
                  <a:ext uri="{FF2B5EF4-FFF2-40B4-BE49-F238E27FC236}">
                    <a16:creationId xmlns:a16="http://schemas.microsoft.com/office/drawing/2014/main" id="{BAA34797-BD1C-C171-ADCA-381BF5A29547}"/>
                  </a:ext>
                </a:extLst>
              </p:cNvPr>
              <p:cNvSpPr/>
              <p:nvPr/>
            </p:nvSpPr>
            <p:spPr>
              <a:xfrm>
                <a:off x="860477" y="0"/>
                <a:ext cx="99420" cy="1223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6872"/>
                    </a:lnTo>
                    <a:lnTo>
                      <a:pt x="6642" y="16872"/>
                    </a:lnTo>
                    <a:lnTo>
                      <a:pt x="6642" y="13163"/>
                    </a:lnTo>
                    <a:lnTo>
                      <a:pt x="20774" y="13163"/>
                    </a:lnTo>
                    <a:lnTo>
                      <a:pt x="20774" y="8435"/>
                    </a:lnTo>
                    <a:lnTo>
                      <a:pt x="6642" y="8435"/>
                    </a:lnTo>
                    <a:lnTo>
                      <a:pt x="6642" y="4724"/>
                    </a:lnTo>
                    <a:lnTo>
                      <a:pt x="21600" y="4724"/>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18" name="Shape">
                <a:extLst>
                  <a:ext uri="{FF2B5EF4-FFF2-40B4-BE49-F238E27FC236}">
                    <a16:creationId xmlns:a16="http://schemas.microsoft.com/office/drawing/2014/main" id="{9E174C78-C63D-3316-D131-0DDB182589E4}"/>
                  </a:ext>
                </a:extLst>
              </p:cNvPr>
              <p:cNvSpPr/>
              <p:nvPr/>
            </p:nvSpPr>
            <p:spPr>
              <a:xfrm>
                <a:off x="565996" y="91280"/>
                <a:ext cx="112964" cy="30852"/>
              </a:xfrm>
              <a:custGeom>
                <a:avLst/>
                <a:gdLst/>
                <a:ahLst/>
                <a:cxnLst>
                  <a:cxn ang="0">
                    <a:pos x="wd2" y="hd2"/>
                  </a:cxn>
                  <a:cxn ang="5400000">
                    <a:pos x="wd2" y="hd2"/>
                  </a:cxn>
                  <a:cxn ang="10800000">
                    <a:pos x="wd2" y="hd2"/>
                  </a:cxn>
                  <a:cxn ang="16200000">
                    <a:pos x="wd2" y="hd2"/>
                  </a:cxn>
                </a:cxnLst>
                <a:rect l="0" t="0" r="r" b="b"/>
                <a:pathLst>
                  <a:path w="21600" h="21600" extrusionOk="0">
                    <a:moveTo>
                      <a:pt x="2567" y="0"/>
                    </a:moveTo>
                    <a:lnTo>
                      <a:pt x="0" y="16251"/>
                    </a:lnTo>
                    <a:lnTo>
                      <a:pt x="1542" y="18512"/>
                    </a:lnTo>
                    <a:lnTo>
                      <a:pt x="3155" y="20188"/>
                    </a:lnTo>
                    <a:lnTo>
                      <a:pt x="4833" y="21232"/>
                    </a:lnTo>
                    <a:lnTo>
                      <a:pt x="6569" y="21600"/>
                    </a:lnTo>
                    <a:lnTo>
                      <a:pt x="15330" y="21591"/>
                    </a:lnTo>
                    <a:lnTo>
                      <a:pt x="17889" y="19698"/>
                    </a:lnTo>
                    <a:lnTo>
                      <a:pt x="19976" y="14534"/>
                    </a:lnTo>
                    <a:lnTo>
                      <a:pt x="21381" y="6876"/>
                    </a:lnTo>
                    <a:lnTo>
                      <a:pt x="21600" y="2890"/>
                    </a:lnTo>
                    <a:lnTo>
                      <a:pt x="6569" y="2890"/>
                    </a:lnTo>
                    <a:lnTo>
                      <a:pt x="5519" y="2695"/>
                    </a:lnTo>
                    <a:lnTo>
                      <a:pt x="4498" y="2135"/>
                    </a:lnTo>
                    <a:lnTo>
                      <a:pt x="3512" y="1231"/>
                    </a:lnTo>
                    <a:lnTo>
                      <a:pt x="2567"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19" name="Shape">
                <a:extLst>
                  <a:ext uri="{FF2B5EF4-FFF2-40B4-BE49-F238E27FC236}">
                    <a16:creationId xmlns:a16="http://schemas.microsoft.com/office/drawing/2014/main" id="{B3D6561B-58C0-B00B-9114-57EBC4F1BE75}"/>
                  </a:ext>
                </a:extLst>
              </p:cNvPr>
              <p:cNvSpPr/>
              <p:nvPr/>
            </p:nvSpPr>
            <p:spPr>
              <a:xfrm>
                <a:off x="565996" y="-2"/>
                <a:ext cx="114512" cy="95413"/>
              </a:xfrm>
              <a:custGeom>
                <a:avLst/>
                <a:gdLst/>
                <a:ahLst/>
                <a:cxnLst>
                  <a:cxn ang="0">
                    <a:pos x="wd2" y="hd2"/>
                  </a:cxn>
                  <a:cxn ang="5400000">
                    <a:pos x="wd2" y="hd2"/>
                  </a:cxn>
                  <a:cxn ang="10800000">
                    <a:pos x="wd2" y="hd2"/>
                  </a:cxn>
                  <a:cxn ang="16200000">
                    <a:pos x="wd2" y="hd2"/>
                  </a:cxn>
                </a:cxnLst>
                <a:rect l="0" t="0" r="r" b="b"/>
                <a:pathLst>
                  <a:path w="21600" h="21600" extrusionOk="0">
                    <a:moveTo>
                      <a:pt x="15119" y="0"/>
                    </a:moveTo>
                    <a:lnTo>
                      <a:pt x="6480" y="0"/>
                    </a:lnTo>
                    <a:lnTo>
                      <a:pt x="3954" y="612"/>
                    </a:lnTo>
                    <a:lnTo>
                      <a:pt x="1895" y="2280"/>
                    </a:lnTo>
                    <a:lnTo>
                      <a:pt x="508" y="4756"/>
                    </a:lnTo>
                    <a:lnTo>
                      <a:pt x="0" y="7790"/>
                    </a:lnTo>
                    <a:lnTo>
                      <a:pt x="0" y="9056"/>
                    </a:lnTo>
                    <a:lnTo>
                      <a:pt x="508" y="12090"/>
                    </a:lnTo>
                    <a:lnTo>
                      <a:pt x="1895" y="14567"/>
                    </a:lnTo>
                    <a:lnTo>
                      <a:pt x="3954" y="16237"/>
                    </a:lnTo>
                    <a:lnTo>
                      <a:pt x="6480" y="16849"/>
                    </a:lnTo>
                    <a:lnTo>
                      <a:pt x="15200" y="16849"/>
                    </a:lnTo>
                    <a:lnTo>
                      <a:pt x="15849" y="17627"/>
                    </a:lnTo>
                    <a:lnTo>
                      <a:pt x="15849" y="20817"/>
                    </a:lnTo>
                    <a:lnTo>
                      <a:pt x="15200" y="21597"/>
                    </a:lnTo>
                    <a:lnTo>
                      <a:pt x="6480" y="21600"/>
                    </a:lnTo>
                    <a:lnTo>
                      <a:pt x="21308" y="21600"/>
                    </a:lnTo>
                    <a:lnTo>
                      <a:pt x="21600" y="19856"/>
                    </a:lnTo>
                    <a:lnTo>
                      <a:pt x="21600" y="18587"/>
                    </a:lnTo>
                    <a:lnTo>
                      <a:pt x="21092" y="15556"/>
                    </a:lnTo>
                    <a:lnTo>
                      <a:pt x="19706" y="13081"/>
                    </a:lnTo>
                    <a:lnTo>
                      <a:pt x="17647" y="11412"/>
                    </a:lnTo>
                    <a:lnTo>
                      <a:pt x="15122" y="10800"/>
                    </a:lnTo>
                    <a:lnTo>
                      <a:pt x="6400" y="10800"/>
                    </a:lnTo>
                    <a:lnTo>
                      <a:pt x="5748" y="10021"/>
                    </a:lnTo>
                    <a:lnTo>
                      <a:pt x="5748" y="6828"/>
                    </a:lnTo>
                    <a:lnTo>
                      <a:pt x="6400" y="6049"/>
                    </a:lnTo>
                    <a:lnTo>
                      <a:pt x="18717" y="6049"/>
                    </a:lnTo>
                    <a:lnTo>
                      <a:pt x="18717" y="428"/>
                    </a:lnTo>
                    <a:lnTo>
                      <a:pt x="17876" y="239"/>
                    </a:lnTo>
                    <a:lnTo>
                      <a:pt x="16980" y="106"/>
                    </a:lnTo>
                    <a:lnTo>
                      <a:pt x="16053" y="26"/>
                    </a:lnTo>
                    <a:lnTo>
                      <a:pt x="15119"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20" name="Shape">
                <a:extLst>
                  <a:ext uri="{FF2B5EF4-FFF2-40B4-BE49-F238E27FC236}">
                    <a16:creationId xmlns:a16="http://schemas.microsoft.com/office/drawing/2014/main" id="{C91EBE74-344D-8CE0-517C-416261A7E4BB}"/>
                  </a:ext>
                </a:extLst>
              </p:cNvPr>
              <p:cNvSpPr/>
              <p:nvPr/>
            </p:nvSpPr>
            <p:spPr>
              <a:xfrm>
                <a:off x="994337" y="0"/>
                <a:ext cx="91608" cy="1223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216" y="21600"/>
                    </a:lnTo>
                    <a:lnTo>
                      <a:pt x="7216" y="4726"/>
                    </a:lnTo>
                    <a:lnTo>
                      <a:pt x="17951" y="4726"/>
                    </a:lnTo>
                    <a:lnTo>
                      <a:pt x="21600" y="3"/>
                    </a:lnTo>
                    <a:lnTo>
                      <a:pt x="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21" name="Shape">
                <a:extLst>
                  <a:ext uri="{FF2B5EF4-FFF2-40B4-BE49-F238E27FC236}">
                    <a16:creationId xmlns:a16="http://schemas.microsoft.com/office/drawing/2014/main" id="{3CF5A47B-B13B-2A01-E655-77C052F5ED5B}"/>
                  </a:ext>
                </a:extLst>
              </p:cNvPr>
              <p:cNvSpPr/>
              <p:nvPr/>
            </p:nvSpPr>
            <p:spPr>
              <a:xfrm>
                <a:off x="703683" y="0"/>
                <a:ext cx="64625"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0" y="21600"/>
                    </a:lnTo>
                    <a:lnTo>
                      <a:pt x="10220"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22" name="Shape">
                <a:extLst>
                  <a:ext uri="{FF2B5EF4-FFF2-40B4-BE49-F238E27FC236}">
                    <a16:creationId xmlns:a16="http://schemas.microsoft.com/office/drawing/2014/main" id="{CCD62E07-89B6-8D14-845F-6FAE05758330}"/>
                  </a:ext>
                </a:extLst>
              </p:cNvPr>
              <p:cNvSpPr/>
              <p:nvPr/>
            </p:nvSpPr>
            <p:spPr>
              <a:xfrm>
                <a:off x="734258" y="42198"/>
                <a:ext cx="91805" cy="80168"/>
              </a:xfrm>
              <a:custGeom>
                <a:avLst/>
                <a:gdLst/>
                <a:ahLst/>
                <a:cxnLst>
                  <a:cxn ang="0">
                    <a:pos x="wd2" y="hd2"/>
                  </a:cxn>
                  <a:cxn ang="5400000">
                    <a:pos x="wd2" y="hd2"/>
                  </a:cxn>
                  <a:cxn ang="10800000">
                    <a:pos x="wd2" y="hd2"/>
                  </a:cxn>
                  <a:cxn ang="16200000">
                    <a:pos x="wd2" y="hd2"/>
                  </a:cxn>
                </a:cxnLst>
                <a:rect l="0" t="0" r="r" b="b"/>
                <a:pathLst>
                  <a:path w="21600" h="21600" extrusionOk="0">
                    <a:moveTo>
                      <a:pt x="8011" y="0"/>
                    </a:moveTo>
                    <a:lnTo>
                      <a:pt x="0" y="0"/>
                    </a:lnTo>
                    <a:lnTo>
                      <a:pt x="13499" y="21600"/>
                    </a:lnTo>
                    <a:lnTo>
                      <a:pt x="21600" y="21600"/>
                    </a:lnTo>
                    <a:lnTo>
                      <a:pt x="21600" y="10229"/>
                    </a:lnTo>
                    <a:lnTo>
                      <a:pt x="14404" y="10229"/>
                    </a:lnTo>
                    <a:lnTo>
                      <a:pt x="801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23" name="Rectangle">
                <a:extLst>
                  <a:ext uri="{FF2B5EF4-FFF2-40B4-BE49-F238E27FC236}">
                    <a16:creationId xmlns:a16="http://schemas.microsoft.com/office/drawing/2014/main" id="{7D8D2A43-5404-B777-2E6D-EE66FC00E4A3}"/>
                  </a:ext>
                </a:extLst>
              </p:cNvPr>
              <p:cNvSpPr/>
              <p:nvPr/>
            </p:nvSpPr>
            <p:spPr>
              <a:xfrm>
                <a:off x="795478" y="113"/>
                <a:ext cx="30585"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24" name="Rectangle">
                <a:extLst>
                  <a:ext uri="{FF2B5EF4-FFF2-40B4-BE49-F238E27FC236}">
                    <a16:creationId xmlns:a16="http://schemas.microsoft.com/office/drawing/2014/main" id="{1E236254-F0B3-D421-6557-050DC6D8C8C4}"/>
                  </a:ext>
                </a:extLst>
              </p:cNvPr>
              <p:cNvSpPr/>
              <p:nvPr/>
            </p:nvSpPr>
            <p:spPr>
              <a:xfrm>
                <a:off x="61334" y="26769"/>
                <a:ext cx="30610" cy="95595"/>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25" name="Shape">
                <a:extLst>
                  <a:ext uri="{FF2B5EF4-FFF2-40B4-BE49-F238E27FC236}">
                    <a16:creationId xmlns:a16="http://schemas.microsoft.com/office/drawing/2014/main" id="{2A7C2351-8844-3A3A-B755-905CDFF2264B}"/>
                  </a:ext>
                </a:extLst>
              </p:cNvPr>
              <p:cNvSpPr/>
              <p:nvPr/>
            </p:nvSpPr>
            <p:spPr>
              <a:xfrm>
                <a:off x="-2" y="-2"/>
                <a:ext cx="91946" cy="267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5"/>
                    </a:lnTo>
                    <a:lnTo>
                      <a:pt x="3633" y="21600"/>
                    </a:lnTo>
                    <a:lnTo>
                      <a:pt x="21600" y="21590"/>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26" name="Shape">
                <a:extLst>
                  <a:ext uri="{FF2B5EF4-FFF2-40B4-BE49-F238E27FC236}">
                    <a16:creationId xmlns:a16="http://schemas.microsoft.com/office/drawing/2014/main" id="{BAB90295-C7AF-C9FB-D56A-059CDDB4832E}"/>
                  </a:ext>
                </a:extLst>
              </p:cNvPr>
              <p:cNvSpPr/>
              <p:nvPr/>
            </p:nvSpPr>
            <p:spPr>
              <a:xfrm>
                <a:off x="416838" y="0"/>
                <a:ext cx="64618"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1" y="21600"/>
                    </a:lnTo>
                    <a:lnTo>
                      <a:pt x="10221"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27" name="Shape">
                <a:extLst>
                  <a:ext uri="{FF2B5EF4-FFF2-40B4-BE49-F238E27FC236}">
                    <a16:creationId xmlns:a16="http://schemas.microsoft.com/office/drawing/2014/main" id="{103EF502-B5E0-E8B0-A065-87DA09C585B4}"/>
                  </a:ext>
                </a:extLst>
              </p:cNvPr>
              <p:cNvSpPr/>
              <p:nvPr/>
            </p:nvSpPr>
            <p:spPr>
              <a:xfrm>
                <a:off x="447414" y="42198"/>
                <a:ext cx="91807" cy="80168"/>
              </a:xfrm>
              <a:custGeom>
                <a:avLst/>
                <a:gdLst/>
                <a:ahLst/>
                <a:cxnLst>
                  <a:cxn ang="0">
                    <a:pos x="wd2" y="hd2"/>
                  </a:cxn>
                  <a:cxn ang="5400000">
                    <a:pos x="wd2" y="hd2"/>
                  </a:cxn>
                  <a:cxn ang="10800000">
                    <a:pos x="wd2" y="hd2"/>
                  </a:cxn>
                  <a:cxn ang="16200000">
                    <a:pos x="wd2" y="hd2"/>
                  </a:cxn>
                </a:cxnLst>
                <a:rect l="0" t="0" r="r" b="b"/>
                <a:pathLst>
                  <a:path w="21600" h="21600" extrusionOk="0">
                    <a:moveTo>
                      <a:pt x="8008" y="0"/>
                    </a:moveTo>
                    <a:lnTo>
                      <a:pt x="0" y="0"/>
                    </a:lnTo>
                    <a:lnTo>
                      <a:pt x="13499" y="21600"/>
                    </a:lnTo>
                    <a:lnTo>
                      <a:pt x="21600" y="21600"/>
                    </a:lnTo>
                    <a:lnTo>
                      <a:pt x="21600" y="10229"/>
                    </a:lnTo>
                    <a:lnTo>
                      <a:pt x="14401" y="10229"/>
                    </a:lnTo>
                    <a:lnTo>
                      <a:pt x="800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28" name="Rectangle">
                <a:extLst>
                  <a:ext uri="{FF2B5EF4-FFF2-40B4-BE49-F238E27FC236}">
                    <a16:creationId xmlns:a16="http://schemas.microsoft.com/office/drawing/2014/main" id="{65BFCBCD-8725-AE81-A662-BB13870064AD}"/>
                  </a:ext>
                </a:extLst>
              </p:cNvPr>
              <p:cNvSpPr/>
              <p:nvPr/>
            </p:nvSpPr>
            <p:spPr>
              <a:xfrm>
                <a:off x="508623" y="113"/>
                <a:ext cx="30598"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grpSp>
      </p:grpSp>
      <p:sp>
        <p:nvSpPr>
          <p:cNvPr id="5" name="Freeform 4">
            <a:extLst>
              <a:ext uri="{FF2B5EF4-FFF2-40B4-BE49-F238E27FC236}">
                <a16:creationId xmlns:a16="http://schemas.microsoft.com/office/drawing/2014/main" id="{A3145E3B-53D8-24D2-49B8-FC9BEF07CE71}"/>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dirty="0">
              <a:solidFill>
                <a:schemeClr val="tx1"/>
              </a:solidFill>
            </a:endParaRPr>
          </a:p>
        </p:txBody>
      </p:sp>
      <p:sp>
        <p:nvSpPr>
          <p:cNvPr id="6" name="Rectangle 5">
            <a:extLst>
              <a:ext uri="{FF2B5EF4-FFF2-40B4-BE49-F238E27FC236}">
                <a16:creationId xmlns:a16="http://schemas.microsoft.com/office/drawing/2014/main" id="{D5E2766E-0E28-428C-7713-F6A0FCA419FF}"/>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dirty="0">
              <a:solidFill>
                <a:schemeClr val="bg1"/>
              </a:solidFill>
              <a:latin typeface="Tahoma"/>
            </a:endParaRPr>
          </a:p>
        </p:txBody>
      </p:sp>
      <p:sp>
        <p:nvSpPr>
          <p:cNvPr id="7" name="Graphic 64">
            <a:extLst>
              <a:ext uri="{FF2B5EF4-FFF2-40B4-BE49-F238E27FC236}">
                <a16:creationId xmlns:a16="http://schemas.microsoft.com/office/drawing/2014/main" id="{238245C2-535F-687F-738F-83FEEB859035}"/>
              </a:ext>
            </a:extLst>
          </p:cNvPr>
          <p:cNvSpPr/>
          <p:nvPr userDrawn="1"/>
        </p:nvSpPr>
        <p:spPr>
          <a:xfrm>
            <a:off x="209511" y="825398"/>
            <a:ext cx="10134961" cy="647434"/>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 name="connsiteX0" fmla="*/ 14996512 w 14996512"/>
              <a:gd name="connsiteY0" fmla="*/ 19893 h 963549"/>
              <a:gd name="connsiteX1" fmla="*/ 439579 w 14996512"/>
              <a:gd name="connsiteY1" fmla="*/ 0 h 963549"/>
              <a:gd name="connsiteX2" fmla="*/ 399955 w 14996512"/>
              <a:gd name="connsiteY2" fmla="*/ 72009 h 963549"/>
              <a:gd name="connsiteX3" fmla="*/ 351377 w 14996512"/>
              <a:gd name="connsiteY3" fmla="*/ 72390 h 963549"/>
              <a:gd name="connsiteX4" fmla="*/ 307467 w 14996512"/>
              <a:gd name="connsiteY4" fmla="*/ 0 h 963549"/>
              <a:gd name="connsiteX5" fmla="*/ 118967 w 14996512"/>
              <a:gd name="connsiteY5" fmla="*/ 0 h 963549"/>
              <a:gd name="connsiteX6" fmla="*/ 0 w 14996512"/>
              <a:gd name="connsiteY6" fmla="*/ 199739 h 963549"/>
              <a:gd name="connsiteX7" fmla="*/ 0 w 14996512"/>
              <a:gd name="connsiteY7" fmla="*/ 342138 h 963549"/>
              <a:gd name="connsiteX8" fmla="*/ 78296 w 14996512"/>
              <a:gd name="connsiteY8" fmla="*/ 463772 h 963549"/>
              <a:gd name="connsiteX9" fmla="*/ 204216 w 14996512"/>
              <a:gd name="connsiteY9" fmla="*/ 463772 h 963549"/>
              <a:gd name="connsiteX10" fmla="*/ 219647 w 14996512"/>
              <a:gd name="connsiteY10" fmla="*/ 437007 h 963549"/>
              <a:gd name="connsiteX11" fmla="*/ 381000 w 14996512"/>
              <a:gd name="connsiteY11" fmla="*/ 437007 h 963549"/>
              <a:gd name="connsiteX12" fmla="*/ 399288 w 14996512"/>
              <a:gd name="connsiteY12" fmla="*/ 469773 h 963549"/>
              <a:gd name="connsiteX13" fmla="*/ 399288 w 14996512"/>
              <a:gd name="connsiteY13" fmla="*/ 568071 h 963549"/>
              <a:gd name="connsiteX14" fmla="*/ 434245 w 14996512"/>
              <a:gd name="connsiteY14" fmla="*/ 628841 h 963549"/>
              <a:gd name="connsiteX15" fmla="*/ 434054 w 14996512"/>
              <a:gd name="connsiteY15" fmla="*/ 693325 h 963549"/>
              <a:gd name="connsiteX16" fmla="*/ 492728 w 14996512"/>
              <a:gd name="connsiteY16" fmla="*/ 800005 h 963549"/>
              <a:gd name="connsiteX17" fmla="*/ 492728 w 14996512"/>
              <a:gd name="connsiteY17" fmla="*/ 884873 h 963549"/>
              <a:gd name="connsiteX18" fmla="*/ 559118 w 14996512"/>
              <a:gd name="connsiteY18" fmla="*/ 962978 h 963549"/>
              <a:gd name="connsiteX19" fmla="*/ 645414 w 14996512"/>
              <a:gd name="connsiteY19" fmla="*/ 963549 h 963549"/>
              <a:gd name="connsiteX20" fmla="*/ 688372 w 14996512"/>
              <a:gd name="connsiteY20" fmla="*/ 892112 h 963549"/>
              <a:gd name="connsiteX21" fmla="*/ 688372 w 14996512"/>
              <a:gd name="connsiteY21" fmla="*/ 837914 h 963549"/>
              <a:gd name="connsiteX22" fmla="*/ 784479 w 14996512"/>
              <a:gd name="connsiteY22" fmla="*/ 687229 h 963549"/>
              <a:gd name="connsiteX23" fmla="*/ 784479 w 14996512"/>
              <a:gd name="connsiteY23" fmla="*/ 586169 h 963549"/>
              <a:gd name="connsiteX24" fmla="*/ 831152 w 14996512"/>
              <a:gd name="connsiteY24" fmla="*/ 512636 h 963549"/>
              <a:gd name="connsiteX25" fmla="*/ 886968 w 14996512"/>
              <a:gd name="connsiteY25" fmla="*/ 513207 h 963549"/>
              <a:gd name="connsiteX26" fmla="*/ 979075 w 14996512"/>
              <a:gd name="connsiteY26" fmla="*/ 352139 h 963549"/>
              <a:gd name="connsiteX27" fmla="*/ 809530 w 14996512"/>
              <a:gd name="connsiteY27" fmla="*/ 352139 h 963549"/>
              <a:gd name="connsiteX28" fmla="*/ 761333 w 14996512"/>
              <a:gd name="connsiteY28" fmla="*/ 269367 h 963549"/>
              <a:gd name="connsiteX29" fmla="*/ 761429 w 14996512"/>
              <a:gd name="connsiteY29" fmla="*/ 189357 h 963549"/>
              <a:gd name="connsiteX30" fmla="*/ 681419 w 14996512"/>
              <a:gd name="connsiteY30" fmla="*/ 77438 h 963549"/>
              <a:gd name="connsiteX31" fmla="*/ 655511 w 14996512"/>
              <a:gd name="connsiteY31" fmla="*/ 77438 h 963549"/>
              <a:gd name="connsiteX32" fmla="*/ 487299 w 14996512"/>
              <a:gd name="connsiteY32" fmla="*/ 77438 h 963549"/>
              <a:gd name="connsiteX33" fmla="*/ 443293 w 14996512"/>
              <a:gd name="connsiteY33" fmla="*/ 153448 h 963549"/>
              <a:gd name="connsiteX34" fmla="*/ 316421 w 14996512"/>
              <a:gd name="connsiteY34" fmla="*/ 153448 h 963549"/>
              <a:gd name="connsiteX35" fmla="*/ 265843 w 14996512"/>
              <a:gd name="connsiteY35" fmla="*/ 67056 h 963549"/>
              <a:gd name="connsiteX36" fmla="*/ 159639 w 14996512"/>
              <a:gd name="connsiteY36" fmla="*/ 67056 h 963549"/>
              <a:gd name="connsiteX37" fmla="*/ 71914 w 14996512"/>
              <a:gd name="connsiteY37" fmla="*/ 225457 h 963549"/>
              <a:gd name="connsiteX38" fmla="*/ 71914 w 14996512"/>
              <a:gd name="connsiteY38" fmla="*/ 311753 h 963549"/>
              <a:gd name="connsiteX39" fmla="*/ 121825 w 14996512"/>
              <a:gd name="connsiteY39" fmla="*/ 393192 h 963549"/>
              <a:gd name="connsiteX40" fmla="*/ 160687 w 14996512"/>
              <a:gd name="connsiteY40" fmla="*/ 393192 h 963549"/>
              <a:gd name="connsiteX41" fmla="*/ 173260 w 14996512"/>
              <a:gd name="connsiteY41" fmla="*/ 370332 h 963549"/>
              <a:gd name="connsiteX42" fmla="*/ 416433 w 14996512"/>
              <a:gd name="connsiteY42" fmla="*/ 370332 h 963549"/>
              <a:gd name="connsiteX43" fmla="*/ 465392 w 14996512"/>
              <a:gd name="connsiteY43" fmla="*/ 455676 h 963549"/>
              <a:gd name="connsiteX44" fmla="*/ 465392 w 14996512"/>
              <a:gd name="connsiteY44" fmla="*/ 556736 h 963549"/>
              <a:gd name="connsiteX45" fmla="*/ 500443 w 14996512"/>
              <a:gd name="connsiteY45" fmla="*/ 616839 h 963549"/>
              <a:gd name="connsiteX46" fmla="*/ 500443 w 14996512"/>
              <a:gd name="connsiteY46" fmla="*/ 678275 h 963549"/>
              <a:gd name="connsiteX47" fmla="*/ 563309 w 14996512"/>
              <a:gd name="connsiteY47" fmla="*/ 783527 h 963549"/>
              <a:gd name="connsiteX48" fmla="*/ 563309 w 14996512"/>
              <a:gd name="connsiteY48" fmla="*/ 847344 h 963549"/>
              <a:gd name="connsiteX49" fmla="*/ 594932 w 14996512"/>
              <a:gd name="connsiteY49" fmla="*/ 888492 h 963549"/>
              <a:gd name="connsiteX50" fmla="*/ 609124 w 14996512"/>
              <a:gd name="connsiteY50" fmla="*/ 888492 h 963549"/>
              <a:gd name="connsiteX51" fmla="*/ 628460 w 14996512"/>
              <a:gd name="connsiteY51" fmla="*/ 856488 h 963549"/>
              <a:gd name="connsiteX52" fmla="*/ 628460 w 14996512"/>
              <a:gd name="connsiteY52" fmla="*/ 810292 h 963549"/>
              <a:gd name="connsiteX53" fmla="*/ 717899 w 14996512"/>
              <a:gd name="connsiteY53" fmla="*/ 667226 h 963549"/>
              <a:gd name="connsiteX54" fmla="*/ 718566 w 14996512"/>
              <a:gd name="connsiteY54" fmla="*/ 556165 h 963549"/>
              <a:gd name="connsiteX55" fmla="*/ 790956 w 14996512"/>
              <a:gd name="connsiteY55" fmla="*/ 448056 h 963549"/>
              <a:gd name="connsiteX56" fmla="*/ 843725 w 14996512"/>
              <a:gd name="connsiteY56" fmla="*/ 447770 h 963549"/>
              <a:gd name="connsiteX57" fmla="*/ 861060 w 14996512"/>
              <a:gd name="connsiteY57" fmla="*/ 419957 h 963549"/>
              <a:gd name="connsiteX58" fmla="*/ 767239 w 14996512"/>
              <a:gd name="connsiteY58" fmla="*/ 419957 h 963549"/>
              <a:gd name="connsiteX59" fmla="*/ 691229 w 14996512"/>
              <a:gd name="connsiteY59" fmla="*/ 291370 h 963549"/>
              <a:gd name="connsiteX60" fmla="*/ 689229 w 14996512"/>
              <a:gd name="connsiteY60" fmla="*/ 210407 h 963549"/>
              <a:gd name="connsiteX61" fmla="*/ 640271 w 14996512"/>
              <a:gd name="connsiteY61" fmla="*/ 144399 h 963549"/>
              <a:gd name="connsiteX62" fmla="*/ 532352 w 14996512"/>
              <a:gd name="connsiteY62" fmla="*/ 143447 h 963549"/>
              <a:gd name="connsiteX63" fmla="*/ 483108 w 14996512"/>
              <a:gd name="connsiteY63" fmla="*/ 228410 h 963549"/>
              <a:gd name="connsiteX64" fmla="*/ 271082 w 14996512"/>
              <a:gd name="connsiteY64" fmla="*/ 228410 h 963549"/>
              <a:gd name="connsiteX65" fmla="*/ 227743 w 14996512"/>
              <a:gd name="connsiteY65" fmla="*/ 156782 h 963549"/>
              <a:gd name="connsiteX66" fmla="*/ 200216 w 14996512"/>
              <a:gd name="connsiteY66" fmla="*/ 156782 h 963549"/>
              <a:gd name="connsiteX67" fmla="*/ 152019 w 14996512"/>
              <a:gd name="connsiteY67" fmla="*/ 248126 h 963549"/>
              <a:gd name="connsiteX68" fmla="*/ 150781 w 14996512"/>
              <a:gd name="connsiteY68" fmla="*/ 298990 h 963549"/>
              <a:gd name="connsiteX69" fmla="*/ 153638 w 14996512"/>
              <a:gd name="connsiteY69" fmla="*/ 303562 h 963549"/>
              <a:gd name="connsiteX70" fmla="*/ 157353 w 14996512"/>
              <a:gd name="connsiteY70" fmla="*/ 303467 h 963549"/>
              <a:gd name="connsiteX71" fmla="*/ 161068 w 14996512"/>
              <a:gd name="connsiteY71" fmla="*/ 298990 h 963549"/>
              <a:gd name="connsiteX72" fmla="*/ 525304 w 14996512"/>
              <a:gd name="connsiteY72" fmla="*/ 299180 h 963549"/>
              <a:gd name="connsiteX73" fmla="*/ 578739 w 14996512"/>
              <a:gd name="connsiteY73" fmla="*/ 213741 h 963549"/>
              <a:gd name="connsiteX74" fmla="*/ 607314 w 14996512"/>
              <a:gd name="connsiteY74" fmla="*/ 213741 h 963549"/>
              <a:gd name="connsiteX75" fmla="*/ 629317 w 14996512"/>
              <a:gd name="connsiteY75" fmla="*/ 242697 h 963549"/>
              <a:gd name="connsiteX76" fmla="*/ 629317 w 14996512"/>
              <a:gd name="connsiteY76" fmla="*/ 322326 h 963549"/>
              <a:gd name="connsiteX77" fmla="*/ 704945 w 14996512"/>
              <a:gd name="connsiteY77" fmla="*/ 449294 h 963549"/>
              <a:gd name="connsiteX78" fmla="*/ 648938 w 14996512"/>
              <a:gd name="connsiteY78" fmla="*/ 533400 h 963549"/>
              <a:gd name="connsiteX79" fmla="*/ 647510 w 14996512"/>
              <a:gd name="connsiteY79" fmla="*/ 650558 h 963549"/>
              <a:gd name="connsiteX80" fmla="*/ 603409 w 14996512"/>
              <a:gd name="connsiteY80" fmla="*/ 716852 h 963549"/>
              <a:gd name="connsiteX81" fmla="*/ 563404 w 14996512"/>
              <a:gd name="connsiteY81" fmla="*/ 649700 h 963549"/>
              <a:gd name="connsiteX82" fmla="*/ 563404 w 14996512"/>
              <a:gd name="connsiteY82" fmla="*/ 578644 h 963549"/>
              <a:gd name="connsiteX83" fmla="*/ 537496 w 14996512"/>
              <a:gd name="connsiteY83" fmla="*/ 536258 h 963549"/>
              <a:gd name="connsiteX84" fmla="*/ 537496 w 14996512"/>
              <a:gd name="connsiteY84" fmla="*/ 436721 h 963549"/>
              <a:gd name="connsiteX85" fmla="*/ 498824 w 14996512"/>
              <a:gd name="connsiteY85" fmla="*/ 368999 h 963549"/>
              <a:gd name="connsiteX86" fmla="*/ 581120 w 14996512"/>
              <a:gd name="connsiteY86" fmla="*/ 368999 h 963549"/>
              <a:gd name="connsiteX87" fmla="*/ 627698 w 14996512"/>
              <a:gd name="connsiteY87" fmla="*/ 443579 h 963549"/>
              <a:gd name="connsiteX88" fmla="*/ 592550 w 14996512"/>
              <a:gd name="connsiteY88" fmla="*/ 496729 h 963549"/>
              <a:gd name="connsiteX0" fmla="*/ 15115867 w 15115867"/>
              <a:gd name="connsiteY0" fmla="*/ 0 h 1023226"/>
              <a:gd name="connsiteX1" fmla="*/ 439579 w 15115867"/>
              <a:gd name="connsiteY1" fmla="*/ 59677 h 1023226"/>
              <a:gd name="connsiteX2" fmla="*/ 399955 w 15115867"/>
              <a:gd name="connsiteY2" fmla="*/ 131686 h 1023226"/>
              <a:gd name="connsiteX3" fmla="*/ 351377 w 15115867"/>
              <a:gd name="connsiteY3" fmla="*/ 132067 h 1023226"/>
              <a:gd name="connsiteX4" fmla="*/ 307467 w 15115867"/>
              <a:gd name="connsiteY4" fmla="*/ 59677 h 1023226"/>
              <a:gd name="connsiteX5" fmla="*/ 118967 w 15115867"/>
              <a:gd name="connsiteY5" fmla="*/ 59677 h 1023226"/>
              <a:gd name="connsiteX6" fmla="*/ 0 w 15115867"/>
              <a:gd name="connsiteY6" fmla="*/ 259416 h 1023226"/>
              <a:gd name="connsiteX7" fmla="*/ 0 w 15115867"/>
              <a:gd name="connsiteY7" fmla="*/ 401815 h 1023226"/>
              <a:gd name="connsiteX8" fmla="*/ 78296 w 15115867"/>
              <a:gd name="connsiteY8" fmla="*/ 523449 h 1023226"/>
              <a:gd name="connsiteX9" fmla="*/ 204216 w 15115867"/>
              <a:gd name="connsiteY9" fmla="*/ 523449 h 1023226"/>
              <a:gd name="connsiteX10" fmla="*/ 219647 w 15115867"/>
              <a:gd name="connsiteY10" fmla="*/ 496684 h 1023226"/>
              <a:gd name="connsiteX11" fmla="*/ 381000 w 15115867"/>
              <a:gd name="connsiteY11" fmla="*/ 496684 h 1023226"/>
              <a:gd name="connsiteX12" fmla="*/ 399288 w 15115867"/>
              <a:gd name="connsiteY12" fmla="*/ 529450 h 1023226"/>
              <a:gd name="connsiteX13" fmla="*/ 399288 w 15115867"/>
              <a:gd name="connsiteY13" fmla="*/ 627748 h 1023226"/>
              <a:gd name="connsiteX14" fmla="*/ 434245 w 15115867"/>
              <a:gd name="connsiteY14" fmla="*/ 688518 h 1023226"/>
              <a:gd name="connsiteX15" fmla="*/ 434054 w 15115867"/>
              <a:gd name="connsiteY15" fmla="*/ 753002 h 1023226"/>
              <a:gd name="connsiteX16" fmla="*/ 492728 w 15115867"/>
              <a:gd name="connsiteY16" fmla="*/ 859682 h 1023226"/>
              <a:gd name="connsiteX17" fmla="*/ 492728 w 15115867"/>
              <a:gd name="connsiteY17" fmla="*/ 944550 h 1023226"/>
              <a:gd name="connsiteX18" fmla="*/ 559118 w 15115867"/>
              <a:gd name="connsiteY18" fmla="*/ 1022655 h 1023226"/>
              <a:gd name="connsiteX19" fmla="*/ 645414 w 15115867"/>
              <a:gd name="connsiteY19" fmla="*/ 1023226 h 1023226"/>
              <a:gd name="connsiteX20" fmla="*/ 688372 w 15115867"/>
              <a:gd name="connsiteY20" fmla="*/ 951789 h 1023226"/>
              <a:gd name="connsiteX21" fmla="*/ 688372 w 15115867"/>
              <a:gd name="connsiteY21" fmla="*/ 897591 h 1023226"/>
              <a:gd name="connsiteX22" fmla="*/ 784479 w 15115867"/>
              <a:gd name="connsiteY22" fmla="*/ 746906 h 1023226"/>
              <a:gd name="connsiteX23" fmla="*/ 784479 w 15115867"/>
              <a:gd name="connsiteY23" fmla="*/ 645846 h 1023226"/>
              <a:gd name="connsiteX24" fmla="*/ 831152 w 15115867"/>
              <a:gd name="connsiteY24" fmla="*/ 572313 h 1023226"/>
              <a:gd name="connsiteX25" fmla="*/ 886968 w 15115867"/>
              <a:gd name="connsiteY25" fmla="*/ 572884 h 1023226"/>
              <a:gd name="connsiteX26" fmla="*/ 979075 w 15115867"/>
              <a:gd name="connsiteY26" fmla="*/ 411816 h 1023226"/>
              <a:gd name="connsiteX27" fmla="*/ 809530 w 15115867"/>
              <a:gd name="connsiteY27" fmla="*/ 411816 h 1023226"/>
              <a:gd name="connsiteX28" fmla="*/ 761333 w 15115867"/>
              <a:gd name="connsiteY28" fmla="*/ 329044 h 1023226"/>
              <a:gd name="connsiteX29" fmla="*/ 761429 w 15115867"/>
              <a:gd name="connsiteY29" fmla="*/ 249034 h 1023226"/>
              <a:gd name="connsiteX30" fmla="*/ 681419 w 15115867"/>
              <a:gd name="connsiteY30" fmla="*/ 137115 h 1023226"/>
              <a:gd name="connsiteX31" fmla="*/ 655511 w 15115867"/>
              <a:gd name="connsiteY31" fmla="*/ 137115 h 1023226"/>
              <a:gd name="connsiteX32" fmla="*/ 487299 w 15115867"/>
              <a:gd name="connsiteY32" fmla="*/ 137115 h 1023226"/>
              <a:gd name="connsiteX33" fmla="*/ 443293 w 15115867"/>
              <a:gd name="connsiteY33" fmla="*/ 213125 h 1023226"/>
              <a:gd name="connsiteX34" fmla="*/ 316421 w 15115867"/>
              <a:gd name="connsiteY34" fmla="*/ 213125 h 1023226"/>
              <a:gd name="connsiteX35" fmla="*/ 265843 w 15115867"/>
              <a:gd name="connsiteY35" fmla="*/ 126733 h 1023226"/>
              <a:gd name="connsiteX36" fmla="*/ 159639 w 15115867"/>
              <a:gd name="connsiteY36" fmla="*/ 126733 h 1023226"/>
              <a:gd name="connsiteX37" fmla="*/ 71914 w 15115867"/>
              <a:gd name="connsiteY37" fmla="*/ 285134 h 1023226"/>
              <a:gd name="connsiteX38" fmla="*/ 71914 w 15115867"/>
              <a:gd name="connsiteY38" fmla="*/ 371430 h 1023226"/>
              <a:gd name="connsiteX39" fmla="*/ 121825 w 15115867"/>
              <a:gd name="connsiteY39" fmla="*/ 452869 h 1023226"/>
              <a:gd name="connsiteX40" fmla="*/ 160687 w 15115867"/>
              <a:gd name="connsiteY40" fmla="*/ 452869 h 1023226"/>
              <a:gd name="connsiteX41" fmla="*/ 173260 w 15115867"/>
              <a:gd name="connsiteY41" fmla="*/ 430009 h 1023226"/>
              <a:gd name="connsiteX42" fmla="*/ 416433 w 15115867"/>
              <a:gd name="connsiteY42" fmla="*/ 430009 h 1023226"/>
              <a:gd name="connsiteX43" fmla="*/ 465392 w 15115867"/>
              <a:gd name="connsiteY43" fmla="*/ 515353 h 1023226"/>
              <a:gd name="connsiteX44" fmla="*/ 465392 w 15115867"/>
              <a:gd name="connsiteY44" fmla="*/ 616413 h 1023226"/>
              <a:gd name="connsiteX45" fmla="*/ 500443 w 15115867"/>
              <a:gd name="connsiteY45" fmla="*/ 676516 h 1023226"/>
              <a:gd name="connsiteX46" fmla="*/ 500443 w 15115867"/>
              <a:gd name="connsiteY46" fmla="*/ 737952 h 1023226"/>
              <a:gd name="connsiteX47" fmla="*/ 563309 w 15115867"/>
              <a:gd name="connsiteY47" fmla="*/ 843204 h 1023226"/>
              <a:gd name="connsiteX48" fmla="*/ 563309 w 15115867"/>
              <a:gd name="connsiteY48" fmla="*/ 907021 h 1023226"/>
              <a:gd name="connsiteX49" fmla="*/ 594932 w 15115867"/>
              <a:gd name="connsiteY49" fmla="*/ 948169 h 1023226"/>
              <a:gd name="connsiteX50" fmla="*/ 609124 w 15115867"/>
              <a:gd name="connsiteY50" fmla="*/ 948169 h 1023226"/>
              <a:gd name="connsiteX51" fmla="*/ 628460 w 15115867"/>
              <a:gd name="connsiteY51" fmla="*/ 916165 h 1023226"/>
              <a:gd name="connsiteX52" fmla="*/ 628460 w 15115867"/>
              <a:gd name="connsiteY52" fmla="*/ 869969 h 1023226"/>
              <a:gd name="connsiteX53" fmla="*/ 717899 w 15115867"/>
              <a:gd name="connsiteY53" fmla="*/ 726903 h 1023226"/>
              <a:gd name="connsiteX54" fmla="*/ 718566 w 15115867"/>
              <a:gd name="connsiteY54" fmla="*/ 615842 h 1023226"/>
              <a:gd name="connsiteX55" fmla="*/ 790956 w 15115867"/>
              <a:gd name="connsiteY55" fmla="*/ 507733 h 1023226"/>
              <a:gd name="connsiteX56" fmla="*/ 843725 w 15115867"/>
              <a:gd name="connsiteY56" fmla="*/ 507447 h 1023226"/>
              <a:gd name="connsiteX57" fmla="*/ 861060 w 15115867"/>
              <a:gd name="connsiteY57" fmla="*/ 479634 h 1023226"/>
              <a:gd name="connsiteX58" fmla="*/ 767239 w 15115867"/>
              <a:gd name="connsiteY58" fmla="*/ 479634 h 1023226"/>
              <a:gd name="connsiteX59" fmla="*/ 691229 w 15115867"/>
              <a:gd name="connsiteY59" fmla="*/ 351047 h 1023226"/>
              <a:gd name="connsiteX60" fmla="*/ 689229 w 15115867"/>
              <a:gd name="connsiteY60" fmla="*/ 270084 h 1023226"/>
              <a:gd name="connsiteX61" fmla="*/ 640271 w 15115867"/>
              <a:gd name="connsiteY61" fmla="*/ 204076 h 1023226"/>
              <a:gd name="connsiteX62" fmla="*/ 532352 w 15115867"/>
              <a:gd name="connsiteY62" fmla="*/ 203124 h 1023226"/>
              <a:gd name="connsiteX63" fmla="*/ 483108 w 15115867"/>
              <a:gd name="connsiteY63" fmla="*/ 288087 h 1023226"/>
              <a:gd name="connsiteX64" fmla="*/ 271082 w 15115867"/>
              <a:gd name="connsiteY64" fmla="*/ 288087 h 1023226"/>
              <a:gd name="connsiteX65" fmla="*/ 227743 w 15115867"/>
              <a:gd name="connsiteY65" fmla="*/ 216459 h 1023226"/>
              <a:gd name="connsiteX66" fmla="*/ 200216 w 15115867"/>
              <a:gd name="connsiteY66" fmla="*/ 216459 h 1023226"/>
              <a:gd name="connsiteX67" fmla="*/ 152019 w 15115867"/>
              <a:gd name="connsiteY67" fmla="*/ 307803 h 1023226"/>
              <a:gd name="connsiteX68" fmla="*/ 150781 w 15115867"/>
              <a:gd name="connsiteY68" fmla="*/ 358667 h 1023226"/>
              <a:gd name="connsiteX69" fmla="*/ 153638 w 15115867"/>
              <a:gd name="connsiteY69" fmla="*/ 363239 h 1023226"/>
              <a:gd name="connsiteX70" fmla="*/ 157353 w 15115867"/>
              <a:gd name="connsiteY70" fmla="*/ 363144 h 1023226"/>
              <a:gd name="connsiteX71" fmla="*/ 161068 w 15115867"/>
              <a:gd name="connsiteY71" fmla="*/ 358667 h 1023226"/>
              <a:gd name="connsiteX72" fmla="*/ 525304 w 15115867"/>
              <a:gd name="connsiteY72" fmla="*/ 358857 h 1023226"/>
              <a:gd name="connsiteX73" fmla="*/ 578739 w 15115867"/>
              <a:gd name="connsiteY73" fmla="*/ 273418 h 1023226"/>
              <a:gd name="connsiteX74" fmla="*/ 607314 w 15115867"/>
              <a:gd name="connsiteY74" fmla="*/ 273418 h 1023226"/>
              <a:gd name="connsiteX75" fmla="*/ 629317 w 15115867"/>
              <a:gd name="connsiteY75" fmla="*/ 302374 h 1023226"/>
              <a:gd name="connsiteX76" fmla="*/ 629317 w 15115867"/>
              <a:gd name="connsiteY76" fmla="*/ 382003 h 1023226"/>
              <a:gd name="connsiteX77" fmla="*/ 704945 w 15115867"/>
              <a:gd name="connsiteY77" fmla="*/ 508971 h 1023226"/>
              <a:gd name="connsiteX78" fmla="*/ 648938 w 15115867"/>
              <a:gd name="connsiteY78" fmla="*/ 593077 h 1023226"/>
              <a:gd name="connsiteX79" fmla="*/ 647510 w 15115867"/>
              <a:gd name="connsiteY79" fmla="*/ 710235 h 1023226"/>
              <a:gd name="connsiteX80" fmla="*/ 603409 w 15115867"/>
              <a:gd name="connsiteY80" fmla="*/ 776529 h 1023226"/>
              <a:gd name="connsiteX81" fmla="*/ 563404 w 15115867"/>
              <a:gd name="connsiteY81" fmla="*/ 709377 h 1023226"/>
              <a:gd name="connsiteX82" fmla="*/ 563404 w 15115867"/>
              <a:gd name="connsiteY82" fmla="*/ 638321 h 1023226"/>
              <a:gd name="connsiteX83" fmla="*/ 537496 w 15115867"/>
              <a:gd name="connsiteY83" fmla="*/ 595935 h 1023226"/>
              <a:gd name="connsiteX84" fmla="*/ 537496 w 15115867"/>
              <a:gd name="connsiteY84" fmla="*/ 496398 h 1023226"/>
              <a:gd name="connsiteX85" fmla="*/ 498824 w 15115867"/>
              <a:gd name="connsiteY85" fmla="*/ 428676 h 1023226"/>
              <a:gd name="connsiteX86" fmla="*/ 581120 w 15115867"/>
              <a:gd name="connsiteY86" fmla="*/ 428676 h 1023226"/>
              <a:gd name="connsiteX87" fmla="*/ 627698 w 15115867"/>
              <a:gd name="connsiteY87" fmla="*/ 503256 h 1023226"/>
              <a:gd name="connsiteX88" fmla="*/ 592550 w 15115867"/>
              <a:gd name="connsiteY88" fmla="*/ 556406 h 1023226"/>
              <a:gd name="connsiteX0" fmla="*/ 15083451 w 15083451"/>
              <a:gd name="connsiteY0" fmla="*/ 5158 h 963549"/>
              <a:gd name="connsiteX1" fmla="*/ 439579 w 15083451"/>
              <a:gd name="connsiteY1" fmla="*/ 0 h 963549"/>
              <a:gd name="connsiteX2" fmla="*/ 399955 w 15083451"/>
              <a:gd name="connsiteY2" fmla="*/ 72009 h 963549"/>
              <a:gd name="connsiteX3" fmla="*/ 351377 w 15083451"/>
              <a:gd name="connsiteY3" fmla="*/ 72390 h 963549"/>
              <a:gd name="connsiteX4" fmla="*/ 307467 w 15083451"/>
              <a:gd name="connsiteY4" fmla="*/ 0 h 963549"/>
              <a:gd name="connsiteX5" fmla="*/ 118967 w 15083451"/>
              <a:gd name="connsiteY5" fmla="*/ 0 h 963549"/>
              <a:gd name="connsiteX6" fmla="*/ 0 w 15083451"/>
              <a:gd name="connsiteY6" fmla="*/ 199739 h 963549"/>
              <a:gd name="connsiteX7" fmla="*/ 0 w 15083451"/>
              <a:gd name="connsiteY7" fmla="*/ 342138 h 963549"/>
              <a:gd name="connsiteX8" fmla="*/ 78296 w 15083451"/>
              <a:gd name="connsiteY8" fmla="*/ 463772 h 963549"/>
              <a:gd name="connsiteX9" fmla="*/ 204216 w 15083451"/>
              <a:gd name="connsiteY9" fmla="*/ 463772 h 963549"/>
              <a:gd name="connsiteX10" fmla="*/ 219647 w 15083451"/>
              <a:gd name="connsiteY10" fmla="*/ 437007 h 963549"/>
              <a:gd name="connsiteX11" fmla="*/ 381000 w 15083451"/>
              <a:gd name="connsiteY11" fmla="*/ 437007 h 963549"/>
              <a:gd name="connsiteX12" fmla="*/ 399288 w 15083451"/>
              <a:gd name="connsiteY12" fmla="*/ 469773 h 963549"/>
              <a:gd name="connsiteX13" fmla="*/ 399288 w 15083451"/>
              <a:gd name="connsiteY13" fmla="*/ 568071 h 963549"/>
              <a:gd name="connsiteX14" fmla="*/ 434245 w 15083451"/>
              <a:gd name="connsiteY14" fmla="*/ 628841 h 963549"/>
              <a:gd name="connsiteX15" fmla="*/ 434054 w 15083451"/>
              <a:gd name="connsiteY15" fmla="*/ 693325 h 963549"/>
              <a:gd name="connsiteX16" fmla="*/ 492728 w 15083451"/>
              <a:gd name="connsiteY16" fmla="*/ 800005 h 963549"/>
              <a:gd name="connsiteX17" fmla="*/ 492728 w 15083451"/>
              <a:gd name="connsiteY17" fmla="*/ 884873 h 963549"/>
              <a:gd name="connsiteX18" fmla="*/ 559118 w 15083451"/>
              <a:gd name="connsiteY18" fmla="*/ 962978 h 963549"/>
              <a:gd name="connsiteX19" fmla="*/ 645414 w 15083451"/>
              <a:gd name="connsiteY19" fmla="*/ 963549 h 963549"/>
              <a:gd name="connsiteX20" fmla="*/ 688372 w 15083451"/>
              <a:gd name="connsiteY20" fmla="*/ 892112 h 963549"/>
              <a:gd name="connsiteX21" fmla="*/ 688372 w 15083451"/>
              <a:gd name="connsiteY21" fmla="*/ 837914 h 963549"/>
              <a:gd name="connsiteX22" fmla="*/ 784479 w 15083451"/>
              <a:gd name="connsiteY22" fmla="*/ 687229 h 963549"/>
              <a:gd name="connsiteX23" fmla="*/ 784479 w 15083451"/>
              <a:gd name="connsiteY23" fmla="*/ 586169 h 963549"/>
              <a:gd name="connsiteX24" fmla="*/ 831152 w 15083451"/>
              <a:gd name="connsiteY24" fmla="*/ 512636 h 963549"/>
              <a:gd name="connsiteX25" fmla="*/ 886968 w 15083451"/>
              <a:gd name="connsiteY25" fmla="*/ 513207 h 963549"/>
              <a:gd name="connsiteX26" fmla="*/ 979075 w 15083451"/>
              <a:gd name="connsiteY26" fmla="*/ 352139 h 963549"/>
              <a:gd name="connsiteX27" fmla="*/ 809530 w 15083451"/>
              <a:gd name="connsiteY27" fmla="*/ 352139 h 963549"/>
              <a:gd name="connsiteX28" fmla="*/ 761333 w 15083451"/>
              <a:gd name="connsiteY28" fmla="*/ 269367 h 963549"/>
              <a:gd name="connsiteX29" fmla="*/ 761429 w 15083451"/>
              <a:gd name="connsiteY29" fmla="*/ 189357 h 963549"/>
              <a:gd name="connsiteX30" fmla="*/ 681419 w 15083451"/>
              <a:gd name="connsiteY30" fmla="*/ 77438 h 963549"/>
              <a:gd name="connsiteX31" fmla="*/ 655511 w 15083451"/>
              <a:gd name="connsiteY31" fmla="*/ 77438 h 963549"/>
              <a:gd name="connsiteX32" fmla="*/ 487299 w 15083451"/>
              <a:gd name="connsiteY32" fmla="*/ 77438 h 963549"/>
              <a:gd name="connsiteX33" fmla="*/ 443293 w 15083451"/>
              <a:gd name="connsiteY33" fmla="*/ 153448 h 963549"/>
              <a:gd name="connsiteX34" fmla="*/ 316421 w 15083451"/>
              <a:gd name="connsiteY34" fmla="*/ 153448 h 963549"/>
              <a:gd name="connsiteX35" fmla="*/ 265843 w 15083451"/>
              <a:gd name="connsiteY35" fmla="*/ 67056 h 963549"/>
              <a:gd name="connsiteX36" fmla="*/ 159639 w 15083451"/>
              <a:gd name="connsiteY36" fmla="*/ 67056 h 963549"/>
              <a:gd name="connsiteX37" fmla="*/ 71914 w 15083451"/>
              <a:gd name="connsiteY37" fmla="*/ 225457 h 963549"/>
              <a:gd name="connsiteX38" fmla="*/ 71914 w 15083451"/>
              <a:gd name="connsiteY38" fmla="*/ 311753 h 963549"/>
              <a:gd name="connsiteX39" fmla="*/ 121825 w 15083451"/>
              <a:gd name="connsiteY39" fmla="*/ 393192 h 963549"/>
              <a:gd name="connsiteX40" fmla="*/ 160687 w 15083451"/>
              <a:gd name="connsiteY40" fmla="*/ 393192 h 963549"/>
              <a:gd name="connsiteX41" fmla="*/ 173260 w 15083451"/>
              <a:gd name="connsiteY41" fmla="*/ 370332 h 963549"/>
              <a:gd name="connsiteX42" fmla="*/ 416433 w 15083451"/>
              <a:gd name="connsiteY42" fmla="*/ 370332 h 963549"/>
              <a:gd name="connsiteX43" fmla="*/ 465392 w 15083451"/>
              <a:gd name="connsiteY43" fmla="*/ 455676 h 963549"/>
              <a:gd name="connsiteX44" fmla="*/ 465392 w 15083451"/>
              <a:gd name="connsiteY44" fmla="*/ 556736 h 963549"/>
              <a:gd name="connsiteX45" fmla="*/ 500443 w 15083451"/>
              <a:gd name="connsiteY45" fmla="*/ 616839 h 963549"/>
              <a:gd name="connsiteX46" fmla="*/ 500443 w 15083451"/>
              <a:gd name="connsiteY46" fmla="*/ 678275 h 963549"/>
              <a:gd name="connsiteX47" fmla="*/ 563309 w 15083451"/>
              <a:gd name="connsiteY47" fmla="*/ 783527 h 963549"/>
              <a:gd name="connsiteX48" fmla="*/ 563309 w 15083451"/>
              <a:gd name="connsiteY48" fmla="*/ 847344 h 963549"/>
              <a:gd name="connsiteX49" fmla="*/ 594932 w 15083451"/>
              <a:gd name="connsiteY49" fmla="*/ 888492 h 963549"/>
              <a:gd name="connsiteX50" fmla="*/ 609124 w 15083451"/>
              <a:gd name="connsiteY50" fmla="*/ 888492 h 963549"/>
              <a:gd name="connsiteX51" fmla="*/ 628460 w 15083451"/>
              <a:gd name="connsiteY51" fmla="*/ 856488 h 963549"/>
              <a:gd name="connsiteX52" fmla="*/ 628460 w 15083451"/>
              <a:gd name="connsiteY52" fmla="*/ 810292 h 963549"/>
              <a:gd name="connsiteX53" fmla="*/ 717899 w 15083451"/>
              <a:gd name="connsiteY53" fmla="*/ 667226 h 963549"/>
              <a:gd name="connsiteX54" fmla="*/ 718566 w 15083451"/>
              <a:gd name="connsiteY54" fmla="*/ 556165 h 963549"/>
              <a:gd name="connsiteX55" fmla="*/ 790956 w 15083451"/>
              <a:gd name="connsiteY55" fmla="*/ 448056 h 963549"/>
              <a:gd name="connsiteX56" fmla="*/ 843725 w 15083451"/>
              <a:gd name="connsiteY56" fmla="*/ 447770 h 963549"/>
              <a:gd name="connsiteX57" fmla="*/ 861060 w 15083451"/>
              <a:gd name="connsiteY57" fmla="*/ 419957 h 963549"/>
              <a:gd name="connsiteX58" fmla="*/ 767239 w 15083451"/>
              <a:gd name="connsiteY58" fmla="*/ 419957 h 963549"/>
              <a:gd name="connsiteX59" fmla="*/ 691229 w 15083451"/>
              <a:gd name="connsiteY59" fmla="*/ 291370 h 963549"/>
              <a:gd name="connsiteX60" fmla="*/ 689229 w 15083451"/>
              <a:gd name="connsiteY60" fmla="*/ 210407 h 963549"/>
              <a:gd name="connsiteX61" fmla="*/ 640271 w 15083451"/>
              <a:gd name="connsiteY61" fmla="*/ 144399 h 963549"/>
              <a:gd name="connsiteX62" fmla="*/ 532352 w 15083451"/>
              <a:gd name="connsiteY62" fmla="*/ 143447 h 963549"/>
              <a:gd name="connsiteX63" fmla="*/ 483108 w 15083451"/>
              <a:gd name="connsiteY63" fmla="*/ 228410 h 963549"/>
              <a:gd name="connsiteX64" fmla="*/ 271082 w 15083451"/>
              <a:gd name="connsiteY64" fmla="*/ 228410 h 963549"/>
              <a:gd name="connsiteX65" fmla="*/ 227743 w 15083451"/>
              <a:gd name="connsiteY65" fmla="*/ 156782 h 963549"/>
              <a:gd name="connsiteX66" fmla="*/ 200216 w 15083451"/>
              <a:gd name="connsiteY66" fmla="*/ 156782 h 963549"/>
              <a:gd name="connsiteX67" fmla="*/ 152019 w 15083451"/>
              <a:gd name="connsiteY67" fmla="*/ 248126 h 963549"/>
              <a:gd name="connsiteX68" fmla="*/ 150781 w 15083451"/>
              <a:gd name="connsiteY68" fmla="*/ 298990 h 963549"/>
              <a:gd name="connsiteX69" fmla="*/ 153638 w 15083451"/>
              <a:gd name="connsiteY69" fmla="*/ 303562 h 963549"/>
              <a:gd name="connsiteX70" fmla="*/ 157353 w 15083451"/>
              <a:gd name="connsiteY70" fmla="*/ 303467 h 963549"/>
              <a:gd name="connsiteX71" fmla="*/ 161068 w 15083451"/>
              <a:gd name="connsiteY71" fmla="*/ 298990 h 963549"/>
              <a:gd name="connsiteX72" fmla="*/ 525304 w 15083451"/>
              <a:gd name="connsiteY72" fmla="*/ 299180 h 963549"/>
              <a:gd name="connsiteX73" fmla="*/ 578739 w 15083451"/>
              <a:gd name="connsiteY73" fmla="*/ 213741 h 963549"/>
              <a:gd name="connsiteX74" fmla="*/ 607314 w 15083451"/>
              <a:gd name="connsiteY74" fmla="*/ 213741 h 963549"/>
              <a:gd name="connsiteX75" fmla="*/ 629317 w 15083451"/>
              <a:gd name="connsiteY75" fmla="*/ 242697 h 963549"/>
              <a:gd name="connsiteX76" fmla="*/ 629317 w 15083451"/>
              <a:gd name="connsiteY76" fmla="*/ 322326 h 963549"/>
              <a:gd name="connsiteX77" fmla="*/ 704945 w 15083451"/>
              <a:gd name="connsiteY77" fmla="*/ 449294 h 963549"/>
              <a:gd name="connsiteX78" fmla="*/ 648938 w 15083451"/>
              <a:gd name="connsiteY78" fmla="*/ 533400 h 963549"/>
              <a:gd name="connsiteX79" fmla="*/ 647510 w 15083451"/>
              <a:gd name="connsiteY79" fmla="*/ 650558 h 963549"/>
              <a:gd name="connsiteX80" fmla="*/ 603409 w 15083451"/>
              <a:gd name="connsiteY80" fmla="*/ 716852 h 963549"/>
              <a:gd name="connsiteX81" fmla="*/ 563404 w 15083451"/>
              <a:gd name="connsiteY81" fmla="*/ 649700 h 963549"/>
              <a:gd name="connsiteX82" fmla="*/ 563404 w 15083451"/>
              <a:gd name="connsiteY82" fmla="*/ 578644 h 963549"/>
              <a:gd name="connsiteX83" fmla="*/ 537496 w 15083451"/>
              <a:gd name="connsiteY83" fmla="*/ 536258 h 963549"/>
              <a:gd name="connsiteX84" fmla="*/ 537496 w 15083451"/>
              <a:gd name="connsiteY84" fmla="*/ 436721 h 963549"/>
              <a:gd name="connsiteX85" fmla="*/ 498824 w 15083451"/>
              <a:gd name="connsiteY85" fmla="*/ 368999 h 963549"/>
              <a:gd name="connsiteX86" fmla="*/ 581120 w 15083451"/>
              <a:gd name="connsiteY86" fmla="*/ 368999 h 963549"/>
              <a:gd name="connsiteX87" fmla="*/ 627698 w 15083451"/>
              <a:gd name="connsiteY87" fmla="*/ 443579 h 963549"/>
              <a:gd name="connsiteX88" fmla="*/ 592550 w 15083451"/>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5083451" h="963549">
                <a:moveTo>
                  <a:pt x="15083451" y="5158"/>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dirty="0"/>
          </a:p>
        </p:txBody>
      </p:sp>
      <p:sp>
        <p:nvSpPr>
          <p:cNvPr id="33" name="Rectangle 32">
            <a:extLst>
              <a:ext uri="{FF2B5EF4-FFF2-40B4-BE49-F238E27FC236}">
                <a16:creationId xmlns:a16="http://schemas.microsoft.com/office/drawing/2014/main" id="{940B27B1-9BEE-85F0-5F8D-2FE6D5DDD203}"/>
              </a:ext>
            </a:extLst>
          </p:cNvPr>
          <p:cNvSpPr/>
          <p:nvPr userDrawn="1"/>
        </p:nvSpPr>
        <p:spPr>
          <a:xfrm>
            <a:off x="501343" y="85754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34" name="Rectangle 33">
            <a:extLst>
              <a:ext uri="{FF2B5EF4-FFF2-40B4-BE49-F238E27FC236}">
                <a16:creationId xmlns:a16="http://schemas.microsoft.com/office/drawing/2014/main" id="{4A1B3B9E-600F-FC15-707B-431B65AD49C7}"/>
              </a:ext>
            </a:extLst>
          </p:cNvPr>
          <p:cNvSpPr/>
          <p:nvPr userDrawn="1"/>
        </p:nvSpPr>
        <p:spPr>
          <a:xfrm>
            <a:off x="380693" y="91469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35" name="Rectangle 34">
            <a:extLst>
              <a:ext uri="{FF2B5EF4-FFF2-40B4-BE49-F238E27FC236}">
                <a16:creationId xmlns:a16="http://schemas.microsoft.com/office/drawing/2014/main" id="{ED1B1B81-36CD-9D78-49C8-71B7E7E54A6F}"/>
              </a:ext>
            </a:extLst>
          </p:cNvPr>
          <p:cNvSpPr/>
          <p:nvPr userDrawn="1"/>
        </p:nvSpPr>
        <p:spPr>
          <a:xfrm>
            <a:off x="69295" y="867068"/>
            <a:ext cx="362505"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Tree>
    <p:extLst>
      <p:ext uri="{BB962C8B-B14F-4D97-AF65-F5344CB8AC3E}">
        <p14:creationId xmlns:p14="http://schemas.microsoft.com/office/powerpoint/2010/main" val="147088160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48" r:id="rId9"/>
    <p:sldLayoutId id="2147483789" r:id="rId10"/>
    <p:sldLayoutId id="2147483790" r:id="rId11"/>
    <p:sldLayoutId id="2147483754"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 id="2147483799" r:id="rId21"/>
    <p:sldLayoutId id="2147483800" r:id="rId22"/>
    <p:sldLayoutId id="2147483801" r:id="rId23"/>
    <p:sldLayoutId id="2147483802" r:id="rId24"/>
    <p:sldLayoutId id="2147483803" r:id="rId25"/>
    <p:sldLayoutId id="2147483804" r:id="rId26"/>
    <p:sldLayoutId id="2147483805" r:id="rId27"/>
  </p:sldLayoutIdLst>
  <p:hf hdr="0" ftr="0" dt="0"/>
  <p:txStyles>
    <p:titleStyle>
      <a:lvl1pPr algn="l" defTabSz="779173" rtl="0" eaLnBrk="1" latinLnBrk="0" hangingPunct="1">
        <a:spcBef>
          <a:spcPct val="0"/>
        </a:spcBef>
        <a:buNone/>
        <a:defRPr sz="2800" b="1" i="0" kern="1200" cap="none" spc="0" baseline="0">
          <a:solidFill>
            <a:schemeClr val="tx1"/>
          </a:solidFill>
          <a:latin typeface="Apex New Bold" panose="02010600040501010103" pitchFamily="2" charset="77"/>
          <a:ea typeface="Apex New Bold" panose="02010600040501010103" pitchFamily="2" charset="77"/>
          <a:cs typeface="+mj-cs"/>
        </a:defRPr>
      </a:lvl1pPr>
    </p:titleStyle>
    <p:bodyStyle>
      <a:lvl1pPr marL="0" indent="0" algn="l" defTabSz="779173" rtl="0" eaLnBrk="1" latinLnBrk="0" hangingPunct="1">
        <a:lnSpc>
          <a:spcPct val="110000"/>
        </a:lnSpc>
        <a:spcBef>
          <a:spcPts val="1023"/>
        </a:spcBef>
        <a:spcAft>
          <a:spcPts val="341"/>
        </a:spcAft>
        <a:buFont typeface="Arial" pitchFamily="34" charset="0"/>
        <a:buNone/>
        <a:defRPr sz="2000" kern="1200">
          <a:solidFill>
            <a:schemeClr val="accent5"/>
          </a:solidFill>
          <a:latin typeface="+mn-lt"/>
          <a:ea typeface="+mn-ea"/>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en-US"/>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0" userDrawn="1">
          <p15:clr>
            <a:srgbClr val="F26B43"/>
          </p15:clr>
        </p15:guide>
        <p15:guide id="4" orient="horz" pos="4156" userDrawn="1">
          <p15:clr>
            <a:srgbClr val="F26B43"/>
          </p15:clr>
        </p15:guide>
        <p15:guide id="5" orient="horz" pos="2432" userDrawn="1">
          <p15:clr>
            <a:srgbClr val="F26B43"/>
          </p15:clr>
        </p15:guide>
        <p15:guide id="7" orient="horz" pos="9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0"/>
            </p:custData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31" imgW="421" imgH="420" progId="TCLayout.ActiveDocument.1">
                  <p:embed/>
                </p:oleObj>
              </mc:Choice>
              <mc:Fallback>
                <p:oleObj name="think-cell Slide" r:id="rId31" imgW="421" imgH="420" progId="TCLayout.ActiveDocument.1">
                  <p:embed/>
                  <p:pic>
                    <p:nvPicPr>
                      <p:cNvPr id="4" name="Object 3" hidden="1"/>
                      <p:cNvPicPr/>
                      <p:nvPr/>
                    </p:nvPicPr>
                    <p:blipFill>
                      <a:blip r:embed="rId32"/>
                      <a:stretch>
                        <a:fillRect/>
                      </a:stretch>
                    </p:blipFill>
                    <p:spPr>
                      <a:xfrm>
                        <a:off x="2119" y="1591"/>
                        <a:ext cx="2116" cy="1587"/>
                      </a:xfrm>
                      <a:prstGeom prst="rect">
                        <a:avLst/>
                      </a:prstGeom>
                    </p:spPr>
                  </p:pic>
                </p:oleObj>
              </mc:Fallback>
            </mc:AlternateContent>
          </a:graphicData>
        </a:graphic>
      </p:graphicFrame>
      <p:sp>
        <p:nvSpPr>
          <p:cNvPr id="5" name="Freeform 4">
            <a:extLst>
              <a:ext uri="{FF2B5EF4-FFF2-40B4-BE49-F238E27FC236}">
                <a16:creationId xmlns:a16="http://schemas.microsoft.com/office/drawing/2014/main" id="{A3145E3B-53D8-24D2-49B8-FC9BEF07CE71}"/>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dirty="0">
              <a:solidFill>
                <a:schemeClr val="tx1"/>
              </a:solidFill>
            </a:endParaRPr>
          </a:p>
        </p:txBody>
      </p:sp>
      <p:sp>
        <p:nvSpPr>
          <p:cNvPr id="6" name="Rectangle 5">
            <a:extLst>
              <a:ext uri="{FF2B5EF4-FFF2-40B4-BE49-F238E27FC236}">
                <a16:creationId xmlns:a16="http://schemas.microsoft.com/office/drawing/2014/main" id="{D5E2766E-0E28-428C-7713-F6A0FCA419FF}"/>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dirty="0">
              <a:solidFill>
                <a:schemeClr val="bg1"/>
              </a:solidFill>
              <a:latin typeface="Tahoma"/>
            </a:endParaRPr>
          </a:p>
        </p:txBody>
      </p:sp>
      <p:sp>
        <p:nvSpPr>
          <p:cNvPr id="7" name="Graphic 64">
            <a:extLst>
              <a:ext uri="{FF2B5EF4-FFF2-40B4-BE49-F238E27FC236}">
                <a16:creationId xmlns:a16="http://schemas.microsoft.com/office/drawing/2014/main" id="{238245C2-535F-687F-738F-83FEEB859035}"/>
              </a:ext>
            </a:extLst>
          </p:cNvPr>
          <p:cNvSpPr/>
          <p:nvPr userDrawn="1"/>
        </p:nvSpPr>
        <p:spPr>
          <a:xfrm>
            <a:off x="209511" y="825398"/>
            <a:ext cx="10134961" cy="647434"/>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 name="connsiteX0" fmla="*/ 14996512 w 14996512"/>
              <a:gd name="connsiteY0" fmla="*/ 19893 h 963549"/>
              <a:gd name="connsiteX1" fmla="*/ 439579 w 14996512"/>
              <a:gd name="connsiteY1" fmla="*/ 0 h 963549"/>
              <a:gd name="connsiteX2" fmla="*/ 399955 w 14996512"/>
              <a:gd name="connsiteY2" fmla="*/ 72009 h 963549"/>
              <a:gd name="connsiteX3" fmla="*/ 351377 w 14996512"/>
              <a:gd name="connsiteY3" fmla="*/ 72390 h 963549"/>
              <a:gd name="connsiteX4" fmla="*/ 307467 w 14996512"/>
              <a:gd name="connsiteY4" fmla="*/ 0 h 963549"/>
              <a:gd name="connsiteX5" fmla="*/ 118967 w 14996512"/>
              <a:gd name="connsiteY5" fmla="*/ 0 h 963549"/>
              <a:gd name="connsiteX6" fmla="*/ 0 w 14996512"/>
              <a:gd name="connsiteY6" fmla="*/ 199739 h 963549"/>
              <a:gd name="connsiteX7" fmla="*/ 0 w 14996512"/>
              <a:gd name="connsiteY7" fmla="*/ 342138 h 963549"/>
              <a:gd name="connsiteX8" fmla="*/ 78296 w 14996512"/>
              <a:gd name="connsiteY8" fmla="*/ 463772 h 963549"/>
              <a:gd name="connsiteX9" fmla="*/ 204216 w 14996512"/>
              <a:gd name="connsiteY9" fmla="*/ 463772 h 963549"/>
              <a:gd name="connsiteX10" fmla="*/ 219647 w 14996512"/>
              <a:gd name="connsiteY10" fmla="*/ 437007 h 963549"/>
              <a:gd name="connsiteX11" fmla="*/ 381000 w 14996512"/>
              <a:gd name="connsiteY11" fmla="*/ 437007 h 963549"/>
              <a:gd name="connsiteX12" fmla="*/ 399288 w 14996512"/>
              <a:gd name="connsiteY12" fmla="*/ 469773 h 963549"/>
              <a:gd name="connsiteX13" fmla="*/ 399288 w 14996512"/>
              <a:gd name="connsiteY13" fmla="*/ 568071 h 963549"/>
              <a:gd name="connsiteX14" fmla="*/ 434245 w 14996512"/>
              <a:gd name="connsiteY14" fmla="*/ 628841 h 963549"/>
              <a:gd name="connsiteX15" fmla="*/ 434054 w 14996512"/>
              <a:gd name="connsiteY15" fmla="*/ 693325 h 963549"/>
              <a:gd name="connsiteX16" fmla="*/ 492728 w 14996512"/>
              <a:gd name="connsiteY16" fmla="*/ 800005 h 963549"/>
              <a:gd name="connsiteX17" fmla="*/ 492728 w 14996512"/>
              <a:gd name="connsiteY17" fmla="*/ 884873 h 963549"/>
              <a:gd name="connsiteX18" fmla="*/ 559118 w 14996512"/>
              <a:gd name="connsiteY18" fmla="*/ 962978 h 963549"/>
              <a:gd name="connsiteX19" fmla="*/ 645414 w 14996512"/>
              <a:gd name="connsiteY19" fmla="*/ 963549 h 963549"/>
              <a:gd name="connsiteX20" fmla="*/ 688372 w 14996512"/>
              <a:gd name="connsiteY20" fmla="*/ 892112 h 963549"/>
              <a:gd name="connsiteX21" fmla="*/ 688372 w 14996512"/>
              <a:gd name="connsiteY21" fmla="*/ 837914 h 963549"/>
              <a:gd name="connsiteX22" fmla="*/ 784479 w 14996512"/>
              <a:gd name="connsiteY22" fmla="*/ 687229 h 963549"/>
              <a:gd name="connsiteX23" fmla="*/ 784479 w 14996512"/>
              <a:gd name="connsiteY23" fmla="*/ 586169 h 963549"/>
              <a:gd name="connsiteX24" fmla="*/ 831152 w 14996512"/>
              <a:gd name="connsiteY24" fmla="*/ 512636 h 963549"/>
              <a:gd name="connsiteX25" fmla="*/ 886968 w 14996512"/>
              <a:gd name="connsiteY25" fmla="*/ 513207 h 963549"/>
              <a:gd name="connsiteX26" fmla="*/ 979075 w 14996512"/>
              <a:gd name="connsiteY26" fmla="*/ 352139 h 963549"/>
              <a:gd name="connsiteX27" fmla="*/ 809530 w 14996512"/>
              <a:gd name="connsiteY27" fmla="*/ 352139 h 963549"/>
              <a:gd name="connsiteX28" fmla="*/ 761333 w 14996512"/>
              <a:gd name="connsiteY28" fmla="*/ 269367 h 963549"/>
              <a:gd name="connsiteX29" fmla="*/ 761429 w 14996512"/>
              <a:gd name="connsiteY29" fmla="*/ 189357 h 963549"/>
              <a:gd name="connsiteX30" fmla="*/ 681419 w 14996512"/>
              <a:gd name="connsiteY30" fmla="*/ 77438 h 963549"/>
              <a:gd name="connsiteX31" fmla="*/ 655511 w 14996512"/>
              <a:gd name="connsiteY31" fmla="*/ 77438 h 963549"/>
              <a:gd name="connsiteX32" fmla="*/ 487299 w 14996512"/>
              <a:gd name="connsiteY32" fmla="*/ 77438 h 963549"/>
              <a:gd name="connsiteX33" fmla="*/ 443293 w 14996512"/>
              <a:gd name="connsiteY33" fmla="*/ 153448 h 963549"/>
              <a:gd name="connsiteX34" fmla="*/ 316421 w 14996512"/>
              <a:gd name="connsiteY34" fmla="*/ 153448 h 963549"/>
              <a:gd name="connsiteX35" fmla="*/ 265843 w 14996512"/>
              <a:gd name="connsiteY35" fmla="*/ 67056 h 963549"/>
              <a:gd name="connsiteX36" fmla="*/ 159639 w 14996512"/>
              <a:gd name="connsiteY36" fmla="*/ 67056 h 963549"/>
              <a:gd name="connsiteX37" fmla="*/ 71914 w 14996512"/>
              <a:gd name="connsiteY37" fmla="*/ 225457 h 963549"/>
              <a:gd name="connsiteX38" fmla="*/ 71914 w 14996512"/>
              <a:gd name="connsiteY38" fmla="*/ 311753 h 963549"/>
              <a:gd name="connsiteX39" fmla="*/ 121825 w 14996512"/>
              <a:gd name="connsiteY39" fmla="*/ 393192 h 963549"/>
              <a:gd name="connsiteX40" fmla="*/ 160687 w 14996512"/>
              <a:gd name="connsiteY40" fmla="*/ 393192 h 963549"/>
              <a:gd name="connsiteX41" fmla="*/ 173260 w 14996512"/>
              <a:gd name="connsiteY41" fmla="*/ 370332 h 963549"/>
              <a:gd name="connsiteX42" fmla="*/ 416433 w 14996512"/>
              <a:gd name="connsiteY42" fmla="*/ 370332 h 963549"/>
              <a:gd name="connsiteX43" fmla="*/ 465392 w 14996512"/>
              <a:gd name="connsiteY43" fmla="*/ 455676 h 963549"/>
              <a:gd name="connsiteX44" fmla="*/ 465392 w 14996512"/>
              <a:gd name="connsiteY44" fmla="*/ 556736 h 963549"/>
              <a:gd name="connsiteX45" fmla="*/ 500443 w 14996512"/>
              <a:gd name="connsiteY45" fmla="*/ 616839 h 963549"/>
              <a:gd name="connsiteX46" fmla="*/ 500443 w 14996512"/>
              <a:gd name="connsiteY46" fmla="*/ 678275 h 963549"/>
              <a:gd name="connsiteX47" fmla="*/ 563309 w 14996512"/>
              <a:gd name="connsiteY47" fmla="*/ 783527 h 963549"/>
              <a:gd name="connsiteX48" fmla="*/ 563309 w 14996512"/>
              <a:gd name="connsiteY48" fmla="*/ 847344 h 963549"/>
              <a:gd name="connsiteX49" fmla="*/ 594932 w 14996512"/>
              <a:gd name="connsiteY49" fmla="*/ 888492 h 963549"/>
              <a:gd name="connsiteX50" fmla="*/ 609124 w 14996512"/>
              <a:gd name="connsiteY50" fmla="*/ 888492 h 963549"/>
              <a:gd name="connsiteX51" fmla="*/ 628460 w 14996512"/>
              <a:gd name="connsiteY51" fmla="*/ 856488 h 963549"/>
              <a:gd name="connsiteX52" fmla="*/ 628460 w 14996512"/>
              <a:gd name="connsiteY52" fmla="*/ 810292 h 963549"/>
              <a:gd name="connsiteX53" fmla="*/ 717899 w 14996512"/>
              <a:gd name="connsiteY53" fmla="*/ 667226 h 963549"/>
              <a:gd name="connsiteX54" fmla="*/ 718566 w 14996512"/>
              <a:gd name="connsiteY54" fmla="*/ 556165 h 963549"/>
              <a:gd name="connsiteX55" fmla="*/ 790956 w 14996512"/>
              <a:gd name="connsiteY55" fmla="*/ 448056 h 963549"/>
              <a:gd name="connsiteX56" fmla="*/ 843725 w 14996512"/>
              <a:gd name="connsiteY56" fmla="*/ 447770 h 963549"/>
              <a:gd name="connsiteX57" fmla="*/ 861060 w 14996512"/>
              <a:gd name="connsiteY57" fmla="*/ 419957 h 963549"/>
              <a:gd name="connsiteX58" fmla="*/ 767239 w 14996512"/>
              <a:gd name="connsiteY58" fmla="*/ 419957 h 963549"/>
              <a:gd name="connsiteX59" fmla="*/ 691229 w 14996512"/>
              <a:gd name="connsiteY59" fmla="*/ 291370 h 963549"/>
              <a:gd name="connsiteX60" fmla="*/ 689229 w 14996512"/>
              <a:gd name="connsiteY60" fmla="*/ 210407 h 963549"/>
              <a:gd name="connsiteX61" fmla="*/ 640271 w 14996512"/>
              <a:gd name="connsiteY61" fmla="*/ 144399 h 963549"/>
              <a:gd name="connsiteX62" fmla="*/ 532352 w 14996512"/>
              <a:gd name="connsiteY62" fmla="*/ 143447 h 963549"/>
              <a:gd name="connsiteX63" fmla="*/ 483108 w 14996512"/>
              <a:gd name="connsiteY63" fmla="*/ 228410 h 963549"/>
              <a:gd name="connsiteX64" fmla="*/ 271082 w 14996512"/>
              <a:gd name="connsiteY64" fmla="*/ 228410 h 963549"/>
              <a:gd name="connsiteX65" fmla="*/ 227743 w 14996512"/>
              <a:gd name="connsiteY65" fmla="*/ 156782 h 963549"/>
              <a:gd name="connsiteX66" fmla="*/ 200216 w 14996512"/>
              <a:gd name="connsiteY66" fmla="*/ 156782 h 963549"/>
              <a:gd name="connsiteX67" fmla="*/ 152019 w 14996512"/>
              <a:gd name="connsiteY67" fmla="*/ 248126 h 963549"/>
              <a:gd name="connsiteX68" fmla="*/ 150781 w 14996512"/>
              <a:gd name="connsiteY68" fmla="*/ 298990 h 963549"/>
              <a:gd name="connsiteX69" fmla="*/ 153638 w 14996512"/>
              <a:gd name="connsiteY69" fmla="*/ 303562 h 963549"/>
              <a:gd name="connsiteX70" fmla="*/ 157353 w 14996512"/>
              <a:gd name="connsiteY70" fmla="*/ 303467 h 963549"/>
              <a:gd name="connsiteX71" fmla="*/ 161068 w 14996512"/>
              <a:gd name="connsiteY71" fmla="*/ 298990 h 963549"/>
              <a:gd name="connsiteX72" fmla="*/ 525304 w 14996512"/>
              <a:gd name="connsiteY72" fmla="*/ 299180 h 963549"/>
              <a:gd name="connsiteX73" fmla="*/ 578739 w 14996512"/>
              <a:gd name="connsiteY73" fmla="*/ 213741 h 963549"/>
              <a:gd name="connsiteX74" fmla="*/ 607314 w 14996512"/>
              <a:gd name="connsiteY74" fmla="*/ 213741 h 963549"/>
              <a:gd name="connsiteX75" fmla="*/ 629317 w 14996512"/>
              <a:gd name="connsiteY75" fmla="*/ 242697 h 963549"/>
              <a:gd name="connsiteX76" fmla="*/ 629317 w 14996512"/>
              <a:gd name="connsiteY76" fmla="*/ 322326 h 963549"/>
              <a:gd name="connsiteX77" fmla="*/ 704945 w 14996512"/>
              <a:gd name="connsiteY77" fmla="*/ 449294 h 963549"/>
              <a:gd name="connsiteX78" fmla="*/ 648938 w 14996512"/>
              <a:gd name="connsiteY78" fmla="*/ 533400 h 963549"/>
              <a:gd name="connsiteX79" fmla="*/ 647510 w 14996512"/>
              <a:gd name="connsiteY79" fmla="*/ 650558 h 963549"/>
              <a:gd name="connsiteX80" fmla="*/ 603409 w 14996512"/>
              <a:gd name="connsiteY80" fmla="*/ 716852 h 963549"/>
              <a:gd name="connsiteX81" fmla="*/ 563404 w 14996512"/>
              <a:gd name="connsiteY81" fmla="*/ 649700 h 963549"/>
              <a:gd name="connsiteX82" fmla="*/ 563404 w 14996512"/>
              <a:gd name="connsiteY82" fmla="*/ 578644 h 963549"/>
              <a:gd name="connsiteX83" fmla="*/ 537496 w 14996512"/>
              <a:gd name="connsiteY83" fmla="*/ 536258 h 963549"/>
              <a:gd name="connsiteX84" fmla="*/ 537496 w 14996512"/>
              <a:gd name="connsiteY84" fmla="*/ 436721 h 963549"/>
              <a:gd name="connsiteX85" fmla="*/ 498824 w 14996512"/>
              <a:gd name="connsiteY85" fmla="*/ 368999 h 963549"/>
              <a:gd name="connsiteX86" fmla="*/ 581120 w 14996512"/>
              <a:gd name="connsiteY86" fmla="*/ 368999 h 963549"/>
              <a:gd name="connsiteX87" fmla="*/ 627698 w 14996512"/>
              <a:gd name="connsiteY87" fmla="*/ 443579 h 963549"/>
              <a:gd name="connsiteX88" fmla="*/ 592550 w 14996512"/>
              <a:gd name="connsiteY88" fmla="*/ 496729 h 963549"/>
              <a:gd name="connsiteX0" fmla="*/ 15115867 w 15115867"/>
              <a:gd name="connsiteY0" fmla="*/ 0 h 1023226"/>
              <a:gd name="connsiteX1" fmla="*/ 439579 w 15115867"/>
              <a:gd name="connsiteY1" fmla="*/ 59677 h 1023226"/>
              <a:gd name="connsiteX2" fmla="*/ 399955 w 15115867"/>
              <a:gd name="connsiteY2" fmla="*/ 131686 h 1023226"/>
              <a:gd name="connsiteX3" fmla="*/ 351377 w 15115867"/>
              <a:gd name="connsiteY3" fmla="*/ 132067 h 1023226"/>
              <a:gd name="connsiteX4" fmla="*/ 307467 w 15115867"/>
              <a:gd name="connsiteY4" fmla="*/ 59677 h 1023226"/>
              <a:gd name="connsiteX5" fmla="*/ 118967 w 15115867"/>
              <a:gd name="connsiteY5" fmla="*/ 59677 h 1023226"/>
              <a:gd name="connsiteX6" fmla="*/ 0 w 15115867"/>
              <a:gd name="connsiteY6" fmla="*/ 259416 h 1023226"/>
              <a:gd name="connsiteX7" fmla="*/ 0 w 15115867"/>
              <a:gd name="connsiteY7" fmla="*/ 401815 h 1023226"/>
              <a:gd name="connsiteX8" fmla="*/ 78296 w 15115867"/>
              <a:gd name="connsiteY8" fmla="*/ 523449 h 1023226"/>
              <a:gd name="connsiteX9" fmla="*/ 204216 w 15115867"/>
              <a:gd name="connsiteY9" fmla="*/ 523449 h 1023226"/>
              <a:gd name="connsiteX10" fmla="*/ 219647 w 15115867"/>
              <a:gd name="connsiteY10" fmla="*/ 496684 h 1023226"/>
              <a:gd name="connsiteX11" fmla="*/ 381000 w 15115867"/>
              <a:gd name="connsiteY11" fmla="*/ 496684 h 1023226"/>
              <a:gd name="connsiteX12" fmla="*/ 399288 w 15115867"/>
              <a:gd name="connsiteY12" fmla="*/ 529450 h 1023226"/>
              <a:gd name="connsiteX13" fmla="*/ 399288 w 15115867"/>
              <a:gd name="connsiteY13" fmla="*/ 627748 h 1023226"/>
              <a:gd name="connsiteX14" fmla="*/ 434245 w 15115867"/>
              <a:gd name="connsiteY14" fmla="*/ 688518 h 1023226"/>
              <a:gd name="connsiteX15" fmla="*/ 434054 w 15115867"/>
              <a:gd name="connsiteY15" fmla="*/ 753002 h 1023226"/>
              <a:gd name="connsiteX16" fmla="*/ 492728 w 15115867"/>
              <a:gd name="connsiteY16" fmla="*/ 859682 h 1023226"/>
              <a:gd name="connsiteX17" fmla="*/ 492728 w 15115867"/>
              <a:gd name="connsiteY17" fmla="*/ 944550 h 1023226"/>
              <a:gd name="connsiteX18" fmla="*/ 559118 w 15115867"/>
              <a:gd name="connsiteY18" fmla="*/ 1022655 h 1023226"/>
              <a:gd name="connsiteX19" fmla="*/ 645414 w 15115867"/>
              <a:gd name="connsiteY19" fmla="*/ 1023226 h 1023226"/>
              <a:gd name="connsiteX20" fmla="*/ 688372 w 15115867"/>
              <a:gd name="connsiteY20" fmla="*/ 951789 h 1023226"/>
              <a:gd name="connsiteX21" fmla="*/ 688372 w 15115867"/>
              <a:gd name="connsiteY21" fmla="*/ 897591 h 1023226"/>
              <a:gd name="connsiteX22" fmla="*/ 784479 w 15115867"/>
              <a:gd name="connsiteY22" fmla="*/ 746906 h 1023226"/>
              <a:gd name="connsiteX23" fmla="*/ 784479 w 15115867"/>
              <a:gd name="connsiteY23" fmla="*/ 645846 h 1023226"/>
              <a:gd name="connsiteX24" fmla="*/ 831152 w 15115867"/>
              <a:gd name="connsiteY24" fmla="*/ 572313 h 1023226"/>
              <a:gd name="connsiteX25" fmla="*/ 886968 w 15115867"/>
              <a:gd name="connsiteY25" fmla="*/ 572884 h 1023226"/>
              <a:gd name="connsiteX26" fmla="*/ 979075 w 15115867"/>
              <a:gd name="connsiteY26" fmla="*/ 411816 h 1023226"/>
              <a:gd name="connsiteX27" fmla="*/ 809530 w 15115867"/>
              <a:gd name="connsiteY27" fmla="*/ 411816 h 1023226"/>
              <a:gd name="connsiteX28" fmla="*/ 761333 w 15115867"/>
              <a:gd name="connsiteY28" fmla="*/ 329044 h 1023226"/>
              <a:gd name="connsiteX29" fmla="*/ 761429 w 15115867"/>
              <a:gd name="connsiteY29" fmla="*/ 249034 h 1023226"/>
              <a:gd name="connsiteX30" fmla="*/ 681419 w 15115867"/>
              <a:gd name="connsiteY30" fmla="*/ 137115 h 1023226"/>
              <a:gd name="connsiteX31" fmla="*/ 655511 w 15115867"/>
              <a:gd name="connsiteY31" fmla="*/ 137115 h 1023226"/>
              <a:gd name="connsiteX32" fmla="*/ 487299 w 15115867"/>
              <a:gd name="connsiteY32" fmla="*/ 137115 h 1023226"/>
              <a:gd name="connsiteX33" fmla="*/ 443293 w 15115867"/>
              <a:gd name="connsiteY33" fmla="*/ 213125 h 1023226"/>
              <a:gd name="connsiteX34" fmla="*/ 316421 w 15115867"/>
              <a:gd name="connsiteY34" fmla="*/ 213125 h 1023226"/>
              <a:gd name="connsiteX35" fmla="*/ 265843 w 15115867"/>
              <a:gd name="connsiteY35" fmla="*/ 126733 h 1023226"/>
              <a:gd name="connsiteX36" fmla="*/ 159639 w 15115867"/>
              <a:gd name="connsiteY36" fmla="*/ 126733 h 1023226"/>
              <a:gd name="connsiteX37" fmla="*/ 71914 w 15115867"/>
              <a:gd name="connsiteY37" fmla="*/ 285134 h 1023226"/>
              <a:gd name="connsiteX38" fmla="*/ 71914 w 15115867"/>
              <a:gd name="connsiteY38" fmla="*/ 371430 h 1023226"/>
              <a:gd name="connsiteX39" fmla="*/ 121825 w 15115867"/>
              <a:gd name="connsiteY39" fmla="*/ 452869 h 1023226"/>
              <a:gd name="connsiteX40" fmla="*/ 160687 w 15115867"/>
              <a:gd name="connsiteY40" fmla="*/ 452869 h 1023226"/>
              <a:gd name="connsiteX41" fmla="*/ 173260 w 15115867"/>
              <a:gd name="connsiteY41" fmla="*/ 430009 h 1023226"/>
              <a:gd name="connsiteX42" fmla="*/ 416433 w 15115867"/>
              <a:gd name="connsiteY42" fmla="*/ 430009 h 1023226"/>
              <a:gd name="connsiteX43" fmla="*/ 465392 w 15115867"/>
              <a:gd name="connsiteY43" fmla="*/ 515353 h 1023226"/>
              <a:gd name="connsiteX44" fmla="*/ 465392 w 15115867"/>
              <a:gd name="connsiteY44" fmla="*/ 616413 h 1023226"/>
              <a:gd name="connsiteX45" fmla="*/ 500443 w 15115867"/>
              <a:gd name="connsiteY45" fmla="*/ 676516 h 1023226"/>
              <a:gd name="connsiteX46" fmla="*/ 500443 w 15115867"/>
              <a:gd name="connsiteY46" fmla="*/ 737952 h 1023226"/>
              <a:gd name="connsiteX47" fmla="*/ 563309 w 15115867"/>
              <a:gd name="connsiteY47" fmla="*/ 843204 h 1023226"/>
              <a:gd name="connsiteX48" fmla="*/ 563309 w 15115867"/>
              <a:gd name="connsiteY48" fmla="*/ 907021 h 1023226"/>
              <a:gd name="connsiteX49" fmla="*/ 594932 w 15115867"/>
              <a:gd name="connsiteY49" fmla="*/ 948169 h 1023226"/>
              <a:gd name="connsiteX50" fmla="*/ 609124 w 15115867"/>
              <a:gd name="connsiteY50" fmla="*/ 948169 h 1023226"/>
              <a:gd name="connsiteX51" fmla="*/ 628460 w 15115867"/>
              <a:gd name="connsiteY51" fmla="*/ 916165 h 1023226"/>
              <a:gd name="connsiteX52" fmla="*/ 628460 w 15115867"/>
              <a:gd name="connsiteY52" fmla="*/ 869969 h 1023226"/>
              <a:gd name="connsiteX53" fmla="*/ 717899 w 15115867"/>
              <a:gd name="connsiteY53" fmla="*/ 726903 h 1023226"/>
              <a:gd name="connsiteX54" fmla="*/ 718566 w 15115867"/>
              <a:gd name="connsiteY54" fmla="*/ 615842 h 1023226"/>
              <a:gd name="connsiteX55" fmla="*/ 790956 w 15115867"/>
              <a:gd name="connsiteY55" fmla="*/ 507733 h 1023226"/>
              <a:gd name="connsiteX56" fmla="*/ 843725 w 15115867"/>
              <a:gd name="connsiteY56" fmla="*/ 507447 h 1023226"/>
              <a:gd name="connsiteX57" fmla="*/ 861060 w 15115867"/>
              <a:gd name="connsiteY57" fmla="*/ 479634 h 1023226"/>
              <a:gd name="connsiteX58" fmla="*/ 767239 w 15115867"/>
              <a:gd name="connsiteY58" fmla="*/ 479634 h 1023226"/>
              <a:gd name="connsiteX59" fmla="*/ 691229 w 15115867"/>
              <a:gd name="connsiteY59" fmla="*/ 351047 h 1023226"/>
              <a:gd name="connsiteX60" fmla="*/ 689229 w 15115867"/>
              <a:gd name="connsiteY60" fmla="*/ 270084 h 1023226"/>
              <a:gd name="connsiteX61" fmla="*/ 640271 w 15115867"/>
              <a:gd name="connsiteY61" fmla="*/ 204076 h 1023226"/>
              <a:gd name="connsiteX62" fmla="*/ 532352 w 15115867"/>
              <a:gd name="connsiteY62" fmla="*/ 203124 h 1023226"/>
              <a:gd name="connsiteX63" fmla="*/ 483108 w 15115867"/>
              <a:gd name="connsiteY63" fmla="*/ 288087 h 1023226"/>
              <a:gd name="connsiteX64" fmla="*/ 271082 w 15115867"/>
              <a:gd name="connsiteY64" fmla="*/ 288087 h 1023226"/>
              <a:gd name="connsiteX65" fmla="*/ 227743 w 15115867"/>
              <a:gd name="connsiteY65" fmla="*/ 216459 h 1023226"/>
              <a:gd name="connsiteX66" fmla="*/ 200216 w 15115867"/>
              <a:gd name="connsiteY66" fmla="*/ 216459 h 1023226"/>
              <a:gd name="connsiteX67" fmla="*/ 152019 w 15115867"/>
              <a:gd name="connsiteY67" fmla="*/ 307803 h 1023226"/>
              <a:gd name="connsiteX68" fmla="*/ 150781 w 15115867"/>
              <a:gd name="connsiteY68" fmla="*/ 358667 h 1023226"/>
              <a:gd name="connsiteX69" fmla="*/ 153638 w 15115867"/>
              <a:gd name="connsiteY69" fmla="*/ 363239 h 1023226"/>
              <a:gd name="connsiteX70" fmla="*/ 157353 w 15115867"/>
              <a:gd name="connsiteY70" fmla="*/ 363144 h 1023226"/>
              <a:gd name="connsiteX71" fmla="*/ 161068 w 15115867"/>
              <a:gd name="connsiteY71" fmla="*/ 358667 h 1023226"/>
              <a:gd name="connsiteX72" fmla="*/ 525304 w 15115867"/>
              <a:gd name="connsiteY72" fmla="*/ 358857 h 1023226"/>
              <a:gd name="connsiteX73" fmla="*/ 578739 w 15115867"/>
              <a:gd name="connsiteY73" fmla="*/ 273418 h 1023226"/>
              <a:gd name="connsiteX74" fmla="*/ 607314 w 15115867"/>
              <a:gd name="connsiteY74" fmla="*/ 273418 h 1023226"/>
              <a:gd name="connsiteX75" fmla="*/ 629317 w 15115867"/>
              <a:gd name="connsiteY75" fmla="*/ 302374 h 1023226"/>
              <a:gd name="connsiteX76" fmla="*/ 629317 w 15115867"/>
              <a:gd name="connsiteY76" fmla="*/ 382003 h 1023226"/>
              <a:gd name="connsiteX77" fmla="*/ 704945 w 15115867"/>
              <a:gd name="connsiteY77" fmla="*/ 508971 h 1023226"/>
              <a:gd name="connsiteX78" fmla="*/ 648938 w 15115867"/>
              <a:gd name="connsiteY78" fmla="*/ 593077 h 1023226"/>
              <a:gd name="connsiteX79" fmla="*/ 647510 w 15115867"/>
              <a:gd name="connsiteY79" fmla="*/ 710235 h 1023226"/>
              <a:gd name="connsiteX80" fmla="*/ 603409 w 15115867"/>
              <a:gd name="connsiteY80" fmla="*/ 776529 h 1023226"/>
              <a:gd name="connsiteX81" fmla="*/ 563404 w 15115867"/>
              <a:gd name="connsiteY81" fmla="*/ 709377 h 1023226"/>
              <a:gd name="connsiteX82" fmla="*/ 563404 w 15115867"/>
              <a:gd name="connsiteY82" fmla="*/ 638321 h 1023226"/>
              <a:gd name="connsiteX83" fmla="*/ 537496 w 15115867"/>
              <a:gd name="connsiteY83" fmla="*/ 595935 h 1023226"/>
              <a:gd name="connsiteX84" fmla="*/ 537496 w 15115867"/>
              <a:gd name="connsiteY84" fmla="*/ 496398 h 1023226"/>
              <a:gd name="connsiteX85" fmla="*/ 498824 w 15115867"/>
              <a:gd name="connsiteY85" fmla="*/ 428676 h 1023226"/>
              <a:gd name="connsiteX86" fmla="*/ 581120 w 15115867"/>
              <a:gd name="connsiteY86" fmla="*/ 428676 h 1023226"/>
              <a:gd name="connsiteX87" fmla="*/ 627698 w 15115867"/>
              <a:gd name="connsiteY87" fmla="*/ 503256 h 1023226"/>
              <a:gd name="connsiteX88" fmla="*/ 592550 w 15115867"/>
              <a:gd name="connsiteY88" fmla="*/ 556406 h 1023226"/>
              <a:gd name="connsiteX0" fmla="*/ 15083451 w 15083451"/>
              <a:gd name="connsiteY0" fmla="*/ 5158 h 963549"/>
              <a:gd name="connsiteX1" fmla="*/ 439579 w 15083451"/>
              <a:gd name="connsiteY1" fmla="*/ 0 h 963549"/>
              <a:gd name="connsiteX2" fmla="*/ 399955 w 15083451"/>
              <a:gd name="connsiteY2" fmla="*/ 72009 h 963549"/>
              <a:gd name="connsiteX3" fmla="*/ 351377 w 15083451"/>
              <a:gd name="connsiteY3" fmla="*/ 72390 h 963549"/>
              <a:gd name="connsiteX4" fmla="*/ 307467 w 15083451"/>
              <a:gd name="connsiteY4" fmla="*/ 0 h 963549"/>
              <a:gd name="connsiteX5" fmla="*/ 118967 w 15083451"/>
              <a:gd name="connsiteY5" fmla="*/ 0 h 963549"/>
              <a:gd name="connsiteX6" fmla="*/ 0 w 15083451"/>
              <a:gd name="connsiteY6" fmla="*/ 199739 h 963549"/>
              <a:gd name="connsiteX7" fmla="*/ 0 w 15083451"/>
              <a:gd name="connsiteY7" fmla="*/ 342138 h 963549"/>
              <a:gd name="connsiteX8" fmla="*/ 78296 w 15083451"/>
              <a:gd name="connsiteY8" fmla="*/ 463772 h 963549"/>
              <a:gd name="connsiteX9" fmla="*/ 204216 w 15083451"/>
              <a:gd name="connsiteY9" fmla="*/ 463772 h 963549"/>
              <a:gd name="connsiteX10" fmla="*/ 219647 w 15083451"/>
              <a:gd name="connsiteY10" fmla="*/ 437007 h 963549"/>
              <a:gd name="connsiteX11" fmla="*/ 381000 w 15083451"/>
              <a:gd name="connsiteY11" fmla="*/ 437007 h 963549"/>
              <a:gd name="connsiteX12" fmla="*/ 399288 w 15083451"/>
              <a:gd name="connsiteY12" fmla="*/ 469773 h 963549"/>
              <a:gd name="connsiteX13" fmla="*/ 399288 w 15083451"/>
              <a:gd name="connsiteY13" fmla="*/ 568071 h 963549"/>
              <a:gd name="connsiteX14" fmla="*/ 434245 w 15083451"/>
              <a:gd name="connsiteY14" fmla="*/ 628841 h 963549"/>
              <a:gd name="connsiteX15" fmla="*/ 434054 w 15083451"/>
              <a:gd name="connsiteY15" fmla="*/ 693325 h 963549"/>
              <a:gd name="connsiteX16" fmla="*/ 492728 w 15083451"/>
              <a:gd name="connsiteY16" fmla="*/ 800005 h 963549"/>
              <a:gd name="connsiteX17" fmla="*/ 492728 w 15083451"/>
              <a:gd name="connsiteY17" fmla="*/ 884873 h 963549"/>
              <a:gd name="connsiteX18" fmla="*/ 559118 w 15083451"/>
              <a:gd name="connsiteY18" fmla="*/ 962978 h 963549"/>
              <a:gd name="connsiteX19" fmla="*/ 645414 w 15083451"/>
              <a:gd name="connsiteY19" fmla="*/ 963549 h 963549"/>
              <a:gd name="connsiteX20" fmla="*/ 688372 w 15083451"/>
              <a:gd name="connsiteY20" fmla="*/ 892112 h 963549"/>
              <a:gd name="connsiteX21" fmla="*/ 688372 w 15083451"/>
              <a:gd name="connsiteY21" fmla="*/ 837914 h 963549"/>
              <a:gd name="connsiteX22" fmla="*/ 784479 w 15083451"/>
              <a:gd name="connsiteY22" fmla="*/ 687229 h 963549"/>
              <a:gd name="connsiteX23" fmla="*/ 784479 w 15083451"/>
              <a:gd name="connsiteY23" fmla="*/ 586169 h 963549"/>
              <a:gd name="connsiteX24" fmla="*/ 831152 w 15083451"/>
              <a:gd name="connsiteY24" fmla="*/ 512636 h 963549"/>
              <a:gd name="connsiteX25" fmla="*/ 886968 w 15083451"/>
              <a:gd name="connsiteY25" fmla="*/ 513207 h 963549"/>
              <a:gd name="connsiteX26" fmla="*/ 979075 w 15083451"/>
              <a:gd name="connsiteY26" fmla="*/ 352139 h 963549"/>
              <a:gd name="connsiteX27" fmla="*/ 809530 w 15083451"/>
              <a:gd name="connsiteY27" fmla="*/ 352139 h 963549"/>
              <a:gd name="connsiteX28" fmla="*/ 761333 w 15083451"/>
              <a:gd name="connsiteY28" fmla="*/ 269367 h 963549"/>
              <a:gd name="connsiteX29" fmla="*/ 761429 w 15083451"/>
              <a:gd name="connsiteY29" fmla="*/ 189357 h 963549"/>
              <a:gd name="connsiteX30" fmla="*/ 681419 w 15083451"/>
              <a:gd name="connsiteY30" fmla="*/ 77438 h 963549"/>
              <a:gd name="connsiteX31" fmla="*/ 655511 w 15083451"/>
              <a:gd name="connsiteY31" fmla="*/ 77438 h 963549"/>
              <a:gd name="connsiteX32" fmla="*/ 487299 w 15083451"/>
              <a:gd name="connsiteY32" fmla="*/ 77438 h 963549"/>
              <a:gd name="connsiteX33" fmla="*/ 443293 w 15083451"/>
              <a:gd name="connsiteY33" fmla="*/ 153448 h 963549"/>
              <a:gd name="connsiteX34" fmla="*/ 316421 w 15083451"/>
              <a:gd name="connsiteY34" fmla="*/ 153448 h 963549"/>
              <a:gd name="connsiteX35" fmla="*/ 265843 w 15083451"/>
              <a:gd name="connsiteY35" fmla="*/ 67056 h 963549"/>
              <a:gd name="connsiteX36" fmla="*/ 159639 w 15083451"/>
              <a:gd name="connsiteY36" fmla="*/ 67056 h 963549"/>
              <a:gd name="connsiteX37" fmla="*/ 71914 w 15083451"/>
              <a:gd name="connsiteY37" fmla="*/ 225457 h 963549"/>
              <a:gd name="connsiteX38" fmla="*/ 71914 w 15083451"/>
              <a:gd name="connsiteY38" fmla="*/ 311753 h 963549"/>
              <a:gd name="connsiteX39" fmla="*/ 121825 w 15083451"/>
              <a:gd name="connsiteY39" fmla="*/ 393192 h 963549"/>
              <a:gd name="connsiteX40" fmla="*/ 160687 w 15083451"/>
              <a:gd name="connsiteY40" fmla="*/ 393192 h 963549"/>
              <a:gd name="connsiteX41" fmla="*/ 173260 w 15083451"/>
              <a:gd name="connsiteY41" fmla="*/ 370332 h 963549"/>
              <a:gd name="connsiteX42" fmla="*/ 416433 w 15083451"/>
              <a:gd name="connsiteY42" fmla="*/ 370332 h 963549"/>
              <a:gd name="connsiteX43" fmla="*/ 465392 w 15083451"/>
              <a:gd name="connsiteY43" fmla="*/ 455676 h 963549"/>
              <a:gd name="connsiteX44" fmla="*/ 465392 w 15083451"/>
              <a:gd name="connsiteY44" fmla="*/ 556736 h 963549"/>
              <a:gd name="connsiteX45" fmla="*/ 500443 w 15083451"/>
              <a:gd name="connsiteY45" fmla="*/ 616839 h 963549"/>
              <a:gd name="connsiteX46" fmla="*/ 500443 w 15083451"/>
              <a:gd name="connsiteY46" fmla="*/ 678275 h 963549"/>
              <a:gd name="connsiteX47" fmla="*/ 563309 w 15083451"/>
              <a:gd name="connsiteY47" fmla="*/ 783527 h 963549"/>
              <a:gd name="connsiteX48" fmla="*/ 563309 w 15083451"/>
              <a:gd name="connsiteY48" fmla="*/ 847344 h 963549"/>
              <a:gd name="connsiteX49" fmla="*/ 594932 w 15083451"/>
              <a:gd name="connsiteY49" fmla="*/ 888492 h 963549"/>
              <a:gd name="connsiteX50" fmla="*/ 609124 w 15083451"/>
              <a:gd name="connsiteY50" fmla="*/ 888492 h 963549"/>
              <a:gd name="connsiteX51" fmla="*/ 628460 w 15083451"/>
              <a:gd name="connsiteY51" fmla="*/ 856488 h 963549"/>
              <a:gd name="connsiteX52" fmla="*/ 628460 w 15083451"/>
              <a:gd name="connsiteY52" fmla="*/ 810292 h 963549"/>
              <a:gd name="connsiteX53" fmla="*/ 717899 w 15083451"/>
              <a:gd name="connsiteY53" fmla="*/ 667226 h 963549"/>
              <a:gd name="connsiteX54" fmla="*/ 718566 w 15083451"/>
              <a:gd name="connsiteY54" fmla="*/ 556165 h 963549"/>
              <a:gd name="connsiteX55" fmla="*/ 790956 w 15083451"/>
              <a:gd name="connsiteY55" fmla="*/ 448056 h 963549"/>
              <a:gd name="connsiteX56" fmla="*/ 843725 w 15083451"/>
              <a:gd name="connsiteY56" fmla="*/ 447770 h 963549"/>
              <a:gd name="connsiteX57" fmla="*/ 861060 w 15083451"/>
              <a:gd name="connsiteY57" fmla="*/ 419957 h 963549"/>
              <a:gd name="connsiteX58" fmla="*/ 767239 w 15083451"/>
              <a:gd name="connsiteY58" fmla="*/ 419957 h 963549"/>
              <a:gd name="connsiteX59" fmla="*/ 691229 w 15083451"/>
              <a:gd name="connsiteY59" fmla="*/ 291370 h 963549"/>
              <a:gd name="connsiteX60" fmla="*/ 689229 w 15083451"/>
              <a:gd name="connsiteY60" fmla="*/ 210407 h 963549"/>
              <a:gd name="connsiteX61" fmla="*/ 640271 w 15083451"/>
              <a:gd name="connsiteY61" fmla="*/ 144399 h 963549"/>
              <a:gd name="connsiteX62" fmla="*/ 532352 w 15083451"/>
              <a:gd name="connsiteY62" fmla="*/ 143447 h 963549"/>
              <a:gd name="connsiteX63" fmla="*/ 483108 w 15083451"/>
              <a:gd name="connsiteY63" fmla="*/ 228410 h 963549"/>
              <a:gd name="connsiteX64" fmla="*/ 271082 w 15083451"/>
              <a:gd name="connsiteY64" fmla="*/ 228410 h 963549"/>
              <a:gd name="connsiteX65" fmla="*/ 227743 w 15083451"/>
              <a:gd name="connsiteY65" fmla="*/ 156782 h 963549"/>
              <a:gd name="connsiteX66" fmla="*/ 200216 w 15083451"/>
              <a:gd name="connsiteY66" fmla="*/ 156782 h 963549"/>
              <a:gd name="connsiteX67" fmla="*/ 152019 w 15083451"/>
              <a:gd name="connsiteY67" fmla="*/ 248126 h 963549"/>
              <a:gd name="connsiteX68" fmla="*/ 150781 w 15083451"/>
              <a:gd name="connsiteY68" fmla="*/ 298990 h 963549"/>
              <a:gd name="connsiteX69" fmla="*/ 153638 w 15083451"/>
              <a:gd name="connsiteY69" fmla="*/ 303562 h 963549"/>
              <a:gd name="connsiteX70" fmla="*/ 157353 w 15083451"/>
              <a:gd name="connsiteY70" fmla="*/ 303467 h 963549"/>
              <a:gd name="connsiteX71" fmla="*/ 161068 w 15083451"/>
              <a:gd name="connsiteY71" fmla="*/ 298990 h 963549"/>
              <a:gd name="connsiteX72" fmla="*/ 525304 w 15083451"/>
              <a:gd name="connsiteY72" fmla="*/ 299180 h 963549"/>
              <a:gd name="connsiteX73" fmla="*/ 578739 w 15083451"/>
              <a:gd name="connsiteY73" fmla="*/ 213741 h 963549"/>
              <a:gd name="connsiteX74" fmla="*/ 607314 w 15083451"/>
              <a:gd name="connsiteY74" fmla="*/ 213741 h 963549"/>
              <a:gd name="connsiteX75" fmla="*/ 629317 w 15083451"/>
              <a:gd name="connsiteY75" fmla="*/ 242697 h 963549"/>
              <a:gd name="connsiteX76" fmla="*/ 629317 w 15083451"/>
              <a:gd name="connsiteY76" fmla="*/ 322326 h 963549"/>
              <a:gd name="connsiteX77" fmla="*/ 704945 w 15083451"/>
              <a:gd name="connsiteY77" fmla="*/ 449294 h 963549"/>
              <a:gd name="connsiteX78" fmla="*/ 648938 w 15083451"/>
              <a:gd name="connsiteY78" fmla="*/ 533400 h 963549"/>
              <a:gd name="connsiteX79" fmla="*/ 647510 w 15083451"/>
              <a:gd name="connsiteY79" fmla="*/ 650558 h 963549"/>
              <a:gd name="connsiteX80" fmla="*/ 603409 w 15083451"/>
              <a:gd name="connsiteY80" fmla="*/ 716852 h 963549"/>
              <a:gd name="connsiteX81" fmla="*/ 563404 w 15083451"/>
              <a:gd name="connsiteY81" fmla="*/ 649700 h 963549"/>
              <a:gd name="connsiteX82" fmla="*/ 563404 w 15083451"/>
              <a:gd name="connsiteY82" fmla="*/ 578644 h 963549"/>
              <a:gd name="connsiteX83" fmla="*/ 537496 w 15083451"/>
              <a:gd name="connsiteY83" fmla="*/ 536258 h 963549"/>
              <a:gd name="connsiteX84" fmla="*/ 537496 w 15083451"/>
              <a:gd name="connsiteY84" fmla="*/ 436721 h 963549"/>
              <a:gd name="connsiteX85" fmla="*/ 498824 w 15083451"/>
              <a:gd name="connsiteY85" fmla="*/ 368999 h 963549"/>
              <a:gd name="connsiteX86" fmla="*/ 581120 w 15083451"/>
              <a:gd name="connsiteY86" fmla="*/ 368999 h 963549"/>
              <a:gd name="connsiteX87" fmla="*/ 627698 w 15083451"/>
              <a:gd name="connsiteY87" fmla="*/ 443579 h 963549"/>
              <a:gd name="connsiteX88" fmla="*/ 592550 w 15083451"/>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5083451" h="963549">
                <a:moveTo>
                  <a:pt x="15083451" y="5158"/>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dirty="0"/>
          </a:p>
        </p:txBody>
      </p:sp>
      <p:sp>
        <p:nvSpPr>
          <p:cNvPr id="33" name="Rectangle 32">
            <a:extLst>
              <a:ext uri="{FF2B5EF4-FFF2-40B4-BE49-F238E27FC236}">
                <a16:creationId xmlns:a16="http://schemas.microsoft.com/office/drawing/2014/main" id="{940B27B1-9BEE-85F0-5F8D-2FE6D5DDD203}"/>
              </a:ext>
            </a:extLst>
          </p:cNvPr>
          <p:cNvSpPr/>
          <p:nvPr userDrawn="1"/>
        </p:nvSpPr>
        <p:spPr>
          <a:xfrm>
            <a:off x="501343" y="85754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34" name="Rectangle 33">
            <a:extLst>
              <a:ext uri="{FF2B5EF4-FFF2-40B4-BE49-F238E27FC236}">
                <a16:creationId xmlns:a16="http://schemas.microsoft.com/office/drawing/2014/main" id="{4A1B3B9E-600F-FC15-707B-431B65AD49C7}"/>
              </a:ext>
            </a:extLst>
          </p:cNvPr>
          <p:cNvSpPr/>
          <p:nvPr userDrawn="1"/>
        </p:nvSpPr>
        <p:spPr>
          <a:xfrm>
            <a:off x="380693" y="91469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35" name="Rectangle 34">
            <a:extLst>
              <a:ext uri="{FF2B5EF4-FFF2-40B4-BE49-F238E27FC236}">
                <a16:creationId xmlns:a16="http://schemas.microsoft.com/office/drawing/2014/main" id="{ED1B1B81-36CD-9D78-49C8-71B7E7E54A6F}"/>
              </a:ext>
            </a:extLst>
          </p:cNvPr>
          <p:cNvSpPr/>
          <p:nvPr userDrawn="1"/>
        </p:nvSpPr>
        <p:spPr>
          <a:xfrm>
            <a:off x="69295" y="867068"/>
            <a:ext cx="362505"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pic>
        <p:nvPicPr>
          <p:cNvPr id="3" name="Picture 2">
            <a:extLst>
              <a:ext uri="{FF2B5EF4-FFF2-40B4-BE49-F238E27FC236}">
                <a16:creationId xmlns:a16="http://schemas.microsoft.com/office/drawing/2014/main" id="{E5342909-EEA3-22BC-20EC-DD8352F176C2}"/>
              </a:ext>
            </a:extLst>
          </p:cNvPr>
          <p:cNvPicPr>
            <a:picLocks noChangeAspect="1"/>
          </p:cNvPicPr>
          <p:nvPr userDrawn="1"/>
        </p:nvPicPr>
        <p:blipFill>
          <a:blip r:embed="rId33" cstate="email">
            <a:extLst>
              <a:ext uri="{28A0092B-C50C-407E-A947-70E740481C1C}">
                <a14:useLocalDpi xmlns:a14="http://schemas.microsoft.com/office/drawing/2010/main"/>
              </a:ext>
            </a:extLst>
          </a:blip>
          <a:stretch>
            <a:fillRect/>
          </a:stretch>
        </p:blipFill>
        <p:spPr>
          <a:xfrm>
            <a:off x="10516798" y="260004"/>
            <a:ext cx="1428987" cy="973735"/>
          </a:xfrm>
          <a:prstGeom prst="rect">
            <a:avLst/>
          </a:prstGeom>
        </p:spPr>
      </p:pic>
    </p:spTree>
    <p:extLst>
      <p:ext uri="{BB962C8B-B14F-4D97-AF65-F5344CB8AC3E}">
        <p14:creationId xmlns:p14="http://schemas.microsoft.com/office/powerpoint/2010/main" val="1427955303"/>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 id="2147483827" r:id="rId18"/>
    <p:sldLayoutId id="2147483828" r:id="rId19"/>
    <p:sldLayoutId id="2147483829" r:id="rId20"/>
    <p:sldLayoutId id="2147483830" r:id="rId21"/>
    <p:sldLayoutId id="2147483831" r:id="rId22"/>
    <p:sldLayoutId id="2147483832" r:id="rId23"/>
    <p:sldLayoutId id="2147483833" r:id="rId24"/>
    <p:sldLayoutId id="2147483834" r:id="rId25"/>
    <p:sldLayoutId id="2147483835" r:id="rId26"/>
    <p:sldLayoutId id="2147483836" r:id="rId27"/>
    <p:sldLayoutId id="2147483837" r:id="rId28"/>
  </p:sldLayoutIdLst>
  <p:hf hdr="0" ftr="0" dt="0"/>
  <p:txStyles>
    <p:titleStyle>
      <a:lvl1pPr algn="l" defTabSz="779173" rtl="0" eaLnBrk="1" latinLnBrk="0" hangingPunct="1">
        <a:spcBef>
          <a:spcPct val="0"/>
        </a:spcBef>
        <a:buNone/>
        <a:defRPr sz="2800" b="1" i="0" kern="1200" cap="none" spc="0" baseline="0">
          <a:solidFill>
            <a:schemeClr val="tx1"/>
          </a:solidFill>
          <a:latin typeface="Apex New Bold" panose="02010600040501010103" pitchFamily="2" charset="77"/>
          <a:ea typeface="Apex New Bold" panose="02010600040501010103" pitchFamily="2" charset="77"/>
          <a:cs typeface="+mj-cs"/>
        </a:defRPr>
      </a:lvl1pPr>
    </p:titleStyle>
    <p:bodyStyle>
      <a:lvl1pPr marL="0" indent="0" algn="l" defTabSz="779173" rtl="0" eaLnBrk="1" latinLnBrk="0" hangingPunct="1">
        <a:lnSpc>
          <a:spcPct val="110000"/>
        </a:lnSpc>
        <a:spcBef>
          <a:spcPts val="1023"/>
        </a:spcBef>
        <a:spcAft>
          <a:spcPts val="341"/>
        </a:spcAft>
        <a:buFont typeface="Arial" pitchFamily="34" charset="0"/>
        <a:buNone/>
        <a:defRPr sz="2000" kern="1200">
          <a:solidFill>
            <a:schemeClr val="accent5"/>
          </a:solidFill>
          <a:latin typeface="+mn-lt"/>
          <a:ea typeface="+mn-ea"/>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en-US"/>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0">
          <p15:clr>
            <a:srgbClr val="F26B43"/>
          </p15:clr>
        </p15:guide>
        <p15:guide id="4" orient="horz" pos="4156">
          <p15:clr>
            <a:srgbClr val="F26B43"/>
          </p15:clr>
        </p15:guide>
        <p15:guide id="5" orient="horz" pos="2432">
          <p15:clr>
            <a:srgbClr val="F26B43"/>
          </p15:clr>
        </p15:guide>
        <p15:guide id="7" orient="horz" pos="9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hyperlink" Target="mailto:Lerato.Ramoyada@transnet.net" TargetMode="External"/><Relationship Id="rId2" Type="http://schemas.openxmlformats.org/officeDocument/2006/relationships/hyperlink" Target="mailto:busi.chabalala@transnet.net" TargetMode="Externa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5.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hyperlink" Target="mailto:lerato.Ramoyada@transnet.net" TargetMode="External"/><Relationship Id="rId2" Type="http://schemas.openxmlformats.org/officeDocument/2006/relationships/hyperlink" Target="mailto:Busi.chabalala@transnet.net" TargetMode="Externa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hyperlink" Target="http://www.dti.gov.za/economic_empowerment/bee_codes" TargetMode="Externa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Freeform 540">
            <a:extLst>
              <a:ext uri="{FF2B5EF4-FFF2-40B4-BE49-F238E27FC236}">
                <a16:creationId xmlns:a16="http://schemas.microsoft.com/office/drawing/2014/main" id="{79A2E5CA-46F8-7CDC-E057-63E41A8AD015}"/>
              </a:ext>
            </a:extLst>
          </p:cNvPr>
          <p:cNvSpPr/>
          <p:nvPr/>
        </p:nvSpPr>
        <p:spPr>
          <a:xfrm>
            <a:off x="0" y="0"/>
            <a:ext cx="12196437" cy="6880475"/>
          </a:xfrm>
          <a:custGeom>
            <a:avLst/>
            <a:gdLst>
              <a:gd name="connsiteX0" fmla="*/ 1322551 w 12196437"/>
              <a:gd name="connsiteY0" fmla="*/ 917119 h 6880475"/>
              <a:gd name="connsiteX1" fmla="*/ 642578 w 12196437"/>
              <a:gd name="connsiteY1" fmla="*/ 2059126 h 6880475"/>
              <a:gd name="connsiteX2" fmla="*/ 642578 w 12196437"/>
              <a:gd name="connsiteY2" fmla="*/ 2878457 h 6880475"/>
              <a:gd name="connsiteX3" fmla="*/ 1108528 w 12196437"/>
              <a:gd name="connsiteY3" fmla="*/ 3602271 h 6880475"/>
              <a:gd name="connsiteX4" fmla="*/ 1899683 w 12196437"/>
              <a:gd name="connsiteY4" fmla="*/ 3602271 h 6880475"/>
              <a:gd name="connsiteX5" fmla="*/ 1982058 w 12196437"/>
              <a:gd name="connsiteY5" fmla="*/ 3459631 h 6880475"/>
              <a:gd name="connsiteX6" fmla="*/ 2716485 w 12196437"/>
              <a:gd name="connsiteY6" fmla="*/ 3459631 h 6880475"/>
              <a:gd name="connsiteX7" fmla="*/ 2769423 w 12196437"/>
              <a:gd name="connsiteY7" fmla="*/ 3554387 h 6880475"/>
              <a:gd name="connsiteX8" fmla="*/ 2769423 w 12196437"/>
              <a:gd name="connsiteY8" fmla="*/ 4078708 h 6880475"/>
              <a:gd name="connsiteX9" fmla="*/ 2955399 w 12196437"/>
              <a:gd name="connsiteY9" fmla="*/ 4402397 h 6880475"/>
              <a:gd name="connsiteX10" fmla="*/ 2954388 w 12196437"/>
              <a:gd name="connsiteY10" fmla="*/ 4744531 h 6880475"/>
              <a:gd name="connsiteX11" fmla="*/ 3267086 w 12196437"/>
              <a:gd name="connsiteY11" fmla="*/ 5313072 h 6880475"/>
              <a:gd name="connsiteX12" fmla="*/ 3267086 w 12196437"/>
              <a:gd name="connsiteY12" fmla="*/ 5777000 h 6880475"/>
              <a:gd name="connsiteX13" fmla="*/ 3677951 w 12196437"/>
              <a:gd name="connsiteY13" fmla="*/ 6260639 h 6880475"/>
              <a:gd name="connsiteX14" fmla="*/ 4248259 w 12196437"/>
              <a:gd name="connsiteY14" fmla="*/ 6264176 h 6880475"/>
              <a:gd name="connsiteX15" fmla="*/ 4523812 w 12196437"/>
              <a:gd name="connsiteY15" fmla="*/ 5805807 h 6880475"/>
              <a:gd name="connsiteX16" fmla="*/ 4523812 w 12196437"/>
              <a:gd name="connsiteY16" fmla="*/ 5519010 h 6880475"/>
              <a:gd name="connsiteX17" fmla="*/ 5035877 w 12196437"/>
              <a:gd name="connsiteY17" fmla="*/ 4716736 h 6880475"/>
              <a:gd name="connsiteX18" fmla="*/ 5035877 w 12196437"/>
              <a:gd name="connsiteY18" fmla="*/ 4178518 h 6880475"/>
              <a:gd name="connsiteX19" fmla="*/ 5235624 w 12196437"/>
              <a:gd name="connsiteY19" fmla="*/ 3862662 h 6880475"/>
              <a:gd name="connsiteX20" fmla="*/ 5536950 w 12196437"/>
              <a:gd name="connsiteY20" fmla="*/ 3866200 h 6880475"/>
              <a:gd name="connsiteX21" fmla="*/ 6150722 w 12196437"/>
              <a:gd name="connsiteY21" fmla="*/ 2792291 h 6880475"/>
              <a:gd name="connsiteX22" fmla="*/ 5124064 w 12196437"/>
              <a:gd name="connsiteY22" fmla="*/ 2792291 h 6880475"/>
              <a:gd name="connsiteX23" fmla="*/ 4913199 w 12196437"/>
              <a:gd name="connsiteY23" fmla="*/ 2429941 h 6880475"/>
              <a:gd name="connsiteX24" fmla="*/ 4913199 w 12196437"/>
              <a:gd name="connsiteY24" fmla="*/ 1998230 h 6880475"/>
              <a:gd name="connsiteX25" fmla="*/ 4398481 w 12196437"/>
              <a:gd name="connsiteY25" fmla="*/ 1286670 h 6880475"/>
              <a:gd name="connsiteX26" fmla="*/ 3246239 w 12196437"/>
              <a:gd name="connsiteY26" fmla="*/ 1286670 h 6880475"/>
              <a:gd name="connsiteX27" fmla="*/ 3001135 w 12196437"/>
              <a:gd name="connsiteY27" fmla="*/ 1734048 h 6880475"/>
              <a:gd name="connsiteX28" fmla="*/ 2497029 w 12196437"/>
              <a:gd name="connsiteY28" fmla="*/ 1734048 h 6880475"/>
              <a:gd name="connsiteX29" fmla="*/ 2227921 w 12196437"/>
              <a:gd name="connsiteY29" fmla="*/ 1274036 h 6880475"/>
              <a:gd name="connsiteX30" fmla="*/ 1498168 w 12196437"/>
              <a:gd name="connsiteY30" fmla="*/ 1274036 h 6880475"/>
              <a:gd name="connsiteX31" fmla="*/ 985470 w 12196437"/>
              <a:gd name="connsiteY31" fmla="*/ 2182310 h 6880475"/>
              <a:gd name="connsiteX32" fmla="*/ 998104 w 12196437"/>
              <a:gd name="connsiteY32" fmla="*/ 2763485 h 6880475"/>
              <a:gd name="connsiteX33" fmla="*/ 1323436 w 12196437"/>
              <a:gd name="connsiteY33" fmla="*/ 3233478 h 6880475"/>
              <a:gd name="connsiteX34" fmla="*/ 1704231 w 12196437"/>
              <a:gd name="connsiteY34" fmla="*/ 3233478 h 6880475"/>
              <a:gd name="connsiteX35" fmla="*/ 1841439 w 12196437"/>
              <a:gd name="connsiteY35" fmla="*/ 3054072 h 6880475"/>
              <a:gd name="connsiteX36" fmla="*/ 2888059 w 12196437"/>
              <a:gd name="connsiteY36" fmla="*/ 3054072 h 6880475"/>
              <a:gd name="connsiteX37" fmla="*/ 3121791 w 12196437"/>
              <a:gd name="connsiteY37" fmla="*/ 3479213 h 6880475"/>
              <a:gd name="connsiteX38" fmla="*/ 3121791 w 12196437"/>
              <a:gd name="connsiteY38" fmla="*/ 4018947 h 6880475"/>
              <a:gd name="connsiteX39" fmla="*/ 3308400 w 12196437"/>
              <a:gd name="connsiteY39" fmla="*/ 4339225 h 6880475"/>
              <a:gd name="connsiteX40" fmla="*/ 3308400 w 12196437"/>
              <a:gd name="connsiteY40" fmla="*/ 4666958 h 6880475"/>
              <a:gd name="connsiteX41" fmla="*/ 3643332 w 12196437"/>
              <a:gd name="connsiteY41" fmla="*/ 5227159 h 6880475"/>
              <a:gd name="connsiteX42" fmla="*/ 3643332 w 12196437"/>
              <a:gd name="connsiteY42" fmla="*/ 5573716 h 6880475"/>
              <a:gd name="connsiteX43" fmla="*/ 3866074 w 12196437"/>
              <a:gd name="connsiteY43" fmla="*/ 5864303 h 6880475"/>
              <a:gd name="connsiteX44" fmla="*/ 4054577 w 12196437"/>
              <a:gd name="connsiteY44" fmla="*/ 5864303 h 6880475"/>
              <a:gd name="connsiteX45" fmla="*/ 4204672 w 12196437"/>
              <a:gd name="connsiteY45" fmla="*/ 5616293 h 6880475"/>
              <a:gd name="connsiteX46" fmla="*/ 4204672 w 12196437"/>
              <a:gd name="connsiteY46" fmla="*/ 5371063 h 6880475"/>
              <a:gd name="connsiteX47" fmla="*/ 4680603 w 12196437"/>
              <a:gd name="connsiteY47" fmla="*/ 4609724 h 6880475"/>
              <a:gd name="connsiteX48" fmla="*/ 4684646 w 12196437"/>
              <a:gd name="connsiteY48" fmla="*/ 4017179 h 6880475"/>
              <a:gd name="connsiteX49" fmla="*/ 4956281 w 12196437"/>
              <a:gd name="connsiteY49" fmla="*/ 3560957 h 6880475"/>
              <a:gd name="connsiteX50" fmla="*/ 5339856 w 12196437"/>
              <a:gd name="connsiteY50" fmla="*/ 3559441 h 6880475"/>
              <a:gd name="connsiteX51" fmla="*/ 5613009 w 12196437"/>
              <a:gd name="connsiteY51" fmla="*/ 3098544 h 6880475"/>
              <a:gd name="connsiteX52" fmla="*/ 4927349 w 12196437"/>
              <a:gd name="connsiteY52" fmla="*/ 3096017 h 6880475"/>
              <a:gd name="connsiteX53" fmla="*/ 4568411 w 12196437"/>
              <a:gd name="connsiteY53" fmla="*/ 2507768 h 6880475"/>
              <a:gd name="connsiteX54" fmla="*/ 4582687 w 12196437"/>
              <a:gd name="connsiteY54" fmla="*/ 2127225 h 6880475"/>
              <a:gd name="connsiteX55" fmla="*/ 4252934 w 12196437"/>
              <a:gd name="connsiteY55" fmla="*/ 1643207 h 6880475"/>
              <a:gd name="connsiteX56" fmla="*/ 3444344 w 12196437"/>
              <a:gd name="connsiteY56" fmla="*/ 1638786 h 6880475"/>
              <a:gd name="connsiteX57" fmla="*/ 3194438 w 12196437"/>
              <a:gd name="connsiteY57" fmla="*/ 2076941 h 6880475"/>
              <a:gd name="connsiteX58" fmla="*/ 2278710 w 12196437"/>
              <a:gd name="connsiteY58" fmla="*/ 2076941 h 6880475"/>
              <a:gd name="connsiteX59" fmla="*/ 2053568 w 12196437"/>
              <a:gd name="connsiteY59" fmla="*/ 1657105 h 6880475"/>
              <a:gd name="connsiteX60" fmla="*/ 1715602 w 12196437"/>
              <a:gd name="connsiteY60" fmla="*/ 1657105 h 6880475"/>
              <a:gd name="connsiteX61" fmla="*/ 1365381 w 12196437"/>
              <a:gd name="connsiteY61" fmla="*/ 2321286 h 6880475"/>
              <a:gd name="connsiteX62" fmla="*/ 1372331 w 12196437"/>
              <a:gd name="connsiteY62" fmla="*/ 2653694 h 6880475"/>
              <a:gd name="connsiteX63" fmla="*/ 1441818 w 12196437"/>
              <a:gd name="connsiteY63" fmla="*/ 2745670 h 6880475"/>
              <a:gd name="connsiteX64" fmla="*/ 1553125 w 12196437"/>
              <a:gd name="connsiteY64" fmla="*/ 2743775 h 6880475"/>
              <a:gd name="connsiteX65" fmla="*/ 1649399 w 12196437"/>
              <a:gd name="connsiteY65" fmla="*/ 2662411 h 6880475"/>
              <a:gd name="connsiteX66" fmla="*/ 3697281 w 12196437"/>
              <a:gd name="connsiteY66" fmla="*/ 2663801 h 6880475"/>
              <a:gd name="connsiteX67" fmla="*/ 3898038 w 12196437"/>
              <a:gd name="connsiteY67" fmla="*/ 2270370 h 6880475"/>
              <a:gd name="connsiteX68" fmla="*/ 3931141 w 12196437"/>
              <a:gd name="connsiteY68" fmla="*/ 2270370 h 6880475"/>
              <a:gd name="connsiteX69" fmla="*/ 3994312 w 12196437"/>
              <a:gd name="connsiteY69" fmla="*/ 2353504 h 6880475"/>
              <a:gd name="connsiteX70" fmla="*/ 3994312 w 12196437"/>
              <a:gd name="connsiteY70" fmla="*/ 2771317 h 6880475"/>
              <a:gd name="connsiteX71" fmla="*/ 4377887 w 12196437"/>
              <a:gd name="connsiteY71" fmla="*/ 3414653 h 6880475"/>
              <a:gd name="connsiteX72" fmla="*/ 4099303 w 12196437"/>
              <a:gd name="connsiteY72" fmla="*/ 3832466 h 6880475"/>
              <a:gd name="connsiteX73" fmla="*/ 4091595 w 12196437"/>
              <a:gd name="connsiteY73" fmla="*/ 4456471 h 6880475"/>
              <a:gd name="connsiteX74" fmla="*/ 3969297 w 12196437"/>
              <a:gd name="connsiteY74" fmla="*/ 4641815 h 6880475"/>
              <a:gd name="connsiteX75" fmla="*/ 3858620 w 12196437"/>
              <a:gd name="connsiteY75" fmla="*/ 4455966 h 6880475"/>
              <a:gd name="connsiteX76" fmla="*/ 3858620 w 12196437"/>
              <a:gd name="connsiteY76" fmla="*/ 4076939 h 6880475"/>
              <a:gd name="connsiteX77" fmla="*/ 3720781 w 12196437"/>
              <a:gd name="connsiteY77" fmla="*/ 3851165 h 6880475"/>
              <a:gd name="connsiteX78" fmla="*/ 3720781 w 12196437"/>
              <a:gd name="connsiteY78" fmla="*/ 3321665 h 6880475"/>
              <a:gd name="connsiteX79" fmla="*/ 3556536 w 12196437"/>
              <a:gd name="connsiteY79" fmla="*/ 3043712 h 6880475"/>
              <a:gd name="connsiteX80" fmla="*/ 3728487 w 12196437"/>
              <a:gd name="connsiteY80" fmla="*/ 3043712 h 6880475"/>
              <a:gd name="connsiteX81" fmla="*/ 3946176 w 12196437"/>
              <a:gd name="connsiteY81" fmla="*/ 3385973 h 6880475"/>
              <a:gd name="connsiteX82" fmla="*/ 3779276 w 12196437"/>
              <a:gd name="connsiteY82" fmla="*/ 3638658 h 6880475"/>
              <a:gd name="connsiteX83" fmla="*/ 3779276 w 12196437"/>
              <a:gd name="connsiteY83" fmla="*/ 3763104 h 6880475"/>
              <a:gd name="connsiteX84" fmla="*/ 3994058 w 12196437"/>
              <a:gd name="connsiteY84" fmla="*/ 3763104 h 6880475"/>
              <a:gd name="connsiteX85" fmla="*/ 3994058 w 12196437"/>
              <a:gd name="connsiteY85" fmla="*/ 3703345 h 6880475"/>
              <a:gd name="connsiteX86" fmla="*/ 4202144 w 12196437"/>
              <a:gd name="connsiteY86" fmla="*/ 3389005 h 6880475"/>
              <a:gd name="connsiteX87" fmla="*/ 3846365 w 12196437"/>
              <a:gd name="connsiteY87" fmla="*/ 2829562 h 6880475"/>
              <a:gd name="connsiteX88" fmla="*/ 3180036 w 12196437"/>
              <a:gd name="connsiteY88" fmla="*/ 2829562 h 6880475"/>
              <a:gd name="connsiteX89" fmla="*/ 3505368 w 12196437"/>
              <a:gd name="connsiteY89" fmla="*/ 3380540 h 6880475"/>
              <a:gd name="connsiteX90" fmla="*/ 3505368 w 12196437"/>
              <a:gd name="connsiteY90" fmla="*/ 3911178 h 6880475"/>
              <a:gd name="connsiteX91" fmla="*/ 3643206 w 12196437"/>
              <a:gd name="connsiteY91" fmla="*/ 4136952 h 6880475"/>
              <a:gd name="connsiteX92" fmla="*/ 3643206 w 12196437"/>
              <a:gd name="connsiteY92" fmla="*/ 4514083 h 6880475"/>
              <a:gd name="connsiteX93" fmla="*/ 3959062 w 12196437"/>
              <a:gd name="connsiteY93" fmla="*/ 5043836 h 6880475"/>
              <a:gd name="connsiteX94" fmla="*/ 4305619 w 12196437"/>
              <a:gd name="connsiteY94" fmla="*/ 4522043 h 6880475"/>
              <a:gd name="connsiteX95" fmla="*/ 4313199 w 12196437"/>
              <a:gd name="connsiteY95" fmla="*/ 3898291 h 6880475"/>
              <a:gd name="connsiteX96" fmla="*/ 4631708 w 12196437"/>
              <a:gd name="connsiteY96" fmla="*/ 3420464 h 6880475"/>
              <a:gd name="connsiteX97" fmla="*/ 4209093 w 12196437"/>
              <a:gd name="connsiteY97" fmla="*/ 2712442 h 6880475"/>
              <a:gd name="connsiteX98" fmla="*/ 4209093 w 12196437"/>
              <a:gd name="connsiteY98" fmla="*/ 2281616 h 6880475"/>
              <a:gd name="connsiteX99" fmla="*/ 4037899 w 12196437"/>
              <a:gd name="connsiteY99" fmla="*/ 2055968 h 6880475"/>
              <a:gd name="connsiteX100" fmla="*/ 3766642 w 12196437"/>
              <a:gd name="connsiteY100" fmla="*/ 2055968 h 6880475"/>
              <a:gd name="connsiteX101" fmla="*/ 3566390 w 12196437"/>
              <a:gd name="connsiteY101" fmla="*/ 2448766 h 6880475"/>
              <a:gd name="connsiteX102" fmla="*/ 1582816 w 12196437"/>
              <a:gd name="connsiteY102" fmla="*/ 2447629 h 6880475"/>
              <a:gd name="connsiteX103" fmla="*/ 1581300 w 12196437"/>
              <a:gd name="connsiteY103" fmla="*/ 2371823 h 6880475"/>
              <a:gd name="connsiteX104" fmla="*/ 1844598 w 12196437"/>
              <a:gd name="connsiteY104" fmla="*/ 1871382 h 6880475"/>
              <a:gd name="connsiteX105" fmla="*/ 1924951 w 12196437"/>
              <a:gd name="connsiteY105" fmla="*/ 1871382 h 6880475"/>
              <a:gd name="connsiteX106" fmla="*/ 2150220 w 12196437"/>
              <a:gd name="connsiteY106" fmla="*/ 2291216 h 6880475"/>
              <a:gd name="connsiteX107" fmla="*/ 3319265 w 12196437"/>
              <a:gd name="connsiteY107" fmla="*/ 2291216 h 6880475"/>
              <a:gd name="connsiteX108" fmla="*/ 3568665 w 12196437"/>
              <a:gd name="connsiteY108" fmla="*/ 1853820 h 6880475"/>
              <a:gd name="connsiteX109" fmla="*/ 4139353 w 12196437"/>
              <a:gd name="connsiteY109" fmla="*/ 1856852 h 6880475"/>
              <a:gd name="connsiteX110" fmla="*/ 4365758 w 12196437"/>
              <a:gd name="connsiteY110" fmla="*/ 2189259 h 6880475"/>
              <a:gd name="connsiteX111" fmla="*/ 4351733 w 12196437"/>
              <a:gd name="connsiteY111" fmla="*/ 2563864 h 6880475"/>
              <a:gd name="connsiteX112" fmla="*/ 4806566 w 12196437"/>
              <a:gd name="connsiteY112" fmla="*/ 3310294 h 6880475"/>
              <a:gd name="connsiteX113" fmla="*/ 5236761 w 12196437"/>
              <a:gd name="connsiteY113" fmla="*/ 3311936 h 6880475"/>
              <a:gd name="connsiteX114" fmla="*/ 5217179 w 12196437"/>
              <a:gd name="connsiteY114" fmla="*/ 3344912 h 6880475"/>
              <a:gd name="connsiteX115" fmla="*/ 4833982 w 12196437"/>
              <a:gd name="connsiteY115" fmla="*/ 3346301 h 6880475"/>
              <a:gd name="connsiteX116" fmla="*/ 4470243 w 12196437"/>
              <a:gd name="connsiteY116" fmla="*/ 3957166 h 6880475"/>
              <a:gd name="connsiteX117" fmla="*/ 4466200 w 12196437"/>
              <a:gd name="connsiteY117" fmla="*/ 4547185 h 6880475"/>
              <a:gd name="connsiteX118" fmla="*/ 3989889 w 12196437"/>
              <a:gd name="connsiteY118" fmla="*/ 5309408 h 6880475"/>
              <a:gd name="connsiteX119" fmla="*/ 3989889 w 12196437"/>
              <a:gd name="connsiteY119" fmla="*/ 5556786 h 6880475"/>
              <a:gd name="connsiteX120" fmla="*/ 3950345 w 12196437"/>
              <a:gd name="connsiteY120" fmla="*/ 5622106 h 6880475"/>
              <a:gd name="connsiteX121" fmla="*/ 3857736 w 12196437"/>
              <a:gd name="connsiteY121" fmla="*/ 5501448 h 6880475"/>
              <a:gd name="connsiteX122" fmla="*/ 3857736 w 12196437"/>
              <a:gd name="connsiteY122" fmla="*/ 5168410 h 6880475"/>
              <a:gd name="connsiteX123" fmla="*/ 3522802 w 12196437"/>
              <a:gd name="connsiteY123" fmla="*/ 4608082 h 6880475"/>
              <a:gd name="connsiteX124" fmla="*/ 3522802 w 12196437"/>
              <a:gd name="connsiteY124" fmla="*/ 4281108 h 6880475"/>
              <a:gd name="connsiteX125" fmla="*/ 3336195 w 12196437"/>
              <a:gd name="connsiteY125" fmla="*/ 3960830 h 6880475"/>
              <a:gd name="connsiteX126" fmla="*/ 3336195 w 12196437"/>
              <a:gd name="connsiteY126" fmla="*/ 3424002 h 6880475"/>
              <a:gd name="connsiteX127" fmla="*/ 3015158 w 12196437"/>
              <a:gd name="connsiteY127" fmla="*/ 2839290 h 6880475"/>
              <a:gd name="connsiteX128" fmla="*/ 1735312 w 12196437"/>
              <a:gd name="connsiteY128" fmla="*/ 2839290 h 6880475"/>
              <a:gd name="connsiteX129" fmla="*/ 1598231 w 12196437"/>
              <a:gd name="connsiteY129" fmla="*/ 3018316 h 6880475"/>
              <a:gd name="connsiteX130" fmla="*/ 1435880 w 12196437"/>
              <a:gd name="connsiteY130" fmla="*/ 3018316 h 6880475"/>
              <a:gd name="connsiteX131" fmla="*/ 1210865 w 12196437"/>
              <a:gd name="connsiteY131" fmla="*/ 2693869 h 6880475"/>
              <a:gd name="connsiteX132" fmla="*/ 1201263 w 12196437"/>
              <a:gd name="connsiteY132" fmla="*/ 2236638 h 6880475"/>
              <a:gd name="connsiteX133" fmla="*/ 1623246 w 12196437"/>
              <a:gd name="connsiteY133" fmla="*/ 1488944 h 6880475"/>
              <a:gd name="connsiteX134" fmla="*/ 2104483 w 12196437"/>
              <a:gd name="connsiteY134" fmla="*/ 1488944 h 6880475"/>
              <a:gd name="connsiteX135" fmla="*/ 2373593 w 12196437"/>
              <a:gd name="connsiteY135" fmla="*/ 1948955 h 6880475"/>
              <a:gd name="connsiteX136" fmla="*/ 3128235 w 12196437"/>
              <a:gd name="connsiteY136" fmla="*/ 1948955 h 6880475"/>
              <a:gd name="connsiteX137" fmla="*/ 3373339 w 12196437"/>
              <a:gd name="connsiteY137" fmla="*/ 1501578 h 6880475"/>
              <a:gd name="connsiteX138" fmla="*/ 4288437 w 12196437"/>
              <a:gd name="connsiteY138" fmla="*/ 1501578 h 6880475"/>
              <a:gd name="connsiteX139" fmla="*/ 4698165 w 12196437"/>
              <a:gd name="connsiteY139" fmla="*/ 2067717 h 6880475"/>
              <a:gd name="connsiteX140" fmla="*/ 4697532 w 12196437"/>
              <a:gd name="connsiteY140" fmla="*/ 2487932 h 6880475"/>
              <a:gd name="connsiteX141" fmla="*/ 4999743 w 12196437"/>
              <a:gd name="connsiteY141" fmla="*/ 3007199 h 6880475"/>
              <a:gd name="connsiteX142" fmla="*/ 5779529 w 12196437"/>
              <a:gd name="connsiteY142" fmla="*/ 3007199 h 6880475"/>
              <a:gd name="connsiteX143" fmla="*/ 5412124 w 12196437"/>
              <a:gd name="connsiteY143" fmla="*/ 3649776 h 6880475"/>
              <a:gd name="connsiteX144" fmla="*/ 5117999 w 12196437"/>
              <a:gd name="connsiteY144" fmla="*/ 3646618 h 6880475"/>
              <a:gd name="connsiteX145" fmla="*/ 4820842 w 12196437"/>
              <a:gd name="connsiteY145" fmla="*/ 4115347 h 6880475"/>
              <a:gd name="connsiteX146" fmla="*/ 4820842 w 12196437"/>
              <a:gd name="connsiteY146" fmla="*/ 4653691 h 6880475"/>
              <a:gd name="connsiteX147" fmla="*/ 4308777 w 12196437"/>
              <a:gd name="connsiteY147" fmla="*/ 5456344 h 6880475"/>
              <a:gd name="connsiteX148" fmla="*/ 4308777 w 12196437"/>
              <a:gd name="connsiteY148" fmla="*/ 5746173 h 6880475"/>
              <a:gd name="connsiteX149" fmla="*/ 4126971 w 12196437"/>
              <a:gd name="connsiteY149" fmla="*/ 6048637 h 6880475"/>
              <a:gd name="connsiteX150" fmla="*/ 3777634 w 12196437"/>
              <a:gd name="connsiteY150" fmla="*/ 6046490 h 6880475"/>
              <a:gd name="connsiteX151" fmla="*/ 3482119 w 12196437"/>
              <a:gd name="connsiteY151" fmla="*/ 5698668 h 6880475"/>
              <a:gd name="connsiteX152" fmla="*/ 3482119 w 12196437"/>
              <a:gd name="connsiteY152" fmla="*/ 5258366 h 6880475"/>
              <a:gd name="connsiteX153" fmla="*/ 3169549 w 12196437"/>
              <a:gd name="connsiteY153" fmla="*/ 4689826 h 6880475"/>
              <a:gd name="connsiteX154" fmla="*/ 3170560 w 12196437"/>
              <a:gd name="connsiteY154" fmla="*/ 4345543 h 6880475"/>
              <a:gd name="connsiteX155" fmla="*/ 2984458 w 12196437"/>
              <a:gd name="connsiteY155" fmla="*/ 4021474 h 6880475"/>
              <a:gd name="connsiteX156" fmla="*/ 2984458 w 12196437"/>
              <a:gd name="connsiteY156" fmla="*/ 3498544 h 6880475"/>
              <a:gd name="connsiteX157" fmla="*/ 2842701 w 12196437"/>
              <a:gd name="connsiteY157" fmla="*/ 3244975 h 6880475"/>
              <a:gd name="connsiteX158" fmla="*/ 1857863 w 12196437"/>
              <a:gd name="connsiteY158" fmla="*/ 3244975 h 6880475"/>
              <a:gd name="connsiteX159" fmla="*/ 1775615 w 12196437"/>
              <a:gd name="connsiteY159" fmla="*/ 3387615 h 6880475"/>
              <a:gd name="connsiteX160" fmla="*/ 1225520 w 12196437"/>
              <a:gd name="connsiteY160" fmla="*/ 3387615 h 6880475"/>
              <a:gd name="connsiteX161" fmla="*/ 857360 w 12196437"/>
              <a:gd name="connsiteY161" fmla="*/ 2815285 h 6880475"/>
              <a:gd name="connsiteX162" fmla="*/ 857360 w 12196437"/>
              <a:gd name="connsiteY162" fmla="*/ 2118254 h 6880475"/>
              <a:gd name="connsiteX163" fmla="*/ 1444599 w 12196437"/>
              <a:gd name="connsiteY163" fmla="*/ 1131901 h 6880475"/>
              <a:gd name="connsiteX164" fmla="*/ 2327351 w 12196437"/>
              <a:gd name="connsiteY164" fmla="*/ 1131901 h 6880475"/>
              <a:gd name="connsiteX165" fmla="*/ 2561211 w 12196437"/>
              <a:gd name="connsiteY165" fmla="*/ 1518003 h 6880475"/>
              <a:gd name="connsiteX166" fmla="*/ 2943775 w 12196437"/>
              <a:gd name="connsiteY166" fmla="*/ 1515476 h 6880475"/>
              <a:gd name="connsiteX167" fmla="*/ 3154640 w 12196437"/>
              <a:gd name="connsiteY167" fmla="*/ 1131901 h 6880475"/>
              <a:gd name="connsiteX168" fmla="*/ 9701445 w 12196437"/>
              <a:gd name="connsiteY168" fmla="*/ 1131901 h 6880475"/>
              <a:gd name="connsiteX169" fmla="*/ 9701445 w 12196437"/>
              <a:gd name="connsiteY169" fmla="*/ 917119 h 6880475"/>
              <a:gd name="connsiteX170" fmla="*/ 3027541 w 12196437"/>
              <a:gd name="connsiteY170" fmla="*/ 917119 h 6880475"/>
              <a:gd name="connsiteX171" fmla="*/ 2816548 w 12196437"/>
              <a:gd name="connsiteY171" fmla="*/ 1301452 h 6880475"/>
              <a:gd name="connsiteX172" fmla="*/ 2681994 w 12196437"/>
              <a:gd name="connsiteY172" fmla="*/ 1302336 h 6880475"/>
              <a:gd name="connsiteX173" fmla="*/ 2448388 w 12196437"/>
              <a:gd name="connsiteY173" fmla="*/ 917119 h 6880475"/>
              <a:gd name="connsiteX174" fmla="*/ 0 w 12196437"/>
              <a:gd name="connsiteY174" fmla="*/ 0 h 6880475"/>
              <a:gd name="connsiteX175" fmla="*/ 11413612 w 12196437"/>
              <a:gd name="connsiteY175" fmla="*/ 0 h 6880475"/>
              <a:gd name="connsiteX176" fmla="*/ 12183186 w 12196437"/>
              <a:gd name="connsiteY176" fmla="*/ 0 h 6880475"/>
              <a:gd name="connsiteX177" fmla="*/ 12196437 w 12196437"/>
              <a:gd name="connsiteY177" fmla="*/ 0 h 6880475"/>
              <a:gd name="connsiteX178" fmla="*/ 12196437 w 12196437"/>
              <a:gd name="connsiteY178" fmla="*/ 6880472 h 6880475"/>
              <a:gd name="connsiteX179" fmla="*/ 12183186 w 12196437"/>
              <a:gd name="connsiteY179" fmla="*/ 6880472 h 6880475"/>
              <a:gd name="connsiteX180" fmla="*/ 12183186 w 12196437"/>
              <a:gd name="connsiteY180" fmla="*/ 6880475 h 6880475"/>
              <a:gd name="connsiteX181" fmla="*/ 0 w 12196437"/>
              <a:gd name="connsiteY181" fmla="*/ 6880475 h 688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2196437" h="6880475">
                <a:moveTo>
                  <a:pt x="1322551" y="917119"/>
                </a:moveTo>
                <a:lnTo>
                  <a:pt x="642578" y="2059126"/>
                </a:lnTo>
                <a:lnTo>
                  <a:pt x="642578" y="2878457"/>
                </a:lnTo>
                <a:lnTo>
                  <a:pt x="1108528" y="3602271"/>
                </a:lnTo>
                <a:lnTo>
                  <a:pt x="1899683" y="3602271"/>
                </a:lnTo>
                <a:lnTo>
                  <a:pt x="1982058" y="3459631"/>
                </a:lnTo>
                <a:lnTo>
                  <a:pt x="2716485" y="3459631"/>
                </a:lnTo>
                <a:lnTo>
                  <a:pt x="2769423" y="3554387"/>
                </a:lnTo>
                <a:lnTo>
                  <a:pt x="2769423" y="4078708"/>
                </a:lnTo>
                <a:lnTo>
                  <a:pt x="2955399" y="4402397"/>
                </a:lnTo>
                <a:lnTo>
                  <a:pt x="2954388" y="4744531"/>
                </a:lnTo>
                <a:lnTo>
                  <a:pt x="3267086" y="5313072"/>
                </a:lnTo>
                <a:lnTo>
                  <a:pt x="3267086" y="5777000"/>
                </a:lnTo>
                <a:lnTo>
                  <a:pt x="3677951" y="6260639"/>
                </a:lnTo>
                <a:lnTo>
                  <a:pt x="4248259" y="6264176"/>
                </a:lnTo>
                <a:lnTo>
                  <a:pt x="4523812" y="5805807"/>
                </a:lnTo>
                <a:lnTo>
                  <a:pt x="4523812" y="5519010"/>
                </a:lnTo>
                <a:lnTo>
                  <a:pt x="5035877" y="4716736"/>
                </a:lnTo>
                <a:lnTo>
                  <a:pt x="5035877" y="4178518"/>
                </a:lnTo>
                <a:lnTo>
                  <a:pt x="5235624" y="3862662"/>
                </a:lnTo>
                <a:lnTo>
                  <a:pt x="5536950" y="3866200"/>
                </a:lnTo>
                <a:lnTo>
                  <a:pt x="6150722" y="2792291"/>
                </a:lnTo>
                <a:lnTo>
                  <a:pt x="5124064" y="2792291"/>
                </a:lnTo>
                <a:lnTo>
                  <a:pt x="4913199" y="2429941"/>
                </a:lnTo>
                <a:lnTo>
                  <a:pt x="4913199" y="1998230"/>
                </a:lnTo>
                <a:lnTo>
                  <a:pt x="4398481" y="1286670"/>
                </a:lnTo>
                <a:lnTo>
                  <a:pt x="3246239" y="1286670"/>
                </a:lnTo>
                <a:lnTo>
                  <a:pt x="3001135" y="1734048"/>
                </a:lnTo>
                <a:lnTo>
                  <a:pt x="2497029" y="1734048"/>
                </a:lnTo>
                <a:lnTo>
                  <a:pt x="2227921" y="1274036"/>
                </a:lnTo>
                <a:lnTo>
                  <a:pt x="1498168" y="1274036"/>
                </a:lnTo>
                <a:lnTo>
                  <a:pt x="985470" y="2182310"/>
                </a:lnTo>
                <a:lnTo>
                  <a:pt x="998104" y="2763485"/>
                </a:lnTo>
                <a:lnTo>
                  <a:pt x="1323436" y="3233478"/>
                </a:lnTo>
                <a:lnTo>
                  <a:pt x="1704231" y="3233478"/>
                </a:lnTo>
                <a:lnTo>
                  <a:pt x="1841439" y="3054072"/>
                </a:lnTo>
                <a:lnTo>
                  <a:pt x="2888059" y="3054072"/>
                </a:lnTo>
                <a:lnTo>
                  <a:pt x="3121791" y="3479213"/>
                </a:lnTo>
                <a:lnTo>
                  <a:pt x="3121791" y="4018947"/>
                </a:lnTo>
                <a:lnTo>
                  <a:pt x="3308400" y="4339225"/>
                </a:lnTo>
                <a:lnTo>
                  <a:pt x="3308400" y="4666958"/>
                </a:lnTo>
                <a:lnTo>
                  <a:pt x="3643332" y="5227159"/>
                </a:lnTo>
                <a:lnTo>
                  <a:pt x="3643332" y="5573716"/>
                </a:lnTo>
                <a:lnTo>
                  <a:pt x="3866074" y="5864303"/>
                </a:lnTo>
                <a:lnTo>
                  <a:pt x="4054577" y="5864303"/>
                </a:lnTo>
                <a:lnTo>
                  <a:pt x="4204672" y="5616293"/>
                </a:lnTo>
                <a:lnTo>
                  <a:pt x="4204672" y="5371063"/>
                </a:lnTo>
                <a:lnTo>
                  <a:pt x="4680603" y="4609724"/>
                </a:lnTo>
                <a:lnTo>
                  <a:pt x="4684646" y="4017179"/>
                </a:lnTo>
                <a:lnTo>
                  <a:pt x="4956281" y="3560957"/>
                </a:lnTo>
                <a:lnTo>
                  <a:pt x="5339856" y="3559441"/>
                </a:lnTo>
                <a:lnTo>
                  <a:pt x="5613009" y="3098544"/>
                </a:lnTo>
                <a:lnTo>
                  <a:pt x="4927349" y="3096017"/>
                </a:lnTo>
                <a:lnTo>
                  <a:pt x="4568411" y="2507768"/>
                </a:lnTo>
                <a:lnTo>
                  <a:pt x="4582687" y="2127225"/>
                </a:lnTo>
                <a:lnTo>
                  <a:pt x="4252934" y="1643207"/>
                </a:lnTo>
                <a:lnTo>
                  <a:pt x="3444344" y="1638786"/>
                </a:lnTo>
                <a:lnTo>
                  <a:pt x="3194438" y="2076941"/>
                </a:lnTo>
                <a:lnTo>
                  <a:pt x="2278710" y="2076941"/>
                </a:lnTo>
                <a:lnTo>
                  <a:pt x="2053568" y="1657105"/>
                </a:lnTo>
                <a:lnTo>
                  <a:pt x="1715602" y="1657105"/>
                </a:lnTo>
                <a:lnTo>
                  <a:pt x="1365381" y="2321286"/>
                </a:lnTo>
                <a:lnTo>
                  <a:pt x="1372331" y="2653694"/>
                </a:lnTo>
                <a:lnTo>
                  <a:pt x="1441818" y="2745670"/>
                </a:lnTo>
                <a:lnTo>
                  <a:pt x="1553125" y="2743775"/>
                </a:lnTo>
                <a:lnTo>
                  <a:pt x="1649399" y="2662411"/>
                </a:lnTo>
                <a:lnTo>
                  <a:pt x="3697281" y="2663801"/>
                </a:lnTo>
                <a:lnTo>
                  <a:pt x="3898038" y="2270370"/>
                </a:lnTo>
                <a:lnTo>
                  <a:pt x="3931141" y="2270370"/>
                </a:lnTo>
                <a:lnTo>
                  <a:pt x="3994312" y="2353504"/>
                </a:lnTo>
                <a:lnTo>
                  <a:pt x="3994312" y="2771317"/>
                </a:lnTo>
                <a:lnTo>
                  <a:pt x="4377887" y="3414653"/>
                </a:lnTo>
                <a:lnTo>
                  <a:pt x="4099303" y="3832466"/>
                </a:lnTo>
                <a:lnTo>
                  <a:pt x="4091595" y="4456471"/>
                </a:lnTo>
                <a:lnTo>
                  <a:pt x="3969297" y="4641815"/>
                </a:lnTo>
                <a:lnTo>
                  <a:pt x="3858620" y="4455966"/>
                </a:lnTo>
                <a:lnTo>
                  <a:pt x="3858620" y="4076939"/>
                </a:lnTo>
                <a:lnTo>
                  <a:pt x="3720781" y="3851165"/>
                </a:lnTo>
                <a:lnTo>
                  <a:pt x="3720781" y="3321665"/>
                </a:lnTo>
                <a:lnTo>
                  <a:pt x="3556536" y="3043712"/>
                </a:lnTo>
                <a:lnTo>
                  <a:pt x="3728487" y="3043712"/>
                </a:lnTo>
                <a:lnTo>
                  <a:pt x="3946176" y="3385973"/>
                </a:lnTo>
                <a:lnTo>
                  <a:pt x="3779276" y="3638658"/>
                </a:lnTo>
                <a:lnTo>
                  <a:pt x="3779276" y="3763104"/>
                </a:lnTo>
                <a:lnTo>
                  <a:pt x="3994058" y="3763104"/>
                </a:lnTo>
                <a:lnTo>
                  <a:pt x="3994058" y="3703345"/>
                </a:lnTo>
                <a:lnTo>
                  <a:pt x="4202144" y="3389005"/>
                </a:lnTo>
                <a:lnTo>
                  <a:pt x="3846365" y="2829562"/>
                </a:lnTo>
                <a:lnTo>
                  <a:pt x="3180036" y="2829562"/>
                </a:lnTo>
                <a:lnTo>
                  <a:pt x="3505368" y="3380540"/>
                </a:lnTo>
                <a:lnTo>
                  <a:pt x="3505368" y="3911178"/>
                </a:lnTo>
                <a:lnTo>
                  <a:pt x="3643206" y="4136952"/>
                </a:lnTo>
                <a:lnTo>
                  <a:pt x="3643206" y="4514083"/>
                </a:lnTo>
                <a:lnTo>
                  <a:pt x="3959062" y="5043836"/>
                </a:lnTo>
                <a:lnTo>
                  <a:pt x="4305619" y="4522043"/>
                </a:lnTo>
                <a:lnTo>
                  <a:pt x="4313199" y="3898291"/>
                </a:lnTo>
                <a:lnTo>
                  <a:pt x="4631708" y="3420464"/>
                </a:lnTo>
                <a:lnTo>
                  <a:pt x="4209093" y="2712442"/>
                </a:lnTo>
                <a:lnTo>
                  <a:pt x="4209093" y="2281616"/>
                </a:lnTo>
                <a:lnTo>
                  <a:pt x="4037899" y="2055968"/>
                </a:lnTo>
                <a:lnTo>
                  <a:pt x="3766642" y="2055968"/>
                </a:lnTo>
                <a:lnTo>
                  <a:pt x="3566390" y="2448766"/>
                </a:lnTo>
                <a:lnTo>
                  <a:pt x="1582816" y="2447629"/>
                </a:lnTo>
                <a:lnTo>
                  <a:pt x="1581300" y="2371823"/>
                </a:lnTo>
                <a:lnTo>
                  <a:pt x="1844598" y="1871382"/>
                </a:lnTo>
                <a:lnTo>
                  <a:pt x="1924951" y="1871382"/>
                </a:lnTo>
                <a:lnTo>
                  <a:pt x="2150220" y="2291216"/>
                </a:lnTo>
                <a:lnTo>
                  <a:pt x="3319265" y="2291216"/>
                </a:lnTo>
                <a:lnTo>
                  <a:pt x="3568665" y="1853820"/>
                </a:lnTo>
                <a:lnTo>
                  <a:pt x="4139353" y="1856852"/>
                </a:lnTo>
                <a:lnTo>
                  <a:pt x="4365758" y="2189259"/>
                </a:lnTo>
                <a:lnTo>
                  <a:pt x="4351733" y="2563864"/>
                </a:lnTo>
                <a:lnTo>
                  <a:pt x="4806566" y="3310294"/>
                </a:lnTo>
                <a:lnTo>
                  <a:pt x="5236761" y="3311936"/>
                </a:lnTo>
                <a:lnTo>
                  <a:pt x="5217179" y="3344912"/>
                </a:lnTo>
                <a:lnTo>
                  <a:pt x="4833982" y="3346301"/>
                </a:lnTo>
                <a:lnTo>
                  <a:pt x="4470243" y="3957166"/>
                </a:lnTo>
                <a:lnTo>
                  <a:pt x="4466200" y="4547185"/>
                </a:lnTo>
                <a:lnTo>
                  <a:pt x="3989889" y="5309408"/>
                </a:lnTo>
                <a:lnTo>
                  <a:pt x="3989889" y="5556786"/>
                </a:lnTo>
                <a:lnTo>
                  <a:pt x="3950345" y="5622106"/>
                </a:lnTo>
                <a:lnTo>
                  <a:pt x="3857736" y="5501448"/>
                </a:lnTo>
                <a:lnTo>
                  <a:pt x="3857736" y="5168410"/>
                </a:lnTo>
                <a:lnTo>
                  <a:pt x="3522802" y="4608082"/>
                </a:lnTo>
                <a:lnTo>
                  <a:pt x="3522802" y="4281108"/>
                </a:lnTo>
                <a:lnTo>
                  <a:pt x="3336195" y="3960830"/>
                </a:lnTo>
                <a:lnTo>
                  <a:pt x="3336195" y="3424002"/>
                </a:lnTo>
                <a:lnTo>
                  <a:pt x="3015158" y="2839290"/>
                </a:lnTo>
                <a:lnTo>
                  <a:pt x="1735312" y="2839290"/>
                </a:lnTo>
                <a:lnTo>
                  <a:pt x="1598231" y="3018316"/>
                </a:lnTo>
                <a:lnTo>
                  <a:pt x="1435880" y="3018316"/>
                </a:lnTo>
                <a:lnTo>
                  <a:pt x="1210865" y="2693869"/>
                </a:lnTo>
                <a:lnTo>
                  <a:pt x="1201263" y="2236638"/>
                </a:lnTo>
                <a:lnTo>
                  <a:pt x="1623246" y="1488944"/>
                </a:lnTo>
                <a:lnTo>
                  <a:pt x="2104483" y="1488944"/>
                </a:lnTo>
                <a:lnTo>
                  <a:pt x="2373593" y="1948955"/>
                </a:lnTo>
                <a:lnTo>
                  <a:pt x="3128235" y="1948955"/>
                </a:lnTo>
                <a:lnTo>
                  <a:pt x="3373339" y="1501578"/>
                </a:lnTo>
                <a:lnTo>
                  <a:pt x="4288437" y="1501578"/>
                </a:lnTo>
                <a:lnTo>
                  <a:pt x="4698165" y="2067717"/>
                </a:lnTo>
                <a:lnTo>
                  <a:pt x="4697532" y="2487932"/>
                </a:lnTo>
                <a:lnTo>
                  <a:pt x="4999743" y="3007199"/>
                </a:lnTo>
                <a:lnTo>
                  <a:pt x="5779529" y="3007199"/>
                </a:lnTo>
                <a:lnTo>
                  <a:pt x="5412124" y="3649776"/>
                </a:lnTo>
                <a:lnTo>
                  <a:pt x="5117999" y="3646618"/>
                </a:lnTo>
                <a:lnTo>
                  <a:pt x="4820842" y="4115347"/>
                </a:lnTo>
                <a:lnTo>
                  <a:pt x="4820842" y="4653691"/>
                </a:lnTo>
                <a:lnTo>
                  <a:pt x="4308777" y="5456344"/>
                </a:lnTo>
                <a:lnTo>
                  <a:pt x="4308777" y="5746173"/>
                </a:lnTo>
                <a:lnTo>
                  <a:pt x="4126971" y="6048637"/>
                </a:lnTo>
                <a:lnTo>
                  <a:pt x="3777634" y="6046490"/>
                </a:lnTo>
                <a:lnTo>
                  <a:pt x="3482119" y="5698668"/>
                </a:lnTo>
                <a:lnTo>
                  <a:pt x="3482119" y="5258366"/>
                </a:lnTo>
                <a:lnTo>
                  <a:pt x="3169549" y="4689826"/>
                </a:lnTo>
                <a:lnTo>
                  <a:pt x="3170560" y="4345543"/>
                </a:lnTo>
                <a:lnTo>
                  <a:pt x="2984458" y="4021474"/>
                </a:lnTo>
                <a:lnTo>
                  <a:pt x="2984458" y="3498544"/>
                </a:lnTo>
                <a:lnTo>
                  <a:pt x="2842701" y="3244975"/>
                </a:lnTo>
                <a:lnTo>
                  <a:pt x="1857863" y="3244975"/>
                </a:lnTo>
                <a:lnTo>
                  <a:pt x="1775615" y="3387615"/>
                </a:lnTo>
                <a:lnTo>
                  <a:pt x="1225520" y="3387615"/>
                </a:lnTo>
                <a:lnTo>
                  <a:pt x="857360" y="2815285"/>
                </a:lnTo>
                <a:lnTo>
                  <a:pt x="857360" y="2118254"/>
                </a:lnTo>
                <a:lnTo>
                  <a:pt x="1444599" y="1131901"/>
                </a:lnTo>
                <a:lnTo>
                  <a:pt x="2327351" y="1131901"/>
                </a:lnTo>
                <a:lnTo>
                  <a:pt x="2561211" y="1518003"/>
                </a:lnTo>
                <a:lnTo>
                  <a:pt x="2943775" y="1515476"/>
                </a:lnTo>
                <a:lnTo>
                  <a:pt x="3154640" y="1131901"/>
                </a:lnTo>
                <a:lnTo>
                  <a:pt x="9701445" y="1131901"/>
                </a:lnTo>
                <a:lnTo>
                  <a:pt x="9701445" y="917119"/>
                </a:lnTo>
                <a:lnTo>
                  <a:pt x="3027541" y="917119"/>
                </a:lnTo>
                <a:lnTo>
                  <a:pt x="2816548" y="1301452"/>
                </a:lnTo>
                <a:lnTo>
                  <a:pt x="2681994" y="1302336"/>
                </a:lnTo>
                <a:lnTo>
                  <a:pt x="2448388" y="917119"/>
                </a:lnTo>
                <a:close/>
                <a:moveTo>
                  <a:pt x="0" y="0"/>
                </a:moveTo>
                <a:lnTo>
                  <a:pt x="11413612" y="0"/>
                </a:lnTo>
                <a:lnTo>
                  <a:pt x="12183186" y="0"/>
                </a:lnTo>
                <a:lnTo>
                  <a:pt x="12196437" y="0"/>
                </a:lnTo>
                <a:lnTo>
                  <a:pt x="12196437" y="6880472"/>
                </a:lnTo>
                <a:lnTo>
                  <a:pt x="12183186" y="6880472"/>
                </a:lnTo>
                <a:lnTo>
                  <a:pt x="12183186" y="6880475"/>
                </a:lnTo>
                <a:lnTo>
                  <a:pt x="0" y="6880475"/>
                </a:lnTo>
                <a:close/>
              </a:path>
            </a:pathLst>
          </a:custGeom>
          <a:solidFill>
            <a:schemeClr val="tx1">
              <a:alpha val="47014"/>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lvl="0" indent="0" algn="ctr" defTabSz="457200" rtl="0" eaLnBrk="1" fontAlgn="auto" latinLnBrk="0" hangingPunct="1">
              <a:lnSpc>
                <a:spcPct val="110000"/>
              </a:lnSpc>
              <a:spcBef>
                <a:spcPts val="92"/>
              </a:spcBef>
              <a:spcAft>
                <a:spcPts val="92"/>
              </a:spcAft>
              <a:buClrTx/>
              <a:buSzTx/>
              <a:buFontTx/>
              <a:buNone/>
              <a:tabLst/>
              <a:defRPr/>
            </a:pPr>
            <a:endParaRPr kumimoji="0" lang="en-US" sz="923" b="0" i="0" u="none" strike="noStrike" kern="1200" cap="none" spc="0" normalizeH="0" baseline="0" noProof="0" dirty="0">
              <a:ln>
                <a:noFill/>
              </a:ln>
              <a:solidFill>
                <a:srgbClr val="000000"/>
              </a:solidFill>
              <a:effectLst/>
              <a:uLnTx/>
              <a:uFillTx/>
              <a:latin typeface="Tahoma"/>
              <a:ea typeface="+mn-ea"/>
              <a:cs typeface="+mn-cs"/>
            </a:endParaRPr>
          </a:p>
        </p:txBody>
      </p:sp>
      <p:pic>
        <p:nvPicPr>
          <p:cNvPr id="3" name="Picture 2">
            <a:extLst>
              <a:ext uri="{FF2B5EF4-FFF2-40B4-BE49-F238E27FC236}">
                <a16:creationId xmlns:a16="http://schemas.microsoft.com/office/drawing/2014/main" id="{03B23AF7-3458-051D-CD8B-A53B0977D5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72596" y="571621"/>
            <a:ext cx="1391803" cy="948397"/>
          </a:xfrm>
          <a:prstGeom prst="rect">
            <a:avLst/>
          </a:prstGeom>
        </p:spPr>
      </p:pic>
      <p:sp>
        <p:nvSpPr>
          <p:cNvPr id="6" name="Text Placeholder 521">
            <a:extLst>
              <a:ext uri="{FF2B5EF4-FFF2-40B4-BE49-F238E27FC236}">
                <a16:creationId xmlns:a16="http://schemas.microsoft.com/office/drawing/2014/main" id="{86053018-A5EB-E623-9E90-D1A077ACE131}"/>
              </a:ext>
            </a:extLst>
          </p:cNvPr>
          <p:cNvSpPr txBox="1">
            <a:spLocks/>
          </p:cNvSpPr>
          <p:nvPr/>
        </p:nvSpPr>
        <p:spPr>
          <a:xfrm>
            <a:off x="527170" y="3979335"/>
            <a:ext cx="11445368" cy="2771766"/>
          </a:xfrm>
          <a:prstGeom prst="rect">
            <a:avLst/>
          </a:prstGeom>
        </p:spPr>
        <p:txBody>
          <a:bodyPr wrap="square" tIns="144000">
            <a:spAutoFit/>
          </a:bodyPr>
          <a:lstStyle>
            <a:lvl1pPr marL="0" indent="0" algn="r" defTabSz="779173" rtl="0" eaLnBrk="1" latinLnBrk="0" hangingPunct="1">
              <a:lnSpc>
                <a:spcPct val="110000"/>
              </a:lnSpc>
              <a:spcBef>
                <a:spcPts val="1023"/>
              </a:spcBef>
              <a:spcAft>
                <a:spcPts val="341"/>
              </a:spcAft>
              <a:buFont typeface="Arial" pitchFamily="34" charset="0"/>
              <a:buNone/>
              <a:defRPr sz="1800" b="0" i="0" kern="1200">
                <a:solidFill>
                  <a:schemeClr val="tx1">
                    <a:lumMod val="50000"/>
                    <a:lumOff val="50000"/>
                  </a:schemeClr>
                </a:solidFill>
                <a:latin typeface="Apex New Medium" panose="02010600040501010103" pitchFamily="2" charset="77"/>
                <a:ea typeface="Apex New Medium" panose="02010600040501010103" pitchFamily="2" charset="77"/>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a:lstStyle>
          <a:p>
            <a:pPr algn="l"/>
            <a:r>
              <a:rPr lang="en-US" sz="2400" b="1" dirty="0">
                <a:solidFill>
                  <a:schemeClr val="bg1"/>
                </a:solidFill>
                <a:latin typeface="+mn-lt"/>
              </a:rPr>
              <a:t>NON-COMPULSORY VITUAL BRIEFING (on-line) SESSION FOR THE ESTABLISHEMENT OF AN APPROVED LIST OF SERVICE PROVIDERS FOR THE PROVISION OF LEGAL SERVICES ON AN “AS AND WHEN” REQUIRED BASIS, FOR A PERIOD OF FIVE (5) YEARS. TCC/2024/05/0001/65599/RFP </a:t>
            </a:r>
          </a:p>
          <a:p>
            <a:pPr algn="l"/>
            <a:r>
              <a:rPr lang="en-US" sz="2400" b="1" dirty="0">
                <a:solidFill>
                  <a:schemeClr val="bg1"/>
                </a:solidFill>
                <a:latin typeface="+mn-lt"/>
              </a:rPr>
              <a:t> DATE: 23 May 2025</a:t>
            </a:r>
            <a:endParaRPr lang="en-US" sz="2400" b="1" dirty="0">
              <a:solidFill>
                <a:schemeClr val="bg1"/>
              </a:solidFill>
            </a:endParaRPr>
          </a:p>
        </p:txBody>
      </p:sp>
    </p:spTree>
    <p:extLst>
      <p:ext uri="{BB962C8B-B14F-4D97-AF65-F5344CB8AC3E}">
        <p14:creationId xmlns:p14="http://schemas.microsoft.com/office/powerpoint/2010/main" val="3079665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80350-757D-D293-0531-D0B2AFFE4EB4}"/>
              </a:ext>
            </a:extLst>
          </p:cNvPr>
          <p:cNvSpPr>
            <a:spLocks noGrp="1"/>
          </p:cNvSpPr>
          <p:nvPr>
            <p:ph type="title"/>
          </p:nvPr>
        </p:nvSpPr>
        <p:spPr>
          <a:xfrm>
            <a:off x="415555" y="476522"/>
            <a:ext cx="10002074" cy="461665"/>
          </a:xfrm>
        </p:spPr>
        <p:txBody>
          <a:bodyP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B-BBEE  Level 1-2 </a:t>
            </a:r>
            <a:endParaRPr lang="en-US" dirty="0">
              <a:latin typeface="+mn-lt"/>
            </a:endParaRPr>
          </a:p>
        </p:txBody>
      </p:sp>
      <p:sp>
        <p:nvSpPr>
          <p:cNvPr id="4" name="TextBox 3">
            <a:extLst>
              <a:ext uri="{FF2B5EF4-FFF2-40B4-BE49-F238E27FC236}">
                <a16:creationId xmlns:a16="http://schemas.microsoft.com/office/drawing/2014/main" id="{1565BE99-DFEC-BF10-4CF8-D39214F3351D}"/>
              </a:ext>
            </a:extLst>
          </p:cNvPr>
          <p:cNvSpPr txBox="1"/>
          <p:nvPr/>
        </p:nvSpPr>
        <p:spPr>
          <a:xfrm>
            <a:off x="415555" y="1200632"/>
            <a:ext cx="10383074" cy="2573846"/>
          </a:xfrm>
          <a:prstGeom prst="rect">
            <a:avLst/>
          </a:prstGeom>
          <a:noFill/>
        </p:spPr>
        <p:txBody>
          <a:bodyPr wrap="square" rtlCol="0">
            <a:spAutoFit/>
          </a:bodyPr>
          <a:lstStyle/>
          <a:p>
            <a:pPr algn="just"/>
            <a:r>
              <a:rPr lang="en-US" sz="1400" dirty="0">
                <a:latin typeface="Tahoma" panose="020B0604030504040204" pitchFamily="34" charset="0"/>
                <a:ea typeface="Tahoma" panose="020B0604030504040204" pitchFamily="34" charset="0"/>
                <a:cs typeface="Tahoma" panose="020B0604030504040204" pitchFamily="34" charset="0"/>
              </a:rPr>
              <a:t>The new PPPFA regulations effective 01 April 2017 states that, if feasible, a specific goals can be set to advance certain designated groups by advertising the bid with a with a stipulated minimum B-BBEE status level.</a:t>
            </a:r>
          </a:p>
          <a:p>
            <a:pPr marL="285750" indent="-285750" algn="just">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Transnet conducted Market research and identified the B-BBEE Levels of the service providers that could potentially provide Transnet with services:</a:t>
            </a:r>
          </a:p>
          <a:p>
            <a:pPr marL="285750" indent="-285750" algn="just">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Therefore, Transnet recognizes this, and it is Transnet’s internal decision to set a minimum B-BBEE Level 2, to continue to support these transformation. </a:t>
            </a:r>
          </a:p>
          <a:p>
            <a:pPr marL="147915" indent="-147915" algn="just" defTabSz="754974">
              <a:lnSpc>
                <a:spcPct val="150000"/>
              </a:lnSpc>
              <a:buFont typeface="Arial" charset="0"/>
              <a:buChar char="•"/>
              <a:defRPr/>
            </a:pPr>
            <a:r>
              <a:rPr lang="en-US" sz="1400" dirty="0">
                <a:latin typeface="Tahoma" panose="020B0604030504040204" pitchFamily="34" charset="0"/>
                <a:ea typeface="Tahoma" panose="020B0604030504040204" pitchFamily="34" charset="0"/>
                <a:cs typeface="Tahoma" panose="020B0604030504040204" pitchFamily="34" charset="0"/>
              </a:rPr>
              <a:t>Based on the market research , Transnet will allocate preferential procurements points to B-BBEE level 1 and 2 contributors.</a:t>
            </a:r>
          </a:p>
          <a:p>
            <a:pPr marL="147915" indent="-147915" algn="just" defTabSz="754974">
              <a:lnSpc>
                <a:spcPct val="150000"/>
              </a:lnSpc>
              <a:buFont typeface="Arial" charset="0"/>
              <a:buChar char="•"/>
              <a:defRPr/>
            </a:pP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en-ZA" sz="1400" dirty="0"/>
          </a:p>
          <a:p>
            <a:pPr>
              <a:lnSpc>
                <a:spcPct val="150000"/>
              </a:lnSpc>
            </a:pPr>
            <a:r>
              <a:rPr lang="en-ZA" sz="1100" dirty="0">
                <a:latin typeface="+mn-lt"/>
              </a:rPr>
              <a:t> </a:t>
            </a:r>
            <a:endParaRPr lang="en-US" sz="1100" dirty="0">
              <a:latin typeface="+mn-lt"/>
            </a:endParaRPr>
          </a:p>
        </p:txBody>
      </p:sp>
    </p:spTree>
    <p:extLst>
      <p:ext uri="{BB962C8B-B14F-4D97-AF65-F5344CB8AC3E}">
        <p14:creationId xmlns:p14="http://schemas.microsoft.com/office/powerpoint/2010/main" val="600162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57397-545F-BE8F-A22A-8BCD3A2E0F53}"/>
              </a:ext>
            </a:extLst>
          </p:cNvPr>
          <p:cNvSpPr>
            <a:spLocks noGrp="1"/>
          </p:cNvSpPr>
          <p:nvPr>
            <p:ph type="title"/>
          </p:nvPr>
        </p:nvSpPr>
        <p:spPr>
          <a:xfrm>
            <a:off x="424992" y="430648"/>
            <a:ext cx="10068837" cy="461665"/>
          </a:xfrm>
        </p:spPr>
        <p:txBody>
          <a:bodyPr/>
          <a:lstStyle/>
          <a:p>
            <a:r>
              <a:rPr lang="en-US" dirty="0">
                <a:solidFill>
                  <a:schemeClr val="tx1"/>
                </a:solidFill>
                <a:latin typeface="Tahoma"/>
              </a:rPr>
              <a:t>Preferential </a:t>
            </a:r>
            <a:r>
              <a:rPr lang="en-US" dirty="0">
                <a:latin typeface="Tahoma"/>
              </a:rPr>
              <a:t>P</a:t>
            </a:r>
            <a:r>
              <a:rPr lang="en-US" dirty="0">
                <a:solidFill>
                  <a:schemeClr val="tx1"/>
                </a:solidFill>
                <a:latin typeface="Tahoma"/>
              </a:rPr>
              <a:t>rocurement </a:t>
            </a:r>
            <a:r>
              <a:rPr lang="en-US" dirty="0">
                <a:latin typeface="Tahoma"/>
              </a:rPr>
              <a:t>R</a:t>
            </a:r>
            <a:r>
              <a:rPr lang="en-US" dirty="0">
                <a:solidFill>
                  <a:schemeClr val="tx1"/>
                </a:solidFill>
                <a:latin typeface="Tahoma"/>
              </a:rPr>
              <a:t>egulations 2022 </a:t>
            </a:r>
            <a:endParaRPr lang="en-US" dirty="0"/>
          </a:p>
        </p:txBody>
      </p:sp>
      <p:sp>
        <p:nvSpPr>
          <p:cNvPr id="5" name="TextBox 4">
            <a:extLst>
              <a:ext uri="{FF2B5EF4-FFF2-40B4-BE49-F238E27FC236}">
                <a16:creationId xmlns:a16="http://schemas.microsoft.com/office/drawing/2014/main" id="{EC909BA7-1DB4-B8FE-9C4D-6CD25E04898D}"/>
              </a:ext>
            </a:extLst>
          </p:cNvPr>
          <p:cNvSpPr txBox="1"/>
          <p:nvPr/>
        </p:nvSpPr>
        <p:spPr>
          <a:xfrm>
            <a:off x="490308" y="886391"/>
            <a:ext cx="10495192" cy="5334794"/>
          </a:xfrm>
          <a:prstGeom prst="rect">
            <a:avLst/>
          </a:prstGeom>
          <a:noFill/>
        </p:spPr>
        <p:txBody>
          <a:bodyPr wrap="square">
            <a:spAutoFit/>
          </a:bodyPr>
          <a:lstStyle/>
          <a:p>
            <a:pPr defTabSz="371475" fontAlgn="auto">
              <a:lnSpc>
                <a:spcPct val="150000"/>
              </a:lnSpc>
              <a:spcBef>
                <a:spcPts val="244"/>
              </a:spcBef>
              <a:spcAft>
                <a:spcPts val="0"/>
              </a:spcAft>
              <a:defRPr/>
            </a:pPr>
            <a:r>
              <a:rPr lang="en-US" sz="1400" dirty="0">
                <a:solidFill>
                  <a:srgbClr val="000000"/>
                </a:solidFill>
                <a:latin typeface="Tahoma"/>
              </a:rPr>
              <a:t>PPPFA provides for a preference points system in terms of which contracts below a prescribed value be evaluated on the basis that 10/20 out of 100 possible points must be allocated to “specific goals” and 90/80 points allocated to price.</a:t>
            </a:r>
          </a:p>
          <a:p>
            <a:pPr defTabSz="371475" fontAlgn="auto">
              <a:lnSpc>
                <a:spcPct val="150000"/>
              </a:lnSpc>
              <a:spcBef>
                <a:spcPts val="244"/>
              </a:spcBef>
              <a:spcAft>
                <a:spcPts val="0"/>
              </a:spcAft>
              <a:defRPr/>
            </a:pPr>
            <a:r>
              <a:rPr lang="en-US" sz="1400" dirty="0">
                <a:solidFill>
                  <a:srgbClr val="000000"/>
                </a:solidFill>
                <a:latin typeface="Tahoma"/>
              </a:rPr>
              <a:t>For contracts above a prescribed value, 10/20 out of 100 possible points must be allocated to “specific goals”, and 90/80 points allocated to price</a:t>
            </a:r>
          </a:p>
          <a:p>
            <a:pPr marL="278606" indent="-278606" defTabSz="371475" fontAlgn="auto">
              <a:lnSpc>
                <a:spcPct val="150000"/>
              </a:lnSpc>
              <a:spcBef>
                <a:spcPts val="244"/>
              </a:spcBef>
              <a:spcAft>
                <a:spcPts val="0"/>
              </a:spcAft>
              <a:buFontTx/>
              <a:buAutoNum type="alphaLcParenBoth"/>
              <a:defRPr/>
            </a:pPr>
            <a:r>
              <a:rPr lang="en-US" sz="1400" dirty="0">
                <a:solidFill>
                  <a:srgbClr val="000000"/>
                </a:solidFill>
                <a:latin typeface="Tahoma"/>
              </a:rPr>
              <a:t>The applicable preference point system as envisaged in the regulations 4, 5, 6 or 7.</a:t>
            </a:r>
          </a:p>
          <a:p>
            <a:pPr marL="278606" indent="-278606" defTabSz="371475" fontAlgn="auto">
              <a:lnSpc>
                <a:spcPct val="150000"/>
              </a:lnSpc>
              <a:spcBef>
                <a:spcPts val="244"/>
              </a:spcBef>
              <a:spcAft>
                <a:spcPts val="0"/>
              </a:spcAft>
              <a:buFontTx/>
              <a:buAutoNum type="alphaLcParenBoth"/>
              <a:defRPr/>
            </a:pPr>
            <a:r>
              <a:rPr lang="en-US" sz="1400" dirty="0">
                <a:solidFill>
                  <a:srgbClr val="000000"/>
                </a:solidFill>
                <a:latin typeface="Tahoma"/>
              </a:rPr>
              <a:t>The specific goal in the invitation to submit the tender for which a point may be awarded, and the number of points that will be awarded to each goal, and proof of the claim for such goal .</a:t>
            </a:r>
            <a:endParaRPr lang="en-US" sz="14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371475" fontAlgn="auto">
              <a:lnSpc>
                <a:spcPct val="150000"/>
              </a:lnSpc>
              <a:spcBef>
                <a:spcPts val="244"/>
              </a:spcBef>
              <a:spcAft>
                <a:spcPts val="0"/>
              </a:spcAft>
              <a:defRPr/>
            </a:pPr>
            <a:endParaRPr lang="en-US" sz="14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371475" fontAlgn="auto">
              <a:lnSpc>
                <a:spcPct val="150000"/>
              </a:lnSpc>
              <a:spcBef>
                <a:spcPts val="244"/>
              </a:spcBef>
              <a:spcAft>
                <a:spcPts val="0"/>
              </a:spcAft>
              <a:defRPr/>
            </a:pPr>
            <a:r>
              <a:rPr lang="en-US" sz="1400" dirty="0">
                <a:solidFill>
                  <a:srgbClr val="000000"/>
                </a:solidFill>
                <a:latin typeface="Tahoma"/>
              </a:rPr>
              <a:t>80/20 preference point system for acquisition of goods or services with Rand value equal to or below R50 million</a:t>
            </a:r>
            <a:endParaRPr lang="en-US" sz="14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371475" fontAlgn="auto">
              <a:lnSpc>
                <a:spcPct val="150000"/>
              </a:lnSpc>
              <a:spcBef>
                <a:spcPts val="244"/>
              </a:spcBef>
              <a:spcAft>
                <a:spcPts val="0"/>
              </a:spcAft>
              <a:defRPr/>
            </a:pPr>
            <a:r>
              <a:rPr lang="en-US" sz="1400" dirty="0">
                <a:solidFill>
                  <a:srgbClr val="000000"/>
                </a:solidFill>
                <a:latin typeface="Tahoma"/>
              </a:rPr>
              <a:t>90/10 preference point system for acquisition of goods or services with Rand value above R50 million </a:t>
            </a:r>
            <a:endParaRPr lang="en-US" sz="14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371475" fontAlgn="auto">
              <a:lnSpc>
                <a:spcPct val="150000"/>
              </a:lnSpc>
              <a:spcBef>
                <a:spcPts val="244"/>
              </a:spcBef>
              <a:spcAft>
                <a:spcPts val="0"/>
              </a:spcAft>
              <a:defRPr/>
            </a:pPr>
            <a:endParaRPr lang="en-US" sz="14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371475" fontAlgn="auto">
              <a:spcBef>
                <a:spcPts val="0"/>
              </a:spcBef>
              <a:spcAft>
                <a:spcPts val="0"/>
              </a:spcAft>
              <a:defRPr/>
            </a:pPr>
            <a:r>
              <a:rPr lang="en-US" sz="1400" kern="0" dirty="0">
                <a:solidFill>
                  <a:prstClr val="black"/>
                </a:solidFill>
                <a:latin typeface="Tahoma" panose="020B0604030504040204" pitchFamily="34" charset="0"/>
                <a:ea typeface="Tahoma" panose="020B0604030504040204" pitchFamily="34" charset="0"/>
                <a:cs typeface="Tahoma" panose="020B0604030504040204" pitchFamily="34" charset="0"/>
              </a:rPr>
              <a:t>Bidders who do not submit B-BBEE Status Level Verification Certificates or applicable affidavit copy will be deemed as non-compliant contributors to B-BBEE will score zero for preference points .</a:t>
            </a:r>
          </a:p>
          <a:p>
            <a:pPr defTabSz="371475" fontAlgn="auto">
              <a:spcBef>
                <a:spcPts val="0"/>
              </a:spcBef>
              <a:spcAft>
                <a:spcPts val="0"/>
              </a:spcAft>
              <a:defRPr/>
            </a:pPr>
            <a:endParaRPr lang="en-US" sz="14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371475" fontAlgn="auto">
              <a:spcBef>
                <a:spcPts val="0"/>
              </a:spcBef>
              <a:spcAft>
                <a:spcPts val="0"/>
              </a:spcAft>
              <a:defRPr/>
            </a:pPr>
            <a:endParaRPr lang="en-US" sz="14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371475" fontAlgn="auto">
              <a:spcBef>
                <a:spcPts val="0"/>
              </a:spcBef>
              <a:spcAft>
                <a:spcPts val="0"/>
              </a:spcAft>
              <a:defRPr/>
            </a:pPr>
            <a:r>
              <a:rPr lang="en-US" sz="1400" kern="0" dirty="0">
                <a:solidFill>
                  <a:prstClr val="black"/>
                </a:solidFill>
                <a:latin typeface="Tahoma" panose="020B0604030504040204" pitchFamily="34" charset="0"/>
                <a:ea typeface="Tahoma" panose="020B0604030504040204" pitchFamily="34" charset="0"/>
                <a:cs typeface="Tahoma" panose="020B0604030504040204" pitchFamily="34" charset="0"/>
              </a:rPr>
              <a:t>This also applies to Bidders who submit letters or expired certificates indicating that their B-BBEE status is in the process of being verified. Where a B-BBEE certificate is to be used for scoring purposes only, such letters indicating that their B-BBEE status is in the process of being verified or expired certificates are submitted, bidders will be scored zero for preference points. </a:t>
            </a:r>
          </a:p>
        </p:txBody>
      </p:sp>
    </p:spTree>
    <p:extLst>
      <p:ext uri="{BB962C8B-B14F-4D97-AF65-F5344CB8AC3E}">
        <p14:creationId xmlns:p14="http://schemas.microsoft.com/office/powerpoint/2010/main" val="613994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392D5-E89B-C740-835C-7A6F2F2C5720}"/>
              </a:ext>
            </a:extLst>
          </p:cNvPr>
          <p:cNvSpPr>
            <a:spLocks noGrp="1"/>
          </p:cNvSpPr>
          <p:nvPr>
            <p:ph type="title"/>
          </p:nvPr>
        </p:nvSpPr>
        <p:spPr>
          <a:xfrm>
            <a:off x="486761" y="-304075"/>
            <a:ext cx="10079725" cy="1569660"/>
          </a:xfrm>
        </p:spPr>
        <p:txBody>
          <a:bodyPr/>
          <a:lstStyle/>
          <a:p>
            <a:br>
              <a:rPr lang="en-US" b="1" dirty="0">
                <a:effectLst/>
                <a:latin typeface="Tahoma" panose="020B0604030504040204" pitchFamily="34" charset="0"/>
                <a:ea typeface="Calibri" panose="020F0502020204030204" pitchFamily="34" charset="0"/>
              </a:rPr>
            </a:br>
            <a:br>
              <a:rPr lang="en-US" b="1" dirty="0">
                <a:effectLst/>
                <a:latin typeface="Tahoma" panose="020B0604030504040204" pitchFamily="34" charset="0"/>
                <a:ea typeface="Calibri" panose="020F0502020204030204" pitchFamily="34" charset="0"/>
              </a:rPr>
            </a:br>
            <a:r>
              <a:rPr lang="en-US" b="1" dirty="0">
                <a:effectLst/>
                <a:latin typeface="Tahoma" panose="020B0604030504040204" pitchFamily="34" charset="0"/>
                <a:ea typeface="Calibri" panose="020F0502020204030204" pitchFamily="34" charset="0"/>
              </a:rPr>
              <a:t>Preferential Procurement Designated Groups</a:t>
            </a:r>
            <a:br>
              <a:rPr lang="en-US" dirty="0">
                <a:effectLst/>
                <a:latin typeface="Calibri" panose="020F0502020204030204" pitchFamily="34" charset="0"/>
                <a:ea typeface="Calibri" panose="020F0502020204030204" pitchFamily="34" charset="0"/>
              </a:rPr>
            </a:br>
            <a:endParaRPr lang="en-US" dirty="0"/>
          </a:p>
        </p:txBody>
      </p:sp>
      <p:sp>
        <p:nvSpPr>
          <p:cNvPr id="5" name="TextBox 4">
            <a:extLst>
              <a:ext uri="{FF2B5EF4-FFF2-40B4-BE49-F238E27FC236}">
                <a16:creationId xmlns:a16="http://schemas.microsoft.com/office/drawing/2014/main" id="{4A4A3F75-78AB-2BB3-4847-BB1FE3D94189}"/>
              </a:ext>
            </a:extLst>
          </p:cNvPr>
          <p:cNvSpPr txBox="1"/>
          <p:nvPr/>
        </p:nvSpPr>
        <p:spPr>
          <a:xfrm>
            <a:off x="555812" y="851648"/>
            <a:ext cx="9807387" cy="3244414"/>
          </a:xfrm>
          <a:prstGeom prst="rect">
            <a:avLst/>
          </a:prstGeom>
          <a:noFill/>
        </p:spPr>
        <p:txBody>
          <a:bodyPr wrap="square">
            <a:spAutoFit/>
          </a:bodyPr>
          <a:lstStyle/>
          <a:p>
            <a:pPr marL="0" marR="0" algn="just">
              <a:lnSpc>
                <a:spcPct val="150000"/>
              </a:lnSpc>
              <a:spcBef>
                <a:spcPts val="0"/>
              </a:spcBef>
              <a:spcAft>
                <a:spcPts val="0"/>
              </a:spcAft>
            </a:pPr>
            <a:r>
              <a:rPr lang="en-US" sz="1400" dirty="0">
                <a:effectLst/>
                <a:latin typeface="Tahoma" panose="020B0604030504040204" pitchFamily="34" charset="0"/>
                <a:ea typeface="Calibri" panose="020F0502020204030204" pitchFamily="34" charset="0"/>
              </a:rPr>
              <a:t>Priority will be given to the specific goals to advance areas or categories of persons or groups who were previous disadvantaged. Through the market analysis done using CSD, google and previous tenders the following specific goals will be applicable for this tender:</a:t>
            </a:r>
          </a:p>
          <a:p>
            <a:pPr marL="342900" marR="0" lvl="0" indent="-342900" algn="just">
              <a:lnSpc>
                <a:spcPct val="150000"/>
              </a:lnSpc>
              <a:spcBef>
                <a:spcPts val="0"/>
              </a:spcBef>
              <a:spcAft>
                <a:spcPts val="0"/>
              </a:spcAft>
              <a:buFont typeface="+mj-lt"/>
              <a:buAutoNum type="arabicPeriod"/>
            </a:pPr>
            <a:r>
              <a:rPr lang="en-US" sz="1400" dirty="0">
                <a:effectLst/>
                <a:latin typeface="Tahoma" panose="020B0604030504040204" pitchFamily="34" charset="0"/>
                <a:ea typeface="Calibri" panose="020F0502020204030204" pitchFamily="34" charset="0"/>
              </a:rPr>
              <a:t>Promotion of Broad-Based Black Economic Empowerment Status level 1-2.</a:t>
            </a:r>
          </a:p>
          <a:p>
            <a:pPr marL="342900" indent="-342900" algn="just">
              <a:lnSpc>
                <a:spcPct val="150000"/>
              </a:lnSpc>
              <a:buFont typeface="+mj-lt"/>
              <a:buAutoNum type="arabicPeriod"/>
            </a:pPr>
            <a:r>
              <a:rPr lang="en-GB" sz="1400" dirty="0">
                <a:latin typeface="Tahoma" panose="020B0604030504040204" pitchFamily="34" charset="0"/>
              </a:rPr>
              <a:t> Black Owned (51%)</a:t>
            </a:r>
          </a:p>
          <a:p>
            <a:pPr algn="just">
              <a:lnSpc>
                <a:spcPct val="150000"/>
              </a:lnSpc>
            </a:pPr>
            <a:endParaRPr lang="en-GB" sz="1400" dirty="0">
              <a:latin typeface="Tahoma" panose="020B0604030504040204" pitchFamily="34" charset="0"/>
            </a:endParaRPr>
          </a:p>
          <a:p>
            <a:pPr algn="just">
              <a:lnSpc>
                <a:spcPct val="150000"/>
              </a:lnSpc>
            </a:pPr>
            <a:endParaRPr lang="en-US" sz="1400" dirty="0">
              <a:latin typeface="Tahoma" panose="020B0604030504040204" pitchFamily="34" charset="0"/>
            </a:endParaRPr>
          </a:p>
          <a:p>
            <a:pPr algn="just">
              <a:lnSpc>
                <a:spcPct val="150000"/>
              </a:lnSpc>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pPr>
            <a:endParaRPr lang="en-US" sz="1400" dirty="0">
              <a:effectLst/>
              <a:latin typeface="Tahoma" panose="020B0604030504040204" pitchFamily="34" charset="0"/>
              <a:ea typeface="Calibri" panose="020F0502020204030204" pitchFamily="34" charset="0"/>
            </a:endParaRPr>
          </a:p>
          <a:p>
            <a:pPr marL="342900" marR="0" lvl="0" indent="-342900" algn="just">
              <a:lnSpc>
                <a:spcPct val="150000"/>
              </a:lnSpc>
              <a:spcBef>
                <a:spcPts val="0"/>
              </a:spcBef>
              <a:spcAft>
                <a:spcPts val="0"/>
              </a:spcAft>
              <a:buFont typeface="+mj-lt"/>
              <a:buAutoNum type="arabicPeriod"/>
            </a:pPr>
            <a:endParaRPr lang="en-US" sz="1400" dirty="0">
              <a:effectLst/>
              <a:latin typeface="Calibri" panose="020F0502020204030204" pitchFamily="34" charset="0"/>
              <a:ea typeface="Calibri" panose="020F0502020204030204" pitchFamily="34" charset="0"/>
            </a:endParaRPr>
          </a:p>
        </p:txBody>
      </p:sp>
      <p:pic>
        <p:nvPicPr>
          <p:cNvPr id="6" name="Picture 5">
            <a:extLst>
              <a:ext uri="{FF2B5EF4-FFF2-40B4-BE49-F238E27FC236}">
                <a16:creationId xmlns:a16="http://schemas.microsoft.com/office/drawing/2014/main" id="{335B23BE-AE8C-0BAE-D14F-15B19304F6EB}"/>
              </a:ext>
            </a:extLst>
          </p:cNvPr>
          <p:cNvPicPr>
            <a:picLocks noChangeAspect="1"/>
          </p:cNvPicPr>
          <p:nvPr/>
        </p:nvPicPr>
        <p:blipFill>
          <a:blip r:embed="rId2"/>
          <a:stretch>
            <a:fillRect/>
          </a:stretch>
        </p:blipFill>
        <p:spPr>
          <a:xfrm>
            <a:off x="667693" y="2719999"/>
            <a:ext cx="7529251" cy="2752125"/>
          </a:xfrm>
          <a:prstGeom prst="rect">
            <a:avLst/>
          </a:prstGeom>
        </p:spPr>
      </p:pic>
    </p:spTree>
    <p:extLst>
      <p:ext uri="{BB962C8B-B14F-4D97-AF65-F5344CB8AC3E}">
        <p14:creationId xmlns:p14="http://schemas.microsoft.com/office/powerpoint/2010/main" val="4209991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A0F732-6342-417E-D36E-23D69DF915DA}"/>
              </a:ext>
            </a:extLst>
          </p:cNvPr>
          <p:cNvSpPr>
            <a:spLocks noGrp="1"/>
          </p:cNvSpPr>
          <p:nvPr>
            <p:ph type="title"/>
          </p:nvPr>
        </p:nvSpPr>
        <p:spPr>
          <a:xfrm>
            <a:off x="371251" y="424356"/>
            <a:ext cx="10079037" cy="461665"/>
          </a:xfrm>
        </p:spPr>
        <p:txBody>
          <a:bodyPr/>
          <a:lstStyle/>
          <a:p>
            <a:r>
              <a:rPr lang="en-ZA" dirty="0">
                <a:solidFill>
                  <a:schemeClr val="tx1"/>
                </a:solidFill>
                <a:latin typeface="Tahoma" pitchFamily="34" charset="0"/>
              </a:rPr>
              <a:t>Transnet’s Evaluation Methodology</a:t>
            </a:r>
            <a:endParaRPr lang="en-US" dirty="0"/>
          </a:p>
        </p:txBody>
      </p:sp>
      <p:pic>
        <p:nvPicPr>
          <p:cNvPr id="2" name="Picture 1">
            <a:extLst>
              <a:ext uri="{FF2B5EF4-FFF2-40B4-BE49-F238E27FC236}">
                <a16:creationId xmlns:a16="http://schemas.microsoft.com/office/drawing/2014/main" id="{61F4DFCD-E90F-BDB5-6AAA-9DD08780B17D}"/>
              </a:ext>
            </a:extLst>
          </p:cNvPr>
          <p:cNvPicPr>
            <a:picLocks noChangeAspect="1"/>
          </p:cNvPicPr>
          <p:nvPr/>
        </p:nvPicPr>
        <p:blipFill>
          <a:blip r:embed="rId2"/>
          <a:stretch>
            <a:fillRect/>
          </a:stretch>
        </p:blipFill>
        <p:spPr>
          <a:xfrm>
            <a:off x="629376" y="1222406"/>
            <a:ext cx="10420541" cy="4743694"/>
          </a:xfrm>
          <a:prstGeom prst="rect">
            <a:avLst/>
          </a:prstGeom>
        </p:spPr>
      </p:pic>
    </p:spTree>
    <p:extLst>
      <p:ext uri="{BB962C8B-B14F-4D97-AF65-F5344CB8AC3E}">
        <p14:creationId xmlns:p14="http://schemas.microsoft.com/office/powerpoint/2010/main" val="2017279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BB9296-F2B1-DC3D-DC39-D0358A87B092}"/>
              </a:ext>
            </a:extLst>
          </p:cNvPr>
          <p:cNvSpPr>
            <a:spLocks noGrp="1"/>
          </p:cNvSpPr>
          <p:nvPr>
            <p:ph type="title"/>
          </p:nvPr>
        </p:nvSpPr>
        <p:spPr>
          <a:xfrm>
            <a:off x="491781" y="106644"/>
            <a:ext cx="10079037" cy="830997"/>
          </a:xfrm>
        </p:spPr>
        <p:txBody>
          <a:bodyPr/>
          <a:lstStyle/>
          <a:p>
            <a:r>
              <a:rPr lang="en-ZA" dirty="0">
                <a:solidFill>
                  <a:schemeClr val="tx1"/>
                </a:solidFill>
                <a:latin typeface="Tahoma" pitchFamily="34" charset="0"/>
              </a:rPr>
              <a:t>Transnet’s Evaluation Methodology </a:t>
            </a:r>
            <a:r>
              <a:rPr lang="en-ZA" sz="2400" dirty="0">
                <a:solidFill>
                  <a:schemeClr val="tx1"/>
                </a:solidFill>
                <a:latin typeface="Tahoma" pitchFamily="34" charset="0"/>
              </a:rPr>
              <a:t>for </a:t>
            </a:r>
            <a:r>
              <a:rPr lang="en-GB" sz="2400" b="1" kern="1200" dirty="0">
                <a:solidFill>
                  <a:schemeClr val="tx1"/>
                </a:solidFill>
                <a:effectLst/>
                <a:latin typeface="+mn-lt"/>
                <a:ea typeface="+mn-ea"/>
                <a:cs typeface="+mn-cs"/>
              </a:rPr>
              <a:t>Collections, Collection Management </a:t>
            </a:r>
            <a:endParaRPr lang="en-US" dirty="0"/>
          </a:p>
        </p:txBody>
      </p:sp>
      <p:pic>
        <p:nvPicPr>
          <p:cNvPr id="10" name="Picture 9">
            <a:extLst>
              <a:ext uri="{FF2B5EF4-FFF2-40B4-BE49-F238E27FC236}">
                <a16:creationId xmlns:a16="http://schemas.microsoft.com/office/drawing/2014/main" id="{2DA22E81-9487-FAF9-D794-2F5D2215D025}"/>
              </a:ext>
            </a:extLst>
          </p:cNvPr>
          <p:cNvPicPr>
            <a:picLocks noChangeAspect="1"/>
          </p:cNvPicPr>
          <p:nvPr/>
        </p:nvPicPr>
        <p:blipFill>
          <a:blip r:embed="rId3"/>
          <a:stretch>
            <a:fillRect/>
          </a:stretch>
        </p:blipFill>
        <p:spPr>
          <a:xfrm>
            <a:off x="583366" y="1260721"/>
            <a:ext cx="10437257" cy="5212532"/>
          </a:xfrm>
          <a:prstGeom prst="rect">
            <a:avLst/>
          </a:prstGeom>
        </p:spPr>
      </p:pic>
      <p:sp>
        <p:nvSpPr>
          <p:cNvPr id="11" name="TextBox 16">
            <a:extLst>
              <a:ext uri="{FF2B5EF4-FFF2-40B4-BE49-F238E27FC236}">
                <a16:creationId xmlns:a16="http://schemas.microsoft.com/office/drawing/2014/main" id="{53788C67-1C61-5F13-7C2C-E8413639DC53}"/>
              </a:ext>
            </a:extLst>
          </p:cNvPr>
          <p:cNvSpPr txBox="1">
            <a:spLocks noChangeArrowheads="1"/>
          </p:cNvSpPr>
          <p:nvPr/>
        </p:nvSpPr>
        <p:spPr bwMode="auto">
          <a:xfrm>
            <a:off x="1725753" y="1758333"/>
            <a:ext cx="797109" cy="400973"/>
          </a:xfrm>
          <a:prstGeom prst="rect">
            <a:avLst/>
          </a:prstGeom>
          <a:noFill/>
          <a:ln>
            <a:noFill/>
          </a:ln>
        </p:spPr>
        <p:txBody>
          <a:bodyPr wrap="square" anchor="ctr">
            <a:noAutofit/>
          </a:bodyPr>
          <a:lstStyle/>
          <a:p>
            <a:pPr marL="0" marR="0" fontAlgn="base"/>
            <a:r>
              <a:rPr lang="en-ZA" sz="1000" b="1" kern="1200" dirty="0">
                <a:solidFill>
                  <a:srgbClr val="000000"/>
                </a:solidFill>
                <a:effectLst/>
                <a:latin typeface="Tahoma" panose="020B0604030504040204" pitchFamily="34" charset="0"/>
                <a:ea typeface="Times New Roman" panose="02020603050405020304" pitchFamily="18" charset="0"/>
              </a:rPr>
              <a:t>Step 1</a:t>
            </a:r>
            <a:endParaRPr lang="en-US" sz="1000" dirty="0">
              <a:effectLst/>
              <a:latin typeface="Times New Roman" panose="02020603050405020304" pitchFamily="18" charset="0"/>
              <a:ea typeface="Times New Roman" panose="02020603050405020304" pitchFamily="18" charset="0"/>
            </a:endParaRPr>
          </a:p>
        </p:txBody>
      </p:sp>
      <p:sp>
        <p:nvSpPr>
          <p:cNvPr id="12" name="TextBox 3">
            <a:extLst>
              <a:ext uri="{FF2B5EF4-FFF2-40B4-BE49-F238E27FC236}">
                <a16:creationId xmlns:a16="http://schemas.microsoft.com/office/drawing/2014/main" id="{9614A4FA-36CE-4160-A29B-F83DF64C62DC}"/>
              </a:ext>
            </a:extLst>
          </p:cNvPr>
          <p:cNvSpPr txBox="1">
            <a:spLocks noChangeArrowheads="1"/>
          </p:cNvSpPr>
          <p:nvPr/>
        </p:nvSpPr>
        <p:spPr bwMode="auto">
          <a:xfrm>
            <a:off x="1171377" y="2062066"/>
            <a:ext cx="1615890" cy="400973"/>
          </a:xfrm>
          <a:prstGeom prst="rect">
            <a:avLst/>
          </a:prstGeom>
          <a:noFill/>
          <a:ln>
            <a:noFill/>
          </a:ln>
        </p:spPr>
        <p:txBody>
          <a:bodyPr wrap="square" anchor="ctr">
            <a:noAutofit/>
          </a:bodyPr>
          <a:lstStyle/>
          <a:p>
            <a:pPr marL="0" marR="0" algn="ctr" fontAlgn="base"/>
            <a:r>
              <a:rPr lang="en-ZA" sz="1000" kern="1200" dirty="0">
                <a:solidFill>
                  <a:srgbClr val="000000"/>
                </a:solidFill>
                <a:effectLst/>
                <a:latin typeface="Tahoma" panose="020B0604030504040204" pitchFamily="34" charset="0"/>
                <a:ea typeface="Times New Roman" panose="02020603050405020304" pitchFamily="18" charset="0"/>
              </a:rPr>
              <a:t>Administrative  &amp; Substantive responsiveness</a:t>
            </a:r>
            <a:endParaRPr lang="en-US" sz="1000" dirty="0">
              <a:effectLst/>
              <a:latin typeface="Times New Roman" panose="02020603050405020304" pitchFamily="18" charset="0"/>
              <a:ea typeface="Times New Roman" panose="02020603050405020304" pitchFamily="18" charset="0"/>
            </a:endParaRPr>
          </a:p>
        </p:txBody>
      </p:sp>
      <p:sp>
        <p:nvSpPr>
          <p:cNvPr id="13" name="TextBox 3">
            <a:extLst>
              <a:ext uri="{FF2B5EF4-FFF2-40B4-BE49-F238E27FC236}">
                <a16:creationId xmlns:a16="http://schemas.microsoft.com/office/drawing/2014/main" id="{76D0A328-A04A-3D08-89D2-F6412640950F}"/>
              </a:ext>
            </a:extLst>
          </p:cNvPr>
          <p:cNvSpPr txBox="1">
            <a:spLocks noChangeArrowheads="1"/>
          </p:cNvSpPr>
          <p:nvPr/>
        </p:nvSpPr>
        <p:spPr bwMode="auto">
          <a:xfrm>
            <a:off x="510567" y="2463039"/>
            <a:ext cx="2552122" cy="527975"/>
          </a:xfrm>
          <a:prstGeom prst="rect">
            <a:avLst/>
          </a:prstGeom>
          <a:noFill/>
          <a:ln>
            <a:noFill/>
          </a:ln>
        </p:spPr>
        <p:txBody>
          <a:bodyPr wrap="square" anchor="ctr">
            <a:noAutofit/>
          </a:bodyPr>
          <a:lstStyle/>
          <a:p>
            <a:pPr marL="0" marR="0" algn="ctr" fontAlgn="base"/>
            <a:r>
              <a:rPr lang="en-ZA" sz="800" kern="1200" dirty="0">
                <a:solidFill>
                  <a:srgbClr val="000000"/>
                </a:solidFill>
                <a:effectLst/>
                <a:latin typeface="Tahoma" panose="020B0604030504040204" pitchFamily="34" charset="0"/>
                <a:ea typeface="Times New Roman" panose="02020603050405020304" pitchFamily="18" charset="0"/>
              </a:rPr>
              <a:t>Returnable documents/ schedules/ Pre-qualification</a:t>
            </a:r>
            <a:endParaRPr lang="en-US" sz="1200" dirty="0">
              <a:effectLst/>
              <a:latin typeface="Times New Roman" panose="02020603050405020304" pitchFamily="18" charset="0"/>
              <a:ea typeface="Times New Roman" panose="02020603050405020304" pitchFamily="18" charset="0"/>
            </a:endParaRPr>
          </a:p>
          <a:p>
            <a:pPr marL="0" marR="0" algn="ctr" fontAlgn="base"/>
            <a:r>
              <a:rPr lang="en-ZA" sz="800" dirty="0">
                <a:effectLst/>
                <a:latin typeface="Tahoma" panose="020B060403050404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14" name="AutoShape 13">
            <a:extLst>
              <a:ext uri="{FF2B5EF4-FFF2-40B4-BE49-F238E27FC236}">
                <a16:creationId xmlns:a16="http://schemas.microsoft.com/office/drawing/2014/main" id="{E86A5DF4-2DF9-D1B8-2D7A-0362E075F7C1}"/>
              </a:ext>
            </a:extLst>
          </p:cNvPr>
          <p:cNvSpPr>
            <a:spLocks noChangeArrowheads="1"/>
          </p:cNvSpPr>
          <p:nvPr/>
        </p:nvSpPr>
        <p:spPr bwMode="auto">
          <a:xfrm>
            <a:off x="1426583" y="2864012"/>
            <a:ext cx="360045" cy="677545"/>
          </a:xfrm>
          <a:prstGeom prst="flowChartMultidocumen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endParaRPr lang="en-US"/>
          </a:p>
        </p:txBody>
      </p:sp>
      <p:pic>
        <p:nvPicPr>
          <p:cNvPr id="15" name="Picture 14">
            <a:extLst>
              <a:ext uri="{FF2B5EF4-FFF2-40B4-BE49-F238E27FC236}">
                <a16:creationId xmlns:a16="http://schemas.microsoft.com/office/drawing/2014/main" id="{D379C683-67F9-8AD9-F83F-0FA9B714DD37}"/>
              </a:ext>
            </a:extLst>
          </p:cNvPr>
          <p:cNvPicPr>
            <a:picLocks noChangeAspect="1"/>
          </p:cNvPicPr>
          <p:nvPr/>
        </p:nvPicPr>
        <p:blipFill>
          <a:blip r:embed="rId4"/>
          <a:stretch>
            <a:fillRect/>
          </a:stretch>
        </p:blipFill>
        <p:spPr>
          <a:xfrm>
            <a:off x="10004101" y="2914623"/>
            <a:ext cx="1016522" cy="1492124"/>
          </a:xfrm>
          <a:prstGeom prst="rect">
            <a:avLst/>
          </a:prstGeom>
        </p:spPr>
      </p:pic>
    </p:spTree>
    <p:extLst>
      <p:ext uri="{BB962C8B-B14F-4D97-AF65-F5344CB8AC3E}">
        <p14:creationId xmlns:p14="http://schemas.microsoft.com/office/powerpoint/2010/main" val="102293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88F683-32FF-F818-FA60-5A86919F0876}"/>
              </a:ext>
            </a:extLst>
          </p:cNvPr>
          <p:cNvSpPr txBox="1">
            <a:spLocks/>
          </p:cNvSpPr>
          <p:nvPr/>
        </p:nvSpPr>
        <p:spPr>
          <a:xfrm>
            <a:off x="379818" y="415803"/>
            <a:ext cx="10196526" cy="461665"/>
          </a:xfrm>
          <a:prstGeom prst="rect">
            <a:avLst/>
          </a:prstGeom>
        </p:spPr>
        <p:txBody>
          <a:bodyPr wrap="square" anchor="ctr" anchorCtr="0">
            <a:spAutoFit/>
          </a:bodyPr>
          <a:lstStyle>
            <a:lvl1pPr algn="l" defTabSz="779173" rtl="0" eaLnBrk="1" latinLnBrk="0" hangingPunct="1">
              <a:spcBef>
                <a:spcPct val="0"/>
              </a:spcBef>
              <a:buNone/>
              <a:defRPr sz="2400" b="1" i="0" kern="1200" cap="none" spc="0" baseline="0">
                <a:solidFill>
                  <a:schemeClr val="tx1"/>
                </a:solidFill>
                <a:latin typeface="Apex New Bold" panose="02010600040501010103" pitchFamily="2" charset="77"/>
                <a:ea typeface="Apex New Bold" panose="02010600040501010103" pitchFamily="2" charset="77"/>
                <a:cs typeface="+mj-cs"/>
              </a:defRPr>
            </a:lvl1pPr>
          </a:lstStyle>
          <a:p>
            <a:r>
              <a:rPr lang="en-US" dirty="0">
                <a:latin typeface="+mn-lt"/>
              </a:rPr>
              <a:t>Step One: Administrative and </a:t>
            </a:r>
            <a:r>
              <a:rPr lang="en-GB" dirty="0">
                <a:latin typeface="+mn-lt"/>
              </a:rPr>
              <a:t>Substantive </a:t>
            </a:r>
            <a:r>
              <a:rPr lang="en-US" dirty="0">
                <a:latin typeface="+mn-lt"/>
              </a:rPr>
              <a:t>Responsiveness </a:t>
            </a:r>
            <a:endParaRPr lang="en-ZA" dirty="0">
              <a:latin typeface="+mn-lt"/>
            </a:endParaRPr>
          </a:p>
        </p:txBody>
      </p:sp>
      <p:graphicFrame>
        <p:nvGraphicFramePr>
          <p:cNvPr id="3" name="Table 2">
            <a:extLst>
              <a:ext uri="{FF2B5EF4-FFF2-40B4-BE49-F238E27FC236}">
                <a16:creationId xmlns:a16="http://schemas.microsoft.com/office/drawing/2014/main" id="{6728DD36-A03C-01A0-D7F1-A686785E1237}"/>
              </a:ext>
            </a:extLst>
          </p:cNvPr>
          <p:cNvGraphicFramePr>
            <a:graphicFrameLocks noGrp="1"/>
          </p:cNvGraphicFramePr>
          <p:nvPr>
            <p:extLst>
              <p:ext uri="{D42A27DB-BD31-4B8C-83A1-F6EECF244321}">
                <p14:modId xmlns:p14="http://schemas.microsoft.com/office/powerpoint/2010/main" val="3831867014"/>
              </p:ext>
            </p:extLst>
          </p:nvPr>
        </p:nvGraphicFramePr>
        <p:xfrm>
          <a:off x="268338" y="877468"/>
          <a:ext cx="11400625" cy="5753555"/>
        </p:xfrm>
        <a:graphic>
          <a:graphicData uri="http://schemas.openxmlformats.org/drawingml/2006/table">
            <a:tbl>
              <a:tblPr firstRow="1" firstCol="1" bandRow="1"/>
              <a:tblGrid>
                <a:gridCol w="8732443">
                  <a:extLst>
                    <a:ext uri="{9D8B030D-6E8A-4147-A177-3AD203B41FA5}">
                      <a16:colId xmlns:a16="http://schemas.microsoft.com/office/drawing/2014/main" val="2108224101"/>
                    </a:ext>
                  </a:extLst>
                </a:gridCol>
                <a:gridCol w="2668182">
                  <a:extLst>
                    <a:ext uri="{9D8B030D-6E8A-4147-A177-3AD203B41FA5}">
                      <a16:colId xmlns:a16="http://schemas.microsoft.com/office/drawing/2014/main" val="1167538151"/>
                    </a:ext>
                  </a:extLst>
                </a:gridCol>
              </a:tblGrid>
              <a:tr h="164290">
                <a:tc>
                  <a:txBody>
                    <a:bodyPr/>
                    <a:lstStyle/>
                    <a:p>
                      <a:pPr marL="0" marR="0" algn="ctr">
                        <a:lnSpc>
                          <a:spcPct val="150000"/>
                        </a:lnSpc>
                        <a:spcBef>
                          <a:spcPts val="600"/>
                        </a:spcBef>
                        <a:spcAft>
                          <a:spcPts val="0"/>
                        </a:spcAft>
                      </a:pPr>
                      <a:r>
                        <a:rPr lang="en-GB" sz="14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Administrative &amp; Substantive responsiveness check</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63369" marR="63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600"/>
                        </a:spcBef>
                        <a:spcAft>
                          <a:spcPts val="0"/>
                        </a:spcAft>
                      </a:pPr>
                      <a:r>
                        <a:rPr lang="en-GB" sz="14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RFP Reference</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63369" marR="63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57016643"/>
                  </a:ext>
                </a:extLst>
              </a:tr>
              <a:tr h="164290">
                <a:tc>
                  <a:txBody>
                    <a:bodyPr/>
                    <a:lstStyle/>
                    <a:p>
                      <a:pPr marL="342900" marR="0" lvl="0" indent="-342900" algn="just">
                        <a:lnSpc>
                          <a:spcPct val="150000"/>
                        </a:lnSpc>
                        <a:spcBef>
                          <a:spcPts val="600"/>
                        </a:spcBef>
                        <a:spcAft>
                          <a:spcPts val="300"/>
                        </a:spcAft>
                        <a:buFont typeface="Symbol" panose="05050102010706020507" pitchFamily="18" charset="2"/>
                        <a:buChar char=""/>
                      </a:pPr>
                      <a:r>
                        <a:rPr lang="en-GB" sz="1400">
                          <a:effectLst/>
                          <a:latin typeface="Tahoma" panose="020B0604030504040204" pitchFamily="34" charset="0"/>
                          <a:ea typeface="Times New Roman" panose="02020603050405020304" pitchFamily="18" charset="0"/>
                          <a:cs typeface="Times New Roman" panose="02020603050405020304" pitchFamily="18" charset="0"/>
                        </a:rPr>
                        <a:t>Whether the Bid has been lodged on time</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63369" marR="63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50000"/>
                        </a:lnSpc>
                        <a:spcBef>
                          <a:spcPts val="600"/>
                        </a:spcBef>
                        <a:spcAft>
                          <a:spcPts val="300"/>
                        </a:spcAft>
                      </a:pPr>
                      <a:r>
                        <a:rPr lang="en-GB" sz="1400" i="1">
                          <a:effectLst/>
                          <a:latin typeface="Tahoma" panose="020B0604030504040204" pitchFamily="34" charset="0"/>
                          <a:ea typeface="Times New Roman" panose="02020603050405020304" pitchFamily="18" charset="0"/>
                          <a:cs typeface="Times New Roman" panose="02020603050405020304" pitchFamily="18" charset="0"/>
                        </a:rPr>
                        <a:t>Section 1 paragraph 3</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63369" marR="63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1261332"/>
                  </a:ext>
                </a:extLst>
              </a:tr>
              <a:tr h="354397">
                <a:tc>
                  <a:txBody>
                    <a:bodyPr/>
                    <a:lstStyle/>
                    <a:p>
                      <a:pPr marL="342900" marR="0" lvl="0" indent="-342900" algn="just">
                        <a:lnSpc>
                          <a:spcPct val="150000"/>
                        </a:lnSpc>
                        <a:spcBef>
                          <a:spcPts val="600"/>
                        </a:spcBef>
                        <a:spcAft>
                          <a:spcPts val="300"/>
                        </a:spcAft>
                        <a:buFont typeface="Symbol" panose="05050102010706020507" pitchFamily="18" charset="2"/>
                        <a:buChar char=""/>
                      </a:pPr>
                      <a:r>
                        <a:rPr lang="en-GB" sz="1400">
                          <a:effectLst/>
                          <a:latin typeface="Tahoma" panose="020B0604030504040204" pitchFamily="34" charset="0"/>
                          <a:ea typeface="Times New Roman" panose="02020603050405020304" pitchFamily="18" charset="0"/>
                          <a:cs typeface="Times New Roman" panose="02020603050405020304" pitchFamily="18" charset="0"/>
                        </a:rPr>
                        <a:t>Whether all Returnable Documents and/or schedules [where applicable] were completed and returned by the closing date and time</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63369" marR="63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600"/>
                        </a:spcBef>
                        <a:spcAft>
                          <a:spcPts val="300"/>
                        </a:spcAft>
                      </a:pPr>
                      <a:r>
                        <a:rPr lang="en-GB" sz="1400" i="1">
                          <a:effectLst/>
                          <a:latin typeface="Tahoma" panose="020B0604030504040204" pitchFamily="34" charset="0"/>
                          <a:ea typeface="Times New Roman" panose="02020603050405020304" pitchFamily="18" charset="0"/>
                          <a:cs typeface="Times New Roman" panose="02020603050405020304" pitchFamily="18" charset="0"/>
                        </a:rPr>
                        <a:t>Section 5</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63369" marR="63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3034933"/>
                  </a:ext>
                </a:extLst>
              </a:tr>
              <a:tr h="164290">
                <a:tc>
                  <a:txBody>
                    <a:bodyPr/>
                    <a:lstStyle/>
                    <a:p>
                      <a:pPr marL="342900" marR="0" lvl="0" indent="-342900" algn="just">
                        <a:lnSpc>
                          <a:spcPct val="150000"/>
                        </a:lnSpc>
                        <a:spcBef>
                          <a:spcPts val="600"/>
                        </a:spcBef>
                        <a:spcAft>
                          <a:spcPts val="300"/>
                        </a:spcAft>
                        <a:buFont typeface="Symbol" panose="05050102010706020507" pitchFamily="18" charset="2"/>
                        <a:buChar char=""/>
                      </a:pPr>
                      <a:r>
                        <a:rPr lang="en-GB" sz="1400">
                          <a:effectLst/>
                          <a:latin typeface="Tahoma" panose="020B0604030504040204" pitchFamily="34" charset="0"/>
                          <a:ea typeface="Times New Roman" panose="02020603050405020304" pitchFamily="18" charset="0"/>
                          <a:cs typeface="Times New Roman" panose="02020603050405020304" pitchFamily="18" charset="0"/>
                        </a:rPr>
                        <a:t>Verify the validity of all returnable documents</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63369" marR="63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600"/>
                        </a:spcBef>
                        <a:spcAft>
                          <a:spcPts val="300"/>
                        </a:spcAft>
                      </a:pPr>
                      <a:r>
                        <a:rPr lang="en-GB" sz="1400" i="1">
                          <a:effectLst/>
                          <a:latin typeface="Tahoma" panose="020B0604030504040204" pitchFamily="34" charset="0"/>
                          <a:ea typeface="Times New Roman" panose="02020603050405020304" pitchFamily="18" charset="0"/>
                          <a:cs typeface="Times New Roman" panose="02020603050405020304" pitchFamily="18" charset="0"/>
                        </a:rPr>
                        <a:t>Section 5</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63369" marR="63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1249737"/>
                  </a:ext>
                </a:extLst>
              </a:tr>
              <a:tr h="354397">
                <a:tc>
                  <a:txBody>
                    <a:bodyPr/>
                    <a:lstStyle/>
                    <a:p>
                      <a:pPr marL="342900" marR="0" lvl="0" indent="-342900" algn="just">
                        <a:lnSpc>
                          <a:spcPct val="150000"/>
                        </a:lnSpc>
                        <a:spcBef>
                          <a:spcPts val="600"/>
                        </a:spcBef>
                        <a:spcAft>
                          <a:spcPts val="300"/>
                        </a:spcAft>
                        <a:buFont typeface="Symbol" panose="05050102010706020507" pitchFamily="18" charset="2"/>
                        <a:buChar char=""/>
                      </a:pPr>
                      <a:r>
                        <a:rPr lang="en-GB" sz="1400" dirty="0">
                          <a:effectLst/>
                          <a:latin typeface="Tahoma" panose="020B0604030504040204" pitchFamily="34" charset="0"/>
                          <a:ea typeface="Times New Roman" panose="02020603050405020304" pitchFamily="18" charset="0"/>
                          <a:cs typeface="Tahoma" panose="020B0604030504040204" pitchFamily="34" charset="0"/>
                        </a:rPr>
                        <a:t>Verify if the Bid document has been duly signed by the authorised respondent</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3369" marR="63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50000"/>
                        </a:lnSpc>
                        <a:spcBef>
                          <a:spcPts val="600"/>
                        </a:spcBef>
                        <a:spcAft>
                          <a:spcPts val="300"/>
                        </a:spcAft>
                      </a:pPr>
                      <a:r>
                        <a:rPr lang="en-GB" sz="1400" i="1">
                          <a:effectLst/>
                          <a:latin typeface="Tahoma" panose="020B0604030504040204" pitchFamily="34" charset="0"/>
                          <a:ea typeface="Times New Roman" panose="02020603050405020304" pitchFamily="18" charset="0"/>
                          <a:cs typeface="Tahoma" panose="020B0604030504040204" pitchFamily="34" charset="0"/>
                        </a:rPr>
                        <a:t>          All sections</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63369" marR="63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0056832"/>
                  </a:ext>
                </a:extLst>
              </a:tr>
              <a:tr h="840226">
                <a:tc>
                  <a:txBody>
                    <a:bodyPr/>
                    <a:lstStyle/>
                    <a:p>
                      <a:pPr marL="342900" marR="0" lvl="0" indent="-342900" algn="just">
                        <a:lnSpc>
                          <a:spcPct val="150000"/>
                        </a:lnSpc>
                        <a:spcBef>
                          <a:spcPts val="600"/>
                        </a:spcBef>
                        <a:spcAft>
                          <a:spcPts val="300"/>
                        </a:spcAft>
                        <a:buFont typeface="Symbol" panose="05050102010706020507" pitchFamily="18" charset="2"/>
                        <a:buChar char=""/>
                      </a:pPr>
                      <a:r>
                        <a:rPr lang="en-GB" sz="1400" dirty="0">
                          <a:effectLst/>
                          <a:latin typeface="Tahoma" panose="020B0604030504040204" pitchFamily="34" charset="0"/>
                          <a:ea typeface="Times New Roman" panose="02020603050405020304" pitchFamily="18" charset="0"/>
                          <a:cs typeface="Tahoma" panose="020B0604030504040204" pitchFamily="34" charset="0"/>
                        </a:rPr>
                        <a:t>Whether any general and legislation qualification criteria set by Transnet, have been met</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3369" marR="63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300"/>
                        </a:spcBef>
                        <a:spcAft>
                          <a:spcPts val="300"/>
                        </a:spcAft>
                      </a:pPr>
                      <a:r>
                        <a:rPr lang="en-GB" sz="1400" i="1">
                          <a:effectLst/>
                          <a:latin typeface="Tahoma" panose="020B0604030504040204" pitchFamily="34" charset="0"/>
                          <a:ea typeface="Times New Roman" panose="02020603050405020304" pitchFamily="18" charset="0"/>
                          <a:cs typeface="Tahoma" panose="020B0604030504040204" pitchFamily="34" charset="0"/>
                        </a:rPr>
                        <a:t>All sections including: Section 2 paragraphs, 2.2, 6, 11.2,</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600"/>
                        </a:spcBef>
                        <a:spcAft>
                          <a:spcPts val="300"/>
                        </a:spcAft>
                      </a:pPr>
                      <a:r>
                        <a:rPr lang="en-GB" sz="1400" i="1">
                          <a:effectLst/>
                          <a:latin typeface="Tahoma" panose="020B0604030504040204" pitchFamily="34" charset="0"/>
                          <a:ea typeface="Times New Roman" panose="02020603050405020304" pitchFamily="18" charset="0"/>
                          <a:cs typeface="Tahoma" panose="020B0604030504040204" pitchFamily="34" charset="0"/>
                        </a:rPr>
                        <a:t>General Bid Conditions clause 20</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63369" marR="63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9994005"/>
                  </a:ext>
                </a:extLst>
              </a:tr>
              <a:tr h="354397">
                <a:tc>
                  <a:txBody>
                    <a:bodyPr/>
                    <a:lstStyle/>
                    <a:p>
                      <a:pPr marL="0" marR="0" algn="just">
                        <a:lnSpc>
                          <a:spcPct val="150000"/>
                        </a:lnSpc>
                        <a:spcBef>
                          <a:spcPts val="600"/>
                        </a:spcBef>
                        <a:spcAft>
                          <a:spcPts val="300"/>
                        </a:spcAft>
                      </a:pPr>
                      <a:r>
                        <a:rPr lang="en-GB" sz="1400" dirty="0">
                          <a:effectLst/>
                          <a:latin typeface="Tahoma" panose="020B0604030504040204" pitchFamily="34" charset="0"/>
                          <a:ea typeface="Times New Roman" panose="02020603050405020304" pitchFamily="18" charset="0"/>
                          <a:cs typeface="Tahoma" panose="020B0604030504040204" pitchFamily="34" charset="0"/>
                        </a:rPr>
                        <a:t>•     Whether the Bid contains a priced offer</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3369" marR="63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600"/>
                        </a:spcBef>
                        <a:spcAft>
                          <a:spcPts val="300"/>
                        </a:spcAft>
                      </a:pPr>
                      <a:r>
                        <a:rPr lang="en-GB" sz="1400" i="1">
                          <a:effectLst/>
                          <a:latin typeface="Tahoma" panose="020B0604030504040204" pitchFamily="34" charset="0"/>
                          <a:ea typeface="Times New Roman" panose="02020603050405020304" pitchFamily="18" charset="0"/>
                          <a:cs typeface="Tahoma" panose="020B0604030504040204" pitchFamily="34" charset="0"/>
                        </a:rPr>
                        <a:t>Annexure C– Pricing Schedule and </a:t>
                      </a:r>
                      <a:r>
                        <a:rPr lang="en-GB" sz="1400" i="1">
                          <a:effectLst/>
                          <a:latin typeface="Tahoma" panose="020B0604030504040204" pitchFamily="34" charset="0"/>
                          <a:ea typeface="Times New Roman" panose="02020603050405020304" pitchFamily="18" charset="0"/>
                          <a:cs typeface="Times New Roman" panose="02020603050405020304" pitchFamily="18" charset="0"/>
                        </a:rPr>
                        <a:t>Section 4</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63369" marR="63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843676"/>
                  </a:ext>
                </a:extLst>
              </a:tr>
              <a:tr h="354397">
                <a:tc>
                  <a:txBody>
                    <a:bodyPr/>
                    <a:lstStyle/>
                    <a:p>
                      <a:pPr marL="342900" marR="0" lvl="0" indent="-342900" algn="just">
                        <a:lnSpc>
                          <a:spcPct val="150000"/>
                        </a:lnSpc>
                        <a:spcBef>
                          <a:spcPts val="300"/>
                        </a:spcBef>
                        <a:spcAft>
                          <a:spcPts val="0"/>
                        </a:spcAft>
                        <a:buFont typeface="Symbol" panose="05050102010706020507" pitchFamily="18" charset="2"/>
                        <a:buChar char=""/>
                      </a:pPr>
                      <a:r>
                        <a:rPr lang="en-GB" sz="1400">
                          <a:effectLst/>
                          <a:latin typeface="Tahoma" panose="020B0604030504040204" pitchFamily="34" charset="0"/>
                          <a:ea typeface="Times New Roman" panose="02020603050405020304" pitchFamily="18" charset="0"/>
                          <a:cs typeface="Tahoma" panose="020B0604030504040204" pitchFamily="34" charset="0"/>
                        </a:rPr>
                        <a:t>Whether the Bid materially complies with the scope and/or specification given</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63369" marR="63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600"/>
                        </a:spcBef>
                        <a:spcAft>
                          <a:spcPts val="300"/>
                        </a:spcAft>
                      </a:pPr>
                      <a:r>
                        <a:rPr lang="en-GB" sz="1400" i="1">
                          <a:effectLst/>
                          <a:latin typeface="Tahoma" panose="020B0604030504040204" pitchFamily="34" charset="0"/>
                          <a:ea typeface="Times New Roman" panose="02020603050405020304" pitchFamily="18" charset="0"/>
                          <a:cs typeface="Tahoma" panose="020B0604030504040204" pitchFamily="34" charset="0"/>
                        </a:rPr>
                        <a:t>All Sections</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63369" marR="63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6090927"/>
                  </a:ext>
                </a:extLst>
              </a:tr>
              <a:tr h="1600654">
                <a:tc>
                  <a:txBody>
                    <a:bodyPr/>
                    <a:lstStyle/>
                    <a:p>
                      <a:pPr marL="342900" marR="0" lvl="0" indent="-342900" algn="just">
                        <a:lnSpc>
                          <a:spcPct val="150000"/>
                        </a:lnSpc>
                        <a:spcBef>
                          <a:spcPts val="300"/>
                        </a:spcBef>
                        <a:spcAft>
                          <a:spcPts val="0"/>
                        </a:spcAft>
                        <a:buFont typeface="Symbol" panose="05050102010706020507" pitchFamily="18" charset="2"/>
                        <a:buChar char=""/>
                      </a:pPr>
                      <a:r>
                        <a:rPr lang="en-GB" sz="1400" dirty="0">
                          <a:effectLst/>
                          <a:latin typeface="Tahoma" panose="020B0604030504040204" pitchFamily="34" charset="0"/>
                          <a:ea typeface="Times New Roman" panose="02020603050405020304" pitchFamily="18" charset="0"/>
                          <a:cs typeface="Tahoma" panose="020B0604030504040204" pitchFamily="34" charset="0"/>
                        </a:rPr>
                        <a:t>Whether any Technical Pre-qualification Criteria/minimum requirements/legal requirements have been met as follows:</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300"/>
                        </a:spcBef>
                        <a:spcAft>
                          <a:spcPts val="0"/>
                        </a:spcAft>
                        <a:buFont typeface="Wingdings" panose="05000000000000000000" pitchFamily="2" charset="2"/>
                        <a:buChar char=""/>
                      </a:pPr>
                      <a:r>
                        <a:rPr lang="en-GB" sz="1400" dirty="0">
                          <a:effectLst/>
                          <a:latin typeface="Tahoma" panose="020B0604030504040204" pitchFamily="34" charset="0"/>
                          <a:ea typeface="Times New Roman" panose="02020603050405020304" pitchFamily="18" charset="0"/>
                          <a:cs typeface="Times New Roman" panose="02020603050405020304" pitchFamily="18" charset="0"/>
                        </a:rPr>
                        <a:t>A copy of a valid Fidelity Fund Certificate/s of the sole practitioner or law firm of the bidding entity.</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300"/>
                        </a:spcBef>
                        <a:spcAft>
                          <a:spcPts val="0"/>
                        </a:spcAft>
                        <a:buFont typeface="Wingdings" panose="05000000000000000000" pitchFamily="2" charset="2"/>
                        <a:buChar char=""/>
                      </a:pPr>
                      <a:r>
                        <a:rPr lang="en-GB" sz="1400" dirty="0">
                          <a:effectLst/>
                          <a:latin typeface="Tahoma" panose="020B0604030504040204" pitchFamily="34" charset="0"/>
                          <a:ea typeface="Times New Roman" panose="02020603050405020304" pitchFamily="18" charset="0"/>
                          <a:cs typeface="Times New Roman" panose="02020603050405020304" pitchFamily="18" charset="0"/>
                        </a:rPr>
                        <a:t>A copy of a valid Letter of Good Standing with the Legal Practice Council of SA for Attorneys of the entity </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300"/>
                        </a:spcBef>
                        <a:spcAft>
                          <a:spcPts val="0"/>
                        </a:spcAft>
                        <a:buFont typeface="Wingdings" panose="05000000000000000000" pitchFamily="2" charset="2"/>
                        <a:buChar char=""/>
                      </a:pPr>
                      <a:r>
                        <a:rPr lang="en-GB" sz="1400" dirty="0">
                          <a:effectLst/>
                          <a:latin typeface="Tahoma" panose="020B0604030504040204" pitchFamily="34" charset="0"/>
                          <a:ea typeface="Times New Roman" panose="02020603050405020304" pitchFamily="18" charset="0"/>
                          <a:cs typeface="Times New Roman" panose="02020603050405020304" pitchFamily="18" charset="0"/>
                        </a:rPr>
                        <a:t>A copy/s of a valid Certificate of Admission of all Attorneys assigned to the Transnet account.</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3369" marR="63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600"/>
                        </a:spcBef>
                        <a:spcAft>
                          <a:spcPts val="300"/>
                        </a:spcAft>
                      </a:pPr>
                      <a:r>
                        <a:rPr lang="en-GB" sz="1400" i="1" dirty="0">
                          <a:effectLst/>
                          <a:latin typeface="Tahoma" panose="020B0604030504040204" pitchFamily="34" charset="0"/>
                          <a:ea typeface="Times New Roman" panose="02020603050405020304" pitchFamily="18" charset="0"/>
                          <a:cs typeface="Tahoma" panose="020B0604030504040204" pitchFamily="34" charset="0"/>
                        </a:rPr>
                        <a:t>Annexure A - Scope of Work</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3369" marR="63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0553620"/>
                  </a:ext>
                </a:extLst>
              </a:tr>
            </a:tbl>
          </a:graphicData>
        </a:graphic>
      </p:graphicFrame>
    </p:spTree>
    <p:extLst>
      <p:ext uri="{BB962C8B-B14F-4D97-AF65-F5344CB8AC3E}">
        <p14:creationId xmlns:p14="http://schemas.microsoft.com/office/powerpoint/2010/main" val="2040034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6F7BC17-0261-8772-0F1F-89077D234B02}"/>
              </a:ext>
            </a:extLst>
          </p:cNvPr>
          <p:cNvSpPr>
            <a:spLocks noChangeArrowheads="1"/>
          </p:cNvSpPr>
          <p:nvPr/>
        </p:nvSpPr>
        <p:spPr bwMode="auto">
          <a:xfrm>
            <a:off x="656530" y="1492553"/>
            <a:ext cx="10196526" cy="779055"/>
          </a:xfrm>
          <a:prstGeom prst="rect">
            <a:avLst/>
          </a:prstGeom>
          <a:solidFill>
            <a:srgbClr val="EEECE1"/>
          </a:solidFill>
          <a:ln w="9525" algn="ctr">
            <a:solidFill>
              <a:sysClr val="windowText" lastClr="000000"/>
            </a:solidFill>
            <a:round/>
            <a:headEnd/>
            <a:tailEnd/>
          </a:ln>
        </p:spPr>
        <p:txBody>
          <a:bodyPr/>
          <a:lstStyle>
            <a:lvl1pPr defTabSz="933450">
              <a:buClr>
                <a:schemeClr val="tx2"/>
              </a:buClr>
              <a:tabLst>
                <a:tab pos="685800" algn="l"/>
                <a:tab pos="739775" algn="l"/>
              </a:tabLst>
              <a:defRPr sz="1600">
                <a:solidFill>
                  <a:schemeClr val="tx1"/>
                </a:solidFill>
                <a:latin typeface="Tahoma" panose="020B0604030504040204" pitchFamily="34" charset="0"/>
                <a:cs typeface="Tahoma" panose="020B0604030504040204" pitchFamily="34" charset="0"/>
              </a:defRPr>
            </a:lvl1pPr>
            <a:lvl2pPr marL="742950" indent="-285750" defTabSz="933450">
              <a:buClr>
                <a:schemeClr val="accent2"/>
              </a:buClr>
              <a:buSzPct val="120000"/>
              <a:buFont typeface="Arial" panose="020B0604020202020204" pitchFamily="34" charset="0"/>
              <a:buChar char="▪"/>
              <a:tabLst>
                <a:tab pos="685800" algn="l"/>
                <a:tab pos="739775" algn="l"/>
              </a:tabLst>
              <a:defRPr sz="1600">
                <a:solidFill>
                  <a:schemeClr val="tx1"/>
                </a:solidFill>
                <a:latin typeface="Tahoma" panose="020B0604030504040204" pitchFamily="34" charset="0"/>
                <a:cs typeface="Tahoma" panose="020B0604030504040204" pitchFamily="34" charset="0"/>
              </a:defRPr>
            </a:lvl2pPr>
            <a:lvl3pPr marL="1143000" indent="-228600" defTabSz="933450">
              <a:buClr>
                <a:schemeClr val="accent2"/>
              </a:buClr>
              <a:buSzPct val="120000"/>
              <a:buFont typeface="Arial" panose="020B0604020202020204" pitchFamily="34" charset="0"/>
              <a:buChar char="–"/>
              <a:tabLst>
                <a:tab pos="685800" algn="l"/>
                <a:tab pos="739775" algn="l"/>
              </a:tabLst>
              <a:defRPr sz="1600">
                <a:solidFill>
                  <a:schemeClr val="tx1"/>
                </a:solidFill>
                <a:latin typeface="Tahoma" panose="020B0604030504040204" pitchFamily="34" charset="0"/>
                <a:cs typeface="Tahoma" panose="020B0604030504040204" pitchFamily="34" charset="0"/>
              </a:defRPr>
            </a:lvl3pPr>
            <a:lvl4pPr marL="1600200" indent="-228600" defTabSz="933450">
              <a:buClr>
                <a:schemeClr val="accent2"/>
              </a:buClr>
              <a:buSzPct val="120000"/>
              <a:buFont typeface="Arial" panose="020B0604020202020204" pitchFamily="34" charset="0"/>
              <a:buChar char="▫"/>
              <a:tabLst>
                <a:tab pos="685800" algn="l"/>
                <a:tab pos="739775" algn="l"/>
              </a:tabLst>
              <a:defRPr sz="1600">
                <a:solidFill>
                  <a:schemeClr val="tx1"/>
                </a:solidFill>
                <a:latin typeface="Tahoma" panose="020B0604030504040204" pitchFamily="34" charset="0"/>
                <a:cs typeface="Tahoma" panose="020B0604030504040204" pitchFamily="34" charset="0"/>
              </a:defRPr>
            </a:lvl4pPr>
            <a:lvl5pPr marL="2057400" indent="-228600" defTabSz="933450">
              <a:buClr>
                <a:schemeClr val="accent2"/>
              </a:buClr>
              <a:buSzPct val="120000"/>
              <a:buFont typeface="Arial" panose="020B0604020202020204" pitchFamily="34" charset="0"/>
              <a:buChar char="-"/>
              <a:tabLst>
                <a:tab pos="685800" algn="l"/>
                <a:tab pos="739775" algn="l"/>
              </a:tabLst>
              <a:defRPr sz="1600">
                <a:solidFill>
                  <a:schemeClr val="tx1"/>
                </a:solidFill>
                <a:latin typeface="Tahoma" panose="020B0604030504040204" pitchFamily="34" charset="0"/>
                <a:cs typeface="Tahoma" panose="020B0604030504040204" pitchFamily="34" charset="0"/>
              </a:defRPr>
            </a:lvl5pPr>
            <a:lvl6pPr marL="2514600" indent="-228600" defTabSz="933450" eaLnBrk="0" fontAlgn="base" hangingPunct="0">
              <a:spcBef>
                <a:spcPct val="0"/>
              </a:spcBef>
              <a:spcAft>
                <a:spcPct val="0"/>
              </a:spcAft>
              <a:buClr>
                <a:schemeClr val="accent2"/>
              </a:buClr>
              <a:buSzPct val="120000"/>
              <a:buFont typeface="Arial" panose="020B0604020202020204" pitchFamily="34" charset="0"/>
              <a:buChar char="-"/>
              <a:tabLst>
                <a:tab pos="685800" algn="l"/>
                <a:tab pos="739775" algn="l"/>
              </a:tabLst>
              <a:defRPr sz="1600">
                <a:solidFill>
                  <a:schemeClr val="tx1"/>
                </a:solidFill>
                <a:latin typeface="Tahoma" panose="020B0604030504040204" pitchFamily="34" charset="0"/>
                <a:cs typeface="Tahoma" panose="020B0604030504040204" pitchFamily="34" charset="0"/>
              </a:defRPr>
            </a:lvl6pPr>
            <a:lvl7pPr marL="2971800" indent="-228600" defTabSz="933450" eaLnBrk="0" fontAlgn="base" hangingPunct="0">
              <a:spcBef>
                <a:spcPct val="0"/>
              </a:spcBef>
              <a:spcAft>
                <a:spcPct val="0"/>
              </a:spcAft>
              <a:buClr>
                <a:schemeClr val="accent2"/>
              </a:buClr>
              <a:buSzPct val="120000"/>
              <a:buFont typeface="Arial" panose="020B0604020202020204" pitchFamily="34" charset="0"/>
              <a:buChar char="-"/>
              <a:tabLst>
                <a:tab pos="685800" algn="l"/>
                <a:tab pos="739775" algn="l"/>
              </a:tabLst>
              <a:defRPr sz="1600">
                <a:solidFill>
                  <a:schemeClr val="tx1"/>
                </a:solidFill>
                <a:latin typeface="Tahoma" panose="020B0604030504040204" pitchFamily="34" charset="0"/>
                <a:cs typeface="Tahoma" panose="020B0604030504040204" pitchFamily="34" charset="0"/>
              </a:defRPr>
            </a:lvl7pPr>
            <a:lvl8pPr marL="3429000" indent="-228600" defTabSz="933450" eaLnBrk="0" fontAlgn="base" hangingPunct="0">
              <a:spcBef>
                <a:spcPct val="0"/>
              </a:spcBef>
              <a:spcAft>
                <a:spcPct val="0"/>
              </a:spcAft>
              <a:buClr>
                <a:schemeClr val="accent2"/>
              </a:buClr>
              <a:buSzPct val="120000"/>
              <a:buFont typeface="Arial" panose="020B0604020202020204" pitchFamily="34" charset="0"/>
              <a:buChar char="-"/>
              <a:tabLst>
                <a:tab pos="685800" algn="l"/>
                <a:tab pos="739775" algn="l"/>
              </a:tabLst>
              <a:defRPr sz="1600">
                <a:solidFill>
                  <a:schemeClr val="tx1"/>
                </a:solidFill>
                <a:latin typeface="Tahoma" panose="020B0604030504040204" pitchFamily="34" charset="0"/>
                <a:cs typeface="Tahoma" panose="020B0604030504040204" pitchFamily="34" charset="0"/>
              </a:defRPr>
            </a:lvl8pPr>
            <a:lvl9pPr marL="3886200" indent="-228600" defTabSz="933450" eaLnBrk="0" fontAlgn="base" hangingPunct="0">
              <a:spcBef>
                <a:spcPct val="0"/>
              </a:spcBef>
              <a:spcAft>
                <a:spcPct val="0"/>
              </a:spcAft>
              <a:buClr>
                <a:schemeClr val="accent2"/>
              </a:buClr>
              <a:buSzPct val="120000"/>
              <a:buFont typeface="Arial" panose="020B0604020202020204" pitchFamily="34" charset="0"/>
              <a:buChar char="-"/>
              <a:tabLst>
                <a:tab pos="685800" algn="l"/>
                <a:tab pos="739775" algn="l"/>
              </a:tabLst>
              <a:defRPr sz="1600">
                <a:solidFill>
                  <a:schemeClr val="tx1"/>
                </a:solidFill>
                <a:latin typeface="Tahoma" panose="020B0604030504040204" pitchFamily="34" charset="0"/>
                <a:cs typeface="Tahoma" panose="020B0604030504040204" pitchFamily="34" charset="0"/>
              </a:defRPr>
            </a:lvl9pPr>
          </a:lstStyle>
          <a:p>
            <a:pPr defTabSz="758428" fontAlgn="auto">
              <a:spcBef>
                <a:spcPts val="0"/>
              </a:spcBef>
              <a:spcAft>
                <a:spcPts val="0"/>
              </a:spcAft>
              <a:buClrTx/>
              <a:tabLst>
                <a:tab pos="557213" algn="l"/>
                <a:tab pos="601067" algn="l"/>
              </a:tabLst>
              <a:defRPr/>
            </a:pPr>
            <a:r>
              <a:rPr lang="en-US" altLang="en-US" sz="1400" b="1" kern="0" dirty="0">
                <a:solidFill>
                  <a:prstClr val="black"/>
                </a:solidFill>
                <a:ea typeface="Tahoma" panose="020B0604030504040204" pitchFamily="34" charset="0"/>
              </a:rPr>
              <a:t>Step</a:t>
            </a:r>
            <a:r>
              <a:rPr lang="en-US" altLang="en-US" sz="1400" kern="0" dirty="0">
                <a:solidFill>
                  <a:prstClr val="black"/>
                </a:solidFill>
                <a:ea typeface="Tahoma" panose="020B0604030504040204" pitchFamily="34" charset="0"/>
              </a:rPr>
              <a:t>  		 : Procurement conducts evaluations to highlight non-responsive (non-compliant) bids and attempts to obtain outstanding documentation from respondents prior to declaring them non-responsive and eliminating bids</a:t>
            </a:r>
            <a:endParaRPr lang="en-ZA" altLang="en-US" sz="1400" kern="0" dirty="0">
              <a:solidFill>
                <a:prstClr val="black"/>
              </a:solidFill>
              <a:ea typeface="Tahoma" panose="020B0604030504040204" pitchFamily="34" charset="0"/>
            </a:endParaRPr>
          </a:p>
        </p:txBody>
      </p:sp>
      <p:sp>
        <p:nvSpPr>
          <p:cNvPr id="7" name="Oval 6">
            <a:extLst>
              <a:ext uri="{FF2B5EF4-FFF2-40B4-BE49-F238E27FC236}">
                <a16:creationId xmlns:a16="http://schemas.microsoft.com/office/drawing/2014/main" id="{08288B21-EC42-FAEB-9744-D708313A7534}"/>
              </a:ext>
            </a:extLst>
          </p:cNvPr>
          <p:cNvSpPr>
            <a:spLocks noChangeArrowheads="1"/>
          </p:cNvSpPr>
          <p:nvPr/>
        </p:nvSpPr>
        <p:spPr bwMode="auto">
          <a:xfrm>
            <a:off x="1201232" y="1540923"/>
            <a:ext cx="185738" cy="185738"/>
          </a:xfrm>
          <a:prstGeom prst="ellipse">
            <a:avLst/>
          </a:prstGeom>
          <a:solidFill>
            <a:schemeClr val="accent6">
              <a:lumMod val="40000"/>
              <a:lumOff val="60000"/>
            </a:schemeClr>
          </a:solidFill>
          <a:ln w="9525" algn="ctr">
            <a:solidFill>
              <a:sysClr val="windowText" lastClr="000000"/>
            </a:solidFill>
            <a:round/>
            <a:headEnd/>
            <a:tailEnd/>
          </a:ln>
        </p:spPr>
        <p:txBody>
          <a:bodyPr anchor="ctr"/>
          <a:lstStyle>
            <a:lvl1pPr defTabSz="933450">
              <a:buClr>
                <a:schemeClr val="tx2"/>
              </a:buClr>
              <a:defRPr sz="1600">
                <a:solidFill>
                  <a:schemeClr val="tx1"/>
                </a:solidFill>
                <a:latin typeface="Tahoma" panose="020B0604030504040204" pitchFamily="34" charset="0"/>
                <a:cs typeface="Tahoma" panose="020B0604030504040204" pitchFamily="34" charset="0"/>
              </a:defRPr>
            </a:lvl1pPr>
            <a:lvl2pPr marL="742950" indent="-285750" defTabSz="933450">
              <a:buClr>
                <a:schemeClr val="accent2"/>
              </a:buClr>
              <a:buSzPct val="120000"/>
              <a:buFont typeface="Arial" panose="020B0604020202020204" pitchFamily="34" charset="0"/>
              <a:buChar char="▪"/>
              <a:defRPr sz="1600">
                <a:solidFill>
                  <a:schemeClr val="tx1"/>
                </a:solidFill>
                <a:latin typeface="Tahoma" panose="020B0604030504040204" pitchFamily="34" charset="0"/>
                <a:cs typeface="Tahoma" panose="020B0604030504040204" pitchFamily="34" charset="0"/>
              </a:defRPr>
            </a:lvl2pPr>
            <a:lvl3pPr marL="1143000" indent="-228600" defTabSz="933450">
              <a:buClr>
                <a:schemeClr val="accent2"/>
              </a:buClr>
              <a:buSzPct val="120000"/>
              <a:buFont typeface="Arial" panose="020B0604020202020204" pitchFamily="34" charset="0"/>
              <a:buChar char="–"/>
              <a:defRPr sz="1600">
                <a:solidFill>
                  <a:schemeClr val="tx1"/>
                </a:solidFill>
                <a:latin typeface="Tahoma" panose="020B0604030504040204" pitchFamily="34" charset="0"/>
                <a:cs typeface="Tahoma" panose="020B0604030504040204" pitchFamily="34" charset="0"/>
              </a:defRPr>
            </a:lvl3pPr>
            <a:lvl4pPr marL="1600200" indent="-228600" defTabSz="933450">
              <a:buClr>
                <a:schemeClr val="accent2"/>
              </a:buClr>
              <a:buSzPct val="120000"/>
              <a:buFont typeface="Arial" panose="020B0604020202020204" pitchFamily="34" charset="0"/>
              <a:buChar char="▫"/>
              <a:defRPr sz="1600">
                <a:solidFill>
                  <a:schemeClr val="tx1"/>
                </a:solidFill>
                <a:latin typeface="Tahoma" panose="020B0604030504040204" pitchFamily="34" charset="0"/>
                <a:cs typeface="Tahoma" panose="020B0604030504040204" pitchFamily="34" charset="0"/>
              </a:defRPr>
            </a:lvl4pPr>
            <a:lvl5pPr marL="2057400" indent="-228600" defTabSz="933450">
              <a:buClr>
                <a:schemeClr val="accent2"/>
              </a:buClr>
              <a:buSzPct val="120000"/>
              <a:buFont typeface="Arial" panose="020B0604020202020204" pitchFamily="34" charset="0"/>
              <a:buChar char="-"/>
              <a:defRPr sz="1600">
                <a:solidFill>
                  <a:schemeClr val="tx1"/>
                </a:solidFill>
                <a:latin typeface="Tahoma" panose="020B0604030504040204" pitchFamily="34" charset="0"/>
                <a:cs typeface="Tahoma" panose="020B0604030504040204" pitchFamily="34" charset="0"/>
              </a:defRPr>
            </a:lvl5pPr>
            <a:lvl6pPr marL="2514600" indent="-228600" defTabSz="933450" eaLnBrk="0" fontAlgn="base" hangingPunct="0">
              <a:spcBef>
                <a:spcPct val="0"/>
              </a:spcBef>
              <a:spcAft>
                <a:spcPct val="0"/>
              </a:spcAft>
              <a:buClr>
                <a:schemeClr val="accent2"/>
              </a:buClr>
              <a:buSzPct val="120000"/>
              <a:buFont typeface="Arial" panose="020B0604020202020204" pitchFamily="34" charset="0"/>
              <a:buChar char="-"/>
              <a:defRPr sz="1600">
                <a:solidFill>
                  <a:schemeClr val="tx1"/>
                </a:solidFill>
                <a:latin typeface="Tahoma" panose="020B0604030504040204" pitchFamily="34" charset="0"/>
                <a:cs typeface="Tahoma" panose="020B0604030504040204" pitchFamily="34" charset="0"/>
              </a:defRPr>
            </a:lvl6pPr>
            <a:lvl7pPr marL="2971800" indent="-228600" defTabSz="933450" eaLnBrk="0" fontAlgn="base" hangingPunct="0">
              <a:spcBef>
                <a:spcPct val="0"/>
              </a:spcBef>
              <a:spcAft>
                <a:spcPct val="0"/>
              </a:spcAft>
              <a:buClr>
                <a:schemeClr val="accent2"/>
              </a:buClr>
              <a:buSzPct val="120000"/>
              <a:buFont typeface="Arial" panose="020B0604020202020204" pitchFamily="34" charset="0"/>
              <a:buChar char="-"/>
              <a:defRPr sz="1600">
                <a:solidFill>
                  <a:schemeClr val="tx1"/>
                </a:solidFill>
                <a:latin typeface="Tahoma" panose="020B0604030504040204" pitchFamily="34" charset="0"/>
                <a:cs typeface="Tahoma" panose="020B0604030504040204" pitchFamily="34" charset="0"/>
              </a:defRPr>
            </a:lvl7pPr>
            <a:lvl8pPr marL="3429000" indent="-228600" defTabSz="933450" eaLnBrk="0" fontAlgn="base" hangingPunct="0">
              <a:spcBef>
                <a:spcPct val="0"/>
              </a:spcBef>
              <a:spcAft>
                <a:spcPct val="0"/>
              </a:spcAft>
              <a:buClr>
                <a:schemeClr val="accent2"/>
              </a:buClr>
              <a:buSzPct val="120000"/>
              <a:buFont typeface="Arial" panose="020B0604020202020204" pitchFamily="34" charset="0"/>
              <a:buChar char="-"/>
              <a:defRPr sz="1600">
                <a:solidFill>
                  <a:schemeClr val="tx1"/>
                </a:solidFill>
                <a:latin typeface="Tahoma" panose="020B0604030504040204" pitchFamily="34" charset="0"/>
                <a:cs typeface="Tahoma" panose="020B0604030504040204" pitchFamily="34" charset="0"/>
              </a:defRPr>
            </a:lvl8pPr>
            <a:lvl9pPr marL="3886200" indent="-228600" defTabSz="933450" eaLnBrk="0" fontAlgn="base" hangingPunct="0">
              <a:spcBef>
                <a:spcPct val="0"/>
              </a:spcBef>
              <a:spcAft>
                <a:spcPct val="0"/>
              </a:spcAft>
              <a:buClr>
                <a:schemeClr val="accent2"/>
              </a:buClr>
              <a:buSzPct val="120000"/>
              <a:buFont typeface="Arial" panose="020B0604020202020204" pitchFamily="34" charset="0"/>
              <a:buChar char="-"/>
              <a:defRPr sz="1600">
                <a:solidFill>
                  <a:schemeClr val="tx1"/>
                </a:solidFill>
                <a:latin typeface="Tahoma" panose="020B0604030504040204" pitchFamily="34" charset="0"/>
                <a:cs typeface="Tahoma" panose="020B0604030504040204" pitchFamily="34" charset="0"/>
              </a:defRPr>
            </a:lvl9pPr>
          </a:lstStyle>
          <a:p>
            <a:pPr algn="ctr" defTabSz="758428" fontAlgn="auto">
              <a:spcBef>
                <a:spcPts val="0"/>
              </a:spcBef>
              <a:spcAft>
                <a:spcPts val="0"/>
              </a:spcAft>
              <a:buClrTx/>
              <a:defRPr/>
            </a:pPr>
            <a:r>
              <a:rPr lang="en-US" altLang="en-US" sz="894" b="1" kern="0" dirty="0">
                <a:solidFill>
                  <a:prstClr val="black"/>
                </a:solidFill>
                <a:latin typeface="Arial" panose="020B0604020202020204" pitchFamily="34" charset="0"/>
              </a:rPr>
              <a:t>1</a:t>
            </a:r>
            <a:endParaRPr lang="en-ZA" altLang="en-US" sz="894" b="1" kern="0" dirty="0">
              <a:solidFill>
                <a:prstClr val="black"/>
              </a:solidFill>
              <a:latin typeface="Arial" panose="020B0604020202020204" pitchFamily="34" charset="0"/>
            </a:endParaRPr>
          </a:p>
        </p:txBody>
      </p:sp>
      <p:sp>
        <p:nvSpPr>
          <p:cNvPr id="9" name="TextBox 8">
            <a:extLst>
              <a:ext uri="{FF2B5EF4-FFF2-40B4-BE49-F238E27FC236}">
                <a16:creationId xmlns:a16="http://schemas.microsoft.com/office/drawing/2014/main" id="{C693BF97-378B-1D38-437C-70DD3BEEB978}"/>
              </a:ext>
            </a:extLst>
          </p:cNvPr>
          <p:cNvSpPr txBox="1"/>
          <p:nvPr/>
        </p:nvSpPr>
        <p:spPr>
          <a:xfrm>
            <a:off x="656530" y="5365447"/>
            <a:ext cx="10196525" cy="738664"/>
          </a:xfrm>
          <a:prstGeom prst="rect">
            <a:avLst/>
          </a:prstGeom>
          <a:noFill/>
        </p:spPr>
        <p:txBody>
          <a:bodyPr wrap="square">
            <a:spAutoFit/>
          </a:bodyPr>
          <a:lstStyle/>
          <a:p>
            <a:r>
              <a:rPr lang="en-GB" sz="1400" i="1" dirty="0">
                <a:effectLst/>
                <a:latin typeface="Tahoma" panose="020B0604030504040204" pitchFamily="34" charset="0"/>
                <a:ea typeface="Times New Roman" panose="02020603050405020304" pitchFamily="18" charset="0"/>
                <a:cs typeface="Times New Roman" panose="02020603050405020304" pitchFamily="18" charset="0"/>
              </a:rPr>
              <a:t>Failure to provide all these Mandatory Returnable Documents at the Closing Date and time of this RFP </a:t>
            </a:r>
            <a:r>
              <a:rPr lang="en-GB" sz="1400" i="1" u="sng" dirty="0">
                <a:effectLst/>
                <a:latin typeface="Tahoma" panose="020B0604030504040204" pitchFamily="34" charset="0"/>
                <a:ea typeface="Times New Roman" panose="02020603050405020304" pitchFamily="18" charset="0"/>
                <a:cs typeface="Times New Roman" panose="02020603050405020304" pitchFamily="18" charset="0"/>
              </a:rPr>
              <a:t>will</a:t>
            </a:r>
            <a:r>
              <a:rPr lang="en-GB" sz="1400" i="1" dirty="0">
                <a:effectLst/>
                <a:latin typeface="Tahoma" panose="020B0604030504040204" pitchFamily="34" charset="0"/>
                <a:ea typeface="Times New Roman" panose="02020603050405020304" pitchFamily="18" charset="0"/>
                <a:cs typeface="Times New Roman" panose="02020603050405020304" pitchFamily="18" charset="0"/>
              </a:rPr>
              <a:t> result in a Respondent’s disqualification.</a:t>
            </a:r>
          </a:p>
          <a:p>
            <a:endParaRPr lang="en-GB" sz="1400" i="1" dirty="0">
              <a:latin typeface="Tahoma" panose="020B060403050404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A6456358-7DF8-779C-FDAA-C4F8CB2CD9E2}"/>
              </a:ext>
            </a:extLst>
          </p:cNvPr>
          <p:cNvGraphicFramePr>
            <a:graphicFrameLocks noGrp="1"/>
          </p:cNvGraphicFramePr>
          <p:nvPr>
            <p:extLst>
              <p:ext uri="{D42A27DB-BD31-4B8C-83A1-F6EECF244321}">
                <p14:modId xmlns:p14="http://schemas.microsoft.com/office/powerpoint/2010/main" val="3285191669"/>
              </p:ext>
            </p:extLst>
          </p:nvPr>
        </p:nvGraphicFramePr>
        <p:xfrm>
          <a:off x="656530" y="2536013"/>
          <a:ext cx="10316270" cy="2470882"/>
        </p:xfrm>
        <a:graphic>
          <a:graphicData uri="http://schemas.openxmlformats.org/drawingml/2006/table">
            <a:tbl>
              <a:tblPr firstRow="1" firstCol="1" bandRow="1">
                <a:tableStyleId>{69CF1AB2-1976-4502-BF36-3FF5EA218861}</a:tableStyleId>
              </a:tblPr>
              <a:tblGrid>
                <a:gridCol w="8497952">
                  <a:extLst>
                    <a:ext uri="{9D8B030D-6E8A-4147-A177-3AD203B41FA5}">
                      <a16:colId xmlns:a16="http://schemas.microsoft.com/office/drawing/2014/main" val="20000"/>
                    </a:ext>
                  </a:extLst>
                </a:gridCol>
                <a:gridCol w="1818318">
                  <a:extLst>
                    <a:ext uri="{9D8B030D-6E8A-4147-A177-3AD203B41FA5}">
                      <a16:colId xmlns:a16="http://schemas.microsoft.com/office/drawing/2014/main" val="20001"/>
                    </a:ext>
                  </a:extLst>
                </a:gridCol>
              </a:tblGrid>
              <a:tr h="41464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400" b="1" u="sng" dirty="0">
                          <a:solidFill>
                            <a:schemeClr val="tx1"/>
                          </a:solidFill>
                          <a:effectLst/>
                          <a:latin typeface="+mn-lt"/>
                        </a:rPr>
                        <a:t> </a:t>
                      </a:r>
                      <a:r>
                        <a:rPr lang="en-ZA" sz="1400" b="1" u="sng" kern="1200" dirty="0">
                          <a:solidFill>
                            <a:schemeClr val="tx1"/>
                          </a:solidFill>
                          <a:effectLst/>
                          <a:latin typeface="+mn-lt"/>
                          <a:ea typeface="+mn-ea"/>
                          <a:cs typeface="+mn-cs"/>
                        </a:rPr>
                        <a:t>Mandatory Returnable Documents</a:t>
                      </a:r>
                    </a:p>
                  </a:txBody>
                  <a:tcPr marL="40695" marR="406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ZA" sz="1400" b="1" u="sng" dirty="0">
                          <a:solidFill>
                            <a:schemeClr val="tx1"/>
                          </a:solidFill>
                          <a:effectLst/>
                          <a:latin typeface="+mn-lt"/>
                        </a:rPr>
                        <a:t>Yes/No</a:t>
                      </a:r>
                      <a:endParaRPr lang="en-ZA" sz="1400" b="1" u="sng" dirty="0">
                        <a:solidFill>
                          <a:schemeClr val="tx1"/>
                        </a:solidFill>
                        <a:effectLst/>
                        <a:latin typeface="+mn-lt"/>
                        <a:ea typeface="Tahoma" panose="020B0604030504040204" pitchFamily="34" charset="0"/>
                        <a:cs typeface="Tahoma" panose="020B0604030504040204" pitchFamily="34" charset="0"/>
                      </a:endParaRPr>
                    </a:p>
                  </a:txBody>
                  <a:tcPr marL="40695" marR="406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8018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l">
                        <a:lnSpc>
                          <a:spcPct val="115000"/>
                        </a:lnSpc>
                        <a:spcBef>
                          <a:spcPts val="0"/>
                        </a:spcBef>
                        <a:spcAft>
                          <a:spcPts val="0"/>
                        </a:spcAft>
                        <a:buFont typeface="Symbol"/>
                        <a:buChar char=""/>
                      </a:pPr>
                      <a:r>
                        <a:rPr lang="en-ZA" sz="1400" b="0" dirty="0">
                          <a:solidFill>
                            <a:schemeClr val="tx1"/>
                          </a:solidFill>
                          <a:effectLst/>
                          <a:latin typeface="+mn-lt"/>
                          <a:ea typeface="Tahoma" panose="020B0604030504040204" pitchFamily="34" charset="0"/>
                          <a:cs typeface="Tahoma" panose="020B0604030504040204" pitchFamily="34" charset="0"/>
                        </a:rPr>
                        <a:t>Annexure C: Pricing Schedule</a:t>
                      </a:r>
                    </a:p>
                  </a:txBody>
                  <a:tcPr marL="40695" marR="406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ZA" sz="1400" b="0" dirty="0">
                          <a:solidFill>
                            <a:schemeClr val="tx1"/>
                          </a:solidFill>
                          <a:effectLst/>
                          <a:highlight>
                            <a:srgbClr val="FFFF00"/>
                          </a:highlight>
                          <a:latin typeface="+mn-lt"/>
                        </a:rPr>
                        <a:t> </a:t>
                      </a:r>
                      <a:endParaRPr lang="en-ZA" sz="1400" b="0" dirty="0">
                        <a:solidFill>
                          <a:schemeClr val="tx1"/>
                        </a:solidFill>
                        <a:effectLst/>
                        <a:latin typeface="+mn-lt"/>
                        <a:ea typeface="Tahoma" panose="020B0604030504040204" pitchFamily="34" charset="0"/>
                        <a:cs typeface="Tahoma" panose="020B0604030504040204" pitchFamily="34" charset="0"/>
                      </a:endParaRPr>
                    </a:p>
                  </a:txBody>
                  <a:tcPr marL="40695" marR="406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80180">
                <a:tc>
                  <a:txBody>
                    <a:bodyPr/>
                    <a:lstStyle/>
                    <a:p>
                      <a:pPr marL="342900" marR="0" lvl="0" indent="-342900" algn="l" defTabSz="914400" rtl="0" eaLnBrk="1" latinLnBrk="0" hangingPunct="1">
                        <a:lnSpc>
                          <a:spcPct val="115000"/>
                        </a:lnSpc>
                        <a:spcBef>
                          <a:spcPts val="0"/>
                        </a:spcBef>
                        <a:spcAft>
                          <a:spcPts val="0"/>
                        </a:spcAft>
                        <a:buFont typeface="Symbol"/>
                        <a:buChar char=""/>
                      </a:pPr>
                      <a:r>
                        <a:rPr lang="en-GB" sz="1400" b="0" kern="1200">
                          <a:solidFill>
                            <a:schemeClr val="tx1"/>
                          </a:solidFill>
                          <a:effectLst/>
                          <a:latin typeface="+mn-lt"/>
                          <a:ea typeface="Tahoma" panose="020B0604030504040204" pitchFamily="34" charset="0"/>
                          <a:cs typeface="Tahoma" panose="020B0604030504040204" pitchFamily="34" charset="0"/>
                        </a:rPr>
                        <a:t>A copy of a valid Fidelity Fund Certificate/s of the sole practitioner or law firm of the bidding entity.</a:t>
                      </a:r>
                      <a:endParaRPr lang="en-US" sz="1400" b="0" kern="1200">
                        <a:solidFill>
                          <a:schemeClr val="tx1"/>
                        </a:solidFill>
                        <a:effectLst/>
                        <a:latin typeface="+mn-lt"/>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ZA" sz="1400" b="0" dirty="0">
                        <a:solidFill>
                          <a:schemeClr val="tx1"/>
                        </a:solidFill>
                        <a:effectLst/>
                        <a:latin typeface="+mn-lt"/>
                        <a:ea typeface="Tahoma" panose="020B0604030504040204" pitchFamily="34" charset="0"/>
                        <a:cs typeface="Tahoma" panose="020B0604030504040204" pitchFamily="34" charset="0"/>
                      </a:endParaRPr>
                    </a:p>
                  </a:txBody>
                  <a:tcPr marL="40695" marR="406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9276624"/>
                  </a:ext>
                </a:extLst>
              </a:tr>
              <a:tr h="647938">
                <a:tc>
                  <a:txBody>
                    <a:bodyPr/>
                    <a:lstStyle/>
                    <a:p>
                      <a:pPr marL="342900" marR="0" lvl="0" indent="-342900" algn="l" defTabSz="914400" rtl="0" eaLnBrk="1" latinLnBrk="0" hangingPunct="1">
                        <a:lnSpc>
                          <a:spcPct val="115000"/>
                        </a:lnSpc>
                        <a:spcBef>
                          <a:spcPts val="0"/>
                        </a:spcBef>
                        <a:spcAft>
                          <a:spcPts val="0"/>
                        </a:spcAft>
                        <a:buFont typeface="Symbol"/>
                        <a:buChar char=""/>
                      </a:pPr>
                      <a:r>
                        <a:rPr lang="en-GB" sz="1400" b="0" kern="1200">
                          <a:solidFill>
                            <a:schemeClr val="tx1"/>
                          </a:solidFill>
                          <a:effectLst/>
                          <a:latin typeface="+mn-lt"/>
                          <a:ea typeface="Tahoma" panose="020B0604030504040204" pitchFamily="34" charset="0"/>
                          <a:cs typeface="Tahoma" panose="020B0604030504040204" pitchFamily="34" charset="0"/>
                        </a:rPr>
                        <a:t>A copy of a valid Letter of Good Standing with the Legal Practice Council of SA for Attorneys of the entity </a:t>
                      </a:r>
                      <a:endParaRPr lang="en-US" sz="1400" b="0" kern="1200">
                        <a:solidFill>
                          <a:schemeClr val="tx1"/>
                        </a:solidFill>
                        <a:effectLst/>
                        <a:latin typeface="+mn-lt"/>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ZA" sz="1400" b="0" dirty="0">
                        <a:solidFill>
                          <a:schemeClr val="tx1"/>
                        </a:solidFill>
                        <a:effectLst/>
                        <a:latin typeface="+mn-lt"/>
                        <a:ea typeface="Tahoma" panose="020B0604030504040204" pitchFamily="34" charset="0"/>
                        <a:cs typeface="Tahoma" panose="020B0604030504040204" pitchFamily="34" charset="0"/>
                      </a:endParaRPr>
                    </a:p>
                  </a:txBody>
                  <a:tcPr marL="40695" marR="406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8742"/>
                  </a:ext>
                </a:extLst>
              </a:tr>
              <a:tr h="647938">
                <a:tc>
                  <a:txBody>
                    <a:bodyPr/>
                    <a:lstStyle/>
                    <a:p>
                      <a:pPr marL="342900" marR="0" lvl="0" indent="-342900" algn="l" defTabSz="914400" rtl="0" eaLnBrk="1" latinLnBrk="0" hangingPunct="1">
                        <a:lnSpc>
                          <a:spcPct val="115000"/>
                        </a:lnSpc>
                        <a:spcBef>
                          <a:spcPts val="0"/>
                        </a:spcBef>
                        <a:spcAft>
                          <a:spcPts val="0"/>
                        </a:spcAft>
                        <a:buFont typeface="Symbol"/>
                        <a:buChar char=""/>
                      </a:pPr>
                      <a:r>
                        <a:rPr lang="en-GB" sz="1400" b="0" kern="1200" dirty="0">
                          <a:solidFill>
                            <a:schemeClr val="tx1"/>
                          </a:solidFill>
                          <a:effectLst/>
                          <a:latin typeface="+mn-lt"/>
                          <a:ea typeface="Tahoma" panose="020B0604030504040204" pitchFamily="34" charset="0"/>
                          <a:cs typeface="Tahoma" panose="020B0604030504040204" pitchFamily="34" charset="0"/>
                        </a:rPr>
                        <a:t>A copy of a valid Certificate of Admission of all Attorneys assigned to the Transnet account.</a:t>
                      </a:r>
                      <a:endParaRPr lang="en-US" sz="1400" b="0" kern="120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ZA" sz="1400" b="0" dirty="0">
                        <a:solidFill>
                          <a:schemeClr val="tx1"/>
                        </a:solidFill>
                        <a:effectLst/>
                        <a:latin typeface="+mn-lt"/>
                        <a:ea typeface="Tahoma" panose="020B0604030504040204" pitchFamily="34" charset="0"/>
                        <a:cs typeface="Tahoma" panose="020B0604030504040204" pitchFamily="34" charset="0"/>
                      </a:endParaRPr>
                    </a:p>
                  </a:txBody>
                  <a:tcPr marL="40695" marR="406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3399638"/>
                  </a:ext>
                </a:extLst>
              </a:tr>
            </a:tbl>
          </a:graphicData>
        </a:graphic>
      </p:graphicFrame>
      <p:sp>
        <p:nvSpPr>
          <p:cNvPr id="3" name="Title 1">
            <a:extLst>
              <a:ext uri="{FF2B5EF4-FFF2-40B4-BE49-F238E27FC236}">
                <a16:creationId xmlns:a16="http://schemas.microsoft.com/office/drawing/2014/main" id="{C11D51E4-0F43-2DA5-0DF0-55084E6A7F3D}"/>
              </a:ext>
            </a:extLst>
          </p:cNvPr>
          <p:cNvSpPr txBox="1">
            <a:spLocks/>
          </p:cNvSpPr>
          <p:nvPr/>
        </p:nvSpPr>
        <p:spPr>
          <a:xfrm>
            <a:off x="424011" y="402549"/>
            <a:ext cx="10196526" cy="461665"/>
          </a:xfrm>
          <a:prstGeom prst="rect">
            <a:avLst/>
          </a:prstGeom>
        </p:spPr>
        <p:txBody>
          <a:bodyPr wrap="square" anchor="ctr" anchorCtr="0">
            <a:spAutoFit/>
          </a:bodyPr>
          <a:lstStyle>
            <a:lvl1pPr algn="l" defTabSz="779173" rtl="0" eaLnBrk="1" latinLnBrk="0" hangingPunct="1">
              <a:spcBef>
                <a:spcPct val="0"/>
              </a:spcBef>
              <a:buNone/>
              <a:defRPr sz="2400" b="1" i="0" kern="1200" cap="none" spc="0" baseline="0">
                <a:solidFill>
                  <a:schemeClr val="tx1"/>
                </a:solidFill>
                <a:latin typeface="Apex New Bold" panose="02010600040501010103" pitchFamily="2" charset="77"/>
                <a:ea typeface="Apex New Bold" panose="02010600040501010103" pitchFamily="2" charset="77"/>
                <a:cs typeface="+mj-cs"/>
              </a:defRPr>
            </a:lvl1pPr>
          </a:lstStyle>
          <a:p>
            <a:r>
              <a:rPr lang="en-US" dirty="0">
                <a:latin typeface="+mn-lt"/>
              </a:rPr>
              <a:t>Step One: Administrative and </a:t>
            </a:r>
            <a:r>
              <a:rPr lang="en-GB" dirty="0">
                <a:latin typeface="+mn-lt"/>
              </a:rPr>
              <a:t>Substantive </a:t>
            </a:r>
            <a:r>
              <a:rPr lang="en-US" dirty="0">
                <a:latin typeface="+mn-lt"/>
              </a:rPr>
              <a:t>Responsiveness </a:t>
            </a:r>
            <a:endParaRPr lang="en-ZA" dirty="0">
              <a:latin typeface="+mn-lt"/>
            </a:endParaRPr>
          </a:p>
        </p:txBody>
      </p:sp>
    </p:spTree>
    <p:extLst>
      <p:ext uri="{BB962C8B-B14F-4D97-AF65-F5344CB8AC3E}">
        <p14:creationId xmlns:p14="http://schemas.microsoft.com/office/powerpoint/2010/main" val="92176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7B8E8B2-5AFE-F2CF-9B6D-6E915E2DD9D4}"/>
              </a:ext>
            </a:extLst>
          </p:cNvPr>
          <p:cNvGraphicFramePr>
            <a:graphicFrameLocks noGrp="1"/>
          </p:cNvGraphicFramePr>
          <p:nvPr>
            <p:extLst>
              <p:ext uri="{D42A27DB-BD31-4B8C-83A1-F6EECF244321}">
                <p14:modId xmlns:p14="http://schemas.microsoft.com/office/powerpoint/2010/main" val="4277514371"/>
              </p:ext>
            </p:extLst>
          </p:nvPr>
        </p:nvGraphicFramePr>
        <p:xfrm>
          <a:off x="539827" y="1116083"/>
          <a:ext cx="9836954" cy="2993209"/>
        </p:xfrm>
        <a:graphic>
          <a:graphicData uri="http://schemas.openxmlformats.org/drawingml/2006/table">
            <a:tbl>
              <a:tblPr firstRow="1" firstCol="1" lastRow="1" lastCol="1" bandRow="1" bandCol="1"/>
              <a:tblGrid>
                <a:gridCol w="7758112">
                  <a:extLst>
                    <a:ext uri="{9D8B030D-6E8A-4147-A177-3AD203B41FA5}">
                      <a16:colId xmlns:a16="http://schemas.microsoft.com/office/drawing/2014/main" val="2078786440"/>
                    </a:ext>
                  </a:extLst>
                </a:gridCol>
                <a:gridCol w="2078842">
                  <a:extLst>
                    <a:ext uri="{9D8B030D-6E8A-4147-A177-3AD203B41FA5}">
                      <a16:colId xmlns:a16="http://schemas.microsoft.com/office/drawing/2014/main" val="1950339257"/>
                    </a:ext>
                  </a:extLst>
                </a:gridCol>
              </a:tblGrid>
              <a:tr h="726761">
                <a:tc>
                  <a:txBody>
                    <a:bodyPr/>
                    <a:lstStyle/>
                    <a:p>
                      <a:pPr marL="0" marR="0" algn="ctr">
                        <a:lnSpc>
                          <a:spcPct val="150000"/>
                        </a:lnSpc>
                        <a:spcBef>
                          <a:spcPts val="300"/>
                        </a:spcBef>
                        <a:spcAft>
                          <a:spcPts val="0"/>
                        </a:spcAft>
                      </a:pPr>
                      <a:r>
                        <a:rPr lang="en-GB" sz="1400" b="1" u="sng">
                          <a:solidFill>
                            <a:srgbClr val="000000"/>
                          </a:solidFill>
                          <a:effectLst/>
                          <a:latin typeface="Tahoma" panose="020B0604030504040204" pitchFamily="34" charset="0"/>
                          <a:ea typeface="Times New Roman" panose="02020603050405020304" pitchFamily="18" charset="0"/>
                          <a:cs typeface="Tahoma" panose="020B0604030504040204" pitchFamily="34" charset="0"/>
                        </a:rPr>
                        <a:t>RETURNABLE DOCUMENTS USED FOR SCORING</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360045" marR="0" indent="-269875" algn="l">
                        <a:lnSpc>
                          <a:spcPct val="150000"/>
                        </a:lnSpc>
                        <a:spcBef>
                          <a:spcPts val="300"/>
                        </a:spcBef>
                        <a:spcAft>
                          <a:spcPts val="0"/>
                        </a:spcAft>
                      </a:pPr>
                      <a:r>
                        <a:rPr lang="en-GB" sz="14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SUBMITTED </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300"/>
                        </a:spcBef>
                        <a:spcAft>
                          <a:spcPts val="300"/>
                        </a:spcAft>
                      </a:pPr>
                      <a:r>
                        <a:rPr lang="en-GB" sz="14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[Yes or no]</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715313749"/>
                  </a:ext>
                </a:extLst>
              </a:tr>
              <a:tr h="683133">
                <a:tc>
                  <a:txBody>
                    <a:bodyPr/>
                    <a:lstStyle/>
                    <a:p>
                      <a:pPr marL="0" marR="0" algn="just">
                        <a:lnSpc>
                          <a:spcPct val="150000"/>
                        </a:lnSpc>
                        <a:spcBef>
                          <a:spcPts val="0"/>
                        </a:spcBef>
                        <a:spcAft>
                          <a:spcPts val="0"/>
                        </a:spcAft>
                      </a:pPr>
                      <a:r>
                        <a:rPr lang="en-GB" sz="1400" kern="1200">
                          <a:effectLst/>
                          <a:latin typeface="Tahoma" panose="020B0604030504040204" pitchFamily="34" charset="0"/>
                          <a:ea typeface="Times New Roman" panose="02020603050405020304" pitchFamily="18" charset="0"/>
                          <a:cs typeface="Tahoma" panose="020B0604030504040204" pitchFamily="34" charset="0"/>
                        </a:rPr>
                        <a:t>Respondent’s valid proof of evidence to claim points for compliance with Specific Goals’ requirements as stipulated in Section 9 of this RFP</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50000"/>
                        </a:lnSpc>
                        <a:spcBef>
                          <a:spcPts val="300"/>
                        </a:spcBef>
                        <a:spcAft>
                          <a:spcPts val="0"/>
                        </a:spcAft>
                      </a:pPr>
                      <a:r>
                        <a:rPr lang="en-GB" sz="1400">
                          <a:effectLst/>
                          <a:latin typeface="Tahoma" panose="020B0604030504040204" pitchFamily="34" charset="0"/>
                          <a:ea typeface="Times New Roman" panose="02020603050405020304" pitchFamily="18" charset="0"/>
                          <a:cs typeface="Tahoma" panose="020B0604030504040204" pitchFamily="34" charset="0"/>
                        </a:rPr>
                        <a:t> </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3070752"/>
                  </a:ext>
                </a:extLst>
              </a:tr>
              <a:tr h="316663">
                <a:tc>
                  <a:txBody>
                    <a:bodyPr/>
                    <a:lstStyle/>
                    <a:p>
                      <a:pPr marL="0" marR="0" algn="just">
                        <a:lnSpc>
                          <a:spcPct val="150000"/>
                        </a:lnSpc>
                        <a:spcBef>
                          <a:spcPts val="0"/>
                        </a:spcBef>
                        <a:spcAft>
                          <a:spcPts val="0"/>
                        </a:spcAft>
                      </a:pPr>
                      <a:r>
                        <a:rPr lang="en-GB" sz="1400" dirty="0">
                          <a:solidFill>
                            <a:srgbClr val="FF0000"/>
                          </a:solidFill>
                          <a:effectLst/>
                          <a:latin typeface="Tahoma" panose="020B0604030504040204" pitchFamily="34" charset="0"/>
                          <a:ea typeface="Times New Roman" panose="02020603050405020304" pitchFamily="18" charset="0"/>
                          <a:cs typeface="Tahoma" panose="020B0604030504040204" pitchFamily="34" charset="0"/>
                        </a:rPr>
                        <a:t>Reference letter template (for each Area of Discipline tendering for)</a:t>
                      </a:r>
                      <a:endParaRPr lang="en-US" sz="1400" dirty="0">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50000"/>
                        </a:lnSpc>
                        <a:spcBef>
                          <a:spcPts val="300"/>
                        </a:spcBef>
                        <a:spcAft>
                          <a:spcPts val="0"/>
                        </a:spcAft>
                      </a:pPr>
                      <a:r>
                        <a:rPr lang="en-GB" sz="1400">
                          <a:effectLst/>
                          <a:latin typeface="Tahoma" panose="020B0604030504040204" pitchFamily="34" charset="0"/>
                          <a:ea typeface="Times New Roman" panose="02020603050405020304" pitchFamily="18" charset="0"/>
                          <a:cs typeface="Tahoma" panose="020B0604030504040204" pitchFamily="34" charset="0"/>
                        </a:rPr>
                        <a:t> </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5755851"/>
                  </a:ext>
                </a:extLst>
              </a:tr>
              <a:tr h="316663">
                <a:tc>
                  <a:txBody>
                    <a:bodyPr/>
                    <a:lstStyle/>
                    <a:p>
                      <a:pPr marL="0" marR="0" algn="just">
                        <a:lnSpc>
                          <a:spcPct val="150000"/>
                        </a:lnSpc>
                        <a:spcBef>
                          <a:spcPts val="0"/>
                        </a:spcBef>
                        <a:spcAft>
                          <a:spcPts val="0"/>
                        </a:spcAft>
                      </a:pPr>
                      <a:r>
                        <a:rPr lang="en-GB" sz="14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Reference letters (for each </a:t>
                      </a:r>
                      <a:r>
                        <a:rPr lang="en-GB" sz="1400" dirty="0">
                          <a:solidFill>
                            <a:schemeClr val="tx1"/>
                          </a:solidFill>
                          <a:effectLst/>
                          <a:latin typeface="Tahoma" panose="020B0604030504040204" pitchFamily="34" charset="0"/>
                          <a:ea typeface="Times New Roman" panose="02020603050405020304" pitchFamily="18" charset="0"/>
                          <a:cs typeface="Tahoma" panose="020B0604030504040204" pitchFamily="34" charset="0"/>
                        </a:rPr>
                        <a:t>Area of Discipline</a:t>
                      </a:r>
                      <a:r>
                        <a:rPr lang="en-GB" sz="14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 tendering for)</a:t>
                      </a:r>
                      <a:endParaRPr lang="en-US" sz="14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50000"/>
                        </a:lnSpc>
                        <a:spcBef>
                          <a:spcPts val="300"/>
                        </a:spcBef>
                        <a:spcAft>
                          <a:spcPts val="0"/>
                        </a:spcAft>
                      </a:pPr>
                      <a:r>
                        <a:rPr lang="en-GB" sz="1400">
                          <a:effectLst/>
                          <a:latin typeface="Tahoma" panose="020B0604030504040204" pitchFamily="34" charset="0"/>
                          <a:ea typeface="Times New Roman" panose="02020603050405020304" pitchFamily="18" charset="0"/>
                          <a:cs typeface="Tahoma" panose="020B0604030504040204" pitchFamily="34" charset="0"/>
                        </a:rPr>
                        <a:t> </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1338576"/>
                  </a:ext>
                </a:extLst>
              </a:tr>
              <a:tr h="316663">
                <a:tc>
                  <a:txBody>
                    <a:bodyPr/>
                    <a:lstStyle/>
                    <a:p>
                      <a:pPr marL="0" marR="0" algn="just">
                        <a:lnSpc>
                          <a:spcPct val="150000"/>
                        </a:lnSpc>
                        <a:spcBef>
                          <a:spcPts val="0"/>
                        </a:spcBef>
                        <a:spcAft>
                          <a:spcPts val="0"/>
                        </a:spcAft>
                      </a:pPr>
                      <a:r>
                        <a:rPr lang="en-GB" sz="14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Key Personnel/ Team (for each proposed key personnel/team)</a:t>
                      </a:r>
                      <a:endParaRPr lang="en-US" sz="14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50000"/>
                        </a:lnSpc>
                        <a:spcBef>
                          <a:spcPts val="300"/>
                        </a:spcBef>
                        <a:spcAft>
                          <a:spcPts val="0"/>
                        </a:spcAft>
                      </a:pPr>
                      <a:r>
                        <a:rPr lang="en-GB" sz="1400">
                          <a:effectLst/>
                          <a:latin typeface="Tahoma" panose="020B0604030504040204" pitchFamily="34" charset="0"/>
                          <a:ea typeface="Times New Roman" panose="02020603050405020304" pitchFamily="18" charset="0"/>
                          <a:cs typeface="Tahoma" panose="020B0604030504040204" pitchFamily="34" charset="0"/>
                        </a:rPr>
                        <a:t> </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3401127"/>
                  </a:ext>
                </a:extLst>
              </a:tr>
              <a:tr h="316663">
                <a:tc>
                  <a:txBody>
                    <a:bodyPr/>
                    <a:lstStyle/>
                    <a:p>
                      <a:pPr marL="0" marR="0" algn="just">
                        <a:lnSpc>
                          <a:spcPct val="150000"/>
                        </a:lnSpc>
                        <a:spcBef>
                          <a:spcPts val="0"/>
                        </a:spcBef>
                        <a:spcAft>
                          <a:spcPts val="0"/>
                        </a:spcAft>
                      </a:pPr>
                      <a:r>
                        <a:rPr lang="en-GB" sz="14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CV’s</a:t>
                      </a:r>
                      <a:r>
                        <a:rPr lang="en-GB" sz="1400" dirty="0">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rPr>
                        <a:t> template (for each proposed key personnel/team)</a:t>
                      </a:r>
                      <a:endParaRPr lang="en-US" sz="1400" dirty="0">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50000"/>
                        </a:lnSpc>
                        <a:spcBef>
                          <a:spcPts val="300"/>
                        </a:spcBef>
                        <a:spcAft>
                          <a:spcPts val="0"/>
                        </a:spcAft>
                      </a:pPr>
                      <a:r>
                        <a:rPr lang="en-GB" sz="1400">
                          <a:effectLst/>
                          <a:latin typeface="Tahoma" panose="020B0604030504040204" pitchFamily="34" charset="0"/>
                          <a:ea typeface="Times New Roman" panose="02020603050405020304" pitchFamily="18" charset="0"/>
                          <a:cs typeface="Tahoma" panose="020B0604030504040204" pitchFamily="34" charset="0"/>
                        </a:rPr>
                        <a:t> </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10456"/>
                  </a:ext>
                </a:extLst>
              </a:tr>
              <a:tr h="316663">
                <a:tc>
                  <a:txBody>
                    <a:bodyPr/>
                    <a:lstStyle/>
                    <a:p>
                      <a:pPr marL="0" marR="0" algn="just">
                        <a:lnSpc>
                          <a:spcPct val="150000"/>
                        </a:lnSpc>
                        <a:spcBef>
                          <a:spcPts val="0"/>
                        </a:spcBef>
                        <a:spcAft>
                          <a:spcPts val="0"/>
                        </a:spcAft>
                      </a:pPr>
                      <a:r>
                        <a:rPr lang="en-GB" sz="1400">
                          <a:effectLst/>
                          <a:latin typeface="Tahoma" panose="020B0604030504040204" pitchFamily="34" charset="0"/>
                          <a:ea typeface="Times New Roman" panose="02020603050405020304" pitchFamily="18" charset="0"/>
                          <a:cs typeface="Times New Roman" panose="02020603050405020304" pitchFamily="18" charset="0"/>
                        </a:rPr>
                        <a:t>Collection Management Methodology for soft and hard collection phase. (for Collection )</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50000"/>
                        </a:lnSpc>
                        <a:spcBef>
                          <a:spcPts val="300"/>
                        </a:spcBef>
                        <a:spcAft>
                          <a:spcPts val="0"/>
                        </a:spcAft>
                      </a:pPr>
                      <a:r>
                        <a:rPr lang="en-GB" sz="1400" dirty="0">
                          <a:effectLst/>
                          <a:latin typeface="Tahoma" panose="020B0604030504040204" pitchFamily="34" charset="0"/>
                          <a:ea typeface="Times New Roman" panose="02020603050405020304" pitchFamily="18" charset="0"/>
                          <a:cs typeface="Tahoma" panose="020B0604030504040204" pitchFamily="34" charset="0"/>
                        </a:rPr>
                        <a:t> </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4938092"/>
                  </a:ext>
                </a:extLst>
              </a:tr>
            </a:tbl>
          </a:graphicData>
        </a:graphic>
      </p:graphicFrame>
      <p:sp>
        <p:nvSpPr>
          <p:cNvPr id="7" name="Title 1">
            <a:extLst>
              <a:ext uri="{FF2B5EF4-FFF2-40B4-BE49-F238E27FC236}">
                <a16:creationId xmlns:a16="http://schemas.microsoft.com/office/drawing/2014/main" id="{11657301-12A5-9F87-EDB7-332CACAA0AFD}"/>
              </a:ext>
            </a:extLst>
          </p:cNvPr>
          <p:cNvSpPr txBox="1">
            <a:spLocks/>
          </p:cNvSpPr>
          <p:nvPr/>
        </p:nvSpPr>
        <p:spPr>
          <a:xfrm>
            <a:off x="531844" y="413566"/>
            <a:ext cx="10196526" cy="461665"/>
          </a:xfrm>
          <a:prstGeom prst="rect">
            <a:avLst/>
          </a:prstGeom>
        </p:spPr>
        <p:txBody>
          <a:bodyPr wrap="square" anchor="ctr" anchorCtr="0">
            <a:spAutoFit/>
          </a:bodyPr>
          <a:lstStyle>
            <a:lvl1pPr algn="l" defTabSz="779173" rtl="0" eaLnBrk="1" latinLnBrk="0" hangingPunct="1">
              <a:spcBef>
                <a:spcPct val="0"/>
              </a:spcBef>
              <a:buNone/>
              <a:defRPr sz="2400" b="1" i="0" kern="1200" cap="none" spc="0" baseline="0">
                <a:solidFill>
                  <a:schemeClr val="tx1"/>
                </a:solidFill>
                <a:latin typeface="Apex New Bold" panose="02010600040501010103" pitchFamily="2" charset="77"/>
                <a:ea typeface="Apex New Bold" panose="02010600040501010103" pitchFamily="2" charset="77"/>
                <a:cs typeface="+mj-cs"/>
              </a:defRPr>
            </a:lvl1pPr>
          </a:lstStyle>
          <a:p>
            <a:r>
              <a:rPr lang="en-US" dirty="0">
                <a:latin typeface="+mn-lt"/>
              </a:rPr>
              <a:t>Step One: Administrative and </a:t>
            </a:r>
            <a:r>
              <a:rPr lang="en-GB" dirty="0">
                <a:latin typeface="+mn-lt"/>
              </a:rPr>
              <a:t>Substantive </a:t>
            </a:r>
            <a:r>
              <a:rPr lang="en-US" dirty="0">
                <a:latin typeface="+mn-lt"/>
              </a:rPr>
              <a:t>Responsiveness </a:t>
            </a:r>
            <a:endParaRPr lang="en-ZA" dirty="0">
              <a:latin typeface="+mn-lt"/>
            </a:endParaRPr>
          </a:p>
        </p:txBody>
      </p:sp>
      <p:cxnSp>
        <p:nvCxnSpPr>
          <p:cNvPr id="4" name="Straight Connector 3">
            <a:extLst>
              <a:ext uri="{FF2B5EF4-FFF2-40B4-BE49-F238E27FC236}">
                <a16:creationId xmlns:a16="http://schemas.microsoft.com/office/drawing/2014/main" id="{34AE7B52-3205-7FFD-7A41-734BC0B659A8}"/>
              </a:ext>
            </a:extLst>
          </p:cNvPr>
          <p:cNvCxnSpPr/>
          <p:nvPr/>
        </p:nvCxnSpPr>
        <p:spPr>
          <a:xfrm>
            <a:off x="727113" y="2710149"/>
            <a:ext cx="5233012"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DD0B387-2D2A-A9D4-C84D-81560585795F}"/>
              </a:ext>
            </a:extLst>
          </p:cNvPr>
          <p:cNvCxnSpPr>
            <a:cxnSpLocks/>
          </p:cNvCxnSpPr>
          <p:nvPr/>
        </p:nvCxnSpPr>
        <p:spPr>
          <a:xfrm>
            <a:off x="923580" y="3688815"/>
            <a:ext cx="3923842" cy="0"/>
          </a:xfrm>
          <a:prstGeom prst="line">
            <a:avLst/>
          </a:prstGeom>
          <a:ln w="15875"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0710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B1779DC-2E5D-83D0-F951-4EF2260912EA}"/>
              </a:ext>
            </a:extLst>
          </p:cNvPr>
          <p:cNvGraphicFramePr>
            <a:graphicFrameLocks noGrp="1"/>
          </p:cNvGraphicFramePr>
          <p:nvPr>
            <p:extLst>
              <p:ext uri="{D42A27DB-BD31-4B8C-83A1-F6EECF244321}">
                <p14:modId xmlns:p14="http://schemas.microsoft.com/office/powerpoint/2010/main" val="3438492819"/>
              </p:ext>
            </p:extLst>
          </p:nvPr>
        </p:nvGraphicFramePr>
        <p:xfrm>
          <a:off x="736603" y="1073982"/>
          <a:ext cx="10092977" cy="5205630"/>
        </p:xfrm>
        <a:graphic>
          <a:graphicData uri="http://schemas.openxmlformats.org/drawingml/2006/table">
            <a:tbl>
              <a:tblPr firstRow="1" firstCol="1" lastRow="1" lastCol="1" bandRow="1" bandCol="1"/>
              <a:tblGrid>
                <a:gridCol w="8697828">
                  <a:extLst>
                    <a:ext uri="{9D8B030D-6E8A-4147-A177-3AD203B41FA5}">
                      <a16:colId xmlns:a16="http://schemas.microsoft.com/office/drawing/2014/main" val="1487539380"/>
                    </a:ext>
                  </a:extLst>
                </a:gridCol>
                <a:gridCol w="1395149">
                  <a:extLst>
                    <a:ext uri="{9D8B030D-6E8A-4147-A177-3AD203B41FA5}">
                      <a16:colId xmlns:a16="http://schemas.microsoft.com/office/drawing/2014/main" val="3369339816"/>
                    </a:ext>
                  </a:extLst>
                </a:gridCol>
              </a:tblGrid>
              <a:tr h="976560">
                <a:tc>
                  <a:txBody>
                    <a:bodyPr/>
                    <a:lstStyle/>
                    <a:p>
                      <a:pPr marL="360045" marR="0" algn="just">
                        <a:lnSpc>
                          <a:spcPct val="150000"/>
                        </a:lnSpc>
                        <a:spcBef>
                          <a:spcPts val="0"/>
                        </a:spcBef>
                        <a:spcAft>
                          <a:spcPts val="0"/>
                        </a:spcAft>
                      </a:pPr>
                      <a:r>
                        <a:rPr lang="en-GB" sz="1400" b="1" kern="12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p>
                      <a:pPr marL="360045" marR="0" algn="just">
                        <a:lnSpc>
                          <a:spcPct val="150000"/>
                        </a:lnSpc>
                        <a:spcBef>
                          <a:spcPts val="0"/>
                        </a:spcBef>
                        <a:spcAft>
                          <a:spcPts val="0"/>
                        </a:spcAft>
                      </a:pPr>
                      <a:r>
                        <a:rPr lang="en-GB" sz="1400" b="1" kern="12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ESSENTIAL</a:t>
                      </a:r>
                      <a:r>
                        <a:rPr lang="en-GB" sz="1400" b="1" kern="1200">
                          <a:solidFill>
                            <a:srgbClr val="FF0000"/>
                          </a:solidFill>
                          <a:effectLst/>
                          <a:latin typeface="Tahoma" panose="020B0604030504040204" pitchFamily="34" charset="0"/>
                          <a:ea typeface="Times New Roman" panose="02020603050405020304" pitchFamily="18" charset="0"/>
                          <a:cs typeface="Tahoma" panose="020B0604030504040204" pitchFamily="34" charset="0"/>
                        </a:rPr>
                        <a:t> </a:t>
                      </a:r>
                      <a:r>
                        <a:rPr lang="en-GB" sz="1400" b="1" kern="12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RETURNABLE DOCUMENTS &amp; SCHEDULES </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13923" marR="13923" marT="80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60045" marR="0" indent="-269875" algn="l">
                        <a:lnSpc>
                          <a:spcPct val="150000"/>
                        </a:lnSpc>
                        <a:spcBef>
                          <a:spcPts val="300"/>
                        </a:spcBef>
                        <a:spcAft>
                          <a:spcPts val="0"/>
                        </a:spcAft>
                      </a:pPr>
                      <a:r>
                        <a:rPr lang="en-GB" sz="14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SUBMITTED </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p>
                      <a:pPr marL="90170" marR="0" algn="l">
                        <a:lnSpc>
                          <a:spcPct val="150000"/>
                        </a:lnSpc>
                        <a:spcBef>
                          <a:spcPts val="300"/>
                        </a:spcBef>
                        <a:spcAft>
                          <a:spcPts val="0"/>
                        </a:spcAft>
                      </a:pPr>
                      <a:r>
                        <a:rPr lang="en-GB" sz="14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[Yes or no]</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9956599"/>
                  </a:ext>
                </a:extLst>
              </a:tr>
              <a:tr h="528275">
                <a:tc>
                  <a:txBody>
                    <a:bodyPr/>
                    <a:lstStyle/>
                    <a:p>
                      <a:pPr marL="0" marR="0" algn="just">
                        <a:lnSpc>
                          <a:spcPct val="115000"/>
                        </a:lnSpc>
                        <a:spcBef>
                          <a:spcPts val="300"/>
                        </a:spcBef>
                        <a:spcAft>
                          <a:spcPts val="0"/>
                        </a:spcAft>
                      </a:pPr>
                      <a:r>
                        <a:rPr lang="en-GB" sz="1400" kern="12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In the case of Joint Ventures, a copy of the Joint Venture Agreement or written confirmation of the intention to enter into a Joint Venture Agreement</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13923" marR="13923" marT="80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60045" marR="0" algn="just">
                        <a:lnSpc>
                          <a:spcPct val="115000"/>
                        </a:lnSpc>
                        <a:spcBef>
                          <a:spcPts val="300"/>
                        </a:spcBef>
                        <a:spcAft>
                          <a:spcPts val="0"/>
                        </a:spcAft>
                      </a:pPr>
                      <a:r>
                        <a:rPr lang="en-GB" sz="1400" kern="12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2518790"/>
                  </a:ext>
                </a:extLst>
              </a:tr>
              <a:tr h="254777">
                <a:tc>
                  <a:txBody>
                    <a:bodyPr/>
                    <a:lstStyle/>
                    <a:p>
                      <a:pPr marL="0" marR="0" algn="just">
                        <a:lnSpc>
                          <a:spcPct val="115000"/>
                        </a:lnSpc>
                        <a:spcBef>
                          <a:spcPts val="300"/>
                        </a:spcBef>
                        <a:spcAft>
                          <a:spcPts val="0"/>
                        </a:spcAft>
                      </a:pPr>
                      <a:r>
                        <a:rPr lang="en-GB" sz="1400" kern="1200">
                          <a:effectLst/>
                          <a:latin typeface="Tahoma" panose="020B0604030504040204" pitchFamily="34" charset="0"/>
                          <a:ea typeface="Times New Roman" panose="02020603050405020304" pitchFamily="18" charset="0"/>
                          <a:cs typeface="Times New Roman" panose="02020603050405020304" pitchFamily="18" charset="0"/>
                        </a:rPr>
                        <a:t>SECTION 1: SBD1 Form</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13923" marR="13923" marT="80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60045" marR="0" algn="just">
                        <a:lnSpc>
                          <a:spcPct val="115000"/>
                        </a:lnSpc>
                        <a:spcBef>
                          <a:spcPts val="300"/>
                        </a:spcBef>
                        <a:spcAft>
                          <a:spcPts val="0"/>
                        </a:spcAft>
                      </a:pPr>
                      <a:r>
                        <a:rPr lang="en-GB" sz="1400" kern="12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5725589"/>
                  </a:ext>
                </a:extLst>
              </a:tr>
              <a:tr h="254777">
                <a:tc>
                  <a:txBody>
                    <a:bodyPr/>
                    <a:lstStyle/>
                    <a:p>
                      <a:pPr marL="0" marR="0" algn="just">
                        <a:lnSpc>
                          <a:spcPct val="115000"/>
                        </a:lnSpc>
                        <a:spcBef>
                          <a:spcPts val="300"/>
                        </a:spcBef>
                        <a:spcAft>
                          <a:spcPts val="0"/>
                        </a:spcAft>
                      </a:pPr>
                      <a:r>
                        <a:rPr lang="en-GB" sz="1400" kern="12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SECTION 4 : Delivery Schedule</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13923" marR="13923" marT="80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60045" marR="0" algn="just">
                        <a:lnSpc>
                          <a:spcPct val="115000"/>
                        </a:lnSpc>
                        <a:spcBef>
                          <a:spcPts val="300"/>
                        </a:spcBef>
                        <a:spcAft>
                          <a:spcPts val="0"/>
                        </a:spcAft>
                      </a:pPr>
                      <a:r>
                        <a:rPr lang="en-GB" sz="1400" kern="12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7411425"/>
                  </a:ext>
                </a:extLst>
              </a:tr>
              <a:tr h="254777">
                <a:tc>
                  <a:txBody>
                    <a:bodyPr/>
                    <a:lstStyle/>
                    <a:p>
                      <a:pPr marL="0" marR="0" algn="just">
                        <a:lnSpc>
                          <a:spcPct val="115000"/>
                        </a:lnSpc>
                        <a:spcBef>
                          <a:spcPts val="300"/>
                        </a:spcBef>
                        <a:spcAft>
                          <a:spcPts val="0"/>
                        </a:spcAft>
                      </a:pPr>
                      <a:r>
                        <a:rPr lang="en-GB" sz="1400" kern="12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SECTION 5 : Proposal Form and List of Returnable documents</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24634" marR="24634" marT="80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60045" marR="0" algn="l">
                        <a:lnSpc>
                          <a:spcPct val="115000"/>
                        </a:lnSpc>
                        <a:spcBef>
                          <a:spcPts val="0"/>
                        </a:spcBef>
                        <a:spcAft>
                          <a:spcPts val="0"/>
                        </a:spcAft>
                      </a:pPr>
                      <a:r>
                        <a:rPr lang="en-GB" sz="1400" kern="12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0745243"/>
                  </a:ext>
                </a:extLst>
              </a:tr>
              <a:tr h="290521">
                <a:tc>
                  <a:txBody>
                    <a:bodyPr/>
                    <a:lstStyle/>
                    <a:p>
                      <a:pPr marL="0" marR="0" algn="just">
                        <a:lnSpc>
                          <a:spcPct val="115000"/>
                        </a:lnSpc>
                        <a:spcBef>
                          <a:spcPts val="300"/>
                        </a:spcBef>
                        <a:spcAft>
                          <a:spcPts val="0"/>
                        </a:spcAft>
                      </a:pPr>
                      <a:r>
                        <a:rPr lang="en-GB" sz="1400" kern="1200">
                          <a:effectLst/>
                          <a:latin typeface="Tahoma" panose="020B0604030504040204" pitchFamily="34" charset="0"/>
                          <a:ea typeface="Times New Roman" panose="02020603050405020304" pitchFamily="18" charset="0"/>
                          <a:cs typeface="Tahoma" panose="020B0604030504040204" pitchFamily="34" charset="0"/>
                        </a:rPr>
                        <a:t>SECTION 6 : Certificate Of Acquaintance with RFP, Terms &amp; Conditions &amp; Applicable Documents</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24634" marR="24634" marT="80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60045" marR="0" algn="just">
                        <a:lnSpc>
                          <a:spcPct val="115000"/>
                        </a:lnSpc>
                        <a:spcBef>
                          <a:spcPts val="300"/>
                        </a:spcBef>
                        <a:spcAft>
                          <a:spcPts val="0"/>
                        </a:spcAft>
                      </a:pPr>
                      <a:r>
                        <a:rPr lang="en-GB" sz="1400" kern="12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0585305"/>
                  </a:ext>
                </a:extLst>
              </a:tr>
              <a:tr h="254777">
                <a:tc>
                  <a:txBody>
                    <a:bodyPr/>
                    <a:lstStyle/>
                    <a:p>
                      <a:pPr marL="0" marR="0" algn="just">
                        <a:lnSpc>
                          <a:spcPct val="115000"/>
                        </a:lnSpc>
                        <a:spcBef>
                          <a:spcPts val="300"/>
                        </a:spcBef>
                        <a:spcAft>
                          <a:spcPts val="0"/>
                        </a:spcAft>
                      </a:pPr>
                      <a:r>
                        <a:rPr lang="en-GB" sz="1400" kern="1200">
                          <a:effectLst/>
                          <a:latin typeface="Tahoma" panose="020B0604030504040204" pitchFamily="34" charset="0"/>
                          <a:ea typeface="Times New Roman" panose="02020603050405020304" pitchFamily="18" charset="0"/>
                          <a:cs typeface="Tahoma" panose="020B0604030504040204" pitchFamily="34" charset="0"/>
                        </a:rPr>
                        <a:t>SECTION 7 : RFP Declaration and Breach of Law Form</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24634" marR="24634" marT="80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60045" marR="0" algn="just">
                        <a:lnSpc>
                          <a:spcPct val="115000"/>
                        </a:lnSpc>
                        <a:spcBef>
                          <a:spcPts val="300"/>
                        </a:spcBef>
                        <a:spcAft>
                          <a:spcPts val="0"/>
                        </a:spcAft>
                      </a:pPr>
                      <a:r>
                        <a:rPr lang="en-GB" sz="1400" kern="12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4058378"/>
                  </a:ext>
                </a:extLst>
              </a:tr>
              <a:tr h="254777">
                <a:tc>
                  <a:txBody>
                    <a:bodyPr/>
                    <a:lstStyle/>
                    <a:p>
                      <a:pPr marL="0" marR="0" algn="just">
                        <a:lnSpc>
                          <a:spcPct val="115000"/>
                        </a:lnSpc>
                        <a:spcBef>
                          <a:spcPts val="300"/>
                        </a:spcBef>
                        <a:spcAft>
                          <a:spcPts val="0"/>
                        </a:spcAft>
                      </a:pPr>
                      <a:r>
                        <a:rPr lang="en-GB" sz="1400" kern="1200">
                          <a:effectLst/>
                          <a:latin typeface="Tahoma" panose="020B0604030504040204" pitchFamily="34" charset="0"/>
                          <a:ea typeface="Times New Roman" panose="02020603050405020304" pitchFamily="18" charset="0"/>
                          <a:cs typeface="Tahoma" panose="020B0604030504040204" pitchFamily="34" charset="0"/>
                        </a:rPr>
                        <a:t>SECTION 9: </a:t>
                      </a:r>
                      <a:r>
                        <a:rPr lang="en-GB" sz="1400">
                          <a:effectLst/>
                          <a:latin typeface="Tahoma" panose="020B0604030504040204" pitchFamily="34" charset="0"/>
                          <a:ea typeface="Times New Roman" panose="02020603050405020304" pitchFamily="18" charset="0"/>
                          <a:cs typeface="Times New Roman" panose="02020603050405020304" pitchFamily="18" charset="0"/>
                        </a:rPr>
                        <a:t> Specific Goals Points Claims Form</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24634" marR="24634" marT="80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60045" marR="0" algn="just">
                        <a:lnSpc>
                          <a:spcPct val="115000"/>
                        </a:lnSpc>
                        <a:spcBef>
                          <a:spcPts val="300"/>
                        </a:spcBef>
                        <a:spcAft>
                          <a:spcPts val="0"/>
                        </a:spcAft>
                      </a:pPr>
                      <a:r>
                        <a:rPr lang="en-GB" sz="1400" kern="12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3644777"/>
                  </a:ext>
                </a:extLst>
              </a:tr>
              <a:tr h="254777">
                <a:tc>
                  <a:txBody>
                    <a:bodyPr/>
                    <a:lstStyle/>
                    <a:p>
                      <a:pPr marL="0" marR="0" algn="just">
                        <a:lnSpc>
                          <a:spcPct val="115000"/>
                        </a:lnSpc>
                        <a:spcBef>
                          <a:spcPts val="300"/>
                        </a:spcBef>
                        <a:spcAft>
                          <a:spcPts val="0"/>
                        </a:spcAft>
                      </a:pPr>
                      <a:r>
                        <a:rPr lang="en-GB" sz="1400" kern="1200">
                          <a:effectLst/>
                          <a:latin typeface="Tahoma" panose="020B0604030504040204" pitchFamily="34" charset="0"/>
                          <a:ea typeface="Times New Roman" panose="02020603050405020304" pitchFamily="18" charset="0"/>
                          <a:cs typeface="Tahoma" panose="020B0604030504040204" pitchFamily="34" charset="0"/>
                        </a:rPr>
                        <a:t>SECTION 10: Job Creation Schedule</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24634" marR="24634" marT="80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60045" marR="0" algn="just">
                        <a:lnSpc>
                          <a:spcPct val="115000"/>
                        </a:lnSpc>
                        <a:spcBef>
                          <a:spcPts val="300"/>
                        </a:spcBef>
                        <a:spcAft>
                          <a:spcPts val="0"/>
                        </a:spcAft>
                      </a:pPr>
                      <a:r>
                        <a:rPr lang="en-GB" sz="1400" kern="12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0662203"/>
                  </a:ext>
                </a:extLst>
              </a:tr>
              <a:tr h="254777">
                <a:tc>
                  <a:txBody>
                    <a:bodyPr/>
                    <a:lstStyle/>
                    <a:p>
                      <a:pPr marL="0" marR="0" algn="just">
                        <a:lnSpc>
                          <a:spcPct val="115000"/>
                        </a:lnSpc>
                        <a:spcBef>
                          <a:spcPts val="300"/>
                        </a:spcBef>
                        <a:spcAft>
                          <a:spcPts val="0"/>
                        </a:spcAft>
                      </a:pPr>
                      <a:r>
                        <a:rPr lang="en-GB" sz="1400" kern="1200">
                          <a:effectLst/>
                          <a:latin typeface="Tahoma" panose="020B0604030504040204" pitchFamily="34" charset="0"/>
                          <a:ea typeface="Times New Roman" panose="02020603050405020304" pitchFamily="18" charset="0"/>
                          <a:cs typeface="Tahoma" panose="020B0604030504040204" pitchFamily="34" charset="0"/>
                        </a:rPr>
                        <a:t>SECTION 11: </a:t>
                      </a:r>
                      <a:r>
                        <a:rPr lang="en-GB" sz="1400">
                          <a:effectLst/>
                          <a:latin typeface="Tahoma" panose="020B0604030504040204" pitchFamily="34" charset="0"/>
                          <a:ea typeface="Times New Roman" panose="02020603050405020304" pitchFamily="18" charset="0"/>
                          <a:cs typeface="Tahoma" panose="020B0604030504040204" pitchFamily="34" charset="0"/>
                        </a:rPr>
                        <a:t> Protection of Personal Information</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24634" marR="24634" marT="80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60045" marR="0" algn="just">
                        <a:lnSpc>
                          <a:spcPct val="115000"/>
                        </a:lnSpc>
                        <a:spcBef>
                          <a:spcPts val="300"/>
                        </a:spcBef>
                        <a:spcAft>
                          <a:spcPts val="0"/>
                        </a:spcAft>
                      </a:pPr>
                      <a:r>
                        <a:rPr lang="en-GB" sz="1400" kern="12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9325810"/>
                  </a:ext>
                </a:extLst>
              </a:tr>
              <a:tr h="290521">
                <a:tc>
                  <a:txBody>
                    <a:bodyPr/>
                    <a:lstStyle/>
                    <a:p>
                      <a:pPr marL="0" marR="0" algn="just">
                        <a:lnSpc>
                          <a:spcPct val="115000"/>
                        </a:lnSpc>
                        <a:spcBef>
                          <a:spcPts val="300"/>
                        </a:spcBef>
                        <a:spcAft>
                          <a:spcPts val="0"/>
                        </a:spcAft>
                      </a:pPr>
                      <a:r>
                        <a:rPr lang="en-GB" sz="1400" kern="1200">
                          <a:effectLst/>
                          <a:latin typeface="Tahoma" panose="020B0604030504040204" pitchFamily="34" charset="0"/>
                          <a:ea typeface="Times New Roman" panose="02020603050405020304" pitchFamily="18" charset="0"/>
                          <a:cs typeface="Tahoma" panose="020B0604030504040204" pitchFamily="34" charset="0"/>
                        </a:rPr>
                        <a:t>ANNEXURE A1: </a:t>
                      </a:r>
                      <a:r>
                        <a:rPr lang="en-GB" sz="1400">
                          <a:effectLst/>
                          <a:latin typeface="Tahoma" panose="020B0604030504040204" pitchFamily="34" charset="0"/>
                          <a:ea typeface="Times New Roman" panose="02020603050405020304" pitchFamily="18" charset="0"/>
                          <a:cs typeface="Times New Roman" panose="02020603050405020304" pitchFamily="18" charset="0"/>
                        </a:rPr>
                        <a:t> LEGAL DISCIPLINES (Bidder to tick for each Area of Disciplines </a:t>
                      </a:r>
                      <a:r>
                        <a:rPr lang="en-GB" sz="1400">
                          <a:effectLst/>
                          <a:latin typeface="Tahoma" panose="020B0604030504040204" pitchFamily="34" charset="0"/>
                          <a:ea typeface="Times New Roman" panose="02020603050405020304" pitchFamily="18" charset="0"/>
                          <a:cs typeface="Tahoma" panose="020B0604030504040204" pitchFamily="34" charset="0"/>
                        </a:rPr>
                        <a:t>tendering for)</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24634" marR="24634" marT="80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60045" marR="0" algn="just">
                        <a:lnSpc>
                          <a:spcPct val="115000"/>
                        </a:lnSpc>
                        <a:spcBef>
                          <a:spcPts val="300"/>
                        </a:spcBef>
                        <a:spcAft>
                          <a:spcPts val="0"/>
                        </a:spcAft>
                      </a:pPr>
                      <a:r>
                        <a:rPr lang="en-GB" sz="1400" kern="12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1928261"/>
                  </a:ext>
                </a:extLst>
              </a:tr>
              <a:tr h="254777">
                <a:tc>
                  <a:txBody>
                    <a:bodyPr/>
                    <a:lstStyle/>
                    <a:p>
                      <a:pPr marL="0" marR="0" algn="just">
                        <a:lnSpc>
                          <a:spcPct val="115000"/>
                        </a:lnSpc>
                        <a:spcBef>
                          <a:spcPts val="300"/>
                        </a:spcBef>
                        <a:spcAft>
                          <a:spcPts val="0"/>
                        </a:spcAft>
                      </a:pPr>
                      <a:r>
                        <a:rPr lang="en-GB" sz="1400">
                          <a:effectLst/>
                          <a:latin typeface="Tahoma" panose="020B0604030504040204" pitchFamily="34" charset="0"/>
                          <a:ea typeface="Times New Roman" panose="02020603050405020304" pitchFamily="18" charset="0"/>
                          <a:cs typeface="Tahoma" panose="020B0604030504040204" pitchFamily="34" charset="0"/>
                        </a:rPr>
                        <a:t>ANNEXURE D: Draft Service Level Agreement</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24634" marR="24634" marT="80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60045" marR="0" algn="just">
                        <a:lnSpc>
                          <a:spcPct val="115000"/>
                        </a:lnSpc>
                        <a:spcBef>
                          <a:spcPts val="300"/>
                        </a:spcBef>
                        <a:spcAft>
                          <a:spcPts val="0"/>
                        </a:spcAft>
                      </a:pPr>
                      <a:r>
                        <a:rPr lang="en-GB" sz="1400" kern="12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1504164"/>
                  </a:ext>
                </a:extLst>
              </a:tr>
              <a:tr h="254777">
                <a:tc>
                  <a:txBody>
                    <a:bodyPr/>
                    <a:lstStyle/>
                    <a:p>
                      <a:pPr marL="0" marR="0" algn="just">
                        <a:lnSpc>
                          <a:spcPct val="115000"/>
                        </a:lnSpc>
                        <a:spcBef>
                          <a:spcPts val="300"/>
                        </a:spcBef>
                        <a:spcAft>
                          <a:spcPts val="0"/>
                        </a:spcAft>
                      </a:pPr>
                      <a:r>
                        <a:rPr lang="en-GB" sz="1400">
                          <a:effectLst/>
                          <a:latin typeface="Tahoma" panose="020B0604030504040204" pitchFamily="34" charset="0"/>
                          <a:ea typeface="Times New Roman" panose="02020603050405020304" pitchFamily="18" charset="0"/>
                          <a:cs typeface="Tahoma" panose="020B0604030504040204" pitchFamily="34" charset="0"/>
                        </a:rPr>
                        <a:t>ANNEXURE E: TRANSNET’S General Bid Conditions</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24634" marR="24634" marT="80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60045" marR="0" algn="just">
                        <a:lnSpc>
                          <a:spcPct val="115000"/>
                        </a:lnSpc>
                        <a:spcBef>
                          <a:spcPts val="300"/>
                        </a:spcBef>
                        <a:spcAft>
                          <a:spcPts val="0"/>
                        </a:spcAft>
                      </a:pPr>
                      <a:r>
                        <a:rPr lang="en-GB" sz="1400" kern="12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0347700"/>
                  </a:ext>
                </a:extLst>
              </a:tr>
              <a:tr h="254777">
                <a:tc>
                  <a:txBody>
                    <a:bodyPr/>
                    <a:lstStyle/>
                    <a:p>
                      <a:pPr marL="0" marR="0" algn="just">
                        <a:lnSpc>
                          <a:spcPct val="115000"/>
                        </a:lnSpc>
                        <a:spcBef>
                          <a:spcPts val="300"/>
                        </a:spcBef>
                        <a:spcAft>
                          <a:spcPts val="0"/>
                        </a:spcAft>
                      </a:pPr>
                      <a:r>
                        <a:rPr lang="en-GB" sz="1400">
                          <a:effectLst/>
                          <a:latin typeface="Tahoma" panose="020B0604030504040204" pitchFamily="34" charset="0"/>
                          <a:ea typeface="Times New Roman" panose="02020603050405020304" pitchFamily="18" charset="0"/>
                          <a:cs typeface="Tahoma" panose="020B0604030504040204" pitchFamily="34" charset="0"/>
                        </a:rPr>
                        <a:t>ANNEXURE F: TRANSNET’S Supplier Integrity Pact</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24634" marR="24634" marT="80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60045" marR="0" algn="just">
                        <a:lnSpc>
                          <a:spcPct val="115000"/>
                        </a:lnSpc>
                        <a:spcBef>
                          <a:spcPts val="300"/>
                        </a:spcBef>
                        <a:spcAft>
                          <a:spcPts val="0"/>
                        </a:spcAft>
                      </a:pPr>
                      <a:r>
                        <a:rPr lang="en-GB" sz="1400" kern="12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4102584"/>
                  </a:ext>
                </a:extLst>
              </a:tr>
              <a:tr h="254777">
                <a:tc>
                  <a:txBody>
                    <a:bodyPr/>
                    <a:lstStyle/>
                    <a:p>
                      <a:pPr marL="0" marR="0" algn="just">
                        <a:lnSpc>
                          <a:spcPct val="115000"/>
                        </a:lnSpc>
                        <a:spcBef>
                          <a:spcPts val="300"/>
                        </a:spcBef>
                        <a:spcAft>
                          <a:spcPts val="0"/>
                        </a:spcAft>
                      </a:pPr>
                      <a:r>
                        <a:rPr lang="en-GB" sz="1400">
                          <a:effectLst/>
                          <a:latin typeface="Tahoma" panose="020B0604030504040204" pitchFamily="34" charset="0"/>
                          <a:ea typeface="Times New Roman" panose="02020603050405020304" pitchFamily="18" charset="0"/>
                          <a:cs typeface="Tahoma" panose="020B0604030504040204" pitchFamily="34" charset="0"/>
                        </a:rPr>
                        <a:t>ANNEXURE G: Non- Disclosure Agreement</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24634" marR="24634" marT="80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60045" marR="0" algn="just">
                        <a:lnSpc>
                          <a:spcPct val="115000"/>
                        </a:lnSpc>
                        <a:spcBef>
                          <a:spcPts val="300"/>
                        </a:spcBef>
                        <a:spcAft>
                          <a:spcPts val="0"/>
                        </a:spcAft>
                      </a:pPr>
                      <a:r>
                        <a:rPr lang="en-GB" sz="1400" kern="12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2756930"/>
                  </a:ext>
                </a:extLst>
              </a:tr>
              <a:tr h="317206">
                <a:tc>
                  <a:txBody>
                    <a:bodyPr/>
                    <a:lstStyle/>
                    <a:p>
                      <a:pPr marL="0" marR="0" algn="just">
                        <a:lnSpc>
                          <a:spcPct val="150000"/>
                        </a:lnSpc>
                        <a:spcBef>
                          <a:spcPts val="0"/>
                        </a:spcBef>
                        <a:spcAft>
                          <a:spcPts val="0"/>
                        </a:spcAft>
                      </a:pPr>
                      <a:r>
                        <a:rPr lang="en-GB" sz="1400">
                          <a:effectLst/>
                          <a:latin typeface="Tahoma" panose="020B0604030504040204" pitchFamily="34" charset="0"/>
                          <a:ea typeface="Times New Roman" panose="02020603050405020304" pitchFamily="18" charset="0"/>
                          <a:cs typeface="Times New Roman" panose="02020603050405020304" pitchFamily="18" charset="0"/>
                        </a:rPr>
                        <a:t>ANNEXURE H: Supplier Declaration Form </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24634" marR="24634" marT="80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60045" marR="0" algn="just">
                        <a:lnSpc>
                          <a:spcPct val="115000"/>
                        </a:lnSpc>
                        <a:spcBef>
                          <a:spcPts val="300"/>
                        </a:spcBef>
                        <a:spcAft>
                          <a:spcPts val="0"/>
                        </a:spcAft>
                      </a:pPr>
                      <a:r>
                        <a:rPr lang="en-GB" sz="1400" kern="12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9875956"/>
                  </a:ext>
                </a:extLst>
              </a:tr>
            </a:tbl>
          </a:graphicData>
        </a:graphic>
      </p:graphicFrame>
      <p:sp>
        <p:nvSpPr>
          <p:cNvPr id="3" name="Title 1">
            <a:extLst>
              <a:ext uri="{FF2B5EF4-FFF2-40B4-BE49-F238E27FC236}">
                <a16:creationId xmlns:a16="http://schemas.microsoft.com/office/drawing/2014/main" id="{B3E7312F-0207-C40F-323F-571B94A7010F}"/>
              </a:ext>
            </a:extLst>
          </p:cNvPr>
          <p:cNvSpPr txBox="1">
            <a:spLocks/>
          </p:cNvSpPr>
          <p:nvPr/>
        </p:nvSpPr>
        <p:spPr>
          <a:xfrm>
            <a:off x="512146" y="402640"/>
            <a:ext cx="10196526" cy="461665"/>
          </a:xfrm>
          <a:prstGeom prst="rect">
            <a:avLst/>
          </a:prstGeom>
        </p:spPr>
        <p:txBody>
          <a:bodyPr wrap="square" anchor="ctr" anchorCtr="0">
            <a:spAutoFit/>
          </a:bodyPr>
          <a:lstStyle>
            <a:lvl1pPr algn="l" defTabSz="779173" rtl="0" eaLnBrk="1" latinLnBrk="0" hangingPunct="1">
              <a:spcBef>
                <a:spcPct val="0"/>
              </a:spcBef>
              <a:buNone/>
              <a:defRPr sz="2400" b="1" i="0" kern="1200" cap="none" spc="0" baseline="0">
                <a:solidFill>
                  <a:schemeClr val="tx1"/>
                </a:solidFill>
                <a:latin typeface="Apex New Bold" panose="02010600040501010103" pitchFamily="2" charset="77"/>
                <a:ea typeface="Apex New Bold" panose="02010600040501010103" pitchFamily="2" charset="77"/>
                <a:cs typeface="+mj-cs"/>
              </a:defRPr>
            </a:lvl1pPr>
          </a:lstStyle>
          <a:p>
            <a:r>
              <a:rPr lang="en-US" dirty="0">
                <a:latin typeface="+mn-lt"/>
              </a:rPr>
              <a:t>Step One: Administrative and </a:t>
            </a:r>
            <a:r>
              <a:rPr lang="en-GB" dirty="0">
                <a:latin typeface="+mn-lt"/>
              </a:rPr>
              <a:t>Substantive </a:t>
            </a:r>
            <a:r>
              <a:rPr lang="en-US" dirty="0">
                <a:latin typeface="+mn-lt"/>
              </a:rPr>
              <a:t>Responsiveness </a:t>
            </a:r>
            <a:endParaRPr lang="en-ZA" dirty="0">
              <a:latin typeface="+mn-lt"/>
            </a:endParaRPr>
          </a:p>
        </p:txBody>
      </p:sp>
    </p:spTree>
    <p:extLst>
      <p:ext uri="{BB962C8B-B14F-4D97-AF65-F5344CB8AC3E}">
        <p14:creationId xmlns:p14="http://schemas.microsoft.com/office/powerpoint/2010/main" val="178839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A020F-2FBB-0810-C21B-2BDACFC3D724}"/>
              </a:ext>
            </a:extLst>
          </p:cNvPr>
          <p:cNvSpPr>
            <a:spLocks noGrp="1"/>
          </p:cNvSpPr>
          <p:nvPr>
            <p:ph type="title"/>
          </p:nvPr>
        </p:nvSpPr>
        <p:spPr>
          <a:xfrm>
            <a:off x="402770" y="411201"/>
            <a:ext cx="10091058" cy="461665"/>
          </a:xfrm>
        </p:spPr>
        <p:txBody>
          <a:bodyPr/>
          <a:lstStyle/>
          <a:p>
            <a:r>
              <a:rPr lang="en-GB" dirty="0">
                <a:solidFill>
                  <a:schemeClr val="tx1"/>
                </a:solidFill>
                <a:latin typeface="+mn-lt"/>
              </a:rPr>
              <a:t>Step Two: Technical Desktop Evaluation</a:t>
            </a:r>
            <a:endParaRPr lang="en-US" dirty="0">
              <a:latin typeface="+mn-lt"/>
            </a:endParaRPr>
          </a:p>
        </p:txBody>
      </p:sp>
      <p:graphicFrame>
        <p:nvGraphicFramePr>
          <p:cNvPr id="3" name="Table 2">
            <a:extLst>
              <a:ext uri="{FF2B5EF4-FFF2-40B4-BE49-F238E27FC236}">
                <a16:creationId xmlns:a16="http://schemas.microsoft.com/office/drawing/2014/main" id="{E62CB93F-8F5D-E2A5-426D-E9DF46940A7D}"/>
              </a:ext>
            </a:extLst>
          </p:cNvPr>
          <p:cNvGraphicFramePr>
            <a:graphicFrameLocks noGrp="1"/>
          </p:cNvGraphicFramePr>
          <p:nvPr>
            <p:extLst>
              <p:ext uri="{D42A27DB-BD31-4B8C-83A1-F6EECF244321}">
                <p14:modId xmlns:p14="http://schemas.microsoft.com/office/powerpoint/2010/main" val="1553525821"/>
              </p:ext>
            </p:extLst>
          </p:nvPr>
        </p:nvGraphicFramePr>
        <p:xfrm>
          <a:off x="486192" y="1362987"/>
          <a:ext cx="9814043" cy="1884582"/>
        </p:xfrm>
        <a:graphic>
          <a:graphicData uri="http://schemas.openxmlformats.org/drawingml/2006/table">
            <a:tbl>
              <a:tblPr firstRow="1" firstCol="1" bandRow="1"/>
              <a:tblGrid>
                <a:gridCol w="5653376">
                  <a:extLst>
                    <a:ext uri="{9D8B030D-6E8A-4147-A177-3AD203B41FA5}">
                      <a16:colId xmlns:a16="http://schemas.microsoft.com/office/drawing/2014/main" val="1259752700"/>
                    </a:ext>
                  </a:extLst>
                </a:gridCol>
                <a:gridCol w="1694925">
                  <a:extLst>
                    <a:ext uri="{9D8B030D-6E8A-4147-A177-3AD203B41FA5}">
                      <a16:colId xmlns:a16="http://schemas.microsoft.com/office/drawing/2014/main" val="1987217667"/>
                    </a:ext>
                  </a:extLst>
                </a:gridCol>
                <a:gridCol w="2465742">
                  <a:extLst>
                    <a:ext uri="{9D8B030D-6E8A-4147-A177-3AD203B41FA5}">
                      <a16:colId xmlns:a16="http://schemas.microsoft.com/office/drawing/2014/main" val="2693370179"/>
                    </a:ext>
                  </a:extLst>
                </a:gridCol>
              </a:tblGrid>
              <a:tr h="306060">
                <a:tc>
                  <a:txBody>
                    <a:bodyPr/>
                    <a:lstStyle/>
                    <a:p>
                      <a:pPr marL="0" marR="0" algn="ctr">
                        <a:lnSpc>
                          <a:spcPct val="150000"/>
                        </a:lnSpc>
                        <a:spcBef>
                          <a:spcPts val="300"/>
                        </a:spcBef>
                        <a:spcAft>
                          <a:spcPts val="300"/>
                        </a:spcAft>
                      </a:pPr>
                      <a:r>
                        <a:rPr lang="en-GB" sz="11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GB" sz="1100" b="1"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Technical Evaluation Criteria</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50000"/>
                        </a:lnSpc>
                        <a:spcBef>
                          <a:spcPts val="300"/>
                        </a:spcBef>
                        <a:spcAft>
                          <a:spcPts val="300"/>
                        </a:spcAft>
                      </a:pPr>
                      <a:r>
                        <a:rPr lang="en-GB" sz="11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Points Weightings</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50000"/>
                        </a:lnSpc>
                        <a:spcBef>
                          <a:spcPts val="300"/>
                        </a:spcBef>
                        <a:spcAft>
                          <a:spcPts val="300"/>
                        </a:spcAft>
                      </a:pPr>
                      <a:r>
                        <a:rPr lang="en-GB" sz="11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RFP Reference</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4132735095"/>
                  </a:ext>
                </a:extLst>
              </a:tr>
              <a:tr h="660342">
                <a:tc>
                  <a:txBody>
                    <a:bodyPr/>
                    <a:lstStyle/>
                    <a:p>
                      <a:pPr marL="342900" marR="0" lvl="0" indent="-342900" algn="just">
                        <a:lnSpc>
                          <a:spcPct val="150000"/>
                        </a:lnSpc>
                        <a:spcBef>
                          <a:spcPts val="300"/>
                        </a:spcBef>
                        <a:spcAft>
                          <a:spcPts val="300"/>
                        </a:spcAft>
                        <a:buFont typeface="Symbol" panose="05050102010706020507" pitchFamily="18" charset="2"/>
                        <a:buChar char=""/>
                        <a:tabLst>
                          <a:tab pos="291465" algn="l"/>
                        </a:tabLst>
                      </a:pPr>
                      <a:r>
                        <a:rPr lang="en-GB" sz="1100" dirty="0">
                          <a:effectLst/>
                          <a:latin typeface="Tahoma" panose="020B0604030504040204" pitchFamily="34" charset="0"/>
                          <a:ea typeface="Times New Roman" panose="02020603050405020304" pitchFamily="18" charset="0"/>
                          <a:cs typeface="Times New Roman" panose="02020603050405020304" pitchFamily="18" charset="0"/>
                        </a:rPr>
                        <a:t>Company experience and track record of similar projects undertaken for the category of legal services tendering for</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600"/>
                        </a:spcBef>
                        <a:spcAft>
                          <a:spcPts val="300"/>
                        </a:spcAft>
                      </a:pPr>
                      <a:r>
                        <a:rPr lang="en-GB" sz="1100">
                          <a:effectLst/>
                          <a:latin typeface="Tahoma" panose="020B0604030504040204" pitchFamily="34" charset="0"/>
                          <a:ea typeface="Times New Roman" panose="02020603050405020304" pitchFamily="18" charset="0"/>
                          <a:cs typeface="Times New Roman" panose="02020603050405020304" pitchFamily="18" charset="0"/>
                        </a:rPr>
                        <a:t>50</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600"/>
                        </a:spcBef>
                        <a:spcAft>
                          <a:spcPts val="300"/>
                        </a:spcAft>
                      </a:pPr>
                      <a:r>
                        <a:rPr lang="en-GB" sz="1100" i="1" dirty="0">
                          <a:effectLst/>
                          <a:latin typeface="Tahoma" panose="020B0604030504040204" pitchFamily="34" charset="0"/>
                          <a:ea typeface="Times New Roman" panose="02020603050405020304" pitchFamily="18" charset="0"/>
                          <a:cs typeface="Times New Roman" panose="02020603050405020304" pitchFamily="18" charset="0"/>
                        </a:rPr>
                        <a:t>Appendixes 1 to 20 discipline</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1125643"/>
                  </a:ext>
                </a:extLst>
              </a:tr>
              <a:tr h="306060">
                <a:tc>
                  <a:txBody>
                    <a:bodyPr/>
                    <a:lstStyle/>
                    <a:p>
                      <a:pPr marL="342900" marR="0" lvl="0" indent="-342900" algn="just">
                        <a:lnSpc>
                          <a:spcPct val="150000"/>
                        </a:lnSpc>
                        <a:spcBef>
                          <a:spcPts val="300"/>
                        </a:spcBef>
                        <a:spcAft>
                          <a:spcPts val="300"/>
                        </a:spcAft>
                        <a:buFont typeface="Symbol" panose="05050102010706020507" pitchFamily="18" charset="2"/>
                        <a:buChar char=""/>
                        <a:tabLst>
                          <a:tab pos="291465" algn="l"/>
                        </a:tabLst>
                      </a:pPr>
                      <a:r>
                        <a:rPr lang="en-GB" sz="1100">
                          <a:effectLst/>
                          <a:latin typeface="Tahoma" panose="020B0604030504040204" pitchFamily="34" charset="0"/>
                          <a:ea typeface="Times New Roman" panose="02020603050405020304" pitchFamily="18" charset="0"/>
                          <a:cs typeface="Times New Roman" panose="02020603050405020304" pitchFamily="18" charset="0"/>
                        </a:rPr>
                        <a:t>Average relevant experience and expertise of the team</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600"/>
                        </a:spcBef>
                        <a:spcAft>
                          <a:spcPts val="300"/>
                        </a:spcAft>
                      </a:pPr>
                      <a:r>
                        <a:rPr lang="en-GB" sz="1100">
                          <a:effectLst/>
                          <a:latin typeface="Tahoma" panose="020B0604030504040204" pitchFamily="34" charset="0"/>
                          <a:ea typeface="Times New Roman" panose="02020603050405020304" pitchFamily="18" charset="0"/>
                          <a:cs typeface="Times New Roman" panose="02020603050405020304" pitchFamily="18" charset="0"/>
                        </a:rPr>
                        <a:t>50</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600"/>
                        </a:spcBef>
                        <a:spcAft>
                          <a:spcPts val="300"/>
                        </a:spcAft>
                      </a:pPr>
                      <a:r>
                        <a:rPr lang="en-GB" sz="1100" i="1">
                          <a:effectLst/>
                          <a:latin typeface="Tahoma" panose="020B0604030504040204" pitchFamily="34" charset="0"/>
                          <a:ea typeface="Times New Roman" panose="02020603050405020304" pitchFamily="18" charset="0"/>
                          <a:cs typeface="Times New Roman" panose="02020603050405020304" pitchFamily="18" charset="0"/>
                        </a:rPr>
                        <a:t>Appendixes 1 to 20 discipline</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2120077"/>
                  </a:ext>
                </a:extLst>
              </a:tr>
              <a:tr h="306060">
                <a:tc>
                  <a:txBody>
                    <a:bodyPr/>
                    <a:lstStyle/>
                    <a:p>
                      <a:pPr marL="457200" marR="0" algn="r">
                        <a:lnSpc>
                          <a:spcPct val="150000"/>
                        </a:lnSpc>
                        <a:spcBef>
                          <a:spcPts val="600"/>
                        </a:spcBef>
                        <a:spcAft>
                          <a:spcPts val="300"/>
                        </a:spcAft>
                        <a:tabLst>
                          <a:tab pos="291465" algn="l"/>
                        </a:tabLst>
                      </a:pPr>
                      <a:r>
                        <a:rPr lang="en-GB" sz="1100" b="1">
                          <a:effectLst/>
                          <a:latin typeface="Tahoma" panose="020B0604030504040204" pitchFamily="34" charset="0"/>
                          <a:ea typeface="Times New Roman" panose="02020603050405020304" pitchFamily="18" charset="0"/>
                          <a:cs typeface="Times New Roman" panose="02020603050405020304" pitchFamily="18" charset="0"/>
                        </a:rPr>
                        <a:t>Total Weighting:</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50000"/>
                        </a:lnSpc>
                        <a:spcBef>
                          <a:spcPts val="600"/>
                        </a:spcBef>
                        <a:spcAft>
                          <a:spcPts val="300"/>
                        </a:spcAft>
                      </a:pPr>
                      <a:r>
                        <a:rPr lang="en-GB" sz="1100" b="1">
                          <a:effectLst/>
                          <a:latin typeface="Tahoma" panose="020B0604030504040204" pitchFamily="34" charset="0"/>
                          <a:ea typeface="Times New Roman" panose="02020603050405020304" pitchFamily="18" charset="0"/>
                          <a:cs typeface="Times New Roman" panose="02020603050405020304" pitchFamily="18" charset="0"/>
                        </a:rPr>
                        <a:t>100</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600"/>
                        </a:spcBef>
                        <a:spcAft>
                          <a:spcPts val="300"/>
                        </a:spcAft>
                      </a:pPr>
                      <a:r>
                        <a:rPr lang="en-GB" sz="1100" i="1">
                          <a:effectLst/>
                          <a:highlight>
                            <a:srgbClr val="00FF00"/>
                          </a:highlight>
                          <a:latin typeface="Tahoma" panose="020B0604030504040204" pitchFamily="34" charset="0"/>
                          <a:ea typeface="Times New Roman" panose="02020603050405020304" pitchFamily="18" charset="0"/>
                          <a:cs typeface="Times New Roman" panose="02020603050405020304" pitchFamily="18" charset="0"/>
                        </a:rPr>
                        <a:t> </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357772427"/>
                  </a:ext>
                </a:extLst>
              </a:tr>
              <a:tr h="306060">
                <a:tc>
                  <a:txBody>
                    <a:bodyPr/>
                    <a:lstStyle/>
                    <a:p>
                      <a:pPr marL="457200" marR="0" algn="r">
                        <a:lnSpc>
                          <a:spcPct val="150000"/>
                        </a:lnSpc>
                        <a:spcBef>
                          <a:spcPts val="600"/>
                        </a:spcBef>
                        <a:spcAft>
                          <a:spcPts val="300"/>
                        </a:spcAft>
                        <a:tabLst>
                          <a:tab pos="291465" algn="l"/>
                        </a:tabLst>
                      </a:pPr>
                      <a:r>
                        <a:rPr lang="en-GB" sz="1100" b="1">
                          <a:effectLst/>
                          <a:latin typeface="Tahoma" panose="020B0604030504040204" pitchFamily="34" charset="0"/>
                          <a:ea typeface="Times New Roman" panose="02020603050405020304" pitchFamily="18" charset="0"/>
                          <a:cs typeface="Times New Roman" panose="02020603050405020304" pitchFamily="18" charset="0"/>
                        </a:rPr>
                        <a:t>Minimum qualifying score required:</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lnSpc>
                          <a:spcPct val="150000"/>
                        </a:lnSpc>
                        <a:spcBef>
                          <a:spcPts val="600"/>
                        </a:spcBef>
                        <a:spcAft>
                          <a:spcPts val="300"/>
                        </a:spcAft>
                      </a:pPr>
                      <a:r>
                        <a:rPr lang="en-GB" sz="1100">
                          <a:effectLst/>
                          <a:latin typeface="Tahoma" panose="020B0604030504040204" pitchFamily="34" charset="0"/>
                          <a:ea typeface="Times New Roman" panose="02020603050405020304" pitchFamily="18" charset="0"/>
                          <a:cs typeface="Times New Roman" panose="02020603050405020304" pitchFamily="18" charset="0"/>
                        </a:rPr>
                        <a:t>75</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600"/>
                        </a:spcBef>
                        <a:spcAft>
                          <a:spcPts val="300"/>
                        </a:spcAft>
                      </a:pPr>
                      <a:r>
                        <a:rPr lang="en-GB" sz="1100" i="1" dirty="0">
                          <a:effectLst/>
                          <a:highlight>
                            <a:srgbClr val="00FF00"/>
                          </a:highlight>
                          <a:latin typeface="Tahoma" panose="020B0604030504040204" pitchFamily="34" charset="0"/>
                          <a:ea typeface="Times New Roman" panose="02020603050405020304" pitchFamily="18" charset="0"/>
                          <a:cs typeface="Times New Roman" panose="02020603050405020304" pitchFamily="18" charset="0"/>
                        </a:rPr>
                        <a:t> </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713515316"/>
                  </a:ext>
                </a:extLst>
              </a:tr>
            </a:tbl>
          </a:graphicData>
        </a:graphic>
      </p:graphicFrame>
      <p:graphicFrame>
        <p:nvGraphicFramePr>
          <p:cNvPr id="4" name="Table 3">
            <a:extLst>
              <a:ext uri="{FF2B5EF4-FFF2-40B4-BE49-F238E27FC236}">
                <a16:creationId xmlns:a16="http://schemas.microsoft.com/office/drawing/2014/main" id="{AD0C19C5-D3AD-F19B-F8E0-8970E6F791D8}"/>
              </a:ext>
            </a:extLst>
          </p:cNvPr>
          <p:cNvGraphicFramePr>
            <a:graphicFrameLocks noGrp="1"/>
          </p:cNvGraphicFramePr>
          <p:nvPr>
            <p:extLst>
              <p:ext uri="{D42A27DB-BD31-4B8C-83A1-F6EECF244321}">
                <p14:modId xmlns:p14="http://schemas.microsoft.com/office/powerpoint/2010/main" val="2741590963"/>
              </p:ext>
            </p:extLst>
          </p:nvPr>
        </p:nvGraphicFramePr>
        <p:xfrm>
          <a:off x="402770" y="3610429"/>
          <a:ext cx="9897466" cy="2140947"/>
        </p:xfrm>
        <a:graphic>
          <a:graphicData uri="http://schemas.openxmlformats.org/drawingml/2006/table">
            <a:tbl>
              <a:tblPr firstRow="1" firstCol="1" bandRow="1"/>
              <a:tblGrid>
                <a:gridCol w="5701432">
                  <a:extLst>
                    <a:ext uri="{9D8B030D-6E8A-4147-A177-3AD203B41FA5}">
                      <a16:colId xmlns:a16="http://schemas.microsoft.com/office/drawing/2014/main" val="1214670122"/>
                    </a:ext>
                  </a:extLst>
                </a:gridCol>
                <a:gridCol w="1717774">
                  <a:extLst>
                    <a:ext uri="{9D8B030D-6E8A-4147-A177-3AD203B41FA5}">
                      <a16:colId xmlns:a16="http://schemas.microsoft.com/office/drawing/2014/main" val="3687951988"/>
                    </a:ext>
                  </a:extLst>
                </a:gridCol>
                <a:gridCol w="2478260">
                  <a:extLst>
                    <a:ext uri="{9D8B030D-6E8A-4147-A177-3AD203B41FA5}">
                      <a16:colId xmlns:a16="http://schemas.microsoft.com/office/drawing/2014/main" val="1777605437"/>
                    </a:ext>
                  </a:extLst>
                </a:gridCol>
              </a:tblGrid>
              <a:tr h="300397">
                <a:tc>
                  <a:txBody>
                    <a:bodyPr/>
                    <a:lstStyle/>
                    <a:p>
                      <a:pPr marL="0" marR="0" algn="ctr">
                        <a:lnSpc>
                          <a:spcPct val="150000"/>
                        </a:lnSpc>
                        <a:spcBef>
                          <a:spcPts val="300"/>
                        </a:spcBef>
                        <a:spcAft>
                          <a:spcPts val="300"/>
                        </a:spcAft>
                      </a:pPr>
                      <a:r>
                        <a:rPr lang="en-GB" sz="1100" b="1"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Technical Evaluation Criteria</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50000"/>
                        </a:lnSpc>
                        <a:spcBef>
                          <a:spcPts val="300"/>
                        </a:spcBef>
                        <a:spcAft>
                          <a:spcPts val="300"/>
                        </a:spcAft>
                      </a:pPr>
                      <a:r>
                        <a:rPr lang="en-GB" sz="11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Points Weightings</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50000"/>
                        </a:lnSpc>
                        <a:spcBef>
                          <a:spcPts val="300"/>
                        </a:spcBef>
                        <a:spcAft>
                          <a:spcPts val="300"/>
                        </a:spcAft>
                      </a:pPr>
                      <a:r>
                        <a:rPr lang="en-GB" sz="11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RFP Reference</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3539358745"/>
                  </a:ext>
                </a:extLst>
              </a:tr>
              <a:tr h="0">
                <a:tc>
                  <a:txBody>
                    <a:bodyPr/>
                    <a:lstStyle/>
                    <a:p>
                      <a:pPr marL="342900" marR="0" lvl="0" indent="-342900" algn="just">
                        <a:lnSpc>
                          <a:spcPct val="150000"/>
                        </a:lnSpc>
                        <a:spcBef>
                          <a:spcPts val="300"/>
                        </a:spcBef>
                        <a:spcAft>
                          <a:spcPts val="300"/>
                        </a:spcAft>
                        <a:buFont typeface="Symbol" panose="05050102010706020507" pitchFamily="18" charset="2"/>
                        <a:buChar char=""/>
                        <a:tabLst>
                          <a:tab pos="291465" algn="l"/>
                        </a:tabLst>
                      </a:pPr>
                      <a:r>
                        <a:rPr lang="en-GB" sz="1100">
                          <a:effectLst/>
                          <a:latin typeface="Tahoma" panose="020B0604030504040204" pitchFamily="34" charset="0"/>
                          <a:ea typeface="Times New Roman" panose="02020603050405020304" pitchFamily="18" charset="0"/>
                          <a:cs typeface="Times New Roman" panose="02020603050405020304" pitchFamily="18" charset="0"/>
                        </a:rPr>
                        <a:t>Company experience and track record of similar projects undertaken for the category of legal services tendering for</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600"/>
                        </a:spcBef>
                        <a:spcAft>
                          <a:spcPts val="300"/>
                        </a:spcAft>
                      </a:pPr>
                      <a:r>
                        <a:rPr lang="en-GB" sz="1100">
                          <a:effectLst/>
                          <a:latin typeface="Tahoma" panose="020B0604030504040204" pitchFamily="34" charset="0"/>
                          <a:ea typeface="Times New Roman" panose="02020603050405020304" pitchFamily="18" charset="0"/>
                          <a:cs typeface="Times New Roman" panose="02020603050405020304" pitchFamily="18" charset="0"/>
                        </a:rPr>
                        <a:t>50</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779173" rtl="0" eaLnBrk="1" latinLnBrk="0" hangingPunct="1">
                        <a:lnSpc>
                          <a:spcPct val="150000"/>
                        </a:lnSpc>
                        <a:spcBef>
                          <a:spcPts val="600"/>
                        </a:spcBef>
                        <a:spcAft>
                          <a:spcPts val="300"/>
                        </a:spcAft>
                        <a:tabLst>
                          <a:tab pos="540385" algn="l"/>
                          <a:tab pos="457200" algn="l"/>
                        </a:tabLst>
                      </a:pPr>
                      <a:r>
                        <a:rPr lang="en-GB" sz="1100" i="1" kern="1200" dirty="0">
                          <a:solidFill>
                            <a:schemeClr val="tx1"/>
                          </a:solidFill>
                          <a:effectLst/>
                          <a:latin typeface="Tahoma" panose="020B0604030504040204" pitchFamily="34" charset="0"/>
                          <a:cs typeface="Times New Roman" panose="02020603050405020304" pitchFamily="18" charset="0"/>
                        </a:rPr>
                        <a:t>Appendix 21 for Collections and Collection Management</a:t>
                      </a:r>
                      <a:endParaRPr lang="en-US" sz="1100" i="1" kern="1200" dirty="0">
                        <a:solidFill>
                          <a:schemeClr val="tx1"/>
                        </a:solidFill>
                        <a:effectLst/>
                        <a:latin typeface="Tahom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8584311"/>
                  </a:ext>
                </a:extLst>
              </a:tr>
              <a:tr h="0">
                <a:tc>
                  <a:txBody>
                    <a:bodyPr/>
                    <a:lstStyle/>
                    <a:p>
                      <a:pPr marL="342900" marR="0" lvl="0" indent="-342900" algn="just">
                        <a:lnSpc>
                          <a:spcPct val="150000"/>
                        </a:lnSpc>
                        <a:spcBef>
                          <a:spcPts val="300"/>
                        </a:spcBef>
                        <a:spcAft>
                          <a:spcPts val="300"/>
                        </a:spcAft>
                        <a:buFont typeface="Symbol" panose="05050102010706020507" pitchFamily="18" charset="2"/>
                        <a:buChar char=""/>
                        <a:tabLst>
                          <a:tab pos="291465" algn="l"/>
                        </a:tabLst>
                      </a:pPr>
                      <a:r>
                        <a:rPr lang="en-GB" sz="1100">
                          <a:effectLst/>
                          <a:latin typeface="Tahoma" panose="020B0604030504040204" pitchFamily="34" charset="0"/>
                          <a:ea typeface="Times New Roman" panose="02020603050405020304" pitchFamily="18" charset="0"/>
                          <a:cs typeface="Times New Roman" panose="02020603050405020304" pitchFamily="18" charset="0"/>
                        </a:rPr>
                        <a:t>Average relevant experience and expertise of the team</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600"/>
                        </a:spcBef>
                        <a:spcAft>
                          <a:spcPts val="300"/>
                        </a:spcAft>
                      </a:pPr>
                      <a:r>
                        <a:rPr lang="en-GB" sz="1100">
                          <a:effectLst/>
                          <a:latin typeface="Tahoma" panose="020B0604030504040204" pitchFamily="34" charset="0"/>
                          <a:ea typeface="Times New Roman" panose="02020603050405020304" pitchFamily="18" charset="0"/>
                          <a:cs typeface="Times New Roman" panose="02020603050405020304" pitchFamily="18" charset="0"/>
                        </a:rPr>
                        <a:t>50</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600"/>
                        </a:spcBef>
                        <a:spcAft>
                          <a:spcPts val="300"/>
                        </a:spcAft>
                      </a:pPr>
                      <a:r>
                        <a:rPr lang="en-GB" sz="1100" i="1" dirty="0">
                          <a:effectLst/>
                          <a:latin typeface="Tahoma" panose="020B0604030504040204" pitchFamily="34" charset="0"/>
                          <a:ea typeface="Times New Roman" panose="02020603050405020304" pitchFamily="18" charset="0"/>
                          <a:cs typeface="Times New Roman" panose="02020603050405020304" pitchFamily="18" charset="0"/>
                        </a:rPr>
                        <a:t>Appendix 21 for </a:t>
                      </a:r>
                      <a:r>
                        <a:rPr lang="en-GB" sz="1100" dirty="0">
                          <a:effectLst/>
                          <a:latin typeface="Tahoma" panose="020B0604030504040204" pitchFamily="34" charset="0"/>
                          <a:ea typeface="Times New Roman" panose="02020603050405020304" pitchFamily="18" charset="0"/>
                          <a:cs typeface="Tahoma" panose="020B0604030504040204" pitchFamily="34" charset="0"/>
                        </a:rPr>
                        <a:t> Collections and Collection Management</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3103796"/>
                  </a:ext>
                </a:extLst>
              </a:tr>
              <a:tr h="0">
                <a:tc>
                  <a:txBody>
                    <a:bodyPr/>
                    <a:lstStyle/>
                    <a:p>
                      <a:pPr marL="342900" marR="0" lvl="0" indent="-342900" algn="just">
                        <a:lnSpc>
                          <a:spcPct val="150000"/>
                        </a:lnSpc>
                        <a:spcBef>
                          <a:spcPts val="300"/>
                        </a:spcBef>
                        <a:spcAft>
                          <a:spcPts val="300"/>
                        </a:spcAft>
                        <a:buFont typeface="Symbol" panose="05050102010706020507" pitchFamily="18" charset="2"/>
                        <a:buChar char=""/>
                        <a:tabLst>
                          <a:tab pos="291465" algn="l"/>
                        </a:tabLst>
                      </a:pPr>
                      <a:r>
                        <a:rPr lang="en-GB" sz="1100">
                          <a:effectLst/>
                          <a:latin typeface="Tahoma" panose="020B0604030504040204" pitchFamily="34" charset="0"/>
                          <a:ea typeface="Times New Roman" panose="02020603050405020304" pitchFamily="18" charset="0"/>
                          <a:cs typeface="Times New Roman" panose="02020603050405020304" pitchFamily="18" charset="0"/>
                        </a:rPr>
                        <a:t>Collection management Methodology for hard collection phase.</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600"/>
                        </a:spcBef>
                        <a:spcAft>
                          <a:spcPts val="300"/>
                        </a:spcAft>
                      </a:pPr>
                      <a:r>
                        <a:rPr lang="en-GB" sz="1100">
                          <a:effectLst/>
                          <a:latin typeface="Tahoma" panose="020B0604030504040204" pitchFamily="34" charset="0"/>
                          <a:ea typeface="Times New Roman" panose="02020603050405020304" pitchFamily="18" charset="0"/>
                          <a:cs typeface="Times New Roman" panose="02020603050405020304" pitchFamily="18" charset="0"/>
                        </a:rPr>
                        <a:t>25</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600"/>
                        </a:spcBef>
                        <a:spcAft>
                          <a:spcPts val="300"/>
                        </a:spcAft>
                      </a:pPr>
                      <a:r>
                        <a:rPr lang="en-GB" sz="1100" i="1">
                          <a:effectLst/>
                          <a:latin typeface="Tahoma" panose="020B0604030504040204" pitchFamily="34" charset="0"/>
                          <a:ea typeface="Times New Roman" panose="02020603050405020304" pitchFamily="18" charset="0"/>
                          <a:cs typeface="Times New Roman" panose="02020603050405020304" pitchFamily="18" charset="0"/>
                        </a:rPr>
                        <a:t>Appendix 21 for </a:t>
                      </a:r>
                      <a:r>
                        <a:rPr lang="en-GB" sz="1100">
                          <a:effectLst/>
                          <a:latin typeface="Tahoma" panose="020B0604030504040204" pitchFamily="34" charset="0"/>
                          <a:ea typeface="Times New Roman" panose="02020603050405020304" pitchFamily="18" charset="0"/>
                          <a:cs typeface="Tahoma" panose="020B0604030504040204" pitchFamily="34" charset="0"/>
                        </a:rPr>
                        <a:t> Collections and Collection Management </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9750795"/>
                  </a:ext>
                </a:extLst>
              </a:tr>
              <a:tr h="0">
                <a:tc>
                  <a:txBody>
                    <a:bodyPr/>
                    <a:lstStyle/>
                    <a:p>
                      <a:pPr marL="457200" marR="0" algn="r">
                        <a:lnSpc>
                          <a:spcPct val="150000"/>
                        </a:lnSpc>
                        <a:spcBef>
                          <a:spcPts val="600"/>
                        </a:spcBef>
                        <a:spcAft>
                          <a:spcPts val="300"/>
                        </a:spcAft>
                        <a:tabLst>
                          <a:tab pos="291465" algn="l"/>
                        </a:tabLst>
                      </a:pPr>
                      <a:r>
                        <a:rPr lang="en-GB" sz="1100" b="1">
                          <a:effectLst/>
                          <a:latin typeface="Tahoma" panose="020B0604030504040204" pitchFamily="34" charset="0"/>
                          <a:ea typeface="Times New Roman" panose="02020603050405020304" pitchFamily="18" charset="0"/>
                          <a:cs typeface="Times New Roman" panose="02020603050405020304" pitchFamily="18" charset="0"/>
                        </a:rPr>
                        <a:t>Total Weighting:</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50000"/>
                        </a:lnSpc>
                        <a:spcBef>
                          <a:spcPts val="600"/>
                        </a:spcBef>
                        <a:spcAft>
                          <a:spcPts val="300"/>
                        </a:spcAft>
                      </a:pPr>
                      <a:r>
                        <a:rPr lang="en-GB" sz="1100" b="1">
                          <a:effectLst/>
                          <a:latin typeface="Tahoma" panose="020B0604030504040204" pitchFamily="34" charset="0"/>
                          <a:ea typeface="Times New Roman" panose="02020603050405020304" pitchFamily="18" charset="0"/>
                          <a:cs typeface="Times New Roman" panose="02020603050405020304" pitchFamily="18" charset="0"/>
                        </a:rPr>
                        <a:t>125</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600"/>
                        </a:spcBef>
                        <a:spcAft>
                          <a:spcPts val="300"/>
                        </a:spcAft>
                      </a:pPr>
                      <a:r>
                        <a:rPr lang="en-GB" sz="1100" i="1">
                          <a:effectLst/>
                          <a:highlight>
                            <a:srgbClr val="00FF00"/>
                          </a:highlight>
                          <a:latin typeface="Tahoma" panose="020B0604030504040204" pitchFamily="34" charset="0"/>
                          <a:ea typeface="Times New Roman" panose="02020603050405020304" pitchFamily="18" charset="0"/>
                          <a:cs typeface="Times New Roman" panose="02020603050405020304" pitchFamily="18" charset="0"/>
                        </a:rPr>
                        <a:t> </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582974965"/>
                  </a:ext>
                </a:extLst>
              </a:tr>
              <a:tr h="0">
                <a:tc>
                  <a:txBody>
                    <a:bodyPr/>
                    <a:lstStyle/>
                    <a:p>
                      <a:pPr marL="457200" marR="0" algn="r">
                        <a:lnSpc>
                          <a:spcPct val="150000"/>
                        </a:lnSpc>
                        <a:spcBef>
                          <a:spcPts val="600"/>
                        </a:spcBef>
                        <a:spcAft>
                          <a:spcPts val="300"/>
                        </a:spcAft>
                        <a:tabLst>
                          <a:tab pos="291465" algn="l"/>
                        </a:tabLst>
                      </a:pPr>
                      <a:r>
                        <a:rPr lang="en-GB" sz="1100" b="1" dirty="0">
                          <a:effectLst/>
                          <a:latin typeface="Tahoma" panose="020B0604030504040204" pitchFamily="34" charset="0"/>
                          <a:ea typeface="Times New Roman" panose="02020603050405020304" pitchFamily="18" charset="0"/>
                          <a:cs typeface="Times New Roman" panose="02020603050405020304" pitchFamily="18" charset="0"/>
                        </a:rPr>
                        <a:t>Minimum qualifying score required:</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lnSpc>
                          <a:spcPct val="150000"/>
                        </a:lnSpc>
                        <a:spcBef>
                          <a:spcPts val="600"/>
                        </a:spcBef>
                        <a:spcAft>
                          <a:spcPts val="300"/>
                        </a:spcAft>
                      </a:pPr>
                      <a:r>
                        <a:rPr lang="en-GB" sz="1100">
                          <a:effectLst/>
                          <a:latin typeface="Tahoma" panose="020B0604030504040204" pitchFamily="34" charset="0"/>
                          <a:ea typeface="Times New Roman" panose="02020603050405020304" pitchFamily="18" charset="0"/>
                          <a:cs typeface="Times New Roman" panose="02020603050405020304" pitchFamily="18" charset="0"/>
                        </a:rPr>
                        <a:t>93.75</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600"/>
                        </a:spcBef>
                        <a:spcAft>
                          <a:spcPts val="300"/>
                        </a:spcAft>
                      </a:pPr>
                      <a:r>
                        <a:rPr lang="en-GB" sz="1100" i="1" dirty="0">
                          <a:effectLst/>
                          <a:highlight>
                            <a:srgbClr val="00FF00"/>
                          </a:highlight>
                          <a:latin typeface="Tahoma" panose="020B0604030504040204" pitchFamily="34" charset="0"/>
                          <a:ea typeface="Times New Roman" panose="02020603050405020304" pitchFamily="18" charset="0"/>
                          <a:cs typeface="Times New Roman" panose="02020603050405020304" pitchFamily="18" charset="0"/>
                        </a:rPr>
                        <a:t> </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604323576"/>
                  </a:ext>
                </a:extLst>
              </a:tr>
            </a:tbl>
          </a:graphicData>
        </a:graphic>
      </p:graphicFrame>
    </p:spTree>
    <p:extLst>
      <p:ext uri="{BB962C8B-B14F-4D97-AF65-F5344CB8AC3E}">
        <p14:creationId xmlns:p14="http://schemas.microsoft.com/office/powerpoint/2010/main" val="2436975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2D67AB93-ED85-B750-50F4-E7B5B17E4456}"/>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p:pic>
      <p:sp>
        <p:nvSpPr>
          <p:cNvPr id="9" name="Freeform 8">
            <a:extLst>
              <a:ext uri="{FF2B5EF4-FFF2-40B4-BE49-F238E27FC236}">
                <a16:creationId xmlns:a16="http://schemas.microsoft.com/office/drawing/2014/main" id="{8F916133-BAB0-4E18-8CDD-4D070D9292DA}"/>
              </a:ext>
            </a:extLst>
          </p:cNvPr>
          <p:cNvSpPr/>
          <p:nvPr/>
        </p:nvSpPr>
        <p:spPr>
          <a:xfrm>
            <a:off x="7446556" y="-20052"/>
            <a:ext cx="4911471" cy="6870319"/>
          </a:xfrm>
          <a:custGeom>
            <a:avLst/>
            <a:gdLst>
              <a:gd name="connsiteX0" fmla="*/ 0 w 4911471"/>
              <a:gd name="connsiteY0" fmla="*/ 0 h 6870319"/>
              <a:gd name="connsiteX1" fmla="*/ 4243959 w 4911471"/>
              <a:gd name="connsiteY1" fmla="*/ 6870319 h 6870319"/>
              <a:gd name="connsiteX2" fmla="*/ 4911471 w 4911471"/>
              <a:gd name="connsiteY2" fmla="*/ 6870319 h 6870319"/>
              <a:gd name="connsiteX3" fmla="*/ 4911471 w 4911471"/>
              <a:gd name="connsiteY3" fmla="*/ 3175 h 6870319"/>
              <a:gd name="connsiteX4" fmla="*/ 0 w 4911471"/>
              <a:gd name="connsiteY4" fmla="*/ 0 h 6870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1471" h="6870319">
                <a:moveTo>
                  <a:pt x="0" y="0"/>
                </a:moveTo>
                <a:lnTo>
                  <a:pt x="4243959" y="6870319"/>
                </a:lnTo>
                <a:lnTo>
                  <a:pt x="4911471" y="6870319"/>
                </a:lnTo>
                <a:lnTo>
                  <a:pt x="4911471" y="3175"/>
                </a:lnTo>
                <a:lnTo>
                  <a:pt x="0" y="0"/>
                </a:lnTo>
                <a:close/>
              </a:path>
            </a:pathLst>
          </a:custGeom>
          <a:solidFill>
            <a:schemeClr val="tx1">
              <a:alpha val="20698"/>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2" name="Graphic 64">
            <a:extLst>
              <a:ext uri="{FF2B5EF4-FFF2-40B4-BE49-F238E27FC236}">
                <a16:creationId xmlns:a16="http://schemas.microsoft.com/office/drawing/2014/main" id="{C37055A3-0518-9A8A-0C04-027C6CE6C9F7}"/>
              </a:ext>
            </a:extLst>
          </p:cNvPr>
          <p:cNvSpPr/>
          <p:nvPr/>
        </p:nvSpPr>
        <p:spPr>
          <a:xfrm>
            <a:off x="209511" y="923680"/>
            <a:ext cx="10009519" cy="1141126"/>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451880" h="963549">
                <a:moveTo>
                  <a:pt x="8451880" y="0"/>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dirty="0"/>
          </a:p>
        </p:txBody>
      </p:sp>
      <p:sp>
        <p:nvSpPr>
          <p:cNvPr id="3" name="Freeform 2">
            <a:extLst>
              <a:ext uri="{FF2B5EF4-FFF2-40B4-BE49-F238E27FC236}">
                <a16:creationId xmlns:a16="http://schemas.microsoft.com/office/drawing/2014/main" id="{4938AFD7-9AAD-E832-42B0-CA139FBC7801}"/>
              </a:ext>
            </a:extLst>
          </p:cNvPr>
          <p:cNvSpPr/>
          <p:nvPr/>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dirty="0">
              <a:solidFill>
                <a:schemeClr val="tx1"/>
              </a:solidFill>
            </a:endParaRPr>
          </a:p>
        </p:txBody>
      </p:sp>
      <p:sp>
        <p:nvSpPr>
          <p:cNvPr id="4" name="Rectangle 3">
            <a:extLst>
              <a:ext uri="{FF2B5EF4-FFF2-40B4-BE49-F238E27FC236}">
                <a16:creationId xmlns:a16="http://schemas.microsoft.com/office/drawing/2014/main" id="{3AD35E6F-C541-D374-FB49-03D8E64073E3}"/>
              </a:ext>
            </a:extLst>
          </p:cNvPr>
          <p:cNvSpPr/>
          <p:nvPr/>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2</a:t>
            </a:fld>
            <a:endParaRPr lang="en-ZA" sz="767" b="1" dirty="0">
              <a:solidFill>
                <a:schemeClr val="bg1"/>
              </a:solidFill>
              <a:latin typeface="Tahoma"/>
            </a:endParaRPr>
          </a:p>
        </p:txBody>
      </p:sp>
      <p:pic>
        <p:nvPicPr>
          <p:cNvPr id="5" name="Picture 4">
            <a:extLst>
              <a:ext uri="{FF2B5EF4-FFF2-40B4-BE49-F238E27FC236}">
                <a16:creationId xmlns:a16="http://schemas.microsoft.com/office/drawing/2014/main" id="{00D190C1-ADE5-D0B0-A729-9F1FFB8847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72596" y="571621"/>
            <a:ext cx="1391803" cy="948397"/>
          </a:xfrm>
          <a:prstGeom prst="rect">
            <a:avLst/>
          </a:prstGeom>
        </p:spPr>
      </p:pic>
      <p:sp>
        <p:nvSpPr>
          <p:cNvPr id="6" name="TextBox 5">
            <a:extLst>
              <a:ext uri="{FF2B5EF4-FFF2-40B4-BE49-F238E27FC236}">
                <a16:creationId xmlns:a16="http://schemas.microsoft.com/office/drawing/2014/main" id="{2559282A-1681-78D8-ACD4-CB67C6099929}"/>
              </a:ext>
            </a:extLst>
          </p:cNvPr>
          <p:cNvSpPr txBox="1"/>
          <p:nvPr/>
        </p:nvSpPr>
        <p:spPr>
          <a:xfrm>
            <a:off x="674098" y="457591"/>
            <a:ext cx="6031508" cy="523220"/>
          </a:xfrm>
          <a:prstGeom prst="rect">
            <a:avLst/>
          </a:prstGeom>
          <a:noFill/>
        </p:spPr>
        <p:txBody>
          <a:bodyPr wrap="square">
            <a:spAutoFit/>
          </a:bodyPr>
          <a:lstStyle/>
          <a:p>
            <a:r>
              <a:rPr lang="en-GB" sz="2800" b="1" dirty="0"/>
              <a:t>Agenda</a:t>
            </a:r>
            <a:endParaRPr lang="en-US" sz="2800" b="1" dirty="0"/>
          </a:p>
        </p:txBody>
      </p:sp>
      <p:grpSp>
        <p:nvGrpSpPr>
          <p:cNvPr id="8" name="Group 7">
            <a:extLst>
              <a:ext uri="{FF2B5EF4-FFF2-40B4-BE49-F238E27FC236}">
                <a16:creationId xmlns:a16="http://schemas.microsoft.com/office/drawing/2014/main" id="{D77D17CC-942B-9A7B-6F77-5087FD4EF2B9}"/>
              </a:ext>
            </a:extLst>
          </p:cNvPr>
          <p:cNvGrpSpPr/>
          <p:nvPr/>
        </p:nvGrpSpPr>
        <p:grpSpPr>
          <a:xfrm>
            <a:off x="394444" y="1624712"/>
            <a:ext cx="10291976" cy="469551"/>
            <a:chOff x="86559" y="1066705"/>
            <a:chExt cx="10291976" cy="469553"/>
          </a:xfrm>
          <a:solidFill>
            <a:srgbClr val="D42E12"/>
          </a:solidFill>
        </p:grpSpPr>
        <p:sp>
          <p:nvSpPr>
            <p:cNvPr id="10" name="Rectangle 9">
              <a:extLst>
                <a:ext uri="{FF2B5EF4-FFF2-40B4-BE49-F238E27FC236}">
                  <a16:creationId xmlns:a16="http://schemas.microsoft.com/office/drawing/2014/main" id="{08350CF4-6EA0-A8A2-1951-E38C6AEDEDFA}"/>
                </a:ext>
              </a:extLst>
            </p:cNvPr>
            <p:cNvSpPr/>
            <p:nvPr/>
          </p:nvSpPr>
          <p:spPr bwMode="auto">
            <a:xfrm>
              <a:off x="86559" y="1066705"/>
              <a:ext cx="780859" cy="463550"/>
            </a:xfrm>
            <a:prstGeom prst="rect">
              <a:avLst/>
            </a:prstGeom>
            <a:solidFill>
              <a:schemeClr val="bg2">
                <a:lumMod val="60000"/>
                <a:lumOff val="40000"/>
              </a:schemeClr>
            </a:solidFill>
            <a:ln w="9525" cap="flat" cmpd="sng" algn="ctr">
              <a:noFill/>
              <a:prstDash val="solid"/>
              <a:round/>
              <a:headEnd type="none" w="med" len="med"/>
              <a:tailEnd type="none" w="med" len="med"/>
            </a:ln>
            <a:effectLst/>
          </p:spPr>
          <p:txBody>
            <a:bodyPr lIns="89403" tIns="44702" rIns="89403" bIns="44702" anchor="ctr"/>
            <a:lstStyle/>
            <a:p>
              <a:pPr marL="0" marR="0" lvl="0" indent="0" algn="ctr" defTabSz="894025"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effectLst/>
                  <a:uLnTx/>
                  <a:uFillTx/>
                  <a:latin typeface="Calibri Light" panose="020F0302020204030204"/>
                  <a:ea typeface="ＭＳ Ｐゴシック" charset="0"/>
                  <a:cs typeface="Tahoma"/>
                </a:rPr>
                <a:t>Slide No.</a:t>
              </a:r>
            </a:p>
          </p:txBody>
        </p:sp>
        <p:sp>
          <p:nvSpPr>
            <p:cNvPr id="11" name="Rectangle 10">
              <a:extLst>
                <a:ext uri="{FF2B5EF4-FFF2-40B4-BE49-F238E27FC236}">
                  <a16:creationId xmlns:a16="http://schemas.microsoft.com/office/drawing/2014/main" id="{C0E4281A-A437-F581-680B-E996A8593F36}"/>
                </a:ext>
              </a:extLst>
            </p:cNvPr>
            <p:cNvSpPr/>
            <p:nvPr/>
          </p:nvSpPr>
          <p:spPr bwMode="auto">
            <a:xfrm>
              <a:off x="1031283" y="1066705"/>
              <a:ext cx="4158280" cy="463550"/>
            </a:xfrm>
            <a:prstGeom prst="rect">
              <a:avLst/>
            </a:prstGeom>
            <a:solidFill>
              <a:schemeClr val="bg2">
                <a:lumMod val="60000"/>
                <a:lumOff val="40000"/>
              </a:schemeClr>
            </a:solidFill>
            <a:ln w="9525" cap="flat" cmpd="sng" algn="ctr">
              <a:noFill/>
              <a:prstDash val="solid"/>
              <a:round/>
              <a:headEnd type="none" w="med" len="med"/>
              <a:tailEnd type="none" w="med" len="med"/>
            </a:ln>
            <a:effectLst/>
          </p:spPr>
          <p:txBody>
            <a:bodyPr lIns="89403" tIns="44702" rIns="89403" bIns="44702" anchor="ctr"/>
            <a:lstStyle/>
            <a:p>
              <a:pPr marL="0" marR="0" lvl="0" indent="0" algn="ctr" defTabSz="894025"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effectLst/>
                  <a:uLnTx/>
                  <a:uFillTx/>
                  <a:latin typeface="Calibri Light" panose="020F0302020204030204"/>
                  <a:ea typeface="ＭＳ Ｐゴシック" charset="0"/>
                  <a:cs typeface="Tahoma"/>
                </a:rPr>
                <a:t>Topic</a:t>
              </a:r>
              <a:endParaRPr kumimoji="0" lang="en-ZA" sz="1600" b="1" i="0" u="none" strike="noStrike" kern="0" cap="none" spc="0" normalizeH="0" baseline="0" noProof="0" dirty="0">
                <a:ln>
                  <a:noFill/>
                </a:ln>
                <a:effectLst/>
                <a:uLnTx/>
                <a:uFillTx/>
                <a:latin typeface="Calibri Light" panose="020F0302020204030204"/>
                <a:ea typeface="ＭＳ Ｐゴシック" charset="0"/>
                <a:cs typeface="Tahoma"/>
              </a:endParaRPr>
            </a:p>
          </p:txBody>
        </p:sp>
        <p:sp>
          <p:nvSpPr>
            <p:cNvPr id="12" name="Rectangle 11">
              <a:extLst>
                <a:ext uri="{FF2B5EF4-FFF2-40B4-BE49-F238E27FC236}">
                  <a16:creationId xmlns:a16="http://schemas.microsoft.com/office/drawing/2014/main" id="{BE393C69-1652-C1F0-FEFD-F63EDFB11359}"/>
                </a:ext>
              </a:extLst>
            </p:cNvPr>
            <p:cNvSpPr/>
            <p:nvPr/>
          </p:nvSpPr>
          <p:spPr bwMode="auto">
            <a:xfrm>
              <a:off x="6223909" y="1074713"/>
              <a:ext cx="4154626" cy="461545"/>
            </a:xfrm>
            <a:prstGeom prst="rect">
              <a:avLst/>
            </a:prstGeom>
            <a:solidFill>
              <a:schemeClr val="bg2">
                <a:lumMod val="60000"/>
                <a:lumOff val="40000"/>
              </a:schemeClr>
            </a:solidFill>
            <a:ln w="9525" cap="flat" cmpd="sng" algn="ctr">
              <a:noFill/>
              <a:prstDash val="solid"/>
              <a:round/>
              <a:headEnd type="none" w="med" len="med"/>
              <a:tailEnd type="none" w="med" len="med"/>
            </a:ln>
            <a:effectLst/>
          </p:spPr>
          <p:txBody>
            <a:bodyPr lIns="89403" tIns="44702" rIns="89403" bIns="44702" anchor="ctr"/>
            <a:lstStyle/>
            <a:p>
              <a:pPr marL="0" marR="0" lvl="0" indent="0" algn="ctr" defTabSz="894025"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effectLst/>
                  <a:uLnTx/>
                  <a:uFillTx/>
                  <a:latin typeface="Calibri Light" panose="020F0302020204030204"/>
                  <a:ea typeface="ＭＳ Ｐゴシック" charset="0"/>
                  <a:cs typeface="Tahoma"/>
                </a:rPr>
                <a:t>Presenter</a:t>
              </a:r>
            </a:p>
          </p:txBody>
        </p:sp>
      </p:grpSp>
      <p:grpSp>
        <p:nvGrpSpPr>
          <p:cNvPr id="13" name="Group 12">
            <a:extLst>
              <a:ext uri="{FF2B5EF4-FFF2-40B4-BE49-F238E27FC236}">
                <a16:creationId xmlns:a16="http://schemas.microsoft.com/office/drawing/2014/main" id="{8F14F8EE-E547-E9B1-7FE7-43269F97CA5A}"/>
              </a:ext>
            </a:extLst>
          </p:cNvPr>
          <p:cNvGrpSpPr/>
          <p:nvPr/>
        </p:nvGrpSpPr>
        <p:grpSpPr>
          <a:xfrm>
            <a:off x="401710" y="3701854"/>
            <a:ext cx="10298154" cy="1536165"/>
            <a:chOff x="114068" y="3042069"/>
            <a:chExt cx="10298154" cy="1536165"/>
          </a:xfrm>
          <a:solidFill>
            <a:schemeClr val="accent6">
              <a:lumMod val="75000"/>
            </a:schemeClr>
          </a:solidFill>
        </p:grpSpPr>
        <p:sp>
          <p:nvSpPr>
            <p:cNvPr id="14" name="Rectangle 13">
              <a:extLst>
                <a:ext uri="{FF2B5EF4-FFF2-40B4-BE49-F238E27FC236}">
                  <a16:creationId xmlns:a16="http://schemas.microsoft.com/office/drawing/2014/main" id="{FB8C96E1-F7E1-05F7-EF6A-62D497943736}"/>
                </a:ext>
              </a:extLst>
            </p:cNvPr>
            <p:cNvSpPr/>
            <p:nvPr/>
          </p:nvSpPr>
          <p:spPr bwMode="auto">
            <a:xfrm>
              <a:off x="114068" y="3058819"/>
              <a:ext cx="753351" cy="446515"/>
            </a:xfrm>
            <a:prstGeom prst="rect">
              <a:avLst/>
            </a:prstGeom>
            <a:grpFill/>
            <a:ln w="9525" cap="flat" cmpd="sng" algn="ctr">
              <a:noFill/>
              <a:prstDash val="solid"/>
              <a:round/>
              <a:headEnd type="none" w="med" len="med"/>
              <a:tailEnd type="none" w="med" len="med"/>
            </a:ln>
            <a:effectLst/>
          </p:spPr>
          <p:txBody>
            <a:bodyPr lIns="89403" tIns="44702" rIns="89403" bIns="44702" anchor="ctr"/>
            <a:lstStyle/>
            <a:p>
              <a:pPr marL="0" marR="0" lvl="0" indent="0" algn="ctr" defTabSz="894025"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Light" panose="020F0302020204030204"/>
                  <a:ea typeface="ＭＳ Ｐゴシック" charset="0"/>
                  <a:cs typeface="Tahoma"/>
                </a:rPr>
                <a:t>9 - 12</a:t>
              </a:r>
            </a:p>
          </p:txBody>
        </p:sp>
        <p:sp>
          <p:nvSpPr>
            <p:cNvPr id="16" name="Rectangle 15">
              <a:extLst>
                <a:ext uri="{FF2B5EF4-FFF2-40B4-BE49-F238E27FC236}">
                  <a16:creationId xmlns:a16="http://schemas.microsoft.com/office/drawing/2014/main" id="{FFDD5109-E740-084A-102C-D7BE62649F84}"/>
                </a:ext>
              </a:extLst>
            </p:cNvPr>
            <p:cNvSpPr/>
            <p:nvPr/>
          </p:nvSpPr>
          <p:spPr bwMode="auto">
            <a:xfrm>
              <a:off x="1072442" y="3042069"/>
              <a:ext cx="4136099" cy="463265"/>
            </a:xfrm>
            <a:prstGeom prst="rect">
              <a:avLst/>
            </a:prstGeom>
            <a:grpFill/>
            <a:ln w="9525" cap="flat" cmpd="sng" algn="ctr">
              <a:noFill/>
              <a:prstDash val="solid"/>
              <a:round/>
              <a:headEnd type="none" w="med" len="med"/>
              <a:tailEnd type="none" w="med" len="med"/>
            </a:ln>
            <a:effectLst/>
          </p:spPr>
          <p:txBody>
            <a:bodyPr lIns="89403" tIns="44702" rIns="89403" bIns="44702" anchor="ctr"/>
            <a:lstStyle/>
            <a:p>
              <a:pPr marL="0" marR="0" lvl="0" indent="0" algn="ctr" defTabSz="955675"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Light" panose="020F0302020204030204"/>
                  <a:ea typeface="ＭＳ Ｐゴシック" charset="0"/>
                  <a:cs typeface="Tahoma"/>
                </a:rPr>
                <a:t>B-BBEE Requirements</a:t>
              </a:r>
              <a:endParaRPr kumimoji="0" lang="en-ZA" sz="1600" b="0" i="0" u="none" strike="noStrike" kern="0" cap="none" spc="0" normalizeH="0" baseline="0" noProof="0" dirty="0">
                <a:ln>
                  <a:noFill/>
                </a:ln>
                <a:solidFill>
                  <a:prstClr val="white"/>
                </a:solidFill>
                <a:effectLst/>
                <a:uLnTx/>
                <a:uFillTx/>
                <a:latin typeface="Calibri Light" panose="020F0302020204030204"/>
                <a:ea typeface="ＭＳ Ｐゴシック" charset="0"/>
                <a:cs typeface="Tahoma"/>
              </a:endParaRPr>
            </a:p>
          </p:txBody>
        </p:sp>
        <p:sp>
          <p:nvSpPr>
            <p:cNvPr id="17" name="Rectangle 16">
              <a:extLst>
                <a:ext uri="{FF2B5EF4-FFF2-40B4-BE49-F238E27FC236}">
                  <a16:creationId xmlns:a16="http://schemas.microsoft.com/office/drawing/2014/main" id="{D93119EF-0D4D-E258-2F11-526AAB1D2777}"/>
                </a:ext>
              </a:extLst>
            </p:cNvPr>
            <p:cNvSpPr/>
            <p:nvPr/>
          </p:nvSpPr>
          <p:spPr bwMode="auto">
            <a:xfrm>
              <a:off x="6253949" y="4145913"/>
              <a:ext cx="4158273" cy="432321"/>
            </a:xfrm>
            <a:prstGeom prst="rect">
              <a:avLst/>
            </a:prstGeom>
            <a:grpFill/>
            <a:ln w="9525" cap="flat" cmpd="sng" algn="ctr">
              <a:noFill/>
              <a:prstDash val="solid"/>
              <a:round/>
              <a:headEnd type="none" w="med" len="med"/>
              <a:tailEnd type="none" w="med" len="med"/>
            </a:ln>
            <a:effectLst/>
          </p:spPr>
          <p:txBody>
            <a:bodyPr lIns="89403" tIns="44702" rIns="89403" bIns="44702"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white"/>
                  </a:solidFill>
                  <a:effectLst/>
                  <a:uLnTx/>
                  <a:uFillTx/>
                  <a:latin typeface="Calibri Light" panose="020F0302020204030204"/>
                  <a:ea typeface="+mn-ea"/>
                  <a:cs typeface="+mn-cs"/>
                </a:rPr>
                <a:t>                       </a:t>
              </a:r>
              <a:r>
                <a:rPr lang="en-GB" sz="1600" dirty="0">
                  <a:solidFill>
                    <a:prstClr val="white"/>
                  </a:solidFill>
                  <a:latin typeface="Calibri Light" panose="020F0302020204030204"/>
                </a:rPr>
                <a:t> </a:t>
              </a:r>
              <a:r>
                <a:rPr lang="en-GB" sz="1600" dirty="0" err="1">
                  <a:solidFill>
                    <a:prstClr val="white"/>
                  </a:solidFill>
                  <a:latin typeface="Calibri Light" panose="020F0302020204030204"/>
                </a:rPr>
                <a:t>Tendani</a:t>
              </a:r>
              <a:r>
                <a:rPr lang="en-GB" sz="1600" dirty="0">
                  <a:solidFill>
                    <a:prstClr val="white"/>
                  </a:solidFill>
                  <a:latin typeface="Calibri Light" panose="020F0302020204030204"/>
                </a:rPr>
                <a:t> </a:t>
              </a:r>
              <a:r>
                <a:rPr lang="en-GB" sz="1600" dirty="0" err="1">
                  <a:solidFill>
                    <a:prstClr val="white"/>
                  </a:solidFill>
                  <a:latin typeface="Calibri Light" panose="020F0302020204030204"/>
                </a:rPr>
                <a:t>Mphaphuli</a:t>
              </a:r>
              <a:endParaRPr kumimoji="0" lang="en-ZA"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D875BF2C-095A-98D5-2B02-6CE0A8489632}"/>
              </a:ext>
            </a:extLst>
          </p:cNvPr>
          <p:cNvGrpSpPr/>
          <p:nvPr/>
        </p:nvGrpSpPr>
        <p:grpSpPr>
          <a:xfrm>
            <a:off x="404243" y="2747254"/>
            <a:ext cx="10295621" cy="423184"/>
            <a:chOff x="73114" y="4861730"/>
            <a:chExt cx="10295621" cy="423184"/>
          </a:xfrm>
          <a:solidFill>
            <a:schemeClr val="accent6">
              <a:lumMod val="75000"/>
            </a:schemeClr>
          </a:solidFill>
        </p:grpSpPr>
        <p:sp>
          <p:nvSpPr>
            <p:cNvPr id="19" name="Rectangle 18">
              <a:extLst>
                <a:ext uri="{FF2B5EF4-FFF2-40B4-BE49-F238E27FC236}">
                  <a16:creationId xmlns:a16="http://schemas.microsoft.com/office/drawing/2014/main" id="{32741B14-2BF1-B90E-1AA5-8EEFA6AB86BC}"/>
                </a:ext>
              </a:extLst>
            </p:cNvPr>
            <p:cNvSpPr/>
            <p:nvPr/>
          </p:nvSpPr>
          <p:spPr bwMode="auto">
            <a:xfrm>
              <a:off x="73114" y="4882954"/>
              <a:ext cx="764869" cy="374650"/>
            </a:xfrm>
            <a:prstGeom prst="rect">
              <a:avLst/>
            </a:prstGeom>
            <a:grpFill/>
            <a:ln w="9525" cap="flat" cmpd="sng" algn="ctr">
              <a:noFill/>
              <a:prstDash val="solid"/>
              <a:round/>
              <a:headEnd type="none" w="med" len="med"/>
              <a:tailEnd type="none" w="med" len="med"/>
            </a:ln>
            <a:effectLst/>
          </p:spPr>
          <p:txBody>
            <a:bodyPr lIns="89403" tIns="44702" rIns="89403" bIns="44702" anchor="ctr"/>
            <a:lstStyle/>
            <a:p>
              <a:pPr marL="0" marR="0" lvl="0" indent="0" algn="ctr" defTabSz="894025"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Light" panose="020F0302020204030204"/>
                  <a:ea typeface="ＭＳ Ｐゴシック" charset="0"/>
                  <a:cs typeface="Tahoma"/>
                </a:rPr>
                <a:t>4 - 6</a:t>
              </a:r>
            </a:p>
          </p:txBody>
        </p:sp>
        <p:sp>
          <p:nvSpPr>
            <p:cNvPr id="20" name="Rectangle 19">
              <a:extLst>
                <a:ext uri="{FF2B5EF4-FFF2-40B4-BE49-F238E27FC236}">
                  <a16:creationId xmlns:a16="http://schemas.microsoft.com/office/drawing/2014/main" id="{C844137D-8BE3-2A0B-AB69-20110931A4EF}"/>
                </a:ext>
              </a:extLst>
            </p:cNvPr>
            <p:cNvSpPr/>
            <p:nvPr/>
          </p:nvSpPr>
          <p:spPr bwMode="auto">
            <a:xfrm>
              <a:off x="1031283" y="4861730"/>
              <a:ext cx="4158281" cy="381000"/>
            </a:xfrm>
            <a:prstGeom prst="rect">
              <a:avLst/>
            </a:prstGeom>
            <a:grpFill/>
            <a:ln w="9525" cap="flat" cmpd="sng" algn="ctr">
              <a:noFill/>
              <a:prstDash val="solid"/>
              <a:round/>
              <a:headEnd type="none" w="med" len="med"/>
              <a:tailEnd type="none" w="med" len="med"/>
            </a:ln>
            <a:effectLst/>
          </p:spPr>
          <p:txBody>
            <a:bodyPr lIns="89403" tIns="44702" rIns="89403" bIns="44702" anchor="ctr"/>
            <a:lstStyle/>
            <a:p>
              <a:pPr marL="0" marR="0" lvl="0" indent="0" algn="ctr" defTabSz="894025"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Light" panose="020F0302020204030204"/>
                  <a:ea typeface="ＭＳ Ｐゴシック" charset="0"/>
                  <a:cs typeface="Tahoma"/>
                </a:rPr>
                <a:t>Key Points to Highlight and General Information </a:t>
              </a:r>
              <a:endParaRPr kumimoji="0" lang="en-ZA" sz="1600" b="0" i="0" u="none" strike="noStrike" kern="0" cap="none" spc="0" normalizeH="0" baseline="0" noProof="0" dirty="0">
                <a:ln>
                  <a:noFill/>
                </a:ln>
                <a:solidFill>
                  <a:prstClr val="white"/>
                </a:solidFill>
                <a:effectLst/>
                <a:uLnTx/>
                <a:uFillTx/>
                <a:latin typeface="Calibri Light" panose="020F0302020204030204"/>
                <a:ea typeface="ＭＳ Ｐゴシック" charset="0"/>
                <a:cs typeface="Tahoma"/>
              </a:endParaRPr>
            </a:p>
          </p:txBody>
        </p:sp>
        <p:sp>
          <p:nvSpPr>
            <p:cNvPr id="21" name="Rectangle 20">
              <a:extLst>
                <a:ext uri="{FF2B5EF4-FFF2-40B4-BE49-F238E27FC236}">
                  <a16:creationId xmlns:a16="http://schemas.microsoft.com/office/drawing/2014/main" id="{594E61B0-DE6E-FFE3-7A89-5E03E352A557}"/>
                </a:ext>
              </a:extLst>
            </p:cNvPr>
            <p:cNvSpPr/>
            <p:nvPr/>
          </p:nvSpPr>
          <p:spPr bwMode="auto">
            <a:xfrm>
              <a:off x="6200660" y="4870162"/>
              <a:ext cx="4168075" cy="414752"/>
            </a:xfrm>
            <a:prstGeom prst="rect">
              <a:avLst/>
            </a:prstGeom>
            <a:grpFill/>
            <a:ln w="9525" cap="flat" cmpd="sng" algn="ctr">
              <a:noFill/>
              <a:prstDash val="solid"/>
              <a:round/>
              <a:headEnd type="none" w="med" len="med"/>
              <a:tailEnd type="none" w="med" len="med"/>
            </a:ln>
            <a:effectLst/>
          </p:spPr>
          <p:txBody>
            <a:bodyPr lIns="89403" tIns="44702" rIns="89403" bIns="44702" anchor="ctr"/>
            <a:lstStyle/>
            <a:p>
              <a:pPr marL="0" marR="0" lvl="0" indent="0" algn="ctr" defTabSz="894025"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Light" panose="020F0302020204030204"/>
                  <a:ea typeface="ＭＳ Ｐゴシック" charset="0"/>
                  <a:cs typeface="Tahoma"/>
                </a:rPr>
                <a:t>Lerato Ramoyada</a:t>
              </a:r>
              <a:r>
                <a:rPr lang="en-US" sz="1600" kern="0" dirty="0">
                  <a:solidFill>
                    <a:prstClr val="white"/>
                  </a:solidFill>
                  <a:latin typeface="Calibri Light" panose="020F0302020204030204"/>
                  <a:ea typeface="ＭＳ Ｐゴシック" charset="0"/>
                  <a:cs typeface="Tahoma"/>
                </a:rPr>
                <a:t>/Vukosi Chauke </a:t>
              </a:r>
            </a:p>
          </p:txBody>
        </p:sp>
      </p:grpSp>
      <p:grpSp>
        <p:nvGrpSpPr>
          <p:cNvPr id="22" name="Group 21">
            <a:extLst>
              <a:ext uri="{FF2B5EF4-FFF2-40B4-BE49-F238E27FC236}">
                <a16:creationId xmlns:a16="http://schemas.microsoft.com/office/drawing/2014/main" id="{02EFDDA6-FE48-7D0B-C45C-FB667244AE96}"/>
              </a:ext>
            </a:extLst>
          </p:cNvPr>
          <p:cNvGrpSpPr/>
          <p:nvPr/>
        </p:nvGrpSpPr>
        <p:grpSpPr>
          <a:xfrm>
            <a:off x="380997" y="3222939"/>
            <a:ext cx="10305423" cy="417568"/>
            <a:chOff x="69377" y="5313037"/>
            <a:chExt cx="10305423" cy="417568"/>
          </a:xfrm>
          <a:solidFill>
            <a:schemeClr val="accent6">
              <a:lumMod val="75000"/>
            </a:schemeClr>
          </a:solidFill>
        </p:grpSpPr>
        <p:sp>
          <p:nvSpPr>
            <p:cNvPr id="23" name="Rectangle 22">
              <a:extLst>
                <a:ext uri="{FF2B5EF4-FFF2-40B4-BE49-F238E27FC236}">
                  <a16:creationId xmlns:a16="http://schemas.microsoft.com/office/drawing/2014/main" id="{CF3EE7E6-8FBA-F43E-A5A2-65EEC4BE8852}"/>
                </a:ext>
              </a:extLst>
            </p:cNvPr>
            <p:cNvSpPr/>
            <p:nvPr/>
          </p:nvSpPr>
          <p:spPr bwMode="auto">
            <a:xfrm>
              <a:off x="69377" y="5339556"/>
              <a:ext cx="753167" cy="376238"/>
            </a:xfrm>
            <a:prstGeom prst="rect">
              <a:avLst/>
            </a:prstGeom>
            <a:grpFill/>
            <a:ln w="9525" cap="flat" cmpd="sng" algn="ctr">
              <a:noFill/>
              <a:prstDash val="solid"/>
              <a:round/>
              <a:headEnd type="none" w="med" len="med"/>
              <a:tailEnd type="none" w="med" len="med"/>
            </a:ln>
            <a:effectLst/>
          </p:spPr>
          <p:txBody>
            <a:bodyPr lIns="89403" tIns="44702" rIns="89403" bIns="44702" anchor="ctr"/>
            <a:lstStyle/>
            <a:p>
              <a:pPr marL="0" marR="0" lvl="0" indent="0" algn="ctr" defTabSz="894025"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Light" panose="020F0302020204030204"/>
                  <a:ea typeface="ＭＳ Ｐゴシック" charset="0"/>
                  <a:cs typeface="Tahoma"/>
                </a:rPr>
                <a:t>7 - </a:t>
              </a:r>
              <a:r>
                <a:rPr lang="en-US" sz="1600" kern="0" dirty="0">
                  <a:solidFill>
                    <a:prstClr val="white"/>
                  </a:solidFill>
                  <a:latin typeface="Calibri Light" panose="020F0302020204030204"/>
                  <a:ea typeface="ＭＳ Ｐゴシック" charset="0"/>
                  <a:cs typeface="Tahoma"/>
                </a:rPr>
                <a:t>8</a:t>
              </a:r>
              <a:endParaRPr kumimoji="0" lang="en-US" sz="1600" b="0" i="0" u="none" strike="noStrike" kern="0" cap="none" spc="0" normalizeH="0" baseline="0" noProof="0" dirty="0">
                <a:ln>
                  <a:noFill/>
                </a:ln>
                <a:solidFill>
                  <a:prstClr val="white"/>
                </a:solidFill>
                <a:effectLst/>
                <a:uLnTx/>
                <a:uFillTx/>
                <a:latin typeface="Calibri Light" panose="020F0302020204030204"/>
                <a:ea typeface="ＭＳ Ｐゴシック" charset="0"/>
                <a:cs typeface="Tahoma"/>
              </a:endParaRPr>
            </a:p>
          </p:txBody>
        </p:sp>
        <p:sp>
          <p:nvSpPr>
            <p:cNvPr id="24" name="Rectangle 23">
              <a:extLst>
                <a:ext uri="{FF2B5EF4-FFF2-40B4-BE49-F238E27FC236}">
                  <a16:creationId xmlns:a16="http://schemas.microsoft.com/office/drawing/2014/main" id="{46259FF0-8153-C05E-0850-5F3693F6DB87}"/>
                </a:ext>
              </a:extLst>
            </p:cNvPr>
            <p:cNvSpPr/>
            <p:nvPr/>
          </p:nvSpPr>
          <p:spPr bwMode="auto">
            <a:xfrm>
              <a:off x="1026281" y="5313037"/>
              <a:ext cx="4158280" cy="417568"/>
            </a:xfrm>
            <a:prstGeom prst="rect">
              <a:avLst/>
            </a:prstGeom>
            <a:grpFill/>
            <a:ln w="9525" cap="flat" cmpd="sng" algn="ctr">
              <a:noFill/>
              <a:prstDash val="solid"/>
              <a:round/>
              <a:headEnd type="none" w="med" len="med"/>
              <a:tailEnd type="none" w="med" len="med"/>
            </a:ln>
            <a:effectLst/>
          </p:spPr>
          <p:txBody>
            <a:bodyPr lIns="89403" tIns="44702" rIns="89403" bIns="44702" anchor="ctr"/>
            <a:lstStyle/>
            <a:p>
              <a:pPr marL="0" marR="0" lvl="0" indent="0" algn="ctr" defTabSz="955675"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Light" panose="020F0302020204030204"/>
                  <a:ea typeface="ＭＳ Ｐゴシック" charset="0"/>
                  <a:cs typeface="Tahoma"/>
                </a:rPr>
                <a:t>Scope of Services</a:t>
              </a:r>
              <a:endParaRPr kumimoji="0" lang="en-ZA" sz="1600" b="0" i="0" u="none" strike="noStrike" kern="0" cap="none" spc="0" normalizeH="0" baseline="0" noProof="0" dirty="0">
                <a:ln>
                  <a:noFill/>
                </a:ln>
                <a:solidFill>
                  <a:prstClr val="white"/>
                </a:solidFill>
                <a:effectLst/>
                <a:uLnTx/>
                <a:uFillTx/>
                <a:latin typeface="Calibri Light" panose="020F0302020204030204"/>
                <a:ea typeface="ＭＳ Ｐゴシック" charset="0"/>
                <a:cs typeface="Tahoma"/>
              </a:endParaRPr>
            </a:p>
          </p:txBody>
        </p:sp>
        <p:sp>
          <p:nvSpPr>
            <p:cNvPr id="25" name="Rectangle 24">
              <a:extLst>
                <a:ext uri="{FF2B5EF4-FFF2-40B4-BE49-F238E27FC236}">
                  <a16:creationId xmlns:a16="http://schemas.microsoft.com/office/drawing/2014/main" id="{8F685930-D96E-E9D7-88CE-0361280EA952}"/>
                </a:ext>
              </a:extLst>
            </p:cNvPr>
            <p:cNvSpPr/>
            <p:nvPr/>
          </p:nvSpPr>
          <p:spPr bwMode="auto">
            <a:xfrm>
              <a:off x="6206727" y="5383982"/>
              <a:ext cx="4168073" cy="346623"/>
            </a:xfrm>
            <a:prstGeom prst="rect">
              <a:avLst/>
            </a:prstGeom>
            <a:grpFill/>
            <a:ln w="9525" cap="flat" cmpd="sng" algn="ctr">
              <a:noFill/>
              <a:prstDash val="solid"/>
              <a:round/>
              <a:headEnd type="none" w="med" len="med"/>
              <a:tailEnd type="none" w="med" len="med"/>
            </a:ln>
            <a:effectLst/>
          </p:spPr>
          <p:txBody>
            <a:bodyPr lIns="89403" tIns="44702" rIns="89403" bIns="44702" anchor="ctr"/>
            <a:lstStyle/>
            <a:p>
              <a:pPr marL="0" marR="0" lvl="0" indent="0" algn="ctr" defTabSz="894025"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Calibri Light" panose="020F0302020204030204"/>
                <a:ea typeface="ＭＳ Ｐゴシック" charset="0"/>
                <a:cs typeface="Tahoma"/>
              </a:endParaRPr>
            </a:p>
          </p:txBody>
        </p:sp>
      </p:grpSp>
      <p:grpSp>
        <p:nvGrpSpPr>
          <p:cNvPr id="26" name="Group 25">
            <a:extLst>
              <a:ext uri="{FF2B5EF4-FFF2-40B4-BE49-F238E27FC236}">
                <a16:creationId xmlns:a16="http://schemas.microsoft.com/office/drawing/2014/main" id="{5D28E064-BEC7-2F6F-BCB8-2AA9A4B38290}"/>
              </a:ext>
            </a:extLst>
          </p:cNvPr>
          <p:cNvGrpSpPr/>
          <p:nvPr/>
        </p:nvGrpSpPr>
        <p:grpSpPr>
          <a:xfrm>
            <a:off x="380997" y="5935701"/>
            <a:ext cx="10305423" cy="457107"/>
            <a:chOff x="65642" y="5767294"/>
            <a:chExt cx="10305423" cy="457107"/>
          </a:xfrm>
          <a:solidFill>
            <a:schemeClr val="accent6">
              <a:lumMod val="75000"/>
            </a:schemeClr>
          </a:solidFill>
        </p:grpSpPr>
        <p:sp>
          <p:nvSpPr>
            <p:cNvPr id="27" name="Rectangle 26">
              <a:extLst>
                <a:ext uri="{FF2B5EF4-FFF2-40B4-BE49-F238E27FC236}">
                  <a16:creationId xmlns:a16="http://schemas.microsoft.com/office/drawing/2014/main" id="{05FF0802-D623-6B32-2F49-99EC41C662BE}"/>
                </a:ext>
              </a:extLst>
            </p:cNvPr>
            <p:cNvSpPr/>
            <p:nvPr/>
          </p:nvSpPr>
          <p:spPr bwMode="auto">
            <a:xfrm>
              <a:off x="65642" y="5767294"/>
              <a:ext cx="767011" cy="444247"/>
            </a:xfrm>
            <a:prstGeom prst="rect">
              <a:avLst/>
            </a:prstGeom>
            <a:grpFill/>
            <a:ln w="9525" cap="flat" cmpd="sng" algn="ctr">
              <a:noFill/>
              <a:prstDash val="solid"/>
              <a:round/>
              <a:headEnd type="none" w="med" len="med"/>
              <a:tailEnd type="none" w="med" len="med"/>
            </a:ln>
            <a:effectLst/>
          </p:spPr>
          <p:txBody>
            <a:bodyPr lIns="89403" tIns="44702" rIns="89403" bIns="44702" anchor="ctr"/>
            <a:lstStyle/>
            <a:p>
              <a:pPr marL="0" marR="0" lvl="0" indent="0" algn="ctr" defTabSz="894025"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Light" panose="020F0302020204030204"/>
                  <a:ea typeface="ＭＳ Ｐゴシック" charset="0"/>
                  <a:cs typeface="Tahoma"/>
                </a:rPr>
                <a:t>22- 24</a:t>
              </a:r>
            </a:p>
          </p:txBody>
        </p:sp>
        <p:sp>
          <p:nvSpPr>
            <p:cNvPr id="28" name="Rectangle 27">
              <a:extLst>
                <a:ext uri="{FF2B5EF4-FFF2-40B4-BE49-F238E27FC236}">
                  <a16:creationId xmlns:a16="http://schemas.microsoft.com/office/drawing/2014/main" id="{F1F21288-D399-037C-275A-73EE8F56CB3B}"/>
                </a:ext>
              </a:extLst>
            </p:cNvPr>
            <p:cNvSpPr/>
            <p:nvPr/>
          </p:nvSpPr>
          <p:spPr bwMode="auto">
            <a:xfrm>
              <a:off x="1009101" y="5767689"/>
              <a:ext cx="4158280" cy="443456"/>
            </a:xfrm>
            <a:prstGeom prst="rect">
              <a:avLst/>
            </a:prstGeom>
            <a:grpFill/>
            <a:ln w="9525" cap="flat" cmpd="sng" algn="ctr">
              <a:noFill/>
              <a:prstDash val="solid"/>
              <a:round/>
              <a:headEnd type="none" w="med" len="med"/>
              <a:tailEnd type="none" w="med" len="med"/>
            </a:ln>
            <a:effectLst/>
          </p:spPr>
          <p:txBody>
            <a:bodyPr lIns="89403" tIns="44702" rIns="89403" bIns="44702" anchor="ctr"/>
            <a:lstStyle/>
            <a:p>
              <a:pPr marL="0" marR="0" lvl="0" indent="0" algn="ctr" defTabSz="894025"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ＭＳ Ｐゴシック" charset="0"/>
                  <a:cs typeface="Tahoma"/>
                </a:rPr>
                <a:t>Continuity of the Evaluation Process  stage 5, 6 and 7 </a:t>
              </a:r>
              <a:endParaRPr kumimoji="0" lang="en-ZA" sz="1600" b="0" i="0" u="none" strike="noStrike" kern="0" cap="none" spc="0" normalizeH="0" baseline="0" noProof="0" dirty="0">
                <a:ln>
                  <a:noFill/>
                </a:ln>
                <a:solidFill>
                  <a:prstClr val="white"/>
                </a:solidFill>
                <a:effectLst/>
                <a:uLnTx/>
                <a:uFillTx/>
                <a:latin typeface="Calibri" panose="020F0502020204030204"/>
                <a:ea typeface="ＭＳ Ｐゴシック" charset="0"/>
                <a:cs typeface="Tahoma"/>
              </a:endParaRPr>
            </a:p>
          </p:txBody>
        </p:sp>
        <p:sp>
          <p:nvSpPr>
            <p:cNvPr id="29" name="Rectangle 28">
              <a:extLst>
                <a:ext uri="{FF2B5EF4-FFF2-40B4-BE49-F238E27FC236}">
                  <a16:creationId xmlns:a16="http://schemas.microsoft.com/office/drawing/2014/main" id="{93FDCDF4-4029-3C2C-EBFD-DDF99CFD01E4}"/>
                </a:ext>
              </a:extLst>
            </p:cNvPr>
            <p:cNvSpPr/>
            <p:nvPr/>
          </p:nvSpPr>
          <p:spPr bwMode="auto">
            <a:xfrm>
              <a:off x="6212791" y="5775302"/>
              <a:ext cx="4158274" cy="449099"/>
            </a:xfrm>
            <a:prstGeom prst="rect">
              <a:avLst/>
            </a:prstGeom>
            <a:grpFill/>
            <a:ln w="9525" cap="flat" cmpd="sng" algn="ctr">
              <a:noFill/>
              <a:prstDash val="solid"/>
              <a:round/>
              <a:headEnd type="none" w="med" len="med"/>
              <a:tailEnd type="none" w="med" len="med"/>
            </a:ln>
            <a:effectLst/>
          </p:spPr>
          <p:txBody>
            <a:bodyPr lIns="89403" tIns="44702" rIns="89403" bIns="44702" anchor="ctr"/>
            <a:lstStyle/>
            <a:p>
              <a:pPr algn="ctr" defTabSz="894025">
                <a:defRPr/>
              </a:pPr>
              <a:endParaRPr lang="en-US" sz="1400" kern="0" dirty="0">
                <a:solidFill>
                  <a:prstClr val="white"/>
                </a:solidFill>
                <a:latin typeface="Calibri" panose="020F0502020204030204"/>
                <a:ea typeface="ＭＳ Ｐゴシック" charset="0"/>
                <a:cs typeface="Tahoma"/>
              </a:endParaRPr>
            </a:p>
            <a:p>
              <a:pPr marL="0" marR="0" lvl="0" indent="0" algn="ctr" defTabSz="894025"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white"/>
                  </a:solidFill>
                  <a:effectLst/>
                  <a:uLnTx/>
                  <a:uFillTx/>
                  <a:latin typeface="Calibri Light" panose="020F0302020204030204"/>
                  <a:ea typeface="ＭＳ Ｐゴシック" charset="0"/>
                  <a:cs typeface="Tahoma"/>
                </a:rPr>
                <a:t>Busi</a:t>
              </a:r>
              <a:r>
                <a:rPr kumimoji="0" lang="en-US" sz="1600" b="0" i="0" u="none" strike="noStrike" kern="0" cap="none" spc="0" normalizeH="0" baseline="0" noProof="0" dirty="0">
                  <a:ln>
                    <a:noFill/>
                  </a:ln>
                  <a:solidFill>
                    <a:prstClr val="white"/>
                  </a:solidFill>
                  <a:effectLst/>
                  <a:uLnTx/>
                  <a:uFillTx/>
                  <a:latin typeface="Calibri Light" panose="020F0302020204030204"/>
                  <a:ea typeface="ＭＳ Ｐゴシック" charset="0"/>
                  <a:cs typeface="Tahoma"/>
                </a:rPr>
                <a:t> </a:t>
              </a:r>
              <a:r>
                <a:rPr kumimoji="0" lang="en-US" sz="1600" b="0" i="0" u="none" strike="noStrike" kern="0" cap="none" spc="0" normalizeH="0" baseline="0" noProof="0" dirty="0" err="1">
                  <a:ln>
                    <a:noFill/>
                  </a:ln>
                  <a:solidFill>
                    <a:prstClr val="white"/>
                  </a:solidFill>
                  <a:effectLst/>
                  <a:uLnTx/>
                  <a:uFillTx/>
                  <a:latin typeface="Calibri Light" panose="020F0302020204030204"/>
                  <a:ea typeface="ＭＳ Ｐゴシック" charset="0"/>
                  <a:cs typeface="Tahoma"/>
                </a:rPr>
                <a:t>Chabalala</a:t>
              </a:r>
              <a:endParaRPr kumimoji="0" lang="en-US" sz="1600" b="0" i="0" u="none" strike="noStrike" kern="0" cap="none" spc="0" normalizeH="0" baseline="0" noProof="0" dirty="0">
                <a:ln>
                  <a:noFill/>
                </a:ln>
                <a:solidFill>
                  <a:prstClr val="white"/>
                </a:solidFill>
                <a:effectLst/>
                <a:uLnTx/>
                <a:uFillTx/>
                <a:latin typeface="Calibri Light" panose="020F0302020204030204"/>
                <a:ea typeface="ＭＳ Ｐゴシック" charset="0"/>
                <a:cs typeface="Tahoma"/>
              </a:endParaRPr>
            </a:p>
            <a:p>
              <a:pPr marL="0" marR="0" lvl="0" indent="0" algn="ctr" defTabSz="894025"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ＭＳ Ｐゴシック" charset="0"/>
                <a:cs typeface="Tahoma"/>
              </a:endParaRPr>
            </a:p>
          </p:txBody>
        </p:sp>
      </p:grpSp>
      <p:grpSp>
        <p:nvGrpSpPr>
          <p:cNvPr id="30" name="Group 29">
            <a:extLst>
              <a:ext uri="{FF2B5EF4-FFF2-40B4-BE49-F238E27FC236}">
                <a16:creationId xmlns:a16="http://schemas.microsoft.com/office/drawing/2014/main" id="{3C0FB050-0092-53F2-1D20-75920CF54312}"/>
              </a:ext>
            </a:extLst>
          </p:cNvPr>
          <p:cNvGrpSpPr/>
          <p:nvPr/>
        </p:nvGrpSpPr>
        <p:grpSpPr>
          <a:xfrm>
            <a:off x="394444" y="2251796"/>
            <a:ext cx="10291979" cy="382786"/>
            <a:chOff x="82824" y="1614234"/>
            <a:chExt cx="10291979" cy="382786"/>
          </a:xfrm>
          <a:solidFill>
            <a:schemeClr val="accent6">
              <a:lumMod val="75000"/>
            </a:schemeClr>
          </a:solidFill>
        </p:grpSpPr>
        <p:sp>
          <p:nvSpPr>
            <p:cNvPr id="31" name="Rectangle 30">
              <a:extLst>
                <a:ext uri="{FF2B5EF4-FFF2-40B4-BE49-F238E27FC236}">
                  <a16:creationId xmlns:a16="http://schemas.microsoft.com/office/drawing/2014/main" id="{620CE89F-2F08-D407-A17C-1FC1AC38DD9E}"/>
                </a:ext>
              </a:extLst>
            </p:cNvPr>
            <p:cNvSpPr/>
            <p:nvPr/>
          </p:nvSpPr>
          <p:spPr bwMode="auto">
            <a:xfrm>
              <a:off x="82824" y="1614234"/>
              <a:ext cx="753351" cy="376237"/>
            </a:xfrm>
            <a:prstGeom prst="rect">
              <a:avLst/>
            </a:prstGeom>
            <a:grpFill/>
            <a:ln w="9525" cap="flat" cmpd="sng" algn="ctr">
              <a:noFill/>
              <a:prstDash val="solid"/>
              <a:round/>
              <a:headEnd type="none" w="med" len="med"/>
              <a:tailEnd type="none" w="med" len="med"/>
            </a:ln>
            <a:effectLst/>
          </p:spPr>
          <p:txBody>
            <a:bodyPr lIns="89403" tIns="44702" rIns="89403" bIns="44702" anchor="ctr"/>
            <a:lstStyle/>
            <a:p>
              <a:pPr marL="0" marR="0" lvl="0" indent="0" algn="ctr" defTabSz="894025" rtl="0" eaLnBrk="1" fontAlgn="auto" latinLnBrk="0" hangingPunct="1">
                <a:lnSpc>
                  <a:spcPct val="100000"/>
                </a:lnSpc>
                <a:spcBef>
                  <a:spcPts val="0"/>
                </a:spcBef>
                <a:spcAft>
                  <a:spcPts val="0"/>
                </a:spcAft>
                <a:buClrTx/>
                <a:buSzTx/>
                <a:buFontTx/>
                <a:buNone/>
                <a:tabLst/>
                <a:defRPr/>
              </a:pPr>
              <a:r>
                <a:rPr kumimoji="0" lang="en-ZA" sz="1600" b="0" i="0" u="none" strike="noStrike" kern="0" cap="none" spc="0" normalizeH="0" baseline="0" noProof="0" dirty="0">
                  <a:ln>
                    <a:noFill/>
                  </a:ln>
                  <a:solidFill>
                    <a:prstClr val="white"/>
                  </a:solidFill>
                  <a:effectLst/>
                  <a:uLnTx/>
                  <a:uFillTx/>
                  <a:latin typeface="Calibri Light" panose="020F0302020204030204"/>
                  <a:ea typeface="ＭＳ Ｐゴシック" charset="0"/>
                  <a:cs typeface="Tahoma"/>
                </a:rPr>
                <a:t>3</a:t>
              </a:r>
              <a:endParaRPr kumimoji="0" lang="en-US" sz="1600" b="0" i="0" u="none" strike="noStrike" kern="0" cap="none" spc="0" normalizeH="0" baseline="0" noProof="0" dirty="0">
                <a:ln>
                  <a:noFill/>
                </a:ln>
                <a:solidFill>
                  <a:prstClr val="white"/>
                </a:solidFill>
                <a:effectLst/>
                <a:uLnTx/>
                <a:uFillTx/>
                <a:latin typeface="Calibri Light" panose="020F0302020204030204"/>
                <a:ea typeface="ＭＳ Ｐゴシック" charset="0"/>
                <a:cs typeface="Tahoma"/>
              </a:endParaRPr>
            </a:p>
          </p:txBody>
        </p:sp>
        <p:sp>
          <p:nvSpPr>
            <p:cNvPr id="32" name="Rectangle 31">
              <a:extLst>
                <a:ext uri="{FF2B5EF4-FFF2-40B4-BE49-F238E27FC236}">
                  <a16:creationId xmlns:a16="http://schemas.microsoft.com/office/drawing/2014/main" id="{A5C14A7F-9638-F9E7-B1E2-5FDF875F9D38}"/>
                </a:ext>
              </a:extLst>
            </p:cNvPr>
            <p:cNvSpPr/>
            <p:nvPr/>
          </p:nvSpPr>
          <p:spPr bwMode="auto">
            <a:xfrm>
              <a:off x="1035018" y="1620783"/>
              <a:ext cx="4158281" cy="376237"/>
            </a:xfrm>
            <a:prstGeom prst="rect">
              <a:avLst/>
            </a:prstGeom>
            <a:grpFill/>
            <a:ln w="9525" cap="flat" cmpd="sng" algn="ctr">
              <a:noFill/>
              <a:prstDash val="solid"/>
              <a:round/>
              <a:headEnd type="none" w="med" len="med"/>
              <a:tailEnd type="none" w="med" len="med"/>
            </a:ln>
            <a:effectLst/>
          </p:spPr>
          <p:txBody>
            <a:bodyPr lIns="89403" tIns="44702" rIns="89403" bIns="44702" anchor="ctr"/>
            <a:lstStyle/>
            <a:p>
              <a:pPr lvl="0" algn="ctr" defTabSz="894025">
                <a:defRPr/>
              </a:pPr>
              <a:r>
                <a:rPr lang="en-US" sz="1600" kern="0" dirty="0">
                  <a:solidFill>
                    <a:prstClr val="white"/>
                  </a:solidFill>
                  <a:latin typeface="Calibri Light" panose="020F0302020204030204"/>
                  <a:ea typeface="ＭＳ Ｐゴシック" charset="0"/>
                  <a:cs typeface="Tahoma"/>
                </a:rPr>
                <a:t>Welcome and Introduction</a:t>
              </a:r>
              <a:endParaRPr kumimoji="0" lang="en-ZA" sz="1600" b="0" i="0" u="none" strike="noStrike" kern="0" cap="none" spc="0" normalizeH="0" baseline="0" noProof="0" dirty="0">
                <a:ln>
                  <a:noFill/>
                </a:ln>
                <a:solidFill>
                  <a:prstClr val="white"/>
                </a:solidFill>
                <a:effectLst/>
                <a:uLnTx/>
                <a:uFillTx/>
                <a:latin typeface="Calibri Light" panose="020F0302020204030204"/>
                <a:ea typeface="ＭＳ Ｐゴシック" charset="0"/>
                <a:cs typeface="Tahoma"/>
              </a:endParaRPr>
            </a:p>
          </p:txBody>
        </p:sp>
        <p:sp>
          <p:nvSpPr>
            <p:cNvPr id="33" name="Rectangle 32">
              <a:extLst>
                <a:ext uri="{FF2B5EF4-FFF2-40B4-BE49-F238E27FC236}">
                  <a16:creationId xmlns:a16="http://schemas.microsoft.com/office/drawing/2014/main" id="{3004321D-EA03-CCBD-F102-01BD6C10AA5C}"/>
                </a:ext>
              </a:extLst>
            </p:cNvPr>
            <p:cNvSpPr/>
            <p:nvPr/>
          </p:nvSpPr>
          <p:spPr bwMode="auto">
            <a:xfrm>
              <a:off x="6220174" y="1622244"/>
              <a:ext cx="4154629" cy="368228"/>
            </a:xfrm>
            <a:prstGeom prst="rect">
              <a:avLst/>
            </a:prstGeom>
            <a:grpFill/>
            <a:ln w="9525" cap="flat" cmpd="sng" algn="ctr">
              <a:noFill/>
              <a:prstDash val="solid"/>
              <a:round/>
              <a:headEnd type="none" w="med" len="med"/>
              <a:tailEnd type="none" w="med" len="med"/>
            </a:ln>
            <a:effectLst/>
          </p:spPr>
          <p:txBody>
            <a:bodyPr lIns="89403" tIns="44702" rIns="89403" bIns="44702" anchor="ctr"/>
            <a:lstStyle/>
            <a:p>
              <a:pPr marL="0" marR="0" lvl="0" indent="0" algn="ctr" defTabSz="894025"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Light" panose="020F0302020204030204"/>
                  <a:ea typeface="ＭＳ Ｐゴシック" charset="0"/>
                  <a:cs typeface="Tahoma"/>
                </a:rPr>
                <a:t>Busi Chabalala</a:t>
              </a:r>
            </a:p>
          </p:txBody>
        </p:sp>
      </p:grpSp>
      <p:grpSp>
        <p:nvGrpSpPr>
          <p:cNvPr id="34" name="Group 33">
            <a:extLst>
              <a:ext uri="{FF2B5EF4-FFF2-40B4-BE49-F238E27FC236}">
                <a16:creationId xmlns:a16="http://schemas.microsoft.com/office/drawing/2014/main" id="{7A0EFE3C-F7A1-A45E-247D-B2C0132FF343}"/>
              </a:ext>
            </a:extLst>
          </p:cNvPr>
          <p:cNvGrpSpPr/>
          <p:nvPr/>
        </p:nvGrpSpPr>
        <p:grpSpPr>
          <a:xfrm>
            <a:off x="401812" y="3706722"/>
            <a:ext cx="10298053" cy="1450482"/>
            <a:chOff x="114133" y="2791386"/>
            <a:chExt cx="10288269" cy="1104454"/>
          </a:xfrm>
          <a:solidFill>
            <a:schemeClr val="accent6">
              <a:lumMod val="75000"/>
            </a:schemeClr>
          </a:solidFill>
        </p:grpSpPr>
        <p:sp>
          <p:nvSpPr>
            <p:cNvPr id="35" name="Rectangle 34">
              <a:extLst>
                <a:ext uri="{FF2B5EF4-FFF2-40B4-BE49-F238E27FC236}">
                  <a16:creationId xmlns:a16="http://schemas.microsoft.com/office/drawing/2014/main" id="{45F4EDBD-610E-52DC-14CC-8382DC75DC1B}"/>
                </a:ext>
              </a:extLst>
            </p:cNvPr>
            <p:cNvSpPr/>
            <p:nvPr/>
          </p:nvSpPr>
          <p:spPr bwMode="auto">
            <a:xfrm>
              <a:off x="114133" y="3567137"/>
              <a:ext cx="745274" cy="328703"/>
            </a:xfrm>
            <a:prstGeom prst="rect">
              <a:avLst/>
            </a:prstGeom>
            <a:grpFill/>
            <a:ln w="9525" cap="flat" cmpd="sng" algn="ctr">
              <a:noFill/>
              <a:prstDash val="solid"/>
              <a:round/>
              <a:headEnd type="none" w="med" len="med"/>
              <a:tailEnd type="none" w="med" len="med"/>
            </a:ln>
            <a:effectLst/>
          </p:spPr>
          <p:txBody>
            <a:bodyPr lIns="89403" tIns="44702" rIns="89403" bIns="44702" anchor="ctr"/>
            <a:lstStyle/>
            <a:p>
              <a:pPr marL="0" marR="0" lvl="0" indent="0" algn="ctr" defTabSz="894025"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Light" panose="020F0302020204030204"/>
                  <a:ea typeface="ＭＳ Ｐゴシック" charset="0"/>
                  <a:cs typeface="Tahoma"/>
                </a:rPr>
                <a:t>19  </a:t>
              </a:r>
            </a:p>
          </p:txBody>
        </p:sp>
        <p:sp>
          <p:nvSpPr>
            <p:cNvPr id="36" name="Rectangle 35">
              <a:extLst>
                <a:ext uri="{FF2B5EF4-FFF2-40B4-BE49-F238E27FC236}">
                  <a16:creationId xmlns:a16="http://schemas.microsoft.com/office/drawing/2014/main" id="{828443FC-4BF0-11B2-BA10-3D05DA13BA90}"/>
                </a:ext>
              </a:extLst>
            </p:cNvPr>
            <p:cNvSpPr/>
            <p:nvPr/>
          </p:nvSpPr>
          <p:spPr bwMode="auto">
            <a:xfrm>
              <a:off x="1058061" y="3224143"/>
              <a:ext cx="4167763" cy="315139"/>
            </a:xfrm>
            <a:prstGeom prst="rect">
              <a:avLst/>
            </a:prstGeom>
            <a:grpFill/>
            <a:ln w="9525" cap="flat" cmpd="sng" algn="ctr">
              <a:noFill/>
              <a:prstDash val="solid"/>
              <a:round/>
              <a:headEnd type="none" w="med" len="med"/>
              <a:tailEnd type="none" w="med" len="med"/>
            </a:ln>
            <a:effectLst/>
          </p:spPr>
          <p:txBody>
            <a:bodyPr lIns="89403" tIns="44702" rIns="89403" bIns="44702" anchor="ctr"/>
            <a:lstStyle/>
            <a:p>
              <a:pPr marL="0" marR="0" lvl="0" indent="0" algn="ctr" defTabSz="955675"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ＭＳ Ｐゴシック" charset="0"/>
                  <a:cs typeface="Tahoma"/>
                </a:rPr>
                <a:t>Evaluation Methodology </a:t>
              </a:r>
              <a:endParaRPr kumimoji="0" lang="en-ZA" sz="1600" b="0" i="0" u="none" strike="noStrike" kern="0" cap="none" spc="0" normalizeH="0" baseline="0" noProof="0" dirty="0">
                <a:ln>
                  <a:noFill/>
                </a:ln>
                <a:solidFill>
                  <a:prstClr val="white"/>
                </a:solidFill>
                <a:effectLst/>
                <a:uLnTx/>
                <a:uFillTx/>
                <a:latin typeface="Calibri" panose="020F0502020204030204"/>
                <a:ea typeface="ＭＳ Ｐゴシック" charset="0"/>
                <a:cs typeface="Tahoma"/>
              </a:endParaRPr>
            </a:p>
          </p:txBody>
        </p:sp>
        <p:sp>
          <p:nvSpPr>
            <p:cNvPr id="37" name="Rectangle 36">
              <a:extLst>
                <a:ext uri="{FF2B5EF4-FFF2-40B4-BE49-F238E27FC236}">
                  <a16:creationId xmlns:a16="http://schemas.microsoft.com/office/drawing/2014/main" id="{1C855482-35B8-8608-FF8E-7F871652B679}"/>
                </a:ext>
              </a:extLst>
            </p:cNvPr>
            <p:cNvSpPr/>
            <p:nvPr/>
          </p:nvSpPr>
          <p:spPr bwMode="auto">
            <a:xfrm>
              <a:off x="6238291" y="2791386"/>
              <a:ext cx="4164111" cy="345119"/>
            </a:xfrm>
            <a:prstGeom prst="rect">
              <a:avLst/>
            </a:prstGeom>
            <a:grpFill/>
            <a:ln w="9525" cap="flat" cmpd="sng" algn="ctr">
              <a:noFill/>
              <a:prstDash val="solid"/>
              <a:round/>
              <a:headEnd type="none" w="med" len="med"/>
              <a:tailEnd type="none" w="med" len="med"/>
            </a:ln>
            <a:effectLst/>
          </p:spPr>
          <p:txBody>
            <a:bodyPr lIns="89403" tIns="44702" rIns="89403" bIns="44702" anchor="ctr"/>
            <a:lstStyle/>
            <a:p>
              <a:pPr marL="0" marR="0" lvl="0" indent="0" algn="ctr" defTabSz="894025" rtl="0" eaLnBrk="1" fontAlgn="auto" latinLnBrk="0" hangingPunct="1">
                <a:lnSpc>
                  <a:spcPct val="100000"/>
                </a:lnSpc>
                <a:spcBef>
                  <a:spcPts val="0"/>
                </a:spcBef>
                <a:spcAft>
                  <a:spcPts val="0"/>
                </a:spcAft>
                <a:buClrTx/>
                <a:buSzTx/>
                <a:buFontTx/>
                <a:buNone/>
                <a:tabLst/>
                <a:defRPr/>
              </a:pPr>
              <a:r>
                <a:rPr lang="en-US" sz="1600" kern="0" dirty="0">
                  <a:solidFill>
                    <a:prstClr val="white"/>
                  </a:solidFill>
                  <a:latin typeface="Calibri Light" panose="020F0302020204030204"/>
                  <a:ea typeface="ＭＳ Ｐゴシック" charset="0"/>
                  <a:cs typeface="Tahoma"/>
                </a:rPr>
                <a:t>    Sikhonzele Gqaleni</a:t>
              </a:r>
              <a:endParaRPr kumimoji="0" lang="en-US" sz="1600" b="0" i="0" u="none" strike="noStrike" kern="0" cap="none" spc="0" normalizeH="0" baseline="0" noProof="0" dirty="0">
                <a:ln>
                  <a:noFill/>
                </a:ln>
                <a:solidFill>
                  <a:prstClr val="white"/>
                </a:solidFill>
                <a:effectLst/>
                <a:uLnTx/>
                <a:uFillTx/>
                <a:latin typeface="Calibri Light" panose="020F0302020204030204"/>
                <a:ea typeface="ＭＳ Ｐゴシック" charset="0"/>
                <a:cs typeface="Tahoma"/>
              </a:endParaRPr>
            </a:p>
          </p:txBody>
        </p:sp>
      </p:grpSp>
      <p:grpSp>
        <p:nvGrpSpPr>
          <p:cNvPr id="38" name="Group 37">
            <a:extLst>
              <a:ext uri="{FF2B5EF4-FFF2-40B4-BE49-F238E27FC236}">
                <a16:creationId xmlns:a16="http://schemas.microsoft.com/office/drawing/2014/main" id="{79404B52-4270-A930-0973-CFC34DE0EE20}"/>
              </a:ext>
            </a:extLst>
          </p:cNvPr>
          <p:cNvGrpSpPr/>
          <p:nvPr/>
        </p:nvGrpSpPr>
        <p:grpSpPr>
          <a:xfrm>
            <a:off x="408290" y="4260804"/>
            <a:ext cx="10291575" cy="930452"/>
            <a:chOff x="22373" y="4446100"/>
            <a:chExt cx="10291575" cy="930452"/>
          </a:xfrm>
          <a:solidFill>
            <a:schemeClr val="accent6">
              <a:lumMod val="75000"/>
            </a:schemeClr>
          </a:solidFill>
        </p:grpSpPr>
        <p:sp>
          <p:nvSpPr>
            <p:cNvPr id="39" name="Rectangle 38">
              <a:extLst>
                <a:ext uri="{FF2B5EF4-FFF2-40B4-BE49-F238E27FC236}">
                  <a16:creationId xmlns:a16="http://schemas.microsoft.com/office/drawing/2014/main" id="{9B3000FF-BCF2-657F-E389-06CBC29EFDF9}"/>
                </a:ext>
              </a:extLst>
            </p:cNvPr>
            <p:cNvSpPr/>
            <p:nvPr/>
          </p:nvSpPr>
          <p:spPr bwMode="auto">
            <a:xfrm>
              <a:off x="22373" y="4462174"/>
              <a:ext cx="767300" cy="374650"/>
            </a:xfrm>
            <a:prstGeom prst="rect">
              <a:avLst/>
            </a:prstGeom>
            <a:grpFill/>
            <a:ln w="9525" cap="flat" cmpd="sng" algn="ctr">
              <a:noFill/>
              <a:prstDash val="solid"/>
              <a:round/>
              <a:headEnd type="none" w="med" len="med"/>
              <a:tailEnd type="none" w="med" len="med"/>
            </a:ln>
            <a:effectLst/>
          </p:spPr>
          <p:txBody>
            <a:bodyPr lIns="89403" tIns="44702" rIns="89403" bIns="44702" anchor="ctr"/>
            <a:lstStyle/>
            <a:p>
              <a:pPr marL="0" marR="0" lvl="0" indent="0" algn="ctr" defTabSz="894025" rtl="0" eaLnBrk="1" fontAlgn="auto" latinLnBrk="0" hangingPunct="1">
                <a:lnSpc>
                  <a:spcPct val="100000"/>
                </a:lnSpc>
                <a:spcBef>
                  <a:spcPts val="0"/>
                </a:spcBef>
                <a:spcAft>
                  <a:spcPts val="0"/>
                </a:spcAft>
                <a:buClrTx/>
                <a:buSzTx/>
                <a:buFontTx/>
                <a:buNone/>
                <a:tabLst/>
                <a:defRPr/>
              </a:pPr>
              <a:r>
                <a:rPr lang="en-US" sz="1600" kern="0" dirty="0">
                  <a:solidFill>
                    <a:prstClr val="white"/>
                  </a:solidFill>
                  <a:latin typeface="Calibri Light" panose="020F0302020204030204"/>
                  <a:ea typeface="ＭＳ Ｐゴシック" charset="0"/>
                  <a:cs typeface="Tahoma"/>
                </a:rPr>
                <a:t>13 </a:t>
              </a:r>
              <a:r>
                <a:rPr kumimoji="0" lang="en-US" sz="1600" b="0" i="0" u="none" strike="noStrike" kern="0" cap="none" spc="0" normalizeH="0" baseline="0" noProof="0" dirty="0">
                  <a:ln>
                    <a:noFill/>
                  </a:ln>
                  <a:solidFill>
                    <a:prstClr val="white"/>
                  </a:solidFill>
                  <a:effectLst/>
                  <a:uLnTx/>
                  <a:uFillTx/>
                  <a:latin typeface="Calibri Light" panose="020F0302020204030204"/>
                  <a:ea typeface="ＭＳ Ｐゴシック" charset="0"/>
                  <a:cs typeface="Tahoma"/>
                </a:rPr>
                <a:t>-</a:t>
              </a:r>
              <a:r>
                <a:rPr lang="en-US" sz="1600" kern="0" dirty="0">
                  <a:solidFill>
                    <a:prstClr val="white"/>
                  </a:solidFill>
                  <a:latin typeface="Calibri Light" panose="020F0302020204030204"/>
                  <a:ea typeface="ＭＳ Ｐゴシック" charset="0"/>
                  <a:cs typeface="Tahoma"/>
                </a:rPr>
                <a:t>18</a:t>
              </a:r>
              <a:endParaRPr kumimoji="0" lang="en-US" sz="1600" b="0" i="0" u="none" strike="noStrike" kern="0" cap="none" spc="0" normalizeH="0" baseline="0" noProof="0" dirty="0">
                <a:ln>
                  <a:noFill/>
                </a:ln>
                <a:solidFill>
                  <a:prstClr val="white"/>
                </a:solidFill>
                <a:effectLst/>
                <a:uLnTx/>
                <a:uFillTx/>
                <a:latin typeface="Calibri Light" panose="020F0302020204030204"/>
                <a:ea typeface="ＭＳ Ｐゴシック" charset="0"/>
                <a:cs typeface="Tahoma"/>
              </a:endParaRPr>
            </a:p>
          </p:txBody>
        </p:sp>
        <p:sp>
          <p:nvSpPr>
            <p:cNvPr id="40" name="Rectangle 39">
              <a:extLst>
                <a:ext uri="{FF2B5EF4-FFF2-40B4-BE49-F238E27FC236}">
                  <a16:creationId xmlns:a16="http://schemas.microsoft.com/office/drawing/2014/main" id="{E55EB996-0DC2-2D2F-467F-7DA6408208C8}"/>
                </a:ext>
              </a:extLst>
            </p:cNvPr>
            <p:cNvSpPr/>
            <p:nvPr/>
          </p:nvSpPr>
          <p:spPr bwMode="auto">
            <a:xfrm>
              <a:off x="951986" y="4970426"/>
              <a:ext cx="4159545" cy="406126"/>
            </a:xfrm>
            <a:prstGeom prst="rect">
              <a:avLst/>
            </a:prstGeom>
            <a:grpFill/>
            <a:ln w="9525" cap="flat" cmpd="sng" algn="ctr">
              <a:noFill/>
              <a:prstDash val="solid"/>
              <a:round/>
              <a:headEnd type="none" w="med" len="med"/>
              <a:tailEnd type="none" w="med" len="med"/>
            </a:ln>
            <a:effectLst/>
          </p:spPr>
          <p:txBody>
            <a:bodyPr lIns="89403" tIns="44702" rIns="89403" bIns="44702" anchor="ctr"/>
            <a:lstStyle/>
            <a:p>
              <a:pPr marL="0" marR="0" lvl="0" indent="0" algn="ctr" defTabSz="955675"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ＭＳ Ｐゴシック" charset="0"/>
                  <a:cs typeface="Tahoma"/>
                </a:rPr>
                <a:t>Technical Evaluation</a:t>
              </a:r>
              <a:endParaRPr kumimoji="0" lang="en-ZA" sz="1600" b="0" i="0" u="none" strike="noStrike" kern="0" cap="none" spc="0" normalizeH="0" baseline="0" noProof="0" dirty="0">
                <a:ln>
                  <a:noFill/>
                </a:ln>
                <a:solidFill>
                  <a:prstClr val="white"/>
                </a:solidFill>
                <a:effectLst/>
                <a:uLnTx/>
                <a:uFillTx/>
                <a:latin typeface="Calibri" panose="020F0502020204030204"/>
                <a:ea typeface="ＭＳ Ｐゴシック" charset="0"/>
                <a:cs typeface="Tahoma"/>
              </a:endParaRPr>
            </a:p>
          </p:txBody>
        </p:sp>
        <p:sp>
          <p:nvSpPr>
            <p:cNvPr id="41" name="Rectangle 40">
              <a:extLst>
                <a:ext uri="{FF2B5EF4-FFF2-40B4-BE49-F238E27FC236}">
                  <a16:creationId xmlns:a16="http://schemas.microsoft.com/office/drawing/2014/main" id="{5B09E9CA-F7DE-4C83-FD1B-B508F841E993}"/>
                </a:ext>
              </a:extLst>
            </p:cNvPr>
            <p:cNvSpPr/>
            <p:nvPr/>
          </p:nvSpPr>
          <p:spPr bwMode="auto">
            <a:xfrm>
              <a:off x="6155674" y="4446100"/>
              <a:ext cx="4158274" cy="406798"/>
            </a:xfrm>
            <a:prstGeom prst="rect">
              <a:avLst/>
            </a:prstGeom>
            <a:grpFill/>
            <a:ln w="9525" cap="flat" cmpd="sng" algn="ctr">
              <a:noFill/>
              <a:prstDash val="solid"/>
              <a:round/>
              <a:headEnd type="none" w="med" len="med"/>
              <a:tailEnd type="none" w="med" len="med"/>
            </a:ln>
            <a:effectLst/>
          </p:spPr>
          <p:txBody>
            <a:bodyPr lIns="89403" tIns="44702" rIns="89403" bIns="44702" anchor="ctr"/>
            <a:lstStyle/>
            <a:p>
              <a:pPr marL="0" marR="0" lvl="0" indent="0" algn="ctr" defTabSz="894025"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Calibri" panose="020F0502020204030204"/>
                <a:ea typeface="ＭＳ Ｐゴシック" charset="0"/>
                <a:cs typeface="Tahoma"/>
              </a:endParaRPr>
            </a:p>
            <a:p>
              <a:pPr algn="ctr" defTabSz="894025">
                <a:defRPr/>
              </a:pPr>
              <a:endParaRPr kumimoji="0" lang="en-US" sz="1600" b="0" i="0" u="none" strike="noStrike" kern="0" cap="none" spc="0" normalizeH="0" baseline="0" noProof="0" dirty="0">
                <a:ln>
                  <a:noFill/>
                </a:ln>
                <a:solidFill>
                  <a:prstClr val="white"/>
                </a:solidFill>
                <a:effectLst/>
                <a:uLnTx/>
                <a:uFillTx/>
                <a:latin typeface="Calibri Light" panose="020F0302020204030204"/>
                <a:ea typeface="ＭＳ Ｐゴシック" charset="0"/>
                <a:cs typeface="Tahoma"/>
              </a:endParaRPr>
            </a:p>
            <a:p>
              <a:pPr algn="ctr" defTabSz="894025">
                <a:defRPr/>
              </a:pPr>
              <a:r>
                <a:rPr kumimoji="0" lang="en-US" sz="1600" b="0" i="0" u="none" strike="noStrike" kern="0" cap="none" spc="0" normalizeH="0" baseline="0" noProof="0" dirty="0">
                  <a:ln>
                    <a:noFill/>
                  </a:ln>
                  <a:solidFill>
                    <a:prstClr val="white"/>
                  </a:solidFill>
                  <a:effectLst/>
                  <a:uLnTx/>
                  <a:uFillTx/>
                  <a:latin typeface="Calibri Light" panose="020F0302020204030204"/>
                  <a:ea typeface="ＭＳ Ｐゴシック" charset="0"/>
                  <a:cs typeface="Tahoma"/>
                </a:rPr>
                <a:t>Busi Chabalala/ Lerato Ramoyada</a:t>
              </a:r>
            </a:p>
            <a:p>
              <a:pPr marL="0" marR="0" lvl="0" indent="0" algn="ctr" defTabSz="894025"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Calibri Light" panose="020F0302020204030204"/>
                <a:ea typeface="ＭＳ Ｐゴシック" charset="0"/>
                <a:cs typeface="Tahoma"/>
              </a:endParaRPr>
            </a:p>
            <a:p>
              <a:pPr marL="0" marR="0" lvl="0" indent="0" algn="ctr" defTabSz="894025"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Calibri" panose="020F0502020204030204"/>
                <a:ea typeface="ＭＳ Ｐゴシック" charset="0"/>
                <a:cs typeface="Tahoma"/>
              </a:endParaRPr>
            </a:p>
          </p:txBody>
        </p:sp>
      </p:grpSp>
      <p:grpSp>
        <p:nvGrpSpPr>
          <p:cNvPr id="42" name="Group 41">
            <a:extLst>
              <a:ext uri="{FF2B5EF4-FFF2-40B4-BE49-F238E27FC236}">
                <a16:creationId xmlns:a16="http://schemas.microsoft.com/office/drawing/2014/main" id="{112D3D36-F878-1094-0B31-E4AC32B55A1E}"/>
              </a:ext>
            </a:extLst>
          </p:cNvPr>
          <p:cNvGrpSpPr/>
          <p:nvPr/>
        </p:nvGrpSpPr>
        <p:grpSpPr>
          <a:xfrm>
            <a:off x="401813" y="5286084"/>
            <a:ext cx="10298053" cy="485188"/>
            <a:chOff x="80483" y="5712025"/>
            <a:chExt cx="10298053" cy="485188"/>
          </a:xfrm>
          <a:solidFill>
            <a:schemeClr val="accent6">
              <a:lumMod val="75000"/>
            </a:schemeClr>
          </a:solidFill>
        </p:grpSpPr>
        <p:sp>
          <p:nvSpPr>
            <p:cNvPr id="43" name="Rectangle 42">
              <a:extLst>
                <a:ext uri="{FF2B5EF4-FFF2-40B4-BE49-F238E27FC236}">
                  <a16:creationId xmlns:a16="http://schemas.microsoft.com/office/drawing/2014/main" id="{53315C9C-A76B-2460-B0FA-BB55E31059FE}"/>
                </a:ext>
              </a:extLst>
            </p:cNvPr>
            <p:cNvSpPr/>
            <p:nvPr/>
          </p:nvSpPr>
          <p:spPr bwMode="auto">
            <a:xfrm>
              <a:off x="80483" y="5712025"/>
              <a:ext cx="755692" cy="429919"/>
            </a:xfrm>
            <a:prstGeom prst="rect">
              <a:avLst/>
            </a:prstGeom>
            <a:grpFill/>
            <a:ln w="9525" cap="flat" cmpd="sng" algn="ctr">
              <a:noFill/>
              <a:prstDash val="solid"/>
              <a:round/>
              <a:headEnd type="none" w="med" len="med"/>
              <a:tailEnd type="none" w="med" len="med"/>
            </a:ln>
            <a:effectLst/>
          </p:spPr>
          <p:txBody>
            <a:bodyPr lIns="89403" tIns="44702" rIns="89403" bIns="44702" anchor="ctr"/>
            <a:lstStyle/>
            <a:p>
              <a:pPr marL="0" marR="0" lvl="0" indent="0" algn="ctr" defTabSz="894025" rtl="0" eaLnBrk="1" fontAlgn="auto" latinLnBrk="0" hangingPunct="1">
                <a:lnSpc>
                  <a:spcPct val="100000"/>
                </a:lnSpc>
                <a:spcBef>
                  <a:spcPts val="0"/>
                </a:spcBef>
                <a:spcAft>
                  <a:spcPts val="0"/>
                </a:spcAft>
                <a:buClrTx/>
                <a:buSzTx/>
                <a:buFontTx/>
                <a:buNone/>
                <a:tabLst/>
                <a:defRPr/>
              </a:pPr>
              <a:r>
                <a:rPr kumimoji="0" lang="en-ZA" sz="1600" b="0" i="0" u="none" strike="noStrike" kern="0" cap="none" spc="0" normalizeH="0" baseline="0" noProof="0" dirty="0">
                  <a:ln>
                    <a:noFill/>
                  </a:ln>
                  <a:solidFill>
                    <a:prstClr val="white"/>
                  </a:solidFill>
                  <a:effectLst/>
                  <a:uLnTx/>
                  <a:uFillTx/>
                  <a:latin typeface="Calibri Light" panose="020F0302020204030204"/>
                  <a:ea typeface="ＭＳ Ｐゴシック" charset="0"/>
                  <a:cs typeface="Tahoma"/>
                </a:rPr>
                <a:t>2</a:t>
              </a:r>
              <a:r>
                <a:rPr kumimoji="0" lang="en-US" sz="1600" b="0" i="0" u="none" strike="noStrike" kern="0" cap="none" spc="0" normalizeH="0" baseline="0" noProof="0" dirty="0">
                  <a:ln>
                    <a:noFill/>
                  </a:ln>
                  <a:solidFill>
                    <a:prstClr val="white"/>
                  </a:solidFill>
                  <a:effectLst/>
                  <a:uLnTx/>
                  <a:uFillTx/>
                  <a:latin typeface="Calibri Light" panose="020F0302020204030204"/>
                  <a:ea typeface="ＭＳ Ｐゴシック" charset="0"/>
                  <a:cs typeface="Tahoma"/>
                </a:rPr>
                <a:t>0 - 21</a:t>
              </a:r>
            </a:p>
          </p:txBody>
        </p:sp>
        <p:sp>
          <p:nvSpPr>
            <p:cNvPr id="44" name="Rectangle 43">
              <a:extLst>
                <a:ext uri="{FF2B5EF4-FFF2-40B4-BE49-F238E27FC236}">
                  <a16:creationId xmlns:a16="http://schemas.microsoft.com/office/drawing/2014/main" id="{C0E0B395-374F-5414-5BE3-969B6F68B72A}"/>
                </a:ext>
              </a:extLst>
            </p:cNvPr>
            <p:cNvSpPr/>
            <p:nvPr/>
          </p:nvSpPr>
          <p:spPr bwMode="auto">
            <a:xfrm>
              <a:off x="1016573" y="5753037"/>
              <a:ext cx="4158280" cy="425064"/>
            </a:xfrm>
            <a:prstGeom prst="rect">
              <a:avLst/>
            </a:prstGeom>
            <a:grpFill/>
            <a:ln w="9525" cap="flat" cmpd="sng" algn="ctr">
              <a:noFill/>
              <a:prstDash val="solid"/>
              <a:round/>
              <a:headEnd type="none" w="med" len="med"/>
              <a:tailEnd type="none" w="med" len="med"/>
            </a:ln>
            <a:effectLst/>
          </p:spPr>
          <p:txBody>
            <a:bodyPr lIns="89403" tIns="44702" rIns="89403" bIns="44702" anchor="ctr"/>
            <a:lstStyle/>
            <a:p>
              <a:pPr marL="0" marR="0" lvl="0" indent="0" algn="ctr" defTabSz="955675"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ＭＳ Ｐゴシック" charset="0"/>
                  <a:cs typeface="Tahoma"/>
                </a:rPr>
                <a:t>Commercial Requirements</a:t>
              </a:r>
              <a:endParaRPr kumimoji="0" lang="en-ZA" sz="1600" b="0" i="0" u="none" strike="noStrike" kern="0" cap="none" spc="0" normalizeH="0" baseline="0" noProof="0" dirty="0">
                <a:ln>
                  <a:noFill/>
                </a:ln>
                <a:solidFill>
                  <a:prstClr val="white"/>
                </a:solidFill>
                <a:effectLst/>
                <a:uLnTx/>
                <a:uFillTx/>
                <a:latin typeface="Calibri" panose="020F0502020204030204"/>
                <a:ea typeface="ＭＳ Ｐゴシック" charset="0"/>
                <a:cs typeface="Tahoma"/>
              </a:endParaRPr>
            </a:p>
          </p:txBody>
        </p:sp>
        <p:sp>
          <p:nvSpPr>
            <p:cNvPr id="45" name="Rectangle 44">
              <a:extLst>
                <a:ext uri="{FF2B5EF4-FFF2-40B4-BE49-F238E27FC236}">
                  <a16:creationId xmlns:a16="http://schemas.microsoft.com/office/drawing/2014/main" id="{F2EAFE94-8A16-F3C8-12D7-B89B4F406719}"/>
                </a:ext>
              </a:extLst>
            </p:cNvPr>
            <p:cNvSpPr/>
            <p:nvPr/>
          </p:nvSpPr>
          <p:spPr bwMode="auto">
            <a:xfrm>
              <a:off x="6220263" y="5839024"/>
              <a:ext cx="4158273" cy="358189"/>
            </a:xfrm>
            <a:prstGeom prst="rect">
              <a:avLst/>
            </a:prstGeom>
            <a:grpFill/>
            <a:ln w="9525" cap="flat" cmpd="sng" algn="ctr">
              <a:noFill/>
              <a:prstDash val="solid"/>
              <a:round/>
              <a:headEnd type="none" w="med" len="med"/>
              <a:tailEnd type="none" w="med" len="med"/>
            </a:ln>
            <a:effectLst/>
          </p:spPr>
          <p:txBody>
            <a:bodyPr lIns="89403" tIns="44702" rIns="89403" bIns="44702" anchor="ctr"/>
            <a:lstStyle/>
            <a:p>
              <a:pPr marL="0" marR="0" lvl="0" indent="0" algn="ctr" defTabSz="894025" rtl="0" eaLnBrk="1" fontAlgn="auto" latinLnBrk="0" hangingPunct="1">
                <a:lnSpc>
                  <a:spcPct val="100000"/>
                </a:lnSpc>
                <a:spcBef>
                  <a:spcPts val="0"/>
                </a:spcBef>
                <a:spcAft>
                  <a:spcPts val="0"/>
                </a:spcAft>
                <a:buClrTx/>
                <a:buSzTx/>
                <a:buFontTx/>
                <a:buNone/>
                <a:tabLst/>
                <a:defRPr/>
              </a:pPr>
              <a:r>
                <a:rPr lang="en-US" sz="1600" dirty="0" err="1">
                  <a:solidFill>
                    <a:prstClr val="white"/>
                  </a:solidFill>
                  <a:latin typeface="Calibri Light" panose="020F0302020204030204"/>
                </a:rPr>
                <a:t>Tshephisho</a:t>
              </a:r>
              <a:r>
                <a:rPr lang="en-US" sz="1600" dirty="0">
                  <a:solidFill>
                    <a:prstClr val="white"/>
                  </a:solidFill>
                  <a:latin typeface="Calibri Light" panose="020F0302020204030204"/>
                </a:rPr>
                <a:t> Mahloana </a:t>
              </a:r>
            </a:p>
          </p:txBody>
        </p:sp>
      </p:grpSp>
      <p:sp>
        <p:nvSpPr>
          <p:cNvPr id="46" name="Rectangle 45">
            <a:extLst>
              <a:ext uri="{FF2B5EF4-FFF2-40B4-BE49-F238E27FC236}">
                <a16:creationId xmlns:a16="http://schemas.microsoft.com/office/drawing/2014/main" id="{3E65AEB9-75FF-C9B2-B004-654817AAC73D}"/>
              </a:ext>
            </a:extLst>
          </p:cNvPr>
          <p:cNvSpPr/>
          <p:nvPr/>
        </p:nvSpPr>
        <p:spPr>
          <a:xfrm>
            <a:off x="6755748" y="3289457"/>
            <a:ext cx="3555789"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prstClr val="white"/>
                </a:solidFill>
                <a:latin typeface="Calibri Light" panose="020F0302020204030204"/>
              </a:rPr>
              <a:t>                   </a:t>
            </a:r>
            <a:r>
              <a:rPr lang="en-GB" sz="1600" dirty="0" err="1">
                <a:solidFill>
                  <a:prstClr val="white"/>
                </a:solidFill>
                <a:latin typeface="Calibri Light" panose="020F0302020204030204"/>
              </a:rPr>
              <a:t>Tendani</a:t>
            </a:r>
            <a:r>
              <a:rPr lang="en-GB" sz="1600" dirty="0">
                <a:solidFill>
                  <a:prstClr val="white"/>
                </a:solidFill>
                <a:latin typeface="Calibri Light" panose="020F0302020204030204"/>
              </a:rPr>
              <a:t>  </a:t>
            </a:r>
            <a:r>
              <a:rPr lang="en-GB" sz="1600" dirty="0" err="1">
                <a:solidFill>
                  <a:prstClr val="white"/>
                </a:solidFill>
                <a:latin typeface="Calibri Light" panose="020F0302020204030204"/>
              </a:rPr>
              <a:t>Mphaphuli</a:t>
            </a:r>
            <a:endParaRPr lang="en-ZA" sz="1600" dirty="0">
              <a:solidFill>
                <a:prstClr val="white"/>
              </a:solidFill>
              <a:latin typeface="Calibri Light" panose="020F0302020204030204"/>
            </a:endParaRPr>
          </a:p>
        </p:txBody>
      </p:sp>
    </p:spTree>
    <p:extLst>
      <p:ext uri="{BB962C8B-B14F-4D97-AF65-F5344CB8AC3E}">
        <p14:creationId xmlns:p14="http://schemas.microsoft.com/office/powerpoint/2010/main" val="3921962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D786D9-44AF-E963-9C70-8AF37359D49B}"/>
              </a:ext>
            </a:extLst>
          </p:cNvPr>
          <p:cNvSpPr/>
          <p:nvPr/>
        </p:nvSpPr>
        <p:spPr>
          <a:xfrm>
            <a:off x="620931" y="1267874"/>
            <a:ext cx="9401578" cy="2246769"/>
          </a:xfrm>
          <a:prstGeom prst="rect">
            <a:avLst/>
          </a:prstGeom>
        </p:spPr>
        <p:txBody>
          <a:bodyPr wrap="square">
            <a:spAutoFit/>
          </a:bodyPr>
          <a:lstStyle/>
          <a:p>
            <a:pPr marL="285750" indent="-285750" fontAlgn="auto">
              <a:spcBef>
                <a:spcPts val="0"/>
              </a:spcBef>
              <a:spcAft>
                <a:spcPts val="0"/>
              </a:spcAft>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Transnet will utilise the following formula in its evaluation of Price:</a:t>
            </a:r>
          </a:p>
          <a:p>
            <a:pPr marL="285750" indent="-285750" fontAlgn="auto">
              <a:spcBef>
                <a:spcPts val="0"/>
              </a:spcBef>
              <a:spcAft>
                <a:spcPts val="0"/>
              </a:spcAft>
              <a:buFont typeface="Arial" panose="020B0604020202020204" pitchFamily="34" charset="0"/>
              <a:buChar char="•"/>
            </a:pPr>
            <a:endParaRPr lang="en-US" sz="1400" dirty="0">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ts val="0"/>
              </a:spcBef>
              <a:spcAft>
                <a:spcPts val="0"/>
              </a:spcAft>
              <a:buFont typeface="Arial" panose="020B0604020202020204" pitchFamily="34" charset="0"/>
              <a:buChar char="•"/>
            </a:pPr>
            <a:endParaRPr lang="en-US" sz="1400" dirty="0">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ts val="0"/>
              </a:spcBef>
              <a:spcAft>
                <a:spcPts val="0"/>
              </a:spcAft>
              <a:buFont typeface="Arial" panose="020B0604020202020204" pitchFamily="34" charset="0"/>
              <a:buChar char="•"/>
            </a:pPr>
            <a:endParaRPr lang="en-US" sz="1400" dirty="0">
              <a:latin typeface="Tahoma" panose="020B0604030504040204" pitchFamily="34" charset="0"/>
              <a:ea typeface="Tahoma" panose="020B0604030504040204" pitchFamily="34" charset="0"/>
              <a:cs typeface="Tahoma" panose="020B0604030504040204" pitchFamily="34" charset="0"/>
            </a:endParaRPr>
          </a:p>
          <a:p>
            <a:pPr lvl="1" fontAlgn="auto">
              <a:spcBef>
                <a:spcPts val="0"/>
              </a:spcBef>
              <a:spcAft>
                <a:spcPts val="0"/>
              </a:spcAft>
            </a:pPr>
            <a:r>
              <a:rPr lang="en-US" sz="1400" dirty="0">
                <a:latin typeface="Tahoma" panose="020B0604030504040204" pitchFamily="34" charset="0"/>
                <a:ea typeface="Tahoma" panose="020B0604030504040204" pitchFamily="34" charset="0"/>
                <a:cs typeface="Tahoma" panose="020B0604030504040204" pitchFamily="34" charset="0"/>
              </a:rPr>
              <a:t>Where:</a:t>
            </a:r>
          </a:p>
          <a:p>
            <a:pPr lvl="1" fontAlgn="auto">
              <a:spcBef>
                <a:spcPts val="0"/>
              </a:spcBef>
              <a:spcAft>
                <a:spcPts val="0"/>
              </a:spcAft>
            </a:pPr>
            <a:r>
              <a:rPr lang="en-US" sz="1400" dirty="0">
                <a:latin typeface="Tahoma" panose="020B0604030504040204" pitchFamily="34" charset="0"/>
                <a:ea typeface="Tahoma" panose="020B0604030504040204" pitchFamily="34" charset="0"/>
                <a:cs typeface="Tahoma" panose="020B0604030504040204" pitchFamily="34" charset="0"/>
              </a:rPr>
              <a:t>Ps	=	Score for the Bid under consideration</a:t>
            </a:r>
          </a:p>
          <a:p>
            <a:pPr lvl="1" fontAlgn="auto">
              <a:spcBef>
                <a:spcPts val="0"/>
              </a:spcBef>
              <a:spcAft>
                <a:spcPts val="0"/>
              </a:spcAft>
            </a:pPr>
            <a:r>
              <a:rPr lang="en-US" sz="1400" dirty="0">
                <a:latin typeface="Tahoma" panose="020B0604030504040204" pitchFamily="34" charset="0"/>
                <a:ea typeface="Tahoma" panose="020B0604030504040204" pitchFamily="34" charset="0"/>
                <a:cs typeface="Tahoma" panose="020B0604030504040204" pitchFamily="34" charset="0"/>
              </a:rPr>
              <a:t>Pt	=	Price of Bid under consideration</a:t>
            </a:r>
          </a:p>
          <a:p>
            <a:pPr lvl="1" fontAlgn="auto">
              <a:spcBef>
                <a:spcPts val="0"/>
              </a:spcBef>
              <a:spcAft>
                <a:spcPts val="0"/>
              </a:spcAft>
            </a:pPr>
            <a:r>
              <a:rPr lang="en-US" sz="1400" dirty="0">
                <a:latin typeface="Tahoma" panose="020B0604030504040204" pitchFamily="34" charset="0"/>
                <a:ea typeface="Tahoma" panose="020B0604030504040204" pitchFamily="34" charset="0"/>
                <a:cs typeface="Tahoma" panose="020B0604030504040204" pitchFamily="34" charset="0"/>
              </a:rPr>
              <a:t>Pmin	=	Price of lowest acceptable Bid</a:t>
            </a:r>
          </a:p>
          <a:p>
            <a:pPr lvl="1" fontAlgn="auto">
              <a:spcBef>
                <a:spcPts val="0"/>
              </a:spcBef>
              <a:spcAft>
                <a:spcPts val="0"/>
              </a:spcAft>
            </a:pPr>
            <a:endParaRPr lang="en-US" sz="1400" dirty="0">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pPr>
            <a:endParaRPr lang="en-US" sz="1400"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4AEF82B8-9F8C-6099-78FC-52EED9559592}"/>
                  </a:ext>
                </a:extLst>
              </p:cNvPr>
              <p:cNvGraphicFramePr>
                <a:graphicFrameLocks noGrp="1"/>
              </p:cNvGraphicFramePr>
              <p:nvPr>
                <p:extLst>
                  <p:ext uri="{D42A27DB-BD31-4B8C-83A1-F6EECF244321}">
                    <p14:modId xmlns:p14="http://schemas.microsoft.com/office/powerpoint/2010/main" val="2578983913"/>
                  </p:ext>
                </p:extLst>
              </p:nvPr>
            </p:nvGraphicFramePr>
            <p:xfrm>
              <a:off x="969395" y="1632343"/>
              <a:ext cx="5928775" cy="557831"/>
            </p:xfrm>
            <a:graphic>
              <a:graphicData uri="http://schemas.openxmlformats.org/drawingml/2006/table">
                <a:tbl>
                  <a:tblPr>
                    <a:tableStyleId>{5C22544A-7EE6-4342-B048-85BDC9FD1C3A}</a:tableStyleId>
                  </a:tblPr>
                  <a:tblGrid>
                    <a:gridCol w="5928775">
                      <a:extLst>
                        <a:ext uri="{9D8B030D-6E8A-4147-A177-3AD203B41FA5}">
                          <a16:colId xmlns:a16="http://schemas.microsoft.com/office/drawing/2014/main" val="20000"/>
                        </a:ext>
                      </a:extLst>
                    </a:gridCol>
                  </a:tblGrid>
                  <a:tr h="557831">
                    <a:tc>
                      <a:txBody>
                        <a:bodyPr/>
                        <a:lstStyle/>
                        <a:p>
                          <a:pPr indent="1006475" algn="l">
                            <a:lnSpc>
                              <a:spcPct val="150000"/>
                            </a:lnSpc>
                            <a:spcAft>
                              <a:spcPts val="0"/>
                            </a:spcAft>
                          </a:pPr>
                          <a:r>
                            <a:rPr lang="en-US" sz="1400" dirty="0">
                              <a:effectLst/>
                              <a:latin typeface="+mn-lt"/>
                            </a:rPr>
                            <a:t> PS = 90 </a:t>
                          </a:r>
                          <a14:m>
                            <m:oMath xmlns:m="http://schemas.openxmlformats.org/officeDocument/2006/math">
                              <m:d>
                                <m:dPr>
                                  <m:ctrlPr>
                                    <a:rPr lang="en-ZA" sz="1400" i="1">
                                      <a:effectLst/>
                                      <a:latin typeface="Cambria Math" panose="02040503050406030204" pitchFamily="18" charset="0"/>
                                    </a:rPr>
                                  </m:ctrlPr>
                                </m:dPr>
                                <m:e>
                                  <m:r>
                                    <a:rPr lang="en-US" sz="1400">
                                      <a:effectLst/>
                                      <a:latin typeface="Cambria Math" panose="02040503050406030204" pitchFamily="18" charset="0"/>
                                    </a:rPr>
                                    <m:t>1−</m:t>
                                  </m:r>
                                  <m:f>
                                    <m:fPr>
                                      <m:ctrlPr>
                                        <a:rPr lang="en-ZA" sz="1400" i="1">
                                          <a:effectLst/>
                                          <a:latin typeface="Cambria Math" panose="02040503050406030204" pitchFamily="18" charset="0"/>
                                        </a:rPr>
                                      </m:ctrlPr>
                                    </m:fPr>
                                    <m:num>
                                      <m:r>
                                        <m:rPr>
                                          <m:sty m:val="p"/>
                                        </m:rPr>
                                        <a:rPr lang="en-US" sz="1400">
                                          <a:effectLst/>
                                          <a:latin typeface="Cambria Math" panose="02040503050406030204" pitchFamily="18" charset="0"/>
                                        </a:rPr>
                                        <m:t>Pt</m:t>
                                      </m:r>
                                      <m:r>
                                        <a:rPr lang="en-US" sz="1400">
                                          <a:effectLst/>
                                          <a:latin typeface="Cambria Math" panose="02040503050406030204" pitchFamily="18" charset="0"/>
                                        </a:rPr>
                                        <m:t>−</m:t>
                                      </m:r>
                                      <m:r>
                                        <m:rPr>
                                          <m:sty m:val="p"/>
                                        </m:rPr>
                                        <a:rPr lang="en-US" sz="1400">
                                          <a:effectLst/>
                                          <a:latin typeface="Cambria Math" panose="02040503050406030204" pitchFamily="18" charset="0"/>
                                        </a:rPr>
                                        <m:t>Pmin</m:t>
                                      </m:r>
                                    </m:num>
                                    <m:den>
                                      <m:r>
                                        <m:rPr>
                                          <m:sty m:val="p"/>
                                        </m:rPr>
                                        <a:rPr lang="en-US" sz="1400">
                                          <a:effectLst/>
                                          <a:latin typeface="Cambria Math" panose="02040503050406030204" pitchFamily="18" charset="0"/>
                                        </a:rPr>
                                        <m:t>Pmin</m:t>
                                      </m:r>
                                    </m:den>
                                  </m:f>
                                </m:e>
                              </m:d>
                            </m:oMath>
                          </a14:m>
                          <a:endParaRPr lang="en-ZA" sz="1400" dirty="0">
                            <a:effectLst/>
                            <a:latin typeface="+mn-lt"/>
                            <a:ea typeface="Times New Roman" panose="02020603050405020304" pitchFamily="18" charset="0"/>
                          </a:endParaRPr>
                        </a:p>
                      </a:txBody>
                      <a:tcPr marL="114300" marR="114300" marT="0" marB="0">
                        <a:solidFill>
                          <a:schemeClr val="tx2">
                            <a:lumMod val="40000"/>
                            <a:lumOff val="60000"/>
                          </a:schemeClr>
                        </a:solidFill>
                      </a:tcPr>
                    </a:tc>
                    <a:extLst>
                      <a:ext uri="{0D108BD9-81ED-4DB2-BD59-A6C34878D82A}">
                        <a16:rowId xmlns:a16="http://schemas.microsoft.com/office/drawing/2014/main" val="10000"/>
                      </a:ext>
                    </a:extLst>
                  </a:tr>
                </a:tbl>
              </a:graphicData>
            </a:graphic>
          </p:graphicFrame>
        </mc:Choice>
        <mc:Fallback xmlns="">
          <p:graphicFrame>
            <p:nvGraphicFramePr>
              <p:cNvPr id="5" name="Table 4">
                <a:extLst>
                  <a:ext uri="{FF2B5EF4-FFF2-40B4-BE49-F238E27FC236}">
                    <a16:creationId xmlns:a16="http://schemas.microsoft.com/office/drawing/2014/main" id="{4AEF82B8-9F8C-6099-78FC-52EED9559592}"/>
                  </a:ext>
                </a:extLst>
              </p:cNvPr>
              <p:cNvGraphicFramePr>
                <a:graphicFrameLocks noGrp="1"/>
              </p:cNvGraphicFramePr>
              <p:nvPr>
                <p:extLst>
                  <p:ext uri="{D42A27DB-BD31-4B8C-83A1-F6EECF244321}">
                    <p14:modId xmlns:p14="http://schemas.microsoft.com/office/powerpoint/2010/main" val="2578983913"/>
                  </p:ext>
                </p:extLst>
              </p:nvPr>
            </p:nvGraphicFramePr>
            <p:xfrm>
              <a:off x="969395" y="1632343"/>
              <a:ext cx="5928775" cy="557831"/>
            </p:xfrm>
            <a:graphic>
              <a:graphicData uri="http://schemas.openxmlformats.org/drawingml/2006/table">
                <a:tbl>
                  <a:tblPr>
                    <a:tableStyleId>{5C22544A-7EE6-4342-B048-85BDC9FD1C3A}</a:tableStyleId>
                  </a:tblPr>
                  <a:tblGrid>
                    <a:gridCol w="5928775">
                      <a:extLst>
                        <a:ext uri="{9D8B030D-6E8A-4147-A177-3AD203B41FA5}">
                          <a16:colId xmlns:a16="http://schemas.microsoft.com/office/drawing/2014/main" val="20000"/>
                        </a:ext>
                      </a:extLst>
                    </a:gridCol>
                  </a:tblGrid>
                  <a:tr h="557831">
                    <a:tc>
                      <a:txBody>
                        <a:bodyPr/>
                        <a:lstStyle/>
                        <a:p>
                          <a:endParaRPr lang="en-US"/>
                        </a:p>
                      </a:txBody>
                      <a:tcPr marL="114300" marR="114300" marT="0" marB="0">
                        <a:blipFill>
                          <a:blip r:embed="rId2"/>
                          <a:stretch>
                            <a:fillRect l="-206" t="-1075" r="-206" b="-2151"/>
                          </a:stretch>
                        </a:blipFill>
                      </a:tcPr>
                    </a:tc>
                    <a:extLst>
                      <a:ext uri="{0D108BD9-81ED-4DB2-BD59-A6C34878D82A}">
                        <a16:rowId xmlns:a16="http://schemas.microsoft.com/office/drawing/2014/main" val="10000"/>
                      </a:ext>
                    </a:extLst>
                  </a:tr>
                </a:tbl>
              </a:graphicData>
            </a:graphic>
          </p:graphicFrame>
        </mc:Fallback>
      </mc:AlternateContent>
      <p:graphicFrame>
        <p:nvGraphicFramePr>
          <p:cNvPr id="8" name="Table 7">
            <a:extLst>
              <a:ext uri="{FF2B5EF4-FFF2-40B4-BE49-F238E27FC236}">
                <a16:creationId xmlns:a16="http://schemas.microsoft.com/office/drawing/2014/main" id="{D0EBDC84-CB62-AE29-A08C-4C251968E06B}"/>
              </a:ext>
            </a:extLst>
          </p:cNvPr>
          <p:cNvGraphicFramePr>
            <a:graphicFrameLocks noGrp="1"/>
          </p:cNvGraphicFramePr>
          <p:nvPr>
            <p:extLst>
              <p:ext uri="{D42A27DB-BD31-4B8C-83A1-F6EECF244321}">
                <p14:modId xmlns:p14="http://schemas.microsoft.com/office/powerpoint/2010/main" val="778603300"/>
              </p:ext>
            </p:extLst>
          </p:nvPr>
        </p:nvGraphicFramePr>
        <p:xfrm>
          <a:off x="188913" y="3306003"/>
          <a:ext cx="10196055" cy="429385"/>
        </p:xfrm>
        <a:graphic>
          <a:graphicData uri="http://schemas.openxmlformats.org/drawingml/2006/table">
            <a:tbl>
              <a:tblPr>
                <a:tableStyleId>{5C22544A-7EE6-4342-B048-85BDC9FD1C3A}</a:tableStyleId>
              </a:tblPr>
              <a:tblGrid>
                <a:gridCol w="10196055">
                  <a:extLst>
                    <a:ext uri="{9D8B030D-6E8A-4147-A177-3AD203B41FA5}">
                      <a16:colId xmlns:a16="http://schemas.microsoft.com/office/drawing/2014/main" val="20000"/>
                    </a:ext>
                  </a:extLst>
                </a:gridCol>
              </a:tblGrid>
              <a:tr h="429385">
                <a:tc>
                  <a:txBody>
                    <a:bodyPr/>
                    <a:lstStyle/>
                    <a:p>
                      <a:pPr marL="473710" marR="111760" algn="l">
                        <a:lnSpc>
                          <a:spcPct val="150000"/>
                        </a:lnSpc>
                        <a:spcAft>
                          <a:spcPts val="0"/>
                        </a:spcAft>
                        <a:tabLst>
                          <a:tab pos="-381000" algn="l"/>
                        </a:tabLst>
                      </a:pPr>
                      <a:r>
                        <a:rPr lang="en-US" sz="1400" dirty="0">
                          <a:effectLst/>
                        </a:rPr>
                        <a:t>Respondents are to note that Transnet will round off final Price scores to the nearest 2 (two) decimal places.</a:t>
                      </a:r>
                      <a:endParaRPr lang="en-ZA" sz="1400" dirty="0">
                        <a:effectLst/>
                        <a:latin typeface="Times New Roman" panose="02020603050405020304" pitchFamily="18" charset="0"/>
                        <a:ea typeface="Times New Roman" panose="02020603050405020304" pitchFamily="18" charset="0"/>
                      </a:endParaRPr>
                    </a:p>
                  </a:txBody>
                  <a:tcPr marL="114300" marR="114300" marT="0" marB="0">
                    <a:solidFill>
                      <a:schemeClr val="tx2">
                        <a:lumMod val="40000"/>
                        <a:lumOff val="60000"/>
                      </a:schemeClr>
                    </a:solidFill>
                  </a:tcPr>
                </a:tc>
                <a:extLst>
                  <a:ext uri="{0D108BD9-81ED-4DB2-BD59-A6C34878D82A}">
                    <a16:rowId xmlns:a16="http://schemas.microsoft.com/office/drawing/2014/main" val="10000"/>
                  </a:ext>
                </a:extLst>
              </a:tr>
            </a:tbl>
          </a:graphicData>
        </a:graphic>
      </p:graphicFrame>
      <p:sp>
        <p:nvSpPr>
          <p:cNvPr id="7" name="Title 1">
            <a:extLst>
              <a:ext uri="{FF2B5EF4-FFF2-40B4-BE49-F238E27FC236}">
                <a16:creationId xmlns:a16="http://schemas.microsoft.com/office/drawing/2014/main" id="{F1DEC08F-E1F1-CC7C-300D-C1889B0A3556}"/>
              </a:ext>
            </a:extLst>
          </p:cNvPr>
          <p:cNvSpPr txBox="1">
            <a:spLocks/>
          </p:cNvSpPr>
          <p:nvPr/>
        </p:nvSpPr>
        <p:spPr>
          <a:xfrm>
            <a:off x="479629" y="414652"/>
            <a:ext cx="10428514" cy="830997"/>
          </a:xfrm>
          <a:prstGeom prst="rect">
            <a:avLst/>
          </a:prstGeom>
        </p:spPr>
        <p:txBody>
          <a:bodyPr wrap="square" anchor="ctr" anchorCtr="0">
            <a:spAutoFit/>
          </a:bodyPr>
          <a:lstStyle>
            <a:lvl1pPr algn="l" defTabSz="779173" rtl="0" eaLnBrk="1" latinLnBrk="0" hangingPunct="1">
              <a:spcBef>
                <a:spcPct val="0"/>
              </a:spcBef>
              <a:buNone/>
              <a:defRPr sz="2400" b="1" i="0" kern="1200" cap="none" spc="0" baseline="0">
                <a:solidFill>
                  <a:schemeClr val="tx1"/>
                </a:solidFill>
                <a:latin typeface="Apex New Bold" panose="02010600040501010103" pitchFamily="2" charset="77"/>
                <a:ea typeface="Apex New Bold" panose="02010600040501010103" pitchFamily="2" charset="77"/>
                <a:cs typeface="+mj-cs"/>
              </a:defRPr>
            </a:lvl1pPr>
          </a:lstStyle>
          <a:p>
            <a:r>
              <a:rPr lang="en-GB" dirty="0">
                <a:latin typeface="+mn-lt"/>
              </a:rPr>
              <a:t>Step Three: Evaluation and Final Weighted Scoring</a:t>
            </a:r>
            <a:br>
              <a:rPr lang="en-US" sz="1800" kern="1600" dirty="0">
                <a:latin typeface="Tahoma" panose="020B0604030504040204" pitchFamily="34" charset="0"/>
                <a:cs typeface="Times New Roman" panose="02020603050405020304" pitchFamily="18" charset="0"/>
              </a:rPr>
            </a:br>
            <a:endParaRPr lang="en-US" dirty="0">
              <a:latin typeface="+mn-lt"/>
            </a:endParaRPr>
          </a:p>
        </p:txBody>
      </p:sp>
    </p:spTree>
    <p:extLst>
      <p:ext uri="{BB962C8B-B14F-4D97-AF65-F5344CB8AC3E}">
        <p14:creationId xmlns:p14="http://schemas.microsoft.com/office/powerpoint/2010/main" val="1634032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65F0A-604C-3DE9-A2E8-2C4A2AF27752}"/>
              </a:ext>
            </a:extLst>
          </p:cNvPr>
          <p:cNvSpPr>
            <a:spLocks noGrp="1"/>
          </p:cNvSpPr>
          <p:nvPr>
            <p:ph type="title"/>
          </p:nvPr>
        </p:nvSpPr>
        <p:spPr>
          <a:xfrm>
            <a:off x="435431" y="422971"/>
            <a:ext cx="10080170" cy="461665"/>
          </a:xfrm>
        </p:spPr>
        <p:txBody>
          <a:bodyPr/>
          <a:lstStyle/>
          <a:p>
            <a:r>
              <a:rPr lang="en-US" dirty="0">
                <a:solidFill>
                  <a:schemeClr val="tx1"/>
                </a:solidFill>
                <a:latin typeface="+mn-lt"/>
              </a:rPr>
              <a:t>Step Four: Weighted Scoring</a:t>
            </a:r>
            <a:endParaRPr lang="en-US" dirty="0">
              <a:latin typeface="+mn-lt"/>
            </a:endParaRPr>
          </a:p>
        </p:txBody>
      </p:sp>
      <p:sp>
        <p:nvSpPr>
          <p:cNvPr id="4" name="Rectangle 3">
            <a:extLst>
              <a:ext uri="{FF2B5EF4-FFF2-40B4-BE49-F238E27FC236}">
                <a16:creationId xmlns:a16="http://schemas.microsoft.com/office/drawing/2014/main" id="{D54F52F8-CCB5-899A-DED3-45FA2E70CDF0}"/>
              </a:ext>
            </a:extLst>
          </p:cNvPr>
          <p:cNvSpPr/>
          <p:nvPr/>
        </p:nvSpPr>
        <p:spPr>
          <a:xfrm>
            <a:off x="446317" y="788219"/>
            <a:ext cx="10384972" cy="2567049"/>
          </a:xfrm>
          <a:prstGeom prst="rect">
            <a:avLst/>
          </a:prstGeom>
        </p:spPr>
        <p:txBody>
          <a:bodyPr wrap="square">
            <a:spAutoFit/>
          </a:bodyPr>
          <a:lstStyle/>
          <a:p>
            <a:pPr algn="just" defTabSz="371475" fontAlgn="auto">
              <a:lnSpc>
                <a:spcPct val="150000"/>
              </a:lnSpc>
              <a:spcBef>
                <a:spcPts val="488"/>
              </a:spcBef>
              <a:spcAft>
                <a:spcPts val="0"/>
              </a:spcAft>
              <a:defRPr/>
            </a:pPr>
            <a:r>
              <a:rPr lang="en-US" sz="1400" b="1" dirty="0">
                <a:solidFill>
                  <a:prstClr val="black"/>
                </a:solidFill>
                <a:latin typeface="+mn-lt"/>
                <a:ea typeface="Tahoma" panose="020B0604030504040204" pitchFamily="34" charset="0"/>
                <a:cs typeface="Tahoma" panose="020B0604030504040204" pitchFamily="34" charset="0"/>
              </a:rPr>
              <a:t>Broad-Based Black Economic Empowerment criteria [ Weighted score 10 points]</a:t>
            </a:r>
          </a:p>
          <a:p>
            <a:pPr marL="139303" indent="-139303" algn="just" defTabSz="371475" fontAlgn="auto">
              <a:lnSpc>
                <a:spcPct val="150000"/>
              </a:lnSpc>
              <a:spcBef>
                <a:spcPts val="488"/>
              </a:spcBef>
              <a:spcAft>
                <a:spcPts val="0"/>
              </a:spcAft>
              <a:buFont typeface="Arial" panose="020B0604020202020204" pitchFamily="34" charset="0"/>
              <a:buChar char="•"/>
              <a:defRPr/>
            </a:pPr>
            <a:r>
              <a:rPr lang="en-GB" sz="1400" dirty="0">
                <a:solidFill>
                  <a:prstClr val="black"/>
                </a:solidFill>
                <a:latin typeface="+mn-lt"/>
                <a:ea typeface="Tahoma" panose="020B0604030504040204" pitchFamily="34" charset="0"/>
                <a:cs typeface="Tahoma" panose="020B0604030504040204" pitchFamily="34" charset="0"/>
              </a:rPr>
              <a:t>B-BBEE evaluation in the final stages of evaluation and will be based on the Bidders B-BBEE scorecard.</a:t>
            </a:r>
            <a:endParaRPr lang="en-GB" sz="1400" dirty="0">
              <a:solidFill>
                <a:srgbClr val="000000"/>
              </a:solidFill>
              <a:latin typeface="+mn-lt"/>
              <a:ea typeface="Tahoma" panose="020B0604030504040204" pitchFamily="34" charset="0"/>
              <a:cs typeface="Tahoma" panose="020B0604030504040204" pitchFamily="34" charset="0"/>
            </a:endParaRPr>
          </a:p>
          <a:p>
            <a:pPr marL="139303" lvl="2" indent="-139303" algn="just" defTabSz="371475" fontAlgn="auto">
              <a:lnSpc>
                <a:spcPct val="150000"/>
              </a:lnSpc>
              <a:spcBef>
                <a:spcPts val="488"/>
              </a:spcBef>
              <a:spcAft>
                <a:spcPts val="0"/>
              </a:spcAft>
              <a:buFont typeface="Arial" panose="020B0604020202020204" pitchFamily="34" charset="0"/>
              <a:buChar char="•"/>
              <a:defRPr/>
            </a:pPr>
            <a:r>
              <a:rPr lang="en-US" sz="1400" dirty="0">
                <a:solidFill>
                  <a:prstClr val="black"/>
                </a:solidFill>
                <a:latin typeface="+mn-lt"/>
                <a:ea typeface="Tahoma" panose="020B0604030504040204" pitchFamily="34" charset="0"/>
                <a:cs typeface="Tahoma" panose="020B0604030504040204" pitchFamily="34" charset="0"/>
              </a:rPr>
              <a:t>Minimum B-BBEE Level 1-2 accreditation in new codes required as a B-BBEE minimum level .</a:t>
            </a:r>
          </a:p>
          <a:p>
            <a:pPr marL="139303" lvl="2" indent="-139303" algn="just" defTabSz="371475" fontAlgn="auto">
              <a:lnSpc>
                <a:spcPct val="150000"/>
              </a:lnSpc>
              <a:spcBef>
                <a:spcPts val="488"/>
              </a:spcBef>
              <a:spcAft>
                <a:spcPts val="0"/>
              </a:spcAft>
              <a:buFont typeface="Arial" panose="020B0604020202020204" pitchFamily="34" charset="0"/>
              <a:buChar char="•"/>
              <a:defRPr/>
            </a:pPr>
            <a:r>
              <a:rPr lang="en-US" sz="1400" dirty="0">
                <a:solidFill>
                  <a:prstClr val="black"/>
                </a:solidFill>
                <a:latin typeface="+mn-lt"/>
                <a:ea typeface="Tahoma" panose="020B0604030504040204" pitchFamily="34" charset="0"/>
                <a:cs typeface="Tahoma" panose="020B0604030504040204" pitchFamily="34" charset="0"/>
              </a:rPr>
              <a:t>B-BBEE - current scorecard / B-BBEE Preference Points Claims Form B-BBEE - current scorecard / B-BBEE Preference Points Claims Form</a:t>
            </a:r>
          </a:p>
          <a:p>
            <a:pPr marL="139303" indent="-139303" algn="just" defTabSz="371475" fontAlgn="auto">
              <a:lnSpc>
                <a:spcPct val="150000"/>
              </a:lnSpc>
              <a:spcBef>
                <a:spcPts val="488"/>
              </a:spcBef>
              <a:spcAft>
                <a:spcPts val="0"/>
              </a:spcAft>
              <a:buFont typeface="Arial" panose="020B0604020202020204" pitchFamily="34" charset="0"/>
              <a:buChar char="•"/>
              <a:defRPr/>
            </a:pPr>
            <a:r>
              <a:rPr lang="en-US" altLang="en-US" sz="1400" dirty="0">
                <a:solidFill>
                  <a:srgbClr val="000000"/>
                </a:solidFill>
                <a:latin typeface="+mn-lt"/>
                <a:ea typeface="Times New Roman" panose="02020603050405020304" pitchFamily="18" charset="0"/>
                <a:cs typeface="Tahoma" panose="020B0604030504040204" pitchFamily="34" charset="0"/>
              </a:rPr>
              <a:t>Preference points will be awarded to a bidder for attaining the B-BBEE status level of contribution in accordance with the table indicated below:</a:t>
            </a:r>
            <a:r>
              <a:rPr lang="en-US" sz="1400" dirty="0">
                <a:solidFill>
                  <a:srgbClr val="000000"/>
                </a:solidFill>
                <a:latin typeface="+mn-lt"/>
                <a:ea typeface="Tahoma" panose="020B0604030504040204" pitchFamily="34" charset="0"/>
                <a:cs typeface="Tahoma" panose="020B0604030504040204" pitchFamily="34" charset="0"/>
              </a:rPr>
              <a:t> </a:t>
            </a:r>
          </a:p>
        </p:txBody>
      </p:sp>
      <p:graphicFrame>
        <p:nvGraphicFramePr>
          <p:cNvPr id="5" name="Table 4">
            <a:extLst>
              <a:ext uri="{FF2B5EF4-FFF2-40B4-BE49-F238E27FC236}">
                <a16:creationId xmlns:a16="http://schemas.microsoft.com/office/drawing/2014/main" id="{58335858-9630-5583-745A-4109D58BD825}"/>
              </a:ext>
            </a:extLst>
          </p:cNvPr>
          <p:cNvGraphicFramePr>
            <a:graphicFrameLocks noGrp="1"/>
          </p:cNvGraphicFramePr>
          <p:nvPr>
            <p:extLst>
              <p:ext uri="{D42A27DB-BD31-4B8C-83A1-F6EECF244321}">
                <p14:modId xmlns:p14="http://schemas.microsoft.com/office/powerpoint/2010/main" val="1442149519"/>
              </p:ext>
            </p:extLst>
          </p:nvPr>
        </p:nvGraphicFramePr>
        <p:xfrm>
          <a:off x="708127" y="3773065"/>
          <a:ext cx="5845073" cy="1991172"/>
        </p:xfrm>
        <a:graphic>
          <a:graphicData uri="http://schemas.openxmlformats.org/drawingml/2006/table">
            <a:tbl>
              <a:tblPr firstRow="1" firstCol="1" bandRow="1"/>
              <a:tblGrid>
                <a:gridCol w="3954588">
                  <a:extLst>
                    <a:ext uri="{9D8B030D-6E8A-4147-A177-3AD203B41FA5}">
                      <a16:colId xmlns:a16="http://schemas.microsoft.com/office/drawing/2014/main" val="1113767860"/>
                    </a:ext>
                  </a:extLst>
                </a:gridCol>
                <a:gridCol w="1890485">
                  <a:extLst>
                    <a:ext uri="{9D8B030D-6E8A-4147-A177-3AD203B41FA5}">
                      <a16:colId xmlns:a16="http://schemas.microsoft.com/office/drawing/2014/main" val="2788248850"/>
                    </a:ext>
                  </a:extLst>
                </a:gridCol>
              </a:tblGrid>
              <a:tr h="133433">
                <a:tc>
                  <a:txBody>
                    <a:bodyPr/>
                    <a:lstStyle/>
                    <a:p>
                      <a:pPr marL="360045" marR="0" algn="ctr">
                        <a:lnSpc>
                          <a:spcPct val="115000"/>
                        </a:lnSpc>
                        <a:spcBef>
                          <a:spcPts val="0"/>
                        </a:spcBef>
                        <a:spcAft>
                          <a:spcPts val="600"/>
                        </a:spcAft>
                        <a:tabLst>
                          <a:tab pos="1828800" algn="l"/>
                          <a:tab pos="3657600" algn="l"/>
                          <a:tab pos="5029200" algn="l"/>
                        </a:tabLst>
                      </a:pPr>
                      <a:r>
                        <a:rPr lang="en-GB" sz="1400" b="1" dirty="0">
                          <a:effectLst/>
                          <a:latin typeface="Tahoma" panose="020B0604030504040204" pitchFamily="34" charset="0"/>
                          <a:ea typeface="Times New Roman" panose="02020603050405020304" pitchFamily="18" charset="0"/>
                          <a:cs typeface="Tahoma" panose="020B0604030504040204" pitchFamily="34" charset="0"/>
                        </a:rPr>
                        <a:t> </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5721" marR="55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360045" marR="0" algn="ctr">
                        <a:lnSpc>
                          <a:spcPct val="115000"/>
                        </a:lnSpc>
                        <a:spcBef>
                          <a:spcPts val="0"/>
                        </a:spcBef>
                        <a:spcAft>
                          <a:spcPts val="600"/>
                        </a:spcAft>
                        <a:tabLst>
                          <a:tab pos="1828800" algn="l"/>
                          <a:tab pos="3657600" algn="l"/>
                          <a:tab pos="5029200" algn="l"/>
                        </a:tabLst>
                      </a:pPr>
                      <a:r>
                        <a:rPr lang="en-GB" sz="1400" b="1" dirty="0">
                          <a:solidFill>
                            <a:srgbClr val="FFFFFF"/>
                          </a:solidFill>
                          <a:effectLst/>
                          <a:latin typeface="Tahoma" panose="020B0604030504040204" pitchFamily="34" charset="0"/>
                          <a:ea typeface="Times New Roman" panose="02020603050405020304" pitchFamily="18" charset="0"/>
                          <a:cs typeface="Tahoma" panose="020B0604030504040204" pitchFamily="34" charset="0"/>
                        </a:rPr>
                        <a:t>POINTS</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5721" marR="55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028749856"/>
                  </a:ext>
                </a:extLst>
              </a:tr>
              <a:tr h="133433">
                <a:tc>
                  <a:txBody>
                    <a:bodyPr/>
                    <a:lstStyle/>
                    <a:p>
                      <a:pPr marL="360045" marR="0" algn="just">
                        <a:lnSpc>
                          <a:spcPct val="115000"/>
                        </a:lnSpc>
                        <a:spcBef>
                          <a:spcPts val="0"/>
                        </a:spcBef>
                        <a:spcAft>
                          <a:spcPts val="600"/>
                        </a:spcAft>
                        <a:tabLst>
                          <a:tab pos="1828800" algn="l"/>
                          <a:tab pos="3657600" algn="l"/>
                          <a:tab pos="5029200" algn="l"/>
                        </a:tabLst>
                      </a:pPr>
                      <a:r>
                        <a:rPr lang="en-GB" sz="1400" b="1" dirty="0">
                          <a:effectLst/>
                          <a:latin typeface="Tahoma" panose="020B0604030504040204" pitchFamily="34" charset="0"/>
                          <a:ea typeface="Times New Roman" panose="02020603050405020304" pitchFamily="18" charset="0"/>
                          <a:cs typeface="Tahoma" panose="020B0604030504040204" pitchFamily="34" charset="0"/>
                        </a:rPr>
                        <a:t>PRICE</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5721" marR="5572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45" marR="0" algn="ctr">
                        <a:lnSpc>
                          <a:spcPct val="115000"/>
                        </a:lnSpc>
                        <a:spcBef>
                          <a:spcPts val="0"/>
                        </a:spcBef>
                        <a:spcAft>
                          <a:spcPts val="600"/>
                        </a:spcAft>
                        <a:tabLst>
                          <a:tab pos="1828800" algn="l"/>
                          <a:tab pos="3657600" algn="l"/>
                          <a:tab pos="5029200" algn="l"/>
                        </a:tabLst>
                      </a:pPr>
                      <a:r>
                        <a:rPr lang="en-GB" sz="1400" b="1" dirty="0">
                          <a:solidFill>
                            <a:schemeClr val="tx1"/>
                          </a:solidFill>
                          <a:effectLst/>
                          <a:latin typeface="Tahoma" panose="020B0604030504040204" pitchFamily="34" charset="0"/>
                          <a:ea typeface="Times New Roman" panose="02020603050405020304" pitchFamily="18" charset="0"/>
                          <a:cs typeface="Tahoma" panose="020B0604030504040204" pitchFamily="34" charset="0"/>
                        </a:rPr>
                        <a:t>90</a:t>
                      </a:r>
                      <a:endParaRPr lang="en-US" sz="14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6756989"/>
                  </a:ext>
                </a:extLst>
              </a:tr>
              <a:tr h="353572">
                <a:tc>
                  <a:txBody>
                    <a:bodyPr/>
                    <a:lstStyle/>
                    <a:p>
                      <a:pPr marL="342900" marR="0" lvl="0" indent="-342900" algn="just">
                        <a:lnSpc>
                          <a:spcPct val="115000"/>
                        </a:lnSpc>
                        <a:spcBef>
                          <a:spcPts val="0"/>
                        </a:spcBef>
                        <a:spcAft>
                          <a:spcPts val="600"/>
                        </a:spcAft>
                        <a:buFont typeface="Times New Roman" panose="02020603050405020304" pitchFamily="18" charset="0"/>
                        <a:buChar char="-"/>
                        <a:tabLst>
                          <a:tab pos="857250" algn="l"/>
                          <a:tab pos="1828800" algn="l"/>
                          <a:tab pos="3657600" algn="l"/>
                          <a:tab pos="5029200" algn="l"/>
                        </a:tabLst>
                      </a:pPr>
                      <a:r>
                        <a:rPr lang="en-GB" sz="1400" b="1" dirty="0">
                          <a:solidFill>
                            <a:schemeClr val="tx1"/>
                          </a:solidFill>
                          <a:effectLst/>
                          <a:latin typeface="Tahoma" panose="020B0604030504040204" pitchFamily="34" charset="0"/>
                          <a:ea typeface="Times New Roman" panose="02020603050405020304" pitchFamily="18" charset="0"/>
                          <a:cs typeface="Tahoma" panose="020B0604030504040204" pitchFamily="34" charset="0"/>
                        </a:rPr>
                        <a:t>B-BBEE STATUS LEVEL OF CONTRIBUTION (Level 1-2)</a:t>
                      </a:r>
                      <a:endParaRPr lang="en-US" sz="14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21" marR="5572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45" marR="0" algn="ctr">
                        <a:lnSpc>
                          <a:spcPct val="115000"/>
                        </a:lnSpc>
                        <a:spcBef>
                          <a:spcPts val="0"/>
                        </a:spcBef>
                        <a:spcAft>
                          <a:spcPts val="600"/>
                        </a:spcAft>
                        <a:tabLst>
                          <a:tab pos="1828800" algn="l"/>
                          <a:tab pos="3657600" algn="l"/>
                          <a:tab pos="5029200" algn="l"/>
                        </a:tabLst>
                      </a:pPr>
                      <a:r>
                        <a:rPr lang="en-GB" sz="1400" b="1" dirty="0">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endParaRPr lang="en-US" sz="14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p>
                      <a:pPr marL="360045" marR="0" algn="ctr">
                        <a:lnSpc>
                          <a:spcPct val="115000"/>
                        </a:lnSpc>
                        <a:spcBef>
                          <a:spcPts val="0"/>
                        </a:spcBef>
                        <a:spcAft>
                          <a:spcPts val="600"/>
                        </a:spcAft>
                        <a:tabLst>
                          <a:tab pos="1828800" algn="l"/>
                          <a:tab pos="3657600" algn="l"/>
                          <a:tab pos="5029200" algn="l"/>
                        </a:tabLst>
                      </a:pPr>
                      <a:r>
                        <a:rPr lang="en-GB" sz="1400" b="1" dirty="0">
                          <a:solidFill>
                            <a:schemeClr val="tx1"/>
                          </a:solidFill>
                          <a:effectLst/>
                          <a:latin typeface="Tahoma" panose="020B0604030504040204" pitchFamily="34" charset="0"/>
                          <a:ea typeface="Times New Roman" panose="02020603050405020304" pitchFamily="18" charset="0"/>
                          <a:cs typeface="Tahoma" panose="020B0604030504040204" pitchFamily="34" charset="0"/>
                        </a:rPr>
                        <a:t>5</a:t>
                      </a:r>
                      <a:endParaRPr lang="en-US" sz="14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3941541"/>
                  </a:ext>
                </a:extLst>
              </a:tr>
              <a:tr h="353572">
                <a:tc>
                  <a:txBody>
                    <a:bodyPr/>
                    <a:lstStyle/>
                    <a:p>
                      <a:pPr marL="342900" marR="0" lvl="0" indent="-342900" algn="just" defTabSz="779173" rtl="0" eaLnBrk="1" latinLnBrk="0" hangingPunct="1">
                        <a:lnSpc>
                          <a:spcPct val="115000"/>
                        </a:lnSpc>
                        <a:spcBef>
                          <a:spcPts val="0"/>
                        </a:spcBef>
                        <a:spcAft>
                          <a:spcPts val="600"/>
                        </a:spcAft>
                        <a:buFont typeface="Times New Roman" panose="02020603050405020304" pitchFamily="18" charset="0"/>
                        <a:buChar char="-"/>
                        <a:tabLst>
                          <a:tab pos="857250" algn="l"/>
                          <a:tab pos="1828800" algn="l"/>
                          <a:tab pos="3657600" algn="l"/>
                          <a:tab pos="5029200" algn="l"/>
                        </a:tabLst>
                      </a:pPr>
                      <a:r>
                        <a:rPr lang="en-US" sz="1400" b="1" kern="1200" dirty="0">
                          <a:solidFill>
                            <a:schemeClr val="tx1"/>
                          </a:solidFill>
                          <a:effectLst/>
                          <a:latin typeface="Tahoma" panose="020B0604030504040204" pitchFamily="34" charset="0"/>
                          <a:cs typeface="Tahoma" panose="020B0604030504040204" pitchFamily="34" charset="0"/>
                        </a:rPr>
                        <a:t>Black Owned (51%) </a:t>
                      </a:r>
                      <a:endParaRPr lang="en-US" sz="1400" b="1" kern="1200" dirty="0">
                        <a:solidFill>
                          <a:schemeClr val="tx1"/>
                        </a:solidFill>
                        <a:effectLst/>
                        <a:latin typeface="Tahoma" panose="020B0604030504040204" pitchFamily="34" charset="0"/>
                        <a:ea typeface="Times New Roman" panose="02020603050405020304" pitchFamily="18" charset="0"/>
                        <a:cs typeface="Tahoma" panose="020B0604030504040204" pitchFamily="34" charset="0"/>
                      </a:endParaRPr>
                    </a:p>
                  </a:txBody>
                  <a:tcPr marL="55721" marR="5572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45" marR="0" algn="ctr">
                        <a:lnSpc>
                          <a:spcPct val="115000"/>
                        </a:lnSpc>
                        <a:spcBef>
                          <a:spcPts val="0"/>
                        </a:spcBef>
                        <a:spcAft>
                          <a:spcPts val="600"/>
                        </a:spcAft>
                        <a:tabLst>
                          <a:tab pos="1828800" algn="l"/>
                          <a:tab pos="3657600" algn="l"/>
                          <a:tab pos="5029200" algn="l"/>
                        </a:tabLst>
                      </a:pPr>
                      <a:r>
                        <a:rPr lang="en-GB" sz="1400" b="1" dirty="0">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endParaRPr lang="en-US" sz="14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p>
                      <a:pPr marL="360045" marR="0" algn="ctr">
                        <a:lnSpc>
                          <a:spcPct val="115000"/>
                        </a:lnSpc>
                        <a:spcBef>
                          <a:spcPts val="0"/>
                        </a:spcBef>
                        <a:spcAft>
                          <a:spcPts val="600"/>
                        </a:spcAft>
                        <a:tabLst>
                          <a:tab pos="1828800" algn="l"/>
                          <a:tab pos="3657600" algn="l"/>
                          <a:tab pos="5029200" algn="l"/>
                        </a:tabLst>
                      </a:pPr>
                      <a:r>
                        <a:rPr lang="en-GB" sz="1400" b="1" dirty="0">
                          <a:solidFill>
                            <a:schemeClr val="tx1"/>
                          </a:solidFill>
                          <a:effectLst/>
                          <a:latin typeface="Tahoma" panose="020B0604030504040204" pitchFamily="34" charset="0"/>
                          <a:ea typeface="Times New Roman" panose="02020603050405020304" pitchFamily="18" charset="0"/>
                          <a:cs typeface="Tahoma" panose="020B0604030504040204" pitchFamily="34" charset="0"/>
                        </a:rPr>
                        <a:t>5</a:t>
                      </a:r>
                      <a:endParaRPr lang="en-US" sz="14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4146093"/>
                  </a:ext>
                </a:extLst>
              </a:tr>
              <a:tr h="456390">
                <a:tc>
                  <a:txBody>
                    <a:bodyPr/>
                    <a:lstStyle/>
                    <a:p>
                      <a:pPr marL="360045" marR="0" algn="just">
                        <a:lnSpc>
                          <a:spcPct val="115000"/>
                        </a:lnSpc>
                        <a:spcBef>
                          <a:spcPts val="0"/>
                        </a:spcBef>
                        <a:spcAft>
                          <a:spcPts val="600"/>
                        </a:spcAft>
                        <a:tabLst>
                          <a:tab pos="1828800" algn="l"/>
                          <a:tab pos="3657600" algn="l"/>
                          <a:tab pos="5029200" algn="l"/>
                        </a:tabLst>
                      </a:pPr>
                      <a:r>
                        <a:rPr lang="en-GB" sz="1400" b="1" dirty="0">
                          <a:effectLst/>
                          <a:latin typeface="Tahoma" panose="020B0604030504040204" pitchFamily="34" charset="0"/>
                          <a:ea typeface="Times New Roman" panose="02020603050405020304" pitchFamily="18" charset="0"/>
                          <a:cs typeface="Tahoma" panose="020B0604030504040204" pitchFamily="34" charset="0"/>
                        </a:rPr>
                        <a:t>Total points for Price and Specific Goals must not exceed</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5721" marR="5572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45" marR="0" algn="ctr">
                        <a:lnSpc>
                          <a:spcPct val="115000"/>
                        </a:lnSpc>
                        <a:spcBef>
                          <a:spcPts val="0"/>
                        </a:spcBef>
                        <a:spcAft>
                          <a:spcPts val="600"/>
                        </a:spcAft>
                        <a:tabLst>
                          <a:tab pos="1828800" algn="l"/>
                          <a:tab pos="3657600" algn="l"/>
                          <a:tab pos="5029200" algn="l"/>
                        </a:tabLst>
                      </a:pPr>
                      <a:r>
                        <a:rPr lang="en-GB" sz="1400" b="1" dirty="0">
                          <a:solidFill>
                            <a:schemeClr val="tx1"/>
                          </a:solidFill>
                          <a:effectLst/>
                          <a:latin typeface="Tahoma" panose="020B0604030504040204" pitchFamily="34" charset="0"/>
                          <a:ea typeface="Times New Roman" panose="02020603050405020304" pitchFamily="18" charset="0"/>
                          <a:cs typeface="Tahoma" panose="020B0604030504040204" pitchFamily="34" charset="0"/>
                        </a:rPr>
                        <a:t>100</a:t>
                      </a:r>
                      <a:endParaRPr lang="en-US" sz="14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9993890"/>
                  </a:ext>
                </a:extLst>
              </a:tr>
            </a:tbl>
          </a:graphicData>
        </a:graphic>
      </p:graphicFrame>
    </p:spTree>
    <p:extLst>
      <p:ext uri="{BB962C8B-B14F-4D97-AF65-F5344CB8AC3E}">
        <p14:creationId xmlns:p14="http://schemas.microsoft.com/office/powerpoint/2010/main" val="1770764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B33EF4-4D85-FE59-0397-337423187B97}"/>
              </a:ext>
            </a:extLst>
          </p:cNvPr>
          <p:cNvSpPr txBox="1"/>
          <p:nvPr/>
        </p:nvSpPr>
        <p:spPr>
          <a:xfrm>
            <a:off x="413660" y="414049"/>
            <a:ext cx="10025740" cy="461665"/>
          </a:xfrm>
          <a:prstGeom prst="rect">
            <a:avLst/>
          </a:prstGeom>
          <a:noFill/>
        </p:spPr>
        <p:txBody>
          <a:bodyPr wrap="square">
            <a:spAutoFit/>
          </a:bodyPr>
          <a:lstStyle/>
          <a:p>
            <a:r>
              <a:rPr lang="en-US" sz="2400" b="1" dirty="0">
                <a:solidFill>
                  <a:schemeClr val="tx1"/>
                </a:solidFill>
              </a:rPr>
              <a:t>Step </a:t>
            </a:r>
            <a:r>
              <a:rPr lang="en-US" sz="2400" b="1" dirty="0"/>
              <a:t>Five</a:t>
            </a:r>
            <a:r>
              <a:rPr lang="en-US" sz="2400" b="1" dirty="0">
                <a:solidFill>
                  <a:schemeClr val="tx1"/>
                </a:solidFill>
              </a:rPr>
              <a:t> : Post Tender Negotiations (if applicable)</a:t>
            </a:r>
            <a:endParaRPr lang="en-US" sz="2400" b="1" dirty="0"/>
          </a:p>
        </p:txBody>
      </p:sp>
      <p:sp>
        <p:nvSpPr>
          <p:cNvPr id="2" name="TextBox 1">
            <a:extLst>
              <a:ext uri="{FF2B5EF4-FFF2-40B4-BE49-F238E27FC236}">
                <a16:creationId xmlns:a16="http://schemas.microsoft.com/office/drawing/2014/main" id="{6B89CA24-8069-6250-BF61-AA17A1C19B9C}"/>
              </a:ext>
            </a:extLst>
          </p:cNvPr>
          <p:cNvSpPr txBox="1"/>
          <p:nvPr/>
        </p:nvSpPr>
        <p:spPr>
          <a:xfrm>
            <a:off x="435429" y="968575"/>
            <a:ext cx="10472058" cy="3468578"/>
          </a:xfrm>
          <a:prstGeom prst="rect">
            <a:avLst/>
          </a:prstGeom>
          <a:noFill/>
        </p:spPr>
        <p:txBody>
          <a:bodyPr wrap="square">
            <a:spAutoFit/>
          </a:bodyPr>
          <a:lstStyle/>
          <a:p>
            <a:pPr marL="285750" lvl="0" indent="-285750" algn="just">
              <a:lnSpc>
                <a:spcPct val="200000"/>
              </a:lnSpc>
              <a:buFont typeface="Wingdings" panose="05000000000000000000" pitchFamily="2" charset="2"/>
              <a:buChar char="§"/>
            </a:pPr>
            <a:r>
              <a:rPr lang="en-GB" sz="1400" dirty="0"/>
              <a:t>Respondents are to note that Transnet may not award a contract if the price offered is not market-related. In this regard, Transnet reserves the right to engage in PTN with the view to achieving a market-related price or to cancel the tender. </a:t>
            </a:r>
          </a:p>
          <a:p>
            <a:pPr marL="285750" lvl="0" indent="-285750" algn="just">
              <a:lnSpc>
                <a:spcPct val="200000"/>
              </a:lnSpc>
              <a:buFont typeface="Wingdings" panose="05000000000000000000" pitchFamily="2" charset="2"/>
              <a:buChar char="§"/>
            </a:pPr>
            <a:r>
              <a:rPr lang="en-GB" sz="1400" dirty="0"/>
              <a:t>In the event of any Respondent being notified of such short-listed/preferred bidder status, his/her bid, as well as any subsequent negotiated best and final offers (BAFO), will automatically be deemed to remain valid during the negotiation period and until the ultimate award of business.</a:t>
            </a:r>
            <a:endParaRPr lang="en-ZA" sz="1400" dirty="0"/>
          </a:p>
          <a:p>
            <a:pPr marL="285750" lvl="0" indent="-285750" algn="just">
              <a:lnSpc>
                <a:spcPct val="200000"/>
              </a:lnSpc>
              <a:buFont typeface="Wingdings" panose="05000000000000000000" pitchFamily="2" charset="2"/>
              <a:buChar char="§"/>
            </a:pPr>
            <a:r>
              <a:rPr lang="en-GB" sz="1400" dirty="0"/>
              <a:t>Should Transnet conduct post tender negotiations, Respondents will be requested to provide their best and final offers to Transnet based on such negotiations. Where a market related price has been achieved through negotiation, the contract will be awarded to the successful Respondent(s).</a:t>
            </a:r>
            <a:endParaRPr lang="en-ZA" sz="1400" dirty="0"/>
          </a:p>
        </p:txBody>
      </p:sp>
    </p:spTree>
    <p:extLst>
      <p:ext uri="{BB962C8B-B14F-4D97-AF65-F5344CB8AC3E}">
        <p14:creationId xmlns:p14="http://schemas.microsoft.com/office/powerpoint/2010/main" val="2684460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557C8-DFCF-B9F6-74C4-4ACFD750C00E}"/>
              </a:ext>
            </a:extLst>
          </p:cNvPr>
          <p:cNvSpPr>
            <a:spLocks noGrp="1"/>
          </p:cNvSpPr>
          <p:nvPr>
            <p:ph type="title"/>
          </p:nvPr>
        </p:nvSpPr>
        <p:spPr>
          <a:xfrm>
            <a:off x="441188" y="409426"/>
            <a:ext cx="10068839" cy="461665"/>
          </a:xfrm>
        </p:spPr>
        <p:txBody>
          <a:bodyPr/>
          <a:lstStyle/>
          <a:p>
            <a:r>
              <a:rPr lang="en-US" dirty="0">
                <a:solidFill>
                  <a:schemeClr val="tx1"/>
                </a:solidFill>
                <a:latin typeface="+mn-lt"/>
              </a:rPr>
              <a:t>Step Six : Objective Criteria</a:t>
            </a:r>
            <a:endParaRPr lang="en-US" dirty="0">
              <a:latin typeface="+mn-lt"/>
            </a:endParaRPr>
          </a:p>
        </p:txBody>
      </p:sp>
      <p:sp>
        <p:nvSpPr>
          <p:cNvPr id="3" name="TextBox 2">
            <a:extLst>
              <a:ext uri="{FF2B5EF4-FFF2-40B4-BE49-F238E27FC236}">
                <a16:creationId xmlns:a16="http://schemas.microsoft.com/office/drawing/2014/main" id="{93DF9266-A295-E0AF-AC2F-1EB982B10F0F}"/>
              </a:ext>
            </a:extLst>
          </p:cNvPr>
          <p:cNvSpPr txBox="1"/>
          <p:nvPr/>
        </p:nvSpPr>
        <p:spPr>
          <a:xfrm>
            <a:off x="-94999" y="890983"/>
            <a:ext cx="11032352" cy="5680722"/>
          </a:xfrm>
          <a:prstGeom prst="rect">
            <a:avLst/>
          </a:prstGeom>
          <a:noFill/>
        </p:spPr>
        <p:txBody>
          <a:bodyPr wrap="square">
            <a:spAutoFit/>
          </a:bodyPr>
          <a:lstStyle/>
          <a:p>
            <a:pPr marL="720725" marR="0" indent="0" algn="just">
              <a:lnSpc>
                <a:spcPct val="150000"/>
              </a:lnSpc>
              <a:spcBef>
                <a:spcPts val="300"/>
              </a:spcBef>
              <a:spcAft>
                <a:spcPts val="0"/>
              </a:spcAft>
              <a:tabLst>
                <a:tab pos="540385" algn="l"/>
                <a:tab pos="457200" algn="l"/>
              </a:tabLst>
            </a:pPr>
            <a:r>
              <a:rPr lang="en-GB" sz="1400" b="1" kern="1600" dirty="0">
                <a:effectLst/>
                <a:latin typeface="Tahoma" panose="020B0604030504040204" pitchFamily="34" charset="0"/>
                <a:cs typeface="Times New Roman" panose="02020603050405020304" pitchFamily="18" charset="0"/>
              </a:rPr>
              <a:t>Transnet reserves the right to award the business to the highest scoring bidder/s unless objective criteria justify the award to another bidder. The objective criteria Transnet may apply in this bid process include:</a:t>
            </a:r>
            <a:endParaRPr lang="en-US" sz="1400" b="1" kern="1600" dirty="0">
              <a:effectLst/>
              <a:latin typeface="Tahoma" panose="020B0604030504040204" pitchFamily="34" charset="0"/>
              <a:cs typeface="Times New Roman" panose="02020603050405020304" pitchFamily="18" charset="0"/>
            </a:endParaRPr>
          </a:p>
          <a:p>
            <a:pPr marL="968375" marR="0" lvl="1" indent="-285750" algn="just">
              <a:lnSpc>
                <a:spcPct val="150000"/>
              </a:lnSpc>
              <a:spcBef>
                <a:spcPts val="300"/>
              </a:spcBef>
              <a:spcAft>
                <a:spcPts val="0"/>
              </a:spcAft>
              <a:buFont typeface="Tahoma" panose="020B0604030504040204" pitchFamily="34" charset="0"/>
              <a:buChar char="-"/>
            </a:pPr>
            <a:r>
              <a:rPr lang="en-GB" sz="1400" dirty="0">
                <a:effectLst/>
                <a:latin typeface="Tahoma" panose="020B0604030504040204" pitchFamily="34" charset="0"/>
                <a:ea typeface="Times New Roman" panose="02020603050405020304" pitchFamily="18" charset="0"/>
                <a:cs typeface="Times New Roman" panose="02020603050405020304" pitchFamily="18" charset="0"/>
              </a:rPr>
              <a:t>Skills Transfer and Capacity Building for Transnet;</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p>
            <a:pPr marL="968375" marR="0" lvl="1" indent="-285750" algn="just">
              <a:lnSpc>
                <a:spcPct val="150000"/>
              </a:lnSpc>
              <a:spcBef>
                <a:spcPts val="300"/>
              </a:spcBef>
              <a:spcAft>
                <a:spcPts val="0"/>
              </a:spcAft>
              <a:buFont typeface="Tahoma" panose="020B0604030504040204" pitchFamily="34" charset="0"/>
              <a:buChar char="-"/>
            </a:pPr>
            <a:r>
              <a:rPr lang="en-GB" sz="1400" dirty="0">
                <a:effectLst/>
                <a:latin typeface="Tahoma" panose="020B0604030504040204" pitchFamily="34" charset="0"/>
                <a:ea typeface="Times New Roman" panose="02020603050405020304" pitchFamily="18" charset="0"/>
                <a:cs typeface="Times New Roman" panose="02020603050405020304" pitchFamily="18" charset="0"/>
              </a:rPr>
              <a:t>Impact on Transnet’s Return On Investment;</a:t>
            </a:r>
            <a:endParaRPr lang="en-GB" sz="1400" dirty="0">
              <a:latin typeface="Tahoma" panose="020B0604030504040204" pitchFamily="34" charset="0"/>
              <a:ea typeface="Times New Roman" panose="02020603050405020304" pitchFamily="18" charset="0"/>
              <a:cs typeface="Times New Roman" panose="02020603050405020304" pitchFamily="18" charset="0"/>
            </a:endParaRPr>
          </a:p>
          <a:p>
            <a:pPr marL="968375" lvl="1" indent="-285750" algn="just">
              <a:lnSpc>
                <a:spcPct val="150000"/>
              </a:lnSpc>
              <a:spcBef>
                <a:spcPts val="300"/>
              </a:spcBef>
              <a:buFont typeface="Tahoma" panose="020B0604030504040204" pitchFamily="34" charset="0"/>
              <a:buChar char="-"/>
            </a:pPr>
            <a:r>
              <a:rPr lang="en-GB" sz="1400" dirty="0">
                <a:latin typeface="Tahoma" panose="020B0604030504040204" pitchFamily="34" charset="0"/>
                <a:cs typeface="Times New Roman" panose="02020603050405020304" pitchFamily="18" charset="0"/>
              </a:rPr>
              <a:t>all Risks identified during a risk assessment exercise/probity check (which may be conducted by an authorised third party) that would be done to assess all risks, including but not limited to:</a:t>
            </a:r>
            <a:endParaRPr lang="en-US" sz="1400" dirty="0">
              <a:latin typeface="Tahoma" panose="020B0604030504040204" pitchFamily="34" charset="0"/>
              <a:cs typeface="Times New Roman" panose="02020603050405020304" pitchFamily="18" charset="0"/>
            </a:endParaRPr>
          </a:p>
          <a:p>
            <a:pPr marL="682625" lvl="1" algn="just">
              <a:lnSpc>
                <a:spcPct val="150000"/>
              </a:lnSpc>
              <a:spcBef>
                <a:spcPts val="300"/>
              </a:spcBef>
            </a:pPr>
            <a:r>
              <a:rPr lang="en-GB" sz="1400" dirty="0">
                <a:latin typeface="Tahoma" panose="020B0604030504040204" pitchFamily="34" charset="0"/>
                <a:cs typeface="Times New Roman" panose="02020603050405020304" pitchFamily="18" charset="0"/>
              </a:rPr>
              <a:t>         ▪ the financial stability of the bidder based on key ratio analysis, which would include, but not be   </a:t>
            </a:r>
            <a:endParaRPr lang="en-US" sz="1400" dirty="0">
              <a:latin typeface="Tahoma" panose="020B0604030504040204" pitchFamily="34" charset="0"/>
              <a:cs typeface="Times New Roman" panose="02020603050405020304" pitchFamily="18" charset="0"/>
            </a:endParaRPr>
          </a:p>
          <a:p>
            <a:pPr marL="682625" lvl="1" algn="just">
              <a:lnSpc>
                <a:spcPct val="150000"/>
              </a:lnSpc>
              <a:spcBef>
                <a:spcPts val="300"/>
              </a:spcBef>
            </a:pPr>
            <a:r>
              <a:rPr lang="en-GB" sz="1400" dirty="0">
                <a:latin typeface="Tahoma" panose="020B0604030504040204" pitchFamily="34" charset="0"/>
                <a:cs typeface="Times New Roman" panose="02020603050405020304" pitchFamily="18" charset="0"/>
              </a:rPr>
              <a:t>            limited to Efficiency, Profitability, Financial Risk, Liquidity, Acid Test, and Solvency.</a:t>
            </a:r>
            <a:endParaRPr lang="en-US" sz="1400" dirty="0">
              <a:latin typeface="Tahoma" panose="020B0604030504040204" pitchFamily="34" charset="0"/>
              <a:cs typeface="Times New Roman" panose="02020603050405020304" pitchFamily="18" charset="0"/>
            </a:endParaRPr>
          </a:p>
          <a:p>
            <a:pPr marL="968375" lvl="1" indent="-285750" algn="just">
              <a:lnSpc>
                <a:spcPct val="150000"/>
              </a:lnSpc>
              <a:spcBef>
                <a:spcPts val="300"/>
              </a:spcBef>
              <a:buFont typeface="Tahoma" panose="020B0604030504040204" pitchFamily="34" charset="0"/>
              <a:buChar char="-"/>
            </a:pPr>
            <a:r>
              <a:rPr lang="en-GB" sz="1400" dirty="0">
                <a:latin typeface="Tahoma" panose="020B0604030504040204" pitchFamily="34" charset="0"/>
                <a:cs typeface="Times New Roman" panose="02020603050405020304" pitchFamily="18" charset="0"/>
              </a:rPr>
              <a:t>Rotation of Suppliers to promote opportunities for other suppliers, by overlooking a supplier that has been awarded business repeatedly overtime in order to benefit other suppliers in the market; </a:t>
            </a:r>
            <a:endParaRPr lang="en-US" sz="1400" dirty="0">
              <a:latin typeface="Tahoma" panose="020B0604030504040204" pitchFamily="34" charset="0"/>
              <a:cs typeface="Times New Roman" panose="02020603050405020304" pitchFamily="18" charset="0"/>
            </a:endParaRPr>
          </a:p>
          <a:p>
            <a:pPr marL="968375" lvl="1" indent="-285750" algn="just">
              <a:lnSpc>
                <a:spcPct val="150000"/>
              </a:lnSpc>
              <a:spcBef>
                <a:spcPts val="300"/>
              </a:spcBef>
              <a:buFont typeface="Tahoma" panose="020B0604030504040204" pitchFamily="34" charset="0"/>
              <a:buChar char="-"/>
            </a:pPr>
            <a:r>
              <a:rPr lang="en-GB" sz="1400" dirty="0">
                <a:latin typeface="Tahoma" panose="020B0604030504040204" pitchFamily="34" charset="0"/>
                <a:cs typeface="Times New Roman" panose="02020603050405020304" pitchFamily="18" charset="0"/>
              </a:rPr>
              <a:t>the tenderer:</a:t>
            </a:r>
            <a:endParaRPr lang="en-US" sz="1400" dirty="0">
              <a:latin typeface="Tahoma" panose="020B0604030504040204" pitchFamily="34" charset="0"/>
              <a:cs typeface="Times New Roman" panose="02020603050405020304" pitchFamily="18" charset="0"/>
            </a:endParaRPr>
          </a:p>
          <a:p>
            <a:pPr marL="968375" lvl="1" indent="-285750" algn="just">
              <a:lnSpc>
                <a:spcPct val="150000"/>
              </a:lnSpc>
              <a:spcBef>
                <a:spcPts val="300"/>
              </a:spcBef>
              <a:buFont typeface="Tahoma" panose="020B0604030504040204" pitchFamily="34" charset="0"/>
              <a:buChar char="-"/>
            </a:pPr>
            <a:r>
              <a:rPr lang="en-GB" sz="1400" dirty="0">
                <a:latin typeface="Tahoma" panose="020B0604030504040204" pitchFamily="34" charset="0"/>
                <a:cs typeface="Times New Roman" panose="02020603050405020304" pitchFamily="18" charset="0"/>
              </a:rPr>
              <a:t>is not under restrictions, or has principals who are under restrictions, preventing participating in the employer’s procurement,</a:t>
            </a:r>
            <a:endParaRPr lang="en-US" sz="1400" dirty="0">
              <a:latin typeface="Tahoma" panose="020B0604030504040204" pitchFamily="34" charset="0"/>
              <a:cs typeface="Times New Roman" panose="02020603050405020304" pitchFamily="18" charset="0"/>
            </a:endParaRPr>
          </a:p>
          <a:p>
            <a:pPr marL="968375" lvl="1" indent="-285750" algn="just">
              <a:lnSpc>
                <a:spcPct val="150000"/>
              </a:lnSpc>
              <a:spcBef>
                <a:spcPts val="300"/>
              </a:spcBef>
              <a:buFont typeface="Tahoma" panose="020B0604030504040204" pitchFamily="34" charset="0"/>
              <a:buChar char="-"/>
            </a:pPr>
            <a:r>
              <a:rPr lang="en-GB" sz="1400" dirty="0">
                <a:latin typeface="Tahoma" panose="020B0604030504040204" pitchFamily="34" charset="0"/>
                <a:cs typeface="Times New Roman" panose="02020603050405020304" pitchFamily="18" charset="0"/>
              </a:rPr>
              <a:t>is not undergoing a process of being restricted by Transnet or other state institution that Transnet may be aware of,</a:t>
            </a:r>
            <a:endParaRPr lang="en-US" sz="1400" dirty="0">
              <a:latin typeface="Tahoma" panose="020B0604030504040204" pitchFamily="34" charset="0"/>
              <a:cs typeface="Times New Roman" panose="02020603050405020304" pitchFamily="18" charset="0"/>
            </a:endParaRPr>
          </a:p>
          <a:p>
            <a:pPr marL="968375" lvl="1" indent="-285750" algn="just">
              <a:lnSpc>
                <a:spcPct val="150000"/>
              </a:lnSpc>
              <a:spcBef>
                <a:spcPts val="300"/>
              </a:spcBef>
              <a:buFont typeface="Tahoma" panose="020B0604030504040204" pitchFamily="34" charset="0"/>
              <a:buChar char="-"/>
            </a:pPr>
            <a:r>
              <a:rPr lang="en-GB" sz="1400" dirty="0">
                <a:latin typeface="Tahoma" panose="020B0604030504040204" pitchFamily="34" charset="0"/>
                <a:cs typeface="Times New Roman" panose="02020603050405020304" pitchFamily="18" charset="0"/>
              </a:rPr>
              <a:t>has the legal capacity to enter into the contract</a:t>
            </a:r>
            <a:endParaRPr lang="en-US" sz="1400" dirty="0">
              <a:latin typeface="Tahoma" panose="020B0604030504040204" pitchFamily="34" charset="0"/>
              <a:cs typeface="Times New Roman" panose="02020603050405020304" pitchFamily="18" charset="0"/>
            </a:endParaRPr>
          </a:p>
          <a:p>
            <a:pPr marL="968375" lvl="1" indent="-285750" algn="just">
              <a:lnSpc>
                <a:spcPct val="150000"/>
              </a:lnSpc>
              <a:spcBef>
                <a:spcPts val="300"/>
              </a:spcBef>
              <a:buFont typeface="Tahoma" panose="020B0604030504040204" pitchFamily="34" charset="0"/>
              <a:buChar char="-"/>
            </a:pPr>
            <a:r>
              <a:rPr lang="en-GB" sz="1400" dirty="0">
                <a:latin typeface="Tahoma" panose="020B0604030504040204" pitchFamily="34" charset="0"/>
                <a:cs typeface="Times New Roman" panose="02020603050405020304" pitchFamily="18" charset="0"/>
              </a:rPr>
              <a:t>complies with the legal requirements, if any, stated in the tender data.</a:t>
            </a:r>
            <a:endParaRPr lang="en-US" sz="1400" dirty="0">
              <a:latin typeface="Tahoma" panose="020B0604030504040204" pitchFamily="34" charset="0"/>
              <a:cs typeface="Times New Roman" panose="02020603050405020304" pitchFamily="18" charset="0"/>
            </a:endParaRPr>
          </a:p>
          <a:p>
            <a:pPr marL="968375" marR="0" lvl="1" indent="-285750" algn="just">
              <a:lnSpc>
                <a:spcPct val="150000"/>
              </a:lnSpc>
              <a:spcBef>
                <a:spcPts val="300"/>
              </a:spcBef>
              <a:spcAft>
                <a:spcPts val="0"/>
              </a:spcAft>
              <a:buFont typeface="Tahoma" panose="020B0604030504040204" pitchFamily="34" charset="0"/>
              <a:buChar char="-"/>
            </a:pP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1013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51057-C751-62A0-A4A0-02E758C81BD2}"/>
              </a:ext>
            </a:extLst>
          </p:cNvPr>
          <p:cNvSpPr>
            <a:spLocks noGrp="1"/>
          </p:cNvSpPr>
          <p:nvPr>
            <p:ph type="title"/>
          </p:nvPr>
        </p:nvSpPr>
        <p:spPr>
          <a:xfrm>
            <a:off x="413657" y="409554"/>
            <a:ext cx="10613572" cy="461665"/>
          </a:xfrm>
        </p:spPr>
        <p:txBody>
          <a:bodyPr/>
          <a:lstStyle/>
          <a:p>
            <a:r>
              <a:rPr lang="en-US" dirty="0">
                <a:latin typeface="+mn-lt"/>
              </a:rPr>
              <a:t>Step Seven : Award of business and conclusion of contract</a:t>
            </a:r>
          </a:p>
        </p:txBody>
      </p:sp>
      <p:sp>
        <p:nvSpPr>
          <p:cNvPr id="5" name="TextBox 4">
            <a:extLst>
              <a:ext uri="{FF2B5EF4-FFF2-40B4-BE49-F238E27FC236}">
                <a16:creationId xmlns:a16="http://schemas.microsoft.com/office/drawing/2014/main" id="{96466A96-8DEF-7762-07CA-923E511FA506}"/>
              </a:ext>
            </a:extLst>
          </p:cNvPr>
          <p:cNvSpPr txBox="1"/>
          <p:nvPr/>
        </p:nvSpPr>
        <p:spPr>
          <a:xfrm>
            <a:off x="393405" y="1212368"/>
            <a:ext cx="10492309" cy="1664238"/>
          </a:xfrm>
          <a:prstGeom prst="rect">
            <a:avLst/>
          </a:prstGeom>
          <a:noFill/>
        </p:spPr>
        <p:txBody>
          <a:bodyPr wrap="square">
            <a:spAutoFit/>
          </a:bodyPr>
          <a:lstStyle/>
          <a:p>
            <a:pPr marL="342900" marR="0" lvl="0" indent="-342900" algn="just">
              <a:lnSpc>
                <a:spcPct val="150000"/>
              </a:lnSpc>
              <a:spcBef>
                <a:spcPts val="0"/>
              </a:spcBef>
              <a:spcAft>
                <a:spcPts val="0"/>
              </a:spcAft>
              <a:buFont typeface="Wingdings" panose="05000000000000000000" pitchFamily="2" charset="2"/>
              <a:buChar char=""/>
            </a:pPr>
            <a:r>
              <a:rPr lang="en-GB" sz="1400" dirty="0">
                <a:effectLst/>
                <a:latin typeface="Tahoma" panose="020B0604030504040204" pitchFamily="34" charset="0"/>
                <a:ea typeface="Times New Roman" panose="02020603050405020304" pitchFamily="18" charset="0"/>
                <a:cs typeface="Times New Roman" panose="02020603050405020304" pitchFamily="18" charset="0"/>
              </a:rPr>
              <a:t>Immediately after approval to award the contract has been received, the successful bidder(s) will be informed of the acceptance of his/their Bid by way of a Letter of Award. Thereafter the final contract will be concluded with the successful Respondent(s).</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Font typeface="Wingdings" panose="05000000000000000000" pitchFamily="2" charset="2"/>
              <a:buChar char=""/>
            </a:pPr>
            <a:r>
              <a:rPr lang="en-GB" sz="1400" dirty="0">
                <a:effectLst/>
                <a:latin typeface="Tahoma" panose="020B0604030504040204" pitchFamily="34" charset="0"/>
                <a:ea typeface="Times New Roman" panose="02020603050405020304" pitchFamily="18" charset="0"/>
                <a:cs typeface="Times New Roman" panose="02020603050405020304" pitchFamily="18" charset="0"/>
              </a:rPr>
              <a:t>A final contract will be concluded and entered into with the successful Bidder at the acceptance of a letter of award by the Respondent.</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5791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7887A98F-C6F6-67A7-C7BE-DC9BFB271A30}"/>
              </a:ext>
            </a:extLst>
          </p:cNvPr>
          <p:cNvSpPr txBox="1">
            <a:spLocks/>
          </p:cNvSpPr>
          <p:nvPr/>
        </p:nvSpPr>
        <p:spPr>
          <a:xfrm>
            <a:off x="425404" y="1888760"/>
            <a:ext cx="11027081" cy="2158583"/>
          </a:xfrm>
          <a:prstGeom prst="rect">
            <a:avLst/>
          </a:prstGeom>
          <a:solidFill>
            <a:schemeClr val="bg2">
              <a:lumMod val="40000"/>
              <a:lumOff val="60000"/>
            </a:schemeClr>
          </a:solidFill>
        </p:spPr>
        <p:txBody>
          <a:bodyPr>
            <a:normAutofit/>
          </a:bodyPr>
          <a:lstStyle>
            <a:lvl1pPr marL="0" indent="0" algn="l" defTabSz="779173" rtl="0" eaLnBrk="1" latinLnBrk="0" hangingPunct="1">
              <a:lnSpc>
                <a:spcPct val="110000"/>
              </a:lnSpc>
              <a:spcBef>
                <a:spcPts val="1023"/>
              </a:spcBef>
              <a:spcAft>
                <a:spcPts val="341"/>
              </a:spcAft>
              <a:buFont typeface="Arial" pitchFamily="34" charset="0"/>
              <a:buNone/>
              <a:defRPr sz="2000" kern="1200">
                <a:solidFill>
                  <a:schemeClr val="accent5"/>
                </a:solidFill>
                <a:latin typeface="+mn-lt"/>
                <a:ea typeface="+mn-ea"/>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a:lstStyle>
          <a:p>
            <a:pPr algn="ctr"/>
            <a:endParaRPr lang="en-US" b="1" dirty="0">
              <a:solidFill>
                <a:schemeClr val="tx1"/>
              </a:solidFill>
            </a:endParaRPr>
          </a:p>
          <a:p>
            <a:pPr algn="just"/>
            <a:r>
              <a:rPr lang="en-US" dirty="0">
                <a:solidFill>
                  <a:prstClr val="black"/>
                </a:solidFill>
                <a:ea typeface="ＭＳ Ｐゴシック" charset="0"/>
              </a:rPr>
              <a:t>All questions arising from this non- compulsory briefing session must be put in writing on the (Section 8) RFP Clarification Form submitted on the system and sent to </a:t>
            </a:r>
            <a:r>
              <a:rPr lang="en-US" dirty="0">
                <a:solidFill>
                  <a:prstClr val="black"/>
                </a:solidFill>
                <a:ea typeface="ＭＳ Ｐゴシック" charset="0"/>
                <a:hlinkClick r:id="rId2"/>
              </a:rPr>
              <a:t>busi.chabalala@transnet.net</a:t>
            </a:r>
            <a:r>
              <a:rPr lang="en-US" dirty="0">
                <a:solidFill>
                  <a:prstClr val="black"/>
                </a:solidFill>
                <a:ea typeface="ＭＳ Ｐゴシック" charset="0"/>
              </a:rPr>
              <a:t> and copy  </a:t>
            </a:r>
            <a:r>
              <a:rPr lang="en-GB" sz="2000" u="sng" dirty="0">
                <a:solidFill>
                  <a:srgbClr val="0070C0"/>
                </a:solidFill>
                <a:latin typeface="Tahoma" panose="020B0604030504040204" pitchFamily="34" charset="0"/>
                <a:ea typeface="Tahoma" panose="020B0604030504040204" pitchFamily="34" charset="0"/>
                <a:cs typeface="Tahoma" panose="020B0604030504040204" pitchFamily="34" charset="0"/>
                <a:hlinkClick r:id="rId3"/>
              </a:rPr>
              <a:t>Lerato.Ramoyada@transnet.net</a:t>
            </a:r>
            <a:r>
              <a:rPr lang="en-GB" sz="2000" u="sng"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000" dirty="0">
                <a:solidFill>
                  <a:schemeClr val="tx1"/>
                </a:solidFill>
                <a:ea typeface="ＭＳ Ｐゴシック" charset="0"/>
              </a:rPr>
              <a:t>before or on 02 June 2025.</a:t>
            </a:r>
            <a:endParaRPr lang="en-US" dirty="0">
              <a:solidFill>
                <a:schemeClr val="tx1"/>
              </a:solidFill>
              <a:ea typeface="ＭＳ Ｐゴシック" charset="0"/>
            </a:endParaRPr>
          </a:p>
          <a:p>
            <a:pPr algn="ctr"/>
            <a:endParaRPr lang="en-ZA" b="1" dirty="0">
              <a:solidFill>
                <a:schemeClr val="tx1"/>
              </a:solidFill>
            </a:endParaRPr>
          </a:p>
        </p:txBody>
      </p:sp>
      <p:sp>
        <p:nvSpPr>
          <p:cNvPr id="8" name="TextBox 7">
            <a:extLst>
              <a:ext uri="{FF2B5EF4-FFF2-40B4-BE49-F238E27FC236}">
                <a16:creationId xmlns:a16="http://schemas.microsoft.com/office/drawing/2014/main" id="{5835CB97-9264-5B44-6662-22C027CD15FA}"/>
              </a:ext>
            </a:extLst>
          </p:cNvPr>
          <p:cNvSpPr txBox="1"/>
          <p:nvPr/>
        </p:nvSpPr>
        <p:spPr>
          <a:xfrm>
            <a:off x="-707572" y="410030"/>
            <a:ext cx="6083293" cy="461665"/>
          </a:xfrm>
          <a:prstGeom prst="rect">
            <a:avLst/>
          </a:prstGeom>
          <a:noFill/>
        </p:spPr>
        <p:txBody>
          <a:bodyPr wrap="square">
            <a:spAutoFit/>
          </a:bodyPr>
          <a:lstStyle/>
          <a:p>
            <a:pPr algn="ctr"/>
            <a:r>
              <a:rPr lang="en-US" sz="2400" b="1" dirty="0">
                <a:solidFill>
                  <a:schemeClr val="tx1"/>
                </a:solidFill>
              </a:rPr>
              <a:t>Questions and Closure</a:t>
            </a:r>
          </a:p>
        </p:txBody>
      </p:sp>
    </p:spTree>
    <p:extLst>
      <p:ext uri="{BB962C8B-B14F-4D97-AF65-F5344CB8AC3E}">
        <p14:creationId xmlns:p14="http://schemas.microsoft.com/office/powerpoint/2010/main" val="1270409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Graphic 2">
            <a:extLst>
              <a:ext uri="{FF2B5EF4-FFF2-40B4-BE49-F238E27FC236}">
                <a16:creationId xmlns:a16="http://schemas.microsoft.com/office/drawing/2014/main" id="{1AAE0263-097E-BD53-FF21-7D7BAD027D0D}"/>
              </a:ext>
            </a:extLst>
          </p:cNvPr>
          <p:cNvSpPr/>
          <p:nvPr/>
        </p:nvSpPr>
        <p:spPr>
          <a:xfrm>
            <a:off x="-4438" y="680"/>
            <a:ext cx="12183186" cy="6880473"/>
          </a:xfrm>
          <a:custGeom>
            <a:avLst/>
            <a:gdLst>
              <a:gd name="connsiteX0" fmla="*/ 0 w 9184957"/>
              <a:gd name="connsiteY0" fmla="*/ 0 h 5187219"/>
              <a:gd name="connsiteX1" fmla="*/ 0 w 9184957"/>
              <a:gd name="connsiteY1" fmla="*/ 5187220 h 5187219"/>
              <a:gd name="connsiteX2" fmla="*/ 9184957 w 9184957"/>
              <a:gd name="connsiteY2" fmla="*/ 5187220 h 5187219"/>
              <a:gd name="connsiteX3" fmla="*/ 9184957 w 9184957"/>
              <a:gd name="connsiteY3" fmla="*/ 0 h 5187219"/>
              <a:gd name="connsiteX4" fmla="*/ 7313962 w 9184957"/>
              <a:gd name="connsiteY4" fmla="*/ 853345 h 5187219"/>
              <a:gd name="connsiteX5" fmla="*/ 2378297 w 9184957"/>
              <a:gd name="connsiteY5" fmla="*/ 853345 h 5187219"/>
              <a:gd name="connsiteX6" fmla="*/ 2219325 w 9184957"/>
              <a:gd name="connsiteY6" fmla="*/ 1142524 h 5187219"/>
              <a:gd name="connsiteX7" fmla="*/ 1930908 w 9184957"/>
              <a:gd name="connsiteY7" fmla="*/ 1144429 h 5187219"/>
              <a:gd name="connsiteX8" fmla="*/ 1754600 w 9184957"/>
              <a:gd name="connsiteY8" fmla="*/ 853345 h 5187219"/>
              <a:gd name="connsiteX9" fmla="*/ 1089089 w 9184957"/>
              <a:gd name="connsiteY9" fmla="*/ 853345 h 5187219"/>
              <a:gd name="connsiteX10" fmla="*/ 646367 w 9184957"/>
              <a:gd name="connsiteY10" fmla="*/ 1596961 h 5187219"/>
              <a:gd name="connsiteX11" fmla="*/ 646367 w 9184957"/>
              <a:gd name="connsiteY11" fmla="*/ 2122456 h 5187219"/>
              <a:gd name="connsiteX12" fmla="*/ 923925 w 9184957"/>
              <a:gd name="connsiteY12" fmla="*/ 2553938 h 5187219"/>
              <a:gd name="connsiteX13" fmla="*/ 1338644 w 9184957"/>
              <a:gd name="connsiteY13" fmla="*/ 2553938 h 5187219"/>
              <a:gd name="connsiteX14" fmla="*/ 1400651 w 9184957"/>
              <a:gd name="connsiteY14" fmla="*/ 2446401 h 5187219"/>
              <a:gd name="connsiteX15" fmla="*/ 2143125 w 9184957"/>
              <a:gd name="connsiteY15" fmla="*/ 2446401 h 5187219"/>
              <a:gd name="connsiteX16" fmla="*/ 2249996 w 9184957"/>
              <a:gd name="connsiteY16" fmla="*/ 2637568 h 5187219"/>
              <a:gd name="connsiteX17" fmla="*/ 2249996 w 9184957"/>
              <a:gd name="connsiteY17" fmla="*/ 3031807 h 5187219"/>
              <a:gd name="connsiteX18" fmla="*/ 2390299 w 9184957"/>
              <a:gd name="connsiteY18" fmla="*/ 3276124 h 5187219"/>
              <a:gd name="connsiteX19" fmla="*/ 2389537 w 9184957"/>
              <a:gd name="connsiteY19" fmla="*/ 3535680 h 5187219"/>
              <a:gd name="connsiteX20" fmla="*/ 2625185 w 9184957"/>
              <a:gd name="connsiteY20" fmla="*/ 3964305 h 5187219"/>
              <a:gd name="connsiteX21" fmla="*/ 2625185 w 9184957"/>
              <a:gd name="connsiteY21" fmla="*/ 4296251 h 5187219"/>
              <a:gd name="connsiteX22" fmla="*/ 2847975 w 9184957"/>
              <a:gd name="connsiteY22" fmla="*/ 4558475 h 5187219"/>
              <a:gd name="connsiteX23" fmla="*/ 3111341 w 9184957"/>
              <a:gd name="connsiteY23" fmla="*/ 4560094 h 5187219"/>
              <a:gd name="connsiteX24" fmla="*/ 3248406 w 9184957"/>
              <a:gd name="connsiteY24" fmla="*/ 4332065 h 5187219"/>
              <a:gd name="connsiteX25" fmla="*/ 3248406 w 9184957"/>
              <a:gd name="connsiteY25" fmla="*/ 4113562 h 5187219"/>
              <a:gd name="connsiteX26" fmla="*/ 3634454 w 9184957"/>
              <a:gd name="connsiteY26" fmla="*/ 3508438 h 5187219"/>
              <a:gd name="connsiteX27" fmla="*/ 3634454 w 9184957"/>
              <a:gd name="connsiteY27" fmla="*/ 3102578 h 5187219"/>
              <a:gd name="connsiteX28" fmla="*/ 3858482 w 9184957"/>
              <a:gd name="connsiteY28" fmla="*/ 2749201 h 5187219"/>
              <a:gd name="connsiteX29" fmla="*/ 4080224 w 9184957"/>
              <a:gd name="connsiteY29" fmla="*/ 2751582 h 5187219"/>
              <a:gd name="connsiteX30" fmla="*/ 4357212 w 9184957"/>
              <a:gd name="connsiteY30" fmla="*/ 2267140 h 5187219"/>
              <a:gd name="connsiteX31" fmla="*/ 3769328 w 9184957"/>
              <a:gd name="connsiteY31" fmla="*/ 2267140 h 5187219"/>
              <a:gd name="connsiteX32" fmla="*/ 3541490 w 9184957"/>
              <a:gd name="connsiteY32" fmla="*/ 1875663 h 5187219"/>
              <a:gd name="connsiteX33" fmla="*/ 3541967 w 9184957"/>
              <a:gd name="connsiteY33" fmla="*/ 1558861 h 5187219"/>
              <a:gd name="connsiteX34" fmla="*/ 3233071 w 9184957"/>
              <a:gd name="connsiteY34" fmla="*/ 1132046 h 5187219"/>
              <a:gd name="connsiteX35" fmla="*/ 2543175 w 9184957"/>
              <a:gd name="connsiteY35" fmla="*/ 1132046 h 5187219"/>
              <a:gd name="connsiteX36" fmla="*/ 2358390 w 9184957"/>
              <a:gd name="connsiteY36" fmla="*/ 1469326 h 5187219"/>
              <a:gd name="connsiteX37" fmla="*/ 1789462 w 9184957"/>
              <a:gd name="connsiteY37" fmla="*/ 1469326 h 5187219"/>
              <a:gd name="connsiteX38" fmla="*/ 1586579 w 9184957"/>
              <a:gd name="connsiteY38" fmla="*/ 1122521 h 5187219"/>
              <a:gd name="connsiteX39" fmla="*/ 1223772 w 9184957"/>
              <a:gd name="connsiteY39" fmla="*/ 1122521 h 5187219"/>
              <a:gd name="connsiteX40" fmla="*/ 905637 w 9184957"/>
              <a:gd name="connsiteY40" fmla="*/ 1686211 h 5187219"/>
              <a:gd name="connsiteX41" fmla="*/ 912876 w 9184957"/>
              <a:gd name="connsiteY41" fmla="*/ 2030920 h 5187219"/>
              <a:gd name="connsiteX42" fmla="*/ 1082516 w 9184957"/>
              <a:gd name="connsiteY42" fmla="*/ 2275522 h 5187219"/>
              <a:gd name="connsiteX43" fmla="*/ 1204913 w 9184957"/>
              <a:gd name="connsiteY43" fmla="*/ 2275522 h 5187219"/>
              <a:gd name="connsiteX44" fmla="*/ 1308259 w 9184957"/>
              <a:gd name="connsiteY44" fmla="*/ 2140553 h 5187219"/>
              <a:gd name="connsiteX45" fmla="*/ 2273141 w 9184957"/>
              <a:gd name="connsiteY45" fmla="*/ 2140553 h 5187219"/>
              <a:gd name="connsiteX46" fmla="*/ 2515172 w 9184957"/>
              <a:gd name="connsiteY46" fmla="*/ 2581370 h 5187219"/>
              <a:gd name="connsiteX47" fmla="*/ 2515172 w 9184957"/>
              <a:gd name="connsiteY47" fmla="*/ 2986087 h 5187219"/>
              <a:gd name="connsiteX48" fmla="*/ 2655856 w 9184957"/>
              <a:gd name="connsiteY48" fmla="*/ 3227546 h 5187219"/>
              <a:gd name="connsiteX49" fmla="*/ 2655856 w 9184957"/>
              <a:gd name="connsiteY49" fmla="*/ 3474053 h 5187219"/>
              <a:gd name="connsiteX50" fmla="*/ 2908364 w 9184957"/>
              <a:gd name="connsiteY50" fmla="*/ 3896487 h 5187219"/>
              <a:gd name="connsiteX51" fmla="*/ 2908364 w 9184957"/>
              <a:gd name="connsiteY51" fmla="*/ 4147566 h 5187219"/>
              <a:gd name="connsiteX52" fmla="*/ 2978182 w 9184957"/>
              <a:gd name="connsiteY52" fmla="*/ 4238530 h 5187219"/>
              <a:gd name="connsiteX53" fmla="*/ 3007995 w 9184957"/>
              <a:gd name="connsiteY53" fmla="*/ 4189285 h 5187219"/>
              <a:gd name="connsiteX54" fmla="*/ 3007995 w 9184957"/>
              <a:gd name="connsiteY54" fmla="*/ 4002786 h 5187219"/>
              <a:gd name="connsiteX55" fmla="*/ 3367088 w 9184957"/>
              <a:gd name="connsiteY55" fmla="*/ 3428143 h 5187219"/>
              <a:gd name="connsiteX56" fmla="*/ 3370136 w 9184957"/>
              <a:gd name="connsiteY56" fmla="*/ 2983325 h 5187219"/>
              <a:gd name="connsiteX57" fmla="*/ 3644360 w 9184957"/>
              <a:gd name="connsiteY57" fmla="*/ 2522791 h 5187219"/>
              <a:gd name="connsiteX58" fmla="*/ 3933254 w 9184957"/>
              <a:gd name="connsiteY58" fmla="*/ 2521744 h 5187219"/>
              <a:gd name="connsiteX59" fmla="*/ 3948017 w 9184957"/>
              <a:gd name="connsiteY59" fmla="*/ 2496883 h 5187219"/>
              <a:gd name="connsiteX60" fmla="*/ 3623691 w 9184957"/>
              <a:gd name="connsiteY60" fmla="*/ 2495645 h 5187219"/>
              <a:gd name="connsiteX61" fmla="*/ 3280791 w 9184957"/>
              <a:gd name="connsiteY61" fmla="*/ 1932908 h 5187219"/>
              <a:gd name="connsiteX62" fmla="*/ 3291364 w 9184957"/>
              <a:gd name="connsiteY62" fmla="*/ 1650492 h 5187219"/>
              <a:gd name="connsiteX63" fmla="*/ 3120676 w 9184957"/>
              <a:gd name="connsiteY63" fmla="*/ 1399889 h 5187219"/>
              <a:gd name="connsiteX64" fmla="*/ 2690432 w 9184957"/>
              <a:gd name="connsiteY64" fmla="*/ 1397603 h 5187219"/>
              <a:gd name="connsiteX65" fmla="*/ 2502408 w 9184957"/>
              <a:gd name="connsiteY65" fmla="*/ 1727358 h 5187219"/>
              <a:gd name="connsiteX66" fmla="*/ 1621060 w 9184957"/>
              <a:gd name="connsiteY66" fmla="*/ 1727358 h 5187219"/>
              <a:gd name="connsiteX67" fmla="*/ 1451229 w 9184957"/>
              <a:gd name="connsiteY67" fmla="*/ 1410843 h 5187219"/>
              <a:gd name="connsiteX68" fmla="*/ 1390650 w 9184957"/>
              <a:gd name="connsiteY68" fmla="*/ 1410843 h 5187219"/>
              <a:gd name="connsiteX69" fmla="*/ 1192149 w 9184957"/>
              <a:gd name="connsiteY69" fmla="*/ 1788128 h 5187219"/>
              <a:gd name="connsiteX70" fmla="*/ 1193292 w 9184957"/>
              <a:gd name="connsiteY70" fmla="*/ 1845278 h 5187219"/>
              <a:gd name="connsiteX71" fmla="*/ 2688717 w 9184957"/>
              <a:gd name="connsiteY71" fmla="*/ 1846135 h 5187219"/>
              <a:gd name="connsiteX72" fmla="*/ 2839688 w 9184957"/>
              <a:gd name="connsiteY72" fmla="*/ 1550003 h 5187219"/>
              <a:gd name="connsiteX73" fmla="*/ 3044190 w 9184957"/>
              <a:gd name="connsiteY73" fmla="*/ 1550003 h 5187219"/>
              <a:gd name="connsiteX74" fmla="*/ 3173254 w 9184957"/>
              <a:gd name="connsiteY74" fmla="*/ 1720120 h 5187219"/>
              <a:gd name="connsiteX75" fmla="*/ 3173254 w 9184957"/>
              <a:gd name="connsiteY75" fmla="*/ 2044922 h 5187219"/>
              <a:gd name="connsiteX76" fmla="*/ 3491865 w 9184957"/>
              <a:gd name="connsiteY76" fmla="*/ 2578703 h 5187219"/>
              <a:gd name="connsiteX77" fmla="*/ 3251740 w 9184957"/>
              <a:gd name="connsiteY77" fmla="*/ 2938939 h 5187219"/>
              <a:gd name="connsiteX78" fmla="*/ 3246025 w 9184957"/>
              <a:gd name="connsiteY78" fmla="*/ 3409188 h 5187219"/>
              <a:gd name="connsiteX79" fmla="*/ 2984754 w 9184957"/>
              <a:gd name="connsiteY79" fmla="*/ 3802570 h 5187219"/>
              <a:gd name="connsiteX80" fmla="*/ 2746629 w 9184957"/>
              <a:gd name="connsiteY80" fmla="*/ 3403187 h 5187219"/>
              <a:gd name="connsiteX81" fmla="*/ 2746629 w 9184957"/>
              <a:gd name="connsiteY81" fmla="*/ 3118866 h 5187219"/>
              <a:gd name="connsiteX82" fmla="*/ 2642712 w 9184957"/>
              <a:gd name="connsiteY82" fmla="*/ 2948654 h 5187219"/>
              <a:gd name="connsiteX83" fmla="*/ 2642712 w 9184957"/>
              <a:gd name="connsiteY83" fmla="*/ 2548604 h 5187219"/>
              <a:gd name="connsiteX84" fmla="*/ 2397443 w 9184957"/>
              <a:gd name="connsiteY84" fmla="*/ 2133219 h 5187219"/>
              <a:gd name="connsiteX85" fmla="*/ 2899791 w 9184957"/>
              <a:gd name="connsiteY85" fmla="*/ 2133219 h 5187219"/>
              <a:gd name="connsiteX86" fmla="*/ 3168015 w 9184957"/>
              <a:gd name="connsiteY86" fmla="*/ 2554986 h 5187219"/>
              <a:gd name="connsiteX87" fmla="*/ 3011138 w 9184957"/>
              <a:gd name="connsiteY87" fmla="*/ 2791968 h 5187219"/>
              <a:gd name="connsiteX88" fmla="*/ 3011138 w 9184957"/>
              <a:gd name="connsiteY88" fmla="*/ 2837021 h 5187219"/>
              <a:gd name="connsiteX89" fmla="*/ 2849213 w 9184957"/>
              <a:gd name="connsiteY89" fmla="*/ 2837021 h 5187219"/>
              <a:gd name="connsiteX90" fmla="*/ 2849213 w 9184957"/>
              <a:gd name="connsiteY90" fmla="*/ 2743200 h 5187219"/>
              <a:gd name="connsiteX91" fmla="*/ 2975039 w 9184957"/>
              <a:gd name="connsiteY91" fmla="*/ 2552700 h 5187219"/>
              <a:gd name="connsiteX92" fmla="*/ 2810923 w 9184957"/>
              <a:gd name="connsiteY92" fmla="*/ 2294668 h 5187219"/>
              <a:gd name="connsiteX93" fmla="*/ 2681288 w 9184957"/>
              <a:gd name="connsiteY93" fmla="*/ 2294668 h 5187219"/>
              <a:gd name="connsiteX94" fmla="*/ 2805113 w 9184957"/>
              <a:gd name="connsiteY94" fmla="*/ 2504218 h 5187219"/>
              <a:gd name="connsiteX95" fmla="*/ 2805113 w 9184957"/>
              <a:gd name="connsiteY95" fmla="*/ 2903410 h 5187219"/>
              <a:gd name="connsiteX96" fmla="*/ 2909030 w 9184957"/>
              <a:gd name="connsiteY96" fmla="*/ 3073622 h 5187219"/>
              <a:gd name="connsiteX97" fmla="*/ 2909030 w 9184957"/>
              <a:gd name="connsiteY97" fmla="*/ 3359372 h 5187219"/>
              <a:gd name="connsiteX98" fmla="*/ 2992470 w 9184957"/>
              <a:gd name="connsiteY98" fmla="*/ 3499485 h 5187219"/>
              <a:gd name="connsiteX99" fmla="*/ 3084671 w 9184957"/>
              <a:gd name="connsiteY99" fmla="*/ 3359753 h 5187219"/>
              <a:gd name="connsiteX100" fmla="*/ 3090482 w 9184957"/>
              <a:gd name="connsiteY100" fmla="*/ 2889313 h 5187219"/>
              <a:gd name="connsiteX101" fmla="*/ 3300508 w 9184957"/>
              <a:gd name="connsiteY101" fmla="*/ 2574322 h 5187219"/>
              <a:gd name="connsiteX102" fmla="*/ 3011329 w 9184957"/>
              <a:gd name="connsiteY102" fmla="*/ 2089308 h 5187219"/>
              <a:gd name="connsiteX103" fmla="*/ 3011329 w 9184957"/>
              <a:gd name="connsiteY103" fmla="*/ 1774317 h 5187219"/>
              <a:gd name="connsiteX104" fmla="*/ 2963704 w 9184957"/>
              <a:gd name="connsiteY104" fmla="*/ 1711642 h 5187219"/>
              <a:gd name="connsiteX105" fmla="*/ 2938748 w 9184957"/>
              <a:gd name="connsiteY105" fmla="*/ 1711642 h 5187219"/>
              <a:gd name="connsiteX106" fmla="*/ 2787396 w 9184957"/>
              <a:gd name="connsiteY106" fmla="*/ 2008251 h 5187219"/>
              <a:gd name="connsiteX107" fmla="*/ 1243489 w 9184957"/>
              <a:gd name="connsiteY107" fmla="*/ 2007203 h 5187219"/>
              <a:gd name="connsiteX108" fmla="*/ 1170908 w 9184957"/>
              <a:gd name="connsiteY108" fmla="*/ 2068544 h 5187219"/>
              <a:gd name="connsiteX109" fmla="*/ 1086993 w 9184957"/>
              <a:gd name="connsiteY109" fmla="*/ 2069973 h 5187219"/>
              <a:gd name="connsiteX110" fmla="*/ 1034606 w 9184957"/>
              <a:gd name="connsiteY110" fmla="*/ 2000631 h 5187219"/>
              <a:gd name="connsiteX111" fmla="*/ 1029367 w 9184957"/>
              <a:gd name="connsiteY111" fmla="*/ 1750028 h 5187219"/>
              <a:gd name="connsiteX112" fmla="*/ 1293400 w 9184957"/>
              <a:gd name="connsiteY112" fmla="*/ 1249299 h 5187219"/>
              <a:gd name="connsiteX113" fmla="*/ 1548194 w 9184957"/>
              <a:gd name="connsiteY113" fmla="*/ 1249299 h 5187219"/>
              <a:gd name="connsiteX114" fmla="*/ 1717929 w 9184957"/>
              <a:gd name="connsiteY114" fmla="*/ 1565815 h 5187219"/>
              <a:gd name="connsiteX115" fmla="*/ 2408301 w 9184957"/>
              <a:gd name="connsiteY115" fmla="*/ 1565815 h 5187219"/>
              <a:gd name="connsiteX116" fmla="*/ 2596706 w 9184957"/>
              <a:gd name="connsiteY116" fmla="*/ 1235488 h 5187219"/>
              <a:gd name="connsiteX117" fmla="*/ 3206306 w 9184957"/>
              <a:gd name="connsiteY117" fmla="*/ 1238821 h 5187219"/>
              <a:gd name="connsiteX118" fmla="*/ 3454908 w 9184957"/>
              <a:gd name="connsiteY118" fmla="*/ 1603724 h 5187219"/>
              <a:gd name="connsiteX119" fmla="*/ 3444145 w 9184957"/>
              <a:gd name="connsiteY119" fmla="*/ 1890617 h 5187219"/>
              <a:gd name="connsiteX120" fmla="*/ 3714750 w 9184957"/>
              <a:gd name="connsiteY120" fmla="*/ 2334101 h 5187219"/>
              <a:gd name="connsiteX121" fmla="*/ 4231672 w 9184957"/>
              <a:gd name="connsiteY121" fmla="*/ 2336006 h 5187219"/>
              <a:gd name="connsiteX122" fmla="*/ 4025741 w 9184957"/>
              <a:gd name="connsiteY122" fmla="*/ 2683478 h 5187219"/>
              <a:gd name="connsiteX123" fmla="*/ 3736562 w 9184957"/>
              <a:gd name="connsiteY123" fmla="*/ 2684621 h 5187219"/>
              <a:gd name="connsiteX124" fmla="*/ 3531775 w 9184957"/>
              <a:gd name="connsiteY124" fmla="*/ 3028569 h 5187219"/>
              <a:gd name="connsiteX125" fmla="*/ 3528727 w 9184957"/>
              <a:gd name="connsiteY125" fmla="*/ 3475291 h 5187219"/>
              <a:gd name="connsiteX126" fmla="*/ 3169920 w 9184957"/>
              <a:gd name="connsiteY126" fmla="*/ 4049268 h 5187219"/>
              <a:gd name="connsiteX127" fmla="*/ 3169920 w 9184957"/>
              <a:gd name="connsiteY127" fmla="*/ 4234148 h 5187219"/>
              <a:gd name="connsiteX128" fmla="*/ 3056763 w 9184957"/>
              <a:gd name="connsiteY128" fmla="*/ 4421124 h 5187219"/>
              <a:gd name="connsiteX129" fmla="*/ 2914650 w 9184957"/>
              <a:gd name="connsiteY129" fmla="*/ 4421124 h 5187219"/>
              <a:gd name="connsiteX130" fmla="*/ 2746724 w 9184957"/>
              <a:gd name="connsiteY130" fmla="*/ 4202049 h 5187219"/>
              <a:gd name="connsiteX131" fmla="*/ 2746724 w 9184957"/>
              <a:gd name="connsiteY131" fmla="*/ 3940778 h 5187219"/>
              <a:gd name="connsiteX132" fmla="*/ 2494217 w 9184957"/>
              <a:gd name="connsiteY132" fmla="*/ 3518440 h 5187219"/>
              <a:gd name="connsiteX133" fmla="*/ 2494217 w 9184957"/>
              <a:gd name="connsiteY133" fmla="*/ 3271361 h 5187219"/>
              <a:gd name="connsiteX134" fmla="*/ 2353532 w 9184957"/>
              <a:gd name="connsiteY134" fmla="*/ 3029902 h 5187219"/>
              <a:gd name="connsiteX135" fmla="*/ 2353532 w 9184957"/>
              <a:gd name="connsiteY135" fmla="*/ 2622994 h 5187219"/>
              <a:gd name="connsiteX136" fmla="*/ 2177320 w 9184957"/>
              <a:gd name="connsiteY136" fmla="*/ 2302478 h 5187219"/>
              <a:gd name="connsiteX137" fmla="*/ 1388269 w 9184957"/>
              <a:gd name="connsiteY137" fmla="*/ 2302478 h 5187219"/>
              <a:gd name="connsiteX138" fmla="*/ 1284827 w 9184957"/>
              <a:gd name="connsiteY138" fmla="*/ 2437733 h 5187219"/>
              <a:gd name="connsiteX139" fmla="*/ 997744 w 9184957"/>
              <a:gd name="connsiteY139" fmla="*/ 2437733 h 5187219"/>
              <a:gd name="connsiteX140" fmla="*/ 752475 w 9184957"/>
              <a:gd name="connsiteY140" fmla="*/ 2083403 h 5187219"/>
              <a:gd name="connsiteX141" fmla="*/ 742950 w 9184957"/>
              <a:gd name="connsiteY141" fmla="*/ 1645253 h 5187219"/>
              <a:gd name="connsiteX142" fmla="*/ 1129475 w 9184957"/>
              <a:gd name="connsiteY142" fmla="*/ 960501 h 5187219"/>
              <a:gd name="connsiteX143" fmla="*/ 1679639 w 9184957"/>
              <a:gd name="connsiteY143" fmla="*/ 960501 h 5187219"/>
              <a:gd name="connsiteX144" fmla="*/ 1882521 w 9184957"/>
              <a:gd name="connsiteY144" fmla="*/ 1307306 h 5187219"/>
              <a:gd name="connsiteX145" fmla="*/ 2262569 w 9184957"/>
              <a:gd name="connsiteY145" fmla="*/ 1307306 h 5187219"/>
              <a:gd name="connsiteX146" fmla="*/ 2447354 w 9184957"/>
              <a:gd name="connsiteY146" fmla="*/ 970026 h 5187219"/>
              <a:gd name="connsiteX147" fmla="*/ 3316034 w 9184957"/>
              <a:gd name="connsiteY147" fmla="*/ 970026 h 5187219"/>
              <a:gd name="connsiteX148" fmla="*/ 3704082 w 9184957"/>
              <a:gd name="connsiteY148" fmla="*/ 1506474 h 5187219"/>
              <a:gd name="connsiteX149" fmla="*/ 3704082 w 9184957"/>
              <a:gd name="connsiteY149" fmla="*/ 1831943 h 5187219"/>
              <a:gd name="connsiteX150" fmla="*/ 3863054 w 9184957"/>
              <a:gd name="connsiteY150" fmla="*/ 2105120 h 5187219"/>
              <a:gd name="connsiteX151" fmla="*/ 4637056 w 9184957"/>
              <a:gd name="connsiteY151" fmla="*/ 2105120 h 5187219"/>
              <a:gd name="connsiteX152" fmla="*/ 4174331 w 9184957"/>
              <a:gd name="connsiteY152" fmla="*/ 2914745 h 5187219"/>
              <a:gd name="connsiteX153" fmla="*/ 3947160 w 9184957"/>
              <a:gd name="connsiteY153" fmla="*/ 2912078 h 5187219"/>
              <a:gd name="connsiteX154" fmla="*/ 3796570 w 9184957"/>
              <a:gd name="connsiteY154" fmla="*/ 3150203 h 5187219"/>
              <a:gd name="connsiteX155" fmla="*/ 3796570 w 9184957"/>
              <a:gd name="connsiteY155" fmla="*/ 3555968 h 5187219"/>
              <a:gd name="connsiteX156" fmla="*/ 3410522 w 9184957"/>
              <a:gd name="connsiteY156" fmla="*/ 4160806 h 5187219"/>
              <a:gd name="connsiteX157" fmla="*/ 3410522 w 9184957"/>
              <a:gd name="connsiteY157" fmla="*/ 4377023 h 5187219"/>
              <a:gd name="connsiteX158" fmla="*/ 3202781 w 9184957"/>
              <a:gd name="connsiteY158" fmla="*/ 4722590 h 5187219"/>
              <a:gd name="connsiteX159" fmla="*/ 2772823 w 9184957"/>
              <a:gd name="connsiteY159" fmla="*/ 4719923 h 5187219"/>
              <a:gd name="connsiteX160" fmla="*/ 2463070 w 9184957"/>
              <a:gd name="connsiteY160" fmla="*/ 4355306 h 5187219"/>
              <a:gd name="connsiteX161" fmla="*/ 2463070 w 9184957"/>
              <a:gd name="connsiteY161" fmla="*/ 4005548 h 5187219"/>
              <a:gd name="connsiteX162" fmla="*/ 2227326 w 9184957"/>
              <a:gd name="connsiteY162" fmla="*/ 3576923 h 5187219"/>
              <a:gd name="connsiteX163" fmla="*/ 2228088 w 9184957"/>
              <a:gd name="connsiteY163" fmla="*/ 3318986 h 5187219"/>
              <a:gd name="connsiteX164" fmla="*/ 2087880 w 9184957"/>
              <a:gd name="connsiteY164" fmla="*/ 3074956 h 5187219"/>
              <a:gd name="connsiteX165" fmla="*/ 2087880 w 9184957"/>
              <a:gd name="connsiteY165" fmla="*/ 2679668 h 5187219"/>
              <a:gd name="connsiteX166" fmla="*/ 2047970 w 9184957"/>
              <a:gd name="connsiteY166" fmla="*/ 2608231 h 5187219"/>
              <a:gd name="connsiteX167" fmla="*/ 1494282 w 9184957"/>
              <a:gd name="connsiteY167" fmla="*/ 2608231 h 5187219"/>
              <a:gd name="connsiteX168" fmla="*/ 1432179 w 9184957"/>
              <a:gd name="connsiteY168" fmla="*/ 2715768 h 5187219"/>
              <a:gd name="connsiteX169" fmla="*/ 835724 w 9184957"/>
              <a:gd name="connsiteY169" fmla="*/ 2715768 h 5187219"/>
              <a:gd name="connsiteX170" fmla="*/ 484442 w 9184957"/>
              <a:gd name="connsiteY170" fmla="*/ 2170081 h 5187219"/>
              <a:gd name="connsiteX171" fmla="*/ 484442 w 9184957"/>
              <a:gd name="connsiteY171" fmla="*/ 1552384 h 5187219"/>
              <a:gd name="connsiteX172" fmla="*/ 997077 w 9184957"/>
              <a:gd name="connsiteY172" fmla="*/ 691420 h 5187219"/>
              <a:gd name="connsiteX173" fmla="*/ 1845850 w 9184957"/>
              <a:gd name="connsiteY173" fmla="*/ 691420 h 5187219"/>
              <a:gd name="connsiteX174" fmla="*/ 2021967 w 9184957"/>
              <a:gd name="connsiteY174" fmla="*/ 981837 h 5187219"/>
              <a:gd name="connsiteX175" fmla="*/ 2123408 w 9184957"/>
              <a:gd name="connsiteY175" fmla="*/ 981170 h 5187219"/>
              <a:gd name="connsiteX176" fmla="*/ 2282476 w 9184957"/>
              <a:gd name="connsiteY176" fmla="*/ 691420 h 5187219"/>
              <a:gd name="connsiteX177" fmla="*/ 7313962 w 9184957"/>
              <a:gd name="connsiteY177" fmla="*/ 691420 h 518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9184957" h="5187219">
                <a:moveTo>
                  <a:pt x="0" y="0"/>
                </a:moveTo>
                <a:lnTo>
                  <a:pt x="0" y="5187220"/>
                </a:lnTo>
                <a:lnTo>
                  <a:pt x="9184957" y="5187220"/>
                </a:lnTo>
                <a:lnTo>
                  <a:pt x="9184957" y="0"/>
                </a:lnTo>
                <a:close/>
                <a:moveTo>
                  <a:pt x="7313962" y="853345"/>
                </a:moveTo>
                <a:lnTo>
                  <a:pt x="2378297" y="853345"/>
                </a:lnTo>
                <a:lnTo>
                  <a:pt x="2219325" y="1142524"/>
                </a:lnTo>
                <a:lnTo>
                  <a:pt x="1930908" y="1144429"/>
                </a:lnTo>
                <a:lnTo>
                  <a:pt x="1754600" y="853345"/>
                </a:lnTo>
                <a:lnTo>
                  <a:pt x="1089089" y="853345"/>
                </a:lnTo>
                <a:lnTo>
                  <a:pt x="646367" y="1596961"/>
                </a:lnTo>
                <a:lnTo>
                  <a:pt x="646367" y="2122456"/>
                </a:lnTo>
                <a:lnTo>
                  <a:pt x="923925" y="2553938"/>
                </a:lnTo>
                <a:lnTo>
                  <a:pt x="1338644" y="2553938"/>
                </a:lnTo>
                <a:lnTo>
                  <a:pt x="1400651" y="2446401"/>
                </a:lnTo>
                <a:lnTo>
                  <a:pt x="2143125" y="2446401"/>
                </a:lnTo>
                <a:lnTo>
                  <a:pt x="2249996" y="2637568"/>
                </a:lnTo>
                <a:lnTo>
                  <a:pt x="2249996" y="3031807"/>
                </a:lnTo>
                <a:lnTo>
                  <a:pt x="2390299" y="3276124"/>
                </a:lnTo>
                <a:lnTo>
                  <a:pt x="2389537" y="3535680"/>
                </a:lnTo>
                <a:lnTo>
                  <a:pt x="2625185" y="3964305"/>
                </a:lnTo>
                <a:lnTo>
                  <a:pt x="2625185" y="4296251"/>
                </a:lnTo>
                <a:lnTo>
                  <a:pt x="2847975" y="4558475"/>
                </a:lnTo>
                <a:lnTo>
                  <a:pt x="3111341" y="4560094"/>
                </a:lnTo>
                <a:lnTo>
                  <a:pt x="3248406" y="4332065"/>
                </a:lnTo>
                <a:lnTo>
                  <a:pt x="3248406" y="4113562"/>
                </a:lnTo>
                <a:lnTo>
                  <a:pt x="3634454" y="3508438"/>
                </a:lnTo>
                <a:lnTo>
                  <a:pt x="3634454" y="3102578"/>
                </a:lnTo>
                <a:lnTo>
                  <a:pt x="3858482" y="2749201"/>
                </a:lnTo>
                <a:lnTo>
                  <a:pt x="4080224" y="2751582"/>
                </a:lnTo>
                <a:lnTo>
                  <a:pt x="4357212" y="2267140"/>
                </a:lnTo>
                <a:lnTo>
                  <a:pt x="3769328" y="2267140"/>
                </a:lnTo>
                <a:lnTo>
                  <a:pt x="3541490" y="1875663"/>
                </a:lnTo>
                <a:lnTo>
                  <a:pt x="3541967" y="1558861"/>
                </a:lnTo>
                <a:lnTo>
                  <a:pt x="3233071" y="1132046"/>
                </a:lnTo>
                <a:lnTo>
                  <a:pt x="2543175" y="1132046"/>
                </a:lnTo>
                <a:lnTo>
                  <a:pt x="2358390" y="1469326"/>
                </a:lnTo>
                <a:lnTo>
                  <a:pt x="1789462" y="1469326"/>
                </a:lnTo>
                <a:lnTo>
                  <a:pt x="1586579" y="1122521"/>
                </a:lnTo>
                <a:lnTo>
                  <a:pt x="1223772" y="1122521"/>
                </a:lnTo>
                <a:lnTo>
                  <a:pt x="905637" y="1686211"/>
                </a:lnTo>
                <a:lnTo>
                  <a:pt x="912876" y="2030920"/>
                </a:lnTo>
                <a:lnTo>
                  <a:pt x="1082516" y="2275522"/>
                </a:lnTo>
                <a:lnTo>
                  <a:pt x="1204913" y="2275522"/>
                </a:lnTo>
                <a:lnTo>
                  <a:pt x="1308259" y="2140553"/>
                </a:lnTo>
                <a:lnTo>
                  <a:pt x="2273141" y="2140553"/>
                </a:lnTo>
                <a:lnTo>
                  <a:pt x="2515172" y="2581370"/>
                </a:lnTo>
                <a:lnTo>
                  <a:pt x="2515172" y="2986087"/>
                </a:lnTo>
                <a:lnTo>
                  <a:pt x="2655856" y="3227546"/>
                </a:lnTo>
                <a:lnTo>
                  <a:pt x="2655856" y="3474053"/>
                </a:lnTo>
                <a:lnTo>
                  <a:pt x="2908364" y="3896487"/>
                </a:lnTo>
                <a:lnTo>
                  <a:pt x="2908364" y="4147566"/>
                </a:lnTo>
                <a:lnTo>
                  <a:pt x="2978182" y="4238530"/>
                </a:lnTo>
                <a:lnTo>
                  <a:pt x="3007995" y="4189285"/>
                </a:lnTo>
                <a:lnTo>
                  <a:pt x="3007995" y="4002786"/>
                </a:lnTo>
                <a:lnTo>
                  <a:pt x="3367088" y="3428143"/>
                </a:lnTo>
                <a:lnTo>
                  <a:pt x="3370136" y="2983325"/>
                </a:lnTo>
                <a:lnTo>
                  <a:pt x="3644360" y="2522791"/>
                </a:lnTo>
                <a:lnTo>
                  <a:pt x="3933254" y="2521744"/>
                </a:lnTo>
                <a:lnTo>
                  <a:pt x="3948017" y="2496883"/>
                </a:lnTo>
                <a:lnTo>
                  <a:pt x="3623691" y="2495645"/>
                </a:lnTo>
                <a:lnTo>
                  <a:pt x="3280791" y="1932908"/>
                </a:lnTo>
                <a:lnTo>
                  <a:pt x="3291364" y="1650492"/>
                </a:lnTo>
                <a:lnTo>
                  <a:pt x="3120676" y="1399889"/>
                </a:lnTo>
                <a:lnTo>
                  <a:pt x="2690432" y="1397603"/>
                </a:lnTo>
                <a:lnTo>
                  <a:pt x="2502408" y="1727358"/>
                </a:lnTo>
                <a:lnTo>
                  <a:pt x="1621060" y="1727358"/>
                </a:lnTo>
                <a:lnTo>
                  <a:pt x="1451229" y="1410843"/>
                </a:lnTo>
                <a:lnTo>
                  <a:pt x="1390650" y="1410843"/>
                </a:lnTo>
                <a:lnTo>
                  <a:pt x="1192149" y="1788128"/>
                </a:lnTo>
                <a:lnTo>
                  <a:pt x="1193292" y="1845278"/>
                </a:lnTo>
                <a:lnTo>
                  <a:pt x="2688717" y="1846135"/>
                </a:lnTo>
                <a:lnTo>
                  <a:pt x="2839688" y="1550003"/>
                </a:lnTo>
                <a:lnTo>
                  <a:pt x="3044190" y="1550003"/>
                </a:lnTo>
                <a:lnTo>
                  <a:pt x="3173254" y="1720120"/>
                </a:lnTo>
                <a:lnTo>
                  <a:pt x="3173254" y="2044922"/>
                </a:lnTo>
                <a:lnTo>
                  <a:pt x="3491865" y="2578703"/>
                </a:lnTo>
                <a:lnTo>
                  <a:pt x="3251740" y="2938939"/>
                </a:lnTo>
                <a:lnTo>
                  <a:pt x="3246025" y="3409188"/>
                </a:lnTo>
                <a:lnTo>
                  <a:pt x="2984754" y="3802570"/>
                </a:lnTo>
                <a:lnTo>
                  <a:pt x="2746629" y="3403187"/>
                </a:lnTo>
                <a:lnTo>
                  <a:pt x="2746629" y="3118866"/>
                </a:lnTo>
                <a:lnTo>
                  <a:pt x="2642712" y="2948654"/>
                </a:lnTo>
                <a:lnTo>
                  <a:pt x="2642712" y="2548604"/>
                </a:lnTo>
                <a:lnTo>
                  <a:pt x="2397443" y="2133219"/>
                </a:lnTo>
                <a:lnTo>
                  <a:pt x="2899791" y="2133219"/>
                </a:lnTo>
                <a:lnTo>
                  <a:pt x="3168015" y="2554986"/>
                </a:lnTo>
                <a:lnTo>
                  <a:pt x="3011138" y="2791968"/>
                </a:lnTo>
                <a:lnTo>
                  <a:pt x="3011138" y="2837021"/>
                </a:lnTo>
                <a:lnTo>
                  <a:pt x="2849213" y="2837021"/>
                </a:lnTo>
                <a:lnTo>
                  <a:pt x="2849213" y="2743200"/>
                </a:lnTo>
                <a:lnTo>
                  <a:pt x="2975039" y="2552700"/>
                </a:lnTo>
                <a:lnTo>
                  <a:pt x="2810923" y="2294668"/>
                </a:lnTo>
                <a:lnTo>
                  <a:pt x="2681288" y="2294668"/>
                </a:lnTo>
                <a:lnTo>
                  <a:pt x="2805113" y="2504218"/>
                </a:lnTo>
                <a:lnTo>
                  <a:pt x="2805113" y="2903410"/>
                </a:lnTo>
                <a:lnTo>
                  <a:pt x="2909030" y="3073622"/>
                </a:lnTo>
                <a:lnTo>
                  <a:pt x="2909030" y="3359372"/>
                </a:lnTo>
                <a:lnTo>
                  <a:pt x="2992470" y="3499485"/>
                </a:lnTo>
                <a:lnTo>
                  <a:pt x="3084671" y="3359753"/>
                </a:lnTo>
                <a:lnTo>
                  <a:pt x="3090482" y="2889313"/>
                </a:lnTo>
                <a:lnTo>
                  <a:pt x="3300508" y="2574322"/>
                </a:lnTo>
                <a:lnTo>
                  <a:pt x="3011329" y="2089308"/>
                </a:lnTo>
                <a:lnTo>
                  <a:pt x="3011329" y="1774317"/>
                </a:lnTo>
                <a:lnTo>
                  <a:pt x="2963704" y="1711642"/>
                </a:lnTo>
                <a:lnTo>
                  <a:pt x="2938748" y="1711642"/>
                </a:lnTo>
                <a:lnTo>
                  <a:pt x="2787396" y="2008251"/>
                </a:lnTo>
                <a:lnTo>
                  <a:pt x="1243489" y="2007203"/>
                </a:lnTo>
                <a:lnTo>
                  <a:pt x="1170908" y="2068544"/>
                </a:lnTo>
                <a:lnTo>
                  <a:pt x="1086993" y="2069973"/>
                </a:lnTo>
                <a:lnTo>
                  <a:pt x="1034606" y="2000631"/>
                </a:lnTo>
                <a:lnTo>
                  <a:pt x="1029367" y="1750028"/>
                </a:lnTo>
                <a:lnTo>
                  <a:pt x="1293400" y="1249299"/>
                </a:lnTo>
                <a:lnTo>
                  <a:pt x="1548194" y="1249299"/>
                </a:lnTo>
                <a:lnTo>
                  <a:pt x="1717929" y="1565815"/>
                </a:lnTo>
                <a:lnTo>
                  <a:pt x="2408301" y="1565815"/>
                </a:lnTo>
                <a:lnTo>
                  <a:pt x="2596706" y="1235488"/>
                </a:lnTo>
                <a:lnTo>
                  <a:pt x="3206306" y="1238821"/>
                </a:lnTo>
                <a:lnTo>
                  <a:pt x="3454908" y="1603724"/>
                </a:lnTo>
                <a:lnTo>
                  <a:pt x="3444145" y="1890617"/>
                </a:lnTo>
                <a:lnTo>
                  <a:pt x="3714750" y="2334101"/>
                </a:lnTo>
                <a:lnTo>
                  <a:pt x="4231672" y="2336006"/>
                </a:lnTo>
                <a:lnTo>
                  <a:pt x="4025741" y="2683478"/>
                </a:lnTo>
                <a:lnTo>
                  <a:pt x="3736562" y="2684621"/>
                </a:lnTo>
                <a:lnTo>
                  <a:pt x="3531775" y="3028569"/>
                </a:lnTo>
                <a:lnTo>
                  <a:pt x="3528727" y="3475291"/>
                </a:lnTo>
                <a:lnTo>
                  <a:pt x="3169920" y="4049268"/>
                </a:lnTo>
                <a:lnTo>
                  <a:pt x="3169920" y="4234148"/>
                </a:lnTo>
                <a:lnTo>
                  <a:pt x="3056763" y="4421124"/>
                </a:lnTo>
                <a:lnTo>
                  <a:pt x="2914650" y="4421124"/>
                </a:lnTo>
                <a:lnTo>
                  <a:pt x="2746724" y="4202049"/>
                </a:lnTo>
                <a:lnTo>
                  <a:pt x="2746724" y="3940778"/>
                </a:lnTo>
                <a:lnTo>
                  <a:pt x="2494217" y="3518440"/>
                </a:lnTo>
                <a:lnTo>
                  <a:pt x="2494217" y="3271361"/>
                </a:lnTo>
                <a:lnTo>
                  <a:pt x="2353532" y="3029902"/>
                </a:lnTo>
                <a:lnTo>
                  <a:pt x="2353532" y="2622994"/>
                </a:lnTo>
                <a:lnTo>
                  <a:pt x="2177320" y="2302478"/>
                </a:lnTo>
                <a:lnTo>
                  <a:pt x="1388269" y="2302478"/>
                </a:lnTo>
                <a:lnTo>
                  <a:pt x="1284827" y="2437733"/>
                </a:lnTo>
                <a:lnTo>
                  <a:pt x="997744" y="2437733"/>
                </a:lnTo>
                <a:lnTo>
                  <a:pt x="752475" y="2083403"/>
                </a:lnTo>
                <a:lnTo>
                  <a:pt x="742950" y="1645253"/>
                </a:lnTo>
                <a:lnTo>
                  <a:pt x="1129475" y="960501"/>
                </a:lnTo>
                <a:lnTo>
                  <a:pt x="1679639" y="960501"/>
                </a:lnTo>
                <a:lnTo>
                  <a:pt x="1882521" y="1307306"/>
                </a:lnTo>
                <a:lnTo>
                  <a:pt x="2262569" y="1307306"/>
                </a:lnTo>
                <a:lnTo>
                  <a:pt x="2447354" y="970026"/>
                </a:lnTo>
                <a:lnTo>
                  <a:pt x="3316034" y="970026"/>
                </a:lnTo>
                <a:lnTo>
                  <a:pt x="3704082" y="1506474"/>
                </a:lnTo>
                <a:lnTo>
                  <a:pt x="3704082" y="1831943"/>
                </a:lnTo>
                <a:lnTo>
                  <a:pt x="3863054" y="2105120"/>
                </a:lnTo>
                <a:lnTo>
                  <a:pt x="4637056" y="2105120"/>
                </a:lnTo>
                <a:lnTo>
                  <a:pt x="4174331" y="2914745"/>
                </a:lnTo>
                <a:lnTo>
                  <a:pt x="3947160" y="2912078"/>
                </a:lnTo>
                <a:lnTo>
                  <a:pt x="3796570" y="3150203"/>
                </a:lnTo>
                <a:lnTo>
                  <a:pt x="3796570" y="3555968"/>
                </a:lnTo>
                <a:lnTo>
                  <a:pt x="3410522" y="4160806"/>
                </a:lnTo>
                <a:lnTo>
                  <a:pt x="3410522" y="4377023"/>
                </a:lnTo>
                <a:lnTo>
                  <a:pt x="3202781" y="4722590"/>
                </a:lnTo>
                <a:lnTo>
                  <a:pt x="2772823" y="4719923"/>
                </a:lnTo>
                <a:lnTo>
                  <a:pt x="2463070" y="4355306"/>
                </a:lnTo>
                <a:lnTo>
                  <a:pt x="2463070" y="4005548"/>
                </a:lnTo>
                <a:lnTo>
                  <a:pt x="2227326" y="3576923"/>
                </a:lnTo>
                <a:lnTo>
                  <a:pt x="2228088" y="3318986"/>
                </a:lnTo>
                <a:lnTo>
                  <a:pt x="2087880" y="3074956"/>
                </a:lnTo>
                <a:lnTo>
                  <a:pt x="2087880" y="2679668"/>
                </a:lnTo>
                <a:lnTo>
                  <a:pt x="2047970" y="2608231"/>
                </a:lnTo>
                <a:lnTo>
                  <a:pt x="1494282" y="2608231"/>
                </a:lnTo>
                <a:lnTo>
                  <a:pt x="1432179" y="2715768"/>
                </a:lnTo>
                <a:lnTo>
                  <a:pt x="835724" y="2715768"/>
                </a:lnTo>
                <a:lnTo>
                  <a:pt x="484442" y="2170081"/>
                </a:lnTo>
                <a:lnTo>
                  <a:pt x="484442" y="1552384"/>
                </a:lnTo>
                <a:lnTo>
                  <a:pt x="997077" y="691420"/>
                </a:lnTo>
                <a:lnTo>
                  <a:pt x="1845850" y="691420"/>
                </a:lnTo>
                <a:lnTo>
                  <a:pt x="2021967" y="981837"/>
                </a:lnTo>
                <a:lnTo>
                  <a:pt x="2123408" y="981170"/>
                </a:lnTo>
                <a:lnTo>
                  <a:pt x="2282476" y="691420"/>
                </a:lnTo>
                <a:lnTo>
                  <a:pt x="7313962" y="691420"/>
                </a:lnTo>
                <a:close/>
              </a:path>
            </a:pathLst>
          </a:custGeom>
          <a:solidFill>
            <a:schemeClr val="tx1">
              <a:alpha val="59499"/>
            </a:schemeClr>
          </a:solidFill>
          <a:ln w="9525" cap="flat">
            <a:noFill/>
            <a:prstDash val="solid"/>
            <a:miter/>
          </a:ln>
        </p:spPr>
        <p:txBody>
          <a:bodyPr rtlCol="0" anchor="ctr"/>
          <a:lstStyle/>
          <a:p>
            <a:endParaRPr lang="en-US" dirty="0"/>
          </a:p>
        </p:txBody>
      </p:sp>
      <p:sp>
        <p:nvSpPr>
          <p:cNvPr id="169" name="Title 520">
            <a:extLst>
              <a:ext uri="{FF2B5EF4-FFF2-40B4-BE49-F238E27FC236}">
                <a16:creationId xmlns:a16="http://schemas.microsoft.com/office/drawing/2014/main" id="{5B4F7F9B-D2FA-5CC1-9CAE-52E03FB090E2}"/>
              </a:ext>
            </a:extLst>
          </p:cNvPr>
          <p:cNvSpPr>
            <a:spLocks noGrp="1"/>
          </p:cNvSpPr>
          <p:nvPr>
            <p:ph type="title"/>
          </p:nvPr>
        </p:nvSpPr>
        <p:spPr>
          <a:xfrm>
            <a:off x="5355771" y="1155310"/>
            <a:ext cx="4363624" cy="875371"/>
          </a:xfrm>
        </p:spPr>
        <p:txBody>
          <a:bodyPr/>
          <a:lstStyle/>
          <a:p>
            <a:pPr algn="r"/>
            <a:r>
              <a:rPr lang="en-US" sz="4000" dirty="0">
                <a:solidFill>
                  <a:schemeClr val="bg1"/>
                </a:solidFill>
              </a:rPr>
              <a:t>Thank you</a:t>
            </a:r>
            <a:endParaRPr lang="en-US" sz="4000" dirty="0"/>
          </a:p>
        </p:txBody>
      </p:sp>
      <p:sp>
        <p:nvSpPr>
          <p:cNvPr id="4" name="Text Placeholder 3">
            <a:extLst>
              <a:ext uri="{FF2B5EF4-FFF2-40B4-BE49-F238E27FC236}">
                <a16:creationId xmlns:a16="http://schemas.microsoft.com/office/drawing/2014/main" id="{CB21FBAD-C1AF-5DAD-6513-44F759B6FE15}"/>
              </a:ext>
            </a:extLst>
          </p:cNvPr>
          <p:cNvSpPr>
            <a:spLocks noGrp="1"/>
          </p:cNvSpPr>
          <p:nvPr>
            <p:ph type="body" sz="quarter" idx="13"/>
          </p:nvPr>
        </p:nvSpPr>
        <p:spPr>
          <a:xfrm>
            <a:off x="7023529" y="1796908"/>
            <a:ext cx="2695866" cy="467546"/>
          </a:xfrm>
        </p:spPr>
        <p:txBody>
          <a:bodyPr/>
          <a:lstStyle/>
          <a:p>
            <a:r>
              <a:rPr lang="en-US" dirty="0">
                <a:solidFill>
                  <a:schemeClr val="bg1"/>
                </a:solidFill>
              </a:rPr>
              <a:t>Theme or title goes here</a:t>
            </a:r>
          </a:p>
        </p:txBody>
      </p:sp>
      <p:grpSp>
        <p:nvGrpSpPr>
          <p:cNvPr id="170" name="Group 169">
            <a:extLst>
              <a:ext uri="{FF2B5EF4-FFF2-40B4-BE49-F238E27FC236}">
                <a16:creationId xmlns:a16="http://schemas.microsoft.com/office/drawing/2014/main" id="{186CB910-7EB6-DA28-6C7E-C2A393051A75}"/>
              </a:ext>
            </a:extLst>
          </p:cNvPr>
          <p:cNvGrpSpPr/>
          <p:nvPr/>
        </p:nvGrpSpPr>
        <p:grpSpPr>
          <a:xfrm>
            <a:off x="10366157" y="571622"/>
            <a:ext cx="1394705" cy="948396"/>
            <a:chOff x="10366157" y="302263"/>
            <a:chExt cx="1394705" cy="948396"/>
          </a:xfrm>
        </p:grpSpPr>
        <p:sp>
          <p:nvSpPr>
            <p:cNvPr id="171" name="object 28">
              <a:extLst>
                <a:ext uri="{FF2B5EF4-FFF2-40B4-BE49-F238E27FC236}">
                  <a16:creationId xmlns:a16="http://schemas.microsoft.com/office/drawing/2014/main" id="{C4275BAE-D3F8-2B1B-5B74-B57C95E8A424}"/>
                </a:ext>
              </a:extLst>
            </p:cNvPr>
            <p:cNvSpPr/>
            <p:nvPr/>
          </p:nvSpPr>
          <p:spPr>
            <a:xfrm>
              <a:off x="10366157" y="638781"/>
              <a:ext cx="370938" cy="214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
                  </a:lnTo>
                  <a:lnTo>
                    <a:pt x="7201" y="21600"/>
                  </a:lnTo>
                  <a:lnTo>
                    <a:pt x="14400" y="21600"/>
                  </a:lnTo>
                  <a:lnTo>
                    <a:pt x="21600" y="0"/>
                  </a:lnTo>
                  <a:close/>
                </a:path>
              </a:pathLst>
            </a:custGeom>
            <a:solidFill>
              <a:srgbClr val="85BD3E"/>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72" name="object 29">
              <a:extLst>
                <a:ext uri="{FF2B5EF4-FFF2-40B4-BE49-F238E27FC236}">
                  <a16:creationId xmlns:a16="http://schemas.microsoft.com/office/drawing/2014/main" id="{89ABC2F3-BE30-EAB2-AC94-08EC471D47ED}"/>
                </a:ext>
              </a:extLst>
            </p:cNvPr>
            <p:cNvSpPr/>
            <p:nvPr/>
          </p:nvSpPr>
          <p:spPr>
            <a:xfrm>
              <a:off x="10595698" y="638779"/>
              <a:ext cx="706747" cy="611880"/>
            </a:xfrm>
            <a:custGeom>
              <a:avLst/>
              <a:gdLst/>
              <a:ahLst/>
              <a:cxnLst>
                <a:cxn ang="0">
                  <a:pos x="wd2" y="hd2"/>
                </a:cxn>
                <a:cxn ang="5400000">
                  <a:pos x="wd2" y="hd2"/>
                </a:cxn>
                <a:cxn ang="10800000">
                  <a:pos x="wd2" y="hd2"/>
                </a:cxn>
                <a:cxn ang="16200000">
                  <a:pos x="wd2" y="hd2"/>
                </a:cxn>
              </a:cxnLst>
              <a:rect l="0" t="0" r="r" b="b"/>
              <a:pathLst>
                <a:path w="21600" h="21600" extrusionOk="0">
                  <a:moveTo>
                    <a:pt x="17818" y="0"/>
                  </a:moveTo>
                  <a:lnTo>
                    <a:pt x="7021" y="1"/>
                  </a:lnTo>
                  <a:lnTo>
                    <a:pt x="0" y="14036"/>
                  </a:lnTo>
                  <a:lnTo>
                    <a:pt x="3782" y="21600"/>
                  </a:lnTo>
                  <a:lnTo>
                    <a:pt x="10800" y="7560"/>
                  </a:lnTo>
                  <a:lnTo>
                    <a:pt x="21600" y="7560"/>
                  </a:lnTo>
                  <a:lnTo>
                    <a:pt x="1781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grpSp>
          <p:nvGrpSpPr>
            <p:cNvPr id="173" name="object 30">
              <a:extLst>
                <a:ext uri="{FF2B5EF4-FFF2-40B4-BE49-F238E27FC236}">
                  <a16:creationId xmlns:a16="http://schemas.microsoft.com/office/drawing/2014/main" id="{47796B55-483E-551F-F4E8-62C119887CCA}"/>
                </a:ext>
              </a:extLst>
            </p:cNvPr>
            <p:cNvGrpSpPr/>
            <p:nvPr/>
          </p:nvGrpSpPr>
          <p:grpSpPr>
            <a:xfrm>
              <a:off x="10674915" y="302263"/>
              <a:ext cx="1085947" cy="122368"/>
              <a:chOff x="-1" y="-1"/>
              <a:chExt cx="1085945" cy="122366"/>
            </a:xfrm>
          </p:grpSpPr>
          <p:sp>
            <p:nvSpPr>
              <p:cNvPr id="174" name="Shape">
                <a:extLst>
                  <a:ext uri="{FF2B5EF4-FFF2-40B4-BE49-F238E27FC236}">
                    <a16:creationId xmlns:a16="http://schemas.microsoft.com/office/drawing/2014/main" id="{366D1129-9C0A-EEDF-B00E-73BF8B73B2CC}"/>
                  </a:ext>
                </a:extLst>
              </p:cNvPr>
              <p:cNvSpPr/>
              <p:nvPr/>
            </p:nvSpPr>
            <p:spPr>
              <a:xfrm>
                <a:off x="126364" y="0"/>
                <a:ext cx="106113" cy="122366"/>
              </a:xfrm>
              <a:custGeom>
                <a:avLst/>
                <a:gdLst/>
                <a:ahLst/>
                <a:cxnLst>
                  <a:cxn ang="0">
                    <a:pos x="wd2" y="hd2"/>
                  </a:cxn>
                  <a:cxn ang="5400000">
                    <a:pos x="wd2" y="hd2"/>
                  </a:cxn>
                  <a:cxn ang="10800000">
                    <a:pos x="wd2" y="hd2"/>
                  </a:cxn>
                  <a:cxn ang="16200000">
                    <a:pos x="wd2" y="hd2"/>
                  </a:cxn>
                </a:cxnLst>
                <a:rect l="0" t="0" r="r" b="b"/>
                <a:pathLst>
                  <a:path w="21600" h="21600" extrusionOk="0">
                    <a:moveTo>
                      <a:pt x="14785" y="0"/>
                    </a:moveTo>
                    <a:lnTo>
                      <a:pt x="0" y="0"/>
                    </a:lnTo>
                    <a:lnTo>
                      <a:pt x="0" y="21600"/>
                    </a:lnTo>
                    <a:lnTo>
                      <a:pt x="6229" y="21600"/>
                    </a:lnTo>
                    <a:lnTo>
                      <a:pt x="6229" y="13166"/>
                    </a:lnTo>
                    <a:lnTo>
                      <a:pt x="19299" y="13166"/>
                    </a:lnTo>
                    <a:lnTo>
                      <a:pt x="18631" y="12161"/>
                    </a:lnTo>
                    <a:lnTo>
                      <a:pt x="19931" y="11209"/>
                    </a:lnTo>
                    <a:lnTo>
                      <a:pt x="20931" y="10011"/>
                    </a:lnTo>
                    <a:lnTo>
                      <a:pt x="21573" y="8618"/>
                    </a:lnTo>
                    <a:lnTo>
                      <a:pt x="21600" y="8438"/>
                    </a:lnTo>
                    <a:lnTo>
                      <a:pt x="6229" y="8438"/>
                    </a:lnTo>
                    <a:lnTo>
                      <a:pt x="6229" y="4726"/>
                    </a:lnTo>
                    <a:lnTo>
                      <a:pt x="21473" y="4726"/>
                    </a:lnTo>
                    <a:lnTo>
                      <a:pt x="21240" y="3716"/>
                    </a:lnTo>
                    <a:lnTo>
                      <a:pt x="19741" y="1782"/>
                    </a:lnTo>
                    <a:lnTo>
                      <a:pt x="17515" y="478"/>
                    </a:lnTo>
                    <a:lnTo>
                      <a:pt x="14785"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75" name="Shape">
                <a:extLst>
                  <a:ext uri="{FF2B5EF4-FFF2-40B4-BE49-F238E27FC236}">
                    <a16:creationId xmlns:a16="http://schemas.microsoft.com/office/drawing/2014/main" id="{AEBD4148-9FFD-8C63-B6B7-40C63E6382A2}"/>
                  </a:ext>
                </a:extLst>
              </p:cNvPr>
              <p:cNvSpPr/>
              <p:nvPr/>
            </p:nvSpPr>
            <p:spPr>
              <a:xfrm>
                <a:off x="190118" y="74581"/>
                <a:ext cx="58626" cy="47785"/>
              </a:xfrm>
              <a:custGeom>
                <a:avLst/>
                <a:gdLst/>
                <a:ahLst/>
                <a:cxnLst>
                  <a:cxn ang="0">
                    <a:pos x="wd2" y="hd2"/>
                  </a:cxn>
                  <a:cxn ang="5400000">
                    <a:pos x="wd2" y="hd2"/>
                  </a:cxn>
                  <a:cxn ang="10800000">
                    <a:pos x="wd2" y="hd2"/>
                  </a:cxn>
                  <a:cxn ang="16200000">
                    <a:pos x="wd2" y="hd2"/>
                  </a:cxn>
                </a:cxnLst>
                <a:rect l="0" t="0" r="r" b="b"/>
                <a:pathLst>
                  <a:path w="21600" h="21600" extrusionOk="0">
                    <a:moveTo>
                      <a:pt x="11441" y="0"/>
                    </a:moveTo>
                    <a:lnTo>
                      <a:pt x="0" y="0"/>
                    </a:lnTo>
                    <a:lnTo>
                      <a:pt x="10166" y="21600"/>
                    </a:lnTo>
                    <a:lnTo>
                      <a:pt x="21600" y="21600"/>
                    </a:lnTo>
                    <a:lnTo>
                      <a:pt x="1144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76" name="Shape">
                <a:extLst>
                  <a:ext uri="{FF2B5EF4-FFF2-40B4-BE49-F238E27FC236}">
                    <a16:creationId xmlns:a16="http://schemas.microsoft.com/office/drawing/2014/main" id="{5D340E34-4B98-B39A-0427-7DAF81556734}"/>
                  </a:ext>
                </a:extLst>
              </p:cNvPr>
              <p:cNvSpPr/>
              <p:nvPr/>
            </p:nvSpPr>
            <p:spPr>
              <a:xfrm>
                <a:off x="248741" y="0"/>
                <a:ext cx="141120" cy="122366"/>
              </a:xfrm>
              <a:custGeom>
                <a:avLst/>
                <a:gdLst/>
                <a:ahLst/>
                <a:cxnLst>
                  <a:cxn ang="0">
                    <a:pos x="wd2" y="hd2"/>
                  </a:cxn>
                  <a:cxn ang="5400000">
                    <a:pos x="wd2" y="hd2"/>
                  </a:cxn>
                  <a:cxn ang="10800000">
                    <a:pos x="wd2" y="hd2"/>
                  </a:cxn>
                  <a:cxn ang="16200000">
                    <a:pos x="wd2" y="hd2"/>
                  </a:cxn>
                </a:cxnLst>
                <a:rect l="0" t="0" r="r" b="b"/>
                <a:pathLst>
                  <a:path w="21600" h="21600" extrusionOk="0">
                    <a:moveTo>
                      <a:pt x="14478" y="0"/>
                    </a:moveTo>
                    <a:lnTo>
                      <a:pt x="9494" y="0"/>
                    </a:lnTo>
                    <a:lnTo>
                      <a:pt x="0" y="21600"/>
                    </a:lnTo>
                    <a:lnTo>
                      <a:pt x="4983" y="21600"/>
                    </a:lnTo>
                    <a:lnTo>
                      <a:pt x="7355" y="16201"/>
                    </a:lnTo>
                    <a:lnTo>
                      <a:pt x="21600" y="16201"/>
                    </a:lnTo>
                    <a:lnTo>
                      <a:pt x="19522" y="11473"/>
                    </a:lnTo>
                    <a:lnTo>
                      <a:pt x="9433" y="11473"/>
                    </a:lnTo>
                    <a:lnTo>
                      <a:pt x="11985" y="5662"/>
                    </a:lnTo>
                    <a:lnTo>
                      <a:pt x="16967" y="5662"/>
                    </a:lnTo>
                    <a:lnTo>
                      <a:pt x="1447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77" name="Shape">
                <a:extLst>
                  <a:ext uri="{FF2B5EF4-FFF2-40B4-BE49-F238E27FC236}">
                    <a16:creationId xmlns:a16="http://schemas.microsoft.com/office/drawing/2014/main" id="{D49EFE32-4989-6E0F-077E-1621CC1CF63E}"/>
                  </a:ext>
                </a:extLst>
              </p:cNvPr>
              <p:cNvSpPr/>
              <p:nvPr/>
            </p:nvSpPr>
            <p:spPr>
              <a:xfrm>
                <a:off x="357308" y="91776"/>
                <a:ext cx="48059" cy="30590"/>
              </a:xfrm>
              <a:custGeom>
                <a:avLst/>
                <a:gdLst/>
                <a:ahLst/>
                <a:cxnLst>
                  <a:cxn ang="0">
                    <a:pos x="wd2" y="hd2"/>
                  </a:cxn>
                  <a:cxn ang="5400000">
                    <a:pos x="wd2" y="hd2"/>
                  </a:cxn>
                  <a:cxn ang="10800000">
                    <a:pos x="wd2" y="hd2"/>
                  </a:cxn>
                  <a:cxn ang="16200000">
                    <a:pos x="wd2" y="hd2"/>
                  </a:cxn>
                </a:cxnLst>
                <a:rect l="0" t="0" r="r" b="b"/>
                <a:pathLst>
                  <a:path w="21600" h="21600" extrusionOk="0">
                    <a:moveTo>
                      <a:pt x="14631" y="0"/>
                    </a:moveTo>
                    <a:lnTo>
                      <a:pt x="0" y="0"/>
                    </a:lnTo>
                    <a:lnTo>
                      <a:pt x="6970" y="21600"/>
                    </a:lnTo>
                    <a:lnTo>
                      <a:pt x="21600" y="21600"/>
                    </a:lnTo>
                    <a:lnTo>
                      <a:pt x="1463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78" name="Shape">
                <a:extLst>
                  <a:ext uri="{FF2B5EF4-FFF2-40B4-BE49-F238E27FC236}">
                    <a16:creationId xmlns:a16="http://schemas.microsoft.com/office/drawing/2014/main" id="{6650A60D-6476-C84B-08D3-B37EDB2F6952}"/>
                  </a:ext>
                </a:extLst>
              </p:cNvPr>
              <p:cNvSpPr/>
              <p:nvPr/>
            </p:nvSpPr>
            <p:spPr>
              <a:xfrm>
                <a:off x="199408" y="26769"/>
                <a:ext cx="34052" cy="21032"/>
              </a:xfrm>
              <a:custGeom>
                <a:avLst/>
                <a:gdLst/>
                <a:ahLst/>
                <a:cxnLst>
                  <a:cxn ang="0">
                    <a:pos x="wd2" y="hd2"/>
                  </a:cxn>
                  <a:cxn ang="5400000">
                    <a:pos x="wd2" y="hd2"/>
                  </a:cxn>
                  <a:cxn ang="10800000">
                    <a:pos x="wd2" y="hd2"/>
                  </a:cxn>
                  <a:cxn ang="16200000">
                    <a:pos x="wd2" y="hd2"/>
                  </a:cxn>
                </a:cxnLst>
                <a:rect l="0" t="0" r="r" b="b"/>
                <a:pathLst>
                  <a:path w="21600" h="21600" extrusionOk="0">
                    <a:moveTo>
                      <a:pt x="20582" y="0"/>
                    </a:moveTo>
                    <a:lnTo>
                      <a:pt x="0" y="0"/>
                    </a:lnTo>
                    <a:lnTo>
                      <a:pt x="2183" y="3554"/>
                    </a:lnTo>
                    <a:lnTo>
                      <a:pt x="2232" y="18065"/>
                    </a:lnTo>
                    <a:lnTo>
                      <a:pt x="36" y="21600"/>
                    </a:lnTo>
                    <a:lnTo>
                      <a:pt x="20976" y="21600"/>
                    </a:lnTo>
                    <a:lnTo>
                      <a:pt x="21600" y="13689"/>
                    </a:lnTo>
                    <a:lnTo>
                      <a:pt x="21563" y="7911"/>
                    </a:lnTo>
                    <a:lnTo>
                      <a:pt x="20582"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79" name="Shape">
                <a:extLst>
                  <a:ext uri="{FF2B5EF4-FFF2-40B4-BE49-F238E27FC236}">
                    <a16:creationId xmlns:a16="http://schemas.microsoft.com/office/drawing/2014/main" id="{1E154D22-53C0-EA63-1655-A1FF7D6544BE}"/>
                  </a:ext>
                </a:extLst>
              </p:cNvPr>
              <p:cNvSpPr/>
              <p:nvPr/>
            </p:nvSpPr>
            <p:spPr>
              <a:xfrm>
                <a:off x="860477" y="0"/>
                <a:ext cx="99420" cy="1223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6872"/>
                    </a:lnTo>
                    <a:lnTo>
                      <a:pt x="6642" y="16872"/>
                    </a:lnTo>
                    <a:lnTo>
                      <a:pt x="6642" y="13163"/>
                    </a:lnTo>
                    <a:lnTo>
                      <a:pt x="20774" y="13163"/>
                    </a:lnTo>
                    <a:lnTo>
                      <a:pt x="20774" y="8435"/>
                    </a:lnTo>
                    <a:lnTo>
                      <a:pt x="6642" y="8435"/>
                    </a:lnTo>
                    <a:lnTo>
                      <a:pt x="6642" y="4724"/>
                    </a:lnTo>
                    <a:lnTo>
                      <a:pt x="21600" y="4724"/>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80" name="Shape">
                <a:extLst>
                  <a:ext uri="{FF2B5EF4-FFF2-40B4-BE49-F238E27FC236}">
                    <a16:creationId xmlns:a16="http://schemas.microsoft.com/office/drawing/2014/main" id="{3453F9CF-22AD-6A75-55D2-CB224D3F4757}"/>
                  </a:ext>
                </a:extLst>
              </p:cNvPr>
              <p:cNvSpPr/>
              <p:nvPr/>
            </p:nvSpPr>
            <p:spPr>
              <a:xfrm>
                <a:off x="565996" y="91280"/>
                <a:ext cx="112964" cy="30852"/>
              </a:xfrm>
              <a:custGeom>
                <a:avLst/>
                <a:gdLst/>
                <a:ahLst/>
                <a:cxnLst>
                  <a:cxn ang="0">
                    <a:pos x="wd2" y="hd2"/>
                  </a:cxn>
                  <a:cxn ang="5400000">
                    <a:pos x="wd2" y="hd2"/>
                  </a:cxn>
                  <a:cxn ang="10800000">
                    <a:pos x="wd2" y="hd2"/>
                  </a:cxn>
                  <a:cxn ang="16200000">
                    <a:pos x="wd2" y="hd2"/>
                  </a:cxn>
                </a:cxnLst>
                <a:rect l="0" t="0" r="r" b="b"/>
                <a:pathLst>
                  <a:path w="21600" h="21600" extrusionOk="0">
                    <a:moveTo>
                      <a:pt x="2567" y="0"/>
                    </a:moveTo>
                    <a:lnTo>
                      <a:pt x="0" y="16251"/>
                    </a:lnTo>
                    <a:lnTo>
                      <a:pt x="1542" y="18512"/>
                    </a:lnTo>
                    <a:lnTo>
                      <a:pt x="3155" y="20188"/>
                    </a:lnTo>
                    <a:lnTo>
                      <a:pt x="4833" y="21232"/>
                    </a:lnTo>
                    <a:lnTo>
                      <a:pt x="6569" y="21600"/>
                    </a:lnTo>
                    <a:lnTo>
                      <a:pt x="15330" y="21591"/>
                    </a:lnTo>
                    <a:lnTo>
                      <a:pt x="17889" y="19698"/>
                    </a:lnTo>
                    <a:lnTo>
                      <a:pt x="19976" y="14534"/>
                    </a:lnTo>
                    <a:lnTo>
                      <a:pt x="21381" y="6876"/>
                    </a:lnTo>
                    <a:lnTo>
                      <a:pt x="21600" y="2890"/>
                    </a:lnTo>
                    <a:lnTo>
                      <a:pt x="6569" y="2890"/>
                    </a:lnTo>
                    <a:lnTo>
                      <a:pt x="5519" y="2695"/>
                    </a:lnTo>
                    <a:lnTo>
                      <a:pt x="4498" y="2135"/>
                    </a:lnTo>
                    <a:lnTo>
                      <a:pt x="3512" y="1231"/>
                    </a:lnTo>
                    <a:lnTo>
                      <a:pt x="2567"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81" name="Shape">
                <a:extLst>
                  <a:ext uri="{FF2B5EF4-FFF2-40B4-BE49-F238E27FC236}">
                    <a16:creationId xmlns:a16="http://schemas.microsoft.com/office/drawing/2014/main" id="{01473887-0E14-7E3E-8D9C-4DFBE4DF213C}"/>
                  </a:ext>
                </a:extLst>
              </p:cNvPr>
              <p:cNvSpPr/>
              <p:nvPr/>
            </p:nvSpPr>
            <p:spPr>
              <a:xfrm>
                <a:off x="565996" y="-2"/>
                <a:ext cx="114512" cy="95413"/>
              </a:xfrm>
              <a:custGeom>
                <a:avLst/>
                <a:gdLst/>
                <a:ahLst/>
                <a:cxnLst>
                  <a:cxn ang="0">
                    <a:pos x="wd2" y="hd2"/>
                  </a:cxn>
                  <a:cxn ang="5400000">
                    <a:pos x="wd2" y="hd2"/>
                  </a:cxn>
                  <a:cxn ang="10800000">
                    <a:pos x="wd2" y="hd2"/>
                  </a:cxn>
                  <a:cxn ang="16200000">
                    <a:pos x="wd2" y="hd2"/>
                  </a:cxn>
                </a:cxnLst>
                <a:rect l="0" t="0" r="r" b="b"/>
                <a:pathLst>
                  <a:path w="21600" h="21600" extrusionOk="0">
                    <a:moveTo>
                      <a:pt x="15119" y="0"/>
                    </a:moveTo>
                    <a:lnTo>
                      <a:pt x="6480" y="0"/>
                    </a:lnTo>
                    <a:lnTo>
                      <a:pt x="3954" y="612"/>
                    </a:lnTo>
                    <a:lnTo>
                      <a:pt x="1895" y="2280"/>
                    </a:lnTo>
                    <a:lnTo>
                      <a:pt x="508" y="4756"/>
                    </a:lnTo>
                    <a:lnTo>
                      <a:pt x="0" y="7790"/>
                    </a:lnTo>
                    <a:lnTo>
                      <a:pt x="0" y="9056"/>
                    </a:lnTo>
                    <a:lnTo>
                      <a:pt x="508" y="12090"/>
                    </a:lnTo>
                    <a:lnTo>
                      <a:pt x="1895" y="14567"/>
                    </a:lnTo>
                    <a:lnTo>
                      <a:pt x="3954" y="16237"/>
                    </a:lnTo>
                    <a:lnTo>
                      <a:pt x="6480" y="16849"/>
                    </a:lnTo>
                    <a:lnTo>
                      <a:pt x="15200" y="16849"/>
                    </a:lnTo>
                    <a:lnTo>
                      <a:pt x="15849" y="17627"/>
                    </a:lnTo>
                    <a:lnTo>
                      <a:pt x="15849" y="20817"/>
                    </a:lnTo>
                    <a:lnTo>
                      <a:pt x="15200" y="21597"/>
                    </a:lnTo>
                    <a:lnTo>
                      <a:pt x="6480" y="21600"/>
                    </a:lnTo>
                    <a:lnTo>
                      <a:pt x="21308" y="21600"/>
                    </a:lnTo>
                    <a:lnTo>
                      <a:pt x="21600" y="19856"/>
                    </a:lnTo>
                    <a:lnTo>
                      <a:pt x="21600" y="18587"/>
                    </a:lnTo>
                    <a:lnTo>
                      <a:pt x="21092" y="15556"/>
                    </a:lnTo>
                    <a:lnTo>
                      <a:pt x="19706" y="13081"/>
                    </a:lnTo>
                    <a:lnTo>
                      <a:pt x="17647" y="11412"/>
                    </a:lnTo>
                    <a:lnTo>
                      <a:pt x="15122" y="10800"/>
                    </a:lnTo>
                    <a:lnTo>
                      <a:pt x="6400" y="10800"/>
                    </a:lnTo>
                    <a:lnTo>
                      <a:pt x="5748" y="10021"/>
                    </a:lnTo>
                    <a:lnTo>
                      <a:pt x="5748" y="6828"/>
                    </a:lnTo>
                    <a:lnTo>
                      <a:pt x="6400" y="6049"/>
                    </a:lnTo>
                    <a:lnTo>
                      <a:pt x="18717" y="6049"/>
                    </a:lnTo>
                    <a:lnTo>
                      <a:pt x="18717" y="428"/>
                    </a:lnTo>
                    <a:lnTo>
                      <a:pt x="17876" y="239"/>
                    </a:lnTo>
                    <a:lnTo>
                      <a:pt x="16980" y="106"/>
                    </a:lnTo>
                    <a:lnTo>
                      <a:pt x="16053" y="26"/>
                    </a:lnTo>
                    <a:lnTo>
                      <a:pt x="15119"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82" name="Shape">
                <a:extLst>
                  <a:ext uri="{FF2B5EF4-FFF2-40B4-BE49-F238E27FC236}">
                    <a16:creationId xmlns:a16="http://schemas.microsoft.com/office/drawing/2014/main" id="{674A7423-39E8-4EF4-A9FB-75AF935F1C4F}"/>
                  </a:ext>
                </a:extLst>
              </p:cNvPr>
              <p:cNvSpPr/>
              <p:nvPr/>
            </p:nvSpPr>
            <p:spPr>
              <a:xfrm>
                <a:off x="994337" y="0"/>
                <a:ext cx="91608" cy="1223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216" y="21600"/>
                    </a:lnTo>
                    <a:lnTo>
                      <a:pt x="7216" y="4726"/>
                    </a:lnTo>
                    <a:lnTo>
                      <a:pt x="17951" y="4726"/>
                    </a:lnTo>
                    <a:lnTo>
                      <a:pt x="21600" y="3"/>
                    </a:lnTo>
                    <a:lnTo>
                      <a:pt x="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83" name="Shape">
                <a:extLst>
                  <a:ext uri="{FF2B5EF4-FFF2-40B4-BE49-F238E27FC236}">
                    <a16:creationId xmlns:a16="http://schemas.microsoft.com/office/drawing/2014/main" id="{71AB49AC-44E5-185C-A43E-EE1E78ECD536}"/>
                  </a:ext>
                </a:extLst>
              </p:cNvPr>
              <p:cNvSpPr/>
              <p:nvPr/>
            </p:nvSpPr>
            <p:spPr>
              <a:xfrm>
                <a:off x="703683" y="0"/>
                <a:ext cx="64625"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0" y="21600"/>
                    </a:lnTo>
                    <a:lnTo>
                      <a:pt x="10220"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84" name="Shape">
                <a:extLst>
                  <a:ext uri="{FF2B5EF4-FFF2-40B4-BE49-F238E27FC236}">
                    <a16:creationId xmlns:a16="http://schemas.microsoft.com/office/drawing/2014/main" id="{3708BE2F-C28B-351D-65E9-E4754DEB6D19}"/>
                  </a:ext>
                </a:extLst>
              </p:cNvPr>
              <p:cNvSpPr/>
              <p:nvPr/>
            </p:nvSpPr>
            <p:spPr>
              <a:xfrm>
                <a:off x="734258" y="42198"/>
                <a:ext cx="91805" cy="80168"/>
              </a:xfrm>
              <a:custGeom>
                <a:avLst/>
                <a:gdLst/>
                <a:ahLst/>
                <a:cxnLst>
                  <a:cxn ang="0">
                    <a:pos x="wd2" y="hd2"/>
                  </a:cxn>
                  <a:cxn ang="5400000">
                    <a:pos x="wd2" y="hd2"/>
                  </a:cxn>
                  <a:cxn ang="10800000">
                    <a:pos x="wd2" y="hd2"/>
                  </a:cxn>
                  <a:cxn ang="16200000">
                    <a:pos x="wd2" y="hd2"/>
                  </a:cxn>
                </a:cxnLst>
                <a:rect l="0" t="0" r="r" b="b"/>
                <a:pathLst>
                  <a:path w="21600" h="21600" extrusionOk="0">
                    <a:moveTo>
                      <a:pt x="8011" y="0"/>
                    </a:moveTo>
                    <a:lnTo>
                      <a:pt x="0" y="0"/>
                    </a:lnTo>
                    <a:lnTo>
                      <a:pt x="13499" y="21600"/>
                    </a:lnTo>
                    <a:lnTo>
                      <a:pt x="21600" y="21600"/>
                    </a:lnTo>
                    <a:lnTo>
                      <a:pt x="21600" y="10229"/>
                    </a:lnTo>
                    <a:lnTo>
                      <a:pt x="14404" y="10229"/>
                    </a:lnTo>
                    <a:lnTo>
                      <a:pt x="801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85" name="Rectangle">
                <a:extLst>
                  <a:ext uri="{FF2B5EF4-FFF2-40B4-BE49-F238E27FC236}">
                    <a16:creationId xmlns:a16="http://schemas.microsoft.com/office/drawing/2014/main" id="{27F7D522-F49A-5DB4-C86B-3BF660B21E82}"/>
                  </a:ext>
                </a:extLst>
              </p:cNvPr>
              <p:cNvSpPr/>
              <p:nvPr/>
            </p:nvSpPr>
            <p:spPr>
              <a:xfrm>
                <a:off x="795478" y="113"/>
                <a:ext cx="30585"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86" name="Rectangle">
                <a:extLst>
                  <a:ext uri="{FF2B5EF4-FFF2-40B4-BE49-F238E27FC236}">
                    <a16:creationId xmlns:a16="http://schemas.microsoft.com/office/drawing/2014/main" id="{10679318-F1CF-7ED8-8124-084F830834E3}"/>
                  </a:ext>
                </a:extLst>
              </p:cNvPr>
              <p:cNvSpPr/>
              <p:nvPr/>
            </p:nvSpPr>
            <p:spPr>
              <a:xfrm>
                <a:off x="61334" y="26769"/>
                <a:ext cx="30610" cy="95595"/>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87" name="Shape">
                <a:extLst>
                  <a:ext uri="{FF2B5EF4-FFF2-40B4-BE49-F238E27FC236}">
                    <a16:creationId xmlns:a16="http://schemas.microsoft.com/office/drawing/2014/main" id="{963FF9CE-FC4B-D96E-5C71-988F250D7AB4}"/>
                  </a:ext>
                </a:extLst>
              </p:cNvPr>
              <p:cNvSpPr/>
              <p:nvPr/>
            </p:nvSpPr>
            <p:spPr>
              <a:xfrm>
                <a:off x="-2" y="-2"/>
                <a:ext cx="91946" cy="267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5"/>
                    </a:lnTo>
                    <a:lnTo>
                      <a:pt x="3633" y="21600"/>
                    </a:lnTo>
                    <a:lnTo>
                      <a:pt x="21600" y="21590"/>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88" name="Shape">
                <a:extLst>
                  <a:ext uri="{FF2B5EF4-FFF2-40B4-BE49-F238E27FC236}">
                    <a16:creationId xmlns:a16="http://schemas.microsoft.com/office/drawing/2014/main" id="{C2C5E71D-B444-4595-8E80-CE9619264562}"/>
                  </a:ext>
                </a:extLst>
              </p:cNvPr>
              <p:cNvSpPr/>
              <p:nvPr/>
            </p:nvSpPr>
            <p:spPr>
              <a:xfrm>
                <a:off x="416838" y="0"/>
                <a:ext cx="64618"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1" y="21600"/>
                    </a:lnTo>
                    <a:lnTo>
                      <a:pt x="10221"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89" name="Shape">
                <a:extLst>
                  <a:ext uri="{FF2B5EF4-FFF2-40B4-BE49-F238E27FC236}">
                    <a16:creationId xmlns:a16="http://schemas.microsoft.com/office/drawing/2014/main" id="{F7F75ED6-885C-5C05-E5A9-029BEF963CA1}"/>
                  </a:ext>
                </a:extLst>
              </p:cNvPr>
              <p:cNvSpPr/>
              <p:nvPr/>
            </p:nvSpPr>
            <p:spPr>
              <a:xfrm>
                <a:off x="447414" y="42198"/>
                <a:ext cx="91807" cy="80168"/>
              </a:xfrm>
              <a:custGeom>
                <a:avLst/>
                <a:gdLst/>
                <a:ahLst/>
                <a:cxnLst>
                  <a:cxn ang="0">
                    <a:pos x="wd2" y="hd2"/>
                  </a:cxn>
                  <a:cxn ang="5400000">
                    <a:pos x="wd2" y="hd2"/>
                  </a:cxn>
                  <a:cxn ang="10800000">
                    <a:pos x="wd2" y="hd2"/>
                  </a:cxn>
                  <a:cxn ang="16200000">
                    <a:pos x="wd2" y="hd2"/>
                  </a:cxn>
                </a:cxnLst>
                <a:rect l="0" t="0" r="r" b="b"/>
                <a:pathLst>
                  <a:path w="21600" h="21600" extrusionOk="0">
                    <a:moveTo>
                      <a:pt x="8008" y="0"/>
                    </a:moveTo>
                    <a:lnTo>
                      <a:pt x="0" y="0"/>
                    </a:lnTo>
                    <a:lnTo>
                      <a:pt x="13499" y="21600"/>
                    </a:lnTo>
                    <a:lnTo>
                      <a:pt x="21600" y="21600"/>
                    </a:lnTo>
                    <a:lnTo>
                      <a:pt x="21600" y="10229"/>
                    </a:lnTo>
                    <a:lnTo>
                      <a:pt x="14401" y="10229"/>
                    </a:lnTo>
                    <a:lnTo>
                      <a:pt x="800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90" name="Rectangle">
                <a:extLst>
                  <a:ext uri="{FF2B5EF4-FFF2-40B4-BE49-F238E27FC236}">
                    <a16:creationId xmlns:a16="http://schemas.microsoft.com/office/drawing/2014/main" id="{E740D3ED-185F-386B-76BA-255A047797F7}"/>
                  </a:ext>
                </a:extLst>
              </p:cNvPr>
              <p:cNvSpPr/>
              <p:nvPr/>
            </p:nvSpPr>
            <p:spPr>
              <a:xfrm>
                <a:off x="508623" y="113"/>
                <a:ext cx="30598"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grpSp>
      </p:grpSp>
    </p:spTree>
    <p:extLst>
      <p:ext uri="{BB962C8B-B14F-4D97-AF65-F5344CB8AC3E}">
        <p14:creationId xmlns:p14="http://schemas.microsoft.com/office/powerpoint/2010/main" val="4250548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184AC605-290F-E5C2-B31A-BF22CFF113B4}"/>
              </a:ext>
            </a:extLst>
          </p:cNvPr>
          <p:cNvSpPr>
            <a:spLocks noGrp="1"/>
          </p:cNvSpPr>
          <p:nvPr>
            <p:ph type="title"/>
          </p:nvPr>
        </p:nvSpPr>
        <p:spPr>
          <a:xfrm>
            <a:off x="-40601" y="366272"/>
            <a:ext cx="8651202" cy="523220"/>
          </a:xfrm>
          <a:prstGeom prst="rect">
            <a:avLst/>
          </a:prstGeom>
        </p:spPr>
        <p:txBody>
          <a:bodyPr wrap="square">
            <a:spAutoFit/>
          </a:bodyPr>
          <a:lstStyle/>
          <a:p>
            <a:r>
              <a:rPr lang="en-US" dirty="0">
                <a:latin typeface="Tahoma" panose="020B0604030504040204" pitchFamily="34" charset="0"/>
                <a:ea typeface="Tahoma" panose="020B0604030504040204" pitchFamily="34" charset="0"/>
                <a:cs typeface="Tahoma" panose="020B0604030504040204" pitchFamily="34" charset="0"/>
              </a:rPr>
              <a:t>W</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elcome, Introduction and Safety Briefing</a:t>
            </a:r>
            <a:endParaRPr lang="en-ZA"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id="{F56D60E3-5C8A-7CD1-3E26-74D3B7786D38}"/>
              </a:ext>
            </a:extLst>
          </p:cNvPr>
          <p:cNvGrpSpPr>
            <a:grpSpLocks/>
          </p:cNvGrpSpPr>
          <p:nvPr/>
        </p:nvGrpSpPr>
        <p:grpSpPr bwMode="auto">
          <a:xfrm>
            <a:off x="816429" y="1308482"/>
            <a:ext cx="10080171" cy="2062103"/>
            <a:chOff x="273937" y="2765037"/>
            <a:chExt cx="6016246" cy="2708539"/>
          </a:xfrm>
          <a:solidFill>
            <a:schemeClr val="accent6">
              <a:lumMod val="60000"/>
              <a:lumOff val="40000"/>
            </a:schemeClr>
          </a:solidFill>
        </p:grpSpPr>
        <p:sp>
          <p:nvSpPr>
            <p:cNvPr id="5" name="Freeform 5">
              <a:extLst>
                <a:ext uri="{FF2B5EF4-FFF2-40B4-BE49-F238E27FC236}">
                  <a16:creationId xmlns:a16="http://schemas.microsoft.com/office/drawing/2014/main" id="{CE23C8B3-49AB-1523-7F77-DAA6B003E2FD}"/>
                </a:ext>
              </a:extLst>
            </p:cNvPr>
            <p:cNvSpPr>
              <a:spLocks/>
            </p:cNvSpPr>
            <p:nvPr>
              <p:custDataLst>
                <p:tags r:id="rId1"/>
              </p:custDataLst>
            </p:nvPr>
          </p:nvSpPr>
          <p:spPr bwMode="auto">
            <a:xfrm>
              <a:off x="273937" y="2765037"/>
              <a:ext cx="1374598" cy="2708539"/>
            </a:xfrm>
            <a:custGeom>
              <a:avLst/>
              <a:gdLst/>
              <a:ahLst/>
              <a:cxnLst>
                <a:cxn ang="0">
                  <a:pos x="0" y="0"/>
                </a:cxn>
                <a:cxn ang="0">
                  <a:pos x="1048" y="0"/>
                </a:cxn>
                <a:cxn ang="0">
                  <a:pos x="1152" y="288"/>
                </a:cxn>
                <a:cxn ang="0">
                  <a:pos x="1048" y="576"/>
                </a:cxn>
                <a:cxn ang="0">
                  <a:pos x="0" y="576"/>
                </a:cxn>
                <a:cxn ang="0">
                  <a:pos x="0" y="288"/>
                </a:cxn>
                <a:cxn ang="0">
                  <a:pos x="0" y="0"/>
                </a:cxn>
              </a:cxnLst>
              <a:rect l="0" t="0" r="r" b="b"/>
              <a:pathLst>
                <a:path w="1152" h="576">
                  <a:moveTo>
                    <a:pt x="0" y="0"/>
                  </a:moveTo>
                  <a:lnTo>
                    <a:pt x="1048" y="0"/>
                  </a:lnTo>
                  <a:lnTo>
                    <a:pt x="1152" y="288"/>
                  </a:lnTo>
                  <a:lnTo>
                    <a:pt x="1048" y="576"/>
                  </a:lnTo>
                  <a:lnTo>
                    <a:pt x="0" y="576"/>
                  </a:lnTo>
                  <a:lnTo>
                    <a:pt x="0" y="288"/>
                  </a:lnTo>
                  <a:lnTo>
                    <a:pt x="0" y="0"/>
                  </a:lnTo>
                  <a:close/>
                </a:path>
              </a:pathLst>
            </a:custGeom>
            <a:grpFill/>
            <a:ln w="9525" algn="ctr">
              <a:solidFill>
                <a:sysClr val="windowText" lastClr="000000"/>
              </a:solidFill>
              <a:miter lim="800000"/>
              <a:headEnd/>
              <a:tailEnd/>
            </a:ln>
          </p:spPr>
          <p:txBody>
            <a:bodyPr lIns="93277" tIns="46639" rIns="93277" bIns="46639" anchor="ctr"/>
            <a:lstStyle/>
            <a:p>
              <a:pPr marL="0" marR="0" lvl="0" indent="0" defTabSz="955675" eaLnBrk="1" fontAlgn="auto" latinLnBrk="0" hangingPunct="1">
                <a:lnSpc>
                  <a:spcPct val="100000"/>
                </a:lnSpc>
                <a:spcBef>
                  <a:spcPts val="0"/>
                </a:spcBef>
                <a:spcAft>
                  <a:spcPts val="0"/>
                </a:spcAft>
                <a:buClrTx/>
                <a:buSzTx/>
                <a:buFontTx/>
                <a:buNone/>
                <a:tabLst/>
                <a:defRPr/>
              </a:pPr>
              <a:r>
                <a:rPr kumimoji="0" lang="en-ZA" sz="28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Team</a:t>
              </a:r>
            </a:p>
          </p:txBody>
        </p:sp>
        <p:sp>
          <p:nvSpPr>
            <p:cNvPr id="6" name="TextBox 21">
              <a:extLst>
                <a:ext uri="{FF2B5EF4-FFF2-40B4-BE49-F238E27FC236}">
                  <a16:creationId xmlns:a16="http://schemas.microsoft.com/office/drawing/2014/main" id="{C135E0D5-61C8-C9FB-A9C7-52EDD203405E}"/>
                </a:ext>
              </a:extLst>
            </p:cNvPr>
            <p:cNvSpPr txBox="1">
              <a:spLocks noChangeArrowheads="1"/>
            </p:cNvSpPr>
            <p:nvPr>
              <p:custDataLst>
                <p:tags r:id="rId2"/>
              </p:custDataLst>
            </p:nvPr>
          </p:nvSpPr>
          <p:spPr bwMode="auto">
            <a:xfrm>
              <a:off x="1665634" y="2902741"/>
              <a:ext cx="4624549" cy="2415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sz="1200">
                  <a:solidFill>
                    <a:schemeClr val="tx1"/>
                  </a:solidFill>
                  <a:latin typeface="Tahoma" pitchFamily="34" charset="0"/>
                  <a:cs typeface="Arial" charset="0"/>
                </a:defRPr>
              </a:lvl1pPr>
              <a:lvl2pPr marL="628650" indent="-171450" eaLnBrk="0" hangingPunct="0">
                <a:defRPr sz="1200">
                  <a:solidFill>
                    <a:schemeClr val="tx1"/>
                  </a:solidFill>
                  <a:latin typeface="Tahoma" pitchFamily="34" charset="0"/>
                  <a:cs typeface="Arial" charset="0"/>
                </a:defRPr>
              </a:lvl2pPr>
              <a:lvl3pPr marL="1143000" indent="-228600" eaLnBrk="0" hangingPunct="0">
                <a:defRPr sz="1200">
                  <a:solidFill>
                    <a:schemeClr val="tx1"/>
                  </a:solidFill>
                  <a:latin typeface="Tahoma" pitchFamily="34" charset="0"/>
                  <a:cs typeface="Arial" charset="0"/>
                </a:defRPr>
              </a:lvl3pPr>
              <a:lvl4pPr marL="1600200" indent="-228600" eaLnBrk="0" hangingPunct="0">
                <a:defRPr sz="1200">
                  <a:solidFill>
                    <a:schemeClr val="tx1"/>
                  </a:solidFill>
                  <a:latin typeface="Tahoma" pitchFamily="34" charset="0"/>
                  <a:cs typeface="Arial" charset="0"/>
                </a:defRPr>
              </a:lvl4pPr>
              <a:lvl5pPr marL="2057400" indent="-228600" eaLnBrk="0" hangingPunct="0">
                <a:defRPr sz="1200">
                  <a:solidFill>
                    <a:schemeClr val="tx1"/>
                  </a:solidFill>
                  <a:latin typeface="Tahoma" pitchFamily="34" charset="0"/>
                  <a:cs typeface="Arial" charset="0"/>
                </a:defRPr>
              </a:lvl5pPr>
              <a:lvl6pPr marL="2514600" indent="-228600" eaLnBrk="0" fontAlgn="base" hangingPunct="0">
                <a:spcBef>
                  <a:spcPct val="0"/>
                </a:spcBef>
                <a:spcAft>
                  <a:spcPct val="0"/>
                </a:spcAft>
                <a:buFont typeface="Arial" charset="0"/>
                <a:buChar char="•"/>
                <a:defRPr sz="1200">
                  <a:solidFill>
                    <a:schemeClr val="tx1"/>
                  </a:solidFill>
                  <a:latin typeface="Tahoma" pitchFamily="34" charset="0"/>
                  <a:cs typeface="Arial" charset="0"/>
                </a:defRPr>
              </a:lvl6pPr>
              <a:lvl7pPr marL="2971800" indent="-228600" eaLnBrk="0" fontAlgn="base" hangingPunct="0">
                <a:spcBef>
                  <a:spcPct val="0"/>
                </a:spcBef>
                <a:spcAft>
                  <a:spcPct val="0"/>
                </a:spcAft>
                <a:buFont typeface="Arial" charset="0"/>
                <a:buChar char="•"/>
                <a:defRPr sz="1200">
                  <a:solidFill>
                    <a:schemeClr val="tx1"/>
                  </a:solidFill>
                  <a:latin typeface="Tahoma" pitchFamily="34" charset="0"/>
                  <a:cs typeface="Arial" charset="0"/>
                </a:defRPr>
              </a:lvl7pPr>
              <a:lvl8pPr marL="3429000" indent="-228600" eaLnBrk="0" fontAlgn="base" hangingPunct="0">
                <a:spcBef>
                  <a:spcPct val="0"/>
                </a:spcBef>
                <a:spcAft>
                  <a:spcPct val="0"/>
                </a:spcAft>
                <a:buFont typeface="Arial" charset="0"/>
                <a:buChar char="•"/>
                <a:defRPr sz="1200">
                  <a:solidFill>
                    <a:schemeClr val="tx1"/>
                  </a:solidFill>
                  <a:latin typeface="Tahoma" pitchFamily="34" charset="0"/>
                  <a:cs typeface="Arial" charset="0"/>
                </a:defRPr>
              </a:lvl8pPr>
              <a:lvl9pPr marL="3886200" indent="-228600" eaLnBrk="0" fontAlgn="base" hangingPunct="0">
                <a:spcBef>
                  <a:spcPct val="0"/>
                </a:spcBef>
                <a:spcAft>
                  <a:spcPct val="0"/>
                </a:spcAft>
                <a:buFont typeface="Arial" charset="0"/>
                <a:buChar char="•"/>
                <a:defRPr sz="1200">
                  <a:solidFill>
                    <a:schemeClr val="tx1"/>
                  </a:solidFill>
                  <a:latin typeface="Tahoma" pitchFamily="34" charset="0"/>
                  <a:cs typeface="Arial" charset="0"/>
                </a:defRPr>
              </a:lvl9pPr>
            </a:lstStyle>
            <a:p>
              <a:pPr marL="342900" marR="0" lvl="0" indent="-342900" defTabSz="955675" eaLnBrk="0" fontAlgn="auto" latinLnBrk="0" hangingPunct="0">
                <a:lnSpc>
                  <a:spcPct val="100000"/>
                </a:lnSpc>
                <a:spcBef>
                  <a:spcPts val="0"/>
                </a:spcBef>
                <a:spcAft>
                  <a:spcPts val="0"/>
                </a:spcAft>
                <a:buClrTx/>
                <a:buSzTx/>
                <a:buFont typeface="Wingdings" panose="05000000000000000000" pitchFamily="2" charset="2"/>
                <a:buChar char="v"/>
                <a:tabLst/>
                <a:defRPr/>
              </a:pPr>
              <a:r>
                <a:rPr kumimoji="0" lang="en-US" sz="2000" b="0" i="0" u="none" strike="noStrike" kern="0" cap="none" spc="0" normalizeH="0" baseline="0" noProof="0" dirty="0">
                  <a:ln>
                    <a:noFill/>
                  </a:ln>
                  <a:solidFill>
                    <a:prstClr val="black"/>
                  </a:solidFill>
                  <a:effectLst/>
                  <a:uLnTx/>
                  <a:uFillTx/>
                  <a:latin typeface="Tahoma" pitchFamily="34" charset="0"/>
                  <a:ea typeface="ＭＳ Ｐゴシック" charset="0"/>
                  <a:cs typeface="Arial" charset="0"/>
                </a:rPr>
                <a:t>Welcome the bidders</a:t>
              </a:r>
            </a:p>
            <a:p>
              <a:pPr marL="0" marR="0" lvl="0" indent="0" defTabSz="955675" eaLnBrk="0" fontAlgn="auto" latinLnBrk="0" hangingPunct="0">
                <a:lnSpc>
                  <a:spcPct val="100000"/>
                </a:lnSpc>
                <a:spcBef>
                  <a:spcPts val="0"/>
                </a:spcBef>
                <a:spcAft>
                  <a:spcPts val="0"/>
                </a:spcAft>
                <a:buClrTx/>
                <a:buSzTx/>
                <a:buFontTx/>
                <a:buNone/>
                <a:tabLst/>
                <a:defRPr/>
              </a:pPr>
              <a:endParaRPr kumimoji="0" lang="en-US" sz="1837" b="0" i="0" u="none" strike="noStrike" kern="0" cap="none" spc="0" normalizeH="0" baseline="0" noProof="0" dirty="0">
                <a:ln>
                  <a:noFill/>
                </a:ln>
                <a:solidFill>
                  <a:prstClr val="black"/>
                </a:solidFill>
                <a:effectLst/>
                <a:uLnTx/>
                <a:uFillTx/>
                <a:latin typeface="Tahoma" pitchFamily="34" charset="0"/>
                <a:ea typeface="ＭＳ Ｐゴシック" charset="0"/>
                <a:cs typeface="Arial" charset="0"/>
              </a:endParaRPr>
            </a:p>
            <a:p>
              <a:pPr marL="342900" marR="0" lvl="0" indent="-342900" defTabSz="955675" eaLnBrk="0" fontAlgn="auto" latinLnBrk="0" hangingPunct="0">
                <a:lnSpc>
                  <a:spcPct val="100000"/>
                </a:lnSpc>
                <a:spcBef>
                  <a:spcPts val="0"/>
                </a:spcBef>
                <a:spcAft>
                  <a:spcPts val="0"/>
                </a:spcAft>
                <a:buClrTx/>
                <a:buSzTx/>
                <a:buFont typeface="Wingdings" panose="05000000000000000000" pitchFamily="2" charset="2"/>
                <a:buChar char="v"/>
                <a:tabLst/>
                <a:defRPr/>
              </a:pPr>
              <a:r>
                <a:rPr kumimoji="0" lang="en-US" sz="2000" b="0" i="0" u="none" strike="noStrike" kern="0" cap="none" spc="0" normalizeH="0" baseline="0" noProof="0" dirty="0">
                  <a:ln>
                    <a:noFill/>
                  </a:ln>
                  <a:solidFill>
                    <a:prstClr val="black"/>
                  </a:solidFill>
                  <a:effectLst/>
                  <a:uLnTx/>
                  <a:uFillTx/>
                  <a:latin typeface="Tahoma" pitchFamily="34" charset="0"/>
                  <a:ea typeface="ＭＳ Ｐゴシック" charset="0"/>
                  <a:cs typeface="Arial" charset="0"/>
                </a:rPr>
                <a:t>Transnet attendee to briefly introduce themselves</a:t>
              </a:r>
              <a:endParaRPr lang="en-US" sz="1837" kern="0" dirty="0">
                <a:solidFill>
                  <a:prstClr val="black"/>
                </a:solidFill>
                <a:ea typeface="ＭＳ Ｐゴシック" charset="0"/>
              </a:endParaRPr>
            </a:p>
            <a:p>
              <a:pPr marL="342900" marR="0" lvl="0" indent="-342900" defTabSz="955675" eaLnBrk="0" fontAlgn="auto" latinLnBrk="0" hangingPunct="0">
                <a:lnSpc>
                  <a:spcPct val="100000"/>
                </a:lnSpc>
                <a:spcBef>
                  <a:spcPts val="0"/>
                </a:spcBef>
                <a:spcAft>
                  <a:spcPts val="0"/>
                </a:spcAft>
                <a:buClrTx/>
                <a:buSzTx/>
                <a:buFont typeface="Wingdings" panose="05000000000000000000" pitchFamily="2" charset="2"/>
                <a:buChar char="v"/>
                <a:tabLst/>
                <a:defRPr/>
              </a:pPr>
              <a:endParaRPr kumimoji="0" lang="en-US" sz="1837" b="0" i="0" u="none" strike="noStrike" kern="0" cap="none" spc="0" normalizeH="0" baseline="0" noProof="0" dirty="0">
                <a:ln>
                  <a:noFill/>
                </a:ln>
                <a:solidFill>
                  <a:prstClr val="black"/>
                </a:solidFill>
                <a:effectLst/>
                <a:uLnTx/>
                <a:uFillTx/>
                <a:latin typeface="Tahoma" pitchFamily="34" charset="0"/>
                <a:ea typeface="ＭＳ Ｐゴシック" charset="0"/>
                <a:cs typeface="Arial" charset="0"/>
              </a:endParaRPr>
            </a:p>
            <a:p>
              <a:pPr marL="342900" marR="0" lvl="0" indent="-342900" defTabSz="955675" eaLnBrk="0" fontAlgn="auto" latinLnBrk="0" hangingPunct="0">
                <a:lnSpc>
                  <a:spcPct val="100000"/>
                </a:lnSpc>
                <a:spcBef>
                  <a:spcPts val="0"/>
                </a:spcBef>
                <a:spcAft>
                  <a:spcPts val="0"/>
                </a:spcAft>
                <a:buClrTx/>
                <a:buSzTx/>
                <a:buFont typeface="Wingdings" panose="05000000000000000000" pitchFamily="2" charset="2"/>
                <a:buChar char="v"/>
                <a:tabLst/>
                <a:defRPr/>
              </a:pPr>
              <a:r>
                <a:rPr lang="en-US" sz="1837" kern="0" dirty="0">
                  <a:solidFill>
                    <a:prstClr val="black"/>
                  </a:solidFill>
                  <a:ea typeface="ＭＳ Ｐゴシック" charset="0"/>
                </a:rPr>
                <a:t>Safety Briefing</a:t>
              </a:r>
              <a:endParaRPr kumimoji="0" lang="en-US" sz="1837" b="0" i="0" u="none" strike="noStrike" kern="0" cap="none" spc="0" normalizeH="0" baseline="0" noProof="0" dirty="0">
                <a:ln>
                  <a:noFill/>
                </a:ln>
                <a:solidFill>
                  <a:prstClr val="black"/>
                </a:solidFill>
                <a:effectLst/>
                <a:uLnTx/>
                <a:uFillTx/>
                <a:latin typeface="Tahoma" pitchFamily="34" charset="0"/>
                <a:ea typeface="ＭＳ Ｐゴシック" charset="0"/>
                <a:cs typeface="Arial" charset="0"/>
              </a:endParaRPr>
            </a:p>
            <a:p>
              <a:pPr marL="0" marR="0" lvl="0" indent="0" defTabSz="955675" eaLnBrk="0" fontAlgn="auto" latinLnBrk="0" hangingPunct="0">
                <a:lnSpc>
                  <a:spcPct val="100000"/>
                </a:lnSpc>
                <a:spcBef>
                  <a:spcPts val="0"/>
                </a:spcBef>
                <a:spcAft>
                  <a:spcPts val="0"/>
                </a:spcAft>
                <a:buClrTx/>
                <a:buSzTx/>
                <a:buFontTx/>
                <a:buNone/>
                <a:tabLst/>
                <a:defRPr/>
              </a:pPr>
              <a:endParaRPr kumimoji="0" lang="en-US" sz="1837" b="0" i="0" u="none" strike="noStrike" kern="0" cap="none" spc="0" normalizeH="0" baseline="0" noProof="0" dirty="0">
                <a:ln>
                  <a:noFill/>
                </a:ln>
                <a:solidFill>
                  <a:prstClr val="black"/>
                </a:solidFill>
                <a:effectLst/>
                <a:uLnTx/>
                <a:uFillTx/>
                <a:latin typeface="Tahoma" pitchFamily="34" charset="0"/>
                <a:ea typeface="ＭＳ Ｐゴシック" charset="0"/>
                <a:cs typeface="Arial" charset="0"/>
              </a:endParaRPr>
            </a:p>
          </p:txBody>
        </p:sp>
      </p:grpSp>
      <p:sp>
        <p:nvSpPr>
          <p:cNvPr id="7" name="TextBox 6">
            <a:extLst>
              <a:ext uri="{FF2B5EF4-FFF2-40B4-BE49-F238E27FC236}">
                <a16:creationId xmlns:a16="http://schemas.microsoft.com/office/drawing/2014/main" id="{8CBEC2F4-276D-64F5-26D2-F8D954B09CBD}"/>
              </a:ext>
            </a:extLst>
          </p:cNvPr>
          <p:cNvSpPr txBox="1"/>
          <p:nvPr/>
        </p:nvSpPr>
        <p:spPr>
          <a:xfrm>
            <a:off x="816428" y="3487416"/>
            <a:ext cx="10080171" cy="1077218"/>
          </a:xfrm>
          <a:prstGeom prst="rect">
            <a:avLst/>
          </a:prstGeom>
          <a:noFill/>
          <a:ln>
            <a:solidFill>
              <a:schemeClr val="tx1"/>
            </a:solidFill>
          </a:ln>
        </p:spPr>
        <p:txBody>
          <a:bodyPr wrap="square" rtlCol="0">
            <a:spAutoFit/>
          </a:bodyPr>
          <a:lstStyle/>
          <a:p>
            <a:pPr algn="just" defTabSz="955675"/>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General Disclaimer: Respondents will be given an opportunity to ask questions at the end.</a:t>
            </a:r>
          </a:p>
          <a:p>
            <a:pPr algn="just" defTabSz="955675"/>
            <a:endParaRPr lang="en-US"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just" defTabSz="955675"/>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All verbal questions must be put in writing on the RFP Clarification form (</a:t>
            </a:r>
            <a:r>
              <a:rPr lang="en-US" sz="1600" b="1" dirty="0">
                <a:latin typeface="Tahoma" panose="020B0604030504040204" pitchFamily="34" charset="0"/>
                <a:ea typeface="Tahoma" panose="020B0604030504040204" pitchFamily="34" charset="0"/>
                <a:cs typeface="Tahoma" panose="020B0604030504040204" pitchFamily="34" charset="0"/>
              </a:rPr>
              <a:t>Section 8) </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and Transnet will provide a written response. </a:t>
            </a:r>
            <a:r>
              <a:rPr lang="en-US" sz="1600" dirty="0">
                <a:solidFill>
                  <a:srgbClr val="FF0000"/>
                </a:solidFill>
                <a:latin typeface="Tahoma" panose="020B0604030504040204" pitchFamily="34" charset="0"/>
                <a:ea typeface="Tahoma" panose="020B0604030504040204" pitchFamily="34" charset="0"/>
                <a:cs typeface="Tahoma" panose="020B0604030504040204" pitchFamily="34" charset="0"/>
              </a:rPr>
              <a:t>No verbal feedback must be construed as binding until in writing.</a:t>
            </a:r>
            <a:endParaRPr lang="en-ZA" sz="16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95362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3DC99868-94D2-58DB-A00D-08C36A63E9CF}"/>
              </a:ext>
            </a:extLst>
          </p:cNvPr>
          <p:cNvSpPr txBox="1">
            <a:spLocks/>
          </p:cNvSpPr>
          <p:nvPr/>
        </p:nvSpPr>
        <p:spPr>
          <a:xfrm>
            <a:off x="4216720" y="1778000"/>
            <a:ext cx="3376055" cy="3902075"/>
          </a:xfrm>
          <a:prstGeom prst="rect">
            <a:avLst/>
          </a:prstGeom>
        </p:spPr>
        <p:txBody>
          <a:bodyPr/>
          <a:lstStyle>
            <a:lvl1pPr marL="0" indent="0" algn="l" defTabSz="779173" rtl="0" eaLnBrk="1" latinLnBrk="0" hangingPunct="1">
              <a:lnSpc>
                <a:spcPct val="150000"/>
              </a:lnSpc>
              <a:spcBef>
                <a:spcPts val="1023"/>
              </a:spcBef>
              <a:spcAft>
                <a:spcPts val="341"/>
              </a:spcAft>
              <a:buFont typeface="Arial" panose="020B0604020202020204" pitchFamily="34" charset="0"/>
              <a:buNone/>
              <a:defRPr sz="16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1pPr>
            <a:lvl2pPr marL="86575" indent="0" algn="l" defTabSz="779173" rtl="0" eaLnBrk="1" latinLnBrk="0" hangingPunct="1">
              <a:lnSpc>
                <a:spcPct val="110000"/>
              </a:lnSpc>
              <a:spcBef>
                <a:spcPts val="171"/>
              </a:spcBef>
              <a:spcAft>
                <a:spcPts val="171"/>
              </a:spcAft>
              <a:buFont typeface="Arial" pitchFamily="34" charset="0"/>
              <a:buNone/>
              <a:defRPr sz="18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2pPr>
            <a:lvl3pPr marL="370647" indent="0" algn="l" defTabSz="779173" rtl="0" eaLnBrk="1" latinLnBrk="0" hangingPunct="1">
              <a:lnSpc>
                <a:spcPct val="110000"/>
              </a:lnSpc>
              <a:spcBef>
                <a:spcPts val="85"/>
              </a:spcBef>
              <a:spcAft>
                <a:spcPts val="171"/>
              </a:spcAft>
              <a:buFont typeface="Arial" pitchFamily="34" charset="0"/>
              <a:buNone/>
              <a:defRPr sz="16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3pPr>
            <a:lvl4pPr marL="608728" indent="0" algn="l" defTabSz="779173" rtl="0" eaLnBrk="1" latinLnBrk="0" hangingPunct="1">
              <a:lnSpc>
                <a:spcPct val="110000"/>
              </a:lnSpc>
              <a:spcBef>
                <a:spcPts val="85"/>
              </a:spcBef>
              <a:spcAft>
                <a:spcPts val="171"/>
              </a:spcAft>
              <a:buFont typeface="Arial" pitchFamily="34" charset="0"/>
              <a:buNone/>
              <a:defRPr sz="14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4pPr>
            <a:lvl5pPr marL="921209" indent="0" algn="l" defTabSz="779173" rtl="0" eaLnBrk="1" latinLnBrk="0" hangingPunct="1">
              <a:lnSpc>
                <a:spcPct val="110000"/>
              </a:lnSpc>
              <a:spcBef>
                <a:spcPts val="85"/>
              </a:spcBef>
              <a:spcAft>
                <a:spcPts val="171"/>
              </a:spcAft>
              <a:buFont typeface="Arial" pitchFamily="34" charset="0"/>
              <a:buNone/>
              <a:defRPr sz="14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a:lstStyle>
          <a:p>
            <a:endParaRPr lang="en-US" dirty="0"/>
          </a:p>
        </p:txBody>
      </p:sp>
      <p:sp>
        <p:nvSpPr>
          <p:cNvPr id="2" name="Content Placeholder 2">
            <a:extLst>
              <a:ext uri="{FF2B5EF4-FFF2-40B4-BE49-F238E27FC236}">
                <a16:creationId xmlns:a16="http://schemas.microsoft.com/office/drawing/2014/main" id="{72D58145-121D-66B9-BF6D-8AAA3F262774}"/>
              </a:ext>
            </a:extLst>
          </p:cNvPr>
          <p:cNvSpPr txBox="1">
            <a:spLocks/>
          </p:cNvSpPr>
          <p:nvPr/>
        </p:nvSpPr>
        <p:spPr>
          <a:xfrm>
            <a:off x="504339" y="948521"/>
            <a:ext cx="10392261" cy="5702650"/>
          </a:xfrm>
          <a:prstGeom prst="rect">
            <a:avLst/>
          </a:prstGeom>
          <a:solidFill>
            <a:sysClr val="window" lastClr="FFFFFF"/>
          </a:solidFill>
          <a:ln w="25400" cap="flat" cmpd="sng" algn="ctr">
            <a:noFill/>
            <a:prstDash val="solid"/>
          </a:ln>
          <a:effectLst/>
        </p:spPr>
        <p:txBody>
          <a:bodyPr>
            <a:noAutofit/>
          </a:bodyPr>
          <a:lstStyle>
            <a:lvl1pPr marL="357188" indent="-357188" algn="l" defTabSz="955675" rtl="0" eaLnBrk="0" fontAlgn="base" latinLnBrk="0" hangingPunct="0">
              <a:lnSpc>
                <a:spcPct val="110000"/>
              </a:lnSpc>
              <a:spcBef>
                <a:spcPct val="20000"/>
              </a:spcBef>
              <a:spcAft>
                <a:spcPct val="0"/>
              </a:spcAft>
              <a:buFont typeface="Arial" charset="0"/>
              <a:buChar char="•"/>
              <a:defRPr sz="3400" kern="1200">
                <a:solidFill>
                  <a:schemeClr val="dk1"/>
                </a:solidFill>
                <a:latin typeface="+mn-lt"/>
                <a:ea typeface="+mn-ea"/>
                <a:cs typeface="+mn-cs"/>
              </a:defRPr>
            </a:lvl1pPr>
            <a:lvl2pPr marL="776288" indent="-296863" algn="l" defTabSz="955675" rtl="0" eaLnBrk="0" fontAlgn="base" latinLnBrk="0" hangingPunct="0">
              <a:lnSpc>
                <a:spcPct val="110000"/>
              </a:lnSpc>
              <a:spcBef>
                <a:spcPct val="20000"/>
              </a:spcBef>
              <a:spcAft>
                <a:spcPct val="0"/>
              </a:spcAft>
              <a:buFont typeface="Arial" charset="0"/>
              <a:buChar char="–"/>
              <a:defRPr sz="3100" kern="1200">
                <a:solidFill>
                  <a:schemeClr val="dk1"/>
                </a:solidFill>
                <a:latin typeface="+mn-lt"/>
                <a:ea typeface="+mn-ea"/>
                <a:cs typeface="+mn-cs"/>
              </a:defRPr>
            </a:lvl2pPr>
            <a:lvl3pPr marL="1193800" indent="-238125" algn="l" defTabSz="955675" rtl="0" eaLnBrk="0" fontAlgn="base" latinLnBrk="0" hangingPunct="0">
              <a:lnSpc>
                <a:spcPct val="110000"/>
              </a:lnSpc>
              <a:spcBef>
                <a:spcPct val="20000"/>
              </a:spcBef>
              <a:spcAft>
                <a:spcPct val="0"/>
              </a:spcAft>
              <a:buFont typeface="Arial" charset="0"/>
              <a:buChar char="•"/>
              <a:defRPr sz="2500" kern="1200">
                <a:solidFill>
                  <a:schemeClr val="dk1"/>
                </a:solidFill>
                <a:latin typeface="+mn-lt"/>
                <a:ea typeface="+mn-ea"/>
                <a:cs typeface="+mn-cs"/>
              </a:defRPr>
            </a:lvl3pPr>
            <a:lvl4pPr marL="1673225" indent="-238125" algn="l" defTabSz="955675" rtl="0" eaLnBrk="0" fontAlgn="base" latinLnBrk="0" hangingPunct="0">
              <a:lnSpc>
                <a:spcPct val="110000"/>
              </a:lnSpc>
              <a:spcBef>
                <a:spcPct val="20000"/>
              </a:spcBef>
              <a:spcAft>
                <a:spcPct val="0"/>
              </a:spcAft>
              <a:buFont typeface="Arial" charset="0"/>
              <a:buChar char="–"/>
              <a:defRPr sz="2100" kern="1200">
                <a:solidFill>
                  <a:schemeClr val="dk1"/>
                </a:solidFill>
                <a:latin typeface="+mn-lt"/>
                <a:ea typeface="+mn-ea"/>
                <a:cs typeface="+mn-cs"/>
              </a:defRPr>
            </a:lvl4pPr>
            <a:lvl5pPr marL="2151063" indent="-238125" algn="l" defTabSz="955675" rtl="0" eaLnBrk="0" fontAlgn="base" latinLnBrk="0" hangingPunct="0">
              <a:lnSpc>
                <a:spcPct val="110000"/>
              </a:lnSpc>
              <a:spcBef>
                <a:spcPct val="20000"/>
              </a:spcBef>
              <a:spcAft>
                <a:spcPct val="0"/>
              </a:spcAft>
              <a:buFont typeface="Arial" charset="0"/>
              <a:buChar char="»"/>
              <a:defRPr sz="2100" kern="1200">
                <a:solidFill>
                  <a:schemeClr val="dk1"/>
                </a:solidFill>
                <a:latin typeface="+mn-lt"/>
                <a:ea typeface="+mn-ea"/>
                <a:cs typeface="+mn-cs"/>
              </a:defRPr>
            </a:lvl5pPr>
            <a:lvl6pPr marL="2631116" indent="-239192" algn="l" defTabSz="956768" rtl="0" eaLnBrk="1" latinLnBrk="0" hangingPunct="1">
              <a:spcBef>
                <a:spcPct val="20000"/>
              </a:spcBef>
              <a:buFont typeface="Arial" panose="020B0604020202020204" pitchFamily="34" charset="0"/>
              <a:buChar char="•"/>
              <a:defRPr sz="2100" kern="1200">
                <a:solidFill>
                  <a:schemeClr val="dk1"/>
                </a:solidFill>
                <a:latin typeface="+mn-lt"/>
                <a:ea typeface="+mn-ea"/>
                <a:cs typeface="+mn-cs"/>
              </a:defRPr>
            </a:lvl6pPr>
            <a:lvl7pPr marL="3109499" indent="-239192" algn="l" defTabSz="956768" rtl="0" eaLnBrk="1" latinLnBrk="0" hangingPunct="1">
              <a:spcBef>
                <a:spcPct val="20000"/>
              </a:spcBef>
              <a:buFont typeface="Arial" panose="020B0604020202020204" pitchFamily="34" charset="0"/>
              <a:buChar char="•"/>
              <a:defRPr sz="2100" kern="1200">
                <a:solidFill>
                  <a:schemeClr val="dk1"/>
                </a:solidFill>
                <a:latin typeface="+mn-lt"/>
                <a:ea typeface="+mn-ea"/>
                <a:cs typeface="+mn-cs"/>
              </a:defRPr>
            </a:lvl7pPr>
            <a:lvl8pPr marL="3587885" indent="-239192" algn="l" defTabSz="956768" rtl="0" eaLnBrk="1" latinLnBrk="0" hangingPunct="1">
              <a:spcBef>
                <a:spcPct val="20000"/>
              </a:spcBef>
              <a:buFont typeface="Arial" panose="020B0604020202020204" pitchFamily="34" charset="0"/>
              <a:buChar char="•"/>
              <a:defRPr sz="2100" kern="1200">
                <a:solidFill>
                  <a:schemeClr val="dk1"/>
                </a:solidFill>
                <a:latin typeface="+mn-lt"/>
                <a:ea typeface="+mn-ea"/>
                <a:cs typeface="+mn-cs"/>
              </a:defRPr>
            </a:lvl8pPr>
            <a:lvl9pPr marL="4066272" indent="-239192" algn="l" defTabSz="956768" rtl="0" eaLnBrk="1" latinLnBrk="0" hangingPunct="1">
              <a:spcBef>
                <a:spcPct val="20000"/>
              </a:spcBef>
              <a:buFont typeface="Arial" panose="020B0604020202020204" pitchFamily="34" charset="0"/>
              <a:buChar char="•"/>
              <a:defRPr sz="2100" kern="1200">
                <a:solidFill>
                  <a:schemeClr val="dk1"/>
                </a:solidFill>
                <a:latin typeface="+mn-lt"/>
                <a:ea typeface="+mn-ea"/>
                <a:cs typeface="+mn-cs"/>
              </a:defRPr>
            </a:lvl9pPr>
          </a:lstStyle>
          <a:p>
            <a:pPr marL="0" indent="0" algn="just">
              <a:lnSpc>
                <a:spcPct val="120000"/>
              </a:lnSpc>
              <a:buFont typeface="Arial" charset="0"/>
              <a:buNone/>
              <a:defRPr/>
            </a:pPr>
            <a:r>
              <a:rPr lang="en-ZA" sz="1400" b="1" dirty="0">
                <a:solidFill>
                  <a:prstClr val="black"/>
                </a:solidFill>
                <a:latin typeface="Tahoma" panose="020B0604030504040204" pitchFamily="34" charset="0"/>
                <a:ea typeface="Tahoma" panose="020B0604030504040204" pitchFamily="34" charset="0"/>
                <a:cs typeface="Tahoma" panose="020B0604030504040204" pitchFamily="34" charset="0"/>
              </a:rPr>
              <a:t>Please note the following submission requirements, but not limited to:</a:t>
            </a:r>
          </a:p>
          <a:p>
            <a:r>
              <a:rPr lang="en-ZA" sz="1400" dirty="0">
                <a:solidFill>
                  <a:prstClr val="black"/>
                </a:solidFill>
                <a:latin typeface="Tahoma" panose="020B0604030504040204" pitchFamily="34" charset="0"/>
                <a:ea typeface="Tahoma" panose="020B0604030504040204" pitchFamily="34" charset="0"/>
                <a:cs typeface="Tahoma" panose="020B0604030504040204" pitchFamily="34" charset="0"/>
              </a:rPr>
              <a:t>The RFP and all the supporting documents </a:t>
            </a: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may still be downloaded directly from National Treasury’s e-Tender Publication Portal at www.etenders.gov.za and </a:t>
            </a:r>
            <a:r>
              <a:rPr lang="en-GB" sz="1400" dirty="0">
                <a:latin typeface="Arial" panose="020B0604020202020204" pitchFamily="34" charset="0"/>
                <a:cs typeface="Arial" panose="020B0604020202020204" pitchFamily="34" charset="0"/>
              </a:rPr>
              <a:t>Transnet website,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free </a:t>
            </a: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of charge</a:t>
            </a:r>
            <a:r>
              <a:rPr lang="en-ZA" sz="14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algn="just">
              <a:lnSpc>
                <a:spcPct val="100000"/>
              </a:lnSpc>
              <a:spcBef>
                <a:spcPts val="600"/>
              </a:spcBef>
              <a:spcAft>
                <a:spcPts val="600"/>
              </a:spcAft>
              <a:defRPr/>
            </a:pP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Respondents who wish to respond to this RFP as a Joint Venture [JV] or consortium with B-BBEE entities, must state their intention to do so in their RFP submission. </a:t>
            </a:r>
            <a:r>
              <a:rPr lang="en-US" sz="1400" dirty="0">
                <a:latin typeface="Tahoma" panose="020B0604030504040204" pitchFamily="34" charset="0"/>
                <a:ea typeface="Tahoma" panose="020B0604030504040204" pitchFamily="34" charset="0"/>
                <a:cs typeface="Tahoma" panose="020B0604030504040204" pitchFamily="34" charset="0"/>
              </a:rPr>
              <a:t>Such respondents must also submit </a:t>
            </a:r>
            <a:r>
              <a:rPr lang="en-US" sz="1400" b="1" dirty="0">
                <a:latin typeface="Tahoma" panose="020B0604030504040204" pitchFamily="34" charset="0"/>
                <a:ea typeface="Tahoma" panose="020B0604030504040204" pitchFamily="34" charset="0"/>
                <a:cs typeface="Tahoma" panose="020B0604030504040204" pitchFamily="34" charset="0"/>
              </a:rPr>
              <a:t>a signed JV or consortium agreement </a:t>
            </a:r>
            <a:r>
              <a:rPr lang="en-US" sz="1400" dirty="0">
                <a:latin typeface="Tahoma" panose="020B0604030504040204" pitchFamily="34" charset="0"/>
                <a:ea typeface="Tahoma" panose="020B0604030504040204" pitchFamily="34" charset="0"/>
                <a:cs typeface="Tahoma" panose="020B0604030504040204" pitchFamily="34" charset="0"/>
              </a:rPr>
              <a:t>between the parties clearly stating the percentage [%] split of business and the associated responsibilities of each party. </a:t>
            </a:r>
            <a:endParaRPr lang="en-ZA"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600"/>
              </a:spcBef>
              <a:spcAft>
                <a:spcPts val="600"/>
              </a:spcAft>
              <a:defRPr/>
            </a:pPr>
            <a:r>
              <a:rPr lang="en-ZA" sz="1400" dirty="0">
                <a:solidFill>
                  <a:prstClr val="black"/>
                </a:solidFill>
                <a:latin typeface="Tahoma" panose="020B0604030504040204" pitchFamily="34" charset="0"/>
                <a:ea typeface="Tahoma" panose="020B0604030504040204" pitchFamily="34" charset="0"/>
                <a:cs typeface="Tahoma" panose="020B0604030504040204" pitchFamily="34" charset="0"/>
              </a:rPr>
              <a:t>The RFP closes punctually at </a:t>
            </a:r>
            <a:r>
              <a:rPr lang="en-ZA" sz="1400" b="1" dirty="0">
                <a:solidFill>
                  <a:prstClr val="black"/>
                </a:solidFill>
                <a:latin typeface="Tahoma" panose="020B0604030504040204" pitchFamily="34" charset="0"/>
                <a:ea typeface="Tahoma" panose="020B0604030504040204" pitchFamily="34" charset="0"/>
                <a:cs typeface="Tahoma" panose="020B0604030504040204" pitchFamily="34" charset="0"/>
              </a:rPr>
              <a:t>12:00</a:t>
            </a:r>
            <a:r>
              <a:rPr lang="en-ZA" sz="1400" b="1" dirty="0">
                <a:solidFill>
                  <a:schemeClr val="tx1"/>
                </a:solidFill>
                <a:latin typeface="Tahoma" panose="020B0604030504040204" pitchFamily="34" charset="0"/>
                <a:ea typeface="Tahoma" panose="020B0604030504040204" pitchFamily="34" charset="0"/>
                <a:cs typeface="Tahoma" panose="020B0604030504040204" pitchFamily="34" charset="0"/>
              </a:rPr>
              <a:t> PM </a:t>
            </a:r>
            <a:r>
              <a:rPr lang="en-ZA" sz="1400" b="1" dirty="0">
                <a:solidFill>
                  <a:prstClr val="black"/>
                </a:solidFill>
                <a:latin typeface="Tahoma" panose="020B0604030504040204" pitchFamily="34" charset="0"/>
                <a:ea typeface="Tahoma" panose="020B0604030504040204" pitchFamily="34" charset="0"/>
                <a:cs typeface="Tahoma" panose="020B0604030504040204" pitchFamily="34" charset="0"/>
              </a:rPr>
              <a:t>on 17 June 2025</a:t>
            </a:r>
            <a:r>
              <a:rPr lang="en-ZA" sz="1400" dirty="0">
                <a:solidFill>
                  <a:prstClr val="black"/>
                </a:solidFill>
                <a:latin typeface="Tahoma" panose="020B0604030504040204" pitchFamily="34" charset="0"/>
                <a:ea typeface="Tahoma" panose="020B0604030504040204" pitchFamily="34" charset="0"/>
                <a:cs typeface="Tahoma" panose="020B0604030504040204" pitchFamily="34" charset="0"/>
              </a:rPr>
              <a:t>. Respondents </a:t>
            </a:r>
            <a:r>
              <a:rPr lang="en-GB" sz="1400" dirty="0">
                <a:latin typeface="Tahoma" panose="020B0604030504040204" pitchFamily="34" charset="0"/>
                <a:ea typeface="Tahoma" panose="020B0604030504040204" pitchFamily="34" charset="0"/>
                <a:cs typeface="Tahoma" panose="020B0604030504040204" pitchFamily="34" charset="0"/>
              </a:rPr>
              <a:t>must ensure that bids are uploaded timeously onto the system.</a:t>
            </a:r>
            <a:r>
              <a:rPr lang="en-GB" dirty="0"/>
              <a:t> </a:t>
            </a:r>
          </a:p>
          <a:p>
            <a:pPr algn="just">
              <a:lnSpc>
                <a:spcPct val="100000"/>
              </a:lnSpc>
              <a:spcBef>
                <a:spcPts val="600"/>
              </a:spcBef>
              <a:spcAft>
                <a:spcPts val="600"/>
              </a:spcAft>
              <a:defRPr/>
            </a:pPr>
            <a:r>
              <a:rPr lang="en-US" sz="1400" i="0" u="none" strike="noStrike" baseline="0" dirty="0">
                <a:solidFill>
                  <a:srgbClr val="000000"/>
                </a:solidFill>
              </a:rPr>
              <a:t>The </a:t>
            </a: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Respondents</a:t>
            </a:r>
            <a:r>
              <a:rPr lang="en-US" sz="1400" i="0" u="none" strike="noStrike" baseline="0" dirty="0">
                <a:solidFill>
                  <a:srgbClr val="000000"/>
                </a:solidFill>
              </a:rPr>
              <a:t> that submits a bid must be the same as the </a:t>
            </a: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Respondents</a:t>
            </a:r>
            <a:r>
              <a:rPr lang="en-US" sz="1400" i="0" u="none" strike="noStrike" baseline="0" dirty="0">
                <a:solidFill>
                  <a:srgbClr val="000000"/>
                </a:solidFill>
              </a:rPr>
              <a:t> that submitted an intent to log a bid, failing which it will result in disqualification. </a:t>
            </a:r>
            <a:endParaRPr lang="en-GB" sz="1400" dirty="0"/>
          </a:p>
          <a:p>
            <a:pPr algn="just">
              <a:lnSpc>
                <a:spcPct val="100000"/>
              </a:lnSpc>
              <a:spcBef>
                <a:spcPts val="600"/>
              </a:spcBef>
              <a:spcAft>
                <a:spcPts val="600"/>
              </a:spcAft>
              <a:defRPr/>
            </a:pP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Bid validity period is </a:t>
            </a:r>
            <a:r>
              <a:rPr lang="en-US" sz="1400" b="1" dirty="0">
                <a:solidFill>
                  <a:prstClr val="black"/>
                </a:solidFill>
                <a:latin typeface="Tahoma" panose="020B0604030504040204" pitchFamily="34" charset="0"/>
                <a:ea typeface="Tahoma" panose="020B0604030504040204" pitchFamily="34" charset="0"/>
                <a:cs typeface="Tahoma" panose="020B0604030504040204" pitchFamily="34" charset="0"/>
              </a:rPr>
              <a:t>180</a:t>
            </a:r>
            <a:r>
              <a:rPr lang="en-GB" sz="1400" b="1" dirty="0">
                <a:solidFill>
                  <a:prstClr val="black"/>
                </a:solidFill>
                <a:latin typeface="Tahoma" panose="020B0604030504040204" pitchFamily="34" charset="0"/>
                <a:ea typeface="Tahoma" panose="020B0604030504040204" pitchFamily="34" charset="0"/>
                <a:cs typeface="Tahoma" panose="020B0604030504040204" pitchFamily="34" charset="0"/>
              </a:rPr>
              <a:t> Business Days from Closing Date.</a:t>
            </a:r>
          </a:p>
          <a:p>
            <a:pPr marR="0" algn="just">
              <a:lnSpc>
                <a:spcPct val="100000"/>
              </a:lnSpc>
              <a:spcBef>
                <a:spcPts val="600"/>
              </a:spcBef>
              <a:spcAft>
                <a:spcPts val="600"/>
              </a:spcAft>
              <a:defRPr/>
            </a:pPr>
            <a:r>
              <a:rPr lang="en-ZA" sz="1400" dirty="0">
                <a:solidFill>
                  <a:prstClr val="black"/>
                </a:solidFill>
                <a:latin typeface="Tahoma" panose="020B0604030504040204" pitchFamily="34" charset="0"/>
                <a:ea typeface="Tahoma" panose="020B0604030504040204" pitchFamily="34" charset="0"/>
                <a:cs typeface="Tahoma" panose="020B0604030504040204" pitchFamily="34" charset="0"/>
              </a:rPr>
              <a:t>Respondents RFP proposal must </a:t>
            </a:r>
            <a:r>
              <a:rPr lang="en-GB" sz="1400" b="1" dirty="0">
                <a:latin typeface="Tahoma" panose="020B0604030504040204" pitchFamily="34" charset="0"/>
                <a:ea typeface="Tahoma" panose="020B0604030504040204" pitchFamily="34" charset="0"/>
                <a:cs typeface="Tahoma" panose="020B0604030504040204" pitchFamily="34" charset="0"/>
              </a:rPr>
              <a:t>sign documents [sign, stamp and date the bottom of each page] before uploading them on the system. The person or persons signing the submission must be legally authorised by the respondent to do so.</a:t>
            </a:r>
            <a:endParaRPr lang="en-GB"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400" b="1" dirty="0">
                <a:latin typeface="Arial" panose="020B0604020202020204" pitchFamily="34" charset="0"/>
                <a:cs typeface="Arial" panose="020B0604020202020204" pitchFamily="34" charset="0"/>
              </a:rPr>
              <a:t>      </a:t>
            </a:r>
            <a:endParaRPr lang="en-US" sz="1400" dirty="0"/>
          </a:p>
          <a:p>
            <a:pPr marL="0" marR="0" indent="0" algn="just">
              <a:lnSpc>
                <a:spcPct val="100000"/>
              </a:lnSpc>
              <a:buNone/>
              <a:defRPr/>
            </a:pPr>
            <a:r>
              <a:rPr lang="en-US" sz="1400" b="1" dirty="0">
                <a:solidFill>
                  <a:prstClr val="black"/>
                </a:solidFill>
                <a:latin typeface="Tahoma" panose="020B0604030504040204" pitchFamily="34" charset="0"/>
                <a:ea typeface="Tahoma" panose="020B0604030504040204" pitchFamily="34" charset="0"/>
                <a:cs typeface="Tahoma" panose="020B0604030504040204" pitchFamily="34" charset="0"/>
              </a:rPr>
              <a:t>Respondents must register on the </a:t>
            </a:r>
            <a:r>
              <a:rPr lang="en-GB" sz="1400" b="1" dirty="0">
                <a:solidFill>
                  <a:prstClr val="black"/>
                </a:solidFill>
                <a:latin typeface="Tahoma" panose="020B0604030504040204" pitchFamily="34" charset="0"/>
                <a:ea typeface="Tahoma" panose="020B0604030504040204" pitchFamily="34" charset="0"/>
                <a:cs typeface="Tahoma" panose="020B0604030504040204" pitchFamily="34" charset="0"/>
              </a:rPr>
              <a:t>National Treasury’s Central Supplier Database (</a:t>
            </a:r>
            <a:r>
              <a:rPr lang="en-US" sz="1400" b="1" dirty="0">
                <a:solidFill>
                  <a:prstClr val="black"/>
                </a:solidFill>
                <a:latin typeface="Tahoma" panose="020B0604030504040204" pitchFamily="34" charset="0"/>
                <a:ea typeface="Tahoma" panose="020B0604030504040204" pitchFamily="34" charset="0"/>
                <a:cs typeface="Tahoma" panose="020B0604030504040204" pitchFamily="34" charset="0"/>
              </a:rPr>
              <a:t>CSD) prior to submitting/uploading their bids. Business may not be awarded to a Respondent who has failed to register on the CSD</a:t>
            </a:r>
            <a:r>
              <a:rPr lang="en-GB" sz="1400" dirty="0">
                <a:solidFill>
                  <a:prstClr val="black"/>
                </a:solidFill>
                <a:latin typeface="Tahoma" panose="020B0604030504040204" pitchFamily="34" charset="0"/>
                <a:ea typeface="Tahoma" panose="020B0604030504040204" pitchFamily="34" charset="0"/>
                <a:cs typeface="Tahoma" panose="020B0604030504040204" pitchFamily="34" charset="0"/>
              </a:rPr>
              <a:t>, only foreign suppliers with no local registered entity need not register on the CSD.</a:t>
            </a:r>
          </a:p>
          <a:p>
            <a:pPr algn="just">
              <a:lnSpc>
                <a:spcPct val="100000"/>
              </a:lnSpc>
              <a:spcBef>
                <a:spcPts val="600"/>
              </a:spcBef>
              <a:spcAft>
                <a:spcPts val="600"/>
              </a:spcAft>
              <a:defRPr/>
            </a:pPr>
            <a:endParaRPr lang="en-GB" sz="1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gn="just">
              <a:lnSpc>
                <a:spcPct val="100000"/>
              </a:lnSpc>
              <a:buFont typeface="Arial" charset="0"/>
              <a:buNone/>
              <a:defRPr/>
            </a:pPr>
            <a:endParaRPr lang="en-GB" sz="1400" b="1" dirty="0">
              <a:solidFill>
                <a:prstClr val="black"/>
              </a:solidFill>
              <a:latin typeface="Calibri"/>
              <a:ea typeface="Tahoma" panose="020B0604030504040204" pitchFamily="34" charset="0"/>
              <a:cs typeface="Tahoma" panose="020B0604030504040204" pitchFamily="34" charset="0"/>
            </a:endParaRPr>
          </a:p>
          <a:p>
            <a:pPr marL="0" indent="0" algn="just">
              <a:lnSpc>
                <a:spcPct val="100000"/>
              </a:lnSpc>
              <a:buFont typeface="Arial" charset="0"/>
              <a:buNone/>
              <a:defRPr/>
            </a:pPr>
            <a:endParaRPr lang="en-GB" sz="1200" dirty="0">
              <a:solidFill>
                <a:prstClr val="black"/>
              </a:solidFill>
              <a:latin typeface="Calibri"/>
              <a:ea typeface="Tahoma" panose="020B0604030504040204" pitchFamily="34" charset="0"/>
              <a:cs typeface="Tahoma" panose="020B0604030504040204" pitchFamily="34" charset="0"/>
            </a:endParaRPr>
          </a:p>
          <a:p>
            <a:pPr marL="171450" indent="-171450" algn="just">
              <a:lnSpc>
                <a:spcPct val="100000"/>
              </a:lnSpc>
              <a:buFont typeface="Arial" pitchFamily="34" charset="0"/>
              <a:buChar char="•"/>
              <a:defRPr/>
            </a:pPr>
            <a:endParaRPr lang="en-US" sz="1200" dirty="0">
              <a:solidFill>
                <a:prstClr val="black"/>
              </a:solidFill>
              <a:latin typeface="Calibri"/>
              <a:ea typeface="Tahoma" panose="020B0604030504040204" pitchFamily="34" charset="0"/>
              <a:cs typeface="Tahoma" panose="020B0604030504040204" pitchFamily="34" charset="0"/>
            </a:endParaRPr>
          </a:p>
        </p:txBody>
      </p:sp>
      <p:sp>
        <p:nvSpPr>
          <p:cNvPr id="3" name="Rectangle 2">
            <a:extLst>
              <a:ext uri="{FF2B5EF4-FFF2-40B4-BE49-F238E27FC236}">
                <a16:creationId xmlns:a16="http://schemas.microsoft.com/office/drawing/2014/main" id="{2D6C8DC0-79A8-F9D0-066D-A69F216668AB}"/>
              </a:ext>
            </a:extLst>
          </p:cNvPr>
          <p:cNvSpPr/>
          <p:nvPr/>
        </p:nvSpPr>
        <p:spPr>
          <a:xfrm>
            <a:off x="436420" y="418789"/>
            <a:ext cx="4272323" cy="461665"/>
          </a:xfrm>
          <a:prstGeom prst="rect">
            <a:avLst/>
          </a:prstGeom>
        </p:spPr>
        <p:txBody>
          <a:bodyPr wrap="none">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Key Points - General (1/2)</a:t>
            </a:r>
            <a:endParaRPr lang="en-ZA" sz="2400" dirty="0"/>
          </a:p>
        </p:txBody>
      </p:sp>
    </p:spTree>
    <p:extLst>
      <p:ext uri="{BB962C8B-B14F-4D97-AF65-F5344CB8AC3E}">
        <p14:creationId xmlns:p14="http://schemas.microsoft.com/office/powerpoint/2010/main" val="591069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6084A32-A0B5-4497-98A0-A64D8518E5C6}"/>
              </a:ext>
            </a:extLst>
          </p:cNvPr>
          <p:cNvSpPr txBox="1"/>
          <p:nvPr/>
        </p:nvSpPr>
        <p:spPr>
          <a:xfrm>
            <a:off x="410028" y="352492"/>
            <a:ext cx="6062520" cy="461665"/>
          </a:xfrm>
          <a:prstGeom prst="rect">
            <a:avLst/>
          </a:prstGeom>
          <a:noFill/>
        </p:spPr>
        <p:txBody>
          <a:bodyPr wrap="square">
            <a:spAutoFit/>
          </a:bodyPr>
          <a:lstStyle/>
          <a:p>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Key Points - General (2/2)</a:t>
            </a:r>
            <a:endParaRPr lang="en-US" sz="2400" b="1" dirty="0"/>
          </a:p>
        </p:txBody>
      </p:sp>
      <p:sp>
        <p:nvSpPr>
          <p:cNvPr id="5" name="TextBox 4">
            <a:extLst>
              <a:ext uri="{FF2B5EF4-FFF2-40B4-BE49-F238E27FC236}">
                <a16:creationId xmlns:a16="http://schemas.microsoft.com/office/drawing/2014/main" id="{30161303-9187-D066-A113-5B25E85BDFDF}"/>
              </a:ext>
            </a:extLst>
          </p:cNvPr>
          <p:cNvSpPr txBox="1"/>
          <p:nvPr/>
        </p:nvSpPr>
        <p:spPr>
          <a:xfrm>
            <a:off x="523040" y="677670"/>
            <a:ext cx="10384972" cy="6188554"/>
          </a:xfrm>
          <a:prstGeom prst="rect">
            <a:avLst/>
          </a:prstGeom>
          <a:noFill/>
        </p:spPr>
        <p:txBody>
          <a:bodyPr wrap="square">
            <a:spAutoFit/>
          </a:bodyPr>
          <a:lstStyle/>
          <a:p>
            <a:pPr marL="171450" indent="-171450" algn="just" defTabSz="955675" fontAlgn="base">
              <a:lnSpc>
                <a:spcPct val="200000"/>
              </a:lnSpc>
              <a:spcBef>
                <a:spcPct val="0"/>
              </a:spcBef>
              <a:buFont typeface="Wingdings" panose="05000000000000000000" pitchFamily="2" charset="2"/>
              <a:buChar char="§"/>
            </a:pPr>
            <a:r>
              <a:rPr lang="en-US" sz="1400" dirty="0">
                <a:solidFill>
                  <a:schemeClr val="tx1"/>
                </a:solidFill>
                <a:latin typeface="Tahoma"/>
              </a:rPr>
              <a:t>Communication relating to this RFP:</a:t>
            </a:r>
          </a:p>
          <a:p>
            <a:pPr marL="647700" lvl="1" indent="-171450" algn="just" defTabSz="955675" fontAlgn="base">
              <a:lnSpc>
                <a:spcPct val="200000"/>
              </a:lnSpc>
              <a:spcBef>
                <a:spcPct val="0"/>
              </a:spcBef>
              <a:buFontTx/>
              <a:buChar char="−"/>
            </a:pPr>
            <a:r>
              <a:rPr lang="en-US" sz="1400" dirty="0">
                <a:latin typeface="Tahoma"/>
                <a:ea typeface="Tahoma" panose="020B0604030504040204" pitchFamily="34" charset="0"/>
                <a:cs typeface="Tahoma" panose="020B0604030504040204" pitchFamily="34" charset="0"/>
              </a:rPr>
              <a:t>After the briefing session, should Respondents have more questions, </a:t>
            </a:r>
            <a:r>
              <a:rPr lang="en-GB" sz="1400" dirty="0">
                <a:latin typeface="Tahoma" panose="020B0604030504040204" pitchFamily="34" charset="0"/>
                <a:ea typeface="Tahoma" panose="020B0604030504040204" pitchFamily="34" charset="0"/>
                <a:cs typeface="Tahoma" panose="020B0604030504040204" pitchFamily="34" charset="0"/>
              </a:rPr>
              <a:t>RFP Clarification Request Form (Section 8) should be submitted onto the system, and sent to</a:t>
            </a:r>
            <a:r>
              <a:rPr lang="en-GB" sz="1400" u="sng" dirty="0">
                <a:latin typeface="Tahoma" panose="020B0604030504040204" pitchFamily="34" charset="0"/>
                <a:ea typeface="Tahoma" panose="020B0604030504040204" pitchFamily="34" charset="0"/>
                <a:cs typeface="Tahoma" panose="020B0604030504040204" pitchFamily="34" charset="0"/>
              </a:rPr>
              <a:t> </a:t>
            </a:r>
            <a:r>
              <a:rPr lang="en-GB" sz="1400" u="sng" dirty="0">
                <a:solidFill>
                  <a:srgbClr val="0070C0"/>
                </a:solidFill>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Busi.chabalala@transnet.net</a:t>
            </a:r>
            <a:r>
              <a:rPr lang="en-GB" sz="1400" u="sng"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GB" sz="1400" dirty="0">
                <a:latin typeface="Tahoma" panose="020B0604030504040204" pitchFamily="34" charset="0"/>
                <a:ea typeface="Tahoma" panose="020B0604030504040204" pitchFamily="34" charset="0"/>
                <a:cs typeface="Tahoma" panose="020B0604030504040204" pitchFamily="34" charset="0"/>
              </a:rPr>
              <a:t>and copy  </a:t>
            </a:r>
            <a:r>
              <a:rPr lang="en-GB" sz="1400" u="sng" dirty="0">
                <a:solidFill>
                  <a:srgbClr val="0070C0"/>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lerato.Ramoyada@transnet.net</a:t>
            </a:r>
            <a:r>
              <a:rPr lang="en-GB" sz="1400" u="sng"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GB" sz="1400" dirty="0">
                <a:latin typeface="Tahoma" panose="020B0604030504040204" pitchFamily="34" charset="0"/>
                <a:ea typeface="Tahoma" panose="020B0604030504040204" pitchFamily="34" charset="0"/>
                <a:cs typeface="Tahoma" panose="020B0604030504040204" pitchFamily="34" charset="0"/>
              </a:rPr>
              <a:t>before</a:t>
            </a:r>
            <a:r>
              <a:rPr lang="en-GB" sz="1400" b="1" dirty="0">
                <a:latin typeface="Tahoma" panose="020B0604030504040204" pitchFamily="34" charset="0"/>
                <a:ea typeface="Tahoma" panose="020B0604030504040204" pitchFamily="34" charset="0"/>
                <a:cs typeface="Tahoma" panose="020B0604030504040204" pitchFamily="34" charset="0"/>
              </a:rPr>
              <a:t> </a:t>
            </a:r>
            <a:r>
              <a:rPr lang="en-GB" sz="1400" dirty="0">
                <a:latin typeface="Tahoma" panose="020B0604030504040204" pitchFamily="34" charset="0"/>
                <a:ea typeface="Tahoma" panose="020B0604030504040204" pitchFamily="34" charset="0"/>
                <a:cs typeface="Tahoma" panose="020B0604030504040204" pitchFamily="34" charset="0"/>
              </a:rPr>
              <a:t>or on </a:t>
            </a:r>
            <a:r>
              <a:rPr lang="en-GB" sz="1400" b="1" dirty="0">
                <a:latin typeface="Tahoma" panose="020B0604030504040204" pitchFamily="34" charset="0"/>
                <a:ea typeface="Tahoma" panose="020B0604030504040204" pitchFamily="34" charset="0"/>
                <a:cs typeface="Tahoma" panose="020B0604030504040204" pitchFamily="34" charset="0"/>
              </a:rPr>
              <a:t>02 June 2025.</a:t>
            </a:r>
          </a:p>
          <a:p>
            <a:pPr marL="647700" lvl="1" indent="-171450" algn="just" defTabSz="955675" fontAlgn="base">
              <a:lnSpc>
                <a:spcPct val="200000"/>
              </a:lnSpc>
              <a:spcBef>
                <a:spcPct val="0"/>
              </a:spcBef>
              <a:buFontTx/>
              <a:buChar char="−"/>
            </a:pPr>
            <a:r>
              <a:rPr lang="en-GB" sz="1400" dirty="0">
                <a:latin typeface="Tahoma" panose="020B0604030504040204" pitchFamily="34" charset="0"/>
                <a:ea typeface="Tahoma" panose="020B0604030504040204" pitchFamily="34" charset="0"/>
                <a:cs typeface="Tahoma" panose="020B0604030504040204" pitchFamily="34" charset="0"/>
              </a:rPr>
              <a:t>In the interest of fairness and transparency, Transnet’s response to such a query will be published on the National Treasury e-tender portal and Transnet website. </a:t>
            </a:r>
          </a:p>
          <a:p>
            <a:pPr marL="647700" lvl="1" indent="-171450" algn="just" defTabSz="955675" fontAlgn="base">
              <a:lnSpc>
                <a:spcPct val="200000"/>
              </a:lnSpc>
              <a:spcBef>
                <a:spcPct val="0"/>
              </a:spcBef>
              <a:buFontTx/>
              <a:buChar char="−"/>
            </a:pPr>
            <a:r>
              <a:rPr lang="en-GB" sz="1400" dirty="0">
                <a:latin typeface="Tahoma" panose="020B0604030504040204" pitchFamily="34" charset="0"/>
                <a:ea typeface="Tahoma" panose="020B0604030504040204" pitchFamily="34" charset="0"/>
                <a:cs typeface="Tahoma" panose="020B0604030504040204" pitchFamily="34" charset="0"/>
              </a:rPr>
              <a:t>Respondents are required to ensure that all clarification questions are sent to Transnet before the clarification closing date and time in order to allow Transnet sufficient time to respond to all clarification questions.</a:t>
            </a:r>
            <a:endParaRPr lang="en-GB" sz="1400" b="1" dirty="0">
              <a:latin typeface="Tahoma" panose="020B0604030504040204" pitchFamily="34" charset="0"/>
              <a:ea typeface="Tahoma" panose="020B0604030504040204" pitchFamily="34" charset="0"/>
              <a:cs typeface="Tahoma" panose="020B0604030504040204" pitchFamily="34" charset="0"/>
            </a:endParaRPr>
          </a:p>
          <a:p>
            <a:pPr marL="285750" lvl="1" indent="-285750" algn="l">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It is prohibited for Respondents to attempt, either directly or indirectly, to canvass any officer or employee of Transnet in respect of this RFP between the closing date and the date of the award of the business.</a:t>
            </a:r>
          </a:p>
          <a:p>
            <a:pPr marL="285750" lvl="1" indent="-285750" algn="l">
              <a:buFont typeface="Arial" panose="020B0604020202020204" pitchFamily="34" charset="0"/>
              <a:buChar char="•"/>
            </a:pPr>
            <a:endParaRPr lang="en-ZA" sz="1400" dirty="0">
              <a:latin typeface="Tahoma" panose="020B0604030504040204" pitchFamily="34" charset="0"/>
              <a:ea typeface="Tahoma" panose="020B0604030504040204" pitchFamily="34" charset="0"/>
              <a:cs typeface="Tahoma" panose="020B0604030504040204" pitchFamily="34" charset="0"/>
            </a:endParaRPr>
          </a:p>
          <a:p>
            <a:pPr marL="285750" lvl="1" indent="-285750" algn="l">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Respondents found to be in collusion with one another will be automatically disqualified and restricted from doing business with organs of state for a specified period.</a:t>
            </a:r>
            <a:endParaRPr lang="en-ZA" sz="1400" dirty="0">
              <a:latin typeface="Tahoma" panose="020B0604030504040204" pitchFamily="34" charset="0"/>
              <a:ea typeface="Tahoma" panose="020B0604030504040204" pitchFamily="34" charset="0"/>
              <a:cs typeface="Tahoma" panose="020B0604030504040204" pitchFamily="34" charset="0"/>
            </a:endParaRPr>
          </a:p>
          <a:p>
            <a:pPr marL="285750" lvl="1" indent="-285750" fontAlgn="base">
              <a:lnSpc>
                <a:spcPct val="200000"/>
              </a:lnSpc>
              <a:spcBef>
                <a:spcPct val="0"/>
              </a:spcBef>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Transnet will publish the outcome of this RFP in the National Treasury e-tender portal and Transnet website with 10 days after the award has been </a:t>
            </a:r>
            <a:r>
              <a:rPr lang="en-US" sz="1400" dirty="0" err="1">
                <a:latin typeface="Tahoma" panose="020B0604030504040204" pitchFamily="34" charset="0"/>
                <a:ea typeface="Tahoma" panose="020B0604030504040204" pitchFamily="34" charset="0"/>
                <a:cs typeface="Tahoma" panose="020B0604030504040204" pitchFamily="34" charset="0"/>
              </a:rPr>
              <a:t>finalised</a:t>
            </a:r>
            <a:r>
              <a:rPr lang="en-US" sz="1400" dirty="0">
                <a:latin typeface="Tahoma" panose="020B0604030504040204" pitchFamily="34" charset="0"/>
                <a:ea typeface="Tahoma" panose="020B0604030504040204" pitchFamily="34" charset="0"/>
                <a:cs typeface="Tahoma" panose="020B0604030504040204" pitchFamily="34" charset="0"/>
              </a:rPr>
              <a:t>. Respondents are required to check the National Treasury e-tender Portal and Transnet website for the results of the tender process </a:t>
            </a:r>
            <a:endParaRPr lang="en-ZA" sz="1400" dirty="0">
              <a:latin typeface="Tahoma" panose="020B0604030504040204" pitchFamily="34" charset="0"/>
              <a:ea typeface="Tahoma" panose="020B0604030504040204" pitchFamily="34" charset="0"/>
              <a:cs typeface="Tahoma" panose="020B0604030504040204" pitchFamily="34" charset="0"/>
            </a:endParaRPr>
          </a:p>
          <a:p>
            <a:pPr lvl="0" algn="just" defTabSz="371475">
              <a:lnSpc>
                <a:spcPct val="150000"/>
              </a:lnSpc>
              <a:defRPr/>
            </a:pPr>
            <a:endParaRPr lang="en-GB" sz="1400" dirty="0">
              <a:latin typeface="+mn-lt"/>
            </a:endParaRPr>
          </a:p>
        </p:txBody>
      </p:sp>
    </p:spTree>
    <p:extLst>
      <p:ext uri="{BB962C8B-B14F-4D97-AF65-F5344CB8AC3E}">
        <p14:creationId xmlns:p14="http://schemas.microsoft.com/office/powerpoint/2010/main" val="2986857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6BDFC9-BABB-B648-A162-69D5F2052457}"/>
              </a:ext>
            </a:extLst>
          </p:cNvPr>
          <p:cNvSpPr>
            <a:spLocks noGrp="1"/>
          </p:cNvSpPr>
          <p:nvPr>
            <p:ph type="title"/>
          </p:nvPr>
        </p:nvSpPr>
        <p:spPr>
          <a:xfrm>
            <a:off x="481778" y="371108"/>
            <a:ext cx="10079725" cy="461665"/>
          </a:xfrm>
        </p:spPr>
        <p:txBody>
          <a:bodyPr/>
          <a:lstStyle/>
          <a:p>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Key Points: </a:t>
            </a:r>
            <a:r>
              <a:rPr lang="en-US" dirty="0">
                <a:latin typeface="Tahoma" panose="020B0604030504040204" pitchFamily="34" charset="0"/>
                <a:ea typeface="Tahoma" panose="020B0604030504040204" pitchFamily="34" charset="0"/>
                <a:cs typeface="Tahoma" panose="020B0604030504040204" pitchFamily="34" charset="0"/>
              </a:rPr>
              <a:t>PROPOSAL SUBMISSION</a:t>
            </a:r>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8065CF59-9483-A9B3-AE2D-E8D78BEBD6A5}"/>
              </a:ext>
            </a:extLst>
          </p:cNvPr>
          <p:cNvSpPr txBox="1"/>
          <p:nvPr/>
        </p:nvSpPr>
        <p:spPr>
          <a:xfrm>
            <a:off x="239406" y="891333"/>
            <a:ext cx="10667293" cy="5878532"/>
          </a:xfrm>
          <a:prstGeom prst="rect">
            <a:avLst/>
          </a:prstGeom>
          <a:noFill/>
        </p:spPr>
        <p:txBody>
          <a:bodyPr wrap="square">
            <a:spAutoFit/>
          </a:bodyPr>
          <a:lstStyle/>
          <a:p>
            <a:pPr marL="357188" indent="-357188" algn="just" defTabSz="955675" eaLnBrk="0" fontAlgn="base" hangingPunct="0">
              <a:spcBef>
                <a:spcPts val="600"/>
              </a:spcBef>
              <a:spcAft>
                <a:spcPts val="600"/>
              </a:spcAft>
              <a:buFont typeface="Arial" charset="0"/>
              <a:buChar char="•"/>
              <a:defRPr/>
            </a:pPr>
            <a:r>
              <a:rPr lang="en-US" sz="1400" dirty="0">
                <a:solidFill>
                  <a:srgbClr val="000000"/>
                </a:solidFill>
              </a:rPr>
              <a:t>Transnet has implemented a new electronic tender submission system, the e-Tender Submission Portal, in line with the overall Transnet digitalization strategy where suppliers can view advertised tenders, register their information, log their intent to respond to bids and upload their bid proposals/responses on to the system. </a:t>
            </a:r>
          </a:p>
          <a:p>
            <a:pPr marL="357188" indent="-357188" algn="just" defTabSz="955675" eaLnBrk="0" fontAlgn="base" hangingPunct="0">
              <a:spcBef>
                <a:spcPts val="600"/>
              </a:spcBef>
              <a:spcAft>
                <a:spcPts val="600"/>
              </a:spcAft>
              <a:buFont typeface="Arial" charset="0"/>
              <a:buChar char="•"/>
              <a:defRPr/>
            </a:pPr>
            <a:r>
              <a:rPr lang="en-US" sz="1400" dirty="0">
                <a:solidFill>
                  <a:srgbClr val="000000"/>
                </a:solidFill>
              </a:rPr>
              <a:t>The Transnet e-Tender Submission Portal can be accessed as follows: </a:t>
            </a:r>
          </a:p>
          <a:p>
            <a:pPr marL="357188" indent="-357188" algn="just" defTabSz="955675" eaLnBrk="0" fontAlgn="base" hangingPunct="0">
              <a:spcBef>
                <a:spcPts val="600"/>
              </a:spcBef>
              <a:spcAft>
                <a:spcPts val="600"/>
              </a:spcAft>
              <a:buFont typeface="Arial" charset="0"/>
              <a:buChar char="•"/>
              <a:defRPr/>
            </a:pPr>
            <a:r>
              <a:rPr lang="en-US" sz="1400" dirty="0">
                <a:solidFill>
                  <a:srgbClr val="000000"/>
                </a:solidFill>
              </a:rPr>
              <a:t>Log on to the Transnet </a:t>
            </a:r>
            <a:r>
              <a:rPr lang="en-US" sz="1400" dirty="0" err="1">
                <a:solidFill>
                  <a:srgbClr val="000000"/>
                </a:solidFill>
              </a:rPr>
              <a:t>eTenders</a:t>
            </a:r>
            <a:r>
              <a:rPr lang="en-US" sz="1400" dirty="0">
                <a:solidFill>
                  <a:srgbClr val="000000"/>
                </a:solidFill>
              </a:rPr>
              <a:t> management platform website/ Portal (transnetetenders.azurewebsites.net) </a:t>
            </a:r>
          </a:p>
          <a:p>
            <a:pPr marL="357188" indent="-357188" algn="just" defTabSz="955675" eaLnBrk="0" fontAlgn="base" hangingPunct="0">
              <a:spcBef>
                <a:spcPts val="600"/>
              </a:spcBef>
              <a:spcAft>
                <a:spcPts val="600"/>
              </a:spcAft>
              <a:buFont typeface="Arial" charset="0"/>
              <a:buChar char="•"/>
              <a:defRPr/>
            </a:pPr>
            <a:r>
              <a:rPr lang="en-US" sz="1400" dirty="0">
                <a:solidFill>
                  <a:srgbClr val="000000"/>
                </a:solidFill>
              </a:rPr>
              <a:t>Click on “ADVERTISED TENDERS” to view advertised tenders. </a:t>
            </a:r>
          </a:p>
          <a:p>
            <a:pPr marL="357188" indent="-357188" algn="just" defTabSz="955675" eaLnBrk="0" fontAlgn="base" hangingPunct="0">
              <a:spcBef>
                <a:spcPts val="600"/>
              </a:spcBef>
              <a:spcAft>
                <a:spcPts val="600"/>
              </a:spcAft>
              <a:buFont typeface="Arial" charset="0"/>
              <a:buChar char="•"/>
              <a:defRPr/>
            </a:pPr>
            <a:r>
              <a:rPr lang="en-US" sz="1400" dirty="0">
                <a:solidFill>
                  <a:srgbClr val="000000"/>
                </a:solidFill>
              </a:rPr>
              <a:t>Click on “SIGN IN/REGISTER –to register new bidder information and ensure that all mandatory information is completed) OR. </a:t>
            </a:r>
          </a:p>
          <a:p>
            <a:pPr marL="357188" indent="-357188" algn="just" defTabSz="955675" eaLnBrk="0" fontAlgn="base" hangingPunct="0">
              <a:spcBef>
                <a:spcPts val="600"/>
              </a:spcBef>
              <a:spcAft>
                <a:spcPts val="600"/>
              </a:spcAft>
              <a:buFont typeface="Arial" charset="0"/>
              <a:buChar char="•"/>
              <a:defRPr/>
            </a:pPr>
            <a:r>
              <a:rPr lang="en-US" sz="1400" dirty="0">
                <a:solidFill>
                  <a:srgbClr val="000000"/>
                </a:solidFill>
              </a:rPr>
              <a:t>to sign in if already registered. </a:t>
            </a:r>
          </a:p>
          <a:p>
            <a:pPr marL="357188" indent="-357188" algn="just" defTabSz="955675" eaLnBrk="0" fontAlgn="base" hangingPunct="0">
              <a:spcBef>
                <a:spcPts val="600"/>
              </a:spcBef>
              <a:spcAft>
                <a:spcPts val="600"/>
              </a:spcAft>
              <a:buFont typeface="Arial" charset="0"/>
              <a:buChar char="•"/>
              <a:defRPr/>
            </a:pPr>
            <a:r>
              <a:rPr lang="en-US" sz="1400" dirty="0">
                <a:solidFill>
                  <a:srgbClr val="000000"/>
                </a:solidFill>
              </a:rPr>
              <a:t>Toggle (click to switch) the “Log an Intent” button to submit a bid. </a:t>
            </a:r>
          </a:p>
          <a:p>
            <a:pPr marL="357188" indent="-357188" algn="just" defTabSz="955675" eaLnBrk="0" fontAlgn="base" hangingPunct="0">
              <a:spcBef>
                <a:spcPts val="600"/>
              </a:spcBef>
              <a:spcAft>
                <a:spcPts val="600"/>
              </a:spcAft>
              <a:buFont typeface="Arial" charset="0"/>
              <a:buChar char="•"/>
              <a:defRPr/>
            </a:pPr>
            <a:r>
              <a:rPr lang="en-US" sz="1400" dirty="0">
                <a:solidFill>
                  <a:srgbClr val="000000"/>
                </a:solidFill>
              </a:rPr>
              <a:t>Submit bid documents by uploading them into the system against each tender selected. </a:t>
            </a:r>
          </a:p>
          <a:p>
            <a:pPr marL="357188" indent="-357188" algn="just" defTabSz="955675" eaLnBrk="0" fontAlgn="base" hangingPunct="0">
              <a:spcBef>
                <a:spcPts val="600"/>
              </a:spcBef>
              <a:spcAft>
                <a:spcPts val="600"/>
              </a:spcAft>
              <a:buFont typeface="Arial" charset="0"/>
              <a:buChar char="•"/>
              <a:defRPr/>
            </a:pPr>
            <a:r>
              <a:rPr lang="en-US" sz="1400" dirty="0">
                <a:solidFill>
                  <a:srgbClr val="000000"/>
                </a:solidFill>
              </a:rPr>
              <a:t>Respondents are to submit bid documents by uploading them onto the Transnet system against each tender selected. A Bidder can upload 30mb per upload and multiple uploads are permitted. </a:t>
            </a:r>
          </a:p>
          <a:p>
            <a:pPr marL="357188" indent="-357188" algn="just" defTabSz="955675" eaLnBrk="0" fontAlgn="base" hangingPunct="0">
              <a:spcBef>
                <a:spcPts val="600"/>
              </a:spcBef>
              <a:spcAft>
                <a:spcPts val="600"/>
              </a:spcAft>
              <a:buFont typeface="Arial" charset="0"/>
              <a:buChar char="•"/>
              <a:defRPr/>
            </a:pPr>
            <a:r>
              <a:rPr lang="en-US" sz="1400" dirty="0">
                <a:solidFill>
                  <a:srgbClr val="000000"/>
                </a:solidFill>
              </a:rPr>
              <a:t>Bidders should ensure that electronic bid submissions are submitted at least a day before the closing date and bidders should not wait for the last hour before the deadline to submit. This is to enable them to timeously address issues which they may encounter due to internet speed, bandwidth, or the size of the number of uploads being submitted. Transnet will not be held liable for any challenges experienced by bidders because of their own technical challenges. </a:t>
            </a:r>
          </a:p>
          <a:p>
            <a:pPr marL="357188" indent="-357188" algn="just" defTabSz="955675" eaLnBrk="0" fontAlgn="base" hangingPunct="0">
              <a:spcBef>
                <a:spcPts val="600"/>
              </a:spcBef>
              <a:spcAft>
                <a:spcPts val="600"/>
              </a:spcAft>
              <a:buFont typeface="Arial" charset="0"/>
              <a:buChar char="•"/>
              <a:defRPr/>
            </a:pPr>
            <a:r>
              <a:rPr lang="en-US" sz="1400" dirty="0">
                <a:solidFill>
                  <a:srgbClr val="000000"/>
                </a:solidFill>
              </a:rPr>
              <a:t>No late submissions will be accepted. The bidder guide can be found on the Transnet Portal transnetetenders.azurewebsites.net. </a:t>
            </a:r>
          </a:p>
          <a:p>
            <a:pPr marL="357188" indent="-357188" algn="just" defTabSz="955675" eaLnBrk="0" fontAlgn="base" hangingPunct="0">
              <a:spcBef>
                <a:spcPts val="600"/>
              </a:spcBef>
              <a:spcAft>
                <a:spcPts val="600"/>
              </a:spcAft>
              <a:buFont typeface="Arial" charset="0"/>
              <a:buChar char="•"/>
              <a:defRPr/>
            </a:pPr>
            <a:r>
              <a:rPr lang="en-US" sz="1400" dirty="0">
                <a:solidFill>
                  <a:srgbClr val="000000"/>
                </a:solidFill>
              </a:rPr>
              <a:t>Each company must register its own profile using its company details and use the corresponding registered profile to log an intent to bid as well as submitting any bid. </a:t>
            </a:r>
          </a:p>
        </p:txBody>
      </p:sp>
    </p:spTree>
    <p:extLst>
      <p:ext uri="{BB962C8B-B14F-4D97-AF65-F5344CB8AC3E}">
        <p14:creationId xmlns:p14="http://schemas.microsoft.com/office/powerpoint/2010/main" val="3966873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2130B4-B1B9-8B21-BE52-A35CC331966F}"/>
              </a:ext>
            </a:extLst>
          </p:cNvPr>
          <p:cNvSpPr>
            <a:spLocks noGrp="1"/>
          </p:cNvSpPr>
          <p:nvPr>
            <p:ph type="title"/>
          </p:nvPr>
        </p:nvSpPr>
        <p:spPr>
          <a:xfrm>
            <a:off x="437710" y="388395"/>
            <a:ext cx="10079725" cy="1200329"/>
          </a:xfrm>
        </p:spPr>
        <p:txBody>
          <a:bodyPr/>
          <a:lstStyle/>
          <a:p>
            <a:r>
              <a:rPr lang="en-US" sz="2400" dirty="0">
                <a:latin typeface="+mn-lt"/>
              </a:rPr>
              <a:t>Scope of Requirements </a:t>
            </a:r>
            <a:br>
              <a:rPr lang="en-US" sz="2400" dirty="0">
                <a:solidFill>
                  <a:srgbClr val="FF0000"/>
                </a:solidFill>
                <a:latin typeface="+mn-lt"/>
              </a:rPr>
            </a:br>
            <a:br>
              <a:rPr lang="en-US" sz="2400" dirty="0">
                <a:solidFill>
                  <a:srgbClr val="FF0000"/>
                </a:solidFill>
                <a:latin typeface="+mn-lt"/>
              </a:rPr>
            </a:br>
            <a:endParaRPr lang="en-US" dirty="0">
              <a:solidFill>
                <a:srgbClr val="FF0000"/>
              </a:solidFill>
            </a:endParaRPr>
          </a:p>
        </p:txBody>
      </p:sp>
      <p:graphicFrame>
        <p:nvGraphicFramePr>
          <p:cNvPr id="9" name="Table 8">
            <a:extLst>
              <a:ext uri="{FF2B5EF4-FFF2-40B4-BE49-F238E27FC236}">
                <a16:creationId xmlns:a16="http://schemas.microsoft.com/office/drawing/2014/main" id="{19535EBC-37DA-F2F7-3469-798EDD74B05F}"/>
              </a:ext>
            </a:extLst>
          </p:cNvPr>
          <p:cNvGraphicFramePr>
            <a:graphicFrameLocks noGrp="1"/>
          </p:cNvGraphicFramePr>
          <p:nvPr>
            <p:extLst>
              <p:ext uri="{D42A27DB-BD31-4B8C-83A1-F6EECF244321}">
                <p14:modId xmlns:p14="http://schemas.microsoft.com/office/powerpoint/2010/main" val="1882527743"/>
              </p:ext>
            </p:extLst>
          </p:nvPr>
        </p:nvGraphicFramePr>
        <p:xfrm>
          <a:off x="639582" y="1696616"/>
          <a:ext cx="9962840" cy="4916716"/>
        </p:xfrm>
        <a:graphic>
          <a:graphicData uri="http://schemas.openxmlformats.org/drawingml/2006/table">
            <a:tbl>
              <a:tblPr firstRow="1" firstCol="1" bandRow="1"/>
              <a:tblGrid>
                <a:gridCol w="7359647">
                  <a:extLst>
                    <a:ext uri="{9D8B030D-6E8A-4147-A177-3AD203B41FA5}">
                      <a16:colId xmlns:a16="http://schemas.microsoft.com/office/drawing/2014/main" val="2048828116"/>
                    </a:ext>
                  </a:extLst>
                </a:gridCol>
                <a:gridCol w="2603193">
                  <a:extLst>
                    <a:ext uri="{9D8B030D-6E8A-4147-A177-3AD203B41FA5}">
                      <a16:colId xmlns:a16="http://schemas.microsoft.com/office/drawing/2014/main" val="4060948671"/>
                    </a:ext>
                  </a:extLst>
                </a:gridCol>
              </a:tblGrid>
              <a:tr h="218249">
                <a:tc>
                  <a:txBody>
                    <a:bodyPr/>
                    <a:lstStyle/>
                    <a:p>
                      <a:pPr marL="0" marR="0">
                        <a:spcBef>
                          <a:spcPts val="0"/>
                        </a:spcBef>
                        <a:spcAft>
                          <a:spcPts val="0"/>
                        </a:spcAft>
                      </a:pPr>
                      <a:r>
                        <a:rPr lang="en-US" sz="14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Areas of Legal Disciplines</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106" marR="491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spcBef>
                          <a:spcPts val="0"/>
                        </a:spcBef>
                        <a:spcAft>
                          <a:spcPts val="0"/>
                        </a:spcAft>
                      </a:pPr>
                      <a:r>
                        <a:rPr lang="en-US" sz="14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Tick (Category tendering for)</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106" marR="491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118492922"/>
                  </a:ext>
                </a:extLst>
              </a:tr>
              <a:tr h="195515">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1. Labour Law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106" marR="491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106" marR="491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7748961"/>
                  </a:ext>
                </a:extLst>
              </a:tr>
              <a:tr h="222796">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2. Litigation (Including Dispute Resolution)</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106" marR="491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106" marR="491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728733291"/>
                  </a:ext>
                </a:extLst>
              </a:tr>
              <a:tr h="200061">
                <a:tc>
                  <a:txBody>
                    <a:bodyPr/>
                    <a:lstStyle/>
                    <a:p>
                      <a:pPr marL="0" marR="0">
                        <a:spcBef>
                          <a:spcPts val="0"/>
                        </a:spcBef>
                        <a:spcAft>
                          <a:spcPts val="0"/>
                        </a:spcAft>
                      </a:pPr>
                      <a:r>
                        <a:rPr lang="en-US" sz="14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3. Litigation in the Special Tribunal and civil recovery litigation</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106" marR="491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106" marR="491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06511"/>
                  </a:ext>
                </a:extLst>
              </a:tr>
              <a:tr h="204608">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4. Public Policy and Regulatory Law</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106" marR="491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106" marR="491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286326432"/>
                  </a:ext>
                </a:extLst>
              </a:tr>
              <a:tr h="200061">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5. Commercial Law, Contractual Law</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106" marR="491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106" marR="491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1665499"/>
                  </a:ext>
                </a:extLst>
              </a:tr>
              <a:tr h="209155">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6. Constitutional and Administrative law</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106" marR="491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106" marR="491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169961387"/>
                  </a:ext>
                </a:extLst>
              </a:tr>
              <a:tr h="190968">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7. Legal due diligence</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106" marR="491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106" marR="491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262315"/>
                  </a:ext>
                </a:extLst>
              </a:tr>
              <a:tr h="195515">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8. Project Finance</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106" marR="491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106" marR="491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995640461"/>
                  </a:ext>
                </a:extLst>
              </a:tr>
              <a:tr h="204608">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9. Rail Reform</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106" marR="491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106" marR="491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4545066"/>
                  </a:ext>
                </a:extLst>
              </a:tr>
              <a:tr h="190968">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10. Maritime Law and Marine Insurance Law</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106" marR="491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106" marR="491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119897792"/>
                  </a:ext>
                </a:extLst>
              </a:tr>
              <a:tr h="200061">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11. Environmental Law</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106" marR="491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106" marR="491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1969830"/>
                  </a:ext>
                </a:extLst>
              </a:tr>
              <a:tr h="195515">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12. Insurance Law</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106" marR="491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106" marR="491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599896799"/>
                  </a:ext>
                </a:extLst>
              </a:tr>
              <a:tr h="195515">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13. Property / Conveyancing Law</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106" marR="491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106" marR="491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9351324"/>
                  </a:ext>
                </a:extLst>
              </a:tr>
              <a:tr h="181874">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14. Aviation Law</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106" marR="491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106" marR="491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834317590"/>
                  </a:ext>
                </a:extLst>
              </a:tr>
              <a:tr h="190968">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15. Competition Law</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106" marR="491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106" marR="491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4093297"/>
                  </a:ext>
                </a:extLst>
              </a:tr>
              <a:tr h="186421">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16. Copyright and Intellectual Property Law</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106" marR="491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106" marR="491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836682586"/>
                  </a:ext>
                </a:extLst>
              </a:tr>
              <a:tr h="186421">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17. Construction Law (NEC3 Contracts)</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106" marR="491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106" marR="491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6682345"/>
                  </a:ext>
                </a:extLst>
              </a:tr>
              <a:tr h="200061">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18. Media Law</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106" marR="491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106" marR="491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755356209"/>
                  </a:ext>
                </a:extLst>
              </a:tr>
              <a:tr h="190968">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19. Tax law, Customs &amp; Excise Duties</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106" marR="491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106" marR="491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5804528"/>
                  </a:ext>
                </a:extLst>
              </a:tr>
              <a:tr h="195515">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20. Public &amp; Private International Law</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106" marR="491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106" marR="491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775426511"/>
                  </a:ext>
                </a:extLst>
              </a:tr>
              <a:tr h="195515">
                <a:tc>
                  <a:txBody>
                    <a:bodyPr/>
                    <a:lstStyle/>
                    <a:p>
                      <a:pPr marL="0" marR="0">
                        <a:spcBef>
                          <a:spcPts val="0"/>
                        </a:spcBef>
                        <a:spcAft>
                          <a:spcPts val="0"/>
                        </a:spcAft>
                      </a:pPr>
                      <a:r>
                        <a:rPr lang="en-US" sz="14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21. Collections and Collection Management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106" marR="491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106" marR="491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8527737"/>
                  </a:ext>
                </a:extLst>
              </a:tr>
            </a:tbl>
          </a:graphicData>
        </a:graphic>
      </p:graphicFrame>
      <p:sp>
        <p:nvSpPr>
          <p:cNvPr id="11" name="TextBox 10">
            <a:extLst>
              <a:ext uri="{FF2B5EF4-FFF2-40B4-BE49-F238E27FC236}">
                <a16:creationId xmlns:a16="http://schemas.microsoft.com/office/drawing/2014/main" id="{8ADCBA58-E33F-2E06-522E-300DD41EA060}"/>
              </a:ext>
            </a:extLst>
          </p:cNvPr>
          <p:cNvSpPr txBox="1"/>
          <p:nvPr/>
        </p:nvSpPr>
        <p:spPr>
          <a:xfrm>
            <a:off x="581140" y="1080695"/>
            <a:ext cx="10079724" cy="923330"/>
          </a:xfrm>
          <a:prstGeom prst="rect">
            <a:avLst/>
          </a:prstGeom>
          <a:noFill/>
        </p:spPr>
        <p:txBody>
          <a:bodyPr wrap="square">
            <a:spAutoFit/>
          </a:bodyPr>
          <a:lstStyle/>
          <a:p>
            <a:r>
              <a:rPr lang="en-US" sz="1800" b="1" dirty="0">
                <a:effectLst/>
                <a:latin typeface="Tahoma" panose="020B0604030504040204" pitchFamily="34" charset="0"/>
                <a:ea typeface="Times New Roman" panose="02020603050405020304" pitchFamily="18" charset="0"/>
                <a:cs typeface="Times New Roman" panose="02020603050405020304" pitchFamily="18" charset="0"/>
              </a:rPr>
              <a:t>Annexure A1:</a:t>
            </a:r>
          </a:p>
          <a:p>
            <a:r>
              <a:rPr lang="en-US" sz="1800" b="1" dirty="0">
                <a:effectLst/>
                <a:latin typeface="Tahoma" panose="020B0604030504040204" pitchFamily="34" charset="0"/>
                <a:ea typeface="Times New Roman" panose="02020603050405020304" pitchFamily="18" charset="0"/>
                <a:cs typeface="Times New Roman" panose="02020603050405020304" pitchFamily="18" charset="0"/>
              </a:rPr>
              <a:t>select the relevant area(s) of Legal Disciplines that your firm wishes to tender for.</a:t>
            </a:r>
            <a:br>
              <a:rPr lang="en-US" sz="1800" dirty="0">
                <a:effectLst/>
                <a:latin typeface="Arial" panose="020B0604020202020204" pitchFamily="34" charset="0"/>
                <a:ea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2546229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4">
            <a:extLst>
              <a:ext uri="{FF2B5EF4-FFF2-40B4-BE49-F238E27FC236}">
                <a16:creationId xmlns:a16="http://schemas.microsoft.com/office/drawing/2014/main" id="{C14A436F-0C96-9278-7D5A-C914F1FE1BEA}"/>
              </a:ext>
            </a:extLst>
          </p:cNvPr>
          <p:cNvSpPr txBox="1">
            <a:spLocks/>
          </p:cNvSpPr>
          <p:nvPr/>
        </p:nvSpPr>
        <p:spPr>
          <a:xfrm>
            <a:off x="414796" y="414931"/>
            <a:ext cx="10079037" cy="461665"/>
          </a:xfrm>
          <a:prstGeom prst="rect">
            <a:avLst/>
          </a:prstGeom>
        </p:spPr>
        <p:txBody>
          <a:bodyPr/>
          <a:lstStyle>
            <a:lvl1pPr algn="l" defTabSz="779173" rtl="0" eaLnBrk="1" latinLnBrk="0" hangingPunct="1">
              <a:spcBef>
                <a:spcPct val="0"/>
              </a:spcBef>
              <a:buNone/>
              <a:defRPr sz="2800" b="1" i="0" kern="1200" cap="none" spc="0" baseline="0">
                <a:solidFill>
                  <a:schemeClr val="tx1"/>
                </a:solidFill>
                <a:latin typeface="Apex New Bold" panose="02010600040501010103" pitchFamily="2" charset="77"/>
                <a:ea typeface="Apex New Bold" panose="02010600040501010103" pitchFamily="2" charset="77"/>
                <a:cs typeface="+mj-cs"/>
              </a:defRPr>
            </a:lvl1pPr>
          </a:lstStyle>
          <a:p>
            <a:r>
              <a:rPr lang="en-US" sz="2400" dirty="0">
                <a:latin typeface="+mn-lt"/>
              </a:rPr>
              <a:t>Scope of Requirements</a:t>
            </a:r>
          </a:p>
        </p:txBody>
      </p:sp>
      <p:sp>
        <p:nvSpPr>
          <p:cNvPr id="7" name="TextBox 6">
            <a:extLst>
              <a:ext uri="{FF2B5EF4-FFF2-40B4-BE49-F238E27FC236}">
                <a16:creationId xmlns:a16="http://schemas.microsoft.com/office/drawing/2014/main" id="{FB956751-7EC7-3083-5590-9433F57A1696}"/>
              </a:ext>
            </a:extLst>
          </p:cNvPr>
          <p:cNvSpPr txBox="1"/>
          <p:nvPr/>
        </p:nvSpPr>
        <p:spPr>
          <a:xfrm>
            <a:off x="3047082" y="3158954"/>
            <a:ext cx="6097836" cy="369332"/>
          </a:xfrm>
          <a:prstGeom prst="rect">
            <a:avLst/>
          </a:prstGeom>
          <a:noFill/>
        </p:spPr>
        <p:txBody>
          <a:bodyPr wrap="square">
            <a:spAutoFit/>
          </a:bodyPr>
          <a:lstStyle/>
          <a:p>
            <a:r>
              <a:rPr lang="en-US" sz="1800" b="1" dirty="0">
                <a:latin typeface="+mn-lt"/>
              </a:rPr>
              <a:t>Annexure A of the RFP: Scope of Requirements</a:t>
            </a:r>
          </a:p>
        </p:txBody>
      </p:sp>
    </p:spTree>
    <p:extLst>
      <p:ext uri="{BB962C8B-B14F-4D97-AF65-F5344CB8AC3E}">
        <p14:creationId xmlns:p14="http://schemas.microsoft.com/office/powerpoint/2010/main" val="3182361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4">
            <a:extLst>
              <a:ext uri="{FF2B5EF4-FFF2-40B4-BE49-F238E27FC236}">
                <a16:creationId xmlns:a16="http://schemas.microsoft.com/office/drawing/2014/main" id="{B7FC1D8D-9DE4-BAC1-18A8-D96F01F60F9C}"/>
              </a:ext>
            </a:extLst>
          </p:cNvPr>
          <p:cNvSpPr>
            <a:spLocks noGrp="1"/>
          </p:cNvSpPr>
          <p:nvPr>
            <p:ph type="title"/>
          </p:nvPr>
        </p:nvSpPr>
        <p:spPr>
          <a:xfrm>
            <a:off x="424546" y="454968"/>
            <a:ext cx="10167267" cy="461665"/>
          </a:xfrm>
        </p:spPr>
        <p:txBody>
          <a:bodyP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B-BBEE Certificate &amp; </a:t>
            </a:r>
            <a:r>
              <a:rPr lang="en-US" dirty="0">
                <a:latin typeface="Tahoma" panose="020B0604030504040204" pitchFamily="34" charset="0"/>
                <a:ea typeface="Tahoma" panose="020B0604030504040204" pitchFamily="34" charset="0"/>
                <a:cs typeface="Tahoma" panose="020B0604030504040204" pitchFamily="34" charset="0"/>
              </a:rPr>
              <a:t>JV</a:t>
            </a: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 </a:t>
            </a:r>
            <a:endParaRPr lang="en-US" dirty="0">
              <a:solidFill>
                <a:srgbClr val="FF0000"/>
              </a:solidFill>
              <a:latin typeface="+mn-lt"/>
            </a:endParaRPr>
          </a:p>
        </p:txBody>
      </p:sp>
      <p:sp>
        <p:nvSpPr>
          <p:cNvPr id="3" name="TextBox 2">
            <a:extLst>
              <a:ext uri="{FF2B5EF4-FFF2-40B4-BE49-F238E27FC236}">
                <a16:creationId xmlns:a16="http://schemas.microsoft.com/office/drawing/2014/main" id="{5F807A94-8CB9-C7B8-ACF5-C904449E324D}"/>
              </a:ext>
            </a:extLst>
          </p:cNvPr>
          <p:cNvSpPr txBox="1"/>
          <p:nvPr/>
        </p:nvSpPr>
        <p:spPr>
          <a:xfrm>
            <a:off x="696685" y="1086319"/>
            <a:ext cx="10167267" cy="5301451"/>
          </a:xfrm>
          <a:prstGeom prst="rect">
            <a:avLst/>
          </a:prstGeom>
          <a:noFill/>
        </p:spPr>
        <p:txBody>
          <a:bodyPr wrap="square">
            <a:spAutoFit/>
          </a:bodyPr>
          <a:lstStyle/>
          <a:p>
            <a:pPr algn="just" defTabSz="457200"/>
            <a:r>
              <a:rPr lang="it-IT" sz="1400" dirty="0">
                <a:solidFill>
                  <a:srgbClr val="000000"/>
                </a:solidFill>
              </a:rPr>
              <a:t>B-BBEE Certificate &amp; Sworn Affidavit 	</a:t>
            </a:r>
          </a:p>
          <a:p>
            <a:pPr algn="just" defTabSz="457200"/>
            <a:endParaRPr lang="it-IT" sz="1400" dirty="0">
              <a:solidFill>
                <a:srgbClr val="000000"/>
              </a:solidFill>
            </a:endParaRPr>
          </a:p>
          <a:p>
            <a:pPr marL="171450" indent="-171450" algn="just" defTabSz="457200">
              <a:buFont typeface="Arial" pitchFamily="34" charset="0"/>
              <a:buChar char="•"/>
            </a:pPr>
            <a:r>
              <a:rPr lang="en-US" sz="1400" dirty="0"/>
              <a:t>Generic</a:t>
            </a:r>
            <a:r>
              <a:rPr lang="en-US" sz="1400" dirty="0">
                <a:solidFill>
                  <a:srgbClr val="000000"/>
                </a:solidFill>
              </a:rPr>
              <a:t> Certificate issued by SANAS accredited verification agency 	</a:t>
            </a:r>
          </a:p>
          <a:p>
            <a:pPr marL="171450" indent="-171450" algn="just" defTabSz="457200">
              <a:buFont typeface="Arial" pitchFamily="34" charset="0"/>
              <a:buChar char="•"/>
            </a:pPr>
            <a:r>
              <a:rPr lang="en-US" sz="1400" dirty="0">
                <a:solidFill>
                  <a:srgbClr val="000000"/>
                </a:solidFill>
              </a:rPr>
              <a:t>QSE  Some of their certificate issued by SANAS accredited verification agency </a:t>
            </a:r>
          </a:p>
          <a:p>
            <a:pPr marL="171450" indent="-171450" algn="just" defTabSz="457200">
              <a:buFont typeface="Arial" pitchFamily="34" charset="0"/>
              <a:buChar char="•"/>
            </a:pPr>
            <a:r>
              <a:rPr lang="en-US" sz="1400" dirty="0">
                <a:solidFill>
                  <a:srgbClr val="000000"/>
                </a:solidFill>
              </a:rPr>
              <a:t>Sworn Affidavit signed by the authorized </a:t>
            </a:r>
            <a:r>
              <a:rPr lang="en-US" sz="1400" dirty="0"/>
              <a:t>deponent representative </a:t>
            </a:r>
            <a:r>
              <a:rPr lang="en-US" sz="1400" dirty="0">
                <a:solidFill>
                  <a:srgbClr val="000000"/>
                </a:solidFill>
              </a:rPr>
              <a:t>and attested by a Commissioner of Oaths confirming annual turnover and black ownership (only black-owned QSEs - 51% to 100% Black owned) </a:t>
            </a:r>
          </a:p>
          <a:p>
            <a:pPr algn="just" defTabSz="457200"/>
            <a:r>
              <a:rPr lang="en-US" sz="1400" dirty="0">
                <a:solidFill>
                  <a:srgbClr val="000000"/>
                </a:solidFill>
              </a:rPr>
              <a:t>Sworn affidavits must substantially comply with the format that can be obtained on the DTI’s website at  </a:t>
            </a:r>
            <a:r>
              <a:rPr lang="en-US" sz="1400" dirty="0">
                <a:solidFill>
                  <a:srgbClr val="000000"/>
                </a:solidFill>
                <a:hlinkClick r:id="rId2"/>
              </a:rPr>
              <a:t>www.dti.gov.za/economic_empowerment/bee_codes</a:t>
            </a:r>
            <a:r>
              <a:rPr lang="en-US" sz="1400" dirty="0">
                <a:solidFill>
                  <a:srgbClr val="000000"/>
                </a:solidFill>
              </a:rPr>
              <a:t>.</a:t>
            </a:r>
          </a:p>
          <a:p>
            <a:pPr algn="just" defTabSz="457200"/>
            <a:endParaRPr lang="en-ZA" sz="1400" dirty="0">
              <a:solidFill>
                <a:srgbClr val="000000"/>
              </a:solidFill>
            </a:endParaRPr>
          </a:p>
          <a:p>
            <a:pPr algn="just" defTabSz="457200"/>
            <a:r>
              <a:rPr lang="en-ZA" sz="1400" b="1" dirty="0">
                <a:solidFill>
                  <a:srgbClr val="000000"/>
                </a:solidFill>
              </a:rPr>
              <a:t>JOINT VENTURES OR CONSORTIUMS </a:t>
            </a:r>
            <a:endParaRPr lang="en-US" sz="1400" dirty="0">
              <a:solidFill>
                <a:srgbClr val="000000"/>
              </a:solidFill>
            </a:endParaRPr>
          </a:p>
          <a:p>
            <a:pPr algn="just" defTabSz="457200"/>
            <a:r>
              <a:rPr lang="en-US" sz="1400" dirty="0">
                <a:solidFill>
                  <a:srgbClr val="000000"/>
                </a:solidFill>
              </a:rPr>
              <a:t>Respondents who would wish to respond to this RFP as a Joint Venture [JV] or consortium with B-BBEE entities:-</a:t>
            </a:r>
          </a:p>
          <a:p>
            <a:pPr marL="171450" indent="-171450" algn="just" defTabSz="457200">
              <a:buFont typeface="Arial" pitchFamily="34" charset="0"/>
              <a:buChar char="•"/>
            </a:pPr>
            <a:r>
              <a:rPr lang="en-US" sz="1400" dirty="0">
                <a:solidFill>
                  <a:srgbClr val="000000"/>
                </a:solidFill>
              </a:rPr>
              <a:t>This written confirmation must clearly indicate the percentage [%] split of business and the responsibilities of each party. In such cases, award of business will only take place once a signed copy of a JV or consortium agreement is submitted to Transnet. </a:t>
            </a:r>
          </a:p>
          <a:p>
            <a:pPr marL="171450" indent="-171450" algn="just" defTabSz="457200">
              <a:lnSpc>
                <a:spcPct val="150000"/>
              </a:lnSpc>
              <a:spcBef>
                <a:spcPts val="300"/>
              </a:spcBef>
              <a:buFont typeface="Arial" pitchFamily="34" charset="0"/>
              <a:buChar char="•"/>
            </a:pPr>
            <a:r>
              <a:rPr lang="en-US" sz="1400" dirty="0">
                <a:solidFill>
                  <a:srgbClr val="000000"/>
                </a:solidFill>
              </a:rPr>
              <a:t>Joint venture or Consortium means an association of persons for the purpose of combining their expertise, property, capital, efforts, skill and knowledge in an activity for the execution of a contract. </a:t>
            </a:r>
          </a:p>
          <a:p>
            <a:pPr algn="just" defTabSz="457200"/>
            <a:r>
              <a:rPr lang="en-US" sz="1400" b="1" dirty="0">
                <a:solidFill>
                  <a:srgbClr val="000000"/>
                </a:solidFill>
              </a:rPr>
              <a:t>JV EVALUATIONS </a:t>
            </a:r>
            <a:endParaRPr lang="en-ZA" sz="1400" b="1" dirty="0">
              <a:solidFill>
                <a:srgbClr val="000000"/>
              </a:solidFill>
            </a:endParaRPr>
          </a:p>
          <a:p>
            <a:pPr marL="171450" indent="-171450" algn="just" defTabSz="457200">
              <a:buFont typeface="Arial" pitchFamily="34" charset="0"/>
              <a:buChar char="•"/>
            </a:pPr>
            <a:r>
              <a:rPr lang="en-US" sz="1400" b="1" dirty="0">
                <a:solidFill>
                  <a:srgbClr val="000000"/>
                </a:solidFill>
              </a:rPr>
              <a:t>A trust, consortium or joint venture (including unincorporated consortia and joint ventures) must submit a consolidated B-BBEE Status Level verification certificate for every separate bid. </a:t>
            </a:r>
            <a:endParaRPr lang="en-ZA" sz="1400" b="1" dirty="0">
              <a:solidFill>
                <a:srgbClr val="000000"/>
              </a:solidFill>
            </a:endParaRPr>
          </a:p>
          <a:p>
            <a:pPr algn="just" defTabSz="457200"/>
            <a:r>
              <a:rPr lang="en-US" sz="1400" dirty="0">
                <a:solidFill>
                  <a:srgbClr val="000000"/>
                </a:solidFill>
              </a:rPr>
              <a:t>A tenderer failing to submit proof of B-BBEE status level of contributor or is a non-compliant contributor to B-BBEE may not be disqualified, but-</a:t>
            </a:r>
          </a:p>
          <a:p>
            <a:pPr algn="just" defTabSz="457200"/>
            <a:r>
              <a:rPr lang="en-US" sz="1400" dirty="0">
                <a:solidFill>
                  <a:srgbClr val="000000"/>
                </a:solidFill>
              </a:rPr>
              <a:t>(a) may only score points out of 90 for price; and (b) scores 10 points applying the 90/10 principle . Refer PPPFA  No. 40553 for more info on preference point</a:t>
            </a:r>
          </a:p>
        </p:txBody>
      </p:sp>
    </p:spTree>
    <p:extLst>
      <p:ext uri="{BB962C8B-B14F-4D97-AF65-F5344CB8AC3E}">
        <p14:creationId xmlns:p14="http://schemas.microsoft.com/office/powerpoint/2010/main" val="41064255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pAZT6Gh0ETkm7.dpf42ydi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JR_fY_By4Em5lqkqUnmigQ"/>
</p:tagLst>
</file>

<file path=ppt/theme/theme1.xml><?xml version="1.0" encoding="utf-8"?>
<a:theme xmlns:a="http://schemas.openxmlformats.org/drawingml/2006/main" name="1_TEMPLATE MASTER">
  <a:themeElements>
    <a:clrScheme name="Transnet colours">
      <a:dk1>
        <a:srgbClr val="000000"/>
      </a:dk1>
      <a:lt1>
        <a:srgbClr val="FFFFFF"/>
      </a:lt1>
      <a:dk2>
        <a:srgbClr val="69614E"/>
      </a:dk2>
      <a:lt2>
        <a:srgbClr val="C2BBAD"/>
      </a:lt2>
      <a:accent1>
        <a:srgbClr val="D32E12"/>
      </a:accent1>
      <a:accent2>
        <a:srgbClr val="7DBA00"/>
      </a:accent2>
      <a:accent3>
        <a:srgbClr val="66594D"/>
      </a:accent3>
      <a:accent4>
        <a:srgbClr val="8C934D"/>
      </a:accent4>
      <a:accent5>
        <a:srgbClr val="7D8F28"/>
      </a:accent5>
      <a:accent6>
        <a:srgbClr val="5C788F"/>
      </a:accent6>
      <a:hlink>
        <a:srgbClr val="87ADB0"/>
      </a:hlink>
      <a:folHlink>
        <a:srgbClr val="E99700"/>
      </a:folHlink>
    </a:clrScheme>
    <a:fontScheme name="Transn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E63C2B"/>
          </a:solidFill>
        </a:ln>
      </a:spPr>
      <a:bodyPr wrap="square" lIns="36000" tIns="36000" rIns="36000" bIns="36000" rtlCol="0" anchor="ctr"/>
      <a:lstStyle>
        <a:defPPr algn="ctr">
          <a:lnSpc>
            <a:spcPct val="110000"/>
          </a:lnSpc>
          <a:spcBef>
            <a:spcPts val="92"/>
          </a:spcBef>
          <a:spcAft>
            <a:spcPts val="92"/>
          </a:spcAft>
          <a:defRPr sz="923"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cap="rnd">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latin typeface="+mn-lt"/>
          </a:defRPr>
        </a:defPPr>
      </a:lstStyle>
    </a:txDef>
  </a:objectDefaults>
  <a:extraClrSchemeLst/>
</a:theme>
</file>

<file path=ppt/theme/theme2.xml><?xml version="1.0" encoding="utf-8"?>
<a:theme xmlns:a="http://schemas.openxmlformats.org/drawingml/2006/main" name="1_TEMPLATE MASTER">
  <a:themeElements>
    <a:clrScheme name="Transnet colours">
      <a:dk1>
        <a:srgbClr val="000000"/>
      </a:dk1>
      <a:lt1>
        <a:srgbClr val="FFFFFF"/>
      </a:lt1>
      <a:dk2>
        <a:srgbClr val="69614E"/>
      </a:dk2>
      <a:lt2>
        <a:srgbClr val="C2BBAD"/>
      </a:lt2>
      <a:accent1>
        <a:srgbClr val="D32E12"/>
      </a:accent1>
      <a:accent2>
        <a:srgbClr val="7DBA00"/>
      </a:accent2>
      <a:accent3>
        <a:srgbClr val="66594D"/>
      </a:accent3>
      <a:accent4>
        <a:srgbClr val="8C934D"/>
      </a:accent4>
      <a:accent5>
        <a:srgbClr val="7D8F28"/>
      </a:accent5>
      <a:accent6>
        <a:srgbClr val="5C788F"/>
      </a:accent6>
      <a:hlink>
        <a:srgbClr val="87ADB0"/>
      </a:hlink>
      <a:folHlink>
        <a:srgbClr val="E99700"/>
      </a:folHlink>
    </a:clrScheme>
    <a:fontScheme name="Transn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E63C2B"/>
          </a:solidFill>
        </a:ln>
      </a:spPr>
      <a:bodyPr wrap="square" lIns="36000" tIns="36000" rIns="36000" bIns="36000" rtlCol="0" anchor="ctr"/>
      <a:lstStyle>
        <a:defPPr algn="ctr">
          <a:lnSpc>
            <a:spcPct val="110000"/>
          </a:lnSpc>
          <a:spcBef>
            <a:spcPts val="92"/>
          </a:spcBef>
          <a:spcAft>
            <a:spcPts val="92"/>
          </a:spcAft>
          <a:defRPr sz="923"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cap="rnd">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latin typeface="+mn-lt"/>
          </a:defRPr>
        </a:defPPr>
      </a:lstStyle>
    </a:txDef>
  </a:objectDefaults>
  <a:extraClrSchemeLst/>
</a:theme>
</file>

<file path=ppt/theme/theme3.xml><?xml version="1.0" encoding="utf-8"?>
<a:theme xmlns:a="http://schemas.openxmlformats.org/drawingml/2006/main" name="2_TEMPLATE MASTER">
  <a:themeElements>
    <a:clrScheme name="Transnet colours">
      <a:dk1>
        <a:srgbClr val="000000"/>
      </a:dk1>
      <a:lt1>
        <a:srgbClr val="FFFFFF"/>
      </a:lt1>
      <a:dk2>
        <a:srgbClr val="69614E"/>
      </a:dk2>
      <a:lt2>
        <a:srgbClr val="C2BBAD"/>
      </a:lt2>
      <a:accent1>
        <a:srgbClr val="D32E12"/>
      </a:accent1>
      <a:accent2>
        <a:srgbClr val="7DBA00"/>
      </a:accent2>
      <a:accent3>
        <a:srgbClr val="66594D"/>
      </a:accent3>
      <a:accent4>
        <a:srgbClr val="8C934D"/>
      </a:accent4>
      <a:accent5>
        <a:srgbClr val="7D8F28"/>
      </a:accent5>
      <a:accent6>
        <a:srgbClr val="5C788F"/>
      </a:accent6>
      <a:hlink>
        <a:srgbClr val="87ADB0"/>
      </a:hlink>
      <a:folHlink>
        <a:srgbClr val="E99700"/>
      </a:folHlink>
    </a:clrScheme>
    <a:fontScheme name="Transn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E63C2B"/>
          </a:solidFill>
        </a:ln>
      </a:spPr>
      <a:bodyPr wrap="square" lIns="36000" tIns="36000" rIns="36000" bIns="36000" rtlCol="0" anchor="ctr"/>
      <a:lstStyle>
        <a:defPPr algn="ctr">
          <a:lnSpc>
            <a:spcPct val="110000"/>
          </a:lnSpc>
          <a:spcBef>
            <a:spcPts val="92"/>
          </a:spcBef>
          <a:spcAft>
            <a:spcPts val="92"/>
          </a:spcAft>
          <a:defRPr sz="923"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cap="rnd">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latin typeface="+mn-lt"/>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86CADFC83C284AABA02E67EAA9A784" ma:contentTypeVersion="29" ma:contentTypeDescription="Create a new document." ma:contentTypeScope="" ma:versionID="4edd4c685cf28039a4abce5b53a28713">
  <xsd:schema xmlns:xsd="http://www.w3.org/2001/XMLSchema" xmlns:xs="http://www.w3.org/2001/XMLSchema" xmlns:p="http://schemas.microsoft.com/office/2006/metadata/properties" xmlns:ns1="http://schemas.microsoft.com/sharepoint/v3" xmlns:ns3="6f7b4a7f-d44a-4f65-a9aa-96ec94e426e4" xmlns:ns4="584e2a90-0a3d-4822-aa79-a49007aaf019" xmlns:ns5="ac13aef0-e3c2-451b-8a0f-fa27211fa617" targetNamespace="http://schemas.microsoft.com/office/2006/metadata/properties" ma:root="true" ma:fieldsID="8321328fea3cd77ab2b78d5454d960fc" ns1:_="" ns3:_="" ns4:_="" ns5:_="">
    <xsd:import namespace="http://schemas.microsoft.com/sharepoint/v3"/>
    <xsd:import namespace="6f7b4a7f-d44a-4f65-a9aa-96ec94e426e4"/>
    <xsd:import namespace="584e2a90-0a3d-4822-aa79-a49007aaf019"/>
    <xsd:import namespace="ac13aef0-e3c2-451b-8a0f-fa27211fa617"/>
    <xsd:element name="properties">
      <xsd:complexType>
        <xsd:sequence>
          <xsd:element name="documentManagement">
            <xsd:complexType>
              <xsd:all>
                <xsd:element ref="ns3:Approval_x0020_Required" minOccurs="0"/>
                <xsd:element ref="ns3:Approvers" minOccurs="0"/>
                <xsd:element ref="ns3:Approve_x0020_Stage" minOccurs="0"/>
                <xsd:element ref="ns4:SharedWithUsers" minOccurs="0"/>
                <xsd:element ref="ns4:SharedWithDetails" minOccurs="0"/>
                <xsd:element ref="ns4:SharingHintHash" minOccurs="0"/>
                <xsd:element ref="ns5:MediaServiceMetadata" minOccurs="0"/>
                <xsd:element ref="ns5:MediaServiceFastMetadata" minOccurs="0"/>
                <xsd:element ref="ns5:MediaServiceDateTaken" minOccurs="0"/>
                <xsd:element ref="ns5:MediaLengthInSeconds" minOccurs="0"/>
                <xsd:element ref="ns5:MediaServiceAutoTags" minOccurs="0"/>
                <xsd:element ref="ns5:MediaServiceGenerationTime" minOccurs="0"/>
                <xsd:element ref="ns5:MediaServiceEventHashCode" minOccurs="0"/>
                <xsd:element ref="ns5:MediaServiceAutoKeyPoints" minOccurs="0"/>
                <xsd:element ref="ns5:MediaServiceKeyPoints" minOccurs="0"/>
                <xsd:element ref="ns5:MediaServiceOCR" minOccurs="0"/>
                <xsd:element ref="ns1:_ip_UnifiedCompliancePolicyProperties" minOccurs="0"/>
                <xsd:element ref="ns1:_ip_UnifiedCompliancePolicyUIAction" minOccurs="0"/>
                <xsd:element ref="ns5:_activity" minOccurs="0"/>
                <xsd:element ref="ns5:MediaServiceObjectDetectorVersions" minOccurs="0"/>
                <xsd:element ref="ns5:MediaServiceSystemTags" minOccurs="0"/>
                <xsd:element ref="ns5: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7b4a7f-d44a-4f65-a9aa-96ec94e426e4" elementFormDefault="qualified">
    <xsd:import namespace="http://schemas.microsoft.com/office/2006/documentManagement/types"/>
    <xsd:import namespace="http://schemas.microsoft.com/office/infopath/2007/PartnerControls"/>
    <xsd:element name="Approval_x0020_Required" ma:index="8" nillable="true" ma:displayName="Approval Required" ma:default="No" ma:format="Dropdown" ma:internalName="Approval_x0020_Required">
      <xsd:simpleType>
        <xsd:restriction base="dms:Choice">
          <xsd:enumeration value="No"/>
          <xsd:enumeration value="Yes"/>
        </xsd:restriction>
      </xsd:simpleType>
    </xsd:element>
    <xsd:element name="Approvers" ma:index="9" nillable="true" ma:displayName="Approvers" ma:list="UserInfo" ma:SharePointGroup="0" ma:internalName="Approver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pprove_x0020_Stage" ma:index="10" nillable="true" ma:displayName="Approve Stage" ma:format="Dropdown" ma:internalName="Approve_x0020_Stage">
      <xsd:simpleType>
        <xsd:restriction base="dms:Choice">
          <xsd:enumeration value="Approving"/>
          <xsd:enumeration value="Approved"/>
          <xsd:enumeration value="Rejected"/>
        </xsd:restriction>
      </xsd:simpleType>
    </xsd:element>
  </xsd:schema>
  <xsd:schema xmlns:xsd="http://www.w3.org/2001/XMLSchema" xmlns:xs="http://www.w3.org/2001/XMLSchema" xmlns:dms="http://schemas.microsoft.com/office/2006/documentManagement/types" xmlns:pc="http://schemas.microsoft.com/office/infopath/2007/PartnerControls" targetNamespace="584e2a90-0a3d-4822-aa79-a49007aaf01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13aef0-e3c2-451b-8a0f-fa27211fa617"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OCR" ma:index="23" nillable="true" ma:displayName="Extracted Text" ma:internalName="MediaServiceOCR" ma:readOnly="true">
      <xsd:simpleType>
        <xsd:restriction base="dms:Note">
          <xsd:maxLength value="255"/>
        </xsd:restriction>
      </xsd:simpleType>
    </xsd:element>
    <xsd:element name="_activity" ma:index="26" nillable="true" ma:displayName="_activity" ma:hidden="true" ma:internalName="_activity">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ystemTags" ma:index="28" nillable="true" ma:displayName="MediaServiceSystemTags" ma:hidden="true" ma:internalName="MediaServiceSystemTags" ma:readOnly="true">
      <xsd:simpleType>
        <xsd:restriction base="dms:Note"/>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proval_x0020_Required xmlns="6f7b4a7f-d44a-4f65-a9aa-96ec94e426e4">No</Approval_x0020_Required>
    <_ip_UnifiedCompliancePolicyUIAction xmlns="http://schemas.microsoft.com/sharepoint/v3" xsi:nil="true"/>
    <_activity xmlns="ac13aef0-e3c2-451b-8a0f-fa27211fa617" xsi:nil="true"/>
    <Approvers xmlns="6f7b4a7f-d44a-4f65-a9aa-96ec94e426e4">
      <UserInfo>
        <DisplayName/>
        <AccountId xsi:nil="true"/>
        <AccountType/>
      </UserInfo>
    </Approvers>
    <Approve_x0020_Stage xmlns="6f7b4a7f-d44a-4f65-a9aa-96ec94e426e4" xsi:nil="true"/>
    <_ip_UnifiedCompliancePolicyProperties xmlns="http://schemas.microsoft.com/sharepoint/v3" xsi:nil="true"/>
  </documentManagement>
</p:properties>
</file>

<file path=customXml/item4.xml><?xml version="1.0" encoding="utf-8"?>
<?mso-contentType ?>
<SharedContentType xmlns="Microsoft.SharePoint.Taxonomy.ContentTypeSync" SourceId="6402bf8a-be4c-4d43-8340-107e775f40e9" ContentTypeId="0x0101" PreviousValue="false"/>
</file>

<file path=customXml/itemProps1.xml><?xml version="1.0" encoding="utf-8"?>
<ds:datastoreItem xmlns:ds="http://schemas.openxmlformats.org/officeDocument/2006/customXml" ds:itemID="{54D0EFB7-D009-475D-B0C6-E88C660958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f7b4a7f-d44a-4f65-a9aa-96ec94e426e4"/>
    <ds:schemaRef ds:uri="584e2a90-0a3d-4822-aa79-a49007aaf019"/>
    <ds:schemaRef ds:uri="ac13aef0-e3c2-451b-8a0f-fa27211fa6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E53A0D-FF07-4C70-A30E-133F516FC611}">
  <ds:schemaRefs>
    <ds:schemaRef ds:uri="http://schemas.microsoft.com/sharepoint/v3/contenttype/forms"/>
  </ds:schemaRefs>
</ds:datastoreItem>
</file>

<file path=customXml/itemProps3.xml><?xml version="1.0" encoding="utf-8"?>
<ds:datastoreItem xmlns:ds="http://schemas.openxmlformats.org/officeDocument/2006/customXml" ds:itemID="{C64AA3A9-A820-4959-AB84-868C8A0F9BD7}">
  <ds:schemaRefs>
    <ds:schemaRef ds:uri="http://purl.org/dc/dcmitype/"/>
    <ds:schemaRef ds:uri="6f7b4a7f-d44a-4f65-a9aa-96ec94e426e4"/>
    <ds:schemaRef ds:uri="http://schemas.microsoft.com/office/2006/metadata/properties"/>
    <ds:schemaRef ds:uri="http://purl.org/dc/terms/"/>
    <ds:schemaRef ds:uri="http://purl.org/dc/elements/1.1/"/>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ac13aef0-e3c2-451b-8a0f-fa27211fa617"/>
    <ds:schemaRef ds:uri="584e2a90-0a3d-4822-aa79-a49007aaf019"/>
    <ds:schemaRef ds:uri="http://schemas.microsoft.com/sharepoint/v3"/>
  </ds:schemaRefs>
</ds:datastoreItem>
</file>

<file path=customXml/itemProps4.xml><?xml version="1.0" encoding="utf-8"?>
<ds:datastoreItem xmlns:ds="http://schemas.openxmlformats.org/officeDocument/2006/customXml" ds:itemID="{FD8DC17A-871F-4C1C-B948-629683217CB5}">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5671</TotalTime>
  <Words>3543</Words>
  <Application>Microsoft Office PowerPoint</Application>
  <PresentationFormat>Widescreen</PresentationFormat>
  <Paragraphs>354</Paragraphs>
  <Slides>26</Slides>
  <Notes>3</Notes>
  <HiddenSlides>0</HiddenSlides>
  <MMClips>0</MMClips>
  <ScaleCrop>false</ScaleCrop>
  <HeadingPairs>
    <vt:vector size="8" baseType="variant">
      <vt:variant>
        <vt:lpstr>Fonts Used</vt:lpstr>
      </vt:variant>
      <vt:variant>
        <vt:i4>13</vt:i4>
      </vt:variant>
      <vt:variant>
        <vt:lpstr>Theme</vt:lpstr>
      </vt:variant>
      <vt:variant>
        <vt:i4>3</vt:i4>
      </vt:variant>
      <vt:variant>
        <vt:lpstr>Embedded OLE Servers</vt:lpstr>
      </vt:variant>
      <vt:variant>
        <vt:i4>1</vt:i4>
      </vt:variant>
      <vt:variant>
        <vt:lpstr>Slide Titles</vt:lpstr>
      </vt:variant>
      <vt:variant>
        <vt:i4>26</vt:i4>
      </vt:variant>
    </vt:vector>
  </HeadingPairs>
  <TitlesOfParts>
    <vt:vector size="43" baseType="lpstr">
      <vt:lpstr>ＭＳ Ｐゴシック</vt:lpstr>
      <vt:lpstr>Apex New Bold</vt:lpstr>
      <vt:lpstr>Apex New Book</vt:lpstr>
      <vt:lpstr>Apex New Medium</vt:lpstr>
      <vt:lpstr>Apex New Medium Italic</vt:lpstr>
      <vt:lpstr>Arial</vt:lpstr>
      <vt:lpstr>Calibri</vt:lpstr>
      <vt:lpstr>Calibri Light</vt:lpstr>
      <vt:lpstr>Cambria Math</vt:lpstr>
      <vt:lpstr>Symbol</vt:lpstr>
      <vt:lpstr>Tahoma</vt:lpstr>
      <vt:lpstr>Times New Roman</vt:lpstr>
      <vt:lpstr>Wingdings</vt:lpstr>
      <vt:lpstr>1_TEMPLATE MASTER</vt:lpstr>
      <vt:lpstr>1_TEMPLATE MASTER</vt:lpstr>
      <vt:lpstr>2_TEMPLATE MASTER</vt:lpstr>
      <vt:lpstr>think-cell Slide</vt:lpstr>
      <vt:lpstr>PowerPoint Presentation</vt:lpstr>
      <vt:lpstr>PowerPoint Presentation</vt:lpstr>
      <vt:lpstr>Welcome, Introduction and Safety Briefing</vt:lpstr>
      <vt:lpstr>PowerPoint Presentation</vt:lpstr>
      <vt:lpstr>PowerPoint Presentation</vt:lpstr>
      <vt:lpstr>Key Points: PROPOSAL SUBMISSION</vt:lpstr>
      <vt:lpstr>Scope of Requirements   </vt:lpstr>
      <vt:lpstr>PowerPoint Presentation</vt:lpstr>
      <vt:lpstr>B-BBEE Certificate &amp; JV </vt:lpstr>
      <vt:lpstr>B-BBEE  Level 1-2 </vt:lpstr>
      <vt:lpstr>Preferential Procurement Regulations 2022 </vt:lpstr>
      <vt:lpstr>  Preferential Procurement Designated Groups </vt:lpstr>
      <vt:lpstr>Transnet’s Evaluation Methodology</vt:lpstr>
      <vt:lpstr>Transnet’s Evaluation Methodology for Collections, Collection Management </vt:lpstr>
      <vt:lpstr>PowerPoint Presentation</vt:lpstr>
      <vt:lpstr>PowerPoint Presentation</vt:lpstr>
      <vt:lpstr>PowerPoint Presentation</vt:lpstr>
      <vt:lpstr>PowerPoint Presentation</vt:lpstr>
      <vt:lpstr>Step Two: Technical Desktop Evaluation</vt:lpstr>
      <vt:lpstr>PowerPoint Presentation</vt:lpstr>
      <vt:lpstr>Step Four: Weighted Scoring</vt:lpstr>
      <vt:lpstr>PowerPoint Presentation</vt:lpstr>
      <vt:lpstr>Step Six : Objective Criteria</vt:lpstr>
      <vt:lpstr>Step Seven : Award of business and conclusion of contract</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Strauss</dc:creator>
  <cp:lastModifiedBy>Lerato Ramoyada     Transnet Corporate    JHB</cp:lastModifiedBy>
  <cp:revision>71</cp:revision>
  <cp:lastPrinted>2020-07-17T12:09:20Z</cp:lastPrinted>
  <dcterms:created xsi:type="dcterms:W3CDTF">2020-05-19T16:46:16Z</dcterms:created>
  <dcterms:modified xsi:type="dcterms:W3CDTF">2025-05-23T08:53:34Z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0x0101006E86CADFC83C284AABA02E67EAA9A784</vt:lpwstr>
  </property>
  <property fmtid="{D5CDD505-2E9C-101B-9397-08002B2CF9AE}" pid="3" name="MediaServiceImageTags">
    <vt:lpwstr/>
  </property>
  <property fmtid="{D5CDD505-2E9C-101B-9397-08002B2CF9AE}" pid="4" name="MSIP_Label_58cf86ee-526f-4536-9daf-d1ee8064d50e_Enabled">
    <vt:lpwstr>true</vt:lpwstr>
  </property>
  <property fmtid="{D5CDD505-2E9C-101B-9397-08002B2CF9AE}" pid="5" name="MSIP_Label_58cf86ee-526f-4536-9daf-d1ee8064d50e_SetDate">
    <vt:lpwstr>2024-12-17T07:44:17Z</vt:lpwstr>
  </property>
  <property fmtid="{D5CDD505-2E9C-101B-9397-08002B2CF9AE}" pid="6" name="MSIP_Label_58cf86ee-526f-4536-9daf-d1ee8064d50e_Method">
    <vt:lpwstr>Standard</vt:lpwstr>
  </property>
  <property fmtid="{D5CDD505-2E9C-101B-9397-08002B2CF9AE}" pid="7" name="MSIP_Label_58cf86ee-526f-4536-9daf-d1ee8064d50e_Name">
    <vt:lpwstr>Internal Only Information</vt:lpwstr>
  </property>
  <property fmtid="{D5CDD505-2E9C-101B-9397-08002B2CF9AE}" pid="8" name="MSIP_Label_58cf86ee-526f-4536-9daf-d1ee8064d50e_SiteId">
    <vt:lpwstr>a1a39996-f913-4016-a58a-361c60dec580</vt:lpwstr>
  </property>
  <property fmtid="{D5CDD505-2E9C-101B-9397-08002B2CF9AE}" pid="9" name="MSIP_Label_58cf86ee-526f-4536-9daf-d1ee8064d50e_ActionId">
    <vt:lpwstr>8d98a53a-bb9e-4dc5-87f0-15f76fed7cbe</vt:lpwstr>
  </property>
  <property fmtid="{D5CDD505-2E9C-101B-9397-08002B2CF9AE}" pid="10" name="MSIP_Label_58cf86ee-526f-4536-9daf-d1ee8064d50e_ContentBits">
    <vt:lpwstr>0</vt:lpwstr>
  </property>
</Properties>
</file>