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8" r:id="rId2"/>
  </p:sldIdLst>
  <p:sldSz cx="22860000" cy="30997525"/>
  <p:notesSz cx="6858000" cy="9144000"/>
  <p:defaultTextStyle>
    <a:defPPr>
      <a:defRPr lang="en-US"/>
    </a:defPPr>
    <a:lvl1pPr marL="0" algn="l" defTabSz="2610728" rtl="0" eaLnBrk="1" latinLnBrk="0" hangingPunct="1">
      <a:defRPr sz="5047" kern="1200">
        <a:solidFill>
          <a:schemeClr val="tx1"/>
        </a:solidFill>
        <a:latin typeface="+mn-lt"/>
        <a:ea typeface="+mn-ea"/>
        <a:cs typeface="+mn-cs"/>
      </a:defRPr>
    </a:lvl1pPr>
    <a:lvl2pPr marL="1305364" algn="l" defTabSz="2610728" rtl="0" eaLnBrk="1" latinLnBrk="0" hangingPunct="1">
      <a:defRPr sz="5047" kern="1200">
        <a:solidFill>
          <a:schemeClr val="tx1"/>
        </a:solidFill>
        <a:latin typeface="+mn-lt"/>
        <a:ea typeface="+mn-ea"/>
        <a:cs typeface="+mn-cs"/>
      </a:defRPr>
    </a:lvl2pPr>
    <a:lvl3pPr marL="2610728" algn="l" defTabSz="2610728" rtl="0" eaLnBrk="1" latinLnBrk="0" hangingPunct="1">
      <a:defRPr sz="5047" kern="1200">
        <a:solidFill>
          <a:schemeClr val="tx1"/>
        </a:solidFill>
        <a:latin typeface="+mn-lt"/>
        <a:ea typeface="+mn-ea"/>
        <a:cs typeface="+mn-cs"/>
      </a:defRPr>
    </a:lvl3pPr>
    <a:lvl4pPr marL="3916095" algn="l" defTabSz="2610728" rtl="0" eaLnBrk="1" latinLnBrk="0" hangingPunct="1">
      <a:defRPr sz="5047" kern="1200">
        <a:solidFill>
          <a:schemeClr val="tx1"/>
        </a:solidFill>
        <a:latin typeface="+mn-lt"/>
        <a:ea typeface="+mn-ea"/>
        <a:cs typeface="+mn-cs"/>
      </a:defRPr>
    </a:lvl4pPr>
    <a:lvl5pPr marL="5221459" algn="l" defTabSz="2610728" rtl="0" eaLnBrk="1" latinLnBrk="0" hangingPunct="1">
      <a:defRPr sz="5047" kern="1200">
        <a:solidFill>
          <a:schemeClr val="tx1"/>
        </a:solidFill>
        <a:latin typeface="+mn-lt"/>
        <a:ea typeface="+mn-ea"/>
        <a:cs typeface="+mn-cs"/>
      </a:defRPr>
    </a:lvl5pPr>
    <a:lvl6pPr marL="6526823" algn="l" defTabSz="2610728" rtl="0" eaLnBrk="1" latinLnBrk="0" hangingPunct="1">
      <a:defRPr sz="5047" kern="1200">
        <a:solidFill>
          <a:schemeClr val="tx1"/>
        </a:solidFill>
        <a:latin typeface="+mn-lt"/>
        <a:ea typeface="+mn-ea"/>
        <a:cs typeface="+mn-cs"/>
      </a:defRPr>
    </a:lvl6pPr>
    <a:lvl7pPr marL="7832187" algn="l" defTabSz="2610728" rtl="0" eaLnBrk="1" latinLnBrk="0" hangingPunct="1">
      <a:defRPr sz="5047" kern="1200">
        <a:solidFill>
          <a:schemeClr val="tx1"/>
        </a:solidFill>
        <a:latin typeface="+mn-lt"/>
        <a:ea typeface="+mn-ea"/>
        <a:cs typeface="+mn-cs"/>
      </a:defRPr>
    </a:lvl7pPr>
    <a:lvl8pPr marL="9137554" algn="l" defTabSz="2610728" rtl="0" eaLnBrk="1" latinLnBrk="0" hangingPunct="1">
      <a:defRPr sz="5047" kern="1200">
        <a:solidFill>
          <a:schemeClr val="tx1"/>
        </a:solidFill>
        <a:latin typeface="+mn-lt"/>
        <a:ea typeface="+mn-ea"/>
        <a:cs typeface="+mn-cs"/>
      </a:defRPr>
    </a:lvl8pPr>
    <a:lvl9pPr marL="10442918" algn="l" defTabSz="2610728" rtl="0" eaLnBrk="1" latinLnBrk="0" hangingPunct="1">
      <a:defRPr sz="5047"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763" userDrawn="1">
          <p15:clr>
            <a:srgbClr val="A4A3A4"/>
          </p15:clr>
        </p15:guide>
        <p15:guide id="2" pos="720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E36D8"/>
    <a:srgbClr val="FC12DB"/>
    <a:srgbClr val="E31837"/>
    <a:srgbClr val="E4E4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31" autoAdjust="0"/>
    <p:restoredTop sz="94226" autoAdjust="0"/>
  </p:normalViewPr>
  <p:slideViewPr>
    <p:cSldViewPr>
      <p:cViewPr>
        <p:scale>
          <a:sx n="24" d="100"/>
          <a:sy n="24" d="100"/>
        </p:scale>
        <p:origin x="2054" y="-926"/>
      </p:cViewPr>
      <p:guideLst>
        <p:guide orient="horz" pos="9763"/>
        <p:guide pos="720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4C69D7-145C-4463-8E18-FDAF2B1D107F}" type="doc">
      <dgm:prSet loTypeId="urn:microsoft.com/office/officeart/2005/8/layout/vProcess5" loCatId="process" qsTypeId="urn:microsoft.com/office/officeart/2005/8/quickstyle/simple1" qsCatId="simple" csTypeId="urn:microsoft.com/office/officeart/2005/8/colors/colorful5" csCatId="colorful" phldr="1"/>
      <dgm:spPr/>
      <dgm:t>
        <a:bodyPr/>
        <a:lstStyle/>
        <a:p>
          <a:endParaRPr lang="en-US"/>
        </a:p>
      </dgm:t>
    </dgm:pt>
    <dgm:pt modelId="{6D37B23B-8752-41A2-A454-C1625E3631F5}">
      <dgm:prSet phldrT="[Text]" custT="1"/>
      <dgm:spPr>
        <a:xfrm>
          <a:off x="-67700" y="0"/>
          <a:ext cx="12727739" cy="2029149"/>
        </a:xfrm>
        <a:prstGeom prst="roundRect">
          <a:avLst>
            <a:gd name="adj" fmla="val 10000"/>
          </a:avLst>
        </a:prstGeom>
        <a:solidFill>
          <a:srgbClr val="4BACC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lgn="just"/>
          <a:r>
            <a:rPr lang="en-US" sz="2400" dirty="0" smtClean="0">
              <a:solidFill>
                <a:sysClr val="window" lastClr="FFFFFF"/>
              </a:solidFill>
              <a:latin typeface="Arial" panose="020B0604020202020204" pitchFamily="34" charset="0"/>
              <a:ea typeface="+mn-ea"/>
              <a:cs typeface="Arial" panose="020B0604020202020204" pitchFamily="34" charset="0"/>
            </a:rPr>
            <a:t>For each province 7 dip tanks were randomly chosen. A total of 120 samples were genotyped from KwaZulu-Natal (Zulu-land district, Harry Gwala district, ILembe District), whilst 48 samples from Limpopo (Sekhukhune district) </a:t>
          </a:r>
          <a:endParaRPr lang="en-US" sz="2400" dirty="0">
            <a:solidFill>
              <a:sysClr val="windowText" lastClr="000000"/>
            </a:solidFill>
            <a:latin typeface="Calibri"/>
            <a:ea typeface="+mn-ea"/>
            <a:cs typeface="+mn-cs"/>
          </a:endParaRPr>
        </a:p>
      </dgm:t>
    </dgm:pt>
    <dgm:pt modelId="{4A05908D-5A23-4A3B-823C-5149D2409040}" type="parTrans" cxnId="{E5991D99-9ABB-4D24-BC95-7549074DBE35}">
      <dgm:prSet/>
      <dgm:spPr/>
      <dgm:t>
        <a:bodyPr/>
        <a:lstStyle/>
        <a:p>
          <a:endParaRPr lang="en-US"/>
        </a:p>
      </dgm:t>
    </dgm:pt>
    <dgm:pt modelId="{77613710-1FBC-4109-BAE1-E29FD4A2770D}" type="sibTrans" cxnId="{E5991D99-9ABB-4D24-BC95-7549074DBE35}">
      <dgm:prSet/>
      <dgm:spPr>
        <a:xfrm>
          <a:off x="10602325" y="1538771"/>
          <a:ext cx="1318947" cy="1318947"/>
        </a:xfrm>
        <a:prstGeom prst="downArrow">
          <a:avLst>
            <a:gd name="adj1" fmla="val 55000"/>
            <a:gd name="adj2" fmla="val 45000"/>
          </a:avLst>
        </a:prstGeom>
        <a:solidFill>
          <a:srgbClr val="4BACC6">
            <a:tint val="40000"/>
            <a:alpha val="90000"/>
            <a:hueOff val="0"/>
            <a:satOff val="0"/>
            <a:lumOff val="0"/>
            <a:alphaOff val="0"/>
          </a:srgbClr>
        </a:solidFill>
        <a:ln w="25400" cap="flat" cmpd="sng" algn="ctr">
          <a:solidFill>
            <a:srgbClr val="4BACC6">
              <a:tint val="40000"/>
              <a:alpha val="90000"/>
              <a:hueOff val="0"/>
              <a:satOff val="0"/>
              <a:lumOff val="0"/>
              <a:alphaOff val="0"/>
            </a:srgbClr>
          </a:solidFill>
          <a:prstDash val="solid"/>
        </a:ln>
        <a:effectLst/>
      </dgm:spPr>
      <dgm:t>
        <a:bodyPr/>
        <a:lstStyle/>
        <a:p>
          <a:endParaRPr lang="en-US">
            <a:solidFill>
              <a:sysClr val="windowText" lastClr="000000">
                <a:hueOff val="0"/>
                <a:satOff val="0"/>
                <a:lumOff val="0"/>
                <a:alphaOff val="0"/>
              </a:sysClr>
            </a:solidFill>
            <a:latin typeface="Calibri"/>
            <a:ea typeface="+mn-ea"/>
            <a:cs typeface="+mn-cs"/>
          </a:endParaRPr>
        </a:p>
      </dgm:t>
    </dgm:pt>
    <dgm:pt modelId="{749F6EF0-8856-46FA-9D5D-10936D73493F}">
      <dgm:prSet phldrT="[Text]" custT="1"/>
      <dgm:spPr>
        <a:xfrm>
          <a:off x="1296979" y="2367341"/>
          <a:ext cx="11652451" cy="2029149"/>
        </a:xfrm>
        <a:prstGeom prst="roundRect">
          <a:avLst>
            <a:gd name="adj" fmla="val 10000"/>
          </a:avLst>
        </a:prstGeom>
        <a:solidFill>
          <a:srgbClr val="4BACC6">
            <a:hueOff val="-4966938"/>
            <a:satOff val="19906"/>
            <a:lumOff val="4314"/>
            <a:alphaOff val="0"/>
          </a:srgbClr>
        </a:solidFill>
        <a:ln w="25400" cap="flat" cmpd="sng" algn="ctr">
          <a:solidFill>
            <a:sysClr val="window" lastClr="FFFFFF">
              <a:hueOff val="0"/>
              <a:satOff val="0"/>
              <a:lumOff val="0"/>
              <a:alphaOff val="0"/>
            </a:sysClr>
          </a:solidFill>
          <a:prstDash val="solid"/>
        </a:ln>
        <a:effectLst/>
      </dgm:spPr>
      <dgm:t>
        <a:bodyPr/>
        <a:lstStyle/>
        <a:p>
          <a:pPr algn="just"/>
          <a:r>
            <a:rPr lang="en-US" sz="2400" dirty="0" smtClean="0">
              <a:solidFill>
                <a:sysClr val="window" lastClr="FFFFFF"/>
              </a:solidFill>
              <a:latin typeface="Arial" panose="020B0604020202020204" pitchFamily="34" charset="0"/>
              <a:ea typeface="+mn-ea"/>
              <a:cs typeface="Arial" panose="020B0604020202020204" pitchFamily="34" charset="0"/>
            </a:rPr>
            <a:t>were genotyped using Illumina 50K SNP Bead Chip compatible with Illumina </a:t>
          </a:r>
          <a:r>
            <a:rPr lang="en-US" sz="2400" dirty="0" err="1" smtClean="0">
              <a:solidFill>
                <a:sysClr val="window" lastClr="FFFFFF"/>
              </a:solidFill>
              <a:latin typeface="Arial" panose="020B0604020202020204" pitchFamily="34" charset="0"/>
              <a:ea typeface="+mn-ea"/>
              <a:cs typeface="Arial" panose="020B0604020202020204" pitchFamily="34" charset="0"/>
            </a:rPr>
            <a:t>HiScan</a:t>
          </a:r>
          <a:r>
            <a:rPr lang="en-US" sz="2400" dirty="0" smtClean="0">
              <a:solidFill>
                <a:sysClr val="window" lastClr="FFFFFF"/>
              </a:solidFill>
              <a:latin typeface="Arial" panose="020B0604020202020204" pitchFamily="34" charset="0"/>
              <a:ea typeface="+mn-ea"/>
              <a:cs typeface="Arial" panose="020B0604020202020204" pitchFamily="34" charset="0"/>
            </a:rPr>
            <a:t> SQ genotyping platform at the Agricultural Research Council-Biotechnology Platform in South Africa. </a:t>
          </a:r>
          <a:endParaRPr lang="en-US" sz="2400" dirty="0">
            <a:solidFill>
              <a:sysClr val="windowText" lastClr="000000"/>
            </a:solidFill>
            <a:latin typeface="Calibri"/>
            <a:ea typeface="+mn-ea"/>
            <a:cs typeface="+mn-cs"/>
          </a:endParaRPr>
        </a:p>
      </dgm:t>
    </dgm:pt>
    <dgm:pt modelId="{626AF162-3884-4314-8FC7-1C645ABE4F72}" type="parTrans" cxnId="{EF168D2E-71AA-4FBE-B739-8AFF084FA461}">
      <dgm:prSet/>
      <dgm:spPr/>
      <dgm:t>
        <a:bodyPr/>
        <a:lstStyle/>
        <a:p>
          <a:endParaRPr lang="en-US"/>
        </a:p>
      </dgm:t>
    </dgm:pt>
    <dgm:pt modelId="{8D873A3F-F680-469A-84A9-9E40BDD574FF}" type="sibTrans" cxnId="{EF168D2E-71AA-4FBE-B739-8AFF084FA461}">
      <dgm:prSet/>
      <dgm:spPr>
        <a:xfrm>
          <a:off x="11630483" y="3892585"/>
          <a:ext cx="1318947" cy="1318947"/>
        </a:xfrm>
        <a:prstGeom prst="downArrow">
          <a:avLst>
            <a:gd name="adj1" fmla="val 55000"/>
            <a:gd name="adj2" fmla="val 45000"/>
          </a:avLst>
        </a:prstGeom>
        <a:solidFill>
          <a:srgbClr val="4BACC6">
            <a:tint val="40000"/>
            <a:alpha val="90000"/>
            <a:hueOff val="-10740482"/>
            <a:satOff val="48253"/>
            <a:lumOff val="3317"/>
            <a:alphaOff val="0"/>
          </a:srgbClr>
        </a:solidFill>
        <a:ln w="25400" cap="flat" cmpd="sng" algn="ctr">
          <a:solidFill>
            <a:srgbClr val="4BACC6">
              <a:tint val="40000"/>
              <a:alpha val="90000"/>
              <a:hueOff val="0"/>
              <a:satOff val="0"/>
              <a:lumOff val="0"/>
              <a:alphaOff val="0"/>
            </a:srgbClr>
          </a:solidFill>
          <a:prstDash val="solid"/>
        </a:ln>
        <a:effectLst/>
      </dgm:spPr>
      <dgm:t>
        <a:bodyPr/>
        <a:lstStyle/>
        <a:p>
          <a:endParaRPr lang="en-US">
            <a:solidFill>
              <a:sysClr val="windowText" lastClr="000000">
                <a:hueOff val="0"/>
                <a:satOff val="0"/>
                <a:lumOff val="0"/>
                <a:alphaOff val="0"/>
              </a:sysClr>
            </a:solidFill>
            <a:latin typeface="Calibri"/>
            <a:ea typeface="+mn-ea"/>
            <a:cs typeface="+mn-cs"/>
          </a:endParaRPr>
        </a:p>
      </dgm:t>
    </dgm:pt>
    <dgm:pt modelId="{A0DC7FA9-5A88-4D67-A7C4-36323C391019}">
      <dgm:prSet phldrT="[Text]" custT="1"/>
      <dgm:spPr>
        <a:xfrm>
          <a:off x="2325136" y="4734682"/>
          <a:ext cx="11652451" cy="2029149"/>
        </a:xfrm>
        <a:prstGeom prst="roundRect">
          <a:avLst>
            <a:gd name="adj" fmla="val 10000"/>
          </a:avLst>
        </a:prstGeom>
        <a:solidFill>
          <a:srgbClr val="4BACC6">
            <a:hueOff val="-9933876"/>
            <a:satOff val="39811"/>
            <a:lumOff val="8628"/>
            <a:alphaOff val="0"/>
          </a:srgbClr>
        </a:solidFill>
        <a:ln w="25400" cap="flat" cmpd="sng" algn="ctr">
          <a:solidFill>
            <a:sysClr val="window" lastClr="FFFFFF">
              <a:hueOff val="0"/>
              <a:satOff val="0"/>
              <a:lumOff val="0"/>
              <a:alphaOff val="0"/>
            </a:sysClr>
          </a:solidFill>
          <a:prstDash val="solid"/>
        </a:ln>
        <a:effectLst/>
      </dgm:spPr>
      <dgm:t>
        <a:bodyPr/>
        <a:lstStyle/>
        <a:p>
          <a:endParaRPr lang="en-US" sz="2400" dirty="0" smtClean="0">
            <a:solidFill>
              <a:sysClr val="windowText" lastClr="000000"/>
            </a:solidFill>
            <a:latin typeface="Arial" panose="020B0604020202020204" pitchFamily="34" charset="0"/>
            <a:ea typeface="+mn-ea"/>
            <a:cs typeface="Arial" panose="020B0604020202020204" pitchFamily="34" charset="0"/>
          </a:endParaRPr>
        </a:p>
        <a:p>
          <a:r>
            <a:rPr lang="en-US" sz="2400" dirty="0" smtClean="0">
              <a:solidFill>
                <a:sysClr val="windowText" lastClr="000000"/>
              </a:solidFill>
              <a:latin typeface="Arial" panose="020B0604020202020204" pitchFamily="34" charset="0"/>
              <a:ea typeface="+mn-ea"/>
              <a:cs typeface="Arial" panose="020B0604020202020204" pitchFamily="34" charset="0"/>
            </a:rPr>
            <a:t>analysis such as (PCA), Admixture, Fixation index (</a:t>
          </a:r>
          <a:r>
            <a:rPr lang="en-US" sz="2400" dirty="0" err="1" smtClean="0">
              <a:solidFill>
                <a:sysClr val="windowText" lastClr="000000"/>
              </a:solidFill>
              <a:latin typeface="Arial" panose="020B0604020202020204" pitchFamily="34" charset="0"/>
              <a:ea typeface="+mn-ea"/>
              <a:cs typeface="Arial" panose="020B0604020202020204" pitchFamily="34" charset="0"/>
            </a:rPr>
            <a:t>Fst</a:t>
          </a:r>
          <a:r>
            <a:rPr lang="en-US" sz="2400" dirty="0" smtClean="0">
              <a:solidFill>
                <a:sysClr val="windowText" lastClr="000000"/>
              </a:solidFill>
              <a:latin typeface="Arial" panose="020B0604020202020204" pitchFamily="34" charset="0"/>
              <a:ea typeface="+mn-ea"/>
              <a:cs typeface="Arial" panose="020B0604020202020204" pitchFamily="34" charset="0"/>
            </a:rPr>
            <a:t>), AMOVA, and inbreeding coefficients (</a:t>
          </a:r>
          <a:r>
            <a:rPr lang="en-US" sz="2400" dirty="0" err="1" smtClean="0">
              <a:solidFill>
                <a:sysClr val="windowText" lastClr="000000"/>
              </a:solidFill>
              <a:latin typeface="Arial" panose="020B0604020202020204" pitchFamily="34" charset="0"/>
              <a:ea typeface="+mn-ea"/>
              <a:cs typeface="Arial" panose="020B0604020202020204" pitchFamily="34" charset="0"/>
            </a:rPr>
            <a:t>Fis</a:t>
          </a:r>
          <a:r>
            <a:rPr lang="en-US" sz="2400" dirty="0" smtClean="0">
              <a:solidFill>
                <a:sysClr val="windowText" lastClr="000000"/>
              </a:solidFill>
              <a:latin typeface="Arial" panose="020B0604020202020204" pitchFamily="34" charset="0"/>
              <a:ea typeface="+mn-ea"/>
              <a:cs typeface="Arial" panose="020B0604020202020204" pitchFamily="34" charset="0"/>
            </a:rPr>
            <a:t>) we will be able to gather more insights into breeds in comparison to those closely related to them</a:t>
          </a:r>
        </a:p>
        <a:p>
          <a:pPr algn="just"/>
          <a:endParaRPr lang="en-US" sz="2400" dirty="0">
            <a:solidFill>
              <a:sysClr val="windowText" lastClr="000000"/>
            </a:solidFill>
            <a:latin typeface="Calibri"/>
            <a:ea typeface="+mn-ea"/>
            <a:cs typeface="+mn-cs"/>
          </a:endParaRPr>
        </a:p>
      </dgm:t>
    </dgm:pt>
    <dgm:pt modelId="{2C355322-F3EF-4823-A944-9288ED01DD85}" type="parTrans" cxnId="{6B2AF8B7-720C-419A-8A8E-F8CDC53C2F38}">
      <dgm:prSet/>
      <dgm:spPr/>
      <dgm:t>
        <a:bodyPr/>
        <a:lstStyle/>
        <a:p>
          <a:endParaRPr lang="en-US"/>
        </a:p>
      </dgm:t>
    </dgm:pt>
    <dgm:pt modelId="{3A0DD65B-657D-4529-A5E1-B8FBCCD07559}" type="sibTrans" cxnId="{6B2AF8B7-720C-419A-8A8E-F8CDC53C2F38}">
      <dgm:prSet/>
      <dgm:spPr/>
      <dgm:t>
        <a:bodyPr/>
        <a:lstStyle/>
        <a:p>
          <a:endParaRPr lang="en-US"/>
        </a:p>
      </dgm:t>
    </dgm:pt>
    <dgm:pt modelId="{EDAA79FD-1879-4361-A685-E68EB04A0146}" type="pres">
      <dgm:prSet presAssocID="{834C69D7-145C-4463-8E18-FDAF2B1D107F}" presName="outerComposite" presStyleCnt="0">
        <dgm:presLayoutVars>
          <dgm:chMax val="5"/>
          <dgm:dir/>
          <dgm:resizeHandles val="exact"/>
        </dgm:presLayoutVars>
      </dgm:prSet>
      <dgm:spPr/>
      <dgm:t>
        <a:bodyPr/>
        <a:lstStyle/>
        <a:p>
          <a:endParaRPr lang="en-US"/>
        </a:p>
      </dgm:t>
    </dgm:pt>
    <dgm:pt modelId="{0F10FD43-3FFC-42D0-8A04-200040EDF92C}" type="pres">
      <dgm:prSet presAssocID="{834C69D7-145C-4463-8E18-FDAF2B1D107F}" presName="dummyMaxCanvas" presStyleCnt="0">
        <dgm:presLayoutVars/>
      </dgm:prSet>
      <dgm:spPr/>
    </dgm:pt>
    <dgm:pt modelId="{F0645868-83F6-4BDA-A7EB-7530B7E7BA33}" type="pres">
      <dgm:prSet presAssocID="{834C69D7-145C-4463-8E18-FDAF2B1D107F}" presName="ThreeNodes_1" presStyleLbl="node1" presStyleIdx="0" presStyleCnt="3" custScaleX="109228" custLinFactY="-110648" custLinFactNeighborX="-2447" custLinFactNeighborY="-200000">
        <dgm:presLayoutVars>
          <dgm:bulletEnabled val="1"/>
        </dgm:presLayoutVars>
      </dgm:prSet>
      <dgm:spPr/>
      <dgm:t>
        <a:bodyPr/>
        <a:lstStyle/>
        <a:p>
          <a:endParaRPr lang="en-US"/>
        </a:p>
      </dgm:t>
    </dgm:pt>
    <dgm:pt modelId="{3D0B08A2-487A-4487-82BD-4F1E24816674}" type="pres">
      <dgm:prSet presAssocID="{834C69D7-145C-4463-8E18-FDAF2B1D107F}" presName="ThreeNodes_2" presStyleLbl="node1" presStyleIdx="1" presStyleCnt="3">
        <dgm:presLayoutVars>
          <dgm:bulletEnabled val="1"/>
        </dgm:presLayoutVars>
      </dgm:prSet>
      <dgm:spPr/>
      <dgm:t>
        <a:bodyPr/>
        <a:lstStyle/>
        <a:p>
          <a:endParaRPr lang="en-US"/>
        </a:p>
      </dgm:t>
    </dgm:pt>
    <dgm:pt modelId="{EB702D30-F088-498E-8646-F11A58D7ED14}" type="pres">
      <dgm:prSet presAssocID="{834C69D7-145C-4463-8E18-FDAF2B1D107F}" presName="ThreeNodes_3" presStyleLbl="node1" presStyleIdx="2" presStyleCnt="3" custScaleY="107598" custLinFactNeighborX="-6218" custLinFactNeighborY="8168">
        <dgm:presLayoutVars>
          <dgm:bulletEnabled val="1"/>
        </dgm:presLayoutVars>
      </dgm:prSet>
      <dgm:spPr/>
      <dgm:t>
        <a:bodyPr/>
        <a:lstStyle/>
        <a:p>
          <a:endParaRPr lang="en-US"/>
        </a:p>
      </dgm:t>
    </dgm:pt>
    <dgm:pt modelId="{7D75B32D-3B61-48CC-A489-C54C18356295}" type="pres">
      <dgm:prSet presAssocID="{834C69D7-145C-4463-8E18-FDAF2B1D107F}" presName="ThreeConn_1-2" presStyleLbl="fgAccFollowNode1" presStyleIdx="0" presStyleCnt="2">
        <dgm:presLayoutVars>
          <dgm:bulletEnabled val="1"/>
        </dgm:presLayoutVars>
      </dgm:prSet>
      <dgm:spPr/>
      <dgm:t>
        <a:bodyPr/>
        <a:lstStyle/>
        <a:p>
          <a:endParaRPr lang="en-US"/>
        </a:p>
      </dgm:t>
    </dgm:pt>
    <dgm:pt modelId="{85FFC990-C112-4C5D-A941-EF4D18E0AB10}" type="pres">
      <dgm:prSet presAssocID="{834C69D7-145C-4463-8E18-FDAF2B1D107F}" presName="ThreeConn_2-3" presStyleLbl="fgAccFollowNode1" presStyleIdx="1" presStyleCnt="2">
        <dgm:presLayoutVars>
          <dgm:bulletEnabled val="1"/>
        </dgm:presLayoutVars>
      </dgm:prSet>
      <dgm:spPr/>
      <dgm:t>
        <a:bodyPr/>
        <a:lstStyle/>
        <a:p>
          <a:endParaRPr lang="en-US"/>
        </a:p>
      </dgm:t>
    </dgm:pt>
    <dgm:pt modelId="{14FDF097-358C-44F9-9E1A-F8668C812E50}" type="pres">
      <dgm:prSet presAssocID="{834C69D7-145C-4463-8E18-FDAF2B1D107F}" presName="ThreeNodes_1_text" presStyleLbl="node1" presStyleIdx="2" presStyleCnt="3">
        <dgm:presLayoutVars>
          <dgm:bulletEnabled val="1"/>
        </dgm:presLayoutVars>
      </dgm:prSet>
      <dgm:spPr/>
      <dgm:t>
        <a:bodyPr/>
        <a:lstStyle/>
        <a:p>
          <a:endParaRPr lang="en-US"/>
        </a:p>
      </dgm:t>
    </dgm:pt>
    <dgm:pt modelId="{E602AFED-0512-4F61-B66E-D7DDFA1971EE}" type="pres">
      <dgm:prSet presAssocID="{834C69D7-145C-4463-8E18-FDAF2B1D107F}" presName="ThreeNodes_2_text" presStyleLbl="node1" presStyleIdx="2" presStyleCnt="3">
        <dgm:presLayoutVars>
          <dgm:bulletEnabled val="1"/>
        </dgm:presLayoutVars>
      </dgm:prSet>
      <dgm:spPr/>
      <dgm:t>
        <a:bodyPr/>
        <a:lstStyle/>
        <a:p>
          <a:endParaRPr lang="en-US"/>
        </a:p>
      </dgm:t>
    </dgm:pt>
    <dgm:pt modelId="{E465E194-B368-4F62-9F7C-9FF57F04FF41}" type="pres">
      <dgm:prSet presAssocID="{834C69D7-145C-4463-8E18-FDAF2B1D107F}" presName="ThreeNodes_3_text" presStyleLbl="node1" presStyleIdx="2" presStyleCnt="3">
        <dgm:presLayoutVars>
          <dgm:bulletEnabled val="1"/>
        </dgm:presLayoutVars>
      </dgm:prSet>
      <dgm:spPr/>
      <dgm:t>
        <a:bodyPr/>
        <a:lstStyle/>
        <a:p>
          <a:endParaRPr lang="en-US"/>
        </a:p>
      </dgm:t>
    </dgm:pt>
  </dgm:ptLst>
  <dgm:cxnLst>
    <dgm:cxn modelId="{3631A622-3758-43AF-A908-B7619A35D69B}" type="presOf" srcId="{77613710-1FBC-4109-BAE1-E29FD4A2770D}" destId="{7D75B32D-3B61-48CC-A489-C54C18356295}" srcOrd="0" destOrd="0" presId="urn:microsoft.com/office/officeart/2005/8/layout/vProcess5"/>
    <dgm:cxn modelId="{7B158AAB-7999-448C-AC03-25A20E52EB52}" type="presOf" srcId="{6D37B23B-8752-41A2-A454-C1625E3631F5}" destId="{F0645868-83F6-4BDA-A7EB-7530B7E7BA33}" srcOrd="0" destOrd="0" presId="urn:microsoft.com/office/officeart/2005/8/layout/vProcess5"/>
    <dgm:cxn modelId="{EF168D2E-71AA-4FBE-B739-8AFF084FA461}" srcId="{834C69D7-145C-4463-8E18-FDAF2B1D107F}" destId="{749F6EF0-8856-46FA-9D5D-10936D73493F}" srcOrd="1" destOrd="0" parTransId="{626AF162-3884-4314-8FC7-1C645ABE4F72}" sibTransId="{8D873A3F-F680-469A-84A9-9E40BDD574FF}"/>
    <dgm:cxn modelId="{E5991D99-9ABB-4D24-BC95-7549074DBE35}" srcId="{834C69D7-145C-4463-8E18-FDAF2B1D107F}" destId="{6D37B23B-8752-41A2-A454-C1625E3631F5}" srcOrd="0" destOrd="0" parTransId="{4A05908D-5A23-4A3B-823C-5149D2409040}" sibTransId="{77613710-1FBC-4109-BAE1-E29FD4A2770D}"/>
    <dgm:cxn modelId="{0DF047F7-D4E0-404F-BA90-34AF502DF90D}" type="presOf" srcId="{749F6EF0-8856-46FA-9D5D-10936D73493F}" destId="{3D0B08A2-487A-4487-82BD-4F1E24816674}" srcOrd="0" destOrd="0" presId="urn:microsoft.com/office/officeart/2005/8/layout/vProcess5"/>
    <dgm:cxn modelId="{2234489D-DF18-4F08-8683-44C349CBFD1B}" type="presOf" srcId="{A0DC7FA9-5A88-4D67-A7C4-36323C391019}" destId="{EB702D30-F088-498E-8646-F11A58D7ED14}" srcOrd="0" destOrd="0" presId="urn:microsoft.com/office/officeart/2005/8/layout/vProcess5"/>
    <dgm:cxn modelId="{40AAB605-7499-4027-A507-19F0BF266CCA}" type="presOf" srcId="{8D873A3F-F680-469A-84A9-9E40BDD574FF}" destId="{85FFC990-C112-4C5D-A941-EF4D18E0AB10}" srcOrd="0" destOrd="0" presId="urn:microsoft.com/office/officeart/2005/8/layout/vProcess5"/>
    <dgm:cxn modelId="{040C6BC7-4CD0-4E2B-AA91-E6F90C174B9B}" type="presOf" srcId="{749F6EF0-8856-46FA-9D5D-10936D73493F}" destId="{E602AFED-0512-4F61-B66E-D7DDFA1971EE}" srcOrd="1" destOrd="0" presId="urn:microsoft.com/office/officeart/2005/8/layout/vProcess5"/>
    <dgm:cxn modelId="{68E840AA-7BBB-4C1B-8EB8-8C74AC1F678B}" type="presOf" srcId="{834C69D7-145C-4463-8E18-FDAF2B1D107F}" destId="{EDAA79FD-1879-4361-A685-E68EB04A0146}" srcOrd="0" destOrd="0" presId="urn:microsoft.com/office/officeart/2005/8/layout/vProcess5"/>
    <dgm:cxn modelId="{6B2AF8B7-720C-419A-8A8E-F8CDC53C2F38}" srcId="{834C69D7-145C-4463-8E18-FDAF2B1D107F}" destId="{A0DC7FA9-5A88-4D67-A7C4-36323C391019}" srcOrd="2" destOrd="0" parTransId="{2C355322-F3EF-4823-A944-9288ED01DD85}" sibTransId="{3A0DD65B-657D-4529-A5E1-B8FBCCD07559}"/>
    <dgm:cxn modelId="{C928CBF6-4F63-40DF-8BA4-E764591476AE}" type="presOf" srcId="{A0DC7FA9-5A88-4D67-A7C4-36323C391019}" destId="{E465E194-B368-4F62-9F7C-9FF57F04FF41}" srcOrd="1" destOrd="0" presId="urn:microsoft.com/office/officeart/2005/8/layout/vProcess5"/>
    <dgm:cxn modelId="{D02E2D24-D6BB-4884-A0CB-3B4EB9F74C8E}" type="presOf" srcId="{6D37B23B-8752-41A2-A454-C1625E3631F5}" destId="{14FDF097-358C-44F9-9E1A-F8668C812E50}" srcOrd="1" destOrd="0" presId="urn:microsoft.com/office/officeart/2005/8/layout/vProcess5"/>
    <dgm:cxn modelId="{E4D68038-EA96-4444-87C4-70C5C4FB2930}" type="presParOf" srcId="{EDAA79FD-1879-4361-A685-E68EB04A0146}" destId="{0F10FD43-3FFC-42D0-8A04-200040EDF92C}" srcOrd="0" destOrd="0" presId="urn:microsoft.com/office/officeart/2005/8/layout/vProcess5"/>
    <dgm:cxn modelId="{C6F33369-4AFA-4EAB-954C-4A578AD71433}" type="presParOf" srcId="{EDAA79FD-1879-4361-A685-E68EB04A0146}" destId="{F0645868-83F6-4BDA-A7EB-7530B7E7BA33}" srcOrd="1" destOrd="0" presId="urn:microsoft.com/office/officeart/2005/8/layout/vProcess5"/>
    <dgm:cxn modelId="{279C5423-4556-4881-BE9C-F13B0AE543B3}" type="presParOf" srcId="{EDAA79FD-1879-4361-A685-E68EB04A0146}" destId="{3D0B08A2-487A-4487-82BD-4F1E24816674}" srcOrd="2" destOrd="0" presId="urn:microsoft.com/office/officeart/2005/8/layout/vProcess5"/>
    <dgm:cxn modelId="{64BB8EA6-2221-4817-BCF4-D94D407E88D8}" type="presParOf" srcId="{EDAA79FD-1879-4361-A685-E68EB04A0146}" destId="{EB702D30-F088-498E-8646-F11A58D7ED14}" srcOrd="3" destOrd="0" presId="urn:microsoft.com/office/officeart/2005/8/layout/vProcess5"/>
    <dgm:cxn modelId="{2F1D90A9-F40E-409C-AF53-2DAE55D8B23E}" type="presParOf" srcId="{EDAA79FD-1879-4361-A685-E68EB04A0146}" destId="{7D75B32D-3B61-48CC-A489-C54C18356295}" srcOrd="4" destOrd="0" presId="urn:microsoft.com/office/officeart/2005/8/layout/vProcess5"/>
    <dgm:cxn modelId="{3039CC9F-2094-4C0B-BF30-83FDF0F3EBCF}" type="presParOf" srcId="{EDAA79FD-1879-4361-A685-E68EB04A0146}" destId="{85FFC990-C112-4C5D-A941-EF4D18E0AB10}" srcOrd="5" destOrd="0" presId="urn:microsoft.com/office/officeart/2005/8/layout/vProcess5"/>
    <dgm:cxn modelId="{D0B32553-FECE-49A8-BB0D-89228FE3ACC6}" type="presParOf" srcId="{EDAA79FD-1879-4361-A685-E68EB04A0146}" destId="{14FDF097-358C-44F9-9E1A-F8668C812E50}" srcOrd="6" destOrd="0" presId="urn:microsoft.com/office/officeart/2005/8/layout/vProcess5"/>
    <dgm:cxn modelId="{5007E58F-CFBE-4F3C-8B49-DC72BA7B2BBA}" type="presParOf" srcId="{EDAA79FD-1879-4361-A685-E68EB04A0146}" destId="{E602AFED-0512-4F61-B66E-D7DDFA1971EE}" srcOrd="7" destOrd="0" presId="urn:microsoft.com/office/officeart/2005/8/layout/vProcess5"/>
    <dgm:cxn modelId="{32F7C541-E36B-442B-B99C-78DF93AFE9F3}" type="presParOf" srcId="{EDAA79FD-1879-4361-A685-E68EB04A0146}" destId="{E465E194-B368-4F62-9F7C-9FF57F04FF41}" srcOrd="8" destOrd="0" presId="urn:microsoft.com/office/officeart/2005/8/layout/vProcess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645868-83F6-4BDA-A7EB-7530B7E7BA33}">
      <dsp:nvSpPr>
        <dsp:cNvPr id="0" name=""/>
        <dsp:cNvSpPr/>
      </dsp:nvSpPr>
      <dsp:spPr>
        <a:xfrm>
          <a:off x="-229247" y="-29663"/>
          <a:ext cx="10854014" cy="1561633"/>
        </a:xfrm>
        <a:prstGeom prst="roundRect">
          <a:avLst>
            <a:gd name="adj" fmla="val 10000"/>
          </a:avLst>
        </a:prstGeom>
        <a:solidFill>
          <a:srgbClr val="4BACC6">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just" defTabSz="1066800">
            <a:lnSpc>
              <a:spcPct val="90000"/>
            </a:lnSpc>
            <a:spcBef>
              <a:spcPct val="0"/>
            </a:spcBef>
            <a:spcAft>
              <a:spcPct val="35000"/>
            </a:spcAft>
          </a:pPr>
          <a:r>
            <a:rPr lang="en-US" sz="2400" kern="1200" dirty="0" smtClean="0">
              <a:solidFill>
                <a:sysClr val="window" lastClr="FFFFFF"/>
              </a:solidFill>
              <a:latin typeface="Arial" panose="020B0604020202020204" pitchFamily="34" charset="0"/>
              <a:ea typeface="+mn-ea"/>
              <a:cs typeface="Arial" panose="020B0604020202020204" pitchFamily="34" charset="0"/>
            </a:rPr>
            <a:t>For each province 7 dip tanks were randomly chosen. A total of 120 samples were genotyped from KwaZulu-Natal (Zulu-land district, Harry Gwala district, ILembe District), whilst 48 samples from Limpopo (Sekhukhune district) </a:t>
          </a:r>
          <a:endParaRPr lang="en-US" sz="2400" kern="1200" dirty="0">
            <a:solidFill>
              <a:sysClr val="windowText" lastClr="000000"/>
            </a:solidFill>
            <a:latin typeface="Calibri"/>
            <a:ea typeface="+mn-ea"/>
            <a:cs typeface="+mn-cs"/>
          </a:endParaRPr>
        </a:p>
      </dsp:txBody>
      <dsp:txXfrm>
        <a:off x="-183508" y="16076"/>
        <a:ext cx="9021828" cy="1470155"/>
      </dsp:txXfrm>
    </dsp:sp>
    <dsp:sp modelId="{3D0B08A2-487A-4487-82BD-4F1E24816674}">
      <dsp:nvSpPr>
        <dsp:cNvPr id="0" name=""/>
        <dsp:cNvSpPr/>
      </dsp:nvSpPr>
      <dsp:spPr>
        <a:xfrm>
          <a:off x="1106043" y="1792242"/>
          <a:ext cx="9937026" cy="1561633"/>
        </a:xfrm>
        <a:prstGeom prst="roundRect">
          <a:avLst>
            <a:gd name="adj" fmla="val 10000"/>
          </a:avLst>
        </a:prstGeom>
        <a:solidFill>
          <a:srgbClr val="4BACC6">
            <a:hueOff val="-4966938"/>
            <a:satOff val="19906"/>
            <a:lumOff val="4314"/>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just" defTabSz="1066800">
            <a:lnSpc>
              <a:spcPct val="90000"/>
            </a:lnSpc>
            <a:spcBef>
              <a:spcPct val="0"/>
            </a:spcBef>
            <a:spcAft>
              <a:spcPct val="35000"/>
            </a:spcAft>
          </a:pPr>
          <a:r>
            <a:rPr lang="en-US" sz="2400" kern="1200" dirty="0" smtClean="0">
              <a:solidFill>
                <a:sysClr val="window" lastClr="FFFFFF"/>
              </a:solidFill>
              <a:latin typeface="Arial" panose="020B0604020202020204" pitchFamily="34" charset="0"/>
              <a:ea typeface="+mn-ea"/>
              <a:cs typeface="Arial" panose="020B0604020202020204" pitchFamily="34" charset="0"/>
            </a:rPr>
            <a:t>were genotyped using Illumina 50K SNP Bead Chip compatible with Illumina </a:t>
          </a:r>
          <a:r>
            <a:rPr lang="en-US" sz="2400" kern="1200" dirty="0" err="1" smtClean="0">
              <a:solidFill>
                <a:sysClr val="window" lastClr="FFFFFF"/>
              </a:solidFill>
              <a:latin typeface="Arial" panose="020B0604020202020204" pitchFamily="34" charset="0"/>
              <a:ea typeface="+mn-ea"/>
              <a:cs typeface="Arial" panose="020B0604020202020204" pitchFamily="34" charset="0"/>
            </a:rPr>
            <a:t>HiScan</a:t>
          </a:r>
          <a:r>
            <a:rPr lang="en-US" sz="2400" kern="1200" dirty="0" smtClean="0">
              <a:solidFill>
                <a:sysClr val="window" lastClr="FFFFFF"/>
              </a:solidFill>
              <a:latin typeface="Arial" panose="020B0604020202020204" pitchFamily="34" charset="0"/>
              <a:ea typeface="+mn-ea"/>
              <a:cs typeface="Arial" panose="020B0604020202020204" pitchFamily="34" charset="0"/>
            </a:rPr>
            <a:t> SQ genotyping platform at the Agricultural Research Council-Biotechnology Platform in South Africa. </a:t>
          </a:r>
          <a:endParaRPr lang="en-US" sz="2400" kern="1200" dirty="0">
            <a:solidFill>
              <a:sysClr val="windowText" lastClr="000000"/>
            </a:solidFill>
            <a:latin typeface="Calibri"/>
            <a:ea typeface="+mn-ea"/>
            <a:cs typeface="+mn-cs"/>
          </a:endParaRPr>
        </a:p>
      </dsp:txBody>
      <dsp:txXfrm>
        <a:off x="1151782" y="1837981"/>
        <a:ext cx="7953690" cy="1470155"/>
      </dsp:txXfrm>
    </dsp:sp>
    <dsp:sp modelId="{EB702D30-F088-498E-8646-F11A58D7ED14}">
      <dsp:nvSpPr>
        <dsp:cNvPr id="0" name=""/>
        <dsp:cNvSpPr/>
      </dsp:nvSpPr>
      <dsp:spPr>
        <a:xfrm>
          <a:off x="1364955" y="3554821"/>
          <a:ext cx="9937026" cy="1680286"/>
        </a:xfrm>
        <a:prstGeom prst="roundRect">
          <a:avLst>
            <a:gd name="adj" fmla="val 10000"/>
          </a:avLst>
        </a:prstGeom>
        <a:solidFill>
          <a:srgbClr val="4BACC6">
            <a:hueOff val="-9933876"/>
            <a:satOff val="39811"/>
            <a:lumOff val="8628"/>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defTabSz="1066800">
            <a:lnSpc>
              <a:spcPct val="90000"/>
            </a:lnSpc>
            <a:spcBef>
              <a:spcPct val="0"/>
            </a:spcBef>
            <a:spcAft>
              <a:spcPct val="35000"/>
            </a:spcAft>
          </a:pPr>
          <a:endParaRPr lang="en-US" sz="2400" kern="1200" dirty="0" smtClean="0">
            <a:solidFill>
              <a:sysClr val="windowText" lastClr="000000"/>
            </a:solidFill>
            <a:latin typeface="Arial" panose="020B0604020202020204" pitchFamily="34" charset="0"/>
            <a:ea typeface="+mn-ea"/>
            <a:cs typeface="Arial" panose="020B0604020202020204" pitchFamily="34" charset="0"/>
          </a:endParaRPr>
        </a:p>
        <a:p>
          <a:pPr lvl="0" defTabSz="1066800">
            <a:lnSpc>
              <a:spcPct val="90000"/>
            </a:lnSpc>
            <a:spcBef>
              <a:spcPct val="0"/>
            </a:spcBef>
            <a:spcAft>
              <a:spcPct val="35000"/>
            </a:spcAft>
          </a:pPr>
          <a:r>
            <a:rPr lang="en-US" sz="2400" kern="1200" dirty="0" smtClean="0">
              <a:solidFill>
                <a:sysClr val="windowText" lastClr="000000"/>
              </a:solidFill>
              <a:latin typeface="Arial" panose="020B0604020202020204" pitchFamily="34" charset="0"/>
              <a:ea typeface="+mn-ea"/>
              <a:cs typeface="Arial" panose="020B0604020202020204" pitchFamily="34" charset="0"/>
            </a:rPr>
            <a:t>analysis such as (PCA), Admixture, Fixation index (</a:t>
          </a:r>
          <a:r>
            <a:rPr lang="en-US" sz="2400" kern="1200" dirty="0" err="1" smtClean="0">
              <a:solidFill>
                <a:sysClr val="windowText" lastClr="000000"/>
              </a:solidFill>
              <a:latin typeface="Arial" panose="020B0604020202020204" pitchFamily="34" charset="0"/>
              <a:ea typeface="+mn-ea"/>
              <a:cs typeface="Arial" panose="020B0604020202020204" pitchFamily="34" charset="0"/>
            </a:rPr>
            <a:t>Fst</a:t>
          </a:r>
          <a:r>
            <a:rPr lang="en-US" sz="2400" kern="1200" dirty="0" smtClean="0">
              <a:solidFill>
                <a:sysClr val="windowText" lastClr="000000"/>
              </a:solidFill>
              <a:latin typeface="Arial" panose="020B0604020202020204" pitchFamily="34" charset="0"/>
              <a:ea typeface="+mn-ea"/>
              <a:cs typeface="Arial" panose="020B0604020202020204" pitchFamily="34" charset="0"/>
            </a:rPr>
            <a:t>), AMOVA, and inbreeding coefficients (</a:t>
          </a:r>
          <a:r>
            <a:rPr lang="en-US" sz="2400" kern="1200" dirty="0" err="1" smtClean="0">
              <a:solidFill>
                <a:sysClr val="windowText" lastClr="000000"/>
              </a:solidFill>
              <a:latin typeface="Arial" panose="020B0604020202020204" pitchFamily="34" charset="0"/>
              <a:ea typeface="+mn-ea"/>
              <a:cs typeface="Arial" panose="020B0604020202020204" pitchFamily="34" charset="0"/>
            </a:rPr>
            <a:t>Fis</a:t>
          </a:r>
          <a:r>
            <a:rPr lang="en-US" sz="2400" kern="1200" dirty="0" smtClean="0">
              <a:solidFill>
                <a:sysClr val="windowText" lastClr="000000"/>
              </a:solidFill>
              <a:latin typeface="Arial" panose="020B0604020202020204" pitchFamily="34" charset="0"/>
              <a:ea typeface="+mn-ea"/>
              <a:cs typeface="Arial" panose="020B0604020202020204" pitchFamily="34" charset="0"/>
            </a:rPr>
            <a:t>) we will be able to gather more insights into breeds in comparison to those closely related to them</a:t>
          </a:r>
        </a:p>
        <a:p>
          <a:pPr lvl="0" algn="just" defTabSz="1066800">
            <a:lnSpc>
              <a:spcPct val="90000"/>
            </a:lnSpc>
            <a:spcBef>
              <a:spcPct val="0"/>
            </a:spcBef>
            <a:spcAft>
              <a:spcPct val="35000"/>
            </a:spcAft>
          </a:pPr>
          <a:endParaRPr lang="en-US" sz="2400" kern="1200" dirty="0">
            <a:solidFill>
              <a:sysClr val="windowText" lastClr="000000"/>
            </a:solidFill>
            <a:latin typeface="Calibri"/>
            <a:ea typeface="+mn-ea"/>
            <a:cs typeface="+mn-cs"/>
          </a:endParaRPr>
        </a:p>
      </dsp:txBody>
      <dsp:txXfrm>
        <a:off x="1414169" y="3604035"/>
        <a:ext cx="7946740" cy="1581858"/>
      </dsp:txXfrm>
    </dsp:sp>
    <dsp:sp modelId="{7D75B32D-3B61-48CC-A489-C54C18356295}">
      <dsp:nvSpPr>
        <dsp:cNvPr id="0" name=""/>
        <dsp:cNvSpPr/>
      </dsp:nvSpPr>
      <dsp:spPr>
        <a:xfrm>
          <a:off x="9151211" y="1154575"/>
          <a:ext cx="1015061" cy="1015061"/>
        </a:xfrm>
        <a:prstGeom prst="downArrow">
          <a:avLst>
            <a:gd name="adj1" fmla="val 55000"/>
            <a:gd name="adj2" fmla="val 45000"/>
          </a:avLst>
        </a:prstGeom>
        <a:solidFill>
          <a:srgbClr val="4BACC6">
            <a:tint val="40000"/>
            <a:alpha val="90000"/>
            <a:hueOff val="0"/>
            <a:satOff val="0"/>
            <a:lumOff val="0"/>
            <a:alphaOff val="0"/>
          </a:srgbClr>
        </a:solidFill>
        <a:ln w="25400" cap="flat" cmpd="sng" algn="ctr">
          <a:solidFill>
            <a:srgbClr val="4BACC6">
              <a:tint val="40000"/>
              <a:alpha val="9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solidFill>
              <a:sysClr val="windowText" lastClr="000000">
                <a:hueOff val="0"/>
                <a:satOff val="0"/>
                <a:lumOff val="0"/>
                <a:alphaOff val="0"/>
              </a:sysClr>
            </a:solidFill>
            <a:latin typeface="Calibri"/>
            <a:ea typeface="+mn-ea"/>
            <a:cs typeface="+mn-cs"/>
          </a:endParaRPr>
        </a:p>
      </dsp:txBody>
      <dsp:txXfrm>
        <a:off x="9379600" y="1154575"/>
        <a:ext cx="558283" cy="763833"/>
      </dsp:txXfrm>
    </dsp:sp>
    <dsp:sp modelId="{85FFC990-C112-4C5D-A941-EF4D18E0AB10}">
      <dsp:nvSpPr>
        <dsp:cNvPr id="0" name=""/>
        <dsp:cNvSpPr/>
      </dsp:nvSpPr>
      <dsp:spPr>
        <a:xfrm>
          <a:off x="10028008" y="2966069"/>
          <a:ext cx="1015061" cy="1015061"/>
        </a:xfrm>
        <a:prstGeom prst="downArrow">
          <a:avLst>
            <a:gd name="adj1" fmla="val 55000"/>
            <a:gd name="adj2" fmla="val 45000"/>
          </a:avLst>
        </a:prstGeom>
        <a:solidFill>
          <a:srgbClr val="4BACC6">
            <a:tint val="40000"/>
            <a:alpha val="90000"/>
            <a:hueOff val="-10740482"/>
            <a:satOff val="48253"/>
            <a:lumOff val="3317"/>
            <a:alphaOff val="0"/>
          </a:srgbClr>
        </a:solidFill>
        <a:ln w="25400" cap="flat" cmpd="sng" algn="ctr">
          <a:solidFill>
            <a:srgbClr val="4BACC6">
              <a:tint val="40000"/>
              <a:alpha val="9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solidFill>
              <a:sysClr val="windowText" lastClr="000000">
                <a:hueOff val="0"/>
                <a:satOff val="0"/>
                <a:lumOff val="0"/>
                <a:alphaOff val="0"/>
              </a:sysClr>
            </a:solidFill>
            <a:latin typeface="Calibri"/>
            <a:ea typeface="+mn-ea"/>
            <a:cs typeface="+mn-cs"/>
          </a:endParaRPr>
        </a:p>
      </dsp:txBody>
      <dsp:txXfrm>
        <a:off x="10256397" y="2966069"/>
        <a:ext cx="558283" cy="763833"/>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14500" y="5072977"/>
            <a:ext cx="19431000" cy="10791731"/>
          </a:xfrm>
        </p:spPr>
        <p:txBody>
          <a:bodyPr anchor="b"/>
          <a:lstStyle>
            <a:lvl1pPr algn="ctr">
              <a:defRPr sz="15000"/>
            </a:lvl1pPr>
          </a:lstStyle>
          <a:p>
            <a:r>
              <a:rPr lang="en-US" smtClean="0"/>
              <a:t>Click to edit Master title style</a:t>
            </a:r>
            <a:endParaRPr lang="en-US" dirty="0"/>
          </a:p>
        </p:txBody>
      </p:sp>
      <p:sp>
        <p:nvSpPr>
          <p:cNvPr id="3" name="Subtitle 2"/>
          <p:cNvSpPr>
            <a:spLocks noGrp="1"/>
          </p:cNvSpPr>
          <p:nvPr>
            <p:ph type="subTitle" idx="1"/>
          </p:nvPr>
        </p:nvSpPr>
        <p:spPr>
          <a:xfrm>
            <a:off x="2857500" y="16280878"/>
            <a:ext cx="17145000" cy="7483891"/>
          </a:xfrm>
        </p:spPr>
        <p:txBody>
          <a:bodyPr/>
          <a:lstStyle>
            <a:lvl1pPr marL="0" indent="0" algn="ctr">
              <a:buNone/>
              <a:defRPr sz="6000"/>
            </a:lvl1pPr>
            <a:lvl2pPr marL="1143000" indent="0" algn="ctr">
              <a:buNone/>
              <a:defRPr sz="5000"/>
            </a:lvl2pPr>
            <a:lvl3pPr marL="2286000" indent="0" algn="ctr">
              <a:buNone/>
              <a:defRPr sz="4500"/>
            </a:lvl3pPr>
            <a:lvl4pPr marL="3429000" indent="0" algn="ctr">
              <a:buNone/>
              <a:defRPr sz="4000"/>
            </a:lvl4pPr>
            <a:lvl5pPr marL="4572000" indent="0" algn="ctr">
              <a:buNone/>
              <a:defRPr sz="4000"/>
            </a:lvl5pPr>
            <a:lvl6pPr marL="5715000" indent="0" algn="ctr">
              <a:buNone/>
              <a:defRPr sz="4000"/>
            </a:lvl6pPr>
            <a:lvl7pPr marL="6858000" indent="0" algn="ctr">
              <a:buNone/>
              <a:defRPr sz="4000"/>
            </a:lvl7pPr>
            <a:lvl8pPr marL="8001000" indent="0" algn="ctr">
              <a:buNone/>
              <a:defRPr sz="4000"/>
            </a:lvl8pPr>
            <a:lvl9pPr marL="9144000" indent="0" algn="ctr">
              <a:buNone/>
              <a:defRPr sz="4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C8CB1C4-42F8-4808-9D9C-899B1DD20B2F}" type="datetimeFigureOut">
              <a:rPr lang="en-ZA" smtClean="0"/>
              <a:t>2024/01/30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AB03849-93A2-4A7F-AEEC-ED6D1E70B0AE}" type="slidenum">
              <a:rPr lang="en-ZA" smtClean="0"/>
              <a:t>‹#›</a:t>
            </a:fld>
            <a:endParaRPr lang="en-ZA"/>
          </a:p>
        </p:txBody>
      </p:sp>
    </p:spTree>
    <p:extLst>
      <p:ext uri="{BB962C8B-B14F-4D97-AF65-F5344CB8AC3E}">
        <p14:creationId xmlns:p14="http://schemas.microsoft.com/office/powerpoint/2010/main" val="3230760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C8CB1C4-42F8-4808-9D9C-899B1DD20B2F}" type="datetimeFigureOut">
              <a:rPr lang="en-ZA" smtClean="0"/>
              <a:t>2024/01/30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AB03849-93A2-4A7F-AEEC-ED6D1E70B0AE}" type="slidenum">
              <a:rPr lang="en-ZA" smtClean="0"/>
              <a:t>‹#›</a:t>
            </a:fld>
            <a:endParaRPr lang="en-ZA"/>
          </a:p>
        </p:txBody>
      </p:sp>
    </p:spTree>
    <p:extLst>
      <p:ext uri="{BB962C8B-B14F-4D97-AF65-F5344CB8AC3E}">
        <p14:creationId xmlns:p14="http://schemas.microsoft.com/office/powerpoint/2010/main" val="4010341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6359189" y="1650331"/>
            <a:ext cx="4929188" cy="2626897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571626" y="1650331"/>
            <a:ext cx="14501813" cy="2626897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C8CB1C4-42F8-4808-9D9C-899B1DD20B2F}" type="datetimeFigureOut">
              <a:rPr lang="en-ZA" smtClean="0"/>
              <a:t>2024/01/30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AB03849-93A2-4A7F-AEEC-ED6D1E70B0AE}" type="slidenum">
              <a:rPr lang="en-ZA" smtClean="0"/>
              <a:t>‹#›</a:t>
            </a:fld>
            <a:endParaRPr lang="en-ZA"/>
          </a:p>
        </p:txBody>
      </p:sp>
    </p:spTree>
    <p:extLst>
      <p:ext uri="{BB962C8B-B14F-4D97-AF65-F5344CB8AC3E}">
        <p14:creationId xmlns:p14="http://schemas.microsoft.com/office/powerpoint/2010/main" val="441758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C8CB1C4-42F8-4808-9D9C-899B1DD20B2F}" type="datetimeFigureOut">
              <a:rPr lang="en-ZA" smtClean="0"/>
              <a:t>2024/01/30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AB03849-93A2-4A7F-AEEC-ED6D1E70B0AE}" type="slidenum">
              <a:rPr lang="en-ZA" smtClean="0"/>
              <a:t>‹#›</a:t>
            </a:fld>
            <a:endParaRPr lang="en-ZA"/>
          </a:p>
        </p:txBody>
      </p:sp>
    </p:spTree>
    <p:extLst>
      <p:ext uri="{BB962C8B-B14F-4D97-AF65-F5344CB8AC3E}">
        <p14:creationId xmlns:p14="http://schemas.microsoft.com/office/powerpoint/2010/main" val="18091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59720" y="7727864"/>
            <a:ext cx="19716750" cy="12894107"/>
          </a:xfrm>
        </p:spPr>
        <p:txBody>
          <a:bodyPr anchor="b"/>
          <a:lstStyle>
            <a:lvl1pPr>
              <a:defRPr sz="15000"/>
            </a:lvl1pPr>
          </a:lstStyle>
          <a:p>
            <a:r>
              <a:rPr lang="en-US" smtClean="0"/>
              <a:t>Click to edit Master title style</a:t>
            </a:r>
            <a:endParaRPr lang="en-US" dirty="0"/>
          </a:p>
        </p:txBody>
      </p:sp>
      <p:sp>
        <p:nvSpPr>
          <p:cNvPr id="3" name="Text Placeholder 2"/>
          <p:cNvSpPr>
            <a:spLocks noGrp="1"/>
          </p:cNvSpPr>
          <p:nvPr>
            <p:ph type="body" idx="1"/>
          </p:nvPr>
        </p:nvSpPr>
        <p:spPr>
          <a:xfrm>
            <a:off x="1559720" y="20743955"/>
            <a:ext cx="19716750" cy="6780706"/>
          </a:xfrm>
        </p:spPr>
        <p:txBody>
          <a:bodyPr/>
          <a:lstStyle>
            <a:lvl1pPr marL="0" indent="0">
              <a:buNone/>
              <a:defRPr sz="6000">
                <a:solidFill>
                  <a:schemeClr val="tx1"/>
                </a:solidFill>
              </a:defRPr>
            </a:lvl1pPr>
            <a:lvl2pPr marL="1143000" indent="0">
              <a:buNone/>
              <a:defRPr sz="5000">
                <a:solidFill>
                  <a:schemeClr val="tx1">
                    <a:tint val="75000"/>
                  </a:schemeClr>
                </a:solidFill>
              </a:defRPr>
            </a:lvl2pPr>
            <a:lvl3pPr marL="2286000" indent="0">
              <a:buNone/>
              <a:defRPr sz="4500">
                <a:solidFill>
                  <a:schemeClr val="tx1">
                    <a:tint val="75000"/>
                  </a:schemeClr>
                </a:solidFill>
              </a:defRPr>
            </a:lvl3pPr>
            <a:lvl4pPr marL="3429000" indent="0">
              <a:buNone/>
              <a:defRPr sz="4000">
                <a:solidFill>
                  <a:schemeClr val="tx1">
                    <a:tint val="75000"/>
                  </a:schemeClr>
                </a:solidFill>
              </a:defRPr>
            </a:lvl4pPr>
            <a:lvl5pPr marL="4572000" indent="0">
              <a:buNone/>
              <a:defRPr sz="4000">
                <a:solidFill>
                  <a:schemeClr val="tx1">
                    <a:tint val="75000"/>
                  </a:schemeClr>
                </a:solidFill>
              </a:defRPr>
            </a:lvl5pPr>
            <a:lvl6pPr marL="5715000" indent="0">
              <a:buNone/>
              <a:defRPr sz="4000">
                <a:solidFill>
                  <a:schemeClr val="tx1">
                    <a:tint val="75000"/>
                  </a:schemeClr>
                </a:solidFill>
              </a:defRPr>
            </a:lvl6pPr>
            <a:lvl7pPr marL="6858000" indent="0">
              <a:buNone/>
              <a:defRPr sz="4000">
                <a:solidFill>
                  <a:schemeClr val="tx1">
                    <a:tint val="75000"/>
                  </a:schemeClr>
                </a:solidFill>
              </a:defRPr>
            </a:lvl7pPr>
            <a:lvl8pPr marL="8001000" indent="0">
              <a:buNone/>
              <a:defRPr sz="4000">
                <a:solidFill>
                  <a:schemeClr val="tx1">
                    <a:tint val="75000"/>
                  </a:schemeClr>
                </a:solidFill>
              </a:defRPr>
            </a:lvl8pPr>
            <a:lvl9pPr marL="9144000" indent="0">
              <a:buNone/>
              <a:defRPr sz="40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C8CB1C4-42F8-4808-9D9C-899B1DD20B2F}" type="datetimeFigureOut">
              <a:rPr lang="en-ZA" smtClean="0"/>
              <a:t>2024/01/30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AB03849-93A2-4A7F-AEEC-ED6D1E70B0AE}" type="slidenum">
              <a:rPr lang="en-ZA" smtClean="0"/>
              <a:t>‹#›</a:t>
            </a:fld>
            <a:endParaRPr lang="en-ZA"/>
          </a:p>
        </p:txBody>
      </p:sp>
    </p:spTree>
    <p:extLst>
      <p:ext uri="{BB962C8B-B14F-4D97-AF65-F5344CB8AC3E}">
        <p14:creationId xmlns:p14="http://schemas.microsoft.com/office/powerpoint/2010/main" val="1134136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571625" y="8251656"/>
            <a:ext cx="9715500" cy="1966764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11572875" y="8251656"/>
            <a:ext cx="9715500" cy="1966764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C8CB1C4-42F8-4808-9D9C-899B1DD20B2F}" type="datetimeFigureOut">
              <a:rPr lang="en-ZA" smtClean="0"/>
              <a:t>2024/01/30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AB03849-93A2-4A7F-AEEC-ED6D1E70B0AE}" type="slidenum">
              <a:rPr lang="en-ZA" smtClean="0"/>
              <a:t>‹#›</a:t>
            </a:fld>
            <a:endParaRPr lang="en-ZA"/>
          </a:p>
        </p:txBody>
      </p:sp>
    </p:spTree>
    <p:extLst>
      <p:ext uri="{BB962C8B-B14F-4D97-AF65-F5344CB8AC3E}">
        <p14:creationId xmlns:p14="http://schemas.microsoft.com/office/powerpoint/2010/main" val="457717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74603" y="1650338"/>
            <a:ext cx="19716750" cy="599142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574605" y="7598701"/>
            <a:ext cx="9670850" cy="3724006"/>
          </a:xfrm>
        </p:spPr>
        <p:txBody>
          <a:bodyPr anchor="b"/>
          <a:lstStyle>
            <a:lvl1pPr marL="0" indent="0">
              <a:buNone/>
              <a:defRPr sz="6000" b="1"/>
            </a:lvl1pPr>
            <a:lvl2pPr marL="1143000" indent="0">
              <a:buNone/>
              <a:defRPr sz="5000" b="1"/>
            </a:lvl2pPr>
            <a:lvl3pPr marL="2286000" indent="0">
              <a:buNone/>
              <a:defRPr sz="4500" b="1"/>
            </a:lvl3pPr>
            <a:lvl4pPr marL="3429000" indent="0">
              <a:buNone/>
              <a:defRPr sz="4000" b="1"/>
            </a:lvl4pPr>
            <a:lvl5pPr marL="4572000" indent="0">
              <a:buNone/>
              <a:defRPr sz="4000" b="1"/>
            </a:lvl5pPr>
            <a:lvl6pPr marL="5715000" indent="0">
              <a:buNone/>
              <a:defRPr sz="4000" b="1"/>
            </a:lvl6pPr>
            <a:lvl7pPr marL="6858000" indent="0">
              <a:buNone/>
              <a:defRPr sz="4000" b="1"/>
            </a:lvl7pPr>
            <a:lvl8pPr marL="8001000" indent="0">
              <a:buNone/>
              <a:defRPr sz="4000" b="1"/>
            </a:lvl8pPr>
            <a:lvl9pPr marL="9144000" indent="0">
              <a:buNone/>
              <a:defRPr sz="4000" b="1"/>
            </a:lvl9pPr>
          </a:lstStyle>
          <a:p>
            <a:pPr lvl="0"/>
            <a:r>
              <a:rPr lang="en-US" smtClean="0"/>
              <a:t>Edit Master text styles</a:t>
            </a:r>
          </a:p>
        </p:txBody>
      </p:sp>
      <p:sp>
        <p:nvSpPr>
          <p:cNvPr id="4" name="Content Placeholder 3"/>
          <p:cNvSpPr>
            <a:spLocks noGrp="1"/>
          </p:cNvSpPr>
          <p:nvPr>
            <p:ph sz="half" idx="2"/>
          </p:nvPr>
        </p:nvSpPr>
        <p:spPr>
          <a:xfrm>
            <a:off x="1574605" y="11322707"/>
            <a:ext cx="9670850" cy="1665399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11572876" y="7598701"/>
            <a:ext cx="9718478" cy="3724006"/>
          </a:xfrm>
        </p:spPr>
        <p:txBody>
          <a:bodyPr anchor="b"/>
          <a:lstStyle>
            <a:lvl1pPr marL="0" indent="0">
              <a:buNone/>
              <a:defRPr sz="6000" b="1"/>
            </a:lvl1pPr>
            <a:lvl2pPr marL="1143000" indent="0">
              <a:buNone/>
              <a:defRPr sz="5000" b="1"/>
            </a:lvl2pPr>
            <a:lvl3pPr marL="2286000" indent="0">
              <a:buNone/>
              <a:defRPr sz="4500" b="1"/>
            </a:lvl3pPr>
            <a:lvl4pPr marL="3429000" indent="0">
              <a:buNone/>
              <a:defRPr sz="4000" b="1"/>
            </a:lvl4pPr>
            <a:lvl5pPr marL="4572000" indent="0">
              <a:buNone/>
              <a:defRPr sz="4000" b="1"/>
            </a:lvl5pPr>
            <a:lvl6pPr marL="5715000" indent="0">
              <a:buNone/>
              <a:defRPr sz="4000" b="1"/>
            </a:lvl6pPr>
            <a:lvl7pPr marL="6858000" indent="0">
              <a:buNone/>
              <a:defRPr sz="4000" b="1"/>
            </a:lvl7pPr>
            <a:lvl8pPr marL="8001000" indent="0">
              <a:buNone/>
              <a:defRPr sz="4000" b="1"/>
            </a:lvl8pPr>
            <a:lvl9pPr marL="9144000" indent="0">
              <a:buNone/>
              <a:defRPr sz="4000" b="1"/>
            </a:lvl9pPr>
          </a:lstStyle>
          <a:p>
            <a:pPr lvl="0"/>
            <a:r>
              <a:rPr lang="en-US" smtClean="0"/>
              <a:t>Edit Master text styles</a:t>
            </a:r>
          </a:p>
        </p:txBody>
      </p:sp>
      <p:sp>
        <p:nvSpPr>
          <p:cNvPr id="6" name="Content Placeholder 5"/>
          <p:cNvSpPr>
            <a:spLocks noGrp="1"/>
          </p:cNvSpPr>
          <p:nvPr>
            <p:ph sz="quarter" idx="4"/>
          </p:nvPr>
        </p:nvSpPr>
        <p:spPr>
          <a:xfrm>
            <a:off x="11572876" y="11322707"/>
            <a:ext cx="9718478" cy="1665399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C8CB1C4-42F8-4808-9D9C-899B1DD20B2F}" type="datetimeFigureOut">
              <a:rPr lang="en-ZA" smtClean="0"/>
              <a:t>2024/01/30</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7AB03849-93A2-4A7F-AEEC-ED6D1E70B0AE}" type="slidenum">
              <a:rPr lang="en-ZA" smtClean="0"/>
              <a:t>‹#›</a:t>
            </a:fld>
            <a:endParaRPr lang="en-ZA"/>
          </a:p>
        </p:txBody>
      </p:sp>
    </p:spTree>
    <p:extLst>
      <p:ext uri="{BB962C8B-B14F-4D97-AF65-F5344CB8AC3E}">
        <p14:creationId xmlns:p14="http://schemas.microsoft.com/office/powerpoint/2010/main" val="632578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C8CB1C4-42F8-4808-9D9C-899B1DD20B2F}" type="datetimeFigureOut">
              <a:rPr lang="en-ZA" smtClean="0"/>
              <a:t>2024/01/30</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7AB03849-93A2-4A7F-AEEC-ED6D1E70B0AE}" type="slidenum">
              <a:rPr lang="en-ZA" smtClean="0"/>
              <a:t>‹#›</a:t>
            </a:fld>
            <a:endParaRPr lang="en-ZA"/>
          </a:p>
        </p:txBody>
      </p:sp>
    </p:spTree>
    <p:extLst>
      <p:ext uri="{BB962C8B-B14F-4D97-AF65-F5344CB8AC3E}">
        <p14:creationId xmlns:p14="http://schemas.microsoft.com/office/powerpoint/2010/main" val="1544409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8CB1C4-42F8-4808-9D9C-899B1DD20B2F}" type="datetimeFigureOut">
              <a:rPr lang="en-ZA" smtClean="0"/>
              <a:t>2024/01/30</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7AB03849-93A2-4A7F-AEEC-ED6D1E70B0AE}" type="slidenum">
              <a:rPr lang="en-ZA" smtClean="0"/>
              <a:t>‹#›</a:t>
            </a:fld>
            <a:endParaRPr lang="en-ZA"/>
          </a:p>
        </p:txBody>
      </p:sp>
    </p:spTree>
    <p:extLst>
      <p:ext uri="{BB962C8B-B14F-4D97-AF65-F5344CB8AC3E}">
        <p14:creationId xmlns:p14="http://schemas.microsoft.com/office/powerpoint/2010/main" val="3027051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603" y="2066502"/>
            <a:ext cx="7372945" cy="7232756"/>
          </a:xfrm>
        </p:spPr>
        <p:txBody>
          <a:bodyPr anchor="b"/>
          <a:lstStyle>
            <a:lvl1pPr>
              <a:defRPr sz="8000"/>
            </a:lvl1pPr>
          </a:lstStyle>
          <a:p>
            <a:r>
              <a:rPr lang="en-US" smtClean="0"/>
              <a:t>Click to edit Master title style</a:t>
            </a:r>
            <a:endParaRPr lang="en-US" dirty="0"/>
          </a:p>
        </p:txBody>
      </p:sp>
      <p:sp>
        <p:nvSpPr>
          <p:cNvPr id="3" name="Content Placeholder 2"/>
          <p:cNvSpPr>
            <a:spLocks noGrp="1"/>
          </p:cNvSpPr>
          <p:nvPr>
            <p:ph idx="1"/>
          </p:nvPr>
        </p:nvSpPr>
        <p:spPr>
          <a:xfrm>
            <a:off x="9718477" y="4463076"/>
            <a:ext cx="11572875" cy="22028334"/>
          </a:xfrm>
        </p:spPr>
        <p:txBody>
          <a:bodyPr/>
          <a:lstStyle>
            <a:lvl1pPr>
              <a:defRPr sz="8000"/>
            </a:lvl1pPr>
            <a:lvl2pPr>
              <a:defRPr sz="7000"/>
            </a:lvl2pPr>
            <a:lvl3pPr>
              <a:defRPr sz="6000"/>
            </a:lvl3pPr>
            <a:lvl4pPr>
              <a:defRPr sz="5000"/>
            </a:lvl4pPr>
            <a:lvl5pPr>
              <a:defRPr sz="5000"/>
            </a:lvl5pPr>
            <a:lvl6pPr>
              <a:defRPr sz="5000"/>
            </a:lvl6pPr>
            <a:lvl7pPr>
              <a:defRPr sz="5000"/>
            </a:lvl7pPr>
            <a:lvl8pPr>
              <a:defRPr sz="5000"/>
            </a:lvl8pPr>
            <a:lvl9pPr>
              <a:defRPr sz="5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574603" y="9299257"/>
            <a:ext cx="7372945" cy="17228025"/>
          </a:xfrm>
        </p:spPr>
        <p:txBody>
          <a:bodyPr/>
          <a:lstStyle>
            <a:lvl1pPr marL="0" indent="0">
              <a:buNone/>
              <a:defRPr sz="4000"/>
            </a:lvl1pPr>
            <a:lvl2pPr marL="1143000" indent="0">
              <a:buNone/>
              <a:defRPr sz="3500"/>
            </a:lvl2pPr>
            <a:lvl3pPr marL="2286000" indent="0">
              <a:buNone/>
              <a:defRPr sz="3000"/>
            </a:lvl3pPr>
            <a:lvl4pPr marL="3429000" indent="0">
              <a:buNone/>
              <a:defRPr sz="2500"/>
            </a:lvl4pPr>
            <a:lvl5pPr marL="4572000" indent="0">
              <a:buNone/>
              <a:defRPr sz="2500"/>
            </a:lvl5pPr>
            <a:lvl6pPr marL="5715000" indent="0">
              <a:buNone/>
              <a:defRPr sz="2500"/>
            </a:lvl6pPr>
            <a:lvl7pPr marL="6858000" indent="0">
              <a:buNone/>
              <a:defRPr sz="2500"/>
            </a:lvl7pPr>
            <a:lvl8pPr marL="8001000" indent="0">
              <a:buNone/>
              <a:defRPr sz="2500"/>
            </a:lvl8pPr>
            <a:lvl9pPr marL="9144000" indent="0">
              <a:buNone/>
              <a:defRPr sz="2500"/>
            </a:lvl9pPr>
          </a:lstStyle>
          <a:p>
            <a:pPr lvl="0"/>
            <a:r>
              <a:rPr lang="en-US" smtClean="0"/>
              <a:t>Edit Master text styles</a:t>
            </a:r>
          </a:p>
        </p:txBody>
      </p:sp>
      <p:sp>
        <p:nvSpPr>
          <p:cNvPr id="5" name="Date Placeholder 4"/>
          <p:cNvSpPr>
            <a:spLocks noGrp="1"/>
          </p:cNvSpPr>
          <p:nvPr>
            <p:ph type="dt" sz="half" idx="10"/>
          </p:nvPr>
        </p:nvSpPr>
        <p:spPr/>
        <p:txBody>
          <a:bodyPr/>
          <a:lstStyle/>
          <a:p>
            <a:fld id="{EC8CB1C4-42F8-4808-9D9C-899B1DD20B2F}" type="datetimeFigureOut">
              <a:rPr lang="en-ZA" smtClean="0"/>
              <a:t>2024/01/30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AB03849-93A2-4A7F-AEEC-ED6D1E70B0AE}" type="slidenum">
              <a:rPr lang="en-ZA" smtClean="0"/>
              <a:t>‹#›</a:t>
            </a:fld>
            <a:endParaRPr lang="en-ZA"/>
          </a:p>
        </p:txBody>
      </p:sp>
    </p:spTree>
    <p:extLst>
      <p:ext uri="{BB962C8B-B14F-4D97-AF65-F5344CB8AC3E}">
        <p14:creationId xmlns:p14="http://schemas.microsoft.com/office/powerpoint/2010/main" val="4046233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603" y="2066502"/>
            <a:ext cx="7372945" cy="7232756"/>
          </a:xfrm>
        </p:spPr>
        <p:txBody>
          <a:bodyPr anchor="b"/>
          <a:lstStyle>
            <a:lvl1pPr>
              <a:defRPr sz="80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9718477" y="4463076"/>
            <a:ext cx="11572875" cy="22028334"/>
          </a:xfrm>
        </p:spPr>
        <p:txBody>
          <a:bodyPr anchor="t"/>
          <a:lstStyle>
            <a:lvl1pPr marL="0" indent="0">
              <a:buNone/>
              <a:defRPr sz="8000"/>
            </a:lvl1pPr>
            <a:lvl2pPr marL="1143000" indent="0">
              <a:buNone/>
              <a:defRPr sz="7000"/>
            </a:lvl2pPr>
            <a:lvl3pPr marL="2286000" indent="0">
              <a:buNone/>
              <a:defRPr sz="6000"/>
            </a:lvl3pPr>
            <a:lvl4pPr marL="3429000" indent="0">
              <a:buNone/>
              <a:defRPr sz="5000"/>
            </a:lvl4pPr>
            <a:lvl5pPr marL="4572000" indent="0">
              <a:buNone/>
              <a:defRPr sz="5000"/>
            </a:lvl5pPr>
            <a:lvl6pPr marL="5715000" indent="0">
              <a:buNone/>
              <a:defRPr sz="5000"/>
            </a:lvl6pPr>
            <a:lvl7pPr marL="6858000" indent="0">
              <a:buNone/>
              <a:defRPr sz="5000"/>
            </a:lvl7pPr>
            <a:lvl8pPr marL="8001000" indent="0">
              <a:buNone/>
              <a:defRPr sz="5000"/>
            </a:lvl8pPr>
            <a:lvl9pPr marL="9144000" indent="0">
              <a:buNone/>
              <a:defRPr sz="5000"/>
            </a:lvl9pPr>
          </a:lstStyle>
          <a:p>
            <a:r>
              <a:rPr lang="en-US" smtClean="0"/>
              <a:t>Click icon to add picture</a:t>
            </a:r>
            <a:endParaRPr lang="en-US" dirty="0"/>
          </a:p>
        </p:txBody>
      </p:sp>
      <p:sp>
        <p:nvSpPr>
          <p:cNvPr id="4" name="Text Placeholder 3"/>
          <p:cNvSpPr>
            <a:spLocks noGrp="1"/>
          </p:cNvSpPr>
          <p:nvPr>
            <p:ph type="body" sz="half" idx="2"/>
          </p:nvPr>
        </p:nvSpPr>
        <p:spPr>
          <a:xfrm>
            <a:off x="1574603" y="9299257"/>
            <a:ext cx="7372945" cy="17228025"/>
          </a:xfrm>
        </p:spPr>
        <p:txBody>
          <a:bodyPr/>
          <a:lstStyle>
            <a:lvl1pPr marL="0" indent="0">
              <a:buNone/>
              <a:defRPr sz="4000"/>
            </a:lvl1pPr>
            <a:lvl2pPr marL="1143000" indent="0">
              <a:buNone/>
              <a:defRPr sz="3500"/>
            </a:lvl2pPr>
            <a:lvl3pPr marL="2286000" indent="0">
              <a:buNone/>
              <a:defRPr sz="3000"/>
            </a:lvl3pPr>
            <a:lvl4pPr marL="3429000" indent="0">
              <a:buNone/>
              <a:defRPr sz="2500"/>
            </a:lvl4pPr>
            <a:lvl5pPr marL="4572000" indent="0">
              <a:buNone/>
              <a:defRPr sz="2500"/>
            </a:lvl5pPr>
            <a:lvl6pPr marL="5715000" indent="0">
              <a:buNone/>
              <a:defRPr sz="2500"/>
            </a:lvl6pPr>
            <a:lvl7pPr marL="6858000" indent="0">
              <a:buNone/>
              <a:defRPr sz="2500"/>
            </a:lvl7pPr>
            <a:lvl8pPr marL="8001000" indent="0">
              <a:buNone/>
              <a:defRPr sz="2500"/>
            </a:lvl8pPr>
            <a:lvl9pPr marL="9144000" indent="0">
              <a:buNone/>
              <a:defRPr sz="2500"/>
            </a:lvl9pPr>
          </a:lstStyle>
          <a:p>
            <a:pPr lvl="0"/>
            <a:r>
              <a:rPr lang="en-US" smtClean="0"/>
              <a:t>Edit Master text styles</a:t>
            </a:r>
          </a:p>
        </p:txBody>
      </p:sp>
      <p:sp>
        <p:nvSpPr>
          <p:cNvPr id="5" name="Date Placeholder 4"/>
          <p:cNvSpPr>
            <a:spLocks noGrp="1"/>
          </p:cNvSpPr>
          <p:nvPr>
            <p:ph type="dt" sz="half" idx="10"/>
          </p:nvPr>
        </p:nvSpPr>
        <p:spPr/>
        <p:txBody>
          <a:bodyPr/>
          <a:lstStyle/>
          <a:p>
            <a:fld id="{EC8CB1C4-42F8-4808-9D9C-899B1DD20B2F}" type="datetimeFigureOut">
              <a:rPr lang="en-ZA" smtClean="0"/>
              <a:t>2024/01/30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AB03849-93A2-4A7F-AEEC-ED6D1E70B0AE}" type="slidenum">
              <a:rPr lang="en-ZA" smtClean="0"/>
              <a:t>‹#›</a:t>
            </a:fld>
            <a:endParaRPr lang="en-ZA"/>
          </a:p>
        </p:txBody>
      </p:sp>
    </p:spTree>
    <p:extLst>
      <p:ext uri="{BB962C8B-B14F-4D97-AF65-F5344CB8AC3E}">
        <p14:creationId xmlns:p14="http://schemas.microsoft.com/office/powerpoint/2010/main" val="2730898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71625" y="1650338"/>
            <a:ext cx="19716750" cy="599142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571625" y="8251656"/>
            <a:ext cx="19716750" cy="19667645"/>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571625" y="28730120"/>
            <a:ext cx="5143500" cy="1650331"/>
          </a:xfrm>
          <a:prstGeom prst="rect">
            <a:avLst/>
          </a:prstGeom>
        </p:spPr>
        <p:txBody>
          <a:bodyPr vert="horz" lIns="91440" tIns="45720" rIns="91440" bIns="45720" rtlCol="0" anchor="ctr"/>
          <a:lstStyle>
            <a:lvl1pPr algn="l">
              <a:defRPr sz="3000">
                <a:solidFill>
                  <a:schemeClr val="tx1">
                    <a:tint val="75000"/>
                  </a:schemeClr>
                </a:solidFill>
              </a:defRPr>
            </a:lvl1pPr>
          </a:lstStyle>
          <a:p>
            <a:fld id="{EC8CB1C4-42F8-4808-9D9C-899B1DD20B2F}" type="datetimeFigureOut">
              <a:rPr lang="en-ZA" smtClean="0"/>
              <a:t>2024/01/30</a:t>
            </a:fld>
            <a:endParaRPr lang="en-ZA"/>
          </a:p>
        </p:txBody>
      </p:sp>
      <p:sp>
        <p:nvSpPr>
          <p:cNvPr id="5" name="Footer Placeholder 4"/>
          <p:cNvSpPr>
            <a:spLocks noGrp="1"/>
          </p:cNvSpPr>
          <p:nvPr>
            <p:ph type="ftr" sz="quarter" idx="3"/>
          </p:nvPr>
        </p:nvSpPr>
        <p:spPr>
          <a:xfrm>
            <a:off x="7572375" y="28730120"/>
            <a:ext cx="7715250" cy="1650331"/>
          </a:xfrm>
          <a:prstGeom prst="rect">
            <a:avLst/>
          </a:prstGeom>
        </p:spPr>
        <p:txBody>
          <a:bodyPr vert="horz" lIns="91440" tIns="45720" rIns="91440" bIns="45720" rtlCol="0" anchor="ctr"/>
          <a:lstStyle>
            <a:lvl1pPr algn="ctr">
              <a:defRPr sz="30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16144875" y="28730120"/>
            <a:ext cx="5143500" cy="1650331"/>
          </a:xfrm>
          <a:prstGeom prst="rect">
            <a:avLst/>
          </a:prstGeom>
        </p:spPr>
        <p:txBody>
          <a:bodyPr vert="horz" lIns="91440" tIns="45720" rIns="91440" bIns="45720" rtlCol="0" anchor="ctr"/>
          <a:lstStyle>
            <a:lvl1pPr algn="r">
              <a:defRPr sz="3000">
                <a:solidFill>
                  <a:schemeClr val="tx1">
                    <a:tint val="75000"/>
                  </a:schemeClr>
                </a:solidFill>
              </a:defRPr>
            </a:lvl1pPr>
          </a:lstStyle>
          <a:p>
            <a:fld id="{7AB03849-93A2-4A7F-AEEC-ED6D1E70B0AE}" type="slidenum">
              <a:rPr lang="en-ZA" smtClean="0"/>
              <a:t>‹#›</a:t>
            </a:fld>
            <a:endParaRPr lang="en-ZA"/>
          </a:p>
        </p:txBody>
      </p:sp>
    </p:spTree>
    <p:extLst>
      <p:ext uri="{BB962C8B-B14F-4D97-AF65-F5344CB8AC3E}">
        <p14:creationId xmlns:p14="http://schemas.microsoft.com/office/powerpoint/2010/main" val="63542190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2286000" rtl="0" eaLnBrk="1" latinLnBrk="0" hangingPunct="1">
        <a:lnSpc>
          <a:spcPct val="90000"/>
        </a:lnSpc>
        <a:spcBef>
          <a:spcPct val="0"/>
        </a:spcBef>
        <a:buNone/>
        <a:defRPr sz="11000" kern="1200">
          <a:solidFill>
            <a:schemeClr val="tx1"/>
          </a:solidFill>
          <a:latin typeface="+mj-lt"/>
          <a:ea typeface="+mj-ea"/>
          <a:cs typeface="+mj-cs"/>
        </a:defRPr>
      </a:lvl1pPr>
    </p:titleStyle>
    <p:bodyStyle>
      <a:lvl1pPr marL="571500" indent="-571500" algn="l" defTabSz="2286000" rtl="0" eaLnBrk="1" latinLnBrk="0" hangingPunct="1">
        <a:lnSpc>
          <a:spcPct val="90000"/>
        </a:lnSpc>
        <a:spcBef>
          <a:spcPts val="2500"/>
        </a:spcBef>
        <a:buFont typeface="Arial" panose="020B0604020202020204" pitchFamily="34" charset="0"/>
        <a:buChar char="•"/>
        <a:defRPr sz="7000" kern="1200">
          <a:solidFill>
            <a:schemeClr val="tx1"/>
          </a:solidFill>
          <a:latin typeface="+mn-lt"/>
          <a:ea typeface="+mn-ea"/>
          <a:cs typeface="+mn-cs"/>
        </a:defRPr>
      </a:lvl1pPr>
      <a:lvl2pPr marL="1714500" indent="-571500" algn="l" defTabSz="2286000" rtl="0" eaLnBrk="1" latinLnBrk="0" hangingPunct="1">
        <a:lnSpc>
          <a:spcPct val="90000"/>
        </a:lnSpc>
        <a:spcBef>
          <a:spcPts val="1250"/>
        </a:spcBef>
        <a:buFont typeface="Arial" panose="020B0604020202020204" pitchFamily="34" charset="0"/>
        <a:buChar char="•"/>
        <a:defRPr sz="6000" kern="1200">
          <a:solidFill>
            <a:schemeClr val="tx1"/>
          </a:solidFill>
          <a:latin typeface="+mn-lt"/>
          <a:ea typeface="+mn-ea"/>
          <a:cs typeface="+mn-cs"/>
        </a:defRPr>
      </a:lvl2pPr>
      <a:lvl3pPr marL="2857500" indent="-571500" algn="l" defTabSz="2286000" rtl="0" eaLnBrk="1" latinLnBrk="0" hangingPunct="1">
        <a:lnSpc>
          <a:spcPct val="90000"/>
        </a:lnSpc>
        <a:spcBef>
          <a:spcPts val="1250"/>
        </a:spcBef>
        <a:buFont typeface="Arial" panose="020B0604020202020204" pitchFamily="34" charset="0"/>
        <a:buChar char="•"/>
        <a:defRPr sz="5000" kern="1200">
          <a:solidFill>
            <a:schemeClr val="tx1"/>
          </a:solidFill>
          <a:latin typeface="+mn-lt"/>
          <a:ea typeface="+mn-ea"/>
          <a:cs typeface="+mn-cs"/>
        </a:defRPr>
      </a:lvl3pPr>
      <a:lvl4pPr marL="4000500" indent="-571500" algn="l" defTabSz="2286000" rtl="0" eaLnBrk="1" latinLnBrk="0" hangingPunct="1">
        <a:lnSpc>
          <a:spcPct val="90000"/>
        </a:lnSpc>
        <a:spcBef>
          <a:spcPts val="1250"/>
        </a:spcBef>
        <a:buFont typeface="Arial" panose="020B0604020202020204" pitchFamily="34" charset="0"/>
        <a:buChar char="•"/>
        <a:defRPr sz="4500" kern="1200">
          <a:solidFill>
            <a:schemeClr val="tx1"/>
          </a:solidFill>
          <a:latin typeface="+mn-lt"/>
          <a:ea typeface="+mn-ea"/>
          <a:cs typeface="+mn-cs"/>
        </a:defRPr>
      </a:lvl4pPr>
      <a:lvl5pPr marL="5143500" indent="-571500" algn="l" defTabSz="2286000" rtl="0" eaLnBrk="1" latinLnBrk="0" hangingPunct="1">
        <a:lnSpc>
          <a:spcPct val="90000"/>
        </a:lnSpc>
        <a:spcBef>
          <a:spcPts val="1250"/>
        </a:spcBef>
        <a:buFont typeface="Arial" panose="020B0604020202020204" pitchFamily="34" charset="0"/>
        <a:buChar char="•"/>
        <a:defRPr sz="4500" kern="1200">
          <a:solidFill>
            <a:schemeClr val="tx1"/>
          </a:solidFill>
          <a:latin typeface="+mn-lt"/>
          <a:ea typeface="+mn-ea"/>
          <a:cs typeface="+mn-cs"/>
        </a:defRPr>
      </a:lvl5pPr>
      <a:lvl6pPr marL="6286500" indent="-571500" algn="l" defTabSz="2286000" rtl="0" eaLnBrk="1" latinLnBrk="0" hangingPunct="1">
        <a:lnSpc>
          <a:spcPct val="90000"/>
        </a:lnSpc>
        <a:spcBef>
          <a:spcPts val="1250"/>
        </a:spcBef>
        <a:buFont typeface="Arial" panose="020B0604020202020204" pitchFamily="34" charset="0"/>
        <a:buChar char="•"/>
        <a:defRPr sz="4500" kern="1200">
          <a:solidFill>
            <a:schemeClr val="tx1"/>
          </a:solidFill>
          <a:latin typeface="+mn-lt"/>
          <a:ea typeface="+mn-ea"/>
          <a:cs typeface="+mn-cs"/>
        </a:defRPr>
      </a:lvl6pPr>
      <a:lvl7pPr marL="7429500" indent="-571500" algn="l" defTabSz="2286000" rtl="0" eaLnBrk="1" latinLnBrk="0" hangingPunct="1">
        <a:lnSpc>
          <a:spcPct val="90000"/>
        </a:lnSpc>
        <a:spcBef>
          <a:spcPts val="1250"/>
        </a:spcBef>
        <a:buFont typeface="Arial" panose="020B0604020202020204" pitchFamily="34" charset="0"/>
        <a:buChar char="•"/>
        <a:defRPr sz="4500" kern="1200">
          <a:solidFill>
            <a:schemeClr val="tx1"/>
          </a:solidFill>
          <a:latin typeface="+mn-lt"/>
          <a:ea typeface="+mn-ea"/>
          <a:cs typeface="+mn-cs"/>
        </a:defRPr>
      </a:lvl7pPr>
      <a:lvl8pPr marL="8572500" indent="-571500" algn="l" defTabSz="2286000" rtl="0" eaLnBrk="1" latinLnBrk="0" hangingPunct="1">
        <a:lnSpc>
          <a:spcPct val="90000"/>
        </a:lnSpc>
        <a:spcBef>
          <a:spcPts val="1250"/>
        </a:spcBef>
        <a:buFont typeface="Arial" panose="020B0604020202020204" pitchFamily="34" charset="0"/>
        <a:buChar char="•"/>
        <a:defRPr sz="4500" kern="1200">
          <a:solidFill>
            <a:schemeClr val="tx1"/>
          </a:solidFill>
          <a:latin typeface="+mn-lt"/>
          <a:ea typeface="+mn-ea"/>
          <a:cs typeface="+mn-cs"/>
        </a:defRPr>
      </a:lvl8pPr>
      <a:lvl9pPr marL="9715500" indent="-571500" algn="l" defTabSz="2286000" rtl="0" eaLnBrk="1" latinLnBrk="0" hangingPunct="1">
        <a:lnSpc>
          <a:spcPct val="90000"/>
        </a:lnSpc>
        <a:spcBef>
          <a:spcPts val="1250"/>
        </a:spcBef>
        <a:buFont typeface="Arial" panose="020B0604020202020204" pitchFamily="34" charset="0"/>
        <a:buChar char="•"/>
        <a:defRPr sz="4500" kern="1200">
          <a:solidFill>
            <a:schemeClr val="tx1"/>
          </a:solidFill>
          <a:latin typeface="+mn-lt"/>
          <a:ea typeface="+mn-ea"/>
          <a:cs typeface="+mn-cs"/>
        </a:defRPr>
      </a:lvl9pPr>
    </p:bodyStyle>
    <p:otherStyle>
      <a:defPPr>
        <a:defRPr lang="en-US"/>
      </a:defPPr>
      <a:lvl1pPr marL="0" algn="l" defTabSz="2286000" rtl="0" eaLnBrk="1" latinLnBrk="0" hangingPunct="1">
        <a:defRPr sz="4500" kern="1200">
          <a:solidFill>
            <a:schemeClr val="tx1"/>
          </a:solidFill>
          <a:latin typeface="+mn-lt"/>
          <a:ea typeface="+mn-ea"/>
          <a:cs typeface="+mn-cs"/>
        </a:defRPr>
      </a:lvl1pPr>
      <a:lvl2pPr marL="1143000" algn="l" defTabSz="2286000" rtl="0" eaLnBrk="1" latinLnBrk="0" hangingPunct="1">
        <a:defRPr sz="4500" kern="1200">
          <a:solidFill>
            <a:schemeClr val="tx1"/>
          </a:solidFill>
          <a:latin typeface="+mn-lt"/>
          <a:ea typeface="+mn-ea"/>
          <a:cs typeface="+mn-cs"/>
        </a:defRPr>
      </a:lvl2pPr>
      <a:lvl3pPr marL="2286000" algn="l" defTabSz="2286000" rtl="0" eaLnBrk="1" latinLnBrk="0" hangingPunct="1">
        <a:defRPr sz="4500" kern="1200">
          <a:solidFill>
            <a:schemeClr val="tx1"/>
          </a:solidFill>
          <a:latin typeface="+mn-lt"/>
          <a:ea typeface="+mn-ea"/>
          <a:cs typeface="+mn-cs"/>
        </a:defRPr>
      </a:lvl3pPr>
      <a:lvl4pPr marL="3429000" algn="l" defTabSz="2286000" rtl="0" eaLnBrk="1" latinLnBrk="0" hangingPunct="1">
        <a:defRPr sz="4500" kern="1200">
          <a:solidFill>
            <a:schemeClr val="tx1"/>
          </a:solidFill>
          <a:latin typeface="+mn-lt"/>
          <a:ea typeface="+mn-ea"/>
          <a:cs typeface="+mn-cs"/>
        </a:defRPr>
      </a:lvl4pPr>
      <a:lvl5pPr marL="4572000" algn="l" defTabSz="2286000" rtl="0" eaLnBrk="1" latinLnBrk="0" hangingPunct="1">
        <a:defRPr sz="4500" kern="1200">
          <a:solidFill>
            <a:schemeClr val="tx1"/>
          </a:solidFill>
          <a:latin typeface="+mn-lt"/>
          <a:ea typeface="+mn-ea"/>
          <a:cs typeface="+mn-cs"/>
        </a:defRPr>
      </a:lvl5pPr>
      <a:lvl6pPr marL="5715000" algn="l" defTabSz="2286000" rtl="0" eaLnBrk="1" latinLnBrk="0" hangingPunct="1">
        <a:defRPr sz="4500" kern="1200">
          <a:solidFill>
            <a:schemeClr val="tx1"/>
          </a:solidFill>
          <a:latin typeface="+mn-lt"/>
          <a:ea typeface="+mn-ea"/>
          <a:cs typeface="+mn-cs"/>
        </a:defRPr>
      </a:lvl6pPr>
      <a:lvl7pPr marL="6858000" algn="l" defTabSz="2286000" rtl="0" eaLnBrk="1" latinLnBrk="0" hangingPunct="1">
        <a:defRPr sz="4500" kern="1200">
          <a:solidFill>
            <a:schemeClr val="tx1"/>
          </a:solidFill>
          <a:latin typeface="+mn-lt"/>
          <a:ea typeface="+mn-ea"/>
          <a:cs typeface="+mn-cs"/>
        </a:defRPr>
      </a:lvl7pPr>
      <a:lvl8pPr marL="8001000" algn="l" defTabSz="2286000" rtl="0" eaLnBrk="1" latinLnBrk="0" hangingPunct="1">
        <a:defRPr sz="4500" kern="1200">
          <a:solidFill>
            <a:schemeClr val="tx1"/>
          </a:solidFill>
          <a:latin typeface="+mn-lt"/>
          <a:ea typeface="+mn-ea"/>
          <a:cs typeface="+mn-cs"/>
        </a:defRPr>
      </a:lvl8pPr>
      <a:lvl9pPr marL="9144000" algn="l" defTabSz="2286000" rtl="0" eaLnBrk="1" latinLnBrk="0" hangingPunct="1">
        <a:defRPr sz="4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Layout" Target="../diagrams/layout1.xml"/><Relationship Id="rId13"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diagramData" Target="../diagrams/data1.xml"/><Relationship Id="rId12" Type="http://schemas.openxmlformats.org/officeDocument/2006/relationships/image" Target="../media/image6.jpeg"/><Relationship Id="rId2" Type="http://schemas.openxmlformats.org/officeDocument/2006/relationships/image" Target="../media/image1.jpeg"/><Relationship Id="rId16" Type="http://schemas.openxmlformats.org/officeDocument/2006/relationships/image" Target="../media/image10.emf"/><Relationship Id="rId1" Type="http://schemas.openxmlformats.org/officeDocument/2006/relationships/slideLayout" Target="../slideLayouts/slideLayout2.xml"/><Relationship Id="rId6" Type="http://schemas.openxmlformats.org/officeDocument/2006/relationships/image" Target="../media/image5.png"/><Relationship Id="rId11" Type="http://schemas.microsoft.com/office/2007/relationships/diagramDrawing" Target="../diagrams/drawing1.xml"/><Relationship Id="rId5" Type="http://schemas.openxmlformats.org/officeDocument/2006/relationships/image" Target="../media/image4.png"/><Relationship Id="rId15" Type="http://schemas.openxmlformats.org/officeDocument/2006/relationships/image" Target="../media/image9.emf"/><Relationship Id="rId10" Type="http://schemas.openxmlformats.org/officeDocument/2006/relationships/diagramColors" Target="../diagrams/colors1.xml"/><Relationship Id="rId4" Type="http://schemas.openxmlformats.org/officeDocument/2006/relationships/image" Target="../media/image3.png"/><Relationship Id="rId9" Type="http://schemas.openxmlformats.org/officeDocument/2006/relationships/diagramQuickStyle" Target="../diagrams/quickStyle1.xml"/><Relationship Id="rId14" Type="http://schemas.openxmlformats.org/officeDocument/2006/relationships/image" Target="../media/image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2" cstate="print">
            <a:extLst>
              <a:ext uri="{28A0092B-C50C-407E-A947-70E740481C1C}">
                <a14:useLocalDpi xmlns:a14="http://schemas.microsoft.com/office/drawing/2010/main" val="0"/>
              </a:ext>
            </a:extLst>
          </a:blip>
          <a:srcRect l="673" t="13895" r="-673" b="5500"/>
          <a:stretch/>
        </p:blipFill>
        <p:spPr>
          <a:xfrm>
            <a:off x="0" y="0"/>
            <a:ext cx="22940339" cy="30997525"/>
          </a:xfrm>
          <a:prstGeom prst="rect">
            <a:avLst/>
          </a:prstGeom>
        </p:spPr>
      </p:pic>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189235" y="1825418"/>
            <a:ext cx="2308980" cy="1883667"/>
          </a:xfrm>
          <a:prstGeom prst="rect">
            <a:avLst/>
          </a:prstGeom>
        </p:spPr>
      </p:pic>
      <p:sp>
        <p:nvSpPr>
          <p:cNvPr id="3" name="Rectangle 2"/>
          <p:cNvSpPr/>
          <p:nvPr/>
        </p:nvSpPr>
        <p:spPr>
          <a:xfrm>
            <a:off x="1085325" y="394147"/>
            <a:ext cx="20572858" cy="1827616"/>
          </a:xfrm>
          <a:prstGeom prst="rect">
            <a:avLst/>
          </a:prstGeom>
        </p:spPr>
        <p:txBody>
          <a:bodyPr wrap="square">
            <a:spAutoFit/>
          </a:bodyPr>
          <a:lstStyle/>
          <a:p>
            <a:pPr algn="just">
              <a:lnSpc>
                <a:spcPct val="107000"/>
              </a:lnSpc>
              <a:spcAft>
                <a:spcPts val="800"/>
              </a:spcAft>
            </a:pPr>
            <a:r>
              <a:rPr lang="en-US" sz="3600" b="1" dirty="0">
                <a:latin typeface="Arial" panose="020B0604020202020204" pitchFamily="34" charset="0"/>
                <a:ea typeface="Calibri" panose="020F0502020204030204" pitchFamily="34" charset="0"/>
                <a:cs typeface="Arial" panose="020B0604020202020204" pitchFamily="34" charset="0"/>
              </a:rPr>
              <a:t>Evaluation of the genetic composition and inbreeding of Nguni cattle within the Kaonafatso ya Dikgomo (KyD) scheme in certain regions of KwaZulu-Natal and Limpopo province: preliminary genetic mapping</a:t>
            </a:r>
            <a:endParaRPr lang="en-ZA" sz="3200"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Rectangle 4"/>
          <p:cNvSpPr/>
          <p:nvPr/>
        </p:nvSpPr>
        <p:spPr>
          <a:xfrm>
            <a:off x="3941168" y="2198593"/>
            <a:ext cx="15684139" cy="1698094"/>
          </a:xfrm>
          <a:prstGeom prst="rect">
            <a:avLst/>
          </a:prstGeom>
        </p:spPr>
        <p:txBody>
          <a:bodyPr wrap="square">
            <a:spAutoFit/>
          </a:bodyPr>
          <a:lstStyle/>
          <a:p>
            <a:pPr algn="just">
              <a:lnSpc>
                <a:spcPct val="107000"/>
              </a:lnSpc>
              <a:spcAft>
                <a:spcPts val="800"/>
              </a:spcAft>
            </a:pPr>
            <a:r>
              <a:rPr lang="en-US" sz="2400" b="1" dirty="0">
                <a:latin typeface="Arial" panose="020B0604020202020204" pitchFamily="34" charset="0"/>
                <a:ea typeface="Calibri" panose="020F0502020204030204" pitchFamily="34" charset="0"/>
                <a:cs typeface="Arial" panose="020B0604020202020204" pitchFamily="34" charset="0"/>
              </a:rPr>
              <a:t>J. Muthivhi</a:t>
            </a:r>
            <a:r>
              <a:rPr lang="en-US" sz="2400" b="1" baseline="30000" dirty="0">
                <a:latin typeface="Arial" panose="020B0604020202020204" pitchFamily="34" charset="0"/>
                <a:ea typeface="Calibri" panose="020F0502020204030204" pitchFamily="34" charset="0"/>
                <a:cs typeface="Arial" panose="020B0604020202020204" pitchFamily="34" charset="0"/>
              </a:rPr>
              <a:t>1,2</a:t>
            </a:r>
            <a:r>
              <a:rPr lang="en-US" sz="2400" b="1" dirty="0">
                <a:latin typeface="Arial" panose="020B0604020202020204" pitchFamily="34" charset="0"/>
                <a:ea typeface="Calibri" panose="020F0502020204030204" pitchFamily="34" charset="0"/>
                <a:cs typeface="Arial" panose="020B0604020202020204" pitchFamily="34" charset="0"/>
              </a:rPr>
              <a:t>. Daniel Motiang</a:t>
            </a:r>
            <a:r>
              <a:rPr lang="en-US" sz="2400" b="1" baseline="30000" dirty="0">
                <a:latin typeface="Arial" panose="020B0604020202020204" pitchFamily="34" charset="0"/>
                <a:ea typeface="Calibri" panose="020F0502020204030204" pitchFamily="34" charset="0"/>
                <a:cs typeface="Arial" panose="020B0604020202020204" pitchFamily="34" charset="0"/>
              </a:rPr>
              <a:t>2</a:t>
            </a:r>
            <a:r>
              <a:rPr lang="en-US" sz="2400" b="1" dirty="0">
                <a:latin typeface="Arial" panose="020B0604020202020204" pitchFamily="34" charset="0"/>
                <a:ea typeface="Calibri" panose="020F0502020204030204" pitchFamily="34" charset="0"/>
                <a:cs typeface="Arial" panose="020B0604020202020204" pitchFamily="34" charset="0"/>
              </a:rPr>
              <a:t>, A. Mchunu</a:t>
            </a:r>
            <a:r>
              <a:rPr lang="en-US" sz="2400" b="1" baseline="30000" dirty="0">
                <a:latin typeface="Arial" panose="020B0604020202020204" pitchFamily="34" charset="0"/>
                <a:ea typeface="Calibri" panose="020F0502020204030204" pitchFamily="34" charset="0"/>
                <a:cs typeface="Arial" panose="020B0604020202020204" pitchFamily="34" charset="0"/>
              </a:rPr>
              <a:t>2</a:t>
            </a:r>
            <a:r>
              <a:rPr lang="en-US" sz="2400" b="1" dirty="0">
                <a:latin typeface="Arial" panose="020B0604020202020204" pitchFamily="34" charset="0"/>
                <a:ea typeface="Calibri" panose="020F0502020204030204" pitchFamily="34" charset="0"/>
                <a:cs typeface="Arial" panose="020B0604020202020204" pitchFamily="34" charset="0"/>
              </a:rPr>
              <a:t>, X. Mavuso. , D. Serithi, T.J. Mpofu</a:t>
            </a:r>
            <a:r>
              <a:rPr lang="en-US" sz="2400" b="1" baseline="30000" dirty="0">
                <a:latin typeface="Arial" panose="020B0604020202020204" pitchFamily="34" charset="0"/>
                <a:ea typeface="Calibri" panose="020F0502020204030204" pitchFamily="34" charset="0"/>
                <a:cs typeface="Arial" panose="020B0604020202020204" pitchFamily="34" charset="0"/>
              </a:rPr>
              <a:t>3</a:t>
            </a:r>
            <a:r>
              <a:rPr lang="en-US" sz="2400" b="1" dirty="0">
                <a:latin typeface="Arial" panose="020B0604020202020204" pitchFamily="34" charset="0"/>
                <a:ea typeface="Calibri" panose="020F0502020204030204" pitchFamily="34" charset="0"/>
                <a:cs typeface="Arial" panose="020B0604020202020204" pitchFamily="34" charset="0"/>
              </a:rPr>
              <a:t>, B.J. Mtileni</a:t>
            </a:r>
            <a:r>
              <a:rPr lang="en-US" sz="2400" b="1" baseline="30000" dirty="0">
                <a:latin typeface="Arial" panose="020B0604020202020204" pitchFamily="34" charset="0"/>
                <a:ea typeface="Calibri" panose="020F0502020204030204" pitchFamily="34" charset="0"/>
                <a:cs typeface="Arial" panose="020B0604020202020204" pitchFamily="34" charset="0"/>
              </a:rPr>
              <a:t>3</a:t>
            </a:r>
            <a:r>
              <a:rPr lang="en-US" sz="2400" dirty="0">
                <a:latin typeface="Arial" panose="020B0604020202020204" pitchFamily="34" charset="0"/>
                <a:ea typeface="Calibri" panose="020F0502020204030204" pitchFamily="34" charset="0"/>
                <a:cs typeface="Arial" panose="020B0604020202020204" pitchFamily="34" charset="0"/>
              </a:rPr>
              <a:t> , </a:t>
            </a:r>
            <a:r>
              <a:rPr lang="en-ZA" sz="2400" b="1" dirty="0">
                <a:latin typeface="Arial" panose="020B0604020202020204" pitchFamily="34" charset="0"/>
                <a:ea typeface="Calibri" panose="020F0502020204030204" pitchFamily="34" charset="0"/>
                <a:cs typeface="Arial" panose="020B0604020202020204" pitchFamily="34" charset="0"/>
              </a:rPr>
              <a:t>K. </a:t>
            </a:r>
            <a:r>
              <a:rPr lang="en-US" sz="2400" b="1" dirty="0">
                <a:latin typeface="Arial" panose="020B0604020202020204" pitchFamily="34" charset="0"/>
                <a:ea typeface="Calibri" panose="020F0502020204030204" pitchFamily="34" charset="0"/>
                <a:cs typeface="Arial" panose="020B0604020202020204" pitchFamily="34" charset="0"/>
              </a:rPr>
              <a:t>Hadebe</a:t>
            </a:r>
            <a:r>
              <a:rPr lang="en-US" sz="2400" b="1" baseline="30000" dirty="0">
                <a:latin typeface="Arial" panose="020B0604020202020204" pitchFamily="34" charset="0"/>
                <a:ea typeface="Calibri" panose="020F0502020204030204" pitchFamily="34" charset="0"/>
                <a:cs typeface="Arial" panose="020B0604020202020204" pitchFamily="34" charset="0"/>
              </a:rPr>
              <a:t>1</a:t>
            </a:r>
            <a:endParaRPr lang="en-ZA" sz="2400" dirty="0">
              <a:latin typeface="Arial" panose="020B0604020202020204" pitchFamily="34" charset="0"/>
              <a:ea typeface="Calibri" panose="020F0502020204030204" pitchFamily="34" charset="0"/>
              <a:cs typeface="Arial" panose="020B0604020202020204" pitchFamily="34" charset="0"/>
            </a:endParaRPr>
          </a:p>
          <a:p>
            <a:pPr algn="just">
              <a:spcAft>
                <a:spcPts val="0"/>
              </a:spcAft>
            </a:pPr>
            <a:r>
              <a:rPr lang="en-US" sz="2400" baseline="30000" dirty="0">
                <a:latin typeface="Arial" panose="020B0604020202020204" pitchFamily="34" charset="0"/>
                <a:ea typeface="Calibri" panose="020F0502020204030204" pitchFamily="34" charset="0"/>
                <a:cs typeface="Arial" panose="020B0604020202020204" pitchFamily="34" charset="0"/>
              </a:rPr>
              <a:t>1</a:t>
            </a:r>
            <a:r>
              <a:rPr lang="en-US" sz="2400" dirty="0">
                <a:latin typeface="Arial" panose="020B0604020202020204" pitchFamily="34" charset="0"/>
                <a:ea typeface="Calibri" panose="020F0502020204030204" pitchFamily="34" charset="0"/>
                <a:cs typeface="Arial" panose="020B0604020202020204" pitchFamily="34" charset="0"/>
              </a:rPr>
              <a:t>Agricultural Research Council, Biotechnology Platform, </a:t>
            </a:r>
            <a:r>
              <a:rPr lang="en-US" sz="2400" dirty="0" err="1">
                <a:latin typeface="Arial" panose="020B0604020202020204" pitchFamily="34" charset="0"/>
                <a:ea typeface="Calibri" panose="020F0502020204030204" pitchFamily="34" charset="0"/>
                <a:cs typeface="Arial" panose="020B0604020202020204" pitchFamily="34" charset="0"/>
              </a:rPr>
              <a:t>Ondersterpoort</a:t>
            </a:r>
            <a:r>
              <a:rPr lang="en-US" sz="2400" dirty="0">
                <a:latin typeface="Arial" panose="020B0604020202020204" pitchFamily="34" charset="0"/>
                <a:ea typeface="Calibri" panose="020F0502020204030204" pitchFamily="34" charset="0"/>
                <a:cs typeface="Arial" panose="020B0604020202020204" pitchFamily="34" charset="0"/>
              </a:rPr>
              <a:t>, Pretoria 0110, South Africa</a:t>
            </a:r>
            <a:endParaRPr lang="en-ZA" sz="2400" dirty="0">
              <a:latin typeface="Arial" panose="020B0604020202020204" pitchFamily="34" charset="0"/>
              <a:ea typeface="Calibri" panose="020F0502020204030204" pitchFamily="34" charset="0"/>
              <a:cs typeface="Arial" panose="020B0604020202020204" pitchFamily="34" charset="0"/>
            </a:endParaRPr>
          </a:p>
          <a:p>
            <a:pPr algn="just">
              <a:spcAft>
                <a:spcPts val="0"/>
              </a:spcAft>
            </a:pPr>
            <a:r>
              <a:rPr lang="en-US" sz="2400" baseline="30000" dirty="0">
                <a:latin typeface="Arial" panose="020B0604020202020204" pitchFamily="34" charset="0"/>
                <a:ea typeface="Calibri" panose="020F0502020204030204" pitchFamily="34" charset="0"/>
                <a:cs typeface="Arial" panose="020B0604020202020204" pitchFamily="34" charset="0"/>
              </a:rPr>
              <a:t>2</a:t>
            </a:r>
            <a:r>
              <a:rPr lang="en-US" sz="2400" dirty="0">
                <a:latin typeface="Arial" panose="020B0604020202020204" pitchFamily="34" charset="0"/>
                <a:ea typeface="Calibri" panose="020F0502020204030204" pitchFamily="34" charset="0"/>
                <a:cs typeface="Arial" panose="020B0604020202020204" pitchFamily="34" charset="0"/>
              </a:rPr>
              <a:t> Agricultural Research Council, Animal Production, Irene, Pretoria 0062, South Africa</a:t>
            </a:r>
            <a:endParaRPr lang="en-ZA" sz="2400" dirty="0">
              <a:latin typeface="Arial" panose="020B0604020202020204" pitchFamily="34" charset="0"/>
              <a:ea typeface="Calibri" panose="020F0502020204030204" pitchFamily="34" charset="0"/>
              <a:cs typeface="Arial" panose="020B0604020202020204" pitchFamily="34" charset="0"/>
            </a:endParaRPr>
          </a:p>
          <a:p>
            <a:pPr algn="just">
              <a:spcAft>
                <a:spcPts val="0"/>
              </a:spcAft>
            </a:pPr>
            <a:r>
              <a:rPr lang="en-US" sz="2400" baseline="30000" dirty="0">
                <a:latin typeface="Arial" panose="020B0604020202020204" pitchFamily="34" charset="0"/>
                <a:ea typeface="Calibri" panose="020F0502020204030204" pitchFamily="34" charset="0"/>
                <a:cs typeface="Arial" panose="020B0604020202020204" pitchFamily="34" charset="0"/>
              </a:rPr>
              <a:t>3</a:t>
            </a:r>
            <a:r>
              <a:rPr lang="en-US" sz="2400" dirty="0">
                <a:latin typeface="Arial" panose="020B0604020202020204" pitchFamily="34" charset="0"/>
                <a:ea typeface="Calibri" panose="020F0502020204030204" pitchFamily="34" charset="0"/>
                <a:cs typeface="Arial" panose="020B0604020202020204" pitchFamily="34" charset="0"/>
              </a:rPr>
              <a:t> Department of Animal Science, Tshwane University of Technology, Pretoria, 0001, South Africa </a:t>
            </a:r>
            <a:endParaRPr lang="en-ZA" sz="2000" dirty="0">
              <a:effectLst/>
              <a:latin typeface="Arial" panose="020B0604020202020204" pitchFamily="34" charset="0"/>
              <a:ea typeface="Calibri" panose="020F0502020204030204" pitchFamily="34" charset="0"/>
              <a:cs typeface="Arial" panose="020B0604020202020204" pitchFamily="34" charset="0"/>
            </a:endParaRPr>
          </a:p>
        </p:txBody>
      </p:sp>
      <p:cxnSp>
        <p:nvCxnSpPr>
          <p:cNvPr id="10" name="Straight Connector 9"/>
          <p:cNvCxnSpPr/>
          <p:nvPr/>
        </p:nvCxnSpPr>
        <p:spPr>
          <a:xfrm>
            <a:off x="205699" y="3920673"/>
            <a:ext cx="21500016" cy="1"/>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21658183" y="2485272"/>
            <a:ext cx="1154286" cy="143540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45" name="Rectangle 44"/>
          <p:cNvSpPr/>
          <p:nvPr/>
        </p:nvSpPr>
        <p:spPr>
          <a:xfrm>
            <a:off x="260068" y="4069725"/>
            <a:ext cx="11812711" cy="4202003"/>
          </a:xfrm>
          <a:prstGeom prst="rect">
            <a:avLst/>
          </a:prstGeom>
          <a:ln w="57150"/>
        </p:spPr>
        <p:style>
          <a:lnRef idx="2">
            <a:schemeClr val="accent5"/>
          </a:lnRef>
          <a:fillRef idx="1">
            <a:schemeClr val="lt1"/>
          </a:fillRef>
          <a:effectRef idx="0">
            <a:schemeClr val="accent5"/>
          </a:effectRef>
          <a:fontRef idx="minor">
            <a:schemeClr val="dk1"/>
          </a:fontRef>
        </p:style>
        <p:txBody>
          <a:bodyPr rtlCol="0" anchor="ctr"/>
          <a:lstStyle/>
          <a:p>
            <a:pPr algn="just"/>
            <a:endParaRPr lang="en-US" sz="2400" dirty="0">
              <a:latin typeface="Arial" panose="020B0604020202020204" pitchFamily="34" charset="0"/>
              <a:cs typeface="Arial" panose="020B0604020202020204" pitchFamily="34" charset="0"/>
            </a:endParaRPr>
          </a:p>
        </p:txBody>
      </p:sp>
      <p:sp>
        <p:nvSpPr>
          <p:cNvPr id="46" name="Rounded Rectangle 45"/>
          <p:cNvSpPr/>
          <p:nvPr/>
        </p:nvSpPr>
        <p:spPr>
          <a:xfrm>
            <a:off x="11744322" y="10674227"/>
            <a:ext cx="45719" cy="45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7" name="TextBox 46"/>
          <p:cNvSpPr txBox="1"/>
          <p:nvPr/>
        </p:nvSpPr>
        <p:spPr>
          <a:xfrm>
            <a:off x="260068" y="4124317"/>
            <a:ext cx="11767119" cy="2677656"/>
          </a:xfrm>
          <a:prstGeom prst="rect">
            <a:avLst/>
          </a:prstGeom>
          <a:noFill/>
        </p:spPr>
        <p:txBody>
          <a:bodyPr wrap="square" rtlCol="0">
            <a:spAutoFit/>
          </a:bodyPr>
          <a:lstStyle/>
          <a:p>
            <a:pPr marL="280452" indent="-280452" algn="just">
              <a:buAutoNum type="arabicPeriod"/>
            </a:pPr>
            <a:r>
              <a:rPr lang="en-US" sz="2400" b="1" dirty="0">
                <a:solidFill>
                  <a:srgbClr val="0070C0"/>
                </a:solidFill>
                <a:latin typeface="Arial" panose="020B0604020202020204" pitchFamily="34" charset="0"/>
                <a:ea typeface="Calibri" panose="020F0502020204030204" pitchFamily="34" charset="0"/>
                <a:cs typeface="Arial" panose="020B0604020202020204" pitchFamily="34" charset="0"/>
              </a:rPr>
              <a:t>INTRODUCTION</a:t>
            </a:r>
          </a:p>
          <a:p>
            <a:pPr marL="342900" indent="-342900" algn="just">
              <a:buFont typeface="Wingdings" panose="05000000000000000000" pitchFamily="2" charset="2"/>
              <a:buChar char="Ø"/>
            </a:pPr>
            <a:r>
              <a:rPr lang="en-US" sz="2400" dirty="0">
                <a:latin typeface="Arial" panose="020B0604020202020204" pitchFamily="34" charset="0"/>
                <a:cs typeface="Arial" panose="020B0604020202020204" pitchFamily="34" charset="0"/>
              </a:rPr>
              <a:t>South Africa is rich in indigenous cattle breeds, including the Afrikaners, Nguni, and </a:t>
            </a:r>
            <a:r>
              <a:rPr lang="en-US" sz="2400" dirty="0" err="1">
                <a:latin typeface="Arial" panose="020B0604020202020204" pitchFamily="34" charset="0"/>
                <a:cs typeface="Arial" panose="020B0604020202020204" pitchFamily="34" charset="0"/>
              </a:rPr>
              <a:t>Drakensberger</a:t>
            </a:r>
            <a:r>
              <a:rPr lang="en-US" sz="2400" dirty="0">
                <a:latin typeface="Arial" panose="020B0604020202020204" pitchFamily="34" charset="0"/>
                <a:cs typeface="Arial" panose="020B0604020202020204" pitchFamily="34" charset="0"/>
              </a:rPr>
              <a:t> breeds. Indigenous breeds are phenotypically diverse and highly adaptive to harsh environments, with </a:t>
            </a:r>
            <a:r>
              <a:rPr lang="en-US" sz="2400" dirty="0" smtClean="0">
                <a:latin typeface="Arial" panose="020B0604020202020204" pitchFamily="34" charset="0"/>
                <a:cs typeface="Arial" panose="020B0604020202020204" pitchFamily="34" charset="0"/>
              </a:rPr>
              <a:t>most </a:t>
            </a:r>
            <a:r>
              <a:rPr lang="en-US" sz="2400" dirty="0">
                <a:latin typeface="Arial" panose="020B0604020202020204" pitchFamily="34" charset="0"/>
                <a:cs typeface="Arial" panose="020B0604020202020204" pitchFamily="34" charset="0"/>
              </a:rPr>
              <a:t>of the population in the communal setting being crosses of the Nguni breed. </a:t>
            </a:r>
          </a:p>
          <a:p>
            <a:pPr marL="342900" indent="-342900" algn="just">
              <a:buFont typeface="Wingdings" panose="05000000000000000000" pitchFamily="2" charset="2"/>
              <a:buChar char="Ø"/>
            </a:pPr>
            <a:r>
              <a:rPr lang="en-US" sz="2400" dirty="0" smtClean="0">
                <a:latin typeface="Arial" panose="020B0604020202020204" pitchFamily="34" charset="0"/>
                <a:cs typeface="Arial" panose="020B0604020202020204" pitchFamily="34" charset="0"/>
              </a:rPr>
              <a:t>These </a:t>
            </a:r>
            <a:r>
              <a:rPr lang="en-US" sz="2400" dirty="0">
                <a:latin typeface="Arial" panose="020B0604020202020204" pitchFamily="34" charset="0"/>
                <a:cs typeface="Arial" panose="020B0604020202020204" pitchFamily="34" charset="0"/>
              </a:rPr>
              <a:t>populations exist in uncontrolled breeding extensive systems and are often volunteered into crossbreeding programs </a:t>
            </a:r>
            <a:r>
              <a:rPr lang="en-US" sz="2400" dirty="0" smtClean="0">
                <a:latin typeface="Arial" panose="020B0604020202020204" pitchFamily="34" charset="0"/>
                <a:cs typeface="Arial" panose="020B0604020202020204" pitchFamily="34" charset="0"/>
              </a:rPr>
              <a:t>to </a:t>
            </a:r>
            <a:r>
              <a:rPr lang="en-US" sz="2400" dirty="0">
                <a:latin typeface="Arial" panose="020B0604020202020204" pitchFamily="34" charset="0"/>
                <a:cs typeface="Arial" panose="020B0604020202020204" pitchFamily="34" charset="0"/>
              </a:rPr>
              <a:t>improve performance.</a:t>
            </a:r>
          </a:p>
        </p:txBody>
      </p:sp>
      <p:sp>
        <p:nvSpPr>
          <p:cNvPr id="49" name="TextBox 48"/>
          <p:cNvSpPr txBox="1"/>
          <p:nvPr/>
        </p:nvSpPr>
        <p:spPr>
          <a:xfrm>
            <a:off x="260068" y="7047603"/>
            <a:ext cx="11928506" cy="1200329"/>
          </a:xfrm>
          <a:prstGeom prst="rect">
            <a:avLst/>
          </a:prstGeom>
          <a:noFill/>
        </p:spPr>
        <p:txBody>
          <a:bodyPr wrap="square" rtlCol="0">
            <a:spAutoFit/>
          </a:bodyPr>
          <a:lstStyle/>
          <a:p>
            <a:r>
              <a:rPr lang="en-US" sz="2400" b="1" dirty="0">
                <a:solidFill>
                  <a:srgbClr val="0070C0"/>
                </a:solidFill>
                <a:latin typeface="Arial" panose="020B0604020202020204" pitchFamily="34" charset="0"/>
                <a:cs typeface="Arial" panose="020B0604020202020204" pitchFamily="34" charset="0"/>
              </a:rPr>
              <a:t>2. </a:t>
            </a:r>
            <a:r>
              <a:rPr lang="en-US" sz="2400" b="1" dirty="0" smtClean="0">
                <a:solidFill>
                  <a:srgbClr val="0070C0"/>
                </a:solidFill>
                <a:latin typeface="Arial" panose="020B0604020202020204" pitchFamily="34" charset="0"/>
                <a:cs typeface="Arial" panose="020B0604020202020204" pitchFamily="34" charset="0"/>
              </a:rPr>
              <a:t>AIM</a:t>
            </a:r>
            <a:r>
              <a:rPr lang="en-ZA" sz="2400" dirty="0">
                <a:latin typeface="Arial" panose="020B0604020202020204" pitchFamily="34" charset="0"/>
                <a:ea typeface="Calibri" panose="020F0502020204030204" pitchFamily="34" charset="0"/>
                <a:cs typeface="Arial" panose="020B0604020202020204" pitchFamily="34" charset="0"/>
              </a:rPr>
              <a:t>The main aim of the study is to assess the genetic composition and the level of inbreeding of Nguni cattle using the dip tank as herd definition within the Kaonafatso ya Dikgomo using the 50K Bovine Illumina SNP array</a:t>
            </a:r>
            <a:endParaRPr lang="en-US" sz="2400" dirty="0">
              <a:solidFill>
                <a:schemeClr val="tx1">
                  <a:lumMod val="95000"/>
                  <a:lumOff val="5000"/>
                </a:schemeClr>
              </a:solidFill>
              <a:latin typeface="Arial" panose="020B0604020202020204" pitchFamily="34" charset="0"/>
              <a:cs typeface="Arial" panose="020B0604020202020204" pitchFamily="34" charset="0"/>
            </a:endParaRPr>
          </a:p>
        </p:txBody>
      </p:sp>
      <p:sp>
        <p:nvSpPr>
          <p:cNvPr id="50" name="Rectangle 49"/>
          <p:cNvSpPr/>
          <p:nvPr/>
        </p:nvSpPr>
        <p:spPr>
          <a:xfrm>
            <a:off x="228389" y="8385221"/>
            <a:ext cx="11890306" cy="6105429"/>
          </a:xfrm>
          <a:prstGeom prst="rect">
            <a:avLst/>
          </a:prstGeom>
          <a:ln w="57150">
            <a:solidFill>
              <a:srgbClr val="0070C0"/>
            </a:solidFill>
          </a:ln>
        </p:spPr>
        <p:style>
          <a:lnRef idx="2">
            <a:schemeClr val="accent1"/>
          </a:lnRef>
          <a:fillRef idx="1">
            <a:schemeClr val="lt1"/>
          </a:fillRef>
          <a:effectRef idx="0">
            <a:schemeClr val="accent1"/>
          </a:effectRef>
          <a:fontRef idx="minor">
            <a:schemeClr val="dk1"/>
          </a:fontRef>
        </p:style>
        <p:txBody>
          <a:bodyPr rtlCol="0" anchor="ctr"/>
          <a:lstStyle/>
          <a:p>
            <a:endParaRPr lang="en-US" sz="2400" dirty="0" smtClean="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endParaRPr lang="en-US" sz="2400" dirty="0">
              <a:latin typeface="Arial" panose="020B0604020202020204" pitchFamily="34" charset="0"/>
              <a:cs typeface="Arial" panose="020B0604020202020204" pitchFamily="34" charset="0"/>
            </a:endParaRPr>
          </a:p>
        </p:txBody>
      </p:sp>
      <p:sp>
        <p:nvSpPr>
          <p:cNvPr id="51" name="TextBox 50"/>
          <p:cNvSpPr txBox="1"/>
          <p:nvPr/>
        </p:nvSpPr>
        <p:spPr>
          <a:xfrm>
            <a:off x="260068" y="8517358"/>
            <a:ext cx="7641540" cy="461665"/>
          </a:xfrm>
          <a:prstGeom prst="rect">
            <a:avLst/>
          </a:prstGeom>
          <a:noFill/>
        </p:spPr>
        <p:txBody>
          <a:bodyPr wrap="square" rtlCol="0">
            <a:spAutoFit/>
          </a:bodyPr>
          <a:lstStyle/>
          <a:p>
            <a:r>
              <a:rPr lang="en-US" sz="2400" b="1" dirty="0">
                <a:solidFill>
                  <a:srgbClr val="0070C0"/>
                </a:solidFill>
                <a:latin typeface="Arial" panose="020B0604020202020204" pitchFamily="34" charset="0"/>
                <a:cs typeface="Arial" panose="020B0604020202020204" pitchFamily="34" charset="0"/>
              </a:rPr>
              <a:t>3. METHODOLOGY </a:t>
            </a:r>
          </a:p>
        </p:txBody>
      </p:sp>
      <p:sp>
        <p:nvSpPr>
          <p:cNvPr id="88" name="Rectangle 87"/>
          <p:cNvSpPr/>
          <p:nvPr/>
        </p:nvSpPr>
        <p:spPr>
          <a:xfrm>
            <a:off x="12188575" y="18700493"/>
            <a:ext cx="10485716" cy="12297031"/>
          </a:xfrm>
          <a:prstGeom prst="rect">
            <a:avLst/>
          </a:prstGeom>
          <a:ln w="57150"/>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89" name="TextBox 88"/>
          <p:cNvSpPr txBox="1"/>
          <p:nvPr/>
        </p:nvSpPr>
        <p:spPr>
          <a:xfrm>
            <a:off x="12556020" y="18910217"/>
            <a:ext cx="5625541" cy="461665"/>
          </a:xfrm>
          <a:prstGeom prst="rect">
            <a:avLst/>
          </a:prstGeom>
          <a:noFill/>
        </p:spPr>
        <p:txBody>
          <a:bodyPr wrap="square" rtlCol="0">
            <a:spAutoFit/>
          </a:bodyPr>
          <a:lstStyle/>
          <a:p>
            <a:r>
              <a:rPr lang="en-US" sz="2400" b="1" dirty="0" smtClean="0">
                <a:solidFill>
                  <a:schemeClr val="accent5"/>
                </a:solidFill>
                <a:latin typeface="Arial" panose="020B0604020202020204" pitchFamily="34" charset="0"/>
                <a:cs typeface="Arial" panose="020B0604020202020204" pitchFamily="34" charset="0"/>
              </a:rPr>
              <a:t>5. </a:t>
            </a:r>
            <a:r>
              <a:rPr lang="en-US" sz="2400" b="1" dirty="0" smtClean="0">
                <a:solidFill>
                  <a:schemeClr val="accent5"/>
                </a:solidFill>
                <a:latin typeface="Arial" panose="020B0604020202020204" pitchFamily="34" charset="0"/>
                <a:cs typeface="Arial" panose="020B0604020202020204" pitchFamily="34" charset="0"/>
              </a:rPr>
              <a:t>CONCLUSION</a:t>
            </a:r>
            <a:endParaRPr lang="en-US" sz="2400" b="1" dirty="0">
              <a:solidFill>
                <a:schemeClr val="accent5"/>
              </a:solidFill>
              <a:latin typeface="Arial" panose="020B0604020202020204" pitchFamily="34" charset="0"/>
              <a:cs typeface="Arial" panose="020B0604020202020204" pitchFamily="34" charset="0"/>
            </a:endParaRPr>
          </a:p>
        </p:txBody>
      </p:sp>
      <p:sp>
        <p:nvSpPr>
          <p:cNvPr id="90" name="Rectangle 89"/>
          <p:cNvSpPr/>
          <p:nvPr/>
        </p:nvSpPr>
        <p:spPr>
          <a:xfrm>
            <a:off x="12556019" y="19665708"/>
            <a:ext cx="9887929" cy="16958489"/>
          </a:xfrm>
          <a:prstGeom prst="rect">
            <a:avLst/>
          </a:prstGeom>
        </p:spPr>
        <p:txBody>
          <a:bodyPr wrap="square">
            <a:spAutoFit/>
          </a:bodyPr>
          <a:lstStyle/>
          <a:p>
            <a:pPr algn="just"/>
            <a:r>
              <a:rPr lang="en-US" sz="2400" dirty="0">
                <a:latin typeface="Arial" panose="020B0604020202020204" pitchFamily="34" charset="0"/>
                <a:cs typeface="Arial" panose="020B0604020202020204" pitchFamily="34" charset="0"/>
              </a:rPr>
              <a:t>In conclusion, the genetic composition of Nguni cattle needs to be </a:t>
            </a:r>
            <a:r>
              <a:rPr lang="en-US" sz="2400" dirty="0" smtClean="0">
                <a:latin typeface="Arial" panose="020B0604020202020204" pitchFamily="34" charset="0"/>
                <a:cs typeface="Arial" panose="020B0604020202020204" pitchFamily="34" charset="0"/>
              </a:rPr>
              <a:t>considered since it can help us reduce </a:t>
            </a:r>
            <a:r>
              <a:rPr lang="en-US" sz="2400" dirty="0">
                <a:latin typeface="Arial" panose="020B0604020202020204" pitchFamily="34" charset="0"/>
                <a:cs typeface="Arial" panose="020B0604020202020204" pitchFamily="34" charset="0"/>
              </a:rPr>
              <a:t>inbreeding. In addition, the extent of </a:t>
            </a:r>
            <a:r>
              <a:rPr lang="en-US" sz="2400" dirty="0" smtClean="0">
                <a:latin typeface="Arial" panose="020B0604020202020204" pitchFamily="34" charset="0"/>
                <a:cs typeface="Arial" panose="020B0604020202020204" pitchFamily="34" charset="0"/>
              </a:rPr>
              <a:t>their genetic </a:t>
            </a:r>
            <a:r>
              <a:rPr lang="en-US" sz="2400" dirty="0">
                <a:latin typeface="Arial" panose="020B0604020202020204" pitchFamily="34" charset="0"/>
                <a:cs typeface="Arial" panose="020B0604020202020204" pitchFamily="34" charset="0"/>
              </a:rPr>
              <a:t>composition or purity and the level of inbreeding is not </a:t>
            </a:r>
            <a:r>
              <a:rPr lang="en-US" sz="2400" dirty="0" smtClean="0">
                <a:latin typeface="Arial" panose="020B0604020202020204" pitchFamily="34" charset="0"/>
                <a:cs typeface="Arial" panose="020B0604020202020204" pitchFamily="34" charset="0"/>
              </a:rPr>
              <a:t>available</a:t>
            </a:r>
            <a:r>
              <a:rPr lang="en-US" sz="2400" dirty="0" smtClean="0">
                <a:latin typeface="Arial" panose="020B0604020202020204" pitchFamily="34" charset="0"/>
                <a:cs typeface="Arial" panose="020B0604020202020204" pitchFamily="34" charset="0"/>
              </a:rPr>
              <a:t>, A </a:t>
            </a:r>
            <a:r>
              <a:rPr lang="en-US" sz="2400" dirty="0">
                <a:latin typeface="Arial" panose="020B0604020202020204" pitchFamily="34" charset="0"/>
                <a:cs typeface="Arial" panose="020B0604020202020204" pitchFamily="34" charset="0"/>
              </a:rPr>
              <a:t>deeper understanding of </a:t>
            </a:r>
            <a:r>
              <a:rPr lang="en-US" sz="2400" dirty="0">
                <a:latin typeface="Arial" panose="020B0604020202020204" pitchFamily="34" charset="0"/>
                <a:cs typeface="Arial" panose="020B0604020202020204" pitchFamily="34" charset="0"/>
              </a:rPr>
              <a:t>genetic composition and inbreeding of Nguni cattle within the Kaonafatso ya Dikgomo (KyD) scheme in certain regions of KwaZulu-Natal and Limpopo </a:t>
            </a:r>
            <a:r>
              <a:rPr lang="en-US" sz="2400" dirty="0" smtClean="0">
                <a:latin typeface="Arial" panose="020B0604020202020204" pitchFamily="34" charset="0"/>
                <a:cs typeface="Arial" panose="020B0604020202020204" pitchFamily="34" charset="0"/>
              </a:rPr>
              <a:t>provinces </a:t>
            </a:r>
            <a:r>
              <a:rPr lang="en-US" sz="2400" dirty="0">
                <a:latin typeface="Arial" panose="020B0604020202020204" pitchFamily="34" charset="0"/>
                <a:cs typeface="Arial" panose="020B0604020202020204" pitchFamily="34" charset="0"/>
              </a:rPr>
              <a:t>needed to </a:t>
            </a:r>
            <a:r>
              <a:rPr lang="en-US" sz="2400" dirty="0">
                <a:latin typeface="Arial" panose="020B0604020202020204" pitchFamily="34" charset="0"/>
                <a:cs typeface="Arial" panose="020B0604020202020204" pitchFamily="34" charset="0"/>
              </a:rPr>
              <a:t>be researched. Knowledge of genetic </a:t>
            </a:r>
            <a:r>
              <a:rPr lang="en-US" sz="2400" dirty="0" smtClean="0">
                <a:latin typeface="Arial" panose="020B0604020202020204" pitchFamily="34" charset="0"/>
                <a:cs typeface="Arial" panose="020B0604020202020204" pitchFamily="34" charset="0"/>
              </a:rPr>
              <a:t>composition </a:t>
            </a:r>
            <a:r>
              <a:rPr lang="en-US" sz="2400" dirty="0">
                <a:latin typeface="Arial" panose="020B0604020202020204" pitchFamily="34" charset="0"/>
                <a:cs typeface="Arial" panose="020B0604020202020204" pitchFamily="34" charset="0"/>
              </a:rPr>
              <a:t>among cattle populations is essential to gain insight into the </a:t>
            </a:r>
            <a:r>
              <a:rPr lang="en-US" sz="2400" dirty="0" smtClean="0">
                <a:latin typeface="Arial" panose="020B0604020202020204" pitchFamily="34" charset="0"/>
                <a:cs typeface="Arial" panose="020B0604020202020204" pitchFamily="34" charset="0"/>
              </a:rPr>
              <a:t>adaptation mechanisms </a:t>
            </a:r>
            <a:r>
              <a:rPr lang="en-US" sz="2400" dirty="0">
                <a:latin typeface="Arial" panose="020B0604020202020204" pitchFamily="34" charset="0"/>
                <a:cs typeface="Arial" panose="020B0604020202020204" pitchFamily="34" charset="0"/>
              </a:rPr>
              <a:t>to different environments and to support the conservation of genetic </a:t>
            </a:r>
            <a:r>
              <a:rPr lang="en-US" sz="2400" dirty="0" smtClean="0">
                <a:latin typeface="Arial" panose="020B0604020202020204" pitchFamily="34" charset="0"/>
                <a:cs typeface="Arial" panose="020B0604020202020204" pitchFamily="34" charset="0"/>
              </a:rPr>
              <a:t>resources.</a:t>
            </a:r>
          </a:p>
          <a:p>
            <a:pPr algn="just"/>
            <a:endParaRPr lang="en-US" sz="2400" dirty="0">
              <a:latin typeface="Arial" panose="020B0604020202020204" pitchFamily="34" charset="0"/>
              <a:cs typeface="Arial" panose="020B0604020202020204" pitchFamily="34" charset="0"/>
            </a:endParaRPr>
          </a:p>
          <a:p>
            <a:pPr algn="just"/>
            <a:r>
              <a:rPr lang="en-US" sz="2400" b="1" dirty="0" smtClean="0">
                <a:solidFill>
                  <a:schemeClr val="accent1"/>
                </a:solidFill>
                <a:latin typeface="Arial" panose="020B0604020202020204" pitchFamily="34" charset="0"/>
                <a:cs typeface="Arial" panose="020B0604020202020204" pitchFamily="34" charset="0"/>
              </a:rPr>
              <a:t>ACKNOWLEDGMENT</a:t>
            </a:r>
          </a:p>
          <a:p>
            <a:pPr marL="342900" indent="-342900" algn="just">
              <a:buFont typeface="Wingdings" panose="05000000000000000000" pitchFamily="2" charset="2"/>
              <a:buChar char="Ø"/>
            </a:pPr>
            <a:r>
              <a:rPr lang="en-US" sz="2400" dirty="0" smtClean="0">
                <a:latin typeface="Arial" panose="020B0604020202020204" pitchFamily="34" charset="0"/>
                <a:cs typeface="Arial" panose="020B0604020202020204" pitchFamily="34" charset="0"/>
              </a:rPr>
              <a:t>Kwazulu Natal and Limpopo farmers and their  extension officer</a:t>
            </a:r>
          </a:p>
          <a:p>
            <a:pPr marL="342900" indent="-342900" algn="just">
              <a:buFont typeface="Wingdings" panose="05000000000000000000" pitchFamily="2" charset="2"/>
              <a:buChar char="Ø"/>
            </a:pPr>
            <a:r>
              <a:rPr lang="en-US" sz="2400" dirty="0" smtClean="0">
                <a:latin typeface="Arial" panose="020B0604020202020204" pitchFamily="34" charset="0"/>
                <a:cs typeface="Arial" panose="020B0604020202020204" pitchFamily="34" charset="0"/>
              </a:rPr>
              <a:t>Dr. D, Motiang KYD Manager and Kyd team A. Mchunu, N. Nzama, N. </a:t>
            </a:r>
            <a:r>
              <a:rPr lang="en-US" sz="2400" dirty="0">
                <a:latin typeface="Arial" panose="020B0604020202020204" pitchFamily="34" charset="0"/>
                <a:cs typeface="Arial" panose="020B0604020202020204" pitchFamily="34" charset="0"/>
              </a:rPr>
              <a:t>N</a:t>
            </a:r>
            <a:r>
              <a:rPr lang="en-US" sz="2400" dirty="0" smtClean="0">
                <a:latin typeface="Arial" panose="020B0604020202020204" pitchFamily="34" charset="0"/>
                <a:cs typeface="Arial" panose="020B0604020202020204" pitchFamily="34" charset="0"/>
              </a:rPr>
              <a:t>emaungani, D. Serithi, X. Mavuso</a:t>
            </a:r>
            <a:endParaRPr lang="en-US" sz="2400" dirty="0">
              <a:latin typeface="Arial" panose="020B0604020202020204" pitchFamily="34" charset="0"/>
              <a:cs typeface="Arial" panose="020B0604020202020204" pitchFamily="34" charset="0"/>
            </a:endParaRPr>
          </a:p>
          <a:p>
            <a:pPr algn="just"/>
            <a:endParaRPr lang="en-US" sz="2400" dirty="0" smtClean="0">
              <a:latin typeface="Arial" panose="020B0604020202020204" pitchFamily="34" charset="0"/>
              <a:cs typeface="Arial" panose="020B0604020202020204" pitchFamily="34" charset="0"/>
            </a:endParaRPr>
          </a:p>
          <a:p>
            <a:pPr algn="just"/>
            <a:endParaRPr lang="en-US" sz="2400" dirty="0">
              <a:latin typeface="Arial" panose="020B0604020202020204" pitchFamily="34" charset="0"/>
              <a:cs typeface="Arial" panose="020B0604020202020204" pitchFamily="34" charset="0"/>
            </a:endParaRPr>
          </a:p>
          <a:p>
            <a:pPr algn="just"/>
            <a:endParaRPr lang="en-US" sz="2400" dirty="0" smtClean="0">
              <a:latin typeface="Arial" panose="020B0604020202020204" pitchFamily="34" charset="0"/>
              <a:cs typeface="Arial" panose="020B0604020202020204" pitchFamily="34" charset="0"/>
            </a:endParaRPr>
          </a:p>
          <a:p>
            <a:pPr algn="just"/>
            <a:endParaRPr lang="en-US" sz="2400" dirty="0">
              <a:latin typeface="Arial" panose="020B0604020202020204" pitchFamily="34" charset="0"/>
              <a:cs typeface="Arial" panose="020B0604020202020204" pitchFamily="34" charset="0"/>
            </a:endParaRPr>
          </a:p>
          <a:p>
            <a:pPr algn="just"/>
            <a:endParaRPr lang="en-US" sz="2400" dirty="0" smtClean="0">
              <a:latin typeface="Arial" panose="020B0604020202020204" pitchFamily="34" charset="0"/>
              <a:cs typeface="Arial" panose="020B0604020202020204" pitchFamily="34" charset="0"/>
            </a:endParaRPr>
          </a:p>
          <a:p>
            <a:pPr algn="just"/>
            <a:endParaRPr lang="en-US" sz="2400" dirty="0" smtClean="0">
              <a:latin typeface="Arial" panose="020B0604020202020204" pitchFamily="34" charset="0"/>
              <a:cs typeface="Arial" panose="020B0604020202020204" pitchFamily="34" charset="0"/>
            </a:endParaRPr>
          </a:p>
          <a:p>
            <a:pPr algn="just"/>
            <a:endParaRPr lang="en-US" sz="2400" dirty="0" smtClean="0">
              <a:solidFill>
                <a:schemeClr val="accent1"/>
              </a:solidFill>
              <a:latin typeface="Arial" panose="020B0604020202020204" pitchFamily="34" charset="0"/>
              <a:cs typeface="Arial" panose="020B0604020202020204" pitchFamily="34" charset="0"/>
            </a:endParaRPr>
          </a:p>
          <a:p>
            <a:pPr algn="just"/>
            <a:endParaRPr lang="en-US" sz="2400" dirty="0">
              <a:solidFill>
                <a:schemeClr val="accent1"/>
              </a:solidFill>
              <a:latin typeface="Arial" panose="020B0604020202020204" pitchFamily="34" charset="0"/>
              <a:cs typeface="Arial" panose="020B0604020202020204" pitchFamily="34" charset="0"/>
            </a:endParaRPr>
          </a:p>
          <a:p>
            <a:pPr algn="just"/>
            <a:r>
              <a:rPr lang="en-US" sz="2400" b="1" dirty="0" smtClean="0">
                <a:solidFill>
                  <a:schemeClr val="accent1"/>
                </a:solidFill>
                <a:latin typeface="Arial" panose="020B0604020202020204" pitchFamily="34" charset="0"/>
                <a:cs typeface="Arial" panose="020B0604020202020204" pitchFamily="34" charset="0"/>
              </a:rPr>
              <a:t>REFERENCES</a:t>
            </a:r>
          </a:p>
          <a:p>
            <a:pPr algn="just"/>
            <a:r>
              <a:rPr lang="en-US" sz="2000" dirty="0">
                <a:latin typeface="Arial" panose="020B0604020202020204" pitchFamily="34" charset="0"/>
                <a:cs typeface="Arial" panose="020B0604020202020204" pitchFamily="34" charset="0"/>
              </a:rPr>
              <a:t>1.Tijjani A, Utsunomiya YT, </a:t>
            </a:r>
            <a:r>
              <a:rPr lang="en-US" sz="2000" dirty="0" err="1">
                <a:latin typeface="Arial" panose="020B0604020202020204" pitchFamily="34" charset="0"/>
                <a:cs typeface="Arial" panose="020B0604020202020204" pitchFamily="34" charset="0"/>
              </a:rPr>
              <a:t>Ezekwe</a:t>
            </a:r>
            <a:r>
              <a:rPr lang="en-US" sz="2000" dirty="0">
                <a:latin typeface="Arial" panose="020B0604020202020204" pitchFamily="34" charset="0"/>
                <a:cs typeface="Arial" panose="020B0604020202020204" pitchFamily="34" charset="0"/>
              </a:rPr>
              <a:t> AG, </a:t>
            </a:r>
            <a:r>
              <a:rPr lang="en-US" sz="2000" dirty="0" err="1">
                <a:latin typeface="Arial" panose="020B0604020202020204" pitchFamily="34" charset="0"/>
                <a:cs typeface="Arial" panose="020B0604020202020204" pitchFamily="34" charset="0"/>
              </a:rPr>
              <a:t>Nashiru</a:t>
            </a:r>
            <a:r>
              <a:rPr lang="en-US" sz="2000" dirty="0">
                <a:latin typeface="Arial" panose="020B0604020202020204" pitchFamily="34" charset="0"/>
                <a:cs typeface="Arial" panose="020B0604020202020204" pitchFamily="34" charset="0"/>
              </a:rPr>
              <a:t> O, </a:t>
            </a:r>
            <a:r>
              <a:rPr lang="en-US" sz="2000" dirty="0" err="1">
                <a:latin typeface="Arial" panose="020B0604020202020204" pitchFamily="34" charset="0"/>
                <a:cs typeface="Arial" panose="020B0604020202020204" pitchFamily="34" charset="0"/>
              </a:rPr>
              <a:t>Hanotte</a:t>
            </a:r>
            <a:r>
              <a:rPr lang="en-US" sz="2000" dirty="0">
                <a:latin typeface="Arial" panose="020B0604020202020204" pitchFamily="34" charset="0"/>
                <a:cs typeface="Arial" panose="020B0604020202020204" pitchFamily="34" charset="0"/>
              </a:rPr>
              <a:t> O. Genome sequence analysis reveals selection signatures in endangered </a:t>
            </a:r>
            <a:r>
              <a:rPr lang="en-US" sz="2000" dirty="0" err="1">
                <a:latin typeface="Arial" panose="020B0604020202020204" pitchFamily="34" charset="0"/>
                <a:cs typeface="Arial" panose="020B0604020202020204" pitchFamily="34" charset="0"/>
              </a:rPr>
              <a:t>Trypanotolerant</a:t>
            </a:r>
            <a:r>
              <a:rPr lang="en-US" sz="2000" dirty="0">
                <a:latin typeface="Arial" panose="020B0604020202020204" pitchFamily="34" charset="0"/>
                <a:cs typeface="Arial" panose="020B0604020202020204" pitchFamily="34" charset="0"/>
              </a:rPr>
              <a:t> West African </a:t>
            </a:r>
            <a:r>
              <a:rPr lang="en-US" sz="2000" dirty="0" err="1">
                <a:latin typeface="Arial" panose="020B0604020202020204" pitchFamily="34" charset="0"/>
                <a:cs typeface="Arial" panose="020B0604020202020204" pitchFamily="34" charset="0"/>
              </a:rPr>
              <a:t>Muturu</a:t>
            </a:r>
            <a:r>
              <a:rPr lang="en-US" sz="2000" dirty="0">
                <a:latin typeface="Arial" panose="020B0604020202020204" pitchFamily="34" charset="0"/>
                <a:cs typeface="Arial" panose="020B0604020202020204" pitchFamily="34" charset="0"/>
              </a:rPr>
              <a:t> cattle. Front Genet. (2019) 10:442. </a:t>
            </a:r>
            <a:r>
              <a:rPr lang="en-US" sz="2000" dirty="0" err="1">
                <a:latin typeface="Arial" panose="020B0604020202020204" pitchFamily="34" charset="0"/>
                <a:cs typeface="Arial" panose="020B0604020202020204" pitchFamily="34" charset="0"/>
              </a:rPr>
              <a:t>doi</a:t>
            </a:r>
            <a:r>
              <a:rPr lang="en-US" sz="2000" dirty="0">
                <a:latin typeface="Arial" panose="020B0604020202020204" pitchFamily="34" charset="0"/>
                <a:cs typeface="Arial" panose="020B0604020202020204" pitchFamily="34" charset="0"/>
              </a:rPr>
              <a:t>: 10.3389/fgene.2019.00442</a:t>
            </a:r>
          </a:p>
          <a:p>
            <a:pPr algn="just"/>
            <a:endParaRPr lang="en-US" sz="2000" dirty="0">
              <a:latin typeface="Arial" panose="020B0604020202020204" pitchFamily="34" charset="0"/>
              <a:cs typeface="Arial" panose="020B0604020202020204" pitchFamily="34" charset="0"/>
            </a:endParaRPr>
          </a:p>
          <a:p>
            <a:pPr algn="just"/>
            <a:r>
              <a:rPr lang="en-US" sz="2000" dirty="0">
                <a:latin typeface="Arial" panose="020B0604020202020204" pitchFamily="34" charset="0"/>
                <a:cs typeface="Arial" panose="020B0604020202020204" pitchFamily="34" charset="0"/>
              </a:rPr>
              <a:t>2.Liu D, Chen Z, Zhao W, </a:t>
            </a:r>
            <a:r>
              <a:rPr lang="en-US" sz="2000" dirty="0" err="1">
                <a:latin typeface="Arial" panose="020B0604020202020204" pitchFamily="34" charset="0"/>
                <a:cs typeface="Arial" panose="020B0604020202020204" pitchFamily="34" charset="0"/>
              </a:rPr>
              <a:t>Guo</a:t>
            </a:r>
            <a:r>
              <a:rPr lang="en-US" sz="2000" dirty="0">
                <a:latin typeface="Arial" panose="020B0604020202020204" pitchFamily="34" charset="0"/>
                <a:cs typeface="Arial" panose="020B0604020202020204" pitchFamily="34" charset="0"/>
              </a:rPr>
              <a:t> L, Sun H, Zhu K, et al. Genome-wide selection signatures detection in Shanghai Holstein cattle population identified genes related to adaption, health and reproduction traits. BMC Genomics. (2021) 22:747. </a:t>
            </a:r>
            <a:r>
              <a:rPr lang="en-US" sz="2000" dirty="0" err="1">
                <a:latin typeface="Arial" panose="020B0604020202020204" pitchFamily="34" charset="0"/>
                <a:cs typeface="Arial" panose="020B0604020202020204" pitchFamily="34" charset="0"/>
              </a:rPr>
              <a:t>doi</a:t>
            </a:r>
            <a:r>
              <a:rPr lang="en-US" sz="2000" dirty="0">
                <a:latin typeface="Arial" panose="020B0604020202020204" pitchFamily="34" charset="0"/>
                <a:cs typeface="Arial" panose="020B0604020202020204" pitchFamily="34" charset="0"/>
              </a:rPr>
              <a:t>: 10.1186/ s12864-021-08042-x</a:t>
            </a:r>
          </a:p>
          <a:p>
            <a:pPr algn="just"/>
            <a:endParaRPr lang="en-US" sz="2400" dirty="0">
              <a:latin typeface="Arial" panose="020B0604020202020204" pitchFamily="34" charset="0"/>
              <a:cs typeface="Arial" panose="020B0604020202020204" pitchFamily="34" charset="0"/>
            </a:endParaRPr>
          </a:p>
          <a:p>
            <a:pPr algn="just"/>
            <a:endParaRPr lang="en-US" sz="2400" dirty="0" smtClean="0">
              <a:latin typeface="Arial" panose="020B0604020202020204" pitchFamily="34" charset="0"/>
              <a:cs typeface="Arial" panose="020B0604020202020204" pitchFamily="34" charset="0"/>
            </a:endParaRPr>
          </a:p>
          <a:p>
            <a:pPr algn="just"/>
            <a:endParaRPr lang="en-US" sz="2400" dirty="0">
              <a:latin typeface="Arial" panose="020B0604020202020204" pitchFamily="34" charset="0"/>
              <a:cs typeface="Arial" panose="020B0604020202020204" pitchFamily="34" charset="0"/>
            </a:endParaRPr>
          </a:p>
          <a:p>
            <a:pPr algn="just"/>
            <a:endParaRPr lang="en-US" sz="2400" dirty="0" smtClean="0">
              <a:latin typeface="Arial" panose="020B0604020202020204" pitchFamily="34" charset="0"/>
              <a:cs typeface="Arial" panose="020B0604020202020204" pitchFamily="34" charset="0"/>
            </a:endParaRPr>
          </a:p>
          <a:p>
            <a:pPr algn="just"/>
            <a:endParaRPr lang="en-US" sz="2400" dirty="0" smtClean="0">
              <a:latin typeface="Arial" panose="020B0604020202020204" pitchFamily="34" charset="0"/>
              <a:cs typeface="Arial" panose="020B0604020202020204" pitchFamily="34" charset="0"/>
            </a:endParaRPr>
          </a:p>
          <a:p>
            <a:pPr algn="just"/>
            <a:endParaRPr lang="en-US" sz="2400" dirty="0">
              <a:latin typeface="Arial" panose="020B0604020202020204" pitchFamily="34" charset="0"/>
              <a:cs typeface="Arial" panose="020B0604020202020204" pitchFamily="34" charset="0"/>
            </a:endParaRPr>
          </a:p>
          <a:p>
            <a:pPr algn="just"/>
            <a:endParaRPr lang="en-US" sz="2400" dirty="0" smtClean="0">
              <a:latin typeface="Arial" panose="020B0604020202020204" pitchFamily="34" charset="0"/>
              <a:cs typeface="Arial" panose="020B0604020202020204" pitchFamily="34" charset="0"/>
            </a:endParaRPr>
          </a:p>
          <a:p>
            <a:pPr algn="just"/>
            <a:endParaRPr lang="en-US" sz="2400" dirty="0">
              <a:latin typeface="Arial" panose="020B0604020202020204" pitchFamily="34" charset="0"/>
              <a:cs typeface="Arial" panose="020B0604020202020204" pitchFamily="34" charset="0"/>
            </a:endParaRPr>
          </a:p>
          <a:p>
            <a:pPr algn="just"/>
            <a:endParaRPr lang="en-US" sz="2400" dirty="0" smtClean="0">
              <a:latin typeface="Arial" panose="020B0604020202020204" pitchFamily="34" charset="0"/>
              <a:cs typeface="Arial" panose="020B0604020202020204" pitchFamily="34" charset="0"/>
            </a:endParaRPr>
          </a:p>
          <a:p>
            <a:pPr algn="just"/>
            <a:endParaRPr lang="en-US" sz="2400" dirty="0">
              <a:latin typeface="Arial" panose="020B0604020202020204" pitchFamily="34" charset="0"/>
              <a:cs typeface="Arial" panose="020B0604020202020204" pitchFamily="34" charset="0"/>
            </a:endParaRPr>
          </a:p>
          <a:p>
            <a:pPr algn="just"/>
            <a:endParaRPr lang="en-US" sz="2400" dirty="0">
              <a:latin typeface="Arial" panose="020B0604020202020204" pitchFamily="34" charset="0"/>
              <a:cs typeface="Arial" panose="020B0604020202020204" pitchFamily="34" charset="0"/>
            </a:endParaRPr>
          </a:p>
          <a:p>
            <a:pPr algn="just"/>
            <a:endParaRPr lang="en-US" sz="2400" dirty="0" smtClean="0">
              <a:latin typeface="Arial" panose="020B0604020202020204" pitchFamily="34" charset="0"/>
              <a:cs typeface="Arial" panose="020B0604020202020204" pitchFamily="34" charset="0"/>
            </a:endParaRPr>
          </a:p>
          <a:p>
            <a:pPr algn="just"/>
            <a:endParaRPr lang="en-US" sz="2400" dirty="0">
              <a:latin typeface="Arial" panose="020B0604020202020204" pitchFamily="34" charset="0"/>
              <a:cs typeface="Arial" panose="020B0604020202020204" pitchFamily="34" charset="0"/>
            </a:endParaRPr>
          </a:p>
          <a:p>
            <a:pPr algn="just"/>
            <a:endParaRPr lang="en-US" sz="2400" dirty="0" smtClean="0">
              <a:latin typeface="Arial" panose="020B0604020202020204" pitchFamily="34" charset="0"/>
              <a:cs typeface="Arial" panose="020B0604020202020204" pitchFamily="34" charset="0"/>
            </a:endParaRPr>
          </a:p>
          <a:p>
            <a:pPr algn="just"/>
            <a:endParaRPr lang="en-US" sz="2400" dirty="0">
              <a:latin typeface="Arial" panose="020B0604020202020204" pitchFamily="34" charset="0"/>
              <a:cs typeface="Arial" panose="020B0604020202020204" pitchFamily="34" charset="0"/>
            </a:endParaRPr>
          </a:p>
        </p:txBody>
      </p:sp>
      <p:sp>
        <p:nvSpPr>
          <p:cNvPr id="92" name="TextBox 91"/>
          <p:cNvSpPr txBox="1"/>
          <p:nvPr/>
        </p:nvSpPr>
        <p:spPr>
          <a:xfrm>
            <a:off x="12218141" y="4885654"/>
            <a:ext cx="9805261" cy="461665"/>
          </a:xfrm>
          <a:prstGeom prst="rect">
            <a:avLst/>
          </a:prstGeom>
          <a:noFill/>
        </p:spPr>
        <p:txBody>
          <a:bodyPr wrap="square" rtlCol="0">
            <a:spAutoFit/>
          </a:bodyPr>
          <a:lstStyle/>
          <a:p>
            <a:endParaRPr lang="en-US" sz="2400" dirty="0">
              <a:latin typeface="Arial" panose="020B0604020202020204" pitchFamily="34" charset="0"/>
              <a:cs typeface="Arial" panose="020B0604020202020204" pitchFamily="34" charset="0"/>
            </a:endParaRPr>
          </a:p>
        </p:txBody>
      </p:sp>
      <p:sp>
        <p:nvSpPr>
          <p:cNvPr id="102" name="TextBox 101"/>
          <p:cNvSpPr txBox="1"/>
          <p:nvPr/>
        </p:nvSpPr>
        <p:spPr>
          <a:xfrm>
            <a:off x="12397654" y="4545333"/>
            <a:ext cx="10276636" cy="461665"/>
          </a:xfrm>
          <a:prstGeom prst="rect">
            <a:avLst/>
          </a:prstGeom>
          <a:noFill/>
        </p:spPr>
        <p:txBody>
          <a:bodyPr wrap="square" rtlCol="0">
            <a:spAutoFit/>
          </a:bodyPr>
          <a:lstStyle/>
          <a:p>
            <a:pPr marL="342900" indent="-342900" algn="just">
              <a:buFont typeface="Wingdings" panose="05000000000000000000" pitchFamily="2" charset="2"/>
              <a:buChar char="Ø"/>
            </a:pPr>
            <a:endParaRPr lang="en-US" sz="2400" dirty="0">
              <a:latin typeface="Arial" panose="020B0604020202020204" pitchFamily="34" charset="0"/>
              <a:cs typeface="Arial" panose="020B0604020202020204" pitchFamily="34" charset="0"/>
            </a:endParaRPr>
          </a:p>
        </p:txBody>
      </p:sp>
      <p:sp>
        <p:nvSpPr>
          <p:cNvPr id="58" name="Rectangle 57"/>
          <p:cNvSpPr/>
          <p:nvPr/>
        </p:nvSpPr>
        <p:spPr>
          <a:xfrm>
            <a:off x="260068" y="14788691"/>
            <a:ext cx="11928506" cy="16208833"/>
          </a:xfrm>
          <a:prstGeom prst="rect">
            <a:avLst/>
          </a:prstGeom>
          <a:ln w="57150">
            <a:solidFill>
              <a:srgbClr val="0070C0"/>
            </a:solidFill>
          </a:ln>
        </p:spPr>
        <p:style>
          <a:lnRef idx="2">
            <a:schemeClr val="accent1"/>
          </a:lnRef>
          <a:fillRef idx="1">
            <a:schemeClr val="lt1"/>
          </a:fillRef>
          <a:effectRef idx="0">
            <a:schemeClr val="accent1"/>
          </a:effectRef>
          <a:fontRef idx="minor">
            <a:schemeClr val="dk1"/>
          </a:fontRef>
        </p:style>
        <p:txBody>
          <a:bodyPr rtlCol="0" anchor="ctr"/>
          <a:lstStyle/>
          <a:p>
            <a:endParaRPr lang="en-US" sz="2400" dirty="0" smtClean="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p:txBody>
      </p:sp>
      <p:sp>
        <p:nvSpPr>
          <p:cNvPr id="71" name="TextBox 70"/>
          <p:cNvSpPr txBox="1"/>
          <p:nvPr/>
        </p:nvSpPr>
        <p:spPr>
          <a:xfrm>
            <a:off x="282470" y="14945903"/>
            <a:ext cx="11675762" cy="20405586"/>
          </a:xfrm>
          <a:prstGeom prst="rect">
            <a:avLst/>
          </a:prstGeom>
          <a:noFill/>
        </p:spPr>
        <p:txBody>
          <a:bodyPr wrap="square" rtlCol="0">
            <a:spAutoFit/>
          </a:bodyPr>
          <a:lstStyle/>
          <a:p>
            <a:r>
              <a:rPr lang="en-US" sz="2400" b="1" dirty="0">
                <a:solidFill>
                  <a:srgbClr val="0070C0"/>
                </a:solidFill>
                <a:latin typeface="Arial" panose="020B0604020202020204" pitchFamily="34" charset="0"/>
                <a:cs typeface="Arial" panose="020B0604020202020204" pitchFamily="34" charset="0"/>
              </a:rPr>
              <a:t>4</a:t>
            </a:r>
            <a:r>
              <a:rPr lang="en-US" sz="2400" b="1" dirty="0" smtClean="0">
                <a:solidFill>
                  <a:srgbClr val="0070C0"/>
                </a:solidFill>
                <a:latin typeface="Arial" panose="020B0604020202020204" pitchFamily="34" charset="0"/>
                <a:cs typeface="Arial" panose="020B0604020202020204" pitchFamily="34" charset="0"/>
              </a:rPr>
              <a:t>. RESULTS </a:t>
            </a:r>
            <a:r>
              <a:rPr lang="en-US" sz="2400" b="1" dirty="0">
                <a:solidFill>
                  <a:srgbClr val="0070C0"/>
                </a:solidFill>
                <a:latin typeface="Arial" panose="020B0604020202020204" pitchFamily="34" charset="0"/>
                <a:cs typeface="Arial" panose="020B0604020202020204" pitchFamily="34" charset="0"/>
              </a:rPr>
              <a:t>AND </a:t>
            </a:r>
            <a:r>
              <a:rPr lang="en-US" sz="2400" b="1" dirty="0" smtClean="0">
                <a:solidFill>
                  <a:srgbClr val="0070C0"/>
                </a:solidFill>
                <a:latin typeface="Arial" panose="020B0604020202020204" pitchFamily="34" charset="0"/>
                <a:cs typeface="Arial" panose="020B0604020202020204" pitchFamily="34" charset="0"/>
              </a:rPr>
              <a:t>DISCUSSION</a:t>
            </a:r>
            <a:r>
              <a:rPr lang="en-US" sz="2400" b="1" dirty="0" smtClean="0">
                <a:solidFill>
                  <a:srgbClr val="0070C0"/>
                </a:solidFill>
                <a:latin typeface="Arial" panose="020B0604020202020204" pitchFamily="34" charset="0"/>
                <a:cs typeface="Arial" panose="020B0604020202020204" pitchFamily="34" charset="0"/>
              </a:rPr>
              <a:t>:</a:t>
            </a:r>
            <a:endParaRPr lang="en-US" sz="2400" b="1" dirty="0">
              <a:solidFill>
                <a:srgbClr val="0070C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sz="2400" b="1" dirty="0" smtClean="0">
                <a:latin typeface="Arial" panose="020B0604020202020204" pitchFamily="34" charset="0"/>
                <a:cs typeface="Arial" panose="020B0604020202020204" pitchFamily="34" charset="0"/>
              </a:rPr>
              <a:t>  A preliminary </a:t>
            </a:r>
            <a:r>
              <a:rPr lang="en-US" sz="2400" b="1" dirty="0">
                <a:latin typeface="Arial" panose="020B0604020202020204" pitchFamily="34" charset="0"/>
                <a:cs typeface="Arial" panose="020B0604020202020204" pitchFamily="34" charset="0"/>
              </a:rPr>
              <a:t>analysis </a:t>
            </a:r>
            <a:r>
              <a:rPr lang="en-US" sz="2400" b="1" dirty="0" smtClean="0">
                <a:latin typeface="Arial" panose="020B0604020202020204" pitchFamily="34" charset="0"/>
                <a:cs typeface="Arial" panose="020B0604020202020204" pitchFamily="34" charset="0"/>
              </a:rPr>
              <a:t>of </a:t>
            </a:r>
            <a:r>
              <a:rPr lang="en-US" sz="2400" b="1" dirty="0">
                <a:latin typeface="Arial" panose="020B0604020202020204" pitchFamily="34" charset="0"/>
                <a:cs typeface="Arial" panose="020B0604020202020204" pitchFamily="34" charset="0"/>
              </a:rPr>
              <a:t>the composition and inbreeding will be presented. </a:t>
            </a:r>
            <a:endParaRPr lang="en-US" sz="2400" b="1" dirty="0">
              <a:solidFill>
                <a:srgbClr val="0070C0"/>
              </a:solidFill>
              <a:latin typeface="Arial" panose="020B0604020202020204" pitchFamily="34" charset="0"/>
              <a:cs typeface="Arial" panose="020B0604020202020204" pitchFamily="34" charset="0"/>
            </a:endParaRPr>
          </a:p>
          <a:p>
            <a:endParaRPr lang="en-US" sz="2400" b="1" dirty="0" smtClean="0">
              <a:solidFill>
                <a:srgbClr val="0070C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en-US" sz="2400" b="1" dirty="0" smtClean="0">
                <a:solidFill>
                  <a:srgbClr val="0070C0"/>
                </a:solidFill>
                <a:latin typeface="Arial" panose="020B0604020202020204" pitchFamily="34" charset="0"/>
                <a:cs typeface="Arial" panose="020B0604020202020204" pitchFamily="34" charset="0"/>
              </a:rPr>
              <a:t>SNP Data and quality control</a:t>
            </a:r>
          </a:p>
          <a:p>
            <a:r>
              <a:rPr lang="en-US" sz="2400" dirty="0">
                <a:latin typeface="Arial" panose="020B0604020202020204" pitchFamily="34" charset="0"/>
                <a:cs typeface="Arial" panose="020B0604020202020204" pitchFamily="34" charset="0"/>
              </a:rPr>
              <a:t>SNP data generated using the </a:t>
            </a:r>
            <a:r>
              <a:rPr lang="en-US" sz="2400" dirty="0" smtClean="0">
                <a:latin typeface="Arial" panose="020B0604020202020204" pitchFamily="34" charset="0"/>
                <a:cs typeface="Arial" panose="020B0604020202020204" pitchFamily="34" charset="0"/>
              </a:rPr>
              <a:t>Genomic HD Bovine </a:t>
            </a:r>
            <a:r>
              <a:rPr lang="en-US" sz="2400" dirty="0">
                <a:latin typeface="Arial" panose="020B0604020202020204" pitchFamily="34" charset="0"/>
                <a:cs typeface="Arial" panose="020B0604020202020204" pitchFamily="34" charset="0"/>
              </a:rPr>
              <a:t>bead chip </a:t>
            </a:r>
            <a:r>
              <a:rPr lang="en-US" sz="2400" dirty="0" smtClean="0">
                <a:latin typeface="Arial" panose="020B0604020202020204" pitchFamily="34" charset="0"/>
                <a:cs typeface="Arial" panose="020B0604020202020204" pitchFamily="34" charset="0"/>
              </a:rPr>
              <a:t> South </a:t>
            </a:r>
            <a:r>
              <a:rPr lang="en-US" sz="2400" dirty="0">
                <a:latin typeface="Arial" panose="020B0604020202020204" pitchFamily="34" charset="0"/>
                <a:cs typeface="Arial" panose="020B0604020202020204" pitchFamily="34" charset="0"/>
              </a:rPr>
              <a:t>African cattle </a:t>
            </a:r>
            <a:r>
              <a:rPr lang="en-US" sz="2400" dirty="0" smtClean="0">
                <a:latin typeface="Arial" panose="020B0604020202020204" pitchFamily="34" charset="0"/>
                <a:cs typeface="Arial" panose="020B0604020202020204" pitchFamily="34" charset="0"/>
              </a:rPr>
              <a:t>Nguni breeds  </a:t>
            </a:r>
            <a:r>
              <a:rPr lang="en-US" sz="2400" dirty="0">
                <a:latin typeface="Arial" panose="020B0604020202020204" pitchFamily="34" charset="0"/>
                <a:cs typeface="Arial" panose="020B0604020202020204" pitchFamily="34" charset="0"/>
              </a:rPr>
              <a:t>(n = </a:t>
            </a:r>
            <a:r>
              <a:rPr lang="en-US" sz="2400" dirty="0" smtClean="0">
                <a:latin typeface="Arial" panose="020B0604020202020204" pitchFamily="34" charset="0"/>
                <a:cs typeface="Arial" panose="020B0604020202020204" pitchFamily="34" charset="0"/>
              </a:rPr>
              <a:t>96) was </a:t>
            </a:r>
            <a:r>
              <a:rPr lang="en-US" sz="2400" dirty="0">
                <a:latin typeface="Arial" panose="020B0604020202020204" pitchFamily="34" charset="0"/>
                <a:cs typeface="Arial" panose="020B0604020202020204" pitchFamily="34" charset="0"/>
              </a:rPr>
              <a:t>used in this study</a:t>
            </a:r>
            <a:r>
              <a:rPr lang="en-US" sz="2400" dirty="0" smtClean="0">
                <a:latin typeface="Arial" panose="020B0604020202020204" pitchFamily="34" charset="0"/>
                <a:cs typeface="Arial" panose="020B0604020202020204" pitchFamily="34" charset="0"/>
              </a:rPr>
              <a:t>.</a:t>
            </a:r>
            <a:endParaRPr lang="en-US" sz="2400" b="1" dirty="0">
              <a:solidFill>
                <a:srgbClr val="0070C0"/>
              </a:solidFill>
              <a:latin typeface="Arial" panose="020B0604020202020204" pitchFamily="34" charset="0"/>
              <a:cs typeface="Arial" panose="020B0604020202020204" pitchFamily="34" charset="0"/>
            </a:endParaRPr>
          </a:p>
          <a:p>
            <a:endParaRPr lang="en-US" sz="2400" b="1" dirty="0" smtClean="0">
              <a:solidFill>
                <a:srgbClr val="0070C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en-US" sz="2400" b="1" dirty="0" smtClean="0">
                <a:solidFill>
                  <a:srgbClr val="0070C0"/>
                </a:solidFill>
                <a:latin typeface="Arial" panose="020B0604020202020204" pitchFamily="34" charset="0"/>
                <a:cs typeface="Arial" panose="020B0604020202020204" pitchFamily="34" charset="0"/>
              </a:rPr>
              <a:t>Population structure analysis</a:t>
            </a:r>
          </a:p>
          <a:p>
            <a:endParaRPr lang="en-US" sz="2400" b="1" dirty="0" smtClean="0">
              <a:solidFill>
                <a:srgbClr val="0070C0"/>
              </a:solidFill>
              <a:latin typeface="Arial" panose="020B0604020202020204" pitchFamily="34" charset="0"/>
              <a:cs typeface="Arial" panose="020B0604020202020204" pitchFamily="34" charset="0"/>
            </a:endParaRPr>
          </a:p>
          <a:p>
            <a:endParaRPr lang="en-US" sz="2400" b="1" dirty="0">
              <a:solidFill>
                <a:srgbClr val="0070C0"/>
              </a:solidFill>
              <a:latin typeface="Arial" panose="020B0604020202020204" pitchFamily="34" charset="0"/>
              <a:cs typeface="Arial" panose="020B0604020202020204" pitchFamily="34" charset="0"/>
            </a:endParaRPr>
          </a:p>
          <a:p>
            <a:endParaRPr lang="en-US" sz="2400" b="1" dirty="0" smtClean="0">
              <a:solidFill>
                <a:srgbClr val="0070C0"/>
              </a:solidFill>
              <a:latin typeface="Arial" panose="020B0604020202020204" pitchFamily="34" charset="0"/>
              <a:cs typeface="Arial" panose="020B0604020202020204" pitchFamily="34" charset="0"/>
            </a:endParaRPr>
          </a:p>
          <a:p>
            <a:endParaRPr lang="en-US" sz="2400" b="1" dirty="0" smtClean="0">
              <a:solidFill>
                <a:srgbClr val="0070C0"/>
              </a:solidFill>
              <a:latin typeface="Arial" panose="020B0604020202020204" pitchFamily="34" charset="0"/>
              <a:cs typeface="Arial" panose="020B0604020202020204" pitchFamily="34" charset="0"/>
            </a:endParaRPr>
          </a:p>
          <a:p>
            <a:endParaRPr lang="en-US" sz="2400" b="1" dirty="0" smtClean="0">
              <a:solidFill>
                <a:srgbClr val="0070C0"/>
              </a:solidFill>
              <a:latin typeface="Arial" panose="020B0604020202020204" pitchFamily="34" charset="0"/>
              <a:cs typeface="Arial" panose="020B0604020202020204" pitchFamily="34" charset="0"/>
            </a:endParaRPr>
          </a:p>
          <a:p>
            <a:endParaRPr lang="en-US" sz="2400" b="1" dirty="0">
              <a:solidFill>
                <a:srgbClr val="0070C0"/>
              </a:solidFill>
              <a:latin typeface="Arial" panose="020B0604020202020204" pitchFamily="34" charset="0"/>
              <a:cs typeface="Arial" panose="020B0604020202020204" pitchFamily="34" charset="0"/>
            </a:endParaRPr>
          </a:p>
          <a:p>
            <a:endParaRPr lang="en-US" sz="2400" b="1" dirty="0">
              <a:solidFill>
                <a:srgbClr val="0070C0"/>
              </a:solidFill>
              <a:latin typeface="Arial" panose="020B0604020202020204" pitchFamily="34" charset="0"/>
              <a:cs typeface="Arial" panose="020B0604020202020204" pitchFamily="34" charset="0"/>
            </a:endParaRPr>
          </a:p>
          <a:p>
            <a:endParaRPr lang="en-US" sz="2400" b="1" dirty="0" smtClean="0">
              <a:solidFill>
                <a:srgbClr val="0070C0"/>
              </a:solidFill>
              <a:latin typeface="Arial" panose="020B0604020202020204" pitchFamily="34" charset="0"/>
              <a:cs typeface="Arial" panose="020B0604020202020204" pitchFamily="34" charset="0"/>
            </a:endParaRPr>
          </a:p>
          <a:p>
            <a:endParaRPr lang="en-US" sz="2400" b="1" dirty="0">
              <a:solidFill>
                <a:srgbClr val="0070C0"/>
              </a:solidFill>
              <a:latin typeface="Arial" panose="020B0604020202020204" pitchFamily="34" charset="0"/>
              <a:cs typeface="Arial" panose="020B0604020202020204" pitchFamily="34" charset="0"/>
            </a:endParaRPr>
          </a:p>
          <a:p>
            <a:endParaRPr lang="en-US" sz="2400" b="1" dirty="0" smtClean="0">
              <a:solidFill>
                <a:srgbClr val="0070C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endParaRPr lang="en-US" sz="2400" b="1" dirty="0">
              <a:solidFill>
                <a:srgbClr val="0070C0"/>
              </a:solidFill>
              <a:latin typeface="Arial" panose="020B0604020202020204" pitchFamily="34" charset="0"/>
              <a:cs typeface="Arial" panose="020B0604020202020204" pitchFamily="34" charset="0"/>
            </a:endParaRPr>
          </a:p>
          <a:p>
            <a:endParaRPr lang="en-US" sz="2400" b="1" dirty="0" smtClean="0">
              <a:solidFill>
                <a:srgbClr val="0070C0"/>
              </a:solidFill>
              <a:latin typeface="Arial" panose="020B0604020202020204" pitchFamily="34" charset="0"/>
              <a:cs typeface="Arial" panose="020B0604020202020204" pitchFamily="34" charset="0"/>
            </a:endParaRPr>
          </a:p>
          <a:p>
            <a:endParaRPr lang="en-US" sz="2400" b="1" dirty="0">
              <a:solidFill>
                <a:srgbClr val="0070C0"/>
              </a:solidFill>
              <a:latin typeface="Arial" panose="020B0604020202020204" pitchFamily="34" charset="0"/>
              <a:cs typeface="Arial" panose="020B0604020202020204" pitchFamily="34" charset="0"/>
            </a:endParaRPr>
          </a:p>
          <a:p>
            <a:endParaRPr lang="en-US" sz="2400" b="1" dirty="0" smtClean="0">
              <a:solidFill>
                <a:srgbClr val="0070C0"/>
              </a:solidFill>
              <a:latin typeface="Arial" panose="020B0604020202020204" pitchFamily="34" charset="0"/>
              <a:cs typeface="Arial" panose="020B0604020202020204" pitchFamily="34" charset="0"/>
            </a:endParaRPr>
          </a:p>
          <a:p>
            <a:endParaRPr lang="en-US" sz="2400" b="1" dirty="0">
              <a:solidFill>
                <a:srgbClr val="0070C0"/>
              </a:solidFill>
              <a:latin typeface="Arial" panose="020B0604020202020204" pitchFamily="34" charset="0"/>
              <a:cs typeface="Arial" panose="020B0604020202020204" pitchFamily="34" charset="0"/>
            </a:endParaRPr>
          </a:p>
          <a:p>
            <a:endParaRPr lang="en-US" sz="2400" b="1" dirty="0" smtClean="0">
              <a:solidFill>
                <a:srgbClr val="0070C0"/>
              </a:solidFill>
              <a:latin typeface="Arial" panose="020B0604020202020204" pitchFamily="34" charset="0"/>
              <a:cs typeface="Arial" panose="020B0604020202020204" pitchFamily="34" charset="0"/>
            </a:endParaRPr>
          </a:p>
          <a:p>
            <a:endParaRPr lang="en-US" sz="2400" b="1" dirty="0">
              <a:solidFill>
                <a:srgbClr val="0070C0"/>
              </a:solidFill>
              <a:latin typeface="Arial" panose="020B0604020202020204" pitchFamily="34" charset="0"/>
              <a:cs typeface="Arial" panose="020B0604020202020204" pitchFamily="34" charset="0"/>
            </a:endParaRPr>
          </a:p>
          <a:p>
            <a:endParaRPr lang="en-US" sz="2400" b="1" dirty="0" smtClean="0">
              <a:solidFill>
                <a:srgbClr val="0070C0"/>
              </a:solidFill>
              <a:latin typeface="Arial" panose="020B0604020202020204" pitchFamily="34" charset="0"/>
              <a:cs typeface="Arial" panose="020B0604020202020204" pitchFamily="34" charset="0"/>
            </a:endParaRPr>
          </a:p>
          <a:p>
            <a:endParaRPr lang="en-US" sz="2400" b="1" dirty="0" smtClean="0">
              <a:solidFill>
                <a:srgbClr val="0070C0"/>
              </a:solidFill>
              <a:latin typeface="Arial" panose="020B0604020202020204" pitchFamily="34" charset="0"/>
              <a:cs typeface="Arial" panose="020B0604020202020204" pitchFamily="34" charset="0"/>
            </a:endParaRPr>
          </a:p>
          <a:p>
            <a:endParaRPr lang="en-US" sz="2400" b="1" dirty="0">
              <a:solidFill>
                <a:srgbClr val="0070C0"/>
              </a:solidFill>
              <a:latin typeface="Arial" panose="020B0604020202020204" pitchFamily="34" charset="0"/>
              <a:cs typeface="Arial" panose="020B0604020202020204" pitchFamily="34" charset="0"/>
            </a:endParaRPr>
          </a:p>
          <a:p>
            <a:endParaRPr lang="en-US" sz="2400" b="1" dirty="0" smtClean="0">
              <a:solidFill>
                <a:srgbClr val="0070C0"/>
              </a:solidFill>
              <a:latin typeface="Arial" panose="020B0604020202020204" pitchFamily="34" charset="0"/>
              <a:cs typeface="Arial" panose="020B0604020202020204" pitchFamily="34" charset="0"/>
            </a:endParaRPr>
          </a:p>
          <a:p>
            <a:endParaRPr lang="en-US" sz="2400" b="1" dirty="0">
              <a:solidFill>
                <a:srgbClr val="0070C0"/>
              </a:solidFill>
              <a:latin typeface="Arial" panose="020B0604020202020204" pitchFamily="34" charset="0"/>
              <a:cs typeface="Arial" panose="020B0604020202020204" pitchFamily="34" charset="0"/>
            </a:endParaRPr>
          </a:p>
          <a:p>
            <a:endParaRPr lang="en-US" sz="2400" b="1" dirty="0">
              <a:solidFill>
                <a:srgbClr val="0070C0"/>
              </a:solidFill>
              <a:latin typeface="Arial" panose="020B0604020202020204" pitchFamily="34" charset="0"/>
              <a:cs typeface="Arial" panose="020B0604020202020204" pitchFamily="34" charset="0"/>
            </a:endParaRPr>
          </a:p>
          <a:p>
            <a:endParaRPr lang="en-US" sz="2400" b="1" dirty="0" smtClean="0">
              <a:solidFill>
                <a:srgbClr val="0070C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en-US" sz="2400" b="1" dirty="0" smtClean="0">
                <a:solidFill>
                  <a:srgbClr val="0070C0"/>
                </a:solidFill>
                <a:latin typeface="Arial" panose="020B0604020202020204" pitchFamily="34" charset="0"/>
                <a:cs typeface="Arial" panose="020B0604020202020204" pitchFamily="34" charset="0"/>
              </a:rPr>
              <a:t>Genetic Relationship and Population Structure</a:t>
            </a:r>
          </a:p>
          <a:p>
            <a:endParaRPr lang="en-US" sz="2400" b="1" dirty="0" smtClean="0">
              <a:solidFill>
                <a:srgbClr val="0070C0"/>
              </a:solidFill>
              <a:latin typeface="Arial" panose="020B0604020202020204" pitchFamily="34" charset="0"/>
              <a:cs typeface="Arial" panose="020B0604020202020204" pitchFamily="34" charset="0"/>
            </a:endParaRPr>
          </a:p>
          <a:p>
            <a:pPr algn="just"/>
            <a:r>
              <a:rPr lang="en-US" sz="2400" dirty="0">
                <a:latin typeface="Arial" panose="020B0604020202020204" pitchFamily="34" charset="0"/>
                <a:cs typeface="Arial" panose="020B0604020202020204" pitchFamily="34" charset="0"/>
              </a:rPr>
              <a:t>Patterns of admixture and relationships among </a:t>
            </a:r>
            <a:r>
              <a:rPr lang="en-US" sz="2400" dirty="0" smtClean="0">
                <a:latin typeface="Arial" panose="020B0604020202020204" pitchFamily="34" charset="0"/>
                <a:cs typeface="Arial" panose="020B0604020202020204" pitchFamily="34" charset="0"/>
              </a:rPr>
              <a:t>South African Nguni </a:t>
            </a:r>
            <a:r>
              <a:rPr lang="en-US" sz="2400" dirty="0">
                <a:latin typeface="Arial" panose="020B0604020202020204" pitchFamily="34" charset="0"/>
                <a:cs typeface="Arial" panose="020B0604020202020204" pitchFamily="34" charset="0"/>
              </a:rPr>
              <a:t>cattle in relation to the 20 </a:t>
            </a:r>
            <a:r>
              <a:rPr lang="en-US" sz="2400" dirty="0" smtClean="0">
                <a:latin typeface="Arial" panose="020B0604020202020204" pitchFamily="34" charset="0"/>
                <a:cs typeface="Arial" panose="020B0604020202020204" pitchFamily="34" charset="0"/>
              </a:rPr>
              <a:t>reference breeds </a:t>
            </a:r>
            <a:r>
              <a:rPr lang="en-US" sz="2400" dirty="0">
                <a:latin typeface="Arial" panose="020B0604020202020204" pitchFamily="34" charset="0"/>
                <a:cs typeface="Arial" panose="020B0604020202020204" pitchFamily="34" charset="0"/>
              </a:rPr>
              <a:t>were determined using principal </a:t>
            </a:r>
            <a:r>
              <a:rPr lang="en-US" sz="2400" dirty="0" smtClean="0">
                <a:latin typeface="Arial" panose="020B0604020202020204" pitchFamily="34" charset="0"/>
                <a:cs typeface="Arial" panose="020B0604020202020204" pitchFamily="34" charset="0"/>
              </a:rPr>
              <a:t>component analysis </a:t>
            </a:r>
            <a:r>
              <a:rPr lang="en-US" sz="2400" dirty="0">
                <a:latin typeface="Arial" panose="020B0604020202020204" pitchFamily="34" charset="0"/>
                <a:cs typeface="Arial" panose="020B0604020202020204" pitchFamily="34" charset="0"/>
              </a:rPr>
              <a:t>[26] implemented in the SNP Variation </a:t>
            </a:r>
            <a:r>
              <a:rPr lang="en-US" sz="2400" dirty="0" smtClean="0">
                <a:latin typeface="Arial" panose="020B0604020202020204" pitchFamily="34" charset="0"/>
                <a:cs typeface="Arial" panose="020B0604020202020204" pitchFamily="34" charset="0"/>
              </a:rPr>
              <a:t>suite (SVS </a:t>
            </a:r>
            <a:r>
              <a:rPr lang="en-US" sz="2400" dirty="0">
                <a:latin typeface="Arial" panose="020B0604020202020204" pitchFamily="34" charset="0"/>
                <a:cs typeface="Arial" panose="020B0604020202020204" pitchFamily="34" charset="0"/>
              </a:rPr>
              <a:t>8.1; Golden Helix Inc., Bozeman, Montana) </a:t>
            </a:r>
            <a:r>
              <a:rPr lang="en-US" sz="2400" dirty="0" smtClean="0">
                <a:latin typeface="Arial" panose="020B0604020202020204" pitchFamily="34" charset="0"/>
                <a:cs typeface="Arial" panose="020B0604020202020204" pitchFamily="34" charset="0"/>
              </a:rPr>
              <a:t>and </a:t>
            </a:r>
            <a:r>
              <a:rPr lang="en-US" sz="2400" dirty="0" err="1" smtClean="0">
                <a:latin typeface="Arial" panose="020B0604020202020204" pitchFamily="34" charset="0"/>
                <a:cs typeface="Arial" panose="020B0604020202020204" pitchFamily="34" charset="0"/>
              </a:rPr>
              <a:t>variational</a:t>
            </a:r>
            <a:r>
              <a:rPr lang="en-US" sz="2400" dirty="0" smtClean="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Bayesian inference as implemented in </a:t>
            </a:r>
            <a:r>
              <a:rPr lang="en-US" sz="2400" dirty="0" smtClean="0">
                <a:latin typeface="Arial" panose="020B0604020202020204" pitchFamily="34" charset="0"/>
                <a:cs typeface="Arial" panose="020B0604020202020204" pitchFamily="34" charset="0"/>
              </a:rPr>
              <a:t>fast- STRUCTURE </a:t>
            </a:r>
            <a:r>
              <a:rPr lang="en-US" sz="2400" dirty="0">
                <a:latin typeface="Arial" panose="020B0604020202020204" pitchFamily="34" charset="0"/>
                <a:cs typeface="Arial" panose="020B0604020202020204" pitchFamily="34" charset="0"/>
              </a:rPr>
              <a:t>[27]. The data were evaluated for K </a:t>
            </a:r>
            <a:r>
              <a:rPr lang="en-US" sz="2400" dirty="0" smtClean="0">
                <a:latin typeface="Arial" panose="020B0604020202020204" pitchFamily="34" charset="0"/>
                <a:cs typeface="Arial" panose="020B0604020202020204" pitchFamily="34" charset="0"/>
              </a:rPr>
              <a:t>values ranging </a:t>
            </a:r>
            <a:r>
              <a:rPr lang="en-US" sz="2400" dirty="0">
                <a:latin typeface="Arial" panose="020B0604020202020204" pitchFamily="34" charset="0"/>
                <a:cs typeface="Arial" panose="020B0604020202020204" pitchFamily="34" charset="0"/>
              </a:rPr>
              <a:t>from 2 to 20 to evaluate ancestry </a:t>
            </a:r>
            <a:r>
              <a:rPr lang="en-US" sz="2400" dirty="0" smtClean="0">
                <a:latin typeface="Arial" panose="020B0604020202020204" pitchFamily="34" charset="0"/>
                <a:cs typeface="Arial" panose="020B0604020202020204" pitchFamily="34" charset="0"/>
              </a:rPr>
              <a:t>proportions from </a:t>
            </a:r>
            <a:r>
              <a:rPr lang="en-US" sz="2400" dirty="0">
                <a:latin typeface="Arial" panose="020B0604020202020204" pitchFamily="34" charset="0"/>
                <a:cs typeface="Arial" panose="020B0604020202020204" pitchFamily="34" charset="0"/>
              </a:rPr>
              <a:t>K ancestral populations assuming a simple </a:t>
            </a:r>
            <a:r>
              <a:rPr lang="en-US" sz="2400" dirty="0" err="1" smtClean="0">
                <a:latin typeface="Arial" panose="020B0604020202020204" pitchFamily="34" charset="0"/>
                <a:cs typeface="Arial" panose="020B0604020202020204" pitchFamily="34" charset="0"/>
              </a:rPr>
              <a:t>noninformative</a:t>
            </a:r>
            <a:r>
              <a:rPr lang="en-US" sz="2400" dirty="0" smtClean="0">
                <a:latin typeface="Arial" panose="020B0604020202020204" pitchFamily="34" charset="0"/>
                <a:cs typeface="Arial" panose="020B0604020202020204" pitchFamily="34" charset="0"/>
              </a:rPr>
              <a:t> prior</a:t>
            </a:r>
            <a:r>
              <a:rPr lang="en-US" sz="2400" dirty="0">
                <a:latin typeface="Arial" panose="020B0604020202020204" pitchFamily="34" charset="0"/>
                <a:cs typeface="Arial" panose="020B0604020202020204" pitchFamily="34" charset="0"/>
              </a:rPr>
              <a:t>. The K</a:t>
            </a:r>
            <a:r>
              <a:rPr lang="en-US" sz="2400" dirty="0" smtClean="0">
                <a:latin typeface="Arial" panose="020B0604020202020204" pitchFamily="34" charset="0"/>
                <a:cs typeface="Arial" panose="020B0604020202020204" pitchFamily="34" charset="0"/>
              </a:rPr>
              <a:t>  and </a:t>
            </a:r>
            <a:r>
              <a:rPr lang="en-US" sz="2400" dirty="0" err="1">
                <a:latin typeface="Arial" panose="020B0604020202020204" pitchFamily="34" charset="0"/>
                <a:cs typeface="Arial" panose="020B0604020202020204" pitchFamily="34" charset="0"/>
              </a:rPr>
              <a:t>Kc</a:t>
            </a:r>
            <a:r>
              <a:rPr lang="en-US" sz="2400" dirty="0" smtClean="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metrics from </a:t>
            </a:r>
            <a:r>
              <a:rPr lang="en-US" sz="2400" dirty="0" smtClean="0">
                <a:latin typeface="Arial" panose="020B0604020202020204" pitchFamily="34" charset="0"/>
                <a:cs typeface="Arial" panose="020B0604020202020204" pitchFamily="34" charset="0"/>
              </a:rPr>
              <a:t>fast-STRUCTURE </a:t>
            </a:r>
            <a:r>
              <a:rPr lang="en-US" sz="2400" dirty="0">
                <a:latin typeface="Arial" panose="020B0604020202020204" pitchFamily="34" charset="0"/>
                <a:cs typeface="Arial" panose="020B0604020202020204" pitchFamily="34" charset="0"/>
              </a:rPr>
              <a:t>were used to determine the </a:t>
            </a:r>
            <a:r>
              <a:rPr lang="en-US" sz="2400" dirty="0" smtClean="0">
                <a:latin typeface="Arial" panose="020B0604020202020204" pitchFamily="34" charset="0"/>
                <a:cs typeface="Arial" panose="020B0604020202020204" pitchFamily="34" charset="0"/>
              </a:rPr>
              <a:t>appropriate values </a:t>
            </a:r>
            <a:r>
              <a:rPr lang="en-US" sz="2400" dirty="0">
                <a:latin typeface="Arial" panose="020B0604020202020204" pitchFamily="34" charset="0"/>
                <a:cs typeface="Arial" panose="020B0604020202020204" pitchFamily="34" charset="0"/>
              </a:rPr>
              <a:t>of K for the population structure explained </a:t>
            </a:r>
            <a:r>
              <a:rPr lang="en-US" sz="2400" dirty="0" smtClean="0">
                <a:latin typeface="Arial" panose="020B0604020202020204" pitchFamily="34" charset="0"/>
                <a:cs typeface="Arial" panose="020B0604020202020204" pitchFamily="34" charset="0"/>
              </a:rPr>
              <a:t>by the </a:t>
            </a:r>
            <a:r>
              <a:rPr lang="en-US" sz="2400" dirty="0">
                <a:latin typeface="Arial" panose="020B0604020202020204" pitchFamily="34" charset="0"/>
                <a:cs typeface="Arial" panose="020B0604020202020204" pitchFamily="34" charset="0"/>
              </a:rPr>
              <a:t>dataset</a:t>
            </a:r>
            <a:r>
              <a:rPr lang="en-US" sz="2400" dirty="0" smtClean="0">
                <a:latin typeface="Arial" panose="020B0604020202020204" pitchFamily="34" charset="0"/>
                <a:cs typeface="Arial" panose="020B0604020202020204" pitchFamily="34" charset="0"/>
              </a:rPr>
              <a:t>.</a:t>
            </a:r>
            <a:endParaRPr lang="en-US" sz="2400" b="1" dirty="0">
              <a:latin typeface="Arial" panose="020B0604020202020204" pitchFamily="34" charset="0"/>
              <a:cs typeface="Arial" panose="020B0604020202020204" pitchFamily="34" charset="0"/>
            </a:endParaRPr>
          </a:p>
          <a:p>
            <a:endParaRPr lang="en-US" sz="2400" b="1" dirty="0" smtClean="0">
              <a:solidFill>
                <a:srgbClr val="0070C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endParaRPr lang="en-US" sz="2400" b="1" dirty="0">
              <a:solidFill>
                <a:srgbClr val="0070C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endParaRPr lang="en-US" sz="2400" b="1" dirty="0" smtClean="0">
              <a:solidFill>
                <a:srgbClr val="0070C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endParaRPr lang="en-US" sz="2400" b="1" dirty="0">
              <a:solidFill>
                <a:srgbClr val="0070C0"/>
              </a:solidFill>
              <a:latin typeface="Arial" panose="020B0604020202020204" pitchFamily="34" charset="0"/>
              <a:cs typeface="Arial" panose="020B0604020202020204" pitchFamily="34" charset="0"/>
            </a:endParaRPr>
          </a:p>
          <a:p>
            <a:endParaRPr lang="en-US" sz="2400" b="1" dirty="0" smtClean="0">
              <a:solidFill>
                <a:srgbClr val="0070C0"/>
              </a:solidFill>
              <a:latin typeface="Arial" panose="020B0604020202020204" pitchFamily="34" charset="0"/>
              <a:cs typeface="Arial" panose="020B0604020202020204" pitchFamily="34" charset="0"/>
            </a:endParaRPr>
          </a:p>
          <a:p>
            <a:endParaRPr lang="en-US" sz="2400" b="1" dirty="0">
              <a:solidFill>
                <a:srgbClr val="0070C0"/>
              </a:solidFill>
              <a:latin typeface="Arial" panose="020B0604020202020204" pitchFamily="34" charset="0"/>
              <a:cs typeface="Arial" panose="020B0604020202020204" pitchFamily="34" charset="0"/>
            </a:endParaRPr>
          </a:p>
          <a:p>
            <a:endParaRPr lang="en-US" sz="2400" b="1" dirty="0" smtClean="0">
              <a:solidFill>
                <a:srgbClr val="0070C0"/>
              </a:solidFill>
              <a:latin typeface="Arial" panose="020B0604020202020204" pitchFamily="34" charset="0"/>
              <a:cs typeface="Arial" panose="020B0604020202020204" pitchFamily="34" charset="0"/>
            </a:endParaRPr>
          </a:p>
          <a:p>
            <a:endParaRPr lang="en-US" sz="2400" b="1" dirty="0">
              <a:solidFill>
                <a:srgbClr val="0070C0"/>
              </a:solidFill>
              <a:latin typeface="Arial" panose="020B0604020202020204" pitchFamily="34" charset="0"/>
              <a:cs typeface="Arial" panose="020B0604020202020204" pitchFamily="34" charset="0"/>
            </a:endParaRPr>
          </a:p>
          <a:p>
            <a:endParaRPr lang="en-US" sz="2400" b="1" dirty="0" smtClean="0">
              <a:solidFill>
                <a:srgbClr val="0070C0"/>
              </a:solidFill>
              <a:latin typeface="Arial" panose="020B0604020202020204" pitchFamily="34" charset="0"/>
              <a:cs typeface="Arial" panose="020B0604020202020204" pitchFamily="34" charset="0"/>
            </a:endParaRPr>
          </a:p>
          <a:p>
            <a:endParaRPr lang="en-US" sz="2400" b="1" dirty="0">
              <a:solidFill>
                <a:srgbClr val="0070C0"/>
              </a:solidFill>
              <a:latin typeface="Arial" panose="020B0604020202020204" pitchFamily="34" charset="0"/>
              <a:cs typeface="Arial" panose="020B0604020202020204" pitchFamily="34" charset="0"/>
            </a:endParaRPr>
          </a:p>
          <a:p>
            <a:endParaRPr lang="en-US" sz="2400" b="1" dirty="0" smtClean="0">
              <a:solidFill>
                <a:srgbClr val="0070C0"/>
              </a:solidFill>
              <a:latin typeface="Arial" panose="020B0604020202020204" pitchFamily="34" charset="0"/>
              <a:cs typeface="Arial" panose="020B0604020202020204" pitchFamily="34" charset="0"/>
            </a:endParaRPr>
          </a:p>
          <a:p>
            <a:endParaRPr lang="en-US" sz="2400" b="1" dirty="0">
              <a:solidFill>
                <a:srgbClr val="0070C0"/>
              </a:solidFill>
              <a:latin typeface="Arial" panose="020B0604020202020204" pitchFamily="34" charset="0"/>
              <a:cs typeface="Arial" panose="020B0604020202020204" pitchFamily="34" charset="0"/>
            </a:endParaRPr>
          </a:p>
          <a:p>
            <a:endParaRPr lang="en-US" sz="2400" b="1" dirty="0">
              <a:solidFill>
                <a:srgbClr val="0070C0"/>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4"/>
          <a:stretch>
            <a:fillRect/>
          </a:stretch>
        </p:blipFill>
        <p:spPr>
          <a:xfrm>
            <a:off x="260069" y="1569559"/>
            <a:ext cx="3521132" cy="2202063"/>
          </a:xfrm>
          <a:prstGeom prst="rect">
            <a:avLst/>
          </a:prstGeom>
        </p:spPr>
      </p:pic>
      <p:pic>
        <p:nvPicPr>
          <p:cNvPr id="33" name="Picture 32"/>
          <p:cNvPicPr>
            <a:picLocks noChangeAspect="1"/>
          </p:cNvPicPr>
          <p:nvPr/>
        </p:nvPicPr>
        <p:blipFill>
          <a:blip r:embed="rId5"/>
          <a:stretch>
            <a:fillRect/>
          </a:stretch>
        </p:blipFill>
        <p:spPr>
          <a:xfrm>
            <a:off x="12264057" y="4002911"/>
            <a:ext cx="10248015" cy="14939988"/>
          </a:xfrm>
          <a:prstGeom prst="rect">
            <a:avLst/>
          </a:prstGeom>
        </p:spPr>
      </p:pic>
      <p:sp>
        <p:nvSpPr>
          <p:cNvPr id="34" name="TextBox 33"/>
          <p:cNvSpPr txBox="1"/>
          <p:nvPr/>
        </p:nvSpPr>
        <p:spPr>
          <a:xfrm>
            <a:off x="12679002" y="14788691"/>
            <a:ext cx="8851311" cy="523220"/>
          </a:xfrm>
          <a:prstGeom prst="rect">
            <a:avLst/>
          </a:prstGeom>
          <a:noFill/>
        </p:spPr>
        <p:txBody>
          <a:bodyPr wrap="square" rtlCol="0">
            <a:spAutoFit/>
          </a:bodyPr>
          <a:lstStyle/>
          <a:p>
            <a:pPr marL="514350" indent="-514350">
              <a:buFont typeface="Wingdings" panose="05000000000000000000" pitchFamily="2" charset="2"/>
              <a:buChar char="Ø"/>
            </a:pPr>
            <a:endParaRPr lang="en-ZA" sz="2800"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6"/>
          <a:stretch>
            <a:fillRect/>
          </a:stretch>
        </p:blipFill>
        <p:spPr>
          <a:xfrm>
            <a:off x="12198547" y="25734124"/>
            <a:ext cx="3517697" cy="2206943"/>
          </a:xfrm>
          <a:prstGeom prst="rect">
            <a:avLst/>
          </a:prstGeom>
        </p:spPr>
      </p:pic>
      <p:graphicFrame>
        <p:nvGraphicFramePr>
          <p:cNvPr id="59" name="Diagram 58"/>
          <p:cNvGraphicFramePr/>
          <p:nvPr>
            <p:extLst>
              <p:ext uri="{D42A27DB-BD31-4B8C-83A1-F6EECF244321}">
                <p14:modId xmlns:p14="http://schemas.microsoft.com/office/powerpoint/2010/main" val="2202253109"/>
              </p:ext>
            </p:extLst>
          </p:nvPr>
        </p:nvGraphicFramePr>
        <p:xfrm>
          <a:off x="510712" y="9127994"/>
          <a:ext cx="11690619" cy="520544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60" name="Picture 5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6083688" y="25917284"/>
            <a:ext cx="3394542" cy="2069253"/>
          </a:xfrm>
          <a:prstGeom prst="rect">
            <a:avLst/>
          </a:prstGeom>
        </p:spPr>
      </p:pic>
      <p:pic>
        <p:nvPicPr>
          <p:cNvPr id="61" name="Picture 60"/>
          <p:cNvPicPr>
            <a:picLocks noChangeAspect="1"/>
          </p:cNvPicPr>
          <p:nvPr/>
        </p:nvPicPr>
        <p:blipFill>
          <a:blip r:embed="rId13"/>
          <a:stretch>
            <a:fillRect/>
          </a:stretch>
        </p:blipFill>
        <p:spPr>
          <a:xfrm>
            <a:off x="19355531" y="26050869"/>
            <a:ext cx="3102785" cy="1725953"/>
          </a:xfrm>
          <a:prstGeom prst="rect">
            <a:avLst/>
          </a:prstGeom>
        </p:spPr>
      </p:pic>
      <p:pic>
        <p:nvPicPr>
          <p:cNvPr id="9" name="Picture 8"/>
          <p:cNvPicPr>
            <a:picLocks noChangeAspect="1"/>
          </p:cNvPicPr>
          <p:nvPr/>
        </p:nvPicPr>
        <p:blipFill>
          <a:blip r:embed="rId14"/>
          <a:stretch>
            <a:fillRect/>
          </a:stretch>
        </p:blipFill>
        <p:spPr>
          <a:xfrm>
            <a:off x="245700" y="18228668"/>
            <a:ext cx="11184300" cy="3030734"/>
          </a:xfrm>
          <a:prstGeom prst="rect">
            <a:avLst/>
          </a:prstGeom>
        </p:spPr>
      </p:pic>
      <p:pic>
        <p:nvPicPr>
          <p:cNvPr id="16" name="Picture 15"/>
          <p:cNvPicPr>
            <a:picLocks noChangeAspect="1"/>
          </p:cNvPicPr>
          <p:nvPr/>
        </p:nvPicPr>
        <p:blipFill>
          <a:blip r:embed="rId15"/>
          <a:stretch>
            <a:fillRect/>
          </a:stretch>
        </p:blipFill>
        <p:spPr>
          <a:xfrm>
            <a:off x="12751598" y="5294548"/>
            <a:ext cx="8706118" cy="5993830"/>
          </a:xfrm>
          <a:prstGeom prst="rect">
            <a:avLst/>
          </a:prstGeom>
        </p:spPr>
      </p:pic>
      <p:sp>
        <p:nvSpPr>
          <p:cNvPr id="62" name="TextBox 61"/>
          <p:cNvSpPr txBox="1"/>
          <p:nvPr/>
        </p:nvSpPr>
        <p:spPr>
          <a:xfrm>
            <a:off x="12452085" y="4441552"/>
            <a:ext cx="9600981" cy="461665"/>
          </a:xfrm>
          <a:prstGeom prst="rect">
            <a:avLst/>
          </a:prstGeom>
          <a:noFill/>
        </p:spPr>
        <p:txBody>
          <a:bodyPr wrap="square" rtlCol="0">
            <a:spAutoFit/>
          </a:bodyPr>
          <a:lstStyle/>
          <a:p>
            <a:pPr marL="342900" lvl="0" indent="-342900">
              <a:buFont typeface="Wingdings" panose="05000000000000000000" pitchFamily="2" charset="2"/>
              <a:buChar char="q"/>
            </a:pPr>
            <a:r>
              <a:rPr lang="en-US" sz="2400" b="1">
                <a:solidFill>
                  <a:srgbClr val="0070C0"/>
                </a:solidFill>
                <a:latin typeface="Arial" panose="020B0604020202020204" pitchFamily="34" charset="0"/>
                <a:cs typeface="Arial" panose="020B0604020202020204" pitchFamily="34" charset="0"/>
              </a:rPr>
              <a:t>Genome region of signature of selection</a:t>
            </a:r>
            <a:endParaRPr lang="en-US" sz="2400" b="1" dirty="0">
              <a:solidFill>
                <a:srgbClr val="0070C0"/>
              </a:solidFill>
              <a:latin typeface="Arial" panose="020B0604020202020204" pitchFamily="34" charset="0"/>
              <a:cs typeface="Arial" panose="020B0604020202020204" pitchFamily="34" charset="0"/>
            </a:endParaRPr>
          </a:p>
        </p:txBody>
      </p:sp>
      <p:pic>
        <p:nvPicPr>
          <p:cNvPr id="19" name="Picture 18"/>
          <p:cNvPicPr>
            <a:picLocks noChangeAspect="1"/>
          </p:cNvPicPr>
          <p:nvPr/>
        </p:nvPicPr>
        <p:blipFill>
          <a:blip r:embed="rId16"/>
          <a:stretch>
            <a:fillRect/>
          </a:stretch>
        </p:blipFill>
        <p:spPr>
          <a:xfrm>
            <a:off x="657155" y="21619442"/>
            <a:ext cx="10361390" cy="4431427"/>
          </a:xfrm>
          <a:prstGeom prst="rect">
            <a:avLst/>
          </a:prstGeom>
        </p:spPr>
      </p:pic>
      <p:pic>
        <p:nvPicPr>
          <p:cNvPr id="63" name="Picture 62"/>
          <p:cNvPicPr>
            <a:picLocks noChangeAspect="1"/>
          </p:cNvPicPr>
          <p:nvPr/>
        </p:nvPicPr>
        <p:blipFill>
          <a:blip r:embed="rId15"/>
          <a:stretch>
            <a:fillRect/>
          </a:stretch>
        </p:blipFill>
        <p:spPr>
          <a:xfrm>
            <a:off x="13035005" y="11550812"/>
            <a:ext cx="8706118" cy="6426872"/>
          </a:xfrm>
          <a:prstGeom prst="rect">
            <a:avLst/>
          </a:prstGeom>
        </p:spPr>
      </p:pic>
    </p:spTree>
    <p:extLst>
      <p:ext uri="{BB962C8B-B14F-4D97-AF65-F5344CB8AC3E}">
        <p14:creationId xmlns:p14="http://schemas.microsoft.com/office/powerpoint/2010/main" val="10108336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2883</TotalTime>
  <Words>737</Words>
  <Application>Microsoft Office PowerPoint</Application>
  <PresentationFormat>Custom</PresentationFormat>
  <Paragraphs>92</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Wingdings</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UIser</dc:creator>
  <cp:lastModifiedBy>Joseph Muthivhi</cp:lastModifiedBy>
  <cp:revision>114</cp:revision>
  <dcterms:created xsi:type="dcterms:W3CDTF">2012-07-16T13:07:45Z</dcterms:created>
  <dcterms:modified xsi:type="dcterms:W3CDTF">2024-01-30T13:48:35Z</dcterms:modified>
</cp:coreProperties>
</file>