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5"/>
  </p:notesMasterIdLst>
  <p:sldIdLst>
    <p:sldId id="256" r:id="rId5"/>
    <p:sldId id="263" r:id="rId6"/>
    <p:sldId id="262" r:id="rId7"/>
    <p:sldId id="4135" r:id="rId8"/>
    <p:sldId id="264" r:id="rId9"/>
    <p:sldId id="259" r:id="rId10"/>
    <p:sldId id="266" r:id="rId11"/>
    <p:sldId id="4133" r:id="rId12"/>
    <p:sldId id="4134" r:id="rId13"/>
    <p:sldId id="260"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rgbClr val="000034"/>
        </a:solidFill>
        <a:effectLst/>
        <a:uFillTx/>
        <a:latin typeface="+mj-lt"/>
        <a:ea typeface="+mj-ea"/>
        <a:cs typeface="+mj-cs"/>
        <a:sym typeface="Helvetica Neue"/>
      </a:defRPr>
    </a:lvl1pPr>
    <a:lvl2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rgbClr val="000034"/>
        </a:solidFill>
        <a:effectLst/>
        <a:uFillTx/>
        <a:latin typeface="+mj-lt"/>
        <a:ea typeface="+mj-ea"/>
        <a:cs typeface="+mj-cs"/>
        <a:sym typeface="Helvetica Neue"/>
      </a:defRPr>
    </a:lvl2pPr>
    <a:lvl3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rgbClr val="000034"/>
        </a:solidFill>
        <a:effectLst/>
        <a:uFillTx/>
        <a:latin typeface="+mj-lt"/>
        <a:ea typeface="+mj-ea"/>
        <a:cs typeface="+mj-cs"/>
        <a:sym typeface="Helvetica Neue"/>
      </a:defRPr>
    </a:lvl3pPr>
    <a:lvl4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rgbClr val="000034"/>
        </a:solidFill>
        <a:effectLst/>
        <a:uFillTx/>
        <a:latin typeface="+mj-lt"/>
        <a:ea typeface="+mj-ea"/>
        <a:cs typeface="+mj-cs"/>
        <a:sym typeface="Helvetica Neue"/>
      </a:defRPr>
    </a:lvl4pPr>
    <a:lvl5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rgbClr val="000034"/>
        </a:solidFill>
        <a:effectLst/>
        <a:uFillTx/>
        <a:latin typeface="+mj-lt"/>
        <a:ea typeface="+mj-ea"/>
        <a:cs typeface="+mj-cs"/>
        <a:sym typeface="Helvetica Neue"/>
      </a:defRPr>
    </a:lvl5pPr>
    <a:lvl6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rgbClr val="000034"/>
        </a:solidFill>
        <a:effectLst/>
        <a:uFillTx/>
        <a:latin typeface="+mj-lt"/>
        <a:ea typeface="+mj-ea"/>
        <a:cs typeface="+mj-cs"/>
        <a:sym typeface="Helvetica Neue"/>
      </a:defRPr>
    </a:lvl6pPr>
    <a:lvl7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rgbClr val="000034"/>
        </a:solidFill>
        <a:effectLst/>
        <a:uFillTx/>
        <a:latin typeface="+mj-lt"/>
        <a:ea typeface="+mj-ea"/>
        <a:cs typeface="+mj-cs"/>
        <a:sym typeface="Helvetica Neue"/>
      </a:defRPr>
    </a:lvl7pPr>
    <a:lvl8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rgbClr val="000034"/>
        </a:solidFill>
        <a:effectLst/>
        <a:uFillTx/>
        <a:latin typeface="+mj-lt"/>
        <a:ea typeface="+mj-ea"/>
        <a:cs typeface="+mj-cs"/>
        <a:sym typeface="Helvetica Neue"/>
      </a:defRPr>
    </a:lvl8pPr>
    <a:lvl9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rgbClr val="000034"/>
        </a:solidFill>
        <a:effectLst/>
        <a:uFillTx/>
        <a:latin typeface="+mj-lt"/>
        <a:ea typeface="+mj-ea"/>
        <a:cs typeface="+mj-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34"/>
        </a:fontRef>
        <a:srgbClr val="00003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CCF5"/>
          </a:solidFill>
        </a:fill>
      </a:tcStyle>
    </a:wholeTbl>
    <a:band2H>
      <a:tcTxStyle/>
      <a:tcStyle>
        <a:tcBdr/>
        <a:fill>
          <a:solidFill>
            <a:srgbClr val="E7E7F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34"/>
        </a:fontRef>
        <a:srgbClr val="00003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CEE"/>
          </a:solidFill>
        </a:fill>
      </a:tcStyle>
    </a:wholeTbl>
    <a:band2H>
      <a:tcTxStyle/>
      <a:tcStyle>
        <a:tcBdr/>
        <a:fill>
          <a:solidFill>
            <a:srgbClr val="E9FD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34"/>
        </a:fontRef>
        <a:srgbClr val="00003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D1CF"/>
          </a:solidFill>
        </a:fill>
      </a:tcStyle>
    </a:wholeTbl>
    <a:band2H>
      <a:tcTxStyle/>
      <a:tcStyle>
        <a:tcBdr/>
        <a:fill>
          <a:solidFill>
            <a:srgbClr val="FFE9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34"/>
        </a:fontRef>
        <a:srgbClr val="00003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7"/>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34"/>
        </a:fontRef>
        <a:srgbClr val="000034"/>
      </a:tcTxStyle>
      <a:tcStyle>
        <a:tcBdr>
          <a:left>
            <a:ln w="12700" cap="flat">
              <a:noFill/>
              <a:miter lim="400000"/>
            </a:ln>
          </a:left>
          <a:right>
            <a:ln w="12700" cap="flat">
              <a:noFill/>
              <a:miter lim="400000"/>
            </a:ln>
          </a:right>
          <a:top>
            <a:ln w="50800" cap="flat">
              <a:solidFill>
                <a:srgbClr val="000034"/>
              </a:solidFill>
              <a:prstDash val="solid"/>
              <a:round/>
            </a:ln>
          </a:top>
          <a:bottom>
            <a:ln w="25400" cap="flat">
              <a:solidFill>
                <a:srgbClr val="000034"/>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34"/>
              </a:solidFill>
              <a:prstDash val="solid"/>
              <a:round/>
            </a:ln>
          </a:top>
          <a:bottom>
            <a:ln w="25400" cap="flat">
              <a:solidFill>
                <a:srgbClr val="000034"/>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34"/>
        </a:fontRef>
        <a:srgbClr val="00003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C"/>
          </a:solidFill>
        </a:fill>
      </a:tcStyle>
    </a:wholeTbl>
    <a:band2H>
      <a:tcTxStyle/>
      <a:tcStyle>
        <a:tcBdr/>
        <a:fill>
          <a:solidFill>
            <a:srgbClr val="E6E6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34"/>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34"/>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34"/>
          </a:solidFill>
        </a:fill>
      </a:tcStyle>
    </a:firstRow>
  </a:tblStyle>
  <a:tblStyle styleId="{2708684C-4D16-4618-839F-0558EEFCDFE6}" styleName="">
    <a:tblBg/>
    <a:wholeTbl>
      <a:tcTxStyle b="off" i="off">
        <a:fontRef idx="major">
          <a:srgbClr val="000034"/>
        </a:fontRef>
        <a:srgbClr val="000034"/>
      </a:tcTxStyle>
      <a:tcStyle>
        <a:tcBdr>
          <a:left>
            <a:ln w="12700" cap="flat">
              <a:solidFill>
                <a:srgbClr val="000034"/>
              </a:solidFill>
              <a:prstDash val="solid"/>
              <a:round/>
            </a:ln>
          </a:left>
          <a:right>
            <a:ln w="12700" cap="flat">
              <a:solidFill>
                <a:srgbClr val="000034"/>
              </a:solidFill>
              <a:prstDash val="solid"/>
              <a:round/>
            </a:ln>
          </a:right>
          <a:top>
            <a:ln w="12700" cap="flat">
              <a:solidFill>
                <a:srgbClr val="000034"/>
              </a:solidFill>
              <a:prstDash val="solid"/>
              <a:round/>
            </a:ln>
          </a:top>
          <a:bottom>
            <a:ln w="12700" cap="flat">
              <a:solidFill>
                <a:srgbClr val="000034"/>
              </a:solidFill>
              <a:prstDash val="solid"/>
              <a:round/>
            </a:ln>
          </a:bottom>
          <a:insideH>
            <a:ln w="12700" cap="flat">
              <a:solidFill>
                <a:srgbClr val="000034"/>
              </a:solidFill>
              <a:prstDash val="solid"/>
              <a:round/>
            </a:ln>
          </a:insideH>
          <a:insideV>
            <a:ln w="12700" cap="flat">
              <a:solidFill>
                <a:srgbClr val="000034"/>
              </a:solidFill>
              <a:prstDash val="solid"/>
              <a:round/>
            </a:ln>
          </a:insideV>
        </a:tcBdr>
        <a:fill>
          <a:solidFill>
            <a:srgbClr val="000034">
              <a:alpha val="20000"/>
            </a:srgbClr>
          </a:solidFill>
        </a:fill>
      </a:tcStyle>
    </a:wholeTbl>
    <a:band2H>
      <a:tcTxStyle/>
      <a:tcStyle>
        <a:tcBdr/>
        <a:fill>
          <a:solidFill>
            <a:srgbClr val="FFFFFF"/>
          </a:solidFill>
        </a:fill>
      </a:tcStyle>
    </a:band2H>
    <a:firstCol>
      <a:tcTxStyle b="on" i="off">
        <a:fontRef idx="major">
          <a:srgbClr val="000034"/>
        </a:fontRef>
        <a:srgbClr val="000034"/>
      </a:tcTxStyle>
      <a:tcStyle>
        <a:tcBdr>
          <a:left>
            <a:ln w="12700" cap="flat">
              <a:solidFill>
                <a:srgbClr val="000034"/>
              </a:solidFill>
              <a:prstDash val="solid"/>
              <a:round/>
            </a:ln>
          </a:left>
          <a:right>
            <a:ln w="12700" cap="flat">
              <a:solidFill>
                <a:srgbClr val="000034"/>
              </a:solidFill>
              <a:prstDash val="solid"/>
              <a:round/>
            </a:ln>
          </a:right>
          <a:top>
            <a:ln w="12700" cap="flat">
              <a:solidFill>
                <a:srgbClr val="000034"/>
              </a:solidFill>
              <a:prstDash val="solid"/>
              <a:round/>
            </a:ln>
          </a:top>
          <a:bottom>
            <a:ln w="12700" cap="flat">
              <a:solidFill>
                <a:srgbClr val="000034"/>
              </a:solidFill>
              <a:prstDash val="solid"/>
              <a:round/>
            </a:ln>
          </a:bottom>
          <a:insideH>
            <a:ln w="12700" cap="flat">
              <a:solidFill>
                <a:srgbClr val="000034"/>
              </a:solidFill>
              <a:prstDash val="solid"/>
              <a:round/>
            </a:ln>
          </a:insideH>
          <a:insideV>
            <a:ln w="12700" cap="flat">
              <a:solidFill>
                <a:srgbClr val="000034"/>
              </a:solidFill>
              <a:prstDash val="solid"/>
              <a:round/>
            </a:ln>
          </a:insideV>
        </a:tcBdr>
        <a:fill>
          <a:solidFill>
            <a:srgbClr val="000034">
              <a:alpha val="20000"/>
            </a:srgbClr>
          </a:solidFill>
        </a:fill>
      </a:tcStyle>
    </a:firstCol>
    <a:lastRow>
      <a:tcTxStyle b="on" i="off">
        <a:fontRef idx="major">
          <a:srgbClr val="000034"/>
        </a:fontRef>
        <a:srgbClr val="000034"/>
      </a:tcTxStyle>
      <a:tcStyle>
        <a:tcBdr>
          <a:left>
            <a:ln w="12700" cap="flat">
              <a:solidFill>
                <a:srgbClr val="000034"/>
              </a:solidFill>
              <a:prstDash val="solid"/>
              <a:round/>
            </a:ln>
          </a:left>
          <a:right>
            <a:ln w="12700" cap="flat">
              <a:solidFill>
                <a:srgbClr val="000034"/>
              </a:solidFill>
              <a:prstDash val="solid"/>
              <a:round/>
            </a:ln>
          </a:right>
          <a:top>
            <a:ln w="50800" cap="flat">
              <a:solidFill>
                <a:srgbClr val="000034"/>
              </a:solidFill>
              <a:prstDash val="solid"/>
              <a:round/>
            </a:ln>
          </a:top>
          <a:bottom>
            <a:ln w="12700" cap="flat">
              <a:solidFill>
                <a:srgbClr val="000034"/>
              </a:solidFill>
              <a:prstDash val="solid"/>
              <a:round/>
            </a:ln>
          </a:bottom>
          <a:insideH>
            <a:ln w="12700" cap="flat">
              <a:solidFill>
                <a:srgbClr val="000034"/>
              </a:solidFill>
              <a:prstDash val="solid"/>
              <a:round/>
            </a:ln>
          </a:insideH>
          <a:insideV>
            <a:ln w="12700" cap="flat">
              <a:solidFill>
                <a:srgbClr val="000034"/>
              </a:solidFill>
              <a:prstDash val="solid"/>
              <a:round/>
            </a:ln>
          </a:insideV>
        </a:tcBdr>
        <a:fill>
          <a:noFill/>
        </a:fill>
      </a:tcStyle>
    </a:lastRow>
    <a:firstRow>
      <a:tcTxStyle b="on" i="off">
        <a:fontRef idx="major">
          <a:srgbClr val="000034"/>
        </a:fontRef>
        <a:srgbClr val="000034"/>
      </a:tcTxStyle>
      <a:tcStyle>
        <a:tcBdr>
          <a:left>
            <a:ln w="12700" cap="flat">
              <a:solidFill>
                <a:srgbClr val="000034"/>
              </a:solidFill>
              <a:prstDash val="solid"/>
              <a:round/>
            </a:ln>
          </a:left>
          <a:right>
            <a:ln w="12700" cap="flat">
              <a:solidFill>
                <a:srgbClr val="000034"/>
              </a:solidFill>
              <a:prstDash val="solid"/>
              <a:round/>
            </a:ln>
          </a:right>
          <a:top>
            <a:ln w="12700" cap="flat">
              <a:solidFill>
                <a:srgbClr val="000034"/>
              </a:solidFill>
              <a:prstDash val="solid"/>
              <a:round/>
            </a:ln>
          </a:top>
          <a:bottom>
            <a:ln w="25400" cap="flat">
              <a:solidFill>
                <a:srgbClr val="000034"/>
              </a:solidFill>
              <a:prstDash val="solid"/>
              <a:round/>
            </a:ln>
          </a:bottom>
          <a:insideH>
            <a:ln w="12700" cap="flat">
              <a:solidFill>
                <a:srgbClr val="000034"/>
              </a:solidFill>
              <a:prstDash val="solid"/>
              <a:round/>
            </a:ln>
          </a:insideH>
          <a:insideV>
            <a:ln w="12700" cap="flat">
              <a:solidFill>
                <a:srgbClr val="000034"/>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1" d="100"/>
          <a:sy n="41" d="100"/>
        </p:scale>
        <p:origin x="691"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6" name="Shape 9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97" name="Shape 9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Photo">
    <p:spTree>
      <p:nvGrpSpPr>
        <p:cNvPr id="1" name=""/>
        <p:cNvGrpSpPr/>
        <p:nvPr/>
      </p:nvGrpSpPr>
      <p:grpSpPr>
        <a:xfrm>
          <a:off x="0" y="0"/>
          <a:ext cx="0" cy="0"/>
          <a:chOff x="0" y="0"/>
          <a:chExt cx="0" cy="0"/>
        </a:xfrm>
      </p:grpSpPr>
      <p:pic>
        <p:nvPicPr>
          <p:cNvPr id="15" name="Rand Water Powerpoint Template2.jpg" descr="Rand Water Powerpoint Template2.jpg"/>
          <p:cNvPicPr>
            <a:picLocks noChangeAspect="1"/>
          </p:cNvPicPr>
          <p:nvPr/>
        </p:nvPicPr>
        <p:blipFill>
          <a:blip r:embed="rId2"/>
          <a:stretch>
            <a:fillRect/>
          </a:stretch>
        </p:blipFill>
        <p:spPr>
          <a:xfrm>
            <a:off x="5915" y="7826"/>
            <a:ext cx="24372170" cy="13700347"/>
          </a:xfrm>
          <a:prstGeom prst="rect">
            <a:avLst/>
          </a:prstGeom>
          <a:ln w="12700">
            <a:miter lim="400000"/>
          </a:ln>
        </p:spPr>
      </p:pic>
      <p:sp>
        <p:nvSpPr>
          <p:cNvPr id="16" name="Sub-heading title"/>
          <p:cNvSpPr txBox="1">
            <a:spLocks noGrp="1"/>
          </p:cNvSpPr>
          <p:nvPr>
            <p:ph type="body" sz="quarter" idx="21" hasCustomPrompt="1"/>
          </p:nvPr>
        </p:nvSpPr>
        <p:spPr>
          <a:xfrm>
            <a:off x="14689314" y="9158296"/>
            <a:ext cx="8258256" cy="555248"/>
          </a:xfrm>
          <a:prstGeom prst="rect">
            <a:avLst/>
          </a:prstGeom>
        </p:spPr>
        <p:txBody>
          <a:bodyPr/>
          <a:lstStyle>
            <a:lvl1pPr algn="r">
              <a:lnSpc>
                <a:spcPct val="100000"/>
              </a:lnSpc>
              <a:defRPr sz="2800" b="1" cap="all" spc="100">
                <a:solidFill>
                  <a:srgbClr val="53A2CC"/>
                </a:solidFill>
                <a:latin typeface="Calibri"/>
                <a:ea typeface="Calibri"/>
                <a:cs typeface="Calibri"/>
                <a:sym typeface="Calibri"/>
              </a:defRPr>
            </a:lvl1pPr>
          </a:lstStyle>
          <a:p>
            <a:r>
              <a:t>Sub-heading title</a:t>
            </a:r>
          </a:p>
        </p:txBody>
      </p:sp>
      <p:sp>
        <p:nvSpPr>
          <p:cNvPr id="17" name="Author and date"/>
          <p:cNvSpPr txBox="1">
            <a:spLocks noGrp="1"/>
          </p:cNvSpPr>
          <p:nvPr>
            <p:ph type="body" sz="quarter" idx="22" hasCustomPrompt="1"/>
          </p:nvPr>
        </p:nvSpPr>
        <p:spPr>
          <a:xfrm>
            <a:off x="14689314" y="11351390"/>
            <a:ext cx="8258256" cy="555248"/>
          </a:xfrm>
          <a:prstGeom prst="rect">
            <a:avLst/>
          </a:prstGeom>
        </p:spPr>
        <p:txBody>
          <a:bodyPr/>
          <a:lstStyle>
            <a:lvl1pPr algn="r">
              <a:lnSpc>
                <a:spcPct val="100000"/>
              </a:lnSpc>
              <a:defRPr sz="2800" b="1" cap="all" spc="100">
                <a:solidFill>
                  <a:srgbClr val="40649C"/>
                </a:solidFill>
                <a:latin typeface="Calibri"/>
                <a:ea typeface="Calibri"/>
                <a:cs typeface="Calibri"/>
                <a:sym typeface="Calibri"/>
              </a:defRPr>
            </a:lvl1pPr>
          </a:lstStyle>
          <a:p>
            <a:r>
              <a:t>Author and date</a:t>
            </a:r>
          </a:p>
        </p:txBody>
      </p:sp>
      <p:pic>
        <p:nvPicPr>
          <p:cNvPr id="18" name="Image" descr="Image"/>
          <p:cNvPicPr>
            <a:picLocks noChangeAspect="1"/>
          </p:cNvPicPr>
          <p:nvPr/>
        </p:nvPicPr>
        <p:blipFill>
          <a:blip r:embed="rId3"/>
          <a:stretch>
            <a:fillRect/>
          </a:stretch>
        </p:blipFill>
        <p:spPr>
          <a:xfrm>
            <a:off x="17222852" y="1025275"/>
            <a:ext cx="5547032" cy="1647489"/>
          </a:xfrm>
          <a:prstGeom prst="rect">
            <a:avLst/>
          </a:prstGeom>
          <a:ln w="12700">
            <a:miter lim="400000"/>
          </a:ln>
        </p:spPr>
      </p:pic>
      <p:pic>
        <p:nvPicPr>
          <p:cNvPr id="19" name="Image" descr="Image"/>
          <p:cNvPicPr>
            <a:picLocks noChangeAspect="1"/>
          </p:cNvPicPr>
          <p:nvPr/>
        </p:nvPicPr>
        <p:blipFill>
          <a:blip r:embed="rId4"/>
          <a:stretch>
            <a:fillRect/>
          </a:stretch>
        </p:blipFill>
        <p:spPr>
          <a:xfrm>
            <a:off x="10890115" y="12580091"/>
            <a:ext cx="2603770" cy="555248"/>
          </a:xfrm>
          <a:prstGeom prst="rect">
            <a:avLst/>
          </a:prstGeom>
          <a:ln w="12700">
            <a:miter lim="400000"/>
          </a:ln>
        </p:spPr>
      </p:pic>
      <p:sp>
        <p:nvSpPr>
          <p:cNvPr id="20" name="Presentation Title"/>
          <p:cNvSpPr txBox="1">
            <a:spLocks noGrp="1"/>
          </p:cNvSpPr>
          <p:nvPr>
            <p:ph type="body" sz="quarter" idx="23" hasCustomPrompt="1"/>
          </p:nvPr>
        </p:nvSpPr>
        <p:spPr>
          <a:xfrm>
            <a:off x="9248489" y="7947966"/>
            <a:ext cx="13696131" cy="1121967"/>
          </a:xfrm>
          <a:prstGeom prst="rect">
            <a:avLst/>
          </a:prstGeom>
        </p:spPr>
        <p:txBody>
          <a:bodyPr anchor="ctr">
            <a:spAutoFit/>
          </a:bodyPr>
          <a:lstStyle>
            <a:lvl1pPr algn="r" defTabSz="584200">
              <a:lnSpc>
                <a:spcPct val="100000"/>
              </a:lnSpc>
              <a:spcBef>
                <a:spcPts val="2400"/>
              </a:spcBef>
              <a:tabLst>
                <a:tab pos="584200" algn="l"/>
              </a:tabLst>
              <a:defRPr b="1" spc="239">
                <a:solidFill>
                  <a:srgbClr val="315D99"/>
                </a:solidFill>
                <a:latin typeface="Calibri"/>
                <a:ea typeface="Calibri"/>
                <a:cs typeface="Calibri"/>
                <a:sym typeface="Calibri"/>
              </a:defRPr>
            </a:lvl1pPr>
          </a:lstStyle>
          <a:p>
            <a:r>
              <a:t>Presentation Title</a:t>
            </a:r>
          </a:p>
        </p:txBody>
      </p:sp>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ection copy">
    <p:spTree>
      <p:nvGrpSpPr>
        <p:cNvPr id="1" name=""/>
        <p:cNvGrpSpPr/>
        <p:nvPr/>
      </p:nvGrpSpPr>
      <p:grpSpPr>
        <a:xfrm>
          <a:off x="0" y="0"/>
          <a:ext cx="0" cy="0"/>
          <a:chOff x="0" y="0"/>
          <a:chExt cx="0" cy="0"/>
        </a:xfrm>
      </p:grpSpPr>
      <p:pic>
        <p:nvPicPr>
          <p:cNvPr id="36" name="Rand Water Powerpoint Template8.jpg" descr="Rand Water Powerpoint Template8.jpg"/>
          <p:cNvPicPr>
            <a:picLocks noChangeAspect="1"/>
          </p:cNvPicPr>
          <p:nvPr/>
        </p:nvPicPr>
        <p:blipFill>
          <a:blip r:embed="rId2"/>
          <a:srcRect t="20662" b="5446"/>
          <a:stretch>
            <a:fillRect/>
          </a:stretch>
        </p:blipFill>
        <p:spPr>
          <a:xfrm>
            <a:off x="-38504" y="-17142"/>
            <a:ext cx="24461008" cy="10160003"/>
          </a:xfrm>
          <a:prstGeom prst="rect">
            <a:avLst/>
          </a:prstGeom>
          <a:ln w="12700">
            <a:miter lim="400000"/>
          </a:ln>
        </p:spPr>
      </p:pic>
      <p:pic>
        <p:nvPicPr>
          <p:cNvPr id="37" name="Image" descr="Image"/>
          <p:cNvPicPr>
            <a:picLocks noChangeAspect="1"/>
          </p:cNvPicPr>
          <p:nvPr/>
        </p:nvPicPr>
        <p:blipFill>
          <a:blip r:embed="rId3"/>
          <a:stretch>
            <a:fillRect/>
          </a:stretch>
        </p:blipFill>
        <p:spPr>
          <a:xfrm>
            <a:off x="10890115" y="12580091"/>
            <a:ext cx="2603770" cy="555248"/>
          </a:xfrm>
          <a:prstGeom prst="rect">
            <a:avLst/>
          </a:prstGeom>
          <a:ln w="12700">
            <a:miter lim="400000"/>
          </a:ln>
        </p:spPr>
      </p:pic>
      <p:pic>
        <p:nvPicPr>
          <p:cNvPr id="38" name="Image" descr="Image"/>
          <p:cNvPicPr>
            <a:picLocks noChangeAspect="1"/>
          </p:cNvPicPr>
          <p:nvPr/>
        </p:nvPicPr>
        <p:blipFill>
          <a:blip r:embed="rId4"/>
          <a:stretch>
            <a:fillRect/>
          </a:stretch>
        </p:blipFill>
        <p:spPr>
          <a:xfrm>
            <a:off x="20482768" y="12236694"/>
            <a:ext cx="3054854" cy="907306"/>
          </a:xfrm>
          <a:prstGeom prst="rect">
            <a:avLst/>
          </a:prstGeom>
          <a:ln w="12700">
            <a:miter lim="400000"/>
          </a:ln>
        </p:spPr>
      </p:pic>
      <p:sp>
        <p:nvSpPr>
          <p:cNvPr id="39" name="Section Title"/>
          <p:cNvSpPr txBox="1">
            <a:spLocks noGrp="1"/>
          </p:cNvSpPr>
          <p:nvPr>
            <p:ph type="body" sz="quarter" idx="21" hasCustomPrompt="1"/>
          </p:nvPr>
        </p:nvSpPr>
        <p:spPr>
          <a:xfrm>
            <a:off x="1250357" y="10800491"/>
            <a:ext cx="19201515" cy="1121967"/>
          </a:xfrm>
          <a:prstGeom prst="rect">
            <a:avLst/>
          </a:prstGeom>
        </p:spPr>
        <p:txBody>
          <a:bodyPr anchor="ctr">
            <a:spAutoFit/>
          </a:bodyPr>
          <a:lstStyle>
            <a:lvl1pPr defTabSz="584200">
              <a:lnSpc>
                <a:spcPct val="100000"/>
              </a:lnSpc>
              <a:spcBef>
                <a:spcPts val="2400"/>
              </a:spcBef>
              <a:tabLst>
                <a:tab pos="584200" algn="l"/>
              </a:tabLst>
              <a:defRPr b="1" spc="239">
                <a:solidFill>
                  <a:srgbClr val="315D99"/>
                </a:solidFill>
                <a:latin typeface="Calibri"/>
                <a:ea typeface="Calibri"/>
                <a:cs typeface="Calibri"/>
                <a:sym typeface="Calibri"/>
              </a:defRPr>
            </a:lvl1pPr>
          </a:lstStyle>
          <a:p>
            <a:r>
              <a:t>Section Title</a:t>
            </a:r>
          </a:p>
        </p:txBody>
      </p:sp>
      <p:sp>
        <p:nvSpPr>
          <p:cNvPr id="40"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47" name="Image" descr="Image"/>
          <p:cNvPicPr>
            <a:picLocks noChangeAspect="1"/>
          </p:cNvPicPr>
          <p:nvPr/>
        </p:nvPicPr>
        <p:blipFill>
          <a:blip r:embed="rId2"/>
          <a:stretch>
            <a:fillRect/>
          </a:stretch>
        </p:blipFill>
        <p:spPr>
          <a:xfrm flipH="1">
            <a:off x="17120105" y="-3"/>
            <a:ext cx="7263897" cy="5323852"/>
          </a:xfrm>
          <a:prstGeom prst="rect">
            <a:avLst/>
          </a:prstGeom>
          <a:ln w="12700">
            <a:miter lim="400000"/>
          </a:ln>
        </p:spPr>
      </p:pic>
      <p:pic>
        <p:nvPicPr>
          <p:cNvPr id="48" name="Image" descr="Image"/>
          <p:cNvPicPr>
            <a:picLocks noChangeAspect="1"/>
          </p:cNvPicPr>
          <p:nvPr/>
        </p:nvPicPr>
        <p:blipFill>
          <a:blip r:embed="rId3"/>
          <a:stretch>
            <a:fillRect/>
          </a:stretch>
        </p:blipFill>
        <p:spPr>
          <a:xfrm>
            <a:off x="20482768" y="12236694"/>
            <a:ext cx="3054854" cy="907306"/>
          </a:xfrm>
          <a:prstGeom prst="rect">
            <a:avLst/>
          </a:prstGeom>
          <a:ln w="12700">
            <a:miter lim="400000"/>
          </a:ln>
        </p:spPr>
      </p:pic>
      <p:pic>
        <p:nvPicPr>
          <p:cNvPr id="49" name="Image" descr="Image"/>
          <p:cNvPicPr>
            <a:picLocks noChangeAspect="1"/>
          </p:cNvPicPr>
          <p:nvPr/>
        </p:nvPicPr>
        <p:blipFill>
          <a:blip r:embed="rId4"/>
          <a:stretch>
            <a:fillRect/>
          </a:stretch>
        </p:blipFill>
        <p:spPr>
          <a:xfrm>
            <a:off x="10890115" y="12580091"/>
            <a:ext cx="2603770" cy="555248"/>
          </a:xfrm>
          <a:prstGeom prst="rect">
            <a:avLst/>
          </a:prstGeom>
          <a:ln w="12700">
            <a:miter lim="400000"/>
          </a:ln>
        </p:spPr>
      </p:pic>
      <p:sp>
        <p:nvSpPr>
          <p:cNvPr id="50" name="Slide Title"/>
          <p:cNvSpPr txBox="1">
            <a:spLocks noGrp="1"/>
          </p:cNvSpPr>
          <p:nvPr>
            <p:ph type="body" sz="quarter" idx="21" hasCustomPrompt="1"/>
          </p:nvPr>
        </p:nvSpPr>
        <p:spPr>
          <a:xfrm>
            <a:off x="1336481" y="992608"/>
            <a:ext cx="15928531" cy="1512885"/>
          </a:xfrm>
          <a:prstGeom prst="rect">
            <a:avLst/>
          </a:prstGeom>
        </p:spPr>
        <p:txBody>
          <a:bodyPr/>
          <a:lstStyle>
            <a:lvl1pPr>
              <a:defRPr b="1" spc="-159">
                <a:solidFill>
                  <a:srgbClr val="335E9A"/>
                </a:solidFill>
                <a:latin typeface="Calibri"/>
                <a:ea typeface="Calibri"/>
                <a:cs typeface="Calibri"/>
                <a:sym typeface="Calibri"/>
              </a:defRPr>
            </a:lvl1pPr>
          </a:lstStyle>
          <a:p>
            <a:r>
              <a:t>Slide Title</a:t>
            </a:r>
          </a:p>
        </p:txBody>
      </p:sp>
      <p:sp>
        <p:nvSpPr>
          <p:cNvPr id="51" name="Body Level One…"/>
          <p:cNvSpPr txBox="1">
            <a:spLocks noGrp="1"/>
          </p:cNvSpPr>
          <p:nvPr>
            <p:ph type="body" idx="22"/>
          </p:nvPr>
        </p:nvSpPr>
        <p:spPr>
          <a:xfrm>
            <a:off x="1336481" y="2523121"/>
            <a:ext cx="18524676" cy="9817125"/>
          </a:xfrm>
          <a:prstGeom prst="rect">
            <a:avLst/>
          </a:prstGeom>
        </p:spPr>
        <p:txBody>
          <a:bodyPr numCol="2" spcCol="926231"/>
          <a:lstStyle>
            <a:lvl1pPr>
              <a:spcBef>
                <a:spcPts val="1200"/>
              </a:spcBef>
              <a:buClr>
                <a:srgbClr val="335E9A"/>
              </a:buClr>
              <a:defRPr sz="2800" spc="-100">
                <a:solidFill>
                  <a:srgbClr val="000000"/>
                </a:solidFill>
                <a:latin typeface="Calibri"/>
                <a:ea typeface="Calibri"/>
                <a:cs typeface="Calibri"/>
                <a:sym typeface="Calibri"/>
              </a:defRPr>
            </a:lvl1pPr>
            <a:lvl2pPr indent="457200">
              <a:spcBef>
                <a:spcPts val="1200"/>
              </a:spcBef>
              <a:buClr>
                <a:srgbClr val="335E9A"/>
              </a:buClr>
              <a:defRPr sz="2800" spc="-100">
                <a:solidFill>
                  <a:srgbClr val="000000"/>
                </a:solidFill>
                <a:latin typeface="Calibri"/>
                <a:ea typeface="Calibri"/>
                <a:cs typeface="Calibri"/>
                <a:sym typeface="Calibri"/>
              </a:defRPr>
            </a:lvl2pPr>
            <a:lvl3pPr indent="914400">
              <a:spcBef>
                <a:spcPts val="1200"/>
              </a:spcBef>
              <a:buClr>
                <a:srgbClr val="335E9A"/>
              </a:buClr>
              <a:defRPr sz="2800" spc="-100">
                <a:solidFill>
                  <a:srgbClr val="000000"/>
                </a:solidFill>
                <a:latin typeface="Calibri"/>
                <a:ea typeface="Calibri"/>
                <a:cs typeface="Calibri"/>
                <a:sym typeface="Calibri"/>
              </a:defRPr>
            </a:lvl3pPr>
            <a:lvl4pPr indent="1371600">
              <a:spcBef>
                <a:spcPts val="1200"/>
              </a:spcBef>
              <a:buClr>
                <a:srgbClr val="335E9A"/>
              </a:buClr>
              <a:defRPr sz="2800" spc="-100">
                <a:solidFill>
                  <a:srgbClr val="000000"/>
                </a:solidFill>
                <a:latin typeface="Calibri"/>
                <a:ea typeface="Calibri"/>
                <a:cs typeface="Calibri"/>
                <a:sym typeface="Calibri"/>
              </a:defRPr>
            </a:lvl4pPr>
            <a:lvl5pPr indent="1828800">
              <a:spcBef>
                <a:spcPts val="1200"/>
              </a:spcBef>
              <a:buClr>
                <a:srgbClr val="335E9A"/>
              </a:buClr>
              <a:defRPr sz="2800" spc="-100">
                <a:solidFill>
                  <a:srgbClr val="000000"/>
                </a:solidFill>
                <a:latin typeface="Calibri"/>
                <a:ea typeface="Calibri"/>
                <a:cs typeface="Calibri"/>
                <a:sym typeface="Calibri"/>
              </a:defRPr>
            </a:lvl5pPr>
          </a:lstStyle>
          <a:p>
            <a:r>
              <a:t> Body Level One</a:t>
            </a:r>
            <a:endParaRPr spc="-28"/>
          </a:p>
          <a:p>
            <a:pPr lvl="1"/>
            <a:r>
              <a:t>Body Level Two</a:t>
            </a:r>
            <a:endParaRPr spc="-28"/>
          </a:p>
          <a:p>
            <a:pPr lvl="2"/>
            <a:r>
              <a:t>Body Level Three</a:t>
            </a:r>
            <a:endParaRPr spc="-28"/>
          </a:p>
          <a:p>
            <a:pPr lvl="3"/>
            <a:r>
              <a:t>Body Level Four</a:t>
            </a:r>
            <a:endParaRPr spc="-28"/>
          </a:p>
          <a:p>
            <a:pPr lvl="4"/>
            <a:r>
              <a:t>Body Level Five</a:t>
            </a:r>
          </a:p>
        </p:txBody>
      </p:sp>
      <p:sp>
        <p:nvSpPr>
          <p:cNvPr id="52"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59" name="Pink flamingo with its nose to the water"/>
          <p:cNvSpPr>
            <a:spLocks noGrp="1"/>
          </p:cNvSpPr>
          <p:nvPr>
            <p:ph type="pic" sz="half" idx="21"/>
          </p:nvPr>
        </p:nvSpPr>
        <p:spPr>
          <a:xfrm>
            <a:off x="12192000" y="-1003300"/>
            <a:ext cx="11557000" cy="7679267"/>
          </a:xfrm>
          <a:prstGeom prst="rect">
            <a:avLst/>
          </a:prstGeom>
        </p:spPr>
        <p:txBody>
          <a:bodyPr lIns="91439" tIns="45719" rIns="91439" bIns="45719">
            <a:noAutofit/>
          </a:bodyPr>
          <a:lstStyle/>
          <a:p>
            <a:endParaRPr dirty="0"/>
          </a:p>
        </p:txBody>
      </p:sp>
      <p:sp>
        <p:nvSpPr>
          <p:cNvPr id="60" name="Black iguana with its baby on its back"/>
          <p:cNvSpPr>
            <a:spLocks noGrp="1"/>
          </p:cNvSpPr>
          <p:nvPr>
            <p:ph type="pic" sz="half" idx="22"/>
          </p:nvPr>
        </p:nvSpPr>
        <p:spPr>
          <a:xfrm>
            <a:off x="12192000" y="5397500"/>
            <a:ext cx="11557000" cy="7749789"/>
          </a:xfrm>
          <a:prstGeom prst="rect">
            <a:avLst/>
          </a:prstGeom>
        </p:spPr>
        <p:txBody>
          <a:bodyPr lIns="91439" tIns="45719" rIns="91439" bIns="45719">
            <a:noAutofit/>
          </a:bodyPr>
          <a:lstStyle/>
          <a:p>
            <a:endParaRPr dirty="0"/>
          </a:p>
        </p:txBody>
      </p:sp>
      <p:sp>
        <p:nvSpPr>
          <p:cNvPr id="61" name="Blue-footed booby bird on sand"/>
          <p:cNvSpPr>
            <a:spLocks noGrp="1"/>
          </p:cNvSpPr>
          <p:nvPr>
            <p:ph type="pic" idx="23"/>
          </p:nvPr>
        </p:nvSpPr>
        <p:spPr>
          <a:xfrm>
            <a:off x="571500" y="-698500"/>
            <a:ext cx="11684000" cy="14426495"/>
          </a:xfrm>
          <a:prstGeom prst="rect">
            <a:avLst/>
          </a:prstGeom>
        </p:spPr>
        <p:txBody>
          <a:bodyPr lIns="91439" tIns="45719" rIns="91439" bIns="45719">
            <a:noAutofit/>
          </a:bodyPr>
          <a:lstStyle/>
          <a:p>
            <a:endParaRPr dirty="0"/>
          </a:p>
        </p:txBody>
      </p:sp>
      <p:sp>
        <p:nvSpPr>
          <p:cNvPr id="62"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69" name="Sea turtle swimming underwater"/>
          <p:cNvSpPr>
            <a:spLocks noGrp="1"/>
          </p:cNvSpPr>
          <p:nvPr>
            <p:ph type="pic" idx="21"/>
          </p:nvPr>
        </p:nvSpPr>
        <p:spPr>
          <a:xfrm>
            <a:off x="0" y="-2984500"/>
            <a:ext cx="28333700" cy="17480000"/>
          </a:xfrm>
          <a:prstGeom prst="rect">
            <a:avLst/>
          </a:prstGeom>
        </p:spPr>
        <p:txBody>
          <a:bodyPr lIns="91439" tIns="45719" rIns="91439" bIns="45719">
            <a:noAutofit/>
          </a:bodyPr>
          <a:lstStyle/>
          <a:p>
            <a:endParaRPr dirty="0"/>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77" name="Image" descr="Image"/>
          <p:cNvPicPr>
            <a:picLocks noChangeAspect="1"/>
          </p:cNvPicPr>
          <p:nvPr/>
        </p:nvPicPr>
        <p:blipFill>
          <a:blip r:embed="rId2"/>
          <a:stretch>
            <a:fillRect/>
          </a:stretch>
        </p:blipFill>
        <p:spPr>
          <a:xfrm>
            <a:off x="10890115" y="12580091"/>
            <a:ext cx="2603770" cy="555248"/>
          </a:xfrm>
          <a:prstGeom prst="rect">
            <a:avLst/>
          </a:prstGeom>
          <a:ln w="12700">
            <a:miter lim="400000"/>
          </a:ln>
        </p:spPr>
      </p:pic>
      <p:sp>
        <p:nvSpPr>
          <p:cNvPr id="78"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ack cover">
    <p:spTree>
      <p:nvGrpSpPr>
        <p:cNvPr id="1" name=""/>
        <p:cNvGrpSpPr/>
        <p:nvPr/>
      </p:nvGrpSpPr>
      <p:grpSpPr>
        <a:xfrm>
          <a:off x="0" y="0"/>
          <a:ext cx="0" cy="0"/>
          <a:chOff x="0" y="0"/>
          <a:chExt cx="0" cy="0"/>
        </a:xfrm>
      </p:grpSpPr>
      <p:pic>
        <p:nvPicPr>
          <p:cNvPr id="85" name="Image" descr="Image"/>
          <p:cNvPicPr>
            <a:picLocks noChangeAspect="1"/>
          </p:cNvPicPr>
          <p:nvPr/>
        </p:nvPicPr>
        <p:blipFill>
          <a:blip r:embed="rId2"/>
          <a:srcRect b="25924"/>
          <a:stretch>
            <a:fillRect/>
          </a:stretch>
        </p:blipFill>
        <p:spPr>
          <a:xfrm>
            <a:off x="0" y="0"/>
            <a:ext cx="24400021" cy="10160000"/>
          </a:xfrm>
          <a:prstGeom prst="rect">
            <a:avLst/>
          </a:prstGeom>
          <a:ln w="12700">
            <a:miter lim="400000"/>
          </a:ln>
        </p:spPr>
      </p:pic>
      <p:sp>
        <p:nvSpPr>
          <p:cNvPr id="86" name="Thank you!"/>
          <p:cNvSpPr txBox="1"/>
          <p:nvPr/>
        </p:nvSpPr>
        <p:spPr>
          <a:xfrm>
            <a:off x="574426" y="5244870"/>
            <a:ext cx="23235148" cy="17232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defTabSz="825500">
              <a:lnSpc>
                <a:spcPct val="70000"/>
              </a:lnSpc>
              <a:spcBef>
                <a:spcPts val="0"/>
              </a:spcBef>
              <a:tabLst/>
              <a:defRPr sz="9200" b="1" spc="-300">
                <a:solidFill>
                  <a:srgbClr val="FFFFFF"/>
                </a:solidFill>
                <a:latin typeface="Calibri"/>
                <a:ea typeface="Calibri"/>
                <a:cs typeface="Calibri"/>
                <a:sym typeface="Calibri"/>
              </a:defRPr>
            </a:lvl1pPr>
          </a:lstStyle>
          <a:p>
            <a:r>
              <a:rPr dirty="0"/>
              <a:t>Thank you!</a:t>
            </a:r>
          </a:p>
        </p:txBody>
      </p:sp>
      <p:sp>
        <p:nvSpPr>
          <p:cNvPr id="87" name="Head Office: Physical: 522 Impala Road, Glenvista 2058, South Africa…"/>
          <p:cNvSpPr txBox="1"/>
          <p:nvPr/>
        </p:nvSpPr>
        <p:spPr>
          <a:xfrm>
            <a:off x="1825442" y="10942749"/>
            <a:ext cx="7082643" cy="20688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l" defTabSz="825500">
              <a:spcBef>
                <a:spcPts val="0"/>
              </a:spcBef>
              <a:tabLst/>
              <a:defRPr sz="2800" b="1" spc="100">
                <a:solidFill>
                  <a:srgbClr val="335E9A"/>
                </a:solidFill>
                <a:latin typeface="Calibri"/>
                <a:ea typeface="Calibri"/>
                <a:cs typeface="Calibri"/>
                <a:sym typeface="Calibri"/>
              </a:defRPr>
            </a:pPr>
            <a:r>
              <a:rPr dirty="0"/>
              <a:t>Head Office: Physical: 522 Impala Road, Glenvista 2058, South Africa</a:t>
            </a:r>
            <a:endParaRPr spc="168" dirty="0"/>
          </a:p>
          <a:p>
            <a:pPr algn="l" defTabSz="825500">
              <a:spcBef>
                <a:spcPts val="0"/>
              </a:spcBef>
              <a:tabLst/>
              <a:defRPr sz="2800" b="1" spc="100">
                <a:solidFill>
                  <a:srgbClr val="335E9A"/>
                </a:solidFill>
                <a:latin typeface="Calibri"/>
                <a:ea typeface="Calibri"/>
                <a:cs typeface="Calibri"/>
                <a:sym typeface="Calibri"/>
              </a:defRPr>
            </a:pPr>
            <a:r>
              <a:rPr dirty="0"/>
              <a:t>Tel: +27 (0)11 682 0911</a:t>
            </a:r>
            <a:endParaRPr spc="168" dirty="0"/>
          </a:p>
          <a:p>
            <a:pPr algn="l" defTabSz="825500">
              <a:spcBef>
                <a:spcPts val="0"/>
              </a:spcBef>
              <a:tabLst/>
              <a:defRPr sz="2800" b="1" spc="100">
                <a:solidFill>
                  <a:srgbClr val="335E9A"/>
                </a:solidFill>
                <a:latin typeface="Calibri"/>
                <a:ea typeface="Calibri"/>
                <a:cs typeface="Calibri"/>
                <a:sym typeface="Calibri"/>
              </a:defRPr>
            </a:pPr>
            <a:r>
              <a:rPr dirty="0"/>
              <a:t>customerservice@randwater.co.za </a:t>
            </a:r>
          </a:p>
        </p:txBody>
      </p:sp>
      <p:pic>
        <p:nvPicPr>
          <p:cNvPr id="88" name="Image" descr="Image"/>
          <p:cNvPicPr>
            <a:picLocks noChangeAspect="1"/>
          </p:cNvPicPr>
          <p:nvPr/>
        </p:nvPicPr>
        <p:blipFill>
          <a:blip r:embed="rId3"/>
          <a:stretch>
            <a:fillRect/>
          </a:stretch>
        </p:blipFill>
        <p:spPr>
          <a:xfrm>
            <a:off x="10890115" y="12580091"/>
            <a:ext cx="2603770" cy="555248"/>
          </a:xfrm>
          <a:prstGeom prst="rect">
            <a:avLst/>
          </a:prstGeom>
          <a:ln w="12700">
            <a:miter lim="400000"/>
          </a:ln>
        </p:spPr>
      </p:pic>
      <p:pic>
        <p:nvPicPr>
          <p:cNvPr id="89" name="Image" descr="Image"/>
          <p:cNvPicPr>
            <a:picLocks noChangeAspect="1"/>
          </p:cNvPicPr>
          <p:nvPr/>
        </p:nvPicPr>
        <p:blipFill>
          <a:blip r:embed="rId4"/>
          <a:stretch>
            <a:fillRect/>
          </a:stretch>
        </p:blipFill>
        <p:spPr>
          <a:xfrm>
            <a:off x="18304371" y="11241478"/>
            <a:ext cx="4099067" cy="1217442"/>
          </a:xfrm>
          <a:prstGeom prst="rect">
            <a:avLst/>
          </a:prstGeom>
          <a:ln w="12700">
            <a:miter lim="400000"/>
          </a:ln>
        </p:spPr>
      </p:pic>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_Comparison">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FB3A149-940A-AE4C-B6A9-BAF2A4E84F43}"/>
              </a:ext>
            </a:extLst>
          </p:cNvPr>
          <p:cNvPicPr>
            <a:picLocks noChangeAspect="1"/>
          </p:cNvPicPr>
          <p:nvPr/>
        </p:nvPicPr>
        <p:blipFill>
          <a:blip r:embed="rId2"/>
          <a:stretch>
            <a:fillRect/>
          </a:stretch>
        </p:blipFill>
        <p:spPr>
          <a:xfrm>
            <a:off x="0" y="0"/>
            <a:ext cx="24384000" cy="13716000"/>
          </a:xfrm>
          <a:prstGeom prst="rect">
            <a:avLst/>
          </a:prstGeom>
        </p:spPr>
      </p:pic>
      <p:sp>
        <p:nvSpPr>
          <p:cNvPr id="5" name="Footer Placeholder 4">
            <a:extLst>
              <a:ext uri="{FF2B5EF4-FFF2-40B4-BE49-F238E27FC236}">
                <a16:creationId xmlns:a16="http://schemas.microsoft.com/office/drawing/2014/main" id="{0AFDE37F-0495-3542-A45C-92162CD32E89}"/>
              </a:ext>
            </a:extLst>
          </p:cNvPr>
          <p:cNvSpPr>
            <a:spLocks noGrp="1"/>
          </p:cNvSpPr>
          <p:nvPr>
            <p:ph type="ftr" sz="quarter" idx="11"/>
          </p:nvPr>
        </p:nvSpPr>
        <p:spPr>
          <a:xfrm>
            <a:off x="5029200" y="12743183"/>
            <a:ext cx="8229600" cy="730250"/>
          </a:xfrm>
        </p:spPr>
        <p:txBody>
          <a:bodyPr/>
          <a:lstStyle/>
          <a:p>
            <a:endParaRPr lang="en-US" dirty="0"/>
          </a:p>
        </p:txBody>
      </p:sp>
    </p:spTree>
    <p:extLst>
      <p:ext uri="{BB962C8B-B14F-4D97-AF65-F5344CB8AC3E}">
        <p14:creationId xmlns:p14="http://schemas.microsoft.com/office/powerpoint/2010/main" val="54414832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descr="Image"/>
          <p:cNvPicPr>
            <a:picLocks noChangeAspect="1"/>
          </p:cNvPicPr>
          <p:nvPr/>
        </p:nvPicPr>
        <p:blipFill>
          <a:blip r:embed="rId10"/>
          <a:stretch>
            <a:fillRect/>
          </a:stretch>
        </p:blipFill>
        <p:spPr>
          <a:xfrm flipH="1">
            <a:off x="17120105" y="-3"/>
            <a:ext cx="7263896" cy="5323852"/>
          </a:xfrm>
          <a:prstGeom prst="rect">
            <a:avLst/>
          </a:prstGeom>
          <a:ln w="12700">
            <a:miter lim="400000"/>
          </a:ln>
        </p:spPr>
      </p:pic>
      <p:pic>
        <p:nvPicPr>
          <p:cNvPr id="3" name="Image" descr="Image"/>
          <p:cNvPicPr>
            <a:picLocks noChangeAspect="1"/>
          </p:cNvPicPr>
          <p:nvPr/>
        </p:nvPicPr>
        <p:blipFill>
          <a:blip r:embed="rId11"/>
          <a:stretch>
            <a:fillRect/>
          </a:stretch>
        </p:blipFill>
        <p:spPr>
          <a:xfrm>
            <a:off x="20482768" y="12236694"/>
            <a:ext cx="3054854" cy="907306"/>
          </a:xfrm>
          <a:prstGeom prst="rect">
            <a:avLst/>
          </a:prstGeom>
          <a:ln w="12700">
            <a:miter lim="400000"/>
          </a:ln>
        </p:spPr>
      </p:pic>
      <p:pic>
        <p:nvPicPr>
          <p:cNvPr id="4" name="Image" descr="Image"/>
          <p:cNvPicPr>
            <a:picLocks noChangeAspect="1"/>
          </p:cNvPicPr>
          <p:nvPr/>
        </p:nvPicPr>
        <p:blipFill>
          <a:blip r:embed="rId12"/>
          <a:stretch>
            <a:fillRect/>
          </a:stretch>
        </p:blipFill>
        <p:spPr>
          <a:xfrm>
            <a:off x="10890115" y="12580091"/>
            <a:ext cx="2603770" cy="555248"/>
          </a:xfrm>
          <a:prstGeom prst="rect">
            <a:avLst/>
          </a:prstGeom>
          <a:ln w="12700">
            <a:miter lim="400000"/>
          </a:ln>
        </p:spPr>
      </p:pic>
      <p:sp>
        <p:nvSpPr>
          <p:cNvPr id="5" name="Contents"/>
          <p:cNvSpPr txBox="1"/>
          <p:nvPr/>
        </p:nvSpPr>
        <p:spPr>
          <a:xfrm>
            <a:off x="1336481" y="992608"/>
            <a:ext cx="15928531" cy="15128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defTabSz="825500">
              <a:lnSpc>
                <a:spcPct val="80000"/>
              </a:lnSpc>
              <a:spcBef>
                <a:spcPts val="0"/>
              </a:spcBef>
              <a:tabLst/>
              <a:defRPr sz="8000" b="1" spc="-159">
                <a:solidFill>
                  <a:srgbClr val="335E9A"/>
                </a:solidFill>
                <a:latin typeface="Calibri"/>
                <a:ea typeface="Calibri"/>
                <a:cs typeface="Calibri"/>
                <a:sym typeface="Calibri"/>
              </a:defRPr>
            </a:lvl1pPr>
          </a:lstStyle>
          <a:p>
            <a:r>
              <a:rPr dirty="0"/>
              <a:t>Contents</a:t>
            </a:r>
          </a:p>
        </p:txBody>
      </p:sp>
      <p:sp>
        <p:nvSpPr>
          <p:cNvPr id="6" name="Contents"/>
          <p:cNvSpPr txBox="1">
            <a:spLocks noGrp="1"/>
          </p:cNvSpPr>
          <p:nvPr>
            <p:ph type="title" hasCustomPrompt="1"/>
          </p:nvPr>
        </p:nvSpPr>
        <p:spPr>
          <a:xfrm>
            <a:off x="1336481" y="992608"/>
            <a:ext cx="15768919" cy="15128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Contents</a:t>
            </a:r>
          </a:p>
        </p:txBody>
      </p:sp>
      <p:sp>
        <p:nvSpPr>
          <p:cNvPr id="7" name="Body Level One…"/>
          <p:cNvSpPr txBox="1">
            <a:spLocks noGrp="1"/>
          </p:cNvSpPr>
          <p:nvPr>
            <p:ph type="body" idx="1"/>
          </p:nvPr>
        </p:nvSpPr>
        <p:spPr>
          <a:xfrm>
            <a:off x="13610166" y="4876800"/>
            <a:ext cx="9550401" cy="8839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8" name="Slide Number"/>
          <p:cNvSpPr txBox="1">
            <a:spLocks noGrp="1"/>
          </p:cNvSpPr>
          <p:nvPr>
            <p:ph type="sldNum" sz="quarter" idx="2"/>
          </p:nvPr>
        </p:nvSpPr>
        <p:spPr>
          <a:xfrm>
            <a:off x="23431500" y="12268201"/>
            <a:ext cx="371756" cy="555245"/>
          </a:xfrm>
          <a:prstGeom prst="rect">
            <a:avLst/>
          </a:prstGeom>
          <a:ln w="12700">
            <a:miter lim="400000"/>
          </a:ln>
        </p:spPr>
        <p:txBody>
          <a:bodyPr wrap="none" lIns="50800" tIns="50800" rIns="50800" bIns="50800" anchor="b">
            <a:spAutoFit/>
          </a:bodyPr>
          <a:lstStyle>
            <a:lvl1pPr algn="r" defTabSz="825500">
              <a:spcBef>
                <a:spcPts val="0"/>
              </a:spcBef>
              <a:tabLst/>
              <a:defRPr sz="2800" spc="28">
                <a:solidFill>
                  <a:srgbClr val="FFFFFF"/>
                </a:solidFill>
                <a:latin typeface="Founders Grotesk Condensed"/>
                <a:ea typeface="Founders Grotesk Condensed"/>
                <a:cs typeface="Founders Grotesk Condensed"/>
                <a:sym typeface="Founders Grotesk Condensed"/>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Lst>
  <p:transition spd="med"/>
  <p:txStyles>
    <p:titleStyle>
      <a:lvl1pPr marL="0" marR="0" indent="0" algn="l" defTabSz="825500" latinLnBrk="0">
        <a:lnSpc>
          <a:spcPct val="80000"/>
        </a:lnSpc>
        <a:spcBef>
          <a:spcPts val="0"/>
        </a:spcBef>
        <a:spcAft>
          <a:spcPts val="0"/>
        </a:spcAft>
        <a:buClrTx/>
        <a:buSzTx/>
        <a:buFontTx/>
        <a:buNone/>
        <a:tabLst/>
        <a:defRPr sz="8000" b="1" i="0" u="none" strike="noStrike" cap="none" spc="-159" baseline="0">
          <a:solidFill>
            <a:srgbClr val="335E9A"/>
          </a:solidFill>
          <a:uFillTx/>
          <a:latin typeface="Calibri"/>
          <a:ea typeface="Calibri"/>
          <a:cs typeface="Calibri"/>
          <a:sym typeface="Calibri"/>
        </a:defRPr>
      </a:lvl1pPr>
      <a:lvl2pPr marL="0" marR="0" indent="0" algn="l" defTabSz="825500" latinLnBrk="0">
        <a:lnSpc>
          <a:spcPct val="80000"/>
        </a:lnSpc>
        <a:spcBef>
          <a:spcPts val="0"/>
        </a:spcBef>
        <a:spcAft>
          <a:spcPts val="0"/>
        </a:spcAft>
        <a:buClrTx/>
        <a:buSzTx/>
        <a:buFontTx/>
        <a:buNone/>
        <a:tabLst/>
        <a:defRPr sz="8000" b="1" i="0" u="none" strike="noStrike" cap="none" spc="-159" baseline="0">
          <a:solidFill>
            <a:srgbClr val="335E9A"/>
          </a:solidFill>
          <a:uFillTx/>
          <a:latin typeface="Calibri"/>
          <a:ea typeface="Calibri"/>
          <a:cs typeface="Calibri"/>
          <a:sym typeface="Calibri"/>
        </a:defRPr>
      </a:lvl2pPr>
      <a:lvl3pPr marL="0" marR="0" indent="0" algn="l" defTabSz="825500" latinLnBrk="0">
        <a:lnSpc>
          <a:spcPct val="80000"/>
        </a:lnSpc>
        <a:spcBef>
          <a:spcPts val="0"/>
        </a:spcBef>
        <a:spcAft>
          <a:spcPts val="0"/>
        </a:spcAft>
        <a:buClrTx/>
        <a:buSzTx/>
        <a:buFontTx/>
        <a:buNone/>
        <a:tabLst/>
        <a:defRPr sz="8000" b="1" i="0" u="none" strike="noStrike" cap="none" spc="-159" baseline="0">
          <a:solidFill>
            <a:srgbClr val="335E9A"/>
          </a:solidFill>
          <a:uFillTx/>
          <a:latin typeface="Calibri"/>
          <a:ea typeface="Calibri"/>
          <a:cs typeface="Calibri"/>
          <a:sym typeface="Calibri"/>
        </a:defRPr>
      </a:lvl3pPr>
      <a:lvl4pPr marL="0" marR="0" indent="0" algn="l" defTabSz="825500" latinLnBrk="0">
        <a:lnSpc>
          <a:spcPct val="80000"/>
        </a:lnSpc>
        <a:spcBef>
          <a:spcPts val="0"/>
        </a:spcBef>
        <a:spcAft>
          <a:spcPts val="0"/>
        </a:spcAft>
        <a:buClrTx/>
        <a:buSzTx/>
        <a:buFontTx/>
        <a:buNone/>
        <a:tabLst/>
        <a:defRPr sz="8000" b="1" i="0" u="none" strike="noStrike" cap="none" spc="-159" baseline="0">
          <a:solidFill>
            <a:srgbClr val="335E9A"/>
          </a:solidFill>
          <a:uFillTx/>
          <a:latin typeface="Calibri"/>
          <a:ea typeface="Calibri"/>
          <a:cs typeface="Calibri"/>
          <a:sym typeface="Calibri"/>
        </a:defRPr>
      </a:lvl4pPr>
      <a:lvl5pPr marL="0" marR="0" indent="0" algn="l" defTabSz="825500" latinLnBrk="0">
        <a:lnSpc>
          <a:spcPct val="80000"/>
        </a:lnSpc>
        <a:spcBef>
          <a:spcPts val="0"/>
        </a:spcBef>
        <a:spcAft>
          <a:spcPts val="0"/>
        </a:spcAft>
        <a:buClrTx/>
        <a:buSzTx/>
        <a:buFontTx/>
        <a:buNone/>
        <a:tabLst/>
        <a:defRPr sz="8000" b="1" i="0" u="none" strike="noStrike" cap="none" spc="-159" baseline="0">
          <a:solidFill>
            <a:srgbClr val="335E9A"/>
          </a:solidFill>
          <a:uFillTx/>
          <a:latin typeface="Calibri"/>
          <a:ea typeface="Calibri"/>
          <a:cs typeface="Calibri"/>
          <a:sym typeface="Calibri"/>
        </a:defRPr>
      </a:lvl5pPr>
      <a:lvl6pPr marL="0" marR="0" indent="0" algn="l" defTabSz="825500" latinLnBrk="0">
        <a:lnSpc>
          <a:spcPct val="80000"/>
        </a:lnSpc>
        <a:spcBef>
          <a:spcPts val="0"/>
        </a:spcBef>
        <a:spcAft>
          <a:spcPts val="0"/>
        </a:spcAft>
        <a:buClrTx/>
        <a:buSzTx/>
        <a:buFontTx/>
        <a:buNone/>
        <a:tabLst/>
        <a:defRPr sz="8000" b="1" i="0" u="none" strike="noStrike" cap="none" spc="-159" baseline="0">
          <a:solidFill>
            <a:srgbClr val="335E9A"/>
          </a:solidFill>
          <a:uFillTx/>
          <a:latin typeface="Calibri"/>
          <a:ea typeface="Calibri"/>
          <a:cs typeface="Calibri"/>
          <a:sym typeface="Calibri"/>
        </a:defRPr>
      </a:lvl6pPr>
      <a:lvl7pPr marL="0" marR="0" indent="0" algn="l" defTabSz="825500" latinLnBrk="0">
        <a:lnSpc>
          <a:spcPct val="80000"/>
        </a:lnSpc>
        <a:spcBef>
          <a:spcPts val="0"/>
        </a:spcBef>
        <a:spcAft>
          <a:spcPts val="0"/>
        </a:spcAft>
        <a:buClrTx/>
        <a:buSzTx/>
        <a:buFontTx/>
        <a:buNone/>
        <a:tabLst/>
        <a:defRPr sz="8000" b="1" i="0" u="none" strike="noStrike" cap="none" spc="-159" baseline="0">
          <a:solidFill>
            <a:srgbClr val="335E9A"/>
          </a:solidFill>
          <a:uFillTx/>
          <a:latin typeface="Calibri"/>
          <a:ea typeface="Calibri"/>
          <a:cs typeface="Calibri"/>
          <a:sym typeface="Calibri"/>
        </a:defRPr>
      </a:lvl7pPr>
      <a:lvl8pPr marL="0" marR="0" indent="0" algn="l" defTabSz="825500" latinLnBrk="0">
        <a:lnSpc>
          <a:spcPct val="80000"/>
        </a:lnSpc>
        <a:spcBef>
          <a:spcPts val="0"/>
        </a:spcBef>
        <a:spcAft>
          <a:spcPts val="0"/>
        </a:spcAft>
        <a:buClrTx/>
        <a:buSzTx/>
        <a:buFontTx/>
        <a:buNone/>
        <a:tabLst/>
        <a:defRPr sz="8000" b="1" i="0" u="none" strike="noStrike" cap="none" spc="-159" baseline="0">
          <a:solidFill>
            <a:srgbClr val="335E9A"/>
          </a:solidFill>
          <a:uFillTx/>
          <a:latin typeface="Calibri"/>
          <a:ea typeface="Calibri"/>
          <a:cs typeface="Calibri"/>
          <a:sym typeface="Calibri"/>
        </a:defRPr>
      </a:lvl8pPr>
      <a:lvl9pPr marL="0" marR="0" indent="0" algn="l" defTabSz="825500" latinLnBrk="0">
        <a:lnSpc>
          <a:spcPct val="80000"/>
        </a:lnSpc>
        <a:spcBef>
          <a:spcPts val="0"/>
        </a:spcBef>
        <a:spcAft>
          <a:spcPts val="0"/>
        </a:spcAft>
        <a:buClrTx/>
        <a:buSzTx/>
        <a:buFontTx/>
        <a:buNone/>
        <a:tabLst/>
        <a:defRPr sz="8000" b="1" i="0" u="none" strike="noStrike" cap="none" spc="-159" baseline="0">
          <a:solidFill>
            <a:srgbClr val="335E9A"/>
          </a:solidFill>
          <a:uFillTx/>
          <a:latin typeface="Calibri"/>
          <a:ea typeface="Calibri"/>
          <a:cs typeface="Calibri"/>
          <a:sym typeface="Calibri"/>
        </a:defRPr>
      </a:lvl9pPr>
    </p:titleStyle>
    <p:bodyStyle>
      <a:lvl1pPr marL="0" marR="0" indent="0" algn="l" defTabSz="825500" rtl="0" latinLnBrk="0">
        <a:lnSpc>
          <a:spcPct val="80000"/>
        </a:lnSpc>
        <a:spcBef>
          <a:spcPts val="0"/>
        </a:spcBef>
        <a:spcAft>
          <a:spcPts val="0"/>
        </a:spcAft>
        <a:buClrTx/>
        <a:buSzTx/>
        <a:buFontTx/>
        <a:buNone/>
        <a:tabLst/>
        <a:defRPr sz="8000" b="0" i="0" u="none" strike="noStrike" cap="none" spc="-79" baseline="0">
          <a:solidFill>
            <a:srgbClr val="FFFFFF"/>
          </a:solidFill>
          <a:uFillTx/>
          <a:latin typeface="Founders Grotesk"/>
          <a:ea typeface="Founders Grotesk"/>
          <a:cs typeface="Founders Grotesk"/>
          <a:sym typeface="Founders Grotesk"/>
        </a:defRPr>
      </a:lvl1pPr>
      <a:lvl2pPr marL="0" marR="0" indent="0" algn="l" defTabSz="825500" rtl="0" latinLnBrk="0">
        <a:lnSpc>
          <a:spcPct val="80000"/>
        </a:lnSpc>
        <a:spcBef>
          <a:spcPts val="0"/>
        </a:spcBef>
        <a:spcAft>
          <a:spcPts val="0"/>
        </a:spcAft>
        <a:buClrTx/>
        <a:buSzTx/>
        <a:buFontTx/>
        <a:buNone/>
        <a:tabLst/>
        <a:defRPr sz="8000" b="0" i="0" u="none" strike="noStrike" cap="none" spc="-79" baseline="0">
          <a:solidFill>
            <a:srgbClr val="FFFFFF"/>
          </a:solidFill>
          <a:uFillTx/>
          <a:latin typeface="Founders Grotesk"/>
          <a:ea typeface="Founders Grotesk"/>
          <a:cs typeface="Founders Grotesk"/>
          <a:sym typeface="Founders Grotesk"/>
        </a:defRPr>
      </a:lvl2pPr>
      <a:lvl3pPr marL="0" marR="0" indent="0" algn="l" defTabSz="825500" rtl="0" latinLnBrk="0">
        <a:lnSpc>
          <a:spcPct val="80000"/>
        </a:lnSpc>
        <a:spcBef>
          <a:spcPts val="0"/>
        </a:spcBef>
        <a:spcAft>
          <a:spcPts val="0"/>
        </a:spcAft>
        <a:buClrTx/>
        <a:buSzTx/>
        <a:buFontTx/>
        <a:buNone/>
        <a:tabLst/>
        <a:defRPr sz="8000" b="0" i="0" u="none" strike="noStrike" cap="none" spc="-79" baseline="0">
          <a:solidFill>
            <a:srgbClr val="FFFFFF"/>
          </a:solidFill>
          <a:uFillTx/>
          <a:latin typeface="Founders Grotesk"/>
          <a:ea typeface="Founders Grotesk"/>
          <a:cs typeface="Founders Grotesk"/>
          <a:sym typeface="Founders Grotesk"/>
        </a:defRPr>
      </a:lvl3pPr>
      <a:lvl4pPr marL="0" marR="0" indent="0" algn="l" defTabSz="825500" rtl="0" latinLnBrk="0">
        <a:lnSpc>
          <a:spcPct val="80000"/>
        </a:lnSpc>
        <a:spcBef>
          <a:spcPts val="0"/>
        </a:spcBef>
        <a:spcAft>
          <a:spcPts val="0"/>
        </a:spcAft>
        <a:buClrTx/>
        <a:buSzTx/>
        <a:buFontTx/>
        <a:buNone/>
        <a:tabLst/>
        <a:defRPr sz="8000" b="0" i="0" u="none" strike="noStrike" cap="none" spc="-79" baseline="0">
          <a:solidFill>
            <a:srgbClr val="FFFFFF"/>
          </a:solidFill>
          <a:uFillTx/>
          <a:latin typeface="Founders Grotesk"/>
          <a:ea typeface="Founders Grotesk"/>
          <a:cs typeface="Founders Grotesk"/>
          <a:sym typeface="Founders Grotesk"/>
        </a:defRPr>
      </a:lvl4pPr>
      <a:lvl5pPr marL="0" marR="0" indent="0" algn="l" defTabSz="825500" rtl="0" latinLnBrk="0">
        <a:lnSpc>
          <a:spcPct val="80000"/>
        </a:lnSpc>
        <a:spcBef>
          <a:spcPts val="0"/>
        </a:spcBef>
        <a:spcAft>
          <a:spcPts val="0"/>
        </a:spcAft>
        <a:buClrTx/>
        <a:buSzTx/>
        <a:buFontTx/>
        <a:buNone/>
        <a:tabLst/>
        <a:defRPr sz="8000" b="0" i="0" u="none" strike="noStrike" cap="none" spc="-79" baseline="0">
          <a:solidFill>
            <a:srgbClr val="FFFFFF"/>
          </a:solidFill>
          <a:uFillTx/>
          <a:latin typeface="Founders Grotesk"/>
          <a:ea typeface="Founders Grotesk"/>
          <a:cs typeface="Founders Grotesk"/>
          <a:sym typeface="Founders Grotesk"/>
        </a:defRPr>
      </a:lvl5pPr>
      <a:lvl6pPr marL="0" marR="0" indent="0" algn="l" defTabSz="825500" rtl="0" latinLnBrk="0">
        <a:lnSpc>
          <a:spcPct val="80000"/>
        </a:lnSpc>
        <a:spcBef>
          <a:spcPts val="0"/>
        </a:spcBef>
        <a:spcAft>
          <a:spcPts val="0"/>
        </a:spcAft>
        <a:buClrTx/>
        <a:buSzTx/>
        <a:buFontTx/>
        <a:buNone/>
        <a:tabLst/>
        <a:defRPr sz="8000" b="0" i="0" u="none" strike="noStrike" cap="none" spc="-79" baseline="0">
          <a:solidFill>
            <a:srgbClr val="FFFFFF"/>
          </a:solidFill>
          <a:uFillTx/>
          <a:latin typeface="Founders Grotesk"/>
          <a:ea typeface="Founders Grotesk"/>
          <a:cs typeface="Founders Grotesk"/>
          <a:sym typeface="Founders Grotesk"/>
        </a:defRPr>
      </a:lvl6pPr>
      <a:lvl7pPr marL="0" marR="0" indent="0" algn="l" defTabSz="825500" rtl="0" latinLnBrk="0">
        <a:lnSpc>
          <a:spcPct val="80000"/>
        </a:lnSpc>
        <a:spcBef>
          <a:spcPts val="0"/>
        </a:spcBef>
        <a:spcAft>
          <a:spcPts val="0"/>
        </a:spcAft>
        <a:buClrTx/>
        <a:buSzTx/>
        <a:buFontTx/>
        <a:buNone/>
        <a:tabLst/>
        <a:defRPr sz="8000" b="0" i="0" u="none" strike="noStrike" cap="none" spc="-79" baseline="0">
          <a:solidFill>
            <a:srgbClr val="FFFFFF"/>
          </a:solidFill>
          <a:uFillTx/>
          <a:latin typeface="Founders Grotesk"/>
          <a:ea typeface="Founders Grotesk"/>
          <a:cs typeface="Founders Grotesk"/>
          <a:sym typeface="Founders Grotesk"/>
        </a:defRPr>
      </a:lvl7pPr>
      <a:lvl8pPr marL="0" marR="0" indent="0" algn="l" defTabSz="825500" rtl="0" latinLnBrk="0">
        <a:lnSpc>
          <a:spcPct val="80000"/>
        </a:lnSpc>
        <a:spcBef>
          <a:spcPts val="0"/>
        </a:spcBef>
        <a:spcAft>
          <a:spcPts val="0"/>
        </a:spcAft>
        <a:buClrTx/>
        <a:buSzTx/>
        <a:buFontTx/>
        <a:buNone/>
        <a:tabLst/>
        <a:defRPr sz="8000" b="0" i="0" u="none" strike="noStrike" cap="none" spc="-79" baseline="0">
          <a:solidFill>
            <a:srgbClr val="FFFFFF"/>
          </a:solidFill>
          <a:uFillTx/>
          <a:latin typeface="Founders Grotesk"/>
          <a:ea typeface="Founders Grotesk"/>
          <a:cs typeface="Founders Grotesk"/>
          <a:sym typeface="Founders Grotesk"/>
        </a:defRPr>
      </a:lvl8pPr>
      <a:lvl9pPr marL="0" marR="0" indent="0" algn="l" defTabSz="825500" rtl="0" latinLnBrk="0">
        <a:lnSpc>
          <a:spcPct val="80000"/>
        </a:lnSpc>
        <a:spcBef>
          <a:spcPts val="0"/>
        </a:spcBef>
        <a:spcAft>
          <a:spcPts val="0"/>
        </a:spcAft>
        <a:buClrTx/>
        <a:buSzTx/>
        <a:buFontTx/>
        <a:buNone/>
        <a:tabLst/>
        <a:defRPr sz="8000" b="0" i="0" u="none" strike="noStrike" cap="none" spc="-79" baseline="0">
          <a:solidFill>
            <a:srgbClr val="FFFFFF"/>
          </a:solidFill>
          <a:uFillTx/>
          <a:latin typeface="Founders Grotesk"/>
          <a:ea typeface="Founders Grotesk"/>
          <a:cs typeface="Founders Grotesk"/>
          <a:sym typeface="Founders Grotesk"/>
        </a:defRPr>
      </a:lvl9pPr>
    </p:bodyStyle>
    <p:otherStyle>
      <a:lvl1pPr marL="0" marR="0" indent="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1pPr>
      <a:lvl2pPr marL="0" marR="0" indent="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2pPr>
      <a:lvl3pPr marL="0" marR="0" indent="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3pPr>
      <a:lvl4pPr marL="0" marR="0" indent="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4pPr>
      <a:lvl5pPr marL="0" marR="0" indent="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5pPr>
      <a:lvl6pPr marL="0" marR="0" indent="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6pPr>
      <a:lvl7pPr marL="0" marR="0" indent="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7pPr>
      <a:lvl8pPr marL="0" marR="0" indent="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8pPr>
      <a:lvl9pPr marL="0" marR="0" indent="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ub-heading title"/>
          <p:cNvSpPr txBox="1">
            <a:spLocks noGrp="1"/>
          </p:cNvSpPr>
          <p:nvPr>
            <p:ph type="body" idx="21"/>
          </p:nvPr>
        </p:nvSpPr>
        <p:spPr>
          <a:xfrm>
            <a:off x="8965097" y="9894695"/>
            <a:ext cx="12769900" cy="555249"/>
          </a:xfrm>
          <a:prstGeom prst="rect">
            <a:avLst/>
          </a:prstGeom>
        </p:spPr>
        <p:txBody>
          <a:bodyPr>
            <a:noAutofit/>
          </a:bodyPr>
          <a:lstStyle/>
          <a:p>
            <a:pPr algn="ctr"/>
            <a:r>
              <a:rPr lang="en-US" b="1" dirty="0">
                <a:solidFill>
                  <a:schemeClr val="tx1">
                    <a:lumMod val="75000"/>
                    <a:lumOff val="25000"/>
                  </a:schemeClr>
                </a:solidFill>
                <a:latin typeface="Arial" panose="020B0604020202020204" pitchFamily="34" charset="0"/>
                <a:cs typeface="Arial" panose="020B0604020202020204" pitchFamily="34" charset="0"/>
              </a:rPr>
              <a:t>Other Audit Related Services for the Rand Water Group</a:t>
            </a:r>
          </a:p>
        </p:txBody>
      </p:sp>
      <p:sp>
        <p:nvSpPr>
          <p:cNvPr id="101" name="Presentation Title"/>
          <p:cNvSpPr txBox="1">
            <a:spLocks noGrp="1"/>
          </p:cNvSpPr>
          <p:nvPr>
            <p:ph type="body" idx="23"/>
          </p:nvPr>
        </p:nvSpPr>
        <p:spPr>
          <a:xfrm>
            <a:off x="7653131" y="8342336"/>
            <a:ext cx="15112585" cy="1333698"/>
          </a:xfrm>
          <a:prstGeom prst="rect">
            <a:avLst/>
          </a:prstGeom>
        </p:spPr>
        <p:txBody>
          <a:bodyPr/>
          <a:lstStyle/>
          <a:p>
            <a:r>
              <a:rPr lang="en-US" sz="4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ASSURANCE PROVIDER EVALUATION PRESENTATION</a:t>
            </a:r>
            <a:endParaRPr sz="4000" dirty="0">
              <a:solidFill>
                <a:schemeClr val="tx1">
                  <a:lumMod val="75000"/>
                  <a:lumOff val="25000"/>
                </a:schemeClr>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lide Title"/>
          <p:cNvSpPr txBox="1">
            <a:spLocks noGrp="1"/>
          </p:cNvSpPr>
          <p:nvPr>
            <p:ph type="body" idx="21"/>
          </p:nvPr>
        </p:nvSpPr>
        <p:spPr>
          <a:xfrm>
            <a:off x="609118" y="634481"/>
            <a:ext cx="17884155" cy="1847461"/>
          </a:xfrm>
          <a:prstGeom prst="rect">
            <a:avLst/>
          </a:prstGeom>
        </p:spPr>
        <p:txBody>
          <a:bodyPr>
            <a:normAutofit/>
          </a:bodyPr>
          <a:lstStyle/>
          <a:p>
            <a:r>
              <a:rPr lang="en-US" sz="6000" dirty="0">
                <a:solidFill>
                  <a:schemeClr val="tx1">
                    <a:lumMod val="25000"/>
                    <a:lumOff val="75000"/>
                  </a:schemeClr>
                </a:solidFill>
                <a:latin typeface="Arial" panose="020B0604020202020204" pitchFamily="34" charset="0"/>
                <a:cs typeface="Arial" panose="020B0604020202020204" pitchFamily="34" charset="0"/>
              </a:rPr>
              <a:t>Key Content Required</a:t>
            </a:r>
            <a:br>
              <a:rPr lang="en-US" sz="6000" b="1" dirty="0">
                <a:solidFill>
                  <a:schemeClr val="tx2"/>
                </a:solidFill>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p:txBody>
      </p:sp>
      <p:sp>
        <p:nvSpPr>
          <p:cNvPr id="106" name="Body Level One…"/>
          <p:cNvSpPr txBox="1">
            <a:spLocks noGrp="1"/>
          </p:cNvSpPr>
          <p:nvPr>
            <p:ph type="body" idx="22"/>
          </p:nvPr>
        </p:nvSpPr>
        <p:spPr>
          <a:xfrm>
            <a:off x="767949" y="1928848"/>
            <a:ext cx="19627147" cy="9858303"/>
          </a:xfrm>
          <a:prstGeom prst="rect">
            <a:avLst/>
          </a:prstGeom>
        </p:spPr>
        <p:txBody>
          <a:bodyPr/>
          <a:lstStyle/>
          <a:p>
            <a:pPr>
              <a:lnSpc>
                <a:spcPct val="150000"/>
              </a:lnSpc>
            </a:pPr>
            <a:r>
              <a:rPr lang="en-US" b="1" dirty="0">
                <a:solidFill>
                  <a:schemeClr val="bg2">
                    <a:lumMod val="75000"/>
                  </a:schemeClr>
                </a:solidFill>
                <a:latin typeface="Arial" panose="020B0604020202020204" pitchFamily="34" charset="0"/>
                <a:cs typeface="Arial" panose="020B0604020202020204" pitchFamily="34" charset="0"/>
              </a:rPr>
              <a:t>1)	Introduction to Audit Firm and Team</a:t>
            </a:r>
          </a:p>
          <a:p>
            <a:pPr>
              <a:lnSpc>
                <a:spcPct val="150000"/>
              </a:lnSpc>
            </a:pPr>
            <a:r>
              <a:rPr lang="en-US" b="1" dirty="0">
                <a:solidFill>
                  <a:schemeClr val="bg2">
                    <a:lumMod val="75000"/>
                  </a:schemeClr>
                </a:solidFill>
                <a:latin typeface="Arial" panose="020B0604020202020204" pitchFamily="34" charset="0"/>
                <a:cs typeface="Arial" panose="020B0604020202020204" pitchFamily="34" charset="0"/>
              </a:rPr>
              <a:t>2)	Caliber of Audit Firm</a:t>
            </a:r>
          </a:p>
          <a:p>
            <a:pPr lvl="1">
              <a:lnSpc>
                <a:spcPct val="150000"/>
              </a:lnSpc>
            </a:pPr>
            <a:r>
              <a:rPr lang="en-US" dirty="0">
                <a:solidFill>
                  <a:schemeClr val="bg2">
                    <a:lumMod val="75000"/>
                  </a:schemeClr>
                </a:solidFill>
                <a:latin typeface="Arial" panose="020B0604020202020204" pitchFamily="34" charset="0"/>
                <a:cs typeface="Arial" panose="020B0604020202020204" pitchFamily="34" charset="0"/>
              </a:rPr>
              <a:t>	a)	Reputation.</a:t>
            </a:r>
          </a:p>
          <a:p>
            <a:pPr lvl="1">
              <a:lnSpc>
                <a:spcPct val="150000"/>
              </a:lnSpc>
            </a:pPr>
            <a:r>
              <a:rPr lang="en-US" dirty="0">
                <a:solidFill>
                  <a:schemeClr val="bg2">
                    <a:lumMod val="75000"/>
                  </a:schemeClr>
                </a:solidFill>
                <a:latin typeface="Arial" panose="020B0604020202020204" pitchFamily="34" charset="0"/>
                <a:cs typeface="Arial" panose="020B0604020202020204" pitchFamily="34" charset="0"/>
              </a:rPr>
              <a:t>    b)	Size, skill, resources.</a:t>
            </a:r>
          </a:p>
          <a:p>
            <a:endParaRPr dirty="0"/>
          </a:p>
        </p:txBody>
      </p:sp>
    </p:spTree>
    <p:extLst>
      <p:ext uri="{BB962C8B-B14F-4D97-AF65-F5344CB8AC3E}">
        <p14:creationId xmlns:p14="http://schemas.microsoft.com/office/powerpoint/2010/main" val="21789427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lide Title"/>
          <p:cNvSpPr txBox="1">
            <a:spLocks noGrp="1"/>
          </p:cNvSpPr>
          <p:nvPr>
            <p:ph type="body" sz="quarter" idx="21"/>
          </p:nvPr>
        </p:nvSpPr>
        <p:spPr>
          <a:xfrm>
            <a:off x="675861" y="333490"/>
            <a:ext cx="15928531" cy="1512885"/>
          </a:xfrm>
          <a:prstGeom prst="rect">
            <a:avLst/>
          </a:prstGeom>
        </p:spPr>
        <p:txBody>
          <a:bodyPr>
            <a:normAutofit/>
          </a:bodyPr>
          <a:lstStyle/>
          <a:p>
            <a:r>
              <a:rPr lang="en-US" sz="6000" dirty="0">
                <a:solidFill>
                  <a:schemeClr val="tx1">
                    <a:lumMod val="25000"/>
                    <a:lumOff val="75000"/>
                  </a:schemeClr>
                </a:solidFill>
                <a:latin typeface="Arial" panose="020B0604020202020204" pitchFamily="34" charset="0"/>
                <a:cs typeface="Arial" panose="020B0604020202020204" pitchFamily="34" charset="0"/>
              </a:rPr>
              <a:t>Key Content Required</a:t>
            </a:r>
            <a:endParaRPr sz="6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6E5A2CD-0DDF-F892-4E85-1D3317A947F3}"/>
              </a:ext>
            </a:extLst>
          </p:cNvPr>
          <p:cNvSpPr txBox="1"/>
          <p:nvPr/>
        </p:nvSpPr>
        <p:spPr>
          <a:xfrm>
            <a:off x="337930" y="1419491"/>
            <a:ext cx="23708139" cy="108770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50000"/>
              </a:lnSpc>
            </a:pPr>
            <a:r>
              <a:rPr lang="en-US" sz="2800" b="1" dirty="0">
                <a:latin typeface="Arial" panose="020B0604020202020204" pitchFamily="34" charset="0"/>
                <a:cs typeface="Arial" panose="020B0604020202020204" pitchFamily="34" charset="0"/>
              </a:rPr>
              <a:t>3. Audit Team</a:t>
            </a:r>
          </a:p>
          <a:p>
            <a:pPr marL="971550" lvl="1" indent="-514350" algn="l">
              <a:lnSpc>
                <a:spcPct val="150000"/>
              </a:lnSpc>
              <a:buFont typeface="+mj-lt"/>
              <a:buAutoNum type="alphaLcPeriod"/>
            </a:pPr>
            <a:r>
              <a:rPr lang="en-US" sz="2800" dirty="0">
                <a:latin typeface="Arial" panose="020B0604020202020204" pitchFamily="34" charset="0"/>
                <a:cs typeface="Arial" panose="020B0604020202020204" pitchFamily="34" charset="0"/>
              </a:rPr>
              <a:t>Expertise of audit staff.</a:t>
            </a:r>
          </a:p>
          <a:p>
            <a:pPr marL="971550" lvl="1" indent="-514350" algn="l">
              <a:lnSpc>
                <a:spcPct val="150000"/>
              </a:lnSpc>
              <a:buFont typeface="+mj-lt"/>
              <a:buAutoNum type="alphaLcPeriod"/>
            </a:pPr>
            <a:r>
              <a:rPr lang="en-US" sz="2800" dirty="0">
                <a:latin typeface="Arial" panose="020B0604020202020204" pitchFamily="34" charset="0"/>
                <a:cs typeface="Arial" panose="020B0604020202020204" pitchFamily="34" charset="0"/>
              </a:rPr>
              <a:t>Requisite industry knowledge and understanding of Public Sector.</a:t>
            </a:r>
          </a:p>
          <a:p>
            <a:pPr marL="971550" lvl="1" indent="-514350" algn="l">
              <a:lnSpc>
                <a:spcPct val="150000"/>
              </a:lnSpc>
              <a:buFont typeface="+mj-lt"/>
              <a:buAutoNum type="alphaLcPeriod"/>
            </a:pPr>
            <a:r>
              <a:rPr lang="en-US" sz="2800" dirty="0">
                <a:latin typeface="Arial" panose="020B0604020202020204" pitchFamily="34" charset="0"/>
                <a:cs typeface="Arial" panose="020B0604020202020204" pitchFamily="34" charset="0"/>
              </a:rPr>
              <a:t>Performance of the audit in a timely and effective manner.</a:t>
            </a:r>
          </a:p>
          <a:p>
            <a:pPr marL="971550" lvl="1" indent="-514350" algn="l">
              <a:lnSpc>
                <a:spcPct val="150000"/>
              </a:lnSpc>
              <a:buFont typeface="+mj-lt"/>
              <a:buAutoNum type="alphaLcPeriod"/>
            </a:pPr>
            <a:r>
              <a:rPr lang="en-US" sz="2800" dirty="0">
                <a:latin typeface="Arial" panose="020B0604020202020204" pitchFamily="34" charset="0"/>
                <a:cs typeface="Arial" panose="020B0604020202020204" pitchFamily="34" charset="0"/>
              </a:rPr>
              <a:t>Engagement partner and senior management involvement.</a:t>
            </a:r>
          </a:p>
          <a:p>
            <a:pPr marL="971550" lvl="1" indent="-514350" algn="l">
              <a:lnSpc>
                <a:spcPct val="150000"/>
              </a:lnSpc>
              <a:buFont typeface="+mj-lt"/>
              <a:buAutoNum type="alphaLcPeriod" startAt="5"/>
            </a:pPr>
            <a:r>
              <a:rPr lang="en-US" sz="2800" dirty="0">
                <a:latin typeface="Arial" panose="020B0604020202020204" pitchFamily="34" charset="0"/>
                <a:cs typeface="Arial" panose="020B0604020202020204" pitchFamily="34" charset="0"/>
              </a:rPr>
              <a:t>Transformation of audit teams  </a:t>
            </a:r>
          </a:p>
          <a:p>
            <a:pPr marL="971550" lvl="1" indent="-514350" algn="l">
              <a:lnSpc>
                <a:spcPct val="150000"/>
              </a:lnSpc>
              <a:buFont typeface="Arial" panose="020B0604020202020204" pitchFamily="34" charset="0"/>
              <a:buChar char="•"/>
            </a:pPr>
            <a:r>
              <a:rPr lang="en-US" sz="2800" dirty="0">
                <a:latin typeface="Arial" panose="020B0604020202020204" pitchFamily="34" charset="0"/>
                <a:cs typeface="Arial" panose="020B0604020202020204" pitchFamily="34" charset="0"/>
              </a:rPr>
              <a:t>This requires clear valuation evidence of the percentage of the organizations structure or engagement teams’ composition in terms of African, Coloured and Indian (ACI) members (executive to trainee level). Any other evidence of firm's commitment to transformation can be provided too.</a:t>
            </a:r>
          </a:p>
          <a:p>
            <a:pPr marL="971550" lvl="1" indent="-514350" algn="l">
              <a:lnSpc>
                <a:spcPct val="150000"/>
              </a:lnSpc>
              <a:buAutoNum type="alphaLcPeriod" startAt="6"/>
            </a:pPr>
            <a:r>
              <a:rPr lang="en-US" sz="2800" dirty="0">
                <a:latin typeface="Arial" panose="020B0604020202020204" pitchFamily="34" charset="0"/>
                <a:cs typeface="Arial" panose="020B0604020202020204" pitchFamily="34" charset="0"/>
              </a:rPr>
              <a:t>Skills transfer on audit teams </a:t>
            </a:r>
          </a:p>
          <a:p>
            <a:pPr marL="971550" lvl="1" indent="-514350" algn="l">
              <a:lnSpc>
                <a:spcPct val="150000"/>
              </a:lnSpc>
              <a:buFont typeface="Arial" panose="020B0604020202020204" pitchFamily="34" charset="0"/>
              <a:buChar char="•"/>
            </a:pPr>
            <a:r>
              <a:rPr lang="en-US" sz="2800" dirty="0">
                <a:latin typeface="Arial" panose="020B0604020202020204" pitchFamily="34" charset="0"/>
                <a:cs typeface="Arial" panose="020B0604020202020204" pitchFamily="34" charset="0"/>
              </a:rPr>
              <a:t>Evidence required to indicate the level of skill and development of engagement members. This would include the composition of audit teams in terms of experience to indicate the level of skill that can be transferred through on the job coaching and development. Any other evidence of firm's commitment to develop engagement teams can be provided too.</a:t>
            </a:r>
          </a:p>
        </p:txBody>
      </p:sp>
    </p:spTree>
    <p:extLst>
      <p:ext uri="{BB962C8B-B14F-4D97-AF65-F5344CB8AC3E}">
        <p14:creationId xmlns:p14="http://schemas.microsoft.com/office/powerpoint/2010/main" val="266691779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lide Title"/>
          <p:cNvSpPr txBox="1">
            <a:spLocks noGrp="1"/>
          </p:cNvSpPr>
          <p:nvPr>
            <p:ph type="body" sz="quarter" idx="21"/>
          </p:nvPr>
        </p:nvSpPr>
        <p:spPr>
          <a:xfrm>
            <a:off x="675861" y="194342"/>
            <a:ext cx="15928531" cy="1512885"/>
          </a:xfrm>
          <a:prstGeom prst="rect">
            <a:avLst/>
          </a:prstGeom>
        </p:spPr>
        <p:txBody>
          <a:bodyPr>
            <a:normAutofit/>
          </a:bodyPr>
          <a:lstStyle/>
          <a:p>
            <a:r>
              <a:rPr lang="en-US" sz="6000" dirty="0">
                <a:solidFill>
                  <a:schemeClr val="tx1">
                    <a:lumMod val="25000"/>
                    <a:lumOff val="75000"/>
                  </a:schemeClr>
                </a:solidFill>
                <a:latin typeface="Arial" panose="020B0604020202020204" pitchFamily="34" charset="0"/>
                <a:cs typeface="Arial" panose="020B0604020202020204" pitchFamily="34" charset="0"/>
              </a:rPr>
              <a:t>Key Content Required</a:t>
            </a:r>
            <a:endParaRPr sz="6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6E5A2CD-0DDF-F892-4E85-1D3317A947F3}"/>
              </a:ext>
            </a:extLst>
          </p:cNvPr>
          <p:cNvSpPr txBox="1"/>
          <p:nvPr/>
        </p:nvSpPr>
        <p:spPr>
          <a:xfrm>
            <a:off x="675861" y="1220708"/>
            <a:ext cx="23708139" cy="106307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50000"/>
              </a:lnSpc>
            </a:pPr>
            <a:r>
              <a:rPr lang="en-US" sz="2800" b="1" dirty="0">
                <a:latin typeface="Arial" panose="020B0604020202020204" pitchFamily="34" charset="0"/>
                <a:cs typeface="Arial" panose="020B0604020202020204" pitchFamily="34" charset="0"/>
              </a:rPr>
              <a:t>4. Audit Scope</a:t>
            </a:r>
          </a:p>
          <a:p>
            <a:pPr marL="457200" lvl="1" indent="0" algn="just"/>
            <a:r>
              <a:rPr lang="en-US" sz="2800" dirty="0">
                <a:latin typeface="Arial" panose="020B0604020202020204" pitchFamily="34" charset="0"/>
                <a:cs typeface="Arial" panose="020B0604020202020204" pitchFamily="34" charset="0"/>
              </a:rPr>
              <a:t>a)		Adequacy of engagement to address risks identified (Rand Water Sustainability-Linked Bond KPI Review and Review of 						Consolidated Interim Financial Statements)</a:t>
            </a:r>
          </a:p>
          <a:p>
            <a:pPr marL="457200" lvl="1" indent="0" algn="l"/>
            <a:r>
              <a:rPr lang="en-US" sz="2800" dirty="0">
                <a:latin typeface="Arial" panose="020B0604020202020204" pitchFamily="34" charset="0"/>
                <a:cs typeface="Arial" panose="020B0604020202020204" pitchFamily="34" charset="0"/>
              </a:rPr>
              <a:t>b)		Agreement of audit objectives, scope and plan.</a:t>
            </a:r>
          </a:p>
          <a:p>
            <a:pPr marL="971550" lvl="7" indent="-514350" algn="l">
              <a:buAutoNum type="alphaLcParenR" startAt="3"/>
            </a:pPr>
            <a:r>
              <a:rPr lang="en-US" sz="2800" dirty="0">
                <a:latin typeface="Arial" panose="020B0604020202020204" pitchFamily="34" charset="0"/>
                <a:cs typeface="Arial" panose="020B0604020202020204" pitchFamily="34" charset="0"/>
              </a:rPr>
              <a:t>		Audit reporting process</a:t>
            </a:r>
          </a:p>
          <a:p>
            <a:pPr lvl="1" algn="l">
              <a:lnSpc>
                <a:spcPct val="150000"/>
              </a:lnSpc>
            </a:pPr>
            <a:r>
              <a:rPr lang="en-US" sz="2800" b="1" dirty="0">
                <a:latin typeface="Arial" panose="020B0604020202020204" pitchFamily="34" charset="0"/>
                <a:cs typeface="Arial" panose="020B0604020202020204" pitchFamily="34" charset="0"/>
              </a:rPr>
              <a:t>5. Audit Fee</a:t>
            </a:r>
          </a:p>
          <a:p>
            <a:pPr marL="457200" lvl="1" algn="l">
              <a:lnSpc>
                <a:spcPct val="150000"/>
              </a:lnSpc>
            </a:pPr>
            <a:r>
              <a:rPr lang="en-US" sz="2800" dirty="0">
                <a:latin typeface="Arial" panose="020B0604020202020204" pitchFamily="34" charset="0"/>
                <a:cs typeface="Arial" panose="020B0604020202020204" pitchFamily="34" charset="0"/>
              </a:rPr>
              <a:t>Per Annexure A - Pricing Structure, guided by AGSA Circular “Guideline on Fees for Audits done on behalf of the Auditor General of South Africa" [Circular 01/2023/24]. </a:t>
            </a:r>
          </a:p>
          <a:p>
            <a:pPr lvl="1" algn="l">
              <a:lnSpc>
                <a:spcPct val="150000"/>
              </a:lnSpc>
            </a:pPr>
            <a:r>
              <a:rPr lang="en-US" sz="2800" b="1" dirty="0">
                <a:latin typeface="Arial" panose="020B0604020202020204" pitchFamily="34" charset="0"/>
                <a:cs typeface="Arial" panose="020B0604020202020204" pitchFamily="34" charset="0"/>
              </a:rPr>
              <a:t>6. Quality Processes</a:t>
            </a:r>
          </a:p>
          <a:p>
            <a:pPr marL="971550" lvl="7" indent="-514350" algn="l">
              <a:lnSpc>
                <a:spcPct val="150000"/>
              </a:lnSpc>
              <a:buFont typeface="+mj-lt"/>
              <a:buAutoNum type="alphaLcParenR"/>
            </a:pPr>
            <a:r>
              <a:rPr lang="en-US" sz="2800" dirty="0">
                <a:latin typeface="Arial" panose="020B0604020202020204" pitchFamily="34" charset="0"/>
                <a:cs typeface="Arial" panose="020B0604020202020204" pitchFamily="34" charset="0"/>
              </a:rPr>
              <a:t>     Quality assurance processes and systems in place </a:t>
            </a:r>
          </a:p>
          <a:p>
            <a:pPr marL="971550" lvl="1" indent="-514350" algn="l">
              <a:lnSpc>
                <a:spcPct val="150000"/>
              </a:lnSpc>
              <a:buFont typeface="+mj-lt"/>
              <a:buAutoNum type="alphaLcParenR"/>
            </a:pPr>
            <a:r>
              <a:rPr lang="en-US" sz="2800" dirty="0">
                <a:latin typeface="Arial" panose="020B0604020202020204" pitchFamily="34" charset="0"/>
                <a:cs typeface="Arial" panose="020B0604020202020204" pitchFamily="34" charset="0"/>
              </a:rPr>
              <a:t>     Quality control processes.</a:t>
            </a:r>
          </a:p>
          <a:p>
            <a:pPr marL="971550" lvl="1" indent="-514350" algn="l">
              <a:lnSpc>
                <a:spcPct val="150000"/>
              </a:lnSpc>
              <a:buFont typeface="+mj-lt"/>
              <a:buAutoNum type="alphaLcParenR"/>
            </a:pPr>
            <a:r>
              <a:rPr lang="en-US" sz="2800" dirty="0">
                <a:latin typeface="Arial" panose="020B0604020202020204" pitchFamily="34" charset="0"/>
                <a:cs typeface="Arial" panose="020B0604020202020204" pitchFamily="34" charset="0"/>
              </a:rPr>
              <a:t>     Efficiency of audit process and timely resolution of issues.</a:t>
            </a:r>
          </a:p>
          <a:p>
            <a:pPr marL="971550" lvl="1" indent="-514350" algn="l">
              <a:lnSpc>
                <a:spcPct val="150000"/>
              </a:lnSpc>
              <a:buFont typeface="+mj-lt"/>
              <a:buAutoNum type="alphaLcParenR"/>
            </a:pPr>
            <a:r>
              <a:rPr lang="en-US" sz="2800" dirty="0">
                <a:latin typeface="Arial" panose="020B0604020202020204" pitchFamily="34" charset="0"/>
                <a:cs typeface="Arial" panose="020B0604020202020204" pitchFamily="34" charset="0"/>
              </a:rPr>
              <a:t>     Timing of audit</a:t>
            </a:r>
          </a:p>
        </p:txBody>
      </p:sp>
    </p:spTree>
    <p:extLst>
      <p:ext uri="{BB962C8B-B14F-4D97-AF65-F5344CB8AC3E}">
        <p14:creationId xmlns:p14="http://schemas.microsoft.com/office/powerpoint/2010/main" val="74646250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lide Title"/>
          <p:cNvSpPr txBox="1">
            <a:spLocks noGrp="1"/>
          </p:cNvSpPr>
          <p:nvPr>
            <p:ph type="body" sz="quarter" idx="21"/>
          </p:nvPr>
        </p:nvSpPr>
        <p:spPr>
          <a:xfrm>
            <a:off x="440261" y="1055955"/>
            <a:ext cx="15928531" cy="980664"/>
          </a:xfrm>
          <a:prstGeom prst="rect">
            <a:avLst/>
          </a:prstGeom>
        </p:spPr>
        <p:txBody>
          <a:bodyPr>
            <a:normAutofit/>
          </a:bodyPr>
          <a:lstStyle/>
          <a:p>
            <a:r>
              <a:rPr lang="en-US" sz="6000" dirty="0">
                <a:solidFill>
                  <a:schemeClr val="tx1">
                    <a:lumMod val="25000"/>
                    <a:lumOff val="75000"/>
                  </a:schemeClr>
                </a:solidFill>
                <a:latin typeface="Arial" panose="020B0604020202020204" pitchFamily="34" charset="0"/>
                <a:cs typeface="Arial" panose="020B0604020202020204" pitchFamily="34" charset="0"/>
              </a:rPr>
              <a:t>Key Content Required</a:t>
            </a:r>
            <a:endParaRPr sz="6000" dirty="0">
              <a:latin typeface="Arial" panose="020B0604020202020204" pitchFamily="34" charset="0"/>
              <a:cs typeface="Arial" panose="020B0604020202020204" pitchFamily="34" charset="0"/>
            </a:endParaRPr>
          </a:p>
        </p:txBody>
      </p:sp>
      <p:sp>
        <p:nvSpPr>
          <p:cNvPr id="106" name="Body Level One…"/>
          <p:cNvSpPr txBox="1">
            <a:spLocks noGrp="1"/>
          </p:cNvSpPr>
          <p:nvPr>
            <p:ph type="body" idx="22"/>
          </p:nvPr>
        </p:nvSpPr>
        <p:spPr>
          <a:xfrm>
            <a:off x="440261" y="1949437"/>
            <a:ext cx="22558886" cy="9817125"/>
          </a:xfrm>
          <a:prstGeom prst="rect">
            <a:avLst/>
          </a:prstGeom>
        </p:spPr>
        <p:txBody>
          <a:bodyPr/>
          <a:lstStyle/>
          <a:p>
            <a:pPr lvl="1" indent="0" defTabSz="584200" hangingPunct="0">
              <a:lnSpc>
                <a:spcPct val="150000"/>
              </a:lnSpc>
              <a:spcBef>
                <a:spcPts val="2400"/>
              </a:spcBef>
              <a:buClrTx/>
              <a:tabLst>
                <a:tab pos="584200" algn="l"/>
              </a:tabLst>
            </a:pPr>
            <a:r>
              <a:rPr lang="en-US" b="1" spc="78" dirty="0">
                <a:solidFill>
                  <a:srgbClr val="000034"/>
                </a:solidFill>
                <a:latin typeface="Arial" panose="020B0604020202020204" pitchFamily="34" charset="0"/>
                <a:ea typeface="+mj-ea"/>
                <a:cs typeface="Arial" panose="020B0604020202020204" pitchFamily="34" charset="0"/>
                <a:sym typeface="Helvetica Neue"/>
              </a:rPr>
              <a:t>7. Quality of Communication</a:t>
            </a:r>
          </a:p>
          <a:p>
            <a:pPr marL="971550" lvl="1" indent="-514350" defTabSz="584200" hangingPunct="0">
              <a:lnSpc>
                <a:spcPct val="150000"/>
              </a:lnSpc>
              <a:spcBef>
                <a:spcPts val="2400"/>
              </a:spcBef>
              <a:buClrTx/>
              <a:buFont typeface="+mj-lt"/>
              <a:buAutoNum type="alphaLcParenR"/>
              <a:tabLst>
                <a:tab pos="584200" algn="l"/>
              </a:tabLst>
            </a:pPr>
            <a:r>
              <a:rPr lang="en-US" spc="78" dirty="0">
                <a:solidFill>
                  <a:srgbClr val="000034"/>
                </a:solidFill>
                <a:latin typeface="Arial" panose="020B0604020202020204" pitchFamily="34" charset="0"/>
                <a:ea typeface="+mj-ea"/>
                <a:cs typeface="Arial" panose="020B0604020202020204" pitchFamily="34" charset="0"/>
                <a:sym typeface="Helvetica Neue"/>
              </a:rPr>
              <a:t>Engagements with management and reporting processes</a:t>
            </a:r>
          </a:p>
          <a:p>
            <a:pPr marL="971550" lvl="1" indent="-514350" defTabSz="584200" hangingPunct="0">
              <a:lnSpc>
                <a:spcPct val="150000"/>
              </a:lnSpc>
              <a:spcBef>
                <a:spcPts val="2400"/>
              </a:spcBef>
              <a:buClrTx/>
              <a:buFont typeface="+mj-lt"/>
              <a:buAutoNum type="alphaLcParenR"/>
              <a:tabLst>
                <a:tab pos="584200" algn="l"/>
              </a:tabLst>
            </a:pPr>
            <a:r>
              <a:rPr lang="en-US" spc="78" dirty="0">
                <a:solidFill>
                  <a:srgbClr val="000034"/>
                </a:solidFill>
                <a:latin typeface="Arial" panose="020B0604020202020204" pitchFamily="34" charset="0"/>
                <a:ea typeface="+mj-ea"/>
                <a:cs typeface="Arial" panose="020B0604020202020204" pitchFamily="34" charset="0"/>
              </a:rPr>
              <a:t>Engagement with Governance Structures</a:t>
            </a:r>
          </a:p>
          <a:p>
            <a:pPr marL="457200" lvl="1" indent="0">
              <a:lnSpc>
                <a:spcPct val="150000"/>
              </a:lnSpc>
            </a:pPr>
            <a:endParaRPr dirty="0"/>
          </a:p>
        </p:txBody>
      </p:sp>
    </p:spTree>
    <p:extLst>
      <p:ext uri="{BB962C8B-B14F-4D97-AF65-F5344CB8AC3E}">
        <p14:creationId xmlns:p14="http://schemas.microsoft.com/office/powerpoint/2010/main" val="195669348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ection Title"/>
          <p:cNvSpPr txBox="1">
            <a:spLocks noGrp="1"/>
          </p:cNvSpPr>
          <p:nvPr>
            <p:ph type="body" idx="21"/>
          </p:nvPr>
        </p:nvSpPr>
        <p:spPr>
          <a:xfrm>
            <a:off x="1250357" y="10848514"/>
            <a:ext cx="19201515" cy="1025922"/>
          </a:xfrm>
          <a:prstGeom prst="rect">
            <a:avLst/>
          </a:prstGeom>
        </p:spPr>
        <p:txBody>
          <a:bodyPr/>
          <a:lstStyle/>
          <a:p>
            <a:r>
              <a:rPr lang="en-US" sz="6000" b="1" dirty="0">
                <a:solidFill>
                  <a:schemeClr val="tx1">
                    <a:lumMod val="25000"/>
                    <a:lumOff val="75000"/>
                  </a:schemeClr>
                </a:solidFill>
                <a:latin typeface="Arial" panose="020B0604020202020204" pitchFamily="34" charset="0"/>
                <a:cs typeface="Arial" panose="020B0604020202020204" pitchFamily="34" charset="0"/>
              </a:rPr>
              <a:t>Evaluation Scoring</a:t>
            </a:r>
            <a:endParaRPr lang="en-US" sz="6000" dirty="0">
              <a:solidFill>
                <a:schemeClr val="tx1">
                  <a:lumMod val="25000"/>
                  <a:lumOff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786677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lide Title"/>
          <p:cNvSpPr txBox="1">
            <a:spLocks noGrp="1"/>
          </p:cNvSpPr>
          <p:nvPr>
            <p:ph type="body" sz="quarter" idx="21"/>
          </p:nvPr>
        </p:nvSpPr>
        <p:spPr>
          <a:xfrm>
            <a:off x="440261" y="1055955"/>
            <a:ext cx="15928531" cy="980664"/>
          </a:xfrm>
          <a:prstGeom prst="rect">
            <a:avLst/>
          </a:prstGeom>
        </p:spPr>
        <p:txBody>
          <a:bodyPr>
            <a:normAutofit/>
          </a:bodyPr>
          <a:lstStyle/>
          <a:p>
            <a:r>
              <a:rPr lang="en-US" sz="6000" b="1" dirty="0">
                <a:solidFill>
                  <a:schemeClr val="tx1">
                    <a:lumMod val="25000"/>
                    <a:lumOff val="75000"/>
                  </a:schemeClr>
                </a:solidFill>
                <a:latin typeface="Arial" panose="020B0604020202020204" pitchFamily="34" charset="0"/>
                <a:cs typeface="Arial" panose="020B0604020202020204" pitchFamily="34" charset="0"/>
              </a:rPr>
              <a:t>Evaluation Scoring</a:t>
            </a:r>
            <a:endParaRPr sz="6000" dirty="0">
              <a:solidFill>
                <a:schemeClr val="tx1">
                  <a:lumMod val="25000"/>
                  <a:lumOff val="75000"/>
                </a:schemeClr>
              </a:solidFill>
              <a:latin typeface="Arial" panose="020B0604020202020204" pitchFamily="34" charset="0"/>
              <a:cs typeface="Arial" panose="020B0604020202020204" pitchFamily="34" charset="0"/>
            </a:endParaRPr>
          </a:p>
        </p:txBody>
      </p:sp>
      <p:sp>
        <p:nvSpPr>
          <p:cNvPr id="106" name="Body Level One…"/>
          <p:cNvSpPr txBox="1">
            <a:spLocks noGrp="1"/>
          </p:cNvSpPr>
          <p:nvPr>
            <p:ph type="body" idx="22"/>
          </p:nvPr>
        </p:nvSpPr>
        <p:spPr>
          <a:xfrm>
            <a:off x="440261" y="2304460"/>
            <a:ext cx="20198572" cy="9817125"/>
          </a:xfrm>
          <a:prstGeom prst="rect">
            <a:avLst/>
          </a:prstGeom>
        </p:spPr>
        <p:txBody>
          <a:bodyPr/>
          <a:lstStyle/>
          <a:p>
            <a:pPr lvl="1" indent="0" defTabSz="584200" hangingPunct="0">
              <a:lnSpc>
                <a:spcPct val="150000"/>
              </a:lnSpc>
              <a:spcBef>
                <a:spcPts val="2400"/>
              </a:spcBef>
              <a:buClrTx/>
              <a:tabLst>
                <a:tab pos="584200" algn="l"/>
              </a:tabLst>
            </a:pPr>
            <a:r>
              <a:rPr lang="en-US" b="1" spc="78" dirty="0">
                <a:solidFill>
                  <a:srgbClr val="000034"/>
                </a:solidFill>
                <a:latin typeface="Arial" panose="020B0604020202020204" pitchFamily="34" charset="0"/>
                <a:ea typeface="+mj-ea"/>
                <a:cs typeface="Arial" panose="020B0604020202020204" pitchFamily="34" charset="0"/>
              </a:rPr>
              <a:t>8. Audit Governance &amp; Independence</a:t>
            </a:r>
          </a:p>
          <a:p>
            <a:pPr marL="971550" lvl="1" indent="-514350" defTabSz="584200" hangingPunct="0">
              <a:lnSpc>
                <a:spcPct val="150000"/>
              </a:lnSpc>
              <a:spcBef>
                <a:spcPts val="2400"/>
              </a:spcBef>
              <a:buClrTx/>
              <a:buFont typeface="+mj-lt"/>
              <a:buAutoNum type="alphaLcParenR"/>
              <a:tabLst>
                <a:tab pos="584200" algn="l"/>
              </a:tabLst>
            </a:pPr>
            <a:r>
              <a:rPr lang="en-US" spc="78" dirty="0">
                <a:solidFill>
                  <a:srgbClr val="000034"/>
                </a:solidFill>
                <a:latin typeface="Arial" panose="020B0604020202020204" pitchFamily="34" charset="0"/>
                <a:ea typeface="+mj-ea"/>
                <a:cs typeface="Arial" panose="020B0604020202020204" pitchFamily="34" charset="0"/>
              </a:rPr>
              <a:t>	Working relationship with assurance.</a:t>
            </a:r>
          </a:p>
          <a:p>
            <a:pPr marL="971550" lvl="1" indent="-514350" defTabSz="584200" hangingPunct="0">
              <a:lnSpc>
                <a:spcPct val="150000"/>
              </a:lnSpc>
              <a:spcBef>
                <a:spcPts val="2400"/>
              </a:spcBef>
              <a:buClrTx/>
              <a:buFont typeface="+mj-lt"/>
              <a:buAutoNum type="alphaLcParenR"/>
              <a:tabLst>
                <a:tab pos="584200" algn="l"/>
              </a:tabLst>
            </a:pPr>
            <a:r>
              <a:rPr lang="en-US" spc="78" dirty="0">
                <a:solidFill>
                  <a:srgbClr val="000034"/>
                </a:solidFill>
                <a:latin typeface="Arial" panose="020B0604020202020204" pitchFamily="34" charset="0"/>
                <a:ea typeface="+mj-ea"/>
                <a:cs typeface="Arial" panose="020B0604020202020204" pitchFamily="34" charset="0"/>
              </a:rPr>
              <a:t>	Professional conduct.</a:t>
            </a:r>
          </a:p>
          <a:p>
            <a:pPr marL="971550" lvl="1" indent="-514350" defTabSz="584200" hangingPunct="0">
              <a:lnSpc>
                <a:spcPct val="150000"/>
              </a:lnSpc>
              <a:spcBef>
                <a:spcPts val="2400"/>
              </a:spcBef>
              <a:buClrTx/>
              <a:buFont typeface="+mj-lt"/>
              <a:buAutoNum type="alphaLcParenR"/>
              <a:tabLst>
                <a:tab pos="584200" algn="l"/>
              </a:tabLst>
            </a:pPr>
            <a:r>
              <a:rPr lang="en-US" spc="78" dirty="0">
                <a:solidFill>
                  <a:srgbClr val="000034"/>
                </a:solidFill>
                <a:latin typeface="Arial" panose="020B0604020202020204" pitchFamily="34" charset="0"/>
                <a:ea typeface="+mj-ea"/>
                <a:cs typeface="Arial" panose="020B0604020202020204" pitchFamily="34" charset="0"/>
              </a:rPr>
              <a:t>	Advice on significant issues and developments.</a:t>
            </a:r>
          </a:p>
          <a:p>
            <a:pPr marL="971550" lvl="4" indent="-514350" defTabSz="584200" hangingPunct="0">
              <a:lnSpc>
                <a:spcPct val="150000"/>
              </a:lnSpc>
              <a:spcBef>
                <a:spcPts val="2400"/>
              </a:spcBef>
              <a:buClrTx/>
              <a:buFont typeface="+mj-lt"/>
              <a:buAutoNum type="alphaLcParenR"/>
              <a:tabLst>
                <a:tab pos="584200" algn="l"/>
              </a:tabLst>
            </a:pPr>
            <a:r>
              <a:rPr lang="en-US" spc="78" dirty="0">
                <a:solidFill>
                  <a:srgbClr val="000034"/>
                </a:solidFill>
                <a:latin typeface="Arial" panose="020B0604020202020204" pitchFamily="34" charset="0"/>
                <a:ea typeface="+mj-ea"/>
                <a:cs typeface="Arial" panose="020B0604020202020204" pitchFamily="34" charset="0"/>
              </a:rPr>
              <a:t>	Independence of mind and appearance.</a:t>
            </a:r>
          </a:p>
          <a:p>
            <a:pPr lvl="1">
              <a:lnSpc>
                <a:spcPct val="150000"/>
              </a:lnSpc>
            </a:pPr>
            <a:endParaRPr lang="en-US" sz="3200" dirty="0">
              <a:latin typeface="Arial" panose="020B0604020202020204" pitchFamily="34" charset="0"/>
              <a:cs typeface="Arial" panose="020B0604020202020204" pitchFamily="34" charset="0"/>
            </a:endParaRPr>
          </a:p>
          <a:p>
            <a:pPr lvl="1" indent="0" defTabSz="584200" hangingPunct="0">
              <a:lnSpc>
                <a:spcPct val="150000"/>
              </a:lnSpc>
              <a:spcBef>
                <a:spcPts val="2400"/>
              </a:spcBef>
              <a:buClrTx/>
              <a:tabLst>
                <a:tab pos="584200" algn="l"/>
              </a:tabLst>
            </a:pPr>
            <a:r>
              <a:rPr lang="en-US" sz="3200" b="1" dirty="0">
                <a:latin typeface="Arial" panose="020B0604020202020204" pitchFamily="34" charset="0"/>
                <a:cs typeface="Arial" panose="020B0604020202020204" pitchFamily="34" charset="0"/>
              </a:rPr>
              <a:t>9. </a:t>
            </a:r>
            <a:r>
              <a:rPr lang="en-US" b="1" spc="78" dirty="0">
                <a:solidFill>
                  <a:srgbClr val="000034"/>
                </a:solidFill>
                <a:latin typeface="Arial" panose="020B0604020202020204" pitchFamily="34" charset="0"/>
                <a:ea typeface="+mj-ea"/>
                <a:cs typeface="Arial" panose="020B0604020202020204" pitchFamily="34" charset="0"/>
              </a:rPr>
              <a:t>Value Added Services</a:t>
            </a:r>
          </a:p>
          <a:p>
            <a:pPr marL="457200" lvl="1" indent="0">
              <a:lnSpc>
                <a:spcPct val="150000"/>
              </a:lnSpc>
            </a:pPr>
            <a:endParaRPr dirty="0"/>
          </a:p>
        </p:txBody>
      </p:sp>
    </p:spTree>
    <p:extLst>
      <p:ext uri="{BB962C8B-B14F-4D97-AF65-F5344CB8AC3E}">
        <p14:creationId xmlns:p14="http://schemas.microsoft.com/office/powerpoint/2010/main" val="390494435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C7A106-2A8C-CB98-574E-6DC53D535EE8}"/>
              </a:ext>
            </a:extLst>
          </p:cNvPr>
          <p:cNvSpPr>
            <a:spLocks noGrp="1"/>
          </p:cNvSpPr>
          <p:nvPr>
            <p:ph type="body" sz="quarter" idx="21"/>
          </p:nvPr>
        </p:nvSpPr>
        <p:spPr>
          <a:xfrm>
            <a:off x="497902" y="378224"/>
            <a:ext cx="18524676" cy="756442"/>
          </a:xfrm>
        </p:spPr>
        <p:txBody>
          <a:bodyPr>
            <a:normAutofit fontScale="92500" lnSpcReduction="10000"/>
          </a:bodyPr>
          <a:lstStyle/>
          <a:p>
            <a:r>
              <a:rPr lang="en-US" sz="5800" b="1" dirty="0">
                <a:solidFill>
                  <a:schemeClr val="bg2">
                    <a:lumMod val="90000"/>
                  </a:schemeClr>
                </a:solidFill>
                <a:latin typeface="Arial" panose="020B0604020202020204" pitchFamily="34" charset="0"/>
                <a:cs typeface="Arial" panose="020B0604020202020204" pitchFamily="34" charset="0"/>
              </a:rPr>
              <a:t>Evaluation Scoring by Group Audit And Risk Committee</a:t>
            </a:r>
          </a:p>
          <a:p>
            <a:endParaRPr lang="en-ZA" dirty="0"/>
          </a:p>
        </p:txBody>
      </p:sp>
      <p:graphicFrame>
        <p:nvGraphicFramePr>
          <p:cNvPr id="6" name="Table 5">
            <a:extLst>
              <a:ext uri="{FF2B5EF4-FFF2-40B4-BE49-F238E27FC236}">
                <a16:creationId xmlns:a16="http://schemas.microsoft.com/office/drawing/2014/main" id="{7631A5DA-BBA5-92A5-C091-A8FAC4388B3D}"/>
              </a:ext>
            </a:extLst>
          </p:cNvPr>
          <p:cNvGraphicFramePr>
            <a:graphicFrameLocks noGrp="1"/>
          </p:cNvGraphicFramePr>
          <p:nvPr>
            <p:extLst>
              <p:ext uri="{D42A27DB-BD31-4B8C-83A1-F6EECF244321}">
                <p14:modId xmlns:p14="http://schemas.microsoft.com/office/powerpoint/2010/main" val="1143964595"/>
              </p:ext>
            </p:extLst>
          </p:nvPr>
        </p:nvGraphicFramePr>
        <p:xfrm>
          <a:off x="497902" y="1147002"/>
          <a:ext cx="22990631" cy="11812553"/>
        </p:xfrm>
        <a:graphic>
          <a:graphicData uri="http://schemas.openxmlformats.org/drawingml/2006/table">
            <a:tbl>
              <a:tblPr>
                <a:tableStyleId>{5C22544A-7EE6-4342-B048-85BDC9FD1C3A}</a:tableStyleId>
              </a:tblPr>
              <a:tblGrid>
                <a:gridCol w="1673619">
                  <a:extLst>
                    <a:ext uri="{9D8B030D-6E8A-4147-A177-3AD203B41FA5}">
                      <a16:colId xmlns:a16="http://schemas.microsoft.com/office/drawing/2014/main" val="1722680118"/>
                    </a:ext>
                  </a:extLst>
                </a:gridCol>
                <a:gridCol w="14675129">
                  <a:extLst>
                    <a:ext uri="{9D8B030D-6E8A-4147-A177-3AD203B41FA5}">
                      <a16:colId xmlns:a16="http://schemas.microsoft.com/office/drawing/2014/main" val="3175057234"/>
                    </a:ext>
                  </a:extLst>
                </a:gridCol>
                <a:gridCol w="902506">
                  <a:extLst>
                    <a:ext uri="{9D8B030D-6E8A-4147-A177-3AD203B41FA5}">
                      <a16:colId xmlns:a16="http://schemas.microsoft.com/office/drawing/2014/main" val="3961113514"/>
                    </a:ext>
                  </a:extLst>
                </a:gridCol>
                <a:gridCol w="902506">
                  <a:extLst>
                    <a:ext uri="{9D8B030D-6E8A-4147-A177-3AD203B41FA5}">
                      <a16:colId xmlns:a16="http://schemas.microsoft.com/office/drawing/2014/main" val="1304787432"/>
                    </a:ext>
                  </a:extLst>
                </a:gridCol>
                <a:gridCol w="902506">
                  <a:extLst>
                    <a:ext uri="{9D8B030D-6E8A-4147-A177-3AD203B41FA5}">
                      <a16:colId xmlns:a16="http://schemas.microsoft.com/office/drawing/2014/main" val="3306767700"/>
                    </a:ext>
                  </a:extLst>
                </a:gridCol>
                <a:gridCol w="902506">
                  <a:extLst>
                    <a:ext uri="{9D8B030D-6E8A-4147-A177-3AD203B41FA5}">
                      <a16:colId xmlns:a16="http://schemas.microsoft.com/office/drawing/2014/main" val="3706328937"/>
                    </a:ext>
                  </a:extLst>
                </a:gridCol>
                <a:gridCol w="902506">
                  <a:extLst>
                    <a:ext uri="{9D8B030D-6E8A-4147-A177-3AD203B41FA5}">
                      <a16:colId xmlns:a16="http://schemas.microsoft.com/office/drawing/2014/main" val="1472000365"/>
                    </a:ext>
                  </a:extLst>
                </a:gridCol>
                <a:gridCol w="902506">
                  <a:extLst>
                    <a:ext uri="{9D8B030D-6E8A-4147-A177-3AD203B41FA5}">
                      <a16:colId xmlns:a16="http://schemas.microsoft.com/office/drawing/2014/main" val="730915757"/>
                    </a:ext>
                  </a:extLst>
                </a:gridCol>
                <a:gridCol w="1226847">
                  <a:extLst>
                    <a:ext uri="{9D8B030D-6E8A-4147-A177-3AD203B41FA5}">
                      <a16:colId xmlns:a16="http://schemas.microsoft.com/office/drawing/2014/main" val="1945789696"/>
                    </a:ext>
                  </a:extLst>
                </a:gridCol>
              </a:tblGrid>
              <a:tr h="462422">
                <a:tc>
                  <a:txBody>
                    <a:bodyPr/>
                    <a:lstStyle/>
                    <a:p>
                      <a:pPr algn="l" fontAlgn="b"/>
                      <a:r>
                        <a:rPr lang="en-US" sz="2100" b="1" u="none" strike="noStrike" dirty="0">
                          <a:effectLst/>
                          <a:latin typeface="Arial" panose="020B0604020202020204" pitchFamily="34" charset="0"/>
                          <a:cs typeface="Arial" panose="020B0604020202020204" pitchFamily="34" charset="0"/>
                        </a:rPr>
                        <a:t> </a:t>
                      </a:r>
                      <a:endParaRPr lang="en-US" sz="2100" b="1"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gridSpan="7">
                  <a:txBody>
                    <a:bodyPr/>
                    <a:lstStyle/>
                    <a:p>
                      <a:pPr algn="l" fontAlgn="b"/>
                      <a:r>
                        <a:rPr lang="en-US" sz="2100" b="1" u="none" strike="noStrike" dirty="0">
                          <a:effectLst/>
                          <a:latin typeface="Arial" panose="020B0604020202020204" pitchFamily="34" charset="0"/>
                          <a:cs typeface="Arial" panose="020B0604020202020204" pitchFamily="34" charset="0"/>
                        </a:rPr>
                        <a:t>A. CALIBRE OF EXTERNAL ASSURANCE PROVIDER FIRM</a:t>
                      </a:r>
                      <a:endParaRPr lang="en-US" sz="2100" b="1"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2100" u="none" strike="noStrike" dirty="0">
                          <a:effectLst/>
                          <a:latin typeface="Arial" panose="020B0604020202020204" pitchFamily="34" charset="0"/>
                          <a:cs typeface="Arial" panose="020B0604020202020204" pitchFamily="34" charset="0"/>
                        </a:rPr>
                        <a:t>Rating</a:t>
                      </a:r>
                      <a:endParaRPr lang="en-US" sz="2100" b="1"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extLst>
                  <a:ext uri="{0D108BD9-81ED-4DB2-BD59-A6C34878D82A}">
                    <a16:rowId xmlns:a16="http://schemas.microsoft.com/office/drawing/2014/main" val="1323874631"/>
                  </a:ext>
                </a:extLst>
              </a:tr>
              <a:tr h="924846">
                <a:tc>
                  <a:txBody>
                    <a:bodyPr/>
                    <a:lstStyle/>
                    <a:p>
                      <a:pPr algn="ctr" fontAlgn="ctr"/>
                      <a:r>
                        <a:rPr lang="en-US" sz="2100" u="none" strike="noStrike" dirty="0">
                          <a:effectLst/>
                          <a:latin typeface="Arial" panose="020B0604020202020204" pitchFamily="34" charset="0"/>
                          <a:cs typeface="Arial" panose="020B0604020202020204" pitchFamily="34" charset="0"/>
                        </a:rPr>
                        <a:t>1</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l" fontAlgn="t"/>
                      <a:r>
                        <a:rPr lang="en-US" sz="2100" u="none" strike="noStrike" dirty="0">
                          <a:effectLst/>
                          <a:latin typeface="Arial" panose="020B0604020202020204" pitchFamily="34" charset="0"/>
                          <a:cs typeface="Arial" panose="020B0604020202020204" pitchFamily="34" charset="0"/>
                        </a:rPr>
                        <a:t>Does the external audit firm have a good reputation? Consideration of litigation cases against the firm, significant issues in the public news etc.</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0</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1</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2</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3</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4</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5</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b"/>
                      <a:r>
                        <a:rPr lang="en-US" sz="2100" u="none" strike="noStrike" dirty="0">
                          <a:effectLst/>
                          <a:latin typeface="Arial" panose="020B0604020202020204" pitchFamily="34" charset="0"/>
                          <a:cs typeface="Arial" panose="020B0604020202020204" pitchFamily="34" charset="0"/>
                        </a:rPr>
                        <a:t> </a:t>
                      </a:r>
                      <a:endParaRPr lang="en-US" sz="2100" b="1" i="0" u="none" strike="noStrike" dirty="0">
                        <a:solidFill>
                          <a:srgbClr val="002060"/>
                        </a:solidFill>
                        <a:effectLst/>
                        <a:latin typeface="Arial" panose="020B0604020202020204" pitchFamily="34" charset="0"/>
                        <a:cs typeface="Arial" panose="020B0604020202020204" pitchFamily="34" charset="0"/>
                      </a:endParaRPr>
                    </a:p>
                  </a:txBody>
                  <a:tcPr marL="13188" marR="13188" marT="13188" marB="0"/>
                </a:tc>
                <a:extLst>
                  <a:ext uri="{0D108BD9-81ED-4DB2-BD59-A6C34878D82A}">
                    <a16:rowId xmlns:a16="http://schemas.microsoft.com/office/drawing/2014/main" val="214259731"/>
                  </a:ext>
                </a:extLst>
              </a:tr>
              <a:tr h="1033437">
                <a:tc>
                  <a:txBody>
                    <a:bodyPr/>
                    <a:lstStyle/>
                    <a:p>
                      <a:pPr algn="ctr" fontAlgn="ctr"/>
                      <a:r>
                        <a:rPr lang="en-US" sz="2100" u="none" strike="noStrike" dirty="0">
                          <a:effectLst/>
                          <a:latin typeface="Arial" panose="020B0604020202020204" pitchFamily="34" charset="0"/>
                          <a:cs typeface="Arial" panose="020B0604020202020204" pitchFamily="34" charset="0"/>
                        </a:rPr>
                        <a:t>2</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l" fontAlgn="t"/>
                      <a:r>
                        <a:rPr lang="en-US" sz="2100" u="none" strike="noStrike" dirty="0">
                          <a:effectLst/>
                          <a:latin typeface="Arial" panose="020B0604020202020204" pitchFamily="34" charset="0"/>
                          <a:cs typeface="Arial" panose="020B0604020202020204" pitchFamily="34" charset="0"/>
                        </a:rPr>
                        <a:t>Does the external audit firm have the appropriate size, and resources required to provide the required services to Rand Water?</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0</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1</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2</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3</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4</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5</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b"/>
                      <a:r>
                        <a:rPr lang="en-US" sz="2100" u="none" strike="noStrike" dirty="0">
                          <a:effectLst/>
                          <a:latin typeface="Arial" panose="020B0604020202020204" pitchFamily="34" charset="0"/>
                          <a:cs typeface="Arial" panose="020B0604020202020204" pitchFamily="34" charset="0"/>
                        </a:rPr>
                        <a:t> </a:t>
                      </a:r>
                      <a:endParaRPr lang="en-US" sz="2100" b="1" i="0" u="none" strike="noStrike" dirty="0">
                        <a:solidFill>
                          <a:srgbClr val="002060"/>
                        </a:solidFill>
                        <a:effectLst/>
                        <a:latin typeface="Arial" panose="020B0604020202020204" pitchFamily="34" charset="0"/>
                        <a:cs typeface="Arial" panose="020B0604020202020204" pitchFamily="34" charset="0"/>
                      </a:endParaRPr>
                    </a:p>
                  </a:txBody>
                  <a:tcPr marL="13188" marR="13188" marT="13188" marB="0"/>
                </a:tc>
                <a:extLst>
                  <a:ext uri="{0D108BD9-81ED-4DB2-BD59-A6C34878D82A}">
                    <a16:rowId xmlns:a16="http://schemas.microsoft.com/office/drawing/2014/main" val="3705233807"/>
                  </a:ext>
                </a:extLst>
              </a:tr>
              <a:tr h="1125900">
                <a:tc>
                  <a:txBody>
                    <a:bodyPr/>
                    <a:lstStyle/>
                    <a:p>
                      <a:pPr algn="ctr" fontAlgn="ctr"/>
                      <a:r>
                        <a:rPr lang="en-US" sz="2100" u="none" strike="noStrike" dirty="0">
                          <a:effectLst/>
                          <a:latin typeface="Arial" panose="020B0604020202020204" pitchFamily="34" charset="0"/>
                          <a:cs typeface="Arial" panose="020B0604020202020204" pitchFamily="34" charset="0"/>
                        </a:rPr>
                        <a:t>3</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l" fontAlgn="t"/>
                      <a:r>
                        <a:rPr lang="en-US" sz="2100" u="none" strike="noStrike" dirty="0">
                          <a:effectLst/>
                          <a:latin typeface="Arial" panose="020B0604020202020204" pitchFamily="34" charset="0"/>
                          <a:cs typeface="Arial" panose="020B0604020202020204" pitchFamily="34" charset="0"/>
                        </a:rPr>
                        <a:t>Has the external audit firm highlighted any actual or imminent significant changes to the firm (e.g. changes in affiliation with international firm, major expansion or reduction in operations)</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0</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1</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2</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3</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4</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5</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b"/>
                      <a:r>
                        <a:rPr lang="en-US" sz="2100" u="none" strike="noStrike" dirty="0">
                          <a:effectLst/>
                          <a:latin typeface="Arial" panose="020B0604020202020204" pitchFamily="34" charset="0"/>
                          <a:cs typeface="Arial" panose="020B0604020202020204" pitchFamily="34" charset="0"/>
                        </a:rPr>
                        <a:t> </a:t>
                      </a:r>
                      <a:endParaRPr lang="en-US" sz="2100" b="1" i="0" u="none" strike="noStrike" dirty="0">
                        <a:solidFill>
                          <a:srgbClr val="002060"/>
                        </a:solidFill>
                        <a:effectLst/>
                        <a:latin typeface="Arial" panose="020B0604020202020204" pitchFamily="34" charset="0"/>
                        <a:cs typeface="Arial" panose="020B0604020202020204" pitchFamily="34" charset="0"/>
                      </a:endParaRPr>
                    </a:p>
                  </a:txBody>
                  <a:tcPr marL="13188" marR="13188" marT="13188" marB="0"/>
                </a:tc>
                <a:extLst>
                  <a:ext uri="{0D108BD9-81ED-4DB2-BD59-A6C34878D82A}">
                    <a16:rowId xmlns:a16="http://schemas.microsoft.com/office/drawing/2014/main" val="582982512"/>
                  </a:ext>
                </a:extLst>
              </a:tr>
              <a:tr h="462422">
                <a:tc>
                  <a:txBody>
                    <a:bodyPr/>
                    <a:lstStyle/>
                    <a:p>
                      <a:pPr algn="l" fontAlgn="b"/>
                      <a:r>
                        <a:rPr lang="en-US" sz="2100" b="1" u="none" strike="noStrike" dirty="0">
                          <a:effectLst/>
                          <a:latin typeface="Arial" panose="020B0604020202020204" pitchFamily="34" charset="0"/>
                          <a:cs typeface="Arial" panose="020B0604020202020204" pitchFamily="34" charset="0"/>
                        </a:rPr>
                        <a:t> </a:t>
                      </a:r>
                      <a:endParaRPr lang="en-US" sz="2100" b="1"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gridSpan="7">
                  <a:txBody>
                    <a:bodyPr/>
                    <a:lstStyle/>
                    <a:p>
                      <a:pPr algn="l" fontAlgn="b"/>
                      <a:r>
                        <a:rPr lang="en-US" sz="2100" b="1" u="none" strike="noStrike" dirty="0">
                          <a:effectLst/>
                          <a:latin typeface="Arial" panose="020B0604020202020204" pitchFamily="34" charset="0"/>
                          <a:cs typeface="Arial" panose="020B0604020202020204" pitchFamily="34" charset="0"/>
                        </a:rPr>
                        <a:t>B. AUDIT TEAM</a:t>
                      </a:r>
                      <a:endParaRPr lang="en-US" sz="2100" b="1"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2100" u="none" strike="noStrike" dirty="0">
                          <a:effectLst/>
                          <a:latin typeface="Arial" panose="020B0604020202020204" pitchFamily="34" charset="0"/>
                          <a:cs typeface="Arial" panose="020B0604020202020204" pitchFamily="34" charset="0"/>
                        </a:rPr>
                        <a:t>Rating</a:t>
                      </a:r>
                      <a:endParaRPr lang="en-US" sz="2100" b="1"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extLst>
                  <a:ext uri="{0D108BD9-81ED-4DB2-BD59-A6C34878D82A}">
                    <a16:rowId xmlns:a16="http://schemas.microsoft.com/office/drawing/2014/main" val="1961744403"/>
                  </a:ext>
                </a:extLst>
              </a:tr>
              <a:tr h="1125900">
                <a:tc>
                  <a:txBody>
                    <a:bodyPr/>
                    <a:lstStyle/>
                    <a:p>
                      <a:pPr algn="ctr" fontAlgn="ctr"/>
                      <a:r>
                        <a:rPr lang="en-US" sz="2100" u="none" strike="noStrike" dirty="0">
                          <a:effectLst/>
                          <a:latin typeface="Arial" panose="020B0604020202020204" pitchFamily="34" charset="0"/>
                          <a:cs typeface="Arial" panose="020B0604020202020204" pitchFamily="34" charset="0"/>
                        </a:rPr>
                        <a:t>4</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l" fontAlgn="t"/>
                      <a:r>
                        <a:rPr lang="en-US" sz="2100" u="none" strike="noStrike" dirty="0">
                          <a:effectLst/>
                          <a:latin typeface="Arial" panose="020B0604020202020204" pitchFamily="34" charset="0"/>
                          <a:cs typeface="Arial" panose="020B0604020202020204" pitchFamily="34" charset="0"/>
                        </a:rPr>
                        <a:t>Do the individuals assigned to the external audit team have the requisite expertise, including industry knowledge, to effectively audit Rand Water and ensure coverage of any potential accounting or finance issues?</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0</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1</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2</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3</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4</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5</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b"/>
                      <a:r>
                        <a:rPr lang="en-US" sz="2100" u="none" strike="noStrike" dirty="0">
                          <a:effectLst/>
                          <a:latin typeface="Arial" panose="020B0604020202020204" pitchFamily="34" charset="0"/>
                          <a:cs typeface="Arial" panose="020B0604020202020204" pitchFamily="34" charset="0"/>
                        </a:rPr>
                        <a:t> </a:t>
                      </a:r>
                      <a:endParaRPr lang="en-US" sz="2100" b="1" i="0" u="none" strike="noStrike" dirty="0">
                        <a:solidFill>
                          <a:srgbClr val="002060"/>
                        </a:solidFill>
                        <a:effectLst/>
                        <a:latin typeface="Arial" panose="020B0604020202020204" pitchFamily="34" charset="0"/>
                        <a:cs typeface="Arial" panose="020B0604020202020204" pitchFamily="34" charset="0"/>
                      </a:endParaRPr>
                    </a:p>
                  </a:txBody>
                  <a:tcPr marL="13188" marR="13188" marT="13188" marB="0"/>
                </a:tc>
                <a:extLst>
                  <a:ext uri="{0D108BD9-81ED-4DB2-BD59-A6C34878D82A}">
                    <a16:rowId xmlns:a16="http://schemas.microsoft.com/office/drawing/2014/main" val="2303939908"/>
                  </a:ext>
                </a:extLst>
              </a:tr>
              <a:tr h="1025371">
                <a:tc>
                  <a:txBody>
                    <a:bodyPr/>
                    <a:lstStyle/>
                    <a:p>
                      <a:pPr algn="ctr" fontAlgn="ctr"/>
                      <a:r>
                        <a:rPr lang="en-US" sz="2100" u="none" strike="noStrike" dirty="0">
                          <a:effectLst/>
                          <a:latin typeface="Arial" panose="020B0604020202020204" pitchFamily="34" charset="0"/>
                          <a:cs typeface="Arial" panose="020B0604020202020204" pitchFamily="34" charset="0"/>
                        </a:rPr>
                        <a:t>5</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l" fontAlgn="t"/>
                      <a:r>
                        <a:rPr lang="en-US" sz="2100" u="none" strike="noStrike" dirty="0">
                          <a:effectLst/>
                          <a:latin typeface="Arial" panose="020B0604020202020204" pitchFamily="34" charset="0"/>
                          <a:cs typeface="Arial" panose="020B0604020202020204" pitchFamily="34" charset="0"/>
                        </a:rPr>
                        <a:t>Scope of the engagement partner’s/other senior personnel’s involvement in the audit process? Is this balanced in light of the requirements of the engagements.</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0</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1</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2</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3</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4</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5</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b"/>
                      <a:r>
                        <a:rPr lang="en-US" sz="2100" u="none" strike="noStrike" dirty="0">
                          <a:effectLst/>
                          <a:latin typeface="Arial" panose="020B0604020202020204" pitchFamily="34" charset="0"/>
                          <a:cs typeface="Arial" panose="020B0604020202020204" pitchFamily="34" charset="0"/>
                        </a:rPr>
                        <a:t> </a:t>
                      </a:r>
                      <a:endParaRPr lang="en-US" sz="2100" b="1" i="0" u="none" strike="noStrike" dirty="0">
                        <a:solidFill>
                          <a:srgbClr val="002060"/>
                        </a:solidFill>
                        <a:effectLst/>
                        <a:latin typeface="Arial" panose="020B0604020202020204" pitchFamily="34" charset="0"/>
                        <a:cs typeface="Arial" panose="020B0604020202020204" pitchFamily="34" charset="0"/>
                      </a:endParaRPr>
                    </a:p>
                  </a:txBody>
                  <a:tcPr marL="13188" marR="13188" marT="13188" marB="0"/>
                </a:tc>
                <a:extLst>
                  <a:ext uri="{0D108BD9-81ED-4DB2-BD59-A6C34878D82A}">
                    <a16:rowId xmlns:a16="http://schemas.microsoft.com/office/drawing/2014/main" val="3858889968"/>
                  </a:ext>
                </a:extLst>
              </a:tr>
              <a:tr h="462422">
                <a:tc>
                  <a:txBody>
                    <a:bodyPr/>
                    <a:lstStyle/>
                    <a:p>
                      <a:pPr algn="ctr" fontAlgn="ctr"/>
                      <a:r>
                        <a:rPr lang="en-US" sz="2100" u="none" strike="noStrike" dirty="0">
                          <a:effectLst/>
                          <a:latin typeface="Arial" panose="020B0604020202020204" pitchFamily="34" charset="0"/>
                          <a:cs typeface="Arial" panose="020B0604020202020204" pitchFamily="34" charset="0"/>
                        </a:rPr>
                        <a:t>6</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l" fontAlgn="t"/>
                      <a:r>
                        <a:rPr lang="en-US" sz="2100" u="none" strike="noStrike" dirty="0">
                          <a:effectLst/>
                          <a:latin typeface="Arial" panose="020B0604020202020204" pitchFamily="34" charset="0"/>
                          <a:cs typeface="Arial" panose="020B0604020202020204" pitchFamily="34" charset="0"/>
                        </a:rPr>
                        <a:t>Clear demonstration of transformation on the audit team</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0</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1</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2</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3</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4</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5</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b"/>
                      <a:r>
                        <a:rPr lang="en-US" sz="2100" u="none" strike="noStrike" dirty="0">
                          <a:effectLst/>
                          <a:latin typeface="Arial" panose="020B0604020202020204" pitchFamily="34" charset="0"/>
                          <a:cs typeface="Arial" panose="020B0604020202020204" pitchFamily="34" charset="0"/>
                        </a:rPr>
                        <a:t> </a:t>
                      </a:r>
                      <a:endParaRPr lang="en-US" sz="2100" b="1" i="0" u="none" strike="noStrike" dirty="0">
                        <a:solidFill>
                          <a:srgbClr val="002060"/>
                        </a:solidFill>
                        <a:effectLst/>
                        <a:latin typeface="Arial" panose="020B0604020202020204" pitchFamily="34" charset="0"/>
                        <a:cs typeface="Arial" panose="020B0604020202020204" pitchFamily="34" charset="0"/>
                      </a:endParaRPr>
                    </a:p>
                  </a:txBody>
                  <a:tcPr marL="13188" marR="13188" marT="13188" marB="0"/>
                </a:tc>
                <a:extLst>
                  <a:ext uri="{0D108BD9-81ED-4DB2-BD59-A6C34878D82A}">
                    <a16:rowId xmlns:a16="http://schemas.microsoft.com/office/drawing/2014/main" val="2802054376"/>
                  </a:ext>
                </a:extLst>
              </a:tr>
              <a:tr h="462422">
                <a:tc>
                  <a:txBody>
                    <a:bodyPr/>
                    <a:lstStyle/>
                    <a:p>
                      <a:pPr algn="ctr" fontAlgn="ctr"/>
                      <a:r>
                        <a:rPr lang="en-US" sz="2100" u="none" strike="noStrike" dirty="0">
                          <a:effectLst/>
                          <a:latin typeface="Arial" panose="020B0604020202020204" pitchFamily="34" charset="0"/>
                          <a:cs typeface="Arial" panose="020B0604020202020204" pitchFamily="34" charset="0"/>
                        </a:rPr>
                        <a:t>7</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l" fontAlgn="t"/>
                      <a:r>
                        <a:rPr lang="en-US" sz="2100" u="none" strike="noStrike" dirty="0">
                          <a:effectLst/>
                          <a:latin typeface="Arial" panose="020B0604020202020204" pitchFamily="34" charset="0"/>
                          <a:cs typeface="Arial" panose="020B0604020202020204" pitchFamily="34" charset="0"/>
                        </a:rPr>
                        <a:t>Clear demonstration of skills transfer within the audit team assigned</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0</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1</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2</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3</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4</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5</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b"/>
                      <a:r>
                        <a:rPr lang="en-US" sz="2100" u="none" strike="noStrike" dirty="0">
                          <a:effectLst/>
                          <a:latin typeface="Arial" panose="020B0604020202020204" pitchFamily="34" charset="0"/>
                          <a:cs typeface="Arial" panose="020B0604020202020204" pitchFamily="34" charset="0"/>
                        </a:rPr>
                        <a:t> </a:t>
                      </a:r>
                      <a:endParaRPr lang="en-US" sz="2100" b="1" i="0" u="none" strike="noStrike" dirty="0">
                        <a:solidFill>
                          <a:srgbClr val="002060"/>
                        </a:solidFill>
                        <a:effectLst/>
                        <a:latin typeface="Arial" panose="020B0604020202020204" pitchFamily="34" charset="0"/>
                        <a:cs typeface="Arial" panose="020B0604020202020204" pitchFamily="34" charset="0"/>
                      </a:endParaRPr>
                    </a:p>
                  </a:txBody>
                  <a:tcPr marL="13188" marR="13188" marT="13188" marB="0"/>
                </a:tc>
                <a:extLst>
                  <a:ext uri="{0D108BD9-81ED-4DB2-BD59-A6C34878D82A}">
                    <a16:rowId xmlns:a16="http://schemas.microsoft.com/office/drawing/2014/main" val="154869187"/>
                  </a:ext>
                </a:extLst>
              </a:tr>
              <a:tr h="462422">
                <a:tc>
                  <a:txBody>
                    <a:bodyPr/>
                    <a:lstStyle/>
                    <a:p>
                      <a:pPr algn="ctr" fontAlgn="ctr"/>
                      <a:r>
                        <a:rPr lang="en-US" sz="2100" u="none" strike="noStrike" dirty="0">
                          <a:effectLst/>
                          <a:latin typeface="Arial" panose="020B0604020202020204" pitchFamily="34" charset="0"/>
                          <a:cs typeface="Arial" panose="020B0604020202020204" pitchFamily="34" charset="0"/>
                        </a:rPr>
                        <a:t>8</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l" fontAlgn="t"/>
                      <a:r>
                        <a:rPr lang="en-US" sz="2100" u="none" strike="noStrike" dirty="0">
                          <a:effectLst/>
                          <a:latin typeface="Arial" panose="020B0604020202020204" pitchFamily="34" charset="0"/>
                          <a:cs typeface="Arial" panose="020B0604020202020204" pitchFamily="34" charset="0"/>
                        </a:rPr>
                        <a:t>Demonstration of understanding the Public Sector and related compliance requirements</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0</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1</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2</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3</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4</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5</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b"/>
                      <a:r>
                        <a:rPr lang="en-US" sz="2100" u="none" strike="noStrike" dirty="0">
                          <a:effectLst/>
                          <a:latin typeface="Arial" panose="020B0604020202020204" pitchFamily="34" charset="0"/>
                          <a:cs typeface="Arial" panose="020B0604020202020204" pitchFamily="34" charset="0"/>
                        </a:rPr>
                        <a:t> </a:t>
                      </a:r>
                      <a:endParaRPr lang="en-US" sz="2100" b="1" i="0" u="none" strike="noStrike" dirty="0">
                        <a:solidFill>
                          <a:srgbClr val="002060"/>
                        </a:solidFill>
                        <a:effectLst/>
                        <a:latin typeface="Arial" panose="020B0604020202020204" pitchFamily="34" charset="0"/>
                        <a:cs typeface="Arial" panose="020B0604020202020204" pitchFamily="34" charset="0"/>
                      </a:endParaRPr>
                    </a:p>
                  </a:txBody>
                  <a:tcPr marL="13188" marR="13188" marT="13188" marB="0"/>
                </a:tc>
                <a:extLst>
                  <a:ext uri="{0D108BD9-81ED-4DB2-BD59-A6C34878D82A}">
                    <a16:rowId xmlns:a16="http://schemas.microsoft.com/office/drawing/2014/main" val="4271508821"/>
                  </a:ext>
                </a:extLst>
              </a:tr>
              <a:tr h="462422">
                <a:tc>
                  <a:txBody>
                    <a:bodyPr/>
                    <a:lstStyle/>
                    <a:p>
                      <a:pPr algn="l" fontAlgn="b"/>
                      <a:r>
                        <a:rPr lang="en-US" sz="2100" b="1" u="none" strike="noStrike" dirty="0">
                          <a:effectLst/>
                          <a:latin typeface="Arial" panose="020B0604020202020204" pitchFamily="34" charset="0"/>
                          <a:cs typeface="Arial" panose="020B0604020202020204" pitchFamily="34" charset="0"/>
                        </a:rPr>
                        <a:t> </a:t>
                      </a:r>
                      <a:endParaRPr lang="en-US" sz="2100" b="1"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gridSpan="7">
                  <a:txBody>
                    <a:bodyPr/>
                    <a:lstStyle/>
                    <a:p>
                      <a:pPr algn="l" fontAlgn="b"/>
                      <a:r>
                        <a:rPr lang="en-US" sz="2100" b="1" u="none" strike="noStrike" dirty="0">
                          <a:effectLst/>
                          <a:latin typeface="Arial" panose="020B0604020202020204" pitchFamily="34" charset="0"/>
                          <a:cs typeface="Arial" panose="020B0604020202020204" pitchFamily="34" charset="0"/>
                        </a:rPr>
                        <a:t>C. AUDIT SCOPE</a:t>
                      </a:r>
                      <a:endParaRPr lang="en-US" sz="2100" b="1"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2100" u="none" strike="noStrike" dirty="0">
                          <a:effectLst/>
                          <a:latin typeface="Arial" panose="020B0604020202020204" pitchFamily="34" charset="0"/>
                          <a:cs typeface="Arial" panose="020B0604020202020204" pitchFamily="34" charset="0"/>
                        </a:rPr>
                        <a:t>Rating</a:t>
                      </a:r>
                      <a:endParaRPr lang="en-US" sz="2100" b="1"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extLst>
                  <a:ext uri="{0D108BD9-81ED-4DB2-BD59-A6C34878D82A}">
                    <a16:rowId xmlns:a16="http://schemas.microsoft.com/office/drawing/2014/main" val="4041823498"/>
                  </a:ext>
                </a:extLst>
              </a:tr>
              <a:tr h="1122635">
                <a:tc>
                  <a:txBody>
                    <a:bodyPr/>
                    <a:lstStyle/>
                    <a:p>
                      <a:pPr algn="ctr" fontAlgn="ctr"/>
                      <a:r>
                        <a:rPr lang="en-US" sz="2100" u="none" strike="noStrike" dirty="0">
                          <a:effectLst/>
                          <a:latin typeface="Arial" panose="020B0604020202020204" pitchFamily="34" charset="0"/>
                          <a:cs typeface="Arial" panose="020B0604020202020204" pitchFamily="34" charset="0"/>
                        </a:rPr>
                        <a:t>9</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l" fontAlgn="t"/>
                      <a:r>
                        <a:rPr lang="en-US" sz="2100" u="none" strike="noStrike" dirty="0">
                          <a:effectLst/>
                          <a:latin typeface="Arial" panose="020B0604020202020204" pitchFamily="34" charset="0"/>
                          <a:cs typeface="Arial" panose="020B0604020202020204" pitchFamily="34" charset="0"/>
                        </a:rPr>
                        <a:t>Discussion of proposed audit plan/scope with an extent of procedures in light of the International Standards of Auditing sufficiently proposed to address risks identified on the engagements (Rand Water Sustainability-Linked Bond KPI Review and Review of Consolidated Interim Financial Statements).</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0</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1</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2</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3</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4</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5</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b"/>
                      <a:r>
                        <a:rPr lang="en-US" sz="2100" u="none" strike="noStrike" dirty="0">
                          <a:effectLst/>
                          <a:latin typeface="Arial" panose="020B0604020202020204" pitchFamily="34" charset="0"/>
                          <a:cs typeface="Arial" panose="020B0604020202020204" pitchFamily="34" charset="0"/>
                        </a:rPr>
                        <a:t> </a:t>
                      </a:r>
                      <a:endParaRPr lang="en-US" sz="2100" b="1" i="0" u="none" strike="noStrike" dirty="0">
                        <a:solidFill>
                          <a:srgbClr val="002060"/>
                        </a:solidFill>
                        <a:effectLst/>
                        <a:latin typeface="Arial" panose="020B0604020202020204" pitchFamily="34" charset="0"/>
                        <a:cs typeface="Arial" panose="020B0604020202020204" pitchFamily="34" charset="0"/>
                      </a:endParaRPr>
                    </a:p>
                  </a:txBody>
                  <a:tcPr marL="13188" marR="13188" marT="13188" marB="0"/>
                </a:tc>
                <a:extLst>
                  <a:ext uri="{0D108BD9-81ED-4DB2-BD59-A6C34878D82A}">
                    <a16:rowId xmlns:a16="http://schemas.microsoft.com/office/drawing/2014/main" val="1613591908"/>
                  </a:ext>
                </a:extLst>
              </a:tr>
              <a:tr h="462422">
                <a:tc>
                  <a:txBody>
                    <a:bodyPr/>
                    <a:lstStyle/>
                    <a:p>
                      <a:pPr algn="ctr" fontAlgn="ctr"/>
                      <a:r>
                        <a:rPr lang="en-US" sz="2100" u="none" strike="noStrike" dirty="0">
                          <a:effectLst/>
                          <a:latin typeface="Arial" panose="020B0604020202020204" pitchFamily="34" charset="0"/>
                          <a:cs typeface="Arial" panose="020B0604020202020204" pitchFamily="34" charset="0"/>
                        </a:rPr>
                        <a:t>10</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l" fontAlgn="t"/>
                      <a:r>
                        <a:rPr lang="en-US" sz="2100" u="none" strike="noStrike" dirty="0">
                          <a:effectLst/>
                          <a:latin typeface="Arial" panose="020B0604020202020204" pitchFamily="34" charset="0"/>
                          <a:cs typeface="Arial" panose="020B0604020202020204" pitchFamily="34" charset="0"/>
                        </a:rPr>
                        <a:t>Reporting processes and timing adequate to cover engagements proposed.</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0</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1</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2</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3</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4</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5</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b"/>
                      <a:r>
                        <a:rPr lang="en-US" sz="2100" u="none" strike="noStrike" dirty="0">
                          <a:effectLst/>
                          <a:latin typeface="Arial" panose="020B0604020202020204" pitchFamily="34" charset="0"/>
                          <a:cs typeface="Arial" panose="020B0604020202020204" pitchFamily="34" charset="0"/>
                        </a:rPr>
                        <a:t> </a:t>
                      </a:r>
                      <a:endParaRPr lang="en-US" sz="2100" b="1" i="0" u="none" strike="noStrike" dirty="0">
                        <a:solidFill>
                          <a:srgbClr val="002060"/>
                        </a:solidFill>
                        <a:effectLst/>
                        <a:latin typeface="Arial" panose="020B0604020202020204" pitchFamily="34" charset="0"/>
                        <a:cs typeface="Arial" panose="020B0604020202020204" pitchFamily="34" charset="0"/>
                      </a:endParaRPr>
                    </a:p>
                  </a:txBody>
                  <a:tcPr marL="13188" marR="13188" marT="13188" marB="0"/>
                </a:tc>
                <a:extLst>
                  <a:ext uri="{0D108BD9-81ED-4DB2-BD59-A6C34878D82A}">
                    <a16:rowId xmlns:a16="http://schemas.microsoft.com/office/drawing/2014/main" val="2745676041"/>
                  </a:ext>
                </a:extLst>
              </a:tr>
              <a:tr h="462422">
                <a:tc>
                  <a:txBody>
                    <a:bodyPr/>
                    <a:lstStyle/>
                    <a:p>
                      <a:pPr algn="l" fontAlgn="b"/>
                      <a:r>
                        <a:rPr lang="en-US" sz="2100" b="1" u="none" strike="noStrike" dirty="0">
                          <a:effectLst/>
                          <a:latin typeface="Arial" panose="020B0604020202020204" pitchFamily="34" charset="0"/>
                          <a:cs typeface="Arial" panose="020B0604020202020204" pitchFamily="34" charset="0"/>
                        </a:rPr>
                        <a:t> </a:t>
                      </a:r>
                      <a:endParaRPr lang="en-US" sz="2100" b="1"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gridSpan="7">
                  <a:txBody>
                    <a:bodyPr/>
                    <a:lstStyle/>
                    <a:p>
                      <a:pPr algn="l" fontAlgn="b"/>
                      <a:r>
                        <a:rPr lang="en-US" sz="2100" b="1" u="none" strike="noStrike" dirty="0">
                          <a:effectLst/>
                          <a:latin typeface="Arial" panose="020B0604020202020204" pitchFamily="34" charset="0"/>
                          <a:cs typeface="Arial" panose="020B0604020202020204" pitchFamily="34" charset="0"/>
                        </a:rPr>
                        <a:t>D. AUDIT FEE</a:t>
                      </a:r>
                      <a:endParaRPr lang="en-US" sz="2100" b="1"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2100" b="1" u="none" strike="noStrike" dirty="0">
                          <a:effectLst/>
                          <a:latin typeface="Arial" panose="020B0604020202020204" pitchFamily="34" charset="0"/>
                          <a:cs typeface="Arial" panose="020B0604020202020204" pitchFamily="34" charset="0"/>
                        </a:rPr>
                        <a:t>Rating</a:t>
                      </a:r>
                      <a:endParaRPr lang="en-US" sz="2100" b="1"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extLst>
                  <a:ext uri="{0D108BD9-81ED-4DB2-BD59-A6C34878D82A}">
                    <a16:rowId xmlns:a16="http://schemas.microsoft.com/office/drawing/2014/main" val="950804433"/>
                  </a:ext>
                </a:extLst>
              </a:tr>
              <a:tr h="1065582">
                <a:tc>
                  <a:txBody>
                    <a:bodyPr/>
                    <a:lstStyle/>
                    <a:p>
                      <a:pPr algn="ctr" fontAlgn="ctr"/>
                      <a:r>
                        <a:rPr lang="en-US" sz="2100" u="none" strike="noStrike" dirty="0">
                          <a:effectLst/>
                          <a:latin typeface="Arial" panose="020B0604020202020204" pitchFamily="34" charset="0"/>
                          <a:cs typeface="Arial" panose="020B0604020202020204" pitchFamily="34" charset="0"/>
                        </a:rPr>
                        <a:t>11</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l" fontAlgn="t"/>
                      <a:r>
                        <a:rPr lang="en-US" sz="2100" u="none" strike="noStrike" dirty="0">
                          <a:effectLst/>
                          <a:latin typeface="Arial" panose="020B0604020202020204" pitchFamily="34" charset="0"/>
                          <a:cs typeface="Arial" panose="020B0604020202020204" pitchFamily="34" charset="0"/>
                        </a:rPr>
                        <a:t>Is the external audit fee reasonable in light of the requirements of AGSA Circular “Guideline on Fees for Audits done on behalf of the Auditor General of South Africa" [Circular 01/2023/24]. </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0</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1</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2</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3</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4</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5</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b"/>
                      <a:r>
                        <a:rPr lang="en-US" sz="2100" u="none" strike="noStrike" dirty="0">
                          <a:effectLst/>
                          <a:latin typeface="Arial" panose="020B0604020202020204" pitchFamily="34" charset="0"/>
                          <a:cs typeface="Arial" panose="020B0604020202020204" pitchFamily="34" charset="0"/>
                        </a:rPr>
                        <a:t> </a:t>
                      </a:r>
                      <a:endParaRPr lang="en-US" sz="2100" b="1" i="0" u="none" strike="noStrike" dirty="0">
                        <a:solidFill>
                          <a:srgbClr val="002060"/>
                        </a:solidFill>
                        <a:effectLst/>
                        <a:latin typeface="Arial" panose="020B0604020202020204" pitchFamily="34" charset="0"/>
                        <a:cs typeface="Arial" panose="020B0604020202020204" pitchFamily="34" charset="0"/>
                      </a:endParaRPr>
                    </a:p>
                  </a:txBody>
                  <a:tcPr marL="13188" marR="13188" marT="13188" marB="0"/>
                </a:tc>
                <a:extLst>
                  <a:ext uri="{0D108BD9-81ED-4DB2-BD59-A6C34878D82A}">
                    <a16:rowId xmlns:a16="http://schemas.microsoft.com/office/drawing/2014/main" val="4150126215"/>
                  </a:ext>
                </a:extLst>
              </a:tr>
              <a:tr h="689506">
                <a:tc>
                  <a:txBody>
                    <a:bodyPr/>
                    <a:lstStyle/>
                    <a:p>
                      <a:pPr algn="ctr" fontAlgn="ctr"/>
                      <a:r>
                        <a:rPr lang="en-US" sz="2100" u="none" strike="noStrike" dirty="0">
                          <a:effectLst/>
                          <a:latin typeface="Arial" panose="020B0604020202020204" pitchFamily="34" charset="0"/>
                          <a:cs typeface="Arial" panose="020B0604020202020204" pitchFamily="34" charset="0"/>
                        </a:rPr>
                        <a:t>12</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l" fontAlgn="t"/>
                      <a:r>
                        <a:rPr lang="en-US" sz="2100" u="none" strike="noStrike" dirty="0">
                          <a:effectLst/>
                          <a:latin typeface="Arial" panose="020B0604020202020204" pitchFamily="34" charset="0"/>
                          <a:cs typeface="Arial" panose="020B0604020202020204" pitchFamily="34" charset="0"/>
                        </a:rPr>
                        <a:t>Explanation of how differences between actual and budget fees handled. Critical in light of variation limitation set by regulations.</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0</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1</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2</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3</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4</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ctr"/>
                      <a:r>
                        <a:rPr lang="en-US" sz="2100" u="none" strike="noStrike" dirty="0">
                          <a:effectLst/>
                          <a:latin typeface="Arial" panose="020B0604020202020204" pitchFamily="34" charset="0"/>
                          <a:cs typeface="Arial" panose="020B0604020202020204" pitchFamily="34" charset="0"/>
                        </a:rPr>
                        <a:t>5</a:t>
                      </a:r>
                      <a:endParaRPr lang="en-US" sz="2100" b="0" i="0" u="none" strike="noStrike" dirty="0">
                        <a:solidFill>
                          <a:srgbClr val="000000"/>
                        </a:solidFill>
                        <a:effectLst/>
                        <a:latin typeface="Arial" panose="020B0604020202020204" pitchFamily="34" charset="0"/>
                        <a:cs typeface="Arial" panose="020B0604020202020204" pitchFamily="34" charset="0"/>
                      </a:endParaRPr>
                    </a:p>
                  </a:txBody>
                  <a:tcPr marL="13188" marR="13188" marT="13188" marB="0"/>
                </a:tc>
                <a:tc>
                  <a:txBody>
                    <a:bodyPr/>
                    <a:lstStyle/>
                    <a:p>
                      <a:pPr algn="ctr" fontAlgn="b"/>
                      <a:r>
                        <a:rPr lang="en-US" sz="2100" u="none" strike="noStrike" dirty="0">
                          <a:effectLst/>
                          <a:latin typeface="Arial" panose="020B0604020202020204" pitchFamily="34" charset="0"/>
                          <a:cs typeface="Arial" panose="020B0604020202020204" pitchFamily="34" charset="0"/>
                        </a:rPr>
                        <a:t> </a:t>
                      </a:r>
                      <a:endParaRPr lang="en-US" sz="2100" b="1" i="0" u="none" strike="noStrike" dirty="0">
                        <a:solidFill>
                          <a:srgbClr val="002060"/>
                        </a:solidFill>
                        <a:effectLst/>
                        <a:latin typeface="Arial" panose="020B0604020202020204" pitchFamily="34" charset="0"/>
                        <a:cs typeface="Arial" panose="020B0604020202020204" pitchFamily="34" charset="0"/>
                      </a:endParaRPr>
                    </a:p>
                  </a:txBody>
                  <a:tcPr marL="13188" marR="13188" marT="13188" marB="0"/>
                </a:tc>
                <a:extLst>
                  <a:ext uri="{0D108BD9-81ED-4DB2-BD59-A6C34878D82A}">
                    <a16:rowId xmlns:a16="http://schemas.microsoft.com/office/drawing/2014/main" val="1402425197"/>
                  </a:ext>
                </a:extLst>
              </a:tr>
            </a:tbl>
          </a:graphicData>
        </a:graphic>
      </p:graphicFrame>
    </p:spTree>
    <p:extLst>
      <p:ext uri="{BB962C8B-B14F-4D97-AF65-F5344CB8AC3E}">
        <p14:creationId xmlns:p14="http://schemas.microsoft.com/office/powerpoint/2010/main" val="62653782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C7A106-2A8C-CB98-574E-6DC53D535EE8}"/>
              </a:ext>
            </a:extLst>
          </p:cNvPr>
          <p:cNvSpPr>
            <a:spLocks noGrp="1"/>
          </p:cNvSpPr>
          <p:nvPr>
            <p:ph type="body" sz="quarter" idx="21"/>
          </p:nvPr>
        </p:nvSpPr>
        <p:spPr>
          <a:xfrm>
            <a:off x="186612" y="853460"/>
            <a:ext cx="18976031" cy="1512885"/>
          </a:xfrm>
        </p:spPr>
        <p:txBody>
          <a:bodyPr>
            <a:normAutofit/>
          </a:bodyPr>
          <a:lstStyle/>
          <a:p>
            <a:r>
              <a:rPr lang="en-US" sz="5800" b="1" dirty="0">
                <a:solidFill>
                  <a:schemeClr val="bg2">
                    <a:lumMod val="90000"/>
                  </a:schemeClr>
                </a:solidFill>
                <a:latin typeface="Arial" panose="020B0604020202020204" pitchFamily="34" charset="0"/>
                <a:cs typeface="Arial" panose="020B0604020202020204" pitchFamily="34" charset="0"/>
              </a:rPr>
              <a:t>Evaluation Scoring by Group Audit and Risk Committee</a:t>
            </a:r>
          </a:p>
          <a:p>
            <a:endParaRPr lang="en-ZA" dirty="0"/>
          </a:p>
        </p:txBody>
      </p:sp>
      <p:graphicFrame>
        <p:nvGraphicFramePr>
          <p:cNvPr id="2" name="Table 1">
            <a:extLst>
              <a:ext uri="{FF2B5EF4-FFF2-40B4-BE49-F238E27FC236}">
                <a16:creationId xmlns:a16="http://schemas.microsoft.com/office/drawing/2014/main" id="{A93360F5-5B85-87BC-E6E4-53BF09E2ADB5}"/>
              </a:ext>
            </a:extLst>
          </p:cNvPr>
          <p:cNvGraphicFramePr>
            <a:graphicFrameLocks noGrp="1"/>
          </p:cNvGraphicFramePr>
          <p:nvPr>
            <p:extLst>
              <p:ext uri="{D42A27DB-BD31-4B8C-83A1-F6EECF244321}">
                <p14:modId xmlns:p14="http://schemas.microsoft.com/office/powerpoint/2010/main" val="2307039225"/>
              </p:ext>
            </p:extLst>
          </p:nvPr>
        </p:nvGraphicFramePr>
        <p:xfrm>
          <a:off x="186612" y="1928191"/>
          <a:ext cx="23009286" cy="8923333"/>
        </p:xfrm>
        <a:graphic>
          <a:graphicData uri="http://schemas.openxmlformats.org/drawingml/2006/table">
            <a:tbl>
              <a:tblPr>
                <a:tableStyleId>{5C22544A-7EE6-4342-B048-85BDC9FD1C3A}</a:tableStyleId>
              </a:tblPr>
              <a:tblGrid>
                <a:gridCol w="1211269">
                  <a:extLst>
                    <a:ext uri="{9D8B030D-6E8A-4147-A177-3AD203B41FA5}">
                      <a16:colId xmlns:a16="http://schemas.microsoft.com/office/drawing/2014/main" val="4285679760"/>
                    </a:ext>
                  </a:extLst>
                </a:gridCol>
                <a:gridCol w="6037115">
                  <a:extLst>
                    <a:ext uri="{9D8B030D-6E8A-4147-A177-3AD203B41FA5}">
                      <a16:colId xmlns:a16="http://schemas.microsoft.com/office/drawing/2014/main" val="2974782095"/>
                    </a:ext>
                  </a:extLst>
                </a:gridCol>
                <a:gridCol w="461436">
                  <a:extLst>
                    <a:ext uri="{9D8B030D-6E8A-4147-A177-3AD203B41FA5}">
                      <a16:colId xmlns:a16="http://schemas.microsoft.com/office/drawing/2014/main" val="2715003025"/>
                    </a:ext>
                  </a:extLst>
                </a:gridCol>
                <a:gridCol w="2523477">
                  <a:extLst>
                    <a:ext uri="{9D8B030D-6E8A-4147-A177-3AD203B41FA5}">
                      <a16:colId xmlns:a16="http://schemas.microsoft.com/office/drawing/2014/main" val="130848900"/>
                    </a:ext>
                  </a:extLst>
                </a:gridCol>
                <a:gridCol w="807514">
                  <a:extLst>
                    <a:ext uri="{9D8B030D-6E8A-4147-A177-3AD203B41FA5}">
                      <a16:colId xmlns:a16="http://schemas.microsoft.com/office/drawing/2014/main" val="3298854900"/>
                    </a:ext>
                  </a:extLst>
                </a:gridCol>
                <a:gridCol w="922870">
                  <a:extLst>
                    <a:ext uri="{9D8B030D-6E8A-4147-A177-3AD203B41FA5}">
                      <a16:colId xmlns:a16="http://schemas.microsoft.com/office/drawing/2014/main" val="830497593"/>
                    </a:ext>
                  </a:extLst>
                </a:gridCol>
                <a:gridCol w="922870">
                  <a:extLst>
                    <a:ext uri="{9D8B030D-6E8A-4147-A177-3AD203B41FA5}">
                      <a16:colId xmlns:a16="http://schemas.microsoft.com/office/drawing/2014/main" val="1696408399"/>
                    </a:ext>
                  </a:extLst>
                </a:gridCol>
                <a:gridCol w="922870">
                  <a:extLst>
                    <a:ext uri="{9D8B030D-6E8A-4147-A177-3AD203B41FA5}">
                      <a16:colId xmlns:a16="http://schemas.microsoft.com/office/drawing/2014/main" val="982823955"/>
                    </a:ext>
                  </a:extLst>
                </a:gridCol>
                <a:gridCol w="922870">
                  <a:extLst>
                    <a:ext uri="{9D8B030D-6E8A-4147-A177-3AD203B41FA5}">
                      <a16:colId xmlns:a16="http://schemas.microsoft.com/office/drawing/2014/main" val="3100770727"/>
                    </a:ext>
                  </a:extLst>
                </a:gridCol>
                <a:gridCol w="1485247">
                  <a:extLst>
                    <a:ext uri="{9D8B030D-6E8A-4147-A177-3AD203B41FA5}">
                      <a16:colId xmlns:a16="http://schemas.microsoft.com/office/drawing/2014/main" val="3623548129"/>
                    </a:ext>
                  </a:extLst>
                </a:gridCol>
                <a:gridCol w="922870">
                  <a:extLst>
                    <a:ext uri="{9D8B030D-6E8A-4147-A177-3AD203B41FA5}">
                      <a16:colId xmlns:a16="http://schemas.microsoft.com/office/drawing/2014/main" val="2352638984"/>
                    </a:ext>
                  </a:extLst>
                </a:gridCol>
                <a:gridCol w="922870">
                  <a:extLst>
                    <a:ext uri="{9D8B030D-6E8A-4147-A177-3AD203B41FA5}">
                      <a16:colId xmlns:a16="http://schemas.microsoft.com/office/drawing/2014/main" val="3873299453"/>
                    </a:ext>
                  </a:extLst>
                </a:gridCol>
                <a:gridCol w="922870">
                  <a:extLst>
                    <a:ext uri="{9D8B030D-6E8A-4147-A177-3AD203B41FA5}">
                      <a16:colId xmlns:a16="http://schemas.microsoft.com/office/drawing/2014/main" val="1854740043"/>
                    </a:ext>
                  </a:extLst>
                </a:gridCol>
                <a:gridCol w="922870">
                  <a:extLst>
                    <a:ext uri="{9D8B030D-6E8A-4147-A177-3AD203B41FA5}">
                      <a16:colId xmlns:a16="http://schemas.microsoft.com/office/drawing/2014/main" val="3461759963"/>
                    </a:ext>
                  </a:extLst>
                </a:gridCol>
                <a:gridCol w="922870">
                  <a:extLst>
                    <a:ext uri="{9D8B030D-6E8A-4147-A177-3AD203B41FA5}">
                      <a16:colId xmlns:a16="http://schemas.microsoft.com/office/drawing/2014/main" val="314350557"/>
                    </a:ext>
                  </a:extLst>
                </a:gridCol>
                <a:gridCol w="922870">
                  <a:extLst>
                    <a:ext uri="{9D8B030D-6E8A-4147-A177-3AD203B41FA5}">
                      <a16:colId xmlns:a16="http://schemas.microsoft.com/office/drawing/2014/main" val="844049770"/>
                    </a:ext>
                  </a:extLst>
                </a:gridCol>
                <a:gridCol w="1254528">
                  <a:extLst>
                    <a:ext uri="{9D8B030D-6E8A-4147-A177-3AD203B41FA5}">
                      <a16:colId xmlns:a16="http://schemas.microsoft.com/office/drawing/2014/main" val="1005930096"/>
                    </a:ext>
                  </a:extLst>
                </a:gridCol>
              </a:tblGrid>
              <a:tr h="516835">
                <a:tc>
                  <a:txBody>
                    <a:bodyPr/>
                    <a:lstStyle/>
                    <a:p>
                      <a:pPr algn="l" fontAlgn="b"/>
                      <a:r>
                        <a:rPr lang="en-US" sz="2400" b="1" u="none" strike="noStrike" dirty="0">
                          <a:effectLst/>
                          <a:latin typeface="Arial" panose="020B0604020202020204" pitchFamily="34" charset="0"/>
                          <a:cs typeface="Arial" panose="020B0604020202020204" pitchFamily="34" charset="0"/>
                        </a:rPr>
                        <a:t> </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b"/>
                </a:tc>
                <a:tc gridSpan="15">
                  <a:txBody>
                    <a:bodyPr/>
                    <a:lstStyle/>
                    <a:p>
                      <a:pPr algn="l" fontAlgn="b"/>
                      <a:r>
                        <a:rPr lang="en-US" sz="2000" b="1" u="none" strike="noStrike" dirty="0">
                          <a:effectLst/>
                          <a:latin typeface="Arial" panose="020B0604020202020204" pitchFamily="34" charset="0"/>
                          <a:cs typeface="Arial" panose="020B0604020202020204" pitchFamily="34" charset="0"/>
                        </a:rPr>
                        <a:t>E. QUALITY PROCESSES</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2400" b="1" u="none" strike="noStrike" dirty="0">
                          <a:effectLst/>
                          <a:latin typeface="Arial" panose="020B0604020202020204" pitchFamily="34" charset="0"/>
                          <a:cs typeface="Arial" panose="020B0604020202020204" pitchFamily="34" charset="0"/>
                        </a:rPr>
                        <a:t> Rating</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b"/>
                </a:tc>
                <a:extLst>
                  <a:ext uri="{0D108BD9-81ED-4DB2-BD59-A6C34878D82A}">
                    <a16:rowId xmlns:a16="http://schemas.microsoft.com/office/drawing/2014/main" val="2149687066"/>
                  </a:ext>
                </a:extLst>
              </a:tr>
              <a:tr h="743057">
                <a:tc>
                  <a:txBody>
                    <a:bodyPr/>
                    <a:lstStyle/>
                    <a:p>
                      <a:pPr algn="ctr" fontAlgn="ctr"/>
                      <a:r>
                        <a:rPr lang="en-US" sz="2400" u="none" strike="noStrike" dirty="0">
                          <a:effectLst/>
                          <a:latin typeface="Arial" panose="020B0604020202020204" pitchFamily="34" charset="0"/>
                          <a:cs typeface="Arial" panose="020B0604020202020204" pitchFamily="34" charset="0"/>
                        </a:rPr>
                        <a:t>13</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gridSpan="9">
                  <a:txBody>
                    <a:bodyPr/>
                    <a:lstStyle/>
                    <a:p>
                      <a:pPr algn="l" fontAlgn="t"/>
                      <a:r>
                        <a:rPr lang="en-US" sz="2000" u="none" strike="noStrike" dirty="0">
                          <a:effectLst/>
                          <a:latin typeface="Arial" panose="020B0604020202020204" pitchFamily="34" charset="0"/>
                          <a:cs typeface="Arial" panose="020B0604020202020204" pitchFamily="34" charset="0"/>
                        </a:rPr>
                        <a:t>Sufficient information relating to key quality assurance processes and systems in place </a:t>
                      </a:r>
                      <a:br>
                        <a:rPr lang="en-US" sz="2000" u="none" strike="noStrike" dirty="0">
                          <a:effectLst/>
                          <a:latin typeface="Arial" panose="020B0604020202020204" pitchFamily="34" charset="0"/>
                          <a:cs typeface="Arial" panose="020B0604020202020204" pitchFamily="34" charset="0"/>
                        </a:rPr>
                      </a:b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2400" u="none" strike="noStrike" dirty="0">
                          <a:effectLst/>
                          <a:latin typeface="Arial" panose="020B0604020202020204" pitchFamily="34" charset="0"/>
                          <a:cs typeface="Arial" panose="020B0604020202020204" pitchFamily="34" charset="0"/>
                        </a:rPr>
                        <a:t>0</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1</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2</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3</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4</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5</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b"/>
                      <a:r>
                        <a:rPr lang="en-US" sz="2400" u="none" strike="noStrike" dirty="0">
                          <a:effectLst/>
                          <a:latin typeface="Arial" panose="020B0604020202020204" pitchFamily="34" charset="0"/>
                          <a:cs typeface="Arial" panose="020B0604020202020204" pitchFamily="34" charset="0"/>
                        </a:rPr>
                        <a:t> </a:t>
                      </a:r>
                      <a:endParaRPr lang="en-US" sz="2400" b="1" i="0" u="none" strike="noStrike" dirty="0">
                        <a:solidFill>
                          <a:srgbClr val="002060"/>
                        </a:solidFill>
                        <a:effectLst/>
                        <a:latin typeface="Arial" panose="020B0604020202020204" pitchFamily="34" charset="0"/>
                        <a:cs typeface="Arial" panose="020B0604020202020204" pitchFamily="34" charset="0"/>
                      </a:endParaRPr>
                    </a:p>
                  </a:txBody>
                  <a:tcPr marL="6594" marR="6594" marT="6594" marB="0" anchor="b"/>
                </a:tc>
                <a:extLst>
                  <a:ext uri="{0D108BD9-81ED-4DB2-BD59-A6C34878D82A}">
                    <a16:rowId xmlns:a16="http://schemas.microsoft.com/office/drawing/2014/main" val="3063034129"/>
                  </a:ext>
                </a:extLst>
              </a:tr>
              <a:tr h="1111266">
                <a:tc>
                  <a:txBody>
                    <a:bodyPr/>
                    <a:lstStyle/>
                    <a:p>
                      <a:pPr algn="ctr" fontAlgn="ctr"/>
                      <a:r>
                        <a:rPr lang="en-US" sz="2400" u="none" strike="noStrike" dirty="0">
                          <a:effectLst/>
                          <a:latin typeface="Arial" panose="020B0604020202020204" pitchFamily="34" charset="0"/>
                          <a:cs typeface="Arial" panose="020B0604020202020204" pitchFamily="34" charset="0"/>
                        </a:rPr>
                        <a:t>14</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gridSpan="9">
                  <a:txBody>
                    <a:bodyPr/>
                    <a:lstStyle/>
                    <a:p>
                      <a:pPr algn="just" fontAlgn="t"/>
                      <a:r>
                        <a:rPr lang="en-US" sz="2000" u="none" strike="noStrike" dirty="0">
                          <a:effectLst/>
                          <a:latin typeface="Arial" panose="020B0604020202020204" pitchFamily="34" charset="0"/>
                          <a:cs typeface="Arial" panose="020B0604020202020204" pitchFamily="34" charset="0"/>
                        </a:rPr>
                        <a:t>Quality control processes in the external audit firm explained (Factors to be considered include the level and nature of review procedures, the approach to audit judgments and issues, independent quality control reviews and the external audit firms approach to risk.)</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2400" u="none" strike="noStrike" dirty="0">
                          <a:effectLst/>
                          <a:latin typeface="Arial" panose="020B0604020202020204" pitchFamily="34" charset="0"/>
                          <a:cs typeface="Arial" panose="020B0604020202020204" pitchFamily="34" charset="0"/>
                        </a:rPr>
                        <a:t>0</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1</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2</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3</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4</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5</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b"/>
                      <a:r>
                        <a:rPr lang="en-US" sz="2400" u="none" strike="noStrike" dirty="0">
                          <a:effectLst/>
                          <a:latin typeface="Arial" panose="020B0604020202020204" pitchFamily="34" charset="0"/>
                          <a:cs typeface="Arial" panose="020B0604020202020204" pitchFamily="34" charset="0"/>
                        </a:rPr>
                        <a:t> </a:t>
                      </a:r>
                      <a:endParaRPr lang="en-US" sz="2400" b="1" i="0" u="none" strike="noStrike" dirty="0">
                        <a:solidFill>
                          <a:srgbClr val="002060"/>
                        </a:solidFill>
                        <a:effectLst/>
                        <a:latin typeface="Arial" panose="020B0604020202020204" pitchFamily="34" charset="0"/>
                        <a:cs typeface="Arial" panose="020B0604020202020204" pitchFamily="34" charset="0"/>
                      </a:endParaRPr>
                    </a:p>
                  </a:txBody>
                  <a:tcPr marL="6594" marR="6594" marT="6594" marB="0" anchor="b"/>
                </a:tc>
                <a:extLst>
                  <a:ext uri="{0D108BD9-81ED-4DB2-BD59-A6C34878D82A}">
                    <a16:rowId xmlns:a16="http://schemas.microsoft.com/office/drawing/2014/main" val="669449130"/>
                  </a:ext>
                </a:extLst>
              </a:tr>
              <a:tr h="743057">
                <a:tc>
                  <a:txBody>
                    <a:bodyPr/>
                    <a:lstStyle/>
                    <a:p>
                      <a:pPr algn="ctr" fontAlgn="ctr"/>
                      <a:r>
                        <a:rPr lang="en-US" sz="2400" u="none" strike="noStrike" dirty="0">
                          <a:effectLst/>
                          <a:latin typeface="Arial" panose="020B0604020202020204" pitchFamily="34" charset="0"/>
                          <a:cs typeface="Arial" panose="020B0604020202020204" pitchFamily="34" charset="0"/>
                        </a:rPr>
                        <a:t>15</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gridSpan="9">
                  <a:txBody>
                    <a:bodyPr/>
                    <a:lstStyle/>
                    <a:p>
                      <a:pPr algn="l" fontAlgn="t"/>
                      <a:r>
                        <a:rPr lang="en-US" sz="2000" u="none" strike="noStrike" dirty="0">
                          <a:effectLst/>
                          <a:latin typeface="Arial" panose="020B0604020202020204" pitchFamily="34" charset="0"/>
                          <a:cs typeface="Arial" panose="020B0604020202020204" pitchFamily="34" charset="0"/>
                        </a:rPr>
                        <a:t>Efficiency of audit processes explained in terms of timing, resource allocation, information submission and collection, process on handling delays etc.</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2400" u="none" strike="noStrike" dirty="0">
                          <a:effectLst/>
                          <a:latin typeface="Arial" panose="020B0604020202020204" pitchFamily="34" charset="0"/>
                          <a:cs typeface="Arial" panose="020B0604020202020204" pitchFamily="34" charset="0"/>
                        </a:rPr>
                        <a:t>0</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1</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2</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3</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4</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5</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b"/>
                      <a:r>
                        <a:rPr lang="en-US" sz="2400" u="none" strike="noStrike" dirty="0">
                          <a:effectLst/>
                          <a:latin typeface="Arial" panose="020B0604020202020204" pitchFamily="34" charset="0"/>
                          <a:cs typeface="Arial" panose="020B0604020202020204" pitchFamily="34" charset="0"/>
                        </a:rPr>
                        <a:t> </a:t>
                      </a:r>
                      <a:endParaRPr lang="en-US" sz="2400" b="1" i="0" u="none" strike="noStrike" dirty="0">
                        <a:solidFill>
                          <a:srgbClr val="002060"/>
                        </a:solidFill>
                        <a:effectLst/>
                        <a:latin typeface="Arial" panose="020B0604020202020204" pitchFamily="34" charset="0"/>
                        <a:cs typeface="Arial" panose="020B0604020202020204" pitchFamily="34" charset="0"/>
                      </a:endParaRPr>
                    </a:p>
                  </a:txBody>
                  <a:tcPr marL="6594" marR="6594" marT="6594" marB="0" anchor="b"/>
                </a:tc>
                <a:extLst>
                  <a:ext uri="{0D108BD9-81ED-4DB2-BD59-A6C34878D82A}">
                    <a16:rowId xmlns:a16="http://schemas.microsoft.com/office/drawing/2014/main" val="3987060625"/>
                  </a:ext>
                </a:extLst>
              </a:tr>
              <a:tr h="397164">
                <a:tc>
                  <a:txBody>
                    <a:bodyPr/>
                    <a:lstStyle/>
                    <a:p>
                      <a:pPr algn="ctr" fontAlgn="ctr"/>
                      <a:r>
                        <a:rPr lang="en-US" sz="2400" u="none" strike="noStrike" dirty="0">
                          <a:effectLst/>
                          <a:latin typeface="Arial" panose="020B0604020202020204" pitchFamily="34" charset="0"/>
                          <a:cs typeface="Arial" panose="020B0604020202020204" pitchFamily="34" charset="0"/>
                        </a:rPr>
                        <a:t> </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b"/>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b"/>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b"/>
                      <a:r>
                        <a:rPr lang="en-US" sz="2400" u="none" strike="noStrike" dirty="0">
                          <a:effectLst/>
                          <a:latin typeface="Arial" panose="020B0604020202020204" pitchFamily="34" charset="0"/>
                          <a:cs typeface="Arial" panose="020B0604020202020204" pitchFamily="34" charset="0"/>
                        </a:rPr>
                        <a:t> </a:t>
                      </a:r>
                      <a:endParaRPr lang="en-US" sz="2400" b="0" i="0" u="none" strike="noStrike" dirty="0">
                        <a:solidFill>
                          <a:srgbClr val="FF0000"/>
                        </a:solidFill>
                        <a:effectLst/>
                        <a:latin typeface="Arial" panose="020B0604020202020204" pitchFamily="34" charset="0"/>
                        <a:cs typeface="Arial" panose="020B0604020202020204" pitchFamily="34" charset="0"/>
                      </a:endParaRPr>
                    </a:p>
                  </a:txBody>
                  <a:tcPr marL="6594" marR="6594" marT="6594" marB="0" anchor="b"/>
                </a:tc>
                <a:extLst>
                  <a:ext uri="{0D108BD9-81ED-4DB2-BD59-A6C34878D82A}">
                    <a16:rowId xmlns:a16="http://schemas.microsoft.com/office/drawing/2014/main" val="975465171"/>
                  </a:ext>
                </a:extLst>
              </a:tr>
              <a:tr h="663056">
                <a:tc>
                  <a:txBody>
                    <a:bodyPr/>
                    <a:lstStyle/>
                    <a:p>
                      <a:pPr algn="l" fontAlgn="b"/>
                      <a:r>
                        <a:rPr lang="en-US" sz="2400" b="1" u="none" strike="noStrike" dirty="0">
                          <a:effectLst/>
                          <a:latin typeface="Arial" panose="020B0604020202020204" pitchFamily="34" charset="0"/>
                          <a:cs typeface="Arial" panose="020B0604020202020204" pitchFamily="34" charset="0"/>
                        </a:rPr>
                        <a:t> </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b"/>
                </a:tc>
                <a:tc gridSpan="15">
                  <a:txBody>
                    <a:bodyPr/>
                    <a:lstStyle/>
                    <a:p>
                      <a:pPr algn="l" fontAlgn="b"/>
                      <a:r>
                        <a:rPr lang="en-US" sz="2000" b="1" u="none" strike="noStrike" dirty="0">
                          <a:effectLst/>
                          <a:latin typeface="Arial" panose="020B0604020202020204" pitchFamily="34" charset="0"/>
                          <a:cs typeface="Arial" panose="020B0604020202020204" pitchFamily="34" charset="0"/>
                        </a:rPr>
                        <a:t>F. QUALITY OF COMMUNICATIONS WITH AUDIT COMMITTEE</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2400" b="1" u="none" strike="noStrike" dirty="0">
                          <a:effectLst/>
                          <a:latin typeface="Arial" panose="020B0604020202020204" pitchFamily="34" charset="0"/>
                          <a:cs typeface="Arial" panose="020B0604020202020204" pitchFamily="34" charset="0"/>
                        </a:rPr>
                        <a:t>Rating</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b"/>
                </a:tc>
                <a:extLst>
                  <a:ext uri="{0D108BD9-81ED-4DB2-BD59-A6C34878D82A}">
                    <a16:rowId xmlns:a16="http://schemas.microsoft.com/office/drawing/2014/main" val="3551665333"/>
                  </a:ext>
                </a:extLst>
              </a:tr>
              <a:tr h="743057">
                <a:tc>
                  <a:txBody>
                    <a:bodyPr/>
                    <a:lstStyle/>
                    <a:p>
                      <a:pPr algn="ctr" fontAlgn="ctr"/>
                      <a:r>
                        <a:rPr lang="en-US" sz="2400" u="none" strike="noStrike" dirty="0">
                          <a:effectLst/>
                          <a:latin typeface="Arial" panose="020B0604020202020204" pitchFamily="34" charset="0"/>
                          <a:cs typeface="Arial" panose="020B0604020202020204" pitchFamily="34" charset="0"/>
                        </a:rPr>
                        <a:t>16</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gridSpan="9">
                  <a:txBody>
                    <a:bodyPr/>
                    <a:lstStyle/>
                    <a:p>
                      <a:pPr algn="just" fontAlgn="t"/>
                      <a:r>
                        <a:rPr lang="en-US" sz="2000" u="none" strike="noStrike" dirty="0">
                          <a:effectLst/>
                          <a:latin typeface="Arial" panose="020B0604020202020204" pitchFamily="34" charset="0"/>
                          <a:cs typeface="Arial" panose="020B0604020202020204" pitchFamily="34" charset="0"/>
                        </a:rPr>
                        <a:t>Intention clear on engagement with governance structures (Group Audit and Risk Committee, Human Resources &amp; Remuneration Committee's, Board etc.)</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2400" u="none" strike="noStrike" dirty="0">
                          <a:effectLst/>
                          <a:latin typeface="Arial" panose="020B0604020202020204" pitchFamily="34" charset="0"/>
                          <a:cs typeface="Arial" panose="020B0604020202020204" pitchFamily="34" charset="0"/>
                        </a:rPr>
                        <a:t>0</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1</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2</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3</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4</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5</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b"/>
                      <a:r>
                        <a:rPr lang="en-US" sz="2400" u="none" strike="noStrike" dirty="0">
                          <a:effectLst/>
                          <a:latin typeface="Arial" panose="020B0604020202020204" pitchFamily="34" charset="0"/>
                          <a:cs typeface="Arial" panose="020B0604020202020204" pitchFamily="34" charset="0"/>
                        </a:rPr>
                        <a:t> </a:t>
                      </a:r>
                      <a:endParaRPr lang="en-US" sz="2400" b="1" i="0" u="none" strike="noStrike" dirty="0">
                        <a:solidFill>
                          <a:srgbClr val="002060"/>
                        </a:solidFill>
                        <a:effectLst/>
                        <a:latin typeface="Arial" panose="020B0604020202020204" pitchFamily="34" charset="0"/>
                        <a:cs typeface="Arial" panose="020B0604020202020204" pitchFamily="34" charset="0"/>
                      </a:endParaRPr>
                    </a:p>
                  </a:txBody>
                  <a:tcPr marL="6594" marR="6594" marT="6594" marB="0" anchor="b"/>
                </a:tc>
                <a:extLst>
                  <a:ext uri="{0D108BD9-81ED-4DB2-BD59-A6C34878D82A}">
                    <a16:rowId xmlns:a16="http://schemas.microsoft.com/office/drawing/2014/main" val="2233156277"/>
                  </a:ext>
                </a:extLst>
              </a:tr>
              <a:tr h="1041125">
                <a:tc>
                  <a:txBody>
                    <a:bodyPr/>
                    <a:lstStyle/>
                    <a:p>
                      <a:pPr algn="ctr" fontAlgn="ctr"/>
                      <a:r>
                        <a:rPr lang="en-US" sz="2400" u="none" strike="noStrike" dirty="0">
                          <a:effectLst/>
                          <a:latin typeface="Arial" panose="020B0604020202020204" pitchFamily="34" charset="0"/>
                          <a:cs typeface="Arial" panose="020B0604020202020204" pitchFamily="34" charset="0"/>
                        </a:rPr>
                        <a:t>17</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gridSpan="9">
                  <a:txBody>
                    <a:bodyPr/>
                    <a:lstStyle/>
                    <a:p>
                      <a:pPr algn="just" fontAlgn="t"/>
                      <a:r>
                        <a:rPr lang="en-US" sz="2000" u="none" strike="noStrike" dirty="0">
                          <a:effectLst/>
                          <a:latin typeface="Arial" panose="020B0604020202020204" pitchFamily="34" charset="0"/>
                          <a:cs typeface="Arial" panose="020B0604020202020204" pitchFamily="34" charset="0"/>
                        </a:rPr>
                        <a:t>Did the auditor adequately discuss issues on the quality of financial reporting, including the applicability of new and significant accounting principles that may impact Rand Water? Highlight critical areas of concern that the JSE Proactive Monitoring issues. This is especially in terms of the Review of Interim Consolidated Financial Statements.</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2400" u="none" strike="noStrike" dirty="0">
                          <a:effectLst/>
                          <a:latin typeface="Arial" panose="020B0604020202020204" pitchFamily="34" charset="0"/>
                          <a:cs typeface="Arial" panose="020B0604020202020204" pitchFamily="34" charset="0"/>
                        </a:rPr>
                        <a:t>0</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1</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2</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3</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4</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5</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b"/>
                      <a:endParaRPr lang="en-US" sz="2400" b="1" i="0" u="none" strike="noStrike" dirty="0">
                        <a:solidFill>
                          <a:srgbClr val="002060"/>
                        </a:solidFill>
                        <a:effectLst/>
                        <a:latin typeface="Arial" panose="020B0604020202020204" pitchFamily="34" charset="0"/>
                        <a:cs typeface="Arial" panose="020B0604020202020204" pitchFamily="34" charset="0"/>
                      </a:endParaRPr>
                    </a:p>
                  </a:txBody>
                  <a:tcPr marL="6594" marR="6594" marT="6594" marB="0" anchor="b"/>
                </a:tc>
                <a:extLst>
                  <a:ext uri="{0D108BD9-81ED-4DB2-BD59-A6C34878D82A}">
                    <a16:rowId xmlns:a16="http://schemas.microsoft.com/office/drawing/2014/main" val="2430633732"/>
                  </a:ext>
                </a:extLst>
              </a:tr>
              <a:tr h="397164">
                <a:tc>
                  <a:txBody>
                    <a:bodyPr/>
                    <a:lstStyle/>
                    <a:p>
                      <a:pPr algn="ctr" fontAlgn="ctr"/>
                      <a:r>
                        <a:rPr lang="en-US" sz="2400" u="none" strike="noStrike" dirty="0">
                          <a:effectLst/>
                          <a:latin typeface="Arial" panose="020B0604020202020204" pitchFamily="34" charset="0"/>
                          <a:cs typeface="Arial" panose="020B0604020202020204" pitchFamily="34" charset="0"/>
                        </a:rPr>
                        <a:t> </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b"/>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b"/>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b"/>
                      <a:r>
                        <a:rPr lang="en-US" sz="2400" u="none" strike="noStrike" dirty="0">
                          <a:effectLst/>
                          <a:latin typeface="Arial" panose="020B0604020202020204" pitchFamily="34" charset="0"/>
                          <a:cs typeface="Arial" panose="020B0604020202020204" pitchFamily="34" charset="0"/>
                        </a:rPr>
                        <a:t> </a:t>
                      </a:r>
                      <a:endParaRPr lang="en-US" sz="2400" b="0" i="0" u="none" strike="noStrike" dirty="0">
                        <a:solidFill>
                          <a:srgbClr val="FF0000"/>
                        </a:solidFill>
                        <a:effectLst/>
                        <a:latin typeface="Arial" panose="020B0604020202020204" pitchFamily="34" charset="0"/>
                        <a:cs typeface="Arial" panose="020B0604020202020204" pitchFamily="34" charset="0"/>
                      </a:endParaRPr>
                    </a:p>
                  </a:txBody>
                  <a:tcPr marL="6594" marR="6594" marT="6594" marB="0" anchor="b"/>
                </a:tc>
                <a:extLst>
                  <a:ext uri="{0D108BD9-81ED-4DB2-BD59-A6C34878D82A}">
                    <a16:rowId xmlns:a16="http://schemas.microsoft.com/office/drawing/2014/main" val="558306705"/>
                  </a:ext>
                </a:extLst>
              </a:tr>
              <a:tr h="581732">
                <a:tc>
                  <a:txBody>
                    <a:bodyPr/>
                    <a:lstStyle/>
                    <a:p>
                      <a:pPr algn="l" fontAlgn="b"/>
                      <a:r>
                        <a:rPr lang="en-US" sz="2400" b="1" u="none" strike="noStrike" dirty="0">
                          <a:effectLst/>
                          <a:latin typeface="Arial" panose="020B0604020202020204" pitchFamily="34" charset="0"/>
                          <a:cs typeface="Arial" panose="020B0604020202020204" pitchFamily="34" charset="0"/>
                        </a:rPr>
                        <a:t> </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b"/>
                </a:tc>
                <a:tc gridSpan="15">
                  <a:txBody>
                    <a:bodyPr/>
                    <a:lstStyle/>
                    <a:p>
                      <a:pPr algn="l" fontAlgn="b"/>
                      <a:r>
                        <a:rPr lang="en-US" sz="2000" b="1" u="none" strike="noStrike" dirty="0">
                          <a:effectLst/>
                          <a:latin typeface="Arial" panose="020B0604020202020204" pitchFamily="34" charset="0"/>
                          <a:cs typeface="Arial" panose="020B0604020202020204" pitchFamily="34" charset="0"/>
                        </a:rPr>
                        <a:t>G. AUDIT GOVERNANCE AND INDEPENDENCE</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2400" b="1" u="none" strike="noStrike" dirty="0">
                          <a:effectLst/>
                          <a:latin typeface="Arial" panose="020B0604020202020204" pitchFamily="34" charset="0"/>
                          <a:cs typeface="Arial" panose="020B0604020202020204" pitchFamily="34" charset="0"/>
                        </a:rPr>
                        <a:t>Rating</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b"/>
                </a:tc>
                <a:extLst>
                  <a:ext uri="{0D108BD9-81ED-4DB2-BD59-A6C34878D82A}">
                    <a16:rowId xmlns:a16="http://schemas.microsoft.com/office/drawing/2014/main" val="3400462710"/>
                  </a:ext>
                </a:extLst>
              </a:tr>
              <a:tr h="397164">
                <a:tc>
                  <a:txBody>
                    <a:bodyPr/>
                    <a:lstStyle/>
                    <a:p>
                      <a:pPr algn="ctr" fontAlgn="ctr"/>
                      <a:r>
                        <a:rPr lang="en-US" sz="2400" u="none" strike="noStrike" dirty="0">
                          <a:effectLst/>
                          <a:latin typeface="Arial" panose="020B0604020202020204" pitchFamily="34" charset="0"/>
                          <a:cs typeface="Arial" panose="020B0604020202020204" pitchFamily="34" charset="0"/>
                        </a:rPr>
                        <a:t>18</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gridSpan="9">
                  <a:txBody>
                    <a:bodyPr/>
                    <a:lstStyle/>
                    <a:p>
                      <a:pPr algn="l" fontAlgn="t"/>
                      <a:r>
                        <a:rPr lang="en-US" sz="2000" u="none" strike="noStrike" dirty="0">
                          <a:effectLst/>
                          <a:latin typeface="Arial" panose="020B0604020202020204" pitchFamily="34" charset="0"/>
                          <a:cs typeface="Arial" panose="020B0604020202020204" pitchFamily="34" charset="0"/>
                        </a:rPr>
                        <a:t>Did the external auditors highlight the importance of professionalism and ethics </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2400" u="none" strike="noStrike" dirty="0">
                          <a:effectLst/>
                          <a:latin typeface="Arial" panose="020B0604020202020204" pitchFamily="34" charset="0"/>
                          <a:cs typeface="Arial" panose="020B0604020202020204" pitchFamily="34" charset="0"/>
                        </a:rPr>
                        <a:t>0</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1</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2</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3</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4</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5</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b"/>
                      <a:r>
                        <a:rPr lang="en-US" sz="2400" u="none" strike="noStrike" dirty="0">
                          <a:effectLst/>
                          <a:latin typeface="Arial" panose="020B0604020202020204" pitchFamily="34" charset="0"/>
                          <a:cs typeface="Arial" panose="020B0604020202020204" pitchFamily="34" charset="0"/>
                        </a:rPr>
                        <a:t> </a:t>
                      </a:r>
                      <a:endParaRPr lang="en-US" sz="2400" b="1" i="0" u="none" strike="noStrike" dirty="0">
                        <a:solidFill>
                          <a:srgbClr val="002060"/>
                        </a:solidFill>
                        <a:effectLst/>
                        <a:latin typeface="Arial" panose="020B0604020202020204" pitchFamily="34" charset="0"/>
                        <a:cs typeface="Arial" panose="020B0604020202020204" pitchFamily="34" charset="0"/>
                      </a:endParaRPr>
                    </a:p>
                  </a:txBody>
                  <a:tcPr marL="6594" marR="6594" marT="6594" marB="0" anchor="b"/>
                </a:tc>
                <a:extLst>
                  <a:ext uri="{0D108BD9-81ED-4DB2-BD59-A6C34878D82A}">
                    <a16:rowId xmlns:a16="http://schemas.microsoft.com/office/drawing/2014/main" val="1600622093"/>
                  </a:ext>
                </a:extLst>
              </a:tr>
              <a:tr h="397164">
                <a:tc>
                  <a:txBody>
                    <a:bodyPr/>
                    <a:lstStyle/>
                    <a:p>
                      <a:pPr algn="ctr" fontAlgn="ctr"/>
                      <a:r>
                        <a:rPr lang="en-US" sz="2400" u="none" strike="noStrike" dirty="0">
                          <a:effectLst/>
                          <a:latin typeface="Arial" panose="020B0604020202020204" pitchFamily="34" charset="0"/>
                          <a:cs typeface="Arial" panose="020B0604020202020204" pitchFamily="34" charset="0"/>
                        </a:rPr>
                        <a:t>19</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gridSpan="9">
                  <a:txBody>
                    <a:bodyPr/>
                    <a:lstStyle/>
                    <a:p>
                      <a:pPr algn="l" fontAlgn="t"/>
                      <a:r>
                        <a:rPr lang="en-US" sz="2000" u="none" strike="noStrike" dirty="0">
                          <a:effectLst/>
                          <a:latin typeface="Arial" panose="020B0604020202020204" pitchFamily="34" charset="0"/>
                          <a:cs typeface="Arial" panose="020B0604020202020204" pitchFamily="34" charset="0"/>
                        </a:rPr>
                        <a:t>Indication of auditors  internal process for ensuring independence</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2400" u="none" strike="noStrike" dirty="0">
                          <a:effectLst/>
                          <a:latin typeface="Arial" panose="020B0604020202020204" pitchFamily="34" charset="0"/>
                          <a:cs typeface="Arial" panose="020B0604020202020204" pitchFamily="34" charset="0"/>
                        </a:rPr>
                        <a:t>0</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1</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2</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3</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4</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5</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b"/>
                      <a:r>
                        <a:rPr lang="en-US" sz="2400" u="none" strike="noStrike" dirty="0">
                          <a:effectLst/>
                          <a:latin typeface="Arial" panose="020B0604020202020204" pitchFamily="34" charset="0"/>
                          <a:cs typeface="Arial" panose="020B0604020202020204" pitchFamily="34" charset="0"/>
                        </a:rPr>
                        <a:t> </a:t>
                      </a:r>
                      <a:endParaRPr lang="en-US" sz="2400" b="1" i="0" u="none" strike="noStrike" dirty="0">
                        <a:solidFill>
                          <a:srgbClr val="002060"/>
                        </a:solidFill>
                        <a:effectLst/>
                        <a:latin typeface="Arial" panose="020B0604020202020204" pitchFamily="34" charset="0"/>
                        <a:cs typeface="Arial" panose="020B0604020202020204" pitchFamily="34" charset="0"/>
                      </a:endParaRPr>
                    </a:p>
                  </a:txBody>
                  <a:tcPr marL="6594" marR="6594" marT="6594" marB="0" anchor="b"/>
                </a:tc>
                <a:extLst>
                  <a:ext uri="{0D108BD9-81ED-4DB2-BD59-A6C34878D82A}">
                    <a16:rowId xmlns:a16="http://schemas.microsoft.com/office/drawing/2014/main" val="617588680"/>
                  </a:ext>
                </a:extLst>
              </a:tr>
              <a:tr h="397164">
                <a:tc>
                  <a:txBody>
                    <a:bodyPr/>
                    <a:lstStyle/>
                    <a:p>
                      <a:pPr algn="ctr" fontAlgn="ctr"/>
                      <a:r>
                        <a:rPr lang="en-US" sz="2400" u="none" strike="noStrike" dirty="0">
                          <a:effectLst/>
                          <a:latin typeface="Arial" panose="020B0604020202020204" pitchFamily="34" charset="0"/>
                          <a:cs typeface="Arial" panose="020B0604020202020204" pitchFamily="34" charset="0"/>
                        </a:rPr>
                        <a:t> </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ct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l" fontAlgn="b"/>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b"/>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b"/>
                      <a:r>
                        <a:rPr lang="en-US" sz="2400" u="none" strike="noStrike" dirty="0">
                          <a:effectLst/>
                          <a:latin typeface="Arial" panose="020B0604020202020204" pitchFamily="34" charset="0"/>
                          <a:cs typeface="Arial" panose="020B0604020202020204" pitchFamily="34" charset="0"/>
                        </a:rPr>
                        <a:t> </a:t>
                      </a:r>
                      <a:endParaRPr lang="en-US" sz="2400" b="0" i="0" u="none" strike="noStrike" dirty="0">
                        <a:solidFill>
                          <a:srgbClr val="FF0000"/>
                        </a:solidFill>
                        <a:effectLst/>
                        <a:latin typeface="Arial" panose="020B0604020202020204" pitchFamily="34" charset="0"/>
                        <a:cs typeface="Arial" panose="020B0604020202020204" pitchFamily="34" charset="0"/>
                      </a:endParaRPr>
                    </a:p>
                  </a:txBody>
                  <a:tcPr marL="6594" marR="6594" marT="6594" marB="0" anchor="b"/>
                </a:tc>
                <a:extLst>
                  <a:ext uri="{0D108BD9-81ED-4DB2-BD59-A6C34878D82A}">
                    <a16:rowId xmlns:a16="http://schemas.microsoft.com/office/drawing/2014/main" val="3926240504"/>
                  </a:ext>
                </a:extLst>
              </a:tr>
              <a:tr h="397164">
                <a:tc>
                  <a:txBody>
                    <a:bodyPr/>
                    <a:lstStyle/>
                    <a:p>
                      <a:pPr algn="l" fontAlgn="b"/>
                      <a:r>
                        <a:rPr lang="en-US" sz="2400" b="1" u="none" strike="noStrike" dirty="0">
                          <a:effectLst/>
                          <a:latin typeface="Arial" panose="020B0604020202020204" pitchFamily="34" charset="0"/>
                          <a:cs typeface="Arial" panose="020B0604020202020204" pitchFamily="34" charset="0"/>
                        </a:rPr>
                        <a:t> </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b"/>
                </a:tc>
                <a:tc gridSpan="15">
                  <a:txBody>
                    <a:bodyPr/>
                    <a:lstStyle/>
                    <a:p>
                      <a:pPr algn="l" fontAlgn="b"/>
                      <a:r>
                        <a:rPr lang="en-US" sz="2000" b="1" u="none" strike="noStrike" dirty="0">
                          <a:effectLst/>
                          <a:latin typeface="Arial" panose="020B0604020202020204" pitchFamily="34" charset="0"/>
                          <a:cs typeface="Arial" panose="020B0604020202020204" pitchFamily="34" charset="0"/>
                        </a:rPr>
                        <a:t>H. VALUE ADD SERVICES</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2400" b="1" u="none" strike="noStrike" dirty="0">
                          <a:effectLst/>
                          <a:latin typeface="Arial" panose="020B0604020202020204" pitchFamily="34" charset="0"/>
                          <a:cs typeface="Arial" panose="020B0604020202020204" pitchFamily="34" charset="0"/>
                        </a:rPr>
                        <a:t>Rating</a:t>
                      </a:r>
                      <a:endParaRPr lang="en-US" sz="24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b"/>
                </a:tc>
                <a:extLst>
                  <a:ext uri="{0D108BD9-81ED-4DB2-BD59-A6C34878D82A}">
                    <a16:rowId xmlns:a16="http://schemas.microsoft.com/office/drawing/2014/main" val="4227669475"/>
                  </a:ext>
                </a:extLst>
              </a:tr>
              <a:tr h="397164">
                <a:tc>
                  <a:txBody>
                    <a:bodyPr/>
                    <a:lstStyle/>
                    <a:p>
                      <a:pPr algn="ctr" fontAlgn="ctr"/>
                      <a:r>
                        <a:rPr lang="en-US" sz="2400" u="none" strike="noStrike" dirty="0">
                          <a:effectLst/>
                          <a:latin typeface="Arial" panose="020B0604020202020204" pitchFamily="34" charset="0"/>
                          <a:cs typeface="Arial" panose="020B0604020202020204" pitchFamily="34" charset="0"/>
                        </a:rPr>
                        <a:t>20</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gridSpan="9">
                  <a:txBody>
                    <a:bodyPr/>
                    <a:lstStyle/>
                    <a:p>
                      <a:pPr algn="l" fontAlgn="t"/>
                      <a:r>
                        <a:rPr lang="en-US" sz="2400" u="none" strike="noStrike" dirty="0">
                          <a:effectLst/>
                          <a:latin typeface="Arial" panose="020B0604020202020204" pitchFamily="34" charset="0"/>
                          <a:cs typeface="Arial" panose="020B0604020202020204" pitchFamily="34" charset="0"/>
                        </a:rPr>
                        <a:t>Did the external audit firm highlight possible provision of value add services. </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2400" u="none" strike="noStrike" dirty="0">
                          <a:effectLst/>
                          <a:latin typeface="Arial" panose="020B0604020202020204" pitchFamily="34" charset="0"/>
                          <a:cs typeface="Arial" panose="020B0604020202020204" pitchFamily="34" charset="0"/>
                        </a:rPr>
                        <a:t>0</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1</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2</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3</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4</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en-US" sz="2400" u="none" strike="noStrike" dirty="0">
                          <a:effectLst/>
                          <a:latin typeface="Arial" panose="020B0604020202020204" pitchFamily="34" charset="0"/>
                          <a:cs typeface="Arial" panose="020B0604020202020204" pitchFamily="34" charset="0"/>
                        </a:rPr>
                        <a:t>5</a:t>
                      </a: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b"/>
                      <a:r>
                        <a:rPr lang="en-US" sz="2400" u="none" strike="noStrike" dirty="0">
                          <a:effectLst/>
                          <a:latin typeface="Arial" panose="020B0604020202020204" pitchFamily="34" charset="0"/>
                          <a:cs typeface="Arial" panose="020B0604020202020204" pitchFamily="34" charset="0"/>
                        </a:rPr>
                        <a:t> </a:t>
                      </a:r>
                      <a:endParaRPr lang="en-US" sz="2400" b="1" i="0" u="none" strike="noStrike" dirty="0">
                        <a:solidFill>
                          <a:srgbClr val="002060"/>
                        </a:solidFill>
                        <a:effectLst/>
                        <a:latin typeface="Arial" panose="020B0604020202020204" pitchFamily="34" charset="0"/>
                        <a:cs typeface="Arial" panose="020B0604020202020204" pitchFamily="34" charset="0"/>
                      </a:endParaRPr>
                    </a:p>
                  </a:txBody>
                  <a:tcPr marL="6594" marR="6594" marT="6594" marB="0" anchor="b"/>
                </a:tc>
                <a:extLst>
                  <a:ext uri="{0D108BD9-81ED-4DB2-BD59-A6C34878D82A}">
                    <a16:rowId xmlns:a16="http://schemas.microsoft.com/office/drawing/2014/main" val="2143037590"/>
                  </a:ext>
                </a:extLst>
              </a:tr>
            </a:tbl>
          </a:graphicData>
        </a:graphic>
      </p:graphicFrame>
      <p:graphicFrame>
        <p:nvGraphicFramePr>
          <p:cNvPr id="3" name="Table 2">
            <a:extLst>
              <a:ext uri="{FF2B5EF4-FFF2-40B4-BE49-F238E27FC236}">
                <a16:creationId xmlns:a16="http://schemas.microsoft.com/office/drawing/2014/main" id="{27630653-29CC-31A1-9420-9136A71A5F64}"/>
              </a:ext>
            </a:extLst>
          </p:cNvPr>
          <p:cNvGraphicFramePr>
            <a:graphicFrameLocks noGrp="1"/>
          </p:cNvGraphicFramePr>
          <p:nvPr>
            <p:extLst>
              <p:ext uri="{D42A27DB-BD31-4B8C-83A1-F6EECF244321}">
                <p14:modId xmlns:p14="http://schemas.microsoft.com/office/powerpoint/2010/main" val="2013565239"/>
              </p:ext>
            </p:extLst>
          </p:nvPr>
        </p:nvGraphicFramePr>
        <p:xfrm>
          <a:off x="735496" y="11151704"/>
          <a:ext cx="7335079" cy="2325757"/>
        </p:xfrm>
        <a:graphic>
          <a:graphicData uri="http://schemas.openxmlformats.org/drawingml/2006/table">
            <a:tbl>
              <a:tblPr>
                <a:tableStyleId>{5C22544A-7EE6-4342-B048-85BDC9FD1C3A}</a:tableStyleId>
              </a:tblPr>
              <a:tblGrid>
                <a:gridCol w="1225756">
                  <a:extLst>
                    <a:ext uri="{9D8B030D-6E8A-4147-A177-3AD203B41FA5}">
                      <a16:colId xmlns:a16="http://schemas.microsoft.com/office/drawing/2014/main" val="2944533910"/>
                    </a:ext>
                  </a:extLst>
                </a:gridCol>
                <a:gridCol w="6109323">
                  <a:extLst>
                    <a:ext uri="{9D8B030D-6E8A-4147-A177-3AD203B41FA5}">
                      <a16:colId xmlns:a16="http://schemas.microsoft.com/office/drawing/2014/main" val="4175909088"/>
                    </a:ext>
                  </a:extLst>
                </a:gridCol>
              </a:tblGrid>
              <a:tr h="332251">
                <a:tc>
                  <a:txBody>
                    <a:bodyPr/>
                    <a:lstStyle/>
                    <a:p>
                      <a:pPr algn="ctr" fontAlgn="b"/>
                      <a:r>
                        <a:rPr lang="en-US" sz="1600" b="1" u="sng" strike="noStrike" dirty="0">
                          <a:effectLst/>
                        </a:rPr>
                        <a:t>  KEY:</a:t>
                      </a:r>
                      <a:endParaRPr lang="en-US" sz="1600" b="1" i="0" u="sng"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4515130"/>
                  </a:ext>
                </a:extLst>
              </a:tr>
              <a:tr h="332251">
                <a:tc>
                  <a:txBody>
                    <a:bodyPr/>
                    <a:lstStyle/>
                    <a:p>
                      <a:pPr algn="ctr" fontAlgn="b"/>
                      <a:r>
                        <a:rPr lang="en-US" sz="1600" b="1" u="none" strike="noStrike" dirty="0">
                          <a:effectLst/>
                        </a:rPr>
                        <a:t>0</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b="1" u="none" strike="noStrike" dirty="0">
                          <a:effectLst/>
                        </a:rPr>
                        <a:t>NO EFFORT MADE</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59514718"/>
                  </a:ext>
                </a:extLst>
              </a:tr>
              <a:tr h="332251">
                <a:tc>
                  <a:txBody>
                    <a:bodyPr/>
                    <a:lstStyle/>
                    <a:p>
                      <a:pPr algn="ctr" fontAlgn="b"/>
                      <a:r>
                        <a:rPr lang="en-US" sz="1600" b="1" u="none" strike="noStrike" dirty="0">
                          <a:effectLst/>
                        </a:rPr>
                        <a:t>1</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b="1" u="none" strike="noStrike" dirty="0">
                          <a:effectLst/>
                        </a:rPr>
                        <a:t>DISSATISFIED</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06311998"/>
                  </a:ext>
                </a:extLst>
              </a:tr>
              <a:tr h="332251">
                <a:tc>
                  <a:txBody>
                    <a:bodyPr/>
                    <a:lstStyle/>
                    <a:p>
                      <a:pPr algn="ctr" fontAlgn="b"/>
                      <a:r>
                        <a:rPr lang="en-US" sz="1600" b="1" u="none" strike="noStrike" dirty="0">
                          <a:effectLst/>
                        </a:rPr>
                        <a:t>2</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b="1" u="none" strike="noStrike" dirty="0">
                          <a:effectLst/>
                        </a:rPr>
                        <a:t>FAIRLY DISSATISFIED</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35451454"/>
                  </a:ext>
                </a:extLst>
              </a:tr>
              <a:tr h="332251">
                <a:tc>
                  <a:txBody>
                    <a:bodyPr/>
                    <a:lstStyle/>
                    <a:p>
                      <a:pPr algn="ctr" fontAlgn="b"/>
                      <a:r>
                        <a:rPr lang="en-US" sz="1600" b="1" u="none" strike="noStrike" dirty="0">
                          <a:effectLst/>
                        </a:rPr>
                        <a:t>3</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b="1" u="none" strike="noStrike" dirty="0">
                          <a:effectLst/>
                        </a:rPr>
                        <a:t>AVERAGE</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68568083"/>
                  </a:ext>
                </a:extLst>
              </a:tr>
              <a:tr h="332251">
                <a:tc>
                  <a:txBody>
                    <a:bodyPr/>
                    <a:lstStyle/>
                    <a:p>
                      <a:pPr algn="ctr" fontAlgn="b"/>
                      <a:r>
                        <a:rPr lang="en-US" sz="1600" b="1" u="none" strike="noStrike" dirty="0">
                          <a:effectLst/>
                        </a:rPr>
                        <a:t>4</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b="1" u="none" strike="noStrike" dirty="0">
                          <a:effectLst/>
                        </a:rPr>
                        <a:t>FAIRLY SATISFIED</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26698368"/>
                  </a:ext>
                </a:extLst>
              </a:tr>
              <a:tr h="332251">
                <a:tc>
                  <a:txBody>
                    <a:bodyPr/>
                    <a:lstStyle/>
                    <a:p>
                      <a:pPr algn="ctr" fontAlgn="b"/>
                      <a:r>
                        <a:rPr lang="en-US" sz="1600" b="1" u="none" strike="noStrike" dirty="0">
                          <a:effectLst/>
                        </a:rPr>
                        <a:t>5</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b="1" u="none" strike="noStrike" dirty="0">
                          <a:effectLst/>
                        </a:rPr>
                        <a:t>VERY SATISFIED</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61377868"/>
                  </a:ext>
                </a:extLst>
              </a:tr>
            </a:tbl>
          </a:graphicData>
        </a:graphic>
      </p:graphicFrame>
    </p:spTree>
    <p:extLst>
      <p:ext uri="{BB962C8B-B14F-4D97-AF65-F5344CB8AC3E}">
        <p14:creationId xmlns:p14="http://schemas.microsoft.com/office/powerpoint/2010/main" val="4139143094"/>
      </p:ext>
    </p:extLst>
  </p:cSld>
  <p:clrMapOvr>
    <a:masterClrMapping/>
  </p:clrMapOvr>
  <p:transition spd="med"/>
</p:sld>
</file>

<file path=ppt/theme/theme1.xml><?xml version="1.0" encoding="utf-8"?>
<a:theme xmlns:a="http://schemas.openxmlformats.org/drawingml/2006/main" name="28_Academy">
  <a:themeElements>
    <a:clrScheme name="28_Academy">
      <a:dk1>
        <a:srgbClr val="000034"/>
      </a:dk1>
      <a:lt1>
        <a:srgbClr val="FFFFFF"/>
      </a:lt1>
      <a:dk2>
        <a:srgbClr val="A7A7A7"/>
      </a:dk2>
      <a:lt2>
        <a:srgbClr val="535353"/>
      </a:lt2>
      <a:accent1>
        <a:srgbClr val="3B39E4"/>
      </a:accent1>
      <a:accent2>
        <a:srgbClr val="51C1FD"/>
      </a:accent2>
      <a:accent3>
        <a:srgbClr val="5EF7D2"/>
      </a:accent3>
      <a:accent4>
        <a:srgbClr val="BFF823"/>
      </a:accent4>
      <a:accent5>
        <a:srgbClr val="FFA728"/>
      </a:accent5>
      <a:accent6>
        <a:srgbClr val="FF5F52"/>
      </a:accent6>
      <a:hlink>
        <a:srgbClr val="0000FF"/>
      </a:hlink>
      <a:folHlink>
        <a:srgbClr val="FF00FF"/>
      </a:folHlink>
    </a:clrScheme>
    <a:fontScheme name="28_Academy">
      <a:majorFont>
        <a:latin typeface="Helvetica Neue"/>
        <a:ea typeface="Helvetica Neue"/>
        <a:cs typeface="Helvetica Neue"/>
      </a:majorFont>
      <a:minorFont>
        <a:latin typeface="Helvetica"/>
        <a:ea typeface="Helvetica"/>
        <a:cs typeface="Helvetica"/>
      </a:minorFont>
    </a:fontScheme>
    <a:fmtScheme name="28_Academ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rgbClr val="000034"/>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rgbClr val="000034"/>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8_Academy">
  <a:themeElements>
    <a:clrScheme name="28_Academy">
      <a:dk1>
        <a:srgbClr val="000000"/>
      </a:dk1>
      <a:lt1>
        <a:srgbClr val="FFFFFF"/>
      </a:lt1>
      <a:dk2>
        <a:srgbClr val="A7A7A7"/>
      </a:dk2>
      <a:lt2>
        <a:srgbClr val="535353"/>
      </a:lt2>
      <a:accent1>
        <a:srgbClr val="3B39E4"/>
      </a:accent1>
      <a:accent2>
        <a:srgbClr val="51C1FD"/>
      </a:accent2>
      <a:accent3>
        <a:srgbClr val="5EF7D2"/>
      </a:accent3>
      <a:accent4>
        <a:srgbClr val="BFF823"/>
      </a:accent4>
      <a:accent5>
        <a:srgbClr val="FFA728"/>
      </a:accent5>
      <a:accent6>
        <a:srgbClr val="FF5F52"/>
      </a:accent6>
      <a:hlink>
        <a:srgbClr val="0000FF"/>
      </a:hlink>
      <a:folHlink>
        <a:srgbClr val="FF00FF"/>
      </a:folHlink>
    </a:clrScheme>
    <a:fontScheme name="28_Academy">
      <a:majorFont>
        <a:latin typeface="Helvetica Neue"/>
        <a:ea typeface="Helvetica Neue"/>
        <a:cs typeface="Helvetica Neue"/>
      </a:majorFont>
      <a:minorFont>
        <a:latin typeface="Helvetica"/>
        <a:ea typeface="Helvetica"/>
        <a:cs typeface="Helvetica"/>
      </a:minorFont>
    </a:fontScheme>
    <a:fmtScheme name="28_Academ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rgbClr val="000034"/>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rgbClr val="000034"/>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8C051CAFB8664DA9A3FC456F0729DC" ma:contentTypeVersion="9" ma:contentTypeDescription="Create a new document." ma:contentTypeScope="" ma:versionID="a9c5aa6373923d6216ab784303efa1e3">
  <xsd:schema xmlns:xsd="http://www.w3.org/2001/XMLSchema" xmlns:xs="http://www.w3.org/2001/XMLSchema" xmlns:p="http://schemas.microsoft.com/office/2006/metadata/properties" xmlns:ns3="ad0bc6e5-dd39-4ad7-a253-85258bdd03c0" xmlns:ns4="72b433a2-923b-42b8-8e95-433298ae5748" targetNamespace="http://schemas.microsoft.com/office/2006/metadata/properties" ma:root="true" ma:fieldsID="5342f9c310c8e7eb2769094437116dd1" ns3:_="" ns4:_="">
    <xsd:import namespace="ad0bc6e5-dd39-4ad7-a253-85258bdd03c0"/>
    <xsd:import namespace="72b433a2-923b-42b8-8e95-433298ae574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0bc6e5-dd39-4ad7-a253-85258bdd03c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b433a2-923b-42b8-8e95-433298ae574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_activity" ma:index="16"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72b433a2-923b-42b8-8e95-433298ae5748" xsi:nil="true"/>
  </documentManagement>
</p:properties>
</file>

<file path=customXml/itemProps1.xml><?xml version="1.0" encoding="utf-8"?>
<ds:datastoreItem xmlns:ds="http://schemas.openxmlformats.org/officeDocument/2006/customXml" ds:itemID="{6D968603-08CD-4E21-A83E-2E41B836BC9D}">
  <ds:schemaRefs>
    <ds:schemaRef ds:uri="http://schemas.microsoft.com/sharepoint/v3/contenttype/forms"/>
  </ds:schemaRefs>
</ds:datastoreItem>
</file>

<file path=customXml/itemProps2.xml><?xml version="1.0" encoding="utf-8"?>
<ds:datastoreItem xmlns:ds="http://schemas.openxmlformats.org/officeDocument/2006/customXml" ds:itemID="{7E3CC72B-374B-45D7-912F-C56F3075D7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0bc6e5-dd39-4ad7-a253-85258bdd03c0"/>
    <ds:schemaRef ds:uri="72b433a2-923b-42b8-8e95-433298ae57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28670C-CF5D-483C-8066-A264D279C13B}">
  <ds:schemaRefs>
    <ds:schemaRef ds:uri="http://purl.org/dc/terms/"/>
    <ds:schemaRef ds:uri="http://www.w3.org/XML/1998/namespace"/>
    <ds:schemaRef ds:uri="http://schemas.microsoft.com/office/2006/documentManagement/types"/>
    <ds:schemaRef ds:uri="http://purl.org/dc/dcmitype/"/>
    <ds:schemaRef ds:uri="http://schemas.microsoft.com/office/2006/metadata/properties"/>
    <ds:schemaRef ds:uri="ad0bc6e5-dd39-4ad7-a253-85258bdd03c0"/>
    <ds:schemaRef ds:uri="http://schemas.microsoft.com/office/infopath/2007/PartnerControls"/>
    <ds:schemaRef ds:uri="http://purl.org/dc/elements/1.1/"/>
    <ds:schemaRef ds:uri="http://schemas.openxmlformats.org/package/2006/metadata/core-properties"/>
    <ds:schemaRef ds:uri="72b433a2-923b-42b8-8e95-433298ae5748"/>
  </ds:schemaRefs>
</ds:datastoreItem>
</file>

<file path=docProps/app.xml><?xml version="1.0" encoding="utf-8"?>
<Properties xmlns="http://schemas.openxmlformats.org/officeDocument/2006/extended-properties" xmlns:vt="http://schemas.openxmlformats.org/officeDocument/2006/docPropsVTypes">
  <Template/>
  <TotalTime>2168</TotalTime>
  <Words>1119</Words>
  <Application>Microsoft Office PowerPoint</Application>
  <PresentationFormat>Custom</PresentationFormat>
  <Paragraphs>266</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Founders Grotesk</vt:lpstr>
      <vt:lpstr>Founders Grotesk Condensed</vt:lpstr>
      <vt:lpstr>Helvetica Neue</vt:lpstr>
      <vt:lpstr>28_Academy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Lydia Radebe</dc:creator>
  <cp:lastModifiedBy>Vongani Mageza</cp:lastModifiedBy>
  <cp:revision>10</cp:revision>
  <dcterms:modified xsi:type="dcterms:W3CDTF">2023-07-25T07:58:53Z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0x010100598C051CAFB8664DA9A3FC456F0729DC</vt:lpwstr>
  </property>
</Properties>
</file>