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56_9242821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60" r:id="rId8"/>
    <p:sldMasterId id="2147483672" r:id="rId9"/>
    <p:sldMasterId id="2147483684" r:id="rId10"/>
    <p:sldMasterId id="2147483744" r:id="rId11"/>
    <p:sldMasterId id="2147483708" r:id="rId12"/>
    <p:sldMasterId id="2147483720" r:id="rId13"/>
    <p:sldMasterId id="2147483732" r:id="rId14"/>
    <p:sldMasterId id="2147483746" r:id="rId15"/>
    <p:sldMasterId id="2147483753" r:id="rId16"/>
    <p:sldMasterId id="2147483757" r:id="rId17"/>
    <p:sldMasterId id="2147483763" r:id="rId18"/>
  </p:sldMasterIdLst>
  <p:notesMasterIdLst>
    <p:notesMasterId r:id="rId70"/>
  </p:notesMasterIdLst>
  <p:handoutMasterIdLst>
    <p:handoutMasterId r:id="rId71"/>
  </p:handoutMasterIdLst>
  <p:sldIdLst>
    <p:sldId id="268" r:id="rId19"/>
    <p:sldId id="789" r:id="rId20"/>
    <p:sldId id="667" r:id="rId21"/>
    <p:sldId id="489" r:id="rId22"/>
    <p:sldId id="639" r:id="rId23"/>
    <p:sldId id="443" r:id="rId24"/>
    <p:sldId id="671" r:id="rId25"/>
    <p:sldId id="448" r:id="rId26"/>
    <p:sldId id="600" r:id="rId27"/>
    <p:sldId id="450" r:id="rId28"/>
    <p:sldId id="836" r:id="rId29"/>
    <p:sldId id="676" r:id="rId30"/>
    <p:sldId id="716" r:id="rId31"/>
    <p:sldId id="800" r:id="rId32"/>
    <p:sldId id="454" r:id="rId33"/>
    <p:sldId id="801" r:id="rId34"/>
    <p:sldId id="717" r:id="rId35"/>
    <p:sldId id="802" r:id="rId36"/>
    <p:sldId id="458" r:id="rId37"/>
    <p:sldId id="838" r:id="rId38"/>
    <p:sldId id="839" r:id="rId39"/>
    <p:sldId id="803" r:id="rId40"/>
    <p:sldId id="804" r:id="rId41"/>
    <p:sldId id="840" r:id="rId42"/>
    <p:sldId id="805" r:id="rId43"/>
    <p:sldId id="598" r:id="rId44"/>
    <p:sldId id="460" r:id="rId45"/>
    <p:sldId id="461" r:id="rId46"/>
    <p:sldId id="462" r:id="rId47"/>
    <p:sldId id="463" r:id="rId48"/>
    <p:sldId id="465" r:id="rId49"/>
    <p:sldId id="466" r:id="rId50"/>
    <p:sldId id="794" r:id="rId51"/>
    <p:sldId id="845" r:id="rId52"/>
    <p:sldId id="846" r:id="rId53"/>
    <p:sldId id="847" r:id="rId54"/>
    <p:sldId id="848" r:id="rId55"/>
    <p:sldId id="849" r:id="rId56"/>
    <p:sldId id="469" r:id="rId57"/>
    <p:sldId id="599" r:id="rId58"/>
    <p:sldId id="471" r:id="rId59"/>
    <p:sldId id="640" r:id="rId60"/>
    <p:sldId id="473" r:id="rId61"/>
    <p:sldId id="1189" r:id="rId62"/>
    <p:sldId id="1193" r:id="rId63"/>
    <p:sldId id="719" r:id="rId64"/>
    <p:sldId id="477" r:id="rId65"/>
    <p:sldId id="720" r:id="rId66"/>
    <p:sldId id="721" r:id="rId67"/>
    <p:sldId id="641" r:id="rId68"/>
    <p:sldId id="339" r:id="rId6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F1BA9E-5338-4CAC-9762-54DC1F26CB58}">
          <p14:sldIdLst>
            <p14:sldId id="268"/>
            <p14:sldId id="789"/>
            <p14:sldId id="667"/>
            <p14:sldId id="489"/>
            <p14:sldId id="639"/>
            <p14:sldId id="443"/>
            <p14:sldId id="671"/>
            <p14:sldId id="448"/>
            <p14:sldId id="600"/>
            <p14:sldId id="450"/>
            <p14:sldId id="836"/>
            <p14:sldId id="676"/>
            <p14:sldId id="716"/>
            <p14:sldId id="800"/>
            <p14:sldId id="454"/>
            <p14:sldId id="801"/>
            <p14:sldId id="717"/>
            <p14:sldId id="802"/>
            <p14:sldId id="458"/>
            <p14:sldId id="838"/>
            <p14:sldId id="839"/>
            <p14:sldId id="803"/>
            <p14:sldId id="804"/>
            <p14:sldId id="840"/>
            <p14:sldId id="805"/>
            <p14:sldId id="598"/>
            <p14:sldId id="460"/>
            <p14:sldId id="461"/>
            <p14:sldId id="462"/>
            <p14:sldId id="463"/>
            <p14:sldId id="465"/>
            <p14:sldId id="466"/>
            <p14:sldId id="794"/>
            <p14:sldId id="845"/>
            <p14:sldId id="846"/>
            <p14:sldId id="847"/>
            <p14:sldId id="848"/>
            <p14:sldId id="849"/>
            <p14:sldId id="469"/>
            <p14:sldId id="599"/>
            <p14:sldId id="471"/>
            <p14:sldId id="640"/>
            <p14:sldId id="473"/>
            <p14:sldId id="1189"/>
            <p14:sldId id="1193"/>
            <p14:sldId id="719"/>
            <p14:sldId id="477"/>
            <p14:sldId id="720"/>
            <p14:sldId id="721"/>
            <p14:sldId id="641"/>
            <p14:sldId id="33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00CD60-C751-C837-AB51-B89A0D06FB91}" name="Henderson, Peter" initials="HP" userId="S::peter.henderson@hatch.com::070f575f-da84-41db-9762-a7f9e3848d49" providerId="AD"/>
  <p188:author id="{E7D7249F-487B-A2FB-124B-15927918E94C}" name="Siyabonga Gwamanda (ER)" initials="SG(" userId="S::GwamandaS@sanral.co.za::c93839a8-be5b-4ea1-8df7-5d0bb49aac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B714C-D205-49DE-A97D-7332B135D42E}" v="2" dt="2023-02-05T09:59:08.758"/>
    <p1510:client id="{A07B8A90-5F3F-4980-B2CC-950116D664C9}" v="2" dt="2023-02-05T10:24:34.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1892" autoAdjust="0"/>
  </p:normalViewPr>
  <p:slideViewPr>
    <p:cSldViewPr snapToGrid="0" snapToObjects="1">
      <p:cViewPr varScale="1">
        <p:scale>
          <a:sx n="91" d="100"/>
          <a:sy n="91" d="100"/>
        </p:scale>
        <p:origin x="888" y="58"/>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9.xml"/><Relationship Id="rId11" Type="http://schemas.openxmlformats.org/officeDocument/2006/relationships/slideMaster" Target="slideMasters/slideMaster4.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7.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microsoft.com/office/2018/10/relationships/authors" Target="authors.xml"/><Relationship Id="rId8" Type="http://schemas.openxmlformats.org/officeDocument/2006/relationships/slideMaster" Target="slideMasters/slideMaster1.xml"/><Relationship Id="rId51" Type="http://schemas.openxmlformats.org/officeDocument/2006/relationships/slide" Target="slides/slide3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5.xml"/><Relationship Id="rId17" Type="http://schemas.openxmlformats.org/officeDocument/2006/relationships/slideMaster" Target="slideMasters/slideMaster10.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8.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3.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Master" Target="slideMasters/slideMaster6.xml"/><Relationship Id="rId18" Type="http://schemas.openxmlformats.org/officeDocument/2006/relationships/slideMaster" Target="slideMasters/slideMaster11.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microsoft.com/office/2015/10/relationships/revisionInfo" Target="revisionInfo.xml"/><Relationship Id="rId7" Type="http://schemas.openxmlformats.org/officeDocument/2006/relationships/customXml" Target="../customXml/item7.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11.xml"/></Relationships>
</file>

<file path=ppt/comments/modernComment_256_92428219.xml><?xml version="1.0" encoding="utf-8"?>
<p188:cmLst xmlns:a="http://schemas.openxmlformats.org/drawingml/2006/main" xmlns:r="http://schemas.openxmlformats.org/officeDocument/2006/relationships" xmlns:p188="http://schemas.microsoft.com/office/powerpoint/2018/8/main">
  <p188:cm id="{547C1BE5-8906-473C-ADF9-A144A81D0961}" authorId="{5900CD60-C751-C837-AB51-B89A0D06FB91}" created="2022-11-30T07:19:42.514">
    <pc:sldMkLst xmlns:pc="http://schemas.microsoft.com/office/powerpoint/2013/main/command">
      <pc:docMk/>
      <pc:sldMk cId="2453832217" sldId="598"/>
    </pc:sldMkLst>
    <p188:replyLst>
      <p188:reply id="{E317D0C4-5118-4AB8-876E-F7874908AA1E}" authorId="{E7D7249F-487B-A2FB-124B-15927918E94C}" created="2022-11-30T09:26:07.986">
        <p188:txBody>
          <a:bodyPr/>
          <a:lstStyle/>
          <a:p>
            <a:r>
              <a:rPr lang="en-US"/>
              <a:t>Keep </a:t>
            </a:r>
          </a:p>
        </p188:txBody>
      </p188:reply>
    </p188:replyLst>
    <p188:txBody>
      <a:bodyPr/>
      <a:lstStyle/>
      <a:p>
        <a:r>
          <a:rPr lang="en-US"/>
          <a:t>Need to clarify the days for requesting information, clarity, responses and issue of sddenda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F1A93-BB0E-4920-A1B7-8FA430CC798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8F73F999-0BBF-478D-B69E-A0F7676CFCA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2AECE1-CBFE-47CC-A635-982FBA65946D}" type="datetimeFigureOut">
              <a:rPr lang="en-ZA" smtClean="0"/>
              <a:t>2023/02/21</a:t>
            </a:fld>
            <a:endParaRPr lang="en-ZA"/>
          </a:p>
        </p:txBody>
      </p:sp>
      <p:sp>
        <p:nvSpPr>
          <p:cNvPr id="4" name="Footer Placeholder 3">
            <a:extLst>
              <a:ext uri="{FF2B5EF4-FFF2-40B4-BE49-F238E27FC236}">
                <a16:creationId xmlns:a16="http://schemas.microsoft.com/office/drawing/2014/main" id="{ADBC2A01-7B2B-47DF-8B33-0DF1BB8FA49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075A9942-3C45-4B5D-8285-5B774C9F240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D1B6494-8AC2-424E-A9EB-DF30872049F6}" type="slidenum">
              <a:rPr lang="en-ZA" smtClean="0"/>
              <a:t>‹#›</a:t>
            </a:fld>
            <a:endParaRPr lang="en-ZA"/>
          </a:p>
        </p:txBody>
      </p:sp>
    </p:spTree>
    <p:extLst>
      <p:ext uri="{BB962C8B-B14F-4D97-AF65-F5344CB8AC3E}">
        <p14:creationId xmlns:p14="http://schemas.microsoft.com/office/powerpoint/2010/main" val="3359262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876B33-77BE-DF46-B65D-2676E7AE754D}" type="datetimeFigureOut">
              <a:rPr lang="en-US" smtClean="0"/>
              <a:t>2/21/2023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BBE36-90F2-4E6C-9B3B-59AD5DB62B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9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76019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08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99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43</a:t>
            </a:fld>
            <a:endParaRPr lang="en-US"/>
          </a:p>
        </p:txBody>
      </p:sp>
    </p:spTree>
    <p:extLst>
      <p:ext uri="{BB962C8B-B14F-4D97-AF65-F5344CB8AC3E}">
        <p14:creationId xmlns:p14="http://schemas.microsoft.com/office/powerpoint/2010/main" val="182101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49</a:t>
            </a:fld>
            <a:endParaRPr lang="en-US"/>
          </a:p>
        </p:txBody>
      </p:sp>
    </p:spTree>
    <p:extLst>
      <p:ext uri="{BB962C8B-B14F-4D97-AF65-F5344CB8AC3E}">
        <p14:creationId xmlns:p14="http://schemas.microsoft.com/office/powerpoint/2010/main" val="171858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82" y="6321184"/>
            <a:ext cx="2057400" cy="365125"/>
          </a:xfrm>
          <a:prstGeom prst="rect">
            <a:avLst/>
          </a:prstGeom>
        </p:spPr>
        <p:txBody>
          <a:bodyPr/>
          <a:lstStyle>
            <a:lvl1pPr algn="l">
              <a:defRPr>
                <a:solidFill>
                  <a:schemeClr val="bg1"/>
                </a:solidFill>
              </a:defRPr>
            </a:lvl1pPr>
          </a:lstStyle>
          <a:p>
            <a:fld id="{B434A977-0727-E746-9AA8-61F0648F7947}" type="slidenum">
              <a:rPr lang="en-US" smtClean="0"/>
              <a:pPr/>
              <a:t>‹#›</a:t>
            </a:fld>
            <a:endParaRPr lang="en-US" dirty="0"/>
          </a:p>
        </p:txBody>
      </p:sp>
      <p:sp>
        <p:nvSpPr>
          <p:cNvPr id="3" name="Rectangle 2">
            <a:extLst>
              <a:ext uri="{FF2B5EF4-FFF2-40B4-BE49-F238E27FC236}">
                <a16:creationId xmlns:a16="http://schemas.microsoft.com/office/drawing/2014/main" id="{8E2AC917-84B0-C444-AF45-4E23FF55CE9D}"/>
              </a:ext>
            </a:extLst>
          </p:cNvPr>
          <p:cNvSpPr/>
          <p:nvPr userDrawn="1"/>
        </p:nvSpPr>
        <p:spPr>
          <a:xfrm>
            <a:off x="132459" y="6650948"/>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0D8C08-73FD-684B-8781-7D299684B212}"/>
              </a:ext>
            </a:extLst>
          </p:cNvPr>
          <p:cNvSpPr txBox="1">
            <a:spLocks/>
          </p:cNvSpPr>
          <p:nvPr userDrawn="1"/>
        </p:nvSpPr>
        <p:spPr>
          <a:xfrm>
            <a:off x="161925" y="6215065"/>
            <a:ext cx="2057400"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307B9F0-DCC5-804F-A88B-70C9938031F3}" type="slidenum">
              <a:rPr lang="en-US" sz="1200" smtClean="0">
                <a:solidFill>
                  <a:schemeClr val="bg1"/>
                </a:solidFill>
              </a:rPr>
              <a:pPr fontAlgn="auto">
                <a:spcBef>
                  <a:spcPts val="0"/>
                </a:spcBef>
                <a:spcAft>
                  <a:spcPts val="0"/>
                </a:spcAft>
                <a:defRPr/>
              </a:pPr>
              <a:t>‹#›</a:t>
            </a:fld>
            <a:endParaRPr lang="en-US" sz="1200" dirty="0">
              <a:solidFill>
                <a:schemeClr val="bg1"/>
              </a:solidFill>
            </a:endParaRPr>
          </a:p>
        </p:txBody>
      </p:sp>
    </p:spTree>
    <p:extLst>
      <p:ext uri="{BB962C8B-B14F-4D97-AF65-F5344CB8AC3E}">
        <p14:creationId xmlns:p14="http://schemas.microsoft.com/office/powerpoint/2010/main" val="49087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12">
            <a:extLst>
              <a:ext uri="{FF2B5EF4-FFF2-40B4-BE49-F238E27FC236}">
                <a16:creationId xmlns:a16="http://schemas.microsoft.com/office/drawing/2014/main" id="{2256531B-A72A-2544-866B-2881860A1EA9}"/>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4" name="Rectangle 13">
            <a:extLst>
              <a:ext uri="{FF2B5EF4-FFF2-40B4-BE49-F238E27FC236}">
                <a16:creationId xmlns:a16="http://schemas.microsoft.com/office/drawing/2014/main" id="{F857F115-E724-D441-B439-212706809694}"/>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5" name="Rectangle 14">
            <a:extLst>
              <a:ext uri="{FF2B5EF4-FFF2-40B4-BE49-F238E27FC236}">
                <a16:creationId xmlns:a16="http://schemas.microsoft.com/office/drawing/2014/main" id="{CA35F4BF-B65E-7D4D-82BF-648246A14000}"/>
              </a:ext>
            </a:extLst>
          </p:cNvPr>
          <p:cNvSpPr>
            <a:spLocks noGrp="1" noChangeArrowheads="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44C6A1D-699B-594B-AA08-747861180424}" type="slidenum">
              <a:rPr lang="en-GB"/>
              <a:pPr>
                <a:defRPr/>
              </a:pPr>
              <a:t>‹#›</a:t>
            </a:fld>
            <a:endParaRPr lang="en-GB"/>
          </a:p>
        </p:txBody>
      </p:sp>
    </p:spTree>
    <p:extLst>
      <p:ext uri="{BB962C8B-B14F-4D97-AF65-F5344CB8AC3E}">
        <p14:creationId xmlns:p14="http://schemas.microsoft.com/office/powerpoint/2010/main" val="358850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id="{D52BE64D-30C1-1749-A391-78103BC082C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2733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F2A3AB-817B-834A-B890-1CF7F935027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2079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id="{D52BE64D-30C1-1749-A391-78103BC082C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86074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516482"/>
        </a:solidFill>
        <a:effectLst/>
      </p:bgPr>
    </p:bg>
    <p:spTree>
      <p:nvGrpSpPr>
        <p:cNvPr id="1" name=""/>
        <p:cNvGrpSpPr/>
        <p:nvPr/>
      </p:nvGrpSpPr>
      <p:grpSpPr>
        <a:xfrm>
          <a:off x="0" y="0"/>
          <a:ext cx="0" cy="0"/>
          <a:chOff x="0" y="0"/>
          <a:chExt cx="0" cy="0"/>
        </a:xfrm>
      </p:grpSpPr>
      <p:sp>
        <p:nvSpPr>
          <p:cNvPr id="4" name="AutoShape 15">
            <a:extLst>
              <a:ext uri="{FF2B5EF4-FFF2-40B4-BE49-F238E27FC236}">
                <a16:creationId xmlns:a16="http://schemas.microsoft.com/office/drawing/2014/main" id="{F81D250F-C17D-0042-80AF-CBBD64D4E855}"/>
              </a:ext>
            </a:extLst>
          </p:cNvPr>
          <p:cNvSpPr>
            <a:spLocks/>
          </p:cNvSpPr>
          <p:nvPr userDrawn="1"/>
        </p:nvSpPr>
        <p:spPr bwMode="auto">
          <a:xfrm>
            <a:off x="-2509837" y="1339850"/>
            <a:ext cx="3657601" cy="3657600"/>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5" name="AutoShape 16">
            <a:extLst>
              <a:ext uri="{FF2B5EF4-FFF2-40B4-BE49-F238E27FC236}">
                <a16:creationId xmlns:a16="http://schemas.microsoft.com/office/drawing/2014/main" id="{075CCC61-5C2C-F844-BDEC-FECAA33ED606}"/>
              </a:ext>
            </a:extLst>
          </p:cNvPr>
          <p:cNvSpPr>
            <a:spLocks/>
          </p:cNvSpPr>
          <p:nvPr userDrawn="1"/>
        </p:nvSpPr>
        <p:spPr bwMode="auto">
          <a:xfrm>
            <a:off x="-3217862" y="273050"/>
            <a:ext cx="4038601" cy="4038600"/>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41C78525-A30B-4A48-A251-9183D4E93B5D}"/>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7" name="Footer Placeholder 18">
            <a:extLst>
              <a:ext uri="{FF2B5EF4-FFF2-40B4-BE49-F238E27FC236}">
                <a16:creationId xmlns:a16="http://schemas.microsoft.com/office/drawing/2014/main" id="{DFB62883-D58D-8E44-8E26-CEAEC06987E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8" name="Slide Number Placeholder 26">
            <a:extLst>
              <a:ext uri="{FF2B5EF4-FFF2-40B4-BE49-F238E27FC236}">
                <a16:creationId xmlns:a16="http://schemas.microsoft.com/office/drawing/2014/main" id="{59E21B2C-F879-9947-9334-BCD179FBF3A9}"/>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A8DDC63F-7D3D-2548-AF10-EE0A7C953D4B}" type="slidenum">
              <a:rPr lang="en-GB"/>
              <a:pPr>
                <a:defRPr/>
              </a:pPr>
              <a:t>‹#›</a:t>
            </a:fld>
            <a:endParaRPr lang="en-GB"/>
          </a:p>
        </p:txBody>
      </p:sp>
    </p:spTree>
    <p:extLst>
      <p:ext uri="{BB962C8B-B14F-4D97-AF65-F5344CB8AC3E}">
        <p14:creationId xmlns:p14="http://schemas.microsoft.com/office/powerpoint/2010/main" val="386423277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06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12">
            <a:extLst>
              <a:ext uri="{FF2B5EF4-FFF2-40B4-BE49-F238E27FC236}">
                <a16:creationId xmlns:a16="http://schemas.microsoft.com/office/drawing/2014/main" id="{2256531B-A72A-2544-866B-2881860A1EA9}"/>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4" name="Rectangle 13">
            <a:extLst>
              <a:ext uri="{FF2B5EF4-FFF2-40B4-BE49-F238E27FC236}">
                <a16:creationId xmlns:a16="http://schemas.microsoft.com/office/drawing/2014/main" id="{F857F115-E724-D441-B439-212706809694}"/>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5" name="Rectangle 14">
            <a:extLst>
              <a:ext uri="{FF2B5EF4-FFF2-40B4-BE49-F238E27FC236}">
                <a16:creationId xmlns:a16="http://schemas.microsoft.com/office/drawing/2014/main" id="{CA35F4BF-B65E-7D4D-82BF-648246A14000}"/>
              </a:ext>
            </a:extLst>
          </p:cNvPr>
          <p:cNvSpPr>
            <a:spLocks noGrp="1" noChangeArrowheads="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44C6A1D-699B-594B-AA08-747861180424}" type="slidenum">
              <a:rPr lang="en-GB"/>
              <a:pPr>
                <a:defRPr/>
              </a:pPr>
              <a:t>‹#›</a:t>
            </a:fld>
            <a:endParaRPr lang="en-GB"/>
          </a:p>
        </p:txBody>
      </p:sp>
    </p:spTree>
    <p:extLst>
      <p:ext uri="{BB962C8B-B14F-4D97-AF65-F5344CB8AC3E}">
        <p14:creationId xmlns:p14="http://schemas.microsoft.com/office/powerpoint/2010/main" val="4273468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82" y="6321184"/>
            <a:ext cx="2057400" cy="365125"/>
          </a:xfrm>
          <a:prstGeom prst="rect">
            <a:avLst/>
          </a:prstGeom>
        </p:spPr>
        <p:txBody>
          <a:bodyPr/>
          <a:lstStyle>
            <a:lvl1pPr algn="l">
              <a:defRPr>
                <a:solidFill>
                  <a:schemeClr val="bg1"/>
                </a:solidFill>
              </a:defRPr>
            </a:lvl1pPr>
          </a:lstStyle>
          <a:p>
            <a:fld id="{B434A977-0727-E746-9AA8-61F0648F7947}" type="slidenum">
              <a:rPr lang="en-US" smtClean="0"/>
              <a:pPr/>
              <a:t>‹#›</a:t>
            </a:fld>
            <a:endParaRPr lang="en-US" dirty="0"/>
          </a:p>
        </p:txBody>
      </p:sp>
      <p:sp>
        <p:nvSpPr>
          <p:cNvPr id="3" name="Rectangle 2">
            <a:extLst>
              <a:ext uri="{FF2B5EF4-FFF2-40B4-BE49-F238E27FC236}">
                <a16:creationId xmlns:a16="http://schemas.microsoft.com/office/drawing/2014/main" id="{8E2AC917-84B0-C444-AF45-4E23FF55CE9D}"/>
              </a:ext>
            </a:extLst>
          </p:cNvPr>
          <p:cNvSpPr/>
          <p:nvPr userDrawn="1"/>
        </p:nvSpPr>
        <p:spPr>
          <a:xfrm>
            <a:off x="132459" y="6650948"/>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spTree>
    <p:extLst>
      <p:ext uri="{BB962C8B-B14F-4D97-AF65-F5344CB8AC3E}">
        <p14:creationId xmlns:p14="http://schemas.microsoft.com/office/powerpoint/2010/main" val="377505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FB28-47C2-4015-AF96-D2BC585BC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8FACB-50F8-4FAA-82E5-4A322D5617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B03D3-F221-4911-A482-6BDC26AEFAF9}"/>
              </a:ext>
            </a:extLst>
          </p:cNvPr>
          <p:cNvSpPr>
            <a:spLocks noGrp="1"/>
          </p:cNvSpPr>
          <p:nvPr>
            <p:ph type="dt" sz="half" idx="10"/>
          </p:nvPr>
        </p:nvSpPr>
        <p:spPr/>
        <p:txBody>
          <a:bodyPr/>
          <a:lstStyle/>
          <a:p>
            <a:fld id="{8C17E5B3-7DE6-4891-84CB-F05DC3C337BC}" type="datetimeFigureOut">
              <a:rPr lang="en-US" smtClean="0"/>
              <a:t>2/21/2023</a:t>
            </a:fld>
            <a:endParaRPr lang="en-US"/>
          </a:p>
        </p:txBody>
      </p:sp>
      <p:sp>
        <p:nvSpPr>
          <p:cNvPr id="5" name="Footer Placeholder 4">
            <a:extLst>
              <a:ext uri="{FF2B5EF4-FFF2-40B4-BE49-F238E27FC236}">
                <a16:creationId xmlns:a16="http://schemas.microsoft.com/office/drawing/2014/main" id="{9F4239EF-087E-4FD3-BCB6-4B56AACB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3D039-9CB7-496E-8EDA-5255CB1DDC71}"/>
              </a:ext>
            </a:extLst>
          </p:cNvPr>
          <p:cNvSpPr>
            <a:spLocks noGrp="1"/>
          </p:cNvSpPr>
          <p:nvPr>
            <p:ph type="sldNum" sz="quarter" idx="12"/>
          </p:nvPr>
        </p:nvSpPr>
        <p:spPr/>
        <p:txBody>
          <a:bodyPr/>
          <a:lstStyle/>
          <a:p>
            <a:fld id="{2C71C2E2-A0D2-4F1D-ABDA-66642EACF518}" type="slidenum">
              <a:rPr lang="en-US" smtClean="0"/>
              <a:t>‹#›</a:t>
            </a:fld>
            <a:endParaRPr lang="en-US"/>
          </a:p>
        </p:txBody>
      </p:sp>
    </p:spTree>
    <p:extLst>
      <p:ext uri="{BB962C8B-B14F-4D97-AF65-F5344CB8AC3E}">
        <p14:creationId xmlns:p14="http://schemas.microsoft.com/office/powerpoint/2010/main" val="2583372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64675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8914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92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7"/>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10.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3.xml"/><Relationship Id="rId7" Type="http://schemas.openxmlformats.org/officeDocument/2006/relationships/image" Target="../media/image3.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A19C-CA4F-C445-9D7A-10AF5EF49CF9}" type="datetime1">
              <a:rPr lang="en-ZA" smtClean="0"/>
              <a:t>2023/02/21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1"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sp>
        <p:nvSpPr>
          <p:cNvPr id="13" name="Rectangle 12">
            <a:extLst>
              <a:ext uri="{FF2B5EF4-FFF2-40B4-BE49-F238E27FC236}">
                <a16:creationId xmlns:a16="http://schemas.microsoft.com/office/drawing/2014/main" id="{C14A10DB-786C-F741-814B-4A063D272CB9}"/>
              </a:ext>
            </a:extLst>
          </p:cNvPr>
          <p:cNvSpPr/>
          <p:nvPr userDrawn="1"/>
        </p:nvSpPr>
        <p:spPr>
          <a:xfrm>
            <a:off x="1340062" y="2807235"/>
            <a:ext cx="6650131" cy="114688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7"/>
          <a:stretch>
            <a:fillRect/>
          </a:stretch>
        </p:blipFill>
        <p:spPr>
          <a:xfrm>
            <a:off x="7287780" y="5282542"/>
            <a:ext cx="1600930" cy="1450507"/>
          </a:xfrm>
          <a:prstGeom prst="rect">
            <a:avLst/>
          </a:prstGeom>
        </p:spPr>
      </p:pic>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 id="2147483767" r:id="rId2"/>
    <p:sldLayoutId id="2147483768"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0D45C2A7-8DB7-1642-8BAE-1FA65FD62B71}"/>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 y="0"/>
            <a:ext cx="18446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82C8703-38B9-2E40-8B36-71729539D600}"/>
              </a:ext>
            </a:extLst>
          </p:cNvPr>
          <p:cNvSpPr>
            <a:spLocks noGrp="1"/>
          </p:cNvSpPr>
          <p:nvPr>
            <p:ph type="title"/>
          </p:nvPr>
        </p:nvSpPr>
        <p:spPr>
          <a:xfrm>
            <a:off x="1844676" y="527051"/>
            <a:ext cx="6545382" cy="590931"/>
          </a:xfrm>
          <a:prstGeom prst="rect">
            <a:avLst/>
          </a:prstGeom>
        </p:spPr>
        <p:txBody>
          <a:bodyPr wrap="none">
            <a:spAutoFit/>
          </a:bodyPr>
          <a:lstStyle/>
          <a:p>
            <a:pPr lvl="0"/>
            <a:r>
              <a:rPr lang="en-GB" dirty="0"/>
              <a:t>Click to edit Master title style</a:t>
            </a:r>
            <a:endParaRPr lang="en-US" dirty="0"/>
          </a:p>
        </p:txBody>
      </p:sp>
    </p:spTree>
    <p:extLst>
      <p:ext uri="{BB962C8B-B14F-4D97-AF65-F5344CB8AC3E}">
        <p14:creationId xmlns:p14="http://schemas.microsoft.com/office/powerpoint/2010/main" val="28811256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hf sldNum="0" hdr="0" ftr="0" dt="0"/>
  <p:txStyles>
    <p:titleStyle>
      <a:lvl1pPr algn="l" rtl="0" fontAlgn="base">
        <a:lnSpc>
          <a:spcPct val="90000"/>
        </a:lnSpc>
        <a:spcBef>
          <a:spcPct val="0"/>
        </a:spcBef>
        <a:spcAft>
          <a:spcPct val="0"/>
        </a:spcAft>
        <a:defRPr lang="en-US" sz="3600" b="1" kern="1200">
          <a:solidFill>
            <a:srgbClr val="E71903"/>
          </a:solidFill>
          <a:effectLst>
            <a:outerShdw blurRad="38100" dist="38100" dir="2700000" algn="tl">
              <a:srgbClr val="000000"/>
            </a:outerShdw>
          </a:effectLst>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A19C-CA4F-C445-9D7A-10AF5EF49CF9}" type="datetime1">
              <a:rPr lang="en-ZA" smtClean="0"/>
              <a:t>2023/02/21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1"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sp>
        <p:nvSpPr>
          <p:cNvPr id="13" name="Rectangle 12">
            <a:extLst>
              <a:ext uri="{FF2B5EF4-FFF2-40B4-BE49-F238E27FC236}">
                <a16:creationId xmlns:a16="http://schemas.microsoft.com/office/drawing/2014/main" id="{C14A10DB-786C-F741-814B-4A063D272CB9}"/>
              </a:ext>
            </a:extLst>
          </p:cNvPr>
          <p:cNvSpPr/>
          <p:nvPr userDrawn="1"/>
        </p:nvSpPr>
        <p:spPr>
          <a:xfrm>
            <a:off x="1340062" y="2807235"/>
            <a:ext cx="6650131" cy="114688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7"/>
          <a:stretch>
            <a:fillRect/>
          </a:stretch>
        </p:blipFill>
        <p:spPr>
          <a:xfrm>
            <a:off x="7287780" y="5282542"/>
            <a:ext cx="1600930" cy="1450507"/>
          </a:xfrm>
          <a:prstGeom prst="rect">
            <a:avLst/>
          </a:prstGeom>
        </p:spPr>
      </p:pic>
    </p:spTree>
    <p:extLst>
      <p:ext uri="{BB962C8B-B14F-4D97-AF65-F5344CB8AC3E}">
        <p14:creationId xmlns:p14="http://schemas.microsoft.com/office/powerpoint/2010/main" val="99093346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3">
            <a:lum bright="9000"/>
            <a:extLst>
              <a:ext uri="{28A0092B-C50C-407E-A947-70E740481C1C}">
                <a14:useLocalDpi xmlns:a14="http://schemas.microsoft.com/office/drawing/2010/main" val="0"/>
              </a:ext>
            </a:extLst>
          </a:blip>
          <a:stretch>
            <a:fillRect/>
          </a:stretch>
        </p:blipFill>
        <p:spPr>
          <a:xfrm>
            <a:off x="0" y="3"/>
            <a:ext cx="9144000" cy="6857999"/>
          </a:xfrm>
          <a:prstGeom prst="rect">
            <a:avLst/>
          </a:prstGeom>
          <a:solidFill>
            <a:srgbClr val="0B7764"/>
          </a:solidFill>
        </p:spPr>
      </p:pic>
      <p:sp>
        <p:nvSpPr>
          <p:cNvPr id="17" name="Rectangle 16">
            <a:extLst>
              <a:ext uri="{FF2B5EF4-FFF2-40B4-BE49-F238E27FC236}">
                <a16:creationId xmlns:a16="http://schemas.microsoft.com/office/drawing/2014/main" id="{351C0560-4F30-974E-A868-768678A60BB0}"/>
              </a:ext>
            </a:extLst>
          </p:cNvPr>
          <p:cNvSpPr/>
          <p:nvPr userDrawn="1"/>
        </p:nvSpPr>
        <p:spPr>
          <a:xfrm>
            <a:off x="132459" y="6531306"/>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sp>
        <p:nvSpPr>
          <p:cNvPr id="14" name="Rectangle 13">
            <a:extLst>
              <a:ext uri="{FF2B5EF4-FFF2-40B4-BE49-F238E27FC236}">
                <a16:creationId xmlns:a16="http://schemas.microsoft.com/office/drawing/2014/main" id="{9955F0F6-65D7-3145-90F7-3F43EF7C3216}"/>
              </a:ext>
            </a:extLst>
          </p:cNvPr>
          <p:cNvSpPr/>
          <p:nvPr userDrawn="1"/>
        </p:nvSpPr>
        <p:spPr>
          <a:xfrm>
            <a:off x="1340062"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5"/>
          <a:stretch>
            <a:fillRect/>
          </a:stretch>
        </p:blipFill>
        <p:spPr>
          <a:xfrm>
            <a:off x="7287780" y="5181532"/>
            <a:ext cx="1600930" cy="1450507"/>
          </a:xfrm>
          <a:prstGeom prst="rect">
            <a:avLst/>
          </a:prstGeom>
        </p:spPr>
      </p:pic>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4CEF-6E34-E649-ABE5-1F30A6820B5F}" type="datetimeFigureOut">
              <a:rPr lang="en-US" smtClean="0"/>
              <a:t>2/21/2023</a:t>
            </a:fld>
            <a:endParaRPr lang="en-US"/>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01E0E-5891-E447-8200-1484DAA757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BF8104F-51BB-094A-AF2E-7AA816F7B279}"/>
              </a:ext>
            </a:extLst>
          </p:cNvPr>
          <p:cNvSpPr/>
          <p:nvPr userDrawn="1"/>
        </p:nvSpPr>
        <p:spPr>
          <a:xfrm>
            <a:off x="1226374"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5" name="Slide Number Placeholder 5">
            <a:extLst>
              <a:ext uri="{FF2B5EF4-FFF2-40B4-BE49-F238E27FC236}">
                <a16:creationId xmlns:a16="http://schemas.microsoft.com/office/drawing/2014/main" id="{A3194A97-BE1E-814B-ADB7-0AA899113CA1}"/>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AB529-48F1-B743-8A18-1A17DC7CF3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A8C1838-A62F-0845-B532-3E5CDEE791A9}"/>
              </a:ext>
            </a:extLst>
          </p:cNvPr>
          <p:cNvSpPr/>
          <p:nvPr userDrawn="1"/>
        </p:nvSpPr>
        <p:spPr>
          <a:xfrm>
            <a:off x="1149795"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5" name="Slide Number Placeholder 5">
            <a:extLst>
              <a:ext uri="{FF2B5EF4-FFF2-40B4-BE49-F238E27FC236}">
                <a16:creationId xmlns:a16="http://schemas.microsoft.com/office/drawing/2014/main" id="{FDBA46AD-0852-1440-95F0-29D439E669DC}"/>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4" name="Slide Number Placeholder 5">
            <a:extLst>
              <a:ext uri="{FF2B5EF4-FFF2-40B4-BE49-F238E27FC236}">
                <a16:creationId xmlns:a16="http://schemas.microsoft.com/office/drawing/2014/main" id="{2C872CF1-E701-2349-B1E3-631BB30EBAAD}"/>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3"/>
          <a:stretch>
            <a:fillRect/>
          </a:stretch>
        </p:blipFill>
        <p:spPr>
          <a:xfrm>
            <a:off x="1" y="0"/>
            <a:ext cx="1845128"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F21E5E6-4467-AC43-AFF7-B9E2D6BD6BBF}"/>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578037-EFCB-A140-B9C8-32546D8CB31F}"/>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37B70AC-5FD2-534B-B208-B7E663DD344D}"/>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5530CC7-2FA3-6341-9833-85CFD0707B21}"/>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C6361D9C-9CEA-354E-87B3-1CAF2D6F1A0D}" type="slidenum">
              <a:rPr lang="en-US"/>
              <a:pPr>
                <a:defRPr/>
              </a:pPr>
              <a:t>‹#›</a:t>
            </a:fld>
            <a:endParaRPr lang="en-US"/>
          </a:p>
        </p:txBody>
      </p:sp>
      <p:pic>
        <p:nvPicPr>
          <p:cNvPr id="2053" name="Picture 10">
            <a:extLst>
              <a:ext uri="{FF2B5EF4-FFF2-40B4-BE49-F238E27FC236}">
                <a16:creationId xmlns:a16="http://schemas.microsoft.com/office/drawing/2014/main" id="{93F18024-90F8-C247-A344-51BFF82BF17B}"/>
              </a:ext>
            </a:extLst>
          </p:cNvPr>
          <p:cNvPicPr>
            <a:picLocks noChangeAspect="1" noChangeArrowheads="1"/>
          </p:cNvPicPr>
          <p:nvPr userDrawn="1"/>
        </p:nvPicPr>
        <p:blipFill>
          <a:blip r:embed="rId5">
            <a:lum bright="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0B776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11">
            <a:extLst>
              <a:ext uri="{FF2B5EF4-FFF2-40B4-BE49-F238E27FC236}">
                <a16:creationId xmlns:a16="http://schemas.microsoft.com/office/drawing/2014/main" id="{8DF76784-0775-7E49-9936-AB3BA71C914E}"/>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 y="2"/>
            <a:ext cx="3840163"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92CD25F8-7D3F-0144-AD76-FFB3C280A686}"/>
              </a:ext>
            </a:extLst>
          </p:cNvPr>
          <p:cNvSpPr/>
          <p:nvPr userDrawn="1"/>
        </p:nvSpPr>
        <p:spPr>
          <a:xfrm>
            <a:off x="0" y="0"/>
            <a:ext cx="9144000" cy="6858000"/>
          </a:xfrm>
          <a:prstGeom prst="rect">
            <a:avLst/>
          </a:prstGeom>
          <a:solidFill>
            <a:schemeClr val="bg2">
              <a:lumMod val="5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800"/>
          </a:p>
        </p:txBody>
      </p:sp>
      <p:sp>
        <p:nvSpPr>
          <p:cNvPr id="14" name="Rectangle 13">
            <a:extLst>
              <a:ext uri="{FF2B5EF4-FFF2-40B4-BE49-F238E27FC236}">
                <a16:creationId xmlns:a16="http://schemas.microsoft.com/office/drawing/2014/main" id="{9955F0F6-65D7-3145-90F7-3F43EF7C3216}"/>
              </a:ext>
            </a:extLst>
          </p:cNvPr>
          <p:cNvSpPr/>
          <p:nvPr userDrawn="1"/>
        </p:nvSpPr>
        <p:spPr>
          <a:xfrm>
            <a:off x="1339851" y="2849563"/>
            <a:ext cx="6650038" cy="1147762"/>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800"/>
          </a:p>
        </p:txBody>
      </p:sp>
      <p:pic>
        <p:nvPicPr>
          <p:cNvPr id="2057" name="Picture 14">
            <a:extLst>
              <a:ext uri="{FF2B5EF4-FFF2-40B4-BE49-F238E27FC236}">
                <a16:creationId xmlns:a16="http://schemas.microsoft.com/office/drawing/2014/main" id="{57097C7B-91CA-4C41-862E-5D2DAAD391C3}"/>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288213" y="5181602"/>
            <a:ext cx="16002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a:extLst>
              <a:ext uri="{FF2B5EF4-FFF2-40B4-BE49-F238E27FC236}">
                <a16:creationId xmlns:a16="http://schemas.microsoft.com/office/drawing/2014/main" id="{1297F6A4-739A-8B40-A33A-6085403CFE9B}"/>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27001" y="6510338"/>
            <a:ext cx="26304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5334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256_924282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ra.co.za/sanraltenders/status?region_id=national"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v.za/sites/default/files/gcis_document/201908/42622gen423.pdf"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mailto:rocurementer5@sanral.co.za"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1305019" y="2834640"/>
            <a:ext cx="6667129" cy="1060704"/>
          </a:xfrm>
        </p:spPr>
        <p:txBody>
          <a:bodyPr vert="horz" lIns="54000" tIns="45720" rIns="54000" bIns="45720" rtlCol="0" anchor="ctr" anchorCtr="0">
            <a:noAutofit/>
          </a:bodyPr>
          <a:lstStyle/>
          <a:p>
            <a:pPr algn="ctr">
              <a:defRPr/>
            </a:pP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r>
              <a:rPr lang="en-US" b="1" dirty="0">
                <a:effectLst/>
                <a:latin typeface="+mn-lt"/>
                <a:cs typeface="Arial" panose="020B0604020202020204" pitchFamily="34" charset="0"/>
              </a:rPr>
              <a:t>TENDERERS CLARIFICATION BRIEFING PRESENTATION</a:t>
            </a:r>
            <a:br>
              <a:rPr lang="en-US" sz="3600" b="1" dirty="0">
                <a:solidFill>
                  <a:schemeClr val="bg1"/>
                </a:solidFill>
                <a:latin typeface="+mn-lt"/>
              </a:rPr>
            </a:br>
            <a:br>
              <a:rPr lang="en-US" b="1" dirty="0">
                <a:solidFill>
                  <a:schemeClr val="bg1"/>
                </a:solidFill>
                <a:effectLst/>
                <a:latin typeface="+mn-lt"/>
              </a:rPr>
            </a:br>
            <a:endParaRPr lang="en-GB" b="1" dirty="0">
              <a:solidFill>
                <a:schemeClr val="bg1"/>
              </a:solidFill>
              <a:effectLst/>
              <a:latin typeface="+mn-lt"/>
            </a:endParaRPr>
          </a:p>
        </p:txBody>
      </p:sp>
      <p:sp>
        <p:nvSpPr>
          <p:cNvPr id="178179" name="Rectangle 3"/>
          <p:cNvSpPr>
            <a:spLocks noGrp="1" noChangeArrowheads="1"/>
          </p:cNvSpPr>
          <p:nvPr>
            <p:ph type="subTitle" idx="1"/>
          </p:nvPr>
        </p:nvSpPr>
        <p:spPr>
          <a:xfrm>
            <a:off x="66582" y="6129163"/>
            <a:ext cx="3519577" cy="836126"/>
          </a:xfrm>
        </p:spPr>
        <p:txBody>
          <a:bodyPr vert="horz" wrap="square" lIns="54000" tIns="45720" rIns="54000" bIns="45720" rtlCol="0">
            <a:spAutoFit/>
          </a:bodyPr>
          <a:lstStyle/>
          <a:p>
            <a:pPr algn="l" eaLnBrk="1" hangingPunct="1">
              <a:lnSpc>
                <a:spcPct val="100000"/>
              </a:lnSpc>
              <a:defRPr/>
            </a:pPr>
            <a:r>
              <a:rPr lang="en-US" sz="2000" b="1" dirty="0">
                <a:solidFill>
                  <a:schemeClr val="bg1"/>
                </a:solidFill>
              </a:rPr>
              <a:t>EASTERN REGION</a:t>
            </a:r>
          </a:p>
          <a:p>
            <a:pPr algn="l" eaLnBrk="1" hangingPunct="1">
              <a:lnSpc>
                <a:spcPct val="100000"/>
              </a:lnSpc>
              <a:defRPr/>
            </a:pPr>
            <a:r>
              <a:rPr lang="en-US" sz="2000" b="1" dirty="0">
                <a:solidFill>
                  <a:schemeClr val="bg1"/>
                </a:solidFill>
              </a:rPr>
              <a:t>February 2023</a:t>
            </a:r>
            <a:endParaRPr lang="en-ZA" sz="2000" b="1" dirty="0">
              <a:solidFill>
                <a:schemeClr val="bg1"/>
              </a:solidFill>
            </a:endParaRPr>
          </a:p>
        </p:txBody>
      </p:sp>
      <p:sp>
        <p:nvSpPr>
          <p:cNvPr id="4" name="Rectangle 2">
            <a:extLst>
              <a:ext uri="{FF2B5EF4-FFF2-40B4-BE49-F238E27FC236}">
                <a16:creationId xmlns:a16="http://schemas.microsoft.com/office/drawing/2014/main" id="{8101C695-FCDA-4D89-B94B-71705B737B99}"/>
              </a:ext>
            </a:extLst>
          </p:cNvPr>
          <p:cNvSpPr txBox="1">
            <a:spLocks noChangeArrowheads="1"/>
          </p:cNvSpPr>
          <p:nvPr/>
        </p:nvSpPr>
        <p:spPr>
          <a:xfrm>
            <a:off x="66582" y="3789433"/>
            <a:ext cx="9144000" cy="1996225"/>
          </a:xfrm>
          <a:prstGeom prst="rect">
            <a:avLst/>
          </a:prstGeom>
        </p:spPr>
        <p:txBody>
          <a:bodyPr vert="horz" lIns="54000" tIns="45720" rIns="5400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GB" sz="1800" b="1" dirty="0">
              <a:solidFill>
                <a:prstClr val="white"/>
              </a:solidFill>
              <a:latin typeface="Calibri" panose="020F0502020204030204"/>
            </a:endParaRPr>
          </a:p>
        </p:txBody>
      </p:sp>
    </p:spTree>
    <p:extLst>
      <p:ext uri="{BB962C8B-B14F-4D97-AF65-F5344CB8AC3E}">
        <p14:creationId xmlns:p14="http://schemas.microsoft.com/office/powerpoint/2010/main" val="1355985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175381670"/>
              </p:ext>
            </p:extLst>
          </p:nvPr>
        </p:nvGraphicFramePr>
        <p:xfrm>
          <a:off x="518160" y="1512020"/>
          <a:ext cx="8292084" cy="480750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0000"/>
                    </a:ext>
                  </a:extLst>
                </a:gridCol>
                <a:gridCol w="7438644">
                  <a:extLst>
                    <a:ext uri="{9D8B030D-6E8A-4147-A177-3AD203B41FA5}">
                      <a16:colId xmlns:a16="http://schemas.microsoft.com/office/drawing/2014/main" val="20001"/>
                    </a:ext>
                  </a:extLst>
                </a:gridCol>
              </a:tblGrid>
              <a:tr h="4807500">
                <a:tc>
                  <a:txBody>
                    <a:bodyPr/>
                    <a:lstStyle/>
                    <a:p>
                      <a:r>
                        <a:rPr lang="en-ZA" sz="1400" b="0" dirty="0">
                          <a:solidFill>
                            <a:schemeClr val="tx1"/>
                          </a:solidFill>
                        </a:rPr>
                        <a:t>C.2.1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tabLst>
                          <a:tab pos="360363" algn="l"/>
                        </a:tabLst>
                      </a:pPr>
                      <a:r>
                        <a:rPr lang="en-US" sz="1400" b="1" kern="1200" dirty="0">
                          <a:solidFill>
                            <a:schemeClr val="tx1"/>
                          </a:solidFill>
                          <a:effectLst/>
                          <a:latin typeface="+mn-lt"/>
                          <a:ea typeface="+mn-ea"/>
                          <a:cs typeface="+mn-cs"/>
                        </a:rPr>
                        <a:t>Eligibility</a:t>
                      </a:r>
                    </a:p>
                    <a:p>
                      <a:r>
                        <a:rPr lang="en-US" sz="1400" b="0" i="0" u="none" strike="noStrike" kern="1200" baseline="0" dirty="0">
                          <a:solidFill>
                            <a:schemeClr val="tx1"/>
                          </a:solidFill>
                          <a:latin typeface="+mn-lt"/>
                          <a:ea typeface="+mn-ea"/>
                          <a:cs typeface="+mn-cs"/>
                        </a:rPr>
                        <a:t>Only those tenderers who satisfy the following eligibility criteria are eligible to submit tenders:</a:t>
                      </a:r>
                    </a:p>
                    <a:p>
                      <a:endParaRPr lang="en-US" sz="1400" b="0" i="0" u="none" strike="noStrike" kern="1200" baseline="0" dirty="0">
                        <a:solidFill>
                          <a:schemeClr val="tx1"/>
                        </a:solidFill>
                        <a:latin typeface="+mn-lt"/>
                        <a:ea typeface="+mn-ea"/>
                        <a:cs typeface="+mn-cs"/>
                      </a:endParaRPr>
                    </a:p>
                    <a:p>
                      <a:r>
                        <a:rPr lang="en-US" sz="1400" b="1" i="0" u="none" strike="noStrike" kern="1200" baseline="0" dirty="0">
                          <a:solidFill>
                            <a:schemeClr val="tx1"/>
                          </a:solidFill>
                          <a:latin typeface="+mn-lt"/>
                          <a:ea typeface="+mn-ea"/>
                          <a:cs typeface="+mn-cs"/>
                        </a:rPr>
                        <a:t>a) Prequalification Criteria for Preferential Procurement (Form C1.1)</a:t>
                      </a:r>
                    </a:p>
                    <a:p>
                      <a:endParaRPr lang="en-US" sz="1400" b="0" i="0" u="none" strike="noStrike" kern="1200" baseline="0" dirty="0">
                        <a:solidFill>
                          <a:schemeClr val="tx1"/>
                        </a:solidFill>
                        <a:latin typeface="+mn-lt"/>
                        <a:ea typeface="+mn-ea"/>
                        <a:cs typeface="+mn-cs"/>
                      </a:endParaRPr>
                    </a:p>
                    <a:p>
                      <a:r>
                        <a:rPr lang="en-US" sz="1400" b="0" i="0" u="none" strike="noStrike" kern="1200" baseline="0" dirty="0">
                          <a:solidFill>
                            <a:schemeClr val="tx1"/>
                          </a:solidFill>
                          <a:latin typeface="+mn-lt"/>
                          <a:ea typeface="+mn-ea"/>
                          <a:cs typeface="+mn-cs"/>
                        </a:rPr>
                        <a:t>Only a tendering entity with a B-BBEE contributor status level of 1, 2, 3 or 4, are eligible to tender.</a:t>
                      </a:r>
                    </a:p>
                    <a:p>
                      <a:endParaRPr lang="en-US" sz="1400" b="0" i="0" u="none" strike="noStrike" kern="1200" baseline="0" dirty="0">
                        <a:solidFill>
                          <a:schemeClr val="tx1"/>
                        </a:solidFill>
                        <a:effectLst/>
                        <a:latin typeface="+mn-lt"/>
                        <a:ea typeface="+mn-ea"/>
                        <a:cs typeface="+mn-cs"/>
                      </a:endParaRPr>
                    </a:p>
                    <a:p>
                      <a:pPr algn="l"/>
                      <a:r>
                        <a:rPr lang="en-US" sz="1400" b="0" i="0" u="none" strike="noStrike" baseline="0" dirty="0">
                          <a:solidFill>
                            <a:schemeClr val="tx1"/>
                          </a:solidFill>
                          <a:latin typeface="+mn-lt"/>
                        </a:rPr>
                        <a:t>The tenderer shall submit a valid B-BBEE certificate or Sworn Affidavit (where applicable) in compliance with the requirements of Tender Data C.3.11., as proof of eligibility.</a:t>
                      </a:r>
                    </a:p>
                    <a:p>
                      <a:pPr algn="l"/>
                      <a:endParaRPr lang="en-US" sz="1400" b="0" i="0" u="none" strike="noStrike" baseline="0" dirty="0">
                        <a:solidFill>
                          <a:schemeClr val="tx1"/>
                        </a:solidFill>
                        <a:latin typeface="+mn-lt"/>
                      </a:endParaRPr>
                    </a:p>
                    <a:p>
                      <a:pPr algn="l"/>
                      <a:r>
                        <a:rPr lang="en-US" sz="1400" b="0" i="0" u="none" strike="noStrike" kern="1200" baseline="0" dirty="0">
                          <a:solidFill>
                            <a:schemeClr val="tx1"/>
                          </a:solidFill>
                          <a:effectLst/>
                          <a:latin typeface="+mn-lt"/>
                          <a:ea typeface="+mn-ea"/>
                          <a:cs typeface="+mn-cs"/>
                        </a:rPr>
                        <a:t>The tender will be declared non-responsive:</a:t>
                      </a:r>
                    </a:p>
                    <a:p>
                      <a:pPr marL="342900" indent="-342900" algn="l" defTabSz="630238">
                        <a:buAutoNum type="alphaLcParenR"/>
                        <a:tabLst>
                          <a:tab pos="457200" algn="l"/>
                        </a:tabLst>
                      </a:pPr>
                      <a:r>
                        <a:rPr lang="en-US" sz="1400" b="0" i="0" u="none" strike="noStrike" kern="1200" baseline="0" dirty="0">
                          <a:solidFill>
                            <a:schemeClr val="tx1"/>
                          </a:solidFill>
                          <a:effectLst/>
                          <a:latin typeface="+mn-lt"/>
                          <a:ea typeface="+mn-ea"/>
                          <a:cs typeface="+mn-cs"/>
                        </a:rPr>
                        <a:t>	If the B-BBEE Certificate is not submitted or submitted B-BBEE certificate is not valid; or</a:t>
                      </a:r>
                    </a:p>
                    <a:p>
                      <a:pPr marL="0" indent="0" algn="l">
                        <a:tabLst>
                          <a:tab pos="0" algn="l"/>
                          <a:tab pos="457200" algn="l"/>
                        </a:tabLst>
                      </a:pPr>
                      <a:r>
                        <a:rPr lang="en-US" sz="1400" b="0" i="0" u="none" strike="noStrike" kern="1200" baseline="0" dirty="0">
                          <a:solidFill>
                            <a:schemeClr val="tx1"/>
                          </a:solidFill>
                          <a:effectLst/>
                          <a:latin typeface="+mn-lt"/>
                          <a:ea typeface="+mn-ea"/>
                          <a:cs typeface="+mn-cs"/>
                        </a:rPr>
                        <a:t>	b) 	If the B-BBEE Certificate is not submitted, and the tenderer has claimed a status point level; or</a:t>
                      </a:r>
                    </a:p>
                    <a:p>
                      <a:pPr algn="l">
                        <a:tabLst>
                          <a:tab pos="457200" algn="l"/>
                        </a:tabLst>
                      </a:pPr>
                      <a:r>
                        <a:rPr lang="en-US" sz="1400" b="0" i="0" u="none" strike="noStrike" kern="1200" baseline="0" dirty="0">
                          <a:solidFill>
                            <a:schemeClr val="tx1"/>
                          </a:solidFill>
                          <a:effectLst/>
                          <a:latin typeface="+mn-lt"/>
                          <a:ea typeface="+mn-ea"/>
                          <a:cs typeface="+mn-cs"/>
                        </a:rPr>
                        <a:t>c) 	If tenderer failed to submit a valid B-BBEE Certificate but claimed status level points; or</a:t>
                      </a:r>
                    </a:p>
                    <a:p>
                      <a:pPr marL="0" indent="0" algn="l">
                        <a:tabLst>
                          <a:tab pos="457200" algn="l"/>
                        </a:tabLst>
                      </a:pPr>
                      <a:r>
                        <a:rPr lang="en-US" sz="1400" b="0" i="0" u="none" strike="noStrike" kern="1200" baseline="0" dirty="0">
                          <a:solidFill>
                            <a:schemeClr val="tx1"/>
                          </a:solidFill>
                          <a:effectLst/>
                          <a:latin typeface="+mn-lt"/>
                          <a:ea typeface="+mn-ea"/>
                          <a:cs typeface="+mn-cs"/>
                        </a:rPr>
                        <a:t>d)	If the tenderer submits a B-BBEE Certificate that is expired - but did claim preference points;  or</a:t>
                      </a:r>
                    </a:p>
                    <a:p>
                      <a:pPr algn="l">
                        <a:tabLst>
                          <a:tab pos="457200" algn="l"/>
                        </a:tabLst>
                      </a:pPr>
                      <a:r>
                        <a:rPr lang="en-US" sz="1400" b="0" i="0" u="none" strike="noStrike" kern="1200" baseline="0" dirty="0">
                          <a:solidFill>
                            <a:schemeClr val="tx1"/>
                          </a:solidFill>
                          <a:effectLst/>
                          <a:latin typeface="+mn-lt"/>
                          <a:ea typeface="+mn-ea"/>
                          <a:cs typeface="+mn-cs"/>
                        </a:rPr>
                        <a:t>e)	If the tenderer submits a B-BBEE Certificate that does not comply with requirements; or</a:t>
                      </a:r>
                    </a:p>
                    <a:p>
                      <a:pPr algn="l" defTabSz="568325">
                        <a:tabLst>
                          <a:tab pos="457200" algn="l"/>
                        </a:tabLst>
                      </a:pPr>
                      <a:r>
                        <a:rPr lang="en-US" sz="1400" b="0" i="0" u="none" strike="noStrike" kern="1200" baseline="0" dirty="0">
                          <a:solidFill>
                            <a:schemeClr val="tx1"/>
                          </a:solidFill>
                          <a:effectLst/>
                          <a:latin typeface="+mn-lt"/>
                          <a:ea typeface="+mn-ea"/>
                          <a:cs typeface="+mn-cs"/>
                        </a:rPr>
                        <a:t>f)	If the tenderer submits the Scorecard assessment report only; or</a:t>
                      </a:r>
                    </a:p>
                    <a:p>
                      <a:pPr algn="l" defTabSz="457200"/>
                      <a:r>
                        <a:rPr lang="en-US" sz="1400" b="0" i="0" u="none" strike="noStrike" kern="1200" baseline="0" dirty="0">
                          <a:solidFill>
                            <a:schemeClr val="tx1"/>
                          </a:solidFill>
                          <a:effectLst/>
                          <a:latin typeface="+mn-lt"/>
                          <a:ea typeface="+mn-ea"/>
                          <a:cs typeface="+mn-cs"/>
                        </a:rPr>
                        <a:t>g) 	If, in a case of a Joint Venture, the tenderer submits an unincorporated consolidated Joint 	Venture B-BBEE Certificate which is not project specific; or</a:t>
                      </a:r>
                    </a:p>
                    <a:p>
                      <a:pPr marL="285750" indent="-285750" algn="l" defTabSz="914400" rtl="0" eaLnBrk="1" latinLnBrk="0" hangingPunct="1">
                        <a:buFont typeface="Arial" panose="020B0604020202020204" pitchFamily="34" charset="0"/>
                        <a:buChar char="•"/>
                        <a:tabLst>
                          <a:tab pos="360363" algn="l"/>
                        </a:tabLst>
                      </a:pPr>
                      <a:endParaRPr lang="en-US" sz="1400" b="1" i="0" u="none" strike="noStrike" kern="1200" baseline="0" dirty="0">
                        <a:solidFill>
                          <a:schemeClr val="tx1"/>
                        </a:solidFill>
                        <a:effectLst/>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6454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3F0F33-62C7-9048-C70A-A26B68E7DF35}"/>
              </a:ext>
            </a:extLst>
          </p:cNvPr>
          <p:cNvGraphicFramePr>
            <a:graphicFrameLocks noGrp="1"/>
          </p:cNvGraphicFramePr>
          <p:nvPr>
            <p:extLst>
              <p:ext uri="{D42A27DB-BD31-4B8C-83A1-F6EECF244321}">
                <p14:modId xmlns:p14="http://schemas.microsoft.com/office/powerpoint/2010/main" val="3724363542"/>
              </p:ext>
            </p:extLst>
          </p:nvPr>
        </p:nvGraphicFramePr>
        <p:xfrm>
          <a:off x="425958" y="860425"/>
          <a:ext cx="8420199" cy="5345980"/>
        </p:xfrm>
        <a:graphic>
          <a:graphicData uri="http://schemas.openxmlformats.org/drawingml/2006/table">
            <a:tbl>
              <a:tblPr firstRow="1" bandRow="1">
                <a:tableStyleId>{5C22544A-7EE6-4342-B048-85BDC9FD1C3A}</a:tableStyleId>
              </a:tblPr>
              <a:tblGrid>
                <a:gridCol w="965962">
                  <a:extLst>
                    <a:ext uri="{9D8B030D-6E8A-4147-A177-3AD203B41FA5}">
                      <a16:colId xmlns:a16="http://schemas.microsoft.com/office/drawing/2014/main" val="3359174431"/>
                    </a:ext>
                  </a:extLst>
                </a:gridCol>
                <a:gridCol w="7454237">
                  <a:extLst>
                    <a:ext uri="{9D8B030D-6E8A-4147-A177-3AD203B41FA5}">
                      <a16:colId xmlns:a16="http://schemas.microsoft.com/office/drawing/2014/main" val="2978695376"/>
                    </a:ext>
                  </a:extLst>
                </a:gridCol>
              </a:tblGrid>
              <a:tr h="5345980">
                <a:tc>
                  <a:txBody>
                    <a:bodyPr/>
                    <a:lstStyle/>
                    <a:p>
                      <a:r>
                        <a:rPr lang="en-ZA" sz="1400" b="0" dirty="0">
                          <a:solidFill>
                            <a:schemeClr val="tx1"/>
                          </a:solidFill>
                        </a:rPr>
                        <a:t>C.2.1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defTabSz="457200"/>
                      <a:r>
                        <a:rPr lang="en-US" sz="1400" b="0" i="0" u="none" strike="noStrike" baseline="0" dirty="0">
                          <a:solidFill>
                            <a:schemeClr val="tx1"/>
                          </a:solidFill>
                          <a:latin typeface="+mn-lt"/>
                        </a:rPr>
                        <a:t>h) 	If, in a case of a Joint Venture, the tenderer submits an unincorporated consolidated</a:t>
                      </a:r>
                    </a:p>
                    <a:p>
                      <a:pPr algn="l" defTabSz="457200"/>
                      <a:r>
                        <a:rPr lang="en-US" sz="1400" b="0" i="0" u="none" strike="noStrike" baseline="0" dirty="0">
                          <a:solidFill>
                            <a:schemeClr val="tx1"/>
                          </a:solidFill>
                          <a:latin typeface="+mn-lt"/>
                        </a:rPr>
                        <a:t>	Joint Venture B-BBEE Certificate which does not have a contract description and / or</a:t>
                      </a:r>
                    </a:p>
                    <a:p>
                      <a:pPr algn="l" defTabSz="457200"/>
                      <a:r>
                        <a:rPr lang="en-US" sz="1400" b="0" i="0" u="none" strike="noStrike" baseline="0" dirty="0">
                          <a:solidFill>
                            <a:schemeClr val="tx1"/>
                          </a:solidFill>
                          <a:latin typeface="+mn-lt"/>
                        </a:rPr>
                        <a:t>	a tender number; or</a:t>
                      </a:r>
                    </a:p>
                    <a:p>
                      <a:pPr algn="l">
                        <a:tabLst>
                          <a:tab pos="457200" algn="l"/>
                        </a:tabLst>
                      </a:pPr>
                      <a:r>
                        <a:rPr lang="en-US" sz="1400" b="0" i="0" u="none" strike="noStrike" baseline="0" dirty="0" err="1">
                          <a:solidFill>
                            <a:schemeClr val="tx1"/>
                          </a:solidFill>
                          <a:latin typeface="+mn-lt"/>
                        </a:rPr>
                        <a:t>i</a:t>
                      </a:r>
                      <a:r>
                        <a:rPr lang="en-US" sz="1400" b="0" i="0" u="none" strike="noStrike" baseline="0" dirty="0">
                          <a:solidFill>
                            <a:schemeClr val="tx1"/>
                          </a:solidFill>
                          <a:latin typeface="+mn-lt"/>
                        </a:rPr>
                        <a:t>) 	If a tenderer only submits one B-BBEE certificate in one tender submission, where</a:t>
                      </a:r>
                    </a:p>
                    <a:p>
                      <a:pPr algn="l">
                        <a:tabLst>
                          <a:tab pos="457200" algn="l"/>
                        </a:tabLst>
                      </a:pPr>
                      <a:r>
                        <a:rPr lang="en-US" sz="1400" b="0" i="0" u="none" strike="noStrike" baseline="0" dirty="0">
                          <a:solidFill>
                            <a:schemeClr val="tx1"/>
                          </a:solidFill>
                          <a:latin typeface="+mn-lt"/>
                        </a:rPr>
                        <a:t>	multiple tenders were issued by SANRAL; or</a:t>
                      </a:r>
                    </a:p>
                    <a:p>
                      <a:pPr algn="l">
                        <a:tabLst>
                          <a:tab pos="457200" algn="l"/>
                        </a:tabLst>
                      </a:pPr>
                      <a:r>
                        <a:rPr lang="en-US" sz="1400" b="0" i="0" u="none" strike="noStrike" baseline="0" dirty="0">
                          <a:solidFill>
                            <a:schemeClr val="tx1"/>
                          </a:solidFill>
                          <a:latin typeface="+mn-lt"/>
                        </a:rPr>
                        <a:t>j) 	If the BBBEE certificate or Sworn Affidavit is not submitted or not valid; or</a:t>
                      </a:r>
                    </a:p>
                    <a:p>
                      <a:pPr algn="l">
                        <a:tabLst>
                          <a:tab pos="457200" algn="l"/>
                        </a:tabLst>
                      </a:pPr>
                      <a:r>
                        <a:rPr lang="en-US" sz="1400" b="0" i="0" u="none" strike="noStrike" baseline="0" dirty="0">
                          <a:solidFill>
                            <a:schemeClr val="tx1"/>
                          </a:solidFill>
                          <a:latin typeface="+mn-lt"/>
                        </a:rPr>
                        <a:t>k) 	For a Sworn Affidavit; if</a:t>
                      </a:r>
                    </a:p>
                    <a:p>
                      <a:pPr algn="l">
                        <a:tabLst>
                          <a:tab pos="457200" algn="l"/>
                        </a:tabLst>
                      </a:pPr>
                      <a:r>
                        <a:rPr lang="en-US" sz="1400" b="0" i="0" u="none" strike="noStrike" baseline="0" dirty="0">
                          <a:solidFill>
                            <a:schemeClr val="tx1"/>
                          </a:solidFill>
                          <a:latin typeface="+mn-lt"/>
                        </a:rPr>
                        <a:t>	</a:t>
                      </a:r>
                      <a:r>
                        <a:rPr lang="en-US" sz="1400" b="0" i="0" u="none" strike="noStrike" baseline="0" dirty="0" err="1">
                          <a:solidFill>
                            <a:schemeClr val="tx1"/>
                          </a:solidFill>
                          <a:latin typeface="+mn-lt"/>
                        </a:rPr>
                        <a:t>i</a:t>
                      </a:r>
                      <a:r>
                        <a:rPr lang="en-US" sz="1400" b="0" i="0" u="none" strike="noStrike" baseline="0" dirty="0">
                          <a:solidFill>
                            <a:schemeClr val="tx1"/>
                          </a:solidFill>
                          <a:latin typeface="+mn-lt"/>
                        </a:rPr>
                        <a:t>) 	EME (not start-up) submits a Sworn Affidavit with total revenue above  R3million 	(contractors) instead of a B-BBEE Certificate, or</a:t>
                      </a:r>
                    </a:p>
                    <a:p>
                      <a:pPr algn="l">
                        <a:tabLst>
                          <a:tab pos="457200" algn="l"/>
                        </a:tabLst>
                      </a:pPr>
                      <a:r>
                        <a:rPr lang="en-US" sz="1400" b="0" i="0" u="none" strike="noStrike" baseline="0" dirty="0">
                          <a:solidFill>
                            <a:schemeClr val="tx1"/>
                          </a:solidFill>
                          <a:latin typeface="+mn-lt"/>
                        </a:rPr>
                        <a:t>	ii) 	QSE submits Sworn Affidavit (consultants and contractors) instead of a BBBEE  	Certificate</a:t>
                      </a:r>
                    </a:p>
                    <a:p>
                      <a:pPr algn="l"/>
                      <a:endParaRPr lang="en-US" sz="1400" b="0" i="0" u="none" strike="noStrike" kern="1200" baseline="0" dirty="0">
                        <a:solidFill>
                          <a:schemeClr val="tx1"/>
                        </a:solidFill>
                        <a:effectLst/>
                        <a:latin typeface="+mn-lt"/>
                        <a:ea typeface="+mn-ea"/>
                        <a:cs typeface="+mn-cs"/>
                      </a:endParaRPr>
                    </a:p>
                    <a:p>
                      <a:pPr algn="l"/>
                      <a:r>
                        <a:rPr lang="en-US" sz="1400" b="1" i="0" u="none" strike="noStrike" baseline="0" dirty="0">
                          <a:solidFill>
                            <a:schemeClr val="tx1"/>
                          </a:solidFill>
                          <a:latin typeface="+mn-lt"/>
                        </a:rPr>
                        <a:t>b) National Treasury Central Supplier Database (Form A3.4)</a:t>
                      </a:r>
                    </a:p>
                    <a:p>
                      <a:pPr algn="l"/>
                      <a:endParaRPr lang="en-US" sz="1400" b="1" i="0" u="none" strike="noStrike" baseline="0" dirty="0">
                        <a:solidFill>
                          <a:schemeClr val="tx1"/>
                        </a:solidFill>
                        <a:latin typeface="+mn-lt"/>
                      </a:endParaRPr>
                    </a:p>
                    <a:p>
                      <a:pPr algn="just"/>
                      <a:r>
                        <a:rPr lang="en-US" sz="1400" b="0" i="0" u="none" strike="noStrike" baseline="0" dirty="0">
                          <a:solidFill>
                            <a:schemeClr val="tx1"/>
                          </a:solidFill>
                          <a:latin typeface="+mn-lt"/>
                        </a:rPr>
                        <a:t>Tenderers, or in the event of a Joint Venture, each member of the Joint Venture, shall be registered on the National Treasury Central Supplier Database at the closing date for tender submissions. Tenders received from such tenderers who do not comply with this requirement, will be declared non-responsive.</a:t>
                      </a:r>
                      <a:endParaRPr lang="en-US" sz="1400" b="1" i="0" u="none" strike="noStrike" kern="1200" baseline="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907701"/>
                  </a:ext>
                </a:extLst>
              </a:tr>
            </a:tbl>
          </a:graphicData>
        </a:graphic>
      </p:graphicFrame>
    </p:spTree>
    <p:extLst>
      <p:ext uri="{BB962C8B-B14F-4D97-AF65-F5344CB8AC3E}">
        <p14:creationId xmlns:p14="http://schemas.microsoft.com/office/powerpoint/2010/main" val="141547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6" y="741870"/>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1647620841"/>
              </p:ext>
            </p:extLst>
          </p:nvPr>
        </p:nvGraphicFramePr>
        <p:xfrm>
          <a:off x="333756" y="1066220"/>
          <a:ext cx="8617298" cy="5405601"/>
        </p:xfrm>
        <a:graphic>
          <a:graphicData uri="http://schemas.openxmlformats.org/drawingml/2006/table">
            <a:tbl>
              <a:tblPr firstRow="1" bandRow="1">
                <a:tableStyleId>{5C22544A-7EE6-4342-B048-85BDC9FD1C3A}</a:tableStyleId>
              </a:tblPr>
              <a:tblGrid>
                <a:gridCol w="834644">
                  <a:extLst>
                    <a:ext uri="{9D8B030D-6E8A-4147-A177-3AD203B41FA5}">
                      <a16:colId xmlns:a16="http://schemas.microsoft.com/office/drawing/2014/main" val="20000"/>
                    </a:ext>
                  </a:extLst>
                </a:gridCol>
                <a:gridCol w="7782654">
                  <a:extLst>
                    <a:ext uri="{9D8B030D-6E8A-4147-A177-3AD203B41FA5}">
                      <a16:colId xmlns:a16="http://schemas.microsoft.com/office/drawing/2014/main" val="20001"/>
                    </a:ext>
                  </a:extLst>
                </a:gridCol>
              </a:tblGrid>
              <a:tr h="5405601">
                <a:tc>
                  <a:txBody>
                    <a:bodyPr/>
                    <a:lstStyle/>
                    <a:p>
                      <a:r>
                        <a:rPr lang="en-ZA" sz="1400" b="0" dirty="0">
                          <a:solidFill>
                            <a:schemeClr val="tx1"/>
                          </a:solidFill>
                        </a:rPr>
                        <a:t>C.2.1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baseline="0" dirty="0">
                          <a:solidFill>
                            <a:schemeClr val="tx1"/>
                          </a:solidFill>
                          <a:latin typeface="+mn-lt"/>
                        </a:rPr>
                        <a:t>c) Tenderer’s Relevant Experience</a:t>
                      </a:r>
                    </a:p>
                    <a:p>
                      <a:pPr algn="l"/>
                      <a:endParaRPr lang="en-US" sz="1600" b="1" i="0" u="none" strike="noStrike" baseline="0" dirty="0">
                        <a:solidFill>
                          <a:schemeClr val="tx1"/>
                        </a:solidFill>
                        <a:latin typeface="+mn-lt"/>
                      </a:endParaRPr>
                    </a:p>
                    <a:p>
                      <a:pPr algn="l"/>
                      <a:r>
                        <a:rPr lang="en-US" sz="1400" b="0" i="0" u="none" strike="noStrike" baseline="0" dirty="0">
                          <a:solidFill>
                            <a:schemeClr val="tx1"/>
                          </a:solidFill>
                          <a:latin typeface="+mn-lt"/>
                        </a:rPr>
                        <a:t>The tenderer must be able to show that he has relevant experience by providing information of at least:</a:t>
                      </a:r>
                    </a:p>
                    <a:p>
                      <a:pPr algn="l"/>
                      <a:r>
                        <a:rPr lang="en-US" sz="1400" b="0" i="0" u="none" strike="noStrike" baseline="0" dirty="0">
                          <a:solidFill>
                            <a:schemeClr val="tx1"/>
                          </a:solidFill>
                          <a:latin typeface="+mn-lt"/>
                        </a:rPr>
                        <a:t>3 (three) similar or relevant projects, but not necessarily a toll project(s), each to the value of at least R55 million</a:t>
                      </a:r>
                    </a:p>
                    <a:p>
                      <a:pPr algn="l"/>
                      <a:endParaRPr lang="en-US" sz="1400" b="0" i="0" u="none" strike="noStrike" baseline="0" dirty="0">
                        <a:solidFill>
                          <a:schemeClr val="tx1"/>
                        </a:solidFill>
                        <a:latin typeface="+mn-lt"/>
                      </a:endParaRPr>
                    </a:p>
                    <a:p>
                      <a:pPr algn="just"/>
                      <a:r>
                        <a:rPr lang="en-US" sz="1400" b="0" i="0" u="none" strike="noStrike" baseline="0" dirty="0">
                          <a:solidFill>
                            <a:schemeClr val="tx1"/>
                          </a:solidFill>
                          <a:latin typeface="+mn-lt"/>
                        </a:rPr>
                        <a:t>which has either started or been completed within the last 15 (fifteen) years, or which is still ongoing (subject to the provisions of Form D5.1 and or Form D5.2). The relevant experience must be in at least 2 of the following key areas of which one is required to be ii) </a:t>
                      </a:r>
                      <a:r>
                        <a:rPr lang="en-ZA" sz="1400" b="0" i="0" u="none" strike="noStrike" baseline="0" dirty="0">
                          <a:solidFill>
                            <a:schemeClr val="tx1"/>
                          </a:solidFill>
                          <a:latin typeface="+mn-lt"/>
                        </a:rPr>
                        <a:t>Development and/ or maintenance of a toll system (or sub-systems) </a:t>
                      </a:r>
                      <a:r>
                        <a:rPr lang="en-ZA" sz="1400" b="1" i="0" u="none" strike="noStrike" baseline="0" dirty="0">
                          <a:solidFill>
                            <a:schemeClr val="tx1"/>
                          </a:solidFill>
                          <a:latin typeface="+mn-lt"/>
                        </a:rPr>
                        <a:t>(Form D5.1 &amp; Form 5.2)</a:t>
                      </a:r>
                      <a:r>
                        <a:rPr lang="en-US" sz="1400" b="0" i="0" u="none" strike="noStrike" baseline="0" dirty="0">
                          <a:solidFill>
                            <a:schemeClr val="tx1"/>
                          </a:solidFill>
                          <a:latin typeface="+mn-lt"/>
                        </a:rPr>
                        <a:t>:</a:t>
                      </a:r>
                    </a:p>
                    <a:p>
                      <a:pPr algn="l"/>
                      <a:endParaRPr lang="en-US" sz="1400" b="0" i="0" u="none" strike="noStrike" baseline="0" dirty="0">
                        <a:solidFill>
                          <a:schemeClr val="tx1"/>
                        </a:solidFill>
                        <a:latin typeface="+mn-lt"/>
                      </a:endParaRPr>
                    </a:p>
                    <a:p>
                      <a:pPr algn="l"/>
                      <a:r>
                        <a:rPr lang="en-US" sz="1400" b="0" i="0" u="none" strike="noStrike" baseline="0" dirty="0" err="1">
                          <a:solidFill>
                            <a:schemeClr val="tx1"/>
                          </a:solidFill>
                          <a:latin typeface="+mn-lt"/>
                        </a:rPr>
                        <a:t>i</a:t>
                      </a:r>
                      <a:r>
                        <a:rPr lang="en-US" sz="1400" b="0" i="0" u="none" strike="noStrike" baseline="0" dirty="0">
                          <a:solidFill>
                            <a:schemeClr val="tx1"/>
                          </a:solidFill>
                          <a:latin typeface="+mn-lt"/>
                        </a:rPr>
                        <a:t>).	Operations and maintenance of a toll project; </a:t>
                      </a:r>
                    </a:p>
                    <a:p>
                      <a:pPr algn="l"/>
                      <a:r>
                        <a:rPr lang="en-US" sz="1400" b="0" i="0" u="none" strike="noStrike" baseline="0" dirty="0">
                          <a:solidFill>
                            <a:schemeClr val="tx1"/>
                          </a:solidFill>
                          <a:latin typeface="+mn-lt"/>
                        </a:rPr>
                        <a:t>ii).	Development and/or maintenance of a toll system (or sub-systems); </a:t>
                      </a:r>
                    </a:p>
                    <a:p>
                      <a:pPr algn="l"/>
                      <a:r>
                        <a:rPr lang="en-US" sz="1400" b="0" i="0" u="none" strike="noStrike" baseline="0" dirty="0">
                          <a:solidFill>
                            <a:schemeClr val="tx1"/>
                          </a:solidFill>
                          <a:latin typeface="+mn-lt"/>
                        </a:rPr>
                        <a:t>iii).	Multi-disciplinary project management;</a:t>
                      </a:r>
                    </a:p>
                    <a:p>
                      <a:pPr algn="l"/>
                      <a:r>
                        <a:rPr lang="en-US" sz="1400" b="0" i="0" u="none" strike="noStrike" baseline="0" dirty="0">
                          <a:solidFill>
                            <a:schemeClr val="tx1"/>
                          </a:solidFill>
                          <a:latin typeface="+mn-lt"/>
                        </a:rPr>
                        <a:t>iv).	Development and maintenance of IT systems (not necessarily toll related) </a:t>
                      </a:r>
                    </a:p>
                    <a:p>
                      <a:pPr algn="l"/>
                      <a:endParaRPr lang="en-US" sz="1400" b="0" i="0" u="none" strike="noStrike" baseline="0" dirty="0">
                        <a:solidFill>
                          <a:schemeClr val="tx1"/>
                        </a:solidFill>
                        <a:latin typeface="+mn-lt"/>
                      </a:endParaRPr>
                    </a:p>
                    <a:p>
                      <a:pPr algn="l"/>
                      <a:r>
                        <a:rPr lang="en-US" sz="1400" b="0" i="0" u="none" strike="noStrike" baseline="0" dirty="0">
                          <a:solidFill>
                            <a:schemeClr val="tx1"/>
                          </a:solidFill>
                          <a:latin typeface="+mn-lt"/>
                        </a:rPr>
                        <a:t>Failure to satisfy all the eligibility criteria shall result in a non-eligible tender.</a:t>
                      </a:r>
                    </a:p>
                    <a:p>
                      <a:pPr algn="l"/>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algn="l"/>
                      <a:endParaRPr kumimoji="0" lang="en-US" sz="1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NB: </a:t>
                      </a:r>
                      <a:r>
                        <a:rPr kumimoji="0" lang="en-US" sz="1400" b="1" i="0" u="none" strike="noStrike" kern="1200" cap="none" spc="0" normalizeH="0" baseline="0" noProof="0" dirty="0">
                          <a:ln>
                            <a:noFill/>
                          </a:ln>
                          <a:solidFill>
                            <a:srgbClr val="FF0000"/>
                          </a:solidFill>
                          <a:effectLst/>
                          <a:uLnTx/>
                          <a:uFillTx/>
                          <a:latin typeface="+mn-lt"/>
                          <a:ea typeface="+mn-ea"/>
                          <a:cs typeface="+mn-cs"/>
                        </a:rPr>
                        <a:t>Failure to meet ALL the stipulated eligibility criteria will result in a non-eligible tender</a:t>
                      </a:r>
                      <a:r>
                        <a:rPr kumimoji="0" lang="en-US" sz="1600" b="1" i="0" u="none" strike="noStrike" kern="1200" cap="none" spc="0" normalizeH="0" baseline="0" noProof="0" dirty="0">
                          <a:ln>
                            <a:noFill/>
                          </a:ln>
                          <a:solidFill>
                            <a:srgbClr val="FF0000"/>
                          </a:solidFill>
                          <a:effectLst/>
                          <a:uLnTx/>
                          <a:uFillTx/>
                          <a:latin typeface="+mn-lt"/>
                          <a:ea typeface="+mn-ea"/>
                          <a:cs typeface="+mn-cs"/>
                        </a:rPr>
                        <a:t>.</a:t>
                      </a:r>
                    </a:p>
                    <a:p>
                      <a:pPr algn="just">
                        <a:spcAft>
                          <a:spcPts val="0"/>
                        </a:spcAft>
                      </a:pPr>
                      <a:endParaRPr lang="en-ZA" sz="1600" b="0" dirty="0">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079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4062877959"/>
              </p:ext>
            </p:extLst>
          </p:nvPr>
        </p:nvGraphicFramePr>
        <p:xfrm>
          <a:off x="266644" y="1926487"/>
          <a:ext cx="8476488" cy="374904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487680">
                <a:tc>
                  <a:txBody>
                    <a:bodyPr/>
                    <a:lstStyle/>
                    <a:p>
                      <a:pPr algn="ctr"/>
                      <a:r>
                        <a:rPr lang="en-ZA" sz="1800" b="0" dirty="0">
                          <a:solidFill>
                            <a:schemeClr val="tx1"/>
                          </a:solidFill>
                        </a:rPr>
                        <a:t>C.2.6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dirty="0">
                          <a:solidFill>
                            <a:schemeClr val="tx1"/>
                          </a:solidFill>
                        </a:rPr>
                        <a:t>Acknowledge addenda</a:t>
                      </a:r>
                    </a:p>
                    <a:p>
                      <a:endParaRPr lang="en-ZA" sz="1800" b="1" dirty="0">
                        <a:solidFill>
                          <a:schemeClr val="tx1"/>
                        </a:solidFill>
                      </a:endParaRPr>
                    </a:p>
                    <a:p>
                      <a:pPr algn="just">
                        <a:spcAft>
                          <a:spcPts val="0"/>
                        </a:spcAft>
                      </a:pPr>
                      <a:r>
                        <a:rPr lang="en-ZA" sz="1800" b="1" dirty="0">
                          <a:solidFill>
                            <a:srgbClr val="FF0000"/>
                          </a:solidFill>
                          <a:effectLst/>
                          <a:latin typeface="+mn-lt"/>
                          <a:ea typeface="Times New Roman" panose="02020603050405020304" pitchFamily="18" charset="0"/>
                          <a:cs typeface="Times New Roman" panose="02020603050405020304" pitchFamily="18" charset="0"/>
                        </a:rPr>
                        <a:t>Failure to apply instructions contained in addenda may render a tenderer’s offer non-responsive</a:t>
                      </a:r>
                      <a:r>
                        <a:rPr lang="en-ZA" sz="1800" b="0" dirty="0">
                          <a:solidFill>
                            <a:srgbClr val="000000"/>
                          </a:solidFill>
                          <a:effectLst/>
                          <a:latin typeface="+mn-lt"/>
                          <a:ea typeface="Times New Roman" panose="02020603050405020304" pitchFamily="18" charset="0"/>
                          <a:cs typeface="Times New Roman" panose="02020603050405020304" pitchFamily="18" charset="0"/>
                        </a:rPr>
                        <a:t> in terms of Condition of Tender C.3.8.</a:t>
                      </a:r>
                      <a:endParaRPr lang="en-ZA" sz="1800" b="0" dirty="0">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ZA" sz="1800" b="0" dirty="0">
                          <a:solidFill>
                            <a:schemeClr val="tx1"/>
                          </a:solidFill>
                        </a:rPr>
                        <a:t>C.2.7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800" b="1" dirty="0">
                          <a:effectLst/>
                          <a:latin typeface="+mn-lt"/>
                          <a:ea typeface="Times New Roman" panose="02020603050405020304" pitchFamily="18" charset="0"/>
                          <a:cs typeface="Times New Roman" panose="02020603050405020304" pitchFamily="18" charset="0"/>
                        </a:rPr>
                        <a:t>Clarification meeting</a:t>
                      </a:r>
                    </a:p>
                    <a:p>
                      <a:pPr algn="just">
                        <a:spcAft>
                          <a:spcPts val="0"/>
                        </a:spcAft>
                      </a:pPr>
                      <a:endParaRPr lang="en-US" sz="1800" b="0" dirty="0">
                        <a:effectLst/>
                        <a:latin typeface="+mn-lt"/>
                        <a:ea typeface="Times New Roman" panose="02020603050405020304" pitchFamily="18" charset="0"/>
                        <a:cs typeface="Times New Roman" panose="02020603050405020304" pitchFamily="18" charset="0"/>
                      </a:endParaRPr>
                    </a:p>
                    <a:p>
                      <a:pPr algn="just"/>
                      <a:r>
                        <a:rPr lang="en-ZA" sz="1800" b="0" kern="1200" dirty="0">
                          <a:solidFill>
                            <a:srgbClr val="000000"/>
                          </a:solidFill>
                          <a:effectLst/>
                          <a:latin typeface="+mn-lt"/>
                          <a:ea typeface="+mn-ea"/>
                          <a:cs typeface="Times New Roman" panose="02020603050405020304" pitchFamily="18" charset="0"/>
                        </a:rPr>
                        <a:t>The signature on the duly completed and signed Form A1 shall be considered proof that the tenderer attended the whole clarification briefing session and clearly understood all directives and clarifications given in the session</a:t>
                      </a:r>
                      <a:r>
                        <a:rPr lang="en-ZA" sz="1800" kern="1200" dirty="0">
                          <a:solidFill>
                            <a:schemeClr val="dk1"/>
                          </a:solidFill>
                          <a:effectLst/>
                          <a:latin typeface="+mn-lt"/>
                          <a:ea typeface="+mn-ea"/>
                          <a:cs typeface="+mn-cs"/>
                        </a:rPr>
                        <a:t>.</a:t>
                      </a:r>
                    </a:p>
                    <a:p>
                      <a:pPr algn="just"/>
                      <a:endParaRPr lang="en-ZA" sz="1800" kern="1200" dirty="0">
                        <a:solidFill>
                          <a:schemeClr val="dk1"/>
                        </a:solidFill>
                        <a:effectLst/>
                        <a:latin typeface="+mn-lt"/>
                        <a:ea typeface="+mn-ea"/>
                        <a:cs typeface="+mn-cs"/>
                      </a:endParaRPr>
                    </a:p>
                    <a:p>
                      <a:pPr algn="just"/>
                      <a:r>
                        <a:rPr lang="en-ZA" sz="1800" b="1" kern="1200" dirty="0">
                          <a:solidFill>
                            <a:schemeClr val="dk1"/>
                          </a:solidFill>
                          <a:effectLst/>
                          <a:latin typeface="+mn-lt"/>
                          <a:ea typeface="+mn-ea"/>
                          <a:cs typeface="+mn-cs"/>
                        </a:rPr>
                        <a:t>NB. If the tenderer did attend the clarification meeting, there will still be required to sign Form A1 as proof that they have clearly understood all tendering procedures.</a:t>
                      </a:r>
                      <a:endParaRPr lang="en-US" sz="18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5145557"/>
                  </a:ext>
                </a:extLst>
              </a:tr>
            </a:tbl>
          </a:graphicData>
        </a:graphic>
      </p:graphicFrame>
    </p:spTree>
    <p:extLst>
      <p:ext uri="{BB962C8B-B14F-4D97-AF65-F5344CB8AC3E}">
        <p14:creationId xmlns:p14="http://schemas.microsoft.com/office/powerpoint/2010/main" val="354606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465883156"/>
              </p:ext>
            </p:extLst>
          </p:nvPr>
        </p:nvGraphicFramePr>
        <p:xfrm>
          <a:off x="266644" y="1926487"/>
          <a:ext cx="8476488" cy="306324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624840">
                <a:tc>
                  <a:txBody>
                    <a:bodyPr/>
                    <a:lstStyle/>
                    <a:p>
                      <a:pPr algn="ctr"/>
                      <a:r>
                        <a:rPr lang="en-ZA" sz="1800" b="0" dirty="0">
                          <a:solidFill>
                            <a:schemeClr val="tx1"/>
                          </a:solidFill>
                        </a:rPr>
                        <a:t>C.2.8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dirty="0">
                          <a:solidFill>
                            <a:schemeClr val="tx1"/>
                          </a:solidFill>
                        </a:rPr>
                        <a:t>Seeking clarification</a:t>
                      </a:r>
                    </a:p>
                    <a:p>
                      <a:endParaRPr lang="en-US" sz="1800" b="0" dirty="0">
                        <a:solidFill>
                          <a:schemeClr val="tx1"/>
                        </a:solidFill>
                      </a:endParaRPr>
                    </a:p>
                    <a:p>
                      <a:r>
                        <a:rPr lang="en-US" sz="1800" b="0" dirty="0">
                          <a:solidFill>
                            <a:schemeClr val="tx1"/>
                          </a:solidFill>
                        </a:rPr>
                        <a:t>Request clarifications at least </a:t>
                      </a:r>
                      <a:r>
                        <a:rPr lang="en-US" sz="1800" b="1" dirty="0">
                          <a:solidFill>
                            <a:srgbClr val="FF0000"/>
                          </a:solidFill>
                        </a:rPr>
                        <a:t>12 working days </a:t>
                      </a:r>
                      <a:r>
                        <a:rPr lang="en-US" sz="1800" b="0" dirty="0">
                          <a:solidFill>
                            <a:schemeClr val="tx1"/>
                          </a:solidFill>
                        </a:rPr>
                        <a:t>before the closing date</a:t>
                      </a:r>
                      <a:r>
                        <a:rPr lang="en-US" sz="1800" b="1" dirty="0">
                          <a:solidFill>
                            <a:schemeClr val="tx1"/>
                          </a:solidFill>
                        </a:rPr>
                        <a:t>. </a:t>
                      </a:r>
                    </a:p>
                    <a:p>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055535"/>
                  </a:ext>
                </a:extLst>
              </a:tr>
              <a:tr h="538583">
                <a:tc>
                  <a:txBody>
                    <a:bodyPr/>
                    <a:lstStyle/>
                    <a:p>
                      <a:pPr algn="ctr"/>
                      <a:r>
                        <a:rPr lang="en-ZA" sz="1800" b="0" dirty="0">
                          <a:solidFill>
                            <a:schemeClr val="tx1"/>
                          </a:solidFill>
                        </a:rPr>
                        <a:t>C.2.9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chemeClr val="tx1"/>
                          </a:solidFill>
                        </a:rPr>
                        <a:t>Insurance</a:t>
                      </a:r>
                    </a:p>
                    <a:p>
                      <a:endParaRPr lang="en-US" sz="1800" b="1" dirty="0">
                        <a:solidFill>
                          <a:schemeClr val="tx1"/>
                        </a:solidFill>
                      </a:endParaRPr>
                    </a:p>
                    <a:p>
                      <a:r>
                        <a:rPr lang="en-US" sz="1800" b="1" dirty="0">
                          <a:solidFill>
                            <a:srgbClr val="FF0000"/>
                          </a:solidFill>
                        </a:rPr>
                        <a:t>No insurance </a:t>
                      </a:r>
                      <a:r>
                        <a:rPr lang="en-US" sz="1800" b="0" dirty="0">
                          <a:solidFill>
                            <a:schemeClr val="tx1"/>
                          </a:solidFill>
                        </a:rPr>
                        <a:t>is provided by the Employer.</a:t>
                      </a:r>
                    </a:p>
                    <a:p>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298535"/>
                  </a:ext>
                </a:extLst>
              </a:tr>
              <a:tr h="535863">
                <a:tc>
                  <a:txBody>
                    <a:bodyPr/>
                    <a:lstStyle/>
                    <a:p>
                      <a:pPr algn="ctr"/>
                      <a:r>
                        <a:rPr lang="en-ZA" sz="1800" b="0" dirty="0">
                          <a:solidFill>
                            <a:schemeClr val="tx1"/>
                          </a:solidFill>
                        </a:rPr>
                        <a:t>C.2.10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0"/>
                        </a:spcBef>
                        <a:spcAft>
                          <a:spcPts val="0"/>
                        </a:spcAft>
                      </a:pPr>
                      <a:r>
                        <a:rPr lang="en-ZA" sz="1800" dirty="0">
                          <a:solidFill>
                            <a:srgbClr val="000000"/>
                          </a:solidFill>
                          <a:effectLst/>
                          <a:latin typeface="+mn-lt"/>
                          <a:ea typeface="+mn-ea"/>
                          <a:cs typeface="Arial" panose="020B0604020202020204" pitchFamily="34" charset="0"/>
                        </a:rPr>
                        <a:t>Tenderers are required to state the </a:t>
                      </a:r>
                      <a:r>
                        <a:rPr lang="en-ZA" sz="1800" b="1" dirty="0">
                          <a:solidFill>
                            <a:srgbClr val="FF0000"/>
                          </a:solidFill>
                          <a:effectLst/>
                          <a:latin typeface="+mn-lt"/>
                          <a:ea typeface="+mn-ea"/>
                          <a:cs typeface="Arial" panose="020B0604020202020204" pitchFamily="34" charset="0"/>
                        </a:rPr>
                        <a:t>rates and currencies in Rand</a:t>
                      </a:r>
                      <a:endParaRPr lang="en-ZA" sz="1800" b="1" dirty="0">
                        <a:solidFill>
                          <a:srgbClr val="FF0000"/>
                        </a:solidFill>
                        <a:effectLst/>
                        <a:latin typeface="+mn-lt"/>
                        <a:ea typeface="+mn-ea"/>
                        <a:cs typeface="Times New Roman" panose="02020603050405020304" pitchFamily="18" charset="0"/>
                      </a:endParaRPr>
                    </a:p>
                    <a:p>
                      <a:pPr algn="just">
                        <a:spcAft>
                          <a:spcPts val="0"/>
                        </a:spcAft>
                      </a:pPr>
                      <a:r>
                        <a:rPr lang="en-ZA" sz="1800" dirty="0">
                          <a:solidFill>
                            <a:srgbClr val="000000"/>
                          </a:solidFill>
                          <a:effectLst/>
                          <a:latin typeface="+mn-lt"/>
                          <a:ea typeface="+mn-ea"/>
                          <a:cs typeface="Arial" panose="020B0604020202020204" pitchFamily="34" charset="0"/>
                        </a:rPr>
                        <a:t> </a:t>
                      </a:r>
                      <a:endParaRPr lang="en-ZA" sz="1800" dirty="0">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089487"/>
                  </a:ext>
                </a:extLst>
              </a:tr>
            </a:tbl>
          </a:graphicData>
        </a:graphic>
      </p:graphicFrame>
    </p:spTree>
    <p:extLst>
      <p:ext uri="{BB962C8B-B14F-4D97-AF65-F5344CB8AC3E}">
        <p14:creationId xmlns:p14="http://schemas.microsoft.com/office/powerpoint/2010/main" val="326969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2922775092"/>
              </p:ext>
            </p:extLst>
          </p:nvPr>
        </p:nvGraphicFramePr>
        <p:xfrm>
          <a:off x="333756" y="1512146"/>
          <a:ext cx="8476488" cy="5274941"/>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497633">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56781">
                <a:tc>
                  <a:txBody>
                    <a:bodyPr/>
                    <a:lstStyle/>
                    <a:p>
                      <a:r>
                        <a:rPr lang="en-ZA" sz="1400" dirty="0">
                          <a:solidFill>
                            <a:schemeClr val="tx1"/>
                          </a:solidFill>
                        </a:rPr>
                        <a:t>C.2.12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rPr>
                        <a:t>Alternative</a:t>
                      </a:r>
                      <a:r>
                        <a:rPr lang="en-US" sz="1400" b="0" dirty="0">
                          <a:solidFill>
                            <a:schemeClr val="tx1"/>
                          </a:solidFill>
                        </a:rPr>
                        <a:t> </a:t>
                      </a:r>
                      <a:r>
                        <a:rPr lang="en-US" sz="1400" b="1" dirty="0">
                          <a:solidFill>
                            <a:schemeClr val="tx1"/>
                          </a:solidFill>
                        </a:rPr>
                        <a:t>Offers</a:t>
                      </a:r>
                    </a:p>
                    <a:p>
                      <a:r>
                        <a:rPr lang="en-US" sz="1400" b="0" i="0" u="none" strike="noStrike" kern="1200" baseline="0" dirty="0">
                          <a:solidFill>
                            <a:schemeClr val="dk1"/>
                          </a:solidFill>
                          <a:latin typeface="+mn-lt"/>
                          <a:ea typeface="+mn-ea"/>
                          <a:cs typeface="+mn-cs"/>
                        </a:rPr>
                        <a:t>An alternative tender offer shall only be considered from a tenderer whose postulated tender offer is the preferred tender</a:t>
                      </a:r>
                      <a:endParaRPr lang="en-ZA" sz="1400" kern="1200" dirty="0">
                        <a:solidFill>
                          <a:schemeClr val="dk1"/>
                        </a:solidFill>
                        <a:effectLst/>
                        <a:latin typeface="+mn-lt"/>
                        <a:ea typeface="+mn-ea"/>
                        <a:cs typeface="+mn-cs"/>
                      </a:endParaRPr>
                    </a:p>
                    <a:p>
                      <a:endParaRPr lang="en-ZA" sz="1400" kern="1200" dirty="0">
                        <a:solidFill>
                          <a:schemeClr val="dk1"/>
                        </a:solidFill>
                        <a:effectLst/>
                        <a:latin typeface="+mn-lt"/>
                        <a:ea typeface="+mn-ea"/>
                        <a:cs typeface="+mn-cs"/>
                      </a:endParaRPr>
                    </a:p>
                    <a:p>
                      <a:pPr algn="just"/>
                      <a:r>
                        <a:rPr lang="en-ZA" sz="1400" kern="1200" dirty="0">
                          <a:solidFill>
                            <a:schemeClr val="dk1"/>
                          </a:solidFill>
                          <a:effectLst/>
                          <a:latin typeface="+mn-lt"/>
                          <a:ea typeface="+mn-ea"/>
                          <a:cs typeface="+mn-cs"/>
                        </a:rPr>
                        <a:t>A tenderer wishing to submit an alternative offer (</a:t>
                      </a:r>
                      <a:r>
                        <a:rPr lang="en-ZA" sz="1400" b="1" kern="1200" dirty="0">
                          <a:solidFill>
                            <a:schemeClr val="dk1"/>
                          </a:solidFill>
                          <a:effectLst/>
                          <a:latin typeface="+mn-lt"/>
                          <a:ea typeface="+mn-ea"/>
                          <a:cs typeface="+mn-cs"/>
                        </a:rPr>
                        <a:t>excluding alternative offers of different contract duration, retention guarantees, discounted offers or different compliant material sources</a:t>
                      </a:r>
                      <a:r>
                        <a:rPr lang="en-ZA" sz="1400" kern="1200" dirty="0">
                          <a:solidFill>
                            <a:schemeClr val="dk1"/>
                          </a:solidFill>
                          <a:effectLst/>
                          <a:latin typeface="+mn-lt"/>
                          <a:ea typeface="+mn-ea"/>
                          <a:cs typeface="+mn-cs"/>
                        </a:rPr>
                        <a:t>) shall </a:t>
                      </a:r>
                      <a:r>
                        <a:rPr lang="en-ZA" sz="1400" b="1" kern="1200" dirty="0">
                          <a:solidFill>
                            <a:srgbClr val="FF0000"/>
                          </a:solidFill>
                          <a:effectLst/>
                          <a:latin typeface="+mn-lt"/>
                          <a:ea typeface="+mn-ea"/>
                          <a:cs typeface="+mn-cs"/>
                        </a:rPr>
                        <a:t>first apply to the Employer’s agent </a:t>
                      </a:r>
                      <a:r>
                        <a:rPr lang="en-ZA" sz="1400" kern="1200" dirty="0">
                          <a:solidFill>
                            <a:schemeClr val="dk1"/>
                          </a:solidFill>
                          <a:effectLst/>
                          <a:latin typeface="+mn-lt"/>
                          <a:ea typeface="+mn-ea"/>
                          <a:cs typeface="+mn-cs"/>
                        </a:rPr>
                        <a:t>for confirmation that the Employer’s standards and requirements envisaged in the design are not compromised or reduced.  Such confirmation must have been provided by the Employer’s agent in writing within 10 working days after receipt of the application but not later than 5 working days before the date and time of tender closing given in Tender Data clause C.2.15, or as extended by an addendum sent to all tenderers.  </a:t>
                      </a:r>
                    </a:p>
                    <a:p>
                      <a:pPr algn="just"/>
                      <a:endParaRPr lang="en-ZA" sz="1400" kern="1200" dirty="0">
                        <a:solidFill>
                          <a:schemeClr val="dk1"/>
                        </a:solidFill>
                        <a:effectLst/>
                        <a:latin typeface="+mn-lt"/>
                        <a:ea typeface="+mn-ea"/>
                        <a:cs typeface="+mn-cs"/>
                      </a:endParaRPr>
                    </a:p>
                    <a:p>
                      <a:pPr algn="just"/>
                      <a:r>
                        <a:rPr lang="en-US" sz="1400" b="0" i="0" u="none" strike="noStrike" kern="1200" baseline="0" dirty="0">
                          <a:solidFill>
                            <a:schemeClr val="dk1"/>
                          </a:solidFill>
                          <a:latin typeface="+mn-lt"/>
                          <a:ea typeface="+mn-ea"/>
                          <a:cs typeface="+mn-cs"/>
                        </a:rPr>
                        <a:t>Also, not acceptable as alternative offers are alterations to contingency pay items provided in the bill of quantities (pricing schedule), fixed prices for individual items or a fixed price contract.</a:t>
                      </a:r>
                    </a:p>
                    <a:p>
                      <a:pPr algn="just"/>
                      <a:endParaRPr lang="en-US" sz="1400" b="0" i="0" u="none" strike="noStrike" kern="1200" baseline="0" dirty="0">
                        <a:solidFill>
                          <a:schemeClr val="dk1"/>
                        </a:solidFill>
                        <a:latin typeface="+mn-lt"/>
                        <a:ea typeface="+mn-ea"/>
                        <a:cs typeface="+mn-cs"/>
                      </a:endParaRPr>
                    </a:p>
                    <a:p>
                      <a:pPr algn="just"/>
                      <a:r>
                        <a:rPr lang="en-US" sz="1400" b="0" dirty="0">
                          <a:solidFill>
                            <a:schemeClr val="tx1"/>
                          </a:solidFill>
                        </a:rPr>
                        <a:t>If an alternative proposal is confirmed to be acceptable, calculations, drawings and all other pertinent technical information and characteristics as well as proposed modification of, or alternative to, the Pricing Data must be submitted with the alternative tender offer to enable the Employer to evaluate the efficacy of the alternative and its principal elements, to take a view on the degree to which the alternative complies with the Employer’s standards and requirements and to evaluate the acceptability of the pricing proposals.</a:t>
                      </a:r>
                      <a:endParaRPr lang="en-ZA"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011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76256"/>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510476386"/>
              </p:ext>
            </p:extLst>
          </p:nvPr>
        </p:nvGraphicFramePr>
        <p:xfrm>
          <a:off x="333756" y="1997878"/>
          <a:ext cx="8476488" cy="4255091"/>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4255091">
                <a:tc>
                  <a:txBody>
                    <a:bodyPr/>
                    <a:lstStyle/>
                    <a:p>
                      <a:r>
                        <a:rPr lang="en-ZA" sz="1800" dirty="0">
                          <a:solidFill>
                            <a:schemeClr val="tx1"/>
                          </a:solidFill>
                        </a:rPr>
                        <a:t>C.2.12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a:solidFill>
                            <a:schemeClr val="tx1"/>
                          </a:solidFill>
                          <a:latin typeface="+mn-lt"/>
                          <a:ea typeface="+mn-ea"/>
                          <a:cs typeface="+mn-cs"/>
                        </a:rPr>
                        <a:t>Alternative Offers (Continued)</a:t>
                      </a:r>
                    </a:p>
                    <a:p>
                      <a:pPr algn="just"/>
                      <a:endParaRPr lang="en-ZA" sz="1600" kern="1200" dirty="0">
                        <a:solidFill>
                          <a:schemeClr val="tx1"/>
                        </a:solidFill>
                        <a:effectLst/>
                        <a:latin typeface="+mn-lt"/>
                        <a:ea typeface="+mn-ea"/>
                        <a:cs typeface="+mn-cs"/>
                      </a:endParaRPr>
                    </a:p>
                    <a:p>
                      <a:pPr algn="just"/>
                      <a:r>
                        <a:rPr lang="en-US" sz="2000" b="0" i="0" u="none" strike="noStrike" baseline="0" dirty="0">
                          <a:solidFill>
                            <a:schemeClr val="tx1"/>
                          </a:solidFill>
                          <a:latin typeface="+mn-lt"/>
                        </a:rPr>
                        <a:t>Calculations must be set in clear and logical sequence and must clearly reflect all design</a:t>
                      </a:r>
                    </a:p>
                    <a:p>
                      <a:pPr algn="just"/>
                      <a:r>
                        <a:rPr lang="en-US" sz="2000" b="0" i="0" u="none" strike="noStrike" baseline="0" dirty="0">
                          <a:solidFill>
                            <a:schemeClr val="tx1"/>
                          </a:solidFill>
                          <a:latin typeface="+mn-lt"/>
                        </a:rPr>
                        <a:t>assumptions. Pricing Data must reflect all assumptions in the development of the pricing</a:t>
                      </a:r>
                    </a:p>
                    <a:p>
                      <a:pPr algn="just"/>
                      <a:r>
                        <a:rPr lang="en-US" sz="2000" b="0" i="0" u="none" strike="noStrike" baseline="0" dirty="0">
                          <a:solidFill>
                            <a:schemeClr val="tx1"/>
                          </a:solidFill>
                          <a:latin typeface="+mn-lt"/>
                        </a:rPr>
                        <a:t>proposal.</a:t>
                      </a:r>
                    </a:p>
                    <a:p>
                      <a:pPr algn="just"/>
                      <a:endParaRPr lang="en-US" sz="2000" b="0" i="0" u="none" strike="noStrike" baseline="0" dirty="0">
                        <a:solidFill>
                          <a:schemeClr val="tx1"/>
                        </a:solidFill>
                        <a:latin typeface="+mn-lt"/>
                      </a:endParaRPr>
                    </a:p>
                    <a:p>
                      <a:pPr algn="just"/>
                      <a:r>
                        <a:rPr lang="en-US" sz="2000" b="0" i="0" u="none" strike="noStrike" baseline="0" dirty="0">
                          <a:solidFill>
                            <a:schemeClr val="tx1"/>
                          </a:solidFill>
                          <a:latin typeface="+mn-lt"/>
                        </a:rPr>
                        <a:t>Acceptance of an alternative offer will mean acceptance in principle of the offer. It will be an obligation of the contract with the tenderer, in the event that the alternative is accepted, to accept full responsibility and liability that the alternative offer complies in all respects with the Employer’s standards and requirements.</a:t>
                      </a:r>
                      <a:endParaRPr lang="en-ZA"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489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0377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3212575866"/>
              </p:ext>
            </p:extLst>
          </p:nvPr>
        </p:nvGraphicFramePr>
        <p:xfrm>
          <a:off x="430617" y="2055798"/>
          <a:ext cx="8476488" cy="3619784"/>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3619784">
                <a:tc>
                  <a:txBody>
                    <a:bodyPr/>
                    <a:lstStyle/>
                    <a:p>
                      <a:r>
                        <a:rPr lang="en-ZA" sz="1500" dirty="0">
                          <a:solidFill>
                            <a:schemeClr val="tx1"/>
                          </a:solidFill>
                        </a:rPr>
                        <a:t>C.2.13.2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kern="1200" dirty="0">
                          <a:solidFill>
                            <a:schemeClr val="dk1"/>
                          </a:solidFill>
                          <a:effectLst/>
                          <a:latin typeface="+mn-lt"/>
                          <a:ea typeface="+mn-ea"/>
                          <a:cs typeface="+mn-cs"/>
                        </a:rPr>
                        <a:t>The returnable documents shall be electronically completed in their entirety, submitted on the issued software format or fully compatible format, unless otherwise specified.</a:t>
                      </a:r>
                    </a:p>
                    <a:p>
                      <a:endParaRPr lang="en-ZA" sz="1800" kern="1200" dirty="0">
                        <a:solidFill>
                          <a:schemeClr val="dk1"/>
                        </a:solidFill>
                        <a:effectLst/>
                        <a:latin typeface="+mn-lt"/>
                        <a:ea typeface="+mn-ea"/>
                        <a:cs typeface="+mn-cs"/>
                      </a:endParaRPr>
                    </a:p>
                    <a:p>
                      <a:r>
                        <a:rPr lang="en-ZA" sz="1800" b="1" kern="1200" dirty="0">
                          <a:solidFill>
                            <a:schemeClr val="dk1"/>
                          </a:solidFill>
                          <a:effectLst/>
                          <a:latin typeface="+mn-lt"/>
                          <a:ea typeface="+mn-ea"/>
                          <a:cs typeface="+mn-cs"/>
                        </a:rPr>
                        <a:t>Option 1: </a:t>
                      </a:r>
                      <a:r>
                        <a:rPr lang="en-ZA" sz="1800" b="1" kern="1200" dirty="0">
                          <a:solidFill>
                            <a:srgbClr val="FF0000"/>
                          </a:solidFill>
                          <a:effectLst/>
                          <a:latin typeface="+mn-lt"/>
                          <a:ea typeface="+mn-ea"/>
                          <a:cs typeface="+mn-cs"/>
                        </a:rPr>
                        <a:t>Submission in the tender box</a:t>
                      </a:r>
                    </a:p>
                    <a:p>
                      <a:endParaRPr lang="en-ZA" sz="1800" kern="1200" dirty="0">
                        <a:solidFill>
                          <a:schemeClr val="dk1"/>
                        </a:solidFill>
                        <a:effectLst/>
                        <a:latin typeface="+mn-lt"/>
                        <a:ea typeface="+mn-ea"/>
                        <a:cs typeface="+mn-cs"/>
                      </a:endParaRPr>
                    </a:p>
                    <a:p>
                      <a:r>
                        <a:rPr lang="en-US" sz="1800" b="0" i="0" u="none" strike="noStrike" kern="1200" baseline="0" dirty="0">
                          <a:solidFill>
                            <a:schemeClr val="dk1"/>
                          </a:solidFill>
                          <a:latin typeface="+mn-lt"/>
                          <a:ea typeface="+mn-ea"/>
                          <a:cs typeface="+mn-cs"/>
                        </a:rPr>
                        <a:t>Submit the tender offer electronically on a flash drive and printed hard copy of Form of Offer and summary of pricing schedule.</a:t>
                      </a:r>
                      <a:r>
                        <a:rPr lang="en-ZA" sz="1800" kern="1200" dirty="0">
                          <a:solidFill>
                            <a:schemeClr val="dk1"/>
                          </a:solidFill>
                          <a:effectLst/>
                          <a:latin typeface="+mn-lt"/>
                          <a:ea typeface="+mn-ea"/>
                          <a:cs typeface="+mn-cs"/>
                        </a:rPr>
                        <a:t> </a:t>
                      </a:r>
                    </a:p>
                    <a:p>
                      <a:endParaRPr lang="en-ZA" sz="1800" kern="1200" dirty="0">
                        <a:solidFill>
                          <a:schemeClr val="dk1"/>
                        </a:solidFill>
                        <a:effectLst/>
                        <a:latin typeface="+mn-lt"/>
                        <a:ea typeface="+mn-ea"/>
                        <a:cs typeface="+mn-cs"/>
                      </a:endParaRPr>
                    </a:p>
                    <a:p>
                      <a:r>
                        <a:rPr lang="en-ZA" sz="1800" kern="1200" dirty="0">
                          <a:solidFill>
                            <a:schemeClr val="dk1"/>
                          </a:solidFill>
                          <a:effectLst/>
                          <a:latin typeface="+mn-lt"/>
                          <a:ea typeface="+mn-ea"/>
                          <a:cs typeface="+mn-cs"/>
                        </a:rPr>
                        <a:t>(In the relevant </a:t>
                      </a:r>
                      <a:r>
                        <a:rPr lang="en-ZA" sz="1800" b="1" kern="1200" dirty="0">
                          <a:solidFill>
                            <a:schemeClr val="dk1"/>
                          </a:solidFill>
                          <a:effectLst/>
                          <a:latin typeface="+mn-lt"/>
                          <a:ea typeface="+mn-ea"/>
                          <a:cs typeface="+mn-cs"/>
                        </a:rPr>
                        <a:t>MS Word 2013 </a:t>
                      </a:r>
                      <a:r>
                        <a:rPr lang="en-ZA" sz="1800" kern="1200" dirty="0">
                          <a:solidFill>
                            <a:schemeClr val="dk1"/>
                          </a:solidFill>
                          <a:effectLst/>
                          <a:latin typeface="+mn-lt"/>
                          <a:ea typeface="+mn-ea"/>
                          <a:cs typeface="+mn-cs"/>
                        </a:rPr>
                        <a:t>and </a:t>
                      </a:r>
                      <a:r>
                        <a:rPr lang="en-ZA" sz="1800" b="1" kern="1200" dirty="0">
                          <a:solidFill>
                            <a:schemeClr val="dk1"/>
                          </a:solidFill>
                          <a:effectLst/>
                          <a:latin typeface="+mn-lt"/>
                          <a:ea typeface="+mn-ea"/>
                          <a:cs typeface="+mn-cs"/>
                        </a:rPr>
                        <a:t>MS Excel 2013 </a:t>
                      </a:r>
                      <a:r>
                        <a:rPr lang="en-ZA" sz="1800" kern="1200" dirty="0">
                          <a:solidFill>
                            <a:schemeClr val="dk1"/>
                          </a:solidFill>
                          <a:effectLst/>
                          <a:latin typeface="+mn-lt"/>
                          <a:ea typeface="+mn-ea"/>
                          <a:cs typeface="+mn-cs"/>
                        </a:rPr>
                        <a:t>format as issued, and not in .pdf format, except where so 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479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943830362"/>
              </p:ext>
            </p:extLst>
          </p:nvPr>
        </p:nvGraphicFramePr>
        <p:xfrm>
          <a:off x="450937" y="1733619"/>
          <a:ext cx="8476488" cy="435864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3479183">
                <a:tc>
                  <a:txBody>
                    <a:bodyPr/>
                    <a:lstStyle/>
                    <a:p>
                      <a:r>
                        <a:rPr lang="en-ZA" sz="1500" dirty="0">
                          <a:solidFill>
                            <a:schemeClr val="tx1"/>
                          </a:solidFill>
                        </a:rPr>
                        <a:t>C.2.13.3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400" b="1" kern="1200" dirty="0">
                          <a:solidFill>
                            <a:schemeClr val="dk1"/>
                          </a:solidFill>
                          <a:effectLst/>
                          <a:latin typeface="+mn-lt"/>
                          <a:ea typeface="+mn-ea"/>
                          <a:cs typeface="+mn-cs"/>
                        </a:rPr>
                        <a:t>MAIN TENDER OFFER SUBMISSION</a:t>
                      </a:r>
                    </a:p>
                    <a:p>
                      <a:pPr marL="0" indent="0">
                        <a:buNone/>
                      </a:pPr>
                      <a:endParaRPr lang="en-US" sz="1400" b="1" kern="1200" dirty="0">
                        <a:solidFill>
                          <a:schemeClr val="dk1"/>
                        </a:solidFill>
                        <a:effectLst/>
                        <a:latin typeface="+mn-lt"/>
                        <a:ea typeface="+mn-ea"/>
                        <a:cs typeface="+mn-cs"/>
                      </a:endParaRPr>
                    </a:p>
                    <a:p>
                      <a:r>
                        <a:rPr lang="en-US" sz="1400" b="0" i="0" u="none" strike="noStrike" kern="1200" baseline="0" dirty="0">
                          <a:solidFill>
                            <a:schemeClr val="dk1"/>
                          </a:solidFill>
                          <a:latin typeface="+mn-lt"/>
                          <a:ea typeface="+mn-ea"/>
                          <a:cs typeface="+mn-cs"/>
                        </a:rPr>
                        <a:t>Submission in the tender box</a:t>
                      </a:r>
                    </a:p>
                    <a:p>
                      <a:r>
                        <a:rPr lang="en-US" sz="1400" b="0" i="0" u="none" strike="noStrike" kern="1200" baseline="0" dirty="0">
                          <a:solidFill>
                            <a:schemeClr val="dk1"/>
                          </a:solidFill>
                          <a:latin typeface="+mn-lt"/>
                          <a:ea typeface="+mn-ea"/>
                          <a:cs typeface="+mn-cs"/>
                        </a:rPr>
                        <a:t>Only the following needs to be submitted:</a:t>
                      </a:r>
                    </a:p>
                    <a:p>
                      <a:r>
                        <a:rPr lang="en-US" sz="1400" b="0" i="0" u="none" strike="noStrike" kern="1200" baseline="0" dirty="0">
                          <a:solidFill>
                            <a:schemeClr val="dk1"/>
                          </a:solidFill>
                          <a:latin typeface="+mn-lt"/>
                          <a:ea typeface="+mn-ea"/>
                          <a:cs typeface="+mn-cs"/>
                        </a:rPr>
                        <a:t>Volume 3 – Scanned on a flash drive</a:t>
                      </a:r>
                    </a:p>
                    <a:p>
                      <a:r>
                        <a:rPr lang="en-US" sz="1400" b="0" i="0" u="none" strike="noStrike" kern="1200" baseline="0" dirty="0">
                          <a:solidFill>
                            <a:schemeClr val="dk1"/>
                          </a:solidFill>
                          <a:latin typeface="+mn-lt"/>
                          <a:ea typeface="+mn-ea"/>
                          <a:cs typeface="+mn-cs"/>
                        </a:rPr>
                        <a:t>The following information has to be submitted on flash drive:</a:t>
                      </a:r>
                    </a:p>
                    <a:p>
                      <a:r>
                        <a:rPr lang="en-US" sz="1400" b="0" i="0" u="none" strike="noStrike" kern="1200" baseline="0" dirty="0">
                          <a:solidFill>
                            <a:schemeClr val="dk1"/>
                          </a:solidFill>
                          <a:latin typeface="+mn-lt"/>
                          <a:ea typeface="+mn-ea"/>
                          <a:cs typeface="+mn-cs"/>
                        </a:rPr>
                        <a:t>The 1st file in pdf format which contains:</a:t>
                      </a:r>
                    </a:p>
                    <a:p>
                      <a:r>
                        <a:rPr lang="en-US" sz="1400" b="0" i="0" u="none" strike="noStrike" kern="1200" baseline="0" dirty="0">
                          <a:solidFill>
                            <a:schemeClr val="dk1"/>
                          </a:solidFill>
                          <a:latin typeface="+mn-lt"/>
                          <a:ea typeface="+mn-ea"/>
                          <a:cs typeface="+mn-cs"/>
                        </a:rPr>
                        <a:t>• Scanned copy of Form of Offer (pdf) and printed hardcopy of Form of Offer</a:t>
                      </a:r>
                    </a:p>
                    <a:p>
                      <a:r>
                        <a:rPr lang="en-US" sz="1400" b="0" i="0" u="none" strike="noStrike" kern="1200" baseline="0" dirty="0">
                          <a:solidFill>
                            <a:schemeClr val="dk1"/>
                          </a:solidFill>
                          <a:latin typeface="+mn-lt"/>
                          <a:ea typeface="+mn-ea"/>
                          <a:cs typeface="+mn-cs"/>
                        </a:rPr>
                        <a:t>• Scanned copies of all returnable schedules and attachments (pdf)</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A 2nd file in Excel format</a:t>
                      </a:r>
                    </a:p>
                    <a:p>
                      <a:r>
                        <a:rPr lang="en-US" sz="1400" b="0" i="0" u="none" strike="noStrike" kern="1200" baseline="0" dirty="0">
                          <a:solidFill>
                            <a:schemeClr val="dk1"/>
                          </a:solidFill>
                          <a:latin typeface="+mn-lt"/>
                          <a:ea typeface="+mn-ea"/>
                          <a:cs typeface="+mn-cs"/>
                        </a:rPr>
                        <a:t>• Completed pricing schedule (scanned copy in .pdf and copy in Excel) and printed hardcopy of Summary of Pricing Schedule</a:t>
                      </a:r>
                    </a:p>
                    <a:p>
                      <a:endParaRPr lang="en-US" sz="1400" b="0" i="0" u="none" strike="noStrike" kern="1200" baseline="0" dirty="0">
                        <a:solidFill>
                          <a:schemeClr val="dk1"/>
                        </a:solidFill>
                        <a:latin typeface="+mn-lt"/>
                        <a:ea typeface="+mn-ea"/>
                        <a:cs typeface="+mn-cs"/>
                      </a:endParaRPr>
                    </a:p>
                    <a:p>
                      <a:pPr algn="just"/>
                      <a:r>
                        <a:rPr lang="en-US" sz="1400" b="0" i="0" u="none" strike="noStrike" kern="1200" baseline="0" dirty="0">
                          <a:solidFill>
                            <a:schemeClr val="dk1"/>
                          </a:solidFill>
                          <a:latin typeface="+mn-lt"/>
                          <a:ea typeface="+mn-ea"/>
                          <a:cs typeface="+mn-cs"/>
                        </a:rPr>
                        <a:t>In the event of any discrepancy between the contents of the electronically priced schedule</a:t>
                      </a:r>
                    </a:p>
                    <a:p>
                      <a:pPr algn="just"/>
                      <a:r>
                        <a:rPr lang="en-US" sz="1400" b="0" i="0" u="none" strike="noStrike" kern="1200" baseline="0" dirty="0">
                          <a:solidFill>
                            <a:schemeClr val="dk1"/>
                          </a:solidFill>
                          <a:latin typeface="+mn-lt"/>
                          <a:ea typeface="+mn-ea"/>
                          <a:cs typeface="+mn-cs"/>
                        </a:rPr>
                        <a:t>and the electronically provided pricing schedule in pdf format, the contents of the provided</a:t>
                      </a:r>
                    </a:p>
                    <a:p>
                      <a:pPr algn="just"/>
                      <a:r>
                        <a:rPr lang="en-US" sz="1400" b="0" i="0" u="none" strike="noStrike" kern="1200" baseline="0" dirty="0">
                          <a:solidFill>
                            <a:schemeClr val="dk1"/>
                          </a:solidFill>
                          <a:latin typeface="+mn-lt"/>
                          <a:ea typeface="+mn-ea"/>
                          <a:cs typeface="+mn-cs"/>
                        </a:rPr>
                        <a:t>pdf format shall be taken as the valid contents. For the information provided by the tenderer</a:t>
                      </a:r>
                    </a:p>
                    <a:p>
                      <a:pPr algn="just"/>
                      <a:r>
                        <a:rPr lang="en-US" sz="1400" b="0" i="0" u="none" strike="noStrike" kern="1200" baseline="0" dirty="0">
                          <a:solidFill>
                            <a:schemeClr val="dk1"/>
                          </a:solidFill>
                          <a:latin typeface="+mn-lt"/>
                          <a:ea typeface="+mn-ea"/>
                          <a:cs typeface="+mn-cs"/>
                        </a:rPr>
                        <a:t>as part of his submission, e.g. rates, the signed print-out shall be taken as the valid</a:t>
                      </a:r>
                    </a:p>
                    <a:p>
                      <a:pPr algn="just"/>
                      <a:r>
                        <a:rPr lang="en-US" sz="1400" b="0" i="0" u="none" strike="noStrike" kern="1200" baseline="0" dirty="0">
                          <a:solidFill>
                            <a:schemeClr val="dk1"/>
                          </a:solidFill>
                          <a:latin typeface="+mn-lt"/>
                          <a:ea typeface="+mn-ea"/>
                          <a:cs typeface="+mn-cs"/>
                        </a:rPr>
                        <a:t>submission.</a:t>
                      </a:r>
                      <a:endParaRPr lang="en-GB" sz="1400" b="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56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6212749"/>
              </p:ext>
            </p:extLst>
          </p:nvPr>
        </p:nvGraphicFramePr>
        <p:xfrm>
          <a:off x="293480" y="1691825"/>
          <a:ext cx="8556509" cy="4815840"/>
        </p:xfrm>
        <a:graphic>
          <a:graphicData uri="http://schemas.openxmlformats.org/drawingml/2006/table">
            <a:tbl>
              <a:tblPr firstRow="1" bandRow="1">
                <a:tableStyleId>{5C22544A-7EE6-4342-B048-85BDC9FD1C3A}</a:tableStyleId>
              </a:tblPr>
              <a:tblGrid>
                <a:gridCol w="1017790">
                  <a:extLst>
                    <a:ext uri="{9D8B030D-6E8A-4147-A177-3AD203B41FA5}">
                      <a16:colId xmlns:a16="http://schemas.microsoft.com/office/drawing/2014/main" val="20000"/>
                    </a:ext>
                  </a:extLst>
                </a:gridCol>
                <a:gridCol w="7538719">
                  <a:extLst>
                    <a:ext uri="{9D8B030D-6E8A-4147-A177-3AD203B41FA5}">
                      <a16:colId xmlns:a16="http://schemas.microsoft.com/office/drawing/2014/main" val="20001"/>
                    </a:ext>
                  </a:extLst>
                </a:gridCol>
              </a:tblGrid>
              <a:tr h="4653728">
                <a:tc>
                  <a:txBody>
                    <a:bodyPr/>
                    <a:lstStyle/>
                    <a:p>
                      <a:r>
                        <a:rPr lang="en-ZA" sz="1400" dirty="0">
                          <a:solidFill>
                            <a:schemeClr val="tx1"/>
                          </a:solidFill>
                        </a:rPr>
                        <a:t>C.2.13.6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i="0" u="none" strike="noStrike" kern="1200" baseline="0" dirty="0">
                          <a:solidFill>
                            <a:schemeClr val="dk1"/>
                          </a:solidFill>
                          <a:latin typeface="+mn-lt"/>
                          <a:ea typeface="+mn-ea"/>
                          <a:cs typeface="+mn-cs"/>
                        </a:rPr>
                        <a:t>A two-envelope procedure will apply as follows:</a:t>
                      </a:r>
                    </a:p>
                    <a:p>
                      <a:endParaRPr lang="en-US" sz="1400" b="1"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Submission in the tender box</a:t>
                      </a:r>
                    </a:p>
                    <a:p>
                      <a:endParaRPr lang="en-US" sz="1400" b="1"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A folder is provided marked “</a:t>
                      </a:r>
                      <a:r>
                        <a:rPr lang="en-US" sz="1600" b="1" i="0" u="none" strike="noStrike" kern="1200" baseline="0" dirty="0">
                          <a:solidFill>
                            <a:srgbClr val="FF0000"/>
                          </a:solidFill>
                          <a:latin typeface="+mn-lt"/>
                          <a:ea typeface="+mn-ea"/>
                          <a:cs typeface="+mn-cs"/>
                        </a:rPr>
                        <a:t>TECHNICAL PROPOSAL</a:t>
                      </a:r>
                      <a:r>
                        <a:rPr lang="en-US" sz="1600" b="1" i="0" u="none" strike="noStrike" kern="1200" baseline="0" dirty="0">
                          <a:solidFill>
                            <a:schemeClr val="dk1"/>
                          </a:solidFill>
                          <a:latin typeface="+mn-lt"/>
                          <a:ea typeface="+mn-ea"/>
                          <a:cs typeface="+mn-cs"/>
                        </a:rPr>
                        <a:t>”</a:t>
                      </a:r>
                    </a:p>
                    <a:p>
                      <a:r>
                        <a:rPr lang="en-US" sz="1600" b="0" i="0" u="none" strike="noStrike" kern="1200" baseline="0" dirty="0">
                          <a:solidFill>
                            <a:schemeClr val="dk1"/>
                          </a:solidFill>
                          <a:latin typeface="+mn-lt"/>
                          <a:ea typeface="+mn-ea"/>
                          <a:cs typeface="+mn-cs"/>
                        </a:rPr>
                        <a:t>Ensure that all returnable schedules listed in T2.1 List of Returnable Schedules for inclusion in the Technical Proposal and listed in the Technical Proposal folder are electronically completed on a USB Flash Drive Wherever it is a requirement to attach certificates or letters to the returnable schedules, these should be scanned in, on the Flash Drive in .pdf format. Contents of USB Flash Drive shall</a:t>
                      </a:r>
                    </a:p>
                    <a:p>
                      <a:r>
                        <a:rPr lang="en-US" sz="1600" b="0" i="0" u="none" strike="noStrike" kern="1200" baseline="0" dirty="0">
                          <a:solidFill>
                            <a:schemeClr val="dk1"/>
                          </a:solidFill>
                          <a:latin typeface="+mn-lt"/>
                          <a:ea typeface="+mn-ea"/>
                          <a:cs typeface="+mn-cs"/>
                        </a:rPr>
                        <a:t>be printed and bound in hard copy.</a:t>
                      </a:r>
                    </a:p>
                    <a:p>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The completed Flash Drive, the printed and bound hard copy should be marked with the tenderer’s company name, the project number and description and</a:t>
                      </a:r>
                    </a:p>
                    <a:p>
                      <a:r>
                        <a:rPr lang="en-US" sz="1600" b="0" i="0" u="none" strike="noStrike" kern="1200" baseline="0" dirty="0">
                          <a:solidFill>
                            <a:schemeClr val="dk1"/>
                          </a:solidFill>
                          <a:latin typeface="+mn-lt"/>
                          <a:ea typeface="+mn-ea"/>
                          <a:cs typeface="+mn-cs"/>
                        </a:rPr>
                        <a:t>marked </a:t>
                      </a:r>
                      <a:r>
                        <a:rPr lang="en-US" sz="1600" b="1" i="0" u="none" strike="noStrike" kern="1200" baseline="0" dirty="0">
                          <a:solidFill>
                            <a:schemeClr val="dk1"/>
                          </a:solidFill>
                          <a:latin typeface="+mn-lt"/>
                          <a:ea typeface="+mn-ea"/>
                          <a:cs typeface="+mn-cs"/>
                        </a:rPr>
                        <a:t>“</a:t>
                      </a:r>
                      <a:r>
                        <a:rPr lang="en-US" sz="1600" b="1" i="0" u="none" strike="noStrike" kern="1200" baseline="0" dirty="0">
                          <a:solidFill>
                            <a:srgbClr val="FF0000"/>
                          </a:solidFill>
                          <a:latin typeface="+mn-lt"/>
                          <a:ea typeface="+mn-ea"/>
                          <a:cs typeface="+mn-cs"/>
                        </a:rPr>
                        <a:t>TECHNICAL PROPOSAL</a:t>
                      </a:r>
                      <a:r>
                        <a:rPr lang="en-US" sz="1600" b="1" i="0" u="none" strike="noStrike" kern="1200" baseline="0" dirty="0">
                          <a:solidFill>
                            <a:schemeClr val="dk1"/>
                          </a:solidFill>
                          <a:latin typeface="+mn-lt"/>
                          <a:ea typeface="+mn-ea"/>
                          <a:cs typeface="+mn-cs"/>
                        </a:rPr>
                        <a:t>”.</a:t>
                      </a:r>
                    </a:p>
                    <a:p>
                      <a:r>
                        <a:rPr lang="en-US" sz="1600" b="0" i="0" u="none" strike="noStrike" kern="1200" baseline="0" dirty="0">
                          <a:solidFill>
                            <a:schemeClr val="dk1"/>
                          </a:solidFill>
                          <a:latin typeface="+mn-lt"/>
                          <a:ea typeface="+mn-ea"/>
                          <a:cs typeface="+mn-cs"/>
                        </a:rPr>
                        <a:t>Scan and insert a valid B-BBEE certificate.</a:t>
                      </a:r>
                    </a:p>
                    <a:p>
                      <a:r>
                        <a:rPr lang="en-US" sz="1600" b="0" i="0" u="none" strike="noStrike" kern="1200" baseline="0" dirty="0">
                          <a:solidFill>
                            <a:schemeClr val="dk1"/>
                          </a:solidFill>
                          <a:latin typeface="+mn-lt"/>
                          <a:ea typeface="+mn-ea"/>
                          <a:cs typeface="+mn-cs"/>
                        </a:rPr>
                        <a:t>Electronically sign the declaration in the folder.</a:t>
                      </a:r>
                    </a:p>
                    <a:p>
                      <a:r>
                        <a:rPr lang="en-US" sz="1600" b="0" i="0" u="none" strike="noStrike" kern="1200" baseline="0" dirty="0">
                          <a:solidFill>
                            <a:schemeClr val="dk1"/>
                          </a:solidFill>
                          <a:latin typeface="+mn-lt"/>
                          <a:ea typeface="+mn-ea"/>
                          <a:cs typeface="+mn-cs"/>
                        </a:rPr>
                        <a:t>Insert the electronically completed Flash Drive, the printed and bound hard copy</a:t>
                      </a:r>
                    </a:p>
                    <a:p>
                      <a:r>
                        <a:rPr lang="en-US" sz="1600" b="0" i="0" u="none" strike="noStrike" kern="1200" baseline="0" dirty="0">
                          <a:solidFill>
                            <a:schemeClr val="dk1"/>
                          </a:solidFill>
                          <a:latin typeface="+mn-lt"/>
                          <a:ea typeface="+mn-ea"/>
                          <a:cs typeface="+mn-cs"/>
                        </a:rPr>
                        <a:t>in an envelope marked </a:t>
                      </a:r>
                      <a:r>
                        <a:rPr lang="en-US" sz="1600" b="1" i="0" u="none" strike="noStrike" kern="1200" baseline="0" dirty="0">
                          <a:solidFill>
                            <a:schemeClr val="dk1"/>
                          </a:solidFill>
                          <a:latin typeface="+mn-lt"/>
                          <a:ea typeface="+mn-ea"/>
                          <a:cs typeface="+mn-cs"/>
                        </a:rPr>
                        <a:t>“</a:t>
                      </a:r>
                      <a:r>
                        <a:rPr lang="en-US" sz="1600" b="1" i="0" u="none" strike="noStrike" kern="1200" baseline="0" dirty="0">
                          <a:solidFill>
                            <a:srgbClr val="FF0000"/>
                          </a:solidFill>
                          <a:latin typeface="+mn-lt"/>
                          <a:ea typeface="+mn-ea"/>
                          <a:cs typeface="+mn-cs"/>
                        </a:rPr>
                        <a:t>TECHNICAL PROPOSAL</a:t>
                      </a:r>
                      <a:r>
                        <a:rPr lang="en-US" sz="1600" b="1" i="0" u="none" strike="noStrike" kern="1200" baseline="0" dirty="0">
                          <a:solidFill>
                            <a:schemeClr val="dk1"/>
                          </a:solidFill>
                          <a:latin typeface="+mn-lt"/>
                          <a:ea typeface="+mn-ea"/>
                          <a:cs typeface="+mn-cs"/>
                        </a:rPr>
                        <a:t>”.</a:t>
                      </a:r>
                    </a:p>
                    <a:p>
                      <a:endParaRPr lang="en-US" sz="1400" b="1"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3706"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60140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613" y="589761"/>
            <a:ext cx="7846741" cy="5186035"/>
          </a:xfrm>
          <a:prstGeom prst="rect">
            <a:avLst/>
          </a:prstGeom>
          <a:noFill/>
          <a:effectLst/>
        </p:spPr>
        <p:txBody>
          <a:bodyPr wrap="square">
            <a:spAutoFit/>
          </a:bodyPr>
          <a:lstStyle/>
          <a:p>
            <a:pPr>
              <a:spcBef>
                <a:spcPts val="2400"/>
              </a:spcBef>
              <a:spcAft>
                <a:spcPts val="600"/>
              </a:spcAft>
            </a:pPr>
            <a:r>
              <a:rPr lang="en-ZA" sz="3200" b="1" dirty="0">
                <a:latin typeface="Arial" panose="020B0604020202020204" pitchFamily="34" charset="0"/>
                <a:cs typeface="Arial" panose="020B0604020202020204" pitchFamily="34" charset="0"/>
              </a:rPr>
              <a:t>The Briefing Presentation is provided in two parts:</a:t>
            </a:r>
          </a:p>
          <a:p>
            <a:pPr>
              <a:spcBef>
                <a:spcPts val="2400"/>
              </a:spcBef>
              <a:spcAft>
                <a:spcPts val="600"/>
              </a:spcAft>
            </a:pPr>
            <a:r>
              <a:rPr lang="en-US" sz="3200" b="1" dirty="0">
                <a:latin typeface="Arial" panose="020B0604020202020204" pitchFamily="34" charset="0"/>
                <a:cs typeface="Arial" panose="020B0604020202020204" pitchFamily="34" charset="0"/>
              </a:rPr>
              <a:t>Part A: SANRAL Presentation (Background &amp; Tender conditions)</a:t>
            </a:r>
          </a:p>
          <a:p>
            <a:pPr>
              <a:spcBef>
                <a:spcPts val="2400"/>
              </a:spcBef>
              <a:spcAft>
                <a:spcPts val="600"/>
              </a:spcAft>
            </a:pPr>
            <a:r>
              <a:rPr lang="en-US" sz="3200" b="1" dirty="0">
                <a:latin typeface="Arial" panose="020B0604020202020204" pitchFamily="34" charset="0"/>
                <a:cs typeface="Arial" panose="020B0604020202020204" pitchFamily="34" charset="0"/>
              </a:rPr>
              <a:t>Part B: Consultant Presentation (Project Information)</a:t>
            </a:r>
            <a:endParaRPr lang="en-ZA" sz="2000" b="1" dirty="0">
              <a:latin typeface="Arial" panose="020B0604020202020204" pitchFamily="34" charset="0"/>
              <a:cs typeface="Arial" panose="020B0604020202020204" pitchFamily="34" charset="0"/>
            </a:endParaRPr>
          </a:p>
          <a:p>
            <a:pPr>
              <a:spcBef>
                <a:spcPts val="2400"/>
              </a:spcBef>
              <a:spcAft>
                <a:spcPts val="600"/>
              </a:spcAft>
            </a:pPr>
            <a:r>
              <a:rPr lang="en-US" sz="3200" b="1" dirty="0">
                <a:latin typeface="Arial" panose="020B0604020202020204" pitchFamily="34" charset="0"/>
                <a:cs typeface="Arial" panose="020B0604020202020204" pitchFamily="34" charset="0"/>
              </a:rPr>
              <a:t>Part C: Consultant Presentation (Contract &amp; Specifications)</a:t>
            </a:r>
            <a:endParaRPr lang="en-ZA" sz="2000" b="1" dirty="0">
              <a:latin typeface="Arial" panose="020B0604020202020204" pitchFamily="34" charset="0"/>
              <a:cs typeface="Arial" panose="020B0604020202020204" pitchFamily="34" charset="0"/>
            </a:endParaRPr>
          </a:p>
        </p:txBody>
      </p:sp>
      <p:pic>
        <p:nvPicPr>
          <p:cNvPr id="7"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6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992A3-F669-69EA-CDC5-CE1721291474}"/>
              </a:ext>
            </a:extLst>
          </p:cNvPr>
          <p:cNvSpPr txBox="1"/>
          <p:nvPr/>
        </p:nvSpPr>
        <p:spPr>
          <a:xfrm>
            <a:off x="-3706"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4" name="Table 3">
            <a:extLst>
              <a:ext uri="{FF2B5EF4-FFF2-40B4-BE49-F238E27FC236}">
                <a16:creationId xmlns:a16="http://schemas.microsoft.com/office/drawing/2014/main" id="{0B06B5C6-C325-78A3-64E5-E5BF61901921}"/>
              </a:ext>
            </a:extLst>
          </p:cNvPr>
          <p:cNvGraphicFramePr>
            <a:graphicFrameLocks noGrp="1"/>
          </p:cNvGraphicFramePr>
          <p:nvPr>
            <p:extLst>
              <p:ext uri="{D42A27DB-BD31-4B8C-83A1-F6EECF244321}">
                <p14:modId xmlns:p14="http://schemas.microsoft.com/office/powerpoint/2010/main" val="2406175900"/>
              </p:ext>
            </p:extLst>
          </p:nvPr>
        </p:nvGraphicFramePr>
        <p:xfrm>
          <a:off x="151130" y="1760353"/>
          <a:ext cx="8556509" cy="4653728"/>
        </p:xfrm>
        <a:graphic>
          <a:graphicData uri="http://schemas.openxmlformats.org/drawingml/2006/table">
            <a:tbl>
              <a:tblPr firstRow="1" bandRow="1">
                <a:tableStyleId>{5C22544A-7EE6-4342-B048-85BDC9FD1C3A}</a:tableStyleId>
              </a:tblPr>
              <a:tblGrid>
                <a:gridCol w="946150">
                  <a:extLst>
                    <a:ext uri="{9D8B030D-6E8A-4147-A177-3AD203B41FA5}">
                      <a16:colId xmlns:a16="http://schemas.microsoft.com/office/drawing/2014/main" val="2307272631"/>
                    </a:ext>
                  </a:extLst>
                </a:gridCol>
                <a:gridCol w="7610359">
                  <a:extLst>
                    <a:ext uri="{9D8B030D-6E8A-4147-A177-3AD203B41FA5}">
                      <a16:colId xmlns:a16="http://schemas.microsoft.com/office/drawing/2014/main" val="2712104365"/>
                    </a:ext>
                  </a:extLst>
                </a:gridCol>
              </a:tblGrid>
              <a:tr h="4653728">
                <a:tc>
                  <a:txBody>
                    <a:bodyPr/>
                    <a:lstStyle/>
                    <a:p>
                      <a:r>
                        <a:rPr lang="en-ZA" sz="1400" dirty="0">
                          <a:solidFill>
                            <a:schemeClr val="tx1"/>
                          </a:solidFill>
                        </a:rPr>
                        <a:t>C.2.13.6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 folder is provided marked </a:t>
                      </a:r>
                      <a:r>
                        <a:rPr kumimoji="0" lang="en-US" sz="1400" b="1" i="0" u="none" strike="noStrike" kern="1200" cap="none" spc="0" normalizeH="0" baseline="0" noProof="0" dirty="0">
                          <a:ln>
                            <a:noFill/>
                          </a:ln>
                          <a:solidFill>
                            <a:prstClr val="black"/>
                          </a:solidFill>
                          <a:effectLst/>
                          <a:uLnTx/>
                          <a:uFillTx/>
                          <a:latin typeface="+mn-lt"/>
                          <a:ea typeface="+mn-ea"/>
                          <a:cs typeface="+mn-cs"/>
                        </a:rPr>
                        <a:t>“</a:t>
                      </a:r>
                      <a:r>
                        <a:rPr kumimoji="0" lang="en-US" sz="1400" b="1" i="0" u="none" strike="noStrike" kern="1200" cap="none" spc="0" normalizeH="0" baseline="0" noProof="0" dirty="0">
                          <a:ln>
                            <a:noFill/>
                          </a:ln>
                          <a:solidFill>
                            <a:srgbClr val="FF0000"/>
                          </a:solidFill>
                          <a:effectLst/>
                          <a:uLnTx/>
                          <a:uFillTx/>
                          <a:latin typeface="+mn-lt"/>
                          <a:ea typeface="+mn-ea"/>
                          <a:cs typeface="+mn-cs"/>
                        </a:rPr>
                        <a:t>FINANCIAL PROPOSAL</a:t>
                      </a:r>
                      <a:r>
                        <a:rPr kumimoji="0" lang="en-US" sz="1400" b="1"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 Ensure that all returnable schedules listed in T2.1 List of Returnable Schedules for inclusion in the Financial Proposal and listed in the Financial Proposal folder are electronically completed on a Flash Drive (Contract Data and Pricing Schedule). Wherever it is a requirement to attach letters or certificates to the returnable schedules, these should be scanned in, on the USB Flash drive in .pdf</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format. Contents of Flash Drive shall be printed and bound in hard copy.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The completed Flash Drive, the printed and bound hard copy should be marked with the tenderer’s company name, the project number and description and marked “</a:t>
                      </a:r>
                      <a:r>
                        <a:rPr kumimoji="0" lang="en-US" sz="1400" b="1" i="0" u="none" strike="noStrike" kern="1200" cap="none" spc="0" normalizeH="0" baseline="0" noProof="0" dirty="0">
                          <a:ln>
                            <a:noFill/>
                          </a:ln>
                          <a:solidFill>
                            <a:srgbClr val="FF0000"/>
                          </a:solidFill>
                          <a:effectLst/>
                          <a:uLnTx/>
                          <a:uFillTx/>
                          <a:latin typeface="+mn-lt"/>
                          <a:ea typeface="+mn-ea"/>
                          <a:cs typeface="+mn-cs"/>
                        </a:rPr>
                        <a:t>FINANCIAL PROPOSAL</a:t>
                      </a:r>
                      <a:r>
                        <a:rPr kumimoji="0" lang="en-US" sz="1400" b="1" i="0" u="none" strike="noStrike" kern="1200" cap="none" spc="0" normalizeH="0" baseline="0" noProof="0" dirty="0">
                          <a:ln>
                            <a:noFill/>
                          </a:ln>
                          <a:solidFill>
                            <a:prstClr val="black"/>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b. Electronically sign the declaration in the folder.</a:t>
                      </a:r>
                    </a:p>
                    <a:p>
                      <a:pPr algn="just"/>
                      <a:r>
                        <a:rPr lang="en-US" sz="1400" b="0" i="0" u="none" strike="noStrike" baseline="0" dirty="0">
                          <a:solidFill>
                            <a:schemeClr val="tx1"/>
                          </a:solidFill>
                          <a:latin typeface="+mn-lt"/>
                        </a:rPr>
                        <a:t>Complete and electronically sign the Form of Offer and scan into the folder. A</a:t>
                      </a:r>
                    </a:p>
                    <a:p>
                      <a:pPr algn="just"/>
                      <a:r>
                        <a:rPr lang="en-US" sz="1400" b="0" i="0" u="none" strike="noStrike" baseline="0" dirty="0">
                          <a:solidFill>
                            <a:schemeClr val="tx1"/>
                          </a:solidFill>
                          <a:latin typeface="+mn-lt"/>
                        </a:rPr>
                        <a:t>draft copy of this form is provided.</a:t>
                      </a:r>
                    </a:p>
                    <a:p>
                      <a:pPr algn="just"/>
                      <a:r>
                        <a:rPr lang="en-US" sz="1400" b="0" i="0" u="none" strike="noStrike" baseline="0" dirty="0">
                          <a:solidFill>
                            <a:schemeClr val="tx1"/>
                          </a:solidFill>
                          <a:latin typeface="+mn-lt"/>
                        </a:rPr>
                        <a:t>d. Scan and insert a copy of the Summary of Pricing Schedule into the folder.</a:t>
                      </a:r>
                    </a:p>
                    <a:p>
                      <a:pPr algn="just"/>
                      <a:r>
                        <a:rPr lang="en-US" sz="1400" b="0" i="0" u="none" strike="noStrike" baseline="0" dirty="0">
                          <a:solidFill>
                            <a:schemeClr val="tx1"/>
                          </a:solidFill>
                          <a:latin typeface="+mn-lt"/>
                        </a:rPr>
                        <a:t>e. Insert the electronically completed Flash Drive and the printed and bound hard copy in an envelope marked </a:t>
                      </a:r>
                      <a:r>
                        <a:rPr lang="en-US" sz="1400" b="0" i="0" u="none" strike="noStrike" baseline="0" dirty="0">
                          <a:latin typeface="+mn-lt"/>
                        </a:rPr>
                        <a:t>“</a:t>
                      </a:r>
                      <a:r>
                        <a:rPr lang="en-US" sz="1400" b="1" i="0" u="none" strike="noStrike" baseline="0" dirty="0">
                          <a:solidFill>
                            <a:srgbClr val="FF0000"/>
                          </a:solidFill>
                          <a:latin typeface="+mn-lt"/>
                        </a:rPr>
                        <a:t>FINANCIAL PROPOSAL – DO NOT OPEN WITH TECHNICAL PROPOSAL</a:t>
                      </a:r>
                      <a:r>
                        <a:rPr lang="en-US" sz="1400" b="1" i="0" u="none" strike="noStrike" baseline="0" dirty="0">
                          <a:latin typeface="+mn-lt"/>
                        </a:rPr>
                        <a:t>”.</a:t>
                      </a:r>
                    </a:p>
                    <a:p>
                      <a:pPr algn="just"/>
                      <a:endParaRPr lang="en-US" sz="1400" b="1" i="0" u="none" strike="noStrike" baseline="0" dirty="0">
                        <a:solidFill>
                          <a:schemeClr val="tx1"/>
                        </a:solidFill>
                        <a:latin typeface="+mn-lt"/>
                      </a:endParaRPr>
                    </a:p>
                    <a:p>
                      <a:pPr algn="just"/>
                      <a:r>
                        <a:rPr lang="en-US" sz="1400" b="0" i="0" u="none" strike="noStrike" baseline="0" dirty="0">
                          <a:solidFill>
                            <a:schemeClr val="tx1"/>
                          </a:solidFill>
                          <a:latin typeface="+mn-lt"/>
                        </a:rPr>
                        <a:t>3. Each envelope shall state on the outside the Employer’s address, contract number and title as well as the Tenderer’s name, </a:t>
                      </a:r>
                      <a:r>
                        <a:rPr lang="en-US" sz="1400" b="0" i="0" u="none" strike="noStrike" baseline="0" dirty="0" err="1">
                          <a:solidFill>
                            <a:schemeClr val="tx1"/>
                          </a:solidFill>
                          <a:latin typeface="+mn-lt"/>
                        </a:rPr>
                        <a:t>authorised</a:t>
                      </a:r>
                      <a:r>
                        <a:rPr lang="en-US" sz="1400" b="0" i="0" u="none" strike="noStrike" baseline="0" dirty="0">
                          <a:solidFill>
                            <a:schemeClr val="tx1"/>
                          </a:solidFill>
                          <a:latin typeface="+mn-lt"/>
                        </a:rPr>
                        <a:t> representative’s name, postal address and contact telephone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848940"/>
                  </a:ext>
                </a:extLst>
              </a:tr>
            </a:tbl>
          </a:graphicData>
        </a:graphic>
      </p:graphicFrame>
    </p:spTree>
    <p:extLst>
      <p:ext uri="{BB962C8B-B14F-4D97-AF65-F5344CB8AC3E}">
        <p14:creationId xmlns:p14="http://schemas.microsoft.com/office/powerpoint/2010/main" val="260970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5B52A2-D0F6-3867-772B-FD6FC1CC5027}"/>
              </a:ext>
            </a:extLst>
          </p:cNvPr>
          <p:cNvGraphicFramePr>
            <a:graphicFrameLocks noGrp="1"/>
          </p:cNvGraphicFramePr>
          <p:nvPr/>
        </p:nvGraphicFramePr>
        <p:xfrm>
          <a:off x="293745" y="1937702"/>
          <a:ext cx="8556509" cy="3657600"/>
        </p:xfrm>
        <a:graphic>
          <a:graphicData uri="http://schemas.openxmlformats.org/drawingml/2006/table">
            <a:tbl>
              <a:tblPr firstRow="1" bandRow="1">
                <a:tableStyleId>{5C22544A-7EE6-4342-B048-85BDC9FD1C3A}</a:tableStyleId>
              </a:tblPr>
              <a:tblGrid>
                <a:gridCol w="1014194">
                  <a:extLst>
                    <a:ext uri="{9D8B030D-6E8A-4147-A177-3AD203B41FA5}">
                      <a16:colId xmlns:a16="http://schemas.microsoft.com/office/drawing/2014/main" val="1074543695"/>
                    </a:ext>
                  </a:extLst>
                </a:gridCol>
                <a:gridCol w="7542315">
                  <a:extLst>
                    <a:ext uri="{9D8B030D-6E8A-4147-A177-3AD203B41FA5}">
                      <a16:colId xmlns:a16="http://schemas.microsoft.com/office/drawing/2014/main" val="3321084326"/>
                    </a:ext>
                  </a:extLst>
                </a:gridCol>
              </a:tblGrid>
              <a:tr h="2982595">
                <a:tc>
                  <a:txBody>
                    <a:bodyPr/>
                    <a:lstStyle/>
                    <a:p>
                      <a:r>
                        <a:rPr lang="en-ZA" sz="1800" dirty="0">
                          <a:solidFill>
                            <a:schemeClr val="tx1"/>
                          </a:solidFill>
                        </a:rPr>
                        <a:t>C.2.13.6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800" b="0" i="0" u="none" strike="noStrike" baseline="0" dirty="0">
                          <a:solidFill>
                            <a:schemeClr val="tx1"/>
                          </a:solidFill>
                          <a:latin typeface="Arial" panose="020B0604020202020204" pitchFamily="34" charset="0"/>
                        </a:rPr>
                        <a:t>4. Sea</a:t>
                      </a:r>
                      <a:r>
                        <a:rPr lang="en-US" sz="1800" b="0" i="0" u="none" strike="noStrike" baseline="0" dirty="0">
                          <a:solidFill>
                            <a:schemeClr val="tx1"/>
                          </a:solidFill>
                          <a:latin typeface="Arial-ItalicMT"/>
                        </a:rPr>
                        <a:t>l both envelopes in an outer envelope with the words “</a:t>
                      </a:r>
                      <a:r>
                        <a:rPr lang="en-US" sz="1800" b="1" i="0" u="none" strike="noStrike" baseline="0" dirty="0">
                          <a:solidFill>
                            <a:schemeClr val="tx1"/>
                          </a:solidFill>
                          <a:latin typeface="Arial-ItalicMT"/>
                        </a:rPr>
                        <a:t>TENDER”</a:t>
                      </a:r>
                      <a:r>
                        <a:rPr lang="en-US" sz="1800" b="0" i="0" u="none" strike="noStrike" baseline="0" dirty="0">
                          <a:solidFill>
                            <a:schemeClr val="tx1"/>
                          </a:solidFill>
                          <a:latin typeface="Arial-ItalicMT"/>
                        </a:rPr>
                        <a:t> clearly marked and bearing the Employer’s name, contract number and description as well as the Tenderer’s </a:t>
                      </a:r>
                      <a:r>
                        <a:rPr lang="en-US" sz="1800" b="0" i="0" u="none" strike="noStrike" baseline="0" dirty="0" err="1">
                          <a:solidFill>
                            <a:schemeClr val="tx1"/>
                          </a:solidFill>
                          <a:latin typeface="Arial-ItalicMT"/>
                        </a:rPr>
                        <a:t>authorised</a:t>
                      </a:r>
                      <a:r>
                        <a:rPr lang="en-US" sz="1800" b="0" i="0" u="none" strike="noStrike" baseline="0" dirty="0">
                          <a:solidFill>
                            <a:schemeClr val="tx1"/>
                          </a:solidFill>
                          <a:latin typeface="Arial-ItalicMT"/>
                        </a:rPr>
                        <a:t> representative’s name, postal address and </a:t>
                      </a:r>
                      <a:r>
                        <a:rPr lang="en-US" sz="1800" b="0" i="0" u="none" strike="noStrike" baseline="0" dirty="0">
                          <a:solidFill>
                            <a:schemeClr val="tx1"/>
                          </a:solidFill>
                          <a:latin typeface="Arial" panose="020B0604020202020204" pitchFamily="34" charset="0"/>
                        </a:rPr>
                        <a:t>contact details.</a:t>
                      </a:r>
                    </a:p>
                    <a:p>
                      <a:pPr algn="just"/>
                      <a:endParaRPr lang="en-US" sz="1800" b="0" i="0" u="none" strike="noStrike" baseline="0" dirty="0">
                        <a:solidFill>
                          <a:schemeClr val="tx1"/>
                        </a:solidFill>
                        <a:latin typeface="Arial" panose="020B0604020202020204" pitchFamily="34" charset="0"/>
                      </a:endParaRPr>
                    </a:p>
                    <a:p>
                      <a:pPr algn="just"/>
                      <a:r>
                        <a:rPr lang="en-US" sz="1800" b="0" i="0" u="none" strike="noStrike" baseline="0" dirty="0">
                          <a:solidFill>
                            <a:schemeClr val="tx1"/>
                          </a:solidFill>
                          <a:latin typeface="Arial" panose="020B0604020202020204" pitchFamily="34" charset="0"/>
                        </a:rPr>
                        <a:t>If a tenderer submits:</a:t>
                      </a:r>
                    </a:p>
                    <a:p>
                      <a:pPr algn="just"/>
                      <a:endParaRPr lang="en-US" sz="1800" b="0" i="0" u="none" strike="noStrike" baseline="0" dirty="0">
                        <a:solidFill>
                          <a:schemeClr val="tx1"/>
                        </a:solidFill>
                        <a:latin typeface="Arial" panose="020B0604020202020204" pitchFamily="34" charset="0"/>
                      </a:endParaRPr>
                    </a:p>
                    <a:p>
                      <a:pPr algn="just"/>
                      <a:r>
                        <a:rPr lang="en-US" sz="1800" b="0" i="0" u="none" strike="noStrike" baseline="0" dirty="0">
                          <a:solidFill>
                            <a:schemeClr val="tx1"/>
                          </a:solidFill>
                          <a:latin typeface="Arial" panose="020B0604020202020204" pitchFamily="34" charset="0"/>
                        </a:rPr>
                        <a:t>One envelope with one document or one Flash Drive and printed hard copy (financial and</a:t>
                      </a:r>
                    </a:p>
                    <a:p>
                      <a:pPr algn="just"/>
                      <a:r>
                        <a:rPr lang="en-US" sz="1800" b="0" i="0" u="none" strike="noStrike" baseline="0" dirty="0">
                          <a:solidFill>
                            <a:schemeClr val="tx1"/>
                          </a:solidFill>
                          <a:latin typeface="Arial" panose="020B0604020202020204" pitchFamily="34" charset="0"/>
                        </a:rPr>
                        <a:t>technical); or Incorrectly labelled envelopes where the Financial Offer is labelled Technical, and the Technical Offer is labelled financial.</a:t>
                      </a:r>
                    </a:p>
                    <a:p>
                      <a:pPr algn="just"/>
                      <a:endParaRPr lang="en-US" sz="1800" b="0" i="0" u="none" strike="noStrike" baseline="0" dirty="0">
                        <a:solidFill>
                          <a:schemeClr val="tx1"/>
                        </a:solidFill>
                        <a:latin typeface="Arial" panose="020B0604020202020204" pitchFamily="34" charset="0"/>
                      </a:endParaRPr>
                    </a:p>
                    <a:p>
                      <a:pPr algn="just"/>
                      <a:r>
                        <a:rPr lang="en-US" sz="1800" b="0" i="0" u="none" strike="noStrike" baseline="0" dirty="0">
                          <a:solidFill>
                            <a:schemeClr val="tx1"/>
                          </a:solidFill>
                          <a:latin typeface="Arial" panose="020B0604020202020204" pitchFamily="34" charset="0"/>
                        </a:rPr>
                        <a:t>The tender will be declared non-responsive.</a:t>
                      </a:r>
                      <a:endParaRPr lang="en-US" sz="1800" b="0" i="0" u="none" strike="noStrik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9510993"/>
                  </a:ext>
                </a:extLst>
              </a:tr>
            </a:tbl>
          </a:graphicData>
        </a:graphic>
      </p:graphicFrame>
      <p:sp>
        <p:nvSpPr>
          <p:cNvPr id="3" name="TextBox 2">
            <a:extLst>
              <a:ext uri="{FF2B5EF4-FFF2-40B4-BE49-F238E27FC236}">
                <a16:creationId xmlns:a16="http://schemas.microsoft.com/office/drawing/2014/main" id="{A1D992A3-F669-69EA-CDC5-CE1721291474}"/>
              </a:ext>
            </a:extLst>
          </p:cNvPr>
          <p:cNvSpPr txBox="1"/>
          <p:nvPr/>
        </p:nvSpPr>
        <p:spPr>
          <a:xfrm>
            <a:off x="-3706"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58461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4643915"/>
              </p:ext>
            </p:extLst>
          </p:nvPr>
        </p:nvGraphicFramePr>
        <p:xfrm>
          <a:off x="333490" y="1478465"/>
          <a:ext cx="8556509" cy="3533373"/>
        </p:xfrm>
        <a:graphic>
          <a:graphicData uri="http://schemas.openxmlformats.org/drawingml/2006/table">
            <a:tbl>
              <a:tblPr firstRow="1" bandRow="1">
                <a:tableStyleId>{5C22544A-7EE6-4342-B048-85BDC9FD1C3A}</a:tableStyleId>
              </a:tblPr>
              <a:tblGrid>
                <a:gridCol w="1057628">
                  <a:extLst>
                    <a:ext uri="{9D8B030D-6E8A-4147-A177-3AD203B41FA5}">
                      <a16:colId xmlns:a16="http://schemas.microsoft.com/office/drawing/2014/main" val="20000"/>
                    </a:ext>
                  </a:extLst>
                </a:gridCol>
                <a:gridCol w="7498881">
                  <a:extLst>
                    <a:ext uri="{9D8B030D-6E8A-4147-A177-3AD203B41FA5}">
                      <a16:colId xmlns:a16="http://schemas.microsoft.com/office/drawing/2014/main" val="20001"/>
                    </a:ext>
                  </a:extLst>
                </a:gridCol>
              </a:tblGrid>
              <a:tr h="553006">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80367">
                <a:tc>
                  <a:txBody>
                    <a:bodyPr/>
                    <a:lstStyle/>
                    <a:p>
                      <a:r>
                        <a:rPr lang="en-ZA" sz="1800" dirty="0">
                          <a:solidFill>
                            <a:schemeClr val="tx1"/>
                          </a:solidFill>
                        </a:rPr>
                        <a:t>C.2.13.6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mn-lt"/>
                          <a:ea typeface="+mn-ea"/>
                          <a:cs typeface="+mn-cs"/>
                        </a:rPr>
                        <a:t>The closing date for submission of tender offers is 11h00 hours on Friday 24 February 2023.</a:t>
                      </a:r>
                      <a:endParaRPr lang="en-Z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17286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0894863"/>
              </p:ext>
            </p:extLst>
          </p:nvPr>
        </p:nvGraphicFramePr>
        <p:xfrm>
          <a:off x="293480" y="1859465"/>
          <a:ext cx="8556509" cy="3322320"/>
        </p:xfrm>
        <a:graphic>
          <a:graphicData uri="http://schemas.openxmlformats.org/drawingml/2006/table">
            <a:tbl>
              <a:tblPr firstRow="1" bandRow="1">
                <a:tableStyleId>{5C22544A-7EE6-4342-B048-85BDC9FD1C3A}</a:tableStyleId>
              </a:tblPr>
              <a:tblGrid>
                <a:gridCol w="1057628">
                  <a:extLst>
                    <a:ext uri="{9D8B030D-6E8A-4147-A177-3AD203B41FA5}">
                      <a16:colId xmlns:a16="http://schemas.microsoft.com/office/drawing/2014/main" val="20000"/>
                    </a:ext>
                  </a:extLst>
                </a:gridCol>
                <a:gridCol w="7498881">
                  <a:extLst>
                    <a:ext uri="{9D8B030D-6E8A-4147-A177-3AD203B41FA5}">
                      <a16:colId xmlns:a16="http://schemas.microsoft.com/office/drawing/2014/main" val="20001"/>
                    </a:ext>
                  </a:extLst>
                </a:gridCol>
              </a:tblGrid>
              <a:tr h="3135112">
                <a:tc>
                  <a:txBody>
                    <a:bodyPr/>
                    <a:lstStyle/>
                    <a:p>
                      <a:r>
                        <a:rPr lang="en-ZA" sz="1400" dirty="0">
                          <a:solidFill>
                            <a:schemeClr val="tx1"/>
                          </a:solidFill>
                        </a:rPr>
                        <a:t>C.2.14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kern="1200" dirty="0">
                          <a:solidFill>
                            <a:schemeClr val="dk1"/>
                          </a:solidFill>
                          <a:effectLst/>
                          <a:latin typeface="+mn-lt"/>
                          <a:ea typeface="+mn-ea"/>
                          <a:cs typeface="+mn-cs"/>
                        </a:rPr>
                        <a:t>Information and data to be completed in all respects</a:t>
                      </a:r>
                      <a:endParaRPr lang="en-ZA" sz="1800" kern="1200" dirty="0">
                        <a:solidFill>
                          <a:schemeClr val="dk1"/>
                        </a:solidFill>
                        <a:effectLst/>
                        <a:latin typeface="+mn-lt"/>
                        <a:ea typeface="+mn-ea"/>
                        <a:cs typeface="+mn-cs"/>
                      </a:endParaRPr>
                    </a:p>
                    <a:p>
                      <a:r>
                        <a:rPr lang="en-ZA" sz="1800" kern="1200" dirty="0">
                          <a:solidFill>
                            <a:schemeClr val="dk1"/>
                          </a:solidFill>
                          <a:effectLst/>
                          <a:latin typeface="+mn-lt"/>
                          <a:ea typeface="+mn-ea"/>
                          <a:cs typeface="+mn-cs"/>
                        </a:rPr>
                        <a:t> </a:t>
                      </a:r>
                    </a:p>
                    <a:p>
                      <a:r>
                        <a:rPr lang="en-ZA" sz="1800" kern="1200" dirty="0">
                          <a:solidFill>
                            <a:schemeClr val="dk1"/>
                          </a:solidFill>
                          <a:effectLst/>
                          <a:latin typeface="+mn-lt"/>
                          <a:ea typeface="+mn-ea"/>
                          <a:cs typeface="+mn-cs"/>
                        </a:rPr>
                        <a:t>Provided that the omission is not a material omission, the Employer reserves the right to condone the omission and may waive any nonconformities in the tender.</a:t>
                      </a:r>
                    </a:p>
                    <a:p>
                      <a:pPr algn="just"/>
                      <a:r>
                        <a:rPr lang="en-ZA" sz="1800" kern="1200" dirty="0">
                          <a:solidFill>
                            <a:schemeClr val="dk1"/>
                          </a:solidFill>
                          <a:effectLst/>
                          <a:latin typeface="+mn-lt"/>
                          <a:ea typeface="+mn-ea"/>
                          <a:cs typeface="+mn-cs"/>
                        </a:rPr>
                        <a:t> </a:t>
                      </a:r>
                    </a:p>
                    <a:p>
                      <a:pPr algn="just"/>
                      <a:r>
                        <a:rPr lang="en-ZA" sz="1800" kern="1200" dirty="0">
                          <a:solidFill>
                            <a:schemeClr val="dk1"/>
                          </a:solidFill>
                          <a:effectLst/>
                          <a:latin typeface="+mn-lt"/>
                          <a:ea typeface="+mn-ea"/>
                          <a:cs typeface="+mn-cs"/>
                        </a:rPr>
                        <a:t>Provided that the omission is </a:t>
                      </a:r>
                      <a:r>
                        <a:rPr lang="en-ZA" sz="1800" b="1" kern="1200" dirty="0">
                          <a:solidFill>
                            <a:srgbClr val="FF0000"/>
                          </a:solidFill>
                          <a:effectLst/>
                          <a:latin typeface="+mn-lt"/>
                          <a:ea typeface="+mn-ea"/>
                          <a:cs typeface="+mn-cs"/>
                        </a:rPr>
                        <a:t>not a material omission</a:t>
                      </a:r>
                      <a:r>
                        <a:rPr lang="en-ZA" sz="1800" kern="1200" dirty="0">
                          <a:solidFill>
                            <a:schemeClr val="dk1"/>
                          </a:solidFill>
                          <a:effectLst/>
                          <a:latin typeface="+mn-lt"/>
                          <a:ea typeface="+mn-ea"/>
                          <a:cs typeface="+mn-cs"/>
                        </a:rPr>
                        <a:t>, the Employer reserves the right to condone the omission and </a:t>
                      </a:r>
                      <a:r>
                        <a:rPr lang="en-ZA" sz="1800" b="1" kern="1200" dirty="0">
                          <a:solidFill>
                            <a:srgbClr val="FF0000"/>
                          </a:solidFill>
                          <a:effectLst/>
                          <a:latin typeface="+mn-lt"/>
                          <a:ea typeface="+mn-ea"/>
                          <a:cs typeface="+mn-cs"/>
                        </a:rPr>
                        <a:t>may request the tenderer to submit </a:t>
                      </a:r>
                      <a:r>
                        <a:rPr lang="en-ZA" sz="1800" kern="1200" dirty="0">
                          <a:solidFill>
                            <a:schemeClr val="dk1"/>
                          </a:solidFill>
                          <a:effectLst/>
                          <a:latin typeface="+mn-lt"/>
                          <a:ea typeface="+mn-ea"/>
                          <a:cs typeface="+mn-cs"/>
                        </a:rPr>
                        <a:t>the necessary information or documentation, within a reasonable period of time, to rectify nonmaterial nonconformities in the tender related to documentation requirements.</a:t>
                      </a:r>
                    </a:p>
                    <a:p>
                      <a:endParaRPr lang="en-Z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239559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8231764"/>
              </p:ext>
            </p:extLst>
          </p:nvPr>
        </p:nvGraphicFramePr>
        <p:xfrm>
          <a:off x="310175" y="1650069"/>
          <a:ext cx="8523650" cy="5090160"/>
        </p:xfrm>
        <a:graphic>
          <a:graphicData uri="http://schemas.openxmlformats.org/drawingml/2006/table">
            <a:tbl>
              <a:tblPr firstRow="1" bandRow="1">
                <a:tableStyleId>{5C22544A-7EE6-4342-B048-85BDC9FD1C3A}</a:tableStyleId>
              </a:tblPr>
              <a:tblGrid>
                <a:gridCol w="827745">
                  <a:extLst>
                    <a:ext uri="{9D8B030D-6E8A-4147-A177-3AD203B41FA5}">
                      <a16:colId xmlns:a16="http://schemas.microsoft.com/office/drawing/2014/main" val="20000"/>
                    </a:ext>
                  </a:extLst>
                </a:gridCol>
                <a:gridCol w="7695905">
                  <a:extLst>
                    <a:ext uri="{9D8B030D-6E8A-4147-A177-3AD203B41FA5}">
                      <a16:colId xmlns:a16="http://schemas.microsoft.com/office/drawing/2014/main" val="20001"/>
                    </a:ext>
                  </a:extLst>
                </a:gridCol>
              </a:tblGrid>
              <a:tr h="4596212">
                <a:tc>
                  <a:txBody>
                    <a:bodyPr/>
                    <a:lstStyle/>
                    <a:p>
                      <a:r>
                        <a:rPr lang="en-ZA" sz="1400" b="0" dirty="0">
                          <a:solidFill>
                            <a:schemeClr val="tx1"/>
                          </a:solidFill>
                        </a:rPr>
                        <a:t>C.2.15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mn-lt"/>
                          <a:ea typeface="Times New Roman" panose="02020603050405020304" pitchFamily="18" charset="0"/>
                          <a:cs typeface="Arial" panose="020B0604020202020204" pitchFamily="34" charset="0"/>
                        </a:rPr>
                        <a:t>Closing time - Option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effectLst/>
                          <a:latin typeface="+mn-lt"/>
                          <a:ea typeface="Times New Roman" panose="02020603050405020304" pitchFamily="18" charset="0"/>
                          <a:cs typeface="Arial" panose="020B0604020202020204" pitchFamily="34" charset="0"/>
                        </a:rPr>
                        <a:t>Submission in tender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The Employer’s address for delivery of tender offers and identification details to be shown on each tender offer package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ffectLst/>
                        <a:latin typeface="+mn-lt"/>
                        <a:ea typeface="Times New Roman" panose="02020603050405020304" pitchFamily="18" charset="0"/>
                        <a:cs typeface="Arial" panose="020B0604020202020204" pitchFamily="34" charset="0"/>
                      </a:endParaRPr>
                    </a:p>
                    <a:p>
                      <a:pPr marL="0" marR="0" lvl="0" indent="0" algn="l" defTabSz="657225"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Location of tender box: SANRAL Eastern Region Office</a:t>
                      </a:r>
                    </a:p>
                    <a:p>
                      <a:pPr marL="0" marR="0" lvl="0" indent="0" algn="l" defTabSz="657225"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Physical address: 	58 Van Eck Place, Mkondeni, Pietermaritzburg,3201 </a:t>
                      </a:r>
                    </a:p>
                    <a:p>
                      <a:pPr marL="1971675" marR="0" lvl="0" indent="-1971675" algn="just" defTabSz="493713" rtl="0" eaLnBrk="1" fontAlgn="auto" latinLnBrk="0" hangingPunct="1">
                        <a:lnSpc>
                          <a:spcPct val="100000"/>
                        </a:lnSpc>
                        <a:spcBef>
                          <a:spcPts val="0"/>
                        </a:spcBef>
                        <a:spcAft>
                          <a:spcPts val="0"/>
                        </a:spcAft>
                        <a:buClrTx/>
                        <a:buSzTx/>
                        <a:buFontTx/>
                        <a:buNone/>
                        <a:tabLst>
                          <a:tab pos="1971675" algn="l"/>
                        </a:tabLst>
                        <a:defRPr/>
                      </a:pPr>
                      <a:r>
                        <a:rPr lang="en-US" sz="1600" b="1" dirty="0">
                          <a:solidFill>
                            <a:srgbClr val="FF0000"/>
                          </a:solidFill>
                          <a:effectLst/>
                          <a:latin typeface="+mn-lt"/>
                          <a:ea typeface="Times New Roman" panose="02020603050405020304" pitchFamily="18" charset="0"/>
                          <a:cs typeface="Arial" panose="020B0604020202020204" pitchFamily="34" charset="0"/>
                        </a:rPr>
                        <a:t>Identification details</a:t>
                      </a:r>
                      <a:r>
                        <a:rPr lang="en-US" sz="1600" dirty="0">
                          <a:effectLst/>
                          <a:latin typeface="+mn-lt"/>
                          <a:ea typeface="Times New Roman" panose="02020603050405020304" pitchFamily="18" charset="0"/>
                          <a:cs typeface="Arial" panose="020B0604020202020204" pitchFamily="34" charset="0"/>
                        </a:rPr>
                        <a:t>: 		</a:t>
                      </a:r>
                      <a:r>
                        <a:rPr lang="en-US" sz="1600" dirty="0">
                          <a:solidFill>
                            <a:schemeClr val="tx1"/>
                          </a:solidFill>
                          <a:effectLst/>
                          <a:latin typeface="+mn-lt"/>
                          <a:ea typeface="Times New Roman" panose="02020603050405020304" pitchFamily="18" charset="0"/>
                          <a:cs typeface="Arial" panose="020B0604020202020204" pitchFamily="34" charset="0"/>
                        </a:rPr>
                        <a:t>Place the tender offer and flash drive in a package marked with the tenderer’s company name, the project number and description: </a:t>
                      </a:r>
                      <a:r>
                        <a:rPr lang="en-US" sz="1400" b="1" dirty="0">
                          <a:solidFill>
                            <a:schemeClr val="tx1"/>
                          </a:solidFill>
                          <a:effectLst/>
                          <a:latin typeface="+mn-lt"/>
                          <a:ea typeface="Times New Roman" panose="02020603050405020304" pitchFamily="18" charset="0"/>
                          <a:cs typeface="Arial" panose="020B0604020202020204" pitchFamily="34" charset="0"/>
                        </a:rPr>
                        <a:t>TENDER: </a:t>
                      </a:r>
                      <a:r>
                        <a:rPr lang="en-GB" sz="1400" b="1" kern="1200" dirty="0">
                          <a:solidFill>
                            <a:schemeClr val="tx1"/>
                          </a:solidFill>
                          <a:effectLst/>
                          <a:latin typeface="+mn-lt"/>
                          <a:ea typeface="+mn-ea"/>
                          <a:cs typeface="+mn-cs"/>
                        </a:rPr>
                        <a:t>SANRAL N.001-192-2018/1NSC, NOMINATED SUBCONTRACT FOR THE DESIGN, BUILD, OPERATIONS AND MAINTENANCE OF THE TOLL SYSTEM FOR THE OPERATIONS AND MAINTENANCE OF N1 SOUTH AND R30 TOLL PLAZAS ON NATIONAL ROUTE N1 AND R30. </a:t>
                      </a:r>
                      <a:endParaRPr lang="en-US" sz="16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Tenders must be submitted during hours </a:t>
                      </a:r>
                      <a:r>
                        <a:rPr lang="en-US" sz="1600" b="1" dirty="0">
                          <a:solidFill>
                            <a:srgbClr val="FF0000"/>
                          </a:solidFill>
                          <a:effectLst/>
                          <a:latin typeface="+mn-lt"/>
                          <a:ea typeface="Times New Roman" panose="02020603050405020304" pitchFamily="18" charset="0"/>
                          <a:cs typeface="Arial" panose="020B0604020202020204" pitchFamily="34" charset="0"/>
                        </a:rPr>
                        <a:t>(09:00 to 16:00) Monday to Friday </a:t>
                      </a:r>
                      <a:r>
                        <a:rPr lang="en-US" sz="1600" dirty="0">
                          <a:solidFill>
                            <a:schemeClr val="tx1"/>
                          </a:solidFill>
                          <a:effectLst/>
                          <a:latin typeface="+mn-lt"/>
                          <a:ea typeface="Times New Roman" panose="02020603050405020304" pitchFamily="18" charset="0"/>
                          <a:cs typeface="Arial" panose="020B0604020202020204" pitchFamily="34" charset="0"/>
                        </a:rPr>
                        <a:t>at the Employer’s address</a:t>
                      </a:r>
                      <a:r>
                        <a:rPr lang="en-US" sz="1600" dirty="0">
                          <a:effectLst/>
                          <a:latin typeface="+mn-lt"/>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It is in the tenderer’s interest to ensure that the delivery of the </a:t>
                      </a:r>
                      <a:r>
                        <a:rPr lang="en-US" sz="1600" b="1" dirty="0">
                          <a:solidFill>
                            <a:srgbClr val="FF0000"/>
                          </a:solidFill>
                          <a:effectLst/>
                          <a:latin typeface="+mn-lt"/>
                          <a:ea typeface="Times New Roman" panose="02020603050405020304" pitchFamily="18" charset="0"/>
                          <a:cs typeface="Arial" panose="020B0604020202020204" pitchFamily="34" charset="0"/>
                        </a:rPr>
                        <a:t>tender offer is recorded in the Employer’s tenders received register</a:t>
                      </a:r>
                      <a:r>
                        <a:rPr lang="en-US" sz="1600" dirty="0">
                          <a:effectLst/>
                          <a:latin typeface="+mn-lt"/>
                          <a:ea typeface="Times New Roman" panose="02020603050405020304" pitchFamily="18" charset="0"/>
                          <a:cs typeface="Arial" panose="020B0604020202020204" pitchFamily="34" charset="0"/>
                        </a:rPr>
                        <a:t> </a:t>
                      </a:r>
                      <a:r>
                        <a:rPr lang="en-US" sz="1600" dirty="0">
                          <a:solidFill>
                            <a:schemeClr val="tx1"/>
                          </a:solidFill>
                          <a:effectLst/>
                          <a:latin typeface="+mn-lt"/>
                          <a:ea typeface="Times New Roman" panose="02020603050405020304" pitchFamily="18" charset="0"/>
                          <a:cs typeface="Arial" panose="020B0604020202020204" pitchFamily="34" charset="0"/>
                        </a:rPr>
                        <a:t>and deposited in the tender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Tenders must be submitted before, </a:t>
                      </a:r>
                      <a:r>
                        <a:rPr lang="en-US" sz="1600" b="1" dirty="0">
                          <a:solidFill>
                            <a:srgbClr val="FF0000"/>
                          </a:solidFill>
                          <a:effectLst/>
                          <a:latin typeface="+mn-lt"/>
                          <a:ea typeface="Times New Roman" panose="02020603050405020304" pitchFamily="18" charset="0"/>
                          <a:cs typeface="Arial" panose="020B0604020202020204" pitchFamily="34" charset="0"/>
                        </a:rPr>
                        <a:t>11h00 hours on Friday, 24 February 2023</a:t>
                      </a:r>
                      <a:r>
                        <a:rPr lang="en-US" sz="1600" dirty="0">
                          <a:effectLst/>
                          <a:latin typeface="+mn-lt"/>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724965"/>
                  </a:ext>
                </a:extLst>
              </a:tr>
            </a:tbl>
          </a:graphicData>
        </a:graphic>
      </p:graphicFrame>
      <p:sp>
        <p:nvSpPr>
          <p:cNvPr id="7" name="TextBox 6">
            <a:extLst>
              <a:ext uri="{FF2B5EF4-FFF2-40B4-BE49-F238E27FC236}">
                <a16:creationId xmlns:a16="http://schemas.microsoft.com/office/drawing/2014/main" id="{5BA9CB6D-DFF0-4CC1-BF7C-15728EDED0DB}"/>
              </a:ext>
            </a:extLst>
          </p:cNvPr>
          <p:cNvSpPr txBox="1"/>
          <p:nvPr/>
        </p:nvSpPr>
        <p:spPr>
          <a:xfrm>
            <a:off x="0" y="1154577"/>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4811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6959601"/>
              </p:ext>
            </p:extLst>
          </p:nvPr>
        </p:nvGraphicFramePr>
        <p:xfrm>
          <a:off x="391198" y="1754748"/>
          <a:ext cx="8523650" cy="3840480"/>
        </p:xfrm>
        <a:graphic>
          <a:graphicData uri="http://schemas.openxmlformats.org/drawingml/2006/table">
            <a:tbl>
              <a:tblPr firstRow="1" bandRow="1">
                <a:tableStyleId>{5C22544A-7EE6-4342-B048-85BDC9FD1C3A}</a:tableStyleId>
              </a:tblPr>
              <a:tblGrid>
                <a:gridCol w="1245297">
                  <a:extLst>
                    <a:ext uri="{9D8B030D-6E8A-4147-A177-3AD203B41FA5}">
                      <a16:colId xmlns:a16="http://schemas.microsoft.com/office/drawing/2014/main" val="20000"/>
                    </a:ext>
                  </a:extLst>
                </a:gridCol>
                <a:gridCol w="7278353">
                  <a:extLst>
                    <a:ext uri="{9D8B030D-6E8A-4147-A177-3AD203B41FA5}">
                      <a16:colId xmlns:a16="http://schemas.microsoft.com/office/drawing/2014/main" val="20001"/>
                    </a:ext>
                  </a:extLst>
                </a:gridCol>
              </a:tblGrid>
              <a:tr h="564580">
                <a:tc>
                  <a:txBody>
                    <a:bodyPr/>
                    <a:lstStyle/>
                    <a:p>
                      <a:r>
                        <a:rPr lang="en-ZA" sz="1600" b="0" dirty="0">
                          <a:solidFill>
                            <a:schemeClr val="tx1"/>
                          </a:solidFill>
                        </a:rPr>
                        <a:t>C.2.16.1</a:t>
                      </a:r>
                    </a:p>
                    <a:p>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mn-lt"/>
                          <a:ea typeface="+mn-ea"/>
                          <a:cs typeface="+mn-cs"/>
                        </a:rPr>
                        <a:t>The tender offer validity period is: </a:t>
                      </a:r>
                      <a:r>
                        <a:rPr lang="en-ZA" sz="1600" b="1" i="0" u="none" strike="noStrike" kern="1200" baseline="0" dirty="0">
                          <a:solidFill>
                            <a:srgbClr val="FF0000"/>
                          </a:solidFill>
                          <a:latin typeface="+mn-lt"/>
                          <a:ea typeface="+mn-ea"/>
                          <a:cs typeface="+mn-cs"/>
                        </a:rPr>
                        <a:t>24 Weeks</a:t>
                      </a:r>
                      <a:r>
                        <a:rPr lang="en-ZA" sz="1600" b="0" i="0" u="none" strike="noStrike" kern="1200" baseline="0" dirty="0">
                          <a:solidFill>
                            <a:srgbClr val="FF0000"/>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1182784"/>
                  </a:ext>
                </a:extLst>
              </a:tr>
              <a:tr h="312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a:solidFill>
                            <a:schemeClr val="tx1"/>
                          </a:solidFill>
                        </a:rPr>
                        <a:t>C.2.16.3</a:t>
                      </a:r>
                    </a:p>
                    <a:p>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kern="1200" dirty="0">
                          <a:solidFill>
                            <a:schemeClr val="dk1"/>
                          </a:solidFill>
                          <a:effectLst/>
                          <a:latin typeface="+mn-lt"/>
                          <a:ea typeface="+mn-ea"/>
                          <a:cs typeface="+mn-cs"/>
                        </a:rPr>
                        <a:t>Withdrawal of tender</a:t>
                      </a:r>
                    </a:p>
                    <a:p>
                      <a:r>
                        <a:rPr lang="en-US" sz="1600" b="0" kern="1200" dirty="0">
                          <a:solidFill>
                            <a:schemeClr val="dk1"/>
                          </a:solidFill>
                          <a:effectLst/>
                          <a:latin typeface="+mn-lt"/>
                          <a:ea typeface="+mn-ea"/>
                          <a:cs typeface="+mn-cs"/>
                        </a:rPr>
                        <a:t>Where a tenderer, at any time after the opening of his tender offer but prior to entering into a contract based on his tender offer:</a:t>
                      </a:r>
                      <a:endParaRPr lang="en-ZA" sz="1600" b="0" kern="1200" dirty="0">
                        <a:solidFill>
                          <a:schemeClr val="dk1"/>
                        </a:solidFill>
                        <a:effectLst/>
                        <a:latin typeface="+mn-lt"/>
                        <a:ea typeface="+mn-ea"/>
                        <a:cs typeface="+mn-cs"/>
                      </a:endParaRPr>
                    </a:p>
                    <a:p>
                      <a:pPr defTabSz="342900"/>
                      <a:r>
                        <a:rPr lang="en-US" sz="1600" b="0" kern="1200" dirty="0">
                          <a:solidFill>
                            <a:schemeClr val="dk1"/>
                          </a:solidFill>
                          <a:effectLst/>
                          <a:latin typeface="+mn-lt"/>
                          <a:ea typeface="+mn-ea"/>
                          <a:cs typeface="+mn-cs"/>
                        </a:rPr>
                        <a:t>a)	withdraws his tender; </a:t>
                      </a:r>
                    </a:p>
                    <a:p>
                      <a:pPr marL="342900" lvl="0" indent="-342900">
                        <a:buAutoNum type="alphaLcParenR" startAt="2"/>
                        <a:tabLst>
                          <a:tab pos="360363" algn="l"/>
                        </a:tabLst>
                      </a:pPr>
                      <a:r>
                        <a:rPr lang="en-US" sz="1600" b="0" kern="1200" dirty="0">
                          <a:solidFill>
                            <a:schemeClr val="dk1"/>
                          </a:solidFill>
                          <a:effectLst/>
                          <a:latin typeface="+mn-lt"/>
                          <a:ea typeface="+mn-ea"/>
                          <a:cs typeface="+mn-cs"/>
                        </a:rPr>
                        <a:t>gives notice of his inability to execute the contract in terms of his tender; or</a:t>
                      </a:r>
                    </a:p>
                    <a:p>
                      <a:pPr marL="342900" lvl="0" indent="-342900">
                        <a:buAutoNum type="alphaLcParenR" startAt="2"/>
                        <a:tabLst>
                          <a:tab pos="360363" algn="l"/>
                        </a:tabLst>
                      </a:pPr>
                      <a:r>
                        <a:rPr lang="en-US" sz="1600" b="0" kern="1200" dirty="0">
                          <a:solidFill>
                            <a:schemeClr val="dk1"/>
                          </a:solidFill>
                          <a:effectLst/>
                          <a:latin typeface="+mn-lt"/>
                          <a:ea typeface="+mn-ea"/>
                          <a:cs typeface="+mn-cs"/>
                        </a:rPr>
                        <a:t>fails to comply with a request made in terms of C.2.17, C.2.18 or C.3.9;</a:t>
                      </a:r>
                      <a:endParaRPr lang="en-ZA"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 </a:t>
                      </a:r>
                      <a:endParaRPr lang="en-ZA"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such tenderer shall </a:t>
                      </a:r>
                      <a:r>
                        <a:rPr lang="en-US" sz="1600" b="1" kern="1200" dirty="0">
                          <a:solidFill>
                            <a:srgbClr val="FF0000"/>
                          </a:solidFill>
                          <a:effectLst/>
                          <a:latin typeface="+mn-lt"/>
                          <a:ea typeface="+mn-ea"/>
                          <a:cs typeface="+mn-cs"/>
                        </a:rPr>
                        <a:t>be barred from tendering </a:t>
                      </a:r>
                      <a:r>
                        <a:rPr lang="en-US" sz="1600" b="0" kern="1200" dirty="0">
                          <a:solidFill>
                            <a:schemeClr val="dk1"/>
                          </a:solidFill>
                          <a:effectLst/>
                          <a:latin typeface="+mn-lt"/>
                          <a:ea typeface="+mn-ea"/>
                          <a:cs typeface="+mn-cs"/>
                        </a:rPr>
                        <a:t>on any of the Employer’s tenders for a period to be determined by the Employer, but </a:t>
                      </a:r>
                      <a:r>
                        <a:rPr lang="en-US" sz="1600" b="1" kern="1200" dirty="0">
                          <a:solidFill>
                            <a:srgbClr val="FF0000"/>
                          </a:solidFill>
                          <a:effectLst/>
                          <a:latin typeface="+mn-lt"/>
                          <a:ea typeface="+mn-ea"/>
                          <a:cs typeface="+mn-cs"/>
                        </a:rPr>
                        <a:t>not less than 6 (six) months </a:t>
                      </a:r>
                      <a:r>
                        <a:rPr lang="en-US" sz="1600" b="0" kern="1200" dirty="0">
                          <a:solidFill>
                            <a:schemeClr val="dk1"/>
                          </a:solidFill>
                          <a:effectLst/>
                          <a:latin typeface="+mn-lt"/>
                          <a:ea typeface="+mn-ea"/>
                          <a:cs typeface="+mn-cs"/>
                        </a:rPr>
                        <a:t>from a date determined by the Employer.  This sanction also applies to tenders under evaluation and not yet awarded.  The Employer may fully or partly exempt a tenderer from the provisions of these conditions if he is of the opinion that the circumstances justify the exemption.</a:t>
                      </a:r>
                      <a:endParaRPr lang="en-ZA" sz="16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5BA9CB6D-DFF0-4CC1-BF7C-15728EDED0DB}"/>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76184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0377992"/>
              </p:ext>
            </p:extLst>
          </p:nvPr>
        </p:nvGraphicFramePr>
        <p:xfrm>
          <a:off x="258370" y="1794387"/>
          <a:ext cx="8627260" cy="3474720"/>
        </p:xfrm>
        <a:graphic>
          <a:graphicData uri="http://schemas.openxmlformats.org/drawingml/2006/table">
            <a:tbl>
              <a:tblPr firstRow="1" bandRow="1">
                <a:tableStyleId>{5C22544A-7EE6-4342-B048-85BDC9FD1C3A}</a:tableStyleId>
              </a:tblPr>
              <a:tblGrid>
                <a:gridCol w="945397">
                  <a:extLst>
                    <a:ext uri="{9D8B030D-6E8A-4147-A177-3AD203B41FA5}">
                      <a16:colId xmlns:a16="http://schemas.microsoft.com/office/drawing/2014/main" val="20000"/>
                    </a:ext>
                  </a:extLst>
                </a:gridCol>
                <a:gridCol w="7681863">
                  <a:extLst>
                    <a:ext uri="{9D8B030D-6E8A-4147-A177-3AD203B41FA5}">
                      <a16:colId xmlns:a16="http://schemas.microsoft.com/office/drawing/2014/main" val="20001"/>
                    </a:ext>
                  </a:extLst>
                </a:gridCol>
              </a:tblGrid>
              <a:tr h="396240">
                <a:tc>
                  <a:txBody>
                    <a:bodyPr/>
                    <a:lstStyle/>
                    <a:p>
                      <a:r>
                        <a:rPr lang="en-ZA" sz="1800" b="0" dirty="0">
                          <a:solidFill>
                            <a:schemeClr val="tx1"/>
                          </a:solidFill>
                        </a:rPr>
                        <a:t>C.2.18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kern="1200" dirty="0">
                          <a:solidFill>
                            <a:schemeClr val="dk1"/>
                          </a:solidFill>
                          <a:effectLst/>
                          <a:latin typeface="+mn-lt"/>
                          <a:ea typeface="+mn-ea"/>
                          <a:cs typeface="+mn-cs"/>
                        </a:rPr>
                        <a:t>Other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Any additional information requested under this clause must be provided within </a:t>
                      </a:r>
                      <a:r>
                        <a:rPr lang="en-US" sz="1800" b="1" kern="1200" dirty="0">
                          <a:solidFill>
                            <a:srgbClr val="FF0000"/>
                          </a:solidFill>
                          <a:effectLst/>
                          <a:latin typeface="+mn-lt"/>
                          <a:ea typeface="+mn-ea"/>
                          <a:cs typeface="+mn-cs"/>
                        </a:rPr>
                        <a:t>5 (five) working days of date of request</a:t>
                      </a:r>
                      <a:r>
                        <a:rPr lang="en-US" sz="1800" b="0" kern="1200" dirty="0">
                          <a:solidFill>
                            <a:schemeClr val="dk1"/>
                          </a:solidFill>
                          <a:effectLst/>
                          <a:latin typeface="+mn-lt"/>
                          <a:ea typeface="+mn-ea"/>
                          <a:cs typeface="+mn-cs"/>
                        </a:rPr>
                        <a:t>. </a:t>
                      </a:r>
                      <a:r>
                        <a:rPr lang="en-US" sz="24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8571428"/>
                  </a:ext>
                </a:extLst>
              </a:tr>
              <a:tr h="284812">
                <a:tc>
                  <a:txBody>
                    <a:bodyPr/>
                    <a:lstStyle/>
                    <a:p>
                      <a:r>
                        <a:rPr lang="en-ZA" sz="1800" dirty="0">
                          <a:solidFill>
                            <a:schemeClr val="tx1"/>
                          </a:solidFill>
                        </a:rPr>
                        <a:t>C.3.1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The </a:t>
                      </a:r>
                      <a:r>
                        <a:rPr lang="en-US" sz="1800" b="1" dirty="0">
                          <a:solidFill>
                            <a:srgbClr val="FF0000"/>
                          </a:solidFill>
                        </a:rPr>
                        <a:t>Employer shall respond </a:t>
                      </a:r>
                      <a:r>
                        <a:rPr lang="en-US" sz="1800" b="0" dirty="0">
                          <a:solidFill>
                            <a:schemeClr val="tx1"/>
                          </a:solidFill>
                        </a:rPr>
                        <a:t>to clarifications received up to </a:t>
                      </a:r>
                      <a:r>
                        <a:rPr lang="en-US" sz="1800" b="1" dirty="0">
                          <a:solidFill>
                            <a:srgbClr val="FF0000"/>
                          </a:solidFill>
                        </a:rPr>
                        <a:t>12 (twelve) working days </a:t>
                      </a:r>
                      <a:r>
                        <a:rPr lang="en-US" sz="1800" b="0" dirty="0">
                          <a:solidFill>
                            <a:schemeClr val="tx1"/>
                          </a:solidFill>
                        </a:rPr>
                        <a:t>before tender closing time.</a:t>
                      </a:r>
                    </a:p>
                    <a:p>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163489"/>
                  </a:ext>
                </a:extLst>
              </a:tr>
              <a:tr h="362362">
                <a:tc>
                  <a:txBody>
                    <a:bodyPr/>
                    <a:lstStyle/>
                    <a:p>
                      <a:pPr marL="0" algn="l" defTabSz="914400" rtl="0" eaLnBrk="1" latinLnBrk="0" hangingPunct="1"/>
                      <a:r>
                        <a:rPr lang="en-ZA" sz="1800" b="0" kern="1200" dirty="0">
                          <a:solidFill>
                            <a:schemeClr val="tx1"/>
                          </a:solidFill>
                          <a:latin typeface="+mn-lt"/>
                          <a:ea typeface="+mn-ea"/>
                          <a:cs typeface="+mn-cs"/>
                        </a:rPr>
                        <a:t>C.3.2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tx1"/>
                          </a:solidFill>
                          <a:latin typeface="+mn-lt"/>
                          <a:ea typeface="+mn-ea"/>
                          <a:cs typeface="+mn-cs"/>
                        </a:rPr>
                        <a:t>The Employer shall issue </a:t>
                      </a:r>
                      <a:r>
                        <a:rPr lang="en-ZA" sz="1800" b="1" kern="1200" dirty="0">
                          <a:solidFill>
                            <a:srgbClr val="FF0000"/>
                          </a:solidFill>
                          <a:latin typeface="+mn-lt"/>
                          <a:ea typeface="+mn-ea"/>
                          <a:cs typeface="+mn-cs"/>
                        </a:rPr>
                        <a:t>addenda until 10 (ten) working days </a:t>
                      </a:r>
                      <a:r>
                        <a:rPr lang="en-ZA" sz="1800" b="0" kern="1200" dirty="0">
                          <a:solidFill>
                            <a:schemeClr val="tx1"/>
                          </a:solidFill>
                          <a:latin typeface="+mn-lt"/>
                          <a:ea typeface="+mn-ea"/>
                          <a:cs typeface="+mn-cs"/>
                        </a:rPr>
                        <a:t>before tender closing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333593"/>
                  </a:ext>
                </a:extLst>
              </a:tr>
            </a:tbl>
          </a:graphicData>
        </a:graphic>
      </p:graphicFrame>
      <p:sp>
        <p:nvSpPr>
          <p:cNvPr id="7" name="TextBox 6">
            <a:extLst>
              <a:ext uri="{FF2B5EF4-FFF2-40B4-BE49-F238E27FC236}">
                <a16:creationId xmlns:a16="http://schemas.microsoft.com/office/drawing/2014/main" id="{5BA9CB6D-DFF0-4CC1-BF7C-15728EDED0DB}"/>
              </a:ext>
            </a:extLst>
          </p:cNvPr>
          <p:cNvSpPr txBox="1"/>
          <p:nvPr/>
        </p:nvSpPr>
        <p:spPr>
          <a:xfrm>
            <a:off x="0"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2453832217"/>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86236"/>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10" name="Table 9">
            <a:extLst>
              <a:ext uri="{FF2B5EF4-FFF2-40B4-BE49-F238E27FC236}">
                <a16:creationId xmlns:a16="http://schemas.microsoft.com/office/drawing/2014/main" id="{9CBCA378-FF79-4EC5-BF33-F7B7C75C64E9}"/>
              </a:ext>
            </a:extLst>
          </p:cNvPr>
          <p:cNvGraphicFramePr>
            <a:graphicFrameLocks noGrp="1"/>
          </p:cNvGraphicFramePr>
          <p:nvPr>
            <p:extLst>
              <p:ext uri="{D42A27DB-BD31-4B8C-83A1-F6EECF244321}">
                <p14:modId xmlns:p14="http://schemas.microsoft.com/office/powerpoint/2010/main" val="305241390"/>
              </p:ext>
            </p:extLst>
          </p:nvPr>
        </p:nvGraphicFramePr>
        <p:xfrm>
          <a:off x="219938" y="1708792"/>
          <a:ext cx="8715717" cy="4328160"/>
        </p:xfrm>
        <a:graphic>
          <a:graphicData uri="http://schemas.openxmlformats.org/drawingml/2006/table">
            <a:tbl>
              <a:tblPr firstRow="1" bandRow="1">
                <a:tableStyleId>{5C22544A-7EE6-4342-B048-85BDC9FD1C3A}</a:tableStyleId>
              </a:tblPr>
              <a:tblGrid>
                <a:gridCol w="787059">
                  <a:extLst>
                    <a:ext uri="{9D8B030D-6E8A-4147-A177-3AD203B41FA5}">
                      <a16:colId xmlns:a16="http://schemas.microsoft.com/office/drawing/2014/main" val="20000"/>
                    </a:ext>
                  </a:extLst>
                </a:gridCol>
                <a:gridCol w="7928658">
                  <a:extLst>
                    <a:ext uri="{9D8B030D-6E8A-4147-A177-3AD203B41FA5}">
                      <a16:colId xmlns:a16="http://schemas.microsoft.com/office/drawing/2014/main" val="20001"/>
                    </a:ext>
                  </a:extLst>
                </a:gridCol>
              </a:tblGrid>
              <a:tr h="1047026">
                <a:tc>
                  <a:txBody>
                    <a:bodyPr/>
                    <a:lstStyle/>
                    <a:p>
                      <a:r>
                        <a:rPr lang="en-ZA" sz="1600" b="0" dirty="0">
                          <a:solidFill>
                            <a:schemeClr val="tx1"/>
                          </a:solidFill>
                        </a:rPr>
                        <a:t>C.3.4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b="1" kern="1200" dirty="0">
                          <a:solidFill>
                            <a:schemeClr val="dk1"/>
                          </a:solidFill>
                          <a:effectLst/>
                          <a:latin typeface="+mn-lt"/>
                          <a:ea typeface="+mn-ea"/>
                          <a:cs typeface="+mn-cs"/>
                        </a:rPr>
                        <a:t>Tender Opening</a:t>
                      </a:r>
                    </a:p>
                    <a:p>
                      <a:r>
                        <a:rPr lang="en-US" sz="1600" b="0" kern="1200" dirty="0">
                          <a:solidFill>
                            <a:schemeClr val="dk1"/>
                          </a:solidFill>
                          <a:effectLst/>
                          <a:latin typeface="+mn-lt"/>
                          <a:ea typeface="+mn-ea"/>
                          <a:cs typeface="+mn-cs"/>
                        </a:rPr>
                        <a:t>The time and location for opening of the tender offer are:</a:t>
                      </a:r>
                    </a:p>
                    <a:p>
                      <a:r>
                        <a:rPr lang="en-US" sz="1600" b="0" kern="1200" dirty="0">
                          <a:solidFill>
                            <a:schemeClr val="dk1"/>
                          </a:solidFill>
                          <a:effectLst/>
                          <a:latin typeface="+mn-lt"/>
                          <a:ea typeface="+mn-ea"/>
                          <a:cs typeface="+mn-cs"/>
                        </a:rPr>
                        <a:t>Time: 11h00 on 24 February 2023</a:t>
                      </a:r>
                    </a:p>
                    <a:p>
                      <a:endParaRPr lang="en-US"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Location</a:t>
                      </a:r>
                      <a:r>
                        <a:rPr lang="en-US" sz="1600" b="0" kern="1200" dirty="0">
                          <a:solidFill>
                            <a:srgbClr val="FF0000"/>
                          </a:solidFill>
                          <a:effectLst/>
                          <a:latin typeface="+mn-lt"/>
                          <a:ea typeface="+mn-ea"/>
                          <a:cs typeface="+mn-cs"/>
                        </a:rPr>
                        <a:t>:  </a:t>
                      </a:r>
                      <a:r>
                        <a:rPr lang="en-US" sz="1600" b="1" kern="1200" dirty="0">
                          <a:solidFill>
                            <a:srgbClr val="FF0000"/>
                          </a:solidFill>
                          <a:effectLst/>
                          <a:latin typeface="+mn-lt"/>
                          <a:ea typeface="+mn-ea"/>
                          <a:cs typeface="+mn-cs"/>
                        </a:rPr>
                        <a:t>Tender opening can be viewed through live streaming and link will be provided to tenderers that have submitted the Form A1.1.</a:t>
                      </a:r>
                    </a:p>
                    <a:p>
                      <a:endParaRPr lang="en-US" sz="1600" b="1"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62433">
                <a:tc>
                  <a:txBody>
                    <a:bodyPr/>
                    <a:lstStyle/>
                    <a:p>
                      <a:r>
                        <a:rPr lang="en-ZA" sz="1600" b="0" dirty="0">
                          <a:solidFill>
                            <a:schemeClr val="tx1"/>
                          </a:solidFill>
                        </a:rPr>
                        <a:t>C.3.7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600" b="1" kern="1200" dirty="0">
                          <a:solidFill>
                            <a:schemeClr val="dk1"/>
                          </a:solidFill>
                          <a:effectLst/>
                          <a:latin typeface="+mn-lt"/>
                          <a:ea typeface="+mn-ea"/>
                          <a:cs typeface="+mn-cs"/>
                        </a:rPr>
                        <a:t>Grounds For Rejecting a tender offer </a:t>
                      </a:r>
                      <a:r>
                        <a:rPr lang="en-ZA" sz="1600" b="1" kern="1200" dirty="0">
                          <a:solidFill>
                            <a:srgbClr val="FF0000"/>
                          </a:solidFill>
                          <a:effectLst/>
                          <a:latin typeface="+mn-lt"/>
                          <a:ea typeface="+mn-ea"/>
                          <a:cs typeface="+mn-cs"/>
                        </a:rPr>
                        <a:t>in case of corrupt or fraudulent practices</a:t>
                      </a:r>
                    </a:p>
                    <a:p>
                      <a:pPr algn="just"/>
                      <a:r>
                        <a:rPr lang="en-ZA" sz="1600" kern="1200" dirty="0">
                          <a:solidFill>
                            <a:schemeClr val="dk1"/>
                          </a:solidFill>
                          <a:effectLst/>
                          <a:latin typeface="+mn-lt"/>
                          <a:ea typeface="+mn-ea"/>
                          <a:cs typeface="+mn-cs"/>
                        </a:rPr>
                        <a:t>Prior to disqualification, the tenderer shall make representations within 14 (fourteen) days as to why the tender submitted should not be </a:t>
                      </a:r>
                      <a:r>
                        <a:rPr lang="en-ZA" sz="1600" b="1" kern="1200" dirty="0">
                          <a:solidFill>
                            <a:schemeClr val="dk1"/>
                          </a:solidFill>
                          <a:effectLst/>
                          <a:latin typeface="+mn-lt"/>
                          <a:ea typeface="+mn-ea"/>
                          <a:cs typeface="+mn-cs"/>
                        </a:rPr>
                        <a:t>disqualified</a:t>
                      </a:r>
                      <a:r>
                        <a:rPr lang="en-ZA" sz="1600" kern="1200" dirty="0">
                          <a:solidFill>
                            <a:schemeClr val="dk1"/>
                          </a:solidFill>
                          <a:effectLst/>
                          <a:latin typeface="+mn-lt"/>
                          <a:ea typeface="+mn-ea"/>
                          <a:cs typeface="+mn-cs"/>
                        </a:rPr>
                        <a:t> and as to why the tenderer should not be </a:t>
                      </a:r>
                      <a:r>
                        <a:rPr lang="en-ZA" sz="1600" b="1" kern="1200" dirty="0">
                          <a:solidFill>
                            <a:schemeClr val="dk1"/>
                          </a:solidFill>
                          <a:effectLst/>
                          <a:latin typeface="+mn-lt"/>
                          <a:ea typeface="+mn-ea"/>
                          <a:cs typeface="+mn-cs"/>
                        </a:rPr>
                        <a:t>restricted by the National Treasury </a:t>
                      </a:r>
                      <a:r>
                        <a:rPr lang="en-ZA" sz="1600" kern="1200" dirty="0">
                          <a:solidFill>
                            <a:schemeClr val="dk1"/>
                          </a:solidFill>
                          <a:effectLst/>
                          <a:latin typeface="+mn-lt"/>
                          <a:ea typeface="+mn-ea"/>
                          <a:cs typeface="+mn-cs"/>
                        </a:rPr>
                        <a:t>from conducting any business with any Organ of State for a period not exceeding 10 (ten) years.</a:t>
                      </a:r>
                    </a:p>
                    <a:p>
                      <a:pPr algn="just"/>
                      <a:r>
                        <a:rPr lang="en-ZA" sz="1600" kern="1200" dirty="0">
                          <a:solidFill>
                            <a:schemeClr val="dk1"/>
                          </a:solidFill>
                          <a:effectLst/>
                          <a:latin typeface="+mn-lt"/>
                          <a:ea typeface="+mn-ea"/>
                          <a:cs typeface="+mn-cs"/>
                        </a:rPr>
                        <a:t> </a:t>
                      </a:r>
                    </a:p>
                    <a:p>
                      <a:pPr algn="just"/>
                      <a:r>
                        <a:rPr lang="en-ZA" sz="1600" kern="1200" dirty="0">
                          <a:solidFill>
                            <a:schemeClr val="dk1"/>
                          </a:solidFill>
                          <a:effectLst/>
                          <a:latin typeface="+mn-lt"/>
                          <a:ea typeface="+mn-ea"/>
                          <a:cs typeface="+mn-cs"/>
                        </a:rPr>
                        <a:t>In the event of disqualification, the Employer may, at its sole discretion, claim damages from the tenderer and impose a specified period during which tender offers will not be accepted from the offending tenderer and the Employer shall inform the National Treasury and </a:t>
                      </a:r>
                      <a:r>
                        <a:rPr lang="en-ZA" sz="1600" kern="1200" dirty="0" err="1">
                          <a:solidFill>
                            <a:schemeClr val="dk1"/>
                          </a:solidFill>
                          <a:effectLst/>
                          <a:latin typeface="+mn-lt"/>
                          <a:ea typeface="+mn-ea"/>
                          <a:cs typeface="+mn-cs"/>
                        </a:rPr>
                        <a:t>CIDB</a:t>
                      </a:r>
                      <a:r>
                        <a:rPr lang="en-ZA" sz="1600" kern="1200" dirty="0">
                          <a:solidFill>
                            <a:schemeClr val="dk1"/>
                          </a:solidFill>
                          <a:effectLst/>
                          <a:latin typeface="+mn-lt"/>
                          <a:ea typeface="+mn-ea"/>
                          <a:cs typeface="+mn-cs"/>
                        </a:rPr>
                        <a:t>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397070"/>
                  </a:ext>
                </a:extLst>
              </a:tr>
            </a:tbl>
          </a:graphicData>
        </a:graphic>
      </p:graphicFrame>
    </p:spTree>
    <p:extLst>
      <p:ext uri="{BB962C8B-B14F-4D97-AF65-F5344CB8AC3E}">
        <p14:creationId xmlns:p14="http://schemas.microsoft.com/office/powerpoint/2010/main" val="118575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8110416"/>
              </p:ext>
            </p:extLst>
          </p:nvPr>
        </p:nvGraphicFramePr>
        <p:xfrm>
          <a:off x="161114" y="1791322"/>
          <a:ext cx="8821241" cy="4145280"/>
        </p:xfrm>
        <a:graphic>
          <a:graphicData uri="http://schemas.openxmlformats.org/drawingml/2006/table">
            <a:tbl>
              <a:tblPr firstRow="1" bandRow="1">
                <a:tableStyleId>{5C22544A-7EE6-4342-B048-85BDC9FD1C3A}</a:tableStyleId>
              </a:tblPr>
              <a:tblGrid>
                <a:gridCol w="1221599">
                  <a:extLst>
                    <a:ext uri="{9D8B030D-6E8A-4147-A177-3AD203B41FA5}">
                      <a16:colId xmlns:a16="http://schemas.microsoft.com/office/drawing/2014/main" val="20000"/>
                    </a:ext>
                  </a:extLst>
                </a:gridCol>
                <a:gridCol w="7599642">
                  <a:extLst>
                    <a:ext uri="{9D8B030D-6E8A-4147-A177-3AD203B41FA5}">
                      <a16:colId xmlns:a16="http://schemas.microsoft.com/office/drawing/2014/main" val="20001"/>
                    </a:ext>
                  </a:extLst>
                </a:gridCol>
              </a:tblGrid>
              <a:tr h="435277">
                <a:tc>
                  <a:txBody>
                    <a:bodyPr/>
                    <a:lstStyle/>
                    <a:p>
                      <a:pPr>
                        <a:tabLst>
                          <a:tab pos="360000" algn="l"/>
                          <a:tab pos="720000" algn="l"/>
                          <a:tab pos="1080000" algn="l"/>
                        </a:tabLst>
                      </a:pPr>
                      <a:r>
                        <a:rPr lang="en-ZA" sz="1400" dirty="0">
                          <a:solidFill>
                            <a:schemeClr val="tx1"/>
                          </a:solidFill>
                        </a:rPr>
                        <a:t>C.3.9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360000" algn="l"/>
                          <a:tab pos="720000" algn="l"/>
                          <a:tab pos="1080000" algn="l"/>
                        </a:tabLst>
                      </a:pPr>
                      <a:r>
                        <a:rPr lang="en-ZA" sz="1400" b="1" kern="1200" dirty="0">
                          <a:solidFill>
                            <a:schemeClr val="dk1"/>
                          </a:solidFill>
                          <a:effectLst/>
                          <a:latin typeface="+mn-lt"/>
                          <a:ea typeface="+mn-ea"/>
                          <a:cs typeface="+mn-cs"/>
                        </a:rPr>
                        <a:t>Arithmetical errors, omissions, discrepancies and imbalanced unit rates</a:t>
                      </a:r>
                      <a:endParaRPr lang="en-ZA" sz="1400" kern="1200" dirty="0">
                        <a:solidFill>
                          <a:schemeClr val="dk1"/>
                        </a:solidFill>
                        <a:effectLst/>
                        <a:latin typeface="+mn-lt"/>
                        <a:ea typeface="+mn-ea"/>
                        <a:cs typeface="+mn-cs"/>
                      </a:endParaRPr>
                    </a:p>
                    <a:p>
                      <a:pPr>
                        <a:tabLst>
                          <a:tab pos="360000" algn="l"/>
                          <a:tab pos="720000" algn="l"/>
                          <a:tab pos="1080000" algn="l"/>
                        </a:tabLst>
                      </a:pPr>
                      <a:r>
                        <a:rPr lang="en-ZA" sz="1400"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Check responsive tenders for discrepancies between amounts in words and amounts in figures. Where there is a discrepancy between the amounts in figures and the amount in words, the amount appearing in the summary to the Pricing Schedule shall govern. </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Check responsive tender offers for:</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 gross misplacement of the decimal point in any unit rate;</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omissions made in completing the Pricing Schedule or Bills of Quantities; or </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arithmetic errors in:</a:t>
                      </a:r>
                    </a:p>
                    <a:p>
                      <a:pPr marL="742950" lvl="1" indent="-285750">
                        <a:buFont typeface="Arial" panose="020B0604020202020204" pitchFamily="34" charset="0"/>
                        <a:buChar char="•"/>
                      </a:pPr>
                      <a:r>
                        <a:rPr lang="en-US" sz="1400" kern="1200" dirty="0">
                          <a:solidFill>
                            <a:schemeClr val="dk1"/>
                          </a:solidFill>
                          <a:effectLst/>
                          <a:latin typeface="+mn-lt"/>
                          <a:ea typeface="+mn-ea"/>
                          <a:cs typeface="+mn-cs"/>
                        </a:rPr>
                        <a:t>line item totals resulting from the product of a unit rate and a quantity in Bills of Quantities or Schedules of Prices; or </a:t>
                      </a:r>
                    </a:p>
                    <a:p>
                      <a:pPr marL="742950" lvl="1" indent="-285750">
                        <a:buFont typeface="Arial" panose="020B0604020202020204" pitchFamily="34" charset="0"/>
                        <a:buChar char="•"/>
                      </a:pPr>
                      <a:r>
                        <a:rPr lang="en-US" sz="1400" kern="1200" dirty="0">
                          <a:solidFill>
                            <a:schemeClr val="dk1"/>
                          </a:solidFill>
                          <a:effectLst/>
                          <a:latin typeface="+mn-lt"/>
                          <a:ea typeface="+mn-ea"/>
                          <a:cs typeface="+mn-cs"/>
                        </a:rPr>
                        <a:t>the summation of the prices;</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imbalanced unit rates.</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Notify shortlisted tenderers of all errors, omissions or imbalanced rates that are iden­tified in their tender offers.</a:t>
                      </a:r>
                      <a:endParaRPr lang="en-ZA" sz="1400" kern="1200" dirty="0">
                        <a:solidFill>
                          <a:schemeClr val="dk1"/>
                        </a:solidFill>
                        <a:effectLst/>
                        <a:latin typeface="+mn-lt"/>
                        <a:ea typeface="+mn-ea"/>
                        <a:cs typeface="+mn-cs"/>
                      </a:endParaRPr>
                    </a:p>
                    <a:p>
                      <a:pPr>
                        <a:tabLst>
                          <a:tab pos="360000" algn="l"/>
                          <a:tab pos="720000" algn="l"/>
                          <a:tab pos="1080000" algn="l"/>
                        </a:tabLst>
                      </a:pPr>
                      <a:endParaRPr lang="en-ZA"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E478274D-59DF-4FAA-BD7C-9C4E99204448}"/>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698896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8340653"/>
              </p:ext>
            </p:extLst>
          </p:nvPr>
        </p:nvGraphicFramePr>
        <p:xfrm>
          <a:off x="161114" y="1763048"/>
          <a:ext cx="8821241" cy="4712231"/>
        </p:xfrm>
        <a:graphic>
          <a:graphicData uri="http://schemas.openxmlformats.org/drawingml/2006/table">
            <a:tbl>
              <a:tblPr firstRow="1" bandRow="1">
                <a:tableStyleId>{5C22544A-7EE6-4342-B048-85BDC9FD1C3A}</a:tableStyleId>
              </a:tblPr>
              <a:tblGrid>
                <a:gridCol w="1090350">
                  <a:extLst>
                    <a:ext uri="{9D8B030D-6E8A-4147-A177-3AD203B41FA5}">
                      <a16:colId xmlns:a16="http://schemas.microsoft.com/office/drawing/2014/main" val="20000"/>
                    </a:ext>
                  </a:extLst>
                </a:gridCol>
                <a:gridCol w="7730891">
                  <a:extLst>
                    <a:ext uri="{9D8B030D-6E8A-4147-A177-3AD203B41FA5}">
                      <a16:colId xmlns:a16="http://schemas.microsoft.com/office/drawing/2014/main" val="20001"/>
                    </a:ext>
                  </a:extLst>
                </a:gridCol>
              </a:tblGrid>
              <a:tr h="4712231">
                <a:tc>
                  <a:txBody>
                    <a:bodyPr/>
                    <a:lstStyle/>
                    <a:p>
                      <a:pPr>
                        <a:tabLst>
                          <a:tab pos="360000" algn="l"/>
                          <a:tab pos="720000" algn="l"/>
                          <a:tab pos="1080000" algn="l"/>
                        </a:tabLst>
                      </a:pPr>
                      <a:r>
                        <a:rPr lang="en-ZA" sz="1400" dirty="0">
                          <a:solidFill>
                            <a:schemeClr val="tx1"/>
                          </a:solidFill>
                        </a:rPr>
                        <a:t>C.3.9</a:t>
                      </a:r>
                    </a:p>
                    <a:p>
                      <a:pPr>
                        <a:tabLst>
                          <a:tab pos="360000" algn="l"/>
                          <a:tab pos="720000" algn="l"/>
                          <a:tab pos="1080000" algn="l"/>
                        </a:tabLst>
                      </a:pPr>
                      <a:r>
                        <a:rPr lang="en-ZA" sz="1400" dirty="0">
                          <a:solidFill>
                            <a:schemeClr val="tx1"/>
                          </a:solidFill>
                        </a:rPr>
                        <a:t>Continued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dk1"/>
                          </a:solidFill>
                          <a:effectLst/>
                          <a:latin typeface="+mn-lt"/>
                          <a:ea typeface="+mn-ea"/>
                          <a:cs typeface="+mn-cs"/>
                        </a:rPr>
                        <a:t>Where the tenderer elects to confirm the errors, omissions or im­balanced rates the tender offer shall be corrected as follows:</a:t>
                      </a:r>
                      <a:endParaRPr lang="en-ZA" sz="1400" kern="1200" dirty="0">
                        <a:solidFill>
                          <a:schemeClr val="dk1"/>
                        </a:solidFill>
                        <a:effectLst/>
                        <a:latin typeface="+mn-lt"/>
                        <a:ea typeface="+mn-ea"/>
                        <a:cs typeface="+mn-cs"/>
                      </a:endParaRPr>
                    </a:p>
                    <a:p>
                      <a:pPr marL="342900" lvl="0" indent="-342900">
                        <a:buAutoNum type="alphaLcParenR"/>
                        <a:tabLst>
                          <a:tab pos="268288" algn="l"/>
                        </a:tabLst>
                      </a:pPr>
                      <a:r>
                        <a:rPr lang="en-US" sz="1400" kern="1200" dirty="0">
                          <a:solidFill>
                            <a:schemeClr val="dk1"/>
                          </a:solidFill>
                          <a:effectLst/>
                          <a:latin typeface="+mn-lt"/>
                          <a:ea typeface="+mn-ea"/>
                          <a:cs typeface="+mn-cs"/>
                        </a:rPr>
                        <a:t>if Bills of Quantities or Pricing Schedules apply and there is an error in the line item total resulting      from the product of the unit rate and the quantity, the unit rate shall govern and the line item total shall be corrected.  Where there is an obviously gross misplacement of the decimal point in the unit rate, the line item total as quoted and the unit rate shall be corrected.</a:t>
                      </a:r>
                    </a:p>
                    <a:p>
                      <a:pPr marL="360363" lvl="0" indent="-360363">
                        <a:buAutoNum type="alphaLcParenR" startAt="2"/>
                      </a:pPr>
                      <a:r>
                        <a:rPr lang="en-US" sz="1400" kern="1200" dirty="0">
                          <a:solidFill>
                            <a:schemeClr val="dk1"/>
                          </a:solidFill>
                          <a:effectLst/>
                          <a:latin typeface="+mn-lt"/>
                          <a:ea typeface="+mn-ea"/>
                          <a:cs typeface="+mn-cs"/>
                        </a:rPr>
                        <a:t>Where there is an error in the total of the prices either as a result of other corrections required by  this checking process or in the tenderer’s addition of prices, the total of the prices shall be corrected.</a:t>
                      </a:r>
                    </a:p>
                    <a:p>
                      <a:pPr marL="360363" lvl="0" indent="-360363"/>
                      <a:r>
                        <a:rPr lang="en-US" sz="1400" kern="1200" dirty="0">
                          <a:solidFill>
                            <a:schemeClr val="dk1"/>
                          </a:solidFill>
                          <a:effectLst/>
                          <a:latin typeface="+mn-lt"/>
                          <a:ea typeface="+mn-ea"/>
                          <a:cs typeface="+mn-cs"/>
                        </a:rPr>
                        <a:t>c)      Where the unit rates are imbalanced, adjust such rates by increasing or decreasing them and selected others while retaining the total of the prices derived after any other corrections made under (a) and (b) above.</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rPr>
                        <a:t>Where there is an omission of a line item, no correction is possible and the offer may be declared non-responsive.</a:t>
                      </a:r>
                      <a:endParaRPr lang="en-ZA" sz="1400" b="1"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Declare as non-responsive and reject any offer from a tenderer who elects not to accept the corrections proposed and subject the tenderer to the sanction under C.2.16.2</a:t>
                      </a:r>
                      <a:r>
                        <a:rPr lang="en-US" sz="1400" kern="1200" dirty="0">
                          <a:solidFill>
                            <a:schemeClr val="dk1"/>
                          </a:solidFill>
                          <a:effectLst/>
                          <a:latin typeface="+mn-lt"/>
                          <a:ea typeface="+mn-ea"/>
                          <a:cs typeface="+mn-cs"/>
                        </a:rPr>
                        <a:t>.</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The tenderer is required to submit balanced unit rates for Rate Only items in the Pricing Schedule.  The rates submitted for these items will be taken into account in the evaluation of tenders.</a:t>
                      </a:r>
                      <a:endParaRPr lang="en-ZA"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477267EF-7DEA-4173-85CF-21035E9C0026}"/>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5764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1173239" y="366625"/>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855CB6A-D80B-4F87-ABF3-E6ECE8595B82}"/>
              </a:ext>
            </a:extLst>
          </p:cNvPr>
          <p:cNvSpPr txBox="1"/>
          <p:nvPr/>
        </p:nvSpPr>
        <p:spPr>
          <a:xfrm>
            <a:off x="295090" y="1357140"/>
            <a:ext cx="8334375" cy="1923604"/>
          </a:xfrm>
          <a:prstGeom prst="rect">
            <a:avLst/>
          </a:prstGeom>
          <a:noFill/>
        </p:spPr>
        <p:txBody>
          <a:bodyPr wrap="square" lIns="91440" tIns="45720" rIns="91440" bIns="45720" rtlCol="0" anchor="t">
            <a:spAutoFit/>
          </a:bodyPr>
          <a:lstStyle/>
          <a:p>
            <a:pPr>
              <a:spcBef>
                <a:spcPts val="2400"/>
              </a:spcBef>
              <a:spcAft>
                <a:spcPts val="600"/>
              </a:spcAft>
            </a:pPr>
            <a:r>
              <a:rPr lang="en-ZA" sz="2400" b="1" dirty="0">
                <a:solidFill>
                  <a:srgbClr val="C00000"/>
                </a:solidFill>
                <a:latin typeface="Arial" panose="020B0604020202020204" pitchFamily="34" charset="0"/>
                <a:cs typeface="Arial" panose="020B0604020202020204" pitchFamily="34" charset="0"/>
              </a:rPr>
              <a:t>Contract:  SANRAL N.001-192-2018/1NSC</a:t>
            </a:r>
          </a:p>
          <a:p>
            <a:pPr marL="0" marR="0" algn="ctr">
              <a:spcBef>
                <a:spcPts val="0"/>
              </a:spcBef>
              <a:spcAft>
                <a:spcPts val="0"/>
              </a:spcAft>
            </a:pPr>
            <a:endPar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NOMINATED SUB-CONTRACT FOR THE DESIGN, BUILD, OPERATIONS AND MAINTENANCE OF THE TOLL SYSTEM F</a:t>
            </a: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 THE OPERATIONS AND MAINTENANCE OF N1 SOUTH AND R30 TOLL PLAZAS ON NATIONAL ROUTE N1 AND R30</a:t>
            </a:r>
            <a:endParaRPr lang="en-US" sz="1800" dirty="0">
              <a:effectLst/>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42925614-D04D-4A4D-86D1-7172D74C90C2}"/>
              </a:ext>
            </a:extLst>
          </p:cNvPr>
          <p:cNvSpPr/>
          <p:nvPr/>
        </p:nvSpPr>
        <p:spPr>
          <a:xfrm>
            <a:off x="295090" y="3321996"/>
            <a:ext cx="8615039" cy="2585323"/>
          </a:xfrm>
          <a:prstGeom prst="rect">
            <a:avLst/>
          </a:prstGeom>
        </p:spPr>
        <p:txBody>
          <a:bodyPr wrap="square">
            <a:spAutoFit/>
          </a:bodyPr>
          <a:lstStyle/>
          <a:p>
            <a:pPr>
              <a:defRPr/>
            </a:pPr>
            <a:r>
              <a:rPr lang="en-US" b="1" dirty="0">
                <a:latin typeface="Arial" panose="020B0604020202020204" pitchFamily="34" charset="0"/>
                <a:cs typeface="Arial" panose="020B0604020202020204" pitchFamily="34" charset="0"/>
              </a:rPr>
              <a:t>Tender documents are available at no cost in electronic format downloadable from SANRAL website</a:t>
            </a:r>
          </a:p>
          <a:p>
            <a:pP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 </a:t>
            </a:r>
            <a:r>
              <a:rPr lang="en-ZA" sz="1800" dirty="0">
                <a:effectLst/>
                <a:latin typeface="Arial" panose="020B0604020202020204" pitchFamily="34" charset="0"/>
                <a:ea typeface="Times New Roman" panose="02020603050405020304" pitchFamily="18" charset="0"/>
                <a:hlinkClick r:id="rId2"/>
              </a:rPr>
              <a:t>https://www.nra.co.za/sanraltenders/status?region_id=national</a:t>
            </a:r>
            <a:endParaRPr lang="en-US" b="1" dirty="0">
              <a:latin typeface="Arial" panose="020B0604020202020204" pitchFamily="34" charset="0"/>
              <a:cs typeface="Arial" panose="020B0604020202020204" pitchFamily="34" charset="0"/>
            </a:endParaRPr>
          </a:p>
          <a:p>
            <a:pPr>
              <a:defRPr/>
            </a:pPr>
            <a:endParaRPr lang="en-US" b="1" dirty="0"/>
          </a:p>
          <a:p>
            <a:pPr>
              <a:defRPr/>
            </a:pPr>
            <a:r>
              <a:rPr lang="en-GB" b="1" dirty="0">
                <a:solidFill>
                  <a:srgbClr val="FF0000"/>
                </a:solidFill>
                <a:latin typeface="Arial" panose="020B0604020202020204" pitchFamily="34" charset="0"/>
                <a:cs typeface="Arial" panose="020B0604020202020204" pitchFamily="34" charset="0"/>
              </a:rPr>
              <a:t>Tenderers must have access to Microsoft Office </a:t>
            </a:r>
            <a:r>
              <a:rPr lang="en-US" b="1" dirty="0">
                <a:solidFill>
                  <a:srgbClr val="FF0000"/>
                </a:solidFill>
                <a:latin typeface="Arial" panose="020B0604020202020204" pitchFamily="34" charset="0"/>
                <a:cs typeface="Arial" panose="020B0604020202020204" pitchFamily="34" charset="0"/>
              </a:rPr>
              <a:t>© 2013 and Acrobat Adobe © 9.0, or similar compatible software</a:t>
            </a:r>
            <a:r>
              <a:rPr lang="en-US" b="1" dirty="0">
                <a:latin typeface="Arial" panose="020B0604020202020204" pitchFamily="34" charset="0"/>
                <a:cs typeface="Arial" panose="020B0604020202020204" pitchFamily="34" charset="0"/>
              </a:rPr>
              <a:t>.</a:t>
            </a:r>
          </a:p>
          <a:p>
            <a:pPr>
              <a:defRPr/>
            </a:pPr>
            <a:endParaRPr lang="en-US" b="1" dirty="0">
              <a:latin typeface="Arial" panose="020B0604020202020204" pitchFamily="34" charset="0"/>
              <a:cs typeface="Arial" panose="020B0604020202020204" pitchFamily="34" charset="0"/>
            </a:endParaRPr>
          </a:p>
          <a:p>
            <a:pPr>
              <a:defRPr/>
            </a:pPr>
            <a:r>
              <a:rPr lang="en-GB" b="1" u="sng"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95938555-5271-5E5C-1C7B-5A34A9021EAB}"/>
              </a:ext>
            </a:extLst>
          </p:cNvPr>
          <p:cNvPicPr>
            <a:picLocks noChangeAspect="1"/>
          </p:cNvPicPr>
          <p:nvPr/>
        </p:nvPicPr>
        <p:blipFill>
          <a:blip r:embed="rId3"/>
          <a:stretch>
            <a:fillRect/>
          </a:stretch>
        </p:blipFill>
        <p:spPr>
          <a:xfrm>
            <a:off x="8138620" y="5907319"/>
            <a:ext cx="768163" cy="725487"/>
          </a:xfrm>
          <a:prstGeom prst="rect">
            <a:avLst/>
          </a:prstGeom>
        </p:spPr>
      </p:pic>
    </p:spTree>
    <p:extLst>
      <p:ext uri="{BB962C8B-B14F-4D97-AF65-F5344CB8AC3E}">
        <p14:creationId xmlns:p14="http://schemas.microsoft.com/office/powerpoint/2010/main" val="652659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2D25F9-9C4F-430F-B7FC-C099DCB24CF2}"/>
              </a:ext>
            </a:extLst>
          </p:cNvPr>
          <p:cNvGraphicFramePr>
            <a:graphicFrameLocks noGrp="1"/>
          </p:cNvGraphicFramePr>
          <p:nvPr>
            <p:extLst>
              <p:ext uri="{D42A27DB-BD31-4B8C-83A1-F6EECF244321}">
                <p14:modId xmlns:p14="http://schemas.microsoft.com/office/powerpoint/2010/main" val="2875861866"/>
              </p:ext>
            </p:extLst>
          </p:nvPr>
        </p:nvGraphicFramePr>
        <p:xfrm>
          <a:off x="162045" y="1938232"/>
          <a:ext cx="8692588" cy="4572000"/>
        </p:xfrm>
        <a:graphic>
          <a:graphicData uri="http://schemas.openxmlformats.org/drawingml/2006/table">
            <a:tbl>
              <a:tblPr firstRow="1" firstCol="1" lastRow="1" lastCol="1" bandRow="1" bandCol="1"/>
              <a:tblGrid>
                <a:gridCol w="740781">
                  <a:extLst>
                    <a:ext uri="{9D8B030D-6E8A-4147-A177-3AD203B41FA5}">
                      <a16:colId xmlns:a16="http://schemas.microsoft.com/office/drawing/2014/main" val="3062407579"/>
                    </a:ext>
                  </a:extLst>
                </a:gridCol>
                <a:gridCol w="7951807">
                  <a:extLst>
                    <a:ext uri="{9D8B030D-6E8A-4147-A177-3AD203B41FA5}">
                      <a16:colId xmlns:a16="http://schemas.microsoft.com/office/drawing/2014/main" val="395715938"/>
                    </a:ext>
                  </a:extLst>
                </a:gridCol>
              </a:tblGrid>
              <a:tr h="1864159">
                <a:tc>
                  <a:txBody>
                    <a:bodyPr/>
                    <a:lstStyle/>
                    <a:p>
                      <a:pPr>
                        <a:spcAft>
                          <a:spcPts val="0"/>
                        </a:spcAft>
                      </a:pPr>
                      <a:r>
                        <a:rPr lang="en-ZA" sz="1400" b="0" dirty="0">
                          <a:solidFill>
                            <a:schemeClr val="tx1"/>
                          </a:solidFill>
                          <a:effectLst/>
                          <a:latin typeface="+mn-lt"/>
                          <a:ea typeface="Times New Roman" panose="02020603050405020304" pitchFamily="18" charset="0"/>
                          <a:cs typeface="Times New Roman" panose="02020603050405020304" pitchFamily="18" charset="0"/>
                        </a:rPr>
                        <a:t>C.3.11</a:t>
                      </a: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Evaluation of tender offers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The following formula will be used to calculate the points for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Ps =80(1-(Pt-Pm)/Pm)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Ps is the points scored for price of tender under consideration.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Pt is the price of the tender under consideration;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Pm is the price of the lowest acceptable tender.</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Ps =90(1-(Pt-Pm)/Pm)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Where: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Ps is the points scored for price of tender under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Pt is the price of the tender under consideration;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Pm is the price of the lowest acceptable tender.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 </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327684"/>
                  </a:ext>
                </a:extLst>
              </a:tr>
            </a:tbl>
          </a:graphicData>
        </a:graphic>
      </p:graphicFrame>
      <p:sp>
        <p:nvSpPr>
          <p:cNvPr id="4" name="TextBox 3">
            <a:extLst>
              <a:ext uri="{FF2B5EF4-FFF2-40B4-BE49-F238E27FC236}">
                <a16:creationId xmlns:a16="http://schemas.microsoft.com/office/drawing/2014/main" id="{69207219-9D05-4D3B-B86F-6885570B4A5D}"/>
              </a:ext>
            </a:extLst>
          </p:cNvPr>
          <p:cNvSpPr txBox="1"/>
          <p:nvPr/>
        </p:nvSpPr>
        <p:spPr>
          <a:xfrm>
            <a:off x="-2118"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04323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90766735"/>
              </p:ext>
            </p:extLst>
          </p:nvPr>
        </p:nvGraphicFramePr>
        <p:xfrm>
          <a:off x="286360" y="2003034"/>
          <a:ext cx="8417802" cy="4267200"/>
        </p:xfrm>
        <a:graphic>
          <a:graphicData uri="http://schemas.openxmlformats.org/drawingml/2006/table">
            <a:tbl>
              <a:tblPr firstRow="1" firstCol="1" lastRow="1" lastCol="1" bandRow="1" bandCol="1"/>
              <a:tblGrid>
                <a:gridCol w="1065701">
                  <a:extLst>
                    <a:ext uri="{9D8B030D-6E8A-4147-A177-3AD203B41FA5}">
                      <a16:colId xmlns:a16="http://schemas.microsoft.com/office/drawing/2014/main" val="20000"/>
                    </a:ext>
                  </a:extLst>
                </a:gridCol>
                <a:gridCol w="7352101">
                  <a:extLst>
                    <a:ext uri="{9D8B030D-6E8A-4147-A177-3AD203B41FA5}">
                      <a16:colId xmlns:a16="http://schemas.microsoft.com/office/drawing/2014/main" val="20001"/>
                    </a:ext>
                  </a:extLst>
                </a:gridCol>
              </a:tblGrid>
              <a:tr h="505271">
                <a:tc>
                  <a:txBody>
                    <a:bodyPr/>
                    <a:lstStyle/>
                    <a:p>
                      <a:pPr>
                        <a:spcAft>
                          <a:spcPts val="0"/>
                        </a:spcAft>
                      </a:pPr>
                      <a:endParaRPr lang="en-ZA" sz="1400" dirty="0">
                        <a:effectLst/>
                        <a:latin typeface="+mn-lt"/>
                        <a:ea typeface="Times New Roman" panose="02020603050405020304" pitchFamily="18" charset="0"/>
                        <a:cs typeface="Arial" panose="020B0604020202020204" pitchFamily="34" charset="0"/>
                      </a:endParaRPr>
                    </a:p>
                    <a:p>
                      <a:pPr>
                        <a:spcAft>
                          <a:spcPts val="0"/>
                        </a:spcAft>
                      </a:pPr>
                      <a:r>
                        <a:rPr lang="en-ZA" sz="1400" dirty="0">
                          <a:effectLst/>
                          <a:latin typeface="+mn-lt"/>
                          <a:ea typeface="Times New Roman" panose="02020603050405020304" pitchFamily="18" charset="0"/>
                          <a:cs typeface="Arial" panose="020B0604020202020204" pitchFamily="34" charset="0"/>
                        </a:rPr>
                        <a:t>C.3.11 (continued)</a:t>
                      </a:r>
                      <a:endParaRPr lang="en-ZA" sz="1400" dirty="0">
                        <a:effectLst/>
                        <a:latin typeface="+mn-lt"/>
                        <a:ea typeface="Times New Roman" panose="02020603050405020304" pitchFamily="18" charset="0"/>
                        <a:cs typeface="Times New Roman" panose="02020603050405020304" pitchFamily="18" charset="0"/>
                      </a:endParaRPr>
                    </a:p>
                    <a:p>
                      <a:pPr>
                        <a:spcAft>
                          <a:spcPts val="0"/>
                        </a:spcAft>
                      </a:pPr>
                      <a:r>
                        <a:rPr lang="en-ZA" sz="1400" dirty="0">
                          <a:effectLst/>
                          <a:latin typeface="+mn-lt"/>
                          <a:ea typeface="Times New Roman" panose="02020603050405020304" pitchFamily="18" charset="0"/>
                          <a:cs typeface="Arial" panose="020B0604020202020204" pitchFamily="34" charset="0"/>
                        </a:rPr>
                        <a:t> </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fontAlgn="auto">
                        <a:spcBef>
                          <a:spcPts val="0"/>
                        </a:spcBef>
                        <a:spcAft>
                          <a:spcPts val="0"/>
                        </a:spcAft>
                        <a:defRPr/>
                      </a:pPr>
                      <a:r>
                        <a:rPr lang="en-ZA" sz="1400" dirty="0">
                          <a:solidFill>
                            <a:schemeClr val="tx1"/>
                          </a:solidFill>
                        </a:rPr>
                        <a:t>Points out of 10 for preference awarded will be according to a tenderer’s B-BBEE status level of contributor and</a:t>
                      </a:r>
                      <a:r>
                        <a:rPr lang="en-ZA" sz="1400" baseline="0" dirty="0">
                          <a:solidFill>
                            <a:schemeClr val="tx1"/>
                          </a:solidFill>
                        </a:rPr>
                        <a:t> </a:t>
                      </a:r>
                      <a:r>
                        <a:rPr lang="en-ZA" sz="1400" dirty="0">
                          <a:solidFill>
                            <a:schemeClr val="tx1"/>
                          </a:solidFill>
                        </a:rPr>
                        <a:t>summarised in the table below: </a:t>
                      </a: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CF025CDA-3769-454E-B504-209B81DF70D0}"/>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pic>
        <p:nvPicPr>
          <p:cNvPr id="3" name="Picture 2">
            <a:extLst>
              <a:ext uri="{FF2B5EF4-FFF2-40B4-BE49-F238E27FC236}">
                <a16:creationId xmlns:a16="http://schemas.microsoft.com/office/drawing/2014/main" id="{20824B07-F531-4966-FEB0-C79C5262BDF5}"/>
              </a:ext>
            </a:extLst>
          </p:cNvPr>
          <p:cNvPicPr>
            <a:picLocks noChangeAspect="1"/>
          </p:cNvPicPr>
          <p:nvPr/>
        </p:nvPicPr>
        <p:blipFill>
          <a:blip r:embed="rId2"/>
          <a:stretch>
            <a:fillRect/>
          </a:stretch>
        </p:blipFill>
        <p:spPr>
          <a:xfrm>
            <a:off x="1542446" y="2769796"/>
            <a:ext cx="6830065" cy="2979071"/>
          </a:xfrm>
          <a:prstGeom prst="rect">
            <a:avLst/>
          </a:prstGeom>
          <a:ln w="3175">
            <a:solidFill>
              <a:schemeClr val="tx1"/>
            </a:solidFill>
          </a:ln>
        </p:spPr>
      </p:pic>
    </p:spTree>
    <p:extLst>
      <p:ext uri="{BB962C8B-B14F-4D97-AF65-F5344CB8AC3E}">
        <p14:creationId xmlns:p14="http://schemas.microsoft.com/office/powerpoint/2010/main" val="58111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55663815"/>
              </p:ext>
            </p:extLst>
          </p:nvPr>
        </p:nvGraphicFramePr>
        <p:xfrm>
          <a:off x="525293" y="1695027"/>
          <a:ext cx="8093414" cy="4715500"/>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715500">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Eligibility for B-BEE points is subject to the following conditions:</a:t>
                      </a:r>
                    </a:p>
                    <a:p>
                      <a:pPr algn="just">
                        <a:spcAft>
                          <a:spcPts val="0"/>
                        </a:spcAft>
                      </a:pPr>
                      <a:endParaRPr lang="en-US" sz="12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
        <p:nvSpPr>
          <p:cNvPr id="2" name="TextBox 1">
            <a:extLst>
              <a:ext uri="{FF2B5EF4-FFF2-40B4-BE49-F238E27FC236}">
                <a16:creationId xmlns:a16="http://schemas.microsoft.com/office/drawing/2014/main" id="{8887A98C-0401-5FA3-696E-04C633546D81}"/>
              </a:ext>
            </a:extLst>
          </p:cNvPr>
          <p:cNvSpPr txBox="1"/>
          <p:nvPr/>
        </p:nvSpPr>
        <p:spPr>
          <a:xfrm>
            <a:off x="1163255" y="1976606"/>
            <a:ext cx="7598781" cy="4454681"/>
          </a:xfrm>
          <a:prstGeom prst="rect">
            <a:avLst/>
          </a:prstGeom>
          <a:noFill/>
        </p:spPr>
        <p:txBody>
          <a:bodyPr wrap="square">
            <a:spAutoFit/>
          </a:bodyPr>
          <a:lstStyle/>
          <a:p>
            <a:pPr marL="71755" marR="90170" algn="just">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rPr>
              <a:t>Eligibility for B-BEE points is subject to the following conditions:</a:t>
            </a:r>
            <a:endParaRPr lang="en-US" sz="1400" dirty="0">
              <a:effectLst/>
              <a:latin typeface="Arial" panose="020B0604020202020204" pitchFamily="34" charset="0"/>
              <a:ea typeface="Calibri" panose="020F0502020204030204" pitchFamily="34" charset="0"/>
            </a:endParaRPr>
          </a:p>
          <a:p>
            <a:pPr marL="71755" marR="90170" algn="just">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mj-lt"/>
              <a:buAutoNum type="arabicPeriod"/>
              <a:tabLst>
                <a:tab pos="431800" algn="l"/>
              </a:tabLst>
            </a:pPr>
            <a:r>
              <a:rPr lang="en-ZA" sz="1400" dirty="0">
                <a:solidFill>
                  <a:srgbClr val="000000"/>
                </a:solidFill>
                <a:effectLst/>
                <a:latin typeface="Arial" panose="020B0604020202020204" pitchFamily="34" charset="0"/>
                <a:ea typeface="Times New Roman" panose="02020603050405020304" pitchFamily="18" charset="0"/>
              </a:rPr>
              <a:t>A tenderer’s scorecard shall be a B-BBEE Certificate issued in accordance with:</a:t>
            </a:r>
            <a:endParaRPr lang="en-US" sz="1400" dirty="0">
              <a:effectLst/>
              <a:latin typeface="Arial" panose="020B0604020202020204" pitchFamily="34" charset="0"/>
              <a:ea typeface="Calibri" panose="020F0502020204030204" pitchFamily="34"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amended Codes of Good Practice published in Notice 303 of 2019 of Government Gazette No. 42496 issued on 31 May 2019 by the Department of Trade and Industry: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15000"/>
              </a:lnSpc>
              <a:spcBef>
                <a:spcPts val="0"/>
              </a:spcBef>
              <a:spcAft>
                <a:spcPts val="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amended Construction Sector Codes published in Notice 931 of 2017 of Government Gazette No. 41287 on 1 December 2017 by the Department of Trade and Industry. If Measured Entity operates in more than one sector or sub-sector, the scorecard for the sector or sub-sector in which the majority of its core activities (measured in terms of Annual Revenue) are located will be acceptable;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Information and Communication Technology (ICT) Sector Codes (Government Gazette No. 40407);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gn="l">
              <a:spcBef>
                <a:spcPts val="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Financial Sector (Government Gazette No. 35914);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gn="just">
              <a:spcBef>
                <a:spcPts val="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Integrated Transport Sector Codes (Government Gazette No. 23511).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453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54813267"/>
              </p:ext>
            </p:extLst>
          </p:nvPr>
        </p:nvGraphicFramePr>
        <p:xfrm>
          <a:off x="525293" y="1695027"/>
          <a:ext cx="8093414" cy="4715500"/>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715500">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mj-lt"/>
                        <a:buAutoNum type="arabicPeriod" startAt="2"/>
                        <a:tabLst>
                          <a:tab pos="431800" algn="l"/>
                        </a:tabLst>
                      </a:pPr>
                      <a:r>
                        <a:rPr lang="en-ZA" sz="1400" dirty="0">
                          <a:solidFill>
                            <a:srgbClr val="000000"/>
                          </a:solidFill>
                          <a:effectLst/>
                          <a:latin typeface="Arial" panose="020B0604020202020204" pitchFamily="34" charset="0"/>
                          <a:ea typeface="Times New Roman" panose="02020603050405020304" pitchFamily="18" charset="0"/>
                        </a:rPr>
                        <a:t>The scorecard shall be submitted as a certificate attached to Returnable Schedule Form C1; and</a:t>
                      </a:r>
                      <a:endParaRPr lang="en-US" sz="1400" dirty="0">
                        <a:effectLst/>
                        <a:latin typeface="Arial" panose="020B0604020202020204" pitchFamily="34" charset="0"/>
                        <a:ea typeface="Calibri" panose="020F0502020204030204" pitchFamily="34" charset="0"/>
                      </a:endParaRPr>
                    </a:p>
                    <a:p>
                      <a:pPr marL="0" marR="71755" lvl="0" indent="0" algn="l">
                        <a:lnSpc>
                          <a:spcPct val="107000"/>
                        </a:lnSpc>
                        <a:spcBef>
                          <a:spcPts val="0"/>
                        </a:spcBef>
                        <a:spcAft>
                          <a:spcPts val="800"/>
                        </a:spcAft>
                        <a:buFont typeface="+mj-lt"/>
                        <a:buNone/>
                        <a:tabLst>
                          <a:tab pos="431800" algn="l"/>
                        </a:tabLst>
                      </a:pPr>
                      <a:r>
                        <a:rPr lang="en-ZA" sz="1400" dirty="0">
                          <a:solidFill>
                            <a:srgbClr val="000000"/>
                          </a:solidFill>
                          <a:effectLst/>
                          <a:latin typeface="Arial" panose="020B0604020202020204" pitchFamily="34" charset="0"/>
                          <a:ea typeface="Times New Roman" panose="02020603050405020304" pitchFamily="18" charset="0"/>
                        </a:rPr>
                        <a:t>3.    The certificate shall:</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 valid at the tender closing date; and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been issued by a verification agency accredited by the South African National Accreditation System (SANAS);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be in the form of a sworn affidavit or a certificate issued by the Companies and Intellectual Property Commission in the case of an Exempted Micro Enterprise (EME) with a total annual revenue of less than R3 million if issued in accordance with the amended Construction Sector Codes published in Notice 931 of 2017 of Government Gazette No. 41287 on 1 December 2017 by the Department of Trade and Industry; </a:t>
                      </a: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a date of issue less than 12 (twelve) months prior to the original advertised tender closing date (see Tender Data C.2.15); and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lvl="0" defTabSz="358775"/>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454428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65808352"/>
              </p:ext>
            </p:extLst>
          </p:nvPr>
        </p:nvGraphicFramePr>
        <p:xfrm>
          <a:off x="525293" y="1695027"/>
          <a:ext cx="8093414" cy="4715500"/>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715500">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l">
                        <a:lnSpc>
                          <a:spcPct val="107000"/>
                        </a:lnSpc>
                        <a:spcBef>
                          <a:spcPts val="0"/>
                        </a:spcBef>
                        <a:spcAft>
                          <a:spcPts val="800"/>
                        </a:spcAft>
                        <a:buFont typeface="+mj-lt"/>
                        <a:buNone/>
                        <a:tabLst>
                          <a:tab pos="431800" algn="l"/>
                        </a:tabLst>
                      </a:pPr>
                      <a:r>
                        <a:rPr lang="en-US" sz="1400" b="1" dirty="0">
                          <a:effectLst/>
                          <a:latin typeface="Arial" panose="020B0604020202020204" pitchFamily="34" charset="0"/>
                          <a:ea typeface="Calibri" panose="020F0502020204030204" pitchFamily="34" charset="0"/>
                        </a:rPr>
                        <a:t>4.   A valid BBBEE Certificates shall contain: </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enterprise as per enterprise registration documents issued by CIPC, and enterprise business address.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Value-Added Tax number, where applicable.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B-BBEE Scorecard against which the certificate is issued, indicating all elements and scores achieved for each element. The actual score achieved must be linked to the total points as per the relevant Codes.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B-BBEE status with corresponding procurement recognition level.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relevant Codes used to issue the B-BBEE verification certificate.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Date of issue and expiry (e.g. 9 June 2018 to 8 June 2019). Where    a measured entity was subjected to a re-verification process, due to material change, the B-BBEE Verification Certificate must reflect the initial date of issue, date of re-issue and the initial date of expiry. Re-verification does not extend the lifespan of the B-BBEE Verification Certificate.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period which was used to issue the B-BBEE Verification Certificate.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p>
                    <a:p>
                      <a:pPr lvl="0" defTabSz="358775"/>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087747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32975098"/>
              </p:ext>
            </p:extLst>
          </p:nvPr>
        </p:nvGraphicFramePr>
        <p:xfrm>
          <a:off x="525293" y="1718176"/>
          <a:ext cx="8093414" cy="4566877"/>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566877">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l">
                        <a:lnSpc>
                          <a:spcPct val="107000"/>
                        </a:lnSpc>
                        <a:spcBef>
                          <a:spcPts val="0"/>
                        </a:spcBef>
                        <a:spcAft>
                          <a:spcPts val="800"/>
                        </a:spcAft>
                        <a:buFont typeface="+mj-lt"/>
                        <a:buNone/>
                        <a:tabLst>
                          <a:tab pos="431800" algn="l"/>
                        </a:tabLst>
                      </a:pPr>
                      <a:r>
                        <a:rPr lang="en-US" sz="1400" b="1" dirty="0">
                          <a:effectLst/>
                          <a:latin typeface="Arial" panose="020B0604020202020204" pitchFamily="34" charset="0"/>
                          <a:ea typeface="Calibri" panose="020F0502020204030204" pitchFamily="34" charset="0"/>
                        </a:rPr>
                        <a:t>5.       A valid Sworn Affidavit shall contain:</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Name/s of deponent as they appear in the identity document and the identity number.</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Designation of the deponent as either the director, owner or member must be indicated in order to know that person is duly authorized to depose of an affidavit.</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Name of enterprise as per enterprise registration documents issued by the CIPC, where applicable, and enterprise business address.</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Percentage black ownership, black female ownership and whether they fall within a designated group.</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Indicate total revenue for the year under review and whether it is based on audited financial statements or management accounts.</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Financial year-end as per the enterprise’s registration documents, which was used to determine the total revenue.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The valid format of the Financial Year-End is Day/Month/Year</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B-BBEE status level. An enterprise can only have one status level.</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Date deponent signed and date of Commissioner of Oath must be the same.</a:t>
                      </a:r>
                      <a:endParaRPr lang="en-US" sz="1400" dirty="0">
                        <a:effectLst/>
                        <a:latin typeface="Arial" panose="020B0604020202020204" pitchFamily="34" charset="0"/>
                        <a:ea typeface="Calibri" panose="020F0502020204030204" pitchFamily="34" charset="0"/>
                      </a:endParaRPr>
                    </a:p>
                    <a:p>
                      <a:pPr marL="457200" marR="71755" lvl="1" algn="just">
                        <a:lnSpc>
                          <a:spcPct val="115000"/>
                        </a:lnSpc>
                        <a:spcBef>
                          <a:spcPts val="20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Commissioner of Oath cannot be an employee or ex officio of the enterprise   because, a person cannot by law, commission a sworn affidavit in which they have an interest, and</a:t>
                      </a:r>
                      <a:endParaRPr lang="en-US" sz="1400" dirty="0">
                        <a:effectLst/>
                        <a:latin typeface="Arial" panose="020B0604020202020204" pitchFamily="34" charset="0"/>
                        <a:ea typeface="Calibri" panose="020F0502020204030204" pitchFamily="34" charset="0"/>
                      </a:endParaRPr>
                    </a:p>
                    <a:p>
                      <a:pPr marL="0" marR="71755" lvl="0" indent="0" algn="l">
                        <a:lnSpc>
                          <a:spcPct val="107000"/>
                        </a:lnSpc>
                        <a:spcBef>
                          <a:spcPts val="0"/>
                        </a:spcBef>
                        <a:spcAft>
                          <a:spcPts val="800"/>
                        </a:spcAft>
                        <a:buFont typeface="Arial" panose="020B0604020202020204" pitchFamily="34" charset="0"/>
                        <a:buNone/>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51872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871961298"/>
              </p:ext>
            </p:extLst>
          </p:nvPr>
        </p:nvGraphicFramePr>
        <p:xfrm>
          <a:off x="525293" y="1718176"/>
          <a:ext cx="8093414" cy="4566877"/>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566877">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1755" lvl="0" indent="-342900" algn="just">
                        <a:lnSpc>
                          <a:spcPct val="107000"/>
                        </a:lnSpc>
                        <a:spcBef>
                          <a:spcPts val="0"/>
                        </a:spcBef>
                        <a:spcAft>
                          <a:spcPts val="800"/>
                        </a:spcAft>
                        <a:buFont typeface="+mj-lt"/>
                        <a:buAutoNum type="arabicPeriod" startAt="6"/>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Compliance with any other information requested to be attached to Returnable   Schedule Form C1; and </a:t>
                      </a:r>
                    </a:p>
                    <a:p>
                      <a:pPr marL="342900" marR="71755" lvl="0" indent="-342900" algn="just">
                        <a:lnSpc>
                          <a:spcPct val="107000"/>
                        </a:lnSpc>
                        <a:spcBef>
                          <a:spcPts val="0"/>
                        </a:spcBef>
                        <a:spcAft>
                          <a:spcPts val="800"/>
                        </a:spcAft>
                        <a:buFont typeface="+mj-lt"/>
                        <a:buAutoNum type="arabicPeriod" startAt="7"/>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event of a Joint Venture (JV), a project-specific consolidated (SANRAL project number indicated) valid B-BBEE verification certificate in the name of the JV, issued by a verification agency accredited by the South African National Accreditation System (SANAS) shall be submitted. </a:t>
                      </a:r>
                    </a:p>
                    <a:p>
                      <a:pPr marL="0" marR="71755" lvl="0" indent="0" algn="l">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l">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Sub-Regulation 6(5) and 7(5) </a:t>
                      </a:r>
                    </a:p>
                    <a:p>
                      <a:pPr marL="0" marR="71755" lvl="0" indent="0" algn="l">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l">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tender documents indicate that the tenderer intends subcontracting more than 25% of the value of the contract to any other person not qualifying for at least the status level that the tenderer qualifies for, 0 (zero) points for preference shall be awarded, unless the intended subcontractor is an EME that has the capability to execute the subcontract and the value of the work is below the EME threshold.</a:t>
                      </a:r>
                    </a:p>
                    <a:p>
                      <a:pPr marL="0" marR="71755" lvl="0" indent="0" algn="l">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l">
                        <a:lnSpc>
                          <a:spcPct val="107000"/>
                        </a:lnSpc>
                        <a:spcBef>
                          <a:spcPts val="0"/>
                        </a:spcBef>
                        <a:spcAft>
                          <a:spcPts val="800"/>
                        </a:spcAft>
                        <a:buFont typeface="+mj-lt"/>
                        <a:buNone/>
                        <a:tabLst>
                          <a:tab pos="4318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265106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96482386"/>
              </p:ext>
            </p:extLst>
          </p:nvPr>
        </p:nvGraphicFramePr>
        <p:xfrm>
          <a:off x="525293" y="1805651"/>
          <a:ext cx="8093414" cy="4479402"/>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479402">
                <a:tc>
                  <a:txBody>
                    <a:bodyPr/>
                    <a:lstStyle/>
                    <a:p>
                      <a:pPr algn="just">
                        <a:spcAft>
                          <a:spcPts val="0"/>
                        </a:spcAft>
                      </a:pPr>
                      <a:r>
                        <a:rPr lang="en-ZA" sz="1400" dirty="0">
                          <a:effectLst/>
                          <a:latin typeface="+mn-lt"/>
                          <a:ea typeface="Times New Roman" panose="02020603050405020304" pitchFamily="18" charset="0"/>
                          <a:cs typeface="Arial" panose="020B0604020202020204" pitchFamily="34" charset="0"/>
                        </a:rPr>
                        <a:t>C.3.11 </a:t>
                      </a:r>
                    </a:p>
                    <a:p>
                      <a:pPr algn="just">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just">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Criteria for breaking deadlock </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two or more tenders score the same number of points and these tenders are also the highest ranked tenders, the tender with the highest preference points will be recommended for award.</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functionality is part of the evaluation process and two or more tenders score equal total points and equal preference points, the tender that scored the highest points for functionality will be recommended for award.</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two or more tenders score the same number of financial points and preference points and these tenders are also the highest ranked tenders, the tenderer to be recommended for award will be decided by the drawing of lots.</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831314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6311974"/>
              </p:ext>
            </p:extLst>
          </p:nvPr>
        </p:nvGraphicFramePr>
        <p:xfrm>
          <a:off x="525028" y="1678329"/>
          <a:ext cx="8093414" cy="4363656"/>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363656">
                <a:tc>
                  <a:txBody>
                    <a:bodyPr/>
                    <a:lstStyle/>
                    <a:p>
                      <a:pPr algn="just">
                        <a:spcAft>
                          <a:spcPts val="0"/>
                        </a:spcAft>
                      </a:pPr>
                      <a:r>
                        <a:rPr lang="en-ZA" sz="1400" dirty="0">
                          <a:effectLst/>
                          <a:latin typeface="+mn-lt"/>
                          <a:ea typeface="Times New Roman" panose="02020603050405020304" pitchFamily="18" charset="0"/>
                          <a:cs typeface="Arial" panose="020B0604020202020204" pitchFamily="34" charset="0"/>
                        </a:rPr>
                        <a:t>C.3.11 </a:t>
                      </a:r>
                    </a:p>
                    <a:p>
                      <a:pPr algn="just">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just">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quality criteria, maximum score and scoring mechanism in respect of each of the criteria are as follows: </a:t>
                      </a:r>
                    </a:p>
                    <a:p>
                      <a:pPr marL="0" marR="71755" lvl="0" indent="0" algn="just">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quality scoring is as follows:</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pic>
        <p:nvPicPr>
          <p:cNvPr id="5" name="Picture 4">
            <a:extLst>
              <a:ext uri="{FF2B5EF4-FFF2-40B4-BE49-F238E27FC236}">
                <a16:creationId xmlns:a16="http://schemas.microsoft.com/office/drawing/2014/main" id="{4C644053-CF98-D346-D1DF-873D8FCA9C51}"/>
              </a:ext>
            </a:extLst>
          </p:cNvPr>
          <p:cNvPicPr>
            <a:picLocks noChangeAspect="1"/>
          </p:cNvPicPr>
          <p:nvPr/>
        </p:nvPicPr>
        <p:blipFill>
          <a:blip r:embed="rId2"/>
          <a:stretch>
            <a:fillRect/>
          </a:stretch>
        </p:blipFill>
        <p:spPr>
          <a:xfrm>
            <a:off x="1278572" y="2510367"/>
            <a:ext cx="5895975" cy="3238500"/>
          </a:xfrm>
          <a:prstGeom prst="rect">
            <a:avLst/>
          </a:prstGeom>
        </p:spPr>
      </p:pic>
    </p:spTree>
    <p:extLst>
      <p:ext uri="{BB962C8B-B14F-4D97-AF65-F5344CB8AC3E}">
        <p14:creationId xmlns:p14="http://schemas.microsoft.com/office/powerpoint/2010/main" val="398113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E1F92F-2546-4215-A222-444DE51E46A7}"/>
              </a:ext>
            </a:extLst>
          </p:cNvPr>
          <p:cNvGraphicFramePr>
            <a:graphicFrameLocks noGrp="1"/>
          </p:cNvGraphicFramePr>
          <p:nvPr>
            <p:extLst>
              <p:ext uri="{D42A27DB-BD31-4B8C-83A1-F6EECF244321}">
                <p14:modId xmlns:p14="http://schemas.microsoft.com/office/powerpoint/2010/main" val="144982240"/>
              </p:ext>
            </p:extLst>
          </p:nvPr>
        </p:nvGraphicFramePr>
        <p:xfrm>
          <a:off x="376722" y="1919069"/>
          <a:ext cx="8390026" cy="4465320"/>
        </p:xfrm>
        <a:graphic>
          <a:graphicData uri="http://schemas.openxmlformats.org/drawingml/2006/table">
            <a:tbl>
              <a:tblPr firstRow="1" firstCol="1" lastRow="1" lastCol="1" bandRow="1" bandCol="1"/>
              <a:tblGrid>
                <a:gridCol w="925162">
                  <a:extLst>
                    <a:ext uri="{9D8B030D-6E8A-4147-A177-3AD203B41FA5}">
                      <a16:colId xmlns:a16="http://schemas.microsoft.com/office/drawing/2014/main" val="20000"/>
                    </a:ext>
                  </a:extLst>
                </a:gridCol>
                <a:gridCol w="7464864">
                  <a:extLst>
                    <a:ext uri="{9D8B030D-6E8A-4147-A177-3AD203B41FA5}">
                      <a16:colId xmlns:a16="http://schemas.microsoft.com/office/drawing/2014/main" val="20001"/>
                    </a:ext>
                  </a:extLst>
                </a:gridCol>
              </a:tblGrid>
              <a:tr h="4435433">
                <a:tc>
                  <a:txBody>
                    <a:bodyPr/>
                    <a:lstStyle/>
                    <a:p>
                      <a:pPr>
                        <a:spcAft>
                          <a:spcPts val="0"/>
                        </a:spcAft>
                      </a:pPr>
                      <a:r>
                        <a:rPr lang="en-ZA" sz="1400" dirty="0">
                          <a:solidFill>
                            <a:schemeClr val="tx1"/>
                          </a:solidFill>
                          <a:effectLst/>
                          <a:latin typeface="+mn-lt"/>
                          <a:ea typeface="Times New Roman" panose="02020603050405020304" pitchFamily="18" charset="0"/>
                          <a:cs typeface="Arial" panose="020B0604020202020204" pitchFamily="34" charset="0"/>
                        </a:rPr>
                        <a:t>C3.13 </a:t>
                      </a: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mn-lt"/>
                          <a:ea typeface="+mn-ea"/>
                          <a:cs typeface="+mn-cs"/>
                        </a:rPr>
                        <a:t>Acceptance of a tender offer</a:t>
                      </a:r>
                      <a:endParaRPr lang="en-ZA" sz="16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conditions stated in clauses C.3.13(a) to ((f) of the Conditions of Tender as well as the following additional clauses C.3.13(g) to (k) shall be applied as objective criteria in terms of section 2(1)(f) of the Preferential Procurement Policy Framework Act, 2000 and as compelling and justifiable reasons in the evaluation under Conditions of Tender clause C.3.11:</a:t>
                      </a:r>
                    </a:p>
                    <a:p>
                      <a:endParaRPr lang="en-US" sz="1400" kern="1200" dirty="0">
                        <a:solidFill>
                          <a:schemeClr val="tx1"/>
                        </a:solidFill>
                        <a:effectLst/>
                        <a:latin typeface="+mn-lt"/>
                        <a:ea typeface="+mn-ea"/>
                        <a:cs typeface="+mn-cs"/>
                      </a:endParaRPr>
                    </a:p>
                    <a:p>
                      <a:pPr marL="342900" indent="-342900">
                        <a:buAutoNum type="alphaLcParenR" startAt="7"/>
                        <a:tabLst>
                          <a:tab pos="342900" algn="l"/>
                        </a:tabLst>
                      </a:pPr>
                      <a:r>
                        <a:rPr lang="en-US" sz="1400" kern="1200" dirty="0">
                          <a:solidFill>
                            <a:schemeClr val="tx1"/>
                          </a:solidFill>
                          <a:effectLst/>
                          <a:latin typeface="+mn-lt"/>
                          <a:ea typeface="+mn-ea"/>
                          <a:cs typeface="+mn-cs"/>
                        </a:rPr>
                        <a:t>the Tenderer or any of its directors is not listed on the Register of Tender Defaulters in terms of the Prevention and Combating of Corrupt Activities Act of 2004 as a person prohibited from doing business with the public sector;</a:t>
                      </a:r>
                    </a:p>
                    <a:p>
                      <a:pPr marL="342900" indent="-342900">
                        <a:buAutoNum type="alphaLcParenR" startAt="7"/>
                        <a:tabLst>
                          <a:tab pos="342900" algn="l"/>
                        </a:tabLst>
                      </a:pPr>
                      <a:r>
                        <a:rPr lang="en-US" sz="1400" kern="1200" dirty="0">
                          <a:solidFill>
                            <a:schemeClr val="tx1"/>
                          </a:solidFill>
                          <a:effectLst/>
                          <a:latin typeface="+mn-lt"/>
                          <a:ea typeface="+mn-ea"/>
                          <a:cs typeface="+mn-cs"/>
                        </a:rPr>
                        <a:t>the Tenderer has not abused the Employer’s supply chain management system;</a:t>
                      </a:r>
                    </a:p>
                    <a:p>
                      <a:pPr marL="342900" indent="-342900">
                        <a:buAutoNum type="alphaLcParenR" startAt="7"/>
                        <a:tabLst>
                          <a:tab pos="342900" algn="l"/>
                        </a:tabLst>
                      </a:pPr>
                      <a:r>
                        <a:rPr lang="en-US" sz="1400" kern="1200" dirty="0">
                          <a:solidFill>
                            <a:schemeClr val="tx1"/>
                          </a:solidFill>
                          <a:effectLst/>
                          <a:latin typeface="+mn-lt"/>
                          <a:ea typeface="+mn-ea"/>
                          <a:cs typeface="+mn-cs"/>
                        </a:rPr>
                        <a:t>the Tenderer has not failed to perform on any previous contract and has not been given a written notice to this effect; and</a:t>
                      </a:r>
                    </a:p>
                    <a:p>
                      <a:pPr marL="342900" indent="-342900">
                        <a:buAutoNum type="alphaLcParenR" startAt="7"/>
                        <a:tabLst>
                          <a:tab pos="342900" algn="l"/>
                        </a:tabLst>
                      </a:pPr>
                      <a:r>
                        <a:rPr lang="en-US" sz="1400" kern="1200" dirty="0">
                          <a:solidFill>
                            <a:schemeClr val="tx1"/>
                          </a:solidFill>
                          <a:effectLst/>
                          <a:latin typeface="+mn-lt"/>
                          <a:ea typeface="+mn-ea"/>
                          <a:cs typeface="+mn-cs"/>
                        </a:rPr>
                        <a:t>the </a:t>
                      </a:r>
                      <a:r>
                        <a:rPr lang="en-US" sz="1400" b="1" kern="1200" dirty="0">
                          <a:solidFill>
                            <a:schemeClr val="tx1"/>
                          </a:solidFill>
                          <a:effectLst/>
                          <a:latin typeface="+mn-lt"/>
                          <a:ea typeface="+mn-ea"/>
                          <a:cs typeface="+mn-cs"/>
                        </a:rPr>
                        <a:t>Tenderer is tax compliant</a:t>
                      </a:r>
                      <a:r>
                        <a:rPr lang="en-US" sz="1400" kern="1200" dirty="0">
                          <a:solidFill>
                            <a:schemeClr val="tx1"/>
                          </a:solidFill>
                          <a:effectLst/>
                          <a:latin typeface="+mn-lt"/>
                          <a:ea typeface="+mn-ea"/>
                          <a:cs typeface="+mn-cs"/>
                        </a:rPr>
                        <a:t>. The recommended Tenderer who becomes non-compliant, prior to award, shall be notified and must become compliant within 7 working days of the date of being notified. A recommended Tenderer who remains non-compliant after the 7 working days of being notified, shall be declared non-responsive.</a:t>
                      </a:r>
                    </a:p>
                    <a:p>
                      <a:pPr marL="342900" indent="-342900">
                        <a:buAutoNum type="alphaLcParenR" startAt="7"/>
                        <a:tabLst>
                          <a:tab pos="342900" algn="l"/>
                        </a:tabLst>
                      </a:pPr>
                      <a:r>
                        <a:rPr kumimoji="0" lang="en-US" sz="1300" b="0" i="0" u="none" strike="noStrike" kern="1200" cap="none" spc="0" normalizeH="0" baseline="0" noProof="0" dirty="0">
                          <a:ln>
                            <a:noFill/>
                          </a:ln>
                          <a:solidFill>
                            <a:prstClr val="black"/>
                          </a:solidFill>
                          <a:effectLst/>
                          <a:uLnTx/>
                          <a:uFillTx/>
                          <a:latin typeface="+mn-lt"/>
                          <a:ea typeface="+mn-ea"/>
                          <a:cs typeface="+mn-cs"/>
                        </a:rPr>
                        <a:t>the Tenderer is registered and in </a:t>
                      </a:r>
                      <a:r>
                        <a:rPr kumimoji="0" lang="en-US" sz="1300" b="1" i="0" u="none" strike="noStrike" kern="1200" cap="none" spc="0" normalizeH="0" baseline="0" noProof="0" dirty="0">
                          <a:ln>
                            <a:noFill/>
                          </a:ln>
                          <a:solidFill>
                            <a:prstClr val="black"/>
                          </a:solidFill>
                          <a:effectLst/>
                          <a:uLnTx/>
                          <a:uFillTx/>
                          <a:latin typeface="+mn-lt"/>
                          <a:ea typeface="+mn-ea"/>
                          <a:cs typeface="+mn-cs"/>
                        </a:rPr>
                        <a:t>good standing with the compensation fund or with a licensed compensation insurer.</a:t>
                      </a:r>
                      <a:r>
                        <a:rPr kumimoji="0" lang="en-US" sz="1300" b="0" i="0" u="none" strike="noStrike" kern="1200" cap="none" spc="0" normalizeH="0" baseline="0" noProof="0" dirty="0">
                          <a:ln>
                            <a:noFill/>
                          </a:ln>
                          <a:solidFill>
                            <a:prstClr val="black"/>
                          </a:solidFill>
                          <a:effectLst/>
                          <a:uLnTx/>
                          <a:uFillTx/>
                          <a:latin typeface="+mn-lt"/>
                          <a:ea typeface="+mn-ea"/>
                          <a:cs typeface="+mn-cs"/>
                        </a:rPr>
                        <a:t> The licensed compensation insurer shall be approved by Department of Labour in terms of Section 80 of the Compensation for Injury and Disease Act, 1993 (Act No. 130 of 1993).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B5387ED0-E57F-43FB-BA86-DCFC4E67E0CD}"/>
              </a:ext>
            </a:extLst>
          </p:cNvPr>
          <p:cNvSpPr txBox="1"/>
          <p:nvPr/>
        </p:nvSpPr>
        <p:spPr>
          <a:xfrm>
            <a:off x="0"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93979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941" y="1019840"/>
            <a:ext cx="8202118" cy="4493538"/>
          </a:xfrm>
          <a:prstGeom prst="rect">
            <a:avLst/>
          </a:prstGeom>
          <a:noFill/>
        </p:spPr>
        <p:txBody>
          <a:bodyPr wrap="square" rtlCol="0">
            <a:spAutoFit/>
          </a:bodyPr>
          <a:lstStyle/>
          <a:p>
            <a:pPr algn="ctr">
              <a:defRPr/>
            </a:pPr>
            <a:r>
              <a:rPr lang="en-ZA" sz="2400" b="1" dirty="0">
                <a:solidFill>
                  <a:prstClr val="black"/>
                </a:solidFill>
                <a:latin typeface="Calibri" panose="020F0502020204030204"/>
              </a:rPr>
              <a:t>PLEASE NOTE:</a:t>
            </a:r>
          </a:p>
          <a:p>
            <a:pPr algn="ctr">
              <a:defRPr/>
            </a:pPr>
            <a:endParaRPr lang="en-ZA" sz="2400" b="1" dirty="0">
              <a:solidFill>
                <a:prstClr val="black"/>
              </a:solidFill>
              <a:latin typeface="Calibri" panose="020F0502020204030204"/>
            </a:endParaRPr>
          </a:p>
          <a:p>
            <a:pPr algn="just">
              <a:defRPr/>
            </a:pPr>
            <a:r>
              <a:rPr lang="en-US" sz="2400" cap="all" dirty="0">
                <a:solidFill>
                  <a:prstClr val="black"/>
                </a:solidFill>
              </a:rPr>
              <a:t>THE SIGNATURE ON THE DULY COMPLETED AND SIGNED FORM A1 SHALL BE CONSIDERED PROOF THAT THE TENDERER ATTENDED THE WHOLE CLARIFICATION BRIEFING MEETING AND CLEARLY UNDERSTOOD ALL DIRECTIVES AND CLARIFICATIONS GIVEN IN THE PRESENTATION</a:t>
            </a:r>
            <a:endParaRPr lang="en-ZA" sz="2400" cap="all" dirty="0">
              <a:solidFill>
                <a:prstClr val="black"/>
              </a:solidFill>
              <a:latin typeface="Calibri" panose="020F0502020204030204"/>
            </a:endParaRPr>
          </a:p>
          <a:p>
            <a:pPr algn="just">
              <a:defRPr/>
            </a:pPr>
            <a:endParaRPr lang="en-ZA" sz="2400" cap="all" dirty="0">
              <a:latin typeface="Calibri" panose="020F0502020204030204"/>
            </a:endParaRPr>
          </a:p>
          <a:p>
            <a:pPr algn="just">
              <a:defRPr/>
            </a:pPr>
            <a:r>
              <a:rPr lang="en-ZA" sz="2400" cap="all" dirty="0">
                <a:latin typeface="Calibri" panose="020F0502020204030204"/>
              </a:rPr>
              <a:t>ANY INCONSISTENCY BETWEEN THE PRESENTATION AND TENDER DOCUMENT, THE TENDER DOCUMENT SHALL PREVAIL UNLESS COMMUNICATED IN THE ADDENDUM </a:t>
            </a:r>
          </a:p>
          <a:p>
            <a:pPr algn="just">
              <a:defRPr/>
            </a:pPr>
            <a:endParaRPr lang="en-ZA" sz="2200" cap="all" dirty="0">
              <a:latin typeface="Calibri" panose="020F0502020204030204"/>
            </a:endParaRPr>
          </a:p>
        </p:txBody>
      </p:sp>
      <p:pic>
        <p:nvPicPr>
          <p:cNvPr id="3" name="Picture 2">
            <a:extLst>
              <a:ext uri="{FF2B5EF4-FFF2-40B4-BE49-F238E27FC236}">
                <a16:creationId xmlns:a16="http://schemas.microsoft.com/office/drawing/2014/main" id="{A0DAE121-02A5-FF76-30EA-6A586594FE68}"/>
              </a:ext>
            </a:extLst>
          </p:cNvPr>
          <p:cNvPicPr>
            <a:picLocks noChangeAspect="1"/>
          </p:cNvPicPr>
          <p:nvPr/>
        </p:nvPicPr>
        <p:blipFill>
          <a:blip r:embed="rId2"/>
          <a:stretch>
            <a:fillRect/>
          </a:stretch>
        </p:blipFill>
        <p:spPr>
          <a:xfrm>
            <a:off x="7904896" y="5806330"/>
            <a:ext cx="768163" cy="725487"/>
          </a:xfrm>
          <a:prstGeom prst="rect">
            <a:avLst/>
          </a:prstGeom>
        </p:spPr>
      </p:pic>
    </p:spTree>
    <p:extLst>
      <p:ext uri="{BB962C8B-B14F-4D97-AF65-F5344CB8AC3E}">
        <p14:creationId xmlns:p14="http://schemas.microsoft.com/office/powerpoint/2010/main" val="1287427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E1F92F-2546-4215-A222-444DE51E46A7}"/>
              </a:ext>
            </a:extLst>
          </p:cNvPr>
          <p:cNvGraphicFramePr>
            <a:graphicFrameLocks noGrp="1"/>
          </p:cNvGraphicFramePr>
          <p:nvPr>
            <p:extLst>
              <p:ext uri="{D42A27DB-BD31-4B8C-83A1-F6EECF244321}">
                <p14:modId xmlns:p14="http://schemas.microsoft.com/office/powerpoint/2010/main" val="1421346421"/>
              </p:ext>
            </p:extLst>
          </p:nvPr>
        </p:nvGraphicFramePr>
        <p:xfrm>
          <a:off x="338418" y="1852521"/>
          <a:ext cx="8597237" cy="3718560"/>
        </p:xfrm>
        <a:graphic>
          <a:graphicData uri="http://schemas.openxmlformats.org/drawingml/2006/table">
            <a:tbl>
              <a:tblPr firstRow="1" firstCol="1" lastRow="1" lastCol="1" bandRow="1" bandCol="1"/>
              <a:tblGrid>
                <a:gridCol w="1006552">
                  <a:extLst>
                    <a:ext uri="{9D8B030D-6E8A-4147-A177-3AD203B41FA5}">
                      <a16:colId xmlns:a16="http://schemas.microsoft.com/office/drawing/2014/main" val="20000"/>
                    </a:ext>
                  </a:extLst>
                </a:gridCol>
                <a:gridCol w="7590685">
                  <a:extLst>
                    <a:ext uri="{9D8B030D-6E8A-4147-A177-3AD203B41FA5}">
                      <a16:colId xmlns:a16="http://schemas.microsoft.com/office/drawing/2014/main" val="20001"/>
                    </a:ext>
                  </a:extLst>
                </a:gridCol>
              </a:tblGrid>
              <a:tr h="3506558">
                <a:tc>
                  <a:txBody>
                    <a:bodyPr/>
                    <a:lstStyle/>
                    <a:p>
                      <a:pPr>
                        <a:spcAft>
                          <a:spcPts val="0"/>
                        </a:spcAft>
                      </a:pPr>
                      <a:r>
                        <a:rPr lang="en-ZA" sz="1400" dirty="0">
                          <a:solidFill>
                            <a:schemeClr val="tx1"/>
                          </a:solidFill>
                          <a:effectLst/>
                          <a:latin typeface="+mn-lt"/>
                          <a:ea typeface="Times New Roman" panose="02020603050405020304" pitchFamily="18" charset="0"/>
                          <a:cs typeface="Arial" panose="020B0604020202020204" pitchFamily="34" charset="0"/>
                        </a:rPr>
                        <a:t>C.3.13 (continued) </a:t>
                      </a: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300" b="1" kern="1200" dirty="0">
                          <a:solidFill>
                            <a:srgbClr val="FF0000"/>
                          </a:solidFill>
                          <a:effectLst/>
                          <a:latin typeface="+mn-lt"/>
                          <a:ea typeface="+mn-ea"/>
                          <a:cs typeface="+mn-cs"/>
                        </a:rPr>
                        <a:t>In addition to the requirements under paragraph (b) of the Conditions of Tender, in the event that a due diligence is performed as part of the tender evaluation, the due diligence report will be used to evaluate the tenderer’s ability to perform the contract as stated in paragraph (b). The due diligence will evaluate the overall risk associated with the tender. The due diligence will take into consideration the following:</a:t>
                      </a:r>
                      <a:endParaRPr lang="en-US" sz="1300" kern="1200" dirty="0">
                        <a:solidFill>
                          <a:schemeClr val="tx1"/>
                        </a:solidFill>
                        <a:effectLst/>
                        <a:latin typeface="+mn-lt"/>
                        <a:ea typeface="+mn-ea"/>
                        <a:cs typeface="+mn-cs"/>
                      </a:endParaRPr>
                    </a:p>
                    <a:p>
                      <a:endParaRPr lang="en-US" sz="1300" kern="1200" dirty="0">
                        <a:solidFill>
                          <a:schemeClr val="tx1"/>
                        </a:solidFill>
                        <a:effectLst/>
                        <a:latin typeface="+mn-lt"/>
                        <a:ea typeface="+mn-ea"/>
                        <a:cs typeface="+mn-cs"/>
                      </a:endParaRPr>
                    </a:p>
                    <a:p>
                      <a:pPr marL="361950" indent="-361950">
                        <a:tabLst>
                          <a:tab pos="361950" algn="l"/>
                        </a:tabLst>
                      </a:pPr>
                      <a:r>
                        <a:rPr lang="en-US" sz="1300" kern="1200" dirty="0">
                          <a:solidFill>
                            <a:schemeClr val="tx1"/>
                          </a:solidFill>
                          <a:effectLst/>
                          <a:latin typeface="+mn-lt"/>
                          <a:ea typeface="+mn-ea"/>
                          <a:cs typeface="+mn-cs"/>
                        </a:rPr>
                        <a:t>- 	Assessment of financial statements to assess the financial position of the tenderer and its ability to obtain the necessary guarantees or insurances, </a:t>
                      </a:r>
                    </a:p>
                    <a:p>
                      <a:pPr marL="361950" indent="-361950">
                        <a:tabLst>
                          <a:tab pos="361950" algn="l"/>
                        </a:tabLst>
                      </a:pPr>
                      <a:r>
                        <a:rPr lang="en-US" sz="1300" kern="1200" dirty="0">
                          <a:solidFill>
                            <a:schemeClr val="tx1"/>
                          </a:solidFill>
                          <a:effectLst/>
                          <a:latin typeface="+mn-lt"/>
                          <a:ea typeface="+mn-ea"/>
                          <a:cs typeface="+mn-cs"/>
                        </a:rPr>
                        <a:t>-	Evaluation of managerial and technical ability &amp; available resources in relation to the proposed tender,</a:t>
                      </a:r>
                    </a:p>
                    <a:p>
                      <a:pPr marL="361950" indent="-361950">
                        <a:tabLst>
                          <a:tab pos="361950" algn="l"/>
                        </a:tabLst>
                      </a:pPr>
                      <a:r>
                        <a:rPr lang="en-US" sz="1300" kern="1200" dirty="0">
                          <a:solidFill>
                            <a:schemeClr val="tx1"/>
                          </a:solidFill>
                          <a:effectLst/>
                          <a:latin typeface="+mn-lt"/>
                          <a:ea typeface="+mn-ea"/>
                          <a:cs typeface="+mn-cs"/>
                        </a:rPr>
                        <a:t>-	Integrity Risk Evaluation,</a:t>
                      </a:r>
                    </a:p>
                    <a:p>
                      <a:pPr marL="361950" indent="-361950">
                        <a:tabLst>
                          <a:tab pos="361950" algn="l"/>
                        </a:tabLst>
                      </a:pPr>
                      <a:r>
                        <a:rPr lang="en-US" sz="1300" kern="1200" dirty="0">
                          <a:solidFill>
                            <a:schemeClr val="tx1"/>
                          </a:solidFill>
                          <a:effectLst/>
                          <a:latin typeface="+mn-lt"/>
                          <a:ea typeface="+mn-ea"/>
                          <a:cs typeface="+mn-cs"/>
                        </a:rPr>
                        <a:t>-	Operations, Activities, Locations and Key Customers,</a:t>
                      </a:r>
                    </a:p>
                    <a:p>
                      <a:pPr marL="361950" indent="-361950">
                        <a:tabLst>
                          <a:tab pos="361950" algn="l"/>
                        </a:tabLst>
                      </a:pPr>
                      <a:r>
                        <a:rPr lang="en-US" sz="1300" kern="1200" dirty="0">
                          <a:solidFill>
                            <a:schemeClr val="tx1"/>
                          </a:solidFill>
                          <a:effectLst/>
                          <a:latin typeface="+mn-lt"/>
                          <a:ea typeface="+mn-ea"/>
                          <a:cs typeface="+mn-cs"/>
                        </a:rPr>
                        <a:t>-	Reference checks from previous clients, and</a:t>
                      </a:r>
                    </a:p>
                    <a:p>
                      <a:pPr marL="361950" indent="-361950">
                        <a:tabLst>
                          <a:tab pos="361950" algn="l"/>
                        </a:tabLst>
                      </a:pPr>
                      <a:r>
                        <a:rPr lang="en-US" sz="1300" kern="1200" dirty="0">
                          <a:solidFill>
                            <a:schemeClr val="tx1"/>
                          </a:solidFill>
                          <a:effectLst/>
                          <a:latin typeface="+mn-lt"/>
                          <a:ea typeface="+mn-ea"/>
                          <a:cs typeface="+mn-cs"/>
                        </a:rPr>
                        <a:t>-	Risk rating (i.e. High Risk, Medium to High risk, Medium risk or Low risk) of the tenderer</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order to assess technical ability, the Tenderer shall be requested to provide the following quantities of work completed satisfactorily and certified by the Engineer to demonstrate capacity and capability in relation to the proposed tender: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B84B1AA9-7955-4FCC-8E17-059BD0460F7B}"/>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809453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55662"/>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5" name="Table 4"/>
          <p:cNvGraphicFramePr>
            <a:graphicFrameLocks noGrp="1"/>
          </p:cNvGraphicFramePr>
          <p:nvPr>
            <p:extLst>
              <p:ext uri="{D42A27DB-BD31-4B8C-83A1-F6EECF244321}">
                <p14:modId xmlns:p14="http://schemas.microsoft.com/office/powerpoint/2010/main" val="895691603"/>
              </p:ext>
            </p:extLst>
          </p:nvPr>
        </p:nvGraphicFramePr>
        <p:xfrm>
          <a:off x="393538" y="1840376"/>
          <a:ext cx="8380071" cy="4259482"/>
        </p:xfrm>
        <a:graphic>
          <a:graphicData uri="http://schemas.openxmlformats.org/drawingml/2006/table">
            <a:tbl>
              <a:tblPr firstRow="1" firstCol="1" lastRow="1" lastCol="1" bandRow="1" bandCol="1"/>
              <a:tblGrid>
                <a:gridCol w="960700">
                  <a:extLst>
                    <a:ext uri="{9D8B030D-6E8A-4147-A177-3AD203B41FA5}">
                      <a16:colId xmlns:a16="http://schemas.microsoft.com/office/drawing/2014/main" val="20000"/>
                    </a:ext>
                  </a:extLst>
                </a:gridCol>
                <a:gridCol w="7419371">
                  <a:extLst>
                    <a:ext uri="{9D8B030D-6E8A-4147-A177-3AD203B41FA5}">
                      <a16:colId xmlns:a16="http://schemas.microsoft.com/office/drawing/2014/main" val="576970973"/>
                    </a:ext>
                  </a:extLst>
                </a:gridCol>
              </a:tblGrid>
              <a:tr h="1603859">
                <a:tc>
                  <a:txBody>
                    <a:bodyPr/>
                    <a:lstStyle/>
                    <a:p>
                      <a:pPr>
                        <a:spcAft>
                          <a:spcPts val="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C.3.16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a:solidFill>
                            <a:schemeClr val="tx1"/>
                          </a:solidFill>
                          <a:effectLst/>
                          <a:latin typeface="+mn-lt"/>
                          <a:ea typeface="+mn-ea"/>
                          <a:cs typeface="+mn-cs"/>
                        </a:rPr>
                        <a:t>Registration of the award</a:t>
                      </a:r>
                      <a:endParaRPr lang="en-ZA" sz="1800" kern="1200">
                        <a:solidFill>
                          <a:schemeClr val="tx1"/>
                        </a:solidFill>
                        <a:effectLst/>
                        <a:latin typeface="+mn-lt"/>
                        <a:ea typeface="+mn-ea"/>
                        <a:cs typeface="+mn-cs"/>
                      </a:endParaRPr>
                    </a:p>
                    <a:p>
                      <a:r>
                        <a:rPr lang="en-US" sz="1800" kern="1200">
                          <a:solidFill>
                            <a:schemeClr val="tx1"/>
                          </a:solidFill>
                          <a:effectLst/>
                          <a:latin typeface="+mn-lt"/>
                          <a:ea typeface="+mn-ea"/>
                          <a:cs typeface="+mn-cs"/>
                        </a:rPr>
                        <a:t> </a:t>
                      </a:r>
                      <a:endParaRPr lang="en-ZA"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SANRAL will notify unsuccessful tenderers when the tender process has been concluded. Any unsuccessful tenderer may request a debriefing in writing as specified in clause C.3.19.</a:t>
                      </a:r>
                      <a:endParaRPr lang="en-ZA"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ea typeface="Times New Roman" panose="02020603050405020304" pitchFamily="18" charset="0"/>
                          <a:cs typeface="Arial" panose="020B0604020202020204" pitchFamily="34" charset="0"/>
                        </a:rPr>
                        <a:t>C.3.17</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a:effectLst/>
                          <a:latin typeface="Calibri" panose="020F0502020204030204" pitchFamily="34" charset="0"/>
                          <a:ea typeface="Times New Roman" panose="02020603050405020304" pitchFamily="18" charset="0"/>
                          <a:cs typeface="Calibri" panose="020F0502020204030204" pitchFamily="34" charset="0"/>
                        </a:rPr>
                        <a:t>The Employer will provide 1 (one) signed contract document to the Service Provider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497709"/>
                  </a:ext>
                </a:extLst>
              </a:tr>
              <a:tr h="350384">
                <a:tc>
                  <a:txBody>
                    <a:bodyPr/>
                    <a:lstStyle/>
                    <a:p>
                      <a:pPr>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C.3.18</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All requests shall be in writing.</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6555">
                <a:tc gridSpan="2">
                  <a:txBody>
                    <a:bodyPr/>
                    <a:lstStyle/>
                    <a:p>
                      <a:pPr algn="just">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Additional conditions of tender clauses: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1535531">
                <a:tc>
                  <a:txBody>
                    <a:bodyPr/>
                    <a:lstStyle/>
                    <a:p>
                      <a:pPr algn="just">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SC.3.19</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Jurisdiction</a:t>
                      </a:r>
                    </a:p>
                    <a:p>
                      <a:pPr algn="just">
                        <a:spcAft>
                          <a:spcPts val="0"/>
                        </a:spcAft>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Unless stated otherwise in the Tender Data, each tenderer and the Employer undertake to accept the jurisdiction of the law courts of the Republic of South Africa.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9100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1305019" y="3063240"/>
            <a:ext cx="6667129"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600" b="1" dirty="0">
                <a:latin typeface="+mn-lt"/>
              </a:rPr>
              <a:t>2. TENDERING PROCEDURES</a:t>
            </a:r>
          </a:p>
          <a:p>
            <a:pPr algn="ctr">
              <a:lnSpc>
                <a:spcPct val="100000"/>
              </a:lnSpc>
              <a:defRPr/>
            </a:pPr>
            <a:r>
              <a:rPr lang="en-US" sz="2000" b="1" dirty="0">
                <a:latin typeface="+mn-lt"/>
              </a:rPr>
              <a:t>PART T2: RETURNABLE SCHEDULES</a:t>
            </a:r>
          </a:p>
          <a:p>
            <a:pPr algn="ctr">
              <a:lnSpc>
                <a:spcPct val="100000"/>
              </a:lnSpc>
              <a:defRPr/>
            </a:pPr>
            <a:endParaRPr lang="en-GB" sz="3200" b="1" dirty="0">
              <a:solidFill>
                <a:schemeClr val="bg1"/>
              </a:solidFill>
              <a:latin typeface="+mn-lt"/>
            </a:endParaRPr>
          </a:p>
        </p:txBody>
      </p:sp>
    </p:spTree>
    <p:extLst>
      <p:ext uri="{BB962C8B-B14F-4D97-AF65-F5344CB8AC3E}">
        <p14:creationId xmlns:p14="http://schemas.microsoft.com/office/powerpoint/2010/main" val="18904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9037"/>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PART T2: RETURNABLE SCHEDULES</a:t>
            </a:r>
          </a:p>
        </p:txBody>
      </p:sp>
      <p:sp>
        <p:nvSpPr>
          <p:cNvPr id="5" name="TextBox 4"/>
          <p:cNvSpPr txBox="1"/>
          <p:nvPr/>
        </p:nvSpPr>
        <p:spPr>
          <a:xfrm>
            <a:off x="217376" y="1777240"/>
            <a:ext cx="8708718" cy="49013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Notes to tenderer: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0363" marR="0" lvl="0" indent="-360363"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Returnable schedules are </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separated into the following </a:t>
            </a: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categories</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34988" marR="0" lvl="0" indent="-26670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16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Forms, certificates and schedules </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for completion by the tenderer for use in the quantitative and qualitative evaluation of the  tender (Forms A-E).</a:t>
            </a:r>
          </a:p>
          <a:p>
            <a:pPr marL="534988" marR="0" lvl="0" indent="-174625"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list of all returnable documents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completion by the tenderer (Form F1)</a:t>
            </a:r>
          </a:p>
          <a:p>
            <a:pPr marL="534988" marR="0" lvl="0" indent="-174625" algn="just"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indent="-228600" algn="just">
              <a:buAutoNum type="arabicPeriod" startAt="2"/>
              <a:defRPr/>
            </a:pPr>
            <a:r>
              <a:rPr lang="en-ZA" sz="1600" dirty="0">
                <a:solidFill>
                  <a:prstClr val="black"/>
                </a:solidFill>
              </a:rPr>
              <a:t>Failure to submit </a:t>
            </a:r>
            <a:r>
              <a:rPr lang="en-ZA" sz="1600" b="1" dirty="0">
                <a:solidFill>
                  <a:prstClr val="black"/>
                </a:solidFill>
              </a:rPr>
              <a:t>fully completed </a:t>
            </a:r>
            <a:r>
              <a:rPr lang="en-ZA" sz="1600" dirty="0">
                <a:solidFill>
                  <a:prstClr val="black"/>
                </a:solidFill>
              </a:rPr>
              <a:t>relevant returnable documents may render such a tender offer non-responsive.</a:t>
            </a:r>
          </a:p>
          <a:p>
            <a:pPr marL="228600" lvl="0" indent="-228600">
              <a:buAutoNum type="arabicPeriod" startAt="2"/>
              <a:defRPr/>
            </a:pPr>
            <a:endParaRPr lang="en-ZA" sz="1000" dirty="0">
              <a:solidFill>
                <a:prstClr val="black"/>
              </a:solidFill>
            </a:endParaRPr>
          </a:p>
          <a:p>
            <a:pPr marL="228600" lvl="0" indent="-228600" algn="just">
              <a:buAutoNum type="arabicPeriod" startAt="2"/>
              <a:defRPr/>
            </a:pPr>
            <a:r>
              <a:rPr lang="en-ZA" sz="1600" dirty="0">
                <a:solidFill>
                  <a:prstClr val="black"/>
                </a:solidFill>
                <a:latin typeface="Calibri" panose="020F0502020204030204"/>
              </a:rPr>
              <a:t>S</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ignatures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 each returnable form represents a declaration that the Tenderer vouch for the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accuracy and correctness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 the information provided.</a:t>
            </a:r>
          </a:p>
          <a:p>
            <a:pPr marL="228600" lvl="0" indent="-228600">
              <a:buAutoNum type="arabicPeriod" startAt="2"/>
              <a:defRPr/>
            </a:pPr>
            <a:endParaRPr lang="en-ZA" sz="1100" dirty="0">
              <a:solidFill>
                <a:prstClr val="black"/>
              </a:solidFill>
              <a:latin typeface="Calibri" panose="020F0502020204030204"/>
            </a:endParaRPr>
          </a:p>
          <a:p>
            <a:pPr marL="228600" lvl="0" indent="-228600">
              <a:buAutoNum type="arabicPeriod" startAt="2"/>
              <a:defRPr/>
            </a:pPr>
            <a:r>
              <a:rPr lang="en-ZA" sz="1600" dirty="0">
                <a:solidFill>
                  <a:prstClr val="black"/>
                </a:solidFill>
                <a:latin typeface="Calibri" panose="020F0502020204030204"/>
              </a:rPr>
              <a:t>In event of </a:t>
            </a:r>
            <a:r>
              <a:rPr lang="en-ZA" sz="1600" b="1" dirty="0">
                <a:solidFill>
                  <a:prstClr val="black"/>
                </a:solidFill>
                <a:latin typeface="Calibri" panose="020F0502020204030204"/>
              </a:rPr>
              <a:t>w</a:t>
            </a:r>
            <a:r>
              <a:rPr kumimoji="0" lang="en-ZA" sz="1600" b="1" i="0" u="none" strike="noStrike" kern="1200" cap="none" spc="0" normalizeH="0" baseline="0" noProof="0" dirty="0" err="1">
                <a:ln>
                  <a:noFill/>
                </a:ln>
                <a:solidFill>
                  <a:prstClr val="black"/>
                </a:solidFill>
                <a:effectLst/>
                <a:uLnTx/>
                <a:uFillTx/>
                <a:latin typeface="Calibri" panose="020F0502020204030204"/>
                <a:ea typeface="+mn-ea"/>
                <a:cs typeface="+mn-cs"/>
              </a:rPr>
              <a:t>ilful</a:t>
            </a: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misrepresentation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by a Tenderer: </a:t>
            </a:r>
          </a:p>
          <a:p>
            <a:pPr marL="360363" marR="0" lvl="0" indent="-1889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Employer will request a representation within 14 days why the tenderer should not be disqualified and reported to NT for restriction for a period not exceeding 10 years or</a:t>
            </a:r>
          </a:p>
          <a:p>
            <a:pPr marL="401638" marR="0" lvl="0" indent="-2301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Employer has the discretionary right under FIDIC Particular Condition 15.2(g) to terminate the contract.</a:t>
            </a:r>
          </a:p>
          <a:p>
            <a:pPr marL="171450" marR="0" lvl="0" algn="l" defTabSz="914400" rtl="0" eaLnBrk="1" fontAlgn="auto" latinLnBrk="0" hangingPunct="1">
              <a:lnSpc>
                <a:spcPct val="100000"/>
              </a:lnSpc>
              <a:spcBef>
                <a:spcPts val="0"/>
              </a:spcBef>
              <a:spcAft>
                <a:spcPts val="0"/>
              </a:spcAft>
              <a:buClrTx/>
              <a:buSzTx/>
              <a:tabLst>
                <a:tab pos="914400" algn="l"/>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7013" indent="-227013" defTabSz="114300">
              <a:defRPr/>
            </a:pPr>
            <a:r>
              <a:rPr lang="en-US" sz="1600" dirty="0">
                <a:solidFill>
                  <a:prstClr val="black"/>
                </a:solidFill>
              </a:rPr>
              <a:t>5.	These forms must be completed in </a:t>
            </a:r>
            <a:r>
              <a:rPr lang="en-US" sz="1600" b="1" dirty="0">
                <a:solidFill>
                  <a:prstClr val="black"/>
                </a:solidFill>
              </a:rPr>
              <a:t>non-erasable ink </a:t>
            </a:r>
            <a:r>
              <a:rPr lang="en-US" sz="1600" dirty="0">
                <a:solidFill>
                  <a:prstClr val="black"/>
                </a:solidFill>
              </a:rPr>
              <a:t>and any </a:t>
            </a:r>
            <a:r>
              <a:rPr lang="en-US" sz="1600" b="1" dirty="0">
                <a:solidFill>
                  <a:prstClr val="black"/>
                </a:solidFill>
              </a:rPr>
              <a:t>alterations</a:t>
            </a:r>
            <a:r>
              <a:rPr lang="en-US" sz="1600" dirty="0">
                <a:solidFill>
                  <a:prstClr val="black"/>
                </a:solidFill>
              </a:rPr>
              <a:t> made prior to tender closure </a:t>
            </a:r>
            <a:r>
              <a:rPr lang="en-US" sz="1600" b="1" dirty="0">
                <a:solidFill>
                  <a:prstClr val="black"/>
                </a:solidFill>
              </a:rPr>
              <a:t>countersigned</a:t>
            </a:r>
            <a:r>
              <a:rPr lang="en-US" sz="1600" dirty="0">
                <a:solidFill>
                  <a:prstClr val="black"/>
                </a:solidFill>
              </a:rPr>
              <a:t> by an authorised 	signatory.</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289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4F26C6-5E5C-AEF8-F2CA-1367B4FD61AD}"/>
              </a:ext>
            </a:extLst>
          </p:cNvPr>
          <p:cNvSpPr txBox="1"/>
          <p:nvPr/>
        </p:nvSpPr>
        <p:spPr>
          <a:xfrm>
            <a:off x="2285999" y="80533"/>
            <a:ext cx="5583677" cy="369332"/>
          </a:xfrm>
          <a:prstGeom prst="rect">
            <a:avLst/>
          </a:prstGeom>
          <a:noFill/>
        </p:spPr>
        <p:txBody>
          <a:bodyPr wrap="square">
            <a:spAutoFit/>
          </a:bodyPr>
          <a:lstStyle/>
          <a:p>
            <a:r>
              <a:rPr lang="en-ZA" sz="1800" b="1" dirty="0">
                <a:effectLst/>
                <a:latin typeface="Arial" panose="020B0604020202020204" pitchFamily="34" charset="0"/>
                <a:ea typeface="Times New Roman" panose="02020603050405020304" pitchFamily="18" charset="0"/>
              </a:rPr>
              <a:t>T.2.1	LIST OF RETURNABLE SCHEDULES</a:t>
            </a:r>
          </a:p>
        </p:txBody>
      </p:sp>
      <p:pic>
        <p:nvPicPr>
          <p:cNvPr id="4" name="Picture 3">
            <a:extLst>
              <a:ext uri="{FF2B5EF4-FFF2-40B4-BE49-F238E27FC236}">
                <a16:creationId xmlns:a16="http://schemas.microsoft.com/office/drawing/2014/main" id="{8BE2E795-882D-444B-CFB1-44274FF0F2C0}"/>
              </a:ext>
            </a:extLst>
          </p:cNvPr>
          <p:cNvPicPr>
            <a:picLocks noChangeAspect="1"/>
          </p:cNvPicPr>
          <p:nvPr/>
        </p:nvPicPr>
        <p:blipFill>
          <a:blip r:embed="rId2"/>
          <a:stretch>
            <a:fillRect/>
          </a:stretch>
        </p:blipFill>
        <p:spPr>
          <a:xfrm>
            <a:off x="2519997" y="574357"/>
            <a:ext cx="4429125" cy="5953125"/>
          </a:xfrm>
          <a:prstGeom prst="rect">
            <a:avLst/>
          </a:prstGeom>
        </p:spPr>
      </p:pic>
    </p:spTree>
    <p:extLst>
      <p:ext uri="{BB962C8B-B14F-4D97-AF65-F5344CB8AC3E}">
        <p14:creationId xmlns:p14="http://schemas.microsoft.com/office/powerpoint/2010/main" val="941376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4F26C6-5E5C-AEF8-F2CA-1367B4FD61AD}"/>
              </a:ext>
            </a:extLst>
          </p:cNvPr>
          <p:cNvSpPr txBox="1"/>
          <p:nvPr/>
        </p:nvSpPr>
        <p:spPr>
          <a:xfrm>
            <a:off x="1811437" y="103193"/>
            <a:ext cx="5932026" cy="369332"/>
          </a:xfrm>
          <a:prstGeom prst="rect">
            <a:avLst/>
          </a:prstGeom>
          <a:noFill/>
        </p:spPr>
        <p:txBody>
          <a:bodyPr wrap="square">
            <a:spAutoFit/>
          </a:bodyPr>
          <a:lstStyle/>
          <a:p>
            <a:r>
              <a:rPr lang="en-ZA" sz="1800" b="1" dirty="0">
                <a:effectLst/>
                <a:latin typeface="Arial" panose="020B0604020202020204" pitchFamily="34" charset="0"/>
                <a:ea typeface="Times New Roman" panose="02020603050405020304" pitchFamily="18" charset="0"/>
              </a:rPr>
              <a:t>T.2.1	LIST OF RETURNABLE SCHEDULES - </a:t>
            </a:r>
            <a:r>
              <a:rPr lang="en-ZA" sz="1800" b="1" dirty="0" err="1">
                <a:effectLst/>
                <a:latin typeface="Arial" panose="020B0604020202020204" pitchFamily="34" charset="0"/>
                <a:ea typeface="Times New Roman" panose="02020603050405020304" pitchFamily="18" charset="0"/>
              </a:rPr>
              <a:t>Cont</a:t>
            </a:r>
            <a:endParaRPr lang="en-ZA" sz="1800" b="1" dirty="0">
              <a:effectLst/>
              <a:latin typeface="Arial" panose="020B060402020202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2AB5DD1D-30DE-C7F1-A94C-766E7B374E92}"/>
              </a:ext>
            </a:extLst>
          </p:cNvPr>
          <p:cNvPicPr>
            <a:picLocks noChangeAspect="1"/>
          </p:cNvPicPr>
          <p:nvPr/>
        </p:nvPicPr>
        <p:blipFill>
          <a:blip r:embed="rId2"/>
          <a:stretch>
            <a:fillRect/>
          </a:stretch>
        </p:blipFill>
        <p:spPr>
          <a:xfrm>
            <a:off x="2245360" y="472525"/>
            <a:ext cx="4186872" cy="6221274"/>
          </a:xfrm>
          <a:prstGeom prst="rect">
            <a:avLst/>
          </a:prstGeom>
        </p:spPr>
      </p:pic>
    </p:spTree>
    <p:extLst>
      <p:ext uri="{BB962C8B-B14F-4D97-AF65-F5344CB8AC3E}">
        <p14:creationId xmlns:p14="http://schemas.microsoft.com/office/powerpoint/2010/main" val="1432311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40196"/>
            <a:ext cx="3492137" cy="2585323"/>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RETURNABLE SCHEDULE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FORM A1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Calibri" panose="020F0502020204030204"/>
                <a:ea typeface="+mn-ea"/>
                <a:cs typeface="+mn-cs"/>
              </a:rPr>
              <a:t>CERTIFICATE CONFIRMING THAT THE TENDERER ATTENDED THE TENDER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Calibri" panose="020F0502020204030204"/>
                <a:ea typeface="+mn-ea"/>
                <a:cs typeface="+mn-cs"/>
              </a:rPr>
              <a:t>CLARIFICATION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93F630C-9B5A-17D0-8E8F-8F915FA068CB}"/>
              </a:ext>
            </a:extLst>
          </p:cNvPr>
          <p:cNvPicPr>
            <a:picLocks noChangeAspect="1"/>
          </p:cNvPicPr>
          <p:nvPr/>
        </p:nvPicPr>
        <p:blipFill>
          <a:blip r:embed="rId2"/>
          <a:stretch>
            <a:fillRect/>
          </a:stretch>
        </p:blipFill>
        <p:spPr>
          <a:xfrm>
            <a:off x="4136072" y="463550"/>
            <a:ext cx="4448175" cy="4914900"/>
          </a:xfrm>
          <a:prstGeom prst="rect">
            <a:avLst/>
          </a:prstGeom>
          <a:ln>
            <a:solidFill>
              <a:schemeClr val="tx1"/>
            </a:solidFill>
          </a:ln>
        </p:spPr>
      </p:pic>
    </p:spTree>
    <p:extLst>
      <p:ext uri="{BB962C8B-B14F-4D97-AF65-F5344CB8AC3E}">
        <p14:creationId xmlns:p14="http://schemas.microsoft.com/office/powerpoint/2010/main" val="695138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899953"/>
            <a:ext cx="2858946" cy="1692771"/>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RETURNABLE SCHEDULE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FORM A1.1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CERTIFICATE OF </a:t>
            </a:r>
            <a:r>
              <a:rPr lang="en-ZA" b="1" dirty="0">
                <a:solidFill>
                  <a:srgbClr val="E7E6E6"/>
                </a:solidFill>
                <a:latin typeface="Calibri" panose="020F0502020204030204"/>
              </a:rPr>
              <a:t>INTENTION TO SUBMIT A TENDER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a:solidFill>
                <a:srgbClr val="E7E6E6"/>
              </a:solidFill>
              <a:latin typeface="Calibri" panose="020F0502020204030204"/>
            </a:endParaRPr>
          </a:p>
        </p:txBody>
      </p:sp>
      <p:sp>
        <p:nvSpPr>
          <p:cNvPr id="6" name="Rectangle 2">
            <a:extLst>
              <a:ext uri="{FF2B5EF4-FFF2-40B4-BE49-F238E27FC236}">
                <a16:creationId xmlns:a16="http://schemas.microsoft.com/office/drawing/2014/main" id="{DBB2EF46-83E9-46F4-A547-7638F14D71FE}"/>
              </a:ext>
            </a:extLst>
          </p:cNvPr>
          <p:cNvSpPr>
            <a:spLocks noChangeArrowheads="1"/>
          </p:cNvSpPr>
          <p:nvPr/>
        </p:nvSpPr>
        <p:spPr bwMode="auto">
          <a:xfrm>
            <a:off x="4151747" y="136524"/>
            <a:ext cx="63549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F45E3013-D10D-FEFA-5FB9-0027C2DE4609}"/>
              </a:ext>
            </a:extLst>
          </p:cNvPr>
          <p:cNvPicPr>
            <a:picLocks noChangeAspect="1"/>
          </p:cNvPicPr>
          <p:nvPr/>
        </p:nvPicPr>
        <p:blipFill>
          <a:blip r:embed="rId2"/>
          <a:stretch>
            <a:fillRect/>
          </a:stretch>
        </p:blipFill>
        <p:spPr>
          <a:xfrm>
            <a:off x="3891280" y="453934"/>
            <a:ext cx="4572000" cy="6200775"/>
          </a:xfrm>
          <a:prstGeom prst="rect">
            <a:avLst/>
          </a:prstGeom>
          <a:ln>
            <a:solidFill>
              <a:schemeClr val="tx1"/>
            </a:solidFill>
          </a:ln>
        </p:spPr>
      </p:pic>
    </p:spTree>
    <p:extLst>
      <p:ext uri="{BB962C8B-B14F-4D97-AF65-F5344CB8AC3E}">
        <p14:creationId xmlns:p14="http://schemas.microsoft.com/office/powerpoint/2010/main" val="4265371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6" y="1783056"/>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FORM A2.1: CERTIFICATE OF AUTHORITY FOR SIGNATORY</a:t>
            </a:r>
          </a:p>
        </p:txBody>
      </p:sp>
      <p:sp>
        <p:nvSpPr>
          <p:cNvPr id="2" name="TextBox 1"/>
          <p:cNvSpPr txBox="1"/>
          <p:nvPr/>
        </p:nvSpPr>
        <p:spPr>
          <a:xfrm>
            <a:off x="431703" y="2268134"/>
            <a:ext cx="8090633" cy="3785652"/>
          </a:xfrm>
          <a:prstGeom prst="rect">
            <a:avLst/>
          </a:prstGeom>
          <a:noFill/>
        </p:spPr>
        <p:txBody>
          <a:bodyPr wrap="square" rtlCol="0">
            <a:spAutoFit/>
          </a:bodyPr>
          <a:lstStyle/>
          <a:p>
            <a:pPr marL="360363" lvl="0" indent="-360363">
              <a:buAutoNum type="arabicPeriod"/>
              <a:tabLst>
                <a:tab pos="360363" algn="l"/>
              </a:tabLst>
              <a:defRPr/>
            </a:pPr>
            <a:r>
              <a:rPr kumimoji="0" lang="en-US" sz="1600" b="0" i="0" u="none" strike="noStrike" kern="1200" cap="none" spc="0" normalizeH="0" baseline="0" noProof="0" dirty="0">
                <a:ln>
                  <a:noFill/>
                </a:ln>
                <a:solidFill>
                  <a:prstClr val="black"/>
                </a:solidFill>
                <a:effectLst/>
                <a:uLnTx/>
                <a:uFillTx/>
                <a:ea typeface="+mn-ea"/>
                <a:cs typeface="+mn-cs"/>
              </a:rPr>
              <a:t>The signatory for the tenderer shall confirm his/her authority thereto by attaching on the </a:t>
            </a:r>
            <a:r>
              <a:rPr kumimoji="0" lang="en-US" sz="1600" b="1" i="0" u="none" strike="noStrike" kern="1200" cap="none" spc="0" normalizeH="0" baseline="0" noProof="0" dirty="0">
                <a:ln>
                  <a:noFill/>
                </a:ln>
                <a:solidFill>
                  <a:prstClr val="black"/>
                </a:solidFill>
                <a:effectLst/>
                <a:uLnTx/>
                <a:uFillTx/>
                <a:ea typeface="+mn-ea"/>
                <a:cs typeface="+mn-cs"/>
              </a:rPr>
              <a:t>tendering company’s letterhead </a:t>
            </a:r>
            <a:r>
              <a:rPr kumimoji="0" lang="en-US" sz="1600" b="0" i="0" u="none" strike="noStrike" kern="1200" cap="none" spc="0" normalizeH="0" baseline="0" noProof="0" dirty="0">
                <a:ln>
                  <a:noFill/>
                </a:ln>
                <a:solidFill>
                  <a:prstClr val="black"/>
                </a:solidFill>
                <a:effectLst/>
                <a:uLnTx/>
                <a:uFillTx/>
                <a:ea typeface="+mn-ea"/>
                <a:cs typeface="+mn-cs"/>
              </a:rPr>
              <a:t>a duly</a:t>
            </a:r>
            <a:r>
              <a:rPr kumimoji="0" lang="en-US" sz="1600" b="1" i="0" u="none" strike="noStrike" kern="1200" cap="none" spc="0" normalizeH="0" baseline="0" noProof="0" dirty="0">
                <a:ln>
                  <a:noFill/>
                </a:ln>
                <a:solidFill>
                  <a:prstClr val="black"/>
                </a:solidFill>
                <a:effectLst/>
                <a:uLnTx/>
                <a:uFillTx/>
                <a:ea typeface="+mn-ea"/>
                <a:cs typeface="+mn-cs"/>
              </a:rPr>
              <a:t> signed and dated copy of the relevant </a:t>
            </a:r>
            <a:r>
              <a:rPr kumimoji="0" lang="en-US" sz="1600" b="1" i="0" u="none" strike="noStrike" kern="1200" cap="none" spc="0" normalizeH="0" baseline="0" noProof="0" dirty="0">
                <a:ln>
                  <a:noFill/>
                </a:ln>
                <a:solidFill>
                  <a:srgbClr val="FF0000"/>
                </a:solidFill>
                <a:effectLst/>
                <a:uLnTx/>
                <a:uFillTx/>
                <a:ea typeface="+mn-ea"/>
                <a:cs typeface="+mn-cs"/>
              </a:rPr>
              <a:t>resolution of the board of directors/partners</a:t>
            </a: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r>
              <a:rPr kumimoji="0" lang="en-US" sz="1600" b="0" i="0" u="none" strike="noStrike" kern="1200" cap="none" spc="0" normalizeH="0" baseline="0" noProof="0" dirty="0">
                <a:ln>
                  <a:noFill/>
                </a:ln>
                <a:solidFill>
                  <a:prstClr val="black"/>
                </a:solidFill>
                <a:effectLst/>
                <a:uLnTx/>
                <a:uFillTx/>
                <a:ea typeface="+mn-ea"/>
                <a:cs typeface="+mn-cs"/>
              </a:rPr>
              <a:t>2.    </a:t>
            </a:r>
            <a:r>
              <a:rPr kumimoji="0" lang="en-US" sz="1600" b="1" i="0" u="sng" strike="noStrike" kern="1200" cap="none" spc="0" normalizeH="0" baseline="0" noProof="0" dirty="0">
                <a:ln>
                  <a:noFill/>
                </a:ln>
                <a:solidFill>
                  <a:srgbClr val="FF0000"/>
                </a:solidFill>
                <a:effectLst/>
                <a:uLnTx/>
                <a:uFillTx/>
                <a:ea typeface="+mn-ea"/>
                <a:cs typeface="+mn-cs"/>
              </a:rPr>
              <a:t>In the event of a joint venture, a certificate </a:t>
            </a:r>
            <a:r>
              <a:rPr lang="en-US" sz="1600" dirty="0">
                <a:solidFill>
                  <a:prstClr val="black"/>
                </a:solidFill>
              </a:rPr>
              <a:t>is required from </a:t>
            </a:r>
            <a:r>
              <a:rPr kumimoji="0" lang="en-US" sz="1600" b="1" i="0" u="sng" strike="noStrike" kern="1200" cap="none" spc="0" normalizeH="0" baseline="0" noProof="0" dirty="0">
                <a:ln>
                  <a:noFill/>
                </a:ln>
                <a:solidFill>
                  <a:srgbClr val="FF0000"/>
                </a:solidFill>
                <a:effectLst/>
                <a:uLnTx/>
                <a:uFillTx/>
                <a:ea typeface="+mn-ea"/>
                <a:cs typeface="+mn-cs"/>
              </a:rPr>
              <a:t>each member </a:t>
            </a:r>
            <a:r>
              <a:rPr kumimoji="0" lang="en-US" sz="1600" b="0" i="0" u="none" strike="noStrike" kern="1200" cap="none" spc="0" normalizeH="0" baseline="0" noProof="0" dirty="0">
                <a:ln>
                  <a:noFill/>
                </a:ln>
                <a:solidFill>
                  <a:prstClr val="black"/>
                </a:solidFill>
                <a:effectLst/>
                <a:uLnTx/>
                <a:uFillTx/>
                <a:ea typeface="+mn-ea"/>
                <a:cs typeface="+mn-cs"/>
              </a:rPr>
              <a:t>of the JV clearly setting out:</a:t>
            </a:r>
          </a:p>
          <a:p>
            <a:pPr marL="360363" marR="0" lvl="0" indent="-360363" algn="l" defTabSz="914400" rtl="0" eaLnBrk="1" fontAlgn="auto" latinLnBrk="0" hangingPunct="1">
              <a:lnSpc>
                <a:spcPct val="100000"/>
              </a:lnSpc>
              <a:spcBef>
                <a:spcPts val="0"/>
              </a:spcBef>
              <a:spcAft>
                <a:spcPts val="0"/>
              </a:spcAft>
              <a:buClrTx/>
              <a:buSzTx/>
              <a:buFontTx/>
              <a:buNone/>
              <a:tabLst>
                <a:tab pos="542925" algn="l"/>
              </a:tabLst>
              <a:defRPr/>
            </a:pP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a:ln>
                  <a:noFill/>
                </a:ln>
                <a:solidFill>
                  <a:prstClr val="black"/>
                </a:solidFill>
                <a:effectLst/>
                <a:uLnTx/>
                <a:uFillTx/>
                <a:ea typeface="+mn-ea"/>
                <a:cs typeface="+mn-cs"/>
              </a:rPr>
              <a:t>authority</a:t>
            </a:r>
            <a:r>
              <a:rPr kumimoji="0" lang="en-US" sz="1600" b="0" i="0" u="none" strike="noStrike" kern="1200" cap="none" spc="0" normalizeH="0" baseline="0" noProof="0" dirty="0">
                <a:ln>
                  <a:noFill/>
                </a:ln>
                <a:solidFill>
                  <a:prstClr val="black"/>
                </a:solidFill>
                <a:effectLst/>
                <a:uLnTx/>
                <a:uFillTx/>
                <a:ea typeface="+mn-ea"/>
                <a:cs typeface="+mn-cs"/>
              </a:rPr>
              <a:t> for signatory,</a:t>
            </a:r>
          </a:p>
          <a:p>
            <a:pPr marL="360363" marR="0" lvl="0" indent="-360363" algn="l" defTabSz="914400" rtl="0" eaLnBrk="1" fontAlgn="auto" latinLnBrk="0" hangingPunct="1">
              <a:lnSpc>
                <a:spcPct val="100000"/>
              </a:lnSpc>
              <a:spcBef>
                <a:spcPts val="0"/>
              </a:spcBef>
              <a:spcAft>
                <a:spcPts val="0"/>
              </a:spcAft>
              <a:buClrTx/>
              <a:buSzTx/>
              <a:buFontTx/>
              <a:buNone/>
              <a:tabLst>
                <a:tab pos="542925" algn="l"/>
              </a:tabLst>
              <a:defRPr/>
            </a:pP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a:ln>
                  <a:noFill/>
                </a:ln>
                <a:solidFill>
                  <a:prstClr val="black"/>
                </a:solidFill>
                <a:effectLst/>
                <a:uLnTx/>
                <a:uFillTx/>
                <a:ea typeface="+mn-ea"/>
                <a:cs typeface="+mn-cs"/>
              </a:rPr>
              <a:t>undertaking</a:t>
            </a:r>
            <a:r>
              <a:rPr kumimoji="0" lang="en-US" sz="1600" b="0" i="0" u="none" strike="noStrike" kern="1200" cap="none" spc="0" normalizeH="0" baseline="0" noProof="0" dirty="0">
                <a:ln>
                  <a:noFill/>
                </a:ln>
                <a:solidFill>
                  <a:prstClr val="black"/>
                </a:solidFill>
                <a:effectLst/>
                <a:uLnTx/>
                <a:uFillTx/>
                <a:ea typeface="+mn-ea"/>
                <a:cs typeface="+mn-cs"/>
              </a:rPr>
              <a:t> to formally enter into a joint venture contract should an award be made to the joint venture,</a:t>
            </a:r>
          </a:p>
          <a:p>
            <a:pPr marL="360363" marR="0" lvl="0" indent="-360363" algn="l" defTabSz="914400" rtl="0" eaLnBrk="1" fontAlgn="auto" latinLnBrk="0" hangingPunct="1">
              <a:lnSpc>
                <a:spcPct val="100000"/>
              </a:lnSpc>
              <a:spcBef>
                <a:spcPts val="0"/>
              </a:spcBef>
              <a:spcAft>
                <a:spcPts val="0"/>
              </a:spcAft>
              <a:buClrTx/>
              <a:buSzTx/>
              <a:buFontTx/>
              <a:buNone/>
              <a:tabLst>
                <a:tab pos="542925" algn="l"/>
              </a:tabLst>
              <a:defRPr/>
            </a:pPr>
            <a:r>
              <a:rPr kumimoji="0" lang="en-US" sz="1600" b="0" i="0" u="none" strike="noStrike" kern="1200" cap="none" spc="0" normalizeH="0" baseline="0" noProof="0" dirty="0">
                <a:ln>
                  <a:noFill/>
                </a:ln>
                <a:solidFill>
                  <a:prstClr val="black"/>
                </a:solidFill>
                <a:effectLst/>
                <a:uLnTx/>
                <a:uFillTx/>
                <a:ea typeface="+mn-ea"/>
                <a:cs typeface="+mn-cs"/>
              </a:rPr>
              <a:t>-       name of </a:t>
            </a:r>
            <a:r>
              <a:rPr kumimoji="0" lang="en-US" sz="1600" b="1" i="0" u="none" strike="noStrike" kern="1200" cap="none" spc="0" normalizeH="0" baseline="0" noProof="0" dirty="0">
                <a:ln>
                  <a:noFill/>
                </a:ln>
                <a:solidFill>
                  <a:prstClr val="black"/>
                </a:solidFill>
                <a:effectLst/>
                <a:uLnTx/>
                <a:uFillTx/>
                <a:ea typeface="+mn-ea"/>
                <a:cs typeface="+mn-cs"/>
              </a:rPr>
              <a:t>designated lead member </a:t>
            </a:r>
            <a:r>
              <a:rPr kumimoji="0" lang="en-US" sz="1600" b="0" i="0" u="none" strike="noStrike" kern="1200" cap="none" spc="0" normalizeH="0" baseline="0" noProof="0" dirty="0">
                <a:ln>
                  <a:noFill/>
                </a:ln>
                <a:solidFill>
                  <a:prstClr val="black"/>
                </a:solidFill>
                <a:effectLst/>
                <a:uLnTx/>
                <a:uFillTx/>
                <a:ea typeface="+mn-ea"/>
                <a:cs typeface="+mn-cs"/>
              </a:rPr>
              <a:t>of the intended joint venture, as required by tender condition C.2.13.2.</a:t>
            </a: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r>
              <a:rPr kumimoji="0" lang="en-US" sz="1600" b="0" i="0" u="none" strike="noStrike" kern="1200" cap="none" spc="0" normalizeH="0" baseline="0" noProof="0" dirty="0">
                <a:ln>
                  <a:noFill/>
                </a:ln>
                <a:solidFill>
                  <a:prstClr val="black"/>
                </a:solidFill>
                <a:effectLst/>
                <a:uLnTx/>
                <a:uFillTx/>
                <a:ea typeface="+mn-ea"/>
                <a:cs typeface="+mn-cs"/>
              </a:rPr>
              <a:t>3. The resolution in </a:t>
            </a:r>
            <a:r>
              <a:rPr kumimoji="0" lang="en-US" sz="1600" b="1" i="0" u="none" strike="noStrike" kern="1200" cap="none" spc="0" normalizeH="0" baseline="0" noProof="0" dirty="0">
                <a:ln>
                  <a:noFill/>
                </a:ln>
                <a:solidFill>
                  <a:srgbClr val="FF0000"/>
                </a:solidFill>
                <a:effectLst/>
                <a:uLnTx/>
                <a:uFillTx/>
                <a:ea typeface="+mn-ea"/>
                <a:cs typeface="+mn-cs"/>
              </a:rPr>
              <a:t>form A2.1 is given as an example </a:t>
            </a:r>
            <a:r>
              <a:rPr kumimoji="0" lang="en-US" sz="1600" b="0" i="0" u="none" strike="noStrike" kern="1200" cap="none" spc="0" normalizeH="0" baseline="0" noProof="0" dirty="0">
                <a:ln>
                  <a:noFill/>
                </a:ln>
                <a:solidFill>
                  <a:prstClr val="black"/>
                </a:solidFill>
                <a:effectLst/>
                <a:uLnTx/>
                <a:uFillTx/>
                <a:ea typeface="+mn-ea"/>
                <a:cs typeface="+mn-cs"/>
              </a:rPr>
              <a:t>of an acceptable format for authorisation, but submission of this page with the example completed </a:t>
            </a:r>
            <a:r>
              <a:rPr kumimoji="0" lang="en-US" sz="1600" b="1" i="0" u="none" strike="noStrike" kern="1200" cap="none" spc="0" normalizeH="0" baseline="0" noProof="0" dirty="0">
                <a:ln>
                  <a:noFill/>
                </a:ln>
                <a:solidFill>
                  <a:prstClr val="black"/>
                </a:solidFill>
                <a:effectLst/>
                <a:uLnTx/>
                <a:uFillTx/>
                <a:ea typeface="+mn-ea"/>
                <a:cs typeface="+mn-cs"/>
              </a:rPr>
              <a:t>shall not be accepted </a:t>
            </a:r>
            <a:r>
              <a:rPr kumimoji="0" lang="en-US" sz="1600" b="0" i="0" u="none" strike="noStrike" kern="1200" cap="none" spc="0" normalizeH="0" baseline="0" noProof="0" dirty="0">
                <a:ln>
                  <a:noFill/>
                </a:ln>
                <a:solidFill>
                  <a:prstClr val="black"/>
                </a:solidFill>
                <a:effectLst/>
                <a:uLnTx/>
                <a:uFillTx/>
                <a:ea typeface="+mn-ea"/>
                <a:cs typeface="+mn-cs"/>
              </a:rPr>
              <a:t>as authorisation of the tenderer’s signatory.</a:t>
            </a:r>
            <a:r>
              <a:rPr kumimoji="0" lang="en-ZA" sz="16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1410777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782" y="1467145"/>
            <a:ext cx="8457381" cy="3739485"/>
          </a:xfrm>
          <a:prstGeom prst="rect">
            <a:avLst/>
          </a:prstGeom>
          <a:noFill/>
        </p:spPr>
        <p:txBody>
          <a:bodyPr wrap="square" rtlCol="0">
            <a:spAutoFit/>
          </a:bodyPr>
          <a:lstStyle/>
          <a:p>
            <a:pPr marL="228600" lvl="0" indent="-228600">
              <a:spcBef>
                <a:spcPts val="600"/>
              </a:spcBef>
              <a:buFont typeface="+mj-lt"/>
              <a:buAutoNum type="arabicPeriod"/>
              <a:tabLst>
                <a:tab pos="360000" algn="l"/>
                <a:tab pos="720000" algn="l"/>
                <a:tab pos="1080000" algn="l"/>
              </a:tabLst>
              <a:defRPr/>
            </a:pPr>
            <a:r>
              <a:rPr lang="en-ZA" sz="1600" b="1" kern="0" dirty="0">
                <a:solidFill>
                  <a:prstClr val="black"/>
                </a:solidFill>
              </a:rPr>
              <a:t>  BOQ in Excel format </a:t>
            </a:r>
            <a:r>
              <a:rPr lang="en-ZA" sz="1600" kern="0" dirty="0">
                <a:solidFill>
                  <a:prstClr val="black"/>
                </a:solidFill>
              </a:rPr>
              <a:t>not included either in the original or Copy.</a:t>
            </a:r>
          </a:p>
          <a:p>
            <a:pPr marL="342900" lvl="0" indent="-342900">
              <a:spcBef>
                <a:spcPts val="600"/>
              </a:spcBef>
              <a:buFont typeface="+mj-lt"/>
              <a:buAutoNum type="arabicPeriod"/>
              <a:tabLst>
                <a:tab pos="360000" algn="l"/>
                <a:tab pos="720000" algn="l"/>
                <a:tab pos="1080000" algn="l"/>
              </a:tabLst>
              <a:defRPr/>
            </a:pPr>
            <a:r>
              <a:rPr lang="en-US" sz="1600" b="1" kern="0" dirty="0">
                <a:solidFill>
                  <a:prstClr val="black"/>
                </a:solidFill>
              </a:rPr>
              <a:t>Completed or in progress Projects </a:t>
            </a:r>
            <a:r>
              <a:rPr lang="en-US" sz="1600" kern="0" dirty="0">
                <a:solidFill>
                  <a:prstClr val="black"/>
                </a:solidFill>
              </a:rPr>
              <a:t>are not meeting minimum value required or not of similar scope</a:t>
            </a:r>
          </a:p>
          <a:p>
            <a:pPr marL="342900" lvl="0" indent="-342900">
              <a:spcBef>
                <a:spcPts val="600"/>
              </a:spcBef>
              <a:buFont typeface="+mj-lt"/>
              <a:buAutoNum type="arabicPeriod"/>
              <a:tabLst>
                <a:tab pos="360000" algn="l"/>
                <a:tab pos="720000" algn="l"/>
                <a:tab pos="1080000" algn="l"/>
              </a:tabLst>
              <a:defRPr/>
            </a:pPr>
            <a:r>
              <a:rPr lang="en-US" sz="1600" b="1" kern="0" dirty="0">
                <a:solidFill>
                  <a:prstClr val="black"/>
                </a:solidFill>
              </a:rPr>
              <a:t>Form A8 Letter </a:t>
            </a:r>
            <a:r>
              <a:rPr lang="en-US" sz="1600" kern="0" dirty="0">
                <a:solidFill>
                  <a:prstClr val="black"/>
                </a:solidFill>
              </a:rPr>
              <a:t>from Financial Service provider is not project specific or older than three months</a:t>
            </a:r>
          </a:p>
          <a:p>
            <a:pPr marL="342900" lvl="0" indent="-342900">
              <a:spcBef>
                <a:spcPts val="600"/>
              </a:spcBef>
              <a:buFont typeface="+mj-lt"/>
              <a:buAutoNum type="arabicPeriod"/>
              <a:tabLst>
                <a:tab pos="360000" algn="l"/>
                <a:tab pos="720000" algn="l"/>
                <a:tab pos="1080000" algn="l"/>
              </a:tabLst>
              <a:defRPr/>
            </a:pPr>
            <a:r>
              <a:rPr lang="en-US" sz="1600" b="1" kern="0" dirty="0">
                <a:solidFill>
                  <a:prstClr val="black"/>
                </a:solidFill>
              </a:rPr>
              <a:t>Key Personnel </a:t>
            </a:r>
            <a:r>
              <a:rPr lang="en-US" sz="1600" kern="0" dirty="0">
                <a:solidFill>
                  <a:prstClr val="black"/>
                </a:solidFill>
              </a:rPr>
              <a:t>do not meet minimum requirements.</a:t>
            </a:r>
          </a:p>
          <a:p>
            <a:pPr marL="342900" lvl="0" indent="-342900">
              <a:spcBef>
                <a:spcPts val="600"/>
              </a:spcBef>
              <a:buFont typeface="+mj-lt"/>
              <a:buAutoNum type="arabicPeriod"/>
              <a:tabLst>
                <a:tab pos="360000" algn="l"/>
                <a:tab pos="720000" algn="l"/>
                <a:tab pos="1080000" algn="l"/>
              </a:tabLst>
              <a:defRPr/>
            </a:pPr>
            <a:r>
              <a:rPr lang="en-ZA" sz="1600" b="1" kern="0" dirty="0">
                <a:solidFill>
                  <a:prstClr val="black"/>
                </a:solidFill>
              </a:rPr>
              <a:t>BBBEE Score Cards </a:t>
            </a:r>
            <a:r>
              <a:rPr lang="en-ZA" sz="1600" kern="0" dirty="0">
                <a:solidFill>
                  <a:prstClr val="black"/>
                </a:solidFill>
              </a:rPr>
              <a:t>(</a:t>
            </a:r>
            <a:r>
              <a:rPr lang="en-ZA" sz="1600" kern="0" dirty="0">
                <a:solidFill>
                  <a:srgbClr val="FF0000"/>
                </a:solidFill>
              </a:rPr>
              <a:t>non complaint will result in a none responsive offer</a:t>
            </a:r>
            <a:r>
              <a:rPr lang="en-ZA" sz="1600" kern="0" dirty="0">
                <a:solidFill>
                  <a:prstClr val="black"/>
                </a:solidFill>
              </a:rPr>
              <a:t>).</a:t>
            </a:r>
          </a:p>
          <a:p>
            <a:pPr marL="690563" lvl="0" indent="-171450">
              <a:spcBef>
                <a:spcPts val="600"/>
              </a:spcBef>
              <a:buFont typeface="Arial" panose="020B0604020202020204" pitchFamily="34" charset="0"/>
              <a:buChar char="•"/>
              <a:tabLst>
                <a:tab pos="360000" algn="l"/>
                <a:tab pos="720000" algn="l"/>
                <a:tab pos="1080000" algn="l"/>
              </a:tabLst>
              <a:defRPr/>
            </a:pPr>
            <a:r>
              <a:rPr lang="en-ZA" sz="1600" kern="0" dirty="0">
                <a:solidFill>
                  <a:prstClr val="black"/>
                </a:solidFill>
              </a:rPr>
              <a:t>	Separate scorecards for JV submissions</a:t>
            </a:r>
          </a:p>
          <a:p>
            <a:pPr marL="690563" lvl="0" indent="-171450">
              <a:spcBef>
                <a:spcPts val="600"/>
              </a:spcBef>
              <a:buFont typeface="Arial" panose="020B0604020202020204" pitchFamily="34" charset="0"/>
              <a:buChar char="•"/>
              <a:tabLst>
                <a:tab pos="360000" algn="l"/>
                <a:tab pos="720000" algn="l"/>
                <a:tab pos="1080000" algn="l"/>
              </a:tabLst>
              <a:defRPr/>
            </a:pPr>
            <a:r>
              <a:rPr lang="en-ZA" sz="1600" kern="0" dirty="0">
                <a:solidFill>
                  <a:prstClr val="black"/>
                </a:solidFill>
              </a:rPr>
              <a:t>	Joint Venture score cards which are </a:t>
            </a:r>
            <a:r>
              <a:rPr lang="en-ZA" sz="1600" b="1" kern="0" dirty="0">
                <a:solidFill>
                  <a:prstClr val="black"/>
                </a:solidFill>
              </a:rPr>
              <a:t>not project specific</a:t>
            </a:r>
          </a:p>
          <a:p>
            <a:pPr marL="342900" indent="-342900">
              <a:spcBef>
                <a:spcPts val="600"/>
              </a:spcBef>
              <a:buFont typeface="+mj-lt"/>
              <a:buAutoNum type="arabicPeriod" startAt="7"/>
              <a:tabLst>
                <a:tab pos="360000" algn="l"/>
                <a:tab pos="720000" algn="l"/>
                <a:tab pos="1080000" algn="l"/>
              </a:tabLst>
              <a:defRPr/>
            </a:pPr>
            <a:r>
              <a:rPr lang="en-US" sz="1600" kern="0" dirty="0">
                <a:solidFill>
                  <a:prstClr val="black"/>
                </a:solidFill>
              </a:rPr>
              <a:t>Do </a:t>
            </a:r>
            <a:r>
              <a:rPr lang="en-US" sz="1600" b="1" kern="0" dirty="0">
                <a:solidFill>
                  <a:prstClr val="black"/>
                </a:solidFill>
              </a:rPr>
              <a:t>not ZIP files </a:t>
            </a:r>
            <a:r>
              <a:rPr lang="en-US" sz="1600" kern="0" dirty="0">
                <a:solidFill>
                  <a:prstClr val="black"/>
                </a:solidFill>
              </a:rPr>
              <a:t>to the Flash drive. Do not </a:t>
            </a:r>
            <a:r>
              <a:rPr lang="en-US" sz="1600" b="1" kern="0" dirty="0">
                <a:solidFill>
                  <a:prstClr val="black"/>
                </a:solidFill>
              </a:rPr>
              <a:t>PASSWORD PROTECT </a:t>
            </a:r>
            <a:r>
              <a:rPr lang="en-US" sz="1600" kern="0" dirty="0">
                <a:solidFill>
                  <a:prstClr val="black"/>
                </a:solidFill>
              </a:rPr>
              <a:t>files to the Flash drive.</a:t>
            </a:r>
          </a:p>
          <a:p>
            <a:pPr marL="342900" indent="-342900">
              <a:spcBef>
                <a:spcPts val="600"/>
              </a:spcBef>
              <a:buFont typeface="+mj-lt"/>
              <a:buAutoNum type="arabicPeriod" startAt="7"/>
              <a:tabLst>
                <a:tab pos="360000" algn="l"/>
                <a:tab pos="720000" algn="l"/>
                <a:tab pos="1080000" algn="l"/>
              </a:tabLst>
              <a:defRPr/>
            </a:pPr>
            <a:r>
              <a:rPr lang="en-US" sz="1600" b="1" kern="0" dirty="0">
                <a:solidFill>
                  <a:prstClr val="black"/>
                </a:solidFill>
              </a:rPr>
              <a:t>Check contents </a:t>
            </a:r>
            <a:r>
              <a:rPr lang="en-US" sz="1600" kern="0" dirty="0">
                <a:solidFill>
                  <a:prstClr val="black"/>
                </a:solidFill>
              </a:rPr>
              <a:t>of your Flash drive before submitting the tender.</a:t>
            </a:r>
          </a:p>
          <a:p>
            <a:pPr>
              <a:spcBef>
                <a:spcPts val="600"/>
              </a:spcBef>
              <a:tabLst>
                <a:tab pos="360000" algn="l"/>
                <a:tab pos="720000" algn="l"/>
                <a:tab pos="1080000" algn="l"/>
              </a:tabLst>
              <a:defRPr/>
            </a:pPr>
            <a:endParaRPr lang="en-ZA" sz="1600" kern="0" dirty="0">
              <a:solidFill>
                <a:prstClr val="black"/>
              </a:solidFill>
            </a:endParaRPr>
          </a:p>
        </p:txBody>
      </p:sp>
      <p:sp>
        <p:nvSpPr>
          <p:cNvPr id="5" name="TextBox 4">
            <a:extLst>
              <a:ext uri="{FF2B5EF4-FFF2-40B4-BE49-F238E27FC236}">
                <a16:creationId xmlns:a16="http://schemas.microsoft.com/office/drawing/2014/main" id="{288B78CA-A417-456C-BAD3-3EF076D9BDF9}"/>
              </a:ext>
            </a:extLst>
          </p:cNvPr>
          <p:cNvSpPr txBox="1"/>
          <p:nvPr/>
        </p:nvSpPr>
        <p:spPr>
          <a:xfrm>
            <a:off x="-34543" y="927634"/>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TYPICAL ERRORS IN PREVIOUS SUBMISSIONS</a:t>
            </a:r>
          </a:p>
        </p:txBody>
      </p:sp>
    </p:spTree>
    <p:extLst>
      <p:ext uri="{BB962C8B-B14F-4D97-AF65-F5344CB8AC3E}">
        <p14:creationId xmlns:p14="http://schemas.microsoft.com/office/powerpoint/2010/main" val="203972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1305019" y="3063240"/>
            <a:ext cx="6667129"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600" b="1" dirty="0">
                <a:latin typeface="+mn-lt"/>
              </a:rPr>
              <a:t>1. TENDERING PROCEDURES</a:t>
            </a:r>
          </a:p>
          <a:p>
            <a:pPr algn="ctr">
              <a:lnSpc>
                <a:spcPct val="100000"/>
              </a:lnSpc>
              <a:defRPr/>
            </a:pPr>
            <a:r>
              <a:rPr lang="en-US" sz="2000" b="1" dirty="0">
                <a:latin typeface="+mn-lt"/>
              </a:rPr>
              <a:t>PART T1: CONDITIONS OF TENDER AND TENDER DATA</a:t>
            </a:r>
          </a:p>
          <a:p>
            <a:pPr algn="ctr">
              <a:lnSpc>
                <a:spcPct val="100000"/>
              </a:lnSpc>
              <a:defRPr/>
            </a:pPr>
            <a:endParaRPr lang="en-GB" sz="3200" b="1" dirty="0">
              <a:solidFill>
                <a:schemeClr val="bg1"/>
              </a:solidFill>
              <a:latin typeface="+mn-lt"/>
            </a:endParaRPr>
          </a:p>
        </p:txBody>
      </p:sp>
    </p:spTree>
    <p:extLst>
      <p:ext uri="{BB962C8B-B14F-4D97-AF65-F5344CB8AC3E}">
        <p14:creationId xmlns:p14="http://schemas.microsoft.com/office/powerpoint/2010/main" val="750162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1261737" y="2607406"/>
            <a:ext cx="6902300" cy="158245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600" b="1" dirty="0">
                <a:latin typeface="+mn-lt"/>
              </a:rPr>
              <a:t>4. </a:t>
            </a:r>
            <a:r>
              <a:rPr lang="en-US" sz="3600" b="1" dirty="0"/>
              <a:t>PROJECT DETAILS - DESCRIPTION OF WORKS (CONSULTANT)</a:t>
            </a:r>
            <a:endParaRPr lang="en-ZA" sz="3600" b="1" dirty="0"/>
          </a:p>
        </p:txBody>
      </p:sp>
    </p:spTree>
    <p:extLst>
      <p:ext uri="{BB962C8B-B14F-4D97-AF65-F5344CB8AC3E}">
        <p14:creationId xmlns:p14="http://schemas.microsoft.com/office/powerpoint/2010/main" val="2015305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2785794"/>
            <a:ext cx="9458035" cy="1661993"/>
          </a:xfrm>
          <a:prstGeom prst="rect">
            <a:avLst/>
          </a:prstGeom>
          <a:noFill/>
        </p:spPr>
        <p:txBody>
          <a:bodyPr wrap="square" rtlCol="0">
            <a:spAutoFit/>
          </a:bodyPr>
          <a:lstStyle/>
          <a:p>
            <a:pPr algn="ctr"/>
            <a:r>
              <a:rPr lang="en-ZA" sz="6600" b="1" dirty="0">
                <a:solidFill>
                  <a:schemeClr val="tx2">
                    <a:lumMod val="50000"/>
                  </a:schemeClr>
                </a:solidFill>
              </a:rPr>
              <a:t>THANK YOU</a:t>
            </a:r>
          </a:p>
          <a:p>
            <a:pPr algn="ctr"/>
            <a:endParaRPr lang="en-ZA" sz="3600" b="1" dirty="0">
              <a:solidFill>
                <a:schemeClr val="tx2">
                  <a:lumMod val="50000"/>
                </a:schemeClr>
              </a:solidFill>
            </a:endParaRPr>
          </a:p>
        </p:txBody>
      </p:sp>
    </p:spTree>
    <p:extLst>
      <p:ext uri="{BB962C8B-B14F-4D97-AF65-F5344CB8AC3E}">
        <p14:creationId xmlns:p14="http://schemas.microsoft.com/office/powerpoint/2010/main" val="311913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66446" y="1977177"/>
            <a:ext cx="8410577" cy="2146998"/>
          </a:xfrm>
          <a:prstGeom prst="rect">
            <a:avLst/>
          </a:prstGeom>
        </p:spPr>
        <p:txBody>
          <a:bodyPr wrap="square" lIns="54000" r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The Conditions of Tender are the Standard Conditions of Tender as contained in </a:t>
            </a:r>
            <a:r>
              <a:rPr lang="en-ZA" sz="1600" b="1" dirty="0">
                <a:effectLst/>
                <a:ea typeface="Times New Roman" panose="02020603050405020304" pitchFamily="18" charset="0"/>
                <a:cs typeface="Times New Roman" panose="02020603050405020304" pitchFamily="18" charset="0"/>
              </a:rPr>
              <a:t>Annexure C of the CIDB STANDARD FOR UNIFORMITY IN ENGINEERING AND CONSTRUCTION WORKS CONTRACTS as per Government Notice No. 423 published in Government Gazette No. 42622 of 08 AUGUST 2019 and as amended from time to time. (see www.cidb.org.za).</a:t>
            </a:r>
            <a:endPar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The Standard Conditions of Tender may be downloaded from the CIDB website on the following link: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https://www.gov.za/sites/default/files/gcis_document/201908/42622gen423.pdf</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2118" y="12107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CONDITIONS OF TENDER</a:t>
            </a:r>
          </a:p>
        </p:txBody>
      </p:sp>
      <p:pic>
        <p:nvPicPr>
          <p:cNvPr id="3" name="Picture 2">
            <a:extLst>
              <a:ext uri="{FF2B5EF4-FFF2-40B4-BE49-F238E27FC236}">
                <a16:creationId xmlns:a16="http://schemas.microsoft.com/office/drawing/2014/main" id="{D4510019-EA0F-67EF-AF9D-C7DC47E65B3C}"/>
              </a:ext>
            </a:extLst>
          </p:cNvPr>
          <p:cNvPicPr>
            <a:picLocks noChangeAspect="1"/>
          </p:cNvPicPr>
          <p:nvPr/>
        </p:nvPicPr>
        <p:blipFill>
          <a:blip r:embed="rId3"/>
          <a:stretch>
            <a:fillRect/>
          </a:stretch>
        </p:blipFill>
        <p:spPr>
          <a:xfrm>
            <a:off x="7962561" y="5647267"/>
            <a:ext cx="768163" cy="725487"/>
          </a:xfrm>
          <a:prstGeom prst="rect">
            <a:avLst/>
          </a:prstGeom>
        </p:spPr>
      </p:pic>
    </p:spTree>
    <p:extLst>
      <p:ext uri="{BB962C8B-B14F-4D97-AF65-F5344CB8AC3E}">
        <p14:creationId xmlns:p14="http://schemas.microsoft.com/office/powerpoint/2010/main" val="291317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88F5AF-B877-441F-B7F2-59E75E42A68D}"/>
              </a:ext>
            </a:extLst>
          </p:cNvPr>
          <p:cNvGraphicFramePr>
            <a:graphicFrameLocks noGrp="1"/>
          </p:cNvGraphicFramePr>
          <p:nvPr>
            <p:extLst>
              <p:ext uri="{D42A27DB-BD31-4B8C-83A1-F6EECF244321}">
                <p14:modId xmlns:p14="http://schemas.microsoft.com/office/powerpoint/2010/main" val="2740010709"/>
              </p:ext>
            </p:extLst>
          </p:nvPr>
        </p:nvGraphicFramePr>
        <p:xfrm>
          <a:off x="486033" y="1975528"/>
          <a:ext cx="8171934" cy="2218272"/>
        </p:xfrm>
        <a:graphic>
          <a:graphicData uri="http://schemas.openxmlformats.org/drawingml/2006/table">
            <a:tbl>
              <a:tblPr firstRow="1" bandRow="1">
                <a:tableStyleId>{5940675A-B579-460E-94D1-54222C63F5DA}</a:tableStyleId>
              </a:tblPr>
              <a:tblGrid>
                <a:gridCol w="3885942">
                  <a:extLst>
                    <a:ext uri="{9D8B030D-6E8A-4147-A177-3AD203B41FA5}">
                      <a16:colId xmlns:a16="http://schemas.microsoft.com/office/drawing/2014/main" val="20000"/>
                    </a:ext>
                  </a:extLst>
                </a:gridCol>
                <a:gridCol w="4285992">
                  <a:extLst>
                    <a:ext uri="{9D8B030D-6E8A-4147-A177-3AD203B41FA5}">
                      <a16:colId xmlns:a16="http://schemas.microsoft.com/office/drawing/2014/main" val="20001"/>
                    </a:ext>
                  </a:extLst>
                </a:gridCol>
              </a:tblGrid>
              <a:tr h="789096">
                <a:tc>
                  <a:txBody>
                    <a:bodyPr/>
                    <a:lstStyle/>
                    <a:p>
                      <a:r>
                        <a:rPr lang="en-ZA" sz="1800" b="0" dirty="0"/>
                        <a:t>SUBBMISION OF FORM A1.1</a:t>
                      </a:r>
                    </a:p>
                    <a:p>
                      <a:endParaRPr lang="en-ZA" sz="1800" b="0" dirty="0"/>
                    </a:p>
                  </a:txBody>
                  <a:tcPr anchor="ctr"/>
                </a:tc>
                <a:tc>
                  <a:txBody>
                    <a:bodyPr/>
                    <a:lstStyle/>
                    <a:p>
                      <a:pPr algn="l"/>
                      <a:r>
                        <a:rPr lang="en-US" sz="1800" b="1" kern="1200" dirty="0">
                          <a:solidFill>
                            <a:srgbClr val="FF0000"/>
                          </a:solidFill>
                          <a:effectLst/>
                          <a:latin typeface="+mn-lt"/>
                          <a:ea typeface="+mn-ea"/>
                          <a:cs typeface="+mn-cs"/>
                        </a:rPr>
                        <a:t>24 January 2023</a:t>
                      </a:r>
                      <a:endParaRPr lang="en-ZA" sz="1400" b="1" i="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0002"/>
                  </a:ext>
                </a:extLst>
              </a:tr>
              <a:tr h="471314">
                <a:tc>
                  <a:txBody>
                    <a:bodyPr/>
                    <a:lstStyle/>
                    <a:p>
                      <a:r>
                        <a:rPr lang="en-ZA" sz="1800" b="0" dirty="0"/>
                        <a:t>SUBMISSION OF QUERIES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effectLst/>
                          <a:latin typeface="+mn-lt"/>
                          <a:ea typeface="+mn-ea"/>
                          <a:cs typeface="+mn-cs"/>
                        </a:rPr>
                        <a:t>Request clarifications at least 12 (twelve) working days before the closing date.</a:t>
                      </a:r>
                      <a:endParaRPr lang="en-ZA" sz="1800" b="1" kern="1200" dirty="0">
                        <a:solidFill>
                          <a:srgbClr val="FF0000"/>
                        </a:solidFill>
                        <a:effectLst/>
                        <a:latin typeface="+mn-lt"/>
                        <a:ea typeface="+mn-ea"/>
                        <a:cs typeface="+mn-cs"/>
                      </a:endParaRPr>
                    </a:p>
                  </a:txBody>
                  <a:tcPr anchor="ctr"/>
                </a:tc>
                <a:extLst>
                  <a:ext uri="{0D108BD9-81ED-4DB2-BD59-A6C34878D82A}">
                    <a16:rowId xmlns:a16="http://schemas.microsoft.com/office/drawing/2014/main" val="260815434"/>
                  </a:ext>
                </a:extLst>
              </a:tr>
              <a:tr h="789096">
                <a:tc>
                  <a:txBody>
                    <a:bodyPr/>
                    <a:lstStyle/>
                    <a:p>
                      <a:r>
                        <a:rPr lang="en-US" sz="1800" b="0" dirty="0"/>
                        <a:t>TENDER CLOSING DATE</a:t>
                      </a:r>
                      <a:endParaRPr lang="en-ZA" sz="1800" b="0" dirty="0"/>
                    </a:p>
                  </a:txBody>
                  <a:tcPr anchor="ctr"/>
                </a:tc>
                <a:tc>
                  <a:txBody>
                    <a:bodyPr/>
                    <a:lstStyle/>
                    <a:p>
                      <a:pPr algn="l"/>
                      <a:r>
                        <a:rPr lang="en-ZA" sz="1800" b="1" kern="1200" dirty="0">
                          <a:solidFill>
                            <a:srgbClr val="FF0000"/>
                          </a:solidFill>
                          <a:effectLst/>
                          <a:latin typeface="+mn-lt"/>
                          <a:ea typeface="+mn-ea"/>
                          <a:cs typeface="+mn-cs"/>
                        </a:rPr>
                        <a:t>24 February 2023</a:t>
                      </a:r>
                    </a:p>
                  </a:txBody>
                  <a:tcPr anchor="ctr"/>
                </a:tc>
                <a:extLst>
                  <a:ext uri="{0D108BD9-81ED-4DB2-BD59-A6C34878D82A}">
                    <a16:rowId xmlns:a16="http://schemas.microsoft.com/office/drawing/2014/main" val="1581412361"/>
                  </a:ext>
                </a:extLst>
              </a:tr>
            </a:tbl>
          </a:graphicData>
        </a:graphic>
      </p:graphicFrame>
      <p:sp>
        <p:nvSpPr>
          <p:cNvPr id="6" name="TextBox 5">
            <a:extLst>
              <a:ext uri="{FF2B5EF4-FFF2-40B4-BE49-F238E27FC236}">
                <a16:creationId xmlns:a16="http://schemas.microsoft.com/office/drawing/2014/main" id="{9B0300D3-1368-445B-ACFE-787C65E87A09}"/>
              </a:ext>
            </a:extLst>
          </p:cNvPr>
          <p:cNvSpPr txBox="1"/>
          <p:nvPr/>
        </p:nvSpPr>
        <p:spPr>
          <a:xfrm>
            <a:off x="-3706" y="1079157"/>
            <a:ext cx="9147706" cy="461665"/>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dirty="0">
                <a:solidFill>
                  <a:srgbClr val="E7E6E6"/>
                </a:solidFill>
                <a:latin typeface="Calibri" panose="020F0502020204030204"/>
              </a:rPr>
              <a:t>IMPORTANT DATES</a:t>
            </a:r>
            <a:endParaRPr kumimoji="0" lang="en-ZA" sz="24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36B8A96-96CB-C51B-7136-D9C4832D0077}"/>
              </a:ext>
            </a:extLst>
          </p:cNvPr>
          <p:cNvPicPr>
            <a:picLocks noChangeAspect="1"/>
          </p:cNvPicPr>
          <p:nvPr/>
        </p:nvPicPr>
        <p:blipFill>
          <a:blip r:embed="rId3"/>
          <a:stretch>
            <a:fillRect/>
          </a:stretch>
        </p:blipFill>
        <p:spPr>
          <a:xfrm>
            <a:off x="7972839" y="5670559"/>
            <a:ext cx="768163" cy="725487"/>
          </a:xfrm>
          <a:prstGeom prst="rect">
            <a:avLst/>
          </a:prstGeom>
        </p:spPr>
      </p:pic>
    </p:spTree>
    <p:extLst>
      <p:ext uri="{BB962C8B-B14F-4D97-AF65-F5344CB8AC3E}">
        <p14:creationId xmlns:p14="http://schemas.microsoft.com/office/powerpoint/2010/main" val="30708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2" name="Table 1"/>
          <p:cNvGraphicFramePr>
            <a:graphicFrameLocks noGrp="1"/>
          </p:cNvGraphicFramePr>
          <p:nvPr>
            <p:extLst>
              <p:ext uri="{D42A27DB-BD31-4B8C-83A1-F6EECF244321}">
                <p14:modId xmlns:p14="http://schemas.microsoft.com/office/powerpoint/2010/main" val="1703712905"/>
              </p:ext>
            </p:extLst>
          </p:nvPr>
        </p:nvGraphicFramePr>
        <p:xfrm>
          <a:off x="362464" y="2321153"/>
          <a:ext cx="8386120" cy="4236720"/>
        </p:xfrm>
        <a:graphic>
          <a:graphicData uri="http://schemas.openxmlformats.org/drawingml/2006/table">
            <a:tbl>
              <a:tblPr firstRow="1" bandRow="1">
                <a:tableStyleId>{5C22544A-7EE6-4342-B048-85BDC9FD1C3A}</a:tableStyleId>
              </a:tblPr>
              <a:tblGrid>
                <a:gridCol w="1036568">
                  <a:extLst>
                    <a:ext uri="{9D8B030D-6E8A-4147-A177-3AD203B41FA5}">
                      <a16:colId xmlns:a16="http://schemas.microsoft.com/office/drawing/2014/main" val="20000"/>
                    </a:ext>
                  </a:extLst>
                </a:gridCol>
                <a:gridCol w="7349552">
                  <a:extLst>
                    <a:ext uri="{9D8B030D-6E8A-4147-A177-3AD203B41FA5}">
                      <a16:colId xmlns:a16="http://schemas.microsoft.com/office/drawing/2014/main" val="20001"/>
                    </a:ext>
                  </a:extLst>
                </a:gridCol>
              </a:tblGrid>
              <a:tr h="341190">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18786">
                <a:tc>
                  <a:txBody>
                    <a:bodyPr/>
                    <a:lstStyle/>
                    <a:p>
                      <a:r>
                        <a:rPr lang="en-ZA" sz="1400" dirty="0">
                          <a:solidFill>
                            <a:schemeClr val="tx1"/>
                          </a:solidFill>
                        </a:rPr>
                        <a:t>C.1.1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kern="1200" dirty="0">
                          <a:solidFill>
                            <a:schemeClr val="dk1"/>
                          </a:solidFill>
                          <a:effectLst/>
                          <a:latin typeface="+mn-lt"/>
                          <a:ea typeface="+mn-ea"/>
                          <a:cs typeface="+mn-cs"/>
                        </a:rPr>
                        <a:t>The Employer is the South African National Road Agency SOC Limited (SANRAL). The Employer’s domicilium citandi et executandi (permanent physical business address) is:</a:t>
                      </a:r>
                    </a:p>
                    <a:p>
                      <a:endParaRPr lang="en-ZA" sz="1400" kern="1200" dirty="0">
                        <a:solidFill>
                          <a:schemeClr val="dk1"/>
                        </a:solidFill>
                        <a:effectLst/>
                        <a:latin typeface="+mn-lt"/>
                        <a:ea typeface="+mn-ea"/>
                        <a:cs typeface="+mn-cs"/>
                      </a:endParaRPr>
                    </a:p>
                    <a:p>
                      <a:r>
                        <a:rPr lang="en-ZA" sz="1400" kern="1200" dirty="0">
                          <a:solidFill>
                            <a:schemeClr val="dk1"/>
                          </a:solidFill>
                          <a:effectLst/>
                          <a:latin typeface="+mn-lt"/>
                          <a:ea typeface="+mn-ea"/>
                          <a:cs typeface="+mn-cs"/>
                        </a:rPr>
                        <a:t>48 Tambotie Avenue</a:t>
                      </a:r>
                    </a:p>
                    <a:p>
                      <a:r>
                        <a:rPr lang="en-ZA" sz="1400" kern="1200" dirty="0">
                          <a:solidFill>
                            <a:schemeClr val="dk1"/>
                          </a:solidFill>
                          <a:effectLst/>
                          <a:latin typeface="+mn-lt"/>
                          <a:ea typeface="+mn-ea"/>
                          <a:cs typeface="+mn-cs"/>
                        </a:rPr>
                        <a:t>VAL DE GRACE</a:t>
                      </a:r>
                    </a:p>
                    <a:p>
                      <a:r>
                        <a:rPr lang="en-ZA" sz="1400" kern="1200" dirty="0">
                          <a:solidFill>
                            <a:schemeClr val="dk1"/>
                          </a:solidFill>
                          <a:effectLst/>
                          <a:latin typeface="+mn-lt"/>
                          <a:ea typeface="+mn-ea"/>
                          <a:cs typeface="+mn-cs"/>
                        </a:rPr>
                        <a:t>0184</a:t>
                      </a:r>
                    </a:p>
                    <a:p>
                      <a:endParaRPr lang="en-ZA" sz="1400" kern="1200" dirty="0">
                        <a:solidFill>
                          <a:schemeClr val="dk1"/>
                        </a:solidFill>
                        <a:effectLst/>
                        <a:latin typeface="+mn-lt"/>
                        <a:ea typeface="+mn-ea"/>
                        <a:cs typeface="+mn-cs"/>
                      </a:endParaRPr>
                    </a:p>
                    <a:p>
                      <a:r>
                        <a:rPr lang="en-ZA" sz="1400" kern="1200" dirty="0">
                          <a:solidFill>
                            <a:schemeClr val="dk1"/>
                          </a:solidFill>
                          <a:effectLst/>
                          <a:latin typeface="+mn-lt"/>
                          <a:ea typeface="+mn-ea"/>
                          <a:cs typeface="+mn-cs"/>
                        </a:rPr>
                        <a:t>The Employer’s address for communication relating to this project is:</a:t>
                      </a:r>
                    </a:p>
                    <a:p>
                      <a:r>
                        <a:rPr lang="en-ZA" sz="1400" kern="1200" dirty="0">
                          <a:solidFill>
                            <a:schemeClr val="dk1"/>
                          </a:solidFill>
                          <a:effectLst/>
                          <a:latin typeface="+mn-lt"/>
                          <a:ea typeface="+mn-ea"/>
                          <a:cs typeface="+mn-cs"/>
                        </a:rPr>
                        <a:t> </a:t>
                      </a:r>
                      <a:endParaRPr lang="en-ZA" sz="1600" kern="1200" dirty="0">
                        <a:solidFill>
                          <a:schemeClr val="dk1"/>
                        </a:solidFill>
                        <a:effectLst/>
                        <a:latin typeface="+mn-lt"/>
                        <a:ea typeface="+mn-ea"/>
                        <a:cs typeface="+mn-cs"/>
                      </a:endParaRPr>
                    </a:p>
                    <a:p>
                      <a:r>
                        <a:rPr lang="en-ZA" sz="1600" b="1" kern="1200" dirty="0">
                          <a:solidFill>
                            <a:schemeClr val="dk1"/>
                          </a:solidFill>
                          <a:effectLst/>
                          <a:latin typeface="+mn-lt"/>
                          <a:ea typeface="+mn-ea"/>
                          <a:cs typeface="+mn-cs"/>
                        </a:rPr>
                        <a:t>The Regional Manager (Eastern Region)</a:t>
                      </a:r>
                    </a:p>
                    <a:p>
                      <a:r>
                        <a:rPr lang="en-ZA" sz="1600" b="1" kern="1200" dirty="0">
                          <a:solidFill>
                            <a:schemeClr val="dk1"/>
                          </a:solidFill>
                          <a:effectLst/>
                          <a:latin typeface="+mn-lt"/>
                          <a:ea typeface="+mn-ea"/>
                          <a:cs typeface="+mn-cs"/>
                        </a:rPr>
                        <a:t>Eastern Region</a:t>
                      </a:r>
                    </a:p>
                    <a:p>
                      <a:r>
                        <a:rPr lang="en-ZA" sz="1600" b="1" kern="1200" dirty="0">
                          <a:solidFill>
                            <a:schemeClr val="dk1"/>
                          </a:solidFill>
                          <a:effectLst/>
                          <a:latin typeface="+mn-lt"/>
                          <a:ea typeface="+mn-ea"/>
                          <a:cs typeface="+mn-cs"/>
                        </a:rPr>
                        <a:t>58 Van Eck Place</a:t>
                      </a:r>
                    </a:p>
                    <a:p>
                      <a:r>
                        <a:rPr lang="en-ZA" sz="1600" b="1" kern="1200" dirty="0">
                          <a:solidFill>
                            <a:schemeClr val="dk1"/>
                          </a:solidFill>
                          <a:effectLst/>
                          <a:latin typeface="+mn-lt"/>
                          <a:ea typeface="+mn-ea"/>
                          <a:cs typeface="+mn-cs"/>
                        </a:rPr>
                        <a:t>Mkondeni</a:t>
                      </a:r>
                    </a:p>
                    <a:p>
                      <a:r>
                        <a:rPr lang="en-ZA" sz="1600" b="1" kern="1200" dirty="0">
                          <a:solidFill>
                            <a:schemeClr val="dk1"/>
                          </a:solidFill>
                          <a:effectLst/>
                          <a:latin typeface="+mn-lt"/>
                          <a:ea typeface="+mn-ea"/>
                          <a:cs typeface="+mn-cs"/>
                        </a:rPr>
                        <a:t>Pietermaritzburg</a:t>
                      </a:r>
                    </a:p>
                    <a:p>
                      <a:r>
                        <a:rPr lang="en-ZA" sz="1600" b="1" kern="1200" dirty="0">
                          <a:solidFill>
                            <a:schemeClr val="dk1"/>
                          </a:solidFill>
                          <a:effectLst/>
                          <a:latin typeface="+mn-lt"/>
                          <a:ea typeface="+mn-ea"/>
                          <a:cs typeface="+mn-cs"/>
                        </a:rPr>
                        <a:t>3201</a:t>
                      </a:r>
                    </a:p>
                    <a:p>
                      <a:endParaRPr lang="en-ZA"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362464" y="1502916"/>
            <a:ext cx="8386120" cy="7155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Each item of data given is cross-referenced to the clause in the Standard and Special Conditions of Tender to which it mainly applies.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The Tender Data shall have precedence in the interpretation of any ambiguity or inconsistency between it and the standard/special conditions of tender.</a:t>
            </a:r>
          </a:p>
        </p:txBody>
      </p:sp>
    </p:spTree>
    <p:extLst>
      <p:ext uri="{BB962C8B-B14F-4D97-AF65-F5344CB8AC3E}">
        <p14:creationId xmlns:p14="http://schemas.microsoft.com/office/powerpoint/2010/main" val="420328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6" y="194931"/>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5" name="Table 4">
            <a:extLst>
              <a:ext uri="{FF2B5EF4-FFF2-40B4-BE49-F238E27FC236}">
                <a16:creationId xmlns:a16="http://schemas.microsoft.com/office/drawing/2014/main" id="{63A4EE6C-9E9E-479F-8213-46288783839A}"/>
              </a:ext>
            </a:extLst>
          </p:cNvPr>
          <p:cNvGraphicFramePr>
            <a:graphicFrameLocks noGrp="1"/>
          </p:cNvGraphicFramePr>
          <p:nvPr>
            <p:extLst>
              <p:ext uri="{D42A27DB-BD31-4B8C-83A1-F6EECF244321}">
                <p14:modId xmlns:p14="http://schemas.microsoft.com/office/powerpoint/2010/main" val="3020664183"/>
              </p:ext>
            </p:extLst>
          </p:nvPr>
        </p:nvGraphicFramePr>
        <p:xfrm>
          <a:off x="377087" y="745688"/>
          <a:ext cx="8386120" cy="5917386"/>
        </p:xfrm>
        <a:graphic>
          <a:graphicData uri="http://schemas.openxmlformats.org/drawingml/2006/table">
            <a:tbl>
              <a:tblPr firstRow="1" bandRow="1">
                <a:tableStyleId>{5C22544A-7EE6-4342-B048-85BDC9FD1C3A}</a:tableStyleId>
              </a:tblPr>
              <a:tblGrid>
                <a:gridCol w="903073">
                  <a:extLst>
                    <a:ext uri="{9D8B030D-6E8A-4147-A177-3AD203B41FA5}">
                      <a16:colId xmlns:a16="http://schemas.microsoft.com/office/drawing/2014/main" val="20000"/>
                    </a:ext>
                  </a:extLst>
                </a:gridCol>
                <a:gridCol w="7483047">
                  <a:extLst>
                    <a:ext uri="{9D8B030D-6E8A-4147-A177-3AD203B41FA5}">
                      <a16:colId xmlns:a16="http://schemas.microsoft.com/office/drawing/2014/main" val="20001"/>
                    </a:ext>
                  </a:extLst>
                </a:gridCol>
              </a:tblGrid>
              <a:tr h="647394">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54793">
                <a:tc>
                  <a:txBody>
                    <a:bodyPr/>
                    <a:lstStyle/>
                    <a:p>
                      <a:pPr marL="0" algn="l" defTabSz="914400" rtl="0" eaLnBrk="1" latinLnBrk="0" hangingPunct="1"/>
                      <a:r>
                        <a:rPr lang="en-ZA" sz="1400" b="0" kern="1200" dirty="0">
                          <a:solidFill>
                            <a:schemeClr val="dk1"/>
                          </a:solidFill>
                          <a:effectLst/>
                          <a:latin typeface="+mn-lt"/>
                          <a:ea typeface="+mn-ea"/>
                          <a:cs typeface="+mn-cs"/>
                        </a:rPr>
                        <a:t>C.1.4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The Employer’s Agent can be contacted as follows</a:t>
                      </a:r>
                      <a:r>
                        <a:rPr lang="en-US" sz="1200" b="0" kern="1200" dirty="0">
                          <a:solidFill>
                            <a:schemeClr val="dk1"/>
                          </a:solidFill>
                          <a:effectLst/>
                          <a:latin typeface="+mn-lt"/>
                          <a:ea typeface="+mn-ea"/>
                          <a:cs typeface="+mn-cs"/>
                        </a:rPr>
                        <a:t>:		 </a:t>
                      </a:r>
                      <a:r>
                        <a:rPr lang="en-ZA" sz="1600" b="0" u="sng" kern="1200" dirty="0">
                          <a:solidFill>
                            <a:schemeClr val="accent1"/>
                          </a:solidFill>
                          <a:effectLst/>
                          <a:latin typeface="+mn-lt"/>
                          <a:ea typeface="+mn-ea"/>
                          <a:cs typeface="+mn-cs"/>
                        </a:rPr>
                        <a:t>p</a:t>
                      </a:r>
                      <a:r>
                        <a:rPr lang="en-ZA" sz="1600" u="sng" kern="1200" dirty="0">
                          <a:solidFill>
                            <a:schemeClr val="dk1"/>
                          </a:solidFill>
                          <a:effectLst/>
                          <a:latin typeface="+mn-lt"/>
                          <a:ea typeface="+mn-ea"/>
                          <a:cs typeface="+mn-cs"/>
                          <a:hlinkClick r:id="rId2"/>
                        </a:rPr>
                        <a:t>rocurementer7@sanral.co.za</a:t>
                      </a:r>
                      <a:r>
                        <a:rPr lang="en-ZA" sz="1600" b="1" i="1"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i="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i="1" kern="1200" dirty="0">
                          <a:solidFill>
                            <a:srgbClr val="FF0000"/>
                          </a:solidFill>
                          <a:effectLst/>
                          <a:latin typeface="+mn-lt"/>
                          <a:ea typeface="+mn-ea"/>
                          <a:cs typeface="+mn-cs"/>
                        </a:rPr>
                        <a:t>NB: All communication during tender stage should be addressed to the email above.</a:t>
                      </a:r>
                      <a:endParaRPr lang="en-US" sz="1200" b="0"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98608">
                <a:tc>
                  <a:txBody>
                    <a:bodyPr/>
                    <a:lstStyle/>
                    <a:p>
                      <a:pPr marL="0" algn="l" defTabSz="914400" rtl="0" eaLnBrk="1" latinLnBrk="0" hangingPunct="1"/>
                      <a:r>
                        <a:rPr lang="en-ZA" sz="1400" b="0" kern="1200" dirty="0">
                          <a:solidFill>
                            <a:schemeClr val="dk1"/>
                          </a:solidFill>
                          <a:effectLst/>
                          <a:latin typeface="+mn-lt"/>
                          <a:ea typeface="+mn-ea"/>
                          <a:cs typeface="+mn-cs"/>
                        </a:rPr>
                        <a:t>C.1.6.2.1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Option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Price negotiations.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1400" b="0" kern="1200" dirty="0">
                          <a:solidFill>
                            <a:schemeClr val="dk1"/>
                          </a:solidFill>
                          <a:effectLst/>
                          <a:latin typeface="+mn-lt"/>
                          <a:ea typeface="+mn-ea"/>
                          <a:cs typeface="+mn-cs"/>
                        </a:rPr>
                        <a:t>If the price offered by a tenderer scoring the highest points is not market related, the Organ of state may not award the tender to that tenderer. </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endParaRPr lang="en-US" sz="1400" b="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1400" b="0" kern="1200" dirty="0">
                          <a:solidFill>
                            <a:schemeClr val="dk1"/>
                          </a:solidFill>
                          <a:effectLst/>
                          <a:latin typeface="+mn-lt"/>
                          <a:ea typeface="+mn-ea"/>
                          <a:cs typeface="+mn-cs"/>
                        </a:rPr>
                        <a:t> The Organs of state may – </a:t>
                      </a:r>
                    </a:p>
                    <a:p>
                      <a:pPr marL="400050" marR="0" lvl="0" indent="-400050" algn="l" defTabSz="914400" rtl="0" eaLnBrk="1" fontAlgn="auto" latinLnBrk="0" hangingPunct="1">
                        <a:lnSpc>
                          <a:spcPct val="110000"/>
                        </a:lnSpc>
                        <a:spcBef>
                          <a:spcPts val="0"/>
                        </a:spcBef>
                        <a:spcAft>
                          <a:spcPts val="0"/>
                        </a:spcAft>
                        <a:buClrTx/>
                        <a:buSzTx/>
                        <a:buFont typeface="+mj-lt"/>
                        <a:buAutoNum type="romanLcPeriod"/>
                        <a:tabLst/>
                        <a:defRPr/>
                      </a:pPr>
                      <a:r>
                        <a:rPr lang="en-US" sz="1400" b="0" kern="1200" dirty="0">
                          <a:solidFill>
                            <a:schemeClr val="dk1"/>
                          </a:solidFill>
                          <a:effectLst/>
                          <a:latin typeface="+mn-lt"/>
                          <a:ea typeface="+mn-ea"/>
                          <a:cs typeface="+mn-cs"/>
                        </a:rPr>
                        <a:t>Negotiate a market related price with the tender scoring the highest points or cancel the tender;</a:t>
                      </a:r>
                    </a:p>
                    <a:p>
                      <a:pPr marL="400050" marR="0" lvl="0" indent="-400050" algn="l" defTabSz="914400" rtl="0" eaLnBrk="1" fontAlgn="auto" latinLnBrk="0" hangingPunct="1">
                        <a:lnSpc>
                          <a:spcPct val="110000"/>
                        </a:lnSpc>
                        <a:spcBef>
                          <a:spcPts val="0"/>
                        </a:spcBef>
                        <a:spcAft>
                          <a:spcPts val="0"/>
                        </a:spcAft>
                        <a:buClrTx/>
                        <a:buSzTx/>
                        <a:buFont typeface="+mj-lt"/>
                        <a:buAutoNum type="romanLcPeriod"/>
                        <a:tabLst/>
                        <a:defRPr/>
                      </a:pPr>
                      <a:r>
                        <a:rPr lang="en-US" sz="1400" b="0" kern="1200" dirty="0">
                          <a:solidFill>
                            <a:schemeClr val="dk1"/>
                          </a:solidFill>
                          <a:effectLst/>
                          <a:latin typeface="+mn-lt"/>
                          <a:ea typeface="+mn-ea"/>
                          <a:cs typeface="+mn-cs"/>
                        </a:rPr>
                        <a:t>If the tenderer does not agree to a market related price, negotiate a market related price with the tenderer scoring the second highest points or cancel the tender;</a:t>
                      </a:r>
                    </a:p>
                    <a:p>
                      <a:pPr marL="400050" marR="0" lvl="0" indent="-400050" algn="l" defTabSz="914400" rtl="0" eaLnBrk="1" fontAlgn="auto" latinLnBrk="0" hangingPunct="1">
                        <a:lnSpc>
                          <a:spcPct val="110000"/>
                        </a:lnSpc>
                        <a:spcBef>
                          <a:spcPts val="0"/>
                        </a:spcBef>
                        <a:spcAft>
                          <a:spcPts val="0"/>
                        </a:spcAft>
                        <a:buClrTx/>
                        <a:buSzTx/>
                        <a:buFont typeface="+mj-lt"/>
                        <a:buAutoNum type="romanLcPeriod"/>
                        <a:tabLst/>
                        <a:defRPr/>
                      </a:pPr>
                      <a:r>
                        <a:rPr lang="en-US" sz="1400" b="0" kern="1200" dirty="0">
                          <a:solidFill>
                            <a:schemeClr val="dk1"/>
                          </a:solidFill>
                          <a:effectLst/>
                          <a:latin typeface="+mn-lt"/>
                          <a:ea typeface="+mn-ea"/>
                          <a:cs typeface="+mn-cs"/>
                        </a:rPr>
                        <a:t>If the tenderer scoring the second highest points does not agree to a market related price, negotiate a market related price with the tenderer scoring the third highest points or cancel the tender;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startAt="3"/>
                        <a:tabLst/>
                        <a:defRPr/>
                      </a:pPr>
                      <a:r>
                        <a:rPr lang="en-US" sz="1400" b="0" kern="1200" dirty="0">
                          <a:solidFill>
                            <a:schemeClr val="dk1"/>
                          </a:solidFill>
                          <a:effectLst/>
                          <a:latin typeface="+mn-lt"/>
                          <a:ea typeface="+mn-ea"/>
                          <a:cs typeface="+mn-cs"/>
                        </a:rPr>
                        <a:t>If a market related price is not agreed as envisaged in paragraph b(iii), the organ of state must cancel the tender.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3622802"/>
                  </a:ext>
                </a:extLst>
              </a:tr>
            </a:tbl>
          </a:graphicData>
        </a:graphic>
      </p:graphicFrame>
    </p:spTree>
    <p:extLst>
      <p:ext uri="{BB962C8B-B14F-4D97-AF65-F5344CB8AC3E}">
        <p14:creationId xmlns:p14="http://schemas.microsoft.com/office/powerpoint/2010/main" val="1279277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p:Policy xmlns:p="office.server.policy" id="" local="true">
  <p:Name>Project Document</p:Name>
  <p:Description>Policy to track changes on the document for reporting and auditing purposes</p:Description>
  <p:Statement>All changes on this document is recorded for auditing purposes</p:Statement>
  <p:PolicyItems>
    <p:PolicyItem featureId="Microsoft.Office.RecordsManagement.PolicyFeatures.PolicyAudit" staticId="0x010100D15AA5D796C2E24885854C77671F6804|-421390505" UniqueId="2417dfdc-5a3a-4a8f-a7fd-97258f20da09">
      <p:Name>Auditing</p:Name>
      <p:Description>Audits user actions on documents and list items to the Audit Log.</p:Description>
      <p:CustomData>
        <Audit>
          <Update/>
          <DeleteRestore/>
        </Audit>
      </p:CustomData>
    </p:PolicyItem>
  </p:PolicyItems>
</p:Policy>
</file>

<file path=customXml/item2.xml><?xml version="1.0" encoding="utf-8"?>
<?mso-contentType ?>
<SharedContentType xmlns="Microsoft.SharePoint.Taxonomy.ContentTypeSync" SourceId="c02efd5e-dc8e-4eb5-87c0-19f852f5e258" ContentTypeId="0x010100D15AA5D796C2E24885854C77671F6804" PreviousValue="false" LastSyncTimeStamp="2021-05-20T07:37:02.753Z"/>
</file>

<file path=customXml/item3.xml><?xml version="1.0" encoding="utf-8"?>
<ct:contentTypeSchema xmlns:ct="http://schemas.microsoft.com/office/2006/metadata/contentType" xmlns:ma="http://schemas.microsoft.com/office/2006/metadata/properties/metaAttributes" ct:_="" ma:_="" ma:contentTypeName="Project Document" ma:contentTypeID="0x010100D15AA5D796C2E24885854C77671F680400317BEE73C830EC42ADB17BA01441FF0C" ma:contentTypeVersion="5" ma:contentTypeDescription="Base content type for Project Documents" ma:contentTypeScope="" ma:versionID="d92e73d404a74a174546461646583aa9">
  <xsd:schema xmlns:xsd="http://www.w3.org/2001/XMLSchema" xmlns:xs="http://www.w3.org/2001/XMLSchema" xmlns:p="http://schemas.microsoft.com/office/2006/metadata/properties" xmlns:ns1="http://schemas.microsoft.com/sharepoint/v3" xmlns:ns2="b587f270-5343-468f-874f-e7b5a707415b" xmlns:ns3="http://schemas.microsoft.com/sharepoint/v3/fields" targetNamespace="http://schemas.microsoft.com/office/2006/metadata/properties" ma:root="true" ma:fieldsID="1c6156df7c395d7d78cdcc99651cdf3d" ns1:_="" ns2:_="" ns3:_="">
    <xsd:import namespace="http://schemas.microsoft.com/sharepoint/v3"/>
    <xsd:import namespace="b587f270-5343-468f-874f-e7b5a707415b"/>
    <xsd:import namespace="http://schemas.microsoft.com/sharepoint/v3/fields"/>
    <xsd:element name="properties">
      <xsd:complexType>
        <xsd:sequence>
          <xsd:element name="documentManagement">
            <xsd:complexType>
              <xsd:all>
                <xsd:element ref="ns2:ProjectNumber" minOccurs="0"/>
                <xsd:element ref="ns2:AreaAssetZone" minOccurs="0"/>
                <xsd:element ref="ns2:SequentialNumber" minOccurs="0"/>
                <xsd:element ref="ns2:SheetNumber" minOccurs="0"/>
                <xsd:element ref="ns3:_Revision" minOccurs="0"/>
                <xsd:element ref="ns2:PolicyOwner" minOccurs="0"/>
                <xsd:element ref="ns2:EngineeringWorkPackage" minOccurs="0"/>
                <xsd:element ref="ns2:PageSize" minOccurs="0"/>
                <xsd:element ref="ns2:TransmittalNumber" minOccurs="0"/>
                <xsd:element ref="ns2:TransmittalDate" minOccurs="0"/>
                <xsd:element ref="ns2:TransmittalPurpose" minOccurs="0"/>
                <xsd:element ref="ns2:lad1fd3da6e341e2a8ac56c4f85583e3" minOccurs="0"/>
                <xsd:element ref="ns2:TaxCatchAll" minOccurs="0"/>
                <xsd:element ref="ns2:TaxCatchAllLabel" minOccurs="0"/>
                <xsd:element ref="ns2:ped0d251ea0f491c884d8282acce22c2"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87f270-5343-468f-874f-e7b5a707415b" elementFormDefault="qualified">
    <xsd:import namespace="http://schemas.microsoft.com/office/2006/documentManagement/types"/>
    <xsd:import namespace="http://schemas.microsoft.com/office/infopath/2007/PartnerControls"/>
    <xsd:element name="ProjectNumber" ma:index="2" nillable="true" ma:displayName="Project number" ma:internalName="ProjectNumber" ma:readOnly="false">
      <xsd:simpleType>
        <xsd:restriction base="dms:Text">
          <xsd:maxLength value="255"/>
        </xsd:restriction>
      </xsd:simpleType>
    </xsd:element>
    <xsd:element name="AreaAssetZone" ma:index="5" nillable="true" ma:displayName="Area_Asset or Zone" ma:internalName="AreaAssetZone" ma:readOnly="false">
      <xsd:simpleType>
        <xsd:restriction base="dms:Text">
          <xsd:maxLength value="4"/>
        </xsd:restriction>
      </xsd:simpleType>
    </xsd:element>
    <xsd:element name="SequentialNumber" ma:index="6" nillable="true" ma:displayName="Sequential number" ma:internalName="SequentialNumber" ma:readOnly="false">
      <xsd:simpleType>
        <xsd:restriction base="dms:Text">
          <xsd:maxLength value="5"/>
        </xsd:restriction>
      </xsd:simpleType>
    </xsd:element>
    <xsd:element name="SheetNumber" ma:index="7" nillable="true" ma:displayName="Sheet number" ma:internalName="SheetNumber" ma:readOnly="false">
      <xsd:simpleType>
        <xsd:restriction base="dms:Text">
          <xsd:maxLength value="3"/>
        </xsd:restriction>
      </xsd:simpleType>
    </xsd:element>
    <xsd:element name="PolicyOwner" ma:index="9" nillable="true" ma:displayName="Content Owner" ma:description="The owner of the content, responsible for its publication, revision and maintenance." ma:list="UserInfo" ma:SharePointGroup="0" ma:internalName="Policy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gineeringWorkPackage" ma:index="10" nillable="true" ma:displayName="Engineering work package" ma:internalName="EngineeringWorkPackage" ma:readOnly="false">
      <xsd:simpleType>
        <xsd:restriction base="dms:Text">
          <xsd:maxLength value="255"/>
        </xsd:restriction>
      </xsd:simpleType>
    </xsd:element>
    <xsd:element name="PageSize" ma:index="11" nillable="true" ma:displayName="PageSize" ma:default="A0" ma:format="Dropdown" ma:internalName="PageSize">
      <xsd:simpleType>
        <xsd:restriction base="dms:Choice">
          <xsd:enumeration value="A0"/>
          <xsd:enumeration value="A1"/>
          <xsd:enumeration value="A2"/>
          <xsd:enumeration value="A3"/>
          <xsd:enumeration value="A4"/>
        </xsd:restriction>
      </xsd:simpleType>
    </xsd:element>
    <xsd:element name="TransmittalNumber" ma:index="12" nillable="true" ma:displayName="Transmittal number" ma:internalName="TransmittalNumber" ma:readOnly="false">
      <xsd:simpleType>
        <xsd:restriction base="dms:Text">
          <xsd:maxLength value="255"/>
        </xsd:restriction>
      </xsd:simpleType>
    </xsd:element>
    <xsd:element name="TransmittalDate" ma:index="13" nillable="true" ma:displayName="Transmittal date" ma:format="DateOnly" ma:internalName="TransmittalDate" ma:readOnly="false">
      <xsd:simpleType>
        <xsd:restriction base="dms:DateTime"/>
      </xsd:simpleType>
    </xsd:element>
    <xsd:element name="TransmittalPurpose" ma:index="14" nillable="true" ma:displayName="Transmittal purpose" ma:internalName="TransmittalPurpose" ma:readOnly="false">
      <xsd:simpleType>
        <xsd:restriction base="dms:Text">
          <xsd:maxLength value="255"/>
        </xsd:restriction>
      </xsd:simpleType>
    </xsd:element>
    <xsd:element name="lad1fd3da6e341e2a8ac56c4f85583e3" ma:index="19" nillable="true" ma:taxonomy="true" ma:internalName="lad1fd3da6e341e2a8ac56c4f85583e3" ma:taxonomyFieldName="ZutariDocumentType" ma:displayName="Document Type" ma:readOnly="false" ma:default="" ma:fieldId="{5ad1fd3d-a6e3-41e2-a8ac-56c4f85583e3}" ma:sspId="c02efd5e-dc8e-4eb5-87c0-19f852f5e258" ma:termSetId="2d2c22f9-e412-4e5f-8485-ba36c21506e5"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afeccb44-024a-4e37-876e-0c18de223440}" ma:internalName="TaxCatchAll" ma:showField="CatchAllData" ma:web="c71ae2af-f0af-4963-b3ac-a42b1bebd812">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afeccb44-024a-4e37-876e-0c18de223440}" ma:internalName="TaxCatchAllLabel" ma:readOnly="true" ma:showField="CatchAllDataLabel" ma:web="c71ae2af-f0af-4963-b3ac-a42b1bebd812">
      <xsd:complexType>
        <xsd:complexContent>
          <xsd:extension base="dms:MultiChoiceLookup">
            <xsd:sequence>
              <xsd:element name="Value" type="dms:Lookup" maxOccurs="unbounded" minOccurs="0" nillable="true"/>
            </xsd:sequence>
          </xsd:extension>
        </xsd:complexContent>
      </xsd:complexType>
    </xsd:element>
    <xsd:element name="ped0d251ea0f491c884d8282acce22c2" ma:index="23" nillable="true" ma:taxonomy="true" ma:internalName="ped0d251ea0f491c884d8282acce22c2" ma:taxonomyFieldName="ZutariDiscipline" ma:displayName="Discipline" ma:readOnly="false" ma:default="" ma:fieldId="{9ed0d251-ea0f-491c-884d-8282acce22c2}" ma:taxonomyMulti="true" ma:sspId="c02efd5e-dc8e-4eb5-87c0-19f852f5e258" ma:termSetId="6371e852-3ee0-48e5-b000-019ef7583ed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vision" ma:index="8" nillable="true" ma:displayName="Revision" ma:internalName="_Revis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reaAssetZone xmlns="b587f270-5343-468f-874f-e7b5a707415b" xsi:nil="true"/>
    <TransmittalPurpose xmlns="b587f270-5343-468f-874f-e7b5a707415b" xsi:nil="true"/>
    <lad1fd3da6e341e2a8ac56c4f85583e3 xmlns="b587f270-5343-468f-874f-e7b5a707415b">
      <Terms xmlns="http://schemas.microsoft.com/office/infopath/2007/PartnerControls"/>
    </lad1fd3da6e341e2a8ac56c4f85583e3>
    <ped0d251ea0f491c884d8282acce22c2 xmlns="b587f270-5343-468f-874f-e7b5a707415b">
      <Terms xmlns="http://schemas.microsoft.com/office/infopath/2007/PartnerControls"/>
    </ped0d251ea0f491c884d8282acce22c2>
    <ProjectNumber xmlns="b587f270-5343-468f-874f-e7b5a707415b" xsi:nil="true"/>
    <_Revision xmlns="http://schemas.microsoft.com/sharepoint/v3/fields" xsi:nil="true"/>
    <PageSize xmlns="b587f270-5343-468f-874f-e7b5a707415b">A0</PageSize>
    <TransmittalNumber xmlns="b587f270-5343-468f-874f-e7b5a707415b" xsi:nil="true"/>
    <SheetNumber xmlns="b587f270-5343-468f-874f-e7b5a707415b" xsi:nil="true"/>
    <TaxCatchAll xmlns="b587f270-5343-468f-874f-e7b5a707415b" xsi:nil="true"/>
    <SequentialNumber xmlns="b587f270-5343-468f-874f-e7b5a707415b" xsi:nil="true"/>
    <PolicyOwner xmlns="b587f270-5343-468f-874f-e7b5a707415b">
      <UserInfo>
        <DisplayName/>
        <AccountId xsi:nil="true"/>
        <AccountType/>
      </UserInfo>
    </PolicyOwner>
    <EngineeringWorkPackage xmlns="b587f270-5343-468f-874f-e7b5a707415b" xsi:nil="true"/>
    <TransmittalDate xmlns="b587f270-5343-468f-874f-e7b5a707415b"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7.xml><?xml version="1.0" encoding="utf-8"?>
<?mso-contentType ?>
<PolicyDirtyBag xmlns="microsoft.office.server.policy.changes">
  <Microsoft.Office.RecordsManagement.PolicyFeatures.PolicyAudit op="Change"/>
</PolicyDirtyBag>
</file>

<file path=customXml/itemProps1.xml><?xml version="1.0" encoding="utf-8"?>
<ds:datastoreItem xmlns:ds="http://schemas.openxmlformats.org/officeDocument/2006/customXml" ds:itemID="{9A1C0C13-8050-4771-8DEF-C8BB497D91D4}">
  <ds:schemaRefs>
    <ds:schemaRef ds:uri="office.server.policy"/>
  </ds:schemaRefs>
</ds:datastoreItem>
</file>

<file path=customXml/itemProps2.xml><?xml version="1.0" encoding="utf-8"?>
<ds:datastoreItem xmlns:ds="http://schemas.openxmlformats.org/officeDocument/2006/customXml" ds:itemID="{2BFE3F3C-ACBF-4CAC-A6B3-B7720BF1B41E}">
  <ds:schemaRefs>
    <ds:schemaRef ds:uri="Microsoft.SharePoint.Taxonomy.ContentTypeSync"/>
  </ds:schemaRefs>
</ds:datastoreItem>
</file>

<file path=customXml/itemProps3.xml><?xml version="1.0" encoding="utf-8"?>
<ds:datastoreItem xmlns:ds="http://schemas.openxmlformats.org/officeDocument/2006/customXml" ds:itemID="{C3BAC30A-C6FE-4112-90FD-23FF43C87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87f270-5343-468f-874f-e7b5a707415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81D105F-4FE1-4F85-8CEB-9FAADF900E7A}">
  <ds:schemaRefs>
    <ds:schemaRef ds:uri="http://purl.org/dc/terms/"/>
    <ds:schemaRef ds:uri="http://purl.org/dc/dcmitype/"/>
    <ds:schemaRef ds:uri="386debc9-383f-4847-87b1-895ff649bec7"/>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61a269fe-267d-4a7f-845e-3de9cfe7e1a0"/>
    <ds:schemaRef ds:uri="http://schemas.microsoft.com/office/2006/metadata/properties"/>
    <ds:schemaRef ds:uri="http://purl.org/dc/elements/1.1/"/>
    <ds:schemaRef ds:uri="b587f270-5343-468f-874f-e7b5a707415b"/>
    <ds:schemaRef ds:uri="http://schemas.microsoft.com/sharepoint/v3/fields"/>
  </ds:schemaRefs>
</ds:datastoreItem>
</file>

<file path=customXml/itemProps5.xml><?xml version="1.0" encoding="utf-8"?>
<ds:datastoreItem xmlns:ds="http://schemas.openxmlformats.org/officeDocument/2006/customXml" ds:itemID="{29B4C318-2252-4E96-B50B-6C24CC22932D}">
  <ds:schemaRefs>
    <ds:schemaRef ds:uri="http://schemas.microsoft.com/sharepoint/v3/contenttype/forms"/>
  </ds:schemaRefs>
</ds:datastoreItem>
</file>

<file path=customXml/itemProps6.xml><?xml version="1.0" encoding="utf-8"?>
<ds:datastoreItem xmlns:ds="http://schemas.openxmlformats.org/officeDocument/2006/customXml" ds:itemID="{7F946D4C-110F-4FE9-9AC1-362420CD179E}">
  <ds:schemaRefs>
    <ds:schemaRef ds:uri="http://schemas.microsoft.com/sharepoint/events"/>
  </ds:schemaRefs>
</ds:datastoreItem>
</file>

<file path=customXml/itemProps7.xml><?xml version="1.0" encoding="utf-8"?>
<ds:datastoreItem xmlns:ds="http://schemas.openxmlformats.org/officeDocument/2006/customXml" ds:itemID="{9E0C65DD-41C5-4B8C-81A6-3555A069D14E}">
  <ds:schemaRefs>
    <ds:schemaRef ds:uri="microsoft.office.server.policy.changes"/>
  </ds:schemaRefs>
</ds:datastoreItem>
</file>

<file path=docProps/app.xml><?xml version="1.0" encoding="utf-8"?>
<Properties xmlns="http://schemas.openxmlformats.org/officeDocument/2006/extended-properties" xmlns:vt="http://schemas.openxmlformats.org/officeDocument/2006/docPropsVTypes">
  <TotalTime>6539</TotalTime>
  <Words>6143</Words>
  <Application>Microsoft Office PowerPoint</Application>
  <PresentationFormat>On-screen Show (4:3)</PresentationFormat>
  <Paragraphs>543</Paragraphs>
  <Slides>51</Slides>
  <Notes>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51</vt:i4>
      </vt:variant>
    </vt:vector>
  </HeadingPairs>
  <TitlesOfParts>
    <vt:vector size="67" baseType="lpstr">
      <vt:lpstr>Arial</vt:lpstr>
      <vt:lpstr>Arial-ItalicMT</vt:lpstr>
      <vt:lpstr>Calibri</vt:lpstr>
      <vt:lpstr>Calibri Light</vt:lpstr>
      <vt:lpstr>Exo 2 Light</vt:lpstr>
      <vt:lpstr>Office Theme</vt:lpstr>
      <vt:lpstr>Custom Design</vt:lpstr>
      <vt:lpstr>1_Custom Design</vt:lpstr>
      <vt:lpstr>6_Custom Design</vt:lpstr>
      <vt:lpstr>3_Custom Design</vt:lpstr>
      <vt:lpstr>4_Custom Design</vt:lpstr>
      <vt:lpstr>5_Custom Design</vt:lpstr>
      <vt:lpstr>7_Custom Design</vt:lpstr>
      <vt:lpstr>2_Custom Design</vt:lpstr>
      <vt:lpstr>8_Custom Design</vt:lpstr>
      <vt:lpstr>1_Office Theme</vt:lpstr>
      <vt:lpstr>     TENDERERS CLARIFICATION BRIEFING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CONSULTANTS’ TENDER BRIEFING</dc:title>
  <dc:creator>Smangele Nkambule (ER)</dc:creator>
  <cp:lastModifiedBy>Mandla Hlabisa (ER)</cp:lastModifiedBy>
  <cp:revision>291</cp:revision>
  <cp:lastPrinted>2022-08-08T13:38:57Z</cp:lastPrinted>
  <dcterms:created xsi:type="dcterms:W3CDTF">2019-02-21T14:40:26Z</dcterms:created>
  <dcterms:modified xsi:type="dcterms:W3CDTF">2023-02-21T11:28:57Z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0x010100A41DED6639840C4DA1E81C9259950C79</vt:lpwstr>
  </property>
  <property fmtid="{D5CDD505-2E9C-101B-9397-08002B2CF9AE}" pid="3" name="ZutariDocumentType">
    <vt:lpwstr/>
  </property>
  <property fmtid="{D5CDD505-2E9C-101B-9397-08002B2CF9AE}" pid="4" name="MediaServiceImageTags">
    <vt:lpwstr/>
  </property>
  <property fmtid="{D5CDD505-2E9C-101B-9397-08002B2CF9AE}" pid="5" name="lcf76f155ced4ddcb4097134ff3c332f">
    <vt:lpwstr/>
  </property>
  <property fmtid="{D5CDD505-2E9C-101B-9397-08002B2CF9AE}" pid="6" name="ZutariDiscipline">
    <vt:lpwstr/>
  </property>
</Properties>
</file>