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63" r:id="rId3"/>
    <p:sldId id="266" r:id="rId4"/>
    <p:sldId id="262" r:id="rId5"/>
    <p:sldId id="264" r:id="rId6"/>
    <p:sldId id="265" r:id="rId7"/>
    <p:sldId id="267" r:id="rId8"/>
    <p:sldId id="269" r:id="rId9"/>
    <p:sldId id="273"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74" r:id="rId29"/>
    <p:sldId id="275" r:id="rId30"/>
    <p:sldId id="259" r:id="rId31"/>
    <p:sldId id="26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1pPr>
    <a:lvl2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2pPr>
    <a:lvl3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3pPr>
    <a:lvl4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4pPr>
    <a:lvl5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5pPr>
    <a:lvl6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6pPr>
    <a:lvl7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7pPr>
    <a:lvl8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8pPr>
    <a:lvl9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F5"/>
          </a:solidFill>
        </a:fill>
      </a:tcStyle>
    </a:wholeTbl>
    <a:band2H>
      <a:tcTxStyle/>
      <a:tcStyle>
        <a:tcBdr/>
        <a:fill>
          <a:solidFill>
            <a:srgbClr val="E7E7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CEE"/>
          </a:solidFill>
        </a:fill>
      </a:tcStyle>
    </a:wholeTbl>
    <a:band2H>
      <a:tcTxStyle/>
      <a:tcStyle>
        <a:tcBdr/>
        <a:fill>
          <a:solidFill>
            <a:srgbClr val="E9FD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1CF"/>
          </a:solidFill>
        </a:fill>
      </a:tcStyle>
    </a:wholeTbl>
    <a:band2H>
      <a:tcTxStyle/>
      <a:tcStyle>
        <a:tcBdr/>
        <a:fill>
          <a:solidFill>
            <a:srgbClr val="FF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34"/>
        </a:fontRef>
        <a:srgbClr val="0000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34"/>
        </a:fontRef>
        <a:srgbClr val="000034"/>
      </a:tcTxStyle>
      <a:tcStyle>
        <a:tcBdr>
          <a:left>
            <a:ln w="12700" cap="flat">
              <a:noFill/>
              <a:miter lim="400000"/>
            </a:ln>
          </a:left>
          <a:right>
            <a:ln w="12700" cap="flat">
              <a:noFill/>
              <a:miter lim="400000"/>
            </a:ln>
          </a:right>
          <a:top>
            <a:ln w="508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6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Row>
  </a:tblStyle>
  <a:tblStyle styleId="{2708684C-4D16-4618-839F-0558EEFCDFE6}" styleName="">
    <a:tblBg/>
    <a:wholeTbl>
      <a:tcTxStyle b="off"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wholeTbl>
    <a:band2H>
      <a:tcTxStyle/>
      <a:tcStyle>
        <a:tcBdr/>
        <a:fill>
          <a:solidFill>
            <a:srgbClr val="FFFFFF"/>
          </a:solidFill>
        </a:fill>
      </a:tcStyle>
    </a:band2H>
    <a:firstCol>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firstCol>
    <a:la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508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lastRow>
    <a:fir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254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Photo">
    <p:spTree>
      <p:nvGrpSpPr>
        <p:cNvPr id="1" name=""/>
        <p:cNvGrpSpPr/>
        <p:nvPr/>
      </p:nvGrpSpPr>
      <p:grpSpPr>
        <a:xfrm>
          <a:off x="0" y="0"/>
          <a:ext cx="0" cy="0"/>
          <a:chOff x="0" y="0"/>
          <a:chExt cx="0" cy="0"/>
        </a:xfrm>
      </p:grpSpPr>
      <p:pic>
        <p:nvPicPr>
          <p:cNvPr id="15" name="Rand Water Powerpoint Template2.jpg" descr="Rand Water Powerpoint Template2.jpg"/>
          <p:cNvPicPr>
            <a:picLocks noChangeAspect="1"/>
          </p:cNvPicPr>
          <p:nvPr/>
        </p:nvPicPr>
        <p:blipFill>
          <a:blip r:embed="rId2"/>
          <a:stretch>
            <a:fillRect/>
          </a:stretch>
        </p:blipFill>
        <p:spPr>
          <a:xfrm>
            <a:off x="5915" y="7826"/>
            <a:ext cx="24372170" cy="13700347"/>
          </a:xfrm>
          <a:prstGeom prst="rect">
            <a:avLst/>
          </a:prstGeom>
          <a:ln w="12700">
            <a:miter lim="400000"/>
          </a:ln>
        </p:spPr>
      </p:pic>
      <p:sp>
        <p:nvSpPr>
          <p:cNvPr id="16" name="Sub-heading title"/>
          <p:cNvSpPr txBox="1">
            <a:spLocks noGrp="1"/>
          </p:cNvSpPr>
          <p:nvPr>
            <p:ph type="body" sz="quarter" idx="21" hasCustomPrompt="1"/>
          </p:nvPr>
        </p:nvSpPr>
        <p:spPr>
          <a:xfrm>
            <a:off x="14689314" y="9158296"/>
            <a:ext cx="8258256" cy="555248"/>
          </a:xfrm>
          <a:prstGeom prst="rect">
            <a:avLst/>
          </a:prstGeom>
        </p:spPr>
        <p:txBody>
          <a:bodyPr/>
          <a:lstStyle>
            <a:lvl1pPr algn="r">
              <a:lnSpc>
                <a:spcPct val="100000"/>
              </a:lnSpc>
              <a:defRPr sz="2800" b="1" cap="all" spc="100">
                <a:solidFill>
                  <a:srgbClr val="53A2CC"/>
                </a:solidFill>
                <a:latin typeface="Calibri"/>
                <a:ea typeface="Calibri"/>
                <a:cs typeface="Calibri"/>
                <a:sym typeface="Calibri"/>
              </a:defRPr>
            </a:lvl1pPr>
          </a:lstStyle>
          <a:p>
            <a:r>
              <a:t>Sub-heading title</a:t>
            </a:r>
          </a:p>
        </p:txBody>
      </p:sp>
      <p:sp>
        <p:nvSpPr>
          <p:cNvPr id="17" name="Author and date"/>
          <p:cNvSpPr txBox="1">
            <a:spLocks noGrp="1"/>
          </p:cNvSpPr>
          <p:nvPr>
            <p:ph type="body" sz="quarter" idx="22" hasCustomPrompt="1"/>
          </p:nvPr>
        </p:nvSpPr>
        <p:spPr>
          <a:xfrm>
            <a:off x="14689314" y="11351390"/>
            <a:ext cx="8258256" cy="555248"/>
          </a:xfrm>
          <a:prstGeom prst="rect">
            <a:avLst/>
          </a:prstGeom>
        </p:spPr>
        <p:txBody>
          <a:bodyPr/>
          <a:lstStyle>
            <a:lvl1pPr algn="r">
              <a:lnSpc>
                <a:spcPct val="100000"/>
              </a:lnSpc>
              <a:defRPr sz="2800" b="1" cap="all" spc="100">
                <a:solidFill>
                  <a:srgbClr val="40649C"/>
                </a:solidFill>
                <a:latin typeface="Calibri"/>
                <a:ea typeface="Calibri"/>
                <a:cs typeface="Calibri"/>
                <a:sym typeface="Calibri"/>
              </a:defRPr>
            </a:lvl1pPr>
          </a:lstStyle>
          <a:p>
            <a:r>
              <a:t>Author and date</a:t>
            </a:r>
          </a:p>
        </p:txBody>
      </p:sp>
      <p:pic>
        <p:nvPicPr>
          <p:cNvPr id="18" name="Image" descr="Image"/>
          <p:cNvPicPr>
            <a:picLocks noChangeAspect="1"/>
          </p:cNvPicPr>
          <p:nvPr/>
        </p:nvPicPr>
        <p:blipFill>
          <a:blip r:embed="rId3"/>
          <a:stretch>
            <a:fillRect/>
          </a:stretch>
        </p:blipFill>
        <p:spPr>
          <a:xfrm>
            <a:off x="17222852" y="1025275"/>
            <a:ext cx="5547032" cy="1647489"/>
          </a:xfrm>
          <a:prstGeom prst="rect">
            <a:avLst/>
          </a:prstGeom>
          <a:ln w="12700">
            <a:miter lim="400000"/>
          </a:ln>
        </p:spPr>
      </p:pic>
      <p:pic>
        <p:nvPicPr>
          <p:cNvPr id="1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20" name="Presentation Title"/>
          <p:cNvSpPr txBox="1">
            <a:spLocks noGrp="1"/>
          </p:cNvSpPr>
          <p:nvPr>
            <p:ph type="body" sz="quarter" idx="23" hasCustomPrompt="1"/>
          </p:nvPr>
        </p:nvSpPr>
        <p:spPr>
          <a:xfrm>
            <a:off x="9248489" y="7947966"/>
            <a:ext cx="13696131" cy="1121967"/>
          </a:xfrm>
          <a:prstGeom prst="rect">
            <a:avLst/>
          </a:prstGeom>
        </p:spPr>
        <p:txBody>
          <a:bodyPr anchor="ctr">
            <a:spAutoFit/>
          </a:bodyPr>
          <a:lstStyle>
            <a:lvl1pPr algn="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Presentation Title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copy">
    <p:spTree>
      <p:nvGrpSpPr>
        <p:cNvPr id="1" name=""/>
        <p:cNvGrpSpPr/>
        <p:nvPr/>
      </p:nvGrpSpPr>
      <p:grpSpPr>
        <a:xfrm>
          <a:off x="0" y="0"/>
          <a:ext cx="0" cy="0"/>
          <a:chOff x="0" y="0"/>
          <a:chExt cx="0" cy="0"/>
        </a:xfrm>
      </p:grpSpPr>
      <p:pic>
        <p:nvPicPr>
          <p:cNvPr id="36" name="Rand Water Powerpoint Template8.jpg" descr="Rand Water Powerpoint Template8.jpg"/>
          <p:cNvPicPr>
            <a:picLocks noChangeAspect="1"/>
          </p:cNvPicPr>
          <p:nvPr/>
        </p:nvPicPr>
        <p:blipFill>
          <a:blip r:embed="rId2"/>
          <a:srcRect t="20662" b="5446"/>
          <a:stretch>
            <a:fillRect/>
          </a:stretch>
        </p:blipFill>
        <p:spPr>
          <a:xfrm>
            <a:off x="-38504" y="-17142"/>
            <a:ext cx="24461008" cy="10160003"/>
          </a:xfrm>
          <a:prstGeom prst="rect">
            <a:avLst/>
          </a:prstGeom>
          <a:ln w="12700">
            <a:miter lim="400000"/>
          </a:ln>
        </p:spPr>
      </p:pic>
      <p:pic>
        <p:nvPicPr>
          <p:cNvPr id="37"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38" name="Image" descr="Image"/>
          <p:cNvPicPr>
            <a:picLocks noChangeAspect="1"/>
          </p:cNvPicPr>
          <p:nvPr/>
        </p:nvPicPr>
        <p:blipFill>
          <a:blip r:embed="rId4"/>
          <a:stretch>
            <a:fillRect/>
          </a:stretch>
        </p:blipFill>
        <p:spPr>
          <a:xfrm>
            <a:off x="20482768" y="12236694"/>
            <a:ext cx="3054854" cy="907306"/>
          </a:xfrm>
          <a:prstGeom prst="rect">
            <a:avLst/>
          </a:prstGeom>
          <a:ln w="12700">
            <a:miter lim="400000"/>
          </a:ln>
        </p:spPr>
      </p:pic>
      <p:sp>
        <p:nvSpPr>
          <p:cNvPr id="39" name="Section Title"/>
          <p:cNvSpPr txBox="1">
            <a:spLocks noGrp="1"/>
          </p:cNvSpPr>
          <p:nvPr>
            <p:ph type="body" sz="quarter" idx="21" hasCustomPrompt="1"/>
          </p:nvPr>
        </p:nvSpPr>
        <p:spPr>
          <a:xfrm>
            <a:off x="1250357" y="10800491"/>
            <a:ext cx="19201515" cy="1121967"/>
          </a:xfrm>
          <a:prstGeom prst="rect">
            <a:avLst/>
          </a:prstGeom>
        </p:spPr>
        <p:txBody>
          <a:bodyPr anchor="ctr">
            <a:spAutoFit/>
          </a:bodyPr>
          <a:lstStyle>
            <a:lvl1pP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Section Title</a:t>
            </a:r>
          </a:p>
        </p:txBody>
      </p:sp>
      <p:sp>
        <p:nvSpPr>
          <p:cNvPr id="40"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47" name="Image" descr="Image"/>
          <p:cNvPicPr>
            <a:picLocks noChangeAspect="1"/>
          </p:cNvPicPr>
          <p:nvPr/>
        </p:nvPicPr>
        <p:blipFill>
          <a:blip r:embed="rId2"/>
          <a:stretch>
            <a:fillRect/>
          </a:stretch>
        </p:blipFill>
        <p:spPr>
          <a:xfrm flipH="1">
            <a:off x="17120105" y="-3"/>
            <a:ext cx="7263897" cy="5323852"/>
          </a:xfrm>
          <a:prstGeom prst="rect">
            <a:avLst/>
          </a:prstGeom>
          <a:ln w="12700">
            <a:miter lim="400000"/>
          </a:ln>
        </p:spPr>
      </p:pic>
      <p:pic>
        <p:nvPicPr>
          <p:cNvPr id="48" name="Image" descr="Image"/>
          <p:cNvPicPr>
            <a:picLocks noChangeAspect="1"/>
          </p:cNvPicPr>
          <p:nvPr/>
        </p:nvPicPr>
        <p:blipFill>
          <a:blip r:embed="rId3"/>
          <a:stretch>
            <a:fillRect/>
          </a:stretch>
        </p:blipFill>
        <p:spPr>
          <a:xfrm>
            <a:off x="20482768" y="12236694"/>
            <a:ext cx="3054854" cy="907306"/>
          </a:xfrm>
          <a:prstGeom prst="rect">
            <a:avLst/>
          </a:prstGeom>
          <a:ln w="12700">
            <a:miter lim="400000"/>
          </a:ln>
        </p:spPr>
      </p:pic>
      <p:pic>
        <p:nvPicPr>
          <p:cNvPr id="4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50" name="Slide Title"/>
          <p:cNvSpPr txBox="1">
            <a:spLocks noGrp="1"/>
          </p:cNvSpPr>
          <p:nvPr>
            <p:ph type="body" sz="quarter" idx="21" hasCustomPrompt="1"/>
          </p:nvPr>
        </p:nvSpPr>
        <p:spPr>
          <a:xfrm>
            <a:off x="1336481" y="992608"/>
            <a:ext cx="15928531" cy="1512885"/>
          </a:xfrm>
          <a:prstGeom prst="rect">
            <a:avLst/>
          </a:prstGeom>
        </p:spPr>
        <p:txBody>
          <a:bodyPr/>
          <a:lstStyle>
            <a:lvl1pPr>
              <a:defRPr b="1" spc="-159">
                <a:solidFill>
                  <a:srgbClr val="335E9A"/>
                </a:solidFill>
                <a:latin typeface="Calibri"/>
                <a:ea typeface="Calibri"/>
                <a:cs typeface="Calibri"/>
                <a:sym typeface="Calibri"/>
              </a:defRPr>
            </a:lvl1pPr>
          </a:lstStyle>
          <a:p>
            <a:r>
              <a:t>Slide Title</a:t>
            </a:r>
          </a:p>
        </p:txBody>
      </p:sp>
      <p:sp>
        <p:nvSpPr>
          <p:cNvPr id="51" name="Body Level One…"/>
          <p:cNvSpPr txBox="1">
            <a:spLocks noGrp="1"/>
          </p:cNvSpPr>
          <p:nvPr>
            <p:ph type="body" idx="22"/>
          </p:nvPr>
        </p:nvSpPr>
        <p:spPr>
          <a:xfrm>
            <a:off x="1336481" y="2523121"/>
            <a:ext cx="18524676" cy="9817125"/>
          </a:xfrm>
          <a:prstGeom prst="rect">
            <a:avLst/>
          </a:prstGeom>
        </p:spPr>
        <p:txBody>
          <a:bodyPr numCol="2" spcCol="926231"/>
          <a:lstStyle>
            <a:lvl1pPr>
              <a:spcBef>
                <a:spcPts val="1200"/>
              </a:spcBef>
              <a:buClr>
                <a:srgbClr val="335E9A"/>
              </a:buClr>
              <a:defRPr sz="2800" spc="-100">
                <a:solidFill>
                  <a:srgbClr val="000000"/>
                </a:solidFill>
                <a:latin typeface="Calibri"/>
                <a:ea typeface="Calibri"/>
                <a:cs typeface="Calibri"/>
                <a:sym typeface="Calibri"/>
              </a:defRPr>
            </a:lvl1pPr>
            <a:lvl2pPr indent="457200">
              <a:spcBef>
                <a:spcPts val="1200"/>
              </a:spcBef>
              <a:buClr>
                <a:srgbClr val="335E9A"/>
              </a:buClr>
              <a:defRPr sz="2800" spc="-100">
                <a:solidFill>
                  <a:srgbClr val="000000"/>
                </a:solidFill>
                <a:latin typeface="Calibri"/>
                <a:ea typeface="Calibri"/>
                <a:cs typeface="Calibri"/>
                <a:sym typeface="Calibri"/>
              </a:defRPr>
            </a:lvl2pPr>
            <a:lvl3pPr indent="914400">
              <a:spcBef>
                <a:spcPts val="1200"/>
              </a:spcBef>
              <a:buClr>
                <a:srgbClr val="335E9A"/>
              </a:buClr>
              <a:defRPr sz="2800" spc="-100">
                <a:solidFill>
                  <a:srgbClr val="000000"/>
                </a:solidFill>
                <a:latin typeface="Calibri"/>
                <a:ea typeface="Calibri"/>
                <a:cs typeface="Calibri"/>
                <a:sym typeface="Calibri"/>
              </a:defRPr>
            </a:lvl3pPr>
            <a:lvl4pPr indent="1371600">
              <a:spcBef>
                <a:spcPts val="1200"/>
              </a:spcBef>
              <a:buClr>
                <a:srgbClr val="335E9A"/>
              </a:buClr>
              <a:defRPr sz="2800" spc="-100">
                <a:solidFill>
                  <a:srgbClr val="000000"/>
                </a:solidFill>
                <a:latin typeface="Calibri"/>
                <a:ea typeface="Calibri"/>
                <a:cs typeface="Calibri"/>
                <a:sym typeface="Calibri"/>
              </a:defRPr>
            </a:lvl4pPr>
            <a:lvl5pPr indent="1828800">
              <a:spcBef>
                <a:spcPts val="1200"/>
              </a:spcBef>
              <a:buClr>
                <a:srgbClr val="335E9A"/>
              </a:buClr>
              <a:defRPr sz="2800" spc="-100">
                <a:solidFill>
                  <a:srgbClr val="000000"/>
                </a:solidFill>
                <a:latin typeface="Calibri"/>
                <a:ea typeface="Calibri"/>
                <a:cs typeface="Calibri"/>
                <a:sym typeface="Calibri"/>
              </a:defRPr>
            </a:lvl5pPr>
          </a:lstStyle>
          <a:p>
            <a:r>
              <a:t> Body Level One</a:t>
            </a:r>
            <a:endParaRPr spc="-28"/>
          </a:p>
          <a:p>
            <a:pPr lvl="1"/>
            <a:r>
              <a:t>Body Level Two</a:t>
            </a:r>
            <a:endParaRPr spc="-28"/>
          </a:p>
          <a:p>
            <a:pPr lvl="2"/>
            <a:r>
              <a:t>Body Level Three</a:t>
            </a:r>
            <a:endParaRPr spc="-28"/>
          </a:p>
          <a:p>
            <a:pPr lvl="3"/>
            <a:r>
              <a:t>Body Level Four</a:t>
            </a:r>
            <a:endParaRPr spc="-28"/>
          </a:p>
          <a:p>
            <a:pPr lvl="4"/>
            <a:r>
              <a:t>Body Level Five</a:t>
            </a:r>
          </a:p>
        </p:txBody>
      </p:sp>
      <p:sp>
        <p:nvSpPr>
          <p:cNvPr id="5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59" name="Pink flamingo with its nose to the water"/>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a:p>
        </p:txBody>
      </p:sp>
      <p:sp>
        <p:nvSpPr>
          <p:cNvPr id="60" name="Black iguana with its baby on its back"/>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a:p>
        </p:txBody>
      </p:sp>
      <p:sp>
        <p:nvSpPr>
          <p:cNvPr id="61" name="Blue-footed booby bird on sand"/>
          <p:cNvSpPr>
            <a:spLocks noGrp="1"/>
          </p:cNvSpPr>
          <p:nvPr>
            <p:ph type="pic" idx="23"/>
          </p:nvPr>
        </p:nvSpPr>
        <p:spPr>
          <a:xfrm>
            <a:off x="571500" y="-698500"/>
            <a:ext cx="11684000" cy="14426495"/>
          </a:xfrm>
          <a:prstGeom prst="rect">
            <a:avLst/>
          </a:prstGeom>
        </p:spPr>
        <p:txBody>
          <a:bodyPr lIns="91439" tIns="45719" rIns="91439" bIns="45719">
            <a:noAutofit/>
          </a:bodyPr>
          <a:lstStyle/>
          <a:p>
            <a:endParaRPr/>
          </a:p>
        </p:txBody>
      </p:sp>
      <p:sp>
        <p:nvSpPr>
          <p:cNvPr id="6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69" name="Sea turtle swimming underwater"/>
          <p:cNvSpPr>
            <a:spLocks noGrp="1"/>
          </p:cNvSpPr>
          <p:nvPr>
            <p:ph type="pic" idx="21"/>
          </p:nvPr>
        </p:nvSpPr>
        <p:spPr>
          <a:xfrm>
            <a:off x="0" y="-2984500"/>
            <a:ext cx="28333700" cy="17480000"/>
          </a:xfrm>
          <a:prstGeom prst="rect">
            <a:avLst/>
          </a:prstGeom>
        </p:spPr>
        <p:txBody>
          <a:bodyPr lIns="91439" tIns="45719" rIns="91439" bIns="45719">
            <a:noAutofit/>
          </a:bodyPr>
          <a:lstStyle/>
          <a:p>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ack cover">
    <p:spTree>
      <p:nvGrpSpPr>
        <p:cNvPr id="1" name=""/>
        <p:cNvGrpSpPr/>
        <p:nvPr/>
      </p:nvGrpSpPr>
      <p:grpSpPr>
        <a:xfrm>
          <a:off x="0" y="0"/>
          <a:ext cx="0" cy="0"/>
          <a:chOff x="0" y="0"/>
          <a:chExt cx="0" cy="0"/>
        </a:xfrm>
      </p:grpSpPr>
      <p:pic>
        <p:nvPicPr>
          <p:cNvPr id="85" name="Image" descr="Image"/>
          <p:cNvPicPr>
            <a:picLocks noChangeAspect="1"/>
          </p:cNvPicPr>
          <p:nvPr/>
        </p:nvPicPr>
        <p:blipFill>
          <a:blip r:embed="rId2"/>
          <a:srcRect b="25924"/>
          <a:stretch>
            <a:fillRect/>
          </a:stretch>
        </p:blipFill>
        <p:spPr>
          <a:xfrm>
            <a:off x="0" y="0"/>
            <a:ext cx="24400021" cy="10160000"/>
          </a:xfrm>
          <a:prstGeom prst="rect">
            <a:avLst/>
          </a:prstGeom>
          <a:ln w="12700">
            <a:miter lim="400000"/>
          </a:ln>
        </p:spPr>
      </p:pic>
      <p:sp>
        <p:nvSpPr>
          <p:cNvPr id="86" name="Thank you!"/>
          <p:cNvSpPr txBox="1"/>
          <p:nvPr/>
        </p:nvSpPr>
        <p:spPr>
          <a:xfrm>
            <a:off x="574426" y="5244870"/>
            <a:ext cx="23235148" cy="1723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lnSpc>
                <a:spcPct val="70000"/>
              </a:lnSpc>
              <a:spcBef>
                <a:spcPts val="0"/>
              </a:spcBef>
              <a:tabLst/>
              <a:defRPr sz="9200" b="1" spc="-300">
                <a:solidFill>
                  <a:srgbClr val="FFFFFF"/>
                </a:solidFill>
                <a:latin typeface="Calibri"/>
                <a:ea typeface="Calibri"/>
                <a:cs typeface="Calibri"/>
                <a:sym typeface="Calibri"/>
              </a:defRPr>
            </a:lvl1pPr>
          </a:lstStyle>
          <a:p>
            <a:r>
              <a:t>Thank you!</a:t>
            </a:r>
          </a:p>
        </p:txBody>
      </p:sp>
      <p:sp>
        <p:nvSpPr>
          <p:cNvPr id="87" name="Head Office: Physical: 522 Impala Road, Glenvista 2058, South Africa…"/>
          <p:cNvSpPr txBox="1"/>
          <p:nvPr/>
        </p:nvSpPr>
        <p:spPr>
          <a:xfrm>
            <a:off x="1825442" y="10942749"/>
            <a:ext cx="7082643" cy="2068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825500">
              <a:spcBef>
                <a:spcPts val="0"/>
              </a:spcBef>
              <a:tabLst/>
              <a:defRPr sz="2800" b="1" spc="100">
                <a:solidFill>
                  <a:srgbClr val="335E9A"/>
                </a:solidFill>
                <a:latin typeface="Calibri"/>
                <a:ea typeface="Calibri"/>
                <a:cs typeface="Calibri"/>
                <a:sym typeface="Calibri"/>
              </a:defRPr>
            </a:pPr>
            <a:r>
              <a:t>Head Office: Physical: 522 Impala Road, Glenvista 2058, South Africa</a:t>
            </a:r>
            <a:endParaRPr spc="168"/>
          </a:p>
          <a:p>
            <a:pPr algn="l" defTabSz="825500">
              <a:spcBef>
                <a:spcPts val="0"/>
              </a:spcBef>
              <a:tabLst/>
              <a:defRPr sz="2800" b="1" spc="100">
                <a:solidFill>
                  <a:srgbClr val="335E9A"/>
                </a:solidFill>
                <a:latin typeface="Calibri"/>
                <a:ea typeface="Calibri"/>
                <a:cs typeface="Calibri"/>
                <a:sym typeface="Calibri"/>
              </a:defRPr>
            </a:pPr>
            <a:r>
              <a:t>Tel: +27 (0)11 682 0911</a:t>
            </a:r>
            <a:endParaRPr spc="168"/>
          </a:p>
          <a:p>
            <a:pPr algn="l" defTabSz="825500">
              <a:spcBef>
                <a:spcPts val="0"/>
              </a:spcBef>
              <a:tabLst/>
              <a:defRPr sz="2800" b="1" spc="100">
                <a:solidFill>
                  <a:srgbClr val="335E9A"/>
                </a:solidFill>
                <a:latin typeface="Calibri"/>
                <a:ea typeface="Calibri"/>
                <a:cs typeface="Calibri"/>
                <a:sym typeface="Calibri"/>
              </a:defRPr>
            </a:pPr>
            <a:r>
              <a:t>customerservice@randwater.co.za </a:t>
            </a:r>
          </a:p>
        </p:txBody>
      </p:sp>
      <p:pic>
        <p:nvPicPr>
          <p:cNvPr id="88"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89" name="Image" descr="Image"/>
          <p:cNvPicPr>
            <a:picLocks noChangeAspect="1"/>
          </p:cNvPicPr>
          <p:nvPr/>
        </p:nvPicPr>
        <p:blipFill>
          <a:blip r:embed="rId4"/>
          <a:stretch>
            <a:fillRect/>
          </a:stretch>
        </p:blipFill>
        <p:spPr>
          <a:xfrm>
            <a:off x="18304371" y="11241478"/>
            <a:ext cx="4099067" cy="1217442"/>
          </a:xfrm>
          <a:prstGeom prst="rect">
            <a:avLst/>
          </a:prstGeom>
          <a:ln w="12700">
            <a:miter lim="400000"/>
          </a:ln>
        </p:spPr>
      </p:pic>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8"/>
          <a:stretch>
            <a:fillRect/>
          </a:stretch>
        </p:blipFill>
        <p:spPr>
          <a:xfrm flipH="1">
            <a:off x="17120105" y="-3"/>
            <a:ext cx="7263896" cy="5323852"/>
          </a:xfrm>
          <a:prstGeom prst="rect">
            <a:avLst/>
          </a:prstGeom>
          <a:ln w="12700">
            <a:miter lim="400000"/>
          </a:ln>
        </p:spPr>
      </p:pic>
      <p:pic>
        <p:nvPicPr>
          <p:cNvPr id="3" name="Image" descr="Image"/>
          <p:cNvPicPr>
            <a:picLocks noChangeAspect="1"/>
          </p:cNvPicPr>
          <p:nvPr/>
        </p:nvPicPr>
        <p:blipFill>
          <a:blip r:embed="rId9"/>
          <a:stretch>
            <a:fillRect/>
          </a:stretch>
        </p:blipFill>
        <p:spPr>
          <a:xfrm>
            <a:off x="20482768" y="12236694"/>
            <a:ext cx="3054854" cy="907306"/>
          </a:xfrm>
          <a:prstGeom prst="rect">
            <a:avLst/>
          </a:prstGeom>
          <a:ln w="12700">
            <a:miter lim="400000"/>
          </a:ln>
        </p:spPr>
      </p:pic>
      <p:pic>
        <p:nvPicPr>
          <p:cNvPr id="4" name="Image" descr="Image"/>
          <p:cNvPicPr>
            <a:picLocks noChangeAspect="1"/>
          </p:cNvPicPr>
          <p:nvPr/>
        </p:nvPicPr>
        <p:blipFill>
          <a:blip r:embed="rId10"/>
          <a:stretch>
            <a:fillRect/>
          </a:stretch>
        </p:blipFill>
        <p:spPr>
          <a:xfrm>
            <a:off x="10890115" y="12580091"/>
            <a:ext cx="2603770" cy="555248"/>
          </a:xfrm>
          <a:prstGeom prst="rect">
            <a:avLst/>
          </a:prstGeom>
          <a:ln w="12700">
            <a:miter lim="400000"/>
          </a:ln>
        </p:spPr>
      </p:pic>
      <p:sp>
        <p:nvSpPr>
          <p:cNvPr id="5" name="Contents"/>
          <p:cNvSpPr txBox="1"/>
          <p:nvPr/>
        </p:nvSpPr>
        <p:spPr>
          <a:xfrm>
            <a:off x="1336481" y="992608"/>
            <a:ext cx="15928531" cy="151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lnSpc>
                <a:spcPct val="80000"/>
              </a:lnSpc>
              <a:spcBef>
                <a:spcPts val="0"/>
              </a:spcBef>
              <a:tabLst/>
              <a:defRPr sz="8000" b="1" spc="-159">
                <a:solidFill>
                  <a:srgbClr val="335E9A"/>
                </a:solidFill>
                <a:latin typeface="Calibri"/>
                <a:ea typeface="Calibri"/>
                <a:cs typeface="Calibri"/>
                <a:sym typeface="Calibri"/>
              </a:defRPr>
            </a:lvl1pPr>
          </a:lstStyle>
          <a:p>
            <a:r>
              <a:t>Contents</a:t>
            </a:r>
          </a:p>
        </p:txBody>
      </p:sp>
      <p:sp>
        <p:nvSpPr>
          <p:cNvPr id="6" name="Contents"/>
          <p:cNvSpPr txBox="1">
            <a:spLocks noGrp="1"/>
          </p:cNvSpPr>
          <p:nvPr>
            <p:ph type="title" hasCustomPrompt="1"/>
          </p:nvPr>
        </p:nvSpPr>
        <p:spPr>
          <a:xfrm>
            <a:off x="1336481" y="992608"/>
            <a:ext cx="15768919" cy="151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Contents</a:t>
            </a:r>
          </a:p>
        </p:txBody>
      </p:sp>
      <p:sp>
        <p:nvSpPr>
          <p:cNvPr id="7" name="Body Level One…"/>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23431500" y="12268201"/>
            <a:ext cx="371756" cy="555245"/>
          </a:xfrm>
          <a:prstGeom prst="rect">
            <a:avLst/>
          </a:prstGeom>
          <a:ln w="12700">
            <a:miter lim="400000"/>
          </a:ln>
        </p:spPr>
        <p:txBody>
          <a:bodyPr wrap="none" lIns="50800" tIns="50800" rIns="50800" bIns="50800" anchor="b">
            <a:spAutoFit/>
          </a:bodyPr>
          <a:lstStyle>
            <a:lvl1pPr algn="r" defTabSz="825500">
              <a:spcBef>
                <a:spcPts val="0"/>
              </a:spcBef>
              <a:tabLst/>
              <a:defRPr sz="2800" spc="28">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Lst>
  <p:transition spd="med"/>
  <p:txStyles>
    <p:titleStyle>
      <a:lvl1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1pPr>
      <a:lvl2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2pPr>
      <a:lvl3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3pPr>
      <a:lvl4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4pPr>
      <a:lvl5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5pPr>
      <a:lvl6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6pPr>
      <a:lvl7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7pPr>
      <a:lvl8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8pPr>
      <a:lvl9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9pPr>
    </p:titleStyle>
    <p:body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5pPr>
      <a:lvl6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6pPr>
      <a:lvl7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7pPr>
      <a:lvl8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8pPr>
      <a:lvl9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1pPr>
      <a:lvl2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2pPr>
      <a:lvl3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3pPr>
      <a:lvl4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4pPr>
      <a:lvl5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5pPr>
      <a:lvl6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6pPr>
      <a:lvl7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7pPr>
      <a:lvl8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8pPr>
      <a:lvl9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bndwandw@randwater.co.za"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ub-heading title"/>
          <p:cNvSpPr txBox="1">
            <a:spLocks noGrp="1"/>
          </p:cNvSpPr>
          <p:nvPr>
            <p:ph type="body" idx="21"/>
          </p:nvPr>
        </p:nvSpPr>
        <p:spPr>
          <a:xfrm>
            <a:off x="9601200" y="8435216"/>
            <a:ext cx="13346370" cy="1908934"/>
          </a:xfrm>
          <a:prstGeom prst="rect">
            <a:avLst/>
          </a:prstGeom>
        </p:spPr>
        <p:txBody>
          <a:bodyPr>
            <a:normAutofit/>
          </a:bodyPr>
          <a:lstStyle/>
          <a:p>
            <a:pPr algn="ctr">
              <a:lnSpc>
                <a:spcPct val="107000"/>
              </a:lnSpc>
              <a:spcAft>
                <a:spcPts val="1200"/>
              </a:spcAft>
            </a:pPr>
            <a:r>
              <a:rPr lang="en-ZA" dirty="0">
                <a:highlight>
                  <a:srgbClr val="FFFF00"/>
                </a:highlight>
                <a:latin typeface="Arial" panose="020B0604020202020204" pitchFamily="34" charset="0"/>
                <a:ea typeface="Calibri" panose="020F0502020204030204" pitchFamily="34" charset="0"/>
                <a:cs typeface="Arial" panose="020B0604020202020204" pitchFamily="34" charset="0"/>
              </a:rPr>
              <a:t>Tender for the upgrade of </a:t>
            </a:r>
            <a:r>
              <a:rPr lang="en-ZA" dirty="0" err="1">
                <a:highlight>
                  <a:srgbClr val="FFFF00"/>
                </a:highlight>
                <a:latin typeface="Arial" panose="020B0604020202020204" pitchFamily="34" charset="0"/>
                <a:ea typeface="Calibri" panose="020F0502020204030204" pitchFamily="34" charset="0"/>
                <a:cs typeface="Arial" panose="020B0604020202020204" pitchFamily="34" charset="0"/>
              </a:rPr>
              <a:t>rietspruit</a:t>
            </a:r>
            <a:r>
              <a:rPr lang="en-ZA" dirty="0">
                <a:highlight>
                  <a:srgbClr val="FFFF00"/>
                </a:highlight>
                <a:latin typeface="Arial" panose="020B0604020202020204" pitchFamily="34" charset="0"/>
                <a:ea typeface="Calibri" panose="020F0502020204030204" pitchFamily="34" charset="0"/>
                <a:cs typeface="Arial" panose="020B0604020202020204" pitchFamily="34" charset="0"/>
              </a:rPr>
              <a:t> wastewater treatment works by 50 ml/d and the refurbishment of the existing 20 ml/d </a:t>
            </a:r>
            <a:r>
              <a:rPr lang="en-ZA" dirty="0" err="1">
                <a:highlight>
                  <a:srgbClr val="FFFF00"/>
                </a:highlight>
                <a:latin typeface="Arial" panose="020B0604020202020204" pitchFamily="34" charset="0"/>
                <a:ea typeface="Calibri" panose="020F0502020204030204" pitchFamily="34" charset="0"/>
                <a:cs typeface="Arial" panose="020B0604020202020204" pitchFamily="34" charset="0"/>
              </a:rPr>
              <a:t>bnr</a:t>
            </a:r>
            <a:r>
              <a:rPr lang="en-ZA" dirty="0">
                <a:highlight>
                  <a:srgbClr val="FFFF00"/>
                </a:highlight>
                <a:latin typeface="Arial" panose="020B0604020202020204" pitchFamily="34" charset="0"/>
                <a:ea typeface="Calibri" panose="020F0502020204030204" pitchFamily="34" charset="0"/>
                <a:cs typeface="Arial" panose="020B0604020202020204" pitchFamily="34" charset="0"/>
              </a:rPr>
              <a:t> plant at Emfuleni local municipality </a:t>
            </a:r>
            <a:r>
              <a:rPr lang="en-ZA" sz="28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defRPr spc="168">
                <a:solidFill>
                  <a:srgbClr val="48A0CD"/>
                </a:solidFill>
              </a:defRPr>
            </a:pPr>
            <a:endParaRPr dirty="0">
              <a:latin typeface="Arial" panose="020B0604020202020204" pitchFamily="34" charset="0"/>
              <a:cs typeface="Arial" panose="020B0604020202020204" pitchFamily="34" charset="0"/>
            </a:endParaRPr>
          </a:p>
        </p:txBody>
      </p:sp>
      <p:sp>
        <p:nvSpPr>
          <p:cNvPr id="100" name="Author and date"/>
          <p:cNvSpPr txBox="1">
            <a:spLocks noGrp="1"/>
          </p:cNvSpPr>
          <p:nvPr>
            <p:ph type="body" idx="22"/>
          </p:nvPr>
        </p:nvSpPr>
        <p:spPr>
          <a:prstGeom prst="rect">
            <a:avLst/>
          </a:prstGeom>
        </p:spPr>
        <p:txBody>
          <a:bodyPr>
            <a:normAutofit/>
          </a:bodyPr>
          <a:lstStyle/>
          <a:p>
            <a:pPr>
              <a:defRPr spc="168">
                <a:solidFill>
                  <a:srgbClr val="315D99"/>
                </a:solidFill>
              </a:defRPr>
            </a:pPr>
            <a:r>
              <a:rPr lang="en-US" sz="2000" dirty="0">
                <a:latin typeface="Arial" panose="020B0604020202020204" pitchFamily="34" charset="0"/>
                <a:cs typeface="Arial" panose="020B0604020202020204" pitchFamily="34" charset="0"/>
              </a:rPr>
              <a:t>Author and date </a:t>
            </a:r>
            <a:endParaRPr sz="2000" dirty="0">
              <a:latin typeface="Arial" panose="020B0604020202020204" pitchFamily="34" charset="0"/>
              <a:cs typeface="Arial" panose="020B0604020202020204" pitchFamily="34" charset="0"/>
            </a:endParaRPr>
          </a:p>
        </p:txBody>
      </p:sp>
      <p:sp>
        <p:nvSpPr>
          <p:cNvPr id="101" name="Presentation Title"/>
          <p:cNvSpPr txBox="1">
            <a:spLocks noGrp="1"/>
          </p:cNvSpPr>
          <p:nvPr>
            <p:ph type="body" idx="23"/>
          </p:nvPr>
        </p:nvSpPr>
        <p:spPr>
          <a:xfrm>
            <a:off x="9248489" y="7320461"/>
            <a:ext cx="8439436" cy="652294"/>
          </a:xfrm>
          <a:prstGeom prst="rect">
            <a:avLst/>
          </a:prstGeom>
        </p:spPr>
        <p:txBody>
          <a:bodyPr/>
          <a:lstStyle/>
          <a:p>
            <a:pPr algn="ctr">
              <a:lnSpc>
                <a:spcPct val="107000"/>
              </a:lnSpc>
              <a:tabLst>
                <a:tab pos="1371600" algn="l"/>
              </a:tabLst>
            </a:pPr>
            <a:r>
              <a:rPr lang="en-ZA" sz="3600" b="1" dirty="0">
                <a:effectLst/>
                <a:latin typeface="Arial" panose="020B0604020202020204" pitchFamily="34" charset="0"/>
                <a:ea typeface="Calibri" panose="020F0502020204030204" pitchFamily="34" charset="0"/>
              </a:rPr>
              <a:t>RW 10403024/23</a:t>
            </a:r>
            <a:endParaRPr lang="en-ZA" sz="36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628650" y="2505493"/>
            <a:ext cx="23126700" cy="99186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US" sz="3200" b="1" u="sng" kern="1200" spc="0" dirty="0">
                <a:solidFill>
                  <a:prstClr val="black"/>
                </a:solidFill>
                <a:latin typeface="Arial" pitchFamily="34" charset="0"/>
                <a:ea typeface="+mn-ea"/>
                <a:cs typeface="Arial" pitchFamily="34" charset="0"/>
              </a:rPr>
              <a:t>Extent of the Works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The Works consists of Civil Works which includes the construction of various site infrastructure and appurtenant site works, Building Works and Mechanical and Electrical (M&amp;E) Works which consists of the design, manufacture, supply, delivery, installation, testing and commissioning and upholding during the Trial Operational Period and Defects Notification Period. </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This Detailed Mechanical Performance Specification is supplemented by the requirements of the Standard Specification for Mechanical works in Section 6.4. Where these specifications may conflict with other specifications, conditions and requirements that are of a general nature, this specification shall have precedence. Should the Contractor note an inconsistency between the specifications and the drawings, he is required to immediately notify the Engineer and obtain clarification or instructions prior to tendering and prior to ordering or installing equipment.</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L="0" marR="0" indent="457200" algn="l">
              <a:lnSpc>
                <a:spcPct val="107000"/>
              </a:lnSpc>
              <a:spcBef>
                <a:spcPts val="1200"/>
              </a:spcBef>
              <a:spcAft>
                <a:spcPts val="0"/>
              </a:spcAft>
            </a:pPr>
            <a:r>
              <a:rPr lang="en-US" sz="3200" b="1" i="1" kern="1200" spc="0" dirty="0">
                <a:solidFill>
                  <a:prstClr val="black"/>
                </a:solidFill>
                <a:latin typeface="Arial" pitchFamily="34" charset="0"/>
                <a:ea typeface="+mn-ea"/>
                <a:cs typeface="Arial" pitchFamily="34" charset="0"/>
              </a:rPr>
              <a:t>The Civil Scope of Works includes, but is not limited to, the following complying with the specifications:</a:t>
            </a:r>
          </a:p>
          <a:p>
            <a:pPr marL="0" marR="0" indent="457200" algn="l">
              <a:lnSpc>
                <a:spcPct val="107000"/>
              </a:lnSpc>
              <a:spcBef>
                <a:spcPts val="1200"/>
              </a:spcBef>
              <a:spcAft>
                <a:spcPts val="0"/>
              </a:spcAft>
            </a:pPr>
            <a:endParaRPr lang="en-US" sz="3200" b="1" i="1" kern="1200" spc="0" dirty="0">
              <a:solidFill>
                <a:prstClr val="black"/>
              </a:solidFill>
              <a:latin typeface="Arial" pitchFamily="34" charset="0"/>
              <a:ea typeface="+mn-ea"/>
              <a:cs typeface="Arial" pitchFamily="34" charset="0"/>
            </a:endParaRP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a)	Bulk excavation for the construction of internal roads and installation of stormwater, potable and wash water systems, excavation of foundations for structures mentioned in (b) below including pipe trenches and backfill around structures. </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4232593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628650" y="2039342"/>
            <a:ext cx="23126700" cy="11676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b)	Construction of reinforced concrete water retaining structures and water tightness testing, as directed, of the following: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Inlet works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Biological Reactors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Nine (9) Secondary Settling Tanks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Division Box 1 to 5</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Collection Box 1 – 4 &amp; 10</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Concrete manholes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Four (4) Flow Meter Chambers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Chlorine Contact Tanks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Waste Activated Screening Station</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Wash Water Pump Station</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Leachate Pump Station and Overflow Dam</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Balancing Dam and Pump Station</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Sludge Drying Platform</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Return Activated Sludge Screw Pump Stations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Drainage Pump Stations</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3115857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685800" y="2958673"/>
            <a:ext cx="11830050" cy="82725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c)	Supply and installation of:</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Interconnecting pipework and specials for all structures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Potable water supply network</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Wash water network</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Fire water network</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Access roads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Paving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Stormwater infrastructure</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Fencing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Grassing</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
        <p:nvSpPr>
          <p:cNvPr id="5" name="TextBox 4">
            <a:extLst>
              <a:ext uri="{FF2B5EF4-FFF2-40B4-BE49-F238E27FC236}">
                <a16:creationId xmlns:a16="http://schemas.microsoft.com/office/drawing/2014/main" id="{C15CB96D-DDD5-F01B-BE01-01DEB7688A4B}"/>
              </a:ext>
            </a:extLst>
          </p:cNvPr>
          <p:cNvSpPr txBox="1"/>
          <p:nvPr/>
        </p:nvSpPr>
        <p:spPr>
          <a:xfrm>
            <a:off x="12192000" y="2958673"/>
            <a:ext cx="11830050" cy="9326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d)	Building (including electrical wiring and lighting) of:</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Chemical Dosing Building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Administration building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Workshop and Diesel Tank Building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Sludge Dewatering Building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Security Kiosk and Entrance</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Inlet Works/</a:t>
            </a:r>
            <a:r>
              <a:rPr lang="en-US" sz="3200" kern="1200" spc="0" dirty="0" err="1">
                <a:solidFill>
                  <a:prstClr val="black"/>
                </a:solidFill>
                <a:latin typeface="Arial" pitchFamily="34" charset="0"/>
                <a:ea typeface="+mn-ea"/>
                <a:cs typeface="Arial" pitchFamily="34" charset="0"/>
              </a:rPr>
              <a:t>Odour</a:t>
            </a:r>
            <a:r>
              <a:rPr lang="en-US" sz="3200" kern="1200" spc="0" dirty="0">
                <a:solidFill>
                  <a:prstClr val="black"/>
                </a:solidFill>
                <a:latin typeface="Arial" pitchFamily="34" charset="0"/>
                <a:ea typeface="+mn-ea"/>
                <a:cs typeface="Arial" pitchFamily="34" charset="0"/>
              </a:rPr>
              <a:t> Control Building </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Pump Station Buildings </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e)	Grouting in of pipes, specials and equipment supplied and installed by others.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	Demolishing of existing </a:t>
            </a:r>
            <a:r>
              <a:rPr lang="en-US" sz="3200" kern="1200" spc="0" dirty="0" err="1">
                <a:solidFill>
                  <a:prstClr val="black"/>
                </a:solidFill>
                <a:latin typeface="Arial" pitchFamily="34" charset="0"/>
                <a:ea typeface="+mn-ea"/>
                <a:cs typeface="Arial" pitchFamily="34" charset="0"/>
              </a:rPr>
              <a:t>Pasveer</a:t>
            </a:r>
            <a:r>
              <a:rPr lang="en-US" sz="3200" kern="1200" spc="0" dirty="0">
                <a:solidFill>
                  <a:prstClr val="black"/>
                </a:solidFill>
                <a:latin typeface="Arial" pitchFamily="34" charset="0"/>
                <a:ea typeface="+mn-ea"/>
                <a:cs typeface="Arial" pitchFamily="34" charset="0"/>
              </a:rPr>
              <a:t> Ditch.</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g)	Construction of 1350mm diameter concrete final effluent pipeline.</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7712329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990600" y="2505493"/>
            <a:ext cx="23126700" cy="91725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US" sz="3200" b="1" i="1" kern="1200" spc="0" dirty="0">
                <a:solidFill>
                  <a:prstClr val="black"/>
                </a:solidFill>
                <a:latin typeface="Arial" pitchFamily="34" charset="0"/>
                <a:ea typeface="+mn-ea"/>
                <a:cs typeface="Arial" pitchFamily="34" charset="0"/>
              </a:rPr>
              <a:t>The Mechanical and Electrical Scope of Works includes, but is not limited to, the following complying with the specifications: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a)	Inlet Works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One (1) Inlet Works with the following:</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Screenings removal equipment for the six (6) screenings channels as follows: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Six (6) 100mm trash racks complete with lifting equipment</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Six (6) 25mm mechanically front raked coarse screens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Six (6) 6mm fine filter band screens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screenings hydro-conveyor systems (one (1) for coarse screens and one (1) for fines screens)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Screenings washer/compactors sufficient to handle the load plus 50% redundancy from the coarse and fine screens. It is anticipated that at least eight (8) screenings washer/compactors (six (6) duty and two (2) standby) will be required.</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Waste skip bins complete with guiderails and moving equipment sufficient to handle the load plus 50% redundancy from the screenings washer/compactors. It is anticipated that at least sixteen (16) 6m</a:t>
            </a:r>
            <a:r>
              <a:rPr lang="en-US" sz="3200" kern="1200" spc="0" baseline="30000" dirty="0">
                <a:solidFill>
                  <a:prstClr val="black"/>
                </a:solidFill>
                <a:latin typeface="Arial" pitchFamily="34" charset="0"/>
                <a:ea typeface="+mn-ea"/>
                <a:cs typeface="Arial" pitchFamily="34" charset="0"/>
              </a:rPr>
              <a:t>3</a:t>
            </a:r>
            <a:r>
              <a:rPr lang="en-US" sz="3200" kern="1200" spc="0" dirty="0">
                <a:solidFill>
                  <a:prstClr val="black"/>
                </a:solidFill>
                <a:latin typeface="Arial" pitchFamily="34" charset="0"/>
                <a:ea typeface="+mn-ea"/>
                <a:cs typeface="Arial" pitchFamily="34" charset="0"/>
              </a:rPr>
              <a:t> waste skip bins will be required.</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7897364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628650" y="1577600"/>
            <a:ext cx="23622000" cy="13257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Manual screenings removal equipment for the emergency overflow screenings channel as follows: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hand-raked 50mm bar screen</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Hand-raked screenings collection system and discharge</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Hand-rakes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3m</a:t>
            </a:r>
            <a:r>
              <a:rPr lang="en-US" sz="3200" kern="1200" spc="0" baseline="30000" dirty="0">
                <a:solidFill>
                  <a:prstClr val="black"/>
                </a:solidFill>
                <a:latin typeface="Arial" pitchFamily="34" charset="0"/>
                <a:ea typeface="+mn-ea"/>
                <a:cs typeface="Arial" pitchFamily="34" charset="0"/>
              </a:rPr>
              <a:t>3</a:t>
            </a:r>
            <a:r>
              <a:rPr lang="en-US" sz="3200" kern="1200" spc="0" dirty="0">
                <a:solidFill>
                  <a:prstClr val="black"/>
                </a:solidFill>
                <a:latin typeface="Arial" pitchFamily="34" charset="0"/>
                <a:ea typeface="+mn-ea"/>
                <a:cs typeface="Arial" pitchFamily="34" charset="0"/>
              </a:rPr>
              <a:t> waste skips complete with guiderails and moving equipment (one (1) duty and one (1) standby)</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Combined grit and fats, oils and grease (FOG) removal equipment for the three (3) aerated grit and grease removal chambers as follows: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travelling bridges fitted with the following equipment on each:</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o	Grit pumps complete with suction and delivery pipework</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o	FOG scraper arm</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FOG collection screw conveyors </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FOG waste bins sufficient to handle the FOG load plus 50% redundancy from the grit and grease chambers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Grit collection pipework</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Grit washers sufficient to handle the load plus 50% redundancy from the grit pumps. It is anticipated that at least three (3) grit washers (two (2) duty and one (1) standby) will be required.</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Waste skip bins complete with guiderails and moving equipment sufficient to handle the load plus 50% redundancy from the grit washers. It is anticipated that at least six (6) 6m</a:t>
            </a:r>
            <a:r>
              <a:rPr lang="en-US" sz="3200" kern="1200" spc="0" baseline="30000" dirty="0">
                <a:solidFill>
                  <a:prstClr val="black"/>
                </a:solidFill>
                <a:latin typeface="Arial" pitchFamily="34" charset="0"/>
                <a:ea typeface="+mn-ea"/>
                <a:cs typeface="Arial" pitchFamily="34" charset="0"/>
              </a:rPr>
              <a:t>3</a:t>
            </a:r>
            <a:r>
              <a:rPr lang="en-US" sz="3200" kern="1200" spc="0" dirty="0">
                <a:solidFill>
                  <a:prstClr val="black"/>
                </a:solidFill>
                <a:latin typeface="Arial" pitchFamily="34" charset="0"/>
                <a:ea typeface="+mn-ea"/>
                <a:cs typeface="Arial" pitchFamily="34" charset="0"/>
              </a:rPr>
              <a:t> waste skip bins will be required.</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Compressors and blowers complete with air diffusers and all appurtenant pipework</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7433866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571500" y="1948654"/>
            <a:ext cx="23812500" cy="105341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Wash water system complete with storage tanks and booster pumps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Parshall flume and ultrasonic level sensor for flow measurement in the 50 Mℓ/day outlet channel</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a:t>
            </a:r>
            <a:r>
              <a:rPr lang="en-US" sz="3200" kern="1200" spc="0" dirty="0" err="1">
                <a:solidFill>
                  <a:prstClr val="black"/>
                </a:solidFill>
                <a:latin typeface="Arial" pitchFamily="34" charset="0"/>
                <a:ea typeface="+mn-ea"/>
                <a:cs typeface="Arial" pitchFamily="34" charset="0"/>
              </a:rPr>
              <a:t>Sutro</a:t>
            </a:r>
            <a:r>
              <a:rPr lang="en-US" sz="3200" kern="1200" spc="0" dirty="0">
                <a:solidFill>
                  <a:prstClr val="black"/>
                </a:solidFill>
                <a:latin typeface="Arial" pitchFamily="34" charset="0"/>
                <a:ea typeface="+mn-ea"/>
                <a:cs typeface="Arial" pitchFamily="34" charset="0"/>
              </a:rPr>
              <a:t> weir and ultrasonic level sensor for flow measurement in the 20 Mℓ/day outlet channel</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Wall mounted and channel mounted sluice gates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a:t>
            </a:r>
            <a:r>
              <a:rPr lang="en-US" sz="3200" kern="1200" spc="0" dirty="0" err="1">
                <a:solidFill>
                  <a:prstClr val="black"/>
                </a:solidFill>
                <a:latin typeface="Arial" pitchFamily="34" charset="0"/>
                <a:ea typeface="+mn-ea"/>
                <a:cs typeface="Arial" pitchFamily="34" charset="0"/>
              </a:rPr>
              <a:t>Odour</a:t>
            </a:r>
            <a:r>
              <a:rPr lang="en-US" sz="3200" kern="1200" spc="0" dirty="0">
                <a:solidFill>
                  <a:prstClr val="black"/>
                </a:solidFill>
                <a:latin typeface="Arial" pitchFamily="34" charset="0"/>
                <a:ea typeface="+mn-ea"/>
                <a:cs typeface="Arial" pitchFamily="34" charset="0"/>
              </a:rPr>
              <a:t> control equipment including activated carbon filters and GRP channel covers and all appurtenant ducting &amp; pipework</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sets of lifting equipment – one (1) for the screenings channels area and one (1) for the aerated grit and grease removal chambers area</a:t>
            </a:r>
          </a:p>
          <a:p>
            <a:pPr marL="0" marR="0" indent="45720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b)	Biological Nutrient Removal (BNR) Reactors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Three (3) identical BNR reactors with the following in each reactor:</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Twelve (12) top-mounted vertical shaft type mixing units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Ten (10) vertical shaft mechanical surface aerators</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high volume/low head vertical shaft axial flow a-recycle pumps (two (2) duty and one (1) standby) with variable speed drives and complete with Doppler flow control</a:t>
            </a:r>
          </a:p>
          <a:p>
            <a:pPr marL="0" marR="0" indent="45720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high volume/low head vertical shaft axial flow r-recycle pumps at the end of the 1st anoxic zone (one (1) duty and one (1) standby) with variable speed drives and complete with Doppler flow control</a:t>
            </a:r>
          </a:p>
        </p:txBody>
      </p:sp>
    </p:spTree>
    <p:extLst>
      <p:ext uri="{BB962C8B-B14F-4D97-AF65-F5344CB8AC3E}">
        <p14:creationId xmlns:p14="http://schemas.microsoft.com/office/powerpoint/2010/main" val="38392115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571500" y="2014056"/>
            <a:ext cx="23812500" cy="10995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high volume/low head vertical shaft axial flow r-recycle pumps at the end of the 2nd anoxic zone </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(one (1) duty and one (1) standby) with variable speed drives and complete with Doppler flow control</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Tilting weir gates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c)	Return Activated Sludge (RAS) Screw Pump Stations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Two (2) RAS Screw Pump Stations with the following in each:</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RAS Screw Pump Station 1:</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Archimedes screw pump sets (two (2) duty and one (1) standby) complete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Ultrasonic level sensor </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RAS Screw Pump Station 2:</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Archimedes screw pump sets (one (1) duty and one (1) standby) complete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Ultrasonic level sensor </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1205408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1123950" y="2381326"/>
            <a:ext cx="23812500" cy="89533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d)	Secondary Settling Tanks (SSTs)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Nine (9) SSTs with the following in each SST: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Rotating half bridge complete with sludge and scum scrapers and peripheral drive electric motor</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V-notch weir plate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Scum baffle and scum withdrawal box and drainpipe</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e)	WAS Flowmeter Chambers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Four (4) flowmeter chambers for the withdrawal of WAS from various locations in the process, as follows: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Telescopic valve and associated pipework</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Flow meter </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41959485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1123950" y="1789158"/>
            <a:ext cx="23812500" cy="11676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f)	Drainage Pump Stations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Two (2) Drainage Pump Stations with the following in each:</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Drainage Pump Station 1:</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Four (4) end-suction solids handling centrifugal pumps with variable speed drives (three (3) duty and one (1) standby)</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submersible drainage pump</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Six (6) telescopic valves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All pipework, valves and fittings and any other ancillaries required to make the pump sets complete and operational </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Drainage Pump Station 2:</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Four (4) end-suction solids handling centrifugal pumps with variable speed drives (three (3) duty and one (1) standby)</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submersible drainage pump</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telescopic valves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All pipework, valves and fittings and any other ancillaries required to make the pump sets complete and operational </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0318079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1200150" y="1749050"/>
            <a:ext cx="23812500" cy="123574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g)	Ultra-Violet (UV) Disinfection Building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existing UV disinfection building to be fitted with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Closed conduit UV disinfection equipment complete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Valves and flowmeters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h)	Chlorine Contact Tanks (CCTs)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CCTs with the following in each CCT: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Vee weir plate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ultrasonic level sensor</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err="1">
                <a:solidFill>
                  <a:prstClr val="black"/>
                </a:solidFill>
                <a:latin typeface="Arial" pitchFamily="34" charset="0"/>
                <a:ea typeface="+mn-ea"/>
                <a:cs typeface="Arial" pitchFamily="34" charset="0"/>
              </a:rPr>
              <a:t>i</a:t>
            </a:r>
            <a:r>
              <a:rPr lang="en-US" sz="3200" kern="1200" spc="0" dirty="0">
                <a:solidFill>
                  <a:prstClr val="black"/>
                </a:solidFill>
                <a:latin typeface="Arial" pitchFamily="34" charset="0"/>
                <a:ea typeface="+mn-ea"/>
                <a:cs typeface="Arial" pitchFamily="34" charset="0"/>
              </a:rPr>
              <a:t>)	Chemical Dosing Building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Chemical Dosing Building with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Chlorine gas dosing system including: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Bulk tanks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Day tanks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Dosing pump sets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6968597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idx="21"/>
          </p:nvPr>
        </p:nvSpPr>
        <p:spPr>
          <a:xfrm>
            <a:off x="609118" y="795940"/>
            <a:ext cx="15928531" cy="1159628"/>
          </a:xfrm>
          <a:prstGeom prst="rect">
            <a:avLst/>
          </a:prstGeom>
        </p:spPr>
        <p:txBody>
          <a:bodyPr>
            <a:normAutofit/>
          </a:bodyPr>
          <a:lstStyle/>
          <a:p>
            <a:r>
              <a:rPr lang="en-US" sz="6000" dirty="0">
                <a:latin typeface="Arial" panose="020B0604020202020204" pitchFamily="34" charset="0"/>
                <a:cs typeface="Arial" panose="020B0604020202020204" pitchFamily="34" charset="0"/>
              </a:rPr>
              <a:t>Rand Water Team </a:t>
            </a:r>
            <a:endParaRPr dirty="0">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1440390" y="2523121"/>
            <a:ext cx="18524676" cy="98171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dirty="0"/>
              <a:t> </a:t>
            </a:r>
            <a:r>
              <a:rPr kumimoji="0" lang="en-US" sz="4000" b="0" i="0" u="none" strike="noStrike" kern="1200" cap="none" spc="0" normalizeH="0" baseline="0" noProof="0" dirty="0">
                <a:ln>
                  <a:noFill/>
                </a:ln>
                <a:solidFill>
                  <a:prstClr val="black"/>
                </a:solidFill>
                <a:effectLst/>
                <a:uLnTx/>
                <a:uFillTx/>
                <a:latin typeface="Arial"/>
                <a:ea typeface="+mn-ea"/>
                <a:cs typeface="+mn-cs"/>
              </a:rPr>
              <a:t>Commercial Team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Technical Team</a:t>
            </a:r>
          </a:p>
          <a:p>
            <a:endParaRPr dirty="0"/>
          </a:p>
        </p:txBody>
      </p:sp>
    </p:spTree>
    <p:extLst>
      <p:ext uri="{BB962C8B-B14F-4D97-AF65-F5344CB8AC3E}">
        <p14:creationId xmlns:p14="http://schemas.microsoft.com/office/powerpoint/2010/main" val="21789427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1336481" y="2505493"/>
            <a:ext cx="23812500" cy="100072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Health and safety equipment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j)	Waste Activated Sludge (WAS) Screening Station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WAS screening station with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6mm fine filter band screens (one (1) duty and one (1) standby)</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screenings hydro-conveyor system</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Screenings washer/compactors sufficient to handle the load plus 50% redundancy from the fine screens. It is anticipated that at least two (2) screenings washer/compactors (one (1) duty and one (1) standby) will be required.</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Waste skip bins complete with guiderails and moving equipment sufficient to handle the load plus 50% redundancy from the screenings washer/compactors. It is anticipated that at least two (2) 6m3 waste skip bins will be required.</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Wash water system complete with storage tanks and booster pumps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384158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1336481" y="1902607"/>
            <a:ext cx="23812500" cy="12203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k)	Sludge Dewatering Building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Sludge Dewatering Building with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Combined thickening and dewatering belt presses / </a:t>
            </a:r>
            <a:r>
              <a:rPr lang="en-US" sz="3200" kern="1200" spc="0" dirty="0" err="1">
                <a:solidFill>
                  <a:prstClr val="black"/>
                </a:solidFill>
                <a:latin typeface="Arial" pitchFamily="34" charset="0"/>
                <a:ea typeface="+mn-ea"/>
                <a:cs typeface="Arial" pitchFamily="34" charset="0"/>
              </a:rPr>
              <a:t>monobelt</a:t>
            </a:r>
            <a:r>
              <a:rPr lang="en-US" sz="3200" kern="1200" spc="0" dirty="0">
                <a:solidFill>
                  <a:prstClr val="black"/>
                </a:solidFill>
                <a:latin typeface="Arial" pitchFamily="34" charset="0"/>
                <a:ea typeface="+mn-ea"/>
                <a:cs typeface="Arial" pitchFamily="34" charset="0"/>
              </a:rPr>
              <a:t> or similar approved</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De-watered sludge conveyor belts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Inclined discharge conveyor</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Sludge skips with auger levelling screws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Polymer storage, make-up and dosing system</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Turner for sludge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l)	Leachate Pump Station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Leachate Pump Station with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Two (2) submersible centrifugal pumps complete with guide rails, duck foot bends and all pipework, valves and other fittings to make the pump sets complete and operational</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Sluice gates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7276049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1336481" y="1982038"/>
            <a:ext cx="23812500" cy="127305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m)	Balancing Dam Pump Station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Balancing Dam Pump Station with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self-priming solids handling centrifugal pump complete with all pipework, valves and other fittings to make the pump sets complete and operational</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n)	Wash Water Pump Station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Wash Water Pump Station with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Multi-stage pumps complete with all pipework, valves and other fittings to make the pump sets complete and operational</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Three (3) In-line self-cleaning filters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submersible drainage pump</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o)	Workshop Building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The workshop building will require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3966342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571500" y="1749050"/>
            <a:ext cx="23812500" cy="1121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p)	Administration Building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The administration building will require the following: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Lifting equipment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b="1" u="sng" kern="1200" spc="0" dirty="0">
                <a:solidFill>
                  <a:prstClr val="black"/>
                </a:solidFill>
                <a:latin typeface="Arial" pitchFamily="34" charset="0"/>
                <a:ea typeface="+mn-ea"/>
                <a:cs typeface="Arial" pitchFamily="34" charset="0"/>
              </a:rPr>
              <a:t>B: Refurbishment of the existing 20 Mℓ/day BNR plant at Rietspruit Wastewater Treatment Works </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The purpose of the refurbishment works at the existing 20 Mℓ/day BNR Plant at Rietspruit WwTW is to improve the quality of the treated effluent produced by Rietspruit WwTW, but will not provide any additional hydraulic capacity to the plant. The Refurbishment of the Existing BNR Plant at Rietspruit WwTW thus includes: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1)	the construction and installation of new civil, mechanical and electrical infrastructure;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2)	alterations to and/or refurbishment of some of the existing civil, mechanical &amp; electrical infrastructure; and</a:t>
            </a:r>
          </a:p>
          <a:p>
            <a:pPr marL="514350" marR="0" indent="-514350" algn="l">
              <a:lnSpc>
                <a:spcPct val="107000"/>
              </a:lnSpc>
              <a:spcBef>
                <a:spcPts val="1200"/>
              </a:spcBef>
              <a:spcAft>
                <a:spcPts val="0"/>
              </a:spcAft>
              <a:buAutoNum type="arabicParenR" startAt="3"/>
            </a:pPr>
            <a:r>
              <a:rPr lang="en-US" sz="3200" kern="1200" spc="0" dirty="0">
                <a:solidFill>
                  <a:prstClr val="black"/>
                </a:solidFill>
                <a:latin typeface="Arial" pitchFamily="34" charset="0"/>
                <a:ea typeface="+mn-ea"/>
                <a:cs typeface="Arial" pitchFamily="34" charset="0"/>
              </a:rPr>
              <a:t>all appurtenant infrastructure and site works for (1) and (2) above.</a:t>
            </a:r>
          </a:p>
          <a:p>
            <a:pPr marL="514350" marR="0" indent="-514350" algn="l">
              <a:lnSpc>
                <a:spcPct val="107000"/>
              </a:lnSpc>
              <a:spcBef>
                <a:spcPts val="1200"/>
              </a:spcBef>
              <a:spcAft>
                <a:spcPts val="0"/>
              </a:spcAft>
              <a:buAutoNum type="arabicParenR" startAt="3"/>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Some of the elements of the 20 Mℓ/day BNR Plant will ultimately tie into the 50 Mℓ/day upgrade in order for the plant to function as a 70 Mℓ/day regional works, and where possible this has been allowed for in the Refurbishment Works.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9597810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496790" y="1749050"/>
            <a:ext cx="23812500" cy="12268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The Scope of Works includes, but is not limited to, the following complying with the specifications: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1.	Inlet works: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Currently, the flow enters the works at the existing inlet channels. Planning for the 50 Mℓ/day upgrade has allowed for a 70 Mℓ/day inlet works, and once this is constructed, the flow will enter the new inlet works and 20 Mℓ/day will be diverted back to the existing 20 Mℓ/day BNR plant. In the interim, the following works will be undertaken during the refurbishment works to allow for the existing 20 Mℓ/day BNRAS plant to operate effectively:</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M&amp;E Works: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a)	Investigation of existing inlet works equipment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b)	Refurbishment and/or replacement of the existing inlet works equipment where required</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2.	Biological Nutrient Removal (BNR) Reactor:</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The following works must be undertaken during the refurbishment works at the existing aerobic zone of the BNR reactor (rectangular reactor) in order for the existing 20 Mℓ/day BNR plant to operate effectively:</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Civil Works: Alterations to the outlet box at the existing BNR reactor to split the flow to the existing secondary settling tank (SST) and the new SST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M&amp;E Works: Sluice gates and tilting weirs to control the flow</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3679389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571500" y="1102094"/>
            <a:ext cx="23812500" cy="12114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3.	Secondary Settling Tank (SST):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One (1) additional SST must be provided under the refurbishment works in order to provide more surface area to improve the suspended solids removal in the 20 Mℓ/day BNR plant:</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Civil Works: One (1) 29 </a:t>
            </a:r>
            <a:r>
              <a:rPr lang="en-US" sz="3200" kern="1200" spc="0" dirty="0" err="1">
                <a:solidFill>
                  <a:prstClr val="black"/>
                </a:solidFill>
                <a:latin typeface="Arial" pitchFamily="34" charset="0"/>
                <a:ea typeface="+mn-ea"/>
                <a:cs typeface="Arial" pitchFamily="34" charset="0"/>
              </a:rPr>
              <a:t>metre</a:t>
            </a:r>
            <a:r>
              <a:rPr lang="en-US" sz="3200" kern="1200" spc="0" dirty="0">
                <a:solidFill>
                  <a:prstClr val="black"/>
                </a:solidFill>
                <a:latin typeface="Arial" pitchFamily="34" charset="0"/>
                <a:ea typeface="+mn-ea"/>
                <a:cs typeface="Arial" pitchFamily="34" charset="0"/>
              </a:rPr>
              <a:t> diameter sloped floor SST </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M&amp;E Works: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Rotating half bridge complete with sludge &amp; scum scrapers and peripheral drive electric motor</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V-notch weir plate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Scum baffle and scum withdrawal box and drainpipe</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Groundwater relief valves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4.	Waste Activated Sludge (WAS) Pump Station: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The RAS-recycle (s-recycle) on the existing plant is located in the incorrect location. In order to correct the s-recycle configuration and allow withdrawal of RAS from both the existing and new SST, a WAS pump station with a separate RAS chamber must be provided under the refurbishment works. This WAS pump station will also allow for the wasting of the WAS from either the SST underflow (i.e. from the RAS chamber) or directly from the aerobic zone of the BNR reactor, to provide flexibility for the operator.  Planning for the 50 Mℓ/day upgrade has allowed for a 70 Mℓ/day sludge handling facility to treat the WAS from both the existing 20 Mℓ/day BNRAS plant and the 50 Mℓ/day upgrade plant. </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09491060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571500" y="1505375"/>
            <a:ext cx="23812500" cy="12641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In the interim, the WAS from the existing 20 Mℓ/day BNRAS plant must be pumped from the WAS sump of the combined WAS pump station to the existing sludge lagoons. The WAS pump station includes: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Civil Works: Pump station with telescopic valve chamber for withdrawal of RAS from the two SSTs and a sump with a telescopic valve for withdrawal of WAS either from the aerobic zone of the BNR Reactor or directly from the RAS chamber. The pumps described below will be housed in the pump station building.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M&amp;E Works: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One (1) duty and one (1) standby self-priming centrifugal pumps with wedge belt drives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Pipework, valves and fittings and any other ancillaries required to make the pump sets complete and operational.</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5.	RAS Archimedes Screw Pump Station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The RAS-recycle (s-recycle) on the existing plant is located in the incorrect location. In order to correct the s-recycle configuration, the RAS will gravity flow from the new RAS chamber of the new WAS pump station to a new RAS Archimedes screw pump station which will lift the RAS into the anaerobic zone of the BNR reactor (circular reactor). The RAS Archimedes screw pump station includes: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Civil Works: RAS Archimedes screw pump station to house two (2) Archimedes screws (one (1) duty and one (1) standby configuration), with a building at the top of the RAS screw pump station.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M&amp;E Works: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a)	Two (2) screw pumps</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0417281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4" name="TextBox 3">
            <a:extLst>
              <a:ext uri="{FF2B5EF4-FFF2-40B4-BE49-F238E27FC236}">
                <a16:creationId xmlns:a16="http://schemas.microsoft.com/office/drawing/2014/main" id="{F9CED1CB-9A9B-3BA6-2441-E8A9A4EB62F0}"/>
              </a:ext>
            </a:extLst>
          </p:cNvPr>
          <p:cNvSpPr txBox="1"/>
          <p:nvPr/>
        </p:nvSpPr>
        <p:spPr>
          <a:xfrm>
            <a:off x="571500" y="2505493"/>
            <a:ext cx="23812500" cy="91725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6.	Ultra-Violet (UV) Disinfection Building</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The disinfection processes for the existing BNRAS plant and the 50 Mℓ/day upgrade are to be combined into one regional disinfection process. The civil works for the full 70 Mℓ/day UV disinfection will be constructed under the refurbishment works, while only the M&amp;E equipment for 20 Mℓ/day will be installed.</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Civil Works: One (1) UV-disinfection building to house all M&amp;E equipment for the closed-conduit UV disinfection</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	M&amp;E Works: Closed-conduit UV disinfection equipment complete with all pipework, valves, fittings etc.</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7.	Site Works:</a:t>
            </a:r>
          </a:p>
          <a:p>
            <a:pPr marR="0" algn="l">
              <a:lnSpc>
                <a:spcPct val="107000"/>
              </a:lnSpc>
              <a:spcBef>
                <a:spcPts val="1200"/>
              </a:spcBef>
              <a:spcAft>
                <a:spcPts val="0"/>
              </a:spcAft>
            </a:pPr>
            <a:r>
              <a:rPr lang="en-US" sz="3200" kern="1200" spc="0" dirty="0">
                <a:solidFill>
                  <a:prstClr val="black"/>
                </a:solidFill>
                <a:latin typeface="Arial" pitchFamily="34" charset="0"/>
                <a:ea typeface="+mn-ea"/>
                <a:cs typeface="Arial" pitchFamily="34" charset="0"/>
              </a:rPr>
              <a:t>All other appurtenant site works such as interconnecting pipework, earthworks, roads, fencing and paving. This description of the Works is not necessarily complete and shall not limit the work to be carried out by the Contractor under this Contract.</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a:p>
            <a:pPr marR="0" algn="l">
              <a:lnSpc>
                <a:spcPct val="107000"/>
              </a:lnSpc>
              <a:spcBef>
                <a:spcPts val="1200"/>
              </a:spcBef>
              <a:spcAft>
                <a:spcPts val="0"/>
              </a:spcAft>
            </a:pPr>
            <a:r>
              <a:rPr lang="en-US" sz="3200" i="1" kern="1200" spc="0" dirty="0">
                <a:solidFill>
                  <a:prstClr val="black"/>
                </a:solidFill>
                <a:latin typeface="Arial" pitchFamily="34" charset="0"/>
                <a:ea typeface="+mn-ea"/>
                <a:cs typeface="Arial" pitchFamily="34" charset="0"/>
              </a:rPr>
              <a:t>*Any and all subcontracting work must be aligned with the CIDB grading as advertised, thus 9ME*</a:t>
            </a:r>
          </a:p>
          <a:p>
            <a:pPr marR="0" algn="l">
              <a:lnSpc>
                <a:spcPct val="107000"/>
              </a:lnSpc>
              <a:spcBef>
                <a:spcPts val="1200"/>
              </a:spcBef>
              <a:spcAft>
                <a:spcPts val="0"/>
              </a:spcAft>
            </a:pPr>
            <a:endParaRPr lang="en-US" sz="3200" kern="1200" spc="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5578929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3E2AA4-EF3A-CE21-7930-9D2F58373714}"/>
              </a:ext>
            </a:extLst>
          </p:cNvPr>
          <p:cNvSpPr>
            <a:spLocks noGrp="1"/>
          </p:cNvSpPr>
          <p:nvPr>
            <p:ph type="body" sz="quarter" idx="21"/>
          </p:nvPr>
        </p:nvSpPr>
        <p:spPr/>
        <p:txBody>
          <a:bodyPr/>
          <a:lstStyle/>
          <a:p>
            <a:r>
              <a:rPr lang="en-US" dirty="0">
                <a:effectLst>
                  <a:outerShdw blurRad="38100" dist="38100" dir="2700000" algn="tl">
                    <a:srgbClr val="000000"/>
                  </a:outerShdw>
                </a:effectLst>
              </a:rPr>
              <a:t>Technical - Returnable</a:t>
            </a:r>
            <a:endParaRPr lang="en-ZA" dirty="0"/>
          </a:p>
        </p:txBody>
      </p:sp>
      <p:sp>
        <p:nvSpPr>
          <p:cNvPr id="3" name="Text Placeholder 2">
            <a:extLst>
              <a:ext uri="{FF2B5EF4-FFF2-40B4-BE49-F238E27FC236}">
                <a16:creationId xmlns:a16="http://schemas.microsoft.com/office/drawing/2014/main" id="{521CA9B5-9ADE-4DC5-4184-27152A8FCBE8}"/>
              </a:ext>
            </a:extLst>
          </p:cNvPr>
          <p:cNvSpPr>
            <a:spLocks noGrp="1"/>
          </p:cNvSpPr>
          <p:nvPr>
            <p:ph type="body" idx="22"/>
          </p:nvPr>
        </p:nvSpPr>
        <p:spPr>
          <a:xfrm>
            <a:off x="1336481" y="2523121"/>
            <a:ext cx="20237644" cy="9817125"/>
          </a:xfrm>
        </p:spPr>
        <p:txBody>
          <a:bodyPr numCol="1"/>
          <a:lstStyle/>
          <a:p>
            <a:r>
              <a:rPr lang="en-US" sz="3200" dirty="0"/>
              <a:t>For the list of all relevant returnable (Part T2)</a:t>
            </a:r>
          </a:p>
          <a:p>
            <a:r>
              <a:rPr lang="en-US" sz="3200" dirty="0"/>
              <a:t>Technical Evaluation to be based on:</a:t>
            </a:r>
          </a:p>
          <a:p>
            <a:pPr marL="457200" indent="-457200">
              <a:buFont typeface="Arial" panose="020B0604020202020204" pitchFamily="34" charset="0"/>
              <a:buChar char="•"/>
            </a:pPr>
            <a:r>
              <a:rPr lang="en-US" sz="3200" dirty="0"/>
              <a:t>Record of Previous Experience</a:t>
            </a:r>
          </a:p>
          <a:p>
            <a:pPr marL="457200" indent="-457200">
              <a:buFont typeface="Arial" panose="020B0604020202020204" pitchFamily="34" charset="0"/>
              <a:buChar char="•"/>
            </a:pPr>
            <a:r>
              <a:rPr lang="en-US" sz="3200" dirty="0"/>
              <a:t>Overall Performance of Previous work done </a:t>
            </a:r>
          </a:p>
          <a:p>
            <a:pPr marL="457200" indent="-457200">
              <a:buFont typeface="Arial" panose="020B0604020202020204" pitchFamily="34" charset="0"/>
              <a:buChar char="•"/>
            </a:pPr>
            <a:r>
              <a:rPr lang="en-US" sz="3200" dirty="0"/>
              <a:t>Quality Management Systems </a:t>
            </a:r>
          </a:p>
          <a:p>
            <a:pPr marL="457200" indent="-457200">
              <a:buFont typeface="Arial" panose="020B0604020202020204" pitchFamily="34" charset="0"/>
              <a:buChar char="•"/>
            </a:pPr>
            <a:r>
              <a:rPr lang="en-US" sz="3200" dirty="0"/>
              <a:t>Human Resource Capacity </a:t>
            </a:r>
          </a:p>
          <a:p>
            <a:pPr marL="457200" indent="-457200">
              <a:buFont typeface="Arial" panose="020B0604020202020204" pitchFamily="34" charset="0"/>
              <a:buChar char="•"/>
            </a:pPr>
            <a:r>
              <a:rPr lang="en-US" sz="3200" dirty="0"/>
              <a:t>Equipment Resource Capacity </a:t>
            </a:r>
          </a:p>
          <a:p>
            <a:pPr marL="457200" indent="-457200">
              <a:buFont typeface="Arial" panose="020B0604020202020204" pitchFamily="34" charset="0"/>
              <a:buChar char="•"/>
            </a:pPr>
            <a:r>
              <a:rPr lang="en-US" sz="3200" dirty="0"/>
              <a:t>Risk Introduced by Tender Qualifications </a:t>
            </a:r>
          </a:p>
          <a:p>
            <a:pPr marL="457200" indent="-457200">
              <a:buFont typeface="Arial" panose="020B0604020202020204" pitchFamily="34" charset="0"/>
              <a:buChar char="•"/>
            </a:pPr>
            <a:r>
              <a:rPr lang="en-US" sz="3200" dirty="0"/>
              <a:t>Project Risk Management</a:t>
            </a:r>
          </a:p>
          <a:p>
            <a:pPr marL="457200" indent="-457200">
              <a:buFont typeface="Arial" panose="020B0604020202020204" pitchFamily="34" charset="0"/>
              <a:buChar char="•"/>
            </a:pPr>
            <a:r>
              <a:rPr lang="en-US" sz="3200" dirty="0"/>
              <a:t>Detailed Project </a:t>
            </a:r>
            <a:r>
              <a:rPr lang="en-US" sz="3200" dirty="0" err="1"/>
              <a:t>Programme</a:t>
            </a:r>
            <a:r>
              <a:rPr lang="en-US" sz="3200" dirty="0"/>
              <a:t> </a:t>
            </a:r>
          </a:p>
          <a:p>
            <a:pPr marL="457200" indent="-457200">
              <a:buFont typeface="Arial" panose="020B0604020202020204" pitchFamily="34" charset="0"/>
              <a:buChar char="•"/>
            </a:pPr>
            <a:r>
              <a:rPr lang="en-US" sz="3200" dirty="0">
                <a:latin typeface="Arial" pitchFamily="34" charset="0"/>
                <a:ea typeface="Times New Roman"/>
                <a:cs typeface="Arial" pitchFamily="34" charset="0"/>
              </a:rPr>
              <a:t>Financial health </a:t>
            </a:r>
          </a:p>
          <a:p>
            <a:pPr marL="457200" indent="-457200">
              <a:buFont typeface="Arial" panose="020B0604020202020204" pitchFamily="34" charset="0"/>
              <a:buChar char="•"/>
            </a:pPr>
            <a:r>
              <a:rPr lang="en-US" sz="3200" dirty="0"/>
              <a:t>Previous Experience, SHERQ, Quality of Workmanship and Safety </a:t>
            </a:r>
          </a:p>
          <a:p>
            <a:pPr marL="457200" indent="-457200">
              <a:buFont typeface="Arial" panose="020B0604020202020204" pitchFamily="34" charset="0"/>
              <a:buChar char="•"/>
            </a:pPr>
            <a:r>
              <a:rPr lang="en-US" sz="3200" dirty="0"/>
              <a:t>Financial management Plan </a:t>
            </a:r>
          </a:p>
          <a:p>
            <a:endParaRPr lang="en-ZA" dirty="0"/>
          </a:p>
        </p:txBody>
      </p:sp>
    </p:spTree>
    <p:extLst>
      <p:ext uri="{BB962C8B-B14F-4D97-AF65-F5344CB8AC3E}">
        <p14:creationId xmlns:p14="http://schemas.microsoft.com/office/powerpoint/2010/main" val="69096389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281A2C-C4C3-6D8A-3F59-8B1407974F92}"/>
              </a:ext>
            </a:extLst>
          </p:cNvPr>
          <p:cNvSpPr>
            <a:spLocks noGrp="1"/>
          </p:cNvSpPr>
          <p:nvPr>
            <p:ph type="body" sz="quarter" idx="21"/>
          </p:nvPr>
        </p:nvSpPr>
        <p:spPr/>
        <p:txBody>
          <a:bodyPr/>
          <a:lstStyle/>
          <a:p>
            <a:r>
              <a:rPr lang="en-ZA" dirty="0"/>
              <a:t>Socio-economic Development (SED)</a:t>
            </a:r>
          </a:p>
        </p:txBody>
      </p:sp>
      <p:graphicFrame>
        <p:nvGraphicFramePr>
          <p:cNvPr id="4" name="Table 4">
            <a:extLst>
              <a:ext uri="{FF2B5EF4-FFF2-40B4-BE49-F238E27FC236}">
                <a16:creationId xmlns:a16="http://schemas.microsoft.com/office/drawing/2014/main" id="{5B10A75E-43AC-DF2C-5FCA-E5EF29CE22D3}"/>
              </a:ext>
            </a:extLst>
          </p:cNvPr>
          <p:cNvGraphicFramePr>
            <a:graphicFrameLocks noGrp="1"/>
          </p:cNvGraphicFramePr>
          <p:nvPr>
            <p:extLst>
              <p:ext uri="{D42A27DB-BD31-4B8C-83A1-F6EECF244321}">
                <p14:modId xmlns:p14="http://schemas.microsoft.com/office/powerpoint/2010/main" val="3342045667"/>
              </p:ext>
            </p:extLst>
          </p:nvPr>
        </p:nvGraphicFramePr>
        <p:xfrm>
          <a:off x="688975" y="2505493"/>
          <a:ext cx="23006050" cy="7802880"/>
        </p:xfrm>
        <a:graphic>
          <a:graphicData uri="http://schemas.openxmlformats.org/drawingml/2006/table">
            <a:tbl>
              <a:tblPr firstRow="1" bandRow="1">
                <a:tableStyleId>{5940675A-B579-460E-94D1-54222C63F5DA}</a:tableStyleId>
              </a:tblPr>
              <a:tblGrid>
                <a:gridCol w="5235575">
                  <a:extLst>
                    <a:ext uri="{9D8B030D-6E8A-4147-A177-3AD203B41FA5}">
                      <a16:colId xmlns:a16="http://schemas.microsoft.com/office/drawing/2014/main" val="4141407351"/>
                    </a:ext>
                  </a:extLst>
                </a:gridCol>
                <a:gridCol w="17770475">
                  <a:extLst>
                    <a:ext uri="{9D8B030D-6E8A-4147-A177-3AD203B41FA5}">
                      <a16:colId xmlns:a16="http://schemas.microsoft.com/office/drawing/2014/main" val="3417065331"/>
                    </a:ext>
                  </a:extLst>
                </a:gridCol>
              </a:tblGrid>
              <a:tr h="370840">
                <a:tc>
                  <a:txBody>
                    <a:bodyPr/>
                    <a:lstStyle/>
                    <a:p>
                      <a:pPr algn="l"/>
                      <a:r>
                        <a:rPr lang="en-US" b="1" dirty="0">
                          <a:latin typeface="Arial" panose="020B0604020202020204" pitchFamily="34" charset="0"/>
                          <a:cs typeface="Arial" panose="020B0604020202020204" pitchFamily="34" charset="0"/>
                        </a:rPr>
                        <a:t>KEY PERFORMANCE AREAS</a:t>
                      </a:r>
                    </a:p>
                  </a:txBody>
                  <a:tcPr/>
                </a:tc>
                <a:tc>
                  <a:txBody>
                    <a:bodyPr/>
                    <a:lstStyle/>
                    <a:p>
                      <a:pPr algn="l"/>
                      <a:r>
                        <a:rPr lang="en-US" b="1" dirty="0">
                          <a:latin typeface="Arial" panose="020B0604020202020204" pitchFamily="34" charset="0"/>
                          <a:cs typeface="Arial" panose="020B0604020202020204" pitchFamily="34" charset="0"/>
                        </a:rPr>
                        <a:t>DELIVERABLES</a:t>
                      </a:r>
                    </a:p>
                  </a:txBody>
                  <a:tcPr/>
                </a:tc>
                <a:extLst>
                  <a:ext uri="{0D108BD9-81ED-4DB2-BD59-A6C34878D82A}">
                    <a16:rowId xmlns:a16="http://schemas.microsoft.com/office/drawing/2014/main" val="84659974"/>
                  </a:ext>
                </a:extLst>
              </a:tr>
              <a:tr h="370840">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ZA" sz="2800" b="1"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Participation of Local Enterprises</a:t>
                      </a:r>
                      <a:endParaRPr lang="en-US" dirty="0">
                        <a:latin typeface="Arial" panose="020B0604020202020204" pitchFamily="34" charset="0"/>
                        <a:cs typeface="Arial" panose="020B0604020202020204" pitchFamily="34" charset="0"/>
                      </a:endParaRPr>
                    </a:p>
                  </a:txBody>
                  <a:tcPr/>
                </a:tc>
                <a:tc>
                  <a:txBody>
                    <a:bodyPr/>
                    <a:lstStyle/>
                    <a:p>
                      <a:pPr algn="l"/>
                      <a:r>
                        <a:rPr lang="en-US" dirty="0">
                          <a:latin typeface="Arial" panose="020B0604020202020204" pitchFamily="34" charset="0"/>
                          <a:cs typeface="Arial" panose="020B0604020202020204" pitchFamily="34" charset="0"/>
                        </a:rPr>
                        <a:t>The Bidder must ensure that in the project implementation plan, work allocation to local enterprises is prioritized and is clearly outlined in the declaration of intent</a:t>
                      </a:r>
                    </a:p>
                  </a:txBody>
                  <a:tcPr/>
                </a:tc>
                <a:extLst>
                  <a:ext uri="{0D108BD9-81ED-4DB2-BD59-A6C34878D82A}">
                    <a16:rowId xmlns:a16="http://schemas.microsoft.com/office/drawing/2014/main" val="3278686088"/>
                  </a:ext>
                </a:extLst>
              </a:tr>
              <a:tr h="370840">
                <a:tc>
                  <a:txBody>
                    <a:bodyPr/>
                    <a:lstStyle/>
                    <a:p>
                      <a:pPr algn="l"/>
                      <a:r>
                        <a:rPr lang="en-ZA" sz="2800" b="1"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Job Creation</a:t>
                      </a:r>
                      <a:endParaRPr lang="en-US" dirty="0">
                        <a:latin typeface="Arial" panose="020B0604020202020204" pitchFamily="34" charset="0"/>
                        <a:cs typeface="Arial" panose="020B0604020202020204" pitchFamily="34" charset="0"/>
                      </a:endParaRPr>
                    </a:p>
                  </a:txBody>
                  <a:tcPr anchor="ctr"/>
                </a:tc>
                <a:tc>
                  <a:txBody>
                    <a:bodyPr/>
                    <a:lstStyle/>
                    <a:p>
                      <a:pPr algn="l"/>
                      <a:r>
                        <a:rPr lang="en-US" dirty="0">
                          <a:latin typeface="Arial" panose="020B0604020202020204" pitchFamily="34" charset="0"/>
                          <a:cs typeface="Arial" panose="020B0604020202020204" pitchFamily="34" charset="0"/>
                        </a:rPr>
                        <a:t>The Bidder’s workforce in the project must consist of locals (historically disadvantaged) as follows:</a:t>
                      </a:r>
                    </a:p>
                    <a:p>
                      <a:pPr marL="45720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Unskilled Labourers: 100% (50% women, 50% youth)</a:t>
                      </a:r>
                    </a:p>
                    <a:p>
                      <a:pPr marL="45720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Semi-skilled: a minimum of 30% (50% women, 50% youth)</a:t>
                      </a:r>
                    </a:p>
                    <a:p>
                      <a:pPr marL="45720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Skilled: a minimum of 25% (50% women, 50% youth)</a:t>
                      </a:r>
                    </a:p>
                  </a:txBody>
                  <a:tcPr/>
                </a:tc>
                <a:extLst>
                  <a:ext uri="{0D108BD9-81ED-4DB2-BD59-A6C34878D82A}">
                    <a16:rowId xmlns:a16="http://schemas.microsoft.com/office/drawing/2014/main" val="656313521"/>
                  </a:ext>
                </a:extLst>
              </a:tr>
              <a:tr h="370840">
                <a:tc>
                  <a:txBody>
                    <a:bodyPr/>
                    <a:lstStyle/>
                    <a:p>
                      <a:pPr algn="l"/>
                      <a:r>
                        <a:rPr lang="en-ZA" sz="2800" b="1"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Skills Development</a:t>
                      </a:r>
                      <a:endParaRPr lang="en-US" dirty="0">
                        <a:latin typeface="Arial" panose="020B0604020202020204" pitchFamily="34" charset="0"/>
                        <a:cs typeface="Arial" panose="020B0604020202020204" pitchFamily="34" charset="0"/>
                      </a:endParaRPr>
                    </a:p>
                  </a:txBody>
                  <a:tcPr anchor="ctr"/>
                </a:tc>
                <a:tc>
                  <a:txBody>
                    <a:bodyPr/>
                    <a:lstStyle/>
                    <a:p>
                      <a:pPr lvl="0" algn="l"/>
                      <a:r>
                        <a:rPr lang="en-ZA" sz="28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The Bidder must submit a proposed skills development programme targeting the following levels:</a:t>
                      </a:r>
                      <a:endParaRPr lang="en-US" sz="32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endParaRPr>
                    </a:p>
                    <a:p>
                      <a:pPr marL="457200" lvl="1" indent="-457200" algn="l">
                        <a:buFont typeface="Arial" panose="020B0604020202020204" pitchFamily="34" charset="0"/>
                        <a:buChar char="•"/>
                      </a:pPr>
                      <a:r>
                        <a:rPr lang="en-ZA" sz="28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Unskilled to Semi-skilled (50% Youth, 50% Women)</a:t>
                      </a:r>
                      <a:endParaRPr lang="en-US" sz="32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endParaRPr>
                    </a:p>
                    <a:p>
                      <a:pPr marL="457200" lvl="1" indent="-457200" algn="l">
                        <a:buFont typeface="Arial" panose="020B0604020202020204" pitchFamily="34" charset="0"/>
                        <a:buChar char="•"/>
                      </a:pPr>
                      <a:r>
                        <a:rPr lang="en-ZA" sz="28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Undergraduate (50% Youth, 50% Women)</a:t>
                      </a:r>
                      <a:endParaRPr lang="en-US" sz="32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endParaRPr>
                    </a:p>
                    <a:p>
                      <a:pPr marL="457200" indent="-457200" algn="l">
                        <a:buFont typeface="Arial" panose="020B0604020202020204" pitchFamily="34" charset="0"/>
                        <a:buChar char="•"/>
                      </a:pPr>
                      <a:r>
                        <a:rPr lang="en-ZA" sz="28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Graduate (50% Youth, 50% Women)</a:t>
                      </a:r>
                    </a:p>
                    <a:p>
                      <a:pPr algn="l"/>
                      <a:r>
                        <a:rPr lang="en-US" dirty="0">
                          <a:latin typeface="Arial" panose="020B0604020202020204" pitchFamily="34" charset="0"/>
                          <a:cs typeface="Arial" panose="020B0604020202020204" pitchFamily="34" charset="0"/>
                        </a:rPr>
                        <a:t>The programmes must be:  </a:t>
                      </a:r>
                    </a:p>
                    <a:p>
                      <a:pPr marL="45720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accredited, giving credit value to the beneficiaries</a:t>
                      </a:r>
                    </a:p>
                    <a:p>
                      <a:pPr marL="45720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incorporate workplace learning and/or on-the-job training with the theoretical knowledge provided</a:t>
                      </a:r>
                    </a:p>
                  </a:txBody>
                  <a:tcPr/>
                </a:tc>
                <a:extLst>
                  <a:ext uri="{0D108BD9-81ED-4DB2-BD59-A6C34878D82A}">
                    <a16:rowId xmlns:a16="http://schemas.microsoft.com/office/drawing/2014/main" val="767304695"/>
                  </a:ext>
                </a:extLst>
              </a:tr>
              <a:tr h="370840">
                <a:tc>
                  <a:txBody>
                    <a:bodyPr/>
                    <a:lstStyle/>
                    <a:p>
                      <a:pPr algn="l"/>
                      <a:r>
                        <a:rPr lang="en-ZA" sz="2800" b="1"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Social Responsibility</a:t>
                      </a:r>
                      <a:endParaRPr lang="en-US" dirty="0">
                        <a:latin typeface="Arial" panose="020B0604020202020204" pitchFamily="34" charset="0"/>
                        <a:cs typeface="Arial" panose="020B0604020202020204" pitchFamily="34" charset="0"/>
                      </a:endParaRPr>
                    </a:p>
                  </a:txBody>
                  <a:tcPr anchor="ctr"/>
                </a:tc>
                <a:tc>
                  <a:txBody>
                    <a:bodyPr/>
                    <a:lstStyle/>
                    <a:p>
                      <a:pPr algn="l"/>
                      <a:r>
                        <a:rPr lang="en-ZA" sz="28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A programme must be structured to ensure effective delivery to address identified community needs in a significant and sustainable manner, as well as have impact beyond the project implementation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0714151"/>
                  </a:ext>
                </a:extLst>
              </a:tr>
              <a:tr h="370840">
                <a:tc>
                  <a:txBody>
                    <a:bodyPr/>
                    <a:lstStyle/>
                    <a:p>
                      <a:pPr algn="l"/>
                      <a:r>
                        <a:rPr lang="en-ZA" sz="2800" b="1"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Social Facilitation</a:t>
                      </a:r>
                      <a:endParaRPr lang="en-US" dirty="0">
                        <a:latin typeface="Arial" panose="020B0604020202020204" pitchFamily="34" charset="0"/>
                        <a:cs typeface="Arial" panose="020B0604020202020204" pitchFamily="34" charset="0"/>
                      </a:endParaRPr>
                    </a:p>
                  </a:txBody>
                  <a:tcPr/>
                </a:tc>
                <a:tc>
                  <a:txBody>
                    <a:bodyPr/>
                    <a:lstStyle/>
                    <a:p>
                      <a:pPr algn="l"/>
                      <a:r>
                        <a:rPr lang="en-ZA" sz="2800" b="0" i="0" u="none" strike="noStrike" cap="none" spc="28" baseline="0" dirty="0">
                          <a:solidFill>
                            <a:schemeClr val="tx1"/>
                          </a:solidFill>
                          <a:effectLst/>
                          <a:uFillTx/>
                          <a:latin typeface="Arial" panose="020B0604020202020204" pitchFamily="34" charset="0"/>
                          <a:ea typeface="+mn-ea"/>
                          <a:cs typeface="Arial" panose="020B0604020202020204" pitchFamily="34" charset="0"/>
                          <a:sym typeface="Founders Grotesk Condensed"/>
                        </a:rPr>
                        <a:t>Provision must be made for a locally sourced Community Liaison Officer (CLO) for the duration of the project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8833024"/>
                  </a:ext>
                </a:extLst>
              </a:tr>
            </a:tbl>
          </a:graphicData>
        </a:graphic>
      </p:graphicFrame>
      <p:sp>
        <p:nvSpPr>
          <p:cNvPr id="5" name="TextBox 4">
            <a:extLst>
              <a:ext uri="{FF2B5EF4-FFF2-40B4-BE49-F238E27FC236}">
                <a16:creationId xmlns:a16="http://schemas.microsoft.com/office/drawing/2014/main" id="{B2E2AC33-5F50-FBF0-4B36-416D2C32079B}"/>
              </a:ext>
            </a:extLst>
          </p:cNvPr>
          <p:cNvSpPr txBox="1"/>
          <p:nvPr/>
        </p:nvSpPr>
        <p:spPr>
          <a:xfrm>
            <a:off x="-1219200" y="10766721"/>
            <a:ext cx="8896350"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2400"/>
              </a:spcBef>
              <a:spcAft>
                <a:spcPts val="0"/>
              </a:spcAft>
              <a:buClrTx/>
              <a:buSzTx/>
              <a:buFontTx/>
              <a:buNone/>
              <a:tabLst>
                <a:tab pos="584200" algn="l"/>
              </a:tabLst>
            </a:pPr>
            <a:r>
              <a:rPr kumimoji="0" lang="en-US" sz="3200" b="1" i="0" u="none" strike="noStrike" cap="none" spc="78" normalizeH="0" baseline="0" dirty="0">
                <a:ln>
                  <a:noFill/>
                </a:ln>
                <a:solidFill>
                  <a:srgbClr val="000034"/>
                </a:solidFill>
                <a:effectLst/>
                <a:uFillTx/>
                <a:latin typeface="Arial" panose="020B0604020202020204" pitchFamily="34" charset="0"/>
                <a:cs typeface="Arial" panose="020B0604020202020204" pitchFamily="34" charset="0"/>
                <a:sym typeface="Helvetica Neue"/>
              </a:rPr>
              <a:t>Section 63 SED compact</a:t>
            </a:r>
          </a:p>
        </p:txBody>
      </p:sp>
    </p:spTree>
    <p:extLst>
      <p:ext uri="{BB962C8B-B14F-4D97-AF65-F5344CB8AC3E}">
        <p14:creationId xmlns:p14="http://schemas.microsoft.com/office/powerpoint/2010/main" val="3270220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C7E894-6502-E671-2B33-2F27E6BEB10C}"/>
              </a:ext>
            </a:extLst>
          </p:cNvPr>
          <p:cNvSpPr>
            <a:spLocks noGrp="1"/>
          </p:cNvSpPr>
          <p:nvPr>
            <p:ph type="body" sz="quarter" idx="21"/>
          </p:nvPr>
        </p:nvSpPr>
        <p:spPr/>
        <p:txBody>
          <a:bodyPr/>
          <a:lstStyle/>
          <a:p>
            <a:r>
              <a:rPr lang="en-US" dirty="0"/>
              <a:t>Procedure to be observed</a:t>
            </a:r>
            <a:endParaRPr lang="en-ZA" dirty="0"/>
          </a:p>
        </p:txBody>
      </p:sp>
      <p:sp>
        <p:nvSpPr>
          <p:cNvPr id="3" name="Text Placeholder 2">
            <a:extLst>
              <a:ext uri="{FF2B5EF4-FFF2-40B4-BE49-F238E27FC236}">
                <a16:creationId xmlns:a16="http://schemas.microsoft.com/office/drawing/2014/main" id="{A9F5A105-F3EF-3211-96DD-915B367EBE7B}"/>
              </a:ext>
            </a:extLst>
          </p:cNvPr>
          <p:cNvSpPr>
            <a:spLocks noGrp="1"/>
          </p:cNvSpPr>
          <p:nvPr>
            <p:ph type="body" idx="22"/>
          </p:nvPr>
        </p:nvSpPr>
        <p:spPr>
          <a:xfrm>
            <a:off x="285751" y="2800350"/>
            <a:ext cx="23688674" cy="9522268"/>
          </a:xfrm>
        </p:spPr>
        <p:txBody>
          <a:bodyPr numCol="1"/>
          <a:lstStyle/>
          <a:p>
            <a:pPr lvl="0"/>
            <a:endParaRPr lang="en-US" sz="2800" dirty="0">
              <a:solidFill>
                <a:prstClr val="black"/>
              </a:solidFill>
            </a:endParaRPr>
          </a:p>
          <a:p>
            <a:pPr marL="571500" lvl="0" indent="-571500">
              <a:lnSpc>
                <a:spcPct val="200000"/>
              </a:lnSpc>
              <a:buFont typeface="Arial" panose="020B0604020202020204" pitchFamily="34" charset="0"/>
              <a:buChar char="•"/>
            </a:pPr>
            <a:r>
              <a:rPr lang="en-US" sz="4000" dirty="0">
                <a:solidFill>
                  <a:prstClr val="black"/>
                </a:solidFill>
              </a:rPr>
              <a:t>Tender documents and supporting documents are available at the National Treasury Website, </a:t>
            </a:r>
            <a:r>
              <a:rPr lang="en-US" sz="4000" u="sng" dirty="0">
                <a:solidFill>
                  <a:schemeClr val="tx2"/>
                </a:solidFill>
              </a:rPr>
              <a:t>www.etenders.gov.za </a:t>
            </a:r>
            <a:r>
              <a:rPr lang="en-US" sz="4000" dirty="0">
                <a:solidFill>
                  <a:prstClr val="black"/>
                </a:solidFill>
              </a:rPr>
              <a:t> </a:t>
            </a:r>
          </a:p>
          <a:p>
            <a:pPr marL="571500" lvl="0" indent="-571500">
              <a:lnSpc>
                <a:spcPct val="200000"/>
              </a:lnSpc>
              <a:buFont typeface="Arial" panose="020B0604020202020204" pitchFamily="34" charset="0"/>
              <a:buChar char="•"/>
            </a:pPr>
            <a:r>
              <a:rPr lang="en-US" sz="4000" dirty="0">
                <a:solidFill>
                  <a:prstClr val="black"/>
                </a:solidFill>
              </a:rPr>
              <a:t>Issue Date: 11 October 2023</a:t>
            </a:r>
          </a:p>
          <a:p>
            <a:pPr marL="571500" lvl="0" indent="-571500">
              <a:lnSpc>
                <a:spcPct val="200000"/>
              </a:lnSpc>
              <a:buFont typeface="Arial" panose="020B0604020202020204" pitchFamily="34" charset="0"/>
              <a:buChar char="•"/>
            </a:pPr>
            <a:r>
              <a:rPr lang="en-US" sz="4000" dirty="0">
                <a:solidFill>
                  <a:prstClr val="black"/>
                </a:solidFill>
              </a:rPr>
              <a:t>Closing date: 13 November 2023</a:t>
            </a:r>
          </a:p>
          <a:p>
            <a:pPr marL="571500" lvl="0" indent="-571500">
              <a:lnSpc>
                <a:spcPct val="200000"/>
              </a:lnSpc>
              <a:buFont typeface="Arial" panose="020B0604020202020204" pitchFamily="34" charset="0"/>
              <a:buChar char="•"/>
            </a:pPr>
            <a:r>
              <a:rPr lang="en-US" sz="4000" dirty="0">
                <a:solidFill>
                  <a:prstClr val="black"/>
                </a:solidFill>
              </a:rPr>
              <a:t>Submissions must be deposited before 12:00 noon at No:522 Impala Road </a:t>
            </a:r>
            <a:r>
              <a:rPr lang="en-US" sz="4000" dirty="0" err="1">
                <a:solidFill>
                  <a:prstClr val="black"/>
                </a:solidFill>
              </a:rPr>
              <a:t>Glenvista</a:t>
            </a:r>
            <a:r>
              <a:rPr lang="en-US" sz="4000" dirty="0">
                <a:solidFill>
                  <a:prstClr val="black"/>
                </a:solidFill>
              </a:rPr>
              <a:t> at the Rand water tender box. </a:t>
            </a:r>
          </a:p>
          <a:p>
            <a:pPr marL="571500" lvl="0" indent="-571500">
              <a:lnSpc>
                <a:spcPct val="200000"/>
              </a:lnSpc>
              <a:buFont typeface="Arial" panose="020B0604020202020204" pitchFamily="34" charset="0"/>
              <a:buChar char="•"/>
            </a:pPr>
            <a:r>
              <a:rPr lang="en-US" sz="4000" dirty="0">
                <a:solidFill>
                  <a:prstClr val="black"/>
                </a:solidFill>
              </a:rPr>
              <a:t>All submissions after closing date will be rejected. </a:t>
            </a:r>
          </a:p>
          <a:p>
            <a:pPr marL="571500" lvl="0" indent="-571500">
              <a:lnSpc>
                <a:spcPct val="200000"/>
              </a:lnSpc>
              <a:buFont typeface="Arial" panose="020B0604020202020204" pitchFamily="34" charset="0"/>
              <a:buChar char="•"/>
            </a:pPr>
            <a:r>
              <a:rPr lang="en-US" sz="4000" dirty="0">
                <a:solidFill>
                  <a:prstClr val="black"/>
                </a:solidFill>
              </a:rPr>
              <a:t>Contacts: Ntikane Radebe (nradebe@randwater.co.za) and Bonolo Ramohlala (</a:t>
            </a:r>
            <a:r>
              <a:rPr lang="en-US" sz="4000" dirty="0">
                <a:solidFill>
                  <a:prstClr val="black"/>
                </a:solidFill>
                <a:hlinkClick r:id="rId2"/>
              </a:rPr>
              <a:t>bramohla@randwater.co.za</a:t>
            </a:r>
            <a:r>
              <a:rPr lang="en-US" sz="4000" dirty="0">
                <a:solidFill>
                  <a:prstClr val="black"/>
                </a:solidFill>
              </a:rPr>
              <a:t> ).</a:t>
            </a:r>
          </a:p>
          <a:p>
            <a:endParaRPr lang="en-ZA" dirty="0"/>
          </a:p>
        </p:txBody>
      </p:sp>
    </p:spTree>
    <p:extLst>
      <p:ext uri="{BB962C8B-B14F-4D97-AF65-F5344CB8AC3E}">
        <p14:creationId xmlns:p14="http://schemas.microsoft.com/office/powerpoint/2010/main" val="304142655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ection Title"/>
          <p:cNvSpPr txBox="1">
            <a:spLocks noGrp="1"/>
          </p:cNvSpPr>
          <p:nvPr>
            <p:ph type="body" idx="21"/>
          </p:nvPr>
        </p:nvSpPr>
        <p:spPr>
          <a:xfrm>
            <a:off x="1250357" y="10848514"/>
            <a:ext cx="19201515" cy="1025922"/>
          </a:xfrm>
          <a:prstGeom prst="rect">
            <a:avLst/>
          </a:prstGeom>
        </p:spPr>
        <p:txBody>
          <a:bodyPr/>
          <a:lstStyle/>
          <a:p>
            <a:r>
              <a:rPr lang="en-US" sz="6000" dirty="0">
                <a:latin typeface="Arial" panose="020B0604020202020204" pitchFamily="34" charset="0"/>
                <a:cs typeface="Arial" panose="020B0604020202020204" pitchFamily="34" charset="0"/>
              </a:rPr>
              <a:t>Section Title</a:t>
            </a:r>
            <a:endParaRPr sz="60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Body Level One…"/>
          <p:cNvSpPr txBox="1">
            <a:spLocks noGrp="1"/>
          </p:cNvSpPr>
          <p:nvPr>
            <p:ph type="body" idx="22"/>
          </p:nvPr>
        </p:nvSpPr>
        <p:spPr>
          <a:xfrm>
            <a:off x="1336480" y="2523121"/>
            <a:ext cx="22609369" cy="9817125"/>
          </a:xfrm>
          <a:prstGeom prst="rect">
            <a:avLst/>
          </a:prstGeom>
        </p:spPr>
        <p:txBody>
          <a:bodyPr numCol="1"/>
          <a:lstStyle/>
          <a:p>
            <a:r>
              <a:rPr dirty="0"/>
              <a:t> </a:t>
            </a:r>
            <a:endParaRPr lang="en-ZA" dirty="0"/>
          </a:p>
          <a:p>
            <a:endParaRPr lang="en-ZA" dirty="0">
              <a:solidFill>
                <a:prstClr val="black"/>
              </a:solidFill>
            </a:endParaRPr>
          </a:p>
          <a:p>
            <a:pPr marL="571500" indent="-571500" algn="just">
              <a:buFont typeface="Arial" panose="020B0604020202020204" pitchFamily="34" charset="0"/>
              <a:buChar char="•"/>
            </a:pPr>
            <a:r>
              <a:rPr lang="en-ZA" sz="4000" dirty="0">
                <a:solidFill>
                  <a:prstClr val="black"/>
                </a:solidFill>
              </a:rPr>
              <a:t>The tender shall remain valid for a period of 180 days from the date of  closing of the tender. Rand Water reserves the right to extend the validity period if required  </a:t>
            </a:r>
          </a:p>
          <a:p>
            <a:endParaRPr lang="en-ZA" dirty="0">
              <a:solidFill>
                <a:prstClr val="black"/>
              </a:solidFill>
            </a:endParaRPr>
          </a:p>
          <a:p>
            <a:endParaRPr lang="en-ZA" sz="3600" dirty="0">
              <a:solidFill>
                <a:prstClr val="black"/>
              </a:solidFill>
            </a:endParaRPr>
          </a:p>
          <a:p>
            <a:endParaRPr lang="en-US" sz="2400" dirty="0">
              <a:solidFill>
                <a:prstClr val="black"/>
              </a:solidFill>
            </a:endParaRPr>
          </a:p>
          <a:p>
            <a:endParaRPr lang="en-US" sz="3200" dirty="0">
              <a:solidFill>
                <a:prstClr val="black"/>
              </a:solidFill>
            </a:endParaRPr>
          </a:p>
          <a:p>
            <a:endParaRPr lang="en-US" dirty="0">
              <a:solidFill>
                <a:prstClr val="black"/>
              </a:solidFill>
            </a:endParaRPr>
          </a:p>
          <a:p>
            <a:endParaRPr lang="en-US" sz="2800" dirty="0">
              <a:solidFill>
                <a:prstClr val="black"/>
              </a:solidFill>
            </a:endParaRPr>
          </a:p>
          <a:p>
            <a:endParaRPr lang="en-US" sz="2800" dirty="0">
              <a:solidFill>
                <a:prstClr val="black"/>
              </a:solidFill>
            </a:endParaRPr>
          </a:p>
          <a:p>
            <a:endParaRPr lang="en-ZA" dirty="0"/>
          </a:p>
          <a:p>
            <a:endParaRPr lang="en-ZA" dirty="0"/>
          </a:p>
          <a:p>
            <a:endParaRPr dirty="0"/>
          </a:p>
        </p:txBody>
      </p:sp>
      <p:sp>
        <p:nvSpPr>
          <p:cNvPr id="3" name="Text Placeholder 2">
            <a:extLst>
              <a:ext uri="{FF2B5EF4-FFF2-40B4-BE49-F238E27FC236}">
                <a16:creationId xmlns:a16="http://schemas.microsoft.com/office/drawing/2014/main" id="{3C50349F-28A5-71F3-C58F-6303DE13D406}"/>
              </a:ext>
            </a:extLst>
          </p:cNvPr>
          <p:cNvSpPr>
            <a:spLocks noGrp="1"/>
          </p:cNvSpPr>
          <p:nvPr>
            <p:ph type="body" sz="quarter" idx="21"/>
          </p:nvPr>
        </p:nvSpPr>
        <p:spPr/>
        <p:txBody>
          <a:bodyPr/>
          <a:lstStyle/>
          <a:p>
            <a:r>
              <a:rPr lang="en-ZA" dirty="0"/>
              <a:t>Validity Period </a:t>
            </a:r>
          </a:p>
        </p:txBody>
      </p:sp>
    </p:spTree>
    <p:extLst>
      <p:ext uri="{BB962C8B-B14F-4D97-AF65-F5344CB8AC3E}">
        <p14:creationId xmlns:p14="http://schemas.microsoft.com/office/powerpoint/2010/main" val="26669177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4B82F5-E6B9-37C3-C109-9E4FA8CE2A5F}"/>
              </a:ext>
            </a:extLst>
          </p:cNvPr>
          <p:cNvSpPr>
            <a:spLocks noGrp="1"/>
          </p:cNvSpPr>
          <p:nvPr>
            <p:ph type="body" sz="quarter" idx="21"/>
          </p:nvPr>
        </p:nvSpPr>
        <p:spPr/>
        <p:txBody>
          <a:bodyPr/>
          <a:lstStyle/>
          <a:p>
            <a:r>
              <a:rPr lang="en-ZA" sz="8000" dirty="0">
                <a:effectLst/>
                <a:latin typeface="Arial" panose="020B0604020202020204" pitchFamily="34" charset="0"/>
                <a:ea typeface="Calibri" panose="020F0502020204030204" pitchFamily="34" charset="0"/>
                <a:cs typeface="Times New Roman" panose="02020603050405020304" pitchFamily="18" charset="0"/>
              </a:rPr>
              <a:t>TEST FOR RESPONSIVENESS</a:t>
            </a:r>
            <a:endParaRPr lang="en-ZA" dirty="0"/>
          </a:p>
        </p:txBody>
      </p:sp>
      <p:sp>
        <p:nvSpPr>
          <p:cNvPr id="3" name="Text Placeholder 2">
            <a:extLst>
              <a:ext uri="{FF2B5EF4-FFF2-40B4-BE49-F238E27FC236}">
                <a16:creationId xmlns:a16="http://schemas.microsoft.com/office/drawing/2014/main" id="{0115FED5-6589-B828-39F1-17FB0DDCC748}"/>
              </a:ext>
            </a:extLst>
          </p:cNvPr>
          <p:cNvSpPr>
            <a:spLocks noGrp="1"/>
          </p:cNvSpPr>
          <p:nvPr>
            <p:ph type="body" idx="22"/>
          </p:nvPr>
        </p:nvSpPr>
        <p:spPr>
          <a:xfrm>
            <a:off x="1336481" y="2523121"/>
            <a:ext cx="21784776" cy="9817125"/>
          </a:xfrm>
        </p:spPr>
        <p:txBody>
          <a:bodyPr numCol="1"/>
          <a:lstStyle/>
          <a:p>
            <a:pPr algn="just">
              <a:lnSpc>
                <a:spcPct val="107000"/>
              </a:lnSpc>
            </a:pPr>
            <a:r>
              <a:rPr lang="en-ZA"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dirty="0"/>
              <a:t>1.	Completed and signed Form of Offer.</a:t>
            </a:r>
          </a:p>
          <a:p>
            <a:r>
              <a:rPr lang="en-GB" dirty="0"/>
              <a:t>2.	Letter of Good Standing from the Department of Labour or an Accredited Institution.</a:t>
            </a:r>
          </a:p>
          <a:p>
            <a:r>
              <a:rPr lang="en-GB" dirty="0"/>
              <a:t>3.	The use of correction fluid or any other similar substance to make corrections is not permitted.</a:t>
            </a:r>
          </a:p>
          <a:p>
            <a:r>
              <a:rPr lang="en-GB" dirty="0"/>
              <a:t>4.	Bidders must be registered with the CIDB or are capable of being so prior to the evaluation of submissions, in a contractor grading designation equal to or 	higher than a contractor grading designation determined in accordance with the CIDB grading of this bid; in accordance with the CIDB prescripts.</a:t>
            </a:r>
          </a:p>
          <a:p>
            <a:r>
              <a:rPr lang="en-GB" dirty="0"/>
              <a:t>5.	Submission of Socio-Economic Development (SED) proposal in accordance with Rand Water’s requirements and targets in T2.2.9 and the signing of the SED 	schedule in its entirety.</a:t>
            </a:r>
          </a:p>
          <a:p>
            <a:r>
              <a:rPr lang="en-GB" dirty="0"/>
              <a:t>6.	Sub-Contracting the following evidence must be submitted:</a:t>
            </a:r>
          </a:p>
          <a:p>
            <a:pPr marL="457200" indent="-457200">
              <a:buFont typeface="Arial" panose="020B0604020202020204" pitchFamily="34" charset="0"/>
              <a:buChar char="•"/>
            </a:pPr>
            <a:r>
              <a:rPr lang="en-GB" dirty="0"/>
              <a:t>	A signed Subcontracting agreement stipulating the percentage to be subcontracted (a minimum of 30% would be deemed acceptable)</a:t>
            </a:r>
          </a:p>
          <a:p>
            <a:pPr marL="457200" indent="-457200">
              <a:buFont typeface="Arial" panose="020B0604020202020204" pitchFamily="34" charset="0"/>
              <a:buChar char="•"/>
            </a:pPr>
            <a:r>
              <a:rPr lang="en-GB" dirty="0"/>
              <a:t>	A signed subcontracting stipulating specialized categories  </a:t>
            </a:r>
          </a:p>
          <a:p>
            <a:pPr marL="457200" indent="-457200">
              <a:buFont typeface="Arial" panose="020B0604020202020204" pitchFamily="34" charset="0"/>
              <a:buChar char="•"/>
            </a:pPr>
            <a:r>
              <a:rPr lang="en-GB" dirty="0"/>
              <a:t>	CSD report/s for Subcontractor/s.</a:t>
            </a:r>
          </a:p>
          <a:p>
            <a:pPr marL="457200" indent="-457200">
              <a:buFont typeface="Arial" panose="020B0604020202020204" pitchFamily="34" charset="0"/>
              <a:buChar char="•"/>
            </a:pPr>
            <a:r>
              <a:rPr lang="en-GB" dirty="0"/>
              <a:t>	CIDB Registration for Subcontractor/s, where CIDB related works are subcontracted, each Subcontractor must also be registered with the appropriate CIDB 	grading in accordance with the value of the work to be undertaken by that Subcontractor, or are capable of being so prior to the evaluation of submissions, in 	a contractor grading designation equal to or higher than a contractor grading designation determined in accordance with the CIDB grading of this bid; in 	accordance with the CIDB prescripts.</a:t>
            </a:r>
          </a:p>
          <a:p>
            <a:pPr marL="457200" indent="-457200">
              <a:buFont typeface="Arial" panose="020B0604020202020204" pitchFamily="34" charset="0"/>
              <a:buChar char="•"/>
            </a:pPr>
            <a:r>
              <a:rPr lang="en-GB" dirty="0"/>
              <a:t>	Where the CIDB requirement for subcontracted work is not met, this test for responsiveness has not been met. </a:t>
            </a:r>
          </a:p>
          <a:p>
            <a:pPr marL="457200" indent="-457200">
              <a:buFont typeface="Arial" panose="020B0604020202020204" pitchFamily="34" charset="0"/>
              <a:buChar char="•"/>
            </a:pPr>
            <a:r>
              <a:rPr lang="en-GB" dirty="0"/>
              <a:t>	Proof of B-BBEE status for Subcontractor/s</a:t>
            </a:r>
          </a:p>
          <a:p>
            <a:endParaRPr lang="en-ZA" dirty="0"/>
          </a:p>
        </p:txBody>
      </p:sp>
    </p:spTree>
    <p:extLst>
      <p:ext uri="{BB962C8B-B14F-4D97-AF65-F5344CB8AC3E}">
        <p14:creationId xmlns:p14="http://schemas.microsoft.com/office/powerpoint/2010/main" val="32419282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74696-2A5F-6860-214B-807027E57109}"/>
              </a:ext>
            </a:extLst>
          </p:cNvPr>
          <p:cNvSpPr>
            <a:spLocks noGrp="1"/>
          </p:cNvSpPr>
          <p:nvPr>
            <p:ph type="body" sz="quarter" idx="21"/>
          </p:nvPr>
        </p:nvSpPr>
        <p:spPr/>
        <p:txBody>
          <a:bodyPr/>
          <a:lstStyle/>
          <a:p>
            <a:r>
              <a:rPr lang="en-US" dirty="0">
                <a:effectLst>
                  <a:outerShdw blurRad="38100" dist="38100" dir="2700000" algn="tl">
                    <a:srgbClr val="000000"/>
                  </a:outerShdw>
                </a:effectLst>
              </a:rPr>
              <a:t>Commercial- Returnable</a:t>
            </a:r>
            <a:endParaRPr lang="en-ZA" dirty="0"/>
          </a:p>
        </p:txBody>
      </p:sp>
      <p:sp>
        <p:nvSpPr>
          <p:cNvPr id="3" name="Text Placeholder 2">
            <a:extLst>
              <a:ext uri="{FF2B5EF4-FFF2-40B4-BE49-F238E27FC236}">
                <a16:creationId xmlns:a16="http://schemas.microsoft.com/office/drawing/2014/main" id="{77F7ED63-D944-0C84-B9D7-ED7978F62FA2}"/>
              </a:ext>
            </a:extLst>
          </p:cNvPr>
          <p:cNvSpPr>
            <a:spLocks noGrp="1"/>
          </p:cNvSpPr>
          <p:nvPr>
            <p:ph type="body" idx="22"/>
          </p:nvPr>
        </p:nvSpPr>
        <p:spPr>
          <a:xfrm>
            <a:off x="1336480" y="2523121"/>
            <a:ext cx="22037869" cy="9817125"/>
          </a:xfrm>
        </p:spPr>
        <p:txBody>
          <a:bodyPr numCol="1"/>
          <a:lstStyle/>
          <a:p>
            <a:r>
              <a:rPr lang="en-US" sz="4000" dirty="0"/>
              <a:t>Commercial Section</a:t>
            </a:r>
          </a:p>
          <a:p>
            <a:endParaRPr lang="en-US" sz="4000" dirty="0"/>
          </a:p>
          <a:p>
            <a:r>
              <a:rPr lang="en-US" sz="4000" dirty="0">
                <a:solidFill>
                  <a:srgbClr val="FF0000"/>
                </a:solidFill>
              </a:rPr>
              <a:t>Page 16-18 of  82– Detailed list of returnable for Bid Evaluation:</a:t>
            </a:r>
          </a:p>
          <a:p>
            <a:endParaRPr lang="en-US" sz="4000" dirty="0"/>
          </a:p>
          <a:p>
            <a:pPr marL="571500" indent="-571500">
              <a:buFont typeface="Arial" panose="020B0604020202020204" pitchFamily="34" charset="0"/>
              <a:buChar char="•"/>
            </a:pPr>
            <a:r>
              <a:rPr lang="en-US" sz="4000" dirty="0"/>
              <a:t>Tax compliance Certificate with a valid PIN issued by the South African Revenue Services.</a:t>
            </a:r>
          </a:p>
          <a:p>
            <a:pPr marL="571500" indent="-571500">
              <a:buFont typeface="Arial" panose="020B0604020202020204" pitchFamily="34" charset="0"/>
              <a:buChar char="•"/>
            </a:pPr>
            <a:r>
              <a:rPr lang="en-US" sz="4000" dirty="0"/>
              <a:t>Letter of good standing (from Department of Labour or any accredited agent).</a:t>
            </a:r>
          </a:p>
          <a:p>
            <a:pPr marL="571500" indent="-571500">
              <a:buFont typeface="Arial" panose="020B0604020202020204" pitchFamily="34" charset="0"/>
              <a:buChar char="•"/>
            </a:pPr>
            <a:r>
              <a:rPr lang="en-US" sz="4000" dirty="0"/>
              <a:t>Resolution Letter for the Main Contractor (a letter authorizing the person completing the tender to sign on behalf of the company).</a:t>
            </a:r>
          </a:p>
          <a:p>
            <a:pPr marL="571500" indent="-571500">
              <a:buFont typeface="Arial" panose="020B0604020202020204" pitchFamily="34" charset="0"/>
              <a:buChar char="•"/>
            </a:pPr>
            <a:r>
              <a:rPr lang="en-US" sz="4000" dirty="0"/>
              <a:t>Original B-BBEE Certificate or the original certified B-BBEE certificate.</a:t>
            </a:r>
          </a:p>
          <a:p>
            <a:endParaRPr lang="en-ZA" dirty="0"/>
          </a:p>
        </p:txBody>
      </p:sp>
    </p:spTree>
    <p:extLst>
      <p:ext uri="{BB962C8B-B14F-4D97-AF65-F5344CB8AC3E}">
        <p14:creationId xmlns:p14="http://schemas.microsoft.com/office/powerpoint/2010/main" val="31879942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4E7D51-BD34-DB3A-8BF0-E243C61DDEE7}"/>
              </a:ext>
            </a:extLst>
          </p:cNvPr>
          <p:cNvSpPr>
            <a:spLocks noGrp="1"/>
          </p:cNvSpPr>
          <p:nvPr>
            <p:ph type="body" sz="quarter" idx="21"/>
          </p:nvPr>
        </p:nvSpPr>
        <p:spPr/>
        <p:txBody>
          <a:bodyPr/>
          <a:lstStyle/>
          <a:p>
            <a:r>
              <a:rPr lang="en-US" dirty="0"/>
              <a:t>Evaluation Process</a:t>
            </a:r>
            <a:endParaRPr lang="en-ZA" dirty="0"/>
          </a:p>
        </p:txBody>
      </p:sp>
      <p:sp>
        <p:nvSpPr>
          <p:cNvPr id="3" name="Text Placeholder 2">
            <a:extLst>
              <a:ext uri="{FF2B5EF4-FFF2-40B4-BE49-F238E27FC236}">
                <a16:creationId xmlns:a16="http://schemas.microsoft.com/office/drawing/2014/main" id="{6E070699-EF0B-6C38-319F-688A5E1DC310}"/>
              </a:ext>
            </a:extLst>
          </p:cNvPr>
          <p:cNvSpPr>
            <a:spLocks noGrp="1"/>
          </p:cNvSpPr>
          <p:nvPr>
            <p:ph type="body" idx="22"/>
          </p:nvPr>
        </p:nvSpPr>
        <p:spPr>
          <a:xfrm>
            <a:off x="742950" y="2505493"/>
            <a:ext cx="22945725" cy="9834753"/>
          </a:xfrm>
        </p:spPr>
        <p:txBody>
          <a:bodyPr numCol="1"/>
          <a:lstStyle/>
          <a:p>
            <a:pPr marL="0" marR="0" lvl="0" indent="0" algn="l" defTabSz="914400" rtl="0" eaLnBrk="1" fontAlgn="auto" latinLnBrk="0" hangingPunct="1">
              <a:lnSpc>
                <a:spcPct val="150000"/>
              </a:lnSpc>
              <a:spcBef>
                <a:spcPts val="600"/>
              </a:spcBef>
              <a:spcAft>
                <a:spcPts val="0"/>
              </a:spcAft>
              <a:buClrTx/>
              <a:buSzPct val="70000"/>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Rand Water conducts a two-stage evaluation process for all bids, intending to provide services or goods to the organization as follows:</a:t>
            </a:r>
          </a:p>
          <a:p>
            <a:pPr marL="0" marR="0" lvl="0" indent="0" algn="l" defTabSz="914400" rtl="0" eaLnBrk="1" fontAlgn="auto" latinLnBrk="0" hangingPunct="1">
              <a:lnSpc>
                <a:spcPct val="150000"/>
              </a:lnSpc>
              <a:spcBef>
                <a:spcPts val="600"/>
              </a:spcBef>
              <a:spcAft>
                <a:spcPts val="0"/>
              </a:spcAft>
              <a:buClrTx/>
              <a:buSzPct val="70000"/>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First part of the evaluation process is the functionality evaluation </a:t>
            </a: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(Technical part of the tender document) </a:t>
            </a: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the second part of the evaluation process will be the commercial part of the tender document</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All bids evaluated at this stage must achieve a minimum of 70% scoring.</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Below  70% will not be considered to second stage of the evaluation.</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Rand Water shall then apply the objective criteria in accordance with the PPPFA that will determine the evaluation outcome</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Part of the functionality evaluation Rand Water also uses a Financial Tolerance Range </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ZA"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Award is then based on the preferential point system. </a:t>
            </a: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50000"/>
              </a:lnSpc>
              <a:spcBef>
                <a:spcPts val="600"/>
              </a:spcBef>
              <a:spcAft>
                <a:spcPts val="0"/>
              </a:spcAft>
              <a:buClrTx/>
              <a:buSzPct val="70000"/>
              <a:buFont typeface="Wingdings" pitchFamily="2" charset="2"/>
              <a:buChar char="§"/>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NB:</a:t>
            </a: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award based on quality of submission not reputation</a:t>
            </a:r>
          </a:p>
          <a:p>
            <a:endParaRPr lang="en-ZA" dirty="0"/>
          </a:p>
        </p:txBody>
      </p:sp>
    </p:spTree>
    <p:extLst>
      <p:ext uri="{BB962C8B-B14F-4D97-AF65-F5344CB8AC3E}">
        <p14:creationId xmlns:p14="http://schemas.microsoft.com/office/powerpoint/2010/main" val="33376352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DE5DF7-FBE4-9F12-13DA-88AF1A5CA082}"/>
              </a:ext>
            </a:extLst>
          </p:cNvPr>
          <p:cNvPicPr>
            <a:picLocks noChangeAspect="1"/>
          </p:cNvPicPr>
          <p:nvPr/>
        </p:nvPicPr>
        <p:blipFill>
          <a:blip r:embed="rId2"/>
          <a:stretch>
            <a:fillRect/>
          </a:stretch>
        </p:blipFill>
        <p:spPr>
          <a:xfrm>
            <a:off x="3976928" y="4980269"/>
            <a:ext cx="16430144" cy="3755461"/>
          </a:xfrm>
          <a:prstGeom prst="rect">
            <a:avLst/>
          </a:prstGeom>
        </p:spPr>
      </p:pic>
      <p:sp>
        <p:nvSpPr>
          <p:cNvPr id="2" name="Text Placeholder 1">
            <a:extLst>
              <a:ext uri="{FF2B5EF4-FFF2-40B4-BE49-F238E27FC236}">
                <a16:creationId xmlns:a16="http://schemas.microsoft.com/office/drawing/2014/main" id="{9E153FD0-CFCE-478D-2AD4-74FBBC3219F8}"/>
              </a:ext>
            </a:extLst>
          </p:cNvPr>
          <p:cNvSpPr>
            <a:spLocks noGrp="1"/>
          </p:cNvSpPr>
          <p:nvPr>
            <p:ph type="body" sz="quarter" idx="21"/>
          </p:nvPr>
        </p:nvSpPr>
        <p:spPr/>
        <p:txBody>
          <a:bodyPr/>
          <a:lstStyle/>
          <a:p>
            <a:r>
              <a:rPr lang="en-ZA" dirty="0"/>
              <a:t>SCOPE OF WORK</a:t>
            </a:r>
          </a:p>
        </p:txBody>
      </p:sp>
    </p:spTree>
    <p:extLst>
      <p:ext uri="{BB962C8B-B14F-4D97-AF65-F5344CB8AC3E}">
        <p14:creationId xmlns:p14="http://schemas.microsoft.com/office/powerpoint/2010/main" val="13999502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F8D36-19C3-81A7-2580-3D65155F7A0A}"/>
              </a:ext>
            </a:extLst>
          </p:cNvPr>
          <p:cNvSpPr>
            <a:spLocks noGrp="1"/>
          </p:cNvSpPr>
          <p:nvPr>
            <p:ph type="body" sz="quarter" idx="21"/>
          </p:nvPr>
        </p:nvSpPr>
        <p:spPr>
          <a:xfrm>
            <a:off x="1336481" y="992608"/>
            <a:ext cx="18780319" cy="1512885"/>
          </a:xfrm>
        </p:spPr>
        <p:txBody>
          <a:bodyPr/>
          <a:lstStyle/>
          <a:p>
            <a:r>
              <a:rPr lang="en-ZA" dirty="0"/>
              <a:t>SCOPE OF WORK</a:t>
            </a:r>
          </a:p>
        </p:txBody>
      </p:sp>
      <p:sp>
        <p:nvSpPr>
          <p:cNvPr id="3" name="Text Placeholder 2">
            <a:extLst>
              <a:ext uri="{FF2B5EF4-FFF2-40B4-BE49-F238E27FC236}">
                <a16:creationId xmlns:a16="http://schemas.microsoft.com/office/drawing/2014/main" id="{A477CE8E-0E97-0584-FDAA-C1989B450D37}"/>
              </a:ext>
            </a:extLst>
          </p:cNvPr>
          <p:cNvSpPr>
            <a:spLocks noGrp="1"/>
          </p:cNvSpPr>
          <p:nvPr>
            <p:ph type="body" idx="22"/>
          </p:nvPr>
        </p:nvSpPr>
        <p:spPr>
          <a:xfrm>
            <a:off x="1336481" y="2000963"/>
            <a:ext cx="22456969" cy="351417"/>
          </a:xfrm>
        </p:spPr>
        <p:txBody>
          <a:bodyPr>
            <a:normAutofit fontScale="25000" lnSpcReduction="20000"/>
          </a:bodyPr>
          <a:lstStyle/>
          <a:p>
            <a:pPr algn="ctr"/>
            <a:r>
              <a:rPr lang="en-ZA" sz="11200" b="1" i="1" dirty="0">
                <a:latin typeface="Arial" panose="020B0604020202020204" pitchFamily="34" charset="0"/>
                <a:cs typeface="Arial" panose="020B0604020202020204" pitchFamily="34" charset="0"/>
              </a:rPr>
              <a:t>*ALSO REFER TO SCOPE OF WORK IN THE TENDER DOCUMENT *</a:t>
            </a:r>
          </a:p>
          <a:p>
            <a:endParaRPr lang="en-ZA" sz="3200" dirty="0"/>
          </a:p>
        </p:txBody>
      </p:sp>
      <p:sp>
        <p:nvSpPr>
          <p:cNvPr id="4" name="TextBox 3">
            <a:extLst>
              <a:ext uri="{FF2B5EF4-FFF2-40B4-BE49-F238E27FC236}">
                <a16:creationId xmlns:a16="http://schemas.microsoft.com/office/drawing/2014/main" id="{F9CED1CB-9A9B-3BA6-2441-E8A9A4EB62F0}"/>
              </a:ext>
            </a:extLst>
          </p:cNvPr>
          <p:cNvSpPr txBox="1"/>
          <p:nvPr/>
        </p:nvSpPr>
        <p:spPr>
          <a:xfrm>
            <a:off x="838200" y="2550684"/>
            <a:ext cx="23126700" cy="9870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457200" algn="l">
              <a:lnSpc>
                <a:spcPct val="107000"/>
              </a:lnSpc>
              <a:spcBef>
                <a:spcPts val="1200"/>
              </a:spcBef>
              <a:spcAft>
                <a:spcPts val="0"/>
              </a:spcAft>
            </a:pPr>
            <a:r>
              <a:rPr lang="en-ZA" sz="3200" b="1" u="sng" kern="1200" spc="0" dirty="0">
                <a:solidFill>
                  <a:prstClr val="black"/>
                </a:solidFill>
                <a:latin typeface="Arial" pitchFamily="34" charset="0"/>
                <a:ea typeface="+mn-ea"/>
                <a:cs typeface="Arial" pitchFamily="34" charset="0"/>
              </a:rPr>
              <a:t>Overview of scope of works</a:t>
            </a:r>
            <a:endParaRPr lang="en-US" sz="3200" b="1" u="sng" kern="1200" spc="0" dirty="0">
              <a:solidFill>
                <a:prstClr val="black"/>
              </a:solidFill>
              <a:latin typeface="Arial" pitchFamily="34" charset="0"/>
              <a:ea typeface="+mn-ea"/>
              <a:cs typeface="Arial" pitchFamily="34" charset="0"/>
            </a:endParaRPr>
          </a:p>
          <a:p>
            <a:pPr marL="0" marR="0" indent="0" algn="l">
              <a:spcBef>
                <a:spcPts val="0"/>
              </a:spcBef>
              <a:spcAft>
                <a:spcPts val="300"/>
              </a:spcAft>
              <a:tabLst>
                <a:tab pos="228600" algn="l"/>
                <a:tab pos="2057400" algn="l"/>
                <a:tab pos="228600" algn="l"/>
              </a:tabLst>
            </a:pPr>
            <a:r>
              <a:rPr lang="en-ZA" sz="3200" kern="1200" spc="0" dirty="0">
                <a:solidFill>
                  <a:prstClr val="black"/>
                </a:solidFill>
                <a:latin typeface="Arial" pitchFamily="34" charset="0"/>
                <a:ea typeface="+mn-ea"/>
                <a:cs typeface="Arial" pitchFamily="34" charset="0"/>
                <a:sym typeface="Calibri"/>
              </a:rPr>
              <a:t>Various components of the bulk sanitation infrastructure were identified as critical elements that must be refurbished, replaced or upgraded in order for the system to reduce pollution to a maximum. The Rietspruit WWTW currently comprises a 20 Mℓ/day biological nutrient removal activated sludge (BNRAS) Plant and a 16 Mℓ/day Biofilter Plant. Future planning for the catchment has allowed for the decommissioning of the 16 Mℓ/day Biofilter Plant due to the stringent wastewater treated effluent requirements and the treatment limitations of biofilter plants. The 20 Mℓ/day BNRAS plant at Rietspruit WWTW is to be upgraded to a regional works with an additional 50 Mℓ/day BNRAS plant capacity to cater for the shortfall in treatment capacity required by future development. </a:t>
            </a:r>
            <a:endParaRPr lang="en-US" sz="3200" kern="1200" spc="0" dirty="0">
              <a:solidFill>
                <a:prstClr val="black"/>
              </a:solidFill>
              <a:latin typeface="Arial" pitchFamily="34" charset="0"/>
              <a:ea typeface="+mn-ea"/>
              <a:cs typeface="Arial" pitchFamily="34" charset="0"/>
              <a:sym typeface="Calibri"/>
            </a:endParaRPr>
          </a:p>
          <a:p>
            <a:pPr algn="l"/>
            <a:r>
              <a:rPr lang="en-ZA" sz="3200" kern="1200" spc="0" dirty="0">
                <a:solidFill>
                  <a:prstClr val="black"/>
                </a:solidFill>
                <a:latin typeface="Arial" pitchFamily="34" charset="0"/>
                <a:ea typeface="+mn-ea"/>
                <a:cs typeface="Arial" pitchFamily="34" charset="0"/>
                <a:sym typeface="Calibri"/>
              </a:rPr>
              <a:t>This Contract will comprise the Rietspruit 50 Mℓ/day BNRAS plant Upgrade to an ultimate capacity of 70 Mℓ/day BNRAS plant.</a:t>
            </a:r>
          </a:p>
          <a:p>
            <a:pPr algn="l"/>
            <a:r>
              <a:rPr lang="en-US" sz="3200" b="1" u="sng" kern="1200" spc="0" dirty="0">
                <a:solidFill>
                  <a:prstClr val="black"/>
                </a:solidFill>
                <a:latin typeface="Arial" pitchFamily="34" charset="0"/>
                <a:ea typeface="+mn-ea"/>
                <a:cs typeface="Arial" pitchFamily="34" charset="0"/>
              </a:rPr>
              <a:t>A: 50 Mℓ/day Biological Nutrient Reactor plant Upgrade</a:t>
            </a:r>
          </a:p>
          <a:p>
            <a:pPr algn="l"/>
            <a:r>
              <a:rPr lang="en-US" sz="3200" b="1" kern="1200" spc="0" dirty="0">
                <a:solidFill>
                  <a:prstClr val="black"/>
                </a:solidFill>
                <a:latin typeface="Arial" pitchFamily="34" charset="0"/>
                <a:ea typeface="+mn-ea"/>
                <a:cs typeface="Arial" pitchFamily="34" charset="0"/>
              </a:rPr>
              <a:t>Overview of the Works</a:t>
            </a:r>
          </a:p>
          <a:p>
            <a:pPr algn="l"/>
            <a:r>
              <a:rPr lang="en-US" sz="3200" kern="1200" spc="0" dirty="0">
                <a:solidFill>
                  <a:prstClr val="black"/>
                </a:solidFill>
                <a:latin typeface="Arial" pitchFamily="34" charset="0"/>
                <a:ea typeface="+mn-ea"/>
                <a:cs typeface="Arial" pitchFamily="34" charset="0"/>
              </a:rPr>
              <a:t>The Works comprises the construction of a 50 Mℓ/d upgrade to the existing Rietspruit WwTW’s and includes:</a:t>
            </a:r>
          </a:p>
          <a:p>
            <a:pPr algn="l"/>
            <a:r>
              <a:rPr lang="en-US" sz="3200" kern="1200" spc="0" dirty="0">
                <a:solidFill>
                  <a:prstClr val="black"/>
                </a:solidFill>
                <a:latin typeface="Arial" pitchFamily="34" charset="0"/>
                <a:ea typeface="+mn-ea"/>
                <a:cs typeface="Arial" pitchFamily="34" charset="0"/>
              </a:rPr>
              <a:t>1)	the construction and installation of new civil, mechanical and electrical infrastructure;</a:t>
            </a:r>
          </a:p>
          <a:p>
            <a:pPr algn="l"/>
            <a:r>
              <a:rPr lang="en-US" sz="3200" kern="1200" spc="0" dirty="0">
                <a:solidFill>
                  <a:prstClr val="black"/>
                </a:solidFill>
                <a:latin typeface="Arial" pitchFamily="34" charset="0"/>
                <a:ea typeface="+mn-ea"/>
                <a:cs typeface="Arial" pitchFamily="34" charset="0"/>
              </a:rPr>
              <a:t>2)	alterations to some of the existing civil, mechanical and electrical infrastructure; and</a:t>
            </a:r>
          </a:p>
          <a:p>
            <a:pPr algn="l"/>
            <a:r>
              <a:rPr lang="en-US" sz="3200" kern="1200" spc="0" dirty="0">
                <a:solidFill>
                  <a:prstClr val="black"/>
                </a:solidFill>
                <a:latin typeface="Arial" pitchFamily="34" charset="0"/>
                <a:ea typeface="+mn-ea"/>
                <a:cs typeface="Arial" pitchFamily="34" charset="0"/>
              </a:rPr>
              <a:t>3)	all appurtenant infrastructure and site works for (1) and (2) above.</a:t>
            </a:r>
          </a:p>
        </p:txBody>
      </p:sp>
    </p:spTree>
    <p:extLst>
      <p:ext uri="{BB962C8B-B14F-4D97-AF65-F5344CB8AC3E}">
        <p14:creationId xmlns:p14="http://schemas.microsoft.com/office/powerpoint/2010/main" val="155391323"/>
      </p:ext>
    </p:extLst>
  </p:cSld>
  <p:clrMapOvr>
    <a:masterClrMapping/>
  </p:clrMapOvr>
  <p:transition spd="med"/>
</p:sld>
</file>

<file path=ppt/theme/theme1.xml><?xml version="1.0" encoding="utf-8"?>
<a:theme xmlns:a="http://schemas.openxmlformats.org/drawingml/2006/main" name="28_Academy">
  <a:themeElements>
    <a:clrScheme name="28_Academy">
      <a:dk1>
        <a:srgbClr val="000034"/>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477</TotalTime>
  <Words>4721</Words>
  <Application>Microsoft Office PowerPoint</Application>
  <PresentationFormat>Custom</PresentationFormat>
  <Paragraphs>369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Founders Grotesk</vt:lpstr>
      <vt:lpstr>Founders Grotesk Condensed</vt:lpstr>
      <vt:lpstr>Helvetica Neue</vt:lpstr>
      <vt:lpstr>Wingdings</vt:lpstr>
      <vt:lpstr>28_Academy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Radebe</dc:creator>
  <cp:lastModifiedBy>Bonolo Ramohlala</cp:lastModifiedBy>
  <cp:revision>7</cp:revision>
  <dcterms:modified xsi:type="dcterms:W3CDTF">2023-10-12T11:40:10Z</dcterms:modified>
</cp:coreProperties>
</file>