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36" r:id="rId5"/>
  </p:sldMasterIdLst>
  <p:notesMasterIdLst>
    <p:notesMasterId r:id="rId9"/>
  </p:notesMasterIdLst>
  <p:handoutMasterIdLst>
    <p:handoutMasterId r:id="rId10"/>
  </p:handoutMasterIdLst>
  <p:sldIdLst>
    <p:sldId id="1684" r:id="rId6"/>
    <p:sldId id="1783" r:id="rId7"/>
    <p:sldId id="1741" r:id="rId8"/>
  </p:sldIdLst>
  <p:sldSz cx="9906000" cy="6858000" type="A4"/>
  <p:notesSz cx="6742113" cy="9872663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8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96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44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887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368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849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1991AB-1A9E-44AE-A57E-319536BD3896}">
          <p14:sldIdLst>
            <p14:sldId id="1684"/>
            <p14:sldId id="1783"/>
            <p14:sldId id="1741"/>
          </p14:sldIdLst>
        </p14:section>
        <p14:section name="Untitled Section" id="{C01DEE33-C7CB-4A6A-977A-2BAC30A425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9" userDrawn="1">
          <p15:clr>
            <a:srgbClr val="A4A3A4"/>
          </p15:clr>
        </p15:guide>
        <p15:guide id="2" pos="2377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190" userDrawn="1">
          <p15:clr>
            <a:srgbClr val="A4A3A4"/>
          </p15:clr>
        </p15:guide>
        <p15:guide id="5" orient="horz" pos="3024" userDrawn="1">
          <p15:clr>
            <a:srgbClr val="A4A3A4"/>
          </p15:clr>
        </p15:guide>
        <p15:guide id="6" orient="horz" pos="3110" userDrawn="1">
          <p15:clr>
            <a:srgbClr val="A4A3A4"/>
          </p15:clr>
        </p15:guide>
        <p15:guide id="7" pos="2305" userDrawn="1">
          <p15:clr>
            <a:srgbClr val="A4A3A4"/>
          </p15:clr>
        </p15:guide>
        <p15:guide id="8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schal Baijnath" initials="NB" lastIdx="1" clrIdx="0"/>
  <p:cmAuthor id="2" name="Yusuf Mahomed    Transnet  Corporate    JHB" initials="YMTCJ" lastIdx="3" clrIdx="1"/>
  <p:cmAuthor id="3" name="Mario vd Walt" initials="MvdW" lastIdx="0" clrIdx="2"/>
  <p:cmAuthor id="4" name="Buhle Ndlovu   Transnet Corporate    JHB" initials="BNTCJ" lastIdx="7" clrIdx="3">
    <p:extLst>
      <p:ext uri="{19B8F6BF-5375-455C-9EA6-DF929625EA0E}">
        <p15:presenceInfo xmlns:p15="http://schemas.microsoft.com/office/powerpoint/2012/main" userId="S-1-5-21-1640810889-138994040-1532301402-125007" providerId="AD"/>
      </p:ext>
    </p:extLst>
  </p:cmAuthor>
  <p:cmAuthor id="5" name="Nokuthula Khumalo    Transnet Corporate  JHB" initials="NKTCJ" lastIdx="5" clrIdx="4">
    <p:extLst>
      <p:ext uri="{19B8F6BF-5375-455C-9EA6-DF929625EA0E}">
        <p15:presenceInfo xmlns:p15="http://schemas.microsoft.com/office/powerpoint/2012/main" userId="S-1-5-21-1640810889-138994040-1532301402-50755" providerId="AD"/>
      </p:ext>
    </p:extLst>
  </p:cmAuthor>
  <p:cmAuthor id="6" name="Delayne Peterson         Transnset Freight Rail   JHB" initials="DPTFRJ" lastIdx="3" clrIdx="5">
    <p:extLst>
      <p:ext uri="{19B8F6BF-5375-455C-9EA6-DF929625EA0E}">
        <p15:presenceInfo xmlns:p15="http://schemas.microsoft.com/office/powerpoint/2012/main" userId="S::Delayne.Peterson@transnet.net::c8987e35-ed88-4d55-9500-995309b6d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24F"/>
    <a:srgbClr val="848C4A"/>
    <a:srgbClr val="665B06"/>
    <a:srgbClr val="EE3124"/>
    <a:srgbClr val="C9C7B0"/>
    <a:srgbClr val="E3DED9"/>
    <a:srgbClr val="E9E6E3"/>
    <a:srgbClr val="6E90A6"/>
    <a:srgbClr val="90AABA"/>
    <a:srgbClr val="84B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84914" autoAdjust="0"/>
  </p:normalViewPr>
  <p:slideViewPr>
    <p:cSldViewPr snapToGrid="0">
      <p:cViewPr varScale="1">
        <p:scale>
          <a:sx n="60" d="100"/>
          <a:sy n="60" d="100"/>
        </p:scale>
        <p:origin x="1232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04" y="54"/>
      </p:cViewPr>
      <p:guideLst>
        <p:guide orient="horz" pos="2829"/>
        <p:guide pos="2377"/>
        <p:guide orient="horz" pos="2909"/>
        <p:guide pos="2190"/>
        <p:guide orient="horz" pos="3024"/>
        <p:guide orient="horz" pos="3110"/>
        <p:guide pos="2305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538" y="619125"/>
            <a:ext cx="6275387" cy="434498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4009" y="5304978"/>
            <a:ext cx="5733787" cy="411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63703" y="9493392"/>
            <a:ext cx="2333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>
                <a:latin typeface="Tahoma"/>
              </a:rPr>
              <a:pPr>
                <a:defRPr/>
              </a:pPr>
              <a:t>‹#›</a:t>
            </a:fld>
            <a:endParaRPr lang="en-US" dirty="0">
              <a:latin typeface="Tahoma"/>
            </a:endParaRPr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997003" y="109474"/>
            <a:ext cx="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defRPr sz="1200" kern="1200">
        <a:solidFill>
          <a:schemeClr val="tx1"/>
        </a:solidFill>
        <a:latin typeface="Tahoma"/>
        <a:ea typeface="+mn-ea"/>
        <a:cs typeface="+mn-cs"/>
        <a:sym typeface="Tahoma"/>
      </a:defRPr>
    </a:lvl1pPr>
    <a:lvl2pPr marL="119860" indent="-118241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200" kern="1200">
        <a:solidFill>
          <a:schemeClr val="tx1"/>
        </a:solidFill>
        <a:latin typeface="Tahoma"/>
        <a:ea typeface="+mn-ea"/>
        <a:cs typeface="+mn-cs"/>
        <a:sym typeface="Tahoma"/>
      </a:defRPr>
    </a:lvl2pPr>
    <a:lvl3pPr marL="306129" indent="-18464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200" kern="1200">
        <a:solidFill>
          <a:schemeClr val="tx1"/>
        </a:solidFill>
        <a:latin typeface="Tahoma"/>
        <a:ea typeface="+mn-ea"/>
        <a:cs typeface="+mn-cs"/>
        <a:sym typeface="Tahoma"/>
      </a:defRPr>
    </a:lvl3pPr>
    <a:lvl4pPr marL="435707" indent="-12795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200" kern="1200">
        <a:solidFill>
          <a:schemeClr val="tx1"/>
        </a:solidFill>
        <a:latin typeface="Tahoma"/>
        <a:ea typeface="+mn-ea"/>
        <a:cs typeface="+mn-cs"/>
        <a:sym typeface="Tahoma"/>
      </a:defRPr>
    </a:lvl4pPr>
    <a:lvl5pPr marL="553946" indent="-116620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200" kern="1200">
        <a:solidFill>
          <a:schemeClr val="tx1"/>
        </a:solidFill>
        <a:latin typeface="Tahoma"/>
        <a:ea typeface="+mn-ea"/>
        <a:cs typeface="+mn-cs"/>
        <a:sym typeface="Tahoma"/>
      </a:defRPr>
    </a:lvl5pPr>
    <a:lvl6pPr marL="2332406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latin typeface="Tahoma"/>
              </a:rPr>
              <a:pPr>
                <a:defRPr/>
              </a:pPr>
              <a:t>0</a:t>
            </a:fld>
            <a:endParaRPr lang="en-US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1185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798513"/>
            <a:ext cx="5775325" cy="3998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46217" y="9546303"/>
            <a:ext cx="85890" cy="184666"/>
          </a:xfrm>
        </p:spPr>
        <p:txBody>
          <a:bodyPr/>
          <a:lstStyle/>
          <a:p>
            <a:fld id="{4F4E1671-2B9C-41A8-A4BD-544A636F80D0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0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9092925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812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2735437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859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03217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1DD1A4-1453-46F8-9DF0-B6DAC26E50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68415"/>
            <a:ext cx="9906000" cy="5589587"/>
          </a:xfrm>
          <a:solidFill>
            <a:schemeClr val="bg1">
              <a:alpha val="62000"/>
            </a:schemeClr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FD294-2440-4296-A567-24836949DB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61" y="152914"/>
            <a:ext cx="1033772" cy="72010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5AD2E8-4B37-4B9F-A473-50410F86DAEC}"/>
              </a:ext>
            </a:extLst>
          </p:cNvPr>
          <p:cNvCxnSpPr/>
          <p:nvPr userDrawn="1"/>
        </p:nvCxnSpPr>
        <p:spPr>
          <a:xfrm>
            <a:off x="0" y="1024384"/>
            <a:ext cx="9906000" cy="0"/>
          </a:xfrm>
          <a:prstGeom prst="line">
            <a:avLst/>
          </a:prstGeom>
          <a:ln w="15875" cap="rnd">
            <a:solidFill>
              <a:srgbClr val="EE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88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EC5ABC-23EE-084A-85FF-B2E1A9D42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906000" cy="6857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68938-5473-7946-AFE1-2959A4E9E8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" y="243"/>
            <a:ext cx="9906000" cy="6857519"/>
          </a:xfrm>
          <a:prstGeom prst="rect">
            <a:avLst/>
          </a:prstGeom>
        </p:spPr>
      </p:pic>
      <p:sp>
        <p:nvSpPr>
          <p:cNvPr id="9" name="object 11">
            <a:extLst>
              <a:ext uri="{FF2B5EF4-FFF2-40B4-BE49-F238E27FC236}">
                <a16:creationId xmlns:a16="http://schemas.microsoft.com/office/drawing/2014/main" id="{B1AAE19E-3061-7C40-AEC4-9EE6CCAF43D1}"/>
              </a:ext>
            </a:extLst>
          </p:cNvPr>
          <p:cNvSpPr/>
          <p:nvPr userDrawn="1"/>
        </p:nvSpPr>
        <p:spPr>
          <a:xfrm>
            <a:off x="516616" y="3931064"/>
            <a:ext cx="689603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518" b="0" i="0" dirty="0">
              <a:latin typeface="Tahoma Regular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B080B6-7194-3240-93BB-D36E2458D1B4}"/>
              </a:ext>
            </a:extLst>
          </p:cNvPr>
          <p:cNvGrpSpPr/>
          <p:nvPr userDrawn="1"/>
        </p:nvGrpSpPr>
        <p:grpSpPr>
          <a:xfrm>
            <a:off x="7301314" y="473721"/>
            <a:ext cx="2254397" cy="1163669"/>
            <a:chOff x="14817924" y="781197"/>
            <a:chExt cx="4575269" cy="1918977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69C230C-9F59-7549-9F33-17FCEEC6130C}"/>
                </a:ext>
              </a:extLst>
            </p:cNvPr>
            <p:cNvSpPr/>
            <p:nvPr/>
          </p:nvSpPr>
          <p:spPr>
            <a:xfrm>
              <a:off x="14817924" y="2494651"/>
              <a:ext cx="87452" cy="154822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DB7958D2-2178-E447-BA2A-02431C505DCE}"/>
                </a:ext>
              </a:extLst>
            </p:cNvPr>
            <p:cNvSpPr/>
            <p:nvPr/>
          </p:nvSpPr>
          <p:spPr>
            <a:xfrm>
              <a:off x="14931724" y="2542744"/>
              <a:ext cx="85630" cy="106719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143BB172-2124-924D-9AAC-A275C6BF467B}"/>
                </a:ext>
              </a:extLst>
            </p:cNvPr>
            <p:cNvSpPr/>
            <p:nvPr/>
          </p:nvSpPr>
          <p:spPr>
            <a:xfrm>
              <a:off x="1509614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1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14" y="28417"/>
                  </a:lnTo>
                  <a:lnTo>
                    <a:pt x="28407" y="22104"/>
                  </a:lnTo>
                  <a:lnTo>
                    <a:pt x="28407" y="6272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F2CAB43E-A109-B64A-A95C-3E99F34FADD0}"/>
                </a:ext>
              </a:extLst>
            </p:cNvPr>
            <p:cNvSpPr/>
            <p:nvPr/>
          </p:nvSpPr>
          <p:spPr>
            <a:xfrm>
              <a:off x="16034821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21" y="48082"/>
                  </a:lnTo>
                  <a:lnTo>
                    <a:pt x="3821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24" y="0"/>
                  </a:moveTo>
                  <a:lnTo>
                    <a:pt x="629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293" y="28417"/>
                  </a:lnTo>
                  <a:lnTo>
                    <a:pt x="22124" y="28417"/>
                  </a:lnTo>
                  <a:lnTo>
                    <a:pt x="28428" y="22104"/>
                  </a:lnTo>
                  <a:lnTo>
                    <a:pt x="28428" y="6272"/>
                  </a:lnTo>
                  <a:lnTo>
                    <a:pt x="22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FE861E66-55E8-824E-B63D-92F6BA1D3F82}"/>
                </a:ext>
              </a:extLst>
            </p:cNvPr>
            <p:cNvSpPr/>
            <p:nvPr/>
          </p:nvSpPr>
          <p:spPr>
            <a:xfrm>
              <a:off x="1667873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29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292" y="149524"/>
                  </a:lnTo>
                  <a:lnTo>
                    <a:pt x="24292" y="48082"/>
                  </a:lnTo>
                  <a:close/>
                </a:path>
                <a:path w="28575" h="149860">
                  <a:moveTo>
                    <a:pt x="2210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04" y="28417"/>
                  </a:lnTo>
                  <a:lnTo>
                    <a:pt x="28397" y="22104"/>
                  </a:lnTo>
                  <a:lnTo>
                    <a:pt x="28397" y="6272"/>
                  </a:lnTo>
                  <a:lnTo>
                    <a:pt x="22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9F2B1CD-283D-8D49-9031-F583EEDDBD20}"/>
                </a:ext>
              </a:extLst>
            </p:cNvPr>
            <p:cNvSpPr/>
            <p:nvPr/>
          </p:nvSpPr>
          <p:spPr>
            <a:xfrm>
              <a:off x="15443530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00" y="48082"/>
                  </a:lnTo>
                  <a:lnTo>
                    <a:pt x="380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35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35" y="28417"/>
                  </a:lnTo>
                  <a:lnTo>
                    <a:pt x="28417" y="22104"/>
                  </a:lnTo>
                  <a:lnTo>
                    <a:pt x="28417" y="6272"/>
                  </a:lnTo>
                  <a:lnTo>
                    <a:pt x="22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A3AEED8B-2455-654D-9D56-225360A26FB8}"/>
                </a:ext>
              </a:extLst>
            </p:cNvPr>
            <p:cNvSpPr/>
            <p:nvPr/>
          </p:nvSpPr>
          <p:spPr>
            <a:xfrm>
              <a:off x="15144446" y="2542744"/>
              <a:ext cx="192678" cy="106719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0096DAB9-5EDF-D345-80D2-021DDBE35D6C}"/>
                </a:ext>
              </a:extLst>
            </p:cNvPr>
            <p:cNvSpPr/>
            <p:nvPr/>
          </p:nvSpPr>
          <p:spPr>
            <a:xfrm>
              <a:off x="15363480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3999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878" y="104080"/>
                  </a:lnTo>
                  <a:lnTo>
                    <a:pt x="20878" y="24135"/>
                  </a:lnTo>
                  <a:lnTo>
                    <a:pt x="26794" y="21496"/>
                  </a:lnTo>
                  <a:lnTo>
                    <a:pt x="33674" y="19255"/>
                  </a:lnTo>
                  <a:lnTo>
                    <a:pt x="59443" y="19255"/>
                  </a:lnTo>
                  <a:lnTo>
                    <a:pt x="59443" y="8303"/>
                  </a:lnTo>
                  <a:lnTo>
                    <a:pt x="16020" y="8303"/>
                  </a:lnTo>
                  <a:lnTo>
                    <a:pt x="13999" y="2628"/>
                  </a:lnTo>
                  <a:close/>
                </a:path>
                <a:path w="59690" h="104139">
                  <a:moveTo>
                    <a:pt x="59443" y="19255"/>
                  </a:moveTo>
                  <a:lnTo>
                    <a:pt x="48501" y="19255"/>
                  </a:lnTo>
                  <a:lnTo>
                    <a:pt x="54364" y="20481"/>
                  </a:lnTo>
                  <a:lnTo>
                    <a:pt x="59443" y="22302"/>
                  </a:lnTo>
                  <a:lnTo>
                    <a:pt x="59443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2" y="527"/>
                  </a:lnTo>
                  <a:lnTo>
                    <a:pt x="29764" y="2098"/>
                  </a:lnTo>
                  <a:lnTo>
                    <a:pt x="22737" y="4695"/>
                  </a:lnTo>
                  <a:lnTo>
                    <a:pt x="16020" y="8303"/>
                  </a:lnTo>
                  <a:lnTo>
                    <a:pt x="59443" y="8303"/>
                  </a:lnTo>
                  <a:lnTo>
                    <a:pt x="59443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B3D66C4D-343E-C14C-BB14-19CD1BBF4D0B}"/>
                </a:ext>
              </a:extLst>
            </p:cNvPr>
            <p:cNvSpPr/>
            <p:nvPr/>
          </p:nvSpPr>
          <p:spPr>
            <a:xfrm>
              <a:off x="15501005" y="2542734"/>
              <a:ext cx="199600" cy="157440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DD1990A4-57AD-874B-8888-F8607CC666CD}"/>
                </a:ext>
              </a:extLst>
            </p:cNvPr>
            <p:cNvSpPr/>
            <p:nvPr/>
          </p:nvSpPr>
          <p:spPr>
            <a:xfrm>
              <a:off x="15844767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4020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920" y="104080"/>
                  </a:lnTo>
                  <a:lnTo>
                    <a:pt x="20920" y="24135"/>
                  </a:lnTo>
                  <a:lnTo>
                    <a:pt x="26774" y="21496"/>
                  </a:lnTo>
                  <a:lnTo>
                    <a:pt x="33695" y="19255"/>
                  </a:lnTo>
                  <a:lnTo>
                    <a:pt x="59464" y="19255"/>
                  </a:lnTo>
                  <a:lnTo>
                    <a:pt x="59464" y="8303"/>
                  </a:lnTo>
                  <a:lnTo>
                    <a:pt x="16041" y="8303"/>
                  </a:lnTo>
                  <a:lnTo>
                    <a:pt x="14020" y="2628"/>
                  </a:lnTo>
                  <a:close/>
                </a:path>
                <a:path w="59690" h="104139">
                  <a:moveTo>
                    <a:pt x="59464" y="19255"/>
                  </a:moveTo>
                  <a:lnTo>
                    <a:pt x="48501" y="19255"/>
                  </a:lnTo>
                  <a:lnTo>
                    <a:pt x="54385" y="20481"/>
                  </a:lnTo>
                  <a:lnTo>
                    <a:pt x="59464" y="22302"/>
                  </a:lnTo>
                  <a:lnTo>
                    <a:pt x="59464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5" y="527"/>
                  </a:lnTo>
                  <a:lnTo>
                    <a:pt x="29775" y="2098"/>
                  </a:lnTo>
                  <a:lnTo>
                    <a:pt x="22754" y="4695"/>
                  </a:lnTo>
                  <a:lnTo>
                    <a:pt x="16041" y="8303"/>
                  </a:lnTo>
                  <a:lnTo>
                    <a:pt x="59464" y="8303"/>
                  </a:lnTo>
                  <a:lnTo>
                    <a:pt x="59464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36FFF5F6-7CF5-ED4E-AF83-0836CA4137A0}"/>
                </a:ext>
              </a:extLst>
            </p:cNvPr>
            <p:cNvSpPr/>
            <p:nvPr/>
          </p:nvSpPr>
          <p:spPr>
            <a:xfrm>
              <a:off x="15924490" y="2542744"/>
              <a:ext cx="85630" cy="106719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461B1837-6D25-F24D-9DCE-04A412752305}"/>
                </a:ext>
              </a:extLst>
            </p:cNvPr>
            <p:cNvSpPr/>
            <p:nvPr/>
          </p:nvSpPr>
          <p:spPr>
            <a:xfrm>
              <a:off x="16083729" y="2542734"/>
              <a:ext cx="98991" cy="157440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C3EA702A-F812-7F49-9722-8D11B7BF02BF}"/>
                </a:ext>
              </a:extLst>
            </p:cNvPr>
            <p:cNvSpPr/>
            <p:nvPr/>
          </p:nvSpPr>
          <p:spPr>
            <a:xfrm>
              <a:off x="16203392" y="2494664"/>
              <a:ext cx="81327" cy="152152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8345B4D4-DA77-1046-BF96-101762F72EE9}"/>
                </a:ext>
              </a:extLst>
            </p:cNvPr>
            <p:cNvSpPr/>
            <p:nvPr/>
          </p:nvSpPr>
          <p:spPr>
            <a:xfrm>
              <a:off x="16435528" y="2542744"/>
              <a:ext cx="162704" cy="106719"/>
            </a:xfrm>
            <a:prstGeom prst="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69F2EF62-B4D1-7440-BEC7-0136BC379191}"/>
                </a:ext>
              </a:extLst>
            </p:cNvPr>
            <p:cNvSpPr/>
            <p:nvPr/>
          </p:nvSpPr>
          <p:spPr>
            <a:xfrm>
              <a:off x="16733088" y="2542749"/>
              <a:ext cx="81128" cy="106708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909EF317-8C6B-B14D-A0A2-7DA6B3001CC9}"/>
                </a:ext>
              </a:extLst>
            </p:cNvPr>
            <p:cNvSpPr/>
            <p:nvPr/>
          </p:nvSpPr>
          <p:spPr>
            <a:xfrm>
              <a:off x="16842601" y="2494645"/>
              <a:ext cx="87442" cy="154801"/>
            </a:xfrm>
            <a:prstGeom prst="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75E8CB09-6577-8D47-8BD4-A59B3DDAFCE7}"/>
                </a:ext>
              </a:extLst>
            </p:cNvPr>
            <p:cNvSpPr/>
            <p:nvPr/>
          </p:nvSpPr>
          <p:spPr>
            <a:xfrm>
              <a:off x="17003059" y="2545373"/>
              <a:ext cx="94353" cy="152162"/>
            </a:xfrm>
            <a:prstGeom prst="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CC550E6A-918F-184F-B3B0-819C05F536E6}"/>
                </a:ext>
              </a:extLst>
            </p:cNvPr>
            <p:cNvSpPr/>
            <p:nvPr/>
          </p:nvSpPr>
          <p:spPr>
            <a:xfrm>
              <a:off x="15056164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4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92A529BD-BB5C-E448-8BE2-3CED29567242}"/>
                </a:ext>
              </a:extLst>
            </p:cNvPr>
            <p:cNvSpPr/>
            <p:nvPr/>
          </p:nvSpPr>
          <p:spPr>
            <a:xfrm>
              <a:off x="1663703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0CBDD186-1165-8543-83F2-3CDD2EA0C4DE}"/>
                </a:ext>
              </a:extLst>
            </p:cNvPr>
            <p:cNvSpPr/>
            <p:nvPr/>
          </p:nvSpPr>
          <p:spPr>
            <a:xfrm>
              <a:off x="1696889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16A8DDD6-2186-CE4D-8002-00A5E1C88E7A}"/>
                </a:ext>
              </a:extLst>
            </p:cNvPr>
            <p:cNvSpPr/>
            <p:nvPr/>
          </p:nvSpPr>
          <p:spPr>
            <a:xfrm>
              <a:off x="16312543" y="2512005"/>
              <a:ext cx="51435" cy="137795"/>
            </a:xfrm>
            <a:custGeom>
              <a:avLst/>
              <a:gdLst/>
              <a:ahLst/>
              <a:cxnLst/>
              <a:rect l="l" t="t" r="r" b="b"/>
              <a:pathLst>
                <a:path w="51434" h="137794">
                  <a:moveTo>
                    <a:pt x="20805" y="0"/>
                  </a:moveTo>
                  <a:lnTo>
                    <a:pt x="0" y="5758"/>
                  </a:lnTo>
                  <a:lnTo>
                    <a:pt x="0" y="108593"/>
                  </a:lnTo>
                  <a:lnTo>
                    <a:pt x="2937" y="121631"/>
                  </a:lnTo>
                  <a:lnTo>
                    <a:pt x="10667" y="130611"/>
                  </a:lnTo>
                  <a:lnTo>
                    <a:pt x="21565" y="135801"/>
                  </a:lnTo>
                  <a:lnTo>
                    <a:pt x="34009" y="137472"/>
                  </a:lnTo>
                  <a:lnTo>
                    <a:pt x="41852" y="137472"/>
                  </a:lnTo>
                  <a:lnTo>
                    <a:pt x="46982" y="136205"/>
                  </a:lnTo>
                  <a:lnTo>
                    <a:pt x="46982" y="117849"/>
                  </a:lnTo>
                  <a:lnTo>
                    <a:pt x="26585" y="117849"/>
                  </a:lnTo>
                  <a:lnTo>
                    <a:pt x="20805" y="115399"/>
                  </a:lnTo>
                  <a:lnTo>
                    <a:pt x="20805" y="49851"/>
                  </a:lnTo>
                  <a:lnTo>
                    <a:pt x="51317" y="49851"/>
                  </a:lnTo>
                  <a:lnTo>
                    <a:pt x="51317" y="31726"/>
                  </a:lnTo>
                  <a:lnTo>
                    <a:pt x="20805" y="31726"/>
                  </a:lnTo>
                  <a:lnTo>
                    <a:pt x="20805" y="0"/>
                  </a:lnTo>
                  <a:close/>
                </a:path>
                <a:path w="51434" h="137794">
                  <a:moveTo>
                    <a:pt x="46982" y="117054"/>
                  </a:moveTo>
                  <a:lnTo>
                    <a:pt x="44731" y="117462"/>
                  </a:lnTo>
                  <a:lnTo>
                    <a:pt x="39559" y="117849"/>
                  </a:lnTo>
                  <a:lnTo>
                    <a:pt x="46982" y="117849"/>
                  </a:lnTo>
                  <a:lnTo>
                    <a:pt x="46982" y="1170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BC635C2A-9778-BD49-8F33-237C75F007B7}"/>
                </a:ext>
              </a:extLst>
            </p:cNvPr>
            <p:cNvSpPr/>
            <p:nvPr/>
          </p:nvSpPr>
          <p:spPr>
            <a:xfrm>
              <a:off x="15771907" y="2491999"/>
              <a:ext cx="51435" cy="154940"/>
            </a:xfrm>
            <a:custGeom>
              <a:avLst/>
              <a:gdLst/>
              <a:ahLst/>
              <a:cxnLst/>
              <a:rect l="l" t="t" r="r" b="b"/>
              <a:pathLst>
                <a:path w="51434" h="154939">
                  <a:moveTo>
                    <a:pt x="41831" y="0"/>
                  </a:moveTo>
                  <a:lnTo>
                    <a:pt x="34030" y="0"/>
                  </a:lnTo>
                  <a:lnTo>
                    <a:pt x="21574" y="1670"/>
                  </a:lnTo>
                  <a:lnTo>
                    <a:pt x="10669" y="6861"/>
                  </a:lnTo>
                  <a:lnTo>
                    <a:pt x="2937" y="15840"/>
                  </a:lnTo>
                  <a:lnTo>
                    <a:pt x="0" y="28878"/>
                  </a:lnTo>
                  <a:lnTo>
                    <a:pt x="0" y="154812"/>
                  </a:lnTo>
                  <a:lnTo>
                    <a:pt x="20805" y="154812"/>
                  </a:lnTo>
                  <a:lnTo>
                    <a:pt x="20805" y="71505"/>
                  </a:lnTo>
                  <a:lnTo>
                    <a:pt x="51338" y="71505"/>
                  </a:lnTo>
                  <a:lnTo>
                    <a:pt x="51338" y="53380"/>
                  </a:lnTo>
                  <a:lnTo>
                    <a:pt x="20805" y="53380"/>
                  </a:lnTo>
                  <a:lnTo>
                    <a:pt x="20805" y="22072"/>
                  </a:lnTo>
                  <a:lnTo>
                    <a:pt x="26564" y="19601"/>
                  </a:lnTo>
                  <a:lnTo>
                    <a:pt x="46982" y="19601"/>
                  </a:lnTo>
                  <a:lnTo>
                    <a:pt x="46982" y="1246"/>
                  </a:lnTo>
                  <a:lnTo>
                    <a:pt x="41831" y="0"/>
                  </a:lnTo>
                  <a:close/>
                </a:path>
                <a:path w="51434" h="154939">
                  <a:moveTo>
                    <a:pt x="46982" y="19601"/>
                  </a:moveTo>
                  <a:lnTo>
                    <a:pt x="39569" y="19601"/>
                  </a:lnTo>
                  <a:lnTo>
                    <a:pt x="44721" y="20009"/>
                  </a:lnTo>
                  <a:lnTo>
                    <a:pt x="46982" y="20418"/>
                  </a:lnTo>
                  <a:lnTo>
                    <a:pt x="46982" y="19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5B3A08FA-0503-5646-A0D3-AB66FC6D4308}"/>
                </a:ext>
              </a:extLst>
            </p:cNvPr>
            <p:cNvSpPr/>
            <p:nvPr/>
          </p:nvSpPr>
          <p:spPr>
            <a:xfrm>
              <a:off x="17093362" y="1336135"/>
              <a:ext cx="612140" cy="353695"/>
            </a:xfrm>
            <a:custGeom>
              <a:avLst/>
              <a:gdLst/>
              <a:ahLst/>
              <a:cxnLst/>
              <a:rect l="l" t="t" r="r" b="b"/>
              <a:pathLst>
                <a:path w="612140" h="353694">
                  <a:moveTo>
                    <a:pt x="611656" y="0"/>
                  </a:moveTo>
                  <a:lnTo>
                    <a:pt x="0" y="20"/>
                  </a:lnTo>
                  <a:lnTo>
                    <a:pt x="203910" y="353162"/>
                  </a:lnTo>
                  <a:lnTo>
                    <a:pt x="407767" y="353162"/>
                  </a:lnTo>
                  <a:lnTo>
                    <a:pt x="611656" y="0"/>
                  </a:lnTo>
                  <a:close/>
                </a:path>
              </a:pathLst>
            </a:custGeom>
            <a:solidFill>
              <a:srgbClr val="85BD3E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F65C85DF-78C3-F744-8EE8-11D6EE3F25C6}"/>
                </a:ext>
              </a:extLst>
            </p:cNvPr>
            <p:cNvSpPr/>
            <p:nvPr/>
          </p:nvSpPr>
          <p:spPr>
            <a:xfrm>
              <a:off x="17471866" y="1336132"/>
              <a:ext cx="1165860" cy="1009650"/>
            </a:xfrm>
            <a:custGeom>
              <a:avLst/>
              <a:gdLst/>
              <a:ahLst/>
              <a:cxnLst/>
              <a:rect l="l" t="t" r="r" b="b"/>
              <a:pathLst>
                <a:path w="1165859" h="1009650">
                  <a:moveTo>
                    <a:pt x="961363" y="0"/>
                  </a:moveTo>
                  <a:lnTo>
                    <a:pt x="378805" y="41"/>
                  </a:lnTo>
                  <a:lnTo>
                    <a:pt x="0" y="655665"/>
                  </a:lnTo>
                  <a:lnTo>
                    <a:pt x="204046" y="1009026"/>
                  </a:lnTo>
                  <a:lnTo>
                    <a:pt x="582683" y="353162"/>
                  </a:lnTo>
                  <a:lnTo>
                    <a:pt x="1165388" y="353162"/>
                  </a:lnTo>
                  <a:lnTo>
                    <a:pt x="961363" y="0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77F7442E-53C4-9D45-A05C-C62843C79C6F}"/>
                </a:ext>
              </a:extLst>
            </p:cNvPr>
            <p:cNvSpPr/>
            <p:nvPr/>
          </p:nvSpPr>
          <p:spPr>
            <a:xfrm>
              <a:off x="17602493" y="781197"/>
              <a:ext cx="1790700" cy="201930"/>
            </a:xfrm>
            <a:custGeom>
              <a:avLst/>
              <a:gdLst/>
              <a:ahLst/>
              <a:cxnLst/>
              <a:rect l="l" t="t" r="r" b="b"/>
              <a:pathLst>
                <a:path w="1790700" h="201930">
                  <a:moveTo>
                    <a:pt x="328136" y="0"/>
                  </a:moveTo>
                  <a:lnTo>
                    <a:pt x="208370" y="0"/>
                  </a:lnTo>
                  <a:lnTo>
                    <a:pt x="208370" y="201784"/>
                  </a:lnTo>
                  <a:lnTo>
                    <a:pt x="258829" y="201784"/>
                  </a:lnTo>
                  <a:lnTo>
                    <a:pt x="258829" y="122991"/>
                  </a:lnTo>
                  <a:lnTo>
                    <a:pt x="364700" y="122991"/>
                  </a:lnTo>
                  <a:lnTo>
                    <a:pt x="359287" y="113609"/>
                  </a:lnTo>
                  <a:lnTo>
                    <a:pt x="369823" y="104711"/>
                  </a:lnTo>
                  <a:lnTo>
                    <a:pt x="377924" y="93525"/>
                  </a:lnTo>
                  <a:lnTo>
                    <a:pt x="383125" y="80510"/>
                  </a:lnTo>
                  <a:lnTo>
                    <a:pt x="383340" y="78824"/>
                  </a:lnTo>
                  <a:lnTo>
                    <a:pt x="258829" y="78824"/>
                  </a:lnTo>
                  <a:lnTo>
                    <a:pt x="258829" y="44145"/>
                  </a:lnTo>
                  <a:lnTo>
                    <a:pt x="382315" y="44145"/>
                  </a:lnTo>
                  <a:lnTo>
                    <a:pt x="380421" y="34716"/>
                  </a:lnTo>
                  <a:lnTo>
                    <a:pt x="368281" y="16647"/>
                  </a:lnTo>
                  <a:lnTo>
                    <a:pt x="350253" y="4466"/>
                  </a:lnTo>
                  <a:lnTo>
                    <a:pt x="328136" y="0"/>
                  </a:lnTo>
                  <a:close/>
                </a:path>
                <a:path w="1790700" h="201930">
                  <a:moveTo>
                    <a:pt x="364700" y="122991"/>
                  </a:moveTo>
                  <a:lnTo>
                    <a:pt x="313498" y="122991"/>
                  </a:lnTo>
                  <a:lnTo>
                    <a:pt x="358994" y="201784"/>
                  </a:lnTo>
                  <a:lnTo>
                    <a:pt x="410165" y="201784"/>
                  </a:lnTo>
                  <a:lnTo>
                    <a:pt x="364700" y="122991"/>
                  </a:lnTo>
                  <a:close/>
                </a:path>
                <a:path w="1790700" h="201930">
                  <a:moveTo>
                    <a:pt x="566139" y="0"/>
                  </a:moveTo>
                  <a:lnTo>
                    <a:pt x="512445" y="0"/>
                  </a:lnTo>
                  <a:lnTo>
                    <a:pt x="410165" y="201784"/>
                  </a:lnTo>
                  <a:lnTo>
                    <a:pt x="463849" y="201784"/>
                  </a:lnTo>
                  <a:lnTo>
                    <a:pt x="489398" y="151346"/>
                  </a:lnTo>
                  <a:lnTo>
                    <a:pt x="642861" y="151346"/>
                  </a:lnTo>
                  <a:lnTo>
                    <a:pt x="620472" y="107179"/>
                  </a:lnTo>
                  <a:lnTo>
                    <a:pt x="511785" y="107179"/>
                  </a:lnTo>
                  <a:lnTo>
                    <a:pt x="539282" y="52898"/>
                  </a:lnTo>
                  <a:lnTo>
                    <a:pt x="592955" y="52898"/>
                  </a:lnTo>
                  <a:lnTo>
                    <a:pt x="566139" y="0"/>
                  </a:lnTo>
                  <a:close/>
                </a:path>
                <a:path w="1790700" h="201930">
                  <a:moveTo>
                    <a:pt x="642861" y="151346"/>
                  </a:moveTo>
                  <a:lnTo>
                    <a:pt x="589186" y="151346"/>
                  </a:lnTo>
                  <a:lnTo>
                    <a:pt x="614756" y="201784"/>
                  </a:lnTo>
                  <a:lnTo>
                    <a:pt x="668429" y="201784"/>
                  </a:lnTo>
                  <a:lnTo>
                    <a:pt x="642861" y="151346"/>
                  </a:lnTo>
                  <a:close/>
                </a:path>
                <a:path w="1790700" h="201930">
                  <a:moveTo>
                    <a:pt x="592955" y="52898"/>
                  </a:moveTo>
                  <a:lnTo>
                    <a:pt x="539282" y="52898"/>
                  </a:lnTo>
                  <a:lnTo>
                    <a:pt x="566799" y="107179"/>
                  </a:lnTo>
                  <a:lnTo>
                    <a:pt x="620472" y="107179"/>
                  </a:lnTo>
                  <a:lnTo>
                    <a:pt x="592955" y="52898"/>
                  </a:lnTo>
                  <a:close/>
                </a:path>
                <a:path w="1790700" h="201930">
                  <a:moveTo>
                    <a:pt x="382315" y="44145"/>
                  </a:moveTo>
                  <a:lnTo>
                    <a:pt x="328817" y="44145"/>
                  </a:lnTo>
                  <a:lnTo>
                    <a:pt x="334492" y="49851"/>
                  </a:lnTo>
                  <a:lnTo>
                    <a:pt x="334618" y="73149"/>
                  </a:lnTo>
                  <a:lnTo>
                    <a:pt x="328911" y="78824"/>
                  </a:lnTo>
                  <a:lnTo>
                    <a:pt x="383340" y="78824"/>
                  </a:lnTo>
                  <a:lnTo>
                    <a:pt x="384962" y="66123"/>
                  </a:lnTo>
                  <a:lnTo>
                    <a:pt x="384867" y="56846"/>
                  </a:lnTo>
                  <a:lnTo>
                    <a:pt x="382315" y="44145"/>
                  </a:lnTo>
                  <a:close/>
                </a:path>
                <a:path w="1790700" h="201930">
                  <a:moveTo>
                    <a:pt x="1582820" y="0"/>
                  </a:moveTo>
                  <a:lnTo>
                    <a:pt x="1418888" y="0"/>
                  </a:lnTo>
                  <a:lnTo>
                    <a:pt x="1418888" y="201784"/>
                  </a:lnTo>
                  <a:lnTo>
                    <a:pt x="1582820" y="201784"/>
                  </a:lnTo>
                  <a:lnTo>
                    <a:pt x="1582820" y="157618"/>
                  </a:lnTo>
                  <a:lnTo>
                    <a:pt x="1469295" y="157618"/>
                  </a:lnTo>
                  <a:lnTo>
                    <a:pt x="1469295" y="122970"/>
                  </a:lnTo>
                  <a:lnTo>
                    <a:pt x="1576548" y="122970"/>
                  </a:lnTo>
                  <a:lnTo>
                    <a:pt x="1576548" y="78803"/>
                  </a:lnTo>
                  <a:lnTo>
                    <a:pt x="1469295" y="78803"/>
                  </a:lnTo>
                  <a:lnTo>
                    <a:pt x="1469295" y="44134"/>
                  </a:lnTo>
                  <a:lnTo>
                    <a:pt x="1582820" y="44134"/>
                  </a:lnTo>
                  <a:lnTo>
                    <a:pt x="1582820" y="0"/>
                  </a:lnTo>
                  <a:close/>
                </a:path>
                <a:path w="1790700" h="201930">
                  <a:moveTo>
                    <a:pt x="955436" y="150529"/>
                  </a:moveTo>
                  <a:lnTo>
                    <a:pt x="933301" y="188800"/>
                  </a:lnTo>
                  <a:lnTo>
                    <a:pt x="946596" y="194124"/>
                  </a:lnTo>
                  <a:lnTo>
                    <a:pt x="960510" y="198071"/>
                  </a:lnTo>
                  <a:lnTo>
                    <a:pt x="974981" y="200531"/>
                  </a:lnTo>
                  <a:lnTo>
                    <a:pt x="989948" y="201397"/>
                  </a:lnTo>
                  <a:lnTo>
                    <a:pt x="1065496" y="201376"/>
                  </a:lnTo>
                  <a:lnTo>
                    <a:pt x="1087569" y="196917"/>
                  </a:lnTo>
                  <a:lnTo>
                    <a:pt x="1105565" y="184757"/>
                  </a:lnTo>
                  <a:lnTo>
                    <a:pt x="1117683" y="166721"/>
                  </a:lnTo>
                  <a:lnTo>
                    <a:pt x="1119570" y="157335"/>
                  </a:lnTo>
                  <a:lnTo>
                    <a:pt x="989948" y="157335"/>
                  </a:lnTo>
                  <a:lnTo>
                    <a:pt x="980897" y="156875"/>
                  </a:lnTo>
                  <a:lnTo>
                    <a:pt x="972092" y="155558"/>
                  </a:lnTo>
                  <a:lnTo>
                    <a:pt x="963587" y="153427"/>
                  </a:lnTo>
                  <a:lnTo>
                    <a:pt x="955436" y="150529"/>
                  </a:lnTo>
                  <a:close/>
                </a:path>
                <a:path w="1790700" h="201930">
                  <a:moveTo>
                    <a:pt x="1065464" y="0"/>
                  </a:moveTo>
                  <a:lnTo>
                    <a:pt x="989948" y="0"/>
                  </a:lnTo>
                  <a:lnTo>
                    <a:pt x="967867" y="4455"/>
                  </a:lnTo>
                  <a:lnTo>
                    <a:pt x="949865" y="16610"/>
                  </a:lnTo>
                  <a:lnTo>
                    <a:pt x="937742" y="34645"/>
                  </a:lnTo>
                  <a:lnTo>
                    <a:pt x="933301" y="56741"/>
                  </a:lnTo>
                  <a:lnTo>
                    <a:pt x="933301" y="65966"/>
                  </a:lnTo>
                  <a:lnTo>
                    <a:pt x="937742" y="88065"/>
                  </a:lnTo>
                  <a:lnTo>
                    <a:pt x="949865" y="106108"/>
                  </a:lnTo>
                  <a:lnTo>
                    <a:pt x="967867" y="118270"/>
                  </a:lnTo>
                  <a:lnTo>
                    <a:pt x="989948" y="122729"/>
                  </a:lnTo>
                  <a:lnTo>
                    <a:pt x="1066176" y="122729"/>
                  </a:lnTo>
                  <a:lnTo>
                    <a:pt x="1071852" y="128393"/>
                  </a:lnTo>
                  <a:lnTo>
                    <a:pt x="1071852" y="151628"/>
                  </a:lnTo>
                  <a:lnTo>
                    <a:pt x="1066176" y="157314"/>
                  </a:lnTo>
                  <a:lnTo>
                    <a:pt x="989948" y="157335"/>
                  </a:lnTo>
                  <a:lnTo>
                    <a:pt x="1119570" y="157335"/>
                  </a:lnTo>
                  <a:lnTo>
                    <a:pt x="1122122" y="144634"/>
                  </a:lnTo>
                  <a:lnTo>
                    <a:pt x="1122122" y="135388"/>
                  </a:lnTo>
                  <a:lnTo>
                    <a:pt x="1117683" y="113313"/>
                  </a:lnTo>
                  <a:lnTo>
                    <a:pt x="1105565" y="95283"/>
                  </a:lnTo>
                  <a:lnTo>
                    <a:pt x="1087569" y="83126"/>
                  </a:lnTo>
                  <a:lnTo>
                    <a:pt x="1065496" y="78667"/>
                  </a:lnTo>
                  <a:lnTo>
                    <a:pt x="989247" y="78667"/>
                  </a:lnTo>
                  <a:lnTo>
                    <a:pt x="983551" y="72992"/>
                  </a:lnTo>
                  <a:lnTo>
                    <a:pt x="983551" y="49736"/>
                  </a:lnTo>
                  <a:lnTo>
                    <a:pt x="989247" y="44061"/>
                  </a:lnTo>
                  <a:lnTo>
                    <a:pt x="1096919" y="44061"/>
                  </a:lnTo>
                  <a:lnTo>
                    <a:pt x="1096919" y="3120"/>
                  </a:lnTo>
                  <a:lnTo>
                    <a:pt x="1089567" y="1744"/>
                  </a:lnTo>
                  <a:lnTo>
                    <a:pt x="1081738" y="770"/>
                  </a:lnTo>
                  <a:lnTo>
                    <a:pt x="1073635" y="191"/>
                  </a:lnTo>
                  <a:lnTo>
                    <a:pt x="1065464" y="0"/>
                  </a:lnTo>
                  <a:close/>
                </a:path>
                <a:path w="1790700" h="201930">
                  <a:moveTo>
                    <a:pt x="1096919" y="44061"/>
                  </a:moveTo>
                  <a:lnTo>
                    <a:pt x="1065464" y="44061"/>
                  </a:lnTo>
                  <a:lnTo>
                    <a:pt x="1072436" y="44315"/>
                  </a:lnTo>
                  <a:lnTo>
                    <a:pt x="1081957" y="44998"/>
                  </a:lnTo>
                  <a:lnTo>
                    <a:pt x="1091096" y="45996"/>
                  </a:lnTo>
                  <a:lnTo>
                    <a:pt x="1096919" y="47192"/>
                  </a:lnTo>
                  <a:lnTo>
                    <a:pt x="1096919" y="44061"/>
                  </a:lnTo>
                  <a:close/>
                </a:path>
                <a:path w="1790700" h="201930">
                  <a:moveTo>
                    <a:pt x="1639614" y="0"/>
                  </a:moveTo>
                  <a:lnTo>
                    <a:pt x="1639614" y="201784"/>
                  </a:lnTo>
                  <a:lnTo>
                    <a:pt x="1690074" y="201784"/>
                  </a:lnTo>
                  <a:lnTo>
                    <a:pt x="1690074" y="44145"/>
                  </a:lnTo>
                  <a:lnTo>
                    <a:pt x="1765150" y="44145"/>
                  </a:lnTo>
                  <a:lnTo>
                    <a:pt x="1790667" y="31"/>
                  </a:lnTo>
                  <a:lnTo>
                    <a:pt x="1639614" y="0"/>
                  </a:lnTo>
                  <a:close/>
                </a:path>
                <a:path w="1790700" h="201930">
                  <a:moveTo>
                    <a:pt x="1217093" y="0"/>
                  </a:moveTo>
                  <a:lnTo>
                    <a:pt x="1160341" y="0"/>
                  </a:lnTo>
                  <a:lnTo>
                    <a:pt x="1160341" y="201784"/>
                  </a:lnTo>
                  <a:lnTo>
                    <a:pt x="1210758" y="201784"/>
                  </a:lnTo>
                  <a:lnTo>
                    <a:pt x="1210758" y="69589"/>
                  </a:lnTo>
                  <a:lnTo>
                    <a:pt x="1266900" y="69589"/>
                  </a:lnTo>
                  <a:lnTo>
                    <a:pt x="1217093" y="0"/>
                  </a:lnTo>
                  <a:close/>
                </a:path>
                <a:path w="1790700" h="201930">
                  <a:moveTo>
                    <a:pt x="1266900" y="69589"/>
                  </a:moveTo>
                  <a:lnTo>
                    <a:pt x="1210758" y="69589"/>
                  </a:lnTo>
                  <a:lnTo>
                    <a:pt x="1305363" y="201784"/>
                  </a:lnTo>
                  <a:lnTo>
                    <a:pt x="1362136" y="201784"/>
                  </a:lnTo>
                  <a:lnTo>
                    <a:pt x="1362136" y="132194"/>
                  </a:lnTo>
                  <a:lnTo>
                    <a:pt x="1311708" y="132194"/>
                  </a:lnTo>
                  <a:lnTo>
                    <a:pt x="1266900" y="69589"/>
                  </a:lnTo>
                  <a:close/>
                </a:path>
                <a:path w="1790700" h="201930">
                  <a:moveTo>
                    <a:pt x="1362136" y="188"/>
                  </a:moveTo>
                  <a:lnTo>
                    <a:pt x="1311708" y="188"/>
                  </a:lnTo>
                  <a:lnTo>
                    <a:pt x="1311708" y="132194"/>
                  </a:lnTo>
                  <a:lnTo>
                    <a:pt x="1362136" y="132194"/>
                  </a:lnTo>
                  <a:lnTo>
                    <a:pt x="1362136" y="188"/>
                  </a:lnTo>
                  <a:close/>
                </a:path>
                <a:path w="1790700" h="201930">
                  <a:moveTo>
                    <a:pt x="151607" y="44145"/>
                  </a:moveTo>
                  <a:lnTo>
                    <a:pt x="101138" y="44145"/>
                  </a:lnTo>
                  <a:lnTo>
                    <a:pt x="101138" y="201784"/>
                  </a:lnTo>
                  <a:lnTo>
                    <a:pt x="151607" y="201784"/>
                  </a:lnTo>
                  <a:lnTo>
                    <a:pt x="151607" y="44145"/>
                  </a:lnTo>
                  <a:close/>
                </a:path>
                <a:path w="1790700" h="201930">
                  <a:moveTo>
                    <a:pt x="151607" y="0"/>
                  </a:moveTo>
                  <a:lnTo>
                    <a:pt x="0" y="31"/>
                  </a:lnTo>
                  <a:lnTo>
                    <a:pt x="25496" y="44166"/>
                  </a:lnTo>
                  <a:lnTo>
                    <a:pt x="151607" y="44145"/>
                  </a:lnTo>
                  <a:lnTo>
                    <a:pt x="151607" y="0"/>
                  </a:lnTo>
                  <a:close/>
                </a:path>
                <a:path w="1790700" h="201930">
                  <a:moveTo>
                    <a:pt x="744092" y="0"/>
                  </a:moveTo>
                  <a:lnTo>
                    <a:pt x="687350" y="0"/>
                  </a:lnTo>
                  <a:lnTo>
                    <a:pt x="687350" y="201784"/>
                  </a:lnTo>
                  <a:lnTo>
                    <a:pt x="737768" y="201784"/>
                  </a:lnTo>
                  <a:lnTo>
                    <a:pt x="737768" y="69589"/>
                  </a:lnTo>
                  <a:lnTo>
                    <a:pt x="793893" y="69589"/>
                  </a:lnTo>
                  <a:lnTo>
                    <a:pt x="744092" y="0"/>
                  </a:lnTo>
                  <a:close/>
                </a:path>
                <a:path w="1790700" h="201930">
                  <a:moveTo>
                    <a:pt x="793893" y="69589"/>
                  </a:moveTo>
                  <a:lnTo>
                    <a:pt x="737768" y="69589"/>
                  </a:lnTo>
                  <a:lnTo>
                    <a:pt x="832372" y="201784"/>
                  </a:lnTo>
                  <a:lnTo>
                    <a:pt x="889145" y="201784"/>
                  </a:lnTo>
                  <a:lnTo>
                    <a:pt x="889145" y="132194"/>
                  </a:lnTo>
                  <a:lnTo>
                    <a:pt x="838696" y="132194"/>
                  </a:lnTo>
                  <a:lnTo>
                    <a:pt x="793893" y="69589"/>
                  </a:lnTo>
                  <a:close/>
                </a:path>
                <a:path w="1790700" h="201930">
                  <a:moveTo>
                    <a:pt x="889145" y="188"/>
                  </a:moveTo>
                  <a:lnTo>
                    <a:pt x="838696" y="188"/>
                  </a:lnTo>
                  <a:lnTo>
                    <a:pt x="838696" y="132194"/>
                  </a:lnTo>
                  <a:lnTo>
                    <a:pt x="889145" y="132194"/>
                  </a:lnTo>
                  <a:lnTo>
                    <a:pt x="889145" y="188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518" b="0" i="0" dirty="0">
                <a:latin typeface="Tahoma Regular"/>
              </a:endParaRPr>
            </a:p>
          </p:txBody>
        </p:sp>
      </p:grp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56D8E82-4B17-8A44-A98F-D28F51A811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217" y="4113726"/>
            <a:ext cx="5697396" cy="1103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698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lvl="0"/>
            <a:r>
              <a:rPr lang="en-US" dirty="0"/>
              <a:t>DIVIDER TITLE GOES HERE</a:t>
            </a:r>
          </a:p>
          <a:p>
            <a:pPr lvl="0"/>
            <a:r>
              <a:rPr lang="en-US" dirty="0"/>
              <a:t>ON TWO LINES IF NECESSARY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273F8075-A63D-2243-8DDD-A3E491BD42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052" y="5217039"/>
            <a:ext cx="5076511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88" b="0" i="0">
                <a:solidFill>
                  <a:schemeClr val="bg1"/>
                </a:solidFill>
                <a:latin typeface="Tahoma Regular"/>
              </a:defRPr>
            </a:lvl1pPr>
            <a:lvl2pPr marL="362708" indent="0">
              <a:buNone/>
              <a:defRPr>
                <a:solidFill>
                  <a:schemeClr val="bg1"/>
                </a:solidFill>
              </a:defRPr>
            </a:lvl2pPr>
            <a:lvl3pPr marL="725416" indent="0">
              <a:buNone/>
              <a:defRPr>
                <a:solidFill>
                  <a:schemeClr val="bg1"/>
                </a:solidFill>
              </a:defRPr>
            </a:lvl3pPr>
            <a:lvl4pPr marL="1088124" indent="0">
              <a:buNone/>
              <a:defRPr>
                <a:solidFill>
                  <a:schemeClr val="bg1"/>
                </a:solidFill>
              </a:defRPr>
            </a:lvl4pPr>
            <a:lvl5pPr marL="145083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371773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5786" y="1139931"/>
            <a:ext cx="7549189" cy="720105"/>
          </a:xfrm>
        </p:spPr>
        <p:txBody>
          <a:bodyPr/>
          <a:lstStyle>
            <a:lvl1pPr>
              <a:defRPr sz="227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760888" y="765665"/>
            <a:ext cx="689603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518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5786" y="2085874"/>
            <a:ext cx="2434094" cy="3902732"/>
          </a:xfrm>
          <a:prstGeom prst="rect">
            <a:avLst/>
          </a:prstGeom>
        </p:spPr>
        <p:txBody>
          <a:bodyPr/>
          <a:lstStyle>
            <a:lvl1pPr marL="160102" marR="2444" indent="-154297" algn="l">
              <a:lnSpc>
                <a:spcPct val="100600"/>
              </a:lnSpc>
              <a:spcBef>
                <a:spcPts val="46"/>
              </a:spcBef>
              <a:buNone/>
              <a:defRPr sz="138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 sz="1625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300" dirty="0"/>
              <a:t>Normal text here and here and here and here</a:t>
            </a:r>
            <a:endParaRPr lang="en-GB" sz="1625" dirty="0"/>
          </a:p>
          <a:p>
            <a:pPr marL="197049" marR="3008">
              <a:lnSpc>
                <a:spcPct val="100600"/>
              </a:lnSpc>
            </a:pPr>
            <a:endParaRPr lang="en-GB" sz="1300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093058-1C72-42EE-AFD4-C6A337F2FC13}"/>
              </a:ext>
            </a:extLst>
          </p:cNvPr>
          <p:cNvSpPr/>
          <p:nvPr userDrawn="1"/>
        </p:nvSpPr>
        <p:spPr>
          <a:xfrm>
            <a:off x="6971635" y="3407791"/>
            <a:ext cx="2604703" cy="30901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18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A53F04-AED7-452A-9F24-9297FB349A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200" y="116876"/>
            <a:ext cx="1084961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958743350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21" imgH="420" progId="TCLayout.ActiveDocument.1">
                  <p:embed/>
                </p:oleObj>
              </mc:Choice>
              <mc:Fallback>
                <p:oleObj name="think-cell Slide" r:id="rId9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215" b="0" i="0" baseline="0" dirty="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  <a:sym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1353AA-AACA-4D97-9B5B-28E7DF8214CE}"/>
              </a:ext>
            </a:extLst>
          </p:cNvPr>
          <p:cNvCxnSpPr/>
          <p:nvPr userDrawn="1"/>
        </p:nvCxnSpPr>
        <p:spPr>
          <a:xfrm>
            <a:off x="0" y="1024384"/>
            <a:ext cx="9906000" cy="0"/>
          </a:xfrm>
          <a:prstGeom prst="line">
            <a:avLst/>
          </a:prstGeom>
          <a:ln w="15875" cap="rnd">
            <a:solidFill>
              <a:srgbClr val="EE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467" y="152914"/>
            <a:ext cx="8496942" cy="720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 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76" y="1200482"/>
            <a:ext cx="9471241" cy="5299633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358835" y="6643686"/>
            <a:ext cx="423072" cy="214315"/>
          </a:xfrm>
          <a:prstGeom prst="rect">
            <a:avLst/>
          </a:prstGeom>
        </p:spPr>
        <p:txBody>
          <a:bodyPr vert="horz" lIns="0" tIns="0" rIns="0" bIns="49846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831" b="1" smtClean="0">
                <a:solidFill>
                  <a:srgbClr val="E42313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831" b="1" dirty="0">
              <a:solidFill>
                <a:srgbClr val="E42313"/>
              </a:solidFill>
              <a:latin typeface="Tahom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A4097E-C223-4D73-9429-CDEEE5AB5C70}"/>
              </a:ext>
            </a:extLst>
          </p:cNvPr>
          <p:cNvSpPr/>
          <p:nvPr userDrawn="1"/>
        </p:nvSpPr>
        <p:spPr>
          <a:xfrm>
            <a:off x="7677150" y="6643685"/>
            <a:ext cx="1682704" cy="214316"/>
          </a:xfrm>
          <a:prstGeom prst="rect">
            <a:avLst/>
          </a:prstGeom>
        </p:spPr>
        <p:txBody>
          <a:bodyPr vert="horz" lIns="0" tIns="0" rIns="0" bIns="49846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ZA" sz="831" dirty="0">
                <a:solidFill>
                  <a:srgbClr val="69614E"/>
                </a:solidFill>
                <a:latin typeface="Tahoma"/>
              </a:rPr>
              <a:t>Strictly private and confidential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52150-9BC4-431A-995D-661DA7D2FAE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61" y="181489"/>
            <a:ext cx="1033772" cy="7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9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8" r:id="rId2"/>
    <p:sldLayoutId id="2147483744" r:id="rId3"/>
    <p:sldLayoutId id="2147483800" r:id="rId4"/>
    <p:sldLayoutId id="2147483801" r:id="rId5"/>
  </p:sldLayoutIdLst>
  <p:txStyles>
    <p:titleStyle>
      <a:lvl1pPr algn="l" defTabSz="844083" rtl="0" eaLnBrk="1" latinLnBrk="0" hangingPunct="1">
        <a:spcBef>
          <a:spcPct val="0"/>
        </a:spcBef>
        <a:buNone/>
        <a:defRPr sz="2215" b="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10000"/>
        </a:lnSpc>
        <a:spcBef>
          <a:spcPts val="1108"/>
        </a:spcBef>
        <a:spcAft>
          <a:spcPts val="369"/>
        </a:spcAft>
        <a:buFont typeface="Arial" pitchFamily="34" charset="0"/>
        <a:buNone/>
        <a:defRPr sz="1477" kern="1200">
          <a:solidFill>
            <a:schemeClr val="accent5"/>
          </a:solidFill>
          <a:latin typeface="+mn-lt"/>
          <a:ea typeface="+mn-ea"/>
          <a:cs typeface="+mn-cs"/>
        </a:defRPr>
      </a:lvl1pPr>
      <a:lvl2pPr marL="247657" indent="-153870" algn="l" defTabSz="844083" rtl="0" eaLnBrk="1" latinLnBrk="0" hangingPunct="1">
        <a:lnSpc>
          <a:spcPct val="110000"/>
        </a:lnSpc>
        <a:spcBef>
          <a:spcPts val="185"/>
        </a:spcBef>
        <a:spcAft>
          <a:spcPts val="185"/>
        </a:spcAft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575911" indent="-174386" algn="l" defTabSz="844083" rtl="0" eaLnBrk="1" latinLnBrk="0" hangingPunct="1">
        <a:lnSpc>
          <a:spcPct val="110000"/>
        </a:lnSpc>
        <a:spcBef>
          <a:spcPts val="92"/>
        </a:spcBef>
        <a:spcAft>
          <a:spcPts val="185"/>
        </a:spcAft>
        <a:buFont typeface="Arial" pitchFamily="34" charset="0"/>
        <a:buChar char="›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827963" indent="-168524" algn="l" defTabSz="844083" rtl="0" eaLnBrk="1" latinLnBrk="0" hangingPunct="1">
        <a:lnSpc>
          <a:spcPct val="110000"/>
        </a:lnSpc>
        <a:spcBef>
          <a:spcPts val="92"/>
        </a:spcBef>
        <a:spcAft>
          <a:spcPts val="185"/>
        </a:spcAft>
        <a:buFont typeface="Arial" pitchFamily="34" charset="0"/>
        <a:buChar char="–"/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167941" indent="-169989" algn="l" defTabSz="844083" rtl="0" eaLnBrk="1" latinLnBrk="0" hangingPunct="1">
        <a:lnSpc>
          <a:spcPct val="110000"/>
        </a:lnSpc>
        <a:spcBef>
          <a:spcPts val="92"/>
        </a:spcBef>
        <a:spcAft>
          <a:spcPts val="185"/>
        </a:spcAft>
        <a:buFont typeface="Arial" pitchFamily="34" charset="0"/>
        <a:buChar char="»"/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ookoff@twf.co.za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D48B49-B862-45C6-BFCD-064FEF9AC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604" y="5539114"/>
            <a:ext cx="8290209" cy="1103312"/>
          </a:xfrm>
        </p:spPr>
        <p:txBody>
          <a:bodyPr/>
          <a:lstStyle/>
          <a:p>
            <a:pPr algn="ctr"/>
            <a:r>
              <a:rPr lang="en-US" sz="3200" kern="0" spc="8" dirty="0"/>
              <a:t>Book off Process Flow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64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C3F0-2BF7-44BE-A6E8-ED5D7352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94" y="84472"/>
            <a:ext cx="5632807" cy="585085"/>
          </a:xfrm>
        </p:spPr>
        <p:txBody>
          <a:bodyPr/>
          <a:lstStyle/>
          <a:p>
            <a:r>
              <a:rPr lang="en-US" sz="2000" dirty="0">
                <a:solidFill>
                  <a:srgbClr val="C00000"/>
                </a:solidFill>
              </a:rPr>
              <a:t>Process Flow summary Book Off</a:t>
            </a:r>
            <a:endParaRPr lang="en-ZA" sz="20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653BE7-880A-4807-989F-2B555485ABE3}"/>
              </a:ext>
            </a:extLst>
          </p:cNvPr>
          <p:cNvSpPr/>
          <p:nvPr/>
        </p:nvSpPr>
        <p:spPr>
          <a:xfrm>
            <a:off x="290539" y="705141"/>
            <a:ext cx="4333198" cy="14996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100" b="1" u="sng" dirty="0">
                <a:solidFill>
                  <a:schemeClr val="tx1"/>
                </a:solidFill>
              </a:rPr>
              <a:t>BOOKING DEPOT</a:t>
            </a: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US" sz="1100" b="1" u="sng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100" dirty="0">
                <a:solidFill>
                  <a:schemeClr val="tx1"/>
                </a:solidFill>
              </a:rPr>
              <a:t>Submit memo request for relevant approvals, process booking on hen submit the  3-month booking on Travel System to get approval for three months, to be approved by the Line, finance and GM.</a:t>
            </a:r>
            <a:endParaRPr lang="en-ZA" sz="13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248DF6-987E-4B12-B32E-F262CC2C042E}"/>
              </a:ext>
            </a:extLst>
          </p:cNvPr>
          <p:cNvSpPr/>
          <p:nvPr/>
        </p:nvSpPr>
        <p:spPr>
          <a:xfrm>
            <a:off x="3017885" y="2951023"/>
            <a:ext cx="1465346" cy="152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100" b="1" u="sng" dirty="0">
                <a:solidFill>
                  <a:schemeClr val="tx1"/>
                </a:solidFill>
              </a:rPr>
              <a:t>Establishment/ Guest House </a:t>
            </a: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100" dirty="0">
                <a:solidFill>
                  <a:schemeClr val="tx1"/>
                </a:solidFill>
              </a:rPr>
              <a:t>Receive and accept booking and stay occurs.</a:t>
            </a: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ZA" sz="13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682C5-1857-4AC9-9EFA-8F7E794B9E9F}"/>
              </a:ext>
            </a:extLst>
          </p:cNvPr>
          <p:cNvSpPr/>
          <p:nvPr/>
        </p:nvSpPr>
        <p:spPr>
          <a:xfrm>
            <a:off x="5428976" y="2326141"/>
            <a:ext cx="4117574" cy="22927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US" sz="1300" b="1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100" b="1" u="sng" dirty="0">
                <a:solidFill>
                  <a:schemeClr val="tx1"/>
                </a:solidFill>
              </a:rPr>
              <a:t>Establishment/ Guest House</a:t>
            </a: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Submit weekly billing to TMC’s  dedicated email address - bookoff@tmc.co.za.</a:t>
            </a: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100" dirty="0">
                <a:solidFill>
                  <a:schemeClr val="tx1"/>
                </a:solidFill>
              </a:rPr>
              <a:t>Supplier to include in submission:</a:t>
            </a:r>
          </a:p>
          <a:p>
            <a:pPr marL="171450" indent="-171450"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ZA" sz="1100" dirty="0">
                <a:solidFill>
                  <a:schemeClr val="tx1"/>
                </a:solidFill>
              </a:rPr>
              <a:t>Confirmed unique trip reference</a:t>
            </a:r>
          </a:p>
          <a:p>
            <a:pPr marL="171450" indent="-171450"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ZA" sz="1100" dirty="0">
                <a:solidFill>
                  <a:schemeClr val="tx1"/>
                </a:solidFill>
              </a:rPr>
              <a:t>Confirmed unique order number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Invoice</a:t>
            </a: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Signed Guest Register (pdf) with arrival/departure dates and staff sap numbers and signatures should be submitted on the system the payment process will take up to 7days from date of invoice submission</a:t>
            </a:r>
          </a:p>
          <a:p>
            <a:pPr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US" sz="11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ZA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246818-7559-4789-A2AF-68441A2EF607}"/>
              </a:ext>
            </a:extLst>
          </p:cNvPr>
          <p:cNvSpPr/>
          <p:nvPr/>
        </p:nvSpPr>
        <p:spPr>
          <a:xfrm>
            <a:off x="57267" y="5323622"/>
            <a:ext cx="2252094" cy="14770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050" b="1" u="sng" dirty="0">
                <a:solidFill>
                  <a:schemeClr val="tx1"/>
                </a:solidFill>
              </a:rPr>
              <a:t>TFR Depot Finance</a:t>
            </a:r>
          </a:p>
          <a:p>
            <a:pPr marL="171450" indent="-171450"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Receive weekly billing from TMC</a:t>
            </a: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050" dirty="0">
                <a:solidFill>
                  <a:schemeClr val="tx1"/>
                </a:solidFill>
              </a:rPr>
              <a:t>Manager Validate invoice</a:t>
            </a: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Approve for payment in the system</a:t>
            </a: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ZA" sz="13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B314E7-3FC6-4D1E-B4A3-E0D1650338CA}"/>
              </a:ext>
            </a:extLst>
          </p:cNvPr>
          <p:cNvSpPr/>
          <p:nvPr/>
        </p:nvSpPr>
        <p:spPr>
          <a:xfrm>
            <a:off x="2935254" y="4848225"/>
            <a:ext cx="3679857" cy="21124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100" b="1" u="sng" dirty="0">
                <a:solidFill>
                  <a:schemeClr val="tx1"/>
                </a:solidFill>
              </a:rPr>
              <a:t>TMC - Finance</a:t>
            </a: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Receive approval from TFR depot Finance</a:t>
            </a: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Create voucher against the traditional account based on approved invoices</a:t>
            </a: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Raise invoice against T</a:t>
            </a:r>
            <a:r>
              <a:rPr lang="en-US" sz="1100" dirty="0">
                <a:solidFill>
                  <a:schemeClr val="tx1"/>
                </a:solidFill>
              </a:rPr>
              <a:t>FR</a:t>
            </a:r>
            <a:endParaRPr lang="en-US" sz="105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70C0"/>
                </a:solidFill>
              </a:rPr>
              <a:t>Send the EDI file with invoices and supporting document(TC register) to TFR Accounts Payable office for validation</a:t>
            </a: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70C0"/>
                </a:solidFill>
              </a:rPr>
              <a:t>Receive approval for payment from TFR Accounts Payable</a:t>
            </a: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Pay the establishment</a:t>
            </a:r>
          </a:p>
          <a:p>
            <a:pPr marL="171450" indent="-171450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ZA" sz="13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82615B-70C7-41F7-AF1D-66003990625C}"/>
              </a:ext>
            </a:extLst>
          </p:cNvPr>
          <p:cNvSpPr/>
          <p:nvPr/>
        </p:nvSpPr>
        <p:spPr>
          <a:xfrm>
            <a:off x="7373414" y="5323622"/>
            <a:ext cx="2173136" cy="11571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100" b="1" u="sng" dirty="0">
                <a:solidFill>
                  <a:schemeClr val="tx1"/>
                </a:solidFill>
              </a:rPr>
              <a:t>TFR Accounts Payable</a:t>
            </a: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ZA" sz="1100" dirty="0">
                <a:solidFill>
                  <a:schemeClr val="tx1"/>
                </a:solidFill>
              </a:rPr>
              <a:t>Follow relevant payment processes to pay TMC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042915B-B537-41D1-98D5-D53009521B86}"/>
              </a:ext>
            </a:extLst>
          </p:cNvPr>
          <p:cNvSpPr/>
          <p:nvPr/>
        </p:nvSpPr>
        <p:spPr>
          <a:xfrm>
            <a:off x="4653572" y="3451225"/>
            <a:ext cx="515883" cy="310677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ZA" sz="75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C1C1C4-8B3B-45FD-BCD7-CDB06FF96505}"/>
              </a:ext>
            </a:extLst>
          </p:cNvPr>
          <p:cNvSpPr/>
          <p:nvPr/>
        </p:nvSpPr>
        <p:spPr>
          <a:xfrm>
            <a:off x="3625059" y="4143497"/>
            <a:ext cx="947530" cy="1734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853" dirty="0">
                <a:solidFill>
                  <a:schemeClr val="tx1"/>
                </a:solidFill>
              </a:rPr>
              <a:t>Paper (Register)</a:t>
            </a:r>
            <a:endParaRPr lang="en-ZA" sz="853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6BA34B-C417-650C-31E3-4399949621C3}"/>
              </a:ext>
            </a:extLst>
          </p:cNvPr>
          <p:cNvSpPr/>
          <p:nvPr/>
        </p:nvSpPr>
        <p:spPr>
          <a:xfrm>
            <a:off x="253216" y="2995084"/>
            <a:ext cx="1945425" cy="1481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100" b="1" u="sng" dirty="0">
                <a:solidFill>
                  <a:schemeClr val="tx1"/>
                </a:solidFill>
              </a:rPr>
              <a:t>TMC dedicated agents</a:t>
            </a: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100" dirty="0">
                <a:solidFill>
                  <a:schemeClr val="tx1"/>
                </a:solidFill>
              </a:rPr>
              <a:t>Contact establishment and confirm reservation, the unique trip reference and unique order number</a:t>
            </a:r>
          </a:p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ZA" sz="1300" dirty="0">
              <a:solidFill>
                <a:schemeClr val="tx1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4FD1C76-E530-0773-BC44-41AE7E00234B}"/>
              </a:ext>
            </a:extLst>
          </p:cNvPr>
          <p:cNvSpPr/>
          <p:nvPr/>
        </p:nvSpPr>
        <p:spPr>
          <a:xfrm>
            <a:off x="2309361" y="3471209"/>
            <a:ext cx="515883" cy="310677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ZA" sz="750" dirty="0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2168EE6-EF8D-45DE-8A0E-D457A4AA9673}"/>
              </a:ext>
            </a:extLst>
          </p:cNvPr>
          <p:cNvSpPr/>
          <p:nvPr/>
        </p:nvSpPr>
        <p:spPr>
          <a:xfrm>
            <a:off x="4754706" y="1422331"/>
            <a:ext cx="515883" cy="310677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ZA" sz="7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D1F41-2654-4BD2-B0B4-F57297FCD05F}"/>
              </a:ext>
            </a:extLst>
          </p:cNvPr>
          <p:cNvSpPr/>
          <p:nvPr/>
        </p:nvSpPr>
        <p:spPr>
          <a:xfrm>
            <a:off x="5401558" y="305836"/>
            <a:ext cx="2828341" cy="19209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r>
              <a:rPr lang="en-US" sz="1100" dirty="0">
                <a:solidFill>
                  <a:schemeClr val="tx1"/>
                </a:solidFill>
              </a:rPr>
              <a:t>Once the request approved by all please process booking on the system,  after final approval the TMC will then send out the order/Voucher to </a:t>
            </a:r>
            <a:r>
              <a:rPr lang="en-US" sz="1100" dirty="0" err="1">
                <a:solidFill>
                  <a:schemeClr val="tx1"/>
                </a:solidFill>
                <a:hlinkClick r:id="rId2"/>
              </a:rPr>
              <a:t>bookoff</a:t>
            </a:r>
            <a:r>
              <a:rPr lang="en-US" sz="1100" dirty="0">
                <a:solidFill>
                  <a:schemeClr val="tx1"/>
                </a:solidFill>
                <a:hlinkClick r:id="rId2"/>
              </a:rPr>
              <a:t>@.tmc.co.za</a:t>
            </a:r>
            <a:r>
              <a:rPr lang="en-US" sz="1100" dirty="0">
                <a:solidFill>
                  <a:schemeClr val="tx1"/>
                </a:solidFill>
              </a:rPr>
              <a:t> and the supplier.</a:t>
            </a:r>
            <a:endParaRPr lang="en-ZA" sz="1100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1FF38F4-50F9-4672-A88A-B70DDC7B703D}"/>
              </a:ext>
            </a:extLst>
          </p:cNvPr>
          <p:cNvSpPr/>
          <p:nvPr/>
        </p:nvSpPr>
        <p:spPr>
          <a:xfrm>
            <a:off x="2364366" y="5997520"/>
            <a:ext cx="515883" cy="310677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ZA" sz="750" dirty="0">
              <a:solidFill>
                <a:schemeClr val="tx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C48C5DE-E7FE-498E-9293-BD1939C469CC}"/>
              </a:ext>
            </a:extLst>
          </p:cNvPr>
          <p:cNvSpPr/>
          <p:nvPr/>
        </p:nvSpPr>
        <p:spPr>
          <a:xfrm>
            <a:off x="6736321" y="5833941"/>
            <a:ext cx="515883" cy="310677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250" tIns="29250" rIns="29250" bIns="29250" rtlCol="0" anchor="ctr"/>
          <a:lstStyle/>
          <a:p>
            <a:pPr algn="ctr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</a:pPr>
            <a:endParaRPr lang="en-ZA" sz="750" dirty="0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rot="10800000">
            <a:off x="1495671" y="2329740"/>
            <a:ext cx="3933305" cy="496340"/>
          </a:xfrm>
          <a:prstGeom prst="bentUpArrow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3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4EB429-CB23-42FC-BF6C-8EF0D768B2CE}"/>
              </a:ext>
            </a:extLst>
          </p:cNvPr>
          <p:cNvGrpSpPr/>
          <p:nvPr/>
        </p:nvGrpSpPr>
        <p:grpSpPr>
          <a:xfrm>
            <a:off x="394611" y="3745512"/>
            <a:ext cx="9039590" cy="1915224"/>
            <a:chOff x="589471" y="4142952"/>
            <a:chExt cx="11125649" cy="23571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7ED1CF-B77A-49CF-B5B3-48A6EC2FF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223" y="4473622"/>
              <a:ext cx="11007306" cy="1935002"/>
            </a:xfrm>
            <a:prstGeom prst="rect">
              <a:avLst/>
            </a:prstGeom>
          </p:spPr>
        </p:pic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090F9FEB-8053-4FA0-B62A-192983CCAC28}"/>
                </a:ext>
              </a:extLst>
            </p:cNvPr>
            <p:cNvSpPr/>
            <p:nvPr/>
          </p:nvSpPr>
          <p:spPr>
            <a:xfrm rot="5400000" flipH="1">
              <a:off x="7756846" y="2482105"/>
              <a:ext cx="2297428" cy="5619121"/>
            </a:xfrm>
            <a:custGeom>
              <a:avLst/>
              <a:gdLst/>
              <a:ahLst/>
              <a:cxnLst/>
              <a:rect l="l" t="t" r="r" b="b"/>
              <a:pathLst>
                <a:path w="4393565" h="6858000">
                  <a:moveTo>
                    <a:pt x="4393488" y="0"/>
                  </a:moveTo>
                  <a:lnTo>
                    <a:pt x="3193110" y="0"/>
                  </a:lnTo>
                  <a:lnTo>
                    <a:pt x="3804094" y="357962"/>
                  </a:lnTo>
                  <a:lnTo>
                    <a:pt x="4393488" y="0"/>
                  </a:lnTo>
                  <a:close/>
                </a:path>
                <a:path w="4393565" h="6858000">
                  <a:moveTo>
                    <a:pt x="1129563" y="4219740"/>
                  </a:moveTo>
                  <a:lnTo>
                    <a:pt x="456044" y="4603864"/>
                  </a:lnTo>
                  <a:lnTo>
                    <a:pt x="1115987" y="4993792"/>
                  </a:lnTo>
                  <a:lnTo>
                    <a:pt x="436524" y="5362079"/>
                  </a:lnTo>
                  <a:lnTo>
                    <a:pt x="436524" y="6858000"/>
                  </a:lnTo>
                  <a:lnTo>
                    <a:pt x="1115847" y="6858000"/>
                  </a:lnTo>
                  <a:lnTo>
                    <a:pt x="1115847" y="5791568"/>
                  </a:lnTo>
                  <a:lnTo>
                    <a:pt x="1795449" y="5391099"/>
                  </a:lnTo>
                  <a:lnTo>
                    <a:pt x="1775929" y="4607560"/>
                  </a:lnTo>
                  <a:lnTo>
                    <a:pt x="1129563" y="4219740"/>
                  </a:lnTo>
                  <a:close/>
                </a:path>
                <a:path w="4393565" h="6858000">
                  <a:moveTo>
                    <a:pt x="1795362" y="5391150"/>
                  </a:moveTo>
                  <a:lnTo>
                    <a:pt x="1781708" y="6858000"/>
                  </a:lnTo>
                  <a:lnTo>
                    <a:pt x="3088017" y="6858000"/>
                  </a:lnTo>
                  <a:lnTo>
                    <a:pt x="3089279" y="6553098"/>
                  </a:lnTo>
                  <a:lnTo>
                    <a:pt x="2464485" y="6553098"/>
                  </a:lnTo>
                  <a:lnTo>
                    <a:pt x="2470035" y="5784354"/>
                  </a:lnTo>
                  <a:lnTo>
                    <a:pt x="1795362" y="5391150"/>
                  </a:lnTo>
                  <a:close/>
                </a:path>
                <a:path w="4393565" h="6858000">
                  <a:moveTo>
                    <a:pt x="3090798" y="6185839"/>
                  </a:moveTo>
                  <a:lnTo>
                    <a:pt x="2464485" y="6553098"/>
                  </a:lnTo>
                  <a:lnTo>
                    <a:pt x="3089279" y="6553098"/>
                  </a:lnTo>
                  <a:lnTo>
                    <a:pt x="3090798" y="6185839"/>
                  </a:lnTo>
                  <a:close/>
                </a:path>
                <a:path w="4393565" h="6858000">
                  <a:moveTo>
                    <a:pt x="2440203" y="4218419"/>
                  </a:moveTo>
                  <a:lnTo>
                    <a:pt x="1777250" y="4608347"/>
                  </a:lnTo>
                  <a:lnTo>
                    <a:pt x="2469781" y="5015674"/>
                  </a:lnTo>
                  <a:lnTo>
                    <a:pt x="2469781" y="5784189"/>
                  </a:lnTo>
                  <a:lnTo>
                    <a:pt x="3087116" y="6184138"/>
                  </a:lnTo>
                  <a:lnTo>
                    <a:pt x="3787990" y="5778588"/>
                  </a:lnTo>
                  <a:lnTo>
                    <a:pt x="3787990" y="5418797"/>
                  </a:lnTo>
                  <a:lnTo>
                    <a:pt x="3087116" y="5418797"/>
                  </a:lnTo>
                  <a:lnTo>
                    <a:pt x="3087116" y="4595685"/>
                  </a:lnTo>
                  <a:lnTo>
                    <a:pt x="2440203" y="4218419"/>
                  </a:lnTo>
                  <a:close/>
                </a:path>
                <a:path w="4393565" h="6858000">
                  <a:moveTo>
                    <a:pt x="3787990" y="5008499"/>
                  </a:moveTo>
                  <a:lnTo>
                    <a:pt x="3087116" y="5418797"/>
                  </a:lnTo>
                  <a:lnTo>
                    <a:pt x="3787990" y="5418797"/>
                  </a:lnTo>
                  <a:lnTo>
                    <a:pt x="3787990" y="5008499"/>
                  </a:lnTo>
                  <a:close/>
                </a:path>
                <a:path w="4393565" h="6858000">
                  <a:moveTo>
                    <a:pt x="436605" y="1502473"/>
                  </a:moveTo>
                  <a:lnTo>
                    <a:pt x="436437" y="1502473"/>
                  </a:lnTo>
                  <a:lnTo>
                    <a:pt x="0" y="1757946"/>
                  </a:lnTo>
                  <a:lnTo>
                    <a:pt x="0" y="4337659"/>
                  </a:lnTo>
                  <a:lnTo>
                    <a:pt x="455777" y="4603610"/>
                  </a:lnTo>
                  <a:lnTo>
                    <a:pt x="455777" y="2314968"/>
                  </a:lnTo>
                  <a:lnTo>
                    <a:pt x="1135900" y="1913978"/>
                  </a:lnTo>
                  <a:lnTo>
                    <a:pt x="436605" y="1502473"/>
                  </a:lnTo>
                  <a:close/>
                </a:path>
                <a:path w="4393565" h="6858000">
                  <a:moveTo>
                    <a:pt x="2443899" y="2681681"/>
                  </a:moveTo>
                  <a:lnTo>
                    <a:pt x="2443899" y="3440150"/>
                  </a:lnTo>
                  <a:lnTo>
                    <a:pt x="3780396" y="4227131"/>
                  </a:lnTo>
                  <a:lnTo>
                    <a:pt x="3780396" y="3448075"/>
                  </a:lnTo>
                  <a:lnTo>
                    <a:pt x="2443899" y="2681681"/>
                  </a:lnTo>
                  <a:close/>
                </a:path>
                <a:path w="4393565" h="6858000">
                  <a:moveTo>
                    <a:pt x="1784845" y="2293899"/>
                  </a:moveTo>
                  <a:lnTo>
                    <a:pt x="1129563" y="2668498"/>
                  </a:lnTo>
                  <a:lnTo>
                    <a:pt x="1129563" y="3438690"/>
                  </a:lnTo>
                  <a:lnTo>
                    <a:pt x="2443899" y="4218419"/>
                  </a:lnTo>
                  <a:lnTo>
                    <a:pt x="2443899" y="3443058"/>
                  </a:lnTo>
                  <a:lnTo>
                    <a:pt x="1784896" y="3052610"/>
                  </a:lnTo>
                  <a:lnTo>
                    <a:pt x="1784845" y="2293899"/>
                  </a:lnTo>
                  <a:close/>
                </a:path>
                <a:path w="4393565" h="6858000">
                  <a:moveTo>
                    <a:pt x="1129563" y="3438690"/>
                  </a:moveTo>
                  <a:lnTo>
                    <a:pt x="464756" y="3833114"/>
                  </a:lnTo>
                  <a:lnTo>
                    <a:pt x="1129563" y="4211675"/>
                  </a:lnTo>
                  <a:lnTo>
                    <a:pt x="1129563" y="3438690"/>
                  </a:lnTo>
                  <a:close/>
                </a:path>
                <a:path w="4393565" h="6858000">
                  <a:moveTo>
                    <a:pt x="2443899" y="1906117"/>
                  </a:moveTo>
                  <a:lnTo>
                    <a:pt x="1784896" y="2293937"/>
                  </a:lnTo>
                  <a:lnTo>
                    <a:pt x="2443899" y="2681744"/>
                  </a:lnTo>
                  <a:lnTo>
                    <a:pt x="2443899" y="1906117"/>
                  </a:lnTo>
                  <a:close/>
                </a:path>
                <a:path w="4393565" h="6858000">
                  <a:moveTo>
                    <a:pt x="1135900" y="1092504"/>
                  </a:moveTo>
                  <a:lnTo>
                    <a:pt x="1135900" y="1914029"/>
                  </a:lnTo>
                  <a:lnTo>
                    <a:pt x="1784845" y="2293899"/>
                  </a:lnTo>
                  <a:lnTo>
                    <a:pt x="1784896" y="1474774"/>
                  </a:lnTo>
                  <a:lnTo>
                    <a:pt x="1135900" y="1092504"/>
                  </a:lnTo>
                  <a:close/>
                </a:path>
                <a:path w="4393565" h="6858000">
                  <a:moveTo>
                    <a:pt x="1866176" y="0"/>
                  </a:moveTo>
                  <a:lnTo>
                    <a:pt x="1784896" y="0"/>
                  </a:lnTo>
                  <a:lnTo>
                    <a:pt x="1784896" y="711009"/>
                  </a:lnTo>
                  <a:lnTo>
                    <a:pt x="2456053" y="1097508"/>
                  </a:lnTo>
                  <a:lnTo>
                    <a:pt x="2456053" y="1904796"/>
                  </a:lnTo>
                  <a:lnTo>
                    <a:pt x="3087116" y="1523568"/>
                  </a:lnTo>
                  <a:lnTo>
                    <a:pt x="3087116" y="332701"/>
                  </a:lnTo>
                  <a:lnTo>
                    <a:pt x="2435987" y="332701"/>
                  </a:lnTo>
                  <a:lnTo>
                    <a:pt x="1866176" y="0"/>
                  </a:lnTo>
                  <a:close/>
                </a:path>
                <a:path w="4393565" h="6858000">
                  <a:moveTo>
                    <a:pt x="436524" y="1502422"/>
                  </a:moveTo>
                  <a:close/>
                </a:path>
                <a:path w="4393565" h="6858000">
                  <a:moveTo>
                    <a:pt x="436562" y="1502448"/>
                  </a:moveTo>
                  <a:close/>
                </a:path>
                <a:path w="4393565" h="6858000">
                  <a:moveTo>
                    <a:pt x="1127086" y="0"/>
                  </a:moveTo>
                  <a:lnTo>
                    <a:pt x="436524" y="0"/>
                  </a:lnTo>
                  <a:lnTo>
                    <a:pt x="436562" y="1502448"/>
                  </a:lnTo>
                  <a:lnTo>
                    <a:pt x="1782267" y="710755"/>
                  </a:lnTo>
                  <a:lnTo>
                    <a:pt x="1127201" y="325323"/>
                  </a:lnTo>
                  <a:lnTo>
                    <a:pt x="1127086" y="0"/>
                  </a:lnTo>
                  <a:close/>
                </a:path>
                <a:path w="4393565" h="6858000">
                  <a:moveTo>
                    <a:pt x="3087116" y="0"/>
                  </a:moveTo>
                  <a:lnTo>
                    <a:pt x="2988564" y="0"/>
                  </a:lnTo>
                  <a:lnTo>
                    <a:pt x="2435987" y="332701"/>
                  </a:lnTo>
                  <a:lnTo>
                    <a:pt x="3087116" y="332701"/>
                  </a:lnTo>
                  <a:lnTo>
                    <a:pt x="3087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0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A351F6B-FB0D-485C-8002-715A74FCE958}"/>
                </a:ext>
              </a:extLst>
            </p:cNvPr>
            <p:cNvSpPr/>
            <p:nvPr/>
          </p:nvSpPr>
          <p:spPr>
            <a:xfrm rot="16200000" flipH="1">
              <a:off x="2250318" y="2541876"/>
              <a:ext cx="2297428" cy="5619121"/>
            </a:xfrm>
            <a:custGeom>
              <a:avLst/>
              <a:gdLst/>
              <a:ahLst/>
              <a:cxnLst/>
              <a:rect l="l" t="t" r="r" b="b"/>
              <a:pathLst>
                <a:path w="4393565" h="6858000">
                  <a:moveTo>
                    <a:pt x="4393488" y="0"/>
                  </a:moveTo>
                  <a:lnTo>
                    <a:pt x="3193110" y="0"/>
                  </a:lnTo>
                  <a:lnTo>
                    <a:pt x="3804094" y="357962"/>
                  </a:lnTo>
                  <a:lnTo>
                    <a:pt x="4393488" y="0"/>
                  </a:lnTo>
                  <a:close/>
                </a:path>
                <a:path w="4393565" h="6858000">
                  <a:moveTo>
                    <a:pt x="1129563" y="4219740"/>
                  </a:moveTo>
                  <a:lnTo>
                    <a:pt x="456044" y="4603864"/>
                  </a:lnTo>
                  <a:lnTo>
                    <a:pt x="1115987" y="4993792"/>
                  </a:lnTo>
                  <a:lnTo>
                    <a:pt x="436524" y="5362079"/>
                  </a:lnTo>
                  <a:lnTo>
                    <a:pt x="436524" y="6858000"/>
                  </a:lnTo>
                  <a:lnTo>
                    <a:pt x="1115847" y="6858000"/>
                  </a:lnTo>
                  <a:lnTo>
                    <a:pt x="1115847" y="5791568"/>
                  </a:lnTo>
                  <a:lnTo>
                    <a:pt x="1795449" y="5391099"/>
                  </a:lnTo>
                  <a:lnTo>
                    <a:pt x="1775929" y="4607560"/>
                  </a:lnTo>
                  <a:lnTo>
                    <a:pt x="1129563" y="4219740"/>
                  </a:lnTo>
                  <a:close/>
                </a:path>
                <a:path w="4393565" h="6858000">
                  <a:moveTo>
                    <a:pt x="1795362" y="5391150"/>
                  </a:moveTo>
                  <a:lnTo>
                    <a:pt x="1781708" y="6858000"/>
                  </a:lnTo>
                  <a:lnTo>
                    <a:pt x="3088017" y="6858000"/>
                  </a:lnTo>
                  <a:lnTo>
                    <a:pt x="3089279" y="6553098"/>
                  </a:lnTo>
                  <a:lnTo>
                    <a:pt x="2464485" y="6553098"/>
                  </a:lnTo>
                  <a:lnTo>
                    <a:pt x="2470035" y="5784354"/>
                  </a:lnTo>
                  <a:lnTo>
                    <a:pt x="1795362" y="5391150"/>
                  </a:lnTo>
                  <a:close/>
                </a:path>
                <a:path w="4393565" h="6858000">
                  <a:moveTo>
                    <a:pt x="3090798" y="6185839"/>
                  </a:moveTo>
                  <a:lnTo>
                    <a:pt x="2464485" y="6553098"/>
                  </a:lnTo>
                  <a:lnTo>
                    <a:pt x="3089279" y="6553098"/>
                  </a:lnTo>
                  <a:lnTo>
                    <a:pt x="3090798" y="6185839"/>
                  </a:lnTo>
                  <a:close/>
                </a:path>
                <a:path w="4393565" h="6858000">
                  <a:moveTo>
                    <a:pt x="2440203" y="4218419"/>
                  </a:moveTo>
                  <a:lnTo>
                    <a:pt x="1777250" y="4608347"/>
                  </a:lnTo>
                  <a:lnTo>
                    <a:pt x="2469781" y="5015674"/>
                  </a:lnTo>
                  <a:lnTo>
                    <a:pt x="2469781" y="5784189"/>
                  </a:lnTo>
                  <a:lnTo>
                    <a:pt x="3087116" y="6184138"/>
                  </a:lnTo>
                  <a:lnTo>
                    <a:pt x="3787990" y="5778588"/>
                  </a:lnTo>
                  <a:lnTo>
                    <a:pt x="3787990" y="5418797"/>
                  </a:lnTo>
                  <a:lnTo>
                    <a:pt x="3087116" y="5418797"/>
                  </a:lnTo>
                  <a:lnTo>
                    <a:pt x="3087116" y="4595685"/>
                  </a:lnTo>
                  <a:lnTo>
                    <a:pt x="2440203" y="4218419"/>
                  </a:lnTo>
                  <a:close/>
                </a:path>
                <a:path w="4393565" h="6858000">
                  <a:moveTo>
                    <a:pt x="3787990" y="5008499"/>
                  </a:moveTo>
                  <a:lnTo>
                    <a:pt x="3087116" y="5418797"/>
                  </a:lnTo>
                  <a:lnTo>
                    <a:pt x="3787990" y="5418797"/>
                  </a:lnTo>
                  <a:lnTo>
                    <a:pt x="3787990" y="5008499"/>
                  </a:lnTo>
                  <a:close/>
                </a:path>
                <a:path w="4393565" h="6858000">
                  <a:moveTo>
                    <a:pt x="436605" y="1502473"/>
                  </a:moveTo>
                  <a:lnTo>
                    <a:pt x="436437" y="1502473"/>
                  </a:lnTo>
                  <a:lnTo>
                    <a:pt x="0" y="1757946"/>
                  </a:lnTo>
                  <a:lnTo>
                    <a:pt x="0" y="4337659"/>
                  </a:lnTo>
                  <a:lnTo>
                    <a:pt x="455777" y="4603610"/>
                  </a:lnTo>
                  <a:lnTo>
                    <a:pt x="455777" y="2314968"/>
                  </a:lnTo>
                  <a:lnTo>
                    <a:pt x="1135900" y="1913978"/>
                  </a:lnTo>
                  <a:lnTo>
                    <a:pt x="436605" y="1502473"/>
                  </a:lnTo>
                  <a:close/>
                </a:path>
                <a:path w="4393565" h="6858000">
                  <a:moveTo>
                    <a:pt x="2443899" y="2681681"/>
                  </a:moveTo>
                  <a:lnTo>
                    <a:pt x="2443899" y="3440150"/>
                  </a:lnTo>
                  <a:lnTo>
                    <a:pt x="3780396" y="4227131"/>
                  </a:lnTo>
                  <a:lnTo>
                    <a:pt x="3780396" y="3448075"/>
                  </a:lnTo>
                  <a:lnTo>
                    <a:pt x="2443899" y="2681681"/>
                  </a:lnTo>
                  <a:close/>
                </a:path>
                <a:path w="4393565" h="6858000">
                  <a:moveTo>
                    <a:pt x="1784845" y="2293899"/>
                  </a:moveTo>
                  <a:lnTo>
                    <a:pt x="1129563" y="2668498"/>
                  </a:lnTo>
                  <a:lnTo>
                    <a:pt x="1129563" y="3438690"/>
                  </a:lnTo>
                  <a:lnTo>
                    <a:pt x="2443899" y="4218419"/>
                  </a:lnTo>
                  <a:lnTo>
                    <a:pt x="2443899" y="3443058"/>
                  </a:lnTo>
                  <a:lnTo>
                    <a:pt x="1784896" y="3052610"/>
                  </a:lnTo>
                  <a:lnTo>
                    <a:pt x="1784845" y="2293899"/>
                  </a:lnTo>
                  <a:close/>
                </a:path>
                <a:path w="4393565" h="6858000">
                  <a:moveTo>
                    <a:pt x="1129563" y="3438690"/>
                  </a:moveTo>
                  <a:lnTo>
                    <a:pt x="464756" y="3833114"/>
                  </a:lnTo>
                  <a:lnTo>
                    <a:pt x="1129563" y="4211675"/>
                  </a:lnTo>
                  <a:lnTo>
                    <a:pt x="1129563" y="3438690"/>
                  </a:lnTo>
                  <a:close/>
                </a:path>
                <a:path w="4393565" h="6858000">
                  <a:moveTo>
                    <a:pt x="2443899" y="1906117"/>
                  </a:moveTo>
                  <a:lnTo>
                    <a:pt x="1784896" y="2293937"/>
                  </a:lnTo>
                  <a:lnTo>
                    <a:pt x="2443899" y="2681744"/>
                  </a:lnTo>
                  <a:lnTo>
                    <a:pt x="2443899" y="1906117"/>
                  </a:lnTo>
                  <a:close/>
                </a:path>
                <a:path w="4393565" h="6858000">
                  <a:moveTo>
                    <a:pt x="1135900" y="1092504"/>
                  </a:moveTo>
                  <a:lnTo>
                    <a:pt x="1135900" y="1914029"/>
                  </a:lnTo>
                  <a:lnTo>
                    <a:pt x="1784845" y="2293899"/>
                  </a:lnTo>
                  <a:lnTo>
                    <a:pt x="1784896" y="1474774"/>
                  </a:lnTo>
                  <a:lnTo>
                    <a:pt x="1135900" y="1092504"/>
                  </a:lnTo>
                  <a:close/>
                </a:path>
                <a:path w="4393565" h="6858000">
                  <a:moveTo>
                    <a:pt x="1866176" y="0"/>
                  </a:moveTo>
                  <a:lnTo>
                    <a:pt x="1784896" y="0"/>
                  </a:lnTo>
                  <a:lnTo>
                    <a:pt x="1784896" y="711009"/>
                  </a:lnTo>
                  <a:lnTo>
                    <a:pt x="2456053" y="1097508"/>
                  </a:lnTo>
                  <a:lnTo>
                    <a:pt x="2456053" y="1904796"/>
                  </a:lnTo>
                  <a:lnTo>
                    <a:pt x="3087116" y="1523568"/>
                  </a:lnTo>
                  <a:lnTo>
                    <a:pt x="3087116" y="332701"/>
                  </a:lnTo>
                  <a:lnTo>
                    <a:pt x="2435987" y="332701"/>
                  </a:lnTo>
                  <a:lnTo>
                    <a:pt x="1866176" y="0"/>
                  </a:lnTo>
                  <a:close/>
                </a:path>
                <a:path w="4393565" h="6858000">
                  <a:moveTo>
                    <a:pt x="436524" y="1502422"/>
                  </a:moveTo>
                  <a:close/>
                </a:path>
                <a:path w="4393565" h="6858000">
                  <a:moveTo>
                    <a:pt x="436562" y="1502448"/>
                  </a:moveTo>
                  <a:close/>
                </a:path>
                <a:path w="4393565" h="6858000">
                  <a:moveTo>
                    <a:pt x="1127086" y="0"/>
                  </a:moveTo>
                  <a:lnTo>
                    <a:pt x="436524" y="0"/>
                  </a:lnTo>
                  <a:lnTo>
                    <a:pt x="436562" y="1502448"/>
                  </a:lnTo>
                  <a:lnTo>
                    <a:pt x="1782267" y="710755"/>
                  </a:lnTo>
                  <a:lnTo>
                    <a:pt x="1127201" y="325323"/>
                  </a:lnTo>
                  <a:lnTo>
                    <a:pt x="1127086" y="0"/>
                  </a:lnTo>
                  <a:close/>
                </a:path>
                <a:path w="4393565" h="6858000">
                  <a:moveTo>
                    <a:pt x="3087116" y="0"/>
                  </a:moveTo>
                  <a:lnTo>
                    <a:pt x="2988564" y="0"/>
                  </a:lnTo>
                  <a:lnTo>
                    <a:pt x="2435987" y="332701"/>
                  </a:lnTo>
                  <a:lnTo>
                    <a:pt x="3087116" y="332701"/>
                  </a:lnTo>
                  <a:lnTo>
                    <a:pt x="3087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00"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52D5B65E-84AA-44DA-B09C-2EA788EBCFFC}"/>
                </a:ext>
              </a:extLst>
            </p:cNvPr>
            <p:cNvSpPr/>
            <p:nvPr/>
          </p:nvSpPr>
          <p:spPr>
            <a:xfrm rot="16200000">
              <a:off x="2899923" y="2966858"/>
              <a:ext cx="1264410" cy="5619122"/>
            </a:xfrm>
            <a:custGeom>
              <a:avLst/>
              <a:gdLst/>
              <a:ahLst/>
              <a:cxnLst/>
              <a:rect l="l" t="t" r="r" b="b"/>
              <a:pathLst>
                <a:path w="3269615" h="6858000">
                  <a:moveTo>
                    <a:pt x="1083319" y="6858000"/>
                  </a:moveTo>
                  <a:lnTo>
                    <a:pt x="1082878" y="4718838"/>
                  </a:lnTo>
                  <a:lnTo>
                    <a:pt x="2315197" y="3976447"/>
                  </a:lnTo>
                  <a:lnTo>
                    <a:pt x="2315197" y="3431058"/>
                  </a:lnTo>
                  <a:lnTo>
                    <a:pt x="3269234" y="2686698"/>
                  </a:lnTo>
                  <a:lnTo>
                    <a:pt x="0" y="786055"/>
                  </a:lnTo>
                  <a:lnTo>
                    <a:pt x="0" y="2993784"/>
                  </a:lnTo>
                  <a:lnTo>
                    <a:pt x="1236903" y="2271688"/>
                  </a:lnTo>
                  <a:lnTo>
                    <a:pt x="611327" y="1908569"/>
                  </a:lnTo>
                  <a:lnTo>
                    <a:pt x="611327" y="242342"/>
                  </a:lnTo>
                  <a:lnTo>
                    <a:pt x="194736" y="0"/>
                  </a:lnTo>
                </a:path>
              </a:pathLst>
            </a:custGeom>
            <a:ln w="25336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>
              <a:endParaRPr sz="1300" dirty="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0AB0DDE-4BA3-4A2E-8E57-D577F5070741}"/>
                </a:ext>
              </a:extLst>
            </p:cNvPr>
            <p:cNvSpPr/>
            <p:nvPr/>
          </p:nvSpPr>
          <p:spPr>
            <a:xfrm rot="5400000">
              <a:off x="8717394" y="3450925"/>
              <a:ext cx="539838" cy="5280022"/>
            </a:xfrm>
            <a:custGeom>
              <a:avLst/>
              <a:gdLst/>
              <a:ahLst/>
              <a:cxnLst/>
              <a:rect l="l" t="t" r="r" b="b"/>
              <a:pathLst>
                <a:path w="3269615" h="6858000">
                  <a:moveTo>
                    <a:pt x="1083319" y="6858000"/>
                  </a:moveTo>
                  <a:lnTo>
                    <a:pt x="1082878" y="4718838"/>
                  </a:lnTo>
                  <a:lnTo>
                    <a:pt x="2315197" y="3976447"/>
                  </a:lnTo>
                  <a:lnTo>
                    <a:pt x="2315197" y="3431058"/>
                  </a:lnTo>
                  <a:lnTo>
                    <a:pt x="3269234" y="2686698"/>
                  </a:lnTo>
                  <a:lnTo>
                    <a:pt x="0" y="786055"/>
                  </a:lnTo>
                  <a:lnTo>
                    <a:pt x="0" y="2993784"/>
                  </a:lnTo>
                  <a:lnTo>
                    <a:pt x="1236903" y="2271688"/>
                  </a:lnTo>
                  <a:lnTo>
                    <a:pt x="611327" y="1908569"/>
                  </a:lnTo>
                  <a:lnTo>
                    <a:pt x="611327" y="242342"/>
                  </a:lnTo>
                  <a:lnTo>
                    <a:pt x="194736" y="0"/>
                  </a:lnTo>
                </a:path>
              </a:pathLst>
            </a:custGeom>
            <a:ln w="25336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>
              <a:endParaRPr sz="1300" dirty="0"/>
            </a:p>
          </p:txBody>
        </p:sp>
      </p:grp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35516" y="1166074"/>
          <a:ext cx="748" cy="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5516" y="1166074"/>
                        <a:ext cx="748" cy="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928688" y="642938"/>
            <a:ext cx="128984" cy="1289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ZA" sz="1800" dirty="0">
              <a:solidFill>
                <a:srgbClr val="000000"/>
              </a:solidFill>
              <a:sym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0A766A3-F10A-4E14-9AAC-51E22B495CB1}"/>
              </a:ext>
            </a:extLst>
          </p:cNvPr>
          <p:cNvSpPr txBox="1">
            <a:spLocks/>
          </p:cNvSpPr>
          <p:nvPr/>
        </p:nvSpPr>
        <p:spPr>
          <a:xfrm>
            <a:off x="623775" y="1944761"/>
            <a:ext cx="3430769" cy="10814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sz="2215" b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cs typeface="Apex Serif Book"/>
              </a:rPr>
              <a:t>Thank you</a:t>
            </a:r>
          </a:p>
          <a:p>
            <a:pPr fontAlgn="auto">
              <a:spcAft>
                <a:spcPts val="0"/>
              </a:spcAft>
            </a:pPr>
            <a:endParaRPr lang="en-US" sz="2800" dirty="0">
              <a:solidFill>
                <a:schemeClr val="bg2"/>
              </a:solidFill>
              <a:cs typeface="Apex Serif Book"/>
            </a:endParaRPr>
          </a:p>
        </p:txBody>
      </p:sp>
    </p:spTree>
    <p:extLst>
      <p:ext uri="{BB962C8B-B14F-4D97-AF65-F5344CB8AC3E}">
        <p14:creationId xmlns:p14="http://schemas.microsoft.com/office/powerpoint/2010/main" val="1983418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PRESGUID" val="12e83b46-ebd4-46ef-8a22-3ce165059a62"/>
  <p:tag name="ISNEWSLIDENUMBER" val="True"/>
  <p:tag name="PREVIOUSNAME" val="C:\Users\Nischal Baijnath\Documents\Mckinsey\Transnet\TRX115\Opco\20160216 Opco Presentation Updated.pptx"/>
  <p:tag name="THINKCELLUNDODONOTDELETE" val="0"/>
  <p:tag name="THINKCELLPRESENTATIONDONOTDELETE" val="&lt;?xml version=&quot;1.0&quot; encoding=&quot;UTF-16&quot; standalone=&quot;yes&quot;?&gt;&lt;root reqver=&quot;25060&quot;&gt;&lt;version val=&quot;2820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m/%d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23&quot;&gt;&lt;elem m_fUsage=&quot;4.29244069283290041739E+00&quot;&gt;&lt;m_msothmcolidx val=&quot;0&quot;/&gt;&lt;m_rgb r=&quot;33&quot; g=&quot;F4&quot; b=&quot;17&quot;/&gt;&lt;m_nBrightness endver=&quot;26206&quot; val=&quot;0&quot;/&gt;&lt;/elem&gt;&lt;elem m_fUsage=&quot;3.09593192569323738539E+00&quot;&gt;&lt;m_msothmcolidx val=&quot;0&quot;/&gt;&lt;m_rgb r=&quot;F8&quot; g=&quot;25&quot; b=&quot;0E&quot;/&gt;&lt;m_nBrightness endver=&quot;26206&quot; val=&quot;0&quot;/&gt;&lt;/elem&gt;&lt;elem m_fUsage=&quot;1.79735896057045585472E+00&quot;&gt;&lt;m_msothmcolidx val=&quot;0&quot;/&gt;&lt;m_rgb r=&quot;B2&quot; g=&quot;A9&quot; b=&quot;7E&quot;/&gt;&lt;m_nBrightness endver=&quot;26206&quot; val=&quot;0&quot;/&gt;&lt;/elem&gt;&lt;elem m_fUsage=&quot;7.01231085090000094695E-01&quot;&gt;&lt;m_msothmcolidx val=&quot;0&quot;/&gt;&lt;m_rgb r=&quot;FF&quot; g=&quot;00&quot; b=&quot;00&quot;/&gt;&lt;m_nBrightness endver=&quot;26206&quot; val=&quot;0&quot;/&gt;&lt;/elem&gt;&lt;elem m_fUsage=&quot;6.28600878818871139364E-02&quot;&gt;&lt;m_msothmcolidx val=&quot;0&quot;/&gt;&lt;m_rgb r=&quot;FD&quot; g=&quot;F8&quot; b=&quot;35&quot;/&gt;&lt;m_nBrightness endver=&quot;26206&quot; val=&quot;0&quot;/&gt;&lt;/elem&gt;&lt;elem m_fUsage=&quot;4.35950010100838794558E-02&quot;&gt;&lt;m_msothmcolidx val=&quot;0&quot;/&gt;&lt;m_rgb r=&quot;44&quot; g=&quot;80&quot; b=&quot;20&quot;/&gt;&lt;m_nBrightness endver=&quot;26206&quot; val=&quot;0&quot;/&gt;&lt;/elem&gt;&lt;elem m_fUsage=&quot;5.87972749599805898785E-03&quot;&gt;&lt;m_msothmcolidx val=&quot;0&quot;/&gt;&lt;m_rgb r=&quot;FE&quot; g=&quot;F8&quot; b=&quot;12&quot;/&gt;&lt;m_nBrightness endver=&quot;26206&quot; val=&quot;0&quot;/&gt;&lt;/elem&gt;&lt;elem m_fUsage=&quot;5.63920873396018141471E-04&quot;&gt;&lt;m_msothmcolidx val=&quot;0&quot;/&gt;&lt;m_rgb r=&quot;ED&quot; g=&quot;BB&quot; b=&quot;25&quot;/&gt;&lt;m_nBrightness endver=&quot;26206&quot; val=&quot;0&quot;/&gt;&lt;/elem&gt;&lt;elem m_fUsage=&quot;6.85596132413250896210E-05&quot;&gt;&lt;m_msothmcolidx val=&quot;0&quot;/&gt;&lt;m_rgb r=&quot;FF&quot; g=&quot;C0&quot; b=&quot;00&quot;/&gt;&lt;m_nBrightness endver=&quot;26206&quot; val=&quot;0&quot;/&gt;&lt;/elem&gt;&lt;elem m_fUsage=&quot;6.17036519172317339098E-05&quot;&gt;&lt;m_msothmcolidx val=&quot;0&quot;/&gt;&lt;m_rgb r=&quot;FF&quot; g=&quot;FD&quot; b=&quot;AA&quot;/&gt;&lt;m_nBrightness endver=&quot;26206&quot; val=&quot;0&quot;/&gt;&lt;/elem&gt;&lt;elem m_fUsage=&quot;8.33524841789905519417E-06&quot;&gt;&lt;m_msothmcolidx val=&quot;0&quot;/&gt;&lt;m_rgb r=&quot;7A&quot; g=&quot;3C&quot; b=&quot;9B&quot;/&gt;&lt;m_nBrightness endver=&quot;26206&quot; val=&quot;0&quot;/&gt;&lt;/elem&gt;&lt;elem m_fUsage=&quot;3.84667499616118227205E-11&quot;&gt;&lt;m_msothmcolidx val=&quot;0&quot;/&gt;&lt;m_rgb r=&quot;74&quot; g=&quot;68&quot; b=&quot;52&quot;/&gt;&lt;m_nBrightness endver=&quot;26206&quot; val=&quot;0&quot;/&gt;&lt;/elem&gt;&lt;elem m_fUsage=&quot;2.21875365631914115102E-17&quot;&gt;&lt;m_msothmcolidx val=&quot;0&quot;/&gt;&lt;m_rgb r=&quot;55&quot; g=&quot;4F&quot; b=&quot;33&quot;/&gt;&lt;m_nBrightness endver=&quot;26206&quot; val=&quot;0&quot;/&gt;&lt;/elem&gt;&lt;elem m_fUsage=&quot;1.45006698660858055900E-17&quot;&gt;&lt;m_msothmcolidx val=&quot;0&quot;/&gt;&lt;m_rgb r=&quot;44&quot; g=&quot;A7&quot; b=&quot;26&quot;/&gt;&lt;m_nBrightness endver=&quot;26206&quot; val=&quot;0&quot;/&gt;&lt;/elem&gt;&lt;elem m_fUsage=&quot;3.93067946570681995911E-18&quot;&gt;&lt;m_msothmcolidx val=&quot;0&quot;/&gt;&lt;m_rgb r=&quot;FF&quot; g=&quot;80&quot; b=&quot;2B&quot;/&gt;&lt;m_nBrightness endver=&quot;26206&quot; val=&quot;0&quot;/&gt;&lt;/elem&gt;&lt;elem m_fUsage=&quot;1.88937663451260574577E-18&quot;&gt;&lt;m_msothmcolidx val=&quot;0&quot;/&gt;&lt;m_rgb r=&quot;CE&quot; g=&quot;E7&quot; b=&quot;AD&quot;/&gt;&lt;m_nBrightness endver=&quot;26206&quot; val=&quot;0&quot;/&gt;&lt;/elem&gt;&lt;elem m_fUsage=&quot;8.42929452308852183891E-19&quot;&gt;&lt;m_msothmcolidx val=&quot;0&quot;/&gt;&lt;m_rgb r=&quot;66&quot; g=&quot;4A&quot; b=&quot;E6&quot;/&gt;&lt;m_nBrightness endver=&quot;26206&quot; val=&quot;0&quot;/&gt;&lt;/elem&gt;&lt;elem m_fUsage=&quot;4.03170543958022046143E-19&quot;&gt;&lt;m_msothmcolidx val=&quot;0&quot;/&gt;&lt;m_rgb r=&quot;FF&quot; g=&quot;96&quot; b=&quot;91&quot;/&gt;&lt;m_nBrightness endver=&quot;26206&quot; val=&quot;0&quot;/&gt;&lt;/elem&gt;&lt;elem m_fUsage=&quot;3.66763331583765946369E-19&quot;&gt;&lt;m_msothmcolidx val=&quot;0&quot;/&gt;&lt;m_rgb r=&quot;8D&quot; g=&quot;C6&quot; b=&quot;3F&quot;/&gt;&lt;m_nBrightness endver=&quot;26206&quot; val=&quot;0&quot;/&gt;&lt;/elem&gt;&lt;elem m_fUsage=&quot;2.28123381699264539432E-20&quot;&gt;&lt;m_msothmcolidx val=&quot;0&quot;/&gt;&lt;m_rgb r=&quot;2D&quot; g=&quot;69&quot; b=&quot;10&quot;/&gt;&lt;m_nBrightness endver=&quot;26206&quot; val=&quot;0&quot;/&gt;&lt;/elem&gt;&lt;elem m_fUsage=&quot;6.62135179519781997660E-21&quot;&gt;&lt;m_msothmcolidx val=&quot;0&quot;/&gt;&lt;m_rgb r=&quot;69&quot; g=&quot;5E&quot; b=&quot;4A&quot;/&gt;&lt;m_nBrightness endver=&quot;26206&quot; val=&quot;0&quot;/&gt;&lt;/elem&gt;&lt;elem m_fUsage=&quot;3.51885781939172492607E-21&quot;&gt;&lt;m_msothmcolidx val=&quot;0&quot;/&gt;&lt;m_rgb r=&quot;C0&quot; g=&quot;AE&quot; b=&quot;00&quot;/&gt;&lt;m_nBrightness endver=&quot;26206&quot; val=&quot;0&quot;/&gt;&lt;/elem&gt;&lt;elem m_fUsage=&quot;3.16697203745255258392E-21&quot;&gt;&lt;m_msothmcolidx val=&quot;0&quot;/&gt;&lt;m_rgb r=&quot;62&quot; g=&quot;D6&quot; b=&quot;14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ixj2gzpQjYRDPU7MTV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ogl0K8SMSOwnRbU497GA"/>
</p:tagLst>
</file>

<file path=ppt/theme/theme1.xml><?xml version="1.0" encoding="utf-8"?>
<a:theme xmlns:a="http://schemas.openxmlformats.org/drawingml/2006/main" name="TEMPLATE MASTER">
  <a:themeElements>
    <a:clrScheme name="Transnet1">
      <a:dk1>
        <a:srgbClr val="000000"/>
      </a:dk1>
      <a:lt1>
        <a:sysClr val="window" lastClr="FFFFFF"/>
      </a:lt1>
      <a:dk2>
        <a:srgbClr val="8C944D"/>
      </a:dk2>
      <a:lt2>
        <a:srgbClr val="66594D"/>
      </a:lt2>
      <a:accent1>
        <a:srgbClr val="7D8F29"/>
      </a:accent1>
      <a:accent2>
        <a:srgbClr val="5C788F"/>
      </a:accent2>
      <a:accent3>
        <a:srgbClr val="87ADB0"/>
      </a:accent3>
      <a:accent4>
        <a:srgbClr val="A8960A"/>
      </a:accent4>
      <a:accent5>
        <a:srgbClr val="D42E12"/>
      </a:accent5>
      <a:accent6>
        <a:srgbClr val="7DBA00"/>
      </a:accent6>
      <a:hlink>
        <a:srgbClr val="00B0F0"/>
      </a:hlink>
      <a:folHlink>
        <a:srgbClr val="7030A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 w="12700">
          <a:solidFill>
            <a:schemeClr val="tx1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DA46265434D547A9568094BC807731" ma:contentTypeVersion="7" ma:contentTypeDescription="Create a new document." ma:contentTypeScope="" ma:versionID="5356626fda824dae510a82f66330b4f9">
  <xsd:schema xmlns:xsd="http://www.w3.org/2001/XMLSchema" xmlns:xs="http://www.w3.org/2001/XMLSchema" xmlns:p="http://schemas.microsoft.com/office/2006/metadata/properties" xmlns:ns2="98b382d7-bbc9-46be-b590-b37a68bdbbec" targetNamespace="http://schemas.microsoft.com/office/2006/metadata/properties" ma:root="true" ma:fieldsID="f82ca1d32b3d3f0eb2c339c935f9e7e4" ns2:_="">
    <xsd:import namespace="98b382d7-bbc9-46be-b590-b37a68bdbbe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382d7-bbc9-46be-b590-b37a68bdbbe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b382d7-bbc9-46be-b590-b37a68bdbbec">T5YMVZ5ZHMSZ-364-339</_dlc_DocId>
    <_dlc_DocIdUrl xmlns="98b382d7-bbc9-46be-b590-b37a68bdbbec">
      <Url>http://intranet.inter.transnet.local/forms/_layouts/15/DocIdRedir.aspx?ID=T5YMVZ5ZHMSZ-364-339</Url>
      <Description>T5YMVZ5ZHMSZ-364-339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8CDC8C4-CF00-49DA-8E0C-FC9DEB026B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382d7-bbc9-46be-b590-b37a68bdbb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4C5F17-E5B9-43A4-B618-E6B01383C281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98b382d7-bbc9-46be-b590-b37a68bdbbec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5FD4EDD-D48B-40E3-854A-7756F907257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DC39C70-3AB5-4A4A-9301-BFAE871D753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Transnet_CF_TRX091</Template>
  <TotalTime>127584</TotalTime>
  <Words>276</Words>
  <Application>Microsoft Office PowerPoint</Application>
  <PresentationFormat>A4 Paper (210x297 mm)</PresentationFormat>
  <Paragraphs>37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Apex Serif Book</vt:lpstr>
      <vt:lpstr>Arial</vt:lpstr>
      <vt:lpstr>Tahoma</vt:lpstr>
      <vt:lpstr>Tahoma Regular</vt:lpstr>
      <vt:lpstr>TEMPLATE MASTER</vt:lpstr>
      <vt:lpstr>think-cell Slide</vt:lpstr>
      <vt:lpstr>PowerPoint Presentation</vt:lpstr>
      <vt:lpstr>Process Flow summary Book Off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Transnet Powerpoint template - June 2018</dc:title>
  <dc:creator>VGI</dc:creator>
  <cp:lastModifiedBy>Lerato Ramoyada     Transnet Corporate    JHB</cp:lastModifiedBy>
  <cp:revision>4398</cp:revision>
  <cp:lastPrinted>2020-01-29T10:31:20Z</cp:lastPrinted>
  <dcterms:created xsi:type="dcterms:W3CDTF">2015-08-16T13:49:02Z</dcterms:created>
  <dcterms:modified xsi:type="dcterms:W3CDTF">2025-08-15T07:24:21Z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VGCompatibilityCheck Run By">
    <vt:lpwstr>Deepalakshmi N Mural</vt:lpwstr>
  </property>
  <property fmtid="{D5CDD505-2E9C-101B-9397-08002B2CF9AE}" pid="11" name="VGCompatibilityCheck Run On ">
    <vt:lpwstr>8/29/2014 4:19:42 AM</vt:lpwstr>
  </property>
  <property fmtid="{D5CDD505-2E9C-101B-9397-08002B2CF9AE}" pid="12" name="Office2010WasSaved">
    <vt:lpwstr>1</vt:lpwstr>
  </property>
  <property fmtid="{D5CDD505-2E9C-101B-9397-08002B2CF9AE}" pid="13" name="ContentTypeId">
    <vt:lpwstr>0x01010096DA46265434D547A9568094BC807731</vt:lpwstr>
  </property>
  <property fmtid="{D5CDD505-2E9C-101B-9397-08002B2CF9AE}" pid="14" name="VGCompatibilityCheck Run On">
    <vt:lpwstr>8/29/2014 4:19:42 AM</vt:lpwstr>
  </property>
  <property fmtid="{D5CDD505-2E9C-101B-9397-08002B2CF9AE}" pid="15" name="_dlc_DocIdItemGuid">
    <vt:lpwstr>ab4fa16b-b683-4e23-a8bd-fe4800aaa070</vt:lpwstr>
  </property>
  <property fmtid="{D5CDD505-2E9C-101B-9397-08002B2CF9AE}" pid="16" name="MSIP_Label_58cf86ee-526f-4536-9daf-d1ee8064d50e_Enabled">
    <vt:lpwstr>true</vt:lpwstr>
  </property>
  <property fmtid="{D5CDD505-2E9C-101B-9397-08002B2CF9AE}" pid="17" name="MSIP_Label_58cf86ee-526f-4536-9daf-d1ee8064d50e_SetDate">
    <vt:lpwstr>2025-08-04T17:36:34Z</vt:lpwstr>
  </property>
  <property fmtid="{D5CDD505-2E9C-101B-9397-08002B2CF9AE}" pid="18" name="MSIP_Label_58cf86ee-526f-4536-9daf-d1ee8064d50e_Method">
    <vt:lpwstr>Standard</vt:lpwstr>
  </property>
  <property fmtid="{D5CDD505-2E9C-101B-9397-08002B2CF9AE}" pid="19" name="MSIP_Label_58cf86ee-526f-4536-9daf-d1ee8064d50e_Name">
    <vt:lpwstr>Internal Only Information</vt:lpwstr>
  </property>
  <property fmtid="{D5CDD505-2E9C-101B-9397-08002B2CF9AE}" pid="20" name="MSIP_Label_58cf86ee-526f-4536-9daf-d1ee8064d50e_SiteId">
    <vt:lpwstr>a1a39996-f913-4016-a58a-361c60dec580</vt:lpwstr>
  </property>
  <property fmtid="{D5CDD505-2E9C-101B-9397-08002B2CF9AE}" pid="21" name="MSIP_Label_58cf86ee-526f-4536-9daf-d1ee8064d50e_ActionId">
    <vt:lpwstr>c38c5ca2-375f-46a4-86e1-4c77e30b8348</vt:lpwstr>
  </property>
  <property fmtid="{D5CDD505-2E9C-101B-9397-08002B2CF9AE}" pid="22" name="MSIP_Label_58cf86ee-526f-4536-9daf-d1ee8064d50e_ContentBits">
    <vt:lpwstr>0</vt:lpwstr>
  </property>
</Properties>
</file>