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7" r:id="rId14"/>
    <p:sldId id="265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83" autoAdjust="0"/>
  </p:normalViewPr>
  <p:slideViewPr>
    <p:cSldViewPr snapToGrid="0" snapToObjects="1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5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36E1-1C6C-4E54-8037-A44658ABED84}" type="datetimeFigureOut">
              <a:rPr lang="en-ZA" smtClean="0"/>
              <a:t>2021/10/28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66AD-550D-490C-BE06-6FE64A5422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291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918CB-CE78-4D20-984F-620341D4A781}" type="datetimeFigureOut">
              <a:rPr lang="en-ZA" smtClean="0"/>
              <a:t>2021/10/28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9349A-69DC-4C9B-85A3-12D884338B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22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E3F-4C7C-4A10-9611-32D41C71802B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W-PPT-2020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76400" y="4978400"/>
            <a:ext cx="8686800" cy="660400"/>
          </a:xfrm>
        </p:spPr>
        <p:txBody>
          <a:bodyPr/>
          <a:lstStyle>
            <a:lvl1pPr marL="0" indent="0" algn="just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1651"/>
            <a:ext cx="5397654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73E9B-0C34-435E-A724-36FC6BB47D5D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960B-9523-498F-BD61-EDCA30E2681A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-PPT-2020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3"/>
            <a:ext cx="9017000" cy="5937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9851409" cy="4597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E42D-1F41-431C-B04E-4BD714C3EEAA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93054" y="6592891"/>
            <a:ext cx="1714500" cy="214312"/>
          </a:xfrm>
        </p:spPr>
        <p:txBody>
          <a:bodyPr/>
          <a:lstStyle>
            <a:lvl1pPr>
              <a:defRPr sz="1050"/>
            </a:lvl1pPr>
          </a:lstStyle>
          <a:p>
            <a:fld id="{D6ADA1CD-A6B3-B347-A7AB-3A85138FD9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00" y="5740402"/>
            <a:ext cx="1596409" cy="908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" y="5740402"/>
            <a:ext cx="774373" cy="10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21DB-3625-4E52-9CA8-307C0390DB83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W-PPT-2020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RW-PPT-2020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651330" y="2865020"/>
            <a:ext cx="7316094" cy="1022160"/>
          </a:xfrm>
        </p:spPr>
        <p:txBody>
          <a:bodyPr/>
          <a:lstStyle>
            <a:lvl1pPr marL="0" indent="0" algn="just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13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AC76-C1EF-4A3B-A41A-89936D994404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E5B-F459-41D9-91EB-98FA83B5A958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2F1-2742-444B-AE51-67FB284B34A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1482-2495-4B25-9D55-B875CBBFB919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E49-97A5-43CE-B226-14844BA394B6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188-5A47-4B85-89B4-1044918EE67A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ADE5-59C1-4E52-84DE-40C4B8F6A6FB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DA1CD-A6B3-B347-A7AB-3A85138FD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581622" y="4924611"/>
            <a:ext cx="8686800" cy="66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BID </a:t>
            </a:r>
            <a:r>
              <a:rPr lang="en-ZA" b="1" dirty="0" smtClean="0"/>
              <a:t>NUMBER: RW10383089/21 R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4294967295"/>
          </p:nvPr>
        </p:nvSpPr>
        <p:spPr>
          <a:xfrm>
            <a:off x="1581622" y="5882995"/>
            <a:ext cx="8686800" cy="66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200" b="1" dirty="0"/>
              <a:t>UPGRADE BY MANUFACTURING, SUPPLY, DELIVERING, INSTALLING, COMMISSIONING AND PUTTING INTO SERVICE OF OUTSTANDING WORKS </a:t>
            </a:r>
            <a:r>
              <a:rPr lang="en-ZA" sz="1200" b="1" dirty="0" smtClean="0"/>
              <a:t>AT ZUIKEBOSCH </a:t>
            </a:r>
            <a:r>
              <a:rPr lang="en-ZA" sz="1200" b="1" dirty="0"/>
              <a:t>POLYELECTROLYTE PLANT SYSTEM 1 AND </a:t>
            </a:r>
            <a:r>
              <a:rPr lang="en-ZA" sz="1200" b="1" dirty="0" smtClean="0"/>
              <a:t>2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631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defTabSz="914400">
              <a:lnSpc>
                <a:spcPct val="150000"/>
              </a:lnSpc>
              <a:spcBef>
                <a:spcPts val="600"/>
              </a:spcBef>
              <a:buSzPct val="70000"/>
              <a:buNone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Rand Water conducts a two stage evaluation process for all bids, intending to provide services or goods to the organization as follows</a:t>
            </a:r>
            <a:r>
              <a:rPr lang="en-US" sz="4400" dirty="0" smtClean="0">
                <a:solidFill>
                  <a:prstClr val="black"/>
                </a:solidFill>
                <a:cs typeface="Arial" pitchFamily="34" charset="0"/>
              </a:rPr>
              <a:t>:</a:t>
            </a:r>
          </a:p>
          <a:p>
            <a:pPr marL="0" lvl="0" indent="0" defTabSz="914400">
              <a:lnSpc>
                <a:spcPct val="150000"/>
              </a:lnSpc>
              <a:spcBef>
                <a:spcPts val="600"/>
              </a:spcBef>
              <a:buSzPct val="70000"/>
              <a:buNone/>
            </a:pPr>
            <a:endParaRPr lang="en-US" sz="4400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First part of the evaluation process is the functionality evaluation </a:t>
            </a:r>
            <a:r>
              <a:rPr lang="en-US" sz="4400" b="1" dirty="0">
                <a:solidFill>
                  <a:prstClr val="black"/>
                </a:solidFill>
                <a:cs typeface="Arial" pitchFamily="34" charset="0"/>
              </a:rPr>
              <a:t>(Technical part of the tender document).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All bids evaluated at this stage must achieve a minimum of 60% scoring.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Below 60 % will not be considered to second stage of the evaluation.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>
              <a:solidFill>
                <a:prstClr val="black"/>
              </a:solidFill>
              <a:cs typeface="Arial" pitchFamily="34" charset="0"/>
            </a:endParaRPr>
          </a:p>
          <a:p>
            <a:pPr marL="454025" lvl="0" indent="0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Technical Evaluation will be based on</a:t>
            </a:r>
            <a:r>
              <a:rPr lang="en-US" sz="4400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en-US" sz="4400" dirty="0">
              <a:solidFill>
                <a:srgbClr val="FF0000"/>
              </a:solidFill>
              <a:cs typeface="Arial" pitchFamily="34" charset="0"/>
            </a:endParaRP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Record of Previous Experience relevant to the current scope/ work (with contactable client ref.)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Overall Performance on Previous Work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Quality Management Systems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Human Resource Capacity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Equipment Resource Capacity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Risk Introduced by Bid Qualifications 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Project Risk Management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Detailed Project </a:t>
            </a:r>
            <a:r>
              <a:rPr lang="en-US" sz="4400" dirty="0" err="1">
                <a:solidFill>
                  <a:srgbClr val="FF0000"/>
                </a:solidFill>
                <a:cs typeface="Arial" pitchFamily="34" charset="0"/>
              </a:rPr>
              <a:t>Programme</a:t>
            </a:r>
            <a:endParaRPr lang="en-US" sz="4400" dirty="0">
              <a:solidFill>
                <a:srgbClr val="FF0000"/>
              </a:solidFill>
              <a:cs typeface="Arial" pitchFamily="34" charset="0"/>
            </a:endParaRP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Method Statement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SHERQ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Technology Readiness Score</a:t>
            </a:r>
          </a:p>
          <a:p>
            <a:pPr marL="911225" lvl="0" indent="-457200" defTabSz="9144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4400" dirty="0">
                <a:solidFill>
                  <a:srgbClr val="FF0000"/>
                </a:solidFill>
                <a:cs typeface="Arial" pitchFamily="34" charset="0"/>
              </a:rPr>
              <a:t>Preliminary Life-Cycle Cost </a:t>
            </a:r>
            <a:r>
              <a:rPr lang="en-US" sz="4400" dirty="0" smtClean="0">
                <a:solidFill>
                  <a:srgbClr val="FF0000"/>
                </a:solidFill>
                <a:cs typeface="Arial" pitchFamily="34" charset="0"/>
              </a:rPr>
              <a:t>Analysis</a:t>
            </a:r>
            <a:endParaRPr lang="en-US" sz="4400" dirty="0">
              <a:solidFill>
                <a:prstClr val="black"/>
              </a:solidFill>
              <a:cs typeface="Arial" pitchFamily="34" charset="0"/>
            </a:endParaRP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Rand Water shall then apply the objective criteria in accordance with the PPPFA that will determine the evaluation outcome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Part of the functionality evaluation Rand Water also uses a Financial Tolerance Range </a:t>
            </a:r>
          </a:p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ZA" sz="4400" dirty="0">
                <a:solidFill>
                  <a:prstClr val="black"/>
                </a:solidFill>
                <a:cs typeface="Arial" pitchFamily="34" charset="0"/>
              </a:rPr>
              <a:t>Award is then based on the preferential point system. </a:t>
            </a:r>
            <a:r>
              <a:rPr lang="en-US" sz="4400" b="1" dirty="0" smtClean="0">
                <a:solidFill>
                  <a:prstClr val="black"/>
                </a:solidFill>
                <a:cs typeface="Arial" pitchFamily="34" charset="0"/>
              </a:rPr>
              <a:t>NB</a:t>
            </a:r>
            <a:r>
              <a:rPr lang="en-US" sz="44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cs typeface="Arial" pitchFamily="34" charset="0"/>
              </a:rPr>
              <a:t> award based on quality of submission not reputation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RETURNABLE </a:t>
            </a:r>
            <a:r>
              <a:rPr lang="en-US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ZA" sz="2800" dirty="0"/>
              <a:t>Pay attention to all returnable under T Section and ensure that they appropriately returned</a:t>
            </a:r>
            <a:r>
              <a:rPr lang="en-ZA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ZA" sz="2800" dirty="0"/>
              <a:t>Non-submission of any item listed only under the column “Required for Bid Evaluation” may result in the bid being rejected by the Employer</a:t>
            </a:r>
            <a:r>
              <a:rPr lang="en-ZA" sz="2800" dirty="0" smtClean="0"/>
              <a:t>.</a:t>
            </a:r>
          </a:p>
          <a:p>
            <a:pPr marL="0" lvl="0" indent="0" algn="just">
              <a:buNone/>
            </a:pPr>
            <a:endParaRPr lang="en-US" sz="2800" dirty="0"/>
          </a:p>
          <a:p>
            <a:pPr lvl="0" algn="just"/>
            <a:r>
              <a:rPr lang="en-ZA" sz="2800" dirty="0"/>
              <a:t>Explanations for all for returnable are  included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55218" y="3163190"/>
            <a:ext cx="4048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PAGE BREAK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t>12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0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7723" y="5096500"/>
            <a:ext cx="5012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/>
                <a:cs typeface="Century Gothic"/>
              </a:rPr>
              <a:t>STATISTICS GO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RAND WATER TEAM</a:t>
            </a:r>
            <a:endParaRPr lang="en-ZA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Commercial </a:t>
            </a:r>
            <a:r>
              <a:rPr lang="en-US" sz="2800" dirty="0"/>
              <a:t>Team</a:t>
            </a:r>
          </a:p>
          <a:p>
            <a:pPr algn="just"/>
            <a:r>
              <a:rPr lang="en-US" sz="2800" dirty="0"/>
              <a:t>Technical Team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PROCEDURE TO BE OBSERVED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Tender </a:t>
            </a:r>
            <a:r>
              <a:rPr lang="en-US" sz="2800" dirty="0">
                <a:solidFill>
                  <a:prstClr val="black"/>
                </a:solidFill>
              </a:rPr>
              <a:t>documents </a:t>
            </a:r>
            <a:r>
              <a:rPr lang="en-US" sz="2800" dirty="0" smtClean="0">
                <a:solidFill>
                  <a:prstClr val="black"/>
                </a:solidFill>
              </a:rPr>
              <a:t>are available on the National Treasury website.</a:t>
            </a:r>
            <a:endParaRPr lang="en-US" sz="2800" dirty="0">
              <a:solidFill>
                <a:prstClr val="black"/>
              </a:solidFill>
            </a:endParaRPr>
          </a:p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Issue Date: </a:t>
            </a:r>
            <a:r>
              <a:rPr lang="en-US" sz="2800" dirty="0" smtClean="0">
                <a:solidFill>
                  <a:srgbClr val="FF0000"/>
                </a:solidFill>
              </a:rPr>
              <a:t>28 October 2021.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Closing date: </a:t>
            </a:r>
            <a:r>
              <a:rPr lang="en-US" sz="2800" dirty="0" smtClean="0">
                <a:solidFill>
                  <a:srgbClr val="FF0000"/>
                </a:solidFill>
              </a:rPr>
              <a:t>26 November 2021. 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Submissions must be deposited before 12:00 noon at No:522 Impala Road </a:t>
            </a:r>
            <a:r>
              <a:rPr lang="en-US" sz="2800" dirty="0" err="1">
                <a:solidFill>
                  <a:prstClr val="black"/>
                </a:solidFill>
              </a:rPr>
              <a:t>Glenvista</a:t>
            </a:r>
            <a:r>
              <a:rPr lang="en-US" sz="2800" dirty="0">
                <a:solidFill>
                  <a:prstClr val="black"/>
                </a:solidFill>
              </a:rPr>
              <a:t>, main gate. </a:t>
            </a:r>
          </a:p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All submissions after closing date will be rejected. </a:t>
            </a:r>
          </a:p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Contact persons: </a:t>
            </a:r>
            <a:r>
              <a:rPr lang="en-US" sz="2800" dirty="0" smtClean="0">
                <a:solidFill>
                  <a:prstClr val="black"/>
                </a:solidFill>
              </a:rPr>
              <a:t>Ntikane Radebe and Bonolo Ramohlala </a:t>
            </a:r>
            <a:r>
              <a:rPr lang="en-US" sz="2800" dirty="0">
                <a:solidFill>
                  <a:prstClr val="black"/>
                </a:solidFill>
              </a:rPr>
              <a:t>(Supply Chain).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VALIDITY PERIOD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tender shall remain valid for a period of </a:t>
            </a:r>
            <a:r>
              <a:rPr lang="en-US" sz="2800" dirty="0" smtClean="0">
                <a:solidFill>
                  <a:prstClr val="black"/>
                </a:solidFill>
              </a:rPr>
              <a:t>180 </a:t>
            </a:r>
            <a:r>
              <a:rPr lang="en-US" sz="2800" dirty="0">
                <a:solidFill>
                  <a:prstClr val="black"/>
                </a:solidFill>
              </a:rPr>
              <a:t>days from the date of closing of the tender. Rand Water reserves the right to extend the validity period if required.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PRE-QUALIFIERS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Signed </a:t>
            </a:r>
            <a:r>
              <a:rPr lang="en-US" sz="2800" dirty="0"/>
              <a:t>Form of </a:t>
            </a:r>
            <a:r>
              <a:rPr lang="en-US" sz="2800" dirty="0" smtClean="0"/>
              <a:t>Offer.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Letter </a:t>
            </a:r>
            <a:r>
              <a:rPr lang="en-US" sz="2800" dirty="0"/>
              <a:t>of Good Standing from the Department of Labour or an Accredited Institution.</a:t>
            </a:r>
          </a:p>
          <a:p>
            <a:pPr marL="514350" indent="-514350" algn="just">
              <a:buAutoNum type="arabicPeriod" startAt="3"/>
            </a:pPr>
            <a:r>
              <a:rPr lang="en-US" sz="2800" dirty="0" smtClean="0"/>
              <a:t>The </a:t>
            </a:r>
            <a:r>
              <a:rPr lang="en-US" sz="2800" dirty="0"/>
              <a:t>use of correction fluid or any other similar substance to make corrections is not </a:t>
            </a:r>
            <a:r>
              <a:rPr lang="en-US" sz="2800" dirty="0" smtClean="0"/>
              <a:t>permitted.</a:t>
            </a:r>
          </a:p>
          <a:p>
            <a:pPr marL="514350" indent="-514350" algn="just">
              <a:buAutoNum type="arabicPeriod" startAt="3"/>
            </a:pPr>
            <a:r>
              <a:rPr lang="en-US" sz="2700" dirty="0" smtClean="0"/>
              <a:t>Bidders </a:t>
            </a:r>
            <a:r>
              <a:rPr lang="en-US" sz="2700" dirty="0"/>
              <a:t>must be registered with the CIDB, or are capable of being so prior to the evaluation of submissions, in a contractor grading designation equal to or higher than a contractor grading designation determined in accordance with the CIDB grading of this bid; in accordance with the CIDB prescripts. </a:t>
            </a:r>
            <a:endParaRPr lang="en-US" sz="2700" dirty="0" smtClean="0"/>
          </a:p>
          <a:p>
            <a:pPr marL="514350" indent="-514350" algn="just">
              <a:buAutoNum type="arabicPeriod" startAt="3"/>
            </a:pPr>
            <a:r>
              <a:rPr lang="en-US" sz="2700" dirty="0" smtClean="0"/>
              <a:t>Submission </a:t>
            </a:r>
            <a:r>
              <a:rPr lang="en-US" sz="2700" dirty="0"/>
              <a:t>of Socio-Economic Development (SED) proposal in accordance with Rand Water’s requirements and the signing of the SED schedule in its </a:t>
            </a:r>
            <a:r>
              <a:rPr lang="en-US" sz="2700" dirty="0" smtClean="0"/>
              <a:t>entirety.</a:t>
            </a:r>
          </a:p>
          <a:p>
            <a:pPr marL="514350" indent="-514350" algn="just">
              <a:buAutoNum type="arabicPeriod" startAt="3"/>
            </a:pPr>
            <a:r>
              <a:rPr lang="en-US" sz="2700" dirty="0" smtClean="0"/>
              <a:t>Fully </a:t>
            </a:r>
            <a:r>
              <a:rPr lang="en-US" sz="2700" dirty="0"/>
              <a:t>completed Local Content Declaration Forms for each of the designated sectors as provided and minimum stipulated thresholds for this bid.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COMMERCIAL- RETURNABLES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Commercial </a:t>
            </a:r>
            <a:r>
              <a:rPr lang="en-US" sz="2800" b="1" dirty="0" smtClean="0"/>
              <a:t>Section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Page </a:t>
            </a:r>
            <a:r>
              <a:rPr lang="en-US" sz="2800" dirty="0" smtClean="0"/>
              <a:t>14-16 </a:t>
            </a:r>
            <a:r>
              <a:rPr lang="en-US" sz="2800" dirty="0"/>
              <a:t>of </a:t>
            </a:r>
            <a:r>
              <a:rPr lang="en-US" sz="2800" dirty="0" smtClean="0"/>
              <a:t>101 </a:t>
            </a:r>
            <a:r>
              <a:rPr lang="en-US" sz="2800" dirty="0"/>
              <a:t>– Detailed list of </a:t>
            </a:r>
            <a:r>
              <a:rPr lang="en-US" sz="2800" dirty="0" smtClean="0"/>
              <a:t>required returnables.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TECHNICAL 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b="1" dirty="0" smtClean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endParaRPr lang="en-ZA" b="1" dirty="0" smtClean="0"/>
          </a:p>
          <a:p>
            <a:pPr marL="0" indent="0" algn="ctr">
              <a:buNone/>
            </a:pPr>
            <a:r>
              <a:rPr lang="en-ZA" b="1" dirty="0" smtClean="0"/>
              <a:t>BID NUMBER</a:t>
            </a:r>
            <a:r>
              <a:rPr lang="en-ZA" b="1" smtClean="0"/>
              <a:t>: RW10383089/21 R</a:t>
            </a:r>
            <a:endParaRPr lang="en-ZA" b="1" dirty="0"/>
          </a:p>
          <a:p>
            <a:pPr marL="0" indent="0" algn="ctr">
              <a:buNone/>
            </a:pPr>
            <a:endParaRPr lang="en-ZA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SCOPE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sz="4500" dirty="0"/>
              <a:t>The scope includes for the provision of all the </a:t>
            </a:r>
            <a:r>
              <a:rPr lang="en-US" sz="4500" dirty="0" err="1"/>
              <a:t>labour</a:t>
            </a:r>
            <a:r>
              <a:rPr lang="en-US" sz="4500" dirty="0"/>
              <a:t>, materials and services, whether of a temporary or permanent nature, needed to meet the requirements of the extent of works contained in </a:t>
            </a:r>
            <a:r>
              <a:rPr lang="en-US" sz="4500" dirty="0" smtClean="0"/>
              <a:t>the technical bid annexures. </a:t>
            </a:r>
            <a:endParaRPr lang="en-ZA" sz="4500" dirty="0"/>
          </a:p>
          <a:p>
            <a:pPr algn="just"/>
            <a:r>
              <a:rPr lang="en-ZA" sz="4500" dirty="0" smtClean="0"/>
              <a:t>This </a:t>
            </a:r>
            <a:r>
              <a:rPr lang="en-ZA" sz="4500" dirty="0"/>
              <a:t>contract pertains, at a minimum, to the following engineering disciplines: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ZA" sz="4200" dirty="0" smtClean="0"/>
              <a:t>Architecture</a:t>
            </a:r>
            <a:endParaRPr lang="en-ZA" sz="4200" dirty="0"/>
          </a:p>
          <a:p>
            <a:pPr lvl="1" algn="just">
              <a:buFont typeface="Wingdings" pitchFamily="2" charset="2"/>
              <a:buChar char="Ø"/>
            </a:pPr>
            <a:r>
              <a:rPr lang="en-ZA" sz="4500" dirty="0"/>
              <a:t>Civil</a:t>
            </a:r>
          </a:p>
          <a:p>
            <a:pPr lvl="1" algn="just">
              <a:buFont typeface="Wingdings" pitchFamily="2" charset="2"/>
              <a:buChar char="Ø"/>
            </a:pPr>
            <a:r>
              <a:rPr lang="en-ZA" sz="4500" dirty="0"/>
              <a:t>Process and Mechanical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ZA" sz="4500" dirty="0"/>
              <a:t>Automation (control and instrumentation)</a:t>
            </a:r>
          </a:p>
          <a:p>
            <a:pPr lvl="1" algn="just">
              <a:buFont typeface="Wingdings" pitchFamily="2" charset="2"/>
              <a:buChar char="Ø"/>
            </a:pPr>
            <a:r>
              <a:rPr lang="en-ZA" sz="4500" dirty="0"/>
              <a:t>Electrical</a:t>
            </a:r>
          </a:p>
          <a:p>
            <a:r>
              <a:rPr lang="en-US" sz="1800" dirty="0"/>
              <a:t> </a:t>
            </a:r>
            <a:endParaRPr lang="en-ZA" sz="1800" dirty="0"/>
          </a:p>
          <a:p>
            <a:endParaRPr lang="en-ZA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SCOPE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9851409" cy="5009605"/>
          </a:xfrm>
        </p:spPr>
        <p:txBody>
          <a:bodyPr>
            <a:noAutofit/>
          </a:bodyPr>
          <a:lstStyle/>
          <a:p>
            <a:pPr lvl="0" algn="just"/>
            <a:r>
              <a:rPr lang="en-US" sz="2100" dirty="0" smtClean="0"/>
              <a:t>Updating </a:t>
            </a:r>
            <a:r>
              <a:rPr lang="en-US" sz="2100" dirty="0"/>
              <a:t>of P&amp;ID and all other associated Drawings </a:t>
            </a:r>
            <a:r>
              <a:rPr lang="en-US" sz="2100" dirty="0" smtClean="0"/>
              <a:t>to </a:t>
            </a:r>
            <a:r>
              <a:rPr lang="en-US" sz="2100" dirty="0"/>
              <a:t>indicate the true reflection of the installation and </a:t>
            </a:r>
            <a:r>
              <a:rPr lang="en-US" sz="2100" dirty="0" smtClean="0"/>
              <a:t>finalizing </a:t>
            </a:r>
            <a:r>
              <a:rPr lang="en-US" sz="2100" dirty="0"/>
              <a:t>these to "AS BUILT” </a:t>
            </a:r>
            <a:r>
              <a:rPr lang="en-US" sz="2100" dirty="0" smtClean="0"/>
              <a:t>Status</a:t>
            </a:r>
            <a:r>
              <a:rPr lang="en-US" sz="2100" dirty="0"/>
              <a:t>;</a:t>
            </a:r>
            <a:endParaRPr lang="en-ZA" sz="2100" dirty="0"/>
          </a:p>
          <a:p>
            <a:pPr lvl="0" algn="just"/>
            <a:r>
              <a:rPr lang="en-US" sz="2100" dirty="0"/>
              <a:t>Completion of all remedial work of the works done by the previous </a:t>
            </a:r>
            <a:r>
              <a:rPr lang="en-US" sz="2100" dirty="0" smtClean="0"/>
              <a:t>contractor;</a:t>
            </a:r>
            <a:endParaRPr lang="en-ZA" sz="2100" dirty="0"/>
          </a:p>
          <a:p>
            <a:pPr lvl="0" algn="just"/>
            <a:r>
              <a:rPr lang="en-US" sz="2100" dirty="0"/>
              <a:t>Completion of the SCADA, HMI and PLC software </a:t>
            </a:r>
            <a:r>
              <a:rPr lang="en-US" sz="2100" dirty="0" smtClean="0"/>
              <a:t>development</a:t>
            </a:r>
            <a:r>
              <a:rPr lang="en-US" sz="2100" dirty="0"/>
              <a:t>;</a:t>
            </a:r>
            <a:endParaRPr lang="en-ZA" sz="2100" dirty="0"/>
          </a:p>
          <a:p>
            <a:pPr lvl="0" algn="just"/>
            <a:r>
              <a:rPr lang="en-ZA" sz="2100" dirty="0"/>
              <a:t>Commissioning, putting into service, proving and performance testing of the complete </a:t>
            </a:r>
            <a:r>
              <a:rPr lang="en-US" sz="2100" dirty="0"/>
              <a:t>Polyelectrolyte Plant </a:t>
            </a:r>
            <a:r>
              <a:rPr lang="en-ZA" sz="2100" dirty="0"/>
              <a:t>(including integration with Dosing </a:t>
            </a:r>
            <a:r>
              <a:rPr lang="en-ZA" sz="2100" dirty="0" smtClean="0"/>
              <a:t>points);</a:t>
            </a:r>
            <a:endParaRPr lang="en-ZA" sz="2100" dirty="0"/>
          </a:p>
          <a:p>
            <a:pPr lvl="0" algn="just"/>
            <a:r>
              <a:rPr lang="en-US" sz="2100" dirty="0"/>
              <a:t>WKS coding and labeling of all equipment, cabling and panels on all other outstanding </a:t>
            </a:r>
            <a:r>
              <a:rPr lang="en-US" sz="2100" dirty="0" smtClean="0"/>
              <a:t>components;</a:t>
            </a:r>
            <a:endParaRPr lang="en-ZA" sz="2100" dirty="0"/>
          </a:p>
          <a:p>
            <a:pPr lvl="0" algn="just"/>
            <a:r>
              <a:rPr lang="en-US" sz="2100" dirty="0"/>
              <a:t>Training of Rand Water personnel </a:t>
            </a:r>
            <a:r>
              <a:rPr lang="en-US" sz="2100" dirty="0" smtClean="0"/>
              <a:t>and </a:t>
            </a:r>
            <a:r>
              <a:rPr lang="en-US" sz="2100" dirty="0"/>
              <a:t>participation in “Reliability </a:t>
            </a:r>
            <a:r>
              <a:rPr lang="en-US" sz="2100" dirty="0" smtClean="0"/>
              <a:t>Centered </a:t>
            </a:r>
            <a:r>
              <a:rPr lang="en-US" sz="2100" dirty="0"/>
              <a:t>Maintenance (RCM)” </a:t>
            </a:r>
            <a:r>
              <a:rPr lang="en-US" sz="2100" dirty="0" smtClean="0"/>
              <a:t>study/meetings;</a:t>
            </a:r>
            <a:endParaRPr lang="en-ZA" sz="2100" dirty="0"/>
          </a:p>
          <a:p>
            <a:pPr lvl="0" algn="just"/>
            <a:r>
              <a:rPr lang="en-US" sz="2100" dirty="0" smtClean="0"/>
              <a:t>Servicing </a:t>
            </a:r>
            <a:r>
              <a:rPr lang="en-US" sz="2100" dirty="0"/>
              <a:t>and maintenance of the equipment, from the time of putting into service until the issue of the Performance </a:t>
            </a:r>
            <a:r>
              <a:rPr lang="en-US" sz="2100" dirty="0" smtClean="0"/>
              <a:t>Certificate and rectification </a:t>
            </a:r>
            <a:r>
              <a:rPr lang="en-US" sz="2100" dirty="0"/>
              <a:t>of all defects identified during the Defects Notification </a:t>
            </a:r>
            <a:r>
              <a:rPr lang="en-US" sz="2100" dirty="0" smtClean="0"/>
              <a:t>Period;</a:t>
            </a:r>
            <a:endParaRPr lang="en-ZA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A1CD-A6B3-B347-A7AB-3A85138FD9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AE150B8FD6C45A32A1D3AC9BF05C9" ma:contentTypeVersion="0" ma:contentTypeDescription="Create a new document." ma:contentTypeScope="" ma:versionID="cd773dbff62c6be54c1e3e0d2f8795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9E392-C8B1-44F7-A180-35B743FB12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4035C-20D0-4CE2-A62A-CF8CBC83D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6C9414-6290-4150-AD48-28B78DC6C09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762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Office Theme</vt:lpstr>
      <vt:lpstr>PowerPoint Presentation</vt:lpstr>
      <vt:lpstr>RAND WATER TEAM</vt:lpstr>
      <vt:lpstr>PROCEDURE TO BE OBSERVED</vt:lpstr>
      <vt:lpstr>VALIDITY PERIOD </vt:lpstr>
      <vt:lpstr>PRE-QUALIFIERS</vt:lpstr>
      <vt:lpstr>COMMERCIAL- RETURNABLES</vt:lpstr>
      <vt:lpstr>TECHNICAL PART</vt:lpstr>
      <vt:lpstr>SCOPE OF WORK</vt:lpstr>
      <vt:lpstr>SCOPE OF WORK</vt:lpstr>
      <vt:lpstr>Evaluation Process</vt:lpstr>
      <vt:lpstr>RETURNABLE DOCUMENTS</vt:lpstr>
      <vt:lpstr>PowerPoint Presentation</vt:lpstr>
    </vt:vector>
  </TitlesOfParts>
  <Manager>TP Joala</Manager>
  <Company>Rand Water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Presentation Template</dc:subject>
  <dc:creator>Rand Water CSM</dc:creator>
  <cp:keywords>MS Powerpoint, template, presentation, etc.</cp:keywords>
  <dc:description>Fonts type: Century Gothic
NB: Fonts are not to be amended by anyone under any circumstances.</dc:description>
  <cp:lastModifiedBy>Bonolo Ramohlala</cp:lastModifiedBy>
  <cp:revision>32</cp:revision>
  <dcterms:created xsi:type="dcterms:W3CDTF">2018-11-01T16:56:40Z</dcterms:created>
  <dcterms:modified xsi:type="dcterms:W3CDTF">2021-10-28T13:55:45Z</dcterms:modified>
  <cp:category>Standard Presentation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0x010100021AE150B8FD6C45A32A1D3AC9BF05C9</vt:lpwstr>
  </property>
</Properties>
</file>