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media/image10.jpg" ContentType="image/jpg"/>
  <Override PartName="/ppt/media/image15.jpg" ContentType="image/jpg"/>
  <Override PartName="/ppt/media/image18.jpg" ContentType="image/jpg"/>
  <Override PartName="/ppt/media/image20.jpg" ContentType="image/jpg"/>
  <Override PartName="/ppt/media/image21.jpg" ContentType="image/jpg"/>
  <Override PartName="/ppt/media/image22.jpg" ContentType="image/jpg"/>
  <Override PartName="/ppt/media/image23.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744" r:id="rId4"/>
    <p:sldMasterId id="2147483708" r:id="rId5"/>
    <p:sldMasterId id="2147483720" r:id="rId6"/>
    <p:sldMasterId id="2147483732" r:id="rId7"/>
    <p:sldMasterId id="2147483746" r:id="rId8"/>
    <p:sldMasterId id="2147483750" r:id="rId9"/>
    <p:sldMasterId id="2147483752" r:id="rId10"/>
  </p:sldMasterIdLst>
  <p:notesMasterIdLst>
    <p:notesMasterId r:id="rId81"/>
  </p:notesMasterIdLst>
  <p:handoutMasterIdLst>
    <p:handoutMasterId r:id="rId82"/>
  </p:handoutMasterIdLst>
  <p:sldIdLst>
    <p:sldId id="256" r:id="rId11"/>
    <p:sldId id="380" r:id="rId12"/>
    <p:sldId id="326" r:id="rId13"/>
    <p:sldId id="547" r:id="rId14"/>
    <p:sldId id="633" r:id="rId15"/>
    <p:sldId id="626" r:id="rId16"/>
    <p:sldId id="335" r:id="rId17"/>
    <p:sldId id="494" r:id="rId18"/>
    <p:sldId id="632" r:id="rId19"/>
    <p:sldId id="274" r:id="rId20"/>
    <p:sldId id="276" r:id="rId21"/>
    <p:sldId id="573" r:id="rId22"/>
    <p:sldId id="574" r:id="rId23"/>
    <p:sldId id="596" r:id="rId24"/>
    <p:sldId id="576" r:id="rId25"/>
    <p:sldId id="634" r:id="rId26"/>
    <p:sldId id="635" r:id="rId27"/>
    <p:sldId id="578" r:id="rId28"/>
    <p:sldId id="579" r:id="rId29"/>
    <p:sldId id="631" r:id="rId30"/>
    <p:sldId id="628" r:id="rId31"/>
    <p:sldId id="629" r:id="rId32"/>
    <p:sldId id="630" r:id="rId33"/>
    <p:sldId id="581" r:id="rId34"/>
    <p:sldId id="636" r:id="rId35"/>
    <p:sldId id="637" r:id="rId36"/>
    <p:sldId id="638" r:id="rId37"/>
    <p:sldId id="639" r:id="rId38"/>
    <p:sldId id="640" r:id="rId39"/>
    <p:sldId id="641" r:id="rId40"/>
    <p:sldId id="582" r:id="rId41"/>
    <p:sldId id="623" r:id="rId42"/>
    <p:sldId id="583" r:id="rId43"/>
    <p:sldId id="643" r:id="rId44"/>
    <p:sldId id="642" r:id="rId45"/>
    <p:sldId id="584" r:id="rId46"/>
    <p:sldId id="624" r:id="rId47"/>
    <p:sldId id="585" r:id="rId48"/>
    <p:sldId id="586" r:id="rId49"/>
    <p:sldId id="625" r:id="rId50"/>
    <p:sldId id="587" r:id="rId51"/>
    <p:sldId id="590" r:id="rId52"/>
    <p:sldId id="592" r:id="rId53"/>
    <p:sldId id="597" r:id="rId54"/>
    <p:sldId id="598" r:id="rId55"/>
    <p:sldId id="599" r:id="rId56"/>
    <p:sldId id="505" r:id="rId57"/>
    <p:sldId id="504" r:id="rId58"/>
    <p:sldId id="600" r:id="rId59"/>
    <p:sldId id="601" r:id="rId60"/>
    <p:sldId id="602" r:id="rId61"/>
    <p:sldId id="603" r:id="rId62"/>
    <p:sldId id="604" r:id="rId63"/>
    <p:sldId id="303" r:id="rId64"/>
    <p:sldId id="644" r:id="rId65"/>
    <p:sldId id="645" r:id="rId66"/>
    <p:sldId id="646" r:id="rId67"/>
    <p:sldId id="609" r:id="rId68"/>
    <p:sldId id="310" r:id="rId69"/>
    <p:sldId id="610" r:id="rId70"/>
    <p:sldId id="612" r:id="rId71"/>
    <p:sldId id="562" r:id="rId72"/>
    <p:sldId id="627" r:id="rId73"/>
    <p:sldId id="531" r:id="rId74"/>
    <p:sldId id="342" r:id="rId75"/>
    <p:sldId id="605" r:id="rId76"/>
    <p:sldId id="606" r:id="rId77"/>
    <p:sldId id="607" r:id="rId78"/>
    <p:sldId id="647" r:id="rId79"/>
    <p:sldId id="544" r:id="rId8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3082D2-26EA-4243-A1BF-C365DC097D0D}">
          <p14:sldIdLst>
            <p14:sldId id="256"/>
            <p14:sldId id="380"/>
            <p14:sldId id="326"/>
            <p14:sldId id="547"/>
            <p14:sldId id="633"/>
            <p14:sldId id="626"/>
            <p14:sldId id="335"/>
            <p14:sldId id="494"/>
            <p14:sldId id="632"/>
            <p14:sldId id="274"/>
            <p14:sldId id="276"/>
            <p14:sldId id="573"/>
            <p14:sldId id="574"/>
            <p14:sldId id="596"/>
            <p14:sldId id="576"/>
            <p14:sldId id="634"/>
            <p14:sldId id="635"/>
            <p14:sldId id="578"/>
            <p14:sldId id="579"/>
            <p14:sldId id="631"/>
            <p14:sldId id="628"/>
            <p14:sldId id="629"/>
            <p14:sldId id="630"/>
            <p14:sldId id="581"/>
            <p14:sldId id="636"/>
            <p14:sldId id="637"/>
            <p14:sldId id="638"/>
            <p14:sldId id="639"/>
            <p14:sldId id="640"/>
            <p14:sldId id="641"/>
            <p14:sldId id="582"/>
            <p14:sldId id="623"/>
            <p14:sldId id="583"/>
            <p14:sldId id="643"/>
            <p14:sldId id="642"/>
            <p14:sldId id="584"/>
            <p14:sldId id="624"/>
            <p14:sldId id="585"/>
            <p14:sldId id="586"/>
            <p14:sldId id="625"/>
            <p14:sldId id="587"/>
            <p14:sldId id="590"/>
            <p14:sldId id="592"/>
            <p14:sldId id="597"/>
            <p14:sldId id="598"/>
            <p14:sldId id="599"/>
            <p14:sldId id="505"/>
            <p14:sldId id="504"/>
            <p14:sldId id="600"/>
            <p14:sldId id="601"/>
            <p14:sldId id="602"/>
            <p14:sldId id="603"/>
            <p14:sldId id="604"/>
          </p14:sldIdLst>
        </p14:section>
        <p14:section name="Untitled Section" id="{41FDF5BC-AD2C-4790-9E13-42E051DB9D5F}">
          <p14:sldIdLst>
            <p14:sldId id="303"/>
            <p14:sldId id="644"/>
            <p14:sldId id="645"/>
            <p14:sldId id="646"/>
            <p14:sldId id="609"/>
            <p14:sldId id="310"/>
            <p14:sldId id="610"/>
            <p14:sldId id="612"/>
            <p14:sldId id="562"/>
          </p14:sldIdLst>
        </p14:section>
        <p14:section name="Untitled Section" id="{5CEF603E-2C9A-4A97-A4C6-91C02901521B}">
          <p14:sldIdLst>
            <p14:sldId id="627"/>
            <p14:sldId id="531"/>
            <p14:sldId id="342"/>
            <p14:sldId id="605"/>
            <p14:sldId id="606"/>
            <p14:sldId id="607"/>
            <p14:sldId id="647"/>
            <p14:sldId id="5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lene Links (WR)" initials="SL(" lastIdx="1" clrIdx="0">
    <p:extLst>
      <p:ext uri="{19B8F6BF-5375-455C-9EA6-DF929625EA0E}">
        <p15:presenceInfo xmlns:p15="http://schemas.microsoft.com/office/powerpoint/2012/main" userId="S-1-5-21-1004336348-362288127-725345543-33357" providerId="AD"/>
      </p:ext>
    </p:extLst>
  </p:cmAuthor>
  <p:cmAuthor id="2" name="Stella Nyathikazi (NR)" initials="SN(" lastIdx="1" clrIdx="1">
    <p:extLst>
      <p:ext uri="{19B8F6BF-5375-455C-9EA6-DF929625EA0E}">
        <p15:presenceInfo xmlns:p15="http://schemas.microsoft.com/office/powerpoint/2012/main" userId="S::NyathikaziS@nra.co.za::637336f7-a2eb-49af-8dec-6aab913447d9" providerId="AD"/>
      </p:ext>
    </p:extLst>
  </p:cmAuthor>
  <p:cmAuthor id="3" name="Hennie Kotze (NR)" initials="HK" lastIdx="4" clrIdx="2">
    <p:extLst>
      <p:ext uri="{19B8F6BF-5375-455C-9EA6-DF929625EA0E}">
        <p15:presenceInfo xmlns:p15="http://schemas.microsoft.com/office/powerpoint/2012/main" userId="Hennie Kotze (N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12" autoAdjust="0"/>
    <p:restoredTop sz="94636"/>
  </p:normalViewPr>
  <p:slideViewPr>
    <p:cSldViewPr snapToGrid="0" snapToObjects="1">
      <p:cViewPr varScale="1">
        <p:scale>
          <a:sx n="86" d="100"/>
          <a:sy n="86" d="100"/>
        </p:scale>
        <p:origin x="994" y="58"/>
      </p:cViewPr>
      <p:guideLst/>
    </p:cSldViewPr>
  </p:slideViewPr>
  <p:notesTextViewPr>
    <p:cViewPr>
      <p:scale>
        <a:sx n="1" d="1"/>
        <a:sy n="1" d="1"/>
      </p:scale>
      <p:origin x="0" y="0"/>
    </p:cViewPr>
  </p:notesTextViewPr>
  <p:sorterViewPr>
    <p:cViewPr>
      <p:scale>
        <a:sx n="100" d="100"/>
        <a:sy n="100" d="100"/>
      </p:scale>
      <p:origin x="0" y="-6624"/>
    </p:cViewPr>
  </p:sorterViewPr>
  <p:notesViewPr>
    <p:cSldViewPr snapToGrid="0" snapToObjects="1">
      <p:cViewPr varScale="1">
        <p:scale>
          <a:sx n="80" d="100"/>
          <a:sy n="80" d="100"/>
        </p:scale>
        <p:origin x="400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presProps" Target="pres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ableStyles" Target="tableStyles.xml"/><Relationship Id="rId61" Type="http://schemas.openxmlformats.org/officeDocument/2006/relationships/slide" Target="slides/slide51.xml"/><Relationship Id="rId8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Mboshane (NR)" userId="fc4d4b80-80e1-4f01-95b2-e6efb8d6df0e" providerId="ADAL" clId="{818A8527-2D75-45A9-93CF-B8C356E5EF55}"/>
    <pc:docChg chg="undo custSel modSld">
      <pc:chgData name="Sam Mboshane (NR)" userId="fc4d4b80-80e1-4f01-95b2-e6efb8d6df0e" providerId="ADAL" clId="{818A8527-2D75-45A9-93CF-B8C356E5EF55}" dt="2023-03-02T22:05:24.328" v="286" actId="20577"/>
      <pc:docMkLst>
        <pc:docMk/>
      </pc:docMkLst>
      <pc:sldChg chg="modSp mod">
        <pc:chgData name="Sam Mboshane (NR)" userId="fc4d4b80-80e1-4f01-95b2-e6efb8d6df0e" providerId="ADAL" clId="{818A8527-2D75-45A9-93CF-B8C356E5EF55}" dt="2023-03-02T22:02:16.515" v="158" actId="20577"/>
        <pc:sldMkLst>
          <pc:docMk/>
          <pc:sldMk cId="1443753553" sldId="256"/>
        </pc:sldMkLst>
        <pc:spChg chg="mod">
          <ac:chgData name="Sam Mboshane (NR)" userId="fc4d4b80-80e1-4f01-95b2-e6efb8d6df0e" providerId="ADAL" clId="{818A8527-2D75-45A9-93CF-B8C356E5EF55}" dt="2023-03-02T22:02:16.515" v="158" actId="20577"/>
          <ac:spMkLst>
            <pc:docMk/>
            <pc:sldMk cId="1443753553" sldId="256"/>
            <ac:spMk id="8" creationId="{BC41AD09-6CDE-4683-93F0-D18918758246}"/>
          </ac:spMkLst>
        </pc:spChg>
      </pc:sldChg>
      <pc:sldChg chg="modSp mod">
        <pc:chgData name="Sam Mboshane (NR)" userId="fc4d4b80-80e1-4f01-95b2-e6efb8d6df0e" providerId="ADAL" clId="{818A8527-2D75-45A9-93CF-B8C356E5EF55}" dt="2023-03-02T22:02:31.784" v="160" actId="20577"/>
        <pc:sldMkLst>
          <pc:docMk/>
          <pc:sldMk cId="3223336428" sldId="326"/>
        </pc:sldMkLst>
        <pc:spChg chg="mod">
          <ac:chgData name="Sam Mboshane (NR)" userId="fc4d4b80-80e1-4f01-95b2-e6efb8d6df0e" providerId="ADAL" clId="{818A8527-2D75-45A9-93CF-B8C356E5EF55}" dt="2023-03-02T22:02:31.784" v="160" actId="20577"/>
          <ac:spMkLst>
            <pc:docMk/>
            <pc:sldMk cId="3223336428" sldId="326"/>
            <ac:spMk id="7" creationId="{2EAB8D89-BAD5-7718-5CB7-4B3981CCD6BB}"/>
          </ac:spMkLst>
        </pc:spChg>
      </pc:sldChg>
      <pc:sldChg chg="modSp mod">
        <pc:chgData name="Sam Mboshane (NR)" userId="fc4d4b80-80e1-4f01-95b2-e6efb8d6df0e" providerId="ADAL" clId="{818A8527-2D75-45A9-93CF-B8C356E5EF55}" dt="2023-03-02T22:02:52.748" v="176" actId="20577"/>
        <pc:sldMkLst>
          <pc:docMk/>
          <pc:sldMk cId="1355652386" sldId="547"/>
        </pc:sldMkLst>
        <pc:spChg chg="mod">
          <ac:chgData name="Sam Mboshane (NR)" userId="fc4d4b80-80e1-4f01-95b2-e6efb8d6df0e" providerId="ADAL" clId="{818A8527-2D75-45A9-93CF-B8C356E5EF55}" dt="2023-03-02T22:02:52.748" v="176" actId="20577"/>
          <ac:spMkLst>
            <pc:docMk/>
            <pc:sldMk cId="1355652386" sldId="547"/>
            <ac:spMk id="3" creationId="{268A6336-1B16-47A4-8E94-5170BAD3FFBB}"/>
          </ac:spMkLst>
        </pc:spChg>
      </pc:sldChg>
      <pc:sldChg chg="modSp mod">
        <pc:chgData name="Sam Mboshane (NR)" userId="fc4d4b80-80e1-4f01-95b2-e6efb8d6df0e" providerId="ADAL" clId="{818A8527-2D75-45A9-93CF-B8C356E5EF55}" dt="2023-03-02T22:05:24.328" v="286" actId="20577"/>
        <pc:sldMkLst>
          <pc:docMk/>
          <pc:sldMk cId="2438256873" sldId="562"/>
        </pc:sldMkLst>
        <pc:spChg chg="mod">
          <ac:chgData name="Sam Mboshane (NR)" userId="fc4d4b80-80e1-4f01-95b2-e6efb8d6df0e" providerId="ADAL" clId="{818A8527-2D75-45A9-93CF-B8C356E5EF55}" dt="2023-03-02T22:05:24.328" v="286" actId="20577"/>
          <ac:spMkLst>
            <pc:docMk/>
            <pc:sldMk cId="2438256873" sldId="562"/>
            <ac:spMk id="4" creationId="{E21B5CE1-EB9F-4A77-AA01-6DCE4318F772}"/>
          </ac:spMkLst>
        </pc:spChg>
      </pc:sldChg>
      <pc:sldChg chg="modSp mod">
        <pc:chgData name="Sam Mboshane (NR)" userId="fc4d4b80-80e1-4f01-95b2-e6efb8d6df0e" providerId="ADAL" clId="{818A8527-2D75-45A9-93CF-B8C356E5EF55}" dt="2023-03-02T22:03:55.006" v="245" actId="20577"/>
        <pc:sldMkLst>
          <pc:docMk/>
          <pc:sldMk cId="2832114746" sldId="576"/>
        </pc:sldMkLst>
        <pc:graphicFrameChg chg="modGraphic">
          <ac:chgData name="Sam Mboshane (NR)" userId="fc4d4b80-80e1-4f01-95b2-e6efb8d6df0e" providerId="ADAL" clId="{818A8527-2D75-45A9-93CF-B8C356E5EF55}" dt="2023-03-02T22:03:55.006" v="245" actId="20577"/>
          <ac:graphicFrameMkLst>
            <pc:docMk/>
            <pc:sldMk cId="2832114746" sldId="576"/>
            <ac:graphicFrameMk id="3" creationId="{4AEC4C34-6010-4277-BF9F-305BFF39D788}"/>
          </ac:graphicFrameMkLst>
        </pc:graphicFrameChg>
      </pc:sldChg>
      <pc:sldChg chg="modSp mod">
        <pc:chgData name="Sam Mboshane (NR)" userId="fc4d4b80-80e1-4f01-95b2-e6efb8d6df0e" providerId="ADAL" clId="{818A8527-2D75-45A9-93CF-B8C356E5EF55}" dt="2023-03-02T22:03:24.723" v="222" actId="20577"/>
        <pc:sldMkLst>
          <pc:docMk/>
          <pc:sldMk cId="2433421463" sldId="626"/>
        </pc:sldMkLst>
        <pc:spChg chg="mod">
          <ac:chgData name="Sam Mboshane (NR)" userId="fc4d4b80-80e1-4f01-95b2-e6efb8d6df0e" providerId="ADAL" clId="{818A8527-2D75-45A9-93CF-B8C356E5EF55}" dt="2023-03-02T22:03:24.723" v="222" actId="20577"/>
          <ac:spMkLst>
            <pc:docMk/>
            <pc:sldMk cId="2433421463" sldId="626"/>
            <ac:spMk id="5" creationId="{6C0BD29E-B5F3-4027-8A10-41FBA616A5A6}"/>
          </ac:spMkLst>
        </pc:spChg>
      </pc:sldChg>
      <pc:sldChg chg="modSp mod">
        <pc:chgData name="Sam Mboshane (NR)" userId="fc4d4b80-80e1-4f01-95b2-e6efb8d6df0e" providerId="ADAL" clId="{818A8527-2D75-45A9-93CF-B8C356E5EF55}" dt="2023-03-02T21:59:39.473" v="124" actId="20577"/>
        <pc:sldMkLst>
          <pc:docMk/>
          <pc:sldMk cId="815992943" sldId="627"/>
        </pc:sldMkLst>
        <pc:spChg chg="mod">
          <ac:chgData name="Sam Mboshane (NR)" userId="fc4d4b80-80e1-4f01-95b2-e6efb8d6df0e" providerId="ADAL" clId="{818A8527-2D75-45A9-93CF-B8C356E5EF55}" dt="2023-03-02T21:59:39.473" v="124" actId="20577"/>
          <ac:spMkLst>
            <pc:docMk/>
            <pc:sldMk cId="815992943" sldId="627"/>
            <ac:spMk id="3" creationId="{D7A8E471-6BE3-6E67-128C-C25054BD9E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E35332-4549-4ADC-A95E-621D886F27B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E82276D-46E8-4C53-86FC-016F067FD61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61EDC4C-CB58-4E72-8991-31B4776CA927}" type="datetimeFigureOut">
              <a:rPr lang="en-ZA" smtClean="0"/>
              <a:t>2023/03/03</a:t>
            </a:fld>
            <a:endParaRPr lang="en-ZA"/>
          </a:p>
        </p:txBody>
      </p:sp>
      <p:sp>
        <p:nvSpPr>
          <p:cNvPr id="4" name="Footer Placeholder 3">
            <a:extLst>
              <a:ext uri="{FF2B5EF4-FFF2-40B4-BE49-F238E27FC236}">
                <a16:creationId xmlns:a16="http://schemas.microsoft.com/office/drawing/2014/main" id="{54F3779D-0C8D-4A3D-9F72-757BB771247C}"/>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09E6EF76-27BF-427B-913F-53D6E4AEDBF0}"/>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FC71B7F-A106-4146-A5D8-C23A43506C80}" type="slidenum">
              <a:rPr lang="en-ZA" smtClean="0"/>
              <a:t>‹#›</a:t>
            </a:fld>
            <a:endParaRPr lang="en-ZA"/>
          </a:p>
        </p:txBody>
      </p:sp>
    </p:spTree>
    <p:extLst>
      <p:ext uri="{BB962C8B-B14F-4D97-AF65-F5344CB8AC3E}">
        <p14:creationId xmlns:p14="http://schemas.microsoft.com/office/powerpoint/2010/main" val="6085487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876B33-77BE-DF46-B65D-2676E7AE754D}" type="datetimeFigureOut">
              <a:rPr lang="en-US" smtClean="0"/>
              <a:t>3/3/2023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D680BA5-8312-0B4D-BE92-45C5D065CBD9}" type="slidenum">
              <a:rPr lang="en-US" smtClean="0"/>
              <a:t>‹#›</a:t>
            </a:fld>
            <a:endParaRPr lang="en-US"/>
          </a:p>
        </p:txBody>
      </p:sp>
    </p:spTree>
    <p:extLst>
      <p:ext uri="{BB962C8B-B14F-4D97-AF65-F5344CB8AC3E}">
        <p14:creationId xmlns:p14="http://schemas.microsoft.com/office/powerpoint/2010/main" val="14785764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C63622-16D3-DA4E-83E0-99C197316742}"/>
              </a:ext>
            </a:extLst>
          </p:cNvPr>
          <p:cNvPicPr>
            <a:picLocks noChangeAspect="1"/>
          </p:cNvPicPr>
          <p:nvPr userDrawn="1"/>
        </p:nvPicPr>
        <p:blipFill>
          <a:blip r:embed="rId2"/>
          <a:stretch>
            <a:fillRect/>
          </a:stretch>
        </p:blipFill>
        <p:spPr>
          <a:xfrm>
            <a:off x="126544" y="6625309"/>
            <a:ext cx="2630825" cy="182696"/>
          </a:xfrm>
          <a:prstGeom prst="rect">
            <a:avLst/>
          </a:prstGeom>
        </p:spPr>
      </p:pic>
    </p:spTree>
    <p:extLst>
      <p:ext uri="{BB962C8B-B14F-4D97-AF65-F5344CB8AC3E}">
        <p14:creationId xmlns:p14="http://schemas.microsoft.com/office/powerpoint/2010/main" val="40828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1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3/3/2023</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629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0460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370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285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7927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9121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57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6402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8A87A34-81AB-432B-8DAE-1953F412C126}" type="datetimeFigureOut">
              <a:rPr lang="en-US" dirty="0"/>
              <a:pPr/>
              <a:t>3/3/2023</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264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BA5F93C-241D-0340-8206-096D98B303B1}"/>
              </a:ext>
            </a:extLst>
          </p:cNvPr>
          <p:cNvSpPr txBox="1">
            <a:spLocks/>
          </p:cNvSpPr>
          <p:nvPr userDrawn="1"/>
        </p:nvSpPr>
        <p:spPr>
          <a:xfrm>
            <a:off x="162658" y="621567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07201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0476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0826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90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2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6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23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29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A5D77-E525-4195-B237-F477AF6F240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2657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385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10.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8.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9.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8.e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id="{E361B1AE-97B7-7540-8BA9-863EB0D93DF3}"/>
              </a:ext>
            </a:extLst>
          </p:cNvPr>
          <p:cNvGrpSpPr/>
          <p:nvPr userDrawn="1"/>
        </p:nvGrpSpPr>
        <p:grpSpPr>
          <a:xfrm>
            <a:off x="0" y="-1"/>
            <a:ext cx="9172862" cy="6984265"/>
            <a:chOff x="0" y="0"/>
            <a:chExt cx="9144000" cy="6858000"/>
          </a:xfrm>
        </p:grpSpPr>
        <p:pic>
          <p:nvPicPr>
            <p:cNvPr id="11" name="Picture 10">
              <a:extLst>
                <a:ext uri="{FF2B5EF4-FFF2-40B4-BE49-F238E27FC236}">
                  <a16:creationId xmlns:a16="http://schemas.microsoft.com/office/drawing/2014/main" id="{BD901148-9C0B-DD4C-BF9B-2311402D1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8B55742-E9FE-184B-B97D-BA32160833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grpSp>
      <p:pic>
        <p:nvPicPr>
          <p:cNvPr id="14" name="Picture 13">
            <a:extLst>
              <a:ext uri="{FF2B5EF4-FFF2-40B4-BE49-F238E27FC236}">
                <a16:creationId xmlns:a16="http://schemas.microsoft.com/office/drawing/2014/main" id="{041C2965-3DE4-D145-9D3A-DE6F4E29FB6A}"/>
              </a:ext>
            </a:extLst>
          </p:cNvPr>
          <p:cNvPicPr>
            <a:picLocks noChangeAspect="1"/>
          </p:cNvPicPr>
          <p:nvPr userDrawn="1"/>
        </p:nvPicPr>
        <p:blipFill>
          <a:blip r:embed="rId5"/>
          <a:stretch>
            <a:fillRect/>
          </a:stretch>
        </p:blipFill>
        <p:spPr>
          <a:xfrm>
            <a:off x="7287780" y="5282540"/>
            <a:ext cx="1600930" cy="1450507"/>
          </a:xfrm>
          <a:prstGeom prst="rect">
            <a:avLst/>
          </a:prstGeom>
        </p:spPr>
      </p:pic>
      <p:sp>
        <p:nvSpPr>
          <p:cNvPr id="7" name="MSIPCMContentMarking" descr="{&quot;HashCode&quot;:-901571014,&quot;Placement&quot;:&quot;Header&quot;,&quot;Top&quot;:0.0,&quot;Left&quot;:0.0,&quot;SlideWidth&quot;:720,&quot;SlideHeight&quot;:540}">
            <a:extLst>
              <a:ext uri="{FF2B5EF4-FFF2-40B4-BE49-F238E27FC236}">
                <a16:creationId xmlns:a16="http://schemas.microsoft.com/office/drawing/2014/main" id="{EA52175B-48BE-B0E2-3873-2AB2794B9DB6}"/>
              </a:ext>
            </a:extLst>
          </p:cNvPr>
          <p:cNvSpPr txBox="1"/>
          <p:nvPr userDrawn="1"/>
        </p:nvSpPr>
        <p:spPr>
          <a:xfrm>
            <a:off x="0" y="0"/>
            <a:ext cx="13208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 General</a:t>
            </a:r>
          </a:p>
        </p:txBody>
      </p:sp>
    </p:spTree>
    <p:extLst>
      <p:ext uri="{BB962C8B-B14F-4D97-AF65-F5344CB8AC3E}">
        <p14:creationId xmlns:p14="http://schemas.microsoft.com/office/powerpoint/2010/main" val="1682031696"/>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434A977-0727-E746-9AA8-61F0648F7947}" type="slidenum">
              <a:rPr lang="en-US" smtClean="0"/>
              <a:t>‹#›</a:t>
            </a:fld>
            <a:endParaRPr lang="en-US"/>
          </a:p>
        </p:txBody>
      </p:sp>
      <p:pic>
        <p:nvPicPr>
          <p:cNvPr id="11" name="Picture 10">
            <a:extLst>
              <a:ext uri="{FF2B5EF4-FFF2-40B4-BE49-F238E27FC236}">
                <a16:creationId xmlns:a16="http://schemas.microsoft.com/office/drawing/2014/main" id="{143E45BC-704B-4377-8809-D7AE57B4F86C}"/>
              </a:ext>
            </a:extLst>
          </p:cNvPr>
          <p:cNvPicPr>
            <a:picLocks noChangeAspect="1"/>
          </p:cNvPicPr>
          <p:nvPr userDrawn="1"/>
        </p:nvPicPr>
        <p:blipFill>
          <a:blip r:embed="rId15"/>
          <a:stretch>
            <a:fillRect/>
          </a:stretch>
        </p:blipFill>
        <p:spPr>
          <a:xfrm>
            <a:off x="0" y="0"/>
            <a:ext cx="1845128" cy="1645054"/>
          </a:xfrm>
          <a:prstGeom prst="rect">
            <a:avLst/>
          </a:prstGeom>
        </p:spPr>
      </p:pic>
      <p:sp>
        <p:nvSpPr>
          <p:cNvPr id="14" name="Slide Number Placeholder 5">
            <a:extLst>
              <a:ext uri="{FF2B5EF4-FFF2-40B4-BE49-F238E27FC236}">
                <a16:creationId xmlns:a16="http://schemas.microsoft.com/office/drawing/2014/main" id="{DD276B62-DCE1-41CB-9466-4EC669F54433}"/>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
        <p:nvSpPr>
          <p:cNvPr id="7" name="MSIPCMContentMarking" descr="{&quot;HashCode&quot;:-901571014,&quot;Placement&quot;:&quot;Header&quot;,&quot;Top&quot;:0.0,&quot;Left&quot;:0.0,&quot;SlideWidth&quot;:720,&quot;SlideHeight&quot;:540}">
            <a:extLst>
              <a:ext uri="{FF2B5EF4-FFF2-40B4-BE49-F238E27FC236}">
                <a16:creationId xmlns:a16="http://schemas.microsoft.com/office/drawing/2014/main" id="{EFD7EB9E-966A-B7FC-3C1A-F522F1E79680}"/>
              </a:ext>
            </a:extLst>
          </p:cNvPr>
          <p:cNvSpPr txBox="1"/>
          <p:nvPr userDrawn="1"/>
        </p:nvSpPr>
        <p:spPr>
          <a:xfrm>
            <a:off x="0" y="0"/>
            <a:ext cx="13208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 General</a:t>
            </a:r>
          </a:p>
        </p:txBody>
      </p:sp>
    </p:spTree>
    <p:extLst>
      <p:ext uri="{BB962C8B-B14F-4D97-AF65-F5344CB8AC3E}">
        <p14:creationId xmlns:p14="http://schemas.microsoft.com/office/powerpoint/2010/main" val="373895778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sldNum="0"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578037-EFCB-A140-B9C8-32546D8CB31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37B70AC-5FD2-534B-B208-B7E663DD344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530CC7-2FA3-6341-9833-85CFD0707B2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06FFB-8701-D24D-A482-B092084D97F2}" type="slidenum">
              <a:rPr lang="en-US" smtClean="0"/>
              <a:t>‹#›</a:t>
            </a:fld>
            <a:endParaRPr lang="en-US"/>
          </a:p>
        </p:txBody>
      </p:sp>
      <p:pic>
        <p:nvPicPr>
          <p:cNvPr id="11" name="Picture 10">
            <a:extLst>
              <a:ext uri="{FF2B5EF4-FFF2-40B4-BE49-F238E27FC236}">
                <a16:creationId xmlns:a16="http://schemas.microsoft.com/office/drawing/2014/main" id="{D0538B19-2B1B-2449-B01E-9D5FF01039A7}"/>
              </a:ext>
            </a:extLst>
          </p:cNvPr>
          <p:cNvPicPr>
            <a:picLocks noChangeAspect="1"/>
          </p:cNvPicPr>
          <p:nvPr userDrawn="1"/>
        </p:nvPicPr>
        <p:blipFill>
          <a:blip r:embed="rId3">
            <a:lum bright="9000"/>
            <a:extLst>
              <a:ext uri="{28A0092B-C50C-407E-A947-70E740481C1C}">
                <a14:useLocalDpi xmlns:a14="http://schemas.microsoft.com/office/drawing/2010/main" val="0"/>
              </a:ext>
            </a:extLst>
          </a:blip>
          <a:stretch>
            <a:fillRect/>
          </a:stretch>
        </p:blipFill>
        <p:spPr>
          <a:xfrm>
            <a:off x="0" y="1"/>
            <a:ext cx="9144000" cy="6857999"/>
          </a:xfrm>
          <a:prstGeom prst="rect">
            <a:avLst/>
          </a:prstGeom>
          <a:solidFill>
            <a:srgbClr val="0B7764"/>
          </a:solidFill>
        </p:spPr>
      </p:pic>
      <p:pic>
        <p:nvPicPr>
          <p:cNvPr id="12" name="Picture 11">
            <a:extLst>
              <a:ext uri="{FF2B5EF4-FFF2-40B4-BE49-F238E27FC236}">
                <a16:creationId xmlns:a16="http://schemas.microsoft.com/office/drawing/2014/main" id="{ACEF47A4-8389-7647-B3C8-80B5A7F6B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sp>
        <p:nvSpPr>
          <p:cNvPr id="13" name="Rectangle 12">
            <a:extLst>
              <a:ext uri="{FF2B5EF4-FFF2-40B4-BE49-F238E27FC236}">
                <a16:creationId xmlns:a16="http://schemas.microsoft.com/office/drawing/2014/main" id="{92CD25F8-7D3F-0144-AD76-FFB3C280A686}"/>
              </a:ext>
            </a:extLst>
          </p:cNvPr>
          <p:cNvSpPr/>
          <p:nvPr userDrawn="1"/>
        </p:nvSpPr>
        <p:spPr>
          <a:xfrm>
            <a:off x="1" y="0"/>
            <a:ext cx="9144000" cy="6858000"/>
          </a:xfrm>
          <a:prstGeom prst="rect">
            <a:avLst/>
          </a:prstGeom>
          <a:solidFill>
            <a:schemeClr val="bg2">
              <a:lumMod val="5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9955F0F6-65D7-3145-90F7-3F43EF7C3216}"/>
              </a:ext>
            </a:extLst>
          </p:cNvPr>
          <p:cNvSpPr/>
          <p:nvPr userDrawn="1"/>
        </p:nvSpPr>
        <p:spPr>
          <a:xfrm>
            <a:off x="1340061" y="2850267"/>
            <a:ext cx="6650131"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a:extLst>
              <a:ext uri="{FF2B5EF4-FFF2-40B4-BE49-F238E27FC236}">
                <a16:creationId xmlns:a16="http://schemas.microsoft.com/office/drawing/2014/main" id="{A2781B7B-0E3A-DF47-BCAB-93268CAE306E}"/>
              </a:ext>
            </a:extLst>
          </p:cNvPr>
          <p:cNvPicPr>
            <a:picLocks noChangeAspect="1"/>
          </p:cNvPicPr>
          <p:nvPr userDrawn="1"/>
        </p:nvPicPr>
        <p:blipFill>
          <a:blip r:embed="rId5"/>
          <a:stretch>
            <a:fillRect/>
          </a:stretch>
        </p:blipFill>
        <p:spPr>
          <a:xfrm>
            <a:off x="7287780" y="5181530"/>
            <a:ext cx="1600930" cy="1450507"/>
          </a:xfrm>
          <a:prstGeom prst="rect">
            <a:avLst/>
          </a:prstGeom>
        </p:spPr>
      </p:pic>
      <p:pic>
        <p:nvPicPr>
          <p:cNvPr id="16" name="Picture 15">
            <a:extLst>
              <a:ext uri="{FF2B5EF4-FFF2-40B4-BE49-F238E27FC236}">
                <a16:creationId xmlns:a16="http://schemas.microsoft.com/office/drawing/2014/main" id="{E84162E6-175F-7043-B350-CA8A21CC0249}"/>
              </a:ext>
            </a:extLst>
          </p:cNvPr>
          <p:cNvPicPr>
            <a:picLocks noChangeAspect="1"/>
          </p:cNvPicPr>
          <p:nvPr userDrawn="1"/>
        </p:nvPicPr>
        <p:blipFill>
          <a:blip r:embed="rId6"/>
          <a:stretch>
            <a:fillRect/>
          </a:stretch>
        </p:blipFill>
        <p:spPr>
          <a:xfrm>
            <a:off x="126544" y="6509869"/>
            <a:ext cx="2630825" cy="182696"/>
          </a:xfrm>
          <a:prstGeom prst="rect">
            <a:avLst/>
          </a:prstGeom>
        </p:spPr>
      </p:pic>
      <p:sp>
        <p:nvSpPr>
          <p:cNvPr id="2" name="MSIPCMContentMarking" descr="{&quot;HashCode&quot;:-901571014,&quot;Placement&quot;:&quot;Header&quot;,&quot;Top&quot;:0.0,&quot;Left&quot;:0.0,&quot;SlideWidth&quot;:720,&quot;SlideHeight&quot;:540}">
            <a:extLst>
              <a:ext uri="{FF2B5EF4-FFF2-40B4-BE49-F238E27FC236}">
                <a16:creationId xmlns:a16="http://schemas.microsoft.com/office/drawing/2014/main" id="{87F5B0C1-C13E-35C2-D1F2-58BB82EE2DD3}"/>
              </a:ext>
            </a:extLst>
          </p:cNvPr>
          <p:cNvSpPr txBox="1"/>
          <p:nvPr userDrawn="1"/>
        </p:nvSpPr>
        <p:spPr>
          <a:xfrm>
            <a:off x="0" y="0"/>
            <a:ext cx="13208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 General</a:t>
            </a:r>
          </a:p>
        </p:txBody>
      </p:sp>
    </p:spTree>
    <p:extLst>
      <p:ext uri="{BB962C8B-B14F-4D97-AF65-F5344CB8AC3E}">
        <p14:creationId xmlns:p14="http://schemas.microsoft.com/office/powerpoint/2010/main" val="3729370847"/>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EEEAB8-1B1B-A74A-9FF1-1C98952A67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2D2833-9808-BE42-9620-B10999F535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937F1-B621-1445-9FA9-40069E0DAAF3}" type="slidenum">
              <a:rPr lang="en-US" smtClean="0"/>
              <a:t>‹#›</a:t>
            </a:fld>
            <a:endParaRPr lang="en-US"/>
          </a:p>
        </p:txBody>
      </p:sp>
      <p:sp>
        <p:nvSpPr>
          <p:cNvPr id="8" name="Rectangle 7">
            <a:extLst>
              <a:ext uri="{FF2B5EF4-FFF2-40B4-BE49-F238E27FC236}">
                <a16:creationId xmlns:a16="http://schemas.microsoft.com/office/drawing/2014/main" id="{2023F81F-6366-154B-841A-BB5C1B883D73}"/>
              </a:ext>
            </a:extLst>
          </p:cNvPr>
          <p:cNvSpPr/>
          <p:nvPr userDrawn="1"/>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447A3AE9-9DD8-4747-A49F-CDC150D981CA}"/>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
        <p:nvSpPr>
          <p:cNvPr id="2" name="MSIPCMContentMarking" descr="{&quot;HashCode&quot;:-901571014,&quot;Placement&quot;:&quot;Header&quot;,&quot;Top&quot;:0.0,&quot;Left&quot;:0.0,&quot;SlideWidth&quot;:720,&quot;SlideHeight&quot;:540}">
            <a:extLst>
              <a:ext uri="{FF2B5EF4-FFF2-40B4-BE49-F238E27FC236}">
                <a16:creationId xmlns:a16="http://schemas.microsoft.com/office/drawing/2014/main" id="{ADFAAD32-77E8-71FE-6241-964B31EB05E1}"/>
              </a:ext>
            </a:extLst>
          </p:cNvPr>
          <p:cNvSpPr txBox="1"/>
          <p:nvPr userDrawn="1"/>
        </p:nvSpPr>
        <p:spPr>
          <a:xfrm>
            <a:off x="0" y="0"/>
            <a:ext cx="13208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 General</a:t>
            </a:r>
          </a:p>
        </p:txBody>
      </p:sp>
    </p:spTree>
    <p:extLst>
      <p:ext uri="{BB962C8B-B14F-4D97-AF65-F5344CB8AC3E}">
        <p14:creationId xmlns:p14="http://schemas.microsoft.com/office/powerpoint/2010/main" val="2665674872"/>
      </p:ext>
    </p:extLst>
  </p:cSld>
  <p:clrMap bg1="lt1" tx1="dk1" bg2="lt2" tx2="dk2" accent1="accent1" accent2="accent2" accent3="accent3" accent4="accent4" accent5="accent5" accent6="accent6" hlink="hlink" folHlink="folHlink"/>
  <p:sldLayoutIdLst>
    <p:sldLayoutId id="214748368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01E0E-5891-E447-8200-1484DAA757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3BF8104F-51BB-094A-AF2E-7AA816F7B279}"/>
              </a:ext>
            </a:extLst>
          </p:cNvPr>
          <p:cNvSpPr/>
          <p:nvPr userDrawn="1"/>
        </p:nvSpPr>
        <p:spPr>
          <a:xfrm>
            <a:off x="1226373" y="2893299"/>
            <a:ext cx="6852620" cy="1146884"/>
          </a:xfrm>
          <a:prstGeom prst="rect">
            <a:avLst/>
          </a:prstGeom>
          <a:solidFill>
            <a:srgbClr val="F36F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A3194A97-BE1E-814B-ADB7-0AA899113CA1}"/>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
        <p:nvSpPr>
          <p:cNvPr id="2" name="MSIPCMContentMarking" descr="{&quot;HashCode&quot;:-901571014,&quot;Placement&quot;:&quot;Header&quot;,&quot;Top&quot;:0.0,&quot;Left&quot;:0.0,&quot;SlideWidth&quot;:720,&quot;SlideHeight&quot;:540}">
            <a:extLst>
              <a:ext uri="{FF2B5EF4-FFF2-40B4-BE49-F238E27FC236}">
                <a16:creationId xmlns:a16="http://schemas.microsoft.com/office/drawing/2014/main" id="{9AB862B7-1534-F7A5-5CFE-56BB0A612EA9}"/>
              </a:ext>
            </a:extLst>
          </p:cNvPr>
          <p:cNvSpPr txBox="1"/>
          <p:nvPr userDrawn="1"/>
        </p:nvSpPr>
        <p:spPr>
          <a:xfrm>
            <a:off x="0" y="0"/>
            <a:ext cx="13208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 General</a:t>
            </a:r>
          </a:p>
        </p:txBody>
      </p:sp>
    </p:spTree>
    <p:extLst>
      <p:ext uri="{BB962C8B-B14F-4D97-AF65-F5344CB8AC3E}">
        <p14:creationId xmlns:p14="http://schemas.microsoft.com/office/powerpoint/2010/main" val="3752867251"/>
      </p:ext>
    </p:extLst>
  </p:cSld>
  <p:clrMap bg1="lt1" tx1="dk1" bg2="lt2" tx2="dk2" accent1="accent1" accent2="accent2" accent3="accent3" accent4="accent4" accent5="accent5" accent6="accent6" hlink="hlink" folHlink="folHlink"/>
  <p:sldLayoutIdLst>
    <p:sldLayoutId id="214748374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EAB529-48F1-B743-8A18-1A17DC7CF3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3A8C1838-A62F-0845-B532-3E5CDEE791A9}"/>
              </a:ext>
            </a:extLst>
          </p:cNvPr>
          <p:cNvSpPr/>
          <p:nvPr userDrawn="1"/>
        </p:nvSpPr>
        <p:spPr>
          <a:xfrm>
            <a:off x="1149794" y="2850267"/>
            <a:ext cx="6835367"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FDBA46AD-0852-1440-95F0-29D439E669DC}"/>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
        <p:nvSpPr>
          <p:cNvPr id="2" name="MSIPCMContentMarking" descr="{&quot;HashCode&quot;:-901571014,&quot;Placement&quot;:&quot;Header&quot;,&quot;Top&quot;:0.0,&quot;Left&quot;:0.0,&quot;SlideWidth&quot;:720,&quot;SlideHeight&quot;:540}">
            <a:extLst>
              <a:ext uri="{FF2B5EF4-FFF2-40B4-BE49-F238E27FC236}">
                <a16:creationId xmlns:a16="http://schemas.microsoft.com/office/drawing/2014/main" id="{85A31576-293A-8599-F321-4DF0D5E0E97A}"/>
              </a:ext>
            </a:extLst>
          </p:cNvPr>
          <p:cNvSpPr txBox="1"/>
          <p:nvPr userDrawn="1"/>
        </p:nvSpPr>
        <p:spPr>
          <a:xfrm>
            <a:off x="0" y="0"/>
            <a:ext cx="13208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 General</a:t>
            </a:r>
          </a:p>
        </p:txBody>
      </p:sp>
    </p:spTree>
    <p:extLst>
      <p:ext uri="{BB962C8B-B14F-4D97-AF65-F5344CB8AC3E}">
        <p14:creationId xmlns:p14="http://schemas.microsoft.com/office/powerpoint/2010/main" val="3210785234"/>
      </p:ext>
    </p:extLst>
  </p:cSld>
  <p:clrMap bg1="lt1" tx1="dk1" bg2="lt2" tx2="dk2" accent1="accent1" accent2="accent2" accent3="accent3" accent4="accent4" accent5="accent5" accent6="accent6" hlink="hlink" folHlink="folHlink"/>
  <p:sldLayoutIdLst>
    <p:sldLayoutId id="214748370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674C20-88E0-104E-8C4D-D5B7FB0AC057}"/>
              </a:ext>
            </a:extLst>
          </p:cNvPr>
          <p:cNvSpPr/>
          <p:nvPr userDrawn="1"/>
        </p:nvSpPr>
        <p:spPr>
          <a:xfrm>
            <a:off x="0" y="-1"/>
            <a:ext cx="9144000" cy="6858000"/>
          </a:xfrm>
          <a:prstGeom prst="rect">
            <a:avLst/>
          </a:prstGeom>
          <a:solidFill>
            <a:srgbClr val="007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5">
            <a:extLst>
              <a:ext uri="{FF2B5EF4-FFF2-40B4-BE49-F238E27FC236}">
                <a16:creationId xmlns:a16="http://schemas.microsoft.com/office/drawing/2014/main" id="{2C872CF1-E701-2349-B1E3-631BB30EBAAD}"/>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
        <p:nvSpPr>
          <p:cNvPr id="2" name="MSIPCMContentMarking" descr="{&quot;HashCode&quot;:-901571014,&quot;Placement&quot;:&quot;Header&quot;,&quot;Top&quot;:0.0,&quot;Left&quot;:0.0,&quot;SlideWidth&quot;:720,&quot;SlideHeight&quot;:540}">
            <a:extLst>
              <a:ext uri="{FF2B5EF4-FFF2-40B4-BE49-F238E27FC236}">
                <a16:creationId xmlns:a16="http://schemas.microsoft.com/office/drawing/2014/main" id="{431A27B1-9EB7-7774-0DC9-F18151A561C7}"/>
              </a:ext>
            </a:extLst>
          </p:cNvPr>
          <p:cNvSpPr txBox="1"/>
          <p:nvPr userDrawn="1"/>
        </p:nvSpPr>
        <p:spPr>
          <a:xfrm>
            <a:off x="0" y="0"/>
            <a:ext cx="13208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 General</a:t>
            </a:r>
          </a:p>
        </p:txBody>
      </p:sp>
    </p:spTree>
    <p:extLst>
      <p:ext uri="{BB962C8B-B14F-4D97-AF65-F5344CB8AC3E}">
        <p14:creationId xmlns:p14="http://schemas.microsoft.com/office/powerpoint/2010/main" val="212300799"/>
      </p:ext>
    </p:extLst>
  </p:cSld>
  <p:clrMap bg1="lt1" tx1="dk1" bg2="lt2" tx2="dk2" accent1="accent1" accent2="accent2" accent3="accent3" accent4="accent4" accent5="accent5" accent6="accent6" hlink="hlink" folHlink="folHlink"/>
  <p:sldLayoutIdLst>
    <p:sldLayoutId id="214748372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4"/>
          <a:stretch>
            <a:fillRect/>
          </a:stretch>
        </p:blipFill>
        <p:spPr>
          <a:xfrm>
            <a:off x="0" y="0"/>
            <a:ext cx="1845128" cy="1645054"/>
          </a:xfrm>
          <a:prstGeom prst="rect">
            <a:avLst/>
          </a:prstGeom>
        </p:spPr>
      </p:pic>
      <p:sp>
        <p:nvSpPr>
          <p:cNvPr id="2" name="MSIPCMContentMarking" descr="{&quot;HashCode&quot;:-901571014,&quot;Placement&quot;:&quot;Header&quot;,&quot;Top&quot;:0.0,&quot;Left&quot;:0.0,&quot;SlideWidth&quot;:720,&quot;SlideHeight&quot;:540}">
            <a:extLst>
              <a:ext uri="{FF2B5EF4-FFF2-40B4-BE49-F238E27FC236}">
                <a16:creationId xmlns:a16="http://schemas.microsoft.com/office/drawing/2014/main" id="{D758E22B-A583-2A1E-78AD-0752590D0F26}"/>
              </a:ext>
            </a:extLst>
          </p:cNvPr>
          <p:cNvSpPr txBox="1"/>
          <p:nvPr userDrawn="1"/>
        </p:nvSpPr>
        <p:spPr>
          <a:xfrm>
            <a:off x="0" y="0"/>
            <a:ext cx="13208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 General</a:t>
            </a:r>
          </a:p>
        </p:txBody>
      </p:sp>
    </p:spTree>
    <p:extLst>
      <p:ext uri="{BB962C8B-B14F-4D97-AF65-F5344CB8AC3E}">
        <p14:creationId xmlns:p14="http://schemas.microsoft.com/office/powerpoint/2010/main" val="587657541"/>
      </p:ext>
    </p:extLst>
  </p:cSld>
  <p:clrMap bg1="lt1" tx1="dk1" bg2="lt2" tx2="dk2" accent1="accent1" accent2="accent2" accent3="accent3" accent4="accent4" accent5="accent5" accent6="accent6" hlink="hlink" folHlink="folHlink"/>
  <p:sldLayoutIdLst>
    <p:sldLayoutId id="2147483733" r:id="rId1"/>
    <p:sldLayoutId id="2147483748"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F21E5E6-4467-AC43-AFF7-B9E2D6BD6BBF}"/>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
        <p:nvSpPr>
          <p:cNvPr id="2" name="MSIPCMContentMarking" descr="{&quot;HashCode&quot;:-901571014,&quot;Placement&quot;:&quot;Header&quot;,&quot;Top&quot;:0.0,&quot;Left&quot;:0.0,&quot;SlideWidth&quot;:720,&quot;SlideHeight&quot;:540}">
            <a:extLst>
              <a:ext uri="{FF2B5EF4-FFF2-40B4-BE49-F238E27FC236}">
                <a16:creationId xmlns:a16="http://schemas.microsoft.com/office/drawing/2014/main" id="{DA021D35-47F8-8FEC-020D-7CAA33EE1F12}"/>
              </a:ext>
            </a:extLst>
          </p:cNvPr>
          <p:cNvSpPr txBox="1"/>
          <p:nvPr userDrawn="1"/>
        </p:nvSpPr>
        <p:spPr>
          <a:xfrm>
            <a:off x="0" y="0"/>
            <a:ext cx="13208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 General</a:t>
            </a:r>
          </a:p>
        </p:txBody>
      </p:sp>
    </p:spTree>
    <p:extLst>
      <p:ext uri="{BB962C8B-B14F-4D97-AF65-F5344CB8AC3E}">
        <p14:creationId xmlns:p14="http://schemas.microsoft.com/office/powerpoint/2010/main" val="306286628"/>
      </p:ext>
    </p:extLst>
  </p:cSld>
  <p:clrMap bg1="lt1" tx1="dk1" bg2="lt2" tx2="dk2" accent1="accent1" accent2="accent2" accent3="accent3" accent4="accent4" accent5="accent5" accent6="accent6" hlink="hlink" folHlink="folHlink"/>
  <p:sldLayoutIdLst>
    <p:sldLayoutId id="214748374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3"/>
          <a:stretch>
            <a:fillRect/>
          </a:stretch>
        </p:blipFill>
        <p:spPr>
          <a:xfrm>
            <a:off x="0" y="0"/>
            <a:ext cx="1845128" cy="1645054"/>
          </a:xfrm>
          <a:prstGeom prst="rect">
            <a:avLst/>
          </a:prstGeom>
        </p:spPr>
      </p:pic>
      <p:sp>
        <p:nvSpPr>
          <p:cNvPr id="4" name="Slide Number Placeholder 5">
            <a:extLst>
              <a:ext uri="{FF2B5EF4-FFF2-40B4-BE49-F238E27FC236}">
                <a16:creationId xmlns:a16="http://schemas.microsoft.com/office/drawing/2014/main" id="{40A22530-6692-494B-8166-9312375691C2}"/>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
        <p:nvSpPr>
          <p:cNvPr id="2" name="MSIPCMContentMarking" descr="{&quot;HashCode&quot;:-901571014,&quot;Placement&quot;:&quot;Header&quot;,&quot;Top&quot;:0.0,&quot;Left&quot;:0.0,&quot;SlideWidth&quot;:720,&quot;SlideHeight&quot;:540}">
            <a:extLst>
              <a:ext uri="{FF2B5EF4-FFF2-40B4-BE49-F238E27FC236}">
                <a16:creationId xmlns:a16="http://schemas.microsoft.com/office/drawing/2014/main" id="{E4EDBC79-3D36-A410-05C9-1D69FC006121}"/>
              </a:ext>
            </a:extLst>
          </p:cNvPr>
          <p:cNvSpPr txBox="1"/>
          <p:nvPr userDrawn="1"/>
        </p:nvSpPr>
        <p:spPr>
          <a:xfrm>
            <a:off x="0" y="0"/>
            <a:ext cx="1320802"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 General</a:t>
            </a:r>
          </a:p>
        </p:txBody>
      </p:sp>
    </p:spTree>
    <p:extLst>
      <p:ext uri="{BB962C8B-B14F-4D97-AF65-F5344CB8AC3E}">
        <p14:creationId xmlns:p14="http://schemas.microsoft.com/office/powerpoint/2010/main" val="2882005834"/>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idb.org.za/wp-content/uploads/2021/07/Standard-for-Uniformity-August-2019.pdf"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file:///C:\Users\radebej\AppData\Roaming\OpenText\OTEdit\EC_edms\c9367531\mailto_procurementwr%40nra.co.za" TargetMode="External" /><Relationship Id="rId2" Type="http://schemas.openxmlformats.org/officeDocument/2006/relationships/hyperlink" Target="https://www.nra.co.za/service-provider-zone/tenders/open-tenders/" TargetMode="External"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C41AD09-6CDE-4683-93F0-D18918758246}"/>
              </a:ext>
            </a:extLst>
          </p:cNvPr>
          <p:cNvSpPr txBox="1">
            <a:spLocks noChangeArrowheads="1"/>
          </p:cNvSpPr>
          <p:nvPr/>
        </p:nvSpPr>
        <p:spPr>
          <a:xfrm>
            <a:off x="685662" y="1554640"/>
            <a:ext cx="8042989" cy="2585323"/>
          </a:xfrm>
          <a:prstGeom prst="rect">
            <a:avLst/>
          </a:prstGeom>
        </p:spPr>
        <p:txBody>
          <a:bodyPr wrap="square" lIns="54000" rIns="54000"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TENDER CLARIFICATION </a:t>
            </a:r>
          </a:p>
          <a:p>
            <a:pPr algn="ctr">
              <a:defRPr/>
            </a:pPr>
            <a:r>
              <a:rPr lang="en-US" sz="36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PRESENTATION </a:t>
            </a:r>
          </a:p>
          <a:p>
            <a:pPr algn="ctr">
              <a:defRPr/>
            </a:pPr>
            <a:r>
              <a:rPr lang="en-US" sz="36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FOR </a:t>
            </a:r>
          </a:p>
          <a:p>
            <a:pPr algn="ctr">
              <a:defRPr/>
            </a:pPr>
            <a:r>
              <a:rPr lang="en-ZA" sz="36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CONTRACT</a:t>
            </a:r>
          </a:p>
          <a:p>
            <a:pPr algn="ctr">
              <a:defRPr/>
            </a:pPr>
            <a:r>
              <a:rPr lang="en-ZA" sz="36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SANRAL N.004-120-2022/1F</a:t>
            </a:r>
            <a:endParaRPr lang="en-ZA" sz="18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F8CA4F13-55D3-47B5-92DC-8654801E07E9}"/>
              </a:ext>
            </a:extLst>
          </p:cNvPr>
          <p:cNvSpPr txBox="1">
            <a:spLocks noChangeArrowheads="1"/>
          </p:cNvSpPr>
          <p:nvPr/>
        </p:nvSpPr>
        <p:spPr>
          <a:xfrm>
            <a:off x="1861913" y="5460613"/>
            <a:ext cx="4758020" cy="996170"/>
          </a:xfrm>
          <a:prstGeom prst="rect">
            <a:avLst/>
          </a:prstGeom>
        </p:spPr>
        <p:txBody>
          <a:bodyPr wrap="square" lIns="54000" rIns="540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NORTHERN REGION</a:t>
            </a:r>
          </a:p>
          <a:p>
            <a:pPr marL="0" indent="0" algn="ctr">
              <a:buNone/>
              <a:defRPr/>
            </a:pPr>
            <a:r>
              <a:rPr lang="en-US"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DATE: 03 MARCH 2023</a:t>
            </a:r>
          </a:p>
        </p:txBody>
      </p:sp>
    </p:spTree>
    <p:extLst>
      <p:ext uri="{BB962C8B-B14F-4D97-AF65-F5344CB8AC3E}">
        <p14:creationId xmlns:p14="http://schemas.microsoft.com/office/powerpoint/2010/main" val="144375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algn="ctr"/>
            <a:r>
              <a:rPr lang="en-ZA" sz="2500" b="1" dirty="0">
                <a:latin typeface="Arial" panose="020B0604020202020204" pitchFamily="34" charset="0"/>
                <a:cs typeface="Arial" panose="020B0604020202020204" pitchFamily="34" charset="0"/>
              </a:rPr>
              <a:t>CONDITIONS OF TENDER</a:t>
            </a:r>
          </a:p>
        </p:txBody>
      </p:sp>
      <p:sp>
        <p:nvSpPr>
          <p:cNvPr id="4" name="Rectangle 3">
            <a:extLst>
              <a:ext uri="{FF2B5EF4-FFF2-40B4-BE49-F238E27FC236}">
                <a16:creationId xmlns:a16="http://schemas.microsoft.com/office/drawing/2014/main" id="{43ECE13E-BE5B-471E-B2B0-8DD3E1E5BA7C}"/>
              </a:ext>
            </a:extLst>
          </p:cNvPr>
          <p:cNvSpPr/>
          <p:nvPr/>
        </p:nvSpPr>
        <p:spPr>
          <a:xfrm>
            <a:off x="529426" y="1121581"/>
            <a:ext cx="8331200" cy="4801314"/>
          </a:xfrm>
          <a:prstGeom prst="rect">
            <a:avLst/>
          </a:prstGeom>
        </p:spPr>
        <p:txBody>
          <a:bodyPr wrap="square">
            <a:spAutoFit/>
          </a:bodyPr>
          <a:lstStyle/>
          <a:p>
            <a:r>
              <a:rPr lang="en-ZA" sz="2000" b="1" dirty="0">
                <a:latin typeface="Arial" panose="020B0604020202020204" pitchFamily="34" charset="0"/>
                <a:cs typeface="Arial" panose="020B0604020202020204" pitchFamily="34" charset="0"/>
              </a:rPr>
              <a:t>T1.2	CONDITIONS OF TENDER</a:t>
            </a:r>
          </a:p>
          <a:p>
            <a:endParaRPr lang="en-ZA" sz="1000" b="1" dirty="0">
              <a:latin typeface="Arial" panose="020B0604020202020204" pitchFamily="34" charset="0"/>
              <a:cs typeface="Arial" panose="020B0604020202020204" pitchFamily="34" charset="0"/>
            </a:endParaRPr>
          </a:p>
          <a:p>
            <a:pPr defTabSz="114300"/>
            <a:r>
              <a:rPr lang="en-ZA" sz="2000" b="1" dirty="0">
                <a:latin typeface="Arial" panose="020B0604020202020204" pitchFamily="34" charset="0"/>
                <a:cs typeface="Arial" panose="020B0604020202020204" pitchFamily="34" charset="0"/>
              </a:rPr>
              <a:t>	</a:t>
            </a:r>
            <a:r>
              <a:rPr lang="en-ZA" sz="1600" b="1" dirty="0">
                <a:latin typeface="Arial" panose="020B0604020202020204" pitchFamily="34" charset="0"/>
                <a:cs typeface="Arial" panose="020B0604020202020204" pitchFamily="34" charset="0"/>
              </a:rPr>
              <a:t>Note to tenderer:</a:t>
            </a:r>
          </a:p>
          <a:p>
            <a:pPr marL="119063" marR="0" algn="just" defTabSz="114300">
              <a:spcBef>
                <a:spcPts val="0"/>
              </a:spcBef>
              <a:spcAft>
                <a:spcPts val="0"/>
              </a:spcAft>
            </a:pPr>
            <a:r>
              <a:rPr lang="en-ZA" sz="1600" b="1" dirty="0">
                <a:effectLst/>
                <a:latin typeface="Arial" panose="020B0604020202020204" pitchFamily="34" charset="0"/>
                <a:ea typeface="Times New Roman" panose="02020603050405020304" pitchFamily="18" charset="0"/>
                <a:cs typeface="Times New Roman" panose="02020603050405020304" pitchFamily="18" charset="0"/>
              </a:rPr>
              <a:t>The conditions of tender are the standard conditions of tender as contained in Annexure C of the CIDB STANDARD FOR UNIFORMITY IN ENGINEERING AND CONSTRUCTION WORKS CONTRACTS as per Government Notice No. 423 published in Government Gazette No. 42622 of 08 AUGUST 2019 and as amended from time to time. (see www.cidb.org.za).</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9063" marR="0" algn="just" defTabSz="114300">
              <a:spcBef>
                <a:spcPts val="0"/>
              </a:spcBef>
              <a:spcAft>
                <a:spcPts val="0"/>
              </a:spcAft>
              <a:tabLst>
                <a:tab pos="119063" algn="l"/>
              </a:tabLst>
            </a:pPr>
            <a:r>
              <a:rPr lang="en-ZA"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9063" marR="0" algn="just" defTabSz="114300">
              <a:spcBef>
                <a:spcPts val="0"/>
              </a:spcBef>
              <a:spcAft>
                <a:spcPts val="0"/>
              </a:spcAft>
              <a:tabLst>
                <a:tab pos="119063" algn="l"/>
              </a:tabLst>
            </a:pPr>
            <a:r>
              <a:rPr lang="en-ZA" sz="1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https://www.cidb.org.za/wp-content/uploads/2021/07/Standard-for-Uniformity-August-2019.pdf</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9063" marR="0" algn="just" defTabSz="114300">
              <a:spcBef>
                <a:spcPts val="0"/>
              </a:spcBef>
              <a:spcAft>
                <a:spcPts val="0"/>
              </a:spcAft>
              <a:tabLst>
                <a:tab pos="119063" algn="l"/>
              </a:tabLst>
            </a:pPr>
            <a:r>
              <a:rPr lang="en-ZA"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9063" marR="0" algn="just" defTabSz="114300">
              <a:spcBef>
                <a:spcPts val="0"/>
              </a:spcBef>
              <a:spcAft>
                <a:spcPts val="0"/>
              </a:spcAft>
              <a:tabLst>
                <a:tab pos="119063" algn="l"/>
              </a:tabLst>
            </a:pPr>
            <a:r>
              <a:rPr lang="en-ZA" sz="1600" dirty="0">
                <a:effectLst/>
                <a:latin typeface="Arial" panose="020B0604020202020204" pitchFamily="34" charset="0"/>
                <a:ea typeface="Times New Roman" panose="02020603050405020304" pitchFamily="18" charset="0"/>
                <a:cs typeface="Arial" panose="020B0604020202020204" pitchFamily="34" charset="0"/>
              </a:rPr>
              <a:t>The standard conditions of tender make several references to the tender data for details that apply specifically to this tender. The tender data shall have precedence in the interpretation of any ambiguity or inconsistency between the tender data and the standard conditions of the tender.</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9063" marR="0" algn="just" defTabSz="114300">
              <a:spcBef>
                <a:spcPts val="0"/>
              </a:spcBef>
              <a:spcAft>
                <a:spcPts val="0"/>
              </a:spcAft>
              <a:tabLst>
                <a:tab pos="119063" algn="l"/>
              </a:tabLst>
            </a:pPr>
            <a:r>
              <a:rPr lang="en-ZA"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119063" marR="0" algn="just" defTabSz="114300">
              <a:spcBef>
                <a:spcPts val="0"/>
              </a:spcBef>
              <a:spcAft>
                <a:spcPts val="0"/>
              </a:spcAft>
              <a:tabLst>
                <a:tab pos="119063" algn="l"/>
              </a:tabLs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Each item of data given below is cross-referenced to the clause marked “C” in the above-mentioned Standard Conditions of Tender.</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0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0" y="0"/>
            <a:ext cx="9144000" cy="584775"/>
          </a:xfrm>
          <a:prstGeom prst="rect">
            <a:avLst/>
          </a:prstGeom>
          <a:solidFill>
            <a:schemeClr val="accent6">
              <a:lumMod val="40000"/>
              <a:lumOff val="60000"/>
            </a:schemeClr>
          </a:solidFill>
        </p:spPr>
        <p:txBody>
          <a:bodyPr wrap="square" rtlCol="0">
            <a:spAutoFit/>
          </a:bodyPr>
          <a:lstStyle/>
          <a:p>
            <a:pPr algn="ctr">
              <a:defRPr/>
            </a:pPr>
            <a:r>
              <a:rPr lang="en-ZA" sz="2500" b="1" dirty="0">
                <a:latin typeface="Arial" panose="020B0604020202020204" pitchFamily="34" charset="0"/>
                <a:cs typeface="Arial" panose="020B0604020202020204" pitchFamily="34" charset="0"/>
              </a:rPr>
              <a:t>INFORMATION</a:t>
            </a:r>
            <a:r>
              <a:rPr lang="en-ZA" sz="3200" b="1" dirty="0">
                <a:latin typeface="Arial" panose="020B0604020202020204" pitchFamily="34" charset="0"/>
                <a:cs typeface="Arial" panose="020B0604020202020204" pitchFamily="34" charset="0"/>
              </a:rPr>
              <a:t> </a:t>
            </a:r>
            <a:r>
              <a:rPr lang="en-ZA" sz="2500" b="1" dirty="0">
                <a:latin typeface="Arial" panose="020B0604020202020204" pitchFamily="34" charset="0"/>
                <a:cs typeface="Arial" panose="020B0604020202020204" pitchFamily="34" charset="0"/>
              </a:rPr>
              <a:t>PROVIDED ON THE WEBSITE</a:t>
            </a:r>
          </a:p>
        </p:txBody>
      </p:sp>
      <p:sp>
        <p:nvSpPr>
          <p:cNvPr id="4" name="Rectangle 2">
            <a:extLst>
              <a:ext uri="{FF2B5EF4-FFF2-40B4-BE49-F238E27FC236}">
                <a16:creationId xmlns:a16="http://schemas.microsoft.com/office/drawing/2014/main" id="{4F218072-32BF-45BC-B90F-E02CCB616EC8}"/>
              </a:ext>
            </a:extLst>
          </p:cNvPr>
          <p:cNvSpPr txBox="1">
            <a:spLocks noChangeArrowheads="1"/>
          </p:cNvSpPr>
          <p:nvPr/>
        </p:nvSpPr>
        <p:spPr>
          <a:xfrm>
            <a:off x="1308735" y="1132166"/>
            <a:ext cx="6526530" cy="4758078"/>
          </a:xfrm>
          <a:prstGeom prst="rect">
            <a:avLst/>
          </a:prstGeom>
        </p:spPr>
        <p:txBody>
          <a:bodyPr lIns="54000" rIns="54000" anchorCtr="0"/>
          <a:lst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a:ln>
                  <a:noFill/>
                </a:ln>
                <a:solidFill>
                  <a:srgbClr val="4472C4">
                    <a:lumMod val="50000"/>
                  </a:srgbClr>
                </a:solidFill>
                <a:effectLst/>
                <a:uLnTx/>
                <a:uFillTx/>
                <a:latin typeface="Calibri Light" panose="020F0302020204030204"/>
                <a:ea typeface="+mj-ea"/>
                <a:cs typeface="+mj-cs"/>
              </a:rPr>
              <a:t>TENDER DOCUMENT</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TENDER DOCUMENT IN PDF FORMAT </a:t>
            </a:r>
            <a:endParaRPr kumimoji="0" lang="en-ZA" sz="1600" b="1" i="0" u="none" strike="noStrike" kern="1200" cap="none" spc="0" normalizeH="0" baseline="0" noProof="0" dirty="0">
              <a:ln>
                <a:noFill/>
              </a:ln>
              <a:solidFill>
                <a:srgbClr val="FF0000"/>
              </a:solidFill>
              <a:effectLst/>
              <a:uLnTx/>
              <a:uFillTx/>
              <a:latin typeface="Arial" charset="0"/>
              <a:ea typeface="+mn-ea"/>
              <a:cs typeface="+mn-cs"/>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en-ZA" sz="1600" b="1" dirty="0">
                <a:solidFill>
                  <a:srgbClr val="44546A"/>
                </a:solidFill>
                <a:effectLst/>
              </a:rPr>
              <a:t>APPENDICES</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a:t>
            </a:r>
            <a:r>
              <a:rPr lang="en-ZA" sz="1600" b="1" dirty="0">
                <a:solidFill>
                  <a:srgbClr val="44546A"/>
                </a:solidFill>
                <a:effectLst/>
              </a:rPr>
              <a:t>IN VARIOUS FORMATS</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a:ln>
                  <a:noFill/>
                </a:ln>
                <a:solidFill>
                  <a:srgbClr val="4472C4">
                    <a:lumMod val="50000"/>
                  </a:srgbClr>
                </a:solidFill>
                <a:effectLst/>
                <a:uLnTx/>
                <a:uFillTx/>
                <a:latin typeface="Calibri Light" panose="020F0302020204030204"/>
                <a:ea typeface="+mj-ea"/>
                <a:cs typeface="+mj-cs"/>
              </a:rPr>
              <a:t>RETURNABLE SCHEDULES</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a:ln>
                  <a:noFill/>
                </a:ln>
                <a:solidFill>
                  <a:srgbClr val="C00000"/>
                </a:solidFill>
                <a:effectLst/>
                <a:uLnTx/>
                <a:uFillTx/>
                <a:latin typeface="Arial" charset="0"/>
                <a:ea typeface="+mn-ea"/>
                <a:cs typeface="+mn-cs"/>
              </a:rPr>
              <a:t>TECHNICAL</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RETURNABLE SCHEDULES</a:t>
            </a:r>
          </a:p>
          <a:p>
            <a:pPr marR="0" lvl="1" algn="l" defTabSz="914400" rtl="0" eaLnBrk="0" fontAlgn="base" latinLnBrk="0" hangingPunct="0">
              <a:lnSpc>
                <a:spcPct val="150000"/>
              </a:lnSpc>
              <a:spcBef>
                <a:spcPct val="0"/>
              </a:spcBef>
              <a:spcAft>
                <a:spcPct val="0"/>
              </a:spcAft>
              <a:buClrTx/>
              <a:buSzTx/>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	</a:t>
            </a:r>
            <a:r>
              <a:rPr kumimoji="0" lang="en-ZA" sz="1600" b="1" i="1" u="none" strike="noStrike" kern="1200" cap="none" spc="0" normalizeH="0" baseline="0" noProof="0" dirty="0">
                <a:ln>
                  <a:noFill/>
                </a:ln>
                <a:solidFill>
                  <a:srgbClr val="44546A"/>
                </a:solidFill>
                <a:effectLst/>
                <a:uLnTx/>
                <a:uFillTx/>
                <a:latin typeface="Arial" charset="0"/>
                <a:ea typeface="+mn-ea"/>
                <a:cs typeface="+mn-cs"/>
              </a:rPr>
              <a:t> (FORMS A1 TO A13) IN WORD</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CONSULTANT TECHNICAL SUBMISSION</a:t>
            </a:r>
          </a:p>
          <a:p>
            <a:pPr marL="914400" marR="0" lvl="2" indent="0" algn="l" defTabSz="914400" rtl="0" eaLnBrk="0" fontAlgn="base" latinLnBrk="0" hangingPunct="0">
              <a:lnSpc>
                <a:spcPct val="150000"/>
              </a:lnSpc>
              <a:spcBef>
                <a:spcPct val="0"/>
              </a:spcBef>
              <a:spcAft>
                <a:spcPct val="0"/>
              </a:spcAft>
              <a:buClrTx/>
              <a:buSzTx/>
              <a:buFontTx/>
              <a:buNone/>
              <a:tabLst/>
              <a:defRPr/>
            </a:pPr>
            <a:r>
              <a:rPr kumimoji="0" lang="en-ZA" sz="1600" b="1" i="1" u="none" strike="noStrike" kern="1200" cap="none" spc="0" normalizeH="0" baseline="0" noProof="0" dirty="0">
                <a:ln>
                  <a:noFill/>
                </a:ln>
                <a:solidFill>
                  <a:srgbClr val="44546A"/>
                </a:solidFill>
                <a:effectLst/>
                <a:uLnTx/>
                <a:uFillTx/>
                <a:latin typeface="Arial" charset="0"/>
                <a:ea typeface="+mn-ea"/>
                <a:cs typeface="+mn-cs"/>
              </a:rPr>
              <a:t>(FORMS B1 TO B8) IN EXCEL</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a:ln>
                  <a:noFill/>
                </a:ln>
                <a:solidFill>
                  <a:srgbClr val="C00000"/>
                </a:solidFill>
                <a:effectLst/>
                <a:uLnTx/>
                <a:uFillTx/>
                <a:latin typeface="Arial" charset="0"/>
                <a:ea typeface="+mn-ea"/>
                <a:cs typeface="+mn-cs"/>
              </a:rPr>
              <a:t>FINANCIAL</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CONSULTANT FINANCIAL SUBMISSION IN EXCEL</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FORM OF OFFER  (IN WORD)</a:t>
            </a:r>
          </a:p>
        </p:txBody>
      </p:sp>
    </p:spTree>
    <p:extLst>
      <p:ext uri="{BB962C8B-B14F-4D97-AF65-F5344CB8AC3E}">
        <p14:creationId xmlns:p14="http://schemas.microsoft.com/office/powerpoint/2010/main" val="383309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ABB8A2-808B-4928-9E37-221800A5616A}"/>
              </a:ext>
            </a:extLst>
          </p:cNvPr>
          <p:cNvGraphicFramePr>
            <a:graphicFrameLocks noGrp="1"/>
          </p:cNvGraphicFramePr>
          <p:nvPr>
            <p:extLst>
              <p:ext uri="{D42A27DB-BD31-4B8C-83A1-F6EECF244321}">
                <p14:modId xmlns:p14="http://schemas.microsoft.com/office/powerpoint/2010/main" val="1553642337"/>
              </p:ext>
            </p:extLst>
          </p:nvPr>
        </p:nvGraphicFramePr>
        <p:xfrm>
          <a:off x="482601" y="639351"/>
          <a:ext cx="8443756" cy="2392607"/>
        </p:xfrm>
        <a:graphic>
          <a:graphicData uri="http://schemas.openxmlformats.org/drawingml/2006/table">
            <a:tbl>
              <a:tblPr firstRow="1" bandRow="1">
                <a:tableStyleId>{D7AC3CCA-C797-4891-BE02-D94E43425B78}</a:tableStyleId>
              </a:tblPr>
              <a:tblGrid>
                <a:gridCol w="1080818">
                  <a:extLst>
                    <a:ext uri="{9D8B030D-6E8A-4147-A177-3AD203B41FA5}">
                      <a16:colId xmlns:a16="http://schemas.microsoft.com/office/drawing/2014/main" val="3627163304"/>
                    </a:ext>
                  </a:extLst>
                </a:gridCol>
                <a:gridCol w="7362938">
                  <a:extLst>
                    <a:ext uri="{9D8B030D-6E8A-4147-A177-3AD203B41FA5}">
                      <a16:colId xmlns:a16="http://schemas.microsoft.com/office/drawing/2014/main" val="4077841559"/>
                    </a:ext>
                  </a:extLst>
                </a:gridCol>
              </a:tblGrid>
              <a:tr h="1153354">
                <a:tc>
                  <a:txBody>
                    <a:bodyPr/>
                    <a:lstStyle/>
                    <a:p>
                      <a:pPr marL="0" algn="l" defTabSz="914400" rtl="0" eaLnBrk="1" latinLnBrk="0" hangingPunct="1"/>
                      <a:r>
                        <a:rPr lang="en-ZA" sz="1400" b="0" kern="1200" dirty="0">
                          <a:latin typeface="Arial" panose="020B0604020202020204" pitchFamily="34" charset="0"/>
                          <a:cs typeface="Arial" panose="020B0604020202020204" pitchFamily="34" charset="0"/>
                        </a:rPr>
                        <a:t>C.1.3</a:t>
                      </a:r>
                      <a:endParaRPr lang="en-ZA" sz="1400" b="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ZA" sz="1300" b="1" kern="1200" dirty="0">
                          <a:solidFill>
                            <a:schemeClr val="dk1"/>
                          </a:solidFill>
                          <a:latin typeface="Arial" panose="020B0604020202020204" pitchFamily="34" charset="0"/>
                          <a:ea typeface="+mn-ea"/>
                          <a:cs typeface="Arial" panose="020B0604020202020204" pitchFamily="34" charset="0"/>
                        </a:rPr>
                        <a:t>Interpretation</a:t>
                      </a:r>
                      <a:endParaRPr lang="en-US" sz="1300" b="0" kern="1200" dirty="0">
                        <a:solidFill>
                          <a:schemeClr val="dk1"/>
                        </a:solidFill>
                        <a:latin typeface="Arial" panose="020B0604020202020204" pitchFamily="34" charset="0"/>
                        <a:ea typeface="+mn-ea"/>
                        <a:cs typeface="Arial" panose="020B0604020202020204" pitchFamily="34" charset="0"/>
                      </a:endParaRPr>
                    </a:p>
                    <a:p>
                      <a:r>
                        <a:rPr lang="en-ZA" sz="1300" b="0" kern="1200" dirty="0">
                          <a:solidFill>
                            <a:schemeClr val="dk1"/>
                          </a:solidFill>
                          <a:latin typeface="Arial" panose="020B0604020202020204" pitchFamily="34" charset="0"/>
                          <a:ea typeface="+mn-ea"/>
                          <a:cs typeface="Arial" panose="020B0604020202020204" pitchFamily="34" charset="0"/>
                        </a:rPr>
                        <a:t>Wherever reference is made in the documentation to Bill of Quantities it shall also mean Pricing Schedule.</a:t>
                      </a:r>
                    </a:p>
                    <a:p>
                      <a:pPr marL="0" marR="0" lvl="0" indent="0" algn="l" defTabSz="685800" rtl="0" eaLnBrk="1" fontAlgn="auto" latinLnBrk="0" hangingPunct="1">
                        <a:lnSpc>
                          <a:spcPct val="100000"/>
                        </a:lnSpc>
                        <a:spcBef>
                          <a:spcPts val="0"/>
                        </a:spcBef>
                        <a:spcAft>
                          <a:spcPts val="0"/>
                        </a:spcAft>
                        <a:buClrTx/>
                        <a:buSzTx/>
                        <a:buFontTx/>
                        <a:buNone/>
                        <a:tabLst/>
                        <a:defRPr/>
                      </a:pPr>
                      <a:r>
                        <a:rPr lang="en-ZA" sz="1300" b="0" kern="1200" dirty="0">
                          <a:solidFill>
                            <a:schemeClr val="dk1"/>
                          </a:solidFill>
                          <a:latin typeface="Arial" panose="020B0604020202020204" pitchFamily="34" charset="0"/>
                          <a:ea typeface="+mn-ea"/>
                          <a:cs typeface="Arial" panose="020B0604020202020204" pitchFamily="34" charset="0"/>
                        </a:rPr>
                        <a:t>Wherever reference is made in the documentation to Contractor /Consultant it shall also mean Service Provider.</a:t>
                      </a:r>
                      <a:endParaRPr lang="en-US" sz="1300" b="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57272833"/>
                  </a:ext>
                </a:extLst>
              </a:tr>
              <a:tr h="737848">
                <a:tc>
                  <a:txBody>
                    <a:bodyPr/>
                    <a:lstStyle/>
                    <a:p>
                      <a:r>
                        <a:rPr lang="en-ZA" sz="1400" dirty="0">
                          <a:latin typeface="Arial" panose="020B0604020202020204" pitchFamily="34" charset="0"/>
                          <a:cs typeface="Arial" panose="020B0604020202020204" pitchFamily="34" charset="0"/>
                        </a:rPr>
                        <a:t>C.2.13.1</a:t>
                      </a:r>
                    </a:p>
                  </a:txBody>
                  <a:tcPr>
                    <a:noFill/>
                  </a:tcPr>
                </a:tc>
                <a:tc>
                  <a:txBody>
                    <a:bodyPr/>
                    <a:lstStyle/>
                    <a:p>
                      <a:pPr marL="0" algn="l" defTabSz="914400" rtl="0" eaLnBrk="1" latinLnBrk="0" hangingPunct="1"/>
                      <a:r>
                        <a:rPr lang="en-ZA" sz="1300" b="0" kern="1200" dirty="0">
                          <a:solidFill>
                            <a:schemeClr val="dk1"/>
                          </a:solidFill>
                          <a:latin typeface="Arial" panose="020B0604020202020204" pitchFamily="34" charset="0"/>
                          <a:ea typeface="+mn-ea"/>
                          <a:cs typeface="Arial" panose="020B0604020202020204" pitchFamily="34" charset="0"/>
                        </a:rPr>
                        <a:t>If a tenderer, including key persons, a joint venture partner or a Targeted Enterprise, submits or participates in more than one tender for the same project, then all such tenders shall be disqualified.</a:t>
                      </a:r>
                    </a:p>
                  </a:txBody>
                  <a:tcPr>
                    <a:noFill/>
                  </a:tcPr>
                </a:tc>
                <a:extLst>
                  <a:ext uri="{0D108BD9-81ED-4DB2-BD59-A6C34878D82A}">
                    <a16:rowId xmlns:a16="http://schemas.microsoft.com/office/drawing/2014/main" val="2692083164"/>
                  </a:ext>
                </a:extLst>
              </a:tr>
              <a:tr h="501405">
                <a:tc>
                  <a:txBody>
                    <a:bodyPr/>
                    <a:lstStyle/>
                    <a:p>
                      <a:r>
                        <a:rPr lang="en-ZA" sz="1400" dirty="0">
                          <a:latin typeface="Arial" panose="020B0604020202020204" pitchFamily="34" charset="0"/>
                          <a:cs typeface="Arial" panose="020B0604020202020204" pitchFamily="34" charset="0"/>
                        </a:rPr>
                        <a:t>C.2.13.2</a:t>
                      </a:r>
                    </a:p>
                  </a:txBody>
                  <a:tcPr>
                    <a:noFill/>
                  </a:tcPr>
                </a:tc>
                <a:tc>
                  <a:txBody>
                    <a:bodyPr/>
                    <a:lstStyle/>
                    <a:p>
                      <a:r>
                        <a:rPr lang="en-ZA" sz="1300" b="0" kern="1200" dirty="0">
                          <a:solidFill>
                            <a:schemeClr val="dk1"/>
                          </a:solidFill>
                          <a:latin typeface="Arial" panose="020B0604020202020204" pitchFamily="34" charset="0"/>
                          <a:ea typeface="+mn-ea"/>
                          <a:cs typeface="Arial" panose="020B0604020202020204" pitchFamily="34" charset="0"/>
                        </a:rPr>
                        <a:t>Wherever it is a requirement that the tenderer has to provide hours to match the price tendered and failed to do so, such imbalance cannot be corrected and will be declared non-responsive</a:t>
                      </a:r>
                      <a:endParaRPr lang="en-US" sz="1300" b="0" kern="1200" dirty="0">
                        <a:solidFill>
                          <a:schemeClr val="dk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4267989452"/>
                  </a:ext>
                </a:extLst>
              </a:tr>
            </a:tbl>
          </a:graphicData>
        </a:graphic>
      </p:graphicFrame>
      <p:sp>
        <p:nvSpPr>
          <p:cNvPr id="4" name="TextBox 3">
            <a:extLst>
              <a:ext uri="{FF2B5EF4-FFF2-40B4-BE49-F238E27FC236}">
                <a16:creationId xmlns:a16="http://schemas.microsoft.com/office/drawing/2014/main" id="{487E9D89-3A46-46DB-A572-F885913C2CF4}"/>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algn="ctr"/>
            <a:r>
              <a:rPr lang="en-ZA" sz="2500" b="1" dirty="0">
                <a:latin typeface="Arial" panose="020B0604020202020204" pitchFamily="34" charset="0"/>
                <a:cs typeface="Arial" panose="020B0604020202020204" pitchFamily="34" charset="0"/>
              </a:rPr>
              <a:t>COMPLETION OF TENDER</a:t>
            </a:r>
          </a:p>
        </p:txBody>
      </p:sp>
      <p:graphicFrame>
        <p:nvGraphicFramePr>
          <p:cNvPr id="24" name="Table 23">
            <a:extLst>
              <a:ext uri="{FF2B5EF4-FFF2-40B4-BE49-F238E27FC236}">
                <a16:creationId xmlns:a16="http://schemas.microsoft.com/office/drawing/2014/main" id="{6AB65D14-8CDB-4F4E-96A9-CBA464791142}"/>
              </a:ext>
            </a:extLst>
          </p:cNvPr>
          <p:cNvGraphicFramePr>
            <a:graphicFrameLocks noGrp="1"/>
          </p:cNvGraphicFramePr>
          <p:nvPr>
            <p:extLst>
              <p:ext uri="{D42A27DB-BD31-4B8C-83A1-F6EECF244321}">
                <p14:modId xmlns:p14="http://schemas.microsoft.com/office/powerpoint/2010/main" val="2061627026"/>
              </p:ext>
            </p:extLst>
          </p:nvPr>
        </p:nvGraphicFramePr>
        <p:xfrm>
          <a:off x="482603" y="3043634"/>
          <a:ext cx="8443754" cy="2885302"/>
        </p:xfrm>
        <a:graphic>
          <a:graphicData uri="http://schemas.openxmlformats.org/drawingml/2006/table">
            <a:tbl>
              <a:tblPr firstRow="1" bandRow="1">
                <a:tableStyleId>{D7AC3CCA-C797-4891-BE02-D94E43425B78}</a:tableStyleId>
              </a:tblPr>
              <a:tblGrid>
                <a:gridCol w="1083603">
                  <a:extLst>
                    <a:ext uri="{9D8B030D-6E8A-4147-A177-3AD203B41FA5}">
                      <a16:colId xmlns:a16="http://schemas.microsoft.com/office/drawing/2014/main" val="3627163304"/>
                    </a:ext>
                  </a:extLst>
                </a:gridCol>
                <a:gridCol w="7360151">
                  <a:extLst>
                    <a:ext uri="{9D8B030D-6E8A-4147-A177-3AD203B41FA5}">
                      <a16:colId xmlns:a16="http://schemas.microsoft.com/office/drawing/2014/main" val="4077841559"/>
                    </a:ext>
                  </a:extLst>
                </a:gridCol>
              </a:tblGrid>
              <a:tr h="1028525">
                <a:tc>
                  <a:txBody>
                    <a:bodyPr/>
                    <a:lstStyle/>
                    <a:p>
                      <a:pPr marL="0" algn="l" defTabSz="6858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C.2.13.2</a:t>
                      </a:r>
                    </a:p>
                  </a:txBody>
                  <a:tcPr>
                    <a:noFill/>
                  </a:tcPr>
                </a:tc>
                <a:tc>
                  <a:txBody>
                    <a:bodyPr/>
                    <a:lstStyle/>
                    <a:p>
                      <a:r>
                        <a:rPr lang="en-ZA" sz="1300" b="0" kern="1200" dirty="0">
                          <a:solidFill>
                            <a:schemeClr val="dk1"/>
                          </a:solidFill>
                          <a:latin typeface="Arial" panose="020B0604020202020204" pitchFamily="34" charset="0"/>
                          <a:ea typeface="+mn-ea"/>
                          <a:cs typeface="Arial" panose="020B0604020202020204" pitchFamily="34" charset="0"/>
                        </a:rPr>
                        <a:t>Submit the tender offer electronically on a flash drive.</a:t>
                      </a:r>
                      <a:endParaRPr lang="en-US" sz="1300" b="0" kern="1200" dirty="0">
                        <a:solidFill>
                          <a:schemeClr val="dk1"/>
                        </a:solidFill>
                        <a:latin typeface="Arial" panose="020B0604020202020204" pitchFamily="34" charset="0"/>
                        <a:ea typeface="+mn-ea"/>
                        <a:cs typeface="Arial" panose="020B0604020202020204" pitchFamily="34" charset="0"/>
                      </a:endParaRPr>
                    </a:p>
                    <a:p>
                      <a:r>
                        <a:rPr lang="en-ZA" sz="1300" b="0" kern="1200" dirty="0">
                          <a:solidFill>
                            <a:schemeClr val="dk1"/>
                          </a:solidFill>
                          <a:latin typeface="Arial" panose="020B0604020202020204" pitchFamily="34" charset="0"/>
                          <a:ea typeface="+mn-ea"/>
                          <a:cs typeface="Arial" panose="020B0604020202020204" pitchFamily="34" charset="0"/>
                        </a:rPr>
                        <a:t> (In the relevant MS Word 2013 and MS Excel 2013 format as issued, and not in .pdf format, except where so specified.)</a:t>
                      </a:r>
                    </a:p>
                    <a:p>
                      <a:r>
                        <a:rPr lang="en-ZA" sz="1300" b="0" kern="1200" dirty="0">
                          <a:solidFill>
                            <a:schemeClr val="dk1"/>
                          </a:solidFill>
                          <a:latin typeface="Arial" panose="020B0604020202020204" pitchFamily="34" charset="0"/>
                          <a:ea typeface="+mn-ea"/>
                          <a:cs typeface="Arial" panose="020B0604020202020204" pitchFamily="34" charset="0"/>
                        </a:rPr>
                        <a:t>*NB. The flash drive must be tested &amp; working before submission of tender. If the Flash drive does not work (files do not open), the submission will be deemed non-responsive.                            </a:t>
                      </a:r>
                    </a:p>
                  </a:txBody>
                  <a:tcPr>
                    <a:noFill/>
                  </a:tcPr>
                </a:tc>
                <a:extLst>
                  <a:ext uri="{0D108BD9-81ED-4DB2-BD59-A6C34878D82A}">
                    <a16:rowId xmlns:a16="http://schemas.microsoft.com/office/drawing/2014/main" val="1557272833"/>
                  </a:ext>
                </a:extLst>
              </a:tr>
              <a:tr h="1803262">
                <a:tc>
                  <a:txBody>
                    <a:bodyPr/>
                    <a:lstStyle/>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C.2.13.3</a:t>
                      </a:r>
                    </a:p>
                  </a:txBody>
                  <a:tcPr>
                    <a:noFill/>
                  </a:tcPr>
                </a:tc>
                <a:tc>
                  <a:txBody>
                    <a:bodyPr/>
                    <a:lstStyle/>
                    <a:p>
                      <a:r>
                        <a:rPr lang="en-ZA" sz="1300" b="0" kern="1200" dirty="0">
                          <a:solidFill>
                            <a:schemeClr val="dk1"/>
                          </a:solidFill>
                          <a:latin typeface="Arial" panose="020B0604020202020204" pitchFamily="34" charset="0"/>
                          <a:ea typeface="+mn-ea"/>
                          <a:cs typeface="Arial" panose="020B0604020202020204" pitchFamily="34" charset="0"/>
                        </a:rPr>
                        <a:t>The tenderer is required to upload all certificates as listed in the List of Returnable Schedules as scanned copies, in .pdf format, on the flash drive </a:t>
                      </a:r>
                    </a:p>
                    <a:p>
                      <a:pPr marL="0" marR="0" lvl="0" indent="0" algn="l" defTabSz="685800" rtl="0" eaLnBrk="1" fontAlgn="auto" latinLnBrk="0" hangingPunct="1">
                        <a:lnSpc>
                          <a:spcPct val="100000"/>
                        </a:lnSpc>
                        <a:spcBef>
                          <a:spcPts val="0"/>
                        </a:spcBef>
                        <a:spcAft>
                          <a:spcPts val="0"/>
                        </a:spcAft>
                        <a:buClrTx/>
                        <a:buSzTx/>
                        <a:buFontTx/>
                        <a:buNone/>
                        <a:tabLst/>
                        <a:defRPr/>
                      </a:pPr>
                      <a:r>
                        <a:rPr lang="en-ZA" sz="1300" b="0" kern="1200" dirty="0">
                          <a:solidFill>
                            <a:schemeClr val="dk1"/>
                          </a:solidFill>
                          <a:latin typeface="Arial" panose="020B0604020202020204" pitchFamily="34" charset="0"/>
                          <a:ea typeface="+mn-ea"/>
                          <a:cs typeface="Arial" panose="020B0604020202020204" pitchFamily="34" charset="0"/>
                        </a:rPr>
                        <a:t>Wherever reference is made in the tender documentation for non-financial proposal it shall also mean technical proposal.</a:t>
                      </a:r>
                      <a:endParaRPr lang="en-US" sz="1300" b="0" kern="1200" dirty="0">
                        <a:solidFill>
                          <a:schemeClr val="dk1"/>
                        </a:solidFill>
                        <a:latin typeface="Arial" panose="020B0604020202020204" pitchFamily="34" charset="0"/>
                        <a:ea typeface="+mn-ea"/>
                        <a:cs typeface="Arial" panose="020B0604020202020204" pitchFamily="34" charset="0"/>
                      </a:endParaRPr>
                    </a:p>
                    <a:p>
                      <a:r>
                        <a:rPr lang="en-ZA" sz="1300" b="0" kern="1200" dirty="0">
                          <a:solidFill>
                            <a:schemeClr val="dk1"/>
                          </a:solidFill>
                          <a:latin typeface="Arial" panose="020B0604020202020204" pitchFamily="34" charset="0"/>
                          <a:ea typeface="+mn-ea"/>
                          <a:cs typeface="Arial" panose="020B0604020202020204" pitchFamily="34" charset="0"/>
                        </a:rPr>
                        <a:t>Submit only the signed original tender offer </a:t>
                      </a:r>
                      <a:endParaRPr lang="en-US" sz="1300" b="0" kern="1200" dirty="0">
                        <a:solidFill>
                          <a:schemeClr val="dk1"/>
                        </a:solidFill>
                        <a:latin typeface="Arial" panose="020B0604020202020204" pitchFamily="34" charset="0"/>
                        <a:ea typeface="+mn-ea"/>
                        <a:cs typeface="Arial" panose="020B0604020202020204" pitchFamily="34" charset="0"/>
                      </a:endParaRPr>
                    </a:p>
                    <a:p>
                      <a:r>
                        <a:rPr lang="en-ZA" sz="1300" b="0" kern="1200" dirty="0">
                          <a:solidFill>
                            <a:schemeClr val="dk1"/>
                          </a:solidFill>
                          <a:latin typeface="Arial" panose="020B0604020202020204" pitchFamily="34" charset="0"/>
                          <a:ea typeface="+mn-ea"/>
                          <a:cs typeface="Arial" panose="020B0604020202020204" pitchFamily="34" charset="0"/>
                        </a:rPr>
                        <a:t> </a:t>
                      </a:r>
                      <a:endParaRPr lang="en-US" sz="1300" b="0" kern="1200" dirty="0">
                        <a:solidFill>
                          <a:schemeClr val="dk1"/>
                        </a:solidFill>
                        <a:latin typeface="Arial" panose="020B0604020202020204" pitchFamily="34" charset="0"/>
                        <a:ea typeface="+mn-ea"/>
                        <a:cs typeface="Arial" panose="020B0604020202020204" pitchFamily="34" charset="0"/>
                      </a:endParaRPr>
                    </a:p>
                    <a:p>
                      <a:r>
                        <a:rPr lang="en-ZA" sz="1300" b="0" kern="1200" dirty="0">
                          <a:solidFill>
                            <a:schemeClr val="dk1"/>
                          </a:solidFill>
                          <a:latin typeface="Arial" panose="020B0604020202020204" pitchFamily="34" charset="0"/>
                          <a:ea typeface="+mn-ea"/>
                          <a:cs typeface="Arial" panose="020B0604020202020204" pitchFamily="34" charset="0"/>
                        </a:rPr>
                        <a:t>(Note to tenderer: submit all returnable schedules as listed in Form T.2.1:  List of Returnable Schedules.)</a:t>
                      </a:r>
                      <a:endParaRPr lang="en-US" sz="1300" b="0" kern="1200" dirty="0">
                        <a:solidFill>
                          <a:schemeClr val="dk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3605489166"/>
                  </a:ext>
                </a:extLst>
              </a:tr>
            </a:tbl>
          </a:graphicData>
        </a:graphic>
      </p:graphicFrame>
    </p:spTree>
    <p:extLst>
      <p:ext uri="{BB962C8B-B14F-4D97-AF65-F5344CB8AC3E}">
        <p14:creationId xmlns:p14="http://schemas.microsoft.com/office/powerpoint/2010/main" val="268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E58DD16-54E4-4767-BAA0-5966CEEA8BF1}"/>
              </a:ext>
            </a:extLst>
          </p:cNvPr>
          <p:cNvGraphicFramePr>
            <a:graphicFrameLocks noGrp="1"/>
          </p:cNvGraphicFramePr>
          <p:nvPr>
            <p:extLst>
              <p:ext uri="{D42A27DB-BD31-4B8C-83A1-F6EECF244321}">
                <p14:modId xmlns:p14="http://schemas.microsoft.com/office/powerpoint/2010/main" val="361134294"/>
              </p:ext>
            </p:extLst>
          </p:nvPr>
        </p:nvGraphicFramePr>
        <p:xfrm>
          <a:off x="1498818" y="991959"/>
          <a:ext cx="7097543" cy="3810000"/>
        </p:xfrm>
        <a:graphic>
          <a:graphicData uri="http://schemas.openxmlformats.org/drawingml/2006/table">
            <a:tbl>
              <a:tblPr firstRow="1" bandRow="1">
                <a:tableStyleId>{D7AC3CCA-C797-4891-BE02-D94E43425B78}</a:tableStyleId>
              </a:tblPr>
              <a:tblGrid>
                <a:gridCol w="881660">
                  <a:extLst>
                    <a:ext uri="{9D8B030D-6E8A-4147-A177-3AD203B41FA5}">
                      <a16:colId xmlns:a16="http://schemas.microsoft.com/office/drawing/2014/main" val="3627163304"/>
                    </a:ext>
                  </a:extLst>
                </a:gridCol>
                <a:gridCol w="6215883">
                  <a:extLst>
                    <a:ext uri="{9D8B030D-6E8A-4147-A177-3AD203B41FA5}">
                      <a16:colId xmlns:a16="http://schemas.microsoft.com/office/drawing/2014/main" val="4077841559"/>
                    </a:ext>
                  </a:extLst>
                </a:gridCol>
              </a:tblGrid>
              <a:tr h="776797">
                <a:tc>
                  <a:txBody>
                    <a:bodyPr/>
                    <a:lstStyle/>
                    <a:p>
                      <a:pPr marL="0" algn="l" defTabSz="914400" rtl="0" eaLnBrk="1" latinLnBrk="0" hangingPunct="1"/>
                      <a:r>
                        <a:rPr lang="en-ZA" sz="1400" b="0" kern="1200" dirty="0">
                          <a:latin typeface="Arial" panose="020B0604020202020204" pitchFamily="34" charset="0"/>
                          <a:cs typeface="Arial" panose="020B0604020202020204" pitchFamily="34" charset="0"/>
                        </a:rPr>
                        <a:t>C.2.12</a:t>
                      </a:r>
                      <a:endParaRPr lang="en-ZA" sz="1400" b="0" kern="1200" dirty="0">
                        <a:solidFill>
                          <a:schemeClr val="dk1"/>
                        </a:solidFill>
                        <a:latin typeface="Arial" panose="020B0604020202020204" pitchFamily="34" charset="0"/>
                        <a:ea typeface="+mn-ea"/>
                        <a:cs typeface="Arial" panose="020B0604020202020204" pitchFamily="34" charset="0"/>
                      </a:endParaRPr>
                    </a:p>
                  </a:txBody>
                  <a:tcPr>
                    <a:noFill/>
                  </a:tcPr>
                </a:tc>
                <a:tc>
                  <a:txBody>
                    <a:bodyPr/>
                    <a:lstStyle/>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Alternative offers are generally not acceptable due to possible manipulation of the tender process and resulting complexity of the evaluation. Therefore, the submission of alternative tenders is strongly discouraged.</a:t>
                      </a:r>
                      <a:endParaRPr lang="en-US" sz="1400" b="0" kern="1200" dirty="0">
                        <a:solidFill>
                          <a:schemeClr val="dk1"/>
                        </a:solidFill>
                        <a:latin typeface="Arial" panose="020B0604020202020204" pitchFamily="34" charset="0"/>
                        <a:ea typeface="+mn-ea"/>
                        <a:cs typeface="Arial" panose="020B0604020202020204" pitchFamily="34" charset="0"/>
                      </a:endParaRPr>
                    </a:p>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 </a:t>
                      </a:r>
                      <a:endParaRPr lang="en-US" sz="1400" b="0" kern="1200" dirty="0">
                        <a:solidFill>
                          <a:schemeClr val="dk1"/>
                        </a:solidFill>
                        <a:latin typeface="Arial" panose="020B0604020202020204" pitchFamily="34" charset="0"/>
                        <a:ea typeface="+mn-ea"/>
                        <a:cs typeface="Arial" panose="020B0604020202020204" pitchFamily="34" charset="0"/>
                      </a:endParaRPr>
                    </a:p>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The submission of alternative key persons will be declared non-responsive, even if submitted with an alternative financial offer.</a:t>
                      </a:r>
                      <a:endParaRPr lang="en-US" sz="1400" b="0" kern="1200" dirty="0">
                        <a:solidFill>
                          <a:schemeClr val="dk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1557272833"/>
                  </a:ext>
                </a:extLst>
              </a:tr>
              <a:tr h="1930672">
                <a:tc>
                  <a:txBody>
                    <a:bodyPr/>
                    <a:lstStyle/>
                    <a:p>
                      <a:pPr marL="0" algn="l" defTabSz="9144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C.2.12</a:t>
                      </a:r>
                    </a:p>
                  </a:txBody>
                  <a:tcPr>
                    <a:noFill/>
                  </a:tcPr>
                </a:tc>
                <a:tc>
                  <a:txBody>
                    <a:bodyPr/>
                    <a:lstStyle/>
                    <a:p>
                      <a:r>
                        <a:rPr lang="en-ZA" sz="1400" b="0" kern="1200" dirty="0">
                          <a:solidFill>
                            <a:schemeClr val="dk1"/>
                          </a:solidFill>
                          <a:latin typeface="Arial" panose="020B0604020202020204" pitchFamily="34" charset="0"/>
                          <a:ea typeface="+mn-ea"/>
                          <a:cs typeface="Arial" panose="020B0604020202020204" pitchFamily="34" charset="0"/>
                        </a:rPr>
                        <a:t>However, a tenderer wishing to submit an alternative offer shall first apply to the Em­ployer with full details of the principles of the alternative for confirmation that the Em­ployer’s standards and requirements are not compromised or reduced.  Such con­firmation must have been provided by the Employer in writing at least 5 (five) working days before the date of tender closing, or as extended by an addendum sent to all tenderers.  The application shall not be submitted later than 7 (seven) working days before the date of tender closing given in Tender Data Clause C.2.15.</a:t>
                      </a:r>
                      <a:endParaRPr lang="en-US" sz="1400" b="0" kern="1200" dirty="0">
                        <a:solidFill>
                          <a:schemeClr val="dk1"/>
                        </a:solidFill>
                        <a:latin typeface="Arial" panose="020B0604020202020204" pitchFamily="34" charset="0"/>
                        <a:ea typeface="+mn-ea"/>
                        <a:cs typeface="Arial" panose="020B0604020202020204" pitchFamily="34" charset="0"/>
                      </a:endParaRPr>
                    </a:p>
                    <a:p>
                      <a:r>
                        <a:rPr lang="en-ZA" sz="1400" b="0" kern="1200" dirty="0">
                          <a:solidFill>
                            <a:schemeClr val="dk1"/>
                          </a:solidFill>
                          <a:latin typeface="Arial" panose="020B0604020202020204" pitchFamily="34" charset="0"/>
                          <a:ea typeface="+mn-ea"/>
                          <a:cs typeface="Arial" panose="020B0604020202020204" pitchFamily="34" charset="0"/>
                        </a:rPr>
                        <a:t> </a:t>
                      </a:r>
                      <a:endParaRPr lang="en-US" sz="1400" b="0" kern="1200" dirty="0">
                        <a:solidFill>
                          <a:schemeClr val="dk1"/>
                        </a:solidFill>
                        <a:latin typeface="Arial" panose="020B0604020202020204" pitchFamily="34" charset="0"/>
                        <a:ea typeface="+mn-ea"/>
                        <a:cs typeface="Arial" panose="020B0604020202020204" pitchFamily="34" charset="0"/>
                      </a:endParaRPr>
                    </a:p>
                    <a:p>
                      <a:r>
                        <a:rPr lang="en-ZA" sz="1400" b="0" kern="1200" dirty="0">
                          <a:solidFill>
                            <a:schemeClr val="dk1"/>
                          </a:solidFill>
                          <a:latin typeface="Arial" panose="020B0604020202020204" pitchFamily="34" charset="0"/>
                          <a:ea typeface="+mn-ea"/>
                          <a:cs typeface="Arial" panose="020B0604020202020204" pitchFamily="34" charset="0"/>
                        </a:rPr>
                        <a:t>Acceptable alternative offers will only be considered from a tenderer with the highest number of evaluation points for the main offer.</a:t>
                      </a:r>
                      <a:endParaRPr lang="en-US" sz="1400" b="0" kern="1200" dirty="0">
                        <a:solidFill>
                          <a:schemeClr val="dk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2233866302"/>
                  </a:ext>
                </a:extLst>
              </a:tr>
            </a:tbl>
          </a:graphicData>
        </a:graphic>
      </p:graphicFrame>
      <p:sp>
        <p:nvSpPr>
          <p:cNvPr id="3" name="TextBox 2">
            <a:extLst>
              <a:ext uri="{FF2B5EF4-FFF2-40B4-BE49-F238E27FC236}">
                <a16:creationId xmlns:a16="http://schemas.microsoft.com/office/drawing/2014/main" id="{6E25A9C7-AA17-4731-A3A4-529D80805E95}"/>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algn="ctr"/>
            <a:r>
              <a:rPr lang="en-ZA" sz="2500" b="1">
                <a:latin typeface="Arial" panose="020B0604020202020204" pitchFamily="34" charset="0"/>
                <a:cs typeface="Arial" panose="020B0604020202020204" pitchFamily="34" charset="0"/>
              </a:rPr>
              <a:t>COMPLETION OF TENDER</a:t>
            </a:r>
            <a:endParaRPr lang="en-ZA"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36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724EC-8C2A-4791-B491-5A3A3BEC7B2A}"/>
              </a:ext>
            </a:extLst>
          </p:cNvPr>
          <p:cNvSpPr txBox="1"/>
          <p:nvPr/>
        </p:nvSpPr>
        <p:spPr>
          <a:xfrm>
            <a:off x="1237785" y="3156342"/>
            <a:ext cx="684684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panose="020F0502020204030204"/>
                <a:ea typeface="+mn-ea"/>
                <a:cs typeface="+mn-cs"/>
              </a:rPr>
              <a:t>PART T1.3: TENDER DATA</a:t>
            </a:r>
          </a:p>
        </p:txBody>
      </p:sp>
    </p:spTree>
    <p:extLst>
      <p:ext uri="{BB962C8B-B14F-4D97-AF65-F5344CB8AC3E}">
        <p14:creationId xmlns:p14="http://schemas.microsoft.com/office/powerpoint/2010/main" val="319744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1C3188-E0B6-464E-B38A-2F934F11D14A}"/>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effectLst/>
                <a:uLnTx/>
                <a:uFillTx/>
                <a:latin typeface="Calibri Light" panose="020F0302020204030204"/>
                <a:ea typeface="+mn-ea"/>
                <a:cs typeface="+mn-cs"/>
              </a:rPr>
              <a:t>TENDER EVALUATION</a:t>
            </a:r>
          </a:p>
        </p:txBody>
      </p:sp>
      <p:graphicFrame>
        <p:nvGraphicFramePr>
          <p:cNvPr id="3" name="Table 2">
            <a:extLst>
              <a:ext uri="{FF2B5EF4-FFF2-40B4-BE49-F238E27FC236}">
                <a16:creationId xmlns:a16="http://schemas.microsoft.com/office/drawing/2014/main" id="{4AEC4C34-6010-4277-BF9F-305BFF39D788}"/>
              </a:ext>
            </a:extLst>
          </p:cNvPr>
          <p:cNvGraphicFramePr>
            <a:graphicFrameLocks noGrp="1"/>
          </p:cNvGraphicFramePr>
          <p:nvPr>
            <p:extLst>
              <p:ext uri="{D42A27DB-BD31-4B8C-83A1-F6EECF244321}">
                <p14:modId xmlns:p14="http://schemas.microsoft.com/office/powerpoint/2010/main" val="3345494514"/>
              </p:ext>
            </p:extLst>
          </p:nvPr>
        </p:nvGraphicFramePr>
        <p:xfrm>
          <a:off x="561957" y="589021"/>
          <a:ext cx="8447040" cy="5462637"/>
        </p:xfrm>
        <a:graphic>
          <a:graphicData uri="http://schemas.openxmlformats.org/drawingml/2006/table">
            <a:tbl>
              <a:tblPr firstRow="1" bandRow="1">
                <a:tableStyleId>{D7AC3CCA-C797-4891-BE02-D94E43425B78}</a:tableStyleId>
              </a:tblPr>
              <a:tblGrid>
                <a:gridCol w="1242010">
                  <a:extLst>
                    <a:ext uri="{9D8B030D-6E8A-4147-A177-3AD203B41FA5}">
                      <a16:colId xmlns:a16="http://schemas.microsoft.com/office/drawing/2014/main" val="3323403159"/>
                    </a:ext>
                  </a:extLst>
                </a:gridCol>
                <a:gridCol w="7205030">
                  <a:extLst>
                    <a:ext uri="{9D8B030D-6E8A-4147-A177-3AD203B41FA5}">
                      <a16:colId xmlns:a16="http://schemas.microsoft.com/office/drawing/2014/main" val="1292333561"/>
                    </a:ext>
                  </a:extLst>
                </a:gridCol>
              </a:tblGrid>
              <a:tr h="419566">
                <a:tc>
                  <a:txBody>
                    <a:bodyPr/>
                    <a:lstStyle/>
                    <a:p>
                      <a:r>
                        <a:rPr lang="en-ZA" sz="1600" dirty="0">
                          <a:latin typeface="Arial" panose="020B0604020202020204" pitchFamily="34" charset="0"/>
                          <a:cs typeface="Arial" panose="020B0604020202020204" pitchFamily="34" charset="0"/>
                        </a:rPr>
                        <a:t>Clause </a:t>
                      </a:r>
                    </a:p>
                    <a:p>
                      <a:r>
                        <a:rPr lang="en-ZA" sz="1600" dirty="0">
                          <a:latin typeface="Arial" panose="020B0604020202020204" pitchFamily="34" charset="0"/>
                          <a:cs typeface="Arial" panose="020B0604020202020204" pitchFamily="34" charset="0"/>
                        </a:rPr>
                        <a:t>Number</a:t>
                      </a:r>
                    </a:p>
                  </a:txBody>
                  <a:tcPr/>
                </a:tc>
                <a:tc>
                  <a:txBody>
                    <a:bodyPr/>
                    <a:lstStyle/>
                    <a:p>
                      <a:r>
                        <a:rPr lang="en-ZA" sz="1600" dirty="0">
                          <a:latin typeface="Arial" panose="020B0604020202020204" pitchFamily="34" charset="0"/>
                          <a:cs typeface="Arial" panose="020B0604020202020204" pitchFamily="34" charset="0"/>
                        </a:rPr>
                        <a:t>PRE-QUALIFICATION: ELIGIBILITY CRITERIA</a:t>
                      </a:r>
                    </a:p>
                  </a:txBody>
                  <a:tcPr/>
                </a:tc>
                <a:extLst>
                  <a:ext uri="{0D108BD9-81ED-4DB2-BD59-A6C34878D82A}">
                    <a16:rowId xmlns:a16="http://schemas.microsoft.com/office/drawing/2014/main" val="916006533"/>
                  </a:ext>
                </a:extLst>
              </a:tr>
              <a:tr h="4883517">
                <a:tc>
                  <a:txBody>
                    <a:bodyPr/>
                    <a:lstStyle/>
                    <a:p>
                      <a:r>
                        <a:rPr lang="en-ZA" sz="1600" b="1" dirty="0">
                          <a:latin typeface="Arial" panose="020B0604020202020204" pitchFamily="34" charset="0"/>
                          <a:cs typeface="Arial" panose="020B0604020202020204" pitchFamily="34" charset="0"/>
                        </a:rPr>
                        <a:t>C.2.1</a:t>
                      </a:r>
                    </a:p>
                  </a:txBody>
                  <a:tcPr>
                    <a:noFill/>
                  </a:tcPr>
                </a:tc>
                <a:tc>
                  <a:txBody>
                    <a:bodyPr/>
                    <a:lstStyle/>
                    <a:p>
                      <a:pPr marL="0" marR="0"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Only those tenderers who satisfy the following criteria are eligible to submit tenders:</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(a)	Meet the minimum requirements for the key persons as stated in the Scope of Works in Clause C.3.1.11: Personnel requirements;</a:t>
                      </a:r>
                      <a:r>
                        <a:rPr lang="en-ZA" sz="1300" dirty="0">
                          <a:effectLst/>
                          <a:latin typeface="Arial" panose="020B0604020202020204" pitchFamily="34" charset="0"/>
                          <a:ea typeface="Times New Roman" panose="02020603050405020304" pitchFamily="18" charset="0"/>
                          <a:cs typeface="Times New Roman" panose="02020603050405020304" pitchFamily="18" charset="0"/>
                        </a:rPr>
                        <a:t> excluding 3.1.11(f), which is dealt with under Tender Data C.3.13(k)</a:t>
                      </a:r>
                      <a:r>
                        <a:rPr lang="en-ZA" sz="1300" dirty="0">
                          <a:effectLst/>
                          <a:latin typeface="Arial" panose="020B0604020202020204" pitchFamily="34" charset="0"/>
                          <a:ea typeface="Times New Roman" panose="02020603050405020304" pitchFamily="18" charset="0"/>
                          <a:cs typeface="Arial" panose="020B0604020202020204" pitchFamily="34" charset="0"/>
                        </a:rPr>
                        <a:t>.</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(b)	Registered on National Treasury Central Supplier Database.</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Tenderers, or in the event of a Joint Venture or a Targeted Enterprise, each member of the Joint Venture or Targeted Enterprise, shall be registered on the National Treasury Central Supplier Database at the closing date for tender submissions. If not registered as verified online at tender closing, the tenderer will be declared non-responsive.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(c)	Criteria for preferential procurement.</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Tenderers that have a B-BBEE contributor status level of 1, 2, 3 or 4 who are an EME or QSE</a:t>
                      </a:r>
                    </a:p>
                    <a:p>
                      <a:pPr marL="360045" marR="0"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 </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Tenderers shall submit a valid B-BBEE certificate or Sworn Affidavit (where applicable) in compliance with Tender Data C.3.11 as proof of eligibility.</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ZA" sz="1300" dirty="0">
                          <a:effectLst/>
                          <a:latin typeface="Arial" panose="020B0604020202020204" pitchFamily="34" charset="0"/>
                          <a:ea typeface="Times New Roman" panose="02020603050405020304" pitchFamily="18" charset="0"/>
                          <a:cs typeface="Arial" panose="020B0604020202020204" pitchFamily="34" charset="0"/>
                        </a:rPr>
                        <a:t> Failure to satisfy the eligibility criteria will result in a non-responsive tender.</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95711850"/>
                  </a:ext>
                </a:extLst>
              </a:tr>
            </a:tbl>
          </a:graphicData>
        </a:graphic>
      </p:graphicFrame>
    </p:spTree>
    <p:extLst>
      <p:ext uri="{BB962C8B-B14F-4D97-AF65-F5344CB8AC3E}">
        <p14:creationId xmlns:p14="http://schemas.microsoft.com/office/powerpoint/2010/main" val="2832114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8A5D3595-92A9-5854-446D-04357C688D48}"/>
              </a:ext>
            </a:extLst>
          </p:cNvPr>
          <p:cNvGraphicFramePr>
            <a:graphicFrameLocks noGrp="1"/>
          </p:cNvGraphicFramePr>
          <p:nvPr>
            <p:extLst>
              <p:ext uri="{D42A27DB-BD31-4B8C-83A1-F6EECF244321}">
                <p14:modId xmlns:p14="http://schemas.microsoft.com/office/powerpoint/2010/main" val="924276258"/>
              </p:ext>
            </p:extLst>
          </p:nvPr>
        </p:nvGraphicFramePr>
        <p:xfrm>
          <a:off x="676033" y="713810"/>
          <a:ext cx="8348979" cy="5073040"/>
        </p:xfrm>
        <a:graphic>
          <a:graphicData uri="http://schemas.openxmlformats.org/drawingml/2006/table">
            <a:tbl>
              <a:tblPr firstRow="1" bandRow="1">
                <a:tableStyleId>{2D5ABB26-0587-4C30-8999-92F81FD0307C}</a:tableStyleId>
              </a:tblPr>
              <a:tblGrid>
                <a:gridCol w="586740">
                  <a:extLst>
                    <a:ext uri="{9D8B030D-6E8A-4147-A177-3AD203B41FA5}">
                      <a16:colId xmlns:a16="http://schemas.microsoft.com/office/drawing/2014/main" val="20000"/>
                    </a:ext>
                  </a:extLst>
                </a:gridCol>
                <a:gridCol w="4080510">
                  <a:extLst>
                    <a:ext uri="{9D8B030D-6E8A-4147-A177-3AD203B41FA5}">
                      <a16:colId xmlns:a16="http://schemas.microsoft.com/office/drawing/2014/main" val="20001"/>
                    </a:ext>
                  </a:extLst>
                </a:gridCol>
                <a:gridCol w="3681729">
                  <a:extLst>
                    <a:ext uri="{9D8B030D-6E8A-4147-A177-3AD203B41FA5}">
                      <a16:colId xmlns:a16="http://schemas.microsoft.com/office/drawing/2014/main" val="20002"/>
                    </a:ext>
                  </a:extLst>
                </a:gridCol>
              </a:tblGrid>
              <a:tr h="409575">
                <a:tc>
                  <a:txBody>
                    <a:bodyPr/>
                    <a:lstStyle/>
                    <a:p>
                      <a:pPr marL="91440">
                        <a:lnSpc>
                          <a:spcPct val="100000"/>
                        </a:lnSpc>
                        <a:spcBef>
                          <a:spcPts val="270"/>
                        </a:spcBef>
                      </a:pPr>
                      <a:r>
                        <a:rPr sz="1400" b="1" spc="-5" dirty="0">
                          <a:solidFill>
                            <a:srgbClr val="FFFFFF"/>
                          </a:solidFill>
                          <a:latin typeface="Calibri"/>
                          <a:cs typeface="Calibri"/>
                        </a:rPr>
                        <a:t>Item</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A4A4"/>
                    </a:solidFill>
                  </a:tcPr>
                </a:tc>
                <a:tc>
                  <a:txBody>
                    <a:bodyPr/>
                    <a:lstStyle/>
                    <a:p>
                      <a:pPr marL="91440">
                        <a:lnSpc>
                          <a:spcPct val="100000"/>
                        </a:lnSpc>
                        <a:spcBef>
                          <a:spcPts val="270"/>
                        </a:spcBef>
                      </a:pPr>
                      <a:r>
                        <a:rPr sz="1400" b="1" dirty="0">
                          <a:solidFill>
                            <a:srgbClr val="FFFFFF"/>
                          </a:solidFill>
                          <a:latin typeface="Calibri"/>
                          <a:cs typeface="Calibri"/>
                        </a:rPr>
                        <a:t>Description</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A4A4"/>
                    </a:solidFill>
                  </a:tcPr>
                </a:tc>
                <a:tc>
                  <a:txBody>
                    <a:bodyPr/>
                    <a:lstStyle/>
                    <a:p>
                      <a:pPr marL="92075">
                        <a:lnSpc>
                          <a:spcPct val="100000"/>
                        </a:lnSpc>
                        <a:spcBef>
                          <a:spcPts val="270"/>
                        </a:spcBef>
                      </a:pPr>
                      <a:r>
                        <a:rPr sz="1400" b="1" spc="-5" dirty="0">
                          <a:solidFill>
                            <a:srgbClr val="FFFFFF"/>
                          </a:solidFill>
                          <a:latin typeface="Calibri"/>
                          <a:cs typeface="Calibri"/>
                        </a:rPr>
                        <a:t>Required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A4A4"/>
                    </a:solidFill>
                  </a:tcPr>
                </a:tc>
                <a:extLst>
                  <a:ext uri="{0D108BD9-81ED-4DB2-BD59-A6C34878D82A}">
                    <a16:rowId xmlns:a16="http://schemas.microsoft.com/office/drawing/2014/main" val="10000"/>
                  </a:ext>
                </a:extLst>
              </a:tr>
              <a:tr h="2225040">
                <a:tc>
                  <a:txBody>
                    <a:bodyPr/>
                    <a:lstStyle/>
                    <a:p>
                      <a:pPr>
                        <a:lnSpc>
                          <a:spcPct val="100000"/>
                        </a:lnSpc>
                      </a:pPr>
                      <a:endParaRPr sz="1400">
                        <a:latin typeface="Times New Roman"/>
                        <a:cs typeface="Times New Roman"/>
                      </a:endParaRPr>
                    </a:p>
                    <a:p>
                      <a:pPr>
                        <a:lnSpc>
                          <a:spcPct val="100000"/>
                        </a:lnSpc>
                        <a:spcBef>
                          <a:spcPts val="5"/>
                        </a:spcBef>
                      </a:pPr>
                      <a:endParaRPr sz="1750">
                        <a:latin typeface="Times New Roman"/>
                        <a:cs typeface="Times New Roman"/>
                      </a:endParaRPr>
                    </a:p>
                    <a:p>
                      <a:pPr marL="91440">
                        <a:lnSpc>
                          <a:spcPct val="100000"/>
                        </a:lnSpc>
                        <a:spcBef>
                          <a:spcPts val="5"/>
                        </a:spcBef>
                      </a:pPr>
                      <a:r>
                        <a:rPr sz="1400" spc="-5" dirty="0">
                          <a:latin typeface="Calibri"/>
                          <a:cs typeface="Calibri"/>
                        </a:rPr>
                        <a:t>a.</a:t>
                      </a:r>
                      <a:endParaRPr sz="14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0E0"/>
                    </a:solidFill>
                  </a:tcPr>
                </a:tc>
                <a:tc>
                  <a:txBody>
                    <a:bodyPr/>
                    <a:lstStyle/>
                    <a:p>
                      <a:pPr marL="91440" marR="83185" algn="just">
                        <a:lnSpc>
                          <a:spcPct val="100000"/>
                        </a:lnSpc>
                        <a:spcBef>
                          <a:spcPts val="270"/>
                        </a:spcBef>
                      </a:pPr>
                      <a:r>
                        <a:rPr sz="1400" spc="-5" dirty="0">
                          <a:latin typeface="Calibri"/>
                          <a:cs typeface="Calibri"/>
                        </a:rPr>
                        <a:t>Meet </a:t>
                      </a:r>
                      <a:r>
                        <a:rPr sz="1400" dirty="0">
                          <a:latin typeface="Calibri"/>
                          <a:cs typeface="Calibri"/>
                        </a:rPr>
                        <a:t>the </a:t>
                      </a:r>
                      <a:r>
                        <a:rPr sz="1400" spc="-5" dirty="0">
                          <a:latin typeface="Calibri"/>
                          <a:cs typeface="Calibri"/>
                        </a:rPr>
                        <a:t>minimum requirements </a:t>
                      </a:r>
                      <a:r>
                        <a:rPr sz="1400" spc="-10" dirty="0">
                          <a:latin typeface="Calibri"/>
                          <a:cs typeface="Calibri"/>
                        </a:rPr>
                        <a:t>for </a:t>
                      </a:r>
                      <a:r>
                        <a:rPr sz="1400" spc="-5" dirty="0">
                          <a:latin typeface="Calibri"/>
                          <a:cs typeface="Calibri"/>
                        </a:rPr>
                        <a:t>the </a:t>
                      </a:r>
                      <a:r>
                        <a:rPr sz="1400" spc="-20" dirty="0">
                          <a:latin typeface="Calibri"/>
                          <a:cs typeface="Calibri"/>
                        </a:rPr>
                        <a:t>key </a:t>
                      </a:r>
                      <a:r>
                        <a:rPr sz="1400" spc="-5" dirty="0">
                          <a:latin typeface="Calibri"/>
                          <a:cs typeface="Calibri"/>
                        </a:rPr>
                        <a:t>persons </a:t>
                      </a:r>
                      <a:r>
                        <a:rPr sz="1400" dirty="0">
                          <a:latin typeface="Calibri"/>
                          <a:cs typeface="Calibri"/>
                        </a:rPr>
                        <a:t> </a:t>
                      </a:r>
                      <a:r>
                        <a:rPr sz="1400" spc="-5" dirty="0">
                          <a:latin typeface="Calibri"/>
                          <a:cs typeface="Calibri"/>
                        </a:rPr>
                        <a:t>as </a:t>
                      </a:r>
                      <a:r>
                        <a:rPr sz="1400" spc="-10" dirty="0">
                          <a:latin typeface="Calibri"/>
                          <a:cs typeface="Calibri"/>
                        </a:rPr>
                        <a:t>stated </a:t>
                      </a:r>
                      <a:r>
                        <a:rPr sz="1400" dirty="0">
                          <a:latin typeface="Calibri"/>
                          <a:cs typeface="Calibri"/>
                        </a:rPr>
                        <a:t>in the </a:t>
                      </a:r>
                      <a:r>
                        <a:rPr sz="1400" spc="-5" dirty="0">
                          <a:latin typeface="Calibri"/>
                          <a:cs typeface="Calibri"/>
                        </a:rPr>
                        <a:t>Scope </a:t>
                      </a:r>
                      <a:r>
                        <a:rPr sz="1400" dirty="0">
                          <a:latin typeface="Calibri"/>
                          <a:cs typeface="Calibri"/>
                        </a:rPr>
                        <a:t>of </a:t>
                      </a:r>
                      <a:r>
                        <a:rPr sz="1400" spc="-15" dirty="0">
                          <a:latin typeface="Calibri"/>
                          <a:cs typeface="Calibri"/>
                        </a:rPr>
                        <a:t>Works</a:t>
                      </a:r>
                      <a:r>
                        <a:rPr sz="1400" spc="-10" dirty="0">
                          <a:latin typeface="Calibri"/>
                          <a:cs typeface="Calibri"/>
                        </a:rPr>
                        <a:t> </a:t>
                      </a:r>
                      <a:r>
                        <a:rPr sz="1400" dirty="0">
                          <a:latin typeface="Calibri"/>
                          <a:cs typeface="Calibri"/>
                        </a:rPr>
                        <a:t>in Clause </a:t>
                      </a:r>
                      <a:r>
                        <a:rPr sz="1400" spc="-5" dirty="0">
                          <a:latin typeface="Calibri"/>
                          <a:cs typeface="Calibri"/>
                        </a:rPr>
                        <a:t>C3.1.11: </a:t>
                      </a:r>
                      <a:r>
                        <a:rPr sz="1400" dirty="0">
                          <a:latin typeface="Calibri"/>
                          <a:cs typeface="Calibri"/>
                        </a:rPr>
                        <a:t> </a:t>
                      </a:r>
                      <a:r>
                        <a:rPr sz="1400" spc="-10" dirty="0">
                          <a:latin typeface="Calibri"/>
                          <a:cs typeface="Calibri"/>
                        </a:rPr>
                        <a:t>Personnel</a:t>
                      </a:r>
                      <a:r>
                        <a:rPr sz="1400" dirty="0">
                          <a:latin typeface="Calibri"/>
                          <a:cs typeface="Calibri"/>
                        </a:rPr>
                        <a:t> </a:t>
                      </a:r>
                      <a:r>
                        <a:rPr sz="1400" spc="-10" dirty="0">
                          <a:latin typeface="Calibri"/>
                          <a:cs typeface="Calibri"/>
                        </a:rPr>
                        <a:t>requirements.</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0E0"/>
                    </a:solidFill>
                  </a:tcPr>
                </a:tc>
                <a:tc>
                  <a:txBody>
                    <a:bodyPr/>
                    <a:lstStyle/>
                    <a:p>
                      <a:pPr marL="92075" marR="180975">
                        <a:lnSpc>
                          <a:spcPct val="100000"/>
                        </a:lnSpc>
                        <a:spcBef>
                          <a:spcPts val="270"/>
                        </a:spcBef>
                      </a:pPr>
                      <a:r>
                        <a:rPr sz="1400" spc="-5" dirty="0">
                          <a:latin typeface="Calibri"/>
                          <a:cs typeface="Calibri"/>
                        </a:rPr>
                        <a:t>Provide</a:t>
                      </a:r>
                      <a:r>
                        <a:rPr sz="1400" spc="-20" dirty="0">
                          <a:latin typeface="Calibri"/>
                          <a:cs typeface="Calibri"/>
                        </a:rPr>
                        <a:t> </a:t>
                      </a:r>
                      <a:r>
                        <a:rPr sz="1400" spc="-5" dirty="0">
                          <a:latin typeface="Calibri"/>
                          <a:cs typeface="Calibri"/>
                        </a:rPr>
                        <a:t>the</a:t>
                      </a:r>
                      <a:r>
                        <a:rPr sz="1400" spc="15" dirty="0">
                          <a:latin typeface="Calibri"/>
                          <a:cs typeface="Calibri"/>
                        </a:rPr>
                        <a:t> </a:t>
                      </a:r>
                      <a:r>
                        <a:rPr sz="1400" spc="-5" dirty="0">
                          <a:latin typeface="Calibri"/>
                          <a:cs typeface="Calibri"/>
                        </a:rPr>
                        <a:t>details</a:t>
                      </a:r>
                      <a:r>
                        <a:rPr sz="1400" spc="5" dirty="0">
                          <a:latin typeface="Calibri"/>
                          <a:cs typeface="Calibri"/>
                        </a:rPr>
                        <a:t> </a:t>
                      </a:r>
                      <a:r>
                        <a:rPr sz="1400" spc="-5" dirty="0">
                          <a:latin typeface="Calibri"/>
                          <a:cs typeface="Calibri"/>
                        </a:rPr>
                        <a:t>of</a:t>
                      </a:r>
                      <a:r>
                        <a:rPr sz="1400" spc="-15" dirty="0">
                          <a:latin typeface="Calibri"/>
                          <a:cs typeface="Calibri"/>
                        </a:rPr>
                        <a:t> </a:t>
                      </a:r>
                      <a:r>
                        <a:rPr sz="1400" spc="-5" dirty="0">
                          <a:latin typeface="Calibri"/>
                          <a:cs typeface="Calibri"/>
                        </a:rPr>
                        <a:t>the</a:t>
                      </a:r>
                      <a:r>
                        <a:rPr sz="1400" spc="15" dirty="0">
                          <a:latin typeface="Calibri"/>
                          <a:cs typeface="Calibri"/>
                        </a:rPr>
                        <a:t> </a:t>
                      </a:r>
                      <a:r>
                        <a:rPr lang="en-US" sz="1400" spc="-5" dirty="0">
                          <a:latin typeface="Calibri"/>
                          <a:cs typeface="Calibri"/>
                        </a:rPr>
                        <a:t>Project Leader</a:t>
                      </a:r>
                      <a:r>
                        <a:rPr lang="en-US" sz="1400" spc="-20" dirty="0">
                          <a:latin typeface="Calibri"/>
                          <a:cs typeface="Calibri"/>
                        </a:rPr>
                        <a:t> and</a:t>
                      </a:r>
                      <a:r>
                        <a:rPr sz="1400" spc="-20" dirty="0">
                          <a:latin typeface="Calibri"/>
                          <a:cs typeface="Calibri"/>
                        </a:rPr>
                        <a:t> </a:t>
                      </a:r>
                      <a:r>
                        <a:rPr sz="1400" spc="-15" dirty="0">
                          <a:latin typeface="Calibri"/>
                          <a:cs typeface="Calibri"/>
                        </a:rPr>
                        <a:t> </a:t>
                      </a:r>
                      <a:r>
                        <a:rPr sz="1400" spc="-5" dirty="0">
                          <a:latin typeface="Calibri"/>
                          <a:cs typeface="Calibri"/>
                        </a:rPr>
                        <a:t>Design</a:t>
                      </a:r>
                      <a:r>
                        <a:rPr sz="1400" dirty="0">
                          <a:latin typeface="Calibri"/>
                          <a:cs typeface="Calibri"/>
                        </a:rPr>
                        <a:t> </a:t>
                      </a:r>
                      <a:r>
                        <a:rPr sz="1400" spc="-5" dirty="0">
                          <a:latin typeface="Calibri"/>
                          <a:cs typeface="Calibri"/>
                        </a:rPr>
                        <a:t>Specialist</a:t>
                      </a:r>
                      <a:r>
                        <a:rPr sz="1400" spc="-10" dirty="0">
                          <a:latin typeface="Calibri"/>
                          <a:cs typeface="Calibri"/>
                        </a:rPr>
                        <a:t> </a:t>
                      </a:r>
                      <a:r>
                        <a:rPr sz="1400" spc="-15" dirty="0">
                          <a:latin typeface="Calibri"/>
                          <a:cs typeface="Calibri"/>
                        </a:rPr>
                        <a:t>(Pavement</a:t>
                      </a:r>
                      <a:r>
                        <a:rPr sz="1400" spc="15" dirty="0">
                          <a:latin typeface="Calibri"/>
                          <a:cs typeface="Calibri"/>
                        </a:rPr>
                        <a:t> </a:t>
                      </a:r>
                      <a:r>
                        <a:rPr sz="1400" dirty="0">
                          <a:latin typeface="Calibri"/>
                          <a:cs typeface="Calibri"/>
                        </a:rPr>
                        <a:t>&amp;</a:t>
                      </a:r>
                      <a:r>
                        <a:rPr sz="1400" spc="5" dirty="0">
                          <a:latin typeface="Calibri"/>
                          <a:cs typeface="Calibri"/>
                        </a:rPr>
                        <a:t> </a:t>
                      </a:r>
                      <a:r>
                        <a:rPr sz="1400" spc="-5" dirty="0">
                          <a:latin typeface="Calibri"/>
                          <a:cs typeface="Calibri"/>
                        </a:rPr>
                        <a:t>Materials </a:t>
                      </a:r>
                      <a:r>
                        <a:rPr sz="1400" dirty="0">
                          <a:latin typeface="Calibri"/>
                          <a:cs typeface="Calibri"/>
                        </a:rPr>
                        <a:t> </a:t>
                      </a:r>
                      <a:r>
                        <a:rPr sz="1400" spc="-5" dirty="0">
                          <a:latin typeface="Calibri"/>
                          <a:cs typeface="Calibri"/>
                        </a:rPr>
                        <a:t>Engineer)</a:t>
                      </a:r>
                      <a:r>
                        <a:rPr sz="1400" spc="15" dirty="0">
                          <a:latin typeface="Calibri"/>
                          <a:cs typeface="Calibri"/>
                        </a:rPr>
                        <a:t> </a:t>
                      </a:r>
                      <a:r>
                        <a:rPr sz="1400" dirty="0">
                          <a:latin typeface="Calibri"/>
                          <a:cs typeface="Calibri"/>
                        </a:rPr>
                        <a:t>as</a:t>
                      </a:r>
                      <a:r>
                        <a:rPr sz="1400" spc="5" dirty="0">
                          <a:latin typeface="Calibri"/>
                          <a:cs typeface="Calibri"/>
                        </a:rPr>
                        <a:t> </a:t>
                      </a:r>
                      <a:r>
                        <a:rPr sz="1400" spc="-10" dirty="0">
                          <a:latin typeface="Calibri"/>
                          <a:cs typeface="Calibri"/>
                        </a:rPr>
                        <a:t>required</a:t>
                      </a:r>
                      <a:r>
                        <a:rPr sz="1400" spc="25" dirty="0">
                          <a:latin typeface="Calibri"/>
                          <a:cs typeface="Calibri"/>
                        </a:rPr>
                        <a:t> </a:t>
                      </a:r>
                      <a:r>
                        <a:rPr sz="1400" dirty="0">
                          <a:latin typeface="Calibri"/>
                          <a:cs typeface="Calibri"/>
                        </a:rPr>
                        <a:t>in</a:t>
                      </a:r>
                      <a:r>
                        <a:rPr sz="1400" spc="-10" dirty="0">
                          <a:latin typeface="Calibri"/>
                          <a:cs typeface="Calibri"/>
                        </a:rPr>
                        <a:t> </a:t>
                      </a:r>
                      <a:r>
                        <a:rPr sz="1400" spc="-5" dirty="0">
                          <a:latin typeface="Calibri"/>
                          <a:cs typeface="Calibri"/>
                        </a:rPr>
                        <a:t>the </a:t>
                      </a:r>
                      <a:r>
                        <a:rPr sz="1400" spc="-300" dirty="0">
                          <a:latin typeface="Calibri"/>
                          <a:cs typeface="Calibri"/>
                        </a:rPr>
                        <a:t> </a:t>
                      </a:r>
                      <a:r>
                        <a:rPr sz="1400" dirty="0">
                          <a:latin typeface="Calibri"/>
                          <a:cs typeface="Calibri"/>
                        </a:rPr>
                        <a:t>B – </a:t>
                      </a:r>
                      <a:r>
                        <a:rPr sz="1400" spc="-10" dirty="0">
                          <a:latin typeface="Calibri"/>
                          <a:cs typeface="Calibri"/>
                        </a:rPr>
                        <a:t>Forms. </a:t>
                      </a:r>
                      <a:r>
                        <a:rPr sz="1400" spc="-5" dirty="0">
                          <a:latin typeface="Calibri"/>
                          <a:cs typeface="Calibri"/>
                        </a:rPr>
                        <a:t>When </a:t>
                      </a:r>
                      <a:r>
                        <a:rPr sz="1400" dirty="0">
                          <a:latin typeface="Calibri"/>
                          <a:cs typeface="Calibri"/>
                        </a:rPr>
                        <a:t>a </a:t>
                      </a:r>
                      <a:r>
                        <a:rPr sz="1400" spc="-5" dirty="0">
                          <a:latin typeface="Calibri"/>
                          <a:cs typeface="Calibri"/>
                        </a:rPr>
                        <a:t>proposed </a:t>
                      </a:r>
                      <a:r>
                        <a:rPr sz="1400" spc="-10" dirty="0">
                          <a:latin typeface="Calibri"/>
                          <a:cs typeface="Calibri"/>
                        </a:rPr>
                        <a:t>candidate for any</a:t>
                      </a:r>
                      <a:r>
                        <a:rPr lang="en-US" sz="1400" spc="-10" dirty="0">
                          <a:latin typeface="Calibri"/>
                          <a:cs typeface="Calibri"/>
                        </a:rPr>
                        <a:t> </a:t>
                      </a:r>
                      <a:r>
                        <a:rPr sz="1400" dirty="0">
                          <a:latin typeface="Calibri"/>
                          <a:cs typeface="Calibri"/>
                        </a:rPr>
                        <a:t>position is </a:t>
                      </a:r>
                      <a:r>
                        <a:rPr sz="1400" spc="-5" dirty="0">
                          <a:latin typeface="Calibri"/>
                          <a:cs typeface="Calibri"/>
                        </a:rPr>
                        <a:t>not </a:t>
                      </a:r>
                      <a:r>
                        <a:rPr sz="1400" dirty="0">
                          <a:latin typeface="Calibri"/>
                          <a:cs typeface="Calibri"/>
                        </a:rPr>
                        <a:t>in the </a:t>
                      </a:r>
                      <a:r>
                        <a:rPr sz="1400" spc="-5" dirty="0">
                          <a:latin typeface="Calibri"/>
                          <a:cs typeface="Calibri"/>
                        </a:rPr>
                        <a:t>permanent employ of the</a:t>
                      </a:r>
                      <a:r>
                        <a:rPr lang="en-US" sz="1400" spc="-5" dirty="0">
                          <a:latin typeface="Calibri"/>
                          <a:cs typeface="Calibri"/>
                        </a:rPr>
                        <a:t> </a:t>
                      </a:r>
                      <a:r>
                        <a:rPr sz="1400" spc="-10" dirty="0">
                          <a:latin typeface="Calibri"/>
                          <a:cs typeface="Calibri"/>
                        </a:rPr>
                        <a:t>tenderer</a:t>
                      </a:r>
                      <a:r>
                        <a:rPr sz="1400" spc="15" dirty="0">
                          <a:latin typeface="Calibri"/>
                          <a:cs typeface="Calibri"/>
                        </a:rPr>
                        <a:t> </a:t>
                      </a:r>
                      <a:r>
                        <a:rPr sz="1400" spc="-5" dirty="0">
                          <a:latin typeface="Calibri"/>
                          <a:cs typeface="Calibri"/>
                        </a:rPr>
                        <a:t>but</a:t>
                      </a:r>
                      <a:r>
                        <a:rPr sz="1400" spc="15" dirty="0">
                          <a:latin typeface="Calibri"/>
                          <a:cs typeface="Calibri"/>
                        </a:rPr>
                        <a:t> </a:t>
                      </a:r>
                      <a:r>
                        <a:rPr sz="1400" dirty="0">
                          <a:latin typeface="Calibri"/>
                          <a:cs typeface="Calibri"/>
                        </a:rPr>
                        <a:t>a</a:t>
                      </a:r>
                      <a:r>
                        <a:rPr sz="1400" spc="-5" dirty="0">
                          <a:latin typeface="Calibri"/>
                          <a:cs typeface="Calibri"/>
                        </a:rPr>
                        <a:t> </a:t>
                      </a:r>
                      <a:r>
                        <a:rPr sz="1400" spc="-10" dirty="0">
                          <a:latin typeface="Calibri"/>
                          <a:cs typeface="Calibri"/>
                        </a:rPr>
                        <a:t>contracted</a:t>
                      </a:r>
                      <a:r>
                        <a:rPr sz="1400" spc="-5" dirty="0">
                          <a:latin typeface="Calibri"/>
                          <a:cs typeface="Calibri"/>
                        </a:rPr>
                        <a:t> person,</a:t>
                      </a:r>
                      <a:r>
                        <a:rPr sz="1400" spc="-10" dirty="0">
                          <a:latin typeface="Calibri"/>
                          <a:cs typeface="Calibri"/>
                        </a:rPr>
                        <a:t> </a:t>
                      </a:r>
                      <a:r>
                        <a:rPr sz="1400" spc="-5" dirty="0">
                          <a:latin typeface="Calibri"/>
                          <a:cs typeface="Calibri"/>
                        </a:rPr>
                        <a:t>this</a:t>
                      </a:r>
                      <a:r>
                        <a:rPr sz="1400" spc="10" dirty="0">
                          <a:latin typeface="Calibri"/>
                          <a:cs typeface="Calibri"/>
                        </a:rPr>
                        <a:t> </a:t>
                      </a:r>
                      <a:r>
                        <a:rPr sz="1400" spc="-10" dirty="0">
                          <a:latin typeface="Calibri"/>
                          <a:cs typeface="Calibri"/>
                        </a:rPr>
                        <a:t>must</a:t>
                      </a:r>
                      <a:r>
                        <a:rPr sz="1400" dirty="0">
                          <a:latin typeface="Calibri"/>
                          <a:cs typeface="Calibri"/>
                        </a:rPr>
                        <a:t> </a:t>
                      </a:r>
                      <a:r>
                        <a:rPr sz="1400" spc="-5" dirty="0">
                          <a:latin typeface="Calibri"/>
                          <a:cs typeface="Calibri"/>
                        </a:rPr>
                        <a:t>be</a:t>
                      </a:r>
                      <a:r>
                        <a:rPr lang="en-US" sz="1400" spc="-5" dirty="0">
                          <a:latin typeface="Calibri"/>
                          <a:cs typeface="Calibri"/>
                        </a:rPr>
                        <a:t> </a:t>
                      </a:r>
                      <a:r>
                        <a:rPr sz="1400" spc="-5" dirty="0">
                          <a:latin typeface="Calibri"/>
                          <a:cs typeface="Calibri"/>
                        </a:rPr>
                        <a:t>indicated on form </a:t>
                      </a:r>
                      <a:r>
                        <a:rPr sz="1400" dirty="0">
                          <a:latin typeface="Calibri"/>
                          <a:cs typeface="Calibri"/>
                        </a:rPr>
                        <a:t>B2</a:t>
                      </a:r>
                      <a:r>
                        <a:rPr lang="en-US" sz="1400" dirty="0">
                          <a:latin typeface="Calibri"/>
                          <a:cs typeface="Calibri"/>
                        </a:rPr>
                        <a:t>,</a:t>
                      </a:r>
                      <a:r>
                        <a:rPr sz="1400" dirty="0">
                          <a:latin typeface="Calibri"/>
                          <a:cs typeface="Calibri"/>
                        </a:rPr>
                        <a:t> </a:t>
                      </a:r>
                      <a:r>
                        <a:rPr sz="1400" spc="-5" dirty="0">
                          <a:latin typeface="Calibri"/>
                          <a:cs typeface="Calibri"/>
                        </a:rPr>
                        <a:t>and </a:t>
                      </a:r>
                      <a:r>
                        <a:rPr sz="1400" dirty="0">
                          <a:latin typeface="Calibri"/>
                          <a:cs typeface="Calibri"/>
                        </a:rPr>
                        <a:t>a </a:t>
                      </a:r>
                      <a:r>
                        <a:rPr sz="1400" spc="-5" dirty="0">
                          <a:latin typeface="Calibri"/>
                          <a:cs typeface="Calibri"/>
                        </a:rPr>
                        <a:t>signed </a:t>
                      </a:r>
                      <a:r>
                        <a:rPr sz="1400" spc="-10" dirty="0">
                          <a:latin typeface="Calibri"/>
                          <a:cs typeface="Calibri"/>
                        </a:rPr>
                        <a:t>letter </a:t>
                      </a:r>
                      <a:r>
                        <a:rPr sz="1400" spc="-5" dirty="0">
                          <a:latin typeface="Calibri"/>
                          <a:cs typeface="Calibri"/>
                        </a:rPr>
                        <a:t>of</a:t>
                      </a:r>
                      <a:r>
                        <a:rPr lang="en-US" sz="1400" spc="-5" dirty="0">
                          <a:latin typeface="Calibri"/>
                          <a:cs typeface="Calibri"/>
                        </a:rPr>
                        <a:t> </a:t>
                      </a:r>
                      <a:r>
                        <a:rPr sz="1400" spc="-10" dirty="0">
                          <a:latin typeface="Calibri"/>
                          <a:cs typeface="Calibri"/>
                        </a:rPr>
                        <a:t>consent</a:t>
                      </a:r>
                      <a:r>
                        <a:rPr sz="1400" spc="5" dirty="0">
                          <a:latin typeface="Calibri"/>
                          <a:cs typeface="Calibri"/>
                        </a:rPr>
                        <a:t> </a:t>
                      </a:r>
                      <a:r>
                        <a:rPr sz="1400" spc="-10" dirty="0">
                          <a:latin typeface="Calibri"/>
                          <a:cs typeface="Calibri"/>
                        </a:rPr>
                        <a:t>from</a:t>
                      </a:r>
                      <a:r>
                        <a:rPr sz="1400" spc="-30" dirty="0">
                          <a:latin typeface="Calibri"/>
                          <a:cs typeface="Calibri"/>
                        </a:rPr>
                        <a:t> </a:t>
                      </a:r>
                      <a:r>
                        <a:rPr sz="1400" spc="-5" dirty="0">
                          <a:latin typeface="Calibri"/>
                          <a:cs typeface="Calibri"/>
                        </a:rPr>
                        <a:t>the</a:t>
                      </a:r>
                      <a:r>
                        <a:rPr sz="1400" spc="25" dirty="0">
                          <a:latin typeface="Calibri"/>
                          <a:cs typeface="Calibri"/>
                        </a:rPr>
                        <a:t> </a:t>
                      </a:r>
                      <a:r>
                        <a:rPr sz="1400" spc="-10" dirty="0">
                          <a:latin typeface="Calibri"/>
                          <a:cs typeface="Calibri"/>
                        </a:rPr>
                        <a:t>candidate</a:t>
                      </a:r>
                      <a:r>
                        <a:rPr sz="1400" spc="20" dirty="0">
                          <a:latin typeface="Calibri"/>
                          <a:cs typeface="Calibri"/>
                        </a:rPr>
                        <a:t> </a:t>
                      </a:r>
                      <a:r>
                        <a:rPr sz="1400" spc="-10" dirty="0">
                          <a:latin typeface="Calibri"/>
                          <a:cs typeface="Calibri"/>
                        </a:rPr>
                        <a:t>must</a:t>
                      </a:r>
                      <a:r>
                        <a:rPr sz="1400" spc="10" dirty="0">
                          <a:latin typeface="Calibri"/>
                          <a:cs typeface="Calibri"/>
                        </a:rPr>
                        <a:t> </a:t>
                      </a:r>
                      <a:r>
                        <a:rPr sz="1400" spc="-5" dirty="0">
                          <a:latin typeface="Calibri"/>
                          <a:cs typeface="Calibri"/>
                        </a:rPr>
                        <a:t>be</a:t>
                      </a:r>
                      <a:r>
                        <a:rPr sz="1400" spc="5" dirty="0">
                          <a:latin typeface="Calibri"/>
                          <a:cs typeface="Calibri"/>
                        </a:rPr>
                        <a:t> </a:t>
                      </a:r>
                      <a:r>
                        <a:rPr sz="1400" spc="-10" dirty="0">
                          <a:latin typeface="Calibri"/>
                          <a:cs typeface="Calibri"/>
                        </a:rPr>
                        <a:t>submitted</a:t>
                      </a:r>
                      <a:r>
                        <a:rPr lang="en-US" sz="1400" spc="-10" dirty="0">
                          <a:latin typeface="Calibri"/>
                          <a:cs typeface="Calibri"/>
                        </a:rPr>
                        <a:t> </a:t>
                      </a:r>
                      <a:r>
                        <a:rPr sz="1400" dirty="0">
                          <a:latin typeface="Calibri"/>
                          <a:cs typeface="Calibri"/>
                        </a:rPr>
                        <a:t>with</a:t>
                      </a:r>
                      <a:r>
                        <a:rPr sz="1400" spc="-20" dirty="0">
                          <a:latin typeface="Calibri"/>
                          <a:cs typeface="Calibri"/>
                        </a:rPr>
                        <a:t> </a:t>
                      </a:r>
                      <a:r>
                        <a:rPr sz="1400" spc="-5" dirty="0">
                          <a:latin typeface="Calibri"/>
                          <a:cs typeface="Calibri"/>
                        </a:rPr>
                        <a:t>the</a:t>
                      </a:r>
                      <a:r>
                        <a:rPr sz="1400" spc="15" dirty="0">
                          <a:latin typeface="Calibri"/>
                          <a:cs typeface="Calibri"/>
                        </a:rPr>
                        <a:t> </a:t>
                      </a:r>
                      <a:r>
                        <a:rPr sz="1400" spc="-10" dirty="0">
                          <a:latin typeface="Calibri"/>
                          <a:cs typeface="Calibri"/>
                        </a:rPr>
                        <a:t>relevant</a:t>
                      </a:r>
                      <a:r>
                        <a:rPr sz="1400" spc="25" dirty="0">
                          <a:latin typeface="Calibri"/>
                          <a:cs typeface="Calibri"/>
                        </a:rPr>
                        <a:t> </a:t>
                      </a:r>
                      <a:r>
                        <a:rPr sz="1400" spc="-5" dirty="0">
                          <a:latin typeface="Calibri"/>
                          <a:cs typeface="Calibri"/>
                        </a:rPr>
                        <a:t>B-forms.</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0E0"/>
                    </a:solidFill>
                  </a:tcPr>
                </a:tc>
                <a:extLst>
                  <a:ext uri="{0D108BD9-81ED-4DB2-BD59-A6C34878D82A}">
                    <a16:rowId xmlns:a16="http://schemas.microsoft.com/office/drawing/2014/main" val="10001"/>
                  </a:ext>
                </a:extLst>
              </a:tr>
              <a:tr h="2438425">
                <a:tc>
                  <a:txBody>
                    <a:bodyPr/>
                    <a:lstStyle/>
                    <a:p>
                      <a:pPr marL="91440">
                        <a:lnSpc>
                          <a:spcPct val="100000"/>
                        </a:lnSpc>
                        <a:spcBef>
                          <a:spcPts val="275"/>
                        </a:spcBef>
                      </a:pPr>
                      <a:r>
                        <a:rPr sz="1400" spc="-10" dirty="0">
                          <a:latin typeface="Calibri"/>
                          <a:cs typeface="Calibri"/>
                        </a:rPr>
                        <a:t>b.</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tc>
                  <a:txBody>
                    <a:bodyPr/>
                    <a:lstStyle/>
                    <a:p>
                      <a:pPr marL="91440" marR="83820" algn="just">
                        <a:lnSpc>
                          <a:spcPct val="100000"/>
                        </a:lnSpc>
                        <a:spcBef>
                          <a:spcPts val="275"/>
                        </a:spcBef>
                      </a:pPr>
                      <a:r>
                        <a:rPr sz="1400" spc="-10" dirty="0">
                          <a:latin typeface="Calibri"/>
                          <a:cs typeface="Calibri"/>
                        </a:rPr>
                        <a:t>Registered</a:t>
                      </a:r>
                      <a:r>
                        <a:rPr sz="1400" spc="-5" dirty="0">
                          <a:latin typeface="Calibri"/>
                          <a:cs typeface="Calibri"/>
                        </a:rPr>
                        <a:t> </a:t>
                      </a:r>
                      <a:r>
                        <a:rPr sz="1400" dirty="0">
                          <a:latin typeface="Calibri"/>
                          <a:cs typeface="Calibri"/>
                        </a:rPr>
                        <a:t>on</a:t>
                      </a:r>
                      <a:r>
                        <a:rPr sz="1400" spc="5" dirty="0">
                          <a:latin typeface="Calibri"/>
                          <a:cs typeface="Calibri"/>
                        </a:rPr>
                        <a:t> </a:t>
                      </a:r>
                      <a:r>
                        <a:rPr sz="1400" spc="-5" dirty="0">
                          <a:latin typeface="Calibri"/>
                          <a:cs typeface="Calibri"/>
                        </a:rPr>
                        <a:t>National</a:t>
                      </a:r>
                      <a:r>
                        <a:rPr sz="1400" dirty="0">
                          <a:latin typeface="Calibri"/>
                          <a:cs typeface="Calibri"/>
                        </a:rPr>
                        <a:t> </a:t>
                      </a:r>
                      <a:r>
                        <a:rPr sz="1400" spc="-15" dirty="0">
                          <a:latin typeface="Calibri"/>
                          <a:cs typeface="Calibri"/>
                        </a:rPr>
                        <a:t>Treasury</a:t>
                      </a:r>
                      <a:r>
                        <a:rPr sz="1400" spc="-10" dirty="0">
                          <a:latin typeface="Calibri"/>
                          <a:cs typeface="Calibri"/>
                        </a:rPr>
                        <a:t> </a:t>
                      </a:r>
                      <a:r>
                        <a:rPr sz="1400" spc="-5" dirty="0">
                          <a:latin typeface="Calibri"/>
                          <a:cs typeface="Calibri"/>
                        </a:rPr>
                        <a:t>Central</a:t>
                      </a:r>
                      <a:r>
                        <a:rPr sz="1400" dirty="0">
                          <a:latin typeface="Calibri"/>
                          <a:cs typeface="Calibri"/>
                        </a:rPr>
                        <a:t> </a:t>
                      </a:r>
                      <a:r>
                        <a:rPr sz="1400" spc="-5" dirty="0">
                          <a:latin typeface="Calibri"/>
                          <a:cs typeface="Calibri"/>
                        </a:rPr>
                        <a:t>Supplier </a:t>
                      </a:r>
                      <a:r>
                        <a:rPr sz="1400" spc="-305" dirty="0">
                          <a:latin typeface="Calibri"/>
                          <a:cs typeface="Calibri"/>
                        </a:rPr>
                        <a:t> </a:t>
                      </a:r>
                      <a:r>
                        <a:rPr sz="1400" spc="-5" dirty="0">
                          <a:latin typeface="Calibri"/>
                          <a:cs typeface="Calibri"/>
                        </a:rPr>
                        <a:t>Database.</a:t>
                      </a:r>
                      <a:endParaRPr sz="1400">
                        <a:latin typeface="Calibri"/>
                        <a:cs typeface="Calibri"/>
                      </a:endParaRPr>
                    </a:p>
                    <a:p>
                      <a:pPr>
                        <a:lnSpc>
                          <a:spcPct val="100000"/>
                        </a:lnSpc>
                        <a:spcBef>
                          <a:spcPts val="10"/>
                        </a:spcBef>
                      </a:pPr>
                      <a:endParaRPr sz="1450">
                        <a:latin typeface="Times New Roman"/>
                        <a:cs typeface="Times New Roman"/>
                      </a:endParaRPr>
                    </a:p>
                    <a:p>
                      <a:pPr marL="91440" marR="81915" algn="just">
                        <a:lnSpc>
                          <a:spcPct val="100000"/>
                        </a:lnSpc>
                      </a:pPr>
                      <a:r>
                        <a:rPr sz="1400" spc="-20" dirty="0">
                          <a:latin typeface="Calibri"/>
                          <a:cs typeface="Calibri"/>
                        </a:rPr>
                        <a:t>Tenderers, </a:t>
                      </a:r>
                      <a:r>
                        <a:rPr sz="1400" dirty="0">
                          <a:latin typeface="Calibri"/>
                          <a:cs typeface="Calibri"/>
                        </a:rPr>
                        <a:t>or in </a:t>
                      </a:r>
                      <a:r>
                        <a:rPr sz="1400" spc="-5" dirty="0">
                          <a:latin typeface="Calibri"/>
                          <a:cs typeface="Calibri"/>
                        </a:rPr>
                        <a:t>the </a:t>
                      </a:r>
                      <a:r>
                        <a:rPr sz="1400" spc="-10" dirty="0">
                          <a:latin typeface="Calibri"/>
                          <a:cs typeface="Calibri"/>
                        </a:rPr>
                        <a:t>event </a:t>
                      </a:r>
                      <a:r>
                        <a:rPr sz="1400" dirty="0">
                          <a:latin typeface="Calibri"/>
                          <a:cs typeface="Calibri"/>
                        </a:rPr>
                        <a:t>of a </a:t>
                      </a:r>
                      <a:r>
                        <a:rPr sz="1400" spc="-5" dirty="0">
                          <a:latin typeface="Calibri"/>
                          <a:cs typeface="Calibri"/>
                        </a:rPr>
                        <a:t>Joint </a:t>
                      </a:r>
                      <a:r>
                        <a:rPr sz="1400" spc="-20" dirty="0">
                          <a:latin typeface="Calibri"/>
                          <a:cs typeface="Calibri"/>
                        </a:rPr>
                        <a:t>Venture </a:t>
                      </a:r>
                      <a:r>
                        <a:rPr sz="1400" dirty="0">
                          <a:latin typeface="Calibri"/>
                          <a:cs typeface="Calibri"/>
                        </a:rPr>
                        <a:t>(JV) or a </a:t>
                      </a:r>
                      <a:r>
                        <a:rPr sz="1400" spc="5" dirty="0">
                          <a:latin typeface="Calibri"/>
                          <a:cs typeface="Calibri"/>
                        </a:rPr>
                        <a:t> </a:t>
                      </a:r>
                      <a:r>
                        <a:rPr sz="1400" spc="-20" dirty="0">
                          <a:latin typeface="Calibri"/>
                          <a:cs typeface="Calibri"/>
                        </a:rPr>
                        <a:t>Targeted</a:t>
                      </a:r>
                      <a:r>
                        <a:rPr sz="1400" spc="-15" dirty="0">
                          <a:latin typeface="Calibri"/>
                          <a:cs typeface="Calibri"/>
                        </a:rPr>
                        <a:t> </a:t>
                      </a:r>
                      <a:r>
                        <a:rPr sz="1400" spc="-5" dirty="0">
                          <a:latin typeface="Calibri"/>
                          <a:cs typeface="Calibri"/>
                        </a:rPr>
                        <a:t>Enterprise,</a:t>
                      </a:r>
                      <a:r>
                        <a:rPr sz="1400" dirty="0">
                          <a:latin typeface="Calibri"/>
                          <a:cs typeface="Calibri"/>
                        </a:rPr>
                        <a:t> </a:t>
                      </a:r>
                      <a:r>
                        <a:rPr sz="1400" spc="-5" dirty="0">
                          <a:latin typeface="Calibri"/>
                          <a:cs typeface="Calibri"/>
                        </a:rPr>
                        <a:t>each</a:t>
                      </a:r>
                      <a:r>
                        <a:rPr sz="1400" dirty="0">
                          <a:latin typeface="Calibri"/>
                          <a:cs typeface="Calibri"/>
                        </a:rPr>
                        <a:t> </a:t>
                      </a:r>
                      <a:r>
                        <a:rPr sz="1400" spc="-5" dirty="0">
                          <a:latin typeface="Calibri"/>
                          <a:cs typeface="Calibri"/>
                        </a:rPr>
                        <a:t>member</a:t>
                      </a:r>
                      <a:r>
                        <a:rPr sz="1400" dirty="0">
                          <a:latin typeface="Calibri"/>
                          <a:cs typeface="Calibri"/>
                        </a:rPr>
                        <a:t> of</a:t>
                      </a:r>
                      <a:r>
                        <a:rPr sz="1400" spc="5" dirty="0">
                          <a:latin typeface="Calibri"/>
                          <a:cs typeface="Calibri"/>
                        </a:rPr>
                        <a:t> </a:t>
                      </a:r>
                      <a:r>
                        <a:rPr sz="1400" spc="-5" dirty="0">
                          <a:latin typeface="Calibri"/>
                          <a:cs typeface="Calibri"/>
                        </a:rPr>
                        <a:t>the</a:t>
                      </a:r>
                      <a:r>
                        <a:rPr sz="1400" dirty="0">
                          <a:latin typeface="Calibri"/>
                          <a:cs typeface="Calibri"/>
                        </a:rPr>
                        <a:t> JV</a:t>
                      </a:r>
                      <a:r>
                        <a:rPr sz="1400" spc="5" dirty="0">
                          <a:latin typeface="Calibri"/>
                          <a:cs typeface="Calibri"/>
                        </a:rPr>
                        <a:t> </a:t>
                      </a:r>
                      <a:r>
                        <a:rPr sz="1400" dirty="0">
                          <a:latin typeface="Calibri"/>
                          <a:cs typeface="Calibri"/>
                        </a:rPr>
                        <a:t>or</a:t>
                      </a:r>
                      <a:r>
                        <a:rPr sz="1400" spc="5" dirty="0">
                          <a:latin typeface="Calibri"/>
                          <a:cs typeface="Calibri"/>
                        </a:rPr>
                        <a:t> </a:t>
                      </a:r>
                      <a:r>
                        <a:rPr sz="1400" dirty="0">
                          <a:latin typeface="Calibri"/>
                          <a:cs typeface="Calibri"/>
                        </a:rPr>
                        <a:t>a </a:t>
                      </a:r>
                      <a:r>
                        <a:rPr sz="1400" spc="5" dirty="0">
                          <a:latin typeface="Calibri"/>
                          <a:cs typeface="Calibri"/>
                        </a:rPr>
                        <a:t> </a:t>
                      </a:r>
                      <a:r>
                        <a:rPr sz="1400" spc="-20" dirty="0">
                          <a:latin typeface="Calibri"/>
                          <a:cs typeface="Calibri"/>
                        </a:rPr>
                        <a:t>Targeted</a:t>
                      </a:r>
                      <a:r>
                        <a:rPr sz="1400" spc="280" dirty="0">
                          <a:latin typeface="Calibri"/>
                          <a:cs typeface="Calibri"/>
                        </a:rPr>
                        <a:t> </a:t>
                      </a:r>
                      <a:r>
                        <a:rPr sz="1400" spc="-5" dirty="0">
                          <a:latin typeface="Calibri"/>
                          <a:cs typeface="Calibri"/>
                        </a:rPr>
                        <a:t>Enterprise,</a:t>
                      </a:r>
                      <a:r>
                        <a:rPr sz="1400" dirty="0">
                          <a:latin typeface="Calibri"/>
                          <a:cs typeface="Calibri"/>
                        </a:rPr>
                        <a:t> shall</a:t>
                      </a:r>
                      <a:r>
                        <a:rPr sz="1400" spc="5" dirty="0">
                          <a:latin typeface="Calibri"/>
                          <a:cs typeface="Calibri"/>
                        </a:rPr>
                        <a:t> </a:t>
                      </a:r>
                      <a:r>
                        <a:rPr sz="1400" spc="-5" dirty="0">
                          <a:latin typeface="Calibri"/>
                          <a:cs typeface="Calibri"/>
                        </a:rPr>
                        <a:t>be</a:t>
                      </a:r>
                      <a:r>
                        <a:rPr sz="1400" dirty="0">
                          <a:latin typeface="Calibri"/>
                          <a:cs typeface="Calibri"/>
                        </a:rPr>
                        <a:t> </a:t>
                      </a:r>
                      <a:r>
                        <a:rPr sz="1400" spc="-10" dirty="0">
                          <a:latin typeface="Calibri"/>
                          <a:cs typeface="Calibri"/>
                        </a:rPr>
                        <a:t>registered</a:t>
                      </a:r>
                      <a:r>
                        <a:rPr sz="1400" spc="-5" dirty="0">
                          <a:latin typeface="Calibri"/>
                          <a:cs typeface="Calibri"/>
                        </a:rPr>
                        <a:t> </a:t>
                      </a:r>
                      <a:r>
                        <a:rPr sz="1400" dirty="0">
                          <a:latin typeface="Calibri"/>
                          <a:cs typeface="Calibri"/>
                        </a:rPr>
                        <a:t>on</a:t>
                      </a:r>
                      <a:r>
                        <a:rPr sz="1400" spc="5" dirty="0">
                          <a:latin typeface="Calibri"/>
                          <a:cs typeface="Calibri"/>
                        </a:rPr>
                        <a:t> </a:t>
                      </a:r>
                      <a:r>
                        <a:rPr sz="1400" spc="-5" dirty="0">
                          <a:latin typeface="Calibri"/>
                          <a:cs typeface="Calibri"/>
                        </a:rPr>
                        <a:t>the </a:t>
                      </a:r>
                      <a:r>
                        <a:rPr sz="1400" dirty="0">
                          <a:latin typeface="Calibri"/>
                          <a:cs typeface="Calibri"/>
                        </a:rPr>
                        <a:t> </a:t>
                      </a:r>
                      <a:r>
                        <a:rPr sz="1400" spc="-5" dirty="0">
                          <a:latin typeface="Calibri"/>
                          <a:cs typeface="Calibri"/>
                        </a:rPr>
                        <a:t>National</a:t>
                      </a:r>
                      <a:r>
                        <a:rPr sz="1400" dirty="0">
                          <a:latin typeface="Calibri"/>
                          <a:cs typeface="Calibri"/>
                        </a:rPr>
                        <a:t> </a:t>
                      </a:r>
                      <a:r>
                        <a:rPr sz="1400" spc="-15" dirty="0">
                          <a:latin typeface="Calibri"/>
                          <a:cs typeface="Calibri"/>
                        </a:rPr>
                        <a:t>Treasury</a:t>
                      </a:r>
                      <a:r>
                        <a:rPr sz="1400" spc="-10" dirty="0">
                          <a:latin typeface="Calibri"/>
                          <a:cs typeface="Calibri"/>
                        </a:rPr>
                        <a:t> </a:t>
                      </a:r>
                      <a:r>
                        <a:rPr sz="1400" spc="-5" dirty="0">
                          <a:latin typeface="Calibri"/>
                          <a:cs typeface="Calibri"/>
                        </a:rPr>
                        <a:t>Central</a:t>
                      </a:r>
                      <a:r>
                        <a:rPr sz="1400" dirty="0">
                          <a:latin typeface="Calibri"/>
                          <a:cs typeface="Calibri"/>
                        </a:rPr>
                        <a:t> </a:t>
                      </a:r>
                      <a:r>
                        <a:rPr sz="1400" spc="-5" dirty="0">
                          <a:latin typeface="Calibri"/>
                          <a:cs typeface="Calibri"/>
                        </a:rPr>
                        <a:t>Supplier</a:t>
                      </a:r>
                      <a:r>
                        <a:rPr sz="1400" dirty="0">
                          <a:latin typeface="Calibri"/>
                          <a:cs typeface="Calibri"/>
                        </a:rPr>
                        <a:t> </a:t>
                      </a:r>
                      <a:r>
                        <a:rPr sz="1400" spc="-5" dirty="0">
                          <a:latin typeface="Calibri"/>
                          <a:cs typeface="Calibri"/>
                        </a:rPr>
                        <a:t>Database</a:t>
                      </a:r>
                      <a:r>
                        <a:rPr sz="1400" dirty="0">
                          <a:latin typeface="Calibri"/>
                          <a:cs typeface="Calibri"/>
                        </a:rPr>
                        <a:t> </a:t>
                      </a:r>
                      <a:r>
                        <a:rPr sz="1400" spc="-5" dirty="0">
                          <a:latin typeface="Calibri"/>
                          <a:cs typeface="Calibri"/>
                        </a:rPr>
                        <a:t>at</a:t>
                      </a:r>
                      <a:r>
                        <a:rPr sz="1400" dirty="0">
                          <a:latin typeface="Calibri"/>
                          <a:cs typeface="Calibri"/>
                        </a:rPr>
                        <a:t> the </a:t>
                      </a:r>
                      <a:r>
                        <a:rPr sz="1400" spc="-305" dirty="0">
                          <a:latin typeface="Calibri"/>
                          <a:cs typeface="Calibri"/>
                        </a:rPr>
                        <a:t> </a:t>
                      </a:r>
                      <a:r>
                        <a:rPr sz="1400" spc="-5" dirty="0">
                          <a:latin typeface="Calibri"/>
                          <a:cs typeface="Calibri"/>
                        </a:rPr>
                        <a:t>closing</a:t>
                      </a:r>
                      <a:r>
                        <a:rPr sz="1400" spc="-15" dirty="0">
                          <a:latin typeface="Calibri"/>
                          <a:cs typeface="Calibri"/>
                        </a:rPr>
                        <a:t> </a:t>
                      </a:r>
                      <a:r>
                        <a:rPr sz="1400" spc="-10" dirty="0">
                          <a:latin typeface="Calibri"/>
                          <a:cs typeface="Calibri"/>
                        </a:rPr>
                        <a:t>date</a:t>
                      </a:r>
                      <a:r>
                        <a:rPr sz="1400" spc="5" dirty="0">
                          <a:latin typeface="Calibri"/>
                          <a:cs typeface="Calibri"/>
                        </a:rPr>
                        <a:t> </a:t>
                      </a:r>
                      <a:r>
                        <a:rPr sz="1400" spc="-10" dirty="0">
                          <a:latin typeface="Calibri"/>
                          <a:cs typeface="Calibri"/>
                        </a:rPr>
                        <a:t>for </a:t>
                      </a:r>
                      <a:r>
                        <a:rPr sz="1400" spc="-5" dirty="0">
                          <a:latin typeface="Calibri"/>
                          <a:cs typeface="Calibri"/>
                        </a:rPr>
                        <a:t>tender</a:t>
                      </a:r>
                      <a:r>
                        <a:rPr sz="1400" spc="5" dirty="0">
                          <a:latin typeface="Calibri"/>
                          <a:cs typeface="Calibri"/>
                        </a:rPr>
                        <a:t> </a:t>
                      </a:r>
                      <a:r>
                        <a:rPr sz="1400" spc="-5" dirty="0">
                          <a:latin typeface="Calibri"/>
                          <a:cs typeface="Calibri"/>
                        </a:rPr>
                        <a:t>submissions.</a:t>
                      </a:r>
                      <a:endParaRPr sz="1400">
                        <a:latin typeface="Calibri"/>
                        <a:cs typeface="Calibri"/>
                      </a:endParaRPr>
                    </a:p>
                    <a:p>
                      <a:pPr>
                        <a:lnSpc>
                          <a:spcPct val="100000"/>
                        </a:lnSpc>
                        <a:spcBef>
                          <a:spcPts val="15"/>
                        </a:spcBef>
                      </a:pPr>
                      <a:endParaRPr sz="1450">
                        <a:latin typeface="Times New Roman"/>
                        <a:cs typeface="Times New Roman"/>
                      </a:endParaRPr>
                    </a:p>
                    <a:p>
                      <a:pPr marL="91440" marR="85090" algn="just">
                        <a:lnSpc>
                          <a:spcPct val="100000"/>
                        </a:lnSpc>
                        <a:spcBef>
                          <a:spcPts val="5"/>
                        </a:spcBef>
                      </a:pPr>
                      <a:r>
                        <a:rPr sz="1400" spc="-5" dirty="0">
                          <a:latin typeface="Calibri"/>
                          <a:cs typeface="Calibri"/>
                        </a:rPr>
                        <a:t>If not </a:t>
                      </a:r>
                      <a:r>
                        <a:rPr sz="1400" spc="-10" dirty="0">
                          <a:latin typeface="Calibri"/>
                          <a:cs typeface="Calibri"/>
                        </a:rPr>
                        <a:t>registered </a:t>
                      </a:r>
                      <a:r>
                        <a:rPr sz="1400" spc="-5" dirty="0">
                          <a:latin typeface="Calibri"/>
                          <a:cs typeface="Calibri"/>
                        </a:rPr>
                        <a:t>as </a:t>
                      </a:r>
                      <a:r>
                        <a:rPr sz="1400" dirty="0">
                          <a:latin typeface="Calibri"/>
                          <a:cs typeface="Calibri"/>
                        </a:rPr>
                        <a:t>verified </a:t>
                      </a:r>
                      <a:r>
                        <a:rPr sz="1400" spc="-5" dirty="0">
                          <a:latin typeface="Calibri"/>
                          <a:cs typeface="Calibri"/>
                        </a:rPr>
                        <a:t>online at tender closing, </a:t>
                      </a:r>
                      <a:r>
                        <a:rPr sz="1400" dirty="0">
                          <a:latin typeface="Calibri"/>
                          <a:cs typeface="Calibri"/>
                        </a:rPr>
                        <a:t> </a:t>
                      </a:r>
                      <a:r>
                        <a:rPr sz="1400" spc="-5" dirty="0">
                          <a:latin typeface="Calibri"/>
                          <a:cs typeface="Calibri"/>
                        </a:rPr>
                        <a:t>the tender</a:t>
                      </a:r>
                      <a:r>
                        <a:rPr sz="1400" spc="15" dirty="0">
                          <a:latin typeface="Calibri"/>
                          <a:cs typeface="Calibri"/>
                        </a:rPr>
                        <a:t> </a:t>
                      </a:r>
                      <a:r>
                        <a:rPr sz="1400" dirty="0">
                          <a:latin typeface="Calibri"/>
                          <a:cs typeface="Calibri"/>
                        </a:rPr>
                        <a:t>will</a:t>
                      </a:r>
                      <a:r>
                        <a:rPr sz="1400" spc="-5" dirty="0">
                          <a:latin typeface="Calibri"/>
                          <a:cs typeface="Calibri"/>
                        </a:rPr>
                        <a:t> be</a:t>
                      </a:r>
                      <a:r>
                        <a:rPr sz="1400" spc="-10" dirty="0">
                          <a:latin typeface="Calibri"/>
                          <a:cs typeface="Calibri"/>
                        </a:rPr>
                        <a:t> </a:t>
                      </a:r>
                      <a:r>
                        <a:rPr sz="1400" spc="-5" dirty="0">
                          <a:latin typeface="Calibri"/>
                          <a:cs typeface="Calibri"/>
                        </a:rPr>
                        <a:t>declared</a:t>
                      </a:r>
                      <a:r>
                        <a:rPr sz="1400" spc="5" dirty="0">
                          <a:latin typeface="Calibri"/>
                          <a:cs typeface="Calibri"/>
                        </a:rPr>
                        <a:t> </a:t>
                      </a:r>
                      <a:r>
                        <a:rPr sz="1400" spc="-5" dirty="0">
                          <a:latin typeface="Calibri"/>
                          <a:cs typeface="Calibri"/>
                        </a:rPr>
                        <a:t>non-responsive</a:t>
                      </a:r>
                      <a:endParaRPr sz="1400">
                        <a:latin typeface="Calibri"/>
                        <a:cs typeface="Calibri"/>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tc>
                  <a:txBody>
                    <a:bodyPr/>
                    <a:lstStyle/>
                    <a:p>
                      <a:pPr marL="92075">
                        <a:lnSpc>
                          <a:spcPct val="100000"/>
                        </a:lnSpc>
                        <a:spcBef>
                          <a:spcPts val="275"/>
                        </a:spcBef>
                      </a:pPr>
                      <a:r>
                        <a:rPr sz="1400" spc="-5" dirty="0">
                          <a:latin typeface="Calibri"/>
                          <a:cs typeface="Calibri"/>
                        </a:rPr>
                        <a:t>Provide</a:t>
                      </a:r>
                      <a:r>
                        <a:rPr sz="1400" spc="-25" dirty="0">
                          <a:latin typeface="Calibri"/>
                          <a:cs typeface="Calibri"/>
                        </a:rPr>
                        <a:t> </a:t>
                      </a:r>
                      <a:r>
                        <a:rPr sz="1400" spc="-5" dirty="0">
                          <a:latin typeface="Calibri"/>
                          <a:cs typeface="Calibri"/>
                        </a:rPr>
                        <a:t>your</a:t>
                      </a:r>
                      <a:r>
                        <a:rPr sz="1400" spc="-30" dirty="0">
                          <a:latin typeface="Calibri"/>
                          <a:cs typeface="Calibri"/>
                        </a:rPr>
                        <a:t> </a:t>
                      </a:r>
                      <a:r>
                        <a:rPr sz="1400" dirty="0">
                          <a:latin typeface="Calibri"/>
                          <a:cs typeface="Calibri"/>
                        </a:rPr>
                        <a:t>MAAA</a:t>
                      </a:r>
                      <a:r>
                        <a:rPr sz="1400" spc="-10" dirty="0">
                          <a:latin typeface="Calibri"/>
                          <a:cs typeface="Calibri"/>
                        </a:rPr>
                        <a:t> </a:t>
                      </a:r>
                      <a:r>
                        <a:rPr sz="1400" spc="-5" dirty="0">
                          <a:latin typeface="Calibri"/>
                          <a:cs typeface="Calibri"/>
                        </a:rPr>
                        <a:t>number</a:t>
                      </a:r>
                      <a:r>
                        <a:rPr sz="1400" dirty="0">
                          <a:latin typeface="Calibri"/>
                          <a:cs typeface="Calibri"/>
                        </a:rPr>
                        <a:t> in</a:t>
                      </a:r>
                      <a:r>
                        <a:rPr sz="1400" spc="-20" dirty="0">
                          <a:latin typeface="Calibri"/>
                          <a:cs typeface="Calibri"/>
                        </a:rPr>
                        <a:t> </a:t>
                      </a:r>
                      <a:r>
                        <a:rPr sz="1400" spc="-5" dirty="0">
                          <a:latin typeface="Calibri"/>
                          <a:cs typeface="Calibri"/>
                        </a:rPr>
                        <a:t>form</a:t>
                      </a:r>
                      <a:r>
                        <a:rPr sz="1400" spc="-45" dirty="0">
                          <a:latin typeface="Calibri"/>
                          <a:cs typeface="Calibri"/>
                        </a:rPr>
                        <a:t> </a:t>
                      </a:r>
                      <a:r>
                        <a:rPr sz="1400" dirty="0">
                          <a:latin typeface="Calibri"/>
                          <a:cs typeface="Calibri"/>
                        </a:rPr>
                        <a:t>A3.4</a:t>
                      </a: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EFE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41562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E6BC8D2A-42CF-B948-4FA0-E7B5BDA98F55}"/>
              </a:ext>
            </a:extLst>
          </p:cNvPr>
          <p:cNvGraphicFramePr>
            <a:graphicFrameLocks noGrp="1"/>
          </p:cNvGraphicFramePr>
          <p:nvPr>
            <p:extLst>
              <p:ext uri="{D42A27DB-BD31-4B8C-83A1-F6EECF244321}">
                <p14:modId xmlns:p14="http://schemas.microsoft.com/office/powerpoint/2010/main" val="3149641348"/>
              </p:ext>
            </p:extLst>
          </p:nvPr>
        </p:nvGraphicFramePr>
        <p:xfrm>
          <a:off x="397510" y="1571290"/>
          <a:ext cx="8348980" cy="2525774"/>
        </p:xfrm>
        <a:graphic>
          <a:graphicData uri="http://schemas.openxmlformats.org/drawingml/2006/table">
            <a:tbl>
              <a:tblPr firstRow="1" bandRow="1">
                <a:tableStyleId>{2D5ABB26-0587-4C30-8999-92F81FD0307C}</a:tableStyleId>
              </a:tblPr>
              <a:tblGrid>
                <a:gridCol w="586740">
                  <a:extLst>
                    <a:ext uri="{9D8B030D-6E8A-4147-A177-3AD203B41FA5}">
                      <a16:colId xmlns:a16="http://schemas.microsoft.com/office/drawing/2014/main" val="20000"/>
                    </a:ext>
                  </a:extLst>
                </a:gridCol>
                <a:gridCol w="4326255">
                  <a:extLst>
                    <a:ext uri="{9D8B030D-6E8A-4147-A177-3AD203B41FA5}">
                      <a16:colId xmlns:a16="http://schemas.microsoft.com/office/drawing/2014/main" val="20001"/>
                    </a:ext>
                  </a:extLst>
                </a:gridCol>
                <a:gridCol w="3435985">
                  <a:extLst>
                    <a:ext uri="{9D8B030D-6E8A-4147-A177-3AD203B41FA5}">
                      <a16:colId xmlns:a16="http://schemas.microsoft.com/office/drawing/2014/main" val="20002"/>
                    </a:ext>
                  </a:extLst>
                </a:gridCol>
              </a:tblGrid>
              <a:tr h="427227">
                <a:tc>
                  <a:txBody>
                    <a:bodyPr/>
                    <a:lstStyle/>
                    <a:p>
                      <a:pPr marL="91440">
                        <a:lnSpc>
                          <a:spcPct val="100000"/>
                        </a:lnSpc>
                        <a:spcBef>
                          <a:spcPts val="270"/>
                        </a:spcBef>
                      </a:pPr>
                      <a:r>
                        <a:rPr sz="1400" b="1" spc="-5" dirty="0">
                          <a:solidFill>
                            <a:srgbClr val="FFFFFF"/>
                          </a:solidFill>
                          <a:latin typeface="Calibri"/>
                          <a:cs typeface="Calibri"/>
                        </a:rPr>
                        <a:t>Item</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A4A4"/>
                    </a:solidFill>
                  </a:tcPr>
                </a:tc>
                <a:tc>
                  <a:txBody>
                    <a:bodyPr/>
                    <a:lstStyle/>
                    <a:p>
                      <a:pPr marL="91440">
                        <a:lnSpc>
                          <a:spcPct val="100000"/>
                        </a:lnSpc>
                        <a:spcBef>
                          <a:spcPts val="270"/>
                        </a:spcBef>
                      </a:pPr>
                      <a:r>
                        <a:rPr sz="1400" b="1" dirty="0">
                          <a:solidFill>
                            <a:srgbClr val="FFFFFF"/>
                          </a:solidFill>
                          <a:latin typeface="Calibri"/>
                          <a:cs typeface="Calibri"/>
                        </a:rPr>
                        <a:t>Description</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A4A4"/>
                    </a:solidFill>
                  </a:tcPr>
                </a:tc>
                <a:tc>
                  <a:txBody>
                    <a:bodyPr/>
                    <a:lstStyle/>
                    <a:p>
                      <a:pPr marL="92075">
                        <a:lnSpc>
                          <a:spcPct val="100000"/>
                        </a:lnSpc>
                        <a:spcBef>
                          <a:spcPts val="270"/>
                        </a:spcBef>
                      </a:pPr>
                      <a:r>
                        <a:rPr sz="1400" b="1" spc="-5" dirty="0">
                          <a:solidFill>
                            <a:srgbClr val="FFFFFF"/>
                          </a:solidFill>
                          <a:latin typeface="Calibri"/>
                          <a:cs typeface="Calibri"/>
                        </a:rPr>
                        <a:t>Required</a:t>
                      </a:r>
                      <a:endParaRPr sz="14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4A4A4"/>
                    </a:solidFill>
                  </a:tcPr>
                </a:tc>
                <a:extLst>
                  <a:ext uri="{0D108BD9-81ED-4DB2-BD59-A6C34878D82A}">
                    <a16:rowId xmlns:a16="http://schemas.microsoft.com/office/drawing/2014/main" val="10000"/>
                  </a:ext>
                </a:extLst>
              </a:tr>
              <a:tr h="2098547">
                <a:tc>
                  <a:txBody>
                    <a:bodyPr/>
                    <a:lstStyle/>
                    <a:p>
                      <a:pPr>
                        <a:lnSpc>
                          <a:spcPct val="100000"/>
                        </a:lnSpc>
                        <a:spcBef>
                          <a:spcPts val="55"/>
                        </a:spcBef>
                      </a:pPr>
                      <a:endParaRPr sz="1650">
                        <a:latin typeface="Times New Roman"/>
                        <a:cs typeface="Times New Roman"/>
                      </a:endParaRPr>
                    </a:p>
                    <a:p>
                      <a:pPr marL="91440">
                        <a:lnSpc>
                          <a:spcPct val="100000"/>
                        </a:lnSpc>
                      </a:pPr>
                      <a:r>
                        <a:rPr sz="1400" spc="-10" dirty="0">
                          <a:latin typeface="Calibri"/>
                          <a:cs typeface="Calibri"/>
                        </a:rPr>
                        <a:t>c.</a:t>
                      </a:r>
                      <a:endParaRPr sz="1400">
                        <a:latin typeface="Calibri"/>
                        <a:cs typeface="Calibri"/>
                      </a:endParaRPr>
                    </a:p>
                  </a:txBody>
                  <a:tcPr marL="0" marR="0" marT="69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0E0"/>
                    </a:solidFill>
                  </a:tcPr>
                </a:tc>
                <a:tc>
                  <a:txBody>
                    <a:bodyPr/>
                    <a:lstStyle/>
                    <a:p>
                      <a:pPr marL="91440" algn="just">
                        <a:lnSpc>
                          <a:spcPct val="100000"/>
                        </a:lnSpc>
                        <a:spcBef>
                          <a:spcPts val="270"/>
                        </a:spcBef>
                      </a:pPr>
                      <a:r>
                        <a:rPr sz="1400" spc="-5" dirty="0">
                          <a:latin typeface="Calibri"/>
                          <a:cs typeface="Calibri"/>
                        </a:rPr>
                        <a:t>Criteria</a:t>
                      </a:r>
                      <a:r>
                        <a:rPr sz="1400" dirty="0">
                          <a:latin typeface="Calibri"/>
                          <a:cs typeface="Calibri"/>
                        </a:rPr>
                        <a:t> </a:t>
                      </a:r>
                      <a:r>
                        <a:rPr sz="1400" spc="-10" dirty="0">
                          <a:latin typeface="Calibri"/>
                          <a:cs typeface="Calibri"/>
                        </a:rPr>
                        <a:t>for</a:t>
                      </a:r>
                      <a:r>
                        <a:rPr sz="1400" spc="-30" dirty="0">
                          <a:latin typeface="Calibri"/>
                          <a:cs typeface="Calibri"/>
                        </a:rPr>
                        <a:t> </a:t>
                      </a:r>
                      <a:r>
                        <a:rPr sz="1400" spc="-10" dirty="0">
                          <a:latin typeface="Calibri"/>
                          <a:cs typeface="Calibri"/>
                        </a:rPr>
                        <a:t>preferential</a:t>
                      </a:r>
                      <a:r>
                        <a:rPr sz="1400" spc="15" dirty="0">
                          <a:latin typeface="Calibri"/>
                          <a:cs typeface="Calibri"/>
                        </a:rPr>
                        <a:t> </a:t>
                      </a:r>
                      <a:r>
                        <a:rPr sz="1400" spc="-10" dirty="0">
                          <a:latin typeface="Calibri"/>
                          <a:cs typeface="Calibri"/>
                        </a:rPr>
                        <a:t>procurement.</a:t>
                      </a:r>
                      <a:endParaRPr sz="1400" dirty="0">
                        <a:latin typeface="Calibri"/>
                        <a:cs typeface="Calibri"/>
                      </a:endParaRPr>
                    </a:p>
                    <a:p>
                      <a:pPr marL="91440" marR="81915" algn="just">
                        <a:lnSpc>
                          <a:spcPct val="100000"/>
                        </a:lnSpc>
                      </a:pPr>
                      <a:r>
                        <a:rPr sz="1400" spc="-20" dirty="0">
                          <a:latin typeface="Calibri"/>
                          <a:cs typeface="Calibri"/>
                        </a:rPr>
                        <a:t>Tenderers</a:t>
                      </a:r>
                      <a:r>
                        <a:rPr sz="1400" spc="-15" dirty="0">
                          <a:latin typeface="Calibri"/>
                          <a:cs typeface="Calibri"/>
                        </a:rPr>
                        <a:t> </a:t>
                      </a:r>
                      <a:r>
                        <a:rPr sz="1400" spc="-5" dirty="0">
                          <a:latin typeface="Calibri"/>
                          <a:cs typeface="Calibri"/>
                        </a:rPr>
                        <a:t>that </a:t>
                      </a:r>
                      <a:r>
                        <a:rPr sz="1400" spc="-10" dirty="0">
                          <a:latin typeface="Calibri"/>
                          <a:cs typeface="Calibri"/>
                        </a:rPr>
                        <a:t>have</a:t>
                      </a:r>
                      <a:r>
                        <a:rPr sz="1400" spc="295" dirty="0">
                          <a:latin typeface="Calibri"/>
                          <a:cs typeface="Calibri"/>
                        </a:rPr>
                        <a:t> </a:t>
                      </a:r>
                      <a:r>
                        <a:rPr sz="1400" dirty="0">
                          <a:latin typeface="Calibri"/>
                          <a:cs typeface="Calibri"/>
                        </a:rPr>
                        <a:t>a B-BBEE </a:t>
                      </a:r>
                      <a:r>
                        <a:rPr sz="1400" spc="-10" dirty="0">
                          <a:latin typeface="Calibri"/>
                          <a:cs typeface="Calibri"/>
                        </a:rPr>
                        <a:t>contributor status </a:t>
                      </a:r>
                      <a:r>
                        <a:rPr sz="1400" spc="-5" dirty="0">
                          <a:latin typeface="Calibri"/>
                          <a:cs typeface="Calibri"/>
                        </a:rPr>
                        <a:t>level </a:t>
                      </a:r>
                      <a:r>
                        <a:rPr sz="1400" dirty="0">
                          <a:latin typeface="Calibri"/>
                          <a:cs typeface="Calibri"/>
                        </a:rPr>
                        <a:t>of </a:t>
                      </a:r>
                      <a:r>
                        <a:rPr sz="1400" spc="5" dirty="0">
                          <a:latin typeface="Calibri"/>
                          <a:cs typeface="Calibri"/>
                        </a:rPr>
                        <a:t> </a:t>
                      </a:r>
                      <a:r>
                        <a:rPr sz="1400" b="1" spc="-5" dirty="0">
                          <a:latin typeface="Calibri"/>
                          <a:cs typeface="Calibri"/>
                        </a:rPr>
                        <a:t>1, </a:t>
                      </a:r>
                      <a:r>
                        <a:rPr sz="1400" b="1" dirty="0">
                          <a:latin typeface="Calibri"/>
                          <a:cs typeface="Calibri"/>
                        </a:rPr>
                        <a:t>2, 3</a:t>
                      </a:r>
                      <a:r>
                        <a:rPr lang="en-US" sz="1400" b="1" dirty="0">
                          <a:latin typeface="Calibri"/>
                          <a:cs typeface="Calibri"/>
                        </a:rPr>
                        <a:t>,</a:t>
                      </a:r>
                      <a:r>
                        <a:rPr sz="1400" b="1" dirty="0">
                          <a:latin typeface="Calibri"/>
                          <a:cs typeface="Calibri"/>
                        </a:rPr>
                        <a:t> or 4</a:t>
                      </a:r>
                      <a:r>
                        <a:rPr sz="1400" spc="-5" dirty="0">
                          <a:latin typeface="Calibri"/>
                          <a:cs typeface="Calibri"/>
                        </a:rPr>
                        <a:t>. </a:t>
                      </a:r>
                      <a:r>
                        <a:rPr sz="1400" spc="-20" dirty="0">
                          <a:latin typeface="Calibri"/>
                          <a:cs typeface="Calibri"/>
                        </a:rPr>
                        <a:t>Tenderers </a:t>
                      </a:r>
                      <a:r>
                        <a:rPr sz="1400" spc="-5" dirty="0">
                          <a:latin typeface="Calibri"/>
                          <a:cs typeface="Calibri"/>
                        </a:rPr>
                        <a:t>shall</a:t>
                      </a:r>
                      <a:r>
                        <a:rPr lang="en-US" sz="1400" spc="-5" dirty="0">
                          <a:latin typeface="Calibri"/>
                          <a:cs typeface="Calibri"/>
                        </a:rPr>
                        <a:t> </a:t>
                      </a:r>
                      <a:r>
                        <a:rPr sz="1400" spc="-5" dirty="0">
                          <a:latin typeface="Calibri"/>
                          <a:cs typeface="Calibri"/>
                        </a:rPr>
                        <a:t>submit</a:t>
                      </a:r>
                      <a:r>
                        <a:rPr sz="1400" dirty="0">
                          <a:latin typeface="Calibri"/>
                          <a:cs typeface="Calibri"/>
                        </a:rPr>
                        <a:t> a</a:t>
                      </a:r>
                      <a:r>
                        <a:rPr sz="1400" spc="5" dirty="0">
                          <a:latin typeface="Calibri"/>
                          <a:cs typeface="Calibri"/>
                        </a:rPr>
                        <a:t> </a:t>
                      </a:r>
                      <a:r>
                        <a:rPr sz="1400" spc="-5" dirty="0">
                          <a:latin typeface="Calibri"/>
                          <a:cs typeface="Calibri"/>
                        </a:rPr>
                        <a:t>valid</a:t>
                      </a:r>
                      <a:r>
                        <a:rPr sz="1400" dirty="0">
                          <a:latin typeface="Calibri"/>
                          <a:cs typeface="Calibri"/>
                        </a:rPr>
                        <a:t> </a:t>
                      </a:r>
                      <a:r>
                        <a:rPr sz="1400" spc="-5" dirty="0">
                          <a:latin typeface="Calibri"/>
                          <a:cs typeface="Calibri"/>
                        </a:rPr>
                        <a:t>B-BBEE</a:t>
                      </a:r>
                      <a:r>
                        <a:rPr sz="1400" dirty="0">
                          <a:latin typeface="Calibri"/>
                          <a:cs typeface="Calibri"/>
                        </a:rPr>
                        <a:t> </a:t>
                      </a:r>
                      <a:r>
                        <a:rPr sz="1400" spc="-5" dirty="0">
                          <a:latin typeface="Calibri"/>
                          <a:cs typeface="Calibri"/>
                        </a:rPr>
                        <a:t>certificate</a:t>
                      </a:r>
                      <a:r>
                        <a:rPr sz="1400" dirty="0">
                          <a:latin typeface="Calibri"/>
                          <a:cs typeface="Calibri"/>
                        </a:rPr>
                        <a:t> in</a:t>
                      </a:r>
                      <a:r>
                        <a:rPr sz="1400" spc="5" dirty="0">
                          <a:latin typeface="Calibri"/>
                          <a:cs typeface="Calibri"/>
                        </a:rPr>
                        <a:t> </a:t>
                      </a:r>
                      <a:r>
                        <a:rPr sz="1400" spc="-5" dirty="0">
                          <a:latin typeface="Calibri"/>
                          <a:cs typeface="Calibri"/>
                        </a:rPr>
                        <a:t>compliance</a:t>
                      </a:r>
                      <a:r>
                        <a:rPr sz="1400" dirty="0">
                          <a:latin typeface="Calibri"/>
                          <a:cs typeface="Calibri"/>
                        </a:rPr>
                        <a:t> with </a:t>
                      </a:r>
                      <a:r>
                        <a:rPr sz="1400" spc="5" dirty="0">
                          <a:latin typeface="Calibri"/>
                          <a:cs typeface="Calibri"/>
                        </a:rPr>
                        <a:t> </a:t>
                      </a:r>
                      <a:r>
                        <a:rPr sz="1400" spc="-25" dirty="0">
                          <a:latin typeface="Calibri"/>
                          <a:cs typeface="Calibri"/>
                        </a:rPr>
                        <a:t>Tender</a:t>
                      </a:r>
                      <a:r>
                        <a:rPr sz="1400" spc="5" dirty="0">
                          <a:latin typeface="Calibri"/>
                          <a:cs typeface="Calibri"/>
                        </a:rPr>
                        <a:t> </a:t>
                      </a:r>
                      <a:r>
                        <a:rPr sz="1400" spc="-10" dirty="0">
                          <a:latin typeface="Calibri"/>
                          <a:cs typeface="Calibri"/>
                        </a:rPr>
                        <a:t>Data</a:t>
                      </a:r>
                      <a:r>
                        <a:rPr sz="1400" spc="5" dirty="0">
                          <a:latin typeface="Calibri"/>
                          <a:cs typeface="Calibri"/>
                        </a:rPr>
                        <a:t> </a:t>
                      </a:r>
                      <a:r>
                        <a:rPr sz="1400" dirty="0">
                          <a:latin typeface="Calibri"/>
                          <a:cs typeface="Calibri"/>
                        </a:rPr>
                        <a:t>5.11.8</a:t>
                      </a:r>
                      <a:r>
                        <a:rPr sz="1400" spc="-10" dirty="0">
                          <a:latin typeface="Calibri"/>
                          <a:cs typeface="Calibri"/>
                        </a:rPr>
                        <a:t> </a:t>
                      </a:r>
                      <a:r>
                        <a:rPr sz="1400" spc="-5" dirty="0">
                          <a:latin typeface="Calibri"/>
                          <a:cs typeface="Calibri"/>
                        </a:rPr>
                        <a:t>as </a:t>
                      </a:r>
                      <a:r>
                        <a:rPr sz="1400" spc="-10" dirty="0">
                          <a:latin typeface="Calibri"/>
                          <a:cs typeface="Calibri"/>
                        </a:rPr>
                        <a:t>proof</a:t>
                      </a:r>
                      <a:r>
                        <a:rPr sz="1400" spc="-25" dirty="0">
                          <a:latin typeface="Calibri"/>
                          <a:cs typeface="Calibri"/>
                        </a:rPr>
                        <a:t> </a:t>
                      </a:r>
                      <a:r>
                        <a:rPr sz="1400" dirty="0">
                          <a:latin typeface="Calibri"/>
                          <a:cs typeface="Calibri"/>
                        </a:rPr>
                        <a:t>of</a:t>
                      </a:r>
                      <a:r>
                        <a:rPr sz="1400" spc="-15" dirty="0">
                          <a:latin typeface="Calibri"/>
                          <a:cs typeface="Calibri"/>
                        </a:rPr>
                        <a:t> </a:t>
                      </a:r>
                      <a:r>
                        <a:rPr sz="1400" spc="-10" dirty="0">
                          <a:latin typeface="Calibri"/>
                          <a:cs typeface="Calibri"/>
                        </a:rPr>
                        <a:t>eligibility.</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0E0"/>
                    </a:solidFill>
                  </a:tcPr>
                </a:tc>
                <a:tc>
                  <a:txBody>
                    <a:bodyPr/>
                    <a:lstStyle/>
                    <a:p>
                      <a:pPr marL="92075" marR="81915" algn="just">
                        <a:lnSpc>
                          <a:spcPct val="100000"/>
                        </a:lnSpc>
                        <a:spcBef>
                          <a:spcPts val="270"/>
                        </a:spcBef>
                      </a:pPr>
                      <a:r>
                        <a:rPr sz="1400" spc="-15" dirty="0">
                          <a:latin typeface="Calibri"/>
                          <a:cs typeface="Calibri"/>
                        </a:rPr>
                        <a:t>Attach</a:t>
                      </a:r>
                      <a:r>
                        <a:rPr sz="1400" spc="-10" dirty="0">
                          <a:latin typeface="Calibri"/>
                          <a:cs typeface="Calibri"/>
                        </a:rPr>
                        <a:t> </a:t>
                      </a:r>
                      <a:r>
                        <a:rPr sz="1400" dirty="0">
                          <a:latin typeface="Calibri"/>
                          <a:cs typeface="Calibri"/>
                        </a:rPr>
                        <a:t>a</a:t>
                      </a:r>
                      <a:r>
                        <a:rPr sz="1400" spc="5" dirty="0">
                          <a:latin typeface="Calibri"/>
                          <a:cs typeface="Calibri"/>
                        </a:rPr>
                        <a:t> </a:t>
                      </a:r>
                      <a:r>
                        <a:rPr sz="1400" spc="-5" dirty="0">
                          <a:latin typeface="Calibri"/>
                          <a:cs typeface="Calibri"/>
                        </a:rPr>
                        <a:t>valid</a:t>
                      </a:r>
                      <a:r>
                        <a:rPr sz="1400" dirty="0">
                          <a:latin typeface="Calibri"/>
                          <a:cs typeface="Calibri"/>
                        </a:rPr>
                        <a:t> </a:t>
                      </a:r>
                      <a:r>
                        <a:rPr sz="1400" spc="-5" dirty="0">
                          <a:latin typeface="Calibri"/>
                          <a:cs typeface="Calibri"/>
                        </a:rPr>
                        <a:t>BBBEE</a:t>
                      </a:r>
                      <a:r>
                        <a:rPr sz="1400" dirty="0">
                          <a:latin typeface="Calibri"/>
                          <a:cs typeface="Calibri"/>
                        </a:rPr>
                        <a:t> </a:t>
                      </a:r>
                      <a:r>
                        <a:rPr sz="1400" spc="-5" dirty="0">
                          <a:latin typeface="Calibri"/>
                          <a:cs typeface="Calibri"/>
                        </a:rPr>
                        <a:t>certificate</a:t>
                      </a:r>
                      <a:r>
                        <a:rPr sz="1400" dirty="0">
                          <a:latin typeface="Calibri"/>
                          <a:cs typeface="Calibri"/>
                        </a:rPr>
                        <a:t> issued</a:t>
                      </a:r>
                      <a:r>
                        <a:rPr sz="1400" spc="5" dirty="0">
                          <a:latin typeface="Calibri"/>
                          <a:cs typeface="Calibri"/>
                        </a:rPr>
                        <a:t> </a:t>
                      </a:r>
                      <a:r>
                        <a:rPr sz="1400" dirty="0">
                          <a:latin typeface="Calibri"/>
                          <a:cs typeface="Calibri"/>
                        </a:rPr>
                        <a:t>in </a:t>
                      </a:r>
                      <a:r>
                        <a:rPr sz="1400" spc="5" dirty="0">
                          <a:latin typeface="Calibri"/>
                          <a:cs typeface="Calibri"/>
                        </a:rPr>
                        <a:t> </a:t>
                      </a:r>
                      <a:r>
                        <a:rPr sz="1400" spc="-5" dirty="0">
                          <a:latin typeface="Calibri"/>
                          <a:cs typeface="Calibri"/>
                        </a:rPr>
                        <a:t>terms </a:t>
                      </a:r>
                      <a:r>
                        <a:rPr sz="1400" dirty="0">
                          <a:latin typeface="Calibri"/>
                          <a:cs typeface="Calibri"/>
                        </a:rPr>
                        <a:t>of </a:t>
                      </a:r>
                      <a:r>
                        <a:rPr sz="1400" spc="-5" dirty="0">
                          <a:latin typeface="Calibri"/>
                          <a:cs typeface="Calibri"/>
                        </a:rPr>
                        <a:t>the </a:t>
                      </a:r>
                      <a:r>
                        <a:rPr sz="1400" dirty="0">
                          <a:latin typeface="Calibri"/>
                          <a:cs typeface="Calibri"/>
                        </a:rPr>
                        <a:t>Amended </a:t>
                      </a:r>
                      <a:r>
                        <a:rPr sz="1400" spc="-5" dirty="0">
                          <a:latin typeface="Calibri"/>
                          <a:cs typeface="Calibri"/>
                        </a:rPr>
                        <a:t>Construction Sector </a:t>
                      </a:r>
                      <a:r>
                        <a:rPr sz="1400" dirty="0">
                          <a:latin typeface="Calibri"/>
                          <a:cs typeface="Calibri"/>
                        </a:rPr>
                        <a:t> </a:t>
                      </a:r>
                      <a:r>
                        <a:rPr sz="1400" spc="-5" dirty="0">
                          <a:latin typeface="Calibri"/>
                          <a:cs typeface="Calibri"/>
                        </a:rPr>
                        <a:t>Codes</a:t>
                      </a:r>
                      <a:r>
                        <a:rPr sz="1400" spc="5" dirty="0">
                          <a:latin typeface="Calibri"/>
                          <a:cs typeface="Calibri"/>
                        </a:rPr>
                        <a:t> </a:t>
                      </a:r>
                      <a:r>
                        <a:rPr sz="1400" spc="-5" dirty="0">
                          <a:latin typeface="Calibri"/>
                          <a:cs typeface="Calibri"/>
                        </a:rPr>
                        <a:t>(ACSC)</a:t>
                      </a:r>
                      <a:r>
                        <a:rPr sz="1400" spc="-15" dirty="0">
                          <a:latin typeface="Calibri"/>
                          <a:cs typeface="Calibri"/>
                        </a:rPr>
                        <a:t> </a:t>
                      </a:r>
                      <a:r>
                        <a:rPr sz="1400" spc="-5" dirty="0">
                          <a:latin typeface="Calibri"/>
                          <a:cs typeface="Calibri"/>
                        </a:rPr>
                        <a:t>and</a:t>
                      </a:r>
                      <a:r>
                        <a:rPr sz="1400" spc="15" dirty="0">
                          <a:latin typeface="Calibri"/>
                          <a:cs typeface="Calibri"/>
                        </a:rPr>
                        <a:t> </a:t>
                      </a:r>
                      <a:r>
                        <a:rPr sz="1400" spc="-10" dirty="0">
                          <a:latin typeface="Calibri"/>
                          <a:cs typeface="Calibri"/>
                        </a:rPr>
                        <a:t>requirements</a:t>
                      </a:r>
                      <a:r>
                        <a:rPr sz="1400" spc="15" dirty="0">
                          <a:latin typeface="Calibri"/>
                          <a:cs typeface="Calibri"/>
                        </a:rPr>
                        <a:t> </a:t>
                      </a:r>
                      <a:r>
                        <a:rPr sz="1400" dirty="0">
                          <a:latin typeface="Calibri"/>
                          <a:cs typeface="Calibri"/>
                        </a:rPr>
                        <a:t>in </a:t>
                      </a:r>
                      <a:r>
                        <a:rPr sz="1400" spc="-10" dirty="0">
                          <a:latin typeface="Calibri"/>
                          <a:cs typeface="Calibri"/>
                        </a:rPr>
                        <a:t>Form</a:t>
                      </a:r>
                      <a:r>
                        <a:rPr sz="1400" spc="-35" dirty="0">
                          <a:latin typeface="Calibri"/>
                          <a:cs typeface="Calibri"/>
                        </a:rPr>
                        <a:t> </a:t>
                      </a:r>
                      <a:r>
                        <a:rPr sz="1400" dirty="0">
                          <a:latin typeface="Calibri"/>
                          <a:cs typeface="Calibri"/>
                        </a:rPr>
                        <a:t>D1</a:t>
                      </a:r>
                    </a:p>
                    <a:p>
                      <a:pPr>
                        <a:lnSpc>
                          <a:spcPct val="100000"/>
                        </a:lnSpc>
                        <a:spcBef>
                          <a:spcPts val="15"/>
                        </a:spcBef>
                      </a:pPr>
                      <a:endParaRPr sz="1450" dirty="0">
                        <a:latin typeface="Times New Roman"/>
                        <a:cs typeface="Times New Roman"/>
                      </a:endParaRPr>
                    </a:p>
                    <a:p>
                      <a:pPr marL="92075" marR="82550" algn="just">
                        <a:lnSpc>
                          <a:spcPct val="100000"/>
                        </a:lnSpc>
                      </a:pPr>
                      <a:r>
                        <a:rPr sz="1400" spc="-5" dirty="0">
                          <a:latin typeface="Calibri"/>
                          <a:cs typeface="Calibri"/>
                        </a:rPr>
                        <a:t>If the tenderer </a:t>
                      </a:r>
                      <a:r>
                        <a:rPr sz="1400" dirty="0">
                          <a:latin typeface="Calibri"/>
                          <a:cs typeface="Calibri"/>
                        </a:rPr>
                        <a:t>is a JV </a:t>
                      </a:r>
                      <a:r>
                        <a:rPr sz="1400" spc="-5" dirty="0">
                          <a:latin typeface="Calibri"/>
                          <a:cs typeface="Calibri"/>
                        </a:rPr>
                        <a:t>the </a:t>
                      </a:r>
                      <a:r>
                        <a:rPr sz="1400" dirty="0">
                          <a:latin typeface="Calibri"/>
                          <a:cs typeface="Calibri"/>
                        </a:rPr>
                        <a:t>JV </a:t>
                      </a:r>
                      <a:r>
                        <a:rPr sz="1400" spc="-5" dirty="0">
                          <a:latin typeface="Calibri"/>
                          <a:cs typeface="Calibri"/>
                        </a:rPr>
                        <a:t>certificate </a:t>
                      </a:r>
                      <a:r>
                        <a:rPr sz="1400" spc="-10" dirty="0">
                          <a:latin typeface="Calibri"/>
                          <a:cs typeface="Calibri"/>
                        </a:rPr>
                        <a:t>must </a:t>
                      </a:r>
                      <a:r>
                        <a:rPr sz="1400" spc="-5" dirty="0">
                          <a:latin typeface="Calibri"/>
                          <a:cs typeface="Calibri"/>
                        </a:rPr>
                        <a:t> </a:t>
                      </a:r>
                      <a:r>
                        <a:rPr sz="1400" spc="-10" dirty="0">
                          <a:latin typeface="Calibri"/>
                          <a:cs typeface="Calibri"/>
                        </a:rPr>
                        <a:t>indicate</a:t>
                      </a:r>
                      <a:r>
                        <a:rPr sz="1400" spc="10" dirty="0">
                          <a:latin typeface="Calibri"/>
                          <a:cs typeface="Calibri"/>
                        </a:rPr>
                        <a:t> </a:t>
                      </a:r>
                      <a:r>
                        <a:rPr sz="1400" spc="-5" dirty="0">
                          <a:latin typeface="Calibri"/>
                          <a:cs typeface="Calibri"/>
                        </a:rPr>
                        <a:t>the</a:t>
                      </a:r>
                      <a:r>
                        <a:rPr sz="1400" dirty="0">
                          <a:latin typeface="Calibri"/>
                          <a:cs typeface="Calibri"/>
                        </a:rPr>
                        <a:t> </a:t>
                      </a:r>
                      <a:r>
                        <a:rPr sz="1400" spc="-10" dirty="0">
                          <a:latin typeface="Calibri"/>
                          <a:cs typeface="Calibri"/>
                        </a:rPr>
                        <a:t>project</a:t>
                      </a:r>
                      <a:r>
                        <a:rPr sz="1400" spc="10" dirty="0">
                          <a:latin typeface="Calibri"/>
                          <a:cs typeface="Calibri"/>
                        </a:rPr>
                        <a:t> </a:t>
                      </a:r>
                      <a:r>
                        <a:rPr sz="1400" spc="-5" dirty="0">
                          <a:latin typeface="Calibri"/>
                          <a:cs typeface="Calibri"/>
                        </a:rPr>
                        <a:t>and</a:t>
                      </a:r>
                      <a:r>
                        <a:rPr sz="1400" dirty="0">
                          <a:latin typeface="Calibri"/>
                          <a:cs typeface="Calibri"/>
                        </a:rPr>
                        <a:t> </a:t>
                      </a:r>
                      <a:r>
                        <a:rPr sz="1400" spc="-5" dirty="0">
                          <a:latin typeface="Calibri"/>
                          <a:cs typeface="Calibri"/>
                        </a:rPr>
                        <a:t>the</a:t>
                      </a:r>
                      <a:r>
                        <a:rPr sz="1400" spc="20" dirty="0">
                          <a:latin typeface="Calibri"/>
                          <a:cs typeface="Calibri"/>
                        </a:rPr>
                        <a:t> </a:t>
                      </a:r>
                      <a:r>
                        <a:rPr sz="1400" spc="-15" dirty="0">
                          <a:latin typeface="Calibri"/>
                          <a:cs typeface="Calibri"/>
                        </a:rPr>
                        <a:t>size</a:t>
                      </a:r>
                      <a:r>
                        <a:rPr sz="1400" spc="-10" dirty="0">
                          <a:latin typeface="Calibri"/>
                          <a:cs typeface="Calibri"/>
                        </a:rPr>
                        <a:t> </a:t>
                      </a:r>
                      <a:r>
                        <a:rPr sz="1400" dirty="0">
                          <a:latin typeface="Calibri"/>
                          <a:cs typeface="Calibri"/>
                        </a:rPr>
                        <a:t>of</a:t>
                      </a:r>
                      <a:r>
                        <a:rPr sz="1400" spc="-15" dirty="0">
                          <a:latin typeface="Calibri"/>
                          <a:cs typeface="Calibri"/>
                        </a:rPr>
                        <a:t> </a:t>
                      </a:r>
                      <a:r>
                        <a:rPr sz="1400" spc="-5" dirty="0">
                          <a:latin typeface="Calibri"/>
                          <a:cs typeface="Calibri"/>
                        </a:rPr>
                        <a:t>the</a:t>
                      </a:r>
                      <a:r>
                        <a:rPr sz="1400" spc="20" dirty="0">
                          <a:latin typeface="Calibri"/>
                          <a:cs typeface="Calibri"/>
                        </a:rPr>
                        <a:t> </a:t>
                      </a:r>
                      <a:r>
                        <a:rPr sz="1400" spc="-5" dirty="0">
                          <a:latin typeface="Calibri"/>
                          <a:cs typeface="Calibri"/>
                        </a:rPr>
                        <a:t>JV</a:t>
                      </a:r>
                      <a:endParaRPr sz="1400" dirty="0">
                        <a:latin typeface="Calibri"/>
                        <a:cs typeface="Calibri"/>
                      </a:endParaRPr>
                    </a:p>
                  </a:txBody>
                  <a:tcPr marL="0" marR="0" marT="3429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0E0E0"/>
                    </a:solidFill>
                  </a:tcPr>
                </a:tc>
                <a:extLst>
                  <a:ext uri="{0D108BD9-81ED-4DB2-BD59-A6C34878D82A}">
                    <a16:rowId xmlns:a16="http://schemas.microsoft.com/office/drawing/2014/main" val="10001"/>
                  </a:ext>
                </a:extLst>
              </a:tr>
            </a:tbl>
          </a:graphicData>
        </a:graphic>
      </p:graphicFrame>
      <p:pic>
        <p:nvPicPr>
          <p:cNvPr id="3" name="object 4">
            <a:extLst>
              <a:ext uri="{FF2B5EF4-FFF2-40B4-BE49-F238E27FC236}">
                <a16:creationId xmlns:a16="http://schemas.microsoft.com/office/drawing/2014/main" id="{086EA43F-6FD6-A95C-36D7-47D7BEDC0B65}"/>
              </a:ext>
            </a:extLst>
          </p:cNvPr>
          <p:cNvPicPr/>
          <p:nvPr/>
        </p:nvPicPr>
        <p:blipFill>
          <a:blip r:embed="rId2" cstate="print"/>
          <a:stretch>
            <a:fillRect/>
          </a:stretch>
        </p:blipFill>
        <p:spPr>
          <a:xfrm>
            <a:off x="331470" y="4394841"/>
            <a:ext cx="8481060" cy="518159"/>
          </a:xfrm>
          <a:prstGeom prst="rect">
            <a:avLst/>
          </a:prstGeom>
        </p:spPr>
      </p:pic>
    </p:spTree>
    <p:extLst>
      <p:ext uri="{BB962C8B-B14F-4D97-AF65-F5344CB8AC3E}">
        <p14:creationId xmlns:p14="http://schemas.microsoft.com/office/powerpoint/2010/main" val="132993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8BFB3-B296-462E-958B-1BDFEA08E83F}"/>
              </a:ext>
            </a:extLst>
          </p:cNvPr>
          <p:cNvSpPr txBox="1"/>
          <p:nvPr/>
        </p:nvSpPr>
        <p:spPr>
          <a:xfrm>
            <a:off x="0" y="0"/>
            <a:ext cx="9144000" cy="861774"/>
          </a:xfrm>
          <a:prstGeom prst="rect">
            <a:avLst/>
          </a:prstGeom>
          <a:solidFill>
            <a:schemeClr val="accent6">
              <a:lumMod val="40000"/>
              <a:lumOff val="60000"/>
            </a:schemeClr>
          </a:solidFill>
        </p:spPr>
        <p:txBody>
          <a:bodyPr wrap="square" rtlCol="0">
            <a:spAutoFit/>
          </a:bodyPr>
          <a:lstStyle/>
          <a:p>
            <a:pPr algn="ctr"/>
            <a:r>
              <a:rPr lang="en-ZA" sz="2500" b="1" dirty="0">
                <a:latin typeface="Arial" panose="020B0604020202020204" pitchFamily="34" charset="0"/>
                <a:cs typeface="Arial" panose="020B0604020202020204" pitchFamily="34" charset="0"/>
              </a:rPr>
              <a:t>VALID BBBEE CERTIFICATE - FORM D1  </a:t>
            </a:r>
          </a:p>
          <a:p>
            <a:pPr algn="ctr"/>
            <a:r>
              <a:rPr lang="en-ZA" sz="2500" b="1" dirty="0">
                <a:latin typeface="Arial" panose="020B0604020202020204" pitchFamily="34" charset="0"/>
                <a:cs typeface="Arial" panose="020B0604020202020204" pitchFamily="34" charset="0"/>
              </a:rPr>
              <a:t>(INCORPORATING SBD6.1)</a:t>
            </a:r>
          </a:p>
        </p:txBody>
      </p:sp>
      <p:pic>
        <p:nvPicPr>
          <p:cNvPr id="5" name="Picture 4">
            <a:extLst>
              <a:ext uri="{FF2B5EF4-FFF2-40B4-BE49-F238E27FC236}">
                <a16:creationId xmlns:a16="http://schemas.microsoft.com/office/drawing/2014/main" id="{F989DDD6-57FF-E9F3-D6D9-B05ADDEE3577}"/>
              </a:ext>
            </a:extLst>
          </p:cNvPr>
          <p:cNvPicPr>
            <a:picLocks noChangeAspect="1"/>
          </p:cNvPicPr>
          <p:nvPr/>
        </p:nvPicPr>
        <p:blipFill>
          <a:blip r:embed="rId2"/>
          <a:stretch>
            <a:fillRect/>
          </a:stretch>
        </p:blipFill>
        <p:spPr>
          <a:xfrm>
            <a:off x="723530" y="945750"/>
            <a:ext cx="7953375" cy="5044504"/>
          </a:xfrm>
          <a:prstGeom prst="rect">
            <a:avLst/>
          </a:prstGeom>
        </p:spPr>
      </p:pic>
    </p:spTree>
    <p:extLst>
      <p:ext uri="{BB962C8B-B14F-4D97-AF65-F5344CB8AC3E}">
        <p14:creationId xmlns:p14="http://schemas.microsoft.com/office/powerpoint/2010/main" val="314589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BE5A7-B261-4AF3-A043-083117C6CF84}"/>
              </a:ext>
            </a:extLst>
          </p:cNvPr>
          <p:cNvSpPr txBox="1"/>
          <p:nvPr/>
        </p:nvSpPr>
        <p:spPr>
          <a:xfrm>
            <a:off x="0" y="0"/>
            <a:ext cx="9144001" cy="861774"/>
          </a:xfrm>
          <a:prstGeom prst="rect">
            <a:avLst/>
          </a:prstGeom>
          <a:solidFill>
            <a:schemeClr val="accent6">
              <a:lumMod val="40000"/>
              <a:lumOff val="60000"/>
            </a:schemeClr>
          </a:solidFill>
        </p:spPr>
        <p:txBody>
          <a:bodyPr wrap="square" rtlCol="0">
            <a:spAutoFit/>
          </a:bodyPr>
          <a:lstStyle/>
          <a:p>
            <a:pPr algn="ctr"/>
            <a:r>
              <a:rPr lang="en-ZA" sz="2500" b="1" dirty="0">
                <a:latin typeface="Arial" panose="020B0604020202020204" pitchFamily="34" charset="0"/>
                <a:cs typeface="Arial" panose="020B0604020202020204" pitchFamily="34" charset="0"/>
              </a:rPr>
              <a:t>VALID BBBEE CERTIFICATE - FORM D1  </a:t>
            </a:r>
          </a:p>
          <a:p>
            <a:pPr algn="ctr"/>
            <a:r>
              <a:rPr lang="en-ZA" sz="2500" b="1" dirty="0">
                <a:latin typeface="Arial" panose="020B0604020202020204" pitchFamily="34" charset="0"/>
                <a:cs typeface="Arial" panose="020B0604020202020204" pitchFamily="34" charset="0"/>
              </a:rPr>
              <a:t>(INCORPORATING SBD6.1)</a:t>
            </a:r>
          </a:p>
        </p:txBody>
      </p:sp>
      <p:pic>
        <p:nvPicPr>
          <p:cNvPr id="4" name="Picture 3">
            <a:extLst>
              <a:ext uri="{FF2B5EF4-FFF2-40B4-BE49-F238E27FC236}">
                <a16:creationId xmlns:a16="http://schemas.microsoft.com/office/drawing/2014/main" id="{CB57D733-A934-0C53-EEB1-52EB62B30EA2}"/>
              </a:ext>
            </a:extLst>
          </p:cNvPr>
          <p:cNvPicPr>
            <a:picLocks noChangeAspect="1"/>
          </p:cNvPicPr>
          <p:nvPr/>
        </p:nvPicPr>
        <p:blipFill>
          <a:blip r:embed="rId2"/>
          <a:stretch>
            <a:fillRect/>
          </a:stretch>
        </p:blipFill>
        <p:spPr>
          <a:xfrm>
            <a:off x="808937" y="934740"/>
            <a:ext cx="7526125" cy="1260166"/>
          </a:xfrm>
          <a:prstGeom prst="rect">
            <a:avLst/>
          </a:prstGeom>
        </p:spPr>
      </p:pic>
      <p:pic>
        <p:nvPicPr>
          <p:cNvPr id="8" name="Picture 7">
            <a:extLst>
              <a:ext uri="{FF2B5EF4-FFF2-40B4-BE49-F238E27FC236}">
                <a16:creationId xmlns:a16="http://schemas.microsoft.com/office/drawing/2014/main" id="{C4239ABA-D95F-0FE0-1983-5F385C03676F}"/>
              </a:ext>
            </a:extLst>
          </p:cNvPr>
          <p:cNvPicPr>
            <a:picLocks noChangeAspect="1"/>
          </p:cNvPicPr>
          <p:nvPr/>
        </p:nvPicPr>
        <p:blipFill>
          <a:blip r:embed="rId3"/>
          <a:stretch>
            <a:fillRect/>
          </a:stretch>
        </p:blipFill>
        <p:spPr>
          <a:xfrm>
            <a:off x="808937" y="2194906"/>
            <a:ext cx="7526125" cy="3834348"/>
          </a:xfrm>
          <a:prstGeom prst="rect">
            <a:avLst/>
          </a:prstGeom>
        </p:spPr>
      </p:pic>
    </p:spTree>
    <p:extLst>
      <p:ext uri="{BB962C8B-B14F-4D97-AF65-F5344CB8AC3E}">
        <p14:creationId xmlns:p14="http://schemas.microsoft.com/office/powerpoint/2010/main" val="86348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148575" y="2890391"/>
            <a:ext cx="6846849" cy="1077218"/>
          </a:xfrm>
          <a:prstGeom prst="rect">
            <a:avLst/>
          </a:prstGeom>
          <a:noFill/>
        </p:spPr>
        <p:txBody>
          <a:bodyPr wrap="square" rtlCol="0">
            <a:spAutoFit/>
          </a:bodyPr>
          <a:lstStyle/>
          <a:p>
            <a:pPr algn="ctr"/>
            <a:r>
              <a:rPr lang="en-ZA" sz="3200" b="1" dirty="0">
                <a:latin typeface="Exo 2" panose="00000800000000000000" pitchFamily="50" charset="0"/>
              </a:rPr>
              <a:t>PART  T1.1:  TENDER  NOTICE AND</a:t>
            </a:r>
          </a:p>
          <a:p>
            <a:pPr algn="ctr"/>
            <a:r>
              <a:rPr lang="en-ZA" sz="3200" b="1" dirty="0">
                <a:latin typeface="Exo 2" panose="00000800000000000000" pitchFamily="50" charset="0"/>
              </a:rPr>
              <a:t>INVITATION  TO  TENDER</a:t>
            </a:r>
          </a:p>
        </p:txBody>
      </p:sp>
    </p:spTree>
    <p:extLst>
      <p:ext uri="{BB962C8B-B14F-4D97-AF65-F5344CB8AC3E}">
        <p14:creationId xmlns:p14="http://schemas.microsoft.com/office/powerpoint/2010/main" val="373866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DC2CF836-F939-8AA0-4CAB-FA34C00E28A1}"/>
              </a:ext>
            </a:extLst>
          </p:cNvPr>
          <p:cNvSpPr txBox="1"/>
          <p:nvPr/>
        </p:nvSpPr>
        <p:spPr>
          <a:xfrm>
            <a:off x="556577" y="1338366"/>
            <a:ext cx="8030845" cy="4690110"/>
          </a:xfrm>
          <a:prstGeom prst="rect">
            <a:avLst/>
          </a:prstGeom>
        </p:spPr>
        <p:txBody>
          <a:bodyPr vert="horz" wrap="square" lIns="0" tIns="12700" rIns="0" bIns="0" rtlCol="0">
            <a:spAutoFit/>
          </a:bodyPr>
          <a:lstStyle/>
          <a:p>
            <a:pPr marL="299085" marR="89535" indent="-287020">
              <a:lnSpc>
                <a:spcPct val="100000"/>
              </a:lnSpc>
              <a:spcBef>
                <a:spcPts val="100"/>
              </a:spcBef>
              <a:buFont typeface="Wingdings"/>
              <a:buChar char=""/>
              <a:tabLst>
                <a:tab pos="299720" algn="l"/>
              </a:tabLst>
            </a:pPr>
            <a:r>
              <a:rPr sz="1800" b="1" dirty="0">
                <a:latin typeface="Arial"/>
                <a:cs typeface="Arial"/>
              </a:rPr>
              <a:t>For </a:t>
            </a:r>
            <a:r>
              <a:rPr sz="1800" b="1" spc="-5" dirty="0">
                <a:latin typeface="Arial"/>
                <a:cs typeface="Arial"/>
              </a:rPr>
              <a:t>a start-up </a:t>
            </a:r>
            <a:r>
              <a:rPr sz="1800" b="1" dirty="0">
                <a:latin typeface="Arial"/>
                <a:cs typeface="Arial"/>
              </a:rPr>
              <a:t>company </a:t>
            </a:r>
            <a:r>
              <a:rPr sz="1800" b="1" spc="-5" dirty="0">
                <a:latin typeface="Arial"/>
                <a:cs typeface="Arial"/>
              </a:rPr>
              <a:t>(business registered </a:t>
            </a:r>
            <a:r>
              <a:rPr sz="1800" b="1" spc="5" dirty="0">
                <a:latin typeface="Arial"/>
                <a:cs typeface="Arial"/>
              </a:rPr>
              <a:t>within </a:t>
            </a:r>
            <a:r>
              <a:rPr sz="1800" b="1" spc="-5" dirty="0">
                <a:latin typeface="Arial"/>
                <a:cs typeface="Arial"/>
              </a:rPr>
              <a:t>12 </a:t>
            </a:r>
            <a:r>
              <a:rPr sz="1800" b="1" dirty="0">
                <a:latin typeface="Arial"/>
                <a:cs typeface="Arial"/>
              </a:rPr>
              <a:t>months of the </a:t>
            </a:r>
            <a:r>
              <a:rPr sz="1800" b="1" spc="5" dirty="0">
                <a:latin typeface="Arial"/>
                <a:cs typeface="Arial"/>
              </a:rPr>
              <a:t> </a:t>
            </a:r>
            <a:r>
              <a:rPr sz="1800" b="1" dirty="0">
                <a:latin typeface="Arial"/>
                <a:cs typeface="Arial"/>
              </a:rPr>
              <a:t>tender</a:t>
            </a:r>
            <a:r>
              <a:rPr sz="1800" b="1" spc="-5" dirty="0">
                <a:latin typeface="Arial"/>
                <a:cs typeface="Arial"/>
              </a:rPr>
              <a:t> closing </a:t>
            </a:r>
            <a:r>
              <a:rPr sz="1800" b="1" dirty="0">
                <a:latin typeface="Arial"/>
                <a:cs typeface="Arial"/>
              </a:rPr>
              <a:t>date); if</a:t>
            </a:r>
            <a:r>
              <a:rPr sz="1800" b="1" spc="-5" dirty="0">
                <a:latin typeface="Arial"/>
                <a:cs typeface="Arial"/>
              </a:rPr>
              <a:t> </a:t>
            </a:r>
            <a:r>
              <a:rPr sz="1800" b="1" dirty="0">
                <a:latin typeface="Arial"/>
                <a:cs typeface="Arial"/>
              </a:rPr>
              <a:t>the total </a:t>
            </a:r>
            <a:r>
              <a:rPr sz="1800" b="1" spc="-5" dirty="0">
                <a:latin typeface="Arial"/>
                <a:cs typeface="Arial"/>
              </a:rPr>
              <a:t>tendered</a:t>
            </a:r>
            <a:r>
              <a:rPr sz="1800" b="1" dirty="0">
                <a:latin typeface="Arial"/>
                <a:cs typeface="Arial"/>
              </a:rPr>
              <a:t> </a:t>
            </a:r>
            <a:r>
              <a:rPr sz="1800" b="1" spc="-5" dirty="0">
                <a:latin typeface="Arial"/>
                <a:cs typeface="Arial"/>
              </a:rPr>
              <a:t>price exceeds</a:t>
            </a:r>
            <a:r>
              <a:rPr sz="1800" b="1" spc="10" dirty="0">
                <a:latin typeface="Arial"/>
                <a:cs typeface="Arial"/>
              </a:rPr>
              <a:t> </a:t>
            </a:r>
            <a:r>
              <a:rPr sz="1800" b="1" spc="-5" dirty="0">
                <a:latin typeface="Arial"/>
                <a:cs typeface="Arial"/>
              </a:rPr>
              <a:t>R6m</a:t>
            </a:r>
            <a:r>
              <a:rPr sz="1800" b="1" spc="5" dirty="0">
                <a:latin typeface="Arial"/>
                <a:cs typeface="Arial"/>
              </a:rPr>
              <a:t> </a:t>
            </a:r>
            <a:r>
              <a:rPr sz="1800" b="1" dirty="0">
                <a:latin typeface="Arial"/>
                <a:cs typeface="Arial"/>
              </a:rPr>
              <a:t>then the </a:t>
            </a:r>
            <a:r>
              <a:rPr sz="1800" b="1" spc="5" dirty="0">
                <a:latin typeface="Arial"/>
                <a:cs typeface="Arial"/>
              </a:rPr>
              <a:t> </a:t>
            </a:r>
            <a:r>
              <a:rPr sz="1800" b="1" spc="-20" dirty="0">
                <a:latin typeface="Arial"/>
                <a:cs typeface="Arial"/>
              </a:rPr>
              <a:t>Tenderer</a:t>
            </a:r>
            <a:r>
              <a:rPr sz="1800" b="1" dirty="0">
                <a:latin typeface="Arial"/>
                <a:cs typeface="Arial"/>
              </a:rPr>
              <a:t> MUST</a:t>
            </a:r>
            <a:r>
              <a:rPr sz="1800" b="1" spc="5" dirty="0">
                <a:latin typeface="Arial"/>
                <a:cs typeface="Arial"/>
              </a:rPr>
              <a:t> </a:t>
            </a:r>
            <a:r>
              <a:rPr sz="1800" b="1" dirty="0">
                <a:latin typeface="Arial"/>
                <a:cs typeface="Arial"/>
              </a:rPr>
              <a:t>submit</a:t>
            </a:r>
            <a:r>
              <a:rPr sz="1800" b="1" spc="-10" dirty="0">
                <a:latin typeface="Arial"/>
                <a:cs typeface="Arial"/>
              </a:rPr>
              <a:t> </a:t>
            </a:r>
            <a:r>
              <a:rPr sz="1800" b="1" spc="-5" dirty="0">
                <a:latin typeface="Arial"/>
                <a:cs typeface="Arial"/>
              </a:rPr>
              <a:t>a</a:t>
            </a:r>
            <a:r>
              <a:rPr sz="1800" b="1" spc="5" dirty="0">
                <a:latin typeface="Arial"/>
                <a:cs typeface="Arial"/>
              </a:rPr>
              <a:t> </a:t>
            </a:r>
            <a:r>
              <a:rPr sz="1800" b="1" spc="-5" dirty="0">
                <a:latin typeface="Arial"/>
                <a:cs typeface="Arial"/>
              </a:rPr>
              <a:t>Qualifying</a:t>
            </a:r>
            <a:r>
              <a:rPr sz="1800" b="1" dirty="0">
                <a:latin typeface="Arial"/>
                <a:cs typeface="Arial"/>
              </a:rPr>
              <a:t> </a:t>
            </a:r>
            <a:r>
              <a:rPr sz="1800" b="1" spc="-5" dirty="0">
                <a:latin typeface="Arial"/>
                <a:cs typeface="Arial"/>
              </a:rPr>
              <a:t>Small</a:t>
            </a:r>
            <a:r>
              <a:rPr sz="1800" b="1" spc="5" dirty="0">
                <a:latin typeface="Arial"/>
                <a:cs typeface="Arial"/>
              </a:rPr>
              <a:t> </a:t>
            </a:r>
            <a:r>
              <a:rPr sz="1800" b="1" spc="-5" dirty="0">
                <a:latin typeface="Arial"/>
                <a:cs typeface="Arial"/>
              </a:rPr>
              <a:t>Enterprise</a:t>
            </a:r>
            <a:r>
              <a:rPr sz="1800" b="1" spc="5" dirty="0">
                <a:latin typeface="Arial"/>
                <a:cs typeface="Arial"/>
              </a:rPr>
              <a:t> </a:t>
            </a:r>
            <a:r>
              <a:rPr sz="1800" b="1" dirty="0">
                <a:latin typeface="Arial"/>
                <a:cs typeface="Arial"/>
              </a:rPr>
              <a:t>(QSE) </a:t>
            </a:r>
            <a:r>
              <a:rPr sz="1800" b="1" spc="-5" dirty="0">
                <a:latin typeface="Arial"/>
                <a:cs typeface="Arial"/>
              </a:rPr>
              <a:t>B</a:t>
            </a:r>
            <a:r>
              <a:rPr lang="en-ZA" sz="1800" b="1" spc="-5" dirty="0">
                <a:latin typeface="Arial"/>
                <a:cs typeface="Arial"/>
              </a:rPr>
              <a:t>-</a:t>
            </a:r>
            <a:r>
              <a:rPr sz="1800" b="1" spc="-5" dirty="0">
                <a:latin typeface="Arial"/>
                <a:cs typeface="Arial"/>
              </a:rPr>
              <a:t>BBEE </a:t>
            </a:r>
            <a:r>
              <a:rPr sz="1800" b="1" dirty="0">
                <a:latin typeface="Arial"/>
                <a:cs typeface="Arial"/>
              </a:rPr>
              <a:t> </a:t>
            </a:r>
            <a:r>
              <a:rPr sz="1800" b="1" spc="-5" dirty="0">
                <a:latin typeface="Arial"/>
                <a:cs typeface="Arial"/>
              </a:rPr>
              <a:t>scorecard</a:t>
            </a:r>
            <a:r>
              <a:rPr sz="1800" b="1" spc="10" dirty="0">
                <a:latin typeface="Arial"/>
                <a:cs typeface="Arial"/>
              </a:rPr>
              <a:t> </a:t>
            </a:r>
            <a:r>
              <a:rPr sz="1800" b="1" dirty="0">
                <a:latin typeface="Arial"/>
                <a:cs typeface="Arial"/>
              </a:rPr>
              <a:t>(</a:t>
            </a:r>
            <a:r>
              <a:rPr sz="1800" b="1" dirty="0">
                <a:solidFill>
                  <a:srgbClr val="FF0000"/>
                </a:solidFill>
                <a:latin typeface="Arial"/>
                <a:cs typeface="Arial"/>
              </a:rPr>
              <a:t>NOT</a:t>
            </a:r>
            <a:r>
              <a:rPr sz="1800" b="1" spc="5" dirty="0">
                <a:solidFill>
                  <a:srgbClr val="FF0000"/>
                </a:solidFill>
                <a:latin typeface="Arial"/>
                <a:cs typeface="Arial"/>
              </a:rPr>
              <a:t> </a:t>
            </a:r>
            <a:r>
              <a:rPr sz="1800" b="1" dirty="0">
                <a:solidFill>
                  <a:srgbClr val="FF0000"/>
                </a:solidFill>
                <a:latin typeface="Arial"/>
                <a:cs typeface="Arial"/>
              </a:rPr>
              <a:t>SWORN</a:t>
            </a:r>
            <a:r>
              <a:rPr sz="1800" b="1" spc="-85" dirty="0">
                <a:solidFill>
                  <a:srgbClr val="FF0000"/>
                </a:solidFill>
                <a:latin typeface="Arial"/>
                <a:cs typeface="Arial"/>
              </a:rPr>
              <a:t> </a:t>
            </a:r>
            <a:r>
              <a:rPr sz="1800" b="1" spc="-20" dirty="0">
                <a:solidFill>
                  <a:srgbClr val="FF0000"/>
                </a:solidFill>
                <a:latin typeface="Arial"/>
                <a:cs typeface="Arial"/>
              </a:rPr>
              <a:t>AFFIVADIT</a:t>
            </a:r>
            <a:r>
              <a:rPr sz="1800" b="1" spc="-20" dirty="0">
                <a:latin typeface="Arial"/>
                <a:cs typeface="Arial"/>
              </a:rPr>
              <a:t>)</a:t>
            </a:r>
            <a:r>
              <a:rPr sz="1800" b="1" spc="50" dirty="0">
                <a:latin typeface="Arial"/>
                <a:cs typeface="Arial"/>
              </a:rPr>
              <a:t> </a:t>
            </a:r>
            <a:r>
              <a:rPr sz="1800" b="1" dirty="0">
                <a:latin typeface="Arial"/>
                <a:cs typeface="Arial"/>
              </a:rPr>
              <a:t>if</a:t>
            </a:r>
            <a:r>
              <a:rPr sz="1800" b="1" spc="-5" dirty="0">
                <a:latin typeface="Arial"/>
                <a:cs typeface="Arial"/>
              </a:rPr>
              <a:t> </a:t>
            </a:r>
            <a:r>
              <a:rPr sz="1800" b="1" dirty="0">
                <a:latin typeface="Arial"/>
                <a:cs typeface="Arial"/>
              </a:rPr>
              <a:t>the total</a:t>
            </a:r>
            <a:r>
              <a:rPr sz="1800" b="1" spc="-5" dirty="0">
                <a:latin typeface="Arial"/>
                <a:cs typeface="Arial"/>
              </a:rPr>
              <a:t> tendered</a:t>
            </a:r>
            <a:r>
              <a:rPr sz="1800" b="1" dirty="0">
                <a:latin typeface="Arial"/>
                <a:cs typeface="Arial"/>
              </a:rPr>
              <a:t> </a:t>
            </a:r>
            <a:r>
              <a:rPr sz="1800" b="1" spc="-5" dirty="0">
                <a:latin typeface="Arial"/>
                <a:cs typeface="Arial"/>
              </a:rPr>
              <a:t>price </a:t>
            </a:r>
            <a:r>
              <a:rPr sz="1800" b="1" dirty="0">
                <a:latin typeface="Arial"/>
                <a:cs typeface="Arial"/>
              </a:rPr>
              <a:t>is up to </a:t>
            </a:r>
            <a:r>
              <a:rPr sz="1800" b="1" spc="-484" dirty="0">
                <a:latin typeface="Arial"/>
                <a:cs typeface="Arial"/>
              </a:rPr>
              <a:t> </a:t>
            </a:r>
            <a:r>
              <a:rPr sz="1800" b="1" spc="-5" dirty="0">
                <a:latin typeface="Arial"/>
                <a:cs typeface="Arial"/>
              </a:rPr>
              <a:t>R25m.</a:t>
            </a:r>
            <a:endParaRPr sz="1800" dirty="0">
              <a:latin typeface="Arial"/>
              <a:cs typeface="Arial"/>
            </a:endParaRPr>
          </a:p>
          <a:p>
            <a:pPr marL="299085" indent="-287020">
              <a:lnSpc>
                <a:spcPct val="100000"/>
              </a:lnSpc>
              <a:buFont typeface="Wingdings"/>
              <a:buChar char=""/>
              <a:tabLst>
                <a:tab pos="299720" algn="l"/>
              </a:tabLst>
            </a:pPr>
            <a:r>
              <a:rPr sz="1800" b="1" dirty="0">
                <a:latin typeface="Arial"/>
                <a:cs typeface="Arial"/>
              </a:rPr>
              <a:t>If</a:t>
            </a:r>
            <a:r>
              <a:rPr sz="1800" b="1" spc="-10" dirty="0">
                <a:latin typeface="Arial"/>
                <a:cs typeface="Arial"/>
              </a:rPr>
              <a:t> </a:t>
            </a:r>
            <a:r>
              <a:rPr sz="1800" b="1" dirty="0">
                <a:latin typeface="Arial"/>
                <a:cs typeface="Arial"/>
              </a:rPr>
              <a:t>a</a:t>
            </a:r>
            <a:r>
              <a:rPr sz="1800" b="1" spc="-5" dirty="0">
                <a:latin typeface="Arial"/>
                <a:cs typeface="Arial"/>
              </a:rPr>
              <a:t> start-up</a:t>
            </a:r>
            <a:r>
              <a:rPr sz="1800" b="1" dirty="0">
                <a:latin typeface="Arial"/>
                <a:cs typeface="Arial"/>
              </a:rPr>
              <a:t> company</a:t>
            </a:r>
            <a:r>
              <a:rPr sz="1800" b="1" spc="-5" dirty="0">
                <a:latin typeface="Arial"/>
                <a:cs typeface="Arial"/>
              </a:rPr>
              <a:t> submits</a:t>
            </a:r>
            <a:r>
              <a:rPr sz="1800" b="1" spc="5" dirty="0">
                <a:latin typeface="Arial"/>
                <a:cs typeface="Arial"/>
              </a:rPr>
              <a:t> </a:t>
            </a:r>
            <a:r>
              <a:rPr sz="1800" b="1" dirty="0">
                <a:latin typeface="Arial"/>
                <a:cs typeface="Arial"/>
              </a:rPr>
              <a:t>a</a:t>
            </a:r>
            <a:r>
              <a:rPr sz="1800" b="1" spc="-10" dirty="0">
                <a:latin typeface="Arial"/>
                <a:cs typeface="Arial"/>
              </a:rPr>
              <a:t> </a:t>
            </a:r>
            <a:r>
              <a:rPr sz="1800" b="1" dirty="0">
                <a:latin typeface="Arial"/>
                <a:cs typeface="Arial"/>
              </a:rPr>
              <a:t>QSE</a:t>
            </a:r>
            <a:r>
              <a:rPr sz="1800" b="1" spc="-10" dirty="0">
                <a:latin typeface="Arial"/>
                <a:cs typeface="Arial"/>
              </a:rPr>
              <a:t> </a:t>
            </a:r>
            <a:r>
              <a:rPr sz="1800" b="1" spc="-5" dirty="0">
                <a:latin typeface="Arial"/>
                <a:cs typeface="Arial"/>
              </a:rPr>
              <a:t>B</a:t>
            </a:r>
            <a:r>
              <a:rPr lang="en-ZA" sz="1800" b="1" spc="-5" dirty="0">
                <a:latin typeface="Arial"/>
                <a:cs typeface="Arial"/>
              </a:rPr>
              <a:t>-</a:t>
            </a:r>
            <a:r>
              <a:rPr sz="1800" b="1" spc="-5" dirty="0">
                <a:latin typeface="Arial"/>
                <a:cs typeface="Arial"/>
              </a:rPr>
              <a:t>BBEE</a:t>
            </a:r>
            <a:r>
              <a:rPr sz="1800" b="1" spc="10" dirty="0">
                <a:latin typeface="Arial"/>
                <a:cs typeface="Arial"/>
              </a:rPr>
              <a:t> </a:t>
            </a:r>
            <a:r>
              <a:rPr sz="1800" b="1" spc="-5" dirty="0">
                <a:latin typeface="Arial"/>
                <a:cs typeface="Arial"/>
              </a:rPr>
              <a:t>certificate</a:t>
            </a:r>
            <a:r>
              <a:rPr sz="1800" b="1" spc="10" dirty="0">
                <a:latin typeface="Arial"/>
                <a:cs typeface="Arial"/>
              </a:rPr>
              <a:t> </a:t>
            </a:r>
            <a:r>
              <a:rPr sz="1800" b="1" dirty="0">
                <a:latin typeface="Arial"/>
                <a:cs typeface="Arial"/>
              </a:rPr>
              <a:t>it</a:t>
            </a:r>
            <a:r>
              <a:rPr sz="1800" b="1" spc="-10" dirty="0">
                <a:latin typeface="Arial"/>
                <a:cs typeface="Arial"/>
              </a:rPr>
              <a:t> </a:t>
            </a:r>
            <a:r>
              <a:rPr sz="1800" b="1" spc="-5" dirty="0">
                <a:latin typeface="Arial"/>
                <a:cs typeface="Arial"/>
              </a:rPr>
              <a:t>MUST</a:t>
            </a:r>
            <a:endParaRPr sz="1800" dirty="0">
              <a:latin typeface="Arial"/>
              <a:cs typeface="Arial"/>
            </a:endParaRPr>
          </a:p>
          <a:p>
            <a:pPr marL="299085">
              <a:lnSpc>
                <a:spcPct val="100000"/>
              </a:lnSpc>
              <a:spcBef>
                <a:spcPts val="5"/>
              </a:spcBef>
            </a:pPr>
            <a:r>
              <a:rPr sz="1800" b="1" dirty="0">
                <a:latin typeface="Arial"/>
                <a:cs typeface="Arial"/>
              </a:rPr>
              <a:t>indicate</a:t>
            </a:r>
            <a:r>
              <a:rPr sz="1800" b="1" spc="-20" dirty="0">
                <a:latin typeface="Arial"/>
                <a:cs typeface="Arial"/>
              </a:rPr>
              <a:t> </a:t>
            </a:r>
            <a:r>
              <a:rPr sz="1800" b="1" dirty="0">
                <a:latin typeface="Arial"/>
                <a:cs typeface="Arial"/>
              </a:rPr>
              <a:t>that it</a:t>
            </a:r>
            <a:r>
              <a:rPr sz="1800" b="1" spc="-10" dirty="0">
                <a:latin typeface="Arial"/>
                <a:cs typeface="Arial"/>
              </a:rPr>
              <a:t> </a:t>
            </a:r>
            <a:r>
              <a:rPr sz="1800" b="1" dirty="0">
                <a:latin typeface="Arial"/>
                <a:cs typeface="Arial"/>
              </a:rPr>
              <a:t>is</a:t>
            </a:r>
            <a:r>
              <a:rPr sz="1800" b="1" spc="-5" dirty="0">
                <a:latin typeface="Arial"/>
                <a:cs typeface="Arial"/>
              </a:rPr>
              <a:t> a</a:t>
            </a:r>
            <a:r>
              <a:rPr sz="1800" b="1" dirty="0">
                <a:latin typeface="Arial"/>
                <a:cs typeface="Arial"/>
              </a:rPr>
              <a:t> </a:t>
            </a:r>
            <a:r>
              <a:rPr sz="1800" b="1" spc="-5" dirty="0">
                <a:latin typeface="Arial"/>
                <a:cs typeface="Arial"/>
              </a:rPr>
              <a:t>start-up</a:t>
            </a:r>
            <a:r>
              <a:rPr sz="1800" b="1" spc="5" dirty="0">
                <a:latin typeface="Arial"/>
                <a:cs typeface="Arial"/>
              </a:rPr>
              <a:t> </a:t>
            </a:r>
            <a:r>
              <a:rPr sz="1800" b="1" dirty="0">
                <a:latin typeface="Arial"/>
                <a:cs typeface="Arial"/>
              </a:rPr>
              <a:t>company</a:t>
            </a:r>
            <a:r>
              <a:rPr sz="1800" b="1" spc="-5" dirty="0">
                <a:latin typeface="Arial"/>
                <a:cs typeface="Arial"/>
              </a:rPr>
              <a:t> </a:t>
            </a:r>
            <a:r>
              <a:rPr sz="1800" b="1" dirty="0">
                <a:latin typeface="Arial"/>
                <a:cs typeface="Arial"/>
              </a:rPr>
              <a:t>on</a:t>
            </a:r>
            <a:r>
              <a:rPr sz="1800" b="1" spc="-5" dirty="0">
                <a:latin typeface="Arial"/>
                <a:cs typeface="Arial"/>
              </a:rPr>
              <a:t> </a:t>
            </a:r>
            <a:r>
              <a:rPr sz="1800" b="1" dirty="0">
                <a:latin typeface="Arial"/>
                <a:cs typeface="Arial"/>
              </a:rPr>
              <a:t>the </a:t>
            </a:r>
            <a:r>
              <a:rPr sz="1800" b="1" spc="-5" dirty="0">
                <a:latin typeface="Arial"/>
                <a:cs typeface="Arial"/>
              </a:rPr>
              <a:t>certificate.</a:t>
            </a:r>
            <a:endParaRPr sz="1800" dirty="0">
              <a:latin typeface="Arial"/>
              <a:cs typeface="Arial"/>
            </a:endParaRPr>
          </a:p>
          <a:p>
            <a:pPr marL="299085" marR="283210" indent="-287020">
              <a:lnSpc>
                <a:spcPct val="100000"/>
              </a:lnSpc>
              <a:buFont typeface="Wingdings"/>
              <a:buChar char=""/>
              <a:tabLst>
                <a:tab pos="299720" algn="l"/>
              </a:tabLst>
            </a:pPr>
            <a:r>
              <a:rPr sz="1800" b="1" dirty="0">
                <a:latin typeface="Arial"/>
                <a:cs typeface="Arial"/>
              </a:rPr>
              <a:t>For</a:t>
            </a:r>
            <a:r>
              <a:rPr sz="1800" b="1" spc="5" dirty="0">
                <a:latin typeface="Arial"/>
                <a:cs typeface="Arial"/>
              </a:rPr>
              <a:t> </a:t>
            </a:r>
            <a:r>
              <a:rPr sz="1800" b="1" dirty="0">
                <a:latin typeface="Arial"/>
                <a:cs typeface="Arial"/>
              </a:rPr>
              <a:t>unincorporated </a:t>
            </a:r>
            <a:r>
              <a:rPr sz="1800" b="1" spc="-5" dirty="0">
                <a:latin typeface="Arial"/>
                <a:cs typeface="Arial"/>
              </a:rPr>
              <a:t>JV certificates, the size </a:t>
            </a:r>
            <a:r>
              <a:rPr sz="1800" b="1" dirty="0">
                <a:latin typeface="Arial"/>
                <a:cs typeface="Arial"/>
              </a:rPr>
              <a:t>of the </a:t>
            </a:r>
            <a:r>
              <a:rPr sz="1800" b="1" spc="-5" dirty="0">
                <a:latin typeface="Arial"/>
                <a:cs typeface="Arial"/>
              </a:rPr>
              <a:t>company </a:t>
            </a:r>
            <a:r>
              <a:rPr sz="1800" b="1" dirty="0">
                <a:latin typeface="Arial"/>
                <a:cs typeface="Arial"/>
              </a:rPr>
              <a:t>must be </a:t>
            </a:r>
            <a:r>
              <a:rPr sz="1800" b="1" spc="-490" dirty="0">
                <a:latin typeface="Arial"/>
                <a:cs typeface="Arial"/>
              </a:rPr>
              <a:t> </a:t>
            </a:r>
            <a:r>
              <a:rPr sz="1800" b="1" dirty="0">
                <a:latin typeface="Arial"/>
                <a:cs typeface="Arial"/>
              </a:rPr>
              <a:t>indicated</a:t>
            </a:r>
            <a:r>
              <a:rPr sz="1800" b="1" spc="-10" dirty="0">
                <a:latin typeface="Arial"/>
                <a:cs typeface="Arial"/>
              </a:rPr>
              <a:t> </a:t>
            </a:r>
            <a:r>
              <a:rPr sz="1800" b="1" dirty="0">
                <a:latin typeface="Arial"/>
                <a:cs typeface="Arial"/>
              </a:rPr>
              <a:t>on</a:t>
            </a:r>
            <a:r>
              <a:rPr sz="1800" b="1" spc="-5" dirty="0">
                <a:latin typeface="Arial"/>
                <a:cs typeface="Arial"/>
              </a:rPr>
              <a:t> </a:t>
            </a:r>
            <a:r>
              <a:rPr sz="1800" b="1" dirty="0">
                <a:latin typeface="Arial"/>
                <a:cs typeface="Arial"/>
              </a:rPr>
              <a:t>the </a:t>
            </a:r>
            <a:r>
              <a:rPr sz="1800" b="1" spc="-5" dirty="0">
                <a:latin typeface="Arial"/>
                <a:cs typeface="Arial"/>
              </a:rPr>
              <a:t>JV</a:t>
            </a:r>
            <a:r>
              <a:rPr sz="1800" b="1" dirty="0">
                <a:latin typeface="Arial"/>
                <a:cs typeface="Arial"/>
              </a:rPr>
              <a:t> </a:t>
            </a:r>
            <a:r>
              <a:rPr sz="1800" b="1" spc="-5" dirty="0">
                <a:latin typeface="Arial"/>
                <a:cs typeface="Arial"/>
              </a:rPr>
              <a:t>certificate</a:t>
            </a:r>
            <a:r>
              <a:rPr sz="1800" b="1" spc="15" dirty="0">
                <a:latin typeface="Arial"/>
                <a:cs typeface="Arial"/>
              </a:rPr>
              <a:t> </a:t>
            </a:r>
            <a:r>
              <a:rPr sz="1800" b="1" dirty="0">
                <a:solidFill>
                  <a:srgbClr val="FF0000"/>
                </a:solidFill>
                <a:latin typeface="Arial"/>
                <a:cs typeface="Arial"/>
              </a:rPr>
              <a:t>(e.g.</a:t>
            </a:r>
            <a:r>
              <a:rPr sz="1800" b="1" spc="-5" dirty="0">
                <a:solidFill>
                  <a:srgbClr val="FF0000"/>
                </a:solidFill>
                <a:latin typeface="Arial"/>
                <a:cs typeface="Arial"/>
              </a:rPr>
              <a:t> EME,QSE,etc.)</a:t>
            </a:r>
            <a:endParaRPr sz="1800" dirty="0">
              <a:latin typeface="Arial"/>
              <a:cs typeface="Arial"/>
            </a:endParaRPr>
          </a:p>
          <a:p>
            <a:pPr marL="299085" marR="38100" indent="-287020">
              <a:lnSpc>
                <a:spcPct val="100000"/>
              </a:lnSpc>
              <a:buFont typeface="Wingdings"/>
              <a:buChar char=""/>
              <a:tabLst>
                <a:tab pos="299720" algn="l"/>
              </a:tabLst>
            </a:pPr>
            <a:r>
              <a:rPr sz="1800" b="1" spc="-5" dirty="0">
                <a:latin typeface="Arial"/>
                <a:cs typeface="Arial"/>
              </a:rPr>
              <a:t>JV B</a:t>
            </a:r>
            <a:r>
              <a:rPr lang="en-ZA" sz="1800" b="1" spc="-5" dirty="0">
                <a:latin typeface="Arial"/>
                <a:cs typeface="Arial"/>
              </a:rPr>
              <a:t>-</a:t>
            </a:r>
            <a:r>
              <a:rPr sz="1800" b="1" spc="-5" dirty="0">
                <a:latin typeface="Arial"/>
                <a:cs typeface="Arial"/>
              </a:rPr>
              <a:t>BBEE</a:t>
            </a:r>
            <a:r>
              <a:rPr sz="1800" b="1" spc="15" dirty="0">
                <a:latin typeface="Arial"/>
                <a:cs typeface="Arial"/>
              </a:rPr>
              <a:t> </a:t>
            </a:r>
            <a:r>
              <a:rPr sz="1800" b="1" spc="-5" dirty="0">
                <a:latin typeface="Arial"/>
                <a:cs typeface="Arial"/>
              </a:rPr>
              <a:t>certificates</a:t>
            </a:r>
            <a:r>
              <a:rPr sz="1800" b="1" spc="10" dirty="0">
                <a:latin typeface="Arial"/>
                <a:cs typeface="Arial"/>
              </a:rPr>
              <a:t> </a:t>
            </a:r>
            <a:r>
              <a:rPr sz="1800" b="1" dirty="0">
                <a:latin typeface="Arial"/>
                <a:cs typeface="Arial"/>
              </a:rPr>
              <a:t>MUST</a:t>
            </a:r>
            <a:r>
              <a:rPr sz="1800" b="1" spc="5" dirty="0">
                <a:latin typeface="Arial"/>
                <a:cs typeface="Arial"/>
              </a:rPr>
              <a:t> </a:t>
            </a:r>
            <a:r>
              <a:rPr sz="1800" b="1" dirty="0">
                <a:latin typeface="Arial"/>
                <a:cs typeface="Arial"/>
              </a:rPr>
              <a:t>be</a:t>
            </a:r>
            <a:r>
              <a:rPr sz="1800" b="1" spc="-5" dirty="0">
                <a:latin typeface="Arial"/>
                <a:cs typeface="Arial"/>
              </a:rPr>
              <a:t> project</a:t>
            </a:r>
            <a:r>
              <a:rPr sz="1800" b="1" spc="5" dirty="0">
                <a:latin typeface="Arial"/>
                <a:cs typeface="Arial"/>
              </a:rPr>
              <a:t> </a:t>
            </a:r>
            <a:r>
              <a:rPr sz="1800" b="1" spc="-5" dirty="0">
                <a:latin typeface="Arial"/>
                <a:cs typeface="Arial"/>
              </a:rPr>
              <a:t>specific</a:t>
            </a:r>
            <a:r>
              <a:rPr sz="1800" b="1" spc="15" dirty="0">
                <a:latin typeface="Arial"/>
                <a:cs typeface="Arial"/>
              </a:rPr>
              <a:t> </a:t>
            </a:r>
            <a:r>
              <a:rPr sz="1800" b="1" dirty="0">
                <a:solidFill>
                  <a:srgbClr val="FF0000"/>
                </a:solidFill>
                <a:latin typeface="Arial"/>
                <a:cs typeface="Arial"/>
              </a:rPr>
              <a:t>(e.g</a:t>
            </a:r>
            <a:r>
              <a:rPr sz="1800" b="1" spc="5" dirty="0">
                <a:solidFill>
                  <a:srgbClr val="FF0000"/>
                </a:solidFill>
                <a:latin typeface="Arial"/>
                <a:cs typeface="Arial"/>
              </a:rPr>
              <a:t> </a:t>
            </a:r>
            <a:r>
              <a:rPr sz="1800" b="1" spc="-5" dirty="0">
                <a:solidFill>
                  <a:srgbClr val="FF0000"/>
                </a:solidFill>
                <a:latin typeface="Arial"/>
                <a:cs typeface="Arial"/>
              </a:rPr>
              <a:t>project</a:t>
            </a:r>
            <a:r>
              <a:rPr sz="1800" b="1" spc="10" dirty="0">
                <a:solidFill>
                  <a:srgbClr val="FF0000"/>
                </a:solidFill>
                <a:latin typeface="Arial"/>
                <a:cs typeface="Arial"/>
              </a:rPr>
              <a:t> </a:t>
            </a:r>
            <a:r>
              <a:rPr sz="1800" b="1" dirty="0">
                <a:solidFill>
                  <a:srgbClr val="FF0000"/>
                </a:solidFill>
                <a:latin typeface="Arial"/>
                <a:cs typeface="Arial"/>
              </a:rPr>
              <a:t>number</a:t>
            </a:r>
            <a:r>
              <a:rPr sz="1800" b="1" spc="5" dirty="0">
                <a:solidFill>
                  <a:srgbClr val="FF0000"/>
                </a:solidFill>
                <a:latin typeface="Arial"/>
                <a:cs typeface="Arial"/>
              </a:rPr>
              <a:t> </a:t>
            </a:r>
            <a:r>
              <a:rPr sz="1800" b="1" dirty="0">
                <a:solidFill>
                  <a:srgbClr val="FF0000"/>
                </a:solidFill>
                <a:latin typeface="Arial"/>
                <a:cs typeface="Arial"/>
              </a:rPr>
              <a:t>or </a:t>
            </a:r>
            <a:r>
              <a:rPr sz="1800" b="1" spc="-484" dirty="0">
                <a:solidFill>
                  <a:srgbClr val="FF0000"/>
                </a:solidFill>
                <a:latin typeface="Arial"/>
                <a:cs typeface="Arial"/>
              </a:rPr>
              <a:t> </a:t>
            </a:r>
            <a:r>
              <a:rPr sz="1800" b="1" spc="-5" dirty="0">
                <a:solidFill>
                  <a:srgbClr val="FF0000"/>
                </a:solidFill>
                <a:latin typeface="Arial"/>
                <a:cs typeface="Arial"/>
              </a:rPr>
              <a:t>description)</a:t>
            </a:r>
            <a:endParaRPr sz="1800" dirty="0">
              <a:latin typeface="Arial"/>
              <a:cs typeface="Arial"/>
            </a:endParaRPr>
          </a:p>
          <a:p>
            <a:pPr marL="299085" marR="5080" indent="-287020">
              <a:lnSpc>
                <a:spcPct val="100000"/>
              </a:lnSpc>
              <a:buFont typeface="Wingdings"/>
              <a:buChar char=""/>
              <a:tabLst>
                <a:tab pos="299720" algn="l"/>
              </a:tabLst>
            </a:pPr>
            <a:r>
              <a:rPr sz="1800" b="1" spc="-5" dirty="0">
                <a:solidFill>
                  <a:srgbClr val="FF0000"/>
                </a:solidFill>
                <a:latin typeface="Arial"/>
                <a:cs typeface="Arial"/>
              </a:rPr>
              <a:t>TENDERERS </a:t>
            </a:r>
            <a:r>
              <a:rPr sz="1800" b="1" spc="-50" dirty="0">
                <a:solidFill>
                  <a:srgbClr val="FF0000"/>
                </a:solidFill>
                <a:latin typeface="Arial"/>
                <a:cs typeface="Arial"/>
              </a:rPr>
              <a:t>THAT </a:t>
            </a:r>
            <a:r>
              <a:rPr sz="1800" b="1" spc="-20" dirty="0">
                <a:solidFill>
                  <a:srgbClr val="FF0000"/>
                </a:solidFill>
                <a:latin typeface="Arial"/>
                <a:cs typeface="Arial"/>
              </a:rPr>
              <a:t>ARE </a:t>
            </a:r>
            <a:r>
              <a:rPr sz="1800" b="1" dirty="0">
                <a:solidFill>
                  <a:srgbClr val="FF0000"/>
                </a:solidFill>
                <a:latin typeface="Arial"/>
                <a:cs typeface="Arial"/>
              </a:rPr>
              <a:t>SUBMITTING </a:t>
            </a:r>
            <a:r>
              <a:rPr sz="1800" b="1" spc="-5" dirty="0">
                <a:solidFill>
                  <a:srgbClr val="FF0000"/>
                </a:solidFill>
                <a:latin typeface="Arial"/>
                <a:cs typeface="Arial"/>
              </a:rPr>
              <a:t>A </a:t>
            </a:r>
            <a:r>
              <a:rPr sz="1800" b="1" dirty="0">
                <a:solidFill>
                  <a:srgbClr val="FF0000"/>
                </a:solidFill>
                <a:latin typeface="Arial"/>
                <a:cs typeface="Arial"/>
              </a:rPr>
              <a:t>SWORN </a:t>
            </a:r>
            <a:r>
              <a:rPr sz="1800" b="1" spc="-25" dirty="0">
                <a:solidFill>
                  <a:srgbClr val="FF0000"/>
                </a:solidFill>
                <a:latin typeface="Arial"/>
                <a:cs typeface="Arial"/>
              </a:rPr>
              <a:t>AFFIDAVIT </a:t>
            </a:r>
            <a:r>
              <a:rPr sz="1800" b="1" spc="-30" dirty="0">
                <a:solidFill>
                  <a:srgbClr val="FF0000"/>
                </a:solidFill>
                <a:latin typeface="Arial"/>
                <a:cs typeface="Arial"/>
              </a:rPr>
              <a:t>AS </a:t>
            </a:r>
            <a:r>
              <a:rPr sz="1800" b="1" dirty="0">
                <a:solidFill>
                  <a:srgbClr val="FF0000"/>
                </a:solidFill>
                <a:latin typeface="Arial"/>
                <a:cs typeface="Arial"/>
              </a:rPr>
              <a:t>PROOF </a:t>
            </a:r>
            <a:r>
              <a:rPr sz="1800" b="1" spc="-490" dirty="0">
                <a:solidFill>
                  <a:srgbClr val="FF0000"/>
                </a:solidFill>
                <a:latin typeface="Arial"/>
                <a:cs typeface="Arial"/>
              </a:rPr>
              <a:t> </a:t>
            </a:r>
            <a:r>
              <a:rPr sz="1800" b="1" dirty="0">
                <a:solidFill>
                  <a:srgbClr val="FF0000"/>
                </a:solidFill>
                <a:latin typeface="Arial"/>
                <a:cs typeface="Arial"/>
              </a:rPr>
              <a:t>OF</a:t>
            </a:r>
            <a:r>
              <a:rPr sz="1800" b="1" spc="-5" dirty="0">
                <a:solidFill>
                  <a:srgbClr val="FF0000"/>
                </a:solidFill>
                <a:latin typeface="Arial"/>
                <a:cs typeface="Arial"/>
              </a:rPr>
              <a:t> B</a:t>
            </a:r>
            <a:r>
              <a:rPr lang="en-ZA" sz="1800" b="1" spc="-5" dirty="0">
                <a:solidFill>
                  <a:srgbClr val="FF0000"/>
                </a:solidFill>
                <a:latin typeface="Arial"/>
                <a:cs typeface="Arial"/>
              </a:rPr>
              <a:t>-</a:t>
            </a:r>
            <a:r>
              <a:rPr sz="1800" b="1" spc="-5" dirty="0">
                <a:solidFill>
                  <a:srgbClr val="FF0000"/>
                </a:solidFill>
                <a:latin typeface="Arial"/>
                <a:cs typeface="Arial"/>
              </a:rPr>
              <a:t>BBEE</a:t>
            </a:r>
            <a:r>
              <a:rPr sz="1800" b="1" spc="10" dirty="0">
                <a:solidFill>
                  <a:srgbClr val="FF0000"/>
                </a:solidFill>
                <a:latin typeface="Arial"/>
                <a:cs typeface="Arial"/>
              </a:rPr>
              <a:t> </a:t>
            </a:r>
            <a:r>
              <a:rPr sz="1800" b="1" spc="-55" dirty="0">
                <a:solidFill>
                  <a:srgbClr val="FF0000"/>
                </a:solidFill>
                <a:latin typeface="Arial"/>
                <a:cs typeface="Arial"/>
              </a:rPr>
              <a:t>STATUS</a:t>
            </a:r>
            <a:r>
              <a:rPr sz="1800" b="1" spc="40" dirty="0">
                <a:solidFill>
                  <a:srgbClr val="FF0000"/>
                </a:solidFill>
                <a:latin typeface="Arial"/>
                <a:cs typeface="Arial"/>
              </a:rPr>
              <a:t> </a:t>
            </a:r>
            <a:r>
              <a:rPr sz="1800" b="1" dirty="0">
                <a:solidFill>
                  <a:srgbClr val="FF0000"/>
                </a:solidFill>
                <a:latin typeface="Arial"/>
                <a:cs typeface="Arial"/>
              </a:rPr>
              <a:t>MUST</a:t>
            </a:r>
            <a:r>
              <a:rPr sz="1800" b="1" spc="5" dirty="0">
                <a:solidFill>
                  <a:srgbClr val="FF0000"/>
                </a:solidFill>
                <a:latin typeface="Arial"/>
                <a:cs typeface="Arial"/>
              </a:rPr>
              <a:t> </a:t>
            </a:r>
            <a:r>
              <a:rPr sz="1800" b="1" dirty="0">
                <a:solidFill>
                  <a:srgbClr val="FF0000"/>
                </a:solidFill>
                <a:latin typeface="Arial"/>
                <a:cs typeface="Arial"/>
              </a:rPr>
              <a:t>USE THE</a:t>
            </a:r>
            <a:r>
              <a:rPr sz="1800" b="1" spc="-70" dirty="0">
                <a:solidFill>
                  <a:srgbClr val="FF0000"/>
                </a:solidFill>
                <a:latin typeface="Arial"/>
                <a:cs typeface="Arial"/>
              </a:rPr>
              <a:t> </a:t>
            </a:r>
            <a:r>
              <a:rPr sz="1800" b="1" spc="-15" dirty="0">
                <a:solidFill>
                  <a:srgbClr val="FF0000"/>
                </a:solidFill>
                <a:latin typeface="Arial"/>
                <a:cs typeface="Arial"/>
              </a:rPr>
              <a:t>ACSC</a:t>
            </a:r>
            <a:r>
              <a:rPr sz="1800" b="1" spc="55" dirty="0">
                <a:solidFill>
                  <a:srgbClr val="FF0000"/>
                </a:solidFill>
                <a:latin typeface="Arial"/>
                <a:cs typeface="Arial"/>
              </a:rPr>
              <a:t> </a:t>
            </a:r>
            <a:r>
              <a:rPr sz="1800" b="1" spc="-25" dirty="0">
                <a:solidFill>
                  <a:srgbClr val="FF0000"/>
                </a:solidFill>
                <a:latin typeface="Arial"/>
                <a:cs typeface="Arial"/>
              </a:rPr>
              <a:t>TEMPLATE </a:t>
            </a:r>
            <a:r>
              <a:rPr sz="1800" b="1" spc="-30" dirty="0">
                <a:solidFill>
                  <a:srgbClr val="FF0000"/>
                </a:solidFill>
                <a:latin typeface="Arial"/>
                <a:cs typeface="Arial"/>
              </a:rPr>
              <a:t>AS</a:t>
            </a:r>
            <a:r>
              <a:rPr sz="1800" b="1" spc="50" dirty="0">
                <a:solidFill>
                  <a:srgbClr val="FF0000"/>
                </a:solidFill>
                <a:latin typeface="Arial"/>
                <a:cs typeface="Arial"/>
              </a:rPr>
              <a:t> </a:t>
            </a:r>
            <a:r>
              <a:rPr sz="1800" b="1" dirty="0">
                <a:solidFill>
                  <a:srgbClr val="FF0000"/>
                </a:solidFill>
                <a:latin typeface="Arial"/>
                <a:cs typeface="Arial"/>
              </a:rPr>
              <a:t>PROVIDED </a:t>
            </a:r>
            <a:r>
              <a:rPr sz="1800" b="1" spc="5" dirty="0">
                <a:solidFill>
                  <a:srgbClr val="FF0000"/>
                </a:solidFill>
                <a:latin typeface="Arial"/>
                <a:cs typeface="Arial"/>
              </a:rPr>
              <a:t> </a:t>
            </a:r>
            <a:r>
              <a:rPr sz="1800" b="1" dirty="0">
                <a:solidFill>
                  <a:srgbClr val="FF0000"/>
                </a:solidFill>
                <a:latin typeface="Arial"/>
                <a:cs typeface="Arial"/>
              </a:rPr>
              <a:t>IN</a:t>
            </a:r>
            <a:r>
              <a:rPr sz="1800" b="1" spc="-5" dirty="0">
                <a:solidFill>
                  <a:srgbClr val="FF0000"/>
                </a:solidFill>
                <a:latin typeface="Arial"/>
                <a:cs typeface="Arial"/>
              </a:rPr>
              <a:t> </a:t>
            </a:r>
            <a:r>
              <a:rPr sz="1800" b="1" dirty="0">
                <a:solidFill>
                  <a:srgbClr val="FF0000"/>
                </a:solidFill>
                <a:latin typeface="Arial"/>
                <a:cs typeface="Arial"/>
              </a:rPr>
              <a:t>THE</a:t>
            </a:r>
            <a:r>
              <a:rPr sz="1800" b="1" spc="-15" dirty="0">
                <a:solidFill>
                  <a:srgbClr val="FF0000"/>
                </a:solidFill>
                <a:latin typeface="Arial"/>
                <a:cs typeface="Arial"/>
              </a:rPr>
              <a:t> </a:t>
            </a:r>
            <a:r>
              <a:rPr sz="1800" b="1" dirty="0">
                <a:solidFill>
                  <a:srgbClr val="FF0000"/>
                </a:solidFill>
                <a:latin typeface="Arial"/>
                <a:cs typeface="Arial"/>
              </a:rPr>
              <a:t>NEXT</a:t>
            </a:r>
            <a:r>
              <a:rPr sz="1800" b="1" spc="-5" dirty="0">
                <a:solidFill>
                  <a:srgbClr val="FF0000"/>
                </a:solidFill>
                <a:latin typeface="Arial"/>
                <a:cs typeface="Arial"/>
              </a:rPr>
              <a:t> </a:t>
            </a:r>
            <a:r>
              <a:rPr sz="1800" b="1" dirty="0">
                <a:solidFill>
                  <a:srgbClr val="FF0000"/>
                </a:solidFill>
                <a:latin typeface="Arial"/>
                <a:cs typeface="Arial"/>
              </a:rPr>
              <a:t>SLIDE.</a:t>
            </a:r>
            <a:r>
              <a:rPr sz="1800" b="1" spc="-10" dirty="0">
                <a:solidFill>
                  <a:srgbClr val="FF0000"/>
                </a:solidFill>
                <a:latin typeface="Arial"/>
                <a:cs typeface="Arial"/>
              </a:rPr>
              <a:t> </a:t>
            </a:r>
            <a:r>
              <a:rPr sz="1800" b="1" spc="-25" dirty="0">
                <a:solidFill>
                  <a:srgbClr val="FF0000"/>
                </a:solidFill>
                <a:latin typeface="Arial"/>
                <a:cs typeface="Arial"/>
              </a:rPr>
              <a:t>FAILURE</a:t>
            </a:r>
            <a:r>
              <a:rPr sz="1800" b="1" spc="30" dirty="0">
                <a:solidFill>
                  <a:srgbClr val="FF0000"/>
                </a:solidFill>
                <a:latin typeface="Arial"/>
                <a:cs typeface="Arial"/>
              </a:rPr>
              <a:t> </a:t>
            </a:r>
            <a:r>
              <a:rPr sz="1800" b="1" spc="-20" dirty="0">
                <a:solidFill>
                  <a:srgbClr val="FF0000"/>
                </a:solidFill>
                <a:latin typeface="Arial"/>
                <a:cs typeface="Arial"/>
              </a:rPr>
              <a:t>TO</a:t>
            </a:r>
            <a:r>
              <a:rPr sz="1800" b="1" spc="5" dirty="0">
                <a:solidFill>
                  <a:srgbClr val="FF0000"/>
                </a:solidFill>
                <a:latin typeface="Arial"/>
                <a:cs typeface="Arial"/>
              </a:rPr>
              <a:t> </a:t>
            </a:r>
            <a:r>
              <a:rPr sz="1800" b="1" dirty="0">
                <a:solidFill>
                  <a:srgbClr val="FF0000"/>
                </a:solidFill>
                <a:latin typeface="Arial"/>
                <a:cs typeface="Arial"/>
              </a:rPr>
              <a:t>USE</a:t>
            </a:r>
            <a:r>
              <a:rPr sz="1800" b="1" spc="-5" dirty="0">
                <a:solidFill>
                  <a:srgbClr val="FF0000"/>
                </a:solidFill>
                <a:latin typeface="Arial"/>
                <a:cs typeface="Arial"/>
              </a:rPr>
              <a:t> </a:t>
            </a:r>
            <a:r>
              <a:rPr sz="1800" b="1" dirty="0">
                <a:solidFill>
                  <a:srgbClr val="FF0000"/>
                </a:solidFill>
                <a:latin typeface="Arial"/>
                <a:cs typeface="Arial"/>
              </a:rPr>
              <a:t>THIS</a:t>
            </a:r>
            <a:r>
              <a:rPr sz="1800" b="1" spc="-10" dirty="0">
                <a:solidFill>
                  <a:srgbClr val="FF0000"/>
                </a:solidFill>
                <a:latin typeface="Arial"/>
                <a:cs typeface="Arial"/>
              </a:rPr>
              <a:t> </a:t>
            </a:r>
            <a:r>
              <a:rPr sz="1800" b="1" spc="-25" dirty="0">
                <a:solidFill>
                  <a:srgbClr val="FF0000"/>
                </a:solidFill>
                <a:latin typeface="Arial"/>
                <a:cs typeface="Arial"/>
              </a:rPr>
              <a:t>TEMPLATE</a:t>
            </a:r>
            <a:r>
              <a:rPr sz="1800" b="1" spc="35" dirty="0">
                <a:solidFill>
                  <a:srgbClr val="FF0000"/>
                </a:solidFill>
                <a:latin typeface="Arial"/>
                <a:cs typeface="Arial"/>
              </a:rPr>
              <a:t> </a:t>
            </a:r>
            <a:r>
              <a:rPr sz="1800" b="1" spc="-75" dirty="0">
                <a:solidFill>
                  <a:srgbClr val="FF0000"/>
                </a:solidFill>
                <a:latin typeface="Arial"/>
                <a:cs typeface="Arial"/>
              </a:rPr>
              <a:t>MAY</a:t>
            </a:r>
            <a:r>
              <a:rPr sz="1800" b="1" spc="10" dirty="0">
                <a:solidFill>
                  <a:srgbClr val="FF0000"/>
                </a:solidFill>
                <a:latin typeface="Arial"/>
                <a:cs typeface="Arial"/>
              </a:rPr>
              <a:t> </a:t>
            </a:r>
            <a:r>
              <a:rPr sz="1800" b="1" spc="-25" dirty="0">
                <a:solidFill>
                  <a:srgbClr val="FF0000"/>
                </a:solidFill>
                <a:latin typeface="Arial"/>
                <a:cs typeface="Arial"/>
              </a:rPr>
              <a:t>RESULT </a:t>
            </a:r>
            <a:r>
              <a:rPr sz="1800" b="1" spc="-20" dirty="0">
                <a:solidFill>
                  <a:srgbClr val="FF0000"/>
                </a:solidFill>
                <a:latin typeface="Arial"/>
                <a:cs typeface="Arial"/>
              </a:rPr>
              <a:t> </a:t>
            </a:r>
            <a:r>
              <a:rPr sz="1800" b="1" dirty="0">
                <a:solidFill>
                  <a:srgbClr val="FF0000"/>
                </a:solidFill>
                <a:latin typeface="Arial"/>
                <a:cs typeface="Arial"/>
              </a:rPr>
              <a:t>IN</a:t>
            </a:r>
            <a:r>
              <a:rPr sz="1800" b="1" spc="-5" dirty="0">
                <a:solidFill>
                  <a:srgbClr val="FF0000"/>
                </a:solidFill>
                <a:latin typeface="Arial"/>
                <a:cs typeface="Arial"/>
              </a:rPr>
              <a:t> </a:t>
            </a:r>
            <a:r>
              <a:rPr sz="1800" b="1" spc="-15" dirty="0">
                <a:solidFill>
                  <a:srgbClr val="FF0000"/>
                </a:solidFill>
                <a:latin typeface="Arial"/>
                <a:cs typeface="Arial"/>
              </a:rPr>
              <a:t>DISQUALIFICATION</a:t>
            </a:r>
            <a:r>
              <a:rPr sz="1800" b="1" spc="40" dirty="0">
                <a:solidFill>
                  <a:srgbClr val="FF0000"/>
                </a:solidFill>
                <a:latin typeface="Arial"/>
                <a:cs typeface="Arial"/>
              </a:rPr>
              <a:t> </a:t>
            </a:r>
            <a:r>
              <a:rPr sz="1800" b="1" dirty="0">
                <a:solidFill>
                  <a:srgbClr val="FF0000"/>
                </a:solidFill>
                <a:latin typeface="Arial"/>
                <a:cs typeface="Arial"/>
              </a:rPr>
              <a:t>FROM FURTHER</a:t>
            </a:r>
            <a:r>
              <a:rPr sz="1800" b="1" spc="-15" dirty="0">
                <a:solidFill>
                  <a:srgbClr val="FF0000"/>
                </a:solidFill>
                <a:latin typeface="Arial"/>
                <a:cs typeface="Arial"/>
              </a:rPr>
              <a:t> </a:t>
            </a:r>
            <a:r>
              <a:rPr sz="1800" b="1" spc="-35" dirty="0">
                <a:solidFill>
                  <a:srgbClr val="FF0000"/>
                </a:solidFill>
                <a:latin typeface="Arial"/>
                <a:cs typeface="Arial"/>
              </a:rPr>
              <a:t>EVALUATION</a:t>
            </a:r>
            <a:r>
              <a:rPr sz="1800" b="1" spc="-15" dirty="0">
                <a:solidFill>
                  <a:srgbClr val="FF0000"/>
                </a:solidFill>
                <a:latin typeface="Arial"/>
                <a:cs typeface="Arial"/>
              </a:rPr>
              <a:t> </a:t>
            </a:r>
            <a:r>
              <a:rPr sz="1800" b="1" spc="-30" dirty="0">
                <a:solidFill>
                  <a:srgbClr val="FF0000"/>
                </a:solidFill>
                <a:latin typeface="Arial"/>
                <a:cs typeface="Arial"/>
              </a:rPr>
              <a:t>AS</a:t>
            </a:r>
            <a:r>
              <a:rPr sz="1800" b="1" spc="40" dirty="0">
                <a:solidFill>
                  <a:srgbClr val="FF0000"/>
                </a:solidFill>
                <a:latin typeface="Arial"/>
                <a:cs typeface="Arial"/>
              </a:rPr>
              <a:t> </a:t>
            </a:r>
            <a:r>
              <a:rPr sz="1800" b="1" dirty="0">
                <a:solidFill>
                  <a:srgbClr val="FF0000"/>
                </a:solidFill>
                <a:latin typeface="Arial"/>
                <a:cs typeface="Arial"/>
              </a:rPr>
              <a:t>THE</a:t>
            </a:r>
            <a:r>
              <a:rPr sz="1800" b="1" spc="-15" dirty="0">
                <a:solidFill>
                  <a:srgbClr val="FF0000"/>
                </a:solidFill>
                <a:latin typeface="Arial"/>
                <a:cs typeface="Arial"/>
              </a:rPr>
              <a:t> </a:t>
            </a:r>
            <a:r>
              <a:rPr sz="1800" b="1" dirty="0">
                <a:solidFill>
                  <a:srgbClr val="FF0000"/>
                </a:solidFill>
                <a:latin typeface="Arial"/>
                <a:cs typeface="Arial"/>
              </a:rPr>
              <a:t>OTHER </a:t>
            </a:r>
            <a:r>
              <a:rPr sz="1800" b="1" spc="5" dirty="0">
                <a:solidFill>
                  <a:srgbClr val="FF0000"/>
                </a:solidFill>
                <a:latin typeface="Arial"/>
                <a:cs typeface="Arial"/>
              </a:rPr>
              <a:t> </a:t>
            </a:r>
            <a:r>
              <a:rPr sz="1800" b="1" spc="-20" dirty="0">
                <a:solidFill>
                  <a:srgbClr val="FF0000"/>
                </a:solidFill>
                <a:latin typeface="Arial"/>
                <a:cs typeface="Arial"/>
              </a:rPr>
              <a:t>TEMPLATES</a:t>
            </a:r>
            <a:r>
              <a:rPr sz="1800" b="1" spc="35" dirty="0">
                <a:solidFill>
                  <a:srgbClr val="FF0000"/>
                </a:solidFill>
                <a:latin typeface="Arial"/>
                <a:cs typeface="Arial"/>
              </a:rPr>
              <a:t> </a:t>
            </a:r>
            <a:r>
              <a:rPr sz="1800" b="1" dirty="0">
                <a:solidFill>
                  <a:srgbClr val="FF0000"/>
                </a:solidFill>
                <a:latin typeface="Arial"/>
                <a:cs typeface="Arial"/>
              </a:rPr>
              <a:t>(Codes</a:t>
            </a:r>
            <a:r>
              <a:rPr sz="1800" b="1" spc="-10" dirty="0">
                <a:solidFill>
                  <a:srgbClr val="FF0000"/>
                </a:solidFill>
                <a:latin typeface="Arial"/>
                <a:cs typeface="Arial"/>
              </a:rPr>
              <a:t> </a:t>
            </a:r>
            <a:r>
              <a:rPr sz="1800" b="1" dirty="0">
                <a:solidFill>
                  <a:srgbClr val="FF0000"/>
                </a:solidFill>
                <a:latin typeface="Arial"/>
                <a:cs typeface="Arial"/>
              </a:rPr>
              <a:t>of</a:t>
            </a:r>
            <a:r>
              <a:rPr sz="1800" b="1" spc="-10" dirty="0">
                <a:solidFill>
                  <a:srgbClr val="FF0000"/>
                </a:solidFill>
                <a:latin typeface="Arial"/>
                <a:cs typeface="Arial"/>
              </a:rPr>
              <a:t> </a:t>
            </a:r>
            <a:r>
              <a:rPr sz="1800" b="1" dirty="0">
                <a:solidFill>
                  <a:srgbClr val="FF0000"/>
                </a:solidFill>
                <a:latin typeface="Arial"/>
                <a:cs typeface="Arial"/>
              </a:rPr>
              <a:t>Good</a:t>
            </a:r>
            <a:r>
              <a:rPr sz="1800" b="1" spc="-10" dirty="0">
                <a:solidFill>
                  <a:srgbClr val="FF0000"/>
                </a:solidFill>
                <a:latin typeface="Arial"/>
                <a:cs typeface="Arial"/>
              </a:rPr>
              <a:t> </a:t>
            </a:r>
            <a:r>
              <a:rPr sz="1800" b="1" spc="-5" dirty="0">
                <a:solidFill>
                  <a:srgbClr val="FF0000"/>
                </a:solidFill>
                <a:latin typeface="Arial"/>
                <a:cs typeface="Arial"/>
              </a:rPr>
              <a:t>Practice</a:t>
            </a:r>
            <a:r>
              <a:rPr sz="1800" b="1" spc="5" dirty="0">
                <a:solidFill>
                  <a:srgbClr val="FF0000"/>
                </a:solidFill>
                <a:latin typeface="Arial"/>
                <a:cs typeface="Arial"/>
              </a:rPr>
              <a:t> </a:t>
            </a:r>
            <a:r>
              <a:rPr sz="1800" b="1" spc="-15" dirty="0">
                <a:solidFill>
                  <a:srgbClr val="FF0000"/>
                </a:solidFill>
                <a:latin typeface="Arial"/>
                <a:cs typeface="Arial"/>
              </a:rPr>
              <a:t>Templates)</a:t>
            </a:r>
            <a:r>
              <a:rPr sz="1800" b="1" dirty="0">
                <a:solidFill>
                  <a:srgbClr val="FF0000"/>
                </a:solidFill>
                <a:latin typeface="Arial"/>
                <a:cs typeface="Arial"/>
              </a:rPr>
              <a:t> </a:t>
            </a:r>
            <a:r>
              <a:rPr sz="1800" b="1" spc="-5" dirty="0">
                <a:solidFill>
                  <a:srgbClr val="FF0000"/>
                </a:solidFill>
                <a:latin typeface="Arial"/>
                <a:cs typeface="Arial"/>
              </a:rPr>
              <a:t>are</a:t>
            </a:r>
            <a:r>
              <a:rPr sz="1800" b="1" spc="-15" dirty="0">
                <a:solidFill>
                  <a:srgbClr val="FF0000"/>
                </a:solidFill>
                <a:latin typeface="Arial"/>
                <a:cs typeface="Arial"/>
              </a:rPr>
              <a:t> </a:t>
            </a:r>
            <a:r>
              <a:rPr sz="1800" b="1" dirty="0">
                <a:solidFill>
                  <a:srgbClr val="FF0000"/>
                </a:solidFill>
                <a:latin typeface="Arial"/>
                <a:cs typeface="Arial"/>
              </a:rPr>
              <a:t>not </a:t>
            </a:r>
            <a:r>
              <a:rPr sz="1800" b="1" spc="-5" dirty="0">
                <a:solidFill>
                  <a:srgbClr val="FF0000"/>
                </a:solidFill>
                <a:latin typeface="Arial"/>
                <a:cs typeface="Arial"/>
              </a:rPr>
              <a:t>consistent </a:t>
            </a:r>
            <a:r>
              <a:rPr sz="1800" b="1" dirty="0">
                <a:solidFill>
                  <a:srgbClr val="FF0000"/>
                </a:solidFill>
                <a:latin typeface="Arial"/>
                <a:cs typeface="Arial"/>
              </a:rPr>
              <a:t> </a:t>
            </a:r>
            <a:r>
              <a:rPr sz="1800" b="1" spc="5" dirty="0">
                <a:solidFill>
                  <a:srgbClr val="FF0000"/>
                </a:solidFill>
                <a:latin typeface="Arial"/>
                <a:cs typeface="Arial"/>
              </a:rPr>
              <a:t>with</a:t>
            </a:r>
            <a:r>
              <a:rPr sz="1800" b="1" spc="-35" dirty="0">
                <a:solidFill>
                  <a:srgbClr val="FF0000"/>
                </a:solidFill>
                <a:latin typeface="Arial"/>
                <a:cs typeface="Arial"/>
              </a:rPr>
              <a:t> </a:t>
            </a:r>
            <a:r>
              <a:rPr sz="1800" b="1" spc="-5" dirty="0">
                <a:solidFill>
                  <a:srgbClr val="FF0000"/>
                </a:solidFill>
                <a:latin typeface="Arial"/>
                <a:cs typeface="Arial"/>
              </a:rPr>
              <a:t>threshold </a:t>
            </a:r>
            <a:r>
              <a:rPr sz="1800" b="1" spc="-10" dirty="0">
                <a:solidFill>
                  <a:srgbClr val="FF0000"/>
                </a:solidFill>
                <a:latin typeface="Arial"/>
                <a:cs typeface="Arial"/>
              </a:rPr>
              <a:t>values</a:t>
            </a:r>
            <a:r>
              <a:rPr sz="1800" b="1" spc="30" dirty="0">
                <a:solidFill>
                  <a:srgbClr val="FF0000"/>
                </a:solidFill>
                <a:latin typeface="Arial"/>
                <a:cs typeface="Arial"/>
              </a:rPr>
              <a:t> </a:t>
            </a:r>
            <a:r>
              <a:rPr sz="1800" b="1" dirty="0">
                <a:solidFill>
                  <a:srgbClr val="FF0000"/>
                </a:solidFill>
                <a:latin typeface="Arial"/>
                <a:cs typeface="Arial"/>
              </a:rPr>
              <a:t>of the</a:t>
            </a:r>
            <a:r>
              <a:rPr sz="1800" b="1" spc="-75" dirty="0">
                <a:solidFill>
                  <a:srgbClr val="FF0000"/>
                </a:solidFill>
                <a:latin typeface="Arial"/>
                <a:cs typeface="Arial"/>
              </a:rPr>
              <a:t> </a:t>
            </a:r>
            <a:r>
              <a:rPr sz="1800" b="1" spc="-15" dirty="0">
                <a:solidFill>
                  <a:srgbClr val="FF0000"/>
                </a:solidFill>
                <a:latin typeface="Arial"/>
                <a:cs typeface="Arial"/>
              </a:rPr>
              <a:t>ACSC</a:t>
            </a:r>
            <a:r>
              <a:rPr sz="1800" b="1" spc="50" dirty="0">
                <a:solidFill>
                  <a:srgbClr val="FF0000"/>
                </a:solidFill>
                <a:latin typeface="Arial"/>
                <a:cs typeface="Arial"/>
              </a:rPr>
              <a:t> </a:t>
            </a:r>
            <a:r>
              <a:rPr sz="1800" b="1" dirty="0">
                <a:solidFill>
                  <a:srgbClr val="FF0000"/>
                </a:solidFill>
                <a:latin typeface="Arial"/>
                <a:cs typeface="Arial"/>
              </a:rPr>
              <a:t>.</a:t>
            </a:r>
            <a:endParaRPr sz="1800" dirty="0">
              <a:latin typeface="Arial"/>
              <a:cs typeface="Arial"/>
            </a:endParaRPr>
          </a:p>
        </p:txBody>
      </p:sp>
      <p:sp>
        <p:nvSpPr>
          <p:cNvPr id="3" name="object 4">
            <a:extLst>
              <a:ext uri="{FF2B5EF4-FFF2-40B4-BE49-F238E27FC236}">
                <a16:creationId xmlns:a16="http://schemas.microsoft.com/office/drawing/2014/main" id="{2E1CEEFB-5271-635A-AA22-46D8A4EB9E8D}"/>
              </a:ext>
            </a:extLst>
          </p:cNvPr>
          <p:cNvSpPr txBox="1"/>
          <p:nvPr/>
        </p:nvSpPr>
        <p:spPr>
          <a:xfrm>
            <a:off x="638656" y="502381"/>
            <a:ext cx="8030845" cy="848994"/>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Black"/>
                <a:cs typeface="Arial Black"/>
              </a:rPr>
              <a:t>PLEASE</a:t>
            </a:r>
            <a:r>
              <a:rPr sz="1800" spc="-10" dirty="0">
                <a:latin typeface="Arial Black"/>
                <a:cs typeface="Arial Black"/>
              </a:rPr>
              <a:t> </a:t>
            </a:r>
            <a:r>
              <a:rPr sz="1800" spc="-15" dirty="0">
                <a:latin typeface="Arial Black"/>
                <a:cs typeface="Arial Black"/>
              </a:rPr>
              <a:t>NOTE </a:t>
            </a:r>
            <a:r>
              <a:rPr sz="1800" spc="-5" dirty="0">
                <a:latin typeface="Arial Black"/>
                <a:cs typeface="Arial Black"/>
              </a:rPr>
              <a:t>THE</a:t>
            </a:r>
            <a:r>
              <a:rPr sz="1800" spc="-15" dirty="0">
                <a:latin typeface="Arial Black"/>
                <a:cs typeface="Arial Black"/>
              </a:rPr>
              <a:t> </a:t>
            </a:r>
            <a:r>
              <a:rPr sz="1800" spc="-10" dirty="0">
                <a:latin typeface="Arial Black"/>
                <a:cs typeface="Arial Black"/>
              </a:rPr>
              <a:t>FOLLOWING</a:t>
            </a:r>
            <a:r>
              <a:rPr sz="1800" spc="5" dirty="0">
                <a:latin typeface="Arial Black"/>
                <a:cs typeface="Arial Black"/>
              </a:rPr>
              <a:t> </a:t>
            </a:r>
            <a:r>
              <a:rPr sz="1800" dirty="0">
                <a:latin typeface="Arial Black"/>
                <a:cs typeface="Arial Black"/>
              </a:rPr>
              <a:t>NON-COMPLIANCE</a:t>
            </a:r>
            <a:r>
              <a:rPr sz="1800" spc="-25" dirty="0">
                <a:latin typeface="Arial Black"/>
                <a:cs typeface="Arial Black"/>
              </a:rPr>
              <a:t> </a:t>
            </a:r>
            <a:r>
              <a:rPr sz="1800" spc="-35" dirty="0">
                <a:latin typeface="Arial Black"/>
                <a:cs typeface="Arial Black"/>
              </a:rPr>
              <a:t>TO</a:t>
            </a:r>
            <a:r>
              <a:rPr sz="1800" spc="-5" dirty="0">
                <a:latin typeface="Arial Black"/>
                <a:cs typeface="Arial Black"/>
              </a:rPr>
              <a:t> </a:t>
            </a:r>
            <a:r>
              <a:rPr sz="1800" dirty="0">
                <a:latin typeface="Arial Black"/>
                <a:cs typeface="Arial Black"/>
              </a:rPr>
              <a:t>B</a:t>
            </a:r>
            <a:r>
              <a:rPr lang="en-ZA" sz="1800" dirty="0">
                <a:latin typeface="Arial Black"/>
                <a:cs typeface="Arial Black"/>
              </a:rPr>
              <a:t>-</a:t>
            </a:r>
            <a:r>
              <a:rPr sz="1800" dirty="0">
                <a:latin typeface="Arial Black"/>
                <a:cs typeface="Arial Black"/>
              </a:rPr>
              <a:t>BBEE </a:t>
            </a:r>
            <a:r>
              <a:rPr sz="1800" spc="-585" dirty="0">
                <a:latin typeface="Arial Black"/>
                <a:cs typeface="Arial Black"/>
              </a:rPr>
              <a:t> </a:t>
            </a:r>
            <a:r>
              <a:rPr sz="1800" dirty="0">
                <a:latin typeface="Arial Black"/>
                <a:cs typeface="Arial Black"/>
              </a:rPr>
              <a:t>REQUIREMENTS WILL LEAD </a:t>
            </a:r>
            <a:r>
              <a:rPr sz="1800" spc="-30" dirty="0">
                <a:latin typeface="Arial Black"/>
                <a:cs typeface="Arial Black"/>
              </a:rPr>
              <a:t>TO </a:t>
            </a:r>
            <a:r>
              <a:rPr sz="1800" spc="-15" dirty="0">
                <a:latin typeface="Arial Black"/>
                <a:cs typeface="Arial Black"/>
              </a:rPr>
              <a:t>DISQUALIFICATION </a:t>
            </a:r>
            <a:r>
              <a:rPr sz="1800" spc="-10" dirty="0">
                <a:latin typeface="Arial Black"/>
                <a:cs typeface="Arial Black"/>
              </a:rPr>
              <a:t>FROM </a:t>
            </a:r>
            <a:r>
              <a:rPr sz="1800" spc="-5" dirty="0">
                <a:latin typeface="Arial Black"/>
                <a:cs typeface="Arial Black"/>
              </a:rPr>
              <a:t> FURTHER</a:t>
            </a:r>
            <a:r>
              <a:rPr sz="1800" spc="-10" dirty="0">
                <a:latin typeface="Arial Black"/>
                <a:cs typeface="Arial Black"/>
              </a:rPr>
              <a:t> </a:t>
            </a:r>
            <a:r>
              <a:rPr sz="1800" spc="-35" dirty="0">
                <a:latin typeface="Arial Black"/>
                <a:cs typeface="Arial Black"/>
              </a:rPr>
              <a:t>EVALUATION:</a:t>
            </a:r>
            <a:endParaRPr sz="1800" dirty="0">
              <a:latin typeface="Arial Black"/>
              <a:cs typeface="Arial Black"/>
            </a:endParaRPr>
          </a:p>
        </p:txBody>
      </p:sp>
      <p:sp>
        <p:nvSpPr>
          <p:cNvPr id="4" name="object 3">
            <a:extLst>
              <a:ext uri="{FF2B5EF4-FFF2-40B4-BE49-F238E27FC236}">
                <a16:creationId xmlns:a16="http://schemas.microsoft.com/office/drawing/2014/main" id="{E5B28CBB-FEAF-4F26-8B3A-86C37AC3C202}"/>
              </a:ext>
            </a:extLst>
          </p:cNvPr>
          <p:cNvSpPr txBox="1">
            <a:spLocks/>
          </p:cNvSpPr>
          <p:nvPr/>
        </p:nvSpPr>
        <p:spPr>
          <a:xfrm>
            <a:off x="1992132" y="45461"/>
            <a:ext cx="5901566" cy="320601"/>
          </a:xfrm>
          <a:prstGeom prst="rect">
            <a:avLst/>
          </a:prstGeom>
        </p:spPr>
        <p:txBody>
          <a:bodyPr vert="horz" wrap="square" lIns="0" tIns="12700" rIns="0" bIns="0" rtlCol="0">
            <a:sp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12700" algn="ctr">
              <a:lnSpc>
                <a:spcPct val="100000"/>
              </a:lnSpc>
              <a:spcBef>
                <a:spcPts val="100"/>
              </a:spcBef>
              <a:tabLst>
                <a:tab pos="927100" algn="l"/>
              </a:tabLst>
            </a:pPr>
            <a:r>
              <a:rPr lang="en-US" sz="2000" b="1" dirty="0"/>
              <a:t>B-BBEE</a:t>
            </a:r>
            <a:r>
              <a:rPr lang="en-US" sz="2000" spc="-85" dirty="0"/>
              <a:t> </a:t>
            </a:r>
            <a:r>
              <a:rPr lang="en-US" sz="2000" b="1" dirty="0"/>
              <a:t>REQUIREMENTS (Summary)</a:t>
            </a:r>
          </a:p>
        </p:txBody>
      </p:sp>
    </p:spTree>
    <p:extLst>
      <p:ext uri="{BB962C8B-B14F-4D97-AF65-F5344CB8AC3E}">
        <p14:creationId xmlns:p14="http://schemas.microsoft.com/office/powerpoint/2010/main" val="551480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4B735E2-1222-8065-0AEF-D5A8A0DA5D24}"/>
              </a:ext>
            </a:extLst>
          </p:cNvPr>
          <p:cNvPicPr>
            <a:picLocks noChangeAspect="1"/>
          </p:cNvPicPr>
          <p:nvPr/>
        </p:nvPicPr>
        <p:blipFill>
          <a:blip r:embed="rId2"/>
          <a:stretch>
            <a:fillRect/>
          </a:stretch>
        </p:blipFill>
        <p:spPr>
          <a:xfrm>
            <a:off x="201968" y="173199"/>
            <a:ext cx="8553450" cy="6343650"/>
          </a:xfrm>
          <a:prstGeom prst="rect">
            <a:avLst/>
          </a:prstGeom>
        </p:spPr>
      </p:pic>
    </p:spTree>
    <p:extLst>
      <p:ext uri="{BB962C8B-B14F-4D97-AF65-F5344CB8AC3E}">
        <p14:creationId xmlns:p14="http://schemas.microsoft.com/office/powerpoint/2010/main" val="1034069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0">
            <a:extLst>
              <a:ext uri="{FF2B5EF4-FFF2-40B4-BE49-F238E27FC236}">
                <a16:creationId xmlns:a16="http://schemas.microsoft.com/office/drawing/2014/main" id="{D5D7B0C0-AFA0-2E9F-1E66-1C91FF01794A}"/>
              </a:ext>
            </a:extLst>
          </p:cNvPr>
          <p:cNvPicPr/>
          <p:nvPr/>
        </p:nvPicPr>
        <p:blipFill>
          <a:blip r:embed="rId2" cstate="print"/>
          <a:stretch>
            <a:fillRect/>
          </a:stretch>
        </p:blipFill>
        <p:spPr>
          <a:xfrm>
            <a:off x="952592" y="441680"/>
            <a:ext cx="7705344" cy="5489448"/>
          </a:xfrm>
          <a:prstGeom prst="rect">
            <a:avLst/>
          </a:prstGeom>
        </p:spPr>
      </p:pic>
    </p:spTree>
    <p:extLst>
      <p:ext uri="{BB962C8B-B14F-4D97-AF65-F5344CB8AC3E}">
        <p14:creationId xmlns:p14="http://schemas.microsoft.com/office/powerpoint/2010/main" val="4216923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EEFC8E-9CC8-817C-DC86-1654C78C2173}"/>
              </a:ext>
            </a:extLst>
          </p:cNvPr>
          <p:cNvPicPr>
            <a:picLocks noChangeAspect="1"/>
          </p:cNvPicPr>
          <p:nvPr/>
        </p:nvPicPr>
        <p:blipFill>
          <a:blip r:embed="rId2"/>
          <a:stretch>
            <a:fillRect/>
          </a:stretch>
        </p:blipFill>
        <p:spPr>
          <a:xfrm>
            <a:off x="1690396" y="1055331"/>
            <a:ext cx="6248400" cy="4019550"/>
          </a:xfrm>
          <a:prstGeom prst="rect">
            <a:avLst/>
          </a:prstGeom>
        </p:spPr>
      </p:pic>
    </p:spTree>
    <p:extLst>
      <p:ext uri="{BB962C8B-B14F-4D97-AF65-F5344CB8AC3E}">
        <p14:creationId xmlns:p14="http://schemas.microsoft.com/office/powerpoint/2010/main" val="3376071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011D302-3358-4542-A8A6-B79B42347459}"/>
              </a:ext>
            </a:extLst>
          </p:cNvPr>
          <p:cNvGraphicFramePr>
            <a:graphicFrameLocks noGrp="1"/>
          </p:cNvGraphicFramePr>
          <p:nvPr>
            <p:extLst>
              <p:ext uri="{D42A27DB-BD31-4B8C-83A1-F6EECF244321}">
                <p14:modId xmlns:p14="http://schemas.microsoft.com/office/powerpoint/2010/main" val="417631841"/>
              </p:ext>
            </p:extLst>
          </p:nvPr>
        </p:nvGraphicFramePr>
        <p:xfrm>
          <a:off x="1468828" y="542369"/>
          <a:ext cx="6987354" cy="5935980"/>
        </p:xfrm>
        <a:graphic>
          <a:graphicData uri="http://schemas.openxmlformats.org/drawingml/2006/table">
            <a:tbl>
              <a:tblPr firstRow="1" bandRow="1">
                <a:tableStyleId>{D7AC3CCA-C797-4891-BE02-D94E43425B78}</a:tableStyleId>
              </a:tblPr>
              <a:tblGrid>
                <a:gridCol w="1087828">
                  <a:extLst>
                    <a:ext uri="{9D8B030D-6E8A-4147-A177-3AD203B41FA5}">
                      <a16:colId xmlns:a16="http://schemas.microsoft.com/office/drawing/2014/main" val="3929072872"/>
                    </a:ext>
                  </a:extLst>
                </a:gridCol>
                <a:gridCol w="5899526">
                  <a:extLst>
                    <a:ext uri="{9D8B030D-6E8A-4147-A177-3AD203B41FA5}">
                      <a16:colId xmlns:a16="http://schemas.microsoft.com/office/drawing/2014/main" val="2278328436"/>
                    </a:ext>
                  </a:extLst>
                </a:gridCol>
              </a:tblGrid>
              <a:tr h="477997">
                <a:tc>
                  <a:txBody>
                    <a:bodyPr/>
                    <a:lstStyle/>
                    <a:p>
                      <a:r>
                        <a:rPr lang="en-ZA" sz="1400" dirty="0">
                          <a:latin typeface="Arial" panose="020B0604020202020204" pitchFamily="34" charset="0"/>
                          <a:cs typeface="Arial" panose="020B0604020202020204" pitchFamily="34" charset="0"/>
                        </a:rPr>
                        <a:t>Condition of Tender</a:t>
                      </a:r>
                    </a:p>
                  </a:txBody>
                  <a:tcPr/>
                </a:tc>
                <a:tc>
                  <a:txBody>
                    <a:bodyPr/>
                    <a:lstStyle/>
                    <a:p>
                      <a:r>
                        <a:rPr lang="en-ZA" sz="1400" dirty="0">
                          <a:latin typeface="Arial" panose="020B0604020202020204" pitchFamily="34" charset="0"/>
                          <a:cs typeface="Arial" panose="020B0604020202020204" pitchFamily="34" charset="0"/>
                        </a:rPr>
                        <a:t>Tender Data</a:t>
                      </a:r>
                    </a:p>
                  </a:txBody>
                  <a:tcPr/>
                </a:tc>
                <a:extLst>
                  <a:ext uri="{0D108BD9-81ED-4DB2-BD59-A6C34878D82A}">
                    <a16:rowId xmlns:a16="http://schemas.microsoft.com/office/drawing/2014/main" val="2805753173"/>
                  </a:ext>
                </a:extLst>
              </a:tr>
              <a:tr h="4997879">
                <a:tc>
                  <a:txBody>
                    <a:bodyPr/>
                    <a:lstStyle/>
                    <a:p>
                      <a:r>
                        <a:rPr lang="en-ZA" sz="1400" b="1" dirty="0">
                          <a:latin typeface="Arial" panose="020B0604020202020204" pitchFamily="34" charset="0"/>
                          <a:cs typeface="Arial" panose="020B0604020202020204" pitchFamily="34" charset="0"/>
                        </a:rPr>
                        <a:t>C.3.11</a:t>
                      </a:r>
                    </a:p>
                  </a:txBody>
                  <a:tcPr>
                    <a:noFill/>
                  </a:tcPr>
                </a:tc>
                <a:tc>
                  <a:txBody>
                    <a:bodyPr/>
                    <a:lstStyle/>
                    <a:p>
                      <a:r>
                        <a:rPr lang="en-ZA" sz="1400" b="1" u="none" strike="noStrike" kern="1200" baseline="0" dirty="0">
                          <a:solidFill>
                            <a:schemeClr val="dk1"/>
                          </a:solidFill>
                          <a:latin typeface="Arial" panose="020B0604020202020204" pitchFamily="34" charset="0"/>
                          <a:ea typeface="+mn-ea"/>
                          <a:cs typeface="Arial" panose="020B0604020202020204" pitchFamily="34" charset="0"/>
                        </a:rPr>
                        <a:t>Evaluating quality/functionality </a:t>
                      </a:r>
                      <a:endParaRPr lang="en-US" sz="1400" b="1" u="none" strike="noStrike" kern="1200" baseline="0" dirty="0">
                        <a:solidFill>
                          <a:schemeClr val="dk1"/>
                        </a:solidFill>
                        <a:latin typeface="Arial" panose="020B0604020202020204" pitchFamily="34" charset="0"/>
                        <a:ea typeface="+mn-ea"/>
                        <a:cs typeface="Arial" panose="020B0604020202020204" pitchFamily="34" charset="0"/>
                      </a:endParaRPr>
                    </a:p>
                    <a:p>
                      <a:r>
                        <a:rPr lang="en-ZA" sz="1400" u="none" strike="noStrike" kern="1200" baseline="0" dirty="0">
                          <a:solidFill>
                            <a:schemeClr val="dk1"/>
                          </a:solidFill>
                          <a:latin typeface="Arial" panose="020B0604020202020204" pitchFamily="34" charset="0"/>
                          <a:ea typeface="+mn-ea"/>
                          <a:cs typeface="Arial" panose="020B0604020202020204" pitchFamily="34" charset="0"/>
                        </a:rPr>
                        <a:t> </a:t>
                      </a:r>
                      <a:endParaRPr lang="en-US" sz="1400" u="none" strike="noStrike" kern="1200" baseline="0" dirty="0">
                        <a:solidFill>
                          <a:schemeClr val="dk1"/>
                        </a:solidFill>
                        <a:latin typeface="Arial" panose="020B0604020202020204" pitchFamily="34" charset="0"/>
                        <a:ea typeface="+mn-ea"/>
                        <a:cs typeface="Arial" panose="020B0604020202020204" pitchFamily="34" charset="0"/>
                      </a:endParaRPr>
                    </a:p>
                    <a:p>
                      <a:r>
                        <a:rPr lang="en-ZA" sz="1400" u="none" strike="noStrike" kern="1200" baseline="0" dirty="0">
                          <a:solidFill>
                            <a:schemeClr val="dk1"/>
                          </a:solidFill>
                          <a:latin typeface="Arial" panose="020B0604020202020204" pitchFamily="34" charset="0"/>
                          <a:ea typeface="+mn-ea"/>
                          <a:cs typeface="Arial" panose="020B0604020202020204" pitchFamily="34" charset="0"/>
                        </a:rPr>
                        <a:t>The quality criteria and maximum score (including the relevant returnable schedule to calculate the score) in respect of each of the criteria are as follows: A detailed explanation of the evaluation scoring is provided further in this document as </a:t>
                      </a:r>
                      <a:r>
                        <a:rPr lang="en-ZA" sz="1400" b="1" u="none" strike="noStrike" kern="1200" baseline="0" dirty="0">
                          <a:solidFill>
                            <a:schemeClr val="dk1"/>
                          </a:solidFill>
                          <a:latin typeface="Arial" panose="020B0604020202020204" pitchFamily="34" charset="0"/>
                          <a:ea typeface="+mn-ea"/>
                          <a:cs typeface="Arial" panose="020B0604020202020204" pitchFamily="34" charset="0"/>
                        </a:rPr>
                        <a:t>“SANRAL – EXPLANATION OF CONSULTANT TENDER EVALUATION SCORING FOR CONVENTIONAL PROJECTS”</a:t>
                      </a:r>
                      <a:endParaRPr lang="en-US" sz="1400" b="1" u="none" strike="noStrike" kern="1200" baseline="0" dirty="0">
                        <a:solidFill>
                          <a:schemeClr val="dk1"/>
                        </a:solidFill>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ZA" sz="1350" kern="1200" dirty="0">
                          <a:solidFill>
                            <a:schemeClr val="dk1"/>
                          </a:solidFill>
                          <a:effectLst/>
                          <a:latin typeface="+mn-lt"/>
                          <a:ea typeface="+mn-ea"/>
                          <a:cs typeface="+mn-cs"/>
                        </a:rPr>
                        <a:t>The minimum number of evaluation points for quality is not less than</a:t>
                      </a:r>
                      <a:r>
                        <a:rPr lang="en-ZA" sz="1350" b="1" kern="1200" dirty="0">
                          <a:solidFill>
                            <a:schemeClr val="dk1"/>
                          </a:solidFill>
                          <a:effectLst/>
                          <a:latin typeface="+mn-lt"/>
                          <a:ea typeface="+mn-ea"/>
                          <a:cs typeface="+mn-cs"/>
                        </a:rPr>
                        <a:t> 70</a:t>
                      </a:r>
                      <a:r>
                        <a:rPr lang="en-ZA" sz="1350" i="1" kern="1200" dirty="0">
                          <a:solidFill>
                            <a:schemeClr val="dk1"/>
                          </a:solidFill>
                          <a:effectLst/>
                          <a:latin typeface="+mn-lt"/>
                          <a:ea typeface="+mn-ea"/>
                          <a:cs typeface="+mn-cs"/>
                        </a:rPr>
                        <a:t> </a:t>
                      </a:r>
                      <a:endParaRPr lang="en-US" sz="1350" kern="1200" dirty="0">
                        <a:solidFill>
                          <a:schemeClr val="dk1"/>
                        </a:solidFill>
                        <a:effectLst/>
                        <a:latin typeface="+mn-lt"/>
                        <a:ea typeface="+mn-ea"/>
                        <a:cs typeface="+mn-cs"/>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p>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1577505412"/>
                  </a:ext>
                </a:extLst>
              </a:tr>
            </a:tbl>
          </a:graphicData>
        </a:graphic>
      </p:graphicFrame>
      <p:sp>
        <p:nvSpPr>
          <p:cNvPr id="4" name="TextBox 3">
            <a:extLst>
              <a:ext uri="{FF2B5EF4-FFF2-40B4-BE49-F238E27FC236}">
                <a16:creationId xmlns:a16="http://schemas.microsoft.com/office/drawing/2014/main" id="{AB802EBB-9BFA-48BA-8DB2-6E63C88D5A07}"/>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TECHNICAL EVALUATION</a:t>
            </a:r>
          </a:p>
        </p:txBody>
      </p:sp>
      <p:pic>
        <p:nvPicPr>
          <p:cNvPr id="6" name="Picture 5">
            <a:extLst>
              <a:ext uri="{FF2B5EF4-FFF2-40B4-BE49-F238E27FC236}">
                <a16:creationId xmlns:a16="http://schemas.microsoft.com/office/drawing/2014/main" id="{56DB1ABF-4262-DDB1-1FB6-AD7402DA910E}"/>
              </a:ext>
            </a:extLst>
          </p:cNvPr>
          <p:cNvPicPr>
            <a:picLocks noChangeAspect="1"/>
          </p:cNvPicPr>
          <p:nvPr/>
        </p:nvPicPr>
        <p:blipFill>
          <a:blip r:embed="rId2"/>
          <a:stretch>
            <a:fillRect/>
          </a:stretch>
        </p:blipFill>
        <p:spPr>
          <a:xfrm>
            <a:off x="2745859" y="2915732"/>
            <a:ext cx="6498336" cy="2747949"/>
          </a:xfrm>
          <a:prstGeom prst="rect">
            <a:avLst/>
          </a:prstGeom>
        </p:spPr>
      </p:pic>
    </p:spTree>
    <p:extLst>
      <p:ext uri="{BB962C8B-B14F-4D97-AF65-F5344CB8AC3E}">
        <p14:creationId xmlns:p14="http://schemas.microsoft.com/office/powerpoint/2010/main" val="3563692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F39A226B-8481-BE50-9B3E-4F21D32116FB}"/>
              </a:ext>
            </a:extLst>
          </p:cNvPr>
          <p:cNvSpPr txBox="1"/>
          <p:nvPr/>
        </p:nvSpPr>
        <p:spPr>
          <a:xfrm>
            <a:off x="764539" y="1259916"/>
            <a:ext cx="6836409" cy="875030"/>
          </a:xfrm>
          <a:prstGeom prst="rect">
            <a:avLst/>
          </a:prstGeom>
        </p:spPr>
        <p:txBody>
          <a:bodyPr vert="horz" wrap="square" lIns="0" tIns="13335" rIns="0" bIns="0" rtlCol="0">
            <a:spAutoFit/>
          </a:bodyPr>
          <a:lstStyle/>
          <a:p>
            <a:pPr marL="12700">
              <a:lnSpc>
                <a:spcPct val="100000"/>
              </a:lnSpc>
              <a:spcBef>
                <a:spcPts val="105"/>
              </a:spcBef>
            </a:pPr>
            <a:r>
              <a:rPr sz="1400" b="1" spc="-15" dirty="0">
                <a:latin typeface="Arial"/>
                <a:cs typeface="Arial"/>
              </a:rPr>
              <a:t>Technical</a:t>
            </a:r>
            <a:r>
              <a:rPr sz="1400" b="1" spc="-50" dirty="0">
                <a:latin typeface="Arial"/>
                <a:cs typeface="Arial"/>
              </a:rPr>
              <a:t> </a:t>
            </a:r>
            <a:r>
              <a:rPr sz="1400" b="1" spc="-5" dirty="0">
                <a:latin typeface="Arial"/>
                <a:cs typeface="Arial"/>
              </a:rPr>
              <a:t>Knowledge</a:t>
            </a:r>
            <a:r>
              <a:rPr sz="1400" b="1" spc="-55" dirty="0">
                <a:latin typeface="Arial"/>
                <a:cs typeface="Arial"/>
              </a:rPr>
              <a:t> </a:t>
            </a:r>
            <a:r>
              <a:rPr sz="1400" b="1" dirty="0">
                <a:latin typeface="Arial"/>
                <a:cs typeface="Arial"/>
              </a:rPr>
              <a:t>(30)</a:t>
            </a:r>
            <a:endParaRPr sz="1400" dirty="0">
              <a:latin typeface="Arial"/>
              <a:cs typeface="Arial"/>
            </a:endParaRPr>
          </a:p>
          <a:p>
            <a:pPr marL="12700" marR="5080">
              <a:lnSpc>
                <a:spcPct val="98900"/>
              </a:lnSpc>
              <a:spcBef>
                <a:spcPts val="15"/>
              </a:spcBef>
            </a:pPr>
            <a:r>
              <a:rPr sz="1400" spc="-5" dirty="0">
                <a:latin typeface="Arial MT"/>
                <a:cs typeface="Arial MT"/>
              </a:rPr>
              <a:t>The </a:t>
            </a:r>
            <a:r>
              <a:rPr sz="1400" spc="-10" dirty="0">
                <a:latin typeface="Arial MT"/>
                <a:cs typeface="Arial MT"/>
              </a:rPr>
              <a:t>tenderer, </a:t>
            </a:r>
            <a:r>
              <a:rPr sz="1400" dirty="0">
                <a:latin typeface="Arial MT"/>
                <a:cs typeface="Arial MT"/>
              </a:rPr>
              <a:t>for each key position identified, may supply the 3 (three) most recent</a:t>
            </a:r>
            <a:r>
              <a:rPr lang="en-US" sz="1400" dirty="0">
                <a:latin typeface="Arial MT"/>
                <a:cs typeface="Arial MT"/>
              </a:rPr>
              <a:t> </a:t>
            </a:r>
            <a:r>
              <a:rPr sz="1400" spc="-5" dirty="0">
                <a:latin typeface="Arial MT"/>
                <a:cs typeface="Arial MT"/>
              </a:rPr>
              <a:t>relevant</a:t>
            </a:r>
            <a:r>
              <a:rPr sz="1400" spc="-10" dirty="0">
                <a:latin typeface="Arial MT"/>
                <a:cs typeface="Arial MT"/>
              </a:rPr>
              <a:t> </a:t>
            </a:r>
            <a:r>
              <a:rPr sz="1400" dirty="0">
                <a:latin typeface="Arial MT"/>
                <a:cs typeface="Arial MT"/>
              </a:rPr>
              <a:t>project</a:t>
            </a:r>
            <a:r>
              <a:rPr sz="1400" spc="-35" dirty="0">
                <a:latin typeface="Arial MT"/>
                <a:cs typeface="Arial MT"/>
              </a:rPr>
              <a:t> </a:t>
            </a:r>
            <a:r>
              <a:rPr lang="en-US" sz="1400" spc="-5" dirty="0">
                <a:latin typeface="Arial MT"/>
                <a:cs typeface="Arial MT"/>
              </a:rPr>
              <a:t>experiences</a:t>
            </a:r>
            <a:r>
              <a:rPr sz="1400" spc="-25" dirty="0">
                <a:latin typeface="Arial MT"/>
                <a:cs typeface="Arial MT"/>
              </a:rPr>
              <a:t> </a:t>
            </a:r>
            <a:r>
              <a:rPr sz="1400" dirty="0">
                <a:latin typeface="Arial MT"/>
                <a:cs typeface="Arial MT"/>
              </a:rPr>
              <a:t>to</a:t>
            </a:r>
            <a:r>
              <a:rPr sz="1400" spc="-15" dirty="0">
                <a:latin typeface="Arial MT"/>
                <a:cs typeface="Arial MT"/>
              </a:rPr>
              <a:t> </a:t>
            </a:r>
            <a:r>
              <a:rPr sz="1400" dirty="0">
                <a:latin typeface="Arial MT"/>
                <a:cs typeface="Arial MT"/>
              </a:rPr>
              <a:t>that</a:t>
            </a:r>
            <a:r>
              <a:rPr sz="1400" spc="-25" dirty="0">
                <a:latin typeface="Arial MT"/>
                <a:cs typeface="Arial MT"/>
              </a:rPr>
              <a:t> </a:t>
            </a:r>
            <a:r>
              <a:rPr sz="1400" spc="-5" dirty="0">
                <a:latin typeface="Arial MT"/>
                <a:cs typeface="Arial MT"/>
              </a:rPr>
              <a:t>which</a:t>
            </a:r>
            <a:r>
              <a:rPr sz="1400" spc="10" dirty="0">
                <a:latin typeface="Arial MT"/>
                <a:cs typeface="Arial MT"/>
              </a:rPr>
              <a:t> </a:t>
            </a:r>
            <a:r>
              <a:rPr sz="1400" dirty="0">
                <a:latin typeface="Arial MT"/>
                <a:cs typeface="Arial MT"/>
              </a:rPr>
              <a:t>the</a:t>
            </a:r>
            <a:r>
              <a:rPr sz="1400" spc="-25" dirty="0">
                <a:latin typeface="Arial MT"/>
                <a:cs typeface="Arial MT"/>
              </a:rPr>
              <a:t> </a:t>
            </a:r>
            <a:r>
              <a:rPr sz="1400" dirty="0">
                <a:latin typeface="Arial MT"/>
                <a:cs typeface="Arial MT"/>
              </a:rPr>
              <a:t>tender</a:t>
            </a:r>
            <a:r>
              <a:rPr sz="1400" spc="-25" dirty="0">
                <a:latin typeface="Arial MT"/>
                <a:cs typeface="Arial MT"/>
              </a:rPr>
              <a:t> </a:t>
            </a:r>
            <a:r>
              <a:rPr sz="1400" dirty="0">
                <a:latin typeface="Arial MT"/>
                <a:cs typeface="Arial MT"/>
              </a:rPr>
              <a:t>is</a:t>
            </a:r>
            <a:r>
              <a:rPr sz="1400" spc="-10" dirty="0">
                <a:latin typeface="Arial MT"/>
                <a:cs typeface="Arial MT"/>
              </a:rPr>
              <a:t> </a:t>
            </a:r>
            <a:r>
              <a:rPr sz="1400" dirty="0">
                <a:latin typeface="Arial MT"/>
                <a:cs typeface="Arial MT"/>
              </a:rPr>
              <a:t>let </a:t>
            </a:r>
            <a:r>
              <a:rPr sz="1400" spc="-20" dirty="0">
                <a:latin typeface="Arial MT"/>
                <a:cs typeface="Arial MT"/>
              </a:rPr>
              <a:t>for.</a:t>
            </a:r>
            <a:r>
              <a:rPr sz="1400" spc="-60" dirty="0">
                <a:latin typeface="Arial MT"/>
                <a:cs typeface="Arial MT"/>
              </a:rPr>
              <a:t> </a:t>
            </a:r>
            <a:r>
              <a:rPr sz="1400" spc="-5" dirty="0">
                <a:latin typeface="Arial MT"/>
                <a:cs typeface="Arial MT"/>
              </a:rPr>
              <a:t>This</a:t>
            </a:r>
            <a:r>
              <a:rPr sz="1400" spc="-10" dirty="0">
                <a:latin typeface="Arial MT"/>
                <a:cs typeface="Arial MT"/>
              </a:rPr>
              <a:t> </a:t>
            </a:r>
            <a:r>
              <a:rPr sz="1400" dirty="0">
                <a:latin typeface="Arial MT"/>
                <a:cs typeface="Arial MT"/>
              </a:rPr>
              <a:t>is done</a:t>
            </a:r>
            <a:r>
              <a:rPr sz="1400" spc="-30" dirty="0">
                <a:latin typeface="Arial MT"/>
                <a:cs typeface="Arial MT"/>
              </a:rPr>
              <a:t> </a:t>
            </a:r>
            <a:r>
              <a:rPr sz="1400" dirty="0">
                <a:latin typeface="Arial MT"/>
                <a:cs typeface="Arial MT"/>
              </a:rPr>
              <a:t>in the</a:t>
            </a:r>
            <a:r>
              <a:rPr sz="1400" spc="-15" dirty="0">
                <a:latin typeface="Arial MT"/>
                <a:cs typeface="Arial MT"/>
              </a:rPr>
              <a:t> </a:t>
            </a:r>
            <a:r>
              <a:rPr sz="1400" dirty="0">
                <a:latin typeface="Arial MT"/>
                <a:cs typeface="Arial MT"/>
              </a:rPr>
              <a:t>form</a:t>
            </a:r>
            <a:r>
              <a:rPr sz="1400" spc="-15" dirty="0">
                <a:latin typeface="Arial MT"/>
                <a:cs typeface="Arial MT"/>
              </a:rPr>
              <a:t> </a:t>
            </a:r>
            <a:r>
              <a:rPr sz="1400" dirty="0">
                <a:latin typeface="Arial MT"/>
                <a:cs typeface="Arial MT"/>
              </a:rPr>
              <a:t>of </a:t>
            </a:r>
            <a:r>
              <a:rPr sz="1400" spc="-375" dirty="0">
                <a:latin typeface="Arial MT"/>
                <a:cs typeface="Arial MT"/>
              </a:rPr>
              <a:t> </a:t>
            </a:r>
            <a:r>
              <a:rPr sz="1400" dirty="0">
                <a:latin typeface="Arial MT"/>
                <a:cs typeface="Arial MT"/>
              </a:rPr>
              <a:t>returnable</a:t>
            </a:r>
            <a:r>
              <a:rPr sz="1400" spc="-50" dirty="0">
                <a:latin typeface="Arial MT"/>
                <a:cs typeface="Arial MT"/>
              </a:rPr>
              <a:t> </a:t>
            </a:r>
            <a:r>
              <a:rPr sz="1400" dirty="0">
                <a:latin typeface="Arial MT"/>
                <a:cs typeface="Arial MT"/>
              </a:rPr>
              <a:t>schedules,</a:t>
            </a:r>
            <a:r>
              <a:rPr sz="1400" spc="-40" dirty="0">
                <a:latin typeface="Arial MT"/>
                <a:cs typeface="Arial MT"/>
              </a:rPr>
              <a:t> </a:t>
            </a:r>
            <a:r>
              <a:rPr sz="1400" dirty="0">
                <a:latin typeface="Arial MT"/>
                <a:cs typeface="Arial MT"/>
              </a:rPr>
              <a:t>such</a:t>
            </a:r>
            <a:r>
              <a:rPr sz="1400" spc="-30" dirty="0">
                <a:latin typeface="Arial MT"/>
                <a:cs typeface="Arial MT"/>
              </a:rPr>
              <a:t> </a:t>
            </a:r>
            <a:r>
              <a:rPr sz="1400" dirty="0">
                <a:latin typeface="Arial MT"/>
                <a:cs typeface="Arial MT"/>
              </a:rPr>
              <a:t>as</a:t>
            </a:r>
            <a:r>
              <a:rPr sz="1400" spc="-15" dirty="0">
                <a:latin typeface="Arial MT"/>
                <a:cs typeface="Arial MT"/>
              </a:rPr>
              <a:t> </a:t>
            </a:r>
            <a:r>
              <a:rPr sz="1400" dirty="0">
                <a:latin typeface="Arial MT"/>
                <a:cs typeface="Arial MT"/>
              </a:rPr>
              <a:t>the</a:t>
            </a:r>
            <a:r>
              <a:rPr sz="1400" spc="-20" dirty="0">
                <a:latin typeface="Arial MT"/>
                <a:cs typeface="Arial MT"/>
              </a:rPr>
              <a:t> </a:t>
            </a:r>
            <a:r>
              <a:rPr sz="1400" dirty="0">
                <a:latin typeface="Arial MT"/>
                <a:cs typeface="Arial MT"/>
              </a:rPr>
              <a:t>one</a:t>
            </a:r>
            <a:r>
              <a:rPr sz="1400" spc="-20" dirty="0">
                <a:latin typeface="Arial MT"/>
                <a:cs typeface="Arial MT"/>
              </a:rPr>
              <a:t> </a:t>
            </a:r>
            <a:r>
              <a:rPr sz="1400" spc="-5" dirty="0">
                <a:latin typeface="Arial MT"/>
                <a:cs typeface="Arial MT"/>
              </a:rPr>
              <a:t>below:</a:t>
            </a:r>
            <a:endParaRPr sz="1400" dirty="0">
              <a:latin typeface="Arial MT"/>
              <a:cs typeface="Arial MT"/>
            </a:endParaRPr>
          </a:p>
        </p:txBody>
      </p:sp>
      <p:pic>
        <p:nvPicPr>
          <p:cNvPr id="3" name="object 5">
            <a:extLst>
              <a:ext uri="{FF2B5EF4-FFF2-40B4-BE49-F238E27FC236}">
                <a16:creationId xmlns:a16="http://schemas.microsoft.com/office/drawing/2014/main" id="{93E18914-7867-4EE4-2B3E-5061F31DB982}"/>
              </a:ext>
            </a:extLst>
          </p:cNvPr>
          <p:cNvPicPr/>
          <p:nvPr/>
        </p:nvPicPr>
        <p:blipFill>
          <a:blip r:embed="rId2" cstate="print"/>
          <a:stretch>
            <a:fillRect/>
          </a:stretch>
        </p:blipFill>
        <p:spPr>
          <a:xfrm>
            <a:off x="764539" y="2566305"/>
            <a:ext cx="8048775" cy="2002550"/>
          </a:xfrm>
          <a:prstGeom prst="rect">
            <a:avLst/>
          </a:prstGeom>
        </p:spPr>
      </p:pic>
      <p:sp>
        <p:nvSpPr>
          <p:cNvPr id="4" name="object 4">
            <a:extLst>
              <a:ext uri="{FF2B5EF4-FFF2-40B4-BE49-F238E27FC236}">
                <a16:creationId xmlns:a16="http://schemas.microsoft.com/office/drawing/2014/main" id="{5260C163-6A38-E539-F48F-4B23C753F4C5}"/>
              </a:ext>
            </a:extLst>
          </p:cNvPr>
          <p:cNvSpPr txBox="1"/>
          <p:nvPr/>
        </p:nvSpPr>
        <p:spPr>
          <a:xfrm>
            <a:off x="848514" y="4725380"/>
            <a:ext cx="4947920" cy="100076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MT"/>
                <a:cs typeface="Arial MT"/>
              </a:rPr>
              <a:t>For</a:t>
            </a:r>
            <a:r>
              <a:rPr sz="1600" dirty="0">
                <a:latin typeface="Arial MT"/>
                <a:cs typeface="Arial MT"/>
              </a:rPr>
              <a:t> </a:t>
            </a:r>
            <a:r>
              <a:rPr sz="1600" spc="-5" dirty="0">
                <a:latin typeface="Arial MT"/>
                <a:cs typeface="Arial MT"/>
              </a:rPr>
              <a:t>technical knowledge three</a:t>
            </a:r>
            <a:r>
              <a:rPr sz="1600" spc="25" dirty="0">
                <a:latin typeface="Arial MT"/>
                <a:cs typeface="Arial MT"/>
              </a:rPr>
              <a:t> </a:t>
            </a:r>
            <a:r>
              <a:rPr sz="1600" spc="-5" dirty="0">
                <a:latin typeface="Arial MT"/>
                <a:cs typeface="Arial MT"/>
              </a:rPr>
              <a:t>(3)</a:t>
            </a:r>
            <a:r>
              <a:rPr sz="1600" spc="20" dirty="0">
                <a:latin typeface="Arial MT"/>
                <a:cs typeface="Arial MT"/>
              </a:rPr>
              <a:t> </a:t>
            </a:r>
            <a:r>
              <a:rPr sz="1600" spc="-5" dirty="0">
                <a:latin typeface="Arial MT"/>
                <a:cs typeface="Arial MT"/>
              </a:rPr>
              <a:t>areas are</a:t>
            </a:r>
            <a:r>
              <a:rPr sz="1600" spc="20" dirty="0">
                <a:latin typeface="Arial MT"/>
                <a:cs typeface="Arial MT"/>
              </a:rPr>
              <a:t> </a:t>
            </a:r>
            <a:r>
              <a:rPr sz="1600" spc="-5" dirty="0">
                <a:latin typeface="Arial MT"/>
                <a:cs typeface="Arial MT"/>
              </a:rPr>
              <a:t>evaluated:</a:t>
            </a:r>
            <a:endParaRPr sz="1600" dirty="0">
              <a:latin typeface="Arial MT"/>
              <a:cs typeface="Arial MT"/>
            </a:endParaRPr>
          </a:p>
          <a:p>
            <a:pPr marL="250190" indent="-238125">
              <a:lnSpc>
                <a:spcPct val="100000"/>
              </a:lnSpc>
              <a:buAutoNum type="arabicParenR"/>
              <a:tabLst>
                <a:tab pos="250825" algn="l"/>
              </a:tabLst>
            </a:pPr>
            <a:r>
              <a:rPr sz="1600" spc="-5" dirty="0">
                <a:latin typeface="Arial MT"/>
                <a:cs typeface="Arial MT"/>
              </a:rPr>
              <a:t>Project</a:t>
            </a:r>
            <a:r>
              <a:rPr sz="1600" spc="-40" dirty="0">
                <a:latin typeface="Arial MT"/>
                <a:cs typeface="Arial MT"/>
              </a:rPr>
              <a:t> </a:t>
            </a:r>
            <a:r>
              <a:rPr sz="1600" spc="-30" dirty="0">
                <a:latin typeface="Arial MT"/>
                <a:cs typeface="Arial MT"/>
              </a:rPr>
              <a:t>Type</a:t>
            </a:r>
            <a:r>
              <a:rPr sz="1600" spc="5" dirty="0">
                <a:latin typeface="Arial MT"/>
                <a:cs typeface="Arial MT"/>
              </a:rPr>
              <a:t> </a:t>
            </a:r>
            <a:r>
              <a:rPr sz="1600" spc="-5" dirty="0">
                <a:latin typeface="Arial MT"/>
                <a:cs typeface="Arial MT"/>
              </a:rPr>
              <a:t>Relevance</a:t>
            </a:r>
            <a:endParaRPr sz="1600" dirty="0">
              <a:latin typeface="Arial MT"/>
              <a:cs typeface="Arial MT"/>
            </a:endParaRPr>
          </a:p>
          <a:p>
            <a:pPr marL="250190" indent="-238125">
              <a:lnSpc>
                <a:spcPct val="100000"/>
              </a:lnSpc>
              <a:buAutoNum type="arabicParenR"/>
              <a:tabLst>
                <a:tab pos="250825" algn="l"/>
              </a:tabLst>
            </a:pPr>
            <a:r>
              <a:rPr sz="1600" spc="-5" dirty="0">
                <a:latin typeface="Arial MT"/>
                <a:cs typeface="Arial MT"/>
              </a:rPr>
              <a:t>Period</a:t>
            </a:r>
            <a:r>
              <a:rPr sz="1600" spc="-30" dirty="0">
                <a:latin typeface="Arial MT"/>
                <a:cs typeface="Arial MT"/>
              </a:rPr>
              <a:t> </a:t>
            </a:r>
            <a:r>
              <a:rPr sz="1600" spc="-5" dirty="0">
                <a:latin typeface="Arial MT"/>
                <a:cs typeface="Arial MT"/>
              </a:rPr>
              <a:t>Relevance</a:t>
            </a:r>
            <a:endParaRPr sz="1600" dirty="0">
              <a:latin typeface="Arial MT"/>
              <a:cs typeface="Arial MT"/>
            </a:endParaRPr>
          </a:p>
          <a:p>
            <a:pPr marL="250190" indent="-238125">
              <a:lnSpc>
                <a:spcPct val="100000"/>
              </a:lnSpc>
              <a:buAutoNum type="arabicParenR"/>
              <a:tabLst>
                <a:tab pos="250825" algn="l"/>
              </a:tabLst>
            </a:pPr>
            <a:r>
              <a:rPr sz="1600" spc="-5" dirty="0">
                <a:latin typeface="Arial MT"/>
                <a:cs typeface="Arial MT"/>
              </a:rPr>
              <a:t>Position</a:t>
            </a:r>
            <a:r>
              <a:rPr sz="1600" spc="-45" dirty="0">
                <a:latin typeface="Arial MT"/>
                <a:cs typeface="Arial MT"/>
              </a:rPr>
              <a:t> </a:t>
            </a:r>
            <a:r>
              <a:rPr sz="1600" spc="-5" dirty="0">
                <a:latin typeface="Arial MT"/>
                <a:cs typeface="Arial MT"/>
              </a:rPr>
              <a:t>Held</a:t>
            </a:r>
            <a:endParaRPr sz="1600" dirty="0">
              <a:latin typeface="Arial MT"/>
              <a:cs typeface="Arial MT"/>
            </a:endParaRPr>
          </a:p>
        </p:txBody>
      </p:sp>
      <p:sp>
        <p:nvSpPr>
          <p:cNvPr id="5" name="object 4">
            <a:extLst>
              <a:ext uri="{FF2B5EF4-FFF2-40B4-BE49-F238E27FC236}">
                <a16:creationId xmlns:a16="http://schemas.microsoft.com/office/drawing/2014/main" id="{213127C6-21C6-55A0-2093-5334B5FEB6DA}"/>
              </a:ext>
            </a:extLst>
          </p:cNvPr>
          <p:cNvSpPr txBox="1"/>
          <p:nvPr/>
        </p:nvSpPr>
        <p:spPr>
          <a:xfrm>
            <a:off x="3949812" y="385699"/>
            <a:ext cx="2727325" cy="330835"/>
          </a:xfrm>
          <a:prstGeom prst="rect">
            <a:avLst/>
          </a:prstGeom>
        </p:spPr>
        <p:txBody>
          <a:bodyPr vert="horz" wrap="square" lIns="0" tIns="13335" rIns="0" bIns="0" rtlCol="0">
            <a:spAutoFit/>
          </a:bodyPr>
          <a:lstStyle/>
          <a:p>
            <a:pPr marL="12700">
              <a:spcBef>
                <a:spcPts val="105"/>
              </a:spcBef>
            </a:pPr>
            <a:r>
              <a:rPr sz="2000" spc="-10" dirty="0">
                <a:solidFill>
                  <a:prstClr val="black"/>
                </a:solidFill>
                <a:latin typeface="Arial Black"/>
                <a:cs typeface="Arial Black"/>
              </a:rPr>
              <a:t>QUALITY</a:t>
            </a:r>
            <a:r>
              <a:rPr sz="2000" spc="-110" dirty="0">
                <a:solidFill>
                  <a:prstClr val="black"/>
                </a:solidFill>
                <a:latin typeface="Arial Black"/>
                <a:cs typeface="Arial Black"/>
              </a:rPr>
              <a:t> </a:t>
            </a:r>
            <a:r>
              <a:rPr sz="2000" dirty="0">
                <a:solidFill>
                  <a:prstClr val="black"/>
                </a:solidFill>
                <a:latin typeface="Arial Black"/>
                <a:cs typeface="Arial Black"/>
              </a:rPr>
              <a:t>CRITERIA</a:t>
            </a:r>
          </a:p>
        </p:txBody>
      </p:sp>
    </p:spTree>
    <p:extLst>
      <p:ext uri="{BB962C8B-B14F-4D97-AF65-F5344CB8AC3E}">
        <p14:creationId xmlns:p14="http://schemas.microsoft.com/office/powerpoint/2010/main" val="199626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A7145D62-EBB1-AD55-F06C-410375A8F848}"/>
              </a:ext>
            </a:extLst>
          </p:cNvPr>
          <p:cNvPicPr/>
          <p:nvPr/>
        </p:nvPicPr>
        <p:blipFill>
          <a:blip r:embed="rId2" cstate="print"/>
          <a:stretch>
            <a:fillRect/>
          </a:stretch>
        </p:blipFill>
        <p:spPr>
          <a:xfrm>
            <a:off x="1175371" y="933308"/>
            <a:ext cx="7442042" cy="3139497"/>
          </a:xfrm>
          <a:prstGeom prst="rect">
            <a:avLst/>
          </a:prstGeom>
        </p:spPr>
      </p:pic>
      <p:pic>
        <p:nvPicPr>
          <p:cNvPr id="3" name="object 5">
            <a:extLst>
              <a:ext uri="{FF2B5EF4-FFF2-40B4-BE49-F238E27FC236}">
                <a16:creationId xmlns:a16="http://schemas.microsoft.com/office/drawing/2014/main" id="{18994876-68F0-091F-78D9-71E287EA1855}"/>
              </a:ext>
            </a:extLst>
          </p:cNvPr>
          <p:cNvPicPr/>
          <p:nvPr/>
        </p:nvPicPr>
        <p:blipFill>
          <a:blip r:embed="rId3" cstate="print"/>
          <a:stretch>
            <a:fillRect/>
          </a:stretch>
        </p:blipFill>
        <p:spPr>
          <a:xfrm>
            <a:off x="1175371" y="4218216"/>
            <a:ext cx="7410808" cy="342659"/>
          </a:xfrm>
          <a:prstGeom prst="rect">
            <a:avLst/>
          </a:prstGeom>
        </p:spPr>
      </p:pic>
      <p:sp>
        <p:nvSpPr>
          <p:cNvPr id="4" name="object 4">
            <a:extLst>
              <a:ext uri="{FF2B5EF4-FFF2-40B4-BE49-F238E27FC236}">
                <a16:creationId xmlns:a16="http://schemas.microsoft.com/office/drawing/2014/main" id="{68DB70F0-21A7-8B83-9A1C-E283D71314ED}"/>
              </a:ext>
            </a:extLst>
          </p:cNvPr>
          <p:cNvSpPr txBox="1"/>
          <p:nvPr/>
        </p:nvSpPr>
        <p:spPr>
          <a:xfrm>
            <a:off x="3949812" y="385699"/>
            <a:ext cx="2727325" cy="330835"/>
          </a:xfrm>
          <a:prstGeom prst="rect">
            <a:avLst/>
          </a:prstGeom>
        </p:spPr>
        <p:txBody>
          <a:bodyPr vert="horz" wrap="square" lIns="0" tIns="13335" rIns="0" bIns="0" rtlCol="0">
            <a:spAutoFit/>
          </a:bodyPr>
          <a:lstStyle/>
          <a:p>
            <a:pPr marL="12700">
              <a:spcBef>
                <a:spcPts val="105"/>
              </a:spcBef>
            </a:pPr>
            <a:r>
              <a:rPr sz="2000" spc="-10" dirty="0">
                <a:solidFill>
                  <a:prstClr val="black"/>
                </a:solidFill>
                <a:latin typeface="Arial Black"/>
                <a:cs typeface="Arial Black"/>
              </a:rPr>
              <a:t>QUALITY</a:t>
            </a:r>
            <a:r>
              <a:rPr sz="2000" spc="-110" dirty="0">
                <a:solidFill>
                  <a:prstClr val="black"/>
                </a:solidFill>
                <a:latin typeface="Arial Black"/>
                <a:cs typeface="Arial Black"/>
              </a:rPr>
              <a:t> </a:t>
            </a:r>
            <a:r>
              <a:rPr sz="2000" dirty="0">
                <a:solidFill>
                  <a:prstClr val="black"/>
                </a:solidFill>
                <a:latin typeface="Arial Black"/>
                <a:cs typeface="Arial Black"/>
              </a:rPr>
              <a:t>CRITERIA</a:t>
            </a:r>
          </a:p>
        </p:txBody>
      </p:sp>
    </p:spTree>
    <p:extLst>
      <p:ext uri="{BB962C8B-B14F-4D97-AF65-F5344CB8AC3E}">
        <p14:creationId xmlns:p14="http://schemas.microsoft.com/office/powerpoint/2010/main" val="47937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0989580D-9390-0D22-B365-B9FBD0231570}"/>
              </a:ext>
            </a:extLst>
          </p:cNvPr>
          <p:cNvPicPr/>
          <p:nvPr/>
        </p:nvPicPr>
        <p:blipFill>
          <a:blip r:embed="rId2" cstate="print"/>
          <a:stretch>
            <a:fillRect/>
          </a:stretch>
        </p:blipFill>
        <p:spPr>
          <a:xfrm>
            <a:off x="945376" y="1155908"/>
            <a:ext cx="7687056" cy="3773423"/>
          </a:xfrm>
          <a:prstGeom prst="rect">
            <a:avLst/>
          </a:prstGeom>
        </p:spPr>
      </p:pic>
      <p:sp>
        <p:nvSpPr>
          <p:cNvPr id="3" name="object 4">
            <a:extLst>
              <a:ext uri="{FF2B5EF4-FFF2-40B4-BE49-F238E27FC236}">
                <a16:creationId xmlns:a16="http://schemas.microsoft.com/office/drawing/2014/main" id="{F1A163CD-AE5A-09BE-0842-B8CF029D697C}"/>
              </a:ext>
            </a:extLst>
          </p:cNvPr>
          <p:cNvSpPr txBox="1"/>
          <p:nvPr/>
        </p:nvSpPr>
        <p:spPr>
          <a:xfrm>
            <a:off x="3949812" y="385699"/>
            <a:ext cx="2727325" cy="330835"/>
          </a:xfrm>
          <a:prstGeom prst="rect">
            <a:avLst/>
          </a:prstGeom>
        </p:spPr>
        <p:txBody>
          <a:bodyPr vert="horz" wrap="square" lIns="0" tIns="13335" rIns="0" bIns="0" rtlCol="0">
            <a:spAutoFit/>
          </a:bodyPr>
          <a:lstStyle/>
          <a:p>
            <a:pPr marL="12700">
              <a:spcBef>
                <a:spcPts val="105"/>
              </a:spcBef>
            </a:pPr>
            <a:r>
              <a:rPr sz="2000" spc="-10" dirty="0">
                <a:solidFill>
                  <a:prstClr val="black"/>
                </a:solidFill>
                <a:latin typeface="Arial Black"/>
                <a:cs typeface="Arial Black"/>
              </a:rPr>
              <a:t>QUALITY</a:t>
            </a:r>
            <a:r>
              <a:rPr sz="2000" spc="-110" dirty="0">
                <a:solidFill>
                  <a:prstClr val="black"/>
                </a:solidFill>
                <a:latin typeface="Arial Black"/>
                <a:cs typeface="Arial Black"/>
              </a:rPr>
              <a:t> </a:t>
            </a:r>
            <a:r>
              <a:rPr sz="2000" dirty="0">
                <a:solidFill>
                  <a:prstClr val="black"/>
                </a:solidFill>
                <a:latin typeface="Arial Black"/>
                <a:cs typeface="Arial Black"/>
              </a:rPr>
              <a:t>CRITERIA</a:t>
            </a:r>
          </a:p>
        </p:txBody>
      </p:sp>
    </p:spTree>
    <p:extLst>
      <p:ext uri="{BB962C8B-B14F-4D97-AF65-F5344CB8AC3E}">
        <p14:creationId xmlns:p14="http://schemas.microsoft.com/office/powerpoint/2010/main" val="139973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67785273-56E1-7A3B-9C04-62E6C729E1C5}"/>
              </a:ext>
            </a:extLst>
          </p:cNvPr>
          <p:cNvPicPr/>
          <p:nvPr/>
        </p:nvPicPr>
        <p:blipFill>
          <a:blip r:embed="rId2" cstate="print"/>
          <a:stretch>
            <a:fillRect/>
          </a:stretch>
        </p:blipFill>
        <p:spPr>
          <a:xfrm>
            <a:off x="747412" y="1055370"/>
            <a:ext cx="8171688" cy="4747260"/>
          </a:xfrm>
          <a:prstGeom prst="rect">
            <a:avLst/>
          </a:prstGeom>
        </p:spPr>
      </p:pic>
      <p:sp>
        <p:nvSpPr>
          <p:cNvPr id="3" name="object 4">
            <a:extLst>
              <a:ext uri="{FF2B5EF4-FFF2-40B4-BE49-F238E27FC236}">
                <a16:creationId xmlns:a16="http://schemas.microsoft.com/office/drawing/2014/main" id="{86EEA831-9D68-B649-28CD-D323BDFA2FF6}"/>
              </a:ext>
            </a:extLst>
          </p:cNvPr>
          <p:cNvSpPr txBox="1"/>
          <p:nvPr/>
        </p:nvSpPr>
        <p:spPr>
          <a:xfrm>
            <a:off x="3949812" y="385699"/>
            <a:ext cx="2727325" cy="330835"/>
          </a:xfrm>
          <a:prstGeom prst="rect">
            <a:avLst/>
          </a:prstGeom>
        </p:spPr>
        <p:txBody>
          <a:bodyPr vert="horz" wrap="square" lIns="0" tIns="13335" rIns="0" bIns="0" rtlCol="0">
            <a:spAutoFit/>
          </a:bodyPr>
          <a:lstStyle/>
          <a:p>
            <a:pPr marL="12700">
              <a:spcBef>
                <a:spcPts val="105"/>
              </a:spcBef>
            </a:pPr>
            <a:r>
              <a:rPr sz="2000" spc="-10" dirty="0">
                <a:solidFill>
                  <a:prstClr val="black"/>
                </a:solidFill>
                <a:latin typeface="Arial Black"/>
                <a:cs typeface="Arial Black"/>
              </a:rPr>
              <a:t>QUALITY</a:t>
            </a:r>
            <a:r>
              <a:rPr sz="2000" spc="-110" dirty="0">
                <a:solidFill>
                  <a:prstClr val="black"/>
                </a:solidFill>
                <a:latin typeface="Arial Black"/>
                <a:cs typeface="Arial Black"/>
              </a:rPr>
              <a:t> </a:t>
            </a:r>
            <a:r>
              <a:rPr sz="2000" dirty="0">
                <a:solidFill>
                  <a:prstClr val="black"/>
                </a:solidFill>
                <a:latin typeface="Arial Black"/>
                <a:cs typeface="Arial Black"/>
              </a:rPr>
              <a:t>CRITERIA</a:t>
            </a:r>
          </a:p>
        </p:txBody>
      </p:sp>
    </p:spTree>
    <p:extLst>
      <p:ext uri="{BB962C8B-B14F-4D97-AF65-F5344CB8AC3E}">
        <p14:creationId xmlns:p14="http://schemas.microsoft.com/office/powerpoint/2010/main" val="1266426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5B82EBBE-942B-E585-0CF3-CCF6DC6105D3}"/>
              </a:ext>
            </a:extLst>
          </p:cNvPr>
          <p:cNvPicPr/>
          <p:nvPr/>
        </p:nvPicPr>
        <p:blipFill>
          <a:blip r:embed="rId2" cstate="print"/>
          <a:stretch>
            <a:fillRect/>
          </a:stretch>
        </p:blipFill>
        <p:spPr>
          <a:xfrm>
            <a:off x="1085368" y="834436"/>
            <a:ext cx="7716011" cy="4965192"/>
          </a:xfrm>
          <a:prstGeom prst="rect">
            <a:avLst/>
          </a:prstGeom>
        </p:spPr>
      </p:pic>
      <p:sp>
        <p:nvSpPr>
          <p:cNvPr id="3" name="object 4">
            <a:extLst>
              <a:ext uri="{FF2B5EF4-FFF2-40B4-BE49-F238E27FC236}">
                <a16:creationId xmlns:a16="http://schemas.microsoft.com/office/drawing/2014/main" id="{84E739B1-2FBA-096F-A8D2-CFB5A4EDDF6F}"/>
              </a:ext>
            </a:extLst>
          </p:cNvPr>
          <p:cNvSpPr txBox="1"/>
          <p:nvPr/>
        </p:nvSpPr>
        <p:spPr>
          <a:xfrm>
            <a:off x="3949812" y="385699"/>
            <a:ext cx="2727325" cy="330835"/>
          </a:xfrm>
          <a:prstGeom prst="rect">
            <a:avLst/>
          </a:prstGeom>
        </p:spPr>
        <p:txBody>
          <a:bodyPr vert="horz" wrap="square" lIns="0" tIns="13335" rIns="0" bIns="0" rtlCol="0">
            <a:spAutoFit/>
          </a:bodyPr>
          <a:lstStyle/>
          <a:p>
            <a:pPr marL="12700">
              <a:spcBef>
                <a:spcPts val="105"/>
              </a:spcBef>
            </a:pPr>
            <a:r>
              <a:rPr sz="2000" spc="-10" dirty="0">
                <a:solidFill>
                  <a:prstClr val="black"/>
                </a:solidFill>
                <a:latin typeface="Arial Black"/>
                <a:cs typeface="Arial Black"/>
              </a:rPr>
              <a:t>QUALITY</a:t>
            </a:r>
            <a:r>
              <a:rPr sz="2000" spc="-110" dirty="0">
                <a:solidFill>
                  <a:prstClr val="black"/>
                </a:solidFill>
                <a:latin typeface="Arial Black"/>
                <a:cs typeface="Arial Black"/>
              </a:rPr>
              <a:t> </a:t>
            </a:r>
            <a:r>
              <a:rPr sz="2000" dirty="0">
                <a:solidFill>
                  <a:prstClr val="black"/>
                </a:solidFill>
                <a:latin typeface="Arial Black"/>
                <a:cs typeface="Arial Black"/>
              </a:rPr>
              <a:t>CRITERIA</a:t>
            </a:r>
          </a:p>
        </p:txBody>
      </p:sp>
    </p:spTree>
    <p:extLst>
      <p:ext uri="{BB962C8B-B14F-4D97-AF65-F5344CB8AC3E}">
        <p14:creationId xmlns:p14="http://schemas.microsoft.com/office/powerpoint/2010/main" val="327625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042016-FB3A-8849-8EE6-07899B978247}"/>
              </a:ext>
            </a:extLst>
          </p:cNvPr>
          <p:cNvSpPr txBox="1"/>
          <p:nvPr/>
        </p:nvSpPr>
        <p:spPr>
          <a:xfrm>
            <a:off x="0" y="3161920"/>
            <a:ext cx="914399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SECTION DIVIDER</a:t>
            </a:r>
            <a:r>
              <a:rPr lang="en-ZA" sz="3200" baseline="0" dirty="0">
                <a:solidFill>
                  <a:schemeClr val="bg1"/>
                </a:solidFill>
                <a:latin typeface="Exo 2" panose="00000800000000000000" pitchFamily="50" charset="0"/>
              </a:rPr>
              <a:t> TITLE GOES HERE</a:t>
            </a:r>
            <a:endParaRPr lang="en-ZA" sz="3200" dirty="0">
              <a:solidFill>
                <a:schemeClr val="bg1"/>
              </a:solidFill>
              <a:latin typeface="Exo 2" panose="00000800000000000000" pitchFamily="50" charset="0"/>
            </a:endParaRPr>
          </a:p>
        </p:txBody>
      </p:sp>
      <p:sp>
        <p:nvSpPr>
          <p:cNvPr id="3" name="Rectangle 2">
            <a:extLst>
              <a:ext uri="{FF2B5EF4-FFF2-40B4-BE49-F238E27FC236}">
                <a16:creationId xmlns:a16="http://schemas.microsoft.com/office/drawing/2014/main" id="{644EABE0-1CB8-46D4-BB22-1DF3717118A9}"/>
              </a:ext>
            </a:extLst>
          </p:cNvPr>
          <p:cNvSpPr txBox="1">
            <a:spLocks noChangeArrowheads="1"/>
          </p:cNvSpPr>
          <p:nvPr/>
        </p:nvSpPr>
        <p:spPr>
          <a:xfrm>
            <a:off x="1073019" y="585558"/>
            <a:ext cx="8070980"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defRPr/>
            </a:pPr>
            <a:r>
              <a:rPr lang="en-ZA" sz="3200" b="1" dirty="0">
                <a:latin typeface="Arial" panose="020B0604020202020204" pitchFamily="34" charset="0"/>
                <a:cs typeface="Arial" panose="020B0604020202020204" pitchFamily="34" charset="0"/>
              </a:rPr>
              <a:t>Part  T1.1:   Information in Tender Notice</a:t>
            </a:r>
          </a:p>
        </p:txBody>
      </p:sp>
      <p:sp>
        <p:nvSpPr>
          <p:cNvPr id="4" name="object 2">
            <a:extLst>
              <a:ext uri="{FF2B5EF4-FFF2-40B4-BE49-F238E27FC236}">
                <a16:creationId xmlns:a16="http://schemas.microsoft.com/office/drawing/2014/main" id="{EB3AE1FF-118F-FE79-277B-E8A584017FF4}"/>
              </a:ext>
            </a:extLst>
          </p:cNvPr>
          <p:cNvSpPr txBox="1"/>
          <p:nvPr/>
        </p:nvSpPr>
        <p:spPr>
          <a:xfrm>
            <a:off x="636219" y="1316256"/>
            <a:ext cx="2003425"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Arial"/>
                <a:cs typeface="Arial"/>
              </a:rPr>
              <a:t>TENDER</a:t>
            </a:r>
            <a:r>
              <a:rPr sz="1400" b="1" spc="350" dirty="0">
                <a:latin typeface="Arial"/>
                <a:cs typeface="Arial"/>
              </a:rPr>
              <a:t> </a:t>
            </a:r>
            <a:r>
              <a:rPr sz="1400" b="1" spc="-5" dirty="0">
                <a:latin typeface="Arial"/>
                <a:cs typeface="Arial"/>
              </a:rPr>
              <a:t>DOCUMENTS</a:t>
            </a:r>
            <a:endParaRPr sz="1400" dirty="0">
              <a:latin typeface="Arial"/>
              <a:cs typeface="Arial"/>
            </a:endParaRPr>
          </a:p>
        </p:txBody>
      </p:sp>
      <p:sp>
        <p:nvSpPr>
          <p:cNvPr id="6" name="object 3">
            <a:extLst>
              <a:ext uri="{FF2B5EF4-FFF2-40B4-BE49-F238E27FC236}">
                <a16:creationId xmlns:a16="http://schemas.microsoft.com/office/drawing/2014/main" id="{0B6A439E-37E5-FAB4-6489-8A8054D3AEDA}"/>
              </a:ext>
            </a:extLst>
          </p:cNvPr>
          <p:cNvSpPr txBox="1">
            <a:spLocks/>
          </p:cNvSpPr>
          <p:nvPr/>
        </p:nvSpPr>
        <p:spPr>
          <a:xfrm>
            <a:off x="636219" y="1582728"/>
            <a:ext cx="7980680" cy="279563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just" defTabSz="914400" rtl="0" eaLnBrk="1" fontAlgn="auto" latinLnBrk="0" hangingPunct="1">
              <a:lnSpc>
                <a:spcPct val="100000"/>
              </a:lnSpc>
              <a:spcBef>
                <a:spcPts val="0"/>
              </a:spcBef>
              <a:spcAft>
                <a:spcPts val="0"/>
              </a:spcAft>
              <a:buClrTx/>
              <a:buSzTx/>
              <a:buFontTx/>
              <a:buNone/>
              <a:tabLst/>
              <a:defRPr/>
            </a:pPr>
            <a:r>
              <a:rPr lang="en-US" sz="1800" spc="-30" dirty="0">
                <a:latin typeface="Calibri"/>
                <a:cs typeface="Calibri"/>
              </a:rPr>
              <a:t>Tender</a:t>
            </a:r>
            <a:r>
              <a:rPr lang="en-US" sz="1800" dirty="0">
                <a:latin typeface="Calibri"/>
                <a:cs typeface="Calibri"/>
              </a:rPr>
              <a:t> </a:t>
            </a:r>
            <a:r>
              <a:rPr lang="en-US" sz="1800" spc="-5" dirty="0">
                <a:latin typeface="Calibri"/>
                <a:cs typeface="Calibri"/>
              </a:rPr>
              <a:t>documents</a:t>
            </a:r>
            <a:r>
              <a:rPr lang="en-US" sz="1800" spc="15" dirty="0">
                <a:latin typeface="Calibri"/>
                <a:cs typeface="Calibri"/>
              </a:rPr>
              <a:t> </a:t>
            </a:r>
            <a:r>
              <a:rPr lang="en-US" sz="1800" spc="-10" dirty="0">
                <a:latin typeface="Calibri"/>
                <a:cs typeface="Calibri"/>
              </a:rPr>
              <a:t>are</a:t>
            </a:r>
            <a:r>
              <a:rPr lang="en-US" sz="1800" dirty="0">
                <a:latin typeface="Calibri"/>
                <a:cs typeface="Calibri"/>
              </a:rPr>
              <a:t> </a:t>
            </a:r>
            <a:r>
              <a:rPr lang="en-US" sz="1800" spc="-10" dirty="0">
                <a:latin typeface="Calibri"/>
                <a:cs typeface="Calibri"/>
              </a:rPr>
              <a:t>available</a:t>
            </a:r>
            <a:r>
              <a:rPr lang="en-US" sz="1800" dirty="0">
                <a:latin typeface="Calibri"/>
                <a:cs typeface="Calibri"/>
              </a:rPr>
              <a:t> </a:t>
            </a:r>
            <a:r>
              <a:rPr lang="en-US" sz="1800" spc="-10" dirty="0">
                <a:latin typeface="Calibri"/>
                <a:cs typeface="Calibri"/>
              </a:rPr>
              <a:t>from</a:t>
            </a:r>
            <a:r>
              <a:rPr lang="en-US" sz="1800" dirty="0">
                <a:latin typeface="Calibri"/>
                <a:cs typeface="Calibri"/>
              </a:rPr>
              <a:t> </a:t>
            </a:r>
            <a:r>
              <a:rPr lang="en-US" sz="1800" spc="-30" dirty="0">
                <a:latin typeface="Calibri"/>
                <a:cs typeface="Calibri"/>
              </a:rPr>
              <a:t>Friday,</a:t>
            </a:r>
            <a:r>
              <a:rPr lang="en-US" sz="1800" spc="15" dirty="0">
                <a:latin typeface="Calibri"/>
                <a:cs typeface="Calibri"/>
              </a:rPr>
              <a:t> 03 March </a:t>
            </a:r>
            <a:r>
              <a:rPr lang="en-US" sz="1800" dirty="0">
                <a:latin typeface="Calibri"/>
                <a:cs typeface="Calibri"/>
              </a:rPr>
              <a:t>2023 </a:t>
            </a:r>
            <a:r>
              <a:rPr lang="en-US" sz="1800" spc="-10" dirty="0">
                <a:latin typeface="Calibri"/>
                <a:cs typeface="Calibri"/>
              </a:rPr>
              <a:t>at</a:t>
            </a:r>
            <a:r>
              <a:rPr lang="en-US" sz="1800" spc="5" dirty="0">
                <a:latin typeface="Calibri"/>
                <a:cs typeface="Calibri"/>
              </a:rPr>
              <a:t> </a:t>
            </a:r>
            <a:r>
              <a:rPr lang="en-US" sz="1800" spc="-5" dirty="0">
                <a:latin typeface="Calibri"/>
                <a:cs typeface="Calibri"/>
              </a:rPr>
              <a:t>no</a:t>
            </a:r>
            <a:r>
              <a:rPr lang="en-US" sz="1800" spc="15" dirty="0">
                <a:latin typeface="Calibri"/>
                <a:cs typeface="Calibri"/>
              </a:rPr>
              <a:t> </a:t>
            </a:r>
            <a:r>
              <a:rPr lang="en-US" sz="1800" spc="-15" dirty="0">
                <a:latin typeface="Calibri"/>
                <a:cs typeface="Calibri"/>
              </a:rPr>
              <a:t>cost</a:t>
            </a:r>
            <a:r>
              <a:rPr lang="en-US" sz="1800" dirty="0">
                <a:latin typeface="Calibri"/>
                <a:cs typeface="Calibri"/>
              </a:rPr>
              <a:t> </a:t>
            </a:r>
            <a:r>
              <a:rPr lang="en-US" sz="1800" spc="-5" dirty="0">
                <a:latin typeface="Calibri"/>
                <a:cs typeface="Calibri"/>
              </a:rPr>
              <a:t>in</a:t>
            </a:r>
            <a:r>
              <a:rPr lang="en-US" sz="1800" spc="15" dirty="0">
                <a:latin typeface="Calibri"/>
                <a:cs typeface="Calibri"/>
              </a:rPr>
              <a:t> </a:t>
            </a:r>
            <a:r>
              <a:rPr lang="en-US" sz="1800" spc="-10" dirty="0">
                <a:latin typeface="Calibri"/>
                <a:cs typeface="Calibri"/>
              </a:rPr>
              <a:t>electronic </a:t>
            </a:r>
            <a:r>
              <a:rPr lang="en-US" sz="1800" spc="-15" dirty="0">
                <a:latin typeface="Calibri"/>
                <a:cs typeface="Calibri"/>
              </a:rPr>
              <a:t>format</a:t>
            </a:r>
            <a:r>
              <a:rPr lang="en-US" sz="1800" spc="-5" dirty="0">
                <a:latin typeface="Calibri"/>
                <a:cs typeface="Calibri"/>
              </a:rPr>
              <a:t> downloadable</a:t>
            </a:r>
            <a:r>
              <a:rPr lang="en-US" sz="1800" spc="20" dirty="0">
                <a:latin typeface="Calibri"/>
                <a:cs typeface="Calibri"/>
              </a:rPr>
              <a:t> </a:t>
            </a:r>
            <a:r>
              <a:rPr lang="en-US" sz="1800" spc="-10" dirty="0">
                <a:latin typeface="Calibri"/>
                <a:cs typeface="Calibri"/>
              </a:rPr>
              <a:t>from</a:t>
            </a:r>
            <a:r>
              <a:rPr lang="en-US" sz="1800" spc="-5" dirty="0">
                <a:latin typeface="Calibri"/>
                <a:cs typeface="Calibri"/>
              </a:rPr>
              <a:t> </a:t>
            </a:r>
            <a:r>
              <a:rPr lang="en-US" sz="1800" dirty="0">
                <a:latin typeface="Calibri"/>
                <a:cs typeface="Calibri"/>
              </a:rPr>
              <a:t>the</a:t>
            </a:r>
            <a:r>
              <a:rPr lang="en-US" sz="1800" spc="10" dirty="0">
                <a:latin typeface="Calibri"/>
                <a:cs typeface="Calibri"/>
              </a:rPr>
              <a:t> </a:t>
            </a:r>
            <a:r>
              <a:rPr lang="en-US" sz="1800" spc="-35" dirty="0">
                <a:latin typeface="Calibri"/>
                <a:cs typeface="Calibri"/>
              </a:rPr>
              <a:t>SANRAL’s</a:t>
            </a:r>
            <a:r>
              <a:rPr lang="en-US" sz="1800" spc="-15" dirty="0">
                <a:latin typeface="Calibri"/>
                <a:cs typeface="Calibri"/>
              </a:rPr>
              <a:t> </a:t>
            </a:r>
            <a:r>
              <a:rPr lang="en-US" sz="1800" spc="-10" dirty="0">
                <a:latin typeface="Calibri"/>
                <a:cs typeface="Calibri"/>
              </a:rPr>
              <a:t>website</a:t>
            </a:r>
            <a:r>
              <a:rPr lang="en-US" sz="1800" spc="15" dirty="0">
                <a:latin typeface="Calibri"/>
                <a:cs typeface="Calibri"/>
              </a:rPr>
              <a:t> </a:t>
            </a:r>
            <a:r>
              <a:rPr lang="en-US" sz="1800" spc="-5" dirty="0">
                <a:latin typeface="Calibri"/>
                <a:cs typeface="Calibri"/>
              </a:rPr>
              <a:t>by</a:t>
            </a:r>
            <a:r>
              <a:rPr lang="en-US" sz="1800" dirty="0">
                <a:latin typeface="Calibri"/>
                <a:cs typeface="Calibri"/>
              </a:rPr>
              <a:t> </a:t>
            </a:r>
            <a:r>
              <a:rPr lang="en-US" sz="1800" spc="-10" dirty="0">
                <a:latin typeface="Calibri"/>
                <a:cs typeface="Calibri"/>
              </a:rPr>
              <a:t>following</a:t>
            </a:r>
            <a:r>
              <a:rPr lang="en-US" sz="1800" spc="40" dirty="0">
                <a:latin typeface="Calibri"/>
                <a:cs typeface="Calibri"/>
              </a:rPr>
              <a:t> </a:t>
            </a:r>
            <a:r>
              <a:rPr lang="en-US" sz="1800" dirty="0">
                <a:latin typeface="Calibri"/>
                <a:cs typeface="Calibri"/>
              </a:rPr>
              <a:t>the </a:t>
            </a:r>
            <a:r>
              <a:rPr lang="en-US" sz="1800" spc="-5" dirty="0">
                <a:latin typeface="Calibri"/>
                <a:cs typeface="Calibri"/>
              </a:rPr>
              <a:t>link: </a:t>
            </a:r>
            <a:r>
              <a:rPr lang="en-US" sz="1800" dirty="0">
                <a:latin typeface="Calibri"/>
                <a:cs typeface="Calibri"/>
              </a:rPr>
              <a:t> </a:t>
            </a:r>
            <a:r>
              <a:rPr kumimoji="0" lang="en-US" sz="1800" b="0" i="0" u="heavy" strike="noStrike" kern="1200" cap="none" spc="-10" normalizeH="0" baseline="0" noProof="0" dirty="0">
                <a:ln>
                  <a:noFill/>
                </a:ln>
                <a:solidFill>
                  <a:srgbClr val="0462C1"/>
                </a:solidFill>
                <a:effectLst/>
                <a:uLnTx/>
                <a:uFill>
                  <a:solidFill>
                    <a:srgbClr val="0462C1"/>
                  </a:solidFill>
                </a:uFill>
                <a:latin typeface="Calibri"/>
                <a:ea typeface="+mn-ea"/>
                <a:cs typeface="Calibri"/>
                <a:hlinkClick r:id="rId2"/>
              </a:rPr>
              <a:t>https://www.nra.co.za/sanral-tenders/status?region_id=national</a:t>
            </a:r>
            <a:r>
              <a:rPr kumimoji="0" lang="en-US" sz="1800" b="0" i="0" u="none" strike="noStrike" kern="1200" cap="none" spc="-10" normalizeH="0" baseline="0" noProof="0" dirty="0">
                <a:ln>
                  <a:noFill/>
                </a:ln>
                <a:solidFill>
                  <a:prstClr val="black"/>
                </a:solidFill>
                <a:effectLst/>
                <a:uLnTx/>
                <a:uFillTx/>
                <a:latin typeface="Calibri"/>
                <a:ea typeface="+mn-ea"/>
                <a:cs typeface="Calibri"/>
                <a:hlinkClick r:id="rId2"/>
              </a:rPr>
              <a:t>.</a:t>
            </a:r>
            <a:endParaRPr kumimoji="0" lang="en-US" sz="1800" b="0" i="0" u="none" strike="noStrike" kern="1200" cap="none" spc="-10" normalizeH="0" baseline="0" noProof="0" dirty="0">
              <a:ln>
                <a:noFill/>
              </a:ln>
              <a:solidFill>
                <a:prstClr val="black"/>
              </a:solidFill>
              <a:effectLst/>
              <a:uLnTx/>
              <a:uFillTx/>
              <a:latin typeface="Calibri"/>
              <a:ea typeface="+mn-ea"/>
              <a:cs typeface="Calibri"/>
            </a:endParaRPr>
          </a:p>
          <a:p>
            <a:pPr marL="12700" marR="5080">
              <a:lnSpc>
                <a:spcPct val="100000"/>
              </a:lnSpc>
              <a:spcBef>
                <a:spcPts val="100"/>
              </a:spcBef>
            </a:pPr>
            <a:r>
              <a:rPr lang="en-US" sz="1800" spc="-30" dirty="0">
                <a:latin typeface="Calibri"/>
                <a:cs typeface="Calibri"/>
              </a:rPr>
              <a:t>Tenderers</a:t>
            </a:r>
            <a:r>
              <a:rPr lang="en-US" sz="1800" spc="10" dirty="0">
                <a:latin typeface="Calibri"/>
                <a:cs typeface="Calibri"/>
              </a:rPr>
              <a:t> </a:t>
            </a:r>
            <a:r>
              <a:rPr lang="en-US" sz="1800" spc="-5" dirty="0">
                <a:latin typeface="Calibri"/>
                <a:cs typeface="Calibri"/>
              </a:rPr>
              <a:t>must </a:t>
            </a:r>
            <a:r>
              <a:rPr lang="en-US" sz="1800" spc="-10" dirty="0">
                <a:latin typeface="Calibri"/>
                <a:cs typeface="Calibri"/>
              </a:rPr>
              <a:t>have </a:t>
            </a:r>
            <a:r>
              <a:rPr lang="en-US" sz="1800" spc="-5" dirty="0">
                <a:latin typeface="Calibri"/>
                <a:cs typeface="Calibri"/>
              </a:rPr>
              <a:t>access</a:t>
            </a:r>
            <a:r>
              <a:rPr lang="en-US" sz="1800" dirty="0">
                <a:latin typeface="Calibri"/>
                <a:cs typeface="Calibri"/>
              </a:rPr>
              <a:t> </a:t>
            </a:r>
            <a:r>
              <a:rPr lang="en-US" sz="1800" spc="-10" dirty="0">
                <a:latin typeface="Calibri"/>
                <a:cs typeface="Calibri"/>
              </a:rPr>
              <a:t>to</a:t>
            </a:r>
            <a:r>
              <a:rPr lang="en-US" sz="1800" spc="-5" dirty="0">
                <a:latin typeface="Calibri"/>
                <a:cs typeface="Calibri"/>
              </a:rPr>
              <a:t> </a:t>
            </a:r>
            <a:r>
              <a:rPr lang="en-US" sz="1800" spc="-10" dirty="0">
                <a:latin typeface="Calibri"/>
                <a:cs typeface="Calibri"/>
              </a:rPr>
              <a:t>Microsoft</a:t>
            </a:r>
            <a:r>
              <a:rPr lang="en-US" sz="1800" spc="5" dirty="0">
                <a:latin typeface="Calibri"/>
                <a:cs typeface="Calibri"/>
              </a:rPr>
              <a:t> </a:t>
            </a:r>
            <a:r>
              <a:rPr lang="en-US" sz="1800" dirty="0">
                <a:latin typeface="Calibri"/>
                <a:cs typeface="Calibri"/>
              </a:rPr>
              <a:t>©</a:t>
            </a:r>
            <a:r>
              <a:rPr lang="en-US" sz="1800" spc="-5" dirty="0">
                <a:latin typeface="Calibri"/>
                <a:cs typeface="Calibri"/>
              </a:rPr>
              <a:t> </a:t>
            </a:r>
            <a:r>
              <a:rPr lang="en-US" sz="1800" spc="-10" dirty="0">
                <a:latin typeface="Calibri"/>
                <a:cs typeface="Calibri"/>
              </a:rPr>
              <a:t>Office</a:t>
            </a:r>
            <a:r>
              <a:rPr lang="en-US" sz="1800" spc="15" dirty="0">
                <a:latin typeface="Calibri"/>
                <a:cs typeface="Calibri"/>
              </a:rPr>
              <a:t> </a:t>
            </a:r>
            <a:r>
              <a:rPr lang="en-US" sz="1800" dirty="0">
                <a:latin typeface="Calibri"/>
                <a:cs typeface="Calibri"/>
              </a:rPr>
              <a:t>2013 and</a:t>
            </a:r>
            <a:r>
              <a:rPr lang="en-US" sz="1800" spc="15" dirty="0">
                <a:latin typeface="Calibri"/>
                <a:cs typeface="Calibri"/>
              </a:rPr>
              <a:t> </a:t>
            </a:r>
            <a:r>
              <a:rPr lang="en-US" sz="1800" spc="-10" dirty="0">
                <a:latin typeface="Calibri"/>
                <a:cs typeface="Calibri"/>
              </a:rPr>
              <a:t>Acrobat</a:t>
            </a:r>
            <a:r>
              <a:rPr lang="en-US" sz="1800" dirty="0">
                <a:latin typeface="Calibri"/>
                <a:cs typeface="Calibri"/>
              </a:rPr>
              <a:t> Adobe</a:t>
            </a:r>
            <a:r>
              <a:rPr lang="en-US" sz="1800" spc="5" dirty="0">
                <a:latin typeface="Calibri"/>
                <a:cs typeface="Calibri"/>
              </a:rPr>
              <a:t> </a:t>
            </a:r>
            <a:r>
              <a:rPr lang="en-US" sz="1800" dirty="0">
                <a:latin typeface="Calibri"/>
                <a:cs typeface="Calibri"/>
              </a:rPr>
              <a:t>©</a:t>
            </a:r>
            <a:r>
              <a:rPr lang="en-US" sz="1800" spc="-5" dirty="0">
                <a:latin typeface="Calibri"/>
                <a:cs typeface="Calibri"/>
              </a:rPr>
              <a:t> </a:t>
            </a:r>
            <a:r>
              <a:rPr lang="en-US" sz="1800" dirty="0">
                <a:latin typeface="Calibri"/>
                <a:cs typeface="Calibri"/>
              </a:rPr>
              <a:t>9.0 </a:t>
            </a:r>
            <a:r>
              <a:rPr lang="en-US" sz="1800" spc="-5" dirty="0">
                <a:latin typeface="Calibri"/>
                <a:cs typeface="Calibri"/>
              </a:rPr>
              <a:t>or</a:t>
            </a:r>
            <a:r>
              <a:rPr lang="en-US" sz="1800" spc="5" dirty="0">
                <a:latin typeface="Calibri"/>
                <a:cs typeface="Calibri"/>
              </a:rPr>
              <a:t> </a:t>
            </a:r>
            <a:r>
              <a:rPr lang="en-US" sz="1800" spc="-5" dirty="0">
                <a:latin typeface="Calibri"/>
                <a:cs typeface="Calibri"/>
              </a:rPr>
              <a:t>similar </a:t>
            </a:r>
            <a:r>
              <a:rPr lang="en-US" sz="1800" spc="-10" dirty="0">
                <a:latin typeface="Calibri"/>
                <a:cs typeface="Calibri"/>
              </a:rPr>
              <a:t>compatible</a:t>
            </a:r>
            <a:r>
              <a:rPr lang="en-US" sz="1800" dirty="0">
                <a:latin typeface="Calibri"/>
                <a:cs typeface="Calibri"/>
              </a:rPr>
              <a:t> </a:t>
            </a:r>
            <a:r>
              <a:rPr lang="en-US" sz="1800" spc="-10" dirty="0">
                <a:latin typeface="Calibri"/>
                <a:cs typeface="Calibri"/>
              </a:rPr>
              <a:t>software.</a:t>
            </a:r>
          </a:p>
          <a:p>
            <a:pPr marL="12700" marR="5080">
              <a:lnSpc>
                <a:spcPct val="100000"/>
              </a:lnSpc>
              <a:spcBef>
                <a:spcPts val="100"/>
              </a:spcBef>
            </a:pPr>
            <a:endParaRPr lang="en-US" sz="1800" dirty="0">
              <a:latin typeface="Calibri"/>
              <a:cs typeface="Calibri"/>
            </a:endParaRPr>
          </a:p>
          <a:p>
            <a:pPr marL="12700" marR="360680">
              <a:lnSpc>
                <a:spcPct val="100000"/>
              </a:lnSpc>
            </a:pPr>
            <a:r>
              <a:rPr lang="en-US" sz="1800" spc="-30" dirty="0">
                <a:latin typeface="Calibri"/>
                <a:cs typeface="Calibri"/>
              </a:rPr>
              <a:t>Tenderers</a:t>
            </a:r>
            <a:r>
              <a:rPr lang="en-US" sz="1800" dirty="0">
                <a:latin typeface="Calibri"/>
                <a:cs typeface="Calibri"/>
              </a:rPr>
              <a:t> </a:t>
            </a:r>
            <a:r>
              <a:rPr lang="en-US" sz="1800" spc="-5" dirty="0">
                <a:latin typeface="Calibri"/>
                <a:cs typeface="Calibri"/>
              </a:rPr>
              <a:t>must</a:t>
            </a:r>
            <a:r>
              <a:rPr lang="en-US" sz="1800" dirty="0">
                <a:latin typeface="Calibri"/>
                <a:cs typeface="Calibri"/>
              </a:rPr>
              <a:t> </a:t>
            </a:r>
            <a:r>
              <a:rPr lang="en-US" sz="1800" spc="-5" dirty="0">
                <a:latin typeface="Calibri"/>
                <a:cs typeface="Calibri"/>
              </a:rPr>
              <a:t>submit, </a:t>
            </a:r>
            <a:r>
              <a:rPr lang="en-US" sz="1800" dirty="0">
                <a:latin typeface="Calibri"/>
                <a:cs typeface="Calibri"/>
              </a:rPr>
              <a:t>via </a:t>
            </a:r>
            <a:r>
              <a:rPr lang="en-US" sz="1800" spc="-5" dirty="0">
                <a:latin typeface="Calibri"/>
                <a:cs typeface="Calibri"/>
              </a:rPr>
              <a:t>email,</a:t>
            </a:r>
            <a:r>
              <a:rPr lang="en-US" sz="1800" spc="15" dirty="0">
                <a:latin typeface="Calibri"/>
                <a:cs typeface="Calibri"/>
              </a:rPr>
              <a:t> </a:t>
            </a:r>
            <a:r>
              <a:rPr lang="en-US" sz="1800" dirty="0">
                <a:latin typeface="Calibri"/>
                <a:cs typeface="Calibri"/>
              </a:rPr>
              <a:t>the </a:t>
            </a:r>
            <a:r>
              <a:rPr lang="en-US" sz="1800" spc="-5" dirty="0">
                <a:latin typeface="Calibri"/>
                <a:cs typeface="Calibri"/>
              </a:rPr>
              <a:t>duly</a:t>
            </a:r>
            <a:r>
              <a:rPr lang="en-US" sz="1800" spc="5" dirty="0">
                <a:latin typeface="Calibri"/>
                <a:cs typeface="Calibri"/>
              </a:rPr>
              <a:t> </a:t>
            </a:r>
            <a:r>
              <a:rPr lang="en-US" sz="1800" spc="-10" dirty="0">
                <a:latin typeface="Calibri"/>
                <a:cs typeface="Calibri"/>
              </a:rPr>
              <a:t>completed</a:t>
            </a:r>
            <a:r>
              <a:rPr lang="en-US" sz="1800" spc="25" dirty="0">
                <a:latin typeface="Calibri"/>
                <a:cs typeface="Calibri"/>
              </a:rPr>
              <a:t> </a:t>
            </a:r>
            <a:r>
              <a:rPr lang="en-US" sz="1800" spc="-10" dirty="0">
                <a:latin typeface="Calibri"/>
                <a:cs typeface="Calibri"/>
              </a:rPr>
              <a:t>Form</a:t>
            </a:r>
            <a:r>
              <a:rPr lang="en-US" sz="1800" spc="-5" dirty="0">
                <a:latin typeface="Calibri"/>
                <a:cs typeface="Calibri"/>
              </a:rPr>
              <a:t> </a:t>
            </a:r>
            <a:r>
              <a:rPr lang="en-US" sz="1800" dirty="0">
                <a:latin typeface="Calibri"/>
                <a:cs typeface="Calibri"/>
              </a:rPr>
              <a:t>A1.1</a:t>
            </a:r>
            <a:r>
              <a:rPr lang="en-US" sz="1800" spc="-10" dirty="0">
                <a:latin typeface="Calibri"/>
                <a:cs typeface="Calibri"/>
              </a:rPr>
              <a:t> Certificate</a:t>
            </a:r>
            <a:r>
              <a:rPr lang="en-US" sz="1800" spc="25" dirty="0">
                <a:latin typeface="Calibri"/>
                <a:cs typeface="Calibri"/>
              </a:rPr>
              <a:t> </a:t>
            </a:r>
            <a:r>
              <a:rPr lang="en-US" sz="1800" spc="-5" dirty="0">
                <a:latin typeface="Calibri"/>
                <a:cs typeface="Calibri"/>
              </a:rPr>
              <a:t>of </a:t>
            </a:r>
            <a:r>
              <a:rPr lang="en-US" sz="1800" dirty="0">
                <a:latin typeface="Calibri"/>
                <a:cs typeface="Calibri"/>
              </a:rPr>
              <a:t> </a:t>
            </a:r>
            <a:r>
              <a:rPr lang="en-US" sz="1800" spc="-10" dirty="0">
                <a:latin typeface="Calibri"/>
                <a:cs typeface="Calibri"/>
              </a:rPr>
              <a:t>Intention</a:t>
            </a:r>
            <a:r>
              <a:rPr lang="en-US" sz="1800" spc="10" dirty="0">
                <a:latin typeface="Calibri"/>
                <a:cs typeface="Calibri"/>
              </a:rPr>
              <a:t> </a:t>
            </a:r>
            <a:r>
              <a:rPr lang="en-US" sz="1800" spc="-10" dirty="0">
                <a:latin typeface="Calibri"/>
                <a:cs typeface="Calibri"/>
              </a:rPr>
              <a:t>to</a:t>
            </a:r>
            <a:r>
              <a:rPr lang="en-US" sz="1800" spc="-5" dirty="0">
                <a:latin typeface="Calibri"/>
                <a:cs typeface="Calibri"/>
              </a:rPr>
              <a:t> Submit</a:t>
            </a:r>
            <a:r>
              <a:rPr lang="en-US" sz="1800" dirty="0">
                <a:latin typeface="Calibri"/>
                <a:cs typeface="Calibri"/>
              </a:rPr>
              <a:t> </a:t>
            </a:r>
            <a:r>
              <a:rPr lang="en-US" sz="1800" spc="-30" dirty="0">
                <a:latin typeface="Calibri"/>
                <a:cs typeface="Calibri"/>
              </a:rPr>
              <a:t>Tender</a:t>
            </a:r>
            <a:r>
              <a:rPr lang="en-US" sz="1800" spc="5" dirty="0">
                <a:latin typeface="Calibri"/>
                <a:cs typeface="Calibri"/>
              </a:rPr>
              <a:t> </a:t>
            </a:r>
            <a:r>
              <a:rPr lang="en-US" sz="1800" spc="-5" dirty="0">
                <a:latin typeface="Calibri"/>
                <a:cs typeface="Calibri"/>
              </a:rPr>
              <a:t>prior</a:t>
            </a:r>
            <a:r>
              <a:rPr lang="en-US" sz="1800" spc="5" dirty="0">
                <a:latin typeface="Calibri"/>
                <a:cs typeface="Calibri"/>
              </a:rPr>
              <a:t> </a:t>
            </a:r>
            <a:r>
              <a:rPr lang="en-US" sz="1800" spc="-10" dirty="0">
                <a:latin typeface="Calibri"/>
                <a:cs typeface="Calibri"/>
              </a:rPr>
              <a:t>to</a:t>
            </a:r>
            <a:r>
              <a:rPr lang="en-US" sz="1800" dirty="0">
                <a:latin typeface="Calibri"/>
                <a:cs typeface="Calibri"/>
              </a:rPr>
              <a:t> </a:t>
            </a:r>
            <a:r>
              <a:rPr lang="en-US" sz="1800" spc="-30" dirty="0">
                <a:latin typeface="Calibri"/>
                <a:cs typeface="Calibri"/>
              </a:rPr>
              <a:t>Friday,</a:t>
            </a:r>
            <a:r>
              <a:rPr lang="en-US" sz="1800" spc="5" dirty="0">
                <a:latin typeface="Calibri"/>
                <a:cs typeface="Calibri"/>
              </a:rPr>
              <a:t> 10</a:t>
            </a:r>
            <a:r>
              <a:rPr lang="en-US" sz="1800" spc="15" dirty="0">
                <a:latin typeface="Calibri"/>
                <a:cs typeface="Calibri"/>
              </a:rPr>
              <a:t> </a:t>
            </a:r>
            <a:r>
              <a:rPr lang="en-US" sz="1800" spc="-5" dirty="0">
                <a:latin typeface="Calibri"/>
                <a:cs typeface="Calibri"/>
              </a:rPr>
              <a:t>March</a:t>
            </a:r>
            <a:r>
              <a:rPr lang="en-US" sz="1800" spc="-15" dirty="0">
                <a:latin typeface="Calibri"/>
                <a:cs typeface="Calibri"/>
              </a:rPr>
              <a:t> </a:t>
            </a:r>
            <a:r>
              <a:rPr lang="en-US" sz="1800" dirty="0">
                <a:latin typeface="Calibri"/>
                <a:cs typeface="Calibri"/>
              </a:rPr>
              <a:t>2023. </a:t>
            </a:r>
            <a:r>
              <a:rPr lang="en-US" sz="1800" spc="-15" dirty="0">
                <a:latin typeface="Calibri"/>
                <a:cs typeface="Calibri"/>
              </a:rPr>
              <a:t>Failure</a:t>
            </a:r>
            <a:r>
              <a:rPr lang="en-US" sz="1800" spc="20" dirty="0">
                <a:latin typeface="Calibri"/>
                <a:cs typeface="Calibri"/>
              </a:rPr>
              <a:t> </a:t>
            </a:r>
            <a:r>
              <a:rPr lang="en-US" sz="1800" spc="-10" dirty="0">
                <a:latin typeface="Calibri"/>
                <a:cs typeface="Calibri"/>
              </a:rPr>
              <a:t>to</a:t>
            </a:r>
            <a:r>
              <a:rPr lang="en-US" sz="1800" spc="5" dirty="0">
                <a:latin typeface="Calibri"/>
                <a:cs typeface="Calibri"/>
              </a:rPr>
              <a:t> </a:t>
            </a:r>
            <a:r>
              <a:rPr lang="en-US" sz="1800" spc="-5" dirty="0">
                <a:latin typeface="Calibri"/>
                <a:cs typeface="Calibri"/>
              </a:rPr>
              <a:t>submit </a:t>
            </a:r>
            <a:r>
              <a:rPr lang="en-US" sz="1800" spc="-10" dirty="0">
                <a:latin typeface="Calibri"/>
                <a:cs typeface="Calibri"/>
              </a:rPr>
              <a:t>this </a:t>
            </a:r>
            <a:r>
              <a:rPr lang="en-US" sz="1800" spc="-5" dirty="0">
                <a:latin typeface="Calibri"/>
                <a:cs typeface="Calibri"/>
              </a:rPr>
              <a:t> </a:t>
            </a:r>
            <a:r>
              <a:rPr lang="en-US" sz="1800" spc="-10" dirty="0">
                <a:latin typeface="Calibri"/>
                <a:cs typeface="Calibri"/>
              </a:rPr>
              <a:t>certificate</a:t>
            </a:r>
            <a:r>
              <a:rPr lang="en-US" sz="1800" spc="25" dirty="0">
                <a:latin typeface="Calibri"/>
                <a:cs typeface="Calibri"/>
              </a:rPr>
              <a:t> </a:t>
            </a:r>
            <a:r>
              <a:rPr lang="en-US" sz="1800" spc="-10" dirty="0">
                <a:latin typeface="Calibri"/>
                <a:cs typeface="Calibri"/>
              </a:rPr>
              <a:t>would</a:t>
            </a:r>
            <a:r>
              <a:rPr lang="en-US" sz="1800" spc="10" dirty="0">
                <a:latin typeface="Calibri"/>
                <a:cs typeface="Calibri"/>
              </a:rPr>
              <a:t> </a:t>
            </a:r>
            <a:r>
              <a:rPr lang="en-US" sz="1800" spc="-10" dirty="0">
                <a:latin typeface="Calibri"/>
                <a:cs typeface="Calibri"/>
              </a:rPr>
              <a:t>result </a:t>
            </a:r>
            <a:r>
              <a:rPr lang="en-US" sz="1800" dirty="0">
                <a:latin typeface="Calibri"/>
                <a:cs typeface="Calibri"/>
              </a:rPr>
              <a:t>in</a:t>
            </a:r>
            <a:r>
              <a:rPr lang="en-US" sz="1800" spc="15" dirty="0">
                <a:latin typeface="Calibri"/>
                <a:cs typeface="Calibri"/>
              </a:rPr>
              <a:t> </a:t>
            </a:r>
            <a:r>
              <a:rPr lang="en-US" sz="1800" dirty="0">
                <a:latin typeface="Calibri"/>
                <a:cs typeface="Calibri"/>
              </a:rPr>
              <a:t>the</a:t>
            </a:r>
            <a:r>
              <a:rPr lang="en-US" sz="1800" spc="15" dirty="0">
                <a:latin typeface="Calibri"/>
                <a:cs typeface="Calibri"/>
              </a:rPr>
              <a:t> </a:t>
            </a:r>
            <a:r>
              <a:rPr lang="en-US" sz="1800" spc="-10" dirty="0">
                <a:latin typeface="Calibri"/>
                <a:cs typeface="Calibri"/>
              </a:rPr>
              <a:t>tenderer</a:t>
            </a:r>
            <a:r>
              <a:rPr lang="en-US" sz="1800" spc="10" dirty="0">
                <a:latin typeface="Calibri"/>
                <a:cs typeface="Calibri"/>
              </a:rPr>
              <a:t> </a:t>
            </a:r>
            <a:r>
              <a:rPr lang="en-US" sz="1800" spc="-5" dirty="0">
                <a:latin typeface="Calibri"/>
                <a:cs typeface="Calibri"/>
              </a:rPr>
              <a:t>not</a:t>
            </a:r>
            <a:r>
              <a:rPr lang="en-US" sz="1800" spc="10" dirty="0">
                <a:latin typeface="Calibri"/>
                <a:cs typeface="Calibri"/>
              </a:rPr>
              <a:t> </a:t>
            </a:r>
            <a:r>
              <a:rPr lang="en-US" sz="1800" spc="-5" dirty="0">
                <a:latin typeface="Calibri"/>
                <a:cs typeface="Calibri"/>
              </a:rPr>
              <a:t>receiving</a:t>
            </a:r>
            <a:r>
              <a:rPr lang="en-US" sz="1800" spc="15" dirty="0">
                <a:latin typeface="Calibri"/>
                <a:cs typeface="Calibri"/>
              </a:rPr>
              <a:t> </a:t>
            </a:r>
            <a:r>
              <a:rPr lang="en-US" sz="1800" dirty="0">
                <a:latin typeface="Calibri"/>
                <a:cs typeface="Calibri"/>
              </a:rPr>
              <a:t>addenda</a:t>
            </a:r>
            <a:r>
              <a:rPr lang="en-US" sz="1800" spc="15" dirty="0">
                <a:latin typeface="Calibri"/>
                <a:cs typeface="Calibri"/>
              </a:rPr>
              <a:t> </a:t>
            </a:r>
            <a:r>
              <a:rPr lang="en-US" sz="1800" spc="-5" dirty="0">
                <a:latin typeface="Calibri"/>
                <a:cs typeface="Calibri"/>
              </a:rPr>
              <a:t>or</a:t>
            </a:r>
            <a:r>
              <a:rPr lang="en-US" sz="1800" spc="10" dirty="0">
                <a:latin typeface="Calibri"/>
                <a:cs typeface="Calibri"/>
              </a:rPr>
              <a:t> </a:t>
            </a:r>
            <a:r>
              <a:rPr lang="en-US" sz="1800" spc="-5" dirty="0">
                <a:latin typeface="Calibri"/>
                <a:cs typeface="Calibri"/>
              </a:rPr>
              <a:t>additional</a:t>
            </a:r>
            <a:r>
              <a:rPr lang="en-US" sz="1800" spc="20" dirty="0">
                <a:latin typeface="Calibri"/>
                <a:cs typeface="Calibri"/>
              </a:rPr>
              <a:t> </a:t>
            </a:r>
            <a:r>
              <a:rPr lang="en-US" sz="1800" spc="-5" dirty="0">
                <a:latin typeface="Calibri"/>
                <a:cs typeface="Calibri"/>
              </a:rPr>
              <a:t>issued </a:t>
            </a:r>
            <a:r>
              <a:rPr lang="en-US" sz="1800" spc="-390" dirty="0">
                <a:latin typeface="Calibri"/>
                <a:cs typeface="Calibri"/>
              </a:rPr>
              <a:t> </a:t>
            </a:r>
            <a:r>
              <a:rPr lang="en-US" sz="1800" spc="-10" dirty="0">
                <a:latin typeface="Calibri"/>
                <a:cs typeface="Calibri"/>
              </a:rPr>
              <a:t>information</a:t>
            </a:r>
            <a:r>
              <a:rPr lang="en-US" sz="1800" spc="10" dirty="0">
                <a:latin typeface="Calibri"/>
                <a:cs typeface="Calibri"/>
              </a:rPr>
              <a:t> </a:t>
            </a:r>
            <a:r>
              <a:rPr lang="en-US" sz="1800" dirty="0">
                <a:latin typeface="Calibri"/>
                <a:cs typeface="Calibri"/>
              </a:rPr>
              <a:t>and</a:t>
            </a:r>
            <a:r>
              <a:rPr lang="en-US" sz="1800" spc="15" dirty="0">
                <a:latin typeface="Calibri"/>
                <a:cs typeface="Calibri"/>
              </a:rPr>
              <a:t> </a:t>
            </a:r>
            <a:r>
              <a:rPr lang="en-US" sz="1800" spc="-15" dirty="0">
                <a:latin typeface="Calibri"/>
                <a:cs typeface="Calibri"/>
              </a:rPr>
              <a:t>may</a:t>
            </a:r>
            <a:r>
              <a:rPr lang="en-US" sz="1800" dirty="0">
                <a:latin typeface="Calibri"/>
                <a:cs typeface="Calibri"/>
              </a:rPr>
              <a:t> </a:t>
            </a:r>
            <a:r>
              <a:rPr lang="en-US" sz="1800" spc="-10" dirty="0">
                <a:latin typeface="Calibri"/>
                <a:cs typeface="Calibri"/>
              </a:rPr>
              <a:t>result </a:t>
            </a:r>
            <a:r>
              <a:rPr lang="en-US" sz="1800" dirty="0">
                <a:latin typeface="Calibri"/>
                <a:cs typeface="Calibri"/>
              </a:rPr>
              <a:t>in</a:t>
            </a:r>
            <a:r>
              <a:rPr lang="en-US" sz="1800" spc="10" dirty="0">
                <a:latin typeface="Calibri"/>
                <a:cs typeface="Calibri"/>
              </a:rPr>
              <a:t> </a:t>
            </a:r>
            <a:r>
              <a:rPr lang="en-US" sz="1800" dirty="0">
                <a:latin typeface="Calibri"/>
                <a:cs typeface="Calibri"/>
              </a:rPr>
              <a:t>the </a:t>
            </a:r>
            <a:r>
              <a:rPr lang="en-US" sz="1800" spc="-10" dirty="0">
                <a:latin typeface="Calibri"/>
                <a:cs typeface="Calibri"/>
              </a:rPr>
              <a:t>tenderer</a:t>
            </a:r>
            <a:r>
              <a:rPr lang="en-US" sz="1800" spc="20" dirty="0">
                <a:latin typeface="Calibri"/>
                <a:cs typeface="Calibri"/>
              </a:rPr>
              <a:t> </a:t>
            </a:r>
            <a:r>
              <a:rPr lang="en-US" sz="1800" spc="-5" dirty="0">
                <a:latin typeface="Calibri"/>
                <a:cs typeface="Calibri"/>
              </a:rPr>
              <a:t>being</a:t>
            </a:r>
            <a:r>
              <a:rPr lang="en-US" sz="1800" spc="20" dirty="0">
                <a:latin typeface="Calibri"/>
                <a:cs typeface="Calibri"/>
              </a:rPr>
              <a:t> </a:t>
            </a:r>
            <a:r>
              <a:rPr lang="en-US" sz="1800" spc="-5" dirty="0">
                <a:latin typeface="Calibri"/>
                <a:cs typeface="Calibri"/>
              </a:rPr>
              <a:t>non-responsive</a:t>
            </a:r>
            <a:endParaRPr lang="en-US" sz="1800" dirty="0">
              <a:latin typeface="Calibri"/>
              <a:cs typeface="Calibri"/>
            </a:endParaRPr>
          </a:p>
        </p:txBody>
      </p:sp>
      <p:sp>
        <p:nvSpPr>
          <p:cNvPr id="7" name="object 4">
            <a:extLst>
              <a:ext uri="{FF2B5EF4-FFF2-40B4-BE49-F238E27FC236}">
                <a16:creationId xmlns:a16="http://schemas.microsoft.com/office/drawing/2014/main" id="{2EAB8D89-BAD5-7718-5CB7-4B3981CCD6BB}"/>
              </a:ext>
            </a:extLst>
          </p:cNvPr>
          <p:cNvSpPr txBox="1"/>
          <p:nvPr/>
        </p:nvSpPr>
        <p:spPr>
          <a:xfrm>
            <a:off x="636219" y="4488982"/>
            <a:ext cx="7835265" cy="2257028"/>
          </a:xfrm>
          <a:prstGeom prst="rect">
            <a:avLst/>
          </a:prstGeom>
        </p:spPr>
        <p:txBody>
          <a:bodyPr vert="horz" wrap="square" lIns="0" tIns="12700" rIns="0" bIns="0" rtlCol="0">
            <a:spAutoFit/>
          </a:bodyPr>
          <a:lstStyle/>
          <a:p>
            <a:pPr marL="12700" algn="just">
              <a:lnSpc>
                <a:spcPct val="100000"/>
              </a:lnSpc>
              <a:spcBef>
                <a:spcPts val="100"/>
              </a:spcBef>
              <a:spcAft>
                <a:spcPts val="600"/>
              </a:spcAft>
            </a:pPr>
            <a:r>
              <a:rPr sz="1400" b="1" spc="-5" dirty="0">
                <a:latin typeface="Arial"/>
                <a:cs typeface="Arial"/>
              </a:rPr>
              <a:t>TENDERER’S</a:t>
            </a:r>
            <a:r>
              <a:rPr sz="1400" b="1" spc="360" dirty="0">
                <a:latin typeface="Arial"/>
                <a:cs typeface="Arial"/>
              </a:rPr>
              <a:t> </a:t>
            </a:r>
            <a:r>
              <a:rPr sz="1400" b="1" dirty="0">
                <a:latin typeface="Arial"/>
                <a:cs typeface="Arial"/>
              </a:rPr>
              <a:t>MEETING</a:t>
            </a:r>
            <a:endParaRPr sz="1350" dirty="0">
              <a:latin typeface="Arial"/>
              <a:cs typeface="Arial"/>
            </a:endParaRPr>
          </a:p>
          <a:p>
            <a:pPr marL="12700" marR="5080" algn="just">
              <a:lnSpc>
                <a:spcPct val="100000"/>
              </a:lnSpc>
            </a:pPr>
            <a:r>
              <a:rPr sz="1800" dirty="0">
                <a:latin typeface="Calibri"/>
                <a:cs typeface="Calibri"/>
              </a:rPr>
              <a:t>A</a:t>
            </a:r>
            <a:r>
              <a:rPr sz="1800" spc="5" dirty="0">
                <a:latin typeface="Calibri"/>
                <a:cs typeface="Calibri"/>
              </a:rPr>
              <a:t> </a:t>
            </a:r>
            <a:r>
              <a:rPr sz="1800" spc="-10" dirty="0">
                <a:latin typeface="Calibri"/>
                <a:cs typeface="Calibri"/>
              </a:rPr>
              <a:t>tender</a:t>
            </a:r>
            <a:r>
              <a:rPr sz="1800" spc="-5" dirty="0">
                <a:latin typeface="Calibri"/>
                <a:cs typeface="Calibri"/>
              </a:rPr>
              <a:t> </a:t>
            </a:r>
            <a:r>
              <a:rPr sz="1800" spc="-10" dirty="0">
                <a:latin typeface="Calibri"/>
                <a:cs typeface="Calibri"/>
              </a:rPr>
              <a:t>clarification</a:t>
            </a:r>
            <a:r>
              <a:rPr lang="en-ZA" sz="1800" spc="-10" dirty="0">
                <a:latin typeface="Calibri"/>
                <a:cs typeface="Calibri"/>
              </a:rPr>
              <a:t> briefing</a:t>
            </a:r>
            <a:r>
              <a:rPr sz="1800" spc="-5" dirty="0">
                <a:latin typeface="Calibri"/>
                <a:cs typeface="Calibri"/>
              </a:rPr>
              <a:t> </a:t>
            </a:r>
            <a:r>
              <a:rPr sz="1800" spc="-10" dirty="0">
                <a:latin typeface="Calibri"/>
                <a:cs typeface="Calibri"/>
              </a:rPr>
              <a:t>presentation</a:t>
            </a:r>
            <a:r>
              <a:rPr sz="1800" spc="-5" dirty="0">
                <a:latin typeface="Calibri"/>
                <a:cs typeface="Calibri"/>
              </a:rPr>
              <a:t> is</a:t>
            </a:r>
            <a:r>
              <a:rPr sz="1800" dirty="0">
                <a:latin typeface="Calibri"/>
                <a:cs typeface="Calibri"/>
              </a:rPr>
              <a:t> </a:t>
            </a:r>
            <a:r>
              <a:rPr sz="1800" spc="-10" dirty="0">
                <a:latin typeface="Calibri"/>
                <a:cs typeface="Calibri"/>
              </a:rPr>
              <a:t>available</a:t>
            </a:r>
            <a:r>
              <a:rPr sz="1800" spc="-5" dirty="0">
                <a:latin typeface="Calibri"/>
                <a:cs typeface="Calibri"/>
              </a:rPr>
              <a:t> </a:t>
            </a:r>
            <a:r>
              <a:rPr sz="1800" spc="-10" dirty="0">
                <a:latin typeface="Calibri"/>
                <a:cs typeface="Calibri"/>
              </a:rPr>
              <a:t>to</a:t>
            </a:r>
            <a:r>
              <a:rPr sz="1800" spc="-5" dirty="0">
                <a:latin typeface="Calibri"/>
                <a:cs typeface="Calibri"/>
              </a:rPr>
              <a:t> </a:t>
            </a:r>
            <a:r>
              <a:rPr sz="1800" dirty="0">
                <a:latin typeface="Calibri"/>
                <a:cs typeface="Calibri"/>
              </a:rPr>
              <a:t>be</a:t>
            </a:r>
            <a:r>
              <a:rPr sz="1800" spc="5" dirty="0">
                <a:latin typeface="Calibri"/>
                <a:cs typeface="Calibri"/>
              </a:rPr>
              <a:t> </a:t>
            </a:r>
            <a:r>
              <a:rPr sz="1800" spc="-5" dirty="0">
                <a:latin typeface="Calibri"/>
                <a:cs typeface="Calibri"/>
              </a:rPr>
              <a:t>downloaded</a:t>
            </a:r>
            <a:r>
              <a:rPr sz="1800" dirty="0">
                <a:latin typeface="Calibri"/>
                <a:cs typeface="Calibri"/>
              </a:rPr>
              <a:t> </a:t>
            </a:r>
            <a:r>
              <a:rPr sz="1800" spc="-10" dirty="0">
                <a:latin typeface="Calibri"/>
                <a:cs typeface="Calibri"/>
              </a:rPr>
              <a:t>from</a:t>
            </a:r>
            <a:r>
              <a:rPr sz="1800" spc="-5" dirty="0">
                <a:latin typeface="Calibri"/>
                <a:cs typeface="Calibri"/>
              </a:rPr>
              <a:t> </a:t>
            </a:r>
            <a:r>
              <a:rPr sz="1800" dirty="0">
                <a:latin typeface="Calibri"/>
                <a:cs typeface="Calibri"/>
              </a:rPr>
              <a:t>the </a:t>
            </a:r>
            <a:r>
              <a:rPr sz="1800" spc="5" dirty="0">
                <a:latin typeface="Calibri"/>
                <a:cs typeface="Calibri"/>
              </a:rPr>
              <a:t> </a:t>
            </a:r>
            <a:r>
              <a:rPr sz="1800" spc="-5" dirty="0">
                <a:latin typeface="Calibri"/>
                <a:cs typeface="Calibri"/>
                <a:hlinkClick r:id="rId2"/>
              </a:rPr>
              <a:t>SANRAL</a:t>
            </a:r>
            <a:r>
              <a:rPr sz="1800" dirty="0">
                <a:latin typeface="Calibri"/>
                <a:cs typeface="Calibri"/>
                <a:hlinkClick r:id="rId2"/>
              </a:rPr>
              <a:t> </a:t>
            </a:r>
            <a:r>
              <a:rPr sz="1800" spc="-10" dirty="0">
                <a:latin typeface="Calibri"/>
                <a:cs typeface="Calibri"/>
                <a:hlinkClick r:id="rId2"/>
              </a:rPr>
              <a:t>website</a:t>
            </a:r>
            <a:r>
              <a:rPr sz="1800" spc="-5" dirty="0">
                <a:latin typeface="Calibri"/>
                <a:cs typeface="Calibri"/>
                <a:hlinkClick r:id="rId2"/>
              </a:rPr>
              <a:t> by</a:t>
            </a:r>
            <a:r>
              <a:rPr sz="1800" dirty="0">
                <a:latin typeface="Calibri"/>
                <a:cs typeface="Calibri"/>
                <a:hlinkClick r:id="rId2"/>
              </a:rPr>
              <a:t> the</a:t>
            </a:r>
            <a:r>
              <a:rPr sz="1800" spc="5" dirty="0">
                <a:latin typeface="Calibri"/>
                <a:cs typeface="Calibri"/>
                <a:hlinkClick r:id="rId2"/>
              </a:rPr>
              <a:t> </a:t>
            </a:r>
            <a:r>
              <a:rPr sz="1800" spc="-10" dirty="0">
                <a:latin typeface="Calibri"/>
                <a:cs typeface="Calibri"/>
                <a:hlinkClick r:id="rId2"/>
              </a:rPr>
              <a:t>following</a:t>
            </a:r>
            <a:r>
              <a:rPr sz="1800" spc="-5" dirty="0">
                <a:latin typeface="Calibri"/>
                <a:cs typeface="Calibri"/>
                <a:hlinkClick r:id="rId2"/>
              </a:rPr>
              <a:t> link</a:t>
            </a:r>
            <a:r>
              <a:rPr sz="1800" dirty="0">
                <a:latin typeface="Calibri"/>
                <a:cs typeface="Calibri"/>
                <a:hlinkClick r:id="rId2"/>
              </a:rPr>
              <a:t> </a:t>
            </a:r>
            <a:r>
              <a:rPr lang="en-US" sz="1800" u="heavy" spc="-10" dirty="0">
                <a:solidFill>
                  <a:srgbClr val="0462C1"/>
                </a:solidFill>
                <a:uFill>
                  <a:solidFill>
                    <a:srgbClr val="0462C1"/>
                  </a:solidFill>
                </a:uFill>
                <a:latin typeface="Calibri"/>
                <a:cs typeface="Calibri"/>
                <a:hlinkClick r:id="rId2"/>
              </a:rPr>
              <a:t>https://www.nra.co.za/sanral-tenders/status?region_id=national</a:t>
            </a:r>
            <a:r>
              <a:rPr sz="1800" spc="-10" dirty="0">
                <a:latin typeface="Calibri"/>
                <a:cs typeface="Calibri"/>
                <a:hlinkClick r:id="rId2"/>
              </a:rPr>
              <a:t>.</a:t>
            </a:r>
            <a:endParaRPr lang="en-US" sz="1800" spc="-10" dirty="0">
              <a:latin typeface="Calibri"/>
              <a:cs typeface="Calibri"/>
            </a:endParaRPr>
          </a:p>
          <a:p>
            <a:pPr marL="12700" marR="5080" algn="just">
              <a:lnSpc>
                <a:spcPct val="100000"/>
              </a:lnSpc>
            </a:pPr>
            <a:endParaRPr sz="1800" dirty="0">
              <a:latin typeface="Calibri"/>
              <a:cs typeface="Calibri"/>
            </a:endParaRPr>
          </a:p>
          <a:p>
            <a:pPr marL="12700" marR="605790" algn="just">
              <a:lnSpc>
                <a:spcPct val="100000"/>
              </a:lnSpc>
            </a:pPr>
            <a:r>
              <a:rPr sz="1800" spc="-5" dirty="0">
                <a:latin typeface="Calibri"/>
                <a:cs typeface="Calibri"/>
              </a:rPr>
              <a:t>Queries </a:t>
            </a:r>
            <a:r>
              <a:rPr sz="1800" spc="-10" dirty="0">
                <a:latin typeface="Calibri"/>
                <a:cs typeface="Calibri"/>
              </a:rPr>
              <a:t>relating to </a:t>
            </a:r>
            <a:r>
              <a:rPr sz="1800" spc="-5" dirty="0">
                <a:latin typeface="Calibri"/>
                <a:cs typeface="Calibri"/>
              </a:rPr>
              <a:t>issues arising </a:t>
            </a:r>
            <a:r>
              <a:rPr sz="1800" spc="-10" dirty="0">
                <a:latin typeface="Calibri"/>
                <a:cs typeface="Calibri"/>
              </a:rPr>
              <a:t>from </a:t>
            </a:r>
            <a:r>
              <a:rPr sz="1800" dirty="0">
                <a:latin typeface="Calibri"/>
                <a:cs typeface="Calibri"/>
              </a:rPr>
              <a:t>these </a:t>
            </a:r>
            <a:r>
              <a:rPr sz="1800" spc="-5" dirty="0">
                <a:latin typeface="Calibri"/>
                <a:cs typeface="Calibri"/>
              </a:rPr>
              <a:t>documents </a:t>
            </a:r>
            <a:r>
              <a:rPr sz="1800" spc="-15" dirty="0">
                <a:latin typeface="Calibri"/>
                <a:cs typeface="Calibri"/>
              </a:rPr>
              <a:t>may </a:t>
            </a:r>
            <a:r>
              <a:rPr sz="1800" dirty="0">
                <a:latin typeface="Calibri"/>
                <a:cs typeface="Calibri"/>
              </a:rPr>
              <a:t>be </a:t>
            </a:r>
            <a:r>
              <a:rPr sz="1800" spc="-5" dirty="0">
                <a:latin typeface="Calibri"/>
                <a:cs typeface="Calibri"/>
              </a:rPr>
              <a:t>addressed </a:t>
            </a:r>
            <a:r>
              <a:rPr sz="1800" spc="-10" dirty="0">
                <a:latin typeface="Calibri"/>
                <a:cs typeface="Calibri"/>
              </a:rPr>
              <a:t>to</a:t>
            </a:r>
            <a:r>
              <a:rPr lang="en-US" sz="1800" spc="-10" dirty="0">
                <a:latin typeface="Calibri"/>
                <a:cs typeface="Calibri"/>
              </a:rPr>
              <a:t> </a:t>
            </a:r>
            <a:r>
              <a:rPr lang="en-US" spc="-65" dirty="0">
                <a:latin typeface="Calibri"/>
                <a:cs typeface="Calibri"/>
              </a:rPr>
              <a:t>Procurement Office</a:t>
            </a:r>
            <a:r>
              <a:rPr sz="1800" spc="5" dirty="0">
                <a:latin typeface="Calibri"/>
                <a:cs typeface="Calibri"/>
              </a:rPr>
              <a:t> </a:t>
            </a:r>
            <a:r>
              <a:rPr sz="1800" dirty="0">
                <a:latin typeface="Calibri"/>
                <a:cs typeface="Calibri"/>
              </a:rPr>
              <a:t>via</a:t>
            </a:r>
            <a:r>
              <a:rPr sz="1800" spc="10" dirty="0">
                <a:latin typeface="Calibri"/>
                <a:cs typeface="Calibri"/>
              </a:rPr>
              <a:t> </a:t>
            </a:r>
            <a:r>
              <a:rPr sz="1800" spc="-5" dirty="0">
                <a:latin typeface="Calibri"/>
                <a:cs typeface="Calibri"/>
              </a:rPr>
              <a:t>e-mail:</a:t>
            </a:r>
            <a:r>
              <a:rPr sz="1800" spc="10" dirty="0">
                <a:latin typeface="Calibri"/>
                <a:cs typeface="Calibri"/>
              </a:rPr>
              <a:t> </a:t>
            </a:r>
            <a:r>
              <a:rPr lang="en-ZA" sz="1800" u="heavy" spc="-10" dirty="0">
                <a:solidFill>
                  <a:srgbClr val="0462C1"/>
                </a:solidFill>
                <a:uFill>
                  <a:solidFill>
                    <a:srgbClr val="0462C1"/>
                  </a:solidFill>
                </a:uFill>
                <a:latin typeface="Calibri"/>
                <a:cs typeface="Calibri"/>
              </a:rPr>
              <a:t>procurementNR3</a:t>
            </a:r>
            <a:r>
              <a:rPr sz="1800" u="heavy" spc="-10" dirty="0">
                <a:solidFill>
                  <a:srgbClr val="0462C1"/>
                </a:solidFill>
                <a:uFill>
                  <a:solidFill>
                    <a:srgbClr val="0462C1"/>
                  </a:solidFill>
                </a:uFill>
                <a:latin typeface="Calibri"/>
                <a:cs typeface="Calibri"/>
                <a:hlinkClick r:id="rId3"/>
              </a:rPr>
              <a:t>@nra.co.za</a:t>
            </a:r>
            <a:endParaRPr sz="1800" dirty="0">
              <a:latin typeface="Calibri"/>
              <a:cs typeface="Calibri"/>
            </a:endParaRPr>
          </a:p>
          <a:p>
            <a:pPr marL="12700" algn="just">
              <a:lnSpc>
                <a:spcPct val="100000"/>
              </a:lnSpc>
              <a:spcBef>
                <a:spcPts val="75"/>
              </a:spcBef>
            </a:pPr>
            <a:r>
              <a:rPr sz="1400" b="1" dirty="0">
                <a:latin typeface="Arial"/>
                <a:cs typeface="Arial"/>
              </a:rPr>
              <a:t>Please</a:t>
            </a:r>
            <a:r>
              <a:rPr sz="1400" b="1" spc="-30" dirty="0">
                <a:latin typeface="Arial"/>
                <a:cs typeface="Arial"/>
              </a:rPr>
              <a:t> </a:t>
            </a:r>
            <a:r>
              <a:rPr sz="1400" b="1" spc="-5" dirty="0">
                <a:latin typeface="Arial"/>
                <a:cs typeface="Arial"/>
              </a:rPr>
              <a:t>quote</a:t>
            </a:r>
            <a:r>
              <a:rPr sz="1400" b="1" spc="-15" dirty="0">
                <a:latin typeface="Arial"/>
                <a:cs typeface="Arial"/>
              </a:rPr>
              <a:t> </a:t>
            </a:r>
            <a:r>
              <a:rPr sz="1400" b="1" spc="-5" dirty="0">
                <a:latin typeface="Arial"/>
                <a:cs typeface="Arial"/>
              </a:rPr>
              <a:t>the</a:t>
            </a:r>
            <a:r>
              <a:rPr sz="1400" b="1" spc="-20" dirty="0">
                <a:latin typeface="Arial"/>
                <a:cs typeface="Arial"/>
              </a:rPr>
              <a:t> </a:t>
            </a:r>
            <a:r>
              <a:rPr sz="1400" b="1" spc="-5" dirty="0">
                <a:latin typeface="Arial"/>
                <a:cs typeface="Arial"/>
              </a:rPr>
              <a:t>project</a:t>
            </a:r>
            <a:r>
              <a:rPr sz="1400" b="1" spc="-25" dirty="0">
                <a:latin typeface="Arial"/>
                <a:cs typeface="Arial"/>
              </a:rPr>
              <a:t> </a:t>
            </a:r>
            <a:r>
              <a:rPr sz="1400" b="1" spc="-5" dirty="0">
                <a:latin typeface="Arial"/>
                <a:cs typeface="Arial"/>
              </a:rPr>
              <a:t>number</a:t>
            </a:r>
            <a:r>
              <a:rPr sz="1400" b="1" spc="-15" dirty="0">
                <a:latin typeface="Arial"/>
                <a:cs typeface="Arial"/>
              </a:rPr>
              <a:t> </a:t>
            </a:r>
            <a:r>
              <a:rPr sz="1400" b="1" dirty="0">
                <a:latin typeface="Arial"/>
                <a:cs typeface="Arial"/>
              </a:rPr>
              <a:t>in</a:t>
            </a:r>
            <a:r>
              <a:rPr sz="1400" b="1" spc="-10" dirty="0">
                <a:latin typeface="Arial"/>
                <a:cs typeface="Arial"/>
              </a:rPr>
              <a:t> </a:t>
            </a:r>
            <a:r>
              <a:rPr sz="1400" b="1" spc="-5" dirty="0">
                <a:latin typeface="Arial"/>
                <a:cs typeface="Arial"/>
              </a:rPr>
              <a:t>the</a:t>
            </a:r>
            <a:r>
              <a:rPr sz="1400" b="1" spc="-20" dirty="0">
                <a:latin typeface="Arial"/>
                <a:cs typeface="Arial"/>
              </a:rPr>
              <a:t> </a:t>
            </a:r>
            <a:r>
              <a:rPr sz="1400" b="1" spc="-5" dirty="0">
                <a:latin typeface="Arial"/>
                <a:cs typeface="Arial"/>
              </a:rPr>
              <a:t>subject</a:t>
            </a:r>
            <a:r>
              <a:rPr sz="1400" b="1" spc="-25" dirty="0">
                <a:latin typeface="Arial"/>
                <a:cs typeface="Arial"/>
              </a:rPr>
              <a:t> </a:t>
            </a:r>
            <a:r>
              <a:rPr sz="1400" b="1" dirty="0">
                <a:latin typeface="Arial"/>
                <a:cs typeface="Arial"/>
              </a:rPr>
              <a:t>line</a:t>
            </a:r>
            <a:r>
              <a:rPr sz="1800" b="1" dirty="0">
                <a:latin typeface="Arial"/>
                <a:cs typeface="Arial"/>
              </a:rPr>
              <a:t>.</a:t>
            </a:r>
            <a:endParaRPr sz="1800" dirty="0">
              <a:latin typeface="Arial"/>
              <a:cs typeface="Arial"/>
            </a:endParaRPr>
          </a:p>
        </p:txBody>
      </p:sp>
    </p:spTree>
    <p:extLst>
      <p:ext uri="{BB962C8B-B14F-4D97-AF65-F5344CB8AC3E}">
        <p14:creationId xmlns:p14="http://schemas.microsoft.com/office/powerpoint/2010/main" val="3223336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71E54310-A560-1CD5-4199-C448874DE705}"/>
              </a:ext>
            </a:extLst>
          </p:cNvPr>
          <p:cNvSpPr txBox="1"/>
          <p:nvPr/>
        </p:nvSpPr>
        <p:spPr>
          <a:xfrm>
            <a:off x="517651" y="459558"/>
            <a:ext cx="8284845" cy="5775940"/>
          </a:xfrm>
          <a:prstGeom prst="rect">
            <a:avLst/>
          </a:prstGeom>
        </p:spPr>
        <p:txBody>
          <a:bodyPr vert="horz" wrap="square" lIns="0" tIns="12700" rIns="0" bIns="0" rtlCol="0">
            <a:spAutoFit/>
          </a:bodyPr>
          <a:lstStyle/>
          <a:p>
            <a:pPr marL="12700" marR="15240" algn="just">
              <a:lnSpc>
                <a:spcPct val="100000"/>
              </a:lnSpc>
              <a:spcBef>
                <a:spcPts val="100"/>
              </a:spcBef>
            </a:pPr>
            <a:r>
              <a:rPr sz="1200" spc="-5" dirty="0">
                <a:latin typeface="Arial Black"/>
                <a:cs typeface="Arial Black"/>
              </a:rPr>
              <a:t>PLEASE </a:t>
            </a:r>
            <a:r>
              <a:rPr sz="1200" spc="-15" dirty="0">
                <a:latin typeface="Arial Black"/>
                <a:cs typeface="Arial Black"/>
              </a:rPr>
              <a:t>NOTE </a:t>
            </a:r>
            <a:r>
              <a:rPr lang="en-US" sz="1200" spc="-5" dirty="0">
                <a:latin typeface="Arial Black"/>
                <a:cs typeface="Arial Black"/>
              </a:rPr>
              <a:t>THAT</a:t>
            </a:r>
            <a:r>
              <a:rPr sz="1200" spc="-5" dirty="0">
                <a:latin typeface="Arial Black"/>
                <a:cs typeface="Arial Black"/>
              </a:rPr>
              <a:t> </a:t>
            </a:r>
            <a:r>
              <a:rPr sz="1200" spc="-20" dirty="0">
                <a:latin typeface="Arial Black"/>
                <a:cs typeface="Arial Black"/>
              </a:rPr>
              <a:t>FAILURE TO </a:t>
            </a:r>
            <a:r>
              <a:rPr sz="1200" spc="-5" dirty="0">
                <a:latin typeface="Arial Black"/>
                <a:cs typeface="Arial Black"/>
              </a:rPr>
              <a:t>SUBMIT THE REQUIRED </a:t>
            </a:r>
            <a:r>
              <a:rPr sz="1200" spc="-10" dirty="0">
                <a:latin typeface="Arial Black"/>
                <a:cs typeface="Arial Black"/>
              </a:rPr>
              <a:t>INFORMATION </a:t>
            </a:r>
            <a:r>
              <a:rPr sz="1200" dirty="0">
                <a:latin typeface="Arial Black"/>
                <a:cs typeface="Arial Black"/>
              </a:rPr>
              <a:t>WILL </a:t>
            </a:r>
            <a:r>
              <a:rPr sz="1200" spc="-15" dirty="0">
                <a:latin typeface="Arial Black"/>
                <a:cs typeface="Arial Black"/>
              </a:rPr>
              <a:t>RESULT </a:t>
            </a:r>
            <a:r>
              <a:rPr sz="1200" dirty="0">
                <a:latin typeface="Arial Black"/>
                <a:cs typeface="Arial Black"/>
              </a:rPr>
              <a:t>IN </a:t>
            </a:r>
            <a:r>
              <a:rPr sz="1200" spc="-10" dirty="0">
                <a:latin typeface="Arial Black"/>
                <a:cs typeface="Arial Black"/>
              </a:rPr>
              <a:t>ZERO</a:t>
            </a:r>
            <a:r>
              <a:rPr lang="en-US" sz="1200" spc="-10" dirty="0">
                <a:latin typeface="Arial Black"/>
                <a:cs typeface="Arial Black"/>
              </a:rPr>
              <a:t> POINTS</a:t>
            </a:r>
            <a:r>
              <a:rPr sz="1200" spc="-5" dirty="0">
                <a:latin typeface="Arial Black"/>
                <a:cs typeface="Arial Black"/>
              </a:rPr>
              <a:t> SCORED FOR THE SPECIFIC CRITERIA. NO DOCUMENTS REQUIRED </a:t>
            </a:r>
            <a:r>
              <a:rPr sz="1200" dirty="0">
                <a:latin typeface="Arial Black"/>
                <a:cs typeface="Arial Black"/>
              </a:rPr>
              <a:t>UNDER </a:t>
            </a:r>
            <a:r>
              <a:rPr sz="1200" spc="-5" dirty="0">
                <a:latin typeface="Arial Black"/>
                <a:cs typeface="Arial Black"/>
              </a:rPr>
              <a:t>THIS </a:t>
            </a:r>
            <a:r>
              <a:rPr lang="en-US" sz="1200" spc="-5" dirty="0">
                <a:latin typeface="Arial Black"/>
                <a:cs typeface="Arial Black"/>
              </a:rPr>
              <a:t>CRITERIA </a:t>
            </a:r>
            <a:r>
              <a:rPr sz="1200" dirty="0">
                <a:latin typeface="Arial Black"/>
                <a:cs typeface="Arial Black"/>
              </a:rPr>
              <a:t>WILL</a:t>
            </a:r>
            <a:r>
              <a:rPr sz="1200" spc="-15" dirty="0">
                <a:latin typeface="Arial Black"/>
                <a:cs typeface="Arial Black"/>
              </a:rPr>
              <a:t> </a:t>
            </a:r>
            <a:r>
              <a:rPr sz="1200" dirty="0">
                <a:latin typeface="Arial Black"/>
                <a:cs typeface="Arial Black"/>
              </a:rPr>
              <a:t>BE </a:t>
            </a:r>
            <a:r>
              <a:rPr sz="1200" spc="-5" dirty="0">
                <a:latin typeface="Arial Black"/>
                <a:cs typeface="Arial Black"/>
              </a:rPr>
              <a:t>REQUESTED</a:t>
            </a:r>
            <a:r>
              <a:rPr sz="1200" spc="-10" dirty="0">
                <a:latin typeface="Arial Black"/>
                <a:cs typeface="Arial Black"/>
              </a:rPr>
              <a:t> FROM</a:t>
            </a:r>
            <a:r>
              <a:rPr sz="1200" spc="15" dirty="0">
                <a:latin typeface="Arial Black"/>
                <a:cs typeface="Arial Black"/>
              </a:rPr>
              <a:t> </a:t>
            </a:r>
            <a:r>
              <a:rPr sz="1200" spc="-5" dirty="0">
                <a:latin typeface="Arial Black"/>
                <a:cs typeface="Arial Black"/>
              </a:rPr>
              <a:t>TENDERERS</a:t>
            </a:r>
            <a:r>
              <a:rPr sz="1200" spc="-10" dirty="0">
                <a:latin typeface="Arial Black"/>
                <a:cs typeface="Arial Black"/>
              </a:rPr>
              <a:t> </a:t>
            </a:r>
            <a:r>
              <a:rPr sz="1200" spc="-5" dirty="0">
                <a:latin typeface="Arial Black"/>
                <a:cs typeface="Arial Black"/>
              </a:rPr>
              <a:t>AFTER</a:t>
            </a:r>
            <a:r>
              <a:rPr sz="1200" dirty="0">
                <a:latin typeface="Arial Black"/>
                <a:cs typeface="Arial Black"/>
              </a:rPr>
              <a:t> </a:t>
            </a:r>
            <a:r>
              <a:rPr sz="1200" spc="-5" dirty="0">
                <a:latin typeface="Arial Black"/>
                <a:cs typeface="Arial Black"/>
              </a:rPr>
              <a:t>TENDER</a:t>
            </a:r>
            <a:r>
              <a:rPr sz="1200" spc="5" dirty="0">
                <a:latin typeface="Arial Black"/>
                <a:cs typeface="Arial Black"/>
              </a:rPr>
              <a:t> </a:t>
            </a:r>
            <a:r>
              <a:rPr sz="1200" spc="-10" dirty="0">
                <a:latin typeface="Arial Black"/>
                <a:cs typeface="Arial Black"/>
              </a:rPr>
              <a:t>CLOSING:</a:t>
            </a:r>
            <a:endParaRPr sz="1200" dirty="0">
              <a:latin typeface="Arial Black"/>
              <a:cs typeface="Arial Black"/>
            </a:endParaRPr>
          </a:p>
          <a:p>
            <a:pPr marL="299085" marR="14604" indent="-287020" algn="just">
              <a:lnSpc>
                <a:spcPct val="100000"/>
              </a:lnSpc>
              <a:spcBef>
                <a:spcPts val="1480"/>
              </a:spcBef>
              <a:buFont typeface="Wingdings"/>
              <a:buChar char=""/>
              <a:tabLst>
                <a:tab pos="299720" algn="l"/>
              </a:tabLst>
            </a:pPr>
            <a:r>
              <a:rPr sz="1200" b="1" dirty="0">
                <a:latin typeface="Arial"/>
                <a:cs typeface="Arial"/>
              </a:rPr>
              <a:t>IN ORDER </a:t>
            </a:r>
            <a:r>
              <a:rPr sz="1200" b="1" spc="-15" dirty="0">
                <a:latin typeface="Arial"/>
                <a:cs typeface="Arial"/>
              </a:rPr>
              <a:t>TO </a:t>
            </a:r>
            <a:r>
              <a:rPr sz="1200" b="1" dirty="0">
                <a:latin typeface="Arial"/>
                <a:cs typeface="Arial"/>
              </a:rPr>
              <a:t>SCORE </a:t>
            </a:r>
            <a:r>
              <a:rPr sz="1200" b="1" spc="-5" dirty="0">
                <a:latin typeface="Arial"/>
                <a:cs typeface="Arial"/>
              </a:rPr>
              <a:t>THE POINTS </a:t>
            </a:r>
            <a:r>
              <a:rPr sz="1200" b="1" spc="-15" dirty="0">
                <a:latin typeface="Arial"/>
                <a:cs typeface="Arial"/>
              </a:rPr>
              <a:t>ALLOCATED </a:t>
            </a:r>
            <a:r>
              <a:rPr sz="1200" b="1" dirty="0">
                <a:latin typeface="Arial"/>
                <a:cs typeface="Arial"/>
              </a:rPr>
              <a:t>FOR </a:t>
            </a:r>
            <a:r>
              <a:rPr lang="en-US" sz="1200" b="1" dirty="0">
                <a:latin typeface="Arial"/>
                <a:cs typeface="Arial"/>
              </a:rPr>
              <a:t>THE </a:t>
            </a:r>
            <a:r>
              <a:rPr sz="1200" b="1" dirty="0">
                <a:latin typeface="Arial"/>
                <a:cs typeface="Arial"/>
              </a:rPr>
              <a:t>QUALITY SYSTEM </a:t>
            </a:r>
            <a:r>
              <a:rPr sz="1200" b="1" spc="-5" dirty="0">
                <a:latin typeface="Arial"/>
                <a:cs typeface="Arial"/>
              </a:rPr>
              <a:t>THE </a:t>
            </a:r>
            <a:r>
              <a:rPr sz="1200" b="1" dirty="0">
                <a:latin typeface="Arial"/>
                <a:cs typeface="Arial"/>
              </a:rPr>
              <a:t>TENDERER </a:t>
            </a:r>
            <a:r>
              <a:rPr sz="1200" b="1" spc="-5" dirty="0">
                <a:latin typeface="Arial"/>
                <a:cs typeface="Arial"/>
              </a:rPr>
              <a:t>MUST SUBMIT </a:t>
            </a:r>
            <a:r>
              <a:rPr sz="1200" b="1" dirty="0">
                <a:latin typeface="Arial"/>
                <a:cs typeface="Arial"/>
              </a:rPr>
              <a:t> PROOF</a:t>
            </a:r>
            <a:r>
              <a:rPr sz="1200" b="1" spc="-5" dirty="0">
                <a:latin typeface="Arial"/>
                <a:cs typeface="Arial"/>
              </a:rPr>
              <a:t> </a:t>
            </a:r>
            <a:r>
              <a:rPr sz="1200" b="1" dirty="0">
                <a:latin typeface="Arial"/>
                <a:cs typeface="Arial"/>
              </a:rPr>
              <a:t>OF</a:t>
            </a:r>
            <a:r>
              <a:rPr sz="1200" b="1" spc="10" dirty="0">
                <a:latin typeface="Arial"/>
                <a:cs typeface="Arial"/>
              </a:rPr>
              <a:t> </a:t>
            </a:r>
            <a:r>
              <a:rPr sz="1200" b="1" spc="-5" dirty="0">
                <a:latin typeface="Arial"/>
                <a:cs typeface="Arial"/>
              </a:rPr>
              <a:t>THE</a:t>
            </a:r>
            <a:r>
              <a:rPr sz="1200" b="1" spc="5" dirty="0">
                <a:latin typeface="Arial"/>
                <a:cs typeface="Arial"/>
              </a:rPr>
              <a:t> </a:t>
            </a:r>
            <a:r>
              <a:rPr sz="1200" b="1" spc="-10" dirty="0">
                <a:latin typeface="Arial"/>
                <a:cs typeface="Arial"/>
              </a:rPr>
              <a:t>QUALITY</a:t>
            </a:r>
            <a:r>
              <a:rPr sz="1200" b="1" spc="30" dirty="0">
                <a:latin typeface="Arial"/>
                <a:cs typeface="Arial"/>
              </a:rPr>
              <a:t> </a:t>
            </a:r>
            <a:r>
              <a:rPr sz="1200" b="1" spc="-5" dirty="0">
                <a:latin typeface="Arial"/>
                <a:cs typeface="Arial"/>
              </a:rPr>
              <a:t>SYSTEM.</a:t>
            </a:r>
            <a:endParaRPr sz="1200" dirty="0">
              <a:latin typeface="Arial"/>
              <a:cs typeface="Arial"/>
            </a:endParaRPr>
          </a:p>
          <a:p>
            <a:pPr>
              <a:lnSpc>
                <a:spcPct val="100000"/>
              </a:lnSpc>
              <a:buChar char=""/>
            </a:pPr>
            <a:endParaRPr sz="1250" dirty="0">
              <a:latin typeface="Arial"/>
              <a:cs typeface="Arial"/>
            </a:endParaRPr>
          </a:p>
          <a:p>
            <a:pPr marL="299085" marR="5080" indent="-287020" algn="just">
              <a:lnSpc>
                <a:spcPct val="100000"/>
              </a:lnSpc>
              <a:buFont typeface="Wingdings"/>
              <a:buChar char=""/>
              <a:tabLst>
                <a:tab pos="299720" algn="l"/>
              </a:tabLst>
            </a:pPr>
            <a:r>
              <a:rPr sz="1200" b="1" dirty="0">
                <a:latin typeface="Arial"/>
                <a:cs typeface="Arial"/>
              </a:rPr>
              <a:t>IN ORDER </a:t>
            </a:r>
            <a:r>
              <a:rPr sz="1200" b="1" spc="-15" dirty="0">
                <a:latin typeface="Arial"/>
                <a:cs typeface="Arial"/>
              </a:rPr>
              <a:t>TO </a:t>
            </a:r>
            <a:r>
              <a:rPr sz="1200" b="1" dirty="0">
                <a:latin typeface="Arial"/>
                <a:cs typeface="Arial"/>
              </a:rPr>
              <a:t>SCORE </a:t>
            </a:r>
            <a:r>
              <a:rPr sz="1200" b="1" spc="-5" dirty="0">
                <a:latin typeface="Arial"/>
                <a:cs typeface="Arial"/>
              </a:rPr>
              <a:t>POINTS </a:t>
            </a:r>
            <a:r>
              <a:rPr sz="1200" b="1" spc="-15" dirty="0">
                <a:latin typeface="Arial"/>
                <a:cs typeface="Arial"/>
              </a:rPr>
              <a:t>ALLOCATED </a:t>
            </a:r>
            <a:r>
              <a:rPr sz="1200" b="1" dirty="0">
                <a:latin typeface="Arial"/>
                <a:cs typeface="Arial"/>
              </a:rPr>
              <a:t>FOR </a:t>
            </a:r>
            <a:r>
              <a:rPr sz="1200" b="1" spc="-25" dirty="0">
                <a:latin typeface="Arial"/>
                <a:cs typeface="Arial"/>
              </a:rPr>
              <a:t>PAST </a:t>
            </a:r>
            <a:r>
              <a:rPr sz="1200" b="1" spc="-5" dirty="0">
                <a:latin typeface="Arial"/>
                <a:cs typeface="Arial"/>
              </a:rPr>
              <a:t>PERFORMANCE THE </a:t>
            </a:r>
            <a:r>
              <a:rPr sz="1200" b="1" dirty="0">
                <a:latin typeface="Arial"/>
                <a:cs typeface="Arial"/>
              </a:rPr>
              <a:t>TENDERER </a:t>
            </a:r>
            <a:r>
              <a:rPr sz="1200" b="1" spc="-5" dirty="0">
                <a:latin typeface="Arial"/>
                <a:cs typeface="Arial"/>
              </a:rPr>
              <a:t>MUST SUBMIT A </a:t>
            </a:r>
            <a:r>
              <a:rPr sz="1200" b="1" dirty="0">
                <a:latin typeface="Arial"/>
                <a:cs typeface="Arial"/>
              </a:rPr>
              <a:t> COMPLETED</a:t>
            </a:r>
            <a:r>
              <a:rPr sz="1200" b="1" spc="5" dirty="0">
                <a:latin typeface="Arial"/>
                <a:cs typeface="Arial"/>
              </a:rPr>
              <a:t> </a:t>
            </a:r>
            <a:r>
              <a:rPr sz="1200" b="1" spc="-15" dirty="0">
                <a:latin typeface="Arial"/>
                <a:cs typeface="Arial"/>
              </a:rPr>
              <a:t>AND</a:t>
            </a:r>
            <a:r>
              <a:rPr sz="1200" b="1" spc="-10" dirty="0">
                <a:latin typeface="Arial"/>
                <a:cs typeface="Arial"/>
              </a:rPr>
              <a:t> </a:t>
            </a:r>
            <a:r>
              <a:rPr sz="1200" b="1" dirty="0">
                <a:latin typeface="Arial"/>
                <a:cs typeface="Arial"/>
              </a:rPr>
              <a:t>SIGNED</a:t>
            </a:r>
            <a:r>
              <a:rPr sz="1200" b="1" spc="5" dirty="0">
                <a:latin typeface="Arial"/>
                <a:cs typeface="Arial"/>
              </a:rPr>
              <a:t> </a:t>
            </a:r>
            <a:r>
              <a:rPr sz="1200" b="1" spc="-5" dirty="0">
                <a:latin typeface="Arial"/>
                <a:cs typeface="Arial"/>
              </a:rPr>
              <a:t>CIDB</a:t>
            </a:r>
            <a:r>
              <a:rPr sz="1200" b="1" dirty="0">
                <a:latin typeface="Arial"/>
                <a:cs typeface="Arial"/>
              </a:rPr>
              <a:t> </a:t>
            </a:r>
            <a:r>
              <a:rPr sz="1200" b="1" spc="-25" dirty="0">
                <a:latin typeface="Arial"/>
                <a:cs typeface="Arial"/>
              </a:rPr>
              <a:t>PAST</a:t>
            </a:r>
            <a:r>
              <a:rPr sz="1200" b="1" spc="-20" dirty="0">
                <a:latin typeface="Arial"/>
                <a:cs typeface="Arial"/>
              </a:rPr>
              <a:t> </a:t>
            </a:r>
            <a:r>
              <a:rPr sz="1200" b="1" spc="-5" dirty="0">
                <a:latin typeface="Arial"/>
                <a:cs typeface="Arial"/>
              </a:rPr>
              <a:t>PERFORMANCE</a:t>
            </a:r>
            <a:r>
              <a:rPr sz="1200" b="1" dirty="0">
                <a:latin typeface="Arial"/>
                <a:cs typeface="Arial"/>
              </a:rPr>
              <a:t> </a:t>
            </a:r>
            <a:r>
              <a:rPr sz="1200" b="1" spc="-25" dirty="0">
                <a:latin typeface="Arial"/>
                <a:cs typeface="Arial"/>
              </a:rPr>
              <a:t>EVALUATION</a:t>
            </a:r>
            <a:r>
              <a:rPr sz="1200" b="1" spc="-20" dirty="0">
                <a:latin typeface="Arial"/>
                <a:cs typeface="Arial"/>
              </a:rPr>
              <a:t> </a:t>
            </a:r>
            <a:r>
              <a:rPr sz="1200" b="1" dirty="0">
                <a:latin typeface="Arial"/>
                <a:cs typeface="Arial"/>
              </a:rPr>
              <a:t>REPORT</a:t>
            </a:r>
            <a:r>
              <a:rPr sz="1200" b="1" spc="5" dirty="0">
                <a:latin typeface="Arial"/>
                <a:cs typeface="Arial"/>
              </a:rPr>
              <a:t> </a:t>
            </a:r>
            <a:r>
              <a:rPr sz="1200" b="1" dirty="0">
                <a:latin typeface="Arial"/>
                <a:cs typeface="Arial"/>
              </a:rPr>
              <a:t>FOR</a:t>
            </a:r>
            <a:r>
              <a:rPr sz="1200" b="1" spc="5" dirty="0">
                <a:latin typeface="Arial"/>
                <a:cs typeface="Arial"/>
              </a:rPr>
              <a:t> </a:t>
            </a:r>
            <a:r>
              <a:rPr sz="1200" b="1" spc="-5" dirty="0">
                <a:latin typeface="Arial"/>
                <a:cs typeface="Arial"/>
              </a:rPr>
              <a:t>THE</a:t>
            </a:r>
            <a:r>
              <a:rPr sz="1200" b="1" dirty="0">
                <a:latin typeface="Arial"/>
                <a:cs typeface="Arial"/>
              </a:rPr>
              <a:t> </a:t>
            </a:r>
            <a:r>
              <a:rPr sz="1200" b="1" spc="-5" dirty="0">
                <a:latin typeface="Arial"/>
                <a:cs typeface="Arial"/>
              </a:rPr>
              <a:t>PROJECTS </a:t>
            </a:r>
            <a:r>
              <a:rPr sz="1200" b="1" dirty="0">
                <a:latin typeface="Arial"/>
                <a:cs typeface="Arial"/>
              </a:rPr>
              <a:t> </a:t>
            </a:r>
            <a:r>
              <a:rPr sz="1200" b="1" spc="-15" dirty="0">
                <a:latin typeface="Arial"/>
                <a:cs typeface="Arial"/>
              </a:rPr>
              <a:t>INDICATED </a:t>
            </a:r>
            <a:r>
              <a:rPr sz="1200" b="1" dirty="0">
                <a:latin typeface="Arial"/>
                <a:cs typeface="Arial"/>
              </a:rPr>
              <a:t>ON </a:t>
            </a:r>
            <a:r>
              <a:rPr sz="1200" b="1" spc="-5" dirty="0">
                <a:latin typeface="Arial"/>
                <a:cs typeface="Arial"/>
              </a:rPr>
              <a:t>B1- </a:t>
            </a:r>
            <a:r>
              <a:rPr sz="1200" b="1" spc="-15" dirty="0">
                <a:latin typeface="Arial"/>
                <a:cs typeface="Arial"/>
              </a:rPr>
              <a:t>RELEVANT TO </a:t>
            </a:r>
            <a:r>
              <a:rPr sz="1200" b="1" spc="-5" dirty="0">
                <a:latin typeface="Arial"/>
                <a:cs typeface="Arial"/>
              </a:rPr>
              <a:t>THE </a:t>
            </a:r>
            <a:r>
              <a:rPr sz="1200" b="1" dirty="0">
                <a:latin typeface="Arial"/>
                <a:cs typeface="Arial"/>
              </a:rPr>
              <a:t>SCOPE OF </a:t>
            </a:r>
            <a:r>
              <a:rPr sz="1200" b="1" spc="-5" dirty="0">
                <a:latin typeface="Arial"/>
                <a:cs typeface="Arial"/>
              </a:rPr>
              <a:t>THIS </a:t>
            </a:r>
            <a:r>
              <a:rPr sz="1200" b="1" dirty="0">
                <a:latin typeface="Arial"/>
                <a:cs typeface="Arial"/>
              </a:rPr>
              <a:t>TENDER.</a:t>
            </a:r>
            <a:r>
              <a:rPr lang="en-US" sz="1200" b="1" dirty="0">
                <a:latin typeface="Arial"/>
                <a:cs typeface="Arial"/>
              </a:rPr>
              <a:t> </a:t>
            </a:r>
            <a:r>
              <a:rPr sz="1200" b="1" dirty="0">
                <a:latin typeface="Arial"/>
                <a:cs typeface="Arial"/>
              </a:rPr>
              <a:t>FOR </a:t>
            </a:r>
            <a:r>
              <a:rPr sz="1200" b="1" spc="-5" dirty="0">
                <a:latin typeface="Arial"/>
                <a:cs typeface="Arial"/>
              </a:rPr>
              <a:t>TENDERERS </a:t>
            </a:r>
            <a:r>
              <a:rPr sz="1200" b="1" dirty="0">
                <a:latin typeface="Arial"/>
                <a:cs typeface="Arial"/>
              </a:rPr>
              <a:t>WITH LESS </a:t>
            </a:r>
            <a:r>
              <a:rPr sz="1200" b="1" spc="-10" dirty="0">
                <a:latin typeface="Arial"/>
                <a:cs typeface="Arial"/>
              </a:rPr>
              <a:t>THAN </a:t>
            </a:r>
            <a:r>
              <a:rPr sz="1200" b="1" dirty="0">
                <a:latin typeface="Arial"/>
                <a:cs typeface="Arial"/>
              </a:rPr>
              <a:t>3 </a:t>
            </a:r>
            <a:r>
              <a:rPr sz="1200" b="1" spc="5" dirty="0">
                <a:latin typeface="Arial"/>
                <a:cs typeface="Arial"/>
              </a:rPr>
              <a:t> </a:t>
            </a:r>
            <a:r>
              <a:rPr sz="1200" b="1" spc="-5" dirty="0">
                <a:latin typeface="Arial"/>
                <a:cs typeface="Arial"/>
              </a:rPr>
              <a:t>(THREE) </a:t>
            </a:r>
            <a:r>
              <a:rPr sz="1200" b="1" dirty="0">
                <a:latin typeface="Arial"/>
                <a:cs typeface="Arial"/>
              </a:rPr>
              <a:t>COMPLETED </a:t>
            </a:r>
            <a:r>
              <a:rPr sz="1200" b="1" spc="-5" dirty="0">
                <a:latin typeface="Arial"/>
                <a:cs typeface="Arial"/>
              </a:rPr>
              <a:t>PROJECTS,</a:t>
            </a:r>
            <a:r>
              <a:rPr sz="1200" b="1" dirty="0">
                <a:latin typeface="Arial"/>
                <a:cs typeface="Arial"/>
              </a:rPr>
              <a:t> </a:t>
            </a:r>
            <a:r>
              <a:rPr sz="1200" b="1" spc="-5" dirty="0">
                <a:latin typeface="Arial"/>
                <a:cs typeface="Arial"/>
              </a:rPr>
              <a:t>A </a:t>
            </a:r>
            <a:r>
              <a:rPr sz="1200" b="1" dirty="0">
                <a:latin typeface="Arial"/>
                <a:cs typeface="Arial"/>
              </a:rPr>
              <a:t>SWORN </a:t>
            </a:r>
            <a:r>
              <a:rPr sz="1200" b="1" spc="-15" dirty="0">
                <a:latin typeface="Arial"/>
                <a:cs typeface="Arial"/>
              </a:rPr>
              <a:t>AFFIDAVIT</a:t>
            </a:r>
            <a:r>
              <a:rPr sz="1200" b="1" spc="-10" dirty="0">
                <a:latin typeface="Arial"/>
                <a:cs typeface="Arial"/>
              </a:rPr>
              <a:t> </a:t>
            </a:r>
            <a:r>
              <a:rPr sz="1200" b="1" dirty="0">
                <a:latin typeface="Arial"/>
                <a:cs typeface="Arial"/>
              </a:rPr>
              <a:t>(REFER </a:t>
            </a:r>
            <a:r>
              <a:rPr sz="1200" b="1" spc="-15" dirty="0">
                <a:latin typeface="Arial"/>
                <a:cs typeface="Arial"/>
              </a:rPr>
              <a:t>TO</a:t>
            </a:r>
            <a:r>
              <a:rPr sz="1200" b="1" spc="300" dirty="0">
                <a:latin typeface="Arial"/>
                <a:cs typeface="Arial"/>
              </a:rPr>
              <a:t> </a:t>
            </a:r>
            <a:r>
              <a:rPr sz="1200" b="1" spc="-5" dirty="0">
                <a:latin typeface="Arial"/>
                <a:cs typeface="Arial"/>
              </a:rPr>
              <a:t>RETURNABLE SCHEDULE B6) </a:t>
            </a:r>
            <a:r>
              <a:rPr sz="1200" b="1" spc="-10" dirty="0">
                <a:latin typeface="Arial"/>
                <a:cs typeface="Arial"/>
              </a:rPr>
              <a:t>SHALL </a:t>
            </a:r>
            <a:r>
              <a:rPr sz="1200" b="1" spc="-5" dirty="0">
                <a:latin typeface="Arial"/>
                <a:cs typeface="Arial"/>
              </a:rPr>
              <a:t> BE SUBMITTED </a:t>
            </a:r>
            <a:r>
              <a:rPr sz="1200" b="1" spc="-30" dirty="0">
                <a:latin typeface="Arial"/>
                <a:cs typeface="Arial"/>
              </a:rPr>
              <a:t>STATING</a:t>
            </a:r>
            <a:r>
              <a:rPr sz="1200" b="1" spc="-25" dirty="0">
                <a:latin typeface="Arial"/>
                <a:cs typeface="Arial"/>
              </a:rPr>
              <a:t> </a:t>
            </a:r>
            <a:r>
              <a:rPr sz="1200" b="1" spc="-30" dirty="0">
                <a:latin typeface="Arial"/>
                <a:cs typeface="Arial"/>
              </a:rPr>
              <a:t>THAT</a:t>
            </a:r>
            <a:r>
              <a:rPr sz="1200" b="1" spc="-25" dirty="0">
                <a:latin typeface="Arial"/>
                <a:cs typeface="Arial"/>
              </a:rPr>
              <a:t> </a:t>
            </a:r>
            <a:r>
              <a:rPr sz="1200" b="1" spc="-5" dirty="0">
                <a:latin typeface="Arial"/>
                <a:cs typeface="Arial"/>
              </a:rPr>
              <a:t>THE </a:t>
            </a:r>
            <a:r>
              <a:rPr sz="1200" b="1" dirty="0">
                <a:latin typeface="Arial"/>
                <a:cs typeface="Arial"/>
              </a:rPr>
              <a:t>TENDERER </a:t>
            </a:r>
            <a:r>
              <a:rPr sz="1200" b="1" spc="-15" dirty="0">
                <a:latin typeface="Arial"/>
                <a:cs typeface="Arial"/>
              </a:rPr>
              <a:t>HAS </a:t>
            </a:r>
            <a:r>
              <a:rPr sz="1200" b="1" dirty="0">
                <a:latin typeface="Arial"/>
                <a:cs typeface="Arial"/>
              </a:rPr>
              <a:t>IN THE </a:t>
            </a:r>
            <a:r>
              <a:rPr sz="1200" b="1" spc="-10" dirty="0">
                <a:latin typeface="Arial"/>
                <a:cs typeface="Arial"/>
              </a:rPr>
              <a:t>LAST </a:t>
            </a:r>
            <a:r>
              <a:rPr sz="1200" b="1" spc="-5" dirty="0">
                <a:latin typeface="Arial"/>
                <a:cs typeface="Arial"/>
              </a:rPr>
              <a:t>10 (TEN) </a:t>
            </a:r>
            <a:r>
              <a:rPr sz="1200" b="1" spc="-10" dirty="0">
                <a:latin typeface="Arial"/>
                <a:cs typeface="Arial"/>
              </a:rPr>
              <a:t>YEARS </a:t>
            </a:r>
            <a:r>
              <a:rPr sz="1200" b="1" spc="-25" dirty="0">
                <a:latin typeface="Arial"/>
                <a:cs typeface="Arial"/>
              </a:rPr>
              <a:t>ONLY </a:t>
            </a:r>
            <a:r>
              <a:rPr sz="1200" b="1" dirty="0">
                <a:latin typeface="Arial"/>
                <a:cs typeface="Arial"/>
              </a:rPr>
              <a:t>COMPLETED </a:t>
            </a:r>
            <a:r>
              <a:rPr sz="1200" b="1" spc="5" dirty="0">
                <a:latin typeface="Arial"/>
                <a:cs typeface="Arial"/>
              </a:rPr>
              <a:t> </a:t>
            </a:r>
            <a:r>
              <a:rPr sz="1200" b="1" dirty="0">
                <a:latin typeface="Arial"/>
                <a:cs typeface="Arial"/>
              </a:rPr>
              <a:t>EITHER</a:t>
            </a:r>
            <a:r>
              <a:rPr sz="1200" b="1" spc="195" dirty="0">
                <a:latin typeface="Arial"/>
                <a:cs typeface="Arial"/>
              </a:rPr>
              <a:t> </a:t>
            </a:r>
            <a:r>
              <a:rPr sz="1200" b="1" spc="-5" dirty="0">
                <a:latin typeface="Arial"/>
                <a:cs typeface="Arial"/>
              </a:rPr>
              <a:t>0</a:t>
            </a:r>
            <a:r>
              <a:rPr sz="1200" b="1" spc="195" dirty="0">
                <a:latin typeface="Arial"/>
                <a:cs typeface="Arial"/>
              </a:rPr>
              <a:t> </a:t>
            </a:r>
            <a:r>
              <a:rPr sz="1200" b="1" spc="-5" dirty="0">
                <a:latin typeface="Arial"/>
                <a:cs typeface="Arial"/>
              </a:rPr>
              <a:t>(ZERO),1</a:t>
            </a:r>
            <a:r>
              <a:rPr sz="1200" b="1" spc="200" dirty="0">
                <a:latin typeface="Arial"/>
                <a:cs typeface="Arial"/>
              </a:rPr>
              <a:t> </a:t>
            </a:r>
            <a:r>
              <a:rPr sz="1200" b="1" dirty="0">
                <a:latin typeface="Arial"/>
                <a:cs typeface="Arial"/>
              </a:rPr>
              <a:t>(ONE)</a:t>
            </a:r>
            <a:r>
              <a:rPr sz="1200" b="1" spc="195" dirty="0">
                <a:latin typeface="Arial"/>
                <a:cs typeface="Arial"/>
              </a:rPr>
              <a:t> </a:t>
            </a:r>
            <a:r>
              <a:rPr sz="1200" b="1" dirty="0">
                <a:latin typeface="Arial"/>
                <a:cs typeface="Arial"/>
              </a:rPr>
              <a:t>OR</a:t>
            </a:r>
            <a:r>
              <a:rPr sz="1200" b="1" spc="190" dirty="0">
                <a:latin typeface="Arial"/>
                <a:cs typeface="Arial"/>
              </a:rPr>
              <a:t> </a:t>
            </a:r>
            <a:r>
              <a:rPr sz="1200" b="1" spc="-5" dirty="0">
                <a:latin typeface="Arial"/>
                <a:cs typeface="Arial"/>
              </a:rPr>
              <a:t>2</a:t>
            </a:r>
            <a:r>
              <a:rPr sz="1200" b="1" spc="200" dirty="0">
                <a:latin typeface="Arial"/>
                <a:cs typeface="Arial"/>
              </a:rPr>
              <a:t> </a:t>
            </a:r>
            <a:r>
              <a:rPr sz="1200" b="1" dirty="0">
                <a:latin typeface="Arial"/>
                <a:cs typeface="Arial"/>
              </a:rPr>
              <a:t>(TWO)</a:t>
            </a:r>
            <a:r>
              <a:rPr sz="1200" b="1" spc="204" dirty="0">
                <a:latin typeface="Arial"/>
                <a:cs typeface="Arial"/>
              </a:rPr>
              <a:t> </a:t>
            </a:r>
            <a:r>
              <a:rPr sz="1200" b="1" dirty="0">
                <a:latin typeface="Arial"/>
                <a:cs typeface="Arial"/>
              </a:rPr>
              <a:t>PROJECTS,</a:t>
            </a:r>
            <a:r>
              <a:rPr sz="1200" b="1" spc="215" dirty="0">
                <a:latin typeface="Arial"/>
                <a:cs typeface="Arial"/>
              </a:rPr>
              <a:t> </a:t>
            </a:r>
            <a:r>
              <a:rPr sz="1200" b="1" spc="-15" dirty="0">
                <a:latin typeface="Arial"/>
                <a:cs typeface="Arial"/>
              </a:rPr>
              <a:t>AND</a:t>
            </a:r>
            <a:r>
              <a:rPr sz="1200" b="1" spc="215" dirty="0">
                <a:latin typeface="Arial"/>
                <a:cs typeface="Arial"/>
              </a:rPr>
              <a:t> </a:t>
            </a:r>
            <a:r>
              <a:rPr sz="1200" b="1" spc="-20" dirty="0">
                <a:latin typeface="Arial"/>
                <a:cs typeface="Arial"/>
              </a:rPr>
              <a:t>AS</a:t>
            </a:r>
            <a:r>
              <a:rPr sz="1200" b="1" spc="210" dirty="0">
                <a:latin typeface="Arial"/>
                <a:cs typeface="Arial"/>
              </a:rPr>
              <a:t> </a:t>
            </a:r>
            <a:r>
              <a:rPr sz="1200" b="1" spc="-5" dirty="0">
                <a:latin typeface="Arial"/>
                <a:cs typeface="Arial"/>
              </a:rPr>
              <a:t>A</a:t>
            </a:r>
            <a:r>
              <a:rPr sz="1200" b="1" spc="135" dirty="0">
                <a:latin typeface="Arial"/>
                <a:cs typeface="Arial"/>
              </a:rPr>
              <a:t> </a:t>
            </a:r>
            <a:r>
              <a:rPr sz="1200" b="1" spc="-15" dirty="0">
                <a:latin typeface="Arial"/>
                <a:cs typeface="Arial"/>
              </a:rPr>
              <a:t>RESULT</a:t>
            </a:r>
            <a:r>
              <a:rPr sz="1200" b="1" spc="204" dirty="0">
                <a:latin typeface="Arial"/>
                <a:cs typeface="Arial"/>
              </a:rPr>
              <a:t> </a:t>
            </a:r>
            <a:r>
              <a:rPr lang="en-US" sz="1200" b="1" spc="-5" dirty="0">
                <a:latin typeface="Arial"/>
                <a:cs typeface="Arial"/>
              </a:rPr>
              <a:t>CANNOT</a:t>
            </a:r>
            <a:r>
              <a:rPr sz="1200" b="1" spc="210" dirty="0">
                <a:latin typeface="Arial"/>
                <a:cs typeface="Arial"/>
              </a:rPr>
              <a:t> </a:t>
            </a:r>
            <a:r>
              <a:rPr sz="1200" b="1" spc="-5" dirty="0">
                <a:latin typeface="Arial"/>
                <a:cs typeface="Arial"/>
              </a:rPr>
              <a:t>SUBMIT</a:t>
            </a:r>
            <a:r>
              <a:rPr sz="1200" b="1" spc="195" dirty="0">
                <a:latin typeface="Arial"/>
                <a:cs typeface="Arial"/>
              </a:rPr>
              <a:t> </a:t>
            </a:r>
            <a:r>
              <a:rPr sz="1200" b="1" spc="-5" dirty="0">
                <a:latin typeface="Arial"/>
                <a:cs typeface="Arial"/>
              </a:rPr>
              <a:t>THE</a:t>
            </a:r>
            <a:r>
              <a:rPr sz="1200" b="1" spc="195" dirty="0">
                <a:latin typeface="Arial"/>
                <a:cs typeface="Arial"/>
              </a:rPr>
              <a:t> </a:t>
            </a:r>
            <a:r>
              <a:rPr sz="1200" b="1" dirty="0">
                <a:latin typeface="Arial"/>
                <a:cs typeface="Arial"/>
              </a:rPr>
              <a:t>REQUIRED </a:t>
            </a:r>
            <a:r>
              <a:rPr sz="1200" b="1" spc="-325" dirty="0">
                <a:latin typeface="Arial"/>
                <a:cs typeface="Arial"/>
              </a:rPr>
              <a:t> </a:t>
            </a:r>
            <a:r>
              <a:rPr sz="1200" b="1" spc="-5" dirty="0">
                <a:latin typeface="Arial"/>
                <a:cs typeface="Arial"/>
              </a:rPr>
              <a:t>3 (THREE)</a:t>
            </a:r>
            <a:r>
              <a:rPr sz="1200" b="1" spc="10" dirty="0">
                <a:latin typeface="Arial"/>
                <a:cs typeface="Arial"/>
              </a:rPr>
              <a:t> </a:t>
            </a:r>
            <a:r>
              <a:rPr sz="1200" b="1" spc="-35" dirty="0">
                <a:latin typeface="Arial"/>
                <a:cs typeface="Arial"/>
              </a:rPr>
              <a:t>PAST</a:t>
            </a:r>
            <a:r>
              <a:rPr sz="1200" b="1" spc="25" dirty="0">
                <a:latin typeface="Arial"/>
                <a:cs typeface="Arial"/>
              </a:rPr>
              <a:t> </a:t>
            </a:r>
            <a:r>
              <a:rPr sz="1200" b="1" spc="-10" dirty="0">
                <a:latin typeface="Arial"/>
                <a:cs typeface="Arial"/>
              </a:rPr>
              <a:t>PERFORMANCE</a:t>
            </a:r>
            <a:r>
              <a:rPr sz="1200" b="1" spc="35" dirty="0">
                <a:latin typeface="Arial"/>
                <a:cs typeface="Arial"/>
              </a:rPr>
              <a:t> </a:t>
            </a:r>
            <a:r>
              <a:rPr sz="1200" b="1" dirty="0">
                <a:latin typeface="Arial"/>
                <a:cs typeface="Arial"/>
              </a:rPr>
              <a:t>PROJECT</a:t>
            </a:r>
            <a:r>
              <a:rPr sz="1200" b="1" spc="-10" dirty="0">
                <a:latin typeface="Arial"/>
                <a:cs typeface="Arial"/>
              </a:rPr>
              <a:t> </a:t>
            </a:r>
            <a:r>
              <a:rPr sz="1200" b="1" dirty="0">
                <a:latin typeface="Arial"/>
                <a:cs typeface="Arial"/>
              </a:rPr>
              <a:t>REPORTS.</a:t>
            </a:r>
            <a:endParaRPr sz="1200" dirty="0">
              <a:latin typeface="Arial"/>
              <a:cs typeface="Arial"/>
            </a:endParaRPr>
          </a:p>
          <a:p>
            <a:pPr>
              <a:lnSpc>
                <a:spcPct val="100000"/>
              </a:lnSpc>
              <a:spcBef>
                <a:spcPts val="5"/>
              </a:spcBef>
              <a:buChar char=""/>
            </a:pPr>
            <a:endParaRPr sz="1250" dirty="0">
              <a:latin typeface="Arial"/>
              <a:cs typeface="Arial"/>
            </a:endParaRPr>
          </a:p>
          <a:p>
            <a:pPr marL="299085" indent="-287020">
              <a:lnSpc>
                <a:spcPct val="100000"/>
              </a:lnSpc>
              <a:buFont typeface="Wingdings"/>
              <a:buChar char=""/>
              <a:tabLst>
                <a:tab pos="299085" algn="l"/>
                <a:tab pos="299720" algn="l"/>
              </a:tabLst>
            </a:pPr>
            <a:r>
              <a:rPr sz="1200" b="1" spc="-20" dirty="0">
                <a:solidFill>
                  <a:srgbClr val="FF0000"/>
                </a:solidFill>
                <a:latin typeface="Arial"/>
                <a:cs typeface="Arial"/>
              </a:rPr>
              <a:t>FAILURE</a:t>
            </a:r>
            <a:r>
              <a:rPr sz="1200" b="1" spc="35" dirty="0">
                <a:solidFill>
                  <a:srgbClr val="FF0000"/>
                </a:solidFill>
                <a:latin typeface="Arial"/>
                <a:cs typeface="Arial"/>
              </a:rPr>
              <a:t> </a:t>
            </a:r>
            <a:r>
              <a:rPr sz="1200" b="1" spc="-15" dirty="0">
                <a:solidFill>
                  <a:srgbClr val="FF0000"/>
                </a:solidFill>
                <a:latin typeface="Arial"/>
                <a:cs typeface="Arial"/>
              </a:rPr>
              <a:t>TO</a:t>
            </a:r>
            <a:r>
              <a:rPr sz="1200" b="1" spc="15" dirty="0">
                <a:solidFill>
                  <a:srgbClr val="FF0000"/>
                </a:solidFill>
                <a:latin typeface="Arial"/>
                <a:cs typeface="Arial"/>
              </a:rPr>
              <a:t> </a:t>
            </a:r>
            <a:r>
              <a:rPr sz="1200" b="1" spc="-5" dirty="0">
                <a:solidFill>
                  <a:srgbClr val="FF0000"/>
                </a:solidFill>
                <a:latin typeface="Arial"/>
                <a:cs typeface="Arial"/>
              </a:rPr>
              <a:t>SUBMIT</a:t>
            </a:r>
            <a:r>
              <a:rPr sz="1200" b="1" dirty="0">
                <a:solidFill>
                  <a:srgbClr val="FF0000"/>
                </a:solidFill>
                <a:latin typeface="Arial"/>
                <a:cs typeface="Arial"/>
              </a:rPr>
              <a:t> THE</a:t>
            </a:r>
            <a:r>
              <a:rPr sz="1200" b="1" spc="5" dirty="0">
                <a:solidFill>
                  <a:srgbClr val="FF0000"/>
                </a:solidFill>
                <a:latin typeface="Arial"/>
                <a:cs typeface="Arial"/>
              </a:rPr>
              <a:t> </a:t>
            </a:r>
            <a:r>
              <a:rPr sz="1200" b="1" dirty="0">
                <a:solidFill>
                  <a:srgbClr val="FF0000"/>
                </a:solidFill>
                <a:latin typeface="Arial"/>
                <a:cs typeface="Arial"/>
              </a:rPr>
              <a:t>COMPLETED</a:t>
            </a:r>
            <a:r>
              <a:rPr sz="1200" b="1" spc="10" dirty="0">
                <a:solidFill>
                  <a:srgbClr val="FF0000"/>
                </a:solidFill>
                <a:latin typeface="Arial"/>
                <a:cs typeface="Arial"/>
              </a:rPr>
              <a:t> </a:t>
            </a:r>
            <a:r>
              <a:rPr sz="1200" b="1" spc="-5" dirty="0">
                <a:solidFill>
                  <a:srgbClr val="FF0000"/>
                </a:solidFill>
                <a:latin typeface="Arial"/>
                <a:cs typeface="Arial"/>
              </a:rPr>
              <a:t>B-FORMS</a:t>
            </a:r>
            <a:r>
              <a:rPr sz="1200" b="1" spc="15" dirty="0">
                <a:solidFill>
                  <a:srgbClr val="FF0000"/>
                </a:solidFill>
                <a:latin typeface="Arial"/>
                <a:cs typeface="Arial"/>
              </a:rPr>
              <a:t> </a:t>
            </a:r>
            <a:r>
              <a:rPr sz="1200" b="1" spc="-10" dirty="0">
                <a:solidFill>
                  <a:srgbClr val="FF0000"/>
                </a:solidFill>
                <a:latin typeface="Arial"/>
                <a:cs typeface="Arial"/>
              </a:rPr>
              <a:t>SHALL</a:t>
            </a:r>
            <a:r>
              <a:rPr sz="1200" b="1" spc="10" dirty="0">
                <a:solidFill>
                  <a:srgbClr val="FF0000"/>
                </a:solidFill>
                <a:latin typeface="Arial"/>
                <a:cs typeface="Arial"/>
              </a:rPr>
              <a:t> </a:t>
            </a:r>
            <a:r>
              <a:rPr sz="1200" b="1" spc="-15" dirty="0">
                <a:solidFill>
                  <a:srgbClr val="FF0000"/>
                </a:solidFill>
                <a:latin typeface="Arial"/>
                <a:cs typeface="Arial"/>
              </a:rPr>
              <a:t>RESULT</a:t>
            </a:r>
            <a:r>
              <a:rPr sz="1200" b="1" spc="5" dirty="0">
                <a:solidFill>
                  <a:srgbClr val="FF0000"/>
                </a:solidFill>
                <a:latin typeface="Arial"/>
                <a:cs typeface="Arial"/>
              </a:rPr>
              <a:t> </a:t>
            </a:r>
            <a:r>
              <a:rPr sz="1200" b="1" dirty="0">
                <a:solidFill>
                  <a:srgbClr val="FF0000"/>
                </a:solidFill>
                <a:latin typeface="Arial"/>
                <a:cs typeface="Arial"/>
              </a:rPr>
              <a:t>IN</a:t>
            </a:r>
            <a:r>
              <a:rPr sz="1200" b="1" spc="-45" dirty="0">
                <a:solidFill>
                  <a:srgbClr val="FF0000"/>
                </a:solidFill>
                <a:latin typeface="Arial"/>
                <a:cs typeface="Arial"/>
              </a:rPr>
              <a:t> </a:t>
            </a:r>
            <a:r>
              <a:rPr sz="1200" b="1" spc="-5" dirty="0">
                <a:solidFill>
                  <a:srgbClr val="FF0000"/>
                </a:solidFill>
                <a:latin typeface="Arial"/>
                <a:cs typeface="Arial"/>
              </a:rPr>
              <a:t>A</a:t>
            </a:r>
            <a:r>
              <a:rPr sz="1200" b="1" spc="-40" dirty="0">
                <a:solidFill>
                  <a:srgbClr val="FF0000"/>
                </a:solidFill>
                <a:latin typeface="Arial"/>
                <a:cs typeface="Arial"/>
              </a:rPr>
              <a:t> </a:t>
            </a:r>
            <a:r>
              <a:rPr sz="1200" b="1" spc="-5" dirty="0">
                <a:solidFill>
                  <a:srgbClr val="FF0000"/>
                </a:solidFill>
                <a:latin typeface="Arial"/>
                <a:cs typeface="Arial"/>
              </a:rPr>
              <a:t>NON-COMPLIANT</a:t>
            </a:r>
            <a:r>
              <a:rPr sz="1200" b="1" spc="45" dirty="0">
                <a:solidFill>
                  <a:srgbClr val="FF0000"/>
                </a:solidFill>
                <a:latin typeface="Arial"/>
                <a:cs typeface="Arial"/>
              </a:rPr>
              <a:t> </a:t>
            </a:r>
            <a:r>
              <a:rPr sz="1200" b="1" dirty="0">
                <a:solidFill>
                  <a:srgbClr val="FF0000"/>
                </a:solidFill>
                <a:latin typeface="Arial"/>
                <a:cs typeface="Arial"/>
              </a:rPr>
              <a:t>TENDER</a:t>
            </a:r>
            <a:endParaRPr sz="1200" dirty="0">
              <a:latin typeface="Arial"/>
              <a:cs typeface="Arial"/>
            </a:endParaRPr>
          </a:p>
          <a:p>
            <a:pPr marL="299085" marR="189230">
              <a:lnSpc>
                <a:spcPct val="100000"/>
              </a:lnSpc>
              <a:spcBef>
                <a:spcPts val="5"/>
              </a:spcBef>
            </a:pPr>
            <a:r>
              <a:rPr sz="1200" b="1" spc="-25" dirty="0">
                <a:solidFill>
                  <a:srgbClr val="FF0000"/>
                </a:solidFill>
                <a:latin typeface="Arial"/>
                <a:cs typeface="Arial"/>
              </a:rPr>
              <a:t>AS</a:t>
            </a:r>
            <a:r>
              <a:rPr sz="1200" b="1" spc="45" dirty="0">
                <a:solidFill>
                  <a:srgbClr val="FF0000"/>
                </a:solidFill>
                <a:latin typeface="Arial"/>
                <a:cs typeface="Arial"/>
              </a:rPr>
              <a:t> </a:t>
            </a:r>
            <a:r>
              <a:rPr sz="1200" b="1" spc="-15" dirty="0">
                <a:solidFill>
                  <a:srgbClr val="FF0000"/>
                </a:solidFill>
                <a:latin typeface="Arial"/>
                <a:cs typeface="Arial"/>
              </a:rPr>
              <a:t>VERIFICATION</a:t>
            </a:r>
            <a:r>
              <a:rPr sz="1200" b="1" spc="45" dirty="0">
                <a:solidFill>
                  <a:srgbClr val="FF0000"/>
                </a:solidFill>
                <a:latin typeface="Arial"/>
                <a:cs typeface="Arial"/>
              </a:rPr>
              <a:t> </a:t>
            </a:r>
            <a:r>
              <a:rPr sz="1200" b="1" dirty="0">
                <a:solidFill>
                  <a:srgbClr val="FF0000"/>
                </a:solidFill>
                <a:latin typeface="Arial"/>
                <a:cs typeface="Arial"/>
              </a:rPr>
              <a:t>OF</a:t>
            </a:r>
            <a:r>
              <a:rPr sz="1200" b="1" spc="5" dirty="0">
                <a:solidFill>
                  <a:srgbClr val="FF0000"/>
                </a:solidFill>
                <a:latin typeface="Arial"/>
                <a:cs typeface="Arial"/>
              </a:rPr>
              <a:t> </a:t>
            </a:r>
            <a:r>
              <a:rPr sz="1200" b="1" dirty="0">
                <a:solidFill>
                  <a:srgbClr val="FF0000"/>
                </a:solidFill>
                <a:latin typeface="Arial"/>
                <a:cs typeface="Arial"/>
              </a:rPr>
              <a:t>KEY</a:t>
            </a:r>
            <a:r>
              <a:rPr sz="1200" b="1" spc="-10" dirty="0">
                <a:solidFill>
                  <a:srgbClr val="FF0000"/>
                </a:solidFill>
                <a:latin typeface="Arial"/>
                <a:cs typeface="Arial"/>
              </a:rPr>
              <a:t> </a:t>
            </a:r>
            <a:r>
              <a:rPr sz="1200" b="1" spc="-5" dirty="0">
                <a:solidFill>
                  <a:srgbClr val="FF0000"/>
                </a:solidFill>
                <a:latin typeface="Arial"/>
                <a:cs typeface="Arial"/>
              </a:rPr>
              <a:t>PERSONNEL</a:t>
            </a:r>
            <a:r>
              <a:rPr sz="1200" b="1" spc="-20" dirty="0">
                <a:solidFill>
                  <a:srgbClr val="FF0000"/>
                </a:solidFill>
                <a:latin typeface="Arial"/>
                <a:cs typeface="Arial"/>
              </a:rPr>
              <a:t> </a:t>
            </a:r>
            <a:r>
              <a:rPr sz="1200" b="1" dirty="0">
                <a:solidFill>
                  <a:srgbClr val="FF0000"/>
                </a:solidFill>
                <a:latin typeface="Arial"/>
                <a:cs typeface="Arial"/>
              </a:rPr>
              <a:t>REQUIREMENTS</a:t>
            </a:r>
            <a:r>
              <a:rPr sz="1200" b="1" spc="-5" dirty="0">
                <a:solidFill>
                  <a:srgbClr val="FF0000"/>
                </a:solidFill>
                <a:latin typeface="Arial"/>
                <a:cs typeface="Arial"/>
              </a:rPr>
              <a:t> </a:t>
            </a:r>
            <a:r>
              <a:rPr sz="1200" b="1" dirty="0">
                <a:solidFill>
                  <a:srgbClr val="FF0000"/>
                </a:solidFill>
                <a:latin typeface="Arial"/>
                <a:cs typeface="Arial"/>
              </a:rPr>
              <a:t>WILL</a:t>
            </a:r>
            <a:r>
              <a:rPr sz="1200" b="1" spc="10" dirty="0">
                <a:solidFill>
                  <a:srgbClr val="FF0000"/>
                </a:solidFill>
                <a:latin typeface="Arial"/>
                <a:cs typeface="Arial"/>
              </a:rPr>
              <a:t> </a:t>
            </a:r>
            <a:r>
              <a:rPr sz="1200" b="1" dirty="0">
                <a:solidFill>
                  <a:srgbClr val="FF0000"/>
                </a:solidFill>
                <a:latin typeface="Arial"/>
                <a:cs typeface="Arial"/>
              </a:rPr>
              <a:t>NOT</a:t>
            </a:r>
            <a:r>
              <a:rPr sz="1200" b="1" spc="5" dirty="0">
                <a:solidFill>
                  <a:srgbClr val="FF0000"/>
                </a:solidFill>
                <a:latin typeface="Arial"/>
                <a:cs typeface="Arial"/>
              </a:rPr>
              <a:t> </a:t>
            </a:r>
            <a:r>
              <a:rPr sz="1200" b="1" spc="-5" dirty="0">
                <a:solidFill>
                  <a:srgbClr val="FF0000"/>
                </a:solidFill>
                <a:latin typeface="Arial"/>
                <a:cs typeface="Arial"/>
              </a:rPr>
              <a:t>BE</a:t>
            </a:r>
            <a:r>
              <a:rPr sz="1200" b="1" spc="10" dirty="0">
                <a:solidFill>
                  <a:srgbClr val="FF0000"/>
                </a:solidFill>
                <a:latin typeface="Arial"/>
                <a:cs typeface="Arial"/>
              </a:rPr>
              <a:t> </a:t>
            </a:r>
            <a:r>
              <a:rPr sz="1200" b="1" dirty="0">
                <a:solidFill>
                  <a:srgbClr val="FF0000"/>
                </a:solidFill>
                <a:latin typeface="Arial"/>
                <a:cs typeface="Arial"/>
              </a:rPr>
              <a:t>POSSIBLE.</a:t>
            </a:r>
            <a:r>
              <a:rPr sz="1200" b="1" spc="-5" dirty="0">
                <a:solidFill>
                  <a:srgbClr val="FF0000"/>
                </a:solidFill>
                <a:latin typeface="Arial"/>
                <a:cs typeface="Arial"/>
              </a:rPr>
              <a:t> </a:t>
            </a:r>
            <a:r>
              <a:rPr sz="1200" b="1" dirty="0">
                <a:solidFill>
                  <a:srgbClr val="FF0000"/>
                </a:solidFill>
                <a:latin typeface="Arial"/>
                <a:cs typeface="Arial"/>
              </a:rPr>
              <a:t>WHERE</a:t>
            </a:r>
            <a:r>
              <a:rPr sz="1200" b="1" spc="-5" dirty="0">
                <a:solidFill>
                  <a:srgbClr val="FF0000"/>
                </a:solidFill>
                <a:latin typeface="Arial"/>
                <a:cs typeface="Arial"/>
              </a:rPr>
              <a:t> </a:t>
            </a:r>
            <a:r>
              <a:rPr sz="1200" b="1" spc="-15" dirty="0">
                <a:solidFill>
                  <a:srgbClr val="FF0000"/>
                </a:solidFill>
                <a:latin typeface="Arial"/>
                <a:cs typeface="Arial"/>
              </a:rPr>
              <a:t>VERIFICATION </a:t>
            </a:r>
            <a:r>
              <a:rPr sz="1200" b="1" spc="-315" dirty="0">
                <a:solidFill>
                  <a:srgbClr val="FF0000"/>
                </a:solidFill>
                <a:latin typeface="Arial"/>
                <a:cs typeface="Arial"/>
              </a:rPr>
              <a:t> </a:t>
            </a:r>
            <a:r>
              <a:rPr sz="1200" b="1" dirty="0">
                <a:solidFill>
                  <a:srgbClr val="FF0000"/>
                </a:solidFill>
                <a:latin typeface="Arial"/>
                <a:cs typeface="Arial"/>
              </a:rPr>
              <a:t>OF</a:t>
            </a:r>
            <a:r>
              <a:rPr sz="1200" b="1" spc="10" dirty="0">
                <a:solidFill>
                  <a:srgbClr val="FF0000"/>
                </a:solidFill>
                <a:latin typeface="Arial"/>
                <a:cs typeface="Arial"/>
              </a:rPr>
              <a:t> </a:t>
            </a:r>
            <a:r>
              <a:rPr sz="1200" b="1" dirty="0">
                <a:solidFill>
                  <a:srgbClr val="FF0000"/>
                </a:solidFill>
                <a:latin typeface="Arial"/>
                <a:cs typeface="Arial"/>
              </a:rPr>
              <a:t>KEY</a:t>
            </a:r>
            <a:r>
              <a:rPr sz="1200" b="1" spc="-35" dirty="0">
                <a:solidFill>
                  <a:srgbClr val="FF0000"/>
                </a:solidFill>
                <a:latin typeface="Arial"/>
                <a:cs typeface="Arial"/>
              </a:rPr>
              <a:t> </a:t>
            </a:r>
            <a:r>
              <a:rPr sz="1200" b="1" spc="-5" dirty="0">
                <a:solidFill>
                  <a:srgbClr val="FF0000"/>
                </a:solidFill>
                <a:latin typeface="Arial"/>
                <a:cs typeface="Arial"/>
              </a:rPr>
              <a:t>PERSONNEL</a:t>
            </a:r>
            <a:r>
              <a:rPr sz="1200" b="1" spc="-35" dirty="0">
                <a:solidFill>
                  <a:srgbClr val="FF0000"/>
                </a:solidFill>
                <a:latin typeface="Arial"/>
                <a:cs typeface="Arial"/>
              </a:rPr>
              <a:t> </a:t>
            </a:r>
            <a:r>
              <a:rPr sz="1200" b="1" dirty="0">
                <a:solidFill>
                  <a:srgbClr val="FF0000"/>
                </a:solidFill>
                <a:latin typeface="Arial"/>
                <a:cs typeface="Arial"/>
              </a:rPr>
              <a:t>IS</a:t>
            </a:r>
            <a:r>
              <a:rPr sz="1200" b="1" spc="5" dirty="0">
                <a:solidFill>
                  <a:srgbClr val="FF0000"/>
                </a:solidFill>
                <a:latin typeface="Arial"/>
                <a:cs typeface="Arial"/>
              </a:rPr>
              <a:t> </a:t>
            </a:r>
            <a:r>
              <a:rPr sz="1200" b="1" dirty="0">
                <a:solidFill>
                  <a:srgbClr val="FF0000"/>
                </a:solidFill>
                <a:latin typeface="Arial"/>
                <a:cs typeface="Arial"/>
              </a:rPr>
              <a:t>POSSIBLE</a:t>
            </a:r>
            <a:r>
              <a:rPr sz="1200" b="1" spc="-45" dirty="0">
                <a:solidFill>
                  <a:srgbClr val="FF0000"/>
                </a:solidFill>
                <a:latin typeface="Arial"/>
                <a:cs typeface="Arial"/>
              </a:rPr>
              <a:t> </a:t>
            </a:r>
            <a:r>
              <a:rPr sz="1200" b="1" spc="-15" dirty="0">
                <a:solidFill>
                  <a:srgbClr val="FF0000"/>
                </a:solidFill>
                <a:latin typeface="Arial"/>
                <a:cs typeface="Arial"/>
              </a:rPr>
              <a:t>AND</a:t>
            </a:r>
            <a:r>
              <a:rPr sz="1200" b="1" spc="30" dirty="0">
                <a:solidFill>
                  <a:srgbClr val="FF0000"/>
                </a:solidFill>
                <a:latin typeface="Arial"/>
                <a:cs typeface="Arial"/>
              </a:rPr>
              <a:t> </a:t>
            </a:r>
            <a:r>
              <a:rPr sz="1200" b="1" spc="-5" dirty="0">
                <a:solidFill>
                  <a:srgbClr val="FF0000"/>
                </a:solidFill>
                <a:latin typeface="Arial"/>
                <a:cs typeface="Arial"/>
              </a:rPr>
              <a:t>FORMS</a:t>
            </a:r>
            <a:r>
              <a:rPr sz="1200" b="1" spc="5" dirty="0">
                <a:solidFill>
                  <a:srgbClr val="FF0000"/>
                </a:solidFill>
                <a:latin typeface="Arial"/>
                <a:cs typeface="Arial"/>
              </a:rPr>
              <a:t> </a:t>
            </a:r>
            <a:r>
              <a:rPr sz="1200" b="1" spc="-5" dirty="0">
                <a:solidFill>
                  <a:srgbClr val="FF0000"/>
                </a:solidFill>
                <a:latin typeface="Arial"/>
                <a:cs typeface="Arial"/>
              </a:rPr>
              <a:t>INCOMPLETE</a:t>
            </a:r>
            <a:r>
              <a:rPr sz="1200" b="1" spc="15" dirty="0">
                <a:solidFill>
                  <a:srgbClr val="FF0000"/>
                </a:solidFill>
                <a:latin typeface="Arial"/>
                <a:cs typeface="Arial"/>
              </a:rPr>
              <a:t> </a:t>
            </a:r>
            <a:r>
              <a:rPr sz="1200" b="1" dirty="0">
                <a:solidFill>
                  <a:srgbClr val="FF0000"/>
                </a:solidFill>
                <a:latin typeface="Arial"/>
                <a:cs typeface="Arial"/>
              </a:rPr>
              <a:t>ZERO </a:t>
            </a:r>
            <a:r>
              <a:rPr sz="1200" b="1" spc="-5" dirty="0">
                <a:solidFill>
                  <a:srgbClr val="FF0000"/>
                </a:solidFill>
                <a:latin typeface="Arial"/>
                <a:cs typeface="Arial"/>
              </a:rPr>
              <a:t>POINTS</a:t>
            </a:r>
            <a:r>
              <a:rPr sz="1200" b="1" dirty="0">
                <a:solidFill>
                  <a:srgbClr val="FF0000"/>
                </a:solidFill>
                <a:latin typeface="Arial"/>
                <a:cs typeface="Arial"/>
              </a:rPr>
              <a:t> WILL</a:t>
            </a:r>
            <a:endParaRPr sz="1200" dirty="0">
              <a:latin typeface="Arial"/>
              <a:cs typeface="Arial"/>
            </a:endParaRPr>
          </a:p>
          <a:p>
            <a:pPr marL="299085">
              <a:lnSpc>
                <a:spcPct val="100000"/>
              </a:lnSpc>
            </a:pPr>
            <a:r>
              <a:rPr sz="1200" b="1" spc="-5" dirty="0">
                <a:solidFill>
                  <a:srgbClr val="FF0000"/>
                </a:solidFill>
                <a:latin typeface="Arial"/>
                <a:cs typeface="Arial"/>
              </a:rPr>
              <a:t>BE</a:t>
            </a:r>
            <a:r>
              <a:rPr sz="1200" b="1" spc="-35" dirty="0">
                <a:solidFill>
                  <a:srgbClr val="FF0000"/>
                </a:solidFill>
                <a:latin typeface="Arial"/>
                <a:cs typeface="Arial"/>
              </a:rPr>
              <a:t> </a:t>
            </a:r>
            <a:r>
              <a:rPr sz="1200" b="1" spc="-15" dirty="0">
                <a:solidFill>
                  <a:srgbClr val="FF0000"/>
                </a:solidFill>
                <a:latin typeface="Arial"/>
                <a:cs typeface="Arial"/>
              </a:rPr>
              <a:t>ALLOCATED.</a:t>
            </a:r>
            <a:r>
              <a:rPr sz="1200" b="1" spc="415" dirty="0">
                <a:solidFill>
                  <a:srgbClr val="FF0000"/>
                </a:solidFill>
                <a:latin typeface="Arial"/>
                <a:cs typeface="Arial"/>
              </a:rPr>
              <a:t> </a:t>
            </a:r>
            <a:r>
              <a:rPr sz="1200" b="1" spc="-5" dirty="0">
                <a:solidFill>
                  <a:srgbClr val="FF0000"/>
                </a:solidFill>
                <a:latin typeface="Arial"/>
                <a:cs typeface="Arial"/>
              </a:rPr>
              <a:t>INCOMPLETE</a:t>
            </a:r>
            <a:r>
              <a:rPr sz="1200" b="1" spc="5" dirty="0">
                <a:solidFill>
                  <a:srgbClr val="FF0000"/>
                </a:solidFill>
                <a:latin typeface="Arial"/>
                <a:cs typeface="Arial"/>
              </a:rPr>
              <a:t> </a:t>
            </a:r>
            <a:r>
              <a:rPr sz="1200" b="1" dirty="0">
                <a:solidFill>
                  <a:srgbClr val="FF0000"/>
                </a:solidFill>
                <a:latin typeface="Arial"/>
                <a:cs typeface="Arial"/>
              </a:rPr>
              <a:t>FORMS</a:t>
            </a:r>
            <a:r>
              <a:rPr sz="1200" b="1" spc="25" dirty="0">
                <a:solidFill>
                  <a:srgbClr val="FF0000"/>
                </a:solidFill>
                <a:latin typeface="Arial"/>
                <a:cs typeface="Arial"/>
              </a:rPr>
              <a:t> </a:t>
            </a:r>
            <a:r>
              <a:rPr sz="1200" b="1" spc="-10" dirty="0">
                <a:solidFill>
                  <a:srgbClr val="FF0000"/>
                </a:solidFill>
                <a:latin typeface="Arial"/>
                <a:cs typeface="Arial"/>
              </a:rPr>
              <a:t>CANNOT</a:t>
            </a:r>
            <a:r>
              <a:rPr sz="1200" b="1" spc="45" dirty="0">
                <a:solidFill>
                  <a:srgbClr val="FF0000"/>
                </a:solidFill>
                <a:latin typeface="Arial"/>
                <a:cs typeface="Arial"/>
              </a:rPr>
              <a:t> </a:t>
            </a:r>
            <a:r>
              <a:rPr sz="1200" b="1" spc="-5" dirty="0">
                <a:solidFill>
                  <a:srgbClr val="FF0000"/>
                </a:solidFill>
                <a:latin typeface="Arial"/>
                <a:cs typeface="Arial"/>
              </a:rPr>
              <a:t>BE CORRECTED</a:t>
            </a:r>
            <a:r>
              <a:rPr sz="1200" b="1" spc="-40" dirty="0">
                <a:solidFill>
                  <a:srgbClr val="FF0000"/>
                </a:solidFill>
                <a:latin typeface="Arial"/>
                <a:cs typeface="Arial"/>
              </a:rPr>
              <a:t> </a:t>
            </a:r>
            <a:r>
              <a:rPr sz="1200" b="1" spc="-10" dirty="0">
                <a:solidFill>
                  <a:srgbClr val="FF0000"/>
                </a:solidFill>
                <a:latin typeface="Arial"/>
                <a:cs typeface="Arial"/>
              </a:rPr>
              <a:t>AFTER</a:t>
            </a:r>
            <a:r>
              <a:rPr sz="1200" b="1" spc="50" dirty="0">
                <a:solidFill>
                  <a:srgbClr val="FF0000"/>
                </a:solidFill>
                <a:latin typeface="Arial"/>
                <a:cs typeface="Arial"/>
              </a:rPr>
              <a:t> </a:t>
            </a:r>
            <a:r>
              <a:rPr sz="1200" b="1" spc="-5" dirty="0">
                <a:solidFill>
                  <a:srgbClr val="FF0000"/>
                </a:solidFill>
                <a:latin typeface="Arial"/>
                <a:cs typeface="Arial"/>
              </a:rPr>
              <a:t>TENDER</a:t>
            </a:r>
            <a:r>
              <a:rPr sz="1200" b="1" spc="-10" dirty="0">
                <a:solidFill>
                  <a:srgbClr val="FF0000"/>
                </a:solidFill>
                <a:latin typeface="Arial"/>
                <a:cs typeface="Arial"/>
              </a:rPr>
              <a:t> </a:t>
            </a:r>
            <a:r>
              <a:rPr sz="1200" b="1" spc="-5" dirty="0">
                <a:solidFill>
                  <a:srgbClr val="FF0000"/>
                </a:solidFill>
                <a:latin typeface="Arial"/>
                <a:cs typeface="Arial"/>
              </a:rPr>
              <a:t>CLOSING.</a:t>
            </a:r>
            <a:endParaRPr sz="1200" dirty="0">
              <a:latin typeface="Arial"/>
              <a:cs typeface="Arial"/>
            </a:endParaRPr>
          </a:p>
          <a:p>
            <a:pPr>
              <a:lnSpc>
                <a:spcPct val="100000"/>
              </a:lnSpc>
            </a:pPr>
            <a:endParaRPr sz="1250" dirty="0">
              <a:latin typeface="Arial"/>
              <a:cs typeface="Arial"/>
            </a:endParaRPr>
          </a:p>
          <a:p>
            <a:pPr marL="299085" marR="10795" indent="-287020" algn="just">
              <a:lnSpc>
                <a:spcPct val="100000"/>
              </a:lnSpc>
              <a:buFont typeface="Wingdings"/>
              <a:buChar char=""/>
              <a:tabLst>
                <a:tab pos="299720" algn="l"/>
              </a:tabLst>
            </a:pPr>
            <a:r>
              <a:rPr sz="1200" b="1" dirty="0">
                <a:latin typeface="Arial"/>
                <a:cs typeface="Arial"/>
              </a:rPr>
              <a:t>FORM </a:t>
            </a:r>
            <a:r>
              <a:rPr sz="1200" b="1" spc="-5" dirty="0">
                <a:latin typeface="Arial"/>
                <a:cs typeface="Arial"/>
              </a:rPr>
              <a:t>C2.4</a:t>
            </a:r>
            <a:r>
              <a:rPr sz="1200" b="1" dirty="0">
                <a:latin typeface="Arial"/>
                <a:cs typeface="Arial"/>
              </a:rPr>
              <a:t> FOR </a:t>
            </a:r>
            <a:r>
              <a:rPr sz="1200" b="1" spc="-10" dirty="0">
                <a:latin typeface="Arial"/>
                <a:cs typeface="Arial"/>
              </a:rPr>
              <a:t>KEY </a:t>
            </a:r>
            <a:r>
              <a:rPr sz="1200" b="1" dirty="0">
                <a:latin typeface="Arial"/>
                <a:cs typeface="Arial"/>
              </a:rPr>
              <a:t>PERSONS FOR </a:t>
            </a:r>
            <a:r>
              <a:rPr sz="1200" b="1" spc="-5" dirty="0">
                <a:latin typeface="Arial"/>
                <a:cs typeface="Arial"/>
              </a:rPr>
              <a:t>THIS PROJECT </a:t>
            </a:r>
            <a:r>
              <a:rPr sz="1200" b="1" spc="-15" dirty="0">
                <a:latin typeface="Arial"/>
                <a:cs typeface="Arial"/>
              </a:rPr>
              <a:t>AND </a:t>
            </a:r>
            <a:r>
              <a:rPr sz="1200" b="1" spc="-10" dirty="0">
                <a:latin typeface="Arial"/>
                <a:cs typeface="Arial"/>
              </a:rPr>
              <a:t>SUMMARY </a:t>
            </a:r>
            <a:r>
              <a:rPr sz="1200" b="1" dirty="0">
                <a:latin typeface="Arial"/>
                <a:cs typeface="Arial"/>
              </a:rPr>
              <a:t>OF </a:t>
            </a:r>
            <a:r>
              <a:rPr sz="1200" b="1" spc="-5" dirty="0">
                <a:latin typeface="Arial"/>
                <a:cs typeface="Arial"/>
              </a:rPr>
              <a:t>NORMALISED HOURS TENDERED </a:t>
            </a:r>
            <a:r>
              <a:rPr sz="1200" b="1" dirty="0">
                <a:latin typeface="Arial"/>
                <a:cs typeface="Arial"/>
              </a:rPr>
              <a:t> </a:t>
            </a:r>
            <a:r>
              <a:rPr sz="1200" b="1" spc="-5" dirty="0">
                <a:latin typeface="Arial"/>
                <a:cs typeface="Arial"/>
              </a:rPr>
              <a:t>MUST</a:t>
            </a:r>
            <a:r>
              <a:rPr sz="1200" b="1" dirty="0">
                <a:latin typeface="Arial"/>
                <a:cs typeface="Arial"/>
              </a:rPr>
              <a:t> </a:t>
            </a:r>
            <a:r>
              <a:rPr sz="1200" b="1" spc="-5" dirty="0">
                <a:latin typeface="Arial"/>
                <a:cs typeface="Arial"/>
              </a:rPr>
              <a:t>BE</a:t>
            </a:r>
            <a:r>
              <a:rPr sz="1200" b="1" dirty="0">
                <a:latin typeface="Arial"/>
                <a:cs typeface="Arial"/>
              </a:rPr>
              <a:t> SUBMITTED</a:t>
            </a:r>
            <a:r>
              <a:rPr sz="1200" b="1" spc="5" dirty="0">
                <a:latin typeface="Arial"/>
                <a:cs typeface="Arial"/>
              </a:rPr>
              <a:t> </a:t>
            </a:r>
            <a:r>
              <a:rPr sz="1200" b="1" dirty="0">
                <a:latin typeface="Arial"/>
                <a:cs typeface="Arial"/>
              </a:rPr>
              <a:t>IN</a:t>
            </a:r>
            <a:r>
              <a:rPr sz="1200" b="1" spc="5" dirty="0">
                <a:latin typeface="Arial"/>
                <a:cs typeface="Arial"/>
              </a:rPr>
              <a:t> </a:t>
            </a:r>
            <a:r>
              <a:rPr sz="1200" b="1" dirty="0">
                <a:latin typeface="Arial"/>
                <a:cs typeface="Arial"/>
              </a:rPr>
              <a:t>PDF</a:t>
            </a:r>
            <a:r>
              <a:rPr sz="1200" b="1" spc="5" dirty="0">
                <a:latin typeface="Arial"/>
                <a:cs typeface="Arial"/>
              </a:rPr>
              <a:t> </a:t>
            </a:r>
            <a:r>
              <a:rPr sz="1200" b="1" spc="-15" dirty="0">
                <a:latin typeface="Arial"/>
                <a:cs typeface="Arial"/>
              </a:rPr>
              <a:t>AND</a:t>
            </a:r>
            <a:r>
              <a:rPr sz="1200" b="1" spc="-10" dirty="0">
                <a:latin typeface="Arial"/>
                <a:cs typeface="Arial"/>
              </a:rPr>
              <a:t> HARD</a:t>
            </a:r>
            <a:r>
              <a:rPr sz="1200" b="1" spc="-5" dirty="0">
                <a:latin typeface="Arial"/>
                <a:cs typeface="Arial"/>
              </a:rPr>
              <a:t> </a:t>
            </a:r>
            <a:r>
              <a:rPr sz="1200" b="1" dirty="0">
                <a:latin typeface="Arial"/>
                <a:cs typeface="Arial"/>
              </a:rPr>
              <a:t>COPY</a:t>
            </a:r>
            <a:r>
              <a:rPr sz="1200" b="1" spc="5" dirty="0">
                <a:latin typeface="Arial"/>
                <a:cs typeface="Arial"/>
              </a:rPr>
              <a:t> </a:t>
            </a:r>
            <a:r>
              <a:rPr sz="1200" b="1" spc="-20" dirty="0">
                <a:latin typeface="Arial"/>
                <a:cs typeface="Arial"/>
              </a:rPr>
              <a:t>FORMAT</a:t>
            </a:r>
            <a:r>
              <a:rPr sz="1200" b="1" spc="-15" dirty="0">
                <a:latin typeface="Arial"/>
                <a:cs typeface="Arial"/>
              </a:rPr>
              <a:t> </a:t>
            </a:r>
            <a:r>
              <a:rPr sz="1200" b="1" dirty="0">
                <a:latin typeface="Arial"/>
                <a:cs typeface="Arial"/>
              </a:rPr>
              <a:t>IN</a:t>
            </a:r>
            <a:r>
              <a:rPr sz="1200" b="1" spc="5" dirty="0">
                <a:latin typeface="Arial"/>
                <a:cs typeface="Arial"/>
              </a:rPr>
              <a:t> </a:t>
            </a:r>
            <a:r>
              <a:rPr sz="1200" b="1" spc="-5" dirty="0">
                <a:latin typeface="Arial"/>
                <a:cs typeface="Arial"/>
              </a:rPr>
              <a:t>THE</a:t>
            </a:r>
            <a:r>
              <a:rPr sz="1200" b="1" dirty="0">
                <a:latin typeface="Arial"/>
                <a:cs typeface="Arial"/>
              </a:rPr>
              <a:t> </a:t>
            </a:r>
            <a:r>
              <a:rPr sz="1200" b="1" spc="-5" dirty="0">
                <a:latin typeface="Arial"/>
                <a:cs typeface="Arial"/>
              </a:rPr>
              <a:t>TECHNICAL</a:t>
            </a:r>
            <a:r>
              <a:rPr sz="1200" b="1" dirty="0">
                <a:latin typeface="Arial"/>
                <a:cs typeface="Arial"/>
              </a:rPr>
              <a:t> </a:t>
            </a:r>
            <a:r>
              <a:rPr sz="1200" b="1" spc="-5" dirty="0">
                <a:latin typeface="Arial"/>
                <a:cs typeface="Arial"/>
              </a:rPr>
              <a:t>PROPOSAL</a:t>
            </a:r>
            <a:r>
              <a:rPr sz="1200" b="1" dirty="0">
                <a:latin typeface="Arial"/>
                <a:cs typeface="Arial"/>
              </a:rPr>
              <a:t> </a:t>
            </a:r>
            <a:r>
              <a:rPr sz="1200" b="1" spc="-10" dirty="0">
                <a:latin typeface="Arial"/>
                <a:cs typeface="Arial"/>
              </a:rPr>
              <a:t>AND </a:t>
            </a:r>
            <a:r>
              <a:rPr sz="1200" b="1" spc="-5" dirty="0">
                <a:latin typeface="Arial"/>
                <a:cs typeface="Arial"/>
              </a:rPr>
              <a:t> </a:t>
            </a:r>
            <a:r>
              <a:rPr sz="1200" b="1" spc="-10" dirty="0">
                <a:latin typeface="Arial"/>
                <a:cs typeface="Arial"/>
              </a:rPr>
              <a:t>ELECTRONICALLY </a:t>
            </a:r>
            <a:r>
              <a:rPr sz="1200" b="1" spc="5" dirty="0">
                <a:latin typeface="Arial"/>
                <a:cs typeface="Arial"/>
              </a:rPr>
              <a:t>IN </a:t>
            </a:r>
            <a:r>
              <a:rPr sz="1200" b="1" spc="-5" dirty="0">
                <a:latin typeface="Arial"/>
                <a:cs typeface="Arial"/>
              </a:rPr>
              <a:t>THE</a:t>
            </a:r>
            <a:r>
              <a:rPr sz="1200" b="1" dirty="0">
                <a:latin typeface="Arial"/>
                <a:cs typeface="Arial"/>
              </a:rPr>
              <a:t> </a:t>
            </a:r>
            <a:r>
              <a:rPr sz="1200" b="1" spc="-5" dirty="0">
                <a:latin typeface="Arial"/>
                <a:cs typeface="Arial"/>
              </a:rPr>
              <a:t>FINANCIAL PROPOSAL.</a:t>
            </a:r>
            <a:r>
              <a:rPr lang="en-US" sz="1200" b="1" spc="-5" dirty="0">
                <a:latin typeface="Arial"/>
                <a:cs typeface="Arial"/>
              </a:rPr>
              <a:t> </a:t>
            </a:r>
            <a:r>
              <a:rPr sz="1200" b="1" spc="-5" dirty="0">
                <a:latin typeface="Arial"/>
                <a:cs typeface="Arial"/>
              </a:rPr>
              <a:t>FAILURE </a:t>
            </a:r>
            <a:r>
              <a:rPr sz="1200" b="1" spc="-15" dirty="0">
                <a:latin typeface="Arial"/>
                <a:cs typeface="Arial"/>
              </a:rPr>
              <a:t>TO </a:t>
            </a:r>
            <a:r>
              <a:rPr sz="1200" b="1" spc="-5" dirty="0">
                <a:latin typeface="Arial"/>
                <a:cs typeface="Arial"/>
              </a:rPr>
              <a:t>SUBMIT THE </a:t>
            </a:r>
            <a:r>
              <a:rPr sz="1200" b="1" dirty="0">
                <a:latin typeface="Arial"/>
                <a:cs typeface="Arial"/>
              </a:rPr>
              <a:t>FORM IN </a:t>
            </a:r>
            <a:r>
              <a:rPr sz="1200" b="1" spc="-5" dirty="0">
                <a:latin typeface="Arial"/>
                <a:cs typeface="Arial"/>
              </a:rPr>
              <a:t>THE TECHNICAL </a:t>
            </a:r>
            <a:r>
              <a:rPr sz="1200" b="1" spc="-15" dirty="0">
                <a:latin typeface="Arial"/>
                <a:cs typeface="Arial"/>
              </a:rPr>
              <a:t>AND </a:t>
            </a:r>
            <a:r>
              <a:rPr sz="1200" b="1" spc="-320" dirty="0">
                <a:latin typeface="Arial"/>
                <a:cs typeface="Arial"/>
              </a:rPr>
              <a:t> </a:t>
            </a:r>
            <a:r>
              <a:rPr sz="1200" b="1" spc="-5" dirty="0">
                <a:latin typeface="Arial"/>
                <a:cs typeface="Arial"/>
              </a:rPr>
              <a:t>FINANCIAL</a:t>
            </a:r>
            <a:r>
              <a:rPr sz="1200" b="1" dirty="0">
                <a:latin typeface="Arial"/>
                <a:cs typeface="Arial"/>
              </a:rPr>
              <a:t> </a:t>
            </a:r>
            <a:r>
              <a:rPr sz="1200" b="1" spc="-5" dirty="0">
                <a:latin typeface="Arial"/>
                <a:cs typeface="Arial"/>
              </a:rPr>
              <a:t>PROPOSAL</a:t>
            </a:r>
            <a:r>
              <a:rPr sz="1200" b="1" dirty="0">
                <a:latin typeface="Arial"/>
                <a:cs typeface="Arial"/>
              </a:rPr>
              <a:t> </a:t>
            </a:r>
            <a:r>
              <a:rPr sz="1200" b="1" spc="-5" dirty="0">
                <a:latin typeface="Arial"/>
                <a:cs typeface="Arial"/>
              </a:rPr>
              <a:t>SHALL</a:t>
            </a:r>
            <a:r>
              <a:rPr sz="1200" b="1" dirty="0">
                <a:latin typeface="Arial"/>
                <a:cs typeface="Arial"/>
              </a:rPr>
              <a:t> </a:t>
            </a:r>
            <a:r>
              <a:rPr sz="1200" b="1" spc="-15" dirty="0">
                <a:latin typeface="Arial"/>
                <a:cs typeface="Arial"/>
              </a:rPr>
              <a:t>RESULT</a:t>
            </a:r>
            <a:r>
              <a:rPr sz="1200" b="1" spc="-10" dirty="0">
                <a:latin typeface="Arial"/>
                <a:cs typeface="Arial"/>
              </a:rPr>
              <a:t> </a:t>
            </a:r>
            <a:r>
              <a:rPr sz="1200" b="1" dirty="0">
                <a:latin typeface="Arial"/>
                <a:cs typeface="Arial"/>
              </a:rPr>
              <a:t>IN</a:t>
            </a:r>
            <a:r>
              <a:rPr sz="1200" b="1" spc="5" dirty="0">
                <a:latin typeface="Arial"/>
                <a:cs typeface="Arial"/>
              </a:rPr>
              <a:t> </a:t>
            </a:r>
            <a:r>
              <a:rPr sz="1200" b="1" spc="-5" dirty="0">
                <a:latin typeface="Arial"/>
                <a:cs typeface="Arial"/>
              </a:rPr>
              <a:t>THE</a:t>
            </a:r>
            <a:r>
              <a:rPr sz="1200" b="1" dirty="0">
                <a:latin typeface="Arial"/>
                <a:cs typeface="Arial"/>
              </a:rPr>
              <a:t> </a:t>
            </a:r>
            <a:r>
              <a:rPr sz="1200" b="1" spc="-5" dirty="0">
                <a:latin typeface="Arial"/>
                <a:cs typeface="Arial"/>
              </a:rPr>
              <a:t>TENDERER</a:t>
            </a:r>
            <a:r>
              <a:rPr sz="1200" b="1" dirty="0">
                <a:latin typeface="Arial"/>
                <a:cs typeface="Arial"/>
              </a:rPr>
              <a:t> BEING</a:t>
            </a:r>
            <a:r>
              <a:rPr sz="1200" b="1" spc="5" dirty="0">
                <a:latin typeface="Arial"/>
                <a:cs typeface="Arial"/>
              </a:rPr>
              <a:t> </a:t>
            </a:r>
            <a:r>
              <a:rPr sz="1200" b="1" spc="-5" dirty="0">
                <a:latin typeface="Arial"/>
                <a:cs typeface="Arial"/>
              </a:rPr>
              <a:t>DEEMED</a:t>
            </a:r>
            <a:r>
              <a:rPr sz="1200" b="1" dirty="0">
                <a:latin typeface="Arial"/>
                <a:cs typeface="Arial"/>
              </a:rPr>
              <a:t> </a:t>
            </a:r>
            <a:r>
              <a:rPr sz="1200" b="1" spc="-5" dirty="0">
                <a:latin typeface="Arial"/>
                <a:cs typeface="Arial"/>
              </a:rPr>
              <a:t>NON-RESPONSIVE.</a:t>
            </a:r>
            <a:r>
              <a:rPr lang="en-US" sz="1200" b="1" spc="-5" dirty="0">
                <a:latin typeface="Arial"/>
                <a:cs typeface="Arial"/>
              </a:rPr>
              <a:t> </a:t>
            </a:r>
            <a:r>
              <a:rPr sz="1200" b="1" spc="-5" dirty="0">
                <a:latin typeface="Arial"/>
                <a:cs typeface="Arial"/>
              </a:rPr>
              <a:t>IF</a:t>
            </a:r>
            <a:r>
              <a:rPr sz="1200" b="1" dirty="0">
                <a:latin typeface="Arial"/>
                <a:cs typeface="Arial"/>
              </a:rPr>
              <a:t> </a:t>
            </a:r>
            <a:r>
              <a:rPr sz="1200" b="1" spc="-5" dirty="0">
                <a:latin typeface="Arial"/>
                <a:cs typeface="Arial"/>
              </a:rPr>
              <a:t>THE </a:t>
            </a:r>
            <a:r>
              <a:rPr sz="1200" b="1" dirty="0">
                <a:latin typeface="Arial"/>
                <a:cs typeface="Arial"/>
              </a:rPr>
              <a:t> </a:t>
            </a:r>
            <a:r>
              <a:rPr sz="1200" b="1" spc="-5" dirty="0">
                <a:latin typeface="Arial"/>
                <a:cs typeface="Arial"/>
              </a:rPr>
              <a:t>ELECTRONIC VERSION </a:t>
            </a:r>
            <a:r>
              <a:rPr lang="en-US" sz="1200" b="1" dirty="0">
                <a:latin typeface="Arial"/>
                <a:cs typeface="Arial"/>
              </a:rPr>
              <a:t>OF</a:t>
            </a:r>
            <a:r>
              <a:rPr sz="1200" b="1" dirty="0">
                <a:latin typeface="Arial"/>
                <a:cs typeface="Arial"/>
              </a:rPr>
              <a:t> </a:t>
            </a:r>
            <a:r>
              <a:rPr sz="1200" b="1" spc="-5" dirty="0">
                <a:latin typeface="Arial"/>
                <a:cs typeface="Arial"/>
              </a:rPr>
              <a:t>THE </a:t>
            </a:r>
            <a:r>
              <a:rPr sz="1200" b="1" dirty="0">
                <a:latin typeface="Arial"/>
                <a:cs typeface="Arial"/>
              </a:rPr>
              <a:t>PRICING </a:t>
            </a:r>
            <a:r>
              <a:rPr sz="1200" b="1" spc="-5" dirty="0">
                <a:latin typeface="Arial"/>
                <a:cs typeface="Arial"/>
              </a:rPr>
              <a:t>SCHEDULE SUBMITTED </a:t>
            </a:r>
            <a:r>
              <a:rPr sz="1200" b="1" dirty="0">
                <a:latin typeface="Arial"/>
                <a:cs typeface="Arial"/>
              </a:rPr>
              <a:t>WITH </a:t>
            </a:r>
            <a:r>
              <a:rPr sz="1200" b="1" spc="-5" dirty="0">
                <a:latin typeface="Arial"/>
                <a:cs typeface="Arial"/>
              </a:rPr>
              <a:t>THE FINANCIAL PROPOSAL </a:t>
            </a:r>
            <a:r>
              <a:rPr sz="1200" b="1" dirty="0">
                <a:latin typeface="Arial"/>
                <a:cs typeface="Arial"/>
              </a:rPr>
              <a:t>DOES </a:t>
            </a:r>
            <a:r>
              <a:rPr sz="1200" b="1" spc="5" dirty="0">
                <a:latin typeface="Arial"/>
                <a:cs typeface="Arial"/>
              </a:rPr>
              <a:t> </a:t>
            </a:r>
            <a:r>
              <a:rPr sz="1200" b="1" dirty="0">
                <a:latin typeface="Arial"/>
                <a:cs typeface="Arial"/>
              </a:rPr>
              <a:t>NOT </a:t>
            </a:r>
            <a:r>
              <a:rPr sz="1200" b="1" spc="-25" dirty="0">
                <a:latin typeface="Arial"/>
                <a:cs typeface="Arial"/>
              </a:rPr>
              <a:t>MATCH </a:t>
            </a:r>
            <a:r>
              <a:rPr sz="1200" b="1" spc="-5" dirty="0">
                <a:latin typeface="Arial"/>
                <a:cs typeface="Arial"/>
              </a:rPr>
              <a:t>THE </a:t>
            </a:r>
            <a:r>
              <a:rPr sz="1200" b="1" dirty="0">
                <a:latin typeface="Arial"/>
                <a:cs typeface="Arial"/>
              </a:rPr>
              <a:t>PDF COPY </a:t>
            </a:r>
            <a:r>
              <a:rPr sz="1200" b="1" spc="-5" dirty="0">
                <a:latin typeface="Arial"/>
                <a:cs typeface="Arial"/>
              </a:rPr>
              <a:t>/HARD </a:t>
            </a:r>
            <a:r>
              <a:rPr sz="1200" b="1" dirty="0">
                <a:latin typeface="Arial"/>
                <a:cs typeface="Arial"/>
              </a:rPr>
              <a:t>COPY </a:t>
            </a:r>
            <a:r>
              <a:rPr sz="1200" b="1" spc="-5" dirty="0">
                <a:latin typeface="Arial"/>
                <a:cs typeface="Arial"/>
              </a:rPr>
              <a:t>SUBMITTED </a:t>
            </a:r>
            <a:r>
              <a:rPr sz="1200" b="1" dirty="0">
                <a:latin typeface="Arial"/>
                <a:cs typeface="Arial"/>
              </a:rPr>
              <a:t>WITH </a:t>
            </a:r>
            <a:r>
              <a:rPr sz="1200" b="1" spc="-5" dirty="0">
                <a:latin typeface="Arial"/>
                <a:cs typeface="Arial"/>
              </a:rPr>
              <a:t>THE TECHNICAL PROPOSAL,</a:t>
            </a:r>
            <a:r>
              <a:rPr lang="en-US" sz="1200" b="1" spc="-5" dirty="0">
                <a:latin typeface="Arial"/>
                <a:cs typeface="Arial"/>
              </a:rPr>
              <a:t> </a:t>
            </a:r>
            <a:r>
              <a:rPr sz="1200" b="1" spc="-5" dirty="0">
                <a:latin typeface="Arial"/>
                <a:cs typeface="Arial"/>
              </a:rPr>
              <a:t>THE </a:t>
            </a:r>
            <a:r>
              <a:rPr sz="1200" b="1" dirty="0">
                <a:latin typeface="Arial"/>
                <a:cs typeface="Arial"/>
              </a:rPr>
              <a:t>TENDERER </a:t>
            </a:r>
            <a:r>
              <a:rPr sz="1200" b="1" spc="5" dirty="0">
                <a:latin typeface="Arial"/>
                <a:cs typeface="Arial"/>
              </a:rPr>
              <a:t> </a:t>
            </a:r>
            <a:r>
              <a:rPr sz="1200" b="1" dirty="0">
                <a:latin typeface="Arial"/>
                <a:cs typeface="Arial"/>
              </a:rPr>
              <a:t>WILL</a:t>
            </a:r>
            <a:r>
              <a:rPr sz="1200" b="1" spc="-15" dirty="0">
                <a:latin typeface="Arial"/>
                <a:cs typeface="Arial"/>
              </a:rPr>
              <a:t> </a:t>
            </a:r>
            <a:r>
              <a:rPr sz="1200" b="1" spc="-5" dirty="0">
                <a:latin typeface="Arial"/>
                <a:cs typeface="Arial"/>
              </a:rPr>
              <a:t>BE</a:t>
            </a:r>
            <a:r>
              <a:rPr sz="1200" b="1" spc="5" dirty="0">
                <a:latin typeface="Arial"/>
                <a:cs typeface="Arial"/>
              </a:rPr>
              <a:t> </a:t>
            </a:r>
            <a:r>
              <a:rPr sz="1200" b="1" spc="-5" dirty="0">
                <a:latin typeface="Arial"/>
                <a:cs typeface="Arial"/>
              </a:rPr>
              <a:t>DEEMED</a:t>
            </a:r>
            <a:r>
              <a:rPr sz="1200" b="1" spc="-10" dirty="0">
                <a:latin typeface="Arial"/>
                <a:cs typeface="Arial"/>
              </a:rPr>
              <a:t> </a:t>
            </a:r>
            <a:r>
              <a:rPr sz="1200" b="1" dirty="0">
                <a:latin typeface="Arial"/>
                <a:cs typeface="Arial"/>
              </a:rPr>
              <a:t>NON-RESPONSIVE.</a:t>
            </a:r>
            <a:endParaRPr sz="1200" dirty="0">
              <a:latin typeface="Arial"/>
              <a:cs typeface="Arial"/>
            </a:endParaRPr>
          </a:p>
          <a:p>
            <a:pPr>
              <a:lnSpc>
                <a:spcPct val="100000"/>
              </a:lnSpc>
              <a:spcBef>
                <a:spcPts val="5"/>
              </a:spcBef>
              <a:buChar char=""/>
            </a:pPr>
            <a:endParaRPr sz="1250" dirty="0">
              <a:latin typeface="Arial"/>
              <a:cs typeface="Arial"/>
            </a:endParaRPr>
          </a:p>
          <a:p>
            <a:pPr marL="299085" indent="-287020">
              <a:lnSpc>
                <a:spcPct val="100000"/>
              </a:lnSpc>
              <a:buFont typeface="Wingdings"/>
              <a:buChar char=""/>
              <a:tabLst>
                <a:tab pos="299085" algn="l"/>
                <a:tab pos="299720" algn="l"/>
              </a:tabLst>
            </a:pPr>
            <a:r>
              <a:rPr sz="1200" b="1" dirty="0">
                <a:latin typeface="Arial"/>
                <a:cs typeface="Arial"/>
              </a:rPr>
              <a:t>IF</a:t>
            </a:r>
            <a:r>
              <a:rPr sz="1200" b="1" spc="305" dirty="0">
                <a:latin typeface="Arial"/>
                <a:cs typeface="Arial"/>
              </a:rPr>
              <a:t> </a:t>
            </a:r>
            <a:r>
              <a:rPr sz="1200" b="1" dirty="0">
                <a:latin typeface="Arial"/>
                <a:cs typeface="Arial"/>
              </a:rPr>
              <a:t>YOU</a:t>
            </a:r>
            <a:r>
              <a:rPr sz="1200" b="1" spc="305" dirty="0">
                <a:latin typeface="Arial"/>
                <a:cs typeface="Arial"/>
              </a:rPr>
              <a:t> </a:t>
            </a:r>
            <a:r>
              <a:rPr sz="1200" b="1" dirty="0">
                <a:latin typeface="Arial"/>
                <a:cs typeface="Arial"/>
              </a:rPr>
              <a:t>REQUIRE</a:t>
            </a:r>
            <a:r>
              <a:rPr sz="1200" b="1" spc="320" dirty="0">
                <a:latin typeface="Arial"/>
                <a:cs typeface="Arial"/>
              </a:rPr>
              <a:t> </a:t>
            </a:r>
            <a:r>
              <a:rPr sz="1200" b="1" spc="-10" dirty="0">
                <a:latin typeface="Arial"/>
                <a:cs typeface="Arial"/>
              </a:rPr>
              <a:t>ANY</a:t>
            </a:r>
            <a:r>
              <a:rPr sz="1200" b="1" spc="290" dirty="0">
                <a:latin typeface="Arial"/>
                <a:cs typeface="Arial"/>
              </a:rPr>
              <a:t> </a:t>
            </a:r>
            <a:r>
              <a:rPr sz="1200" b="1" spc="-15" dirty="0">
                <a:latin typeface="Arial"/>
                <a:cs typeface="Arial"/>
              </a:rPr>
              <a:t>ASSISTANCE</a:t>
            </a:r>
            <a:r>
              <a:rPr sz="1200" b="1" spc="310" dirty="0">
                <a:latin typeface="Arial"/>
                <a:cs typeface="Arial"/>
              </a:rPr>
              <a:t> </a:t>
            </a:r>
            <a:r>
              <a:rPr sz="1200" b="1" dirty="0">
                <a:latin typeface="Arial"/>
                <a:cs typeface="Arial"/>
              </a:rPr>
              <a:t>WITH</a:t>
            </a:r>
            <a:r>
              <a:rPr sz="1200" b="1" spc="305" dirty="0">
                <a:latin typeface="Arial"/>
                <a:cs typeface="Arial"/>
              </a:rPr>
              <a:t> </a:t>
            </a:r>
            <a:r>
              <a:rPr sz="1200" b="1" spc="-5" dirty="0">
                <a:latin typeface="Arial"/>
                <a:cs typeface="Arial"/>
              </a:rPr>
              <a:t>COMPLETING</a:t>
            </a:r>
            <a:r>
              <a:rPr sz="1200" b="1" spc="320" dirty="0">
                <a:latin typeface="Arial"/>
                <a:cs typeface="Arial"/>
              </a:rPr>
              <a:t> </a:t>
            </a:r>
            <a:r>
              <a:rPr sz="1200" b="1" dirty="0">
                <a:latin typeface="Arial"/>
                <a:cs typeface="Arial"/>
              </a:rPr>
              <a:t>THE</a:t>
            </a:r>
            <a:r>
              <a:rPr sz="1200" b="1" spc="305" dirty="0">
                <a:latin typeface="Arial"/>
                <a:cs typeface="Arial"/>
              </a:rPr>
              <a:t> </a:t>
            </a:r>
            <a:r>
              <a:rPr sz="1200" b="1" spc="-5" dirty="0">
                <a:latin typeface="Arial"/>
                <a:cs typeface="Arial"/>
              </a:rPr>
              <a:t>B-FORMS,</a:t>
            </a:r>
            <a:r>
              <a:rPr sz="1200" b="1" spc="310" dirty="0">
                <a:latin typeface="Arial"/>
                <a:cs typeface="Arial"/>
              </a:rPr>
              <a:t> </a:t>
            </a:r>
            <a:r>
              <a:rPr lang="en-US" sz="1200" b="1" spc="310" dirty="0">
                <a:latin typeface="Arial"/>
                <a:cs typeface="Arial"/>
              </a:rPr>
              <a:t>A </a:t>
            </a:r>
            <a:r>
              <a:rPr sz="1200" b="1" dirty="0">
                <a:latin typeface="Arial"/>
                <a:cs typeface="Arial"/>
              </a:rPr>
              <a:t>WRITTEN</a:t>
            </a:r>
            <a:r>
              <a:rPr sz="1200" b="1" spc="305" dirty="0">
                <a:latin typeface="Arial"/>
                <a:cs typeface="Arial"/>
              </a:rPr>
              <a:t> </a:t>
            </a:r>
            <a:r>
              <a:rPr sz="1200" b="1" dirty="0">
                <a:latin typeface="Arial"/>
                <a:cs typeface="Arial"/>
              </a:rPr>
              <a:t>REQUEST</a:t>
            </a:r>
            <a:r>
              <a:rPr sz="1200" b="1" spc="305" dirty="0">
                <a:latin typeface="Arial"/>
                <a:cs typeface="Arial"/>
              </a:rPr>
              <a:t> </a:t>
            </a:r>
            <a:r>
              <a:rPr sz="1200" b="1" spc="-5" dirty="0">
                <a:latin typeface="Arial"/>
                <a:cs typeface="Arial"/>
              </a:rPr>
              <a:t>MUST</a:t>
            </a:r>
            <a:r>
              <a:rPr sz="1200" b="1" spc="310" dirty="0">
                <a:latin typeface="Arial"/>
                <a:cs typeface="Arial"/>
              </a:rPr>
              <a:t> </a:t>
            </a:r>
            <a:r>
              <a:rPr sz="1200" b="1" spc="-10" dirty="0">
                <a:latin typeface="Arial"/>
                <a:cs typeface="Arial"/>
              </a:rPr>
              <a:t>BE</a:t>
            </a:r>
            <a:r>
              <a:rPr lang="en-US" sz="1200" dirty="0">
                <a:latin typeface="Arial"/>
                <a:cs typeface="Arial"/>
              </a:rPr>
              <a:t> </a:t>
            </a:r>
            <a:r>
              <a:rPr sz="1200" b="1" spc="-5" dirty="0">
                <a:latin typeface="Arial"/>
                <a:cs typeface="Arial"/>
              </a:rPr>
              <a:t>SUBMITTED</a:t>
            </a:r>
            <a:r>
              <a:rPr sz="1200" b="1" spc="-10" dirty="0">
                <a:latin typeface="Arial"/>
                <a:cs typeface="Arial"/>
              </a:rPr>
              <a:t> </a:t>
            </a:r>
            <a:r>
              <a:rPr sz="1200" b="1" dirty="0">
                <a:latin typeface="Arial"/>
                <a:cs typeface="Arial"/>
              </a:rPr>
              <a:t>7</a:t>
            </a:r>
            <a:r>
              <a:rPr sz="1200" b="1" spc="5" dirty="0">
                <a:latin typeface="Arial"/>
                <a:cs typeface="Arial"/>
              </a:rPr>
              <a:t> </a:t>
            </a:r>
            <a:r>
              <a:rPr sz="1200" b="1" spc="-40" dirty="0">
                <a:latin typeface="Arial"/>
                <a:cs typeface="Arial"/>
              </a:rPr>
              <a:t>DAYS</a:t>
            </a:r>
            <a:r>
              <a:rPr sz="1200" b="1" spc="30" dirty="0">
                <a:latin typeface="Arial"/>
                <a:cs typeface="Arial"/>
              </a:rPr>
              <a:t> </a:t>
            </a:r>
            <a:r>
              <a:rPr sz="1200" b="1" dirty="0">
                <a:latin typeface="Arial"/>
                <a:cs typeface="Arial"/>
              </a:rPr>
              <a:t>BEFORE</a:t>
            </a:r>
            <a:r>
              <a:rPr sz="1200" b="1" spc="5" dirty="0">
                <a:latin typeface="Arial"/>
                <a:cs typeface="Arial"/>
              </a:rPr>
              <a:t> </a:t>
            </a:r>
            <a:r>
              <a:rPr sz="1200" b="1" spc="-5" dirty="0">
                <a:latin typeface="Arial"/>
                <a:cs typeface="Arial"/>
              </a:rPr>
              <a:t>TENDER</a:t>
            </a:r>
            <a:r>
              <a:rPr sz="1200" b="1" spc="-20" dirty="0">
                <a:latin typeface="Arial"/>
                <a:cs typeface="Arial"/>
              </a:rPr>
              <a:t> </a:t>
            </a:r>
            <a:r>
              <a:rPr sz="1200" b="1" dirty="0">
                <a:latin typeface="Arial"/>
                <a:cs typeface="Arial"/>
              </a:rPr>
              <a:t>CLOSING</a:t>
            </a:r>
            <a:r>
              <a:rPr sz="1200" b="1" spc="10" dirty="0">
                <a:latin typeface="Arial"/>
                <a:cs typeface="Arial"/>
              </a:rPr>
              <a:t> </a:t>
            </a:r>
            <a:r>
              <a:rPr sz="1200" b="1" spc="-25" dirty="0">
                <a:latin typeface="Arial"/>
                <a:cs typeface="Arial"/>
              </a:rPr>
              <a:t>DATE.</a:t>
            </a:r>
            <a:endParaRPr sz="1200" dirty="0">
              <a:latin typeface="Arial"/>
              <a:cs typeface="Arial"/>
            </a:endParaRPr>
          </a:p>
        </p:txBody>
      </p:sp>
    </p:spTree>
    <p:extLst>
      <p:ext uri="{BB962C8B-B14F-4D97-AF65-F5344CB8AC3E}">
        <p14:creationId xmlns:p14="http://schemas.microsoft.com/office/powerpoint/2010/main" val="1951075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802EBB-9BFA-48BA-8DB2-6E63C88D5A07}"/>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TECHNICAL EVALUATION</a:t>
            </a:r>
          </a:p>
        </p:txBody>
      </p:sp>
      <p:graphicFrame>
        <p:nvGraphicFramePr>
          <p:cNvPr id="5" name="Table 4">
            <a:extLst>
              <a:ext uri="{FF2B5EF4-FFF2-40B4-BE49-F238E27FC236}">
                <a16:creationId xmlns:a16="http://schemas.microsoft.com/office/drawing/2014/main" id="{688C7C19-B53E-47D2-BB56-B573BEE78711}"/>
              </a:ext>
            </a:extLst>
          </p:cNvPr>
          <p:cNvGraphicFramePr>
            <a:graphicFrameLocks noGrp="1"/>
          </p:cNvGraphicFramePr>
          <p:nvPr>
            <p:extLst>
              <p:ext uri="{D42A27DB-BD31-4B8C-83A1-F6EECF244321}">
                <p14:modId xmlns:p14="http://schemas.microsoft.com/office/powerpoint/2010/main" val="2313198524"/>
              </p:ext>
            </p:extLst>
          </p:nvPr>
        </p:nvGraphicFramePr>
        <p:xfrm>
          <a:off x="453656" y="1685485"/>
          <a:ext cx="8583898" cy="3487030"/>
        </p:xfrm>
        <a:graphic>
          <a:graphicData uri="http://schemas.openxmlformats.org/drawingml/2006/table">
            <a:tbl>
              <a:tblPr firstRow="1" bandRow="1">
                <a:tableStyleId>{D7AC3CCA-C797-4891-BE02-D94E43425B78}</a:tableStyleId>
              </a:tblPr>
              <a:tblGrid>
                <a:gridCol w="1117390">
                  <a:extLst>
                    <a:ext uri="{9D8B030D-6E8A-4147-A177-3AD203B41FA5}">
                      <a16:colId xmlns:a16="http://schemas.microsoft.com/office/drawing/2014/main" val="3929072872"/>
                    </a:ext>
                  </a:extLst>
                </a:gridCol>
                <a:gridCol w="7466508">
                  <a:extLst>
                    <a:ext uri="{9D8B030D-6E8A-4147-A177-3AD203B41FA5}">
                      <a16:colId xmlns:a16="http://schemas.microsoft.com/office/drawing/2014/main" val="2278328436"/>
                    </a:ext>
                  </a:extLst>
                </a:gridCol>
              </a:tblGrid>
              <a:tr h="552249">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Functionality</a:t>
                      </a:r>
                    </a:p>
                  </a:txBody>
                  <a:tcPr/>
                </a:tc>
                <a:extLst>
                  <a:ext uri="{0D108BD9-81ED-4DB2-BD59-A6C34878D82A}">
                    <a16:rowId xmlns:a16="http://schemas.microsoft.com/office/drawing/2014/main" val="2805753173"/>
                  </a:ext>
                </a:extLst>
              </a:tr>
              <a:tr h="2934781">
                <a:tc>
                  <a:txBody>
                    <a:bodyPr/>
                    <a:lstStyle/>
                    <a:p>
                      <a:r>
                        <a:rPr lang="en-US" sz="1400" b="1" u="none" strike="noStrike" kern="1200" baseline="0" dirty="0">
                          <a:latin typeface="Arial" panose="020B0604020202020204" pitchFamily="34" charset="0"/>
                          <a:cs typeface="Arial" panose="020B0604020202020204" pitchFamily="34" charset="0"/>
                        </a:rPr>
                        <a:t>C.3.11</a:t>
                      </a:r>
                      <a:endParaRPr lang="en-ZA" sz="1400" b="1" dirty="0">
                        <a:latin typeface="Arial" panose="020B0604020202020204" pitchFamily="34" charset="0"/>
                        <a:cs typeface="Arial" panose="020B0604020202020204" pitchFamily="34" charset="0"/>
                      </a:endParaRPr>
                    </a:p>
                  </a:txBody>
                  <a:tcPr>
                    <a:noFill/>
                  </a:tcPr>
                </a:tc>
                <a:tc>
                  <a:txBody>
                    <a:bodyPr/>
                    <a:lstStyle/>
                    <a:p>
                      <a:r>
                        <a:rPr lang="en-ZA" sz="1300" kern="1200" dirty="0">
                          <a:solidFill>
                            <a:schemeClr val="dk1"/>
                          </a:solidFill>
                          <a:effectLst/>
                          <a:latin typeface="Arial" panose="020B0604020202020204" pitchFamily="34" charset="0"/>
                          <a:ea typeface="+mn-ea"/>
                          <a:cs typeface="Arial" panose="020B0604020202020204" pitchFamily="34" charset="0"/>
                        </a:rPr>
                        <a:t>As part of the quality criteria as specified above, key persons shall be used to calculate the technical experience and managerial ability score. For this purpose, the tenderer may pro­pose the same candidate for more than 1 (one) position simultaneously. If this is proposed and the evidence of the candidates’ suitability is different for each position in the team, then separate Returnable Schedules for each position must be completed.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Each proposed candidate shall complete the relevant B1 and B2 forms included in the Returnable Schedules. The Project Leader (PL) and the Assistant Project Leader (APL) (if applicable) will be limited to participate in a maximum number of 6 (six) conventional contracts in active design phase which will be complete after the award of the Works Contract tender. Design Specialists (DS) and Assistant Design Specialists (ADS) (if applicable) will be limited to participate in a maximum number of 6 (six) conventional contracts in the design phase with the Employer which will be complete after the Detailed Design report is accepted by the Employer. </a:t>
                      </a:r>
                      <a:endParaRPr lang="en-US" sz="1300" kern="1200" dirty="0">
                        <a:solidFill>
                          <a:schemeClr val="dk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2191240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802EBB-9BFA-48BA-8DB2-6E63C88D5A07}"/>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TECHNICAL EVALUATION</a:t>
            </a:r>
          </a:p>
        </p:txBody>
      </p:sp>
      <p:graphicFrame>
        <p:nvGraphicFramePr>
          <p:cNvPr id="5" name="Table 4">
            <a:extLst>
              <a:ext uri="{FF2B5EF4-FFF2-40B4-BE49-F238E27FC236}">
                <a16:creationId xmlns:a16="http://schemas.microsoft.com/office/drawing/2014/main" id="{688C7C19-B53E-47D2-BB56-B573BEE78711}"/>
              </a:ext>
            </a:extLst>
          </p:cNvPr>
          <p:cNvGraphicFramePr>
            <a:graphicFrameLocks noGrp="1"/>
          </p:cNvGraphicFramePr>
          <p:nvPr>
            <p:extLst>
              <p:ext uri="{D42A27DB-BD31-4B8C-83A1-F6EECF244321}">
                <p14:modId xmlns:p14="http://schemas.microsoft.com/office/powerpoint/2010/main" val="11823014"/>
              </p:ext>
            </p:extLst>
          </p:nvPr>
        </p:nvGraphicFramePr>
        <p:xfrm>
          <a:off x="453656" y="728981"/>
          <a:ext cx="8583898" cy="5200449"/>
        </p:xfrm>
        <a:graphic>
          <a:graphicData uri="http://schemas.openxmlformats.org/drawingml/2006/table">
            <a:tbl>
              <a:tblPr firstRow="1" bandRow="1">
                <a:tableStyleId>{D7AC3CCA-C797-4891-BE02-D94E43425B78}</a:tableStyleId>
              </a:tblPr>
              <a:tblGrid>
                <a:gridCol w="1117390">
                  <a:extLst>
                    <a:ext uri="{9D8B030D-6E8A-4147-A177-3AD203B41FA5}">
                      <a16:colId xmlns:a16="http://schemas.microsoft.com/office/drawing/2014/main" val="3929072872"/>
                    </a:ext>
                  </a:extLst>
                </a:gridCol>
                <a:gridCol w="7466508">
                  <a:extLst>
                    <a:ext uri="{9D8B030D-6E8A-4147-A177-3AD203B41FA5}">
                      <a16:colId xmlns:a16="http://schemas.microsoft.com/office/drawing/2014/main" val="2278328436"/>
                    </a:ext>
                  </a:extLst>
                </a:gridCol>
              </a:tblGrid>
              <a:tr h="552249">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Functionality</a:t>
                      </a:r>
                    </a:p>
                  </a:txBody>
                  <a:tcPr/>
                </a:tc>
                <a:extLst>
                  <a:ext uri="{0D108BD9-81ED-4DB2-BD59-A6C34878D82A}">
                    <a16:rowId xmlns:a16="http://schemas.microsoft.com/office/drawing/2014/main" val="2805753173"/>
                  </a:ext>
                </a:extLst>
              </a:tr>
              <a:tr h="2934781">
                <a:tc>
                  <a:txBody>
                    <a:bodyPr/>
                    <a:lstStyle/>
                    <a:p>
                      <a:r>
                        <a:rPr lang="en-US" sz="1400" b="1" u="none" strike="noStrike" kern="1200" baseline="0" dirty="0">
                          <a:latin typeface="Arial" panose="020B0604020202020204" pitchFamily="34" charset="0"/>
                          <a:cs typeface="Arial" panose="020B0604020202020204" pitchFamily="34" charset="0"/>
                        </a:rPr>
                        <a:t>C.3.11</a:t>
                      </a:r>
                      <a:endParaRPr lang="en-ZA" sz="1400" b="1" dirty="0">
                        <a:latin typeface="Arial" panose="020B0604020202020204" pitchFamily="34" charset="0"/>
                        <a:cs typeface="Arial" panose="020B0604020202020204" pitchFamily="34" charset="0"/>
                      </a:endParaRPr>
                    </a:p>
                  </a:txBody>
                  <a:tcPr>
                    <a:noFill/>
                  </a:tcPr>
                </a:tc>
                <a:tc>
                  <a:txBody>
                    <a:bodyPr/>
                    <a:lstStyle/>
                    <a:p>
                      <a:r>
                        <a:rPr lang="en-ZA" sz="1300" kern="1200" dirty="0">
                          <a:solidFill>
                            <a:schemeClr val="dk1"/>
                          </a:solidFill>
                          <a:effectLst/>
                          <a:latin typeface="Arial" panose="020B0604020202020204" pitchFamily="34" charset="0"/>
                          <a:ea typeface="+mn-ea"/>
                          <a:cs typeface="Arial" panose="020B0604020202020204" pitchFamily="34" charset="0"/>
                        </a:rPr>
                        <a:t>Tenderers must submit an alternative candidate for those positions identified as being possible areas of conflict by completing separate Returnable Schedules Form B1 and B2 for the alternate. The Employer will not request alternative candidates after tender closure and will interpret the lack of any alternative candidate as an indication the tenderer accepts that it will be impossible to be awarded more projects than the limitations applicable to Key Persons. The Employer reserves the right to select according to its best interest and not the tenderers.</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When a proposed candidate for any position is not in the permanent employ of the tenderer but a contracted person, this must be indicated on form B2, and a signed letter of consent from the candidate must be submitted with the relevant B-forms. When a proposed candidate for any position is a permanent staff member of the tenderer, this must be indicated on Form B2, and a signed letter of confirmation must be submitted with the relevant B-forms.</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The following key persons shall form part of the quality criteria: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Project  Leader  </a:t>
                      </a:r>
                    </a:p>
                    <a:p>
                      <a:r>
                        <a:rPr lang="en-ZA" sz="1300" kern="1200" dirty="0">
                          <a:solidFill>
                            <a:schemeClr val="dk1"/>
                          </a:solidFill>
                          <a:effectLst/>
                          <a:latin typeface="Arial" panose="020B0604020202020204" pitchFamily="34" charset="0"/>
                          <a:ea typeface="+mn-ea"/>
                          <a:cs typeface="Arial" panose="020B0604020202020204" pitchFamily="34" charset="0"/>
                        </a:rPr>
                        <a:t>Design  Specialist:  Pavement and Materials Engineer</a:t>
                      </a:r>
                      <a:endParaRPr lang="en-US" sz="1300" kern="1200" dirty="0">
                        <a:solidFill>
                          <a:schemeClr val="dk1"/>
                        </a:solidFill>
                        <a:effectLst/>
                        <a:latin typeface="Arial" panose="020B0604020202020204" pitchFamily="34" charset="0"/>
                        <a:ea typeface="+mn-ea"/>
                        <a:cs typeface="Arial" panose="020B0604020202020204" pitchFamily="34" charset="0"/>
                      </a:endParaRPr>
                    </a:p>
                    <a:p>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Other required resources (Design Specialist(s))</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Additional required resources (Design Specialist(s)) other than Key Persons for this project is as follows: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Design  Specialist:  Traffic Engineer</a:t>
                      </a:r>
                      <a:endParaRPr lang="en-US" sz="1300" kern="1200" dirty="0">
                        <a:solidFill>
                          <a:schemeClr val="dk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4081080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802EBB-9BFA-48BA-8DB2-6E63C88D5A07}"/>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TECHNICAL EVALUATION</a:t>
            </a:r>
          </a:p>
        </p:txBody>
      </p:sp>
      <p:graphicFrame>
        <p:nvGraphicFramePr>
          <p:cNvPr id="6" name="Table 5">
            <a:extLst>
              <a:ext uri="{FF2B5EF4-FFF2-40B4-BE49-F238E27FC236}">
                <a16:creationId xmlns:a16="http://schemas.microsoft.com/office/drawing/2014/main" id="{10AF71F6-9510-4347-B1AC-69E5D99B4502}"/>
              </a:ext>
            </a:extLst>
          </p:cNvPr>
          <p:cNvGraphicFramePr>
            <a:graphicFrameLocks noGrp="1"/>
          </p:cNvGraphicFramePr>
          <p:nvPr>
            <p:extLst>
              <p:ext uri="{D42A27DB-BD31-4B8C-83A1-F6EECF244321}">
                <p14:modId xmlns:p14="http://schemas.microsoft.com/office/powerpoint/2010/main" val="286771712"/>
              </p:ext>
            </p:extLst>
          </p:nvPr>
        </p:nvGraphicFramePr>
        <p:xfrm>
          <a:off x="1347530" y="1503421"/>
          <a:ext cx="7195502" cy="3513901"/>
        </p:xfrm>
        <a:graphic>
          <a:graphicData uri="http://schemas.openxmlformats.org/drawingml/2006/table">
            <a:tbl>
              <a:tblPr firstRow="1" bandRow="1">
                <a:tableStyleId>{D7AC3CCA-C797-4891-BE02-D94E43425B78}</a:tableStyleId>
              </a:tblPr>
              <a:tblGrid>
                <a:gridCol w="989925">
                  <a:extLst>
                    <a:ext uri="{9D8B030D-6E8A-4147-A177-3AD203B41FA5}">
                      <a16:colId xmlns:a16="http://schemas.microsoft.com/office/drawing/2014/main" val="3929072872"/>
                    </a:ext>
                  </a:extLst>
                </a:gridCol>
                <a:gridCol w="6205577">
                  <a:extLst>
                    <a:ext uri="{9D8B030D-6E8A-4147-A177-3AD203B41FA5}">
                      <a16:colId xmlns:a16="http://schemas.microsoft.com/office/drawing/2014/main" val="2278328436"/>
                    </a:ext>
                  </a:extLst>
                </a:gridCol>
              </a:tblGrid>
              <a:tr h="552249">
                <a:tc>
                  <a:txBody>
                    <a:bodyPr/>
                    <a:lstStyle/>
                    <a:p>
                      <a:r>
                        <a:rPr lang="en-ZA" sz="1600" dirty="0">
                          <a:solidFill>
                            <a:schemeClr val="tx1"/>
                          </a:solidFill>
                          <a:latin typeface="Arial" panose="020B0604020202020204" pitchFamily="34" charset="0"/>
                          <a:cs typeface="Arial" panose="020B0604020202020204" pitchFamily="34" charset="0"/>
                        </a:rPr>
                        <a:t>Clause </a:t>
                      </a:r>
                    </a:p>
                    <a:p>
                      <a:r>
                        <a:rPr lang="en-ZA" sz="1600" dirty="0">
                          <a:solidFill>
                            <a:schemeClr val="tx1"/>
                          </a:solidFill>
                          <a:latin typeface="Arial" panose="020B0604020202020204" pitchFamily="34" charset="0"/>
                          <a:cs typeface="Arial" panose="020B0604020202020204" pitchFamily="34" charset="0"/>
                        </a:rPr>
                        <a:t>Number</a:t>
                      </a:r>
                    </a:p>
                  </a:txBody>
                  <a:tcPr/>
                </a:tc>
                <a:tc>
                  <a:txBody>
                    <a:bodyPr/>
                    <a:lstStyle/>
                    <a:p>
                      <a:r>
                        <a:rPr lang="en-ZA" sz="1600" dirty="0">
                          <a:solidFill>
                            <a:schemeClr val="tx1"/>
                          </a:solidFill>
                          <a:latin typeface="Arial" panose="020B0604020202020204" pitchFamily="34" charset="0"/>
                          <a:cs typeface="Arial" panose="020B0604020202020204" pitchFamily="34" charset="0"/>
                        </a:rPr>
                        <a:t>Due Diligence</a:t>
                      </a:r>
                    </a:p>
                  </a:txBody>
                  <a:tcPr/>
                </a:tc>
                <a:extLst>
                  <a:ext uri="{0D108BD9-81ED-4DB2-BD59-A6C34878D82A}">
                    <a16:rowId xmlns:a16="http://schemas.microsoft.com/office/drawing/2014/main" val="2805753173"/>
                  </a:ext>
                </a:extLst>
              </a:tr>
              <a:tr h="2934781">
                <a:tc>
                  <a:txBody>
                    <a:bodyPr/>
                    <a:lstStyle/>
                    <a:p>
                      <a:r>
                        <a:rPr lang="en-US" sz="1600" b="1" u="none" strike="noStrike" kern="1200" baseline="0" dirty="0">
                          <a:solidFill>
                            <a:schemeClr val="tx1"/>
                          </a:solidFill>
                          <a:latin typeface="Arial" panose="020B0604020202020204" pitchFamily="34" charset="0"/>
                          <a:cs typeface="Arial" panose="020B0604020202020204" pitchFamily="34" charset="0"/>
                        </a:rPr>
                        <a:t>C.3.13</a:t>
                      </a:r>
                      <a:endParaRPr lang="en-ZA" sz="1600" b="1" dirty="0">
                        <a:solidFill>
                          <a:schemeClr val="tx1"/>
                        </a:solidFill>
                        <a:latin typeface="Arial" panose="020B0604020202020204" pitchFamily="34" charset="0"/>
                        <a:cs typeface="Arial" panose="020B0604020202020204" pitchFamily="34" charset="0"/>
                      </a:endParaRPr>
                    </a:p>
                  </a:txBody>
                  <a:tcPr>
                    <a:noFill/>
                  </a:tcPr>
                </a:tc>
                <a:tc>
                  <a:txBody>
                    <a:bodyPr/>
                    <a:lstStyle/>
                    <a:p>
                      <a:r>
                        <a:rPr lang="en-ZA" sz="1300" kern="1200" dirty="0">
                          <a:solidFill>
                            <a:schemeClr val="dk1"/>
                          </a:solidFill>
                          <a:effectLst/>
                          <a:latin typeface="Arial" panose="020B0604020202020204" pitchFamily="34" charset="0"/>
                          <a:ea typeface="+mn-ea"/>
                          <a:cs typeface="Arial" panose="020B0604020202020204" pitchFamily="34" charset="0"/>
                        </a:rPr>
                        <a:t>The due diligence will evaluate the overall risk associated with the tender. The due diligence will take into consideration the following:</a:t>
                      </a:r>
                      <a:endParaRPr lang="en-US" sz="1300" kern="1200" dirty="0">
                        <a:solidFill>
                          <a:schemeClr val="dk1"/>
                        </a:solidFill>
                        <a:effectLst/>
                        <a:latin typeface="Arial" panose="020B0604020202020204" pitchFamily="34" charset="0"/>
                        <a:ea typeface="+mn-ea"/>
                        <a:cs typeface="Arial" panose="020B0604020202020204" pitchFamily="34" charset="0"/>
                      </a:endParaRPr>
                    </a:p>
                    <a:p>
                      <a:pPr lvl="0"/>
                      <a:r>
                        <a:rPr lang="en-ZA" sz="1300" kern="1200" dirty="0">
                          <a:solidFill>
                            <a:schemeClr val="dk1"/>
                          </a:solidFill>
                          <a:effectLst/>
                          <a:latin typeface="Arial" panose="020B0604020202020204" pitchFamily="34" charset="0"/>
                          <a:ea typeface="+mn-ea"/>
                          <a:cs typeface="Arial" panose="020B0604020202020204" pitchFamily="34" charset="0"/>
                        </a:rPr>
                        <a:t>Assessment of financial statements to assess the financial position of the tenderer and its ability to obtain the necessary guarantees or insurances;</a:t>
                      </a:r>
                      <a:endParaRPr lang="en-US" sz="1300" kern="1200" dirty="0">
                        <a:solidFill>
                          <a:schemeClr val="dk1"/>
                        </a:solidFill>
                        <a:effectLst/>
                        <a:latin typeface="Arial" panose="020B0604020202020204" pitchFamily="34" charset="0"/>
                        <a:ea typeface="+mn-ea"/>
                        <a:cs typeface="Arial" panose="020B0604020202020204" pitchFamily="34" charset="0"/>
                      </a:endParaRPr>
                    </a:p>
                    <a:p>
                      <a:pPr lvl="0"/>
                      <a:r>
                        <a:rPr lang="en-ZA" sz="1300" kern="1200" dirty="0">
                          <a:solidFill>
                            <a:schemeClr val="dk1"/>
                          </a:solidFill>
                          <a:effectLst/>
                          <a:latin typeface="Arial" panose="020B0604020202020204" pitchFamily="34" charset="0"/>
                          <a:ea typeface="+mn-ea"/>
                          <a:cs typeface="Arial" panose="020B0604020202020204" pitchFamily="34" charset="0"/>
                        </a:rPr>
                        <a:t>Integrity risk evaluation;</a:t>
                      </a:r>
                      <a:endParaRPr lang="en-US" sz="1300" kern="1200" dirty="0">
                        <a:solidFill>
                          <a:schemeClr val="dk1"/>
                        </a:solidFill>
                        <a:effectLst/>
                        <a:latin typeface="Arial" panose="020B0604020202020204" pitchFamily="34" charset="0"/>
                        <a:ea typeface="+mn-ea"/>
                        <a:cs typeface="Arial" panose="020B0604020202020204" pitchFamily="34" charset="0"/>
                      </a:endParaRPr>
                    </a:p>
                    <a:p>
                      <a:pPr lvl="0"/>
                      <a:r>
                        <a:rPr lang="en-ZA" sz="1300" kern="1200" dirty="0">
                          <a:solidFill>
                            <a:schemeClr val="dk1"/>
                          </a:solidFill>
                          <a:effectLst/>
                          <a:latin typeface="Arial" panose="020B0604020202020204" pitchFamily="34" charset="0"/>
                          <a:ea typeface="+mn-ea"/>
                          <a:cs typeface="Arial" panose="020B0604020202020204" pitchFamily="34" charset="0"/>
                        </a:rPr>
                        <a:t>Operations, activities, locations and key customers;</a:t>
                      </a:r>
                      <a:endParaRPr lang="en-US" sz="1300" kern="1200" dirty="0">
                        <a:solidFill>
                          <a:schemeClr val="dk1"/>
                        </a:solidFill>
                        <a:effectLst/>
                        <a:latin typeface="Arial" panose="020B0604020202020204" pitchFamily="34" charset="0"/>
                        <a:ea typeface="+mn-ea"/>
                        <a:cs typeface="Arial" panose="020B0604020202020204" pitchFamily="34" charset="0"/>
                      </a:endParaRPr>
                    </a:p>
                    <a:p>
                      <a:pPr lvl="0"/>
                      <a:r>
                        <a:rPr lang="en-ZA" sz="1300" kern="1200" dirty="0">
                          <a:solidFill>
                            <a:schemeClr val="dk1"/>
                          </a:solidFill>
                          <a:effectLst/>
                          <a:latin typeface="Arial" panose="020B0604020202020204" pitchFamily="34" charset="0"/>
                          <a:ea typeface="+mn-ea"/>
                          <a:cs typeface="Arial" panose="020B0604020202020204" pitchFamily="34" charset="0"/>
                        </a:rPr>
                        <a:t>Reference checks from previous clients; and</a:t>
                      </a:r>
                      <a:endParaRPr lang="en-US" sz="1300" kern="1200" dirty="0">
                        <a:solidFill>
                          <a:schemeClr val="dk1"/>
                        </a:solidFill>
                        <a:effectLst/>
                        <a:latin typeface="Arial" panose="020B0604020202020204" pitchFamily="34" charset="0"/>
                        <a:ea typeface="+mn-ea"/>
                        <a:cs typeface="Arial" panose="020B0604020202020204" pitchFamily="34" charset="0"/>
                      </a:endParaRPr>
                    </a:p>
                    <a:p>
                      <a:pPr lvl="0"/>
                      <a:r>
                        <a:rPr lang="en-ZA" sz="1300" kern="1200" dirty="0">
                          <a:solidFill>
                            <a:schemeClr val="dk1"/>
                          </a:solidFill>
                          <a:effectLst/>
                          <a:latin typeface="Arial" panose="020B0604020202020204" pitchFamily="34" charset="0"/>
                          <a:ea typeface="+mn-ea"/>
                          <a:cs typeface="Arial" panose="020B0604020202020204" pitchFamily="34" charset="0"/>
                        </a:rPr>
                        <a:t>Risk rating (i.e., high risk, medium to high risk, medium risk or low risk) of the tenderer.</a:t>
                      </a:r>
                      <a:endParaRPr lang="en-US" sz="1300" kern="1200" dirty="0">
                        <a:solidFill>
                          <a:schemeClr val="dk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1071779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0661740-E83E-C02F-2462-53351787C541}"/>
              </a:ext>
            </a:extLst>
          </p:cNvPr>
          <p:cNvSpPr txBox="1">
            <a:spLocks/>
          </p:cNvSpPr>
          <p:nvPr/>
        </p:nvSpPr>
        <p:spPr>
          <a:xfrm>
            <a:off x="2772282" y="385699"/>
            <a:ext cx="3556000" cy="330835"/>
          </a:xfrm>
          <a:prstGeom prst="rect">
            <a:avLst/>
          </a:prstGeom>
        </p:spPr>
        <p:txBody>
          <a:bodyPr vert="horz" wrap="square" lIns="0" tIns="13335" rIns="0" bIns="0" rtlCol="0">
            <a:spAutoFit/>
          </a:bodyPr>
          <a:lstStyle>
            <a:lvl1pPr>
              <a:defRPr sz="2000" b="0" i="0">
                <a:solidFill>
                  <a:schemeClr val="tx1"/>
                </a:solidFill>
                <a:latin typeface="Arial Black"/>
                <a:ea typeface="+mj-ea"/>
                <a:cs typeface="Arial Black"/>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latin typeface="Arial Black"/>
                <a:ea typeface="+mj-ea"/>
              </a:rPr>
              <a:t>PRICE</a:t>
            </a:r>
            <a:r>
              <a:rPr kumimoji="0" lang="en-US" sz="2000" b="0" i="0" u="none" strike="noStrike" kern="0" cap="none" spc="-55" normalizeH="0" baseline="0" noProof="0">
                <a:ln>
                  <a:noFill/>
                </a:ln>
                <a:solidFill>
                  <a:sysClr val="windowText" lastClr="000000"/>
                </a:solidFill>
                <a:effectLst/>
                <a:uLnTx/>
                <a:uFillTx/>
                <a:latin typeface="Arial Black"/>
                <a:ea typeface="+mj-ea"/>
              </a:rPr>
              <a:t> </a:t>
            </a:r>
            <a:r>
              <a:rPr kumimoji="0" lang="en-US" sz="2000" b="0" i="0" u="none" strike="noStrike" kern="0" cap="none" spc="0" normalizeH="0" baseline="0" noProof="0">
                <a:ln>
                  <a:noFill/>
                </a:ln>
                <a:solidFill>
                  <a:sysClr val="windowText" lastClr="000000"/>
                </a:solidFill>
                <a:effectLst/>
                <a:uLnTx/>
                <a:uFillTx/>
                <a:latin typeface="Arial Black"/>
                <a:ea typeface="+mj-ea"/>
              </a:rPr>
              <a:t>AND</a:t>
            </a:r>
            <a:r>
              <a:rPr kumimoji="0" lang="en-US" sz="2000" b="0" i="0" u="none" strike="noStrike" kern="0" cap="none" spc="-60" normalizeH="0" baseline="0" noProof="0">
                <a:ln>
                  <a:noFill/>
                </a:ln>
                <a:solidFill>
                  <a:sysClr val="windowText" lastClr="000000"/>
                </a:solidFill>
                <a:effectLst/>
                <a:uLnTx/>
                <a:uFillTx/>
                <a:latin typeface="Arial Black"/>
                <a:ea typeface="+mj-ea"/>
              </a:rPr>
              <a:t> </a:t>
            </a:r>
            <a:r>
              <a:rPr kumimoji="0" lang="en-US" sz="2000" b="0" i="0" u="none" strike="noStrike" kern="0" cap="none" spc="0" normalizeH="0" baseline="0" noProof="0">
                <a:ln>
                  <a:noFill/>
                </a:ln>
                <a:solidFill>
                  <a:sysClr val="windowText" lastClr="000000"/>
                </a:solidFill>
                <a:effectLst/>
                <a:uLnTx/>
                <a:uFillTx/>
                <a:latin typeface="Arial Black"/>
                <a:ea typeface="+mj-ea"/>
              </a:rPr>
              <a:t>PREFERENCE</a:t>
            </a:r>
            <a:endParaRPr kumimoji="0" lang="en-US" sz="2000" b="0" i="0" u="none" strike="noStrike" kern="0" cap="none" spc="0" normalizeH="0" baseline="0" noProof="0" dirty="0">
              <a:ln>
                <a:noFill/>
              </a:ln>
              <a:solidFill>
                <a:sysClr val="windowText" lastClr="000000"/>
              </a:solidFill>
              <a:effectLst/>
              <a:uLnTx/>
              <a:uFillTx/>
              <a:latin typeface="Arial Black"/>
              <a:ea typeface="+mj-ea"/>
            </a:endParaRPr>
          </a:p>
        </p:txBody>
      </p:sp>
      <p:sp>
        <p:nvSpPr>
          <p:cNvPr id="3" name="object 3">
            <a:extLst>
              <a:ext uri="{FF2B5EF4-FFF2-40B4-BE49-F238E27FC236}">
                <a16:creationId xmlns:a16="http://schemas.microsoft.com/office/drawing/2014/main" id="{FE3E48B0-9A51-A015-544B-7AD08AF77E57}"/>
              </a:ext>
            </a:extLst>
          </p:cNvPr>
          <p:cNvSpPr txBox="1"/>
          <p:nvPr/>
        </p:nvSpPr>
        <p:spPr>
          <a:xfrm>
            <a:off x="507836" y="1371888"/>
            <a:ext cx="8430260" cy="3203575"/>
          </a:xfrm>
          <a:prstGeom prst="rect">
            <a:avLst/>
          </a:prstGeom>
        </p:spPr>
        <p:txBody>
          <a:bodyPr vert="horz" wrap="square" lIns="0" tIns="12065" rIns="0" bIns="0" rtlCol="0">
            <a:spAutoFit/>
          </a:bodyPr>
          <a:lstStyle/>
          <a:p>
            <a:pPr marL="12700" marR="8890" algn="just">
              <a:spcBef>
                <a:spcPts val="95"/>
              </a:spcBef>
            </a:pPr>
            <a:r>
              <a:rPr sz="1600" spc="-10" dirty="0">
                <a:solidFill>
                  <a:prstClr val="black"/>
                </a:solidFill>
                <a:latin typeface="Arial Black"/>
                <a:cs typeface="Arial Black"/>
              </a:rPr>
              <a:t>TENDERERS </a:t>
            </a:r>
            <a:r>
              <a:rPr sz="1600" spc="-5" dirty="0">
                <a:solidFill>
                  <a:prstClr val="black"/>
                </a:solidFill>
                <a:latin typeface="Arial Black"/>
                <a:cs typeface="Arial Black"/>
              </a:rPr>
              <a:t>WHO </a:t>
            </a:r>
            <a:r>
              <a:rPr sz="1600" spc="-10" dirty="0">
                <a:solidFill>
                  <a:prstClr val="black"/>
                </a:solidFill>
                <a:latin typeface="Arial Black"/>
                <a:cs typeface="Arial Black"/>
              </a:rPr>
              <a:t>MEET </a:t>
            </a:r>
            <a:r>
              <a:rPr sz="1600" spc="-5" dirty="0">
                <a:solidFill>
                  <a:prstClr val="black"/>
                </a:solidFill>
                <a:latin typeface="Arial Black"/>
                <a:cs typeface="Arial Black"/>
              </a:rPr>
              <a:t>THE ELIGIBILITY </a:t>
            </a:r>
            <a:r>
              <a:rPr sz="1600" dirty="0">
                <a:solidFill>
                  <a:prstClr val="black"/>
                </a:solidFill>
                <a:latin typeface="Arial Black"/>
                <a:cs typeface="Arial Black"/>
              </a:rPr>
              <a:t>AND </a:t>
            </a:r>
            <a:r>
              <a:rPr sz="1600" spc="-5" dirty="0">
                <a:solidFill>
                  <a:prstClr val="black"/>
                </a:solidFill>
                <a:latin typeface="Arial Black"/>
                <a:cs typeface="Arial Black"/>
              </a:rPr>
              <a:t>COMPLIANCE, TECHNICAL </a:t>
            </a:r>
            <a:r>
              <a:rPr sz="1600" dirty="0">
                <a:solidFill>
                  <a:prstClr val="black"/>
                </a:solidFill>
                <a:latin typeface="Arial Black"/>
                <a:cs typeface="Arial Black"/>
              </a:rPr>
              <a:t> AND FINANCIAL </a:t>
            </a:r>
            <a:r>
              <a:rPr sz="1600" spc="-5" dirty="0">
                <a:solidFill>
                  <a:prstClr val="black"/>
                </a:solidFill>
                <a:latin typeface="Arial Black"/>
                <a:cs typeface="Arial Black"/>
              </a:rPr>
              <a:t>REQUIREMENTS SHALL </a:t>
            </a:r>
            <a:r>
              <a:rPr sz="1600" spc="-10" dirty="0">
                <a:solidFill>
                  <a:prstClr val="black"/>
                </a:solidFill>
                <a:latin typeface="Arial Black"/>
                <a:cs typeface="Arial Black"/>
              </a:rPr>
              <a:t>BE </a:t>
            </a:r>
            <a:r>
              <a:rPr sz="1600" spc="-40" dirty="0">
                <a:solidFill>
                  <a:prstClr val="black"/>
                </a:solidFill>
                <a:latin typeface="Arial Black"/>
                <a:cs typeface="Arial Black"/>
              </a:rPr>
              <a:t>EVALUATED </a:t>
            </a:r>
            <a:r>
              <a:rPr sz="1600" dirty="0">
                <a:solidFill>
                  <a:prstClr val="black"/>
                </a:solidFill>
                <a:latin typeface="Arial Black"/>
                <a:cs typeface="Arial Black"/>
              </a:rPr>
              <a:t>FOR </a:t>
            </a:r>
            <a:r>
              <a:rPr sz="1600" spc="-5" dirty="0">
                <a:solidFill>
                  <a:prstClr val="black"/>
                </a:solidFill>
                <a:latin typeface="Arial Black"/>
                <a:cs typeface="Arial Black"/>
              </a:rPr>
              <a:t>PRICE </a:t>
            </a:r>
            <a:r>
              <a:rPr sz="1600" dirty="0">
                <a:solidFill>
                  <a:prstClr val="black"/>
                </a:solidFill>
                <a:latin typeface="Arial Black"/>
                <a:cs typeface="Arial Black"/>
              </a:rPr>
              <a:t>AND </a:t>
            </a:r>
            <a:r>
              <a:rPr sz="1600" spc="5" dirty="0">
                <a:solidFill>
                  <a:prstClr val="black"/>
                </a:solidFill>
                <a:latin typeface="Arial Black"/>
                <a:cs typeface="Arial Black"/>
              </a:rPr>
              <a:t> </a:t>
            </a:r>
            <a:r>
              <a:rPr sz="1600" spc="-10" dirty="0">
                <a:solidFill>
                  <a:prstClr val="black"/>
                </a:solidFill>
                <a:latin typeface="Arial Black"/>
                <a:cs typeface="Arial Black"/>
              </a:rPr>
              <a:t>PREFERENCE.</a:t>
            </a:r>
            <a:endParaRPr sz="1600" dirty="0">
              <a:solidFill>
                <a:prstClr val="black"/>
              </a:solidFill>
              <a:latin typeface="Arial Black"/>
              <a:cs typeface="Arial Black"/>
            </a:endParaRPr>
          </a:p>
          <a:p>
            <a:pPr>
              <a:spcBef>
                <a:spcPts val="5"/>
              </a:spcBef>
            </a:pPr>
            <a:endParaRPr sz="1400" dirty="0">
              <a:solidFill>
                <a:prstClr val="black"/>
              </a:solidFill>
              <a:latin typeface="Arial Black"/>
              <a:cs typeface="Arial Black"/>
            </a:endParaRPr>
          </a:p>
          <a:p>
            <a:pPr marL="299085" marR="5080" indent="-287020">
              <a:buFont typeface="Wingdings"/>
              <a:buChar char=""/>
              <a:tabLst>
                <a:tab pos="299720" algn="l"/>
              </a:tabLst>
            </a:pPr>
            <a:r>
              <a:rPr sz="1600" b="1" spc="-5" dirty="0">
                <a:solidFill>
                  <a:prstClr val="black"/>
                </a:solidFill>
                <a:latin typeface="Arial"/>
                <a:cs typeface="Arial"/>
              </a:rPr>
              <a:t>IN</a:t>
            </a:r>
            <a:r>
              <a:rPr sz="1600" b="1" spc="95" dirty="0">
                <a:solidFill>
                  <a:prstClr val="black"/>
                </a:solidFill>
                <a:latin typeface="Arial"/>
                <a:cs typeface="Arial"/>
              </a:rPr>
              <a:t> </a:t>
            </a:r>
            <a:r>
              <a:rPr sz="1600" b="1" spc="-5" dirty="0">
                <a:solidFill>
                  <a:prstClr val="black"/>
                </a:solidFill>
                <a:latin typeface="Arial"/>
                <a:cs typeface="Arial"/>
              </a:rPr>
              <a:t>ORDER</a:t>
            </a:r>
            <a:r>
              <a:rPr sz="1600" b="1" spc="75" dirty="0">
                <a:solidFill>
                  <a:prstClr val="black"/>
                </a:solidFill>
                <a:latin typeface="Arial"/>
                <a:cs typeface="Arial"/>
              </a:rPr>
              <a:t> </a:t>
            </a:r>
            <a:r>
              <a:rPr sz="1600" b="1" spc="-20" dirty="0">
                <a:solidFill>
                  <a:prstClr val="black"/>
                </a:solidFill>
                <a:latin typeface="Arial"/>
                <a:cs typeface="Arial"/>
              </a:rPr>
              <a:t>TO</a:t>
            </a:r>
            <a:r>
              <a:rPr sz="1600" b="1" spc="75" dirty="0">
                <a:solidFill>
                  <a:prstClr val="black"/>
                </a:solidFill>
                <a:latin typeface="Arial"/>
                <a:cs typeface="Arial"/>
              </a:rPr>
              <a:t> </a:t>
            </a:r>
            <a:r>
              <a:rPr sz="1600" b="1" spc="-5" dirty="0">
                <a:solidFill>
                  <a:prstClr val="black"/>
                </a:solidFill>
                <a:latin typeface="Arial"/>
                <a:cs typeface="Arial"/>
              </a:rPr>
              <a:t>SCORE</a:t>
            </a:r>
            <a:r>
              <a:rPr sz="1600" b="1" spc="85" dirty="0">
                <a:solidFill>
                  <a:prstClr val="black"/>
                </a:solidFill>
                <a:latin typeface="Arial"/>
                <a:cs typeface="Arial"/>
              </a:rPr>
              <a:t> </a:t>
            </a:r>
            <a:r>
              <a:rPr sz="1600" b="1" spc="-5" dirty="0">
                <a:solidFill>
                  <a:prstClr val="black"/>
                </a:solidFill>
                <a:latin typeface="Arial"/>
                <a:cs typeface="Arial"/>
              </a:rPr>
              <a:t>THE</a:t>
            </a:r>
            <a:r>
              <a:rPr sz="1600" b="1" spc="85" dirty="0">
                <a:solidFill>
                  <a:prstClr val="black"/>
                </a:solidFill>
                <a:latin typeface="Arial"/>
                <a:cs typeface="Arial"/>
              </a:rPr>
              <a:t> </a:t>
            </a:r>
            <a:r>
              <a:rPr sz="1600" b="1" dirty="0">
                <a:solidFill>
                  <a:prstClr val="black"/>
                </a:solidFill>
                <a:latin typeface="Arial"/>
                <a:cs typeface="Arial"/>
              </a:rPr>
              <a:t>POINTS</a:t>
            </a:r>
            <a:r>
              <a:rPr sz="1600" b="1" spc="85" dirty="0">
                <a:solidFill>
                  <a:prstClr val="black"/>
                </a:solidFill>
                <a:latin typeface="Arial"/>
                <a:cs typeface="Arial"/>
              </a:rPr>
              <a:t> </a:t>
            </a:r>
            <a:r>
              <a:rPr sz="1600" b="1" spc="-10" dirty="0">
                <a:solidFill>
                  <a:prstClr val="black"/>
                </a:solidFill>
                <a:latin typeface="Arial"/>
                <a:cs typeface="Arial"/>
              </a:rPr>
              <a:t>FOR</a:t>
            </a:r>
            <a:r>
              <a:rPr sz="1600" b="1" spc="85" dirty="0">
                <a:solidFill>
                  <a:prstClr val="black"/>
                </a:solidFill>
                <a:latin typeface="Arial"/>
                <a:cs typeface="Arial"/>
              </a:rPr>
              <a:t> </a:t>
            </a:r>
            <a:r>
              <a:rPr sz="1600" b="1" spc="-5" dirty="0">
                <a:solidFill>
                  <a:prstClr val="black"/>
                </a:solidFill>
                <a:latin typeface="Arial"/>
                <a:cs typeface="Arial"/>
              </a:rPr>
              <a:t>PRICE</a:t>
            </a:r>
            <a:r>
              <a:rPr sz="1600" b="1" spc="90" dirty="0">
                <a:solidFill>
                  <a:prstClr val="black"/>
                </a:solidFill>
                <a:latin typeface="Arial"/>
                <a:cs typeface="Arial"/>
              </a:rPr>
              <a:t> </a:t>
            </a:r>
            <a:r>
              <a:rPr sz="1600" b="1" spc="-5" dirty="0">
                <a:solidFill>
                  <a:prstClr val="black"/>
                </a:solidFill>
                <a:latin typeface="Arial"/>
                <a:cs typeface="Arial"/>
              </a:rPr>
              <a:t>THE</a:t>
            </a:r>
            <a:r>
              <a:rPr sz="1600" b="1" spc="80" dirty="0">
                <a:solidFill>
                  <a:prstClr val="black"/>
                </a:solidFill>
                <a:latin typeface="Arial"/>
                <a:cs typeface="Arial"/>
              </a:rPr>
              <a:t> </a:t>
            </a:r>
            <a:r>
              <a:rPr lang="en-US" sz="1600" b="1" spc="-5" dirty="0">
                <a:solidFill>
                  <a:prstClr val="black"/>
                </a:solidFill>
                <a:latin typeface="Arial"/>
                <a:cs typeface="Arial"/>
              </a:rPr>
              <a:t>PRICING</a:t>
            </a:r>
            <a:r>
              <a:rPr sz="1600" b="1" spc="95" dirty="0">
                <a:solidFill>
                  <a:prstClr val="black"/>
                </a:solidFill>
                <a:latin typeface="Arial"/>
                <a:cs typeface="Arial"/>
              </a:rPr>
              <a:t> </a:t>
            </a:r>
            <a:r>
              <a:rPr sz="1600" b="1" spc="-5" dirty="0">
                <a:solidFill>
                  <a:prstClr val="black"/>
                </a:solidFill>
                <a:latin typeface="Arial"/>
                <a:cs typeface="Arial"/>
              </a:rPr>
              <a:t>SCHEDULE</a:t>
            </a:r>
            <a:r>
              <a:rPr sz="1600" b="1" spc="85" dirty="0">
                <a:solidFill>
                  <a:prstClr val="black"/>
                </a:solidFill>
                <a:latin typeface="Arial"/>
                <a:cs typeface="Arial"/>
              </a:rPr>
              <a:t> </a:t>
            </a:r>
            <a:r>
              <a:rPr sz="1600" b="1" spc="-5" dirty="0">
                <a:solidFill>
                  <a:prstClr val="black"/>
                </a:solidFill>
                <a:latin typeface="Arial"/>
                <a:cs typeface="Arial"/>
              </a:rPr>
              <a:t>MUST</a:t>
            </a:r>
            <a:r>
              <a:rPr sz="1600" b="1" spc="80" dirty="0">
                <a:solidFill>
                  <a:prstClr val="black"/>
                </a:solidFill>
                <a:latin typeface="Arial"/>
                <a:cs typeface="Arial"/>
              </a:rPr>
              <a:t> </a:t>
            </a:r>
            <a:r>
              <a:rPr sz="1600" b="1" spc="-5" dirty="0">
                <a:solidFill>
                  <a:prstClr val="black"/>
                </a:solidFill>
                <a:latin typeface="Arial"/>
                <a:cs typeface="Arial"/>
              </a:rPr>
              <a:t>BE </a:t>
            </a:r>
            <a:r>
              <a:rPr sz="1600" b="1" spc="-425" dirty="0">
                <a:solidFill>
                  <a:prstClr val="black"/>
                </a:solidFill>
                <a:latin typeface="Arial"/>
                <a:cs typeface="Arial"/>
              </a:rPr>
              <a:t> </a:t>
            </a:r>
            <a:r>
              <a:rPr sz="1600" b="1" spc="-5" dirty="0">
                <a:solidFill>
                  <a:prstClr val="black"/>
                </a:solidFill>
                <a:latin typeface="Arial"/>
                <a:cs typeface="Arial"/>
              </a:rPr>
              <a:t>COMPLETED</a:t>
            </a:r>
            <a:r>
              <a:rPr sz="1600" b="1" spc="10" dirty="0">
                <a:solidFill>
                  <a:prstClr val="black"/>
                </a:solidFill>
                <a:latin typeface="Arial"/>
                <a:cs typeface="Arial"/>
              </a:rPr>
              <a:t> </a:t>
            </a:r>
            <a:r>
              <a:rPr sz="1600" b="1" spc="-5" dirty="0">
                <a:solidFill>
                  <a:prstClr val="black"/>
                </a:solidFill>
                <a:latin typeface="Arial"/>
                <a:cs typeface="Arial"/>
              </a:rPr>
              <a:t>IN</a:t>
            </a:r>
            <a:r>
              <a:rPr sz="1600" b="1" spc="10" dirty="0">
                <a:solidFill>
                  <a:prstClr val="black"/>
                </a:solidFill>
                <a:latin typeface="Arial"/>
                <a:cs typeface="Arial"/>
              </a:rPr>
              <a:t> </a:t>
            </a:r>
            <a:r>
              <a:rPr sz="1600" b="1" spc="-5" dirty="0">
                <a:solidFill>
                  <a:prstClr val="black"/>
                </a:solidFill>
                <a:latin typeface="Arial"/>
                <a:cs typeface="Arial"/>
              </a:rPr>
              <a:t>FULL</a:t>
            </a:r>
            <a:endParaRPr sz="1600" dirty="0">
              <a:solidFill>
                <a:prstClr val="black"/>
              </a:solidFill>
              <a:latin typeface="Arial"/>
              <a:cs typeface="Arial"/>
            </a:endParaRPr>
          </a:p>
          <a:p>
            <a:pPr>
              <a:spcBef>
                <a:spcPts val="25"/>
              </a:spcBef>
              <a:buFont typeface="Wingdings"/>
              <a:buChar char=""/>
            </a:pPr>
            <a:endParaRPr sz="1650" dirty="0">
              <a:solidFill>
                <a:prstClr val="black"/>
              </a:solidFill>
              <a:latin typeface="Arial"/>
              <a:cs typeface="Arial"/>
            </a:endParaRPr>
          </a:p>
          <a:p>
            <a:pPr marL="299085" indent="-287020">
              <a:spcBef>
                <a:spcPts val="5"/>
              </a:spcBef>
              <a:buFont typeface="Wingdings"/>
              <a:buChar char=""/>
              <a:tabLst>
                <a:tab pos="299720" algn="l"/>
              </a:tabLst>
            </a:pPr>
            <a:r>
              <a:rPr sz="1600" b="1" spc="-5" dirty="0">
                <a:solidFill>
                  <a:prstClr val="black"/>
                </a:solidFill>
                <a:latin typeface="Arial"/>
                <a:cs typeface="Arial"/>
              </a:rPr>
              <a:t>COMPLETE</a:t>
            </a:r>
            <a:r>
              <a:rPr sz="1600" b="1" spc="10" dirty="0">
                <a:solidFill>
                  <a:prstClr val="black"/>
                </a:solidFill>
                <a:latin typeface="Arial"/>
                <a:cs typeface="Arial"/>
              </a:rPr>
              <a:t> </a:t>
            </a:r>
            <a:r>
              <a:rPr sz="1600" b="1" spc="-5" dirty="0">
                <a:solidFill>
                  <a:prstClr val="black"/>
                </a:solidFill>
                <a:latin typeface="Arial"/>
                <a:cs typeface="Arial"/>
              </a:rPr>
              <a:t>PRICING</a:t>
            </a:r>
            <a:r>
              <a:rPr sz="1600" b="1" spc="20" dirty="0">
                <a:solidFill>
                  <a:prstClr val="black"/>
                </a:solidFill>
                <a:latin typeface="Arial"/>
                <a:cs typeface="Arial"/>
              </a:rPr>
              <a:t> </a:t>
            </a:r>
            <a:r>
              <a:rPr sz="1600" b="1" spc="-5" dirty="0">
                <a:solidFill>
                  <a:prstClr val="black"/>
                </a:solidFill>
                <a:latin typeface="Arial"/>
                <a:cs typeface="Arial"/>
              </a:rPr>
              <a:t>SCHEDULE</a:t>
            </a:r>
            <a:r>
              <a:rPr sz="1600" b="1" spc="-10" dirty="0">
                <a:solidFill>
                  <a:prstClr val="black"/>
                </a:solidFill>
                <a:latin typeface="Arial"/>
                <a:cs typeface="Arial"/>
              </a:rPr>
              <a:t> ON</a:t>
            </a:r>
            <a:r>
              <a:rPr sz="1600" b="1" spc="10" dirty="0">
                <a:solidFill>
                  <a:prstClr val="black"/>
                </a:solidFill>
                <a:latin typeface="Arial"/>
                <a:cs typeface="Arial"/>
              </a:rPr>
              <a:t> </a:t>
            </a:r>
            <a:r>
              <a:rPr sz="1600" b="1" spc="-5" dirty="0">
                <a:solidFill>
                  <a:prstClr val="black"/>
                </a:solidFill>
                <a:latin typeface="Arial"/>
                <a:cs typeface="Arial"/>
              </a:rPr>
              <a:t>MS</a:t>
            </a:r>
            <a:r>
              <a:rPr sz="1600" b="1" spc="10" dirty="0">
                <a:solidFill>
                  <a:prstClr val="black"/>
                </a:solidFill>
                <a:latin typeface="Arial"/>
                <a:cs typeface="Arial"/>
              </a:rPr>
              <a:t> </a:t>
            </a:r>
            <a:r>
              <a:rPr sz="1600" b="1" spc="-5" dirty="0">
                <a:solidFill>
                  <a:prstClr val="black"/>
                </a:solidFill>
                <a:latin typeface="Arial"/>
                <a:cs typeface="Arial"/>
              </a:rPr>
              <a:t>EXCEL</a:t>
            </a:r>
            <a:r>
              <a:rPr sz="1600" b="1" spc="-45" dirty="0">
                <a:solidFill>
                  <a:prstClr val="black"/>
                </a:solidFill>
                <a:latin typeface="Arial"/>
                <a:cs typeface="Arial"/>
              </a:rPr>
              <a:t> </a:t>
            </a:r>
            <a:r>
              <a:rPr sz="1600" b="1" spc="-5" dirty="0">
                <a:solidFill>
                  <a:prstClr val="black"/>
                </a:solidFill>
                <a:latin typeface="Arial"/>
                <a:cs typeface="Arial"/>
              </a:rPr>
              <a:t>SHEET PROVIDED</a:t>
            </a:r>
            <a:endParaRPr sz="1600" dirty="0">
              <a:solidFill>
                <a:prstClr val="black"/>
              </a:solidFill>
              <a:latin typeface="Arial"/>
              <a:cs typeface="Arial"/>
            </a:endParaRPr>
          </a:p>
          <a:p>
            <a:pPr>
              <a:spcBef>
                <a:spcPts val="20"/>
              </a:spcBef>
              <a:buFont typeface="Wingdings"/>
              <a:buChar char=""/>
            </a:pPr>
            <a:endParaRPr sz="1650" dirty="0">
              <a:solidFill>
                <a:prstClr val="black"/>
              </a:solidFill>
              <a:latin typeface="Arial"/>
              <a:cs typeface="Arial"/>
            </a:endParaRPr>
          </a:p>
          <a:p>
            <a:pPr marL="299085" indent="-287020">
              <a:buFont typeface="Wingdings"/>
              <a:buChar char=""/>
              <a:tabLst>
                <a:tab pos="299720" algn="l"/>
              </a:tabLst>
            </a:pPr>
            <a:r>
              <a:rPr sz="1600" b="1" spc="-20" dirty="0">
                <a:solidFill>
                  <a:prstClr val="black"/>
                </a:solidFill>
                <a:latin typeface="Arial"/>
                <a:cs typeface="Arial"/>
              </a:rPr>
              <a:t>SUMMARY</a:t>
            </a:r>
            <a:r>
              <a:rPr sz="1600" b="1" spc="20" dirty="0">
                <a:solidFill>
                  <a:prstClr val="black"/>
                </a:solidFill>
                <a:latin typeface="Arial"/>
                <a:cs typeface="Arial"/>
              </a:rPr>
              <a:t> </a:t>
            </a:r>
            <a:r>
              <a:rPr sz="1600" b="1" spc="-5" dirty="0">
                <a:solidFill>
                  <a:prstClr val="black"/>
                </a:solidFill>
                <a:latin typeface="Arial"/>
                <a:cs typeface="Arial"/>
              </a:rPr>
              <a:t>SCHEDULE</a:t>
            </a:r>
            <a:r>
              <a:rPr sz="1600" b="1" spc="-30" dirty="0">
                <a:solidFill>
                  <a:prstClr val="black"/>
                </a:solidFill>
                <a:latin typeface="Arial"/>
                <a:cs typeface="Arial"/>
              </a:rPr>
              <a:t> </a:t>
            </a:r>
            <a:r>
              <a:rPr sz="1600" b="1" spc="-5" dirty="0">
                <a:solidFill>
                  <a:prstClr val="black"/>
                </a:solidFill>
                <a:latin typeface="Arial"/>
                <a:cs typeface="Arial"/>
              </a:rPr>
              <a:t>MUST</a:t>
            </a:r>
            <a:r>
              <a:rPr sz="1600" b="1" dirty="0">
                <a:solidFill>
                  <a:prstClr val="black"/>
                </a:solidFill>
                <a:latin typeface="Arial"/>
                <a:cs typeface="Arial"/>
              </a:rPr>
              <a:t> </a:t>
            </a:r>
            <a:r>
              <a:rPr sz="1600" b="1" spc="-10" dirty="0">
                <a:solidFill>
                  <a:prstClr val="black"/>
                </a:solidFill>
                <a:latin typeface="Arial"/>
                <a:cs typeface="Arial"/>
              </a:rPr>
              <a:t>BE</a:t>
            </a:r>
            <a:r>
              <a:rPr sz="1600" b="1" spc="-5" dirty="0">
                <a:solidFill>
                  <a:prstClr val="black"/>
                </a:solidFill>
                <a:latin typeface="Arial"/>
                <a:cs typeface="Arial"/>
              </a:rPr>
              <a:t> COMPLETED</a:t>
            </a:r>
            <a:r>
              <a:rPr sz="1600" b="1" spc="-45" dirty="0">
                <a:solidFill>
                  <a:prstClr val="black"/>
                </a:solidFill>
                <a:latin typeface="Arial"/>
                <a:cs typeface="Arial"/>
              </a:rPr>
              <a:t> </a:t>
            </a:r>
            <a:r>
              <a:rPr sz="1600" b="1" spc="-20" dirty="0">
                <a:solidFill>
                  <a:prstClr val="black"/>
                </a:solidFill>
                <a:latin typeface="Arial"/>
                <a:cs typeface="Arial"/>
              </a:rPr>
              <a:t>AND</a:t>
            </a:r>
            <a:r>
              <a:rPr sz="1600" b="1" spc="35" dirty="0">
                <a:solidFill>
                  <a:prstClr val="black"/>
                </a:solidFill>
                <a:latin typeface="Arial"/>
                <a:cs typeface="Arial"/>
              </a:rPr>
              <a:t> </a:t>
            </a:r>
            <a:r>
              <a:rPr sz="1600" b="1" spc="-5" dirty="0">
                <a:solidFill>
                  <a:prstClr val="black"/>
                </a:solidFill>
                <a:latin typeface="Arial"/>
                <a:cs typeface="Arial"/>
              </a:rPr>
              <a:t>SIGNED</a:t>
            </a:r>
            <a:endParaRPr sz="1600" dirty="0">
              <a:solidFill>
                <a:prstClr val="black"/>
              </a:solidFill>
              <a:latin typeface="Arial"/>
              <a:cs typeface="Arial"/>
            </a:endParaRPr>
          </a:p>
          <a:p>
            <a:pPr>
              <a:spcBef>
                <a:spcPts val="20"/>
              </a:spcBef>
              <a:buFont typeface="Wingdings"/>
              <a:buChar char=""/>
            </a:pPr>
            <a:endParaRPr sz="1650" dirty="0">
              <a:solidFill>
                <a:prstClr val="black"/>
              </a:solidFill>
              <a:latin typeface="Arial"/>
              <a:cs typeface="Arial"/>
            </a:endParaRPr>
          </a:p>
          <a:p>
            <a:pPr marL="299085" marR="7620" indent="-287020">
              <a:spcBef>
                <a:spcPts val="5"/>
              </a:spcBef>
              <a:buFont typeface="Wingdings"/>
              <a:buChar char=""/>
              <a:tabLst>
                <a:tab pos="299720" algn="l"/>
              </a:tabLst>
            </a:pPr>
            <a:r>
              <a:rPr sz="1600" b="1" spc="-5" dirty="0">
                <a:solidFill>
                  <a:prstClr val="black"/>
                </a:solidFill>
                <a:latin typeface="Arial"/>
                <a:cs typeface="Arial"/>
              </a:rPr>
              <a:t>TENDERING</a:t>
            </a:r>
            <a:r>
              <a:rPr sz="1600" b="1" spc="430" dirty="0">
                <a:solidFill>
                  <a:prstClr val="black"/>
                </a:solidFill>
                <a:latin typeface="Arial"/>
                <a:cs typeface="Arial"/>
              </a:rPr>
              <a:t> </a:t>
            </a:r>
            <a:r>
              <a:rPr sz="1600" b="1" spc="-5" dirty="0">
                <a:solidFill>
                  <a:prstClr val="black"/>
                </a:solidFill>
                <a:latin typeface="Arial"/>
                <a:cs typeface="Arial"/>
              </a:rPr>
              <a:t>ZERO</a:t>
            </a:r>
            <a:r>
              <a:rPr sz="1600" b="1" spc="430" dirty="0">
                <a:solidFill>
                  <a:prstClr val="black"/>
                </a:solidFill>
                <a:latin typeface="Arial"/>
                <a:cs typeface="Arial"/>
              </a:rPr>
              <a:t> </a:t>
            </a:r>
            <a:r>
              <a:rPr sz="1600" b="1" spc="-35" dirty="0">
                <a:solidFill>
                  <a:prstClr val="black"/>
                </a:solidFill>
                <a:latin typeface="Arial"/>
                <a:cs typeface="Arial"/>
              </a:rPr>
              <a:t>RATES</a:t>
            </a:r>
            <a:r>
              <a:rPr sz="1600" b="1" spc="30" dirty="0">
                <a:solidFill>
                  <a:prstClr val="black"/>
                </a:solidFill>
                <a:latin typeface="Arial"/>
                <a:cs typeface="Arial"/>
              </a:rPr>
              <a:t> </a:t>
            </a:r>
            <a:r>
              <a:rPr sz="1600" b="1" spc="-65" dirty="0">
                <a:solidFill>
                  <a:prstClr val="black"/>
                </a:solidFill>
                <a:latin typeface="Arial"/>
                <a:cs typeface="Arial"/>
              </a:rPr>
              <a:t>MAY</a:t>
            </a:r>
            <a:r>
              <a:rPr sz="1600" b="1" spc="50" dirty="0">
                <a:solidFill>
                  <a:prstClr val="black"/>
                </a:solidFill>
                <a:latin typeface="Arial"/>
                <a:cs typeface="Arial"/>
              </a:rPr>
              <a:t> </a:t>
            </a:r>
            <a:r>
              <a:rPr sz="1600" b="1" spc="-5" dirty="0">
                <a:solidFill>
                  <a:prstClr val="black"/>
                </a:solidFill>
                <a:latin typeface="Arial"/>
                <a:cs typeface="Arial"/>
              </a:rPr>
              <a:t>POSE</a:t>
            </a:r>
            <a:r>
              <a:rPr sz="1600" b="1" spc="25" dirty="0">
                <a:solidFill>
                  <a:prstClr val="black"/>
                </a:solidFill>
                <a:latin typeface="Arial"/>
                <a:cs typeface="Arial"/>
              </a:rPr>
              <a:t> </a:t>
            </a:r>
            <a:r>
              <a:rPr sz="1600" b="1" spc="-5" dirty="0">
                <a:solidFill>
                  <a:prstClr val="black"/>
                </a:solidFill>
                <a:latin typeface="Arial"/>
                <a:cs typeface="Arial"/>
              </a:rPr>
              <a:t>A</a:t>
            </a:r>
            <a:r>
              <a:rPr sz="1600" b="1" spc="335" dirty="0">
                <a:solidFill>
                  <a:prstClr val="black"/>
                </a:solidFill>
                <a:latin typeface="Arial"/>
                <a:cs typeface="Arial"/>
              </a:rPr>
              <a:t> </a:t>
            </a:r>
            <a:r>
              <a:rPr sz="1600" b="1" dirty="0">
                <a:solidFill>
                  <a:prstClr val="black"/>
                </a:solidFill>
                <a:latin typeface="Arial"/>
                <a:cs typeface="Arial"/>
              </a:rPr>
              <a:t>RISK</a:t>
            </a:r>
            <a:r>
              <a:rPr sz="1600" b="1" spc="440" dirty="0">
                <a:solidFill>
                  <a:prstClr val="black"/>
                </a:solidFill>
                <a:latin typeface="Arial"/>
                <a:cs typeface="Arial"/>
              </a:rPr>
              <a:t> </a:t>
            </a:r>
            <a:r>
              <a:rPr sz="1600" b="1" spc="-20" dirty="0">
                <a:solidFill>
                  <a:prstClr val="black"/>
                </a:solidFill>
                <a:latin typeface="Arial"/>
                <a:cs typeface="Arial"/>
              </a:rPr>
              <a:t>TO</a:t>
            </a:r>
            <a:r>
              <a:rPr sz="1600" b="1" spc="5" dirty="0">
                <a:solidFill>
                  <a:prstClr val="black"/>
                </a:solidFill>
                <a:latin typeface="Arial"/>
                <a:cs typeface="Arial"/>
              </a:rPr>
              <a:t> </a:t>
            </a:r>
            <a:r>
              <a:rPr sz="1600" b="1" spc="-5" dirty="0">
                <a:solidFill>
                  <a:prstClr val="black"/>
                </a:solidFill>
                <a:latin typeface="Arial"/>
                <a:cs typeface="Arial"/>
              </a:rPr>
              <a:t>THE</a:t>
            </a:r>
            <a:r>
              <a:rPr sz="1600" b="1" spc="430" dirty="0">
                <a:solidFill>
                  <a:prstClr val="black"/>
                </a:solidFill>
                <a:latin typeface="Arial"/>
                <a:cs typeface="Arial"/>
              </a:rPr>
              <a:t> </a:t>
            </a:r>
            <a:r>
              <a:rPr sz="1600" b="1" spc="-5" dirty="0">
                <a:solidFill>
                  <a:prstClr val="black"/>
                </a:solidFill>
                <a:latin typeface="Arial"/>
                <a:cs typeface="Arial"/>
              </a:rPr>
              <a:t>EMPLOYER</a:t>
            </a:r>
            <a:r>
              <a:rPr sz="1600" b="1" spc="25" dirty="0">
                <a:solidFill>
                  <a:prstClr val="black"/>
                </a:solidFill>
                <a:latin typeface="Arial"/>
                <a:cs typeface="Arial"/>
              </a:rPr>
              <a:t> </a:t>
            </a:r>
            <a:r>
              <a:rPr sz="1600" b="1" spc="-20" dirty="0">
                <a:solidFill>
                  <a:prstClr val="black"/>
                </a:solidFill>
                <a:latin typeface="Arial"/>
                <a:cs typeface="Arial"/>
              </a:rPr>
              <a:t>AND</a:t>
            </a:r>
            <a:r>
              <a:rPr sz="1600" b="1" spc="20" dirty="0">
                <a:solidFill>
                  <a:prstClr val="black"/>
                </a:solidFill>
                <a:latin typeface="Arial"/>
                <a:cs typeface="Arial"/>
              </a:rPr>
              <a:t> </a:t>
            </a:r>
            <a:r>
              <a:rPr sz="1600" b="1" spc="-5" dirty="0">
                <a:solidFill>
                  <a:prstClr val="black"/>
                </a:solidFill>
                <a:latin typeface="Arial"/>
                <a:cs typeface="Arial"/>
              </a:rPr>
              <a:t>YOUR </a:t>
            </a:r>
            <a:r>
              <a:rPr sz="1600" b="1" spc="-430" dirty="0">
                <a:solidFill>
                  <a:prstClr val="black"/>
                </a:solidFill>
                <a:latin typeface="Arial"/>
                <a:cs typeface="Arial"/>
              </a:rPr>
              <a:t> </a:t>
            </a:r>
            <a:r>
              <a:rPr sz="1600" b="1" spc="-5" dirty="0">
                <a:solidFill>
                  <a:prstClr val="black"/>
                </a:solidFill>
                <a:latin typeface="Arial"/>
                <a:cs typeface="Arial"/>
              </a:rPr>
              <a:t>TENDER</a:t>
            </a:r>
            <a:r>
              <a:rPr sz="1600" b="1" spc="-10" dirty="0">
                <a:solidFill>
                  <a:prstClr val="black"/>
                </a:solidFill>
                <a:latin typeface="Arial"/>
                <a:cs typeface="Arial"/>
              </a:rPr>
              <a:t> </a:t>
            </a:r>
            <a:r>
              <a:rPr sz="1600" b="1" spc="-70" dirty="0">
                <a:solidFill>
                  <a:prstClr val="black"/>
                </a:solidFill>
                <a:latin typeface="Arial"/>
                <a:cs typeface="Arial"/>
              </a:rPr>
              <a:t>MAY</a:t>
            </a:r>
            <a:r>
              <a:rPr sz="1600" b="1" spc="25" dirty="0">
                <a:solidFill>
                  <a:prstClr val="black"/>
                </a:solidFill>
                <a:latin typeface="Arial"/>
                <a:cs typeface="Arial"/>
              </a:rPr>
              <a:t> </a:t>
            </a:r>
            <a:r>
              <a:rPr sz="1600" b="1" spc="-10" dirty="0">
                <a:solidFill>
                  <a:prstClr val="black"/>
                </a:solidFill>
                <a:latin typeface="Arial"/>
                <a:cs typeface="Arial"/>
              </a:rPr>
              <a:t>BE</a:t>
            </a:r>
            <a:r>
              <a:rPr sz="1600" b="1" dirty="0">
                <a:solidFill>
                  <a:prstClr val="black"/>
                </a:solidFill>
                <a:latin typeface="Arial"/>
                <a:cs typeface="Arial"/>
              </a:rPr>
              <a:t> </a:t>
            </a:r>
            <a:r>
              <a:rPr sz="1600" b="1" spc="-10" dirty="0">
                <a:solidFill>
                  <a:prstClr val="black"/>
                </a:solidFill>
                <a:latin typeface="Arial"/>
                <a:cs typeface="Arial"/>
              </a:rPr>
              <a:t>REGARDED </a:t>
            </a:r>
            <a:r>
              <a:rPr sz="1600" b="1" spc="-30" dirty="0">
                <a:solidFill>
                  <a:prstClr val="black"/>
                </a:solidFill>
                <a:latin typeface="Arial"/>
                <a:cs typeface="Arial"/>
              </a:rPr>
              <a:t>AS</a:t>
            </a:r>
            <a:r>
              <a:rPr sz="1600" b="1" spc="-10" dirty="0">
                <a:solidFill>
                  <a:prstClr val="black"/>
                </a:solidFill>
                <a:latin typeface="Arial"/>
                <a:cs typeface="Arial"/>
              </a:rPr>
              <a:t> </a:t>
            </a:r>
            <a:r>
              <a:rPr sz="1600" b="1" spc="-30" dirty="0">
                <a:solidFill>
                  <a:prstClr val="black"/>
                </a:solidFill>
                <a:latin typeface="Arial"/>
                <a:cs typeface="Arial"/>
              </a:rPr>
              <a:t>AN</a:t>
            </a:r>
            <a:r>
              <a:rPr sz="1600" b="1" spc="45" dirty="0">
                <a:solidFill>
                  <a:prstClr val="black"/>
                </a:solidFill>
                <a:latin typeface="Arial"/>
                <a:cs typeface="Arial"/>
              </a:rPr>
              <a:t> </a:t>
            </a:r>
            <a:r>
              <a:rPr sz="1600" b="1" spc="-25" dirty="0">
                <a:solidFill>
                  <a:prstClr val="black"/>
                </a:solidFill>
                <a:latin typeface="Arial"/>
                <a:cs typeface="Arial"/>
              </a:rPr>
              <a:t>UNACCEPTABLE</a:t>
            </a:r>
            <a:r>
              <a:rPr sz="1600" b="1" spc="60" dirty="0">
                <a:solidFill>
                  <a:prstClr val="black"/>
                </a:solidFill>
                <a:latin typeface="Arial"/>
                <a:cs typeface="Arial"/>
              </a:rPr>
              <a:t> </a:t>
            </a:r>
            <a:r>
              <a:rPr sz="1600" b="1" spc="-5" dirty="0">
                <a:solidFill>
                  <a:prstClr val="black"/>
                </a:solidFill>
                <a:latin typeface="Arial"/>
                <a:cs typeface="Arial"/>
              </a:rPr>
              <a:t>TENDER</a:t>
            </a:r>
            <a:endParaRPr sz="1600" dirty="0">
              <a:solidFill>
                <a:prstClr val="black"/>
              </a:solidFill>
              <a:latin typeface="Arial"/>
              <a:cs typeface="Arial"/>
            </a:endParaRPr>
          </a:p>
        </p:txBody>
      </p:sp>
    </p:spTree>
    <p:extLst>
      <p:ext uri="{BB962C8B-B14F-4D97-AF65-F5344CB8AC3E}">
        <p14:creationId xmlns:p14="http://schemas.microsoft.com/office/powerpoint/2010/main" val="4162839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77D179CB-D45B-BB66-9424-EEE9F006815D}"/>
              </a:ext>
            </a:extLst>
          </p:cNvPr>
          <p:cNvSpPr txBox="1"/>
          <p:nvPr/>
        </p:nvSpPr>
        <p:spPr>
          <a:xfrm>
            <a:off x="442677" y="1339215"/>
            <a:ext cx="8595995" cy="4179570"/>
          </a:xfrm>
          <a:prstGeom prst="rect">
            <a:avLst/>
          </a:prstGeom>
        </p:spPr>
        <p:txBody>
          <a:bodyPr vert="horz" wrap="square" lIns="0" tIns="12065" rIns="0" bIns="0" rtlCol="0">
            <a:spAutoFit/>
          </a:bodyPr>
          <a:lstStyle/>
          <a:p>
            <a:pPr marL="12700" marR="5715" algn="just">
              <a:lnSpc>
                <a:spcPct val="100000"/>
              </a:lnSpc>
              <a:spcBef>
                <a:spcPts val="95"/>
              </a:spcBef>
            </a:pPr>
            <a:r>
              <a:rPr sz="1600" spc="-10" dirty="0">
                <a:latin typeface="Arial Black"/>
                <a:cs typeface="Arial Black"/>
              </a:rPr>
              <a:t>PLEASE NOTE </a:t>
            </a:r>
            <a:r>
              <a:rPr lang="en-US" sz="1600" spc="-5" dirty="0">
                <a:latin typeface="Arial Black"/>
                <a:cs typeface="Arial Black"/>
              </a:rPr>
              <a:t>THAT</a:t>
            </a:r>
            <a:r>
              <a:rPr sz="1600" spc="-5" dirty="0">
                <a:latin typeface="Arial Black"/>
                <a:cs typeface="Arial Black"/>
              </a:rPr>
              <a:t> </a:t>
            </a:r>
            <a:r>
              <a:rPr sz="1600" spc="-30" dirty="0">
                <a:latin typeface="Arial Black"/>
                <a:cs typeface="Arial Black"/>
              </a:rPr>
              <a:t>FAILURE </a:t>
            </a:r>
            <a:r>
              <a:rPr sz="1600" spc="-35" dirty="0">
                <a:latin typeface="Arial Black"/>
                <a:cs typeface="Arial Black"/>
              </a:rPr>
              <a:t>TO </a:t>
            </a:r>
            <a:r>
              <a:rPr sz="1600" spc="-5" dirty="0">
                <a:latin typeface="Arial Black"/>
                <a:cs typeface="Arial Black"/>
              </a:rPr>
              <a:t>SUBMIT THE REQUIRED </a:t>
            </a:r>
            <a:r>
              <a:rPr sz="1600" spc="-15" dirty="0">
                <a:latin typeface="Arial Black"/>
                <a:cs typeface="Arial Black"/>
              </a:rPr>
              <a:t>INFORMATION </a:t>
            </a:r>
            <a:r>
              <a:rPr sz="1600" spc="-5" dirty="0">
                <a:latin typeface="Arial Black"/>
                <a:cs typeface="Arial Black"/>
              </a:rPr>
              <a:t>WILL </a:t>
            </a:r>
            <a:r>
              <a:rPr sz="1600" spc="-520" dirty="0">
                <a:latin typeface="Arial Black"/>
                <a:cs typeface="Arial Black"/>
              </a:rPr>
              <a:t> </a:t>
            </a:r>
            <a:r>
              <a:rPr sz="1600" spc="-25" dirty="0">
                <a:latin typeface="Arial Black"/>
                <a:cs typeface="Arial Black"/>
              </a:rPr>
              <a:t>RESULT </a:t>
            </a:r>
            <a:r>
              <a:rPr sz="1600" spc="-5" dirty="0">
                <a:latin typeface="Arial Black"/>
                <a:cs typeface="Arial Black"/>
              </a:rPr>
              <a:t>IN </a:t>
            </a:r>
            <a:r>
              <a:rPr sz="1600" spc="-15" dirty="0">
                <a:latin typeface="Arial Black"/>
                <a:cs typeface="Arial Black"/>
              </a:rPr>
              <a:t>ZERO </a:t>
            </a:r>
            <a:r>
              <a:rPr lang="en-US" sz="1600" spc="-5" dirty="0">
                <a:latin typeface="Arial Black"/>
                <a:cs typeface="Arial Black"/>
              </a:rPr>
              <a:t>POINTS</a:t>
            </a:r>
            <a:r>
              <a:rPr sz="1600" spc="-5" dirty="0">
                <a:latin typeface="Arial Black"/>
                <a:cs typeface="Arial Black"/>
              </a:rPr>
              <a:t> SCORED </a:t>
            </a:r>
            <a:r>
              <a:rPr sz="1600" dirty="0">
                <a:latin typeface="Arial Black"/>
                <a:cs typeface="Arial Black"/>
              </a:rPr>
              <a:t>FOR </a:t>
            </a:r>
            <a:r>
              <a:rPr lang="en-US" sz="1600" dirty="0">
                <a:latin typeface="Arial Black"/>
                <a:cs typeface="Arial Black"/>
              </a:rPr>
              <a:t>THE </a:t>
            </a:r>
            <a:r>
              <a:rPr sz="1600" spc="-5" dirty="0">
                <a:latin typeface="Arial Black"/>
                <a:cs typeface="Arial Black"/>
              </a:rPr>
              <a:t>PRICE. NO DOCUMENTS REQUIRED </a:t>
            </a:r>
            <a:r>
              <a:rPr sz="1600" dirty="0">
                <a:latin typeface="Arial Black"/>
                <a:cs typeface="Arial Black"/>
              </a:rPr>
              <a:t> </a:t>
            </a:r>
            <a:r>
              <a:rPr sz="1600" spc="-5" dirty="0">
                <a:latin typeface="Arial Black"/>
                <a:cs typeface="Arial Black"/>
              </a:rPr>
              <a:t>UNDER</a:t>
            </a:r>
            <a:r>
              <a:rPr sz="1600" dirty="0">
                <a:latin typeface="Arial Black"/>
                <a:cs typeface="Arial Black"/>
              </a:rPr>
              <a:t> </a:t>
            </a:r>
            <a:r>
              <a:rPr sz="1600" spc="-10" dirty="0">
                <a:latin typeface="Arial Black"/>
                <a:cs typeface="Arial Black"/>
              </a:rPr>
              <a:t>THIS</a:t>
            </a:r>
            <a:r>
              <a:rPr sz="1600" spc="-5" dirty="0">
                <a:latin typeface="Arial Black"/>
                <a:cs typeface="Arial Black"/>
              </a:rPr>
              <a:t> CRITERIA</a:t>
            </a:r>
            <a:r>
              <a:rPr sz="1600" dirty="0">
                <a:latin typeface="Arial Black"/>
                <a:cs typeface="Arial Black"/>
              </a:rPr>
              <a:t> </a:t>
            </a:r>
            <a:r>
              <a:rPr sz="1600" spc="-5" dirty="0">
                <a:latin typeface="Arial Black"/>
                <a:cs typeface="Arial Black"/>
              </a:rPr>
              <a:t>WILL</a:t>
            </a:r>
            <a:r>
              <a:rPr sz="1600" dirty="0">
                <a:latin typeface="Arial Black"/>
                <a:cs typeface="Arial Black"/>
              </a:rPr>
              <a:t> </a:t>
            </a:r>
            <a:r>
              <a:rPr sz="1600" spc="-10" dirty="0">
                <a:latin typeface="Arial Black"/>
                <a:cs typeface="Arial Black"/>
              </a:rPr>
              <a:t>BE</a:t>
            </a:r>
            <a:r>
              <a:rPr sz="1600" spc="-5" dirty="0">
                <a:latin typeface="Arial Black"/>
                <a:cs typeface="Arial Black"/>
              </a:rPr>
              <a:t> </a:t>
            </a:r>
            <a:r>
              <a:rPr sz="1600" spc="-10" dirty="0">
                <a:latin typeface="Arial Black"/>
                <a:cs typeface="Arial Black"/>
              </a:rPr>
              <a:t>REQUESTED</a:t>
            </a:r>
            <a:r>
              <a:rPr sz="1600" spc="-5" dirty="0">
                <a:latin typeface="Arial Black"/>
                <a:cs typeface="Arial Black"/>
              </a:rPr>
              <a:t> </a:t>
            </a:r>
            <a:r>
              <a:rPr sz="1600" spc="-10" dirty="0">
                <a:latin typeface="Arial Black"/>
                <a:cs typeface="Arial Black"/>
              </a:rPr>
              <a:t>FROM</a:t>
            </a:r>
            <a:r>
              <a:rPr sz="1600" spc="-5" dirty="0">
                <a:latin typeface="Arial Black"/>
                <a:cs typeface="Arial Black"/>
              </a:rPr>
              <a:t> TENDERERS</a:t>
            </a:r>
            <a:r>
              <a:rPr sz="1600" dirty="0">
                <a:latin typeface="Arial Black"/>
                <a:cs typeface="Arial Black"/>
              </a:rPr>
              <a:t> </a:t>
            </a:r>
            <a:r>
              <a:rPr sz="1600" spc="-5" dirty="0">
                <a:latin typeface="Arial Black"/>
                <a:cs typeface="Arial Black"/>
              </a:rPr>
              <a:t>AFTER </a:t>
            </a:r>
            <a:r>
              <a:rPr sz="1600" dirty="0">
                <a:latin typeface="Arial Black"/>
                <a:cs typeface="Arial Black"/>
              </a:rPr>
              <a:t> </a:t>
            </a:r>
            <a:r>
              <a:rPr sz="1600" spc="-10" dirty="0">
                <a:latin typeface="Arial Black"/>
                <a:cs typeface="Arial Black"/>
              </a:rPr>
              <a:t>TENDER</a:t>
            </a:r>
            <a:r>
              <a:rPr sz="1600" spc="15" dirty="0">
                <a:latin typeface="Arial Black"/>
                <a:cs typeface="Arial Black"/>
              </a:rPr>
              <a:t> </a:t>
            </a:r>
            <a:r>
              <a:rPr sz="1600" spc="-10" dirty="0">
                <a:latin typeface="Arial Black"/>
                <a:cs typeface="Arial Black"/>
              </a:rPr>
              <a:t>CLOSING:</a:t>
            </a:r>
            <a:endParaRPr sz="1600" dirty="0">
              <a:latin typeface="Arial Black"/>
              <a:cs typeface="Arial Black"/>
            </a:endParaRPr>
          </a:p>
          <a:p>
            <a:pPr>
              <a:lnSpc>
                <a:spcPct val="100000"/>
              </a:lnSpc>
              <a:spcBef>
                <a:spcPts val="10"/>
              </a:spcBef>
            </a:pPr>
            <a:endParaRPr sz="1400" dirty="0">
              <a:latin typeface="Arial Black"/>
              <a:cs typeface="Arial Black"/>
            </a:endParaRPr>
          </a:p>
          <a:p>
            <a:pPr marL="299085" indent="-287020">
              <a:lnSpc>
                <a:spcPct val="100000"/>
              </a:lnSpc>
              <a:buFont typeface="Wingdings"/>
              <a:buChar char=""/>
              <a:tabLst>
                <a:tab pos="299720" algn="l"/>
              </a:tabLst>
            </a:pPr>
            <a:r>
              <a:rPr sz="1600" b="1" spc="-5" dirty="0">
                <a:latin typeface="Arial"/>
                <a:cs typeface="Arial"/>
              </a:rPr>
              <a:t>ENSURE</a:t>
            </a:r>
            <a:r>
              <a:rPr sz="1600" b="1" spc="165" dirty="0">
                <a:latin typeface="Arial"/>
                <a:cs typeface="Arial"/>
              </a:rPr>
              <a:t> </a:t>
            </a:r>
            <a:r>
              <a:rPr sz="1600" b="1" spc="-5" dirty="0">
                <a:latin typeface="Arial"/>
                <a:cs typeface="Arial"/>
              </a:rPr>
              <a:t>THE</a:t>
            </a:r>
            <a:r>
              <a:rPr sz="1600" b="1" spc="165" dirty="0">
                <a:latin typeface="Arial"/>
                <a:cs typeface="Arial"/>
              </a:rPr>
              <a:t> </a:t>
            </a:r>
            <a:r>
              <a:rPr sz="1600" b="1" spc="-10" dirty="0">
                <a:latin typeface="Arial"/>
                <a:cs typeface="Arial"/>
              </a:rPr>
              <a:t>FINANCIAL</a:t>
            </a:r>
            <a:r>
              <a:rPr sz="1600" b="1" spc="150" dirty="0">
                <a:latin typeface="Arial"/>
                <a:cs typeface="Arial"/>
              </a:rPr>
              <a:t> </a:t>
            </a:r>
            <a:r>
              <a:rPr sz="1600" b="1" spc="-5" dirty="0">
                <a:latin typeface="Arial"/>
                <a:cs typeface="Arial"/>
              </a:rPr>
              <a:t>PROPOSAL</a:t>
            </a:r>
            <a:r>
              <a:rPr sz="1600" b="1" spc="165" dirty="0">
                <a:latin typeface="Arial"/>
                <a:cs typeface="Arial"/>
              </a:rPr>
              <a:t> </a:t>
            </a:r>
            <a:r>
              <a:rPr lang="en-US" sz="1600" b="1" spc="-15" dirty="0">
                <a:latin typeface="Arial"/>
                <a:cs typeface="Arial"/>
              </a:rPr>
              <a:t>IS</a:t>
            </a:r>
            <a:r>
              <a:rPr sz="1600" b="1" spc="170" dirty="0">
                <a:latin typeface="Arial"/>
                <a:cs typeface="Arial"/>
              </a:rPr>
              <a:t> </a:t>
            </a:r>
            <a:r>
              <a:rPr sz="1600" b="1" spc="-5" dirty="0">
                <a:latin typeface="Arial"/>
                <a:cs typeface="Arial"/>
              </a:rPr>
              <a:t>IN</a:t>
            </a:r>
            <a:r>
              <a:rPr sz="1600" b="1" spc="175" dirty="0">
                <a:latin typeface="Arial"/>
                <a:cs typeface="Arial"/>
              </a:rPr>
              <a:t> </a:t>
            </a:r>
            <a:r>
              <a:rPr lang="en-US" sz="1600" b="1" spc="-5" dirty="0">
                <a:latin typeface="Arial"/>
                <a:cs typeface="Arial"/>
              </a:rPr>
              <a:t>A</a:t>
            </a:r>
            <a:r>
              <a:rPr sz="1600" b="1" spc="160" dirty="0">
                <a:latin typeface="Arial"/>
                <a:cs typeface="Arial"/>
              </a:rPr>
              <a:t> </a:t>
            </a:r>
            <a:r>
              <a:rPr sz="1600" b="1" spc="-30" dirty="0">
                <a:latin typeface="Arial"/>
                <a:cs typeface="Arial"/>
              </a:rPr>
              <a:t>CLEARLY</a:t>
            </a:r>
            <a:r>
              <a:rPr sz="1600" b="1" spc="155" dirty="0">
                <a:latin typeface="Arial"/>
                <a:cs typeface="Arial"/>
              </a:rPr>
              <a:t> </a:t>
            </a:r>
            <a:r>
              <a:rPr sz="1600" b="1" spc="-5" dirty="0">
                <a:latin typeface="Arial"/>
                <a:cs typeface="Arial"/>
              </a:rPr>
              <a:t>MARKED</a:t>
            </a:r>
            <a:r>
              <a:rPr sz="1600" b="1" spc="155" dirty="0">
                <a:latin typeface="Arial"/>
                <a:cs typeface="Arial"/>
              </a:rPr>
              <a:t> </a:t>
            </a:r>
            <a:r>
              <a:rPr sz="1600" b="1" spc="-5" dirty="0">
                <a:latin typeface="Arial"/>
                <a:cs typeface="Arial"/>
              </a:rPr>
              <a:t>ENVELOPE</a:t>
            </a:r>
            <a:r>
              <a:rPr sz="1600" b="1" spc="180" dirty="0">
                <a:latin typeface="Arial"/>
                <a:cs typeface="Arial"/>
              </a:rPr>
              <a:t> </a:t>
            </a:r>
            <a:r>
              <a:rPr sz="1600" b="1" spc="-5" dirty="0">
                <a:latin typeface="Arial"/>
                <a:cs typeface="Arial"/>
              </a:rPr>
              <a:t>-</a:t>
            </a:r>
            <a:endParaRPr sz="1600" dirty="0">
              <a:latin typeface="Arial"/>
              <a:cs typeface="Arial"/>
            </a:endParaRPr>
          </a:p>
          <a:p>
            <a:pPr marL="299085">
              <a:lnSpc>
                <a:spcPct val="100000"/>
              </a:lnSpc>
            </a:pPr>
            <a:r>
              <a:rPr sz="1600" b="1" spc="-15" dirty="0">
                <a:latin typeface="Arial"/>
                <a:cs typeface="Arial"/>
              </a:rPr>
              <a:t>“FINANCIAL</a:t>
            </a:r>
            <a:r>
              <a:rPr sz="1600" b="1" spc="10" dirty="0">
                <a:latin typeface="Arial"/>
                <a:cs typeface="Arial"/>
              </a:rPr>
              <a:t> </a:t>
            </a:r>
            <a:r>
              <a:rPr sz="1600" b="1" spc="-10" dirty="0">
                <a:latin typeface="Arial"/>
                <a:cs typeface="Arial"/>
              </a:rPr>
              <a:t>PROPOSAL”</a:t>
            </a:r>
            <a:endParaRPr sz="1600" dirty="0">
              <a:latin typeface="Arial"/>
              <a:cs typeface="Arial"/>
            </a:endParaRPr>
          </a:p>
          <a:p>
            <a:pPr>
              <a:lnSpc>
                <a:spcPct val="100000"/>
              </a:lnSpc>
              <a:spcBef>
                <a:spcPts val="25"/>
              </a:spcBef>
            </a:pPr>
            <a:endParaRPr sz="1650" dirty="0">
              <a:latin typeface="Arial"/>
              <a:cs typeface="Arial"/>
            </a:endParaRPr>
          </a:p>
          <a:p>
            <a:pPr marL="299085" marR="5715" indent="-287020">
              <a:lnSpc>
                <a:spcPct val="100000"/>
              </a:lnSpc>
              <a:buFont typeface="Wingdings"/>
              <a:buChar char=""/>
              <a:tabLst>
                <a:tab pos="299720" algn="l"/>
              </a:tabLst>
            </a:pPr>
            <a:r>
              <a:rPr sz="1600" b="1" spc="-5" dirty="0">
                <a:latin typeface="Arial"/>
                <a:cs typeface="Arial"/>
              </a:rPr>
              <a:t>IN</a:t>
            </a:r>
            <a:r>
              <a:rPr sz="1600" b="1" spc="200" dirty="0">
                <a:latin typeface="Arial"/>
                <a:cs typeface="Arial"/>
              </a:rPr>
              <a:t> </a:t>
            </a:r>
            <a:r>
              <a:rPr sz="1600" b="1" spc="-5" dirty="0">
                <a:latin typeface="Arial"/>
                <a:cs typeface="Arial"/>
              </a:rPr>
              <a:t>ORDER</a:t>
            </a:r>
            <a:r>
              <a:rPr sz="1600" b="1" spc="195" dirty="0">
                <a:latin typeface="Arial"/>
                <a:cs typeface="Arial"/>
              </a:rPr>
              <a:t> </a:t>
            </a:r>
            <a:r>
              <a:rPr sz="1600" b="1" spc="-20" dirty="0">
                <a:latin typeface="Arial"/>
                <a:cs typeface="Arial"/>
              </a:rPr>
              <a:t>TO</a:t>
            </a:r>
            <a:r>
              <a:rPr sz="1600" b="1" spc="204" dirty="0">
                <a:latin typeface="Arial"/>
                <a:cs typeface="Arial"/>
              </a:rPr>
              <a:t> </a:t>
            </a:r>
            <a:r>
              <a:rPr sz="1600" b="1" spc="-5" dirty="0">
                <a:latin typeface="Arial"/>
                <a:cs typeface="Arial"/>
              </a:rPr>
              <a:t>SCORE</a:t>
            </a:r>
            <a:r>
              <a:rPr sz="1600" b="1" spc="195" dirty="0">
                <a:latin typeface="Arial"/>
                <a:cs typeface="Arial"/>
              </a:rPr>
              <a:t> </a:t>
            </a:r>
            <a:r>
              <a:rPr sz="1600" b="1" spc="-5" dirty="0">
                <a:latin typeface="Arial"/>
                <a:cs typeface="Arial"/>
              </a:rPr>
              <a:t>THE</a:t>
            </a:r>
            <a:r>
              <a:rPr sz="1600" b="1" spc="190" dirty="0">
                <a:latin typeface="Arial"/>
                <a:cs typeface="Arial"/>
              </a:rPr>
              <a:t> </a:t>
            </a:r>
            <a:r>
              <a:rPr sz="1600" b="1" spc="-5" dirty="0">
                <a:latin typeface="Arial"/>
                <a:cs typeface="Arial"/>
              </a:rPr>
              <a:t>POINTS</a:t>
            </a:r>
            <a:r>
              <a:rPr sz="1600" b="1" spc="190" dirty="0">
                <a:latin typeface="Arial"/>
                <a:cs typeface="Arial"/>
              </a:rPr>
              <a:t> </a:t>
            </a:r>
            <a:r>
              <a:rPr sz="1600" b="1" spc="-5" dirty="0">
                <a:latin typeface="Arial"/>
                <a:cs typeface="Arial"/>
              </a:rPr>
              <a:t>FOR</a:t>
            </a:r>
            <a:r>
              <a:rPr sz="1600" b="1" spc="195" dirty="0">
                <a:latin typeface="Arial"/>
                <a:cs typeface="Arial"/>
              </a:rPr>
              <a:t> </a:t>
            </a:r>
            <a:r>
              <a:rPr sz="1600" b="1" spc="-5" dirty="0">
                <a:latin typeface="Arial"/>
                <a:cs typeface="Arial"/>
              </a:rPr>
              <a:t>PRICE</a:t>
            </a:r>
            <a:r>
              <a:rPr sz="1600" b="1" spc="195" dirty="0">
                <a:latin typeface="Arial"/>
                <a:cs typeface="Arial"/>
              </a:rPr>
              <a:t> </a:t>
            </a:r>
            <a:r>
              <a:rPr sz="1600" b="1" spc="-5" dirty="0">
                <a:latin typeface="Arial"/>
                <a:cs typeface="Arial"/>
              </a:rPr>
              <a:t>THE</a:t>
            </a:r>
            <a:r>
              <a:rPr sz="1600" b="1" spc="190" dirty="0">
                <a:latin typeface="Arial"/>
                <a:cs typeface="Arial"/>
              </a:rPr>
              <a:t> </a:t>
            </a:r>
            <a:r>
              <a:rPr lang="en-US" sz="1600" b="1" spc="-5" dirty="0">
                <a:latin typeface="Arial"/>
                <a:cs typeface="Arial"/>
              </a:rPr>
              <a:t>PRICING</a:t>
            </a:r>
            <a:r>
              <a:rPr sz="1600" b="1" spc="200" dirty="0">
                <a:latin typeface="Arial"/>
                <a:cs typeface="Arial"/>
              </a:rPr>
              <a:t> </a:t>
            </a:r>
            <a:r>
              <a:rPr sz="1600" b="1" spc="-5" dirty="0">
                <a:latin typeface="Arial"/>
                <a:cs typeface="Arial"/>
              </a:rPr>
              <a:t>SCHEDULE</a:t>
            </a:r>
            <a:r>
              <a:rPr sz="1600" b="1" spc="175" dirty="0">
                <a:latin typeface="Arial"/>
                <a:cs typeface="Arial"/>
              </a:rPr>
              <a:t> </a:t>
            </a:r>
            <a:r>
              <a:rPr sz="1600" b="1" spc="-5" dirty="0">
                <a:latin typeface="Arial"/>
                <a:cs typeface="Arial"/>
              </a:rPr>
              <a:t>MUST</a:t>
            </a:r>
            <a:r>
              <a:rPr sz="1600" b="1" spc="185" dirty="0">
                <a:latin typeface="Arial"/>
                <a:cs typeface="Arial"/>
              </a:rPr>
              <a:t> </a:t>
            </a:r>
            <a:r>
              <a:rPr sz="1600" b="1" spc="-5" dirty="0">
                <a:latin typeface="Arial"/>
                <a:cs typeface="Arial"/>
              </a:rPr>
              <a:t>BE </a:t>
            </a:r>
            <a:r>
              <a:rPr sz="1600" b="1" spc="-430" dirty="0">
                <a:latin typeface="Arial"/>
                <a:cs typeface="Arial"/>
              </a:rPr>
              <a:t> </a:t>
            </a:r>
            <a:r>
              <a:rPr sz="1600" b="1" spc="-5" dirty="0">
                <a:latin typeface="Arial"/>
                <a:cs typeface="Arial"/>
              </a:rPr>
              <a:t>COMPLETED</a:t>
            </a:r>
            <a:r>
              <a:rPr sz="1600" b="1" spc="10" dirty="0">
                <a:latin typeface="Arial"/>
                <a:cs typeface="Arial"/>
              </a:rPr>
              <a:t> </a:t>
            </a:r>
            <a:r>
              <a:rPr sz="1600" b="1" spc="-5" dirty="0">
                <a:latin typeface="Arial"/>
                <a:cs typeface="Arial"/>
              </a:rPr>
              <a:t>IN</a:t>
            </a:r>
            <a:r>
              <a:rPr sz="1600" b="1" spc="10" dirty="0">
                <a:latin typeface="Arial"/>
                <a:cs typeface="Arial"/>
              </a:rPr>
              <a:t> </a:t>
            </a:r>
            <a:r>
              <a:rPr sz="1600" b="1" spc="-5" dirty="0">
                <a:latin typeface="Arial"/>
                <a:cs typeface="Arial"/>
              </a:rPr>
              <a:t>FULL</a:t>
            </a:r>
            <a:endParaRPr sz="1600" dirty="0">
              <a:latin typeface="Arial"/>
              <a:cs typeface="Arial"/>
            </a:endParaRPr>
          </a:p>
          <a:p>
            <a:pPr>
              <a:lnSpc>
                <a:spcPct val="100000"/>
              </a:lnSpc>
              <a:spcBef>
                <a:spcPts val="25"/>
              </a:spcBef>
              <a:buFont typeface="Wingdings"/>
              <a:buChar char=""/>
            </a:pPr>
            <a:endParaRPr sz="1650" dirty="0">
              <a:latin typeface="Arial"/>
              <a:cs typeface="Arial"/>
            </a:endParaRPr>
          </a:p>
          <a:p>
            <a:pPr marL="299085" indent="-287020">
              <a:lnSpc>
                <a:spcPct val="100000"/>
              </a:lnSpc>
              <a:buFont typeface="Wingdings"/>
              <a:buChar char=""/>
              <a:tabLst>
                <a:tab pos="299720" algn="l"/>
              </a:tabLst>
            </a:pPr>
            <a:r>
              <a:rPr sz="1600" b="1" spc="-5" dirty="0">
                <a:latin typeface="Arial"/>
                <a:cs typeface="Arial"/>
              </a:rPr>
              <a:t>COMPLETE</a:t>
            </a:r>
            <a:r>
              <a:rPr sz="1600" b="1" spc="10" dirty="0">
                <a:latin typeface="Arial"/>
                <a:cs typeface="Arial"/>
              </a:rPr>
              <a:t> </a:t>
            </a:r>
            <a:r>
              <a:rPr sz="1600" b="1" spc="-5" dirty="0">
                <a:latin typeface="Arial"/>
                <a:cs typeface="Arial"/>
              </a:rPr>
              <a:t>PRICING</a:t>
            </a:r>
            <a:r>
              <a:rPr sz="1600" b="1" spc="20" dirty="0">
                <a:latin typeface="Arial"/>
                <a:cs typeface="Arial"/>
              </a:rPr>
              <a:t> </a:t>
            </a:r>
            <a:r>
              <a:rPr sz="1600" b="1" spc="-5" dirty="0">
                <a:latin typeface="Arial"/>
                <a:cs typeface="Arial"/>
              </a:rPr>
              <a:t>SCHEDULE</a:t>
            </a:r>
            <a:r>
              <a:rPr sz="1600" b="1" spc="-10" dirty="0">
                <a:latin typeface="Arial"/>
                <a:cs typeface="Arial"/>
              </a:rPr>
              <a:t> ON</a:t>
            </a:r>
            <a:r>
              <a:rPr sz="1600" b="1" spc="10" dirty="0">
                <a:latin typeface="Arial"/>
                <a:cs typeface="Arial"/>
              </a:rPr>
              <a:t> </a:t>
            </a:r>
            <a:r>
              <a:rPr sz="1600" b="1" spc="-5" dirty="0">
                <a:latin typeface="Arial"/>
                <a:cs typeface="Arial"/>
              </a:rPr>
              <a:t>MS</a:t>
            </a:r>
            <a:r>
              <a:rPr sz="1600" b="1" spc="10" dirty="0">
                <a:latin typeface="Arial"/>
                <a:cs typeface="Arial"/>
              </a:rPr>
              <a:t> </a:t>
            </a:r>
            <a:r>
              <a:rPr sz="1600" b="1" spc="-5" dirty="0">
                <a:latin typeface="Arial"/>
                <a:cs typeface="Arial"/>
              </a:rPr>
              <a:t>EXCEL</a:t>
            </a:r>
            <a:r>
              <a:rPr sz="1600" b="1" spc="-45" dirty="0">
                <a:latin typeface="Arial"/>
                <a:cs typeface="Arial"/>
              </a:rPr>
              <a:t> </a:t>
            </a:r>
            <a:r>
              <a:rPr sz="1600" b="1" spc="-5" dirty="0">
                <a:latin typeface="Arial"/>
                <a:cs typeface="Arial"/>
              </a:rPr>
              <a:t>SHEET PROVIDED</a:t>
            </a:r>
            <a:endParaRPr sz="1600" dirty="0">
              <a:latin typeface="Arial"/>
              <a:cs typeface="Arial"/>
            </a:endParaRPr>
          </a:p>
          <a:p>
            <a:pPr>
              <a:lnSpc>
                <a:spcPct val="100000"/>
              </a:lnSpc>
              <a:spcBef>
                <a:spcPts val="20"/>
              </a:spcBef>
              <a:buFont typeface="Wingdings"/>
              <a:buChar char=""/>
            </a:pPr>
            <a:endParaRPr sz="1650" dirty="0">
              <a:latin typeface="Arial"/>
              <a:cs typeface="Arial"/>
            </a:endParaRPr>
          </a:p>
          <a:p>
            <a:pPr marL="299085" indent="-287020">
              <a:lnSpc>
                <a:spcPct val="100000"/>
              </a:lnSpc>
              <a:spcBef>
                <a:spcPts val="5"/>
              </a:spcBef>
              <a:buFont typeface="Wingdings"/>
              <a:buChar char=""/>
              <a:tabLst>
                <a:tab pos="299720" algn="l"/>
              </a:tabLst>
            </a:pPr>
            <a:r>
              <a:rPr sz="1600" b="1" spc="-20" dirty="0">
                <a:latin typeface="Arial"/>
                <a:cs typeface="Arial"/>
              </a:rPr>
              <a:t>SUMMARY</a:t>
            </a:r>
            <a:r>
              <a:rPr sz="1600" b="1" spc="20" dirty="0">
                <a:latin typeface="Arial"/>
                <a:cs typeface="Arial"/>
              </a:rPr>
              <a:t> </a:t>
            </a:r>
            <a:r>
              <a:rPr sz="1600" b="1" spc="-5" dirty="0">
                <a:latin typeface="Arial"/>
                <a:cs typeface="Arial"/>
              </a:rPr>
              <a:t>SCHEDULE</a:t>
            </a:r>
            <a:r>
              <a:rPr sz="1600" b="1" spc="-30" dirty="0">
                <a:latin typeface="Arial"/>
                <a:cs typeface="Arial"/>
              </a:rPr>
              <a:t> </a:t>
            </a:r>
            <a:r>
              <a:rPr sz="1600" b="1" spc="-5" dirty="0">
                <a:latin typeface="Arial"/>
                <a:cs typeface="Arial"/>
              </a:rPr>
              <a:t>MUST</a:t>
            </a:r>
            <a:r>
              <a:rPr sz="1600" b="1" spc="5" dirty="0">
                <a:latin typeface="Arial"/>
                <a:cs typeface="Arial"/>
              </a:rPr>
              <a:t> </a:t>
            </a:r>
            <a:r>
              <a:rPr sz="1600" b="1" spc="-10" dirty="0">
                <a:latin typeface="Arial"/>
                <a:cs typeface="Arial"/>
              </a:rPr>
              <a:t>BE</a:t>
            </a:r>
            <a:r>
              <a:rPr sz="1600" b="1" spc="-5" dirty="0">
                <a:latin typeface="Arial"/>
                <a:cs typeface="Arial"/>
              </a:rPr>
              <a:t> COMPLETED</a:t>
            </a:r>
            <a:r>
              <a:rPr sz="1600" b="1" spc="-45" dirty="0">
                <a:latin typeface="Arial"/>
                <a:cs typeface="Arial"/>
              </a:rPr>
              <a:t> </a:t>
            </a:r>
            <a:r>
              <a:rPr sz="1600" b="1" spc="-20" dirty="0">
                <a:latin typeface="Arial"/>
                <a:cs typeface="Arial"/>
              </a:rPr>
              <a:t>AND</a:t>
            </a:r>
            <a:r>
              <a:rPr sz="1600" b="1" spc="35" dirty="0">
                <a:latin typeface="Arial"/>
                <a:cs typeface="Arial"/>
              </a:rPr>
              <a:t> </a:t>
            </a:r>
            <a:r>
              <a:rPr sz="1600" b="1" spc="-5" dirty="0">
                <a:latin typeface="Arial"/>
                <a:cs typeface="Arial"/>
              </a:rPr>
              <a:t>SIGNED</a:t>
            </a:r>
            <a:endParaRPr sz="1600" dirty="0">
              <a:latin typeface="Arial"/>
              <a:cs typeface="Arial"/>
            </a:endParaRPr>
          </a:p>
          <a:p>
            <a:pPr>
              <a:lnSpc>
                <a:spcPct val="100000"/>
              </a:lnSpc>
              <a:spcBef>
                <a:spcPts val="20"/>
              </a:spcBef>
              <a:buFont typeface="Wingdings"/>
              <a:buChar char=""/>
            </a:pPr>
            <a:endParaRPr sz="1650" dirty="0">
              <a:latin typeface="Arial"/>
              <a:cs typeface="Arial"/>
            </a:endParaRPr>
          </a:p>
          <a:p>
            <a:pPr marL="299085" marR="5080" indent="-287020">
              <a:lnSpc>
                <a:spcPct val="100000"/>
              </a:lnSpc>
              <a:buFont typeface="Wingdings"/>
              <a:buChar char=""/>
              <a:tabLst>
                <a:tab pos="299720" algn="l"/>
                <a:tab pos="3106420" algn="l"/>
                <a:tab pos="4356100" algn="l"/>
                <a:tab pos="7433945" algn="l"/>
              </a:tabLst>
            </a:pPr>
            <a:r>
              <a:rPr sz="1600" b="1" spc="-5" dirty="0">
                <a:latin typeface="Arial"/>
                <a:cs typeface="Arial"/>
              </a:rPr>
              <a:t>TENDERING</a:t>
            </a:r>
            <a:r>
              <a:rPr sz="1600" b="1" spc="575" dirty="0">
                <a:latin typeface="Arial"/>
                <a:cs typeface="Arial"/>
              </a:rPr>
              <a:t> </a:t>
            </a:r>
            <a:r>
              <a:rPr sz="1600" b="1" spc="-5" dirty="0">
                <a:latin typeface="Arial"/>
                <a:cs typeface="Arial"/>
              </a:rPr>
              <a:t>ZERO</a:t>
            </a:r>
            <a:r>
              <a:rPr sz="1600" b="1" spc="575" dirty="0">
                <a:latin typeface="Arial"/>
                <a:cs typeface="Arial"/>
              </a:rPr>
              <a:t> </a:t>
            </a:r>
            <a:r>
              <a:rPr sz="1600" b="1" spc="-35" dirty="0">
                <a:latin typeface="Arial"/>
                <a:cs typeface="Arial"/>
              </a:rPr>
              <a:t>RATES	</a:t>
            </a:r>
            <a:r>
              <a:rPr sz="1600" b="1" spc="-65" dirty="0">
                <a:latin typeface="Arial"/>
                <a:cs typeface="Arial"/>
              </a:rPr>
              <a:t>MAY</a:t>
            </a:r>
            <a:r>
              <a:rPr sz="1600" b="1" spc="555" dirty="0">
                <a:latin typeface="Arial"/>
                <a:cs typeface="Arial"/>
              </a:rPr>
              <a:t> </a:t>
            </a:r>
            <a:r>
              <a:rPr sz="1600" b="1" spc="-5" dirty="0">
                <a:latin typeface="Arial"/>
                <a:cs typeface="Arial"/>
              </a:rPr>
              <a:t>POSE	A</a:t>
            </a:r>
            <a:r>
              <a:rPr sz="1600" b="1" spc="459" dirty="0">
                <a:latin typeface="Arial"/>
                <a:cs typeface="Arial"/>
              </a:rPr>
              <a:t> </a:t>
            </a:r>
            <a:r>
              <a:rPr sz="1600" b="1" dirty="0">
                <a:latin typeface="Arial"/>
                <a:cs typeface="Arial"/>
              </a:rPr>
              <a:t>RISK</a:t>
            </a:r>
            <a:r>
              <a:rPr sz="1600" b="1" spc="560" dirty="0">
                <a:latin typeface="Arial"/>
                <a:cs typeface="Arial"/>
              </a:rPr>
              <a:t> </a:t>
            </a:r>
            <a:r>
              <a:rPr sz="1600" b="1" spc="-20" dirty="0">
                <a:latin typeface="Arial"/>
                <a:cs typeface="Arial"/>
              </a:rPr>
              <a:t>TO</a:t>
            </a:r>
            <a:r>
              <a:rPr sz="1600" b="1" spc="550" dirty="0">
                <a:latin typeface="Arial"/>
                <a:cs typeface="Arial"/>
              </a:rPr>
              <a:t> </a:t>
            </a:r>
            <a:r>
              <a:rPr sz="1600" b="1" spc="-5" dirty="0">
                <a:latin typeface="Arial"/>
                <a:cs typeface="Arial"/>
              </a:rPr>
              <a:t>THE</a:t>
            </a:r>
            <a:r>
              <a:rPr sz="1600" b="1" spc="555" dirty="0">
                <a:latin typeface="Arial"/>
                <a:cs typeface="Arial"/>
              </a:rPr>
              <a:t> </a:t>
            </a:r>
            <a:r>
              <a:rPr sz="1600" b="1" spc="-5" dirty="0">
                <a:latin typeface="Arial"/>
                <a:cs typeface="Arial"/>
              </a:rPr>
              <a:t>EMPLOYER	</a:t>
            </a:r>
            <a:r>
              <a:rPr sz="1600" b="1" spc="-15" dirty="0">
                <a:latin typeface="Arial"/>
                <a:cs typeface="Arial"/>
              </a:rPr>
              <a:t>AND</a:t>
            </a:r>
            <a:r>
              <a:rPr sz="1600" b="1" spc="35" dirty="0">
                <a:latin typeface="Arial"/>
                <a:cs typeface="Arial"/>
              </a:rPr>
              <a:t> </a:t>
            </a:r>
            <a:r>
              <a:rPr sz="1600" b="1" spc="-5" dirty="0">
                <a:latin typeface="Arial"/>
                <a:cs typeface="Arial"/>
              </a:rPr>
              <a:t>YOUR </a:t>
            </a:r>
            <a:r>
              <a:rPr sz="1600" b="1" spc="-430" dirty="0">
                <a:latin typeface="Arial"/>
                <a:cs typeface="Arial"/>
              </a:rPr>
              <a:t> </a:t>
            </a:r>
            <a:r>
              <a:rPr sz="1600" b="1" spc="-5" dirty="0">
                <a:latin typeface="Arial"/>
                <a:cs typeface="Arial"/>
              </a:rPr>
              <a:t>TENDER</a:t>
            </a:r>
            <a:r>
              <a:rPr sz="1600" b="1" spc="-10" dirty="0">
                <a:latin typeface="Arial"/>
                <a:cs typeface="Arial"/>
              </a:rPr>
              <a:t> </a:t>
            </a:r>
            <a:r>
              <a:rPr sz="1600" b="1" spc="-70" dirty="0">
                <a:latin typeface="Arial"/>
                <a:cs typeface="Arial"/>
              </a:rPr>
              <a:t>MAY</a:t>
            </a:r>
            <a:r>
              <a:rPr sz="1600" b="1" spc="25" dirty="0">
                <a:latin typeface="Arial"/>
                <a:cs typeface="Arial"/>
              </a:rPr>
              <a:t> </a:t>
            </a:r>
            <a:r>
              <a:rPr sz="1600" b="1" spc="-10" dirty="0">
                <a:latin typeface="Arial"/>
                <a:cs typeface="Arial"/>
              </a:rPr>
              <a:t>BE</a:t>
            </a:r>
            <a:r>
              <a:rPr sz="1600" b="1" dirty="0">
                <a:latin typeface="Arial"/>
                <a:cs typeface="Arial"/>
              </a:rPr>
              <a:t> </a:t>
            </a:r>
            <a:r>
              <a:rPr sz="1600" b="1" spc="-10" dirty="0">
                <a:latin typeface="Arial"/>
                <a:cs typeface="Arial"/>
              </a:rPr>
              <a:t>REGARDED </a:t>
            </a:r>
            <a:r>
              <a:rPr sz="1600" b="1" spc="-30" dirty="0">
                <a:latin typeface="Arial"/>
                <a:cs typeface="Arial"/>
              </a:rPr>
              <a:t>AS</a:t>
            </a:r>
            <a:r>
              <a:rPr sz="1600" b="1" spc="-10" dirty="0">
                <a:latin typeface="Arial"/>
                <a:cs typeface="Arial"/>
              </a:rPr>
              <a:t> </a:t>
            </a:r>
            <a:r>
              <a:rPr sz="1600" b="1" spc="-30" dirty="0">
                <a:latin typeface="Arial"/>
                <a:cs typeface="Arial"/>
              </a:rPr>
              <a:t>AN</a:t>
            </a:r>
            <a:r>
              <a:rPr sz="1600" b="1" spc="45" dirty="0">
                <a:latin typeface="Arial"/>
                <a:cs typeface="Arial"/>
              </a:rPr>
              <a:t> </a:t>
            </a:r>
            <a:r>
              <a:rPr sz="1600" b="1" spc="-25" dirty="0">
                <a:latin typeface="Arial"/>
                <a:cs typeface="Arial"/>
              </a:rPr>
              <a:t>UNACCEPTABLE</a:t>
            </a:r>
            <a:r>
              <a:rPr sz="1600" b="1" spc="60" dirty="0">
                <a:latin typeface="Arial"/>
                <a:cs typeface="Arial"/>
              </a:rPr>
              <a:t> </a:t>
            </a:r>
            <a:r>
              <a:rPr sz="1600" b="1" spc="-5" dirty="0">
                <a:latin typeface="Arial"/>
                <a:cs typeface="Arial"/>
              </a:rPr>
              <a:t>TENDER</a:t>
            </a:r>
            <a:endParaRPr sz="1600" dirty="0">
              <a:latin typeface="Arial"/>
              <a:cs typeface="Arial"/>
            </a:endParaRPr>
          </a:p>
        </p:txBody>
      </p:sp>
      <p:sp>
        <p:nvSpPr>
          <p:cNvPr id="3" name="TextBox 2">
            <a:extLst>
              <a:ext uri="{FF2B5EF4-FFF2-40B4-BE49-F238E27FC236}">
                <a16:creationId xmlns:a16="http://schemas.microsoft.com/office/drawing/2014/main" id="{882B47BF-E41E-EF5C-FA68-80A19D6BED03}"/>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lvl="0" algn="ctr">
              <a:defRPr/>
            </a:pPr>
            <a:r>
              <a:rPr lang="en-ZA" sz="2500" b="1" dirty="0">
                <a:latin typeface="Arial" panose="020B0604020202020204" pitchFamily="34" charset="0"/>
                <a:cs typeface="Arial" panose="020B0604020202020204" pitchFamily="34" charset="0"/>
              </a:rPr>
              <a:t>FINANCIAL EVALUATION</a:t>
            </a:r>
          </a:p>
        </p:txBody>
      </p:sp>
      <p:sp>
        <p:nvSpPr>
          <p:cNvPr id="4" name="Cloud Callout 5">
            <a:extLst>
              <a:ext uri="{FF2B5EF4-FFF2-40B4-BE49-F238E27FC236}">
                <a16:creationId xmlns:a16="http://schemas.microsoft.com/office/drawing/2014/main" id="{A8A17B6A-42F1-A779-3ED0-EF852FC2B075}"/>
              </a:ext>
            </a:extLst>
          </p:cNvPr>
          <p:cNvSpPr/>
          <p:nvPr/>
        </p:nvSpPr>
        <p:spPr>
          <a:xfrm>
            <a:off x="7260659" y="3632718"/>
            <a:ext cx="1883341" cy="1187478"/>
          </a:xfrm>
          <a:prstGeom prst="cloudCallo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rPr>
              <a:t>Sheets are password protected – don’t fiddle!</a:t>
            </a:r>
          </a:p>
        </p:txBody>
      </p:sp>
    </p:spTree>
    <p:extLst>
      <p:ext uri="{BB962C8B-B14F-4D97-AF65-F5344CB8AC3E}">
        <p14:creationId xmlns:p14="http://schemas.microsoft.com/office/powerpoint/2010/main" val="7972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86EED-482B-4F53-A480-F2926C1F5AD7}"/>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lvl="0" algn="ctr">
              <a:defRPr/>
            </a:pPr>
            <a:r>
              <a:rPr lang="en-ZA" sz="2500" b="1" dirty="0">
                <a:latin typeface="Arial" panose="020B0604020202020204" pitchFamily="34" charset="0"/>
                <a:cs typeface="Arial" panose="020B0604020202020204" pitchFamily="34" charset="0"/>
              </a:rPr>
              <a:t>FINANCIAL EVALUATION</a:t>
            </a:r>
          </a:p>
        </p:txBody>
      </p:sp>
      <p:graphicFrame>
        <p:nvGraphicFramePr>
          <p:cNvPr id="3" name="Table 2">
            <a:extLst>
              <a:ext uri="{FF2B5EF4-FFF2-40B4-BE49-F238E27FC236}">
                <a16:creationId xmlns:a16="http://schemas.microsoft.com/office/drawing/2014/main" id="{30378BD0-7BC4-45D5-83F3-3DA955F09C2E}"/>
              </a:ext>
            </a:extLst>
          </p:cNvPr>
          <p:cNvGraphicFramePr>
            <a:graphicFrameLocks noGrp="1"/>
          </p:cNvGraphicFramePr>
          <p:nvPr>
            <p:extLst>
              <p:ext uri="{D42A27DB-BD31-4B8C-83A1-F6EECF244321}">
                <p14:modId xmlns:p14="http://schemas.microsoft.com/office/powerpoint/2010/main" val="2986844766"/>
              </p:ext>
            </p:extLst>
          </p:nvPr>
        </p:nvGraphicFramePr>
        <p:xfrm>
          <a:off x="608804" y="551699"/>
          <a:ext cx="8307452" cy="4918722"/>
        </p:xfrm>
        <a:graphic>
          <a:graphicData uri="http://schemas.openxmlformats.org/drawingml/2006/table">
            <a:tbl>
              <a:tblPr firstRow="1" bandRow="1">
                <a:tableStyleId>{D7AC3CCA-C797-4891-BE02-D94E43425B78}</a:tableStyleId>
              </a:tblPr>
              <a:tblGrid>
                <a:gridCol w="1183900">
                  <a:extLst>
                    <a:ext uri="{9D8B030D-6E8A-4147-A177-3AD203B41FA5}">
                      <a16:colId xmlns:a16="http://schemas.microsoft.com/office/drawing/2014/main" val="3929072872"/>
                    </a:ext>
                  </a:extLst>
                </a:gridCol>
                <a:gridCol w="7123552">
                  <a:extLst>
                    <a:ext uri="{9D8B030D-6E8A-4147-A177-3AD203B41FA5}">
                      <a16:colId xmlns:a16="http://schemas.microsoft.com/office/drawing/2014/main" val="2278328436"/>
                    </a:ext>
                  </a:extLst>
                </a:gridCol>
              </a:tblGrid>
              <a:tr h="880122">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Arial" panose="020B0604020202020204" pitchFamily="34" charset="0"/>
                          <a:cs typeface="Arial" panose="020B0604020202020204" pitchFamily="34" charset="0"/>
                        </a:rPr>
                        <a:t>Arithmetical errors, omissions, discrepancies and imbalanced unit rates</a:t>
                      </a:r>
                    </a:p>
                    <a:p>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3960548">
                <a:tc>
                  <a:txBody>
                    <a:bodyPr/>
                    <a:lstStyle/>
                    <a:p>
                      <a:r>
                        <a:rPr lang="en-US" sz="1200" b="1" u="none" strike="noStrike" kern="1200" baseline="0" dirty="0">
                          <a:latin typeface="Arial" panose="020B0604020202020204" pitchFamily="34" charset="0"/>
                          <a:cs typeface="Arial" panose="020B0604020202020204" pitchFamily="34" charset="0"/>
                        </a:rPr>
                        <a:t>C.3.9</a:t>
                      </a:r>
                      <a:endParaRPr lang="en-ZA" sz="1200" b="1" dirty="0">
                        <a:latin typeface="Arial" panose="020B0604020202020204" pitchFamily="34" charset="0"/>
                        <a:cs typeface="Arial" panose="020B0604020202020204" pitchFamily="34" charset="0"/>
                      </a:endParaRPr>
                    </a:p>
                  </a:txBody>
                  <a:tcPr>
                    <a:noFill/>
                  </a:tcPr>
                </a:tc>
                <a:tc>
                  <a:txBody>
                    <a:bodyPr/>
                    <a:lstStyle/>
                    <a:p>
                      <a:r>
                        <a:rPr lang="en-ZA" sz="1300" kern="1200" dirty="0">
                          <a:solidFill>
                            <a:schemeClr val="dk1"/>
                          </a:solidFill>
                          <a:effectLst/>
                          <a:latin typeface="Arial" panose="020B0604020202020204" pitchFamily="34" charset="0"/>
                          <a:ea typeface="+mn-ea"/>
                          <a:cs typeface="Arial" panose="020B0604020202020204" pitchFamily="34" charset="0"/>
                        </a:rPr>
                        <a:t>Check responsive tenders for discrepancies between amounts in words and amounts in figures.  Where there is a discrepancy between the amounts in figures and the amount in words, the amount appearing in the summary to the Pricing Schedule shall govern.</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Check responsive tender offers for:</a:t>
                      </a:r>
                      <a:r>
                        <a:rPr lang="en-US" sz="1300" kern="1200" dirty="0">
                          <a:solidFill>
                            <a:schemeClr val="dk1"/>
                          </a:solidFill>
                          <a:effectLst/>
                          <a:latin typeface="Arial" panose="020B0604020202020204" pitchFamily="34" charset="0"/>
                          <a:ea typeface="+mn-ea"/>
                          <a:cs typeface="Arial" panose="020B0604020202020204" pitchFamily="34" charset="0"/>
                        </a:rPr>
                        <a:t> </a:t>
                      </a:r>
                      <a:r>
                        <a:rPr lang="en-ZA" sz="1300" kern="1200" dirty="0">
                          <a:solidFill>
                            <a:schemeClr val="dk1"/>
                          </a:solidFill>
                          <a:effectLst/>
                          <a:latin typeface="Arial" panose="020B0604020202020204" pitchFamily="34" charset="0"/>
                          <a:ea typeface="+mn-ea"/>
                          <a:cs typeface="Arial" panose="020B0604020202020204" pitchFamily="34" charset="0"/>
                        </a:rPr>
                        <a:t>the gross misplacement of the decimal point in any unit rate;</a:t>
                      </a:r>
                      <a:r>
                        <a:rPr lang="en-US" sz="1300" kern="1200" dirty="0">
                          <a:solidFill>
                            <a:schemeClr val="dk1"/>
                          </a:solidFill>
                          <a:effectLst/>
                          <a:latin typeface="Arial" panose="020B0604020202020204" pitchFamily="34" charset="0"/>
                          <a:ea typeface="+mn-ea"/>
                          <a:cs typeface="Arial" panose="020B0604020202020204" pitchFamily="34" charset="0"/>
                        </a:rPr>
                        <a:t> </a:t>
                      </a:r>
                      <a:r>
                        <a:rPr lang="en-ZA" sz="1300" kern="1200" dirty="0">
                          <a:solidFill>
                            <a:schemeClr val="dk1"/>
                          </a:solidFill>
                          <a:effectLst/>
                          <a:latin typeface="Arial" panose="020B0604020202020204" pitchFamily="34" charset="0"/>
                          <a:ea typeface="+mn-ea"/>
                          <a:cs typeface="Arial" panose="020B0604020202020204" pitchFamily="34" charset="0"/>
                        </a:rPr>
                        <a:t>omissions made in completing the Pricing Schedule or Bills of Quantities; or</a:t>
                      </a:r>
                      <a:endParaRPr lang="en-US" sz="1300" kern="1200" dirty="0">
                        <a:solidFill>
                          <a:schemeClr val="dk1"/>
                        </a:solidFill>
                        <a:effectLst/>
                        <a:latin typeface="Arial" panose="020B0604020202020204" pitchFamily="34" charset="0"/>
                        <a:ea typeface="+mn-ea"/>
                        <a:cs typeface="Arial" panose="020B0604020202020204" pitchFamily="34" charset="0"/>
                      </a:endParaRPr>
                    </a:p>
                    <a:p>
                      <a:pPr lvl="0"/>
                      <a:r>
                        <a:rPr lang="en-ZA" sz="1300" kern="1200" dirty="0">
                          <a:solidFill>
                            <a:schemeClr val="dk1"/>
                          </a:solidFill>
                          <a:effectLst/>
                          <a:latin typeface="Arial" panose="020B0604020202020204" pitchFamily="34" charset="0"/>
                          <a:ea typeface="+mn-ea"/>
                          <a:cs typeface="Arial" panose="020B0604020202020204" pitchFamily="34" charset="0"/>
                        </a:rPr>
                        <a:t>arithmetic errors in:</a:t>
                      </a:r>
                      <a:r>
                        <a:rPr lang="en-US" sz="1300" kern="1200" dirty="0">
                          <a:solidFill>
                            <a:schemeClr val="dk1"/>
                          </a:solidFill>
                          <a:effectLst/>
                          <a:latin typeface="Arial" panose="020B0604020202020204" pitchFamily="34" charset="0"/>
                          <a:ea typeface="+mn-ea"/>
                          <a:cs typeface="Arial" panose="020B0604020202020204" pitchFamily="34" charset="0"/>
                        </a:rPr>
                        <a:t> </a:t>
                      </a:r>
                      <a:r>
                        <a:rPr lang="en-ZA" sz="1300" kern="1200" dirty="0">
                          <a:solidFill>
                            <a:schemeClr val="dk1"/>
                          </a:solidFill>
                          <a:effectLst/>
                          <a:latin typeface="Arial" panose="020B0604020202020204" pitchFamily="34" charset="0"/>
                          <a:ea typeface="+mn-ea"/>
                          <a:cs typeface="Arial" panose="020B0604020202020204" pitchFamily="34" charset="0"/>
                        </a:rPr>
                        <a:t>line item totals resulting from the product of a unit rate and a quantity in Bills of Quantities or Schedules of Prices; or the summation of the prices;</a:t>
                      </a:r>
                      <a:r>
                        <a:rPr lang="en-US" sz="1300" kern="1200" dirty="0">
                          <a:solidFill>
                            <a:schemeClr val="dk1"/>
                          </a:solidFill>
                          <a:effectLst/>
                          <a:latin typeface="Arial" panose="020B0604020202020204" pitchFamily="34" charset="0"/>
                          <a:ea typeface="+mn-ea"/>
                          <a:cs typeface="Arial" panose="020B0604020202020204" pitchFamily="34" charset="0"/>
                        </a:rPr>
                        <a:t> </a:t>
                      </a:r>
                      <a:r>
                        <a:rPr lang="en-ZA" sz="1300" kern="1200" dirty="0">
                          <a:solidFill>
                            <a:schemeClr val="dk1"/>
                          </a:solidFill>
                          <a:effectLst/>
                          <a:latin typeface="Arial" panose="020B0604020202020204" pitchFamily="34" charset="0"/>
                          <a:ea typeface="+mn-ea"/>
                          <a:cs typeface="Arial" panose="020B0604020202020204" pitchFamily="34" charset="0"/>
                        </a:rPr>
                        <a:t>imbalanced unit rates.</a:t>
                      </a:r>
                      <a:endParaRPr lang="en-US" sz="1300" kern="1200" dirty="0">
                        <a:solidFill>
                          <a:schemeClr val="dk1"/>
                        </a:solidFill>
                        <a:effectLst/>
                        <a:latin typeface="Arial" panose="020B0604020202020204" pitchFamily="34" charset="0"/>
                        <a:ea typeface="+mn-ea"/>
                        <a:cs typeface="Arial" panose="020B0604020202020204" pitchFamily="34" charset="0"/>
                      </a:endParaRPr>
                    </a:p>
                    <a:p>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Notify shortlisted tenderers of all errors, omissions or imbalanced rates that are identified in their tender offers.</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Where the tenderer elects to confirm the errors, omissions or re-balancing of imbalanced rates the tender offer shall be corrected as follows:</a:t>
                      </a:r>
                      <a:endParaRPr lang="en-US" sz="1300" kern="1200" dirty="0">
                        <a:solidFill>
                          <a:schemeClr val="dk1"/>
                        </a:solidFill>
                        <a:effectLst/>
                        <a:latin typeface="Arial" panose="020B0604020202020204" pitchFamily="34" charset="0"/>
                        <a:ea typeface="+mn-ea"/>
                        <a:cs typeface="Arial" panose="020B0604020202020204" pitchFamily="34" charset="0"/>
                      </a:endParaRPr>
                    </a:p>
                    <a:p>
                      <a:pPr lvl="0"/>
                      <a:r>
                        <a:rPr lang="en-ZA" sz="1300" kern="1200" dirty="0">
                          <a:solidFill>
                            <a:schemeClr val="dk1"/>
                          </a:solidFill>
                          <a:effectLst/>
                          <a:latin typeface="Arial" panose="020B0604020202020204" pitchFamily="34" charset="0"/>
                          <a:ea typeface="+mn-ea"/>
                          <a:cs typeface="Arial" panose="020B0604020202020204" pitchFamily="34" charset="0"/>
                        </a:rPr>
                        <a:t>if Bills of Quantities or Pricing Schedules apply and there is an error in the line item total resulting from the product of the unit rate and the quantity, the unit rate shall govern and the line item total shall be corrected.  Where there is an obviously gross misplacement of the decimal point in the unit rate, the line item total as quoted and the unit rate shall be corrected.</a:t>
                      </a:r>
                      <a:endParaRPr lang="en-US" sz="1300" kern="1200" dirty="0">
                        <a:solidFill>
                          <a:schemeClr val="dk1"/>
                        </a:solidFill>
                        <a:effectLst/>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3706371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86EED-482B-4F53-A480-F2926C1F5AD7}"/>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lvl="0" algn="ctr">
              <a:defRPr/>
            </a:pPr>
            <a:r>
              <a:rPr lang="en-ZA" sz="2500" b="1" dirty="0">
                <a:latin typeface="Arial" panose="020B0604020202020204" pitchFamily="34" charset="0"/>
                <a:cs typeface="Arial" panose="020B0604020202020204" pitchFamily="34" charset="0"/>
              </a:rPr>
              <a:t>FINANCIAL EVALUATION</a:t>
            </a:r>
          </a:p>
        </p:txBody>
      </p:sp>
      <p:graphicFrame>
        <p:nvGraphicFramePr>
          <p:cNvPr id="3" name="Table 2">
            <a:extLst>
              <a:ext uri="{FF2B5EF4-FFF2-40B4-BE49-F238E27FC236}">
                <a16:creationId xmlns:a16="http://schemas.microsoft.com/office/drawing/2014/main" id="{30378BD0-7BC4-45D5-83F3-3DA955F09C2E}"/>
              </a:ext>
            </a:extLst>
          </p:cNvPr>
          <p:cNvGraphicFramePr>
            <a:graphicFrameLocks noGrp="1"/>
          </p:cNvGraphicFramePr>
          <p:nvPr>
            <p:extLst>
              <p:ext uri="{D42A27DB-BD31-4B8C-83A1-F6EECF244321}">
                <p14:modId xmlns:p14="http://schemas.microsoft.com/office/powerpoint/2010/main" val="2014378858"/>
              </p:ext>
            </p:extLst>
          </p:nvPr>
        </p:nvGraphicFramePr>
        <p:xfrm>
          <a:off x="818851" y="1008665"/>
          <a:ext cx="8116066" cy="4840670"/>
        </p:xfrm>
        <a:graphic>
          <a:graphicData uri="http://schemas.openxmlformats.org/drawingml/2006/table">
            <a:tbl>
              <a:tblPr firstRow="1" bandRow="1">
                <a:tableStyleId>{D7AC3CCA-C797-4891-BE02-D94E43425B78}</a:tableStyleId>
              </a:tblPr>
              <a:tblGrid>
                <a:gridCol w="1156625">
                  <a:extLst>
                    <a:ext uri="{9D8B030D-6E8A-4147-A177-3AD203B41FA5}">
                      <a16:colId xmlns:a16="http://schemas.microsoft.com/office/drawing/2014/main" val="3929072872"/>
                    </a:ext>
                  </a:extLst>
                </a:gridCol>
                <a:gridCol w="6959441">
                  <a:extLst>
                    <a:ext uri="{9D8B030D-6E8A-4147-A177-3AD203B41FA5}">
                      <a16:colId xmlns:a16="http://schemas.microsoft.com/office/drawing/2014/main" val="2278328436"/>
                    </a:ext>
                  </a:extLst>
                </a:gridCol>
              </a:tblGrid>
              <a:tr h="880122">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u="none" strike="noStrike" kern="1200" baseline="0" dirty="0">
                          <a:latin typeface="Arial" panose="020B0604020202020204" pitchFamily="34" charset="0"/>
                          <a:cs typeface="Arial" panose="020B0604020202020204" pitchFamily="34" charset="0"/>
                        </a:rPr>
                        <a:t>Arithmetical errors, omissions, discrepancies and imbalanced unit rates</a:t>
                      </a:r>
                    </a:p>
                    <a:p>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5753173"/>
                  </a:ext>
                </a:extLst>
              </a:tr>
              <a:tr h="3960548">
                <a:tc>
                  <a:txBody>
                    <a:bodyPr/>
                    <a:lstStyle/>
                    <a:p>
                      <a:r>
                        <a:rPr lang="en-US" sz="1200" b="1" u="none" strike="noStrike" kern="1200" baseline="0" dirty="0">
                          <a:latin typeface="Arial" panose="020B0604020202020204" pitchFamily="34" charset="0"/>
                          <a:cs typeface="Arial" panose="020B0604020202020204" pitchFamily="34" charset="0"/>
                        </a:rPr>
                        <a:t>C.3.9</a:t>
                      </a:r>
                      <a:endParaRPr lang="en-ZA" sz="1200" b="1" dirty="0">
                        <a:latin typeface="Arial" panose="020B0604020202020204" pitchFamily="34" charset="0"/>
                        <a:cs typeface="Arial" panose="020B0604020202020204" pitchFamily="34" charset="0"/>
                      </a:endParaRPr>
                    </a:p>
                  </a:txBody>
                  <a:tcPr>
                    <a:noFill/>
                  </a:tcPr>
                </a:tc>
                <a:tc>
                  <a:txBody>
                    <a:bodyPr/>
                    <a:lstStyle/>
                    <a:p>
                      <a:pPr lvl="0"/>
                      <a:r>
                        <a:rPr lang="en-ZA" sz="1300" kern="1200" dirty="0">
                          <a:solidFill>
                            <a:schemeClr val="dk1"/>
                          </a:solidFill>
                          <a:effectLst/>
                          <a:latin typeface="Arial" panose="020B0604020202020204" pitchFamily="34" charset="0"/>
                          <a:ea typeface="+mn-ea"/>
                          <a:cs typeface="Arial" panose="020B0604020202020204" pitchFamily="34" charset="0"/>
                        </a:rPr>
                        <a:t>Where there is an error in the total of the prices either as a result of other corrections required by this checking process or in the tenderer’s addition of prices, the total of the prices shall be corrected.</a:t>
                      </a:r>
                      <a:endParaRPr lang="en-US" sz="1300" kern="1200" dirty="0">
                        <a:solidFill>
                          <a:schemeClr val="dk1"/>
                        </a:solidFill>
                        <a:effectLst/>
                        <a:latin typeface="Arial" panose="020B0604020202020204" pitchFamily="34" charset="0"/>
                        <a:ea typeface="+mn-ea"/>
                        <a:cs typeface="Arial" panose="020B0604020202020204" pitchFamily="34" charset="0"/>
                      </a:endParaRPr>
                    </a:p>
                    <a:p>
                      <a:pPr lvl="0"/>
                      <a:r>
                        <a:rPr lang="en-ZA" sz="1300" kern="1200" dirty="0">
                          <a:solidFill>
                            <a:schemeClr val="dk1"/>
                          </a:solidFill>
                          <a:effectLst/>
                          <a:latin typeface="Arial" panose="020B0604020202020204" pitchFamily="34" charset="0"/>
                          <a:ea typeface="+mn-ea"/>
                          <a:cs typeface="Arial" panose="020B0604020202020204" pitchFamily="34" charset="0"/>
                        </a:rPr>
                        <a:t>Where the unit rates are imbalanced, the tenderer shall adjust such rates by increasing or decreasing them and selected others while retaining the total of the prices derived after any other corrections made under (a) and (b) above.</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Where there is an omission of a line item, no correction is possible and the offer will be declared non-responsive.</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Declare as non-responsive and reject any offer from a tenderer who elects not to accept the corrections proposed and/or fails to justify or balance the imbalanced rates to the satisfaction of the employer.</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 </a:t>
                      </a:r>
                      <a:endParaRPr lang="en-US" sz="1300" kern="1200" dirty="0">
                        <a:solidFill>
                          <a:schemeClr val="dk1"/>
                        </a:solidFill>
                        <a:effectLst/>
                        <a:latin typeface="Arial" panose="020B0604020202020204" pitchFamily="34" charset="0"/>
                        <a:ea typeface="+mn-ea"/>
                        <a:cs typeface="Arial" panose="020B0604020202020204" pitchFamily="34" charset="0"/>
                      </a:endParaRPr>
                    </a:p>
                    <a:p>
                      <a:r>
                        <a:rPr lang="en-ZA" sz="1300" kern="1200" dirty="0">
                          <a:solidFill>
                            <a:schemeClr val="dk1"/>
                          </a:solidFill>
                          <a:effectLst/>
                          <a:latin typeface="Arial" panose="020B0604020202020204" pitchFamily="34" charset="0"/>
                          <a:ea typeface="+mn-ea"/>
                          <a:cs typeface="Arial" panose="020B0604020202020204" pitchFamily="34" charset="0"/>
                        </a:rPr>
                        <a:t>The tenderer is required to submit balanced unit rates for Rate Only items in the Pricing Schedule.  The rates submitted for these items will be taken into account in the evaluation of tenders.</a:t>
                      </a:r>
                      <a:endParaRPr lang="en-US" sz="1300" kern="1200" dirty="0">
                        <a:solidFill>
                          <a:schemeClr val="dk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702714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86EED-482B-4F53-A480-F2926C1F5AD7}"/>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lvl="0" algn="ctr">
              <a:defRPr/>
            </a:pPr>
            <a:r>
              <a:rPr lang="en-ZA" sz="2500" b="1" dirty="0">
                <a:latin typeface="Arial" panose="020B0604020202020204" pitchFamily="34" charset="0"/>
                <a:cs typeface="Arial" panose="020B0604020202020204" pitchFamily="34" charset="0"/>
              </a:rPr>
              <a:t>FINANCIAL EVALUATION</a:t>
            </a:r>
          </a:p>
        </p:txBody>
      </p:sp>
      <p:graphicFrame>
        <p:nvGraphicFramePr>
          <p:cNvPr id="4" name="Table 3">
            <a:extLst>
              <a:ext uri="{FF2B5EF4-FFF2-40B4-BE49-F238E27FC236}">
                <a16:creationId xmlns:a16="http://schemas.microsoft.com/office/drawing/2014/main" id="{D3E4E73F-079C-41FD-B3F9-FEDFFF3950DE}"/>
              </a:ext>
            </a:extLst>
          </p:cNvPr>
          <p:cNvGraphicFramePr>
            <a:graphicFrameLocks noGrp="1"/>
          </p:cNvGraphicFramePr>
          <p:nvPr>
            <p:extLst>
              <p:ext uri="{D42A27DB-BD31-4B8C-83A1-F6EECF244321}">
                <p14:modId xmlns:p14="http://schemas.microsoft.com/office/powerpoint/2010/main" val="3824795863"/>
              </p:ext>
            </p:extLst>
          </p:nvPr>
        </p:nvGraphicFramePr>
        <p:xfrm>
          <a:off x="625151" y="445225"/>
          <a:ext cx="8313575" cy="5631180"/>
        </p:xfrm>
        <a:graphic>
          <a:graphicData uri="http://schemas.openxmlformats.org/drawingml/2006/table">
            <a:tbl>
              <a:tblPr firstRow="1" bandRow="1">
                <a:tableStyleId>{D7AC3CCA-C797-4891-BE02-D94E43425B78}</a:tableStyleId>
              </a:tblPr>
              <a:tblGrid>
                <a:gridCol w="1119550">
                  <a:extLst>
                    <a:ext uri="{9D8B030D-6E8A-4147-A177-3AD203B41FA5}">
                      <a16:colId xmlns:a16="http://schemas.microsoft.com/office/drawing/2014/main" val="3929072872"/>
                    </a:ext>
                  </a:extLst>
                </a:gridCol>
                <a:gridCol w="7194025">
                  <a:extLst>
                    <a:ext uri="{9D8B030D-6E8A-4147-A177-3AD203B41FA5}">
                      <a16:colId xmlns:a16="http://schemas.microsoft.com/office/drawing/2014/main" val="2278328436"/>
                    </a:ext>
                  </a:extLst>
                </a:gridCol>
              </a:tblGrid>
              <a:tr h="444864">
                <a:tc>
                  <a:txBody>
                    <a:bodyPr/>
                    <a:lstStyle/>
                    <a:p>
                      <a:r>
                        <a:rPr lang="en-ZA" sz="1200" dirty="0">
                          <a:latin typeface="Arial" panose="020B0604020202020204" pitchFamily="34" charset="0"/>
                          <a:cs typeface="Arial" panose="020B0604020202020204" pitchFamily="34" charset="0"/>
                        </a:rPr>
                        <a:t>Condition of Tender</a:t>
                      </a:r>
                    </a:p>
                  </a:txBody>
                  <a:tcPr/>
                </a:tc>
                <a:tc>
                  <a:txBody>
                    <a:bodyPr/>
                    <a:lstStyle/>
                    <a:p>
                      <a:r>
                        <a:rPr lang="en-ZA" sz="1200" dirty="0">
                          <a:latin typeface="Arial" panose="020B0604020202020204" pitchFamily="34" charset="0"/>
                          <a:cs typeface="Arial" panose="020B0604020202020204" pitchFamily="34" charset="0"/>
                        </a:rPr>
                        <a:t>Tender Data</a:t>
                      </a:r>
                    </a:p>
                  </a:txBody>
                  <a:tcPr/>
                </a:tc>
                <a:extLst>
                  <a:ext uri="{0D108BD9-81ED-4DB2-BD59-A6C34878D82A}">
                    <a16:rowId xmlns:a16="http://schemas.microsoft.com/office/drawing/2014/main" val="2805753173"/>
                  </a:ext>
                </a:extLst>
              </a:tr>
              <a:tr h="5034383">
                <a:tc>
                  <a:txBody>
                    <a:bodyPr/>
                    <a:lstStyle/>
                    <a:p>
                      <a:r>
                        <a:rPr lang="en-ZA" sz="1150" b="1" dirty="0">
                          <a:latin typeface="Arial" panose="020B0604020202020204" pitchFamily="34" charset="0"/>
                          <a:cs typeface="Arial" panose="020B0604020202020204" pitchFamily="34" charset="0"/>
                        </a:rPr>
                        <a:t>C.3.11</a:t>
                      </a:r>
                    </a:p>
                  </a:txBody>
                  <a:tcPr>
                    <a:noFill/>
                  </a:tcPr>
                </a:tc>
                <a:tc>
                  <a:txBody>
                    <a:bodyPr/>
                    <a:lstStyle/>
                    <a:p>
                      <a:r>
                        <a:rPr lang="en-ZA" sz="1150" b="1" kern="1200" dirty="0">
                          <a:solidFill>
                            <a:schemeClr val="dk1"/>
                          </a:solidFill>
                          <a:effectLst/>
                          <a:latin typeface="+mn-lt"/>
                          <a:ea typeface="+mn-ea"/>
                          <a:cs typeface="+mn-cs"/>
                        </a:rPr>
                        <a:t>Evaluating price and preference</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The tender will be evaluated in terms of SANRAL’s in terms of Preferential Procurement Policy Framework Act (PPPFA, Act 5 of 2000). </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 </a:t>
                      </a:r>
                      <a:endParaRPr lang="en-US" sz="1150" kern="1200" dirty="0">
                        <a:solidFill>
                          <a:schemeClr val="dk1"/>
                        </a:solidFill>
                        <a:effectLst/>
                        <a:latin typeface="+mn-lt"/>
                        <a:ea typeface="+mn-ea"/>
                        <a:cs typeface="+mn-cs"/>
                      </a:endParaRPr>
                    </a:p>
                    <a:p>
                      <a:pPr lvl="0"/>
                      <a:r>
                        <a:rPr lang="en-ZA" sz="1150" b="1" kern="1200" dirty="0">
                          <a:solidFill>
                            <a:schemeClr val="dk1"/>
                          </a:solidFill>
                          <a:effectLst/>
                          <a:latin typeface="+mn-lt"/>
                          <a:ea typeface="+mn-ea"/>
                          <a:cs typeface="+mn-cs"/>
                        </a:rPr>
                        <a:t>80/20 preference point system for acquisition of goods and services for Rand value equal to or above R2 000 and up to R50 million </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 </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The following formula will be used to calculate thee points out of 80 for price:</a:t>
                      </a:r>
                      <a:endParaRPr lang="en-US" sz="1150" kern="1200" dirty="0">
                        <a:solidFill>
                          <a:schemeClr val="dk1"/>
                        </a:solidFill>
                        <a:effectLst/>
                        <a:latin typeface="+mn-lt"/>
                        <a:ea typeface="+mn-ea"/>
                        <a:cs typeface="+mn-cs"/>
                      </a:endParaRPr>
                    </a:p>
                    <a:p>
                      <a:r>
                        <a:rPr lang="en-ZA" sz="1150" b="1" kern="1200" dirty="0">
                          <a:solidFill>
                            <a:schemeClr val="dk1"/>
                          </a:solidFill>
                          <a:effectLst/>
                          <a:latin typeface="+mn-lt"/>
                          <a:ea typeface="+mn-ea"/>
                          <a:cs typeface="+mn-cs"/>
                        </a:rPr>
                        <a:t>  </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Ps =80(1-(Pt-Pm)/Pm)</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                                                                                                                                                                                               </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Where:</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 </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Ps is the points scored for price of tender under consideration.</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Pt is the price of the tender under consideration; and</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Pm is the price of the lowest acceptable tender.</a:t>
                      </a:r>
                      <a:endParaRPr lang="en-US" sz="1150" kern="1200" dirty="0">
                        <a:solidFill>
                          <a:schemeClr val="dk1"/>
                        </a:solidFill>
                        <a:effectLst/>
                        <a:latin typeface="+mn-lt"/>
                        <a:ea typeface="+mn-ea"/>
                        <a:cs typeface="+mn-cs"/>
                      </a:endParaRPr>
                    </a:p>
                    <a:p>
                      <a:r>
                        <a:rPr lang="en-ZA" sz="1150" b="1" kern="1200" dirty="0">
                          <a:solidFill>
                            <a:schemeClr val="dk1"/>
                          </a:solidFill>
                          <a:effectLst/>
                          <a:latin typeface="+mn-lt"/>
                          <a:ea typeface="+mn-ea"/>
                          <a:cs typeface="+mn-cs"/>
                        </a:rPr>
                        <a:t> </a:t>
                      </a:r>
                      <a:endParaRPr lang="en-US" sz="1150" kern="1200" dirty="0">
                        <a:solidFill>
                          <a:schemeClr val="dk1"/>
                        </a:solidFill>
                        <a:effectLst/>
                        <a:latin typeface="+mn-lt"/>
                        <a:ea typeface="+mn-ea"/>
                        <a:cs typeface="+mn-cs"/>
                      </a:endParaRPr>
                    </a:p>
                    <a:p>
                      <a:pPr lvl="0"/>
                      <a:r>
                        <a:rPr lang="en-ZA" sz="1150" b="1" kern="1200" dirty="0">
                          <a:solidFill>
                            <a:schemeClr val="dk1"/>
                          </a:solidFill>
                          <a:effectLst/>
                          <a:latin typeface="+mn-lt"/>
                          <a:ea typeface="+mn-ea"/>
                          <a:cs typeface="+mn-cs"/>
                        </a:rPr>
                        <a:t>90/10 preference point system for acquisition of goods and services for Rand value above R50 million </a:t>
                      </a:r>
                      <a:endParaRPr lang="en-US" sz="1150" kern="1200" dirty="0">
                        <a:solidFill>
                          <a:schemeClr val="dk1"/>
                        </a:solidFill>
                        <a:effectLst/>
                        <a:latin typeface="+mn-lt"/>
                        <a:ea typeface="+mn-ea"/>
                        <a:cs typeface="+mn-cs"/>
                      </a:endParaRPr>
                    </a:p>
                    <a:p>
                      <a:r>
                        <a:rPr lang="en-ZA" sz="1150" b="1" kern="1200" dirty="0">
                          <a:solidFill>
                            <a:schemeClr val="dk1"/>
                          </a:solidFill>
                          <a:effectLst/>
                          <a:latin typeface="+mn-lt"/>
                          <a:ea typeface="+mn-ea"/>
                          <a:cs typeface="+mn-cs"/>
                        </a:rPr>
                        <a:t> </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The following formula will be used to calculate thee points out of 90 for price:</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Ps =90(1-(Pt-Pm)/Pm)</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                                                                                                                                                                                               </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Where:</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 </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Ps is the points scored for price of tender under consideration.</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Pt is the price of the tender under consideration; and</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Pm is the price of the lowest acceptable tender.</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 </a:t>
                      </a:r>
                      <a:endParaRPr lang="en-US" sz="1150" kern="1200" dirty="0">
                        <a:solidFill>
                          <a:schemeClr val="dk1"/>
                        </a:solidFill>
                        <a:effectLst/>
                        <a:latin typeface="+mn-lt"/>
                        <a:ea typeface="+mn-ea"/>
                        <a:cs typeface="+mn-cs"/>
                      </a:endParaRPr>
                    </a:p>
                    <a:p>
                      <a:r>
                        <a:rPr lang="en-ZA" sz="1150" kern="1200" dirty="0">
                          <a:solidFill>
                            <a:schemeClr val="dk1"/>
                          </a:solidFill>
                          <a:effectLst/>
                          <a:latin typeface="+mn-lt"/>
                          <a:ea typeface="+mn-ea"/>
                          <a:cs typeface="+mn-cs"/>
                        </a:rPr>
                        <a:t>In the event that the calculated value is negative, the allocated score shall be 0 (zero).</a:t>
                      </a:r>
                      <a:endParaRPr lang="en-US" sz="115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2378789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988C88-5478-4A0C-A65A-CA9CD1F2713A}"/>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PREFERENTIAL</a:t>
            </a:r>
            <a:r>
              <a:rPr kumimoji="0" lang="en-ZA" sz="25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ZA"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SCORING</a:t>
            </a:r>
          </a:p>
        </p:txBody>
      </p:sp>
      <p:graphicFrame>
        <p:nvGraphicFramePr>
          <p:cNvPr id="7" name="Table 6">
            <a:extLst>
              <a:ext uri="{FF2B5EF4-FFF2-40B4-BE49-F238E27FC236}">
                <a16:creationId xmlns:a16="http://schemas.microsoft.com/office/drawing/2014/main" id="{487E7B52-2E42-46B0-ABDC-93C02E2555DD}"/>
              </a:ext>
            </a:extLst>
          </p:cNvPr>
          <p:cNvGraphicFramePr>
            <a:graphicFrameLocks noGrp="1"/>
          </p:cNvGraphicFramePr>
          <p:nvPr>
            <p:extLst>
              <p:ext uri="{D42A27DB-BD31-4B8C-83A1-F6EECF244321}">
                <p14:modId xmlns:p14="http://schemas.microsoft.com/office/powerpoint/2010/main" val="3442956212"/>
              </p:ext>
            </p:extLst>
          </p:nvPr>
        </p:nvGraphicFramePr>
        <p:xfrm>
          <a:off x="616688" y="711697"/>
          <a:ext cx="8398002" cy="5213109"/>
        </p:xfrm>
        <a:graphic>
          <a:graphicData uri="http://schemas.openxmlformats.org/drawingml/2006/table">
            <a:tbl>
              <a:tblPr firstRow="1" bandRow="1">
                <a:tableStyleId>{D7AC3CCA-C797-4891-BE02-D94E43425B78}</a:tableStyleId>
              </a:tblPr>
              <a:tblGrid>
                <a:gridCol w="1055100">
                  <a:extLst>
                    <a:ext uri="{9D8B030D-6E8A-4147-A177-3AD203B41FA5}">
                      <a16:colId xmlns:a16="http://schemas.microsoft.com/office/drawing/2014/main" val="3929072872"/>
                    </a:ext>
                  </a:extLst>
                </a:gridCol>
                <a:gridCol w="7342902">
                  <a:extLst>
                    <a:ext uri="{9D8B030D-6E8A-4147-A177-3AD203B41FA5}">
                      <a16:colId xmlns:a16="http://schemas.microsoft.com/office/drawing/2014/main" val="2278328436"/>
                    </a:ext>
                  </a:extLst>
                </a:gridCol>
              </a:tblGrid>
              <a:tr h="496725">
                <a:tc>
                  <a:txBody>
                    <a:bodyPr/>
                    <a:lstStyle/>
                    <a:p>
                      <a:r>
                        <a:rPr lang="en-ZA" sz="1200" dirty="0">
                          <a:latin typeface="Arial" panose="020B0604020202020204" pitchFamily="34" charset="0"/>
                          <a:cs typeface="Arial" panose="020B0604020202020204" pitchFamily="34" charset="0"/>
                        </a:rPr>
                        <a:t>Condition of Tender</a:t>
                      </a:r>
                    </a:p>
                  </a:txBody>
                  <a:tcPr/>
                </a:tc>
                <a:tc>
                  <a:txBody>
                    <a:bodyPr/>
                    <a:lstStyle/>
                    <a:p>
                      <a:r>
                        <a:rPr lang="en-ZA" sz="1200" dirty="0">
                          <a:latin typeface="Arial" panose="020B0604020202020204" pitchFamily="34" charset="0"/>
                          <a:cs typeface="Arial" panose="020B0604020202020204" pitchFamily="34" charset="0"/>
                        </a:rPr>
                        <a:t>Tender Data</a:t>
                      </a:r>
                    </a:p>
                  </a:txBody>
                  <a:tcPr/>
                </a:tc>
                <a:extLst>
                  <a:ext uri="{0D108BD9-81ED-4DB2-BD59-A6C34878D82A}">
                    <a16:rowId xmlns:a16="http://schemas.microsoft.com/office/drawing/2014/main" val="2805753173"/>
                  </a:ext>
                </a:extLst>
              </a:tr>
              <a:tr h="4716384">
                <a:tc>
                  <a:txBody>
                    <a:bodyPr/>
                    <a:lstStyle/>
                    <a:p>
                      <a:r>
                        <a:rPr lang="en-ZA" sz="1200" b="1" dirty="0">
                          <a:latin typeface="Arial" panose="020B0604020202020204" pitchFamily="34" charset="0"/>
                          <a:cs typeface="Arial" panose="020B0604020202020204" pitchFamily="34" charset="0"/>
                        </a:rPr>
                        <a:t>C.3.11</a:t>
                      </a:r>
                    </a:p>
                  </a:txBody>
                  <a:tcPr>
                    <a:noFill/>
                  </a:tcPr>
                </a:tc>
                <a:tc>
                  <a:txBody>
                    <a:bodyPr/>
                    <a:lstStyle/>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pPr marL="0" marR="180340" algn="just">
                        <a:lnSpc>
                          <a:spcPct val="100000"/>
                        </a:lnSpc>
                        <a:spcAft>
                          <a:spcPts val="0"/>
                        </a:spcAft>
                      </a:pPr>
                      <a:endParaRPr lang="en-ZA" sz="1200" dirty="0">
                        <a:effectLst/>
                        <a:latin typeface="Arial" panose="020B0604020202020204" pitchFamily="34" charset="0"/>
                        <a:cs typeface="Arial" panose="020B0604020202020204" pitchFamily="34" charset="0"/>
                      </a:endParaRPr>
                    </a:p>
                    <a:p>
                      <a:pPr marL="0" marR="180340" algn="just">
                        <a:lnSpc>
                          <a:spcPct val="100000"/>
                        </a:lnSpc>
                        <a:spcAft>
                          <a:spcPts val="0"/>
                        </a:spcAft>
                      </a:pPr>
                      <a:endParaRPr lang="en-ZA" sz="1200" dirty="0">
                        <a:effectLst/>
                        <a:latin typeface="Arial" panose="020B0604020202020204" pitchFamily="34" charset="0"/>
                        <a:cs typeface="Arial" panose="020B0604020202020204" pitchFamily="34" charset="0"/>
                      </a:endParaRPr>
                    </a:p>
                    <a:p>
                      <a:pPr marL="0" marR="180340" algn="just">
                        <a:lnSpc>
                          <a:spcPct val="100000"/>
                        </a:lnSpc>
                        <a:spcAft>
                          <a:spcPts val="0"/>
                        </a:spcAft>
                      </a:pPr>
                      <a:endParaRPr lang="en-ZA" sz="1200" dirty="0">
                        <a:effectLst/>
                        <a:latin typeface="Arial" panose="020B0604020202020204" pitchFamily="34" charset="0"/>
                        <a:cs typeface="Arial" panose="020B0604020202020204" pitchFamily="34" charset="0"/>
                      </a:endParaRPr>
                    </a:p>
                    <a:p>
                      <a:pPr marL="0" marR="180340" algn="just">
                        <a:lnSpc>
                          <a:spcPct val="100000"/>
                        </a:lnSpc>
                        <a:spcAft>
                          <a:spcPts val="0"/>
                        </a:spcAft>
                      </a:pPr>
                      <a:endParaRPr lang="en-ZA" sz="1200" dirty="0">
                        <a:effectLst/>
                        <a:latin typeface="Arial" panose="020B0604020202020204" pitchFamily="34" charset="0"/>
                        <a:cs typeface="Arial" panose="020B0604020202020204" pitchFamily="34" charset="0"/>
                      </a:endParaRPr>
                    </a:p>
                    <a:p>
                      <a:pPr marL="0" marR="180340" algn="just">
                        <a:lnSpc>
                          <a:spcPct val="100000"/>
                        </a:lnSpc>
                        <a:spcAft>
                          <a:spcPts val="0"/>
                        </a:spcAft>
                      </a:pPr>
                      <a:endParaRPr lang="en-ZA" sz="1200" dirty="0">
                        <a:effectLst/>
                        <a:latin typeface="Arial" panose="020B0604020202020204" pitchFamily="34" charset="0"/>
                        <a:cs typeface="Arial" panose="020B0604020202020204" pitchFamily="34" charset="0"/>
                      </a:endParaRPr>
                    </a:p>
                    <a:p>
                      <a:pPr marL="0" marR="180340" algn="just">
                        <a:lnSpc>
                          <a:spcPct val="100000"/>
                        </a:lnSpc>
                        <a:spcAft>
                          <a:spcPts val="0"/>
                        </a:spcAft>
                      </a:pPr>
                      <a:endParaRPr lang="en-ZA" sz="1200" dirty="0">
                        <a:effectLst/>
                        <a:latin typeface="Arial" panose="020B0604020202020204" pitchFamily="34" charset="0"/>
                        <a:cs typeface="Arial" panose="020B0604020202020204" pitchFamily="34" charset="0"/>
                      </a:endParaRPr>
                    </a:p>
                    <a:p>
                      <a:pPr marL="0" marR="180340" algn="just">
                        <a:lnSpc>
                          <a:spcPct val="100000"/>
                        </a:lnSpc>
                        <a:spcAft>
                          <a:spcPts val="0"/>
                        </a:spcAft>
                      </a:pPr>
                      <a:r>
                        <a:rPr lang="en-ZA" sz="1200" dirty="0">
                          <a:effectLst/>
                          <a:latin typeface="Arial" panose="020B0604020202020204" pitchFamily="34" charset="0"/>
                          <a:cs typeface="Arial" panose="020B0604020202020204" pitchFamily="34" charset="0"/>
                        </a:rPr>
                        <a:t>Eligibility for preference points will be determined as follows:</a:t>
                      </a:r>
                    </a:p>
                    <a:p>
                      <a:pPr marL="0" marR="180340" algn="just">
                        <a:lnSpc>
                          <a:spcPct val="100000"/>
                        </a:lnSpc>
                        <a:spcAft>
                          <a:spcPts val="0"/>
                        </a:spcAft>
                      </a:pPr>
                      <a:r>
                        <a:rPr lang="en-ZA" sz="1200" dirty="0">
                          <a:effectLst/>
                          <a:latin typeface="Arial" panose="020B0604020202020204" pitchFamily="34" charset="0"/>
                          <a:cs typeface="Arial" panose="020B0604020202020204" pitchFamily="34" charset="0"/>
                        </a:rPr>
                        <a:t> </a:t>
                      </a:r>
                    </a:p>
                    <a:p>
                      <a:r>
                        <a:rPr lang="en-ZA" sz="1200" kern="1200" dirty="0">
                          <a:solidFill>
                            <a:schemeClr val="dk1"/>
                          </a:solidFill>
                          <a:effectLst/>
                          <a:latin typeface="Arial" panose="020B0604020202020204" pitchFamily="34" charset="0"/>
                          <a:ea typeface="+mn-ea"/>
                          <a:cs typeface="Arial" panose="020B0604020202020204" pitchFamily="34" charset="0"/>
                        </a:rPr>
                        <a:t>Eligibility for B-BEE points is subject to the following conditions: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r>
                        <a:rPr lang="en-ZA" sz="1200" kern="1200" dirty="0">
                          <a:solidFill>
                            <a:schemeClr val="dk1"/>
                          </a:solidFill>
                          <a:effectLst/>
                          <a:latin typeface="Arial" panose="020B0604020202020204" pitchFamily="34" charset="0"/>
                          <a:ea typeface="+mn-ea"/>
                          <a:cs typeface="Arial" panose="020B0604020202020204" pitchFamily="34" charset="0"/>
                        </a:rPr>
                        <a:t>A tenderer’s scorecard shall be a B-BBEE Certificate issued in accordance with:</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628650" lvl="1" indent="-285750">
                        <a:buFont typeface="Arial" panose="020B0604020202020204" pitchFamily="34" charset="0"/>
                        <a:buChar char="•"/>
                      </a:pPr>
                      <a:r>
                        <a:rPr lang="en-ZA" sz="1200" kern="1200" dirty="0">
                          <a:solidFill>
                            <a:schemeClr val="dk1"/>
                          </a:solidFill>
                          <a:effectLst/>
                          <a:latin typeface="Arial" panose="020B0604020202020204" pitchFamily="34" charset="0"/>
                          <a:ea typeface="+mn-ea"/>
                          <a:cs typeface="Arial" panose="020B0604020202020204" pitchFamily="34" charset="0"/>
                        </a:rPr>
                        <a:t>the amended Construction Sector Codes published in Notice 931 of 2017 of Government Gazette No. 41287 on 1 December 2017 by the Department of Trade and Industry; or</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628650" lvl="1" indent="-285750">
                        <a:buFont typeface="Arial" panose="020B0604020202020204" pitchFamily="34" charset="0"/>
                        <a:buChar char="•"/>
                      </a:pPr>
                      <a:r>
                        <a:rPr lang="en-ZA" sz="1200" kern="1200" dirty="0">
                          <a:solidFill>
                            <a:schemeClr val="dk1"/>
                          </a:solidFill>
                          <a:effectLst/>
                          <a:latin typeface="Arial" panose="020B0604020202020204" pitchFamily="34" charset="0"/>
                          <a:ea typeface="+mn-ea"/>
                          <a:cs typeface="Arial" panose="020B0604020202020204" pitchFamily="34" charset="0"/>
                        </a:rPr>
                        <a:t>in the event that the Measured Entity operates in more than one sector or a sub-sector, the scorecard for the sector or sub-sector in which the majority of its core activities (measured in terms of annual revenue) are located will be acceptable.</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r>
                        <a:rPr lang="en-ZA" sz="1200" kern="1200" dirty="0">
                          <a:solidFill>
                            <a:schemeClr val="dk1"/>
                          </a:solidFill>
                          <a:effectLst/>
                          <a:latin typeface="Arial" panose="020B0604020202020204" pitchFamily="34" charset="0"/>
                          <a:ea typeface="+mn-ea"/>
                          <a:cs typeface="Arial" panose="020B0604020202020204" pitchFamily="34" charset="0"/>
                        </a:rPr>
                        <a:t>The scorecard shall be submitted as a certificate attached to Returnable Schedule Form D1; and</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1577505412"/>
                  </a:ext>
                </a:extLst>
              </a:tr>
            </a:tbl>
          </a:graphicData>
        </a:graphic>
      </p:graphicFrame>
      <p:pic>
        <p:nvPicPr>
          <p:cNvPr id="3" name="Picture 2">
            <a:extLst>
              <a:ext uri="{FF2B5EF4-FFF2-40B4-BE49-F238E27FC236}">
                <a16:creationId xmlns:a16="http://schemas.microsoft.com/office/drawing/2014/main" id="{BE3A2E04-8F96-C28B-E57E-73F885A6F475}"/>
              </a:ext>
            </a:extLst>
          </p:cNvPr>
          <p:cNvPicPr>
            <a:picLocks noChangeAspect="1"/>
          </p:cNvPicPr>
          <p:nvPr/>
        </p:nvPicPr>
        <p:blipFill>
          <a:blip r:embed="rId2"/>
          <a:stretch>
            <a:fillRect/>
          </a:stretch>
        </p:blipFill>
        <p:spPr>
          <a:xfrm>
            <a:off x="2028975" y="1329296"/>
            <a:ext cx="5966533" cy="2346747"/>
          </a:xfrm>
          <a:prstGeom prst="rect">
            <a:avLst/>
          </a:prstGeom>
        </p:spPr>
      </p:pic>
    </p:spTree>
    <p:extLst>
      <p:ext uri="{BB962C8B-B14F-4D97-AF65-F5344CB8AC3E}">
        <p14:creationId xmlns:p14="http://schemas.microsoft.com/office/powerpoint/2010/main" val="123372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8A6336-1B16-47A4-8E94-5170BAD3FFBB}"/>
              </a:ext>
            </a:extLst>
          </p:cNvPr>
          <p:cNvSpPr>
            <a:spLocks noGrp="1" noChangeArrowheads="1"/>
          </p:cNvSpPr>
          <p:nvPr/>
        </p:nvSpPr>
        <p:spPr bwMode="auto">
          <a:xfrm>
            <a:off x="1089036" y="1677879"/>
            <a:ext cx="7772400" cy="491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US" sz="1000" dirty="0"/>
          </a:p>
          <a:p>
            <a:r>
              <a:rPr lang="en-US" sz="1600" b="1" dirty="0">
                <a:solidFill>
                  <a:prstClr val="black"/>
                </a:solidFill>
                <a:latin typeface="Arial" panose="020B0604020202020204" pitchFamily="34" charset="0"/>
                <a:cs typeface="Arial" panose="020B0604020202020204" pitchFamily="34" charset="0"/>
              </a:rPr>
              <a:t>Emphasis on meeting B-BBEE contributor status level as an eligibility Criteria:</a:t>
            </a:r>
            <a:endParaRPr lang="en-ZA" sz="1600" b="1" dirty="0">
              <a:latin typeface="Arial" panose="020B0604020202020204" pitchFamily="34" charset="0"/>
              <a:cs typeface="Arial" panose="020B0604020202020204" pitchFamily="34" charset="0"/>
            </a:endParaRPr>
          </a:p>
          <a:p>
            <a:pPr marL="287338" indent="-287338" algn="just" defTabSz="398463">
              <a:buNone/>
            </a:pPr>
            <a:r>
              <a:rPr lang="en-ZA" sz="1600" b="1" dirty="0">
                <a:latin typeface="Arial" panose="020B0604020202020204" pitchFamily="34" charset="0"/>
                <a:cs typeface="Arial" panose="020B0604020202020204" pitchFamily="34" charset="0"/>
              </a:rPr>
              <a:t>	</a:t>
            </a:r>
            <a:r>
              <a:rPr lang="en-ZA" sz="1600" i="1" dirty="0">
                <a:latin typeface="Arial" panose="020B0604020202020204" pitchFamily="34" charset="0"/>
                <a:cs typeface="Arial" panose="020B0604020202020204" pitchFamily="34" charset="0"/>
              </a:rPr>
              <a:t>Only tenders with a valid B-BBEE contributor status level of  1, 2, 3, or 4 an EME or a QSE are eligible to tender; </a:t>
            </a:r>
          </a:p>
          <a:p>
            <a:pPr lvl="0"/>
            <a:endParaRPr lang="en-US" sz="1600" dirty="0">
              <a:solidFill>
                <a:prstClr val="black"/>
              </a:solidFill>
              <a:latin typeface="Arial" panose="020B0604020202020204" pitchFamily="34" charset="0"/>
              <a:cs typeface="Arial" panose="020B0604020202020204" pitchFamily="34" charset="0"/>
            </a:endParaRPr>
          </a:p>
          <a:p>
            <a:r>
              <a:rPr lang="en-US" sz="1600" b="1" dirty="0">
                <a:solidFill>
                  <a:prstClr val="black"/>
                </a:solidFill>
                <a:latin typeface="Arial" panose="020B0604020202020204" pitchFamily="34" charset="0"/>
                <a:cs typeface="Arial" panose="020B0604020202020204" pitchFamily="34" charset="0"/>
              </a:rPr>
              <a:t>Joint Venture</a:t>
            </a:r>
            <a:endParaRPr lang="en-ZA" sz="1600" b="1" dirty="0">
              <a:latin typeface="Arial" panose="020B0604020202020204" pitchFamily="34" charset="0"/>
              <a:cs typeface="Arial" panose="020B0604020202020204" pitchFamily="34" charset="0"/>
            </a:endParaRPr>
          </a:p>
          <a:p>
            <a:pPr marL="287338" indent="-287338" algn="just">
              <a:buNone/>
            </a:pPr>
            <a:r>
              <a:rPr lang="en-ZA" sz="1600" i="1" dirty="0">
                <a:latin typeface="Arial" panose="020B0604020202020204" pitchFamily="34" charset="0"/>
                <a:cs typeface="Arial" panose="020B0604020202020204" pitchFamily="34" charset="0"/>
              </a:rPr>
              <a:t>	Joint Ventures (JV) will be allowed on condition that one JV partner is a     Targeted Enterprise. The JV partner will, however, not contribute to the sub-contract target for Targeted Enterprises.  </a:t>
            </a:r>
            <a:endParaRPr lang="en-US" sz="1600" i="1" dirty="0">
              <a:latin typeface="Arial" panose="020B0604020202020204" pitchFamily="34" charset="0"/>
              <a:cs typeface="Arial" panose="020B0604020202020204" pitchFamily="34" charset="0"/>
            </a:endParaRPr>
          </a:p>
          <a:p>
            <a:pPr marL="0" indent="0" algn="just">
              <a:buNone/>
            </a:pPr>
            <a:endParaRPr lang="en-ZA" sz="1600" i="1" dirty="0">
              <a:latin typeface="Arial" panose="020B0604020202020204" pitchFamily="34" charset="0"/>
              <a:cs typeface="Arial" panose="020B0604020202020204" pitchFamily="34" charset="0"/>
            </a:endParaRPr>
          </a:p>
          <a:p>
            <a:pPr marL="0" indent="0">
              <a:buNone/>
            </a:pPr>
            <a:endParaRPr lang="en-GB" sz="1600" b="1" dirty="0">
              <a:latin typeface="Arial" panose="020B0604020202020204" pitchFamily="34" charset="0"/>
              <a:cs typeface="Arial" panose="020B0604020202020204" pitchFamily="34" charset="0"/>
            </a:endParaRPr>
          </a:p>
          <a:p>
            <a:pPr marL="0" indent="0" algn="just">
              <a:buNone/>
            </a:pPr>
            <a:endParaRPr lang="en-US" sz="1800" b="1" dirty="0">
              <a:solidFill>
                <a:srgbClr val="FF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5F8A61B-2ADB-4EE1-9A9E-55348A4E0976}"/>
              </a:ext>
            </a:extLst>
          </p:cNvPr>
          <p:cNvSpPr/>
          <p:nvPr/>
        </p:nvSpPr>
        <p:spPr>
          <a:xfrm>
            <a:off x="918439" y="477550"/>
            <a:ext cx="8113594" cy="1200329"/>
          </a:xfrm>
          <a:prstGeom prst="rect">
            <a:avLst/>
          </a:prstGeom>
        </p:spPr>
        <p:txBody>
          <a:bodyPr wrap="square">
            <a:spAutoFit/>
          </a:bodyPr>
          <a:lstStyle/>
          <a:p>
            <a:pPr lvl="0" algn="ctr">
              <a:defRPr/>
            </a:pPr>
            <a:r>
              <a:rPr lang="en-ZA" sz="3600" b="1" dirty="0">
                <a:latin typeface="Arial" panose="020B0604020202020204" pitchFamily="34" charset="0"/>
                <a:cs typeface="Arial" panose="020B0604020202020204" pitchFamily="34" charset="0"/>
              </a:rPr>
              <a:t>Part  T1.1:   Information in Tender </a:t>
            </a:r>
          </a:p>
          <a:p>
            <a:pPr lvl="0" algn="ctr">
              <a:defRPr/>
            </a:pPr>
            <a:r>
              <a:rPr lang="en-ZA" sz="3600" b="1" dirty="0">
                <a:latin typeface="Arial" panose="020B0604020202020204" pitchFamily="34" charset="0"/>
                <a:cs typeface="Arial" panose="020B0604020202020204" pitchFamily="34" charset="0"/>
              </a:rPr>
              <a:t>Notice - Tender Submission</a:t>
            </a:r>
          </a:p>
        </p:txBody>
      </p:sp>
    </p:spTree>
    <p:extLst>
      <p:ext uri="{BB962C8B-B14F-4D97-AF65-F5344CB8AC3E}">
        <p14:creationId xmlns:p14="http://schemas.microsoft.com/office/powerpoint/2010/main" val="1355652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988C88-5478-4A0C-A65A-CA9CD1F2713A}"/>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PREFERENTIAL</a:t>
            </a:r>
            <a:r>
              <a:rPr kumimoji="0" lang="en-ZA" sz="25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ZA" sz="2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SCORING</a:t>
            </a:r>
          </a:p>
        </p:txBody>
      </p:sp>
      <p:graphicFrame>
        <p:nvGraphicFramePr>
          <p:cNvPr id="7" name="Table 6">
            <a:extLst>
              <a:ext uri="{FF2B5EF4-FFF2-40B4-BE49-F238E27FC236}">
                <a16:creationId xmlns:a16="http://schemas.microsoft.com/office/drawing/2014/main" id="{487E7B52-2E42-46B0-ABDC-93C02E2555DD}"/>
              </a:ext>
            </a:extLst>
          </p:cNvPr>
          <p:cNvGraphicFramePr>
            <a:graphicFrameLocks noGrp="1"/>
          </p:cNvGraphicFramePr>
          <p:nvPr>
            <p:extLst>
              <p:ext uri="{D42A27DB-BD31-4B8C-83A1-F6EECF244321}">
                <p14:modId xmlns:p14="http://schemas.microsoft.com/office/powerpoint/2010/main" val="472250407"/>
              </p:ext>
            </p:extLst>
          </p:nvPr>
        </p:nvGraphicFramePr>
        <p:xfrm>
          <a:off x="616688" y="822445"/>
          <a:ext cx="8398002" cy="5213109"/>
        </p:xfrm>
        <a:graphic>
          <a:graphicData uri="http://schemas.openxmlformats.org/drawingml/2006/table">
            <a:tbl>
              <a:tblPr firstRow="1" bandRow="1">
                <a:tableStyleId>{D7AC3CCA-C797-4891-BE02-D94E43425B78}</a:tableStyleId>
              </a:tblPr>
              <a:tblGrid>
                <a:gridCol w="1055100">
                  <a:extLst>
                    <a:ext uri="{9D8B030D-6E8A-4147-A177-3AD203B41FA5}">
                      <a16:colId xmlns:a16="http://schemas.microsoft.com/office/drawing/2014/main" val="3929072872"/>
                    </a:ext>
                  </a:extLst>
                </a:gridCol>
                <a:gridCol w="7342902">
                  <a:extLst>
                    <a:ext uri="{9D8B030D-6E8A-4147-A177-3AD203B41FA5}">
                      <a16:colId xmlns:a16="http://schemas.microsoft.com/office/drawing/2014/main" val="2278328436"/>
                    </a:ext>
                  </a:extLst>
                </a:gridCol>
              </a:tblGrid>
              <a:tr h="496725">
                <a:tc>
                  <a:txBody>
                    <a:bodyPr/>
                    <a:lstStyle/>
                    <a:p>
                      <a:r>
                        <a:rPr lang="en-ZA" sz="1200" dirty="0">
                          <a:latin typeface="Arial" panose="020B0604020202020204" pitchFamily="34" charset="0"/>
                          <a:cs typeface="Arial" panose="020B0604020202020204" pitchFamily="34" charset="0"/>
                        </a:rPr>
                        <a:t>Condition of Tender</a:t>
                      </a:r>
                    </a:p>
                  </a:txBody>
                  <a:tcPr/>
                </a:tc>
                <a:tc>
                  <a:txBody>
                    <a:bodyPr/>
                    <a:lstStyle/>
                    <a:p>
                      <a:r>
                        <a:rPr lang="en-ZA" sz="1200" dirty="0">
                          <a:latin typeface="Arial" panose="020B0604020202020204" pitchFamily="34" charset="0"/>
                          <a:cs typeface="Arial" panose="020B0604020202020204" pitchFamily="34" charset="0"/>
                        </a:rPr>
                        <a:t>Tender Data</a:t>
                      </a:r>
                    </a:p>
                  </a:txBody>
                  <a:tcPr/>
                </a:tc>
                <a:extLst>
                  <a:ext uri="{0D108BD9-81ED-4DB2-BD59-A6C34878D82A}">
                    <a16:rowId xmlns:a16="http://schemas.microsoft.com/office/drawing/2014/main" val="2805753173"/>
                  </a:ext>
                </a:extLst>
              </a:tr>
              <a:tr h="4716384">
                <a:tc>
                  <a:txBody>
                    <a:bodyPr/>
                    <a:lstStyle/>
                    <a:p>
                      <a:r>
                        <a:rPr lang="en-ZA" sz="1200" b="1" dirty="0">
                          <a:latin typeface="Arial" panose="020B0604020202020204" pitchFamily="34" charset="0"/>
                          <a:cs typeface="Arial" panose="020B0604020202020204" pitchFamily="34" charset="0"/>
                        </a:rPr>
                        <a:t>C.3.11</a:t>
                      </a:r>
                    </a:p>
                  </a:txBody>
                  <a:tcPr>
                    <a:noFill/>
                  </a:tcPr>
                </a:tc>
                <a:tc>
                  <a:txBody>
                    <a:bodyPr/>
                    <a:lstStyle/>
                    <a:p>
                      <a:pPr lvl="0"/>
                      <a:r>
                        <a:rPr lang="en-ZA" sz="1200" kern="1200" dirty="0">
                          <a:solidFill>
                            <a:schemeClr val="dk1"/>
                          </a:solidFill>
                          <a:effectLst/>
                          <a:latin typeface="Arial" panose="020B0604020202020204" pitchFamily="34" charset="0"/>
                          <a:ea typeface="+mn-ea"/>
                          <a:cs typeface="Arial" panose="020B0604020202020204" pitchFamily="34" charset="0"/>
                        </a:rPr>
                        <a:t>The certificate shall:</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r>
                        <a:rPr lang="en-ZA" sz="1200" kern="1200" dirty="0">
                          <a:solidFill>
                            <a:schemeClr val="dk1"/>
                          </a:solidFill>
                          <a:effectLst/>
                          <a:latin typeface="Arial" panose="020B0604020202020204" pitchFamily="34" charset="0"/>
                          <a:ea typeface="+mn-ea"/>
                          <a:cs typeface="Arial" panose="020B0604020202020204" pitchFamily="34" charset="0"/>
                        </a:rPr>
                        <a:t>be valid at the tender closing date; and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r>
                        <a:rPr lang="en-ZA" sz="1200" kern="1200" dirty="0">
                          <a:solidFill>
                            <a:schemeClr val="dk1"/>
                          </a:solidFill>
                          <a:effectLst/>
                          <a:latin typeface="Arial" panose="020B0604020202020204" pitchFamily="34" charset="0"/>
                          <a:ea typeface="+mn-ea"/>
                          <a:cs typeface="Arial" panose="020B0604020202020204" pitchFamily="34" charset="0"/>
                        </a:rPr>
                        <a:t>have been issued by a verification agency accredited by the South African National Accreditation System (SANAS)</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r>
                        <a:rPr lang="en-ZA" sz="1200" kern="1200" dirty="0">
                          <a:solidFill>
                            <a:schemeClr val="dk1"/>
                          </a:solidFill>
                          <a:effectLst/>
                          <a:latin typeface="Arial" panose="020B0604020202020204" pitchFamily="34" charset="0"/>
                          <a:ea typeface="+mn-ea"/>
                          <a:cs typeface="Arial" panose="020B0604020202020204" pitchFamily="34" charset="0"/>
                        </a:rPr>
                        <a:t>be in the form of a sworn affidavit (accompanied by a financial statement or Management Account on the latest financial year) or a certificate issued by the Companies and Intellectual Property Commission in the case of an Exempted Micro Enterprise (EME) with a total annual revenue of less than R 1.8 million if issued in accordance with the amended Construction Sector Codes published in Notice 931 of 2017 of Government Gazette No. 41287 on 1 December 2017 by the Department of Trade and Industry; and</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r>
                        <a:rPr lang="en-ZA" sz="1200" kern="1200" dirty="0">
                          <a:solidFill>
                            <a:schemeClr val="dk1"/>
                          </a:solidFill>
                          <a:effectLst/>
                          <a:latin typeface="Arial" panose="020B0604020202020204" pitchFamily="34" charset="0"/>
                          <a:ea typeface="+mn-ea"/>
                          <a:cs typeface="Arial" panose="020B0604020202020204" pitchFamily="34" charset="0"/>
                        </a:rPr>
                        <a:t>have a date of issue less than 12 (twelve) months prior to the original advertised tender closing date (see Tender Data C.2.15); </a:t>
                      </a:r>
                      <a:endParaRPr lang="en-US" sz="1200" kern="1200" dirty="0">
                        <a:solidFill>
                          <a:schemeClr val="dk1"/>
                        </a:solidFill>
                        <a:effectLst/>
                        <a:latin typeface="Arial" panose="020B0604020202020204" pitchFamily="34" charset="0"/>
                        <a:ea typeface="+mn-ea"/>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p>
                      <a:pPr marL="0" marR="180340" algn="just">
                        <a:lnSpc>
                          <a:spcPct val="100000"/>
                        </a:lnSpc>
                        <a:spcAft>
                          <a:spcPts val="0"/>
                        </a:spcAft>
                      </a:pPr>
                      <a:endParaRPr lang="en-ZA" sz="1200" dirty="0">
                        <a:effectLst/>
                        <a:latin typeface="Arial" panose="020B0604020202020204" pitchFamily="34" charset="0"/>
                        <a:cs typeface="Arial" panose="020B0604020202020204" pitchFamily="34" charset="0"/>
                      </a:endParaRPr>
                    </a:p>
                    <a:p>
                      <a:pPr marL="0" marR="180340" algn="just">
                        <a:lnSpc>
                          <a:spcPct val="100000"/>
                        </a:lnSpc>
                        <a:spcAft>
                          <a:spcPts val="0"/>
                        </a:spcAft>
                      </a:pPr>
                      <a:endParaRPr lang="en-ZA" sz="1200" dirty="0">
                        <a:effectLst/>
                        <a:latin typeface="Arial" panose="020B0604020202020204" pitchFamily="34" charset="0"/>
                        <a:cs typeface="Arial" panose="020B0604020202020204" pitchFamily="34" charset="0"/>
                      </a:endParaRPr>
                    </a:p>
                    <a:p>
                      <a:pPr marL="0" marR="180340" algn="just">
                        <a:lnSpc>
                          <a:spcPct val="100000"/>
                        </a:lnSpc>
                        <a:spcAft>
                          <a:spcPts val="0"/>
                        </a:spcAft>
                      </a:pPr>
                      <a:endParaRPr lang="en-ZA" sz="1200" dirty="0">
                        <a:effectLst/>
                        <a:latin typeface="Arial" panose="020B0604020202020204" pitchFamily="34" charset="0"/>
                        <a:cs typeface="Arial" panose="020B0604020202020204" pitchFamily="34" charset="0"/>
                      </a:endParaRPr>
                    </a:p>
                    <a:p>
                      <a:pPr marL="0" marR="180340" algn="just">
                        <a:lnSpc>
                          <a:spcPct val="100000"/>
                        </a:lnSpc>
                        <a:spcAft>
                          <a:spcPts val="0"/>
                        </a:spcAft>
                      </a:pPr>
                      <a:endParaRPr lang="en-ZA" sz="1200" dirty="0">
                        <a:effectLst/>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2511666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A19138-AF3A-43AB-807D-CC5C0FCD1316}"/>
              </a:ext>
            </a:extLst>
          </p:cNvPr>
          <p:cNvSpPr txBox="1"/>
          <p:nvPr/>
        </p:nvSpPr>
        <p:spPr>
          <a:xfrm>
            <a:off x="0" y="-43629"/>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ADDITIONAL CLAUSES TO CONDITIONS OF TENDER</a:t>
            </a:r>
          </a:p>
        </p:txBody>
      </p:sp>
      <p:graphicFrame>
        <p:nvGraphicFramePr>
          <p:cNvPr id="3" name="Table 2">
            <a:extLst>
              <a:ext uri="{FF2B5EF4-FFF2-40B4-BE49-F238E27FC236}">
                <a16:creationId xmlns:a16="http://schemas.microsoft.com/office/drawing/2014/main" id="{33E40500-EA78-480F-A5E1-9C45A8058CF8}"/>
              </a:ext>
            </a:extLst>
          </p:cNvPr>
          <p:cNvGraphicFramePr>
            <a:graphicFrameLocks noGrp="1"/>
          </p:cNvGraphicFramePr>
          <p:nvPr>
            <p:extLst>
              <p:ext uri="{D42A27DB-BD31-4B8C-83A1-F6EECF244321}">
                <p14:modId xmlns:p14="http://schemas.microsoft.com/office/powerpoint/2010/main" val="2129388096"/>
              </p:ext>
            </p:extLst>
          </p:nvPr>
        </p:nvGraphicFramePr>
        <p:xfrm>
          <a:off x="113414" y="512339"/>
          <a:ext cx="8917172" cy="5460707"/>
        </p:xfrm>
        <a:graphic>
          <a:graphicData uri="http://schemas.openxmlformats.org/drawingml/2006/table">
            <a:tbl>
              <a:tblPr firstRow="1" bandRow="1">
                <a:tableStyleId>{D7AC3CCA-C797-4891-BE02-D94E43425B78}</a:tableStyleId>
              </a:tblPr>
              <a:tblGrid>
                <a:gridCol w="1034251">
                  <a:extLst>
                    <a:ext uri="{9D8B030D-6E8A-4147-A177-3AD203B41FA5}">
                      <a16:colId xmlns:a16="http://schemas.microsoft.com/office/drawing/2014/main" val="3929072872"/>
                    </a:ext>
                  </a:extLst>
                </a:gridCol>
                <a:gridCol w="7882921">
                  <a:extLst>
                    <a:ext uri="{9D8B030D-6E8A-4147-A177-3AD203B41FA5}">
                      <a16:colId xmlns:a16="http://schemas.microsoft.com/office/drawing/2014/main" val="2278328436"/>
                    </a:ext>
                  </a:extLst>
                </a:gridCol>
              </a:tblGrid>
              <a:tr h="693635">
                <a:tc>
                  <a:txBody>
                    <a:bodyPr/>
                    <a:lstStyle/>
                    <a:p>
                      <a:r>
                        <a:rPr lang="en-ZA" sz="1400" dirty="0">
                          <a:latin typeface="Arial" panose="020B0604020202020204" pitchFamily="34" charset="0"/>
                          <a:cs typeface="Arial" panose="020B0604020202020204" pitchFamily="34" charset="0"/>
                        </a:rPr>
                        <a:t>Condition of Tender</a:t>
                      </a:r>
                    </a:p>
                  </a:txBody>
                  <a:tcPr/>
                </a:tc>
                <a:tc>
                  <a:txBody>
                    <a:bodyPr/>
                    <a:lstStyle/>
                    <a:p>
                      <a:r>
                        <a:rPr lang="en-ZA" sz="1400" dirty="0">
                          <a:latin typeface="Arial" panose="020B0604020202020204" pitchFamily="34" charset="0"/>
                          <a:cs typeface="Arial" panose="020B0604020202020204" pitchFamily="34" charset="0"/>
                        </a:rPr>
                        <a:t>Compliance with other  Regulations</a:t>
                      </a:r>
                    </a:p>
                  </a:txBody>
                  <a:tcPr/>
                </a:tc>
                <a:extLst>
                  <a:ext uri="{0D108BD9-81ED-4DB2-BD59-A6C34878D82A}">
                    <a16:rowId xmlns:a16="http://schemas.microsoft.com/office/drawing/2014/main" val="2805753173"/>
                  </a:ext>
                </a:extLst>
              </a:tr>
              <a:tr h="4597947">
                <a:tc>
                  <a:txBody>
                    <a:bodyPr/>
                    <a:lstStyle/>
                    <a:p>
                      <a:r>
                        <a:rPr lang="en-ZA" sz="1400" b="1" dirty="0">
                          <a:latin typeface="Arial" panose="020B0604020202020204" pitchFamily="34" charset="0"/>
                          <a:cs typeface="Arial" panose="020B0604020202020204" pitchFamily="34" charset="0"/>
                        </a:rPr>
                        <a:t>C.3.13</a:t>
                      </a:r>
                    </a:p>
                  </a:txBody>
                  <a:tcPr>
                    <a:noFill/>
                  </a:tcPr>
                </a:tc>
                <a:tc>
                  <a:txBody>
                    <a:bodyPr/>
                    <a:lstStyle/>
                    <a:p>
                      <a:pPr marL="0" marR="0" algn="just">
                        <a:spcBef>
                          <a:spcPts val="0"/>
                        </a:spcBef>
                        <a:spcAft>
                          <a:spcPts val="0"/>
                        </a:spcAft>
                        <a:tabLst>
                          <a:tab pos="0" algn="l"/>
                        </a:tabLst>
                      </a:pPr>
                      <a:r>
                        <a:rPr lang="en-ZA" sz="1000" b="1" dirty="0">
                          <a:effectLst/>
                          <a:latin typeface="Arial" panose="020B0604020202020204" pitchFamily="34" charset="0"/>
                          <a:ea typeface="Times New Roman" panose="02020603050405020304" pitchFamily="18" charset="0"/>
                          <a:cs typeface="Arial" panose="020B0604020202020204" pitchFamily="34" charset="0"/>
                        </a:rPr>
                        <a:t>A</a:t>
                      </a:r>
                      <a:r>
                        <a:rPr lang="en-ZA" sz="1050" b="1" dirty="0">
                          <a:effectLst/>
                          <a:latin typeface="Arial" panose="020B0604020202020204" pitchFamily="34" charset="0"/>
                          <a:ea typeface="Times New Roman" panose="02020603050405020304" pitchFamily="18" charset="0"/>
                          <a:cs typeface="Arial" panose="020B0604020202020204" pitchFamily="34" charset="0"/>
                        </a:rPr>
                        <a:t>cceptance of tender offer</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The conditions stated in clauses C.3.13(a) to (f) of the Conditions of Tender as well as the following additional clauses C.3.13(g) to (k) shall be applied as objective criteria in terms of section 2(1)(f) of the Preferential Procurement Policy Framework Act, 2000 (Act No 5 of 2000) and as compelling and justifiable reasons </a:t>
                      </a:r>
                      <a:r>
                        <a:rPr lang="en-ZA"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to award to the highest scoring tenderer:</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0" algn="l"/>
                        </a:tabLst>
                      </a:pPr>
                      <a:r>
                        <a:rPr lang="en-ZA" sz="1050" dirty="0">
                          <a:effectLst/>
                          <a:latin typeface="Arial" panose="020B0604020202020204" pitchFamily="34" charset="0"/>
                          <a:ea typeface="Times New Roman" panose="02020603050405020304" pitchFamily="18"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tabLst>
                          <a:tab pos="360045" algn="l"/>
                        </a:tabLst>
                      </a:pPr>
                      <a:r>
                        <a:rPr lang="en-ZA" sz="1050" dirty="0">
                          <a:effectLst/>
                          <a:latin typeface="Arial" panose="020B0604020202020204" pitchFamily="34" charset="0"/>
                          <a:ea typeface="Times New Roman" panose="02020603050405020304" pitchFamily="18" charset="0"/>
                          <a:cs typeface="Arial" panose="020B0604020202020204" pitchFamily="34" charset="0"/>
                        </a:rPr>
                        <a:t>g)	the tenderer or any of its directors is not listed on National Treasury’s Register of Tender Defaulters or Restricted Suppliers, or the Employer’s database, in terms of the Prevention and Combating of Corrupt Activities Act, 2004 (Act No 12 of 2004) as a tenderer or person prohibited from doing business with the public sector;</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tabLst>
                          <a:tab pos="360045" algn="l"/>
                        </a:tabLst>
                      </a:pPr>
                      <a:r>
                        <a:rPr lang="en-ZA" sz="1050" dirty="0">
                          <a:effectLst/>
                          <a:latin typeface="Arial" panose="020B0604020202020204" pitchFamily="34" charset="0"/>
                          <a:ea typeface="Times New Roman" panose="02020603050405020304" pitchFamily="18" charset="0"/>
                          <a:cs typeface="Arial" panose="020B0604020202020204" pitchFamily="34" charset="0"/>
                        </a:rPr>
                        <a:t>h)	the tenderer has not abused the Employer’s supply chain management system; and</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tabLst>
                          <a:tab pos="360045" algn="l"/>
                        </a:tabLst>
                      </a:pPr>
                      <a:r>
                        <a:rPr lang="en-ZA" sz="1050" dirty="0" err="1">
                          <a:effectLst/>
                          <a:latin typeface="Arial" panose="020B0604020202020204" pitchFamily="34" charset="0"/>
                          <a:ea typeface="Times New Roman" panose="02020603050405020304" pitchFamily="18" charset="0"/>
                          <a:cs typeface="Arial" panose="020B0604020202020204" pitchFamily="34" charset="0"/>
                        </a:rPr>
                        <a:t>i</a:t>
                      </a:r>
                      <a:r>
                        <a:rPr lang="en-ZA" sz="1050" dirty="0">
                          <a:effectLst/>
                          <a:latin typeface="Arial" panose="020B0604020202020204" pitchFamily="34" charset="0"/>
                          <a:ea typeface="Times New Roman" panose="02020603050405020304" pitchFamily="18" charset="0"/>
                          <a:cs typeface="Arial" panose="020B0604020202020204" pitchFamily="34" charset="0"/>
                        </a:rPr>
                        <a:t>)	the tenderer has not failed to perform on any previous contract and has not been given a written notice to this effect.</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tabLst>
                          <a:tab pos="360045" algn="l"/>
                        </a:tabLst>
                      </a:pPr>
                      <a:r>
                        <a:rPr lang="en-ZA" sz="1050" dirty="0">
                          <a:effectLst/>
                          <a:latin typeface="Arial" panose="020B0604020202020204" pitchFamily="34" charset="0"/>
                          <a:ea typeface="Times New Roman" panose="02020603050405020304" pitchFamily="18" charset="0"/>
                          <a:cs typeface="Arial" panose="020B0604020202020204" pitchFamily="34" charset="0"/>
                        </a:rPr>
                        <a:t>j)	the tenderer is tax compliant. The recommended tenderer who becomes non-compliant, prior to award, shall be notified and must become compliant within 7 working days of the date of being notified. A recommended tenderer who remains non-compliant after the 7 working days of being notified, shall be declared non-responsive.</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tabLst>
                          <a:tab pos="360045" algn="l"/>
                        </a:tabLst>
                      </a:pPr>
                      <a:r>
                        <a:rPr lang="en-ZA" sz="1050" dirty="0">
                          <a:effectLst/>
                          <a:latin typeface="Arial" panose="020B0604020202020204" pitchFamily="34" charset="0"/>
                          <a:ea typeface="Times New Roman" panose="02020603050405020304" pitchFamily="18" charset="0"/>
                          <a:cs typeface="Arial" panose="020B0604020202020204" pitchFamily="34" charset="0"/>
                        </a:rPr>
                        <a:t>k)	</a:t>
                      </a:r>
                      <a:r>
                        <a:rPr lang="en-ZA" sz="1050" dirty="0">
                          <a:effectLst/>
                          <a:latin typeface="Arial" panose="020B0604020202020204" pitchFamily="34" charset="0"/>
                          <a:ea typeface="Times New Roman" panose="02020603050405020304" pitchFamily="18" charset="0"/>
                          <a:cs typeface="Times New Roman" panose="02020603050405020304" pitchFamily="18" charset="0"/>
                        </a:rPr>
                        <a:t>the proposed Key Persons are not fully committed to the maximum number of projects in which they can participate, see Clause C3.1.11(f) in the Scope of Works</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60045" marR="0" indent="-360045" algn="just">
                        <a:spcBef>
                          <a:spcPts val="0"/>
                        </a:spcBef>
                        <a:spcAft>
                          <a:spcPts val="0"/>
                        </a:spcAft>
                        <a:tabLst>
                          <a:tab pos="360045" algn="l"/>
                        </a:tabLst>
                      </a:pPr>
                      <a:r>
                        <a:rPr lang="en-ZA" sz="1050" dirty="0">
                          <a:effectLst/>
                          <a:latin typeface="Arial" panose="020B0604020202020204" pitchFamily="34" charset="0"/>
                          <a:ea typeface="Times New Roman" panose="02020603050405020304" pitchFamily="18"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ZA"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addition to the requirements in the Conditions of Tender, with regard to, where the associated risk is foreseen, in the event that a due diligence is performed as part of the tender evaluation, the due diligence report will be used to evaluate the tenderer’s ability to perform the contract as stated in sub-clause C.3.13 (b).</a:t>
                      </a:r>
                      <a:r>
                        <a:rPr lang="en-ZA" sz="10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ZA"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ZA"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due diligence will evaluate the overall risk associated with the tender. The due diligence will take into consideration the following:</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Assessment of financial statements to assess the financial position of the tenderer and its ability to obtain the necessary guarantees or insurances;</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Integrity risk evaluation;</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Operations, activities, locations and key customers;</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Reference checks from previous clients; and</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ZA"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 rating (i.e. high risk, medium to high risk, medium risk or low risk) of the tenderer.</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77505412"/>
                  </a:ext>
                </a:extLst>
              </a:tr>
            </a:tbl>
          </a:graphicData>
        </a:graphic>
      </p:graphicFrame>
    </p:spTree>
    <p:extLst>
      <p:ext uri="{BB962C8B-B14F-4D97-AF65-F5344CB8AC3E}">
        <p14:creationId xmlns:p14="http://schemas.microsoft.com/office/powerpoint/2010/main" val="4022127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2FDCC-FD9C-4CE4-8D25-020D49644381}"/>
              </a:ext>
            </a:extLst>
          </p:cNvPr>
          <p:cNvSpPr txBox="1"/>
          <p:nvPr/>
        </p:nvSpPr>
        <p:spPr>
          <a:xfrm>
            <a:off x="0" y="-12613"/>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Calibri Light" panose="020F0302020204030204"/>
                <a:ea typeface="+mn-ea"/>
                <a:cs typeface="+mn-cs"/>
              </a:rPr>
              <a:t>TENDER DATA</a:t>
            </a:r>
          </a:p>
        </p:txBody>
      </p:sp>
      <p:graphicFrame>
        <p:nvGraphicFramePr>
          <p:cNvPr id="3" name="Table 2">
            <a:extLst>
              <a:ext uri="{FF2B5EF4-FFF2-40B4-BE49-F238E27FC236}">
                <a16:creationId xmlns:a16="http://schemas.microsoft.com/office/drawing/2014/main" id="{7CC2C9AA-5473-4A4A-8C02-34762FA03E13}"/>
              </a:ext>
            </a:extLst>
          </p:cNvPr>
          <p:cNvGraphicFramePr>
            <a:graphicFrameLocks noGrp="1"/>
          </p:cNvGraphicFramePr>
          <p:nvPr>
            <p:extLst>
              <p:ext uri="{D42A27DB-BD31-4B8C-83A1-F6EECF244321}">
                <p14:modId xmlns:p14="http://schemas.microsoft.com/office/powerpoint/2010/main" val="4144832178"/>
              </p:ext>
            </p:extLst>
          </p:nvPr>
        </p:nvGraphicFramePr>
        <p:xfrm>
          <a:off x="304799" y="1291841"/>
          <a:ext cx="8617527" cy="3361529"/>
        </p:xfrm>
        <a:graphic>
          <a:graphicData uri="http://schemas.openxmlformats.org/drawingml/2006/table">
            <a:tbl>
              <a:tblPr firstRow="1" bandRow="1">
                <a:tableStyleId>{D7AC3CCA-C797-4891-BE02-D94E43425B78}</a:tableStyleId>
              </a:tblPr>
              <a:tblGrid>
                <a:gridCol w="1267077">
                  <a:extLst>
                    <a:ext uri="{9D8B030D-6E8A-4147-A177-3AD203B41FA5}">
                      <a16:colId xmlns:a16="http://schemas.microsoft.com/office/drawing/2014/main" val="3929072872"/>
                    </a:ext>
                  </a:extLst>
                </a:gridCol>
                <a:gridCol w="7350450">
                  <a:extLst>
                    <a:ext uri="{9D8B030D-6E8A-4147-A177-3AD203B41FA5}">
                      <a16:colId xmlns:a16="http://schemas.microsoft.com/office/drawing/2014/main" val="2278328436"/>
                    </a:ext>
                  </a:extLst>
                </a:gridCol>
              </a:tblGrid>
              <a:tr h="661218">
                <a:tc>
                  <a:txBody>
                    <a:bodyPr/>
                    <a:lstStyle/>
                    <a:p>
                      <a:r>
                        <a:rPr lang="en-ZA" sz="1400" dirty="0">
                          <a:latin typeface="Arial" panose="020B0604020202020204" pitchFamily="34" charset="0"/>
                          <a:cs typeface="Arial" panose="020B0604020202020204" pitchFamily="34" charset="0"/>
                        </a:rPr>
                        <a:t>Clause </a:t>
                      </a:r>
                    </a:p>
                    <a:p>
                      <a:r>
                        <a:rPr lang="en-ZA" sz="1400" dirty="0">
                          <a:latin typeface="Arial" panose="020B0604020202020204" pitchFamily="34" charset="0"/>
                          <a:cs typeface="Arial" panose="020B0604020202020204" pitchFamily="34" charset="0"/>
                        </a:rPr>
                        <a:t>Number</a:t>
                      </a:r>
                    </a:p>
                  </a:txBody>
                  <a:tcPr/>
                </a:tc>
                <a:tc>
                  <a:txBody>
                    <a:bodyPr/>
                    <a:lstStyle/>
                    <a:p>
                      <a:r>
                        <a:rPr lang="en-ZA" sz="1400" dirty="0">
                          <a:latin typeface="Arial" panose="020B0604020202020204" pitchFamily="34" charset="0"/>
                          <a:cs typeface="Arial" panose="020B0604020202020204" pitchFamily="34" charset="0"/>
                        </a:rPr>
                        <a:t>Tender Data</a:t>
                      </a:r>
                    </a:p>
                  </a:txBody>
                  <a:tcPr/>
                </a:tc>
                <a:extLst>
                  <a:ext uri="{0D108BD9-81ED-4DB2-BD59-A6C34878D82A}">
                    <a16:rowId xmlns:a16="http://schemas.microsoft.com/office/drawing/2014/main" val="2805753173"/>
                  </a:ext>
                </a:extLst>
              </a:tr>
              <a:tr h="483455">
                <a:tc>
                  <a:txBody>
                    <a:bodyPr/>
                    <a:lstStyle/>
                    <a:p>
                      <a:r>
                        <a:rPr lang="en-ZA" sz="1400" b="1" dirty="0">
                          <a:latin typeface="Arial" panose="020B0604020202020204" pitchFamily="34" charset="0"/>
                          <a:cs typeface="Arial" panose="020B0604020202020204" pitchFamily="34" charset="0"/>
                        </a:rPr>
                        <a:t>2.18</a:t>
                      </a:r>
                    </a:p>
                  </a:txBody>
                  <a:tcPr>
                    <a:noFill/>
                  </a:tcPr>
                </a:tc>
                <a:tc>
                  <a:txBody>
                    <a:bodyPr/>
                    <a:lstStyle/>
                    <a:p>
                      <a:r>
                        <a:rPr lang="en-ZA" sz="1400" b="0" kern="1200" dirty="0">
                          <a:solidFill>
                            <a:schemeClr val="dk1"/>
                          </a:solidFill>
                          <a:effectLst/>
                          <a:latin typeface="Arial" panose="020B0604020202020204" pitchFamily="34" charset="0"/>
                          <a:ea typeface="+mn-ea"/>
                          <a:cs typeface="Arial" panose="020B0604020202020204" pitchFamily="34" charset="0"/>
                        </a:rPr>
                        <a:t>Any additional information requested under this clause must be provided within 5 (five) working days of date of request.</a:t>
                      </a:r>
                      <a:endParaRPr lang="en-US" sz="1400" b="0" kern="1200" dirty="0">
                        <a:solidFill>
                          <a:schemeClr val="dk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1577505412"/>
                  </a:ext>
                </a:extLst>
              </a:tr>
              <a:tr h="4834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C2.16.1</a:t>
                      </a:r>
                    </a:p>
                    <a:p>
                      <a:endParaRPr lang="en-ZA" sz="1400" b="1" dirty="0">
                        <a:latin typeface="Arial" panose="020B0604020202020204" pitchFamily="34" charset="0"/>
                        <a:cs typeface="Arial" panose="020B0604020202020204" pitchFamily="34" charset="0"/>
                      </a:endParaRPr>
                    </a:p>
                  </a:txBody>
                  <a:tcP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effectLst/>
                          <a:latin typeface="Arial" panose="020B0604020202020204" pitchFamily="34" charset="0"/>
                          <a:ea typeface="+mn-ea"/>
                          <a:cs typeface="Arial" panose="020B0604020202020204" pitchFamily="34" charset="0"/>
                        </a:rPr>
                        <a:t>The tender offer validity period is 180 days.</a:t>
                      </a:r>
                      <a:endParaRPr lang="en-US" sz="1400" b="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2712205861"/>
                  </a:ext>
                </a:extLst>
              </a:tr>
              <a:tr h="623839">
                <a:tc>
                  <a:txBody>
                    <a:bodyPr/>
                    <a:lstStyle/>
                    <a:p>
                      <a:r>
                        <a:rPr lang="en-ZA" sz="1400" b="1" dirty="0">
                          <a:latin typeface="Arial" panose="020B0604020202020204" pitchFamily="34" charset="0"/>
                          <a:cs typeface="Arial" panose="020B0604020202020204" pitchFamily="34" charset="0"/>
                        </a:rPr>
                        <a:t>C.3.1.1</a:t>
                      </a:r>
                    </a:p>
                  </a:txBody>
                  <a:tcPr>
                    <a:noFill/>
                  </a:tcPr>
                </a:tc>
                <a:tc>
                  <a:txBody>
                    <a:bodyPr/>
                    <a:lstStyle/>
                    <a:p>
                      <a:r>
                        <a:rPr lang="en-US" sz="1400" b="0" kern="1200" dirty="0">
                          <a:solidFill>
                            <a:schemeClr val="dk1"/>
                          </a:solidFill>
                          <a:effectLst/>
                          <a:latin typeface="Arial" panose="020B0604020202020204" pitchFamily="34" charset="0"/>
                          <a:ea typeface="+mn-ea"/>
                          <a:cs typeface="Arial" panose="020B0604020202020204" pitchFamily="34" charset="0"/>
                        </a:rPr>
                        <a:t>The Employer shall respond to clarifications received up to </a:t>
                      </a:r>
                      <a:r>
                        <a:rPr lang="en-US" sz="1400" b="0" kern="1200" dirty="0">
                          <a:solidFill>
                            <a:srgbClr val="FF0000"/>
                          </a:solidFill>
                          <a:effectLst/>
                          <a:latin typeface="Arial" panose="020B0604020202020204" pitchFamily="34" charset="0"/>
                          <a:ea typeface="+mn-ea"/>
                          <a:cs typeface="Arial" panose="020B0604020202020204" pitchFamily="34" charset="0"/>
                        </a:rPr>
                        <a:t>12 (twelve) </a:t>
                      </a:r>
                      <a:r>
                        <a:rPr lang="en-US" sz="1400" b="0" kern="1200" dirty="0">
                          <a:solidFill>
                            <a:schemeClr val="dk1"/>
                          </a:solidFill>
                          <a:effectLst/>
                          <a:latin typeface="Arial" panose="020B0604020202020204" pitchFamily="34" charset="0"/>
                          <a:ea typeface="+mn-ea"/>
                          <a:cs typeface="Arial" panose="020B0604020202020204" pitchFamily="34" charset="0"/>
                        </a:rPr>
                        <a:t>working days before the tender closing date. </a:t>
                      </a:r>
                    </a:p>
                    <a:p>
                      <a:r>
                        <a:rPr lang="en-US" sz="1400" b="0" kern="1200" dirty="0">
                          <a:solidFill>
                            <a:schemeClr val="dk1"/>
                          </a:solidFill>
                          <a:effectLst/>
                          <a:latin typeface="Arial" panose="020B0604020202020204" pitchFamily="34" charset="0"/>
                          <a:ea typeface="+mn-ea"/>
                          <a:cs typeface="Arial" panose="020B0604020202020204" pitchFamily="34" charset="0"/>
                        </a:rPr>
                        <a:t> </a:t>
                      </a:r>
                    </a:p>
                    <a:p>
                      <a:r>
                        <a:rPr lang="en-ZA" sz="1400" b="0" kern="1200" dirty="0">
                          <a:solidFill>
                            <a:schemeClr val="dk1"/>
                          </a:solidFill>
                          <a:effectLst/>
                          <a:latin typeface="Arial" panose="020B0604020202020204" pitchFamily="34" charset="0"/>
                          <a:ea typeface="+mn-ea"/>
                          <a:cs typeface="Arial" panose="020B0604020202020204" pitchFamily="34" charset="0"/>
                        </a:rPr>
                        <a:t>The Employer shall respond to any clarifications from the tenderers emanating from the addenda until 3 working days before the tender closing date.</a:t>
                      </a:r>
                      <a:endParaRPr lang="en-US" sz="1400" b="0" kern="1200" dirty="0">
                        <a:solidFill>
                          <a:schemeClr val="dk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2576179745"/>
                  </a:ext>
                </a:extLst>
              </a:tr>
              <a:tr h="505751">
                <a:tc>
                  <a:txBody>
                    <a:bodyPr/>
                    <a:lstStyle/>
                    <a:p>
                      <a:r>
                        <a:rPr lang="en-US" sz="1400" b="1" u="none" strike="noStrike" baseline="0" dirty="0">
                          <a:latin typeface="Arial" panose="020B0604020202020204" pitchFamily="34" charset="0"/>
                          <a:cs typeface="Arial" panose="020B0604020202020204" pitchFamily="34" charset="0"/>
                        </a:rPr>
                        <a:t>C.3.2</a:t>
                      </a:r>
                      <a:endParaRPr lang="en-ZA" sz="1400" b="1" dirty="0">
                        <a:latin typeface="Arial" panose="020B0604020202020204" pitchFamily="34" charset="0"/>
                        <a:cs typeface="Arial" panose="020B0604020202020204" pitchFamily="34" charset="0"/>
                      </a:endParaRPr>
                    </a:p>
                  </a:txBody>
                  <a:tcPr>
                    <a:noFill/>
                  </a:tcPr>
                </a:tc>
                <a:tc>
                  <a:txBody>
                    <a:bodyPr/>
                    <a:lstStyle/>
                    <a:p>
                      <a:pPr marL="0" marR="0" algn="just">
                        <a:spcBef>
                          <a:spcPts val="0"/>
                        </a:spcBef>
                        <a:spcAft>
                          <a:spcPts val="0"/>
                        </a:spcAft>
                      </a:pPr>
                      <a:r>
                        <a:rPr lang="en-ZA" sz="1400" b="0" kern="1200" dirty="0">
                          <a:solidFill>
                            <a:schemeClr val="dk1"/>
                          </a:solidFill>
                          <a:effectLst/>
                          <a:latin typeface="Arial" panose="020B0604020202020204" pitchFamily="34" charset="0"/>
                          <a:ea typeface="+mn-ea"/>
                          <a:cs typeface="Arial" panose="020B0604020202020204" pitchFamily="34" charset="0"/>
                        </a:rPr>
                        <a:t>The Employer shall issue addenda until </a:t>
                      </a:r>
                      <a:r>
                        <a:rPr lang="en-ZA" sz="1400" b="0" kern="1200" dirty="0">
                          <a:solidFill>
                            <a:srgbClr val="FF0000"/>
                          </a:solidFill>
                          <a:effectLst/>
                          <a:latin typeface="Arial" panose="020B0604020202020204" pitchFamily="34" charset="0"/>
                          <a:ea typeface="+mn-ea"/>
                          <a:cs typeface="Arial" panose="020B0604020202020204" pitchFamily="34" charset="0"/>
                        </a:rPr>
                        <a:t>10 (ten) </a:t>
                      </a:r>
                      <a:r>
                        <a:rPr lang="en-ZA" sz="1400" b="0" kern="1200" dirty="0">
                          <a:solidFill>
                            <a:schemeClr val="dk1"/>
                          </a:solidFill>
                          <a:effectLst/>
                          <a:latin typeface="Arial" panose="020B0604020202020204" pitchFamily="34" charset="0"/>
                          <a:ea typeface="+mn-ea"/>
                          <a:cs typeface="Arial" panose="020B0604020202020204" pitchFamily="34" charset="0"/>
                        </a:rPr>
                        <a:t>working days before tender closing date.</a:t>
                      </a:r>
                      <a:endParaRPr lang="en-US" sz="14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2211018613"/>
                  </a:ext>
                </a:extLst>
              </a:tr>
            </a:tbl>
          </a:graphicData>
        </a:graphic>
      </p:graphicFrame>
      <p:graphicFrame>
        <p:nvGraphicFramePr>
          <p:cNvPr id="4" name="Table 3">
            <a:extLst>
              <a:ext uri="{FF2B5EF4-FFF2-40B4-BE49-F238E27FC236}">
                <a16:creationId xmlns:a16="http://schemas.microsoft.com/office/drawing/2014/main" id="{38240C8E-4315-44C7-A6D0-FFC46151B3CE}"/>
              </a:ext>
            </a:extLst>
          </p:cNvPr>
          <p:cNvGraphicFramePr>
            <a:graphicFrameLocks noGrp="1"/>
          </p:cNvGraphicFramePr>
          <p:nvPr>
            <p:extLst>
              <p:ext uri="{D42A27DB-BD31-4B8C-83A1-F6EECF244321}">
                <p14:modId xmlns:p14="http://schemas.microsoft.com/office/powerpoint/2010/main" val="3793794581"/>
              </p:ext>
            </p:extLst>
          </p:nvPr>
        </p:nvGraphicFramePr>
        <p:xfrm>
          <a:off x="304799" y="4653370"/>
          <a:ext cx="8617527" cy="550218"/>
        </p:xfrm>
        <a:graphic>
          <a:graphicData uri="http://schemas.openxmlformats.org/drawingml/2006/table">
            <a:tbl>
              <a:tblPr firstRow="1" bandRow="1">
                <a:tableStyleId>{D7AC3CCA-C797-4891-BE02-D94E43425B78}</a:tableStyleId>
              </a:tblPr>
              <a:tblGrid>
                <a:gridCol w="1267077">
                  <a:extLst>
                    <a:ext uri="{9D8B030D-6E8A-4147-A177-3AD203B41FA5}">
                      <a16:colId xmlns:a16="http://schemas.microsoft.com/office/drawing/2014/main" val="3929072872"/>
                    </a:ext>
                  </a:extLst>
                </a:gridCol>
                <a:gridCol w="7350450">
                  <a:extLst>
                    <a:ext uri="{9D8B030D-6E8A-4147-A177-3AD203B41FA5}">
                      <a16:colId xmlns:a16="http://schemas.microsoft.com/office/drawing/2014/main" val="2278328436"/>
                    </a:ext>
                  </a:extLst>
                </a:gridCol>
              </a:tblGrid>
              <a:tr h="550218">
                <a:tc>
                  <a:txBody>
                    <a:bodyPr/>
                    <a:lstStyle/>
                    <a:p>
                      <a:pPr marL="0" marR="0">
                        <a:spcBef>
                          <a:spcPts val="0"/>
                        </a:spcBef>
                        <a:spcAft>
                          <a:spcPts val="0"/>
                        </a:spcAft>
                      </a:pPr>
                      <a:r>
                        <a:rPr lang="en-ZA" sz="1400" b="1" dirty="0">
                          <a:latin typeface="Arial" panose="020B0604020202020204" pitchFamily="34" charset="0"/>
                          <a:cs typeface="Arial" panose="020B0604020202020204" pitchFamily="34" charset="0"/>
                        </a:rPr>
                        <a:t>C.3.8.2</a:t>
                      </a:r>
                    </a:p>
                  </a:txBody>
                  <a:tcPr>
                    <a:noFill/>
                  </a:tcPr>
                </a:tc>
                <a:tc>
                  <a:txBody>
                    <a:bodyPr/>
                    <a:lstStyle/>
                    <a:p>
                      <a:pPr marL="0" marR="0">
                        <a:spcBef>
                          <a:spcPts val="0"/>
                        </a:spcBef>
                        <a:spcAft>
                          <a:spcPts val="0"/>
                        </a:spcAft>
                      </a:pPr>
                      <a:r>
                        <a:rPr lang="en-US" sz="1400" b="0" dirty="0">
                          <a:effectLst/>
                          <a:latin typeface="Arial" panose="020B0604020202020204" pitchFamily="34" charset="0"/>
                          <a:ea typeface="Times New Roman" panose="02020603050405020304" pitchFamily="18" charset="0"/>
                          <a:cs typeface="Arial" panose="020B0604020202020204" pitchFamily="34" charset="0"/>
                        </a:rPr>
                        <a:t>The Employer will cancel a tender should all tenders be non-responsive and no negotiations will be conducted.</a:t>
                      </a:r>
                      <a:endParaRPr lang="en-ZA" sz="1400" b="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539652568"/>
                  </a:ext>
                </a:extLst>
              </a:tr>
            </a:tbl>
          </a:graphicData>
        </a:graphic>
      </p:graphicFrame>
    </p:spTree>
    <p:extLst>
      <p:ext uri="{BB962C8B-B14F-4D97-AF65-F5344CB8AC3E}">
        <p14:creationId xmlns:p14="http://schemas.microsoft.com/office/powerpoint/2010/main" val="1278898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724EC-8C2A-4791-B491-5A3A3BEC7B2A}"/>
              </a:ext>
            </a:extLst>
          </p:cNvPr>
          <p:cNvSpPr txBox="1"/>
          <p:nvPr/>
        </p:nvSpPr>
        <p:spPr>
          <a:xfrm>
            <a:off x="1237785" y="3156342"/>
            <a:ext cx="6846849" cy="584775"/>
          </a:xfrm>
          <a:prstGeom prst="rect">
            <a:avLst/>
          </a:prstGeom>
          <a:noFill/>
        </p:spPr>
        <p:txBody>
          <a:bodyPr wrap="square" rtlCol="0">
            <a:spAutoFit/>
          </a:bodyPr>
          <a:lstStyle/>
          <a:p>
            <a:pPr algn="ctr"/>
            <a:r>
              <a:rPr lang="en-ZA" sz="3200" b="1" dirty="0"/>
              <a:t>PART T2: RETURNABLE SCHEDULES</a:t>
            </a:r>
          </a:p>
        </p:txBody>
      </p:sp>
    </p:spTree>
    <p:extLst>
      <p:ext uri="{BB962C8B-B14F-4D97-AF65-F5344CB8AC3E}">
        <p14:creationId xmlns:p14="http://schemas.microsoft.com/office/powerpoint/2010/main" val="1618318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0E32C5-1795-4A6E-83C1-C0DA6BC0F957}"/>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effectLst/>
                <a:uLnTx/>
                <a:uFillTx/>
                <a:latin typeface="+mj-lt"/>
                <a:ea typeface="+mn-ea"/>
                <a:cs typeface="+mn-cs"/>
              </a:rPr>
              <a:t>RETURNABLE SCHEDULES </a:t>
            </a:r>
          </a:p>
        </p:txBody>
      </p:sp>
      <p:sp>
        <p:nvSpPr>
          <p:cNvPr id="3" name="TextBox 2">
            <a:extLst>
              <a:ext uri="{FF2B5EF4-FFF2-40B4-BE49-F238E27FC236}">
                <a16:creationId xmlns:a16="http://schemas.microsoft.com/office/drawing/2014/main" id="{3680B5D9-0547-4E90-8103-2D59BB025CF7}"/>
              </a:ext>
            </a:extLst>
          </p:cNvPr>
          <p:cNvSpPr txBox="1"/>
          <p:nvPr/>
        </p:nvSpPr>
        <p:spPr>
          <a:xfrm>
            <a:off x="204619" y="1458093"/>
            <a:ext cx="8708718"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60000" algn="l"/>
                <a:tab pos="720000" algn="l"/>
                <a:tab pos="1080000" algn="l"/>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Notes to tenderer:</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The table in the three next slides is to aid tenderers in completing the returnable forms and schedules and subsequent placement in the correct envelope. The first two are for a technical submission and the third is for a financial.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The electronic format for the submissions of the relevant forms is indicated in the schedule.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600" dirty="0">
                <a:solidFill>
                  <a:srgbClr val="000000"/>
                </a:solidFill>
                <a:latin typeface="Arial" charset="0"/>
              </a:rPr>
              <a:t>Also note all the </a:t>
            </a:r>
            <a:r>
              <a:rPr lang="en-US" sz="1600" dirty="0">
                <a:solidFill>
                  <a:srgbClr val="FF0000"/>
                </a:solidFill>
                <a:latin typeface="Arial" charset="0"/>
              </a:rPr>
              <a:t>“Notes to the Tenderer” </a:t>
            </a:r>
            <a:r>
              <a:rPr lang="en-US" sz="1600" dirty="0">
                <a:solidFill>
                  <a:srgbClr val="000000"/>
                </a:solidFill>
                <a:latin typeface="Arial" charset="0"/>
              </a:rPr>
              <a:t>in the Forms (A1-A13) and Forms (B1-B8)  in the Tender Document.</a:t>
            </a:r>
            <a:endParaRPr kumimoji="0" lang="en-US" sz="1600" b="0" i="0" u="none" strike="noStrike" kern="1200" cap="none" spc="0" normalizeH="0" baseline="0" noProof="0" dirty="0">
              <a:ln>
                <a:noFill/>
              </a:ln>
              <a:solidFill>
                <a:srgbClr val="000000"/>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endParaRPr lang="en-US" dirty="0">
              <a:solidFill>
                <a:srgbClr val="000000"/>
              </a:solidFill>
              <a:latin typeface="Arial"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a:p>
            <a:pPr marR="0" lvl="0" algn="l" defTabSz="914400" rtl="0" eaLnBrk="1" fontAlgn="base" latinLnBrk="0" hangingPunct="1">
              <a:lnSpc>
                <a:spcPct val="100000"/>
              </a:lnSpc>
              <a:spcBef>
                <a:spcPct val="0"/>
              </a:spcBef>
              <a:spcAft>
                <a:spcPct val="0"/>
              </a:spcAft>
              <a:buClrTx/>
              <a:buSzTx/>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 NOTES: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*1- SCHEDULES/DOCUMENTS REQUIRED FOR TENDER EVALUATION PURPOSES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mn-cs"/>
              </a:rPr>
              <a:t>*2- SCHEDULES/DOCUMENTS THAT WILL BE INCORPORATED INTO THE CONTRACT</a:t>
            </a:r>
          </a:p>
          <a:p>
            <a:pPr marL="0" marR="0" lvl="0" indent="0" algn="l" defTabSz="914400" rtl="0" eaLnBrk="1" fontAlgn="auto" latinLnBrk="0" hangingPunct="1">
              <a:lnSpc>
                <a:spcPct val="100000"/>
              </a:lnSpc>
              <a:spcBef>
                <a:spcPts val="0"/>
              </a:spcBef>
              <a:spcAft>
                <a:spcPts val="0"/>
              </a:spcAft>
              <a:buClrTx/>
              <a:buSzTx/>
              <a:buFontTx/>
              <a:buNone/>
              <a:tabLst>
                <a:tab pos="360000" algn="l"/>
                <a:tab pos="720000" algn="l"/>
                <a:tab pos="1080000" algn="l"/>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702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8AB9EC-FCC2-4DA7-BF1A-ECCEA51FB449}"/>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effectLst/>
                <a:uLnTx/>
                <a:uFillTx/>
                <a:latin typeface="+mj-lt"/>
                <a:ea typeface="+mn-ea"/>
                <a:cs typeface="+mn-cs"/>
              </a:rPr>
              <a:t>RETURNABLE SCHEDULES </a:t>
            </a:r>
          </a:p>
        </p:txBody>
      </p:sp>
      <p:sp>
        <p:nvSpPr>
          <p:cNvPr id="3" name="Rectangle 2">
            <a:extLst>
              <a:ext uri="{FF2B5EF4-FFF2-40B4-BE49-F238E27FC236}">
                <a16:creationId xmlns:a16="http://schemas.microsoft.com/office/drawing/2014/main" id="{28BCBAAB-89CC-4095-84C5-C26FB8D4323B}"/>
              </a:ext>
            </a:extLst>
          </p:cNvPr>
          <p:cNvSpPr/>
          <p:nvPr/>
        </p:nvSpPr>
        <p:spPr>
          <a:xfrm>
            <a:off x="1083076" y="610962"/>
            <a:ext cx="7901126" cy="5078313"/>
          </a:xfrm>
          <a:prstGeom prst="rect">
            <a:avLst/>
          </a:prstGeom>
        </p:spPr>
        <p:txBody>
          <a:bodyPr wrap="square">
            <a:spAutoFit/>
          </a:bodyPr>
          <a:lstStyle/>
          <a:p>
            <a:pPr>
              <a:tabLst>
                <a:tab pos="360000" algn="l"/>
                <a:tab pos="720000" algn="l"/>
                <a:tab pos="1080000" algn="l"/>
              </a:tabLst>
            </a:pPr>
            <a:r>
              <a:rPr lang="en-ZA" sz="1400" b="1" dirty="0">
                <a:latin typeface="Arial" panose="020B0604020202020204" pitchFamily="34" charset="0"/>
                <a:cs typeface="Arial" panose="020B0604020202020204" pitchFamily="34" charset="0"/>
              </a:rPr>
              <a:t>Notes to tenderer (T2.1):</a:t>
            </a:r>
          </a:p>
          <a:p>
            <a:pPr>
              <a:tabLst>
                <a:tab pos="360000" algn="l"/>
                <a:tab pos="720000" algn="l"/>
                <a:tab pos="1080000" algn="l"/>
              </a:tabLst>
            </a:pPr>
            <a:endParaRPr lang="en-ZA" sz="1400" b="1"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1. Returnable schedules have been based on the CIDB Standard for Uniformity in Construction Procurement and incorporates National Treasury requirements within them.  Returnable schedules are separated into the following categories:</a:t>
            </a:r>
            <a:endParaRPr lang="en-US" sz="1400" dirty="0">
              <a:latin typeface="Arial" panose="020B0604020202020204" pitchFamily="34" charset="0"/>
              <a:cs typeface="Arial" panose="020B0604020202020204" pitchFamily="34" charset="0"/>
            </a:endParaRPr>
          </a:p>
          <a:p>
            <a:pPr>
              <a:tabLst>
                <a:tab pos="168275" algn="l"/>
              </a:tabLst>
            </a:pPr>
            <a:r>
              <a:rPr lang="en-ZA" sz="1400" dirty="0">
                <a:latin typeface="Arial" panose="020B0604020202020204" pitchFamily="34" charset="0"/>
                <a:cs typeface="Arial" panose="020B0604020202020204" pitchFamily="34" charset="0"/>
              </a:rPr>
              <a:t>	i)Forms, certificates and schedules for completion by the tenderer for use in the quantitative and 	qualitative evaluation of the tender (Forms A, B, C and D).</a:t>
            </a:r>
            <a:endParaRPr lang="en-US" sz="1400" dirty="0">
              <a:latin typeface="Arial" panose="020B0604020202020204" pitchFamily="34" charset="0"/>
              <a:cs typeface="Arial" panose="020B0604020202020204" pitchFamily="34" charset="0"/>
            </a:endParaRPr>
          </a:p>
          <a:p>
            <a:pPr>
              <a:tabLst>
                <a:tab pos="168275" algn="l"/>
              </a:tabLst>
            </a:pPr>
            <a:r>
              <a:rPr lang="en-ZA" sz="1400" dirty="0">
                <a:latin typeface="Arial" panose="020B0604020202020204" pitchFamily="34" charset="0"/>
                <a:cs typeface="Arial" panose="020B0604020202020204" pitchFamily="34" charset="0"/>
              </a:rPr>
              <a:t>	ii)A list of other returnable documents for completion by the tenderer and which will 	subsequently be incorporated into the contract (Section C1).</a:t>
            </a:r>
            <a:endParaRPr lang="en-US" sz="1400" dirty="0">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lvl="0"/>
            <a:r>
              <a:rPr lang="en-ZA" sz="1400" dirty="0">
                <a:latin typeface="Arial" panose="020B0604020202020204" pitchFamily="34" charset="0"/>
                <a:cs typeface="Arial" panose="020B0604020202020204" pitchFamily="34" charset="0"/>
              </a:rPr>
              <a:t>2. </a:t>
            </a:r>
            <a:r>
              <a:rPr lang="en-ZA" sz="1400" dirty="0">
                <a:solidFill>
                  <a:srgbClr val="FF0000"/>
                </a:solidFill>
                <a:latin typeface="Arial" panose="020B0604020202020204" pitchFamily="34" charset="0"/>
                <a:cs typeface="Arial" panose="020B0604020202020204" pitchFamily="34" charset="0"/>
              </a:rPr>
              <a:t>Failure to fully complete the relevant returnable documents shall render such a tender offer to be declared non-responsive.</a:t>
            </a:r>
            <a:endParaRPr lang="en-US" sz="1400" dirty="0">
              <a:solidFill>
                <a:srgbClr val="FF0000"/>
              </a:solidFill>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lvl="0"/>
            <a:r>
              <a:rPr lang="en-ZA" sz="1400" dirty="0">
                <a:latin typeface="Arial" panose="020B0604020202020204" pitchFamily="34" charset="0"/>
                <a:cs typeface="Arial" panose="020B0604020202020204" pitchFamily="34" charset="0"/>
              </a:rPr>
              <a:t>3. Tenderers shall note that </a:t>
            </a:r>
            <a:r>
              <a:rPr lang="en-ZA" sz="1400" dirty="0">
                <a:solidFill>
                  <a:srgbClr val="FF0000"/>
                </a:solidFill>
                <a:latin typeface="Arial" panose="020B0604020202020204" pitchFamily="34" charset="0"/>
                <a:cs typeface="Arial" panose="020B0604020202020204" pitchFamily="34" charset="0"/>
              </a:rPr>
              <a:t>their signatures </a:t>
            </a:r>
            <a:r>
              <a:rPr lang="en-ZA" sz="1400" dirty="0">
                <a:latin typeface="Arial" panose="020B0604020202020204" pitchFamily="34" charset="0"/>
                <a:cs typeface="Arial" panose="020B0604020202020204" pitchFamily="34" charset="0"/>
              </a:rPr>
              <a:t>appended to each returnable form </a:t>
            </a:r>
            <a:r>
              <a:rPr lang="en-ZA" sz="1400" dirty="0">
                <a:solidFill>
                  <a:srgbClr val="FF0000"/>
                </a:solidFill>
                <a:latin typeface="Arial" panose="020B0604020202020204" pitchFamily="34" charset="0"/>
                <a:cs typeface="Arial" panose="020B0604020202020204" pitchFamily="34" charset="0"/>
              </a:rPr>
              <a:t>represents a declaration that they vouch for the accuracy and correctness of the information provided, including the information provided by candidates proposed for the specified key positions.</a:t>
            </a:r>
            <a:endParaRPr lang="en-US" sz="1400" dirty="0">
              <a:solidFill>
                <a:srgbClr val="FF0000"/>
              </a:solidFill>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lvl="0"/>
            <a:r>
              <a:rPr lang="en-ZA" sz="1400" dirty="0">
                <a:latin typeface="Arial" panose="020B0604020202020204" pitchFamily="34" charset="0"/>
                <a:cs typeface="Arial" panose="020B0604020202020204" pitchFamily="34" charset="0"/>
              </a:rPr>
              <a:t>4. Notwithstanding any check or audit conducted by or on behalf of the Employer, the information provided in the returnable documents is accepted in good faith and as justification for entering into a contract with a tenderer. If subsequently any information is found to be incorrect such discovery shall be taken as wilful misrepresentation by that tenderer to induce the contract. In such event, the Employer has the discretionary right under contract condition 8.4 to terminate the contract.</a:t>
            </a:r>
            <a:endParaRPr lang="en-US" sz="1400" dirty="0">
              <a:latin typeface="Arial" panose="020B0604020202020204" pitchFamily="34" charset="0"/>
              <a:cs typeface="Arial" panose="020B0604020202020204" pitchFamily="34" charset="0"/>
            </a:endParaRPr>
          </a:p>
          <a:p>
            <a:pPr>
              <a:tabLst>
                <a:tab pos="360000" algn="l"/>
                <a:tab pos="720000" algn="l"/>
                <a:tab pos="1080000" algn="l"/>
              </a:tabLst>
            </a:pP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482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CBBF35-ED56-433D-BB34-875905837899}"/>
              </a:ext>
            </a:extLst>
          </p:cNvPr>
          <p:cNvSpPr txBox="1"/>
          <p:nvPr/>
        </p:nvSpPr>
        <p:spPr>
          <a:xfrm>
            <a:off x="0" y="0"/>
            <a:ext cx="9144000" cy="400110"/>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RETURNABLE SCHEDULES –TECHNICAL ENVELOPE</a:t>
            </a:r>
          </a:p>
        </p:txBody>
      </p:sp>
      <p:graphicFrame>
        <p:nvGraphicFramePr>
          <p:cNvPr id="7" name="Table 6">
            <a:extLst>
              <a:ext uri="{FF2B5EF4-FFF2-40B4-BE49-F238E27FC236}">
                <a16:creationId xmlns:a16="http://schemas.microsoft.com/office/drawing/2014/main" id="{365AF1C4-70FE-A033-300D-6C18B81B5944}"/>
              </a:ext>
            </a:extLst>
          </p:cNvPr>
          <p:cNvGraphicFramePr>
            <a:graphicFrameLocks noGrp="1"/>
          </p:cNvGraphicFramePr>
          <p:nvPr>
            <p:extLst>
              <p:ext uri="{D42A27DB-BD31-4B8C-83A1-F6EECF244321}">
                <p14:modId xmlns:p14="http://schemas.microsoft.com/office/powerpoint/2010/main" val="3154582534"/>
              </p:ext>
            </p:extLst>
          </p:nvPr>
        </p:nvGraphicFramePr>
        <p:xfrm>
          <a:off x="778933" y="736012"/>
          <a:ext cx="7357533" cy="4937760"/>
        </p:xfrm>
        <a:graphic>
          <a:graphicData uri="http://schemas.openxmlformats.org/drawingml/2006/table">
            <a:tbl>
              <a:tblPr firstRow="1" firstCol="1" lastRow="1" lastCol="1" bandRow="1" bandCol="1"/>
              <a:tblGrid>
                <a:gridCol w="593734">
                  <a:extLst>
                    <a:ext uri="{9D8B030D-6E8A-4147-A177-3AD203B41FA5}">
                      <a16:colId xmlns:a16="http://schemas.microsoft.com/office/drawing/2014/main" val="3660891464"/>
                    </a:ext>
                  </a:extLst>
                </a:gridCol>
                <a:gridCol w="838751">
                  <a:extLst>
                    <a:ext uri="{9D8B030D-6E8A-4147-A177-3AD203B41FA5}">
                      <a16:colId xmlns:a16="http://schemas.microsoft.com/office/drawing/2014/main" val="1555559110"/>
                    </a:ext>
                  </a:extLst>
                </a:gridCol>
                <a:gridCol w="4376578">
                  <a:extLst>
                    <a:ext uri="{9D8B030D-6E8A-4147-A177-3AD203B41FA5}">
                      <a16:colId xmlns:a16="http://schemas.microsoft.com/office/drawing/2014/main" val="1198890545"/>
                    </a:ext>
                  </a:extLst>
                </a:gridCol>
                <a:gridCol w="784989">
                  <a:extLst>
                    <a:ext uri="{9D8B030D-6E8A-4147-A177-3AD203B41FA5}">
                      <a16:colId xmlns:a16="http://schemas.microsoft.com/office/drawing/2014/main" val="4236676999"/>
                    </a:ext>
                  </a:extLst>
                </a:gridCol>
                <a:gridCol w="763481">
                  <a:extLst>
                    <a:ext uri="{9D8B030D-6E8A-4147-A177-3AD203B41FA5}">
                      <a16:colId xmlns:a16="http://schemas.microsoft.com/office/drawing/2014/main" val="645577199"/>
                    </a:ext>
                  </a:extLst>
                </a:gridCol>
              </a:tblGrid>
              <a:tr h="253825">
                <a:tc>
                  <a:txBody>
                    <a:bodyPr/>
                    <a:lstStyle/>
                    <a:p>
                      <a:pPr marL="0" marR="0" algn="ctr">
                        <a:spcBef>
                          <a:spcPts val="0"/>
                        </a:spcBef>
                        <a:spcAft>
                          <a:spcPts val="0"/>
                        </a:spcAft>
                      </a:pPr>
                      <a:r>
                        <a:rPr lang="en-ZA" sz="9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ZA" sz="9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9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ELEC­TRONIC</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ZA" sz="9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FORMAT</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9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  DESCRIPTION</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9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if cOM­PLETED</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9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eNVE­LOPE</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47153018"/>
                  </a:ext>
                </a:extLst>
              </a:tr>
              <a:tr h="10153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certificate of CONFIRMATION THAT THE TENDERER READ THE PRESENTATION</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3">
                  <a:txBody>
                    <a:bodyPr/>
                    <a:lstStyle/>
                    <a:p>
                      <a:pPr marL="71755" marR="71755" algn="ctr">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TECHNICAL PROPOSAL</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p>
                      <a:pPr marL="71755" marR="71755" algn="ctr">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(1</a:t>
                      </a:r>
                      <a:r>
                        <a:rPr lang="en-ZA" sz="900" cap="all" baseline="30000">
                          <a:effectLst/>
                          <a:latin typeface="Arial" panose="020B0604020202020204" pitchFamily="34" charset="0"/>
                          <a:ea typeface="Times New Roman" panose="02020603050405020304" pitchFamily="18" charset="0"/>
                          <a:cs typeface="Arial" panose="020B0604020202020204" pitchFamily="34" charset="0"/>
                        </a:rPr>
                        <a:t>St</a:t>
                      </a:r>
                      <a:r>
                        <a:rPr lang="en-ZA" sz="900" cap="all">
                          <a:effectLst/>
                          <a:latin typeface="Arial" panose="020B0604020202020204" pitchFamily="34" charset="0"/>
                          <a:ea typeface="Times New Roman" panose="02020603050405020304" pitchFamily="18" charset="0"/>
                          <a:cs typeface="Arial" panose="020B0604020202020204" pitchFamily="34" charset="0"/>
                        </a:rPr>
                        <a:t> Envelope)</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854318"/>
                  </a:ext>
                </a:extLst>
              </a:tr>
              <a:tr h="10153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A1.1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CERTIFICATE OF INTENTION TO SUBMIT A TENDER</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38220530"/>
                  </a:ext>
                </a:extLst>
              </a:tr>
              <a:tr h="10153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a2.1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certificate of authority for signatory</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18092638"/>
                  </a:ext>
                </a:extLst>
              </a:tr>
              <a:tr h="152296">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A2.2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declaration of tenderer’s current status of any debt outstanding to </a:t>
                      </a:r>
                      <a:r>
                        <a:rPr lang="en-ZA" sz="900" cap="all" dirty="0" err="1">
                          <a:effectLst/>
                          <a:latin typeface="Arial" panose="020B0604020202020204" pitchFamily="34" charset="0"/>
                          <a:ea typeface="Times New Roman" panose="02020603050405020304" pitchFamily="18" charset="0"/>
                          <a:cs typeface="Arial" panose="020B0604020202020204" pitchFamily="34" charset="0"/>
                        </a:rPr>
                        <a:t>sanral</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 &amp; *2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87164793"/>
                  </a:ext>
                </a:extLst>
              </a:tr>
              <a:tr h="101530">
                <a:tc>
                  <a:txBody>
                    <a:bodyPr/>
                    <a:lstStyle/>
                    <a:p>
                      <a:pPr marL="0" marR="0">
                        <a:spcBef>
                          <a:spcPts val="0"/>
                        </a:spcBef>
                        <a:spcAft>
                          <a:spcPts val="0"/>
                        </a:spcAft>
                      </a:pPr>
                      <a:r>
                        <a:rPr lang="en-ZA" sz="9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A2.3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CERTIFICATE OF SINGLE TENDER SUBMISSION</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&amp; *2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94668916"/>
                  </a:ext>
                </a:extLst>
              </a:tr>
              <a:tr h="78052">
                <a:tc>
                  <a:txBody>
                    <a:bodyPr/>
                    <a:lstStyle/>
                    <a:p>
                      <a:pPr marL="0" marR="0">
                        <a:spcBef>
                          <a:spcPts val="0"/>
                        </a:spcBef>
                        <a:spcAft>
                          <a:spcPts val="0"/>
                        </a:spcAft>
                      </a:pPr>
                      <a:r>
                        <a:rPr lang="en-ZA" sz="9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A2.4</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CERTIFICATE OF FRONTING PRACTICES</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&amp; *2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843733970"/>
                  </a:ext>
                </a:extLst>
              </a:tr>
              <a:tr h="10153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A2.5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DECLARATION – MANAGEMENT OF PROMINENT INFLUENTIAL PERSONS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&amp; *2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46629952"/>
                  </a:ext>
                </a:extLst>
              </a:tr>
              <a:tr h="10153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A2.6</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CERTIFICATE OF PERMISSION TO CONDUCT DUE DILIGENCE INVESTIGATION</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&amp; *2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11549140"/>
                  </a:ext>
                </a:extLst>
              </a:tr>
              <a:tr h="152296">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A2.7</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DECLARATION OF independent TECHNOLOGY-BASED INTELLECTUAL SERVICE PROVIDER</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&amp; *2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27703872"/>
                  </a:ext>
                </a:extLst>
              </a:tr>
              <a:tr h="152296">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A3.1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compulsory declaration: BIDDER’S DISCLOSURE</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 &amp; *2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28815021"/>
                  </a:ext>
                </a:extLst>
              </a:tr>
              <a:tr h="20306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A3.2/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SBD9</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a:effectLst/>
                          <a:latin typeface="Arial" panose="020B0604020202020204" pitchFamily="34" charset="0"/>
                          <a:ea typeface="Times New Roman" panose="02020603050405020304" pitchFamily="18" charset="0"/>
                          <a:cs typeface="Arial" panose="020B0604020202020204" pitchFamily="34" charset="0"/>
                        </a:rPr>
                        <a:t>CERTIFICATE OF INDEPENDENT TENDER – REPEALED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  &amp; *2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70942632"/>
                  </a:ext>
                </a:extLst>
              </a:tr>
              <a:tr h="20306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A3.3/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SBD8</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DECLARATION OF TENDERER’S PAST SUPPLY CHAIN MANAGEMENT PRACTICES - REPEALED</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 &amp; *2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8213555"/>
                  </a:ext>
                </a:extLst>
              </a:tr>
              <a:tr h="10153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A3.4</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registration on national treAsury central supplier database</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 &amp; *2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57654667"/>
                  </a:ext>
                </a:extLst>
              </a:tr>
              <a:tr h="10153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a4</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SCHEDULE OF DEVIATIONS OR QUALIFICATIONS BY TENDERER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 &amp; *2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82592574"/>
                  </a:ext>
                </a:extLst>
              </a:tr>
              <a:tr h="10153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a5</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SCHEDULE OF ADDENDA TO TENDER DOCUMENTS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79997826"/>
                  </a:ext>
                </a:extLst>
              </a:tr>
              <a:tr h="152296">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A6/</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SBD2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CERTIFICATES OF TAX COMPLIANCE</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729158136"/>
                  </a:ext>
                </a:extLst>
              </a:tr>
              <a:tr h="78052">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A7</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CERTIFICATE OF INSURANCE COVER</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97922006"/>
                  </a:ext>
                </a:extLst>
              </a:tr>
              <a:tr h="152296">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A8</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TENDERER’S REGISTERED FINANCIAL SERVICE PROVIDER LETTER AND BANK DETAILS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31581609"/>
                  </a:ext>
                </a:extLst>
              </a:tr>
              <a:tr h="10153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A9</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DECLARATION OF TENDERER’S LITIGATION HISTORY</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17558221"/>
                  </a:ext>
                </a:extLst>
              </a:tr>
              <a:tr h="78052">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A10</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SCHEDULE OF CURRENT COMMITMENTS</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35549125"/>
                  </a:ext>
                </a:extLst>
              </a:tr>
              <a:tr h="78052">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A11</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POSSIBLE COMMITMENTS OF KEY PERSON</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947590515"/>
                  </a:ext>
                </a:extLst>
              </a:tr>
              <a:tr h="203060">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a12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pdf</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CERTIFICATE OF COMPLIANCE WITH OCCUPATIONAL HEALTH AND SAFETY ACT, 1993 AND CONSTRUCTION REGULATIONS, 2014 AS WELL AS COID ACT, 1993</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40741413"/>
                  </a:ext>
                </a:extLst>
              </a:tr>
              <a:tr h="145601">
                <a:tc>
                  <a:txBody>
                    <a:bodyPr/>
                    <a:lstStyle/>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A13/</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SBD1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pdf</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INVITATION TO BID AND TERMS AND CONDITIONS FOR BIDDING</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900" cap="all" dirty="0">
                          <a:effectLst/>
                          <a:latin typeface="Arial" panose="020B0604020202020204" pitchFamily="34" charset="0"/>
                          <a:ea typeface="Times New Roman" panose="02020603050405020304" pitchFamily="18" charset="0"/>
                          <a:cs typeface="Arial" panose="020B0604020202020204" pitchFamily="34" charset="0"/>
                        </a:rPr>
                        <a:t>*1 &amp; *2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569722"/>
                  </a:ext>
                </a:extLst>
              </a:tr>
            </a:tbl>
          </a:graphicData>
        </a:graphic>
      </p:graphicFrame>
    </p:spTree>
    <p:extLst>
      <p:ext uri="{BB962C8B-B14F-4D97-AF65-F5344CB8AC3E}">
        <p14:creationId xmlns:p14="http://schemas.microsoft.com/office/powerpoint/2010/main" val="3589756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E1F11C-DF40-45EB-B176-8DDFF39611F1}"/>
              </a:ext>
            </a:extLst>
          </p:cNvPr>
          <p:cNvSpPr txBox="1"/>
          <p:nvPr/>
        </p:nvSpPr>
        <p:spPr>
          <a:xfrm>
            <a:off x="0" y="0"/>
            <a:ext cx="9144000" cy="400110"/>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RETURNABLE SCHEDULES –TECHNICAL ENVELOPE (Cont..)</a:t>
            </a:r>
          </a:p>
        </p:txBody>
      </p:sp>
      <p:graphicFrame>
        <p:nvGraphicFramePr>
          <p:cNvPr id="3" name="Table 2">
            <a:extLst>
              <a:ext uri="{FF2B5EF4-FFF2-40B4-BE49-F238E27FC236}">
                <a16:creationId xmlns:a16="http://schemas.microsoft.com/office/drawing/2014/main" id="{48B2A928-3365-ACB0-73DD-B0C623B22540}"/>
              </a:ext>
            </a:extLst>
          </p:cNvPr>
          <p:cNvGraphicFramePr>
            <a:graphicFrameLocks noGrp="1"/>
          </p:cNvGraphicFramePr>
          <p:nvPr>
            <p:extLst>
              <p:ext uri="{D42A27DB-BD31-4B8C-83A1-F6EECF244321}">
                <p14:modId xmlns:p14="http://schemas.microsoft.com/office/powerpoint/2010/main" val="388105738"/>
              </p:ext>
            </p:extLst>
          </p:nvPr>
        </p:nvGraphicFramePr>
        <p:xfrm>
          <a:off x="1130473" y="807530"/>
          <a:ext cx="7630972" cy="4958785"/>
        </p:xfrm>
        <a:graphic>
          <a:graphicData uri="http://schemas.openxmlformats.org/drawingml/2006/table">
            <a:tbl>
              <a:tblPr firstRow="1" firstCol="1" lastRow="1" lastCol="1" bandRow="1" bandCol="1"/>
              <a:tblGrid>
                <a:gridCol w="615800">
                  <a:extLst>
                    <a:ext uri="{9D8B030D-6E8A-4147-A177-3AD203B41FA5}">
                      <a16:colId xmlns:a16="http://schemas.microsoft.com/office/drawing/2014/main" val="4262795219"/>
                    </a:ext>
                  </a:extLst>
                </a:gridCol>
                <a:gridCol w="1137866">
                  <a:extLst>
                    <a:ext uri="{9D8B030D-6E8A-4147-A177-3AD203B41FA5}">
                      <a16:colId xmlns:a16="http://schemas.microsoft.com/office/drawing/2014/main" val="4172642400"/>
                    </a:ext>
                  </a:extLst>
                </a:gridCol>
                <a:gridCol w="4271290">
                  <a:extLst>
                    <a:ext uri="{9D8B030D-6E8A-4147-A177-3AD203B41FA5}">
                      <a16:colId xmlns:a16="http://schemas.microsoft.com/office/drawing/2014/main" val="2446567251"/>
                    </a:ext>
                  </a:extLst>
                </a:gridCol>
                <a:gridCol w="814161">
                  <a:extLst>
                    <a:ext uri="{9D8B030D-6E8A-4147-A177-3AD203B41FA5}">
                      <a16:colId xmlns:a16="http://schemas.microsoft.com/office/drawing/2014/main" val="1828769615"/>
                    </a:ext>
                  </a:extLst>
                </a:gridCol>
                <a:gridCol w="791855">
                  <a:extLst>
                    <a:ext uri="{9D8B030D-6E8A-4147-A177-3AD203B41FA5}">
                      <a16:colId xmlns:a16="http://schemas.microsoft.com/office/drawing/2014/main" val="491769646"/>
                    </a:ext>
                  </a:extLst>
                </a:gridCol>
              </a:tblGrid>
              <a:tr h="693333">
                <a:tc>
                  <a:txBody>
                    <a:bodyPr/>
                    <a:lstStyle/>
                    <a:p>
                      <a:pPr marL="0" marR="0" algn="ctr">
                        <a:spcBef>
                          <a:spcPts val="0"/>
                        </a:spcBef>
                        <a:spcAft>
                          <a:spcPts val="0"/>
                        </a:spcAft>
                      </a:pPr>
                      <a:r>
                        <a:rPr lang="en-ZA" sz="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ZA" sz="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ELEC­TRONIC</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ZA" sz="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FORMAT</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8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  DESCRIPTION</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8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if cOM­PLETED</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8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eNVE­LOPE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85223488"/>
                  </a:ext>
                </a:extLst>
              </a:tr>
              <a:tr h="798794">
                <a:tc>
                  <a:txBody>
                    <a:bodyPr/>
                    <a:lstStyle/>
                    <a:p>
                      <a:pPr marL="0" marR="0">
                        <a:spcBef>
                          <a:spcPts val="0"/>
                        </a:spcBef>
                        <a:spcAft>
                          <a:spcPts val="0"/>
                        </a:spcAft>
                      </a:pPr>
                      <a:r>
                        <a:rPr lang="en-ZA" sz="800" cap="all" dirty="0">
                          <a:effectLst/>
                          <a:latin typeface="Arial" panose="020B0604020202020204" pitchFamily="34" charset="0"/>
                          <a:cs typeface="Arial" panose="020B0604020202020204" pitchFamily="34" charset="0"/>
                        </a:rPr>
                        <a:t>B1.1</a:t>
                      </a:r>
                      <a:endParaRPr lang="en-US" sz="800" dirty="0">
                        <a:effectLst/>
                        <a:latin typeface="Arial" panose="020B0604020202020204" pitchFamily="34"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dirty="0">
                          <a:effectLst/>
                          <a:latin typeface="Arial" panose="020B0604020202020204" pitchFamily="34" charset="0"/>
                          <a:cs typeface="Arial" panose="020B0604020202020204" pitchFamily="34" charset="0"/>
                        </a:rPr>
                        <a:t>MS EXCEL</a:t>
                      </a:r>
                      <a:endParaRPr lang="en-US" sz="800" dirty="0">
                        <a:effectLst/>
                        <a:latin typeface="Arial" panose="020B0604020202020204" pitchFamily="34"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dirty="0">
                          <a:effectLst/>
                          <a:latin typeface="Arial" panose="020B0604020202020204" pitchFamily="34" charset="0"/>
                          <a:cs typeface="Arial" panose="020B0604020202020204" pitchFamily="34" charset="0"/>
                        </a:rPr>
                        <a:t>KEY PERSON’S TECHNICAL/MANAGERIAL RECORD</a:t>
                      </a:r>
                      <a:endParaRPr lang="en-US" sz="800" dirty="0">
                        <a:effectLst/>
                        <a:latin typeface="Arial" panose="020B0604020202020204" pitchFamily="34"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dirty="0">
                          <a:effectLst/>
                          <a:latin typeface="Arial" panose="020B0604020202020204" pitchFamily="34" charset="0"/>
                          <a:cs typeface="Arial" panose="020B0604020202020204" pitchFamily="34" charset="0"/>
                        </a:rPr>
                        <a:t>*1</a:t>
                      </a:r>
                      <a:endParaRPr lang="en-US" sz="800" dirty="0">
                        <a:effectLst/>
                        <a:latin typeface="Arial" panose="020B0604020202020204" pitchFamily="34"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marL="71755" marR="71755" algn="ctr">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TECHNICAL PROPOSAL</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p>
                      <a:pPr marL="71755" marR="71755" algn="ctr">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(1</a:t>
                      </a:r>
                      <a:r>
                        <a:rPr lang="en-ZA" sz="800" cap="all" baseline="30000">
                          <a:effectLst/>
                          <a:latin typeface="Arial" panose="020B0604020202020204" pitchFamily="34" charset="0"/>
                          <a:ea typeface="Times New Roman" panose="02020603050405020304" pitchFamily="18" charset="0"/>
                          <a:cs typeface="Arial" panose="020B0604020202020204" pitchFamily="34" charset="0"/>
                        </a:rPr>
                        <a:t>St</a:t>
                      </a:r>
                      <a:r>
                        <a:rPr lang="en-ZA" sz="800" cap="all">
                          <a:effectLst/>
                          <a:latin typeface="Arial" panose="020B0604020202020204" pitchFamily="34" charset="0"/>
                          <a:ea typeface="Times New Roman" panose="02020603050405020304" pitchFamily="18" charset="0"/>
                          <a:cs typeface="Arial" panose="020B0604020202020204" pitchFamily="34" charset="0"/>
                        </a:rPr>
                        <a:t> Envelope)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737489"/>
                  </a:ext>
                </a:extLst>
              </a:tr>
              <a:tr h="231110">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b1.2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ms excel</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alternate key person’s technical/managerial record</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*1</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42585601"/>
                  </a:ext>
                </a:extLst>
              </a:tr>
              <a:tr h="231110">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B2.1</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MS EXCEL</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KEY PERSON’S QUALIFICATION AND REGISTRATION RECORD</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*1</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65190453"/>
                  </a:ext>
                </a:extLst>
              </a:tr>
              <a:tr h="462222">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b2.2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ms excel</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alternate key person’s qualification and registration record</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*1</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043537988"/>
                  </a:ext>
                </a:extLst>
              </a:tr>
              <a:tr h="231110">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B3</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MS EXCEL</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TENDERER’S PROJECT STRUCTURE</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*1</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17755332"/>
                  </a:ext>
                </a:extLst>
              </a:tr>
              <a:tr h="231110">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B4</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PDF</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CERTIFICATE OF QUALITY SYSTEMS</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*1</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88593902"/>
                  </a:ext>
                </a:extLst>
              </a:tr>
              <a:tr h="462222">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B5</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pdf</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PRELIMINARY PROGRAMME </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(INCLUDING UNDERSTANDING AND APPROACH)</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*1</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697681717"/>
                  </a:ext>
                </a:extLst>
              </a:tr>
              <a:tr h="231110">
                <a:tc>
                  <a:txBody>
                    <a:bodyPr/>
                    <a:lstStyle/>
                    <a:p>
                      <a:pPr marL="0" marR="0">
                        <a:spcBef>
                          <a:spcPts val="0"/>
                        </a:spcBef>
                        <a:spcAft>
                          <a:spcPts val="0"/>
                        </a:spcAft>
                      </a:pPr>
                      <a:r>
                        <a:rPr lang="en-ZA" sz="8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B6</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PDF</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PAST PERFORMANCE PROJECT REPORTS</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50078138"/>
                  </a:ext>
                </a:extLst>
              </a:tr>
              <a:tr h="462222">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B7</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pdf</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TARGETED ENTERPRISE/SUB-CONTRACTOR DETAILS AND DECLARATION</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*1 &amp; *2</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06473248"/>
                  </a:ext>
                </a:extLst>
              </a:tr>
              <a:tr h="231110">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b8</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pdf</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joint venture agreement</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*1&amp;*2</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912690125"/>
                  </a:ext>
                </a:extLst>
              </a:tr>
              <a:tr h="462222">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c2.4</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pdf</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KEY PERSONS FOR THIS PROJECT AND SUMMARY OF NORMALISED HOURS TENDERED</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*1 </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12298941"/>
                  </a:ext>
                </a:extLst>
              </a:tr>
              <a:tr h="231110">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d1</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PDF</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800" cap="all">
                          <a:effectLst/>
                          <a:latin typeface="Arial" panose="020B0604020202020204" pitchFamily="34" charset="0"/>
                          <a:ea typeface="Times New Roman" panose="02020603050405020304" pitchFamily="18" charset="0"/>
                          <a:cs typeface="Arial" panose="020B0604020202020204" pitchFamily="34" charset="0"/>
                        </a:rPr>
                        <a:t>tenderer’s B-Bbee VERIFICATION CERTIFICATE</a:t>
                      </a:r>
                      <a:endParaRPr lang="en-US" sz="80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800" cap="all" dirty="0">
                          <a:effectLst/>
                          <a:latin typeface="Arial" panose="020B0604020202020204" pitchFamily="34" charset="0"/>
                          <a:ea typeface="Times New Roman" panose="02020603050405020304" pitchFamily="18" charset="0"/>
                          <a:cs typeface="Arial" panose="020B0604020202020204" pitchFamily="34" charset="0"/>
                        </a:rPr>
                        <a:t>*1 &amp; *2 </a:t>
                      </a: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4279" marR="14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24081806"/>
                  </a:ext>
                </a:extLst>
              </a:tr>
            </a:tbl>
          </a:graphicData>
        </a:graphic>
      </p:graphicFrame>
    </p:spTree>
    <p:extLst>
      <p:ext uri="{BB962C8B-B14F-4D97-AF65-F5344CB8AC3E}">
        <p14:creationId xmlns:p14="http://schemas.microsoft.com/office/powerpoint/2010/main" val="4279301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DF4812-3F30-4F44-A3DC-3BA03E6BBAD9}"/>
              </a:ext>
            </a:extLst>
          </p:cNvPr>
          <p:cNvSpPr txBox="1"/>
          <p:nvPr/>
        </p:nvSpPr>
        <p:spPr>
          <a:xfrm>
            <a:off x="0" y="0"/>
            <a:ext cx="9144000" cy="400110"/>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RETURNABLE SCHEDULES – FINANCIAL</a:t>
            </a:r>
            <a:r>
              <a:rPr lang="en-ZA" sz="2000" b="1" dirty="0">
                <a:latin typeface="Arial" panose="020B0604020202020204" pitchFamily="34" charset="0"/>
                <a:cs typeface="Arial" panose="020B0604020202020204" pitchFamily="34" charset="0"/>
              </a:rPr>
              <a:t> </a:t>
            </a:r>
            <a:r>
              <a:rPr kumimoji="0" lang="en-ZA"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ENVELOPE</a:t>
            </a:r>
          </a:p>
        </p:txBody>
      </p:sp>
      <p:graphicFrame>
        <p:nvGraphicFramePr>
          <p:cNvPr id="2" name="Table 1">
            <a:extLst>
              <a:ext uri="{FF2B5EF4-FFF2-40B4-BE49-F238E27FC236}">
                <a16:creationId xmlns:a16="http://schemas.microsoft.com/office/drawing/2014/main" id="{DBCD4D60-B4A4-B174-1F9E-A56B0EFA07AA}"/>
              </a:ext>
            </a:extLst>
          </p:cNvPr>
          <p:cNvGraphicFramePr>
            <a:graphicFrameLocks noGrp="1"/>
          </p:cNvGraphicFramePr>
          <p:nvPr>
            <p:extLst>
              <p:ext uri="{D42A27DB-BD31-4B8C-83A1-F6EECF244321}">
                <p14:modId xmlns:p14="http://schemas.microsoft.com/office/powerpoint/2010/main" val="1037951875"/>
              </p:ext>
            </p:extLst>
          </p:nvPr>
        </p:nvGraphicFramePr>
        <p:xfrm>
          <a:off x="622645" y="1073028"/>
          <a:ext cx="8194782" cy="4021486"/>
        </p:xfrm>
        <a:graphic>
          <a:graphicData uri="http://schemas.openxmlformats.org/drawingml/2006/table">
            <a:tbl>
              <a:tblPr firstRow="1" firstCol="1" lastRow="1" lastCol="1" bandRow="1" bandCol="1"/>
              <a:tblGrid>
                <a:gridCol w="661296">
                  <a:extLst>
                    <a:ext uri="{9D8B030D-6E8A-4147-A177-3AD203B41FA5}">
                      <a16:colId xmlns:a16="http://schemas.microsoft.com/office/drawing/2014/main" val="1897083021"/>
                    </a:ext>
                  </a:extLst>
                </a:gridCol>
                <a:gridCol w="1328630">
                  <a:extLst>
                    <a:ext uri="{9D8B030D-6E8A-4147-A177-3AD203B41FA5}">
                      <a16:colId xmlns:a16="http://schemas.microsoft.com/office/drawing/2014/main" val="1839734609"/>
                    </a:ext>
                  </a:extLst>
                </a:gridCol>
                <a:gridCol w="3993502">
                  <a:extLst>
                    <a:ext uri="{9D8B030D-6E8A-4147-A177-3AD203B41FA5}">
                      <a16:colId xmlns:a16="http://schemas.microsoft.com/office/drawing/2014/main" val="2767343231"/>
                    </a:ext>
                  </a:extLst>
                </a:gridCol>
                <a:gridCol w="1091682">
                  <a:extLst>
                    <a:ext uri="{9D8B030D-6E8A-4147-A177-3AD203B41FA5}">
                      <a16:colId xmlns:a16="http://schemas.microsoft.com/office/drawing/2014/main" val="3460755172"/>
                    </a:ext>
                  </a:extLst>
                </a:gridCol>
                <a:gridCol w="1119672">
                  <a:extLst>
                    <a:ext uri="{9D8B030D-6E8A-4147-A177-3AD203B41FA5}">
                      <a16:colId xmlns:a16="http://schemas.microsoft.com/office/drawing/2014/main" val="2729807447"/>
                    </a:ext>
                  </a:extLst>
                </a:gridCol>
              </a:tblGrid>
              <a:tr h="1188252">
                <a:tc>
                  <a:txBody>
                    <a:bodyPr/>
                    <a:lstStyle/>
                    <a:p>
                      <a:pPr marL="0" marR="0" algn="ctr">
                        <a:spcBef>
                          <a:spcPts val="0"/>
                        </a:spcBef>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ELEC­TRONIC</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  DESCRIPTION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if </a:t>
                      </a:r>
                    </a:p>
                    <a:p>
                      <a:pPr marL="0" marR="0" algn="ctr">
                        <a:spcBef>
                          <a:spcPts val="0"/>
                        </a:spcBef>
                        <a:spcAft>
                          <a:spcPts val="0"/>
                        </a:spcAft>
                      </a:pPr>
                      <a:r>
                        <a:rPr lang="en-ZA" sz="1000" cap="al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1755" marR="71755" algn="ctr">
                        <a:spcBef>
                          <a:spcPts val="0"/>
                        </a:spcBef>
                        <a:spcAft>
                          <a:spcPts val="0"/>
                        </a:spcAft>
                      </a:pPr>
                      <a:r>
                        <a:rPr lang="en-ZA" sz="1000" cap="all">
                          <a:solidFill>
                            <a:srgbClr val="000000"/>
                          </a:solidFill>
                          <a:effectLst/>
                          <a:latin typeface="Arial" panose="020B0604020202020204" pitchFamily="34" charset="0"/>
                          <a:ea typeface="Times New Roman" panose="02020603050405020304" pitchFamily="18" charset="0"/>
                          <a:cs typeface="Arial" panose="020B0604020202020204" pitchFamily="34" charset="0"/>
                        </a:rPr>
                        <a:t>eNVE­LOPE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82477380"/>
                  </a:ext>
                </a:extLst>
              </a:tr>
              <a:tr h="594125">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c1.1.1/SBD7</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FORM OF OFFER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71755" marR="71755" algn="ctr">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FINANCIAL PROPOSAL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p>
                      <a:pPr marL="71755" marR="71755" algn="ctr">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(2</a:t>
                      </a:r>
                      <a:r>
                        <a:rPr lang="en-ZA" sz="1000" cap="all" baseline="30000">
                          <a:effectLst/>
                          <a:latin typeface="Arial" panose="020B0604020202020204" pitchFamily="34" charset="0"/>
                          <a:ea typeface="Times New Roman" panose="02020603050405020304" pitchFamily="18" charset="0"/>
                          <a:cs typeface="Arial" panose="020B0604020202020204" pitchFamily="34" charset="0"/>
                        </a:rPr>
                        <a:t>nd</a:t>
                      </a:r>
                      <a:r>
                        <a:rPr lang="en-ZA" sz="1000" cap="all">
                          <a:effectLst/>
                          <a:latin typeface="Arial" panose="020B0604020202020204" pitchFamily="34" charset="0"/>
                          <a:ea typeface="Times New Roman" panose="02020603050405020304" pitchFamily="18" charset="0"/>
                          <a:cs typeface="Arial" panose="020B0604020202020204" pitchFamily="34" charset="0"/>
                        </a:rPr>
                        <a:t> Envelope)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098658"/>
                  </a:ext>
                </a:extLst>
              </a:tr>
              <a:tr h="594125">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C1.2.3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pdf</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CONTRACT DATA – INFORMATION PROVIDED BY THE TENDERER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83531049"/>
                  </a:ext>
                </a:extLst>
              </a:tr>
              <a:tr h="594125">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C2.2/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SBD3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MS EXCEL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PRICING SCHEDULE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 &amp; *2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38823661"/>
                  </a:ext>
                </a:extLst>
              </a:tr>
              <a:tr h="456734">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c2.3</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MS EXCEL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SUMMARY OF PRICING SCHEDULE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*1 &amp; *2</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02032104"/>
                  </a:ext>
                </a:extLst>
              </a:tr>
              <a:tr h="594125">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C2.4</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900" cap="all">
                          <a:effectLst/>
                          <a:latin typeface="Arial" panose="020B0604020202020204" pitchFamily="34" charset="0"/>
                          <a:ea typeface="Times New Roman" panose="02020603050405020304" pitchFamily="18" charset="0"/>
                          <a:cs typeface="Arial" panose="020B0604020202020204" pitchFamily="34" charset="0"/>
                        </a:rPr>
                        <a:t>MS EXCEL</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ZA" sz="1000" cap="all">
                          <a:effectLst/>
                          <a:latin typeface="Arial" panose="020B0604020202020204" pitchFamily="34" charset="0"/>
                          <a:ea typeface="Times New Roman" panose="02020603050405020304" pitchFamily="18" charset="0"/>
                          <a:cs typeface="Arial" panose="020B0604020202020204" pitchFamily="34" charset="0"/>
                        </a:rPr>
                        <a:t>KEY PERSONS FOR THIS PROJECT AND SUMMARY OF NORMALISED HOURS TENDERED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000" cap="all" dirty="0">
                          <a:effectLst/>
                          <a:latin typeface="Arial" panose="020B0604020202020204" pitchFamily="34" charset="0"/>
                          <a:ea typeface="Times New Roman" panose="02020603050405020304" pitchFamily="18" charset="0"/>
                          <a:cs typeface="Arial" panose="020B0604020202020204" pitchFamily="34" charset="0"/>
                        </a:rPr>
                        <a:t>*1 &amp; *2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975" marR="53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27375684"/>
                  </a:ext>
                </a:extLst>
              </a:tr>
            </a:tbl>
          </a:graphicData>
        </a:graphic>
      </p:graphicFrame>
    </p:spTree>
    <p:extLst>
      <p:ext uri="{BB962C8B-B14F-4D97-AF65-F5344CB8AC3E}">
        <p14:creationId xmlns:p14="http://schemas.microsoft.com/office/powerpoint/2010/main" val="1143022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73B73F-6D12-4238-A240-6FCED34C4FB9}"/>
              </a:ext>
            </a:extLst>
          </p:cNvPr>
          <p:cNvSpPr txBox="1"/>
          <p:nvPr/>
        </p:nvSpPr>
        <p:spPr>
          <a:xfrm>
            <a:off x="1" y="0"/>
            <a:ext cx="9144000" cy="1569660"/>
          </a:xfrm>
          <a:prstGeom prst="rect">
            <a:avLst/>
          </a:prstGeom>
          <a:solidFill>
            <a:schemeClr val="accent6">
              <a:lumMod val="40000"/>
              <a:lumOff val="60000"/>
            </a:schemeClr>
          </a:solidFill>
        </p:spPr>
        <p:txBody>
          <a:bodyPr wrap="square" rtlCol="0">
            <a:spAutoFit/>
          </a:bodyPr>
          <a:lstStyle/>
          <a:p>
            <a:pPr algn="ctr"/>
            <a:r>
              <a:rPr lang="en-ZA" sz="2400" b="1" dirty="0">
                <a:latin typeface="Arial" panose="020B0604020202020204" pitchFamily="34" charset="0"/>
                <a:cs typeface="Arial" panose="020B0604020202020204" pitchFamily="34" charset="0"/>
              </a:rPr>
              <a:t>FORM A12: CERTIFICATE OF COMPLIANCE WITH OCCUPATIONAL HEALTH AND SAFETY ACT, 1993 AND CONSTRUCTION REGULATIONS, 2014 AS WELL AS COID ACT, 1993</a:t>
            </a:r>
          </a:p>
        </p:txBody>
      </p:sp>
      <p:sp>
        <p:nvSpPr>
          <p:cNvPr id="3" name="TextBox 2">
            <a:extLst>
              <a:ext uri="{FF2B5EF4-FFF2-40B4-BE49-F238E27FC236}">
                <a16:creationId xmlns:a16="http://schemas.microsoft.com/office/drawing/2014/main" id="{EA70C317-0E39-4E93-9299-B402178C468E}"/>
              </a:ext>
            </a:extLst>
          </p:cNvPr>
          <p:cNvSpPr txBox="1"/>
          <p:nvPr/>
        </p:nvSpPr>
        <p:spPr>
          <a:xfrm>
            <a:off x="934994" y="1842264"/>
            <a:ext cx="7274011" cy="4247317"/>
          </a:xfrm>
          <a:prstGeom prst="rect">
            <a:avLst/>
          </a:prstGeom>
          <a:noFill/>
        </p:spPr>
        <p:txBody>
          <a:bodyPr wrap="square" rtlCol="0">
            <a:spAutoFit/>
          </a:bodyPr>
          <a:lstStyle/>
          <a:p>
            <a:r>
              <a:rPr lang="en-ZA" sz="1400" b="1" dirty="0">
                <a:latin typeface="Arial" panose="020B0604020202020204" pitchFamily="34" charset="0"/>
                <a:cs typeface="Arial" panose="020B0604020202020204" pitchFamily="34" charset="0"/>
              </a:rPr>
              <a:t>Notes to tenderer: </a:t>
            </a:r>
            <a:endParaRPr lang="en-ZA" sz="1400" dirty="0">
              <a:latin typeface="Arial" panose="020B0604020202020204" pitchFamily="34" charset="0"/>
              <a:cs typeface="Arial" panose="020B0604020202020204" pitchFamily="34" charset="0"/>
            </a:endParaRPr>
          </a:p>
          <a:p>
            <a:pPr marL="342900" indent="-342900">
              <a:buFont typeface="+mj-lt"/>
              <a:buAutoNum type="arabicPeriod"/>
            </a:pPr>
            <a:r>
              <a:rPr lang="en-ZA" sz="1400" dirty="0">
                <a:latin typeface="Arial" panose="020B0604020202020204" pitchFamily="34" charset="0"/>
                <a:cs typeface="Arial" panose="020B0604020202020204" pitchFamily="34" charset="0"/>
              </a:rPr>
              <a:t>Discovery that the tenderer has failed to make proper disclosure may result in the Employer terminating a contract that flows from this tender on the ground that it has been rendered invalid by the tenderer’s misrepresentation.</a:t>
            </a:r>
          </a:p>
          <a:p>
            <a:pPr marL="342900" indent="-342900">
              <a:buFont typeface="+mj-lt"/>
              <a:buAutoNum type="arabicPeriod"/>
            </a:pPr>
            <a:endParaRPr lang="en-ZA" sz="1400" dirty="0">
              <a:latin typeface="Arial" panose="020B0604020202020204" pitchFamily="34" charset="0"/>
              <a:cs typeface="Arial" panose="020B0604020202020204" pitchFamily="34" charset="0"/>
            </a:endParaRPr>
          </a:p>
          <a:p>
            <a:pPr marL="342900" indent="-342900">
              <a:buFont typeface="+mj-lt"/>
              <a:buAutoNum type="arabicPeriod"/>
            </a:pPr>
            <a:r>
              <a:rPr lang="en-ZA" sz="1400" dirty="0">
                <a:latin typeface="Arial" panose="020B0604020202020204" pitchFamily="34" charset="0"/>
                <a:cs typeface="Arial" panose="020B0604020202020204" pitchFamily="34" charset="0"/>
              </a:rPr>
              <a:t>The tenderer shall attach to this form evidence that he is registered and in good standing with the Compensation Fund in terms of Section 80 of the Compensation for Injury and Disease Act (COID) (Act 130 of 1993).</a:t>
            </a:r>
          </a:p>
          <a:p>
            <a:pPr marL="342900" indent="-342900">
              <a:buFont typeface="+mj-lt"/>
              <a:buAutoNum type="arabicPeriod"/>
            </a:pPr>
            <a:endParaRPr lang="en-ZA" sz="1400" dirty="0">
              <a:latin typeface="Arial" panose="020B0604020202020204" pitchFamily="34" charset="0"/>
              <a:cs typeface="Arial" panose="020B0604020202020204" pitchFamily="34" charset="0"/>
            </a:endParaRPr>
          </a:p>
          <a:p>
            <a:pPr marL="342900" indent="-342900">
              <a:buFont typeface="+mj-lt"/>
              <a:buAutoNum type="arabicPeriod"/>
            </a:pPr>
            <a:r>
              <a:rPr lang="en-ZA" sz="1400" dirty="0">
                <a:solidFill>
                  <a:srgbClr val="FF0000"/>
                </a:solidFill>
                <a:latin typeface="Arial" panose="020B0604020202020204" pitchFamily="34" charset="0"/>
                <a:cs typeface="Arial" panose="020B0604020202020204" pitchFamily="34" charset="0"/>
              </a:rPr>
              <a:t>The tenderer is required to disclose</a:t>
            </a:r>
            <a:r>
              <a:rPr lang="en-ZA" sz="1400" dirty="0">
                <a:latin typeface="Arial" panose="020B0604020202020204" pitchFamily="34" charset="0"/>
                <a:cs typeface="Arial" panose="020B0604020202020204" pitchFamily="34" charset="0"/>
              </a:rPr>
              <a:t>, by also attaching documentary evidence to this form, all inspections, investigations and their </a:t>
            </a:r>
            <a:r>
              <a:rPr lang="en-ZA" sz="1400" dirty="0">
                <a:solidFill>
                  <a:srgbClr val="FF0000"/>
                </a:solidFill>
                <a:latin typeface="Arial" panose="020B0604020202020204" pitchFamily="34" charset="0"/>
                <a:cs typeface="Arial" panose="020B0604020202020204" pitchFamily="34" charset="0"/>
              </a:rPr>
              <a:t>outcomes conducted by the Department </a:t>
            </a:r>
            <a:r>
              <a:rPr lang="en-ZA" sz="1400" dirty="0">
                <a:latin typeface="Arial" panose="020B0604020202020204" pitchFamily="34" charset="0"/>
                <a:cs typeface="Arial" panose="020B0604020202020204" pitchFamily="34" charset="0"/>
              </a:rPr>
              <a:t>of Labour into the conduct of the </a:t>
            </a:r>
            <a:r>
              <a:rPr lang="en-ZA" sz="1400" dirty="0">
                <a:solidFill>
                  <a:srgbClr val="FF0000"/>
                </a:solidFill>
                <a:latin typeface="Arial" panose="020B0604020202020204" pitchFamily="34" charset="0"/>
                <a:cs typeface="Arial" panose="020B0604020202020204" pitchFamily="34" charset="0"/>
              </a:rPr>
              <a:t>tenderer at any time during the 36 (thirty-six) months preceding the date of the tender.</a:t>
            </a:r>
          </a:p>
          <a:p>
            <a:pPr marL="342900" indent="-342900">
              <a:buFont typeface="+mj-lt"/>
              <a:buAutoNum type="arabicPeriod"/>
            </a:pPr>
            <a:endParaRPr lang="en-ZA" sz="1400" dirty="0">
              <a:solidFill>
                <a:srgbClr val="FF0000"/>
              </a:solidFill>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In the event of a joint venture enterprise, all members shall comply with the above requirement. </a:t>
            </a:r>
          </a:p>
          <a:p>
            <a:endParaRPr lang="en-US" sz="1800" b="0" i="0" u="none" strike="noStrike" baseline="0" dirty="0">
              <a:solidFill>
                <a:srgbClr val="000000"/>
              </a:solidFill>
              <a:latin typeface="Arial" panose="020B0604020202020204" pitchFamily="34" charset="0"/>
            </a:endParaRPr>
          </a:p>
          <a:p>
            <a:pPr marL="342900" indent="-342900">
              <a:buFont typeface="+mj-lt"/>
              <a:buAutoNum type="arabicPeriod"/>
            </a:pPr>
            <a:endParaRPr lang="en-ZA" sz="1400" dirty="0">
              <a:solidFill>
                <a:srgbClr val="FF0000"/>
              </a:solidFill>
              <a:latin typeface="Arial" panose="020B0604020202020204" pitchFamily="34" charset="0"/>
              <a:cs typeface="Arial" panose="020B0604020202020204" pitchFamily="34" charset="0"/>
            </a:endParaRPr>
          </a:p>
          <a:p>
            <a:endParaRPr lang="en-ZA" sz="1400" dirty="0"/>
          </a:p>
        </p:txBody>
      </p:sp>
    </p:spTree>
    <p:extLst>
      <p:ext uri="{BB962C8B-B14F-4D97-AF65-F5344CB8AC3E}">
        <p14:creationId xmlns:p14="http://schemas.microsoft.com/office/powerpoint/2010/main" val="2077448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7A2C0429-82DA-BD3C-2F40-FC694AF79C5F}"/>
              </a:ext>
            </a:extLst>
          </p:cNvPr>
          <p:cNvSpPr txBox="1">
            <a:spLocks/>
          </p:cNvSpPr>
          <p:nvPr/>
        </p:nvSpPr>
        <p:spPr>
          <a:xfrm>
            <a:off x="1523101" y="769414"/>
            <a:ext cx="5915660" cy="330835"/>
          </a:xfrm>
          <a:prstGeom prst="rect">
            <a:avLst/>
          </a:prstGeom>
        </p:spPr>
        <p:txBody>
          <a:bodyPr vert="horz" wrap="square" lIns="0" tIns="13335" rIns="0" bIns="0" rtlCol="0">
            <a:spAutoFit/>
          </a:bodyPr>
          <a:lstStyle>
            <a:lvl1pPr>
              <a:defRPr sz="2000" b="0" i="0">
                <a:solidFill>
                  <a:schemeClr val="tx1"/>
                </a:solidFill>
                <a:latin typeface="Arial Black"/>
                <a:ea typeface="+mj-ea"/>
                <a:cs typeface="Arial Black"/>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0" i="0" u="none" strike="noStrike" kern="0" cap="none" spc="-15" normalizeH="0" baseline="0" noProof="0" dirty="0">
                <a:ln>
                  <a:noFill/>
                </a:ln>
                <a:solidFill>
                  <a:sysClr val="windowText" lastClr="000000"/>
                </a:solidFill>
                <a:effectLst/>
                <a:uLnTx/>
                <a:uFillTx/>
                <a:latin typeface="Arial Black"/>
                <a:ea typeface="+mj-ea"/>
              </a:rPr>
              <a:t>CLARIFICATION</a:t>
            </a:r>
            <a:r>
              <a:rPr kumimoji="0" lang="en-US" sz="2000" b="0" i="0" u="none" strike="noStrike" kern="0" cap="none" spc="-55" normalizeH="0" baseline="0" noProof="0" dirty="0">
                <a:ln>
                  <a:noFill/>
                </a:ln>
                <a:solidFill>
                  <a:sysClr val="windowText" lastClr="000000"/>
                </a:solidFill>
                <a:effectLst/>
                <a:uLnTx/>
                <a:uFillTx/>
                <a:latin typeface="Arial Black"/>
                <a:ea typeface="+mj-ea"/>
              </a:rPr>
              <a:t> BRIEFING</a:t>
            </a:r>
            <a:r>
              <a:rPr kumimoji="0" lang="en-US" sz="2000" b="0" i="0" u="none" strike="noStrike" kern="0" cap="none" spc="-40" normalizeH="0" baseline="0" noProof="0" dirty="0">
                <a:ln>
                  <a:noFill/>
                </a:ln>
                <a:solidFill>
                  <a:sysClr val="windowText" lastClr="000000"/>
                </a:solidFill>
                <a:effectLst/>
                <a:uLnTx/>
                <a:uFillTx/>
                <a:latin typeface="Arial Black"/>
                <a:ea typeface="+mj-ea"/>
              </a:rPr>
              <a:t> </a:t>
            </a:r>
            <a:r>
              <a:rPr kumimoji="0" lang="en-US" sz="2000" b="0" i="0" u="none" strike="noStrike" kern="0" cap="none" spc="-25" normalizeH="0" baseline="0" noProof="0" dirty="0">
                <a:ln>
                  <a:noFill/>
                </a:ln>
                <a:solidFill>
                  <a:sysClr val="windowText" lastClr="000000"/>
                </a:solidFill>
                <a:effectLst/>
                <a:uLnTx/>
                <a:uFillTx/>
                <a:latin typeface="Arial Black"/>
                <a:ea typeface="+mj-ea"/>
              </a:rPr>
              <a:t>PRESENTATION</a:t>
            </a:r>
          </a:p>
        </p:txBody>
      </p:sp>
      <p:sp>
        <p:nvSpPr>
          <p:cNvPr id="5" name="object 2">
            <a:extLst>
              <a:ext uri="{FF2B5EF4-FFF2-40B4-BE49-F238E27FC236}">
                <a16:creationId xmlns:a16="http://schemas.microsoft.com/office/drawing/2014/main" id="{BBC5754A-C65C-417B-DC05-C96F027C607D}"/>
              </a:ext>
            </a:extLst>
          </p:cNvPr>
          <p:cNvSpPr txBox="1"/>
          <p:nvPr/>
        </p:nvSpPr>
        <p:spPr>
          <a:xfrm>
            <a:off x="672782" y="1279812"/>
            <a:ext cx="7795895" cy="1075166"/>
          </a:xfrm>
          <a:prstGeom prst="rect">
            <a:avLst/>
          </a:prstGeom>
        </p:spPr>
        <p:txBody>
          <a:bodyPr vert="horz" wrap="square" lIns="0" tIns="12700" rIns="0" bIns="0" rtlCol="0">
            <a:spAutoFit/>
          </a:bodyPr>
          <a:lstStyle/>
          <a:p>
            <a:pPr marL="12700" marR="5080" algn="just">
              <a:lnSpc>
                <a:spcPct val="150000"/>
              </a:lnSpc>
              <a:spcBef>
                <a:spcPts val="100"/>
              </a:spcBef>
            </a:pPr>
            <a:r>
              <a:rPr sz="1600" dirty="0">
                <a:latin typeface="Arial MT"/>
                <a:cs typeface="Arial MT"/>
              </a:rPr>
              <a:t>The </a:t>
            </a:r>
            <a:r>
              <a:rPr sz="1600" spc="-5" dirty="0">
                <a:latin typeface="Arial MT"/>
                <a:cs typeface="Arial MT"/>
              </a:rPr>
              <a:t>onus </a:t>
            </a:r>
            <a:r>
              <a:rPr sz="1600" dirty="0">
                <a:latin typeface="Arial MT"/>
                <a:cs typeface="Arial MT"/>
              </a:rPr>
              <a:t>rests </a:t>
            </a:r>
            <a:r>
              <a:rPr sz="1600" spc="-10" dirty="0">
                <a:latin typeface="Arial MT"/>
                <a:cs typeface="Arial MT"/>
              </a:rPr>
              <a:t>with </a:t>
            </a:r>
            <a:r>
              <a:rPr sz="1600" dirty="0">
                <a:latin typeface="Arial MT"/>
                <a:cs typeface="Arial MT"/>
              </a:rPr>
              <a:t>the </a:t>
            </a:r>
            <a:r>
              <a:rPr sz="1600" spc="-5" dirty="0">
                <a:latin typeface="Arial MT"/>
                <a:cs typeface="Arial MT"/>
              </a:rPr>
              <a:t>tenderer </a:t>
            </a:r>
            <a:r>
              <a:rPr sz="1600" dirty="0">
                <a:latin typeface="Arial MT"/>
                <a:cs typeface="Arial MT"/>
              </a:rPr>
              <a:t>to </a:t>
            </a:r>
            <a:r>
              <a:rPr sz="1600" spc="-5" dirty="0">
                <a:latin typeface="Arial MT"/>
                <a:cs typeface="Arial MT"/>
              </a:rPr>
              <a:t>ensure </a:t>
            </a:r>
            <a:r>
              <a:rPr sz="1600" dirty="0">
                <a:latin typeface="Arial MT"/>
                <a:cs typeface="Arial MT"/>
              </a:rPr>
              <a:t>that the </a:t>
            </a:r>
            <a:r>
              <a:rPr sz="1600" spc="-5" dirty="0">
                <a:latin typeface="Arial MT"/>
                <a:cs typeface="Arial MT"/>
              </a:rPr>
              <a:t>representative reading </a:t>
            </a:r>
            <a:r>
              <a:rPr sz="1600" spc="-10" dirty="0">
                <a:latin typeface="Arial MT"/>
                <a:cs typeface="Arial MT"/>
              </a:rPr>
              <a:t>or </a:t>
            </a:r>
            <a:r>
              <a:rPr sz="1600" spc="-5" dirty="0">
                <a:latin typeface="Arial MT"/>
                <a:cs typeface="Arial MT"/>
              </a:rPr>
              <a:t> viewing </a:t>
            </a:r>
            <a:r>
              <a:rPr sz="1600" dirty="0">
                <a:latin typeface="Arial MT"/>
                <a:cs typeface="Arial MT"/>
              </a:rPr>
              <a:t>the </a:t>
            </a:r>
            <a:r>
              <a:rPr sz="1600" spc="-5" dirty="0">
                <a:latin typeface="Arial MT"/>
                <a:cs typeface="Arial MT"/>
              </a:rPr>
              <a:t>clarification</a:t>
            </a:r>
            <a:r>
              <a:rPr lang="en-ZA" sz="1600" spc="-5" dirty="0">
                <a:latin typeface="Arial MT"/>
                <a:cs typeface="Arial MT"/>
              </a:rPr>
              <a:t> briefing </a:t>
            </a:r>
            <a:r>
              <a:rPr sz="1600" spc="-5" dirty="0">
                <a:latin typeface="Arial MT"/>
                <a:cs typeface="Arial MT"/>
              </a:rPr>
              <a:t>presentation are appropriately qualified </a:t>
            </a:r>
            <a:r>
              <a:rPr sz="1600" dirty="0">
                <a:latin typeface="Arial MT"/>
                <a:cs typeface="Arial MT"/>
              </a:rPr>
              <a:t>to </a:t>
            </a:r>
            <a:r>
              <a:rPr sz="1600" spc="5" dirty="0">
                <a:latin typeface="Arial MT"/>
                <a:cs typeface="Arial MT"/>
              </a:rPr>
              <a:t> </a:t>
            </a:r>
            <a:r>
              <a:rPr sz="1600" spc="-5" dirty="0">
                <a:latin typeface="Arial MT"/>
                <a:cs typeface="Arial MT"/>
              </a:rPr>
              <a:t>understand all directives and clarifications given </a:t>
            </a:r>
            <a:r>
              <a:rPr sz="1600" dirty="0">
                <a:latin typeface="Arial MT"/>
                <a:cs typeface="Arial MT"/>
              </a:rPr>
              <a:t>in the</a:t>
            </a:r>
            <a:r>
              <a:rPr lang="en-ZA" sz="1600" dirty="0">
                <a:latin typeface="Arial MT"/>
                <a:cs typeface="Arial MT"/>
              </a:rPr>
              <a:t> </a:t>
            </a:r>
            <a:r>
              <a:rPr lang="en-ZA" sz="1600" spc="-5" dirty="0">
                <a:latin typeface="Arial MT"/>
                <a:cs typeface="Arial MT"/>
              </a:rPr>
              <a:t>presentation.</a:t>
            </a:r>
            <a:endParaRPr sz="1600" dirty="0">
              <a:latin typeface="Arial MT"/>
              <a:cs typeface="Arial MT"/>
            </a:endParaRPr>
          </a:p>
        </p:txBody>
      </p:sp>
      <p:sp>
        <p:nvSpPr>
          <p:cNvPr id="6" name="object 5">
            <a:extLst>
              <a:ext uri="{FF2B5EF4-FFF2-40B4-BE49-F238E27FC236}">
                <a16:creationId xmlns:a16="http://schemas.microsoft.com/office/drawing/2014/main" id="{691314AA-5584-8DCB-0283-0230D354C6A1}"/>
              </a:ext>
            </a:extLst>
          </p:cNvPr>
          <p:cNvSpPr txBox="1"/>
          <p:nvPr/>
        </p:nvSpPr>
        <p:spPr>
          <a:xfrm>
            <a:off x="675322" y="3185362"/>
            <a:ext cx="7793355" cy="1075166"/>
          </a:xfrm>
          <a:prstGeom prst="rect">
            <a:avLst/>
          </a:prstGeom>
        </p:spPr>
        <p:txBody>
          <a:bodyPr vert="horz" wrap="square" lIns="0" tIns="12700" rIns="0" bIns="0" rtlCol="0">
            <a:spAutoFit/>
          </a:bodyPr>
          <a:lstStyle/>
          <a:p>
            <a:pPr marL="12700" marR="5080" algn="just">
              <a:lnSpc>
                <a:spcPct val="150000"/>
              </a:lnSpc>
              <a:spcBef>
                <a:spcPts val="100"/>
              </a:spcBef>
            </a:pPr>
            <a:r>
              <a:rPr sz="1600" spc="-5" dirty="0">
                <a:latin typeface="Arial MT"/>
                <a:cs typeface="Arial MT"/>
              </a:rPr>
              <a:t>considered</a:t>
            </a:r>
            <a:r>
              <a:rPr sz="1600" dirty="0">
                <a:latin typeface="Arial MT"/>
                <a:cs typeface="Arial MT"/>
              </a:rPr>
              <a:t> </a:t>
            </a:r>
            <a:r>
              <a:rPr sz="1600" spc="-5" dirty="0">
                <a:latin typeface="Arial MT"/>
                <a:cs typeface="Arial MT"/>
              </a:rPr>
              <a:t>proof</a:t>
            </a:r>
            <a:r>
              <a:rPr sz="1600" dirty="0">
                <a:latin typeface="Arial MT"/>
                <a:cs typeface="Arial MT"/>
              </a:rPr>
              <a:t> </a:t>
            </a:r>
            <a:r>
              <a:rPr sz="1600" spc="-5" dirty="0">
                <a:latin typeface="Arial MT"/>
                <a:cs typeface="Arial MT"/>
              </a:rPr>
              <a:t>that</a:t>
            </a:r>
            <a:r>
              <a:rPr sz="1600" dirty="0">
                <a:latin typeface="Arial MT"/>
                <a:cs typeface="Arial MT"/>
              </a:rPr>
              <a:t> the</a:t>
            </a:r>
            <a:r>
              <a:rPr sz="1600" spc="5" dirty="0">
                <a:latin typeface="Arial MT"/>
                <a:cs typeface="Arial MT"/>
              </a:rPr>
              <a:t> </a:t>
            </a:r>
            <a:r>
              <a:rPr sz="1600" spc="-5" dirty="0">
                <a:latin typeface="Arial MT"/>
                <a:cs typeface="Arial MT"/>
              </a:rPr>
              <a:t>tenderer</a:t>
            </a:r>
            <a:r>
              <a:rPr sz="1600" dirty="0">
                <a:latin typeface="Arial MT"/>
                <a:cs typeface="Arial MT"/>
              </a:rPr>
              <a:t> </a:t>
            </a:r>
            <a:r>
              <a:rPr sz="1600" spc="-5" dirty="0">
                <a:latin typeface="Arial MT"/>
                <a:cs typeface="Arial MT"/>
              </a:rPr>
              <a:t>read/viewed</a:t>
            </a:r>
            <a:r>
              <a:rPr sz="1600" dirty="0">
                <a:latin typeface="Arial MT"/>
                <a:cs typeface="Arial MT"/>
              </a:rPr>
              <a:t> the</a:t>
            </a:r>
            <a:r>
              <a:rPr sz="1600" spc="500" dirty="0">
                <a:latin typeface="Arial MT"/>
                <a:cs typeface="Arial MT"/>
              </a:rPr>
              <a:t> </a:t>
            </a:r>
            <a:r>
              <a:rPr sz="1600" spc="-10" dirty="0">
                <a:latin typeface="Arial MT"/>
                <a:cs typeface="Arial MT"/>
              </a:rPr>
              <a:t>whole</a:t>
            </a:r>
            <a:r>
              <a:rPr sz="1600" spc="480" dirty="0">
                <a:latin typeface="Arial MT"/>
                <a:cs typeface="Arial MT"/>
              </a:rPr>
              <a:t> </a:t>
            </a:r>
            <a:r>
              <a:rPr sz="1600" spc="-5" dirty="0">
                <a:latin typeface="Arial MT"/>
                <a:cs typeface="Arial MT"/>
              </a:rPr>
              <a:t>clarification </a:t>
            </a:r>
            <a:r>
              <a:rPr sz="1600" dirty="0">
                <a:latin typeface="Arial MT"/>
                <a:cs typeface="Arial MT"/>
              </a:rPr>
              <a:t> </a:t>
            </a:r>
            <a:r>
              <a:rPr lang="en-ZA" sz="1600" dirty="0">
                <a:latin typeface="Arial MT"/>
                <a:cs typeface="Arial MT"/>
              </a:rPr>
              <a:t>briefing </a:t>
            </a:r>
            <a:r>
              <a:rPr sz="1600" dirty="0">
                <a:latin typeface="Arial MT"/>
                <a:cs typeface="Arial MT"/>
              </a:rPr>
              <a:t>presentation</a:t>
            </a:r>
            <a:r>
              <a:rPr sz="1600" spc="180" dirty="0">
                <a:latin typeface="Arial MT"/>
                <a:cs typeface="Arial MT"/>
              </a:rPr>
              <a:t> </a:t>
            </a:r>
            <a:r>
              <a:rPr sz="1600" spc="-5" dirty="0">
                <a:latin typeface="Arial MT"/>
                <a:cs typeface="Arial MT"/>
              </a:rPr>
              <a:t>clearly</a:t>
            </a:r>
            <a:r>
              <a:rPr sz="1600" spc="195" dirty="0">
                <a:latin typeface="Arial MT"/>
                <a:cs typeface="Arial MT"/>
              </a:rPr>
              <a:t> </a:t>
            </a:r>
            <a:r>
              <a:rPr sz="1600" spc="-5" dirty="0">
                <a:latin typeface="Arial MT"/>
                <a:cs typeface="Arial MT"/>
              </a:rPr>
              <a:t>understood</a:t>
            </a:r>
            <a:r>
              <a:rPr sz="1600" spc="200" dirty="0">
                <a:latin typeface="Arial MT"/>
                <a:cs typeface="Arial MT"/>
              </a:rPr>
              <a:t> </a:t>
            </a:r>
            <a:r>
              <a:rPr sz="1600" spc="-5" dirty="0">
                <a:latin typeface="Arial MT"/>
                <a:cs typeface="Arial MT"/>
              </a:rPr>
              <a:t>all</a:t>
            </a:r>
            <a:r>
              <a:rPr sz="1600" spc="204" dirty="0">
                <a:latin typeface="Arial MT"/>
                <a:cs typeface="Arial MT"/>
              </a:rPr>
              <a:t> </a:t>
            </a:r>
            <a:r>
              <a:rPr sz="1600" spc="-5" dirty="0">
                <a:latin typeface="Arial MT"/>
                <a:cs typeface="Arial MT"/>
              </a:rPr>
              <a:t>directives</a:t>
            </a:r>
            <a:r>
              <a:rPr sz="1600" spc="200" dirty="0">
                <a:latin typeface="Arial MT"/>
                <a:cs typeface="Arial MT"/>
              </a:rPr>
              <a:t> </a:t>
            </a:r>
            <a:r>
              <a:rPr sz="1600" spc="-5" dirty="0">
                <a:latin typeface="Arial MT"/>
                <a:cs typeface="Arial MT"/>
              </a:rPr>
              <a:t>and</a:t>
            </a:r>
            <a:r>
              <a:rPr sz="1600" spc="195" dirty="0">
                <a:latin typeface="Arial MT"/>
                <a:cs typeface="Arial MT"/>
              </a:rPr>
              <a:t> </a:t>
            </a:r>
            <a:r>
              <a:rPr sz="1600" spc="-5" dirty="0">
                <a:latin typeface="Arial MT"/>
                <a:cs typeface="Arial MT"/>
              </a:rPr>
              <a:t>clarification</a:t>
            </a:r>
            <a:r>
              <a:rPr sz="1600" spc="204" dirty="0">
                <a:latin typeface="Arial MT"/>
                <a:cs typeface="Arial MT"/>
              </a:rPr>
              <a:t> </a:t>
            </a:r>
            <a:r>
              <a:rPr sz="1600" spc="-5" dirty="0">
                <a:latin typeface="Arial MT"/>
                <a:cs typeface="Arial MT"/>
              </a:rPr>
              <a:t>given </a:t>
            </a:r>
            <a:r>
              <a:rPr sz="1600" spc="-490" dirty="0">
                <a:latin typeface="Arial MT"/>
                <a:cs typeface="Arial MT"/>
              </a:rPr>
              <a:t> </a:t>
            </a:r>
            <a:r>
              <a:rPr sz="1600" spc="-5" dirty="0">
                <a:latin typeface="Arial MT"/>
                <a:cs typeface="Arial MT"/>
              </a:rPr>
              <a:t>in </a:t>
            </a:r>
            <a:r>
              <a:rPr sz="1600" dirty="0">
                <a:latin typeface="Arial MT"/>
                <a:cs typeface="Arial MT"/>
              </a:rPr>
              <a:t>the</a:t>
            </a:r>
            <a:r>
              <a:rPr sz="1600" spc="-5" dirty="0">
                <a:latin typeface="Arial MT"/>
                <a:cs typeface="Arial MT"/>
              </a:rPr>
              <a:t> clarification</a:t>
            </a:r>
            <a:r>
              <a:rPr lang="en-ZA" sz="1600" spc="-5" dirty="0">
                <a:latin typeface="Arial MT"/>
                <a:cs typeface="Arial MT"/>
              </a:rPr>
              <a:t> briefing</a:t>
            </a:r>
            <a:r>
              <a:rPr sz="1600" spc="20" dirty="0">
                <a:latin typeface="Arial MT"/>
                <a:cs typeface="Arial MT"/>
              </a:rPr>
              <a:t> </a:t>
            </a:r>
            <a:r>
              <a:rPr sz="1600" spc="-5" dirty="0">
                <a:latin typeface="Arial MT"/>
                <a:cs typeface="Arial MT"/>
              </a:rPr>
              <a:t>presentation.</a:t>
            </a:r>
            <a:endParaRPr sz="1600" dirty="0">
              <a:latin typeface="Arial MT"/>
              <a:cs typeface="Arial MT"/>
            </a:endParaRPr>
          </a:p>
        </p:txBody>
      </p:sp>
      <p:sp>
        <p:nvSpPr>
          <p:cNvPr id="7" name="object 3">
            <a:extLst>
              <a:ext uri="{FF2B5EF4-FFF2-40B4-BE49-F238E27FC236}">
                <a16:creationId xmlns:a16="http://schemas.microsoft.com/office/drawing/2014/main" id="{EEAE2E96-D698-AF66-8841-E51737E8D2AE}"/>
              </a:ext>
            </a:extLst>
          </p:cNvPr>
          <p:cNvSpPr txBox="1"/>
          <p:nvPr/>
        </p:nvSpPr>
        <p:spPr>
          <a:xfrm>
            <a:off x="675322" y="2898026"/>
            <a:ext cx="1939925" cy="259045"/>
          </a:xfrm>
          <a:prstGeom prst="rect">
            <a:avLst/>
          </a:prstGeom>
        </p:spPr>
        <p:txBody>
          <a:bodyPr vert="horz" wrap="square" lIns="0" tIns="12700" rIns="0" bIns="0" rtlCol="0">
            <a:spAutoFit/>
          </a:bodyPr>
          <a:lstStyle/>
          <a:p>
            <a:pPr marL="12700">
              <a:lnSpc>
                <a:spcPct val="100000"/>
              </a:lnSpc>
              <a:spcBef>
                <a:spcPts val="100"/>
              </a:spcBef>
              <a:tabLst>
                <a:tab pos="571500" algn="l"/>
                <a:tab pos="1673860" algn="l"/>
              </a:tabLst>
            </a:pPr>
            <a:r>
              <a:rPr sz="1600" spc="10" dirty="0">
                <a:latin typeface="Arial MT"/>
                <a:cs typeface="Arial MT"/>
              </a:rPr>
              <a:t>T</a:t>
            </a:r>
            <a:r>
              <a:rPr sz="1600" spc="-5" dirty="0">
                <a:latin typeface="Arial MT"/>
                <a:cs typeface="Arial MT"/>
              </a:rPr>
              <a:t>he</a:t>
            </a:r>
            <a:r>
              <a:rPr sz="1600" dirty="0">
                <a:latin typeface="Arial MT"/>
                <a:cs typeface="Arial MT"/>
              </a:rPr>
              <a:t>	</a:t>
            </a:r>
            <a:r>
              <a:rPr sz="1600" spc="-5" dirty="0">
                <a:latin typeface="Arial MT"/>
                <a:cs typeface="Arial MT"/>
              </a:rPr>
              <a:t>si</a:t>
            </a:r>
            <a:r>
              <a:rPr sz="1600" spc="-15" dirty="0">
                <a:latin typeface="Arial MT"/>
                <a:cs typeface="Arial MT"/>
              </a:rPr>
              <a:t>g</a:t>
            </a:r>
            <a:r>
              <a:rPr sz="1600" spc="-5" dirty="0">
                <a:latin typeface="Arial MT"/>
                <a:cs typeface="Arial MT"/>
              </a:rPr>
              <a:t>n</a:t>
            </a:r>
            <a:r>
              <a:rPr sz="1600" spc="-15" dirty="0">
                <a:latin typeface="Arial MT"/>
                <a:cs typeface="Arial MT"/>
              </a:rPr>
              <a:t>a</a:t>
            </a:r>
            <a:r>
              <a:rPr sz="1600" spc="-5" dirty="0">
                <a:latin typeface="Arial MT"/>
                <a:cs typeface="Arial MT"/>
              </a:rPr>
              <a:t>ture	</a:t>
            </a:r>
            <a:r>
              <a:rPr sz="1600" spc="-10" dirty="0">
                <a:latin typeface="Arial MT"/>
                <a:cs typeface="Arial MT"/>
              </a:rPr>
              <a:t>on</a:t>
            </a:r>
            <a:endParaRPr sz="1600" dirty="0">
              <a:latin typeface="Arial MT"/>
              <a:cs typeface="Arial MT"/>
            </a:endParaRPr>
          </a:p>
        </p:txBody>
      </p:sp>
      <p:sp>
        <p:nvSpPr>
          <p:cNvPr id="8" name="object 4">
            <a:extLst>
              <a:ext uri="{FF2B5EF4-FFF2-40B4-BE49-F238E27FC236}">
                <a16:creationId xmlns:a16="http://schemas.microsoft.com/office/drawing/2014/main" id="{304C799F-48F8-839E-A922-00D14AB95E56}"/>
              </a:ext>
            </a:extLst>
          </p:cNvPr>
          <p:cNvSpPr txBox="1"/>
          <p:nvPr/>
        </p:nvSpPr>
        <p:spPr>
          <a:xfrm>
            <a:off x="2685732" y="2903813"/>
            <a:ext cx="5712460" cy="259045"/>
          </a:xfrm>
          <a:prstGeom prst="rect">
            <a:avLst/>
          </a:prstGeom>
        </p:spPr>
        <p:txBody>
          <a:bodyPr vert="horz" wrap="square" lIns="0" tIns="12700" rIns="0" bIns="0" rtlCol="0">
            <a:spAutoFit/>
          </a:bodyPr>
          <a:lstStyle/>
          <a:p>
            <a:pPr marL="12700">
              <a:lnSpc>
                <a:spcPct val="100000"/>
              </a:lnSpc>
              <a:spcBef>
                <a:spcPts val="100"/>
              </a:spcBef>
              <a:tabLst>
                <a:tab pos="494030" algn="l"/>
                <a:tab pos="1076325" algn="l"/>
                <a:tab pos="2292350" algn="l"/>
                <a:tab pos="2837180" algn="l"/>
                <a:tab pos="3673475" algn="l"/>
                <a:tab pos="4371340" algn="l"/>
                <a:tab pos="4815205" algn="l"/>
                <a:tab pos="5446395" algn="l"/>
              </a:tabLst>
            </a:pPr>
            <a:r>
              <a:rPr sz="1600" spc="-5" dirty="0">
                <a:latin typeface="Arial MT"/>
                <a:cs typeface="Arial MT"/>
              </a:rPr>
              <a:t>the	d</a:t>
            </a:r>
            <a:r>
              <a:rPr sz="1600" spc="-15" dirty="0">
                <a:latin typeface="Arial MT"/>
                <a:cs typeface="Arial MT"/>
              </a:rPr>
              <a:t>u</a:t>
            </a:r>
            <a:r>
              <a:rPr sz="1600" dirty="0">
                <a:latin typeface="Arial MT"/>
                <a:cs typeface="Arial MT"/>
              </a:rPr>
              <a:t>ly	</a:t>
            </a:r>
            <a:r>
              <a:rPr sz="1600" spc="-5" dirty="0">
                <a:latin typeface="Arial MT"/>
                <a:cs typeface="Arial MT"/>
              </a:rPr>
              <a:t>com</a:t>
            </a:r>
            <a:r>
              <a:rPr sz="1600" spc="-15" dirty="0">
                <a:latin typeface="Arial MT"/>
                <a:cs typeface="Arial MT"/>
              </a:rPr>
              <a:t>p</a:t>
            </a:r>
            <a:r>
              <a:rPr sz="1600" spc="-5" dirty="0">
                <a:latin typeface="Arial MT"/>
                <a:cs typeface="Arial MT"/>
              </a:rPr>
              <a:t>l</a:t>
            </a:r>
            <a:r>
              <a:rPr sz="1600" spc="-15" dirty="0">
                <a:latin typeface="Arial MT"/>
                <a:cs typeface="Arial MT"/>
              </a:rPr>
              <a:t>e</a:t>
            </a:r>
            <a:r>
              <a:rPr sz="1600" spc="-5" dirty="0">
                <a:latin typeface="Arial MT"/>
                <a:cs typeface="Arial MT"/>
              </a:rPr>
              <a:t>ted</a:t>
            </a:r>
            <a:r>
              <a:rPr sz="1600" dirty="0">
                <a:latin typeface="Arial MT"/>
                <a:cs typeface="Arial MT"/>
              </a:rPr>
              <a:t>	</a:t>
            </a:r>
            <a:r>
              <a:rPr sz="1600" spc="-10" dirty="0">
                <a:latin typeface="Arial MT"/>
                <a:cs typeface="Arial MT"/>
              </a:rPr>
              <a:t>an</a:t>
            </a:r>
            <a:r>
              <a:rPr sz="1600" spc="-5" dirty="0">
                <a:latin typeface="Arial MT"/>
                <a:cs typeface="Arial MT"/>
              </a:rPr>
              <a:t>d</a:t>
            </a:r>
            <a:r>
              <a:rPr sz="1600" dirty="0">
                <a:latin typeface="Arial MT"/>
                <a:cs typeface="Arial MT"/>
              </a:rPr>
              <a:t>	</a:t>
            </a:r>
            <a:r>
              <a:rPr sz="1600" spc="-5" dirty="0">
                <a:latin typeface="Arial MT"/>
                <a:cs typeface="Arial MT"/>
              </a:rPr>
              <a:t>si</a:t>
            </a:r>
            <a:r>
              <a:rPr sz="1600" spc="-15" dirty="0">
                <a:latin typeface="Arial MT"/>
                <a:cs typeface="Arial MT"/>
              </a:rPr>
              <a:t>g</a:t>
            </a:r>
            <a:r>
              <a:rPr sz="1600" spc="-5" dirty="0">
                <a:latin typeface="Arial MT"/>
                <a:cs typeface="Arial MT"/>
              </a:rPr>
              <a:t>ned</a:t>
            </a:r>
            <a:r>
              <a:rPr sz="1600" dirty="0">
                <a:latin typeface="Arial MT"/>
                <a:cs typeface="Arial MT"/>
              </a:rPr>
              <a:t>	Form	A</a:t>
            </a:r>
            <a:r>
              <a:rPr sz="1600" spc="-5" dirty="0">
                <a:latin typeface="Arial MT"/>
                <a:cs typeface="Arial MT"/>
              </a:rPr>
              <a:t>1</a:t>
            </a:r>
            <a:r>
              <a:rPr sz="1600" dirty="0">
                <a:latin typeface="Arial MT"/>
                <a:cs typeface="Arial MT"/>
              </a:rPr>
              <a:t>	</a:t>
            </a:r>
            <a:r>
              <a:rPr sz="1600" spc="-5" dirty="0">
                <a:latin typeface="Arial MT"/>
                <a:cs typeface="Arial MT"/>
              </a:rPr>
              <a:t>sh</a:t>
            </a:r>
            <a:r>
              <a:rPr sz="1600" spc="-15" dirty="0">
                <a:latin typeface="Arial MT"/>
                <a:cs typeface="Arial MT"/>
              </a:rPr>
              <a:t>a</a:t>
            </a:r>
            <a:r>
              <a:rPr sz="1600" spc="-5" dirty="0">
                <a:latin typeface="Arial MT"/>
                <a:cs typeface="Arial MT"/>
              </a:rPr>
              <a:t>ll</a:t>
            </a:r>
            <a:r>
              <a:rPr sz="1600" dirty="0">
                <a:latin typeface="Arial MT"/>
                <a:cs typeface="Arial MT"/>
              </a:rPr>
              <a:t>	</a:t>
            </a:r>
            <a:r>
              <a:rPr sz="1600" spc="-10" dirty="0">
                <a:latin typeface="Arial MT"/>
                <a:cs typeface="Arial MT"/>
              </a:rPr>
              <a:t>be</a:t>
            </a:r>
            <a:endParaRPr sz="1600" dirty="0">
              <a:latin typeface="Arial MT"/>
              <a:cs typeface="Arial MT"/>
            </a:endParaRPr>
          </a:p>
        </p:txBody>
      </p:sp>
    </p:spTree>
    <p:extLst>
      <p:ext uri="{BB962C8B-B14F-4D97-AF65-F5344CB8AC3E}">
        <p14:creationId xmlns:p14="http://schemas.microsoft.com/office/powerpoint/2010/main" val="367839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8CECE-8513-4CEC-89FD-4000AC751C75}"/>
              </a:ext>
            </a:extLst>
          </p:cNvPr>
          <p:cNvSpPr txBox="1"/>
          <p:nvPr/>
        </p:nvSpPr>
        <p:spPr>
          <a:xfrm>
            <a:off x="0" y="0"/>
            <a:ext cx="9143999" cy="477054"/>
          </a:xfrm>
          <a:prstGeom prst="rect">
            <a:avLst/>
          </a:prstGeom>
          <a:solidFill>
            <a:schemeClr val="accent6">
              <a:lumMod val="40000"/>
              <a:lumOff val="60000"/>
            </a:schemeClr>
          </a:solidFill>
        </p:spPr>
        <p:txBody>
          <a:bodyPr wrap="square" rtlCol="0">
            <a:spAutoFit/>
          </a:bodyPr>
          <a:lstStyle/>
          <a:p>
            <a:pPr algn="ctr"/>
            <a:r>
              <a:rPr lang="en-ZA" sz="2500" b="1" dirty="0">
                <a:latin typeface="Arial" panose="020B0604020202020204" pitchFamily="34" charset="0"/>
                <a:cs typeface="Arial" panose="020B0604020202020204" pitchFamily="34" charset="0"/>
              </a:rPr>
              <a:t>SUSPICIOUS</a:t>
            </a:r>
            <a:r>
              <a:rPr lang="en-ZA" sz="2500" b="1" dirty="0">
                <a:latin typeface="+mj-lt"/>
              </a:rPr>
              <a:t> </a:t>
            </a:r>
            <a:r>
              <a:rPr lang="en-ZA" sz="2500" b="1" dirty="0">
                <a:latin typeface="Arial" panose="020B0604020202020204" pitchFamily="34" charset="0"/>
                <a:cs typeface="Arial" panose="020B0604020202020204" pitchFamily="34" charset="0"/>
              </a:rPr>
              <a:t>FRONTING</a:t>
            </a:r>
          </a:p>
        </p:txBody>
      </p:sp>
      <p:sp>
        <p:nvSpPr>
          <p:cNvPr id="3" name="Rectangle 2">
            <a:extLst>
              <a:ext uri="{FF2B5EF4-FFF2-40B4-BE49-F238E27FC236}">
                <a16:creationId xmlns:a16="http://schemas.microsoft.com/office/drawing/2014/main" id="{27AA05DC-3119-429B-A591-A4B404819A3D}"/>
              </a:ext>
            </a:extLst>
          </p:cNvPr>
          <p:cNvSpPr/>
          <p:nvPr/>
        </p:nvSpPr>
        <p:spPr>
          <a:xfrm>
            <a:off x="923278" y="1192491"/>
            <a:ext cx="7741328" cy="2724336"/>
          </a:xfrm>
          <a:prstGeom prst="rect">
            <a:avLst/>
          </a:prstGeom>
        </p:spPr>
        <p:txBody>
          <a:bodyPr wrap="square">
            <a:spAutoFit/>
          </a:bodyPr>
          <a:lstStyle/>
          <a:p>
            <a:r>
              <a:rPr lang="en-ZA" b="1" dirty="0">
                <a:latin typeface="Arial" panose="020B0604020202020204" pitchFamily="34" charset="0"/>
                <a:cs typeface="Arial" panose="020B0604020202020204" pitchFamily="34" charset="0"/>
              </a:rPr>
              <a:t>Where signs of fronting  are identified, a tenderer will prior to disqualification: (RETURNABLE SCHEDULE A2.4)</a:t>
            </a:r>
          </a:p>
          <a:p>
            <a:endParaRPr lang="en-ZA" b="1" dirty="0">
              <a:latin typeface="Arial" panose="020B0604020202020204" pitchFamily="34" charset="0"/>
              <a:cs typeface="Arial" panose="020B0604020202020204" pitchFamily="34" charset="0"/>
            </a:endParaRPr>
          </a:p>
          <a:p>
            <a:pPr marL="285750" marR="180340" lvl="0" indent="-285750" algn="just">
              <a:lnSpc>
                <a:spcPct val="150000"/>
              </a:lnSpc>
              <a:spcAft>
                <a:spcPts val="0"/>
              </a:spcAft>
              <a:buFont typeface="Wingdings" panose="05000000000000000000" pitchFamily="2" charset="2"/>
              <a:buChar char="Ø"/>
              <a:tabLst>
                <a:tab pos="228600" algn="l"/>
              </a:tabLst>
            </a:pPr>
            <a:r>
              <a:rPr lang="en-ZA" sz="1600" dirty="0">
                <a:latin typeface="Arial" panose="020B0604020202020204" pitchFamily="34" charset="0"/>
                <a:cs typeface="Arial" panose="020B0604020202020204" pitchFamily="34" charset="0"/>
              </a:rPr>
              <a:t>Where some of the listed fronting indicators are identified, the tenderer will be provided an opportunity to make a representation within fourteen days (C.3.7) .</a:t>
            </a:r>
          </a:p>
          <a:p>
            <a:pPr marL="285750" marR="180340" lvl="0" indent="-285750" algn="just">
              <a:lnSpc>
                <a:spcPct val="150000"/>
              </a:lnSpc>
              <a:spcAft>
                <a:spcPts val="0"/>
              </a:spcAft>
              <a:buFont typeface="Wingdings" panose="05000000000000000000" pitchFamily="2" charset="2"/>
              <a:buChar char="Ø"/>
              <a:tabLst>
                <a:tab pos="228600" algn="l"/>
              </a:tabLst>
            </a:pPr>
            <a:r>
              <a:rPr lang="en-ZA" sz="1600" dirty="0">
                <a:latin typeface="Arial" panose="020B0604020202020204" pitchFamily="34" charset="0"/>
                <a:cs typeface="Arial" panose="020B0604020202020204" pitchFamily="34" charset="0"/>
              </a:rPr>
              <a:t>Subsequently it can be reported to DTI</a:t>
            </a:r>
          </a:p>
          <a:p>
            <a:pPr marL="285750" marR="180340" lvl="0" indent="-285750" algn="just">
              <a:lnSpc>
                <a:spcPct val="150000"/>
              </a:lnSpc>
              <a:spcAft>
                <a:spcPts val="0"/>
              </a:spcAft>
              <a:buFont typeface="Wingdings" panose="05000000000000000000" pitchFamily="2" charset="2"/>
              <a:buChar char="Ø"/>
              <a:tabLst>
                <a:tab pos="228600" algn="l"/>
              </a:tabLst>
            </a:pPr>
            <a:r>
              <a:rPr lang="en-ZA" sz="1600" dirty="0">
                <a:latin typeface="Arial" panose="020B0604020202020204" pitchFamily="34" charset="0"/>
                <a:cs typeface="Arial" panose="020B0604020202020204" pitchFamily="34" charset="0"/>
              </a:rPr>
              <a:t>A tenderer may be suspended from tendering until all investigations are finalised.</a:t>
            </a:r>
          </a:p>
        </p:txBody>
      </p:sp>
    </p:spTree>
    <p:extLst>
      <p:ext uri="{BB962C8B-B14F-4D97-AF65-F5344CB8AC3E}">
        <p14:creationId xmlns:p14="http://schemas.microsoft.com/office/powerpoint/2010/main" val="1325414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8766D1-8ACF-43E3-BD80-F1CAB28FD6B0}"/>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algn="ctr"/>
            <a:r>
              <a:rPr lang="en-ZA" sz="2500" b="1" dirty="0">
                <a:latin typeface="Arial" panose="020B0604020202020204" pitchFamily="34" charset="0"/>
                <a:cs typeface="Arial" panose="020B0604020202020204" pitchFamily="34" charset="0"/>
              </a:rPr>
              <a:t>COLLUSIVE PRACTICES</a:t>
            </a:r>
          </a:p>
        </p:txBody>
      </p:sp>
      <p:sp>
        <p:nvSpPr>
          <p:cNvPr id="3" name="Rectangle 2">
            <a:extLst>
              <a:ext uri="{FF2B5EF4-FFF2-40B4-BE49-F238E27FC236}">
                <a16:creationId xmlns:a16="http://schemas.microsoft.com/office/drawing/2014/main" id="{63B231BE-605A-4E05-A6BA-34AD5720D24C}"/>
              </a:ext>
            </a:extLst>
          </p:cNvPr>
          <p:cNvSpPr/>
          <p:nvPr/>
        </p:nvSpPr>
        <p:spPr>
          <a:xfrm>
            <a:off x="1777526" y="868940"/>
            <a:ext cx="6165542" cy="4386329"/>
          </a:xfrm>
          <a:prstGeom prst="rect">
            <a:avLst/>
          </a:prstGeom>
        </p:spPr>
        <p:txBody>
          <a:bodyPr wrap="square">
            <a:spAutoFit/>
          </a:bodyPr>
          <a:lstStyle/>
          <a:p>
            <a:r>
              <a:rPr lang="en-ZA" sz="1400" b="1" dirty="0">
                <a:latin typeface="Arial" panose="020B0604020202020204" pitchFamily="34" charset="0"/>
                <a:cs typeface="Arial" panose="020B0604020202020204" pitchFamily="34" charset="0"/>
              </a:rPr>
              <a:t>Guarding Against Collusive Practices: (RETURNABLE SCHEDULE A3.2 (SBD9)</a:t>
            </a:r>
          </a:p>
          <a:p>
            <a:endParaRPr lang="en-ZA" sz="1400" b="1" dirty="0">
              <a:latin typeface="Arial" panose="020B0604020202020204" pitchFamily="34" charset="0"/>
              <a:cs typeface="Arial" panose="020B0604020202020204" pitchFamily="34" charset="0"/>
            </a:endParaRPr>
          </a:p>
          <a:p>
            <a:pPr marL="285750" marR="180340" lvl="0" indent="-285750" algn="just">
              <a:lnSpc>
                <a:spcPct val="150000"/>
              </a:lnSpc>
              <a:spcAft>
                <a:spcPts val="0"/>
              </a:spcAft>
              <a:buFont typeface="Wingdings" panose="05000000000000000000" pitchFamily="2" charset="2"/>
              <a:buChar char="Ø"/>
              <a:tabLst>
                <a:tab pos="228600" algn="l"/>
              </a:tabLst>
            </a:pPr>
            <a:r>
              <a:rPr lang="en-ZA" sz="1600" dirty="0">
                <a:latin typeface="Arial" panose="020B0604020202020204" pitchFamily="34" charset="0"/>
                <a:cs typeface="Arial" panose="020B0604020202020204" pitchFamily="34" charset="0"/>
              </a:rPr>
              <a:t>Where tenderers would be in agreement to submit tenders composed of same kind of offers  and/ or similar experts, that would be a  conspiracy for collusive tendering as per Competition Act no 89 of 1998 and 16. 8.9 of National Treasury Regulations</a:t>
            </a:r>
          </a:p>
          <a:p>
            <a:pPr marL="285750" marR="180340" lvl="0" indent="-285750" algn="just">
              <a:lnSpc>
                <a:spcPct val="150000"/>
              </a:lnSpc>
              <a:spcAft>
                <a:spcPts val="0"/>
              </a:spcAft>
              <a:buFont typeface="Wingdings" panose="05000000000000000000" pitchFamily="2" charset="2"/>
              <a:buChar char="Ø"/>
              <a:tabLst>
                <a:tab pos="228600" algn="l"/>
              </a:tabLst>
            </a:pPr>
            <a:r>
              <a:rPr lang="en-ZA" sz="1600" dirty="0">
                <a:latin typeface="Arial" panose="020B0604020202020204" pitchFamily="34" charset="0"/>
                <a:cs typeface="Arial" panose="020B0604020202020204" pitchFamily="34" charset="0"/>
              </a:rPr>
              <a:t>The certificate serves as a declaration  by tenderers that they are free from any collusion with other competitor.</a:t>
            </a:r>
          </a:p>
          <a:p>
            <a:pPr marL="285750" marR="180340" lvl="0" indent="-285750" algn="just">
              <a:lnSpc>
                <a:spcPct val="150000"/>
              </a:lnSpc>
              <a:spcAft>
                <a:spcPts val="0"/>
              </a:spcAft>
              <a:buFont typeface="Wingdings" panose="05000000000000000000" pitchFamily="2" charset="2"/>
              <a:buChar char="Ø"/>
              <a:tabLst>
                <a:tab pos="228600" algn="l"/>
              </a:tabLst>
            </a:pPr>
            <a:r>
              <a:rPr lang="en-ZA" sz="1600" dirty="0">
                <a:latin typeface="Arial" panose="020B0604020202020204" pitchFamily="34" charset="0"/>
                <a:ea typeface="Times New Roman" panose="02020603050405020304" pitchFamily="18" charset="0"/>
                <a:cs typeface="Arial" panose="020B0604020202020204" pitchFamily="34" charset="0"/>
              </a:rPr>
              <a:t>Tenderers found of the suspicion will be reported to the Competition Commissioner for further investigations and will then disqualified if the declaration is incomplete and untrue.</a:t>
            </a:r>
          </a:p>
        </p:txBody>
      </p:sp>
    </p:spTree>
    <p:extLst>
      <p:ext uri="{BB962C8B-B14F-4D97-AF65-F5344CB8AC3E}">
        <p14:creationId xmlns:p14="http://schemas.microsoft.com/office/powerpoint/2010/main" val="1376373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D0988-BB65-4A9C-99B7-744DA9782748}"/>
              </a:ext>
            </a:extLst>
          </p:cNvPr>
          <p:cNvSpPr txBox="1"/>
          <p:nvPr/>
        </p:nvSpPr>
        <p:spPr>
          <a:xfrm>
            <a:off x="0" y="0"/>
            <a:ext cx="9144000" cy="861774"/>
          </a:xfrm>
          <a:prstGeom prst="rect">
            <a:avLst/>
          </a:prstGeom>
          <a:solidFill>
            <a:schemeClr val="accent6">
              <a:lumMod val="40000"/>
              <a:lumOff val="60000"/>
            </a:schemeClr>
          </a:solidFill>
        </p:spPr>
        <p:txBody>
          <a:bodyPr wrap="square" rtlCol="0">
            <a:spAutoFit/>
          </a:bodyPr>
          <a:lstStyle/>
          <a:p>
            <a:pPr algn="ctr"/>
            <a:r>
              <a:rPr lang="en-ZA" sz="2500" b="1" dirty="0">
                <a:latin typeface="+mj-lt"/>
              </a:rPr>
              <a:t>FORM A8: TENDERERS CREDIT RATING AND BANK DETAILS</a:t>
            </a:r>
          </a:p>
        </p:txBody>
      </p:sp>
      <p:sp>
        <p:nvSpPr>
          <p:cNvPr id="3" name="Rectangle 2">
            <a:extLst>
              <a:ext uri="{FF2B5EF4-FFF2-40B4-BE49-F238E27FC236}">
                <a16:creationId xmlns:a16="http://schemas.microsoft.com/office/drawing/2014/main" id="{63BEF197-402F-4F48-9CBE-24168DE995B6}"/>
              </a:ext>
            </a:extLst>
          </p:cNvPr>
          <p:cNvSpPr/>
          <p:nvPr/>
        </p:nvSpPr>
        <p:spPr>
          <a:xfrm>
            <a:off x="1296158" y="1193663"/>
            <a:ext cx="6551683" cy="2893100"/>
          </a:xfrm>
          <a:prstGeom prst="rect">
            <a:avLst/>
          </a:prstGeom>
        </p:spPr>
        <p:txBody>
          <a:bodyPr wrap="square">
            <a:spAutoFit/>
          </a:bodyPr>
          <a:lstStyle/>
          <a:p>
            <a:pPr marL="342900" marR="0" lvl="0" indent="-342900" algn="just">
              <a:spcBef>
                <a:spcPts val="0"/>
              </a:spcBef>
              <a:spcAft>
                <a:spcPts val="0"/>
              </a:spcAft>
              <a:buFont typeface="+mj-lt"/>
              <a:buAutoNum type="arabicPeriod"/>
              <a:tabLst>
                <a:tab pos="360045" algn="l"/>
              </a:tabLst>
            </a:pPr>
            <a:r>
              <a:rPr lang="en-Z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The tenderer shall attach to this form a letter (dated less than 3 months prior to the tender closing date) from the bank at which he declares he conducts his account. Tenderers that fail to comply may be declared non-responsive in terms of Tender Condition 5.8.</a:t>
            </a:r>
          </a:p>
          <a:p>
            <a:pPr marL="342900" marR="0" lvl="0" indent="-342900" algn="just">
              <a:spcBef>
                <a:spcPts val="0"/>
              </a:spcBef>
              <a:spcAft>
                <a:spcPts val="0"/>
              </a:spcAft>
              <a:buFont typeface="+mj-lt"/>
              <a:buAutoNum type="arabicPeriod"/>
              <a:tabLst>
                <a:tab pos="360045" algn="l"/>
              </a:tabLst>
            </a:pPr>
            <a:endParaRPr lang="en-ZA"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mj-lt"/>
              <a:buAutoNum type="arabicPeriod"/>
              <a:tabLst>
                <a:tab pos="360045" algn="l"/>
              </a:tabLst>
            </a:pPr>
            <a:r>
              <a:rPr lang="en-Z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The tenderer’s banking details as they appear below shall be completed.</a:t>
            </a:r>
          </a:p>
          <a:p>
            <a:pPr marL="342900" marR="0" lvl="0" indent="-342900" algn="just">
              <a:spcBef>
                <a:spcPts val="0"/>
              </a:spcBef>
              <a:spcAft>
                <a:spcPts val="0"/>
              </a:spcAft>
              <a:buFont typeface="+mj-lt"/>
              <a:buAutoNum type="arabicPeriod"/>
              <a:tabLst>
                <a:tab pos="360045" algn="l"/>
              </a:tabLst>
            </a:pP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mj-lt"/>
              <a:buAutoNum type="arabicPeriod"/>
              <a:tabLst>
                <a:tab pos="360045" algn="l"/>
              </a:tabLst>
            </a:pPr>
            <a:r>
              <a:rPr lang="en-Z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In the event that the tenderer is a joint venture enterprise, details of all the members of the joint venture shall be similarly provided and attached to this form.</a:t>
            </a:r>
          </a:p>
          <a:p>
            <a:pPr marL="342900" marR="0" lvl="0" indent="-342900" algn="just">
              <a:spcBef>
                <a:spcPts val="0"/>
              </a:spcBef>
              <a:spcAft>
                <a:spcPts val="0"/>
              </a:spcAft>
              <a:buFont typeface="+mj-lt"/>
              <a:buAutoNum type="arabicPeriod"/>
              <a:tabLst>
                <a:tab pos="360045" algn="l"/>
              </a:tabLst>
            </a:pP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buAutoNum type="arabicPeriod" startAt="4"/>
              <a:tabLst>
                <a:tab pos="360045" algn="l"/>
              </a:tabLst>
            </a:pPr>
            <a:r>
              <a:rPr lang="en-ZA"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Scan the relevant letter on</a:t>
            </a:r>
            <a:r>
              <a:rPr lang="en-ZA" sz="1400" dirty="0">
                <a:latin typeface="Arial" panose="020B0604020202020204" pitchFamily="34" charset="0"/>
                <a:ea typeface="Times New Roman" panose="02020603050405020304" pitchFamily="18" charset="0"/>
                <a:cs typeface="Arial" panose="020B0604020202020204" pitchFamily="34" charset="0"/>
              </a:rPr>
              <a:t> a flash drive.</a:t>
            </a:r>
            <a:endParaRPr lang="en-US" sz="1400" dirty="0">
              <a:latin typeface="Arial" panose="020B0604020202020204" pitchFamily="34" charset="0"/>
              <a:ea typeface="Times New Roman" panose="02020603050405020304" pitchFamily="18" charset="0"/>
              <a:cs typeface="Times New Roman" panose="02020603050405020304" pitchFamily="18" charset="0"/>
            </a:endParaRPr>
          </a:p>
          <a:p>
            <a:pPr algn="just">
              <a:tabLst>
                <a:tab pos="360045" algn="l"/>
              </a:tabLs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016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BF331-D2CB-423F-A85C-2EB4F609194C}"/>
              </a:ext>
            </a:extLst>
          </p:cNvPr>
          <p:cNvSpPr txBox="1"/>
          <p:nvPr/>
        </p:nvSpPr>
        <p:spPr>
          <a:xfrm>
            <a:off x="0" y="0"/>
            <a:ext cx="9144000" cy="861774"/>
          </a:xfrm>
          <a:prstGeom prst="rect">
            <a:avLst/>
          </a:prstGeom>
          <a:solidFill>
            <a:schemeClr val="accent6">
              <a:lumMod val="40000"/>
              <a:lumOff val="60000"/>
            </a:schemeClr>
          </a:solidFill>
        </p:spPr>
        <p:txBody>
          <a:bodyPr wrap="square" rtlCol="0">
            <a:spAutoFit/>
          </a:bodyPr>
          <a:lstStyle/>
          <a:p>
            <a:pPr algn="ctr"/>
            <a:r>
              <a:rPr lang="en-ZA" sz="2500" b="1" dirty="0">
                <a:latin typeface="+mj-lt"/>
              </a:rPr>
              <a:t>FORM A9: DECLARATION OF TENDERERS’ LITIGATION HISTORY</a:t>
            </a:r>
          </a:p>
        </p:txBody>
      </p:sp>
      <p:sp>
        <p:nvSpPr>
          <p:cNvPr id="3" name="Rectangle 2">
            <a:extLst>
              <a:ext uri="{FF2B5EF4-FFF2-40B4-BE49-F238E27FC236}">
                <a16:creationId xmlns:a16="http://schemas.microsoft.com/office/drawing/2014/main" id="{393F42DD-7746-4023-AD85-1DF3CC5810AC}"/>
              </a:ext>
            </a:extLst>
          </p:cNvPr>
          <p:cNvSpPr/>
          <p:nvPr/>
        </p:nvSpPr>
        <p:spPr>
          <a:xfrm>
            <a:off x="1095369" y="1024864"/>
            <a:ext cx="7466056" cy="646331"/>
          </a:xfrm>
          <a:prstGeom prst="rect">
            <a:avLst/>
          </a:prstGeom>
        </p:spPr>
        <p:txBody>
          <a:bodyPr wrap="square">
            <a:spAutoFit/>
          </a:bodyPr>
          <a:lstStyle/>
          <a:p>
            <a:pPr>
              <a:tabLst>
                <a:tab pos="360000" algn="l"/>
                <a:tab pos="720000" algn="l"/>
                <a:tab pos="1080000" algn="l"/>
              </a:tabLst>
            </a:pPr>
            <a:r>
              <a:rPr lang="en-ZA" b="1" dirty="0">
                <a:latin typeface="Arial" panose="020B0604020202020204" pitchFamily="34" charset="0"/>
                <a:cs typeface="Arial" panose="020B0604020202020204" pitchFamily="34" charset="0"/>
              </a:rPr>
              <a:t>List any litigation with any Organ of State Departments within the last 10 years</a:t>
            </a:r>
          </a:p>
        </p:txBody>
      </p:sp>
    </p:spTree>
    <p:extLst>
      <p:ext uri="{BB962C8B-B14F-4D97-AF65-F5344CB8AC3E}">
        <p14:creationId xmlns:p14="http://schemas.microsoft.com/office/powerpoint/2010/main" val="631806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890508" y="2890391"/>
            <a:ext cx="736298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panose="020F0502020204030204"/>
                <a:ea typeface="+mn-ea"/>
                <a:cs typeface="+mn-cs"/>
              </a:rPr>
              <a:t>PART C1: AGREEMENTS AND CONTRACT DATA</a:t>
            </a:r>
          </a:p>
        </p:txBody>
      </p:sp>
    </p:spTree>
    <p:extLst>
      <p:ext uri="{BB962C8B-B14F-4D97-AF65-F5344CB8AC3E}">
        <p14:creationId xmlns:p14="http://schemas.microsoft.com/office/powerpoint/2010/main" val="2823096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17C7DE-D1C4-9E60-25C9-6731884CEA4C}"/>
              </a:ext>
            </a:extLst>
          </p:cNvPr>
          <p:cNvSpPr txBox="1">
            <a:spLocks/>
          </p:cNvSpPr>
          <p:nvPr/>
        </p:nvSpPr>
        <p:spPr>
          <a:xfrm>
            <a:off x="457200" y="841355"/>
            <a:ext cx="7772400" cy="923330"/>
          </a:xfrm>
          <a:prstGeom prst="rect">
            <a:avLst/>
          </a:prstGeom>
        </p:spPr>
        <p:txBody>
          <a:bodyPr wrap="square" lIns="0" tIns="0" rIns="0" bIns="0">
            <a:spAutoFit/>
          </a:bodyPr>
          <a:lstStyle>
            <a:lvl1pPr>
              <a:defRPr sz="2000" b="0" i="0">
                <a:solidFill>
                  <a:schemeClr val="tx1"/>
                </a:solidFill>
                <a:latin typeface="Arial Black"/>
                <a:ea typeface="+mj-ea"/>
                <a:cs typeface="Arial Black"/>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sysClr val="windowText" lastClr="000000"/>
                </a:solidFill>
                <a:effectLst/>
                <a:uLnTx/>
                <a:uFillTx/>
                <a:latin typeface="Arial Black"/>
                <a:ea typeface="+mj-ea"/>
              </a:rPr>
              <a:t>C1.1.1 FORM OF OFFER </a:t>
            </a:r>
            <a:br>
              <a:rPr kumimoji="0" lang="en-ZA" sz="2000" b="1" i="0" u="none" strike="noStrike" kern="0" cap="none" spc="0" normalizeH="0" baseline="0" noProof="0" dirty="0">
                <a:ln>
                  <a:noFill/>
                </a:ln>
                <a:solidFill>
                  <a:sysClr val="windowText" lastClr="000000"/>
                </a:solidFill>
                <a:effectLst/>
                <a:uLnTx/>
                <a:uFillTx/>
                <a:latin typeface="Arial Black"/>
                <a:ea typeface="+mj-ea"/>
              </a:rPr>
            </a:br>
            <a:r>
              <a:rPr kumimoji="0" lang="en-ZA" sz="2000" b="1" i="0" u="none" strike="noStrike" kern="0" cap="none" spc="0" normalizeH="0" baseline="0" noProof="0" dirty="0">
                <a:ln>
                  <a:noFill/>
                </a:ln>
                <a:solidFill>
                  <a:sysClr val="windowText" lastClr="000000"/>
                </a:solidFill>
                <a:effectLst/>
                <a:uLnTx/>
                <a:uFillTx/>
                <a:latin typeface="Arial Black"/>
                <a:ea typeface="+mj-ea"/>
              </a:rPr>
              <a:t>(Incorporating SBD7)</a:t>
            </a:r>
            <a:br>
              <a:rPr kumimoji="0" lang="en-ZA" sz="2000" b="1" i="0" u="none" strike="noStrike" kern="0" cap="none" spc="0" normalizeH="0" baseline="0" noProof="0" dirty="0">
                <a:ln>
                  <a:noFill/>
                </a:ln>
                <a:solidFill>
                  <a:sysClr val="windowText" lastClr="000000"/>
                </a:solidFill>
                <a:effectLst/>
                <a:uLnTx/>
                <a:uFillTx/>
                <a:latin typeface="Arial Black"/>
                <a:ea typeface="+mj-ea"/>
              </a:rPr>
            </a:br>
            <a:endParaRPr kumimoji="0" lang="en-ZA" sz="2000" b="0" i="0" u="none" strike="noStrike" kern="0" cap="none" spc="0" normalizeH="0" baseline="0" noProof="0" dirty="0">
              <a:ln>
                <a:noFill/>
              </a:ln>
              <a:solidFill>
                <a:sysClr val="windowText" lastClr="000000"/>
              </a:solidFill>
              <a:effectLst/>
              <a:uLnTx/>
              <a:uFillTx/>
              <a:latin typeface="Arial Black"/>
              <a:ea typeface="+mj-ea"/>
            </a:endParaRPr>
          </a:p>
        </p:txBody>
      </p:sp>
      <p:pic>
        <p:nvPicPr>
          <p:cNvPr id="4" name="Picture 3">
            <a:extLst>
              <a:ext uri="{FF2B5EF4-FFF2-40B4-BE49-F238E27FC236}">
                <a16:creationId xmlns:a16="http://schemas.microsoft.com/office/drawing/2014/main" id="{8139D482-E2B6-006E-139C-8556D15F1F3D}"/>
              </a:ext>
            </a:extLst>
          </p:cNvPr>
          <p:cNvPicPr>
            <a:picLocks noChangeAspect="1"/>
          </p:cNvPicPr>
          <p:nvPr/>
        </p:nvPicPr>
        <p:blipFill>
          <a:blip r:embed="rId2" cstate="print"/>
          <a:stretch>
            <a:fillRect/>
          </a:stretch>
        </p:blipFill>
        <p:spPr>
          <a:xfrm>
            <a:off x="633830" y="1741463"/>
            <a:ext cx="7759893" cy="4678062"/>
          </a:xfrm>
          <a:prstGeom prst="rect">
            <a:avLst/>
          </a:prstGeom>
        </p:spPr>
      </p:pic>
    </p:spTree>
    <p:extLst>
      <p:ext uri="{BB962C8B-B14F-4D97-AF65-F5344CB8AC3E}">
        <p14:creationId xmlns:p14="http://schemas.microsoft.com/office/powerpoint/2010/main" val="36562573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AA25A8C-85FD-5B8A-786D-652CBB7DE453}"/>
              </a:ext>
            </a:extLst>
          </p:cNvPr>
          <p:cNvSpPr txBox="1">
            <a:spLocks/>
          </p:cNvSpPr>
          <p:nvPr/>
        </p:nvSpPr>
        <p:spPr>
          <a:xfrm>
            <a:off x="685800" y="512029"/>
            <a:ext cx="7772400" cy="9233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000" b="1" dirty="0">
                <a:latin typeface="Arial" panose="020B0604020202020204" pitchFamily="34" charset="0"/>
                <a:cs typeface="Arial" panose="020B0604020202020204" pitchFamily="34" charset="0"/>
              </a:rPr>
              <a:t>C1.1.1 FORM OF OFFER </a:t>
            </a:r>
            <a:br>
              <a:rPr lang="en-ZA" sz="2000" b="1" dirty="0">
                <a:latin typeface="Arial" panose="020B0604020202020204" pitchFamily="34" charset="0"/>
                <a:cs typeface="Arial" panose="020B0604020202020204" pitchFamily="34" charset="0"/>
              </a:rPr>
            </a:br>
            <a:r>
              <a:rPr lang="en-ZA" sz="2000" b="1" dirty="0">
                <a:latin typeface="Arial" panose="020B0604020202020204" pitchFamily="34" charset="0"/>
                <a:cs typeface="Arial" panose="020B0604020202020204" pitchFamily="34" charset="0"/>
              </a:rPr>
              <a:t>(Incorporating SBD7)</a:t>
            </a:r>
            <a:br>
              <a:rPr lang="en-ZA" sz="2000" b="1" dirty="0"/>
            </a:br>
            <a:endParaRPr lang="en-ZA" dirty="0"/>
          </a:p>
        </p:txBody>
      </p:sp>
      <p:pic>
        <p:nvPicPr>
          <p:cNvPr id="4" name="Picture 3">
            <a:extLst>
              <a:ext uri="{FF2B5EF4-FFF2-40B4-BE49-F238E27FC236}">
                <a16:creationId xmlns:a16="http://schemas.microsoft.com/office/drawing/2014/main" id="{32BBF6C2-6D20-0F1D-394B-ECA5F03CCCA1}"/>
              </a:ext>
            </a:extLst>
          </p:cNvPr>
          <p:cNvPicPr>
            <a:picLocks noChangeAspect="1"/>
          </p:cNvPicPr>
          <p:nvPr/>
        </p:nvPicPr>
        <p:blipFill>
          <a:blip r:embed="rId2" cstate="print"/>
          <a:stretch>
            <a:fillRect/>
          </a:stretch>
        </p:blipFill>
        <p:spPr>
          <a:xfrm>
            <a:off x="1796698" y="1559387"/>
            <a:ext cx="5873321" cy="4938544"/>
          </a:xfrm>
          <a:prstGeom prst="rect">
            <a:avLst/>
          </a:prstGeom>
        </p:spPr>
      </p:pic>
      <p:pic>
        <p:nvPicPr>
          <p:cNvPr id="5" name="Picture 4">
            <a:extLst>
              <a:ext uri="{FF2B5EF4-FFF2-40B4-BE49-F238E27FC236}">
                <a16:creationId xmlns:a16="http://schemas.microsoft.com/office/drawing/2014/main" id="{6CB8F346-EB90-45B4-A106-87F82A8EA3A6}"/>
              </a:ext>
            </a:extLst>
          </p:cNvPr>
          <p:cNvPicPr>
            <a:picLocks noChangeAspect="1"/>
          </p:cNvPicPr>
          <p:nvPr/>
        </p:nvPicPr>
        <p:blipFill>
          <a:blip r:embed="rId3" cstate="print"/>
          <a:stretch>
            <a:fillRect/>
          </a:stretch>
        </p:blipFill>
        <p:spPr>
          <a:xfrm rot="19944294">
            <a:off x="3215887" y="4127568"/>
            <a:ext cx="3201883" cy="756344"/>
          </a:xfrm>
          <a:prstGeom prst="rect">
            <a:avLst/>
          </a:prstGeom>
        </p:spPr>
      </p:pic>
    </p:spTree>
    <p:extLst>
      <p:ext uri="{BB962C8B-B14F-4D97-AF65-F5344CB8AC3E}">
        <p14:creationId xmlns:p14="http://schemas.microsoft.com/office/powerpoint/2010/main" val="292159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8A994A94-4F6C-9139-A5AF-E28311AEC18C}"/>
              </a:ext>
            </a:extLst>
          </p:cNvPr>
          <p:cNvSpPr txBox="1"/>
          <p:nvPr/>
        </p:nvSpPr>
        <p:spPr>
          <a:xfrm>
            <a:off x="1066800" y="2286000"/>
            <a:ext cx="7428230" cy="1949450"/>
          </a:xfrm>
          <a:prstGeom prst="rect">
            <a:avLst/>
          </a:prstGeom>
        </p:spPr>
        <p:txBody>
          <a:bodyPr vert="horz" wrap="square" lIns="0" tIns="12700" rIns="0" bIns="0" rtlCol="0">
            <a:spAutoFit/>
          </a:bodyPr>
          <a:lstStyle/>
          <a:p>
            <a:pPr marL="121920">
              <a:spcBef>
                <a:spcPts val="100"/>
              </a:spcBef>
            </a:pPr>
            <a:r>
              <a:rPr b="1" spc="-5" dirty="0">
                <a:solidFill>
                  <a:prstClr val="black"/>
                </a:solidFill>
                <a:cs typeface="Calibri"/>
              </a:rPr>
              <a:t>Notes</a:t>
            </a:r>
            <a:r>
              <a:rPr b="1" spc="-50" dirty="0">
                <a:solidFill>
                  <a:prstClr val="black"/>
                </a:solidFill>
                <a:cs typeface="Calibri"/>
              </a:rPr>
              <a:t> </a:t>
            </a:r>
            <a:r>
              <a:rPr b="1" spc="-10" dirty="0">
                <a:solidFill>
                  <a:prstClr val="black"/>
                </a:solidFill>
                <a:cs typeface="Calibri"/>
              </a:rPr>
              <a:t>to</a:t>
            </a:r>
            <a:r>
              <a:rPr b="1" spc="-35" dirty="0">
                <a:solidFill>
                  <a:prstClr val="black"/>
                </a:solidFill>
                <a:cs typeface="Calibri"/>
              </a:rPr>
              <a:t> </a:t>
            </a:r>
            <a:r>
              <a:rPr b="1" spc="-10" dirty="0">
                <a:solidFill>
                  <a:prstClr val="black"/>
                </a:solidFill>
                <a:cs typeface="Calibri"/>
              </a:rPr>
              <a:t>tenderer</a:t>
            </a:r>
            <a:r>
              <a:rPr lang="en-ZA" b="1" spc="-10" dirty="0">
                <a:solidFill>
                  <a:prstClr val="black"/>
                </a:solidFill>
                <a:cs typeface="Calibri"/>
              </a:rPr>
              <a:t>:</a:t>
            </a:r>
            <a:endParaRPr dirty="0">
              <a:solidFill>
                <a:prstClr val="black"/>
              </a:solidFill>
              <a:cs typeface="Calibri"/>
            </a:endParaRPr>
          </a:p>
          <a:p>
            <a:pPr>
              <a:spcBef>
                <a:spcPts val="25"/>
              </a:spcBef>
            </a:pPr>
            <a:endParaRPr sz="1750" dirty="0">
              <a:solidFill>
                <a:prstClr val="black"/>
              </a:solidFill>
              <a:cs typeface="Calibri"/>
            </a:endParaRPr>
          </a:p>
          <a:p>
            <a:pPr marL="355600" marR="5080" indent="-342900">
              <a:buFontTx/>
              <a:buAutoNum type="arabicPeriod"/>
              <a:tabLst>
                <a:tab pos="354965" algn="l"/>
                <a:tab pos="355600" algn="l"/>
              </a:tabLst>
            </a:pPr>
            <a:r>
              <a:rPr b="1" dirty="0">
                <a:solidFill>
                  <a:prstClr val="black"/>
                </a:solidFill>
                <a:cs typeface="Calibri"/>
              </a:rPr>
              <a:t>Should a </a:t>
            </a:r>
            <a:r>
              <a:rPr b="1" spc="-10" dirty="0">
                <a:solidFill>
                  <a:prstClr val="black"/>
                </a:solidFill>
                <a:cs typeface="Calibri"/>
              </a:rPr>
              <a:t>tenderer </a:t>
            </a:r>
            <a:r>
              <a:rPr b="1" spc="-5" dirty="0">
                <a:solidFill>
                  <a:prstClr val="black"/>
                </a:solidFill>
                <a:cs typeface="Calibri"/>
              </a:rPr>
              <a:t>wish </a:t>
            </a:r>
            <a:r>
              <a:rPr b="1" spc="-10" dirty="0">
                <a:solidFill>
                  <a:prstClr val="black"/>
                </a:solidFill>
                <a:cs typeface="Calibri"/>
              </a:rPr>
              <a:t>to offer </a:t>
            </a:r>
            <a:r>
              <a:rPr b="1" dirty="0">
                <a:solidFill>
                  <a:prstClr val="black"/>
                </a:solidFill>
                <a:cs typeface="Calibri"/>
              </a:rPr>
              <a:t>a </a:t>
            </a:r>
            <a:r>
              <a:rPr b="1" spc="-10" dirty="0">
                <a:solidFill>
                  <a:prstClr val="black"/>
                </a:solidFill>
                <a:cs typeface="Calibri"/>
              </a:rPr>
              <a:t>different </a:t>
            </a:r>
            <a:r>
              <a:rPr b="1" spc="-5" dirty="0">
                <a:solidFill>
                  <a:prstClr val="black"/>
                </a:solidFill>
                <a:cs typeface="Calibri"/>
              </a:rPr>
              <a:t>period </a:t>
            </a:r>
            <a:r>
              <a:rPr b="1" dirty="0">
                <a:solidFill>
                  <a:prstClr val="black"/>
                </a:solidFill>
                <a:cs typeface="Calibri"/>
              </a:rPr>
              <a:t>of </a:t>
            </a:r>
            <a:r>
              <a:rPr b="1" spc="-5" dirty="0">
                <a:solidFill>
                  <a:prstClr val="black"/>
                </a:solidFill>
                <a:cs typeface="Calibri"/>
              </a:rPr>
              <a:t>completion </a:t>
            </a:r>
            <a:r>
              <a:rPr b="1" dirty="0">
                <a:solidFill>
                  <a:prstClr val="black"/>
                </a:solidFill>
                <a:cs typeface="Calibri"/>
              </a:rPr>
              <a:t>than </a:t>
            </a:r>
            <a:r>
              <a:rPr b="1" spc="-5" dirty="0">
                <a:solidFill>
                  <a:prstClr val="black"/>
                </a:solidFill>
                <a:cs typeface="Calibri"/>
              </a:rPr>
              <a:t>that </a:t>
            </a:r>
            <a:r>
              <a:rPr b="1" dirty="0">
                <a:solidFill>
                  <a:prstClr val="black"/>
                </a:solidFill>
                <a:cs typeface="Calibri"/>
              </a:rPr>
              <a:t> </a:t>
            </a:r>
            <a:r>
              <a:rPr b="1" spc="-5" dirty="0">
                <a:solidFill>
                  <a:prstClr val="black"/>
                </a:solidFill>
                <a:cs typeface="Calibri"/>
              </a:rPr>
              <a:t>specified</a:t>
            </a:r>
            <a:r>
              <a:rPr b="1" spc="-50" dirty="0">
                <a:solidFill>
                  <a:prstClr val="black"/>
                </a:solidFill>
                <a:cs typeface="Calibri"/>
              </a:rPr>
              <a:t> </a:t>
            </a:r>
            <a:r>
              <a:rPr b="1" spc="-5" dirty="0">
                <a:solidFill>
                  <a:prstClr val="black"/>
                </a:solidFill>
                <a:cs typeface="Calibri"/>
              </a:rPr>
              <a:t>by</a:t>
            </a:r>
            <a:r>
              <a:rPr b="1" dirty="0">
                <a:solidFill>
                  <a:prstClr val="black"/>
                </a:solidFill>
                <a:cs typeface="Calibri"/>
              </a:rPr>
              <a:t> the</a:t>
            </a:r>
            <a:r>
              <a:rPr b="1" spc="-5" dirty="0">
                <a:solidFill>
                  <a:prstClr val="black"/>
                </a:solidFill>
                <a:cs typeface="Calibri"/>
              </a:rPr>
              <a:t> </a:t>
            </a:r>
            <a:r>
              <a:rPr b="1" spc="-20" dirty="0">
                <a:solidFill>
                  <a:prstClr val="black"/>
                </a:solidFill>
                <a:cs typeface="Calibri"/>
              </a:rPr>
              <a:t>Employer,</a:t>
            </a:r>
            <a:r>
              <a:rPr b="1" spc="-10" dirty="0">
                <a:solidFill>
                  <a:prstClr val="black"/>
                </a:solidFill>
                <a:cs typeface="Calibri"/>
              </a:rPr>
              <a:t> </a:t>
            </a:r>
            <a:r>
              <a:rPr b="1" dirty="0">
                <a:solidFill>
                  <a:prstClr val="black"/>
                </a:solidFill>
                <a:cs typeface="Calibri"/>
              </a:rPr>
              <a:t>it</a:t>
            </a:r>
            <a:r>
              <a:rPr b="1" spc="-20" dirty="0">
                <a:solidFill>
                  <a:prstClr val="black"/>
                </a:solidFill>
                <a:cs typeface="Calibri"/>
              </a:rPr>
              <a:t> </a:t>
            </a:r>
            <a:r>
              <a:rPr b="1" dirty="0">
                <a:solidFill>
                  <a:prstClr val="black"/>
                </a:solidFill>
                <a:cs typeface="Calibri"/>
              </a:rPr>
              <a:t>shall</a:t>
            </a:r>
            <a:r>
              <a:rPr b="1" spc="-25" dirty="0">
                <a:solidFill>
                  <a:prstClr val="black"/>
                </a:solidFill>
                <a:cs typeface="Calibri"/>
              </a:rPr>
              <a:t> </a:t>
            </a:r>
            <a:r>
              <a:rPr b="1" dirty="0">
                <a:solidFill>
                  <a:prstClr val="black"/>
                </a:solidFill>
                <a:cs typeface="Calibri"/>
              </a:rPr>
              <a:t>be</a:t>
            </a:r>
            <a:r>
              <a:rPr b="1" spc="-20" dirty="0">
                <a:solidFill>
                  <a:prstClr val="black"/>
                </a:solidFill>
                <a:cs typeface="Calibri"/>
              </a:rPr>
              <a:t> </a:t>
            </a:r>
            <a:r>
              <a:rPr b="1" spc="-10" dirty="0">
                <a:solidFill>
                  <a:prstClr val="black"/>
                </a:solidFill>
                <a:cs typeface="Calibri"/>
              </a:rPr>
              <a:t>submitted</a:t>
            </a:r>
            <a:r>
              <a:rPr b="1" spc="-45" dirty="0">
                <a:solidFill>
                  <a:prstClr val="black"/>
                </a:solidFill>
                <a:cs typeface="Calibri"/>
              </a:rPr>
              <a:t> </a:t>
            </a:r>
            <a:r>
              <a:rPr b="1" dirty="0">
                <a:solidFill>
                  <a:prstClr val="black"/>
                </a:solidFill>
                <a:cs typeface="Calibri"/>
              </a:rPr>
              <a:t>as</a:t>
            </a:r>
            <a:r>
              <a:rPr b="1" spc="5" dirty="0">
                <a:solidFill>
                  <a:prstClr val="black"/>
                </a:solidFill>
                <a:cs typeface="Calibri"/>
              </a:rPr>
              <a:t> </a:t>
            </a:r>
            <a:r>
              <a:rPr b="1" dirty="0">
                <a:solidFill>
                  <a:prstClr val="black"/>
                </a:solidFill>
                <a:cs typeface="Calibri"/>
              </a:rPr>
              <a:t>an </a:t>
            </a:r>
            <a:r>
              <a:rPr b="1" spc="-10" dirty="0">
                <a:solidFill>
                  <a:prstClr val="black"/>
                </a:solidFill>
                <a:cs typeface="Calibri"/>
              </a:rPr>
              <a:t>alternative offer</a:t>
            </a:r>
            <a:r>
              <a:rPr b="1" spc="-20" dirty="0">
                <a:solidFill>
                  <a:prstClr val="black"/>
                </a:solidFill>
                <a:cs typeface="Calibri"/>
              </a:rPr>
              <a:t> </a:t>
            </a:r>
            <a:r>
              <a:rPr b="1" dirty="0">
                <a:solidFill>
                  <a:prstClr val="black"/>
                </a:solidFill>
                <a:cs typeface="Calibri"/>
              </a:rPr>
              <a:t>on</a:t>
            </a:r>
            <a:r>
              <a:rPr b="1" spc="-20" dirty="0">
                <a:solidFill>
                  <a:prstClr val="black"/>
                </a:solidFill>
                <a:cs typeface="Calibri"/>
              </a:rPr>
              <a:t> </a:t>
            </a:r>
            <a:r>
              <a:rPr b="1" dirty="0">
                <a:solidFill>
                  <a:prstClr val="black"/>
                </a:solidFill>
                <a:cs typeface="Calibri"/>
              </a:rPr>
              <a:t>a </a:t>
            </a:r>
            <a:r>
              <a:rPr b="1" spc="-390" dirty="0">
                <a:solidFill>
                  <a:prstClr val="black"/>
                </a:solidFill>
                <a:cs typeface="Calibri"/>
              </a:rPr>
              <a:t> </a:t>
            </a:r>
            <a:r>
              <a:rPr b="1" spc="-10" dirty="0">
                <a:solidFill>
                  <a:prstClr val="black"/>
                </a:solidFill>
                <a:cs typeface="Calibri"/>
              </a:rPr>
              <a:t>separate</a:t>
            </a:r>
            <a:r>
              <a:rPr b="1" spc="-15" dirty="0">
                <a:solidFill>
                  <a:prstClr val="black"/>
                </a:solidFill>
                <a:cs typeface="Calibri"/>
              </a:rPr>
              <a:t> </a:t>
            </a:r>
            <a:r>
              <a:rPr b="1" spc="-10" dirty="0">
                <a:solidFill>
                  <a:prstClr val="black"/>
                </a:solidFill>
                <a:cs typeface="Calibri"/>
              </a:rPr>
              <a:t>Form</a:t>
            </a:r>
            <a:r>
              <a:rPr b="1" spc="-35" dirty="0">
                <a:solidFill>
                  <a:prstClr val="black"/>
                </a:solidFill>
                <a:cs typeface="Calibri"/>
              </a:rPr>
              <a:t> </a:t>
            </a:r>
            <a:r>
              <a:rPr b="1" dirty="0">
                <a:solidFill>
                  <a:prstClr val="black"/>
                </a:solidFill>
                <a:cs typeface="Calibri"/>
              </a:rPr>
              <a:t>of</a:t>
            </a:r>
            <a:r>
              <a:rPr b="1" spc="10" dirty="0">
                <a:solidFill>
                  <a:prstClr val="black"/>
                </a:solidFill>
                <a:cs typeface="Calibri"/>
              </a:rPr>
              <a:t> </a:t>
            </a:r>
            <a:r>
              <a:rPr b="1" spc="-40" dirty="0">
                <a:solidFill>
                  <a:prstClr val="black"/>
                </a:solidFill>
                <a:cs typeface="Calibri"/>
              </a:rPr>
              <a:t>Offer.</a:t>
            </a:r>
            <a:endParaRPr dirty="0">
              <a:solidFill>
                <a:prstClr val="black"/>
              </a:solidFill>
              <a:cs typeface="Calibri"/>
            </a:endParaRPr>
          </a:p>
          <a:p>
            <a:pPr marL="355600" indent="-342900">
              <a:buFontTx/>
              <a:buAutoNum type="arabicPeriod"/>
              <a:tabLst>
                <a:tab pos="354965" algn="l"/>
                <a:tab pos="355600" algn="l"/>
              </a:tabLst>
            </a:pPr>
            <a:r>
              <a:rPr b="1" dirty="0">
                <a:solidFill>
                  <a:prstClr val="black"/>
                </a:solidFill>
                <a:cs typeface="Calibri"/>
              </a:rPr>
              <a:t>If</a:t>
            </a:r>
            <a:r>
              <a:rPr b="1" spc="5" dirty="0">
                <a:solidFill>
                  <a:prstClr val="black"/>
                </a:solidFill>
                <a:cs typeface="Calibri"/>
              </a:rPr>
              <a:t> </a:t>
            </a:r>
            <a:r>
              <a:rPr b="1" spc="-10" dirty="0">
                <a:solidFill>
                  <a:prstClr val="black"/>
                </a:solidFill>
                <a:cs typeface="Calibri"/>
              </a:rPr>
              <a:t>more</a:t>
            </a:r>
            <a:r>
              <a:rPr b="1" spc="-5" dirty="0">
                <a:solidFill>
                  <a:prstClr val="black"/>
                </a:solidFill>
                <a:cs typeface="Calibri"/>
              </a:rPr>
              <a:t> </a:t>
            </a:r>
            <a:r>
              <a:rPr b="1" dirty="0">
                <a:solidFill>
                  <a:prstClr val="black"/>
                </a:solidFill>
                <a:cs typeface="Calibri"/>
              </a:rPr>
              <a:t>than</a:t>
            </a:r>
            <a:r>
              <a:rPr b="1" spc="-5" dirty="0">
                <a:solidFill>
                  <a:prstClr val="black"/>
                </a:solidFill>
                <a:cs typeface="Calibri"/>
              </a:rPr>
              <a:t> </a:t>
            </a:r>
            <a:r>
              <a:rPr b="1" dirty="0">
                <a:solidFill>
                  <a:prstClr val="black"/>
                </a:solidFill>
                <a:cs typeface="Calibri"/>
              </a:rPr>
              <a:t>one</a:t>
            </a:r>
            <a:r>
              <a:rPr b="1" spc="-30" dirty="0">
                <a:solidFill>
                  <a:prstClr val="black"/>
                </a:solidFill>
                <a:cs typeface="Calibri"/>
              </a:rPr>
              <a:t> </a:t>
            </a:r>
            <a:r>
              <a:rPr b="1" spc="-10" dirty="0">
                <a:solidFill>
                  <a:prstClr val="black"/>
                </a:solidFill>
                <a:cs typeface="Calibri"/>
              </a:rPr>
              <a:t>alternative</a:t>
            </a:r>
            <a:r>
              <a:rPr b="1" spc="-35" dirty="0">
                <a:solidFill>
                  <a:prstClr val="black"/>
                </a:solidFill>
                <a:cs typeface="Calibri"/>
              </a:rPr>
              <a:t> </a:t>
            </a:r>
            <a:r>
              <a:rPr b="1" spc="-5" dirty="0">
                <a:solidFill>
                  <a:prstClr val="black"/>
                </a:solidFill>
                <a:cs typeface="Calibri"/>
              </a:rPr>
              <a:t>tender</a:t>
            </a:r>
            <a:r>
              <a:rPr b="1" spc="-25" dirty="0">
                <a:solidFill>
                  <a:prstClr val="black"/>
                </a:solidFill>
                <a:cs typeface="Calibri"/>
              </a:rPr>
              <a:t> </a:t>
            </a:r>
            <a:r>
              <a:rPr b="1" dirty="0">
                <a:solidFill>
                  <a:prstClr val="black"/>
                </a:solidFill>
                <a:cs typeface="Calibri"/>
              </a:rPr>
              <a:t>is</a:t>
            </a:r>
            <a:r>
              <a:rPr b="1" spc="-5" dirty="0">
                <a:solidFill>
                  <a:prstClr val="black"/>
                </a:solidFill>
                <a:cs typeface="Calibri"/>
              </a:rPr>
              <a:t> </a:t>
            </a:r>
            <a:r>
              <a:rPr b="1" spc="-10" dirty="0">
                <a:solidFill>
                  <a:prstClr val="black"/>
                </a:solidFill>
                <a:cs typeface="Calibri"/>
              </a:rPr>
              <a:t>submitted</a:t>
            </a:r>
            <a:r>
              <a:rPr b="1" spc="-25" dirty="0">
                <a:solidFill>
                  <a:prstClr val="black"/>
                </a:solidFill>
                <a:cs typeface="Calibri"/>
              </a:rPr>
              <a:t> </a:t>
            </a:r>
            <a:r>
              <a:rPr b="1" spc="-5" dirty="0">
                <a:solidFill>
                  <a:prstClr val="black"/>
                </a:solidFill>
                <a:cs typeface="Calibri"/>
              </a:rPr>
              <a:t>each</a:t>
            </a:r>
            <a:r>
              <a:rPr b="1" spc="-15" dirty="0">
                <a:solidFill>
                  <a:prstClr val="black"/>
                </a:solidFill>
                <a:cs typeface="Calibri"/>
              </a:rPr>
              <a:t> </a:t>
            </a:r>
            <a:r>
              <a:rPr b="1" dirty="0">
                <a:solidFill>
                  <a:prstClr val="black"/>
                </a:solidFill>
                <a:cs typeface="Calibri"/>
              </a:rPr>
              <a:t>shall</a:t>
            </a:r>
            <a:r>
              <a:rPr b="1" spc="-10" dirty="0">
                <a:solidFill>
                  <a:prstClr val="black"/>
                </a:solidFill>
                <a:cs typeface="Calibri"/>
              </a:rPr>
              <a:t> </a:t>
            </a:r>
            <a:r>
              <a:rPr b="1" dirty="0">
                <a:solidFill>
                  <a:prstClr val="black"/>
                </a:solidFill>
                <a:cs typeface="Calibri"/>
              </a:rPr>
              <a:t>be </a:t>
            </a:r>
            <a:r>
              <a:rPr b="1" spc="-10" dirty="0">
                <a:solidFill>
                  <a:prstClr val="black"/>
                </a:solidFill>
                <a:cs typeface="Calibri"/>
              </a:rPr>
              <a:t>numbered</a:t>
            </a:r>
            <a:endParaRPr dirty="0">
              <a:solidFill>
                <a:prstClr val="black"/>
              </a:solidFill>
              <a:cs typeface="Calibri"/>
            </a:endParaRPr>
          </a:p>
          <a:p>
            <a:pPr marL="355600">
              <a:spcBef>
                <a:spcPts val="25"/>
              </a:spcBef>
            </a:pPr>
            <a:r>
              <a:rPr b="1" dirty="0">
                <a:solidFill>
                  <a:prstClr val="black"/>
                </a:solidFill>
                <a:cs typeface="Calibri"/>
              </a:rPr>
              <a:t>and</a:t>
            </a:r>
            <a:r>
              <a:rPr b="1" spc="-5" dirty="0">
                <a:solidFill>
                  <a:prstClr val="black"/>
                </a:solidFill>
                <a:cs typeface="Calibri"/>
              </a:rPr>
              <a:t> </a:t>
            </a:r>
            <a:r>
              <a:rPr b="1" spc="-10" dirty="0">
                <a:solidFill>
                  <a:prstClr val="black"/>
                </a:solidFill>
                <a:cs typeface="Calibri"/>
              </a:rPr>
              <a:t>submitted</a:t>
            </a:r>
            <a:r>
              <a:rPr b="1" spc="-35" dirty="0">
                <a:solidFill>
                  <a:prstClr val="black"/>
                </a:solidFill>
                <a:cs typeface="Calibri"/>
              </a:rPr>
              <a:t> </a:t>
            </a:r>
            <a:r>
              <a:rPr b="1" dirty="0">
                <a:solidFill>
                  <a:prstClr val="black"/>
                </a:solidFill>
                <a:cs typeface="Calibri"/>
              </a:rPr>
              <a:t>on</a:t>
            </a:r>
            <a:r>
              <a:rPr b="1" spc="-5" dirty="0">
                <a:solidFill>
                  <a:prstClr val="black"/>
                </a:solidFill>
                <a:cs typeface="Calibri"/>
              </a:rPr>
              <a:t> </a:t>
            </a:r>
            <a:r>
              <a:rPr b="1" dirty="0">
                <a:solidFill>
                  <a:prstClr val="black"/>
                </a:solidFill>
                <a:cs typeface="Calibri"/>
              </a:rPr>
              <a:t>a</a:t>
            </a:r>
            <a:r>
              <a:rPr b="1" spc="5" dirty="0">
                <a:solidFill>
                  <a:prstClr val="black"/>
                </a:solidFill>
                <a:cs typeface="Calibri"/>
              </a:rPr>
              <a:t> </a:t>
            </a:r>
            <a:r>
              <a:rPr b="1" spc="-10" dirty="0">
                <a:solidFill>
                  <a:prstClr val="black"/>
                </a:solidFill>
                <a:cs typeface="Calibri"/>
              </a:rPr>
              <a:t>separate Form</a:t>
            </a:r>
            <a:r>
              <a:rPr b="1" spc="-35" dirty="0">
                <a:solidFill>
                  <a:prstClr val="black"/>
                </a:solidFill>
                <a:cs typeface="Calibri"/>
              </a:rPr>
              <a:t> </a:t>
            </a:r>
            <a:r>
              <a:rPr b="1" dirty="0">
                <a:solidFill>
                  <a:prstClr val="black"/>
                </a:solidFill>
                <a:cs typeface="Calibri"/>
              </a:rPr>
              <a:t>of</a:t>
            </a:r>
            <a:r>
              <a:rPr b="1" spc="15" dirty="0">
                <a:solidFill>
                  <a:prstClr val="black"/>
                </a:solidFill>
                <a:cs typeface="Calibri"/>
              </a:rPr>
              <a:t> </a:t>
            </a:r>
            <a:r>
              <a:rPr b="1" spc="-15" dirty="0">
                <a:solidFill>
                  <a:prstClr val="black"/>
                </a:solidFill>
                <a:cs typeface="Calibri"/>
              </a:rPr>
              <a:t>Offer</a:t>
            </a:r>
            <a:r>
              <a:rPr b="1" spc="15" dirty="0">
                <a:solidFill>
                  <a:prstClr val="black"/>
                </a:solidFill>
                <a:cs typeface="Calibri"/>
              </a:rPr>
              <a:t> </a:t>
            </a:r>
            <a:r>
              <a:rPr b="1" dirty="0">
                <a:solidFill>
                  <a:prstClr val="black"/>
                </a:solidFill>
                <a:cs typeface="Calibri"/>
              </a:rPr>
              <a:t>duly</a:t>
            </a:r>
            <a:r>
              <a:rPr b="1" spc="-25" dirty="0">
                <a:solidFill>
                  <a:prstClr val="black"/>
                </a:solidFill>
                <a:cs typeface="Calibri"/>
              </a:rPr>
              <a:t> </a:t>
            </a:r>
            <a:r>
              <a:rPr b="1" spc="-10" dirty="0">
                <a:solidFill>
                  <a:prstClr val="black"/>
                </a:solidFill>
                <a:cs typeface="Calibri"/>
              </a:rPr>
              <a:t>completed</a:t>
            </a:r>
            <a:r>
              <a:rPr b="1" spc="-30" dirty="0">
                <a:solidFill>
                  <a:prstClr val="black"/>
                </a:solidFill>
                <a:cs typeface="Calibri"/>
              </a:rPr>
              <a:t> </a:t>
            </a:r>
            <a:r>
              <a:rPr b="1" dirty="0">
                <a:solidFill>
                  <a:prstClr val="black"/>
                </a:solidFill>
                <a:cs typeface="Calibri"/>
              </a:rPr>
              <a:t>and</a:t>
            </a:r>
            <a:r>
              <a:rPr b="1" spc="-5" dirty="0">
                <a:solidFill>
                  <a:prstClr val="black"/>
                </a:solidFill>
                <a:cs typeface="Calibri"/>
              </a:rPr>
              <a:t> signed.</a:t>
            </a:r>
            <a:endParaRPr dirty="0">
              <a:solidFill>
                <a:prstClr val="black"/>
              </a:solidFill>
              <a:cs typeface="Calibri"/>
            </a:endParaRPr>
          </a:p>
        </p:txBody>
      </p:sp>
    </p:spTree>
    <p:extLst>
      <p:ext uri="{BB962C8B-B14F-4D97-AF65-F5344CB8AC3E}">
        <p14:creationId xmlns:p14="http://schemas.microsoft.com/office/powerpoint/2010/main" val="1498204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E43E8D-DCC9-42DE-A41C-41CD819BBF2A}"/>
              </a:ext>
            </a:extLst>
          </p:cNvPr>
          <p:cNvSpPr txBox="1"/>
          <p:nvPr/>
        </p:nvSpPr>
        <p:spPr>
          <a:xfrm>
            <a:off x="1" y="645"/>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effectLst/>
                <a:uLnTx/>
                <a:uFillTx/>
                <a:latin typeface="+mj-lt"/>
                <a:ea typeface="+mn-ea"/>
                <a:cs typeface="+mn-cs"/>
              </a:rPr>
              <a:t>C1.2.1 CONDITIONS OF CONTRACT</a:t>
            </a:r>
          </a:p>
        </p:txBody>
      </p:sp>
      <p:sp>
        <p:nvSpPr>
          <p:cNvPr id="4" name="Content Placeholder 3">
            <a:extLst>
              <a:ext uri="{FF2B5EF4-FFF2-40B4-BE49-F238E27FC236}">
                <a16:creationId xmlns:a16="http://schemas.microsoft.com/office/drawing/2014/main" id="{9AB7F7ED-D2FE-4BE1-B1DA-0073B3A87040}"/>
              </a:ext>
            </a:extLst>
          </p:cNvPr>
          <p:cNvSpPr txBox="1">
            <a:spLocks noGrp="1"/>
          </p:cNvSpPr>
          <p:nvPr>
            <p:ph idx="1"/>
          </p:nvPr>
        </p:nvSpPr>
        <p:spPr>
          <a:xfrm>
            <a:off x="802675" y="943366"/>
            <a:ext cx="7609827" cy="42503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360000" algn="l"/>
                <a:tab pos="720000" algn="l"/>
                <a:tab pos="1080000" algn="l"/>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60000" algn="l"/>
                <a:tab pos="720000" algn="l"/>
                <a:tab pos="1080000" algn="l"/>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8.4	Termination</a:t>
            </a:r>
          </a:p>
          <a:p>
            <a:pPr marL="0" marR="0" lvl="0" indent="0" algn="l" defTabSz="914400" rtl="0" eaLnBrk="1" fontAlgn="auto" latinLnBrk="0" hangingPunct="1">
              <a:lnSpc>
                <a:spcPct val="100000"/>
              </a:lnSpc>
              <a:spcBef>
                <a:spcPts val="0"/>
              </a:spcBef>
              <a:spcAft>
                <a:spcPts val="0"/>
              </a:spcAft>
              <a:buClrTx/>
              <a:buSzTx/>
              <a:buFontTx/>
              <a:buNone/>
              <a:tabLst>
                <a:tab pos="360000" algn="l"/>
                <a:tab pos="720000" algn="l"/>
                <a:tab pos="1080000" algn="l"/>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515938" marR="0" lvl="0" indent="-515938" algn="l" defTabSz="914400" rtl="0" eaLnBrk="1" fontAlgn="auto" latinLnBrk="0" hangingPunct="1">
              <a:lnSpc>
                <a:spcPct val="100000"/>
              </a:lnSpc>
              <a:spcBef>
                <a:spcPts val="0"/>
              </a:spcBef>
              <a:spcAft>
                <a:spcPts val="0"/>
              </a:spcAft>
              <a:buClrTx/>
              <a:buSzTx/>
              <a:buFontTx/>
              <a:buNone/>
              <a:tabLst>
                <a:tab pos="342900" algn="l"/>
                <a:tab pos="515938" algn="l"/>
                <a:tab pos="1079500" algn="l"/>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8.4.1	</a:t>
            </a:r>
            <a:r>
              <a:rPr lang="en-ZA" sz="1400" dirty="0">
                <a:solidFill>
                  <a:prstClr val="black"/>
                </a:solidFill>
                <a:latin typeface="Arial" panose="020B0604020202020204" pitchFamily="34" charset="0"/>
                <a:cs typeface="Arial" panose="020B0604020202020204" pitchFamily="34" charset="0"/>
              </a:rPr>
              <a:t>The Employer may in addition to his rights under sub-clauses 6.4.2, 6.4.3 and 10.5 terminate the Contract by giving not less than thirty (30) days written notice thereof to the Service Provider after the occurrence of any of the following events: </a:t>
            </a:r>
          </a:p>
          <a:p>
            <a:pPr marL="858838" marR="0" indent="-342900" algn="just">
              <a:spcBef>
                <a:spcPts val="0"/>
              </a:spcBef>
              <a:spcAft>
                <a:spcPts val="0"/>
              </a:spcAft>
              <a:buNone/>
              <a:tabLst>
                <a:tab pos="358775" algn="l"/>
                <a:tab pos="685800" algn="l"/>
                <a:tab pos="858838" algn="l"/>
                <a:tab pos="1079500" algn="l"/>
                <a:tab pos="1439863" algn="l"/>
                <a:tab pos="1800225" algn="l"/>
              </a:tabLst>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r>
              <a:rPr lang="en-ZA" sz="1400" dirty="0">
                <a:solidFill>
                  <a:prstClr val="black"/>
                </a:solidFill>
                <a:latin typeface="Arial" panose="020B0604020202020204" pitchFamily="34" charset="0"/>
                <a:cs typeface="Arial" panose="020B0604020202020204" pitchFamily="34" charset="0"/>
              </a:rPr>
              <a:t>if the Service Provider does not remedy a failure in the performance of his obligations under the Contract within thirty (30) days after having been notified thereof, or within any further period as the Employer may have subsequently approved in writing;</a:t>
            </a:r>
            <a:endParaRPr lang="en-US" sz="1400" dirty="0">
              <a:solidFill>
                <a:prstClr val="black"/>
              </a:solidFill>
              <a:latin typeface="Arial" panose="020B0604020202020204" pitchFamily="34" charset="0"/>
              <a:cs typeface="Arial" panose="020B0604020202020204" pitchFamily="34" charset="0"/>
            </a:endParaRPr>
          </a:p>
          <a:p>
            <a:pPr marL="858838" lvl="1" indent="-342900" algn="just" fontAlgn="auto">
              <a:spcBef>
                <a:spcPts val="0"/>
              </a:spcBef>
              <a:buClrTx/>
              <a:buSzTx/>
              <a:buNone/>
              <a:tabLst>
                <a:tab pos="358775" algn="l"/>
                <a:tab pos="685800" algn="l"/>
                <a:tab pos="858838" algn="l"/>
                <a:tab pos="1079500" algn="l"/>
                <a:tab pos="1439863" algn="l"/>
                <a:tab pos="1800225" algn="l"/>
              </a:tabLst>
              <a:defRPr/>
            </a:pPr>
            <a:r>
              <a:rPr lang="en-ZA" sz="1400" dirty="0">
                <a:solidFill>
                  <a:prstClr val="black"/>
                </a:solidFill>
                <a:latin typeface="Arial" panose="020B0604020202020204" pitchFamily="34" charset="0"/>
                <a:cs typeface="Arial" panose="020B0604020202020204" pitchFamily="34" charset="0"/>
              </a:rPr>
              <a:t>(b)  if the Service Provider becomes insolvent or bankrupt; </a:t>
            </a:r>
          </a:p>
          <a:p>
            <a:pPr marL="571500" marR="0" indent="-55563" algn="just">
              <a:spcBef>
                <a:spcPts val="0"/>
              </a:spcBef>
              <a:spcAft>
                <a:spcPts val="0"/>
              </a:spcAft>
              <a:buNone/>
              <a:tabLst>
                <a:tab pos="630238" algn="l"/>
                <a:tab pos="1079500" algn="l"/>
                <a:tab pos="1439863" algn="l"/>
                <a:tab pos="1800225" algn="l"/>
              </a:tabLst>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t>
            </a:r>
            <a:r>
              <a:rPr lang="en-ZA" sz="1400" dirty="0">
                <a:solidFill>
                  <a:prstClr val="black"/>
                </a:solidFill>
                <a:latin typeface="Arial" panose="020B0604020202020204" pitchFamily="34" charset="0"/>
                <a:cs typeface="Arial" panose="020B0604020202020204" pitchFamily="34" charset="0"/>
              </a:rPr>
              <a:t> if, as the result of Force Majeure, the Service Provider is unable to perform a material portion of the Services for a period of not less than sixty (60) days;</a:t>
            </a:r>
            <a:endParaRPr lang="en-US" sz="1400" dirty="0">
              <a:solidFill>
                <a:prstClr val="black"/>
              </a:solidFill>
              <a:latin typeface="Arial" panose="020B0604020202020204" pitchFamily="34" charset="0"/>
              <a:cs typeface="Arial" panose="020B0604020202020204" pitchFamily="34" charset="0"/>
            </a:endParaRPr>
          </a:p>
          <a:p>
            <a:pPr marL="858838" marR="0" lvl="1" indent="-342900" algn="l" defTabSz="914400" rtl="0" eaLnBrk="1" fontAlgn="auto" latinLnBrk="0" hangingPunct="1">
              <a:lnSpc>
                <a:spcPct val="100000"/>
              </a:lnSpc>
              <a:spcBef>
                <a:spcPts val="0"/>
              </a:spcBef>
              <a:spcAft>
                <a:spcPts val="0"/>
              </a:spcAft>
              <a:buClrTx/>
              <a:buSzTx/>
              <a:buFontTx/>
              <a:buAutoNum type="alphaLcParenBoth" startAt="4"/>
              <a:tabLst>
                <a:tab pos="360000" algn="l"/>
                <a:tab pos="720000" algn="l"/>
                <a:tab pos="1080000" algn="l"/>
              </a:tabLst>
              <a:defRPr/>
            </a:pPr>
            <a:r>
              <a:rPr lang="en-ZA" sz="1400" dirty="0">
                <a:solidFill>
                  <a:prstClr val="black"/>
                </a:solidFill>
                <a:latin typeface="Arial" panose="020B0604020202020204" pitchFamily="34" charset="0"/>
                <a:cs typeface="Arial" panose="020B0604020202020204" pitchFamily="34" charset="0"/>
              </a:rPr>
              <a:t>Committing an offence in terms of clauses 6.1 and/or 6.4; </a:t>
            </a:r>
          </a:p>
          <a:p>
            <a:pPr marL="858838" lvl="1" indent="-342900">
              <a:lnSpc>
                <a:spcPct val="100000"/>
              </a:lnSpc>
              <a:spcBef>
                <a:spcPts val="0"/>
              </a:spcBef>
              <a:buFontTx/>
              <a:buAutoNum type="alphaLcParenBoth" startAt="4"/>
              <a:tabLst>
                <a:tab pos="358775" algn="l"/>
                <a:tab pos="719138" algn="l"/>
                <a:tab pos="973138" algn="l"/>
              </a:tabLst>
              <a:defRPr/>
            </a:pPr>
            <a:r>
              <a:rPr lang="en-ZA" sz="1400" dirty="0">
                <a:solidFill>
                  <a:prstClr val="black"/>
                </a:solidFill>
                <a:latin typeface="Arial" panose="020B0604020202020204" pitchFamily="34" charset="0"/>
                <a:cs typeface="Arial" panose="020B0604020202020204" pitchFamily="34" charset="0"/>
              </a:rPr>
              <a:t>if the Service Provider acts in such a way, under this contract or any other contract with the Employer, that a statute relating to the combating of fraud, corruption, uncompetitive practice and the like can be invoked; or </a:t>
            </a:r>
          </a:p>
          <a:p>
            <a:pPr marL="858838" lvl="1" indent="-342900">
              <a:lnSpc>
                <a:spcPct val="100000"/>
              </a:lnSpc>
              <a:spcBef>
                <a:spcPts val="0"/>
              </a:spcBef>
              <a:buFontTx/>
              <a:buAutoNum type="alphaLcParenBoth" startAt="4"/>
              <a:tabLst>
                <a:tab pos="360000" algn="l"/>
                <a:tab pos="720000" algn="l"/>
                <a:tab pos="1080000" algn="l"/>
              </a:tabLst>
              <a:defRPr/>
            </a:pPr>
            <a:r>
              <a:rPr lang="en-ZA" sz="1400" dirty="0">
                <a:solidFill>
                  <a:prstClr val="black"/>
                </a:solidFill>
                <a:latin typeface="Arial" panose="020B0604020202020204" pitchFamily="34" charset="0"/>
                <a:cs typeface="Arial" panose="020B0604020202020204" pitchFamily="34" charset="0"/>
              </a:rPr>
              <a:t>if the Employer, at any time in its sole discretion determines that it no longer requires the completion of the Service by the Service Provider.”</a:t>
            </a:r>
          </a:p>
          <a:p>
            <a:pPr marL="0" marR="0" lvl="0" indent="0" algn="l" defTabSz="914400" rtl="0" eaLnBrk="1" fontAlgn="auto" latinLnBrk="0" hangingPunct="1">
              <a:lnSpc>
                <a:spcPct val="100000"/>
              </a:lnSpc>
              <a:spcBef>
                <a:spcPts val="0"/>
              </a:spcBef>
              <a:spcAft>
                <a:spcPts val="0"/>
              </a:spcAft>
              <a:buClrTx/>
              <a:buSzTx/>
              <a:buFontTx/>
              <a:buNone/>
              <a:tabLst>
                <a:tab pos="360000" algn="l"/>
                <a:tab pos="720000" algn="l"/>
                <a:tab pos="1080000" algn="l"/>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692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568036" y="3156342"/>
            <a:ext cx="81326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panose="020F0502020204030204"/>
                <a:ea typeface="+mn-ea"/>
                <a:cs typeface="+mn-cs"/>
              </a:rPr>
              <a:t>PART C2: PRICING DATA</a:t>
            </a:r>
          </a:p>
        </p:txBody>
      </p:sp>
    </p:spTree>
    <p:extLst>
      <p:ext uri="{BB962C8B-B14F-4D97-AF65-F5344CB8AC3E}">
        <p14:creationId xmlns:p14="http://schemas.microsoft.com/office/powerpoint/2010/main" val="364964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042016-FB3A-8849-8EE6-07899B978247}"/>
              </a:ext>
            </a:extLst>
          </p:cNvPr>
          <p:cNvSpPr txBox="1"/>
          <p:nvPr/>
        </p:nvSpPr>
        <p:spPr>
          <a:xfrm>
            <a:off x="0" y="3161920"/>
            <a:ext cx="9143999" cy="584775"/>
          </a:xfrm>
          <a:prstGeom prst="rect">
            <a:avLst/>
          </a:prstGeom>
          <a:noFill/>
        </p:spPr>
        <p:txBody>
          <a:bodyPr wrap="square" rtlCol="0">
            <a:spAutoFit/>
          </a:bodyPr>
          <a:lstStyle/>
          <a:p>
            <a:pPr algn="ctr"/>
            <a:r>
              <a:rPr lang="en-ZA" sz="3200" dirty="0">
                <a:solidFill>
                  <a:schemeClr val="bg1"/>
                </a:solidFill>
                <a:latin typeface="Exo 2" panose="00000800000000000000" pitchFamily="50" charset="0"/>
              </a:rPr>
              <a:t>SECTION DIVIDER</a:t>
            </a:r>
            <a:r>
              <a:rPr lang="en-ZA" sz="3200" baseline="0" dirty="0">
                <a:solidFill>
                  <a:schemeClr val="bg1"/>
                </a:solidFill>
                <a:latin typeface="Exo 2" panose="00000800000000000000" pitchFamily="50" charset="0"/>
              </a:rPr>
              <a:t> TITLE GOES HERE</a:t>
            </a:r>
            <a:endParaRPr lang="en-ZA" sz="3200" dirty="0">
              <a:solidFill>
                <a:schemeClr val="bg1"/>
              </a:solidFill>
              <a:latin typeface="Exo 2" panose="00000800000000000000" pitchFamily="50" charset="0"/>
            </a:endParaRPr>
          </a:p>
        </p:txBody>
      </p:sp>
      <p:sp>
        <p:nvSpPr>
          <p:cNvPr id="3" name="Rectangle 2">
            <a:extLst>
              <a:ext uri="{FF2B5EF4-FFF2-40B4-BE49-F238E27FC236}">
                <a16:creationId xmlns:a16="http://schemas.microsoft.com/office/drawing/2014/main" id="{644EABE0-1CB8-46D4-BB22-1DF3717118A9}"/>
              </a:ext>
            </a:extLst>
          </p:cNvPr>
          <p:cNvSpPr txBox="1">
            <a:spLocks noChangeArrowheads="1"/>
          </p:cNvSpPr>
          <p:nvPr/>
        </p:nvSpPr>
        <p:spPr>
          <a:xfrm>
            <a:off x="1309094" y="501582"/>
            <a:ext cx="6801862" cy="978729"/>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ZA" sz="3200" b="1" dirty="0">
                <a:latin typeface="Arial" panose="020B0604020202020204" pitchFamily="34" charset="0"/>
                <a:cs typeface="Arial" panose="020B0604020202020204" pitchFamily="34" charset="0"/>
              </a:rPr>
              <a:t>Part  T1.1:   Information in Tender </a:t>
            </a:r>
          </a:p>
          <a:p>
            <a:pPr lvl="0" algn="ctr">
              <a:defRPr/>
            </a:pPr>
            <a:r>
              <a:rPr lang="en-ZA" sz="3200" b="1" dirty="0">
                <a:latin typeface="Arial" panose="020B0604020202020204" pitchFamily="34" charset="0"/>
                <a:cs typeface="Arial" panose="020B0604020202020204" pitchFamily="34" charset="0"/>
              </a:rPr>
              <a:t>Notice - Tender Submission</a:t>
            </a:r>
          </a:p>
        </p:txBody>
      </p:sp>
      <p:sp>
        <p:nvSpPr>
          <p:cNvPr id="5" name="Rectangle 4">
            <a:extLst>
              <a:ext uri="{FF2B5EF4-FFF2-40B4-BE49-F238E27FC236}">
                <a16:creationId xmlns:a16="http://schemas.microsoft.com/office/drawing/2014/main" id="{6C0BD29E-B5F3-4027-8A10-41FBA616A5A6}"/>
              </a:ext>
            </a:extLst>
          </p:cNvPr>
          <p:cNvSpPr/>
          <p:nvPr/>
        </p:nvSpPr>
        <p:spPr>
          <a:xfrm>
            <a:off x="1393069" y="1765003"/>
            <a:ext cx="7164279" cy="4401205"/>
          </a:xfrm>
          <a:prstGeom prst="rect">
            <a:avLst/>
          </a:prstGeom>
        </p:spPr>
        <p:txBody>
          <a:bodyPr wrap="square">
            <a:spAutoFit/>
          </a:bodyPr>
          <a:lstStyle/>
          <a:p>
            <a:pPr marL="285750" indent="-285750" fontAlgn="t">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Tender Closing Date and delivery address: </a:t>
            </a:r>
          </a:p>
          <a:p>
            <a:pPr fontAlgn="t"/>
            <a:endParaRPr lang="en-US" sz="1400" dirty="0">
              <a:solidFill>
                <a:prstClr val="black"/>
              </a:solidFill>
              <a:latin typeface="Arial" panose="020B0604020202020204" pitchFamily="34" charset="0"/>
              <a:cs typeface="Arial" panose="020B0604020202020204" pitchFamily="34" charset="0"/>
            </a:endParaRPr>
          </a:p>
          <a:p>
            <a:pPr fontAlgn="t"/>
            <a:r>
              <a:rPr lang="en-ZA" sz="1400" dirty="0">
                <a:latin typeface="Arial" panose="020B0604020202020204" pitchFamily="34" charset="0"/>
                <a:cs typeface="Arial" panose="020B0604020202020204" pitchFamily="34" charset="0"/>
              </a:rPr>
              <a:t>Location of the tender box for Tender Submission:</a:t>
            </a:r>
            <a:r>
              <a:rPr lang="en-ZA" sz="1400" b="1" dirty="0">
                <a:latin typeface="Arial" panose="020B0604020202020204" pitchFamily="34" charset="0"/>
                <a:cs typeface="Arial" panose="020B0604020202020204" pitchFamily="34" charset="0"/>
              </a:rPr>
              <a:t> Reception</a:t>
            </a:r>
          </a:p>
          <a:p>
            <a:pPr fontAlgn="t"/>
            <a:endParaRPr lang="en-US" sz="1400" dirty="0">
              <a:solidFill>
                <a:prstClr val="black"/>
              </a:solidFill>
              <a:latin typeface="Arial" panose="020B0604020202020204" pitchFamily="34" charset="0"/>
              <a:cs typeface="Arial" panose="020B0604020202020204" pitchFamily="34" charset="0"/>
            </a:endParaRPr>
          </a:p>
          <a:p>
            <a:r>
              <a:rPr lang="en-ZA" sz="1400" dirty="0">
                <a:latin typeface="Arial" panose="020B0604020202020204" pitchFamily="34" charset="0"/>
                <a:cs typeface="Arial" panose="020B0604020202020204" pitchFamily="34" charset="0"/>
              </a:rPr>
              <a:t>Physical address: 	</a:t>
            </a:r>
            <a:r>
              <a:rPr lang="en-ZA" sz="1400" b="1" dirty="0">
                <a:latin typeface="Arial" panose="020B0604020202020204" pitchFamily="34" charset="0"/>
                <a:cs typeface="Arial" panose="020B0604020202020204" pitchFamily="34" charset="0"/>
              </a:rPr>
              <a:t>The South African National Roads Agency SOC Ltd</a:t>
            </a:r>
          </a:p>
          <a:p>
            <a:r>
              <a:rPr lang="en-ZA" sz="1400" b="1" dirty="0">
                <a:latin typeface="Arial" panose="020B0604020202020204" pitchFamily="34" charset="0"/>
                <a:cs typeface="Arial" panose="020B0604020202020204" pitchFamily="34" charset="0"/>
              </a:rPr>
              <a:t>		Northern Region</a:t>
            </a:r>
            <a:endParaRPr lang="en-ZA" sz="1400" dirty="0">
              <a:latin typeface="Arial" panose="020B0604020202020204" pitchFamily="34" charset="0"/>
              <a:cs typeface="Arial" panose="020B0604020202020204" pitchFamily="34" charset="0"/>
            </a:endParaRPr>
          </a:p>
          <a:p>
            <a:r>
              <a:rPr lang="en-ZA" sz="1400" b="1" dirty="0">
                <a:latin typeface="Arial" panose="020B0604020202020204" pitchFamily="34" charset="0"/>
                <a:cs typeface="Arial" panose="020B0604020202020204" pitchFamily="34" charset="0"/>
              </a:rPr>
              <a:t>		38 Ida Street</a:t>
            </a:r>
          </a:p>
          <a:p>
            <a:r>
              <a:rPr lang="en-ZA" sz="1400" b="1" dirty="0">
                <a:latin typeface="Arial" panose="020B0604020202020204" pitchFamily="34" charset="0"/>
                <a:cs typeface="Arial" panose="020B0604020202020204" pitchFamily="34" charset="0"/>
              </a:rPr>
              <a:t>	          	Menlo Park</a:t>
            </a:r>
          </a:p>
          <a:p>
            <a:r>
              <a:rPr lang="en-ZA" sz="1400" b="1" dirty="0">
                <a:latin typeface="Arial" panose="020B0604020202020204" pitchFamily="34" charset="0"/>
                <a:cs typeface="Arial" panose="020B0604020202020204" pitchFamily="34" charset="0"/>
              </a:rPr>
              <a:t>	           	0081</a:t>
            </a:r>
          </a:p>
          <a:p>
            <a:endParaRPr lang="en-ZA" sz="1400" b="1" dirty="0">
              <a:latin typeface="Arial" panose="020B0604020202020204" pitchFamily="34" charset="0"/>
              <a:cs typeface="Arial" panose="020B0604020202020204" pitchFamily="34" charset="0"/>
            </a:endParaRPr>
          </a:p>
          <a:p>
            <a:endParaRPr lang="en-US" sz="14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solidFill>
                  <a:prstClr val="black"/>
                </a:solidFill>
                <a:latin typeface="Arial" panose="020B0604020202020204" pitchFamily="34" charset="0"/>
                <a:cs typeface="Arial" panose="020B0604020202020204" pitchFamily="34" charset="0"/>
              </a:rPr>
              <a:t>The closing dates and times for submission of tender offers are</a:t>
            </a:r>
            <a:r>
              <a:rPr lang="en-US" sz="1400" dirty="0">
                <a:solidFill>
                  <a:prstClr val="black"/>
                </a:solidFill>
                <a:latin typeface="Arial" panose="020B0604020202020204" pitchFamily="34" charset="0"/>
                <a:cs typeface="Arial" panose="020B0604020202020204" pitchFamily="34" charset="0"/>
              </a:rPr>
              <a:t>:</a:t>
            </a:r>
          </a:p>
          <a:p>
            <a:pPr fontAlgn="t"/>
            <a:endParaRPr lang="en-US" sz="1400" dirty="0">
              <a:solidFill>
                <a:prstClr val="black"/>
              </a:solidFill>
              <a:latin typeface="Arial" panose="020B0604020202020204" pitchFamily="34" charset="0"/>
              <a:cs typeface="Arial" panose="020B0604020202020204" pitchFamily="34" charset="0"/>
            </a:endParaRPr>
          </a:p>
          <a:p>
            <a:pPr fontAlgn="t"/>
            <a:r>
              <a:rPr lang="en-US" sz="1400" b="1" dirty="0">
                <a:solidFill>
                  <a:srgbClr val="FF0000"/>
                </a:solidFill>
                <a:latin typeface="Arial" panose="020B0604020202020204" pitchFamily="34" charset="0"/>
                <a:cs typeface="Arial" panose="020B0604020202020204" pitchFamily="34" charset="0"/>
              </a:rPr>
              <a:t>      14 April 2023 at 11H00</a:t>
            </a:r>
          </a:p>
          <a:p>
            <a:pPr fontAlgn="t"/>
            <a:endParaRPr lang="en-US" sz="1400" dirty="0">
              <a:solidFill>
                <a:prstClr val="black"/>
              </a:solidFill>
              <a:latin typeface="Arial" panose="020B0604020202020204" pitchFamily="34" charset="0"/>
              <a:cs typeface="Arial" panose="020B0604020202020204" pitchFamily="34" charset="0"/>
            </a:endParaRPr>
          </a:p>
          <a:p>
            <a:pPr fontAlgn="t"/>
            <a:r>
              <a:rPr lang="en-US" sz="1400" dirty="0">
                <a:solidFill>
                  <a:prstClr val="black"/>
                </a:solidFill>
                <a:latin typeface="Arial" panose="020B0604020202020204" pitchFamily="34" charset="0"/>
                <a:cs typeface="Arial" panose="020B0604020202020204" pitchFamily="34" charset="0"/>
              </a:rPr>
              <a:t>It is in the tenderer’s interest to ensure that the delivery of the tender offer is recorded in the Employer’s register of tenders received.</a:t>
            </a:r>
          </a:p>
          <a:p>
            <a:pPr fontAlgn="t"/>
            <a:endParaRPr lang="en-US" sz="1400" dirty="0">
              <a:solidFill>
                <a:prstClr val="black"/>
              </a:solidFill>
              <a:latin typeface="Arial" panose="020B0604020202020204" pitchFamily="34" charset="0"/>
              <a:cs typeface="Arial" panose="020B0604020202020204" pitchFamily="34" charset="0"/>
            </a:endParaRPr>
          </a:p>
          <a:p>
            <a:pPr fontAlgn="t"/>
            <a:r>
              <a:rPr lang="en-US" sz="1400" dirty="0">
                <a:solidFill>
                  <a:prstClr val="black"/>
                </a:solidFill>
                <a:latin typeface="Arial" panose="020B0604020202020204" pitchFamily="34" charset="0"/>
                <a:cs typeface="Arial" panose="020B0604020202020204" pitchFamily="34" charset="0"/>
              </a:rPr>
              <a:t>Submitted tenders must reflect the contract details </a:t>
            </a:r>
          </a:p>
          <a:p>
            <a:pPr fontAlgn="t"/>
            <a:r>
              <a:rPr lang="en-US" sz="1400" dirty="0">
                <a:solidFill>
                  <a:prstClr val="black"/>
                </a:solidFill>
                <a:latin typeface="Arial" panose="020B0604020202020204" pitchFamily="34" charset="0"/>
                <a:cs typeface="Arial" panose="020B0604020202020204" pitchFamily="34" charset="0"/>
              </a:rPr>
              <a:t>	e.g.: CONTRACT SANRAL N.004-120-2022/1F</a:t>
            </a:r>
          </a:p>
        </p:txBody>
      </p:sp>
    </p:spTree>
    <p:extLst>
      <p:ext uri="{BB962C8B-B14F-4D97-AF65-F5344CB8AC3E}">
        <p14:creationId xmlns:p14="http://schemas.microsoft.com/office/powerpoint/2010/main" val="24334214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B0E9FF-FC72-42F1-B571-4DE525C85531}"/>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algn="ctr"/>
            <a:r>
              <a:rPr lang="en-ZA" sz="2500" b="1" dirty="0">
                <a:latin typeface="+mj-lt"/>
              </a:rPr>
              <a:t>EXCEL SPREADSHEET ON THE WEBSITE</a:t>
            </a:r>
          </a:p>
        </p:txBody>
      </p:sp>
      <p:sp>
        <p:nvSpPr>
          <p:cNvPr id="4" name="Content Placeholder 3">
            <a:extLst>
              <a:ext uri="{FF2B5EF4-FFF2-40B4-BE49-F238E27FC236}">
                <a16:creationId xmlns:a16="http://schemas.microsoft.com/office/drawing/2014/main" id="{011D57DE-FFE9-48B2-94EF-1153D0A1B0E5}"/>
              </a:ext>
            </a:extLst>
          </p:cNvPr>
          <p:cNvSpPr txBox="1">
            <a:spLocks noGrp="1"/>
          </p:cNvSpPr>
          <p:nvPr>
            <p:ph idx="1"/>
          </p:nvPr>
        </p:nvSpPr>
        <p:spPr>
          <a:xfrm>
            <a:off x="794009" y="960254"/>
            <a:ext cx="6686550" cy="5699909"/>
          </a:xfrm>
          <a:prstGeom prst="rect">
            <a:avLst/>
          </a:prstGeom>
          <a:noFill/>
        </p:spPr>
        <p:txBody>
          <a:bodyPr wrap="square" rtlCol="0">
            <a:spAutoFit/>
          </a:bodyPr>
          <a:lstStyle/>
          <a:p>
            <a:pPr>
              <a:tabLst>
                <a:tab pos="360000" algn="l"/>
                <a:tab pos="720000" algn="l"/>
                <a:tab pos="1080000" algn="l"/>
              </a:tabLst>
            </a:pPr>
            <a:r>
              <a:rPr lang="en-ZA" sz="1400" dirty="0">
                <a:latin typeface="Arial" panose="020B0604020202020204" pitchFamily="34" charset="0"/>
                <a:cs typeface="Arial" panose="020B0604020202020204" pitchFamily="34" charset="0"/>
              </a:rPr>
              <a:t>C2.1.8	</a:t>
            </a:r>
            <a:r>
              <a:rPr lang="en-ZA" sz="1400" dirty="0">
                <a:solidFill>
                  <a:srgbClr val="FF0000"/>
                </a:solidFill>
                <a:latin typeface="Arial" panose="020B0604020202020204" pitchFamily="34" charset="0"/>
                <a:cs typeface="Arial" panose="020B0604020202020204" pitchFamily="34" charset="0"/>
              </a:rPr>
              <a:t>Provisional and Prime Cost Sums: Each sum shall only be used, in whole or in part, in accordance with the Employer’s instructions and the Contract Price shall be adjusted accordingly.</a:t>
            </a:r>
            <a:r>
              <a:rPr lang="en-ZA" sz="1400" dirty="0">
                <a:latin typeface="Arial" panose="020B0604020202020204" pitchFamily="34" charset="0"/>
                <a:cs typeface="Arial" panose="020B0604020202020204" pitchFamily="34" charset="0"/>
              </a:rPr>
              <a:t> The total sum paid to the Service Provider shall include only such amounts, for the work, supplies or services to which the sum relates, as the Employer shall have instructed.</a:t>
            </a:r>
          </a:p>
          <a:p>
            <a:pPr>
              <a:tabLst>
                <a:tab pos="360000" algn="l"/>
                <a:tab pos="720000" algn="l"/>
                <a:tab pos="1080000" algn="l"/>
              </a:tabLst>
            </a:pPr>
            <a:endParaRPr lang="en-ZA" sz="1400" dirty="0">
              <a:latin typeface="Arial" panose="020B0604020202020204" pitchFamily="34" charset="0"/>
              <a:cs typeface="Arial" panose="020B0604020202020204" pitchFamily="34" charset="0"/>
            </a:endParaRPr>
          </a:p>
          <a:p>
            <a:pPr marL="0" indent="0">
              <a:buNone/>
              <a:tabLst>
                <a:tab pos="360000" algn="l"/>
                <a:tab pos="720000" algn="l"/>
                <a:tab pos="1080000" algn="l"/>
              </a:tabLst>
            </a:pPr>
            <a:r>
              <a:rPr lang="en-ZA" sz="1400" dirty="0">
                <a:latin typeface="Arial" panose="020B0604020202020204" pitchFamily="34" charset="0"/>
                <a:cs typeface="Arial" panose="020B0604020202020204" pitchFamily="34" charset="0"/>
              </a:rPr>
              <a:t>	For each sum, the Employer may instruct plant, materials or services to be 		procured by the Service Provider in accordance with the Employer’s policies, 	and for which there shall be included in the Contract Price:</a:t>
            </a:r>
          </a:p>
          <a:p>
            <a:pPr marL="1080000" lvl="2" indent="-360000">
              <a:buFont typeface="Arial" panose="020B0604020202020204" pitchFamily="34" charset="0"/>
              <a:buChar char="•"/>
              <a:tabLst>
                <a:tab pos="360000" algn="l"/>
                <a:tab pos="720000" algn="l"/>
                <a:tab pos="1080000" algn="l"/>
              </a:tabLst>
            </a:pPr>
            <a:r>
              <a:rPr lang="en-ZA" sz="1400" dirty="0">
                <a:latin typeface="Arial" panose="020B0604020202020204" pitchFamily="34" charset="0"/>
                <a:cs typeface="Arial" panose="020B0604020202020204" pitchFamily="34" charset="0"/>
              </a:rPr>
              <a:t>The actual amounts paid (or due to be paid) by the Service Provider under the Sum; and</a:t>
            </a:r>
          </a:p>
          <a:p>
            <a:pPr marL="1080000" indent="-360000">
              <a:buFont typeface="Arial" panose="020B0604020202020204" pitchFamily="34" charset="0"/>
              <a:buChar char="•"/>
              <a:tabLst>
                <a:tab pos="360000" algn="l"/>
                <a:tab pos="720000" algn="l"/>
                <a:tab pos="1080000" algn="l"/>
              </a:tabLst>
            </a:pPr>
            <a:r>
              <a:rPr lang="en-ZA" sz="1400" dirty="0">
                <a:latin typeface="Arial" panose="020B0604020202020204" pitchFamily="34" charset="0"/>
                <a:cs typeface="Arial" panose="020B0604020202020204" pitchFamily="34" charset="0"/>
              </a:rPr>
              <a:t>An item for compilation and printing of procurement documentation, quotation/tender process and evaluation, and all overhead charges and profit, tendered in the Pricing Schedule. Provided that for Prime Cost sums only where a percentage mark-up or lump sum mark-up is tendered, which shall exclude profit. </a:t>
            </a:r>
          </a:p>
          <a:p>
            <a:pPr>
              <a:tabLst>
                <a:tab pos="360000" algn="l"/>
                <a:tab pos="720000" algn="l"/>
                <a:tab pos="1080000" algn="l"/>
              </a:tabLst>
            </a:pPr>
            <a:endParaRPr lang="en-ZA" sz="1400" dirty="0">
              <a:latin typeface="Arial" panose="020B0604020202020204" pitchFamily="34" charset="0"/>
              <a:cs typeface="Arial" panose="020B0604020202020204" pitchFamily="34" charset="0"/>
            </a:endParaRPr>
          </a:p>
          <a:p>
            <a:pPr marL="0" indent="0">
              <a:buNone/>
              <a:tabLst>
                <a:tab pos="360000" algn="l"/>
                <a:tab pos="720000" algn="l"/>
                <a:tab pos="1080000" algn="l"/>
              </a:tabLst>
            </a:pPr>
            <a:r>
              <a:rPr lang="en-ZA" sz="1400" dirty="0">
                <a:latin typeface="Arial" panose="020B0604020202020204" pitchFamily="34" charset="0"/>
                <a:cs typeface="Arial" panose="020B0604020202020204" pitchFamily="34" charset="0"/>
              </a:rPr>
              <a:t>	The Service Provider shall produce all quotations, invoices, vouchers and 		accounts or receipts in substantiation of any claim under a sum.</a:t>
            </a:r>
          </a:p>
          <a:p>
            <a:pPr>
              <a:tabLst>
                <a:tab pos="360000" algn="l"/>
                <a:tab pos="720000" algn="l"/>
                <a:tab pos="1080000" algn="l"/>
              </a:tabLst>
            </a:pPr>
            <a:endParaRPr lang="en-ZA" sz="1400" dirty="0">
              <a:latin typeface="Arial" panose="020B0604020202020204" pitchFamily="34" charset="0"/>
              <a:cs typeface="Arial" panose="020B0604020202020204" pitchFamily="34" charset="0"/>
            </a:endParaRPr>
          </a:p>
          <a:p>
            <a:pPr marL="0" indent="0">
              <a:buNone/>
              <a:tabLst>
                <a:tab pos="360000" algn="l"/>
                <a:tab pos="720000" algn="l"/>
                <a:tab pos="1080000" algn="l"/>
              </a:tabLst>
            </a:pPr>
            <a:r>
              <a:rPr lang="en-ZA" sz="1400" dirty="0">
                <a:latin typeface="Arial" panose="020B0604020202020204" pitchFamily="34" charset="0"/>
                <a:cs typeface="Arial" panose="020B0604020202020204" pitchFamily="34" charset="0"/>
              </a:rPr>
              <a:t>	Any percentage adjustment or lump sum mark-up against the sum for 		handling fee, profits, etc. shall not be negative. </a:t>
            </a:r>
            <a:r>
              <a:rPr lang="en-ZA" sz="1400" dirty="0">
                <a:solidFill>
                  <a:srgbClr val="FF0000"/>
                </a:solidFill>
                <a:latin typeface="Arial" panose="020B0604020202020204" pitchFamily="34" charset="0"/>
                <a:cs typeface="Arial" panose="020B0604020202020204" pitchFamily="34" charset="0"/>
              </a:rPr>
              <a:t>The tendering of 			negative rates may render the tender offer non-responsive.</a:t>
            </a:r>
          </a:p>
        </p:txBody>
      </p:sp>
      <p:sp>
        <p:nvSpPr>
          <p:cNvPr id="5" name="Cloud Callout 5">
            <a:extLst>
              <a:ext uri="{FF2B5EF4-FFF2-40B4-BE49-F238E27FC236}">
                <a16:creationId xmlns:a16="http://schemas.microsoft.com/office/drawing/2014/main" id="{58E55C77-3926-4D8A-B8F1-8D4C31E9B271}"/>
              </a:ext>
            </a:extLst>
          </p:cNvPr>
          <p:cNvSpPr/>
          <p:nvPr/>
        </p:nvSpPr>
        <p:spPr>
          <a:xfrm>
            <a:off x="6990071" y="1534962"/>
            <a:ext cx="2079284" cy="1187478"/>
          </a:xfrm>
          <a:prstGeom prst="cloudCallo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rPr>
              <a:t>Sheets are password protected – don’t fiddle!</a:t>
            </a:r>
          </a:p>
        </p:txBody>
      </p:sp>
    </p:spTree>
    <p:extLst>
      <p:ext uri="{BB962C8B-B14F-4D97-AF65-F5344CB8AC3E}">
        <p14:creationId xmlns:p14="http://schemas.microsoft.com/office/powerpoint/2010/main" val="3305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568036" y="3156342"/>
            <a:ext cx="81326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panose="020F0502020204030204"/>
                <a:ea typeface="+mn-ea"/>
                <a:cs typeface="+mn-cs"/>
              </a:rPr>
              <a:t>PART C3: SCOPE OF WORKS</a:t>
            </a:r>
          </a:p>
        </p:txBody>
      </p:sp>
    </p:spTree>
    <p:extLst>
      <p:ext uri="{BB962C8B-B14F-4D97-AF65-F5344CB8AC3E}">
        <p14:creationId xmlns:p14="http://schemas.microsoft.com/office/powerpoint/2010/main" val="2409265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1B5CE1-EB9F-4A77-AA01-6DCE4318F772}"/>
              </a:ext>
            </a:extLst>
          </p:cNvPr>
          <p:cNvSpPr/>
          <p:nvPr/>
        </p:nvSpPr>
        <p:spPr>
          <a:xfrm>
            <a:off x="630315" y="1179639"/>
            <a:ext cx="8059523" cy="3970318"/>
          </a:xfrm>
          <a:prstGeom prst="rect">
            <a:avLst/>
          </a:prstGeom>
          <a:solidFill>
            <a:schemeClr val="bg1"/>
          </a:solidFill>
        </p:spPr>
        <p:txBody>
          <a:bodyPr wrap="square">
            <a:spAutoFit/>
          </a:bodyPr>
          <a:lstStyle/>
          <a:p>
            <a:pPr>
              <a:buFont typeface="Wingdings" panose="05000000000000000000" pitchFamily="2" charset="2"/>
              <a:buChar char="Ø"/>
            </a:pPr>
            <a:endParaRPr lang="en-ZA" dirty="0">
              <a:effectLst/>
              <a:latin typeface="Arial" panose="020B0604020202020204" pitchFamily="34" charset="0"/>
              <a:ea typeface="Times New Roman" panose="02020603050405020304" pitchFamily="18" charset="0"/>
            </a:endParaRPr>
          </a:p>
          <a:p>
            <a:pPr>
              <a:buFont typeface="Wingdings" panose="05000000000000000000" pitchFamily="2" charset="2"/>
              <a:buChar char="Ø"/>
            </a:pPr>
            <a:r>
              <a:rPr lang="en-ZA" b="1" dirty="0">
                <a:latin typeface="Arial" panose="020B0604020202020204" pitchFamily="34" charset="0"/>
                <a:ea typeface="Times New Roman" panose="02020603050405020304" pitchFamily="18" charset="0"/>
              </a:rPr>
              <a:t>N.004-120-2022/1F</a:t>
            </a:r>
          </a:p>
          <a:p>
            <a:pPr>
              <a:buFont typeface="Wingdings" panose="05000000000000000000" pitchFamily="2" charset="2"/>
              <a:buChar char="Ø"/>
            </a:pPr>
            <a:endParaRPr lang="en-ZA" b="1" dirty="0">
              <a:latin typeface="Arial" panose="020B0604020202020204" pitchFamily="34" charset="0"/>
              <a:ea typeface="Times New Roman" panose="02020603050405020304" pitchFamily="18" charset="0"/>
            </a:endParaRPr>
          </a:p>
          <a:p>
            <a:r>
              <a:rPr lang="en-Z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CONSULTING ENGINEERING SERVICES FOR THE RESURFACING OF NATIONAL ROAD N4 SECTION 12 FROM KM 25.8 TO KM 28.7 AND KM 33.3 TO KM 39.2 (ASPHALT OVERLAY)</a:t>
            </a:r>
            <a:r>
              <a:rPr lang="en-ZA" sz="1800" dirty="0">
                <a:effectLst/>
                <a:latin typeface="Arial" panose="020B0604020202020204" pitchFamily="34" charset="0"/>
                <a:ea typeface="Times New Roman" panose="02020603050405020304" pitchFamily="18" charset="0"/>
              </a:rPr>
              <a:t> . </a:t>
            </a:r>
          </a:p>
          <a:p>
            <a:endParaRPr lang="en-ZA" dirty="0">
              <a:latin typeface="Arial" panose="020B0604020202020204" pitchFamily="34" charset="0"/>
              <a:ea typeface="Times New Roman" panose="02020603050405020304" pitchFamily="18" charset="0"/>
            </a:endParaRPr>
          </a:p>
          <a:p>
            <a:r>
              <a:rPr lang="en-ZA" sz="1800" dirty="0">
                <a:effectLst/>
                <a:latin typeface="Arial" panose="020B0604020202020204" pitchFamily="34" charset="0"/>
                <a:ea typeface="Times New Roman" panose="02020603050405020304" pitchFamily="18" charset="0"/>
              </a:rPr>
              <a:t>This project is in the province of</a:t>
            </a:r>
            <a:r>
              <a:rPr lang="en-ZA" sz="1800" i="1" dirty="0">
                <a:solidFill>
                  <a:srgbClr val="000000"/>
                </a:solidFill>
                <a:effectLst/>
                <a:latin typeface="Arial" panose="020B0604020202020204" pitchFamily="34" charset="0"/>
                <a:ea typeface="Times New Roman" panose="02020603050405020304" pitchFamily="18" charset="0"/>
              </a:rPr>
              <a:t> </a:t>
            </a:r>
            <a:r>
              <a:rPr lang="en-ZA" sz="1800" dirty="0">
                <a:solidFill>
                  <a:srgbClr val="000000"/>
                </a:solidFill>
                <a:effectLst/>
                <a:latin typeface="Arial" panose="020B0604020202020204" pitchFamily="34" charset="0"/>
                <a:ea typeface="Times New Roman" panose="02020603050405020304" pitchFamily="18" charset="0"/>
              </a:rPr>
              <a:t>North West </a:t>
            </a:r>
            <a:r>
              <a:rPr lang="en-ZA" sz="1800" dirty="0">
                <a:effectLst/>
                <a:latin typeface="Arial" panose="020B0604020202020204" pitchFamily="34" charset="0"/>
                <a:ea typeface="Times New Roman" panose="02020603050405020304" pitchFamily="18" charset="0"/>
              </a:rPr>
              <a:t>and in the district municipality/local municipality of Madibeng and the approximate programme is for design and construction documentation to be completed by January  2024</a:t>
            </a:r>
            <a:r>
              <a:rPr lang="en-ZA" sz="1800" i="1" dirty="0">
                <a:effectLst/>
                <a:latin typeface="Arial" panose="020B0604020202020204" pitchFamily="34" charset="0"/>
                <a:ea typeface="Times New Roman" panose="02020603050405020304" pitchFamily="18" charset="0"/>
              </a:rPr>
              <a:t>, </a:t>
            </a:r>
            <a:r>
              <a:rPr lang="en-ZA" sz="1800" dirty="0">
                <a:effectLst/>
                <a:latin typeface="Arial" panose="020B0604020202020204" pitchFamily="34" charset="0"/>
                <a:ea typeface="Times New Roman" panose="02020603050405020304" pitchFamily="18" charset="0"/>
              </a:rPr>
              <a:t>followed by supervision of </a:t>
            </a:r>
            <a:r>
              <a:rPr lang="en-ZA" sz="1800" dirty="0">
                <a:solidFill>
                  <a:srgbClr val="000000"/>
                </a:solidFill>
                <a:effectLst/>
                <a:latin typeface="Arial" panose="020B0604020202020204" pitchFamily="34" charset="0"/>
                <a:ea typeface="Times New Roman" panose="02020603050405020304" pitchFamily="18" charset="0"/>
              </a:rPr>
              <a:t>12</a:t>
            </a:r>
            <a:r>
              <a:rPr lang="en-ZA" sz="1800" dirty="0">
                <a:effectLst/>
                <a:latin typeface="Arial" panose="020B0604020202020204" pitchFamily="34" charset="0"/>
                <a:ea typeface="Times New Roman" panose="02020603050405020304" pitchFamily="18" charset="0"/>
              </a:rPr>
              <a:t> months, commencing June 2024.</a:t>
            </a:r>
          </a:p>
          <a:p>
            <a:r>
              <a:rPr lang="en-ZA" sz="1800" dirty="0">
                <a:effectLst/>
                <a:latin typeface="Arial" panose="020B0604020202020204" pitchFamily="34" charset="0"/>
                <a:ea typeface="Times New Roman" panose="02020603050405020304" pitchFamily="18" charset="0"/>
              </a:rPr>
              <a:t> `</a:t>
            </a:r>
            <a:r>
              <a:rPr lang="en-ZA" sz="1800" dirty="0">
                <a:effectLst/>
                <a:latin typeface="Arial" panose="020B0604020202020204" pitchFamily="34" charset="0"/>
                <a:ea typeface="Times New Roman" panose="02020603050405020304" pitchFamily="18" charset="0"/>
                <a:cs typeface="Arial" panose="020B0604020202020204" pitchFamily="34" charset="0"/>
              </a:rPr>
              <a:t> </a:t>
            </a:r>
          </a:p>
          <a:p>
            <a:r>
              <a:rPr lang="en-US" b="0" i="0" u="none" strike="noStrike" baseline="0" dirty="0">
                <a:solidFill>
                  <a:srgbClr val="000000"/>
                </a:solidFill>
                <a:latin typeface="Arial" panose="020B0604020202020204" pitchFamily="34" charset="0"/>
              </a:rPr>
              <a:t>A locality plan is available in SARDS (South African Road Design System) online. A user manual is included in Appendix M in Part C4.</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A4148AA-B3CD-4FDE-9B15-4E1D5E5E6135}"/>
              </a:ext>
            </a:extLst>
          </p:cNvPr>
          <p:cNvSpPr txBox="1"/>
          <p:nvPr/>
        </p:nvSpPr>
        <p:spPr>
          <a:xfrm>
            <a:off x="0" y="0"/>
            <a:ext cx="8874063" cy="477054"/>
          </a:xfrm>
          <a:prstGeom prst="rect">
            <a:avLst/>
          </a:prstGeom>
          <a:solidFill>
            <a:schemeClr val="accent6">
              <a:lumMod val="40000"/>
              <a:lumOff val="60000"/>
            </a:schemeClr>
          </a:solidFill>
        </p:spPr>
        <p:txBody>
          <a:bodyPr wrap="square" rtlCol="0">
            <a:spAutoFit/>
          </a:bodyPr>
          <a:lstStyle/>
          <a:p>
            <a:pPr algn="ctr"/>
            <a:r>
              <a:rPr lang="en-ZA" sz="2500" b="1" dirty="0">
                <a:latin typeface="+mj-lt"/>
              </a:rPr>
              <a:t>LOCATION OF THE PROJECT</a:t>
            </a:r>
          </a:p>
        </p:txBody>
      </p:sp>
    </p:spTree>
    <p:extLst>
      <p:ext uri="{BB962C8B-B14F-4D97-AF65-F5344CB8AC3E}">
        <p14:creationId xmlns:p14="http://schemas.microsoft.com/office/powerpoint/2010/main" val="2438256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7A8E471-6BE3-6E67-128C-C25054BD9ED1}"/>
              </a:ext>
            </a:extLst>
          </p:cNvPr>
          <p:cNvSpPr txBox="1"/>
          <p:nvPr/>
        </p:nvSpPr>
        <p:spPr>
          <a:xfrm>
            <a:off x="2375599" y="242668"/>
            <a:ext cx="4783455" cy="641842"/>
          </a:xfrm>
          <a:prstGeom prst="rect">
            <a:avLst/>
          </a:prstGeom>
        </p:spPr>
        <p:txBody>
          <a:bodyPr vert="horz" wrap="square" lIns="0" tIns="13335" rIns="0" bIns="0" rtlCol="0">
            <a:spAutoFit/>
          </a:bodyPr>
          <a:lstStyle/>
          <a:p>
            <a:pPr marL="12700" algn="ctr">
              <a:lnSpc>
                <a:spcPct val="100000"/>
              </a:lnSpc>
              <a:spcBef>
                <a:spcPts val="105"/>
              </a:spcBef>
            </a:pPr>
            <a:r>
              <a:rPr lang="en-ZA" sz="2000" spc="-5" dirty="0">
                <a:latin typeface="Arial Black"/>
                <a:cs typeface="Arial Black"/>
              </a:rPr>
              <a:t>Locality </a:t>
            </a:r>
            <a:r>
              <a:rPr lang="en-ZA" sz="2000" spc="-5">
                <a:latin typeface="Arial Black"/>
                <a:cs typeface="Arial Black"/>
              </a:rPr>
              <a:t>Map (R.035-020-2023/2F)</a:t>
            </a:r>
            <a:endParaRPr lang="en-ZA" sz="2000" spc="-5" dirty="0">
              <a:latin typeface="Arial Black"/>
              <a:cs typeface="Arial Black"/>
            </a:endParaRPr>
          </a:p>
          <a:p>
            <a:pPr marL="12700" algn="ctr">
              <a:lnSpc>
                <a:spcPct val="100000"/>
              </a:lnSpc>
              <a:spcBef>
                <a:spcPts val="105"/>
              </a:spcBef>
            </a:pPr>
            <a:endParaRPr sz="2000" dirty="0">
              <a:latin typeface="Arial Black"/>
              <a:cs typeface="Arial Black"/>
            </a:endParaRPr>
          </a:p>
        </p:txBody>
      </p:sp>
      <p:pic>
        <p:nvPicPr>
          <p:cNvPr id="5" name="Picture 4">
            <a:extLst>
              <a:ext uri="{FF2B5EF4-FFF2-40B4-BE49-F238E27FC236}">
                <a16:creationId xmlns:a16="http://schemas.microsoft.com/office/drawing/2014/main" id="{5EA5177C-3FBE-2ABF-1362-17172FB32F3A}"/>
              </a:ext>
            </a:extLst>
          </p:cNvPr>
          <p:cNvPicPr>
            <a:picLocks noChangeAspect="1"/>
          </p:cNvPicPr>
          <p:nvPr/>
        </p:nvPicPr>
        <p:blipFill>
          <a:blip r:embed="rId2"/>
          <a:stretch>
            <a:fillRect/>
          </a:stretch>
        </p:blipFill>
        <p:spPr>
          <a:xfrm>
            <a:off x="597159" y="743664"/>
            <a:ext cx="8457384" cy="5965045"/>
          </a:xfrm>
          <a:prstGeom prst="rect">
            <a:avLst/>
          </a:prstGeom>
        </p:spPr>
      </p:pic>
    </p:spTree>
    <p:extLst>
      <p:ext uri="{BB962C8B-B14F-4D97-AF65-F5344CB8AC3E}">
        <p14:creationId xmlns:p14="http://schemas.microsoft.com/office/powerpoint/2010/main" val="815992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71550"/>
            <a:ext cx="7886700" cy="5372100"/>
          </a:xfrm>
        </p:spPr>
        <p:txBody>
          <a:bodyPr/>
          <a:lstStyle/>
          <a:p>
            <a:pPr marL="0" indent="0">
              <a:buNone/>
            </a:pPr>
            <a:r>
              <a:rPr lang="en-ZA" sz="1800" b="1" dirty="0">
                <a:latin typeface="Arial" panose="020B0604020202020204" pitchFamily="34" charset="0"/>
                <a:cs typeface="Arial" panose="020B0604020202020204" pitchFamily="34" charset="0"/>
              </a:rPr>
              <a:t>REFER TO PART C3 FOR DETAILED SCOPE</a:t>
            </a:r>
          </a:p>
          <a:p>
            <a:pPr marL="0" indent="0">
              <a:buNone/>
            </a:pPr>
            <a:r>
              <a:rPr lang="en-ZA" sz="1800" b="1" dirty="0">
                <a:latin typeface="Arial" panose="020B0604020202020204" pitchFamily="34" charset="0"/>
                <a:cs typeface="Arial" panose="020B0604020202020204" pitchFamily="34" charset="0"/>
              </a:rPr>
              <a:t>Required project stages</a:t>
            </a:r>
            <a:r>
              <a:rPr lang="en-ZA" sz="1800" dirty="0">
                <a:latin typeface="Arial" panose="020B0604020202020204" pitchFamily="34" charset="0"/>
                <a:cs typeface="Arial" panose="020B0604020202020204" pitchFamily="34" charset="0"/>
              </a:rPr>
              <a:t>:</a:t>
            </a: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Project Assessment.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Investigations for Design Development.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Design Development which shall include the following phases: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gn="just">
              <a:lnSpc>
                <a:spcPct val="150000"/>
              </a:lnSpc>
              <a:spcBef>
                <a:spcPts val="0"/>
              </a:spcBef>
              <a:spcAft>
                <a:spcPts val="0"/>
              </a:spcAft>
              <a:buFont typeface="Courier New" panose="02070309020205020404" pitchFamily="49" charset="0"/>
              <a:buChar char="o"/>
              <a:tabLst>
                <a:tab pos="9144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Preliminary Design </a:t>
            </a:r>
          </a:p>
          <a:p>
            <a:pPr marL="742950" marR="0" lvl="1" indent="-285750" algn="just">
              <a:lnSpc>
                <a:spcPct val="150000"/>
              </a:lnSpc>
              <a:spcBef>
                <a:spcPts val="0"/>
              </a:spcBef>
              <a:spcAft>
                <a:spcPts val="0"/>
              </a:spcAft>
              <a:buFont typeface="Courier New" panose="02070309020205020404" pitchFamily="49" charset="0"/>
              <a:buChar char="o"/>
              <a:tabLst>
                <a:tab pos="9144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Detailed design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Tender Documentation.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Clarification Meeting, Tender Period and Tender Evaluation.</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Administration and Monitoring of the Works Contract.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Additional duties, Special Services and Specialist Advice.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Quality Control: Works Contract.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r>
              <a:rPr lang="en-ZA" sz="1400" dirty="0">
                <a:effectLst/>
                <a:latin typeface="Arial" panose="020B0604020202020204" pitchFamily="34" charset="0"/>
                <a:ea typeface="Times New Roman" panose="02020603050405020304" pitchFamily="18" charset="0"/>
                <a:cs typeface="Arial" panose="020B0604020202020204" pitchFamily="34" charset="0"/>
              </a:rPr>
              <a:t>Close Out.</a:t>
            </a:r>
            <a:r>
              <a:rPr lang="x-none"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685800" algn="l"/>
              </a:tabLs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lvl="1" indent="0">
              <a:buNone/>
            </a:pPr>
            <a:endParaRPr lang="en-ZA" sz="1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70F454-258B-4D9C-996D-172CC01EFF25}"/>
              </a:ext>
            </a:extLst>
          </p:cNvPr>
          <p:cNvSpPr txBox="1"/>
          <p:nvPr/>
        </p:nvSpPr>
        <p:spPr>
          <a:xfrm>
            <a:off x="0" y="0"/>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effectLst/>
                <a:uLnTx/>
                <a:uFillTx/>
                <a:latin typeface="+mj-lt"/>
                <a:ea typeface="+mn-ea"/>
                <a:cs typeface="+mn-cs"/>
              </a:rPr>
              <a:t>SCOPE OF WORKS</a:t>
            </a:r>
          </a:p>
        </p:txBody>
      </p:sp>
    </p:spTree>
    <p:extLst>
      <p:ext uri="{BB962C8B-B14F-4D97-AF65-F5344CB8AC3E}">
        <p14:creationId xmlns:p14="http://schemas.microsoft.com/office/powerpoint/2010/main" val="2898370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892220" y="2951946"/>
            <a:ext cx="73595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Calibri" panose="020F0502020204030204"/>
                <a:ea typeface="+mn-ea"/>
                <a:cs typeface="+mn-cs"/>
              </a:rPr>
              <a:t>COMMON ERRORS ON TENDER SUBMISSIONS</a:t>
            </a:r>
          </a:p>
        </p:txBody>
      </p:sp>
    </p:spTree>
    <p:extLst>
      <p:ext uri="{BB962C8B-B14F-4D97-AF65-F5344CB8AC3E}">
        <p14:creationId xmlns:p14="http://schemas.microsoft.com/office/powerpoint/2010/main" val="1323455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63B60D-718E-4013-9911-BEE36BECB887}"/>
              </a:ext>
            </a:extLst>
          </p:cNvPr>
          <p:cNvSpPr txBox="1"/>
          <p:nvPr/>
        </p:nvSpPr>
        <p:spPr>
          <a:xfrm>
            <a:off x="0" y="-12607"/>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Calibri Light" panose="020F0302020204030204"/>
                <a:ea typeface="+mn-ea"/>
                <a:cs typeface="+mn-cs"/>
              </a:rPr>
              <a:t>COMMON ERRORS WITH BBBEE</a:t>
            </a:r>
          </a:p>
        </p:txBody>
      </p:sp>
      <p:graphicFrame>
        <p:nvGraphicFramePr>
          <p:cNvPr id="4" name="Table 3">
            <a:extLst>
              <a:ext uri="{FF2B5EF4-FFF2-40B4-BE49-F238E27FC236}">
                <a16:creationId xmlns:a16="http://schemas.microsoft.com/office/drawing/2014/main" id="{1B9A01A3-65DA-4AD2-8E14-1E3F75E02A46}"/>
              </a:ext>
            </a:extLst>
          </p:cNvPr>
          <p:cNvGraphicFramePr>
            <a:graphicFrameLocks noGrp="1"/>
          </p:cNvGraphicFramePr>
          <p:nvPr>
            <p:extLst>
              <p:ext uri="{D42A27DB-BD31-4B8C-83A1-F6EECF244321}">
                <p14:modId xmlns:p14="http://schemas.microsoft.com/office/powerpoint/2010/main" val="3969892794"/>
              </p:ext>
            </p:extLst>
          </p:nvPr>
        </p:nvGraphicFramePr>
        <p:xfrm>
          <a:off x="1399268" y="539093"/>
          <a:ext cx="7306193" cy="1817114"/>
        </p:xfrm>
        <a:graphic>
          <a:graphicData uri="http://schemas.openxmlformats.org/drawingml/2006/table">
            <a:tbl>
              <a:tblPr firstRow="1" bandRow="1">
                <a:tableStyleId>{D7AC3CCA-C797-4891-BE02-D94E43425B78}</a:tableStyleId>
              </a:tblPr>
              <a:tblGrid>
                <a:gridCol w="739098">
                  <a:extLst>
                    <a:ext uri="{9D8B030D-6E8A-4147-A177-3AD203B41FA5}">
                      <a16:colId xmlns:a16="http://schemas.microsoft.com/office/drawing/2014/main" val="3929072872"/>
                    </a:ext>
                  </a:extLst>
                </a:gridCol>
                <a:gridCol w="6567095">
                  <a:extLst>
                    <a:ext uri="{9D8B030D-6E8A-4147-A177-3AD203B41FA5}">
                      <a16:colId xmlns:a16="http://schemas.microsoft.com/office/drawing/2014/main" val="2278328436"/>
                    </a:ext>
                  </a:extLst>
                </a:gridCol>
              </a:tblGrid>
              <a:tr h="418861">
                <a:tc>
                  <a:txBody>
                    <a:bodyPr/>
                    <a:lstStyle/>
                    <a:p>
                      <a:endParaRPr lang="en-ZA" sz="14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Invalid Sworn Affidavits</a:t>
                      </a:r>
                    </a:p>
                  </a:txBody>
                  <a:tcPr/>
                </a:tc>
                <a:extLst>
                  <a:ext uri="{0D108BD9-81ED-4DB2-BD59-A6C34878D82A}">
                    <a16:rowId xmlns:a16="http://schemas.microsoft.com/office/drawing/2014/main" val="2805753173"/>
                  </a:ext>
                </a:extLst>
              </a:tr>
              <a:tr h="1398253">
                <a:tc>
                  <a:txBody>
                    <a:bodyPr/>
                    <a:lstStyle/>
                    <a:p>
                      <a:endParaRPr lang="en-ZA" sz="1400" b="1"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Non-submission of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Sworn Affidavits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Sworn Affidavits</a:t>
                      </a:r>
                      <a:r>
                        <a:rPr lang="en-US" sz="1200" u="none" strike="noStrike" kern="1200" baseline="0" dirty="0">
                          <a:latin typeface="Arial" panose="020B0604020202020204" pitchFamily="34" charset="0"/>
                          <a:cs typeface="Arial" panose="020B0604020202020204" pitchFamily="34" charset="0"/>
                        </a:rPr>
                        <a:t> with no Financial Year indicated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Sworn Affidavits</a:t>
                      </a:r>
                      <a:r>
                        <a:rPr lang="en-US" sz="1200" u="none" strike="noStrike" kern="1200" baseline="0" dirty="0">
                          <a:latin typeface="Arial" panose="020B0604020202020204" pitchFamily="34" charset="0"/>
                          <a:cs typeface="Arial" panose="020B0604020202020204" pitchFamily="34" charset="0"/>
                        </a:rPr>
                        <a:t> with a wrong stamp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Sworn Affidavits</a:t>
                      </a:r>
                      <a:r>
                        <a:rPr lang="en-US" sz="1200" u="none" strike="noStrike" kern="1200" baseline="0" dirty="0">
                          <a:latin typeface="Arial" panose="020B0604020202020204" pitchFamily="34" charset="0"/>
                          <a:cs typeface="Arial" panose="020B0604020202020204" pitchFamily="34" charset="0"/>
                        </a:rPr>
                        <a:t> based on irrelevant codes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Unsigned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Sworn Affidavits</a:t>
                      </a:r>
                      <a:r>
                        <a:rPr lang="en-US" sz="1200" u="none" strike="noStrike" kern="1200" baseline="0" dirty="0">
                          <a:latin typeface="Arial" panose="020B0604020202020204" pitchFamily="34" charset="0"/>
                          <a:cs typeface="Arial" panose="020B0604020202020204" pitchFamily="34" charset="0"/>
                        </a:rPr>
                        <a:t> by the Commissioner of Oath or Deponent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Previous year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Sworn Affidavits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Expired </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Sworn Affidavits</a:t>
                      </a:r>
                    </a:p>
                  </a:txBody>
                  <a:tcPr>
                    <a:noFill/>
                  </a:tcPr>
                </a:tc>
                <a:extLst>
                  <a:ext uri="{0D108BD9-81ED-4DB2-BD59-A6C34878D82A}">
                    <a16:rowId xmlns:a16="http://schemas.microsoft.com/office/drawing/2014/main" val="870486649"/>
                  </a:ext>
                </a:extLst>
              </a:tr>
            </a:tbl>
          </a:graphicData>
        </a:graphic>
      </p:graphicFrame>
      <p:graphicFrame>
        <p:nvGraphicFramePr>
          <p:cNvPr id="5" name="Table 4">
            <a:extLst>
              <a:ext uri="{FF2B5EF4-FFF2-40B4-BE49-F238E27FC236}">
                <a16:creationId xmlns:a16="http://schemas.microsoft.com/office/drawing/2014/main" id="{6DC09BFB-A908-46AF-93C5-58A0B3B04428}"/>
              </a:ext>
            </a:extLst>
          </p:cNvPr>
          <p:cNvGraphicFramePr>
            <a:graphicFrameLocks noGrp="1"/>
          </p:cNvGraphicFramePr>
          <p:nvPr>
            <p:extLst>
              <p:ext uri="{D42A27DB-BD31-4B8C-83A1-F6EECF244321}">
                <p14:modId xmlns:p14="http://schemas.microsoft.com/office/powerpoint/2010/main" val="3687426462"/>
              </p:ext>
            </p:extLst>
          </p:nvPr>
        </p:nvGraphicFramePr>
        <p:xfrm>
          <a:off x="1399267" y="2343354"/>
          <a:ext cx="7306193" cy="2334171"/>
        </p:xfrm>
        <a:graphic>
          <a:graphicData uri="http://schemas.openxmlformats.org/drawingml/2006/table">
            <a:tbl>
              <a:tblPr firstRow="1" bandRow="1">
                <a:tableStyleId>{D7AC3CCA-C797-4891-BE02-D94E43425B78}</a:tableStyleId>
              </a:tblPr>
              <a:tblGrid>
                <a:gridCol w="739099">
                  <a:extLst>
                    <a:ext uri="{9D8B030D-6E8A-4147-A177-3AD203B41FA5}">
                      <a16:colId xmlns:a16="http://schemas.microsoft.com/office/drawing/2014/main" val="3929072872"/>
                    </a:ext>
                  </a:extLst>
                </a:gridCol>
                <a:gridCol w="6567094">
                  <a:extLst>
                    <a:ext uri="{9D8B030D-6E8A-4147-A177-3AD203B41FA5}">
                      <a16:colId xmlns:a16="http://schemas.microsoft.com/office/drawing/2014/main" val="2278328436"/>
                    </a:ext>
                  </a:extLst>
                </a:gridCol>
              </a:tblGrid>
              <a:tr h="538048">
                <a:tc>
                  <a:txBody>
                    <a:bodyPr/>
                    <a:lstStyle/>
                    <a:p>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Invalid BBBEE Certificates</a:t>
                      </a:r>
                    </a:p>
                  </a:txBody>
                  <a:tcPr/>
                </a:tc>
                <a:extLst>
                  <a:ext uri="{0D108BD9-81ED-4DB2-BD59-A6C34878D82A}">
                    <a16:rowId xmlns:a16="http://schemas.microsoft.com/office/drawing/2014/main" val="2805753173"/>
                  </a:ext>
                </a:extLst>
              </a:tr>
              <a:tr h="1796123">
                <a:tc>
                  <a:txBody>
                    <a:bodyPr/>
                    <a:lstStyle/>
                    <a:p>
                      <a:endParaRPr lang="en-ZA" sz="1200" b="1"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Non-submission of a B-BBEE Certificate.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Submission of a certificate not signed by the Commissioner of Oaths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Submission of a certificate based on Old Codes.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Expired BBEE Certificate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Certificate issued by an accountant or an Auditor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Certificate with two certification dates by the Commissioner of Oaths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Certificate issued by an Agency not accredited by SANAS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Status level contradicts with revenue brackets</a:t>
                      </a:r>
                    </a:p>
                  </a:txBody>
                  <a:tcPr>
                    <a:noFill/>
                  </a:tcPr>
                </a:tc>
                <a:extLst>
                  <a:ext uri="{0D108BD9-81ED-4DB2-BD59-A6C34878D82A}">
                    <a16:rowId xmlns:a16="http://schemas.microsoft.com/office/drawing/2014/main" val="870486649"/>
                  </a:ext>
                </a:extLst>
              </a:tr>
            </a:tbl>
          </a:graphicData>
        </a:graphic>
      </p:graphicFrame>
      <p:graphicFrame>
        <p:nvGraphicFramePr>
          <p:cNvPr id="6" name="Table 5">
            <a:extLst>
              <a:ext uri="{FF2B5EF4-FFF2-40B4-BE49-F238E27FC236}">
                <a16:creationId xmlns:a16="http://schemas.microsoft.com/office/drawing/2014/main" id="{7E5343FA-A032-40F4-9884-5076F99A65B6}"/>
              </a:ext>
            </a:extLst>
          </p:cNvPr>
          <p:cNvGraphicFramePr>
            <a:graphicFrameLocks noGrp="1"/>
          </p:cNvGraphicFramePr>
          <p:nvPr>
            <p:extLst>
              <p:ext uri="{D42A27DB-BD31-4B8C-83A1-F6EECF244321}">
                <p14:modId xmlns:p14="http://schemas.microsoft.com/office/powerpoint/2010/main" val="3746398033"/>
              </p:ext>
            </p:extLst>
          </p:nvPr>
        </p:nvGraphicFramePr>
        <p:xfrm>
          <a:off x="1395970" y="4677525"/>
          <a:ext cx="7309490" cy="2158680"/>
        </p:xfrm>
        <a:graphic>
          <a:graphicData uri="http://schemas.openxmlformats.org/drawingml/2006/table">
            <a:tbl>
              <a:tblPr firstRow="1" bandRow="1">
                <a:tableStyleId>{D7AC3CCA-C797-4891-BE02-D94E43425B78}</a:tableStyleId>
              </a:tblPr>
              <a:tblGrid>
                <a:gridCol w="739432">
                  <a:extLst>
                    <a:ext uri="{9D8B030D-6E8A-4147-A177-3AD203B41FA5}">
                      <a16:colId xmlns:a16="http://schemas.microsoft.com/office/drawing/2014/main" val="3929072872"/>
                    </a:ext>
                  </a:extLst>
                </a:gridCol>
                <a:gridCol w="6570058">
                  <a:extLst>
                    <a:ext uri="{9D8B030D-6E8A-4147-A177-3AD203B41FA5}">
                      <a16:colId xmlns:a16="http://schemas.microsoft.com/office/drawing/2014/main" val="2278328436"/>
                    </a:ext>
                  </a:extLst>
                </a:gridCol>
              </a:tblGrid>
              <a:tr h="497596">
                <a:tc>
                  <a:txBody>
                    <a:bodyPr/>
                    <a:lstStyle/>
                    <a:p>
                      <a:endParaRPr lang="en-ZA" sz="1200" dirty="0">
                        <a:latin typeface="Arial" panose="020B0604020202020204" pitchFamily="34" charset="0"/>
                        <a:cs typeface="Arial" panose="020B0604020202020204" pitchFamily="34" charset="0"/>
                      </a:endParaRPr>
                    </a:p>
                  </a:txBody>
                  <a:tcPr/>
                </a:tc>
                <a:tc>
                  <a:txBody>
                    <a:bodyPr/>
                    <a:lstStyle/>
                    <a:p>
                      <a:r>
                        <a:rPr lang="en-ZA" sz="1200" dirty="0">
                          <a:latin typeface="Arial" panose="020B0604020202020204" pitchFamily="34" charset="0"/>
                          <a:cs typeface="Arial" panose="020B0604020202020204" pitchFamily="34" charset="0"/>
                        </a:rPr>
                        <a:t>Invalid JVs</a:t>
                      </a:r>
                    </a:p>
                  </a:txBody>
                  <a:tcPr/>
                </a:tc>
                <a:extLst>
                  <a:ext uri="{0D108BD9-81ED-4DB2-BD59-A6C34878D82A}">
                    <a16:rowId xmlns:a16="http://schemas.microsoft.com/office/drawing/2014/main" val="2805753173"/>
                  </a:ext>
                </a:extLst>
              </a:tr>
              <a:tr h="1661084">
                <a:tc>
                  <a:txBody>
                    <a:bodyPr/>
                    <a:lstStyle/>
                    <a:p>
                      <a:endParaRPr lang="en-ZA" sz="1200" b="1"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Non-submission of a JV B-BBEE Certificate as well as individual certificates.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Non-submission of a JV B-BBEE Certificate but the individual certificates are submitted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JV B-BBEE Certificate submitted but the individual certificates are based on irrelevant codes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Correct certificate but one of the partners is a Generic and the other is an EME/QSE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latin typeface="Arial" panose="020B0604020202020204" pitchFamily="34" charset="0"/>
                          <a:cs typeface="Arial" panose="020B0604020202020204" pitchFamily="34" charset="0"/>
                        </a:rPr>
                        <a:t>Project specific certificate not dated by the Commissioner</a:t>
                      </a: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870486649"/>
                  </a:ext>
                </a:extLst>
              </a:tr>
            </a:tbl>
          </a:graphicData>
        </a:graphic>
      </p:graphicFrame>
    </p:spTree>
    <p:extLst>
      <p:ext uri="{BB962C8B-B14F-4D97-AF65-F5344CB8AC3E}">
        <p14:creationId xmlns:p14="http://schemas.microsoft.com/office/powerpoint/2010/main" val="2506394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71A67D-9B66-4E04-85CA-0E89FF9002D6}"/>
              </a:ext>
            </a:extLst>
          </p:cNvPr>
          <p:cNvSpPr txBox="1"/>
          <p:nvPr/>
        </p:nvSpPr>
        <p:spPr>
          <a:xfrm>
            <a:off x="0" y="-12607"/>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Calibri Light" panose="020F0302020204030204"/>
                <a:ea typeface="+mn-ea"/>
                <a:cs typeface="+mn-cs"/>
              </a:rPr>
              <a:t>COMMON ERRORS ON TENDER SUBMISSIONS</a:t>
            </a:r>
          </a:p>
        </p:txBody>
      </p:sp>
      <p:sp>
        <p:nvSpPr>
          <p:cNvPr id="4" name="Rectangle 3">
            <a:extLst>
              <a:ext uri="{FF2B5EF4-FFF2-40B4-BE49-F238E27FC236}">
                <a16:creationId xmlns:a16="http://schemas.microsoft.com/office/drawing/2014/main" id="{1DBC64C7-1218-4D6B-9B74-6AB751C38559}"/>
              </a:ext>
            </a:extLst>
          </p:cNvPr>
          <p:cNvSpPr/>
          <p:nvPr/>
        </p:nvSpPr>
        <p:spPr>
          <a:xfrm>
            <a:off x="1228944" y="1322429"/>
            <a:ext cx="7328452" cy="4213141"/>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tab pos="360000" algn="l"/>
                <a:tab pos="720000" algn="l"/>
                <a:tab pos="1080000" algn="l"/>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Empty </a:t>
            </a:r>
            <a:r>
              <a:rPr lang="en-ZA" sz="1200" dirty="0">
                <a:solidFill>
                  <a:prstClr val="black"/>
                </a:solidFill>
                <a:latin typeface="Arial" panose="020B0604020202020204" pitchFamily="34" charset="0"/>
                <a:cs typeface="Arial" panose="020B0604020202020204" pitchFamily="34" charset="0"/>
              </a:rPr>
              <a:t>Flash drive</a:t>
            </a:r>
            <a:r>
              <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submitted.</a:t>
            </a:r>
          </a:p>
          <a:p>
            <a:pPr>
              <a:lnSpc>
                <a:spcPct val="150000"/>
              </a:lnSpc>
              <a:tabLst>
                <a:tab pos="360000" algn="l"/>
                <a:tab pos="720000" algn="l"/>
                <a:tab pos="1080000" algn="l"/>
              </a:tabLst>
              <a:defRPr/>
            </a:pPr>
            <a:r>
              <a:rPr lang="en-US" sz="1200" dirty="0">
                <a:solidFill>
                  <a:prstClr val="black"/>
                </a:solidFill>
                <a:latin typeface="Arial" panose="020B0604020202020204" pitchFamily="34" charset="0"/>
                <a:cs typeface="Arial" panose="020B0604020202020204" pitchFamily="34" charset="0"/>
              </a:rPr>
              <a:t>2. 	B-BBEE certificate issued by an Agency not accredited by SANAS or  Commission for Intellectual 	Property Companies</a:t>
            </a:r>
          </a:p>
          <a:p>
            <a:pPr marR="0" lvl="0" algn="l" defTabSz="914400" rtl="0" eaLnBrk="1" fontAlgn="auto" latinLnBrk="0" hangingPunct="1">
              <a:lnSpc>
                <a:spcPct val="150000"/>
              </a:lnSpc>
              <a:spcBef>
                <a:spcPts val="0"/>
              </a:spcBef>
              <a:spcAft>
                <a:spcPts val="0"/>
              </a:spcAft>
              <a:buClrTx/>
              <a:buSzTx/>
              <a:tabLst>
                <a:tab pos="358775" algn="l"/>
                <a:tab pos="401638" algn="l"/>
                <a:tab pos="719138" algn="l"/>
                <a:tab pos="1079500" algn="l"/>
              </a:tabLst>
              <a:defRPr/>
            </a:pPr>
            <a:r>
              <a:rPr lang="en-US" sz="1200" dirty="0">
                <a:solidFill>
                  <a:prstClr val="black"/>
                </a:solidFill>
                <a:latin typeface="Arial" panose="020B0604020202020204" pitchFamily="34" charset="0"/>
                <a:cs typeface="Arial" panose="020B0604020202020204" pitchFamily="34" charset="0"/>
              </a:rPr>
              <a:t>3.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B-BBEE certificate/ Sworn Affidavit issued based on Old Codes and not Amended Sector Codes- 	BEP</a:t>
            </a:r>
          </a:p>
          <a:p>
            <a:pPr marR="0" lvl="0" algn="l" defTabSz="914400" rtl="0" eaLnBrk="1" fontAlgn="auto" latinLnBrk="0" hangingPunct="1">
              <a:lnSpc>
                <a:spcPct val="150000"/>
              </a:lnSpc>
              <a:spcBef>
                <a:spcPts val="0"/>
              </a:spcBef>
              <a:spcAft>
                <a:spcPts val="0"/>
              </a:spcAft>
              <a:buClrTx/>
              <a:buSzTx/>
              <a:tabLst>
                <a:tab pos="360000" algn="l"/>
                <a:tab pos="720000" algn="l"/>
                <a:tab pos="1080000"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Sworn Affidavit not dated by the Commissioner. This invalidates the affidavit as the validity is based 	on the date signed by the Commissioner, not the certification date</a:t>
            </a:r>
          </a:p>
          <a:p>
            <a:pPr marR="0" lvl="0" algn="l" defTabSz="914400" rtl="0" eaLnBrk="1" fontAlgn="auto" latinLnBrk="0" hangingPunct="1">
              <a:lnSpc>
                <a:spcPct val="150000"/>
              </a:lnSpc>
              <a:spcBef>
                <a:spcPts val="0"/>
              </a:spcBef>
              <a:spcAft>
                <a:spcPts val="0"/>
              </a:spcAft>
              <a:buClrTx/>
              <a:buSzTx/>
              <a:tabLst>
                <a:tab pos="360000" algn="l"/>
                <a:tab pos="720000" algn="l"/>
                <a:tab pos="1080000"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	Sworn Affidavit without the latest financial year or with an old financial year, and month</a:t>
            </a:r>
          </a:p>
          <a:p>
            <a:pPr marR="0" lvl="0" algn="l" defTabSz="914400" rtl="0" eaLnBrk="1" fontAlgn="auto" latinLnBrk="0" hangingPunct="1">
              <a:lnSpc>
                <a:spcPct val="150000"/>
              </a:lnSpc>
              <a:spcBef>
                <a:spcPts val="0"/>
              </a:spcBef>
              <a:spcAft>
                <a:spcPts val="0"/>
              </a:spcAft>
              <a:buClrTx/>
              <a:buSzTx/>
              <a:tabLst>
                <a:tab pos="360000" algn="l"/>
                <a:tab pos="720000" algn="l"/>
                <a:tab pos="1080000"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	Not submitting other required documents that will make the company eligible for the particular project 	e.g., COIDA, A8 information etc.</a:t>
            </a:r>
          </a:p>
          <a:p>
            <a:pPr marR="0" lvl="0" algn="l" defTabSz="914400" rtl="0" eaLnBrk="1" fontAlgn="auto" latinLnBrk="0" hangingPunct="1">
              <a:lnSpc>
                <a:spcPct val="150000"/>
              </a:lnSpc>
              <a:spcBef>
                <a:spcPts val="0"/>
              </a:spcBef>
              <a:spcAft>
                <a:spcPts val="0"/>
              </a:spcAft>
              <a:buClrTx/>
              <a:buSzTx/>
              <a:tabLst>
                <a:tab pos="360000" algn="l"/>
                <a:tab pos="720000" algn="l"/>
                <a:tab pos="1080000"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	Submitting a proposal consisting of only a financial offer (depending on the requirements of a 	project)</a:t>
            </a:r>
          </a:p>
          <a:p>
            <a:pPr marR="0" lvl="0" algn="l" defTabSz="914400" rtl="0" eaLnBrk="1" fontAlgn="auto" latinLnBrk="0" hangingPunct="1">
              <a:lnSpc>
                <a:spcPct val="150000"/>
              </a:lnSpc>
              <a:spcBef>
                <a:spcPts val="0"/>
              </a:spcBef>
              <a:spcAft>
                <a:spcPts val="0"/>
              </a:spcAft>
              <a:buClrTx/>
              <a:buSzTx/>
              <a:tabLst>
                <a:tab pos="360000" algn="l"/>
                <a:tab pos="720000" algn="l"/>
                <a:tab pos="1080000"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	Mixing/ Swapping the A-form with the Financials (Bills of Quantities especially when there are 	various projects closing at once).</a:t>
            </a:r>
          </a:p>
          <a:p>
            <a:pPr marL="228600" marR="0" lvl="0" indent="-228600" algn="l" defTabSz="914400" rtl="0" eaLnBrk="1" fontAlgn="auto" latinLnBrk="0" hangingPunct="1">
              <a:lnSpc>
                <a:spcPct val="150000"/>
              </a:lnSpc>
              <a:spcBef>
                <a:spcPts val="0"/>
              </a:spcBef>
              <a:spcAft>
                <a:spcPts val="0"/>
              </a:spcAft>
              <a:buClrTx/>
              <a:buSzTx/>
              <a:buAutoNum type="arabicPeriod" startAt="9"/>
              <a:tabLst>
                <a:tab pos="360000" algn="l"/>
                <a:tab pos="720000" algn="l"/>
                <a:tab pos="1080000" algn="l"/>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Blank/corrupt  Flash drive.</a:t>
            </a:r>
          </a:p>
        </p:txBody>
      </p:sp>
    </p:spTree>
    <p:extLst>
      <p:ext uri="{BB962C8B-B14F-4D97-AF65-F5344CB8AC3E}">
        <p14:creationId xmlns:p14="http://schemas.microsoft.com/office/powerpoint/2010/main" val="939384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71A67D-9B66-4E04-85CA-0E89FF9002D6}"/>
              </a:ext>
            </a:extLst>
          </p:cNvPr>
          <p:cNvSpPr txBox="1"/>
          <p:nvPr/>
        </p:nvSpPr>
        <p:spPr>
          <a:xfrm>
            <a:off x="0" y="-12607"/>
            <a:ext cx="9144000" cy="477054"/>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500" b="1" i="0" u="none" strike="noStrike" kern="1200" cap="none" spc="0" normalizeH="0" baseline="0" noProof="0" dirty="0">
                <a:ln>
                  <a:noFill/>
                </a:ln>
                <a:solidFill>
                  <a:prstClr val="black"/>
                </a:solidFill>
                <a:effectLst/>
                <a:uLnTx/>
                <a:uFillTx/>
                <a:latin typeface="Calibri Light" panose="020F0302020204030204"/>
                <a:ea typeface="+mn-ea"/>
                <a:cs typeface="+mn-cs"/>
              </a:rPr>
              <a:t>COMMON ERRORS ON TENDER SUBMISSIONS</a:t>
            </a:r>
          </a:p>
        </p:txBody>
      </p:sp>
      <p:sp>
        <p:nvSpPr>
          <p:cNvPr id="4" name="Rectangle 3">
            <a:extLst>
              <a:ext uri="{FF2B5EF4-FFF2-40B4-BE49-F238E27FC236}">
                <a16:creationId xmlns:a16="http://schemas.microsoft.com/office/drawing/2014/main" id="{1DBC64C7-1218-4D6B-9B74-6AB751C38559}"/>
              </a:ext>
            </a:extLst>
          </p:cNvPr>
          <p:cNvSpPr/>
          <p:nvPr/>
        </p:nvSpPr>
        <p:spPr>
          <a:xfrm>
            <a:off x="1490202" y="758270"/>
            <a:ext cx="7328452" cy="2828147"/>
          </a:xfrm>
          <a:prstGeom prst="rect">
            <a:avLst/>
          </a:prstGeom>
        </p:spPr>
        <p:txBody>
          <a:bodyPr wrap="square">
            <a:spAutoFit/>
          </a:bodyPr>
          <a:lstStyle/>
          <a:p>
            <a:pPr lvl="0">
              <a:lnSpc>
                <a:spcPct val="150000"/>
              </a:lnSpc>
              <a:tabLst>
                <a:tab pos="360000" algn="l"/>
                <a:tab pos="720000" algn="l"/>
                <a:tab pos="1080000" algn="l"/>
              </a:tabLst>
              <a:defRPr/>
            </a:pPr>
            <a:r>
              <a:rPr lang="en-ZA" sz="1200" b="1" u="sng" dirty="0">
                <a:solidFill>
                  <a:prstClr val="black"/>
                </a:solidFill>
                <a:latin typeface="Arial" panose="020B0604020202020204" pitchFamily="34" charset="0"/>
                <a:cs typeface="Arial" panose="020B0604020202020204" pitchFamily="34" charset="0"/>
              </a:rPr>
              <a:t>Financial Submission </a:t>
            </a:r>
            <a:endParaRPr lang="en-ZA" sz="1200" dirty="0">
              <a:solidFill>
                <a:prstClr val="black"/>
              </a:solidFill>
              <a:latin typeface="Arial" panose="020B0604020202020204" pitchFamily="34" charset="0"/>
              <a:cs typeface="Arial" panose="020B0604020202020204" pitchFamily="34" charset="0"/>
            </a:endParaRPr>
          </a:p>
          <a:p>
            <a:pPr lvl="0">
              <a:lnSpc>
                <a:spcPct val="150000"/>
              </a:lnSpc>
              <a:tabLst>
                <a:tab pos="360000" algn="l"/>
                <a:tab pos="720000" algn="l"/>
                <a:tab pos="1080000" algn="l"/>
              </a:tabLst>
              <a:defRPr/>
            </a:pPr>
            <a:r>
              <a:rPr lang="en-ZA" sz="1200" dirty="0">
                <a:solidFill>
                  <a:prstClr val="black"/>
                </a:solidFill>
                <a:latin typeface="Arial" panose="020B0604020202020204" pitchFamily="34" charset="0"/>
                <a:cs typeface="Arial" panose="020B0604020202020204" pitchFamily="34" charset="0"/>
              </a:rPr>
              <a:t>	-	Form C1.1.1 - Form of Offer; and</a:t>
            </a:r>
          </a:p>
          <a:p>
            <a:pPr lvl="0">
              <a:lnSpc>
                <a:spcPct val="150000"/>
              </a:lnSpc>
              <a:tabLst>
                <a:tab pos="360000" algn="l"/>
                <a:tab pos="720000" algn="l"/>
                <a:tab pos="1080000" algn="l"/>
              </a:tabLst>
              <a:defRPr/>
            </a:pPr>
            <a:r>
              <a:rPr lang="en-ZA" sz="1200" dirty="0">
                <a:solidFill>
                  <a:prstClr val="black"/>
                </a:solidFill>
                <a:latin typeface="Arial" panose="020B0604020202020204" pitchFamily="34" charset="0"/>
                <a:cs typeface="Arial" panose="020B0604020202020204" pitchFamily="34" charset="0"/>
              </a:rPr>
              <a:t>	-	Form C2.3 - Summary of Pricing Schedule.</a:t>
            </a:r>
          </a:p>
          <a:p>
            <a:pPr lvl="0">
              <a:lnSpc>
                <a:spcPct val="150000"/>
              </a:lnSpc>
              <a:tabLst>
                <a:tab pos="360000" algn="l"/>
                <a:tab pos="720000" algn="l"/>
                <a:tab pos="1080000" algn="l"/>
              </a:tabLst>
              <a:defRPr/>
            </a:pPr>
            <a:r>
              <a:rPr lang="en-ZA" sz="1200" dirty="0">
                <a:solidFill>
                  <a:prstClr val="black"/>
                </a:solidFill>
                <a:latin typeface="Arial" panose="020B0604020202020204" pitchFamily="34" charset="0"/>
                <a:cs typeface="Arial" panose="020B0604020202020204" pitchFamily="34" charset="0"/>
              </a:rPr>
              <a:t>1.	No Form of Offer and Summary of Pricing schedule in the Financial folder.</a:t>
            </a:r>
          </a:p>
          <a:p>
            <a:pPr lvl="0">
              <a:lnSpc>
                <a:spcPct val="150000"/>
              </a:lnSpc>
              <a:tabLst>
                <a:tab pos="360000" algn="l"/>
                <a:tab pos="720000" algn="l"/>
                <a:tab pos="1080000" algn="l"/>
              </a:tabLst>
              <a:defRPr/>
            </a:pPr>
            <a:r>
              <a:rPr lang="en-ZA" sz="1200" dirty="0">
                <a:solidFill>
                  <a:prstClr val="black"/>
                </a:solidFill>
                <a:latin typeface="Arial" panose="020B0604020202020204" pitchFamily="34" charset="0"/>
                <a:cs typeface="Arial" panose="020B0604020202020204" pitchFamily="34" charset="0"/>
              </a:rPr>
              <a:t>2.	Scanned forms saved in separate folders – rather combine into one file.</a:t>
            </a:r>
          </a:p>
          <a:p>
            <a:pPr lvl="0">
              <a:lnSpc>
                <a:spcPct val="150000"/>
              </a:lnSpc>
              <a:tabLst>
                <a:tab pos="360000" algn="l"/>
                <a:tab pos="720000" algn="l"/>
                <a:tab pos="1080000" algn="l"/>
              </a:tabLst>
              <a:defRPr/>
            </a:pPr>
            <a:r>
              <a:rPr lang="en-ZA" sz="1200" dirty="0">
                <a:solidFill>
                  <a:prstClr val="black"/>
                </a:solidFill>
                <a:latin typeface="Arial" panose="020B0604020202020204" pitchFamily="34" charset="0"/>
                <a:cs typeface="Arial" panose="020B0604020202020204" pitchFamily="34" charset="0"/>
              </a:rPr>
              <a:t>3.	Separate scorecards for JV submissions (Score </a:t>
            </a:r>
            <a:r>
              <a:rPr lang="en-ZA" sz="1200" b="1" dirty="0">
                <a:solidFill>
                  <a:prstClr val="black"/>
                </a:solidFill>
                <a:latin typeface="Arial" panose="020B0604020202020204" pitchFamily="34" charset="0"/>
                <a:cs typeface="Arial" panose="020B0604020202020204" pitchFamily="34" charset="0"/>
              </a:rPr>
              <a:t>ZERO</a:t>
            </a:r>
            <a:r>
              <a:rPr lang="en-ZA" sz="1200" dirty="0">
                <a:solidFill>
                  <a:prstClr val="black"/>
                </a:solidFill>
                <a:latin typeface="Arial" panose="020B0604020202020204" pitchFamily="34" charset="0"/>
                <a:cs typeface="Arial" panose="020B0604020202020204" pitchFamily="34" charset="0"/>
              </a:rPr>
              <a:t> for preference).</a:t>
            </a:r>
          </a:p>
          <a:p>
            <a:pPr marL="342900" lvl="0" indent="-342900">
              <a:lnSpc>
                <a:spcPct val="150000"/>
              </a:lnSpc>
              <a:buFontTx/>
              <a:buAutoNum type="arabicPeriod" startAt="4"/>
              <a:tabLst>
                <a:tab pos="360000" algn="l"/>
                <a:tab pos="720000" algn="l"/>
                <a:tab pos="1080000" algn="l"/>
              </a:tabLst>
              <a:defRPr/>
            </a:pPr>
            <a:r>
              <a:rPr lang="en-ZA" sz="1200" dirty="0">
                <a:solidFill>
                  <a:prstClr val="black"/>
                </a:solidFill>
                <a:latin typeface="Arial" panose="020B0604020202020204" pitchFamily="34" charset="0"/>
                <a:cs typeface="Arial" panose="020B0604020202020204" pitchFamily="34" charset="0"/>
              </a:rPr>
              <a:t>Incorrect project codes.</a:t>
            </a:r>
          </a:p>
          <a:p>
            <a:pPr marL="342900" lvl="0" indent="-342900">
              <a:lnSpc>
                <a:spcPct val="150000"/>
              </a:lnSpc>
              <a:buFontTx/>
              <a:buAutoNum type="arabicPeriod" startAt="4"/>
              <a:tabLst>
                <a:tab pos="360000" algn="l"/>
                <a:tab pos="720000" algn="l"/>
                <a:tab pos="1080000" algn="l"/>
              </a:tabLst>
              <a:defRPr/>
            </a:pPr>
            <a:r>
              <a:rPr lang="en-ZA" sz="1200" dirty="0">
                <a:solidFill>
                  <a:prstClr val="black"/>
                </a:solidFill>
                <a:latin typeface="Arial" panose="020B0604020202020204" pitchFamily="34" charset="0"/>
                <a:cs typeface="Arial" panose="020B0604020202020204" pitchFamily="34" charset="0"/>
              </a:rPr>
              <a:t>Do not ZIP files to the Flash Drive. Do not PASSWORD PROTECT files to the Flash drive.         </a:t>
            </a:r>
          </a:p>
          <a:p>
            <a:pPr marL="342900" lvl="0" indent="-342900">
              <a:lnSpc>
                <a:spcPct val="150000"/>
              </a:lnSpc>
              <a:buFontTx/>
              <a:buAutoNum type="arabicPeriod" startAt="4"/>
              <a:tabLst>
                <a:tab pos="360000" algn="l"/>
                <a:tab pos="720000" algn="l"/>
                <a:tab pos="1080000" algn="l"/>
              </a:tabLst>
              <a:defRPr/>
            </a:pPr>
            <a:r>
              <a:rPr lang="en-ZA" sz="1200" dirty="0">
                <a:solidFill>
                  <a:srgbClr val="FF0000"/>
                </a:solidFill>
                <a:latin typeface="Arial" panose="020B0604020202020204" pitchFamily="34" charset="0"/>
                <a:cs typeface="Arial" panose="020B0604020202020204" pitchFamily="34" charset="0"/>
              </a:rPr>
              <a:t>Check the contents of your Flash drive before you submit your tender.</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tab pos="360000" algn="l"/>
                <a:tab pos="720000" algn="l"/>
                <a:tab pos="1080000" algn="l"/>
              </a:tabLst>
              <a:defRPr/>
            </a:pPr>
            <a:endParaRPr kumimoji="0" lang="en-ZA" sz="1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6117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9">
            <a:extLst>
              <a:ext uri="{FF2B5EF4-FFF2-40B4-BE49-F238E27FC236}">
                <a16:creationId xmlns:a16="http://schemas.microsoft.com/office/drawing/2014/main" id="{2636F62A-0032-355D-14CD-D42AFC9B5144}"/>
              </a:ext>
            </a:extLst>
          </p:cNvPr>
          <p:cNvSpPr txBox="1"/>
          <p:nvPr/>
        </p:nvSpPr>
        <p:spPr>
          <a:xfrm>
            <a:off x="1600200" y="714978"/>
            <a:ext cx="6599582" cy="289182"/>
          </a:xfrm>
          <a:prstGeom prst="rect">
            <a:avLst/>
          </a:prstGeom>
        </p:spPr>
        <p:txBody>
          <a:bodyPr vert="horz" wrap="square" lIns="0" tIns="12065" rIns="0" bIns="0" rtlCol="0">
            <a:spAutoFit/>
          </a:bodyPr>
          <a:lstStyle/>
          <a:p>
            <a:pPr marL="12700">
              <a:spcBef>
                <a:spcPts val="95"/>
              </a:spcBef>
            </a:pPr>
            <a:r>
              <a:rPr b="1" spc="-10" dirty="0">
                <a:solidFill>
                  <a:prstClr val="black"/>
                </a:solidFill>
                <a:cs typeface="Calibri"/>
              </a:rPr>
              <a:t>TIPS</a:t>
            </a:r>
            <a:r>
              <a:rPr b="1" spc="10" dirty="0">
                <a:solidFill>
                  <a:prstClr val="black"/>
                </a:solidFill>
                <a:cs typeface="Calibri"/>
              </a:rPr>
              <a:t> </a:t>
            </a:r>
            <a:r>
              <a:rPr b="1" spc="-10" dirty="0">
                <a:solidFill>
                  <a:prstClr val="black"/>
                </a:solidFill>
                <a:cs typeface="Calibri"/>
              </a:rPr>
              <a:t>FOR</a:t>
            </a:r>
            <a:r>
              <a:rPr b="1" spc="15" dirty="0">
                <a:solidFill>
                  <a:prstClr val="black"/>
                </a:solidFill>
                <a:cs typeface="Calibri"/>
              </a:rPr>
              <a:t> </a:t>
            </a:r>
            <a:r>
              <a:rPr b="1" spc="-5" dirty="0">
                <a:solidFill>
                  <a:prstClr val="black"/>
                </a:solidFill>
                <a:cs typeface="Calibri"/>
              </a:rPr>
              <a:t>SUBMITTING</a:t>
            </a:r>
            <a:r>
              <a:rPr b="1" spc="30" dirty="0">
                <a:solidFill>
                  <a:prstClr val="black"/>
                </a:solidFill>
                <a:cs typeface="Calibri"/>
              </a:rPr>
              <a:t> </a:t>
            </a:r>
            <a:r>
              <a:rPr b="1" spc="-25" dirty="0">
                <a:solidFill>
                  <a:prstClr val="black"/>
                </a:solidFill>
                <a:cs typeface="Calibri"/>
              </a:rPr>
              <a:t>YOUR</a:t>
            </a:r>
            <a:r>
              <a:rPr b="1" spc="25" dirty="0">
                <a:solidFill>
                  <a:prstClr val="black"/>
                </a:solidFill>
                <a:cs typeface="Calibri"/>
              </a:rPr>
              <a:t> </a:t>
            </a:r>
            <a:r>
              <a:rPr b="1" spc="-5" dirty="0">
                <a:solidFill>
                  <a:prstClr val="black"/>
                </a:solidFill>
                <a:cs typeface="Calibri"/>
              </a:rPr>
              <a:t>TENDER</a:t>
            </a:r>
            <a:r>
              <a:rPr b="1" spc="-10" dirty="0">
                <a:solidFill>
                  <a:prstClr val="black"/>
                </a:solidFill>
                <a:cs typeface="Calibri"/>
              </a:rPr>
              <a:t> DOCUMENTS</a:t>
            </a:r>
            <a:r>
              <a:rPr b="1" spc="30" dirty="0">
                <a:solidFill>
                  <a:prstClr val="black"/>
                </a:solidFill>
                <a:cs typeface="Calibri"/>
              </a:rPr>
              <a:t> </a:t>
            </a:r>
            <a:r>
              <a:rPr b="1" spc="-20" dirty="0">
                <a:solidFill>
                  <a:prstClr val="black"/>
                </a:solidFill>
                <a:cs typeface="Calibri"/>
              </a:rPr>
              <a:t>SUCCESSFULLY</a:t>
            </a:r>
            <a:endParaRPr dirty="0">
              <a:solidFill>
                <a:prstClr val="black"/>
              </a:solidFill>
              <a:cs typeface="Calibri"/>
            </a:endParaRPr>
          </a:p>
        </p:txBody>
      </p:sp>
      <p:sp>
        <p:nvSpPr>
          <p:cNvPr id="4" name="object 2">
            <a:extLst>
              <a:ext uri="{FF2B5EF4-FFF2-40B4-BE49-F238E27FC236}">
                <a16:creationId xmlns:a16="http://schemas.microsoft.com/office/drawing/2014/main" id="{12B586CE-0DB9-97A1-604A-6144B357E76B}"/>
              </a:ext>
            </a:extLst>
          </p:cNvPr>
          <p:cNvSpPr txBox="1"/>
          <p:nvPr/>
        </p:nvSpPr>
        <p:spPr>
          <a:xfrm>
            <a:off x="457201" y="1330527"/>
            <a:ext cx="8297900" cy="2221762"/>
          </a:xfrm>
          <a:prstGeom prst="rect">
            <a:avLst/>
          </a:prstGeom>
        </p:spPr>
        <p:txBody>
          <a:bodyPr vert="horz" wrap="square" lIns="0" tIns="13335" rIns="0" bIns="0" rtlCol="0">
            <a:spAutoFit/>
          </a:bodyPr>
          <a:lstStyle/>
          <a:p>
            <a:pPr marL="250190" marR="1202055" lvl="0" indent="-238125" algn="just" defTabSz="914400" eaLnBrk="1" fontAlgn="auto" latinLnBrk="0" hangingPunct="1">
              <a:lnSpc>
                <a:spcPct val="100000"/>
              </a:lnSpc>
              <a:spcBef>
                <a:spcPts val="0"/>
              </a:spcBef>
              <a:spcAft>
                <a:spcPts val="0"/>
              </a:spcAft>
              <a:buClrTx/>
              <a:buSzTx/>
              <a:buFont typeface="Arial MT"/>
              <a:buChar char="•"/>
              <a:tabLst>
                <a:tab pos="299085" algn="l"/>
                <a:tab pos="299720" algn="l"/>
              </a:tabLst>
              <a:defRPr/>
            </a:pPr>
            <a:r>
              <a:rPr kumimoji="0" sz="1800" b="0" i="0" u="none" strike="noStrike" kern="0" cap="none" spc="0" normalizeH="0" baseline="0" noProof="0" dirty="0">
                <a:ln>
                  <a:noFill/>
                </a:ln>
                <a:solidFill>
                  <a:prstClr val="black"/>
                </a:solidFill>
                <a:effectLst/>
                <a:uLnTx/>
                <a:uFillTx/>
              </a:rPr>
              <a:t>	</a:t>
            </a:r>
            <a:r>
              <a:rPr kumimoji="0" sz="1400" b="0" i="0" u="none" strike="noStrike" kern="0" cap="none" spc="-5" normalizeH="0" baseline="0" noProof="0" dirty="0">
                <a:ln>
                  <a:noFill/>
                </a:ln>
                <a:solidFill>
                  <a:prstClr val="black"/>
                </a:solidFill>
                <a:effectLst/>
                <a:uLnTx/>
                <a:uFillTx/>
                <a:cs typeface="Calibri"/>
              </a:rPr>
              <a:t>When</a:t>
            </a:r>
            <a:r>
              <a:rPr kumimoji="0" sz="1400" b="0" i="0" u="none" strike="noStrike" kern="0" cap="none" spc="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using</a:t>
            </a:r>
            <a:r>
              <a:rPr kumimoji="0" sz="1400" b="0" i="0" u="none" strike="noStrike" kern="0" cap="none" spc="25"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a </a:t>
            </a:r>
            <a:r>
              <a:rPr kumimoji="0" sz="1400" b="0" i="0" u="none" strike="noStrike" kern="0" cap="none" spc="-5" normalizeH="0" baseline="0" noProof="0" dirty="0">
                <a:ln>
                  <a:noFill/>
                </a:ln>
                <a:solidFill>
                  <a:prstClr val="black"/>
                </a:solidFill>
                <a:effectLst/>
                <a:uLnTx/>
                <a:uFillTx/>
                <a:cs typeface="Calibri"/>
              </a:rPr>
              <a:t>courier</a:t>
            </a:r>
            <a:r>
              <a:rPr kumimoji="0" sz="1400" b="0" i="0" u="none" strike="noStrike" kern="0" cap="none" spc="-10" normalizeH="0" baseline="0" noProof="0" dirty="0">
                <a:ln>
                  <a:noFill/>
                </a:ln>
                <a:solidFill>
                  <a:prstClr val="black"/>
                </a:solidFill>
                <a:effectLst/>
                <a:uLnTx/>
                <a:uFillTx/>
                <a:cs typeface="Calibri"/>
              </a:rPr>
              <a:t> </a:t>
            </a:r>
            <a:r>
              <a:rPr kumimoji="0" sz="1400" b="0" i="0" u="none" strike="noStrike" kern="0" cap="none" spc="-20" normalizeH="0" baseline="0" noProof="0" dirty="0">
                <a:ln>
                  <a:noFill/>
                </a:ln>
                <a:solidFill>
                  <a:prstClr val="black"/>
                </a:solidFill>
                <a:effectLst/>
                <a:uLnTx/>
                <a:uFillTx/>
                <a:cs typeface="Calibri"/>
              </a:rPr>
              <a:t>company,</a:t>
            </a:r>
            <a:r>
              <a:rPr kumimoji="0" sz="1400" b="0" i="0" u="none" strike="noStrike" kern="0" cap="none" spc="10" normalizeH="0" baseline="0" noProof="0" dirty="0">
                <a:ln>
                  <a:noFill/>
                </a:ln>
                <a:solidFill>
                  <a:prstClr val="black"/>
                </a:solidFill>
                <a:effectLst/>
                <a:uLnTx/>
                <a:uFillTx/>
                <a:cs typeface="Calibri"/>
              </a:rPr>
              <a:t> </a:t>
            </a:r>
            <a:r>
              <a:rPr kumimoji="0" sz="1400" b="0" i="0" u="none" strike="noStrike" kern="0" cap="none" spc="-10" normalizeH="0" baseline="0" noProof="0" dirty="0">
                <a:ln>
                  <a:noFill/>
                </a:ln>
                <a:solidFill>
                  <a:prstClr val="black"/>
                </a:solidFill>
                <a:effectLst/>
                <a:uLnTx/>
                <a:uFillTx/>
                <a:cs typeface="Calibri"/>
              </a:rPr>
              <a:t>ensure</a:t>
            </a:r>
            <a:r>
              <a:rPr kumimoji="0" sz="1400" b="0" i="0" u="none" strike="noStrike" kern="0" cap="none" spc="1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that</a:t>
            </a:r>
            <a:r>
              <a:rPr kumimoji="0" sz="1400" b="0" i="0" u="none" strike="noStrike" kern="0" cap="none" spc="2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the</a:t>
            </a:r>
            <a:r>
              <a:rPr kumimoji="0" sz="1400" b="0" i="0" u="none" strike="noStrike" kern="0" cap="none" spc="5"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delivery</a:t>
            </a:r>
            <a:r>
              <a:rPr kumimoji="0" sz="1400" b="0" i="0" u="none" strike="noStrike" kern="0" cap="none" spc="10" normalizeH="0" baseline="0" noProof="0" dirty="0">
                <a:ln>
                  <a:noFill/>
                </a:ln>
                <a:solidFill>
                  <a:prstClr val="black"/>
                </a:solidFill>
                <a:effectLst/>
                <a:uLnTx/>
                <a:uFillTx/>
                <a:cs typeface="Calibri"/>
              </a:rPr>
              <a:t> </a:t>
            </a:r>
            <a:r>
              <a:rPr kumimoji="0" sz="1400" b="0" i="0" u="none" strike="noStrike" kern="0" cap="none" spc="-10" normalizeH="0" baseline="0" noProof="0" dirty="0">
                <a:ln>
                  <a:noFill/>
                </a:ln>
                <a:solidFill>
                  <a:prstClr val="black"/>
                </a:solidFill>
                <a:effectLst/>
                <a:uLnTx/>
                <a:uFillTx/>
                <a:cs typeface="Calibri"/>
              </a:rPr>
              <a:t>to</a:t>
            </a:r>
            <a:r>
              <a:rPr kumimoji="0" sz="1400" b="0" i="0" u="none" strike="noStrike" kern="0" cap="none" spc="0" normalizeH="0" baseline="0" noProof="0" dirty="0">
                <a:ln>
                  <a:noFill/>
                </a:ln>
                <a:solidFill>
                  <a:prstClr val="black"/>
                </a:solidFill>
                <a:effectLst/>
                <a:uLnTx/>
                <a:uFillTx/>
                <a:cs typeface="Calibri"/>
              </a:rPr>
              <a:t> SANRAL</a:t>
            </a:r>
            <a:r>
              <a:rPr kumimoji="0" sz="1400" b="0" i="0" u="none" strike="noStrike" kern="0" cap="none" spc="-30"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is </a:t>
            </a:r>
            <a:r>
              <a:rPr kumimoji="0" sz="1400" b="0" i="0" u="none" strike="noStrike" kern="0" cap="none" spc="-10" normalizeH="0" baseline="0" noProof="0" dirty="0">
                <a:ln>
                  <a:noFill/>
                </a:ln>
                <a:solidFill>
                  <a:prstClr val="black"/>
                </a:solidFill>
                <a:effectLst/>
                <a:uLnTx/>
                <a:uFillTx/>
                <a:cs typeface="Calibri"/>
              </a:rPr>
              <a:t>before</a:t>
            </a:r>
            <a:r>
              <a:rPr kumimoji="0" sz="1400" b="0" i="0" u="none" strike="noStrike" kern="0" cap="none" spc="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the</a:t>
            </a:r>
            <a:r>
              <a:rPr kumimoji="0" sz="1400" b="0" i="0" u="none" strike="noStrike" kern="0" cap="none" spc="5"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specified</a:t>
            </a:r>
            <a:r>
              <a:rPr lang="en-US" sz="1400" kern="0" spc="-5" dirty="0">
                <a:solidFill>
                  <a:prstClr val="black"/>
                </a:solidFill>
                <a:cs typeface="Calibri"/>
              </a:rPr>
              <a:t> </a:t>
            </a:r>
            <a:r>
              <a:rPr kumimoji="0" sz="1400" b="0" i="0" u="none" strike="noStrike" kern="0" cap="none" spc="-5" normalizeH="0" baseline="0" noProof="0" dirty="0">
                <a:ln>
                  <a:noFill/>
                </a:ln>
                <a:solidFill>
                  <a:prstClr val="black"/>
                </a:solidFill>
                <a:effectLst/>
                <a:uLnTx/>
                <a:uFillTx/>
                <a:cs typeface="Calibri"/>
              </a:rPr>
              <a:t>closing</a:t>
            </a:r>
            <a:r>
              <a:rPr kumimoji="0" sz="1400" b="0" i="0" u="none" strike="noStrike" kern="0" cap="none" spc="-15"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time.</a:t>
            </a:r>
            <a:endParaRPr kumimoji="0" lang="en-US" sz="1400" b="0" i="0" u="none" strike="noStrike" kern="0" cap="none" spc="-5" normalizeH="0" baseline="0" noProof="0" dirty="0">
              <a:ln>
                <a:noFill/>
              </a:ln>
              <a:solidFill>
                <a:prstClr val="black"/>
              </a:solidFill>
              <a:effectLst/>
              <a:uLnTx/>
              <a:uFillTx/>
              <a:cs typeface="Calibri"/>
            </a:endParaRPr>
          </a:p>
          <a:p>
            <a:pPr marL="250190" marR="1202055" lvl="0" indent="-238125" algn="just" defTabSz="914400" eaLnBrk="1" fontAlgn="auto" latinLnBrk="0" hangingPunct="1">
              <a:lnSpc>
                <a:spcPct val="100000"/>
              </a:lnSpc>
              <a:spcBef>
                <a:spcPts val="0"/>
              </a:spcBef>
              <a:spcAft>
                <a:spcPts val="0"/>
              </a:spcAft>
              <a:buClrTx/>
              <a:buSzTx/>
              <a:buFont typeface="Arial MT"/>
              <a:buChar char="•"/>
              <a:tabLst>
                <a:tab pos="299085" algn="l"/>
                <a:tab pos="299720" algn="l"/>
              </a:tabLst>
              <a:defRPr/>
            </a:pPr>
            <a:endParaRPr kumimoji="0" sz="1400" b="0" i="0" u="none" strike="noStrike" kern="0" cap="none" spc="0" normalizeH="0" baseline="0" noProof="0" dirty="0">
              <a:ln>
                <a:noFill/>
              </a:ln>
              <a:solidFill>
                <a:prstClr val="black"/>
              </a:solidFill>
              <a:effectLst/>
              <a:uLnTx/>
              <a:uFillTx/>
              <a:cs typeface="Calibri"/>
            </a:endParaRPr>
          </a:p>
          <a:p>
            <a:pPr marL="299085" marR="0" lvl="0" indent="-287020" defTabSz="914400" eaLnBrk="1" fontAlgn="auto" latinLnBrk="0" hangingPunct="1">
              <a:lnSpc>
                <a:spcPct val="100000"/>
              </a:lnSpc>
              <a:spcBef>
                <a:spcPts val="0"/>
              </a:spcBef>
              <a:spcAft>
                <a:spcPts val="0"/>
              </a:spcAft>
              <a:buClrTx/>
              <a:buSzTx/>
              <a:buFont typeface="Arial MT"/>
              <a:buChar char="•"/>
              <a:tabLst>
                <a:tab pos="299085" algn="l"/>
                <a:tab pos="299720" algn="l"/>
              </a:tabLst>
              <a:defRPr/>
            </a:pPr>
            <a:r>
              <a:rPr kumimoji="0" sz="1400" b="0" i="0" u="none" strike="noStrike" kern="0" cap="none" spc="-5" normalizeH="0" baseline="0" noProof="0" dirty="0">
                <a:ln>
                  <a:noFill/>
                </a:ln>
                <a:solidFill>
                  <a:prstClr val="black"/>
                </a:solidFill>
                <a:effectLst/>
                <a:uLnTx/>
                <a:uFillTx/>
                <a:cs typeface="Calibri"/>
              </a:rPr>
              <a:t>The</a:t>
            </a:r>
            <a:r>
              <a:rPr kumimoji="0" sz="1400" b="0" i="0" u="none" strike="noStrike" kern="0" cap="none" spc="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courier</a:t>
            </a:r>
            <a:r>
              <a:rPr kumimoji="0" sz="1400" b="0" i="0" u="none" strike="noStrike" kern="0" cap="none" spc="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MUST complete</a:t>
            </a:r>
            <a:r>
              <a:rPr kumimoji="0" sz="1400" b="0" i="0" u="none" strike="noStrike" kern="0" cap="none" spc="5"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the</a:t>
            </a:r>
            <a:r>
              <a:rPr kumimoji="0" sz="1400" b="0" i="0" u="none" strike="noStrike" kern="0" cap="none" spc="-10" normalizeH="0" baseline="0" noProof="0" dirty="0">
                <a:ln>
                  <a:noFill/>
                </a:ln>
                <a:solidFill>
                  <a:prstClr val="black"/>
                </a:solidFill>
                <a:effectLst/>
                <a:uLnTx/>
                <a:uFillTx/>
                <a:cs typeface="Calibri"/>
              </a:rPr>
              <a:t> correct</a:t>
            </a:r>
            <a:r>
              <a:rPr kumimoji="0" sz="1400" b="0" i="0" u="none" strike="noStrike" kern="0" cap="none" spc="1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register</a:t>
            </a:r>
            <a:r>
              <a:rPr kumimoji="0" sz="1400" b="0" i="0" u="none" strike="noStrike" kern="0" cap="none" spc="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using your </a:t>
            </a:r>
            <a:r>
              <a:rPr kumimoji="0" sz="1400" b="0" i="0" u="none" strike="noStrike" kern="0" cap="none" spc="-10" normalizeH="0" baseline="0" noProof="0" dirty="0">
                <a:ln>
                  <a:noFill/>
                </a:ln>
                <a:solidFill>
                  <a:prstClr val="black"/>
                </a:solidFill>
                <a:effectLst/>
                <a:uLnTx/>
                <a:uFillTx/>
                <a:cs typeface="Calibri"/>
              </a:rPr>
              <a:t>company</a:t>
            </a:r>
            <a:r>
              <a:rPr kumimoji="0" sz="1400" b="0" i="0" u="none" strike="noStrike" kern="0" cap="none" spc="15"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name</a:t>
            </a:r>
            <a:r>
              <a:rPr kumimoji="0" sz="1400" b="0" i="0" u="none" strike="noStrike" kern="0" cap="none" spc="5"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and </a:t>
            </a:r>
            <a:r>
              <a:rPr kumimoji="0" sz="1400" b="0" i="0" u="none" strike="noStrike" kern="0" cap="none" spc="-5" normalizeH="0" baseline="0" noProof="0" dirty="0">
                <a:ln>
                  <a:noFill/>
                </a:ln>
                <a:solidFill>
                  <a:prstClr val="black"/>
                </a:solidFill>
                <a:effectLst/>
                <a:uLnTx/>
                <a:uFillTx/>
                <a:cs typeface="Calibri"/>
              </a:rPr>
              <a:t>not</a:t>
            </a:r>
            <a:r>
              <a:rPr kumimoji="0" sz="1400" b="0" i="0" u="none" strike="noStrike" kern="0" cap="none" spc="10"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their</a:t>
            </a:r>
            <a:r>
              <a:rPr kumimoji="0" sz="1400" b="0" i="0" u="none" strike="noStrike" kern="0" cap="none" spc="335"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courier</a:t>
            </a:r>
            <a:r>
              <a:rPr kumimoji="0" sz="1400" b="0" i="0" u="none" strike="noStrike" kern="0" cap="none" spc="10" normalizeH="0" baseline="0" noProof="0" dirty="0">
                <a:ln>
                  <a:noFill/>
                </a:ln>
                <a:solidFill>
                  <a:prstClr val="black"/>
                </a:solidFill>
                <a:effectLst/>
                <a:uLnTx/>
                <a:uFillTx/>
                <a:cs typeface="Calibri"/>
              </a:rPr>
              <a:t> </a:t>
            </a:r>
            <a:r>
              <a:rPr kumimoji="0" sz="1400" b="0" i="0" u="none" strike="noStrike" kern="0" cap="none" spc="-10" normalizeH="0" baseline="0" noProof="0" dirty="0">
                <a:ln>
                  <a:noFill/>
                </a:ln>
                <a:solidFill>
                  <a:prstClr val="black"/>
                </a:solidFill>
                <a:effectLst/>
                <a:uLnTx/>
                <a:uFillTx/>
                <a:cs typeface="Calibri"/>
              </a:rPr>
              <a:t>company</a:t>
            </a:r>
            <a:endParaRPr kumimoji="0" sz="1400" b="0" i="0" u="none" strike="noStrike" kern="0" cap="none" spc="0" normalizeH="0" baseline="0" noProof="0" dirty="0">
              <a:ln>
                <a:noFill/>
              </a:ln>
              <a:solidFill>
                <a:prstClr val="black"/>
              </a:solidFill>
              <a:effectLst/>
              <a:uLnTx/>
              <a:uFillTx/>
              <a:cs typeface="Calibri"/>
            </a:endParaRPr>
          </a:p>
          <a:p>
            <a:pPr marL="299085"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5" normalizeH="0" baseline="0" noProof="0" dirty="0">
                <a:ln>
                  <a:noFill/>
                </a:ln>
                <a:solidFill>
                  <a:prstClr val="black"/>
                </a:solidFill>
                <a:effectLst/>
                <a:uLnTx/>
                <a:uFillTx/>
                <a:cs typeface="Calibri"/>
              </a:rPr>
              <a:t>name.</a:t>
            </a:r>
            <a:endParaRPr kumimoji="0" sz="1400" b="0" i="0" u="none" strike="noStrike" kern="0" cap="none" spc="0" normalizeH="0" baseline="0" noProof="0" dirty="0">
              <a:ln>
                <a:noFill/>
              </a:ln>
              <a:solidFill>
                <a:prstClr val="black"/>
              </a:solidFill>
              <a:effectLst/>
              <a:uLnTx/>
              <a:uFillTx/>
              <a:cs typeface="Calibri"/>
            </a:endParaRPr>
          </a:p>
          <a:p>
            <a:pPr marL="0" marR="0" lvl="0" indent="0" algn="just" defTabSz="914400" eaLnBrk="1" fontAlgn="auto" latinLnBrk="0" hangingPunct="1">
              <a:lnSpc>
                <a:spcPct val="100000"/>
              </a:lnSpc>
              <a:spcBef>
                <a:spcPts val="35"/>
              </a:spcBef>
              <a:spcAft>
                <a:spcPts val="0"/>
              </a:spcAft>
              <a:buClrTx/>
              <a:buSzTx/>
              <a:buFontTx/>
              <a:buNone/>
              <a:tabLst/>
              <a:defRPr/>
            </a:pPr>
            <a:endParaRPr kumimoji="0" sz="1350" b="0" i="0" u="none" strike="noStrike" kern="0" cap="none" spc="0" normalizeH="0" baseline="0" noProof="0" dirty="0">
              <a:ln>
                <a:noFill/>
              </a:ln>
              <a:solidFill>
                <a:prstClr val="black"/>
              </a:solidFill>
              <a:effectLst/>
              <a:uLnTx/>
              <a:uFillTx/>
              <a:cs typeface="Calibri"/>
            </a:endParaRPr>
          </a:p>
          <a:p>
            <a:pPr marL="299085" marR="5080" lvl="0" indent="-287020" algn="just" defTabSz="914400" eaLnBrk="1" fontAlgn="auto" latinLnBrk="0" hangingPunct="1">
              <a:lnSpc>
                <a:spcPct val="100000"/>
              </a:lnSpc>
              <a:spcBef>
                <a:spcPts val="0"/>
              </a:spcBef>
              <a:spcAft>
                <a:spcPts val="0"/>
              </a:spcAft>
              <a:buClrTx/>
              <a:buSzTx/>
              <a:buFont typeface="Arial MT"/>
              <a:buChar char="•"/>
              <a:tabLst>
                <a:tab pos="299720" algn="l"/>
              </a:tabLst>
              <a:defRPr/>
            </a:pPr>
            <a:r>
              <a:rPr kumimoji="0" sz="1400" b="0" i="0" u="none" strike="noStrike" kern="0" cap="none" spc="-25" normalizeH="0" baseline="0" noProof="0" dirty="0">
                <a:ln>
                  <a:noFill/>
                </a:ln>
                <a:solidFill>
                  <a:prstClr val="black"/>
                </a:solidFill>
                <a:effectLst/>
                <a:uLnTx/>
                <a:uFillTx/>
                <a:cs typeface="Calibri"/>
              </a:rPr>
              <a:t>Tender</a:t>
            </a:r>
            <a:r>
              <a:rPr kumimoji="0" sz="1400" b="0" i="0" u="none" strike="noStrike" kern="0" cap="none" spc="27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documents</a:t>
            </a:r>
            <a:r>
              <a:rPr kumimoji="0" sz="1400" b="0" i="0" u="none" strike="noStrike" kern="0" cap="none" spc="310" normalizeH="0" baseline="0" noProof="0" dirty="0">
                <a:ln>
                  <a:noFill/>
                </a:ln>
                <a:solidFill>
                  <a:prstClr val="black"/>
                </a:solidFill>
                <a:effectLst/>
                <a:uLnTx/>
                <a:uFillTx/>
                <a:cs typeface="Calibri"/>
              </a:rPr>
              <a:t> </a:t>
            </a:r>
            <a:r>
              <a:rPr lang="en-US" sz="1400" kern="0" spc="310" dirty="0">
                <a:solidFill>
                  <a:prstClr val="black"/>
                </a:solidFill>
                <a:cs typeface="Calibri"/>
              </a:rPr>
              <a:t>must be submitted </a:t>
            </a:r>
            <a:r>
              <a:rPr kumimoji="0" sz="1400" b="0" i="0" u="none" strike="noStrike" kern="0" cap="none" spc="-5" normalizeH="0" baseline="0" noProof="0" dirty="0">
                <a:ln>
                  <a:noFill/>
                </a:ln>
                <a:solidFill>
                  <a:prstClr val="black"/>
                </a:solidFill>
                <a:effectLst/>
                <a:uLnTx/>
                <a:uFillTx/>
                <a:cs typeface="Calibri"/>
              </a:rPr>
              <a:t>electronically</a:t>
            </a:r>
            <a:r>
              <a:rPr kumimoji="0" sz="1400" b="0" i="0" u="none" strike="noStrike" kern="0" cap="none" spc="620"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on</a:t>
            </a:r>
            <a:r>
              <a:rPr kumimoji="0" sz="1400" b="0" i="0" u="none" strike="noStrike" kern="0" cap="none" spc="315"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a</a:t>
            </a:r>
            <a:r>
              <a:rPr kumimoji="0" sz="1400" b="0" i="0" u="none" strike="noStrike" kern="0" cap="none" spc="315"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flash</a:t>
            </a:r>
            <a:r>
              <a:rPr kumimoji="0" sz="1400" b="0" i="0" u="none" strike="noStrike" kern="0" cap="none" spc="32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drive.</a:t>
            </a:r>
            <a:r>
              <a:rPr kumimoji="0" sz="1400" b="0" i="0" u="none" strike="noStrike" kern="0" cap="none" spc="305" normalizeH="0" baseline="0" noProof="0" dirty="0">
                <a:ln>
                  <a:noFill/>
                </a:ln>
                <a:solidFill>
                  <a:prstClr val="black"/>
                </a:solidFill>
                <a:effectLst/>
                <a:uLnTx/>
                <a:uFillTx/>
                <a:cs typeface="Calibri"/>
              </a:rPr>
              <a:t> </a:t>
            </a:r>
            <a:r>
              <a:rPr kumimoji="0" sz="1400" b="0" i="0" u="none" strike="noStrike" kern="0" cap="none" spc="-10" normalizeH="0" baseline="0" noProof="0" dirty="0">
                <a:ln>
                  <a:noFill/>
                </a:ln>
                <a:solidFill>
                  <a:prstClr val="black"/>
                </a:solidFill>
                <a:effectLst/>
                <a:uLnTx/>
                <a:uFillTx/>
                <a:cs typeface="Calibri"/>
              </a:rPr>
              <a:t>(In</a:t>
            </a:r>
            <a:r>
              <a:rPr kumimoji="0" lang="en-US" sz="1400" b="0" i="0" u="none" strike="noStrike" kern="0" cap="none" spc="-1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the </a:t>
            </a:r>
            <a:r>
              <a:rPr kumimoji="0" sz="1400" b="0" i="0" u="none" strike="noStrike" kern="0" cap="none" spc="-10" normalizeH="0" baseline="0" noProof="0" dirty="0">
                <a:ln>
                  <a:noFill/>
                </a:ln>
                <a:solidFill>
                  <a:prstClr val="black"/>
                </a:solidFill>
                <a:effectLst/>
                <a:uLnTx/>
                <a:uFillTx/>
                <a:cs typeface="Calibri"/>
              </a:rPr>
              <a:t>relevant </a:t>
            </a:r>
            <a:r>
              <a:rPr kumimoji="0" sz="1400" b="0" i="0" u="none" strike="noStrike" kern="0" cap="none" spc="0" normalizeH="0" baseline="0" noProof="0" dirty="0">
                <a:ln>
                  <a:noFill/>
                </a:ln>
                <a:solidFill>
                  <a:prstClr val="black"/>
                </a:solidFill>
                <a:effectLst/>
                <a:uLnTx/>
                <a:uFillTx/>
                <a:cs typeface="Calibri"/>
              </a:rPr>
              <a:t>MS </a:t>
            </a:r>
            <a:r>
              <a:rPr kumimoji="0" sz="1400" b="0" i="0" u="none" strike="noStrike" kern="0" cap="none" spc="-25" normalizeH="0" baseline="0" noProof="0" dirty="0">
                <a:ln>
                  <a:noFill/>
                </a:ln>
                <a:solidFill>
                  <a:prstClr val="black"/>
                </a:solidFill>
                <a:effectLst/>
                <a:uLnTx/>
                <a:uFillTx/>
                <a:cs typeface="Calibri"/>
              </a:rPr>
              <a:t>Word </a:t>
            </a:r>
            <a:r>
              <a:rPr kumimoji="0" sz="1400" b="0" i="0" u="none" strike="noStrike" kern="0" cap="none" spc="0" normalizeH="0" baseline="0" noProof="0" dirty="0">
                <a:ln>
                  <a:noFill/>
                </a:ln>
                <a:solidFill>
                  <a:prstClr val="black"/>
                </a:solidFill>
                <a:effectLst/>
                <a:uLnTx/>
                <a:uFillTx/>
                <a:cs typeface="Calibri"/>
              </a:rPr>
              <a:t>2013 and MS </a:t>
            </a:r>
            <a:r>
              <a:rPr kumimoji="0" sz="1400" b="0" i="0" u="none" strike="noStrike" kern="0" cap="none" spc="-10" normalizeH="0" baseline="0" noProof="0" dirty="0">
                <a:ln>
                  <a:noFill/>
                </a:ln>
                <a:solidFill>
                  <a:prstClr val="black"/>
                </a:solidFill>
                <a:effectLst/>
                <a:uLnTx/>
                <a:uFillTx/>
                <a:cs typeface="Calibri"/>
              </a:rPr>
              <a:t>Excel </a:t>
            </a:r>
            <a:r>
              <a:rPr kumimoji="0" sz="1400" b="0" i="0" u="none" strike="noStrike" kern="0" cap="none" spc="-5" normalizeH="0" baseline="0" noProof="0" dirty="0">
                <a:ln>
                  <a:noFill/>
                </a:ln>
                <a:solidFill>
                  <a:prstClr val="black"/>
                </a:solidFill>
                <a:effectLst/>
                <a:uLnTx/>
                <a:uFillTx/>
                <a:cs typeface="Calibri"/>
              </a:rPr>
              <a:t>2013 </a:t>
            </a:r>
            <a:r>
              <a:rPr kumimoji="0" sz="1400" b="0" i="0" u="none" strike="noStrike" kern="0" cap="none" spc="-10" normalizeH="0" baseline="0" noProof="0" dirty="0">
                <a:ln>
                  <a:noFill/>
                </a:ln>
                <a:solidFill>
                  <a:prstClr val="black"/>
                </a:solidFill>
                <a:effectLst/>
                <a:uLnTx/>
                <a:uFillTx/>
                <a:cs typeface="Calibri"/>
              </a:rPr>
              <a:t>format </a:t>
            </a:r>
            <a:r>
              <a:rPr kumimoji="0" sz="1400" b="0" i="0" u="none" strike="noStrike" kern="0" cap="none" spc="-5" normalizeH="0" baseline="0" noProof="0" dirty="0">
                <a:ln>
                  <a:noFill/>
                </a:ln>
                <a:solidFill>
                  <a:prstClr val="black"/>
                </a:solidFill>
                <a:effectLst/>
                <a:uLnTx/>
                <a:uFillTx/>
                <a:cs typeface="Calibri"/>
              </a:rPr>
              <a:t>as </a:t>
            </a:r>
            <a:r>
              <a:rPr kumimoji="0" sz="1400" b="0" i="0" u="none" strike="noStrike" kern="0" cap="none" spc="0" normalizeH="0" baseline="0" noProof="0" dirty="0">
                <a:ln>
                  <a:noFill/>
                </a:ln>
                <a:solidFill>
                  <a:prstClr val="black"/>
                </a:solidFill>
                <a:effectLst/>
                <a:uLnTx/>
                <a:uFillTx/>
                <a:cs typeface="Calibri"/>
              </a:rPr>
              <a:t>issued, and </a:t>
            </a:r>
            <a:r>
              <a:rPr kumimoji="0" sz="1400" b="0" i="0" u="none" strike="noStrike" kern="0" cap="none" spc="-5" normalizeH="0" baseline="0" noProof="0" dirty="0">
                <a:ln>
                  <a:noFill/>
                </a:ln>
                <a:solidFill>
                  <a:prstClr val="black"/>
                </a:solidFill>
                <a:effectLst/>
                <a:uLnTx/>
                <a:uFillTx/>
                <a:cs typeface="Calibri"/>
              </a:rPr>
              <a:t>not </a:t>
            </a:r>
            <a:r>
              <a:rPr kumimoji="0" sz="1400" b="0" i="0" u="none" strike="noStrike" kern="0" cap="none" spc="0" normalizeH="0" baseline="0" noProof="0" dirty="0">
                <a:ln>
                  <a:noFill/>
                </a:ln>
                <a:solidFill>
                  <a:prstClr val="black"/>
                </a:solidFill>
                <a:effectLst/>
                <a:uLnTx/>
                <a:uFillTx/>
                <a:cs typeface="Calibri"/>
              </a:rPr>
              <a:t>in .pdf </a:t>
            </a:r>
            <a:r>
              <a:rPr kumimoji="0" sz="1400" b="0" i="0" u="none" strike="noStrike" kern="0" cap="none" spc="-10" normalizeH="0" baseline="0" noProof="0" dirty="0">
                <a:ln>
                  <a:noFill/>
                </a:ln>
                <a:solidFill>
                  <a:prstClr val="black"/>
                </a:solidFill>
                <a:effectLst/>
                <a:uLnTx/>
                <a:uFillTx/>
                <a:cs typeface="Calibri"/>
              </a:rPr>
              <a:t>format, </a:t>
            </a:r>
            <a:r>
              <a:rPr kumimoji="0" sz="1400" b="0" i="0" u="none" strike="noStrike" kern="0" cap="none" spc="-15" normalizeH="0" baseline="0" noProof="0" dirty="0">
                <a:ln>
                  <a:noFill/>
                </a:ln>
                <a:solidFill>
                  <a:prstClr val="black"/>
                </a:solidFill>
                <a:effectLst/>
                <a:uLnTx/>
                <a:uFillTx/>
                <a:cs typeface="Calibri"/>
              </a:rPr>
              <a:t>except </a:t>
            </a:r>
            <a:r>
              <a:rPr kumimoji="0" sz="1400" b="0" i="0" u="none" strike="noStrike" kern="0" cap="none" spc="-5" normalizeH="0" baseline="0" noProof="0" dirty="0">
                <a:ln>
                  <a:noFill/>
                </a:ln>
                <a:solidFill>
                  <a:prstClr val="black"/>
                </a:solidFill>
                <a:effectLst/>
                <a:uLnTx/>
                <a:uFillTx/>
                <a:cs typeface="Calibri"/>
              </a:rPr>
              <a:t>where </a:t>
            </a:r>
            <a:r>
              <a:rPr kumimoji="0" sz="1400" b="0" i="0" u="none" strike="noStrike" kern="0" cap="none" spc="10" normalizeH="0" baseline="0" noProof="0" dirty="0">
                <a:ln>
                  <a:noFill/>
                </a:ln>
                <a:solidFill>
                  <a:prstClr val="black"/>
                </a:solidFill>
                <a:effectLst/>
                <a:uLnTx/>
                <a:uFillTx/>
                <a:cs typeface="Calibri"/>
              </a:rPr>
              <a:t>so</a:t>
            </a:r>
            <a:r>
              <a:rPr kumimoji="0" lang="en-US" sz="1400" b="0" i="0" u="none" strike="noStrike" kern="0" cap="none" spc="1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specified.)</a:t>
            </a:r>
            <a:r>
              <a:rPr kumimoji="0" sz="1400" b="0" i="0" u="none" strike="noStrike" kern="0" cap="none" spc="-30" normalizeH="0" baseline="0" noProof="0" dirty="0">
                <a:ln>
                  <a:noFill/>
                </a:ln>
                <a:solidFill>
                  <a:prstClr val="black"/>
                </a:solidFill>
                <a:effectLst/>
                <a:uLnTx/>
                <a:uFillTx/>
                <a:cs typeface="Calibri"/>
              </a:rPr>
              <a:t>.</a:t>
            </a:r>
            <a:r>
              <a:rPr kumimoji="0" lang="en-US" sz="1400" b="0" i="0" u="none" strike="noStrike" kern="0" cap="none" spc="-30" normalizeH="0" baseline="0" noProof="0" dirty="0">
                <a:ln>
                  <a:noFill/>
                </a:ln>
                <a:solidFill>
                  <a:prstClr val="black"/>
                </a:solidFill>
                <a:effectLst/>
                <a:uLnTx/>
                <a:uFillTx/>
                <a:cs typeface="Calibri"/>
              </a:rPr>
              <a:t> </a:t>
            </a:r>
            <a:r>
              <a:rPr kumimoji="0" sz="1400" b="0" i="0" u="none" strike="noStrike" kern="0" cap="none" spc="-30" normalizeH="0" baseline="0" noProof="0" dirty="0">
                <a:ln>
                  <a:noFill/>
                </a:ln>
                <a:solidFill>
                  <a:prstClr val="black"/>
                </a:solidFill>
                <a:effectLst/>
                <a:uLnTx/>
                <a:uFillTx/>
                <a:cs typeface="Calibri"/>
              </a:rPr>
              <a:t>The</a:t>
            </a:r>
            <a:r>
              <a:rPr kumimoji="0" sz="1400" b="0" i="0" u="none" strike="noStrike" kern="0" cap="none" spc="-25"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tenderer </a:t>
            </a:r>
            <a:r>
              <a:rPr kumimoji="0" sz="1400" b="0" i="0" u="none" strike="noStrike" kern="0" cap="none" spc="0" normalizeH="0" baseline="0" noProof="0" dirty="0">
                <a:ln>
                  <a:noFill/>
                </a:ln>
                <a:solidFill>
                  <a:prstClr val="black"/>
                </a:solidFill>
                <a:effectLst/>
                <a:uLnTx/>
                <a:uFillTx/>
                <a:cs typeface="Calibri"/>
              </a:rPr>
              <a:t>is </a:t>
            </a:r>
            <a:r>
              <a:rPr kumimoji="0" sz="1400" b="0" i="0" u="none" strike="noStrike" kern="0" cap="none" spc="-10" normalizeH="0" baseline="0" noProof="0" dirty="0">
                <a:ln>
                  <a:noFill/>
                </a:ln>
                <a:solidFill>
                  <a:prstClr val="black"/>
                </a:solidFill>
                <a:effectLst/>
                <a:uLnTx/>
                <a:uFillTx/>
                <a:cs typeface="Calibri"/>
              </a:rPr>
              <a:t>required to</a:t>
            </a:r>
            <a:r>
              <a:rPr kumimoji="0" sz="1400" b="0" i="0" u="none" strike="noStrike" kern="0" cap="none" spc="295"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upload all </a:t>
            </a:r>
            <a:r>
              <a:rPr kumimoji="0" sz="1400" b="0" i="0" u="none" strike="noStrike" kern="0" cap="none" spc="-5" normalizeH="0" baseline="0" noProof="0" dirty="0">
                <a:ln>
                  <a:noFill/>
                </a:ln>
                <a:solidFill>
                  <a:prstClr val="black"/>
                </a:solidFill>
                <a:effectLst/>
                <a:uLnTx/>
                <a:uFillTx/>
                <a:cs typeface="Calibri"/>
              </a:rPr>
              <a:t>certificates</a:t>
            </a:r>
            <a:r>
              <a:rPr kumimoji="0" sz="1400" b="0" i="0" u="none" strike="noStrike" kern="0" cap="none" spc="305"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as listed </a:t>
            </a:r>
            <a:r>
              <a:rPr kumimoji="0" sz="1400" b="0" i="0" u="none" strike="noStrike" kern="0" cap="none" spc="0" normalizeH="0" baseline="0" noProof="0" dirty="0">
                <a:ln>
                  <a:noFill/>
                </a:ln>
                <a:solidFill>
                  <a:prstClr val="black"/>
                </a:solidFill>
                <a:effectLst/>
                <a:uLnTx/>
                <a:uFillTx/>
                <a:cs typeface="Calibri"/>
              </a:rPr>
              <a:t>in the </a:t>
            </a:r>
            <a:r>
              <a:rPr kumimoji="0" sz="1400" b="0" i="0" u="none" strike="noStrike" kern="0" cap="none" spc="-5" normalizeH="0" baseline="0" noProof="0" dirty="0">
                <a:ln>
                  <a:noFill/>
                </a:ln>
                <a:solidFill>
                  <a:prstClr val="black"/>
                </a:solidFill>
                <a:effectLst/>
                <a:uLnTx/>
                <a:uFillTx/>
                <a:cs typeface="Calibri"/>
              </a:rPr>
              <a:t>List </a:t>
            </a:r>
            <a:r>
              <a:rPr kumimoji="0" sz="1400" b="0" i="0" u="none" strike="noStrike" kern="0" cap="none" spc="0" normalizeH="0" baseline="0" noProof="0" dirty="0">
                <a:ln>
                  <a:noFill/>
                </a:ln>
                <a:solidFill>
                  <a:prstClr val="black"/>
                </a:solidFill>
                <a:effectLst/>
                <a:uLnTx/>
                <a:uFillTx/>
                <a:cs typeface="Calibri"/>
              </a:rPr>
              <a:t>of </a:t>
            </a:r>
            <a:r>
              <a:rPr kumimoji="0" sz="1400" b="0" i="0" u="none" strike="noStrike" kern="0" cap="none" spc="-5" normalizeH="0" baseline="0" noProof="0" dirty="0">
                <a:ln>
                  <a:noFill/>
                </a:ln>
                <a:solidFill>
                  <a:prstClr val="black"/>
                </a:solidFill>
                <a:effectLst/>
                <a:uLnTx/>
                <a:uFillTx/>
                <a:cs typeface="Calibri"/>
              </a:rPr>
              <a:t>Returnable Schedules</a:t>
            </a:r>
            <a:r>
              <a:rPr kumimoji="0" lang="en-US" sz="1400" b="0" i="0" u="none" strike="noStrike" kern="0" cap="none" spc="-5"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as scanned</a:t>
            </a:r>
            <a:r>
              <a:rPr kumimoji="0" sz="1400" b="0" i="0" u="none" strike="noStrike" kern="0" cap="none" spc="10"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copies, </a:t>
            </a:r>
            <a:r>
              <a:rPr kumimoji="0" sz="1400" b="0" i="0" u="none" strike="noStrike" kern="0" cap="none" spc="0" normalizeH="0" baseline="0" noProof="0" dirty="0">
                <a:ln>
                  <a:noFill/>
                </a:ln>
                <a:solidFill>
                  <a:prstClr val="black"/>
                </a:solidFill>
                <a:effectLst/>
                <a:uLnTx/>
                <a:uFillTx/>
                <a:cs typeface="Calibri"/>
              </a:rPr>
              <a:t>in </a:t>
            </a:r>
            <a:r>
              <a:rPr kumimoji="0" sz="1400" b="0" i="0" u="none" strike="noStrike" kern="0" cap="none" spc="-5" normalizeH="0" baseline="0" noProof="0" dirty="0">
                <a:ln>
                  <a:noFill/>
                </a:ln>
                <a:solidFill>
                  <a:prstClr val="black"/>
                </a:solidFill>
                <a:effectLst/>
                <a:uLnTx/>
                <a:uFillTx/>
                <a:cs typeface="Calibri"/>
              </a:rPr>
              <a:t>.pdf</a:t>
            </a:r>
            <a:r>
              <a:rPr kumimoji="0" sz="1400" b="0" i="0" u="none" strike="noStrike" kern="0" cap="none" spc="-15" normalizeH="0" baseline="0" noProof="0" dirty="0">
                <a:ln>
                  <a:noFill/>
                </a:ln>
                <a:solidFill>
                  <a:prstClr val="black"/>
                </a:solidFill>
                <a:effectLst/>
                <a:uLnTx/>
                <a:uFillTx/>
                <a:cs typeface="Calibri"/>
              </a:rPr>
              <a:t> </a:t>
            </a:r>
            <a:r>
              <a:rPr kumimoji="0" sz="1400" b="0" i="0" u="none" strike="noStrike" kern="0" cap="none" spc="-10" normalizeH="0" baseline="0" noProof="0" dirty="0">
                <a:ln>
                  <a:noFill/>
                </a:ln>
                <a:solidFill>
                  <a:prstClr val="black"/>
                </a:solidFill>
                <a:effectLst/>
                <a:uLnTx/>
                <a:uFillTx/>
                <a:cs typeface="Calibri"/>
              </a:rPr>
              <a:t>format,</a:t>
            </a:r>
            <a:r>
              <a:rPr kumimoji="0" sz="1400" b="0" i="0" u="none" strike="noStrike" kern="0" cap="none" spc="-20"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on</a:t>
            </a:r>
            <a:r>
              <a:rPr kumimoji="0" sz="1400" b="0" i="0" u="none" strike="noStrike" kern="0" cap="none" spc="-15" normalizeH="0" baseline="0" noProof="0" dirty="0">
                <a:ln>
                  <a:noFill/>
                </a:ln>
                <a:solidFill>
                  <a:prstClr val="black"/>
                </a:solidFill>
                <a:effectLst/>
                <a:uLnTx/>
                <a:uFillTx/>
                <a:cs typeface="Calibri"/>
              </a:rPr>
              <a:t> </a:t>
            </a:r>
            <a:r>
              <a:rPr kumimoji="0" sz="1400" b="0" i="0" u="none" strike="noStrike" kern="0" cap="none" spc="-5" normalizeH="0" baseline="0" noProof="0" dirty="0">
                <a:ln>
                  <a:noFill/>
                </a:ln>
                <a:solidFill>
                  <a:prstClr val="black"/>
                </a:solidFill>
                <a:effectLst/>
                <a:uLnTx/>
                <a:uFillTx/>
                <a:cs typeface="Calibri"/>
              </a:rPr>
              <a:t>the</a:t>
            </a:r>
            <a:r>
              <a:rPr kumimoji="0" sz="1400" b="0" i="0" u="none" strike="noStrike" kern="0" cap="none" spc="15" normalizeH="0" baseline="0" noProof="0" dirty="0">
                <a:ln>
                  <a:noFill/>
                </a:ln>
                <a:solidFill>
                  <a:prstClr val="black"/>
                </a:solidFill>
                <a:effectLst/>
                <a:uLnTx/>
                <a:uFillTx/>
                <a:cs typeface="Calibri"/>
              </a:rPr>
              <a:t> </a:t>
            </a:r>
            <a:r>
              <a:rPr kumimoji="0" sz="1400" b="0" i="0" u="none" strike="noStrike" kern="0" cap="none" spc="0" normalizeH="0" baseline="0" noProof="0" dirty="0">
                <a:ln>
                  <a:noFill/>
                </a:ln>
                <a:solidFill>
                  <a:prstClr val="black"/>
                </a:solidFill>
                <a:effectLst/>
                <a:uLnTx/>
                <a:uFillTx/>
                <a:cs typeface="Calibri"/>
              </a:rPr>
              <a:t>flash</a:t>
            </a:r>
            <a:r>
              <a:rPr kumimoji="0" sz="1400" b="0" i="0" u="none" strike="noStrike" kern="0" cap="none" spc="-5" normalizeH="0" baseline="0" noProof="0" dirty="0">
                <a:ln>
                  <a:noFill/>
                </a:ln>
                <a:solidFill>
                  <a:prstClr val="black"/>
                </a:solidFill>
                <a:effectLst/>
                <a:uLnTx/>
                <a:uFillTx/>
                <a:cs typeface="Calibri"/>
              </a:rPr>
              <a:t> drive.</a:t>
            </a:r>
            <a:r>
              <a:rPr kumimoji="0" sz="1400" b="0" i="0" u="none" strike="noStrike" kern="0" cap="none" spc="-15" normalizeH="0" baseline="0" noProof="0" dirty="0">
                <a:ln>
                  <a:noFill/>
                </a:ln>
                <a:solidFill>
                  <a:prstClr val="black"/>
                </a:solidFill>
                <a:effectLst/>
                <a:uLnTx/>
                <a:uFillTx/>
                <a:cs typeface="Calibri"/>
              </a:rPr>
              <a:t> </a:t>
            </a:r>
            <a:endParaRPr kumimoji="0" sz="1400" b="0" i="0" u="none" strike="noStrike" kern="0" cap="none" spc="0" normalizeH="0" baseline="0" noProof="0" dirty="0">
              <a:ln>
                <a:noFill/>
              </a:ln>
              <a:solidFill>
                <a:prstClr val="black"/>
              </a:solidFill>
              <a:effectLst/>
              <a:uLnTx/>
              <a:uFillTx/>
              <a:cs typeface="Calibri"/>
            </a:endParaRPr>
          </a:p>
        </p:txBody>
      </p:sp>
      <p:pic>
        <p:nvPicPr>
          <p:cNvPr id="8" name="Picture 7">
            <a:extLst>
              <a:ext uri="{FF2B5EF4-FFF2-40B4-BE49-F238E27FC236}">
                <a16:creationId xmlns:a16="http://schemas.microsoft.com/office/drawing/2014/main" id="{27452598-F347-1C0A-59C2-5351F5EBAFA0}"/>
              </a:ext>
            </a:extLst>
          </p:cNvPr>
          <p:cNvPicPr>
            <a:picLocks noChangeAspect="1"/>
          </p:cNvPicPr>
          <p:nvPr/>
        </p:nvPicPr>
        <p:blipFill>
          <a:blip r:embed="rId2"/>
          <a:stretch>
            <a:fillRect/>
          </a:stretch>
        </p:blipFill>
        <p:spPr>
          <a:xfrm>
            <a:off x="286042" y="3558121"/>
            <a:ext cx="8086725" cy="1714500"/>
          </a:xfrm>
          <a:prstGeom prst="rect">
            <a:avLst/>
          </a:prstGeom>
        </p:spPr>
      </p:pic>
    </p:spTree>
    <p:extLst>
      <p:ext uri="{BB962C8B-B14F-4D97-AF65-F5344CB8AC3E}">
        <p14:creationId xmlns:p14="http://schemas.microsoft.com/office/powerpoint/2010/main" val="211869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036153" y="2890391"/>
            <a:ext cx="7071694" cy="1077218"/>
          </a:xfrm>
          <a:prstGeom prst="rect">
            <a:avLst/>
          </a:prstGeom>
          <a:noFill/>
        </p:spPr>
        <p:txBody>
          <a:bodyPr wrap="square" rtlCol="0">
            <a:spAutoFit/>
          </a:bodyPr>
          <a:lstStyle/>
          <a:p>
            <a:pPr algn="ctr"/>
            <a:r>
              <a:rPr lang="en-ZA" sz="3200" b="1" dirty="0">
                <a:latin typeface="Exo 2" panose="00000800000000000000" pitchFamily="50" charset="0"/>
              </a:rPr>
              <a:t>PART  T1 - C5:  COMPOSITION OF TENDER</a:t>
            </a:r>
          </a:p>
        </p:txBody>
      </p:sp>
    </p:spTree>
    <p:extLst>
      <p:ext uri="{BB962C8B-B14F-4D97-AF65-F5344CB8AC3E}">
        <p14:creationId xmlns:p14="http://schemas.microsoft.com/office/powerpoint/2010/main" val="2580644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BC98D9-76A7-6A44-9658-E1B1885E2565}"/>
              </a:ext>
            </a:extLst>
          </p:cNvPr>
          <p:cNvSpPr txBox="1"/>
          <p:nvPr/>
        </p:nvSpPr>
        <p:spPr>
          <a:xfrm>
            <a:off x="1045705" y="2953732"/>
            <a:ext cx="6846849" cy="1446550"/>
          </a:xfrm>
          <a:prstGeom prst="rect">
            <a:avLst/>
          </a:prstGeom>
          <a:noFill/>
        </p:spPr>
        <p:txBody>
          <a:bodyPr wrap="square" rtlCol="0">
            <a:spAutoFit/>
          </a:bodyPr>
          <a:lstStyle/>
          <a:p>
            <a:pPr algn="ctr"/>
            <a:r>
              <a:rPr lang="en-ZA" sz="8800" b="1" dirty="0">
                <a:solidFill>
                  <a:srgbClr val="FF0000"/>
                </a:solidFill>
              </a:rPr>
              <a:t>THANK YOU</a:t>
            </a:r>
          </a:p>
        </p:txBody>
      </p:sp>
    </p:spTree>
    <p:extLst>
      <p:ext uri="{BB962C8B-B14F-4D97-AF65-F5344CB8AC3E}">
        <p14:creationId xmlns:p14="http://schemas.microsoft.com/office/powerpoint/2010/main" val="102440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DD641-CB7F-4C89-BC19-B77A3A52725D}"/>
              </a:ext>
            </a:extLst>
          </p:cNvPr>
          <p:cNvSpPr txBox="1"/>
          <p:nvPr/>
        </p:nvSpPr>
        <p:spPr>
          <a:xfrm>
            <a:off x="0" y="-71021"/>
            <a:ext cx="9144000" cy="584775"/>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effectLst/>
                <a:uLnTx/>
                <a:uFillTx/>
                <a:latin typeface="Calibri Light" panose="020F0302020204030204"/>
              </a:rPr>
              <a:t>COMPOSITION</a:t>
            </a:r>
            <a:r>
              <a:rPr kumimoji="0" lang="en-ZA" sz="3200" b="1" i="0" u="none" strike="noStrike" kern="1200" cap="none" spc="0" normalizeH="0" baseline="0" noProof="0" dirty="0">
                <a:ln>
                  <a:noFill/>
                </a:ln>
                <a:effectLst/>
                <a:uLnTx/>
                <a:uFillTx/>
                <a:latin typeface="Calibri Light" panose="020F0302020204030204"/>
                <a:ea typeface="+mn-ea"/>
                <a:cs typeface="+mn-cs"/>
              </a:rPr>
              <a:t> OF TENDER</a:t>
            </a:r>
          </a:p>
        </p:txBody>
      </p:sp>
      <p:graphicFrame>
        <p:nvGraphicFramePr>
          <p:cNvPr id="5" name="Table 4">
            <a:extLst>
              <a:ext uri="{FF2B5EF4-FFF2-40B4-BE49-F238E27FC236}">
                <a16:creationId xmlns:a16="http://schemas.microsoft.com/office/drawing/2014/main" id="{17723887-51E5-440E-A8CA-2B6DAB30E431}"/>
              </a:ext>
            </a:extLst>
          </p:cNvPr>
          <p:cNvGraphicFramePr>
            <a:graphicFrameLocks noGrp="1"/>
          </p:cNvGraphicFramePr>
          <p:nvPr>
            <p:extLst>
              <p:ext uri="{D42A27DB-BD31-4B8C-83A1-F6EECF244321}">
                <p14:modId xmlns:p14="http://schemas.microsoft.com/office/powerpoint/2010/main" val="3726395912"/>
              </p:ext>
            </p:extLst>
          </p:nvPr>
        </p:nvGraphicFramePr>
        <p:xfrm>
          <a:off x="0" y="513754"/>
          <a:ext cx="9143999" cy="5573008"/>
        </p:xfrm>
        <a:graphic>
          <a:graphicData uri="http://schemas.openxmlformats.org/drawingml/2006/table">
            <a:tbl>
              <a:tblPr firstRow="1" bandRow="1">
                <a:tableStyleId>{93296810-A885-4BE3-A3E7-6D5BEEA58F35}</a:tableStyleId>
              </a:tblPr>
              <a:tblGrid>
                <a:gridCol w="1152977">
                  <a:extLst>
                    <a:ext uri="{9D8B030D-6E8A-4147-A177-3AD203B41FA5}">
                      <a16:colId xmlns:a16="http://schemas.microsoft.com/office/drawing/2014/main" val="1126927866"/>
                    </a:ext>
                  </a:extLst>
                </a:gridCol>
                <a:gridCol w="1206192">
                  <a:extLst>
                    <a:ext uri="{9D8B030D-6E8A-4147-A177-3AD203B41FA5}">
                      <a16:colId xmlns:a16="http://schemas.microsoft.com/office/drawing/2014/main" val="3695091123"/>
                    </a:ext>
                  </a:extLst>
                </a:gridCol>
                <a:gridCol w="1326638">
                  <a:extLst>
                    <a:ext uri="{9D8B030D-6E8A-4147-A177-3AD203B41FA5}">
                      <a16:colId xmlns:a16="http://schemas.microsoft.com/office/drawing/2014/main" val="2486766732"/>
                    </a:ext>
                  </a:extLst>
                </a:gridCol>
                <a:gridCol w="1432693">
                  <a:extLst>
                    <a:ext uri="{9D8B030D-6E8A-4147-A177-3AD203B41FA5}">
                      <a16:colId xmlns:a16="http://schemas.microsoft.com/office/drawing/2014/main" val="103402135"/>
                    </a:ext>
                  </a:extLst>
                </a:gridCol>
                <a:gridCol w="1924640">
                  <a:extLst>
                    <a:ext uri="{9D8B030D-6E8A-4147-A177-3AD203B41FA5}">
                      <a16:colId xmlns:a16="http://schemas.microsoft.com/office/drawing/2014/main" val="4098797717"/>
                    </a:ext>
                  </a:extLst>
                </a:gridCol>
                <a:gridCol w="1070204">
                  <a:extLst>
                    <a:ext uri="{9D8B030D-6E8A-4147-A177-3AD203B41FA5}">
                      <a16:colId xmlns:a16="http://schemas.microsoft.com/office/drawing/2014/main" val="444007393"/>
                    </a:ext>
                  </a:extLst>
                </a:gridCol>
                <a:gridCol w="1030655">
                  <a:extLst>
                    <a:ext uri="{9D8B030D-6E8A-4147-A177-3AD203B41FA5}">
                      <a16:colId xmlns:a16="http://schemas.microsoft.com/office/drawing/2014/main" val="2790318418"/>
                    </a:ext>
                  </a:extLst>
                </a:gridCol>
              </a:tblGrid>
              <a:tr h="830475">
                <a:tc>
                  <a:txBody>
                    <a:bodyPr/>
                    <a:lstStyle/>
                    <a:p>
                      <a:r>
                        <a:rPr lang="en-ZA" sz="1200" dirty="0">
                          <a:solidFill>
                            <a:schemeClr val="tx1"/>
                          </a:solidFill>
                          <a:latin typeface="Arial" panose="020B0604020202020204" pitchFamily="34" charset="0"/>
                          <a:cs typeface="Arial" panose="020B0604020202020204" pitchFamily="34" charset="0"/>
                        </a:rPr>
                        <a:t>Book 1:T1</a:t>
                      </a:r>
                    </a:p>
                    <a:p>
                      <a:r>
                        <a:rPr lang="en-ZA" sz="1200" dirty="0">
                          <a:solidFill>
                            <a:schemeClr val="tx1"/>
                          </a:solidFill>
                          <a:latin typeface="Arial" panose="020B0604020202020204" pitchFamily="34" charset="0"/>
                          <a:cs typeface="Arial" panose="020B0604020202020204" pitchFamily="34" charset="0"/>
                        </a:rPr>
                        <a:t>Tender Procedures</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200" dirty="0">
                          <a:solidFill>
                            <a:schemeClr val="tx1"/>
                          </a:solidFill>
                          <a:latin typeface="Arial" panose="020B0604020202020204" pitchFamily="34" charset="0"/>
                          <a:cs typeface="Arial" panose="020B0604020202020204" pitchFamily="34" charset="0"/>
                        </a:rPr>
                        <a:t>Book 1: T2                  Returnable Schedules</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200" dirty="0">
                          <a:solidFill>
                            <a:schemeClr val="tx1"/>
                          </a:solidFill>
                          <a:latin typeface="Arial" panose="020B0604020202020204" pitchFamily="34" charset="0"/>
                          <a:cs typeface="Arial" panose="020B0604020202020204" pitchFamily="34" charset="0"/>
                        </a:rPr>
                        <a:t>Book 2: C1  </a:t>
                      </a:r>
                    </a:p>
                    <a:p>
                      <a:r>
                        <a:rPr lang="en-ZA" sz="1200" dirty="0">
                          <a:solidFill>
                            <a:schemeClr val="tx1"/>
                          </a:solidFill>
                          <a:latin typeface="Arial" panose="020B0604020202020204" pitchFamily="34" charset="0"/>
                          <a:cs typeface="Arial" panose="020B0604020202020204" pitchFamily="34" charset="0"/>
                        </a:rPr>
                        <a:t>Agreements and Contracts Data</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200" dirty="0">
                          <a:solidFill>
                            <a:schemeClr val="tx1"/>
                          </a:solidFill>
                          <a:latin typeface="Arial" panose="020B0604020202020204" pitchFamily="34" charset="0"/>
                          <a:cs typeface="Arial" panose="020B0604020202020204" pitchFamily="34" charset="0"/>
                        </a:rPr>
                        <a:t>Book 3: C2                Pricing Data</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200" dirty="0">
                          <a:solidFill>
                            <a:schemeClr val="tx1"/>
                          </a:solidFill>
                          <a:latin typeface="Arial" panose="020B0604020202020204" pitchFamily="34" charset="0"/>
                          <a:cs typeface="Arial" panose="020B0604020202020204" pitchFamily="34" charset="0"/>
                        </a:rPr>
                        <a:t>Book 3: C3 </a:t>
                      </a:r>
                    </a:p>
                    <a:p>
                      <a:r>
                        <a:rPr lang="en-ZA" sz="1200" dirty="0">
                          <a:solidFill>
                            <a:schemeClr val="tx1"/>
                          </a:solidFill>
                          <a:latin typeface="Arial" panose="020B0604020202020204" pitchFamily="34" charset="0"/>
                          <a:cs typeface="Arial" panose="020B0604020202020204" pitchFamily="34" charset="0"/>
                        </a:rPr>
                        <a:t>Scope of Work</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200" dirty="0">
                          <a:solidFill>
                            <a:schemeClr val="tx1"/>
                          </a:solidFill>
                          <a:latin typeface="Arial" panose="020B0604020202020204" pitchFamily="34" charset="0"/>
                          <a:cs typeface="Arial" panose="020B0604020202020204" pitchFamily="34" charset="0"/>
                        </a:rPr>
                        <a:t>Book 3: C4 </a:t>
                      </a:r>
                    </a:p>
                    <a:p>
                      <a:r>
                        <a:rPr lang="en-ZA" sz="1200" dirty="0">
                          <a:solidFill>
                            <a:schemeClr val="tx1"/>
                          </a:solidFill>
                          <a:latin typeface="Arial" panose="020B0604020202020204" pitchFamily="34" charset="0"/>
                          <a:cs typeface="Arial" panose="020B0604020202020204" pitchFamily="34" charset="0"/>
                        </a:rPr>
                        <a:t>Site Information</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200" dirty="0">
                          <a:solidFill>
                            <a:schemeClr val="tx1"/>
                          </a:solidFill>
                          <a:latin typeface="Arial" panose="020B0604020202020204" pitchFamily="34" charset="0"/>
                          <a:cs typeface="Arial" panose="020B0604020202020204" pitchFamily="34" charset="0"/>
                        </a:rPr>
                        <a:t>Book 3: C5 Annexures</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34446261"/>
                  </a:ext>
                </a:extLst>
              </a:tr>
              <a:tr h="645925">
                <a:tc>
                  <a:txBody>
                    <a:bodyPr/>
                    <a:lstStyle/>
                    <a:p>
                      <a:r>
                        <a:rPr lang="en-ZA" sz="1200" dirty="0">
                          <a:latin typeface="Arial" panose="020B0604020202020204" pitchFamily="34" charset="0"/>
                          <a:cs typeface="Arial" panose="020B0604020202020204" pitchFamily="34" charset="0"/>
                        </a:rPr>
                        <a:t>T1.1 -Tender Notice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T.2.1 List of Returnable schedules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C.1.1 Form of Offer and Acceptance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C.2.1 Pricing Instructions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General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As stated in Tender 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kern="1200" dirty="0">
                          <a:solidFill>
                            <a:schemeClr val="dk1"/>
                          </a:solidFill>
                          <a:latin typeface="Arial" panose="020B0604020202020204" pitchFamily="34" charset="0"/>
                          <a:ea typeface="+mn-ea"/>
                          <a:cs typeface="Arial" panose="020B0604020202020204" pitchFamily="34" charset="0"/>
                        </a:rPr>
                        <a:t>As provided with tender 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3638892"/>
                  </a:ext>
                </a:extLst>
              </a:tr>
              <a:tr h="830475">
                <a:tc>
                  <a:txBody>
                    <a:bodyPr/>
                    <a:lstStyle/>
                    <a:p>
                      <a:r>
                        <a:rPr lang="en-ZA" sz="1200" dirty="0">
                          <a:latin typeface="Arial" panose="020B0604020202020204" pitchFamily="34" charset="0"/>
                          <a:cs typeface="Arial" panose="020B0604020202020204" pitchFamily="34" charset="0"/>
                        </a:rPr>
                        <a:t>T.1.2 - Conditions of Tender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T.2.2 Returnable Schedules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C.1.2 Contract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C.2.2 Pricing Schedules and bills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Project Assessment , Investigations for Design Development, Design Development Phases, </a:t>
                      </a:r>
                      <a:endParaRPr lang="en-ZA" sz="12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6011145"/>
                  </a:ext>
                </a:extLst>
              </a:tr>
              <a:tr h="83047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200" dirty="0">
                          <a:latin typeface="Arial" panose="020B0604020202020204" pitchFamily="34" charset="0"/>
                          <a:cs typeface="Arial" panose="020B0604020202020204" pitchFamily="34" charset="0"/>
                        </a:rPr>
                        <a:t>T1.3 Tender Data</a:t>
                      </a:r>
                    </a:p>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C.2.3 Summary of Pricing 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ZA" sz="1200" kern="1200" dirty="0">
                          <a:solidFill>
                            <a:schemeClr val="dk1"/>
                          </a:solidFill>
                          <a:effectLst/>
                          <a:latin typeface="Arial" panose="020B0604020202020204" pitchFamily="34" charset="0"/>
                          <a:ea typeface="+mn-ea"/>
                          <a:cs typeface="Arial" panose="020B0604020202020204" pitchFamily="34" charset="0"/>
                        </a:rPr>
                        <a:t>Tender Documentation, Clarification Meeting, Tender Period and Tender Evaluation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706452"/>
                  </a:ext>
                </a:extLst>
              </a:tr>
              <a:tr h="1015025">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C.2.4 Key persons for project and summary of normalised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dk1"/>
                          </a:solidFill>
                          <a:effectLst/>
                          <a:latin typeface="Arial" panose="020B0604020202020204" pitchFamily="34" charset="0"/>
                          <a:ea typeface="+mn-ea"/>
                          <a:cs typeface="Arial" panose="020B0604020202020204" pitchFamily="34" charset="0"/>
                        </a:rPr>
                        <a:t>Administration and Monitoring of the Works Contract.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90838"/>
                  </a:ext>
                </a:extLst>
              </a:tr>
              <a:tr h="651674">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200" dirty="0">
                          <a:latin typeface="Arial" panose="020B0604020202020204" pitchFamily="34" charset="0"/>
                          <a:cs typeface="Arial" panose="020B0604020202020204" pitchFamily="34" charset="0"/>
                        </a:rPr>
                        <a:t>D1 Tenderers B-BBEE Verification Certificate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dk1"/>
                          </a:solidFill>
                          <a:effectLst/>
                          <a:latin typeface="Arial" panose="020B0604020202020204" pitchFamily="34" charset="0"/>
                          <a:ea typeface="+mn-ea"/>
                          <a:cs typeface="Arial" panose="020B0604020202020204" pitchFamily="34" charset="0"/>
                        </a:rPr>
                        <a:t>Additional duties, Special Services and Specialist 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743770"/>
                  </a:ext>
                </a:extLst>
              </a:tr>
              <a:tr h="461375">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Aft>
                          <a:spcPts val="0"/>
                        </a:spcAft>
                        <a:buFont typeface="Symbol" panose="05050102010706020507" pitchFamily="18" charset="2"/>
                        <a:buNone/>
                        <a:tabLst>
                          <a:tab pos="6858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Quality Control: Works Contract.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364917"/>
                  </a:ext>
                </a:extLst>
              </a:tr>
              <a:tr h="307584">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dk1"/>
                          </a:solidFill>
                          <a:effectLst/>
                          <a:latin typeface="Arial" panose="020B0604020202020204" pitchFamily="34" charset="0"/>
                          <a:ea typeface="+mn-ea"/>
                          <a:cs typeface="Arial" panose="020B0604020202020204" pitchFamily="34" charset="0"/>
                        </a:rPr>
                        <a:t>Close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349152"/>
                  </a:ext>
                </a:extLst>
              </a:tr>
            </a:tbl>
          </a:graphicData>
        </a:graphic>
      </p:graphicFrame>
    </p:spTree>
    <p:extLst>
      <p:ext uri="{BB962C8B-B14F-4D97-AF65-F5344CB8AC3E}">
        <p14:creationId xmlns:p14="http://schemas.microsoft.com/office/powerpoint/2010/main" val="326118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B6283F0-5E1D-AA80-1594-AC5BD081E583}"/>
              </a:ext>
            </a:extLst>
          </p:cNvPr>
          <p:cNvSpPr txBox="1">
            <a:spLocks/>
          </p:cNvSpPr>
          <p:nvPr/>
        </p:nvSpPr>
        <p:spPr>
          <a:xfrm>
            <a:off x="1644306" y="167367"/>
            <a:ext cx="6590665" cy="330835"/>
          </a:xfrm>
          <a:prstGeom prst="rect">
            <a:avLst/>
          </a:prstGeom>
        </p:spPr>
        <p:txBody>
          <a:bodyPr vert="horz" wrap="square" lIns="0" tIns="12700" rIns="0" bIns="0" rtlCol="0">
            <a:spAutoFit/>
          </a:bodyPr>
          <a:lstStyle>
            <a:lvl1pPr>
              <a:defRPr sz="2000" b="0" i="0">
                <a:solidFill>
                  <a:schemeClr val="tx1"/>
                </a:solidFill>
                <a:latin typeface="Arial Black"/>
                <a:ea typeface="+mj-ea"/>
                <a:cs typeface="Arial Black"/>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2000" b="0" i="0" u="none" strike="noStrike" kern="0" cap="none" spc="-5" normalizeH="0" baseline="0" noProof="0">
                <a:ln>
                  <a:noFill/>
                </a:ln>
                <a:solidFill>
                  <a:sysClr val="windowText" lastClr="000000"/>
                </a:solidFill>
                <a:effectLst/>
                <a:uLnTx/>
                <a:uFillTx/>
                <a:latin typeface="Arial Black"/>
                <a:ea typeface="+mj-ea"/>
              </a:rPr>
              <a:t>THE</a:t>
            </a:r>
            <a:r>
              <a:rPr kumimoji="0" lang="en-US" sz="2000" b="0" i="0" u="none" strike="noStrike" kern="0" cap="none" spc="-15" normalizeH="0" baseline="0" noProof="0">
                <a:ln>
                  <a:noFill/>
                </a:ln>
                <a:solidFill>
                  <a:sysClr val="windowText" lastClr="000000"/>
                </a:solidFill>
                <a:effectLst/>
                <a:uLnTx/>
                <a:uFillTx/>
                <a:latin typeface="Arial Black"/>
                <a:ea typeface="+mj-ea"/>
              </a:rPr>
              <a:t> </a:t>
            </a:r>
            <a:r>
              <a:rPr kumimoji="0" lang="en-US" sz="2000" b="0" i="0" u="none" strike="noStrike" kern="0" cap="none" spc="0" normalizeH="0" baseline="0" noProof="0">
                <a:ln>
                  <a:noFill/>
                </a:ln>
                <a:solidFill>
                  <a:sysClr val="windowText" lastClr="000000"/>
                </a:solidFill>
                <a:effectLst/>
                <a:uLnTx/>
                <a:uFillTx/>
                <a:latin typeface="Arial Black"/>
                <a:ea typeface="+mj-ea"/>
              </a:rPr>
              <a:t>TENDER</a:t>
            </a:r>
            <a:r>
              <a:rPr kumimoji="0" lang="en-US" sz="2000" b="0" i="0" u="none" strike="noStrike" kern="0" cap="none" spc="-30" normalizeH="0" baseline="0" noProof="0">
                <a:ln>
                  <a:noFill/>
                </a:ln>
                <a:solidFill>
                  <a:sysClr val="windowText" lastClr="000000"/>
                </a:solidFill>
                <a:effectLst/>
                <a:uLnTx/>
                <a:uFillTx/>
                <a:latin typeface="Arial Black"/>
                <a:ea typeface="+mj-ea"/>
              </a:rPr>
              <a:t> </a:t>
            </a:r>
            <a:r>
              <a:rPr kumimoji="0" lang="en-US" sz="2000" b="0" i="0" u="none" strike="noStrike" kern="0" cap="none" spc="-5" normalizeH="0" baseline="0" noProof="0">
                <a:ln>
                  <a:noFill/>
                </a:ln>
                <a:solidFill>
                  <a:sysClr val="windowText" lastClr="000000"/>
                </a:solidFill>
                <a:effectLst/>
                <a:uLnTx/>
                <a:uFillTx/>
                <a:latin typeface="Arial Black"/>
                <a:ea typeface="+mj-ea"/>
              </a:rPr>
              <a:t>IS</a:t>
            </a:r>
            <a:r>
              <a:rPr kumimoji="0" lang="en-US" sz="2000" b="0" i="0" u="none" strike="noStrike" kern="0" cap="none" spc="0" normalizeH="0" baseline="0" noProof="0">
                <a:ln>
                  <a:noFill/>
                </a:ln>
                <a:solidFill>
                  <a:sysClr val="windowText" lastClr="000000"/>
                </a:solidFill>
                <a:effectLst/>
                <a:uLnTx/>
                <a:uFillTx/>
                <a:latin typeface="Arial Black"/>
                <a:ea typeface="+mj-ea"/>
              </a:rPr>
              <a:t> MADE</a:t>
            </a:r>
            <a:r>
              <a:rPr kumimoji="0" lang="en-US" sz="2000" b="0" i="0" u="none" strike="noStrike" kern="0" cap="none" spc="-40" normalizeH="0" baseline="0" noProof="0">
                <a:ln>
                  <a:noFill/>
                </a:ln>
                <a:solidFill>
                  <a:sysClr val="windowText" lastClr="000000"/>
                </a:solidFill>
                <a:effectLst/>
                <a:uLnTx/>
                <a:uFillTx/>
                <a:latin typeface="Arial Black"/>
                <a:ea typeface="+mj-ea"/>
              </a:rPr>
              <a:t> </a:t>
            </a:r>
            <a:r>
              <a:rPr kumimoji="0" lang="en-US" sz="2000" b="0" i="0" u="none" strike="noStrike" kern="0" cap="none" spc="0" normalizeH="0" baseline="0" noProof="0">
                <a:ln>
                  <a:noFill/>
                </a:ln>
                <a:solidFill>
                  <a:sysClr val="windowText" lastClr="000000"/>
                </a:solidFill>
                <a:effectLst/>
                <a:uLnTx/>
                <a:uFillTx/>
                <a:latin typeface="Arial Black"/>
                <a:ea typeface="+mj-ea"/>
              </a:rPr>
              <a:t>UP OF</a:t>
            </a:r>
            <a:r>
              <a:rPr kumimoji="0" lang="en-US" sz="2000" b="0" i="0" u="none" strike="noStrike" kern="0" cap="none" spc="-15" normalizeH="0" baseline="0" noProof="0">
                <a:ln>
                  <a:noFill/>
                </a:ln>
                <a:solidFill>
                  <a:sysClr val="windowText" lastClr="000000"/>
                </a:solidFill>
                <a:effectLst/>
                <a:uLnTx/>
                <a:uFillTx/>
                <a:latin typeface="Arial Black"/>
                <a:ea typeface="+mj-ea"/>
              </a:rPr>
              <a:t> </a:t>
            </a:r>
            <a:r>
              <a:rPr kumimoji="0" lang="en-US" sz="2000" b="0" i="0" u="none" strike="noStrike" kern="0" cap="none" spc="-5" normalizeH="0" baseline="0" noProof="0">
                <a:ln>
                  <a:noFill/>
                </a:ln>
                <a:solidFill>
                  <a:sysClr val="windowText" lastClr="000000"/>
                </a:solidFill>
                <a:effectLst/>
                <a:uLnTx/>
                <a:uFillTx/>
                <a:latin typeface="Arial Black"/>
                <a:ea typeface="+mj-ea"/>
              </a:rPr>
              <a:t>THE </a:t>
            </a:r>
            <a:r>
              <a:rPr kumimoji="0" lang="en-US" sz="2000" b="0" i="0" u="none" strike="noStrike" kern="0" cap="none" spc="-10" normalizeH="0" baseline="0" noProof="0">
                <a:ln>
                  <a:noFill/>
                </a:ln>
                <a:solidFill>
                  <a:sysClr val="windowText" lastClr="000000"/>
                </a:solidFill>
                <a:effectLst/>
                <a:uLnTx/>
                <a:uFillTx/>
                <a:latin typeface="Arial Black"/>
                <a:ea typeface="+mj-ea"/>
              </a:rPr>
              <a:t>FOLLOWING:</a:t>
            </a:r>
            <a:endParaRPr kumimoji="0" lang="en-US" sz="2000" b="0" i="0" u="none" strike="noStrike" kern="0" cap="none" spc="-10" normalizeH="0" baseline="0" noProof="0" dirty="0">
              <a:ln>
                <a:noFill/>
              </a:ln>
              <a:solidFill>
                <a:sysClr val="windowText" lastClr="000000"/>
              </a:solidFill>
              <a:effectLst/>
              <a:uLnTx/>
              <a:uFillTx/>
              <a:latin typeface="Arial Black"/>
              <a:ea typeface="+mj-ea"/>
            </a:endParaRPr>
          </a:p>
        </p:txBody>
      </p:sp>
      <p:sp>
        <p:nvSpPr>
          <p:cNvPr id="4" name="object 3">
            <a:extLst>
              <a:ext uri="{FF2B5EF4-FFF2-40B4-BE49-F238E27FC236}">
                <a16:creationId xmlns:a16="http://schemas.microsoft.com/office/drawing/2014/main" id="{F0FB9F37-45F8-D99F-77D9-FBD5F185C35B}"/>
              </a:ext>
            </a:extLst>
          </p:cNvPr>
          <p:cNvSpPr txBox="1"/>
          <p:nvPr/>
        </p:nvSpPr>
        <p:spPr>
          <a:xfrm>
            <a:off x="1276738" y="609600"/>
            <a:ext cx="7773670" cy="4968668"/>
          </a:xfrm>
          <a:prstGeom prst="rect">
            <a:avLst/>
          </a:prstGeom>
        </p:spPr>
        <p:txBody>
          <a:bodyPr vert="horz" wrap="square" lIns="0" tIns="13335" rIns="0" bIns="0" rtlCol="0">
            <a:spAutoFit/>
          </a:bodyPr>
          <a:lstStyle/>
          <a:p>
            <a:pPr marL="299085" indent="-287020">
              <a:spcBef>
                <a:spcPts val="105"/>
              </a:spcBef>
              <a:buFont typeface="Wingdings"/>
              <a:buChar char=""/>
              <a:tabLst>
                <a:tab pos="299085" algn="l"/>
                <a:tab pos="299720" algn="l"/>
              </a:tabLst>
            </a:pPr>
            <a:r>
              <a:rPr sz="1400" b="1" spc="-25" dirty="0">
                <a:solidFill>
                  <a:prstClr val="black"/>
                </a:solidFill>
                <a:latin typeface="Calibri"/>
                <a:cs typeface="Calibri"/>
              </a:rPr>
              <a:t>Tender</a:t>
            </a:r>
            <a:r>
              <a:rPr sz="1400" b="1" spc="-55" dirty="0">
                <a:solidFill>
                  <a:prstClr val="black"/>
                </a:solidFill>
                <a:latin typeface="Calibri"/>
                <a:cs typeface="Calibri"/>
              </a:rPr>
              <a:t> </a:t>
            </a:r>
            <a:r>
              <a:rPr sz="1400" b="1" spc="-5" dirty="0">
                <a:solidFill>
                  <a:prstClr val="black"/>
                </a:solidFill>
                <a:latin typeface="Calibri"/>
                <a:cs typeface="Calibri"/>
              </a:rPr>
              <a:t>document</a:t>
            </a:r>
            <a:endParaRPr sz="1400" dirty="0">
              <a:solidFill>
                <a:prstClr val="black"/>
              </a:solidFill>
              <a:latin typeface="Calibri"/>
              <a:cs typeface="Calibri"/>
            </a:endParaRPr>
          </a:p>
          <a:p>
            <a:pPr marL="756285" lvl="1" indent="-287020">
              <a:buFont typeface="Wingdings"/>
              <a:buChar char=""/>
              <a:tabLst>
                <a:tab pos="756285" algn="l"/>
                <a:tab pos="756920" algn="l"/>
              </a:tabLst>
            </a:pPr>
            <a:r>
              <a:rPr sz="1400" b="1" dirty="0">
                <a:solidFill>
                  <a:prstClr val="black"/>
                </a:solidFill>
                <a:latin typeface="Calibri"/>
                <a:cs typeface="Calibri"/>
              </a:rPr>
              <a:t>Appendices</a:t>
            </a:r>
            <a:r>
              <a:rPr sz="1400" b="1" spc="-25" dirty="0">
                <a:solidFill>
                  <a:prstClr val="black"/>
                </a:solidFill>
                <a:latin typeface="Calibri"/>
                <a:cs typeface="Calibri"/>
              </a:rPr>
              <a:t> </a:t>
            </a:r>
            <a:r>
              <a:rPr sz="1400" b="1" spc="-5" dirty="0">
                <a:solidFill>
                  <a:prstClr val="black"/>
                </a:solidFill>
                <a:latin typeface="Calibri"/>
                <a:cs typeface="Calibri"/>
              </a:rPr>
              <a:t>to</a:t>
            </a:r>
            <a:r>
              <a:rPr sz="1400" b="1" spc="-45" dirty="0">
                <a:solidFill>
                  <a:prstClr val="black"/>
                </a:solidFill>
                <a:latin typeface="Calibri"/>
                <a:cs typeface="Calibri"/>
              </a:rPr>
              <a:t> </a:t>
            </a:r>
            <a:r>
              <a:rPr sz="1400" b="1" spc="-25" dirty="0">
                <a:solidFill>
                  <a:prstClr val="black"/>
                </a:solidFill>
                <a:latin typeface="Calibri"/>
                <a:cs typeface="Calibri"/>
              </a:rPr>
              <a:t>Tender</a:t>
            </a:r>
            <a:r>
              <a:rPr sz="1400" b="1" spc="-50" dirty="0">
                <a:solidFill>
                  <a:prstClr val="black"/>
                </a:solidFill>
                <a:latin typeface="Calibri"/>
                <a:cs typeface="Calibri"/>
              </a:rPr>
              <a:t> </a:t>
            </a:r>
            <a:r>
              <a:rPr sz="1400" b="1" spc="-5" dirty="0">
                <a:solidFill>
                  <a:prstClr val="black"/>
                </a:solidFill>
                <a:latin typeface="Calibri"/>
                <a:cs typeface="Calibri"/>
              </a:rPr>
              <a:t>Document</a:t>
            </a:r>
            <a:endParaRPr sz="1400" dirty="0">
              <a:solidFill>
                <a:prstClr val="black"/>
              </a:solidFill>
              <a:latin typeface="Calibri"/>
              <a:cs typeface="Calibri"/>
            </a:endParaRPr>
          </a:p>
          <a:p>
            <a:pPr marL="1213485" lvl="2" indent="-287020">
              <a:buFont typeface="Wingdings"/>
              <a:buChar char=""/>
              <a:tabLst>
                <a:tab pos="1213485" algn="l"/>
                <a:tab pos="1214120" algn="l"/>
              </a:tabLst>
            </a:pPr>
            <a:r>
              <a:rPr sz="1400" b="1" dirty="0">
                <a:solidFill>
                  <a:prstClr val="black"/>
                </a:solidFill>
                <a:latin typeface="Calibri"/>
                <a:cs typeface="Calibri"/>
              </a:rPr>
              <a:t>D3-</a:t>
            </a:r>
            <a:r>
              <a:rPr sz="1400" b="1" spc="-10" dirty="0">
                <a:solidFill>
                  <a:prstClr val="black"/>
                </a:solidFill>
                <a:latin typeface="Calibri"/>
                <a:cs typeface="Calibri"/>
              </a:rPr>
              <a:t> </a:t>
            </a:r>
            <a:r>
              <a:rPr sz="1400" b="1" spc="-5" dirty="0">
                <a:solidFill>
                  <a:prstClr val="black"/>
                </a:solidFill>
                <a:latin typeface="Calibri"/>
                <a:cs typeface="Calibri"/>
              </a:rPr>
              <a:t>OHS</a:t>
            </a:r>
            <a:r>
              <a:rPr sz="1400" b="1" spc="295" dirty="0">
                <a:solidFill>
                  <a:prstClr val="black"/>
                </a:solidFill>
                <a:latin typeface="Calibri"/>
                <a:cs typeface="Calibri"/>
              </a:rPr>
              <a:t> </a:t>
            </a:r>
            <a:r>
              <a:rPr sz="1400" b="1" dirty="0">
                <a:solidFill>
                  <a:prstClr val="black"/>
                </a:solidFill>
                <a:latin typeface="Calibri"/>
                <a:cs typeface="Calibri"/>
              </a:rPr>
              <a:t>Audit</a:t>
            </a:r>
            <a:r>
              <a:rPr sz="1400" b="1" spc="-15" dirty="0">
                <a:solidFill>
                  <a:prstClr val="black"/>
                </a:solidFill>
                <a:latin typeface="Calibri"/>
                <a:cs typeface="Calibri"/>
              </a:rPr>
              <a:t> </a:t>
            </a:r>
            <a:r>
              <a:rPr sz="1400" b="1" dirty="0">
                <a:solidFill>
                  <a:prstClr val="black"/>
                </a:solidFill>
                <a:latin typeface="Calibri"/>
                <a:cs typeface="Calibri"/>
              </a:rPr>
              <a:t>Questionnaire</a:t>
            </a:r>
            <a:r>
              <a:rPr sz="1400" b="1" spc="-60" dirty="0">
                <a:solidFill>
                  <a:prstClr val="black"/>
                </a:solidFill>
                <a:latin typeface="Calibri"/>
                <a:cs typeface="Calibri"/>
              </a:rPr>
              <a:t> </a:t>
            </a:r>
            <a:r>
              <a:rPr sz="1400" b="1" dirty="0">
                <a:solidFill>
                  <a:prstClr val="black"/>
                </a:solidFill>
                <a:latin typeface="Calibri"/>
                <a:cs typeface="Calibri"/>
              </a:rPr>
              <a:t>–</a:t>
            </a:r>
            <a:r>
              <a:rPr sz="1400" b="1" spc="-10" dirty="0">
                <a:solidFill>
                  <a:prstClr val="black"/>
                </a:solidFill>
                <a:latin typeface="Calibri"/>
                <a:cs typeface="Calibri"/>
              </a:rPr>
              <a:t> </a:t>
            </a:r>
            <a:r>
              <a:rPr sz="1400" b="1" spc="-5" dirty="0">
                <a:solidFill>
                  <a:prstClr val="black"/>
                </a:solidFill>
                <a:latin typeface="Calibri"/>
                <a:cs typeface="Calibri"/>
              </a:rPr>
              <a:t>Conventional</a:t>
            </a:r>
            <a:r>
              <a:rPr sz="1400" b="1" spc="-45" dirty="0">
                <a:solidFill>
                  <a:prstClr val="black"/>
                </a:solidFill>
                <a:latin typeface="Calibri"/>
                <a:cs typeface="Calibri"/>
              </a:rPr>
              <a:t> </a:t>
            </a:r>
            <a:r>
              <a:rPr sz="1400" b="1" dirty="0">
                <a:solidFill>
                  <a:prstClr val="black"/>
                </a:solidFill>
                <a:latin typeface="Calibri"/>
                <a:cs typeface="Calibri"/>
              </a:rPr>
              <a:t>projects</a:t>
            </a:r>
            <a:r>
              <a:rPr sz="1400" b="1" spc="-30" dirty="0">
                <a:solidFill>
                  <a:prstClr val="black"/>
                </a:solidFill>
                <a:latin typeface="Calibri"/>
                <a:cs typeface="Calibri"/>
              </a:rPr>
              <a:t> </a:t>
            </a:r>
            <a:r>
              <a:rPr sz="1400" b="1" dirty="0">
                <a:solidFill>
                  <a:prstClr val="black"/>
                </a:solidFill>
                <a:latin typeface="Calibri"/>
                <a:cs typeface="Calibri"/>
              </a:rPr>
              <a:t>in</a:t>
            </a:r>
            <a:r>
              <a:rPr sz="1400" b="1" spc="-20" dirty="0">
                <a:solidFill>
                  <a:prstClr val="black"/>
                </a:solidFill>
                <a:latin typeface="Calibri"/>
                <a:cs typeface="Calibri"/>
              </a:rPr>
              <a:t> </a:t>
            </a:r>
            <a:r>
              <a:rPr sz="1400" b="1" dirty="0">
                <a:solidFill>
                  <a:prstClr val="black"/>
                </a:solidFill>
                <a:latin typeface="Calibri"/>
                <a:cs typeface="Calibri"/>
              </a:rPr>
              <a:t>MS</a:t>
            </a:r>
            <a:r>
              <a:rPr sz="1400" b="1" spc="-10" dirty="0">
                <a:solidFill>
                  <a:prstClr val="black"/>
                </a:solidFill>
                <a:latin typeface="Calibri"/>
                <a:cs typeface="Calibri"/>
              </a:rPr>
              <a:t> Excel</a:t>
            </a:r>
            <a:endParaRPr sz="1400" dirty="0">
              <a:solidFill>
                <a:prstClr val="black"/>
              </a:solidFill>
              <a:latin typeface="Calibri"/>
              <a:cs typeface="Calibri"/>
            </a:endParaRPr>
          </a:p>
          <a:p>
            <a:pPr marL="1213485" lvl="2" indent="-287020">
              <a:buFont typeface="Wingdings"/>
              <a:buChar char=""/>
              <a:tabLst>
                <a:tab pos="1213485" algn="l"/>
                <a:tab pos="1214120" algn="l"/>
              </a:tabLst>
            </a:pPr>
            <a:r>
              <a:rPr sz="1400" b="1" dirty="0">
                <a:solidFill>
                  <a:prstClr val="black"/>
                </a:solidFill>
                <a:latin typeface="Calibri"/>
                <a:cs typeface="Calibri"/>
              </a:rPr>
              <a:t>G-</a:t>
            </a:r>
            <a:r>
              <a:rPr sz="1400" b="1" spc="-35" dirty="0">
                <a:solidFill>
                  <a:prstClr val="black"/>
                </a:solidFill>
                <a:latin typeface="Calibri"/>
                <a:cs typeface="Calibri"/>
              </a:rPr>
              <a:t> </a:t>
            </a:r>
            <a:r>
              <a:rPr sz="1400" b="1" spc="-10" dirty="0">
                <a:solidFill>
                  <a:prstClr val="black"/>
                </a:solidFill>
                <a:latin typeface="Calibri"/>
                <a:cs typeface="Calibri"/>
              </a:rPr>
              <a:t>Request</a:t>
            </a:r>
            <a:r>
              <a:rPr sz="1400" b="1" spc="-30" dirty="0">
                <a:solidFill>
                  <a:prstClr val="black"/>
                </a:solidFill>
                <a:latin typeface="Calibri"/>
                <a:cs typeface="Calibri"/>
              </a:rPr>
              <a:t> </a:t>
            </a:r>
            <a:r>
              <a:rPr sz="1400" b="1" spc="-10" dirty="0">
                <a:solidFill>
                  <a:prstClr val="black"/>
                </a:solidFill>
                <a:latin typeface="Calibri"/>
                <a:cs typeface="Calibri"/>
              </a:rPr>
              <a:t>for</a:t>
            </a:r>
            <a:r>
              <a:rPr sz="1400" b="1" spc="-15" dirty="0">
                <a:solidFill>
                  <a:prstClr val="black"/>
                </a:solidFill>
                <a:latin typeface="Calibri"/>
                <a:cs typeface="Calibri"/>
              </a:rPr>
              <a:t> </a:t>
            </a:r>
            <a:r>
              <a:rPr sz="1400" b="1" spc="-5" dirty="0">
                <a:solidFill>
                  <a:prstClr val="black"/>
                </a:solidFill>
                <a:latin typeface="Calibri"/>
                <a:cs typeface="Calibri"/>
              </a:rPr>
              <a:t>Survey</a:t>
            </a:r>
            <a:r>
              <a:rPr sz="1400" b="1" spc="-25" dirty="0">
                <a:solidFill>
                  <a:prstClr val="black"/>
                </a:solidFill>
                <a:latin typeface="Calibri"/>
                <a:cs typeface="Calibri"/>
              </a:rPr>
              <a:t> </a:t>
            </a:r>
            <a:r>
              <a:rPr sz="1400" b="1" spc="-15" dirty="0">
                <a:solidFill>
                  <a:prstClr val="black"/>
                </a:solidFill>
                <a:latin typeface="Calibri"/>
                <a:cs typeface="Calibri"/>
              </a:rPr>
              <a:t>Work </a:t>
            </a:r>
            <a:r>
              <a:rPr sz="1400" b="1" dirty="0">
                <a:solidFill>
                  <a:prstClr val="black"/>
                </a:solidFill>
                <a:latin typeface="Calibri"/>
                <a:cs typeface="Calibri"/>
              </a:rPr>
              <a:t>in</a:t>
            </a:r>
            <a:r>
              <a:rPr sz="1400" b="1" spc="-5" dirty="0">
                <a:solidFill>
                  <a:prstClr val="black"/>
                </a:solidFill>
                <a:latin typeface="Calibri"/>
                <a:cs typeface="Calibri"/>
              </a:rPr>
              <a:t> </a:t>
            </a:r>
            <a:r>
              <a:rPr sz="1400" b="1" dirty="0">
                <a:solidFill>
                  <a:prstClr val="black"/>
                </a:solidFill>
                <a:latin typeface="Calibri"/>
                <a:cs typeface="Calibri"/>
              </a:rPr>
              <a:t>MS</a:t>
            </a:r>
            <a:r>
              <a:rPr sz="1400" b="1" spc="-10" dirty="0">
                <a:solidFill>
                  <a:prstClr val="black"/>
                </a:solidFill>
                <a:latin typeface="Calibri"/>
                <a:cs typeface="Calibri"/>
              </a:rPr>
              <a:t> </a:t>
            </a:r>
            <a:r>
              <a:rPr sz="1400" b="1" spc="-20" dirty="0">
                <a:solidFill>
                  <a:prstClr val="black"/>
                </a:solidFill>
                <a:latin typeface="Calibri"/>
                <a:cs typeface="Calibri"/>
              </a:rPr>
              <a:t>Word</a:t>
            </a:r>
            <a:endParaRPr sz="1400" dirty="0">
              <a:solidFill>
                <a:prstClr val="black"/>
              </a:solidFill>
              <a:latin typeface="Calibri"/>
              <a:cs typeface="Calibri"/>
            </a:endParaRPr>
          </a:p>
          <a:p>
            <a:pPr marL="1213485" lvl="2" indent="-287020">
              <a:buFont typeface="Wingdings"/>
              <a:buChar char=""/>
              <a:tabLst>
                <a:tab pos="1213485" algn="l"/>
                <a:tab pos="1214120" algn="l"/>
              </a:tabLst>
            </a:pPr>
            <a:r>
              <a:rPr sz="1400" b="1" spc="-5" dirty="0">
                <a:solidFill>
                  <a:prstClr val="black"/>
                </a:solidFill>
                <a:latin typeface="Calibri"/>
                <a:cs typeface="Calibri"/>
              </a:rPr>
              <a:t>H1-Declaration</a:t>
            </a:r>
            <a:r>
              <a:rPr sz="1400" b="1" spc="260" dirty="0">
                <a:solidFill>
                  <a:prstClr val="black"/>
                </a:solidFill>
                <a:latin typeface="Calibri"/>
                <a:cs typeface="Calibri"/>
              </a:rPr>
              <a:t> </a:t>
            </a:r>
            <a:r>
              <a:rPr sz="1400" b="1" spc="-5" dirty="0">
                <a:solidFill>
                  <a:prstClr val="black"/>
                </a:solidFill>
                <a:latin typeface="Calibri"/>
                <a:cs typeface="Calibri"/>
              </a:rPr>
              <a:t>through</a:t>
            </a:r>
            <a:r>
              <a:rPr sz="1400" b="1" spc="260" dirty="0">
                <a:solidFill>
                  <a:prstClr val="black"/>
                </a:solidFill>
                <a:latin typeface="Calibri"/>
                <a:cs typeface="Calibri"/>
              </a:rPr>
              <a:t> </a:t>
            </a:r>
            <a:r>
              <a:rPr sz="1400" b="1" spc="-10" dirty="0">
                <a:solidFill>
                  <a:prstClr val="black"/>
                </a:solidFill>
                <a:latin typeface="Calibri"/>
                <a:cs typeface="Calibri"/>
              </a:rPr>
              <a:t>town</a:t>
            </a:r>
            <a:r>
              <a:rPr sz="1400" b="1" spc="265" dirty="0">
                <a:solidFill>
                  <a:prstClr val="black"/>
                </a:solidFill>
                <a:latin typeface="Calibri"/>
                <a:cs typeface="Calibri"/>
              </a:rPr>
              <a:t> </a:t>
            </a:r>
            <a:r>
              <a:rPr sz="1400" b="1" dirty="0">
                <a:solidFill>
                  <a:prstClr val="black"/>
                </a:solidFill>
                <a:latin typeface="Calibri"/>
                <a:cs typeface="Calibri"/>
              </a:rPr>
              <a:t>–</a:t>
            </a:r>
            <a:r>
              <a:rPr sz="1400" b="1" spc="260" dirty="0">
                <a:solidFill>
                  <a:prstClr val="black"/>
                </a:solidFill>
                <a:latin typeface="Calibri"/>
                <a:cs typeface="Calibri"/>
              </a:rPr>
              <a:t> </a:t>
            </a:r>
            <a:r>
              <a:rPr sz="1400" b="1" spc="-10" dirty="0">
                <a:solidFill>
                  <a:prstClr val="black"/>
                </a:solidFill>
                <a:latin typeface="Calibri"/>
                <a:cs typeface="Calibri"/>
              </a:rPr>
              <a:t>Agreement</a:t>
            </a:r>
            <a:r>
              <a:rPr sz="1400" b="1" spc="270" dirty="0">
                <a:solidFill>
                  <a:prstClr val="black"/>
                </a:solidFill>
                <a:latin typeface="Calibri"/>
                <a:cs typeface="Calibri"/>
              </a:rPr>
              <a:t> </a:t>
            </a:r>
            <a:r>
              <a:rPr sz="1400" b="1" spc="-10" dirty="0">
                <a:solidFill>
                  <a:prstClr val="black"/>
                </a:solidFill>
                <a:latin typeface="Calibri"/>
                <a:cs typeface="Calibri"/>
              </a:rPr>
              <a:t>between</a:t>
            </a:r>
            <a:r>
              <a:rPr sz="1400" b="1" spc="265" dirty="0">
                <a:solidFill>
                  <a:prstClr val="black"/>
                </a:solidFill>
                <a:latin typeface="Calibri"/>
                <a:cs typeface="Calibri"/>
              </a:rPr>
              <a:t> </a:t>
            </a:r>
            <a:r>
              <a:rPr sz="1400" b="1" spc="-5" dirty="0">
                <a:solidFill>
                  <a:prstClr val="black"/>
                </a:solidFill>
                <a:latin typeface="Calibri"/>
                <a:cs typeface="Calibri"/>
              </a:rPr>
              <a:t>SANRAL</a:t>
            </a:r>
            <a:r>
              <a:rPr sz="1400" b="1" spc="260" dirty="0">
                <a:solidFill>
                  <a:prstClr val="black"/>
                </a:solidFill>
                <a:latin typeface="Calibri"/>
                <a:cs typeface="Calibri"/>
              </a:rPr>
              <a:t> </a:t>
            </a:r>
            <a:r>
              <a:rPr sz="1400" b="1" dirty="0">
                <a:solidFill>
                  <a:prstClr val="black"/>
                </a:solidFill>
                <a:latin typeface="Calibri"/>
                <a:cs typeface="Calibri"/>
              </a:rPr>
              <a:t>and</a:t>
            </a:r>
            <a:r>
              <a:rPr sz="1400" b="1" spc="265" dirty="0">
                <a:solidFill>
                  <a:prstClr val="black"/>
                </a:solidFill>
                <a:latin typeface="Calibri"/>
                <a:cs typeface="Calibri"/>
              </a:rPr>
              <a:t> </a:t>
            </a:r>
            <a:r>
              <a:rPr sz="1400" b="1" spc="-5" dirty="0">
                <a:solidFill>
                  <a:prstClr val="black"/>
                </a:solidFill>
                <a:latin typeface="Calibri"/>
                <a:cs typeface="Calibri"/>
              </a:rPr>
              <a:t>Municipality</a:t>
            </a:r>
            <a:r>
              <a:rPr sz="1400" b="1" spc="270" dirty="0">
                <a:solidFill>
                  <a:prstClr val="black"/>
                </a:solidFill>
                <a:latin typeface="Calibri"/>
                <a:cs typeface="Calibri"/>
              </a:rPr>
              <a:t> </a:t>
            </a:r>
            <a:r>
              <a:rPr sz="1400" b="1" dirty="0">
                <a:solidFill>
                  <a:prstClr val="black"/>
                </a:solidFill>
                <a:latin typeface="Calibri"/>
                <a:cs typeface="Calibri"/>
              </a:rPr>
              <a:t>in</a:t>
            </a:r>
            <a:r>
              <a:rPr sz="1400" b="1" spc="265" dirty="0">
                <a:solidFill>
                  <a:prstClr val="black"/>
                </a:solidFill>
                <a:latin typeface="Calibri"/>
                <a:cs typeface="Calibri"/>
              </a:rPr>
              <a:t> </a:t>
            </a:r>
            <a:r>
              <a:rPr sz="1400" b="1" spc="-5" dirty="0">
                <a:solidFill>
                  <a:prstClr val="black"/>
                </a:solidFill>
                <a:latin typeface="Calibri"/>
                <a:cs typeface="Calibri"/>
              </a:rPr>
              <a:t>MS</a:t>
            </a:r>
            <a:endParaRPr sz="1400" dirty="0">
              <a:solidFill>
                <a:prstClr val="black"/>
              </a:solidFill>
              <a:latin typeface="Calibri"/>
              <a:cs typeface="Calibri"/>
            </a:endParaRPr>
          </a:p>
          <a:p>
            <a:pPr marL="1213485"/>
            <a:r>
              <a:rPr sz="1400" b="1" spc="-15" dirty="0">
                <a:solidFill>
                  <a:prstClr val="black"/>
                </a:solidFill>
                <a:latin typeface="Calibri"/>
                <a:cs typeface="Calibri"/>
              </a:rPr>
              <a:t>Word</a:t>
            </a:r>
            <a:endParaRPr sz="1400" dirty="0">
              <a:solidFill>
                <a:prstClr val="black"/>
              </a:solidFill>
              <a:latin typeface="Calibri"/>
              <a:cs typeface="Calibri"/>
            </a:endParaRPr>
          </a:p>
          <a:p>
            <a:pPr marL="1213485" lvl="2" indent="-287020">
              <a:buFont typeface="Wingdings"/>
              <a:buChar char=""/>
              <a:tabLst>
                <a:tab pos="1213485" algn="l"/>
                <a:tab pos="1214120" algn="l"/>
              </a:tabLst>
            </a:pPr>
            <a:r>
              <a:rPr sz="1400" b="1" dirty="0">
                <a:solidFill>
                  <a:prstClr val="black"/>
                </a:solidFill>
                <a:latin typeface="Calibri"/>
                <a:cs typeface="Calibri"/>
              </a:rPr>
              <a:t>H2</a:t>
            </a:r>
            <a:r>
              <a:rPr sz="1400" b="1" spc="-10" dirty="0">
                <a:solidFill>
                  <a:prstClr val="black"/>
                </a:solidFill>
                <a:latin typeface="Calibri"/>
                <a:cs typeface="Calibri"/>
              </a:rPr>
              <a:t> </a:t>
            </a:r>
            <a:r>
              <a:rPr sz="1400" b="1" dirty="0">
                <a:solidFill>
                  <a:prstClr val="black"/>
                </a:solidFill>
                <a:latin typeface="Calibri"/>
                <a:cs typeface="Calibri"/>
              </a:rPr>
              <a:t>– </a:t>
            </a:r>
            <a:r>
              <a:rPr sz="1400" b="1" spc="-5" dirty="0">
                <a:solidFill>
                  <a:prstClr val="black"/>
                </a:solidFill>
                <a:latin typeface="Calibri"/>
                <a:cs typeface="Calibri"/>
              </a:rPr>
              <a:t>Agreement</a:t>
            </a:r>
            <a:r>
              <a:rPr sz="1400" b="1" spc="-30" dirty="0">
                <a:solidFill>
                  <a:prstClr val="black"/>
                </a:solidFill>
                <a:latin typeface="Calibri"/>
                <a:cs typeface="Calibri"/>
              </a:rPr>
              <a:t> </a:t>
            </a:r>
            <a:r>
              <a:rPr sz="1400" b="1" spc="-5" dirty="0">
                <a:solidFill>
                  <a:prstClr val="black"/>
                </a:solidFill>
                <a:latin typeface="Calibri"/>
                <a:cs typeface="Calibri"/>
              </a:rPr>
              <a:t>hand-over</a:t>
            </a:r>
            <a:r>
              <a:rPr sz="1400" b="1" spc="-35" dirty="0">
                <a:solidFill>
                  <a:prstClr val="black"/>
                </a:solidFill>
                <a:latin typeface="Calibri"/>
                <a:cs typeface="Calibri"/>
              </a:rPr>
              <a:t> </a:t>
            </a:r>
            <a:r>
              <a:rPr lang="en-US" sz="1400" b="1" spc="-35" dirty="0">
                <a:solidFill>
                  <a:prstClr val="black"/>
                </a:solidFill>
                <a:latin typeface="Calibri"/>
                <a:cs typeface="Calibri"/>
              </a:rPr>
              <a:t>of </a:t>
            </a:r>
            <a:r>
              <a:rPr sz="1400" b="1" spc="-5" dirty="0">
                <a:solidFill>
                  <a:prstClr val="black"/>
                </a:solidFill>
                <a:latin typeface="Calibri"/>
                <a:cs typeface="Calibri"/>
              </a:rPr>
              <a:t>new</a:t>
            </a:r>
            <a:r>
              <a:rPr sz="1400" b="1" spc="-25" dirty="0">
                <a:solidFill>
                  <a:prstClr val="black"/>
                </a:solidFill>
                <a:latin typeface="Calibri"/>
                <a:cs typeface="Calibri"/>
              </a:rPr>
              <a:t> </a:t>
            </a:r>
            <a:r>
              <a:rPr sz="1400" b="1" dirty="0">
                <a:solidFill>
                  <a:prstClr val="black"/>
                </a:solidFill>
                <a:latin typeface="Calibri"/>
                <a:cs typeface="Calibri"/>
              </a:rPr>
              <a:t>Access</a:t>
            </a:r>
            <a:r>
              <a:rPr sz="1400" b="1" spc="-10" dirty="0">
                <a:solidFill>
                  <a:prstClr val="black"/>
                </a:solidFill>
                <a:latin typeface="Calibri"/>
                <a:cs typeface="Calibri"/>
              </a:rPr>
              <a:t> </a:t>
            </a:r>
            <a:r>
              <a:rPr sz="1400" b="1" spc="-5" dirty="0">
                <a:solidFill>
                  <a:prstClr val="black"/>
                </a:solidFill>
                <a:latin typeface="Calibri"/>
                <a:cs typeface="Calibri"/>
              </a:rPr>
              <a:t>Roads</a:t>
            </a:r>
            <a:r>
              <a:rPr sz="1400" b="1" spc="-20" dirty="0">
                <a:solidFill>
                  <a:prstClr val="black"/>
                </a:solidFill>
                <a:latin typeface="Calibri"/>
                <a:cs typeface="Calibri"/>
              </a:rPr>
              <a:t> </a:t>
            </a:r>
            <a:r>
              <a:rPr sz="1400" b="1" spc="-5" dirty="0">
                <a:solidFill>
                  <a:prstClr val="black"/>
                </a:solidFill>
                <a:latin typeface="Calibri"/>
                <a:cs typeface="Calibri"/>
              </a:rPr>
              <a:t>to</a:t>
            </a:r>
            <a:r>
              <a:rPr sz="1400" b="1" spc="-20" dirty="0">
                <a:solidFill>
                  <a:prstClr val="black"/>
                </a:solidFill>
                <a:latin typeface="Calibri"/>
                <a:cs typeface="Calibri"/>
              </a:rPr>
              <a:t> </a:t>
            </a:r>
            <a:r>
              <a:rPr lang="en-US" sz="1400" b="1" spc="-20" dirty="0">
                <a:solidFill>
                  <a:prstClr val="black"/>
                </a:solidFill>
                <a:latin typeface="Calibri"/>
                <a:cs typeface="Calibri"/>
              </a:rPr>
              <a:t>the </a:t>
            </a:r>
            <a:r>
              <a:rPr sz="1400" b="1" spc="-10" dirty="0">
                <a:solidFill>
                  <a:prstClr val="black"/>
                </a:solidFill>
                <a:latin typeface="Calibri"/>
                <a:cs typeface="Calibri"/>
              </a:rPr>
              <a:t>relevant</a:t>
            </a:r>
            <a:r>
              <a:rPr sz="1400" b="1" spc="-15" dirty="0">
                <a:solidFill>
                  <a:prstClr val="black"/>
                </a:solidFill>
                <a:latin typeface="Calibri"/>
                <a:cs typeface="Calibri"/>
              </a:rPr>
              <a:t> </a:t>
            </a:r>
            <a:r>
              <a:rPr sz="1400" b="1" dirty="0">
                <a:solidFill>
                  <a:prstClr val="black"/>
                </a:solidFill>
                <a:latin typeface="Calibri"/>
                <a:cs typeface="Calibri"/>
              </a:rPr>
              <a:t>authority</a:t>
            </a:r>
            <a:r>
              <a:rPr sz="1400" b="1" spc="-35" dirty="0">
                <a:solidFill>
                  <a:prstClr val="black"/>
                </a:solidFill>
                <a:latin typeface="Calibri"/>
                <a:cs typeface="Calibri"/>
              </a:rPr>
              <a:t> </a:t>
            </a:r>
            <a:r>
              <a:rPr sz="1400" b="1" dirty="0">
                <a:solidFill>
                  <a:prstClr val="black"/>
                </a:solidFill>
                <a:latin typeface="Calibri"/>
                <a:cs typeface="Calibri"/>
              </a:rPr>
              <a:t>in</a:t>
            </a:r>
            <a:r>
              <a:rPr sz="1400" b="1" spc="-10" dirty="0">
                <a:solidFill>
                  <a:prstClr val="black"/>
                </a:solidFill>
                <a:latin typeface="Calibri"/>
                <a:cs typeface="Calibri"/>
              </a:rPr>
              <a:t> </a:t>
            </a:r>
            <a:r>
              <a:rPr sz="1400" b="1" dirty="0">
                <a:solidFill>
                  <a:prstClr val="black"/>
                </a:solidFill>
                <a:latin typeface="Calibri"/>
                <a:cs typeface="Calibri"/>
              </a:rPr>
              <a:t>MS </a:t>
            </a:r>
            <a:r>
              <a:rPr sz="1400" b="1" spc="-20" dirty="0">
                <a:solidFill>
                  <a:prstClr val="black"/>
                </a:solidFill>
                <a:latin typeface="Calibri"/>
                <a:cs typeface="Calibri"/>
              </a:rPr>
              <a:t>Word</a:t>
            </a:r>
            <a:endParaRPr sz="1400" dirty="0">
              <a:solidFill>
                <a:prstClr val="black"/>
              </a:solidFill>
              <a:latin typeface="Calibri"/>
              <a:cs typeface="Calibri"/>
            </a:endParaRPr>
          </a:p>
          <a:p>
            <a:pPr marL="1213485" lvl="2" indent="-287020">
              <a:buFont typeface="Wingdings"/>
              <a:buChar char=""/>
              <a:tabLst>
                <a:tab pos="1213485" algn="l"/>
                <a:tab pos="1214120" algn="l"/>
              </a:tabLst>
            </a:pPr>
            <a:r>
              <a:rPr sz="1400" b="1" dirty="0">
                <a:solidFill>
                  <a:prstClr val="black"/>
                </a:solidFill>
                <a:latin typeface="Calibri"/>
                <a:cs typeface="Calibri"/>
              </a:rPr>
              <a:t>H3</a:t>
            </a:r>
            <a:r>
              <a:rPr sz="1400" b="1" spc="-15" dirty="0">
                <a:solidFill>
                  <a:prstClr val="black"/>
                </a:solidFill>
                <a:latin typeface="Calibri"/>
                <a:cs typeface="Calibri"/>
              </a:rPr>
              <a:t> </a:t>
            </a:r>
            <a:r>
              <a:rPr sz="1400" b="1" dirty="0">
                <a:solidFill>
                  <a:prstClr val="black"/>
                </a:solidFill>
                <a:latin typeface="Calibri"/>
                <a:cs typeface="Calibri"/>
              </a:rPr>
              <a:t>–</a:t>
            </a:r>
            <a:r>
              <a:rPr sz="1400" b="1" spc="-5" dirty="0">
                <a:solidFill>
                  <a:prstClr val="black"/>
                </a:solidFill>
                <a:latin typeface="Calibri"/>
                <a:cs typeface="Calibri"/>
              </a:rPr>
              <a:t> SANRAL</a:t>
            </a:r>
            <a:r>
              <a:rPr sz="1400" b="1" spc="-30" dirty="0">
                <a:solidFill>
                  <a:prstClr val="black"/>
                </a:solidFill>
                <a:latin typeface="Calibri"/>
                <a:cs typeface="Calibri"/>
              </a:rPr>
              <a:t> </a:t>
            </a:r>
            <a:r>
              <a:rPr sz="1400" b="1" spc="-10" dirty="0">
                <a:solidFill>
                  <a:prstClr val="black"/>
                </a:solidFill>
                <a:latin typeface="Calibri"/>
                <a:cs typeface="Calibri"/>
              </a:rPr>
              <a:t>SPLUMA</a:t>
            </a:r>
            <a:r>
              <a:rPr sz="1400" b="1" spc="-5" dirty="0">
                <a:solidFill>
                  <a:prstClr val="black"/>
                </a:solidFill>
                <a:latin typeface="Calibri"/>
                <a:cs typeface="Calibri"/>
              </a:rPr>
              <a:t> Agreement</a:t>
            </a:r>
            <a:r>
              <a:rPr sz="1400" b="1" spc="-40" dirty="0">
                <a:solidFill>
                  <a:prstClr val="black"/>
                </a:solidFill>
                <a:latin typeface="Calibri"/>
                <a:cs typeface="Calibri"/>
              </a:rPr>
              <a:t> </a:t>
            </a:r>
            <a:r>
              <a:rPr sz="1400" b="1" dirty="0">
                <a:solidFill>
                  <a:prstClr val="black"/>
                </a:solidFill>
                <a:latin typeface="Calibri"/>
                <a:cs typeface="Calibri"/>
              </a:rPr>
              <a:t>in</a:t>
            </a:r>
            <a:r>
              <a:rPr sz="1400" b="1" spc="-10" dirty="0">
                <a:solidFill>
                  <a:prstClr val="black"/>
                </a:solidFill>
                <a:latin typeface="Calibri"/>
                <a:cs typeface="Calibri"/>
              </a:rPr>
              <a:t> </a:t>
            </a:r>
            <a:r>
              <a:rPr sz="1400" b="1" spc="-5" dirty="0">
                <a:solidFill>
                  <a:prstClr val="black"/>
                </a:solidFill>
                <a:latin typeface="Calibri"/>
                <a:cs typeface="Calibri"/>
              </a:rPr>
              <a:t>PDF</a:t>
            </a:r>
            <a:endParaRPr sz="1400" dirty="0">
              <a:solidFill>
                <a:prstClr val="black"/>
              </a:solidFill>
              <a:latin typeface="Calibri"/>
              <a:cs typeface="Calibri"/>
            </a:endParaRPr>
          </a:p>
          <a:p>
            <a:pPr marL="1213485" lvl="2" indent="-287020">
              <a:buFont typeface="Wingdings"/>
              <a:buChar char=""/>
              <a:tabLst>
                <a:tab pos="1213485" algn="l"/>
                <a:tab pos="1214120" algn="l"/>
              </a:tabLst>
            </a:pPr>
            <a:r>
              <a:rPr sz="1400" b="1" dirty="0">
                <a:solidFill>
                  <a:prstClr val="black"/>
                </a:solidFill>
                <a:latin typeface="Calibri"/>
                <a:cs typeface="Calibri"/>
              </a:rPr>
              <a:t>I</a:t>
            </a:r>
            <a:r>
              <a:rPr sz="1400" b="1" spc="-15" dirty="0">
                <a:solidFill>
                  <a:prstClr val="black"/>
                </a:solidFill>
                <a:latin typeface="Calibri"/>
                <a:cs typeface="Calibri"/>
              </a:rPr>
              <a:t> </a:t>
            </a:r>
            <a:r>
              <a:rPr sz="1400" b="1" dirty="0">
                <a:solidFill>
                  <a:prstClr val="black"/>
                </a:solidFill>
                <a:latin typeface="Calibri"/>
                <a:cs typeface="Calibri"/>
              </a:rPr>
              <a:t>–</a:t>
            </a:r>
            <a:r>
              <a:rPr sz="1400" b="1" spc="-5" dirty="0">
                <a:solidFill>
                  <a:prstClr val="black"/>
                </a:solidFill>
                <a:latin typeface="Calibri"/>
                <a:cs typeface="Calibri"/>
              </a:rPr>
              <a:t> SANRAL</a:t>
            </a:r>
            <a:r>
              <a:rPr sz="1400" b="1" spc="-20" dirty="0">
                <a:solidFill>
                  <a:prstClr val="black"/>
                </a:solidFill>
                <a:latin typeface="Calibri"/>
                <a:cs typeface="Calibri"/>
              </a:rPr>
              <a:t> </a:t>
            </a:r>
            <a:r>
              <a:rPr sz="1400" b="1" spc="-5" dirty="0">
                <a:solidFill>
                  <a:prstClr val="black"/>
                </a:solidFill>
                <a:latin typeface="Calibri"/>
                <a:cs typeface="Calibri"/>
              </a:rPr>
              <a:t>Road</a:t>
            </a:r>
            <a:r>
              <a:rPr sz="1400" b="1" spc="-30" dirty="0">
                <a:solidFill>
                  <a:prstClr val="black"/>
                </a:solidFill>
                <a:latin typeface="Calibri"/>
                <a:cs typeface="Calibri"/>
              </a:rPr>
              <a:t> </a:t>
            </a:r>
            <a:r>
              <a:rPr sz="1400" b="1" spc="-10" dirty="0">
                <a:solidFill>
                  <a:prstClr val="black"/>
                </a:solidFill>
                <a:latin typeface="Calibri"/>
                <a:cs typeface="Calibri"/>
              </a:rPr>
              <a:t>Safety</a:t>
            </a:r>
            <a:r>
              <a:rPr sz="1400" b="1" spc="-35" dirty="0">
                <a:solidFill>
                  <a:prstClr val="black"/>
                </a:solidFill>
                <a:latin typeface="Calibri"/>
                <a:cs typeface="Calibri"/>
              </a:rPr>
              <a:t> </a:t>
            </a:r>
            <a:r>
              <a:rPr sz="1400" b="1" dirty="0">
                <a:solidFill>
                  <a:prstClr val="black"/>
                </a:solidFill>
                <a:latin typeface="Calibri"/>
                <a:cs typeface="Calibri"/>
              </a:rPr>
              <a:t>Audit</a:t>
            </a:r>
            <a:r>
              <a:rPr sz="1400" b="1" spc="-15" dirty="0">
                <a:solidFill>
                  <a:prstClr val="black"/>
                </a:solidFill>
                <a:latin typeface="Calibri"/>
                <a:cs typeface="Calibri"/>
              </a:rPr>
              <a:t> </a:t>
            </a:r>
            <a:r>
              <a:rPr sz="1400" b="1" spc="-5" dirty="0">
                <a:solidFill>
                  <a:prstClr val="black"/>
                </a:solidFill>
                <a:latin typeface="Calibri"/>
                <a:cs typeface="Calibri"/>
              </a:rPr>
              <a:t>Policy</a:t>
            </a:r>
            <a:r>
              <a:rPr sz="1400" b="1" spc="5" dirty="0">
                <a:solidFill>
                  <a:prstClr val="black"/>
                </a:solidFill>
                <a:latin typeface="Calibri"/>
                <a:cs typeface="Calibri"/>
              </a:rPr>
              <a:t> </a:t>
            </a:r>
            <a:r>
              <a:rPr sz="1400" b="1" dirty="0">
                <a:solidFill>
                  <a:prstClr val="black"/>
                </a:solidFill>
                <a:latin typeface="Calibri"/>
                <a:cs typeface="Calibri"/>
              </a:rPr>
              <a:t>in</a:t>
            </a:r>
            <a:r>
              <a:rPr sz="1400" b="1" spc="-10" dirty="0">
                <a:solidFill>
                  <a:prstClr val="black"/>
                </a:solidFill>
                <a:latin typeface="Calibri"/>
                <a:cs typeface="Calibri"/>
              </a:rPr>
              <a:t> </a:t>
            </a:r>
            <a:r>
              <a:rPr sz="1400" b="1" spc="-5" dirty="0">
                <a:solidFill>
                  <a:prstClr val="black"/>
                </a:solidFill>
                <a:latin typeface="Calibri"/>
                <a:cs typeface="Calibri"/>
              </a:rPr>
              <a:t>PDF</a:t>
            </a:r>
            <a:endParaRPr sz="1400" dirty="0">
              <a:solidFill>
                <a:prstClr val="black"/>
              </a:solidFill>
              <a:latin typeface="Calibri"/>
              <a:cs typeface="Calibri"/>
            </a:endParaRPr>
          </a:p>
          <a:p>
            <a:pPr marL="1213485" lvl="2" indent="-287020">
              <a:buFont typeface="Wingdings"/>
              <a:buChar char=""/>
              <a:tabLst>
                <a:tab pos="1213485" algn="l"/>
                <a:tab pos="1214120" algn="l"/>
              </a:tabLst>
            </a:pPr>
            <a:r>
              <a:rPr sz="1400" b="1" dirty="0">
                <a:solidFill>
                  <a:prstClr val="black"/>
                </a:solidFill>
                <a:latin typeface="Calibri"/>
                <a:cs typeface="Calibri"/>
              </a:rPr>
              <a:t>M</a:t>
            </a:r>
            <a:r>
              <a:rPr sz="1400" b="1" spc="-10" dirty="0">
                <a:solidFill>
                  <a:prstClr val="black"/>
                </a:solidFill>
                <a:latin typeface="Calibri"/>
                <a:cs typeface="Calibri"/>
              </a:rPr>
              <a:t> </a:t>
            </a:r>
            <a:r>
              <a:rPr sz="1400" b="1" dirty="0">
                <a:solidFill>
                  <a:prstClr val="black"/>
                </a:solidFill>
                <a:latin typeface="Calibri"/>
                <a:cs typeface="Calibri"/>
              </a:rPr>
              <a:t>–</a:t>
            </a:r>
            <a:r>
              <a:rPr sz="1400" b="1" spc="-10" dirty="0">
                <a:solidFill>
                  <a:prstClr val="black"/>
                </a:solidFill>
                <a:latin typeface="Calibri"/>
                <a:cs typeface="Calibri"/>
              </a:rPr>
              <a:t> </a:t>
            </a:r>
            <a:r>
              <a:rPr sz="1400" b="1" spc="-5" dirty="0">
                <a:solidFill>
                  <a:prstClr val="black"/>
                </a:solidFill>
                <a:latin typeface="Calibri"/>
                <a:cs typeface="Calibri"/>
              </a:rPr>
              <a:t>SARDS</a:t>
            </a:r>
            <a:r>
              <a:rPr sz="1400" b="1" spc="-10" dirty="0">
                <a:solidFill>
                  <a:prstClr val="black"/>
                </a:solidFill>
                <a:latin typeface="Calibri"/>
                <a:cs typeface="Calibri"/>
              </a:rPr>
              <a:t> </a:t>
            </a:r>
            <a:r>
              <a:rPr sz="1400" b="1" dirty="0">
                <a:solidFill>
                  <a:prstClr val="black"/>
                </a:solidFill>
                <a:latin typeface="Calibri"/>
                <a:cs typeface="Calibri"/>
              </a:rPr>
              <a:t>User</a:t>
            </a:r>
            <a:r>
              <a:rPr sz="1400" b="1" spc="-15" dirty="0">
                <a:solidFill>
                  <a:prstClr val="black"/>
                </a:solidFill>
                <a:latin typeface="Calibri"/>
                <a:cs typeface="Calibri"/>
              </a:rPr>
              <a:t> </a:t>
            </a:r>
            <a:r>
              <a:rPr sz="1400" b="1" spc="-10" dirty="0">
                <a:solidFill>
                  <a:prstClr val="black"/>
                </a:solidFill>
                <a:latin typeface="Calibri"/>
                <a:cs typeface="Calibri"/>
              </a:rPr>
              <a:t>Registration</a:t>
            </a:r>
            <a:r>
              <a:rPr sz="1400" b="1" spc="-30" dirty="0">
                <a:solidFill>
                  <a:prstClr val="black"/>
                </a:solidFill>
                <a:latin typeface="Calibri"/>
                <a:cs typeface="Calibri"/>
              </a:rPr>
              <a:t> </a:t>
            </a:r>
            <a:r>
              <a:rPr sz="1400" b="1" spc="-5" dirty="0">
                <a:solidFill>
                  <a:prstClr val="black"/>
                </a:solidFill>
                <a:latin typeface="Calibri"/>
                <a:cs typeface="Calibri"/>
              </a:rPr>
              <a:t>manual</a:t>
            </a:r>
            <a:r>
              <a:rPr sz="1400" b="1" spc="-30" dirty="0">
                <a:solidFill>
                  <a:prstClr val="black"/>
                </a:solidFill>
                <a:latin typeface="Calibri"/>
                <a:cs typeface="Calibri"/>
              </a:rPr>
              <a:t> </a:t>
            </a:r>
            <a:r>
              <a:rPr sz="1400" b="1" dirty="0">
                <a:solidFill>
                  <a:prstClr val="black"/>
                </a:solidFill>
                <a:latin typeface="Calibri"/>
                <a:cs typeface="Calibri"/>
              </a:rPr>
              <a:t>in </a:t>
            </a:r>
            <a:r>
              <a:rPr sz="1400" b="1" spc="-5" dirty="0">
                <a:solidFill>
                  <a:prstClr val="black"/>
                </a:solidFill>
                <a:latin typeface="Calibri"/>
                <a:cs typeface="Calibri"/>
              </a:rPr>
              <a:t>PDF</a:t>
            </a:r>
            <a:endParaRPr lang="en-US" sz="1400" b="1" spc="-5" dirty="0">
              <a:solidFill>
                <a:prstClr val="black"/>
              </a:solidFill>
              <a:latin typeface="Calibri"/>
              <a:cs typeface="Calibri"/>
            </a:endParaRPr>
          </a:p>
          <a:p>
            <a:pPr marL="1213485" lvl="2" indent="-287020">
              <a:buFont typeface="Wingdings"/>
              <a:buChar char=""/>
              <a:tabLst>
                <a:tab pos="1213485" algn="l"/>
                <a:tab pos="1214120" algn="l"/>
              </a:tabLst>
            </a:pPr>
            <a:r>
              <a:rPr sz="1400" b="1" spc="-25">
                <a:solidFill>
                  <a:prstClr val="black"/>
                </a:solidFill>
                <a:latin typeface="Calibri"/>
                <a:cs typeface="Calibri"/>
              </a:rPr>
              <a:t>Tender</a:t>
            </a:r>
            <a:r>
              <a:rPr sz="1400" b="1" spc="-30">
                <a:solidFill>
                  <a:prstClr val="black"/>
                </a:solidFill>
                <a:latin typeface="Calibri"/>
                <a:cs typeface="Calibri"/>
              </a:rPr>
              <a:t> </a:t>
            </a:r>
            <a:r>
              <a:rPr sz="1400" b="1" spc="-5" dirty="0">
                <a:solidFill>
                  <a:prstClr val="black"/>
                </a:solidFill>
                <a:latin typeface="Calibri"/>
                <a:cs typeface="Calibri"/>
              </a:rPr>
              <a:t>document</a:t>
            </a:r>
            <a:r>
              <a:rPr sz="1400" b="1" spc="-45" dirty="0">
                <a:solidFill>
                  <a:prstClr val="black"/>
                </a:solidFill>
                <a:latin typeface="Calibri"/>
                <a:cs typeface="Calibri"/>
              </a:rPr>
              <a:t> </a:t>
            </a:r>
            <a:r>
              <a:rPr sz="1400" b="1" dirty="0">
                <a:solidFill>
                  <a:prstClr val="black"/>
                </a:solidFill>
                <a:latin typeface="Calibri"/>
                <a:cs typeface="Calibri"/>
              </a:rPr>
              <a:t>in</a:t>
            </a:r>
            <a:r>
              <a:rPr sz="1400" b="1" spc="-5" dirty="0">
                <a:solidFill>
                  <a:prstClr val="black"/>
                </a:solidFill>
                <a:latin typeface="Calibri"/>
                <a:cs typeface="Calibri"/>
              </a:rPr>
              <a:t> PDF</a:t>
            </a:r>
            <a:r>
              <a:rPr sz="1400" b="1" dirty="0">
                <a:solidFill>
                  <a:prstClr val="black"/>
                </a:solidFill>
                <a:latin typeface="Calibri"/>
                <a:cs typeface="Calibri"/>
              </a:rPr>
              <a:t> </a:t>
            </a:r>
            <a:endParaRPr lang="en-US" sz="1400" b="1" dirty="0">
              <a:solidFill>
                <a:prstClr val="black"/>
              </a:solidFill>
              <a:latin typeface="Calibri"/>
              <a:cs typeface="Calibri"/>
            </a:endParaRPr>
          </a:p>
          <a:p>
            <a:pPr marL="1213485" lvl="2" indent="-287020">
              <a:buFont typeface="Wingdings"/>
              <a:buChar char=""/>
              <a:tabLst>
                <a:tab pos="1213485" algn="l"/>
                <a:tab pos="1214120" algn="l"/>
              </a:tabLst>
            </a:pPr>
            <a:r>
              <a:rPr sz="1400" b="1" spc="-25" dirty="0">
                <a:solidFill>
                  <a:prstClr val="black"/>
                </a:solidFill>
                <a:latin typeface="Calibri"/>
                <a:cs typeface="Calibri"/>
              </a:rPr>
              <a:t>R</a:t>
            </a:r>
            <a:r>
              <a:rPr sz="1400" b="1" spc="-15" dirty="0">
                <a:solidFill>
                  <a:prstClr val="black"/>
                </a:solidFill>
                <a:latin typeface="Calibri"/>
                <a:cs typeface="Calibri"/>
              </a:rPr>
              <a:t>e</a:t>
            </a:r>
            <a:r>
              <a:rPr sz="1400" b="1" dirty="0">
                <a:solidFill>
                  <a:prstClr val="black"/>
                </a:solidFill>
                <a:latin typeface="Calibri"/>
                <a:cs typeface="Calibri"/>
              </a:rPr>
              <a:t>tu</a:t>
            </a:r>
            <a:r>
              <a:rPr sz="1400" b="1" spc="5" dirty="0">
                <a:solidFill>
                  <a:prstClr val="black"/>
                </a:solidFill>
                <a:latin typeface="Calibri"/>
                <a:cs typeface="Calibri"/>
              </a:rPr>
              <a:t>r</a:t>
            </a:r>
            <a:r>
              <a:rPr sz="1400" b="1" dirty="0">
                <a:solidFill>
                  <a:prstClr val="black"/>
                </a:solidFill>
                <a:latin typeface="Calibri"/>
                <a:cs typeface="Calibri"/>
              </a:rPr>
              <a:t>nable</a:t>
            </a:r>
            <a:r>
              <a:rPr sz="1400" b="1" spc="-45" dirty="0">
                <a:solidFill>
                  <a:prstClr val="black"/>
                </a:solidFill>
                <a:latin typeface="Calibri"/>
                <a:cs typeface="Calibri"/>
              </a:rPr>
              <a:t> </a:t>
            </a:r>
            <a:r>
              <a:rPr sz="1400" b="1" dirty="0">
                <a:solidFill>
                  <a:prstClr val="black"/>
                </a:solidFill>
                <a:latin typeface="Calibri"/>
                <a:cs typeface="Calibri"/>
              </a:rPr>
              <a:t>Schedules</a:t>
            </a:r>
            <a:endParaRPr sz="1400" dirty="0">
              <a:solidFill>
                <a:prstClr val="black"/>
              </a:solidFill>
              <a:latin typeface="Calibri"/>
              <a:cs typeface="Calibri"/>
            </a:endParaRPr>
          </a:p>
          <a:p>
            <a:pPr marL="756285" lvl="1" indent="-287020">
              <a:spcBef>
                <a:spcPts val="5"/>
              </a:spcBef>
              <a:buFont typeface="Wingdings"/>
              <a:buChar char=""/>
              <a:tabLst>
                <a:tab pos="756285" algn="l"/>
                <a:tab pos="756920" algn="l"/>
              </a:tabLst>
            </a:pPr>
            <a:r>
              <a:rPr sz="1400" b="1" spc="-15" dirty="0">
                <a:solidFill>
                  <a:prstClr val="black"/>
                </a:solidFill>
                <a:latin typeface="Calibri"/>
                <a:cs typeface="Calibri"/>
              </a:rPr>
              <a:t>Technical</a:t>
            </a:r>
            <a:endParaRPr sz="1400" dirty="0">
              <a:solidFill>
                <a:prstClr val="black"/>
              </a:solidFill>
              <a:latin typeface="Calibri"/>
              <a:cs typeface="Calibri"/>
            </a:endParaRPr>
          </a:p>
          <a:p>
            <a:pPr marL="1213485" lvl="2" indent="-287020">
              <a:buFont typeface="Wingdings"/>
              <a:buChar char=""/>
              <a:tabLst>
                <a:tab pos="1213485" algn="l"/>
                <a:tab pos="1214120" algn="l"/>
              </a:tabLst>
            </a:pPr>
            <a:r>
              <a:rPr sz="1400" b="1" spc="-5" dirty="0">
                <a:solidFill>
                  <a:prstClr val="black"/>
                </a:solidFill>
                <a:latin typeface="Calibri"/>
                <a:cs typeface="Calibri"/>
              </a:rPr>
              <a:t>A-Forms</a:t>
            </a:r>
            <a:r>
              <a:rPr sz="1400" b="1" spc="-40" dirty="0">
                <a:solidFill>
                  <a:prstClr val="black"/>
                </a:solidFill>
                <a:latin typeface="Calibri"/>
                <a:cs typeface="Calibri"/>
              </a:rPr>
              <a:t> </a:t>
            </a:r>
            <a:r>
              <a:rPr sz="1400" b="1" dirty="0">
                <a:solidFill>
                  <a:prstClr val="black"/>
                </a:solidFill>
                <a:latin typeface="Calibri"/>
                <a:cs typeface="Calibri"/>
              </a:rPr>
              <a:t>in</a:t>
            </a:r>
            <a:r>
              <a:rPr sz="1400" b="1" spc="-5" dirty="0">
                <a:solidFill>
                  <a:prstClr val="black"/>
                </a:solidFill>
                <a:latin typeface="Calibri"/>
                <a:cs typeface="Calibri"/>
              </a:rPr>
              <a:t> </a:t>
            </a:r>
            <a:r>
              <a:rPr sz="1400" b="1" dirty="0">
                <a:solidFill>
                  <a:prstClr val="black"/>
                </a:solidFill>
                <a:latin typeface="Calibri"/>
                <a:cs typeface="Calibri"/>
              </a:rPr>
              <a:t>MS</a:t>
            </a:r>
            <a:r>
              <a:rPr sz="1400" b="1" spc="-10" dirty="0">
                <a:solidFill>
                  <a:prstClr val="black"/>
                </a:solidFill>
                <a:latin typeface="Calibri"/>
                <a:cs typeface="Calibri"/>
              </a:rPr>
              <a:t> </a:t>
            </a:r>
            <a:r>
              <a:rPr sz="1400" b="1" spc="-20" dirty="0">
                <a:solidFill>
                  <a:prstClr val="black"/>
                </a:solidFill>
                <a:latin typeface="Calibri"/>
                <a:cs typeface="Calibri"/>
              </a:rPr>
              <a:t>Word</a:t>
            </a:r>
            <a:r>
              <a:rPr sz="1400" b="1" spc="-15" dirty="0">
                <a:solidFill>
                  <a:prstClr val="black"/>
                </a:solidFill>
                <a:latin typeface="Calibri"/>
                <a:cs typeface="Calibri"/>
              </a:rPr>
              <a:t> </a:t>
            </a:r>
            <a:endParaRPr lang="en-US" sz="1400" b="1" spc="-15" dirty="0">
              <a:solidFill>
                <a:prstClr val="black"/>
              </a:solidFill>
              <a:latin typeface="Calibri"/>
              <a:cs typeface="Calibri"/>
            </a:endParaRPr>
          </a:p>
          <a:p>
            <a:pPr marL="1213485" lvl="2" indent="-287020">
              <a:buFont typeface="Wingdings"/>
              <a:buChar char=""/>
              <a:tabLst>
                <a:tab pos="1213485" algn="l"/>
                <a:tab pos="1214120" algn="l"/>
              </a:tabLst>
            </a:pPr>
            <a:r>
              <a:rPr sz="1400" b="1" spc="-15" dirty="0">
                <a:solidFill>
                  <a:prstClr val="black"/>
                </a:solidFill>
                <a:latin typeface="Calibri"/>
                <a:cs typeface="Calibri"/>
              </a:rPr>
              <a:t>Technical</a:t>
            </a:r>
            <a:r>
              <a:rPr sz="1400" b="1" spc="-35" dirty="0">
                <a:solidFill>
                  <a:prstClr val="black"/>
                </a:solidFill>
                <a:latin typeface="Calibri"/>
                <a:cs typeface="Calibri"/>
              </a:rPr>
              <a:t> </a:t>
            </a:r>
            <a:r>
              <a:rPr sz="1400" b="1" dirty="0">
                <a:solidFill>
                  <a:prstClr val="black"/>
                </a:solidFill>
                <a:latin typeface="Calibri"/>
                <a:cs typeface="Calibri"/>
              </a:rPr>
              <a:t>submission</a:t>
            </a:r>
            <a:r>
              <a:rPr sz="1400" b="1" spc="-25" dirty="0">
                <a:solidFill>
                  <a:prstClr val="black"/>
                </a:solidFill>
                <a:latin typeface="Calibri"/>
                <a:cs typeface="Calibri"/>
              </a:rPr>
              <a:t> </a:t>
            </a:r>
            <a:r>
              <a:rPr sz="1400" b="1" dirty="0">
                <a:solidFill>
                  <a:prstClr val="black"/>
                </a:solidFill>
                <a:latin typeface="Calibri"/>
                <a:cs typeface="Calibri"/>
              </a:rPr>
              <a:t>in</a:t>
            </a:r>
            <a:r>
              <a:rPr sz="1400" b="1" spc="-5" dirty="0">
                <a:solidFill>
                  <a:prstClr val="black"/>
                </a:solidFill>
                <a:latin typeface="Calibri"/>
                <a:cs typeface="Calibri"/>
              </a:rPr>
              <a:t> </a:t>
            </a:r>
            <a:r>
              <a:rPr sz="1400" b="1" dirty="0">
                <a:solidFill>
                  <a:prstClr val="black"/>
                </a:solidFill>
                <a:latin typeface="Calibri"/>
                <a:cs typeface="Calibri"/>
              </a:rPr>
              <a:t>MS</a:t>
            </a:r>
            <a:r>
              <a:rPr sz="1400" b="1" spc="-10" dirty="0">
                <a:solidFill>
                  <a:prstClr val="black"/>
                </a:solidFill>
                <a:latin typeface="Calibri"/>
                <a:cs typeface="Calibri"/>
              </a:rPr>
              <a:t> Excel</a:t>
            </a:r>
            <a:r>
              <a:rPr sz="1400" b="1" dirty="0">
                <a:solidFill>
                  <a:prstClr val="black"/>
                </a:solidFill>
                <a:latin typeface="Calibri"/>
                <a:cs typeface="Calibri"/>
              </a:rPr>
              <a:t> </a:t>
            </a:r>
            <a:endParaRPr lang="en-US" sz="1400" b="1" dirty="0">
              <a:solidFill>
                <a:prstClr val="black"/>
              </a:solidFill>
              <a:latin typeface="Calibri"/>
              <a:cs typeface="Calibri"/>
            </a:endParaRPr>
          </a:p>
          <a:p>
            <a:pPr marL="1213485" lvl="2" indent="-287020">
              <a:buFont typeface="Wingdings"/>
              <a:buChar char=""/>
              <a:tabLst>
                <a:tab pos="1213485" algn="l"/>
                <a:tab pos="1214120" algn="l"/>
              </a:tabLst>
            </a:pPr>
            <a:r>
              <a:rPr sz="1400" b="1" dirty="0">
                <a:solidFill>
                  <a:prstClr val="black"/>
                </a:solidFill>
                <a:latin typeface="Calibri"/>
                <a:cs typeface="Calibri"/>
              </a:rPr>
              <a:t>B-BBEE</a:t>
            </a:r>
            <a:r>
              <a:rPr sz="1400" b="1" spc="-15" dirty="0">
                <a:solidFill>
                  <a:prstClr val="black"/>
                </a:solidFill>
                <a:latin typeface="Calibri"/>
                <a:cs typeface="Calibri"/>
              </a:rPr>
              <a:t> </a:t>
            </a:r>
            <a:r>
              <a:rPr sz="1400" b="1" spc="-10" dirty="0">
                <a:solidFill>
                  <a:prstClr val="black"/>
                </a:solidFill>
                <a:latin typeface="Calibri"/>
                <a:cs typeface="Calibri"/>
              </a:rPr>
              <a:t>Exempted</a:t>
            </a:r>
            <a:r>
              <a:rPr sz="1400" b="1" spc="-40" dirty="0">
                <a:solidFill>
                  <a:prstClr val="black"/>
                </a:solidFill>
                <a:latin typeface="Calibri"/>
                <a:cs typeface="Calibri"/>
              </a:rPr>
              <a:t> </a:t>
            </a:r>
            <a:r>
              <a:rPr sz="1400" b="1" spc="-5" dirty="0">
                <a:solidFill>
                  <a:prstClr val="black"/>
                </a:solidFill>
                <a:latin typeface="Calibri"/>
                <a:cs typeface="Calibri"/>
              </a:rPr>
              <a:t>Micro</a:t>
            </a:r>
            <a:r>
              <a:rPr sz="1400" b="1" spc="-15" dirty="0">
                <a:solidFill>
                  <a:prstClr val="black"/>
                </a:solidFill>
                <a:latin typeface="Calibri"/>
                <a:cs typeface="Calibri"/>
              </a:rPr>
              <a:t> </a:t>
            </a:r>
            <a:r>
              <a:rPr sz="1400" b="1" dirty="0">
                <a:solidFill>
                  <a:prstClr val="black"/>
                </a:solidFill>
                <a:latin typeface="Calibri"/>
                <a:cs typeface="Calibri"/>
              </a:rPr>
              <a:t>Enterprise</a:t>
            </a:r>
            <a:r>
              <a:rPr sz="1400" b="1" spc="-50" dirty="0">
                <a:solidFill>
                  <a:prstClr val="black"/>
                </a:solidFill>
                <a:latin typeface="Calibri"/>
                <a:cs typeface="Calibri"/>
              </a:rPr>
              <a:t> </a:t>
            </a:r>
            <a:r>
              <a:rPr sz="1400" b="1" spc="-5" dirty="0">
                <a:solidFill>
                  <a:prstClr val="black"/>
                </a:solidFill>
                <a:latin typeface="Calibri"/>
                <a:cs typeface="Calibri"/>
              </a:rPr>
              <a:t>Affidavit</a:t>
            </a:r>
            <a:r>
              <a:rPr sz="1400" b="1" spc="-20" dirty="0">
                <a:solidFill>
                  <a:prstClr val="black"/>
                </a:solidFill>
                <a:latin typeface="Calibri"/>
                <a:cs typeface="Calibri"/>
              </a:rPr>
              <a:t> </a:t>
            </a:r>
            <a:r>
              <a:rPr sz="1400" b="1" dirty="0">
                <a:solidFill>
                  <a:prstClr val="black"/>
                </a:solidFill>
                <a:latin typeface="Calibri"/>
                <a:cs typeface="Calibri"/>
              </a:rPr>
              <a:t>– </a:t>
            </a:r>
            <a:r>
              <a:rPr sz="1400" b="1" spc="-20" dirty="0">
                <a:solidFill>
                  <a:prstClr val="black"/>
                </a:solidFill>
                <a:latin typeface="Calibri"/>
                <a:cs typeface="Calibri"/>
              </a:rPr>
              <a:t>Template</a:t>
            </a:r>
            <a:r>
              <a:rPr sz="1400" b="1" spc="-35" dirty="0">
                <a:solidFill>
                  <a:prstClr val="black"/>
                </a:solidFill>
                <a:latin typeface="Calibri"/>
                <a:cs typeface="Calibri"/>
              </a:rPr>
              <a:t> </a:t>
            </a:r>
            <a:r>
              <a:rPr sz="1400" b="1" dirty="0">
                <a:solidFill>
                  <a:prstClr val="black"/>
                </a:solidFill>
                <a:latin typeface="Calibri"/>
                <a:cs typeface="Calibri"/>
              </a:rPr>
              <a:t>in</a:t>
            </a:r>
            <a:r>
              <a:rPr sz="1400" b="1" spc="-15" dirty="0">
                <a:solidFill>
                  <a:prstClr val="black"/>
                </a:solidFill>
                <a:latin typeface="Calibri"/>
                <a:cs typeface="Calibri"/>
              </a:rPr>
              <a:t> </a:t>
            </a:r>
            <a:r>
              <a:rPr sz="1400" b="1" spc="-5" dirty="0">
                <a:solidFill>
                  <a:prstClr val="black"/>
                </a:solidFill>
                <a:latin typeface="Calibri"/>
                <a:cs typeface="Calibri"/>
              </a:rPr>
              <a:t>PDF</a:t>
            </a:r>
            <a:endParaRPr lang="en-US" sz="1400" b="1" spc="-5" dirty="0">
              <a:solidFill>
                <a:prstClr val="black"/>
              </a:solidFill>
              <a:latin typeface="Calibri"/>
              <a:cs typeface="Calibri"/>
            </a:endParaRPr>
          </a:p>
          <a:p>
            <a:pPr marL="1213485" lvl="2" indent="-287020">
              <a:buFont typeface="Wingdings"/>
              <a:buChar char=""/>
              <a:tabLst>
                <a:tab pos="1213485" algn="l"/>
                <a:tab pos="1214120" algn="l"/>
              </a:tabLst>
            </a:pPr>
            <a:r>
              <a:rPr lang="en-US" sz="1400" b="1" dirty="0">
                <a:solidFill>
                  <a:prstClr val="black"/>
                </a:solidFill>
                <a:latin typeface="Calibri"/>
                <a:cs typeface="Calibri"/>
              </a:rPr>
              <a:t>Technical Booklet in PDF</a:t>
            </a:r>
            <a:r>
              <a:rPr lang="en-US" sz="1400" dirty="0">
                <a:solidFill>
                  <a:prstClr val="black"/>
                </a:solidFill>
                <a:latin typeface="Calibri"/>
                <a:cs typeface="Calibri"/>
              </a:rPr>
              <a:t> </a:t>
            </a:r>
            <a:endParaRPr sz="1400" dirty="0">
              <a:solidFill>
                <a:prstClr val="black"/>
              </a:solidFill>
              <a:latin typeface="Calibri"/>
              <a:cs typeface="Calibri"/>
            </a:endParaRPr>
          </a:p>
          <a:p>
            <a:pPr marL="756285" lvl="1" indent="-287020">
              <a:buFont typeface="Wingdings"/>
              <a:buChar char=""/>
              <a:tabLst>
                <a:tab pos="756285" algn="l"/>
                <a:tab pos="756920" algn="l"/>
              </a:tabLst>
            </a:pPr>
            <a:r>
              <a:rPr sz="1400" b="1" dirty="0">
                <a:solidFill>
                  <a:prstClr val="black"/>
                </a:solidFill>
                <a:latin typeface="Calibri"/>
                <a:cs typeface="Calibri"/>
              </a:rPr>
              <a:t>Financial</a:t>
            </a:r>
            <a:endParaRPr sz="1400" dirty="0">
              <a:solidFill>
                <a:prstClr val="black"/>
              </a:solidFill>
              <a:latin typeface="Calibri"/>
              <a:cs typeface="Calibri"/>
            </a:endParaRPr>
          </a:p>
          <a:p>
            <a:pPr marL="1213485" lvl="2" indent="-287020">
              <a:buFont typeface="Wingdings"/>
              <a:buChar char=""/>
              <a:tabLst>
                <a:tab pos="1213485" algn="l"/>
                <a:tab pos="1214120" algn="l"/>
              </a:tabLst>
            </a:pPr>
            <a:r>
              <a:rPr sz="1400" b="1" spc="-5" dirty="0">
                <a:solidFill>
                  <a:prstClr val="black"/>
                </a:solidFill>
                <a:latin typeface="Calibri"/>
                <a:cs typeface="Calibri"/>
              </a:rPr>
              <a:t>Form</a:t>
            </a:r>
            <a:r>
              <a:rPr sz="1400" b="1" spc="-25" dirty="0">
                <a:solidFill>
                  <a:prstClr val="black"/>
                </a:solidFill>
                <a:latin typeface="Calibri"/>
                <a:cs typeface="Calibri"/>
              </a:rPr>
              <a:t> </a:t>
            </a:r>
            <a:r>
              <a:rPr sz="1400" b="1" dirty="0">
                <a:solidFill>
                  <a:prstClr val="black"/>
                </a:solidFill>
                <a:latin typeface="Calibri"/>
                <a:cs typeface="Calibri"/>
              </a:rPr>
              <a:t>of</a:t>
            </a:r>
            <a:r>
              <a:rPr sz="1400" b="1" spc="-10" dirty="0">
                <a:solidFill>
                  <a:prstClr val="black"/>
                </a:solidFill>
                <a:latin typeface="Calibri"/>
                <a:cs typeface="Calibri"/>
              </a:rPr>
              <a:t> Offer</a:t>
            </a:r>
            <a:r>
              <a:rPr sz="1400" b="1" spc="-20" dirty="0">
                <a:solidFill>
                  <a:prstClr val="black"/>
                </a:solidFill>
                <a:latin typeface="Calibri"/>
                <a:cs typeface="Calibri"/>
              </a:rPr>
              <a:t> </a:t>
            </a:r>
            <a:r>
              <a:rPr sz="1400" b="1" dirty="0">
                <a:solidFill>
                  <a:prstClr val="black"/>
                </a:solidFill>
                <a:latin typeface="Calibri"/>
                <a:cs typeface="Calibri"/>
              </a:rPr>
              <a:t>&amp;</a:t>
            </a:r>
            <a:r>
              <a:rPr sz="1400" b="1" spc="-5" dirty="0">
                <a:solidFill>
                  <a:prstClr val="black"/>
                </a:solidFill>
                <a:latin typeface="Calibri"/>
                <a:cs typeface="Calibri"/>
              </a:rPr>
              <a:t> </a:t>
            </a:r>
            <a:r>
              <a:rPr sz="1400" b="1" spc="-10" dirty="0">
                <a:solidFill>
                  <a:prstClr val="black"/>
                </a:solidFill>
                <a:latin typeface="Calibri"/>
                <a:cs typeface="Calibri"/>
              </a:rPr>
              <a:t>Contract</a:t>
            </a:r>
            <a:r>
              <a:rPr sz="1400" b="1" spc="-25" dirty="0">
                <a:solidFill>
                  <a:prstClr val="black"/>
                </a:solidFill>
                <a:latin typeface="Calibri"/>
                <a:cs typeface="Calibri"/>
              </a:rPr>
              <a:t> </a:t>
            </a:r>
            <a:r>
              <a:rPr sz="1400" b="1" spc="-5" dirty="0">
                <a:solidFill>
                  <a:prstClr val="black"/>
                </a:solidFill>
                <a:latin typeface="Calibri"/>
                <a:cs typeface="Calibri"/>
              </a:rPr>
              <a:t>Data</a:t>
            </a:r>
            <a:r>
              <a:rPr sz="1400" b="1" spc="-20" dirty="0">
                <a:solidFill>
                  <a:prstClr val="black"/>
                </a:solidFill>
                <a:latin typeface="Calibri"/>
                <a:cs typeface="Calibri"/>
              </a:rPr>
              <a:t> </a:t>
            </a:r>
            <a:r>
              <a:rPr sz="1400" b="1" spc="-5" dirty="0">
                <a:solidFill>
                  <a:prstClr val="black"/>
                </a:solidFill>
                <a:latin typeface="Calibri"/>
                <a:cs typeface="Calibri"/>
              </a:rPr>
              <a:t>by </a:t>
            </a:r>
            <a:r>
              <a:rPr sz="1400" b="1" spc="-20" dirty="0">
                <a:solidFill>
                  <a:prstClr val="black"/>
                </a:solidFill>
                <a:latin typeface="Calibri"/>
                <a:cs typeface="Calibri"/>
              </a:rPr>
              <a:t>Tenderer</a:t>
            </a:r>
            <a:r>
              <a:rPr sz="1400" b="1" spc="-30" dirty="0">
                <a:solidFill>
                  <a:prstClr val="black"/>
                </a:solidFill>
                <a:latin typeface="Calibri"/>
                <a:cs typeface="Calibri"/>
              </a:rPr>
              <a:t> </a:t>
            </a:r>
            <a:r>
              <a:rPr sz="1400" b="1" dirty="0">
                <a:solidFill>
                  <a:prstClr val="black"/>
                </a:solidFill>
                <a:latin typeface="Calibri"/>
                <a:cs typeface="Calibri"/>
              </a:rPr>
              <a:t>in</a:t>
            </a:r>
            <a:r>
              <a:rPr sz="1400" b="1" spc="-10" dirty="0">
                <a:solidFill>
                  <a:prstClr val="black"/>
                </a:solidFill>
                <a:latin typeface="Calibri"/>
                <a:cs typeface="Calibri"/>
              </a:rPr>
              <a:t> </a:t>
            </a:r>
            <a:r>
              <a:rPr sz="1400" b="1" dirty="0">
                <a:solidFill>
                  <a:prstClr val="black"/>
                </a:solidFill>
                <a:latin typeface="Calibri"/>
                <a:cs typeface="Calibri"/>
              </a:rPr>
              <a:t>MS</a:t>
            </a:r>
            <a:r>
              <a:rPr sz="1400" b="1" spc="5" dirty="0">
                <a:solidFill>
                  <a:prstClr val="black"/>
                </a:solidFill>
                <a:latin typeface="Calibri"/>
                <a:cs typeface="Calibri"/>
              </a:rPr>
              <a:t> </a:t>
            </a:r>
            <a:r>
              <a:rPr sz="1400" b="1" spc="-20" dirty="0">
                <a:solidFill>
                  <a:prstClr val="black"/>
                </a:solidFill>
                <a:latin typeface="Calibri"/>
                <a:cs typeface="Calibri"/>
              </a:rPr>
              <a:t>Word</a:t>
            </a:r>
            <a:r>
              <a:rPr sz="1400" b="1" spc="-5" dirty="0">
                <a:solidFill>
                  <a:prstClr val="black"/>
                </a:solidFill>
                <a:latin typeface="Calibri"/>
                <a:cs typeface="Calibri"/>
              </a:rPr>
              <a:t> </a:t>
            </a:r>
            <a:endParaRPr lang="en-US" sz="1400" b="1" spc="-5" dirty="0">
              <a:solidFill>
                <a:prstClr val="black"/>
              </a:solidFill>
              <a:latin typeface="Calibri"/>
              <a:cs typeface="Calibri"/>
            </a:endParaRPr>
          </a:p>
          <a:p>
            <a:pPr marL="1213485" lvl="2" indent="-287020">
              <a:buFont typeface="Wingdings"/>
              <a:buChar char=""/>
              <a:tabLst>
                <a:tab pos="1213485" algn="l"/>
                <a:tab pos="1214120" algn="l"/>
              </a:tabLst>
            </a:pPr>
            <a:r>
              <a:rPr sz="1400" b="1" dirty="0">
                <a:solidFill>
                  <a:prstClr val="black"/>
                </a:solidFill>
                <a:latin typeface="Calibri"/>
                <a:cs typeface="Calibri"/>
              </a:rPr>
              <a:t>Financial</a:t>
            </a:r>
            <a:r>
              <a:rPr sz="1400" b="1" spc="-30" dirty="0">
                <a:solidFill>
                  <a:prstClr val="black"/>
                </a:solidFill>
                <a:latin typeface="Calibri"/>
                <a:cs typeface="Calibri"/>
              </a:rPr>
              <a:t> </a:t>
            </a:r>
            <a:r>
              <a:rPr sz="1400" b="1" dirty="0">
                <a:solidFill>
                  <a:prstClr val="black"/>
                </a:solidFill>
                <a:latin typeface="Calibri"/>
                <a:cs typeface="Calibri"/>
              </a:rPr>
              <a:t>submission</a:t>
            </a:r>
            <a:r>
              <a:rPr sz="1400" b="1" spc="-25" dirty="0">
                <a:solidFill>
                  <a:prstClr val="black"/>
                </a:solidFill>
                <a:latin typeface="Calibri"/>
                <a:cs typeface="Calibri"/>
              </a:rPr>
              <a:t> </a:t>
            </a:r>
            <a:r>
              <a:rPr sz="1400" b="1" dirty="0">
                <a:solidFill>
                  <a:prstClr val="black"/>
                </a:solidFill>
                <a:latin typeface="Calibri"/>
                <a:cs typeface="Calibri"/>
              </a:rPr>
              <a:t>in</a:t>
            </a:r>
            <a:r>
              <a:rPr sz="1400" b="1" spc="-5" dirty="0">
                <a:solidFill>
                  <a:prstClr val="black"/>
                </a:solidFill>
                <a:latin typeface="Calibri"/>
                <a:cs typeface="Calibri"/>
              </a:rPr>
              <a:t> </a:t>
            </a:r>
            <a:r>
              <a:rPr sz="1400" b="1" dirty="0">
                <a:solidFill>
                  <a:prstClr val="black"/>
                </a:solidFill>
                <a:latin typeface="Calibri"/>
                <a:cs typeface="Calibri"/>
              </a:rPr>
              <a:t>MS</a:t>
            </a:r>
            <a:r>
              <a:rPr sz="1400" b="1" spc="-10" dirty="0">
                <a:solidFill>
                  <a:prstClr val="black"/>
                </a:solidFill>
                <a:latin typeface="Calibri"/>
                <a:cs typeface="Calibri"/>
              </a:rPr>
              <a:t> Excel</a:t>
            </a:r>
            <a:r>
              <a:rPr sz="1400" b="1" spc="-5" dirty="0">
                <a:solidFill>
                  <a:prstClr val="black"/>
                </a:solidFill>
                <a:latin typeface="Calibri"/>
                <a:cs typeface="Calibri"/>
              </a:rPr>
              <a:t> </a:t>
            </a:r>
            <a:endParaRPr lang="en-US" sz="1400" b="1" spc="-5" dirty="0">
              <a:solidFill>
                <a:prstClr val="black"/>
              </a:solidFill>
              <a:latin typeface="Calibri"/>
              <a:cs typeface="Calibri"/>
            </a:endParaRPr>
          </a:p>
          <a:p>
            <a:pPr marL="1213485" lvl="2" indent="-287020">
              <a:buFont typeface="Wingdings"/>
              <a:buChar char=""/>
              <a:tabLst>
                <a:tab pos="1213485" algn="l"/>
                <a:tab pos="1214120" algn="l"/>
              </a:tabLst>
            </a:pPr>
            <a:r>
              <a:rPr sz="1400" b="1" dirty="0">
                <a:solidFill>
                  <a:prstClr val="black"/>
                </a:solidFill>
                <a:latin typeface="Calibri"/>
                <a:cs typeface="Calibri"/>
              </a:rPr>
              <a:t>A4</a:t>
            </a:r>
            <a:r>
              <a:rPr sz="1400" b="1" spc="-50" dirty="0">
                <a:solidFill>
                  <a:prstClr val="black"/>
                </a:solidFill>
                <a:latin typeface="Calibri"/>
                <a:cs typeface="Calibri"/>
              </a:rPr>
              <a:t> </a:t>
            </a:r>
            <a:r>
              <a:rPr sz="1400" b="1" dirty="0">
                <a:solidFill>
                  <a:prstClr val="black"/>
                </a:solidFill>
                <a:latin typeface="Calibri"/>
                <a:cs typeface="Calibri"/>
              </a:rPr>
              <a:t>Booklet</a:t>
            </a:r>
            <a:endParaRPr sz="1400" dirty="0">
              <a:solidFill>
                <a:prstClr val="black"/>
              </a:solidFill>
              <a:latin typeface="Calibri"/>
              <a:cs typeface="Calibri"/>
            </a:endParaRPr>
          </a:p>
          <a:p>
            <a:pPr marL="1213485" lvl="1" indent="-287020">
              <a:buFont typeface="Wingdings"/>
              <a:buChar char=""/>
              <a:tabLst>
                <a:tab pos="1213485" algn="l"/>
                <a:tab pos="1214120" algn="l"/>
              </a:tabLst>
            </a:pPr>
            <a:r>
              <a:rPr sz="1400" b="1" dirty="0">
                <a:solidFill>
                  <a:prstClr val="black"/>
                </a:solidFill>
                <a:latin typeface="Calibri"/>
                <a:cs typeface="Calibri"/>
              </a:rPr>
              <a:t>Financial</a:t>
            </a:r>
            <a:r>
              <a:rPr sz="1400" b="1" spc="-35" dirty="0">
                <a:solidFill>
                  <a:prstClr val="black"/>
                </a:solidFill>
                <a:latin typeface="Calibri"/>
                <a:cs typeface="Calibri"/>
              </a:rPr>
              <a:t> </a:t>
            </a:r>
            <a:r>
              <a:rPr sz="1400" b="1" dirty="0">
                <a:solidFill>
                  <a:prstClr val="black"/>
                </a:solidFill>
                <a:latin typeface="Calibri"/>
                <a:cs typeface="Calibri"/>
              </a:rPr>
              <a:t>Booklet</a:t>
            </a:r>
            <a:r>
              <a:rPr sz="1400" b="1" spc="-30" dirty="0">
                <a:solidFill>
                  <a:prstClr val="black"/>
                </a:solidFill>
                <a:latin typeface="Calibri"/>
                <a:cs typeface="Calibri"/>
              </a:rPr>
              <a:t> </a:t>
            </a:r>
            <a:r>
              <a:rPr sz="1400" b="1" dirty="0">
                <a:solidFill>
                  <a:prstClr val="black"/>
                </a:solidFill>
                <a:latin typeface="Calibri"/>
                <a:cs typeface="Calibri"/>
              </a:rPr>
              <a:t>in</a:t>
            </a:r>
            <a:r>
              <a:rPr sz="1400" b="1" spc="-10" dirty="0">
                <a:solidFill>
                  <a:prstClr val="black"/>
                </a:solidFill>
                <a:latin typeface="Calibri"/>
                <a:cs typeface="Calibri"/>
              </a:rPr>
              <a:t> </a:t>
            </a:r>
            <a:r>
              <a:rPr sz="1400" b="1" spc="-5" dirty="0">
                <a:solidFill>
                  <a:prstClr val="black"/>
                </a:solidFill>
                <a:latin typeface="Calibri"/>
                <a:cs typeface="Calibri"/>
              </a:rPr>
              <a:t>PDF</a:t>
            </a:r>
            <a:r>
              <a:rPr sz="1400" b="1" spc="-10" dirty="0">
                <a:solidFill>
                  <a:prstClr val="black"/>
                </a:solidFill>
                <a:latin typeface="Calibri"/>
                <a:cs typeface="Calibri"/>
              </a:rPr>
              <a:t> </a:t>
            </a:r>
            <a:endParaRPr lang="en-US" sz="1400" b="1" spc="-10" dirty="0">
              <a:solidFill>
                <a:prstClr val="black"/>
              </a:solidFill>
              <a:latin typeface="Calibri"/>
              <a:cs typeface="Calibri"/>
            </a:endParaRPr>
          </a:p>
          <a:p>
            <a:pPr marL="299085" indent="-287020">
              <a:buFont typeface="Wingdings"/>
              <a:buChar char=""/>
              <a:tabLst>
                <a:tab pos="299085" algn="l"/>
                <a:tab pos="299720" algn="l"/>
              </a:tabLst>
            </a:pPr>
            <a:r>
              <a:rPr lang="en-ZA" sz="1400" b="1" spc="-5" dirty="0">
                <a:solidFill>
                  <a:prstClr val="black"/>
                </a:solidFill>
                <a:latin typeface="Calibri"/>
                <a:cs typeface="Calibri"/>
              </a:rPr>
              <a:t>Clarification</a:t>
            </a:r>
            <a:r>
              <a:rPr lang="en-ZA" sz="1400" b="1" spc="-45" dirty="0">
                <a:solidFill>
                  <a:prstClr val="black"/>
                </a:solidFill>
                <a:latin typeface="Calibri"/>
                <a:cs typeface="Calibri"/>
              </a:rPr>
              <a:t> </a:t>
            </a:r>
            <a:r>
              <a:rPr lang="en-ZA" sz="1400" b="1" spc="-5" dirty="0">
                <a:solidFill>
                  <a:prstClr val="black"/>
                </a:solidFill>
                <a:latin typeface="Calibri"/>
                <a:cs typeface="Calibri"/>
              </a:rPr>
              <a:t>Presentation</a:t>
            </a:r>
            <a:r>
              <a:rPr lang="en-ZA" sz="1400" b="1" spc="-50" dirty="0">
                <a:solidFill>
                  <a:prstClr val="black"/>
                </a:solidFill>
                <a:latin typeface="Calibri"/>
                <a:cs typeface="Calibri"/>
              </a:rPr>
              <a:t> </a:t>
            </a:r>
            <a:r>
              <a:rPr lang="en-ZA" sz="1400" b="1" dirty="0">
                <a:solidFill>
                  <a:prstClr val="black"/>
                </a:solidFill>
                <a:latin typeface="Calibri"/>
                <a:cs typeface="Calibri"/>
              </a:rPr>
              <a:t>in</a:t>
            </a:r>
            <a:r>
              <a:rPr lang="en-ZA" sz="1400" b="1" spc="-10" dirty="0">
                <a:solidFill>
                  <a:prstClr val="black"/>
                </a:solidFill>
                <a:latin typeface="Calibri"/>
                <a:cs typeface="Calibri"/>
              </a:rPr>
              <a:t> </a:t>
            </a:r>
            <a:r>
              <a:rPr lang="en-ZA" sz="1400" b="1" dirty="0">
                <a:solidFill>
                  <a:prstClr val="black"/>
                </a:solidFill>
                <a:latin typeface="Calibri"/>
                <a:cs typeface="Calibri"/>
              </a:rPr>
              <a:t>PDF</a:t>
            </a:r>
            <a:r>
              <a:rPr lang="en-ZA" sz="1400" b="1" spc="-20" dirty="0">
                <a:solidFill>
                  <a:prstClr val="black"/>
                </a:solidFill>
                <a:latin typeface="Calibri"/>
                <a:cs typeface="Calibri"/>
              </a:rPr>
              <a:t> </a:t>
            </a:r>
          </a:p>
        </p:txBody>
      </p:sp>
    </p:spTree>
    <p:extLst>
      <p:ext uri="{BB962C8B-B14F-4D97-AF65-F5344CB8AC3E}">
        <p14:creationId xmlns:p14="http://schemas.microsoft.com/office/powerpoint/2010/main" val="30451154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13866</TotalTime>
  <Words>7884</Words>
  <Application>Microsoft Office PowerPoint</Application>
  <PresentationFormat>On-screen Show (4:3)</PresentationFormat>
  <Paragraphs>831</Paragraphs>
  <Slides>70</Slides>
  <Notes>0</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70</vt:i4>
      </vt:variant>
    </vt:vector>
  </HeadingPairs>
  <TitlesOfParts>
    <vt:vector size="91" baseType="lpstr">
      <vt:lpstr>Arial</vt:lpstr>
      <vt:lpstr>Arial Black</vt:lpstr>
      <vt:lpstr>Arial MT</vt:lpstr>
      <vt:lpstr>Calibri</vt:lpstr>
      <vt:lpstr>Calibri Light</vt:lpstr>
      <vt:lpstr>Courier New</vt:lpstr>
      <vt:lpstr>Exo 2</vt:lpstr>
      <vt:lpstr>Gill Sans MT</vt:lpstr>
      <vt:lpstr>Symbol</vt:lpstr>
      <vt:lpstr>Times New Roman</vt:lpstr>
      <vt:lpstr>Wingdings</vt:lpstr>
      <vt:lpstr>Office Theme</vt:lpstr>
      <vt:lpstr>Custom Design</vt:lpstr>
      <vt:lpstr>1_Custom Design</vt:lpstr>
      <vt:lpstr>6_Custom Design</vt:lpstr>
      <vt:lpstr>3_Custom Design</vt:lpstr>
      <vt:lpstr>4_Custom Design</vt:lpstr>
      <vt:lpstr>5_Custom Design</vt:lpstr>
      <vt:lpstr>7_Custom Design</vt:lpstr>
      <vt:lpstr>8_Custom Design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Fulufhelo Luruli (NR)</dc:creator>
  <cp:lastModifiedBy>Sam Mboshane (NR)</cp:lastModifiedBy>
  <cp:revision>102</cp:revision>
  <dcterms:created xsi:type="dcterms:W3CDTF">2021-02-16T09:03:12Z</dcterms:created>
  <dcterms:modified xsi:type="dcterms:W3CDTF">2023-03-02T22:05:30Z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024da7-7918-49c2-a744-b84d0bf2c679_Enabled">
    <vt:lpwstr>true</vt:lpwstr>
  </property>
  <property fmtid="{D5CDD505-2E9C-101B-9397-08002B2CF9AE}" pid="3" name="MSIP_Label_5a024da7-7918-49c2-a744-b84d0bf2c679_SetDate">
    <vt:lpwstr>2022-09-20T13:17:47Z</vt:lpwstr>
  </property>
  <property fmtid="{D5CDD505-2E9C-101B-9397-08002B2CF9AE}" pid="4" name="MSIP_Label_5a024da7-7918-49c2-a744-b84d0bf2c679_Method">
    <vt:lpwstr>Standard</vt:lpwstr>
  </property>
  <property fmtid="{D5CDD505-2E9C-101B-9397-08002B2CF9AE}" pid="5" name="MSIP_Label_5a024da7-7918-49c2-a744-b84d0bf2c679_Name">
    <vt:lpwstr>General</vt:lpwstr>
  </property>
  <property fmtid="{D5CDD505-2E9C-101B-9397-08002B2CF9AE}" pid="6" name="MSIP_Label_5a024da7-7918-49c2-a744-b84d0bf2c679_SiteId">
    <vt:lpwstr>24236235-bb51-454e-8f47-206699c7e33b</vt:lpwstr>
  </property>
  <property fmtid="{D5CDD505-2E9C-101B-9397-08002B2CF9AE}" pid="7" name="MSIP_Label_5a024da7-7918-49c2-a744-b84d0bf2c679_ActionId">
    <vt:lpwstr>f033fcb3-2067-4c76-b26b-864c6052d5ac</vt:lpwstr>
  </property>
  <property fmtid="{D5CDD505-2E9C-101B-9397-08002B2CF9AE}" pid="8" name="MSIP_Label_5a024da7-7918-49c2-a744-b84d0bf2c679_ContentBits">
    <vt:lpwstr>1</vt:lpwstr>
  </property>
</Properties>
</file>