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661" r:id="rId5"/>
    <p:sldMasterId id="2147483675" r:id="rId6"/>
  </p:sldMasterIdLst>
  <p:notesMasterIdLst>
    <p:notesMasterId r:id="rId16"/>
  </p:notesMasterIdLst>
  <p:handoutMasterIdLst>
    <p:handoutMasterId r:id="rId17"/>
  </p:handoutMasterIdLst>
  <p:sldIdLst>
    <p:sldId id="4714" r:id="rId7"/>
    <p:sldId id="279" r:id="rId8"/>
    <p:sldId id="4701" r:id="rId9"/>
    <p:sldId id="4711" r:id="rId10"/>
    <p:sldId id="4705" r:id="rId11"/>
    <p:sldId id="4706" r:id="rId12"/>
    <p:sldId id="4713" r:id="rId13"/>
    <p:sldId id="4712" r:id="rId14"/>
    <p:sldId id="307"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ECAF1D-4888-7AF9-99EC-E694532B3A9D}" name="Camille Shah" initials="CS" userId="S::ShahC@eskom.co.za::b49c16eb-9c2f-4076-ae16-294c29ffbf0a" providerId="AD"/>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795B"/>
    <a:srgbClr val="0DB02B"/>
    <a:srgbClr val="000000"/>
    <a:srgbClr val="83725B"/>
    <a:srgbClr val="C97A00"/>
    <a:srgbClr val="D69B40"/>
    <a:srgbClr val="CDB6AA"/>
    <a:srgbClr val="ACC3C3"/>
    <a:srgbClr val="E4BC7F"/>
    <a:srgbClr val="C2C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F7BA3-DA6B-4394-8D53-C3A8615EBC4C}" v="25" dt="2026-05-14T13:53:56.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3897" autoAdjust="0"/>
  </p:normalViewPr>
  <p:slideViewPr>
    <p:cSldViewPr snapToGrid="0">
      <p:cViewPr>
        <p:scale>
          <a:sx n="80" d="100"/>
          <a:sy n="80" d="100"/>
        </p:scale>
        <p:origin x="136" y="-464"/>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cious Likhethe" userId="f8e143ac-4c60-4baf-918f-8d683d2f3a00" providerId="ADAL" clId="{473FC36C-73BD-4D86-AC9E-C1AB4C9BA1AF}"/>
    <pc:docChg chg="modSld">
      <pc:chgData name="Precious Likhethe" userId="f8e143ac-4c60-4baf-918f-8d683d2f3a00" providerId="ADAL" clId="{473FC36C-73BD-4D86-AC9E-C1AB4C9BA1AF}" dt="2026-05-14T13:53:56.884" v="24" actId="20577"/>
      <pc:docMkLst>
        <pc:docMk/>
      </pc:docMkLst>
      <pc:sldChg chg="modSp">
        <pc:chgData name="Precious Likhethe" userId="f8e143ac-4c60-4baf-918f-8d683d2f3a00" providerId="ADAL" clId="{473FC36C-73BD-4D86-AC9E-C1AB4C9BA1AF}" dt="2026-05-14T13:53:56.884" v="24" actId="20577"/>
        <pc:sldMkLst>
          <pc:docMk/>
          <pc:sldMk cId="1970399182" sldId="4705"/>
        </pc:sldMkLst>
        <pc:spChg chg="mod">
          <ac:chgData name="Precious Likhethe" userId="f8e143ac-4c60-4baf-918f-8d683d2f3a00" providerId="ADAL" clId="{473FC36C-73BD-4D86-AC9E-C1AB4C9BA1AF}" dt="2026-05-14T13:53:56.884" v="24" actId="20577"/>
          <ac:spMkLst>
            <pc:docMk/>
            <pc:sldMk cId="1970399182" sldId="4705"/>
            <ac:spMk id="3" creationId="{00000000-0000-0000-0000-000000000000}"/>
          </ac:spMkLst>
        </pc:spChg>
      </pc:sldChg>
      <pc:sldChg chg="modSp">
        <pc:chgData name="Precious Likhethe" userId="f8e143ac-4c60-4baf-918f-8d683d2f3a00" providerId="ADAL" clId="{473FC36C-73BD-4D86-AC9E-C1AB4C9BA1AF}" dt="2026-05-14T13:30:37.646" v="14" actId="20577"/>
        <pc:sldMkLst>
          <pc:docMk/>
          <pc:sldMk cId="3259853828" sldId="4706"/>
        </pc:sldMkLst>
        <pc:spChg chg="mod">
          <ac:chgData name="Precious Likhethe" userId="f8e143ac-4c60-4baf-918f-8d683d2f3a00" providerId="ADAL" clId="{473FC36C-73BD-4D86-AC9E-C1AB4C9BA1AF}" dt="2026-05-14T13:30:37.646" v="14" actId="20577"/>
          <ac:spMkLst>
            <pc:docMk/>
            <pc:sldMk cId="3259853828" sldId="470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E72FB2-3048-A3E8-FAC4-1A154E9EBC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23EC01-58E5-F53E-1D93-72866D0681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080778-C05C-3E46-9B06-74AA136A7A40}" type="datetimeFigureOut">
              <a:rPr lang="en-US" smtClean="0"/>
              <a:t>5/14/2026</a:t>
            </a:fld>
            <a:endParaRPr lang="en-US"/>
          </a:p>
        </p:txBody>
      </p:sp>
      <p:sp>
        <p:nvSpPr>
          <p:cNvPr id="4" name="Footer Placeholder 3">
            <a:extLst>
              <a:ext uri="{FF2B5EF4-FFF2-40B4-BE49-F238E27FC236}">
                <a16:creationId xmlns:a16="http://schemas.microsoft.com/office/drawing/2014/main" id="{FD6FACD4-124B-05EE-B114-66B0345F22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0B63DF-093C-F399-FB34-69C3F05943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0EA1C4-6C35-F64A-BE83-0706739C5FFA}" type="slidenum">
              <a:rPr lang="en-US" smtClean="0"/>
              <a:t>‹#›</a:t>
            </a:fld>
            <a:endParaRPr lang="en-US"/>
          </a:p>
        </p:txBody>
      </p:sp>
    </p:spTree>
    <p:extLst>
      <p:ext uri="{BB962C8B-B14F-4D97-AF65-F5344CB8AC3E}">
        <p14:creationId xmlns:p14="http://schemas.microsoft.com/office/powerpoint/2010/main" val="1584029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2026/05/13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txBody>
          <a:bodyPr/>
          <a:lstStyle/>
          <a:p>
            <a:endParaRPr lang="en-ZA"/>
          </a:p>
        </p:txBody>
      </p:sp>
      <p:sp>
        <p:nvSpPr>
          <p:cNvPr id="38915" name="Notes Placeholder 2"/>
          <p:cNvSpPr>
            <a:spLocks noGrp="1"/>
          </p:cNvSpPr>
          <p:nvPr>
            <p:ph type="body" idx="1"/>
          </p:nvPr>
        </p:nvSpPr>
        <p:spPr>
          <a:noFill/>
        </p:spPr>
        <p:txBody>
          <a:bodyPr/>
          <a:lstStyle/>
          <a:p>
            <a:endParaRPr lang="en-US" altLang="en-US"/>
          </a:p>
        </p:txBody>
      </p:sp>
      <p:sp>
        <p:nvSpPr>
          <p:cNvPr id="38916"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cs typeface="Arial" charset="0"/>
              </a:defRPr>
            </a:lvl1pPr>
            <a:lvl2pPr marL="742950" indent="-285750" defTabSz="966788" eaLnBrk="0" hangingPunct="0">
              <a:spcBef>
                <a:spcPct val="30000"/>
              </a:spcBef>
              <a:defRPr sz="1200">
                <a:solidFill>
                  <a:schemeClr val="tx1"/>
                </a:solidFill>
                <a:latin typeface="Arial" charset="0"/>
                <a:cs typeface="Arial" charset="0"/>
              </a:defRPr>
            </a:lvl2pPr>
            <a:lvl3pPr marL="1143000" indent="-228600" defTabSz="966788" eaLnBrk="0" hangingPunct="0">
              <a:spcBef>
                <a:spcPct val="30000"/>
              </a:spcBef>
              <a:defRPr sz="1200">
                <a:solidFill>
                  <a:schemeClr val="tx1"/>
                </a:solidFill>
                <a:latin typeface="Arial" charset="0"/>
                <a:cs typeface="Arial" charset="0"/>
              </a:defRPr>
            </a:lvl3pPr>
            <a:lvl4pPr marL="1600200" indent="-228600" defTabSz="966788" eaLnBrk="0" hangingPunct="0">
              <a:spcBef>
                <a:spcPct val="30000"/>
              </a:spcBef>
              <a:defRPr sz="1200">
                <a:solidFill>
                  <a:schemeClr val="tx1"/>
                </a:solidFill>
                <a:latin typeface="Arial" charset="0"/>
                <a:cs typeface="Arial" charset="0"/>
              </a:defRPr>
            </a:lvl4pPr>
            <a:lvl5pPr marL="2057400" indent="-228600" defTabSz="966788" eaLnBrk="0" hangingPunct="0">
              <a:spcBef>
                <a:spcPct val="30000"/>
              </a:spcBef>
              <a:defRPr sz="1200">
                <a:solidFill>
                  <a:schemeClr val="tx1"/>
                </a:solidFill>
                <a:latin typeface="Arial" charset="0"/>
                <a:cs typeface="Arial" charset="0"/>
              </a:defRPr>
            </a:lvl5pPr>
            <a:lvl6pPr marL="2514600" indent="-228600" defTabSz="966788" eaLnBrk="0" fontAlgn="base" hangingPunct="0">
              <a:spcBef>
                <a:spcPct val="30000"/>
              </a:spcBef>
              <a:spcAft>
                <a:spcPct val="0"/>
              </a:spcAft>
              <a:defRPr sz="1200">
                <a:solidFill>
                  <a:schemeClr val="tx1"/>
                </a:solidFill>
                <a:latin typeface="Arial" charset="0"/>
                <a:cs typeface="Arial" charset="0"/>
              </a:defRPr>
            </a:lvl6pPr>
            <a:lvl7pPr marL="2971800" indent="-228600" defTabSz="966788" eaLnBrk="0" fontAlgn="base" hangingPunct="0">
              <a:spcBef>
                <a:spcPct val="30000"/>
              </a:spcBef>
              <a:spcAft>
                <a:spcPct val="0"/>
              </a:spcAft>
              <a:defRPr sz="1200">
                <a:solidFill>
                  <a:schemeClr val="tx1"/>
                </a:solidFill>
                <a:latin typeface="Arial" charset="0"/>
                <a:cs typeface="Arial" charset="0"/>
              </a:defRPr>
            </a:lvl7pPr>
            <a:lvl8pPr marL="3429000" indent="-228600" defTabSz="966788" eaLnBrk="0" fontAlgn="base" hangingPunct="0">
              <a:spcBef>
                <a:spcPct val="30000"/>
              </a:spcBef>
              <a:spcAft>
                <a:spcPct val="0"/>
              </a:spcAft>
              <a:defRPr sz="1200">
                <a:solidFill>
                  <a:schemeClr val="tx1"/>
                </a:solidFill>
                <a:latin typeface="Arial" charset="0"/>
                <a:cs typeface="Arial" charset="0"/>
              </a:defRPr>
            </a:lvl8pPr>
            <a:lvl9pPr marL="3886200" indent="-228600" defTabSz="9667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A7F8497-19D5-418B-9EF5-A7370EE16953}" type="slidenum">
              <a:rPr lang="en-ZA" altLang="en-US" sz="1300" smtClean="0"/>
              <a:pPr eaLnBrk="1" hangingPunct="1">
                <a:spcBef>
                  <a:spcPct val="0"/>
                </a:spcBef>
              </a:pPr>
              <a:t>5</a:t>
            </a:fld>
            <a:endParaRPr lang="en-ZA" altLang="en-US" sz="1300"/>
          </a:p>
        </p:txBody>
      </p:sp>
    </p:spTree>
    <p:extLst>
      <p:ext uri="{BB962C8B-B14F-4D97-AF65-F5344CB8AC3E}">
        <p14:creationId xmlns:p14="http://schemas.microsoft.com/office/powerpoint/2010/main" val="48996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txBody>
          <a:bodyPr/>
          <a:lstStyle/>
          <a:p>
            <a:endParaRPr lang="en-ZA"/>
          </a:p>
        </p:txBody>
      </p:sp>
      <p:sp>
        <p:nvSpPr>
          <p:cNvPr id="39939" name="Notes Placeholder 2"/>
          <p:cNvSpPr>
            <a:spLocks noGrp="1"/>
          </p:cNvSpPr>
          <p:nvPr>
            <p:ph type="body" idx="1"/>
          </p:nvPr>
        </p:nvSpPr>
        <p:spPr>
          <a:noFill/>
        </p:spPr>
        <p:txBody>
          <a:bodyPr/>
          <a:lstStyle/>
          <a:p>
            <a:endParaRPr lang="en-US" altLang="en-US"/>
          </a:p>
        </p:txBody>
      </p:sp>
      <p:sp>
        <p:nvSpPr>
          <p:cNvPr id="39940"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cs typeface="Arial" charset="0"/>
              </a:defRPr>
            </a:lvl1pPr>
            <a:lvl2pPr marL="742950" indent="-285750" defTabSz="966788" eaLnBrk="0" hangingPunct="0">
              <a:spcBef>
                <a:spcPct val="30000"/>
              </a:spcBef>
              <a:defRPr sz="1200">
                <a:solidFill>
                  <a:schemeClr val="tx1"/>
                </a:solidFill>
                <a:latin typeface="Arial" charset="0"/>
                <a:cs typeface="Arial" charset="0"/>
              </a:defRPr>
            </a:lvl2pPr>
            <a:lvl3pPr marL="1143000" indent="-228600" defTabSz="966788" eaLnBrk="0" hangingPunct="0">
              <a:spcBef>
                <a:spcPct val="30000"/>
              </a:spcBef>
              <a:defRPr sz="1200">
                <a:solidFill>
                  <a:schemeClr val="tx1"/>
                </a:solidFill>
                <a:latin typeface="Arial" charset="0"/>
                <a:cs typeface="Arial" charset="0"/>
              </a:defRPr>
            </a:lvl3pPr>
            <a:lvl4pPr marL="1600200" indent="-228600" defTabSz="966788" eaLnBrk="0" hangingPunct="0">
              <a:spcBef>
                <a:spcPct val="30000"/>
              </a:spcBef>
              <a:defRPr sz="1200">
                <a:solidFill>
                  <a:schemeClr val="tx1"/>
                </a:solidFill>
                <a:latin typeface="Arial" charset="0"/>
                <a:cs typeface="Arial" charset="0"/>
              </a:defRPr>
            </a:lvl4pPr>
            <a:lvl5pPr marL="2057400" indent="-228600" defTabSz="966788" eaLnBrk="0" hangingPunct="0">
              <a:spcBef>
                <a:spcPct val="30000"/>
              </a:spcBef>
              <a:defRPr sz="1200">
                <a:solidFill>
                  <a:schemeClr val="tx1"/>
                </a:solidFill>
                <a:latin typeface="Arial" charset="0"/>
                <a:cs typeface="Arial" charset="0"/>
              </a:defRPr>
            </a:lvl5pPr>
            <a:lvl6pPr marL="2514600" indent="-228600" defTabSz="966788" eaLnBrk="0" fontAlgn="base" hangingPunct="0">
              <a:spcBef>
                <a:spcPct val="30000"/>
              </a:spcBef>
              <a:spcAft>
                <a:spcPct val="0"/>
              </a:spcAft>
              <a:defRPr sz="1200">
                <a:solidFill>
                  <a:schemeClr val="tx1"/>
                </a:solidFill>
                <a:latin typeface="Arial" charset="0"/>
                <a:cs typeface="Arial" charset="0"/>
              </a:defRPr>
            </a:lvl6pPr>
            <a:lvl7pPr marL="2971800" indent="-228600" defTabSz="966788" eaLnBrk="0" fontAlgn="base" hangingPunct="0">
              <a:spcBef>
                <a:spcPct val="30000"/>
              </a:spcBef>
              <a:spcAft>
                <a:spcPct val="0"/>
              </a:spcAft>
              <a:defRPr sz="1200">
                <a:solidFill>
                  <a:schemeClr val="tx1"/>
                </a:solidFill>
                <a:latin typeface="Arial" charset="0"/>
                <a:cs typeface="Arial" charset="0"/>
              </a:defRPr>
            </a:lvl7pPr>
            <a:lvl8pPr marL="3429000" indent="-228600" defTabSz="966788" eaLnBrk="0" fontAlgn="base" hangingPunct="0">
              <a:spcBef>
                <a:spcPct val="30000"/>
              </a:spcBef>
              <a:spcAft>
                <a:spcPct val="0"/>
              </a:spcAft>
              <a:defRPr sz="1200">
                <a:solidFill>
                  <a:schemeClr val="tx1"/>
                </a:solidFill>
                <a:latin typeface="Arial" charset="0"/>
                <a:cs typeface="Arial" charset="0"/>
              </a:defRPr>
            </a:lvl8pPr>
            <a:lvl9pPr marL="3886200" indent="-228600" defTabSz="9667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1E24854-3C3E-46E6-BC1F-15DB1BF3BBDF}" type="slidenum">
              <a:rPr lang="en-ZA" altLang="en-US" sz="1300" smtClean="0"/>
              <a:pPr eaLnBrk="1" hangingPunct="1">
                <a:spcBef>
                  <a:spcPct val="0"/>
                </a:spcBef>
              </a:pPr>
              <a:t>6</a:t>
            </a:fld>
            <a:endParaRPr lang="en-ZA" altLang="en-US" sz="1300"/>
          </a:p>
        </p:txBody>
      </p:sp>
    </p:spTree>
    <p:extLst>
      <p:ext uri="{BB962C8B-B14F-4D97-AF65-F5344CB8AC3E}">
        <p14:creationId xmlns:p14="http://schemas.microsoft.com/office/powerpoint/2010/main" val="169225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txBody>
          <a:bodyPr/>
          <a:lstStyle/>
          <a:p>
            <a:endParaRPr lang="en-ZA"/>
          </a:p>
        </p:txBody>
      </p:sp>
      <p:sp>
        <p:nvSpPr>
          <p:cNvPr id="39939" name="Notes Placeholder 2"/>
          <p:cNvSpPr>
            <a:spLocks noGrp="1"/>
          </p:cNvSpPr>
          <p:nvPr>
            <p:ph type="body" idx="1"/>
          </p:nvPr>
        </p:nvSpPr>
        <p:spPr>
          <a:noFill/>
        </p:spPr>
        <p:txBody>
          <a:bodyPr/>
          <a:lstStyle/>
          <a:p>
            <a:endParaRPr lang="en-US" altLang="en-US"/>
          </a:p>
        </p:txBody>
      </p:sp>
      <p:sp>
        <p:nvSpPr>
          <p:cNvPr id="39940"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cs typeface="Arial" charset="0"/>
              </a:defRPr>
            </a:lvl1pPr>
            <a:lvl2pPr marL="742950" indent="-285750" defTabSz="966788" eaLnBrk="0" hangingPunct="0">
              <a:spcBef>
                <a:spcPct val="30000"/>
              </a:spcBef>
              <a:defRPr sz="1200">
                <a:solidFill>
                  <a:schemeClr val="tx1"/>
                </a:solidFill>
                <a:latin typeface="Arial" charset="0"/>
                <a:cs typeface="Arial" charset="0"/>
              </a:defRPr>
            </a:lvl2pPr>
            <a:lvl3pPr marL="1143000" indent="-228600" defTabSz="966788" eaLnBrk="0" hangingPunct="0">
              <a:spcBef>
                <a:spcPct val="30000"/>
              </a:spcBef>
              <a:defRPr sz="1200">
                <a:solidFill>
                  <a:schemeClr val="tx1"/>
                </a:solidFill>
                <a:latin typeface="Arial" charset="0"/>
                <a:cs typeface="Arial" charset="0"/>
              </a:defRPr>
            </a:lvl3pPr>
            <a:lvl4pPr marL="1600200" indent="-228600" defTabSz="966788" eaLnBrk="0" hangingPunct="0">
              <a:spcBef>
                <a:spcPct val="30000"/>
              </a:spcBef>
              <a:defRPr sz="1200">
                <a:solidFill>
                  <a:schemeClr val="tx1"/>
                </a:solidFill>
                <a:latin typeface="Arial" charset="0"/>
                <a:cs typeface="Arial" charset="0"/>
              </a:defRPr>
            </a:lvl4pPr>
            <a:lvl5pPr marL="2057400" indent="-228600" defTabSz="966788" eaLnBrk="0" hangingPunct="0">
              <a:spcBef>
                <a:spcPct val="30000"/>
              </a:spcBef>
              <a:defRPr sz="1200">
                <a:solidFill>
                  <a:schemeClr val="tx1"/>
                </a:solidFill>
                <a:latin typeface="Arial" charset="0"/>
                <a:cs typeface="Arial" charset="0"/>
              </a:defRPr>
            </a:lvl5pPr>
            <a:lvl6pPr marL="2514600" indent="-228600" defTabSz="966788" eaLnBrk="0" fontAlgn="base" hangingPunct="0">
              <a:spcBef>
                <a:spcPct val="30000"/>
              </a:spcBef>
              <a:spcAft>
                <a:spcPct val="0"/>
              </a:spcAft>
              <a:defRPr sz="1200">
                <a:solidFill>
                  <a:schemeClr val="tx1"/>
                </a:solidFill>
                <a:latin typeface="Arial" charset="0"/>
                <a:cs typeface="Arial" charset="0"/>
              </a:defRPr>
            </a:lvl6pPr>
            <a:lvl7pPr marL="2971800" indent="-228600" defTabSz="966788" eaLnBrk="0" fontAlgn="base" hangingPunct="0">
              <a:spcBef>
                <a:spcPct val="30000"/>
              </a:spcBef>
              <a:spcAft>
                <a:spcPct val="0"/>
              </a:spcAft>
              <a:defRPr sz="1200">
                <a:solidFill>
                  <a:schemeClr val="tx1"/>
                </a:solidFill>
                <a:latin typeface="Arial" charset="0"/>
                <a:cs typeface="Arial" charset="0"/>
              </a:defRPr>
            </a:lvl7pPr>
            <a:lvl8pPr marL="3429000" indent="-228600" defTabSz="966788" eaLnBrk="0" fontAlgn="base" hangingPunct="0">
              <a:spcBef>
                <a:spcPct val="30000"/>
              </a:spcBef>
              <a:spcAft>
                <a:spcPct val="0"/>
              </a:spcAft>
              <a:defRPr sz="1200">
                <a:solidFill>
                  <a:schemeClr val="tx1"/>
                </a:solidFill>
                <a:latin typeface="Arial" charset="0"/>
                <a:cs typeface="Arial" charset="0"/>
              </a:defRPr>
            </a:lvl8pPr>
            <a:lvl9pPr marL="3886200" indent="-228600" defTabSz="9667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1E24854-3C3E-46E6-BC1F-15DB1BF3BBDF}" type="slidenum">
              <a:rPr lang="en-ZA" altLang="en-US" sz="1300" smtClean="0"/>
              <a:pPr eaLnBrk="1" hangingPunct="1">
                <a:spcBef>
                  <a:spcPct val="0"/>
                </a:spcBef>
              </a:pPr>
              <a:t>7</a:t>
            </a:fld>
            <a:endParaRPr lang="en-ZA" altLang="en-US" sz="1300"/>
          </a:p>
        </p:txBody>
      </p:sp>
    </p:spTree>
    <p:extLst>
      <p:ext uri="{BB962C8B-B14F-4D97-AF65-F5344CB8AC3E}">
        <p14:creationId xmlns:p14="http://schemas.microsoft.com/office/powerpoint/2010/main" val="97045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txBody>
          <a:bodyPr/>
          <a:lstStyle/>
          <a:p>
            <a:endParaRPr lang="en-ZA"/>
          </a:p>
        </p:txBody>
      </p:sp>
      <p:sp>
        <p:nvSpPr>
          <p:cNvPr id="39939" name="Notes Placeholder 2"/>
          <p:cNvSpPr>
            <a:spLocks noGrp="1"/>
          </p:cNvSpPr>
          <p:nvPr>
            <p:ph type="body" idx="1"/>
          </p:nvPr>
        </p:nvSpPr>
        <p:spPr>
          <a:noFill/>
        </p:spPr>
        <p:txBody>
          <a:bodyPr/>
          <a:lstStyle/>
          <a:p>
            <a:endParaRPr lang="en-US" altLang="en-US"/>
          </a:p>
        </p:txBody>
      </p:sp>
      <p:sp>
        <p:nvSpPr>
          <p:cNvPr id="39940" name="Slide Number Placeholder 3"/>
          <p:cNvSpPr>
            <a:spLocks noGrp="1"/>
          </p:cNvSpPr>
          <p:nvPr>
            <p:ph type="sldNum" sz="quarter" idx="5"/>
          </p:nvPr>
        </p:nvSpPr>
        <p:spPr>
          <a:noFill/>
        </p:spPr>
        <p:txBody>
          <a:bodyPr/>
          <a:lstStyle>
            <a:lvl1pPr defTabSz="966788" eaLnBrk="0" hangingPunct="0">
              <a:spcBef>
                <a:spcPct val="30000"/>
              </a:spcBef>
              <a:defRPr sz="1200">
                <a:solidFill>
                  <a:schemeClr val="tx1"/>
                </a:solidFill>
                <a:latin typeface="Arial" charset="0"/>
                <a:cs typeface="Arial" charset="0"/>
              </a:defRPr>
            </a:lvl1pPr>
            <a:lvl2pPr marL="742950" indent="-285750" defTabSz="966788" eaLnBrk="0" hangingPunct="0">
              <a:spcBef>
                <a:spcPct val="30000"/>
              </a:spcBef>
              <a:defRPr sz="1200">
                <a:solidFill>
                  <a:schemeClr val="tx1"/>
                </a:solidFill>
                <a:latin typeface="Arial" charset="0"/>
                <a:cs typeface="Arial" charset="0"/>
              </a:defRPr>
            </a:lvl2pPr>
            <a:lvl3pPr marL="1143000" indent="-228600" defTabSz="966788" eaLnBrk="0" hangingPunct="0">
              <a:spcBef>
                <a:spcPct val="30000"/>
              </a:spcBef>
              <a:defRPr sz="1200">
                <a:solidFill>
                  <a:schemeClr val="tx1"/>
                </a:solidFill>
                <a:latin typeface="Arial" charset="0"/>
                <a:cs typeface="Arial" charset="0"/>
              </a:defRPr>
            </a:lvl3pPr>
            <a:lvl4pPr marL="1600200" indent="-228600" defTabSz="966788" eaLnBrk="0" hangingPunct="0">
              <a:spcBef>
                <a:spcPct val="30000"/>
              </a:spcBef>
              <a:defRPr sz="1200">
                <a:solidFill>
                  <a:schemeClr val="tx1"/>
                </a:solidFill>
                <a:latin typeface="Arial" charset="0"/>
                <a:cs typeface="Arial" charset="0"/>
              </a:defRPr>
            </a:lvl4pPr>
            <a:lvl5pPr marL="2057400" indent="-228600" defTabSz="966788" eaLnBrk="0" hangingPunct="0">
              <a:spcBef>
                <a:spcPct val="30000"/>
              </a:spcBef>
              <a:defRPr sz="1200">
                <a:solidFill>
                  <a:schemeClr val="tx1"/>
                </a:solidFill>
                <a:latin typeface="Arial" charset="0"/>
                <a:cs typeface="Arial" charset="0"/>
              </a:defRPr>
            </a:lvl5pPr>
            <a:lvl6pPr marL="2514600" indent="-228600" defTabSz="966788" eaLnBrk="0" fontAlgn="base" hangingPunct="0">
              <a:spcBef>
                <a:spcPct val="30000"/>
              </a:spcBef>
              <a:spcAft>
                <a:spcPct val="0"/>
              </a:spcAft>
              <a:defRPr sz="1200">
                <a:solidFill>
                  <a:schemeClr val="tx1"/>
                </a:solidFill>
                <a:latin typeface="Arial" charset="0"/>
                <a:cs typeface="Arial" charset="0"/>
              </a:defRPr>
            </a:lvl6pPr>
            <a:lvl7pPr marL="2971800" indent="-228600" defTabSz="966788" eaLnBrk="0" fontAlgn="base" hangingPunct="0">
              <a:spcBef>
                <a:spcPct val="30000"/>
              </a:spcBef>
              <a:spcAft>
                <a:spcPct val="0"/>
              </a:spcAft>
              <a:defRPr sz="1200">
                <a:solidFill>
                  <a:schemeClr val="tx1"/>
                </a:solidFill>
                <a:latin typeface="Arial" charset="0"/>
                <a:cs typeface="Arial" charset="0"/>
              </a:defRPr>
            </a:lvl7pPr>
            <a:lvl8pPr marL="3429000" indent="-228600" defTabSz="966788" eaLnBrk="0" fontAlgn="base" hangingPunct="0">
              <a:spcBef>
                <a:spcPct val="30000"/>
              </a:spcBef>
              <a:spcAft>
                <a:spcPct val="0"/>
              </a:spcAft>
              <a:defRPr sz="1200">
                <a:solidFill>
                  <a:schemeClr val="tx1"/>
                </a:solidFill>
                <a:latin typeface="Arial" charset="0"/>
                <a:cs typeface="Arial" charset="0"/>
              </a:defRPr>
            </a:lvl8pPr>
            <a:lvl9pPr marL="3886200" indent="-228600" defTabSz="9667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1E24854-3C3E-46E6-BC1F-15DB1BF3BBDF}" type="slidenum">
              <a:rPr lang="en-ZA" altLang="en-US" sz="1300" smtClean="0"/>
              <a:pPr eaLnBrk="1" hangingPunct="1">
                <a:spcBef>
                  <a:spcPct val="0"/>
                </a:spcBef>
              </a:pPr>
              <a:t>8</a:t>
            </a:fld>
            <a:endParaRPr lang="en-ZA" altLang="en-US" sz="1300"/>
          </a:p>
        </p:txBody>
      </p:sp>
    </p:spTree>
    <p:extLst>
      <p:ext uri="{BB962C8B-B14F-4D97-AF65-F5344CB8AC3E}">
        <p14:creationId xmlns:p14="http://schemas.microsoft.com/office/powerpoint/2010/main" val="4191861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Master" Target="../slideMasters/slideMaster2.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oleObject" Target="../embeddings/oleObject4.bin"/><Relationship Id="rId5" Type="http://schemas.openxmlformats.org/officeDocument/2006/relationships/image" Target="../media/image8.emf"/><Relationship Id="rId4" Type="http://schemas.openxmlformats.org/officeDocument/2006/relationships/image" Target="../media/image7.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emf"/><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oleObject" Target="../embeddings/oleObject4.bin"/><Relationship Id="rId5" Type="http://schemas.openxmlformats.org/officeDocument/2006/relationships/image" Target="../media/image6.png"/><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Master" Target="../slideMasters/slideMaster3.xml"/><Relationship Id="rId7"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4.png"/><Relationship Id="rId11" Type="http://schemas.openxmlformats.org/officeDocument/2006/relationships/image" Target="../media/image17.png"/><Relationship Id="rId5" Type="http://schemas.microsoft.com/office/2007/relationships/hdphoto" Target="../media/hdphoto1.wdp"/><Relationship Id="rId10" Type="http://schemas.openxmlformats.org/officeDocument/2006/relationships/image" Target="../media/image16.emf"/><Relationship Id="rId4" Type="http://schemas.openxmlformats.org/officeDocument/2006/relationships/image" Target="../media/image13.png"/><Relationship Id="rId9"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4.bin"/><Relationship Id="rId5" Type="http://schemas.openxmlformats.org/officeDocument/2006/relationships/image" Target="../media/image6.pn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oleObject" Target="../embeddings/oleObject4.bin"/><Relationship Id="rId5" Type="http://schemas.openxmlformats.org/officeDocument/2006/relationships/image" Target="../media/image6.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4" y="6356352"/>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50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7">
            <a:extLst>
              <a:ext uri="{FF2B5EF4-FFF2-40B4-BE49-F238E27FC236}">
                <a16:creationId xmlns:a16="http://schemas.microsoft.com/office/drawing/2014/main" id="{C40BFE1E-909B-4B21-8FB9-C4E59BE4562C}"/>
              </a:ext>
            </a:extLst>
          </p:cNvPr>
          <p:cNvSpPr>
            <a:spLocks noGrp="1" noChangeArrowheads="1"/>
          </p:cNvSpPr>
          <p:nvPr>
            <p:ph type="dt" sz="half" idx="10"/>
          </p:nvPr>
        </p:nvSpPr>
        <p:spPr/>
        <p:txBody>
          <a:bodyPr/>
          <a:lstStyle>
            <a:lvl1pPr>
              <a:defRPr/>
            </a:lvl1pPr>
          </a:lstStyle>
          <a:p>
            <a:pPr>
              <a:defRPr/>
            </a:pPr>
            <a:fld id="{8A2035DF-92BB-4F26-AC51-8C75099B6FDB}" type="datetime1">
              <a:rPr lang="en-ZA"/>
              <a:pPr>
                <a:defRPr/>
              </a:pPr>
              <a:t>2026/05/13</a:t>
            </a:fld>
            <a:endParaRPr lang="en-ZA" dirty="0"/>
          </a:p>
        </p:txBody>
      </p:sp>
      <p:sp>
        <p:nvSpPr>
          <p:cNvPr id="4" name="Rectangle 38">
            <a:extLst>
              <a:ext uri="{FF2B5EF4-FFF2-40B4-BE49-F238E27FC236}">
                <a16:creationId xmlns:a16="http://schemas.microsoft.com/office/drawing/2014/main" id="{1F90D5D6-F1DE-45DD-B837-D094E129510E}"/>
              </a:ext>
            </a:extLst>
          </p:cNvPr>
          <p:cNvSpPr>
            <a:spLocks noGrp="1" noChangeArrowheads="1"/>
          </p:cNvSpPr>
          <p:nvPr>
            <p:ph type="ftr" sz="quarter" idx="11"/>
          </p:nvPr>
        </p:nvSpPr>
        <p:spPr>
          <a:xfrm>
            <a:off x="4176185" y="6453189"/>
            <a:ext cx="3839633" cy="268287"/>
          </a:xfrm>
          <a:prstGeom prst="rect">
            <a:avLst/>
          </a:prstGeom>
        </p:spPr>
        <p:txBody>
          <a:bodyPr/>
          <a:lstStyle>
            <a:lvl1pPr eaLnBrk="1" hangingPunct="1">
              <a:defRPr>
                <a:latin typeface="Arial" charset="0"/>
                <a:cs typeface="Arial" charset="0"/>
              </a:defRPr>
            </a:lvl1pPr>
          </a:lstStyle>
          <a:p>
            <a:pPr>
              <a:defRPr/>
            </a:pPr>
            <a:endParaRPr lang="en-GB"/>
          </a:p>
        </p:txBody>
      </p:sp>
      <p:sp>
        <p:nvSpPr>
          <p:cNvPr id="5" name="Rectangle 39">
            <a:extLst>
              <a:ext uri="{FF2B5EF4-FFF2-40B4-BE49-F238E27FC236}">
                <a16:creationId xmlns:a16="http://schemas.microsoft.com/office/drawing/2014/main" id="{0EA14E28-CEDD-4F92-99AB-4FED6D39DB27}"/>
              </a:ext>
            </a:extLst>
          </p:cNvPr>
          <p:cNvSpPr>
            <a:spLocks noGrp="1" noChangeArrowheads="1"/>
          </p:cNvSpPr>
          <p:nvPr>
            <p:ph type="sldNum" sz="quarter" idx="12"/>
          </p:nvPr>
        </p:nvSpPr>
        <p:spPr/>
        <p:txBody>
          <a:bodyPr/>
          <a:lstStyle>
            <a:lvl1pPr>
              <a:defRPr/>
            </a:lvl1pPr>
          </a:lstStyle>
          <a:p>
            <a:pPr>
              <a:defRPr/>
            </a:pPr>
            <a:fld id="{CD73F83D-DD94-4910-83CD-A69F83F2EF35}" type="slidenum">
              <a:rPr lang="en-ZA" altLang="en-US"/>
              <a:pPr>
                <a:defRPr/>
              </a:pPr>
              <a:t>‹#›</a:t>
            </a:fld>
            <a:endParaRPr lang="en-ZA" altLang="en-US"/>
          </a:p>
        </p:txBody>
      </p:sp>
    </p:spTree>
    <p:extLst>
      <p:ext uri="{BB962C8B-B14F-4D97-AF65-F5344CB8AC3E}">
        <p14:creationId xmlns:p14="http://schemas.microsoft.com/office/powerpoint/2010/main" val="319923466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0DD5CE37-51F5-4C8B-9223-6CE92F2470BC}" type="datetime1">
              <a:rPr lang="en-ZA"/>
              <a:pPr>
                <a:defRPr/>
              </a:pPr>
              <a:t>2026/05/13</a:t>
            </a:fld>
            <a:endParaRPr lang="en-ZA"/>
          </a:p>
        </p:txBody>
      </p:sp>
      <p:sp>
        <p:nvSpPr>
          <p:cNvPr id="3" name="Rectangle 38"/>
          <p:cNvSpPr>
            <a:spLocks noGrp="1" noChangeArrowheads="1"/>
          </p:cNvSpPr>
          <p:nvPr>
            <p:ph type="ftr" sz="quarter" idx="11"/>
          </p:nvPr>
        </p:nvSpPr>
        <p:spPr>
          <a:ln/>
        </p:spPr>
        <p:txBody>
          <a:bodyPr/>
          <a:lstStyle>
            <a:lvl1pPr>
              <a:defRPr/>
            </a:lvl1pPr>
          </a:lstStyle>
          <a:p>
            <a:pPr>
              <a:defRPr/>
            </a:pPr>
            <a:r>
              <a:rPr lang="en-GB"/>
              <a:t>As at 2 December 2010</a:t>
            </a:r>
          </a:p>
        </p:txBody>
      </p:sp>
      <p:sp>
        <p:nvSpPr>
          <p:cNvPr id="4" name="Rectangle 39"/>
          <p:cNvSpPr>
            <a:spLocks noGrp="1" noChangeArrowheads="1"/>
          </p:cNvSpPr>
          <p:nvPr>
            <p:ph type="sldNum" sz="quarter" idx="12"/>
          </p:nvPr>
        </p:nvSpPr>
        <p:spPr>
          <a:ln/>
        </p:spPr>
        <p:txBody>
          <a:bodyPr/>
          <a:lstStyle>
            <a:lvl1pPr>
              <a:defRPr/>
            </a:lvl1pPr>
          </a:lstStyle>
          <a:p>
            <a:pPr>
              <a:defRPr/>
            </a:pPr>
            <a:fld id="{934F885A-24EC-4869-B896-6E59F6A6F023}" type="slidenum">
              <a:rPr lang="en-ZA"/>
              <a:pPr>
                <a:defRPr/>
              </a:pPr>
              <a:t>‹#›</a:t>
            </a:fld>
            <a:endParaRPr lang="en-ZA"/>
          </a:p>
        </p:txBody>
      </p:sp>
    </p:spTree>
    <p:extLst>
      <p:ext uri="{BB962C8B-B14F-4D97-AF65-F5344CB8AC3E}">
        <p14:creationId xmlns:p14="http://schemas.microsoft.com/office/powerpoint/2010/main" val="143455480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72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406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9EAC20-F751-E4A7-3B3D-E639975B1D4D}"/>
              </a:ext>
            </a:extLst>
          </p:cNvPr>
          <p:cNvSpPr/>
          <p:nvPr userDrawn="1"/>
        </p:nvSpPr>
        <p:spPr>
          <a:xfrm>
            <a:off x="0" y="0"/>
            <a:ext cx="12192000" cy="342000"/>
          </a:xfrm>
          <a:prstGeom prst="rect">
            <a:avLst/>
          </a:prstGeom>
          <a:gradFill>
            <a:gsLst>
              <a:gs pos="3000">
                <a:srgbClr val="008080">
                  <a:alpha val="90000"/>
                </a:srgbClr>
              </a:gs>
              <a:gs pos="100000">
                <a:srgbClr val="0049C0"/>
              </a:gs>
              <a:gs pos="57000">
                <a:srgbClr val="00A29E">
                  <a:alpha val="90000"/>
                </a:srgbClr>
              </a:gs>
              <a:gs pos="81000">
                <a:srgbClr val="0049C0">
                  <a:alpha val="89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5" name="Footer Placeholder 4">
            <a:extLst>
              <a:ext uri="{FF2B5EF4-FFF2-40B4-BE49-F238E27FC236}">
                <a16:creationId xmlns:a16="http://schemas.microsoft.com/office/drawing/2014/main" id="{EDECDD7C-5D41-2128-7D51-EEEB2397DB70}"/>
              </a:ext>
            </a:extLst>
          </p:cNvPr>
          <p:cNvSpPr>
            <a:spLocks noGrp="1"/>
          </p:cNvSpPr>
          <p:nvPr>
            <p:ph type="ftr" sz="quarter" idx="3"/>
          </p:nvPr>
        </p:nvSpPr>
        <p:spPr>
          <a:xfrm>
            <a:off x="361680" y="6488766"/>
            <a:ext cx="10791424" cy="365125"/>
          </a:xfrm>
          <a:prstGeom prst="rect">
            <a:avLst/>
          </a:prstGeom>
        </p:spPr>
        <p:txBody>
          <a:bodyPr vert="horz" lIns="91440" tIns="45720" rIns="91440" bIns="45720" rtlCol="0" anchor="ctr"/>
          <a:lstStyle>
            <a:lvl1pPr algn="l" eaLnBrk="1">
              <a:defRPr sz="1000">
                <a:solidFill>
                  <a:schemeClr val="tx1"/>
                </a:solidFill>
                <a:latin typeface="Arial" panose="020B0604020202020204" pitchFamily="34" charset="0"/>
                <a:cs typeface="Arial" panose="020B0604020202020204" pitchFamily="34" charset="0"/>
              </a:defRPr>
            </a:lvl1pPr>
          </a:lstStyle>
          <a:p>
            <a:r>
              <a:rPr lang="en-US" dirty="0"/>
              <a:t>National Transmission Company Of South Africa</a:t>
            </a:r>
            <a:r>
              <a:rPr lang="en-US" b="1" dirty="0"/>
              <a:t> </a:t>
            </a:r>
            <a:r>
              <a:rPr lang="en-US" sz="1100" b="1" dirty="0"/>
              <a:t>| </a:t>
            </a:r>
            <a:r>
              <a:rPr lang="en-US" b="1" dirty="0"/>
              <a:t>Engineering Business Unit</a:t>
            </a:r>
          </a:p>
        </p:txBody>
      </p:sp>
      <p:sp>
        <p:nvSpPr>
          <p:cNvPr id="10" name="Slide Number Placeholder 5">
            <a:extLst>
              <a:ext uri="{FF2B5EF4-FFF2-40B4-BE49-F238E27FC236}">
                <a16:creationId xmlns:a16="http://schemas.microsoft.com/office/drawing/2014/main" id="{3793E494-02DC-8A8F-1C4E-22B87CDD2EF1}"/>
              </a:ext>
            </a:extLst>
          </p:cNvPr>
          <p:cNvSpPr>
            <a:spLocks noGrp="1"/>
          </p:cNvSpPr>
          <p:nvPr>
            <p:ph type="sldNum" sz="quarter" idx="4"/>
          </p:nvPr>
        </p:nvSpPr>
        <p:spPr>
          <a:xfrm>
            <a:off x="11397802" y="6488766"/>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pic>
        <p:nvPicPr>
          <p:cNvPr id="15" name="Picture 14">
            <a:extLst>
              <a:ext uri="{FF2B5EF4-FFF2-40B4-BE49-F238E27FC236}">
                <a16:creationId xmlns:a16="http://schemas.microsoft.com/office/drawing/2014/main" id="{C0A17885-9573-79A9-FE57-0E9A7B2DC614}"/>
              </a:ext>
            </a:extLst>
          </p:cNvPr>
          <p:cNvPicPr>
            <a:picLocks noChangeAspect="1"/>
          </p:cNvPicPr>
          <p:nvPr userDrawn="1"/>
        </p:nvPicPr>
        <p:blipFill>
          <a:blip r:embed="rId6"/>
          <a:stretch>
            <a:fillRect/>
          </a:stretch>
        </p:blipFill>
        <p:spPr>
          <a:xfrm>
            <a:off x="11430457" y="81717"/>
            <a:ext cx="667366" cy="172800"/>
          </a:xfrm>
          <a:prstGeom prst="rect">
            <a:avLst/>
          </a:prstGeom>
        </p:spPr>
      </p:pic>
      <p:pic>
        <p:nvPicPr>
          <p:cNvPr id="16" name="Picture 15">
            <a:extLst>
              <a:ext uri="{FF2B5EF4-FFF2-40B4-BE49-F238E27FC236}">
                <a16:creationId xmlns:a16="http://schemas.microsoft.com/office/drawing/2014/main" id="{920A10FB-A0C2-1B82-90CB-D25FFC9127B5}"/>
              </a:ext>
            </a:extLst>
          </p:cNvPr>
          <p:cNvPicPr>
            <a:picLocks noChangeAspect="1"/>
          </p:cNvPicPr>
          <p:nvPr userDrawn="1"/>
        </p:nvPicPr>
        <p:blipFill>
          <a:blip r:embed="rId7"/>
          <a:stretch>
            <a:fillRect/>
          </a:stretch>
        </p:blipFill>
        <p:spPr>
          <a:xfrm>
            <a:off x="11207587" y="83642"/>
            <a:ext cx="113214" cy="172800"/>
          </a:xfrm>
          <a:prstGeom prst="rect">
            <a:avLst/>
          </a:prstGeom>
        </p:spPr>
      </p:pic>
      <p:sp>
        <p:nvSpPr>
          <p:cNvPr id="17" name="Rectangle 16">
            <a:extLst>
              <a:ext uri="{FF2B5EF4-FFF2-40B4-BE49-F238E27FC236}">
                <a16:creationId xmlns:a16="http://schemas.microsoft.com/office/drawing/2014/main" id="{81E57BE5-5A44-EBEE-C5F3-0C372B9F0D71}"/>
              </a:ext>
            </a:extLst>
          </p:cNvPr>
          <p:cNvSpPr/>
          <p:nvPr userDrawn="1"/>
        </p:nvSpPr>
        <p:spPr>
          <a:xfrm flipV="1">
            <a:off x="0" y="724496"/>
            <a:ext cx="12192000" cy="21600"/>
          </a:xfrm>
          <a:prstGeom prst="rect">
            <a:avLst/>
          </a:prstGeom>
          <a:gradFill>
            <a:gsLst>
              <a:gs pos="3000">
                <a:srgbClr val="008080"/>
              </a:gs>
              <a:gs pos="100000">
                <a:srgbClr val="0049C0"/>
              </a:gs>
              <a:gs pos="57000">
                <a:srgbClr val="00A29E"/>
              </a:gs>
              <a:gs pos="81000">
                <a:srgbClr val="0049C0">
                  <a:alpha val="89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4">
            <a:extLst>
              <a:ext uri="{FF2B5EF4-FFF2-40B4-BE49-F238E27FC236}">
                <a16:creationId xmlns:a16="http://schemas.microsoft.com/office/drawing/2014/main" id="{F0C6E0AB-5175-CB56-6399-B1474CBE1CA9}"/>
              </a:ext>
            </a:extLst>
          </p:cNvPr>
          <p:cNvSpPr>
            <a:spLocks noGrp="1"/>
          </p:cNvSpPr>
          <p:nvPr>
            <p:ph type="body" sz="quarter" idx="10"/>
          </p:nvPr>
        </p:nvSpPr>
        <p:spPr>
          <a:xfrm>
            <a:off x="361950" y="438748"/>
            <a:ext cx="3823970" cy="342000"/>
          </a:xfrm>
          <a:solidFill>
            <a:srgbClr val="FAFAFA"/>
          </a:solidFill>
        </p:spPr>
        <p:txBody>
          <a:bodyPr>
            <a:noAutofit/>
          </a:bodyPr>
          <a:lstStyle>
            <a:lvl1pPr marL="0" indent="0">
              <a:buNone/>
              <a:defRPr sz="2400">
                <a:solidFill>
                  <a:srgbClr val="008080"/>
                </a:solidFill>
                <a:latin typeface="Harlow Solid Italic" panose="04030604020F02020D02" pitchFamily="82" charset="0"/>
              </a:defRPr>
            </a:lvl1pPr>
          </a:lstStyle>
          <a:p>
            <a:pPr lvl="0"/>
            <a:r>
              <a:rPr lang="en-US" dirty="0"/>
              <a:t>Click to edit Master text styles</a:t>
            </a:r>
          </a:p>
        </p:txBody>
      </p:sp>
    </p:spTree>
    <p:extLst>
      <p:ext uri="{BB962C8B-B14F-4D97-AF65-F5344CB8AC3E}">
        <p14:creationId xmlns:p14="http://schemas.microsoft.com/office/powerpoint/2010/main" val="1304799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7351" y="166689"/>
            <a:ext cx="11366500" cy="6315075"/>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endParaRPr lang="en-US"/>
          </a:p>
          <a:p>
            <a:pPr lvl="0"/>
            <a:endParaRPr lang="en-US"/>
          </a:p>
          <a:p>
            <a:pPr lvl="0"/>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6"/>
          <p:cNvSpPr>
            <a:spLocks noGrp="1" noChangeArrowheads="1"/>
          </p:cNvSpPr>
          <p:nvPr>
            <p:ph type="sldNum" sz="quarter"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2CD5B0-5793-494A-A3D3-E65FD906C9B5}" type="slidenum">
              <a:rPr kumimoji="0" lang="en-ZA" sz="1000" b="0" i="0" u="none" strike="noStrike" kern="1200" cap="none" spc="0" normalizeH="0" baseline="0" noProof="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00" b="0" i="0" u="none" strike="noStrike" kern="1200" cap="none" spc="0" normalizeH="0" baseline="0" noProof="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34240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atin typeface="Arial" charset="0"/>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srgbClr val="003896">
                  <a:tint val="75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1E9ACA-3E3E-49D2-B919-86541557D796}" type="slidenum">
              <a:rPr kumimoji="0" lang="en-ZA" sz="1000" b="0" i="0" u="none" strike="noStrike" kern="1200" cap="none" spc="0" normalizeH="0" baseline="0" noProof="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490327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clusion Chapter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7C3906-7D26-F847-D210-DC8F472D4016}"/>
              </a:ext>
            </a:extLst>
          </p:cNvPr>
          <p:cNvPicPr>
            <a:picLocks noChangeAspect="1"/>
          </p:cNvPicPr>
          <p:nvPr userDrawn="1"/>
        </p:nvPicPr>
        <p:blipFill>
          <a:blip r:embed="rId4"/>
          <a:stretch>
            <a:fillRect/>
          </a:stretch>
        </p:blipFill>
        <p:spPr>
          <a:xfrm>
            <a:off x="847291" y="1463747"/>
            <a:ext cx="3937000" cy="3568700"/>
          </a:xfrm>
          <a:prstGeom prst="rect">
            <a:avLst/>
          </a:prstGeom>
        </p:spPr>
      </p:pic>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33037" y="1598327"/>
            <a:ext cx="3294851"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rgbClr val="C97A00"/>
          </a:solidFill>
          <a:ln>
            <a:no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pic>
        <p:nvPicPr>
          <p:cNvPr id="3" name="Picture 2">
            <a:extLst>
              <a:ext uri="{FF2B5EF4-FFF2-40B4-BE49-F238E27FC236}">
                <a16:creationId xmlns:a16="http://schemas.microsoft.com/office/drawing/2014/main" id="{6C947886-6017-45AB-58FC-1E7A42079A3B}"/>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a:xfrm>
            <a:off x="451165" y="3285600"/>
            <a:ext cx="2264400" cy="20484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9"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40" y="2867099"/>
            <a:ext cx="6343001" cy="676275"/>
          </a:xfrm>
          <a:prstGeom prst="rect">
            <a:avLst/>
          </a:prstGeom>
        </p:spPr>
        <p:txBody>
          <a:bodyPr anchor="b">
            <a:normAutofit/>
          </a:bodyPr>
          <a:lstStyle>
            <a:lvl1pPr algn="l">
              <a:defRPr sz="2800">
                <a:solidFill>
                  <a:schemeClr val="tx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37623" y="3364197"/>
            <a:ext cx="1895476" cy="1895476"/>
          </a:xfrm>
          <a:prstGeom prst="ellipse">
            <a:avLst/>
          </a:prstGeom>
          <a:solidFill>
            <a:srgbClr val="C97A00"/>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Tree>
    <p:extLst>
      <p:ext uri="{BB962C8B-B14F-4D97-AF65-F5344CB8AC3E}">
        <p14:creationId xmlns:p14="http://schemas.microsoft.com/office/powerpoint/2010/main" val="194228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8C384E3-682C-97FF-03B3-8B2EB97FA4E1}"/>
              </a:ext>
            </a:extLst>
          </p:cNvPr>
          <p:cNvGrpSpPr/>
          <p:nvPr userDrawn="1"/>
        </p:nvGrpSpPr>
        <p:grpSpPr>
          <a:xfrm>
            <a:off x="-636" y="0"/>
            <a:ext cx="4184940" cy="4668934"/>
            <a:chOff x="-636" y="-2959"/>
            <a:chExt cx="4184940" cy="4668934"/>
          </a:xfrm>
        </p:grpSpPr>
        <p:pic>
          <p:nvPicPr>
            <p:cNvPr id="16" name="Picture 15" descr="A power lines in a tower&#10;&#10;Description automatically generated">
              <a:extLst>
                <a:ext uri="{FF2B5EF4-FFF2-40B4-BE49-F238E27FC236}">
                  <a16:creationId xmlns:a16="http://schemas.microsoft.com/office/drawing/2014/main" id="{D958CFEE-012D-A177-84C7-E1BFD9FB500B}"/>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harpenSoften amount="-16000"/>
                      </a14:imgEffect>
                    </a14:imgLayer>
                  </a14:imgProps>
                </a:ext>
                <a:ext uri="{28A0092B-C50C-407E-A947-70E740481C1C}">
                  <a14:useLocalDpi xmlns:a14="http://schemas.microsoft.com/office/drawing/2010/main"/>
                </a:ext>
              </a:extLst>
            </a:blip>
            <a:stretch>
              <a:fillRect/>
            </a:stretch>
          </p:blipFill>
          <p:spPr>
            <a:xfrm>
              <a:off x="-636" y="18566"/>
              <a:ext cx="4184940" cy="4647409"/>
            </a:xfrm>
            <a:prstGeom prst="rect">
              <a:avLst/>
            </a:prstGeom>
            <a:noFill/>
          </p:spPr>
        </p:pic>
        <p:pic>
          <p:nvPicPr>
            <p:cNvPr id="17" name="Picture 16" descr="A black and white gradient&#10;&#10;Description automatically generated">
              <a:extLst>
                <a:ext uri="{FF2B5EF4-FFF2-40B4-BE49-F238E27FC236}">
                  <a16:creationId xmlns:a16="http://schemas.microsoft.com/office/drawing/2014/main" id="{6F434B16-A25E-E98B-6B5D-C5C56B2572A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9156" y="-2959"/>
              <a:ext cx="3855270" cy="3784661"/>
            </a:xfrm>
            <a:prstGeom prst="rect">
              <a:avLst/>
            </a:prstGeom>
          </p:spPr>
        </p:pic>
      </p:grp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7" name="Object 6" hidden="1"/>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pic>
        <p:nvPicPr>
          <p:cNvPr id="18" name="Picture 17">
            <a:extLst>
              <a:ext uri="{FF2B5EF4-FFF2-40B4-BE49-F238E27FC236}">
                <a16:creationId xmlns:a16="http://schemas.microsoft.com/office/drawing/2014/main" id="{6B085070-5ABA-31E7-632F-0611553009D7}"/>
              </a:ext>
            </a:extLst>
          </p:cNvPr>
          <p:cNvPicPr>
            <a:picLocks noChangeAspect="1"/>
          </p:cNvPicPr>
          <p:nvPr userDrawn="1"/>
        </p:nvPicPr>
        <p:blipFill>
          <a:blip r:embed="rId9">
            <a:extLst>
              <a:ext uri="{28A0092B-C50C-407E-A947-70E740481C1C}">
                <a14:useLocalDpi xmlns:a14="http://schemas.microsoft.com/office/drawing/2010/main"/>
              </a:ext>
            </a:extLst>
          </a:blip>
          <a:srcRect/>
          <a:stretch/>
        </p:blipFill>
        <p:spPr>
          <a:xfrm>
            <a:off x="-635" y="4132045"/>
            <a:ext cx="12192636" cy="2476628"/>
          </a:xfrm>
          <a:prstGeom prst="rect">
            <a:avLst/>
          </a:prstGeom>
        </p:spPr>
      </p:pic>
      <p:sp>
        <p:nvSpPr>
          <p:cNvPr id="26" name="Rectangle 25">
            <a:extLst>
              <a:ext uri="{FF2B5EF4-FFF2-40B4-BE49-F238E27FC236}">
                <a16:creationId xmlns:a16="http://schemas.microsoft.com/office/drawing/2014/main" id="{7AF18338-7987-F843-7A24-C7E061E84633}"/>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Title 1">
            <a:extLst>
              <a:ext uri="{FF2B5EF4-FFF2-40B4-BE49-F238E27FC236}">
                <a16:creationId xmlns:a16="http://schemas.microsoft.com/office/drawing/2014/main" id="{ADCA0E0D-5B64-74B1-53A1-0C50886223EA}"/>
              </a:ext>
            </a:extLst>
          </p:cNvPr>
          <p:cNvSpPr>
            <a:spLocks noGrp="1"/>
          </p:cNvSpPr>
          <p:nvPr>
            <p:ph type="ctrTitle" hasCustomPrompt="1"/>
          </p:nvPr>
        </p:nvSpPr>
        <p:spPr>
          <a:xfrm>
            <a:off x="4618049" y="1404739"/>
            <a:ext cx="7117691" cy="676275"/>
          </a:xfrm>
          <a:prstGeom prst="rect">
            <a:avLst/>
          </a:prstGeom>
        </p:spPr>
        <p:txBody>
          <a:bodyPr/>
          <a:lstStyle>
            <a:lvl1pPr algn="r">
              <a:defRPr sz="3200">
                <a:solidFill>
                  <a:schemeClr val="tx1"/>
                </a:solidFill>
              </a:defRPr>
            </a:lvl1pPr>
          </a:lstStyle>
          <a:p>
            <a:r>
              <a:rPr lang="en-US" dirty="0"/>
              <a:t>Title of </a:t>
            </a:r>
            <a:r>
              <a:rPr lang="en-US" b="1" dirty="0"/>
              <a:t>Presentation</a:t>
            </a:r>
          </a:p>
        </p:txBody>
      </p:sp>
      <p:pic>
        <p:nvPicPr>
          <p:cNvPr id="11" name="Picture 10">
            <a:extLst>
              <a:ext uri="{FF2B5EF4-FFF2-40B4-BE49-F238E27FC236}">
                <a16:creationId xmlns:a16="http://schemas.microsoft.com/office/drawing/2014/main" id="{28379FC9-C387-DD8C-52E9-C25ED198D75C}"/>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l="-959" t="-705" r="-3001" b="-22840"/>
          <a:stretch/>
        </p:blipFill>
        <p:spPr>
          <a:xfrm>
            <a:off x="456262" y="2081012"/>
            <a:ext cx="4092879" cy="4408824"/>
          </a:xfrm>
          <a:prstGeom prst="rect">
            <a:avLst/>
          </a:prstGeom>
        </p:spPr>
      </p:pic>
      <p:pic>
        <p:nvPicPr>
          <p:cNvPr id="12" name="Picture 11">
            <a:extLst>
              <a:ext uri="{FF2B5EF4-FFF2-40B4-BE49-F238E27FC236}">
                <a16:creationId xmlns:a16="http://schemas.microsoft.com/office/drawing/2014/main" id="{DA448A29-B601-0621-9471-E45F823A0772}"/>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3579" y="3929371"/>
            <a:ext cx="2264704" cy="2028811"/>
          </a:xfrm>
          <a:prstGeom prst="rect">
            <a:avLst/>
          </a:prstGeom>
        </p:spPr>
      </p:pic>
      <p:sp>
        <p:nvSpPr>
          <p:cNvPr id="13" name="Picture Placeholder 101">
            <a:extLst>
              <a:ext uri="{FF2B5EF4-FFF2-40B4-BE49-F238E27FC236}">
                <a16:creationId xmlns:a16="http://schemas.microsoft.com/office/drawing/2014/main" id="{BC1898AE-013E-77BB-BCCC-81D7F5525615}"/>
              </a:ext>
            </a:extLst>
          </p:cNvPr>
          <p:cNvSpPr>
            <a:spLocks noGrp="1"/>
          </p:cNvSpPr>
          <p:nvPr>
            <p:ph type="pic" sz="quarter" idx="14" hasCustomPrompt="1"/>
          </p:nvPr>
        </p:nvSpPr>
        <p:spPr>
          <a:xfrm>
            <a:off x="364199" y="3996036"/>
            <a:ext cx="1895476" cy="1895476"/>
          </a:xfrm>
          <a:prstGeom prst="ellipse">
            <a:avLst/>
          </a:prstGeom>
          <a:solidFill>
            <a:srgbClr val="C97A00"/>
          </a:solidFill>
          <a:ln>
            <a:noFill/>
          </a:ln>
        </p:spPr>
        <p:txBody>
          <a:bodyPr anchor="ctr"/>
          <a:lstStyle>
            <a:lvl1pPr marL="0" indent="0" algn="ctr">
              <a:buNone/>
              <a:defRPr sz="2400">
                <a:solidFill>
                  <a:schemeClr val="bg1"/>
                </a:solidFill>
              </a:defRPr>
            </a:lvl1pPr>
          </a:lstStyle>
          <a:p>
            <a:r>
              <a:rPr lang="en-US" dirty="0"/>
              <a:t>Click here to insert image</a:t>
            </a:r>
          </a:p>
        </p:txBody>
      </p:sp>
      <p:sp>
        <p:nvSpPr>
          <p:cNvPr id="14" name="Picture Placeholder 14">
            <a:extLst>
              <a:ext uri="{FF2B5EF4-FFF2-40B4-BE49-F238E27FC236}">
                <a16:creationId xmlns:a16="http://schemas.microsoft.com/office/drawing/2014/main" id="{DF052B9A-363A-5767-AF94-AFD6A8202CA0}"/>
              </a:ext>
            </a:extLst>
          </p:cNvPr>
          <p:cNvSpPr>
            <a:spLocks noGrp="1"/>
          </p:cNvSpPr>
          <p:nvPr>
            <p:ph type="pic" sz="quarter" idx="15" hasCustomPrompt="1"/>
          </p:nvPr>
        </p:nvSpPr>
        <p:spPr>
          <a:xfrm>
            <a:off x="990499" y="2213886"/>
            <a:ext cx="3305746" cy="3305746"/>
          </a:xfrm>
          <a:custGeom>
            <a:avLst/>
            <a:gdLst>
              <a:gd name="connsiteX0" fmla="*/ 1652873 w 3305746"/>
              <a:gd name="connsiteY0" fmla="*/ 0 h 3305746"/>
              <a:gd name="connsiteX1" fmla="*/ 3305746 w 3305746"/>
              <a:gd name="connsiteY1" fmla="*/ 1652873 h 3305746"/>
              <a:gd name="connsiteX2" fmla="*/ 1652873 w 3305746"/>
              <a:gd name="connsiteY2" fmla="*/ 3305746 h 3305746"/>
              <a:gd name="connsiteX3" fmla="*/ 1319761 w 3305746"/>
              <a:gd name="connsiteY3" fmla="*/ 3272166 h 3305746"/>
              <a:gd name="connsiteX4" fmla="*/ 1207343 w 3305746"/>
              <a:gd name="connsiteY4" fmla="*/ 3243260 h 3305746"/>
              <a:gd name="connsiteX5" fmla="*/ 1225332 w 3305746"/>
              <a:gd name="connsiteY5" fmla="*/ 3213650 h 3305746"/>
              <a:gd name="connsiteX6" fmla="*/ 1347784 w 3305746"/>
              <a:gd name="connsiteY6" fmla="*/ 2730048 h 3305746"/>
              <a:gd name="connsiteX7" fmla="*/ 333220 w 3305746"/>
              <a:gd name="connsiteY7" fmla="*/ 1715484 h 3305746"/>
              <a:gd name="connsiteX8" fmla="*/ 31520 w 3305746"/>
              <a:gd name="connsiteY8" fmla="*/ 1761097 h 3305746"/>
              <a:gd name="connsiteX9" fmla="*/ 5938 w 3305746"/>
              <a:gd name="connsiteY9" fmla="*/ 1770460 h 3305746"/>
              <a:gd name="connsiteX10" fmla="*/ 0 w 3305746"/>
              <a:gd name="connsiteY10" fmla="*/ 1652873 h 3305746"/>
              <a:gd name="connsiteX11" fmla="*/ 1652873 w 3305746"/>
              <a:gd name="connsiteY11" fmla="*/ 0 h 330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5746" h="3305746">
                <a:moveTo>
                  <a:pt x="1652873" y="0"/>
                </a:moveTo>
                <a:cubicBezTo>
                  <a:pt x="2565730" y="0"/>
                  <a:pt x="3305746" y="740016"/>
                  <a:pt x="3305746" y="1652873"/>
                </a:cubicBezTo>
                <a:cubicBezTo>
                  <a:pt x="3305746" y="2565730"/>
                  <a:pt x="2565730" y="3305746"/>
                  <a:pt x="1652873" y="3305746"/>
                </a:cubicBezTo>
                <a:cubicBezTo>
                  <a:pt x="1538766" y="3305746"/>
                  <a:pt x="1427360" y="3294183"/>
                  <a:pt x="1319761" y="3272166"/>
                </a:cubicBezTo>
                <a:lnTo>
                  <a:pt x="1207343" y="3243260"/>
                </a:lnTo>
                <a:lnTo>
                  <a:pt x="1225332" y="3213650"/>
                </a:lnTo>
                <a:cubicBezTo>
                  <a:pt x="1303425" y="3069893"/>
                  <a:pt x="1347784" y="2905151"/>
                  <a:pt x="1347784" y="2730048"/>
                </a:cubicBezTo>
                <a:cubicBezTo>
                  <a:pt x="1347784" y="2169720"/>
                  <a:pt x="893548" y="1715484"/>
                  <a:pt x="333220" y="1715484"/>
                </a:cubicBezTo>
                <a:cubicBezTo>
                  <a:pt x="228159" y="1715484"/>
                  <a:pt x="126827" y="1731453"/>
                  <a:pt x="31520" y="1761097"/>
                </a:cubicBezTo>
                <a:lnTo>
                  <a:pt x="5938" y="1770460"/>
                </a:lnTo>
                <a:lnTo>
                  <a:pt x="0" y="1652873"/>
                </a:lnTo>
                <a:cubicBezTo>
                  <a:pt x="0" y="740016"/>
                  <a:pt x="740016" y="0"/>
                  <a:pt x="1652873" y="0"/>
                </a:cubicBezTo>
                <a:close/>
              </a:path>
            </a:pathLst>
          </a:custGeom>
          <a:solidFill>
            <a:srgbClr val="C97A00"/>
          </a:solidFill>
          <a:ln>
            <a:noFill/>
          </a:ln>
        </p:spPr>
        <p:txBody>
          <a:bodyPr wrap="square" anchor="ctr">
            <a:noAutofit/>
          </a:bodyPr>
          <a:lstStyle>
            <a:lvl1pPr marL="0" indent="0" algn="ctr">
              <a:buNone/>
              <a:defRPr sz="2400">
                <a:solidFill>
                  <a:schemeClr val="bg1"/>
                </a:solidFill>
              </a:defRPr>
            </a:lvl1pPr>
          </a:lstStyle>
          <a:p>
            <a:r>
              <a:rPr lang="en-US" dirty="0"/>
              <a:t>Click here </a:t>
            </a:r>
            <a:br>
              <a:rPr lang="en-US" dirty="0"/>
            </a:br>
            <a:r>
              <a:rPr lang="en-US" dirty="0"/>
              <a:t>to insert</a:t>
            </a:r>
          </a:p>
          <a:p>
            <a:r>
              <a:rPr lang="en-US" dirty="0"/>
              <a:t>image</a:t>
            </a:r>
          </a:p>
        </p:txBody>
      </p:sp>
    </p:spTree>
    <p:extLst>
      <p:ext uri="{BB962C8B-B14F-4D97-AF65-F5344CB8AC3E}">
        <p14:creationId xmlns:p14="http://schemas.microsoft.com/office/powerpoint/2010/main" val="157324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4" y="6356352"/>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4" name="Rectangle 3">
            <a:extLst>
              <a:ext uri="{FF2B5EF4-FFF2-40B4-BE49-F238E27FC236}">
                <a16:creationId xmlns:a16="http://schemas.microsoft.com/office/drawing/2014/main" id="{038ED6B3-A54B-E3D6-3B0D-0CE82331EF51}"/>
              </a:ext>
            </a:extLst>
          </p:cNvPr>
          <p:cNvSpPr/>
          <p:nvPr userDrawn="1"/>
        </p:nvSpPr>
        <p:spPr>
          <a:xfrm>
            <a:off x="0" y="6176965"/>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20393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40" y="2241802"/>
            <a:ext cx="6343001" cy="676275"/>
          </a:xfrm>
          <a:prstGeom prst="rect">
            <a:avLst/>
          </a:prstGeom>
        </p:spPr>
        <p:txBody>
          <a:bodyPr anchor="b">
            <a:normAutofit/>
          </a:bodyPr>
          <a:lstStyle>
            <a:lvl1pPr algn="l">
              <a:defRPr sz="2800">
                <a:solidFill>
                  <a:schemeClr val="tx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6"/>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66709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6"/>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40" y="2241802"/>
            <a:ext cx="6343001" cy="676275"/>
          </a:xfrm>
          <a:prstGeom prst="rect">
            <a:avLst/>
          </a:prstGeom>
        </p:spPr>
        <p:txBody>
          <a:bodyPr anchor="b">
            <a:normAutofit/>
          </a:bodyPr>
          <a:lstStyle>
            <a:lvl1pPr algn="l">
              <a:defRPr sz="2800">
                <a:solidFill>
                  <a:schemeClr val="tx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6"/>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6"/>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39385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7C3906-7D26-F847-D210-DC8F472D4016}"/>
              </a:ext>
            </a:extLst>
          </p:cNvPr>
          <p:cNvPicPr>
            <a:picLocks noChangeAspect="1"/>
          </p:cNvPicPr>
          <p:nvPr userDrawn="1"/>
        </p:nvPicPr>
        <p:blipFill>
          <a:blip r:embed="rId4"/>
          <a:stretch>
            <a:fillRect/>
          </a:stretch>
        </p:blipFill>
        <p:spPr>
          <a:xfrm>
            <a:off x="847291" y="1463747"/>
            <a:ext cx="3937000" cy="3568700"/>
          </a:xfrm>
          <a:prstGeom prst="rect">
            <a:avLst/>
          </a:prstGeom>
        </p:spPr>
      </p:pic>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33037" y="1598327"/>
            <a:ext cx="3294851"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rgbClr val="C97A00"/>
          </a:solidFill>
          <a:ln>
            <a:no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pic>
        <p:nvPicPr>
          <p:cNvPr id="3" name="Picture 2">
            <a:extLst>
              <a:ext uri="{FF2B5EF4-FFF2-40B4-BE49-F238E27FC236}">
                <a16:creationId xmlns:a16="http://schemas.microsoft.com/office/drawing/2014/main" id="{6C947886-6017-45AB-58FC-1E7A42079A3B}"/>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a:xfrm>
            <a:off x="451165" y="3285600"/>
            <a:ext cx="2264400" cy="20484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9"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40" y="2867099"/>
            <a:ext cx="6343001" cy="676275"/>
          </a:xfrm>
          <a:prstGeom prst="rect">
            <a:avLst/>
          </a:prstGeom>
        </p:spPr>
        <p:txBody>
          <a:bodyPr anchor="b">
            <a:normAutofit/>
          </a:bodyPr>
          <a:lstStyle>
            <a:lvl1pPr algn="l">
              <a:defRPr sz="2800">
                <a:solidFill>
                  <a:schemeClr val="tx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37623" y="3364197"/>
            <a:ext cx="1895476" cy="1895476"/>
          </a:xfrm>
          <a:prstGeom prst="ellipse">
            <a:avLst/>
          </a:prstGeom>
          <a:solidFill>
            <a:srgbClr val="C97A00"/>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Tree>
    <p:extLst>
      <p:ext uri="{BB962C8B-B14F-4D97-AF65-F5344CB8AC3E}">
        <p14:creationId xmlns:p14="http://schemas.microsoft.com/office/powerpoint/2010/main" val="42577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4" y="6356352"/>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4" y="6356352"/>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4" name="Rectangle 3">
            <a:extLst>
              <a:ext uri="{FF2B5EF4-FFF2-40B4-BE49-F238E27FC236}">
                <a16:creationId xmlns:a16="http://schemas.microsoft.com/office/drawing/2014/main" id="{038ED6B3-A54B-E3D6-3B0D-0CE82331EF51}"/>
              </a:ext>
            </a:extLst>
          </p:cNvPr>
          <p:cNvSpPr/>
          <p:nvPr userDrawn="1"/>
        </p:nvSpPr>
        <p:spPr>
          <a:xfrm>
            <a:off x="0" y="6176965"/>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49935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clusion Chapter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7C3906-7D26-F847-D210-DC8F472D4016}"/>
              </a:ext>
            </a:extLst>
          </p:cNvPr>
          <p:cNvPicPr>
            <a:picLocks noChangeAspect="1"/>
          </p:cNvPicPr>
          <p:nvPr userDrawn="1"/>
        </p:nvPicPr>
        <p:blipFill>
          <a:blip r:embed="rId4"/>
          <a:stretch>
            <a:fillRect/>
          </a:stretch>
        </p:blipFill>
        <p:spPr>
          <a:xfrm>
            <a:off x="847291" y="1463747"/>
            <a:ext cx="3937000" cy="3568700"/>
          </a:xfrm>
          <a:prstGeom prst="rect">
            <a:avLst/>
          </a:prstGeom>
        </p:spPr>
      </p:pic>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33037" y="1598327"/>
            <a:ext cx="3294851"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rgbClr val="C97A00"/>
          </a:solidFill>
          <a:ln>
            <a:no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pic>
        <p:nvPicPr>
          <p:cNvPr id="3" name="Picture 2">
            <a:extLst>
              <a:ext uri="{FF2B5EF4-FFF2-40B4-BE49-F238E27FC236}">
                <a16:creationId xmlns:a16="http://schemas.microsoft.com/office/drawing/2014/main" id="{6C947886-6017-45AB-58FC-1E7A42079A3B}"/>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a:xfrm>
            <a:off x="451165" y="3285600"/>
            <a:ext cx="2264400" cy="20484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9"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40" y="2867099"/>
            <a:ext cx="6343001" cy="676275"/>
          </a:xfrm>
          <a:prstGeom prst="rect">
            <a:avLst/>
          </a:prstGeom>
        </p:spPr>
        <p:txBody>
          <a:bodyPr anchor="b">
            <a:normAutofit/>
          </a:bodyPr>
          <a:lstStyle>
            <a:lvl1pPr algn="l">
              <a:defRPr sz="2800">
                <a:solidFill>
                  <a:schemeClr val="tx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37623" y="3364197"/>
            <a:ext cx="1895476" cy="1895476"/>
          </a:xfrm>
          <a:prstGeom prst="ellipse">
            <a:avLst/>
          </a:prstGeom>
          <a:solidFill>
            <a:srgbClr val="C97A00"/>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Tree>
    <p:extLst>
      <p:ext uri="{BB962C8B-B14F-4D97-AF65-F5344CB8AC3E}">
        <p14:creationId xmlns:p14="http://schemas.microsoft.com/office/powerpoint/2010/main" val="368451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2"/>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4" y="6356352"/>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54741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2"/>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4" y="6356352"/>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4" name="Rectangle 3">
            <a:extLst>
              <a:ext uri="{FF2B5EF4-FFF2-40B4-BE49-F238E27FC236}">
                <a16:creationId xmlns:a16="http://schemas.microsoft.com/office/drawing/2014/main" id="{038ED6B3-A54B-E3D6-3B0D-0CE82331EF51}"/>
              </a:ext>
            </a:extLst>
          </p:cNvPr>
          <p:cNvSpPr/>
          <p:nvPr userDrawn="1"/>
        </p:nvSpPr>
        <p:spPr>
          <a:xfrm>
            <a:off x="0" y="6176965"/>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7206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2"/>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4" y="6356352"/>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92790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2"/>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4" y="6356352"/>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5" name="Rectangle 4">
            <a:extLst>
              <a:ext uri="{FF2B5EF4-FFF2-40B4-BE49-F238E27FC236}">
                <a16:creationId xmlns:a16="http://schemas.microsoft.com/office/drawing/2014/main" id="{BB9EED64-0DEB-A705-F1C8-127F77BB42B1}"/>
              </a:ext>
            </a:extLst>
          </p:cNvPr>
          <p:cNvSpPr/>
          <p:nvPr userDrawn="1"/>
        </p:nvSpPr>
        <p:spPr>
          <a:xfrm>
            <a:off x="0" y="6176965"/>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5218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1.emf"/><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oleObject" Target="../embeddings/oleObject1.bin"/><Relationship Id="rId2" Type="http://schemas.openxmlformats.org/officeDocument/2006/relationships/slideLayout" Target="../slideLayouts/slideLayout7.xml"/><Relationship Id="rId16" Type="http://schemas.openxmlformats.org/officeDocument/2006/relationships/tags" Target="../tags/tag1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ags" Target="../tags/tag14.xml"/><Relationship Id="rId10" Type="http://schemas.openxmlformats.org/officeDocument/2006/relationships/slideLayout" Target="../slideLayouts/slideLayout15.xml"/><Relationship Id="rId19"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1.xml"/><Relationship Id="rId7" Type="http://schemas.openxmlformats.org/officeDocument/2006/relationships/tags" Target="../tags/tag3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ags" Target="../tags/tag34.xml"/><Relationship Id="rId11" Type="http://schemas.openxmlformats.org/officeDocument/2006/relationships/image" Target="../media/image12.png"/><Relationship Id="rId5" Type="http://schemas.openxmlformats.org/officeDocument/2006/relationships/theme" Target="../theme/theme3.xml"/><Relationship Id="rId10"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3272767211"/>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11" name="Object 10" hidden="1"/>
                      <p:cNvPicPr/>
                      <p:nvPr/>
                    </p:nvPicPr>
                    <p:blipFill>
                      <a:blip r:embed="rId10"/>
                      <a:stretch>
                        <a:fillRect/>
                      </a:stretch>
                    </p:blipFill>
                    <p:spPr>
                      <a:xfrm>
                        <a:off x="1589" y="1588"/>
                        <a:ext cx="1588"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pic>
        <p:nvPicPr>
          <p:cNvPr id="9" name="Picture 8" descr="A black and tan rectangle&#10;&#10;Description automatically generated">
            <a:extLst>
              <a:ext uri="{FF2B5EF4-FFF2-40B4-BE49-F238E27FC236}">
                <a16:creationId xmlns:a16="http://schemas.microsoft.com/office/drawing/2014/main" id="{C1E2CACE-9FFD-06B1-8C56-966F592FC22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737962" y="181323"/>
            <a:ext cx="150941" cy="460185"/>
          </a:xfrm>
          <a:prstGeom prst="rect">
            <a:avLst/>
          </a:prstGeom>
        </p:spPr>
      </p:pic>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Slide Number Placeholder 5"/>
          <p:cNvSpPr>
            <a:spLocks noGrp="1"/>
          </p:cNvSpPr>
          <p:nvPr>
            <p:ph type="sldNum" sz="quarter" idx="4"/>
          </p:nvPr>
        </p:nvSpPr>
        <p:spPr>
          <a:xfrm>
            <a:off x="11397804" y="6356352"/>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2"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25" name="Picture 24" descr="A black and white logo&#10;&#10;Description automatically generated">
            <a:extLst>
              <a:ext uri="{FF2B5EF4-FFF2-40B4-BE49-F238E27FC236}">
                <a16:creationId xmlns:a16="http://schemas.microsoft.com/office/drawing/2014/main" id="{23B9E0D4-C21E-F6B7-D922-AE9183361DD1}"/>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019395" y="246434"/>
            <a:ext cx="1862969" cy="576540"/>
          </a:xfrm>
          <a:prstGeom prst="rect">
            <a:avLst/>
          </a:prstGeom>
        </p:spPr>
      </p:pic>
      <p:pic>
        <p:nvPicPr>
          <p:cNvPr id="7" name="Picture 6">
            <a:extLst>
              <a:ext uri="{FF2B5EF4-FFF2-40B4-BE49-F238E27FC236}">
                <a16:creationId xmlns:a16="http://schemas.microsoft.com/office/drawing/2014/main" id="{FEDAC980-E9DC-C6F3-E025-42B4ABD6D173}"/>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708898" y="6273795"/>
            <a:ext cx="1494155" cy="426720"/>
          </a:xfrm>
          <a:prstGeom prst="rect">
            <a:avLst/>
          </a:prstGeom>
          <a:noFill/>
          <a:ln>
            <a:noFill/>
          </a:ln>
        </p:spPr>
      </p:pic>
      <p:sp>
        <p:nvSpPr>
          <p:cNvPr id="8" name="TextBox 7">
            <a:extLst>
              <a:ext uri="{FF2B5EF4-FFF2-40B4-BE49-F238E27FC236}">
                <a16:creationId xmlns:a16="http://schemas.microsoft.com/office/drawing/2014/main" id="{BC1950A1-F7FD-FAD9-F092-7AE013B37653}"/>
              </a:ext>
            </a:extLst>
          </p:cNvPr>
          <p:cNvSpPr txBox="1"/>
          <p:nvPr userDrawn="1"/>
        </p:nvSpPr>
        <p:spPr>
          <a:xfrm>
            <a:off x="361681" y="6356350"/>
            <a:ext cx="1335622" cy="261610"/>
          </a:xfrm>
          <a:prstGeom prst="rect">
            <a:avLst/>
          </a:prstGeom>
          <a:noFill/>
        </p:spPr>
        <p:txBody>
          <a:bodyPr wrap="none" rtlCol="0">
            <a:spAutoFit/>
          </a:bodyPr>
          <a:lstStyle/>
          <a:p>
            <a:pPr marL="0" indent="0">
              <a:buClr>
                <a:schemeClr val="bg1">
                  <a:lumMod val="50000"/>
                </a:schemeClr>
              </a:buClr>
              <a:buFont typeface="Wingdings" panose="05000000000000000000" pitchFamily="2" charset="2"/>
              <a:buNone/>
            </a:pPr>
            <a:r>
              <a:rPr lang="en-US" sz="1100" dirty="0"/>
              <a:t>In partnership with</a:t>
            </a:r>
            <a:endParaRPr lang="en-ZA" sz="1100" dirty="0" err="1"/>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8" r:id="rId2"/>
    <p:sldLayoutId id="2147483654" r:id="rId3"/>
    <p:sldLayoutId id="2147483659" r:id="rId4"/>
    <p:sldLayoutId id="2147483660" r:id="rId5"/>
  </p:sldLayoutIdLst>
  <p:txStyles>
    <p:titleStyle>
      <a:lvl1pPr algn="l" defTabSz="914377"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11" name="Object 10" hidden="1"/>
          <p:cNvGraphicFramePr>
            <a:graphicFrameLocks noChangeAspect="1"/>
          </p:cNvGraphicFramePr>
          <p:nvPr userDrawn="1">
            <p:custDataLst>
              <p:tags r:id="rId15"/>
            </p:custDataLst>
            <p:extLst>
              <p:ext uri="{D42A27DB-BD31-4B8C-83A1-F6EECF244321}">
                <p14:modId xmlns:p14="http://schemas.microsoft.com/office/powerpoint/2010/main" val="3272767211"/>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11" name="Object 10" hidden="1"/>
                      <p:cNvPicPr/>
                      <p:nvPr/>
                    </p:nvPicPr>
                    <p:blipFill>
                      <a:blip r:embed="rId18"/>
                      <a:stretch>
                        <a:fillRect/>
                      </a:stretch>
                    </p:blipFill>
                    <p:spPr>
                      <a:xfrm>
                        <a:off x="1589" y="1588"/>
                        <a:ext cx="1588" cy="1588"/>
                      </a:xfrm>
                      <a:prstGeom prst="rect">
                        <a:avLst/>
                      </a:prstGeom>
                    </p:spPr>
                  </p:pic>
                </p:oleObj>
              </mc:Fallback>
            </mc:AlternateContent>
          </a:graphicData>
        </a:graphic>
      </p:graphicFrame>
      <p:sp>
        <p:nvSpPr>
          <p:cNvPr id="10" name="Rectangle 9" hidden="1"/>
          <p:cNvSpPr/>
          <p:nvPr userDrawn="1">
            <p:custDataLst>
              <p:tags r:id="rId16"/>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2"/>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4" y="6356352"/>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2"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grpSp>
        <p:nvGrpSpPr>
          <p:cNvPr id="23" name="Group 22">
            <a:extLst>
              <a:ext uri="{FF2B5EF4-FFF2-40B4-BE49-F238E27FC236}">
                <a16:creationId xmlns:a16="http://schemas.microsoft.com/office/drawing/2014/main" id="{A198892C-3B58-8843-4E69-B1E42E9824CB}"/>
              </a:ext>
            </a:extLst>
          </p:cNvPr>
          <p:cNvGrpSpPr/>
          <p:nvPr userDrawn="1"/>
        </p:nvGrpSpPr>
        <p:grpSpPr>
          <a:xfrm>
            <a:off x="9733443" y="171358"/>
            <a:ext cx="2148924" cy="651617"/>
            <a:chOff x="7522435" y="1661173"/>
            <a:chExt cx="2715828" cy="823519"/>
          </a:xfrm>
        </p:grpSpPr>
        <p:sp>
          <p:nvSpPr>
            <p:cNvPr id="24" name="Freeform 23">
              <a:extLst>
                <a:ext uri="{FF2B5EF4-FFF2-40B4-BE49-F238E27FC236}">
                  <a16:creationId xmlns:a16="http://schemas.microsoft.com/office/drawing/2014/main" id="{A8F0EFDE-1C73-CEE7-B895-29C3ED656925}"/>
                </a:ext>
              </a:extLst>
            </p:cNvPr>
            <p:cNvSpPr/>
            <p:nvPr userDrawn="1"/>
          </p:nvSpPr>
          <p:spPr>
            <a:xfrm>
              <a:off x="7522435" y="1661173"/>
              <a:ext cx="215990" cy="606778"/>
            </a:xfrm>
            <a:custGeom>
              <a:avLst/>
              <a:gdLst>
                <a:gd name="connsiteX0" fmla="*/ 0 w 215990"/>
                <a:gd name="connsiteY0" fmla="*/ 0 h 606778"/>
                <a:gd name="connsiteX1" fmla="*/ 211681 w 215990"/>
                <a:gd name="connsiteY1" fmla="*/ 0 h 606778"/>
                <a:gd name="connsiteX2" fmla="*/ 188843 w 215990"/>
                <a:gd name="connsiteY2" fmla="*/ 27680 h 606778"/>
                <a:gd name="connsiteX3" fmla="*/ 105423 w 215990"/>
                <a:gd name="connsiteY3" fmla="*/ 300778 h 606778"/>
                <a:gd name="connsiteX4" fmla="*/ 188843 w 215990"/>
                <a:gd name="connsiteY4" fmla="*/ 573876 h 606778"/>
                <a:gd name="connsiteX5" fmla="*/ 215990 w 215990"/>
                <a:gd name="connsiteY5" fmla="*/ 606778 h 606778"/>
                <a:gd name="connsiteX6" fmla="*/ 0 w 215990"/>
                <a:gd name="connsiteY6" fmla="*/ 606778 h 60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90" h="606778">
                  <a:moveTo>
                    <a:pt x="0" y="0"/>
                  </a:moveTo>
                  <a:lnTo>
                    <a:pt x="211681" y="0"/>
                  </a:lnTo>
                  <a:lnTo>
                    <a:pt x="188843" y="27680"/>
                  </a:lnTo>
                  <a:cubicBezTo>
                    <a:pt x="136176" y="105638"/>
                    <a:pt x="105423" y="199617"/>
                    <a:pt x="105423" y="300778"/>
                  </a:cubicBezTo>
                  <a:cubicBezTo>
                    <a:pt x="105423" y="401940"/>
                    <a:pt x="136176" y="495918"/>
                    <a:pt x="188843" y="573876"/>
                  </a:cubicBezTo>
                  <a:lnTo>
                    <a:pt x="215990" y="606778"/>
                  </a:lnTo>
                  <a:lnTo>
                    <a:pt x="0" y="606778"/>
                  </a:lnTo>
                  <a:close/>
                </a:path>
              </a:pathLst>
            </a:custGeom>
            <a:solidFill>
              <a:srgbClr val="C97A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5" name="Picture 24" descr="A black and white logo&#10;&#10;Description automatically generated">
              <a:extLst>
                <a:ext uri="{FF2B5EF4-FFF2-40B4-BE49-F238E27FC236}">
                  <a16:creationId xmlns:a16="http://schemas.microsoft.com/office/drawing/2014/main" id="{23B9E0D4-C21E-F6B7-D922-AE9183361DD1}"/>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883826" y="1756056"/>
              <a:ext cx="2354437" cy="728636"/>
            </a:xfrm>
            <a:prstGeom prst="rect">
              <a:avLst/>
            </a:prstGeom>
          </p:spPr>
        </p:pic>
      </p:grpSp>
    </p:spTree>
    <p:extLst>
      <p:ext uri="{BB962C8B-B14F-4D97-AF65-F5344CB8AC3E}">
        <p14:creationId xmlns:p14="http://schemas.microsoft.com/office/powerpoint/2010/main" val="31291068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377"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6"/>
            </p:custDataLst>
            <p:extLst>
              <p:ext uri="{D42A27DB-BD31-4B8C-83A1-F6EECF244321}">
                <p14:modId xmlns:p14="http://schemas.microsoft.com/office/powerpoint/2010/main" val="424129710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11" name="Object 10" hidden="1"/>
                      <p:cNvPicPr/>
                      <p:nvPr/>
                    </p:nvPicPr>
                    <p:blipFill>
                      <a:blip r:embed="rId9"/>
                      <a:stretch>
                        <a:fillRect/>
                      </a:stretch>
                    </p:blipFill>
                    <p:spPr>
                      <a:xfrm>
                        <a:off x="1589" y="1588"/>
                        <a:ext cx="1588" cy="1588"/>
                      </a:xfrm>
                      <a:prstGeom prst="rect">
                        <a:avLst/>
                      </a:prstGeom>
                    </p:spPr>
                  </p:pic>
                </p:oleObj>
              </mc:Fallback>
            </mc:AlternateContent>
          </a:graphicData>
        </a:graphic>
      </p:graphicFrame>
      <p:sp>
        <p:nvSpPr>
          <p:cNvPr id="10" name="Rectangle 9" hidden="1"/>
          <p:cNvSpPr/>
          <p:nvPr userDrawn="1">
            <p:custDataLst>
              <p:tags r:id="rId7"/>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pic>
        <p:nvPicPr>
          <p:cNvPr id="4" name="Picture 3" descr="A black and tan rectangle&#10;&#10;Description automatically generated">
            <a:extLst>
              <a:ext uri="{FF2B5EF4-FFF2-40B4-BE49-F238E27FC236}">
                <a16:creationId xmlns:a16="http://schemas.microsoft.com/office/drawing/2014/main" id="{EADB113B-187A-B76D-8CFF-A149BC294D2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978582" y="330054"/>
            <a:ext cx="196993" cy="600590"/>
          </a:xfrm>
          <a:prstGeom prst="rect">
            <a:avLst/>
          </a:prstGeom>
        </p:spPr>
      </p:pic>
      <p:grpSp>
        <p:nvGrpSpPr>
          <p:cNvPr id="2" name="Group 1">
            <a:extLst>
              <a:ext uri="{FF2B5EF4-FFF2-40B4-BE49-F238E27FC236}">
                <a16:creationId xmlns:a16="http://schemas.microsoft.com/office/drawing/2014/main" id="{EEB0AE3C-4ADA-D397-3678-57EEAB8B28BE}"/>
              </a:ext>
            </a:extLst>
          </p:cNvPr>
          <p:cNvGrpSpPr/>
          <p:nvPr userDrawn="1"/>
        </p:nvGrpSpPr>
        <p:grpSpPr>
          <a:xfrm>
            <a:off x="8976077" y="233111"/>
            <a:ext cx="2906226" cy="1106941"/>
            <a:chOff x="8976077" y="233111"/>
            <a:chExt cx="2906226" cy="1106941"/>
          </a:xfrm>
        </p:grpSpPr>
        <p:pic>
          <p:nvPicPr>
            <p:cNvPr id="3" name="Picture 2">
              <a:extLst>
                <a:ext uri="{FF2B5EF4-FFF2-40B4-BE49-F238E27FC236}">
                  <a16:creationId xmlns:a16="http://schemas.microsoft.com/office/drawing/2014/main" id="{5A5A41D7-7F01-98BE-B536-2EAA1C849DD8}"/>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9147071" y="233111"/>
              <a:ext cx="2735232" cy="1106941"/>
            </a:xfrm>
            <a:prstGeom prst="rect">
              <a:avLst/>
            </a:prstGeom>
          </p:spPr>
        </p:pic>
        <p:sp>
          <p:nvSpPr>
            <p:cNvPr id="5" name="Freeform 4">
              <a:extLst>
                <a:ext uri="{FF2B5EF4-FFF2-40B4-BE49-F238E27FC236}">
                  <a16:creationId xmlns:a16="http://schemas.microsoft.com/office/drawing/2014/main" id="{22956881-6CDB-B578-57BA-3F14FAD46549}"/>
                </a:ext>
              </a:extLst>
            </p:cNvPr>
            <p:cNvSpPr/>
            <p:nvPr userDrawn="1"/>
          </p:nvSpPr>
          <p:spPr>
            <a:xfrm>
              <a:off x="8976077" y="327378"/>
              <a:ext cx="215991" cy="606778"/>
            </a:xfrm>
            <a:custGeom>
              <a:avLst/>
              <a:gdLst>
                <a:gd name="connsiteX0" fmla="*/ 0 w 215990"/>
                <a:gd name="connsiteY0" fmla="*/ 0 h 606778"/>
                <a:gd name="connsiteX1" fmla="*/ 211681 w 215990"/>
                <a:gd name="connsiteY1" fmla="*/ 0 h 606778"/>
                <a:gd name="connsiteX2" fmla="*/ 188843 w 215990"/>
                <a:gd name="connsiteY2" fmla="*/ 27680 h 606778"/>
                <a:gd name="connsiteX3" fmla="*/ 105423 w 215990"/>
                <a:gd name="connsiteY3" fmla="*/ 300778 h 606778"/>
                <a:gd name="connsiteX4" fmla="*/ 188843 w 215990"/>
                <a:gd name="connsiteY4" fmla="*/ 573876 h 606778"/>
                <a:gd name="connsiteX5" fmla="*/ 215990 w 215990"/>
                <a:gd name="connsiteY5" fmla="*/ 606778 h 606778"/>
                <a:gd name="connsiteX6" fmla="*/ 0 w 215990"/>
                <a:gd name="connsiteY6" fmla="*/ 606778 h 60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90" h="606778">
                  <a:moveTo>
                    <a:pt x="0" y="0"/>
                  </a:moveTo>
                  <a:lnTo>
                    <a:pt x="211681" y="0"/>
                  </a:lnTo>
                  <a:lnTo>
                    <a:pt x="188843" y="27680"/>
                  </a:lnTo>
                  <a:cubicBezTo>
                    <a:pt x="136176" y="105638"/>
                    <a:pt x="105423" y="199617"/>
                    <a:pt x="105423" y="300778"/>
                  </a:cubicBezTo>
                  <a:cubicBezTo>
                    <a:pt x="105423" y="401940"/>
                    <a:pt x="136176" y="495918"/>
                    <a:pt x="188843" y="573876"/>
                  </a:cubicBezTo>
                  <a:lnTo>
                    <a:pt x="215990" y="606778"/>
                  </a:lnTo>
                  <a:lnTo>
                    <a:pt x="0" y="606778"/>
                  </a:lnTo>
                  <a:close/>
                </a:path>
              </a:pathLst>
            </a:custGeom>
            <a:solidFill>
              <a:srgbClr val="C97A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sp>
        <p:nvSpPr>
          <p:cNvPr id="7" name="TextBox 6">
            <a:extLst>
              <a:ext uri="{FF2B5EF4-FFF2-40B4-BE49-F238E27FC236}">
                <a16:creationId xmlns:a16="http://schemas.microsoft.com/office/drawing/2014/main" id="{93672777-A1CC-C208-6574-6772CE333B82}"/>
              </a:ext>
            </a:extLst>
          </p:cNvPr>
          <p:cNvSpPr txBox="1"/>
          <p:nvPr userDrawn="1">
            <p:extLst>
              <p:ext uri="{1162E1C5-73C7-4A58-AE30-91384D911F3F}">
                <p184:classification xmlns:p184="http://schemas.microsoft.com/office/powerpoint/2018/4/main" val="ftr"/>
              </p:ext>
            </p:extLst>
          </p:nvPr>
        </p:nvSpPr>
        <p:spPr>
          <a:xfrm>
            <a:off x="63500" y="6642100"/>
            <a:ext cx="1714500" cy="152400"/>
          </a:xfrm>
          <a:prstGeom prst="rect">
            <a:avLst/>
          </a:prstGeom>
        </p:spPr>
        <p:txBody>
          <a:bodyPr horzOverflow="overflow" lIns="0" tIns="0" rIns="0" bIns="0">
            <a:spAutoFit/>
          </a:bodyPr>
          <a:lstStyle/>
          <a:p>
            <a:pPr algn="l"/>
            <a:r>
              <a:rPr lang="en-ZA"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Sensitivity: Controlled Disclosure</a:t>
            </a:r>
          </a:p>
        </p:txBody>
      </p:sp>
    </p:spTree>
    <p:extLst>
      <p:ext uri="{BB962C8B-B14F-4D97-AF65-F5344CB8AC3E}">
        <p14:creationId xmlns:p14="http://schemas.microsoft.com/office/powerpoint/2010/main" val="21978911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dt="0"/>
  <p:txStyles>
    <p:titleStyle>
      <a:lvl1pPr algn="l" defTabSz="914377"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men in a power line&#10;&#10;Description automatically generated">
            <a:extLst>
              <a:ext uri="{FF2B5EF4-FFF2-40B4-BE49-F238E27FC236}">
                <a16:creationId xmlns:a16="http://schemas.microsoft.com/office/drawing/2014/main" id="{30C60764-4E12-D366-6DA6-65A743875E7E}"/>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365125" y="3995739"/>
            <a:ext cx="1895475" cy="1895475"/>
          </a:xfrm>
          <a:prstGeom prst="ellipse">
            <a:avLst/>
          </a:prstGeom>
          <a:solidFill>
            <a:srgbClr val="C97A00"/>
          </a:solidFill>
          <a:ln>
            <a:noFill/>
          </a:ln>
        </p:spPr>
      </p:pic>
      <p:pic>
        <p:nvPicPr>
          <p:cNvPr id="8" name="Picture Placeholder 7" descr="A power line in the snow&#10;&#10;Description automatically generated">
            <a:extLst>
              <a:ext uri="{FF2B5EF4-FFF2-40B4-BE49-F238E27FC236}">
                <a16:creationId xmlns:a16="http://schemas.microsoft.com/office/drawing/2014/main" id="{D0E6E68C-7F00-52C7-4589-0B20AA8A42B0}"/>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990602" y="2206626"/>
            <a:ext cx="3294063" cy="3294063"/>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noFill/>
          </a:ln>
        </p:spPr>
      </p:pic>
      <p:sp>
        <p:nvSpPr>
          <p:cNvPr id="5" name="Subtitle 2">
            <a:extLst>
              <a:ext uri="{FF2B5EF4-FFF2-40B4-BE49-F238E27FC236}">
                <a16:creationId xmlns:a16="http://schemas.microsoft.com/office/drawing/2014/main" id="{57AAABF2-7F51-A87F-86DF-FB4FEACBA0AC}"/>
              </a:ext>
            </a:extLst>
          </p:cNvPr>
          <p:cNvSpPr txBox="1">
            <a:spLocks/>
          </p:cNvSpPr>
          <p:nvPr/>
        </p:nvSpPr>
        <p:spPr>
          <a:xfrm>
            <a:off x="5982790" y="2847705"/>
            <a:ext cx="5752951" cy="441649"/>
          </a:xfrm>
          <a:prstGeom prst="rect">
            <a:avLst/>
          </a:prstGeom>
        </p:spPr>
        <p:txBody>
          <a:bodyPr/>
          <a:lstStyle>
            <a:lvl1pPr marL="0" indent="0" algn="r" defTabSz="914377" rtl="0" eaLnBrk="1" latinLnBrk="0" hangingPunct="1">
              <a:lnSpc>
                <a:spcPct val="90000"/>
              </a:lnSpc>
              <a:spcBef>
                <a:spcPts val="1000"/>
              </a:spcBef>
              <a:buClr>
                <a:schemeClr val="bg1">
                  <a:lumMod val="50000"/>
                </a:schemeClr>
              </a:buClr>
              <a:buFont typeface="Wingdings" panose="05000000000000000000" pitchFamily="2" charset="2"/>
              <a:buNone/>
              <a:defRPr sz="2400" kern="1200">
                <a:solidFill>
                  <a:srgbClr val="1D3E88"/>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90000"/>
              </a:lnSpc>
              <a:spcBef>
                <a:spcPts val="1000"/>
              </a:spcBef>
              <a:spcAft>
                <a:spcPts val="0"/>
              </a:spcAft>
              <a:buClr>
                <a:srgbClr val="FFFFFF">
                  <a:lumMod val="50000"/>
                </a:srgbClr>
              </a:buClr>
              <a:buSzTx/>
              <a:buFont typeface="Wingdings" panose="05000000000000000000" pitchFamily="2" charset="2"/>
              <a:buNone/>
              <a:tabLst/>
              <a:defRPr/>
            </a:pPr>
            <a:r>
              <a:rPr kumimoji="0" lang="en-US" sz="2000" b="1" i="0" u="none" strike="noStrike" kern="1200" cap="none" spc="0" normalizeH="0" baseline="0" noProof="0" dirty="0">
                <a:ln>
                  <a:noFill/>
                </a:ln>
                <a:solidFill>
                  <a:srgbClr val="83725B"/>
                </a:solidFill>
                <a:effectLst/>
                <a:uLnTx/>
                <a:uFillTx/>
                <a:latin typeface="Arial" panose="020B0604020202020204" pitchFamily="34" charset="0"/>
                <a:ea typeface="+mn-ea"/>
                <a:cs typeface="Arial" panose="020B0604020202020204" pitchFamily="34" charset="0"/>
              </a:rPr>
              <a:t>Presented By: Precious Likhethe </a:t>
            </a:r>
          </a:p>
        </p:txBody>
      </p:sp>
      <p:sp>
        <p:nvSpPr>
          <p:cNvPr id="6" name="Text Placeholder 3">
            <a:extLst>
              <a:ext uri="{FF2B5EF4-FFF2-40B4-BE49-F238E27FC236}">
                <a16:creationId xmlns:a16="http://schemas.microsoft.com/office/drawing/2014/main" id="{8A176F94-392A-C106-7233-A6877F656B52}"/>
              </a:ext>
            </a:extLst>
          </p:cNvPr>
          <p:cNvSpPr txBox="1">
            <a:spLocks/>
          </p:cNvSpPr>
          <p:nvPr/>
        </p:nvSpPr>
        <p:spPr>
          <a:xfrm>
            <a:off x="7354957" y="3527027"/>
            <a:ext cx="4380783" cy="327025"/>
          </a:xfrm>
          <a:prstGeom prst="rect">
            <a:avLst/>
          </a:prstGeom>
        </p:spPr>
        <p:txBody>
          <a:bodyPr/>
          <a:lstStyle>
            <a:lvl1pPr marL="0" indent="0" algn="r" defTabSz="914377" rtl="0" eaLnBrk="1" latinLnBrk="0" hangingPunct="1">
              <a:lnSpc>
                <a:spcPct val="90000"/>
              </a:lnSpc>
              <a:spcBef>
                <a:spcPts val="1000"/>
              </a:spcBef>
              <a:buClr>
                <a:schemeClr val="bg1">
                  <a:lumMod val="50000"/>
                </a:schemeClr>
              </a:buClr>
              <a:buFont typeface="Wingdings" panose="05000000000000000000" pitchFamily="2" charset="2"/>
              <a:buNone/>
              <a:defRPr sz="1400" kern="1200">
                <a:solidFill>
                  <a:srgbClr val="1D3E88"/>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90000"/>
              </a:lnSpc>
              <a:spcBef>
                <a:spcPts val="1000"/>
              </a:spcBef>
              <a:spcAft>
                <a:spcPts val="0"/>
              </a:spcAft>
              <a:buClr>
                <a:srgbClr val="FFFFFF">
                  <a:lumMod val="50000"/>
                </a:srgbClr>
              </a:buClr>
              <a:buSzTx/>
              <a:buFont typeface="Wingdings" panose="05000000000000000000" pitchFamily="2" charset="2"/>
              <a:buNone/>
              <a:tabLst/>
              <a:defRPr/>
            </a:pPr>
            <a:r>
              <a:rPr kumimoji="0" lang="en-US" sz="18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Date: </a:t>
            </a:r>
            <a:r>
              <a:rPr lang="en-US" sz="1800" dirty="0"/>
              <a:t>14 May  </a:t>
            </a:r>
            <a:r>
              <a:rPr kumimoji="0" lang="en-US" sz="18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 2026</a:t>
            </a:r>
          </a:p>
        </p:txBody>
      </p:sp>
      <p:sp>
        <p:nvSpPr>
          <p:cNvPr id="3" name="Title 1">
            <a:extLst>
              <a:ext uri="{FF2B5EF4-FFF2-40B4-BE49-F238E27FC236}">
                <a16:creationId xmlns:a16="http://schemas.microsoft.com/office/drawing/2014/main" id="{8EA9C753-DC91-EAA3-A621-A462BC6BCAFE}"/>
              </a:ext>
            </a:extLst>
          </p:cNvPr>
          <p:cNvSpPr>
            <a:spLocks noGrp="1"/>
          </p:cNvSpPr>
          <p:nvPr>
            <p:ph type="ctrTitle"/>
          </p:nvPr>
        </p:nvSpPr>
        <p:spPr>
          <a:xfrm>
            <a:off x="4617390" y="1714456"/>
            <a:ext cx="7118350" cy="1028744"/>
          </a:xfrm>
        </p:spPr>
        <p:txBody>
          <a:bodyPr>
            <a:noAutofit/>
          </a:bodyPr>
          <a:lstStyle/>
          <a:p>
            <a:pPr algn="l">
              <a:lnSpc>
                <a:spcPct val="100000"/>
              </a:lnSpc>
            </a:pPr>
            <a:r>
              <a:rPr lang="en-US" sz="2000" dirty="0"/>
              <a:t>Environmental  Tender Requirements for : </a:t>
            </a:r>
            <a:r>
              <a:rPr lang="de-DE" sz="2000" dirty="0"/>
              <a:t>  IM Digital Transformation-Tender number: E2877NTCSAMWP</a:t>
            </a:r>
            <a:endParaRPr lang="en-US" sz="2000" dirty="0"/>
          </a:p>
        </p:txBody>
      </p:sp>
    </p:spTree>
    <p:extLst>
      <p:ext uri="{BB962C8B-B14F-4D97-AF65-F5344CB8AC3E}">
        <p14:creationId xmlns:p14="http://schemas.microsoft.com/office/powerpoint/2010/main" val="286902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kumimoji="0" lang="en-US" sz="2400" b="0" i="0" u="none" strike="noStrike" kern="0" cap="none" spc="0" normalizeH="0" baseline="0" noProof="0" dirty="0">
                <a:ln>
                  <a:noFill/>
                </a:ln>
                <a:solidFill>
                  <a:srgbClr val="FFFFFF"/>
                </a:solidFill>
                <a:effectLst/>
                <a:uLnTx/>
                <a:uFillTx/>
                <a:latin typeface="Arial"/>
                <a:ea typeface="+mj-ea"/>
                <a:cs typeface="Arial"/>
              </a:rPr>
              <a:t>Introduction </a:t>
            </a:r>
            <a:endParaRPr lang="en-US" dirty="0"/>
          </a:p>
        </p:txBody>
      </p:sp>
      <p:sp>
        <p:nvSpPr>
          <p:cNvPr id="3" name="Content Placeholder 2">
            <a:extLst>
              <a:ext uri="{FF2B5EF4-FFF2-40B4-BE49-F238E27FC236}">
                <a16:creationId xmlns:a16="http://schemas.microsoft.com/office/drawing/2014/main" id="{0A50A51C-64F1-E345-9891-68F3C607B6A2}"/>
              </a:ext>
            </a:extLst>
          </p:cNvPr>
          <p:cNvSpPr>
            <a:spLocks noGrp="1"/>
          </p:cNvSpPr>
          <p:nvPr>
            <p:ph idx="1"/>
          </p:nvPr>
        </p:nvSpPr>
        <p:spPr/>
        <p:txBody>
          <a:bodyPr/>
          <a:lstStyle/>
          <a:p>
            <a:pPr>
              <a:spcBef>
                <a:spcPct val="30000"/>
              </a:spcBef>
              <a:spcAft>
                <a:spcPct val="0"/>
              </a:spcAft>
              <a:defRPr/>
            </a:pPr>
            <a:endParaRPr lang="en-ZA" altLang="en-US" sz="1400" kern="0" dirty="0"/>
          </a:p>
          <a:p>
            <a:pPr>
              <a:spcBef>
                <a:spcPct val="30000"/>
              </a:spcBef>
              <a:spcAft>
                <a:spcPct val="0"/>
              </a:spcAft>
            </a:pPr>
            <a:r>
              <a:rPr lang="en-US" sz="1400" dirty="0"/>
              <a:t>Eskom is committed to creating and sustaining the Zero Harm value and standard of </a:t>
            </a:r>
            <a:r>
              <a:rPr lang="en-US" dirty="0"/>
              <a:t>Environmental </a:t>
            </a:r>
            <a:r>
              <a:rPr lang="en-US" sz="1400" dirty="0"/>
              <a:t>. To achieve this,  Environmental  requirements are integrated into the Eskom procurement and supply chain processes.</a:t>
            </a:r>
          </a:p>
          <a:p>
            <a:pPr>
              <a:spcBef>
                <a:spcPct val="30000"/>
              </a:spcBef>
              <a:spcAft>
                <a:spcPct val="0"/>
              </a:spcAft>
            </a:pPr>
            <a:r>
              <a:rPr lang="en-US" sz="1400" dirty="0"/>
              <a:t>Eskom’s Zero Harm value extends not only to its own employees, but to its contractors as well.  This is a commitment by Eskom management to the concept that Zero Harm is the only acceptable goal. Embracing the Zero Harm value, therefore, necessitate continuous improvement to achieve and sustain better safety performance and an exceptional safety culture and ensure a safe workplace environment for contractors</a:t>
            </a:r>
          </a:p>
          <a:p>
            <a:pPr marL="0" indent="0">
              <a:spcBef>
                <a:spcPct val="30000"/>
              </a:spcBef>
              <a:spcAft>
                <a:spcPct val="0"/>
              </a:spcAft>
              <a:buNone/>
            </a:pPr>
            <a:r>
              <a:rPr lang="en-US" sz="1400" b="1" dirty="0"/>
              <a:t>Strategic objective</a:t>
            </a:r>
          </a:p>
          <a:p>
            <a:pPr>
              <a:spcBef>
                <a:spcPct val="30000"/>
              </a:spcBef>
              <a:spcAft>
                <a:spcPct val="0"/>
              </a:spcAft>
            </a:pPr>
            <a:r>
              <a:rPr lang="en-US" sz="1400" dirty="0"/>
              <a:t>“Reduce contractor-related incidents by 10% every year – with    more focus on minimizing the level of risk exposure from the current performance.</a:t>
            </a:r>
          </a:p>
          <a:p>
            <a:pPr marL="0" indent="0">
              <a:buNone/>
            </a:pPr>
            <a:endParaRPr lang="en-US"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2098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3502-FFB3-993D-77C1-90CCC76D8EEB}"/>
              </a:ext>
            </a:extLst>
          </p:cNvPr>
          <p:cNvSpPr>
            <a:spLocks noGrp="1"/>
          </p:cNvSpPr>
          <p:nvPr>
            <p:ph type="title"/>
          </p:nvPr>
        </p:nvSpPr>
        <p:spPr/>
        <p:txBody>
          <a:bodyPr/>
          <a:lstStyle/>
          <a:p>
            <a:r>
              <a:rPr lang="en-US" dirty="0"/>
              <a:t>NTCSA Core Values </a:t>
            </a:r>
            <a:endParaRPr lang="en-ZA" dirty="0"/>
          </a:p>
        </p:txBody>
      </p:sp>
      <p:graphicFrame>
        <p:nvGraphicFramePr>
          <p:cNvPr id="6" name="Table 6">
            <a:extLst>
              <a:ext uri="{FF2B5EF4-FFF2-40B4-BE49-F238E27FC236}">
                <a16:creationId xmlns:a16="http://schemas.microsoft.com/office/drawing/2014/main" id="{DD99E5D0-86BB-FD00-7FBA-6CF2835E4F4C}"/>
              </a:ext>
            </a:extLst>
          </p:cNvPr>
          <p:cNvGraphicFramePr>
            <a:graphicFrameLocks noGrp="1"/>
          </p:cNvGraphicFramePr>
          <p:nvPr>
            <p:ph idx="1"/>
          </p:nvPr>
        </p:nvGraphicFramePr>
        <p:xfrm>
          <a:off x="-1" y="1076325"/>
          <a:ext cx="8693149" cy="5215158"/>
        </p:xfrm>
        <a:graphic>
          <a:graphicData uri="http://schemas.openxmlformats.org/drawingml/2006/table">
            <a:tbl>
              <a:tblPr firstRow="1" bandRow="1">
                <a:tableStyleId>{5C22544A-7EE6-4342-B048-85BDC9FD1C3A}</a:tableStyleId>
              </a:tblPr>
              <a:tblGrid>
                <a:gridCol w="2313783">
                  <a:extLst>
                    <a:ext uri="{9D8B030D-6E8A-4147-A177-3AD203B41FA5}">
                      <a16:colId xmlns:a16="http://schemas.microsoft.com/office/drawing/2014/main" val="470745355"/>
                    </a:ext>
                  </a:extLst>
                </a:gridCol>
                <a:gridCol w="6379366">
                  <a:extLst>
                    <a:ext uri="{9D8B030D-6E8A-4147-A177-3AD203B41FA5}">
                      <a16:colId xmlns:a16="http://schemas.microsoft.com/office/drawing/2014/main" val="3331651528"/>
                    </a:ext>
                  </a:extLst>
                </a:gridCol>
              </a:tblGrid>
              <a:tr h="368838">
                <a:tc>
                  <a:txBody>
                    <a:bodyPr/>
                    <a:lstStyle/>
                    <a:p>
                      <a:endParaRPr lang="en-ZA"/>
                    </a:p>
                  </a:txBody>
                  <a:tcPr/>
                </a:tc>
                <a:tc>
                  <a:txBody>
                    <a:bodyPr/>
                    <a:lstStyle/>
                    <a:p>
                      <a:endParaRPr lang="en-ZA" dirty="0"/>
                    </a:p>
                  </a:txBody>
                  <a:tcPr/>
                </a:tc>
                <a:extLst>
                  <a:ext uri="{0D108BD9-81ED-4DB2-BD59-A6C34878D82A}">
                    <a16:rowId xmlns:a16="http://schemas.microsoft.com/office/drawing/2014/main" val="2363020489"/>
                  </a:ext>
                </a:extLst>
              </a:tr>
              <a:tr h="891409">
                <a:tc>
                  <a:txBody>
                    <a:bodyPr/>
                    <a:lstStyle/>
                    <a:p>
                      <a:r>
                        <a:rPr lang="en-US" dirty="0"/>
                        <a:t>Excellence </a:t>
                      </a:r>
                      <a:endParaRPr lang="en-ZA" dirty="0"/>
                    </a:p>
                  </a:txBody>
                  <a:tcPr/>
                </a:tc>
                <a:tc>
                  <a:txBody>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lang="en-GB" sz="1800" b="0" kern="1200" dirty="0"/>
                        <a:t>Acknowledged by all for exceptional standards, performance and professionalism.</a:t>
                      </a:r>
                      <a:endParaRPr lang="en-ZA" sz="1800" b="0" kern="1200" dirty="0">
                        <a:solidFill>
                          <a:schemeClr val="dk1"/>
                        </a:solidFill>
                        <a:latin typeface="+mn-lt"/>
                        <a:ea typeface="+mn-ea"/>
                        <a:cs typeface="+mn-cs"/>
                      </a:endParaRPr>
                    </a:p>
                    <a:p>
                      <a:endParaRPr lang="en-ZA" dirty="0"/>
                    </a:p>
                  </a:txBody>
                  <a:tcPr/>
                </a:tc>
                <a:extLst>
                  <a:ext uri="{0D108BD9-81ED-4DB2-BD59-A6C34878D82A}">
                    <a16:rowId xmlns:a16="http://schemas.microsoft.com/office/drawing/2014/main" val="1051154909"/>
                  </a:ext>
                </a:extLst>
              </a:tr>
              <a:tr h="891409">
                <a:tc>
                  <a:txBody>
                    <a:bodyPr/>
                    <a:lstStyle/>
                    <a:p>
                      <a:r>
                        <a:rPr lang="en-US" dirty="0"/>
                        <a:t>Innovation</a:t>
                      </a:r>
                      <a:endParaRPr lang="en-ZA" dirty="0"/>
                    </a:p>
                  </a:txBody>
                  <a:tcPr/>
                </a:tc>
                <a:tc>
                  <a:txBody>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lang="en-GB" sz="1800" b="0" kern="1200" dirty="0"/>
                        <a:t>Value-adding creativity and results oriented.  Lead through excellence in innovation.</a:t>
                      </a:r>
                      <a:endParaRPr lang="en-ZA" sz="1800" b="0" kern="1200" dirty="0">
                        <a:solidFill>
                          <a:schemeClr val="dk1"/>
                        </a:solidFill>
                        <a:latin typeface="+mn-lt"/>
                        <a:ea typeface="+mn-ea"/>
                        <a:cs typeface="+mn-cs"/>
                      </a:endParaRPr>
                    </a:p>
                    <a:p>
                      <a:endParaRPr lang="en-ZA" dirty="0"/>
                    </a:p>
                  </a:txBody>
                  <a:tcPr/>
                </a:tc>
                <a:extLst>
                  <a:ext uri="{0D108BD9-81ED-4DB2-BD59-A6C34878D82A}">
                    <a16:rowId xmlns:a16="http://schemas.microsoft.com/office/drawing/2014/main" val="1516497941"/>
                  </a:ext>
                </a:extLst>
              </a:tr>
              <a:tr h="891409">
                <a:tc>
                  <a:txBody>
                    <a:bodyPr/>
                    <a:lstStyle/>
                    <a:p>
                      <a:r>
                        <a:rPr lang="en-US" dirty="0"/>
                        <a:t>Customer Satisfaction </a:t>
                      </a:r>
                      <a:endParaRPr lang="en-ZA" dirty="0"/>
                    </a:p>
                  </a:txBody>
                  <a:tcPr/>
                </a:tc>
                <a:tc>
                  <a:txBody>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lang="en-GB" sz="1800" b="0" kern="1200" dirty="0"/>
                        <a:t>A commitment to meet and strive to exceed the needs of the receivers of products and services.</a:t>
                      </a:r>
                      <a:endParaRPr lang="en-ZA" sz="1800" b="0" kern="1200" dirty="0">
                        <a:solidFill>
                          <a:schemeClr val="dk1"/>
                        </a:solidFill>
                        <a:latin typeface="+mn-lt"/>
                        <a:ea typeface="+mn-ea"/>
                        <a:cs typeface="+mn-cs"/>
                      </a:endParaRPr>
                    </a:p>
                    <a:p>
                      <a:endParaRPr lang="en-ZA" dirty="0"/>
                    </a:p>
                  </a:txBody>
                  <a:tcPr/>
                </a:tc>
                <a:extLst>
                  <a:ext uri="{0D108BD9-81ED-4DB2-BD59-A6C34878D82A}">
                    <a16:rowId xmlns:a16="http://schemas.microsoft.com/office/drawing/2014/main" val="1165422020"/>
                  </a:ext>
                </a:extLst>
              </a:tr>
              <a:tr h="891409">
                <a:tc>
                  <a:txBody>
                    <a:bodyPr/>
                    <a:lstStyle/>
                    <a:p>
                      <a:r>
                        <a:rPr lang="en-US" dirty="0"/>
                        <a:t>Integrity</a:t>
                      </a:r>
                      <a:endParaRPr lang="en-ZA" dirty="0"/>
                    </a:p>
                  </a:txBody>
                  <a:tcPr/>
                </a:tc>
                <a:tc>
                  <a:txBody>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lang="en-GB" sz="1800" b="0" kern="1200" dirty="0"/>
                        <a:t>Honesty of purpose, conduct and discipline in actions, and respect for people.</a:t>
                      </a:r>
                      <a:endParaRPr lang="en-ZA" sz="1800" b="0" kern="1200" dirty="0">
                        <a:solidFill>
                          <a:schemeClr val="dk1"/>
                        </a:solidFill>
                        <a:latin typeface="+mn-lt"/>
                        <a:ea typeface="+mn-ea"/>
                        <a:cs typeface="+mn-cs"/>
                      </a:endParaRPr>
                    </a:p>
                    <a:p>
                      <a:endParaRPr lang="en-ZA" dirty="0"/>
                    </a:p>
                  </a:txBody>
                  <a:tcPr/>
                </a:tc>
                <a:extLst>
                  <a:ext uri="{0D108BD9-81ED-4DB2-BD59-A6C34878D82A}">
                    <a16:rowId xmlns:a16="http://schemas.microsoft.com/office/drawing/2014/main" val="1890447888"/>
                  </a:ext>
                </a:extLst>
              </a:tr>
              <a:tr h="1161400">
                <a:tc>
                  <a:txBody>
                    <a:bodyPr/>
                    <a:lstStyle/>
                    <a:p>
                      <a:r>
                        <a:rPr lang="en-US" dirty="0"/>
                        <a:t>Zero harm</a:t>
                      </a:r>
                      <a:endParaRPr lang="en-ZA" dirty="0"/>
                    </a:p>
                  </a:txBody>
                  <a:tcPr/>
                </a:tc>
                <a:tc>
                  <a:txBody>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rPr>
                        <a:t>Eskom will strive to ensure that zero harm befalls its employees, contractors, the public and the natural environment.</a:t>
                      </a:r>
                      <a:endParaRPr lang="en-ZA" sz="1800" b="0" kern="1200" dirty="0">
                        <a:solidFill>
                          <a:schemeClr val="tx1"/>
                        </a:solidFill>
                        <a:latin typeface="+mn-lt"/>
                        <a:ea typeface="+mn-ea"/>
                        <a:cs typeface="+mn-cs"/>
                      </a:endParaRPr>
                    </a:p>
                    <a:p>
                      <a:endParaRPr lang="en-ZA" dirty="0"/>
                    </a:p>
                  </a:txBody>
                  <a:tcPr/>
                </a:tc>
                <a:extLst>
                  <a:ext uri="{0D108BD9-81ED-4DB2-BD59-A6C34878D82A}">
                    <a16:rowId xmlns:a16="http://schemas.microsoft.com/office/drawing/2014/main" val="1147331897"/>
                  </a:ext>
                </a:extLst>
              </a:tr>
            </a:tbl>
          </a:graphicData>
        </a:graphic>
      </p:graphicFrame>
      <p:sp>
        <p:nvSpPr>
          <p:cNvPr id="4" name="Footer Placeholder 3">
            <a:extLst>
              <a:ext uri="{FF2B5EF4-FFF2-40B4-BE49-F238E27FC236}">
                <a16:creationId xmlns:a16="http://schemas.microsoft.com/office/drawing/2014/main" id="{FB4C4BE9-AEA9-BC41-90C3-B0E74DD20F37}"/>
              </a:ext>
            </a:extLst>
          </p:cNvPr>
          <p:cNvSpPr>
            <a:spLocks noGrp="1"/>
          </p:cNvSpPr>
          <p:nvPr>
            <p:ph type="ftr" sz="quarter" idx="11"/>
          </p:nvPr>
        </p:nvSpPr>
        <p:spPr bwMode="auto">
          <a:xfrm>
            <a:off x="4176185" y="6453189"/>
            <a:ext cx="3839633" cy="268287"/>
          </a:xfrm>
          <a:prstGeom prst="rect">
            <a:avLst/>
          </a:prstGeom>
          <a:noFill/>
          <a:ln>
            <a:noFill/>
          </a:ln>
          <a:effectLst/>
        </p:spPr>
        <p:txBody>
          <a:bodyPr vert="horz" wrap="square" lIns="91440" tIns="45720" rIns="91440" bIns="45720" numCol="1" anchor="b" anchorCtr="0" compatLnSpc="1">
            <a:prstTxWarp prst="textNoShape">
              <a:avLst/>
            </a:prstTxWarp>
          </a:bodyPr>
          <a:lstStyle>
            <a:defPPr>
              <a:defRPr lang="en-US"/>
            </a:defPPr>
            <a:lvl1pPr marL="0" algn="ctr" defTabSz="914400" rtl="0" eaLnBrk="1" latinLnBrk="0" hangingPunct="1">
              <a:defRPr sz="923" kern="1200">
                <a:solidFill>
                  <a:srgbClr val="83725B"/>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ZA"/>
              <a:t>Building High Performance Group IT</a:t>
            </a:r>
          </a:p>
        </p:txBody>
      </p:sp>
      <p:sp>
        <p:nvSpPr>
          <p:cNvPr id="5" name="Rectangle: Rounded Corners 4">
            <a:extLst>
              <a:ext uri="{FF2B5EF4-FFF2-40B4-BE49-F238E27FC236}">
                <a16:creationId xmlns:a16="http://schemas.microsoft.com/office/drawing/2014/main" id="{542D3181-D570-D12E-9379-202CFA5CFF02}"/>
              </a:ext>
            </a:extLst>
          </p:cNvPr>
          <p:cNvSpPr/>
          <p:nvPr/>
        </p:nvSpPr>
        <p:spPr>
          <a:xfrm>
            <a:off x="8658224" y="1076325"/>
            <a:ext cx="3533775" cy="53054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533400">
              <a:lnSpc>
                <a:spcPct val="90000"/>
              </a:lnSpc>
              <a:spcAft>
                <a:spcPct val="35000"/>
              </a:spcAft>
              <a:defRPr/>
            </a:pPr>
            <a:endParaRPr lang="en-US" sz="1800" b="1" dirty="0"/>
          </a:p>
          <a:p>
            <a:pPr algn="ctr" defTabSz="533400">
              <a:lnSpc>
                <a:spcPct val="90000"/>
              </a:lnSpc>
              <a:spcAft>
                <a:spcPct val="35000"/>
              </a:spcAft>
              <a:defRPr/>
            </a:pPr>
            <a:r>
              <a:rPr lang="en-US" sz="1800" b="1" dirty="0"/>
              <a:t>Eskom SHEQ Policy 32-727</a:t>
            </a:r>
          </a:p>
          <a:p>
            <a:pPr algn="ctr" defTabSz="533400">
              <a:lnSpc>
                <a:spcPct val="90000"/>
              </a:lnSpc>
              <a:spcAft>
                <a:spcPct val="35000"/>
              </a:spcAft>
              <a:defRPr/>
            </a:pPr>
            <a:r>
              <a:rPr lang="en-US" sz="1800" dirty="0">
                <a:solidFill>
                  <a:schemeClr val="bg1"/>
                </a:solidFill>
              </a:rPr>
              <a:t>Ensure that SHEQ objectives and criteria are integrated in </a:t>
            </a:r>
            <a:r>
              <a:rPr lang="en-US" dirty="0">
                <a:solidFill>
                  <a:schemeClr val="bg1"/>
                </a:solidFill>
              </a:rPr>
              <a:t>NTCSA</a:t>
            </a:r>
            <a:r>
              <a:rPr lang="en-US" sz="1800" dirty="0">
                <a:solidFill>
                  <a:schemeClr val="bg1"/>
                </a:solidFill>
              </a:rPr>
              <a:t>’s procurement and investment strategies, governance structures, and decision-making processes for informed decision-making</a:t>
            </a:r>
            <a:endParaRPr lang="en-ZA" sz="1800" dirty="0">
              <a:solidFill>
                <a:schemeClr val="bg1"/>
              </a:solidFill>
            </a:endParaRPr>
          </a:p>
        </p:txBody>
      </p:sp>
    </p:spTree>
    <p:extLst>
      <p:ext uri="{BB962C8B-B14F-4D97-AF65-F5344CB8AC3E}">
        <p14:creationId xmlns:p14="http://schemas.microsoft.com/office/powerpoint/2010/main" val="1903294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3502-FFB3-993D-77C1-90CCC76D8EEB}"/>
              </a:ext>
            </a:extLst>
          </p:cNvPr>
          <p:cNvSpPr>
            <a:spLocks noGrp="1"/>
          </p:cNvSpPr>
          <p:nvPr>
            <p:ph type="title"/>
          </p:nvPr>
        </p:nvSpPr>
        <p:spPr>
          <a:xfrm>
            <a:off x="114300" y="166688"/>
            <a:ext cx="9160933" cy="666750"/>
          </a:xfrm>
        </p:spPr>
        <p:txBody>
          <a:bodyPr/>
          <a:lstStyle/>
          <a:p>
            <a:r>
              <a:rPr lang="en-US" dirty="0"/>
              <a:t>Environmental  </a:t>
            </a:r>
            <a:r>
              <a:rPr lang="en-ZA" dirty="0"/>
              <a:t>Reference Documentation</a:t>
            </a:r>
          </a:p>
        </p:txBody>
      </p:sp>
      <p:graphicFrame>
        <p:nvGraphicFramePr>
          <p:cNvPr id="6" name="Table 6">
            <a:extLst>
              <a:ext uri="{FF2B5EF4-FFF2-40B4-BE49-F238E27FC236}">
                <a16:creationId xmlns:a16="http://schemas.microsoft.com/office/drawing/2014/main" id="{DD99E5D0-86BB-FD00-7FBA-6CF2835E4F4C}"/>
              </a:ext>
            </a:extLst>
          </p:cNvPr>
          <p:cNvGraphicFramePr>
            <a:graphicFrameLocks noGrp="1"/>
          </p:cNvGraphicFramePr>
          <p:nvPr>
            <p:ph idx="1"/>
          </p:nvPr>
        </p:nvGraphicFramePr>
        <p:xfrm>
          <a:off x="114300" y="1152939"/>
          <a:ext cx="11996184" cy="5052883"/>
        </p:xfrm>
        <a:graphic>
          <a:graphicData uri="http://schemas.openxmlformats.org/drawingml/2006/table">
            <a:tbl>
              <a:tblPr firstRow="1" bandRow="1">
                <a:tableStyleId>{5C22544A-7EE6-4342-B048-85BDC9FD1C3A}</a:tableStyleId>
              </a:tblPr>
              <a:tblGrid>
                <a:gridCol w="4696610">
                  <a:extLst>
                    <a:ext uri="{9D8B030D-6E8A-4147-A177-3AD203B41FA5}">
                      <a16:colId xmlns:a16="http://schemas.microsoft.com/office/drawing/2014/main" val="470745355"/>
                    </a:ext>
                  </a:extLst>
                </a:gridCol>
                <a:gridCol w="7299574">
                  <a:extLst>
                    <a:ext uri="{9D8B030D-6E8A-4147-A177-3AD203B41FA5}">
                      <a16:colId xmlns:a16="http://schemas.microsoft.com/office/drawing/2014/main" val="2797236418"/>
                    </a:ext>
                  </a:extLst>
                </a:gridCol>
              </a:tblGrid>
              <a:tr h="621017">
                <a:tc gridSpan="2">
                  <a:txBody>
                    <a:bodyPr/>
                    <a:lstStyle/>
                    <a:p>
                      <a:r>
                        <a:rPr lang="en-US" dirty="0"/>
                        <a:t>The following Policies/Procedures are in support of Environmental requirements:</a:t>
                      </a:r>
                    </a:p>
                    <a:p>
                      <a:endParaRPr lang="en-ZA" dirty="0"/>
                    </a:p>
                  </a:txBody>
                  <a:tcPr/>
                </a:tc>
                <a:tc hMerge="1">
                  <a:txBody>
                    <a:bodyPr/>
                    <a:lstStyle/>
                    <a:p>
                      <a:endParaRPr lang="en-ZA" dirty="0"/>
                    </a:p>
                  </a:txBody>
                  <a:tcPr/>
                </a:tc>
                <a:extLst>
                  <a:ext uri="{0D108BD9-81ED-4DB2-BD59-A6C34878D82A}">
                    <a16:rowId xmlns:a16="http://schemas.microsoft.com/office/drawing/2014/main" val="2363020489"/>
                  </a:ext>
                </a:extLst>
              </a:tr>
              <a:tr h="561873">
                <a:tc>
                  <a:txBody>
                    <a:bodyPr/>
                    <a:lstStyle/>
                    <a:p>
                      <a:r>
                        <a:rPr lang="en-ZA" sz="1400" dirty="0"/>
                        <a:t>All applicable environment legislation</a:t>
                      </a:r>
                    </a:p>
                    <a:p>
                      <a:endParaRPr lang="en-ZA" dirty="0"/>
                    </a:p>
                  </a:txBody>
                  <a:tcPr/>
                </a:tc>
                <a:tc>
                  <a:txBody>
                    <a:bodyPr/>
                    <a:lstStyle/>
                    <a:p>
                      <a:r>
                        <a:rPr lang="en-US" sz="1200" dirty="0"/>
                        <a:t>The applicable legislation that is aligned with the scope of work. </a:t>
                      </a:r>
                    </a:p>
                  </a:txBody>
                  <a:tcPr/>
                </a:tc>
                <a:extLst>
                  <a:ext uri="{0D108BD9-81ED-4DB2-BD59-A6C34878D82A}">
                    <a16:rowId xmlns:a16="http://schemas.microsoft.com/office/drawing/2014/main" val="1051154909"/>
                  </a:ext>
                </a:extLst>
              </a:tr>
              <a:tr h="709734">
                <a:tc>
                  <a:txBody>
                    <a:bodyPr/>
                    <a:lstStyle/>
                    <a:p>
                      <a:r>
                        <a:rPr lang="en-ZA" sz="1200" dirty="0"/>
                        <a:t>EPC32-727: Eskom SHEQ Policy</a:t>
                      </a:r>
                    </a:p>
                    <a:p>
                      <a:endParaRPr lang="en-ZA" sz="1200" dirty="0"/>
                    </a:p>
                  </a:txBody>
                  <a:tcPr/>
                </a:tc>
                <a:tc>
                  <a:txBody>
                    <a:bodyPr/>
                    <a:lstStyle/>
                    <a:p>
                      <a:r>
                        <a:rPr lang="en-US" sz="1200" dirty="0"/>
                        <a:t>Ensure that SHEQ objectives and criteria are integrated in Eskom’s procurement and investment strategies, governance structures, and decision-making processes for informed decision-making</a:t>
                      </a:r>
                    </a:p>
                    <a:p>
                      <a:endParaRPr lang="en-US" dirty="0"/>
                    </a:p>
                  </a:txBody>
                  <a:tcPr/>
                </a:tc>
                <a:extLst>
                  <a:ext uri="{0D108BD9-81ED-4DB2-BD59-A6C34878D82A}">
                    <a16:rowId xmlns:a16="http://schemas.microsoft.com/office/drawing/2014/main" val="1516497941"/>
                  </a:ext>
                </a:extLst>
              </a:tr>
              <a:tr h="975884">
                <a:tc>
                  <a:txBody>
                    <a:bodyPr/>
                    <a:lstStyle/>
                    <a:p>
                      <a:r>
                        <a:rPr lang="en-US" sz="1200" dirty="0"/>
                        <a:t> 240-180100134- Environmental Requirement for Contractors/Suppliers Standard</a:t>
                      </a:r>
                    </a:p>
                    <a:p>
                      <a:endParaRPr lang="en-ZA" sz="1200" dirty="0"/>
                    </a:p>
                  </a:txBody>
                  <a:tcPr/>
                </a:tc>
                <a:tc>
                  <a:txBody>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lang="en-US" sz="1200" dirty="0"/>
                        <a:t>This Standard outlines the environmental requirements. It sets the minimum criteria for managing supplier environmental compliance and conformity based on standards, procedures, policies, and legal obligations with which an Eskom supplier/contractor needs comply from inception to completion of the contract/transaction.</a:t>
                      </a:r>
                      <a:endParaRPr lang="en-ZA" sz="1200" dirty="0"/>
                    </a:p>
                    <a:p>
                      <a:endParaRPr lang="en-ZA" sz="1200" dirty="0"/>
                    </a:p>
                  </a:txBody>
                  <a:tcPr/>
                </a:tc>
                <a:extLst>
                  <a:ext uri="{0D108BD9-81ED-4DB2-BD59-A6C34878D82A}">
                    <a16:rowId xmlns:a16="http://schemas.microsoft.com/office/drawing/2014/main" val="1890447888"/>
                  </a:ext>
                </a:extLst>
              </a:tr>
              <a:tr h="1180599">
                <a:tc>
                  <a:txBody>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lang="en-ZA" sz="1200" dirty="0"/>
                        <a:t>240-110600836-Contractor environmental requirements proforma</a:t>
                      </a:r>
                    </a:p>
                  </a:txBody>
                  <a:tcPr/>
                </a:tc>
                <a:tc>
                  <a:txBody>
                    <a:bodyPr/>
                    <a:lstStyle/>
                    <a:p>
                      <a:r>
                        <a:rPr kumimoji="0" lang="en-US" sz="1200" b="0" i="0" u="none" strike="noStrike" kern="1200" cap="none" spc="0" normalizeH="0" baseline="0" noProof="0" dirty="0">
                          <a:ln>
                            <a:noFill/>
                          </a:ln>
                          <a:solidFill>
                            <a:srgbClr val="003896"/>
                          </a:solidFill>
                          <a:effectLst/>
                          <a:uLnTx/>
                          <a:uFillTx/>
                          <a:latin typeface="+mn-lt"/>
                          <a:ea typeface="+mn-ea"/>
                          <a:cs typeface="+mn-cs"/>
                        </a:rPr>
                        <a:t>Contractor Environmental Compliance is the acknowledgement form issued to the tenderer for his or her own acknowledgement of a clear understanding of all the Environmental requirements. Signing the form will be deemed as your acceptance to conform to the following documentation and application of such within your scope of work. </a:t>
                      </a:r>
                      <a:endParaRPr lang="en-ZA" sz="1200" dirty="0"/>
                    </a:p>
                  </a:txBody>
                  <a:tcPr/>
                </a:tc>
                <a:extLst>
                  <a:ext uri="{0D108BD9-81ED-4DB2-BD59-A6C34878D82A}">
                    <a16:rowId xmlns:a16="http://schemas.microsoft.com/office/drawing/2014/main" val="1147331897"/>
                  </a:ext>
                </a:extLst>
              </a:tr>
              <a:tr h="915724">
                <a:tc>
                  <a:txBody>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lang="en-ZA" sz="1200" dirty="0"/>
                        <a:t>240-154832228-</a:t>
                      </a:r>
                      <a:r>
                        <a:rPr lang="fr-FR" sz="1200" dirty="0"/>
                        <a:t>Transmission Environmental Management                      </a:t>
                      </a:r>
                    </a:p>
                    <a:p>
                      <a:pPr marL="0" marR="0" lvl="0" indent="0" algn="l" defTabSz="422041" rtl="0" eaLnBrk="1" fontAlgn="auto" latinLnBrk="0" hangingPunct="1">
                        <a:lnSpc>
                          <a:spcPct val="100000"/>
                        </a:lnSpc>
                        <a:spcBef>
                          <a:spcPts val="0"/>
                        </a:spcBef>
                        <a:spcAft>
                          <a:spcPts val="0"/>
                        </a:spcAft>
                        <a:buClrTx/>
                        <a:buSzTx/>
                        <a:buFontTx/>
                        <a:buNone/>
                        <a:tabLst/>
                        <a:defRPr/>
                      </a:pPr>
                      <a:r>
                        <a:rPr lang="fr-FR" sz="1200" dirty="0"/>
                        <a:t>Tender Returnable Document </a:t>
                      </a:r>
                      <a:endParaRPr lang="en-ZA" sz="1200" dirty="0"/>
                    </a:p>
                  </a:txBody>
                  <a:tcPr/>
                </a:tc>
                <a:tc>
                  <a:txBody>
                    <a:bodyPr/>
                    <a:lstStyle/>
                    <a:p>
                      <a:r>
                        <a:rPr lang="en-US" sz="1200" dirty="0"/>
                        <a:t>To assess whether the  contractor and/or Service Provider submitted the required environmental documentation as specified in the enquiry referenced above, and that such documentation complies with the specified requirements. </a:t>
                      </a:r>
                      <a:endParaRPr lang="en-ZA" sz="1200" dirty="0"/>
                    </a:p>
                  </a:txBody>
                  <a:tcPr/>
                </a:tc>
                <a:extLst>
                  <a:ext uri="{0D108BD9-81ED-4DB2-BD59-A6C34878D82A}">
                    <a16:rowId xmlns:a16="http://schemas.microsoft.com/office/drawing/2014/main" val="1530982905"/>
                  </a:ext>
                </a:extLst>
              </a:tr>
            </a:tbl>
          </a:graphicData>
        </a:graphic>
      </p:graphicFrame>
    </p:spTree>
    <p:extLst>
      <p:ext uri="{BB962C8B-B14F-4D97-AF65-F5344CB8AC3E}">
        <p14:creationId xmlns:p14="http://schemas.microsoft.com/office/powerpoint/2010/main" val="400170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3825" y="188640"/>
            <a:ext cx="8451975" cy="666750"/>
          </a:xfrm>
        </p:spPr>
        <p:txBody>
          <a:bodyPr/>
          <a:lstStyle/>
          <a:p>
            <a:r>
              <a:rPr lang="en-US" altLang="en-US" sz="2000" dirty="0"/>
              <a:t>Environmental tender evaluation criteria</a:t>
            </a:r>
            <a:endParaRPr lang="en-ZA" altLang="en-US" sz="2000" dirty="0"/>
          </a:p>
        </p:txBody>
      </p:sp>
      <p:sp>
        <p:nvSpPr>
          <p:cNvPr id="3" name="Content Placeholder 2"/>
          <p:cNvSpPr>
            <a:spLocks noGrp="1"/>
          </p:cNvSpPr>
          <p:nvPr>
            <p:ph idx="1"/>
          </p:nvPr>
        </p:nvSpPr>
        <p:spPr>
          <a:xfrm>
            <a:off x="0" y="981076"/>
            <a:ext cx="11963399" cy="5472113"/>
          </a:xfrm>
        </p:spPr>
        <p:txBody>
          <a:bodyPr/>
          <a:lstStyle/>
          <a:p>
            <a:pPr marL="0" indent="0">
              <a:buNone/>
              <a:defRPr/>
            </a:pPr>
            <a:r>
              <a:rPr lang="en-US" altLang="en-US" sz="1800" b="1" dirty="0">
                <a:solidFill>
                  <a:schemeClr val="tx1"/>
                </a:solidFill>
              </a:rPr>
              <a:t>Environmental tender returnable (Objective criteria)=80%</a:t>
            </a:r>
          </a:p>
          <a:p>
            <a:pPr>
              <a:buFont typeface="Arial" pitchFamily="34" charset="0"/>
              <a:buChar char="•"/>
              <a:defRPr/>
            </a:pPr>
            <a:r>
              <a:rPr lang="en-US" sz="1600" dirty="0">
                <a:solidFill>
                  <a:schemeClr val="tx1"/>
                </a:solidFill>
              </a:rPr>
              <a:t>If the tenderer fail to submit some of the document as part of the tender returnable , will not necessary  be penalised during the initial technical evaluation, required information can be  submitted at the negotiation stage. </a:t>
            </a:r>
          </a:p>
          <a:p>
            <a:pPr>
              <a:buFont typeface="Arial" pitchFamily="34" charset="0"/>
              <a:buChar char="•"/>
              <a:defRPr/>
            </a:pPr>
            <a:r>
              <a:rPr lang="en-US" sz="1600" dirty="0">
                <a:solidFill>
                  <a:schemeClr val="tx1"/>
                </a:solidFill>
              </a:rPr>
              <a:t>7 days will be given to the supplier to submit the required information.</a:t>
            </a:r>
          </a:p>
          <a:p>
            <a:pPr>
              <a:buFont typeface="Arial" pitchFamily="34" charset="0"/>
              <a:buChar char="•"/>
              <a:defRPr/>
            </a:pPr>
            <a:r>
              <a:rPr lang="en-US" sz="1600" dirty="0">
                <a:solidFill>
                  <a:schemeClr val="tx1"/>
                </a:solidFill>
              </a:rPr>
              <a:t>Environmental risk</a:t>
            </a:r>
            <a:r>
              <a:rPr lang="en-US" sz="1600">
                <a:solidFill>
                  <a:schemeClr val="tx1"/>
                </a:solidFill>
              </a:rPr>
              <a:t>: Low </a:t>
            </a:r>
            <a:endParaRPr lang="en-US" sz="1600" dirty="0">
              <a:solidFill>
                <a:schemeClr val="tx1"/>
              </a:solidFill>
            </a:endParaRPr>
          </a:p>
          <a:p>
            <a:pPr marL="0" indent="0">
              <a:buNone/>
              <a:defRPr/>
            </a:pPr>
            <a:r>
              <a:rPr lang="en-US" sz="1600" b="1" dirty="0">
                <a:solidFill>
                  <a:schemeClr val="tx1"/>
                </a:solidFill>
              </a:rPr>
              <a:t> </a:t>
            </a:r>
            <a:endParaRPr lang="en-ZA" sz="1600" dirty="0"/>
          </a:p>
          <a:p>
            <a:pPr>
              <a:buFont typeface="Arial" panose="020B0604020202020204" pitchFamily="34" charset="0"/>
              <a:buChar char="•"/>
              <a:defRPr/>
            </a:pPr>
            <a:endParaRPr lang="en-US" sz="1100" b="1" dirty="0">
              <a:solidFill>
                <a:schemeClr val="tx1"/>
              </a:solidFill>
            </a:endParaRPr>
          </a:p>
          <a:p>
            <a:pPr>
              <a:buFont typeface="Arial" panose="020B0604020202020204" pitchFamily="34" charset="0"/>
              <a:buChar char="•"/>
              <a:defRPr/>
            </a:pPr>
            <a:endParaRPr lang="en-US" sz="1100" b="1" dirty="0">
              <a:solidFill>
                <a:schemeClr val="accent2"/>
              </a:solidFill>
            </a:endParaRPr>
          </a:p>
          <a:p>
            <a:pPr marL="0" indent="0">
              <a:buNone/>
              <a:defRPr/>
            </a:pPr>
            <a:endParaRPr lang="en-ZA" sz="1100" b="1" dirty="0">
              <a:solidFill>
                <a:schemeClr val="accent2"/>
              </a:solidFill>
            </a:endParaRPr>
          </a:p>
          <a:p>
            <a:pPr marL="0" indent="0">
              <a:buNone/>
              <a:defRPr/>
            </a:pPr>
            <a:endParaRPr lang="en-ZA" sz="1100" dirty="0"/>
          </a:p>
          <a:p>
            <a:pPr marL="0" indent="0">
              <a:buNone/>
              <a:defRPr/>
            </a:pPr>
            <a:endParaRPr lang="en-US" altLang="en-US" sz="1100" b="1" dirty="0">
              <a:solidFill>
                <a:schemeClr val="tx1"/>
              </a:solidFill>
            </a:endParaRPr>
          </a:p>
          <a:p>
            <a:pPr marL="0" indent="0">
              <a:buNone/>
              <a:defRPr/>
            </a:pPr>
            <a:endParaRPr lang="en-US" altLang="en-US" sz="1100" b="1" dirty="0">
              <a:solidFill>
                <a:schemeClr val="tx1"/>
              </a:solidFill>
            </a:endParaRPr>
          </a:p>
          <a:p>
            <a:pPr lvl="2">
              <a:buFont typeface="Arial" panose="020B0604020202020204" pitchFamily="34" charset="0"/>
              <a:buChar char="•"/>
              <a:defRPr/>
            </a:pPr>
            <a:endParaRPr lang="en-ZA" altLang="en-US" sz="1100" dirty="0">
              <a:solidFill>
                <a:schemeClr val="tx1"/>
              </a:solidFill>
            </a:endParaRPr>
          </a:p>
        </p:txBody>
      </p:sp>
      <p:sp>
        <p:nvSpPr>
          <p:cNvPr id="31748" name="Slide Number Placeholder 3"/>
          <p:cNvSpPr>
            <a:spLocks noGrp="1"/>
          </p:cNvSpPr>
          <p:nvPr>
            <p:ph type="sldNum" sz="quarter" idx="12"/>
          </p:nvPr>
        </p:nvSpPr>
        <p:spPr bwMode="auto">
          <a:xfrm>
            <a:off x="9552518" y="6453189"/>
            <a:ext cx="2201333" cy="268287"/>
          </a:xfrm>
          <a:prstGeom prst="rect">
            <a:avLst/>
          </a:prstGeom>
          <a:noFill/>
          <a:ln>
            <a:noFill/>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923" kern="1200">
                <a:solidFill>
                  <a:srgbClr val="83725B"/>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lnSpc>
                <a:spcPct val="100000"/>
              </a:lnSpc>
              <a:spcBef>
                <a:spcPct val="0"/>
              </a:spcBef>
              <a:buClrTx/>
              <a:buFontTx/>
              <a:buNone/>
              <a:defRPr/>
            </a:pPr>
            <a:fld id="{EA82D853-F957-433F-8D05-1EE07B6C1F24}" type="slidenum">
              <a:rPr lang="en-ZA" smtClean="0"/>
              <a:pPr algn="l" eaLnBrk="1" hangingPunct="1">
                <a:lnSpc>
                  <a:spcPct val="100000"/>
                </a:lnSpc>
                <a:spcBef>
                  <a:spcPct val="0"/>
                </a:spcBef>
                <a:buClrTx/>
                <a:buFontTx/>
                <a:buNone/>
                <a:defRPr/>
              </a:pPr>
              <a:t>5</a:t>
            </a:fld>
            <a:endParaRPr lang="en-ZA" altLang="en-US" sz="1000">
              <a:solidFill>
                <a:srgbClr val="83725B"/>
              </a:solidFill>
            </a:endParaRPr>
          </a:p>
        </p:txBody>
      </p:sp>
    </p:spTree>
    <p:extLst>
      <p:ext uri="{BB962C8B-B14F-4D97-AF65-F5344CB8AC3E}">
        <p14:creationId xmlns:p14="http://schemas.microsoft.com/office/powerpoint/2010/main" val="197039918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00025" y="166688"/>
            <a:ext cx="8775700" cy="666750"/>
          </a:xfrm>
        </p:spPr>
        <p:txBody>
          <a:bodyPr/>
          <a:lstStyle/>
          <a:p>
            <a:r>
              <a:rPr lang="en-US" altLang="en-US" sz="2000" dirty="0"/>
              <a:t>Environmental tender evaluation criteria </a:t>
            </a:r>
            <a:endParaRPr lang="en-ZA" altLang="en-US" sz="2000" dirty="0"/>
          </a:p>
        </p:txBody>
      </p:sp>
      <p:sp>
        <p:nvSpPr>
          <p:cNvPr id="3" name="Content Placeholder 2"/>
          <p:cNvSpPr>
            <a:spLocks noGrp="1"/>
          </p:cNvSpPr>
          <p:nvPr>
            <p:ph idx="1"/>
          </p:nvPr>
        </p:nvSpPr>
        <p:spPr>
          <a:xfrm>
            <a:off x="76199" y="981075"/>
            <a:ext cx="11915775" cy="5341938"/>
          </a:xfrm>
        </p:spPr>
        <p:txBody>
          <a:bodyPr>
            <a:normAutofit/>
          </a:bodyPr>
          <a:lstStyle/>
          <a:p>
            <a:pPr marL="0" indent="0">
              <a:buNone/>
              <a:defRPr/>
            </a:pPr>
            <a:r>
              <a:rPr lang="en-US" altLang="en-US" sz="1400" b="1" dirty="0">
                <a:solidFill>
                  <a:schemeClr val="tx1"/>
                </a:solidFill>
              </a:rPr>
              <a:t>Section A: Environmental Management System Requirements </a:t>
            </a:r>
            <a:r>
              <a:rPr lang="en-US" dirty="0"/>
              <a:t>	</a:t>
            </a:r>
          </a:p>
          <a:p>
            <a:pPr marL="0" indent="0">
              <a:buNone/>
              <a:defRPr/>
            </a:pPr>
            <a:r>
              <a:rPr lang="en-US" dirty="0"/>
              <a:t>		</a:t>
            </a:r>
          </a:p>
          <a:p>
            <a:pPr>
              <a:defRPr/>
            </a:pPr>
            <a:r>
              <a:rPr lang="en-US" dirty="0"/>
              <a:t>A.1 EMS Manual or a document that defines and describes the EMS and its scope 				</a:t>
            </a:r>
          </a:p>
          <a:p>
            <a:pPr>
              <a:defRPr/>
            </a:pPr>
            <a:r>
              <a:rPr lang="en-US" dirty="0"/>
              <a:t>A.2 Environmental Policy Signed and Authorized by Company Owner/CEO/MD:				</a:t>
            </a:r>
          </a:p>
          <a:p>
            <a:pPr>
              <a:defRPr/>
            </a:pPr>
            <a:r>
              <a:rPr lang="en-US" dirty="0"/>
              <a:t>A.3 Company  environmental objectives and planning to achieve them 				</a:t>
            </a:r>
          </a:p>
          <a:p>
            <a:pPr>
              <a:defRPr/>
            </a:pPr>
            <a:r>
              <a:rPr lang="en-US" dirty="0"/>
              <a:t>A.4 Company  Roles, Responsibilities and Authorities (Environmental Rep/Environmental officer/SHEQ Rep,Environmental management organogram within the Company)"				</a:t>
            </a:r>
          </a:p>
          <a:p>
            <a:pPr>
              <a:defRPr/>
            </a:pPr>
            <a:r>
              <a:rPr lang="en-US" dirty="0"/>
              <a:t>A.5 Organization Interested Parties - Needs and expectations 				</a:t>
            </a:r>
          </a:p>
          <a:p>
            <a:pPr>
              <a:defRPr/>
            </a:pPr>
            <a:r>
              <a:rPr lang="en-US" dirty="0"/>
              <a:t>A.6 Environmental Communication 				</a:t>
            </a:r>
          </a:p>
          <a:p>
            <a:pPr>
              <a:defRPr/>
            </a:pPr>
            <a:r>
              <a:rPr lang="en-US" dirty="0"/>
              <a:t>A.7 Nonconformity and Corrective action 				</a:t>
            </a:r>
          </a:p>
          <a:p>
            <a:pPr>
              <a:defRPr/>
            </a:pPr>
            <a:r>
              <a:rPr lang="en-US" dirty="0"/>
              <a:t>A.8 Environmental Emergency Preparedness and Response 				</a:t>
            </a:r>
          </a:p>
          <a:p>
            <a:pPr>
              <a:defRPr/>
            </a:pPr>
            <a:r>
              <a:rPr lang="en-US" dirty="0"/>
              <a:t>A.9 Performance Evaluation (monitoring, measurement, analysis and evaluation) 				</a:t>
            </a:r>
          </a:p>
          <a:p>
            <a:pPr>
              <a:defRPr/>
            </a:pPr>
            <a:r>
              <a:rPr lang="en-US" dirty="0"/>
              <a:t>A.10 Internal Audit and Internal Audit Programme 				</a:t>
            </a:r>
          </a:p>
          <a:p>
            <a:pPr>
              <a:defRPr/>
            </a:pPr>
            <a:r>
              <a:rPr lang="en-US" dirty="0"/>
              <a:t>A.11 Management Review 				</a:t>
            </a:r>
            <a:endParaRPr lang="en-US" sz="1400" dirty="0"/>
          </a:p>
          <a:p>
            <a:pPr marL="0" indent="0" fontAlgn="t">
              <a:buNone/>
              <a:defRPr/>
            </a:pPr>
            <a:r>
              <a:rPr lang="en-US" sz="1400" dirty="0"/>
              <a:t>			</a:t>
            </a:r>
          </a:p>
          <a:p>
            <a:pPr eaLnBrk="1" fontAlgn="t" hangingPunct="1">
              <a:defRPr/>
            </a:pPr>
            <a:endParaRPr lang="en-ZA" sz="1400" dirty="0"/>
          </a:p>
          <a:p>
            <a:pPr eaLnBrk="1" fontAlgn="t" hangingPunct="1">
              <a:defRPr/>
            </a:pPr>
            <a:endParaRPr lang="en-ZA" sz="1400" dirty="0"/>
          </a:p>
          <a:p>
            <a:pPr eaLnBrk="1" fontAlgn="t" hangingPunct="1">
              <a:defRPr/>
            </a:pPr>
            <a:endParaRPr lang="en-ZA" sz="1400" dirty="0"/>
          </a:p>
          <a:p>
            <a:pPr eaLnBrk="1" fontAlgn="t" hangingPunct="1">
              <a:defRPr/>
            </a:pPr>
            <a:endParaRPr lang="en-ZA" sz="1400" dirty="0"/>
          </a:p>
          <a:p>
            <a:pPr eaLnBrk="1" fontAlgn="t" hangingPunct="1">
              <a:defRPr/>
            </a:pPr>
            <a:endParaRPr lang="en-US" sz="1400" dirty="0"/>
          </a:p>
          <a:p>
            <a:pPr eaLnBrk="1" fontAlgn="t" hangingPunct="1">
              <a:defRPr/>
            </a:pPr>
            <a:endParaRPr lang="en-US" sz="1400" dirty="0"/>
          </a:p>
          <a:p>
            <a:pPr eaLnBrk="1" fontAlgn="t" hangingPunct="1">
              <a:defRPr/>
            </a:pPr>
            <a:endParaRPr lang="en-ZA" sz="1400" dirty="0"/>
          </a:p>
          <a:p>
            <a:pPr eaLnBrk="1" fontAlgn="t" hangingPunct="1">
              <a:defRPr/>
            </a:pPr>
            <a:endParaRPr lang="en-ZA" sz="1400" dirty="0"/>
          </a:p>
          <a:p>
            <a:pPr eaLnBrk="1" fontAlgn="t" hangingPunct="1">
              <a:defRPr/>
            </a:pPr>
            <a:endParaRPr lang="en-ZA" sz="1400" dirty="0"/>
          </a:p>
          <a:p>
            <a:pPr marL="0" indent="0">
              <a:buNone/>
              <a:defRPr/>
            </a:pPr>
            <a:endParaRPr lang="en-US" altLang="en-US" sz="1400" b="1" dirty="0">
              <a:solidFill>
                <a:schemeClr val="tx1"/>
              </a:solidFill>
            </a:endParaRPr>
          </a:p>
        </p:txBody>
      </p:sp>
      <p:sp>
        <p:nvSpPr>
          <p:cNvPr id="32772" name="Slide Number Placeholder 3"/>
          <p:cNvSpPr>
            <a:spLocks noGrp="1"/>
          </p:cNvSpPr>
          <p:nvPr>
            <p:ph type="sldNum" sz="quarter" idx="12"/>
          </p:nvPr>
        </p:nvSpPr>
        <p:spPr bwMode="auto">
          <a:xfrm>
            <a:off x="9552518" y="6453189"/>
            <a:ext cx="2201333" cy="268287"/>
          </a:xfrm>
          <a:prstGeom prst="rect">
            <a:avLst/>
          </a:prstGeom>
          <a:noFill/>
          <a:ln>
            <a:noFill/>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923" kern="1200">
                <a:solidFill>
                  <a:srgbClr val="83725B"/>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lnSpc>
                <a:spcPct val="100000"/>
              </a:lnSpc>
              <a:spcBef>
                <a:spcPct val="0"/>
              </a:spcBef>
              <a:buClrTx/>
              <a:buFontTx/>
              <a:buNone/>
              <a:defRPr/>
            </a:pPr>
            <a:fld id="{EA82D853-F957-433F-8D05-1EE07B6C1F24}" type="slidenum">
              <a:rPr lang="en-ZA" smtClean="0"/>
              <a:pPr algn="l" eaLnBrk="1" hangingPunct="1">
                <a:lnSpc>
                  <a:spcPct val="100000"/>
                </a:lnSpc>
                <a:spcBef>
                  <a:spcPct val="0"/>
                </a:spcBef>
                <a:buClrTx/>
                <a:buFontTx/>
                <a:buNone/>
                <a:defRPr/>
              </a:pPr>
              <a:t>6</a:t>
            </a:fld>
            <a:endParaRPr lang="en-ZA" altLang="en-US" sz="1000">
              <a:solidFill>
                <a:srgbClr val="83725B"/>
              </a:solidFill>
            </a:endParaRPr>
          </a:p>
        </p:txBody>
      </p:sp>
    </p:spTree>
    <p:extLst>
      <p:ext uri="{BB962C8B-B14F-4D97-AF65-F5344CB8AC3E}">
        <p14:creationId xmlns:p14="http://schemas.microsoft.com/office/powerpoint/2010/main" val="325985382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a:xfrm>
            <a:off x="200025" y="166688"/>
            <a:ext cx="8775700" cy="666750"/>
          </a:xfrm>
        </p:spPr>
        <p:txBody>
          <a:bodyPr/>
          <a:lstStyle/>
          <a:p>
            <a:r>
              <a:rPr lang="en-US" altLang="en-US" sz="2000" dirty="0">
                <a:solidFill>
                  <a:schemeClr val="bg1">
                    <a:lumMod val="85000"/>
                  </a:schemeClr>
                </a:solidFill>
              </a:rPr>
              <a:t>Environmental tender evaluation criteria </a:t>
            </a:r>
            <a:endParaRPr lang="en-ZA" altLang="en-US" sz="2000" dirty="0">
              <a:solidFill>
                <a:schemeClr val="bg1">
                  <a:lumMod val="85000"/>
                </a:schemeClr>
              </a:solidFill>
            </a:endParaRPr>
          </a:p>
        </p:txBody>
      </p:sp>
      <p:sp>
        <p:nvSpPr>
          <p:cNvPr id="3" name="Content Placeholder 2"/>
          <p:cNvSpPr>
            <a:spLocks noGrp="1"/>
          </p:cNvSpPr>
          <p:nvPr>
            <p:ph idx="1"/>
          </p:nvPr>
        </p:nvSpPr>
        <p:spPr>
          <a:xfrm>
            <a:off x="76199" y="981075"/>
            <a:ext cx="11915775" cy="5341938"/>
          </a:xfrm>
        </p:spPr>
        <p:txBody>
          <a:bodyPr>
            <a:normAutofit/>
          </a:bodyPr>
          <a:lstStyle/>
          <a:p>
            <a:pPr marL="0" indent="0">
              <a:buNone/>
              <a:defRPr/>
            </a:pPr>
            <a:r>
              <a:rPr lang="en-US" dirty="0">
                <a:solidFill>
                  <a:schemeClr val="bg1">
                    <a:lumMod val="85000"/>
                  </a:schemeClr>
                </a:solidFill>
              </a:rPr>
              <a:t>				</a:t>
            </a:r>
            <a:endParaRPr lang="en-US" sz="1400" dirty="0">
              <a:solidFill>
                <a:schemeClr val="bg1">
                  <a:lumMod val="85000"/>
                </a:schemeClr>
              </a:solidFill>
            </a:endParaRPr>
          </a:p>
          <a:p>
            <a:pPr marL="0" indent="0" fontAlgn="t">
              <a:buNone/>
              <a:defRPr/>
            </a:pPr>
            <a:r>
              <a:rPr lang="fr-FR" b="1" dirty="0">
                <a:solidFill>
                  <a:schemeClr val="bg1">
                    <a:lumMod val="85000"/>
                  </a:schemeClr>
                </a:solidFill>
              </a:rPr>
              <a:t>SECTION B: Environmental Management Programme and Environmental Authorisation </a:t>
            </a:r>
          </a:p>
          <a:p>
            <a:pPr marL="0" indent="0" fontAlgn="t">
              <a:buNone/>
              <a:defRPr/>
            </a:pPr>
            <a:endParaRPr lang="fr-FR" b="1" dirty="0">
              <a:solidFill>
                <a:schemeClr val="bg1">
                  <a:lumMod val="85000"/>
                </a:schemeClr>
              </a:solidFill>
            </a:endParaRPr>
          </a:p>
          <a:p>
            <a:pPr marL="0" indent="0" fontAlgn="t">
              <a:buNone/>
              <a:defRPr/>
            </a:pPr>
            <a:r>
              <a:rPr lang="fr-FR" dirty="0">
                <a:solidFill>
                  <a:schemeClr val="bg1">
                    <a:lumMod val="85000"/>
                  </a:schemeClr>
                </a:solidFill>
              </a:rPr>
              <a:t>B.1 Handling of Hazardous Chemical Substances (including contaminated waste or materials)				</a:t>
            </a:r>
          </a:p>
          <a:p>
            <a:pPr marL="0" indent="0" fontAlgn="t">
              <a:buNone/>
              <a:defRPr/>
            </a:pPr>
            <a:r>
              <a:rPr lang="fr-FR" dirty="0">
                <a:solidFill>
                  <a:schemeClr val="bg1">
                    <a:lumMod val="85000"/>
                  </a:schemeClr>
                </a:solidFill>
              </a:rPr>
              <a:t>B.5 Access Control and Routes</a:t>
            </a:r>
          </a:p>
          <a:p>
            <a:pPr marL="0" indent="0" fontAlgn="t">
              <a:buNone/>
              <a:defRPr/>
            </a:pPr>
            <a:r>
              <a:rPr lang="fr-FR" dirty="0">
                <a:solidFill>
                  <a:schemeClr val="bg1">
                    <a:lumMod val="85000"/>
                  </a:schemeClr>
                </a:solidFill>
              </a:rPr>
              <a:t>B.8 Environnent ambient Air Quality (i.e., Dust Control/ Management) 	</a:t>
            </a:r>
          </a:p>
          <a:p>
            <a:pPr marL="0" indent="0" fontAlgn="t">
              <a:buNone/>
              <a:defRPr/>
            </a:pPr>
            <a:r>
              <a:rPr lang="fr-FR" dirty="0">
                <a:solidFill>
                  <a:schemeClr val="bg1">
                    <a:lumMod val="85000"/>
                  </a:schemeClr>
                </a:solidFill>
              </a:rPr>
              <a:t>B.9 Rehabilitation				</a:t>
            </a:r>
          </a:p>
          <a:p>
            <a:pPr marL="0" indent="0" fontAlgn="t">
              <a:buNone/>
              <a:defRPr/>
            </a:pPr>
            <a:r>
              <a:rPr lang="fr-FR" dirty="0">
                <a:solidFill>
                  <a:schemeClr val="bg1">
                    <a:lumMod val="85000"/>
                  </a:schemeClr>
                </a:solidFill>
              </a:rPr>
              <a:t>B.12 Resources, Competence and Awareness (Proof of training and skills of persons performing significant activities,Training matrix)	</a:t>
            </a:r>
          </a:p>
          <a:p>
            <a:pPr marL="0" indent="0" fontAlgn="t">
              <a:buNone/>
              <a:defRPr/>
            </a:pPr>
            <a:r>
              <a:rPr lang="fr-FR" dirty="0">
                <a:solidFill>
                  <a:schemeClr val="bg1">
                    <a:lumMod val="85000"/>
                  </a:schemeClr>
                </a:solidFill>
              </a:rPr>
              <a:t>B.13 Environmental Incident Reporting (i.e., oïl spills, fire, biodiversity)				</a:t>
            </a:r>
          </a:p>
          <a:p>
            <a:pPr marL="0" indent="0" fontAlgn="t">
              <a:buNone/>
              <a:defRPr/>
            </a:pPr>
            <a:r>
              <a:rPr lang="fr-FR" dirty="0">
                <a:solidFill>
                  <a:schemeClr val="bg1">
                    <a:lumMod val="85000"/>
                  </a:schemeClr>
                </a:solidFill>
              </a:rPr>
              <a:t>B.14 Complaints/Grievance management	</a:t>
            </a:r>
          </a:p>
          <a:p>
            <a:pPr marL="0" indent="0" fontAlgn="t">
              <a:buNone/>
              <a:defRPr/>
            </a:pPr>
            <a:r>
              <a:rPr lang="fr-FR" dirty="0">
                <a:solidFill>
                  <a:schemeClr val="bg1">
                    <a:lumMod val="85000"/>
                  </a:schemeClr>
                </a:solidFill>
              </a:rPr>
              <a:t>B.15 Environmental Compliance Obligations 	</a:t>
            </a:r>
            <a:r>
              <a:rPr lang="fr-FR" b="1" dirty="0"/>
              <a:t>			</a:t>
            </a:r>
          </a:p>
          <a:p>
            <a:pPr marL="0" indent="0" fontAlgn="t">
              <a:buNone/>
              <a:defRPr/>
            </a:pPr>
            <a:r>
              <a:rPr lang="en-US" sz="1400" dirty="0"/>
              <a:t>			</a:t>
            </a:r>
          </a:p>
          <a:p>
            <a:pPr eaLnBrk="1" fontAlgn="t" hangingPunct="1">
              <a:defRPr/>
            </a:pPr>
            <a:endParaRPr lang="en-ZA" sz="1400" dirty="0"/>
          </a:p>
          <a:p>
            <a:pPr eaLnBrk="1" fontAlgn="t" hangingPunct="1">
              <a:defRPr/>
            </a:pPr>
            <a:endParaRPr lang="en-ZA" sz="1400" dirty="0"/>
          </a:p>
          <a:p>
            <a:pPr eaLnBrk="1" fontAlgn="t" hangingPunct="1">
              <a:defRPr/>
            </a:pPr>
            <a:endParaRPr lang="en-ZA" sz="1400" dirty="0"/>
          </a:p>
          <a:p>
            <a:pPr eaLnBrk="1" fontAlgn="t" hangingPunct="1">
              <a:defRPr/>
            </a:pPr>
            <a:endParaRPr lang="en-ZA" sz="1400" dirty="0"/>
          </a:p>
          <a:p>
            <a:pPr eaLnBrk="1" fontAlgn="t" hangingPunct="1">
              <a:defRPr/>
            </a:pPr>
            <a:endParaRPr lang="en-US" sz="1400" dirty="0"/>
          </a:p>
          <a:p>
            <a:pPr eaLnBrk="1" fontAlgn="t" hangingPunct="1">
              <a:defRPr/>
            </a:pPr>
            <a:endParaRPr lang="en-US" sz="1400" dirty="0"/>
          </a:p>
          <a:p>
            <a:pPr eaLnBrk="1" fontAlgn="t" hangingPunct="1">
              <a:defRPr/>
            </a:pPr>
            <a:endParaRPr lang="en-ZA" sz="1400" dirty="0"/>
          </a:p>
          <a:p>
            <a:pPr eaLnBrk="1" fontAlgn="t" hangingPunct="1">
              <a:defRPr/>
            </a:pPr>
            <a:endParaRPr lang="en-ZA" sz="1400" dirty="0"/>
          </a:p>
          <a:p>
            <a:pPr eaLnBrk="1" fontAlgn="t" hangingPunct="1">
              <a:defRPr/>
            </a:pPr>
            <a:endParaRPr lang="en-ZA" sz="1400" dirty="0"/>
          </a:p>
          <a:p>
            <a:pPr marL="0" indent="0">
              <a:buNone/>
              <a:defRPr/>
            </a:pPr>
            <a:endParaRPr lang="en-US" altLang="en-US" sz="1400" b="1" dirty="0">
              <a:solidFill>
                <a:schemeClr val="tx1"/>
              </a:solidFill>
            </a:endParaRPr>
          </a:p>
        </p:txBody>
      </p:sp>
      <p:sp>
        <p:nvSpPr>
          <p:cNvPr id="32772" name="Slide Number Placeholder 3"/>
          <p:cNvSpPr>
            <a:spLocks noGrp="1"/>
          </p:cNvSpPr>
          <p:nvPr>
            <p:ph type="sldNum" sz="quarter" idx="12"/>
          </p:nvPr>
        </p:nvSpPr>
        <p:spPr bwMode="auto">
          <a:xfrm>
            <a:off x="9552518" y="6453189"/>
            <a:ext cx="2201333" cy="268287"/>
          </a:xfrm>
          <a:prstGeom prst="rect">
            <a:avLst/>
          </a:prstGeom>
          <a:noFill/>
          <a:ln>
            <a:noFill/>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923" kern="1200">
                <a:solidFill>
                  <a:srgbClr val="83725B"/>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lnSpc>
                <a:spcPct val="100000"/>
              </a:lnSpc>
              <a:spcBef>
                <a:spcPct val="0"/>
              </a:spcBef>
              <a:buClrTx/>
              <a:buFontTx/>
              <a:buNone/>
              <a:defRPr/>
            </a:pPr>
            <a:fld id="{EA82D853-F957-433F-8D05-1EE07B6C1F24}" type="slidenum">
              <a:rPr lang="en-ZA" smtClean="0"/>
              <a:pPr algn="l" eaLnBrk="1" hangingPunct="1">
                <a:lnSpc>
                  <a:spcPct val="100000"/>
                </a:lnSpc>
                <a:spcBef>
                  <a:spcPct val="0"/>
                </a:spcBef>
                <a:buClrTx/>
                <a:buFontTx/>
                <a:buNone/>
                <a:defRPr/>
              </a:pPr>
              <a:t>7</a:t>
            </a:fld>
            <a:endParaRPr lang="en-ZA" altLang="en-US" sz="1000">
              <a:solidFill>
                <a:srgbClr val="83725B"/>
              </a:solidFill>
            </a:endParaRPr>
          </a:p>
        </p:txBody>
      </p:sp>
    </p:spTree>
    <p:extLst>
      <p:ext uri="{BB962C8B-B14F-4D97-AF65-F5344CB8AC3E}">
        <p14:creationId xmlns:p14="http://schemas.microsoft.com/office/powerpoint/2010/main" val="83612292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00025" y="166688"/>
            <a:ext cx="8775700" cy="666750"/>
          </a:xfrm>
        </p:spPr>
        <p:txBody>
          <a:bodyPr/>
          <a:lstStyle/>
          <a:p>
            <a:r>
              <a:rPr lang="en-US" altLang="en-US" sz="2000" dirty="0"/>
              <a:t>Environmental tender evaluation criteria </a:t>
            </a:r>
            <a:endParaRPr lang="en-ZA" altLang="en-US" sz="2000" dirty="0"/>
          </a:p>
        </p:txBody>
      </p:sp>
      <p:sp>
        <p:nvSpPr>
          <p:cNvPr id="3" name="Content Placeholder 2"/>
          <p:cNvSpPr>
            <a:spLocks noGrp="1"/>
          </p:cNvSpPr>
          <p:nvPr>
            <p:ph idx="1"/>
          </p:nvPr>
        </p:nvSpPr>
        <p:spPr>
          <a:xfrm>
            <a:off x="76199" y="981075"/>
            <a:ext cx="11915775" cy="5341938"/>
          </a:xfrm>
        </p:spPr>
        <p:txBody>
          <a:bodyPr>
            <a:normAutofit fontScale="85000" lnSpcReduction="20000"/>
          </a:bodyPr>
          <a:lstStyle/>
          <a:p>
            <a:pPr marL="0" indent="0">
              <a:buNone/>
              <a:defRPr/>
            </a:pPr>
            <a:endParaRPr lang="en-US" altLang="en-US" sz="1400" b="1" dirty="0">
              <a:solidFill>
                <a:schemeClr val="bg1">
                  <a:lumMod val="85000"/>
                </a:schemeClr>
              </a:solidFill>
            </a:endParaRPr>
          </a:p>
          <a:p>
            <a:pPr marL="0" indent="0">
              <a:buNone/>
              <a:defRPr/>
            </a:pPr>
            <a:r>
              <a:rPr lang="en-US" altLang="en-US" sz="1400" b="1" dirty="0">
                <a:solidFill>
                  <a:schemeClr val="bg1">
                    <a:lumMod val="85000"/>
                  </a:schemeClr>
                </a:solidFill>
              </a:rPr>
              <a:t>Section C: Waste Management Plan</a:t>
            </a:r>
          </a:p>
          <a:p>
            <a:pPr marL="0" indent="0">
              <a:buNone/>
              <a:defRPr/>
            </a:pPr>
            <a:r>
              <a:rPr lang="en-US" dirty="0">
                <a:solidFill>
                  <a:schemeClr val="bg1">
                    <a:lumMod val="85000"/>
                  </a:schemeClr>
                </a:solidFill>
              </a:rPr>
              <a:t>			</a:t>
            </a:r>
          </a:p>
          <a:p>
            <a:pPr>
              <a:defRPr/>
            </a:pPr>
            <a:r>
              <a:rPr lang="en-US" dirty="0">
                <a:solidFill>
                  <a:schemeClr val="bg1">
                    <a:lumMod val="85000"/>
                  </a:schemeClr>
                </a:solidFill>
              </a:rPr>
              <a:t>C.1 Possible Waste types and/or streams to be generated				</a:t>
            </a:r>
          </a:p>
          <a:p>
            <a:pPr>
              <a:defRPr/>
            </a:pPr>
            <a:r>
              <a:rPr lang="en-US" dirty="0">
                <a:solidFill>
                  <a:schemeClr val="bg1">
                    <a:lumMod val="85000"/>
                  </a:schemeClr>
                </a:solidFill>
              </a:rPr>
              <a:t>C.2 Applicable waste management legislation				</a:t>
            </a:r>
          </a:p>
          <a:p>
            <a:pPr>
              <a:defRPr/>
            </a:pPr>
            <a:r>
              <a:rPr lang="en-US" dirty="0">
                <a:solidFill>
                  <a:schemeClr val="bg1">
                    <a:lumMod val="85000"/>
                  </a:schemeClr>
                </a:solidFill>
              </a:rPr>
              <a:t>C.3 Waste segregation and minimisation				</a:t>
            </a:r>
          </a:p>
          <a:p>
            <a:pPr>
              <a:defRPr/>
            </a:pPr>
            <a:r>
              <a:rPr lang="en-US" dirty="0">
                <a:solidFill>
                  <a:schemeClr val="bg1">
                    <a:lumMod val="85000"/>
                  </a:schemeClr>
                </a:solidFill>
              </a:rPr>
              <a:t>C.4 Waste handling and disposal on site				</a:t>
            </a:r>
          </a:p>
          <a:p>
            <a:pPr>
              <a:defRPr/>
            </a:pPr>
            <a:r>
              <a:rPr lang="en-US" dirty="0">
                <a:solidFill>
                  <a:schemeClr val="bg1">
                    <a:lumMod val="85000"/>
                  </a:schemeClr>
                </a:solidFill>
              </a:rPr>
              <a:t>C.5 Waste reporting template	</a:t>
            </a:r>
          </a:p>
          <a:p>
            <a:pPr marL="0" indent="0">
              <a:buNone/>
              <a:defRPr/>
            </a:pPr>
            <a:r>
              <a:rPr lang="en-US" dirty="0">
                <a:solidFill>
                  <a:schemeClr val="bg1">
                    <a:lumMod val="85000"/>
                  </a:schemeClr>
                </a:solidFill>
              </a:rPr>
              <a:t>							</a:t>
            </a:r>
            <a:endParaRPr lang="en-US" sz="1400" dirty="0">
              <a:solidFill>
                <a:schemeClr val="bg1">
                  <a:lumMod val="85000"/>
                </a:schemeClr>
              </a:solidFill>
            </a:endParaRPr>
          </a:p>
          <a:p>
            <a:pPr marL="0" indent="0" fontAlgn="t">
              <a:buNone/>
              <a:defRPr/>
            </a:pPr>
            <a:r>
              <a:rPr lang="fr-FR" b="1" dirty="0">
                <a:solidFill>
                  <a:schemeClr val="bg1">
                    <a:lumMod val="85000"/>
                  </a:schemeClr>
                </a:solidFill>
              </a:rPr>
              <a:t>SECTION D: Aspect &amp; Impact Register </a:t>
            </a:r>
          </a:p>
          <a:p>
            <a:pPr marL="0" indent="0" fontAlgn="t">
              <a:buNone/>
              <a:defRPr/>
            </a:pPr>
            <a:endParaRPr lang="fr-FR" b="1" dirty="0">
              <a:solidFill>
                <a:schemeClr val="bg1">
                  <a:lumMod val="85000"/>
                </a:schemeClr>
              </a:solidFill>
            </a:endParaRPr>
          </a:p>
          <a:p>
            <a:pPr marL="0" indent="0" fontAlgn="t">
              <a:buNone/>
              <a:defRPr/>
            </a:pPr>
            <a:r>
              <a:rPr lang="en-US" dirty="0">
                <a:solidFill>
                  <a:schemeClr val="bg1">
                    <a:lumMod val="85000"/>
                  </a:schemeClr>
                </a:solidFill>
              </a:rPr>
              <a:t>D.1 Environmental Aspect and Impact Register (Project Specific/SOW)  (including ratings of aspects and impacts).</a:t>
            </a:r>
          </a:p>
          <a:p>
            <a:pPr marL="0" indent="0" fontAlgn="t">
              <a:buNone/>
              <a:defRPr/>
            </a:pPr>
            <a:endParaRPr lang="fr-FR" dirty="0">
              <a:solidFill>
                <a:schemeClr val="bg1">
                  <a:lumMod val="85000"/>
                </a:schemeClr>
              </a:solidFill>
            </a:endParaRPr>
          </a:p>
          <a:p>
            <a:pPr marL="0" indent="0" fontAlgn="t">
              <a:buNone/>
              <a:defRPr/>
            </a:pPr>
            <a:r>
              <a:rPr lang="en-US" b="1" dirty="0">
                <a:solidFill>
                  <a:schemeClr val="bg1">
                    <a:lumMod val="85000"/>
                  </a:schemeClr>
                </a:solidFill>
              </a:rPr>
              <a:t>SECTION E: Employer defined additional requirements &amp; miscellaneous</a:t>
            </a:r>
          </a:p>
          <a:p>
            <a:pPr marL="0" indent="0" fontAlgn="t">
              <a:buNone/>
              <a:defRPr/>
            </a:pPr>
            <a:endParaRPr lang="en-US" dirty="0">
              <a:solidFill>
                <a:schemeClr val="bg1">
                  <a:lumMod val="85000"/>
                </a:schemeClr>
              </a:solidFill>
            </a:endParaRPr>
          </a:p>
          <a:p>
            <a:pPr marL="0" indent="0" fontAlgn="t">
              <a:lnSpc>
                <a:spcPct val="100000"/>
              </a:lnSpc>
              <a:buNone/>
              <a:defRPr/>
            </a:pPr>
            <a:r>
              <a:rPr lang="en-US" dirty="0">
                <a:solidFill>
                  <a:schemeClr val="bg1">
                    <a:lumMod val="85000"/>
                  </a:schemeClr>
                </a:solidFill>
              </a:rPr>
              <a:t>E.1a Waste Management activities				</a:t>
            </a:r>
          </a:p>
          <a:p>
            <a:pPr marL="0" indent="0" fontAlgn="t">
              <a:lnSpc>
                <a:spcPct val="100000"/>
              </a:lnSpc>
              <a:buNone/>
              <a:defRPr/>
            </a:pPr>
            <a:r>
              <a:rPr lang="en-US" dirty="0">
                <a:solidFill>
                  <a:schemeClr val="bg1">
                    <a:lumMod val="85000"/>
                  </a:schemeClr>
                </a:solidFill>
              </a:rPr>
              <a:t>E.1b Pollution Control measures( e.g. dust suppression, building of bund walls, building of wash bays and workshops)	</a:t>
            </a:r>
            <a:r>
              <a:rPr lang="en-US" dirty="0">
                <a:solidFill>
                  <a:schemeClr val="tx1"/>
                </a:solidFill>
              </a:rPr>
              <a:t>	</a:t>
            </a:r>
          </a:p>
          <a:p>
            <a:pPr marL="0" indent="0" fontAlgn="t">
              <a:lnSpc>
                <a:spcPct val="100000"/>
              </a:lnSpc>
              <a:buNone/>
              <a:defRPr/>
            </a:pPr>
            <a:r>
              <a:rPr lang="en-US" dirty="0">
                <a:solidFill>
                  <a:schemeClr val="bg1">
                    <a:lumMod val="75000"/>
                  </a:schemeClr>
                </a:solidFill>
              </a:rPr>
              <a:t>E.1d Land Management (e.g., Rehabilitation costs, Erosion control/ berms, maintenance of access roads, No Go fencing, vegetation clearing</a:t>
            </a:r>
          </a:p>
          <a:p>
            <a:pPr marL="0" indent="0" fontAlgn="t">
              <a:lnSpc>
                <a:spcPct val="100000"/>
              </a:lnSpc>
              <a:buNone/>
              <a:defRPr/>
            </a:pPr>
            <a:r>
              <a:rPr lang="en-US" dirty="0">
                <a:solidFill>
                  <a:schemeClr val="bg1">
                    <a:lumMod val="75000"/>
                  </a:schemeClr>
                </a:solidFill>
              </a:rPr>
              <a:t>E.1e Human Resources (Environmental Officer)</a:t>
            </a:r>
            <a:r>
              <a:rPr lang="en-US" dirty="0">
                <a:solidFill>
                  <a:schemeClr val="accent1"/>
                </a:solidFill>
              </a:rPr>
              <a:t>	</a:t>
            </a:r>
            <a:r>
              <a:rPr lang="en-US" dirty="0"/>
              <a:t>			</a:t>
            </a:r>
            <a:r>
              <a:rPr lang="en-US" sz="1400" dirty="0"/>
              <a:t>	</a:t>
            </a:r>
          </a:p>
          <a:p>
            <a:pPr marL="0" indent="0" fontAlgn="t">
              <a:lnSpc>
                <a:spcPct val="100000"/>
              </a:lnSpc>
              <a:buNone/>
              <a:defRPr/>
            </a:pPr>
            <a:r>
              <a:rPr lang="en-US" dirty="0"/>
              <a:t>E.2a Environmental Requirements Proforma: 240-110600836 completed and signed (by the Contractor)</a:t>
            </a:r>
            <a:r>
              <a:rPr lang="en-US" sz="1400" dirty="0"/>
              <a:t>			</a:t>
            </a:r>
          </a:p>
          <a:p>
            <a:pPr eaLnBrk="1" fontAlgn="t" hangingPunct="1">
              <a:defRPr/>
            </a:pPr>
            <a:endParaRPr lang="en-ZA" sz="1400" dirty="0"/>
          </a:p>
          <a:p>
            <a:pPr eaLnBrk="1" fontAlgn="t" hangingPunct="1">
              <a:defRPr/>
            </a:pPr>
            <a:endParaRPr lang="en-ZA" sz="1400" dirty="0"/>
          </a:p>
          <a:p>
            <a:pPr eaLnBrk="1" fontAlgn="t" hangingPunct="1">
              <a:defRPr/>
            </a:pPr>
            <a:endParaRPr lang="en-ZA" sz="1400" dirty="0"/>
          </a:p>
          <a:p>
            <a:pPr eaLnBrk="1" fontAlgn="t" hangingPunct="1">
              <a:defRPr/>
            </a:pPr>
            <a:endParaRPr lang="en-ZA" sz="1400" dirty="0"/>
          </a:p>
          <a:p>
            <a:pPr eaLnBrk="1" fontAlgn="t" hangingPunct="1">
              <a:defRPr/>
            </a:pPr>
            <a:endParaRPr lang="en-US" sz="1400" dirty="0"/>
          </a:p>
          <a:p>
            <a:pPr eaLnBrk="1" fontAlgn="t" hangingPunct="1">
              <a:defRPr/>
            </a:pPr>
            <a:endParaRPr lang="en-US" sz="1400" dirty="0"/>
          </a:p>
          <a:p>
            <a:pPr eaLnBrk="1" fontAlgn="t" hangingPunct="1">
              <a:defRPr/>
            </a:pPr>
            <a:endParaRPr lang="en-ZA" sz="1400" dirty="0"/>
          </a:p>
          <a:p>
            <a:pPr eaLnBrk="1" fontAlgn="t" hangingPunct="1">
              <a:defRPr/>
            </a:pPr>
            <a:endParaRPr lang="en-ZA" sz="1400" dirty="0"/>
          </a:p>
          <a:p>
            <a:pPr eaLnBrk="1" fontAlgn="t" hangingPunct="1">
              <a:defRPr/>
            </a:pPr>
            <a:endParaRPr lang="en-ZA" sz="1400" dirty="0"/>
          </a:p>
          <a:p>
            <a:pPr marL="0" indent="0">
              <a:buNone/>
              <a:defRPr/>
            </a:pPr>
            <a:endParaRPr lang="en-US" altLang="en-US" sz="1400" b="1" dirty="0">
              <a:solidFill>
                <a:schemeClr val="tx1"/>
              </a:solidFill>
            </a:endParaRPr>
          </a:p>
        </p:txBody>
      </p:sp>
      <p:sp>
        <p:nvSpPr>
          <p:cNvPr id="32772" name="Slide Number Placeholder 3"/>
          <p:cNvSpPr>
            <a:spLocks noGrp="1"/>
          </p:cNvSpPr>
          <p:nvPr>
            <p:ph type="sldNum" sz="quarter" idx="12"/>
          </p:nvPr>
        </p:nvSpPr>
        <p:spPr bwMode="auto">
          <a:xfrm>
            <a:off x="9552518" y="6453189"/>
            <a:ext cx="2201333" cy="268287"/>
          </a:xfrm>
          <a:prstGeom prst="rect">
            <a:avLst/>
          </a:prstGeom>
          <a:noFill/>
          <a:ln>
            <a:noFill/>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923" kern="1200">
                <a:solidFill>
                  <a:srgbClr val="83725B"/>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lnSpc>
                <a:spcPct val="100000"/>
              </a:lnSpc>
              <a:spcBef>
                <a:spcPct val="0"/>
              </a:spcBef>
              <a:buClrTx/>
              <a:buFontTx/>
              <a:buNone/>
              <a:defRPr/>
            </a:pPr>
            <a:fld id="{EA82D853-F957-433F-8D05-1EE07B6C1F24}" type="slidenum">
              <a:rPr lang="en-ZA" smtClean="0"/>
              <a:pPr algn="l" eaLnBrk="1" hangingPunct="1">
                <a:lnSpc>
                  <a:spcPct val="100000"/>
                </a:lnSpc>
                <a:spcBef>
                  <a:spcPct val="0"/>
                </a:spcBef>
                <a:buClrTx/>
                <a:buFontTx/>
                <a:buNone/>
                <a:defRPr/>
              </a:pPr>
              <a:t>8</a:t>
            </a:fld>
            <a:endParaRPr lang="en-ZA" altLang="en-US" sz="1000">
              <a:solidFill>
                <a:srgbClr val="83725B"/>
              </a:solidFill>
            </a:endParaRPr>
          </a:p>
        </p:txBody>
      </p:sp>
    </p:spTree>
    <p:extLst>
      <p:ext uri="{BB962C8B-B14F-4D97-AF65-F5344CB8AC3E}">
        <p14:creationId xmlns:p14="http://schemas.microsoft.com/office/powerpoint/2010/main" val="243190426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 calcmode="lin" valueType="num">
                                      <p:cBhvr additive="base">
                                        <p:cTn id="7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6" end="16"/>
                                            </p:txEl>
                                          </p:spTgt>
                                        </p:tgtEl>
                                        <p:attrNameLst>
                                          <p:attrName>style.visibility</p:attrName>
                                        </p:attrNameLst>
                                      </p:cBhvr>
                                      <p:to>
                                        <p:strVal val="visible"/>
                                      </p:to>
                                    </p:set>
                                    <p:anim calcmode="lin" valueType="num">
                                      <p:cBhvr additive="base">
                                        <p:cTn id="7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7" end="17"/>
                                            </p:txEl>
                                          </p:spTgt>
                                        </p:tgtEl>
                                        <p:attrNameLst>
                                          <p:attrName>style.visibility</p:attrName>
                                        </p:attrNameLst>
                                      </p:cBhvr>
                                      <p:to>
                                        <p:strVal val="visible"/>
                                      </p:to>
                                    </p:set>
                                    <p:anim calcmode="lin" valueType="num">
                                      <p:cBhvr additive="base">
                                        <p:cTn id="85"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8" end="18"/>
                                            </p:txEl>
                                          </p:spTgt>
                                        </p:tgtEl>
                                        <p:attrNameLst>
                                          <p:attrName>style.visibility</p:attrName>
                                        </p:attrNameLst>
                                      </p:cBhvr>
                                      <p:to>
                                        <p:strVal val="visible"/>
                                      </p:to>
                                    </p:set>
                                    <p:anim calcmode="lin" valueType="num">
                                      <p:cBhvr additive="base">
                                        <p:cTn id="91"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9" end="19"/>
                                            </p:txEl>
                                          </p:spTgt>
                                        </p:tgtEl>
                                        <p:attrNameLst>
                                          <p:attrName>style.visibility</p:attrName>
                                        </p:attrNameLst>
                                      </p:cBhvr>
                                      <p:to>
                                        <p:strVal val="visible"/>
                                      </p:to>
                                    </p:set>
                                    <p:anim calcmode="lin" valueType="num">
                                      <p:cBhvr additive="base">
                                        <p:cTn id="97"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EAD2719-A108-14FA-3D7A-D668FA5A259F}"/>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normAutofit/>
          </a:bodyPr>
          <a:lstStyle/>
          <a:p>
            <a:r>
              <a:rPr lang="en-US" dirty="0"/>
              <a:t>Conclusion</a:t>
            </a:r>
          </a:p>
        </p:txBody>
      </p:sp>
      <p:pic>
        <p:nvPicPr>
          <p:cNvPr id="8" name="Picture Placeholder 7">
            <a:extLst>
              <a:ext uri="{FF2B5EF4-FFF2-40B4-BE49-F238E27FC236}">
                <a16:creationId xmlns:a16="http://schemas.microsoft.com/office/drawing/2014/main" id="{E2C57C52-6723-79BE-E47B-9C9B7E2BA21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prstGeom prst="ellipse">
            <a:avLst/>
          </a:prstGeom>
        </p:spPr>
      </p:pic>
    </p:spTree>
    <p:extLst>
      <p:ext uri="{BB962C8B-B14F-4D97-AF65-F5344CB8AC3E}">
        <p14:creationId xmlns:p14="http://schemas.microsoft.com/office/powerpoint/2010/main" val="1613099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2.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2ce80fd-aba7-4204-8b3e-fd875cc59d3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382CE59325894D9A4D5DCFF0AE36CC" ma:contentTypeVersion="17" ma:contentTypeDescription="Create a new document." ma:contentTypeScope="" ma:versionID="69c0ace2730e2fc8135b032ff7ac0fe8">
  <xsd:schema xmlns:xsd="http://www.w3.org/2001/XMLSchema" xmlns:xs="http://www.w3.org/2001/XMLSchema" xmlns:p="http://schemas.microsoft.com/office/2006/metadata/properties" xmlns:ns3="5310fcdc-81f2-4ce5-8f3d-18c2c547f1cc" xmlns:ns4="e2ce80fd-aba7-4204-8b3e-fd875cc59d31" targetNamespace="http://schemas.microsoft.com/office/2006/metadata/properties" ma:root="true" ma:fieldsID="453b357fc14b91c0cc6c998f117f758b" ns3:_="" ns4:_="">
    <xsd:import namespace="5310fcdc-81f2-4ce5-8f3d-18c2c547f1cc"/>
    <xsd:import namespace="e2ce80fd-aba7-4204-8b3e-fd875cc59d3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element ref="ns4:MediaServiceSystemTags" minOccurs="0"/>
                <xsd:element ref="ns4:MediaServiceSearchPropertie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10fcdc-81f2-4ce5-8f3d-18c2c547f1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ce80fd-aba7-4204-8b3e-fd875cc59d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843052-7C98-4039-A01B-A7D2445D37AA}">
  <ds:schemaRefs>
    <ds:schemaRef ds:uri="http://schemas.microsoft.com/sharepoint/v3/contenttype/forms"/>
  </ds:schemaRefs>
</ds:datastoreItem>
</file>

<file path=customXml/itemProps2.xml><?xml version="1.0" encoding="utf-8"?>
<ds:datastoreItem xmlns:ds="http://schemas.openxmlformats.org/officeDocument/2006/customXml" ds:itemID="{B4D15F72-8B51-4AB2-A549-B466A03DE751}">
  <ds:schemaRefs>
    <ds:schemaRef ds:uri="http://schemas.microsoft.com/office/infopath/2007/PartnerControls"/>
    <ds:schemaRef ds:uri="5310fcdc-81f2-4ce5-8f3d-18c2c547f1cc"/>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 ds:uri="http://www.w3.org/XML/1998/namespace"/>
    <ds:schemaRef ds:uri="e2ce80fd-aba7-4204-8b3e-fd875cc59d31"/>
    <ds:schemaRef ds:uri="http://schemas.microsoft.com/office/2006/metadata/properties"/>
  </ds:schemaRefs>
</ds:datastoreItem>
</file>

<file path=customXml/itemProps3.xml><?xml version="1.0" encoding="utf-8"?>
<ds:datastoreItem xmlns:ds="http://schemas.openxmlformats.org/officeDocument/2006/customXml" ds:itemID="{FBEB8CF5-4F69-4695-AC41-79E18E1E2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10fcdc-81f2-4ce5-8f3d-18c2c547f1cc"/>
    <ds:schemaRef ds:uri="e2ce80fd-aba7-4204-8b3e-fd875cc59d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d17a35c-9c67-4dda-b948-74ee3b80cf57}" enabled="1" method="Standard" siteId="{93aedbdc-cc67-4652-aa12-d250a876ae79}" removed="0"/>
</clbl:labelList>
</file>

<file path=docProps/app.xml><?xml version="1.0" encoding="utf-8"?>
<Properties xmlns="http://schemas.openxmlformats.org/officeDocument/2006/extended-properties" xmlns:vt="http://schemas.openxmlformats.org/officeDocument/2006/docPropsVTypes">
  <Template/>
  <TotalTime>13294</TotalTime>
  <Words>1107</Words>
  <Application>Microsoft Office PowerPoint</Application>
  <PresentationFormat>Widescreen</PresentationFormat>
  <Paragraphs>131</Paragraphs>
  <Slides>9</Slides>
  <Notes>4</Notes>
  <HiddenSlides>1</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18" baseType="lpstr">
      <vt:lpstr>Arial</vt:lpstr>
      <vt:lpstr>Calibri</vt:lpstr>
      <vt:lpstr>Courier New</vt:lpstr>
      <vt:lpstr>Harlow Solid Italic</vt:lpstr>
      <vt:lpstr>Wingdings</vt:lpstr>
      <vt:lpstr>Content Slide Master</vt:lpstr>
      <vt:lpstr>1_Content Slide Master</vt:lpstr>
      <vt:lpstr>1_Office Theme</vt:lpstr>
      <vt:lpstr>think-cell Slide</vt:lpstr>
      <vt:lpstr>Environmental  Tender Requirements for :   IM Digital Transformation-Tender number: E2877NTCSAMWP</vt:lpstr>
      <vt:lpstr>Introduction </vt:lpstr>
      <vt:lpstr>NTCSA Core Values </vt:lpstr>
      <vt:lpstr>Environmental  Reference Documentation</vt:lpstr>
      <vt:lpstr>Environmental tender evaluation criteria</vt:lpstr>
      <vt:lpstr>Environmental tender evaluation criteria </vt:lpstr>
      <vt:lpstr>Environmental tender evaluation criteria </vt:lpstr>
      <vt:lpstr>Environmental tender evaluation criteria </vt:lpstr>
      <vt:lpstr>Conclusion</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Hanlie Smit</dc:creator>
  <cp:lastModifiedBy>Precious Likhethe</cp:lastModifiedBy>
  <cp:revision>124</cp:revision>
  <dcterms:created xsi:type="dcterms:W3CDTF">2020-01-06T09:48:40Z</dcterms:created>
  <dcterms:modified xsi:type="dcterms:W3CDTF">2026-05-14T13:54:00Z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0x01010081382CE59325894D9A4D5DCFF0AE36CC</vt:lpwstr>
  </property>
  <property fmtid="{D5CDD505-2E9C-101B-9397-08002B2CF9AE}" pid="3" name="MediaServiceImageTags">
    <vt:lpwstr/>
  </property>
</Properties>
</file>