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  <p:sldMasterId id="2147483658" r:id="rId6"/>
    <p:sldMasterId id="2147483661" r:id="rId7"/>
    <p:sldMasterId id="2147483681" r:id="rId8"/>
  </p:sldMasterIdLst>
  <p:notesMasterIdLst>
    <p:notesMasterId r:id="rId19"/>
  </p:notesMasterIdLst>
  <p:sldIdLst>
    <p:sldId id="295" r:id="rId9"/>
    <p:sldId id="306" r:id="rId10"/>
    <p:sldId id="308" r:id="rId11"/>
    <p:sldId id="309" r:id="rId12"/>
    <p:sldId id="273" r:id="rId13"/>
    <p:sldId id="642" r:id="rId14"/>
    <p:sldId id="364" r:id="rId15"/>
    <p:sldId id="296" r:id="rId16"/>
    <p:sldId id="644" r:id="rId17"/>
    <p:sldId id="643" r:id="rId18"/>
  </p:sldIdLst>
  <p:sldSz cx="12192000" cy="6858000"/>
  <p:notesSz cx="9926638" cy="6797675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3C3"/>
    <a:srgbClr val="CDB6AA"/>
    <a:srgbClr val="ACC3C3"/>
    <a:srgbClr val="E4BC7F"/>
    <a:srgbClr val="C2C382"/>
    <a:srgbClr val="CA9987"/>
    <a:srgbClr val="B49180"/>
    <a:srgbClr val="82A5A5"/>
    <a:srgbClr val="D69B40"/>
    <a:srgbClr val="A3A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D9806F-6C10-482E-8EFE-707DBA6FC8A8}" v="2" dt="2026-08-12T12:43:30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ito Williams" userId="e47f5ef7-689c-40e7-844d-5a9005de1538" providerId="ADAL" clId="{563FA544-EA1B-4328-B873-A088378B2FF7}"/>
    <pc:docChg chg="delSld delMainMaster modNotesMaster">
      <pc:chgData name="Benito Williams" userId="e47f5ef7-689c-40e7-844d-5a9005de1538" providerId="ADAL" clId="{563FA544-EA1B-4328-B873-A088378B2FF7}" dt="2026-08-12T12:43:30.077" v="7"/>
      <pc:docMkLst>
        <pc:docMk/>
      </pc:docMkLst>
      <pc:sldChg chg="del">
        <pc:chgData name="Benito Williams" userId="e47f5ef7-689c-40e7-844d-5a9005de1538" providerId="ADAL" clId="{563FA544-EA1B-4328-B873-A088378B2FF7}" dt="2026-08-12T12:42:47.161" v="1" actId="47"/>
        <pc:sldMkLst>
          <pc:docMk/>
          <pc:sldMk cId="0" sldId="362"/>
        </pc:sldMkLst>
      </pc:sldChg>
      <pc:sldChg chg="del">
        <pc:chgData name="Benito Williams" userId="e47f5ef7-689c-40e7-844d-5a9005de1538" providerId="ADAL" clId="{563FA544-EA1B-4328-B873-A088378B2FF7}" dt="2026-08-12T12:42:51.789" v="4" actId="47"/>
        <pc:sldMkLst>
          <pc:docMk/>
          <pc:sldMk cId="1404640320" sldId="369"/>
        </pc:sldMkLst>
      </pc:sldChg>
      <pc:sldChg chg="del">
        <pc:chgData name="Benito Williams" userId="e47f5ef7-689c-40e7-844d-5a9005de1538" providerId="ADAL" clId="{563FA544-EA1B-4328-B873-A088378B2FF7}" dt="2026-08-12T12:42:52.533" v="5" actId="47"/>
        <pc:sldMkLst>
          <pc:docMk/>
          <pc:sldMk cId="1088234126" sldId="370"/>
        </pc:sldMkLst>
      </pc:sldChg>
      <pc:sldChg chg="del">
        <pc:chgData name="Benito Williams" userId="e47f5ef7-689c-40e7-844d-5a9005de1538" providerId="ADAL" clId="{563FA544-EA1B-4328-B873-A088378B2FF7}" dt="2026-08-12T12:42:45.473" v="0" actId="47"/>
        <pc:sldMkLst>
          <pc:docMk/>
          <pc:sldMk cId="1373858079" sldId="645"/>
        </pc:sldMkLst>
      </pc:sldChg>
      <pc:sldChg chg="del">
        <pc:chgData name="Benito Williams" userId="e47f5ef7-689c-40e7-844d-5a9005de1538" providerId="ADAL" clId="{563FA544-EA1B-4328-B873-A088378B2FF7}" dt="2026-08-12T12:42:48.984" v="2" actId="47"/>
        <pc:sldMkLst>
          <pc:docMk/>
          <pc:sldMk cId="101362179" sldId="646"/>
        </pc:sldMkLst>
      </pc:sldChg>
      <pc:sldChg chg="del">
        <pc:chgData name="Benito Williams" userId="e47f5ef7-689c-40e7-844d-5a9005de1538" providerId="ADAL" clId="{563FA544-EA1B-4328-B873-A088378B2FF7}" dt="2026-08-12T12:42:50.386" v="3" actId="47"/>
        <pc:sldMkLst>
          <pc:docMk/>
          <pc:sldMk cId="1742550077" sldId="647"/>
        </pc:sldMkLst>
      </pc:sldChg>
      <pc:sldMasterChg chg="del delSldLayout">
        <pc:chgData name="Benito Williams" userId="e47f5ef7-689c-40e7-844d-5a9005de1538" providerId="ADAL" clId="{563FA544-EA1B-4328-B873-A088378B2FF7}" dt="2026-08-12T12:42:50.386" v="3" actId="47"/>
        <pc:sldMasterMkLst>
          <pc:docMk/>
          <pc:sldMasterMk cId="740677678" sldId="2147483668"/>
        </pc:sldMasterMkLst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038575296" sldId="2147483669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00280051" sldId="2147483670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2627666495" sldId="2147483671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2877739995" sldId="2147483672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617623989" sldId="2147483673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988586250" sldId="2147483674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428815748" sldId="2147483675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26334341" sldId="2147483676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2674489476" sldId="2147483677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742788791" sldId="2147483678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3266029917" sldId="2147483679"/>
          </pc:sldLayoutMkLst>
        </pc:sldLayoutChg>
        <pc:sldLayoutChg chg="del">
          <pc:chgData name="Benito Williams" userId="e47f5ef7-689c-40e7-844d-5a9005de1538" providerId="ADAL" clId="{563FA544-EA1B-4328-B873-A088378B2FF7}" dt="2026-08-12T12:42:50.386" v="3" actId="47"/>
          <pc:sldLayoutMkLst>
            <pc:docMk/>
            <pc:sldMasterMk cId="740677678" sldId="2147483668"/>
            <pc:sldLayoutMk cId="2995096946" sldId="214748368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2026/08/12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6.emf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4118011"/>
            <a:ext cx="12191985" cy="2464126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111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71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37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76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863524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1065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583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95993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1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4118011"/>
            <a:ext cx="12191985" cy="2464126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00" b="0" i="0" u="none" strike="noStrike" kern="1200" cap="none" spc="0" normalizeH="0" baseline="0" noProof="0">
              <a:ln>
                <a:noFill/>
              </a:ln>
              <a:solidFill>
                <a:srgbClr val="003896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9F7F9-0A64-439D-BDE5-981E9CB70AC1}" type="slidenum">
              <a:rPr kumimoji="0" lang="en-ZA" sz="1000" b="0" i="0" u="none" strike="noStrike" kern="1200" cap="none" spc="0" normalizeH="0" baseline="0" noProof="0">
                <a:ln>
                  <a:noFill/>
                </a:ln>
                <a:solidFill>
                  <a:srgbClr val="003896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1000" b="0" i="0" u="none" strike="noStrike" kern="1200" cap="none" spc="0" normalizeH="0" baseline="0" noProof="0">
              <a:ln>
                <a:noFill/>
              </a:ln>
              <a:solidFill>
                <a:srgbClr val="003896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646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5B62EC-B6C1-F2E0-BCEA-0FBCE271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C84CC2-2711-547D-23F8-A313AB59E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223493"/>
            <a:ext cx="11383851" cy="485902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167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10" Type="http://schemas.openxmlformats.org/officeDocument/2006/relationships/image" Target="../media/image3.emf"/><Relationship Id="rId4" Type="http://schemas.openxmlformats.org/officeDocument/2006/relationships/theme" Target="../theme/theme2.xml"/><Relationship Id="rId9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oleObject" Target="../embeddings/oleObject4.bin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9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slideLayout" Target="../slideLayouts/slideLayout13.xml"/><Relationship Id="rId7" Type="http://schemas.openxmlformats.org/officeDocument/2006/relationships/tags" Target="../tags/tag26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4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4.xml"/><Relationship Id="rId9" Type="http://schemas.openxmlformats.org/officeDocument/2006/relationships/oleObject" Target="../embeddings/oleObject1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openxmlformats.org/officeDocument/2006/relationships/tags" Target="../tags/tag39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ags" Target="../tags/tag38.xml"/><Relationship Id="rId11" Type="http://schemas.openxmlformats.org/officeDocument/2006/relationships/image" Target="../media/image2.emf"/><Relationship Id="rId5" Type="http://schemas.openxmlformats.org/officeDocument/2006/relationships/theme" Target="../theme/theme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9.xml"/><Relationship Id="rId9" Type="http://schemas.openxmlformats.org/officeDocument/2006/relationships/oleObject" Target="../embeddings/oleObject4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1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9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66A82E-2CA2-0BBB-B6D5-7783C1385D0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98" y="6273795"/>
            <a:ext cx="1494155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29B6C00-1054-2E3C-47EA-23DA27F96A7D}"/>
              </a:ext>
            </a:extLst>
          </p:cNvPr>
          <p:cNvSpPr txBox="1"/>
          <p:nvPr userDrawn="1"/>
        </p:nvSpPr>
        <p:spPr>
          <a:xfrm>
            <a:off x="361681" y="6356350"/>
            <a:ext cx="13356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</a:pPr>
            <a:r>
              <a:rPr lang="en-US" sz="1100" dirty="0"/>
              <a:t>In partnership with</a:t>
            </a:r>
            <a:endParaRPr lang="en-ZA" sz="1100" dirty="0" err="1"/>
          </a:p>
        </p:txBody>
      </p:sp>
    </p:spTree>
    <p:extLst>
      <p:ext uri="{BB962C8B-B14F-4D97-AF65-F5344CB8AC3E}">
        <p14:creationId xmlns:p14="http://schemas.microsoft.com/office/powerpoint/2010/main" val="26894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ENVIRONMENTAL PRESENTATION CRITERIA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CADA-DE41-379E-EBA9-025F5F59D2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Benito Williams  / Winnie Sebogodi / Vuyazi Mongwe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3E007-85FD-6A38-301F-BC4870BEDB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2026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A67D64F-AB05-8402-5AAA-9017ADDDC4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>
            <a:fillRect/>
          </a:stretch>
        </p:blipFill>
        <p:spPr/>
      </p:pic>
      <p:pic>
        <p:nvPicPr>
          <p:cNvPr id="9" name="Picture Placeholder 8" descr="A couple of men looking at windmills&#10;&#10;Description automatically generated">
            <a:extLst>
              <a:ext uri="{FF2B5EF4-FFF2-40B4-BE49-F238E27FC236}">
                <a16:creationId xmlns:a16="http://schemas.microsoft.com/office/drawing/2014/main" id="{FFBD1EF7-2CDB-C03B-400E-8370239DFE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6" t="16158" r="23284" b="395"/>
          <a:stretch/>
        </p:blipFill>
        <p:spPr>
          <a:xfrm>
            <a:off x="981350" y="2527772"/>
            <a:ext cx="3294850" cy="3294850"/>
          </a:xfrm>
        </p:spPr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8" name="Picture Placeholder 7" descr="A large white building with towers&#10;&#10;Description automatically generated">
            <a:extLst>
              <a:ext uri="{FF2B5EF4-FFF2-40B4-BE49-F238E27FC236}">
                <a16:creationId xmlns:a16="http://schemas.microsoft.com/office/drawing/2014/main" id="{2A7B6360-63ED-CE58-CFE0-846D78B363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2" r="17432"/>
          <a:stretch>
            <a:fillRect/>
          </a:stretch>
        </p:blipFill>
        <p:spPr/>
      </p:pic>
      <p:pic>
        <p:nvPicPr>
          <p:cNvPr id="6" name="Picture Placeholder 5" descr="Hands holding the earth in their hands&#10;&#10;Description automatically generated">
            <a:extLst>
              <a:ext uri="{FF2B5EF4-FFF2-40B4-BE49-F238E27FC236}">
                <a16:creationId xmlns:a16="http://schemas.microsoft.com/office/drawing/2014/main" id="{D488A3E7-17F1-D6B0-2382-CBED946385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1" r="125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066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6A103-1BBD-4CE4-B7AC-90B6720F5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63" y="152401"/>
            <a:ext cx="6519862" cy="666750"/>
          </a:xfrm>
        </p:spPr>
        <p:txBody>
          <a:bodyPr/>
          <a:lstStyle/>
          <a:p>
            <a:pPr algn="ctr"/>
            <a:r>
              <a:rPr lang="en-ZA" sz="2000" b="1" dirty="0"/>
              <a:t>1. A</a:t>
            </a:r>
            <a:r>
              <a:rPr lang="en-ZA" sz="2000" b="1" dirty="0">
                <a:ea typeface="Times New Roman" panose="02020603050405020304" pitchFamily="18" charset="0"/>
              </a:rPr>
              <a:t>CKNOWLEDGEMENT OF ESKOM'S SHE RULES AND REQUIREMENTS </a:t>
            </a:r>
            <a:endParaRPr lang="en-GB" sz="2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95D64-A836-40E3-8DB4-320F7FDA8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00"/>
              </a:spcAft>
              <a:tabLst>
                <a:tab pos="252095" algn="l"/>
                <a:tab pos="575945" algn="l"/>
                <a:tab pos="828040" algn="l"/>
                <a:tab pos="1332230" algn="l"/>
                <a:tab pos="1583690" algn="l"/>
                <a:tab pos="1835785" algn="l"/>
                <a:tab pos="2087880" algn="l"/>
                <a:tab pos="2339975" algn="l"/>
                <a:tab pos="2592070" algn="l"/>
                <a:tab pos="2844165" algn="l"/>
              </a:tabLst>
            </a:pPr>
            <a:r>
              <a:rPr lang="en-US" sz="18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Pre-requisite</a:t>
            </a:r>
            <a:endParaRPr lang="en-ZA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ZA" sz="1800" dirty="0">
                <a:solidFill>
                  <a:srgbClr val="002060"/>
                </a:solidFill>
                <a:ea typeface="Times New Roman" panose="02020603050405020304" pitchFamily="18" charset="0"/>
              </a:rPr>
              <a:t>Is the acknowledgement of Eskom's SHE rules and requirements form (Annexure B) signed and a copy thereof attached to this tender submissions by the tenderer?</a:t>
            </a:r>
          </a:p>
          <a:p>
            <a:r>
              <a:rPr lang="en-ZA" sz="1800" dirty="0">
                <a:solidFill>
                  <a:srgbClr val="002060"/>
                </a:solidFill>
              </a:rPr>
              <a:t>Duplicate copy MUST be added to the Environmental Tender submission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1F9C9-4E6F-4BAC-8665-80840A7F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35D63-532A-4BAE-972C-C4397A7B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280D1-59E7-4AE7-840A-121954A2E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792" y="3932581"/>
            <a:ext cx="1748028" cy="17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9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/>
              <a:t>WASTE MANAGEMENT PLAN (WMP)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</a:rPr>
              <a:t>A WMP should include: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 The contractor’s  detailed </a:t>
            </a:r>
            <a:r>
              <a:rPr lang="en-US" sz="2000" b="1" u="sng" dirty="0">
                <a:solidFill>
                  <a:srgbClr val="002060"/>
                </a:solidFill>
              </a:rPr>
              <a:t>DESCRIPTION</a:t>
            </a:r>
            <a:r>
              <a:rPr lang="en-US" sz="2000" dirty="0">
                <a:solidFill>
                  <a:srgbClr val="002060"/>
                </a:solidFill>
              </a:rPr>
              <a:t> of the different waste streams expected during the </a:t>
            </a:r>
            <a:r>
              <a:rPr lang="en-US" sz="2000" b="1" u="sng" dirty="0">
                <a:solidFill>
                  <a:srgbClr val="002060"/>
                </a:solidFill>
              </a:rPr>
              <a:t>RELATED PROJECT/SCOPE;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How this waste will be </a:t>
            </a:r>
            <a:r>
              <a:rPr lang="en-US" sz="2000" b="1" u="sng" dirty="0">
                <a:solidFill>
                  <a:srgbClr val="002060"/>
                </a:solidFill>
              </a:rPr>
              <a:t>STORED, TRANSPORTED AND DISPOSED OF;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The WMP should also deal with the contractor’s </a:t>
            </a:r>
            <a:r>
              <a:rPr lang="en-US" sz="2000" b="1" u="sng" dirty="0">
                <a:solidFill>
                  <a:srgbClr val="002060"/>
                </a:solidFill>
              </a:rPr>
              <a:t>PREVENTION OF POLLUTION, LITTERING AND WASTE MINIMIZATION METHODS SUCH AS REUSE, RECYCLE AND REDUCE</a:t>
            </a:r>
            <a:endParaRPr lang="en-US" sz="2000" b="1" u="sng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2E1ACF-2843-4839-97AF-505634CCAF31}"/>
              </a:ext>
            </a:extLst>
          </p:cNvPr>
          <p:cNvGrpSpPr/>
          <p:nvPr/>
        </p:nvGrpSpPr>
        <p:grpSpPr>
          <a:xfrm>
            <a:off x="1399592" y="3722914"/>
            <a:ext cx="8694531" cy="2424915"/>
            <a:chOff x="304800" y="3846513"/>
            <a:chExt cx="8382000" cy="2171700"/>
          </a:xfrm>
        </p:grpSpPr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DAD425B6-BF08-4183-97F6-BB8C4C191B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3846513"/>
              <a:ext cx="2247900" cy="2038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1">
              <a:extLst>
                <a:ext uri="{FF2B5EF4-FFF2-40B4-BE49-F238E27FC236}">
                  <a16:creationId xmlns:a16="http://schemas.microsoft.com/office/drawing/2014/main" id="{2598F4CC-DED9-480C-8ED6-40663D9DE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3846513"/>
              <a:ext cx="2895600" cy="217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0DD188D-287C-4D6F-926D-9CF719BAF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100" y="3846513"/>
              <a:ext cx="2806700" cy="210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3473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5DCB8-BAE4-44DB-8BBA-370F1ACA0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ENVIRONMENTAL INDUCTION &amp; TRAINING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31B55-3B87-467E-A52F-716016FD9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The Contractor shall develop and maintain a documented procedure outlining the method for implementing and managing environmental induction and training programmes.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</a:rPr>
              <a:t>The procedure shall address both internal and external environmental training, including site-specific inductions for employees, subcontractors, and visitors, as well as any specialized external training requirements.</a:t>
            </a:r>
          </a:p>
          <a:p>
            <a:pPr algn="just"/>
            <a:r>
              <a:rPr lang="en-GB" sz="2000" dirty="0">
                <a:solidFill>
                  <a:srgbClr val="002060"/>
                </a:solidFill>
              </a:rPr>
              <a:t>Thorough consideration must be given when developing a company specific training needs analysis &amp; matrix. </a:t>
            </a:r>
            <a:r>
              <a:rPr lang="en-US" sz="2000" dirty="0">
                <a:solidFill>
                  <a:srgbClr val="002060"/>
                </a:solidFill>
              </a:rPr>
              <a:t>The Contractor shall conduct a comprehensive training needs analysis (TNA) to identify competency requirements associated with environmental aspects, risks, and legal obligations.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309C2-4ECA-4425-B26E-D897B880206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39A2-D9AA-4F0A-A649-6DE099F2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5F7EFD74-0A2D-4CA1-AC5B-E61A18878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006" y="4052587"/>
            <a:ext cx="3451200" cy="2381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16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563" y="147638"/>
            <a:ext cx="6519862" cy="666750"/>
          </a:xfrm>
        </p:spPr>
        <p:txBody>
          <a:bodyPr/>
          <a:lstStyle/>
          <a:p>
            <a:pPr algn="ctr"/>
            <a:r>
              <a:rPr lang="en-ZA" sz="2000" b="1" dirty="0"/>
              <a:t>ENVIRONMENTAL INCIDENT PROCEDURE &amp; REGISTER</a:t>
            </a:r>
            <a:endParaRPr lang="en-GB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2000" dirty="0">
                <a:solidFill>
                  <a:srgbClr val="002060"/>
                </a:solidFill>
              </a:rPr>
              <a:t>The requirement is for a procedure for the management of environmental incidents.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rgbClr val="002060"/>
                </a:solidFill>
              </a:rPr>
              <a:t>This includes the following, but not limited:</a:t>
            </a:r>
          </a:p>
          <a:p>
            <a:pPr marL="73660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REPORTING PERIOD; </a:t>
            </a:r>
          </a:p>
          <a:p>
            <a:pPr marL="73660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REPORTING CHAINS; </a:t>
            </a:r>
          </a:p>
          <a:p>
            <a:pPr marL="73660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CAPTURING OF INCIDENTS; </a:t>
            </a:r>
          </a:p>
          <a:p>
            <a:pPr marL="73660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IMMEDIATE &amp; CORRECTIVE ACTIONS;</a:t>
            </a:r>
          </a:p>
          <a:p>
            <a:pPr marL="73660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 KEY LESSONS LEARNED.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52095" algn="l"/>
                <a:tab pos="575945" algn="l"/>
                <a:tab pos="828040" algn="l"/>
                <a:tab pos="1332230" algn="l"/>
                <a:tab pos="1583690" algn="l"/>
                <a:tab pos="1835785" algn="l"/>
                <a:tab pos="2087880" algn="l"/>
                <a:tab pos="2339975" algn="l"/>
                <a:tab pos="2592070" algn="l"/>
                <a:tab pos="2844165" algn="l"/>
              </a:tabLst>
              <a:defRPr/>
            </a:pPr>
            <a:endParaRPr lang="en-US" sz="2000" b="1" dirty="0">
              <a:solidFill>
                <a:srgbClr val="DDDDDD">
                  <a:lumMod val="10000"/>
                </a:srgbClr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52095" algn="l"/>
                <a:tab pos="575945" algn="l"/>
                <a:tab pos="828040" algn="l"/>
                <a:tab pos="1332230" algn="l"/>
                <a:tab pos="1583690" algn="l"/>
                <a:tab pos="1835785" algn="l"/>
                <a:tab pos="2087880" algn="l"/>
                <a:tab pos="2339975" algn="l"/>
                <a:tab pos="2592070" algn="l"/>
                <a:tab pos="2844165" algn="l"/>
              </a:tabLst>
              <a:defRPr/>
            </a:pPr>
            <a:r>
              <a:rPr lang="en-US" sz="2000" b="1" dirty="0">
                <a:solidFill>
                  <a:srgbClr val="002060"/>
                </a:solidFill>
              </a:rPr>
              <a:t>This </a:t>
            </a:r>
            <a:r>
              <a:rPr lang="en-US" sz="2000" b="1" u="sng" dirty="0">
                <a:solidFill>
                  <a:srgbClr val="002060"/>
                </a:solidFill>
              </a:rPr>
              <a:t>register</a:t>
            </a:r>
            <a:r>
              <a:rPr lang="en-US" sz="2000" b="1" dirty="0">
                <a:solidFill>
                  <a:srgbClr val="002060"/>
                </a:solidFill>
              </a:rPr>
              <a:t> is in tabular format with the following fields: Description of incident, date of incident, reported to, actions taken and status of recommendations </a:t>
            </a:r>
            <a:endParaRPr lang="en-ZA" sz="2000" b="1" dirty="0">
              <a:solidFill>
                <a:srgbClr val="002060"/>
              </a:solidFill>
            </a:endParaRPr>
          </a:p>
          <a:p>
            <a:pPr marL="736600" lvl="1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2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563" y="147638"/>
            <a:ext cx="6519862" cy="666750"/>
          </a:xfrm>
        </p:spPr>
        <p:txBody>
          <a:bodyPr/>
          <a:lstStyle/>
          <a:p>
            <a:pPr algn="ctr"/>
            <a:r>
              <a:rPr lang="en-ZA" sz="2000" b="1" dirty="0"/>
              <a:t>ENVIRONMENTAL INCIDENT PROCEDURE &amp; REGISTER</a:t>
            </a:r>
            <a:endParaRPr lang="en-GB" sz="2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2BF5E-A59E-65ED-C465-6D6F02925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3" t="20231" r="74730" b="30124"/>
          <a:stretch/>
        </p:blipFill>
        <p:spPr>
          <a:xfrm>
            <a:off x="2394538" y="1035235"/>
            <a:ext cx="6908489" cy="516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9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b="1" dirty="0"/>
              <a:t>ENVIRONMENTAL EMERGENCY PREPAREDNESS &amp; RESPONSE PLAN</a:t>
            </a:r>
            <a:endParaRPr lang="en-GB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en-GB" sz="2400" dirty="0">
                <a:solidFill>
                  <a:srgbClr val="002060"/>
                </a:solidFill>
              </a:rPr>
              <a:t>The Contractor shall establish and maintain a documented procedure that identifies all potential environmental emergencies relevant to site activities. These may include, but are not limited to: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Hazardous chemical or hydrocarbon spillages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Air pollution incidents (e.g. dust, smoke, gas emissions)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Waste management incidents (e.g. illegal dumping, uncontrolled waste release)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Encounters with dangerous wildlife (e.g. bees, snakes, other fauna)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Fire incidents that may result in environmental contamination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Water contamination (e.g. sewage spills, oil entering stormwater systems)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GB" sz="2400" b="1" u="sng" dirty="0">
                <a:solidFill>
                  <a:srgbClr val="002060"/>
                </a:solidFill>
              </a:rPr>
              <a:t>Note: </a:t>
            </a:r>
            <a:r>
              <a:rPr lang="en-GB" sz="2400" dirty="0">
                <a:solidFill>
                  <a:srgbClr val="002060"/>
                </a:solidFill>
              </a:rPr>
              <a:t>Environmental emergencies exclude natural disasters such as hurricanes, tornadoes, blizzards, and earthquakes.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96C4E4-F781-410B-AD6C-1AF225F5EE3D}" type="slidenum">
              <a:rPr kumimoji="0" lang="en-ZA" sz="1000" b="0" i="0" u="none" strike="noStrike" kern="1200" cap="none" spc="0" normalizeH="0" baseline="0" noProof="0" smtClean="0">
                <a:ln>
                  <a:noFill/>
                </a:ln>
                <a:solidFill>
                  <a:srgbClr val="83725B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83725B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 algn="ctr"/>
            <a:r>
              <a:rPr lang="en-ZA" b="1" dirty="0"/>
              <a:t>2. ENVIRONMENTAL POLICY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681" y="1127557"/>
            <a:ext cx="7164534" cy="5524674"/>
          </a:xfrm>
        </p:spPr>
        <p:txBody>
          <a:bodyPr wrap="square" anchor="t">
            <a:normAutofit/>
          </a:bodyPr>
          <a:lstStyle/>
          <a:p>
            <a:pPr marL="342900" indent="-342900" algn="just" fontAlgn="t">
              <a:buAutoNum type="arabicPeriod"/>
            </a:pPr>
            <a:r>
              <a:rPr lang="en-US" sz="2400" dirty="0">
                <a:solidFill>
                  <a:srgbClr val="002060"/>
                </a:solidFill>
              </a:rPr>
              <a:t>The Environmental Policy (or SHEQ Policy) shall be: Formally approved and signed by the named Chief Executive Officer (CEO) or Managing Member, demonstrating top management commitment; and dated and reviewed at defined intervals to ensure continued relevance.</a:t>
            </a:r>
          </a:p>
          <a:p>
            <a:pPr marL="342900" indent="-342900" algn="just" fontAlgn="t">
              <a:buAutoNum type="arabicPeriod"/>
            </a:pP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u="sng" dirty="0">
                <a:solidFill>
                  <a:srgbClr val="002060"/>
                </a:solidFill>
              </a:rPr>
              <a:t>MUST</a:t>
            </a:r>
            <a:r>
              <a:rPr lang="en-US" sz="2400" dirty="0">
                <a:solidFill>
                  <a:srgbClr val="002060"/>
                </a:solidFill>
              </a:rPr>
              <a:t> include a commitment to environment (Protection of the environment, including prevention of pollution and minimization of environmental impacts arising from operations;) Compliance with applicable environmental legislation and other requirements, including regulatory permits, licences, and client-specific obligations (e.g. Eskom requirements);</a:t>
            </a:r>
          </a:p>
          <a:p>
            <a:pPr marL="342900" indent="-342900" fontAlgn="t">
              <a:buAutoNum type="arabicPeriod"/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DDC633D-0B52-4A0F-B7F4-47471054D4CD}" type="datetime1">
              <a:rPr kumimoji="0" lang="en-ZA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2026/08/12</a:t>
            </a:fld>
            <a:endParaRPr kumimoji="0" lang="en-ZA" altLang="en-US" sz="1800" b="0" i="0" u="none" strike="noStrike" kern="120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95F064C-0D4B-461D-A461-6E2CF11F294C}" type="slidenum">
              <a:rPr kumimoji="0" lang="en-ZA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896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altLang="en-US" sz="1000" b="0" i="0" u="none" strike="noStrike" kern="1200" cap="none" spc="0" normalizeH="0" baseline="0" noProof="0">
              <a:ln>
                <a:noFill/>
              </a:ln>
              <a:solidFill>
                <a:srgbClr val="003896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2" descr="Hands holding a tree&#10;&#10;Description automatically generated with low confidence">
            <a:extLst>
              <a:ext uri="{FF2B5EF4-FFF2-40B4-BE49-F238E27FC236}">
                <a16:creationId xmlns:a16="http://schemas.microsoft.com/office/drawing/2014/main" id="{FC6C344D-F618-4048-BEAB-489AF5EBF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8318"/>
          <a:stretch/>
        </p:blipFill>
        <p:spPr bwMode="auto">
          <a:xfrm>
            <a:off x="7717106" y="1127557"/>
            <a:ext cx="4113213" cy="491110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089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C2B523-1CC8-A2AD-704A-1DA389AF8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060910"/>
              </p:ext>
            </p:extLst>
          </p:nvPr>
        </p:nvGraphicFramePr>
        <p:xfrm>
          <a:off x="749030" y="1196754"/>
          <a:ext cx="9590359" cy="43924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6882">
                  <a:extLst>
                    <a:ext uri="{9D8B030D-6E8A-4147-A177-3AD203B41FA5}">
                      <a16:colId xmlns:a16="http://schemas.microsoft.com/office/drawing/2014/main" val="1194362696"/>
                    </a:ext>
                  </a:extLst>
                </a:gridCol>
                <a:gridCol w="4414444">
                  <a:extLst>
                    <a:ext uri="{9D8B030D-6E8A-4147-A177-3AD203B41FA5}">
                      <a16:colId xmlns:a16="http://schemas.microsoft.com/office/drawing/2014/main" val="1919257569"/>
                    </a:ext>
                  </a:extLst>
                </a:gridCol>
                <a:gridCol w="1084139">
                  <a:extLst>
                    <a:ext uri="{9D8B030D-6E8A-4147-A177-3AD203B41FA5}">
                      <a16:colId xmlns:a16="http://schemas.microsoft.com/office/drawing/2014/main" val="4170480415"/>
                    </a:ext>
                  </a:extLst>
                </a:gridCol>
                <a:gridCol w="591792">
                  <a:extLst>
                    <a:ext uri="{9D8B030D-6E8A-4147-A177-3AD203B41FA5}">
                      <a16:colId xmlns:a16="http://schemas.microsoft.com/office/drawing/2014/main" val="2126441226"/>
                    </a:ext>
                  </a:extLst>
                </a:gridCol>
                <a:gridCol w="3043102">
                  <a:extLst>
                    <a:ext uri="{9D8B030D-6E8A-4147-A177-3AD203B41FA5}">
                      <a16:colId xmlns:a16="http://schemas.microsoft.com/office/drawing/2014/main" val="2067756789"/>
                    </a:ext>
                  </a:extLst>
                </a:gridCol>
              </a:tblGrid>
              <a:tr h="16388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KPIs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Submission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= Yes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 No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Actual score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457321"/>
                  </a:ext>
                </a:extLst>
              </a:tr>
              <a:tr h="1580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Annexure B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 the acknowledgement of </a:t>
                      </a:r>
                      <a:r>
                        <a:rPr lang="en-ZA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Eskom's SHE rules</a:t>
                      </a:r>
                      <a:r>
                        <a:rPr lang="en-ZA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requirements form </a:t>
                      </a:r>
                      <a:r>
                        <a:rPr lang="en-ZA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(Annexure B)</a:t>
                      </a:r>
                      <a:r>
                        <a:rPr lang="en-ZA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signed and submitted by the tenderer?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944860"/>
                  </a:ext>
                </a:extLst>
              </a:tr>
              <a:tr h="706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ISO 14001 Environmental Management Standard certificate.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75167"/>
                  </a:ext>
                </a:extLst>
              </a:tr>
              <a:tr h="46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52095" algn="l"/>
                          <a:tab pos="575945" algn="l"/>
                          <a:tab pos="828040" algn="l"/>
                          <a:tab pos="1332230" algn="l"/>
                          <a:tab pos="1583690" algn="l"/>
                          <a:tab pos="1835785" algn="l"/>
                          <a:tab pos="2087880" algn="l"/>
                          <a:tab pos="2339975" algn="l"/>
                          <a:tab pos="2592070" algn="l"/>
                          <a:tab pos="2844165" algn="l"/>
                        </a:tabLst>
                      </a:pPr>
                      <a:r>
                        <a:rPr lang="en-ZA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Approved/Not Approved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5" marR="6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0758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8254303-AB4D-01AC-DD39-770A30EE974C}"/>
              </a:ext>
            </a:extLst>
          </p:cNvPr>
          <p:cNvSpPr txBox="1"/>
          <p:nvPr/>
        </p:nvSpPr>
        <p:spPr>
          <a:xfrm>
            <a:off x="1138136" y="554477"/>
            <a:ext cx="1440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</a:pPr>
            <a:r>
              <a:rPr lang="en-US" sz="2800" dirty="0">
                <a:solidFill>
                  <a:schemeClr val="bg1"/>
                </a:solidFill>
              </a:rPr>
              <a:t>PART B</a:t>
            </a:r>
            <a:endParaRPr lang="en-ZA" sz="28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915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1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4.xml><?xml version="1.0" encoding="utf-8"?>
<a:theme xmlns:a="http://schemas.openxmlformats.org/drawingml/2006/main" name="1_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5.xml><?xml version="1.0" encoding="utf-8"?>
<a:theme xmlns:a="http://schemas.openxmlformats.org/drawingml/2006/main" name="2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2ce80fd-aba7-4204-8b3e-fd875cc59d3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82CE59325894D9A4D5DCFF0AE36CC" ma:contentTypeVersion="18" ma:contentTypeDescription="Create a new document." ma:contentTypeScope="" ma:versionID="71e37800dd32e7604ba6ddb7fbda6db7">
  <xsd:schema xmlns:xsd="http://www.w3.org/2001/XMLSchema" xmlns:xs="http://www.w3.org/2001/XMLSchema" xmlns:p="http://schemas.microsoft.com/office/2006/metadata/properties" xmlns:ns3="5310fcdc-81f2-4ce5-8f3d-18c2c547f1cc" xmlns:ns4="e2ce80fd-aba7-4204-8b3e-fd875cc59d31" targetNamespace="http://schemas.microsoft.com/office/2006/metadata/properties" ma:root="true" ma:fieldsID="5d8500933f34fa04817fe7c7a4a1efaa" ns3:_="" ns4:_="">
    <xsd:import namespace="5310fcdc-81f2-4ce5-8f3d-18c2c547f1cc"/>
    <xsd:import namespace="e2ce80fd-aba7-4204-8b3e-fd875cc59d3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0fcdc-81f2-4ce5-8f3d-18c2c547f1c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e80fd-aba7-4204-8b3e-fd875cc59d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7FBBC9-AAD7-4C6C-A5E2-1B418E581B76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e2ce80fd-aba7-4204-8b3e-fd875cc59d31"/>
    <ds:schemaRef ds:uri="5310fcdc-81f2-4ce5-8f3d-18c2c547f1cc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A054DEF-E62C-455D-83C9-4644C3BCA9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10fcdc-81f2-4ce5-8f3d-18c2c547f1cc"/>
    <ds:schemaRef ds:uri="e2ce80fd-aba7-4204-8b3e-fd875cc59d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8C55A5-22DE-4D45-8F5C-ACF0955A7B6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5330</TotalTime>
  <Words>603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Wingdings</vt:lpstr>
      <vt:lpstr>Office Theme</vt:lpstr>
      <vt:lpstr>Content Slide Master</vt:lpstr>
      <vt:lpstr>1_Content Slide Master</vt:lpstr>
      <vt:lpstr>1_Office Theme</vt:lpstr>
      <vt:lpstr>2_Content Slide Master</vt:lpstr>
      <vt:lpstr>think-cell Slide</vt:lpstr>
      <vt:lpstr>ENVIRONMENTAL PRESENTATION CRITERIA</vt:lpstr>
      <vt:lpstr>1. ACKNOWLEDGEMENT OF ESKOM'S SHE RULES AND REQUIREMENTS </vt:lpstr>
      <vt:lpstr>WASTE MANAGEMENT PLAN (WMP)</vt:lpstr>
      <vt:lpstr>ENVIRONMENTAL INDUCTION &amp; TRAINING</vt:lpstr>
      <vt:lpstr>ENVIRONMENTAL INCIDENT PROCEDURE &amp; REGISTER</vt:lpstr>
      <vt:lpstr>ENVIRONMENTAL INCIDENT PROCEDURE &amp; REGISTER</vt:lpstr>
      <vt:lpstr>ENVIRONMENTAL EMERGENCY PREPAREDNESS &amp; RESPONSE PLAN</vt:lpstr>
      <vt:lpstr>2. ENVIRONMENTAL POLICY</vt:lpstr>
      <vt:lpstr>PowerPoint Presentation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Blue 16x9</dc:title>
  <dc:creator>Hanlie Smit</dc:creator>
  <cp:lastModifiedBy>Benito Williams</cp:lastModifiedBy>
  <cp:revision>32</cp:revision>
  <dcterms:created xsi:type="dcterms:W3CDTF">2020-01-06T09:48:40Z</dcterms:created>
  <dcterms:modified xsi:type="dcterms:W3CDTF">2026-08-12T12:43:39Z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0x01010081382CE59325894D9A4D5DCFF0AE36CC</vt:lpwstr>
  </property>
</Properties>
</file>