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72" r:id="rId2"/>
    <p:sldMasterId id="2147483684" r:id="rId3"/>
    <p:sldMasterId id="2147483744" r:id="rId4"/>
    <p:sldMasterId id="2147483708" r:id="rId5"/>
    <p:sldMasterId id="2147483720" r:id="rId6"/>
    <p:sldMasterId id="2147483732" r:id="rId7"/>
    <p:sldMasterId id="2147483746" r:id="rId8"/>
    <p:sldMasterId id="2147483750" r:id="rId9"/>
    <p:sldMasterId id="2147483752" r:id="rId10"/>
  </p:sldMasterIdLst>
  <p:notesMasterIdLst>
    <p:notesMasterId r:id="rId41"/>
  </p:notesMasterIdLst>
  <p:handoutMasterIdLst>
    <p:handoutMasterId r:id="rId42"/>
  </p:handoutMasterIdLst>
  <p:sldIdLst>
    <p:sldId id="256" r:id="rId11"/>
    <p:sldId id="577" r:id="rId12"/>
    <p:sldId id="380" r:id="rId13"/>
    <p:sldId id="547" r:id="rId14"/>
    <p:sldId id="275" r:id="rId15"/>
    <p:sldId id="335" r:id="rId16"/>
    <p:sldId id="326" r:id="rId17"/>
    <p:sldId id="494" r:id="rId18"/>
    <p:sldId id="276" r:id="rId19"/>
    <p:sldId id="279" r:id="rId20"/>
    <p:sldId id="280" r:id="rId21"/>
    <p:sldId id="497" r:id="rId22"/>
    <p:sldId id="282" r:id="rId23"/>
    <p:sldId id="541" r:id="rId24"/>
    <p:sldId id="284" r:id="rId25"/>
    <p:sldId id="501" r:id="rId26"/>
    <p:sldId id="500" r:id="rId27"/>
    <p:sldId id="287" r:id="rId28"/>
    <p:sldId id="502" r:id="rId29"/>
    <p:sldId id="503" r:id="rId30"/>
    <p:sldId id="505" r:id="rId31"/>
    <p:sldId id="504" r:id="rId32"/>
    <p:sldId id="560" r:id="rId33"/>
    <p:sldId id="573" r:id="rId34"/>
    <p:sldId id="575" r:id="rId35"/>
    <p:sldId id="531" r:id="rId36"/>
    <p:sldId id="534" r:id="rId37"/>
    <p:sldId id="506" r:id="rId38"/>
    <p:sldId id="562" r:id="rId39"/>
    <p:sldId id="544"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3082D2-26EA-4243-A1BF-C365DC097D0D}">
          <p14:sldIdLst>
            <p14:sldId id="256"/>
            <p14:sldId id="577"/>
            <p14:sldId id="380"/>
            <p14:sldId id="547"/>
            <p14:sldId id="275"/>
            <p14:sldId id="335"/>
            <p14:sldId id="326"/>
            <p14:sldId id="494"/>
            <p14:sldId id="276"/>
            <p14:sldId id="279"/>
            <p14:sldId id="280"/>
            <p14:sldId id="497"/>
            <p14:sldId id="282"/>
            <p14:sldId id="541"/>
            <p14:sldId id="284"/>
            <p14:sldId id="501"/>
            <p14:sldId id="500"/>
            <p14:sldId id="287"/>
            <p14:sldId id="502"/>
            <p14:sldId id="503"/>
            <p14:sldId id="505"/>
            <p14:sldId id="504"/>
          </p14:sldIdLst>
        </p14:section>
        <p14:section name="Untitled Section" id="{41FDF5BC-AD2C-4790-9E13-42E051DB9D5F}">
          <p14:sldIdLst>
            <p14:sldId id="560"/>
            <p14:sldId id="573"/>
            <p14:sldId id="575"/>
            <p14:sldId id="531"/>
            <p14:sldId id="534"/>
            <p14:sldId id="506"/>
            <p14:sldId id="562"/>
          </p14:sldIdLst>
        </p14:section>
        <p14:section name="Untitled Section" id="{5CEF603E-2C9A-4A97-A4C6-91C02901521B}">
          <p14:sldIdLst>
            <p14:sldId id="5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lene Links (WR)" initials="SL(" lastIdx="1" clrIdx="0">
    <p:extLst>
      <p:ext uri="{19B8F6BF-5375-455C-9EA6-DF929625EA0E}">
        <p15:presenceInfo xmlns:p15="http://schemas.microsoft.com/office/powerpoint/2012/main" userId="S-1-5-21-1004336348-362288127-725345543-33357" providerId="AD"/>
      </p:ext>
    </p:extLst>
  </p:cmAuthor>
  <p:cmAuthor id="2" name="Stella Nyathikazi (NR)" initials="SN(" lastIdx="1" clrIdx="1">
    <p:extLst>
      <p:ext uri="{19B8F6BF-5375-455C-9EA6-DF929625EA0E}">
        <p15:presenceInfo xmlns:p15="http://schemas.microsoft.com/office/powerpoint/2012/main" userId="S::NyathikaziS@nra.co.za::637336f7-a2eb-49af-8dec-6aab913447d9" providerId="AD"/>
      </p:ext>
    </p:extLst>
  </p:cmAuthor>
  <p:cmAuthor id="3" name="Hennie Kotze (NR)" initials="HK" lastIdx="4" clrIdx="2">
    <p:extLst>
      <p:ext uri="{19B8F6BF-5375-455C-9EA6-DF929625EA0E}">
        <p15:presenceInfo xmlns:p15="http://schemas.microsoft.com/office/powerpoint/2012/main" userId="Hennie Kotze (N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F9A8E-2FEC-45F5-A2C3-44FC4A4374A6}" v="48" dt="2023-03-02T09:56:21.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12" autoAdjust="0"/>
    <p:restoredTop sz="94636"/>
  </p:normalViewPr>
  <p:slideViewPr>
    <p:cSldViewPr snapToGrid="0" snapToObjects="1">
      <p:cViewPr varScale="1">
        <p:scale>
          <a:sx n="52" d="100"/>
          <a:sy n="52" d="100"/>
        </p:scale>
        <p:origin x="274" y="29"/>
      </p:cViewPr>
      <p:guideLst/>
    </p:cSldViewPr>
  </p:slideViewPr>
  <p:notesTextViewPr>
    <p:cViewPr>
      <p:scale>
        <a:sx n="1" d="1"/>
        <a:sy n="1" d="1"/>
      </p:scale>
      <p:origin x="0" y="0"/>
    </p:cViewPr>
  </p:notesTextViewPr>
  <p:sorterViewPr>
    <p:cViewPr>
      <p:scale>
        <a:sx n="100" d="100"/>
        <a:sy n="100" d="100"/>
      </p:scale>
      <p:origin x="0" y="-6624"/>
    </p:cViewPr>
  </p:sorterViewPr>
  <p:notesViewPr>
    <p:cSldViewPr snapToGrid="0" snapToObjects="1">
      <p:cViewPr varScale="1">
        <p:scale>
          <a:sx n="80" d="100"/>
          <a:sy n="80" d="100"/>
        </p:scale>
        <p:origin x="400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E35332-4549-4ADC-A95E-621D886F27B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E82276D-46E8-4C53-86FC-016F067FD61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61EDC4C-CB58-4E72-8991-31B4776CA927}" type="datetimeFigureOut">
              <a:rPr lang="en-ZA" smtClean="0"/>
              <a:t>2023/06/23</a:t>
            </a:fld>
            <a:endParaRPr lang="en-ZA"/>
          </a:p>
        </p:txBody>
      </p:sp>
      <p:sp>
        <p:nvSpPr>
          <p:cNvPr id="4" name="Footer Placeholder 3">
            <a:extLst>
              <a:ext uri="{FF2B5EF4-FFF2-40B4-BE49-F238E27FC236}">
                <a16:creationId xmlns:a16="http://schemas.microsoft.com/office/drawing/2014/main" id="{54F3779D-0C8D-4A3D-9F72-757BB771247C}"/>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09E6EF76-27BF-427B-913F-53D6E4AEDBF0}"/>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FC71B7F-A106-4146-A5D8-C23A43506C80}" type="slidenum">
              <a:rPr lang="en-ZA" smtClean="0"/>
              <a:t>‹#›</a:t>
            </a:fld>
            <a:endParaRPr lang="en-ZA"/>
          </a:p>
        </p:txBody>
      </p:sp>
    </p:spTree>
    <p:extLst>
      <p:ext uri="{BB962C8B-B14F-4D97-AF65-F5344CB8AC3E}">
        <p14:creationId xmlns:p14="http://schemas.microsoft.com/office/powerpoint/2010/main" val="6085487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876B33-77BE-DF46-B65D-2676E7AE754D}" type="datetimeFigureOut">
              <a:rPr lang="en-US" smtClean="0"/>
              <a:t>6/23/2023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D680BA5-8312-0B4D-BE92-45C5D065CBD9}" type="slidenum">
              <a:rPr lang="en-US" smtClean="0"/>
              <a:t>‹#›</a:t>
            </a:fld>
            <a:endParaRPr lang="en-US"/>
          </a:p>
        </p:txBody>
      </p:sp>
    </p:spTree>
    <p:extLst>
      <p:ext uri="{BB962C8B-B14F-4D97-AF65-F5344CB8AC3E}">
        <p14:creationId xmlns:p14="http://schemas.microsoft.com/office/powerpoint/2010/main" val="14785764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C63622-16D3-DA4E-83E0-99C197316742}"/>
              </a:ext>
            </a:extLst>
          </p:cNvPr>
          <p:cNvPicPr>
            <a:picLocks noChangeAspect="1"/>
          </p:cNvPicPr>
          <p:nvPr userDrawn="1"/>
        </p:nvPicPr>
        <p:blipFill>
          <a:blip r:embed="rId2"/>
          <a:stretch>
            <a:fillRect/>
          </a:stretch>
        </p:blipFill>
        <p:spPr>
          <a:xfrm>
            <a:off x="126544" y="6625309"/>
            <a:ext cx="2630825" cy="182696"/>
          </a:xfrm>
          <a:prstGeom prst="rect">
            <a:avLst/>
          </a:prstGeom>
        </p:spPr>
      </p:pic>
    </p:spTree>
    <p:extLst>
      <p:ext uri="{BB962C8B-B14F-4D97-AF65-F5344CB8AC3E}">
        <p14:creationId xmlns:p14="http://schemas.microsoft.com/office/powerpoint/2010/main" val="40828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1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629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0460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370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285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7927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9121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57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6402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dirty="0"/>
              <a:pPr/>
              <a:t>6/23/2023</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264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BA5F93C-241D-0340-8206-096D98B303B1}"/>
              </a:ext>
            </a:extLst>
          </p:cNvPr>
          <p:cNvSpPr txBox="1">
            <a:spLocks/>
          </p:cNvSpPr>
          <p:nvPr userDrawn="1"/>
        </p:nvSpPr>
        <p:spPr>
          <a:xfrm>
            <a:off x="162658" y="621567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07201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0476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0826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90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2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6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23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29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A5D77-E525-4195-B237-F477AF6F240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2657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385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10.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8.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9.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8.e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id="{E361B1AE-97B7-7540-8BA9-863EB0D93DF3}"/>
              </a:ext>
            </a:extLst>
          </p:cNvPr>
          <p:cNvGrpSpPr/>
          <p:nvPr userDrawn="1"/>
        </p:nvGrpSpPr>
        <p:grpSpPr>
          <a:xfrm>
            <a:off x="0" y="-1"/>
            <a:ext cx="9172862" cy="6984265"/>
            <a:chOff x="0" y="0"/>
            <a:chExt cx="9144000" cy="6858000"/>
          </a:xfrm>
        </p:grpSpPr>
        <p:pic>
          <p:nvPicPr>
            <p:cNvPr id="11" name="Picture 10">
              <a:extLst>
                <a:ext uri="{FF2B5EF4-FFF2-40B4-BE49-F238E27FC236}">
                  <a16:creationId xmlns:a16="http://schemas.microsoft.com/office/drawing/2014/main" id="{BD901148-9C0B-DD4C-BF9B-2311402D1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8B55742-E9FE-184B-B97D-BA32160833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grpSp>
      <p:pic>
        <p:nvPicPr>
          <p:cNvPr id="14" name="Picture 13">
            <a:extLst>
              <a:ext uri="{FF2B5EF4-FFF2-40B4-BE49-F238E27FC236}">
                <a16:creationId xmlns:a16="http://schemas.microsoft.com/office/drawing/2014/main" id="{041C2965-3DE4-D145-9D3A-DE6F4E29FB6A}"/>
              </a:ext>
            </a:extLst>
          </p:cNvPr>
          <p:cNvPicPr>
            <a:picLocks noChangeAspect="1"/>
          </p:cNvPicPr>
          <p:nvPr userDrawn="1"/>
        </p:nvPicPr>
        <p:blipFill>
          <a:blip r:embed="rId5"/>
          <a:stretch>
            <a:fillRect/>
          </a:stretch>
        </p:blipFill>
        <p:spPr>
          <a:xfrm>
            <a:off x="7287780" y="5282540"/>
            <a:ext cx="1600930" cy="1450507"/>
          </a:xfrm>
          <a:prstGeom prst="rect">
            <a:avLst/>
          </a:prstGeom>
        </p:spPr>
      </p:pic>
    </p:spTree>
    <p:extLst>
      <p:ext uri="{BB962C8B-B14F-4D97-AF65-F5344CB8AC3E}">
        <p14:creationId xmlns:p14="http://schemas.microsoft.com/office/powerpoint/2010/main" val="1682031696"/>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434A977-0727-E746-9AA8-61F0648F7947}" type="slidenum">
              <a:rPr lang="en-US" smtClean="0"/>
              <a:t>‹#›</a:t>
            </a:fld>
            <a:endParaRPr lang="en-US"/>
          </a:p>
        </p:txBody>
      </p:sp>
      <p:pic>
        <p:nvPicPr>
          <p:cNvPr id="11" name="Picture 10">
            <a:extLst>
              <a:ext uri="{FF2B5EF4-FFF2-40B4-BE49-F238E27FC236}">
                <a16:creationId xmlns:a16="http://schemas.microsoft.com/office/drawing/2014/main" id="{143E45BC-704B-4377-8809-D7AE57B4F86C}"/>
              </a:ext>
            </a:extLst>
          </p:cNvPr>
          <p:cNvPicPr>
            <a:picLocks noChangeAspect="1"/>
          </p:cNvPicPr>
          <p:nvPr userDrawn="1"/>
        </p:nvPicPr>
        <p:blipFill>
          <a:blip r:embed="rId15"/>
          <a:stretch>
            <a:fillRect/>
          </a:stretch>
        </p:blipFill>
        <p:spPr>
          <a:xfrm>
            <a:off x="0" y="0"/>
            <a:ext cx="1845128" cy="1645054"/>
          </a:xfrm>
          <a:prstGeom prst="rect">
            <a:avLst/>
          </a:prstGeom>
        </p:spPr>
      </p:pic>
      <p:sp>
        <p:nvSpPr>
          <p:cNvPr id="14" name="Slide Number Placeholder 5">
            <a:extLst>
              <a:ext uri="{FF2B5EF4-FFF2-40B4-BE49-F238E27FC236}">
                <a16:creationId xmlns:a16="http://schemas.microsoft.com/office/drawing/2014/main" id="{DD276B62-DCE1-41CB-9466-4EC669F54433}"/>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373895778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578037-EFCB-A140-B9C8-32546D8CB3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37B70AC-5FD2-534B-B208-B7E663DD344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530CC7-2FA3-6341-9833-85CFD0707B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06FFB-8701-D24D-A482-B092084D97F2}" type="slidenum">
              <a:rPr lang="en-US" smtClean="0"/>
              <a:t>‹#›</a:t>
            </a:fld>
            <a:endParaRPr lang="en-US"/>
          </a:p>
        </p:txBody>
      </p:sp>
      <p:pic>
        <p:nvPicPr>
          <p:cNvPr id="11" name="Picture 10">
            <a:extLst>
              <a:ext uri="{FF2B5EF4-FFF2-40B4-BE49-F238E27FC236}">
                <a16:creationId xmlns:a16="http://schemas.microsoft.com/office/drawing/2014/main" id="{D0538B19-2B1B-2449-B01E-9D5FF01039A7}"/>
              </a:ext>
            </a:extLst>
          </p:cNvPr>
          <p:cNvPicPr>
            <a:picLocks noChangeAspect="1"/>
          </p:cNvPicPr>
          <p:nvPr userDrawn="1"/>
        </p:nvPicPr>
        <p:blipFill>
          <a:blip r:embed="rId3">
            <a:lum bright="9000"/>
            <a:extLst>
              <a:ext uri="{28A0092B-C50C-407E-A947-70E740481C1C}">
                <a14:useLocalDpi xmlns:a14="http://schemas.microsoft.com/office/drawing/2010/main" val="0"/>
              </a:ext>
            </a:extLst>
          </a:blip>
          <a:stretch>
            <a:fillRect/>
          </a:stretch>
        </p:blipFill>
        <p:spPr>
          <a:xfrm>
            <a:off x="0" y="1"/>
            <a:ext cx="9144000" cy="6857999"/>
          </a:xfrm>
          <a:prstGeom prst="rect">
            <a:avLst/>
          </a:prstGeom>
          <a:solidFill>
            <a:srgbClr val="0B7764"/>
          </a:solidFill>
        </p:spPr>
      </p:pic>
      <p:pic>
        <p:nvPicPr>
          <p:cNvPr id="12" name="Picture 11">
            <a:extLst>
              <a:ext uri="{FF2B5EF4-FFF2-40B4-BE49-F238E27FC236}">
                <a16:creationId xmlns:a16="http://schemas.microsoft.com/office/drawing/2014/main" id="{ACEF47A4-8389-7647-B3C8-80B5A7F6B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sp>
        <p:nvSpPr>
          <p:cNvPr id="13" name="Rectangle 12">
            <a:extLst>
              <a:ext uri="{FF2B5EF4-FFF2-40B4-BE49-F238E27FC236}">
                <a16:creationId xmlns:a16="http://schemas.microsoft.com/office/drawing/2014/main" id="{92CD25F8-7D3F-0144-AD76-FFB3C280A686}"/>
              </a:ext>
            </a:extLst>
          </p:cNvPr>
          <p:cNvSpPr/>
          <p:nvPr userDrawn="1"/>
        </p:nvSpPr>
        <p:spPr>
          <a:xfrm>
            <a:off x="1" y="0"/>
            <a:ext cx="9144000" cy="6858000"/>
          </a:xfrm>
          <a:prstGeom prst="rect">
            <a:avLst/>
          </a:prstGeom>
          <a:solidFill>
            <a:schemeClr val="bg2">
              <a:lumMod val="5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9955F0F6-65D7-3145-90F7-3F43EF7C3216}"/>
              </a:ext>
            </a:extLst>
          </p:cNvPr>
          <p:cNvSpPr/>
          <p:nvPr userDrawn="1"/>
        </p:nvSpPr>
        <p:spPr>
          <a:xfrm>
            <a:off x="1340061" y="2850267"/>
            <a:ext cx="6650131"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a:extLst>
              <a:ext uri="{FF2B5EF4-FFF2-40B4-BE49-F238E27FC236}">
                <a16:creationId xmlns:a16="http://schemas.microsoft.com/office/drawing/2014/main" id="{A2781B7B-0E3A-DF47-BCAB-93268CAE306E}"/>
              </a:ext>
            </a:extLst>
          </p:cNvPr>
          <p:cNvPicPr>
            <a:picLocks noChangeAspect="1"/>
          </p:cNvPicPr>
          <p:nvPr userDrawn="1"/>
        </p:nvPicPr>
        <p:blipFill>
          <a:blip r:embed="rId5"/>
          <a:stretch>
            <a:fillRect/>
          </a:stretch>
        </p:blipFill>
        <p:spPr>
          <a:xfrm>
            <a:off x="7287780" y="5181530"/>
            <a:ext cx="1600930" cy="1450507"/>
          </a:xfrm>
          <a:prstGeom prst="rect">
            <a:avLst/>
          </a:prstGeom>
        </p:spPr>
      </p:pic>
      <p:pic>
        <p:nvPicPr>
          <p:cNvPr id="16" name="Picture 15">
            <a:extLst>
              <a:ext uri="{FF2B5EF4-FFF2-40B4-BE49-F238E27FC236}">
                <a16:creationId xmlns:a16="http://schemas.microsoft.com/office/drawing/2014/main" id="{E84162E6-175F-7043-B350-CA8A21CC0249}"/>
              </a:ext>
            </a:extLst>
          </p:cNvPr>
          <p:cNvPicPr>
            <a:picLocks noChangeAspect="1"/>
          </p:cNvPicPr>
          <p:nvPr userDrawn="1"/>
        </p:nvPicPr>
        <p:blipFill>
          <a:blip r:embed="rId6"/>
          <a:stretch>
            <a:fillRect/>
          </a:stretch>
        </p:blipFill>
        <p:spPr>
          <a:xfrm>
            <a:off x="126544" y="6509869"/>
            <a:ext cx="2630825" cy="182696"/>
          </a:xfrm>
          <a:prstGeom prst="rect">
            <a:avLst/>
          </a:prstGeom>
        </p:spPr>
      </p:pic>
    </p:spTree>
    <p:extLst>
      <p:ext uri="{BB962C8B-B14F-4D97-AF65-F5344CB8AC3E}">
        <p14:creationId xmlns:p14="http://schemas.microsoft.com/office/powerpoint/2010/main" val="3729370847"/>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EEEAB8-1B1B-A74A-9FF1-1C98952A67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2D2833-9808-BE42-9620-B10999F535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937F1-B621-1445-9FA9-40069E0DAAF3}" type="slidenum">
              <a:rPr lang="en-US" smtClean="0"/>
              <a:t>‹#›</a:t>
            </a:fld>
            <a:endParaRPr lang="en-US"/>
          </a:p>
        </p:txBody>
      </p:sp>
      <p:sp>
        <p:nvSpPr>
          <p:cNvPr id="8" name="Rectangle 7">
            <a:extLst>
              <a:ext uri="{FF2B5EF4-FFF2-40B4-BE49-F238E27FC236}">
                <a16:creationId xmlns:a16="http://schemas.microsoft.com/office/drawing/2014/main" id="{2023F81F-6366-154B-841A-BB5C1B883D73}"/>
              </a:ext>
            </a:extLst>
          </p:cNvPr>
          <p:cNvSpPr/>
          <p:nvPr userDrawn="1"/>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447A3AE9-9DD8-4747-A49F-CDC150D981CA}"/>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665674872"/>
      </p:ext>
    </p:extLst>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01E0E-5891-E447-8200-1484DAA757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3BF8104F-51BB-094A-AF2E-7AA816F7B279}"/>
              </a:ext>
            </a:extLst>
          </p:cNvPr>
          <p:cNvSpPr/>
          <p:nvPr userDrawn="1"/>
        </p:nvSpPr>
        <p:spPr>
          <a:xfrm>
            <a:off x="1226373" y="2893299"/>
            <a:ext cx="6852620" cy="1146884"/>
          </a:xfrm>
          <a:prstGeom prst="rect">
            <a:avLst/>
          </a:prstGeom>
          <a:solidFill>
            <a:srgbClr val="F36F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A3194A97-BE1E-814B-ADB7-0AA899113CA1}"/>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752867251"/>
      </p:ext>
    </p:extLst>
  </p:cSld>
  <p:clrMap bg1="lt1" tx1="dk1" bg2="lt2" tx2="dk2" accent1="accent1" accent2="accent2" accent3="accent3" accent4="accent4" accent5="accent5" accent6="accent6" hlink="hlink" folHlink="folHlink"/>
  <p:sldLayoutIdLst>
    <p:sldLayoutId id="214748374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EAB529-48F1-B743-8A18-1A17DC7CF3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3A8C1838-A62F-0845-B532-3E5CDEE791A9}"/>
              </a:ext>
            </a:extLst>
          </p:cNvPr>
          <p:cNvSpPr/>
          <p:nvPr userDrawn="1"/>
        </p:nvSpPr>
        <p:spPr>
          <a:xfrm>
            <a:off x="1149794" y="2850267"/>
            <a:ext cx="6835367"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FDBA46AD-0852-1440-95F0-29D439E669DC}"/>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210785234"/>
      </p:ext>
    </p:extLst>
  </p:cSld>
  <p:clrMap bg1="lt1" tx1="dk1" bg2="lt2" tx2="dk2" accent1="accent1" accent2="accent2" accent3="accent3" accent4="accent4" accent5="accent5" accent6="accent6" hlink="hlink" folHlink="folHlink"/>
  <p:sldLayoutIdLst>
    <p:sldLayoutId id="214748370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674C20-88E0-104E-8C4D-D5B7FB0AC057}"/>
              </a:ext>
            </a:extLst>
          </p:cNvPr>
          <p:cNvSpPr/>
          <p:nvPr userDrawn="1"/>
        </p:nvSpPr>
        <p:spPr>
          <a:xfrm>
            <a:off x="0" y="-1"/>
            <a:ext cx="9144000" cy="6858000"/>
          </a:xfrm>
          <a:prstGeom prst="rect">
            <a:avLst/>
          </a:prstGeom>
          <a:solidFill>
            <a:srgbClr val="007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5">
            <a:extLst>
              <a:ext uri="{FF2B5EF4-FFF2-40B4-BE49-F238E27FC236}">
                <a16:creationId xmlns:a16="http://schemas.microsoft.com/office/drawing/2014/main" id="{2C872CF1-E701-2349-B1E3-631BB30EBAAD}"/>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12300799"/>
      </p:ext>
    </p:extLst>
  </p:cSld>
  <p:clrMap bg1="lt1" tx1="dk1" bg2="lt2" tx2="dk2" accent1="accent1" accent2="accent2" accent3="accent3" accent4="accent4" accent5="accent5" accent6="accent6" hlink="hlink" folHlink="folHlink"/>
  <p:sldLayoutIdLst>
    <p:sldLayoutId id="214748372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4"/>
          <a:stretch>
            <a:fillRect/>
          </a:stretch>
        </p:blipFill>
        <p:spPr>
          <a:xfrm>
            <a:off x="0" y="0"/>
            <a:ext cx="1845128" cy="1645054"/>
          </a:xfrm>
          <a:prstGeom prst="rect">
            <a:avLst/>
          </a:prstGeom>
        </p:spPr>
      </p:pic>
    </p:spTree>
    <p:extLst>
      <p:ext uri="{BB962C8B-B14F-4D97-AF65-F5344CB8AC3E}">
        <p14:creationId xmlns:p14="http://schemas.microsoft.com/office/powerpoint/2010/main" val="587657541"/>
      </p:ext>
    </p:extLst>
  </p:cSld>
  <p:clrMap bg1="lt1" tx1="dk1" bg2="lt2" tx2="dk2" accent1="accent1" accent2="accent2" accent3="accent3" accent4="accent4" accent5="accent5" accent6="accent6" hlink="hlink" folHlink="folHlink"/>
  <p:sldLayoutIdLst>
    <p:sldLayoutId id="2147483733" r:id="rId1"/>
    <p:sldLayoutId id="2147483748"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F21E5E6-4467-AC43-AFF7-B9E2D6BD6BBF}"/>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306286628"/>
      </p:ext>
    </p:extLst>
  </p:cSld>
  <p:clrMap bg1="lt1" tx1="dk1" bg2="lt2" tx2="dk2" accent1="accent1" accent2="accent2" accent3="accent3" accent4="accent4" accent5="accent5" accent6="accent6" hlink="hlink" folHlink="folHlink"/>
  <p:sldLayoutIdLst>
    <p:sldLayoutId id="214748374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3"/>
          <a:stretch>
            <a:fillRect/>
          </a:stretch>
        </p:blipFill>
        <p:spPr>
          <a:xfrm>
            <a:off x="0" y="0"/>
            <a:ext cx="1845128" cy="1645054"/>
          </a:xfrm>
          <a:prstGeom prst="rect">
            <a:avLst/>
          </a:prstGeom>
        </p:spPr>
      </p:pic>
      <p:sp>
        <p:nvSpPr>
          <p:cNvPr id="4" name="Slide Number Placeholder 5">
            <a:extLst>
              <a:ext uri="{FF2B5EF4-FFF2-40B4-BE49-F238E27FC236}">
                <a16:creationId xmlns:a16="http://schemas.microsoft.com/office/drawing/2014/main" id="{40A22530-6692-494B-8166-9312375691C2}"/>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2882005834"/>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cidb.org.za/wp-content/uploads/2021/07/Standard-for-Uniformity-August-2019.pdf" TargetMode="External"/><Relationship Id="rId2" Type="http://schemas.openxmlformats.org/officeDocument/2006/relationships/hyperlink" Target="http://www.cidb.org.z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C41AD09-6CDE-4683-93F0-D18918758246}"/>
              </a:ext>
            </a:extLst>
          </p:cNvPr>
          <p:cNvSpPr txBox="1">
            <a:spLocks noChangeArrowheads="1"/>
          </p:cNvSpPr>
          <p:nvPr/>
        </p:nvSpPr>
        <p:spPr>
          <a:xfrm>
            <a:off x="-38746" y="2170963"/>
            <a:ext cx="9033456" cy="2585323"/>
          </a:xfrm>
          <a:prstGeom prst="rect">
            <a:avLst/>
          </a:prstGeom>
        </p:spPr>
        <p:txBody>
          <a:bodyPr wrap="square" lIns="54000" rIns="54000"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400" b="1" dirty="0">
                <a:solidFill>
                  <a:srgbClr val="FF0000"/>
                </a:solidFill>
                <a:effectLst>
                  <a:outerShdw blurRad="38100" dist="38100" dir="2700000" algn="tl">
                    <a:srgbClr val="000000"/>
                  </a:outerShdw>
                </a:effectLst>
                <a:latin typeface="Verdana" pitchFamily="34" charset="0"/>
              </a:rPr>
              <a:t>TENDER CLARIFICATION </a:t>
            </a:r>
          </a:p>
          <a:p>
            <a:pPr algn="ctr">
              <a:defRPr/>
            </a:pPr>
            <a:r>
              <a:rPr lang="en-US" sz="2400" b="1" dirty="0">
                <a:solidFill>
                  <a:srgbClr val="FF0000"/>
                </a:solidFill>
                <a:effectLst>
                  <a:outerShdw blurRad="38100" dist="38100" dir="2700000" algn="tl">
                    <a:srgbClr val="000000"/>
                  </a:outerShdw>
                </a:effectLst>
                <a:latin typeface="Verdana" pitchFamily="34" charset="0"/>
              </a:rPr>
              <a:t>PRESENTATION </a:t>
            </a:r>
          </a:p>
          <a:p>
            <a:pPr algn="ctr">
              <a:defRPr/>
            </a:pPr>
            <a:r>
              <a:rPr lang="en-US" sz="2400" b="1" dirty="0">
                <a:solidFill>
                  <a:srgbClr val="FF0000"/>
                </a:solidFill>
                <a:effectLst>
                  <a:outerShdw blurRad="38100" dist="38100" dir="2700000" algn="tl">
                    <a:srgbClr val="000000"/>
                  </a:outerShdw>
                </a:effectLst>
                <a:latin typeface="Verdana" pitchFamily="34" charset="0"/>
              </a:rPr>
              <a:t>FOR </a:t>
            </a:r>
          </a:p>
          <a:p>
            <a:pPr algn="ctr">
              <a:defRPr/>
            </a:pPr>
            <a:r>
              <a:rPr lang="en-ZA" sz="2400" b="1" dirty="0">
                <a:solidFill>
                  <a:srgbClr val="FF0000"/>
                </a:solidFill>
                <a:effectLst>
                  <a:outerShdw blurRad="38100" dist="38100" dir="2700000" algn="tl">
                    <a:srgbClr val="000000"/>
                  </a:outerShdw>
                </a:effectLst>
                <a:latin typeface="Verdana" pitchFamily="34" charset="0"/>
              </a:rPr>
              <a:t>CONTRACT SANRAL </a:t>
            </a:r>
          </a:p>
          <a:p>
            <a:pPr algn="ctr">
              <a:defRPr/>
            </a:pPr>
            <a:r>
              <a:rPr lang="en-ZA" sz="2000" b="1" dirty="0">
                <a:solidFill>
                  <a:srgbClr val="FF0000"/>
                </a:solidFill>
                <a:effectLst>
                  <a:outerShdw blurRad="38100" dist="38100" dir="2700000" algn="tl">
                    <a:srgbClr val="000000"/>
                  </a:outerShdw>
                </a:effectLst>
                <a:latin typeface="Verdana" pitchFamily="34" charset="0"/>
              </a:rPr>
              <a:t>X.002-200-2023/1F</a:t>
            </a:r>
            <a:endParaRPr lang="en-US" sz="2000" b="1" dirty="0">
              <a:solidFill>
                <a:srgbClr val="FF0000"/>
              </a:solidFill>
              <a:effectLst>
                <a:outerShdw blurRad="38100" dist="38100" dir="2700000" algn="tl">
                  <a:srgbClr val="000000"/>
                </a:outerShdw>
              </a:effectLst>
              <a:latin typeface="Verdana" pitchFamily="34" charset="0"/>
            </a:endParaRPr>
          </a:p>
          <a:p>
            <a:pPr algn="ctr">
              <a:defRPr/>
            </a:pPr>
            <a:endParaRPr lang="en-ZA" sz="1600" b="1" dirty="0">
              <a:solidFill>
                <a:srgbClr val="FF0000"/>
              </a:solidFill>
              <a:effectLst>
                <a:outerShdw blurRad="38100" dist="38100" dir="2700000" algn="tl">
                  <a:srgbClr val="000000"/>
                </a:outerShdw>
              </a:effectLst>
              <a:latin typeface="Verdana" pitchFamily="34" charset="0"/>
            </a:endParaRPr>
          </a:p>
          <a:p>
            <a:pPr algn="ctr">
              <a:defRPr/>
            </a:pPr>
            <a:endParaRPr lang="en-ZA" sz="1600" b="1" dirty="0">
              <a:solidFill>
                <a:srgbClr val="FF0000"/>
              </a:solidFill>
              <a:effectLst>
                <a:outerShdw blurRad="38100" dist="38100" dir="2700000" algn="tl">
                  <a:srgbClr val="000000"/>
                </a:outerShdw>
              </a:effectLst>
              <a:latin typeface="Verdana" pitchFamily="34" charset="0"/>
            </a:endParaRPr>
          </a:p>
          <a:p>
            <a:pPr algn="ctr">
              <a:defRPr/>
            </a:pPr>
            <a:endParaRPr lang="en-ZA" sz="1600" b="1" dirty="0">
              <a:solidFill>
                <a:srgbClr val="FF0000"/>
              </a:solidFill>
              <a:effectLst>
                <a:outerShdw blurRad="38100" dist="38100" dir="2700000" algn="tl">
                  <a:srgbClr val="000000"/>
                </a:outerShdw>
              </a:effectLst>
              <a:latin typeface="Verdana" pitchFamily="34" charset="0"/>
            </a:endParaRPr>
          </a:p>
          <a:p>
            <a:pPr algn="ctr">
              <a:defRPr/>
            </a:pPr>
            <a:endParaRPr lang="en-ZA" sz="1600" b="1" dirty="0">
              <a:solidFill>
                <a:srgbClr val="FF0000"/>
              </a:solidFill>
              <a:effectLst>
                <a:outerShdw blurRad="38100" dist="38100" dir="2700000" algn="tl">
                  <a:srgbClr val="000000"/>
                </a:outerShdw>
              </a:effectLst>
              <a:latin typeface="Verdana" pitchFamily="34" charset="0"/>
            </a:endParaRPr>
          </a:p>
        </p:txBody>
      </p:sp>
      <p:sp>
        <p:nvSpPr>
          <p:cNvPr id="9" name="Rectangle 3">
            <a:extLst>
              <a:ext uri="{FF2B5EF4-FFF2-40B4-BE49-F238E27FC236}">
                <a16:creationId xmlns:a16="http://schemas.microsoft.com/office/drawing/2014/main" id="{F8CA4F13-55D3-47B5-92DC-8654801E07E9}"/>
              </a:ext>
            </a:extLst>
          </p:cNvPr>
          <p:cNvSpPr txBox="1">
            <a:spLocks noChangeArrowheads="1"/>
          </p:cNvSpPr>
          <p:nvPr/>
        </p:nvSpPr>
        <p:spPr>
          <a:xfrm>
            <a:off x="2468403" y="5247842"/>
            <a:ext cx="4758020" cy="996170"/>
          </a:xfrm>
          <a:prstGeom prst="rect">
            <a:avLst/>
          </a:prstGeom>
        </p:spPr>
        <p:txBody>
          <a:bodyPr wrap="square" lIns="54000" rIns="54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b="1" dirty="0">
                <a:solidFill>
                  <a:schemeClr val="bg1"/>
                </a:solidFill>
                <a:effectLst>
                  <a:outerShdw blurRad="38100" dist="38100" dir="2700000" algn="tl">
                    <a:srgbClr val="000000"/>
                  </a:outerShdw>
                </a:effectLst>
                <a:latin typeface="Berlin Sans FB Demi" pitchFamily="34" charset="0"/>
              </a:rPr>
              <a:t>NORTHERN REGION</a:t>
            </a:r>
          </a:p>
          <a:p>
            <a:pPr marL="0" indent="0" algn="ctr">
              <a:buNone/>
              <a:defRPr/>
            </a:pPr>
            <a:r>
              <a:rPr lang="en-US" b="1" dirty="0">
                <a:solidFill>
                  <a:schemeClr val="bg1"/>
                </a:solidFill>
                <a:effectLst>
                  <a:outerShdw blurRad="38100" dist="38100" dir="2700000" algn="tl">
                    <a:srgbClr val="000000"/>
                  </a:outerShdw>
                </a:effectLst>
                <a:latin typeface="Berlin Sans FB Demi" pitchFamily="34" charset="0"/>
              </a:rPr>
              <a:t>23 June 2023</a:t>
            </a:r>
          </a:p>
        </p:txBody>
      </p:sp>
    </p:spTree>
    <p:extLst>
      <p:ext uri="{BB962C8B-B14F-4D97-AF65-F5344CB8AC3E}">
        <p14:creationId xmlns:p14="http://schemas.microsoft.com/office/powerpoint/2010/main" val="144375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1276263" y="-110029"/>
            <a:ext cx="7328452"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COMPLETION OF TENDER</a:t>
            </a:r>
          </a:p>
        </p:txBody>
      </p:sp>
      <p:graphicFrame>
        <p:nvGraphicFramePr>
          <p:cNvPr id="4" name="Table 3">
            <a:extLst>
              <a:ext uri="{FF2B5EF4-FFF2-40B4-BE49-F238E27FC236}">
                <a16:creationId xmlns:a16="http://schemas.microsoft.com/office/drawing/2014/main" id="{4F494E40-8066-4601-B81F-54DE089187CB}"/>
              </a:ext>
            </a:extLst>
          </p:cNvPr>
          <p:cNvGraphicFramePr>
            <a:graphicFrameLocks noGrp="1"/>
          </p:cNvGraphicFramePr>
          <p:nvPr>
            <p:extLst>
              <p:ext uri="{D42A27DB-BD31-4B8C-83A1-F6EECF244321}">
                <p14:modId xmlns:p14="http://schemas.microsoft.com/office/powerpoint/2010/main" val="3272021301"/>
              </p:ext>
            </p:extLst>
          </p:nvPr>
        </p:nvGraphicFramePr>
        <p:xfrm>
          <a:off x="1" y="1735494"/>
          <a:ext cx="9144000" cy="5075549"/>
        </p:xfrm>
        <a:graphic>
          <a:graphicData uri="http://schemas.openxmlformats.org/drawingml/2006/table">
            <a:tbl>
              <a:tblPr firstRow="1" bandRow="1">
                <a:tableStyleId>{10A1B5D5-9B99-4C35-A422-299274C87663}</a:tableStyleId>
              </a:tblPr>
              <a:tblGrid>
                <a:gridCol w="760149">
                  <a:extLst>
                    <a:ext uri="{9D8B030D-6E8A-4147-A177-3AD203B41FA5}">
                      <a16:colId xmlns:a16="http://schemas.microsoft.com/office/drawing/2014/main" val="3627163304"/>
                    </a:ext>
                  </a:extLst>
                </a:gridCol>
                <a:gridCol w="8383851">
                  <a:extLst>
                    <a:ext uri="{9D8B030D-6E8A-4147-A177-3AD203B41FA5}">
                      <a16:colId xmlns:a16="http://schemas.microsoft.com/office/drawing/2014/main" val="4077841559"/>
                    </a:ext>
                  </a:extLst>
                </a:gridCol>
              </a:tblGrid>
              <a:tr h="1620446">
                <a:tc>
                  <a:txBody>
                    <a:bodyPr/>
                    <a:lstStyle/>
                    <a:p>
                      <a:pPr marL="0" algn="l" defTabSz="914400" rtl="0" eaLnBrk="1" latinLnBrk="0" hangingPunct="1"/>
                      <a:endParaRPr lang="en-ZA" sz="18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800" b="0" kern="1200" dirty="0">
                          <a:solidFill>
                            <a:schemeClr val="dk1"/>
                          </a:solidFill>
                          <a:latin typeface="Arial" panose="020B0604020202020204" pitchFamily="34" charset="0"/>
                          <a:ea typeface="+mn-ea"/>
                          <a:cs typeface="Arial" panose="020B0604020202020204" pitchFamily="34" charset="0"/>
                        </a:rPr>
                        <a:t>The returnable documents shall be electronically completed in their entirety, submitted on the issued software format or fully compatible format, unless otherwise specified. </a:t>
                      </a:r>
                    </a:p>
                  </a:txBody>
                  <a:tcPr/>
                </a:tc>
                <a:extLst>
                  <a:ext uri="{0D108BD9-81ED-4DB2-BD59-A6C34878D82A}">
                    <a16:rowId xmlns:a16="http://schemas.microsoft.com/office/drawing/2014/main" val="1557272833"/>
                  </a:ext>
                </a:extLst>
              </a:tr>
              <a:tr h="1235933">
                <a:tc>
                  <a:txBody>
                    <a:bodyPr/>
                    <a:lstStyle/>
                    <a:p>
                      <a:endParaRPr lang="en-ZA" sz="2000" dirty="0">
                        <a:latin typeface="Arial" panose="020B0604020202020204" pitchFamily="34" charset="0"/>
                        <a:cs typeface="Arial" panose="020B0604020202020204" pitchFamily="34" charset="0"/>
                      </a:endParaRPr>
                    </a:p>
                  </a:txBody>
                  <a:tcPr/>
                </a:tc>
                <a:tc>
                  <a:txBody>
                    <a:bodyPr/>
                    <a:lstStyle/>
                    <a:p>
                      <a:r>
                        <a:rPr lang="en-ZA" sz="2000" kern="1200" dirty="0">
                          <a:solidFill>
                            <a:schemeClr val="dk1"/>
                          </a:solidFill>
                          <a:effectLst/>
                          <a:latin typeface="Arial" panose="020B0604020202020204" pitchFamily="34" charset="0"/>
                          <a:ea typeface="+mn-ea"/>
                          <a:cs typeface="Arial" panose="020B0604020202020204" pitchFamily="34" charset="0"/>
                        </a:rPr>
                        <a:t>Submit the tender offer electronically on a flash drive.</a:t>
                      </a:r>
                      <a:endParaRPr lang="en-US" sz="2000" kern="1200" dirty="0">
                        <a:solidFill>
                          <a:schemeClr val="dk1"/>
                        </a:solidFill>
                        <a:effectLst/>
                        <a:latin typeface="Arial" panose="020B0604020202020204" pitchFamily="34" charset="0"/>
                        <a:ea typeface="+mn-ea"/>
                        <a:cs typeface="Arial" panose="020B0604020202020204" pitchFamily="34" charset="0"/>
                      </a:endParaRPr>
                    </a:p>
                    <a:p>
                      <a:r>
                        <a:rPr lang="en-ZA" sz="2000" kern="1200" dirty="0">
                          <a:solidFill>
                            <a:schemeClr val="dk1"/>
                          </a:solidFill>
                          <a:effectLst/>
                          <a:latin typeface="Arial" panose="020B0604020202020204" pitchFamily="34" charset="0"/>
                          <a:ea typeface="+mn-ea"/>
                          <a:cs typeface="Arial" panose="020B0604020202020204" pitchFamily="34" charset="0"/>
                        </a:rPr>
                        <a:t> (In the relevant MS Word 2013 and MS Excel 2013 format as issued, and not in .pdf format, except where so specified.)</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92083164"/>
                  </a:ext>
                </a:extLst>
              </a:tr>
              <a:tr h="741560">
                <a:tc>
                  <a:txBody>
                    <a:bodyPr/>
                    <a:lstStyle/>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2800" kern="1200" dirty="0">
                          <a:solidFill>
                            <a:schemeClr val="dk1"/>
                          </a:solidFill>
                          <a:effectLst/>
                          <a:latin typeface="+mn-lt"/>
                          <a:ea typeface="+mn-ea"/>
                          <a:cs typeface="+mn-cs"/>
                        </a:rPr>
                        <a:t>The tenderer is required to upload all certificates as listed in the List of Returnable Schedules as scanned copies, in .pdf format, on the flash drive .</a:t>
                      </a:r>
                      <a:endParaRPr lang="en-US" sz="2800" kern="1200" dirty="0">
                        <a:solidFill>
                          <a:schemeClr val="dk1"/>
                        </a:solidFill>
                        <a:effectLst/>
                        <a:latin typeface="+mn-lt"/>
                        <a:ea typeface="+mn-ea"/>
                        <a:cs typeface="+mn-cs"/>
                      </a:endParaRPr>
                    </a:p>
                  </a:txBody>
                  <a:tcPr/>
                </a:tc>
                <a:extLst>
                  <a:ext uri="{0D108BD9-81ED-4DB2-BD59-A6C34878D82A}">
                    <a16:rowId xmlns:a16="http://schemas.microsoft.com/office/drawing/2014/main" val="3605489166"/>
                  </a:ext>
                </a:extLst>
              </a:tr>
              <a:tr h="669696">
                <a:tc>
                  <a:txBody>
                    <a:bodyPr/>
                    <a:lstStyle/>
                    <a:p>
                      <a:endParaRPr lang="en-ZA" dirty="0"/>
                    </a:p>
                  </a:txBody>
                  <a:tcPr/>
                </a:tc>
                <a:tc>
                  <a:txBody>
                    <a:bodyPr/>
                    <a:lstStyle/>
                    <a:p>
                      <a:endParaRPr lang="en-ZA" dirty="0"/>
                    </a:p>
                  </a:txBody>
                  <a:tcPr/>
                </a:tc>
                <a:extLst>
                  <a:ext uri="{0D108BD9-81ED-4DB2-BD59-A6C34878D82A}">
                    <a16:rowId xmlns:a16="http://schemas.microsoft.com/office/drawing/2014/main" val="4267989452"/>
                  </a:ext>
                </a:extLst>
              </a:tr>
            </a:tbl>
          </a:graphicData>
        </a:graphic>
      </p:graphicFrame>
    </p:spTree>
    <p:extLst>
      <p:ext uri="{BB962C8B-B14F-4D97-AF65-F5344CB8AC3E}">
        <p14:creationId xmlns:p14="http://schemas.microsoft.com/office/powerpoint/2010/main" val="279689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1868557" y="0"/>
            <a:ext cx="7275443"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PRE-QUALIFICATION</a:t>
            </a:r>
            <a:r>
              <a:rPr kumimoji="0" lang="en-ZA" sz="3200" b="1" i="0" u="none" strike="noStrike" kern="1200" cap="none" spc="0" normalizeH="0" baseline="0" noProof="0" dirty="0">
                <a:ln>
                  <a:noFill/>
                </a:ln>
                <a:effectLst/>
                <a:uLnTx/>
                <a:uFillTx/>
                <a:latin typeface="Calibri" panose="020F0502020204030204"/>
                <a:ea typeface="+mn-ea"/>
                <a:cs typeface="+mn-cs"/>
              </a:rPr>
              <a:t> CRITERIA</a:t>
            </a:r>
          </a:p>
        </p:txBody>
      </p:sp>
      <p:graphicFrame>
        <p:nvGraphicFramePr>
          <p:cNvPr id="4" name="Table 3">
            <a:extLst>
              <a:ext uri="{FF2B5EF4-FFF2-40B4-BE49-F238E27FC236}">
                <a16:creationId xmlns:a16="http://schemas.microsoft.com/office/drawing/2014/main" id="{D8B90611-A19C-4F67-BF03-324BB7322A1D}"/>
              </a:ext>
            </a:extLst>
          </p:cNvPr>
          <p:cNvGraphicFramePr>
            <a:graphicFrameLocks noGrp="1"/>
          </p:cNvGraphicFramePr>
          <p:nvPr>
            <p:extLst>
              <p:ext uri="{D42A27DB-BD31-4B8C-83A1-F6EECF244321}">
                <p14:modId xmlns:p14="http://schemas.microsoft.com/office/powerpoint/2010/main" val="2652489170"/>
              </p:ext>
            </p:extLst>
          </p:nvPr>
        </p:nvGraphicFramePr>
        <p:xfrm>
          <a:off x="-1" y="2080726"/>
          <a:ext cx="9144001" cy="2526040"/>
        </p:xfrm>
        <a:graphic>
          <a:graphicData uri="http://schemas.openxmlformats.org/drawingml/2006/table">
            <a:tbl>
              <a:tblPr firstRow="1" bandRow="1">
                <a:tableStyleId>{93296810-A885-4BE3-A3E7-6D5BEEA58F35}</a:tableStyleId>
              </a:tblPr>
              <a:tblGrid>
                <a:gridCol w="968992">
                  <a:extLst>
                    <a:ext uri="{9D8B030D-6E8A-4147-A177-3AD203B41FA5}">
                      <a16:colId xmlns:a16="http://schemas.microsoft.com/office/drawing/2014/main" val="3627163304"/>
                    </a:ext>
                  </a:extLst>
                </a:gridCol>
                <a:gridCol w="8175009">
                  <a:extLst>
                    <a:ext uri="{9D8B030D-6E8A-4147-A177-3AD203B41FA5}">
                      <a16:colId xmlns:a16="http://schemas.microsoft.com/office/drawing/2014/main" val="4077841559"/>
                    </a:ext>
                  </a:extLst>
                </a:gridCol>
              </a:tblGrid>
              <a:tr h="628660">
                <a:tc>
                  <a:txBody>
                    <a:bodyPr/>
                    <a:lstStyle/>
                    <a:p>
                      <a:pPr marL="0" algn="l" defTabSz="914400" rtl="0" eaLnBrk="1" latinLnBrk="0" hangingPunct="1"/>
                      <a:r>
                        <a:rPr lang="en-ZA" sz="1800" kern="1200" dirty="0">
                          <a:solidFill>
                            <a:schemeClr val="dk1"/>
                          </a:solidFill>
                          <a:latin typeface="+mn-lt"/>
                          <a:ea typeface="+mn-ea"/>
                          <a:cs typeface="+mn-cs"/>
                        </a:rPr>
                        <a:t>C.2.1.1</a:t>
                      </a:r>
                    </a:p>
                  </a:txBody>
                  <a:tcPr/>
                </a:tc>
                <a:tc>
                  <a:txBody>
                    <a:bodyPr/>
                    <a:lstStyle/>
                    <a:p>
                      <a:r>
                        <a:rPr lang="en-US" sz="1400" b="1" kern="1200" dirty="0">
                          <a:solidFill>
                            <a:schemeClr val="tx1"/>
                          </a:solidFill>
                          <a:effectLst/>
                          <a:latin typeface="+mn-lt"/>
                          <a:ea typeface="+mn-ea"/>
                          <a:cs typeface="+mn-cs"/>
                        </a:rPr>
                        <a:t>Only those tenderers who satisfy the following criteria are eligible to submit tenders:</a:t>
                      </a:r>
                    </a:p>
                  </a:txBody>
                  <a:tcPr/>
                </a:tc>
                <a:extLst>
                  <a:ext uri="{0D108BD9-81ED-4DB2-BD59-A6C34878D82A}">
                    <a16:rowId xmlns:a16="http://schemas.microsoft.com/office/drawing/2014/main" val="1749015164"/>
                  </a:ext>
                </a:extLst>
              </a:tr>
              <a:tr h="613467">
                <a:tc>
                  <a:txBody>
                    <a:bodyPr/>
                    <a:lstStyle/>
                    <a:p>
                      <a:endParaRPr lang="en-ZA" dirty="0"/>
                    </a:p>
                  </a:txBody>
                  <a:tcPr/>
                </a:tc>
                <a:tc>
                  <a:txBody>
                    <a:bodyPr/>
                    <a:lstStyle/>
                    <a:p>
                      <a:pPr lvl="0"/>
                      <a:r>
                        <a:rPr lang="en-US" sz="1350" kern="1200" dirty="0">
                          <a:solidFill>
                            <a:schemeClr val="dk1"/>
                          </a:solidFill>
                          <a:effectLst/>
                          <a:latin typeface="+mn-lt"/>
                          <a:ea typeface="+mn-ea"/>
                          <a:cs typeface="+mn-cs"/>
                        </a:rPr>
                        <a:t>a) Meet the minimum requirements for the key persons as stated in the Scope of Works in Clause C3.1.9: Personnel Requirements; excluding 3.1.9 (c), which is dealt with under Tender Data 5.13(k).</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800" b="1" kern="1200" dirty="0">
                        <a:solidFill>
                          <a:schemeClr val="tx1"/>
                        </a:solidFill>
                        <a:latin typeface="+mn-lt"/>
                        <a:ea typeface="+mn-ea"/>
                        <a:cs typeface="+mn-cs"/>
                      </a:endParaRPr>
                    </a:p>
                  </a:txBody>
                  <a:tcPr/>
                </a:tc>
                <a:extLst>
                  <a:ext uri="{0D108BD9-81ED-4DB2-BD59-A6C34878D82A}">
                    <a16:rowId xmlns:a16="http://schemas.microsoft.com/office/drawing/2014/main" val="1557272833"/>
                  </a:ext>
                </a:extLst>
              </a:tr>
              <a:tr h="613467">
                <a:tc>
                  <a:txBody>
                    <a:bodyPr/>
                    <a:lstStyle/>
                    <a:p>
                      <a:endParaRPr lang="en-ZA" dirty="0"/>
                    </a:p>
                  </a:txBody>
                  <a:tcPr/>
                </a:tc>
                <a:tc>
                  <a:txBody>
                    <a:bodyPr/>
                    <a:lstStyle/>
                    <a:p>
                      <a:pPr lvl="0"/>
                      <a:r>
                        <a:rPr lang="en-US" sz="1350" kern="1200" dirty="0">
                          <a:solidFill>
                            <a:schemeClr val="dk1"/>
                          </a:solidFill>
                          <a:effectLst/>
                          <a:latin typeface="+mn-lt"/>
                          <a:ea typeface="+mn-ea"/>
                          <a:cs typeface="+mn-cs"/>
                        </a:rPr>
                        <a:t>b) Registered on National Treasury Central Supplier Database.</a:t>
                      </a:r>
                    </a:p>
                    <a:p>
                      <a:r>
                        <a:rPr lang="en-US" sz="1350" kern="1200" dirty="0">
                          <a:solidFill>
                            <a:schemeClr val="dk1"/>
                          </a:solidFill>
                          <a:effectLst/>
                          <a:latin typeface="+mn-lt"/>
                          <a:ea typeface="+mn-ea"/>
                          <a:cs typeface="+mn-cs"/>
                        </a:rPr>
                        <a:t>Tenderers, or in the event of a Joint Venture (JV), each member of the JV, shall be registered on the National Treasury Central Supplier Database at the closing date for tender submissions. If not registered as verified online at tender closing, the tenderer will be declared non-responsive.</a:t>
                      </a:r>
                    </a:p>
                    <a:p>
                      <a:pPr lvl="0"/>
                      <a:r>
                        <a:rPr lang="en-US" sz="1350" kern="1200" dirty="0">
                          <a:solidFill>
                            <a:schemeClr val="dk1"/>
                          </a:solidFill>
                          <a:effectLst/>
                          <a:latin typeface="+mn-lt"/>
                          <a:ea typeface="+mn-ea"/>
                          <a:cs typeface="+mn-cs"/>
                        </a:rPr>
                        <a:t>Criteria for preferential procurement.</a:t>
                      </a:r>
                    </a:p>
                  </a:txBody>
                  <a:tcPr/>
                </a:tc>
                <a:extLst>
                  <a:ext uri="{0D108BD9-81ED-4DB2-BD59-A6C34878D82A}">
                    <a16:rowId xmlns:a16="http://schemas.microsoft.com/office/drawing/2014/main" val="2692083164"/>
                  </a:ext>
                </a:extLst>
              </a:tr>
            </a:tbl>
          </a:graphicData>
        </a:graphic>
      </p:graphicFrame>
      <p:graphicFrame>
        <p:nvGraphicFramePr>
          <p:cNvPr id="5" name="Table 4">
            <a:extLst>
              <a:ext uri="{FF2B5EF4-FFF2-40B4-BE49-F238E27FC236}">
                <a16:creationId xmlns:a16="http://schemas.microsoft.com/office/drawing/2014/main" id="{0D949A0F-53DB-4E32-A8F7-3CC7626BF610}"/>
              </a:ext>
            </a:extLst>
          </p:cNvPr>
          <p:cNvGraphicFramePr>
            <a:graphicFrameLocks noGrp="1"/>
          </p:cNvGraphicFramePr>
          <p:nvPr>
            <p:extLst>
              <p:ext uri="{D42A27DB-BD31-4B8C-83A1-F6EECF244321}">
                <p14:modId xmlns:p14="http://schemas.microsoft.com/office/powerpoint/2010/main" val="2307525583"/>
              </p:ext>
            </p:extLst>
          </p:nvPr>
        </p:nvGraphicFramePr>
        <p:xfrm>
          <a:off x="0" y="4606767"/>
          <a:ext cx="9144000" cy="675448"/>
        </p:xfrm>
        <a:graphic>
          <a:graphicData uri="http://schemas.openxmlformats.org/drawingml/2006/table">
            <a:tbl>
              <a:tblPr firstRow="1" bandRow="1">
                <a:tableStyleId>{93296810-A885-4BE3-A3E7-6D5BEEA58F35}</a:tableStyleId>
              </a:tblPr>
              <a:tblGrid>
                <a:gridCol w="1023582">
                  <a:extLst>
                    <a:ext uri="{9D8B030D-6E8A-4147-A177-3AD203B41FA5}">
                      <a16:colId xmlns:a16="http://schemas.microsoft.com/office/drawing/2014/main" val="3070789754"/>
                    </a:ext>
                  </a:extLst>
                </a:gridCol>
                <a:gridCol w="8120418">
                  <a:extLst>
                    <a:ext uri="{9D8B030D-6E8A-4147-A177-3AD203B41FA5}">
                      <a16:colId xmlns:a16="http://schemas.microsoft.com/office/drawing/2014/main" val="549690860"/>
                    </a:ext>
                  </a:extLst>
                </a:gridCol>
              </a:tblGrid>
              <a:tr h="675448">
                <a:tc>
                  <a:txBody>
                    <a:bodyPr/>
                    <a:lstStyle/>
                    <a:p>
                      <a:pPr marL="0" algn="l" defTabSz="914400" rtl="0" eaLnBrk="1" latinLnBrk="0" hangingPunct="1"/>
                      <a:endParaRPr lang="en-ZA" sz="1800" b="0" kern="1200" dirty="0">
                        <a:solidFill>
                          <a:schemeClr val="dk1"/>
                        </a:solidFill>
                        <a:latin typeface="+mn-lt"/>
                        <a:ea typeface="+mn-ea"/>
                        <a:cs typeface="+mn-cs"/>
                      </a:endParaRPr>
                    </a:p>
                  </a:txBody>
                  <a:tcPr/>
                </a:tc>
                <a:tc>
                  <a:txBody>
                    <a:bodyPr/>
                    <a:lstStyle/>
                    <a:p>
                      <a:pPr lvl="0"/>
                      <a:r>
                        <a:rPr lang="en-US" sz="1350" b="1" kern="1200" dirty="0">
                          <a:solidFill>
                            <a:schemeClr val="tx1"/>
                          </a:solidFill>
                          <a:effectLst/>
                          <a:latin typeface="+mn-lt"/>
                          <a:ea typeface="+mn-ea"/>
                          <a:cs typeface="+mn-cs"/>
                        </a:rPr>
                        <a:t>c) Criteria for preferential procurement.</a:t>
                      </a:r>
                    </a:p>
                    <a:p>
                      <a:r>
                        <a:rPr lang="en-US" sz="1350" b="1" kern="1200" dirty="0">
                          <a:solidFill>
                            <a:schemeClr val="tx1"/>
                          </a:solidFill>
                          <a:effectLst/>
                          <a:latin typeface="+mn-lt"/>
                          <a:ea typeface="+mn-ea"/>
                          <a:cs typeface="+mn-cs"/>
                        </a:rPr>
                        <a:t>Tenderers that have a B-BBEE contributor status level of </a:t>
                      </a:r>
                      <a:r>
                        <a:rPr lang="en-US" sz="1350" b="1" i="1" kern="1200" dirty="0">
                          <a:solidFill>
                            <a:schemeClr val="tx1"/>
                          </a:solidFill>
                          <a:effectLst/>
                          <a:latin typeface="+mn-lt"/>
                          <a:ea typeface="+mn-ea"/>
                          <a:cs typeface="+mn-cs"/>
                        </a:rPr>
                        <a:t>1, 2, 3 or 4 and who is an EME or QSE. </a:t>
                      </a:r>
                      <a:endParaRPr lang="en-US" sz="1350" b="1" kern="1200" dirty="0">
                        <a:solidFill>
                          <a:schemeClr val="tx1"/>
                        </a:solidFill>
                        <a:effectLst/>
                        <a:latin typeface="+mn-lt"/>
                        <a:ea typeface="+mn-ea"/>
                        <a:cs typeface="+mn-cs"/>
                      </a:endParaRPr>
                    </a:p>
                  </a:txBody>
                  <a:tcPr/>
                </a:tc>
                <a:extLst>
                  <a:ext uri="{0D108BD9-81ED-4DB2-BD59-A6C34878D82A}">
                    <a16:rowId xmlns:a16="http://schemas.microsoft.com/office/drawing/2014/main" val="2105731577"/>
                  </a:ext>
                </a:extLst>
              </a:tr>
            </a:tbl>
          </a:graphicData>
        </a:graphic>
      </p:graphicFrame>
      <p:graphicFrame>
        <p:nvGraphicFramePr>
          <p:cNvPr id="6" name="Table 5">
            <a:extLst>
              <a:ext uri="{FF2B5EF4-FFF2-40B4-BE49-F238E27FC236}">
                <a16:creationId xmlns:a16="http://schemas.microsoft.com/office/drawing/2014/main" id="{26EEC866-BBE3-4F2C-A1FE-EB0E5EB9D94B}"/>
              </a:ext>
            </a:extLst>
          </p:cNvPr>
          <p:cNvGraphicFramePr>
            <a:graphicFrameLocks noGrp="1"/>
          </p:cNvGraphicFramePr>
          <p:nvPr>
            <p:extLst>
              <p:ext uri="{D42A27DB-BD31-4B8C-83A1-F6EECF244321}">
                <p14:modId xmlns:p14="http://schemas.microsoft.com/office/powerpoint/2010/main" val="40288978"/>
              </p:ext>
            </p:extLst>
          </p:nvPr>
        </p:nvGraphicFramePr>
        <p:xfrm>
          <a:off x="-1" y="1498208"/>
          <a:ext cx="9144001" cy="653564"/>
        </p:xfrm>
        <a:graphic>
          <a:graphicData uri="http://schemas.openxmlformats.org/drawingml/2006/table">
            <a:tbl>
              <a:tblPr firstRow="1" bandRow="1">
                <a:tableStyleId>{93296810-A885-4BE3-A3E7-6D5BEEA58F35}</a:tableStyleId>
              </a:tblPr>
              <a:tblGrid>
                <a:gridCol w="937974">
                  <a:extLst>
                    <a:ext uri="{9D8B030D-6E8A-4147-A177-3AD203B41FA5}">
                      <a16:colId xmlns:a16="http://schemas.microsoft.com/office/drawing/2014/main" val="2569438317"/>
                    </a:ext>
                  </a:extLst>
                </a:gridCol>
                <a:gridCol w="8206027">
                  <a:extLst>
                    <a:ext uri="{9D8B030D-6E8A-4147-A177-3AD203B41FA5}">
                      <a16:colId xmlns:a16="http://schemas.microsoft.com/office/drawing/2014/main" val="441687965"/>
                    </a:ext>
                  </a:extLst>
                </a:gridCol>
              </a:tblGrid>
              <a:tr h="653564">
                <a:tc>
                  <a:txBody>
                    <a:bodyPr/>
                    <a:lstStyle/>
                    <a:p>
                      <a:pPr marL="0" algn="l" defTabSz="914400" rtl="0" eaLnBrk="1" latinLnBrk="0" hangingPunct="1"/>
                      <a:r>
                        <a:rPr lang="en-ZA" sz="1600" kern="1200" dirty="0">
                          <a:solidFill>
                            <a:schemeClr val="tx1"/>
                          </a:solidFill>
                        </a:rPr>
                        <a:t>C.2.1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rPr>
                        <a:t>Meeting Eligibility and Responsiveness</a:t>
                      </a:r>
                      <a:endParaRPr lang="en-ZA" sz="1800" b="1" kern="1200" dirty="0">
                        <a:solidFill>
                          <a:schemeClr val="tx1"/>
                        </a:solidFill>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800" b="1" kern="1200" dirty="0">
                        <a:solidFill>
                          <a:schemeClr val="tx1"/>
                        </a:solidFill>
                        <a:latin typeface="Arial" charset="0"/>
                        <a:ea typeface="+mn-ea"/>
                        <a:cs typeface="+mn-cs"/>
                      </a:endParaRPr>
                    </a:p>
                  </a:txBody>
                  <a:tcPr/>
                </a:tc>
                <a:extLst>
                  <a:ext uri="{0D108BD9-81ED-4DB2-BD59-A6C34878D82A}">
                    <a16:rowId xmlns:a16="http://schemas.microsoft.com/office/drawing/2014/main" val="213892608"/>
                  </a:ext>
                </a:extLst>
              </a:tr>
            </a:tbl>
          </a:graphicData>
        </a:graphic>
      </p:graphicFrame>
      <p:graphicFrame>
        <p:nvGraphicFramePr>
          <p:cNvPr id="7" name="Table 6">
            <a:extLst>
              <a:ext uri="{FF2B5EF4-FFF2-40B4-BE49-F238E27FC236}">
                <a16:creationId xmlns:a16="http://schemas.microsoft.com/office/drawing/2014/main" id="{0C98241C-FDD5-4580-A19B-576C241D3A83}"/>
              </a:ext>
            </a:extLst>
          </p:cNvPr>
          <p:cNvGraphicFramePr>
            <a:graphicFrameLocks noGrp="1"/>
          </p:cNvGraphicFramePr>
          <p:nvPr>
            <p:extLst>
              <p:ext uri="{D42A27DB-BD31-4B8C-83A1-F6EECF244321}">
                <p14:modId xmlns:p14="http://schemas.microsoft.com/office/powerpoint/2010/main" val="304362367"/>
              </p:ext>
            </p:extLst>
          </p:nvPr>
        </p:nvGraphicFramePr>
        <p:xfrm>
          <a:off x="-1" y="5282215"/>
          <a:ext cx="9144001" cy="1575785"/>
        </p:xfrm>
        <a:graphic>
          <a:graphicData uri="http://schemas.openxmlformats.org/drawingml/2006/table">
            <a:tbl>
              <a:tblPr firstRow="1" bandRow="1">
                <a:tableStyleId>{93296810-A885-4BE3-A3E7-6D5BEEA58F35}</a:tableStyleId>
              </a:tblPr>
              <a:tblGrid>
                <a:gridCol w="999271">
                  <a:extLst>
                    <a:ext uri="{9D8B030D-6E8A-4147-A177-3AD203B41FA5}">
                      <a16:colId xmlns:a16="http://schemas.microsoft.com/office/drawing/2014/main" val="3070789754"/>
                    </a:ext>
                  </a:extLst>
                </a:gridCol>
                <a:gridCol w="8144730">
                  <a:extLst>
                    <a:ext uri="{9D8B030D-6E8A-4147-A177-3AD203B41FA5}">
                      <a16:colId xmlns:a16="http://schemas.microsoft.com/office/drawing/2014/main" val="549690860"/>
                    </a:ext>
                  </a:extLst>
                </a:gridCol>
              </a:tblGrid>
              <a:tr h="1575785">
                <a:tc>
                  <a:txBody>
                    <a:bodyPr/>
                    <a:lstStyle/>
                    <a:p>
                      <a:pPr marL="0" algn="l" defTabSz="914400" rtl="0" eaLnBrk="1" latinLnBrk="0" hangingPunct="1"/>
                      <a:endParaRPr lang="en-ZA" sz="1800" b="0" kern="1200" dirty="0">
                        <a:solidFill>
                          <a:schemeClr val="dk1"/>
                        </a:solidFill>
                        <a:latin typeface="+mn-lt"/>
                        <a:ea typeface="+mn-ea"/>
                        <a:cs typeface="+mn-cs"/>
                      </a:endParaRPr>
                    </a:p>
                  </a:txBody>
                  <a:tcPr/>
                </a:tc>
                <a:tc>
                  <a:txBody>
                    <a:bodyPr/>
                    <a:lstStyle/>
                    <a:p>
                      <a:r>
                        <a:rPr lang="en-US" sz="1350" b="1" kern="1200" dirty="0">
                          <a:solidFill>
                            <a:schemeClr val="lt1"/>
                          </a:solidFill>
                          <a:effectLst/>
                          <a:latin typeface="+mn-lt"/>
                          <a:ea typeface="+mn-ea"/>
                          <a:cs typeface="+mn-cs"/>
                        </a:rPr>
                        <a:t>Tenderers shall submit a valid B-BBEE certificate or Sworn Affidavit (where applicable) in compliance with Tender Data C.3.11 as proof of eligibility. </a:t>
                      </a:r>
                    </a:p>
                    <a:p>
                      <a:r>
                        <a:rPr lang="en-US" sz="1350" b="1" kern="1200" dirty="0">
                          <a:solidFill>
                            <a:schemeClr val="lt1"/>
                          </a:solidFill>
                          <a:effectLst/>
                          <a:latin typeface="+mn-lt"/>
                          <a:ea typeface="+mn-ea"/>
                          <a:cs typeface="+mn-cs"/>
                        </a:rPr>
                        <a:t> </a:t>
                      </a:r>
                    </a:p>
                    <a:p>
                      <a:r>
                        <a:rPr lang="en-US" sz="1350" b="1" kern="1200" dirty="0">
                          <a:solidFill>
                            <a:schemeClr val="lt1"/>
                          </a:solidFill>
                          <a:effectLst/>
                          <a:latin typeface="+mn-lt"/>
                          <a:ea typeface="+mn-ea"/>
                          <a:cs typeface="+mn-cs"/>
                        </a:rPr>
                        <a:t>Failure to satisfy the eligibility criteria will result in a non-responsive tender.</a:t>
                      </a:r>
                    </a:p>
                  </a:txBody>
                  <a:tcPr/>
                </a:tc>
                <a:extLst>
                  <a:ext uri="{0D108BD9-81ED-4DB2-BD59-A6C34878D82A}">
                    <a16:rowId xmlns:a16="http://schemas.microsoft.com/office/drawing/2014/main" val="2105731577"/>
                  </a:ext>
                </a:extLst>
              </a:tr>
            </a:tbl>
          </a:graphicData>
        </a:graphic>
      </p:graphicFrame>
    </p:spTree>
    <p:extLst>
      <p:ext uri="{BB962C8B-B14F-4D97-AF65-F5344CB8AC3E}">
        <p14:creationId xmlns:p14="http://schemas.microsoft.com/office/powerpoint/2010/main" val="376099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1377237" y="0"/>
            <a:ext cx="7275443"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PRE-QUALIFICATION</a:t>
            </a:r>
            <a:r>
              <a:rPr kumimoji="0" lang="en-ZA" sz="3200" b="1" i="0" u="none" strike="noStrike" kern="1200" cap="none" spc="0" normalizeH="0" baseline="0" noProof="0" dirty="0">
                <a:ln>
                  <a:noFill/>
                </a:ln>
                <a:effectLst/>
                <a:uLnTx/>
                <a:uFillTx/>
                <a:latin typeface="Calibri" panose="020F0502020204030204"/>
                <a:ea typeface="+mn-ea"/>
                <a:cs typeface="+mn-cs"/>
              </a:rPr>
              <a:t> </a:t>
            </a:r>
            <a:r>
              <a:rPr lang="en-ZA" sz="3200" b="1" dirty="0">
                <a:latin typeface="Arial" panose="020B0604020202020204" pitchFamily="34" charset="0"/>
                <a:cs typeface="Arial" panose="020B0604020202020204" pitchFamily="34" charset="0"/>
              </a:rPr>
              <a:t>CRITERIA</a:t>
            </a:r>
          </a:p>
        </p:txBody>
      </p:sp>
      <p:graphicFrame>
        <p:nvGraphicFramePr>
          <p:cNvPr id="4" name="Table 3">
            <a:extLst>
              <a:ext uri="{FF2B5EF4-FFF2-40B4-BE49-F238E27FC236}">
                <a16:creationId xmlns:a16="http://schemas.microsoft.com/office/drawing/2014/main" id="{D8B90611-A19C-4F67-BF03-324BB7322A1D}"/>
              </a:ext>
            </a:extLst>
          </p:cNvPr>
          <p:cNvGraphicFramePr>
            <a:graphicFrameLocks noGrp="1"/>
          </p:cNvGraphicFramePr>
          <p:nvPr>
            <p:extLst>
              <p:ext uri="{D42A27DB-BD31-4B8C-83A1-F6EECF244321}">
                <p14:modId xmlns:p14="http://schemas.microsoft.com/office/powerpoint/2010/main" val="4007320750"/>
              </p:ext>
            </p:extLst>
          </p:nvPr>
        </p:nvGraphicFramePr>
        <p:xfrm>
          <a:off x="-1" y="2442949"/>
          <a:ext cx="9144001" cy="3320122"/>
        </p:xfrm>
        <a:graphic>
          <a:graphicData uri="http://schemas.openxmlformats.org/drawingml/2006/table">
            <a:tbl>
              <a:tblPr firstRow="1" bandRow="1">
                <a:tableStyleId>{93296810-A885-4BE3-A3E7-6D5BEEA58F35}</a:tableStyleId>
              </a:tblPr>
              <a:tblGrid>
                <a:gridCol w="968992">
                  <a:extLst>
                    <a:ext uri="{9D8B030D-6E8A-4147-A177-3AD203B41FA5}">
                      <a16:colId xmlns:a16="http://schemas.microsoft.com/office/drawing/2014/main" val="3627163304"/>
                    </a:ext>
                  </a:extLst>
                </a:gridCol>
                <a:gridCol w="8175009">
                  <a:extLst>
                    <a:ext uri="{9D8B030D-6E8A-4147-A177-3AD203B41FA5}">
                      <a16:colId xmlns:a16="http://schemas.microsoft.com/office/drawing/2014/main" val="4077841559"/>
                    </a:ext>
                  </a:extLst>
                </a:gridCol>
              </a:tblGrid>
              <a:tr h="566820">
                <a:tc>
                  <a:txBody>
                    <a:bodyPr/>
                    <a:lstStyle/>
                    <a:p>
                      <a:pPr marL="0" algn="l" defTabSz="914400" rtl="0" eaLnBrk="1" latinLnBrk="0" hangingPunct="1"/>
                      <a:endParaRPr lang="en-ZA" sz="18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b="1" kern="1200" dirty="0">
                        <a:solidFill>
                          <a:schemeClr val="tx1"/>
                        </a:solidFill>
                        <a:latin typeface="+mn-lt"/>
                        <a:ea typeface="+mn-ea"/>
                        <a:cs typeface="+mn-cs"/>
                      </a:endParaRPr>
                    </a:p>
                  </a:txBody>
                  <a:tcPr/>
                </a:tc>
                <a:extLst>
                  <a:ext uri="{0D108BD9-81ED-4DB2-BD59-A6C34878D82A}">
                    <a16:rowId xmlns:a16="http://schemas.microsoft.com/office/drawing/2014/main" val="1749015164"/>
                  </a:ext>
                </a:extLst>
              </a:tr>
              <a:tr h="553122">
                <a:tc>
                  <a:txBody>
                    <a:bodyPr/>
                    <a:lstStyle/>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b="1" kern="1200" dirty="0">
                        <a:solidFill>
                          <a:schemeClr val="tx1"/>
                        </a:solidFill>
                        <a:latin typeface="+mn-lt"/>
                        <a:ea typeface="+mn-ea"/>
                        <a:cs typeface="+mn-cs"/>
                      </a:endParaRPr>
                    </a:p>
                  </a:txBody>
                  <a:tcPr/>
                </a:tc>
                <a:extLst>
                  <a:ext uri="{0D108BD9-81ED-4DB2-BD59-A6C34878D82A}">
                    <a16:rowId xmlns:a16="http://schemas.microsoft.com/office/drawing/2014/main" val="1557272833"/>
                  </a:ext>
                </a:extLst>
              </a:tr>
              <a:tr h="824453">
                <a:tc>
                  <a:txBody>
                    <a:bodyPr/>
                    <a:lstStyle/>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b="1" kern="1200" dirty="0">
                        <a:solidFill>
                          <a:schemeClr val="tx1"/>
                        </a:solidFill>
                        <a:latin typeface="+mn-lt"/>
                        <a:ea typeface="+mn-ea"/>
                        <a:cs typeface="+mn-cs"/>
                      </a:endParaRPr>
                    </a:p>
                  </a:txBody>
                  <a:tcPr/>
                </a:tc>
                <a:extLst>
                  <a:ext uri="{0D108BD9-81ED-4DB2-BD59-A6C34878D82A}">
                    <a16:rowId xmlns:a16="http://schemas.microsoft.com/office/drawing/2014/main" val="2692083164"/>
                  </a:ext>
                </a:extLst>
              </a:tr>
              <a:tr h="1027226">
                <a:tc>
                  <a:txBody>
                    <a:bodyPr/>
                    <a:lstStyle/>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b="1" kern="1200" dirty="0">
                        <a:solidFill>
                          <a:schemeClr val="tx1"/>
                        </a:solidFill>
                        <a:latin typeface="+mn-lt"/>
                        <a:ea typeface="+mn-ea"/>
                        <a:cs typeface="+mn-cs"/>
                      </a:endParaRPr>
                    </a:p>
                  </a:txBody>
                  <a:tcPr/>
                </a:tc>
                <a:extLst>
                  <a:ext uri="{0D108BD9-81ED-4DB2-BD59-A6C34878D82A}">
                    <a16:rowId xmlns:a16="http://schemas.microsoft.com/office/drawing/2014/main" val="3605489166"/>
                  </a:ext>
                </a:extLst>
              </a:tr>
              <a:tr h="348501">
                <a:tc>
                  <a:txBody>
                    <a:bodyPr/>
                    <a:lstStyle/>
                    <a:p>
                      <a:endParaRPr lang="en-ZA" dirty="0"/>
                    </a:p>
                  </a:txBody>
                  <a:tcPr/>
                </a:tc>
                <a:tc>
                  <a:txBody>
                    <a:bodyPr/>
                    <a:lstStyle/>
                    <a:p>
                      <a:endParaRPr lang="en-ZA" dirty="0"/>
                    </a:p>
                  </a:txBody>
                  <a:tcPr/>
                </a:tc>
                <a:extLst>
                  <a:ext uri="{0D108BD9-81ED-4DB2-BD59-A6C34878D82A}">
                    <a16:rowId xmlns:a16="http://schemas.microsoft.com/office/drawing/2014/main" val="4267989452"/>
                  </a:ext>
                </a:extLst>
              </a:tr>
            </a:tbl>
          </a:graphicData>
        </a:graphic>
      </p:graphicFrame>
      <p:graphicFrame>
        <p:nvGraphicFramePr>
          <p:cNvPr id="5" name="Table 4">
            <a:extLst>
              <a:ext uri="{FF2B5EF4-FFF2-40B4-BE49-F238E27FC236}">
                <a16:creationId xmlns:a16="http://schemas.microsoft.com/office/drawing/2014/main" id="{0D949A0F-53DB-4E32-A8F7-3CC7626BF610}"/>
              </a:ext>
            </a:extLst>
          </p:cNvPr>
          <p:cNvGraphicFramePr>
            <a:graphicFrameLocks noGrp="1"/>
          </p:cNvGraphicFramePr>
          <p:nvPr>
            <p:extLst>
              <p:ext uri="{D42A27DB-BD31-4B8C-83A1-F6EECF244321}">
                <p14:modId xmlns:p14="http://schemas.microsoft.com/office/powerpoint/2010/main" val="2721447772"/>
              </p:ext>
            </p:extLst>
          </p:nvPr>
        </p:nvGraphicFramePr>
        <p:xfrm>
          <a:off x="0" y="5084079"/>
          <a:ext cx="9144000" cy="987190"/>
        </p:xfrm>
        <a:graphic>
          <a:graphicData uri="http://schemas.openxmlformats.org/drawingml/2006/table">
            <a:tbl>
              <a:tblPr firstRow="1" bandRow="1">
                <a:tableStyleId>{93296810-A885-4BE3-A3E7-6D5BEEA58F35}</a:tableStyleId>
              </a:tblPr>
              <a:tblGrid>
                <a:gridCol w="1023582">
                  <a:extLst>
                    <a:ext uri="{9D8B030D-6E8A-4147-A177-3AD203B41FA5}">
                      <a16:colId xmlns:a16="http://schemas.microsoft.com/office/drawing/2014/main" val="3070789754"/>
                    </a:ext>
                  </a:extLst>
                </a:gridCol>
                <a:gridCol w="8120418">
                  <a:extLst>
                    <a:ext uri="{9D8B030D-6E8A-4147-A177-3AD203B41FA5}">
                      <a16:colId xmlns:a16="http://schemas.microsoft.com/office/drawing/2014/main" val="549690860"/>
                    </a:ext>
                  </a:extLst>
                </a:gridCol>
              </a:tblGrid>
              <a:tr h="987190">
                <a:tc>
                  <a:txBody>
                    <a:bodyPr/>
                    <a:lstStyle/>
                    <a:p>
                      <a:pPr marL="0" algn="l" defTabSz="914400" rtl="0" eaLnBrk="1" latinLnBrk="0" hangingPunct="1"/>
                      <a:endParaRPr lang="en-ZA" sz="1800" b="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p>
                  </a:txBody>
                  <a:tcPr/>
                </a:tc>
                <a:extLst>
                  <a:ext uri="{0D108BD9-81ED-4DB2-BD59-A6C34878D82A}">
                    <a16:rowId xmlns:a16="http://schemas.microsoft.com/office/drawing/2014/main" val="2105731577"/>
                  </a:ext>
                </a:extLst>
              </a:tr>
            </a:tbl>
          </a:graphicData>
        </a:graphic>
      </p:graphicFrame>
      <p:graphicFrame>
        <p:nvGraphicFramePr>
          <p:cNvPr id="6" name="Table 5">
            <a:extLst>
              <a:ext uri="{FF2B5EF4-FFF2-40B4-BE49-F238E27FC236}">
                <a16:creationId xmlns:a16="http://schemas.microsoft.com/office/drawing/2014/main" id="{26EEC866-BBE3-4F2C-A1FE-EB0E5EB9D94B}"/>
              </a:ext>
            </a:extLst>
          </p:cNvPr>
          <p:cNvGraphicFramePr>
            <a:graphicFrameLocks noGrp="1"/>
          </p:cNvGraphicFramePr>
          <p:nvPr>
            <p:extLst>
              <p:ext uri="{D42A27DB-BD31-4B8C-83A1-F6EECF244321}">
                <p14:modId xmlns:p14="http://schemas.microsoft.com/office/powerpoint/2010/main" val="2450104826"/>
              </p:ext>
            </p:extLst>
          </p:nvPr>
        </p:nvGraphicFramePr>
        <p:xfrm>
          <a:off x="-1" y="1498208"/>
          <a:ext cx="9144001" cy="5359792"/>
        </p:xfrm>
        <a:graphic>
          <a:graphicData uri="http://schemas.openxmlformats.org/drawingml/2006/table">
            <a:tbl>
              <a:tblPr firstRow="1" bandRow="1">
                <a:tableStyleId>{93296810-A885-4BE3-A3E7-6D5BEEA58F35}</a:tableStyleId>
              </a:tblPr>
              <a:tblGrid>
                <a:gridCol w="327547">
                  <a:extLst>
                    <a:ext uri="{9D8B030D-6E8A-4147-A177-3AD203B41FA5}">
                      <a16:colId xmlns:a16="http://schemas.microsoft.com/office/drawing/2014/main" val="2569438317"/>
                    </a:ext>
                  </a:extLst>
                </a:gridCol>
                <a:gridCol w="8816454">
                  <a:extLst>
                    <a:ext uri="{9D8B030D-6E8A-4147-A177-3AD203B41FA5}">
                      <a16:colId xmlns:a16="http://schemas.microsoft.com/office/drawing/2014/main" val="441687965"/>
                    </a:ext>
                  </a:extLst>
                </a:gridCol>
              </a:tblGrid>
              <a:tr h="5359792">
                <a:tc>
                  <a:txBody>
                    <a:bodyPr/>
                    <a:lstStyle/>
                    <a:p>
                      <a:pPr marL="0" algn="l" defTabSz="914400" rtl="0" eaLnBrk="1" latinLnBrk="0" hangingPunct="1"/>
                      <a:endParaRPr lang="en-ZA" sz="1600" kern="1200" dirty="0">
                        <a:highlight>
                          <a:srgbClr val="FFFF00"/>
                        </a:highlight>
                      </a:endParaRPr>
                    </a:p>
                  </a:txBody>
                  <a:tcPr/>
                </a:tc>
                <a:tc>
                  <a:txBody>
                    <a:bodyPr/>
                    <a:lstStyle/>
                    <a:p>
                      <a:pPr lvl="0"/>
                      <a:r>
                        <a:rPr lang="en-ZA" sz="2000" b="1" kern="1200" dirty="0">
                          <a:solidFill>
                            <a:schemeClr val="lt1"/>
                          </a:solidFill>
                          <a:effectLst/>
                          <a:latin typeface="+mn-lt"/>
                          <a:ea typeface="+mn-ea"/>
                          <a:cs typeface="+mn-cs"/>
                        </a:rPr>
                        <a:t>The scorecard shall be submitted as a certificate attached to Returnable Schedule Form D1; and</a:t>
                      </a:r>
                      <a:endParaRPr lang="en-US" sz="2000" b="1" kern="1200" dirty="0">
                        <a:solidFill>
                          <a:schemeClr val="lt1"/>
                        </a:solidFill>
                        <a:effectLst/>
                        <a:latin typeface="+mn-lt"/>
                        <a:ea typeface="+mn-ea"/>
                        <a:cs typeface="+mn-cs"/>
                      </a:endParaRPr>
                    </a:p>
                    <a:p>
                      <a:pPr lvl="0"/>
                      <a:r>
                        <a:rPr lang="en-ZA" sz="2000" b="1" kern="1200" dirty="0">
                          <a:solidFill>
                            <a:schemeClr val="lt1"/>
                          </a:solidFill>
                          <a:effectLst/>
                          <a:latin typeface="+mn-lt"/>
                          <a:ea typeface="+mn-ea"/>
                          <a:cs typeface="+mn-cs"/>
                        </a:rPr>
                        <a:t>The certificate shall:</a:t>
                      </a:r>
                      <a:endParaRPr lang="en-US" sz="2000" b="1" kern="1200" dirty="0">
                        <a:solidFill>
                          <a:schemeClr val="lt1"/>
                        </a:solidFill>
                        <a:effectLst/>
                        <a:latin typeface="+mn-lt"/>
                        <a:ea typeface="+mn-ea"/>
                        <a:cs typeface="+mn-cs"/>
                      </a:endParaRPr>
                    </a:p>
                    <a:p>
                      <a:pPr lvl="1"/>
                      <a:r>
                        <a:rPr lang="en-ZA" sz="2000" b="1" kern="1200" dirty="0">
                          <a:solidFill>
                            <a:schemeClr val="lt1"/>
                          </a:solidFill>
                          <a:effectLst/>
                          <a:latin typeface="+mn-lt"/>
                          <a:ea typeface="+mn-ea"/>
                          <a:cs typeface="+mn-cs"/>
                        </a:rPr>
                        <a:t>Be valid at the closing date; and</a:t>
                      </a:r>
                      <a:endParaRPr lang="en-US" sz="2000" b="1" kern="1200" dirty="0">
                        <a:solidFill>
                          <a:schemeClr val="lt1"/>
                        </a:solidFill>
                        <a:effectLst/>
                        <a:latin typeface="+mn-lt"/>
                        <a:ea typeface="+mn-ea"/>
                        <a:cs typeface="+mn-cs"/>
                      </a:endParaRPr>
                    </a:p>
                    <a:p>
                      <a:pPr lvl="1"/>
                      <a:r>
                        <a:rPr lang="en-ZA" sz="2000" b="1" kern="1200" dirty="0">
                          <a:solidFill>
                            <a:schemeClr val="lt1"/>
                          </a:solidFill>
                          <a:effectLst/>
                          <a:latin typeface="+mn-lt"/>
                          <a:ea typeface="+mn-ea"/>
                          <a:cs typeface="+mn-cs"/>
                        </a:rPr>
                        <a:t>Have been issued by a Verification Agency accredited by the South African National Accreditation System (SANAS); or</a:t>
                      </a:r>
                      <a:endParaRPr lang="en-US" sz="2000" b="1" kern="1200" dirty="0">
                        <a:solidFill>
                          <a:schemeClr val="lt1"/>
                        </a:solidFill>
                        <a:effectLst/>
                        <a:latin typeface="+mn-lt"/>
                        <a:ea typeface="+mn-ea"/>
                        <a:cs typeface="+mn-cs"/>
                      </a:endParaRPr>
                    </a:p>
                    <a:p>
                      <a:pPr lvl="1"/>
                      <a:r>
                        <a:rPr lang="en-ZA" sz="2000" b="1" kern="1200" dirty="0">
                          <a:solidFill>
                            <a:schemeClr val="lt1"/>
                          </a:solidFill>
                          <a:effectLst/>
                          <a:latin typeface="+mn-lt"/>
                          <a:ea typeface="+mn-ea"/>
                          <a:cs typeface="+mn-cs"/>
                        </a:rPr>
                        <a:t>Be in the form of a sworn affidavit (accompanied by financial statement or Management Account on the latest financial year) or a certificate issued by the Companies and Intellectual Property Commission in the case of an Exempted Micro Enterprise (EME) with a total annual revenue of less than R1.8 million, if issued in accordance with the amended Construction Sector Codes published in Notice 931 of Government Gazette No 41287 on 1 December 2017 by the Department of Trade and Industry; and</a:t>
                      </a:r>
                      <a:endParaRPr lang="en-US" sz="2000" b="1" kern="1200" dirty="0">
                        <a:solidFill>
                          <a:schemeClr val="lt1"/>
                        </a:solidFill>
                        <a:effectLst/>
                        <a:latin typeface="+mn-lt"/>
                        <a:ea typeface="+mn-ea"/>
                        <a:cs typeface="+mn-cs"/>
                      </a:endParaRPr>
                    </a:p>
                    <a:p>
                      <a:pPr lvl="1"/>
                      <a:r>
                        <a:rPr lang="en-ZA" sz="2000" b="1" kern="1200" dirty="0">
                          <a:solidFill>
                            <a:schemeClr val="lt1"/>
                          </a:solidFill>
                          <a:effectLst/>
                          <a:latin typeface="+mn-lt"/>
                          <a:ea typeface="+mn-ea"/>
                          <a:cs typeface="+mn-cs"/>
                        </a:rPr>
                        <a:t>Have a date of issue less than 12 (twelve) months prior to the tender closing date (see Tender Data C.2.15); </a:t>
                      </a:r>
                      <a:endParaRPr lang="en-US" sz="2000" b="1"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highlight>
                          <a:srgbClr val="FFFF00"/>
                        </a:highlight>
                      </a:endParaRPr>
                    </a:p>
                  </a:txBody>
                  <a:tcPr/>
                </a:tc>
                <a:extLst>
                  <a:ext uri="{0D108BD9-81ED-4DB2-BD59-A6C34878D82A}">
                    <a16:rowId xmlns:a16="http://schemas.microsoft.com/office/drawing/2014/main" val="213892608"/>
                  </a:ext>
                </a:extLst>
              </a:tr>
            </a:tbl>
          </a:graphicData>
        </a:graphic>
      </p:graphicFrame>
    </p:spTree>
    <p:extLst>
      <p:ext uri="{BB962C8B-B14F-4D97-AF65-F5344CB8AC3E}">
        <p14:creationId xmlns:p14="http://schemas.microsoft.com/office/powerpoint/2010/main" val="103592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1802296" y="0"/>
            <a:ext cx="7341704"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TECHNICAL EVALUATION</a:t>
            </a:r>
          </a:p>
        </p:txBody>
      </p:sp>
      <p:graphicFrame>
        <p:nvGraphicFramePr>
          <p:cNvPr id="4" name="Table 3">
            <a:extLst>
              <a:ext uri="{FF2B5EF4-FFF2-40B4-BE49-F238E27FC236}">
                <a16:creationId xmlns:a16="http://schemas.microsoft.com/office/drawing/2014/main" id="{FBC2FC04-1614-4E83-84C2-4F85A4845B81}"/>
              </a:ext>
            </a:extLst>
          </p:cNvPr>
          <p:cNvGraphicFramePr>
            <a:graphicFrameLocks noGrp="1"/>
          </p:cNvGraphicFramePr>
          <p:nvPr>
            <p:extLst>
              <p:ext uri="{D42A27DB-BD31-4B8C-83A1-F6EECF244321}">
                <p14:modId xmlns:p14="http://schemas.microsoft.com/office/powerpoint/2010/main" val="3638517982"/>
              </p:ext>
            </p:extLst>
          </p:nvPr>
        </p:nvGraphicFramePr>
        <p:xfrm>
          <a:off x="-16504" y="1813944"/>
          <a:ext cx="9160504" cy="3553793"/>
        </p:xfrm>
        <a:graphic>
          <a:graphicData uri="http://schemas.openxmlformats.org/drawingml/2006/table">
            <a:tbl>
              <a:tblPr firstRow="1" bandRow="1">
                <a:tableStyleId>{93296810-A885-4BE3-A3E7-6D5BEEA58F35}</a:tableStyleId>
              </a:tblPr>
              <a:tblGrid>
                <a:gridCol w="5378617">
                  <a:extLst>
                    <a:ext uri="{9D8B030D-6E8A-4147-A177-3AD203B41FA5}">
                      <a16:colId xmlns:a16="http://schemas.microsoft.com/office/drawing/2014/main" val="3627163304"/>
                    </a:ext>
                  </a:extLst>
                </a:gridCol>
                <a:gridCol w="3781887">
                  <a:extLst>
                    <a:ext uri="{9D8B030D-6E8A-4147-A177-3AD203B41FA5}">
                      <a16:colId xmlns:a16="http://schemas.microsoft.com/office/drawing/2014/main" val="4077841559"/>
                    </a:ext>
                  </a:extLst>
                </a:gridCol>
              </a:tblGrid>
              <a:tr h="691142">
                <a:tc>
                  <a:txBody>
                    <a:bodyPr/>
                    <a:lstStyle/>
                    <a:p>
                      <a:pPr marL="0" algn="l" defTabSz="914400" rtl="0" eaLnBrk="1" latinLnBrk="0" hangingPunct="1"/>
                      <a:r>
                        <a:rPr lang="en-ZA" sz="1800" b="1" kern="1200" dirty="0">
                          <a:solidFill>
                            <a:schemeClr val="tx1"/>
                          </a:solidFill>
                          <a:effectLst/>
                          <a:latin typeface="+mn-lt"/>
                          <a:ea typeface="+mn-ea"/>
                          <a:cs typeface="+mn-cs"/>
                        </a:rPr>
                        <a:t>Technical experience in comparable projects</a:t>
                      </a:r>
                      <a:endParaRPr lang="en-ZA" sz="1800" b="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latin typeface="+mn-lt"/>
                          <a:ea typeface="+mn-ea"/>
                          <a:cs typeface="+mn-cs"/>
                        </a:rPr>
                        <a:t>35</a:t>
                      </a:r>
                    </a:p>
                  </a:txBody>
                  <a:tcPr/>
                </a:tc>
                <a:extLst>
                  <a:ext uri="{0D108BD9-81ED-4DB2-BD59-A6C34878D82A}">
                    <a16:rowId xmlns:a16="http://schemas.microsoft.com/office/drawing/2014/main" val="1749015164"/>
                  </a:ext>
                </a:extLst>
              </a:tr>
              <a:tr h="691142">
                <a:tc>
                  <a:txBody>
                    <a:bodyPr/>
                    <a:lstStyle/>
                    <a:p>
                      <a:pPr marL="0" algn="l" defTabSz="914400" rtl="0" eaLnBrk="1" latinLnBrk="0" hangingPunct="1"/>
                      <a:r>
                        <a:rPr lang="en-ZA" sz="1800" b="1" kern="1200" dirty="0">
                          <a:solidFill>
                            <a:schemeClr val="dk1"/>
                          </a:solidFill>
                          <a:effectLst/>
                          <a:latin typeface="+mn-lt"/>
                          <a:ea typeface="+mn-ea"/>
                          <a:cs typeface="+mn-cs"/>
                        </a:rPr>
                        <a:t>Managerial ability appropriate to the size and nature of the work</a:t>
                      </a:r>
                      <a:endParaRPr lang="en-ZA" sz="1800" b="1"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a:t>20</a:t>
                      </a:r>
                    </a:p>
                  </a:txBody>
                  <a:tcPr/>
                </a:tc>
                <a:extLst>
                  <a:ext uri="{0D108BD9-81ED-4DB2-BD59-A6C34878D82A}">
                    <a16:rowId xmlns:a16="http://schemas.microsoft.com/office/drawing/2014/main" val="1557272833"/>
                  </a:ext>
                </a:extLst>
              </a:tr>
              <a:tr h="691142">
                <a:tc>
                  <a:txBody>
                    <a:bodyPr/>
                    <a:lstStyle/>
                    <a:p>
                      <a:pPr marL="0" algn="l" defTabSz="914400" rtl="0" eaLnBrk="1" latinLnBrk="0" hangingPunct="1"/>
                      <a:r>
                        <a:rPr lang="en-ZA" sz="1800" b="1" kern="1200" dirty="0">
                          <a:solidFill>
                            <a:schemeClr val="dk1"/>
                          </a:solidFill>
                          <a:effectLst/>
                          <a:latin typeface="+mn-lt"/>
                          <a:ea typeface="+mn-ea"/>
                          <a:cs typeface="+mn-cs"/>
                        </a:rPr>
                        <a:t>Quality assurance systems which ensure conformance to Employer’s stated requirements</a:t>
                      </a:r>
                      <a:endParaRPr lang="en-ZA" sz="1800" b="1" kern="1200" dirty="0">
                        <a:solidFill>
                          <a:schemeClr val="tx1"/>
                        </a:solidFill>
                        <a:latin typeface="+mn-lt"/>
                        <a:ea typeface="+mn-ea"/>
                        <a:cs typeface="+mn-cs"/>
                      </a:endParaRPr>
                    </a:p>
                  </a:txBody>
                  <a:tcPr/>
                </a:tc>
                <a:tc>
                  <a:txBody>
                    <a:bodyPr/>
                    <a:lstStyle/>
                    <a:p>
                      <a:r>
                        <a:rPr lang="en-ZA" sz="1800" b="1" dirty="0"/>
                        <a:t>10</a:t>
                      </a:r>
                    </a:p>
                  </a:txBody>
                  <a:tcPr/>
                </a:tc>
                <a:extLst>
                  <a:ext uri="{0D108BD9-81ED-4DB2-BD59-A6C34878D82A}">
                    <a16:rowId xmlns:a16="http://schemas.microsoft.com/office/drawing/2014/main" val="2692083164"/>
                  </a:ext>
                </a:extLst>
              </a:tr>
              <a:tr h="666875">
                <a:tc>
                  <a:txBody>
                    <a:bodyPr/>
                    <a:lstStyle/>
                    <a:p>
                      <a:pPr marL="0" algn="l" defTabSz="914400" rtl="0" eaLnBrk="1" latinLnBrk="0" hangingPunct="1"/>
                      <a:r>
                        <a:rPr lang="en-ZA" sz="1800" b="1" kern="1200" dirty="0">
                          <a:solidFill>
                            <a:schemeClr val="tx1"/>
                          </a:solidFill>
                          <a:effectLst/>
                          <a:latin typeface="+mn-lt"/>
                          <a:ea typeface="+mn-ea"/>
                          <a:cs typeface="+mn-cs"/>
                        </a:rPr>
                        <a:t>Past performance experience (Form B6)</a:t>
                      </a:r>
                      <a:endParaRPr lang="en-ZA" sz="1800" b="1" kern="1200" dirty="0">
                        <a:solidFill>
                          <a:schemeClr val="tx1"/>
                        </a:solidFill>
                        <a:latin typeface="+mn-lt"/>
                        <a:ea typeface="+mn-ea"/>
                        <a:cs typeface="+mn-cs"/>
                      </a:endParaRPr>
                    </a:p>
                  </a:txBody>
                  <a:tcPr/>
                </a:tc>
                <a:tc>
                  <a:txBody>
                    <a:bodyPr/>
                    <a:lstStyle/>
                    <a:p>
                      <a:r>
                        <a:rPr lang="en-ZA" sz="1800" b="1" dirty="0"/>
                        <a:t>15</a:t>
                      </a:r>
                    </a:p>
                  </a:txBody>
                  <a:tcPr/>
                </a:tc>
                <a:extLst>
                  <a:ext uri="{0D108BD9-81ED-4DB2-BD59-A6C34878D82A}">
                    <a16:rowId xmlns:a16="http://schemas.microsoft.com/office/drawing/2014/main" val="3605489166"/>
                  </a:ext>
                </a:extLst>
              </a:tr>
              <a:tr h="813492">
                <a:tc>
                  <a:txBody>
                    <a:bodyPr/>
                    <a:lstStyle/>
                    <a:p>
                      <a:r>
                        <a:rPr lang="en-ZA" sz="1800" b="1" kern="1200" dirty="0">
                          <a:solidFill>
                            <a:schemeClr val="dk1"/>
                          </a:solidFill>
                          <a:effectLst/>
                          <a:latin typeface="+mn-lt"/>
                          <a:ea typeface="+mn-ea"/>
                          <a:cs typeface="+mn-cs"/>
                        </a:rPr>
                        <a:t>Subcontracting to Targeted </a:t>
                      </a:r>
                      <a:r>
                        <a:rPr lang="x-none" sz="1800" b="1"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Enterprises</a:t>
                      </a:r>
                      <a:r>
                        <a:rPr lang="en-US" sz="1800" b="1" dirty="0">
                          <a:effectLst/>
                        </a:rPr>
                        <a:t> </a:t>
                      </a:r>
                      <a:r>
                        <a:rPr lang="en-US" sz="1800" b="1" kern="1200" dirty="0">
                          <a:solidFill>
                            <a:schemeClr val="dk1"/>
                          </a:solidFill>
                          <a:effectLst/>
                          <a:latin typeface="+mn-lt"/>
                          <a:ea typeface="+mn-ea"/>
                          <a:cs typeface="+mn-cs"/>
                        </a:rPr>
                        <a:t> </a:t>
                      </a:r>
                    </a:p>
                  </a:txBody>
                  <a:tcPr/>
                </a:tc>
                <a:tc>
                  <a:txBody>
                    <a:bodyPr/>
                    <a:lstStyle/>
                    <a:p>
                      <a:r>
                        <a:rPr lang="en-ZA" sz="1800" b="1" dirty="0"/>
                        <a:t>20</a:t>
                      </a:r>
                    </a:p>
                  </a:txBody>
                  <a:tcPr/>
                </a:tc>
                <a:extLst>
                  <a:ext uri="{0D108BD9-81ED-4DB2-BD59-A6C34878D82A}">
                    <a16:rowId xmlns:a16="http://schemas.microsoft.com/office/drawing/2014/main" val="4267989452"/>
                  </a:ext>
                </a:extLst>
              </a:tr>
            </a:tbl>
          </a:graphicData>
        </a:graphic>
      </p:graphicFrame>
      <p:graphicFrame>
        <p:nvGraphicFramePr>
          <p:cNvPr id="5" name="Table 4">
            <a:extLst>
              <a:ext uri="{FF2B5EF4-FFF2-40B4-BE49-F238E27FC236}">
                <a16:creationId xmlns:a16="http://schemas.microsoft.com/office/drawing/2014/main" id="{DB46C324-ACAF-42A7-91AD-C69079ACAE44}"/>
              </a:ext>
            </a:extLst>
          </p:cNvPr>
          <p:cNvGraphicFramePr>
            <a:graphicFrameLocks noGrp="1"/>
          </p:cNvGraphicFramePr>
          <p:nvPr>
            <p:extLst>
              <p:ext uri="{D42A27DB-BD31-4B8C-83A1-F6EECF244321}">
                <p14:modId xmlns:p14="http://schemas.microsoft.com/office/powerpoint/2010/main" val="3313377613"/>
              </p:ext>
            </p:extLst>
          </p:nvPr>
        </p:nvGraphicFramePr>
        <p:xfrm>
          <a:off x="33005" y="6090082"/>
          <a:ext cx="9097347" cy="444467"/>
        </p:xfrm>
        <a:graphic>
          <a:graphicData uri="http://schemas.openxmlformats.org/drawingml/2006/table">
            <a:tbl>
              <a:tblPr firstRow="1" bandRow="1">
                <a:tableStyleId>{93296810-A885-4BE3-A3E7-6D5BEEA58F35}</a:tableStyleId>
              </a:tblPr>
              <a:tblGrid>
                <a:gridCol w="5354168">
                  <a:extLst>
                    <a:ext uri="{9D8B030D-6E8A-4147-A177-3AD203B41FA5}">
                      <a16:colId xmlns:a16="http://schemas.microsoft.com/office/drawing/2014/main" val="3070789754"/>
                    </a:ext>
                  </a:extLst>
                </a:gridCol>
                <a:gridCol w="3743179">
                  <a:extLst>
                    <a:ext uri="{9D8B030D-6E8A-4147-A177-3AD203B41FA5}">
                      <a16:colId xmlns:a16="http://schemas.microsoft.com/office/drawing/2014/main" val="549690860"/>
                    </a:ext>
                  </a:extLst>
                </a:gridCol>
              </a:tblGrid>
              <a:tr h="444467">
                <a:tc>
                  <a:txBody>
                    <a:bodyPr/>
                    <a:lstStyle/>
                    <a:p>
                      <a:pPr marL="0" algn="l" defTabSz="914400" rtl="0" eaLnBrk="1" latinLnBrk="0" hangingPunct="1"/>
                      <a:r>
                        <a:rPr lang="en-ZA" sz="1800" kern="1200" dirty="0"/>
                        <a:t>Minimum score required to be evaluated further</a:t>
                      </a:r>
                      <a:endParaRPr lang="en-ZA" sz="1800" b="0" kern="1200" dirty="0">
                        <a:solidFill>
                          <a:schemeClr val="dk1"/>
                        </a:solidFill>
                        <a:latin typeface="+mn-lt"/>
                        <a:ea typeface="+mn-ea"/>
                        <a:cs typeface="+mn-cs"/>
                      </a:endParaRPr>
                    </a:p>
                  </a:txBody>
                  <a:tcPr/>
                </a:tc>
                <a:tc>
                  <a:txBody>
                    <a:bodyPr/>
                    <a:lstStyle/>
                    <a:p>
                      <a:pPr marL="0" algn="l" defTabSz="914400" rtl="0" eaLnBrk="1" latinLnBrk="0" hangingPunct="1"/>
                      <a:r>
                        <a:rPr lang="en-ZA" sz="1800" b="1" kern="1200" dirty="0">
                          <a:solidFill>
                            <a:schemeClr val="dk1"/>
                          </a:solidFill>
                          <a:latin typeface="+mn-lt"/>
                          <a:ea typeface="+mn-ea"/>
                          <a:cs typeface="+mn-cs"/>
                        </a:rPr>
                        <a:t>65</a:t>
                      </a:r>
                    </a:p>
                  </a:txBody>
                  <a:tcPr/>
                </a:tc>
                <a:extLst>
                  <a:ext uri="{0D108BD9-81ED-4DB2-BD59-A6C34878D82A}">
                    <a16:rowId xmlns:a16="http://schemas.microsoft.com/office/drawing/2014/main" val="2105731577"/>
                  </a:ext>
                </a:extLst>
              </a:tr>
            </a:tbl>
          </a:graphicData>
        </a:graphic>
      </p:graphicFrame>
      <p:graphicFrame>
        <p:nvGraphicFramePr>
          <p:cNvPr id="7" name="Table 6">
            <a:extLst>
              <a:ext uri="{FF2B5EF4-FFF2-40B4-BE49-F238E27FC236}">
                <a16:creationId xmlns:a16="http://schemas.microsoft.com/office/drawing/2014/main" id="{606C98A3-19F7-43A3-BA2A-FE66E3AC79E7}"/>
              </a:ext>
            </a:extLst>
          </p:cNvPr>
          <p:cNvGraphicFramePr>
            <a:graphicFrameLocks noGrp="1"/>
          </p:cNvGraphicFramePr>
          <p:nvPr>
            <p:extLst>
              <p:ext uri="{D42A27DB-BD31-4B8C-83A1-F6EECF244321}">
                <p14:modId xmlns:p14="http://schemas.microsoft.com/office/powerpoint/2010/main" val="348188593"/>
              </p:ext>
            </p:extLst>
          </p:nvPr>
        </p:nvGraphicFramePr>
        <p:xfrm>
          <a:off x="-1" y="1136169"/>
          <a:ext cx="9130353" cy="677775"/>
        </p:xfrm>
        <a:graphic>
          <a:graphicData uri="http://schemas.openxmlformats.org/drawingml/2006/table">
            <a:tbl>
              <a:tblPr firstRow="1" bandRow="1">
                <a:tableStyleId>{93296810-A885-4BE3-A3E7-6D5BEEA58F35}</a:tableStyleId>
              </a:tblPr>
              <a:tblGrid>
                <a:gridCol w="5353236">
                  <a:extLst>
                    <a:ext uri="{9D8B030D-6E8A-4147-A177-3AD203B41FA5}">
                      <a16:colId xmlns:a16="http://schemas.microsoft.com/office/drawing/2014/main" val="2569438317"/>
                    </a:ext>
                  </a:extLst>
                </a:gridCol>
                <a:gridCol w="3777117">
                  <a:extLst>
                    <a:ext uri="{9D8B030D-6E8A-4147-A177-3AD203B41FA5}">
                      <a16:colId xmlns:a16="http://schemas.microsoft.com/office/drawing/2014/main" val="441687965"/>
                    </a:ext>
                  </a:extLst>
                </a:gridCol>
              </a:tblGrid>
              <a:tr h="6777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tx1"/>
                          </a:solidFill>
                          <a:latin typeface="+mn-lt"/>
                          <a:ea typeface="+mn-ea"/>
                          <a:cs typeface="+mn-cs"/>
                        </a:rPr>
                        <a:t>Criteria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tx1"/>
                          </a:solidFill>
                        </a:rPr>
                        <a:t>Maximum score of  Tender Evaluation points</a:t>
                      </a:r>
                      <a:endParaRPr lang="en-ZA" sz="1800" b="1" kern="1200" dirty="0">
                        <a:solidFill>
                          <a:schemeClr val="tx1"/>
                        </a:solidFill>
                        <a:latin typeface="Arial" charset="0"/>
                        <a:ea typeface="+mn-ea"/>
                        <a:cs typeface="+mn-cs"/>
                      </a:endParaRPr>
                    </a:p>
                  </a:txBody>
                  <a:tcPr/>
                </a:tc>
                <a:extLst>
                  <a:ext uri="{0D108BD9-81ED-4DB2-BD59-A6C34878D82A}">
                    <a16:rowId xmlns:a16="http://schemas.microsoft.com/office/drawing/2014/main" val="213892608"/>
                  </a:ext>
                </a:extLst>
              </a:tr>
            </a:tbl>
          </a:graphicData>
        </a:graphic>
      </p:graphicFrame>
      <p:graphicFrame>
        <p:nvGraphicFramePr>
          <p:cNvPr id="2" name="Table 1">
            <a:extLst>
              <a:ext uri="{FF2B5EF4-FFF2-40B4-BE49-F238E27FC236}">
                <a16:creationId xmlns:a16="http://schemas.microsoft.com/office/drawing/2014/main" id="{ACAE5B64-3AD2-4674-ABA9-1FD272205650}"/>
              </a:ext>
            </a:extLst>
          </p:cNvPr>
          <p:cNvGraphicFramePr>
            <a:graphicFrameLocks noGrp="1"/>
          </p:cNvGraphicFramePr>
          <p:nvPr>
            <p:extLst>
              <p:ext uri="{D42A27DB-BD31-4B8C-83A1-F6EECF244321}">
                <p14:modId xmlns:p14="http://schemas.microsoft.com/office/powerpoint/2010/main" val="1653671441"/>
              </p:ext>
            </p:extLst>
          </p:nvPr>
        </p:nvGraphicFramePr>
        <p:xfrm>
          <a:off x="33004" y="5584055"/>
          <a:ext cx="8596091" cy="506027"/>
        </p:xfrm>
        <a:graphic>
          <a:graphicData uri="http://schemas.openxmlformats.org/drawingml/2006/table">
            <a:tbl>
              <a:tblPr/>
              <a:tblGrid>
                <a:gridCol w="8596091">
                  <a:extLst>
                    <a:ext uri="{9D8B030D-6E8A-4147-A177-3AD203B41FA5}">
                      <a16:colId xmlns:a16="http://schemas.microsoft.com/office/drawing/2014/main" val="4054508368"/>
                    </a:ext>
                  </a:extLst>
                </a:gridCol>
              </a:tblGrid>
              <a:tr h="506027">
                <a:tc>
                  <a:txBody>
                    <a:bodyPr/>
                    <a:lstStyle/>
                    <a:p>
                      <a:r>
                        <a:rPr lang="en-ZA" sz="1400" kern="1200" dirty="0">
                          <a:solidFill>
                            <a:schemeClr val="tx1"/>
                          </a:solidFill>
                          <a:effectLst/>
                          <a:latin typeface="+mn-lt"/>
                          <a:ea typeface="+mn-ea"/>
                          <a:cs typeface="+mn-cs"/>
                        </a:rPr>
                        <a:t>Total evaluation points for quality (Ms)</a:t>
                      </a:r>
                      <a:r>
                        <a:rPr lang="en-ZA" sz="1400" dirty="0"/>
                        <a:t>                                                      </a:t>
                      </a:r>
                      <a:r>
                        <a:rPr lang="en-ZA" sz="1800" b="1" dirty="0">
                          <a:solidFill>
                            <a:schemeClr val="tx1"/>
                          </a:solidFill>
                        </a:rPr>
                        <a:t>100</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93819597"/>
                  </a:ext>
                </a:extLst>
              </a:tr>
            </a:tbl>
          </a:graphicData>
        </a:graphic>
      </p:graphicFrame>
    </p:spTree>
    <p:extLst>
      <p:ext uri="{BB962C8B-B14F-4D97-AF65-F5344CB8AC3E}">
        <p14:creationId xmlns:p14="http://schemas.microsoft.com/office/powerpoint/2010/main" val="365069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940" y="1139221"/>
            <a:ext cx="8331770" cy="2308324"/>
          </a:xfrm>
          <a:prstGeom prst="rect">
            <a:avLst/>
          </a:prstGeom>
        </p:spPr>
        <p:txBody>
          <a:bodyPr wrap="square">
            <a:spAutoFit/>
          </a:bodyPr>
          <a:lstStyle/>
          <a:p>
            <a:pPr algn="just"/>
            <a:r>
              <a:rPr lang="en-ZA" sz="1600" dirty="0">
                <a:latin typeface="Arial" panose="020B0604020202020204" pitchFamily="34" charset="0"/>
              </a:rPr>
              <a:t>Tender data:</a:t>
            </a:r>
          </a:p>
          <a:p>
            <a:pPr algn="just"/>
            <a:endParaRPr lang="en-ZA" sz="1600" dirty="0">
              <a:latin typeface="Arial" panose="020B0604020202020204" pitchFamily="34" charset="0"/>
            </a:endParaRPr>
          </a:p>
          <a:p>
            <a:pPr algn="just"/>
            <a:r>
              <a:rPr lang="en-ZA" sz="1600" dirty="0">
                <a:latin typeface="Arial" panose="020B0604020202020204" pitchFamily="34" charset="0"/>
              </a:rPr>
              <a:t>C3.11</a:t>
            </a:r>
          </a:p>
          <a:p>
            <a:pPr algn="just"/>
            <a:endParaRPr lang="en-ZA" sz="1600" dirty="0">
              <a:latin typeface="Arial" panose="020B0604020202020204" pitchFamily="34" charset="0"/>
            </a:endParaRPr>
          </a:p>
          <a:p>
            <a:pPr algn="just"/>
            <a:r>
              <a:rPr lang="en-ZA" sz="1600" dirty="0">
                <a:latin typeface="Arial" panose="020B0604020202020204" pitchFamily="34" charset="0"/>
              </a:rPr>
              <a:t>The following key persons shall form part of the quality criteria: </a:t>
            </a:r>
            <a:endParaRPr lang="en-ZA" sz="1600" i="1" dirty="0">
              <a:latin typeface="Arial" panose="020B0604020202020204" pitchFamily="34" charset="0"/>
            </a:endParaRPr>
          </a:p>
          <a:p>
            <a:endParaRPr lang="en-ZA" sz="1600" i="1" dirty="0">
              <a:latin typeface="Arial" panose="020B0604020202020204" pitchFamily="34" charset="0"/>
            </a:endParaRPr>
          </a:p>
          <a:p>
            <a:r>
              <a:rPr lang="en-ZA" sz="1600" dirty="0">
                <a:latin typeface="Arial" panose="020B0604020202020204" pitchFamily="34" charset="0"/>
              </a:rPr>
              <a:t>Contracts  Engineer  </a:t>
            </a:r>
          </a:p>
          <a:p>
            <a:pPr algn="just"/>
            <a:endParaRPr lang="en-ZA" sz="1600" dirty="0">
              <a:solidFill>
                <a:srgbClr val="000000"/>
              </a:solidFill>
              <a:latin typeface="Arial" panose="020B0604020202020204" pitchFamily="34" charset="0"/>
            </a:endParaRPr>
          </a:p>
          <a:p>
            <a:pPr algn="just"/>
            <a:endParaRPr lang="en-ZA"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702218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1842052" y="0"/>
            <a:ext cx="7301948" cy="369332"/>
          </a:xfrm>
          <a:prstGeom prst="rect">
            <a:avLst/>
          </a:prstGeom>
          <a:solidFill>
            <a:schemeClr val="accent6">
              <a:lumMod val="40000"/>
              <a:lumOff val="60000"/>
            </a:schemeClr>
          </a:solidFill>
        </p:spPr>
        <p:txBody>
          <a:bodyPr wrap="square" rtlCol="0">
            <a:spAutoFit/>
          </a:bodyPr>
          <a:lstStyle/>
          <a:p>
            <a:pPr algn="ctr">
              <a:defRPr/>
            </a:pPr>
            <a:r>
              <a:rPr lang="en-US" sz="1800" b="1" dirty="0">
                <a:effectLst/>
                <a:latin typeface="Arial" panose="020B0604020202020204" pitchFamily="34" charset="0"/>
                <a:ea typeface="Times New Roman" panose="02020603050405020304" pitchFamily="18" charset="0"/>
                <a:cs typeface="Arial" panose="020B0604020202020204" pitchFamily="34" charset="0"/>
              </a:rPr>
              <a:t>EVALUATION PRICE AND PREFERENCE</a:t>
            </a:r>
            <a:endParaRPr kumimoji="0" lang="en-ZA" sz="3200" b="1" i="0" u="none" strike="noStrike" kern="1200" cap="none" spc="0" normalizeH="0" baseline="0" noProof="0" dirty="0">
              <a:ln>
                <a:noFill/>
              </a:ln>
              <a:effectLst/>
              <a:uLnTx/>
              <a:uFillTx/>
              <a:latin typeface="Calibri Light" panose="020F0302020204030204"/>
              <a:ea typeface="+mn-ea"/>
              <a:cs typeface="+mn-cs"/>
            </a:endParaRPr>
          </a:p>
        </p:txBody>
      </p:sp>
      <p:graphicFrame>
        <p:nvGraphicFramePr>
          <p:cNvPr id="4" name="Table 3">
            <a:extLst>
              <a:ext uri="{FF2B5EF4-FFF2-40B4-BE49-F238E27FC236}">
                <a16:creationId xmlns:a16="http://schemas.microsoft.com/office/drawing/2014/main" id="{B3880615-1902-48DE-84BB-3375DBF81BDD}"/>
              </a:ext>
            </a:extLst>
          </p:cNvPr>
          <p:cNvGraphicFramePr>
            <a:graphicFrameLocks noGrp="1"/>
          </p:cNvGraphicFramePr>
          <p:nvPr>
            <p:extLst>
              <p:ext uri="{D42A27DB-BD31-4B8C-83A1-F6EECF244321}">
                <p14:modId xmlns:p14="http://schemas.microsoft.com/office/powerpoint/2010/main" val="3628175989"/>
              </p:ext>
            </p:extLst>
          </p:nvPr>
        </p:nvGraphicFramePr>
        <p:xfrm>
          <a:off x="0" y="807868"/>
          <a:ext cx="9106678" cy="5956915"/>
        </p:xfrm>
        <a:graphic>
          <a:graphicData uri="http://schemas.openxmlformats.org/drawingml/2006/table">
            <a:tbl>
              <a:tblPr firstRow="1" bandRow="1">
                <a:tableStyleId>{93296810-A885-4BE3-A3E7-6D5BEEA58F35}</a:tableStyleId>
              </a:tblPr>
              <a:tblGrid>
                <a:gridCol w="4623547">
                  <a:extLst>
                    <a:ext uri="{9D8B030D-6E8A-4147-A177-3AD203B41FA5}">
                      <a16:colId xmlns:a16="http://schemas.microsoft.com/office/drawing/2014/main" val="1891244037"/>
                    </a:ext>
                  </a:extLst>
                </a:gridCol>
                <a:gridCol w="4483131">
                  <a:extLst>
                    <a:ext uri="{9D8B030D-6E8A-4147-A177-3AD203B41FA5}">
                      <a16:colId xmlns:a16="http://schemas.microsoft.com/office/drawing/2014/main" val="2417391229"/>
                    </a:ext>
                  </a:extLst>
                </a:gridCol>
              </a:tblGrid>
              <a:tr h="3125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kern="1200" dirty="0">
                          <a:solidFill>
                            <a:schemeClr val="lt1"/>
                          </a:solidFill>
                          <a:effectLst/>
                          <a:latin typeface="+mn-lt"/>
                          <a:ea typeface="+mn-ea"/>
                          <a:cs typeface="+mn-cs"/>
                        </a:rPr>
                        <a:t>80/20 preference point system for acquisition of goods and services for Rand value equal to or above R2 000 and up to R50 million </a:t>
                      </a:r>
                    </a:p>
                    <a:p>
                      <a:pPr marL="0" algn="l" defTabSz="914400" rtl="0" eaLnBrk="1" latinLnBrk="0" hangingPunct="1"/>
                      <a:endParaRPr lang="en-ZA" sz="1600" b="0" kern="1200" dirty="0">
                        <a:solidFill>
                          <a:schemeClr val="dk1"/>
                        </a:solidFill>
                        <a:latin typeface="+mn-lt"/>
                        <a:ea typeface="+mn-ea"/>
                        <a:cs typeface="+mn-cs"/>
                      </a:endParaRPr>
                    </a:p>
                  </a:txBody>
                  <a:tcPr/>
                </a:tc>
                <a:tc>
                  <a:txBody>
                    <a:bodyPr/>
                    <a:lstStyle/>
                    <a:p>
                      <a:r>
                        <a:rPr lang="en-US" sz="1350" b="1" kern="1200" dirty="0">
                          <a:solidFill>
                            <a:schemeClr val="lt1"/>
                          </a:solidFill>
                          <a:effectLst/>
                          <a:latin typeface="+mn-lt"/>
                          <a:ea typeface="+mn-ea"/>
                          <a:cs typeface="+mn-cs"/>
                        </a:rPr>
                        <a:t>The following formula will be used to calculate thee points out of 80 for price:</a:t>
                      </a:r>
                    </a:p>
                    <a:p>
                      <a:r>
                        <a:rPr lang="en-US" sz="1350" b="1" kern="1200" dirty="0">
                          <a:solidFill>
                            <a:schemeClr val="lt1"/>
                          </a:solidFill>
                          <a:effectLst/>
                          <a:latin typeface="+mn-lt"/>
                          <a:ea typeface="+mn-ea"/>
                          <a:cs typeface="+mn-cs"/>
                        </a:rPr>
                        <a:t>  </a:t>
                      </a:r>
                    </a:p>
                    <a:p>
                      <a:r>
                        <a:rPr lang="en-US" sz="1350" b="1" kern="1200" dirty="0">
                          <a:solidFill>
                            <a:schemeClr val="lt1"/>
                          </a:solidFill>
                          <a:effectLst/>
                          <a:latin typeface="+mn-lt"/>
                          <a:ea typeface="+mn-ea"/>
                          <a:cs typeface="+mn-cs"/>
                        </a:rPr>
                        <a:t>Ps =80(1-(Pt-Pm)/Pm)</a:t>
                      </a:r>
                    </a:p>
                    <a:p>
                      <a:r>
                        <a:rPr lang="en-US" sz="1350" b="1" kern="1200" dirty="0">
                          <a:solidFill>
                            <a:schemeClr val="lt1"/>
                          </a:solidFill>
                          <a:effectLst/>
                          <a:latin typeface="+mn-lt"/>
                          <a:ea typeface="+mn-ea"/>
                          <a:cs typeface="+mn-cs"/>
                        </a:rPr>
                        <a:t>                                                                                                                                                                                               </a:t>
                      </a:r>
                    </a:p>
                    <a:p>
                      <a:r>
                        <a:rPr lang="en-US" sz="1350" b="1" kern="1200" dirty="0">
                          <a:solidFill>
                            <a:schemeClr val="lt1"/>
                          </a:solidFill>
                          <a:effectLst/>
                          <a:latin typeface="+mn-lt"/>
                          <a:ea typeface="+mn-ea"/>
                          <a:cs typeface="+mn-cs"/>
                        </a:rPr>
                        <a:t>Where:</a:t>
                      </a:r>
                    </a:p>
                    <a:p>
                      <a:r>
                        <a:rPr lang="en-US" sz="1350" b="1" kern="1200" dirty="0">
                          <a:solidFill>
                            <a:schemeClr val="lt1"/>
                          </a:solidFill>
                          <a:effectLst/>
                          <a:latin typeface="+mn-lt"/>
                          <a:ea typeface="+mn-ea"/>
                          <a:cs typeface="+mn-cs"/>
                        </a:rPr>
                        <a:t> </a:t>
                      </a:r>
                    </a:p>
                    <a:p>
                      <a:r>
                        <a:rPr lang="en-US" sz="1350" b="1" kern="1200" dirty="0">
                          <a:solidFill>
                            <a:schemeClr val="lt1"/>
                          </a:solidFill>
                          <a:effectLst/>
                          <a:latin typeface="+mn-lt"/>
                          <a:ea typeface="+mn-ea"/>
                          <a:cs typeface="+mn-cs"/>
                        </a:rPr>
                        <a:t>Ps is the points scored for price of tender under consideration.</a:t>
                      </a:r>
                    </a:p>
                    <a:p>
                      <a:r>
                        <a:rPr lang="en-US" sz="1350" b="1" kern="1200" dirty="0">
                          <a:solidFill>
                            <a:schemeClr val="lt1"/>
                          </a:solidFill>
                          <a:effectLst/>
                          <a:latin typeface="+mn-lt"/>
                          <a:ea typeface="+mn-ea"/>
                          <a:cs typeface="+mn-cs"/>
                        </a:rPr>
                        <a:t>Pt is the price of the tender under consideration; and</a:t>
                      </a:r>
                    </a:p>
                    <a:p>
                      <a:r>
                        <a:rPr lang="en-US" sz="1350" b="1" kern="1200" dirty="0">
                          <a:solidFill>
                            <a:schemeClr val="lt1"/>
                          </a:solidFill>
                          <a:effectLst/>
                          <a:latin typeface="+mn-lt"/>
                          <a:ea typeface="+mn-ea"/>
                          <a:cs typeface="+mn-cs"/>
                        </a:rPr>
                        <a:t>Pm is the price of the lowest acceptable tender.</a:t>
                      </a:r>
                    </a:p>
                    <a:p>
                      <a:pPr marL="0" algn="l" defTabSz="914400" rtl="0" eaLnBrk="1" latinLnBrk="0" hangingPunct="1"/>
                      <a:endParaRPr lang="en-ZA" sz="1600" b="0" kern="1200" dirty="0">
                        <a:solidFill>
                          <a:schemeClr val="tx1"/>
                        </a:solidFill>
                        <a:latin typeface="+mn-lt"/>
                        <a:ea typeface="+mn-ea"/>
                        <a:cs typeface="+mn-cs"/>
                      </a:endParaRPr>
                    </a:p>
                  </a:txBody>
                  <a:tcPr/>
                </a:tc>
                <a:extLst>
                  <a:ext uri="{0D108BD9-81ED-4DB2-BD59-A6C34878D82A}">
                    <a16:rowId xmlns:a16="http://schemas.microsoft.com/office/drawing/2014/main" val="2213855717"/>
                  </a:ext>
                </a:extLst>
              </a:tr>
              <a:tr h="2831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kern="1200" dirty="0">
                          <a:solidFill>
                            <a:schemeClr val="dk1"/>
                          </a:solidFill>
                          <a:effectLst/>
                          <a:latin typeface="+mn-lt"/>
                          <a:ea typeface="+mn-ea"/>
                          <a:cs typeface="+mn-cs"/>
                        </a:rPr>
                        <a:t>90/10 preference point system for acquisition of goods and services for Rand value above R50 million </a:t>
                      </a:r>
                      <a:endParaRPr lang="en-US" sz="1350" kern="1200" dirty="0">
                        <a:solidFill>
                          <a:schemeClr val="dk1"/>
                        </a:solidFill>
                        <a:effectLst/>
                        <a:latin typeface="+mn-lt"/>
                        <a:ea typeface="+mn-ea"/>
                        <a:cs typeface="+mn-cs"/>
                      </a:endParaRPr>
                    </a:p>
                    <a:p>
                      <a:pPr marL="0" algn="l" defTabSz="914400" rtl="0" eaLnBrk="1" latinLnBrk="0" hangingPunct="1"/>
                      <a:endParaRPr lang="en-ZA" sz="1600" b="0" kern="1200" dirty="0">
                        <a:solidFill>
                          <a:schemeClr val="dk1"/>
                        </a:solidFill>
                        <a:latin typeface="+mn-lt"/>
                        <a:ea typeface="+mn-ea"/>
                        <a:cs typeface="+mn-cs"/>
                      </a:endParaRPr>
                    </a:p>
                  </a:txBody>
                  <a:tcPr/>
                </a:tc>
                <a:tc>
                  <a:txBody>
                    <a:bodyPr/>
                    <a:lstStyle/>
                    <a:p>
                      <a:r>
                        <a:rPr lang="en-US" sz="1350" kern="1200" dirty="0">
                          <a:solidFill>
                            <a:schemeClr val="dk1"/>
                          </a:solidFill>
                          <a:effectLst/>
                          <a:latin typeface="+mn-lt"/>
                          <a:ea typeface="+mn-ea"/>
                          <a:cs typeface="+mn-cs"/>
                        </a:rPr>
                        <a:t>The following formula will be used to calculate thee points out of 90 for price:</a:t>
                      </a:r>
                    </a:p>
                    <a:p>
                      <a:r>
                        <a:rPr lang="en-US" sz="1350" b="1" kern="1200" dirty="0">
                          <a:solidFill>
                            <a:schemeClr val="dk1"/>
                          </a:solidFill>
                          <a:effectLst/>
                          <a:latin typeface="+mn-lt"/>
                          <a:ea typeface="+mn-ea"/>
                          <a:cs typeface="+mn-cs"/>
                        </a:rPr>
                        <a:t> </a:t>
                      </a:r>
                      <a:endParaRPr lang="en-US" sz="1350" kern="1200" dirty="0">
                        <a:solidFill>
                          <a:schemeClr val="dk1"/>
                        </a:solidFill>
                        <a:effectLst/>
                        <a:latin typeface="+mn-lt"/>
                        <a:ea typeface="+mn-ea"/>
                        <a:cs typeface="+mn-cs"/>
                      </a:endParaRPr>
                    </a:p>
                    <a:p>
                      <a:r>
                        <a:rPr lang="en-US" sz="1350" kern="1200" dirty="0">
                          <a:solidFill>
                            <a:schemeClr val="dk1"/>
                          </a:solidFill>
                          <a:effectLst/>
                          <a:latin typeface="+mn-lt"/>
                          <a:ea typeface="+mn-ea"/>
                          <a:cs typeface="+mn-cs"/>
                        </a:rPr>
                        <a:t>Ps =90(1-(Pt-Pm)/Pm)</a:t>
                      </a:r>
                    </a:p>
                    <a:p>
                      <a:r>
                        <a:rPr lang="en-US" sz="1350" kern="1200" dirty="0">
                          <a:solidFill>
                            <a:schemeClr val="dk1"/>
                          </a:solidFill>
                          <a:effectLst/>
                          <a:latin typeface="+mn-lt"/>
                          <a:ea typeface="+mn-ea"/>
                          <a:cs typeface="+mn-cs"/>
                        </a:rPr>
                        <a:t>                                                                                                                                                                                               </a:t>
                      </a:r>
                    </a:p>
                    <a:p>
                      <a:r>
                        <a:rPr lang="en-US" sz="1350" kern="1200" dirty="0">
                          <a:solidFill>
                            <a:schemeClr val="dk1"/>
                          </a:solidFill>
                          <a:effectLst/>
                          <a:latin typeface="+mn-lt"/>
                          <a:ea typeface="+mn-ea"/>
                          <a:cs typeface="+mn-cs"/>
                        </a:rPr>
                        <a:t>Where:</a:t>
                      </a:r>
                    </a:p>
                    <a:p>
                      <a:r>
                        <a:rPr lang="en-US" sz="1350" kern="1200" dirty="0">
                          <a:solidFill>
                            <a:schemeClr val="dk1"/>
                          </a:solidFill>
                          <a:effectLst/>
                          <a:latin typeface="+mn-lt"/>
                          <a:ea typeface="+mn-ea"/>
                          <a:cs typeface="+mn-cs"/>
                        </a:rPr>
                        <a:t> </a:t>
                      </a:r>
                    </a:p>
                    <a:p>
                      <a:r>
                        <a:rPr lang="en-US" sz="1350" kern="1200" dirty="0">
                          <a:solidFill>
                            <a:schemeClr val="dk1"/>
                          </a:solidFill>
                          <a:effectLst/>
                          <a:latin typeface="+mn-lt"/>
                          <a:ea typeface="+mn-ea"/>
                          <a:cs typeface="+mn-cs"/>
                        </a:rPr>
                        <a:t>Ps is the points scored for price of tender under consideration.</a:t>
                      </a:r>
                    </a:p>
                    <a:p>
                      <a:r>
                        <a:rPr lang="en-US" sz="1350" kern="1200" dirty="0">
                          <a:solidFill>
                            <a:schemeClr val="dk1"/>
                          </a:solidFill>
                          <a:effectLst/>
                          <a:latin typeface="+mn-lt"/>
                          <a:ea typeface="+mn-ea"/>
                          <a:cs typeface="+mn-cs"/>
                        </a:rPr>
                        <a:t>Pt is the price of the tender under consideration; and</a:t>
                      </a:r>
                    </a:p>
                    <a:p>
                      <a:r>
                        <a:rPr lang="en-US" sz="1350" kern="1200" dirty="0">
                          <a:solidFill>
                            <a:schemeClr val="dk1"/>
                          </a:solidFill>
                          <a:effectLst/>
                          <a:latin typeface="+mn-lt"/>
                          <a:ea typeface="+mn-ea"/>
                          <a:cs typeface="+mn-cs"/>
                        </a:rPr>
                        <a:t>Pm is the price of the lowest acceptable tender.</a:t>
                      </a:r>
                    </a:p>
                  </a:txBody>
                  <a:tcPr/>
                </a:tc>
                <a:extLst>
                  <a:ext uri="{0D108BD9-81ED-4DB2-BD59-A6C34878D82A}">
                    <a16:rowId xmlns:a16="http://schemas.microsoft.com/office/drawing/2014/main" val="3822378497"/>
                  </a:ext>
                </a:extLst>
              </a:tr>
            </a:tbl>
          </a:graphicData>
        </a:graphic>
      </p:graphicFrame>
    </p:spTree>
    <p:extLst>
      <p:ext uri="{BB962C8B-B14F-4D97-AF65-F5344CB8AC3E}">
        <p14:creationId xmlns:p14="http://schemas.microsoft.com/office/powerpoint/2010/main" val="409607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1F578C-2078-4D7D-B9BC-A7B7C1B6D4CB}"/>
              </a:ext>
            </a:extLst>
          </p:cNvPr>
          <p:cNvSpPr txBox="1"/>
          <p:nvPr/>
        </p:nvSpPr>
        <p:spPr>
          <a:xfrm>
            <a:off x="-1" y="873318"/>
            <a:ext cx="9037469" cy="5863144"/>
          </a:xfrm>
          <a:prstGeom prst="rect">
            <a:avLst/>
          </a:prstGeom>
          <a:noFill/>
        </p:spPr>
        <p:txBody>
          <a:bodyPr wrap="square" rtlCol="0">
            <a:spAutoFit/>
          </a:bodyPr>
          <a:lstStyle/>
          <a:p>
            <a:pPr lvl="0">
              <a:tabLst>
                <a:tab pos="360000" algn="l"/>
                <a:tab pos="720000" algn="l"/>
                <a:tab pos="1080000" algn="l"/>
              </a:tabLst>
            </a:pPr>
            <a:r>
              <a:rPr lang="en-US" sz="2000" b="1" dirty="0">
                <a:solidFill>
                  <a:prstClr val="black"/>
                </a:solidFill>
                <a:latin typeface="Calibri" panose="020F0502020204030204"/>
              </a:rPr>
              <a:t>After confirmation of errors, omissions or re-balancing of imbalanced rates the tender offer shall be corrected as follows:</a:t>
            </a:r>
          </a:p>
          <a:p>
            <a:pPr marL="342900" marR="0" lvl="0" indent="-342900" algn="just">
              <a:lnSpc>
                <a:spcPct val="150000"/>
              </a:lnSpc>
              <a:spcBef>
                <a:spcPts val="0"/>
              </a:spcBef>
              <a:spcAft>
                <a:spcPts val="0"/>
              </a:spcAft>
              <a:buFont typeface="+mj-lt"/>
              <a:buAutoNum type="alphaLcParenR"/>
            </a:pPr>
            <a:r>
              <a:rPr lang="en-US" b="1" dirty="0">
                <a:latin typeface="Calibri" panose="020F0502020204030204" pitchFamily="34" charset="0"/>
                <a:ea typeface="Times New Roman" panose="02020603050405020304" pitchFamily="18" charset="0"/>
                <a:cs typeface="Calibri" panose="020F0502020204030204" pitchFamily="34" charset="0"/>
              </a:rPr>
              <a:t>I</a:t>
            </a:r>
            <a:r>
              <a:rPr lang="en-US" sz="1800" b="1" dirty="0">
                <a:effectLst/>
                <a:latin typeface="Calibri" panose="020F0502020204030204" pitchFamily="34" charset="0"/>
                <a:ea typeface="Times New Roman" panose="02020603050405020304" pitchFamily="18" charset="0"/>
                <a:cs typeface="Calibri" panose="020F0502020204030204" pitchFamily="34" charset="0"/>
              </a:rPr>
              <a:t>f Bills of Quantities or Pricing Schedules apply and there is an error in the line item total resulting from the product of the unit rate and the quantity, the unit rate shall govern and the line item total shall be corrected.  Where there is an obviously gross misplacement of the decimal point in the unit rate, the line item total as quoted and the unit rate shall be corrected.</a:t>
            </a:r>
          </a:p>
          <a:p>
            <a:pPr marR="0" lvl="0" algn="just">
              <a:lnSpc>
                <a:spcPct val="150000"/>
              </a:lnSpc>
              <a:spcBef>
                <a:spcPts val="0"/>
              </a:spcBef>
              <a:spcAft>
                <a:spcPts val="0"/>
              </a:spcAft>
            </a:pPr>
            <a:r>
              <a:rPr lang="en-US" b="1" dirty="0">
                <a:solidFill>
                  <a:prstClr val="black"/>
                </a:solidFill>
                <a:latin typeface="Calibri" panose="020F0502020204030204" pitchFamily="34" charset="0"/>
                <a:cs typeface="Calibri" panose="020F0502020204030204" pitchFamily="34" charset="0"/>
              </a:rPr>
              <a:t>(b)</a:t>
            </a:r>
            <a:r>
              <a:rPr lang="en-US" sz="1800" b="1" dirty="0">
                <a:effectLst/>
                <a:latin typeface="Calibri" panose="020F0502020204030204" pitchFamily="34" charset="0"/>
                <a:ea typeface="Times New Roman" panose="02020603050405020304" pitchFamily="18" charset="0"/>
                <a:cs typeface="Calibri" panose="020F0502020204030204" pitchFamily="34" charset="0"/>
              </a:rPr>
              <a:t>Where there is an error in the total of the prices either as a result of other corrections required by this checking process or in the tenderer’s addition of prices, the total of the prices shall be corrected.</a:t>
            </a:r>
          </a:p>
          <a:p>
            <a:pPr marR="0" lvl="0" algn="just">
              <a:lnSpc>
                <a:spcPct val="150000"/>
              </a:lnSpc>
              <a:spcBef>
                <a:spcPts val="0"/>
              </a:spcBef>
              <a:spcAft>
                <a:spcPts val="0"/>
              </a:spcAft>
            </a:pPr>
            <a:r>
              <a:rPr lang="en-US" b="1" dirty="0">
                <a:latin typeface="Calibri" panose="020F0502020204030204" pitchFamily="34" charset="0"/>
                <a:ea typeface="Times New Roman" panose="02020603050405020304" pitchFamily="18" charset="0"/>
                <a:cs typeface="Calibri" panose="020F0502020204030204" pitchFamily="34" charset="0"/>
              </a:rPr>
              <a:t>( c)</a:t>
            </a:r>
            <a:r>
              <a:rPr lang="en-US" sz="1800" b="1" dirty="0">
                <a:effectLst/>
                <a:latin typeface="Calibri" panose="020F0502020204030204" pitchFamily="34" charset="0"/>
                <a:ea typeface="Times New Roman" panose="02020603050405020304" pitchFamily="18" charset="0"/>
                <a:cs typeface="Calibri" panose="020F0502020204030204" pitchFamily="34" charset="0"/>
              </a:rPr>
              <a:t>Where the unit rates are imbalanced, the tenderer shall adjust such rates by increasing or decreasing them and selected others while retaining the total of the prices derived after any other corrections made under (a) and (b) above.</a:t>
            </a:r>
          </a:p>
          <a:p>
            <a:pPr lvl="0">
              <a:tabLst>
                <a:tab pos="360000" algn="l"/>
                <a:tab pos="720000" algn="l"/>
                <a:tab pos="1080000" algn="l"/>
              </a:tabLst>
            </a:pPr>
            <a:endParaRPr lang="en-US" sz="2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tab pos="360000" algn="l"/>
                <a:tab pos="720000" algn="l"/>
                <a:tab pos="1080000" algn="l"/>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8B80866-36F0-4FF1-9FDC-59540D3F6835}"/>
              </a:ext>
            </a:extLst>
          </p:cNvPr>
          <p:cNvSpPr txBox="1"/>
          <p:nvPr/>
        </p:nvSpPr>
        <p:spPr>
          <a:xfrm>
            <a:off x="1160061" y="0"/>
            <a:ext cx="7983940"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panose="020F0502020204030204"/>
                <a:ea typeface="+mn-ea"/>
                <a:cs typeface="+mn-cs"/>
              </a:rPr>
              <a:t>Correction of Arithmetic Errors </a:t>
            </a:r>
            <a:endParaRPr kumimoji="0" lang="en-ZA" sz="32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8732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1F578C-2078-4D7D-B9BC-A7B7C1B6D4CB}"/>
              </a:ext>
            </a:extLst>
          </p:cNvPr>
          <p:cNvSpPr txBox="1"/>
          <p:nvPr/>
        </p:nvSpPr>
        <p:spPr>
          <a:xfrm>
            <a:off x="435282" y="873318"/>
            <a:ext cx="8708718" cy="4401205"/>
          </a:xfrm>
          <a:prstGeom prst="rect">
            <a:avLst/>
          </a:prstGeom>
          <a:noFill/>
        </p:spPr>
        <p:txBody>
          <a:bodyPr wrap="square" rtlCol="0">
            <a:spAutoFit/>
          </a:bodyPr>
          <a:lstStyle/>
          <a:p>
            <a:pPr marL="0" marR="0" algn="just">
              <a:lnSpc>
                <a:spcPct val="150000"/>
              </a:lnSpc>
              <a:spcBef>
                <a:spcPts val="0"/>
              </a:spcBef>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The due diligence will evaluate the overall risk associated with the tender. The due diligence will take into consideration the following:</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900"/>
              <a:buFont typeface="Symbol" panose="05050102010706020507" pitchFamily="18" charset="2"/>
              <a:buChar char=""/>
              <a:tabLst>
                <a:tab pos="228600" algn="l"/>
              </a:tabLst>
            </a:pPr>
            <a:r>
              <a:rPr lang="en-ZA" sz="2000" dirty="0">
                <a:effectLst/>
                <a:latin typeface="Arial" panose="020B0604020202020204" pitchFamily="34" charset="0"/>
                <a:ea typeface="Times New Roman" panose="02020603050405020304" pitchFamily="18" charset="0"/>
                <a:cs typeface="Arial" panose="020B0604020202020204" pitchFamily="34" charset="0"/>
              </a:rPr>
              <a:t>assessment of financial statements to assess the financial position of the tenderer and its ability to obtain the necessary guarantees or insurances;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900"/>
              <a:buFont typeface="Symbol" panose="05050102010706020507" pitchFamily="18" charset="2"/>
              <a:buChar char=""/>
              <a:tabLst>
                <a:tab pos="228600" algn="l"/>
              </a:tabLst>
            </a:pPr>
            <a:r>
              <a:rPr lang="en-ZA" sz="2000" dirty="0">
                <a:effectLst/>
                <a:latin typeface="Arial" panose="020B0604020202020204" pitchFamily="34" charset="0"/>
                <a:ea typeface="Times New Roman" panose="02020603050405020304" pitchFamily="18" charset="0"/>
                <a:cs typeface="Arial" panose="020B0604020202020204" pitchFamily="34" charset="0"/>
              </a:rPr>
              <a:t>integrity risk evaluation;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900"/>
              <a:buFont typeface="Symbol" panose="05050102010706020507" pitchFamily="18" charset="2"/>
              <a:buChar char=""/>
              <a:tabLst>
                <a:tab pos="228600" algn="l"/>
              </a:tabLst>
            </a:pPr>
            <a:r>
              <a:rPr lang="en-ZA" sz="2000" dirty="0">
                <a:effectLst/>
                <a:latin typeface="Arial" panose="020B0604020202020204" pitchFamily="34" charset="0"/>
                <a:ea typeface="Times New Roman" panose="02020603050405020304" pitchFamily="18" charset="0"/>
                <a:cs typeface="Arial" panose="020B0604020202020204" pitchFamily="34" charset="0"/>
              </a:rPr>
              <a:t>operations, activities, locations and key customers;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900"/>
              <a:buFont typeface="Symbol" panose="05050102010706020507" pitchFamily="18" charset="2"/>
              <a:buChar char=""/>
              <a:tabLst>
                <a:tab pos="228600" algn="l"/>
              </a:tabLst>
            </a:pPr>
            <a:r>
              <a:rPr lang="en-ZA" sz="2000" dirty="0">
                <a:effectLst/>
                <a:latin typeface="Arial" panose="020B0604020202020204" pitchFamily="34" charset="0"/>
                <a:ea typeface="Times New Roman" panose="02020603050405020304" pitchFamily="18" charset="0"/>
                <a:cs typeface="Arial" panose="020B0604020202020204" pitchFamily="34" charset="0"/>
              </a:rPr>
              <a:t>reference checks from previous clients; and</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ZA" sz="2000" dirty="0">
                <a:effectLst/>
                <a:latin typeface="Arial" panose="020B0604020202020204" pitchFamily="34" charset="0"/>
                <a:ea typeface="Times New Roman" panose="02020603050405020304" pitchFamily="18" charset="0"/>
              </a:rPr>
              <a:t>risk rating (i.e., high risk, medium to high risk, medium risk or low risk) of the tenderer</a:t>
            </a:r>
            <a:endPar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8B80866-36F0-4FF1-9FDC-59540D3F6835}"/>
              </a:ext>
            </a:extLst>
          </p:cNvPr>
          <p:cNvSpPr txBox="1"/>
          <p:nvPr/>
        </p:nvSpPr>
        <p:spPr>
          <a:xfrm>
            <a:off x="1323833" y="0"/>
            <a:ext cx="7820167"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panose="020F0502020204030204"/>
                <a:ea typeface="+mn-ea"/>
                <a:cs typeface="+mn-cs"/>
              </a:rPr>
              <a:t>DUE DILIGENCE</a:t>
            </a:r>
            <a:endParaRPr kumimoji="0" lang="en-ZA" sz="32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1819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1842052" y="0"/>
            <a:ext cx="7301948"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Calibri Light" panose="020F0302020204030204"/>
                <a:ea typeface="+mn-ea"/>
                <a:cs typeface="+mn-cs"/>
              </a:rPr>
              <a:t>VALIDITY </a:t>
            </a:r>
          </a:p>
        </p:txBody>
      </p:sp>
      <p:graphicFrame>
        <p:nvGraphicFramePr>
          <p:cNvPr id="4" name="Table 3">
            <a:extLst>
              <a:ext uri="{FF2B5EF4-FFF2-40B4-BE49-F238E27FC236}">
                <a16:creationId xmlns:a16="http://schemas.microsoft.com/office/drawing/2014/main" id="{869B956E-68DE-4680-992D-D82E8277CEB1}"/>
              </a:ext>
            </a:extLst>
          </p:cNvPr>
          <p:cNvGraphicFramePr>
            <a:graphicFrameLocks noGrp="1"/>
          </p:cNvGraphicFramePr>
          <p:nvPr>
            <p:extLst>
              <p:ext uri="{D42A27DB-BD31-4B8C-83A1-F6EECF244321}">
                <p14:modId xmlns:p14="http://schemas.microsoft.com/office/powerpoint/2010/main" val="2685774863"/>
              </p:ext>
            </p:extLst>
          </p:nvPr>
        </p:nvGraphicFramePr>
        <p:xfrm>
          <a:off x="0" y="803135"/>
          <a:ext cx="9144000" cy="5952507"/>
        </p:xfrm>
        <a:graphic>
          <a:graphicData uri="http://schemas.openxmlformats.org/drawingml/2006/table">
            <a:tbl>
              <a:tblPr firstRow="1" bandRow="1">
                <a:tableStyleId>{93296810-A885-4BE3-A3E7-6D5BEEA58F35}</a:tableStyleId>
              </a:tblPr>
              <a:tblGrid>
                <a:gridCol w="215308">
                  <a:extLst>
                    <a:ext uri="{9D8B030D-6E8A-4147-A177-3AD203B41FA5}">
                      <a16:colId xmlns:a16="http://schemas.microsoft.com/office/drawing/2014/main" val="1732342084"/>
                    </a:ext>
                  </a:extLst>
                </a:gridCol>
                <a:gridCol w="8928692">
                  <a:extLst>
                    <a:ext uri="{9D8B030D-6E8A-4147-A177-3AD203B41FA5}">
                      <a16:colId xmlns:a16="http://schemas.microsoft.com/office/drawing/2014/main" val="1608094556"/>
                    </a:ext>
                  </a:extLst>
                </a:gridCol>
              </a:tblGrid>
              <a:tr h="1073285">
                <a:tc rowSpan="3">
                  <a:txBody>
                    <a:bodyPr/>
                    <a:lstStyle/>
                    <a:p>
                      <a:endParaRPr lang="en-ZA" dirty="0"/>
                    </a:p>
                  </a:txBody>
                  <a:tcPr/>
                </a:tc>
                <a:tc>
                  <a:txBody>
                    <a:bodyPr/>
                    <a:lstStyle/>
                    <a:p>
                      <a:r>
                        <a:rPr lang="en-ZA" sz="2400" b="1" dirty="0">
                          <a:solidFill>
                            <a:schemeClr val="tx1"/>
                          </a:solidFill>
                        </a:rPr>
                        <a:t>Instruction</a:t>
                      </a:r>
                    </a:p>
                  </a:txBody>
                  <a:tcPr/>
                </a:tc>
                <a:extLst>
                  <a:ext uri="{0D108BD9-81ED-4DB2-BD59-A6C34878D82A}">
                    <a16:rowId xmlns:a16="http://schemas.microsoft.com/office/drawing/2014/main" val="1240139222"/>
                  </a:ext>
                </a:extLst>
              </a:tr>
              <a:tr h="618617">
                <a:tc vMerge="1">
                  <a:txBody>
                    <a:bodyPr/>
                    <a:lstStyle/>
                    <a:p>
                      <a:endParaRPr lang="en-ZA" dirty="0"/>
                    </a:p>
                  </a:txBody>
                  <a:tcPr/>
                </a:tc>
                <a:tc>
                  <a:txBody>
                    <a:bodyPr/>
                    <a:lstStyle/>
                    <a:p>
                      <a:r>
                        <a:rPr lang="en-ZA" sz="2800" dirty="0"/>
                        <a:t>Tender validity date is 180 </a:t>
                      </a:r>
                    </a:p>
                  </a:txBody>
                  <a:tcPr/>
                </a:tc>
                <a:extLst>
                  <a:ext uri="{0D108BD9-81ED-4DB2-BD59-A6C34878D82A}">
                    <a16:rowId xmlns:a16="http://schemas.microsoft.com/office/drawing/2014/main" val="3087916868"/>
                  </a:ext>
                </a:extLst>
              </a:tr>
              <a:tr h="4260605">
                <a:tc vMerge="1">
                  <a:txBody>
                    <a:bodyPr/>
                    <a:lstStyle/>
                    <a:p>
                      <a:endParaRPr lang="en-ZA" dirty="0"/>
                    </a:p>
                  </a:txBody>
                  <a:tcPr/>
                </a:tc>
                <a:tc>
                  <a:txBody>
                    <a:bodyPr/>
                    <a:lstStyle/>
                    <a:p>
                      <a:r>
                        <a:rPr lang="en-US" sz="1800" kern="1200" dirty="0">
                          <a:solidFill>
                            <a:schemeClr val="tx1"/>
                          </a:solidFill>
                          <a:effectLst/>
                          <a:latin typeface="+mn-lt"/>
                          <a:ea typeface="+mn-ea"/>
                          <a:cs typeface="+mn-cs"/>
                        </a:rPr>
                        <a:t>Where a tenderer, at any time after the opening of his tender offer but prior to entering into a contract based on his tender offer:</a:t>
                      </a:r>
                    </a:p>
                    <a:p>
                      <a:r>
                        <a:rPr lang="en-US" sz="1800" kern="1200" dirty="0">
                          <a:solidFill>
                            <a:schemeClr val="tx1"/>
                          </a:solidFill>
                          <a:effectLst/>
                          <a:latin typeface="+mn-lt"/>
                          <a:ea typeface="+mn-ea"/>
                          <a:cs typeface="+mn-cs"/>
                        </a:rPr>
                        <a:t> </a:t>
                      </a:r>
                    </a:p>
                    <a:p>
                      <a:pPr lvl="0"/>
                      <a:r>
                        <a:rPr lang="en-US" sz="1800" kern="1200" dirty="0">
                          <a:solidFill>
                            <a:schemeClr val="tx1"/>
                          </a:solidFill>
                          <a:effectLst/>
                          <a:latin typeface="+mn-lt"/>
                          <a:ea typeface="+mn-ea"/>
                          <a:cs typeface="+mn-cs"/>
                        </a:rPr>
                        <a:t>withdraws his tender;</a:t>
                      </a:r>
                    </a:p>
                    <a:p>
                      <a:pPr lvl="0"/>
                      <a:r>
                        <a:rPr lang="en-US" sz="1800" kern="1200" dirty="0">
                          <a:solidFill>
                            <a:schemeClr val="tx1"/>
                          </a:solidFill>
                          <a:effectLst/>
                          <a:latin typeface="+mn-lt"/>
                          <a:ea typeface="+mn-ea"/>
                          <a:cs typeface="+mn-cs"/>
                        </a:rPr>
                        <a:t>gives notice of his inability to execute the contract in terms of his tender; or</a:t>
                      </a:r>
                    </a:p>
                    <a:p>
                      <a:pPr lvl="0"/>
                      <a:r>
                        <a:rPr lang="en-US" sz="1800" kern="1200" dirty="0">
                          <a:solidFill>
                            <a:schemeClr val="tx1"/>
                          </a:solidFill>
                          <a:effectLst/>
                          <a:latin typeface="+mn-lt"/>
                          <a:ea typeface="+mn-ea"/>
                          <a:cs typeface="+mn-cs"/>
                        </a:rPr>
                        <a:t>fails to comply with a request made in terms of C.2.17, C.2.18 or C.3.9;</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such tenderer shall be barred from tendering on any of the Employer’s tenders for a period to be determined by the Employer, but not less than 6 (six) months from a date determined by the Employer.  This sanction also applies to tenders under evaluation and not yet awarded.  The Employer may fully or partly exempt a tenderer from the provisions of these conditions if he is of the opinion that the circumstances justify the exemption.</a:t>
                      </a:r>
                    </a:p>
                  </a:txBody>
                  <a:tcPr/>
                </a:tc>
                <a:extLst>
                  <a:ext uri="{0D108BD9-81ED-4DB2-BD59-A6C34878D82A}">
                    <a16:rowId xmlns:a16="http://schemas.microsoft.com/office/drawing/2014/main" val="1342769555"/>
                  </a:ext>
                </a:extLst>
              </a:tr>
            </a:tbl>
          </a:graphicData>
        </a:graphic>
      </p:graphicFrame>
    </p:spTree>
    <p:extLst>
      <p:ext uri="{BB962C8B-B14F-4D97-AF65-F5344CB8AC3E}">
        <p14:creationId xmlns:p14="http://schemas.microsoft.com/office/powerpoint/2010/main" val="66701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1F578C-2078-4D7D-B9BC-A7B7C1B6D4CB}"/>
              </a:ext>
            </a:extLst>
          </p:cNvPr>
          <p:cNvSpPr txBox="1"/>
          <p:nvPr/>
        </p:nvSpPr>
        <p:spPr>
          <a:xfrm>
            <a:off x="-1" y="1022608"/>
            <a:ext cx="9144001" cy="5155257"/>
          </a:xfrm>
          <a:prstGeom prst="rect">
            <a:avLst/>
          </a:prstGeom>
          <a:noFill/>
        </p:spPr>
        <p:txBody>
          <a:bodyPr wrap="square" rtlCol="0">
            <a:spAutoFit/>
          </a:bodyPr>
          <a:lstStyle/>
          <a:p>
            <a:pPr marL="342900" lvl="0" indent="-342900">
              <a:buAutoNum type="arabicPeriod"/>
              <a:tabLst>
                <a:tab pos="360000" algn="l"/>
                <a:tab pos="720000" algn="l"/>
                <a:tab pos="1080000" algn="l"/>
              </a:tabLst>
            </a:pPr>
            <a:r>
              <a:rPr lang="en-Z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Returnable schedules have been </a:t>
            </a: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based on the CIDB Standard for Uniformity in Construction Procurement and incorporate National Treasury requirements within them. </a:t>
            </a:r>
            <a:endParaRPr lang="en-US" b="1" dirty="0">
              <a:solidFill>
                <a:prstClr val="black"/>
              </a:solidFill>
              <a:latin typeface="Calibri" panose="020F0502020204030204" pitchFamily="34" charset="0"/>
              <a:cs typeface="Calibri" panose="020F0502020204030204" pitchFamily="34" charset="0"/>
            </a:endParaRPr>
          </a:p>
          <a:p>
            <a:pPr marL="342900" lvl="0" indent="-342900">
              <a:buAutoNum type="arabicPeriod"/>
              <a:tabLst>
                <a:tab pos="360000" algn="l"/>
                <a:tab pos="720000" algn="l"/>
                <a:tab pos="1080000" algn="l"/>
              </a:tabLst>
            </a:pPr>
            <a:endParaRPr lang="en-US" b="1" dirty="0">
              <a:solidFill>
                <a:prstClr val="black"/>
              </a:solidFill>
              <a:latin typeface="Calibri" panose="020F0502020204030204" pitchFamily="34" charset="0"/>
              <a:cs typeface="Calibri" panose="020F0502020204030204" pitchFamily="34" charset="0"/>
            </a:endParaRPr>
          </a:p>
          <a:p>
            <a:pPr marL="342900" lvl="0" indent="-342900">
              <a:buAutoNum type="arabicPeriod"/>
              <a:tabLst>
                <a:tab pos="360000" algn="l"/>
                <a:tab pos="720000" algn="l"/>
                <a:tab pos="1080000" algn="l"/>
              </a:tabLst>
            </a:pPr>
            <a:r>
              <a:rPr lang="en-US" b="1" dirty="0">
                <a:solidFill>
                  <a:prstClr val="black"/>
                </a:solidFill>
                <a:latin typeface="Calibri" panose="020F0502020204030204" pitchFamily="34" charset="0"/>
                <a:cs typeface="Calibri" panose="020F0502020204030204" pitchFamily="34" charset="0"/>
              </a:rPr>
              <a:t>Failure to fully complete the relevant returnable documents shall render such a tender offer to be declared non-responsive.</a:t>
            </a:r>
          </a:p>
          <a:p>
            <a:pPr lvl="0">
              <a:tabLst>
                <a:tab pos="360000" algn="l"/>
                <a:tab pos="720000" algn="l"/>
                <a:tab pos="1080000" algn="l"/>
              </a:tabLst>
            </a:pPr>
            <a:endParaRPr lang="en-US" b="1" dirty="0">
              <a:solidFill>
                <a:prstClr val="black"/>
              </a:solidFill>
              <a:highlight>
                <a:srgbClr val="FFFF00"/>
              </a:highlight>
              <a:latin typeface="Calibri" panose="020F0502020204030204" pitchFamily="34" charset="0"/>
              <a:cs typeface="Calibri" panose="020F0502020204030204" pitchFamily="34" charset="0"/>
            </a:endParaRPr>
          </a:p>
          <a:p>
            <a:pPr marR="0" lvl="0" algn="just">
              <a:lnSpc>
                <a:spcPct val="150000"/>
              </a:lnSpc>
              <a:spcBef>
                <a:spcPts val="0"/>
              </a:spcBef>
              <a:spcAft>
                <a:spcPts val="0"/>
              </a:spcAft>
              <a:tabLst>
                <a:tab pos="228600" algn="l"/>
              </a:tabLst>
            </a:pPr>
            <a:r>
              <a:rPr lang="en-Z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 Tenderers shall note that their signatures appended to each returnable form represents a   declaration that they vouch for the accuracy and correctness of the information provided, including the information provided by candidates proposed for the specified key positions.</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lvl="0">
              <a:tabLst>
                <a:tab pos="360000" algn="l"/>
                <a:tab pos="720000" algn="l"/>
                <a:tab pos="1080000" algn="l"/>
              </a:tabLst>
            </a:pPr>
            <a:endParaRPr lang="en-US" b="1" dirty="0">
              <a:solidFill>
                <a:prstClr val="black"/>
              </a:solidFill>
              <a:highlight>
                <a:srgbClr val="FFFF00"/>
              </a:highlight>
              <a:latin typeface="Calibri" panose="020F0502020204030204" pitchFamily="34" charset="0"/>
              <a:cs typeface="Calibri" panose="020F0502020204030204" pitchFamily="34" charset="0"/>
            </a:endParaRPr>
          </a:p>
          <a:p>
            <a:pPr>
              <a:tabLst>
                <a:tab pos="360000" algn="l"/>
                <a:tab pos="720000" algn="l"/>
                <a:tab pos="1080000" algn="l"/>
              </a:tabLst>
            </a:pPr>
            <a:r>
              <a:rPr lang="en-US" b="1" dirty="0">
                <a:solidFill>
                  <a:prstClr val="black"/>
                </a:solidFill>
                <a:latin typeface="Calibri" panose="020F0502020204030204" pitchFamily="34" charset="0"/>
                <a:cs typeface="Calibri" panose="020F0502020204030204" pitchFamily="34" charset="0"/>
              </a:rPr>
              <a:t>4.	</a:t>
            </a:r>
            <a:r>
              <a:rPr lang="en-Z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Notwithstanding any check or audit conducted by or on behalf of the Employer, the information provided in the returnable documents is accepted in good faith and as justification for entering into a contract with a tenderer.  If subsequently any information is found to be incorrect such discovery shall be taken as wilful misrepresentation by that tenderer to induce the contract.  In such event the Employer has the discretionary right under contract condition 8.4 to terminate the contract.</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lvl="0">
              <a:tabLst>
                <a:tab pos="360000" algn="l"/>
                <a:tab pos="720000" algn="l"/>
                <a:tab pos="1080000" algn="l"/>
              </a:tabLst>
            </a:pPr>
            <a:endParaRPr kumimoji="0" lang="en-ZA"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8B80866-36F0-4FF1-9FDC-59540D3F6835}"/>
              </a:ext>
            </a:extLst>
          </p:cNvPr>
          <p:cNvSpPr txBox="1"/>
          <p:nvPr/>
        </p:nvSpPr>
        <p:spPr>
          <a:xfrm>
            <a:off x="1160061" y="0"/>
            <a:ext cx="7983940"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b="1" dirty="0">
                <a:solidFill>
                  <a:prstClr val="black"/>
                </a:solidFill>
                <a:latin typeface="Calibri" panose="020F0502020204030204"/>
              </a:rPr>
              <a:t>Returnable Schedule</a:t>
            </a:r>
            <a:endParaRPr kumimoji="0" lang="en-ZA" sz="32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3107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64FE6AF-054A-4D69-ACF2-4BA9B539400A}"/>
              </a:ext>
            </a:extLst>
          </p:cNvPr>
          <p:cNvSpPr txBox="1">
            <a:spLocks noChangeArrowheads="1"/>
          </p:cNvSpPr>
          <p:nvPr/>
        </p:nvSpPr>
        <p:spPr>
          <a:xfrm>
            <a:off x="-171989" y="0"/>
            <a:ext cx="9487983" cy="729430"/>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600" b="1" dirty="0">
                <a:solidFill>
                  <a:srgbClr val="E71903"/>
                </a:solidFill>
                <a:effectLst>
                  <a:outerShdw blurRad="38100" dist="38100" dir="2700000" algn="tl">
                    <a:srgbClr val="000000"/>
                  </a:outerShdw>
                </a:effectLst>
                <a:latin typeface="Arial" panose="020B0604020202020204" pitchFamily="34" charset="0"/>
                <a:cs typeface="Arial" panose="020B0604020202020204" pitchFamily="34" charset="0"/>
              </a:rPr>
              <a:t>Tender Clarification for Project: </a:t>
            </a:r>
            <a:endParaRPr lang="en-GB" sz="4600" b="1" dirty="0">
              <a:solidFill>
                <a:srgbClr val="E71903"/>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8D310FE7-B902-4FEC-A4DE-71C946C81308}"/>
              </a:ext>
            </a:extLst>
          </p:cNvPr>
          <p:cNvGraphicFramePr>
            <a:graphicFrameLocks noGrp="1"/>
          </p:cNvGraphicFramePr>
          <p:nvPr/>
        </p:nvGraphicFramePr>
        <p:xfrm>
          <a:off x="177421" y="868680"/>
          <a:ext cx="8789158" cy="4602251"/>
        </p:xfrm>
        <a:graphic>
          <a:graphicData uri="http://schemas.openxmlformats.org/drawingml/2006/table">
            <a:tbl>
              <a:tblPr firstRow="1" bandRow="1">
                <a:tableStyleId>{21E4AEA4-8DFA-4A89-87EB-49C32662AFE0}</a:tableStyleId>
              </a:tblPr>
              <a:tblGrid>
                <a:gridCol w="2505394">
                  <a:extLst>
                    <a:ext uri="{9D8B030D-6E8A-4147-A177-3AD203B41FA5}">
                      <a16:colId xmlns:a16="http://schemas.microsoft.com/office/drawing/2014/main" val="2664133651"/>
                    </a:ext>
                  </a:extLst>
                </a:gridCol>
                <a:gridCol w="6283764">
                  <a:extLst>
                    <a:ext uri="{9D8B030D-6E8A-4147-A177-3AD203B41FA5}">
                      <a16:colId xmlns:a16="http://schemas.microsoft.com/office/drawing/2014/main" val="1555738519"/>
                    </a:ext>
                  </a:extLst>
                </a:gridCol>
              </a:tblGrid>
              <a:tr h="1584785">
                <a:tc>
                  <a:txBody>
                    <a:bodyPr/>
                    <a:lstStyle/>
                    <a:p>
                      <a:r>
                        <a:rPr lang="en-ZA" sz="3600" dirty="0"/>
                        <a:t>Contract Number</a:t>
                      </a:r>
                      <a:endParaRPr lang="en-US" sz="3600" dirty="0"/>
                    </a:p>
                  </a:txBody>
                  <a:tcPr/>
                </a:tc>
                <a:tc>
                  <a:txBody>
                    <a:bodyPr/>
                    <a:lstStyle/>
                    <a:p>
                      <a:r>
                        <a:rPr lang="en-ZA" sz="3600" dirty="0"/>
                        <a:t>Description</a:t>
                      </a:r>
                      <a:endParaRPr lang="en-US" sz="3600" dirty="0"/>
                    </a:p>
                  </a:txBody>
                  <a:tcPr/>
                </a:tc>
                <a:extLst>
                  <a:ext uri="{0D108BD9-81ED-4DB2-BD59-A6C34878D82A}">
                    <a16:rowId xmlns:a16="http://schemas.microsoft.com/office/drawing/2014/main" val="22850475"/>
                  </a:ext>
                </a:extLst>
              </a:tr>
              <a:tr h="1393916">
                <a:tc>
                  <a:txBody>
                    <a:bodyPr/>
                    <a:lstStyle/>
                    <a:p>
                      <a:r>
                        <a:rPr lang="en-US" sz="2000" dirty="0">
                          <a:latin typeface="Arial" panose="020B0604020202020204" pitchFamily="34" charset="0"/>
                          <a:cs typeface="Arial" panose="020B0604020202020204" pitchFamily="34" charset="0"/>
                        </a:rPr>
                        <a:t>X.002-200-2023/1F</a:t>
                      </a:r>
                    </a:p>
                  </a:txBody>
                  <a:tcPr/>
                </a:tc>
                <a:tc>
                  <a:txBody>
                    <a:bodyPr/>
                    <a:lstStyle/>
                    <a:p>
                      <a:pPr algn="just"/>
                      <a:r>
                        <a:rPr lang="en-US" sz="2000" b="1" kern="1200" dirty="0">
                          <a:solidFill>
                            <a:schemeClr val="dk1"/>
                          </a:solidFill>
                          <a:effectLst/>
                          <a:latin typeface="Arial" panose="020B0604020202020204" pitchFamily="34" charset="0"/>
                          <a:ea typeface="+mn-ea"/>
                          <a:cs typeface="Arial" panose="020B0604020202020204" pitchFamily="34" charset="0"/>
                        </a:rPr>
                        <a:t>CONSULTING ENGINEERING SERVICES FOR THE ROUTINE ROAD MAINTENANCE OF NATIONAL ROUTE R37 FROM POLOKWANE MUNICIPAL BORDER TO FETAKGOMO-TUBATSE MUNICIPAL BORDER, R518 FROM MOGALAKWENA MUNICIPAL BORDER TO R37, AND R579 FROM R37 TO MAKHUDUTHAMAGA MUNICIPAL BORDER</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341516698"/>
                  </a:ext>
                </a:extLst>
              </a:tr>
              <a:tr h="487626">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60155463"/>
                  </a:ext>
                </a:extLst>
              </a:tr>
            </a:tbl>
          </a:graphicData>
        </a:graphic>
      </p:graphicFrame>
    </p:spTree>
    <p:extLst>
      <p:ext uri="{BB962C8B-B14F-4D97-AF65-F5344CB8AC3E}">
        <p14:creationId xmlns:p14="http://schemas.microsoft.com/office/powerpoint/2010/main" val="3529978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B80866-36F0-4FF1-9FDC-59540D3F6835}"/>
              </a:ext>
            </a:extLst>
          </p:cNvPr>
          <p:cNvSpPr txBox="1"/>
          <p:nvPr/>
        </p:nvSpPr>
        <p:spPr>
          <a:xfrm>
            <a:off x="1160061" y="0"/>
            <a:ext cx="7983940" cy="307777"/>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Returnable Schedule Technical Returnables</a:t>
            </a:r>
            <a:endParaRPr kumimoji="0" lang="en-ZA" sz="1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6" name="Table 5">
            <a:extLst>
              <a:ext uri="{FF2B5EF4-FFF2-40B4-BE49-F238E27FC236}">
                <a16:creationId xmlns:a16="http://schemas.microsoft.com/office/drawing/2014/main" id="{B3641D03-F2A5-4186-A5D2-FDDBC73550BD}"/>
              </a:ext>
            </a:extLst>
          </p:cNvPr>
          <p:cNvGraphicFramePr>
            <a:graphicFrameLocks noGrp="1"/>
          </p:cNvGraphicFramePr>
          <p:nvPr>
            <p:extLst>
              <p:ext uri="{D42A27DB-BD31-4B8C-83A1-F6EECF244321}">
                <p14:modId xmlns:p14="http://schemas.microsoft.com/office/powerpoint/2010/main" val="2263739727"/>
              </p:ext>
            </p:extLst>
          </p:nvPr>
        </p:nvGraphicFramePr>
        <p:xfrm>
          <a:off x="885117" y="450376"/>
          <a:ext cx="7888406" cy="5540440"/>
        </p:xfrm>
        <a:graphic>
          <a:graphicData uri="http://schemas.openxmlformats.org/drawingml/2006/table">
            <a:tbl>
              <a:tblPr firstRow="1" firstCol="1" lastRow="1" lastCol="1" bandRow="1" bandCol="1"/>
              <a:tblGrid>
                <a:gridCol w="792762">
                  <a:extLst>
                    <a:ext uri="{9D8B030D-6E8A-4147-A177-3AD203B41FA5}">
                      <a16:colId xmlns:a16="http://schemas.microsoft.com/office/drawing/2014/main" val="3828524519"/>
                    </a:ext>
                  </a:extLst>
                </a:gridCol>
                <a:gridCol w="920910">
                  <a:extLst>
                    <a:ext uri="{9D8B030D-6E8A-4147-A177-3AD203B41FA5}">
                      <a16:colId xmlns:a16="http://schemas.microsoft.com/office/drawing/2014/main" val="3637491761"/>
                    </a:ext>
                  </a:extLst>
                </a:gridCol>
                <a:gridCol w="5595300">
                  <a:extLst>
                    <a:ext uri="{9D8B030D-6E8A-4147-A177-3AD203B41FA5}">
                      <a16:colId xmlns:a16="http://schemas.microsoft.com/office/drawing/2014/main" val="821684757"/>
                    </a:ext>
                  </a:extLst>
                </a:gridCol>
                <a:gridCol w="579434">
                  <a:extLst>
                    <a:ext uri="{9D8B030D-6E8A-4147-A177-3AD203B41FA5}">
                      <a16:colId xmlns:a16="http://schemas.microsoft.com/office/drawing/2014/main" val="399875842"/>
                    </a:ext>
                  </a:extLst>
                </a:gridCol>
              </a:tblGrid>
              <a:tr h="428825">
                <a:tc>
                  <a:txBody>
                    <a:bodyPr/>
                    <a:lstStyle/>
                    <a:p>
                      <a:pPr algn="ctr">
                        <a:spcAft>
                          <a:spcPts val="0"/>
                        </a:spcAft>
                      </a:pPr>
                      <a:r>
                        <a:rPr lang="en-ZA" sz="400" cap="all">
                          <a:effectLst/>
                          <a:latin typeface="Arial" panose="020B0604020202020204" pitchFamily="34" charset="0"/>
                          <a:ea typeface="Times New Roman" panose="02020603050405020304" pitchFamily="18" charset="0"/>
                          <a:cs typeface="Arial" panose="020B0604020202020204" pitchFamily="34" charset="0"/>
                        </a:rPr>
                        <a:t>FORM</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sz="4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ELEC­TRONIC</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  DESCRIPTION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if cOM­PLETED</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9869329"/>
                  </a:ext>
                </a:extLst>
              </a:tr>
              <a:tr h="184527">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A1</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pdf</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kern="1200" cap="all" dirty="0">
                          <a:solidFill>
                            <a:schemeClr val="tx1"/>
                          </a:solidFill>
                          <a:effectLst/>
                          <a:latin typeface="Arial" panose="020B0604020202020204" pitchFamily="34" charset="0"/>
                          <a:ea typeface="+mn-ea"/>
                          <a:cs typeface="Arial" panose="020B0604020202020204" pitchFamily="34" charset="0"/>
                        </a:rPr>
                        <a:t>certificate of CONFIRMATION THAT THE TENDERER READ THE PRESENTATION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*1</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141369"/>
                  </a:ext>
                </a:extLst>
              </a:tr>
              <a:tr h="142942">
                <a:tc>
                  <a:txBody>
                    <a:bodyPr/>
                    <a:lstStyle/>
                    <a:p>
                      <a:pPr>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A1.1</a:t>
                      </a: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000" cap="all" dirty="0">
                          <a:effectLst/>
                          <a:latin typeface="Arial" panose="020B0604020202020204" pitchFamily="34" charset="0"/>
                          <a:ea typeface="Times New Roman" panose="02020603050405020304" pitchFamily="18" charset="0"/>
                          <a:cs typeface="Arial" panose="020B0604020202020204" pitchFamily="34" charset="0"/>
                        </a:rPr>
                        <a:t>PDF</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kern="1200" cap="all" dirty="0">
                          <a:solidFill>
                            <a:schemeClr val="tx1"/>
                          </a:solidFill>
                          <a:effectLst/>
                          <a:latin typeface="Arial" panose="020B0604020202020204" pitchFamily="34" charset="0"/>
                          <a:ea typeface="+mn-ea"/>
                          <a:cs typeface="Arial" panose="020B0604020202020204" pitchFamily="34" charset="0"/>
                        </a:rPr>
                        <a:t>CERTIFICATE OF INTENTION TO SUBMIT A TENDER</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1000" cap="all" dirty="0">
                          <a:effectLst/>
                          <a:latin typeface="Arial" panose="020B0604020202020204" pitchFamily="34" charset="0"/>
                          <a:ea typeface="Times New Roman" panose="02020603050405020304" pitchFamily="18" charset="0"/>
                          <a:cs typeface="Arial" panose="020B0604020202020204" pitchFamily="34" charset="0"/>
                        </a:rPr>
                        <a:t>*1</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66842"/>
                  </a:ext>
                </a:extLst>
              </a:tr>
              <a:tr h="14294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a2.1</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certificate of authority for signatory</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170586"/>
                  </a:ext>
                </a:extLst>
              </a:tr>
              <a:tr h="285884">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A2.2</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PDF</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declaration of tenderer’s current status of any debt outstanding to </a:t>
                      </a:r>
                      <a:r>
                        <a:rPr lang="en-ZA" sz="1000" cap="all" dirty="0" err="1">
                          <a:effectLst/>
                          <a:latin typeface="Arial" panose="020B0604020202020204" pitchFamily="34" charset="0"/>
                          <a:ea typeface="Times New Roman" panose="02020603050405020304" pitchFamily="18" charset="0"/>
                          <a:cs typeface="Arial" panose="020B0604020202020204" pitchFamily="34" charset="0"/>
                        </a:rPr>
                        <a:t>sanral</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 &amp; *2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816167"/>
                  </a:ext>
                </a:extLst>
              </a:tr>
              <a:tr h="142942">
                <a:tc>
                  <a:txBody>
                    <a:bodyPr/>
                    <a:lstStyle/>
                    <a:p>
                      <a:pPr>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A2.3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CERTIFICATE OF SINGLE TENDER SUBMISSION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&amp; *2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932279"/>
                  </a:ext>
                </a:extLst>
              </a:tr>
              <a:tr h="142942">
                <a:tc>
                  <a:txBody>
                    <a:bodyPr/>
                    <a:lstStyle/>
                    <a:p>
                      <a:pPr>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A2.4</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CERTIFICATE OF FRONTING PRACTICES</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&amp; *2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670204"/>
                  </a:ext>
                </a:extLst>
              </a:tr>
              <a:tr h="228993">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A2.5</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kern="1200" cap="all" dirty="0">
                          <a:solidFill>
                            <a:schemeClr val="tx1"/>
                          </a:solidFill>
                          <a:effectLst/>
                          <a:latin typeface="Arial" panose="020B0604020202020204" pitchFamily="34" charset="0"/>
                          <a:ea typeface="+mn-ea"/>
                          <a:cs typeface="Arial" panose="020B0604020202020204" pitchFamily="34" charset="0"/>
                        </a:rPr>
                        <a:t>DECLARATION – MANAGEMENT OF PROMINENT INFLUENTIAL PERSONS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&amp; *2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059777"/>
                  </a:ext>
                </a:extLst>
              </a:tr>
              <a:tr h="15266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A2.6</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PDF</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CERTIFICATE OF PERMISSION TO CONDUCT DUE DILIGENCE INVESTIGATION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&amp; *2</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116189"/>
                  </a:ext>
                </a:extLst>
              </a:tr>
              <a:tr h="285884">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A2.7</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PDF</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kern="1200" cap="all" dirty="0">
                          <a:solidFill>
                            <a:schemeClr val="tx1"/>
                          </a:solidFill>
                          <a:effectLst/>
                          <a:latin typeface="Arial" panose="020B0604020202020204" pitchFamily="34" charset="0"/>
                          <a:ea typeface="+mn-ea"/>
                          <a:cs typeface="Arial" panose="020B0604020202020204" pitchFamily="34" charset="0"/>
                        </a:rPr>
                        <a:t>DECLARATION OF INDEPENDENT TECHNOLOGY-BASED INTELLECTUAL SERVICE PROVIDER</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&amp; *2</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561140"/>
                  </a:ext>
                </a:extLst>
              </a:tr>
              <a:tr h="187909">
                <a:tc>
                  <a:txBody>
                    <a:bodyPr/>
                    <a:lstStyle/>
                    <a:p>
                      <a:pPr marL="0" marR="0">
                        <a:lnSpc>
                          <a:spcPct val="150000"/>
                        </a:lnSpc>
                        <a:spcBef>
                          <a:spcPts val="0"/>
                        </a:spcBef>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a3.1/SBD4</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pdf</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compulsory DECLARATION</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 &amp; *2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585367"/>
                  </a:ext>
                </a:extLst>
              </a:tr>
              <a:tr h="187909">
                <a:tc>
                  <a:txBody>
                    <a:bodyPr/>
                    <a:lstStyle/>
                    <a:p>
                      <a:pPr marL="0" marR="0">
                        <a:lnSpc>
                          <a:spcPct val="150000"/>
                        </a:lnSpc>
                        <a:spcBef>
                          <a:spcPts val="0"/>
                        </a:spcBef>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A3.2/SBD9</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CERTIFICATE OF INDEPENDENT TENDER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  &amp; *2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167566"/>
                  </a:ext>
                </a:extLst>
              </a:tr>
              <a:tr h="15266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A3.3/SBD8</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DECLARATION OF TENDERER’S PAST SUPPLY CHAIN MANAGEMENT PRACTICES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 &amp; *2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269939"/>
                  </a:ext>
                </a:extLst>
              </a:tr>
              <a:tr h="152662">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A3.4</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registration on national treAsury central supplier database</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 &amp; *2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399825"/>
                  </a:ext>
                </a:extLst>
              </a:tr>
              <a:tr h="15266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a4</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SCHEDULE OF DEVIATIONS OR QUALIFICATIONS BY TENDERER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 &amp; *2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729838"/>
                  </a:ext>
                </a:extLst>
              </a:tr>
              <a:tr h="142942">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a5</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SCHEDULE OF ADDENDA TO TENDER DOCUMENTS</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462136"/>
                  </a:ext>
                </a:extLst>
              </a:tr>
              <a:tr h="14294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A6/SBD2</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CERTIFICATES OF TAX COMPLIANCE</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970325"/>
                  </a:ext>
                </a:extLst>
              </a:tr>
              <a:tr h="14294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A7</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CERTIFICATE OF INSURANCE COVER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852595"/>
                  </a:ext>
                </a:extLst>
              </a:tr>
              <a:tr h="152662">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A8</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kern="1200" cap="all" dirty="0">
                          <a:solidFill>
                            <a:schemeClr val="tx1"/>
                          </a:solidFill>
                          <a:effectLst/>
                          <a:latin typeface="Arial" panose="020B0604020202020204" pitchFamily="34" charset="0"/>
                          <a:ea typeface="+mn-ea"/>
                          <a:cs typeface="Arial" panose="020B0604020202020204" pitchFamily="34" charset="0"/>
                        </a:rPr>
                        <a:t>TENDERER’S CREDIT RATING AND BANK DETAILS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596860"/>
                  </a:ext>
                </a:extLst>
              </a:tr>
              <a:tr h="14294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A9</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DECLARATION OF TENDERER’S LITIGATION HISTORY</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242512"/>
                  </a:ext>
                </a:extLst>
              </a:tr>
              <a:tr h="142942">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A10</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SCHEDULE OF CURRENT COMMITMENTS</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515296"/>
                  </a:ext>
                </a:extLst>
              </a:tr>
              <a:tr h="142942">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A11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POSSIBLE COMMITMENTS OF KEY PERSON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139026"/>
                  </a:ext>
                </a:extLst>
              </a:tr>
              <a:tr h="285884">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a12</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CERTIFICATE OF COMPLIANCE WITH OCCUPATIONAL HEALTH AND SAFETY ACT, 1993 AND CONSTRUCTION REGULATIONS, 2014 AS WELL AS COID ACT, 1993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16547"/>
                  </a:ext>
                </a:extLst>
              </a:tr>
              <a:tr h="15266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A13/SBD1</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kern="1200" cap="all" dirty="0">
                          <a:solidFill>
                            <a:schemeClr val="tx1"/>
                          </a:solidFill>
                          <a:effectLst/>
                          <a:latin typeface="Arial" panose="020B0604020202020204" pitchFamily="34" charset="0"/>
                          <a:ea typeface="+mn-ea"/>
                          <a:cs typeface="Arial" panose="020B0604020202020204" pitchFamily="34" charset="0"/>
                        </a:rPr>
                        <a:t>INVITATION TO BID AND TERMS AND CONDITIONS FOR BIDDING</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 &amp; *2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196786"/>
                  </a:ext>
                </a:extLst>
              </a:tr>
              <a:tr h="142942">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B1.1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MS EXCEL</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kern="1200" cap="all" dirty="0">
                          <a:solidFill>
                            <a:schemeClr val="tx1"/>
                          </a:solidFill>
                          <a:effectLst/>
                          <a:latin typeface="Arial" panose="020B0604020202020204" pitchFamily="34" charset="0"/>
                          <a:ea typeface="+mn-ea"/>
                          <a:cs typeface="Arial" panose="020B0604020202020204" pitchFamily="34" charset="0"/>
                        </a:rPr>
                        <a:t>CONTRACT ENGINEER’S TECHNICAL/MANAGERIAL RECORD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283236"/>
                  </a:ext>
                </a:extLst>
              </a:tr>
              <a:tr h="142942">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b1.2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ms excel</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alternate key person’s technical/managerial record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028815"/>
                  </a:ext>
                </a:extLst>
              </a:tr>
              <a:tr h="14294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B2.1</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MS EXCEL</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kern="1200" cap="all" dirty="0">
                          <a:solidFill>
                            <a:schemeClr val="tx1"/>
                          </a:solidFill>
                          <a:effectLst/>
                          <a:latin typeface="Arial" panose="020B0604020202020204" pitchFamily="34" charset="0"/>
                          <a:ea typeface="+mn-ea"/>
                          <a:cs typeface="Arial" panose="020B0604020202020204" pitchFamily="34" charset="0"/>
                        </a:rPr>
                        <a:t>CONTRACT ENGINEER’S QUALIFICATION AND REGISTRATION RECORD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505238"/>
                  </a:ext>
                </a:extLst>
              </a:tr>
              <a:tr h="15266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b2.2</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ms excel</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kern="1200" cap="all" dirty="0">
                          <a:solidFill>
                            <a:schemeClr val="tx1"/>
                          </a:solidFill>
                          <a:effectLst/>
                          <a:latin typeface="Arial" panose="020B0604020202020204" pitchFamily="34" charset="0"/>
                          <a:ea typeface="+mn-ea"/>
                          <a:cs typeface="Arial" panose="020B0604020202020204" pitchFamily="34" charset="0"/>
                        </a:rPr>
                        <a:t>ALTERNATE TO CONTRACT ENGINEER’S QUALIFICATION AND REGISTRATION RECORD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508921"/>
                  </a:ext>
                </a:extLst>
              </a:tr>
              <a:tr h="14294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B3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MS EXCEL</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TENDERER’S PROJECT STRUCTURE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*1</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222282"/>
                  </a:ext>
                </a:extLst>
              </a:tr>
              <a:tr h="142942">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B4</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CERTIFICATE OF QUALITY SYSTEMS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*1</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895" marR="2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722720"/>
                  </a:ext>
                </a:extLst>
              </a:tr>
            </a:tbl>
          </a:graphicData>
        </a:graphic>
      </p:graphicFrame>
    </p:spTree>
    <p:extLst>
      <p:ext uri="{BB962C8B-B14F-4D97-AF65-F5344CB8AC3E}">
        <p14:creationId xmlns:p14="http://schemas.microsoft.com/office/powerpoint/2010/main" val="1466306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B80866-36F0-4FF1-9FDC-59540D3F6835}"/>
              </a:ext>
            </a:extLst>
          </p:cNvPr>
          <p:cNvSpPr txBox="1"/>
          <p:nvPr/>
        </p:nvSpPr>
        <p:spPr>
          <a:xfrm>
            <a:off x="1160061" y="0"/>
            <a:ext cx="7983940" cy="3385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Returnable Schedule Technical Returnables</a:t>
            </a:r>
            <a:endParaRPr kumimoji="0" lang="en-ZA"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4" name="Table 3">
            <a:extLst>
              <a:ext uri="{FF2B5EF4-FFF2-40B4-BE49-F238E27FC236}">
                <a16:creationId xmlns:a16="http://schemas.microsoft.com/office/drawing/2014/main" id="{F86579C0-5B25-42C0-9189-6EDA22A82357}"/>
              </a:ext>
            </a:extLst>
          </p:cNvPr>
          <p:cNvGraphicFramePr>
            <a:graphicFrameLocks noGrp="1"/>
          </p:cNvGraphicFramePr>
          <p:nvPr>
            <p:extLst>
              <p:ext uri="{D42A27DB-BD31-4B8C-83A1-F6EECF244321}">
                <p14:modId xmlns:p14="http://schemas.microsoft.com/office/powerpoint/2010/main" val="3621905815"/>
              </p:ext>
            </p:extLst>
          </p:nvPr>
        </p:nvGraphicFramePr>
        <p:xfrm>
          <a:off x="1160061" y="1216240"/>
          <a:ext cx="7477912" cy="4639378"/>
        </p:xfrm>
        <a:graphic>
          <a:graphicData uri="http://schemas.openxmlformats.org/drawingml/2006/table">
            <a:tbl>
              <a:tblPr firstRow="1" firstCol="1" lastRow="1" lastCol="1" bandRow="1" bandCol="1">
                <a:tableStyleId>{5C22544A-7EE6-4342-B048-85BDC9FD1C3A}</a:tableStyleId>
              </a:tblPr>
              <a:tblGrid>
                <a:gridCol w="673317">
                  <a:extLst>
                    <a:ext uri="{9D8B030D-6E8A-4147-A177-3AD203B41FA5}">
                      <a16:colId xmlns:a16="http://schemas.microsoft.com/office/drawing/2014/main" val="2957396910"/>
                    </a:ext>
                  </a:extLst>
                </a:gridCol>
                <a:gridCol w="1149519">
                  <a:extLst>
                    <a:ext uri="{9D8B030D-6E8A-4147-A177-3AD203B41FA5}">
                      <a16:colId xmlns:a16="http://schemas.microsoft.com/office/drawing/2014/main" val="3256152970"/>
                    </a:ext>
                  </a:extLst>
                </a:gridCol>
                <a:gridCol w="4545367">
                  <a:extLst>
                    <a:ext uri="{9D8B030D-6E8A-4147-A177-3AD203B41FA5}">
                      <a16:colId xmlns:a16="http://schemas.microsoft.com/office/drawing/2014/main" val="3000650675"/>
                    </a:ext>
                  </a:extLst>
                </a:gridCol>
                <a:gridCol w="1109709">
                  <a:extLst>
                    <a:ext uri="{9D8B030D-6E8A-4147-A177-3AD203B41FA5}">
                      <a16:colId xmlns:a16="http://schemas.microsoft.com/office/drawing/2014/main" val="2839529450"/>
                    </a:ext>
                  </a:extLst>
                </a:gridCol>
              </a:tblGrid>
              <a:tr h="804226">
                <a:tc>
                  <a:txBody>
                    <a:bodyPr/>
                    <a:lstStyle/>
                    <a:p>
                      <a:pPr>
                        <a:spcAft>
                          <a:spcPts val="0"/>
                        </a:spcAft>
                      </a:pPr>
                      <a:r>
                        <a:rPr lang="en-ZA" sz="1400" cap="all">
                          <a:effectLst/>
                        </a:rPr>
                        <a:t>B5</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b="0" cap="all" dirty="0">
                          <a:solidFill>
                            <a:schemeClr val="tx1"/>
                          </a:solidFill>
                          <a:effectLst/>
                        </a:rPr>
                        <a:t>MS EXCEL</a:t>
                      </a:r>
                      <a:endParaRPr lang="en-ZA"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350" b="0" kern="1200" cap="all" dirty="0">
                          <a:solidFill>
                            <a:schemeClr val="tx1"/>
                          </a:solidFill>
                          <a:effectLst/>
                          <a:latin typeface="+mn-lt"/>
                          <a:ea typeface="+mn-ea"/>
                          <a:cs typeface="+mn-cs"/>
                        </a:rPr>
                        <a:t>MANAGEMENT PROPOSAL</a:t>
                      </a:r>
                      <a:endParaRPr lang="en-ZA"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gn="ctr">
                        <a:spcAft>
                          <a:spcPts val="0"/>
                        </a:spcAft>
                      </a:pPr>
                      <a:r>
                        <a:rPr lang="en-ZA" sz="1400" cap="all">
                          <a:effectLst/>
                        </a:rPr>
                        <a:t>*1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extLst>
                  <a:ext uri="{0D108BD9-81ED-4DB2-BD59-A6C34878D82A}">
                    <a16:rowId xmlns:a16="http://schemas.microsoft.com/office/drawing/2014/main" val="1326059007"/>
                  </a:ext>
                </a:extLst>
              </a:tr>
              <a:tr h="618248">
                <a:tc>
                  <a:txBody>
                    <a:bodyPr/>
                    <a:lstStyle/>
                    <a:p>
                      <a:pPr>
                        <a:spcAft>
                          <a:spcPts val="0"/>
                        </a:spcAft>
                      </a:pPr>
                      <a:r>
                        <a:rPr lang="en-ZA" sz="1400" cap="all">
                          <a:effectLst/>
                        </a:rPr>
                        <a:t>B6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dirty="0">
                          <a:effectLst/>
                        </a:rPr>
                        <a:t>MS EXCEL</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dirty="0">
                          <a:effectLst/>
                        </a:rPr>
                        <a:t>PAST PERFORMANCE EXPERIENCE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gn="ctr">
                        <a:spcAft>
                          <a:spcPts val="0"/>
                        </a:spcAft>
                      </a:pPr>
                      <a:r>
                        <a:rPr lang="en-ZA" sz="1400" cap="all">
                          <a:effectLst/>
                        </a:rPr>
                        <a:t>*1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extLst>
                  <a:ext uri="{0D108BD9-81ED-4DB2-BD59-A6C34878D82A}">
                    <a16:rowId xmlns:a16="http://schemas.microsoft.com/office/drawing/2014/main" val="3747361249"/>
                  </a:ext>
                </a:extLst>
              </a:tr>
              <a:tr h="804226">
                <a:tc>
                  <a:txBody>
                    <a:bodyPr/>
                    <a:lstStyle/>
                    <a:p>
                      <a:pPr>
                        <a:spcAft>
                          <a:spcPts val="0"/>
                        </a:spcAft>
                      </a:pPr>
                      <a:r>
                        <a:rPr lang="en-ZA" sz="1400" cap="all" dirty="0">
                          <a:effectLst/>
                        </a:rPr>
                        <a:t>B7</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a:effectLst/>
                        </a:rPr>
                        <a:t>pdf</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350" kern="1200" cap="all" dirty="0">
                          <a:solidFill>
                            <a:schemeClr val="dk1"/>
                          </a:solidFill>
                          <a:effectLst/>
                          <a:latin typeface="+mn-lt"/>
                          <a:ea typeface="+mn-ea"/>
                          <a:cs typeface="+mn-cs"/>
                        </a:rPr>
                        <a:t>TARGETED ENTERPRISE/SUB-CONTRACTOR DETAILS AND DECLARATION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gn="ctr">
                        <a:spcAft>
                          <a:spcPts val="0"/>
                        </a:spcAft>
                      </a:pPr>
                      <a:r>
                        <a:rPr lang="en-ZA" sz="1400" cap="all" dirty="0">
                          <a:effectLst/>
                        </a:rPr>
                        <a:t>*1 &amp; *2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extLst>
                  <a:ext uri="{0D108BD9-81ED-4DB2-BD59-A6C34878D82A}">
                    <a16:rowId xmlns:a16="http://schemas.microsoft.com/office/drawing/2014/main" val="2657874595"/>
                  </a:ext>
                </a:extLst>
              </a:tr>
              <a:tr h="804226">
                <a:tc>
                  <a:txBody>
                    <a:bodyPr/>
                    <a:lstStyle/>
                    <a:p>
                      <a:pPr>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B8</a:t>
                      </a:r>
                    </a:p>
                  </a:txBody>
                  <a:tcPr marL="53975" marR="53975" marT="0" marB="0" anchor="ctr"/>
                </a:tc>
                <a:tc>
                  <a:txBody>
                    <a:bodyPr/>
                    <a:lstStyle/>
                    <a:p>
                      <a:pPr>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PDF</a:t>
                      </a:r>
                    </a:p>
                  </a:txBody>
                  <a:tcPr marL="53975" marR="53975" marT="0" marB="0" anchor="ctr"/>
                </a:tc>
                <a:tc>
                  <a:txBody>
                    <a:bodyPr/>
                    <a:lstStyle/>
                    <a:p>
                      <a:pPr>
                        <a:spcAft>
                          <a:spcPts val="0"/>
                        </a:spcAft>
                      </a:pPr>
                      <a:r>
                        <a:rPr lang="en-ZA" sz="1350" kern="1200" cap="all" dirty="0">
                          <a:solidFill>
                            <a:schemeClr val="dk1"/>
                          </a:solidFill>
                          <a:effectLst/>
                          <a:latin typeface="+mn-lt"/>
                          <a:ea typeface="+mn-ea"/>
                          <a:cs typeface="+mn-cs"/>
                        </a:rPr>
                        <a:t>JOINT VENTURE AGREEMENT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1400" cap="all" dirty="0">
                          <a:effectLst/>
                        </a:rPr>
                        <a:t>*1 &amp; *2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endParaRPr lang="en-ZA" sz="1400" strike="sngStrik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extLst>
                  <a:ext uri="{0D108BD9-81ED-4DB2-BD59-A6C34878D82A}">
                    <a16:rowId xmlns:a16="http://schemas.microsoft.com/office/drawing/2014/main" val="1535984217"/>
                  </a:ext>
                </a:extLst>
              </a:tr>
              <a:tr h="804226">
                <a:tc>
                  <a:txBody>
                    <a:bodyPr/>
                    <a:lstStyle/>
                    <a:p>
                      <a:pPr>
                        <a:spcAft>
                          <a:spcPts val="0"/>
                        </a:spcAft>
                      </a:pPr>
                      <a:r>
                        <a:rPr lang="en-ZA" sz="1400" cap="all">
                          <a:effectLst/>
                        </a:rPr>
                        <a:t>c2.4</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dirty="0">
                          <a:effectLst/>
                        </a:rPr>
                        <a:t>pdf</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dirty="0">
                          <a:effectLst/>
                        </a:rPr>
                        <a:t>KEY PERSONS FOR THIS PROJECT AND SUMMARY OF NORMALISED HOURS TENDERED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gn="ctr">
                        <a:spcAft>
                          <a:spcPts val="0"/>
                        </a:spcAft>
                      </a:pPr>
                      <a:r>
                        <a:rPr lang="en-ZA" sz="1400" cap="all" dirty="0">
                          <a:effectLst/>
                        </a:rPr>
                        <a:t>*1</a:t>
                      </a:r>
                      <a:endParaRPr lang="en-ZA" sz="1400" strike="sngStrik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extLst>
                  <a:ext uri="{0D108BD9-81ED-4DB2-BD59-A6C34878D82A}">
                    <a16:rowId xmlns:a16="http://schemas.microsoft.com/office/drawing/2014/main" val="218636452"/>
                  </a:ext>
                </a:extLst>
              </a:tr>
              <a:tr h="804226">
                <a:tc>
                  <a:txBody>
                    <a:bodyPr/>
                    <a:lstStyle/>
                    <a:p>
                      <a:pPr marL="0" marR="0" algn="l" defTabSz="685800" rtl="0" eaLnBrk="1" latinLnBrk="0" hangingPunct="1">
                        <a:lnSpc>
                          <a:spcPct val="150000"/>
                        </a:lnSpc>
                        <a:spcBef>
                          <a:spcPts val="0"/>
                        </a:spcBef>
                        <a:spcAft>
                          <a:spcPts val="0"/>
                        </a:spcAft>
                      </a:pPr>
                      <a:r>
                        <a:rPr lang="en-ZA" sz="1400" b="0" kern="1200" cap="all" dirty="0">
                          <a:solidFill>
                            <a:schemeClr val="tx1"/>
                          </a:solidFill>
                          <a:effectLst/>
                          <a:latin typeface="+mn-lt"/>
                          <a:ea typeface="+mn-ea"/>
                          <a:cs typeface="+mn-cs"/>
                        </a:rPr>
                        <a:t>D1/SBD6.1</a:t>
                      </a:r>
                      <a:endParaRPr lang="en-US" sz="1400" b="0" kern="1200" cap="all" dirty="0">
                        <a:solidFill>
                          <a:schemeClr val="tx1"/>
                        </a:solidFill>
                        <a:effectLst/>
                        <a:latin typeface="+mn-lt"/>
                        <a:ea typeface="+mn-ea"/>
                        <a:cs typeface="+mn-cs"/>
                      </a:endParaRPr>
                    </a:p>
                  </a:txBody>
                  <a:tcPr marL="53975" marR="53975" marT="0" marB="0" anchor="ctr"/>
                </a:tc>
                <a:tc>
                  <a:txBody>
                    <a:bodyPr/>
                    <a:lstStyle/>
                    <a:p>
                      <a:pPr marL="0" marR="0" algn="l" defTabSz="685800" rtl="0" eaLnBrk="1" latinLnBrk="0" hangingPunct="1">
                        <a:lnSpc>
                          <a:spcPct val="150000"/>
                        </a:lnSpc>
                        <a:spcBef>
                          <a:spcPts val="0"/>
                        </a:spcBef>
                        <a:spcAft>
                          <a:spcPts val="0"/>
                        </a:spcAft>
                      </a:pPr>
                      <a:r>
                        <a:rPr lang="en-ZA" sz="1400" b="0" kern="1200" cap="all" dirty="0">
                          <a:solidFill>
                            <a:schemeClr val="tx1"/>
                          </a:solidFill>
                          <a:effectLst/>
                          <a:latin typeface="+mn-lt"/>
                          <a:ea typeface="+mn-ea"/>
                          <a:cs typeface="+mn-cs"/>
                        </a:rPr>
                        <a:t> </a:t>
                      </a:r>
                      <a:endParaRPr lang="en-US" sz="1400" b="0" kern="1200" cap="all" dirty="0">
                        <a:solidFill>
                          <a:schemeClr val="tx1"/>
                        </a:solidFill>
                        <a:effectLst/>
                        <a:latin typeface="+mn-lt"/>
                        <a:ea typeface="+mn-ea"/>
                        <a:cs typeface="+mn-cs"/>
                      </a:endParaRPr>
                    </a:p>
                  </a:txBody>
                  <a:tcPr marL="53975" marR="53975" marT="0" marB="0" anchor="ctr"/>
                </a:tc>
                <a:tc>
                  <a:txBody>
                    <a:bodyPr/>
                    <a:lstStyle/>
                    <a:p>
                      <a:pPr marL="0" marR="0" algn="l" defTabSz="685800" rtl="0" eaLnBrk="1" latinLnBrk="0" hangingPunct="1">
                        <a:lnSpc>
                          <a:spcPct val="150000"/>
                        </a:lnSpc>
                        <a:spcBef>
                          <a:spcPts val="0"/>
                        </a:spcBef>
                        <a:spcAft>
                          <a:spcPts val="0"/>
                        </a:spcAft>
                      </a:pPr>
                      <a:r>
                        <a:rPr lang="en-ZA" sz="1400" b="0" kern="1200" cap="all" dirty="0">
                          <a:solidFill>
                            <a:schemeClr val="tx1"/>
                          </a:solidFill>
                          <a:effectLst/>
                          <a:latin typeface="+mn-lt"/>
                          <a:ea typeface="+mn-ea"/>
                          <a:cs typeface="+mn-cs"/>
                        </a:rPr>
                        <a:t>TENDERER’S B-BBEE VERIFICATION CERTIFICATE</a:t>
                      </a:r>
                      <a:endParaRPr lang="en-US" sz="1400" b="0" kern="1200" cap="all" dirty="0">
                        <a:solidFill>
                          <a:schemeClr val="tx1"/>
                        </a:solidFill>
                        <a:effectLst/>
                        <a:latin typeface="+mn-lt"/>
                        <a:ea typeface="+mn-ea"/>
                        <a:cs typeface="+mn-cs"/>
                      </a:endParaRPr>
                    </a:p>
                  </a:txBody>
                  <a:tcPr marL="53975" marR="53975" marT="0" marB="0" anchor="ctr"/>
                </a:tc>
                <a:tc>
                  <a:txBody>
                    <a:bodyPr/>
                    <a:lstStyle/>
                    <a:p>
                      <a:pPr marL="0" marR="0" algn="l" defTabSz="685800" rtl="0" eaLnBrk="1" latinLnBrk="0" hangingPunct="1">
                        <a:lnSpc>
                          <a:spcPct val="150000"/>
                        </a:lnSpc>
                        <a:spcBef>
                          <a:spcPts val="0"/>
                        </a:spcBef>
                        <a:spcAft>
                          <a:spcPts val="0"/>
                        </a:spcAft>
                      </a:pPr>
                      <a:r>
                        <a:rPr lang="en-ZA" sz="1400" b="0" kern="1200" cap="all" dirty="0">
                          <a:solidFill>
                            <a:schemeClr val="tx1"/>
                          </a:solidFill>
                          <a:effectLst/>
                          <a:latin typeface="+mn-lt"/>
                          <a:ea typeface="+mn-ea"/>
                          <a:cs typeface="+mn-cs"/>
                        </a:rPr>
                        <a:t>*1 &amp; *2</a:t>
                      </a:r>
                      <a:endParaRPr lang="en-US" sz="1400" b="0" kern="1200" cap="all" dirty="0">
                        <a:solidFill>
                          <a:schemeClr val="tx1"/>
                        </a:solidFill>
                        <a:effectLst/>
                        <a:latin typeface="+mn-lt"/>
                        <a:ea typeface="+mn-ea"/>
                        <a:cs typeface="+mn-cs"/>
                      </a:endParaRPr>
                    </a:p>
                  </a:txBody>
                  <a:tcPr marL="53975" marR="53975" marT="0" marB="0" anchor="ctr"/>
                </a:tc>
                <a:extLst>
                  <a:ext uri="{0D108BD9-81ED-4DB2-BD59-A6C34878D82A}">
                    <a16:rowId xmlns:a16="http://schemas.microsoft.com/office/drawing/2014/main" val="2220271801"/>
                  </a:ext>
                </a:extLst>
              </a:tr>
            </a:tbl>
          </a:graphicData>
        </a:graphic>
      </p:graphicFrame>
    </p:spTree>
    <p:extLst>
      <p:ext uri="{BB962C8B-B14F-4D97-AF65-F5344CB8AC3E}">
        <p14:creationId xmlns:p14="http://schemas.microsoft.com/office/powerpoint/2010/main" val="427930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B80866-36F0-4FF1-9FDC-59540D3F6835}"/>
              </a:ext>
            </a:extLst>
          </p:cNvPr>
          <p:cNvSpPr txBox="1"/>
          <p:nvPr/>
        </p:nvSpPr>
        <p:spPr>
          <a:xfrm>
            <a:off x="1160061" y="0"/>
            <a:ext cx="7983940" cy="307777"/>
          </a:xfrm>
          <a:prstGeom prst="rect">
            <a:avLst/>
          </a:prstGeom>
          <a:solidFill>
            <a:schemeClr val="accent6">
              <a:lumMod val="40000"/>
              <a:lumOff val="60000"/>
            </a:schemeClr>
          </a:solidFill>
        </p:spPr>
        <p:txBody>
          <a:bodyPr wrap="square" rtlCol="0">
            <a:spAutoFit/>
          </a:bodyPr>
          <a:lstStyle/>
          <a:p>
            <a:pPr lvl="0" algn="ct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Returnable </a:t>
            </a:r>
            <a:r>
              <a:rPr lang="en-ZA" sz="1400" b="1" dirty="0">
                <a:solidFill>
                  <a:prstClr val="black"/>
                </a:solidFill>
                <a:latin typeface="Calibri" panose="020F0502020204030204"/>
              </a:rPr>
              <a:t>Schedule Financial Returnables</a:t>
            </a:r>
            <a:endParaRPr kumimoji="0" lang="en-ZA" sz="1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3" name="Table 2">
            <a:extLst>
              <a:ext uri="{FF2B5EF4-FFF2-40B4-BE49-F238E27FC236}">
                <a16:creationId xmlns:a16="http://schemas.microsoft.com/office/drawing/2014/main" id="{2A1B43A2-EF22-4B17-B4E7-AB63F9226591}"/>
              </a:ext>
            </a:extLst>
          </p:cNvPr>
          <p:cNvGraphicFramePr>
            <a:graphicFrameLocks noGrp="1"/>
          </p:cNvGraphicFramePr>
          <p:nvPr>
            <p:extLst>
              <p:ext uri="{D42A27DB-BD31-4B8C-83A1-F6EECF244321}">
                <p14:modId xmlns:p14="http://schemas.microsoft.com/office/powerpoint/2010/main" val="2456835410"/>
              </p:ext>
            </p:extLst>
          </p:nvPr>
        </p:nvGraphicFramePr>
        <p:xfrm>
          <a:off x="1160061" y="497150"/>
          <a:ext cx="7451279" cy="4174261"/>
        </p:xfrm>
        <a:graphic>
          <a:graphicData uri="http://schemas.openxmlformats.org/drawingml/2006/table">
            <a:tbl>
              <a:tblPr firstRow="1" firstCol="1" lastRow="1" lastCol="1" bandRow="1" bandCol="1">
                <a:tableStyleId>{5C22544A-7EE6-4342-B048-85BDC9FD1C3A}</a:tableStyleId>
              </a:tblPr>
              <a:tblGrid>
                <a:gridCol w="766393">
                  <a:extLst>
                    <a:ext uri="{9D8B030D-6E8A-4147-A177-3AD203B41FA5}">
                      <a16:colId xmlns:a16="http://schemas.microsoft.com/office/drawing/2014/main" val="322569228"/>
                    </a:ext>
                  </a:extLst>
                </a:gridCol>
                <a:gridCol w="1526960">
                  <a:extLst>
                    <a:ext uri="{9D8B030D-6E8A-4147-A177-3AD203B41FA5}">
                      <a16:colId xmlns:a16="http://schemas.microsoft.com/office/drawing/2014/main" val="2503538561"/>
                    </a:ext>
                  </a:extLst>
                </a:gridCol>
                <a:gridCol w="3873852">
                  <a:extLst>
                    <a:ext uri="{9D8B030D-6E8A-4147-A177-3AD203B41FA5}">
                      <a16:colId xmlns:a16="http://schemas.microsoft.com/office/drawing/2014/main" val="3811485247"/>
                    </a:ext>
                  </a:extLst>
                </a:gridCol>
                <a:gridCol w="1284074">
                  <a:extLst>
                    <a:ext uri="{9D8B030D-6E8A-4147-A177-3AD203B41FA5}">
                      <a16:colId xmlns:a16="http://schemas.microsoft.com/office/drawing/2014/main" val="259461284"/>
                    </a:ext>
                  </a:extLst>
                </a:gridCol>
              </a:tblGrid>
              <a:tr h="1242957">
                <a:tc>
                  <a:txBody>
                    <a:bodyPr/>
                    <a:lstStyle/>
                    <a:p>
                      <a:pPr algn="l">
                        <a:spcAft>
                          <a:spcPts val="0"/>
                        </a:spcAft>
                      </a:pPr>
                      <a:r>
                        <a:rPr lang="en-ZA" sz="1400" cap="all" dirty="0">
                          <a:effectLst/>
                        </a:rPr>
                        <a:t>FORM</a:t>
                      </a:r>
                      <a:endParaRPr lang="en-ZA" sz="1400" dirty="0">
                        <a:effectLst/>
                      </a:endParaRPr>
                    </a:p>
                    <a:p>
                      <a:pPr algn="l">
                        <a:spcAft>
                          <a:spcPts val="0"/>
                        </a:spcAft>
                      </a:pPr>
                      <a:r>
                        <a:rPr lang="en-ZA" sz="1400" cap="all" dirty="0">
                          <a:effectLst/>
                        </a:rPr>
                        <a:t>NO</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gn="l">
                        <a:spcAft>
                          <a:spcPts val="0"/>
                        </a:spcAft>
                      </a:pPr>
                      <a:r>
                        <a:rPr lang="en-ZA" sz="1400" cap="all" dirty="0">
                          <a:effectLst/>
                        </a:rPr>
                        <a:t>ELEC­TRONIC</a:t>
                      </a:r>
                      <a:endParaRPr lang="en-ZA" sz="1400" dirty="0">
                        <a:effectLst/>
                      </a:endParaRPr>
                    </a:p>
                    <a:p>
                      <a:pPr algn="l">
                        <a:spcAft>
                          <a:spcPts val="0"/>
                        </a:spcAft>
                      </a:pPr>
                      <a:r>
                        <a:rPr lang="en-ZA" sz="1400" cap="all" dirty="0">
                          <a:effectLst/>
                        </a:rPr>
                        <a:t>FORMAT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a:effectLst/>
                        </a:rPr>
                        <a:t>FORM  DESCRIPTION</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gn="ctr">
                        <a:spcAft>
                          <a:spcPts val="0"/>
                        </a:spcAft>
                      </a:pPr>
                      <a:r>
                        <a:rPr lang="en-ZA" sz="1400" cap="all">
                          <a:effectLst/>
                        </a:rPr>
                        <a:t>INITIAL if cOM­PLETED</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extLst>
                  <a:ext uri="{0D108BD9-81ED-4DB2-BD59-A6C34878D82A}">
                    <a16:rowId xmlns:a16="http://schemas.microsoft.com/office/drawing/2014/main" val="1068675757"/>
                  </a:ext>
                </a:extLst>
              </a:tr>
              <a:tr h="637015">
                <a:tc>
                  <a:txBody>
                    <a:bodyPr/>
                    <a:lstStyle/>
                    <a:p>
                      <a:pPr>
                        <a:spcAft>
                          <a:spcPts val="0"/>
                        </a:spcAft>
                      </a:pPr>
                      <a:r>
                        <a:rPr lang="en-ZA" sz="1350" b="1" kern="1200" cap="all" dirty="0">
                          <a:solidFill>
                            <a:schemeClr val="lt1"/>
                          </a:solidFill>
                          <a:effectLst/>
                          <a:latin typeface="+mn-lt"/>
                          <a:ea typeface="+mn-ea"/>
                          <a:cs typeface="+mn-cs"/>
                        </a:rPr>
                        <a:t>c1.1.1/SBD7</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a:effectLst/>
                        </a:rPr>
                        <a:t>pdf</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dirty="0">
                          <a:effectLst/>
                        </a:rPr>
                        <a:t>FORM OF OFFER</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gn="ctr">
                        <a:spcAft>
                          <a:spcPts val="0"/>
                        </a:spcAft>
                      </a:pPr>
                      <a:r>
                        <a:rPr lang="en-ZA" sz="1400" cap="all" dirty="0">
                          <a:effectLst/>
                        </a:rPr>
                        <a:t>*2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extLst>
                  <a:ext uri="{0D108BD9-81ED-4DB2-BD59-A6C34878D82A}">
                    <a16:rowId xmlns:a16="http://schemas.microsoft.com/office/drawing/2014/main" val="3664851644"/>
                  </a:ext>
                </a:extLst>
              </a:tr>
              <a:tr h="637015">
                <a:tc>
                  <a:txBody>
                    <a:bodyPr/>
                    <a:lstStyle/>
                    <a:p>
                      <a:pPr>
                        <a:spcAft>
                          <a:spcPts val="0"/>
                        </a:spcAft>
                      </a:pPr>
                      <a:r>
                        <a:rPr lang="en-ZA" sz="1400" cap="all">
                          <a:effectLst/>
                        </a:rPr>
                        <a:t>C1.2.3</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a:effectLst/>
                        </a:rPr>
                        <a:t>pdf</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dirty="0">
                          <a:effectLst/>
                        </a:rPr>
                        <a:t>CONTRACT DATA – INFORMATION PROVIDED BY THE TENDERER</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gn="ctr">
                        <a:spcAft>
                          <a:spcPts val="0"/>
                        </a:spcAft>
                      </a:pPr>
                      <a:r>
                        <a:rPr lang="en-ZA" sz="1400" cap="all">
                          <a:effectLst/>
                        </a:rPr>
                        <a:t>*2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extLst>
                  <a:ext uri="{0D108BD9-81ED-4DB2-BD59-A6C34878D82A}">
                    <a16:rowId xmlns:a16="http://schemas.microsoft.com/office/drawing/2014/main" val="2224207126"/>
                  </a:ext>
                </a:extLst>
              </a:tr>
              <a:tr h="828637">
                <a:tc>
                  <a:txBody>
                    <a:bodyPr/>
                    <a:lstStyle/>
                    <a:p>
                      <a:pPr>
                        <a:spcAft>
                          <a:spcPts val="0"/>
                        </a:spcAft>
                      </a:pPr>
                      <a:r>
                        <a:rPr lang="en-ZA" sz="1350" b="1" kern="1200" cap="all" dirty="0">
                          <a:solidFill>
                            <a:schemeClr val="lt1"/>
                          </a:solidFill>
                          <a:effectLst/>
                          <a:latin typeface="+mn-lt"/>
                          <a:ea typeface="+mn-ea"/>
                          <a:cs typeface="+mn-cs"/>
                        </a:rPr>
                        <a:t>C2.2/SBD3</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a:effectLst/>
                        </a:rPr>
                        <a:t>MS EXCEL</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a:effectLst/>
                        </a:rPr>
                        <a:t>PRICING SCHEDULE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gn="ctr">
                        <a:spcAft>
                          <a:spcPts val="0"/>
                        </a:spcAft>
                      </a:pPr>
                      <a:r>
                        <a:rPr lang="en-ZA" sz="1400" cap="all" dirty="0">
                          <a:effectLst/>
                        </a:rPr>
                        <a:t>*1 &amp; *2</a:t>
                      </a:r>
                      <a:endParaRPr lang="en-ZA" sz="1400" dirty="0">
                        <a:effectLst/>
                      </a:endParaRPr>
                    </a:p>
                  </a:txBody>
                  <a:tcPr marL="53975" marR="53975" marT="0" marB="0" anchor="ctr"/>
                </a:tc>
                <a:extLst>
                  <a:ext uri="{0D108BD9-81ED-4DB2-BD59-A6C34878D82A}">
                    <a16:rowId xmlns:a16="http://schemas.microsoft.com/office/drawing/2014/main" val="1548277865"/>
                  </a:ext>
                </a:extLst>
              </a:tr>
              <a:tr h="828637">
                <a:tc>
                  <a:txBody>
                    <a:bodyPr/>
                    <a:lstStyle/>
                    <a:p>
                      <a:pPr>
                        <a:spcAft>
                          <a:spcPts val="0"/>
                        </a:spcAft>
                      </a:pPr>
                      <a:r>
                        <a:rPr lang="en-ZA" sz="1400" cap="all">
                          <a:effectLst/>
                        </a:rPr>
                        <a:t>c2.3</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a:effectLst/>
                        </a:rPr>
                        <a:t>MS EXCEL</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spcAft>
                          <a:spcPts val="0"/>
                        </a:spcAft>
                      </a:pPr>
                      <a:r>
                        <a:rPr lang="en-ZA" sz="1400" cap="all">
                          <a:effectLst/>
                        </a:rPr>
                        <a:t>SUMMARY OF PRICING SCHEDULE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gn="ctr">
                        <a:spcAft>
                          <a:spcPts val="0"/>
                        </a:spcAft>
                      </a:pPr>
                      <a:r>
                        <a:rPr lang="en-ZA" sz="1400" cap="all" dirty="0">
                          <a:effectLst/>
                        </a:rPr>
                        <a:t>*1 &amp; *2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tc>
                <a:extLst>
                  <a:ext uri="{0D108BD9-81ED-4DB2-BD59-A6C34878D82A}">
                    <a16:rowId xmlns:a16="http://schemas.microsoft.com/office/drawing/2014/main" val="2185719178"/>
                  </a:ext>
                </a:extLst>
              </a:tr>
            </a:tbl>
          </a:graphicData>
        </a:graphic>
      </p:graphicFrame>
    </p:spTree>
    <p:extLst>
      <p:ext uri="{BB962C8B-B14F-4D97-AF65-F5344CB8AC3E}">
        <p14:creationId xmlns:p14="http://schemas.microsoft.com/office/powerpoint/2010/main" val="114302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3136612"/>
            <a:ext cx="6846849" cy="1077218"/>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C3:  Scope of Works</a:t>
            </a:r>
          </a:p>
          <a:p>
            <a:pPr algn="ctr"/>
            <a:endParaRPr lang="en-ZA" sz="3200" dirty="0">
              <a:solidFill>
                <a:schemeClr val="bg1"/>
              </a:solidFill>
              <a:latin typeface="Exo 2" panose="00000800000000000000" pitchFamily="50" charset="0"/>
            </a:endParaRPr>
          </a:p>
        </p:txBody>
      </p:sp>
    </p:spTree>
    <p:extLst>
      <p:ext uri="{BB962C8B-B14F-4D97-AF65-F5344CB8AC3E}">
        <p14:creationId xmlns:p14="http://schemas.microsoft.com/office/powerpoint/2010/main" val="126401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508689"/>
            <a:ext cx="7886700" cy="552945"/>
          </a:xfrm>
        </p:spPr>
        <p:txBody>
          <a:bodyPr/>
          <a:lstStyle/>
          <a:p>
            <a:pPr marL="0" indent="0">
              <a:buNone/>
            </a:pPr>
            <a:r>
              <a:rPr lang="en-ZA" b="1" dirty="0"/>
              <a:t>C.3.1.3 DESCRIPTION OF THE PROJECT </a:t>
            </a:r>
            <a:endParaRPr lang="en-ZA" sz="1600" b="1" dirty="0"/>
          </a:p>
          <a:p>
            <a:pPr marL="0" indent="0">
              <a:buNone/>
            </a:pPr>
            <a:endParaRPr lang="en-ZA" dirty="0"/>
          </a:p>
        </p:txBody>
      </p:sp>
      <p:sp>
        <p:nvSpPr>
          <p:cNvPr id="5" name="TextBox 4">
            <a:extLst>
              <a:ext uri="{FF2B5EF4-FFF2-40B4-BE49-F238E27FC236}">
                <a16:creationId xmlns:a16="http://schemas.microsoft.com/office/drawing/2014/main" id="{125D5749-56FD-4769-65DD-F25650FB8AC3}"/>
              </a:ext>
            </a:extLst>
          </p:cNvPr>
          <p:cNvSpPr txBox="1"/>
          <p:nvPr/>
        </p:nvSpPr>
        <p:spPr>
          <a:xfrm>
            <a:off x="740043" y="1167282"/>
            <a:ext cx="4572000" cy="369332"/>
          </a:xfrm>
          <a:prstGeom prst="rect">
            <a:avLst/>
          </a:prstGeom>
          <a:noFill/>
        </p:spPr>
        <p:txBody>
          <a:bodyPr wrap="square">
            <a:spAutoFit/>
          </a:bodyPr>
          <a:lstStyle/>
          <a:p>
            <a:r>
              <a:rPr lang="en-ZA" sz="1800" b="1" dirty="0">
                <a:effectLst/>
                <a:latin typeface="Arial" panose="020B0604020202020204" pitchFamily="34" charset="0"/>
                <a:ea typeface="Calibri" panose="020F0502020204030204" pitchFamily="34" charset="0"/>
              </a:rPr>
              <a:t>X.002-200-2023/1F</a:t>
            </a:r>
            <a:endParaRPr lang="en-US" dirty="0"/>
          </a:p>
        </p:txBody>
      </p:sp>
      <p:pic>
        <p:nvPicPr>
          <p:cNvPr id="8" name="Picture 7">
            <a:extLst>
              <a:ext uri="{FF2B5EF4-FFF2-40B4-BE49-F238E27FC236}">
                <a16:creationId xmlns:a16="http://schemas.microsoft.com/office/drawing/2014/main" id="{17307380-3F6D-4309-8415-1390C81CAF5F}"/>
              </a:ext>
            </a:extLst>
          </p:cNvPr>
          <p:cNvPicPr>
            <a:picLocks noChangeAspect="1"/>
          </p:cNvPicPr>
          <p:nvPr/>
        </p:nvPicPr>
        <p:blipFill>
          <a:blip r:embed="rId2"/>
          <a:stretch>
            <a:fillRect/>
          </a:stretch>
        </p:blipFill>
        <p:spPr>
          <a:xfrm>
            <a:off x="628650" y="1642262"/>
            <a:ext cx="7886700" cy="2362098"/>
          </a:xfrm>
          <a:prstGeom prst="rect">
            <a:avLst/>
          </a:prstGeom>
        </p:spPr>
      </p:pic>
    </p:spTree>
    <p:extLst>
      <p:ext uri="{BB962C8B-B14F-4D97-AF65-F5344CB8AC3E}">
        <p14:creationId xmlns:p14="http://schemas.microsoft.com/office/powerpoint/2010/main" val="268310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508689"/>
            <a:ext cx="7886700" cy="494826"/>
          </a:xfrm>
        </p:spPr>
        <p:txBody>
          <a:bodyPr/>
          <a:lstStyle/>
          <a:p>
            <a:pPr marL="0" indent="0">
              <a:buNone/>
            </a:pPr>
            <a:r>
              <a:rPr lang="en-ZA" b="1" dirty="0"/>
              <a:t>C.3.1.3 DESCRIPTION OF THE PROJECT </a:t>
            </a:r>
            <a:endParaRPr lang="en-ZA" sz="1600" b="1" dirty="0"/>
          </a:p>
          <a:p>
            <a:pPr marL="0" indent="0">
              <a:buNone/>
            </a:pPr>
            <a:endParaRPr lang="en-ZA" dirty="0"/>
          </a:p>
        </p:txBody>
      </p:sp>
      <p:sp>
        <p:nvSpPr>
          <p:cNvPr id="3" name="TextBox 2">
            <a:extLst>
              <a:ext uri="{FF2B5EF4-FFF2-40B4-BE49-F238E27FC236}">
                <a16:creationId xmlns:a16="http://schemas.microsoft.com/office/drawing/2014/main" id="{291F96E4-AF1D-CC38-705D-6737528C400C}"/>
              </a:ext>
            </a:extLst>
          </p:cNvPr>
          <p:cNvSpPr txBox="1"/>
          <p:nvPr/>
        </p:nvSpPr>
        <p:spPr>
          <a:xfrm>
            <a:off x="740043" y="1167282"/>
            <a:ext cx="4572000" cy="369332"/>
          </a:xfrm>
          <a:prstGeom prst="rect">
            <a:avLst/>
          </a:prstGeom>
          <a:noFill/>
        </p:spPr>
        <p:txBody>
          <a:bodyPr wrap="square">
            <a:spAutoFit/>
          </a:bodyPr>
          <a:lstStyle/>
          <a:p>
            <a:r>
              <a:rPr lang="en-ZA" sz="1800" b="1" dirty="0">
                <a:effectLst/>
                <a:latin typeface="Arial" panose="020B0604020202020204" pitchFamily="34" charset="0"/>
                <a:ea typeface="Calibri" panose="020F0502020204030204" pitchFamily="34" charset="0"/>
              </a:rPr>
              <a:t>X.002-200-2023/1F</a:t>
            </a:r>
            <a:endParaRPr lang="en-US" dirty="0"/>
          </a:p>
        </p:txBody>
      </p:sp>
      <p:sp>
        <p:nvSpPr>
          <p:cNvPr id="6" name="TextBox 5">
            <a:extLst>
              <a:ext uri="{FF2B5EF4-FFF2-40B4-BE49-F238E27FC236}">
                <a16:creationId xmlns:a16="http://schemas.microsoft.com/office/drawing/2014/main" id="{5BFB0BBC-BC86-4C06-533A-9257B960A3F1}"/>
              </a:ext>
            </a:extLst>
          </p:cNvPr>
          <p:cNvSpPr txBox="1"/>
          <p:nvPr/>
        </p:nvSpPr>
        <p:spPr>
          <a:xfrm>
            <a:off x="707862" y="1488370"/>
            <a:ext cx="7696095" cy="1031886"/>
          </a:xfrm>
          <a:prstGeom prst="rect">
            <a:avLst/>
          </a:prstGeom>
          <a:noFill/>
        </p:spPr>
        <p:txBody>
          <a:bodyPr wrap="square">
            <a:spAutoFit/>
          </a:bodyPr>
          <a:lstStyle/>
          <a:p>
            <a:pPr algn="just">
              <a:lnSpc>
                <a:spcPct val="150000"/>
              </a:lnSpc>
              <a:spcBef>
                <a:spcPts val="0"/>
              </a:spcBef>
            </a:pPr>
            <a:r>
              <a:rPr lang="en-ZA" sz="1050" dirty="0">
                <a:solidFill>
                  <a:srgbClr val="000000"/>
                </a:solidFill>
                <a:latin typeface="Arial" panose="020B0604020202020204" pitchFamily="34" charset="0"/>
                <a:ea typeface="Times New Roman" panose="02020603050405020304" pitchFamily="18" charset="0"/>
                <a:cs typeface="Arial" panose="020B0604020202020204" pitchFamily="34" charset="0"/>
              </a:rPr>
              <a:t>THE PROPOSED PROJECT IS LOCATED ON  NATIONAL ROUTE R37 FROM POLOKWANE MUNICIPAL BORDER TO FETAKGOMO-TUBATSE MUNICIPAL BORDER, R518 FROM MOGALAKWENA MUNICIPAL BORDER TO R37, AND R579 FROM R37 TO MAKHUDUTHAMAGA MUNICIPAL BORDER</a:t>
            </a:r>
          </a:p>
          <a:p>
            <a:pPr algn="just">
              <a:lnSpc>
                <a:spcPct val="150000"/>
              </a:lnSpc>
              <a:spcBef>
                <a:spcPts val="0"/>
              </a:spcBef>
            </a:pPr>
            <a:r>
              <a:rPr lang="en-US" sz="1050" dirty="0">
                <a:solidFill>
                  <a:srgbClr val="000000"/>
                </a:solidFill>
                <a:latin typeface="Arial" panose="020B0604020202020204" pitchFamily="34" charset="0"/>
                <a:cs typeface="Arial" panose="020B0604020202020204" pitchFamily="34" charset="0"/>
              </a:rPr>
              <a:t>. </a:t>
            </a:r>
            <a:r>
              <a:rPr lang="en-ZA" sz="1050" dirty="0">
                <a:solidFill>
                  <a:srgbClr val="000000"/>
                </a:solidFill>
                <a:latin typeface="Arial" panose="020B0604020202020204" pitchFamily="34" charset="0"/>
                <a:cs typeface="Arial" panose="020B0604020202020204" pitchFamily="34" charset="0"/>
              </a:rPr>
              <a:t> The site </a:t>
            </a:r>
            <a:r>
              <a:rPr lang="en-ZA" sz="1050" dirty="0">
                <a:solidFill>
                  <a:srgbClr val="000000"/>
                </a:solidFill>
                <a:latin typeface="Arial" panose="020B0604020202020204" pitchFamily="34" charset="0"/>
                <a:ea typeface="Times New Roman" panose="02020603050405020304" pitchFamily="18" charset="0"/>
              </a:rPr>
              <a:t>comprises of the following routes with a total length of approximately 134.54 kilometres.</a:t>
            </a:r>
          </a:p>
        </p:txBody>
      </p:sp>
    </p:spTree>
    <p:extLst>
      <p:ext uri="{BB962C8B-B14F-4D97-AF65-F5344CB8AC3E}">
        <p14:creationId xmlns:p14="http://schemas.microsoft.com/office/powerpoint/2010/main" val="219777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71550"/>
            <a:ext cx="7886700" cy="5372100"/>
          </a:xfrm>
        </p:spPr>
        <p:txBody>
          <a:bodyPr/>
          <a:lstStyle/>
          <a:p>
            <a:pPr marL="0" indent="0">
              <a:buNone/>
            </a:pPr>
            <a:r>
              <a:rPr lang="en-ZA" sz="1800" dirty="0">
                <a:solidFill>
                  <a:srgbClr val="000000"/>
                </a:solidFill>
                <a:effectLst/>
                <a:latin typeface="Arial" panose="020B0604020202020204" pitchFamily="34" charset="0"/>
                <a:ea typeface="Times New Roman" panose="02020603050405020304" pitchFamily="18" charset="0"/>
              </a:rPr>
              <a:t>The Services required of the Service Provider are divided into the following distinct phases :</a:t>
            </a:r>
          </a:p>
          <a:p>
            <a:pPr marL="0" indent="0">
              <a:buNone/>
            </a:pPr>
            <a:endParaRPr lang="en-ZA" sz="1800" dirty="0">
              <a:solidFill>
                <a:srgbClr val="000000"/>
              </a:solidFill>
              <a:effectLst/>
              <a:latin typeface="Arial" panose="020B0604020202020204" pitchFamily="34"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Detailed Assessment Phase for the compilation of a Road Condition Report.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Tender documentation for the Works.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Site inspection and tender evaluation.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Administration and monitoring of the Works.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ZA"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98370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A058E-21BD-4014-A5EE-EB0424805ACB}"/>
              </a:ext>
            </a:extLst>
          </p:cNvPr>
          <p:cNvSpPr>
            <a:spLocks noGrp="1"/>
          </p:cNvSpPr>
          <p:nvPr>
            <p:ph idx="1"/>
          </p:nvPr>
        </p:nvSpPr>
        <p:spPr>
          <a:xfrm>
            <a:off x="703295" y="649967"/>
            <a:ext cx="7886700" cy="469706"/>
          </a:xfrm>
        </p:spPr>
        <p:txBody>
          <a:bodyPr/>
          <a:lstStyle/>
          <a:p>
            <a:pPr marL="0" indent="0">
              <a:buNone/>
            </a:pPr>
            <a:r>
              <a:rPr lang="en-ZA" b="1" dirty="0"/>
              <a:t>C3.1.7    Project Programme</a:t>
            </a:r>
            <a:endParaRPr lang="en-ZA" dirty="0"/>
          </a:p>
          <a:p>
            <a:pPr marL="0" indent="0">
              <a:buNone/>
            </a:pPr>
            <a:endParaRPr lang="en-ZA" dirty="0"/>
          </a:p>
        </p:txBody>
      </p:sp>
      <p:graphicFrame>
        <p:nvGraphicFramePr>
          <p:cNvPr id="4" name="Table 3">
            <a:extLst>
              <a:ext uri="{FF2B5EF4-FFF2-40B4-BE49-F238E27FC236}">
                <a16:creationId xmlns:a16="http://schemas.microsoft.com/office/drawing/2014/main" id="{DF85BBB6-0A33-7421-2DEA-B2ADCBB10AA8}"/>
              </a:ext>
            </a:extLst>
          </p:cNvPr>
          <p:cNvGraphicFramePr>
            <a:graphicFrameLocks noGrp="1"/>
          </p:cNvGraphicFramePr>
          <p:nvPr>
            <p:extLst>
              <p:ext uri="{D42A27DB-BD31-4B8C-83A1-F6EECF244321}">
                <p14:modId xmlns:p14="http://schemas.microsoft.com/office/powerpoint/2010/main" val="4214927339"/>
              </p:ext>
            </p:extLst>
          </p:nvPr>
        </p:nvGraphicFramePr>
        <p:xfrm>
          <a:off x="798990" y="1384916"/>
          <a:ext cx="7652552" cy="5166808"/>
        </p:xfrm>
        <a:graphic>
          <a:graphicData uri="http://schemas.openxmlformats.org/drawingml/2006/table">
            <a:tbl>
              <a:tblPr>
                <a:tableStyleId>{5C22544A-7EE6-4342-B048-85BDC9FD1C3A}</a:tableStyleId>
              </a:tblPr>
              <a:tblGrid>
                <a:gridCol w="441682">
                  <a:extLst>
                    <a:ext uri="{9D8B030D-6E8A-4147-A177-3AD203B41FA5}">
                      <a16:colId xmlns:a16="http://schemas.microsoft.com/office/drawing/2014/main" val="4122436415"/>
                    </a:ext>
                  </a:extLst>
                </a:gridCol>
                <a:gridCol w="4150176">
                  <a:extLst>
                    <a:ext uri="{9D8B030D-6E8A-4147-A177-3AD203B41FA5}">
                      <a16:colId xmlns:a16="http://schemas.microsoft.com/office/drawing/2014/main" val="295805413"/>
                    </a:ext>
                  </a:extLst>
                </a:gridCol>
                <a:gridCol w="3060694">
                  <a:extLst>
                    <a:ext uri="{9D8B030D-6E8A-4147-A177-3AD203B41FA5}">
                      <a16:colId xmlns:a16="http://schemas.microsoft.com/office/drawing/2014/main" val="3403306447"/>
                    </a:ext>
                  </a:extLst>
                </a:gridCol>
              </a:tblGrid>
              <a:tr h="338994">
                <a:tc>
                  <a:txBody>
                    <a:bodyPr/>
                    <a:lstStyle/>
                    <a:p>
                      <a:pPr marL="0" marR="0" algn="ctr">
                        <a:lnSpc>
                          <a:spcPct val="150000"/>
                        </a:lnSpc>
                        <a:spcBef>
                          <a:spcPts val="0"/>
                        </a:spcBef>
                        <a:spcAft>
                          <a:spcPts val="0"/>
                        </a:spcAft>
                      </a:pPr>
                      <a:r>
                        <a:rPr lang="en-ZA" sz="1000">
                          <a:effectLst/>
                        </a:rPr>
                        <a: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ZA" sz="1000" b="1">
                          <a:effectLst/>
                        </a:rPr>
                        <a:t>Project Phase</a:t>
                      </a:r>
                      <a:endParaRPr lang="en-US"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ZA" sz="1000" b="1" dirty="0">
                          <a:effectLst/>
                        </a:rPr>
                        <a:t>Phase Completion Date</a:t>
                      </a: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4526018"/>
                  </a:ext>
                </a:extLst>
              </a:tr>
              <a:tr h="338994">
                <a:tc>
                  <a:txBody>
                    <a:bodyPr/>
                    <a:lstStyle/>
                    <a:p>
                      <a:pPr marL="0" marR="0" algn="ctr">
                        <a:lnSpc>
                          <a:spcPct val="150000"/>
                        </a:lnSpc>
                        <a:spcBef>
                          <a:spcPts val="300"/>
                        </a:spcBef>
                        <a:spcAft>
                          <a:spcPts val="0"/>
                        </a:spcAft>
                      </a:pPr>
                      <a:r>
                        <a:rPr lang="en-ZA" sz="1000">
                          <a:effectLst/>
                        </a:rPr>
                        <a:t>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Submission of Tenders / Proposals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dirty="0">
                          <a:solidFill>
                            <a:schemeClr val="tx1"/>
                          </a:solidFill>
                          <a:effectLst/>
                        </a:rPr>
                        <a:t>  July 2023</a:t>
                      </a:r>
                      <a:endPar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4465806"/>
                  </a:ext>
                </a:extLst>
              </a:tr>
              <a:tr h="338994">
                <a:tc>
                  <a:txBody>
                    <a:bodyPr/>
                    <a:lstStyle/>
                    <a:p>
                      <a:pPr marL="0" marR="0" algn="ctr">
                        <a:lnSpc>
                          <a:spcPct val="150000"/>
                        </a:lnSpc>
                        <a:spcBef>
                          <a:spcPts val="300"/>
                        </a:spcBef>
                        <a:spcAft>
                          <a:spcPts val="0"/>
                        </a:spcAft>
                      </a:pPr>
                      <a:r>
                        <a:rPr lang="en-ZA" sz="1000">
                          <a:effectLst/>
                        </a:rPr>
                        <a:t>B</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Appointment of Service Provider</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November 2023</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5935684"/>
                  </a:ext>
                </a:extLst>
              </a:tr>
              <a:tr h="338994">
                <a:tc>
                  <a:txBody>
                    <a:bodyPr/>
                    <a:lstStyle/>
                    <a:p>
                      <a:pPr marL="0" marR="0" algn="ctr">
                        <a:lnSpc>
                          <a:spcPct val="150000"/>
                        </a:lnSpc>
                        <a:spcBef>
                          <a:spcPts val="300"/>
                        </a:spcBef>
                        <a:spcAft>
                          <a:spcPts val="0"/>
                        </a:spcAft>
                      </a:pPr>
                      <a:r>
                        <a:rPr lang="en-ZA" sz="1000">
                          <a:effectLst/>
                        </a:rPr>
                        <a:t>C</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Submission of Road Condition Report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dirty="0">
                          <a:effectLst/>
                        </a:rPr>
                        <a:t>November 2023</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7094633"/>
                  </a:ext>
                </a:extLst>
              </a:tr>
              <a:tr h="338994">
                <a:tc>
                  <a:txBody>
                    <a:bodyPr/>
                    <a:lstStyle/>
                    <a:p>
                      <a:pPr marL="0" marR="0" algn="ctr">
                        <a:lnSpc>
                          <a:spcPct val="150000"/>
                        </a:lnSpc>
                        <a:spcBef>
                          <a:spcPts val="300"/>
                        </a:spcBef>
                        <a:spcAft>
                          <a:spcPts val="0"/>
                        </a:spcAft>
                      </a:pPr>
                      <a:r>
                        <a:rPr lang="en-ZA" sz="1000">
                          <a:effectLst/>
                        </a:rPr>
                        <a:t>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Submission of Draft Tender Documents for the Works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N/A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8105668"/>
                  </a:ext>
                </a:extLst>
              </a:tr>
              <a:tr h="338994">
                <a:tc>
                  <a:txBody>
                    <a:bodyPr/>
                    <a:lstStyle/>
                    <a:p>
                      <a:pPr marL="0" marR="0" algn="ctr">
                        <a:lnSpc>
                          <a:spcPct val="150000"/>
                        </a:lnSpc>
                        <a:spcBef>
                          <a:spcPts val="300"/>
                        </a:spcBef>
                        <a:spcAft>
                          <a:spcPts val="0"/>
                        </a:spcAft>
                      </a:pPr>
                      <a:r>
                        <a:rPr lang="en-ZA" sz="1000">
                          <a:effectLst/>
                        </a:rPr>
                        <a:t>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Submission of Final Tender Documents for the Works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N/A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7384580"/>
                  </a:ext>
                </a:extLst>
              </a:tr>
              <a:tr h="338994">
                <a:tc>
                  <a:txBody>
                    <a:bodyPr/>
                    <a:lstStyle/>
                    <a:p>
                      <a:pPr marL="0" marR="0" algn="ctr">
                        <a:lnSpc>
                          <a:spcPct val="150000"/>
                        </a:lnSpc>
                        <a:spcBef>
                          <a:spcPts val="300"/>
                        </a:spcBef>
                        <a:spcAft>
                          <a:spcPts val="0"/>
                        </a:spcAft>
                      </a:pPr>
                      <a:r>
                        <a:rPr lang="en-ZA" sz="1000">
                          <a:effectLst/>
                        </a:rPr>
                        <a:t>F</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Tender Advertisement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N/A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2962301"/>
                  </a:ext>
                </a:extLst>
              </a:tr>
              <a:tr h="338994">
                <a:tc>
                  <a:txBody>
                    <a:bodyPr/>
                    <a:lstStyle/>
                    <a:p>
                      <a:pPr marL="0" marR="0" algn="ctr">
                        <a:lnSpc>
                          <a:spcPct val="150000"/>
                        </a:lnSpc>
                        <a:spcBef>
                          <a:spcPts val="300"/>
                        </a:spcBef>
                        <a:spcAft>
                          <a:spcPts val="0"/>
                        </a:spcAft>
                      </a:pPr>
                      <a:r>
                        <a:rPr lang="en-ZA" sz="1000">
                          <a:effectLst/>
                        </a:rPr>
                        <a:t>G</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Site Inspection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N/A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6509050"/>
                  </a:ext>
                </a:extLst>
              </a:tr>
              <a:tr h="338994">
                <a:tc>
                  <a:txBody>
                    <a:bodyPr/>
                    <a:lstStyle/>
                    <a:p>
                      <a:pPr marL="0" marR="0" algn="ctr">
                        <a:lnSpc>
                          <a:spcPct val="150000"/>
                        </a:lnSpc>
                        <a:spcBef>
                          <a:spcPts val="300"/>
                        </a:spcBef>
                        <a:spcAft>
                          <a:spcPts val="0"/>
                        </a:spcAft>
                      </a:pPr>
                      <a:r>
                        <a:rPr lang="en-ZA" sz="1000">
                          <a:effectLst/>
                        </a:rPr>
                        <a:t>H</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Tender Closure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dirty="0">
                          <a:effectLst/>
                        </a:rPr>
                        <a:t>N/A</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9279881"/>
                  </a:ext>
                </a:extLst>
              </a:tr>
              <a:tr h="338994">
                <a:tc>
                  <a:txBody>
                    <a:bodyPr/>
                    <a:lstStyle/>
                    <a:p>
                      <a:pPr marL="0" marR="0" algn="ctr">
                        <a:lnSpc>
                          <a:spcPct val="150000"/>
                        </a:lnSpc>
                        <a:spcBef>
                          <a:spcPts val="300"/>
                        </a:spcBef>
                        <a:spcAft>
                          <a:spcPts val="0"/>
                        </a:spcAft>
                      </a:pPr>
                      <a:r>
                        <a:rPr lang="en-ZA" sz="1000">
                          <a:effectLst/>
                        </a:rPr>
                        <a:t>I</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Submission of Tender Evaluation Report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dirty="0">
                          <a:effectLst/>
                        </a:rPr>
                        <a:t>Nov 2023</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7697280"/>
                  </a:ext>
                </a:extLst>
              </a:tr>
              <a:tr h="338994">
                <a:tc>
                  <a:txBody>
                    <a:bodyPr/>
                    <a:lstStyle/>
                    <a:p>
                      <a:pPr marL="0" marR="0" algn="ctr">
                        <a:lnSpc>
                          <a:spcPct val="150000"/>
                        </a:lnSpc>
                        <a:spcBef>
                          <a:spcPts val="300"/>
                        </a:spcBef>
                        <a:spcAft>
                          <a:spcPts val="0"/>
                        </a:spcAft>
                      </a:pPr>
                      <a:r>
                        <a:rPr lang="en-ZA" sz="1000">
                          <a:effectLst/>
                        </a:rPr>
                        <a:t>J</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Works Contract Handover</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dirty="0">
                          <a:effectLst/>
                        </a:rPr>
                        <a:t>1 February 2024</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5333420"/>
                  </a:ext>
                </a:extLst>
              </a:tr>
              <a:tr h="718937">
                <a:tc>
                  <a:txBody>
                    <a:bodyPr/>
                    <a:lstStyle/>
                    <a:p>
                      <a:pPr marL="0" marR="0" algn="ctr">
                        <a:lnSpc>
                          <a:spcPct val="150000"/>
                        </a:lnSpc>
                        <a:spcBef>
                          <a:spcPts val="300"/>
                        </a:spcBef>
                        <a:spcAft>
                          <a:spcPts val="0"/>
                        </a:spcAft>
                      </a:pPr>
                      <a:r>
                        <a:rPr lang="en-ZA" sz="1000">
                          <a:effectLst/>
                        </a:rPr>
                        <a:t>M</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Submission of draft Contract Report and as-built data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dirty="0">
                          <a:effectLst/>
                        </a:rPr>
                        <a:t>Within 3 months of issue of Taking-over Certificate for the Works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2771014"/>
                  </a:ext>
                </a:extLst>
              </a:tr>
              <a:tr h="718937">
                <a:tc>
                  <a:txBody>
                    <a:bodyPr/>
                    <a:lstStyle/>
                    <a:p>
                      <a:pPr marL="0" marR="0" algn="ctr">
                        <a:lnSpc>
                          <a:spcPct val="150000"/>
                        </a:lnSpc>
                        <a:spcBef>
                          <a:spcPts val="300"/>
                        </a:spcBef>
                        <a:spcAft>
                          <a:spcPts val="0"/>
                        </a:spcAft>
                      </a:pPr>
                      <a:r>
                        <a:rPr lang="en-ZA" sz="1000">
                          <a:effectLst/>
                        </a:rPr>
                        <a:t>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a:effectLst/>
                        </a:rPr>
                        <a:t>Submission of final Contract Reports and as-built data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300"/>
                        </a:spcBef>
                        <a:spcAft>
                          <a:spcPts val="0"/>
                        </a:spcAft>
                      </a:pPr>
                      <a:r>
                        <a:rPr lang="en-ZA" sz="1000" dirty="0">
                          <a:effectLst/>
                        </a:rPr>
                        <a:t>Within 1 month of issue of Performance Certificate for the Works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8907690"/>
                  </a:ext>
                </a:extLst>
              </a:tr>
            </a:tbl>
          </a:graphicData>
        </a:graphic>
      </p:graphicFrame>
    </p:spTree>
    <p:extLst>
      <p:ext uri="{BB962C8B-B14F-4D97-AF65-F5344CB8AC3E}">
        <p14:creationId xmlns:p14="http://schemas.microsoft.com/office/powerpoint/2010/main" val="1705813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3136612"/>
            <a:ext cx="6846849" cy="1077218"/>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C4:  Site Information</a:t>
            </a:r>
          </a:p>
          <a:p>
            <a:pPr algn="ctr"/>
            <a:endParaRPr lang="en-ZA" sz="3200" dirty="0">
              <a:solidFill>
                <a:schemeClr val="bg1"/>
              </a:solidFill>
              <a:latin typeface="Exo 2" panose="00000800000000000000" pitchFamily="50" charset="0"/>
            </a:endParaRPr>
          </a:p>
        </p:txBody>
      </p:sp>
    </p:spTree>
    <p:extLst>
      <p:ext uri="{BB962C8B-B14F-4D97-AF65-F5344CB8AC3E}">
        <p14:creationId xmlns:p14="http://schemas.microsoft.com/office/powerpoint/2010/main" val="184248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8939" y="779293"/>
            <a:ext cx="7886700" cy="4837693"/>
          </a:xfrm>
        </p:spPr>
        <p:txBody>
          <a:bodyPr/>
          <a:lstStyle/>
          <a:p>
            <a:pPr marL="0" indent="0">
              <a:buNone/>
            </a:pPr>
            <a:r>
              <a:rPr lang="en-ZA" dirty="0"/>
              <a:t>C.4.2	LOCALITY PLAN</a:t>
            </a:r>
          </a:p>
          <a:p>
            <a:pPr marL="0" indent="0">
              <a:buNone/>
            </a:pPr>
            <a:endParaRPr lang="en-ZA" dirty="0"/>
          </a:p>
          <a:p>
            <a:pPr marL="0" indent="0">
              <a:buNone/>
            </a:pPr>
            <a:r>
              <a:rPr lang="en-ZA" dirty="0"/>
              <a:t> </a:t>
            </a:r>
          </a:p>
          <a:p>
            <a:pPr marL="0" indent="0">
              <a:buNone/>
            </a:pPr>
            <a:endParaRPr lang="en-ZA" dirty="0">
              <a:solidFill>
                <a:srgbClr val="FF0000"/>
              </a:solidFill>
            </a:endParaRPr>
          </a:p>
        </p:txBody>
      </p:sp>
      <p:pic>
        <p:nvPicPr>
          <p:cNvPr id="5" name="Picture 4">
            <a:extLst>
              <a:ext uri="{FF2B5EF4-FFF2-40B4-BE49-F238E27FC236}">
                <a16:creationId xmlns:a16="http://schemas.microsoft.com/office/drawing/2014/main" id="{A3DDD910-3D3C-9952-5E2C-AFF0560022A7}"/>
              </a:ext>
            </a:extLst>
          </p:cNvPr>
          <p:cNvPicPr>
            <a:picLocks noChangeAspect="1"/>
          </p:cNvPicPr>
          <p:nvPr/>
        </p:nvPicPr>
        <p:blipFill>
          <a:blip r:embed="rId2"/>
          <a:stretch>
            <a:fillRect/>
          </a:stretch>
        </p:blipFill>
        <p:spPr>
          <a:xfrm>
            <a:off x="868939" y="1630524"/>
            <a:ext cx="7286919" cy="3986462"/>
          </a:xfrm>
          <a:prstGeom prst="rect">
            <a:avLst/>
          </a:prstGeom>
        </p:spPr>
      </p:pic>
    </p:spTree>
    <p:extLst>
      <p:ext uri="{BB962C8B-B14F-4D97-AF65-F5344CB8AC3E}">
        <p14:creationId xmlns:p14="http://schemas.microsoft.com/office/powerpoint/2010/main" val="243825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2890391"/>
            <a:ext cx="6846849" cy="1077218"/>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T1.1:  Tender  Notice and</a:t>
            </a:r>
          </a:p>
          <a:p>
            <a:pPr algn="ctr"/>
            <a:r>
              <a:rPr lang="en-ZA" sz="3200" dirty="0">
                <a:solidFill>
                  <a:schemeClr val="bg1"/>
                </a:solidFill>
                <a:latin typeface="Exo 2" panose="00000800000000000000" pitchFamily="50" charset="0"/>
              </a:rPr>
              <a:t>Invitation  to  Tender</a:t>
            </a:r>
          </a:p>
        </p:txBody>
      </p:sp>
    </p:spTree>
    <p:extLst>
      <p:ext uri="{BB962C8B-B14F-4D97-AF65-F5344CB8AC3E}">
        <p14:creationId xmlns:p14="http://schemas.microsoft.com/office/powerpoint/2010/main" val="373866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045705" y="2953732"/>
            <a:ext cx="6846849" cy="1446550"/>
          </a:xfrm>
          <a:prstGeom prst="rect">
            <a:avLst/>
          </a:prstGeom>
          <a:noFill/>
        </p:spPr>
        <p:txBody>
          <a:bodyPr wrap="square" rtlCol="0">
            <a:spAutoFit/>
          </a:bodyPr>
          <a:lstStyle/>
          <a:p>
            <a:pPr algn="ctr"/>
            <a:r>
              <a:rPr lang="en-ZA" sz="8800" b="1" dirty="0">
                <a:solidFill>
                  <a:srgbClr val="FF0000"/>
                </a:solidFill>
              </a:rPr>
              <a:t>THANK YOU</a:t>
            </a:r>
          </a:p>
        </p:txBody>
      </p:sp>
    </p:spTree>
    <p:extLst>
      <p:ext uri="{BB962C8B-B14F-4D97-AF65-F5344CB8AC3E}">
        <p14:creationId xmlns:p14="http://schemas.microsoft.com/office/powerpoint/2010/main" val="102440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8A6336-1B16-47A4-8E94-5170BAD3FFBB}"/>
              </a:ext>
            </a:extLst>
          </p:cNvPr>
          <p:cNvSpPr>
            <a:spLocks noGrp="1" noChangeArrowheads="1"/>
          </p:cNvSpPr>
          <p:nvPr/>
        </p:nvSpPr>
        <p:spPr bwMode="auto">
          <a:xfrm>
            <a:off x="685800" y="2397967"/>
            <a:ext cx="7772400" cy="423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80000"/>
              </a:lnSpc>
              <a:buFontTx/>
              <a:buNone/>
              <a:defRPr/>
            </a:pPr>
            <a:endParaRPr lang="en-GB" altLang="en-US" sz="1600" b="1" dirty="0">
              <a:latin typeface="Arial" panose="020B0604020202020204" pitchFamily="34" charset="0"/>
              <a:cs typeface="Arial" panose="020B0604020202020204" pitchFamily="34" charset="0"/>
            </a:endParaRPr>
          </a:p>
          <a:p>
            <a:pPr marL="0" indent="0">
              <a:buFontTx/>
              <a:buNone/>
              <a:defRPr/>
            </a:pPr>
            <a:r>
              <a:rPr lang="en-US" sz="1800" b="1" dirty="0">
                <a:latin typeface="Arial" panose="020B0604020202020204" pitchFamily="34" charset="0"/>
                <a:cs typeface="Arial" panose="020B0604020202020204" pitchFamily="34" charset="0"/>
              </a:rPr>
              <a:t>Only tenderers with a B-BBEE contributor status level of </a:t>
            </a:r>
            <a:r>
              <a:rPr lang="en-US" sz="1800" b="1" dirty="0">
                <a:solidFill>
                  <a:srgbClr val="FF0000"/>
                </a:solidFill>
                <a:latin typeface="Arial" panose="020B0604020202020204" pitchFamily="34" charset="0"/>
                <a:cs typeface="Arial" panose="020B0604020202020204" pitchFamily="34" charset="0"/>
              </a:rPr>
              <a:t>1, 2, 3, or 4 and who is an EME or a QSE are eligible to tender. </a:t>
            </a:r>
            <a:r>
              <a:rPr lang="en-US" sz="1800" b="1" dirty="0">
                <a:latin typeface="Arial" panose="020B0604020202020204" pitchFamily="34" charset="0"/>
                <a:cs typeface="Arial" panose="020B0604020202020204" pitchFamily="34" charset="0"/>
              </a:rPr>
              <a:t> </a:t>
            </a:r>
          </a:p>
          <a:p>
            <a:pPr marL="0" indent="0">
              <a:buFontTx/>
              <a:buNone/>
              <a:defRPr/>
            </a:pPr>
            <a:endParaRPr lang="en-ZA" sz="1800" b="1" dirty="0">
              <a:latin typeface="Arial" panose="020B0604020202020204" pitchFamily="34" charset="0"/>
              <a:cs typeface="Arial" panose="020B0604020202020204" pitchFamily="34" charset="0"/>
            </a:endParaRPr>
          </a:p>
          <a:p>
            <a:pPr marL="0" indent="0" algn="just">
              <a:buNone/>
            </a:pPr>
            <a:r>
              <a:rPr lang="en-ZA" sz="1800" b="1" dirty="0">
                <a:solidFill>
                  <a:srgbClr val="000000"/>
                </a:solidFill>
                <a:effectLst/>
                <a:latin typeface="Arial" panose="020B0604020202020204" pitchFamily="34" charset="0"/>
                <a:ea typeface="Times New Roman" panose="02020603050405020304" pitchFamily="18" charset="0"/>
              </a:rPr>
              <a:t>Joint Ventures (JV) will be allowed on condition that 1 (one) JV partner is a Targeted Enterprise</a:t>
            </a:r>
            <a:endParaRPr lang="en-US" sz="1800" b="1" dirty="0">
              <a:latin typeface="Arial" panose="020B0604020202020204" pitchFamily="34" charset="0"/>
              <a:cs typeface="Arial" panose="020B0604020202020204" pitchFamily="34" charset="0"/>
            </a:endParaRPr>
          </a:p>
          <a:p>
            <a:pPr marL="0" indent="0" algn="just">
              <a:buNone/>
            </a:pPr>
            <a:endParaRPr lang="en-GB" sz="1800" b="1" dirty="0">
              <a:latin typeface="Arial" panose="020B0604020202020204" pitchFamily="34" charset="0"/>
              <a:cs typeface="Arial" panose="020B0604020202020204" pitchFamily="34" charset="0"/>
            </a:endParaRPr>
          </a:p>
          <a:p>
            <a:pPr marL="0" indent="0" algn="just">
              <a:buNone/>
            </a:pPr>
            <a:r>
              <a:rPr lang="en-US" sz="1800" b="1" dirty="0">
                <a:latin typeface="Arial" panose="020B0604020202020204" pitchFamily="34" charset="0"/>
                <a:cs typeface="Arial" panose="020B0604020202020204" pitchFamily="34" charset="0"/>
              </a:rPr>
              <a:t>The closing time for receipt of tenders is Friday, 28 July 2023, 11h00</a:t>
            </a:r>
            <a:endParaRPr lang="en-US" sz="1800" b="1" dirty="0">
              <a:solidFill>
                <a:srgbClr val="FF0000"/>
              </a:solidFill>
              <a:latin typeface="Arial" panose="020B0604020202020204" pitchFamily="34" charset="0"/>
              <a:cs typeface="Arial" panose="020B0604020202020204" pitchFamily="34" charset="0"/>
            </a:endParaRPr>
          </a:p>
          <a:p>
            <a:pPr marL="0" indent="0" algn="just">
              <a:buNone/>
            </a:pPr>
            <a:endParaRPr lang="en-US" sz="1400" b="1" dirty="0">
              <a:solidFill>
                <a:srgbClr val="FF0000"/>
              </a:solidFill>
              <a:latin typeface="Arial" panose="020B0604020202020204" pitchFamily="34" charset="0"/>
              <a:cs typeface="Arial" panose="020B0604020202020204" pitchFamily="34" charset="0"/>
            </a:endParaRPr>
          </a:p>
          <a:p>
            <a:pPr marL="0" indent="0" algn="just">
              <a:buNone/>
            </a:pPr>
            <a:endParaRPr lang="en-US" sz="1400" b="1" dirty="0">
              <a:solidFill>
                <a:srgbClr val="FF0000"/>
              </a:solidFill>
              <a:latin typeface="Arial" panose="020B0604020202020204" pitchFamily="34" charset="0"/>
              <a:cs typeface="Arial" panose="020B0604020202020204" pitchFamily="34" charset="0"/>
            </a:endParaRPr>
          </a:p>
          <a:p>
            <a:pPr marL="0" indent="0" algn="just">
              <a:buNone/>
            </a:pPr>
            <a:r>
              <a:rPr lang="en-US" sz="1400" b="1" dirty="0">
                <a:solidFill>
                  <a:srgbClr val="FF0000"/>
                </a:solidFill>
                <a:latin typeface="Arial" panose="020B0604020202020204" pitchFamily="34" charset="0"/>
                <a:cs typeface="Arial" panose="020B0604020202020204" pitchFamily="34" charset="0"/>
              </a:rPr>
              <a:t>The above is a summarized version; refer to the Project Document for full clauses.</a:t>
            </a:r>
          </a:p>
          <a:p>
            <a:pPr marL="0" indent="0" algn="just">
              <a:buNone/>
            </a:pPr>
            <a:endParaRPr lang="en-US" sz="1800" b="1" dirty="0">
              <a:solidFill>
                <a:srgbClr val="FF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5F8A61B-2ADB-4EE1-9A9E-55348A4E0976}"/>
              </a:ext>
            </a:extLst>
          </p:cNvPr>
          <p:cNvSpPr/>
          <p:nvPr/>
        </p:nvSpPr>
        <p:spPr>
          <a:xfrm>
            <a:off x="685800" y="380304"/>
            <a:ext cx="8113594" cy="1661993"/>
          </a:xfrm>
          <a:prstGeom prst="rect">
            <a:avLst/>
          </a:prstGeom>
        </p:spPr>
        <p:txBody>
          <a:bodyPr wrap="square">
            <a:spAutoFit/>
          </a:bodyPr>
          <a:lstStyle/>
          <a:p>
            <a:pPr algn="ctr"/>
            <a:r>
              <a:rPr lang="en-ZA"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T1.1  Tender  Notice  and  Invitation  to  Tender/SBD1</a:t>
            </a:r>
          </a:p>
          <a:p>
            <a:pPr algn="ctr">
              <a:defRPr/>
            </a:pPr>
            <a:r>
              <a:rPr lang="en-ZA" sz="1600" b="1" dirty="0">
                <a:solidFill>
                  <a:srgbClr val="FF0000"/>
                </a:solidFill>
                <a:effectLst>
                  <a:outerShdw blurRad="38100" dist="38100" dir="2700000" algn="tl">
                    <a:srgbClr val="000000"/>
                  </a:outerShdw>
                </a:effectLst>
                <a:latin typeface="Verdana" pitchFamily="34" charset="0"/>
              </a:rPr>
              <a:t>X.002-200-2023/1F</a:t>
            </a:r>
          </a:p>
          <a:p>
            <a:pPr algn="ctr">
              <a:defRPr/>
            </a:pPr>
            <a:endParaRPr lang="en-ZA" sz="1400" b="1" dirty="0">
              <a:solidFill>
                <a:srgbClr val="FF0000"/>
              </a:solidFill>
              <a:effectLst>
                <a:outerShdw blurRad="38100" dist="38100" dir="2700000" algn="tl">
                  <a:srgbClr val="000000"/>
                </a:outerShdw>
              </a:effectLst>
              <a:latin typeface="Verdana" pitchFamily="34" charset="0"/>
            </a:endParaRPr>
          </a:p>
        </p:txBody>
      </p:sp>
    </p:spTree>
    <p:extLst>
      <p:ext uri="{BB962C8B-B14F-4D97-AF65-F5344CB8AC3E}">
        <p14:creationId xmlns:p14="http://schemas.microsoft.com/office/powerpoint/2010/main" val="135565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1802296" y="0"/>
            <a:ext cx="7341704"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Calibri Light" panose="020F0302020204030204"/>
                <a:ea typeface="+mn-ea"/>
                <a:cs typeface="+mn-cs"/>
              </a:rPr>
              <a:t>TENDER SUBMISSION</a:t>
            </a:r>
          </a:p>
        </p:txBody>
      </p:sp>
      <p:graphicFrame>
        <p:nvGraphicFramePr>
          <p:cNvPr id="4" name="Table 3">
            <a:extLst>
              <a:ext uri="{FF2B5EF4-FFF2-40B4-BE49-F238E27FC236}">
                <a16:creationId xmlns:a16="http://schemas.microsoft.com/office/drawing/2014/main" id="{E501ABB8-EEE8-49C6-B0BC-A08BC3BE6FAA}"/>
              </a:ext>
            </a:extLst>
          </p:cNvPr>
          <p:cNvGraphicFramePr>
            <a:graphicFrameLocks noGrp="1"/>
          </p:cNvGraphicFramePr>
          <p:nvPr>
            <p:extLst>
              <p:ext uri="{D42A27DB-BD31-4B8C-83A1-F6EECF244321}">
                <p14:modId xmlns:p14="http://schemas.microsoft.com/office/powerpoint/2010/main" val="128936636"/>
              </p:ext>
            </p:extLst>
          </p:nvPr>
        </p:nvGraphicFramePr>
        <p:xfrm>
          <a:off x="245534" y="1029811"/>
          <a:ext cx="8551333" cy="5401791"/>
        </p:xfrm>
        <a:graphic>
          <a:graphicData uri="http://schemas.openxmlformats.org/drawingml/2006/table">
            <a:tbl>
              <a:tblPr firstRow="1" bandRow="1">
                <a:tableStyleId>{5C22544A-7EE6-4342-B048-85BDC9FD1C3A}</a:tableStyleId>
              </a:tblPr>
              <a:tblGrid>
                <a:gridCol w="1484606">
                  <a:extLst>
                    <a:ext uri="{9D8B030D-6E8A-4147-A177-3AD203B41FA5}">
                      <a16:colId xmlns:a16="http://schemas.microsoft.com/office/drawing/2014/main" val="20000"/>
                    </a:ext>
                  </a:extLst>
                </a:gridCol>
                <a:gridCol w="7066727">
                  <a:extLst>
                    <a:ext uri="{9D8B030D-6E8A-4147-A177-3AD203B41FA5}">
                      <a16:colId xmlns:a16="http://schemas.microsoft.com/office/drawing/2014/main" val="20001"/>
                    </a:ext>
                  </a:extLst>
                </a:gridCol>
              </a:tblGrid>
              <a:tr h="4822671">
                <a:tc>
                  <a:txBody>
                    <a:bodyPr/>
                    <a:lstStyle/>
                    <a:p>
                      <a:r>
                        <a:rPr lang="en-ZA" sz="1600" b="0" dirty="0">
                          <a:solidFill>
                            <a:schemeClr val="tx1"/>
                          </a:solidFill>
                        </a:rPr>
                        <a:t>C2.15.1</a:t>
                      </a: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endParaRPr lang="en-ZA" sz="1600" b="0" dirty="0">
                        <a:solidFill>
                          <a:schemeClr val="tx1"/>
                        </a:solidFill>
                      </a:endParaRPr>
                    </a:p>
                    <a:p>
                      <a:r>
                        <a:rPr lang="en-ZA" sz="1600" b="0" dirty="0">
                          <a:solidFill>
                            <a:schemeClr val="tx1"/>
                          </a:solidFill>
                        </a:rPr>
                        <a:t>C2.15.2</a:t>
                      </a:r>
                    </a:p>
                  </a:txBody>
                  <a:tcPr>
                    <a:noFill/>
                  </a:tcPr>
                </a:tc>
                <a:tc>
                  <a:txBody>
                    <a:bodyPr/>
                    <a:lstStyle/>
                    <a:p>
                      <a:r>
                        <a:rPr lang="en-US" sz="1350" b="1" kern="1200" dirty="0">
                          <a:solidFill>
                            <a:schemeClr val="tx1"/>
                          </a:solidFill>
                          <a:effectLst/>
                          <a:latin typeface="+mn-lt"/>
                          <a:ea typeface="+mn-ea"/>
                          <a:cs typeface="+mn-cs"/>
                        </a:rPr>
                        <a:t>Electronic submissions will not be accepted. The Employer’s address for delivery of tender offers and identification details to be shown on each tender offer package are: </a:t>
                      </a:r>
                    </a:p>
                    <a:p>
                      <a:r>
                        <a:rPr lang="en-US" sz="1350" b="1" kern="1200" dirty="0">
                          <a:solidFill>
                            <a:schemeClr val="tx1"/>
                          </a:solidFill>
                          <a:effectLst/>
                          <a:latin typeface="+mn-lt"/>
                          <a:ea typeface="+mn-ea"/>
                          <a:cs typeface="+mn-cs"/>
                        </a:rPr>
                        <a:t> </a:t>
                      </a:r>
                    </a:p>
                    <a:p>
                      <a:r>
                        <a:rPr lang="en-US" sz="1350" b="1" kern="1200" dirty="0">
                          <a:solidFill>
                            <a:schemeClr val="tx1"/>
                          </a:solidFill>
                          <a:effectLst/>
                          <a:latin typeface="+mn-lt"/>
                          <a:ea typeface="+mn-ea"/>
                          <a:cs typeface="+mn-cs"/>
                        </a:rPr>
                        <a:t>Location of the tender box: Reception </a:t>
                      </a:r>
                    </a:p>
                    <a:p>
                      <a:r>
                        <a:rPr lang="en-US" sz="1350" b="1" kern="1200" dirty="0">
                          <a:solidFill>
                            <a:schemeClr val="tx1"/>
                          </a:solidFill>
                          <a:effectLst/>
                          <a:latin typeface="+mn-lt"/>
                          <a:ea typeface="+mn-ea"/>
                          <a:cs typeface="+mn-cs"/>
                        </a:rPr>
                        <a:t>Physical address: 	              38 Ida Street.</a:t>
                      </a:r>
                    </a:p>
                    <a:p>
                      <a:r>
                        <a:rPr lang="en-US" sz="1350" b="1" kern="1200" dirty="0">
                          <a:solidFill>
                            <a:schemeClr val="tx1"/>
                          </a:solidFill>
                          <a:effectLst/>
                          <a:latin typeface="+mn-lt"/>
                          <a:ea typeface="+mn-ea"/>
                          <a:cs typeface="+mn-cs"/>
                        </a:rPr>
                        <a:t>			Menlo Park</a:t>
                      </a:r>
                    </a:p>
                    <a:p>
                      <a:r>
                        <a:rPr lang="en-US" sz="1350" b="1" kern="1200" dirty="0">
                          <a:solidFill>
                            <a:schemeClr val="tx1"/>
                          </a:solidFill>
                          <a:effectLst/>
                          <a:latin typeface="+mn-lt"/>
                          <a:ea typeface="+mn-ea"/>
                          <a:cs typeface="+mn-cs"/>
                        </a:rPr>
                        <a:t>			0081</a:t>
                      </a:r>
                    </a:p>
                    <a:p>
                      <a:r>
                        <a:rPr lang="en-US" sz="1350" b="1" kern="1200" dirty="0">
                          <a:solidFill>
                            <a:schemeClr val="tx1"/>
                          </a:solidFill>
                          <a:effectLst/>
                          <a:latin typeface="+mn-lt"/>
                          <a:ea typeface="+mn-ea"/>
                          <a:cs typeface="+mn-cs"/>
                        </a:rPr>
                        <a:t>Identification details:	Place the signed original tender offer in a package marked</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tx1"/>
                          </a:solidFill>
                          <a:effectLst/>
                          <a:latin typeface="+mn-lt"/>
                          <a:ea typeface="+mn-ea"/>
                          <a:cs typeface="+mn-cs"/>
                        </a:rPr>
                        <a:t>TENDER SANRAL X.002-200-2023/1F (NON-TOLL) </a:t>
                      </a:r>
                    </a:p>
                    <a:p>
                      <a:pPr algn="just"/>
                      <a:r>
                        <a:rPr lang="en-US" sz="1350" b="1" kern="1200" dirty="0">
                          <a:solidFill>
                            <a:schemeClr val="tx1"/>
                          </a:solidFill>
                          <a:effectLst/>
                          <a:latin typeface="+mn-lt"/>
                          <a:ea typeface="+mn-ea"/>
                          <a:cs typeface="+mn-cs"/>
                        </a:rPr>
                        <a:t>: CONSULTING ENGINEERING SERVICES FOR THE ROUTINE ROAD MAINTENANCE OF NATIONAL ROADS </a:t>
                      </a:r>
                      <a:endParaRPr lang="en-ZA" sz="1600" b="0" i="0" u="none" strike="noStrike" kern="1200" baseline="0" dirty="0">
                        <a:solidFill>
                          <a:schemeClr val="tx1"/>
                        </a:solidFill>
                        <a:highlight>
                          <a:srgbClr val="FFFF00"/>
                        </a:highlight>
                        <a:latin typeface="+mn-lt"/>
                        <a:ea typeface="+mn-ea"/>
                        <a:cs typeface="+mn-cs"/>
                      </a:endParaRPr>
                    </a:p>
                    <a:p>
                      <a:pPr marL="0" indent="0" algn="l">
                        <a:buFont typeface="Wingdings" panose="05000000000000000000" pitchFamily="2" charset="2"/>
                        <a:buNone/>
                      </a:pPr>
                      <a:endParaRPr lang="en-US" sz="1200" b="0" dirty="0">
                        <a:solidFill>
                          <a:srgbClr val="FF0000"/>
                        </a:solidFill>
                        <a:highlight>
                          <a:srgbClr val="FFFF00"/>
                        </a:highlight>
                        <a:latin typeface="Arial" panose="020B0604020202020204" pitchFamily="34" charset="0"/>
                        <a:cs typeface="Arial" panose="020B0604020202020204" pitchFamily="34" charset="0"/>
                      </a:endParaRPr>
                    </a:p>
                    <a:p>
                      <a:pPr marL="0" indent="0" algn="l">
                        <a:buFont typeface="Wingdings" panose="05000000000000000000" pitchFamily="2" charset="2"/>
                        <a:buNone/>
                      </a:pPr>
                      <a:endParaRPr lang="en-US" sz="1200" b="0" dirty="0">
                        <a:solidFill>
                          <a:srgbClr val="FF0000"/>
                        </a:solidFill>
                        <a:highlight>
                          <a:srgbClr val="FFFF00"/>
                        </a:highlight>
                        <a:latin typeface="Arial" panose="020B0604020202020204" pitchFamily="34" charset="0"/>
                        <a:cs typeface="Arial" panose="020B0604020202020204" pitchFamily="34" charset="0"/>
                      </a:endParaRPr>
                    </a:p>
                    <a:p>
                      <a:pPr marL="0" indent="0" algn="l">
                        <a:buFont typeface="Wingdings" panose="05000000000000000000" pitchFamily="2" charset="2"/>
                        <a:buNone/>
                      </a:pPr>
                      <a:endParaRPr lang="en-US" sz="1200" b="0" dirty="0">
                        <a:solidFill>
                          <a:srgbClr val="FF0000"/>
                        </a:solidFill>
                        <a:highlight>
                          <a:srgbClr val="FFFF00"/>
                        </a:highlight>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50" b="1" kern="1200" dirty="0">
                          <a:solidFill>
                            <a:srgbClr val="FF0000"/>
                          </a:solidFill>
                          <a:effectLst/>
                          <a:latin typeface="+mn-lt"/>
                          <a:ea typeface="+mn-ea"/>
                          <a:cs typeface="+mn-cs"/>
                        </a:rPr>
                        <a:t>The closing time for submission of tender offers is 11:00 on  Friday , 28 July 2023.</a:t>
                      </a:r>
                      <a:endParaRPr lang="en-US" sz="1350" b="1" kern="1200" dirty="0">
                        <a:solidFill>
                          <a:srgbClr val="FF0000"/>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solidFill>
                          <a:srgbClr val="FF0000"/>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solidFill>
                          <a:srgbClr val="FF0000"/>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solidFill>
                            <a:srgbClr val="FF0000"/>
                          </a:solidFill>
                          <a:latin typeface="Arial" panose="020B0604020202020204" pitchFamily="34" charset="0"/>
                          <a:cs typeface="Arial" panose="020B0604020202020204" pitchFamily="34" charset="0"/>
                        </a:rPr>
                        <a:t>The above is a summarized version; refer to the Project Document for full clauses.</a:t>
                      </a:r>
                    </a:p>
                    <a:p>
                      <a:pPr marL="0" indent="0" algn="l">
                        <a:buFont typeface="Wingdings" panose="05000000000000000000" pitchFamily="2" charset="2"/>
                        <a:buNone/>
                      </a:pPr>
                      <a:endParaRPr lang="en-US" sz="1200" b="0" dirty="0">
                        <a:solidFill>
                          <a:srgbClr val="FF0000"/>
                        </a:solidFill>
                        <a:highlight>
                          <a:srgbClr val="FFFF00"/>
                        </a:highlight>
                        <a:latin typeface="Arial" panose="020B0604020202020204" pitchFamily="34" charset="0"/>
                        <a:cs typeface="Arial" panose="020B0604020202020204" pitchFamily="34" charset="0"/>
                      </a:endParaRPr>
                    </a:p>
                    <a:p>
                      <a:pPr marL="0" indent="0" algn="l">
                        <a:buFont typeface="Wingdings" panose="05000000000000000000" pitchFamily="2" charset="2"/>
                        <a:buNone/>
                      </a:pPr>
                      <a:endParaRPr lang="en-US" sz="1200" b="0" dirty="0">
                        <a:solidFill>
                          <a:srgbClr val="FF0000"/>
                        </a:solidFill>
                        <a:highlight>
                          <a:srgbClr val="FFFF00"/>
                        </a:highlight>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r h="529657">
                <a:tc>
                  <a:txBody>
                    <a:bodyPr/>
                    <a:lstStyle/>
                    <a:p>
                      <a:endParaRPr lang="en-ZA" sz="1600" b="0" dirty="0">
                        <a:solidFill>
                          <a:schemeClr val="tx1"/>
                        </a:solidFill>
                      </a:endParaRPr>
                    </a:p>
                    <a:p>
                      <a:r>
                        <a:rPr lang="en-ZA" sz="1600" b="0" dirty="0">
                          <a:solidFill>
                            <a:schemeClr val="tx1"/>
                          </a:solidFill>
                        </a:rPr>
                        <a:t>   </a:t>
                      </a:r>
                    </a:p>
                  </a:txBody>
                  <a:tcPr>
                    <a:noFill/>
                  </a:tcPr>
                </a:tc>
                <a:tc>
                  <a:txBody>
                    <a:bodyPr/>
                    <a:lstStyle/>
                    <a:p>
                      <a:pPr marL="0" indent="0" algn="l">
                        <a:buFont typeface="Wingdings" panose="05000000000000000000" pitchFamily="2" charset="2"/>
                        <a:buNone/>
                      </a:pPr>
                      <a:endParaRPr lang="en-US" sz="1200" b="0" dirty="0">
                        <a:solidFill>
                          <a:srgbClr val="FF0000"/>
                        </a:solidFill>
                        <a:highlight>
                          <a:srgbClr val="FFFF00"/>
                        </a:highlight>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642691453"/>
                  </a:ext>
                </a:extLst>
              </a:tr>
            </a:tbl>
          </a:graphicData>
        </a:graphic>
      </p:graphicFrame>
    </p:spTree>
    <p:extLst>
      <p:ext uri="{BB962C8B-B14F-4D97-AF65-F5344CB8AC3E}">
        <p14:creationId xmlns:p14="http://schemas.microsoft.com/office/powerpoint/2010/main" val="412637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3136612"/>
            <a:ext cx="684684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T1.2:  Tender Data</a:t>
            </a:r>
          </a:p>
        </p:txBody>
      </p:sp>
    </p:spTree>
    <p:extLst>
      <p:ext uri="{BB962C8B-B14F-4D97-AF65-F5344CB8AC3E}">
        <p14:creationId xmlns:p14="http://schemas.microsoft.com/office/powerpoint/2010/main" val="258064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042016-FB3A-8849-8EE6-07899B978247}"/>
              </a:ext>
            </a:extLst>
          </p:cNvPr>
          <p:cNvSpPr txBox="1"/>
          <p:nvPr/>
        </p:nvSpPr>
        <p:spPr>
          <a:xfrm>
            <a:off x="0" y="3161920"/>
            <a:ext cx="914399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SECTION DIVIDER</a:t>
            </a:r>
            <a:r>
              <a:rPr lang="en-ZA" sz="3200" baseline="0" dirty="0">
                <a:solidFill>
                  <a:schemeClr val="bg1"/>
                </a:solidFill>
                <a:latin typeface="Exo 2" panose="00000800000000000000" pitchFamily="50" charset="0"/>
              </a:rPr>
              <a:t> TITLE GOES HERE</a:t>
            </a:r>
            <a:endParaRPr lang="en-ZA" sz="3200" dirty="0">
              <a:solidFill>
                <a:schemeClr val="bg1"/>
              </a:solidFill>
              <a:latin typeface="Exo 2" panose="00000800000000000000" pitchFamily="50" charset="0"/>
            </a:endParaRPr>
          </a:p>
        </p:txBody>
      </p:sp>
      <p:sp>
        <p:nvSpPr>
          <p:cNvPr id="3" name="Rectangle 2">
            <a:extLst>
              <a:ext uri="{FF2B5EF4-FFF2-40B4-BE49-F238E27FC236}">
                <a16:creationId xmlns:a16="http://schemas.microsoft.com/office/drawing/2014/main" id="{644EABE0-1CB8-46D4-BB22-1DF3717118A9}"/>
              </a:ext>
            </a:extLst>
          </p:cNvPr>
          <p:cNvSpPr txBox="1">
            <a:spLocks noChangeArrowheads="1"/>
          </p:cNvSpPr>
          <p:nvPr/>
        </p:nvSpPr>
        <p:spPr>
          <a:xfrm>
            <a:off x="1252192" y="221664"/>
            <a:ext cx="6639638" cy="59093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rgbClr val="E71903"/>
                </a:solidFill>
                <a:effectLst>
                  <a:outerShdw blurRad="38100" dist="38100" dir="2700000" algn="tl">
                    <a:srgbClr val="000000"/>
                  </a:outerShdw>
                </a:effectLst>
                <a:latin typeface="Arial" panose="020B0604020202020204" pitchFamily="34" charset="0"/>
                <a:cs typeface="Arial" panose="020B0604020202020204" pitchFamily="34" charset="0"/>
              </a:rPr>
              <a:t>1.2	 CONDITIONS OF TENDER</a:t>
            </a:r>
          </a:p>
        </p:txBody>
      </p:sp>
      <p:sp>
        <p:nvSpPr>
          <p:cNvPr id="4" name="Rectangle 3">
            <a:extLst>
              <a:ext uri="{FF2B5EF4-FFF2-40B4-BE49-F238E27FC236}">
                <a16:creationId xmlns:a16="http://schemas.microsoft.com/office/drawing/2014/main" id="{B7C408FE-6624-46F5-B6D7-4DDC13A506C8}"/>
              </a:ext>
            </a:extLst>
          </p:cNvPr>
          <p:cNvSpPr txBox="1">
            <a:spLocks noChangeArrowheads="1"/>
          </p:cNvSpPr>
          <p:nvPr/>
        </p:nvSpPr>
        <p:spPr>
          <a:xfrm>
            <a:off x="365759" y="836555"/>
            <a:ext cx="8778240" cy="3880412"/>
          </a:xfrm>
          <a:prstGeom prst="rect">
            <a:avLst/>
          </a:prstGeom>
        </p:spPr>
        <p:txBody>
          <a:bodyPr wrap="square" lIns="36000" tIns="36000" rIns="36000" bIns="36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ct val="30000"/>
              </a:spcBef>
              <a:buClr>
                <a:srgbClr val="FF0000"/>
              </a:buClr>
              <a:defRPr/>
            </a:pPr>
            <a:r>
              <a:rPr lang="en-US" sz="2400" dirty="0">
                <a:latin typeface="Arial" pitchFamily="34" charset="0"/>
                <a:cs typeface="Arial" pitchFamily="34" charset="0"/>
              </a:rPr>
              <a:t>Note to tenderer:</a:t>
            </a:r>
          </a:p>
          <a:p>
            <a:pPr marL="0" marR="182880" indent="0" algn="just">
              <a:lnSpc>
                <a:spcPct val="150000"/>
              </a:lnSpc>
              <a:spcBef>
                <a:spcPts val="0"/>
              </a:spcBef>
              <a:spcAft>
                <a:spcPts val="0"/>
              </a:spcAft>
              <a:buNone/>
            </a:pPr>
            <a:endParaRPr lang="en-US" sz="1400" b="1" dirty="0">
              <a:latin typeface="Arial" panose="020B0604020202020204" pitchFamily="34" charset="0"/>
              <a:ea typeface="Times New Roman" panose="02020603050405020304" pitchFamily="18" charset="0"/>
              <a:cs typeface="Times New Roman" panose="02020603050405020304" pitchFamily="18" charset="0"/>
            </a:endParaRPr>
          </a:p>
          <a:p>
            <a:pPr marL="0" marR="182880" indent="0" algn="just">
              <a:lnSpc>
                <a:spcPct val="150000"/>
              </a:lnSpc>
              <a:spcBef>
                <a:spcPts val="0"/>
              </a:spcBef>
              <a:spcAft>
                <a:spcPts val="0"/>
              </a:spcAft>
              <a:buNone/>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The conditions of tender are the standard conditions of tender as contained in Annexure C of the CIDB STANDARD FOR UNIFORMITY IN ENGINEERING AND CONSTRUCTION WORKS CONTRACTS as per Government Notice No. 423 published in Government Gazette No. 42622 of 08 AUGUST 2019 and as amended from time to time. (see </a:t>
            </a:r>
            <a:r>
              <a:rPr lang="en-US" sz="14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www.cidb.org.za</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182880" indent="0" algn="just">
              <a:lnSpc>
                <a:spcPct val="150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180340" algn="just">
              <a:lnSpc>
                <a:spcPct val="150000"/>
              </a:lnSpc>
              <a:spcBef>
                <a:spcPts val="0"/>
              </a:spcBef>
              <a:spcAft>
                <a:spcPts val="0"/>
              </a:spcAft>
            </a:pPr>
            <a:r>
              <a:rPr lang="en-US"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https://www.cidb.org.za/wp-content/uploads/2021/07/Standard-for-Uniformity-August-2019.pdf</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700" dirty="0">
              <a:latin typeface="Arial" pitchFamily="34" charset="0"/>
              <a:cs typeface="Arial" pitchFamily="34" charset="0"/>
            </a:endParaRPr>
          </a:p>
        </p:txBody>
      </p:sp>
    </p:spTree>
    <p:extLst>
      <p:ext uri="{BB962C8B-B14F-4D97-AF65-F5344CB8AC3E}">
        <p14:creationId xmlns:p14="http://schemas.microsoft.com/office/powerpoint/2010/main" val="322333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1815548" y="0"/>
            <a:ext cx="7324744"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effectLst/>
                <a:uLnTx/>
                <a:uFillTx/>
                <a:latin typeface="Calibri Light" panose="020F0302020204030204"/>
                <a:ea typeface="+mn-ea"/>
                <a:cs typeface="+mn-cs"/>
              </a:rPr>
              <a:t>COMPOSITION OF TENDER</a:t>
            </a:r>
          </a:p>
        </p:txBody>
      </p:sp>
      <p:graphicFrame>
        <p:nvGraphicFramePr>
          <p:cNvPr id="4" name="Table 3">
            <a:extLst>
              <a:ext uri="{FF2B5EF4-FFF2-40B4-BE49-F238E27FC236}">
                <a16:creationId xmlns:a16="http://schemas.microsoft.com/office/drawing/2014/main" id="{6D1D75B7-07E6-4DDF-BC67-73F2964FCFC1}"/>
              </a:ext>
            </a:extLst>
          </p:cNvPr>
          <p:cNvGraphicFramePr>
            <a:graphicFrameLocks noGrp="1"/>
          </p:cNvGraphicFramePr>
          <p:nvPr>
            <p:extLst>
              <p:ext uri="{D42A27DB-BD31-4B8C-83A1-F6EECF244321}">
                <p14:modId xmlns:p14="http://schemas.microsoft.com/office/powerpoint/2010/main" val="632833098"/>
              </p:ext>
            </p:extLst>
          </p:nvPr>
        </p:nvGraphicFramePr>
        <p:xfrm>
          <a:off x="-3707" y="740178"/>
          <a:ext cx="9147707" cy="8084981"/>
        </p:xfrm>
        <a:graphic>
          <a:graphicData uri="http://schemas.openxmlformats.org/drawingml/2006/table">
            <a:tbl>
              <a:tblPr firstRow="1" bandRow="1">
                <a:tableStyleId>{93296810-A885-4BE3-A3E7-6D5BEEA58F35}</a:tableStyleId>
              </a:tblPr>
              <a:tblGrid>
                <a:gridCol w="1290012">
                  <a:extLst>
                    <a:ext uri="{9D8B030D-6E8A-4147-A177-3AD203B41FA5}">
                      <a16:colId xmlns:a16="http://schemas.microsoft.com/office/drawing/2014/main" val="1126927866"/>
                    </a:ext>
                  </a:extLst>
                </a:gridCol>
                <a:gridCol w="1468761">
                  <a:extLst>
                    <a:ext uri="{9D8B030D-6E8A-4147-A177-3AD203B41FA5}">
                      <a16:colId xmlns:a16="http://schemas.microsoft.com/office/drawing/2014/main" val="3695091123"/>
                    </a:ext>
                  </a:extLst>
                </a:gridCol>
                <a:gridCol w="1467718">
                  <a:extLst>
                    <a:ext uri="{9D8B030D-6E8A-4147-A177-3AD203B41FA5}">
                      <a16:colId xmlns:a16="http://schemas.microsoft.com/office/drawing/2014/main" val="2486766732"/>
                    </a:ext>
                  </a:extLst>
                </a:gridCol>
                <a:gridCol w="1263616">
                  <a:extLst>
                    <a:ext uri="{9D8B030D-6E8A-4147-A177-3AD203B41FA5}">
                      <a16:colId xmlns:a16="http://schemas.microsoft.com/office/drawing/2014/main" val="103402135"/>
                    </a:ext>
                  </a:extLst>
                </a:gridCol>
                <a:gridCol w="1466850">
                  <a:extLst>
                    <a:ext uri="{9D8B030D-6E8A-4147-A177-3AD203B41FA5}">
                      <a16:colId xmlns:a16="http://schemas.microsoft.com/office/drawing/2014/main" val="4098797717"/>
                    </a:ext>
                  </a:extLst>
                </a:gridCol>
                <a:gridCol w="1171575">
                  <a:extLst>
                    <a:ext uri="{9D8B030D-6E8A-4147-A177-3AD203B41FA5}">
                      <a16:colId xmlns:a16="http://schemas.microsoft.com/office/drawing/2014/main" val="444007393"/>
                    </a:ext>
                  </a:extLst>
                </a:gridCol>
                <a:gridCol w="1019175">
                  <a:extLst>
                    <a:ext uri="{9D8B030D-6E8A-4147-A177-3AD203B41FA5}">
                      <a16:colId xmlns:a16="http://schemas.microsoft.com/office/drawing/2014/main" val="2790318418"/>
                    </a:ext>
                  </a:extLst>
                </a:gridCol>
              </a:tblGrid>
              <a:tr h="1096957">
                <a:tc gridSpan="2">
                  <a:txBody>
                    <a:bodyPr/>
                    <a:lstStyle/>
                    <a:p>
                      <a:pPr algn="ctr"/>
                      <a:r>
                        <a:rPr lang="en-ZA" sz="1800" b="1" dirty="0">
                          <a:solidFill>
                            <a:schemeClr val="tx1"/>
                          </a:solidFill>
                        </a:rPr>
                        <a:t>BOOK 1</a:t>
                      </a:r>
                    </a:p>
                  </a:txBody>
                  <a:tcPr/>
                </a:tc>
                <a:tc hMerge="1">
                  <a:txBody>
                    <a:bodyPr/>
                    <a:lstStyle/>
                    <a:p>
                      <a:endParaRPr lang="en-ZA" sz="1400" b="1" dirty="0"/>
                    </a:p>
                  </a:txBody>
                  <a:tcPr/>
                </a:tc>
                <a:tc>
                  <a:txBody>
                    <a:bodyPr/>
                    <a:lstStyle/>
                    <a:p>
                      <a:pPr algn="ctr"/>
                      <a:r>
                        <a:rPr lang="en-ZA" sz="1800" b="1" dirty="0">
                          <a:solidFill>
                            <a:schemeClr val="tx1"/>
                          </a:solidFill>
                        </a:rPr>
                        <a:t>BOOK 2</a:t>
                      </a:r>
                    </a:p>
                  </a:txBody>
                  <a:tcPr/>
                </a:tc>
                <a:tc gridSpan="4">
                  <a:txBody>
                    <a:bodyPr/>
                    <a:lstStyle/>
                    <a:p>
                      <a:pPr algn="ctr"/>
                      <a:r>
                        <a:rPr lang="en-ZA" sz="1800" b="1" dirty="0">
                          <a:solidFill>
                            <a:schemeClr val="tx1"/>
                          </a:solidFill>
                        </a:rPr>
                        <a:t>BOOK 3</a:t>
                      </a:r>
                    </a:p>
                  </a:txBody>
                  <a:tcPr/>
                </a:tc>
                <a:tc hMerge="1">
                  <a:txBody>
                    <a:bodyPr/>
                    <a:lstStyle/>
                    <a:p>
                      <a:endParaRPr lang="en-ZA" sz="1400" b="1" dirty="0"/>
                    </a:p>
                  </a:txBody>
                  <a:tcPr/>
                </a:tc>
                <a:tc hMerge="1">
                  <a:txBody>
                    <a:bodyPr/>
                    <a:lstStyle/>
                    <a:p>
                      <a:endParaRPr lang="en-ZA" sz="1400" b="1" dirty="0"/>
                    </a:p>
                  </a:txBody>
                  <a:tcPr/>
                </a:tc>
                <a:tc hMerge="1">
                  <a:txBody>
                    <a:bodyPr/>
                    <a:lstStyle/>
                    <a:p>
                      <a:endParaRPr lang="en-ZA" sz="1400" b="1" dirty="0"/>
                    </a:p>
                  </a:txBody>
                  <a:tcPr/>
                </a:tc>
                <a:extLst>
                  <a:ext uri="{0D108BD9-81ED-4DB2-BD59-A6C34878D82A}">
                    <a16:rowId xmlns:a16="http://schemas.microsoft.com/office/drawing/2014/main" val="4288213650"/>
                  </a:ext>
                </a:extLst>
              </a:tr>
              <a:tr h="1096957">
                <a:tc>
                  <a:txBody>
                    <a:bodyPr/>
                    <a:lstStyle/>
                    <a:p>
                      <a:r>
                        <a:rPr lang="en-ZA" sz="1400" dirty="0"/>
                        <a:t>T.1 -Tender Procedures</a:t>
                      </a:r>
                      <a:endParaRPr lang="en-ZA" sz="1400" b="1" dirty="0"/>
                    </a:p>
                  </a:txBody>
                  <a:tcPr/>
                </a:tc>
                <a:tc>
                  <a:txBody>
                    <a:bodyPr/>
                    <a:lstStyle/>
                    <a:p>
                      <a:r>
                        <a:rPr lang="en-ZA" sz="1400" dirty="0"/>
                        <a:t>T.2                  RETURNABLE SCHEDULES</a:t>
                      </a:r>
                      <a:endParaRPr lang="en-ZA" sz="1400" b="1" dirty="0"/>
                    </a:p>
                  </a:txBody>
                  <a:tcPr/>
                </a:tc>
                <a:tc>
                  <a:txBody>
                    <a:bodyPr/>
                    <a:lstStyle/>
                    <a:p>
                      <a:r>
                        <a:rPr lang="en-ZA" sz="1400" dirty="0"/>
                        <a:t>C.1  AGREEMENTS AND CONTRACTS DATA</a:t>
                      </a:r>
                      <a:endParaRPr lang="en-ZA" sz="1400" b="1" dirty="0"/>
                    </a:p>
                  </a:txBody>
                  <a:tcPr/>
                </a:tc>
                <a:tc>
                  <a:txBody>
                    <a:bodyPr/>
                    <a:lstStyle/>
                    <a:p>
                      <a:r>
                        <a:rPr lang="en-ZA" sz="1400" dirty="0"/>
                        <a:t>C.2                PRICING DATA</a:t>
                      </a:r>
                      <a:endParaRPr lang="en-ZA" sz="1400" b="1" dirty="0"/>
                    </a:p>
                  </a:txBody>
                  <a:tcPr/>
                </a:tc>
                <a:tc>
                  <a:txBody>
                    <a:bodyPr/>
                    <a:lstStyle/>
                    <a:p>
                      <a:r>
                        <a:rPr lang="en-ZA" sz="1400" dirty="0"/>
                        <a:t>C.3 SCOPE OF WORK</a:t>
                      </a:r>
                      <a:endParaRPr lang="en-ZA" sz="1400" b="1" dirty="0"/>
                    </a:p>
                  </a:txBody>
                  <a:tcPr/>
                </a:tc>
                <a:tc>
                  <a:txBody>
                    <a:bodyPr/>
                    <a:lstStyle/>
                    <a:p>
                      <a:r>
                        <a:rPr lang="en-ZA" sz="1400" dirty="0"/>
                        <a:t>C.4 Site- Info</a:t>
                      </a:r>
                      <a:endParaRPr lang="en-ZA" sz="1400" b="1" dirty="0"/>
                    </a:p>
                  </a:txBody>
                  <a:tcPr/>
                </a:tc>
                <a:tc>
                  <a:txBody>
                    <a:bodyPr/>
                    <a:lstStyle/>
                    <a:p>
                      <a:r>
                        <a:rPr lang="en-ZA" sz="1400" dirty="0"/>
                        <a:t>C5 Annexure</a:t>
                      </a:r>
                      <a:endParaRPr lang="en-ZA" sz="1400" b="1" dirty="0"/>
                    </a:p>
                  </a:txBody>
                  <a:tcPr/>
                </a:tc>
                <a:extLst>
                  <a:ext uri="{0D108BD9-81ED-4DB2-BD59-A6C34878D82A}">
                    <a16:rowId xmlns:a16="http://schemas.microsoft.com/office/drawing/2014/main" val="2134446261"/>
                  </a:ext>
                </a:extLst>
              </a:tr>
              <a:tr h="779417">
                <a:tc>
                  <a:txBody>
                    <a:bodyPr/>
                    <a:lstStyle/>
                    <a:p>
                      <a:r>
                        <a:rPr lang="en-ZA" sz="1200" dirty="0">
                          <a:latin typeface="Arial" panose="020B0604020202020204" pitchFamily="34" charset="0"/>
                          <a:cs typeface="Arial" panose="020B0604020202020204" pitchFamily="34" charset="0"/>
                        </a:rPr>
                        <a:t>T1.1 -Tender Notice</a:t>
                      </a:r>
                    </a:p>
                  </a:txBody>
                  <a:tcPr/>
                </a:tc>
                <a:tc>
                  <a:txBody>
                    <a:bodyPr/>
                    <a:lstStyle/>
                    <a:p>
                      <a:r>
                        <a:rPr lang="en-ZA" sz="1200" dirty="0">
                          <a:latin typeface="Arial" panose="020B0604020202020204" pitchFamily="34" charset="0"/>
                          <a:cs typeface="Arial" panose="020B0604020202020204" pitchFamily="34" charset="0"/>
                        </a:rPr>
                        <a:t>T.2.1 List of Returnable schedules</a:t>
                      </a:r>
                    </a:p>
                  </a:txBody>
                  <a:tcPr/>
                </a:tc>
                <a:tc>
                  <a:txBody>
                    <a:bodyPr/>
                    <a:lstStyle/>
                    <a:p>
                      <a:r>
                        <a:rPr lang="en-ZA" sz="1200" dirty="0">
                          <a:latin typeface="Arial" panose="020B0604020202020204" pitchFamily="34" charset="0"/>
                          <a:cs typeface="Arial" panose="020B0604020202020204" pitchFamily="34" charset="0"/>
                        </a:rPr>
                        <a:t>C.1.1 Form of Offer and Acceptance </a:t>
                      </a:r>
                    </a:p>
                  </a:txBody>
                  <a:tcPr/>
                </a:tc>
                <a:tc>
                  <a:txBody>
                    <a:bodyPr/>
                    <a:lstStyle/>
                    <a:p>
                      <a:r>
                        <a:rPr lang="en-ZA" sz="1200" dirty="0">
                          <a:latin typeface="Arial" panose="020B0604020202020204" pitchFamily="34" charset="0"/>
                          <a:cs typeface="Arial" panose="020B0604020202020204" pitchFamily="34" charset="0"/>
                        </a:rPr>
                        <a:t>C.2.1 Pricing Instructions</a:t>
                      </a:r>
                    </a:p>
                  </a:txBody>
                  <a:tcPr/>
                </a:tc>
                <a:tc>
                  <a:txBody>
                    <a:bodyPr/>
                    <a:lstStyle/>
                    <a:p>
                      <a:r>
                        <a:rPr lang="en-ZA" sz="1200" dirty="0">
                          <a:latin typeface="Arial" panose="020B0604020202020204" pitchFamily="34" charset="0"/>
                          <a:cs typeface="Arial" panose="020B0604020202020204" pitchFamily="34" charset="0"/>
                        </a:rPr>
                        <a:t>C3.1General Requirements</a:t>
                      </a:r>
                    </a:p>
                  </a:txBody>
                  <a:tcPr/>
                </a:tc>
                <a:tc>
                  <a:txBody>
                    <a:bodyPr/>
                    <a:lstStyle/>
                    <a:p>
                      <a:r>
                        <a:rPr lang="en-ZA" sz="1200" dirty="0">
                          <a:latin typeface="Arial" panose="020B0604020202020204" pitchFamily="34" charset="0"/>
                          <a:cs typeface="Arial" panose="020B0604020202020204" pitchFamily="34" charset="0"/>
                        </a:rPr>
                        <a:t>C4.1 Location of the project</a:t>
                      </a:r>
                    </a:p>
                  </a:txBody>
                  <a:tcPr/>
                </a:tc>
                <a:tc>
                  <a:txBody>
                    <a:bodyPr/>
                    <a:lstStyle/>
                    <a:p>
                      <a:endParaRPr lang="en-ZA" dirty="0"/>
                    </a:p>
                  </a:txBody>
                  <a:tcPr/>
                </a:tc>
                <a:extLst>
                  <a:ext uri="{0D108BD9-81ED-4DB2-BD59-A6C34878D82A}">
                    <a16:rowId xmlns:a16="http://schemas.microsoft.com/office/drawing/2014/main" val="4023638892"/>
                  </a:ext>
                </a:extLst>
              </a:tr>
              <a:tr h="735441">
                <a:tc>
                  <a:txBody>
                    <a:bodyPr/>
                    <a:lstStyle/>
                    <a:p>
                      <a:r>
                        <a:rPr lang="en-ZA" sz="1200" dirty="0">
                          <a:latin typeface="Arial" panose="020B0604020202020204" pitchFamily="34" charset="0"/>
                          <a:cs typeface="Arial" panose="020B0604020202020204" pitchFamily="34" charset="0"/>
                        </a:rPr>
                        <a:t>T.1.2 - Conditions of Tender</a:t>
                      </a:r>
                    </a:p>
                  </a:txBody>
                  <a:tcPr/>
                </a:tc>
                <a:tc>
                  <a:txBody>
                    <a:bodyPr/>
                    <a:lstStyle/>
                    <a:p>
                      <a:r>
                        <a:rPr lang="en-ZA" sz="1200" dirty="0">
                          <a:latin typeface="Arial" panose="020B0604020202020204" pitchFamily="34" charset="0"/>
                          <a:cs typeface="Arial" panose="020B0604020202020204" pitchFamily="34" charset="0"/>
                        </a:rPr>
                        <a:t>T.2.2 Tender Schedule</a:t>
                      </a:r>
                    </a:p>
                  </a:txBody>
                  <a:tcPr/>
                </a:tc>
                <a:tc>
                  <a:txBody>
                    <a:bodyPr/>
                    <a:lstStyle/>
                    <a:p>
                      <a:r>
                        <a:rPr lang="en-ZA" sz="1200" dirty="0">
                          <a:latin typeface="Arial" panose="020B0604020202020204" pitchFamily="34" charset="0"/>
                          <a:cs typeface="Arial" panose="020B0604020202020204" pitchFamily="34" charset="0"/>
                        </a:rPr>
                        <a:t>C.1.2 Other Contract Forms</a:t>
                      </a:r>
                    </a:p>
                  </a:txBody>
                  <a:tcPr/>
                </a:tc>
                <a:tc>
                  <a:txBody>
                    <a:bodyPr/>
                    <a:lstStyle/>
                    <a:p>
                      <a:r>
                        <a:rPr lang="en-ZA" sz="1200" dirty="0">
                          <a:latin typeface="Arial" panose="020B0604020202020204" pitchFamily="34" charset="0"/>
                          <a:cs typeface="Arial" panose="020B0604020202020204" pitchFamily="34" charset="0"/>
                        </a:rPr>
                        <a:t>C.2.2 Pricing Schedule</a:t>
                      </a:r>
                    </a:p>
                  </a:txBody>
                  <a:tcPr/>
                </a:tc>
                <a:tc>
                  <a:txBody>
                    <a:bodyPr/>
                    <a:lstStyle/>
                    <a:p>
                      <a:r>
                        <a:rPr lang="en-ZA" sz="1200" dirty="0">
                          <a:latin typeface="Arial" panose="020B0604020202020204" pitchFamily="34" charset="0"/>
                          <a:cs typeface="Arial" panose="020B0604020202020204" pitchFamily="34" charset="0"/>
                        </a:rPr>
                        <a:t>C3.2Detailed Assessment Phase</a:t>
                      </a:r>
                    </a:p>
                  </a:txBody>
                  <a:tcPr/>
                </a:tc>
                <a:tc>
                  <a:txBody>
                    <a:bodyPr/>
                    <a:lstStyle/>
                    <a:p>
                      <a:r>
                        <a:rPr lang="en-ZA" sz="1200" dirty="0">
                          <a:latin typeface="Arial" panose="020B0604020202020204" pitchFamily="34" charset="0"/>
                          <a:cs typeface="Arial" panose="020B0604020202020204" pitchFamily="34" charset="0"/>
                        </a:rPr>
                        <a:t>C4.2 Available information</a:t>
                      </a:r>
                    </a:p>
                  </a:txBody>
                  <a:tcPr/>
                </a:tc>
                <a:tc>
                  <a:txBody>
                    <a:bodyPr/>
                    <a:lstStyle/>
                    <a:p>
                      <a:endParaRPr lang="en-ZA" dirty="0"/>
                    </a:p>
                  </a:txBody>
                  <a:tcPr/>
                </a:tc>
                <a:extLst>
                  <a:ext uri="{0D108BD9-81ED-4DB2-BD59-A6C34878D82A}">
                    <a16:rowId xmlns:a16="http://schemas.microsoft.com/office/drawing/2014/main" val="1636011145"/>
                  </a:ext>
                </a:extLst>
              </a:tr>
              <a:tr h="879072">
                <a:tc>
                  <a:txBody>
                    <a:bodyPr/>
                    <a:lstStyle/>
                    <a:p>
                      <a:r>
                        <a:rPr lang="en-ZA" sz="1200" dirty="0">
                          <a:latin typeface="Arial" panose="020B0604020202020204" pitchFamily="34" charset="0"/>
                          <a:cs typeface="Arial" panose="020B0604020202020204" pitchFamily="34" charset="0"/>
                        </a:rPr>
                        <a:t>T1.3 Tender Data</a:t>
                      </a: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C.2.3 Summary of Pricing Schedules</a:t>
                      </a:r>
                    </a:p>
                  </a:txBody>
                  <a:tcPr/>
                </a:tc>
                <a:tc>
                  <a:txBody>
                    <a:bodyPr/>
                    <a:lstStyle/>
                    <a:p>
                      <a:r>
                        <a:rPr lang="en-US" sz="1200" dirty="0">
                          <a:latin typeface="Arial" panose="020B0604020202020204" pitchFamily="34" charset="0"/>
                          <a:cs typeface="Arial" panose="020B0604020202020204" pitchFamily="34" charset="0"/>
                        </a:rPr>
                        <a:t>C3.3Tender Documentation</a:t>
                      </a:r>
                    </a:p>
                  </a:txBody>
                  <a:tcPr/>
                </a:tc>
                <a:tc>
                  <a:txBody>
                    <a:bodyPr/>
                    <a:lstStyle/>
                    <a:p>
                      <a:r>
                        <a:rPr lang="en-ZA" sz="1200" dirty="0">
                          <a:latin typeface="Arial" panose="020B0604020202020204" pitchFamily="34" charset="0"/>
                          <a:cs typeface="Arial" panose="020B0604020202020204" pitchFamily="34" charset="0"/>
                        </a:rPr>
                        <a:t>C4.3 Any additional information</a:t>
                      </a:r>
                    </a:p>
                  </a:txBody>
                  <a:tcPr/>
                </a:tc>
                <a:tc>
                  <a:txBody>
                    <a:bodyPr/>
                    <a:lstStyle/>
                    <a:p>
                      <a:endParaRPr lang="en-ZA" dirty="0"/>
                    </a:p>
                  </a:txBody>
                  <a:tcPr/>
                </a:tc>
                <a:extLst>
                  <a:ext uri="{0D108BD9-81ED-4DB2-BD59-A6C34878D82A}">
                    <a16:rowId xmlns:a16="http://schemas.microsoft.com/office/drawing/2014/main" val="75990838"/>
                  </a:ext>
                </a:extLst>
              </a:tr>
              <a:tr h="0">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C3.4 Clarification meeting, Tender Period ,Tender Evaluation</a:t>
                      </a:r>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dirty="0"/>
                    </a:p>
                  </a:txBody>
                  <a:tcPr/>
                </a:tc>
                <a:extLst>
                  <a:ext uri="{0D108BD9-81ED-4DB2-BD59-A6C34878D82A}">
                    <a16:rowId xmlns:a16="http://schemas.microsoft.com/office/drawing/2014/main" val="2363902524"/>
                  </a:ext>
                </a:extLst>
              </a:tr>
              <a:tr h="1241294">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Form D1</a:t>
                      </a:r>
                    </a:p>
                  </a:txBody>
                  <a:tcPr/>
                </a:tc>
                <a:tc>
                  <a:txBody>
                    <a:bodyPr/>
                    <a:lstStyle/>
                    <a:p>
                      <a:r>
                        <a:rPr lang="en-US" sz="1200" dirty="0">
                          <a:latin typeface="Arial" panose="020B0604020202020204" pitchFamily="34" charset="0"/>
                          <a:cs typeface="Arial" panose="020B0604020202020204" pitchFamily="34" charset="0"/>
                        </a:rPr>
                        <a:t>C3.5 Monitoring of Works contract and admin, </a:t>
                      </a:r>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dirty="0"/>
                    </a:p>
                  </a:txBody>
                  <a:tcPr/>
                </a:tc>
                <a:extLst>
                  <a:ext uri="{0D108BD9-81ED-4DB2-BD59-A6C34878D82A}">
                    <a16:rowId xmlns:a16="http://schemas.microsoft.com/office/drawing/2014/main" val="2217364917"/>
                  </a:ext>
                </a:extLst>
              </a:tr>
              <a:tr h="1241294">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sz="120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C3.7 Off site material testing,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C3.6 Additional duties,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a:tc>
                <a:tc>
                  <a:txBody>
                    <a:bodyPr/>
                    <a:lstStyle/>
                    <a:p>
                      <a:endParaRPr lang="en-ZA" sz="1200" dirty="0">
                        <a:latin typeface="Arial" panose="020B0604020202020204" pitchFamily="34" charset="0"/>
                        <a:cs typeface="Arial" panose="020B0604020202020204" pitchFamily="34" charset="0"/>
                      </a:endParaRPr>
                    </a:p>
                  </a:txBody>
                  <a:tcPr/>
                </a:tc>
                <a:tc>
                  <a:txBody>
                    <a:bodyPr/>
                    <a:lstStyle/>
                    <a:p>
                      <a:endParaRPr lang="en-ZA" dirty="0"/>
                    </a:p>
                  </a:txBody>
                  <a:tcPr/>
                </a:tc>
                <a:extLst>
                  <a:ext uri="{0D108BD9-81ED-4DB2-BD59-A6C34878D82A}">
                    <a16:rowId xmlns:a16="http://schemas.microsoft.com/office/drawing/2014/main" val="1245617802"/>
                  </a:ext>
                </a:extLst>
              </a:tr>
            </a:tbl>
          </a:graphicData>
        </a:graphic>
      </p:graphicFrame>
    </p:spTree>
    <p:extLst>
      <p:ext uri="{BB962C8B-B14F-4D97-AF65-F5344CB8AC3E}">
        <p14:creationId xmlns:p14="http://schemas.microsoft.com/office/powerpoint/2010/main" val="326118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982980" y="646270"/>
            <a:ext cx="7953458"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effectLst/>
                <a:uLnTx/>
                <a:uFillTx/>
                <a:latin typeface="Calibri Light" panose="020F0302020204030204"/>
                <a:ea typeface="+mn-ea"/>
                <a:cs typeface="+mn-cs"/>
              </a:rPr>
              <a:t>Composition of tender</a:t>
            </a:r>
          </a:p>
        </p:txBody>
      </p:sp>
      <p:sp>
        <p:nvSpPr>
          <p:cNvPr id="4" name="Rectangle 2">
            <a:extLst>
              <a:ext uri="{FF2B5EF4-FFF2-40B4-BE49-F238E27FC236}">
                <a16:creationId xmlns:a16="http://schemas.microsoft.com/office/drawing/2014/main" id="{4F218072-32BF-45BC-B90F-E02CCB616EC8}"/>
              </a:ext>
            </a:extLst>
          </p:cNvPr>
          <p:cNvSpPr txBox="1">
            <a:spLocks noChangeArrowheads="1"/>
          </p:cNvSpPr>
          <p:nvPr/>
        </p:nvSpPr>
        <p:spPr>
          <a:xfrm>
            <a:off x="982980" y="1225472"/>
            <a:ext cx="6526530" cy="4793191"/>
          </a:xfrm>
          <a:prstGeom prst="rect">
            <a:avLst/>
          </a:prstGeom>
        </p:spPr>
        <p:txBody>
          <a:bodyPr lIns="54000" rIns="54000" anchorCtr="0"/>
          <a:lst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a:ln>
                  <a:noFill/>
                </a:ln>
                <a:solidFill>
                  <a:srgbClr val="4472C4">
                    <a:lumMod val="50000"/>
                  </a:srgbClr>
                </a:solidFill>
                <a:effectLst/>
                <a:uLnTx/>
                <a:uFillTx/>
                <a:latin typeface="Calibri Light" panose="020F0302020204030204"/>
                <a:ea typeface="+mj-ea"/>
                <a:cs typeface="+mj-cs"/>
              </a:rPr>
              <a:t>TENDER DOCUMENT</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TENDER DOCUMENT IN PDF FORMAT .THE TENDER DOCUMENT COMPRISE OF BOOK 1, BOOK 2 &amp; 3</a:t>
            </a:r>
            <a:endParaRPr kumimoji="0" lang="en-ZA" sz="1600" b="1" i="0" u="none" strike="noStrike" kern="1200" cap="none" spc="0" normalizeH="0" baseline="0" noProof="0" dirty="0">
              <a:ln>
                <a:noFill/>
              </a:ln>
              <a:solidFill>
                <a:srgbClr val="FF0000"/>
              </a:solidFill>
              <a:effectLst/>
              <a:uLnTx/>
              <a:uFillTx/>
              <a:latin typeface="Arial" charset="0"/>
              <a:ea typeface="+mn-ea"/>
              <a:cs typeface="+mn-cs"/>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ZA" sz="1600" b="1" dirty="0">
                <a:solidFill>
                  <a:srgbClr val="44546A"/>
                </a:solidFill>
                <a:effectLst/>
              </a:rPr>
              <a:t>APPENDICES TO TENDER DOCUMENT</a:t>
            </a:r>
            <a:endParaRPr kumimoji="0" lang="en-ZA" sz="1600" b="1" i="0" u="none" strike="noStrike" kern="1200" cap="none" spc="0" normalizeH="0" baseline="0" noProof="0" dirty="0">
              <a:ln>
                <a:noFill/>
              </a:ln>
              <a:solidFill>
                <a:srgbClr val="44546A"/>
              </a:solidFill>
              <a:effectLst/>
              <a:uLnTx/>
              <a:uFillTx/>
              <a:latin typeface="Arial" charset="0"/>
              <a:ea typeface="+mn-ea"/>
              <a:cs typeface="+mn-cs"/>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a:ln>
                  <a:noFill/>
                </a:ln>
                <a:solidFill>
                  <a:srgbClr val="4472C4">
                    <a:lumMod val="50000"/>
                  </a:srgbClr>
                </a:solidFill>
                <a:effectLst/>
                <a:uLnTx/>
                <a:uFillTx/>
                <a:latin typeface="Calibri Light" panose="020F0302020204030204"/>
                <a:ea typeface="+mj-ea"/>
                <a:cs typeface="+mj-cs"/>
              </a:rPr>
              <a:t>RETURNABLE SCHEDULES</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a:ln>
                  <a:noFill/>
                </a:ln>
                <a:solidFill>
                  <a:srgbClr val="C00000"/>
                </a:solidFill>
                <a:effectLst/>
                <a:uLnTx/>
                <a:uFillTx/>
                <a:latin typeface="Arial" charset="0"/>
                <a:ea typeface="+mn-ea"/>
                <a:cs typeface="+mn-cs"/>
              </a:rPr>
              <a:t>TECHNICAL</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RETURNABLE SCHEDULES (FORMS A1 TO A13) IN WORD</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CONSULTANT TECHNICAL SUBMISSION</a:t>
            </a:r>
          </a:p>
          <a:p>
            <a:pPr marL="914400" marR="0" lvl="2" indent="0" algn="l" defTabSz="914400" rtl="0" eaLnBrk="0" fontAlgn="base" latinLnBrk="0" hangingPunct="0">
              <a:lnSpc>
                <a:spcPct val="15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(FORMS B1 TO B7) IN EXCEL)</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a:ln>
                  <a:noFill/>
                </a:ln>
                <a:solidFill>
                  <a:srgbClr val="C00000"/>
                </a:solidFill>
                <a:effectLst/>
                <a:uLnTx/>
                <a:uFillTx/>
                <a:latin typeface="Arial" charset="0"/>
                <a:ea typeface="+mn-ea"/>
                <a:cs typeface="+mn-cs"/>
              </a:rPr>
              <a:t>FINANCIAL</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CONSULTANT FINANCIAL SUBMISSION IN EXCEL</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FORM OF OFFER  (WORD)</a:t>
            </a:r>
          </a:p>
        </p:txBody>
      </p:sp>
      <p:sp>
        <p:nvSpPr>
          <p:cNvPr id="5" name="Rectangle 4">
            <a:extLst>
              <a:ext uri="{FF2B5EF4-FFF2-40B4-BE49-F238E27FC236}">
                <a16:creationId xmlns:a16="http://schemas.microsoft.com/office/drawing/2014/main" id="{2EEF095A-CD02-45E2-B91E-5AD13B2A79B7}"/>
              </a:ext>
            </a:extLst>
          </p:cNvPr>
          <p:cNvSpPr/>
          <p:nvPr/>
        </p:nvSpPr>
        <p:spPr>
          <a:xfrm>
            <a:off x="2275484" y="276938"/>
            <a:ext cx="2873414" cy="369332"/>
          </a:xfrm>
          <a:prstGeom prst="rect">
            <a:avLst/>
          </a:prstGeom>
        </p:spPr>
        <p:txBody>
          <a:bodyPr wrap="none">
            <a:spAutoFit/>
          </a:bodyPr>
          <a:lstStyle/>
          <a:p>
            <a:pPr algn="ctr"/>
            <a:r>
              <a:rPr lang="en-Z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spTree>
    <p:extLst>
      <p:ext uri="{BB962C8B-B14F-4D97-AF65-F5344CB8AC3E}">
        <p14:creationId xmlns:p14="http://schemas.microsoft.com/office/powerpoint/2010/main" val="3833099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9005</TotalTime>
  <Words>2719</Words>
  <Application>Microsoft Office PowerPoint</Application>
  <PresentationFormat>On-screen Show (4:3)</PresentationFormat>
  <Paragraphs>446</Paragraphs>
  <Slides>30</Slides>
  <Notes>0</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30</vt:i4>
      </vt:variant>
    </vt:vector>
  </HeadingPairs>
  <TitlesOfParts>
    <vt:vector size="49" baseType="lpstr">
      <vt:lpstr>Arial</vt:lpstr>
      <vt:lpstr>Berlin Sans FB Demi</vt:lpstr>
      <vt:lpstr>Calibri</vt:lpstr>
      <vt:lpstr>Calibri Light</vt:lpstr>
      <vt:lpstr>Exo 2</vt:lpstr>
      <vt:lpstr>Gill Sans MT</vt:lpstr>
      <vt:lpstr>Symbol</vt:lpstr>
      <vt:lpstr>Verdana</vt:lpstr>
      <vt:lpstr>Wingdings</vt:lpstr>
      <vt:lpstr>Office Theme</vt:lpstr>
      <vt:lpstr>Custom Design</vt:lpstr>
      <vt:lpstr>1_Custom Design</vt:lpstr>
      <vt:lpstr>6_Custom Design</vt:lpstr>
      <vt:lpstr>3_Custom Design</vt:lpstr>
      <vt:lpstr>4_Custom Design</vt:lpstr>
      <vt:lpstr>5_Custom Design</vt:lpstr>
      <vt:lpstr>7_Custom Design</vt:lpstr>
      <vt:lpstr>8_Custom Design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Anthea Gibbs</dc:creator>
  <cp:lastModifiedBy>Ernest Nqenqa (NR)</cp:lastModifiedBy>
  <cp:revision>334</cp:revision>
  <cp:lastPrinted>2019-04-12T14:19:32Z</cp:lastPrinted>
  <dcterms:created xsi:type="dcterms:W3CDTF">2018-09-07T07:41:55Z</dcterms:created>
  <dcterms:modified xsi:type="dcterms:W3CDTF">2023-06-23T09:52:39Z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024da7-7918-49c2-a744-b84d0bf2c679_Enabled">
    <vt:lpwstr>true</vt:lpwstr>
  </property>
  <property fmtid="{D5CDD505-2E9C-101B-9397-08002B2CF9AE}" pid="3" name="MSIP_Label_5a024da7-7918-49c2-a744-b84d0bf2c679_SetDate">
    <vt:lpwstr>2023-03-02T07:24:30Z</vt:lpwstr>
  </property>
  <property fmtid="{D5CDD505-2E9C-101B-9397-08002B2CF9AE}" pid="4" name="MSIP_Label_5a024da7-7918-49c2-a744-b84d0bf2c679_Method">
    <vt:lpwstr>Standard</vt:lpwstr>
  </property>
  <property fmtid="{D5CDD505-2E9C-101B-9397-08002B2CF9AE}" pid="5" name="MSIP_Label_5a024da7-7918-49c2-a744-b84d0bf2c679_Name">
    <vt:lpwstr>General</vt:lpwstr>
  </property>
  <property fmtid="{D5CDD505-2E9C-101B-9397-08002B2CF9AE}" pid="6" name="MSIP_Label_5a024da7-7918-49c2-a744-b84d0bf2c679_SiteId">
    <vt:lpwstr>24236235-bb51-454e-8f47-206699c7e33b</vt:lpwstr>
  </property>
  <property fmtid="{D5CDD505-2E9C-101B-9397-08002B2CF9AE}" pid="7" name="MSIP_Label_5a024da7-7918-49c2-a744-b84d0bf2c679_ActionId">
    <vt:lpwstr>be72ecff-a8db-4bb7-95a2-27152bbcfba1</vt:lpwstr>
  </property>
  <property fmtid="{D5CDD505-2E9C-101B-9397-08002B2CF9AE}" pid="8" name="MSIP_Label_5a024da7-7918-49c2-a744-b84d0bf2c679_ContentBits">
    <vt:lpwstr>1</vt:lpwstr>
  </property>
</Properties>
</file>