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4"/>
  </p:notesMasterIdLst>
  <p:sldIdLst>
    <p:sldId id="214748292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999" userDrawn="1">
          <p15:clr>
            <a:srgbClr val="A4A3A4"/>
          </p15:clr>
        </p15:guide>
        <p15:guide id="3" pos="1005" userDrawn="1">
          <p15:clr>
            <a:srgbClr val="A4A3A4"/>
          </p15:clr>
        </p15:guide>
        <p15:guide id="4" pos="5564" userDrawn="1">
          <p15:clr>
            <a:srgbClr val="A4A3A4"/>
          </p15:clr>
        </p15:guide>
        <p15:guide id="5" orient="horz" pos="1752" userDrawn="1">
          <p15:clr>
            <a:srgbClr val="A4A3A4"/>
          </p15:clr>
        </p15:guide>
        <p15:guide id="6" pos="2479" userDrawn="1">
          <p15:clr>
            <a:srgbClr val="A4A3A4"/>
          </p15:clr>
        </p15:guide>
        <p15:guide id="7" pos="687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BB94BDD-9047-C54C-0C7A-6CD0DEC95DEA}" name="Seru Monyeke" initials="SM" userId="S::monyekes@eskom.co.za::dec70a02-7730-4d05-b037-3bda65a2343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9" autoAdjust="0"/>
    <p:restoredTop sz="87571" autoAdjust="0"/>
  </p:normalViewPr>
  <p:slideViewPr>
    <p:cSldViewPr snapToGrid="0" showGuides="1">
      <p:cViewPr varScale="1">
        <p:scale>
          <a:sx n="65" d="100"/>
          <a:sy n="65" d="100"/>
        </p:scale>
        <p:origin x="460" y="44"/>
      </p:cViewPr>
      <p:guideLst>
        <p:guide orient="horz" pos="2205"/>
        <p:guide pos="3999"/>
        <p:guide pos="1005"/>
        <p:guide pos="5564"/>
        <p:guide orient="horz" pos="1752"/>
        <p:guide pos="2479"/>
        <p:guide pos="6879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 varScale="1">
      <p:scale>
        <a:sx n="100" d="100"/>
        <a:sy n="100" d="100"/>
      </p:scale>
      <p:origin x="0" y="-283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5F104-C5F2-43A0-A732-409C3AB4D2D6}" type="datetimeFigureOut">
              <a:rPr lang="en-ZA" smtClean="0"/>
              <a:t>2026/06/11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A129C-3068-490E-B002-64D4EACB2A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84418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A291F-663B-47B1-87DD-51E5B01DA0AE}" type="slidenum">
              <a:rPr lang="en-ZA" smtClean="0"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85007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em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18049" y="1541369"/>
            <a:ext cx="7117690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618050" y="3060858"/>
            <a:ext cx="7117689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000" b="1">
                <a:solidFill>
                  <a:srgbClr val="83725B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8049" y="3663657"/>
            <a:ext cx="711769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DFE70F-E9F2-B6C0-8D50-FCA6FE3BC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50331"/>
            <a:ext cx="12192000" cy="216877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025F6DC-490B-FE96-3826-453FA05719BC}"/>
              </a:ext>
            </a:extLst>
          </p:cNvPr>
          <p:cNvSpPr/>
          <p:nvPr userDrawn="1"/>
        </p:nvSpPr>
        <p:spPr>
          <a:xfrm>
            <a:off x="504232" y="3817647"/>
            <a:ext cx="1533524" cy="1516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ADFDE-56B9-04C2-BCE2-05120032D0A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4232" y="1784299"/>
            <a:ext cx="3937000" cy="3568700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6C2D1BC-19FC-6DDD-3EE5-86D738105E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0139" y="1921224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96E0838-0F9B-EF5D-E73C-CAF299B03244}"/>
              </a:ext>
            </a:extLst>
          </p:cNvPr>
          <p:cNvSpPr/>
          <p:nvPr userDrawn="1"/>
        </p:nvSpPr>
        <p:spPr>
          <a:xfrm>
            <a:off x="329249" y="3610137"/>
            <a:ext cx="2044699" cy="2044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AA28B5-6D88-0115-7804-7255C756AF0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3085" y="3628893"/>
            <a:ext cx="2260600" cy="2044700"/>
          </a:xfrm>
          <a:prstGeom prst="rect">
            <a:avLst/>
          </a:prstGeom>
          <a:noFill/>
        </p:spPr>
      </p:pic>
      <p:sp>
        <p:nvSpPr>
          <p:cNvPr id="11" name="Picture Placeholder 101">
            <a:extLst>
              <a:ext uri="{FF2B5EF4-FFF2-40B4-BE49-F238E27FC236}">
                <a16:creationId xmlns:a16="http://schemas.microsoft.com/office/drawing/2014/main" id="{71ABA184-90EF-886D-01F7-8ED79E7BB0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3010" y="3698163"/>
            <a:ext cx="1895476" cy="1895476"/>
          </a:xfrm>
          <a:prstGeom prst="ellipse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4B9D04-1E3E-B642-92CB-D46CB69548AB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44E4D0-F1BE-7A73-5B47-C38AF5F69EEE}"/>
              </a:ext>
            </a:extLst>
          </p:cNvPr>
          <p:cNvSpPr txBox="1"/>
          <p:nvPr userDrawn="1"/>
        </p:nvSpPr>
        <p:spPr>
          <a:xfrm>
            <a:off x="185720" y="127085"/>
            <a:ext cx="44323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ea typeface="+mn-ea"/>
                <a:cs typeface="+mn-cs"/>
              </a:rPr>
              <a:t>Eskom Holding SOC Ltd retains the copyright of the documents and/or designs published for Eskom. No part of this document or design may be reproduced in any manner or form or by any means without Eskom’s written consent.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</a:rPr>
              <a:t>Any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ea typeface="+mn-ea"/>
                <a:cs typeface="+mn-cs"/>
              </a:rPr>
              <a:t> unauthorised reproduction of this copyright work in any form or by any means will constitute a copyright infringement and render the person or company liable under both civil and criminal law.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3896"/>
                </a:solidFill>
                <a:effectLst/>
                <a:uLnTx/>
                <a:uFillTx/>
                <a:ea typeface="+mn-ea"/>
                <a:cs typeface="+mn-cs"/>
              </a:rPr>
              <a:t>©Eskom Holdings SOC Ltd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3896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023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618049" y="1541369"/>
            <a:ext cx="7117690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618050" y="3060858"/>
            <a:ext cx="7117689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000" b="1">
                <a:solidFill>
                  <a:srgbClr val="83725B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8049" y="3663657"/>
            <a:ext cx="7117690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DFE70F-E9F2-B6C0-8D50-FCA6FE3BC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50331"/>
            <a:ext cx="12192000" cy="216877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025F6DC-490B-FE96-3826-453FA05719BC}"/>
              </a:ext>
            </a:extLst>
          </p:cNvPr>
          <p:cNvSpPr/>
          <p:nvPr userDrawn="1"/>
        </p:nvSpPr>
        <p:spPr>
          <a:xfrm>
            <a:off x="504232" y="3817647"/>
            <a:ext cx="1533524" cy="1516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ADFDE-56B9-04C2-BCE2-05120032D0A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4232" y="1784299"/>
            <a:ext cx="3937000" cy="3568700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6C2D1BC-19FC-6DDD-3EE5-86D738105E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0139" y="1921224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96E0838-0F9B-EF5D-E73C-CAF299B03244}"/>
              </a:ext>
            </a:extLst>
          </p:cNvPr>
          <p:cNvSpPr/>
          <p:nvPr userDrawn="1"/>
        </p:nvSpPr>
        <p:spPr>
          <a:xfrm>
            <a:off x="329249" y="3610137"/>
            <a:ext cx="2044699" cy="2044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AA28B5-6D88-0115-7804-7255C756AF0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3085" y="3628893"/>
            <a:ext cx="2260600" cy="2044700"/>
          </a:xfrm>
          <a:prstGeom prst="rect">
            <a:avLst/>
          </a:prstGeom>
          <a:noFill/>
        </p:spPr>
      </p:pic>
      <p:sp>
        <p:nvSpPr>
          <p:cNvPr id="11" name="Picture Placeholder 101">
            <a:extLst>
              <a:ext uri="{FF2B5EF4-FFF2-40B4-BE49-F238E27FC236}">
                <a16:creationId xmlns:a16="http://schemas.microsoft.com/office/drawing/2014/main" id="{71ABA184-90EF-886D-01F7-8ED79E7BB0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3010" y="3698163"/>
            <a:ext cx="1895476" cy="1895476"/>
          </a:xfrm>
          <a:prstGeom prst="ellipse">
            <a:avLst/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4B9D04-1E3E-B642-92CB-D46CB69548AB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918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Chapt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F7C3906-7D26-F847-D210-DC8F472D40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291" y="1463747"/>
            <a:ext cx="3937000" cy="35687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198" y="160067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5DBF5CF-E6CC-1A85-FDB1-B49B23179B88}"/>
              </a:ext>
            </a:extLst>
          </p:cNvPr>
          <p:cNvSpPr/>
          <p:nvPr userDrawn="1"/>
        </p:nvSpPr>
        <p:spPr>
          <a:xfrm>
            <a:off x="672308" y="3289585"/>
            <a:ext cx="2044699" cy="2044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38" y="2867097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716426"/>
            <a:ext cx="12192000" cy="14157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438781-E333-E871-DE61-8750EF6EEC4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6407" y="3284651"/>
            <a:ext cx="2260600" cy="2044700"/>
          </a:xfrm>
          <a:prstGeom prst="rect">
            <a:avLst/>
          </a:prstGeom>
          <a:noFill/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4751" y="3359263"/>
            <a:ext cx="1895476" cy="1895476"/>
          </a:xfrm>
          <a:prstGeom prst="ellipse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37F158C-4E6E-29D3-72FF-7FB4F49C3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4540" y="6391923"/>
            <a:ext cx="541538" cy="2399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4299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400"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566263"/>
            <a:ext cx="10791424" cy="155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2" y="6566263"/>
            <a:ext cx="347729" cy="155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0000DF-8310-9FEA-B5C1-96EB0EC18317}"/>
              </a:ext>
            </a:extLst>
          </p:cNvPr>
          <p:cNvSpPr/>
          <p:nvPr userDrawn="1"/>
        </p:nvSpPr>
        <p:spPr>
          <a:xfrm>
            <a:off x="0" y="6426353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9933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400" b="0"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682" y="1223492"/>
            <a:ext cx="11520000" cy="491985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600" dirty="0"/>
            </a:lvl1pPr>
            <a:lvl2pPr>
              <a:defRPr lang="en-US" sz="1600" dirty="0"/>
            </a:lvl2pPr>
            <a:lvl3pPr>
              <a:defRPr lang="en-US" sz="1600" dirty="0"/>
            </a:lvl3pPr>
            <a:lvl4pPr>
              <a:defRPr lang="en-US" sz="1600" dirty="0"/>
            </a:lvl4pPr>
            <a:lvl5pPr>
              <a:defRPr lang="en-ZA" sz="1600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3953" y="6412555"/>
            <a:ext cx="347729" cy="165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69558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46893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Autofit/>
          </a:bodyPr>
          <a:lstStyle>
            <a:lvl1pPr rtl="0">
              <a:defRPr b="0">
                <a:latin typeface="Gill Sans MT" panose="020B0502020104020203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1681" y="1182813"/>
            <a:ext cx="5652000" cy="498303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600" dirty="0"/>
            </a:lvl1pPr>
            <a:lvl2pPr>
              <a:defRPr lang="en-US" sz="1600" dirty="0"/>
            </a:lvl2pPr>
            <a:lvl3pPr>
              <a:defRPr lang="en-US" sz="1600" dirty="0"/>
            </a:lvl3pPr>
            <a:lvl4pPr>
              <a:defRPr lang="en-US" sz="1600" dirty="0"/>
            </a:lvl4pPr>
            <a:lvl5pPr>
              <a:defRPr lang="en-ZA" sz="1600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1478" y="6437386"/>
            <a:ext cx="347729" cy="1744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CFEE464-33DD-EDC2-4873-1BCFF054D97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27207" y="1182813"/>
            <a:ext cx="5652000" cy="498303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600" dirty="0"/>
            </a:lvl1pPr>
            <a:lvl2pPr>
              <a:defRPr lang="en-US" sz="1600" dirty="0"/>
            </a:lvl2pPr>
            <a:lvl3pPr>
              <a:defRPr lang="en-US" sz="1600" dirty="0"/>
            </a:lvl3pPr>
            <a:lvl4pPr>
              <a:defRPr lang="en-US" sz="1600" dirty="0"/>
            </a:lvl4pPr>
            <a:lvl5pPr>
              <a:defRPr lang="en-GB" sz="1600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  <a:p>
            <a:pPr lvl="4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639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400" b="0"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67" y="6260235"/>
            <a:ext cx="347729" cy="2036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B3F250-D662-1142-E6C9-6C2DCB42F160}"/>
              </a:ext>
            </a:extLst>
          </p:cNvPr>
          <p:cNvCxnSpPr/>
          <p:nvPr userDrawn="1"/>
        </p:nvCxnSpPr>
        <p:spPr>
          <a:xfrm>
            <a:off x="0" y="6598764"/>
            <a:ext cx="121920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105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9744" y="6417931"/>
            <a:ext cx="347729" cy="2133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80100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7.xml"/><Relationship Id="rId7" Type="http://schemas.openxmlformats.org/officeDocument/2006/relationships/tags" Target="../tags/tag1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ags" Target="../tags/tag11.xml"/><Relationship Id="rId11" Type="http://schemas.openxmlformats.org/officeDocument/2006/relationships/image" Target="../media/image9.emf"/><Relationship Id="rId5" Type="http://schemas.openxmlformats.org/officeDocument/2006/relationships/theme" Target="../theme/theme2.xml"/><Relationship Id="rId10" Type="http://schemas.openxmlformats.org/officeDocument/2006/relationships/image" Target="../media/image8.emf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5D409B-C5D1-2BAD-D8D1-643632A6652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15492" y="531812"/>
            <a:ext cx="1841500" cy="381000"/>
          </a:xfrm>
          <a:prstGeom prst="rect">
            <a:avLst/>
          </a:prstGeom>
        </p:spPr>
      </p:pic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36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0" y="1223491"/>
            <a:ext cx="11520000" cy="4931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33951" y="6236170"/>
            <a:ext cx="347729" cy="1817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1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EADD33-1792-042D-2729-AD965CAE52E0}"/>
              </a:ext>
            </a:extLst>
          </p:cNvPr>
          <p:cNvCxnSpPr/>
          <p:nvPr userDrawn="1"/>
        </p:nvCxnSpPr>
        <p:spPr>
          <a:xfrm>
            <a:off x="0" y="6598764"/>
            <a:ext cx="121920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45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4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rgbClr val="1D3E88"/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1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on a street&#10;&#10;AI-generated content may be incorrect.">
            <a:extLst>
              <a:ext uri="{FF2B5EF4-FFF2-40B4-BE49-F238E27FC236}">
                <a16:creationId xmlns:a16="http://schemas.microsoft.com/office/drawing/2014/main" id="{3DB5601D-ACE6-CAE0-0A0A-6BC484B44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29"/>
          <a:stretch>
            <a:fillRect/>
          </a:stretch>
        </p:blipFill>
        <p:spPr>
          <a:xfrm>
            <a:off x="8113287" y="976654"/>
            <a:ext cx="4078713" cy="54152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896C76-BD62-D3F7-044D-25956E1F6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Eskom’s fleet of power stations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4D62BC-809B-1004-53BF-4FAF131E0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B1497D-D85C-49F0-B0C9-9C5FED4EAE9E}" type="slidenum">
              <a:rPr lang="en-ZA" smtClean="0"/>
              <a:pPr/>
              <a:t>1</a:t>
            </a:fld>
            <a:endParaRPr lang="en-ZA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699458-1586-8F9A-7E63-4EF52C591F4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9582" y="1170038"/>
            <a:ext cx="12751582" cy="563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697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Eskom 2023">
      <a:dk1>
        <a:srgbClr val="003896"/>
      </a:dk1>
      <a:lt1>
        <a:sysClr val="window" lastClr="FFFFFF"/>
      </a:lt1>
      <a:dk2>
        <a:srgbClr val="83725B"/>
      </a:dk2>
      <a:lt2>
        <a:srgbClr val="FFFFFF"/>
      </a:lt2>
      <a:accent1>
        <a:srgbClr val="003896"/>
      </a:accent1>
      <a:accent2>
        <a:srgbClr val="83725B"/>
      </a:accent2>
      <a:accent3>
        <a:srgbClr val="96330F"/>
      </a:accent3>
      <a:accent4>
        <a:srgbClr val="0DB017"/>
      </a:accent4>
      <a:accent5>
        <a:srgbClr val="C97A00"/>
      </a:accent5>
      <a:accent6>
        <a:srgbClr val="598787"/>
      </a:accent6>
      <a:hlink>
        <a:srgbClr val="598787"/>
      </a:hlink>
      <a:folHlink>
        <a:srgbClr val="003896"/>
      </a:folHlink>
    </a:clrScheme>
    <a:fontScheme name="Eskom Custom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1_Content Slide Master">
  <a:themeElements>
    <a:clrScheme name="Eskom 2023">
      <a:dk1>
        <a:srgbClr val="003896"/>
      </a:dk1>
      <a:lt1>
        <a:sysClr val="window" lastClr="FFFFFF"/>
      </a:lt1>
      <a:dk2>
        <a:srgbClr val="83725B"/>
      </a:dk2>
      <a:lt2>
        <a:srgbClr val="FFFFFF"/>
      </a:lt2>
      <a:accent1>
        <a:srgbClr val="003896"/>
      </a:accent1>
      <a:accent2>
        <a:srgbClr val="83725B"/>
      </a:accent2>
      <a:accent3>
        <a:srgbClr val="96330F"/>
      </a:accent3>
      <a:accent4>
        <a:srgbClr val="0DB017"/>
      </a:accent4>
      <a:accent5>
        <a:srgbClr val="C97A00"/>
      </a:accent5>
      <a:accent6>
        <a:srgbClr val="598787"/>
      </a:accent6>
      <a:hlink>
        <a:srgbClr val="598787"/>
      </a:hlink>
      <a:folHlink>
        <a:srgbClr val="003896"/>
      </a:folHlink>
    </a:clrScheme>
    <a:fontScheme name="Eskom Custom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49988</TotalTime>
  <Words>7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Arial</vt:lpstr>
      <vt:lpstr>Calibri</vt:lpstr>
      <vt:lpstr>Courier New</vt:lpstr>
      <vt:lpstr>Gill Sans MT</vt:lpstr>
      <vt:lpstr>Wingdings</vt:lpstr>
      <vt:lpstr>1_Office Theme</vt:lpstr>
      <vt:lpstr>1_Content Slide Master</vt:lpstr>
      <vt:lpstr>think-cell Slide</vt:lpstr>
      <vt:lpstr>Eskom’s fleet of power stations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Generation Organigram 2025</dc:title>
  <dc:subject>Direct Reports to GE</dc:subject>
  <dc:creator>Vanessa Bylsma</dc:creator>
  <cp:lastModifiedBy>Elias Mathabatha</cp:lastModifiedBy>
  <cp:revision>25</cp:revision>
  <cp:lastPrinted>2025-10-16T14:52:13Z</cp:lastPrinted>
  <dcterms:created xsi:type="dcterms:W3CDTF">2025-06-02T13:30:49Z</dcterms:created>
  <dcterms:modified xsi:type="dcterms:W3CDTF">2026-06-11T06:57:18Z</dcterms:modified>
</cp:coreProperties>
</file>