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147470416" r:id="rId2"/>
    <p:sldId id="2147470417" r:id="rId3"/>
    <p:sldId id="214747041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1" d="100"/>
          <a:sy n="61" d="100"/>
        </p:scale>
        <p:origin x="9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jpg"/><Relationship Id="rId5" Type="http://schemas.openxmlformats.org/officeDocument/2006/relationships/image" Target="../media/image6.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2960201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1" name="object 8">
            <a:extLst>
              <a:ext uri="{FF2B5EF4-FFF2-40B4-BE49-F238E27FC236}">
                <a16:creationId xmlns:a16="http://schemas.microsoft.com/office/drawing/2014/main" id="{EDA1C25F-7D43-4095-A0B8-45700D5B151C}"/>
              </a:ext>
            </a:extLst>
          </p:cNvPr>
          <p:cNvSpPr/>
          <p:nvPr userDrawn="1"/>
        </p:nvSpPr>
        <p:spPr>
          <a:xfrm>
            <a:off x="8499929" y="4854262"/>
            <a:ext cx="3250324" cy="16944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3329183" cy="3902732"/>
          </a:xfrm>
          <a:prstGeom prst="rect">
            <a:avLst/>
          </a:prstGeom>
        </p:spPr>
        <p:txBody>
          <a:bodyPr/>
          <a:lstStyle>
            <a:lvl1pPr marL="7521" marR="361381" indent="-189904" algn="l">
              <a:lnSpc>
                <a:spcPct val="165300"/>
              </a:lnSpc>
              <a:spcBef>
                <a:spcPts val="56"/>
              </a:spcBef>
              <a:buNone/>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dirty="0">
                <a:solidFill>
                  <a:schemeClr val="accent5"/>
                </a:solidFill>
              </a:rPr>
              <a:t>Section heading here</a:t>
            </a:r>
          </a:p>
          <a:p>
            <a:r>
              <a:rPr lang="en-GB" sz="1800" dirty="0"/>
              <a:t>Normal text here and here and here and here</a:t>
            </a:r>
            <a:endParaRPr lang="en-GB" sz="2400" dirty="0"/>
          </a:p>
        </p:txBody>
      </p:sp>
      <p:pic>
        <p:nvPicPr>
          <p:cNvPr id="8" name="Picture 7">
            <a:extLst>
              <a:ext uri="{FF2B5EF4-FFF2-40B4-BE49-F238E27FC236}">
                <a16:creationId xmlns:a16="http://schemas.microsoft.com/office/drawing/2014/main" id="{4B2875A8-5858-41C5-9133-0B72927E38A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546762" y="16185"/>
            <a:ext cx="1148040" cy="1151110"/>
          </a:xfrm>
          <a:prstGeom prst="rect">
            <a:avLst/>
          </a:prstGeom>
        </p:spPr>
      </p:pic>
    </p:spTree>
    <p:extLst>
      <p:ext uri="{BB962C8B-B14F-4D97-AF65-F5344CB8AC3E}">
        <p14:creationId xmlns:p14="http://schemas.microsoft.com/office/powerpoint/2010/main" val="40940839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324473"/>
            <a:ext cx="10079725" cy="461665"/>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18809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 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F99CAC-C0C8-2644-91FF-26FA30833BBF}"/>
              </a:ext>
            </a:extLst>
          </p:cNvPr>
          <p:cNvSpPr>
            <a:spLocks noGrp="1"/>
          </p:cNvSpPr>
          <p:nvPr>
            <p:ph type="subTitle" idx="1" hasCustomPrompt="1"/>
          </p:nvPr>
        </p:nvSpPr>
        <p:spPr>
          <a:xfrm>
            <a:off x="632602" y="1720557"/>
            <a:ext cx="5534399" cy="4256497"/>
          </a:xfrm>
          <a:prstGeom prst="rect">
            <a:avLst/>
          </a:prstGeom>
        </p:spPr>
        <p:txBody>
          <a:bodyPr/>
          <a:lstStyle>
            <a:lvl1pPr marL="7521" marR="3008" indent="0" algn="l">
              <a:lnSpc>
                <a:spcPct val="144400"/>
              </a:lnSpc>
              <a:spcBef>
                <a:spcPts val="56"/>
              </a:spcBef>
              <a:buFont typeface="Arial" panose="020B0604020202020204" pitchFamily="34" charset="0"/>
              <a:buNone/>
              <a:defRPr sz="1720">
                <a:solidFill>
                  <a:schemeClr val="tx1">
                    <a:lumMod val="50000"/>
                    <a:lumOff val="50000"/>
                  </a:schemeClr>
                </a:solidFill>
              </a:defRPr>
            </a:lvl1pPr>
            <a:lvl2pPr marL="541508" indent="-270754" algn="l">
              <a:spcBef>
                <a:spcPts val="0"/>
              </a:spcBef>
              <a:buFont typeface="Arial" panose="020B0604020202020204" pitchFamily="34" charset="0"/>
              <a:buChar char="•"/>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7521" marR="3008">
              <a:lnSpc>
                <a:spcPct val="144400"/>
              </a:lnSpc>
              <a:spcBef>
                <a:spcPts val="56"/>
              </a:spcBef>
            </a:pP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Lorem ipsum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dolor</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sit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amet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consectetuer</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adipiscing</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elit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sed</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diam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6"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nonummy</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nibh</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euismod</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tincidunt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laoreet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dolore </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magna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aliquam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6"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erat</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volutpat</a:t>
            </a:r>
            <a:r>
              <a:rPr lang="en-GB" sz="1717"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wisi</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enim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ad  minim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veniam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quis</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nostrud</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12"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exerci</a:t>
            </a:r>
            <a:r>
              <a:rPr lang="en-GB" sz="1717" spc="-12"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tation</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ullamcorper</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suscipit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lobortis</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nisl</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aliquip</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15"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ex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ea</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6"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commodo</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consequat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GB" sz="1717"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Picture Placeholder 4">
            <a:extLst>
              <a:ext uri="{FF2B5EF4-FFF2-40B4-BE49-F238E27FC236}">
                <a16:creationId xmlns:a16="http://schemas.microsoft.com/office/drawing/2014/main" id="{A4A892B8-0B4A-6249-9EFA-E629D609104A}"/>
              </a:ext>
            </a:extLst>
          </p:cNvPr>
          <p:cNvSpPr>
            <a:spLocks noGrp="1"/>
          </p:cNvSpPr>
          <p:nvPr>
            <p:ph type="pic" sz="quarter" idx="13" hasCustomPrompt="1"/>
          </p:nvPr>
        </p:nvSpPr>
        <p:spPr>
          <a:xfrm>
            <a:off x="6303292" y="1720850"/>
            <a:ext cx="5357066" cy="4256088"/>
          </a:xfrm>
          <a:prstGeom prst="rect">
            <a:avLst/>
          </a:prstGeom>
        </p:spPr>
        <p:txBody>
          <a:bodyPr/>
          <a:lstStyle>
            <a:lvl1pPr marL="0" indent="0">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Insert picture here</a:t>
            </a:r>
          </a:p>
        </p:txBody>
      </p:sp>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Tree>
    <p:extLst>
      <p:ext uri="{BB962C8B-B14F-4D97-AF65-F5344CB8AC3E}">
        <p14:creationId xmlns:p14="http://schemas.microsoft.com/office/powerpoint/2010/main" val="28271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86956505"/>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7" y="2085874"/>
            <a:ext cx="2995808"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a:lnSpc>
                <a:spcPct val="100600"/>
              </a:lnSpc>
            </a:pPr>
            <a:endParaRPr lang="en-GB" sz="1600" dirty="0"/>
          </a:p>
        </p:txBody>
      </p:sp>
      <p:sp>
        <p:nvSpPr>
          <p:cNvPr id="11" name="object 8">
            <a:extLst>
              <a:ext uri="{FF2B5EF4-FFF2-40B4-BE49-F238E27FC236}">
                <a16:creationId xmlns:a16="http://schemas.microsoft.com/office/drawing/2014/main" id="{B7093058-1C72-42EE-AFD4-C6A337F2FC13}"/>
              </a:ext>
            </a:extLst>
          </p:cNvPr>
          <p:cNvSpPr/>
          <p:nvPr userDrawn="1"/>
        </p:nvSpPr>
        <p:spPr>
          <a:xfrm>
            <a:off x="8580474" y="3407791"/>
            <a:ext cx="3205788" cy="309018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8" name="Picture 7">
            <a:extLst>
              <a:ext uri="{FF2B5EF4-FFF2-40B4-BE49-F238E27FC236}">
                <a16:creationId xmlns:a16="http://schemas.microsoft.com/office/drawing/2014/main" id="{B1DAEEFD-DCFE-4D14-85F4-4BB3537514E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546762" y="16185"/>
            <a:ext cx="1148040" cy="1151110"/>
          </a:xfrm>
          <a:prstGeom prst="rect">
            <a:avLst/>
          </a:prstGeom>
        </p:spPr>
      </p:pic>
    </p:spTree>
    <p:extLst>
      <p:ext uri="{BB962C8B-B14F-4D97-AF65-F5344CB8AC3E}">
        <p14:creationId xmlns:p14="http://schemas.microsoft.com/office/powerpoint/2010/main" val="95743483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40417611"/>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2967233"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indent="-189904">
              <a:lnSpc>
                <a:spcPct val="100600"/>
              </a:lnSpc>
              <a:spcBef>
                <a:spcPts val="56"/>
              </a:spcBef>
            </a:pPr>
            <a:endParaRPr lang="en-GB" sz="16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bject 8">
            <a:extLst>
              <a:ext uri="{FF2B5EF4-FFF2-40B4-BE49-F238E27FC236}">
                <a16:creationId xmlns:a16="http://schemas.microsoft.com/office/drawing/2014/main" id="{558145CC-D3BC-4C88-AA7C-565A0C5BCABE}"/>
              </a:ext>
            </a:extLst>
          </p:cNvPr>
          <p:cNvSpPr/>
          <p:nvPr userDrawn="1"/>
        </p:nvSpPr>
        <p:spPr>
          <a:xfrm>
            <a:off x="8189297" y="4958505"/>
            <a:ext cx="3821367" cy="15191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9" name="Picture 8">
            <a:extLst>
              <a:ext uri="{FF2B5EF4-FFF2-40B4-BE49-F238E27FC236}">
                <a16:creationId xmlns:a16="http://schemas.microsoft.com/office/drawing/2014/main" id="{87852083-73B7-4C88-A80A-3A49B3A5C48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546762" y="16185"/>
            <a:ext cx="1148040" cy="1151110"/>
          </a:xfrm>
          <a:prstGeom prst="rect">
            <a:avLst/>
          </a:prstGeom>
        </p:spPr>
      </p:pic>
    </p:spTree>
    <p:extLst>
      <p:ext uri="{BB962C8B-B14F-4D97-AF65-F5344CB8AC3E}">
        <p14:creationId xmlns:p14="http://schemas.microsoft.com/office/powerpoint/2010/main" val="101269173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29051651"/>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a:defRPr sz="2800" b="1">
                <a:solidFill>
                  <a:schemeClr val="tx1">
                    <a:lumMod val="50000"/>
                    <a:lumOff val="50000"/>
                  </a:schemeClr>
                </a:solidFill>
              </a:defRPr>
            </a:lvl1pPr>
          </a:lstStyle>
          <a:p>
            <a:r>
              <a:rPr lang="en-US" dirty="0"/>
              <a:t>CLICK TO ADD TITLE</a:t>
            </a:r>
            <a:br>
              <a:rPr lang="en-US" dirty="0"/>
            </a:br>
            <a:r>
              <a:rPr lang="en-US" dirty="0"/>
              <a:t>ON TWO LINES IF NECESSARY</a:t>
            </a:r>
            <a:endParaRPr lang="en-ZA" dirty="0"/>
          </a:p>
        </p:txBody>
      </p:sp>
    </p:spTree>
    <p:extLst>
      <p:ext uri="{BB962C8B-B14F-4D97-AF65-F5344CB8AC3E}">
        <p14:creationId xmlns:p14="http://schemas.microsoft.com/office/powerpoint/2010/main" val="23695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dirty="0"/>
              <a:t>CLICK TO EDIT CUSTOM SLIDE</a:t>
            </a:r>
            <a:endParaRPr lang="en-GB" dirty="0"/>
          </a:p>
        </p:txBody>
      </p:sp>
    </p:spTree>
    <p:extLst>
      <p:ext uri="{BB962C8B-B14F-4D97-AF65-F5344CB8AC3E}">
        <p14:creationId xmlns:p14="http://schemas.microsoft.com/office/powerpoint/2010/main" val="390135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
        <p:nvSpPr>
          <p:cNvPr id="7" name="Text Placeholder 2">
            <a:extLst>
              <a:ext uri="{FF2B5EF4-FFF2-40B4-BE49-F238E27FC236}">
                <a16:creationId xmlns:a16="http://schemas.microsoft.com/office/drawing/2014/main" id="{87644EA8-7028-42E5-833F-BAD05B8F4B77}"/>
              </a:ext>
            </a:extLst>
          </p:cNvPr>
          <p:cNvSpPr>
            <a:spLocks noGrp="1"/>
          </p:cNvSpPr>
          <p:nvPr>
            <p:ph idx="1"/>
          </p:nvPr>
        </p:nvSpPr>
        <p:spPr>
          <a:xfrm>
            <a:off x="568328" y="1201381"/>
            <a:ext cx="11055343" cy="5299629"/>
          </a:xfrm>
          <a:prstGeom prst="rect">
            <a:avLst/>
          </a:prstGeom>
        </p:spPr>
        <p:txBody>
          <a:bodyPr vert="horz" lIns="36000" tIns="18000" rIns="0" bIns="18000" rtlCol="0">
            <a:normAutofit/>
          </a:bodyPr>
          <a:lstStyle>
            <a:lvl1pPr marL="342900" indent="-342900">
              <a:buFont typeface="Arial" panose="020B0604020202020204" pitchFamily="34" charset="0"/>
              <a:buChar char="•"/>
              <a:defRPr>
                <a:solidFill>
                  <a:schemeClr val="tx1"/>
                </a:solidFill>
              </a:defRPr>
            </a:lvl1pPr>
            <a:lvl2pPr marL="719138" indent="-361950">
              <a:defRPr/>
            </a:lvl2pPr>
            <a:lvl3pPr marL="1074738" indent="-355600">
              <a:defRPr/>
            </a:lvl3pPr>
            <a:lvl4pPr marL="1436688" indent="-361950">
              <a:defRPr/>
            </a:lvl4pPr>
            <a:lvl5pPr marL="1793875" indent="-357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object 11">
            <a:extLst>
              <a:ext uri="{FF2B5EF4-FFF2-40B4-BE49-F238E27FC236}">
                <a16:creationId xmlns:a16="http://schemas.microsoft.com/office/drawing/2014/main" id="{235ED689-9638-443C-9A10-E043942A6629}"/>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spTree>
    <p:extLst>
      <p:ext uri="{BB962C8B-B14F-4D97-AF65-F5344CB8AC3E}">
        <p14:creationId xmlns:p14="http://schemas.microsoft.com/office/powerpoint/2010/main" val="232506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pic>
        <p:nvPicPr>
          <p:cNvPr id="3" name="Picture Placeholder 115">
            <a:extLst>
              <a:ext uri="{FF2B5EF4-FFF2-40B4-BE49-F238E27FC236}">
                <a16:creationId xmlns:a16="http://schemas.microsoft.com/office/drawing/2014/main" id="{8ABCC69D-851C-32AF-7D03-CAE41ECB7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82880"/>
            <a:ext cx="12192000" cy="704088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6" name="Text Placeholder 18"/>
          <p:cNvSpPr>
            <a:spLocks noGrp="1"/>
          </p:cNvSpPr>
          <p:nvPr>
            <p:ph type="body" sz="quarter" idx="13"/>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lvl="0"/>
            <a:r>
              <a:rPr lang="en-US"/>
              <a:t>Click to edit Master text styles</a:t>
            </a:r>
          </a:p>
        </p:txBody>
      </p:sp>
      <p:sp>
        <p:nvSpPr>
          <p:cNvPr id="2" name="Title 1"/>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pic>
        <p:nvPicPr>
          <p:cNvPr id="5" name="Picture 4" descr="A white logo on a black background&#10;&#10;Description automatically generated">
            <a:extLst>
              <a:ext uri="{FF2B5EF4-FFF2-40B4-BE49-F238E27FC236}">
                <a16:creationId xmlns:a16="http://schemas.microsoft.com/office/drawing/2014/main" id="{13F64139-80ED-4CA4-92BF-CCDE96992F5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5966" y="134910"/>
            <a:ext cx="1580608" cy="1390935"/>
          </a:xfrm>
          <a:prstGeom prst="rect">
            <a:avLst/>
          </a:prstGeom>
        </p:spPr>
      </p:pic>
    </p:spTree>
    <p:extLst>
      <p:ext uri="{BB962C8B-B14F-4D97-AF65-F5344CB8AC3E}">
        <p14:creationId xmlns:p14="http://schemas.microsoft.com/office/powerpoint/2010/main" val="117993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2" descr="A train tracks with cars and a sunset&#10;&#10;Description automatically generated with medium confidence">
            <a:extLst>
              <a:ext uri="{FF2B5EF4-FFF2-40B4-BE49-F238E27FC236}">
                <a16:creationId xmlns:a16="http://schemas.microsoft.com/office/drawing/2014/main" id="{3147F54D-D543-4196-B594-B003C2E8DA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367"/>
          <a:stretch/>
        </p:blipFill>
        <p:spPr>
          <a:xfrm>
            <a:off x="-1" y="-1"/>
            <a:ext cx="12192000" cy="6858001"/>
          </a:xfrm>
          <a:prstGeom prst="rect">
            <a:avLst/>
          </a:prstGeom>
        </p:spPr>
      </p:pic>
      <p:pic>
        <p:nvPicPr>
          <p:cNvPr id="4" name="Picture 3">
            <a:extLst>
              <a:ext uri="{FF2B5EF4-FFF2-40B4-BE49-F238E27FC236}">
                <a16:creationId xmlns:a16="http://schemas.microsoft.com/office/drawing/2014/main" id="{4DCE2317-9465-B44C-889D-A5E7352B42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2192000" cy="6857519"/>
          </a:xfrm>
          <a:prstGeom prst="rect">
            <a:avLst/>
          </a:prstGeom>
        </p:spPr>
      </p:pic>
      <p:pic>
        <p:nvPicPr>
          <p:cNvPr id="5" name="Picture 4" descr="A white logo on a black background&#10;&#10;Description automatically generated">
            <a:extLst>
              <a:ext uri="{FF2B5EF4-FFF2-40B4-BE49-F238E27FC236}">
                <a16:creationId xmlns:a16="http://schemas.microsoft.com/office/drawing/2014/main" id="{6679713A-9A55-4697-8AB7-8492D29DE9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11097" y="292171"/>
            <a:ext cx="1306287" cy="1149533"/>
          </a:xfrm>
          <a:prstGeom prst="rect">
            <a:avLst/>
          </a:prstGeom>
        </p:spPr>
      </p:pic>
    </p:spTree>
    <p:extLst>
      <p:ext uri="{BB962C8B-B14F-4D97-AF65-F5344CB8AC3E}">
        <p14:creationId xmlns:p14="http://schemas.microsoft.com/office/powerpoint/2010/main" val="178110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1">
                <a:solidFill>
                  <a:schemeClr val="tx1"/>
                </a:solidFill>
                <a:latin typeface="Arial"/>
                <a:cs typeface="Arial"/>
              </a:defRPr>
            </a:lvl1pPr>
          </a:lstStyle>
          <a:p>
            <a:pPr marL="12700">
              <a:spcBef>
                <a:spcPts val="15"/>
              </a:spcBef>
            </a:pPr>
            <a:r>
              <a:rPr lang="en-ZA"/>
              <a:t>Private</a:t>
            </a:r>
            <a:r>
              <a:rPr lang="en-ZA" spc="-35"/>
              <a:t> </a:t>
            </a:r>
            <a:r>
              <a:rPr lang="en-ZA"/>
              <a:t>and</a:t>
            </a:r>
            <a:r>
              <a:rPr lang="en-ZA" spc="-25"/>
              <a:t> </a:t>
            </a:r>
            <a:r>
              <a:rPr lang="en-ZA" spc="-10"/>
              <a:t>Confidential</a:t>
            </a:r>
            <a:endParaRPr lang="en-ZA" spc="-1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7/2/2026</a:t>
            </a:fld>
            <a:endParaRPr lang="en-US"/>
          </a:p>
        </p:txBody>
      </p:sp>
      <p:sp>
        <p:nvSpPr>
          <p:cNvPr id="4" name="Holder 4"/>
          <p:cNvSpPr>
            <a:spLocks noGrp="1"/>
          </p:cNvSpPr>
          <p:nvPr>
            <p:ph type="sldNum" sz="quarter" idx="7"/>
          </p:nvPr>
        </p:nvSpPr>
        <p:spPr/>
        <p:txBody>
          <a:bodyPr lIns="0" tIns="0" rIns="0" bIns="0"/>
          <a:lstStyle>
            <a:lvl1pPr>
              <a:defRPr sz="700" b="1" i="0">
                <a:solidFill>
                  <a:srgbClr val="7E7E7E"/>
                </a:solidFill>
                <a:latin typeface="Tahoma"/>
                <a:cs typeface="Tahoma"/>
              </a:defRPr>
            </a:lvl1pPr>
          </a:lstStyle>
          <a:p>
            <a:pPr marL="86360">
              <a:spcBef>
                <a:spcPts val="309"/>
              </a:spcBef>
            </a:pPr>
            <a:fld id="{81D60167-4931-47E6-BA6A-407CBD079E47}" type="slidenum">
              <a:rPr lang="en-ZA" sz="600" spc="-50" smtClean="0"/>
              <a:pPr marL="86360">
                <a:spcBef>
                  <a:spcPts val="309"/>
                </a:spcBef>
              </a:pPr>
              <a:t>‹#›</a:t>
            </a:fld>
            <a:endParaRPr lang="en-ZA" sz="600"/>
          </a:p>
        </p:txBody>
      </p:sp>
    </p:spTree>
    <p:extLst>
      <p:ext uri="{BB962C8B-B14F-4D97-AF65-F5344CB8AC3E}">
        <p14:creationId xmlns:p14="http://schemas.microsoft.com/office/powerpoint/2010/main" val="154028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3"/>
            </p:custDataLst>
            <p:extLst>
              <p:ext uri="{D42A27DB-BD31-4B8C-83A1-F6EECF244321}">
                <p14:modId xmlns:p14="http://schemas.microsoft.com/office/powerpoint/2010/main" val="384837859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14" imgW="421" imgH="420" progId="TCLayout.ActiveDocument.1">
                  <p:embed/>
                </p:oleObj>
              </mc:Choice>
              <mc:Fallback>
                <p:oleObj name="think-cell Slide" r:id="rId14" imgW="421" imgH="420" progId="TCLayout.ActiveDocument.1">
                  <p:embed/>
                  <p:pic>
                    <p:nvPicPr>
                      <p:cNvPr id="4" name="Object 3" hidden="1"/>
                      <p:cNvPicPr/>
                      <p:nvPr/>
                    </p:nvPicPr>
                    <p:blipFill>
                      <a:blip r:embed="rId15"/>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18755" y="276058"/>
            <a:ext cx="10457775" cy="720105"/>
          </a:xfrm>
          <a:prstGeom prst="rect">
            <a:avLst/>
          </a:prstGeom>
        </p:spPr>
        <p:txBody>
          <a:bodyPr vert="horz" lIns="0" tIns="0" rIns="0" bIns="0" rtlCol="0" anchor="ctr">
            <a:noAutofit/>
          </a:bodyPr>
          <a:lstStyle/>
          <a:p>
            <a:r>
              <a:rPr lang="en-US" dirty="0"/>
              <a:t>CLICK TO EDIT MASTER SLIDE</a:t>
            </a:r>
            <a:endParaRPr lang="en-ZA" dirty="0"/>
          </a:p>
        </p:txBody>
      </p:sp>
      <p:sp>
        <p:nvSpPr>
          <p:cNvPr id="3" name="Text Placeholder 2"/>
          <p:cNvSpPr>
            <a:spLocks noGrp="1"/>
          </p:cNvSpPr>
          <p:nvPr>
            <p:ph type="body" idx="1"/>
          </p:nvPr>
        </p:nvSpPr>
        <p:spPr>
          <a:xfrm>
            <a:off x="568329" y="1200483"/>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Rectangle 6"/>
          <p:cNvSpPr/>
          <p:nvPr userDrawn="1"/>
        </p:nvSpPr>
        <p:spPr>
          <a:xfrm>
            <a:off x="443786" y="62927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tx1">
                    <a:lumMod val="50000"/>
                    <a:lumOff val="50000"/>
                  </a:schemeClr>
                </a:solidFill>
                <a:latin typeface="Tahoma"/>
              </a:rPr>
              <a:pPr algn="r" fontAlgn="auto">
                <a:spcBef>
                  <a:spcPts val="0"/>
                </a:spcBef>
                <a:spcAft>
                  <a:spcPts val="0"/>
                </a:spcAft>
              </a:pPr>
              <a:t>‹#›</a:t>
            </a:fld>
            <a:endParaRPr lang="en-ZA" sz="767" b="1" dirty="0">
              <a:solidFill>
                <a:schemeClr val="tx1">
                  <a:lumMod val="50000"/>
                  <a:lumOff val="50000"/>
                </a:schemeClr>
              </a:solidFill>
              <a:latin typeface="Tahoma"/>
            </a:endParaRPr>
          </a:p>
        </p:txBody>
      </p:sp>
      <p:sp>
        <p:nvSpPr>
          <p:cNvPr id="13" name="object 6">
            <a:extLst>
              <a:ext uri="{FF2B5EF4-FFF2-40B4-BE49-F238E27FC236}">
                <a16:creationId xmlns:a16="http://schemas.microsoft.com/office/drawing/2014/main" id="{C94C95BE-8722-4D8D-93E0-75343B78F809}"/>
              </a:ext>
            </a:extLst>
          </p:cNvPr>
          <p:cNvSpPr/>
          <p:nvPr userDrawn="1"/>
        </p:nvSpPr>
        <p:spPr>
          <a:xfrm>
            <a:off x="568328" y="1121575"/>
            <a:ext cx="11055343" cy="45719"/>
          </a:xfrm>
          <a:custGeom>
            <a:avLst/>
            <a:gdLst/>
            <a:ahLst/>
            <a:cxnLst/>
            <a:rect l="l" t="t" r="r" b="b"/>
            <a:pathLst>
              <a:path w="18230215">
                <a:moveTo>
                  <a:pt x="0" y="0"/>
                </a:moveTo>
                <a:lnTo>
                  <a:pt x="18229780" y="0"/>
                </a:lnTo>
              </a:path>
            </a:pathLst>
          </a:custGeom>
          <a:ln w="20941">
            <a:solidFill>
              <a:srgbClr val="8B8E91"/>
            </a:solidFill>
          </a:ln>
        </p:spPr>
        <p:txBody>
          <a:bodyPr wrap="square" lIns="0" tIns="0" rIns="0" bIns="0" rtlCol="0"/>
          <a:lstStyle/>
          <a:p>
            <a:endParaRPr sz="637" b="0" i="0" dirty="0">
              <a:latin typeface="Tahoma Regular"/>
            </a:endParaRPr>
          </a:p>
        </p:txBody>
      </p:sp>
      <p:sp>
        <p:nvSpPr>
          <p:cNvPr id="14" name="object 11">
            <a:extLst>
              <a:ext uri="{FF2B5EF4-FFF2-40B4-BE49-F238E27FC236}">
                <a16:creationId xmlns:a16="http://schemas.microsoft.com/office/drawing/2014/main" id="{8828F517-37FB-4E03-B217-C275D9590891}"/>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pic>
        <p:nvPicPr>
          <p:cNvPr id="5" name="Picture 4">
            <a:extLst>
              <a:ext uri="{FF2B5EF4-FFF2-40B4-BE49-F238E27FC236}">
                <a16:creationId xmlns:a16="http://schemas.microsoft.com/office/drawing/2014/main" id="{FD0567A0-C0A7-4B1B-AE7B-212F10FDF1C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0546762" y="16185"/>
            <a:ext cx="1148040" cy="1151110"/>
          </a:xfrm>
          <a:prstGeom prst="rect">
            <a:avLst/>
          </a:prstGeom>
        </p:spPr>
      </p:pic>
    </p:spTree>
    <p:extLst>
      <p:ext uri="{BB962C8B-B14F-4D97-AF65-F5344CB8AC3E}">
        <p14:creationId xmlns:p14="http://schemas.microsoft.com/office/powerpoint/2010/main" val="185576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p15:clr>
            <a:srgbClr val="F26B43"/>
          </p15:clr>
        </p15:guide>
        <p15:guide id="4" orient="horz" pos="4156">
          <p15:clr>
            <a:srgbClr val="F26B43"/>
          </p15:clr>
        </p15:guide>
        <p15:guide id="5" orient="horz" pos="2432">
          <p15:clr>
            <a:srgbClr val="F26B43"/>
          </p15:clr>
        </p15:guide>
        <p15:guide id="7" orient="horz" pos="7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DD6A-5551-97E4-D3FE-8072F2392712}"/>
            </a:ext>
          </a:extLst>
        </p:cNvPr>
        <p:cNvGrpSpPr/>
        <p:nvPr/>
      </p:nvGrpSpPr>
      <p:grpSpPr>
        <a:xfrm>
          <a:off x="0" y="0"/>
          <a:ext cx="0" cy="0"/>
          <a:chOff x="0" y="0"/>
          <a:chExt cx="0" cy="0"/>
        </a:xfrm>
      </p:grpSpPr>
      <p:sp>
        <p:nvSpPr>
          <p:cNvPr id="17" name="Freeform 9">
            <a:extLst>
              <a:ext uri="{FF2B5EF4-FFF2-40B4-BE49-F238E27FC236}">
                <a16:creationId xmlns:a16="http://schemas.microsoft.com/office/drawing/2014/main" id="{55F6B11E-12EF-E8F3-7233-3A5C6733AB3D}"/>
              </a:ext>
            </a:extLst>
          </p:cNvPr>
          <p:cNvSpPr>
            <a:spLocks/>
          </p:cNvSpPr>
          <p:nvPr/>
        </p:nvSpPr>
        <p:spPr bwMode="auto">
          <a:xfrm>
            <a:off x="3841999" y="1940284"/>
            <a:ext cx="1569136" cy="1354474"/>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reeform 9">
            <a:extLst>
              <a:ext uri="{FF2B5EF4-FFF2-40B4-BE49-F238E27FC236}">
                <a16:creationId xmlns:a16="http://schemas.microsoft.com/office/drawing/2014/main" id="{E3D4B330-1475-4C0A-344D-2C286CB0C482}"/>
              </a:ext>
            </a:extLst>
          </p:cNvPr>
          <p:cNvSpPr>
            <a:spLocks/>
          </p:cNvSpPr>
          <p:nvPr/>
        </p:nvSpPr>
        <p:spPr bwMode="auto">
          <a:xfrm>
            <a:off x="418259" y="1182637"/>
            <a:ext cx="11660529" cy="5399305"/>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NOTICE TO THE MARKET: INVITATION FOR INTERESTED PARTIES TO COMMENT , </a:t>
            </a:r>
            <a:r>
              <a:rPr kumimoji="0" lang="en-US"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AND /OR PROVIDE ALTERNATIVE PROPOSALS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A PROPOSAL FOR THE EXTENSION OF AN EXISTING TRANSNET RAIL INFRASTRUCTURE MANAGER PASSENGER RAIL SERVICE CONTRACT FOR THE PAARL–FRANSCHHOEK BRANCH 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Introduction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Transnet Rail Infrastructure Manager (TRIM) hereby gives notice, in accordance with the principles of procedural fairness and transparency as contemplated in the Promotion of Administrative Justice Act, 2000 (Act No. 3 of 2000) (“PAJA”), that it has received a proposal for the extension of an existing passenger rail service contract for the Paarl–Franschhoek branch line by a further 25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proposal has been submitted underpinned by a commercial proposition which includes commitments on infrastructure investments, increased employment, contributions to a community trust, </a:t>
            </a:r>
            <a:r>
              <a:rPr lang="en-US" sz="1100" dirty="0">
                <a:latin typeface="Arial" panose="020B0604020202020204" pitchFamily="34" charset="0"/>
                <a:cs typeface="Arial" panose="020B0604020202020204" pitchFamily="34" charset="0"/>
              </a:rPr>
              <a:t>an increase in access rentals, and overall improvement in tourism for the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This notice-and-comment invitation is a market-testing exercise only and is non-binding, does not confer preferential status on the incumbent, and does not predetermine the outcome of the lease-extension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notice and comment invitation is also a TRIM governance and information-gathering mechanism only, and does not constitute a conditional approval process based on the absence of objections;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 final decision on </a:t>
            </a:r>
            <a:r>
              <a:rPr lang="en-US" sz="1100" dirty="0">
                <a:latin typeface="Arial" panose="020B0604020202020204" pitchFamily="34" charset="0"/>
                <a:cs typeface="Arial" panose="020B0604020202020204" pitchFamily="34" charset="0"/>
              </a:rPr>
              <a:t>proposals remains subject to TRIM’s independent assessment, value-for-money considerations, and approval in accordance with delegated authority and the requirements of section 51 of the PFMA, irrespective of whether objections or comments are received.</a:t>
            </a:r>
            <a:endPar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Description of the Proposal</a:t>
            </a:r>
          </a:p>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proposal under consideration relates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extension of the term of an existing contract for the provision of passenger rail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continuation of services under substantially similar operational arrangements to those currently in place.</a:t>
            </a:r>
          </a:p>
          <a:p>
            <a:pPr marR="0" lvl="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TRIM has not yet taken a decision on whether to approve or reject the proposal.</a:t>
            </a:r>
          </a:p>
          <a:p>
            <a:pPr marR="0" lvl="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Purpose of This Notice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purpose of this notice and comment is to afford interested and affected parties, including potential rail operators, service providers and members of the public, a reasonable opportunity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Submit comments, representations, objections, or alternative proposals;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information relevant to the consideration of the proposal by TRIM;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Highlight any potential concerns regarding competition, value for money, fairness, transparency, or public interest considerations.</a:t>
            </a:r>
          </a:p>
        </p:txBody>
      </p:sp>
    </p:spTree>
    <p:extLst>
      <p:ext uri="{BB962C8B-B14F-4D97-AF65-F5344CB8AC3E}">
        <p14:creationId xmlns:p14="http://schemas.microsoft.com/office/powerpoint/2010/main" val="54106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195B2-F6F6-4FA7-1324-39C1AC14A806}"/>
            </a:ext>
          </a:extLst>
        </p:cNvPr>
        <p:cNvGrpSpPr/>
        <p:nvPr/>
      </p:nvGrpSpPr>
      <p:grpSpPr>
        <a:xfrm>
          <a:off x="0" y="0"/>
          <a:ext cx="0" cy="0"/>
          <a:chOff x="0" y="0"/>
          <a:chExt cx="0" cy="0"/>
        </a:xfrm>
      </p:grpSpPr>
      <p:sp>
        <p:nvSpPr>
          <p:cNvPr id="17" name="Freeform 9">
            <a:extLst>
              <a:ext uri="{FF2B5EF4-FFF2-40B4-BE49-F238E27FC236}">
                <a16:creationId xmlns:a16="http://schemas.microsoft.com/office/drawing/2014/main" id="{A102C3E5-38AD-C22E-42E8-2438281CBA5E}"/>
              </a:ext>
            </a:extLst>
          </p:cNvPr>
          <p:cNvSpPr>
            <a:spLocks/>
          </p:cNvSpPr>
          <p:nvPr/>
        </p:nvSpPr>
        <p:spPr bwMode="auto">
          <a:xfrm>
            <a:off x="3841999" y="1940284"/>
            <a:ext cx="1569136" cy="1354474"/>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reeform 9">
            <a:extLst>
              <a:ext uri="{FF2B5EF4-FFF2-40B4-BE49-F238E27FC236}">
                <a16:creationId xmlns:a16="http://schemas.microsoft.com/office/drawing/2014/main" id="{63026A6E-EEC5-DB30-FC0A-240DBB99678C}"/>
              </a:ext>
            </a:extLst>
          </p:cNvPr>
          <p:cNvSpPr>
            <a:spLocks/>
          </p:cNvSpPr>
          <p:nvPr/>
        </p:nvSpPr>
        <p:spPr bwMode="auto">
          <a:xfrm>
            <a:off x="418259" y="1182637"/>
            <a:ext cx="11660529" cy="5399305"/>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Invitation to Comment or Object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Interested and affected parties are hereby invited to submit written comments, objections, and/or alternate proposals addressing, inter alia: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appropriateness of extending the existing contract without a competitive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Any potential impact on market competition or access;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Public interest considerations relevant to passenger rail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Any other factors that TRIM ought reasonably to take into account before making a decision</a:t>
            </a:r>
            <a:r>
              <a:rPr lang="en-US" sz="1100" dirty="0">
                <a:solidFill>
                  <a:srgbClr val="000000"/>
                </a:solidFill>
                <a:latin typeface="Arial" panose="020B0604020202020204" pitchFamily="34" charset="0"/>
                <a:cs typeface="Arial" panose="020B0604020202020204" pitchFamily="34" charset="0"/>
              </a:rPr>
              <a:t>,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Alternate proposal that TRIM may consider to the current proposal for extension.</a:t>
            </a:r>
          </a:p>
          <a:p>
            <a:endParaRPr lang="en-ZA" sz="1100" b="1" i="0" u="none" strike="noStrike" baseline="0" dirty="0">
              <a:solidFill>
                <a:srgbClr val="000000"/>
              </a:solidFill>
              <a:latin typeface="Tahoma" panose="020B0604030504040204" pitchFamily="34" charset="0"/>
            </a:endParaRPr>
          </a:p>
          <a:p>
            <a:r>
              <a:rPr lang="en-ZA" sz="1100" b="1" i="0" u="none" strike="noStrike" baseline="0" dirty="0">
                <a:solidFill>
                  <a:srgbClr val="000000"/>
                </a:solidFill>
                <a:latin typeface="Tahoma" panose="020B0604030504040204" pitchFamily="34" charset="0"/>
              </a:rPr>
              <a:t>5. Submission Details</a:t>
            </a:r>
            <a:endParaRPr lang="en-ZA" sz="1100" b="0" i="0" u="none" strike="noStrike" baseline="0" dirty="0">
              <a:solidFill>
                <a:srgbClr val="000000"/>
              </a:solidFill>
              <a:latin typeface="Tahoma" panose="020B0604030504040204" pitchFamily="34" charset="0"/>
            </a:endParaRPr>
          </a:p>
          <a:p>
            <a:r>
              <a:rPr lang="en-ZA" sz="1100" b="0" i="0" u="none" strike="noStrike" baseline="0" dirty="0">
                <a:solidFill>
                  <a:srgbClr val="000000"/>
                </a:solidFill>
                <a:latin typeface="Tahoma" panose="020B0604030504040204" pitchFamily="34" charset="0"/>
              </a:rPr>
              <a:t>All submissions must:</a:t>
            </a:r>
          </a:p>
          <a:p>
            <a:pPr marL="171450" indent="-171450">
              <a:buFont typeface="Arial" panose="020B0604020202020204" pitchFamily="34" charset="0"/>
              <a:buChar char="•"/>
            </a:pPr>
            <a:r>
              <a:rPr lang="en-ZA" sz="1100" b="0" i="0" u="none" strike="noStrike" baseline="0" dirty="0">
                <a:solidFill>
                  <a:srgbClr val="000000"/>
                </a:solidFill>
                <a:latin typeface="Tahoma" panose="020B0604030504040204" pitchFamily="34" charset="0"/>
              </a:rPr>
              <a:t>Be made </a:t>
            </a:r>
            <a:r>
              <a:rPr lang="en-ZA" sz="1100" b="1" i="0" u="none" strike="noStrike" baseline="0" dirty="0">
                <a:solidFill>
                  <a:srgbClr val="000000"/>
                </a:solidFill>
                <a:latin typeface="Tahoma" panose="020B0604030504040204" pitchFamily="34" charset="0"/>
              </a:rPr>
              <a:t>in writing</a:t>
            </a:r>
            <a:r>
              <a:rPr lang="en-ZA" sz="1100" b="0" i="0" u="none" strike="noStrike" baseline="0" dirty="0">
                <a:solidFill>
                  <a:srgbClr val="000000"/>
                </a:solidFill>
                <a:latin typeface="Tahoma" panose="020B0604030504040204" pitchFamily="34" charset="0"/>
              </a:rPr>
              <a:t>;</a:t>
            </a:r>
          </a:p>
          <a:p>
            <a:pPr marL="171450" indent="-171450">
              <a:buFont typeface="Arial" panose="020B0604020202020204" pitchFamily="34" charset="0"/>
              <a:buChar char="•"/>
            </a:pPr>
            <a:r>
              <a:rPr lang="en-US" sz="1100" b="0" i="0" u="none" strike="noStrike" baseline="0" dirty="0">
                <a:solidFill>
                  <a:srgbClr val="000000"/>
                </a:solidFill>
                <a:latin typeface="Tahoma" panose="020B0604030504040204" pitchFamily="34" charset="0"/>
              </a:rPr>
              <a:t>Clearly indicate the </a:t>
            </a:r>
            <a:r>
              <a:rPr lang="en-US" sz="1100" b="1" i="0" u="none" strike="noStrike" baseline="0" dirty="0">
                <a:solidFill>
                  <a:srgbClr val="000000"/>
                </a:solidFill>
                <a:latin typeface="Tahoma" panose="020B0604030504040204" pitchFamily="34" charset="0"/>
              </a:rPr>
              <a:t>name and contact details </a:t>
            </a:r>
            <a:r>
              <a:rPr lang="en-US" sz="1100" b="0" i="0" u="none" strike="noStrike" baseline="0" dirty="0">
                <a:solidFill>
                  <a:srgbClr val="000000"/>
                </a:solidFill>
                <a:latin typeface="Tahoma" panose="020B0604030504040204" pitchFamily="34" charset="0"/>
              </a:rPr>
              <a:t>of the submitting party;</a:t>
            </a:r>
          </a:p>
          <a:p>
            <a:pPr marL="171450" indent="-171450">
              <a:buFont typeface="Arial" panose="020B0604020202020204" pitchFamily="34" charset="0"/>
              <a:buChar char="•"/>
            </a:pPr>
            <a:r>
              <a:rPr lang="en-US" sz="1100" b="0" i="0" u="none" strike="noStrike" baseline="0" dirty="0">
                <a:solidFill>
                  <a:srgbClr val="000000"/>
                </a:solidFill>
                <a:latin typeface="Tahoma" panose="020B0604030504040204" pitchFamily="34" charset="0"/>
              </a:rPr>
              <a:t>Reference </a:t>
            </a:r>
            <a:r>
              <a:rPr lang="en-US" sz="1100" b="1" i="0" u="none" strike="noStrike" baseline="0" dirty="0">
                <a:solidFill>
                  <a:srgbClr val="000000"/>
                </a:solidFill>
                <a:latin typeface="Tahoma" panose="020B0604030504040204" pitchFamily="34" charset="0"/>
              </a:rPr>
              <a:t>“PAARL-FRANSCHOEK Passenger Rail Contract Extension – Notice and Comment”</a:t>
            </a:r>
            <a:r>
              <a:rPr lang="en-US" sz="1100" b="0" i="0" u="none" strike="noStrike" baseline="0" dirty="0">
                <a:solidFill>
                  <a:srgbClr val="000000"/>
                </a:solidFill>
                <a:latin typeface="Tahoma" panose="020B0604030504040204" pitchFamily="34" charset="0"/>
              </a:rPr>
              <a:t>; and</a:t>
            </a:r>
          </a:p>
          <a:p>
            <a:pPr marL="171450" indent="-171450">
              <a:buFont typeface="Arial" panose="020B0604020202020204" pitchFamily="34" charset="0"/>
              <a:buChar char="•"/>
            </a:pPr>
            <a:r>
              <a:rPr lang="en-US" sz="1100" b="0" i="0" u="none" strike="noStrike" baseline="0" dirty="0">
                <a:solidFill>
                  <a:srgbClr val="000000"/>
                </a:solidFill>
                <a:latin typeface="Tahoma" panose="020B0604030504040204" pitchFamily="34" charset="0"/>
              </a:rPr>
              <a:t>Be submitted no later than </a:t>
            </a:r>
            <a:r>
              <a:rPr lang="en-US" sz="1100" b="1" dirty="0">
                <a:solidFill>
                  <a:srgbClr val="000000"/>
                </a:solidFill>
                <a:latin typeface="Tahoma" panose="020B0604030504040204" pitchFamily="34" charset="0"/>
              </a:rPr>
              <a:t>03</a:t>
            </a:r>
            <a:r>
              <a:rPr lang="en-US" sz="1100" b="1" i="0" u="none" strike="noStrike" baseline="0" dirty="0">
                <a:solidFill>
                  <a:srgbClr val="000000"/>
                </a:solidFill>
                <a:latin typeface="Tahoma" panose="020B0604030504040204" pitchFamily="34" charset="0"/>
              </a:rPr>
              <a:t> September 2026, at 23h00</a:t>
            </a:r>
            <a:r>
              <a:rPr lang="en-US" sz="1100" b="0" i="0" u="none" strike="noStrike" baseline="0" dirty="0">
                <a:solidFill>
                  <a:srgbClr val="000000"/>
                </a:solidFill>
                <a:latin typeface="Tahoma" panose="020B0604030504040204" pitchFamily="34" charset="0"/>
              </a:rPr>
              <a:t>.</a:t>
            </a:r>
          </a:p>
          <a:p>
            <a:pPr marL="171450" indent="-171450">
              <a:buFont typeface="Arial" panose="020B0604020202020204" pitchFamily="34" charset="0"/>
              <a:buChar char="•"/>
            </a:pPr>
            <a:endParaRPr lang="en-US" sz="1100" dirty="0">
              <a:solidFill>
                <a:srgbClr val="000000"/>
              </a:solidFill>
              <a:latin typeface="Tahoma" panose="020B0604030504040204" pitchFamily="34" charset="0"/>
            </a:endParaRPr>
          </a:p>
          <a:p>
            <a:r>
              <a:rPr lang="en-US" sz="1100" b="1" i="0" u="none" strike="noStrike" baseline="0" dirty="0">
                <a:solidFill>
                  <a:srgbClr val="000000"/>
                </a:solidFill>
                <a:latin typeface="Tahoma" panose="020B0604030504040204" pitchFamily="34" charset="0"/>
              </a:rPr>
              <a:t>Proposal Submission</a:t>
            </a:r>
            <a:endParaRPr lang="en-ZA" sz="1100" b="1" i="0" u="none" strike="noStrike" baseline="0" dirty="0">
              <a:solidFill>
                <a:srgbClr val="000000"/>
              </a:solidFill>
              <a:latin typeface="Tahoma" panose="020B0604030504040204" pitchFamily="34" charset="0"/>
            </a:endParaRPr>
          </a:p>
          <a:p>
            <a:r>
              <a:rPr lang="en-US" sz="1100" b="0" i="0" u="none" strike="noStrike" baseline="0" dirty="0">
                <a:solidFill>
                  <a:srgbClr val="000000"/>
                </a:solidFill>
                <a:latin typeface="Tahoma" panose="020B0604030504040204" pitchFamily="34" charset="0"/>
              </a:rPr>
              <a:t>Submissions should be </a:t>
            </a:r>
            <a:r>
              <a:rPr lang="en-US" sz="1100" dirty="0">
                <a:solidFill>
                  <a:srgbClr val="000000"/>
                </a:solidFill>
                <a:latin typeface="Tahoma" panose="020B0604030504040204" pitchFamily="34" charset="0"/>
              </a:rPr>
              <a:t>uploaded to Transnet e-Tender</a:t>
            </a:r>
            <a:r>
              <a:rPr lang="en-US" sz="1100" b="1" i="0" u="none" strike="noStrike" baseline="0" dirty="0">
                <a:solidFill>
                  <a:srgbClr val="000000"/>
                </a:solidFill>
                <a:latin typeface="Tahoma" panose="020B0604030504040204" pitchFamily="34" charset="0"/>
              </a:rPr>
              <a:t>:</a:t>
            </a:r>
            <a:endParaRPr lang="en-ZA" dirty="0"/>
          </a:p>
          <a:p>
            <a:pPr marL="171450" indent="-171450">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The Transnet e-Tender Submission Portal can be accessed as follows: </a:t>
            </a:r>
          </a:p>
          <a:p>
            <a:pPr marL="171450" indent="-171450">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Log on to the Transnet </a:t>
            </a:r>
            <a:r>
              <a:rPr lang="en-US" sz="1100" dirty="0" err="1">
                <a:solidFill>
                  <a:srgbClr val="000000"/>
                </a:solidFill>
                <a:latin typeface="Arial" panose="020B0604020202020204" pitchFamily="34" charset="0"/>
                <a:cs typeface="Arial" panose="020B0604020202020204" pitchFamily="34" charset="0"/>
              </a:rPr>
              <a:t>eTenders</a:t>
            </a:r>
            <a:r>
              <a:rPr lang="en-US" sz="1100" dirty="0">
                <a:solidFill>
                  <a:srgbClr val="000000"/>
                </a:solidFill>
                <a:latin typeface="Arial" panose="020B0604020202020204" pitchFamily="34" charset="0"/>
                <a:cs typeface="Arial" panose="020B0604020202020204" pitchFamily="34" charset="0"/>
              </a:rPr>
              <a:t> management platform website (https://www.transnet.net); </a:t>
            </a:r>
          </a:p>
          <a:p>
            <a:pPr marL="171450" indent="-171450">
              <a:buFont typeface="Arial" panose="020B0604020202020204" pitchFamily="34" charset="0"/>
              <a:buChar char="•"/>
              <a:defRPr/>
            </a:pPr>
            <a:r>
              <a:rPr lang="en-ZA" sz="1100" dirty="0">
                <a:solidFill>
                  <a:srgbClr val="000000"/>
                </a:solidFill>
                <a:latin typeface="Arial" panose="020B0604020202020204" pitchFamily="34" charset="0"/>
                <a:cs typeface="Arial" panose="020B0604020202020204" pitchFamily="34" charset="0"/>
              </a:rPr>
              <a:t>Click on “TENDERS”; </a:t>
            </a:r>
          </a:p>
          <a:p>
            <a:pPr marL="171450" indent="-171450">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Scroll towards the bottom right-hand side of the page; </a:t>
            </a:r>
          </a:p>
          <a:p>
            <a:pPr marL="171450" indent="-171450">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On the blue window click on “register on our new </a:t>
            </a:r>
            <a:r>
              <a:rPr lang="en-US" sz="1100" dirty="0" err="1">
                <a:solidFill>
                  <a:srgbClr val="000000"/>
                </a:solidFill>
                <a:latin typeface="Arial" panose="020B0604020202020204" pitchFamily="34" charset="0"/>
                <a:cs typeface="Arial" panose="020B0604020202020204" pitchFamily="34" charset="0"/>
              </a:rPr>
              <a:t>eTender</a:t>
            </a:r>
            <a:r>
              <a:rPr lang="en-US" sz="1100" dirty="0">
                <a:solidFill>
                  <a:srgbClr val="000000"/>
                </a:solidFill>
                <a:latin typeface="Arial" panose="020B0604020202020204" pitchFamily="34" charset="0"/>
                <a:cs typeface="Arial" panose="020B0604020202020204" pitchFamily="34" charset="0"/>
              </a:rPr>
              <a:t> Portal”; </a:t>
            </a:r>
          </a:p>
          <a:p>
            <a:pPr marL="171450" indent="-171450">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Click on “ADVERTISED TENDERS” to view advertised notice and comments ; </a:t>
            </a:r>
          </a:p>
          <a:p>
            <a:pPr marL="171450" indent="-171450">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Click on “SIGN IN/REGISTER – for bidder to register their information (must fill in all mandatory information); </a:t>
            </a:r>
          </a:p>
          <a:p>
            <a:pPr marL="171450" indent="-171450">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Click on “SIGN IN/REGISTER” - to sign in if already registered; </a:t>
            </a:r>
          </a:p>
          <a:p>
            <a:pPr marL="171450" indent="-171450">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Toggle (click to switch) the “Log an Intent” button to submit a Submit comments, objections, and/or alternative proposal; </a:t>
            </a:r>
          </a:p>
          <a:p>
            <a:pPr marL="171450" indent="-171450">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Submit comments, objections, and/or alternative proposal documents by uploading them into the system against each selected. </a:t>
            </a:r>
          </a:p>
          <a:p>
            <a:endParaRPr lang="en-US" sz="1100" b="0" i="0" u="none" strike="noStrike" baseline="0" dirty="0">
              <a:solidFill>
                <a:srgbClr val="000000"/>
              </a:solidFill>
              <a:latin typeface="Tahoma" panose="020B0604030504040204" pitchFamily="34" charset="0"/>
            </a:endParaRPr>
          </a:p>
          <a:p>
            <a:r>
              <a:rPr lang="en-US" sz="1100" b="0" i="0" u="none" strike="noStrike" baseline="0" dirty="0">
                <a:solidFill>
                  <a:srgbClr val="000000"/>
                </a:solidFill>
                <a:latin typeface="Tahoma" panose="020B0604030504040204" pitchFamily="34" charset="0"/>
              </a:rPr>
              <a:t>Late submissions will not be considered.</a:t>
            </a:r>
          </a:p>
          <a:p>
            <a:endParaRPr lang="en-US" sz="1100" b="0" i="0" u="none" strike="noStrike" baseline="0" dirty="0">
              <a:solidFill>
                <a:srgbClr val="000000"/>
              </a:solidFill>
              <a:latin typeface="Tahoma" panose="020B0604030504040204" pitchFamily="34" charset="0"/>
            </a:endParaRPr>
          </a:p>
        </p:txBody>
      </p:sp>
    </p:spTree>
    <p:extLst>
      <p:ext uri="{BB962C8B-B14F-4D97-AF65-F5344CB8AC3E}">
        <p14:creationId xmlns:p14="http://schemas.microsoft.com/office/powerpoint/2010/main" val="280526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1A221-4259-99DF-CA30-3AD7E7374864}"/>
            </a:ext>
          </a:extLst>
        </p:cNvPr>
        <p:cNvGrpSpPr/>
        <p:nvPr/>
      </p:nvGrpSpPr>
      <p:grpSpPr>
        <a:xfrm>
          <a:off x="0" y="0"/>
          <a:ext cx="0" cy="0"/>
          <a:chOff x="0" y="0"/>
          <a:chExt cx="0" cy="0"/>
        </a:xfrm>
      </p:grpSpPr>
      <p:sp>
        <p:nvSpPr>
          <p:cNvPr id="17" name="Freeform 9">
            <a:extLst>
              <a:ext uri="{FF2B5EF4-FFF2-40B4-BE49-F238E27FC236}">
                <a16:creationId xmlns:a16="http://schemas.microsoft.com/office/drawing/2014/main" id="{87489F1A-4983-1A6E-2431-BC05D63775BE}"/>
              </a:ext>
            </a:extLst>
          </p:cNvPr>
          <p:cNvSpPr>
            <a:spLocks/>
          </p:cNvSpPr>
          <p:nvPr/>
        </p:nvSpPr>
        <p:spPr bwMode="auto">
          <a:xfrm>
            <a:off x="3841999" y="1940284"/>
            <a:ext cx="1569136" cy="1354474"/>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reeform 9">
            <a:extLst>
              <a:ext uri="{FF2B5EF4-FFF2-40B4-BE49-F238E27FC236}">
                <a16:creationId xmlns:a16="http://schemas.microsoft.com/office/drawing/2014/main" id="{A4698A4B-C2E5-0B9A-E504-FBAC0F6AD979}"/>
              </a:ext>
            </a:extLst>
          </p:cNvPr>
          <p:cNvSpPr>
            <a:spLocks/>
          </p:cNvSpPr>
          <p:nvPr/>
        </p:nvSpPr>
        <p:spPr bwMode="auto">
          <a:xfrm>
            <a:off x="418259" y="1182637"/>
            <a:ext cx="11660529" cy="5399305"/>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100" b="0" i="0" u="none" strike="noStrike" baseline="0" dirty="0">
              <a:solidFill>
                <a:srgbClr val="000000"/>
              </a:solidFill>
              <a:latin typeface="Tahoma" panose="020B0604030504040204" pitchFamily="34" charset="0"/>
            </a:endParaRPr>
          </a:p>
          <a:p>
            <a:r>
              <a:rPr lang="en-ZA" sz="1100" b="1" i="0" u="none" strike="noStrike" baseline="0" dirty="0">
                <a:solidFill>
                  <a:srgbClr val="000000"/>
                </a:solidFill>
                <a:latin typeface="Tahoma" panose="020B0604030504040204" pitchFamily="34" charset="0"/>
              </a:rPr>
              <a:t>6. Consideration of Submissions</a:t>
            </a:r>
            <a:endParaRPr lang="en-ZA" sz="1100" b="0" i="0" u="none" strike="noStrike" baseline="0" dirty="0">
              <a:solidFill>
                <a:srgbClr val="000000"/>
              </a:solidFill>
              <a:latin typeface="Tahoma" panose="020B0604030504040204" pitchFamily="34" charset="0"/>
            </a:endParaRPr>
          </a:p>
          <a:p>
            <a:pPr marL="171450" indent="-171450">
              <a:buFont typeface="Arial" panose="020B0604020202020204" pitchFamily="34" charset="0"/>
              <a:buChar char="•"/>
            </a:pPr>
            <a:r>
              <a:rPr lang="en-US" sz="1100" b="0" i="0" u="none" strike="noStrike" baseline="0" dirty="0">
                <a:solidFill>
                  <a:srgbClr val="000000"/>
                </a:solidFill>
                <a:latin typeface="Tahoma" panose="020B0604030504040204" pitchFamily="34" charset="0"/>
              </a:rPr>
              <a:t>TRIM will consider all timely submissions received before making a decision. </a:t>
            </a:r>
          </a:p>
          <a:p>
            <a:pPr marL="171450" indent="-171450">
              <a:buFont typeface="Arial" panose="020B0604020202020204" pitchFamily="34" charset="0"/>
              <a:buChar char="•"/>
            </a:pPr>
            <a:r>
              <a:rPr lang="en-US" sz="1100" b="0" i="0" u="none" strike="noStrike" baseline="0" dirty="0">
                <a:latin typeface="Tahoma" panose="020B0604030504040204" pitchFamily="34" charset="0"/>
              </a:rPr>
              <a:t>The invitation to comment does not create any obligation on TRIM to approve or reject the proposal in a particular manner, nor does it predetermine the outcome of the lease-extension decision.</a:t>
            </a:r>
          </a:p>
          <a:p>
            <a:pPr marL="171450" indent="-171450">
              <a:buFont typeface="Arial" panose="020B0604020202020204" pitchFamily="34" charset="0"/>
              <a:buChar cha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 final decision on proposals remains subject to TRIM’s independent assessment, value-for-money considerations, and approval in accordance with delegated authority and the requirements of section 51 of the PFMA, irrespective of whether objections or comments are received</a:t>
            </a:r>
            <a:endParaRPr lang="en-US" sz="1100" b="0" i="0" u="none" strike="noStrike" baseline="0" dirty="0">
              <a:latin typeface="Tahoma" panose="020B0604030504040204" pitchFamily="34" charset="0"/>
            </a:endParaRPr>
          </a:p>
          <a:p>
            <a:pPr marL="171450" indent="-171450">
              <a:buFont typeface="Arial" panose="020B0604020202020204" pitchFamily="34" charset="0"/>
              <a:buChar char="•"/>
            </a:pPr>
            <a:r>
              <a:rPr lang="en-US" sz="1100" b="0" i="0" u="none" strike="noStrike" baseline="0" dirty="0">
                <a:solidFill>
                  <a:srgbClr val="000000"/>
                </a:solidFill>
                <a:latin typeface="Tahoma" panose="020B0604030504040204" pitchFamily="34" charset="0"/>
              </a:rPr>
              <a:t>The invitation to comment does not create any obligation on TRIM to conduct business with any party that submits comments, objections, or alternate proposals.</a:t>
            </a:r>
          </a:p>
          <a:p>
            <a:pPr marL="171450" indent="-171450">
              <a:buFont typeface="Arial" panose="020B0604020202020204" pitchFamily="34" charset="0"/>
              <a:buChar char="•"/>
            </a:pPr>
            <a:endParaRPr lang="en-ZA" sz="1100" b="0" i="0" u="none" strike="noStrike" baseline="0" dirty="0">
              <a:solidFill>
                <a:srgbClr val="000000"/>
              </a:solidFill>
              <a:latin typeface="Tahoma" panose="020B0604030504040204" pitchFamily="34" charset="0"/>
            </a:endParaRPr>
          </a:p>
          <a:p>
            <a:r>
              <a:rPr lang="en-ZA" sz="1100" b="1" i="0" u="none" strike="noStrike" baseline="0" dirty="0">
                <a:solidFill>
                  <a:srgbClr val="000000"/>
                </a:solidFill>
                <a:latin typeface="Tahoma" panose="020B0604030504040204" pitchFamily="34" charset="0"/>
              </a:rPr>
              <a:t>7. Enquiries</a:t>
            </a:r>
            <a:endParaRPr lang="en-ZA" sz="1100" b="0" i="0" u="none" strike="noStrike" baseline="0" dirty="0">
              <a:solidFill>
                <a:srgbClr val="000000"/>
              </a:solidFill>
              <a:latin typeface="Tahoma" panose="020B0604030504040204" pitchFamily="34" charset="0"/>
            </a:endParaRPr>
          </a:p>
          <a:p>
            <a:r>
              <a:rPr lang="en-US" sz="1100" b="0" i="0" u="none" strike="noStrike" baseline="0" dirty="0">
                <a:solidFill>
                  <a:srgbClr val="000000"/>
                </a:solidFill>
                <a:latin typeface="Tahoma" panose="020B0604030504040204" pitchFamily="34" charset="0"/>
              </a:rPr>
              <a:t>Any enquiries regarding this notice may be directed to: </a:t>
            </a:r>
            <a:r>
              <a:rPr lang="en-US" sz="1100" b="1" i="0" u="none" strike="noStrike" baseline="0" dirty="0">
                <a:solidFill>
                  <a:srgbClr val="000000"/>
                </a:solidFill>
                <a:latin typeface="Tahoma" panose="020B0604030504040204" pitchFamily="34" charset="0"/>
              </a:rPr>
              <a:t>noticeandcomments@transnet.net</a:t>
            </a:r>
            <a:endParaRPr lang="en-US" sz="1100" b="0" i="0" u="none" strike="noStrike" baseline="0" dirty="0">
              <a:solidFill>
                <a:srgbClr val="000000"/>
              </a:solidFill>
              <a:latin typeface="Tahoma" panose="020B0604030504040204" pitchFamily="34" charset="0"/>
            </a:endParaRPr>
          </a:p>
          <a:p>
            <a:r>
              <a:rPr lang="en-US" sz="900" b="1" i="0" u="none" strike="noStrike" baseline="0" dirty="0">
                <a:solidFill>
                  <a:srgbClr val="7E7E7E"/>
                </a:solidFill>
                <a:latin typeface="Tahoma" panose="020B0604030504040204" pitchFamily="34" charset="0"/>
              </a:rPr>
              <a:t> </a:t>
            </a:r>
          </a:p>
          <a:p>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7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PLATE MASTER">
  <a:themeElements>
    <a:clrScheme name="Transnet">
      <a:dk1>
        <a:srgbClr val="000000"/>
      </a:dk1>
      <a:lt1>
        <a:sysClr val="window" lastClr="FFFFFF"/>
      </a:lt1>
      <a:dk2>
        <a:srgbClr val="69614E"/>
      </a:dk2>
      <a:lt2>
        <a:srgbClr val="C2BBAD"/>
      </a:lt2>
      <a:accent1>
        <a:srgbClr val="A1A250"/>
      </a:accent1>
      <a:accent2>
        <a:srgbClr val="6F90A7"/>
      </a:accent2>
      <a:accent3>
        <a:srgbClr val="84B5BD"/>
      </a:accent3>
      <a:accent4>
        <a:srgbClr val="C7B400"/>
      </a:accent4>
      <a:accent5>
        <a:srgbClr val="E42313"/>
      </a:accent5>
      <a:accent6>
        <a:srgbClr val="95C11F"/>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docMetadata/LabelInfo.xml><?xml version="1.0" encoding="utf-8"?>
<clbl:labelList xmlns:clbl="http://schemas.microsoft.com/office/2020/mipLabelMetadata">
  <clbl:label id="{58cf86ee-526f-4536-9daf-d1ee8064d50e}" enabled="1" method="Standard" siteId="{a1a39996-f913-4016-a58a-361c60dec580}" removed="0"/>
</clbl:labelList>
</file>

<file path=docProps/app.xml><?xml version="1.0" encoding="utf-8"?>
<Properties xmlns="http://schemas.openxmlformats.org/officeDocument/2006/extended-properties" xmlns:vt="http://schemas.openxmlformats.org/officeDocument/2006/docPropsVTypes">
  <TotalTime>1681</TotalTime>
  <Words>858</Words>
  <Application>Microsoft Office PowerPoint</Application>
  <PresentationFormat>Widescreen</PresentationFormat>
  <Paragraphs>60</Paragraphs>
  <Slides>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10" baseType="lpstr">
      <vt:lpstr>Apex New Book</vt:lpstr>
      <vt:lpstr>Apex New Medium</vt:lpstr>
      <vt:lpstr>Arial</vt:lpstr>
      <vt:lpstr>Tahoma</vt:lpstr>
      <vt:lpstr>Tahoma Regular</vt:lpstr>
      <vt:lpstr>1_TEMPLATE MASTER</vt:lpstr>
      <vt:lpstr>think-cell Slide</vt:lpstr>
      <vt:lpstr>PowerPoint Presentation</vt:lpstr>
      <vt:lpstr>PowerPoint Presentation</vt:lpstr>
      <vt:lpstr>PowerPoint Presentation</vt:lpstr>
    </vt:vector>
  </TitlesOfParts>
  <Company>Transnet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Keith Msizi Sibisi       Transnet Freight Rail  DBN</dc:creator>
  <cp:lastModifiedBy>Thato Kobane   Transnet Freight Rail   Johannesburg</cp:lastModifiedBy>
  <cp:revision>8</cp:revision>
  <dcterms:created xsi:type="dcterms:W3CDTF">2026-04-07T07:13:29Z</dcterms:created>
  <dcterms:modified xsi:type="dcterms:W3CDTF">2026-07-01T22:19:46Z</dcterms:modified>
</cp:coreProperties>
</file>