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handoutMasterIdLst>
    <p:handoutMasterId r:id="rId16"/>
  </p:handoutMasterIdLst>
  <p:sldIdLst>
    <p:sldId id="2146848028" r:id="rId5"/>
    <p:sldId id="1541" r:id="rId6"/>
    <p:sldId id="1594" r:id="rId7"/>
    <p:sldId id="2010" r:id="rId8"/>
    <p:sldId id="1597" r:id="rId9"/>
    <p:sldId id="1995" r:id="rId10"/>
    <p:sldId id="1655" r:id="rId11"/>
    <p:sldId id="2018" r:id="rId12"/>
    <p:sldId id="2146848027" r:id="rId13"/>
    <p:sldId id="2004" r:id="rId1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4C22C2-E8C9-4A15-892F-6977F19EAC0D}">
          <p14:sldIdLst>
            <p14:sldId id="2146848028"/>
            <p14:sldId id="1541"/>
            <p14:sldId id="1594"/>
            <p14:sldId id="2010"/>
            <p14:sldId id="1597"/>
            <p14:sldId id="1995"/>
            <p14:sldId id="1655"/>
            <p14:sldId id="2018"/>
            <p14:sldId id="2146848027"/>
            <p14:sldId id="2004"/>
          </p14:sldIdLst>
        </p14:section>
      </p14:sectionLst>
    </p:ex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F00"/>
    <a:srgbClr val="E42313"/>
    <a:srgbClr val="C2BBAD"/>
    <a:srgbClr val="69614E"/>
    <a:srgbClr val="A1A250"/>
    <a:srgbClr val="A2AA3D"/>
    <a:srgbClr val="6F90A7"/>
    <a:srgbClr val="84B5BD"/>
    <a:srgbClr val="C7B400"/>
    <a:srgbClr val="C6B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60" y="-702"/>
      </p:cViewPr>
      <p:guideLst>
        <p:guide orient="horz" pos="2523"/>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3E9E0EE-1DCB-4F30-B077-464F007E46A9}" type="datetimeFigureOut">
              <a:rPr lang="en-GB" smtClean="0"/>
              <a:t>01/02/2023</a:t>
            </a:fld>
            <a:endParaRPr lang="en-GB"/>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AFBB4C9-A071-41E4-892E-F03D70EA8B87}" type="slidenum">
              <a:rPr lang="en-GB" smtClean="0"/>
              <a:t>‹#›</a:t>
            </a:fld>
            <a:endParaRPr lang="en-GB"/>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9CE7D0A-618D-469D-A0F6-7E10C3D47CE6}" type="datetimeFigureOut">
              <a:rPr lang="en-GB" smtClean="0"/>
              <a:t>01/02/2023</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2843C31-A911-4174-806B-8AA6C10B71FB}" type="slidenum">
              <a:rPr lang="en-GB" smtClean="0"/>
              <a:t>‹#›</a:t>
            </a:fld>
            <a:endParaRPr lang="en-GB"/>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latin typeface="Tahoma"/>
              </a:rPr>
              <a:pPr>
                <a:defRPr/>
              </a:pPr>
              <a:t>4</a:t>
            </a:fld>
            <a:endParaRPr lang="en-US">
              <a:latin typeface="Tahoma"/>
            </a:endParaRPr>
          </a:p>
        </p:txBody>
      </p:sp>
    </p:spTree>
    <p:extLst>
      <p:ext uri="{BB962C8B-B14F-4D97-AF65-F5344CB8AC3E}">
        <p14:creationId xmlns:p14="http://schemas.microsoft.com/office/powerpoint/2010/main" val="228384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2843C31-A911-4174-806B-8AA6C10B71FB}" type="slidenum">
              <a:rPr lang="en-GB" smtClean="0"/>
              <a:t>9</a:t>
            </a:fld>
            <a:endParaRPr lang="en-GB"/>
          </a:p>
        </p:txBody>
      </p:sp>
    </p:spTree>
    <p:extLst>
      <p:ext uri="{BB962C8B-B14F-4D97-AF65-F5344CB8AC3E}">
        <p14:creationId xmlns:p14="http://schemas.microsoft.com/office/powerpoint/2010/main" val="2682848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19311433"/>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07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a:t>CLICK TO EDIT CONTENTS SLIDE</a:t>
            </a:r>
            <a:endParaRPr lang="en-ZA"/>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a:latin typeface="Tahoma Regular"/>
            </a:endParaRPr>
          </a:p>
        </p:txBody>
      </p:sp>
      <p:sp>
        <p:nvSpPr>
          <p:cNvPr id="11" name="object 8">
            <a:extLst>
              <a:ext uri="{FF2B5EF4-FFF2-40B4-BE49-F238E27FC236}">
                <a16:creationId xmlns:a16="http://schemas.microsoft.com/office/drawing/2014/main" id="{EDA1C25F-7D43-4095-A0B8-45700D5B151C}"/>
              </a:ext>
            </a:extLst>
          </p:cNvPr>
          <p:cNvSpPr/>
          <p:nvPr userDrawn="1"/>
        </p:nvSpPr>
        <p:spPr>
          <a:xfrm>
            <a:off x="8499929" y="4854262"/>
            <a:ext cx="3250324" cy="169443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3329183" cy="3902732"/>
          </a:xfrm>
          <a:prstGeom prst="rect">
            <a:avLst/>
          </a:prstGeom>
        </p:spPr>
        <p:txBody>
          <a:bodyPr/>
          <a:lstStyle>
            <a:lvl1pPr marL="7521" marR="361381" indent="-189904" algn="l">
              <a:lnSpc>
                <a:spcPct val="165300"/>
              </a:lnSpc>
              <a:spcBef>
                <a:spcPts val="56"/>
              </a:spcBef>
              <a:buNone/>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a:solidFill>
                  <a:schemeClr val="accent5"/>
                </a:solidFill>
              </a:rPr>
              <a:t>Section heading here</a:t>
            </a:r>
          </a:p>
          <a:p>
            <a:r>
              <a:rPr lang="en-GB" sz="1800"/>
              <a:t>Normal text here and here and here and here</a:t>
            </a:r>
            <a:endParaRPr lang="en-GB" sz="2400"/>
          </a:p>
        </p:txBody>
      </p:sp>
      <p:pic>
        <p:nvPicPr>
          <p:cNvPr id="12" name="Picture 11">
            <a:extLst>
              <a:ext uri="{FF2B5EF4-FFF2-40B4-BE49-F238E27FC236}">
                <a16:creationId xmlns:a16="http://schemas.microsoft.com/office/drawing/2014/main" id="{5DE8A4C4-F89C-4196-9B13-39D203050D55}"/>
              </a:ext>
            </a:extLst>
          </p:cNvPr>
          <p:cNvPicPr>
            <a:picLocks noChangeAspect="1"/>
          </p:cNvPicPr>
          <p:nvPr userDrawn="1"/>
        </p:nvPicPr>
        <p:blipFill>
          <a:blip r:embed="rId7"/>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33841367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59417810"/>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310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a:t>CLICK TO EDIT CONTENTS SLIDE</a:t>
            </a:r>
            <a:endParaRPr lang="en-ZA"/>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7" y="2085874"/>
            <a:ext cx="2995808"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a:solidFill>
                  <a:schemeClr val="accent5"/>
                </a:solidFill>
              </a:rPr>
              <a:t>Section heading here</a:t>
            </a:r>
          </a:p>
          <a:p>
            <a:r>
              <a:rPr lang="en-GB" sz="1600"/>
              <a:t>Normal text here and here and here and here</a:t>
            </a:r>
            <a:endParaRPr lang="en-GB" sz="2000"/>
          </a:p>
          <a:p>
            <a:pPr marL="197049" marR="3008">
              <a:lnSpc>
                <a:spcPct val="100600"/>
              </a:lnSpc>
            </a:pPr>
            <a:endParaRPr lang="en-GB" sz="1600"/>
          </a:p>
        </p:txBody>
      </p:sp>
      <p:sp>
        <p:nvSpPr>
          <p:cNvPr id="11" name="object 8">
            <a:extLst>
              <a:ext uri="{FF2B5EF4-FFF2-40B4-BE49-F238E27FC236}">
                <a16:creationId xmlns:a16="http://schemas.microsoft.com/office/drawing/2014/main" id="{B7093058-1C72-42EE-AFD4-C6A337F2FC13}"/>
              </a:ext>
            </a:extLst>
          </p:cNvPr>
          <p:cNvSpPr/>
          <p:nvPr userDrawn="1"/>
        </p:nvSpPr>
        <p:spPr>
          <a:xfrm>
            <a:off x="8580474" y="3407791"/>
            <a:ext cx="3205788" cy="309018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a:latin typeface="Tahoma Regular"/>
            </a:endParaRPr>
          </a:p>
        </p:txBody>
      </p:sp>
      <p:pic>
        <p:nvPicPr>
          <p:cNvPr id="12" name="Picture 11">
            <a:extLst>
              <a:ext uri="{FF2B5EF4-FFF2-40B4-BE49-F238E27FC236}">
                <a16:creationId xmlns:a16="http://schemas.microsoft.com/office/drawing/2014/main" id="{F3A53F04-AED7-452A-9F24-9297FB349A19}"/>
              </a:ext>
            </a:extLst>
          </p:cNvPr>
          <p:cNvPicPr>
            <a:picLocks noChangeAspect="1"/>
          </p:cNvPicPr>
          <p:nvPr userDrawn="1"/>
        </p:nvPicPr>
        <p:blipFill>
          <a:blip r:embed="rId7"/>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172121697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1372650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412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a:t>CLICK TO EDIT CONTENTS SLIDE</a:t>
            </a:r>
            <a:endParaRPr lang="en-ZA"/>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2967233"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a:solidFill>
                  <a:schemeClr val="accent5"/>
                </a:solidFill>
              </a:rPr>
              <a:t>Section heading here</a:t>
            </a:r>
          </a:p>
          <a:p>
            <a:r>
              <a:rPr lang="en-GB" sz="1600"/>
              <a:t>Normal text here and here and here and here</a:t>
            </a:r>
            <a:endParaRPr lang="en-GB" sz="2000"/>
          </a:p>
          <a:p>
            <a:pPr marL="197049" marR="3008" indent="-189904">
              <a:lnSpc>
                <a:spcPct val="100600"/>
              </a:lnSpc>
              <a:spcBef>
                <a:spcPts val="56"/>
              </a:spcBef>
            </a:pPr>
            <a:endParaRPr lang="en-GB" sz="1600" b="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object 8">
            <a:extLst>
              <a:ext uri="{FF2B5EF4-FFF2-40B4-BE49-F238E27FC236}">
                <a16:creationId xmlns:a16="http://schemas.microsoft.com/office/drawing/2014/main" id="{558145CC-D3BC-4C88-AA7C-565A0C5BCABE}"/>
              </a:ext>
            </a:extLst>
          </p:cNvPr>
          <p:cNvSpPr/>
          <p:nvPr userDrawn="1"/>
        </p:nvSpPr>
        <p:spPr>
          <a:xfrm>
            <a:off x="8189297" y="4958505"/>
            <a:ext cx="3821367" cy="151913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a:latin typeface="Tahoma Regular"/>
            </a:endParaRPr>
          </a:p>
        </p:txBody>
      </p:sp>
      <p:pic>
        <p:nvPicPr>
          <p:cNvPr id="12" name="Picture 11">
            <a:extLst>
              <a:ext uri="{FF2B5EF4-FFF2-40B4-BE49-F238E27FC236}">
                <a16:creationId xmlns:a16="http://schemas.microsoft.com/office/drawing/2014/main" id="{70BB016E-539B-4F7E-9E4A-780487E1CEFC}"/>
              </a:ext>
            </a:extLst>
          </p:cNvPr>
          <p:cNvPicPr>
            <a:picLocks noChangeAspect="1"/>
          </p:cNvPicPr>
          <p:nvPr userDrawn="1"/>
        </p:nvPicPr>
        <p:blipFill>
          <a:blip r:embed="rId7"/>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6371803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SLID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06038948"/>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514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sz="2800" b="1">
                <a:solidFill>
                  <a:schemeClr val="tx1">
                    <a:lumMod val="50000"/>
                    <a:lumOff val="50000"/>
                  </a:schemeClr>
                </a:solidFill>
              </a:defRPr>
            </a:lvl1pPr>
          </a:lstStyle>
          <a:p>
            <a:r>
              <a:rPr lang="en-US"/>
              <a:t>CLICK TO ADD TITLE</a:t>
            </a:r>
            <a:br>
              <a:rPr lang="en-US"/>
            </a:br>
            <a:r>
              <a:rPr lang="en-US"/>
              <a:t>ON TWO LINES IF NECESSARY</a:t>
            </a:r>
            <a:endParaRPr lang="en-ZA"/>
          </a:p>
        </p:txBody>
      </p:sp>
    </p:spTree>
    <p:extLst>
      <p:ext uri="{BB962C8B-B14F-4D97-AF65-F5344CB8AC3E}">
        <p14:creationId xmlns:p14="http://schemas.microsoft.com/office/powerpoint/2010/main" val="68308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p:txBody>
          <a:bodyPr/>
          <a:lstStyle>
            <a:lvl1pPr>
              <a:defRPr/>
            </a:lvl1pPr>
          </a:lstStyle>
          <a:p>
            <a:r>
              <a:rPr lang="en-US"/>
              <a:t>CLICK TO EDIT CUSTOM SLIDE</a:t>
            </a:r>
            <a:endParaRPr lang="en-GB"/>
          </a:p>
        </p:txBody>
      </p:sp>
    </p:spTree>
    <p:extLst>
      <p:ext uri="{BB962C8B-B14F-4D97-AF65-F5344CB8AC3E}">
        <p14:creationId xmlns:p14="http://schemas.microsoft.com/office/powerpoint/2010/main" val="70158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89E258-1D79-4E25-B592-51F1147856D6}"/>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SLIDE TITLE GOES HERE</a:t>
            </a:r>
            <a:br>
              <a:rPr lang="en-US"/>
            </a:br>
            <a:r>
              <a:rPr lang="en-US"/>
              <a:t>ON TWO LINES IF NECESSARY</a:t>
            </a:r>
          </a:p>
        </p:txBody>
      </p:sp>
      <p:sp>
        <p:nvSpPr>
          <p:cNvPr id="7" name="Text Placeholder 2">
            <a:extLst>
              <a:ext uri="{FF2B5EF4-FFF2-40B4-BE49-F238E27FC236}">
                <a16:creationId xmlns:a16="http://schemas.microsoft.com/office/drawing/2014/main" id="{87644EA8-7028-42E5-833F-BAD05B8F4B77}"/>
              </a:ext>
            </a:extLst>
          </p:cNvPr>
          <p:cNvSpPr>
            <a:spLocks noGrp="1"/>
          </p:cNvSpPr>
          <p:nvPr>
            <p:ph idx="1"/>
          </p:nvPr>
        </p:nvSpPr>
        <p:spPr>
          <a:xfrm>
            <a:off x="568328" y="1201381"/>
            <a:ext cx="11055343" cy="5299629"/>
          </a:xfrm>
          <a:prstGeom prst="rect">
            <a:avLst/>
          </a:prstGeom>
        </p:spPr>
        <p:txBody>
          <a:bodyPr vert="horz" lIns="36000" tIns="18000" rIns="0" bIns="18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object 11">
            <a:extLst>
              <a:ext uri="{FF2B5EF4-FFF2-40B4-BE49-F238E27FC236}">
                <a16:creationId xmlns:a16="http://schemas.microsoft.com/office/drawing/2014/main" id="{235ED689-9638-443C-9A10-E043942A6629}"/>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a:latin typeface="Tahoma Regular"/>
            </a:endParaRPr>
          </a:p>
        </p:txBody>
      </p:sp>
    </p:spTree>
    <p:extLst>
      <p:ext uri="{BB962C8B-B14F-4D97-AF65-F5344CB8AC3E}">
        <p14:creationId xmlns:p14="http://schemas.microsoft.com/office/powerpoint/2010/main" val="110972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2" name="object 2">
            <a:extLst>
              <a:ext uri="{FF2B5EF4-FFF2-40B4-BE49-F238E27FC236}">
                <a16:creationId xmlns:a16="http://schemas.microsoft.com/office/drawing/2014/main" id="{9673ADB8-E5D1-124A-8C4A-2DD75998A228}"/>
              </a:ext>
            </a:extLst>
          </p:cNvPr>
          <p:cNvSpPr/>
          <p:nvPr userDrawn="1"/>
        </p:nvSpPr>
        <p:spPr>
          <a:xfrm>
            <a:off x="1" y="0"/>
            <a:ext cx="12191999" cy="68575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pic>
        <p:nvPicPr>
          <p:cNvPr id="4" name="Picture 3">
            <a:extLst>
              <a:ext uri="{FF2B5EF4-FFF2-40B4-BE49-F238E27FC236}">
                <a16:creationId xmlns:a16="http://schemas.microsoft.com/office/drawing/2014/main" id="{4DCE2317-9465-B44C-889D-A5E7352B42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1"/>
            <a:ext cx="12192000" cy="6857519"/>
          </a:xfrm>
          <a:prstGeom prst="rect">
            <a:avLst/>
          </a:prstGeom>
        </p:spPr>
      </p:pic>
      <p:grpSp>
        <p:nvGrpSpPr>
          <p:cNvPr id="5" name="Group 4">
            <a:extLst>
              <a:ext uri="{FF2B5EF4-FFF2-40B4-BE49-F238E27FC236}">
                <a16:creationId xmlns:a16="http://schemas.microsoft.com/office/drawing/2014/main" id="{CE58E494-1C6C-6048-95A4-E67DC56D17E1}"/>
              </a:ext>
            </a:extLst>
          </p:cNvPr>
          <p:cNvGrpSpPr/>
          <p:nvPr userDrawn="1"/>
        </p:nvGrpSpPr>
        <p:grpSpPr>
          <a:xfrm>
            <a:off x="8986233" y="302269"/>
            <a:ext cx="2774642" cy="1163669"/>
            <a:chOff x="14817924" y="781197"/>
            <a:chExt cx="4575269" cy="1918977"/>
          </a:xfrm>
        </p:grpSpPr>
        <p:sp>
          <p:nvSpPr>
            <p:cNvPr id="6" name="object 6">
              <a:extLst>
                <a:ext uri="{FF2B5EF4-FFF2-40B4-BE49-F238E27FC236}">
                  <a16:creationId xmlns:a16="http://schemas.microsoft.com/office/drawing/2014/main" id="{988D07A3-0940-0A42-8A69-CD338296E901}"/>
                </a:ext>
              </a:extLst>
            </p:cNvPr>
            <p:cNvSpPr/>
            <p:nvPr/>
          </p:nvSpPr>
          <p:spPr>
            <a:xfrm>
              <a:off x="14817924" y="2494651"/>
              <a:ext cx="87452" cy="15482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7" name="object 7">
              <a:extLst>
                <a:ext uri="{FF2B5EF4-FFF2-40B4-BE49-F238E27FC236}">
                  <a16:creationId xmlns:a16="http://schemas.microsoft.com/office/drawing/2014/main" id="{30B6986F-75AA-4742-977C-6A4BC896B03F}"/>
                </a:ext>
              </a:extLst>
            </p:cNvPr>
            <p:cNvSpPr/>
            <p:nvPr/>
          </p:nvSpPr>
          <p:spPr>
            <a:xfrm>
              <a:off x="14931724" y="2542744"/>
              <a:ext cx="85630" cy="10671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8" name="object 8">
              <a:extLst>
                <a:ext uri="{FF2B5EF4-FFF2-40B4-BE49-F238E27FC236}">
                  <a16:creationId xmlns:a16="http://schemas.microsoft.com/office/drawing/2014/main" id="{831D4405-7C33-EE49-83D0-0DFBF1B03A36}"/>
                </a:ext>
              </a:extLst>
            </p:cNvPr>
            <p:cNvSpPr/>
            <p:nvPr/>
          </p:nvSpPr>
          <p:spPr>
            <a:xfrm>
              <a:off x="15096148" y="2497295"/>
              <a:ext cx="28575" cy="149860"/>
            </a:xfrm>
            <a:custGeom>
              <a:avLst/>
              <a:gdLst/>
              <a:ahLst/>
              <a:cxnLst/>
              <a:rect l="l" t="t" r="r" b="b"/>
              <a:pathLst>
                <a:path w="28575" h="149860">
                  <a:moveTo>
                    <a:pt x="24302" y="48082"/>
                  </a:moveTo>
                  <a:lnTo>
                    <a:pt x="3790" y="48082"/>
                  </a:lnTo>
                  <a:lnTo>
                    <a:pt x="3790" y="149524"/>
                  </a:lnTo>
                  <a:lnTo>
                    <a:pt x="24302" y="149524"/>
                  </a:lnTo>
                  <a:lnTo>
                    <a:pt x="24302" y="48082"/>
                  </a:lnTo>
                  <a:close/>
                </a:path>
                <a:path w="28575" h="149860">
                  <a:moveTo>
                    <a:pt x="22114" y="0"/>
                  </a:moveTo>
                  <a:lnTo>
                    <a:pt x="6303" y="0"/>
                  </a:lnTo>
                  <a:lnTo>
                    <a:pt x="0" y="6272"/>
                  </a:lnTo>
                  <a:lnTo>
                    <a:pt x="0" y="22104"/>
                  </a:lnTo>
                  <a:lnTo>
                    <a:pt x="6303" y="28417"/>
                  </a:lnTo>
                  <a:lnTo>
                    <a:pt x="22114" y="28417"/>
                  </a:lnTo>
                  <a:lnTo>
                    <a:pt x="28407" y="22104"/>
                  </a:lnTo>
                  <a:lnTo>
                    <a:pt x="28407" y="6272"/>
                  </a:lnTo>
                  <a:lnTo>
                    <a:pt x="22114" y="0"/>
                  </a:lnTo>
                  <a:close/>
                </a:path>
              </a:pathLst>
            </a:custGeom>
            <a:solidFill>
              <a:srgbClr val="FFFFFF"/>
            </a:solidFill>
          </p:spPr>
          <p:txBody>
            <a:bodyPr wrap="square" lIns="0" tIns="0" rIns="0" bIns="0" rtlCol="0"/>
            <a:lstStyle/>
            <a:p>
              <a:endParaRPr sz="1092"/>
            </a:p>
          </p:txBody>
        </p:sp>
        <p:sp>
          <p:nvSpPr>
            <p:cNvPr id="9" name="object 9">
              <a:extLst>
                <a:ext uri="{FF2B5EF4-FFF2-40B4-BE49-F238E27FC236}">
                  <a16:creationId xmlns:a16="http://schemas.microsoft.com/office/drawing/2014/main" id="{F10C3FDC-3B9C-F943-A57A-8203A4553305}"/>
                </a:ext>
              </a:extLst>
            </p:cNvPr>
            <p:cNvSpPr/>
            <p:nvPr/>
          </p:nvSpPr>
          <p:spPr>
            <a:xfrm>
              <a:off x="16034821" y="2497295"/>
              <a:ext cx="28575" cy="149860"/>
            </a:xfrm>
            <a:custGeom>
              <a:avLst/>
              <a:gdLst/>
              <a:ahLst/>
              <a:cxnLst/>
              <a:rect l="l" t="t" r="r" b="b"/>
              <a:pathLst>
                <a:path w="28575" h="149860">
                  <a:moveTo>
                    <a:pt x="24302" y="48082"/>
                  </a:moveTo>
                  <a:lnTo>
                    <a:pt x="3821" y="48082"/>
                  </a:lnTo>
                  <a:lnTo>
                    <a:pt x="3821" y="149524"/>
                  </a:lnTo>
                  <a:lnTo>
                    <a:pt x="24302" y="149524"/>
                  </a:lnTo>
                  <a:lnTo>
                    <a:pt x="24302" y="48082"/>
                  </a:lnTo>
                  <a:close/>
                </a:path>
                <a:path w="28575" h="149860">
                  <a:moveTo>
                    <a:pt x="22124" y="0"/>
                  </a:moveTo>
                  <a:lnTo>
                    <a:pt x="6293" y="0"/>
                  </a:lnTo>
                  <a:lnTo>
                    <a:pt x="0" y="6272"/>
                  </a:lnTo>
                  <a:lnTo>
                    <a:pt x="0" y="22104"/>
                  </a:lnTo>
                  <a:lnTo>
                    <a:pt x="6293" y="28417"/>
                  </a:lnTo>
                  <a:lnTo>
                    <a:pt x="22124" y="28417"/>
                  </a:lnTo>
                  <a:lnTo>
                    <a:pt x="28428" y="22104"/>
                  </a:lnTo>
                  <a:lnTo>
                    <a:pt x="28428" y="6272"/>
                  </a:lnTo>
                  <a:lnTo>
                    <a:pt x="22124" y="0"/>
                  </a:lnTo>
                  <a:close/>
                </a:path>
              </a:pathLst>
            </a:custGeom>
            <a:solidFill>
              <a:srgbClr val="FFFFFF"/>
            </a:solidFill>
          </p:spPr>
          <p:txBody>
            <a:bodyPr wrap="square" lIns="0" tIns="0" rIns="0" bIns="0" rtlCol="0"/>
            <a:lstStyle/>
            <a:p>
              <a:endParaRPr sz="1092"/>
            </a:p>
          </p:txBody>
        </p:sp>
        <p:sp>
          <p:nvSpPr>
            <p:cNvPr id="10" name="object 10">
              <a:extLst>
                <a:ext uri="{FF2B5EF4-FFF2-40B4-BE49-F238E27FC236}">
                  <a16:creationId xmlns:a16="http://schemas.microsoft.com/office/drawing/2014/main" id="{6DC94C29-8843-4A4F-882E-11F5742BDC36}"/>
                </a:ext>
              </a:extLst>
            </p:cNvPr>
            <p:cNvSpPr/>
            <p:nvPr/>
          </p:nvSpPr>
          <p:spPr>
            <a:xfrm>
              <a:off x="16678738" y="2497295"/>
              <a:ext cx="28575" cy="149860"/>
            </a:xfrm>
            <a:custGeom>
              <a:avLst/>
              <a:gdLst/>
              <a:ahLst/>
              <a:cxnLst/>
              <a:rect l="l" t="t" r="r" b="b"/>
              <a:pathLst>
                <a:path w="28575" h="149860">
                  <a:moveTo>
                    <a:pt x="24292" y="48082"/>
                  </a:moveTo>
                  <a:lnTo>
                    <a:pt x="3790" y="48082"/>
                  </a:lnTo>
                  <a:lnTo>
                    <a:pt x="3790" y="149524"/>
                  </a:lnTo>
                  <a:lnTo>
                    <a:pt x="24292" y="149524"/>
                  </a:lnTo>
                  <a:lnTo>
                    <a:pt x="24292" y="48082"/>
                  </a:lnTo>
                  <a:close/>
                </a:path>
                <a:path w="28575" h="149860">
                  <a:moveTo>
                    <a:pt x="22104" y="0"/>
                  </a:moveTo>
                  <a:lnTo>
                    <a:pt x="6303" y="0"/>
                  </a:lnTo>
                  <a:lnTo>
                    <a:pt x="0" y="6272"/>
                  </a:lnTo>
                  <a:lnTo>
                    <a:pt x="0" y="22104"/>
                  </a:lnTo>
                  <a:lnTo>
                    <a:pt x="6303" y="28417"/>
                  </a:lnTo>
                  <a:lnTo>
                    <a:pt x="22104" y="28417"/>
                  </a:lnTo>
                  <a:lnTo>
                    <a:pt x="28397" y="22104"/>
                  </a:lnTo>
                  <a:lnTo>
                    <a:pt x="28397" y="6272"/>
                  </a:lnTo>
                  <a:lnTo>
                    <a:pt x="22104" y="0"/>
                  </a:lnTo>
                  <a:close/>
                </a:path>
              </a:pathLst>
            </a:custGeom>
            <a:solidFill>
              <a:srgbClr val="FFFFFF"/>
            </a:solidFill>
          </p:spPr>
          <p:txBody>
            <a:bodyPr wrap="square" lIns="0" tIns="0" rIns="0" bIns="0" rtlCol="0"/>
            <a:lstStyle/>
            <a:p>
              <a:endParaRPr sz="1092"/>
            </a:p>
          </p:txBody>
        </p:sp>
        <p:sp>
          <p:nvSpPr>
            <p:cNvPr id="11" name="object 11">
              <a:extLst>
                <a:ext uri="{FF2B5EF4-FFF2-40B4-BE49-F238E27FC236}">
                  <a16:creationId xmlns:a16="http://schemas.microsoft.com/office/drawing/2014/main" id="{7D8BD669-B8D4-7848-80E7-1C8D4904BAED}"/>
                </a:ext>
              </a:extLst>
            </p:cNvPr>
            <p:cNvSpPr/>
            <p:nvPr/>
          </p:nvSpPr>
          <p:spPr>
            <a:xfrm>
              <a:off x="15443530" y="2497295"/>
              <a:ext cx="28575" cy="149860"/>
            </a:xfrm>
            <a:custGeom>
              <a:avLst/>
              <a:gdLst/>
              <a:ahLst/>
              <a:cxnLst/>
              <a:rect l="l" t="t" r="r" b="b"/>
              <a:pathLst>
                <a:path w="28575" h="149860">
                  <a:moveTo>
                    <a:pt x="24302" y="48082"/>
                  </a:moveTo>
                  <a:lnTo>
                    <a:pt x="3800" y="48082"/>
                  </a:lnTo>
                  <a:lnTo>
                    <a:pt x="3800" y="149524"/>
                  </a:lnTo>
                  <a:lnTo>
                    <a:pt x="24302" y="149524"/>
                  </a:lnTo>
                  <a:lnTo>
                    <a:pt x="24302" y="48082"/>
                  </a:lnTo>
                  <a:close/>
                </a:path>
                <a:path w="28575" h="149860">
                  <a:moveTo>
                    <a:pt x="22135" y="0"/>
                  </a:moveTo>
                  <a:lnTo>
                    <a:pt x="6303" y="0"/>
                  </a:lnTo>
                  <a:lnTo>
                    <a:pt x="0" y="6272"/>
                  </a:lnTo>
                  <a:lnTo>
                    <a:pt x="0" y="22104"/>
                  </a:lnTo>
                  <a:lnTo>
                    <a:pt x="6303" y="28417"/>
                  </a:lnTo>
                  <a:lnTo>
                    <a:pt x="22135" y="28417"/>
                  </a:lnTo>
                  <a:lnTo>
                    <a:pt x="28417" y="22104"/>
                  </a:lnTo>
                  <a:lnTo>
                    <a:pt x="28417" y="6272"/>
                  </a:lnTo>
                  <a:lnTo>
                    <a:pt x="22135" y="0"/>
                  </a:lnTo>
                  <a:close/>
                </a:path>
              </a:pathLst>
            </a:custGeom>
            <a:solidFill>
              <a:srgbClr val="FFFFFF"/>
            </a:solidFill>
          </p:spPr>
          <p:txBody>
            <a:bodyPr wrap="square" lIns="0" tIns="0" rIns="0" bIns="0" rtlCol="0"/>
            <a:lstStyle/>
            <a:p>
              <a:endParaRPr sz="1092"/>
            </a:p>
          </p:txBody>
        </p:sp>
        <p:sp>
          <p:nvSpPr>
            <p:cNvPr id="12" name="object 12">
              <a:extLst>
                <a:ext uri="{FF2B5EF4-FFF2-40B4-BE49-F238E27FC236}">
                  <a16:creationId xmlns:a16="http://schemas.microsoft.com/office/drawing/2014/main" id="{989DAB23-E9EF-C14F-B9C4-929E36182A25}"/>
                </a:ext>
              </a:extLst>
            </p:cNvPr>
            <p:cNvSpPr/>
            <p:nvPr/>
          </p:nvSpPr>
          <p:spPr>
            <a:xfrm>
              <a:off x="15144446" y="2542744"/>
              <a:ext cx="192678" cy="10671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3" name="object 13">
              <a:extLst>
                <a:ext uri="{FF2B5EF4-FFF2-40B4-BE49-F238E27FC236}">
                  <a16:creationId xmlns:a16="http://schemas.microsoft.com/office/drawing/2014/main" id="{066B0F2C-E5DF-704B-A18A-F55897F9141C}"/>
                </a:ext>
              </a:extLst>
            </p:cNvPr>
            <p:cNvSpPr/>
            <p:nvPr/>
          </p:nvSpPr>
          <p:spPr>
            <a:xfrm>
              <a:off x="15363480" y="2542744"/>
              <a:ext cx="59690" cy="104139"/>
            </a:xfrm>
            <a:custGeom>
              <a:avLst/>
              <a:gdLst/>
              <a:ahLst/>
              <a:cxnLst/>
              <a:rect l="l" t="t" r="r" b="b"/>
              <a:pathLst>
                <a:path w="59690" h="104139">
                  <a:moveTo>
                    <a:pt x="13999" y="2628"/>
                  </a:moveTo>
                  <a:lnTo>
                    <a:pt x="0" y="2628"/>
                  </a:lnTo>
                  <a:lnTo>
                    <a:pt x="0" y="104080"/>
                  </a:lnTo>
                  <a:lnTo>
                    <a:pt x="20878" y="104080"/>
                  </a:lnTo>
                  <a:lnTo>
                    <a:pt x="20878" y="24135"/>
                  </a:lnTo>
                  <a:lnTo>
                    <a:pt x="26794" y="21496"/>
                  </a:lnTo>
                  <a:lnTo>
                    <a:pt x="33674" y="19255"/>
                  </a:lnTo>
                  <a:lnTo>
                    <a:pt x="59443" y="19255"/>
                  </a:lnTo>
                  <a:lnTo>
                    <a:pt x="59443" y="8303"/>
                  </a:lnTo>
                  <a:lnTo>
                    <a:pt x="16020" y="8303"/>
                  </a:lnTo>
                  <a:lnTo>
                    <a:pt x="13999" y="2628"/>
                  </a:lnTo>
                  <a:close/>
                </a:path>
                <a:path w="59690" h="104139">
                  <a:moveTo>
                    <a:pt x="59443" y="19255"/>
                  </a:moveTo>
                  <a:lnTo>
                    <a:pt x="48501" y="19255"/>
                  </a:lnTo>
                  <a:lnTo>
                    <a:pt x="54364" y="20481"/>
                  </a:lnTo>
                  <a:lnTo>
                    <a:pt x="59443" y="22302"/>
                  </a:lnTo>
                  <a:lnTo>
                    <a:pt x="59443" y="19255"/>
                  </a:lnTo>
                  <a:close/>
                </a:path>
                <a:path w="59690" h="104139">
                  <a:moveTo>
                    <a:pt x="48909" y="0"/>
                  </a:moveTo>
                  <a:lnTo>
                    <a:pt x="44427" y="0"/>
                  </a:lnTo>
                  <a:lnTo>
                    <a:pt x="37022" y="527"/>
                  </a:lnTo>
                  <a:lnTo>
                    <a:pt x="29764" y="2098"/>
                  </a:lnTo>
                  <a:lnTo>
                    <a:pt x="22737" y="4695"/>
                  </a:lnTo>
                  <a:lnTo>
                    <a:pt x="16020" y="8303"/>
                  </a:lnTo>
                  <a:lnTo>
                    <a:pt x="59443" y="8303"/>
                  </a:lnTo>
                  <a:lnTo>
                    <a:pt x="59443" y="1612"/>
                  </a:lnTo>
                  <a:lnTo>
                    <a:pt x="54993" y="607"/>
                  </a:lnTo>
                  <a:lnTo>
                    <a:pt x="48909" y="0"/>
                  </a:lnTo>
                  <a:close/>
                </a:path>
              </a:pathLst>
            </a:custGeom>
            <a:solidFill>
              <a:srgbClr val="FFFFFF"/>
            </a:solidFill>
          </p:spPr>
          <p:txBody>
            <a:bodyPr wrap="square" lIns="0" tIns="0" rIns="0" bIns="0" rtlCol="0"/>
            <a:lstStyle/>
            <a:p>
              <a:endParaRPr sz="1092"/>
            </a:p>
          </p:txBody>
        </p:sp>
        <p:sp>
          <p:nvSpPr>
            <p:cNvPr id="14" name="object 14">
              <a:extLst>
                <a:ext uri="{FF2B5EF4-FFF2-40B4-BE49-F238E27FC236}">
                  <a16:creationId xmlns:a16="http://schemas.microsoft.com/office/drawing/2014/main" id="{F5949A49-32CF-984C-8B66-5F0F8599F7B8}"/>
                </a:ext>
              </a:extLst>
            </p:cNvPr>
            <p:cNvSpPr/>
            <p:nvPr/>
          </p:nvSpPr>
          <p:spPr>
            <a:xfrm>
              <a:off x="15501005" y="2542734"/>
              <a:ext cx="199600" cy="15744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5" name="object 15">
              <a:extLst>
                <a:ext uri="{FF2B5EF4-FFF2-40B4-BE49-F238E27FC236}">
                  <a16:creationId xmlns:a16="http://schemas.microsoft.com/office/drawing/2014/main" id="{ABFE3AD2-32C6-ED43-919B-CD3D7C50C9E1}"/>
                </a:ext>
              </a:extLst>
            </p:cNvPr>
            <p:cNvSpPr/>
            <p:nvPr/>
          </p:nvSpPr>
          <p:spPr>
            <a:xfrm>
              <a:off x="15844767" y="2542744"/>
              <a:ext cx="59690" cy="104139"/>
            </a:xfrm>
            <a:custGeom>
              <a:avLst/>
              <a:gdLst/>
              <a:ahLst/>
              <a:cxnLst/>
              <a:rect l="l" t="t" r="r" b="b"/>
              <a:pathLst>
                <a:path w="59690" h="104139">
                  <a:moveTo>
                    <a:pt x="14020" y="2628"/>
                  </a:moveTo>
                  <a:lnTo>
                    <a:pt x="0" y="2628"/>
                  </a:lnTo>
                  <a:lnTo>
                    <a:pt x="0" y="104080"/>
                  </a:lnTo>
                  <a:lnTo>
                    <a:pt x="20920" y="104080"/>
                  </a:lnTo>
                  <a:lnTo>
                    <a:pt x="20920" y="24135"/>
                  </a:lnTo>
                  <a:lnTo>
                    <a:pt x="26774" y="21496"/>
                  </a:lnTo>
                  <a:lnTo>
                    <a:pt x="33695" y="19255"/>
                  </a:lnTo>
                  <a:lnTo>
                    <a:pt x="59464" y="19255"/>
                  </a:lnTo>
                  <a:lnTo>
                    <a:pt x="59464" y="8303"/>
                  </a:lnTo>
                  <a:lnTo>
                    <a:pt x="16041" y="8303"/>
                  </a:lnTo>
                  <a:lnTo>
                    <a:pt x="14020" y="2628"/>
                  </a:lnTo>
                  <a:close/>
                </a:path>
                <a:path w="59690" h="104139">
                  <a:moveTo>
                    <a:pt x="59464" y="19255"/>
                  </a:moveTo>
                  <a:lnTo>
                    <a:pt x="48501" y="19255"/>
                  </a:lnTo>
                  <a:lnTo>
                    <a:pt x="54385" y="20481"/>
                  </a:lnTo>
                  <a:lnTo>
                    <a:pt x="59464" y="22302"/>
                  </a:lnTo>
                  <a:lnTo>
                    <a:pt x="59464" y="19255"/>
                  </a:lnTo>
                  <a:close/>
                </a:path>
                <a:path w="59690" h="104139">
                  <a:moveTo>
                    <a:pt x="48909" y="0"/>
                  </a:moveTo>
                  <a:lnTo>
                    <a:pt x="44427" y="0"/>
                  </a:lnTo>
                  <a:lnTo>
                    <a:pt x="37025" y="527"/>
                  </a:lnTo>
                  <a:lnTo>
                    <a:pt x="29775" y="2098"/>
                  </a:lnTo>
                  <a:lnTo>
                    <a:pt x="22754" y="4695"/>
                  </a:lnTo>
                  <a:lnTo>
                    <a:pt x="16041" y="8303"/>
                  </a:lnTo>
                  <a:lnTo>
                    <a:pt x="59464" y="8303"/>
                  </a:lnTo>
                  <a:lnTo>
                    <a:pt x="59464" y="1612"/>
                  </a:lnTo>
                  <a:lnTo>
                    <a:pt x="54993" y="607"/>
                  </a:lnTo>
                  <a:lnTo>
                    <a:pt x="48909" y="0"/>
                  </a:lnTo>
                  <a:close/>
                </a:path>
              </a:pathLst>
            </a:custGeom>
            <a:solidFill>
              <a:srgbClr val="FFFFFF"/>
            </a:solidFill>
          </p:spPr>
          <p:txBody>
            <a:bodyPr wrap="square" lIns="0" tIns="0" rIns="0" bIns="0" rtlCol="0"/>
            <a:lstStyle/>
            <a:p>
              <a:endParaRPr sz="1092"/>
            </a:p>
          </p:txBody>
        </p:sp>
        <p:sp>
          <p:nvSpPr>
            <p:cNvPr id="16" name="object 16">
              <a:extLst>
                <a:ext uri="{FF2B5EF4-FFF2-40B4-BE49-F238E27FC236}">
                  <a16:creationId xmlns:a16="http://schemas.microsoft.com/office/drawing/2014/main" id="{6EA42F7F-35EB-034A-977D-6915BDF3B4CC}"/>
                </a:ext>
              </a:extLst>
            </p:cNvPr>
            <p:cNvSpPr/>
            <p:nvPr/>
          </p:nvSpPr>
          <p:spPr>
            <a:xfrm>
              <a:off x="15924490" y="2542744"/>
              <a:ext cx="85630" cy="10671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7" name="object 17">
              <a:extLst>
                <a:ext uri="{FF2B5EF4-FFF2-40B4-BE49-F238E27FC236}">
                  <a16:creationId xmlns:a16="http://schemas.microsoft.com/office/drawing/2014/main" id="{856F3CDD-B521-754D-9F17-33D01AF2FC5D}"/>
                </a:ext>
              </a:extLst>
            </p:cNvPr>
            <p:cNvSpPr/>
            <p:nvPr/>
          </p:nvSpPr>
          <p:spPr>
            <a:xfrm>
              <a:off x="16083729" y="2542734"/>
              <a:ext cx="98991" cy="15744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8" name="object 18">
              <a:extLst>
                <a:ext uri="{FF2B5EF4-FFF2-40B4-BE49-F238E27FC236}">
                  <a16:creationId xmlns:a16="http://schemas.microsoft.com/office/drawing/2014/main" id="{26B44690-08F5-394D-9C32-DFA8AEB8E95B}"/>
                </a:ext>
              </a:extLst>
            </p:cNvPr>
            <p:cNvSpPr/>
            <p:nvPr/>
          </p:nvSpPr>
          <p:spPr>
            <a:xfrm>
              <a:off x="16203392" y="2494664"/>
              <a:ext cx="81327" cy="15215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9" name="object 19">
              <a:extLst>
                <a:ext uri="{FF2B5EF4-FFF2-40B4-BE49-F238E27FC236}">
                  <a16:creationId xmlns:a16="http://schemas.microsoft.com/office/drawing/2014/main" id="{82F79D31-ADC0-544C-BE4D-9AF0D38D20F9}"/>
                </a:ext>
              </a:extLst>
            </p:cNvPr>
            <p:cNvSpPr/>
            <p:nvPr/>
          </p:nvSpPr>
          <p:spPr>
            <a:xfrm>
              <a:off x="16435528" y="2542744"/>
              <a:ext cx="162704" cy="10671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0" name="object 20">
              <a:extLst>
                <a:ext uri="{FF2B5EF4-FFF2-40B4-BE49-F238E27FC236}">
                  <a16:creationId xmlns:a16="http://schemas.microsoft.com/office/drawing/2014/main" id="{749719E9-7629-0D43-B014-D5EF4E13BC42}"/>
                </a:ext>
              </a:extLst>
            </p:cNvPr>
            <p:cNvSpPr/>
            <p:nvPr/>
          </p:nvSpPr>
          <p:spPr>
            <a:xfrm>
              <a:off x="16733088" y="2542749"/>
              <a:ext cx="81128" cy="106708"/>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1" name="object 21">
              <a:extLst>
                <a:ext uri="{FF2B5EF4-FFF2-40B4-BE49-F238E27FC236}">
                  <a16:creationId xmlns:a16="http://schemas.microsoft.com/office/drawing/2014/main" id="{8D20C62F-8BDC-8949-9BEF-237EE7D4E653}"/>
                </a:ext>
              </a:extLst>
            </p:cNvPr>
            <p:cNvSpPr/>
            <p:nvPr/>
          </p:nvSpPr>
          <p:spPr>
            <a:xfrm>
              <a:off x="16842601" y="2494645"/>
              <a:ext cx="87442" cy="154801"/>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2" name="object 22">
              <a:extLst>
                <a:ext uri="{FF2B5EF4-FFF2-40B4-BE49-F238E27FC236}">
                  <a16:creationId xmlns:a16="http://schemas.microsoft.com/office/drawing/2014/main" id="{27E8ACD7-1E2A-0C4F-93E3-0886E0B9D56E}"/>
                </a:ext>
              </a:extLst>
            </p:cNvPr>
            <p:cNvSpPr/>
            <p:nvPr/>
          </p:nvSpPr>
          <p:spPr>
            <a:xfrm>
              <a:off x="17003059" y="2545373"/>
              <a:ext cx="94353" cy="15216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3" name="object 23">
              <a:extLst>
                <a:ext uri="{FF2B5EF4-FFF2-40B4-BE49-F238E27FC236}">
                  <a16:creationId xmlns:a16="http://schemas.microsoft.com/office/drawing/2014/main" id="{0C46363A-0B6B-6D4B-8603-8D0B46C19AAC}"/>
                </a:ext>
              </a:extLst>
            </p:cNvPr>
            <p:cNvSpPr/>
            <p:nvPr/>
          </p:nvSpPr>
          <p:spPr>
            <a:xfrm>
              <a:off x="15056164" y="2494667"/>
              <a:ext cx="0" cy="152400"/>
            </a:xfrm>
            <a:custGeom>
              <a:avLst/>
              <a:gdLst/>
              <a:ahLst/>
              <a:cxnLst/>
              <a:rect l="l" t="t" r="r" b="b"/>
              <a:pathLst>
                <a:path h="152400">
                  <a:moveTo>
                    <a:pt x="0" y="0"/>
                  </a:moveTo>
                  <a:lnTo>
                    <a:pt x="0" y="152152"/>
                  </a:lnTo>
                </a:path>
              </a:pathLst>
            </a:custGeom>
            <a:ln w="20491">
              <a:solidFill>
                <a:srgbClr val="FFFFFF"/>
              </a:solidFill>
            </a:ln>
          </p:spPr>
          <p:txBody>
            <a:bodyPr wrap="square" lIns="0" tIns="0" rIns="0" bIns="0" rtlCol="0"/>
            <a:lstStyle/>
            <a:p>
              <a:endParaRPr sz="1092"/>
            </a:p>
          </p:txBody>
        </p:sp>
        <p:sp>
          <p:nvSpPr>
            <p:cNvPr id="24" name="object 24">
              <a:extLst>
                <a:ext uri="{FF2B5EF4-FFF2-40B4-BE49-F238E27FC236}">
                  <a16:creationId xmlns:a16="http://schemas.microsoft.com/office/drawing/2014/main" id="{484959F2-EC34-1F4F-904E-E9EE95EC816F}"/>
                </a:ext>
              </a:extLst>
            </p:cNvPr>
            <p:cNvSpPr/>
            <p:nvPr/>
          </p:nvSpPr>
          <p:spPr>
            <a:xfrm>
              <a:off x="16637037" y="2494667"/>
              <a:ext cx="0" cy="152400"/>
            </a:xfrm>
            <a:custGeom>
              <a:avLst/>
              <a:gdLst/>
              <a:ahLst/>
              <a:cxnLst/>
              <a:rect l="l" t="t" r="r" b="b"/>
              <a:pathLst>
                <a:path h="152400">
                  <a:moveTo>
                    <a:pt x="0" y="0"/>
                  </a:moveTo>
                  <a:lnTo>
                    <a:pt x="0" y="152152"/>
                  </a:lnTo>
                </a:path>
              </a:pathLst>
            </a:custGeom>
            <a:ln w="20512">
              <a:solidFill>
                <a:srgbClr val="FFFFFF"/>
              </a:solidFill>
            </a:ln>
          </p:spPr>
          <p:txBody>
            <a:bodyPr wrap="square" lIns="0" tIns="0" rIns="0" bIns="0" rtlCol="0"/>
            <a:lstStyle/>
            <a:p>
              <a:endParaRPr sz="1092"/>
            </a:p>
          </p:txBody>
        </p:sp>
        <p:sp>
          <p:nvSpPr>
            <p:cNvPr id="25" name="object 25">
              <a:extLst>
                <a:ext uri="{FF2B5EF4-FFF2-40B4-BE49-F238E27FC236}">
                  <a16:creationId xmlns:a16="http://schemas.microsoft.com/office/drawing/2014/main" id="{63E8624E-5A3B-0D45-BAD7-9DA598F7C26D}"/>
                </a:ext>
              </a:extLst>
            </p:cNvPr>
            <p:cNvSpPr/>
            <p:nvPr/>
          </p:nvSpPr>
          <p:spPr>
            <a:xfrm>
              <a:off x="16968897" y="2494667"/>
              <a:ext cx="0" cy="152400"/>
            </a:xfrm>
            <a:custGeom>
              <a:avLst/>
              <a:gdLst/>
              <a:ahLst/>
              <a:cxnLst/>
              <a:rect l="l" t="t" r="r" b="b"/>
              <a:pathLst>
                <a:path h="152400">
                  <a:moveTo>
                    <a:pt x="0" y="0"/>
                  </a:moveTo>
                  <a:lnTo>
                    <a:pt x="0" y="152152"/>
                  </a:lnTo>
                </a:path>
              </a:pathLst>
            </a:custGeom>
            <a:ln w="20501">
              <a:solidFill>
                <a:srgbClr val="FFFFFF"/>
              </a:solidFill>
            </a:ln>
          </p:spPr>
          <p:txBody>
            <a:bodyPr wrap="square" lIns="0" tIns="0" rIns="0" bIns="0" rtlCol="0"/>
            <a:lstStyle/>
            <a:p>
              <a:endParaRPr sz="1092"/>
            </a:p>
          </p:txBody>
        </p:sp>
        <p:sp>
          <p:nvSpPr>
            <p:cNvPr id="26" name="object 26">
              <a:extLst>
                <a:ext uri="{FF2B5EF4-FFF2-40B4-BE49-F238E27FC236}">
                  <a16:creationId xmlns:a16="http://schemas.microsoft.com/office/drawing/2014/main" id="{F585B409-CD62-9246-9092-11DDAC75585B}"/>
                </a:ext>
              </a:extLst>
            </p:cNvPr>
            <p:cNvSpPr/>
            <p:nvPr/>
          </p:nvSpPr>
          <p:spPr>
            <a:xfrm>
              <a:off x="16312543" y="2512005"/>
              <a:ext cx="51435" cy="137795"/>
            </a:xfrm>
            <a:custGeom>
              <a:avLst/>
              <a:gdLst/>
              <a:ahLst/>
              <a:cxnLst/>
              <a:rect l="l" t="t" r="r" b="b"/>
              <a:pathLst>
                <a:path w="51434" h="137794">
                  <a:moveTo>
                    <a:pt x="20805" y="0"/>
                  </a:moveTo>
                  <a:lnTo>
                    <a:pt x="0" y="5758"/>
                  </a:lnTo>
                  <a:lnTo>
                    <a:pt x="0" y="108593"/>
                  </a:lnTo>
                  <a:lnTo>
                    <a:pt x="2937" y="121631"/>
                  </a:lnTo>
                  <a:lnTo>
                    <a:pt x="10667" y="130611"/>
                  </a:lnTo>
                  <a:lnTo>
                    <a:pt x="21565" y="135801"/>
                  </a:lnTo>
                  <a:lnTo>
                    <a:pt x="34009" y="137472"/>
                  </a:lnTo>
                  <a:lnTo>
                    <a:pt x="41852" y="137472"/>
                  </a:lnTo>
                  <a:lnTo>
                    <a:pt x="46982" y="136205"/>
                  </a:lnTo>
                  <a:lnTo>
                    <a:pt x="46982" y="117849"/>
                  </a:lnTo>
                  <a:lnTo>
                    <a:pt x="26585" y="117849"/>
                  </a:lnTo>
                  <a:lnTo>
                    <a:pt x="20805" y="115399"/>
                  </a:lnTo>
                  <a:lnTo>
                    <a:pt x="20805" y="49851"/>
                  </a:lnTo>
                  <a:lnTo>
                    <a:pt x="51317" y="49851"/>
                  </a:lnTo>
                  <a:lnTo>
                    <a:pt x="51317" y="31726"/>
                  </a:lnTo>
                  <a:lnTo>
                    <a:pt x="20805" y="31726"/>
                  </a:lnTo>
                  <a:lnTo>
                    <a:pt x="20805" y="0"/>
                  </a:lnTo>
                  <a:close/>
                </a:path>
                <a:path w="51434" h="137794">
                  <a:moveTo>
                    <a:pt x="46982" y="117054"/>
                  </a:moveTo>
                  <a:lnTo>
                    <a:pt x="44731" y="117462"/>
                  </a:lnTo>
                  <a:lnTo>
                    <a:pt x="39559" y="117849"/>
                  </a:lnTo>
                  <a:lnTo>
                    <a:pt x="46982" y="117849"/>
                  </a:lnTo>
                  <a:lnTo>
                    <a:pt x="46982" y="117054"/>
                  </a:lnTo>
                  <a:close/>
                </a:path>
              </a:pathLst>
            </a:custGeom>
            <a:solidFill>
              <a:srgbClr val="FFFFFF"/>
            </a:solidFill>
          </p:spPr>
          <p:txBody>
            <a:bodyPr wrap="square" lIns="0" tIns="0" rIns="0" bIns="0" rtlCol="0"/>
            <a:lstStyle/>
            <a:p>
              <a:endParaRPr sz="1092"/>
            </a:p>
          </p:txBody>
        </p:sp>
        <p:sp>
          <p:nvSpPr>
            <p:cNvPr id="27" name="object 27">
              <a:extLst>
                <a:ext uri="{FF2B5EF4-FFF2-40B4-BE49-F238E27FC236}">
                  <a16:creationId xmlns:a16="http://schemas.microsoft.com/office/drawing/2014/main" id="{3FAD4E42-952E-D149-99A0-372A21AD6CE7}"/>
                </a:ext>
              </a:extLst>
            </p:cNvPr>
            <p:cNvSpPr/>
            <p:nvPr/>
          </p:nvSpPr>
          <p:spPr>
            <a:xfrm>
              <a:off x="15771907" y="2491999"/>
              <a:ext cx="51435" cy="154940"/>
            </a:xfrm>
            <a:custGeom>
              <a:avLst/>
              <a:gdLst/>
              <a:ahLst/>
              <a:cxnLst/>
              <a:rect l="l" t="t" r="r" b="b"/>
              <a:pathLst>
                <a:path w="51434" h="154939">
                  <a:moveTo>
                    <a:pt x="41831" y="0"/>
                  </a:moveTo>
                  <a:lnTo>
                    <a:pt x="34030" y="0"/>
                  </a:lnTo>
                  <a:lnTo>
                    <a:pt x="21574" y="1670"/>
                  </a:lnTo>
                  <a:lnTo>
                    <a:pt x="10669" y="6861"/>
                  </a:lnTo>
                  <a:lnTo>
                    <a:pt x="2937" y="15840"/>
                  </a:lnTo>
                  <a:lnTo>
                    <a:pt x="0" y="28878"/>
                  </a:lnTo>
                  <a:lnTo>
                    <a:pt x="0" y="154812"/>
                  </a:lnTo>
                  <a:lnTo>
                    <a:pt x="20805" y="154812"/>
                  </a:lnTo>
                  <a:lnTo>
                    <a:pt x="20805" y="71505"/>
                  </a:lnTo>
                  <a:lnTo>
                    <a:pt x="51338" y="71505"/>
                  </a:lnTo>
                  <a:lnTo>
                    <a:pt x="51338" y="53380"/>
                  </a:lnTo>
                  <a:lnTo>
                    <a:pt x="20805" y="53380"/>
                  </a:lnTo>
                  <a:lnTo>
                    <a:pt x="20805" y="22072"/>
                  </a:lnTo>
                  <a:lnTo>
                    <a:pt x="26564" y="19601"/>
                  </a:lnTo>
                  <a:lnTo>
                    <a:pt x="46982" y="19601"/>
                  </a:lnTo>
                  <a:lnTo>
                    <a:pt x="46982" y="1246"/>
                  </a:lnTo>
                  <a:lnTo>
                    <a:pt x="41831" y="0"/>
                  </a:lnTo>
                  <a:close/>
                </a:path>
                <a:path w="51434" h="154939">
                  <a:moveTo>
                    <a:pt x="46982" y="19601"/>
                  </a:moveTo>
                  <a:lnTo>
                    <a:pt x="39569" y="19601"/>
                  </a:lnTo>
                  <a:lnTo>
                    <a:pt x="44721" y="20009"/>
                  </a:lnTo>
                  <a:lnTo>
                    <a:pt x="46982" y="20418"/>
                  </a:lnTo>
                  <a:lnTo>
                    <a:pt x="46982" y="19601"/>
                  </a:lnTo>
                  <a:close/>
                </a:path>
              </a:pathLst>
            </a:custGeom>
            <a:solidFill>
              <a:srgbClr val="FFFFFF"/>
            </a:solidFill>
          </p:spPr>
          <p:txBody>
            <a:bodyPr wrap="square" lIns="0" tIns="0" rIns="0" bIns="0" rtlCol="0"/>
            <a:lstStyle/>
            <a:p>
              <a:endParaRPr sz="1092"/>
            </a:p>
          </p:txBody>
        </p:sp>
        <p:sp>
          <p:nvSpPr>
            <p:cNvPr id="28" name="object 28">
              <a:extLst>
                <a:ext uri="{FF2B5EF4-FFF2-40B4-BE49-F238E27FC236}">
                  <a16:creationId xmlns:a16="http://schemas.microsoft.com/office/drawing/2014/main" id="{1AEE6AD3-D5D8-4240-A700-2B0E39D9FFC8}"/>
                </a:ext>
              </a:extLst>
            </p:cNvPr>
            <p:cNvSpPr/>
            <p:nvPr/>
          </p:nvSpPr>
          <p:spPr>
            <a:xfrm>
              <a:off x="17093362" y="1336135"/>
              <a:ext cx="612140" cy="353695"/>
            </a:xfrm>
            <a:custGeom>
              <a:avLst/>
              <a:gdLst/>
              <a:ahLst/>
              <a:cxnLst/>
              <a:rect l="l" t="t" r="r" b="b"/>
              <a:pathLst>
                <a:path w="612140" h="353694">
                  <a:moveTo>
                    <a:pt x="611656" y="0"/>
                  </a:moveTo>
                  <a:lnTo>
                    <a:pt x="0" y="20"/>
                  </a:lnTo>
                  <a:lnTo>
                    <a:pt x="203910" y="353162"/>
                  </a:lnTo>
                  <a:lnTo>
                    <a:pt x="407767" y="353162"/>
                  </a:lnTo>
                  <a:lnTo>
                    <a:pt x="611656" y="0"/>
                  </a:lnTo>
                  <a:close/>
                </a:path>
              </a:pathLst>
            </a:custGeom>
            <a:solidFill>
              <a:srgbClr val="85BD3E"/>
            </a:solidFill>
          </p:spPr>
          <p:txBody>
            <a:bodyPr wrap="square" lIns="0" tIns="0" rIns="0" bIns="0" rtlCol="0"/>
            <a:lstStyle/>
            <a:p>
              <a:endParaRPr sz="1092"/>
            </a:p>
          </p:txBody>
        </p:sp>
        <p:sp>
          <p:nvSpPr>
            <p:cNvPr id="29" name="object 29">
              <a:extLst>
                <a:ext uri="{FF2B5EF4-FFF2-40B4-BE49-F238E27FC236}">
                  <a16:creationId xmlns:a16="http://schemas.microsoft.com/office/drawing/2014/main" id="{F0AF6F60-B5C8-034E-9CB0-F5F2FEE248E5}"/>
                </a:ext>
              </a:extLst>
            </p:cNvPr>
            <p:cNvSpPr/>
            <p:nvPr/>
          </p:nvSpPr>
          <p:spPr>
            <a:xfrm>
              <a:off x="17471866" y="1336132"/>
              <a:ext cx="1165860" cy="1009650"/>
            </a:xfrm>
            <a:custGeom>
              <a:avLst/>
              <a:gdLst/>
              <a:ahLst/>
              <a:cxnLst/>
              <a:rect l="l" t="t" r="r" b="b"/>
              <a:pathLst>
                <a:path w="1165859" h="1009650">
                  <a:moveTo>
                    <a:pt x="961363" y="0"/>
                  </a:moveTo>
                  <a:lnTo>
                    <a:pt x="378805" y="41"/>
                  </a:lnTo>
                  <a:lnTo>
                    <a:pt x="0" y="655665"/>
                  </a:lnTo>
                  <a:lnTo>
                    <a:pt x="204046" y="1009026"/>
                  </a:lnTo>
                  <a:lnTo>
                    <a:pt x="582683" y="353162"/>
                  </a:lnTo>
                  <a:lnTo>
                    <a:pt x="1165388" y="353162"/>
                  </a:lnTo>
                  <a:lnTo>
                    <a:pt x="961363" y="0"/>
                  </a:lnTo>
                  <a:close/>
                </a:path>
              </a:pathLst>
            </a:custGeom>
            <a:solidFill>
              <a:srgbClr val="E63023"/>
            </a:solidFill>
          </p:spPr>
          <p:txBody>
            <a:bodyPr wrap="square" lIns="0" tIns="0" rIns="0" bIns="0" rtlCol="0"/>
            <a:lstStyle/>
            <a:p>
              <a:endParaRPr sz="1092"/>
            </a:p>
          </p:txBody>
        </p:sp>
        <p:sp>
          <p:nvSpPr>
            <p:cNvPr id="30" name="object 30">
              <a:extLst>
                <a:ext uri="{FF2B5EF4-FFF2-40B4-BE49-F238E27FC236}">
                  <a16:creationId xmlns:a16="http://schemas.microsoft.com/office/drawing/2014/main" id="{125205B5-8411-4A45-A066-6B1F267005F4}"/>
                </a:ext>
              </a:extLst>
            </p:cNvPr>
            <p:cNvSpPr/>
            <p:nvPr/>
          </p:nvSpPr>
          <p:spPr>
            <a:xfrm>
              <a:off x="17602493" y="781197"/>
              <a:ext cx="1790700" cy="201930"/>
            </a:xfrm>
            <a:custGeom>
              <a:avLst/>
              <a:gdLst/>
              <a:ahLst/>
              <a:cxnLst/>
              <a:rect l="l" t="t" r="r" b="b"/>
              <a:pathLst>
                <a:path w="1790700" h="201930">
                  <a:moveTo>
                    <a:pt x="328136" y="0"/>
                  </a:moveTo>
                  <a:lnTo>
                    <a:pt x="208370" y="0"/>
                  </a:lnTo>
                  <a:lnTo>
                    <a:pt x="208370" y="201784"/>
                  </a:lnTo>
                  <a:lnTo>
                    <a:pt x="258829" y="201784"/>
                  </a:lnTo>
                  <a:lnTo>
                    <a:pt x="258829" y="122991"/>
                  </a:lnTo>
                  <a:lnTo>
                    <a:pt x="364700" y="122991"/>
                  </a:lnTo>
                  <a:lnTo>
                    <a:pt x="359287" y="113609"/>
                  </a:lnTo>
                  <a:lnTo>
                    <a:pt x="369823" y="104711"/>
                  </a:lnTo>
                  <a:lnTo>
                    <a:pt x="377924" y="93525"/>
                  </a:lnTo>
                  <a:lnTo>
                    <a:pt x="383125" y="80510"/>
                  </a:lnTo>
                  <a:lnTo>
                    <a:pt x="383340" y="78824"/>
                  </a:lnTo>
                  <a:lnTo>
                    <a:pt x="258829" y="78824"/>
                  </a:lnTo>
                  <a:lnTo>
                    <a:pt x="258829" y="44145"/>
                  </a:lnTo>
                  <a:lnTo>
                    <a:pt x="382315" y="44145"/>
                  </a:lnTo>
                  <a:lnTo>
                    <a:pt x="380421" y="34716"/>
                  </a:lnTo>
                  <a:lnTo>
                    <a:pt x="368281" y="16647"/>
                  </a:lnTo>
                  <a:lnTo>
                    <a:pt x="350253" y="4466"/>
                  </a:lnTo>
                  <a:lnTo>
                    <a:pt x="328136" y="0"/>
                  </a:lnTo>
                  <a:close/>
                </a:path>
                <a:path w="1790700" h="201930">
                  <a:moveTo>
                    <a:pt x="364700" y="122991"/>
                  </a:moveTo>
                  <a:lnTo>
                    <a:pt x="313498" y="122991"/>
                  </a:lnTo>
                  <a:lnTo>
                    <a:pt x="358994" y="201784"/>
                  </a:lnTo>
                  <a:lnTo>
                    <a:pt x="410165" y="201784"/>
                  </a:lnTo>
                  <a:lnTo>
                    <a:pt x="364700" y="122991"/>
                  </a:lnTo>
                  <a:close/>
                </a:path>
                <a:path w="1790700" h="201930">
                  <a:moveTo>
                    <a:pt x="566139" y="0"/>
                  </a:moveTo>
                  <a:lnTo>
                    <a:pt x="512445" y="0"/>
                  </a:lnTo>
                  <a:lnTo>
                    <a:pt x="410165" y="201784"/>
                  </a:lnTo>
                  <a:lnTo>
                    <a:pt x="463849" y="201784"/>
                  </a:lnTo>
                  <a:lnTo>
                    <a:pt x="489398" y="151346"/>
                  </a:lnTo>
                  <a:lnTo>
                    <a:pt x="642861" y="151346"/>
                  </a:lnTo>
                  <a:lnTo>
                    <a:pt x="620472" y="107179"/>
                  </a:lnTo>
                  <a:lnTo>
                    <a:pt x="511785" y="107179"/>
                  </a:lnTo>
                  <a:lnTo>
                    <a:pt x="539282" y="52898"/>
                  </a:lnTo>
                  <a:lnTo>
                    <a:pt x="592955" y="52898"/>
                  </a:lnTo>
                  <a:lnTo>
                    <a:pt x="566139" y="0"/>
                  </a:lnTo>
                  <a:close/>
                </a:path>
                <a:path w="1790700" h="201930">
                  <a:moveTo>
                    <a:pt x="642861" y="151346"/>
                  </a:moveTo>
                  <a:lnTo>
                    <a:pt x="589186" y="151346"/>
                  </a:lnTo>
                  <a:lnTo>
                    <a:pt x="614756" y="201784"/>
                  </a:lnTo>
                  <a:lnTo>
                    <a:pt x="668429" y="201784"/>
                  </a:lnTo>
                  <a:lnTo>
                    <a:pt x="642861" y="151346"/>
                  </a:lnTo>
                  <a:close/>
                </a:path>
                <a:path w="1790700" h="201930">
                  <a:moveTo>
                    <a:pt x="592955" y="52898"/>
                  </a:moveTo>
                  <a:lnTo>
                    <a:pt x="539282" y="52898"/>
                  </a:lnTo>
                  <a:lnTo>
                    <a:pt x="566799" y="107179"/>
                  </a:lnTo>
                  <a:lnTo>
                    <a:pt x="620472" y="107179"/>
                  </a:lnTo>
                  <a:lnTo>
                    <a:pt x="592955" y="52898"/>
                  </a:lnTo>
                  <a:close/>
                </a:path>
                <a:path w="1790700" h="201930">
                  <a:moveTo>
                    <a:pt x="382315" y="44145"/>
                  </a:moveTo>
                  <a:lnTo>
                    <a:pt x="328817" y="44145"/>
                  </a:lnTo>
                  <a:lnTo>
                    <a:pt x="334492" y="49851"/>
                  </a:lnTo>
                  <a:lnTo>
                    <a:pt x="334618" y="73149"/>
                  </a:lnTo>
                  <a:lnTo>
                    <a:pt x="328911" y="78824"/>
                  </a:lnTo>
                  <a:lnTo>
                    <a:pt x="383340" y="78824"/>
                  </a:lnTo>
                  <a:lnTo>
                    <a:pt x="384962" y="66123"/>
                  </a:lnTo>
                  <a:lnTo>
                    <a:pt x="384867" y="56846"/>
                  </a:lnTo>
                  <a:lnTo>
                    <a:pt x="382315" y="44145"/>
                  </a:lnTo>
                  <a:close/>
                </a:path>
                <a:path w="1790700" h="201930">
                  <a:moveTo>
                    <a:pt x="1582820" y="0"/>
                  </a:moveTo>
                  <a:lnTo>
                    <a:pt x="1418888" y="0"/>
                  </a:lnTo>
                  <a:lnTo>
                    <a:pt x="1418888" y="201784"/>
                  </a:lnTo>
                  <a:lnTo>
                    <a:pt x="1582820" y="201784"/>
                  </a:lnTo>
                  <a:lnTo>
                    <a:pt x="1582820" y="157618"/>
                  </a:lnTo>
                  <a:lnTo>
                    <a:pt x="1469295" y="157618"/>
                  </a:lnTo>
                  <a:lnTo>
                    <a:pt x="1469295" y="122970"/>
                  </a:lnTo>
                  <a:lnTo>
                    <a:pt x="1576548" y="122970"/>
                  </a:lnTo>
                  <a:lnTo>
                    <a:pt x="1576548" y="78803"/>
                  </a:lnTo>
                  <a:lnTo>
                    <a:pt x="1469295" y="78803"/>
                  </a:lnTo>
                  <a:lnTo>
                    <a:pt x="1469295" y="44134"/>
                  </a:lnTo>
                  <a:lnTo>
                    <a:pt x="1582820" y="44134"/>
                  </a:lnTo>
                  <a:lnTo>
                    <a:pt x="1582820" y="0"/>
                  </a:lnTo>
                  <a:close/>
                </a:path>
                <a:path w="1790700" h="201930">
                  <a:moveTo>
                    <a:pt x="955436" y="150529"/>
                  </a:moveTo>
                  <a:lnTo>
                    <a:pt x="933301" y="188800"/>
                  </a:lnTo>
                  <a:lnTo>
                    <a:pt x="946596" y="194124"/>
                  </a:lnTo>
                  <a:lnTo>
                    <a:pt x="960510" y="198071"/>
                  </a:lnTo>
                  <a:lnTo>
                    <a:pt x="974981" y="200531"/>
                  </a:lnTo>
                  <a:lnTo>
                    <a:pt x="989948" y="201397"/>
                  </a:lnTo>
                  <a:lnTo>
                    <a:pt x="1065496" y="201376"/>
                  </a:lnTo>
                  <a:lnTo>
                    <a:pt x="1087569" y="196917"/>
                  </a:lnTo>
                  <a:lnTo>
                    <a:pt x="1105565" y="184757"/>
                  </a:lnTo>
                  <a:lnTo>
                    <a:pt x="1117683" y="166721"/>
                  </a:lnTo>
                  <a:lnTo>
                    <a:pt x="1119570" y="157335"/>
                  </a:lnTo>
                  <a:lnTo>
                    <a:pt x="989948" y="157335"/>
                  </a:lnTo>
                  <a:lnTo>
                    <a:pt x="980897" y="156875"/>
                  </a:lnTo>
                  <a:lnTo>
                    <a:pt x="972092" y="155558"/>
                  </a:lnTo>
                  <a:lnTo>
                    <a:pt x="963587" y="153427"/>
                  </a:lnTo>
                  <a:lnTo>
                    <a:pt x="955436" y="150529"/>
                  </a:lnTo>
                  <a:close/>
                </a:path>
                <a:path w="1790700" h="201930">
                  <a:moveTo>
                    <a:pt x="1065464" y="0"/>
                  </a:moveTo>
                  <a:lnTo>
                    <a:pt x="989948" y="0"/>
                  </a:lnTo>
                  <a:lnTo>
                    <a:pt x="967867" y="4455"/>
                  </a:lnTo>
                  <a:lnTo>
                    <a:pt x="949865" y="16610"/>
                  </a:lnTo>
                  <a:lnTo>
                    <a:pt x="937742" y="34645"/>
                  </a:lnTo>
                  <a:lnTo>
                    <a:pt x="933301" y="56741"/>
                  </a:lnTo>
                  <a:lnTo>
                    <a:pt x="933301" y="65966"/>
                  </a:lnTo>
                  <a:lnTo>
                    <a:pt x="937742" y="88065"/>
                  </a:lnTo>
                  <a:lnTo>
                    <a:pt x="949865" y="106108"/>
                  </a:lnTo>
                  <a:lnTo>
                    <a:pt x="967867" y="118270"/>
                  </a:lnTo>
                  <a:lnTo>
                    <a:pt x="989948" y="122729"/>
                  </a:lnTo>
                  <a:lnTo>
                    <a:pt x="1066176" y="122729"/>
                  </a:lnTo>
                  <a:lnTo>
                    <a:pt x="1071852" y="128393"/>
                  </a:lnTo>
                  <a:lnTo>
                    <a:pt x="1071852" y="151628"/>
                  </a:lnTo>
                  <a:lnTo>
                    <a:pt x="1066176" y="157314"/>
                  </a:lnTo>
                  <a:lnTo>
                    <a:pt x="989948" y="157335"/>
                  </a:lnTo>
                  <a:lnTo>
                    <a:pt x="1119570" y="157335"/>
                  </a:lnTo>
                  <a:lnTo>
                    <a:pt x="1122122" y="144634"/>
                  </a:lnTo>
                  <a:lnTo>
                    <a:pt x="1122122" y="135388"/>
                  </a:lnTo>
                  <a:lnTo>
                    <a:pt x="1117683" y="113313"/>
                  </a:lnTo>
                  <a:lnTo>
                    <a:pt x="1105565" y="95283"/>
                  </a:lnTo>
                  <a:lnTo>
                    <a:pt x="1087569" y="83126"/>
                  </a:lnTo>
                  <a:lnTo>
                    <a:pt x="1065496" y="78667"/>
                  </a:lnTo>
                  <a:lnTo>
                    <a:pt x="989247" y="78667"/>
                  </a:lnTo>
                  <a:lnTo>
                    <a:pt x="983551" y="72992"/>
                  </a:lnTo>
                  <a:lnTo>
                    <a:pt x="983551" y="49736"/>
                  </a:lnTo>
                  <a:lnTo>
                    <a:pt x="989247" y="44061"/>
                  </a:lnTo>
                  <a:lnTo>
                    <a:pt x="1096919" y="44061"/>
                  </a:lnTo>
                  <a:lnTo>
                    <a:pt x="1096919" y="3120"/>
                  </a:lnTo>
                  <a:lnTo>
                    <a:pt x="1089567" y="1744"/>
                  </a:lnTo>
                  <a:lnTo>
                    <a:pt x="1081738" y="770"/>
                  </a:lnTo>
                  <a:lnTo>
                    <a:pt x="1073635" y="191"/>
                  </a:lnTo>
                  <a:lnTo>
                    <a:pt x="1065464" y="0"/>
                  </a:lnTo>
                  <a:close/>
                </a:path>
                <a:path w="1790700" h="201930">
                  <a:moveTo>
                    <a:pt x="1096919" y="44061"/>
                  </a:moveTo>
                  <a:lnTo>
                    <a:pt x="1065464" y="44061"/>
                  </a:lnTo>
                  <a:lnTo>
                    <a:pt x="1072436" y="44315"/>
                  </a:lnTo>
                  <a:lnTo>
                    <a:pt x="1081957" y="44998"/>
                  </a:lnTo>
                  <a:lnTo>
                    <a:pt x="1091096" y="45996"/>
                  </a:lnTo>
                  <a:lnTo>
                    <a:pt x="1096919" y="47192"/>
                  </a:lnTo>
                  <a:lnTo>
                    <a:pt x="1096919" y="44061"/>
                  </a:lnTo>
                  <a:close/>
                </a:path>
                <a:path w="1790700" h="201930">
                  <a:moveTo>
                    <a:pt x="1639614" y="0"/>
                  </a:moveTo>
                  <a:lnTo>
                    <a:pt x="1639614" y="201784"/>
                  </a:lnTo>
                  <a:lnTo>
                    <a:pt x="1690074" y="201784"/>
                  </a:lnTo>
                  <a:lnTo>
                    <a:pt x="1690074" y="44145"/>
                  </a:lnTo>
                  <a:lnTo>
                    <a:pt x="1765150" y="44145"/>
                  </a:lnTo>
                  <a:lnTo>
                    <a:pt x="1790667" y="31"/>
                  </a:lnTo>
                  <a:lnTo>
                    <a:pt x="1639614" y="0"/>
                  </a:lnTo>
                  <a:close/>
                </a:path>
                <a:path w="1790700" h="201930">
                  <a:moveTo>
                    <a:pt x="1217093" y="0"/>
                  </a:moveTo>
                  <a:lnTo>
                    <a:pt x="1160341" y="0"/>
                  </a:lnTo>
                  <a:lnTo>
                    <a:pt x="1160341" y="201784"/>
                  </a:lnTo>
                  <a:lnTo>
                    <a:pt x="1210758" y="201784"/>
                  </a:lnTo>
                  <a:lnTo>
                    <a:pt x="1210758" y="69589"/>
                  </a:lnTo>
                  <a:lnTo>
                    <a:pt x="1266900" y="69589"/>
                  </a:lnTo>
                  <a:lnTo>
                    <a:pt x="1217093" y="0"/>
                  </a:lnTo>
                  <a:close/>
                </a:path>
                <a:path w="1790700" h="201930">
                  <a:moveTo>
                    <a:pt x="1266900" y="69589"/>
                  </a:moveTo>
                  <a:lnTo>
                    <a:pt x="1210758" y="69589"/>
                  </a:lnTo>
                  <a:lnTo>
                    <a:pt x="1305363" y="201784"/>
                  </a:lnTo>
                  <a:lnTo>
                    <a:pt x="1362136" y="201784"/>
                  </a:lnTo>
                  <a:lnTo>
                    <a:pt x="1362136" y="132194"/>
                  </a:lnTo>
                  <a:lnTo>
                    <a:pt x="1311708" y="132194"/>
                  </a:lnTo>
                  <a:lnTo>
                    <a:pt x="1266900" y="69589"/>
                  </a:lnTo>
                  <a:close/>
                </a:path>
                <a:path w="1790700" h="201930">
                  <a:moveTo>
                    <a:pt x="1362136" y="188"/>
                  </a:moveTo>
                  <a:lnTo>
                    <a:pt x="1311708" y="188"/>
                  </a:lnTo>
                  <a:lnTo>
                    <a:pt x="1311708" y="132194"/>
                  </a:lnTo>
                  <a:lnTo>
                    <a:pt x="1362136" y="132194"/>
                  </a:lnTo>
                  <a:lnTo>
                    <a:pt x="1362136" y="188"/>
                  </a:lnTo>
                  <a:close/>
                </a:path>
                <a:path w="1790700" h="201930">
                  <a:moveTo>
                    <a:pt x="151607" y="44145"/>
                  </a:moveTo>
                  <a:lnTo>
                    <a:pt x="101138" y="44145"/>
                  </a:lnTo>
                  <a:lnTo>
                    <a:pt x="101138" y="201784"/>
                  </a:lnTo>
                  <a:lnTo>
                    <a:pt x="151607" y="201784"/>
                  </a:lnTo>
                  <a:lnTo>
                    <a:pt x="151607" y="44145"/>
                  </a:lnTo>
                  <a:close/>
                </a:path>
                <a:path w="1790700" h="201930">
                  <a:moveTo>
                    <a:pt x="151607" y="0"/>
                  </a:moveTo>
                  <a:lnTo>
                    <a:pt x="0" y="31"/>
                  </a:lnTo>
                  <a:lnTo>
                    <a:pt x="25496" y="44166"/>
                  </a:lnTo>
                  <a:lnTo>
                    <a:pt x="151607" y="44145"/>
                  </a:lnTo>
                  <a:lnTo>
                    <a:pt x="151607" y="0"/>
                  </a:lnTo>
                  <a:close/>
                </a:path>
                <a:path w="1790700" h="201930">
                  <a:moveTo>
                    <a:pt x="744092" y="0"/>
                  </a:moveTo>
                  <a:lnTo>
                    <a:pt x="687350" y="0"/>
                  </a:lnTo>
                  <a:lnTo>
                    <a:pt x="687350" y="201784"/>
                  </a:lnTo>
                  <a:lnTo>
                    <a:pt x="737768" y="201784"/>
                  </a:lnTo>
                  <a:lnTo>
                    <a:pt x="737768" y="69589"/>
                  </a:lnTo>
                  <a:lnTo>
                    <a:pt x="793893" y="69589"/>
                  </a:lnTo>
                  <a:lnTo>
                    <a:pt x="744092" y="0"/>
                  </a:lnTo>
                  <a:close/>
                </a:path>
                <a:path w="1790700" h="201930">
                  <a:moveTo>
                    <a:pt x="793893" y="69589"/>
                  </a:moveTo>
                  <a:lnTo>
                    <a:pt x="737768" y="69589"/>
                  </a:lnTo>
                  <a:lnTo>
                    <a:pt x="832372" y="201784"/>
                  </a:lnTo>
                  <a:lnTo>
                    <a:pt x="889145" y="201784"/>
                  </a:lnTo>
                  <a:lnTo>
                    <a:pt x="889145" y="132194"/>
                  </a:lnTo>
                  <a:lnTo>
                    <a:pt x="838696" y="132194"/>
                  </a:lnTo>
                  <a:lnTo>
                    <a:pt x="793893" y="69589"/>
                  </a:lnTo>
                  <a:close/>
                </a:path>
                <a:path w="1790700" h="201930">
                  <a:moveTo>
                    <a:pt x="889145" y="188"/>
                  </a:moveTo>
                  <a:lnTo>
                    <a:pt x="838696" y="188"/>
                  </a:lnTo>
                  <a:lnTo>
                    <a:pt x="838696" y="132194"/>
                  </a:lnTo>
                  <a:lnTo>
                    <a:pt x="889145" y="132194"/>
                  </a:lnTo>
                  <a:lnTo>
                    <a:pt x="889145" y="188"/>
                  </a:lnTo>
                  <a:close/>
                </a:path>
              </a:pathLst>
            </a:custGeom>
            <a:solidFill>
              <a:srgbClr val="E63023"/>
            </a:solidFill>
          </p:spPr>
          <p:txBody>
            <a:bodyPr wrap="square" lIns="0" tIns="0" rIns="0" bIns="0" rtlCol="0"/>
            <a:lstStyle/>
            <a:p>
              <a:endParaRPr sz="1092"/>
            </a:p>
          </p:txBody>
        </p:sp>
      </p:grpSp>
      <p:sp>
        <p:nvSpPr>
          <p:cNvPr id="31" name="object 4">
            <a:extLst>
              <a:ext uri="{FF2B5EF4-FFF2-40B4-BE49-F238E27FC236}">
                <a16:creationId xmlns:a16="http://schemas.microsoft.com/office/drawing/2014/main" id="{61CF7A6D-5685-6042-A629-3C5635BBC234}"/>
              </a:ext>
            </a:extLst>
          </p:cNvPr>
          <p:cNvSpPr/>
          <p:nvPr userDrawn="1"/>
        </p:nvSpPr>
        <p:spPr>
          <a:xfrm>
            <a:off x="635835" y="2664176"/>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1092"/>
          </a:p>
        </p:txBody>
      </p:sp>
    </p:spTree>
    <p:extLst>
      <p:ext uri="{BB962C8B-B14F-4D97-AF65-F5344CB8AC3E}">
        <p14:creationId xmlns:p14="http://schemas.microsoft.com/office/powerpoint/2010/main" val="425907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C5ABC-23EE-084A-85FF-B2E1A9D42E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82" y="0"/>
            <a:ext cx="12186639" cy="6857760"/>
          </a:xfrm>
          <a:prstGeom prst="rect">
            <a:avLst/>
          </a:prstGeom>
        </p:spPr>
      </p:pic>
      <p:sp>
        <p:nvSpPr>
          <p:cNvPr id="9" name="object 11">
            <a:extLst>
              <a:ext uri="{FF2B5EF4-FFF2-40B4-BE49-F238E27FC236}">
                <a16:creationId xmlns:a16="http://schemas.microsoft.com/office/drawing/2014/main" id="{B1AAE19E-3061-7C40-AEC4-9EE6CCAF43D1}"/>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a:latin typeface="Tahoma Regular"/>
            </a:endParaRPr>
          </a:p>
        </p:txBody>
      </p:sp>
      <p:sp>
        <p:nvSpPr>
          <p:cNvPr id="38" name="Text Placeholder 14">
            <a:extLst>
              <a:ext uri="{FF2B5EF4-FFF2-40B4-BE49-F238E27FC236}">
                <a16:creationId xmlns:a16="http://schemas.microsoft.com/office/drawing/2014/main" id="{456D8E82-4B17-8A44-A98F-D28F51A81189}"/>
              </a:ext>
            </a:extLst>
          </p:cNvPr>
          <p:cNvSpPr>
            <a:spLocks noGrp="1"/>
          </p:cNvSpPr>
          <p:nvPr>
            <p:ph type="body" sz="quarter" idx="11" hasCustomPrompt="1"/>
          </p:nvPr>
        </p:nvSpPr>
        <p:spPr>
          <a:xfrm>
            <a:off x="1484575" y="4113726"/>
            <a:ext cx="7012180" cy="1103312"/>
          </a:xfrm>
          <a:prstGeom prst="rect">
            <a:avLst/>
          </a:prstGeom>
        </p:spPr>
        <p:txBody>
          <a:bodyPr/>
          <a:lstStyle>
            <a:lvl1pPr marL="0" indent="0">
              <a:spcBef>
                <a:spcPts val="0"/>
              </a:spcBef>
              <a:buNone/>
              <a:defRPr sz="3320" b="1" i="0">
                <a:solidFill>
                  <a:schemeClr val="bg1"/>
                </a:solidFill>
                <a:latin typeface="Tahoma Regular"/>
              </a:defRPr>
            </a:lvl1pPr>
          </a:lstStyle>
          <a:p>
            <a:pPr lvl="0"/>
            <a:r>
              <a:rPr lang="en-US"/>
              <a:t>DIVIDER TITLE GOES HERE</a:t>
            </a:r>
          </a:p>
          <a:p>
            <a:pPr lvl="0"/>
            <a:r>
              <a:rPr lang="en-US"/>
              <a:t>ON TWO LINES IF NECESSARY</a:t>
            </a:r>
          </a:p>
        </p:txBody>
      </p:sp>
      <p:sp>
        <p:nvSpPr>
          <p:cNvPr id="39" name="Text Placeholder 16">
            <a:extLst>
              <a:ext uri="{FF2B5EF4-FFF2-40B4-BE49-F238E27FC236}">
                <a16:creationId xmlns:a16="http://schemas.microsoft.com/office/drawing/2014/main" id="{273F8075-A63D-2243-8DDD-A3E491BD42EC}"/>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a:t>Presentation to:</a:t>
            </a:r>
          </a:p>
          <a:p>
            <a:pPr lvl="0"/>
            <a:r>
              <a:rPr lang="en-US"/>
              <a:t>Company name goes here</a:t>
            </a:r>
          </a:p>
          <a:p>
            <a:pPr lvl="0"/>
            <a:endParaRPr lang="en-US"/>
          </a:p>
          <a:p>
            <a:pPr lvl="0"/>
            <a:r>
              <a:rPr lang="en-US"/>
              <a:t>2020/00/00</a:t>
            </a:r>
          </a:p>
        </p:txBody>
      </p:sp>
    </p:spTree>
    <p:extLst>
      <p:ext uri="{BB962C8B-B14F-4D97-AF65-F5344CB8AC3E}">
        <p14:creationId xmlns:p14="http://schemas.microsoft.com/office/powerpoint/2010/main" val="1043140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42735437"/>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6173" name="think-cell Slide" r:id="rId4" imgW="421" imgH="420" progId="TCLayout.ActiveDocument.1">
                  <p:embed/>
                </p:oleObj>
              </mc:Choice>
              <mc:Fallback>
                <p:oleObj name="think-cell Slide" r:id="rId4" imgW="421" imgH="420" progId="TCLayout.ActiveDocument.1">
                  <p:embed/>
                  <p:pic>
                    <p:nvPicPr>
                      <p:cNvPr id="4" name="Object 3"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547499" y="152915"/>
            <a:ext cx="10068389" cy="720105"/>
          </a:xfrm>
          <a:prstGeom prst="rect">
            <a:avLst/>
          </a:prstGeom>
        </p:spPr>
        <p:txBody>
          <a:bodyPr/>
          <a:lstStyle>
            <a:lvl1pPr>
              <a:defRPr/>
            </a:lvl1pPr>
          </a:lstStyle>
          <a:p>
            <a:r>
              <a:rPr lang="en-US"/>
              <a:t> Click to edit Master title style</a:t>
            </a:r>
            <a:endParaRPr lang="en-ZA"/>
          </a:p>
        </p:txBody>
      </p:sp>
      <p:sp>
        <p:nvSpPr>
          <p:cNvPr id="3" name="Content Placeholder 2"/>
          <p:cNvSpPr>
            <a:spLocks noGrp="1"/>
          </p:cNvSpPr>
          <p:nvPr>
            <p:ph idx="1"/>
          </p:nvPr>
        </p:nvSpPr>
        <p:spPr>
          <a:xfrm>
            <a:off x="547499" y="1200482"/>
            <a:ext cx="10971067" cy="529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058059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2"/>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53" name="think-cell Slide" r:id="rId13" imgW="421" imgH="420" progId="TCLayout.ActiveDocument.1">
                  <p:embed/>
                </p:oleObj>
              </mc:Choice>
              <mc:Fallback>
                <p:oleObj name="think-cell Slide" r:id="rId13" imgW="421" imgH="420" progId="TCLayout.ActiveDocument.1">
                  <p:embed/>
                  <p:pic>
                    <p:nvPicPr>
                      <p:cNvPr id="4" name="Object 3" hidden="1"/>
                      <p:cNvPicPr/>
                      <p:nvPr/>
                    </p:nvPicPr>
                    <p:blipFill>
                      <a:blip r:embed="rId14"/>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18755" y="276058"/>
            <a:ext cx="10457775" cy="720105"/>
          </a:xfrm>
          <a:prstGeom prst="rect">
            <a:avLst/>
          </a:prstGeom>
        </p:spPr>
        <p:txBody>
          <a:bodyPr vert="horz" lIns="0" tIns="0" rIns="0" bIns="0" rtlCol="0" anchor="ctr">
            <a:noAutofit/>
          </a:bodyPr>
          <a:lstStyle/>
          <a:p>
            <a:r>
              <a:rPr lang="en-US"/>
              <a:t>CLICK TO EDIT MASTER SLIDE</a:t>
            </a:r>
            <a:endParaRPr lang="en-ZA"/>
          </a:p>
        </p:txBody>
      </p:sp>
      <p:sp>
        <p:nvSpPr>
          <p:cNvPr id="3" name="Text Placeholder 2"/>
          <p:cNvSpPr>
            <a:spLocks noGrp="1"/>
          </p:cNvSpPr>
          <p:nvPr>
            <p:ph type="body" idx="1"/>
          </p:nvPr>
        </p:nvSpPr>
        <p:spPr>
          <a:xfrm>
            <a:off x="568329" y="1200483"/>
            <a:ext cx="11055343" cy="5299629"/>
          </a:xfrm>
          <a:prstGeom prst="rect">
            <a:avLst/>
          </a:prstGeom>
        </p:spPr>
        <p:txBody>
          <a:bodyPr vert="horz" lIns="36000" tIns="18000" rIns="0" bIns="18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6"/>
          <p:cNvSpPr/>
          <p:nvPr userDrawn="1"/>
        </p:nvSpPr>
        <p:spPr>
          <a:xfrm>
            <a:off x="443786" y="62927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tx1">
                    <a:lumMod val="50000"/>
                    <a:lumOff val="50000"/>
                  </a:schemeClr>
                </a:solidFill>
                <a:latin typeface="Tahoma"/>
              </a:rPr>
              <a:pPr algn="r" fontAlgn="auto">
                <a:spcBef>
                  <a:spcPts val="0"/>
                </a:spcBef>
                <a:spcAft>
                  <a:spcPts val="0"/>
                </a:spcAft>
              </a:pPr>
              <a:t>‹#›</a:t>
            </a:fld>
            <a:endParaRPr lang="en-ZA" sz="767" b="1">
              <a:solidFill>
                <a:schemeClr val="tx1">
                  <a:lumMod val="50000"/>
                  <a:lumOff val="50000"/>
                </a:schemeClr>
              </a:solidFill>
              <a:latin typeface="Tahoma"/>
            </a:endParaRPr>
          </a:p>
        </p:txBody>
      </p:sp>
      <p:sp>
        <p:nvSpPr>
          <p:cNvPr id="13" name="object 6">
            <a:extLst>
              <a:ext uri="{FF2B5EF4-FFF2-40B4-BE49-F238E27FC236}">
                <a16:creationId xmlns:a16="http://schemas.microsoft.com/office/drawing/2014/main" id="{C94C95BE-8722-4D8D-93E0-75343B78F809}"/>
              </a:ext>
            </a:extLst>
          </p:cNvPr>
          <p:cNvSpPr/>
          <p:nvPr userDrawn="1"/>
        </p:nvSpPr>
        <p:spPr>
          <a:xfrm>
            <a:off x="568328" y="1121575"/>
            <a:ext cx="11055343" cy="45719"/>
          </a:xfrm>
          <a:custGeom>
            <a:avLst/>
            <a:gdLst/>
            <a:ahLst/>
            <a:cxnLst/>
            <a:rect l="l" t="t" r="r" b="b"/>
            <a:pathLst>
              <a:path w="18230215">
                <a:moveTo>
                  <a:pt x="0" y="0"/>
                </a:moveTo>
                <a:lnTo>
                  <a:pt x="18229780" y="0"/>
                </a:lnTo>
              </a:path>
            </a:pathLst>
          </a:custGeom>
          <a:ln w="20941">
            <a:solidFill>
              <a:srgbClr val="8B8E91"/>
            </a:solidFill>
          </a:ln>
        </p:spPr>
        <p:txBody>
          <a:bodyPr wrap="square" lIns="0" tIns="0" rIns="0" bIns="0" rtlCol="0"/>
          <a:lstStyle/>
          <a:p>
            <a:endParaRPr sz="637" b="0" i="0">
              <a:latin typeface="Tahoma Regular"/>
            </a:endParaRPr>
          </a:p>
        </p:txBody>
      </p:sp>
      <p:sp>
        <p:nvSpPr>
          <p:cNvPr id="14" name="object 11">
            <a:extLst>
              <a:ext uri="{FF2B5EF4-FFF2-40B4-BE49-F238E27FC236}">
                <a16:creationId xmlns:a16="http://schemas.microsoft.com/office/drawing/2014/main" id="{8828F517-37FB-4E03-B217-C275D9590891}"/>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a:latin typeface="Tahoma Regular"/>
            </a:endParaRPr>
          </a:p>
        </p:txBody>
      </p:sp>
      <p:pic>
        <p:nvPicPr>
          <p:cNvPr id="5" name="Picture 4">
            <a:extLst>
              <a:ext uri="{FF2B5EF4-FFF2-40B4-BE49-F238E27FC236}">
                <a16:creationId xmlns:a16="http://schemas.microsoft.com/office/drawing/2014/main" id="{FD0567A0-C0A7-4B1B-AE7B-212F10FDF1C1}"/>
              </a:ext>
            </a:extLst>
          </p:cNvPr>
          <p:cNvPicPr>
            <a:picLocks noChangeAspect="1"/>
          </p:cNvPicPr>
          <p:nvPr userDrawn="1"/>
        </p:nvPicPr>
        <p:blipFill>
          <a:blip r:embed="rId15"/>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2274125543"/>
      </p:ext>
    </p:extLst>
  </p:cSld>
  <p:clrMap bg1="lt1" tx1="dk1" bg2="lt2" tx2="dk2" accent1="accent1" accent2="accent2" accent3="accent3" accent4="accent4" accent5="accent5" accent6="accent6" hlink="hlink" folHlink="folHlink"/>
  <p:sldLayoutIdLst>
    <p:sldLayoutId id="2147483676" r:id="rId1"/>
    <p:sldLayoutId id="2147483702" r:id="rId2"/>
    <p:sldLayoutId id="2147483701" r:id="rId3"/>
    <p:sldLayoutId id="2147483673" r:id="rId4"/>
    <p:sldLayoutId id="2147483695" r:id="rId5"/>
    <p:sldLayoutId id="2147483705" r:id="rId6"/>
    <p:sldLayoutId id="2147483696" r:id="rId7"/>
    <p:sldLayoutId id="2147483715" r:id="rId8"/>
    <p:sldLayoutId id="2147483717" r:id="rId9"/>
  </p:sldLayoutIdLst>
  <p:hf hdr="0" ftr="0" dt="0"/>
  <p:txStyles>
    <p:title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7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mailto:Tarryn.Foster@transnet.net" TargetMode="External"/><Relationship Id="rId3" Type="http://schemas.openxmlformats.org/officeDocument/2006/relationships/tags" Target="../tags/tag8.xml"/><Relationship Id="rId7" Type="http://schemas.openxmlformats.org/officeDocument/2006/relationships/image" Target="../media/image3.emf"/><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Layout" Target="../slideLayouts/slideLayout6.xml"/><Relationship Id="rId4"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vmlDrawing" Target="../drawings/vmlDrawing10.v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2594F8-C7F6-492B-AB55-31E5E149D6B7}"/>
              </a:ext>
            </a:extLst>
          </p:cNvPr>
          <p:cNvSpPr txBox="1"/>
          <p:nvPr/>
        </p:nvSpPr>
        <p:spPr>
          <a:xfrm>
            <a:off x="576774" y="1058320"/>
            <a:ext cx="10733650" cy="4154984"/>
          </a:xfrm>
          <a:prstGeom prst="rect">
            <a:avLst/>
          </a:prstGeom>
          <a:noFill/>
        </p:spPr>
        <p:txBody>
          <a:bodyPr wrap="square">
            <a:spAutoFit/>
          </a:bodyPr>
          <a:lstStyle/>
          <a:p>
            <a:pPr algn="just"/>
            <a:r>
              <a:rPr lang="en-US" sz="2400" b="1" dirty="0">
                <a:solidFill>
                  <a:schemeClr val="bg1"/>
                </a:solidFill>
                <a:cs typeface="Apex Serif Book"/>
              </a:rPr>
              <a:t>AUDIENCE: POTENTIAL BIDDERS </a:t>
            </a:r>
          </a:p>
          <a:p>
            <a:pPr algn="just"/>
            <a:endParaRPr lang="en-US" sz="2400" b="1" dirty="0">
              <a:solidFill>
                <a:schemeClr val="bg1"/>
              </a:solidFill>
              <a:cs typeface="Apex Serif Book"/>
            </a:endParaRPr>
          </a:p>
          <a:p>
            <a:pPr algn="just"/>
            <a:r>
              <a:rPr lang="en-US" sz="2400" b="1" dirty="0">
                <a:solidFill>
                  <a:schemeClr val="bg1"/>
                </a:solidFill>
                <a:cs typeface="Apex Serif Book"/>
              </a:rPr>
              <a:t>NON-COMPULSORY BRIEFING SESSION</a:t>
            </a:r>
          </a:p>
          <a:p>
            <a:pPr algn="just"/>
            <a:r>
              <a:rPr lang="en-US" sz="2400" b="1" dirty="0">
                <a:solidFill>
                  <a:schemeClr val="bg1"/>
                </a:solidFill>
                <a:cs typeface="Apex Serif Book"/>
              </a:rPr>
              <a:t> </a:t>
            </a:r>
          </a:p>
          <a:p>
            <a:pPr algn="just"/>
            <a:r>
              <a:rPr lang="en-US" sz="2400" b="1" dirty="0">
                <a:solidFill>
                  <a:schemeClr val="bg1"/>
                </a:solidFill>
                <a:cs typeface="Apex Serif Book"/>
              </a:rPr>
              <a:t>TRANSNET REQUEST FOR PROPOSAL [RFP] : HOAC HO 40235</a:t>
            </a:r>
          </a:p>
          <a:p>
            <a:pPr algn="just"/>
            <a:endParaRPr lang="en-US" sz="2400" b="1" dirty="0">
              <a:solidFill>
                <a:schemeClr val="bg1"/>
              </a:solidFill>
              <a:cs typeface="Apex Serif Book"/>
            </a:endParaRPr>
          </a:p>
          <a:p>
            <a:pPr algn="just"/>
            <a:r>
              <a:rPr lang="en-US" sz="2400" b="1" dirty="0">
                <a:solidFill>
                  <a:schemeClr val="bg1"/>
                </a:solidFill>
                <a:cs typeface="Apex Serif Book"/>
              </a:rPr>
              <a:t>DESCRIPTION: </a:t>
            </a:r>
            <a:r>
              <a:rPr lang="en-GB" sz="2400" b="1" dirty="0">
                <a:solidFill>
                  <a:schemeClr val="bg1"/>
                </a:solidFill>
                <a:effectLst/>
                <a:latin typeface="Tahoma" panose="020B0604030504040204" pitchFamily="34" charset="0"/>
                <a:ea typeface="Calibri" panose="020F0502020204030204" pitchFamily="34" charset="0"/>
              </a:rPr>
              <a:t>REQUEST FOR INFORMATION - FOR THE PROVISION OF DIGITAL BUSINESS EXECUTION PROVIDER</a:t>
            </a:r>
          </a:p>
          <a:p>
            <a:pPr algn="just"/>
            <a:endParaRPr lang="en-US" sz="2400" b="1" dirty="0">
              <a:solidFill>
                <a:schemeClr val="bg1"/>
              </a:solidFill>
              <a:cs typeface="Apex Serif Book"/>
            </a:endParaRPr>
          </a:p>
          <a:p>
            <a:r>
              <a:rPr lang="en-US" sz="2400" b="1" dirty="0">
                <a:solidFill>
                  <a:schemeClr val="bg1"/>
                </a:solidFill>
                <a:cs typeface="Apex Serif Book"/>
              </a:rPr>
              <a:t>DATE: 02 FEBRUARY 2022 AT 11H00</a:t>
            </a:r>
          </a:p>
          <a:p>
            <a:r>
              <a:rPr lang="en-US" sz="2400" b="1" dirty="0">
                <a:solidFill>
                  <a:schemeClr val="bg1"/>
                </a:solidFill>
                <a:cs typeface="Apex Serif Book"/>
              </a:rPr>
              <a:t>VIA MS TEAMS</a:t>
            </a:r>
            <a:endParaRPr lang="en-ZA" sz="2400" b="1" kern="0" spc="8" dirty="0">
              <a:solidFill>
                <a:schemeClr val="bg1"/>
              </a:solidFill>
            </a:endParaRPr>
          </a:p>
        </p:txBody>
      </p:sp>
    </p:spTree>
    <p:extLst>
      <p:ext uri="{BB962C8B-B14F-4D97-AF65-F5344CB8AC3E}">
        <p14:creationId xmlns:p14="http://schemas.microsoft.com/office/powerpoint/2010/main" val="3566936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A71461BF-74B9-4877-9969-8F6215F87967}"/>
              </a:ext>
            </a:extLst>
          </p:cNvPr>
          <p:cNvSpPr txBox="1">
            <a:spLocks/>
          </p:cNvSpPr>
          <p:nvPr/>
        </p:nvSpPr>
        <p:spPr>
          <a:xfrm>
            <a:off x="1636975" y="4266126"/>
            <a:ext cx="7012180" cy="1280235"/>
          </a:xfrm>
          <a:prstGeom prst="rect">
            <a:avLst/>
          </a:prstGeom>
        </p:spPr>
        <p:txBody>
          <a:bodyPr/>
          <a:lst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a:lnSpc>
                <a:spcPct val="150000"/>
              </a:lnSpc>
            </a:pPr>
            <a:r>
              <a:rPr lang="en-US" sz="3200" b="1">
                <a:solidFill>
                  <a:schemeClr val="bg1"/>
                </a:solidFill>
                <a:cs typeface="Apex Serif Book"/>
              </a:rPr>
              <a:t>THANK YOU</a:t>
            </a:r>
          </a:p>
        </p:txBody>
      </p:sp>
    </p:spTree>
    <p:extLst>
      <p:ext uri="{BB962C8B-B14F-4D97-AF65-F5344CB8AC3E}">
        <p14:creationId xmlns:p14="http://schemas.microsoft.com/office/powerpoint/2010/main" val="373043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nvPr>
        </p:nvGraphicFramePr>
        <p:xfrm>
          <a:off x="1525192" y="858443"/>
          <a:ext cx="1190" cy="1190"/>
        </p:xfrm>
        <a:graphic>
          <a:graphicData uri="http://schemas.openxmlformats.org/presentationml/2006/ole">
            <mc:AlternateContent xmlns:mc="http://schemas.openxmlformats.org/markup-compatibility/2006">
              <mc:Choice xmlns:v="urn:schemas-microsoft-com:vml" Requires="v">
                <p:oleObj spid="_x0000_s7193"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25192" y="858443"/>
                        <a:ext cx="1190" cy="1190"/>
                      </a:xfrm>
                      <a:prstGeom prst="rect">
                        <a:avLst/>
                      </a:prstGeom>
                    </p:spPr>
                  </p:pic>
                </p:oleObj>
              </mc:Fallback>
            </mc:AlternateContent>
          </a:graphicData>
        </a:graphic>
      </p:graphicFrame>
      <p:sp>
        <p:nvSpPr>
          <p:cNvPr id="5" name="Rectangle 4" hidden="1"/>
          <p:cNvSpPr/>
          <p:nvPr>
            <p:custDataLst>
              <p:tags r:id="rId4"/>
            </p:custDataLst>
          </p:nvPr>
        </p:nvSpPr>
        <p:spPr bwMode="auto">
          <a:xfrm>
            <a:off x="1524002" y="857252"/>
            <a:ext cx="119063"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ZA" sz="1900">
              <a:solidFill>
                <a:srgbClr val="768F4C"/>
              </a:solidFill>
              <a:latin typeface="Calibri" panose="020F0502020204030204" pitchFamily="34" charset="0"/>
              <a:sym typeface="Calibri" panose="020F0502020204030204" pitchFamily="34" charset="0"/>
            </a:endParaRPr>
          </a:p>
        </p:txBody>
      </p:sp>
      <p:sp>
        <p:nvSpPr>
          <p:cNvPr id="2" name="Title 1"/>
          <p:cNvSpPr>
            <a:spLocks noGrp="1"/>
          </p:cNvSpPr>
          <p:nvPr>
            <p:ph type="ctrTitle"/>
          </p:nvPr>
        </p:nvSpPr>
        <p:spPr/>
        <p:txBody>
          <a:bodyPr/>
          <a:lstStyle/>
          <a:p>
            <a:r>
              <a:rPr lang="en-ZA" altLang="en-US" sz="2400" dirty="0">
                <a:solidFill>
                  <a:schemeClr val="tx1"/>
                </a:solidFill>
              </a:rPr>
              <a:t>AGENDA</a:t>
            </a:r>
            <a:endParaRPr lang="en-ZA" sz="2400" dirty="0">
              <a:solidFill>
                <a:schemeClr val="tx1"/>
              </a:solidFill>
            </a:endParaRPr>
          </a:p>
        </p:txBody>
      </p:sp>
      <p:sp>
        <p:nvSpPr>
          <p:cNvPr id="6" name="Content Placeholder 5">
            <a:extLst>
              <a:ext uri="{FF2B5EF4-FFF2-40B4-BE49-F238E27FC236}">
                <a16:creationId xmlns:a16="http://schemas.microsoft.com/office/drawing/2014/main" id="{17A7AF65-833E-4244-BF69-ACD997DACFE8}"/>
              </a:ext>
            </a:extLst>
          </p:cNvPr>
          <p:cNvSpPr>
            <a:spLocks noGrp="1"/>
          </p:cNvSpPr>
          <p:nvPr>
            <p:ph idx="1"/>
          </p:nvPr>
        </p:nvSpPr>
        <p:spPr>
          <a:xfrm>
            <a:off x="568328" y="1139483"/>
            <a:ext cx="11055343" cy="5528603"/>
          </a:xfrm>
        </p:spPr>
        <p:txBody>
          <a:bodyPr/>
          <a:lstStyle/>
          <a:p>
            <a:pPr marL="457200" indent="-457200">
              <a:spcBef>
                <a:spcPct val="50000"/>
              </a:spcBef>
              <a:buFont typeface="+mj-lt"/>
              <a:buAutoNum type="arabicPeriod"/>
              <a:defRPr/>
            </a:pPr>
            <a:r>
              <a:rPr lang="en-ZA" altLang="en-US" dirty="0">
                <a:solidFill>
                  <a:schemeClr val="tx1"/>
                </a:solidFill>
                <a:cs typeface="Arial" charset="0"/>
              </a:rPr>
              <a:t>Introduction / Welcoming </a:t>
            </a:r>
          </a:p>
          <a:p>
            <a:pPr marL="457200" indent="-457200">
              <a:spcBef>
                <a:spcPct val="50000"/>
              </a:spcBef>
              <a:buFont typeface="+mj-lt"/>
              <a:buAutoNum type="arabicPeriod"/>
              <a:defRPr/>
            </a:pPr>
            <a:r>
              <a:rPr lang="en-ZA" altLang="en-US" dirty="0">
                <a:solidFill>
                  <a:schemeClr val="tx1"/>
                </a:solidFill>
                <a:cs typeface="Arial" charset="0"/>
              </a:rPr>
              <a:t>Safety </a:t>
            </a:r>
          </a:p>
          <a:p>
            <a:pPr marL="457200" indent="-457200">
              <a:spcBef>
                <a:spcPct val="50000"/>
              </a:spcBef>
              <a:buFont typeface="+mj-lt"/>
              <a:buAutoNum type="arabicPeriod"/>
              <a:defRPr/>
            </a:pPr>
            <a:r>
              <a:rPr lang="en-ZA" altLang="en-US" dirty="0">
                <a:solidFill>
                  <a:schemeClr val="tx1"/>
                </a:solidFill>
                <a:cs typeface="Arial" charset="0"/>
              </a:rPr>
              <a:t>Housekeeping and General Rules</a:t>
            </a:r>
            <a:endParaRPr lang="en-GB" altLang="en-US" dirty="0">
              <a:solidFill>
                <a:schemeClr val="tx1"/>
              </a:solidFill>
              <a:cs typeface="Arial" charset="0"/>
            </a:endParaRPr>
          </a:p>
          <a:p>
            <a:pPr marL="457200" indent="-457200">
              <a:spcBef>
                <a:spcPct val="50000"/>
              </a:spcBef>
              <a:buFont typeface="+mj-lt"/>
              <a:buAutoNum type="arabicPeriod"/>
              <a:defRPr/>
            </a:pPr>
            <a:r>
              <a:rPr lang="en-ZA" altLang="en-US" dirty="0">
                <a:solidFill>
                  <a:schemeClr val="tx1"/>
                </a:solidFill>
                <a:cs typeface="Arial" charset="0"/>
              </a:rPr>
              <a:t>Attendance, and Declaration of Interest</a:t>
            </a:r>
          </a:p>
          <a:p>
            <a:pPr marL="457200" indent="-457200">
              <a:spcBef>
                <a:spcPct val="50000"/>
              </a:spcBef>
              <a:buFont typeface="+mj-lt"/>
              <a:buAutoNum type="arabicPeriod"/>
              <a:defRPr/>
            </a:pPr>
            <a:r>
              <a:rPr lang="en-ZA" altLang="en-US" dirty="0">
                <a:solidFill>
                  <a:schemeClr val="tx1"/>
                </a:solidFill>
                <a:cs typeface="Arial" charset="0"/>
              </a:rPr>
              <a:t>Allow for completion of the presentation</a:t>
            </a:r>
          </a:p>
          <a:p>
            <a:pPr marL="457200" indent="-457200">
              <a:spcBef>
                <a:spcPct val="50000"/>
              </a:spcBef>
              <a:buFont typeface="+mj-lt"/>
              <a:buAutoNum type="arabicPeriod"/>
              <a:defRPr/>
            </a:pPr>
            <a:r>
              <a:rPr lang="en-ZA" altLang="en-US" dirty="0">
                <a:solidFill>
                  <a:schemeClr val="tx1"/>
                </a:solidFill>
                <a:cs typeface="Arial" charset="0"/>
              </a:rPr>
              <a:t>In the interest of fairness, all questions relating to clarification of this RFI are to be submitted in writing to </a:t>
            </a:r>
            <a:r>
              <a:rPr lang="en-ZA" altLang="en-US" dirty="0">
                <a:solidFill>
                  <a:schemeClr val="tx1"/>
                </a:solidFill>
                <a:cs typeface="Arial" charset="0"/>
                <a:hlinkClick r:id="rId8">
                  <a:extLst>
                    <a:ext uri="{A12FA001-AC4F-418D-AE19-62706E023703}">
                      <ahyp:hlinkClr xmlns:ahyp="http://schemas.microsoft.com/office/drawing/2018/hyperlinkcolor" val="tx"/>
                    </a:ext>
                  </a:extLst>
                </a:hlinkClick>
              </a:rPr>
              <a:t>Madumetja.Mabitsela@transnet.net</a:t>
            </a:r>
            <a:r>
              <a:rPr lang="en-ZA" altLang="en-US" dirty="0">
                <a:solidFill>
                  <a:schemeClr val="tx1"/>
                </a:solidFill>
                <a:cs typeface="Arial" charset="0"/>
              </a:rPr>
              <a:t> by the 13 February 2023 at 10:00am. Answers will be shared with </a:t>
            </a:r>
            <a:r>
              <a:rPr lang="en-ZA" altLang="en-US" b="1" dirty="0">
                <a:solidFill>
                  <a:schemeClr val="tx1"/>
                </a:solidFill>
                <a:cs typeface="Arial" charset="0"/>
              </a:rPr>
              <a:t>ALL</a:t>
            </a:r>
            <a:r>
              <a:rPr lang="en-ZA" altLang="en-US" dirty="0">
                <a:solidFill>
                  <a:schemeClr val="tx1"/>
                </a:solidFill>
                <a:cs typeface="Arial" charset="0"/>
              </a:rPr>
              <a:t> Bidders present at this non-compulsory Briefing Session</a:t>
            </a:r>
          </a:p>
          <a:p>
            <a:pPr marL="457200" indent="-457200">
              <a:spcBef>
                <a:spcPct val="50000"/>
              </a:spcBef>
              <a:buFont typeface="+mj-lt"/>
              <a:buAutoNum type="arabicPeriod"/>
              <a:defRPr/>
            </a:pPr>
            <a:r>
              <a:rPr lang="en-US" altLang="en-US" dirty="0">
                <a:solidFill>
                  <a:schemeClr val="tx1"/>
                </a:solidFill>
                <a:cs typeface="Arial" charset="0"/>
              </a:rPr>
              <a:t>After the closing date of the RFP, a Respondent may only communicate with the Prudence Nkabinde, at telephone number 011 584 0821, email </a:t>
            </a:r>
            <a:r>
              <a:rPr lang="en-US" altLang="en-US" u="sng" dirty="0">
                <a:solidFill>
                  <a:schemeClr val="tx1"/>
                </a:solidFill>
                <a:cs typeface="Arial" charset="0"/>
              </a:rPr>
              <a:t>Prudence.Nkabinde@transnet.net</a:t>
            </a:r>
            <a:r>
              <a:rPr lang="en-US" altLang="en-US" dirty="0">
                <a:solidFill>
                  <a:schemeClr val="tx1"/>
                </a:solidFill>
                <a:cs typeface="Arial" charset="0"/>
              </a:rPr>
              <a:t> on any matter relating to its RFP Proposal.</a:t>
            </a:r>
            <a:endParaRPr lang="en-ZA" altLang="en-US" dirty="0">
              <a:solidFill>
                <a:schemeClr val="tx1"/>
              </a:solidFill>
              <a:cs typeface="Arial" charset="0"/>
            </a:endParaRPr>
          </a:p>
          <a:p>
            <a:pPr marL="457200" indent="-457200">
              <a:spcBef>
                <a:spcPct val="50000"/>
              </a:spcBef>
              <a:buFont typeface="+mj-lt"/>
              <a:buAutoNum type="arabicPeriod"/>
              <a:defRPr/>
            </a:pPr>
            <a:r>
              <a:rPr lang="en-ZA" altLang="en-US" dirty="0">
                <a:solidFill>
                  <a:schemeClr val="tx1"/>
                </a:solidFill>
                <a:cs typeface="Arial" charset="0"/>
              </a:rPr>
              <a:t>Information will not be repeated for the benefit of Respondents joining late</a:t>
            </a:r>
            <a:endParaRPr lang="en-ZA" dirty="0">
              <a:solidFill>
                <a:schemeClr val="tx1"/>
              </a:solidFill>
            </a:endParaRPr>
          </a:p>
        </p:txBody>
      </p:sp>
    </p:spTree>
    <p:custDataLst>
      <p:tags r:id="rId2"/>
    </p:custDataLst>
    <p:extLst>
      <p:ext uri="{BB962C8B-B14F-4D97-AF65-F5344CB8AC3E}">
        <p14:creationId xmlns:p14="http://schemas.microsoft.com/office/powerpoint/2010/main" val="111581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8216"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144589" y="1589"/>
                        <a:ext cx="1587" cy="1587"/>
                      </a:xfrm>
                      <a:prstGeom prst="rect">
                        <a:avLst/>
                      </a:prstGeom>
                    </p:spPr>
                  </p:pic>
                </p:oleObj>
              </mc:Fallback>
            </mc:AlternateContent>
          </a:graphicData>
        </a:graphic>
      </p:graphicFrame>
      <p:sp>
        <p:nvSpPr>
          <p:cNvPr id="2" name="Title 1"/>
          <p:cNvSpPr>
            <a:spLocks noGrp="1"/>
          </p:cNvSpPr>
          <p:nvPr>
            <p:ph type="ctrTitle"/>
          </p:nvPr>
        </p:nvSpPr>
        <p:spPr/>
        <p:txBody>
          <a:bodyPr/>
          <a:lstStyle/>
          <a:p>
            <a:r>
              <a:rPr lang="en-ZA" sz="2400" dirty="0"/>
              <a:t>RFI DESCRIPTION</a:t>
            </a:r>
          </a:p>
        </p:txBody>
      </p:sp>
      <p:sp>
        <p:nvSpPr>
          <p:cNvPr id="3" name="Content Placeholder 2"/>
          <p:cNvSpPr>
            <a:spLocks noGrp="1"/>
          </p:cNvSpPr>
          <p:nvPr>
            <p:ph idx="1"/>
          </p:nvPr>
        </p:nvSpPr>
        <p:spPr/>
        <p:txBody>
          <a:bodyPr/>
          <a:lstStyle/>
          <a:p>
            <a:pPr algn="just"/>
            <a:r>
              <a:rPr lang="en-US" sz="1800" b="1" dirty="0">
                <a:solidFill>
                  <a:schemeClr val="tx1"/>
                </a:solidFill>
                <a:ea typeface="Tahoma"/>
                <a:cs typeface="Tahoma"/>
              </a:rPr>
              <a:t>TRANSNET REQUEST FOR INFORMATION [RFI] NUMBER : HOAC HO 40235</a:t>
            </a:r>
          </a:p>
          <a:p>
            <a:pPr algn="just"/>
            <a:endParaRPr lang="en-US" sz="1800" b="1" dirty="0">
              <a:solidFill>
                <a:schemeClr val="tx1"/>
              </a:solidFill>
              <a:ea typeface="Tahoma"/>
              <a:cs typeface="Tahoma"/>
            </a:endParaRPr>
          </a:p>
          <a:p>
            <a:pPr algn="just"/>
            <a:r>
              <a:rPr lang="en-GB" sz="1800" b="1" dirty="0">
                <a:solidFill>
                  <a:schemeClr val="tx1"/>
                </a:solidFill>
                <a:effectLst/>
                <a:latin typeface="Tahoma" panose="020B0604030504040204" pitchFamily="34" charset="0"/>
                <a:ea typeface="Calibri" panose="020F0502020204030204" pitchFamily="34" charset="0"/>
              </a:rPr>
              <a:t>REQUEST FOR INFORMATION - FOR THE PROVISION OF DIGITAL BUSINESS EXECUTION PROVIDER</a:t>
            </a:r>
            <a:r>
              <a:rPr lang="en-US" sz="1800" b="1" dirty="0">
                <a:solidFill>
                  <a:schemeClr val="tx1"/>
                </a:solidFill>
                <a:ea typeface="Tahoma"/>
                <a:cs typeface="Tahoma"/>
              </a:rPr>
              <a:t>.</a:t>
            </a:r>
          </a:p>
          <a:p>
            <a:endParaRPr lang="en-GB" sz="1800" b="1" dirty="0">
              <a:solidFill>
                <a:schemeClr val="tx1"/>
              </a:solidFill>
              <a:ea typeface="Tahoma"/>
              <a:cs typeface="Tahoma"/>
            </a:endParaRPr>
          </a:p>
          <a:p>
            <a:r>
              <a:rPr lang="en-GB" sz="1800" b="1" dirty="0">
                <a:solidFill>
                  <a:schemeClr val="tx1"/>
                </a:solidFill>
                <a:ea typeface="Tahoma"/>
                <a:cs typeface="Tahoma"/>
              </a:rPr>
              <a:t>CLOSING DATE		: 	23 FEBRUARY 2023</a:t>
            </a:r>
            <a:endParaRPr lang="en-ZA" sz="1800" b="1" dirty="0">
              <a:solidFill>
                <a:schemeClr val="tx1"/>
              </a:solidFill>
              <a:ea typeface="Tahoma"/>
              <a:cs typeface="Tahoma"/>
            </a:endParaRPr>
          </a:p>
          <a:p>
            <a:r>
              <a:rPr lang="en-GB" sz="1800" b="1" dirty="0">
                <a:solidFill>
                  <a:schemeClr val="tx1"/>
                </a:solidFill>
                <a:ea typeface="Tahoma"/>
                <a:cs typeface="Tahoma"/>
              </a:rPr>
              <a:t>CLOSING TIME		: 	10AM</a:t>
            </a:r>
            <a:endParaRPr lang="en-ZA" sz="1800" b="1" dirty="0">
              <a:solidFill>
                <a:schemeClr val="tx1"/>
              </a:solidFill>
              <a:ea typeface="Tahoma"/>
              <a:cs typeface="Tahoma"/>
            </a:endParaRPr>
          </a:p>
          <a:p>
            <a:r>
              <a:rPr lang="en-GB" sz="1800" b="1" dirty="0">
                <a:solidFill>
                  <a:schemeClr val="tx1"/>
                </a:solidFill>
                <a:ea typeface="Tahoma"/>
                <a:cs typeface="Tahoma"/>
              </a:rPr>
              <a:t>BID VALIDITY PERIOD	: 	190 BUSINESS DAYS FROM CLOSING DATE (28/11/2023)</a:t>
            </a:r>
            <a:endParaRPr lang="en-ZA" sz="1800" b="1" dirty="0">
              <a:solidFill>
                <a:schemeClr val="tx1"/>
              </a:solidFill>
              <a:ea typeface="Tahoma"/>
              <a:cs typeface="Tahoma"/>
            </a:endParaRPr>
          </a:p>
          <a:p>
            <a:endParaRPr lang="en-ZA" sz="1400" dirty="0"/>
          </a:p>
        </p:txBody>
      </p:sp>
      <p:sp>
        <p:nvSpPr>
          <p:cNvPr id="5" name="Footer Placeholder 4">
            <a:extLst>
              <a:ext uri="{FF2B5EF4-FFF2-40B4-BE49-F238E27FC236}">
                <a16:creationId xmlns:a16="http://schemas.microsoft.com/office/drawing/2014/main" id="{0ED6E2A0-B3BE-4356-917D-B11DF1522DAA}"/>
              </a:ext>
            </a:extLst>
          </p:cNvPr>
          <p:cNvSpPr>
            <a:spLocks noGrp="1"/>
          </p:cNvSpPr>
          <p:nvPr>
            <p:ph type="ftr" sz="quarter" idx="4294967295"/>
          </p:nvPr>
        </p:nvSpPr>
        <p:spPr>
          <a:xfrm>
            <a:off x="0" y="6597650"/>
            <a:ext cx="7158038" cy="260350"/>
          </a:xfrm>
          <a:prstGeom prst="rect">
            <a:avLst/>
          </a:prstGeom>
        </p:spPr>
        <p:txBody>
          <a:bodyPr anchor="ctr"/>
          <a:lstStyle/>
          <a:p>
            <a:r>
              <a:rPr lang="en-ZA" sz="800" i="1"/>
              <a:t>Footnote/Source: Delete of not required</a:t>
            </a:r>
          </a:p>
        </p:txBody>
      </p:sp>
    </p:spTree>
    <p:extLst>
      <p:ext uri="{BB962C8B-B14F-4D97-AF65-F5344CB8AC3E}">
        <p14:creationId xmlns:p14="http://schemas.microsoft.com/office/powerpoint/2010/main" val="408044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924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44589" y="1589"/>
                        <a:ext cx="1587" cy="1587"/>
                      </a:xfrm>
                      <a:prstGeom prst="rect">
                        <a:avLst/>
                      </a:prstGeom>
                    </p:spPr>
                  </p:pic>
                </p:oleObj>
              </mc:Fallback>
            </mc:AlternateContent>
          </a:graphicData>
        </a:graphic>
      </p:graphicFrame>
      <p:sp>
        <p:nvSpPr>
          <p:cNvPr id="14" name="Title 13"/>
          <p:cNvSpPr>
            <a:spLocks noGrp="1"/>
          </p:cNvSpPr>
          <p:nvPr>
            <p:ph type="ctrTitle"/>
          </p:nvPr>
        </p:nvSpPr>
        <p:spPr/>
        <p:txBody>
          <a:bodyPr/>
          <a:lstStyle/>
          <a:p>
            <a:r>
              <a:rPr lang="en-US" sz="2400" dirty="0">
                <a:solidFill>
                  <a:schemeClr val="tx1"/>
                </a:solidFill>
              </a:rPr>
              <a:t>ESSENTIAL RETURNABLE DOCUMENTS &amp; SCHEDULES</a:t>
            </a:r>
            <a:r>
              <a:rPr lang="en-US" sz="2400" dirty="0"/>
              <a:t>	 </a:t>
            </a:r>
            <a:endParaRPr lang="en-ZA" sz="3200" dirty="0"/>
          </a:p>
        </p:txBody>
      </p:sp>
      <p:sp>
        <p:nvSpPr>
          <p:cNvPr id="4" name="Content Placeholder 3">
            <a:extLst>
              <a:ext uri="{FF2B5EF4-FFF2-40B4-BE49-F238E27FC236}">
                <a16:creationId xmlns:a16="http://schemas.microsoft.com/office/drawing/2014/main" id="{AB74FF69-2EF9-4319-929F-7959180D4033}"/>
              </a:ext>
            </a:extLst>
          </p:cNvPr>
          <p:cNvSpPr>
            <a:spLocks noGrp="1"/>
          </p:cNvSpPr>
          <p:nvPr>
            <p:ph idx="1"/>
          </p:nvPr>
        </p:nvSpPr>
        <p:spPr>
          <a:xfrm>
            <a:off x="568328" y="1201381"/>
            <a:ext cx="11055343" cy="4313154"/>
          </a:xfrm>
        </p:spPr>
        <p:txBody>
          <a:bodyPr/>
          <a:lstStyle/>
          <a:p>
            <a:r>
              <a:rPr lang="en-US" sz="1800" dirty="0">
                <a:solidFill>
                  <a:schemeClr val="tx1"/>
                </a:solidFill>
                <a:ea typeface="Tahoma"/>
                <a:cs typeface="Tahoma"/>
              </a:rPr>
              <a:t>In the case of Joint Ventures, a copy of the Joint Venture Agreement or written confirmation of the intention to enter into a Joint Venture Agreement</a:t>
            </a:r>
          </a:p>
          <a:p>
            <a:r>
              <a:rPr lang="en-US" sz="1800" dirty="0">
                <a:solidFill>
                  <a:srgbClr val="FF0000"/>
                </a:solidFill>
                <a:ea typeface="Tahoma"/>
                <a:cs typeface="Tahoma"/>
              </a:rPr>
              <a:t>Refer to pages 7 and 26/34 in the RFI </a:t>
            </a:r>
          </a:p>
          <a:p>
            <a:r>
              <a:rPr lang="en-ZA" sz="1800" b="0" i="0" u="none" strike="noStrike" baseline="0" dirty="0">
                <a:solidFill>
                  <a:srgbClr val="000000"/>
                </a:solidFill>
                <a:latin typeface="Tahoma" panose="020B0604030504040204" pitchFamily="34" charset="0"/>
              </a:rPr>
              <a:t>SECTION 1: SBD1 FORM 	</a:t>
            </a:r>
          </a:p>
          <a:p>
            <a:r>
              <a:rPr lang="en-US" sz="1800" b="0" i="0" u="none" strike="noStrike" baseline="0" dirty="0">
                <a:solidFill>
                  <a:srgbClr val="000000"/>
                </a:solidFill>
                <a:latin typeface="Tahoma" panose="020B0604030504040204" pitchFamily="34" charset="0"/>
              </a:rPr>
              <a:t>SECTION 2: Notice to Respondents 	</a:t>
            </a:r>
          </a:p>
          <a:p>
            <a:r>
              <a:rPr lang="en-US" sz="1800" b="0" i="0" u="none" strike="noStrike" baseline="0" dirty="0">
                <a:solidFill>
                  <a:srgbClr val="000000"/>
                </a:solidFill>
                <a:latin typeface="Tahoma" panose="020B0604030504040204" pitchFamily="34" charset="0"/>
              </a:rPr>
              <a:t>SECTION 3: RFI Scope of Requirements 	</a:t>
            </a:r>
          </a:p>
          <a:p>
            <a:r>
              <a:rPr lang="fr-FR" sz="1800" b="0" i="0" u="none" strike="noStrike" baseline="0" dirty="0">
                <a:solidFill>
                  <a:srgbClr val="000000"/>
                </a:solidFill>
                <a:latin typeface="Tahoma" panose="020B0604030504040204" pitchFamily="34" charset="0"/>
              </a:rPr>
              <a:t>SECTION 4: </a:t>
            </a:r>
            <a:r>
              <a:rPr lang="fr-FR" sz="1800" b="0" i="0" u="none" strike="noStrike" baseline="0" dirty="0" err="1">
                <a:solidFill>
                  <a:srgbClr val="000000"/>
                </a:solidFill>
                <a:latin typeface="Tahoma" panose="020B0604030504040204" pitchFamily="34" charset="0"/>
              </a:rPr>
              <a:t>Transnet’s</a:t>
            </a:r>
            <a:r>
              <a:rPr lang="fr-FR" sz="1800" b="0" i="0" u="none" strike="noStrike" baseline="0" dirty="0">
                <a:solidFill>
                  <a:srgbClr val="000000"/>
                </a:solidFill>
                <a:latin typeface="Tahoma" panose="020B0604030504040204" pitchFamily="34" charset="0"/>
              </a:rPr>
              <a:t> RFI Information 	</a:t>
            </a:r>
          </a:p>
          <a:p>
            <a:r>
              <a:rPr lang="en-US" sz="1800" b="0" i="0" u="none" strike="noStrike" baseline="0" dirty="0">
                <a:solidFill>
                  <a:srgbClr val="000000"/>
                </a:solidFill>
                <a:latin typeface="Tahoma" panose="020B0604030504040204" pitchFamily="34" charset="0"/>
              </a:rPr>
              <a:t>SECTION 5: Expression of Interest 	</a:t>
            </a:r>
          </a:p>
          <a:p>
            <a:r>
              <a:rPr lang="en-US" sz="1800" b="0" i="0" u="none" strike="noStrike" baseline="0" dirty="0">
                <a:solidFill>
                  <a:srgbClr val="000000"/>
                </a:solidFill>
                <a:latin typeface="Tahoma" panose="020B0604030504040204" pitchFamily="34" charset="0"/>
              </a:rPr>
              <a:t>DIGITAL BUSINESS EXECUTION PROVIDER </a:t>
            </a:r>
          </a:p>
          <a:p>
            <a:r>
              <a:rPr lang="en-US" sz="1800" b="0" i="0" u="none" strike="noStrike" baseline="0" dirty="0">
                <a:solidFill>
                  <a:srgbClr val="000000"/>
                </a:solidFill>
                <a:latin typeface="Tahoma" panose="020B0604030504040204" pitchFamily="34" charset="0"/>
              </a:rPr>
              <a:t>PROPOSAL(</a:t>
            </a:r>
            <a:r>
              <a:rPr lang="en-US" sz="1800" b="0" i="0" u="none" strike="noStrike" baseline="0" dirty="0">
                <a:solidFill>
                  <a:srgbClr val="000000"/>
                </a:solidFill>
                <a:highlight>
                  <a:srgbClr val="FFFF00"/>
                </a:highlight>
                <a:latin typeface="Tahoma" panose="020B0604030504040204" pitchFamily="34" charset="0"/>
              </a:rPr>
              <a:t>Subcontracting details, Local content and costing</a:t>
            </a:r>
            <a:r>
              <a:rPr lang="en-US" sz="1800" b="0" i="0" u="none" strike="noStrike" baseline="0" dirty="0">
                <a:solidFill>
                  <a:srgbClr val="000000"/>
                </a:solidFill>
                <a:latin typeface="Tahoma" panose="020B0604030504040204" pitchFamily="34" charset="0"/>
              </a:rPr>
              <a:t>) 	</a:t>
            </a:r>
          </a:p>
          <a:p>
            <a:r>
              <a:rPr lang="en-US" sz="1800" b="0" i="0" u="none" strike="noStrike" baseline="0" dirty="0">
                <a:solidFill>
                  <a:srgbClr val="000000"/>
                </a:solidFill>
                <a:latin typeface="Tahoma" panose="020B0604030504040204" pitchFamily="34" charset="0"/>
              </a:rPr>
              <a:t>	</a:t>
            </a:r>
          </a:p>
          <a:p>
            <a:r>
              <a:rPr lang="en-US" dirty="0"/>
              <a:t>	</a:t>
            </a:r>
          </a:p>
          <a:p>
            <a:endParaRPr lang="en-US" sz="1800" dirty="0">
              <a:solidFill>
                <a:schemeClr val="tx1"/>
              </a:solidFill>
              <a:ea typeface="Tahoma"/>
              <a:cs typeface="Tahoma"/>
            </a:endParaRPr>
          </a:p>
        </p:txBody>
      </p:sp>
      <p:sp>
        <p:nvSpPr>
          <p:cNvPr id="2" name="TextBox 1">
            <a:extLst>
              <a:ext uri="{FF2B5EF4-FFF2-40B4-BE49-F238E27FC236}">
                <a16:creationId xmlns:a16="http://schemas.microsoft.com/office/drawing/2014/main" id="{25D75CF3-620C-493E-A526-65C0AC79D567}"/>
              </a:ext>
            </a:extLst>
          </p:cNvPr>
          <p:cNvSpPr txBox="1"/>
          <p:nvPr/>
        </p:nvSpPr>
        <p:spPr>
          <a:xfrm>
            <a:off x="5373858" y="2377439"/>
            <a:ext cx="6249814" cy="2863348"/>
          </a:xfrm>
          <a:prstGeom prst="rect">
            <a:avLst/>
          </a:prstGeom>
          <a:noFill/>
        </p:spPr>
        <p:txBody>
          <a:bodyPr wrap="square" rtlCol="0">
            <a:spAutoFit/>
          </a:bodyPr>
          <a:lstStyle/>
          <a:p>
            <a:pPr defTabSz="779173">
              <a:lnSpc>
                <a:spcPct val="110000"/>
              </a:lnSpc>
              <a:spcBef>
                <a:spcPts val="1023"/>
              </a:spcBef>
              <a:spcAft>
                <a:spcPts val="341"/>
              </a:spcAft>
            </a:pPr>
            <a:r>
              <a:rPr lang="en-ZA" dirty="0">
                <a:solidFill>
                  <a:srgbClr val="000000"/>
                </a:solidFill>
                <a:latin typeface="Tahoma" panose="020B0604030504040204" pitchFamily="34" charset="0"/>
              </a:rPr>
              <a:t>SECTION 6: Certificate Of Acquaintance with RFI, Terms &amp; Conditions &amp; Applicable Documents 	</a:t>
            </a:r>
          </a:p>
          <a:p>
            <a:pPr defTabSz="779173">
              <a:lnSpc>
                <a:spcPct val="110000"/>
              </a:lnSpc>
              <a:spcBef>
                <a:spcPts val="1023"/>
              </a:spcBef>
              <a:spcAft>
                <a:spcPts val="341"/>
              </a:spcAft>
            </a:pPr>
            <a:r>
              <a:rPr lang="en-ZA" dirty="0">
                <a:solidFill>
                  <a:srgbClr val="000000"/>
                </a:solidFill>
                <a:latin typeface="Tahoma" panose="020B0604030504040204" pitchFamily="34" charset="0"/>
              </a:rPr>
              <a:t>SECTION 7: RFI clarification request form 	</a:t>
            </a:r>
          </a:p>
          <a:p>
            <a:pPr defTabSz="779173">
              <a:lnSpc>
                <a:spcPct val="110000"/>
              </a:lnSpc>
              <a:spcBef>
                <a:spcPts val="1023"/>
              </a:spcBef>
              <a:spcAft>
                <a:spcPts val="341"/>
              </a:spcAft>
            </a:pPr>
            <a:r>
              <a:rPr lang="en-US" dirty="0">
                <a:solidFill>
                  <a:srgbClr val="000000"/>
                </a:solidFill>
                <a:latin typeface="Tahoma" panose="020B0604030504040204" pitchFamily="34" charset="0"/>
              </a:rPr>
              <a:t>SECTION 8: SBD 4 - Bidder’s Disclosure 	</a:t>
            </a:r>
          </a:p>
          <a:p>
            <a:pPr defTabSz="779173">
              <a:lnSpc>
                <a:spcPct val="110000"/>
              </a:lnSpc>
              <a:spcBef>
                <a:spcPts val="1023"/>
              </a:spcBef>
              <a:spcAft>
                <a:spcPts val="341"/>
              </a:spcAft>
            </a:pPr>
            <a:r>
              <a:rPr lang="en-US" dirty="0">
                <a:solidFill>
                  <a:srgbClr val="000000"/>
                </a:solidFill>
                <a:latin typeface="Tahoma" panose="020B0604030504040204" pitchFamily="34" charset="0"/>
              </a:rPr>
              <a:t>SECTION 9: Certificate of attendance of non-compulsory RFI Briefing 	</a:t>
            </a:r>
          </a:p>
          <a:p>
            <a:pPr defTabSz="779173">
              <a:lnSpc>
                <a:spcPct val="110000"/>
              </a:lnSpc>
              <a:spcBef>
                <a:spcPts val="1023"/>
              </a:spcBef>
              <a:spcAft>
                <a:spcPts val="341"/>
              </a:spcAft>
            </a:pPr>
            <a:r>
              <a:rPr lang="en-US" dirty="0">
                <a:solidFill>
                  <a:srgbClr val="000000"/>
                </a:solidFill>
                <a:latin typeface="Tahoma" panose="020B0604030504040204" pitchFamily="34" charset="0"/>
              </a:rPr>
              <a:t>SECTION10: Protection of Personal Information </a:t>
            </a:r>
            <a:endParaRPr lang="en-ZA" dirty="0">
              <a:solidFill>
                <a:srgbClr val="000000"/>
              </a:solidFill>
              <a:latin typeface="Tahoma" panose="020B0604030504040204" pitchFamily="34" charset="0"/>
            </a:endParaRPr>
          </a:p>
        </p:txBody>
      </p:sp>
    </p:spTree>
    <p:extLst>
      <p:ext uri="{BB962C8B-B14F-4D97-AF65-F5344CB8AC3E}">
        <p14:creationId xmlns:p14="http://schemas.microsoft.com/office/powerpoint/2010/main" val="314095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1026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144589" y="1589"/>
                        <a:ext cx="1587" cy="1587"/>
                      </a:xfrm>
                      <a:prstGeom prst="rect">
                        <a:avLst/>
                      </a:prstGeom>
                    </p:spPr>
                  </p:pic>
                </p:oleObj>
              </mc:Fallback>
            </mc:AlternateContent>
          </a:graphicData>
        </a:graphic>
      </p:graphicFrame>
      <p:sp>
        <p:nvSpPr>
          <p:cNvPr id="5" name="Title 4"/>
          <p:cNvSpPr>
            <a:spLocks noGrp="1"/>
          </p:cNvSpPr>
          <p:nvPr>
            <p:ph type="ctrTitle"/>
          </p:nvPr>
        </p:nvSpPr>
        <p:spPr/>
        <p:txBody>
          <a:bodyPr/>
          <a:lstStyle/>
          <a:p>
            <a:r>
              <a:rPr lang="en-ZA" sz="2400" dirty="0">
                <a:solidFill>
                  <a:schemeClr val="tx1"/>
                </a:solidFill>
              </a:rPr>
              <a:t>NOTICE TO BIDDERS</a:t>
            </a:r>
          </a:p>
        </p:txBody>
      </p:sp>
      <p:sp>
        <p:nvSpPr>
          <p:cNvPr id="4" name="Content Placeholder 3"/>
          <p:cNvSpPr>
            <a:spLocks noGrp="1"/>
          </p:cNvSpPr>
          <p:nvPr>
            <p:ph idx="1"/>
          </p:nvPr>
        </p:nvSpPr>
        <p:spPr/>
        <p:txBody>
          <a:bodyPr/>
          <a:lstStyle/>
          <a:p>
            <a:pPr>
              <a:spcBef>
                <a:spcPct val="50000"/>
              </a:spcBef>
              <a:defRPr/>
            </a:pPr>
            <a:r>
              <a:rPr lang="en-US" altLang="en-US" sz="1800" b="1" dirty="0">
                <a:solidFill>
                  <a:schemeClr val="tx1"/>
                </a:solidFill>
                <a:ea typeface="Tahoma"/>
                <a:cs typeface="Tahoma"/>
              </a:rPr>
              <a:t>SECTION 2 </a:t>
            </a:r>
            <a:r>
              <a:rPr lang="en-US" altLang="en-US" dirty="0"/>
              <a:t>Refer to Page 5/34</a:t>
            </a:r>
            <a:endParaRPr lang="en-US" altLang="en-US" sz="1800" b="1" dirty="0">
              <a:solidFill>
                <a:schemeClr val="tx1"/>
              </a:solidFill>
              <a:ea typeface="Tahoma"/>
              <a:cs typeface="Tahoma"/>
            </a:endParaRPr>
          </a:p>
          <a:p>
            <a:r>
              <a:rPr lang="en-US" sz="1800" dirty="0">
                <a:solidFill>
                  <a:schemeClr val="tx1"/>
                </a:solidFill>
                <a:ea typeface="Tahoma"/>
                <a:cs typeface="Tahoma"/>
              </a:rPr>
              <a:t>This RFI may be downloaded directly from National Treasury’s e-Tender Publication Portal at www.etenders.gov.za.</a:t>
            </a:r>
          </a:p>
          <a:p>
            <a:r>
              <a:rPr lang="en-US" sz="1800" b="1" dirty="0">
                <a:solidFill>
                  <a:schemeClr val="tx1"/>
                </a:solidFill>
                <a:ea typeface="Tahoma"/>
                <a:cs typeface="Tahoma"/>
              </a:rPr>
              <a:t>PROPOSAL SUBMISSION</a:t>
            </a:r>
          </a:p>
          <a:p>
            <a:r>
              <a:rPr lang="en-US" sz="1800" dirty="0">
                <a:solidFill>
                  <a:schemeClr val="tx1"/>
                </a:solidFill>
                <a:ea typeface="Tahoma"/>
                <a:cs typeface="Tahoma"/>
              </a:rPr>
              <a:t>a) The Transnet e-Tender Submission Portal can be accessed as follows:</a:t>
            </a:r>
          </a:p>
          <a:p>
            <a:r>
              <a:rPr lang="en-US" sz="1800" dirty="0">
                <a:solidFill>
                  <a:schemeClr val="tx1"/>
                </a:solidFill>
                <a:ea typeface="Tahoma"/>
                <a:cs typeface="Tahoma"/>
              </a:rPr>
              <a:t>▪ Log on to the Transnet </a:t>
            </a:r>
            <a:r>
              <a:rPr lang="en-US" sz="1800" dirty="0" err="1">
                <a:solidFill>
                  <a:schemeClr val="tx1"/>
                </a:solidFill>
                <a:ea typeface="Tahoma"/>
                <a:cs typeface="Tahoma"/>
              </a:rPr>
              <a:t>eTenders</a:t>
            </a:r>
            <a:r>
              <a:rPr lang="en-US" sz="1800" dirty="0">
                <a:solidFill>
                  <a:schemeClr val="tx1"/>
                </a:solidFill>
                <a:ea typeface="Tahoma"/>
                <a:cs typeface="Tahoma"/>
              </a:rPr>
              <a:t> management platform website (https://www.transnet.net);</a:t>
            </a:r>
          </a:p>
          <a:p>
            <a:r>
              <a:rPr lang="en-US" sz="1800" dirty="0">
                <a:solidFill>
                  <a:schemeClr val="tx1"/>
                </a:solidFill>
                <a:ea typeface="Tahoma"/>
                <a:cs typeface="Tahoma"/>
              </a:rPr>
              <a:t>▪ Click on “TENDERS”; ….</a:t>
            </a:r>
          </a:p>
          <a:p>
            <a:r>
              <a:rPr lang="en-US" sz="1800" dirty="0">
                <a:solidFill>
                  <a:schemeClr val="tx1"/>
                </a:solidFill>
                <a:ea typeface="Tahoma"/>
                <a:cs typeface="Tahoma"/>
              </a:rPr>
              <a:t>Bidders are required to ensure that electronic bid submissions are done at </a:t>
            </a:r>
            <a:r>
              <a:rPr lang="en-US" sz="1800" dirty="0">
                <a:solidFill>
                  <a:schemeClr val="tx1"/>
                </a:solidFill>
                <a:highlight>
                  <a:srgbClr val="FFFF00"/>
                </a:highlight>
                <a:ea typeface="Tahoma"/>
                <a:cs typeface="Tahoma"/>
              </a:rPr>
              <a:t>least a day before the closing </a:t>
            </a:r>
            <a:r>
              <a:rPr lang="en-US" sz="1800" dirty="0">
                <a:solidFill>
                  <a:schemeClr val="tx1"/>
                </a:solidFill>
                <a:ea typeface="Tahoma"/>
                <a:cs typeface="Tahoma"/>
              </a:rPr>
              <a:t>date to prevent issues which they may encounter due to their internet speed, bandwidth or the size of the number of uploads they are submitting. Please do not wait for the last hour to submit. A Bidder can upload 30MB per upload and multiple uploads are permitted</a:t>
            </a:r>
          </a:p>
        </p:txBody>
      </p:sp>
      <p:sp>
        <p:nvSpPr>
          <p:cNvPr id="6" name="Footer Placeholder 4">
            <a:extLst>
              <a:ext uri="{FF2B5EF4-FFF2-40B4-BE49-F238E27FC236}">
                <a16:creationId xmlns:a16="http://schemas.microsoft.com/office/drawing/2014/main" id="{0ED6E2A0-B3BE-4356-917D-B11DF1522DAA}"/>
              </a:ext>
            </a:extLst>
          </p:cNvPr>
          <p:cNvSpPr txBox="1">
            <a:spLocks/>
          </p:cNvSpPr>
          <p:nvPr/>
        </p:nvSpPr>
        <p:spPr>
          <a:xfrm>
            <a:off x="1271468" y="6597650"/>
            <a:ext cx="7157904" cy="260350"/>
          </a:xfrm>
          <a:prstGeom prst="rect">
            <a:avLst/>
          </a:prstGeom>
        </p:spPr>
        <p:txBody>
          <a:bodyPr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81" algn="l" rtl="0" fontAlgn="base">
              <a:spcBef>
                <a:spcPct val="0"/>
              </a:spcBef>
              <a:spcAft>
                <a:spcPct val="0"/>
              </a:spcAft>
              <a:defRPr sz="1600" kern="1200">
                <a:solidFill>
                  <a:schemeClr val="tx1"/>
                </a:solidFill>
                <a:latin typeface="Arial" charset="0"/>
                <a:ea typeface="+mn-ea"/>
                <a:cs typeface="+mn-cs"/>
              </a:defRPr>
            </a:lvl2pPr>
            <a:lvl3pPr marL="932962" algn="l" rtl="0" fontAlgn="base">
              <a:spcBef>
                <a:spcPct val="0"/>
              </a:spcBef>
              <a:spcAft>
                <a:spcPct val="0"/>
              </a:spcAft>
              <a:defRPr sz="1600" kern="1200">
                <a:solidFill>
                  <a:schemeClr val="tx1"/>
                </a:solidFill>
                <a:latin typeface="Arial" charset="0"/>
                <a:ea typeface="+mn-ea"/>
                <a:cs typeface="+mn-cs"/>
              </a:defRPr>
            </a:lvl3pPr>
            <a:lvl4pPr marL="1399443" algn="l" rtl="0" fontAlgn="base">
              <a:spcBef>
                <a:spcPct val="0"/>
              </a:spcBef>
              <a:spcAft>
                <a:spcPct val="0"/>
              </a:spcAft>
              <a:defRPr sz="1600" kern="1200">
                <a:solidFill>
                  <a:schemeClr val="tx1"/>
                </a:solidFill>
                <a:latin typeface="Arial" charset="0"/>
                <a:ea typeface="+mn-ea"/>
                <a:cs typeface="+mn-cs"/>
              </a:defRPr>
            </a:lvl4pPr>
            <a:lvl5pPr marL="1865925" algn="l" rtl="0" fontAlgn="base">
              <a:spcBef>
                <a:spcPct val="0"/>
              </a:spcBef>
              <a:spcAft>
                <a:spcPct val="0"/>
              </a:spcAft>
              <a:defRPr sz="1600" kern="1200">
                <a:solidFill>
                  <a:schemeClr val="tx1"/>
                </a:solidFill>
                <a:latin typeface="Arial" charset="0"/>
                <a:ea typeface="+mn-ea"/>
                <a:cs typeface="+mn-cs"/>
              </a:defRPr>
            </a:lvl5pPr>
            <a:lvl6pPr marL="2332406" algn="l" defTabSz="932962" rtl="0" eaLnBrk="1" latinLnBrk="0" hangingPunct="1">
              <a:defRPr sz="1600" kern="1200">
                <a:solidFill>
                  <a:schemeClr val="tx1"/>
                </a:solidFill>
                <a:latin typeface="Arial" charset="0"/>
                <a:ea typeface="+mn-ea"/>
                <a:cs typeface="+mn-cs"/>
              </a:defRPr>
            </a:lvl6pPr>
            <a:lvl7pPr marL="2798887" algn="l" defTabSz="932962" rtl="0" eaLnBrk="1" latinLnBrk="0" hangingPunct="1">
              <a:defRPr sz="1600" kern="1200">
                <a:solidFill>
                  <a:schemeClr val="tx1"/>
                </a:solidFill>
                <a:latin typeface="Arial" charset="0"/>
                <a:ea typeface="+mn-ea"/>
                <a:cs typeface="+mn-cs"/>
              </a:defRPr>
            </a:lvl7pPr>
            <a:lvl8pPr marL="3265368" algn="l" defTabSz="932962" rtl="0" eaLnBrk="1" latinLnBrk="0" hangingPunct="1">
              <a:defRPr sz="1600" kern="1200">
                <a:solidFill>
                  <a:schemeClr val="tx1"/>
                </a:solidFill>
                <a:latin typeface="Arial" charset="0"/>
                <a:ea typeface="+mn-ea"/>
                <a:cs typeface="+mn-cs"/>
              </a:defRPr>
            </a:lvl8pPr>
            <a:lvl9pPr marL="3731849" algn="l" defTabSz="932962" rtl="0" eaLnBrk="1" latinLnBrk="0" hangingPunct="1">
              <a:defRPr sz="1600" kern="1200">
                <a:solidFill>
                  <a:schemeClr val="tx1"/>
                </a:solidFill>
                <a:latin typeface="Arial" charset="0"/>
                <a:ea typeface="+mn-ea"/>
                <a:cs typeface="+mn-cs"/>
              </a:defRPr>
            </a:lvl9pPr>
          </a:lstStyle>
          <a:p>
            <a:endParaRPr lang="en-ZA" sz="800" i="1">
              <a:latin typeface="+mn-lt"/>
            </a:endParaRPr>
          </a:p>
        </p:txBody>
      </p:sp>
    </p:spTree>
    <p:extLst>
      <p:ext uri="{BB962C8B-B14F-4D97-AF65-F5344CB8AC3E}">
        <p14:creationId xmlns:p14="http://schemas.microsoft.com/office/powerpoint/2010/main" val="413831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48B49-B862-45C6-BFCD-064FEF9AC8BC}"/>
              </a:ext>
            </a:extLst>
          </p:cNvPr>
          <p:cNvSpPr>
            <a:spLocks noGrp="1"/>
          </p:cNvSpPr>
          <p:nvPr>
            <p:ph type="body" sz="quarter" idx="11"/>
          </p:nvPr>
        </p:nvSpPr>
        <p:spPr/>
        <p:txBody>
          <a:bodyPr/>
          <a:lstStyle/>
          <a:p>
            <a:pPr algn="just"/>
            <a:r>
              <a:rPr lang="en-US" sz="2400" dirty="0">
                <a:cs typeface="Apex Serif Book"/>
              </a:rPr>
              <a:t>SCOPE OF WORK</a:t>
            </a:r>
          </a:p>
          <a:p>
            <a:pPr algn="just"/>
            <a:r>
              <a:rPr lang="en-US" sz="2400" dirty="0"/>
              <a:t>TECHNICAL – CURRENT STATUS</a:t>
            </a:r>
            <a:endParaRPr lang="en-ZA" sz="2400" dirty="0"/>
          </a:p>
          <a:p>
            <a:pPr algn="just"/>
            <a:endParaRPr lang="en-US" sz="2800" dirty="0">
              <a:cs typeface="Apex Serif Book"/>
            </a:endParaRPr>
          </a:p>
        </p:txBody>
      </p:sp>
    </p:spTree>
    <p:extLst>
      <p:ext uri="{BB962C8B-B14F-4D97-AF65-F5344CB8AC3E}">
        <p14:creationId xmlns:p14="http://schemas.microsoft.com/office/powerpoint/2010/main" val="406234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solidFill>
            <a:schemeClr val="accent3">
              <a:lumMod val="20000"/>
              <a:lumOff val="80000"/>
            </a:schemeClr>
          </a:solidFill>
        </p:spPr>
        <p:txBody>
          <a:bodyPr vert="horz" lIns="36000" tIns="18000" rIns="0" bIns="18000" rtlCol="0" anchor="t">
            <a:noAutofit/>
          </a:bodyPr>
          <a:lstStyle/>
          <a:p>
            <a:pPr marL="228600" lvl="1" indent="-141605"/>
            <a:r>
              <a:rPr lang="en-US" b="1" dirty="0">
                <a:solidFill>
                  <a:schemeClr val="tx1"/>
                </a:solidFill>
                <a:ea typeface="Tahoma"/>
                <a:cs typeface="Tahoma"/>
              </a:rPr>
              <a:t>Capacity Planning, Production Planning &amp; Execution Monitoring</a:t>
            </a:r>
            <a:r>
              <a:rPr lang="en-US" dirty="0">
                <a:solidFill>
                  <a:schemeClr val="tx1"/>
                </a:solidFill>
                <a:ea typeface="Tahoma"/>
                <a:cs typeface="Tahoma"/>
              </a:rPr>
              <a:t> solution which </a:t>
            </a:r>
            <a:r>
              <a:rPr lang="en-US" b="1" dirty="0">
                <a:solidFill>
                  <a:schemeClr val="tx1"/>
                </a:solidFill>
                <a:ea typeface="Tahoma"/>
                <a:cs typeface="Tahoma"/>
              </a:rPr>
              <a:t>integrates resource distribution &amp; allocation plans</a:t>
            </a:r>
          </a:p>
          <a:p>
            <a:pPr marL="228600" lvl="1" indent="-141605"/>
            <a:endParaRPr lang="en-US" dirty="0">
              <a:solidFill>
                <a:schemeClr val="tx1"/>
              </a:solidFill>
            </a:endParaRPr>
          </a:p>
          <a:p>
            <a:pPr marL="228600" lvl="1" indent="-141605"/>
            <a:r>
              <a:rPr lang="en-US" dirty="0">
                <a:solidFill>
                  <a:schemeClr val="tx1"/>
                </a:solidFill>
                <a:ea typeface="Tahoma"/>
                <a:cs typeface="Tahoma"/>
              </a:rPr>
              <a:t>Enhanced TAS that provides full data on rail operations aspects &amp; enables </a:t>
            </a:r>
            <a:r>
              <a:rPr lang="en-US" b="1" dirty="0">
                <a:solidFill>
                  <a:schemeClr val="tx1"/>
                </a:solidFill>
                <a:ea typeface="Tahoma"/>
                <a:cs typeface="Tahoma"/>
              </a:rPr>
              <a:t>POSMOR</a:t>
            </a:r>
            <a:r>
              <a:rPr lang="en-US" dirty="0">
                <a:solidFill>
                  <a:schemeClr val="tx1"/>
                </a:solidFill>
                <a:ea typeface="Tahoma"/>
                <a:cs typeface="Tahoma"/>
              </a:rPr>
              <a:t>, which is also </a:t>
            </a:r>
            <a:r>
              <a:rPr lang="en-US" b="1" dirty="0">
                <a:solidFill>
                  <a:schemeClr val="tx1"/>
                </a:solidFill>
                <a:ea typeface="Tahoma"/>
                <a:cs typeface="Tahoma"/>
              </a:rPr>
              <a:t>compatible</a:t>
            </a:r>
            <a:r>
              <a:rPr lang="en-US" dirty="0">
                <a:solidFill>
                  <a:schemeClr val="tx1"/>
                </a:solidFill>
                <a:ea typeface="Tahoma"/>
                <a:cs typeface="Tahoma"/>
              </a:rPr>
              <a:t> with any </a:t>
            </a:r>
            <a:r>
              <a:rPr lang="en-US" b="1" dirty="0">
                <a:solidFill>
                  <a:schemeClr val="tx1"/>
                </a:solidFill>
                <a:ea typeface="Tahoma"/>
                <a:cs typeface="Tahoma"/>
              </a:rPr>
              <a:t>communications technology</a:t>
            </a:r>
            <a:r>
              <a:rPr lang="en-US" dirty="0">
                <a:solidFill>
                  <a:schemeClr val="tx1"/>
                </a:solidFill>
                <a:ea typeface="Tahoma"/>
                <a:cs typeface="Tahoma"/>
              </a:rPr>
              <a:t> (e.g., line-side, onboard/in-cab) </a:t>
            </a:r>
          </a:p>
          <a:p>
            <a:pPr marL="228600" lvl="1" indent="-141605"/>
            <a:endParaRPr lang="en-US" dirty="0">
              <a:solidFill>
                <a:schemeClr val="tx1"/>
              </a:solidFill>
              <a:ea typeface="Tahoma"/>
              <a:cs typeface="Tahoma"/>
            </a:endParaRPr>
          </a:p>
          <a:p>
            <a:pPr marL="228600" lvl="1" indent="-141605"/>
            <a:r>
              <a:rPr lang="en-US" b="1" dirty="0">
                <a:solidFill>
                  <a:schemeClr val="tx1"/>
                </a:solidFill>
                <a:ea typeface="Tahoma"/>
                <a:cs typeface="Tahoma"/>
              </a:rPr>
              <a:t>Copper-less</a:t>
            </a:r>
            <a:r>
              <a:rPr lang="en-US" dirty="0">
                <a:solidFill>
                  <a:schemeClr val="tx1"/>
                </a:solidFill>
                <a:ea typeface="Tahoma"/>
                <a:cs typeface="Tahoma"/>
              </a:rPr>
              <a:t> TAS solution that </a:t>
            </a:r>
            <a:r>
              <a:rPr lang="en-US" b="1" dirty="0">
                <a:solidFill>
                  <a:schemeClr val="tx1"/>
                </a:solidFill>
                <a:ea typeface="Tahoma"/>
                <a:cs typeface="Tahoma"/>
              </a:rPr>
              <a:t>addresses</a:t>
            </a:r>
            <a:r>
              <a:rPr lang="en-US" dirty="0">
                <a:solidFill>
                  <a:schemeClr val="tx1"/>
                </a:solidFill>
                <a:ea typeface="Tahoma"/>
                <a:cs typeface="Tahoma"/>
              </a:rPr>
              <a:t> the negative impact of </a:t>
            </a:r>
            <a:r>
              <a:rPr lang="en-US" b="1" dirty="0">
                <a:solidFill>
                  <a:schemeClr val="tx1"/>
                </a:solidFill>
                <a:ea typeface="Tahoma"/>
                <a:cs typeface="Tahoma"/>
              </a:rPr>
              <a:t>line-side signaling equipment theft &amp; vandalism</a:t>
            </a:r>
          </a:p>
          <a:p>
            <a:pPr marL="228600" lvl="1" indent="-141605"/>
            <a:endParaRPr lang="en-US" dirty="0">
              <a:solidFill>
                <a:schemeClr val="tx1"/>
              </a:solidFill>
              <a:ea typeface="Tahoma"/>
              <a:cs typeface="Tahoma"/>
            </a:endParaRPr>
          </a:p>
          <a:p>
            <a:pPr marL="228600" lvl="1" indent="-141605"/>
            <a:r>
              <a:rPr lang="en-US" dirty="0">
                <a:solidFill>
                  <a:schemeClr val="tx1"/>
                </a:solidFill>
                <a:ea typeface="Tahoma"/>
                <a:cs typeface="Tahoma"/>
              </a:rPr>
              <a:t>Introduction of </a:t>
            </a:r>
            <a:r>
              <a:rPr lang="en-US" b="1" dirty="0">
                <a:solidFill>
                  <a:schemeClr val="tx1"/>
                </a:solidFill>
                <a:ea typeface="Tahoma"/>
                <a:cs typeface="Tahoma"/>
              </a:rPr>
              <a:t>real-time and early warning information systems </a:t>
            </a:r>
            <a:r>
              <a:rPr lang="en-US" dirty="0">
                <a:solidFill>
                  <a:schemeClr val="tx1"/>
                </a:solidFill>
                <a:ea typeface="Tahoma"/>
                <a:cs typeface="Tahoma"/>
              </a:rPr>
              <a:t>on </a:t>
            </a:r>
            <a:r>
              <a:rPr lang="en-US" b="1" dirty="0">
                <a:solidFill>
                  <a:schemeClr val="tx1"/>
                </a:solidFill>
                <a:ea typeface="Tahoma"/>
                <a:cs typeface="Tahoma"/>
              </a:rPr>
              <a:t>rail infrastructure condition</a:t>
            </a:r>
            <a:r>
              <a:rPr lang="en-US" dirty="0">
                <a:solidFill>
                  <a:schemeClr val="tx1"/>
                </a:solidFill>
                <a:ea typeface="Tahoma"/>
                <a:cs typeface="Tahoma"/>
              </a:rPr>
              <a:t> to enable </a:t>
            </a:r>
            <a:r>
              <a:rPr lang="en-US" b="1" dirty="0">
                <a:solidFill>
                  <a:schemeClr val="tx1"/>
                </a:solidFill>
                <a:ea typeface="Tahoma"/>
                <a:cs typeface="Tahoma"/>
              </a:rPr>
              <a:t>pro-active decision-making </a:t>
            </a:r>
            <a:r>
              <a:rPr lang="en-US" dirty="0">
                <a:solidFill>
                  <a:schemeClr val="tx1"/>
                </a:solidFill>
                <a:ea typeface="Tahoma"/>
                <a:cs typeface="Tahoma"/>
              </a:rPr>
              <a:t>by the operator/maintenance team</a:t>
            </a:r>
            <a:r>
              <a:rPr lang="en-US" dirty="0">
                <a:solidFill>
                  <a:srgbClr val="FF0000"/>
                </a:solidFill>
                <a:ea typeface="Tahoma"/>
                <a:cs typeface="Tahoma"/>
              </a:rPr>
              <a:t>   </a:t>
            </a:r>
          </a:p>
          <a:p>
            <a:pPr marL="228600" lvl="1" indent="-141605"/>
            <a:endParaRPr lang="en-US" dirty="0">
              <a:solidFill>
                <a:schemeClr val="tx1"/>
              </a:solidFill>
              <a:ea typeface="Tahoma"/>
              <a:cs typeface="Tahoma"/>
            </a:endParaRPr>
          </a:p>
          <a:p>
            <a:pPr marL="228600" lvl="1" indent="-141605"/>
            <a:r>
              <a:rPr lang="en-US" b="1" dirty="0">
                <a:solidFill>
                  <a:schemeClr val="tx1"/>
                </a:solidFill>
                <a:ea typeface="Tahoma"/>
                <a:cs typeface="Tahoma"/>
              </a:rPr>
              <a:t>Enable adequate revenue collection &amp; optimisation </a:t>
            </a:r>
            <a:r>
              <a:rPr lang="en-US" dirty="0">
                <a:solidFill>
                  <a:schemeClr val="tx1"/>
                </a:solidFill>
                <a:ea typeface="Tahoma"/>
                <a:cs typeface="Tahoma"/>
              </a:rPr>
              <a:t>through automated &amp; digitized </a:t>
            </a:r>
            <a:r>
              <a:rPr lang="en-US" b="1" dirty="0">
                <a:solidFill>
                  <a:schemeClr val="tx1"/>
                </a:solidFill>
                <a:ea typeface="Tahoma"/>
                <a:cs typeface="Tahoma"/>
              </a:rPr>
              <a:t>pricing, contract management, and revenue collection processes</a:t>
            </a:r>
            <a:r>
              <a:rPr lang="en-US" dirty="0">
                <a:solidFill>
                  <a:schemeClr val="tx1"/>
                </a:solidFill>
                <a:ea typeface="Tahoma"/>
                <a:cs typeface="Tahoma"/>
              </a:rPr>
              <a:t> </a:t>
            </a:r>
          </a:p>
        </p:txBody>
      </p:sp>
      <p:sp>
        <p:nvSpPr>
          <p:cNvPr id="5" name="Title 1">
            <a:extLst>
              <a:ext uri="{FF2B5EF4-FFF2-40B4-BE49-F238E27FC236}">
                <a16:creationId xmlns:a16="http://schemas.microsoft.com/office/drawing/2014/main" id="{C65D7498-AB5E-4E57-816C-9AFA07D06938}"/>
              </a:ext>
            </a:extLst>
          </p:cNvPr>
          <p:cNvSpPr txBox="1">
            <a:spLocks/>
          </p:cNvSpPr>
          <p:nvPr/>
        </p:nvSpPr>
        <p:spPr>
          <a:xfrm>
            <a:off x="547499" y="200569"/>
            <a:ext cx="9842085" cy="661832"/>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pPr>
              <a:lnSpc>
                <a:spcPct val="150000"/>
              </a:lnSpc>
            </a:pPr>
            <a:r>
              <a:rPr lang="en-ZA" sz="2400" dirty="0"/>
              <a:t>DIGITAL TRANSFORMATION STRATEGY – KEY REQUIREMENTS</a:t>
            </a:r>
          </a:p>
          <a:p>
            <a:pPr>
              <a:lnSpc>
                <a:spcPct val="150000"/>
              </a:lnSpc>
            </a:pPr>
            <a:r>
              <a:rPr lang="en-ZA" sz="1800" dirty="0">
                <a:solidFill>
                  <a:schemeClr val="accent2"/>
                </a:solidFill>
              </a:rPr>
              <a:t>An Overview (1/2)</a:t>
            </a:r>
            <a:endParaRPr lang="en-US" sz="1600" dirty="0">
              <a:solidFill>
                <a:schemeClr val="accent2"/>
              </a:solidFill>
            </a:endParaRPr>
          </a:p>
        </p:txBody>
      </p:sp>
    </p:spTree>
    <p:extLst>
      <p:ext uri="{BB962C8B-B14F-4D97-AF65-F5344CB8AC3E}">
        <p14:creationId xmlns:p14="http://schemas.microsoft.com/office/powerpoint/2010/main" val="368819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solidFill>
            <a:schemeClr val="accent3">
              <a:lumMod val="20000"/>
              <a:lumOff val="80000"/>
            </a:schemeClr>
          </a:solidFill>
        </p:spPr>
        <p:txBody>
          <a:bodyPr vert="horz" lIns="36000" tIns="18000" rIns="0" bIns="18000" rtlCol="0" anchor="t">
            <a:noAutofit/>
          </a:bodyPr>
          <a:lstStyle/>
          <a:p>
            <a:pPr marL="228600" lvl="1" indent="-141605"/>
            <a:r>
              <a:rPr lang="en-US" dirty="0">
                <a:solidFill>
                  <a:schemeClr val="tx1"/>
                </a:solidFill>
                <a:ea typeface="Tahoma"/>
                <a:cs typeface="Tahoma"/>
              </a:rPr>
              <a:t>Introduction of </a:t>
            </a:r>
            <a:r>
              <a:rPr lang="en-US" b="1" dirty="0">
                <a:solidFill>
                  <a:schemeClr val="tx1"/>
                </a:solidFill>
                <a:ea typeface="Tahoma"/>
                <a:cs typeface="Tahoma"/>
              </a:rPr>
              <a:t>early-warning systems </a:t>
            </a:r>
            <a:r>
              <a:rPr lang="en-US" dirty="0">
                <a:solidFill>
                  <a:schemeClr val="tx1"/>
                </a:solidFill>
                <a:ea typeface="Tahoma"/>
                <a:cs typeface="Tahoma"/>
              </a:rPr>
              <a:t>to provide</a:t>
            </a:r>
            <a:r>
              <a:rPr lang="en-US" b="1" dirty="0">
                <a:solidFill>
                  <a:schemeClr val="tx1"/>
                </a:solidFill>
                <a:ea typeface="Tahoma"/>
                <a:cs typeface="Tahoma"/>
              </a:rPr>
              <a:t> alerts when locomotives are tampered with </a:t>
            </a:r>
            <a:r>
              <a:rPr lang="en-US" dirty="0">
                <a:solidFill>
                  <a:schemeClr val="tx1"/>
                </a:solidFill>
                <a:ea typeface="Tahoma"/>
                <a:cs typeface="Tahoma"/>
              </a:rPr>
              <a:t>real-time</a:t>
            </a:r>
            <a:endParaRPr lang="en-US" b="1" dirty="0">
              <a:solidFill>
                <a:schemeClr val="tx1"/>
              </a:solidFill>
              <a:ea typeface="Tahoma"/>
              <a:cs typeface="Tahoma"/>
            </a:endParaRPr>
          </a:p>
          <a:p>
            <a:pPr marL="228600" lvl="1" indent="-141605"/>
            <a:endParaRPr lang="en-US" dirty="0">
              <a:solidFill>
                <a:schemeClr val="tx1"/>
              </a:solidFill>
            </a:endParaRPr>
          </a:p>
          <a:p>
            <a:pPr marL="228600" lvl="1" indent="-141605"/>
            <a:r>
              <a:rPr lang="en-US" dirty="0">
                <a:solidFill>
                  <a:schemeClr val="tx1"/>
                </a:solidFill>
                <a:ea typeface="Tahoma"/>
                <a:cs typeface="Tahoma"/>
              </a:rPr>
              <a:t>Enable the operator/maintenance team to </a:t>
            </a:r>
            <a:r>
              <a:rPr lang="en-US" b="1" dirty="0">
                <a:solidFill>
                  <a:schemeClr val="tx1"/>
                </a:solidFill>
                <a:ea typeface="Tahoma"/>
                <a:cs typeface="Tahoma"/>
              </a:rPr>
              <a:t>automatically track &amp; trace rolling stock </a:t>
            </a:r>
            <a:r>
              <a:rPr lang="en-US" dirty="0">
                <a:solidFill>
                  <a:schemeClr val="tx1"/>
                </a:solidFill>
                <a:ea typeface="Tahoma"/>
                <a:cs typeface="Tahoma"/>
              </a:rPr>
              <a:t>and components </a:t>
            </a:r>
            <a:r>
              <a:rPr lang="en-US" b="1" dirty="0">
                <a:solidFill>
                  <a:schemeClr val="tx1"/>
                </a:solidFill>
                <a:ea typeface="Tahoma"/>
                <a:cs typeface="Tahoma"/>
              </a:rPr>
              <a:t>fitted on rolling stock &amp; in inventory</a:t>
            </a:r>
            <a:r>
              <a:rPr lang="en-US" dirty="0">
                <a:solidFill>
                  <a:schemeClr val="tx1"/>
                </a:solidFill>
                <a:ea typeface="Tahoma"/>
                <a:cs typeface="Tahoma"/>
              </a:rPr>
              <a:t> </a:t>
            </a:r>
          </a:p>
          <a:p>
            <a:pPr marL="228600" lvl="1" indent="-141605"/>
            <a:endParaRPr lang="en-US" dirty="0">
              <a:solidFill>
                <a:schemeClr val="tx1"/>
              </a:solidFill>
              <a:ea typeface="Tahoma"/>
              <a:cs typeface="Tahoma"/>
            </a:endParaRPr>
          </a:p>
          <a:p>
            <a:pPr marL="228600" lvl="1" indent="-141605"/>
            <a:r>
              <a:rPr lang="en-US" dirty="0">
                <a:solidFill>
                  <a:schemeClr val="tx1"/>
                </a:solidFill>
                <a:ea typeface="Tahoma"/>
                <a:cs typeface="Tahoma"/>
              </a:rPr>
              <a:t>Enable an </a:t>
            </a:r>
            <a:r>
              <a:rPr lang="en-US" b="1" dirty="0">
                <a:solidFill>
                  <a:schemeClr val="tx1"/>
                </a:solidFill>
                <a:ea typeface="Tahoma"/>
                <a:cs typeface="Tahoma"/>
              </a:rPr>
              <a:t>integrated information sharing </a:t>
            </a:r>
            <a:r>
              <a:rPr lang="en-US" dirty="0">
                <a:solidFill>
                  <a:schemeClr val="tx1"/>
                </a:solidFill>
                <a:ea typeface="Tahoma"/>
                <a:cs typeface="Tahoma"/>
              </a:rPr>
              <a:t>between</a:t>
            </a:r>
            <a:r>
              <a:rPr lang="en-US" b="1" dirty="0">
                <a:solidFill>
                  <a:schemeClr val="tx1"/>
                </a:solidFill>
                <a:ea typeface="Tahoma"/>
                <a:cs typeface="Tahoma"/>
              </a:rPr>
              <a:t> locomotives &amp; external stakeholders </a:t>
            </a:r>
            <a:r>
              <a:rPr lang="en-US" dirty="0">
                <a:solidFill>
                  <a:schemeClr val="tx1"/>
                </a:solidFill>
                <a:ea typeface="Tahoma"/>
                <a:cs typeface="Tahoma"/>
              </a:rPr>
              <a:t>such as OEM</a:t>
            </a:r>
          </a:p>
          <a:p>
            <a:pPr marL="228600" lvl="1" indent="-141605"/>
            <a:endParaRPr lang="en-US" dirty="0">
              <a:solidFill>
                <a:schemeClr val="tx1"/>
              </a:solidFill>
              <a:ea typeface="Tahoma"/>
              <a:cs typeface="Tahoma"/>
            </a:endParaRPr>
          </a:p>
          <a:p>
            <a:pPr marL="228600" lvl="1" indent="-141605"/>
            <a:r>
              <a:rPr lang="en-US" dirty="0">
                <a:solidFill>
                  <a:schemeClr val="tx1"/>
                </a:solidFill>
                <a:ea typeface="Tahoma"/>
                <a:cs typeface="Tahoma"/>
              </a:rPr>
              <a:t>Enable the operator to </a:t>
            </a:r>
            <a:r>
              <a:rPr lang="en-US" b="1" dirty="0">
                <a:solidFill>
                  <a:schemeClr val="tx1"/>
                </a:solidFill>
                <a:ea typeface="Tahoma"/>
                <a:cs typeface="Tahoma"/>
              </a:rPr>
              <a:t>move away</a:t>
            </a:r>
            <a:r>
              <a:rPr lang="en-US" dirty="0">
                <a:solidFill>
                  <a:schemeClr val="tx1"/>
                </a:solidFill>
                <a:ea typeface="Tahoma"/>
                <a:cs typeface="Tahoma"/>
              </a:rPr>
              <a:t> from </a:t>
            </a:r>
            <a:r>
              <a:rPr lang="en-US" b="1" dirty="0">
                <a:solidFill>
                  <a:schemeClr val="tx1"/>
                </a:solidFill>
                <a:ea typeface="Tahoma"/>
                <a:cs typeface="Tahoma"/>
              </a:rPr>
              <a:t>manual capturing of rolling stock</a:t>
            </a:r>
            <a:r>
              <a:rPr lang="en-US" dirty="0">
                <a:solidFill>
                  <a:schemeClr val="tx1"/>
                </a:solidFill>
                <a:ea typeface="Tahoma"/>
                <a:cs typeface="Tahoma"/>
              </a:rPr>
              <a:t> when creating vehicle lists   </a:t>
            </a:r>
          </a:p>
          <a:p>
            <a:pPr marL="228600" lvl="1" indent="-141605"/>
            <a:endParaRPr lang="en-US" dirty="0">
              <a:solidFill>
                <a:schemeClr val="tx1"/>
              </a:solidFill>
              <a:ea typeface="Tahoma"/>
              <a:cs typeface="Tahoma"/>
            </a:endParaRPr>
          </a:p>
          <a:p>
            <a:pPr marL="228600" lvl="1" indent="-141605"/>
            <a:r>
              <a:rPr lang="en-US" dirty="0">
                <a:solidFill>
                  <a:schemeClr val="tx1"/>
                </a:solidFill>
                <a:ea typeface="Tahoma"/>
                <a:cs typeface="Tahoma"/>
              </a:rPr>
              <a:t>Introduce a capability to </a:t>
            </a:r>
            <a:r>
              <a:rPr lang="en-US" b="1" dirty="0">
                <a:solidFill>
                  <a:schemeClr val="tx1"/>
                </a:solidFill>
                <a:ea typeface="Tahoma"/>
                <a:cs typeface="Tahoma"/>
              </a:rPr>
              <a:t>automatically update</a:t>
            </a:r>
            <a:r>
              <a:rPr lang="en-US" dirty="0">
                <a:solidFill>
                  <a:schemeClr val="tx1"/>
                </a:solidFill>
                <a:ea typeface="Tahoma"/>
                <a:cs typeface="Tahoma"/>
              </a:rPr>
              <a:t> all applicable train </a:t>
            </a:r>
            <a:r>
              <a:rPr lang="en-US" b="1" dirty="0">
                <a:solidFill>
                  <a:schemeClr val="tx1"/>
                </a:solidFill>
                <a:ea typeface="Tahoma"/>
                <a:cs typeface="Tahoma"/>
              </a:rPr>
              <a:t>Departure &amp; Arrival events</a:t>
            </a:r>
            <a:r>
              <a:rPr lang="en-US" dirty="0">
                <a:solidFill>
                  <a:schemeClr val="tx1"/>
                </a:solidFill>
                <a:ea typeface="Tahoma"/>
                <a:cs typeface="Tahoma"/>
              </a:rPr>
              <a:t> on all applicable operational systems</a:t>
            </a:r>
          </a:p>
        </p:txBody>
      </p:sp>
      <p:sp>
        <p:nvSpPr>
          <p:cNvPr id="9" name="Title 1">
            <a:extLst>
              <a:ext uri="{FF2B5EF4-FFF2-40B4-BE49-F238E27FC236}">
                <a16:creationId xmlns:a16="http://schemas.microsoft.com/office/drawing/2014/main" id="{CF89E102-DF2A-4B27-9D2D-2D10D38C0D1B}"/>
              </a:ext>
            </a:extLst>
          </p:cNvPr>
          <p:cNvSpPr txBox="1">
            <a:spLocks/>
          </p:cNvSpPr>
          <p:nvPr/>
        </p:nvSpPr>
        <p:spPr>
          <a:xfrm>
            <a:off x="547499" y="200569"/>
            <a:ext cx="9842085" cy="661832"/>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pPr>
              <a:lnSpc>
                <a:spcPct val="150000"/>
              </a:lnSpc>
            </a:pPr>
            <a:r>
              <a:rPr lang="en-ZA" sz="2400" dirty="0"/>
              <a:t>DIGITAL TRANSFORMATION STRATEGY – KEY REQUIREMENTS</a:t>
            </a:r>
          </a:p>
          <a:p>
            <a:pPr>
              <a:lnSpc>
                <a:spcPct val="150000"/>
              </a:lnSpc>
            </a:pPr>
            <a:r>
              <a:rPr lang="en-ZA" sz="1800" dirty="0">
                <a:solidFill>
                  <a:schemeClr val="accent2"/>
                </a:solidFill>
              </a:rPr>
              <a:t>An Overview (2/2)</a:t>
            </a:r>
            <a:endParaRPr lang="en-US" sz="1600" dirty="0">
              <a:solidFill>
                <a:schemeClr val="accent2"/>
              </a:solidFill>
            </a:endParaRPr>
          </a:p>
        </p:txBody>
      </p:sp>
    </p:spTree>
    <p:extLst>
      <p:ext uri="{BB962C8B-B14F-4D97-AF65-F5344CB8AC3E}">
        <p14:creationId xmlns:p14="http://schemas.microsoft.com/office/powerpoint/2010/main" val="254646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D998-1A4F-2FCD-9B3D-0F0776DCD463}"/>
              </a:ext>
            </a:extLst>
          </p:cNvPr>
          <p:cNvSpPr>
            <a:spLocks noGrp="1"/>
          </p:cNvSpPr>
          <p:nvPr>
            <p:ph type="ctrTitle"/>
          </p:nvPr>
        </p:nvSpPr>
        <p:spPr/>
        <p:txBody>
          <a:bodyPr/>
          <a:lstStyle/>
          <a:p>
            <a:r>
              <a:rPr lang="en-ZA" dirty="0"/>
              <a:t>High Level Railway Operational Technology Scope</a:t>
            </a:r>
          </a:p>
        </p:txBody>
      </p:sp>
      <p:graphicFrame>
        <p:nvGraphicFramePr>
          <p:cNvPr id="4" name="Content Placeholder 3">
            <a:extLst>
              <a:ext uri="{FF2B5EF4-FFF2-40B4-BE49-F238E27FC236}">
                <a16:creationId xmlns:a16="http://schemas.microsoft.com/office/drawing/2014/main" id="{9203C20D-0717-F655-248C-90DD229B7DAC}"/>
              </a:ext>
            </a:extLst>
          </p:cNvPr>
          <p:cNvGraphicFramePr>
            <a:graphicFrameLocks noGrp="1"/>
          </p:cNvGraphicFramePr>
          <p:nvPr>
            <p:ph idx="1"/>
            <p:extLst>
              <p:ext uri="{D42A27DB-BD31-4B8C-83A1-F6EECF244321}">
                <p14:modId xmlns:p14="http://schemas.microsoft.com/office/powerpoint/2010/main" val="3136474840"/>
              </p:ext>
            </p:extLst>
          </p:nvPr>
        </p:nvGraphicFramePr>
        <p:xfrm>
          <a:off x="174661" y="1018823"/>
          <a:ext cx="11941140" cy="5937293"/>
        </p:xfrm>
        <a:graphic>
          <a:graphicData uri="http://schemas.openxmlformats.org/drawingml/2006/table">
            <a:tbl>
              <a:tblPr>
                <a:tableStyleId>{616DA210-FB5B-4158-B5E0-FEB733F419BA}</a:tableStyleId>
              </a:tblPr>
              <a:tblGrid>
                <a:gridCol w="1424737">
                  <a:extLst>
                    <a:ext uri="{9D8B030D-6E8A-4147-A177-3AD203B41FA5}">
                      <a16:colId xmlns:a16="http://schemas.microsoft.com/office/drawing/2014/main" val="2609473192"/>
                    </a:ext>
                  </a:extLst>
                </a:gridCol>
                <a:gridCol w="3228720">
                  <a:extLst>
                    <a:ext uri="{9D8B030D-6E8A-4147-A177-3AD203B41FA5}">
                      <a16:colId xmlns:a16="http://schemas.microsoft.com/office/drawing/2014/main" val="1398347317"/>
                    </a:ext>
                  </a:extLst>
                </a:gridCol>
                <a:gridCol w="3669119">
                  <a:extLst>
                    <a:ext uri="{9D8B030D-6E8A-4147-A177-3AD203B41FA5}">
                      <a16:colId xmlns:a16="http://schemas.microsoft.com/office/drawing/2014/main" val="3549222921"/>
                    </a:ext>
                  </a:extLst>
                </a:gridCol>
                <a:gridCol w="3618564">
                  <a:extLst>
                    <a:ext uri="{9D8B030D-6E8A-4147-A177-3AD203B41FA5}">
                      <a16:colId xmlns:a16="http://schemas.microsoft.com/office/drawing/2014/main" val="3801579713"/>
                    </a:ext>
                  </a:extLst>
                </a:gridCol>
              </a:tblGrid>
              <a:tr h="277879">
                <a:tc>
                  <a:txBody>
                    <a:bodyPr/>
                    <a:lstStyle/>
                    <a:p>
                      <a:pPr algn="ctr" fontAlgn="ctr"/>
                      <a:r>
                        <a:rPr lang="en-ZA" sz="900" b="1" u="none" strike="noStrike">
                          <a:solidFill>
                            <a:srgbClr val="000000"/>
                          </a:solidFill>
                          <a:effectLst/>
                        </a:rPr>
                        <a:t>Priority technologies for TFR Operation</a:t>
                      </a:r>
                      <a:endParaRPr lang="en-ZA" sz="900" b="1" i="0" u="none" strike="noStrike">
                        <a:solidFill>
                          <a:srgbClr val="000000"/>
                        </a:solidFill>
                        <a:effectLst/>
                        <a:latin typeface="Calibri" panose="020F0502020204030204" pitchFamily="34" charset="0"/>
                      </a:endParaRPr>
                    </a:p>
                  </a:txBody>
                  <a:tcPr marL="3583" marR="3583" marT="3583" marB="0" anchor="ctr">
                    <a:solidFill>
                      <a:schemeClr val="bg2"/>
                    </a:solidFill>
                  </a:tcPr>
                </a:tc>
                <a:tc>
                  <a:txBody>
                    <a:bodyPr/>
                    <a:lstStyle/>
                    <a:p>
                      <a:pPr algn="ctr" fontAlgn="ctr"/>
                      <a:r>
                        <a:rPr lang="en-ZA" sz="900" b="1" u="none" strike="noStrike" dirty="0">
                          <a:solidFill>
                            <a:srgbClr val="000000"/>
                          </a:solidFill>
                          <a:effectLst/>
                        </a:rPr>
                        <a:t>Description</a:t>
                      </a:r>
                      <a:endParaRPr lang="en-ZA" sz="900" b="1" i="0" u="none" strike="noStrike" dirty="0">
                        <a:solidFill>
                          <a:srgbClr val="000000"/>
                        </a:solidFill>
                        <a:effectLst/>
                        <a:latin typeface="Calibri" panose="020F0502020204030204" pitchFamily="34" charset="0"/>
                      </a:endParaRPr>
                    </a:p>
                  </a:txBody>
                  <a:tcPr marL="3583" marR="3583" marT="3583" marB="0" anchor="ctr">
                    <a:solidFill>
                      <a:schemeClr val="bg2"/>
                    </a:solidFill>
                  </a:tcPr>
                </a:tc>
                <a:tc>
                  <a:txBody>
                    <a:bodyPr/>
                    <a:lstStyle/>
                    <a:p>
                      <a:pPr algn="ctr" fontAlgn="ctr"/>
                      <a:r>
                        <a:rPr lang="en-ZA" sz="900" b="1" u="none" strike="noStrike">
                          <a:solidFill>
                            <a:srgbClr val="000000"/>
                          </a:solidFill>
                          <a:effectLst/>
                        </a:rPr>
                        <a:t>TFR Systems</a:t>
                      </a:r>
                      <a:endParaRPr lang="en-ZA" sz="900" b="1" i="0" u="none" strike="noStrike">
                        <a:solidFill>
                          <a:srgbClr val="000000"/>
                        </a:solidFill>
                        <a:effectLst/>
                        <a:latin typeface="Calibri" panose="020F0502020204030204" pitchFamily="34" charset="0"/>
                      </a:endParaRPr>
                    </a:p>
                  </a:txBody>
                  <a:tcPr marL="3583" marR="3583" marT="3583" marB="0" anchor="ctr">
                    <a:solidFill>
                      <a:schemeClr val="bg2"/>
                    </a:solidFill>
                  </a:tcPr>
                </a:tc>
                <a:tc>
                  <a:txBody>
                    <a:bodyPr/>
                    <a:lstStyle/>
                    <a:p>
                      <a:pPr algn="ctr" fontAlgn="ctr"/>
                      <a:r>
                        <a:rPr lang="en-ZA" sz="900" b="1" u="none" strike="noStrike" dirty="0">
                          <a:solidFill>
                            <a:srgbClr val="000000"/>
                          </a:solidFill>
                          <a:effectLst/>
                        </a:rPr>
                        <a:t>In DTEP Scope</a:t>
                      </a:r>
                      <a:endParaRPr lang="en-ZA" sz="900" b="1" i="0" u="none" strike="noStrike" dirty="0">
                        <a:solidFill>
                          <a:srgbClr val="000000"/>
                        </a:solidFill>
                        <a:effectLst/>
                        <a:latin typeface="Calibri" panose="020F0502020204030204" pitchFamily="34" charset="0"/>
                      </a:endParaRPr>
                    </a:p>
                  </a:txBody>
                  <a:tcPr marL="3583" marR="3583" marT="3583" marB="0" anchor="ctr">
                    <a:solidFill>
                      <a:schemeClr val="bg2"/>
                    </a:solidFill>
                  </a:tcPr>
                </a:tc>
                <a:extLst>
                  <a:ext uri="{0D108BD9-81ED-4DB2-BD59-A6C34878D82A}">
                    <a16:rowId xmlns:a16="http://schemas.microsoft.com/office/drawing/2014/main" val="2751700539"/>
                  </a:ext>
                </a:extLst>
              </a:tr>
              <a:tr h="415027">
                <a:tc>
                  <a:txBody>
                    <a:bodyPr/>
                    <a:lstStyle/>
                    <a:p>
                      <a:pPr algn="l" fontAlgn="ctr"/>
                      <a:r>
                        <a:rPr lang="en-ZA" sz="900" b="1" u="none" strike="noStrike" dirty="0">
                          <a:solidFill>
                            <a:srgbClr val="000000"/>
                          </a:solidFill>
                          <a:effectLst/>
                        </a:rPr>
                        <a:t>1. Automatic Train Protection (ATP) technology: </a:t>
                      </a:r>
                      <a:endParaRPr lang="en-ZA" sz="900" b="1" i="0" u="none" strike="noStrike" dirty="0">
                        <a:solidFill>
                          <a:srgbClr val="000000"/>
                        </a:solidFill>
                        <a:effectLst/>
                        <a:latin typeface="Calibri" panose="020F0502020204030204" pitchFamily="34" charset="0"/>
                      </a:endParaRPr>
                    </a:p>
                  </a:txBody>
                  <a:tcPr marL="3583" marR="3583" marT="3583" marB="0" anchor="ctr">
                    <a:solidFill>
                      <a:schemeClr val="bg2"/>
                    </a:solidFill>
                  </a:tcPr>
                </a:tc>
                <a:tc>
                  <a:txBody>
                    <a:bodyPr/>
                    <a:lstStyle/>
                    <a:p>
                      <a:pPr marL="88900" indent="0" algn="l" fontAlgn="ctr"/>
                      <a:r>
                        <a:rPr lang="en-ZA" sz="900" b="0" u="none" strike="noStrike" dirty="0">
                          <a:solidFill>
                            <a:srgbClr val="000000"/>
                          </a:solidFill>
                          <a:effectLst/>
                        </a:rPr>
                        <a:t>ATP technology is designed to automatically slow or stop a train if the Driver fails to comply with signals or speed limits, reducing the risk of human error and collisions.</a:t>
                      </a:r>
                      <a:endParaRPr lang="en-ZA" sz="900" b="0" i="0" u="none" strike="noStrike" dirty="0">
                        <a:solidFill>
                          <a:srgbClr val="000000"/>
                        </a:solidFill>
                        <a:effectLst/>
                        <a:latin typeface="Calibri" panose="020F0502020204030204" pitchFamily="34" charset="0"/>
                      </a:endParaRP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OBC - Onboard computer: A non-vital ATP system deployed on Dark territory</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Yes. </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Vital ATP</a:t>
                      </a:r>
                    </a:p>
                  </a:txBody>
                  <a:tcPr marL="3583" marR="3583" marT="3583" marB="0" anchor="ctr">
                    <a:solidFill>
                      <a:schemeClr val="bg1"/>
                    </a:solidFill>
                  </a:tcPr>
                </a:tc>
                <a:extLst>
                  <a:ext uri="{0D108BD9-81ED-4DB2-BD59-A6C34878D82A}">
                    <a16:rowId xmlns:a16="http://schemas.microsoft.com/office/drawing/2014/main" val="1831958355"/>
                  </a:ext>
                </a:extLst>
              </a:tr>
              <a:tr h="415027">
                <a:tc>
                  <a:txBody>
                    <a:bodyPr/>
                    <a:lstStyle/>
                    <a:p>
                      <a:pPr algn="l" fontAlgn="ctr"/>
                      <a:r>
                        <a:rPr lang="en-ZA" sz="900" b="1" u="none" strike="noStrike" dirty="0">
                          <a:solidFill>
                            <a:srgbClr val="000000"/>
                          </a:solidFill>
                          <a:effectLst/>
                        </a:rPr>
                        <a:t>2. Automated Train Operations (ATO) technology: </a:t>
                      </a:r>
                      <a:endParaRPr lang="en-ZA" sz="900" b="1" i="0" u="none" strike="noStrike" dirty="0">
                        <a:solidFill>
                          <a:srgbClr val="000000"/>
                        </a:solidFill>
                        <a:effectLst/>
                        <a:latin typeface="Calibri" panose="020F0502020204030204" pitchFamily="34" charset="0"/>
                      </a:endParaRPr>
                    </a:p>
                  </a:txBody>
                  <a:tcPr marL="3583" marR="3583" marT="3583" marB="0" anchor="ctr">
                    <a:solidFill>
                      <a:schemeClr val="bg2"/>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Automated Train Operations technology allows for the automation of train movements, resulting in improved safety and increased efficiency.</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N/A</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Yes. </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From adaptive cruise control, notch selection to collision avoidance and auto stop/start.</a:t>
                      </a:r>
                    </a:p>
                  </a:txBody>
                  <a:tcPr marL="3583" marR="3583" marT="3583" marB="0" anchor="ctr">
                    <a:solidFill>
                      <a:schemeClr val="bg1"/>
                    </a:solidFill>
                  </a:tcPr>
                </a:tc>
                <a:extLst>
                  <a:ext uri="{0D108BD9-81ED-4DB2-BD59-A6C34878D82A}">
                    <a16:rowId xmlns:a16="http://schemas.microsoft.com/office/drawing/2014/main" val="1498529916"/>
                  </a:ext>
                </a:extLst>
              </a:tr>
              <a:tr h="552175">
                <a:tc>
                  <a:txBody>
                    <a:bodyPr/>
                    <a:lstStyle/>
                    <a:p>
                      <a:pPr algn="l" fontAlgn="ctr"/>
                      <a:r>
                        <a:rPr lang="en-ZA" sz="900" b="1" u="none" strike="noStrike" dirty="0">
                          <a:solidFill>
                            <a:srgbClr val="000000"/>
                          </a:solidFill>
                          <a:effectLst/>
                        </a:rPr>
                        <a:t>3. Predictive maintenance: </a:t>
                      </a:r>
                      <a:endParaRPr lang="en-ZA" sz="900" b="1" i="0" u="none" strike="noStrike" dirty="0">
                        <a:solidFill>
                          <a:srgbClr val="000000"/>
                        </a:solidFill>
                        <a:effectLst/>
                        <a:latin typeface="Calibri" panose="020F0502020204030204" pitchFamily="34" charset="0"/>
                      </a:endParaRPr>
                    </a:p>
                  </a:txBody>
                  <a:tcPr marL="3583" marR="3583" marT="3583" marB="0" anchor="ctr">
                    <a:solidFill>
                      <a:schemeClr val="bg2"/>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Predictive maintenance uses data collected from sensors on trains and tracks to predict when maintenance is needed, reducing downtime and costs.</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CAS - Trackside Condition Assessment Systems: For Wagon condition monitoring.</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LCMS - OEM locomotive Condition Monitoring Systems</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Yes. </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Replacement and integration of obsolete CAS for Train and Infrastructure assets.</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Integration of multiple OEM loco condition data.</a:t>
                      </a:r>
                    </a:p>
                  </a:txBody>
                  <a:tcPr marL="3583" marR="3583" marT="3583" marB="0" anchor="ctr">
                    <a:solidFill>
                      <a:schemeClr val="bg1"/>
                    </a:solidFill>
                  </a:tcPr>
                </a:tc>
                <a:extLst>
                  <a:ext uri="{0D108BD9-81ED-4DB2-BD59-A6C34878D82A}">
                    <a16:rowId xmlns:a16="http://schemas.microsoft.com/office/drawing/2014/main" val="2202178102"/>
                  </a:ext>
                </a:extLst>
              </a:tr>
              <a:tr h="552175">
                <a:tc>
                  <a:txBody>
                    <a:bodyPr/>
                    <a:lstStyle/>
                    <a:p>
                      <a:pPr algn="l" fontAlgn="ctr"/>
                      <a:r>
                        <a:rPr lang="en-ZA" sz="900" b="1" u="none" strike="noStrike" dirty="0">
                          <a:solidFill>
                            <a:srgbClr val="000000"/>
                          </a:solidFill>
                          <a:effectLst/>
                        </a:rPr>
                        <a:t>4. Real-time tracking and monitoring: </a:t>
                      </a:r>
                      <a:endParaRPr lang="en-ZA" sz="900" b="1" i="0" u="none" strike="noStrike" dirty="0">
                        <a:solidFill>
                          <a:srgbClr val="000000"/>
                        </a:solidFill>
                        <a:effectLst/>
                        <a:latin typeface="Calibri" panose="020F0502020204030204" pitchFamily="34" charset="0"/>
                      </a:endParaRPr>
                    </a:p>
                  </a:txBody>
                  <a:tcPr marL="3583" marR="3583" marT="3583" marB="0" anchor="ctr">
                    <a:solidFill>
                      <a:schemeClr val="bg2"/>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Real-time tracking and monitoring technology allows for the real-time monitoring of train locations and performance, improving operational efficiency and reducing delays.</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TRITON: Locomotive GSM position reporting system.</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RFID Tags: Passive RFID Tags technology with fixed RFID readers along the network</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Yes</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Expand communication medium options</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Active wagon tracking with Train consist reporting and wagon component linking</a:t>
                      </a:r>
                    </a:p>
                  </a:txBody>
                  <a:tcPr marL="3583" marR="3583" marT="3583" marB="0" anchor="ctr">
                    <a:solidFill>
                      <a:schemeClr val="bg1"/>
                    </a:solidFill>
                  </a:tcPr>
                </a:tc>
                <a:extLst>
                  <a:ext uri="{0D108BD9-81ED-4DB2-BD59-A6C34878D82A}">
                    <a16:rowId xmlns:a16="http://schemas.microsoft.com/office/drawing/2014/main" val="1670974265"/>
                  </a:ext>
                </a:extLst>
              </a:tr>
              <a:tr h="826472">
                <a:tc>
                  <a:txBody>
                    <a:bodyPr/>
                    <a:lstStyle/>
                    <a:p>
                      <a:pPr algn="l" fontAlgn="ctr"/>
                      <a:r>
                        <a:rPr lang="en-ZA" sz="900" b="1" u="none" strike="noStrike" dirty="0">
                          <a:solidFill>
                            <a:srgbClr val="000000"/>
                          </a:solidFill>
                          <a:effectLst/>
                        </a:rPr>
                        <a:t>5. Train traffic management systems: </a:t>
                      </a:r>
                      <a:endParaRPr lang="en-ZA" sz="900" b="1" i="0" u="none" strike="noStrike" dirty="0">
                        <a:solidFill>
                          <a:srgbClr val="000000"/>
                        </a:solidFill>
                        <a:effectLst/>
                        <a:latin typeface="Calibri" panose="020F0502020204030204" pitchFamily="34" charset="0"/>
                      </a:endParaRPr>
                    </a:p>
                  </a:txBody>
                  <a:tcPr marL="3583" marR="3583" marT="3583" marB="0" anchor="ctr">
                    <a:solidFill>
                      <a:schemeClr val="bg2"/>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Train traffic management systems allow for the efficient management of train traffic and help to optimize train schedules and routes.</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CS90: In-house developed OEM agnostic signalling interlocking interface </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TMS: In-house developed Traffic management System for the OT/IT interface of train movement reporting.</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VDU: In-house developed Visual Display HMI for TCO monitoring and control of train movements, linked to the CS90.</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Yes</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-Access to non-proprietary, OEM agnostic alternative systems</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Alternative to trackside colour light signalling with a copper-less solution (e.g. In-cab signalling)</a:t>
                      </a:r>
                    </a:p>
                  </a:txBody>
                  <a:tcPr marL="3583" marR="3583" marT="3583" marB="0" anchor="ctr">
                    <a:solidFill>
                      <a:schemeClr val="bg1"/>
                    </a:solidFill>
                  </a:tcPr>
                </a:tc>
                <a:extLst>
                  <a:ext uri="{0D108BD9-81ED-4DB2-BD59-A6C34878D82A}">
                    <a16:rowId xmlns:a16="http://schemas.microsoft.com/office/drawing/2014/main" val="1002247512"/>
                  </a:ext>
                </a:extLst>
              </a:tr>
              <a:tr h="552175">
                <a:tc>
                  <a:txBody>
                    <a:bodyPr/>
                    <a:lstStyle/>
                    <a:p>
                      <a:pPr algn="l" fontAlgn="ctr"/>
                      <a:r>
                        <a:rPr lang="en-ZA" sz="900" b="1" u="none" strike="noStrike" dirty="0">
                          <a:solidFill>
                            <a:srgbClr val="000000"/>
                          </a:solidFill>
                          <a:effectLst/>
                        </a:rPr>
                        <a:t>6. Advanced analytics and data management: </a:t>
                      </a:r>
                      <a:endParaRPr lang="en-ZA" sz="900" b="1" i="0" u="none" strike="noStrike" dirty="0">
                        <a:solidFill>
                          <a:srgbClr val="000000"/>
                        </a:solidFill>
                        <a:effectLst/>
                        <a:latin typeface="Calibri" panose="020F0502020204030204" pitchFamily="34" charset="0"/>
                      </a:endParaRPr>
                    </a:p>
                  </a:txBody>
                  <a:tcPr marL="3583" marR="3583" marT="3583" marB="0" anchor="ctr">
                    <a:solidFill>
                      <a:schemeClr val="bg2"/>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Advanced analytics and data management technology allows for the collection and analysis of large amounts of data, providing insights into operational</a:t>
                      </a:r>
                      <a:r>
                        <a:rPr lang="en-ZA" sz="900" b="0" u="none" strike="noStrike" kern="1200" dirty="0">
                          <a:solidFill>
                            <a:schemeClr val="tx1"/>
                          </a:solidFill>
                          <a:effectLst/>
                          <a:latin typeface="+mn-lt"/>
                          <a:ea typeface="+mn-ea"/>
                          <a:cs typeface="+mn-cs"/>
                        </a:rPr>
                        <a:t>/assets </a:t>
                      </a:r>
                      <a:r>
                        <a:rPr lang="en-ZA" sz="900" b="0" u="none" strike="noStrike" kern="1200" dirty="0">
                          <a:solidFill>
                            <a:srgbClr val="000000"/>
                          </a:solidFill>
                          <a:effectLst/>
                          <a:latin typeface="+mn-lt"/>
                          <a:ea typeface="+mn-ea"/>
                          <a:cs typeface="+mn-cs"/>
                        </a:rPr>
                        <a:t>performance and identifying areas for improvement.</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N/A</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Yes</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ML and AI centre of excellence to generate insights based on all available sensor and operational data.</a:t>
                      </a:r>
                    </a:p>
                  </a:txBody>
                  <a:tcPr marL="3583" marR="3583" marT="3583" marB="0" anchor="ctr">
                    <a:solidFill>
                      <a:schemeClr val="bg1"/>
                    </a:solidFill>
                  </a:tcPr>
                </a:tc>
                <a:extLst>
                  <a:ext uri="{0D108BD9-81ED-4DB2-BD59-A6C34878D82A}">
                    <a16:rowId xmlns:a16="http://schemas.microsoft.com/office/drawing/2014/main" val="2896594170"/>
                  </a:ext>
                </a:extLst>
              </a:tr>
              <a:tr h="415027">
                <a:tc>
                  <a:txBody>
                    <a:bodyPr/>
                    <a:lstStyle/>
                    <a:p>
                      <a:pPr algn="l" fontAlgn="ctr"/>
                      <a:r>
                        <a:rPr lang="en-ZA" sz="900" b="1" u="none" strike="noStrike" dirty="0">
                          <a:solidFill>
                            <a:srgbClr val="000000"/>
                          </a:solidFill>
                          <a:effectLst/>
                        </a:rPr>
                        <a:t>7. Cybersecurity: </a:t>
                      </a:r>
                      <a:endParaRPr lang="en-ZA" sz="900" b="1" i="0" u="none" strike="noStrike" dirty="0">
                        <a:solidFill>
                          <a:srgbClr val="000000"/>
                        </a:solidFill>
                        <a:effectLst/>
                        <a:latin typeface="Calibri" panose="020F0502020204030204" pitchFamily="34" charset="0"/>
                      </a:endParaRPr>
                    </a:p>
                  </a:txBody>
                  <a:tcPr marL="3583" marR="3583" marT="3583" marB="0" anchor="ctr">
                    <a:solidFill>
                      <a:schemeClr val="bg2"/>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Investing in cybersecurity technology and protocols to protect the railway company's infrastructure and sensitive data from cyber-attacks.</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ICT - Cyber Reason , Global Protect / other</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OT - N/A</a:t>
                      </a:r>
                      <a:br>
                        <a:rPr lang="en-ZA" sz="900" b="0" u="none" strike="noStrike" kern="1200" dirty="0">
                          <a:solidFill>
                            <a:srgbClr val="000000"/>
                          </a:solidFill>
                          <a:effectLst/>
                          <a:latin typeface="+mn-lt"/>
                          <a:ea typeface="+mn-ea"/>
                          <a:cs typeface="+mn-cs"/>
                        </a:rPr>
                      </a:br>
                      <a:endParaRPr lang="en-ZA" sz="900" b="0" u="none" strike="noStrike" kern="1200" dirty="0">
                        <a:solidFill>
                          <a:srgbClr val="000000"/>
                        </a:solidFill>
                        <a:effectLst/>
                        <a:latin typeface="+mn-lt"/>
                        <a:ea typeface="+mn-ea"/>
                        <a:cs typeface="+mn-cs"/>
                      </a:endParaRP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Yes</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ICT: Continuous strengthening of the infrastructure</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OT: Definition and implementation on cyber security standard</a:t>
                      </a:r>
                    </a:p>
                  </a:txBody>
                  <a:tcPr marL="3583" marR="3583" marT="3583" marB="0" anchor="ctr">
                    <a:solidFill>
                      <a:schemeClr val="bg1"/>
                    </a:solidFill>
                  </a:tcPr>
                </a:tc>
                <a:extLst>
                  <a:ext uri="{0D108BD9-81ED-4DB2-BD59-A6C34878D82A}">
                    <a16:rowId xmlns:a16="http://schemas.microsoft.com/office/drawing/2014/main" val="978077640"/>
                  </a:ext>
                </a:extLst>
              </a:tr>
              <a:tr h="826472">
                <a:tc>
                  <a:txBody>
                    <a:bodyPr/>
                    <a:lstStyle/>
                    <a:p>
                      <a:pPr algn="l" fontAlgn="ctr"/>
                      <a:r>
                        <a:rPr lang="en-ZA" sz="900" b="1" u="none" strike="noStrike" dirty="0">
                          <a:solidFill>
                            <a:srgbClr val="000000"/>
                          </a:solidFill>
                          <a:effectLst/>
                        </a:rPr>
                        <a:t>8. Remote monitoring and control: </a:t>
                      </a:r>
                      <a:endParaRPr lang="en-ZA" sz="900" b="1" i="0" u="none" strike="noStrike" dirty="0">
                        <a:solidFill>
                          <a:srgbClr val="000000"/>
                        </a:solidFill>
                        <a:effectLst/>
                        <a:latin typeface="Calibri" panose="020F0502020204030204" pitchFamily="34" charset="0"/>
                      </a:endParaRPr>
                    </a:p>
                  </a:txBody>
                  <a:tcPr marL="3583" marR="3583" marT="3583" marB="0" anchor="ctr">
                    <a:solidFill>
                      <a:schemeClr val="bg2"/>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Remote monitoring and control technology allows for the remote monitoring and control of infrastructure and equipment, improving efficiency and reducing costs.</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chemeClr val="tx1"/>
                          </a:solidFill>
                          <a:effectLst/>
                          <a:latin typeface="+mn-lt"/>
                          <a:ea typeface="+mn-ea"/>
                          <a:cs typeface="+mn-cs"/>
                        </a:rPr>
                        <a:t>Various RTU</a:t>
                      </a:r>
                      <a:br>
                        <a:rPr lang="en-ZA" sz="900" b="0" u="none" strike="noStrike" kern="1200" dirty="0">
                          <a:solidFill>
                            <a:schemeClr val="tx1"/>
                          </a:solidFill>
                          <a:effectLst/>
                          <a:latin typeface="+mn-lt"/>
                          <a:ea typeface="+mn-ea"/>
                          <a:cs typeface="+mn-cs"/>
                        </a:rPr>
                      </a:br>
                      <a:r>
                        <a:rPr lang="en-ZA" sz="900" b="0" u="none" strike="noStrike" kern="1200" dirty="0">
                          <a:solidFill>
                            <a:schemeClr val="tx1"/>
                          </a:solidFill>
                          <a:effectLst/>
                          <a:latin typeface="+mn-lt"/>
                          <a:ea typeface="+mn-ea"/>
                          <a:cs typeface="+mn-cs"/>
                        </a:rPr>
                        <a:t>- Telecontrol Systems for substation monitoring and control</a:t>
                      </a:r>
                      <a:br>
                        <a:rPr lang="en-ZA" sz="900" b="0" u="none" strike="noStrike" kern="1200" dirty="0">
                          <a:solidFill>
                            <a:schemeClr val="tx1"/>
                          </a:solidFill>
                          <a:effectLst/>
                          <a:latin typeface="+mn-lt"/>
                          <a:ea typeface="+mn-ea"/>
                          <a:cs typeface="+mn-cs"/>
                        </a:rPr>
                      </a:br>
                      <a:r>
                        <a:rPr lang="en-ZA" sz="900" b="0" u="none" strike="noStrike" kern="1200" dirty="0">
                          <a:solidFill>
                            <a:schemeClr val="tx1"/>
                          </a:solidFill>
                          <a:effectLst/>
                          <a:latin typeface="+mn-lt"/>
                          <a:ea typeface="+mn-ea"/>
                          <a:cs typeface="+mn-cs"/>
                        </a:rPr>
                        <a:t>- CS90: Remote signalling elements control and monitoring</a:t>
                      </a:r>
                    </a:p>
                    <a:p>
                      <a:pPr marL="260350" indent="-171450" algn="l" defTabSz="779173" rtl="0" eaLnBrk="1" fontAlgn="ctr" latinLnBrk="0" hangingPunct="1">
                        <a:buFontTx/>
                        <a:buChar char="-"/>
                      </a:pPr>
                      <a:r>
                        <a:rPr lang="en-ZA" sz="900" b="0" u="none" strike="noStrike" kern="1200" dirty="0">
                          <a:solidFill>
                            <a:schemeClr val="tx1"/>
                          </a:solidFill>
                          <a:effectLst/>
                          <a:latin typeface="+mn-lt"/>
                          <a:ea typeface="+mn-ea"/>
                          <a:cs typeface="+mn-cs"/>
                        </a:rPr>
                        <a:t>Wireless Radio monitoring and configuration</a:t>
                      </a:r>
                    </a:p>
                    <a:p>
                      <a:pPr marL="260350" indent="-171450" algn="l" defTabSz="779173" rtl="0" eaLnBrk="1" fontAlgn="ctr" latinLnBrk="0" hangingPunct="1">
                        <a:buFontTx/>
                        <a:buChar char="-"/>
                      </a:pPr>
                      <a:r>
                        <a:rPr lang="en-ZA" sz="900" b="0" u="none" strike="noStrike" kern="1200" dirty="0">
                          <a:solidFill>
                            <a:schemeClr val="tx1"/>
                          </a:solidFill>
                          <a:effectLst/>
                          <a:latin typeface="+mn-lt"/>
                          <a:ea typeface="+mn-ea"/>
                          <a:cs typeface="+mn-cs"/>
                        </a:rPr>
                        <a:t>Transmission monitoring and configuration</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Yes</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a:t>
                      </a:r>
                      <a:r>
                        <a:rPr lang="en-ZA" sz="900" b="0" u="none" strike="noStrike" kern="1200" dirty="0">
                          <a:solidFill>
                            <a:schemeClr val="tx1"/>
                          </a:solidFill>
                          <a:effectLst/>
                          <a:latin typeface="+mn-lt"/>
                          <a:ea typeface="+mn-ea"/>
                          <a:cs typeface="+mn-cs"/>
                        </a:rPr>
                        <a:t>Wireless solutions to overcome copper cable theft impact.</a:t>
                      </a:r>
                    </a:p>
                    <a:p>
                      <a:pPr marL="260350" indent="-171450" algn="l" defTabSz="779173" rtl="0" eaLnBrk="1" fontAlgn="ctr" latinLnBrk="0" hangingPunct="1">
                        <a:buFontTx/>
                        <a:buChar char="-"/>
                      </a:pPr>
                      <a:r>
                        <a:rPr lang="en-ZA" sz="900" b="0" u="none" strike="noStrike" kern="1200" dirty="0">
                          <a:solidFill>
                            <a:schemeClr val="tx1"/>
                          </a:solidFill>
                          <a:effectLst/>
                          <a:latin typeface="+mn-lt"/>
                          <a:ea typeface="+mn-ea"/>
                          <a:cs typeface="+mn-cs"/>
                        </a:rPr>
                        <a:t>Intelligent System to detect any abnormality (OHTE, TAS, Telecoms)</a:t>
                      </a:r>
                    </a:p>
                    <a:p>
                      <a:pPr marL="260350" indent="-171450" algn="l" defTabSz="779173" rtl="0" eaLnBrk="1" fontAlgn="ctr" latinLnBrk="0" hangingPunct="1">
                        <a:buFontTx/>
                        <a:buChar char="-"/>
                      </a:pPr>
                      <a:r>
                        <a:rPr lang="en-ZA" sz="900" b="0" u="none" strike="noStrike" kern="1200" dirty="0">
                          <a:solidFill>
                            <a:schemeClr val="tx1"/>
                          </a:solidFill>
                          <a:effectLst/>
                          <a:latin typeface="+mn-lt"/>
                          <a:ea typeface="+mn-ea"/>
                          <a:cs typeface="+mn-cs"/>
                        </a:rPr>
                        <a:t>Integrated solution for all the systems</a:t>
                      </a:r>
                    </a:p>
                    <a:p>
                      <a:pPr marL="260350" indent="-171450" algn="l" defTabSz="779173" rtl="0" eaLnBrk="1" fontAlgn="ctr" latinLnBrk="0" hangingPunct="1">
                        <a:buFontTx/>
                        <a:buChar char="-"/>
                      </a:pPr>
                      <a:r>
                        <a:rPr lang="en-ZA" sz="900" b="0" u="none" strike="noStrike" kern="1200" dirty="0">
                          <a:solidFill>
                            <a:schemeClr val="tx1"/>
                          </a:solidFill>
                          <a:effectLst/>
                          <a:latin typeface="+mn-lt"/>
                          <a:ea typeface="+mn-ea"/>
                          <a:cs typeface="+mn-cs"/>
                        </a:rPr>
                        <a:t>Technology advanced systems</a:t>
                      </a:r>
                    </a:p>
                  </a:txBody>
                  <a:tcPr marL="3583" marR="3583" marT="3583" marB="0" anchor="ctr">
                    <a:solidFill>
                      <a:schemeClr val="bg1"/>
                    </a:solidFill>
                  </a:tcPr>
                </a:tc>
                <a:extLst>
                  <a:ext uri="{0D108BD9-81ED-4DB2-BD59-A6C34878D82A}">
                    <a16:rowId xmlns:a16="http://schemas.microsoft.com/office/drawing/2014/main" val="1219310437"/>
                  </a:ext>
                </a:extLst>
              </a:tr>
              <a:tr h="552175">
                <a:tc>
                  <a:txBody>
                    <a:bodyPr/>
                    <a:lstStyle/>
                    <a:p>
                      <a:pPr algn="l" fontAlgn="ctr"/>
                      <a:r>
                        <a:rPr lang="en-ZA" sz="900" b="1" u="none" strike="noStrike" dirty="0">
                          <a:solidFill>
                            <a:srgbClr val="000000"/>
                          </a:solidFill>
                          <a:effectLst/>
                        </a:rPr>
                        <a:t>9. Battery and hybrid locomotives: </a:t>
                      </a:r>
                      <a:endParaRPr lang="en-ZA" sz="900" b="1" i="0" u="none" strike="noStrike" dirty="0">
                        <a:solidFill>
                          <a:srgbClr val="000000"/>
                        </a:solidFill>
                        <a:effectLst/>
                        <a:latin typeface="Calibri" panose="020F0502020204030204" pitchFamily="34" charset="0"/>
                      </a:endParaRPr>
                    </a:p>
                  </a:txBody>
                  <a:tcPr marL="3583" marR="3583" marT="3583" marB="0" anchor="ctr">
                    <a:solidFill>
                      <a:schemeClr val="bg2"/>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Alternative energy traction locomotives or supply, which can be more resilient to the impact of electricity supply security.</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N/A</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Yes</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Rechargeable Battery hybrid</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Hydrogen powered </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Biofuel powered</a:t>
                      </a:r>
                    </a:p>
                  </a:txBody>
                  <a:tcPr marL="3583" marR="3583" marT="3583" marB="0" anchor="ctr">
                    <a:solidFill>
                      <a:schemeClr val="bg1"/>
                    </a:solidFill>
                  </a:tcPr>
                </a:tc>
                <a:extLst>
                  <a:ext uri="{0D108BD9-81ED-4DB2-BD59-A6C34878D82A}">
                    <a16:rowId xmlns:a16="http://schemas.microsoft.com/office/drawing/2014/main" val="348621312"/>
                  </a:ext>
                </a:extLst>
              </a:tr>
              <a:tr h="552175">
                <a:tc>
                  <a:txBody>
                    <a:bodyPr/>
                    <a:lstStyle/>
                    <a:p>
                      <a:pPr algn="l" fontAlgn="ctr"/>
                      <a:r>
                        <a:rPr lang="en-ZA" sz="900" b="1" u="none" strike="noStrike" dirty="0">
                          <a:solidFill>
                            <a:srgbClr val="000000"/>
                          </a:solidFill>
                          <a:effectLst/>
                        </a:rPr>
                        <a:t>10. 5G and IoT technology: </a:t>
                      </a:r>
                      <a:endParaRPr lang="en-ZA" sz="900" b="1" i="0" u="none" strike="noStrike" dirty="0">
                        <a:solidFill>
                          <a:srgbClr val="000000"/>
                        </a:solidFill>
                        <a:effectLst/>
                        <a:latin typeface="Calibri" panose="020F0502020204030204" pitchFamily="34" charset="0"/>
                      </a:endParaRPr>
                    </a:p>
                  </a:txBody>
                  <a:tcPr marL="3583" marR="3583" marT="3583" marB="0" anchor="ctr">
                    <a:solidFill>
                      <a:schemeClr val="bg2"/>
                    </a:solidFill>
                  </a:tcPr>
                </a:tc>
                <a:tc>
                  <a:txBody>
                    <a:bodyPr/>
                    <a:lstStyle/>
                    <a:p>
                      <a:pPr marL="88900" indent="0" algn="l" defTabSz="779173" rtl="0" eaLnBrk="1" fontAlgn="ctr" latinLnBrk="0" hangingPunct="1"/>
                      <a:r>
                        <a:rPr lang="en-ZA" sz="900" b="0" u="none" strike="noStrike" kern="1200" dirty="0" err="1">
                          <a:solidFill>
                            <a:srgbClr val="000000"/>
                          </a:solidFill>
                          <a:effectLst/>
                          <a:latin typeface="+mn-lt"/>
                          <a:ea typeface="+mn-ea"/>
                          <a:cs typeface="+mn-cs"/>
                        </a:rPr>
                        <a:t>5G</a:t>
                      </a:r>
                      <a:r>
                        <a:rPr lang="en-ZA" sz="900" b="0" u="none" strike="noStrike" kern="1200" dirty="0">
                          <a:solidFill>
                            <a:srgbClr val="000000"/>
                          </a:solidFill>
                          <a:effectLst/>
                          <a:latin typeface="+mn-lt"/>
                          <a:ea typeface="+mn-ea"/>
                          <a:cs typeface="+mn-cs"/>
                        </a:rPr>
                        <a:t> and IoT technology to improve communication and connectivity across the rail network, enabling enhanced automation, real-time monitoring, and control of trains and infrastructure.</a:t>
                      </a: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UHF: Low bandwidth analogue radio network.</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GSM: Public Network with private APN and Closed User Groups</a:t>
                      </a:r>
                      <a:br>
                        <a:rPr lang="en-ZA" sz="900" b="0" u="none" strike="noStrike" kern="1200" dirty="0">
                          <a:solidFill>
                            <a:srgbClr val="000000"/>
                          </a:solidFill>
                          <a:effectLst/>
                          <a:latin typeface="+mn-lt"/>
                          <a:ea typeface="+mn-ea"/>
                          <a:cs typeface="+mn-cs"/>
                        </a:rPr>
                      </a:br>
                      <a:endParaRPr lang="en-ZA" sz="900" b="0" u="none" strike="noStrike" kern="1200" dirty="0">
                        <a:solidFill>
                          <a:srgbClr val="000000"/>
                        </a:solidFill>
                        <a:effectLst/>
                        <a:latin typeface="+mn-lt"/>
                        <a:ea typeface="+mn-ea"/>
                        <a:cs typeface="+mn-cs"/>
                      </a:endParaRPr>
                    </a:p>
                  </a:txBody>
                  <a:tcPr marL="3583" marR="3583" marT="3583" marB="0" anchor="ctr">
                    <a:solidFill>
                      <a:schemeClr val="bg1"/>
                    </a:solidFill>
                  </a:tcPr>
                </a:tc>
                <a:tc>
                  <a:txBody>
                    <a:bodyPr/>
                    <a:lstStyle/>
                    <a:p>
                      <a:pPr marL="88900" indent="0" algn="l" defTabSz="779173" rtl="0" eaLnBrk="1" fontAlgn="ctr" latinLnBrk="0" hangingPunct="1"/>
                      <a:r>
                        <a:rPr lang="en-ZA" sz="900" b="0" u="none" strike="noStrike" kern="1200" dirty="0">
                          <a:solidFill>
                            <a:srgbClr val="000000"/>
                          </a:solidFill>
                          <a:effectLst/>
                          <a:latin typeface="+mn-lt"/>
                          <a:ea typeface="+mn-ea"/>
                          <a:cs typeface="+mn-cs"/>
                        </a:rPr>
                        <a:t>Yes</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Low Energy narrowband network</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Digital broadband communication network.</a:t>
                      </a:r>
                      <a:br>
                        <a:rPr lang="en-ZA" sz="900" b="0" u="none" strike="noStrike" kern="1200" dirty="0">
                          <a:solidFill>
                            <a:srgbClr val="000000"/>
                          </a:solidFill>
                          <a:effectLst/>
                          <a:latin typeface="+mn-lt"/>
                          <a:ea typeface="+mn-ea"/>
                          <a:cs typeface="+mn-cs"/>
                        </a:rPr>
                      </a:br>
                      <a:r>
                        <a:rPr lang="en-ZA" sz="900" b="0" u="none" strike="noStrike" kern="1200" dirty="0">
                          <a:solidFill>
                            <a:srgbClr val="000000"/>
                          </a:solidFill>
                          <a:effectLst/>
                          <a:latin typeface="+mn-lt"/>
                          <a:ea typeface="+mn-ea"/>
                          <a:cs typeface="+mn-cs"/>
                        </a:rPr>
                        <a:t>- NOT GSM-R</a:t>
                      </a:r>
                    </a:p>
                  </a:txBody>
                  <a:tcPr marL="3583" marR="3583" marT="3583" marB="0" anchor="ctr">
                    <a:solidFill>
                      <a:schemeClr val="bg1"/>
                    </a:solidFill>
                  </a:tcPr>
                </a:tc>
                <a:extLst>
                  <a:ext uri="{0D108BD9-81ED-4DB2-BD59-A6C34878D82A}">
                    <a16:rowId xmlns:a16="http://schemas.microsoft.com/office/drawing/2014/main" val="1725011487"/>
                  </a:ext>
                </a:extLst>
              </a:tr>
            </a:tbl>
          </a:graphicData>
        </a:graphic>
      </p:graphicFrame>
    </p:spTree>
    <p:extLst>
      <p:ext uri="{BB962C8B-B14F-4D97-AF65-F5344CB8AC3E}">
        <p14:creationId xmlns:p14="http://schemas.microsoft.com/office/powerpoint/2010/main" val="36338938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LAYOUT" val="ppLayoutTitleOnly"/>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rq0hJ0zbQFez2njsYIj.dw"/>
</p:tagLst>
</file>

<file path=ppt/theme/theme1.xml><?xml version="1.0" encoding="utf-8"?>
<a:theme xmlns:a="http://schemas.openxmlformats.org/drawingml/2006/main" name="TEMPLATE MASTER">
  <a:themeElements>
    <a:clrScheme name="Transnet">
      <a:dk1>
        <a:srgbClr val="000000"/>
      </a:dk1>
      <a:lt1>
        <a:sysClr val="window" lastClr="FFFFFF"/>
      </a:lt1>
      <a:dk2>
        <a:srgbClr val="69614E"/>
      </a:dk2>
      <a:lt2>
        <a:srgbClr val="C2BBAD"/>
      </a:lt2>
      <a:accent1>
        <a:srgbClr val="A1A250"/>
      </a:accent1>
      <a:accent2>
        <a:srgbClr val="6F90A7"/>
      </a:accent2>
      <a:accent3>
        <a:srgbClr val="84B5BD"/>
      </a:accent3>
      <a:accent4>
        <a:srgbClr val="C7B400"/>
      </a:accent4>
      <a:accent5>
        <a:srgbClr val="E42313"/>
      </a:accent5>
      <a:accent6>
        <a:srgbClr val="95C11F"/>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2BCCDC15742C44AAC2495A30FE7B6F" ma:contentTypeVersion="6" ma:contentTypeDescription="Create a new document." ma:contentTypeScope="" ma:versionID="21d241294d3d548c1e3c0314b77270b2">
  <xsd:schema xmlns:xsd="http://www.w3.org/2001/XMLSchema" xmlns:xs="http://www.w3.org/2001/XMLSchema" xmlns:p="http://schemas.microsoft.com/office/2006/metadata/properties" xmlns:ns2="031b98a0-bd40-4367-a8f5-a9ec5e222f93" xmlns:ns3="0041167e-b63e-423f-bc75-77da90a73aa4" targetNamespace="http://schemas.microsoft.com/office/2006/metadata/properties" ma:root="true" ma:fieldsID="7599fafe9a5ac504125dd1b27ded7dda" ns2:_="" ns3:_="">
    <xsd:import namespace="031b98a0-bd40-4367-a8f5-a9ec5e222f93"/>
    <xsd:import namespace="0041167e-b63e-423f-bc75-77da90a73a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b98a0-bd40-4367-a8f5-a9ec5e222f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41167e-b63e-423f-bc75-77da90a73a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041167e-b63e-423f-bc75-77da90a73aa4">
      <UserInfo>
        <DisplayName>Evan Weyermuller   Transnet Freight Rail   Johannesburg</DisplayName>
        <AccountId>27</AccountId>
        <AccountType/>
      </UserInfo>
      <UserInfo>
        <DisplayName>Madumetja Mabitsela   Transnet Freight Rail   JHB</DisplayName>
        <AccountId>30</AccountId>
        <AccountType/>
      </UserInfo>
      <UserInfo>
        <DisplayName>Nkululeko Gobhozi   Transnet Freight Rail   JHB</DisplayName>
        <AccountId>23</AccountId>
        <AccountType/>
      </UserInfo>
    </SharedWithUsers>
  </documentManagement>
</p:properties>
</file>

<file path=customXml/itemProps1.xml><?xml version="1.0" encoding="utf-8"?>
<ds:datastoreItem xmlns:ds="http://schemas.openxmlformats.org/officeDocument/2006/customXml" ds:itemID="{59BF8137-0790-46AE-BA78-2F9D5461A8FD}">
  <ds:schemaRefs>
    <ds:schemaRef ds:uri="http://schemas.microsoft.com/sharepoint/v3/contenttype/forms"/>
  </ds:schemaRefs>
</ds:datastoreItem>
</file>

<file path=customXml/itemProps2.xml><?xml version="1.0" encoding="utf-8"?>
<ds:datastoreItem xmlns:ds="http://schemas.openxmlformats.org/officeDocument/2006/customXml" ds:itemID="{8727FFB9-9760-478A-86BE-3D45D0A51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b98a0-bd40-4367-a8f5-a9ec5e222f93"/>
    <ds:schemaRef ds:uri="0041167e-b63e-423f-bc75-77da90a73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A92F01-8CF8-474E-ABBE-EC144A77D7A0}">
  <ds:schemaRefs>
    <ds:schemaRef ds:uri="http://purl.org/dc/dcmitype/"/>
    <ds:schemaRef ds:uri="http://schemas.microsoft.com/office/infopath/2007/PartnerControls"/>
    <ds:schemaRef ds:uri="031b98a0-bd40-4367-a8f5-a9ec5e222f93"/>
    <ds:schemaRef ds:uri="http://purl.org/dc/elements/1.1/"/>
    <ds:schemaRef ds:uri="http://schemas.microsoft.com/office/2006/metadata/properties"/>
    <ds:schemaRef ds:uri="0041167e-b63e-423f-bc75-77da90a73aa4"/>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1097</TotalTime>
  <Words>1458</Words>
  <Application>Microsoft Office PowerPoint</Application>
  <PresentationFormat>Widescreen</PresentationFormat>
  <Paragraphs>130</Paragraphs>
  <Slides>10</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Tahoma</vt:lpstr>
      <vt:lpstr>Tahoma Regular</vt:lpstr>
      <vt:lpstr>TEMPLATE MASTER</vt:lpstr>
      <vt:lpstr>think-cell Slide</vt:lpstr>
      <vt:lpstr>PowerPoint Presentation</vt:lpstr>
      <vt:lpstr>AGENDA</vt:lpstr>
      <vt:lpstr>RFI DESCRIPTION</vt:lpstr>
      <vt:lpstr>ESSENTIAL RETURNABLE DOCUMENTS &amp; SCHEDULES  </vt:lpstr>
      <vt:lpstr>NOTICE TO BIDDERS</vt:lpstr>
      <vt:lpstr>PowerPoint Presentation</vt:lpstr>
      <vt:lpstr>PowerPoint Presentation</vt:lpstr>
      <vt:lpstr>PowerPoint Presentation</vt:lpstr>
      <vt:lpstr>High Level Railway Operational Technology Scope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Madumetja Mabitsela   Transnet Freight Rail   JHB</cp:lastModifiedBy>
  <cp:revision>89</cp:revision>
  <cp:lastPrinted>2022-10-20T19:35:02Z</cp:lastPrinted>
  <dcterms:created xsi:type="dcterms:W3CDTF">2020-05-19T16:46:16Z</dcterms:created>
  <dcterms:modified xsi:type="dcterms:W3CDTF">2023-02-01T10:45:56Z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0x0101001E2BCCDC15742C44AAC2495A30FE7B6F</vt:lpwstr>
  </property>
</Properties>
</file>