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tags/tag14.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handoutMasterIdLst>
    <p:handoutMasterId r:id="rId26"/>
  </p:handoutMasterIdLst>
  <p:sldIdLst>
    <p:sldId id="1993" r:id="rId5"/>
    <p:sldId id="1541" r:id="rId6"/>
    <p:sldId id="1594" r:id="rId7"/>
    <p:sldId id="1597" r:id="rId8"/>
    <p:sldId id="1598" r:id="rId9"/>
    <p:sldId id="2010" r:id="rId10"/>
    <p:sldId id="2011" r:id="rId11"/>
    <p:sldId id="2017" r:id="rId12"/>
    <p:sldId id="1995" r:id="rId13"/>
    <p:sldId id="1655" r:id="rId14"/>
    <p:sldId id="1998" r:id="rId15"/>
    <p:sldId id="1665" r:id="rId16"/>
    <p:sldId id="2012" r:id="rId17"/>
    <p:sldId id="1999" r:id="rId18"/>
    <p:sldId id="2013" r:id="rId19"/>
    <p:sldId id="2000" r:id="rId20"/>
    <p:sldId id="2014" r:id="rId21"/>
    <p:sldId id="2015" r:id="rId22"/>
    <p:sldId id="1994" r:id="rId23"/>
    <p:sldId id="2004" r:id="rId2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4C22C2-E8C9-4A15-892F-6977F19EAC0D}">
          <p14:sldIdLst>
            <p14:sldId id="1993"/>
            <p14:sldId id="1541"/>
            <p14:sldId id="1594"/>
            <p14:sldId id="1597"/>
            <p14:sldId id="1598"/>
            <p14:sldId id="2010"/>
            <p14:sldId id="2011"/>
            <p14:sldId id="2017"/>
            <p14:sldId id="1995"/>
            <p14:sldId id="1655"/>
            <p14:sldId id="1998"/>
            <p14:sldId id="1665"/>
            <p14:sldId id="2012"/>
            <p14:sldId id="1999"/>
            <p14:sldId id="2013"/>
            <p14:sldId id="2000"/>
            <p14:sldId id="2014"/>
            <p14:sldId id="2015"/>
            <p14:sldId id="1994"/>
            <p14:sldId id="2004"/>
          </p14:sldIdLst>
        </p14:section>
      </p14:sectionLst>
    </p:ext>
    <p:ext uri="{EFAFB233-063F-42B5-8137-9DF3F51BA10A}">
      <p15:sldGuideLst xmlns:p15="http://schemas.microsoft.com/office/powerpoint/2012/main">
        <p15:guide id="1" orient="horz" pos="252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F00"/>
    <a:srgbClr val="E42313"/>
    <a:srgbClr val="C2BBAD"/>
    <a:srgbClr val="69614E"/>
    <a:srgbClr val="A1A250"/>
    <a:srgbClr val="A2AA3D"/>
    <a:srgbClr val="6F90A7"/>
    <a:srgbClr val="84B5BD"/>
    <a:srgbClr val="C7B400"/>
    <a:srgbClr val="C6B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2"/>
      </p:cViewPr>
      <p:guideLst>
        <p:guide orient="horz" pos="252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25593-006F-4AF7-9B58-BE2F89FFB204}"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ZA"/>
        </a:p>
      </dgm:t>
    </dgm:pt>
    <dgm:pt modelId="{B54FACB1-CA04-4FBC-8B4B-01C89822F094}">
      <dgm:prSet custT="1"/>
      <dgm:spPr/>
      <dgm:t>
        <a:bodyPr/>
        <a:lstStyle/>
        <a:p>
          <a:pPr algn="l"/>
          <a:r>
            <a:rPr lang="en-US" sz="2000" b="1" kern="1200" dirty="0">
              <a:solidFill>
                <a:schemeClr val="tx1"/>
              </a:solidFill>
              <a:latin typeface="+mn-lt"/>
              <a:ea typeface="Tahoma"/>
              <a:cs typeface="Tahoma"/>
            </a:rPr>
            <a:t>Stage 1</a:t>
          </a:r>
          <a:r>
            <a:rPr lang="en-US" sz="2000" kern="1200" dirty="0">
              <a:solidFill>
                <a:schemeClr val="tx1"/>
              </a:solidFill>
              <a:latin typeface="+mn-lt"/>
              <a:ea typeface="Tahoma"/>
              <a:cs typeface="Tahoma"/>
            </a:rPr>
            <a:t> step 1 and 2: which is the administrative check, </a:t>
          </a:r>
          <a:r>
            <a:rPr lang="en-US" sz="2000" b="1" kern="1200" dirty="0">
              <a:solidFill>
                <a:schemeClr val="tx1"/>
              </a:solidFill>
              <a:latin typeface="+mn-lt"/>
              <a:ea typeface="Tahoma"/>
              <a:cs typeface="Tahoma"/>
            </a:rPr>
            <a:t>mandatory documents + </a:t>
          </a:r>
          <a:r>
            <a:rPr lang="en-ZA" sz="2000" b="1" kern="1200" dirty="0">
              <a:solidFill>
                <a:schemeClr val="tx1"/>
              </a:solidFill>
              <a:latin typeface="+mn-lt"/>
              <a:ea typeface="Tahoma"/>
              <a:cs typeface="Tahoma"/>
            </a:rPr>
            <a:t>essential returnable documents</a:t>
          </a:r>
          <a:r>
            <a:rPr lang="en-US" sz="2000" b="1" kern="1200" dirty="0">
              <a:solidFill>
                <a:schemeClr val="tx1"/>
              </a:solidFill>
              <a:latin typeface="+mn-lt"/>
              <a:ea typeface="Tahoma"/>
              <a:cs typeface="Tahoma"/>
            </a:rPr>
            <a:t> </a:t>
          </a:r>
          <a:r>
            <a:rPr lang="en-US" sz="2000" kern="1200" dirty="0">
              <a:solidFill>
                <a:schemeClr val="tx1"/>
              </a:solidFill>
              <a:latin typeface="+mn-lt"/>
              <a:ea typeface="Tahoma"/>
              <a:cs typeface="Tahoma"/>
            </a:rPr>
            <a:t>are expected</a:t>
          </a:r>
          <a:endParaRPr lang="en-ZA" sz="2000" kern="1200" dirty="0">
            <a:solidFill>
              <a:schemeClr val="tx1"/>
            </a:solidFill>
            <a:latin typeface="+mn-lt"/>
            <a:ea typeface="Tahoma"/>
            <a:cs typeface="Tahoma"/>
          </a:endParaRPr>
        </a:p>
      </dgm:t>
    </dgm:pt>
    <dgm:pt modelId="{1E4DA211-C0E3-4180-8E05-1E8FBF11A800}" type="parTrans" cxnId="{094FD7B9-CA7B-49B0-9C78-A949B44D4E99}">
      <dgm:prSet/>
      <dgm:spPr/>
      <dgm:t>
        <a:bodyPr/>
        <a:lstStyle/>
        <a:p>
          <a:endParaRPr lang="en-ZA"/>
        </a:p>
      </dgm:t>
    </dgm:pt>
    <dgm:pt modelId="{0B54A95C-CC6D-4009-B60B-A852313E737B}" type="sibTrans" cxnId="{094FD7B9-CA7B-49B0-9C78-A949B44D4E99}">
      <dgm:prSet/>
      <dgm:spPr/>
      <dgm:t>
        <a:bodyPr/>
        <a:lstStyle/>
        <a:p>
          <a:endParaRPr lang="en-ZA"/>
        </a:p>
      </dgm:t>
    </dgm:pt>
    <dgm:pt modelId="{0A27A94D-9FCC-449F-BF7C-2823865E728E}">
      <dgm:prSet custT="1"/>
      <dgm:spPr/>
      <dgm:t>
        <a:bodyPr/>
        <a:lstStyle/>
        <a:p>
          <a:pPr algn="l"/>
          <a:r>
            <a:rPr lang="en-ZA" sz="2000" b="1" kern="1200" dirty="0">
              <a:solidFill>
                <a:schemeClr val="tx1"/>
              </a:solidFill>
              <a:latin typeface="+mn-lt"/>
              <a:ea typeface="Tahoma"/>
              <a:cs typeface="Tahoma"/>
            </a:rPr>
            <a:t>Stage 2</a:t>
          </a:r>
          <a:r>
            <a:rPr lang="en-ZA" sz="2000" kern="1200" dirty="0">
              <a:solidFill>
                <a:schemeClr val="tx1"/>
              </a:solidFill>
              <a:latin typeface="+mn-lt"/>
              <a:ea typeface="Tahoma"/>
              <a:cs typeface="Tahoma"/>
            </a:rPr>
            <a:t>: Step 3 - One physical track and trace device, Proof of environmental compliance/ICASA submission </a:t>
          </a:r>
          <a:r>
            <a:rPr lang="en-ZA" sz="2000" b="0" kern="1200" dirty="0">
              <a:solidFill>
                <a:schemeClr val="tx1"/>
              </a:solidFill>
              <a:latin typeface="+mn-lt"/>
              <a:ea typeface="Tahoma"/>
              <a:cs typeface="Tahoma"/>
            </a:rPr>
            <a:t>( Refer to 13 and 14/33 for more details)</a:t>
          </a:r>
        </a:p>
      </dgm:t>
    </dgm:pt>
    <dgm:pt modelId="{1C5669D4-78ED-4FE6-A37C-B9EECF392D1F}" type="parTrans" cxnId="{F8E07E8D-AD0A-41B7-9810-37BA85BFE0A7}">
      <dgm:prSet/>
      <dgm:spPr/>
      <dgm:t>
        <a:bodyPr/>
        <a:lstStyle/>
        <a:p>
          <a:endParaRPr lang="en-ZA"/>
        </a:p>
      </dgm:t>
    </dgm:pt>
    <dgm:pt modelId="{750BD95D-B071-4CA7-B174-A138D5F00D1E}" type="sibTrans" cxnId="{F8E07E8D-AD0A-41B7-9810-37BA85BFE0A7}">
      <dgm:prSet/>
      <dgm:spPr/>
      <dgm:t>
        <a:bodyPr/>
        <a:lstStyle/>
        <a:p>
          <a:endParaRPr lang="en-ZA"/>
        </a:p>
      </dgm:t>
    </dgm:pt>
    <dgm:pt modelId="{257B4DDA-A138-4F8E-833B-A76F37E79BA5}">
      <dgm:prSet custT="1"/>
      <dgm:spPr/>
      <dgm:t>
        <a:bodyPr/>
        <a:lstStyle/>
        <a:p>
          <a:pPr algn="l"/>
          <a:r>
            <a:rPr lang="en-US" sz="2000" b="1" kern="1200" dirty="0">
              <a:solidFill>
                <a:schemeClr val="tx1"/>
              </a:solidFill>
              <a:latin typeface="+mn-lt"/>
              <a:ea typeface="Tahoma"/>
              <a:cs typeface="Tahoma"/>
            </a:rPr>
            <a:t>Stage 2</a:t>
          </a:r>
          <a:r>
            <a:rPr lang="en-US" sz="2000" kern="1200" dirty="0">
              <a:solidFill>
                <a:schemeClr val="tx1"/>
              </a:solidFill>
              <a:latin typeface="+mn-lt"/>
              <a:ea typeface="Tahoma"/>
              <a:cs typeface="Tahoma"/>
            </a:rPr>
            <a:t>: Step 4 - Customer permission (9 months), Demonstration phase (3 months), Two devices per service provider at customers siding, Proof of environment and ICASA approval. </a:t>
          </a:r>
          <a:r>
            <a:rPr lang="en-ZA" sz="2000" b="0" kern="1200" dirty="0">
              <a:solidFill>
                <a:schemeClr val="tx1"/>
              </a:solidFill>
              <a:latin typeface="+mn-lt"/>
              <a:ea typeface="Tahoma"/>
              <a:cs typeface="Tahoma"/>
            </a:rPr>
            <a:t>Devices to be removed in 3 months after the demo</a:t>
          </a:r>
          <a:endParaRPr lang="en-ZA" sz="2000" b="1" kern="1200" dirty="0">
            <a:solidFill>
              <a:schemeClr val="tx1"/>
            </a:solidFill>
            <a:latin typeface="+mn-lt"/>
            <a:ea typeface="Tahoma"/>
            <a:cs typeface="Tahoma"/>
          </a:endParaRPr>
        </a:p>
      </dgm:t>
    </dgm:pt>
    <dgm:pt modelId="{E5450207-B049-4B3F-A55D-CA6EAB358AA6}" type="parTrans" cxnId="{A44B2748-1287-43D1-A391-D6229F43D00C}">
      <dgm:prSet/>
      <dgm:spPr/>
      <dgm:t>
        <a:bodyPr/>
        <a:lstStyle/>
        <a:p>
          <a:endParaRPr lang="en-ZA"/>
        </a:p>
      </dgm:t>
    </dgm:pt>
    <dgm:pt modelId="{C1EF780C-311C-4B67-872A-1F40A5BF84A1}" type="sibTrans" cxnId="{A44B2748-1287-43D1-A391-D6229F43D00C}">
      <dgm:prSet/>
      <dgm:spPr/>
      <dgm:t>
        <a:bodyPr/>
        <a:lstStyle/>
        <a:p>
          <a:endParaRPr lang="en-ZA"/>
        </a:p>
      </dgm:t>
    </dgm:pt>
    <dgm:pt modelId="{0FFD20F4-A4A5-4EEB-A161-413BA44B1225}">
      <dgm:prSet custT="1"/>
      <dgm:spPr/>
      <dgm:t>
        <a:bodyPr/>
        <a:lstStyle/>
        <a:p>
          <a:pPr algn="l"/>
          <a:r>
            <a:rPr lang="en-US" sz="2000" b="1" kern="1200" dirty="0">
              <a:solidFill>
                <a:schemeClr val="tx1"/>
              </a:solidFill>
              <a:latin typeface="+mn-lt"/>
              <a:ea typeface="Tahoma"/>
              <a:cs typeface="Tahoma"/>
            </a:rPr>
            <a:t>Stage 3</a:t>
          </a:r>
          <a:r>
            <a:rPr lang="en-US" sz="2000" kern="1200" dirty="0">
              <a:solidFill>
                <a:schemeClr val="tx1"/>
              </a:solidFill>
              <a:latin typeface="+mn-lt"/>
              <a:ea typeface="Tahoma"/>
              <a:cs typeface="Tahoma"/>
            </a:rPr>
            <a:t>: Step 5 - development of the framed list, list to be refreshed after 24 months</a:t>
          </a:r>
          <a:endParaRPr lang="en-ZA" sz="2000" kern="1200" dirty="0">
            <a:solidFill>
              <a:schemeClr val="tx1"/>
            </a:solidFill>
            <a:latin typeface="+mn-lt"/>
            <a:ea typeface="Tahoma"/>
            <a:cs typeface="Tahoma"/>
          </a:endParaRPr>
        </a:p>
      </dgm:t>
    </dgm:pt>
    <dgm:pt modelId="{4CDB7657-45B5-4F15-BB90-C102B5F90420}" type="parTrans" cxnId="{54B02AD8-F123-4A4E-8987-2939080B336A}">
      <dgm:prSet/>
      <dgm:spPr/>
      <dgm:t>
        <a:bodyPr/>
        <a:lstStyle/>
        <a:p>
          <a:endParaRPr lang="en-ZA"/>
        </a:p>
      </dgm:t>
    </dgm:pt>
    <dgm:pt modelId="{A3A97B35-90D3-43E8-93B6-97B66D217D97}" type="sibTrans" cxnId="{54B02AD8-F123-4A4E-8987-2939080B336A}">
      <dgm:prSet/>
      <dgm:spPr/>
      <dgm:t>
        <a:bodyPr/>
        <a:lstStyle/>
        <a:p>
          <a:endParaRPr lang="en-ZA"/>
        </a:p>
      </dgm:t>
    </dgm:pt>
    <dgm:pt modelId="{01BD5AF3-C4CA-469F-9F3E-559245371725}" type="pres">
      <dgm:prSet presAssocID="{B6925593-006F-4AF7-9B58-BE2F89FFB204}" presName="Name0" presStyleCnt="0">
        <dgm:presLayoutVars>
          <dgm:chMax val="7"/>
          <dgm:dir/>
          <dgm:animLvl val="lvl"/>
          <dgm:resizeHandles val="exact"/>
        </dgm:presLayoutVars>
      </dgm:prSet>
      <dgm:spPr/>
    </dgm:pt>
    <dgm:pt modelId="{FC67C7AB-4E8F-459E-8460-F2963594C2BE}" type="pres">
      <dgm:prSet presAssocID="{B54FACB1-CA04-4FBC-8B4B-01C89822F094}" presName="circle1" presStyleLbl="node1" presStyleIdx="0" presStyleCnt="4"/>
      <dgm:spPr/>
    </dgm:pt>
    <dgm:pt modelId="{C393703D-A271-4BBB-849D-AF4FA0DB0056}" type="pres">
      <dgm:prSet presAssocID="{B54FACB1-CA04-4FBC-8B4B-01C89822F094}" presName="space" presStyleCnt="0"/>
      <dgm:spPr/>
    </dgm:pt>
    <dgm:pt modelId="{5A0F7A2A-FF90-4F89-8BB4-117802BE9388}" type="pres">
      <dgm:prSet presAssocID="{B54FACB1-CA04-4FBC-8B4B-01C89822F094}" presName="rect1" presStyleLbl="alignAcc1" presStyleIdx="0" presStyleCnt="4"/>
      <dgm:spPr/>
    </dgm:pt>
    <dgm:pt modelId="{1F13CFAA-31A1-4041-B575-92750E0A106D}" type="pres">
      <dgm:prSet presAssocID="{0A27A94D-9FCC-449F-BF7C-2823865E728E}" presName="vertSpace2" presStyleLbl="node1" presStyleIdx="0" presStyleCnt="4"/>
      <dgm:spPr/>
    </dgm:pt>
    <dgm:pt modelId="{EAFAA2EB-3F90-4453-9F81-DFECFC1CDBC5}" type="pres">
      <dgm:prSet presAssocID="{0A27A94D-9FCC-449F-BF7C-2823865E728E}" presName="circle2" presStyleLbl="node1" presStyleIdx="1" presStyleCnt="4"/>
      <dgm:spPr/>
    </dgm:pt>
    <dgm:pt modelId="{4DA03C83-40B1-490D-9BB1-B245DB1B3627}" type="pres">
      <dgm:prSet presAssocID="{0A27A94D-9FCC-449F-BF7C-2823865E728E}" presName="rect2" presStyleLbl="alignAcc1" presStyleIdx="1" presStyleCnt="4"/>
      <dgm:spPr/>
    </dgm:pt>
    <dgm:pt modelId="{E207D403-221F-4B0D-8B82-B81BE8FA0D19}" type="pres">
      <dgm:prSet presAssocID="{257B4DDA-A138-4F8E-833B-A76F37E79BA5}" presName="vertSpace3" presStyleLbl="node1" presStyleIdx="1" presStyleCnt="4"/>
      <dgm:spPr/>
    </dgm:pt>
    <dgm:pt modelId="{DD1122FE-AB74-4E01-9096-92332342DB9E}" type="pres">
      <dgm:prSet presAssocID="{257B4DDA-A138-4F8E-833B-A76F37E79BA5}" presName="circle3" presStyleLbl="node1" presStyleIdx="2" presStyleCnt="4"/>
      <dgm:spPr/>
    </dgm:pt>
    <dgm:pt modelId="{60CB4D6F-D61A-495F-9639-26653FDB2EBA}" type="pres">
      <dgm:prSet presAssocID="{257B4DDA-A138-4F8E-833B-A76F37E79BA5}" presName="rect3" presStyleLbl="alignAcc1" presStyleIdx="2" presStyleCnt="4"/>
      <dgm:spPr/>
    </dgm:pt>
    <dgm:pt modelId="{485E233A-9E82-40F4-B06F-CBA43FAE2FA6}" type="pres">
      <dgm:prSet presAssocID="{0FFD20F4-A4A5-4EEB-A161-413BA44B1225}" presName="vertSpace4" presStyleLbl="node1" presStyleIdx="2" presStyleCnt="4"/>
      <dgm:spPr/>
    </dgm:pt>
    <dgm:pt modelId="{CAF47954-40AB-4131-98A0-82C7B9372842}" type="pres">
      <dgm:prSet presAssocID="{0FFD20F4-A4A5-4EEB-A161-413BA44B1225}" presName="circle4" presStyleLbl="node1" presStyleIdx="3" presStyleCnt="4"/>
      <dgm:spPr/>
    </dgm:pt>
    <dgm:pt modelId="{D9670F2C-8175-47E7-B1BA-11AF686FC60D}" type="pres">
      <dgm:prSet presAssocID="{0FFD20F4-A4A5-4EEB-A161-413BA44B1225}" presName="rect4" presStyleLbl="alignAcc1" presStyleIdx="3" presStyleCnt="4"/>
      <dgm:spPr/>
    </dgm:pt>
    <dgm:pt modelId="{54BAD37A-2A90-4459-9018-369DAFB16AEF}" type="pres">
      <dgm:prSet presAssocID="{B54FACB1-CA04-4FBC-8B4B-01C89822F094}" presName="rect1ParTxNoCh" presStyleLbl="alignAcc1" presStyleIdx="3" presStyleCnt="4">
        <dgm:presLayoutVars>
          <dgm:chMax val="1"/>
          <dgm:bulletEnabled val="1"/>
        </dgm:presLayoutVars>
      </dgm:prSet>
      <dgm:spPr/>
    </dgm:pt>
    <dgm:pt modelId="{CBB44D1F-F35C-415E-836A-8D5AA7D8E473}" type="pres">
      <dgm:prSet presAssocID="{0A27A94D-9FCC-449F-BF7C-2823865E728E}" presName="rect2ParTxNoCh" presStyleLbl="alignAcc1" presStyleIdx="3" presStyleCnt="4">
        <dgm:presLayoutVars>
          <dgm:chMax val="1"/>
          <dgm:bulletEnabled val="1"/>
        </dgm:presLayoutVars>
      </dgm:prSet>
      <dgm:spPr/>
    </dgm:pt>
    <dgm:pt modelId="{752C13D2-8D37-4212-9244-113818CC26B8}" type="pres">
      <dgm:prSet presAssocID="{257B4DDA-A138-4F8E-833B-A76F37E79BA5}" presName="rect3ParTxNoCh" presStyleLbl="alignAcc1" presStyleIdx="3" presStyleCnt="4">
        <dgm:presLayoutVars>
          <dgm:chMax val="1"/>
          <dgm:bulletEnabled val="1"/>
        </dgm:presLayoutVars>
      </dgm:prSet>
      <dgm:spPr/>
    </dgm:pt>
    <dgm:pt modelId="{1BF9CEE9-5B16-47AB-9815-112855661637}" type="pres">
      <dgm:prSet presAssocID="{0FFD20F4-A4A5-4EEB-A161-413BA44B1225}" presName="rect4ParTxNoCh" presStyleLbl="alignAcc1" presStyleIdx="3" presStyleCnt="4">
        <dgm:presLayoutVars>
          <dgm:chMax val="1"/>
          <dgm:bulletEnabled val="1"/>
        </dgm:presLayoutVars>
      </dgm:prSet>
      <dgm:spPr/>
    </dgm:pt>
  </dgm:ptLst>
  <dgm:cxnLst>
    <dgm:cxn modelId="{C32C6E26-1363-4A85-A012-ED7186D86931}" type="presOf" srcId="{257B4DDA-A138-4F8E-833B-A76F37E79BA5}" destId="{752C13D2-8D37-4212-9244-113818CC26B8}" srcOrd="1" destOrd="0" presId="urn:microsoft.com/office/officeart/2005/8/layout/target3"/>
    <dgm:cxn modelId="{D04DC430-061C-43EB-A97A-05194B8E7330}" type="presOf" srcId="{B54FACB1-CA04-4FBC-8B4B-01C89822F094}" destId="{54BAD37A-2A90-4459-9018-369DAFB16AEF}" srcOrd="1" destOrd="0" presId="urn:microsoft.com/office/officeart/2005/8/layout/target3"/>
    <dgm:cxn modelId="{0B7AB537-02ED-4372-A18D-F7BB0ADA85F5}" type="presOf" srcId="{B6925593-006F-4AF7-9B58-BE2F89FFB204}" destId="{01BD5AF3-C4CA-469F-9F3E-559245371725}" srcOrd="0" destOrd="0" presId="urn:microsoft.com/office/officeart/2005/8/layout/target3"/>
    <dgm:cxn modelId="{A44B2748-1287-43D1-A391-D6229F43D00C}" srcId="{B6925593-006F-4AF7-9B58-BE2F89FFB204}" destId="{257B4DDA-A138-4F8E-833B-A76F37E79BA5}" srcOrd="2" destOrd="0" parTransId="{E5450207-B049-4B3F-A55D-CA6EAB358AA6}" sibTransId="{C1EF780C-311C-4B67-872A-1F40A5BF84A1}"/>
    <dgm:cxn modelId="{F4E71B6E-E23C-4291-94AF-B7938D6A94D3}" type="presOf" srcId="{0FFD20F4-A4A5-4EEB-A161-413BA44B1225}" destId="{1BF9CEE9-5B16-47AB-9815-112855661637}" srcOrd="1" destOrd="0" presId="urn:microsoft.com/office/officeart/2005/8/layout/target3"/>
    <dgm:cxn modelId="{4BA66871-F82F-46A1-BBC0-CD39844A070E}" type="presOf" srcId="{0A27A94D-9FCC-449F-BF7C-2823865E728E}" destId="{CBB44D1F-F35C-415E-836A-8D5AA7D8E473}" srcOrd="1" destOrd="0" presId="urn:microsoft.com/office/officeart/2005/8/layout/target3"/>
    <dgm:cxn modelId="{C73E0459-D969-422F-9A3E-72C836F2B674}" type="presOf" srcId="{0FFD20F4-A4A5-4EEB-A161-413BA44B1225}" destId="{D9670F2C-8175-47E7-B1BA-11AF686FC60D}" srcOrd="0" destOrd="0" presId="urn:microsoft.com/office/officeart/2005/8/layout/target3"/>
    <dgm:cxn modelId="{472C838C-9270-4343-8997-05C7A53B0955}" type="presOf" srcId="{0A27A94D-9FCC-449F-BF7C-2823865E728E}" destId="{4DA03C83-40B1-490D-9BB1-B245DB1B3627}" srcOrd="0" destOrd="0" presId="urn:microsoft.com/office/officeart/2005/8/layout/target3"/>
    <dgm:cxn modelId="{F8E07E8D-AD0A-41B7-9810-37BA85BFE0A7}" srcId="{B6925593-006F-4AF7-9B58-BE2F89FFB204}" destId="{0A27A94D-9FCC-449F-BF7C-2823865E728E}" srcOrd="1" destOrd="0" parTransId="{1C5669D4-78ED-4FE6-A37C-B9EECF392D1F}" sibTransId="{750BD95D-B071-4CA7-B174-A138D5F00D1E}"/>
    <dgm:cxn modelId="{7A3F9794-0CF5-4774-BA32-D3848E003F60}" type="presOf" srcId="{257B4DDA-A138-4F8E-833B-A76F37E79BA5}" destId="{60CB4D6F-D61A-495F-9639-26653FDB2EBA}" srcOrd="0" destOrd="0" presId="urn:microsoft.com/office/officeart/2005/8/layout/target3"/>
    <dgm:cxn modelId="{094FD7B9-CA7B-49B0-9C78-A949B44D4E99}" srcId="{B6925593-006F-4AF7-9B58-BE2F89FFB204}" destId="{B54FACB1-CA04-4FBC-8B4B-01C89822F094}" srcOrd="0" destOrd="0" parTransId="{1E4DA211-C0E3-4180-8E05-1E8FBF11A800}" sibTransId="{0B54A95C-CC6D-4009-B60B-A852313E737B}"/>
    <dgm:cxn modelId="{9A9D83C7-08C7-4A65-9BC4-BD5BDD197A57}" type="presOf" srcId="{B54FACB1-CA04-4FBC-8B4B-01C89822F094}" destId="{5A0F7A2A-FF90-4F89-8BB4-117802BE9388}" srcOrd="0" destOrd="0" presId="urn:microsoft.com/office/officeart/2005/8/layout/target3"/>
    <dgm:cxn modelId="{54B02AD8-F123-4A4E-8987-2939080B336A}" srcId="{B6925593-006F-4AF7-9B58-BE2F89FFB204}" destId="{0FFD20F4-A4A5-4EEB-A161-413BA44B1225}" srcOrd="3" destOrd="0" parTransId="{4CDB7657-45B5-4F15-BB90-C102B5F90420}" sibTransId="{A3A97B35-90D3-43E8-93B6-97B66D217D97}"/>
    <dgm:cxn modelId="{D79C316C-6C45-410B-A13E-C103BE561612}" type="presParOf" srcId="{01BD5AF3-C4CA-469F-9F3E-559245371725}" destId="{FC67C7AB-4E8F-459E-8460-F2963594C2BE}" srcOrd="0" destOrd="0" presId="urn:microsoft.com/office/officeart/2005/8/layout/target3"/>
    <dgm:cxn modelId="{A88C8C73-A474-4399-B78A-FC09C9173CCF}" type="presParOf" srcId="{01BD5AF3-C4CA-469F-9F3E-559245371725}" destId="{C393703D-A271-4BBB-849D-AF4FA0DB0056}" srcOrd="1" destOrd="0" presId="urn:microsoft.com/office/officeart/2005/8/layout/target3"/>
    <dgm:cxn modelId="{590833A5-ADEA-4C2E-8E68-DA4969B46539}" type="presParOf" srcId="{01BD5AF3-C4CA-469F-9F3E-559245371725}" destId="{5A0F7A2A-FF90-4F89-8BB4-117802BE9388}" srcOrd="2" destOrd="0" presId="urn:microsoft.com/office/officeart/2005/8/layout/target3"/>
    <dgm:cxn modelId="{A8B6FDD4-C47C-4C67-9E26-E5F7EC4F6178}" type="presParOf" srcId="{01BD5AF3-C4CA-469F-9F3E-559245371725}" destId="{1F13CFAA-31A1-4041-B575-92750E0A106D}" srcOrd="3" destOrd="0" presId="urn:microsoft.com/office/officeart/2005/8/layout/target3"/>
    <dgm:cxn modelId="{C66C6E78-E4B7-4857-92DD-D90B231D3103}" type="presParOf" srcId="{01BD5AF3-C4CA-469F-9F3E-559245371725}" destId="{EAFAA2EB-3F90-4453-9F81-DFECFC1CDBC5}" srcOrd="4" destOrd="0" presId="urn:microsoft.com/office/officeart/2005/8/layout/target3"/>
    <dgm:cxn modelId="{7B1F1F1D-3344-46AF-B9F9-B7FA4A3A70B8}" type="presParOf" srcId="{01BD5AF3-C4CA-469F-9F3E-559245371725}" destId="{4DA03C83-40B1-490D-9BB1-B245DB1B3627}" srcOrd="5" destOrd="0" presId="urn:microsoft.com/office/officeart/2005/8/layout/target3"/>
    <dgm:cxn modelId="{B430CA84-4EA8-4FB6-9695-02152F38A6E5}" type="presParOf" srcId="{01BD5AF3-C4CA-469F-9F3E-559245371725}" destId="{E207D403-221F-4B0D-8B82-B81BE8FA0D19}" srcOrd="6" destOrd="0" presId="urn:microsoft.com/office/officeart/2005/8/layout/target3"/>
    <dgm:cxn modelId="{C6AE56E2-3410-4533-9720-A4DBAAE89FF0}" type="presParOf" srcId="{01BD5AF3-C4CA-469F-9F3E-559245371725}" destId="{DD1122FE-AB74-4E01-9096-92332342DB9E}" srcOrd="7" destOrd="0" presId="urn:microsoft.com/office/officeart/2005/8/layout/target3"/>
    <dgm:cxn modelId="{A8CE90F4-0375-4ECE-B6C5-1F1C3C192C7E}" type="presParOf" srcId="{01BD5AF3-C4CA-469F-9F3E-559245371725}" destId="{60CB4D6F-D61A-495F-9639-26653FDB2EBA}" srcOrd="8" destOrd="0" presId="urn:microsoft.com/office/officeart/2005/8/layout/target3"/>
    <dgm:cxn modelId="{7A7D74FD-946B-489D-9E9C-56DB16AF3998}" type="presParOf" srcId="{01BD5AF3-C4CA-469F-9F3E-559245371725}" destId="{485E233A-9E82-40F4-B06F-CBA43FAE2FA6}" srcOrd="9" destOrd="0" presId="urn:microsoft.com/office/officeart/2005/8/layout/target3"/>
    <dgm:cxn modelId="{61E0B18C-16E6-4519-AA38-0EBD03BEE336}" type="presParOf" srcId="{01BD5AF3-C4CA-469F-9F3E-559245371725}" destId="{CAF47954-40AB-4131-98A0-82C7B9372842}" srcOrd="10" destOrd="0" presId="urn:microsoft.com/office/officeart/2005/8/layout/target3"/>
    <dgm:cxn modelId="{373C4239-3B22-4FF9-B6F2-E52BDA8466FD}" type="presParOf" srcId="{01BD5AF3-C4CA-469F-9F3E-559245371725}" destId="{D9670F2C-8175-47E7-B1BA-11AF686FC60D}" srcOrd="11" destOrd="0" presId="urn:microsoft.com/office/officeart/2005/8/layout/target3"/>
    <dgm:cxn modelId="{C93D26FD-228A-4A9B-8AC4-B17D9D939378}" type="presParOf" srcId="{01BD5AF3-C4CA-469F-9F3E-559245371725}" destId="{54BAD37A-2A90-4459-9018-369DAFB16AEF}" srcOrd="12" destOrd="0" presId="urn:microsoft.com/office/officeart/2005/8/layout/target3"/>
    <dgm:cxn modelId="{BC961FF4-84B2-4E56-A0DB-ADDBCC4F8742}" type="presParOf" srcId="{01BD5AF3-C4CA-469F-9F3E-559245371725}" destId="{CBB44D1F-F35C-415E-836A-8D5AA7D8E473}" srcOrd="13" destOrd="0" presId="urn:microsoft.com/office/officeart/2005/8/layout/target3"/>
    <dgm:cxn modelId="{4DC9DA8D-68FD-4D9E-B6B4-A9864EFD207E}" type="presParOf" srcId="{01BD5AF3-C4CA-469F-9F3E-559245371725}" destId="{752C13D2-8D37-4212-9244-113818CC26B8}" srcOrd="14" destOrd="0" presId="urn:microsoft.com/office/officeart/2005/8/layout/target3"/>
    <dgm:cxn modelId="{813BD2D1-CC20-4F1E-9020-5888897B71DB}" type="presParOf" srcId="{01BD5AF3-C4CA-469F-9F3E-559245371725}" destId="{1BF9CEE9-5B16-47AB-9815-112855661637}"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EE721B-090A-48DE-A106-93FD560E34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ZA"/>
        </a:p>
      </dgm:t>
    </dgm:pt>
    <dgm:pt modelId="{D741C041-EDD7-458B-B4A1-59019DB0E553}">
      <dgm:prSet/>
      <dgm:spPr/>
      <dgm:t>
        <a:bodyPr/>
        <a:lstStyle/>
        <a:p>
          <a:r>
            <a:rPr lang="en-US" dirty="0"/>
            <a:t>Device requirements(S4- 10) </a:t>
          </a:r>
          <a:endParaRPr lang="en-ZA" dirty="0"/>
        </a:p>
      </dgm:t>
    </dgm:pt>
    <dgm:pt modelId="{316029D1-D814-4BC7-BB46-E43DC523BBE6}" type="parTrans" cxnId="{AB5FEB2B-CA81-40FF-A605-5A396178B256}">
      <dgm:prSet/>
      <dgm:spPr/>
      <dgm:t>
        <a:bodyPr/>
        <a:lstStyle/>
        <a:p>
          <a:endParaRPr lang="en-ZA"/>
        </a:p>
      </dgm:t>
    </dgm:pt>
    <dgm:pt modelId="{1DE1FB7C-5C55-4CB9-AEE0-576905E1DBA7}" type="sibTrans" cxnId="{AB5FEB2B-CA81-40FF-A605-5A396178B256}">
      <dgm:prSet/>
      <dgm:spPr/>
      <dgm:t>
        <a:bodyPr/>
        <a:lstStyle/>
        <a:p>
          <a:endParaRPr lang="en-ZA"/>
        </a:p>
      </dgm:t>
    </dgm:pt>
    <dgm:pt modelId="{4FE0EAB3-5FF8-47F0-9927-39F2B974E666}">
      <dgm:prSet custT="1"/>
      <dgm:spPr/>
      <dgm:t>
        <a:bodyPr/>
        <a:lstStyle/>
        <a:p>
          <a:r>
            <a:rPr lang="en-US" sz="1400" kern="1200" dirty="0">
              <a:solidFill>
                <a:schemeClr val="tx1">
                  <a:lumMod val="50000"/>
                  <a:lumOff val="50000"/>
                </a:schemeClr>
              </a:solidFill>
            </a:rPr>
            <a:t>Active Track and Trace Device </a:t>
          </a:r>
          <a:r>
            <a:rPr lang="en-US" sz="1400" kern="1200" dirty="0">
              <a:solidFill>
                <a:srgbClr val="000000">
                  <a:lumMod val="50000"/>
                  <a:lumOff val="50000"/>
                </a:srgbClr>
              </a:solidFill>
              <a:latin typeface="Tahoma"/>
              <a:ea typeface="+mn-ea"/>
              <a:cs typeface="+mn-cs"/>
            </a:rPr>
            <a:t>(Section 4)</a:t>
          </a:r>
          <a:endParaRPr lang="en-ZA" sz="1400" kern="1200" dirty="0">
            <a:solidFill>
              <a:srgbClr val="000000">
                <a:lumMod val="50000"/>
                <a:lumOff val="50000"/>
              </a:srgbClr>
            </a:solidFill>
            <a:latin typeface="Tahoma"/>
            <a:ea typeface="+mn-ea"/>
            <a:cs typeface="+mn-cs"/>
          </a:endParaRPr>
        </a:p>
      </dgm:t>
    </dgm:pt>
    <dgm:pt modelId="{2C961A6A-7764-43F9-BE37-495447788EC8}" type="parTrans" cxnId="{BFC4538B-7BF5-48E2-B8A6-9662AE56AD1C}">
      <dgm:prSet/>
      <dgm:spPr/>
      <dgm:t>
        <a:bodyPr/>
        <a:lstStyle/>
        <a:p>
          <a:endParaRPr lang="en-ZA"/>
        </a:p>
      </dgm:t>
    </dgm:pt>
    <dgm:pt modelId="{F77FEF93-8AD2-40AA-87C4-F7877A1A4684}" type="sibTrans" cxnId="{BFC4538B-7BF5-48E2-B8A6-9662AE56AD1C}">
      <dgm:prSet/>
      <dgm:spPr/>
      <dgm:t>
        <a:bodyPr/>
        <a:lstStyle/>
        <a:p>
          <a:endParaRPr lang="en-ZA"/>
        </a:p>
      </dgm:t>
    </dgm:pt>
    <dgm:pt modelId="{9AA598B1-97DA-426E-8444-D2041B4ECB63}">
      <dgm:prSet custT="1"/>
      <dgm:spPr/>
      <dgm:t>
        <a:bodyPr/>
        <a:lstStyle/>
        <a:p>
          <a:r>
            <a:rPr lang="en-US" sz="1400" kern="1200" dirty="0">
              <a:solidFill>
                <a:schemeClr val="tx1">
                  <a:lumMod val="50000"/>
                  <a:lumOff val="50000"/>
                </a:schemeClr>
              </a:solidFill>
            </a:rPr>
            <a:t>Device Maintenance (Section 6)</a:t>
          </a:r>
          <a:endParaRPr lang="en-ZA" sz="1400" kern="1200" dirty="0">
            <a:solidFill>
              <a:schemeClr val="tx1">
                <a:lumMod val="50000"/>
                <a:lumOff val="50000"/>
              </a:schemeClr>
            </a:solidFill>
          </a:endParaRPr>
        </a:p>
      </dgm:t>
    </dgm:pt>
    <dgm:pt modelId="{6B6AE14A-375D-4723-925F-DBA725047362}" type="parTrans" cxnId="{BE19DFFA-AAE5-48B9-8925-C73A443994A8}">
      <dgm:prSet/>
      <dgm:spPr/>
      <dgm:t>
        <a:bodyPr/>
        <a:lstStyle/>
        <a:p>
          <a:endParaRPr lang="en-ZA"/>
        </a:p>
      </dgm:t>
    </dgm:pt>
    <dgm:pt modelId="{069CE8B1-50C9-4F65-8C4C-406450DBD54C}" type="sibTrans" cxnId="{BE19DFFA-AAE5-48B9-8925-C73A443994A8}">
      <dgm:prSet/>
      <dgm:spPr/>
      <dgm:t>
        <a:bodyPr/>
        <a:lstStyle/>
        <a:p>
          <a:endParaRPr lang="en-ZA"/>
        </a:p>
      </dgm:t>
    </dgm:pt>
    <dgm:pt modelId="{62468DBA-C68E-499B-8C64-0258DEDC30FA}">
      <dgm:prSet custT="1"/>
      <dgm:spPr/>
      <dgm:t>
        <a:bodyPr/>
        <a:lstStyle/>
        <a:p>
          <a:r>
            <a:rPr lang="en-US" sz="1400" kern="1200" dirty="0">
              <a:solidFill>
                <a:schemeClr val="accent5"/>
              </a:solidFill>
            </a:rPr>
            <a:t>Flexibility and Expansion (Section 9)</a:t>
          </a:r>
          <a:endParaRPr lang="en-ZA" sz="1400" kern="1200" dirty="0">
            <a:solidFill>
              <a:schemeClr val="accent5"/>
            </a:solidFill>
          </a:endParaRPr>
        </a:p>
      </dgm:t>
    </dgm:pt>
    <dgm:pt modelId="{6C5EC15C-FD80-4480-9BBC-39617AF983DA}" type="parTrans" cxnId="{3B714B71-D5DA-4A71-943E-AB64CC582403}">
      <dgm:prSet/>
      <dgm:spPr/>
      <dgm:t>
        <a:bodyPr/>
        <a:lstStyle/>
        <a:p>
          <a:endParaRPr lang="en-ZA"/>
        </a:p>
      </dgm:t>
    </dgm:pt>
    <dgm:pt modelId="{6ADC125D-E407-4267-B031-64ABB316D628}" type="sibTrans" cxnId="{3B714B71-D5DA-4A71-943E-AB64CC582403}">
      <dgm:prSet/>
      <dgm:spPr/>
      <dgm:t>
        <a:bodyPr/>
        <a:lstStyle/>
        <a:p>
          <a:endParaRPr lang="en-ZA"/>
        </a:p>
      </dgm:t>
    </dgm:pt>
    <dgm:pt modelId="{45D35F80-74E8-4B08-984B-57EA08B6FD22}">
      <dgm:prSet custT="1"/>
      <dgm:spPr/>
      <dgm:t>
        <a:bodyPr/>
        <a:lstStyle/>
        <a:p>
          <a:r>
            <a:rPr lang="en-US" sz="1400" kern="1200" dirty="0">
              <a:solidFill>
                <a:schemeClr val="tx1">
                  <a:lumMod val="50000"/>
                  <a:lumOff val="50000"/>
                </a:schemeClr>
              </a:solidFill>
            </a:rPr>
            <a:t>Remote update (Section 10)</a:t>
          </a:r>
          <a:endParaRPr lang="en-ZA" sz="1400" kern="1200" dirty="0">
            <a:solidFill>
              <a:schemeClr val="tx1">
                <a:lumMod val="50000"/>
                <a:lumOff val="50000"/>
              </a:schemeClr>
            </a:solidFill>
          </a:endParaRPr>
        </a:p>
      </dgm:t>
    </dgm:pt>
    <dgm:pt modelId="{B0DEA45C-5E35-4C49-8663-8344683D366C}" type="parTrans" cxnId="{3A93F04B-A14F-4F6E-B57F-17A2ABCF1738}">
      <dgm:prSet/>
      <dgm:spPr/>
      <dgm:t>
        <a:bodyPr/>
        <a:lstStyle/>
        <a:p>
          <a:endParaRPr lang="en-ZA"/>
        </a:p>
      </dgm:t>
    </dgm:pt>
    <dgm:pt modelId="{5DD2B1FB-925E-4809-95A5-499810B6E849}" type="sibTrans" cxnId="{3A93F04B-A14F-4F6E-B57F-17A2ABCF1738}">
      <dgm:prSet/>
      <dgm:spPr/>
      <dgm:t>
        <a:bodyPr/>
        <a:lstStyle/>
        <a:p>
          <a:endParaRPr lang="en-ZA"/>
        </a:p>
      </dgm:t>
    </dgm:pt>
    <dgm:pt modelId="{9D5DD8C5-2A79-47D0-8945-D7778D54BCD2}">
      <dgm:prSet/>
      <dgm:spPr/>
      <dgm:t>
        <a:bodyPr/>
        <a:lstStyle/>
        <a:p>
          <a:r>
            <a:rPr lang="en-US" dirty="0"/>
            <a:t>Interface requirements (S11) </a:t>
          </a:r>
          <a:endParaRPr lang="en-ZA" dirty="0"/>
        </a:p>
      </dgm:t>
    </dgm:pt>
    <dgm:pt modelId="{8527CD2F-FDA2-44AE-9784-1DC66CDC7F1F}" type="parTrans" cxnId="{357CC4A2-F8B0-43F5-9B30-CE381A8BE025}">
      <dgm:prSet/>
      <dgm:spPr/>
      <dgm:t>
        <a:bodyPr/>
        <a:lstStyle/>
        <a:p>
          <a:endParaRPr lang="en-ZA"/>
        </a:p>
      </dgm:t>
    </dgm:pt>
    <dgm:pt modelId="{F98706B5-A383-496E-A2FC-9B1690207F24}" type="sibTrans" cxnId="{357CC4A2-F8B0-43F5-9B30-CE381A8BE025}">
      <dgm:prSet/>
      <dgm:spPr/>
      <dgm:t>
        <a:bodyPr/>
        <a:lstStyle/>
        <a:p>
          <a:endParaRPr lang="en-ZA"/>
        </a:p>
      </dgm:t>
    </dgm:pt>
    <dgm:pt modelId="{E8B946DA-800F-46DE-80C8-7218F7C2F83A}">
      <dgm:prSet custT="1"/>
      <dgm:spPr/>
      <dgm:t>
        <a:bodyPr/>
        <a:lstStyle/>
        <a:p>
          <a:r>
            <a:rPr lang="en-ZA" sz="1400" dirty="0">
              <a:solidFill>
                <a:schemeClr val="tx1">
                  <a:lumMod val="50000"/>
                  <a:lumOff val="50000"/>
                </a:schemeClr>
              </a:solidFill>
            </a:rPr>
            <a:t>Service provider to provided a secure API endpoint</a:t>
          </a:r>
        </a:p>
      </dgm:t>
    </dgm:pt>
    <dgm:pt modelId="{5F0625A3-2263-46FD-8112-CFCEDC28C4C4}" type="parTrans" cxnId="{9C0E5FE3-BF87-4381-8932-4A67F2698F5A}">
      <dgm:prSet/>
      <dgm:spPr/>
      <dgm:t>
        <a:bodyPr/>
        <a:lstStyle/>
        <a:p>
          <a:endParaRPr lang="en-ZA"/>
        </a:p>
      </dgm:t>
    </dgm:pt>
    <dgm:pt modelId="{464504D5-BF6F-403A-9800-821FA1DC677F}" type="sibTrans" cxnId="{9C0E5FE3-BF87-4381-8932-4A67F2698F5A}">
      <dgm:prSet/>
      <dgm:spPr/>
      <dgm:t>
        <a:bodyPr/>
        <a:lstStyle/>
        <a:p>
          <a:endParaRPr lang="en-ZA"/>
        </a:p>
      </dgm:t>
    </dgm:pt>
    <dgm:pt modelId="{780CB1AE-6979-4A5C-9315-52FCE266AC05}">
      <dgm:prSet/>
      <dgm:spPr/>
      <dgm:t>
        <a:bodyPr/>
        <a:lstStyle/>
        <a:p>
          <a:r>
            <a:rPr lang="en-US" dirty="0"/>
            <a:t>In-field compliance demonstration (S8) </a:t>
          </a:r>
          <a:endParaRPr lang="en-ZA" dirty="0"/>
        </a:p>
      </dgm:t>
    </dgm:pt>
    <dgm:pt modelId="{BF18B449-A857-41E6-BBB2-5822ADA0D447}" type="parTrans" cxnId="{3BDEAB26-E82E-47A7-A303-61E1A3A0DE4B}">
      <dgm:prSet/>
      <dgm:spPr/>
      <dgm:t>
        <a:bodyPr/>
        <a:lstStyle/>
        <a:p>
          <a:endParaRPr lang="en-ZA"/>
        </a:p>
      </dgm:t>
    </dgm:pt>
    <dgm:pt modelId="{0A9B4C37-DC88-4061-9331-C09473CE70B1}" type="sibTrans" cxnId="{3BDEAB26-E82E-47A7-A303-61E1A3A0DE4B}">
      <dgm:prSet/>
      <dgm:spPr/>
      <dgm:t>
        <a:bodyPr/>
        <a:lstStyle/>
        <a:p>
          <a:endParaRPr lang="en-ZA"/>
        </a:p>
      </dgm:t>
    </dgm:pt>
    <dgm:pt modelId="{431E4E48-CF42-4602-8252-F83F3F3C4A7D}">
      <dgm:prSet custT="1"/>
      <dgm:spPr/>
      <dgm:t>
        <a:bodyPr/>
        <a:lstStyle/>
        <a:p>
          <a:r>
            <a:rPr lang="en-ZA" sz="1400" dirty="0">
              <a:solidFill>
                <a:schemeClr val="tx1">
                  <a:lumMod val="50000"/>
                  <a:lumOff val="50000"/>
                </a:schemeClr>
              </a:solidFill>
            </a:rPr>
            <a:t>Devices should be available for the in-field compliance demonstration</a:t>
          </a:r>
        </a:p>
      </dgm:t>
    </dgm:pt>
    <dgm:pt modelId="{609E3F0B-71F1-4908-A37B-2EAEDC0DA679}" type="parTrans" cxnId="{C1218A0E-F110-4986-9DA3-D85E3CA0BB08}">
      <dgm:prSet/>
      <dgm:spPr/>
      <dgm:t>
        <a:bodyPr/>
        <a:lstStyle/>
        <a:p>
          <a:endParaRPr lang="en-ZA"/>
        </a:p>
      </dgm:t>
    </dgm:pt>
    <dgm:pt modelId="{4E9EEC38-EF32-4F57-BFE4-046379F94171}" type="sibTrans" cxnId="{C1218A0E-F110-4986-9DA3-D85E3CA0BB08}">
      <dgm:prSet/>
      <dgm:spPr/>
      <dgm:t>
        <a:bodyPr/>
        <a:lstStyle/>
        <a:p>
          <a:endParaRPr lang="en-ZA"/>
        </a:p>
      </dgm:t>
    </dgm:pt>
    <dgm:pt modelId="{F682DC30-49E8-4662-B029-41D93C5FFBCE}">
      <dgm:prSet custT="1"/>
      <dgm:spPr/>
      <dgm:t>
        <a:bodyPr/>
        <a:lstStyle/>
        <a:p>
          <a:r>
            <a:rPr lang="en-US" sz="1400" dirty="0">
              <a:solidFill>
                <a:schemeClr val="tx1">
                  <a:lumMod val="50000"/>
                  <a:lumOff val="50000"/>
                </a:schemeClr>
              </a:solidFill>
            </a:rPr>
            <a:t>Compliance period is 90 days </a:t>
          </a:r>
          <a:endParaRPr lang="en-ZA" sz="1400" dirty="0">
            <a:solidFill>
              <a:schemeClr val="tx1">
                <a:lumMod val="50000"/>
                <a:lumOff val="50000"/>
              </a:schemeClr>
            </a:solidFill>
          </a:endParaRPr>
        </a:p>
      </dgm:t>
    </dgm:pt>
    <dgm:pt modelId="{829DFF3B-640C-42F0-BE16-0B2EED939C22}" type="parTrans" cxnId="{9E65099F-D680-444A-8261-6FF6821D198F}">
      <dgm:prSet/>
      <dgm:spPr/>
      <dgm:t>
        <a:bodyPr/>
        <a:lstStyle/>
        <a:p>
          <a:endParaRPr lang="en-ZA"/>
        </a:p>
      </dgm:t>
    </dgm:pt>
    <dgm:pt modelId="{226EA8B0-BAC3-4F01-B5D2-B23D813F2D73}" type="sibTrans" cxnId="{9E65099F-D680-444A-8261-6FF6821D198F}">
      <dgm:prSet/>
      <dgm:spPr/>
      <dgm:t>
        <a:bodyPr/>
        <a:lstStyle/>
        <a:p>
          <a:endParaRPr lang="en-ZA"/>
        </a:p>
      </dgm:t>
    </dgm:pt>
    <dgm:pt modelId="{89B5573C-E23D-4654-927A-C61454E75A02}">
      <dgm:prSet custT="1"/>
      <dgm:spPr/>
      <dgm:t>
        <a:bodyPr/>
        <a:lstStyle/>
        <a:p>
          <a:r>
            <a:rPr lang="en-ZA" sz="1400" dirty="0">
              <a:solidFill>
                <a:schemeClr val="tx1">
                  <a:lumMod val="50000"/>
                  <a:lumOff val="50000"/>
                </a:schemeClr>
              </a:solidFill>
            </a:rPr>
            <a:t>Service provider to fund the in-field demonstration </a:t>
          </a:r>
        </a:p>
      </dgm:t>
    </dgm:pt>
    <dgm:pt modelId="{C4149427-EDC2-4E96-94C3-B6307984AC63}" type="parTrans" cxnId="{1D0F6530-CFE4-4B20-8189-D9C26ACF1889}">
      <dgm:prSet/>
      <dgm:spPr/>
      <dgm:t>
        <a:bodyPr/>
        <a:lstStyle/>
        <a:p>
          <a:endParaRPr lang="en-ZA"/>
        </a:p>
      </dgm:t>
    </dgm:pt>
    <dgm:pt modelId="{1FC056A3-8856-41EE-B88B-86EAF76240E8}" type="sibTrans" cxnId="{1D0F6530-CFE4-4B20-8189-D9C26ACF1889}">
      <dgm:prSet/>
      <dgm:spPr/>
      <dgm:t>
        <a:bodyPr/>
        <a:lstStyle/>
        <a:p>
          <a:endParaRPr lang="en-ZA"/>
        </a:p>
      </dgm:t>
    </dgm:pt>
    <dgm:pt modelId="{8DE2D7F9-2FDB-4216-BD81-C68F585EB8A5}">
      <dgm:prSet/>
      <dgm:spPr/>
      <dgm:t>
        <a:bodyPr/>
        <a:lstStyle/>
        <a:p>
          <a:r>
            <a:rPr lang="en-US" dirty="0"/>
            <a:t>Decommissioning (S7)</a:t>
          </a:r>
          <a:br>
            <a:rPr lang="en-US" dirty="0"/>
          </a:br>
          <a:r>
            <a:rPr lang="en-US" dirty="0"/>
            <a:t> </a:t>
          </a:r>
          <a:endParaRPr lang="en-ZA" dirty="0"/>
        </a:p>
      </dgm:t>
    </dgm:pt>
    <dgm:pt modelId="{B66446AE-E775-4558-8570-A49DF7F92421}" type="parTrans" cxnId="{B78AB301-C3A5-4A05-82C8-044F465AD1D1}">
      <dgm:prSet/>
      <dgm:spPr/>
      <dgm:t>
        <a:bodyPr/>
        <a:lstStyle/>
        <a:p>
          <a:endParaRPr lang="en-ZA"/>
        </a:p>
      </dgm:t>
    </dgm:pt>
    <dgm:pt modelId="{621A2502-546D-4C90-939A-181B234FBE5D}" type="sibTrans" cxnId="{B78AB301-C3A5-4A05-82C8-044F465AD1D1}">
      <dgm:prSet/>
      <dgm:spPr/>
      <dgm:t>
        <a:bodyPr/>
        <a:lstStyle/>
        <a:p>
          <a:endParaRPr lang="en-ZA"/>
        </a:p>
      </dgm:t>
    </dgm:pt>
    <dgm:pt modelId="{8E6C0027-0FD7-4735-AEAD-F1712892D231}">
      <dgm:prSet custT="1"/>
      <dgm:spPr/>
      <dgm:t>
        <a:bodyPr/>
        <a:lstStyle/>
        <a:p>
          <a:r>
            <a:rPr lang="en-ZA" sz="1400" dirty="0">
              <a:solidFill>
                <a:schemeClr val="tx1">
                  <a:lumMod val="50000"/>
                  <a:lumOff val="50000"/>
                </a:schemeClr>
              </a:solidFill>
            </a:rPr>
            <a:t>Devices are to be removed after the compliance period</a:t>
          </a:r>
        </a:p>
      </dgm:t>
    </dgm:pt>
    <dgm:pt modelId="{E908B447-E1FC-415E-A9D5-E24017A4415B}" type="parTrans" cxnId="{57898923-042A-400C-9F2F-3B1B7FE23897}">
      <dgm:prSet/>
      <dgm:spPr/>
      <dgm:t>
        <a:bodyPr/>
        <a:lstStyle/>
        <a:p>
          <a:endParaRPr lang="en-ZA"/>
        </a:p>
      </dgm:t>
    </dgm:pt>
    <dgm:pt modelId="{5F171F38-B888-4FFD-BA13-C2F5A752ED0A}" type="sibTrans" cxnId="{57898923-042A-400C-9F2F-3B1B7FE23897}">
      <dgm:prSet/>
      <dgm:spPr/>
      <dgm:t>
        <a:bodyPr/>
        <a:lstStyle/>
        <a:p>
          <a:endParaRPr lang="en-ZA"/>
        </a:p>
      </dgm:t>
    </dgm:pt>
    <dgm:pt modelId="{84D98901-1E0F-4F2B-B0B9-2EE6EBCDECDB}">
      <dgm:prSet custT="1"/>
      <dgm:spPr/>
      <dgm:t>
        <a:bodyPr/>
        <a:lstStyle/>
        <a:p>
          <a:r>
            <a:rPr lang="en-ZA" sz="1400" dirty="0">
              <a:solidFill>
                <a:schemeClr val="tx1">
                  <a:lumMod val="50000"/>
                  <a:lumOff val="50000"/>
                </a:schemeClr>
              </a:solidFill>
            </a:rPr>
            <a:t>Service provider to meet minimum fields as shown in Annexure 2</a:t>
          </a:r>
        </a:p>
      </dgm:t>
    </dgm:pt>
    <dgm:pt modelId="{B2754DAF-ABB8-4FBF-9EE2-2400D147B040}" type="parTrans" cxnId="{8F0EB50E-9C7C-4ED7-81F5-80457212F877}">
      <dgm:prSet/>
      <dgm:spPr/>
      <dgm:t>
        <a:bodyPr/>
        <a:lstStyle/>
        <a:p>
          <a:endParaRPr lang="en-ZA"/>
        </a:p>
      </dgm:t>
    </dgm:pt>
    <dgm:pt modelId="{171CAAE1-17EF-4FC5-91DB-29CF28A66D28}" type="sibTrans" cxnId="{8F0EB50E-9C7C-4ED7-81F5-80457212F877}">
      <dgm:prSet/>
      <dgm:spPr/>
      <dgm:t>
        <a:bodyPr/>
        <a:lstStyle/>
        <a:p>
          <a:endParaRPr lang="en-ZA"/>
        </a:p>
      </dgm:t>
    </dgm:pt>
    <dgm:pt modelId="{A2C705B7-2390-4403-A425-E847FB7307BC}">
      <dgm:prSet custT="1"/>
      <dgm:spPr/>
      <dgm:t>
        <a:bodyPr/>
        <a:lstStyle/>
        <a:p>
          <a:r>
            <a:rPr lang="en-ZA" sz="1400" dirty="0">
              <a:solidFill>
                <a:schemeClr val="tx1">
                  <a:lumMod val="50000"/>
                  <a:lumOff val="50000"/>
                </a:schemeClr>
              </a:solidFill>
            </a:rPr>
            <a:t>Removals at the customer siding </a:t>
          </a:r>
        </a:p>
      </dgm:t>
    </dgm:pt>
    <dgm:pt modelId="{33EF8144-3F93-4974-90C7-BFE6C2B01D58}" type="parTrans" cxnId="{DD02F5C3-4080-4A5D-8273-8D8CD1B1711C}">
      <dgm:prSet/>
      <dgm:spPr/>
      <dgm:t>
        <a:bodyPr/>
        <a:lstStyle/>
        <a:p>
          <a:endParaRPr lang="en-ZA"/>
        </a:p>
      </dgm:t>
    </dgm:pt>
    <dgm:pt modelId="{D5C75475-9B4C-4A84-B4A5-F6C26960A925}" type="sibTrans" cxnId="{DD02F5C3-4080-4A5D-8273-8D8CD1B1711C}">
      <dgm:prSet/>
      <dgm:spPr/>
      <dgm:t>
        <a:bodyPr/>
        <a:lstStyle/>
        <a:p>
          <a:endParaRPr lang="en-ZA"/>
        </a:p>
      </dgm:t>
    </dgm:pt>
    <dgm:pt modelId="{E7BE6B69-7F52-432E-91ED-D4E937E6B57F}">
      <dgm:prSet custT="1"/>
      <dgm:spPr/>
      <dgm:t>
        <a:bodyPr/>
        <a:lstStyle/>
        <a:p>
          <a:r>
            <a:rPr lang="en-ZA" sz="1400" dirty="0">
              <a:solidFill>
                <a:schemeClr val="tx1">
                  <a:lumMod val="50000"/>
                  <a:lumOff val="50000"/>
                </a:schemeClr>
              </a:solidFill>
            </a:rPr>
            <a:t>Holes of backplate to be marked </a:t>
          </a:r>
        </a:p>
      </dgm:t>
    </dgm:pt>
    <dgm:pt modelId="{FE5B54FA-8441-439C-8FD4-BDE55289CEE8}" type="parTrans" cxnId="{01A887B0-8BBF-4FC7-8477-7E02C35214BC}">
      <dgm:prSet/>
      <dgm:spPr/>
      <dgm:t>
        <a:bodyPr/>
        <a:lstStyle/>
        <a:p>
          <a:endParaRPr lang="en-ZA"/>
        </a:p>
      </dgm:t>
    </dgm:pt>
    <dgm:pt modelId="{0DBD5D42-38D5-4D17-8815-CEC3A48008B0}" type="sibTrans" cxnId="{01A887B0-8BBF-4FC7-8477-7E02C35214BC}">
      <dgm:prSet/>
      <dgm:spPr/>
      <dgm:t>
        <a:bodyPr/>
        <a:lstStyle/>
        <a:p>
          <a:endParaRPr lang="en-ZA"/>
        </a:p>
      </dgm:t>
    </dgm:pt>
    <dgm:pt modelId="{7E2E0737-824D-43D8-A0FF-283D2AD1E838}">
      <dgm:prSet custT="1"/>
      <dgm:spPr/>
      <dgm:t>
        <a:bodyPr/>
        <a:lstStyle/>
        <a:p>
          <a:r>
            <a:rPr lang="en-ZA" sz="1400" dirty="0">
              <a:solidFill>
                <a:schemeClr val="tx1">
                  <a:lumMod val="50000"/>
                  <a:lumOff val="50000"/>
                </a:schemeClr>
              </a:solidFill>
            </a:rPr>
            <a:t>Photographic evidence of removal </a:t>
          </a:r>
        </a:p>
      </dgm:t>
    </dgm:pt>
    <dgm:pt modelId="{E7055986-4F27-4076-8E45-DC71F8AAF34E}" type="parTrans" cxnId="{4AF62FEE-E804-44D2-8A90-46A2464B9689}">
      <dgm:prSet/>
      <dgm:spPr/>
      <dgm:t>
        <a:bodyPr/>
        <a:lstStyle/>
        <a:p>
          <a:endParaRPr lang="en-ZA"/>
        </a:p>
      </dgm:t>
    </dgm:pt>
    <dgm:pt modelId="{D7D3998D-A916-4D0D-BA48-4C96332E5DF9}" type="sibTrans" cxnId="{4AF62FEE-E804-44D2-8A90-46A2464B9689}">
      <dgm:prSet/>
      <dgm:spPr/>
      <dgm:t>
        <a:bodyPr/>
        <a:lstStyle/>
        <a:p>
          <a:endParaRPr lang="en-ZA"/>
        </a:p>
      </dgm:t>
    </dgm:pt>
    <dgm:pt modelId="{CD90CBB3-1F33-44E8-AA09-4DECA42C4D07}">
      <dgm:prSet custT="1"/>
      <dgm:spPr/>
      <dgm:t>
        <a:bodyPr/>
        <a:lstStyle/>
        <a:p>
          <a:r>
            <a:rPr lang="en-ZA" sz="1400" kern="1200" dirty="0">
              <a:solidFill>
                <a:schemeClr val="tx1">
                  <a:lumMod val="50000"/>
                  <a:lumOff val="50000"/>
                </a:schemeClr>
              </a:solidFill>
            </a:rPr>
            <a:t>Device installation ( Section 5)</a:t>
          </a:r>
        </a:p>
      </dgm:t>
    </dgm:pt>
    <dgm:pt modelId="{61FFF293-47B9-4FDA-9C9A-26A6C7D2D61B}" type="parTrans" cxnId="{292F22CC-ACFB-4B28-B2A6-AC9E42F3F9E2}">
      <dgm:prSet/>
      <dgm:spPr/>
      <dgm:t>
        <a:bodyPr/>
        <a:lstStyle/>
        <a:p>
          <a:endParaRPr lang="en-ZA"/>
        </a:p>
      </dgm:t>
    </dgm:pt>
    <dgm:pt modelId="{4DA8E347-8D05-468B-A106-A0B2FDE2B2A4}" type="sibTrans" cxnId="{292F22CC-ACFB-4B28-B2A6-AC9E42F3F9E2}">
      <dgm:prSet/>
      <dgm:spPr/>
      <dgm:t>
        <a:bodyPr/>
        <a:lstStyle/>
        <a:p>
          <a:endParaRPr lang="en-ZA"/>
        </a:p>
      </dgm:t>
    </dgm:pt>
    <dgm:pt modelId="{B6507F1D-83E0-4545-98A9-043550C5FB9E}" type="pres">
      <dgm:prSet presAssocID="{C0EE721B-090A-48DE-A106-93FD560E342F}" presName="Name0" presStyleCnt="0">
        <dgm:presLayoutVars>
          <dgm:dir/>
          <dgm:animLvl val="lvl"/>
          <dgm:resizeHandles val="exact"/>
        </dgm:presLayoutVars>
      </dgm:prSet>
      <dgm:spPr/>
    </dgm:pt>
    <dgm:pt modelId="{5009259F-4B7D-4FB0-8F42-37FE3A2A6959}" type="pres">
      <dgm:prSet presAssocID="{D741C041-EDD7-458B-B4A1-59019DB0E553}" presName="linNode" presStyleCnt="0"/>
      <dgm:spPr/>
    </dgm:pt>
    <dgm:pt modelId="{3778B906-2EFD-49CF-8A44-5ED271A966BD}" type="pres">
      <dgm:prSet presAssocID="{D741C041-EDD7-458B-B4A1-59019DB0E553}" presName="parentText" presStyleLbl="node1" presStyleIdx="0" presStyleCnt="4" custScaleX="70740">
        <dgm:presLayoutVars>
          <dgm:chMax val="1"/>
          <dgm:bulletEnabled val="1"/>
        </dgm:presLayoutVars>
      </dgm:prSet>
      <dgm:spPr/>
    </dgm:pt>
    <dgm:pt modelId="{BCA788EA-8F9D-4456-B11D-CC3CC337B661}" type="pres">
      <dgm:prSet presAssocID="{D741C041-EDD7-458B-B4A1-59019DB0E553}" presName="descendantText" presStyleLbl="alignAccFollowNode1" presStyleIdx="0" presStyleCnt="4" custScaleY="158158">
        <dgm:presLayoutVars>
          <dgm:bulletEnabled val="1"/>
        </dgm:presLayoutVars>
      </dgm:prSet>
      <dgm:spPr/>
    </dgm:pt>
    <dgm:pt modelId="{27D43D17-386D-4AD1-9486-CE82C9251C12}" type="pres">
      <dgm:prSet presAssocID="{1DE1FB7C-5C55-4CB9-AEE0-576905E1DBA7}" presName="sp" presStyleCnt="0"/>
      <dgm:spPr/>
    </dgm:pt>
    <dgm:pt modelId="{8FA075A3-6FD3-49A8-8B6D-A104F4DEFC88}" type="pres">
      <dgm:prSet presAssocID="{9D5DD8C5-2A79-47D0-8945-D7778D54BCD2}" presName="linNode" presStyleCnt="0"/>
      <dgm:spPr/>
    </dgm:pt>
    <dgm:pt modelId="{64E0B2A8-903E-4ABD-9B59-C764FD50AFE0}" type="pres">
      <dgm:prSet presAssocID="{9D5DD8C5-2A79-47D0-8945-D7778D54BCD2}" presName="parentText" presStyleLbl="node1" presStyleIdx="1" presStyleCnt="4" custScaleX="70740">
        <dgm:presLayoutVars>
          <dgm:chMax val="1"/>
          <dgm:bulletEnabled val="1"/>
        </dgm:presLayoutVars>
      </dgm:prSet>
      <dgm:spPr/>
    </dgm:pt>
    <dgm:pt modelId="{B65AB7A5-3ABB-4CA1-904B-8452F3FEC936}" type="pres">
      <dgm:prSet presAssocID="{9D5DD8C5-2A79-47D0-8945-D7778D54BCD2}" presName="descendantText" presStyleLbl="alignAccFollowNode1" presStyleIdx="1" presStyleCnt="4">
        <dgm:presLayoutVars>
          <dgm:bulletEnabled val="1"/>
        </dgm:presLayoutVars>
      </dgm:prSet>
      <dgm:spPr/>
    </dgm:pt>
    <dgm:pt modelId="{37B81E3A-C8EE-46D2-A8C8-9803298F99A6}" type="pres">
      <dgm:prSet presAssocID="{F98706B5-A383-496E-A2FC-9B1690207F24}" presName="sp" presStyleCnt="0"/>
      <dgm:spPr/>
    </dgm:pt>
    <dgm:pt modelId="{6C198FD0-5DF1-4726-A53E-5D45CC87376B}" type="pres">
      <dgm:prSet presAssocID="{780CB1AE-6979-4A5C-9315-52FCE266AC05}" presName="linNode" presStyleCnt="0"/>
      <dgm:spPr/>
    </dgm:pt>
    <dgm:pt modelId="{3A251EE6-1F27-442C-862E-08A0718E9207}" type="pres">
      <dgm:prSet presAssocID="{780CB1AE-6979-4A5C-9315-52FCE266AC05}" presName="parentText" presStyleLbl="node1" presStyleIdx="2" presStyleCnt="4" custScaleX="70740">
        <dgm:presLayoutVars>
          <dgm:chMax val="1"/>
          <dgm:bulletEnabled val="1"/>
        </dgm:presLayoutVars>
      </dgm:prSet>
      <dgm:spPr/>
    </dgm:pt>
    <dgm:pt modelId="{A77F0A97-CA68-460E-8B40-A6CBDA68A18A}" type="pres">
      <dgm:prSet presAssocID="{780CB1AE-6979-4A5C-9315-52FCE266AC05}" presName="descendantText" presStyleLbl="alignAccFollowNode1" presStyleIdx="2" presStyleCnt="4">
        <dgm:presLayoutVars>
          <dgm:bulletEnabled val="1"/>
        </dgm:presLayoutVars>
      </dgm:prSet>
      <dgm:spPr/>
    </dgm:pt>
    <dgm:pt modelId="{B70658D1-5949-4AD8-8E2B-0AC6824DA1A3}" type="pres">
      <dgm:prSet presAssocID="{0A9B4C37-DC88-4061-9331-C09473CE70B1}" presName="sp" presStyleCnt="0"/>
      <dgm:spPr/>
    </dgm:pt>
    <dgm:pt modelId="{D4AC8600-BB5F-4764-98A2-401F40AA93E4}" type="pres">
      <dgm:prSet presAssocID="{8DE2D7F9-2FDB-4216-BD81-C68F585EB8A5}" presName="linNode" presStyleCnt="0"/>
      <dgm:spPr/>
    </dgm:pt>
    <dgm:pt modelId="{C0C3AEEC-B28E-4917-B8A1-D103E6DB60CB}" type="pres">
      <dgm:prSet presAssocID="{8DE2D7F9-2FDB-4216-BD81-C68F585EB8A5}" presName="parentText" presStyleLbl="node1" presStyleIdx="3" presStyleCnt="4" custScaleX="70740">
        <dgm:presLayoutVars>
          <dgm:chMax val="1"/>
          <dgm:bulletEnabled val="1"/>
        </dgm:presLayoutVars>
      </dgm:prSet>
      <dgm:spPr/>
    </dgm:pt>
    <dgm:pt modelId="{875279AC-C709-4D22-AB4C-492C15930D57}" type="pres">
      <dgm:prSet presAssocID="{8DE2D7F9-2FDB-4216-BD81-C68F585EB8A5}" presName="descendantText" presStyleLbl="alignAccFollowNode1" presStyleIdx="3" presStyleCnt="4">
        <dgm:presLayoutVars>
          <dgm:bulletEnabled val="1"/>
        </dgm:presLayoutVars>
      </dgm:prSet>
      <dgm:spPr/>
    </dgm:pt>
  </dgm:ptLst>
  <dgm:cxnLst>
    <dgm:cxn modelId="{B78AB301-C3A5-4A05-82C8-044F465AD1D1}" srcId="{C0EE721B-090A-48DE-A106-93FD560E342F}" destId="{8DE2D7F9-2FDB-4216-BD81-C68F585EB8A5}" srcOrd="3" destOrd="0" parTransId="{B66446AE-E775-4558-8570-A49DF7F92421}" sibTransId="{621A2502-546D-4C90-939A-181B234FBE5D}"/>
    <dgm:cxn modelId="{C1218A0E-F110-4986-9DA3-D85E3CA0BB08}" srcId="{780CB1AE-6979-4A5C-9315-52FCE266AC05}" destId="{431E4E48-CF42-4602-8252-F83F3F3C4A7D}" srcOrd="0" destOrd="0" parTransId="{609E3F0B-71F1-4908-A37B-2EAEDC0DA679}" sibTransId="{4E9EEC38-EF32-4F57-BFE4-046379F94171}"/>
    <dgm:cxn modelId="{8F0EB50E-9C7C-4ED7-81F5-80457212F877}" srcId="{9D5DD8C5-2A79-47D0-8945-D7778D54BCD2}" destId="{84D98901-1E0F-4F2B-B0B9-2EE6EBCDECDB}" srcOrd="1" destOrd="0" parTransId="{B2754DAF-ABB8-4FBF-9EE2-2400D147B040}" sibTransId="{171CAAE1-17EF-4FC5-91DB-29CF28A66D28}"/>
    <dgm:cxn modelId="{E65F9B11-FC48-44F1-A56C-F0F94962ECA7}" type="presOf" srcId="{89B5573C-E23D-4654-927A-C61454E75A02}" destId="{A77F0A97-CA68-460E-8B40-A6CBDA68A18A}" srcOrd="0" destOrd="2" presId="urn:microsoft.com/office/officeart/2005/8/layout/vList5"/>
    <dgm:cxn modelId="{04608114-09AF-42AF-9BF5-1CE6B2BC86A3}" type="presOf" srcId="{8DE2D7F9-2FDB-4216-BD81-C68F585EB8A5}" destId="{C0C3AEEC-B28E-4917-B8A1-D103E6DB60CB}" srcOrd="0" destOrd="0" presId="urn:microsoft.com/office/officeart/2005/8/layout/vList5"/>
    <dgm:cxn modelId="{57898923-042A-400C-9F2F-3B1B7FE23897}" srcId="{8DE2D7F9-2FDB-4216-BD81-C68F585EB8A5}" destId="{8E6C0027-0FD7-4735-AEAD-F1712892D231}" srcOrd="0" destOrd="0" parTransId="{E908B447-E1FC-415E-A9D5-E24017A4415B}" sibTransId="{5F171F38-B888-4FFD-BA13-C2F5A752ED0A}"/>
    <dgm:cxn modelId="{3BDEAB26-E82E-47A7-A303-61E1A3A0DE4B}" srcId="{C0EE721B-090A-48DE-A106-93FD560E342F}" destId="{780CB1AE-6979-4A5C-9315-52FCE266AC05}" srcOrd="2" destOrd="0" parTransId="{BF18B449-A857-41E6-BBB2-5822ADA0D447}" sibTransId="{0A9B4C37-DC88-4061-9331-C09473CE70B1}"/>
    <dgm:cxn modelId="{AB5FEB2B-CA81-40FF-A605-5A396178B256}" srcId="{C0EE721B-090A-48DE-A106-93FD560E342F}" destId="{D741C041-EDD7-458B-B4A1-59019DB0E553}" srcOrd="0" destOrd="0" parTransId="{316029D1-D814-4BC7-BB46-E43DC523BBE6}" sibTransId="{1DE1FB7C-5C55-4CB9-AEE0-576905E1DBA7}"/>
    <dgm:cxn modelId="{1D0F6530-CFE4-4B20-8189-D9C26ACF1889}" srcId="{780CB1AE-6979-4A5C-9315-52FCE266AC05}" destId="{89B5573C-E23D-4654-927A-C61454E75A02}" srcOrd="2" destOrd="0" parTransId="{C4149427-EDC2-4E96-94C3-B6307984AC63}" sibTransId="{1FC056A3-8856-41EE-B88B-86EAF76240E8}"/>
    <dgm:cxn modelId="{65193A61-7EBC-4EAC-BEA2-88F1C7269183}" type="presOf" srcId="{7E2E0737-824D-43D8-A0FF-283D2AD1E838}" destId="{875279AC-C709-4D22-AB4C-492C15930D57}" srcOrd="0" destOrd="3" presId="urn:microsoft.com/office/officeart/2005/8/layout/vList5"/>
    <dgm:cxn modelId="{EE26D262-5E70-4243-88BB-8EA754CB1894}" type="presOf" srcId="{780CB1AE-6979-4A5C-9315-52FCE266AC05}" destId="{3A251EE6-1F27-442C-862E-08A0718E9207}" srcOrd="0" destOrd="0" presId="urn:microsoft.com/office/officeart/2005/8/layout/vList5"/>
    <dgm:cxn modelId="{3A93F04B-A14F-4F6E-B57F-17A2ABCF1738}" srcId="{D741C041-EDD7-458B-B4A1-59019DB0E553}" destId="{45D35F80-74E8-4B08-984B-57EA08B6FD22}" srcOrd="4" destOrd="0" parTransId="{B0DEA45C-5E35-4C49-8663-8344683D366C}" sibTransId="{5DD2B1FB-925E-4809-95A5-499810B6E849}"/>
    <dgm:cxn modelId="{D9E4124D-D530-4A03-AFD1-46E441DF1C4B}" type="presOf" srcId="{9D5DD8C5-2A79-47D0-8945-D7778D54BCD2}" destId="{64E0B2A8-903E-4ABD-9B59-C764FD50AFE0}" srcOrd="0" destOrd="0" presId="urn:microsoft.com/office/officeart/2005/8/layout/vList5"/>
    <dgm:cxn modelId="{36EC3D71-51DE-4AF6-903A-8540D5D5BAFB}" type="presOf" srcId="{C0EE721B-090A-48DE-A106-93FD560E342F}" destId="{B6507F1D-83E0-4545-98A9-043550C5FB9E}" srcOrd="0" destOrd="0" presId="urn:microsoft.com/office/officeart/2005/8/layout/vList5"/>
    <dgm:cxn modelId="{3B714B71-D5DA-4A71-943E-AB64CC582403}" srcId="{D741C041-EDD7-458B-B4A1-59019DB0E553}" destId="{62468DBA-C68E-499B-8C64-0258DEDC30FA}" srcOrd="3" destOrd="0" parTransId="{6C5EC15C-FD80-4480-9BBC-39617AF983DA}" sibTransId="{6ADC125D-E407-4267-B031-64ABB316D628}"/>
    <dgm:cxn modelId="{6F6B3772-67DB-445F-80BF-C1F5F3C28530}" type="presOf" srcId="{8E6C0027-0FD7-4735-AEAD-F1712892D231}" destId="{875279AC-C709-4D22-AB4C-492C15930D57}" srcOrd="0" destOrd="0" presId="urn:microsoft.com/office/officeart/2005/8/layout/vList5"/>
    <dgm:cxn modelId="{77993B72-558F-427A-A991-9C8258EA42A9}" type="presOf" srcId="{E7BE6B69-7F52-432E-91ED-D4E937E6B57F}" destId="{875279AC-C709-4D22-AB4C-492C15930D57}" srcOrd="0" destOrd="2" presId="urn:microsoft.com/office/officeart/2005/8/layout/vList5"/>
    <dgm:cxn modelId="{51424F74-28EA-4EB6-9870-212ACA7946CD}" type="presOf" srcId="{4FE0EAB3-5FF8-47F0-9927-39F2B974E666}" destId="{BCA788EA-8F9D-4456-B11D-CC3CC337B661}" srcOrd="0" destOrd="0" presId="urn:microsoft.com/office/officeart/2005/8/layout/vList5"/>
    <dgm:cxn modelId="{E35CA554-80CA-4E03-865A-185039A5D3B4}" type="presOf" srcId="{A2C705B7-2390-4403-A425-E847FB7307BC}" destId="{875279AC-C709-4D22-AB4C-492C15930D57}" srcOrd="0" destOrd="1" presId="urn:microsoft.com/office/officeart/2005/8/layout/vList5"/>
    <dgm:cxn modelId="{93CDE875-913A-4ADF-ABA1-61AAC80D1C89}" type="presOf" srcId="{E8B946DA-800F-46DE-80C8-7218F7C2F83A}" destId="{B65AB7A5-3ABB-4CA1-904B-8452F3FEC936}" srcOrd="0" destOrd="0" presId="urn:microsoft.com/office/officeart/2005/8/layout/vList5"/>
    <dgm:cxn modelId="{A3DE5379-4A19-451E-8BB3-9543B6F5B0CF}" type="presOf" srcId="{62468DBA-C68E-499B-8C64-0258DEDC30FA}" destId="{BCA788EA-8F9D-4456-B11D-CC3CC337B661}" srcOrd="0" destOrd="3" presId="urn:microsoft.com/office/officeart/2005/8/layout/vList5"/>
    <dgm:cxn modelId="{AF012A7B-CA49-46F7-ADC9-BB07319A3A2A}" type="presOf" srcId="{D741C041-EDD7-458B-B4A1-59019DB0E553}" destId="{3778B906-2EFD-49CF-8A44-5ED271A966BD}" srcOrd="0" destOrd="0" presId="urn:microsoft.com/office/officeart/2005/8/layout/vList5"/>
    <dgm:cxn modelId="{7102BE83-750E-4D5A-AC21-27DAA246CF33}" type="presOf" srcId="{84D98901-1E0F-4F2B-B0B9-2EE6EBCDECDB}" destId="{B65AB7A5-3ABB-4CA1-904B-8452F3FEC936}" srcOrd="0" destOrd="1" presId="urn:microsoft.com/office/officeart/2005/8/layout/vList5"/>
    <dgm:cxn modelId="{BFC4538B-7BF5-48E2-B8A6-9662AE56AD1C}" srcId="{D741C041-EDD7-458B-B4A1-59019DB0E553}" destId="{4FE0EAB3-5FF8-47F0-9927-39F2B974E666}" srcOrd="0" destOrd="0" parTransId="{2C961A6A-7764-43F9-BE37-495447788EC8}" sibTransId="{F77FEF93-8AD2-40AA-87C4-F7877A1A4684}"/>
    <dgm:cxn modelId="{9E65099F-D680-444A-8261-6FF6821D198F}" srcId="{780CB1AE-6979-4A5C-9315-52FCE266AC05}" destId="{F682DC30-49E8-4662-B029-41D93C5FFBCE}" srcOrd="1" destOrd="0" parTransId="{829DFF3B-640C-42F0-BE16-0B2EED939C22}" sibTransId="{226EA8B0-BAC3-4F01-B5D2-B23D813F2D73}"/>
    <dgm:cxn modelId="{D3D28CA0-FA54-4C74-B03E-B886341FB711}" type="presOf" srcId="{CD90CBB3-1F33-44E8-AA09-4DECA42C4D07}" destId="{BCA788EA-8F9D-4456-B11D-CC3CC337B661}" srcOrd="0" destOrd="1" presId="urn:microsoft.com/office/officeart/2005/8/layout/vList5"/>
    <dgm:cxn modelId="{C161D8A1-06BE-44A1-A540-3E463C34A76B}" type="presOf" srcId="{F682DC30-49E8-4662-B029-41D93C5FFBCE}" destId="{A77F0A97-CA68-460E-8B40-A6CBDA68A18A}" srcOrd="0" destOrd="1" presId="urn:microsoft.com/office/officeart/2005/8/layout/vList5"/>
    <dgm:cxn modelId="{357CC4A2-F8B0-43F5-9B30-CE381A8BE025}" srcId="{C0EE721B-090A-48DE-A106-93FD560E342F}" destId="{9D5DD8C5-2A79-47D0-8945-D7778D54BCD2}" srcOrd="1" destOrd="0" parTransId="{8527CD2F-FDA2-44AE-9784-1DC66CDC7F1F}" sibTransId="{F98706B5-A383-496E-A2FC-9B1690207F24}"/>
    <dgm:cxn modelId="{ADC04BA4-16F5-4494-88AA-AE2C3137222F}" type="presOf" srcId="{431E4E48-CF42-4602-8252-F83F3F3C4A7D}" destId="{A77F0A97-CA68-460E-8B40-A6CBDA68A18A}" srcOrd="0" destOrd="0" presId="urn:microsoft.com/office/officeart/2005/8/layout/vList5"/>
    <dgm:cxn modelId="{01A887B0-8BBF-4FC7-8477-7E02C35214BC}" srcId="{8DE2D7F9-2FDB-4216-BD81-C68F585EB8A5}" destId="{E7BE6B69-7F52-432E-91ED-D4E937E6B57F}" srcOrd="2" destOrd="0" parTransId="{FE5B54FA-8441-439C-8FD4-BDE55289CEE8}" sibTransId="{0DBD5D42-38D5-4D17-8815-CEC3A48008B0}"/>
    <dgm:cxn modelId="{DD02F5C3-4080-4A5D-8273-8D8CD1B1711C}" srcId="{8DE2D7F9-2FDB-4216-BD81-C68F585EB8A5}" destId="{A2C705B7-2390-4403-A425-E847FB7307BC}" srcOrd="1" destOrd="0" parTransId="{33EF8144-3F93-4974-90C7-BFE6C2B01D58}" sibTransId="{D5C75475-9B4C-4A84-B4A5-F6C26960A925}"/>
    <dgm:cxn modelId="{FAE475C5-4BBF-4076-BE86-21B2DBB4657B}" type="presOf" srcId="{9AA598B1-97DA-426E-8444-D2041B4ECB63}" destId="{BCA788EA-8F9D-4456-B11D-CC3CC337B661}" srcOrd="0" destOrd="2" presId="urn:microsoft.com/office/officeart/2005/8/layout/vList5"/>
    <dgm:cxn modelId="{292F22CC-ACFB-4B28-B2A6-AC9E42F3F9E2}" srcId="{D741C041-EDD7-458B-B4A1-59019DB0E553}" destId="{CD90CBB3-1F33-44E8-AA09-4DECA42C4D07}" srcOrd="1" destOrd="0" parTransId="{61FFF293-47B9-4FDA-9C9A-26A6C7D2D61B}" sibTransId="{4DA8E347-8D05-468B-A106-A0B2FDE2B2A4}"/>
    <dgm:cxn modelId="{0899ADE1-A667-416B-AF47-2C61ED2E2E78}" type="presOf" srcId="{45D35F80-74E8-4B08-984B-57EA08B6FD22}" destId="{BCA788EA-8F9D-4456-B11D-CC3CC337B661}" srcOrd="0" destOrd="4" presId="urn:microsoft.com/office/officeart/2005/8/layout/vList5"/>
    <dgm:cxn modelId="{9C0E5FE3-BF87-4381-8932-4A67F2698F5A}" srcId="{9D5DD8C5-2A79-47D0-8945-D7778D54BCD2}" destId="{E8B946DA-800F-46DE-80C8-7218F7C2F83A}" srcOrd="0" destOrd="0" parTransId="{5F0625A3-2263-46FD-8112-CFCEDC28C4C4}" sibTransId="{464504D5-BF6F-403A-9800-821FA1DC677F}"/>
    <dgm:cxn modelId="{4AF62FEE-E804-44D2-8A90-46A2464B9689}" srcId="{8DE2D7F9-2FDB-4216-BD81-C68F585EB8A5}" destId="{7E2E0737-824D-43D8-A0FF-283D2AD1E838}" srcOrd="3" destOrd="0" parTransId="{E7055986-4F27-4076-8E45-DC71F8AAF34E}" sibTransId="{D7D3998D-A916-4D0D-BA48-4C96332E5DF9}"/>
    <dgm:cxn modelId="{BE19DFFA-AAE5-48B9-8925-C73A443994A8}" srcId="{D741C041-EDD7-458B-B4A1-59019DB0E553}" destId="{9AA598B1-97DA-426E-8444-D2041B4ECB63}" srcOrd="2" destOrd="0" parTransId="{6B6AE14A-375D-4723-925F-DBA725047362}" sibTransId="{069CE8B1-50C9-4F65-8C4C-406450DBD54C}"/>
    <dgm:cxn modelId="{96474759-281B-434C-9434-A29D20066751}" type="presParOf" srcId="{B6507F1D-83E0-4545-98A9-043550C5FB9E}" destId="{5009259F-4B7D-4FB0-8F42-37FE3A2A6959}" srcOrd="0" destOrd="0" presId="urn:microsoft.com/office/officeart/2005/8/layout/vList5"/>
    <dgm:cxn modelId="{D5234F68-CDE8-40B1-8149-5F9E0ADBCC90}" type="presParOf" srcId="{5009259F-4B7D-4FB0-8F42-37FE3A2A6959}" destId="{3778B906-2EFD-49CF-8A44-5ED271A966BD}" srcOrd="0" destOrd="0" presId="urn:microsoft.com/office/officeart/2005/8/layout/vList5"/>
    <dgm:cxn modelId="{D84BE1B1-00BA-427B-BE6F-6C5B6633E362}" type="presParOf" srcId="{5009259F-4B7D-4FB0-8F42-37FE3A2A6959}" destId="{BCA788EA-8F9D-4456-B11D-CC3CC337B661}" srcOrd="1" destOrd="0" presId="urn:microsoft.com/office/officeart/2005/8/layout/vList5"/>
    <dgm:cxn modelId="{82E73AEC-6F58-4C40-B751-ED64ACABA3F9}" type="presParOf" srcId="{B6507F1D-83E0-4545-98A9-043550C5FB9E}" destId="{27D43D17-386D-4AD1-9486-CE82C9251C12}" srcOrd="1" destOrd="0" presId="urn:microsoft.com/office/officeart/2005/8/layout/vList5"/>
    <dgm:cxn modelId="{25BA5516-B744-42C7-9CF1-ABDCCCB61707}" type="presParOf" srcId="{B6507F1D-83E0-4545-98A9-043550C5FB9E}" destId="{8FA075A3-6FD3-49A8-8B6D-A104F4DEFC88}" srcOrd="2" destOrd="0" presId="urn:microsoft.com/office/officeart/2005/8/layout/vList5"/>
    <dgm:cxn modelId="{4C29D168-8DD1-4CA3-BA87-C304B1CD353F}" type="presParOf" srcId="{8FA075A3-6FD3-49A8-8B6D-A104F4DEFC88}" destId="{64E0B2A8-903E-4ABD-9B59-C764FD50AFE0}" srcOrd="0" destOrd="0" presId="urn:microsoft.com/office/officeart/2005/8/layout/vList5"/>
    <dgm:cxn modelId="{7C359DC0-E302-4C59-84D4-86EECEBF9CC0}" type="presParOf" srcId="{8FA075A3-6FD3-49A8-8B6D-A104F4DEFC88}" destId="{B65AB7A5-3ABB-4CA1-904B-8452F3FEC936}" srcOrd="1" destOrd="0" presId="urn:microsoft.com/office/officeart/2005/8/layout/vList5"/>
    <dgm:cxn modelId="{E63A3843-43DB-4A8C-9619-2604ECFBEFBD}" type="presParOf" srcId="{B6507F1D-83E0-4545-98A9-043550C5FB9E}" destId="{37B81E3A-C8EE-46D2-A8C8-9803298F99A6}" srcOrd="3" destOrd="0" presId="urn:microsoft.com/office/officeart/2005/8/layout/vList5"/>
    <dgm:cxn modelId="{AD515BF6-2347-46CF-98F1-FAE79D3FA515}" type="presParOf" srcId="{B6507F1D-83E0-4545-98A9-043550C5FB9E}" destId="{6C198FD0-5DF1-4726-A53E-5D45CC87376B}" srcOrd="4" destOrd="0" presId="urn:microsoft.com/office/officeart/2005/8/layout/vList5"/>
    <dgm:cxn modelId="{372EDB63-9AEA-40B3-8D47-D1A1A7232880}" type="presParOf" srcId="{6C198FD0-5DF1-4726-A53E-5D45CC87376B}" destId="{3A251EE6-1F27-442C-862E-08A0718E9207}" srcOrd="0" destOrd="0" presId="urn:microsoft.com/office/officeart/2005/8/layout/vList5"/>
    <dgm:cxn modelId="{AC3B465F-DD86-4440-8ADC-7087880D4962}" type="presParOf" srcId="{6C198FD0-5DF1-4726-A53E-5D45CC87376B}" destId="{A77F0A97-CA68-460E-8B40-A6CBDA68A18A}" srcOrd="1" destOrd="0" presId="urn:microsoft.com/office/officeart/2005/8/layout/vList5"/>
    <dgm:cxn modelId="{726758F6-CC24-4395-8FD8-7E590A6FDA58}" type="presParOf" srcId="{B6507F1D-83E0-4545-98A9-043550C5FB9E}" destId="{B70658D1-5949-4AD8-8E2B-0AC6824DA1A3}" srcOrd="5" destOrd="0" presId="urn:microsoft.com/office/officeart/2005/8/layout/vList5"/>
    <dgm:cxn modelId="{0F16E6AA-C52C-4ABB-9183-C7463C97F517}" type="presParOf" srcId="{B6507F1D-83E0-4545-98A9-043550C5FB9E}" destId="{D4AC8600-BB5F-4764-98A2-401F40AA93E4}" srcOrd="6" destOrd="0" presId="urn:microsoft.com/office/officeart/2005/8/layout/vList5"/>
    <dgm:cxn modelId="{A9DF8FA4-3197-4F5F-AD10-B12839F16699}" type="presParOf" srcId="{D4AC8600-BB5F-4764-98A2-401F40AA93E4}" destId="{C0C3AEEC-B28E-4917-B8A1-D103E6DB60CB}" srcOrd="0" destOrd="0" presId="urn:microsoft.com/office/officeart/2005/8/layout/vList5"/>
    <dgm:cxn modelId="{AEA05DDA-ADD4-4B93-B42B-3B7BEDACFB6F}" type="presParOf" srcId="{D4AC8600-BB5F-4764-98A2-401F40AA93E4}" destId="{875279AC-C709-4D22-AB4C-492C15930D5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67C7AB-4E8F-459E-8460-F2963594C2BE}">
      <dsp:nvSpPr>
        <dsp:cNvPr id="0" name=""/>
        <dsp:cNvSpPr/>
      </dsp:nvSpPr>
      <dsp:spPr>
        <a:xfrm>
          <a:off x="0" y="0"/>
          <a:ext cx="5299629" cy="529962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F7A2A-FF90-4F89-8BB4-117802BE9388}">
      <dsp:nvSpPr>
        <dsp:cNvPr id="0" name=""/>
        <dsp:cNvSpPr/>
      </dsp:nvSpPr>
      <dsp:spPr>
        <a:xfrm>
          <a:off x="2649814" y="0"/>
          <a:ext cx="8405528" cy="529962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mn-lt"/>
              <a:ea typeface="Tahoma"/>
              <a:cs typeface="Tahoma"/>
            </a:rPr>
            <a:t>Stage 1</a:t>
          </a:r>
          <a:r>
            <a:rPr lang="en-US" sz="2000" kern="1200" dirty="0">
              <a:solidFill>
                <a:schemeClr val="tx1"/>
              </a:solidFill>
              <a:latin typeface="+mn-lt"/>
              <a:ea typeface="Tahoma"/>
              <a:cs typeface="Tahoma"/>
            </a:rPr>
            <a:t> step 1 and 2: which is the administrative check, </a:t>
          </a:r>
          <a:r>
            <a:rPr lang="en-US" sz="2000" b="1" kern="1200" dirty="0">
              <a:solidFill>
                <a:schemeClr val="tx1"/>
              </a:solidFill>
              <a:latin typeface="+mn-lt"/>
              <a:ea typeface="Tahoma"/>
              <a:cs typeface="Tahoma"/>
            </a:rPr>
            <a:t>mandatory documents + </a:t>
          </a:r>
          <a:r>
            <a:rPr lang="en-ZA" sz="2000" b="1" kern="1200" dirty="0">
              <a:solidFill>
                <a:schemeClr val="tx1"/>
              </a:solidFill>
              <a:latin typeface="+mn-lt"/>
              <a:ea typeface="Tahoma"/>
              <a:cs typeface="Tahoma"/>
            </a:rPr>
            <a:t>essential returnable documents</a:t>
          </a:r>
          <a:r>
            <a:rPr lang="en-US" sz="2000" b="1" kern="1200" dirty="0">
              <a:solidFill>
                <a:schemeClr val="tx1"/>
              </a:solidFill>
              <a:latin typeface="+mn-lt"/>
              <a:ea typeface="Tahoma"/>
              <a:cs typeface="Tahoma"/>
            </a:rPr>
            <a:t> </a:t>
          </a:r>
          <a:r>
            <a:rPr lang="en-US" sz="2000" kern="1200" dirty="0">
              <a:solidFill>
                <a:schemeClr val="tx1"/>
              </a:solidFill>
              <a:latin typeface="+mn-lt"/>
              <a:ea typeface="Tahoma"/>
              <a:cs typeface="Tahoma"/>
            </a:rPr>
            <a:t>are expected</a:t>
          </a:r>
          <a:endParaRPr lang="en-ZA" sz="2000" kern="1200" dirty="0">
            <a:solidFill>
              <a:schemeClr val="tx1"/>
            </a:solidFill>
            <a:latin typeface="+mn-lt"/>
            <a:ea typeface="Tahoma"/>
            <a:cs typeface="Tahoma"/>
          </a:endParaRPr>
        </a:p>
      </dsp:txBody>
      <dsp:txXfrm>
        <a:off x="2649814" y="0"/>
        <a:ext cx="8405528" cy="1126171"/>
      </dsp:txXfrm>
    </dsp:sp>
    <dsp:sp modelId="{EAFAA2EB-3F90-4453-9F81-DFECFC1CDBC5}">
      <dsp:nvSpPr>
        <dsp:cNvPr id="0" name=""/>
        <dsp:cNvSpPr/>
      </dsp:nvSpPr>
      <dsp:spPr>
        <a:xfrm>
          <a:off x="695576" y="1126171"/>
          <a:ext cx="3908476" cy="390847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A03C83-40B1-490D-9BB1-B245DB1B3627}">
      <dsp:nvSpPr>
        <dsp:cNvPr id="0" name=""/>
        <dsp:cNvSpPr/>
      </dsp:nvSpPr>
      <dsp:spPr>
        <a:xfrm>
          <a:off x="2649814" y="1126171"/>
          <a:ext cx="8405528" cy="39084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ZA" sz="2000" b="1" kern="1200" dirty="0">
              <a:solidFill>
                <a:schemeClr val="tx1"/>
              </a:solidFill>
              <a:latin typeface="+mn-lt"/>
              <a:ea typeface="Tahoma"/>
              <a:cs typeface="Tahoma"/>
            </a:rPr>
            <a:t>Stage 2</a:t>
          </a:r>
          <a:r>
            <a:rPr lang="en-ZA" sz="2000" kern="1200" dirty="0">
              <a:solidFill>
                <a:schemeClr val="tx1"/>
              </a:solidFill>
              <a:latin typeface="+mn-lt"/>
              <a:ea typeface="Tahoma"/>
              <a:cs typeface="Tahoma"/>
            </a:rPr>
            <a:t>: Step 3 - One physical track and trace device, Proof of environmental compliance/ICASA submission </a:t>
          </a:r>
          <a:r>
            <a:rPr lang="en-ZA" sz="2000" b="0" kern="1200" dirty="0">
              <a:solidFill>
                <a:schemeClr val="tx1"/>
              </a:solidFill>
              <a:latin typeface="+mn-lt"/>
              <a:ea typeface="Tahoma"/>
              <a:cs typeface="Tahoma"/>
            </a:rPr>
            <a:t>( Refer to 13 and 14/33 for more details)</a:t>
          </a:r>
        </a:p>
      </dsp:txBody>
      <dsp:txXfrm>
        <a:off x="2649814" y="1126171"/>
        <a:ext cx="8405528" cy="1126171"/>
      </dsp:txXfrm>
    </dsp:sp>
    <dsp:sp modelId="{DD1122FE-AB74-4E01-9096-92332342DB9E}">
      <dsp:nvSpPr>
        <dsp:cNvPr id="0" name=""/>
        <dsp:cNvSpPr/>
      </dsp:nvSpPr>
      <dsp:spPr>
        <a:xfrm>
          <a:off x="1391152" y="2252342"/>
          <a:ext cx="2517323" cy="251732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B4D6F-D61A-495F-9639-26653FDB2EBA}">
      <dsp:nvSpPr>
        <dsp:cNvPr id="0" name=""/>
        <dsp:cNvSpPr/>
      </dsp:nvSpPr>
      <dsp:spPr>
        <a:xfrm>
          <a:off x="2649814" y="2252342"/>
          <a:ext cx="8405528" cy="251732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mn-lt"/>
              <a:ea typeface="Tahoma"/>
              <a:cs typeface="Tahoma"/>
            </a:rPr>
            <a:t>Stage 2</a:t>
          </a:r>
          <a:r>
            <a:rPr lang="en-US" sz="2000" kern="1200" dirty="0">
              <a:solidFill>
                <a:schemeClr val="tx1"/>
              </a:solidFill>
              <a:latin typeface="+mn-lt"/>
              <a:ea typeface="Tahoma"/>
              <a:cs typeface="Tahoma"/>
            </a:rPr>
            <a:t>: Step 4 - Customer permission (9 months), Demonstration phase (3 months), Two devices per service provider at customers siding, Proof of environment and ICASA approval. </a:t>
          </a:r>
          <a:r>
            <a:rPr lang="en-ZA" sz="2000" b="0" kern="1200" dirty="0">
              <a:solidFill>
                <a:schemeClr val="tx1"/>
              </a:solidFill>
              <a:latin typeface="+mn-lt"/>
              <a:ea typeface="Tahoma"/>
              <a:cs typeface="Tahoma"/>
            </a:rPr>
            <a:t>Devices to be removed in 3 months after the demo</a:t>
          </a:r>
          <a:endParaRPr lang="en-ZA" sz="2000" b="1" kern="1200" dirty="0">
            <a:solidFill>
              <a:schemeClr val="tx1"/>
            </a:solidFill>
            <a:latin typeface="+mn-lt"/>
            <a:ea typeface="Tahoma"/>
            <a:cs typeface="Tahoma"/>
          </a:endParaRPr>
        </a:p>
      </dsp:txBody>
      <dsp:txXfrm>
        <a:off x="2649814" y="2252342"/>
        <a:ext cx="8405528" cy="1126171"/>
      </dsp:txXfrm>
    </dsp:sp>
    <dsp:sp modelId="{CAF47954-40AB-4131-98A0-82C7B9372842}">
      <dsp:nvSpPr>
        <dsp:cNvPr id="0" name=""/>
        <dsp:cNvSpPr/>
      </dsp:nvSpPr>
      <dsp:spPr>
        <a:xfrm>
          <a:off x="2086728" y="3378513"/>
          <a:ext cx="1126171" cy="112617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670F2C-8175-47E7-B1BA-11AF686FC60D}">
      <dsp:nvSpPr>
        <dsp:cNvPr id="0" name=""/>
        <dsp:cNvSpPr/>
      </dsp:nvSpPr>
      <dsp:spPr>
        <a:xfrm>
          <a:off x="2649814" y="3378513"/>
          <a:ext cx="8405528" cy="112617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latin typeface="+mn-lt"/>
              <a:ea typeface="Tahoma"/>
              <a:cs typeface="Tahoma"/>
            </a:rPr>
            <a:t>Stage 3</a:t>
          </a:r>
          <a:r>
            <a:rPr lang="en-US" sz="2000" kern="1200" dirty="0">
              <a:solidFill>
                <a:schemeClr val="tx1"/>
              </a:solidFill>
              <a:latin typeface="+mn-lt"/>
              <a:ea typeface="Tahoma"/>
              <a:cs typeface="Tahoma"/>
            </a:rPr>
            <a:t>: Step 5 - development of the framed list, list to be refreshed after 24 months</a:t>
          </a:r>
          <a:endParaRPr lang="en-ZA" sz="2000" kern="1200" dirty="0">
            <a:solidFill>
              <a:schemeClr val="tx1"/>
            </a:solidFill>
            <a:latin typeface="+mn-lt"/>
            <a:ea typeface="Tahoma"/>
            <a:cs typeface="Tahoma"/>
          </a:endParaRPr>
        </a:p>
      </dsp:txBody>
      <dsp:txXfrm>
        <a:off x="2649814" y="3378513"/>
        <a:ext cx="8405528" cy="11261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788EA-8F9D-4456-B11D-CC3CC337B661}">
      <dsp:nvSpPr>
        <dsp:cNvPr id="0" name=""/>
        <dsp:cNvSpPr/>
      </dsp:nvSpPr>
      <dsp:spPr>
        <a:xfrm rot="5400000">
          <a:off x="6383723" y="-2875432"/>
          <a:ext cx="1545509" cy="73003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lumMod val="50000"/>
                  <a:lumOff val="50000"/>
                </a:schemeClr>
              </a:solidFill>
            </a:rPr>
            <a:t>Active Track and Trace Device </a:t>
          </a:r>
          <a:r>
            <a:rPr lang="en-US" sz="1400" kern="1200" dirty="0">
              <a:solidFill>
                <a:srgbClr val="000000">
                  <a:lumMod val="50000"/>
                  <a:lumOff val="50000"/>
                </a:srgbClr>
              </a:solidFill>
              <a:latin typeface="Tahoma"/>
              <a:ea typeface="+mn-ea"/>
              <a:cs typeface="+mn-cs"/>
            </a:rPr>
            <a:t>(Section 4)</a:t>
          </a:r>
          <a:endParaRPr lang="en-ZA" sz="1400" kern="1200" dirty="0">
            <a:solidFill>
              <a:srgbClr val="000000">
                <a:lumMod val="50000"/>
                <a:lumOff val="50000"/>
              </a:srgbClr>
            </a:solidFill>
            <a:latin typeface="Tahoma"/>
            <a:ea typeface="+mn-ea"/>
            <a:cs typeface="+mn-cs"/>
          </a:endParaRPr>
        </a:p>
        <a:p>
          <a:pPr marL="114300" lvl="1" indent="-114300" algn="l" defTabSz="622300">
            <a:lnSpc>
              <a:spcPct val="90000"/>
            </a:lnSpc>
            <a:spcBef>
              <a:spcPct val="0"/>
            </a:spcBef>
            <a:spcAft>
              <a:spcPct val="15000"/>
            </a:spcAft>
            <a:buChar char="•"/>
          </a:pPr>
          <a:r>
            <a:rPr lang="en-ZA" sz="1400" kern="1200" dirty="0">
              <a:solidFill>
                <a:schemeClr val="tx1">
                  <a:lumMod val="50000"/>
                  <a:lumOff val="50000"/>
                </a:schemeClr>
              </a:solidFill>
            </a:rPr>
            <a:t>Device installation ( Section 5)</a:t>
          </a:r>
        </a:p>
        <a:p>
          <a:pPr marL="114300" lvl="1" indent="-114300" algn="l" defTabSz="622300">
            <a:lnSpc>
              <a:spcPct val="90000"/>
            </a:lnSpc>
            <a:spcBef>
              <a:spcPct val="0"/>
            </a:spcBef>
            <a:spcAft>
              <a:spcPct val="15000"/>
            </a:spcAft>
            <a:buChar char="•"/>
          </a:pPr>
          <a:r>
            <a:rPr lang="en-US" sz="1400" kern="1200" dirty="0">
              <a:solidFill>
                <a:schemeClr val="tx1">
                  <a:lumMod val="50000"/>
                  <a:lumOff val="50000"/>
                </a:schemeClr>
              </a:solidFill>
            </a:rPr>
            <a:t>Device Maintenance (Section 6)</a:t>
          </a:r>
          <a:endParaRPr lang="en-ZA" sz="1400" kern="1200" dirty="0">
            <a:solidFill>
              <a:schemeClr val="tx1">
                <a:lumMod val="50000"/>
                <a:lumOff val="50000"/>
              </a:schemeClr>
            </a:solidFill>
          </a:endParaRPr>
        </a:p>
        <a:p>
          <a:pPr marL="114300" lvl="1" indent="-114300" algn="l" defTabSz="622300">
            <a:lnSpc>
              <a:spcPct val="90000"/>
            </a:lnSpc>
            <a:spcBef>
              <a:spcPct val="0"/>
            </a:spcBef>
            <a:spcAft>
              <a:spcPct val="15000"/>
            </a:spcAft>
            <a:buChar char="•"/>
          </a:pPr>
          <a:r>
            <a:rPr lang="en-US" sz="1400" kern="1200" dirty="0">
              <a:solidFill>
                <a:schemeClr val="accent5"/>
              </a:solidFill>
            </a:rPr>
            <a:t>Flexibility and Expansion (Section 9)</a:t>
          </a:r>
          <a:endParaRPr lang="en-ZA" sz="1400" kern="1200" dirty="0">
            <a:solidFill>
              <a:schemeClr val="accent5"/>
            </a:solidFill>
          </a:endParaRPr>
        </a:p>
        <a:p>
          <a:pPr marL="114300" lvl="1" indent="-114300" algn="l" defTabSz="622300">
            <a:lnSpc>
              <a:spcPct val="90000"/>
            </a:lnSpc>
            <a:spcBef>
              <a:spcPct val="0"/>
            </a:spcBef>
            <a:spcAft>
              <a:spcPct val="15000"/>
            </a:spcAft>
            <a:buChar char="•"/>
          </a:pPr>
          <a:r>
            <a:rPr lang="en-US" sz="1400" kern="1200" dirty="0">
              <a:solidFill>
                <a:schemeClr val="tx1">
                  <a:lumMod val="50000"/>
                  <a:lumOff val="50000"/>
                </a:schemeClr>
              </a:solidFill>
            </a:rPr>
            <a:t>Remote update (Section 10)</a:t>
          </a:r>
          <a:endParaRPr lang="en-ZA" sz="1400" kern="1200" dirty="0">
            <a:solidFill>
              <a:schemeClr val="tx1">
                <a:lumMod val="50000"/>
                <a:lumOff val="50000"/>
              </a:schemeClr>
            </a:solidFill>
          </a:endParaRPr>
        </a:p>
      </dsp:txBody>
      <dsp:txXfrm rot="-5400000">
        <a:off x="3506281" y="77456"/>
        <a:ext cx="7224947" cy="1394617"/>
      </dsp:txXfrm>
    </dsp:sp>
    <dsp:sp modelId="{3778B906-2EFD-49CF-8A44-5ED271A966BD}">
      <dsp:nvSpPr>
        <dsp:cNvPr id="0" name=""/>
        <dsp:cNvSpPr/>
      </dsp:nvSpPr>
      <dsp:spPr>
        <a:xfrm>
          <a:off x="601364" y="164018"/>
          <a:ext cx="2904917" cy="12214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Device requirements(S4- 10) </a:t>
          </a:r>
          <a:endParaRPr lang="en-ZA" sz="2400" kern="1200" dirty="0"/>
        </a:p>
      </dsp:txBody>
      <dsp:txXfrm>
        <a:off x="660992" y="223646"/>
        <a:ext cx="2785661" cy="1102235"/>
      </dsp:txXfrm>
    </dsp:sp>
    <dsp:sp modelId="{B65AB7A5-3ABB-4CA1-904B-8452F3FEC936}">
      <dsp:nvSpPr>
        <dsp:cNvPr id="0" name=""/>
        <dsp:cNvSpPr/>
      </dsp:nvSpPr>
      <dsp:spPr>
        <a:xfrm rot="5400000">
          <a:off x="6674289" y="-1434425"/>
          <a:ext cx="977193" cy="73075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solidFill>
                <a:schemeClr val="tx1">
                  <a:lumMod val="50000"/>
                  <a:lumOff val="50000"/>
                </a:schemeClr>
              </a:solidFill>
            </a:rPr>
            <a:t>Service provider to provided a secure API endpoint</a:t>
          </a:r>
        </a:p>
        <a:p>
          <a:pPr marL="114300" lvl="1" indent="-114300" algn="l" defTabSz="622300">
            <a:lnSpc>
              <a:spcPct val="90000"/>
            </a:lnSpc>
            <a:spcBef>
              <a:spcPct val="0"/>
            </a:spcBef>
            <a:spcAft>
              <a:spcPct val="15000"/>
            </a:spcAft>
            <a:buChar char="•"/>
          </a:pPr>
          <a:r>
            <a:rPr lang="en-ZA" sz="1400" kern="1200" dirty="0">
              <a:solidFill>
                <a:schemeClr val="tx1">
                  <a:lumMod val="50000"/>
                  <a:lumOff val="50000"/>
                </a:schemeClr>
              </a:solidFill>
            </a:rPr>
            <a:t>Service provider to meet minimum fields as shown in Annexure 2</a:t>
          </a:r>
        </a:p>
      </dsp:txBody>
      <dsp:txXfrm rot="-5400000">
        <a:off x="3509122" y="1778445"/>
        <a:ext cx="7259826" cy="881787"/>
      </dsp:txXfrm>
    </dsp:sp>
    <dsp:sp modelId="{64E0B2A8-903E-4ABD-9B59-C764FD50AFE0}">
      <dsp:nvSpPr>
        <dsp:cNvPr id="0" name=""/>
        <dsp:cNvSpPr/>
      </dsp:nvSpPr>
      <dsp:spPr>
        <a:xfrm>
          <a:off x="601364" y="1608593"/>
          <a:ext cx="2907757" cy="12214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Interface requirements (S11) </a:t>
          </a:r>
          <a:endParaRPr lang="en-ZA" sz="2400" kern="1200" dirty="0"/>
        </a:p>
      </dsp:txBody>
      <dsp:txXfrm>
        <a:off x="660992" y="1668221"/>
        <a:ext cx="2788501" cy="1102235"/>
      </dsp:txXfrm>
    </dsp:sp>
    <dsp:sp modelId="{A77F0A97-CA68-460E-8B40-A6CBDA68A18A}">
      <dsp:nvSpPr>
        <dsp:cNvPr id="0" name=""/>
        <dsp:cNvSpPr/>
      </dsp:nvSpPr>
      <dsp:spPr>
        <a:xfrm rot="5400000">
          <a:off x="6674289" y="-151858"/>
          <a:ext cx="977193" cy="73075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solidFill>
                <a:schemeClr val="tx1">
                  <a:lumMod val="50000"/>
                  <a:lumOff val="50000"/>
                </a:schemeClr>
              </a:solidFill>
            </a:rPr>
            <a:t>Devices should be available for the in-field compliance demonstration</a:t>
          </a:r>
        </a:p>
        <a:p>
          <a:pPr marL="114300" lvl="1" indent="-114300" algn="l" defTabSz="622300">
            <a:lnSpc>
              <a:spcPct val="90000"/>
            </a:lnSpc>
            <a:spcBef>
              <a:spcPct val="0"/>
            </a:spcBef>
            <a:spcAft>
              <a:spcPct val="15000"/>
            </a:spcAft>
            <a:buChar char="•"/>
          </a:pPr>
          <a:r>
            <a:rPr lang="en-US" sz="1400" kern="1200" dirty="0">
              <a:solidFill>
                <a:schemeClr val="tx1">
                  <a:lumMod val="50000"/>
                  <a:lumOff val="50000"/>
                </a:schemeClr>
              </a:solidFill>
            </a:rPr>
            <a:t>Compliance period is 90 days </a:t>
          </a:r>
          <a:endParaRPr lang="en-ZA" sz="1400" kern="1200" dirty="0">
            <a:solidFill>
              <a:schemeClr val="tx1">
                <a:lumMod val="50000"/>
                <a:lumOff val="50000"/>
              </a:schemeClr>
            </a:solidFill>
          </a:endParaRPr>
        </a:p>
        <a:p>
          <a:pPr marL="114300" lvl="1" indent="-114300" algn="l" defTabSz="622300">
            <a:lnSpc>
              <a:spcPct val="90000"/>
            </a:lnSpc>
            <a:spcBef>
              <a:spcPct val="0"/>
            </a:spcBef>
            <a:spcAft>
              <a:spcPct val="15000"/>
            </a:spcAft>
            <a:buChar char="•"/>
          </a:pPr>
          <a:r>
            <a:rPr lang="en-ZA" sz="1400" kern="1200" dirty="0">
              <a:solidFill>
                <a:schemeClr val="tx1">
                  <a:lumMod val="50000"/>
                  <a:lumOff val="50000"/>
                </a:schemeClr>
              </a:solidFill>
            </a:rPr>
            <a:t>Service provider to fund the in-field demonstration </a:t>
          </a:r>
        </a:p>
      </dsp:txBody>
      <dsp:txXfrm rot="-5400000">
        <a:off x="3509122" y="3061012"/>
        <a:ext cx="7259826" cy="881787"/>
      </dsp:txXfrm>
    </dsp:sp>
    <dsp:sp modelId="{3A251EE6-1F27-442C-862E-08A0718E9207}">
      <dsp:nvSpPr>
        <dsp:cNvPr id="0" name=""/>
        <dsp:cNvSpPr/>
      </dsp:nvSpPr>
      <dsp:spPr>
        <a:xfrm>
          <a:off x="601364" y="2891160"/>
          <a:ext cx="2907757" cy="12214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In-field compliance demonstration (S8) </a:t>
          </a:r>
          <a:endParaRPr lang="en-ZA" sz="2400" kern="1200" dirty="0"/>
        </a:p>
      </dsp:txBody>
      <dsp:txXfrm>
        <a:off x="660992" y="2950788"/>
        <a:ext cx="2788501" cy="1102235"/>
      </dsp:txXfrm>
    </dsp:sp>
    <dsp:sp modelId="{875279AC-C709-4D22-AB4C-492C15930D57}">
      <dsp:nvSpPr>
        <dsp:cNvPr id="0" name=""/>
        <dsp:cNvSpPr/>
      </dsp:nvSpPr>
      <dsp:spPr>
        <a:xfrm rot="5400000">
          <a:off x="6674289" y="1130707"/>
          <a:ext cx="977193" cy="730752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solidFill>
                <a:schemeClr val="tx1">
                  <a:lumMod val="50000"/>
                  <a:lumOff val="50000"/>
                </a:schemeClr>
              </a:solidFill>
            </a:rPr>
            <a:t>Devices are to be removed after the compliance period</a:t>
          </a:r>
        </a:p>
        <a:p>
          <a:pPr marL="114300" lvl="1" indent="-114300" algn="l" defTabSz="622300">
            <a:lnSpc>
              <a:spcPct val="90000"/>
            </a:lnSpc>
            <a:spcBef>
              <a:spcPct val="0"/>
            </a:spcBef>
            <a:spcAft>
              <a:spcPct val="15000"/>
            </a:spcAft>
            <a:buChar char="•"/>
          </a:pPr>
          <a:r>
            <a:rPr lang="en-ZA" sz="1400" kern="1200" dirty="0">
              <a:solidFill>
                <a:schemeClr val="tx1">
                  <a:lumMod val="50000"/>
                  <a:lumOff val="50000"/>
                </a:schemeClr>
              </a:solidFill>
            </a:rPr>
            <a:t>Removals at the customer siding </a:t>
          </a:r>
        </a:p>
        <a:p>
          <a:pPr marL="114300" lvl="1" indent="-114300" algn="l" defTabSz="622300">
            <a:lnSpc>
              <a:spcPct val="90000"/>
            </a:lnSpc>
            <a:spcBef>
              <a:spcPct val="0"/>
            </a:spcBef>
            <a:spcAft>
              <a:spcPct val="15000"/>
            </a:spcAft>
            <a:buChar char="•"/>
          </a:pPr>
          <a:r>
            <a:rPr lang="en-ZA" sz="1400" kern="1200" dirty="0">
              <a:solidFill>
                <a:schemeClr val="tx1">
                  <a:lumMod val="50000"/>
                  <a:lumOff val="50000"/>
                </a:schemeClr>
              </a:solidFill>
            </a:rPr>
            <a:t>Holes of backplate to be marked </a:t>
          </a:r>
        </a:p>
        <a:p>
          <a:pPr marL="114300" lvl="1" indent="-114300" algn="l" defTabSz="622300">
            <a:lnSpc>
              <a:spcPct val="90000"/>
            </a:lnSpc>
            <a:spcBef>
              <a:spcPct val="0"/>
            </a:spcBef>
            <a:spcAft>
              <a:spcPct val="15000"/>
            </a:spcAft>
            <a:buChar char="•"/>
          </a:pPr>
          <a:r>
            <a:rPr lang="en-ZA" sz="1400" kern="1200" dirty="0">
              <a:solidFill>
                <a:schemeClr val="tx1">
                  <a:lumMod val="50000"/>
                  <a:lumOff val="50000"/>
                </a:schemeClr>
              </a:solidFill>
            </a:rPr>
            <a:t>Photographic evidence of removal </a:t>
          </a:r>
        </a:p>
      </dsp:txBody>
      <dsp:txXfrm rot="-5400000">
        <a:off x="3509122" y="4343578"/>
        <a:ext cx="7259826" cy="881787"/>
      </dsp:txXfrm>
    </dsp:sp>
    <dsp:sp modelId="{C0C3AEEC-B28E-4917-B8A1-D103E6DB60CB}">
      <dsp:nvSpPr>
        <dsp:cNvPr id="0" name=""/>
        <dsp:cNvSpPr/>
      </dsp:nvSpPr>
      <dsp:spPr>
        <a:xfrm>
          <a:off x="601364" y="4173726"/>
          <a:ext cx="2907757" cy="12214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Decommissioning (S7)</a:t>
          </a:r>
          <a:br>
            <a:rPr lang="en-US" sz="2400" kern="1200" dirty="0"/>
          </a:br>
          <a:r>
            <a:rPr lang="en-US" sz="2400" kern="1200" dirty="0"/>
            <a:t> </a:t>
          </a:r>
          <a:endParaRPr lang="en-ZA" sz="2400" kern="1200" dirty="0"/>
        </a:p>
      </dsp:txBody>
      <dsp:txXfrm>
        <a:off x="660992" y="4233354"/>
        <a:ext cx="2788501" cy="110223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D26062-7206-42FE-A191-BB5A3F24A240}"/>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a:extLst>
              <a:ext uri="{FF2B5EF4-FFF2-40B4-BE49-F238E27FC236}">
                <a16:creationId xmlns:a16="http://schemas.microsoft.com/office/drawing/2014/main" id="{FB410131-BC1B-4C83-BAA0-CD13BC2812C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43E9E0EE-1DCB-4F30-B077-464F007E46A9}" type="datetimeFigureOut">
              <a:rPr lang="en-GB" smtClean="0"/>
              <a:t>12/12/2022</a:t>
            </a:fld>
            <a:endParaRPr lang="en-GB"/>
          </a:p>
        </p:txBody>
      </p:sp>
      <p:sp>
        <p:nvSpPr>
          <p:cNvPr id="4" name="Footer Placeholder 3">
            <a:extLst>
              <a:ext uri="{FF2B5EF4-FFF2-40B4-BE49-F238E27FC236}">
                <a16:creationId xmlns:a16="http://schemas.microsoft.com/office/drawing/2014/main" id="{83B17F80-520F-4F97-9BFD-F218B23CB8E9}"/>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4D9C2C7-6FAF-40EA-AAF4-3EFD6C389A42}"/>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AFBB4C9-A071-41E4-892E-F03D70EA8B87}" type="slidenum">
              <a:rPr lang="en-GB" smtClean="0"/>
              <a:t>‹#›</a:t>
            </a:fld>
            <a:endParaRPr lang="en-GB"/>
          </a:p>
        </p:txBody>
      </p:sp>
    </p:spTree>
    <p:extLst>
      <p:ext uri="{BB962C8B-B14F-4D97-AF65-F5344CB8AC3E}">
        <p14:creationId xmlns:p14="http://schemas.microsoft.com/office/powerpoint/2010/main" val="1246125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9CE7D0A-618D-469D-A0F6-7E10C3D47CE6}" type="datetimeFigureOut">
              <a:rPr lang="en-GB" smtClean="0"/>
              <a:t>12/12/2022</a:t>
            </a:fld>
            <a:endParaRPr lang="en-GB"/>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2843C31-A911-4174-806B-8AA6C10B71FB}" type="slidenum">
              <a:rPr lang="en-GB" smtClean="0"/>
              <a:t>‹#›</a:t>
            </a:fld>
            <a:endParaRPr lang="en-GB"/>
          </a:p>
        </p:txBody>
      </p:sp>
    </p:spTree>
    <p:extLst>
      <p:ext uri="{BB962C8B-B14F-4D97-AF65-F5344CB8AC3E}">
        <p14:creationId xmlns:p14="http://schemas.microsoft.com/office/powerpoint/2010/main" val="346164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latin typeface="Tahoma"/>
              </a:rPr>
              <a:pPr>
                <a:defRPr/>
              </a:pPr>
              <a:t>5</a:t>
            </a:fld>
            <a:endParaRPr lang="en-US">
              <a:latin typeface="Tahoma"/>
            </a:endParaRPr>
          </a:p>
        </p:txBody>
      </p:sp>
    </p:spTree>
    <p:extLst>
      <p:ext uri="{BB962C8B-B14F-4D97-AF65-F5344CB8AC3E}">
        <p14:creationId xmlns:p14="http://schemas.microsoft.com/office/powerpoint/2010/main" val="2646100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latin typeface="Tahoma"/>
              </a:rPr>
              <a:pPr>
                <a:defRPr/>
              </a:pPr>
              <a:t>6</a:t>
            </a:fld>
            <a:endParaRPr lang="en-US">
              <a:latin typeface="Tahoma"/>
            </a:endParaRPr>
          </a:p>
        </p:txBody>
      </p:sp>
    </p:spTree>
    <p:extLst>
      <p:ext uri="{BB962C8B-B14F-4D97-AF65-F5344CB8AC3E}">
        <p14:creationId xmlns:p14="http://schemas.microsoft.com/office/powerpoint/2010/main" val="2283841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C3A632B-FBDE-46D4-BF6F-6D14421E6342}" type="slidenum">
              <a:rPr lang="en-US" smtClean="0">
                <a:latin typeface="Tahoma"/>
              </a:rPr>
              <a:pPr>
                <a:defRPr/>
              </a:pPr>
              <a:t>7</a:t>
            </a:fld>
            <a:endParaRPr lang="en-US">
              <a:latin typeface="Tahoma"/>
            </a:endParaRPr>
          </a:p>
        </p:txBody>
      </p:sp>
    </p:spTree>
    <p:extLst>
      <p:ext uri="{BB962C8B-B14F-4D97-AF65-F5344CB8AC3E}">
        <p14:creationId xmlns:p14="http://schemas.microsoft.com/office/powerpoint/2010/main" val="51922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All questions will be noted down in a written format and answered by the 19 January (please confirm this ) </a:t>
            </a:r>
          </a:p>
        </p:txBody>
      </p:sp>
      <p:sp>
        <p:nvSpPr>
          <p:cNvPr id="4" name="Slide Number Placeholder 3"/>
          <p:cNvSpPr>
            <a:spLocks noGrp="1"/>
          </p:cNvSpPr>
          <p:nvPr>
            <p:ph type="sldNum" sz="quarter" idx="5"/>
          </p:nvPr>
        </p:nvSpPr>
        <p:spPr/>
        <p:txBody>
          <a:bodyPr/>
          <a:lstStyle/>
          <a:p>
            <a:fld id="{42843C31-A911-4174-806B-8AA6C10B71FB}" type="slidenum">
              <a:rPr lang="en-GB" smtClean="0"/>
              <a:t>19</a:t>
            </a:fld>
            <a:endParaRPr lang="en-GB"/>
          </a:p>
        </p:txBody>
      </p:sp>
    </p:spTree>
    <p:extLst>
      <p:ext uri="{BB962C8B-B14F-4D97-AF65-F5344CB8AC3E}">
        <p14:creationId xmlns:p14="http://schemas.microsoft.com/office/powerpoint/2010/main" val="3760652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19311433"/>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a:t>CLICK TO EDIT CONTENTS SLIDE</a:t>
            </a:r>
            <a:endParaRPr lang="en-ZA"/>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a:latin typeface="Tahoma Regular"/>
            </a:endParaRPr>
          </a:p>
        </p:txBody>
      </p:sp>
      <p:sp>
        <p:nvSpPr>
          <p:cNvPr id="11" name="object 8">
            <a:extLst>
              <a:ext uri="{FF2B5EF4-FFF2-40B4-BE49-F238E27FC236}">
                <a16:creationId xmlns:a16="http://schemas.microsoft.com/office/drawing/2014/main" id="{EDA1C25F-7D43-4095-A0B8-45700D5B151C}"/>
              </a:ext>
            </a:extLst>
          </p:cNvPr>
          <p:cNvSpPr/>
          <p:nvPr userDrawn="1"/>
        </p:nvSpPr>
        <p:spPr>
          <a:xfrm>
            <a:off x="8499929" y="4854262"/>
            <a:ext cx="3250324" cy="16944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3329183" cy="3902732"/>
          </a:xfrm>
          <a:prstGeom prst="rect">
            <a:avLst/>
          </a:prstGeom>
        </p:spPr>
        <p:txBody>
          <a:bodyPr/>
          <a:lstStyle>
            <a:lvl1pPr marL="7521" marR="361381" indent="-189904" algn="l">
              <a:lnSpc>
                <a:spcPct val="165300"/>
              </a:lnSpc>
              <a:spcBef>
                <a:spcPts val="56"/>
              </a:spcBef>
              <a:buNone/>
              <a:defRPr sz="20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400">
                <a:solidFill>
                  <a:schemeClr val="accent5"/>
                </a:solidFill>
              </a:rPr>
              <a:t>Section heading here</a:t>
            </a:r>
          </a:p>
          <a:p>
            <a:r>
              <a:rPr lang="en-GB" sz="1800"/>
              <a:t>Normal text here and here and here and here</a:t>
            </a:r>
            <a:endParaRPr lang="en-GB" sz="2400"/>
          </a:p>
        </p:txBody>
      </p:sp>
      <p:pic>
        <p:nvPicPr>
          <p:cNvPr id="12" name="Picture 11">
            <a:extLst>
              <a:ext uri="{FF2B5EF4-FFF2-40B4-BE49-F238E27FC236}">
                <a16:creationId xmlns:a16="http://schemas.microsoft.com/office/drawing/2014/main" id="{5DE8A4C4-F89C-4196-9B13-39D203050D55}"/>
              </a:ext>
            </a:extLst>
          </p:cNvPr>
          <p:cNvPicPr>
            <a:picLocks noChangeAspect="1"/>
          </p:cNvPicPr>
          <p:nvPr userDrawn="1"/>
        </p:nvPicPr>
        <p:blipFill>
          <a:blip r:embed="rId6"/>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33841367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459417810"/>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a:t>CLICK TO EDIT CONTENTS SLIDE</a:t>
            </a:r>
            <a:endParaRPr lang="en-ZA"/>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7" y="2085874"/>
            <a:ext cx="2995808"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a:solidFill>
                  <a:schemeClr val="accent5"/>
                </a:solidFill>
              </a:rPr>
              <a:t>Section heading here</a:t>
            </a:r>
          </a:p>
          <a:p>
            <a:r>
              <a:rPr lang="en-GB" sz="1600"/>
              <a:t>Normal text here and here and here and here</a:t>
            </a:r>
            <a:endParaRPr lang="en-GB" sz="2000"/>
          </a:p>
          <a:p>
            <a:pPr marL="197049" marR="3008">
              <a:lnSpc>
                <a:spcPct val="100600"/>
              </a:lnSpc>
            </a:pPr>
            <a:endParaRPr lang="en-GB" sz="1600"/>
          </a:p>
        </p:txBody>
      </p:sp>
      <p:sp>
        <p:nvSpPr>
          <p:cNvPr id="11" name="object 8">
            <a:extLst>
              <a:ext uri="{FF2B5EF4-FFF2-40B4-BE49-F238E27FC236}">
                <a16:creationId xmlns:a16="http://schemas.microsoft.com/office/drawing/2014/main" id="{B7093058-1C72-42EE-AFD4-C6A337F2FC13}"/>
              </a:ext>
            </a:extLst>
          </p:cNvPr>
          <p:cNvSpPr/>
          <p:nvPr userDrawn="1"/>
        </p:nvSpPr>
        <p:spPr>
          <a:xfrm>
            <a:off x="8580474" y="3407791"/>
            <a:ext cx="3205788" cy="309018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a:latin typeface="Tahoma Regular"/>
            </a:endParaRPr>
          </a:p>
        </p:txBody>
      </p:sp>
      <p:pic>
        <p:nvPicPr>
          <p:cNvPr id="12" name="Picture 11">
            <a:extLst>
              <a:ext uri="{FF2B5EF4-FFF2-40B4-BE49-F238E27FC236}">
                <a16:creationId xmlns:a16="http://schemas.microsoft.com/office/drawing/2014/main" id="{F3A53F04-AED7-452A-9F24-9297FB349A19}"/>
              </a:ext>
            </a:extLst>
          </p:cNvPr>
          <p:cNvPicPr>
            <a:picLocks noChangeAspect="1"/>
          </p:cNvPicPr>
          <p:nvPr userDrawn="1"/>
        </p:nvPicPr>
        <p:blipFill>
          <a:blip r:embed="rId6"/>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172121697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 CONTENTS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513726504"/>
              </p:ext>
            </p:extLst>
          </p:nvPr>
        </p:nvGraphicFramePr>
        <p:xfrm>
          <a:off x="1956" y="1590"/>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6" y="1590"/>
                        <a:ext cx="1953"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8A4AD69-0303-4036-A593-41BFCC83BF37}"/>
              </a:ext>
            </a:extLst>
          </p:cNvPr>
          <p:cNvSpPr>
            <a:spLocks noGrp="1"/>
          </p:cNvSpPr>
          <p:nvPr>
            <p:ph type="title" hasCustomPrompt="1"/>
          </p:nvPr>
        </p:nvSpPr>
        <p:spPr>
          <a:xfrm>
            <a:off x="1680967" y="1139930"/>
            <a:ext cx="9291310" cy="720105"/>
          </a:xfrm>
        </p:spPr>
        <p:txBody>
          <a:bodyPr/>
          <a:lstStyle>
            <a:lvl1pPr>
              <a:defRPr sz="2800" b="1">
                <a:solidFill>
                  <a:schemeClr val="tx1">
                    <a:lumMod val="50000"/>
                    <a:lumOff val="50000"/>
                  </a:schemeClr>
                </a:solidFill>
              </a:defRPr>
            </a:lvl1pPr>
          </a:lstStyle>
          <a:p>
            <a:r>
              <a:rPr lang="en-US"/>
              <a:t>CLICK TO EDIT CONTENTS SLIDE</a:t>
            </a:r>
            <a:endParaRPr lang="en-ZA"/>
          </a:p>
        </p:txBody>
      </p:sp>
      <p:sp>
        <p:nvSpPr>
          <p:cNvPr id="10" name="object 4">
            <a:extLst>
              <a:ext uri="{FF2B5EF4-FFF2-40B4-BE49-F238E27FC236}">
                <a16:creationId xmlns:a16="http://schemas.microsoft.com/office/drawing/2014/main" id="{F3ED165E-15A5-4F29-AF76-14A0F953C677}"/>
              </a:ext>
            </a:extLst>
          </p:cNvPr>
          <p:cNvSpPr/>
          <p:nvPr userDrawn="1"/>
        </p:nvSpPr>
        <p:spPr>
          <a:xfrm>
            <a:off x="936478" y="765665"/>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a:latin typeface="Tahoma Regular"/>
            </a:endParaRPr>
          </a:p>
        </p:txBody>
      </p:sp>
      <p:sp>
        <p:nvSpPr>
          <p:cNvPr id="13" name="Subtitle 2">
            <a:extLst>
              <a:ext uri="{FF2B5EF4-FFF2-40B4-BE49-F238E27FC236}">
                <a16:creationId xmlns:a16="http://schemas.microsoft.com/office/drawing/2014/main" id="{77C17B77-4A96-405B-A248-B1C8752AF3B0}"/>
              </a:ext>
            </a:extLst>
          </p:cNvPr>
          <p:cNvSpPr>
            <a:spLocks noGrp="1"/>
          </p:cNvSpPr>
          <p:nvPr>
            <p:ph type="subTitle" idx="1" hasCustomPrompt="1"/>
          </p:nvPr>
        </p:nvSpPr>
        <p:spPr>
          <a:xfrm>
            <a:off x="1680966" y="2085874"/>
            <a:ext cx="2967233" cy="3902732"/>
          </a:xfrm>
          <a:prstGeom prst="rect">
            <a:avLst/>
          </a:prstGeom>
        </p:spPr>
        <p:txBody>
          <a:bodyPr/>
          <a:lstStyle>
            <a:lvl1pPr marL="7521" marR="361381" indent="-189904" algn="l">
              <a:lnSpc>
                <a:spcPct val="165300"/>
              </a:lnSpc>
              <a:spcBef>
                <a:spcPts val="56"/>
              </a:spcBef>
              <a:buNone/>
              <a:defRPr sz="17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z="2000">
                <a:solidFill>
                  <a:schemeClr val="accent5"/>
                </a:solidFill>
              </a:rPr>
              <a:t>Section heading here</a:t>
            </a:r>
          </a:p>
          <a:p>
            <a:r>
              <a:rPr lang="en-GB" sz="1600"/>
              <a:t>Normal text here and here and here and here</a:t>
            </a:r>
            <a:endParaRPr lang="en-GB" sz="2000"/>
          </a:p>
          <a:p>
            <a:pPr marL="197049" marR="3008" indent="-189904">
              <a:lnSpc>
                <a:spcPct val="100600"/>
              </a:lnSpc>
              <a:spcBef>
                <a:spcPts val="56"/>
              </a:spcBef>
            </a:pPr>
            <a:endParaRPr lang="en-GB" sz="1600" b="1">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8" name="object 8">
            <a:extLst>
              <a:ext uri="{FF2B5EF4-FFF2-40B4-BE49-F238E27FC236}">
                <a16:creationId xmlns:a16="http://schemas.microsoft.com/office/drawing/2014/main" id="{558145CC-D3BC-4C88-AA7C-565A0C5BCABE}"/>
              </a:ext>
            </a:extLst>
          </p:cNvPr>
          <p:cNvSpPr/>
          <p:nvPr userDrawn="1"/>
        </p:nvSpPr>
        <p:spPr>
          <a:xfrm>
            <a:off x="8189297" y="4958505"/>
            <a:ext cx="3821367" cy="151913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637" b="0" i="0">
              <a:latin typeface="Tahoma Regular"/>
            </a:endParaRPr>
          </a:p>
        </p:txBody>
      </p:sp>
      <p:pic>
        <p:nvPicPr>
          <p:cNvPr id="12" name="Picture 11">
            <a:extLst>
              <a:ext uri="{FF2B5EF4-FFF2-40B4-BE49-F238E27FC236}">
                <a16:creationId xmlns:a16="http://schemas.microsoft.com/office/drawing/2014/main" id="{70BB016E-539B-4F7E-9E4A-780487E1CEFC}"/>
              </a:ext>
            </a:extLst>
          </p:cNvPr>
          <p:cNvPicPr>
            <a:picLocks noChangeAspect="1"/>
          </p:cNvPicPr>
          <p:nvPr userDrawn="1"/>
        </p:nvPicPr>
        <p:blipFill>
          <a:blip r:embed="rId6"/>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6371803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SLIDE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906038948"/>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1"/>
                        <a:ext cx="2116"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sz="2800" b="1">
                <a:solidFill>
                  <a:schemeClr val="tx1">
                    <a:lumMod val="50000"/>
                    <a:lumOff val="50000"/>
                  </a:schemeClr>
                </a:solidFill>
              </a:defRPr>
            </a:lvl1pPr>
          </a:lstStyle>
          <a:p>
            <a:r>
              <a:rPr lang="en-US"/>
              <a:t>CLICK TO ADD TITLE</a:t>
            </a:r>
            <a:br>
              <a:rPr lang="en-US"/>
            </a:br>
            <a:r>
              <a:rPr lang="en-US"/>
              <a:t>ON TWO LINES IF NECESSARY</a:t>
            </a:r>
            <a:endParaRPr lang="en-ZA"/>
          </a:p>
        </p:txBody>
      </p:sp>
    </p:spTree>
    <p:extLst>
      <p:ext uri="{BB962C8B-B14F-4D97-AF65-F5344CB8AC3E}">
        <p14:creationId xmlns:p14="http://schemas.microsoft.com/office/powerpoint/2010/main" val="68308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p:txBody>
          <a:bodyPr/>
          <a:lstStyle>
            <a:lvl1pPr>
              <a:defRPr/>
            </a:lvl1pPr>
          </a:lstStyle>
          <a:p>
            <a:r>
              <a:rPr lang="en-US"/>
              <a:t>CLICK TO EDIT CUSTOM SLIDE</a:t>
            </a:r>
            <a:endParaRPr lang="en-GB"/>
          </a:p>
        </p:txBody>
      </p:sp>
    </p:spTree>
    <p:extLst>
      <p:ext uri="{BB962C8B-B14F-4D97-AF65-F5344CB8AC3E}">
        <p14:creationId xmlns:p14="http://schemas.microsoft.com/office/powerpoint/2010/main" val="70158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F89E258-1D79-4E25-B592-51F1147856D6}"/>
              </a:ext>
            </a:extLst>
          </p:cNvPr>
          <p:cNvSpPr>
            <a:spLocks noGrp="1"/>
          </p:cNvSpPr>
          <p:nvPr>
            <p:ph type="ctrTitle" hasCustomPrompt="1"/>
          </p:nvPr>
        </p:nvSpPr>
        <p:spPr>
          <a:xfrm>
            <a:off x="589941" y="356990"/>
            <a:ext cx="9145218" cy="661832"/>
          </a:xfrm>
          <a:prstGeom prst="rect">
            <a:avLst/>
          </a:prstGeom>
        </p:spPr>
        <p:txBody>
          <a:bodyPr anchor="b"/>
          <a:lstStyle>
            <a:lvl1pPr algn="l">
              <a:defRPr sz="2800" b="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SLIDE TITLE GOES HERE</a:t>
            </a:r>
            <a:br>
              <a:rPr lang="en-US"/>
            </a:br>
            <a:r>
              <a:rPr lang="en-US"/>
              <a:t>ON TWO LINES IF NECESSARY</a:t>
            </a:r>
          </a:p>
        </p:txBody>
      </p:sp>
      <p:sp>
        <p:nvSpPr>
          <p:cNvPr id="7" name="Text Placeholder 2">
            <a:extLst>
              <a:ext uri="{FF2B5EF4-FFF2-40B4-BE49-F238E27FC236}">
                <a16:creationId xmlns:a16="http://schemas.microsoft.com/office/drawing/2014/main" id="{87644EA8-7028-42E5-833F-BAD05B8F4B77}"/>
              </a:ext>
            </a:extLst>
          </p:cNvPr>
          <p:cNvSpPr>
            <a:spLocks noGrp="1"/>
          </p:cNvSpPr>
          <p:nvPr>
            <p:ph idx="1"/>
          </p:nvPr>
        </p:nvSpPr>
        <p:spPr>
          <a:xfrm>
            <a:off x="568328" y="1201381"/>
            <a:ext cx="11055343" cy="5299629"/>
          </a:xfrm>
          <a:prstGeom prst="rect">
            <a:avLst/>
          </a:prstGeom>
        </p:spPr>
        <p:txBody>
          <a:bodyPr vert="horz" lIns="36000" tIns="18000" rIns="0" bIns="18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9" name="object 11">
            <a:extLst>
              <a:ext uri="{FF2B5EF4-FFF2-40B4-BE49-F238E27FC236}">
                <a16:creationId xmlns:a16="http://schemas.microsoft.com/office/drawing/2014/main" id="{235ED689-9638-443C-9A10-E043942A6629}"/>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a:latin typeface="Tahoma Regular"/>
            </a:endParaRPr>
          </a:p>
        </p:txBody>
      </p:sp>
    </p:spTree>
    <p:extLst>
      <p:ext uri="{BB962C8B-B14F-4D97-AF65-F5344CB8AC3E}">
        <p14:creationId xmlns:p14="http://schemas.microsoft.com/office/powerpoint/2010/main" val="110972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2" name="object 2">
            <a:extLst>
              <a:ext uri="{FF2B5EF4-FFF2-40B4-BE49-F238E27FC236}">
                <a16:creationId xmlns:a16="http://schemas.microsoft.com/office/drawing/2014/main" id="{9673ADB8-E5D1-124A-8C4A-2DD75998A228}"/>
              </a:ext>
            </a:extLst>
          </p:cNvPr>
          <p:cNvSpPr/>
          <p:nvPr userDrawn="1"/>
        </p:nvSpPr>
        <p:spPr>
          <a:xfrm>
            <a:off x="1" y="0"/>
            <a:ext cx="12191999" cy="685751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pic>
        <p:nvPicPr>
          <p:cNvPr id="4" name="Picture 3">
            <a:extLst>
              <a:ext uri="{FF2B5EF4-FFF2-40B4-BE49-F238E27FC236}">
                <a16:creationId xmlns:a16="http://schemas.microsoft.com/office/drawing/2014/main" id="{4DCE2317-9465-B44C-889D-A5E7352B423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1"/>
            <a:ext cx="12192000" cy="6857519"/>
          </a:xfrm>
          <a:prstGeom prst="rect">
            <a:avLst/>
          </a:prstGeom>
        </p:spPr>
      </p:pic>
      <p:grpSp>
        <p:nvGrpSpPr>
          <p:cNvPr id="5" name="Group 4">
            <a:extLst>
              <a:ext uri="{FF2B5EF4-FFF2-40B4-BE49-F238E27FC236}">
                <a16:creationId xmlns:a16="http://schemas.microsoft.com/office/drawing/2014/main" id="{CE58E494-1C6C-6048-95A4-E67DC56D17E1}"/>
              </a:ext>
            </a:extLst>
          </p:cNvPr>
          <p:cNvGrpSpPr/>
          <p:nvPr userDrawn="1"/>
        </p:nvGrpSpPr>
        <p:grpSpPr>
          <a:xfrm>
            <a:off x="8986233" y="302269"/>
            <a:ext cx="2774642" cy="1163669"/>
            <a:chOff x="14817924" y="781197"/>
            <a:chExt cx="4575269" cy="1918977"/>
          </a:xfrm>
        </p:grpSpPr>
        <p:sp>
          <p:nvSpPr>
            <p:cNvPr id="6" name="object 6">
              <a:extLst>
                <a:ext uri="{FF2B5EF4-FFF2-40B4-BE49-F238E27FC236}">
                  <a16:creationId xmlns:a16="http://schemas.microsoft.com/office/drawing/2014/main" id="{988D07A3-0940-0A42-8A69-CD338296E901}"/>
                </a:ext>
              </a:extLst>
            </p:cNvPr>
            <p:cNvSpPr/>
            <p:nvPr/>
          </p:nvSpPr>
          <p:spPr>
            <a:xfrm>
              <a:off x="14817924" y="2494651"/>
              <a:ext cx="87452" cy="15482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7" name="object 7">
              <a:extLst>
                <a:ext uri="{FF2B5EF4-FFF2-40B4-BE49-F238E27FC236}">
                  <a16:creationId xmlns:a16="http://schemas.microsoft.com/office/drawing/2014/main" id="{30B6986F-75AA-4742-977C-6A4BC896B03F}"/>
                </a:ext>
              </a:extLst>
            </p:cNvPr>
            <p:cNvSpPr/>
            <p:nvPr/>
          </p:nvSpPr>
          <p:spPr>
            <a:xfrm>
              <a:off x="14931724" y="2542744"/>
              <a:ext cx="85630" cy="10671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8" name="object 8">
              <a:extLst>
                <a:ext uri="{FF2B5EF4-FFF2-40B4-BE49-F238E27FC236}">
                  <a16:creationId xmlns:a16="http://schemas.microsoft.com/office/drawing/2014/main" id="{831D4405-7C33-EE49-83D0-0DFBF1B03A36}"/>
                </a:ext>
              </a:extLst>
            </p:cNvPr>
            <p:cNvSpPr/>
            <p:nvPr/>
          </p:nvSpPr>
          <p:spPr>
            <a:xfrm>
              <a:off x="15096148" y="2497295"/>
              <a:ext cx="28575" cy="149860"/>
            </a:xfrm>
            <a:custGeom>
              <a:avLst/>
              <a:gdLst/>
              <a:ahLst/>
              <a:cxnLst/>
              <a:rect l="l" t="t" r="r" b="b"/>
              <a:pathLst>
                <a:path w="28575" h="149860">
                  <a:moveTo>
                    <a:pt x="24302" y="48082"/>
                  </a:moveTo>
                  <a:lnTo>
                    <a:pt x="3790" y="48082"/>
                  </a:lnTo>
                  <a:lnTo>
                    <a:pt x="3790" y="149524"/>
                  </a:lnTo>
                  <a:lnTo>
                    <a:pt x="24302" y="149524"/>
                  </a:lnTo>
                  <a:lnTo>
                    <a:pt x="24302" y="48082"/>
                  </a:lnTo>
                  <a:close/>
                </a:path>
                <a:path w="28575" h="149860">
                  <a:moveTo>
                    <a:pt x="22114" y="0"/>
                  </a:moveTo>
                  <a:lnTo>
                    <a:pt x="6303" y="0"/>
                  </a:lnTo>
                  <a:lnTo>
                    <a:pt x="0" y="6272"/>
                  </a:lnTo>
                  <a:lnTo>
                    <a:pt x="0" y="22104"/>
                  </a:lnTo>
                  <a:lnTo>
                    <a:pt x="6303" y="28417"/>
                  </a:lnTo>
                  <a:lnTo>
                    <a:pt x="22114" y="28417"/>
                  </a:lnTo>
                  <a:lnTo>
                    <a:pt x="28407" y="22104"/>
                  </a:lnTo>
                  <a:lnTo>
                    <a:pt x="28407" y="6272"/>
                  </a:lnTo>
                  <a:lnTo>
                    <a:pt x="22114" y="0"/>
                  </a:lnTo>
                  <a:close/>
                </a:path>
              </a:pathLst>
            </a:custGeom>
            <a:solidFill>
              <a:srgbClr val="FFFFFF"/>
            </a:solidFill>
          </p:spPr>
          <p:txBody>
            <a:bodyPr wrap="square" lIns="0" tIns="0" rIns="0" bIns="0" rtlCol="0"/>
            <a:lstStyle/>
            <a:p>
              <a:endParaRPr sz="1092"/>
            </a:p>
          </p:txBody>
        </p:sp>
        <p:sp>
          <p:nvSpPr>
            <p:cNvPr id="9" name="object 9">
              <a:extLst>
                <a:ext uri="{FF2B5EF4-FFF2-40B4-BE49-F238E27FC236}">
                  <a16:creationId xmlns:a16="http://schemas.microsoft.com/office/drawing/2014/main" id="{F10C3FDC-3B9C-F943-A57A-8203A4553305}"/>
                </a:ext>
              </a:extLst>
            </p:cNvPr>
            <p:cNvSpPr/>
            <p:nvPr/>
          </p:nvSpPr>
          <p:spPr>
            <a:xfrm>
              <a:off x="16034821" y="2497295"/>
              <a:ext cx="28575" cy="149860"/>
            </a:xfrm>
            <a:custGeom>
              <a:avLst/>
              <a:gdLst/>
              <a:ahLst/>
              <a:cxnLst/>
              <a:rect l="l" t="t" r="r" b="b"/>
              <a:pathLst>
                <a:path w="28575" h="149860">
                  <a:moveTo>
                    <a:pt x="24302" y="48082"/>
                  </a:moveTo>
                  <a:lnTo>
                    <a:pt x="3821" y="48082"/>
                  </a:lnTo>
                  <a:lnTo>
                    <a:pt x="3821" y="149524"/>
                  </a:lnTo>
                  <a:lnTo>
                    <a:pt x="24302" y="149524"/>
                  </a:lnTo>
                  <a:lnTo>
                    <a:pt x="24302" y="48082"/>
                  </a:lnTo>
                  <a:close/>
                </a:path>
                <a:path w="28575" h="149860">
                  <a:moveTo>
                    <a:pt x="22124" y="0"/>
                  </a:moveTo>
                  <a:lnTo>
                    <a:pt x="6293" y="0"/>
                  </a:lnTo>
                  <a:lnTo>
                    <a:pt x="0" y="6272"/>
                  </a:lnTo>
                  <a:lnTo>
                    <a:pt x="0" y="22104"/>
                  </a:lnTo>
                  <a:lnTo>
                    <a:pt x="6293" y="28417"/>
                  </a:lnTo>
                  <a:lnTo>
                    <a:pt x="22124" y="28417"/>
                  </a:lnTo>
                  <a:lnTo>
                    <a:pt x="28428" y="22104"/>
                  </a:lnTo>
                  <a:lnTo>
                    <a:pt x="28428" y="6272"/>
                  </a:lnTo>
                  <a:lnTo>
                    <a:pt x="22124" y="0"/>
                  </a:lnTo>
                  <a:close/>
                </a:path>
              </a:pathLst>
            </a:custGeom>
            <a:solidFill>
              <a:srgbClr val="FFFFFF"/>
            </a:solidFill>
          </p:spPr>
          <p:txBody>
            <a:bodyPr wrap="square" lIns="0" tIns="0" rIns="0" bIns="0" rtlCol="0"/>
            <a:lstStyle/>
            <a:p>
              <a:endParaRPr sz="1092"/>
            </a:p>
          </p:txBody>
        </p:sp>
        <p:sp>
          <p:nvSpPr>
            <p:cNvPr id="10" name="object 10">
              <a:extLst>
                <a:ext uri="{FF2B5EF4-FFF2-40B4-BE49-F238E27FC236}">
                  <a16:creationId xmlns:a16="http://schemas.microsoft.com/office/drawing/2014/main" id="{6DC94C29-8843-4A4F-882E-11F5742BDC36}"/>
                </a:ext>
              </a:extLst>
            </p:cNvPr>
            <p:cNvSpPr/>
            <p:nvPr/>
          </p:nvSpPr>
          <p:spPr>
            <a:xfrm>
              <a:off x="16678738" y="2497295"/>
              <a:ext cx="28575" cy="149860"/>
            </a:xfrm>
            <a:custGeom>
              <a:avLst/>
              <a:gdLst/>
              <a:ahLst/>
              <a:cxnLst/>
              <a:rect l="l" t="t" r="r" b="b"/>
              <a:pathLst>
                <a:path w="28575" h="149860">
                  <a:moveTo>
                    <a:pt x="24292" y="48082"/>
                  </a:moveTo>
                  <a:lnTo>
                    <a:pt x="3790" y="48082"/>
                  </a:lnTo>
                  <a:lnTo>
                    <a:pt x="3790" y="149524"/>
                  </a:lnTo>
                  <a:lnTo>
                    <a:pt x="24292" y="149524"/>
                  </a:lnTo>
                  <a:lnTo>
                    <a:pt x="24292" y="48082"/>
                  </a:lnTo>
                  <a:close/>
                </a:path>
                <a:path w="28575" h="149860">
                  <a:moveTo>
                    <a:pt x="22104" y="0"/>
                  </a:moveTo>
                  <a:lnTo>
                    <a:pt x="6303" y="0"/>
                  </a:lnTo>
                  <a:lnTo>
                    <a:pt x="0" y="6272"/>
                  </a:lnTo>
                  <a:lnTo>
                    <a:pt x="0" y="22104"/>
                  </a:lnTo>
                  <a:lnTo>
                    <a:pt x="6303" y="28417"/>
                  </a:lnTo>
                  <a:lnTo>
                    <a:pt x="22104" y="28417"/>
                  </a:lnTo>
                  <a:lnTo>
                    <a:pt x="28397" y="22104"/>
                  </a:lnTo>
                  <a:lnTo>
                    <a:pt x="28397" y="6272"/>
                  </a:lnTo>
                  <a:lnTo>
                    <a:pt x="22104" y="0"/>
                  </a:lnTo>
                  <a:close/>
                </a:path>
              </a:pathLst>
            </a:custGeom>
            <a:solidFill>
              <a:srgbClr val="FFFFFF"/>
            </a:solidFill>
          </p:spPr>
          <p:txBody>
            <a:bodyPr wrap="square" lIns="0" tIns="0" rIns="0" bIns="0" rtlCol="0"/>
            <a:lstStyle/>
            <a:p>
              <a:endParaRPr sz="1092"/>
            </a:p>
          </p:txBody>
        </p:sp>
        <p:sp>
          <p:nvSpPr>
            <p:cNvPr id="11" name="object 11">
              <a:extLst>
                <a:ext uri="{FF2B5EF4-FFF2-40B4-BE49-F238E27FC236}">
                  <a16:creationId xmlns:a16="http://schemas.microsoft.com/office/drawing/2014/main" id="{7D8BD669-B8D4-7848-80E7-1C8D4904BAED}"/>
                </a:ext>
              </a:extLst>
            </p:cNvPr>
            <p:cNvSpPr/>
            <p:nvPr/>
          </p:nvSpPr>
          <p:spPr>
            <a:xfrm>
              <a:off x="15443530" y="2497295"/>
              <a:ext cx="28575" cy="149860"/>
            </a:xfrm>
            <a:custGeom>
              <a:avLst/>
              <a:gdLst/>
              <a:ahLst/>
              <a:cxnLst/>
              <a:rect l="l" t="t" r="r" b="b"/>
              <a:pathLst>
                <a:path w="28575" h="149860">
                  <a:moveTo>
                    <a:pt x="24302" y="48082"/>
                  </a:moveTo>
                  <a:lnTo>
                    <a:pt x="3800" y="48082"/>
                  </a:lnTo>
                  <a:lnTo>
                    <a:pt x="3800" y="149524"/>
                  </a:lnTo>
                  <a:lnTo>
                    <a:pt x="24302" y="149524"/>
                  </a:lnTo>
                  <a:lnTo>
                    <a:pt x="24302" y="48082"/>
                  </a:lnTo>
                  <a:close/>
                </a:path>
                <a:path w="28575" h="149860">
                  <a:moveTo>
                    <a:pt x="22135" y="0"/>
                  </a:moveTo>
                  <a:lnTo>
                    <a:pt x="6303" y="0"/>
                  </a:lnTo>
                  <a:lnTo>
                    <a:pt x="0" y="6272"/>
                  </a:lnTo>
                  <a:lnTo>
                    <a:pt x="0" y="22104"/>
                  </a:lnTo>
                  <a:lnTo>
                    <a:pt x="6303" y="28417"/>
                  </a:lnTo>
                  <a:lnTo>
                    <a:pt x="22135" y="28417"/>
                  </a:lnTo>
                  <a:lnTo>
                    <a:pt x="28417" y="22104"/>
                  </a:lnTo>
                  <a:lnTo>
                    <a:pt x="28417" y="6272"/>
                  </a:lnTo>
                  <a:lnTo>
                    <a:pt x="22135" y="0"/>
                  </a:lnTo>
                  <a:close/>
                </a:path>
              </a:pathLst>
            </a:custGeom>
            <a:solidFill>
              <a:srgbClr val="FFFFFF"/>
            </a:solidFill>
          </p:spPr>
          <p:txBody>
            <a:bodyPr wrap="square" lIns="0" tIns="0" rIns="0" bIns="0" rtlCol="0"/>
            <a:lstStyle/>
            <a:p>
              <a:endParaRPr sz="1092"/>
            </a:p>
          </p:txBody>
        </p:sp>
        <p:sp>
          <p:nvSpPr>
            <p:cNvPr id="12" name="object 12">
              <a:extLst>
                <a:ext uri="{FF2B5EF4-FFF2-40B4-BE49-F238E27FC236}">
                  <a16:creationId xmlns:a16="http://schemas.microsoft.com/office/drawing/2014/main" id="{989DAB23-E9EF-C14F-B9C4-929E36182A25}"/>
                </a:ext>
              </a:extLst>
            </p:cNvPr>
            <p:cNvSpPr/>
            <p:nvPr/>
          </p:nvSpPr>
          <p:spPr>
            <a:xfrm>
              <a:off x="15144446" y="2542744"/>
              <a:ext cx="192678" cy="10671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3" name="object 13">
              <a:extLst>
                <a:ext uri="{FF2B5EF4-FFF2-40B4-BE49-F238E27FC236}">
                  <a16:creationId xmlns:a16="http://schemas.microsoft.com/office/drawing/2014/main" id="{066B0F2C-E5DF-704B-A18A-F55897F9141C}"/>
                </a:ext>
              </a:extLst>
            </p:cNvPr>
            <p:cNvSpPr/>
            <p:nvPr/>
          </p:nvSpPr>
          <p:spPr>
            <a:xfrm>
              <a:off x="15363480" y="2542744"/>
              <a:ext cx="59690" cy="104139"/>
            </a:xfrm>
            <a:custGeom>
              <a:avLst/>
              <a:gdLst/>
              <a:ahLst/>
              <a:cxnLst/>
              <a:rect l="l" t="t" r="r" b="b"/>
              <a:pathLst>
                <a:path w="59690" h="104139">
                  <a:moveTo>
                    <a:pt x="13999" y="2628"/>
                  </a:moveTo>
                  <a:lnTo>
                    <a:pt x="0" y="2628"/>
                  </a:lnTo>
                  <a:lnTo>
                    <a:pt x="0" y="104080"/>
                  </a:lnTo>
                  <a:lnTo>
                    <a:pt x="20878" y="104080"/>
                  </a:lnTo>
                  <a:lnTo>
                    <a:pt x="20878" y="24135"/>
                  </a:lnTo>
                  <a:lnTo>
                    <a:pt x="26794" y="21496"/>
                  </a:lnTo>
                  <a:lnTo>
                    <a:pt x="33674" y="19255"/>
                  </a:lnTo>
                  <a:lnTo>
                    <a:pt x="59443" y="19255"/>
                  </a:lnTo>
                  <a:lnTo>
                    <a:pt x="59443" y="8303"/>
                  </a:lnTo>
                  <a:lnTo>
                    <a:pt x="16020" y="8303"/>
                  </a:lnTo>
                  <a:lnTo>
                    <a:pt x="13999" y="2628"/>
                  </a:lnTo>
                  <a:close/>
                </a:path>
                <a:path w="59690" h="104139">
                  <a:moveTo>
                    <a:pt x="59443" y="19255"/>
                  </a:moveTo>
                  <a:lnTo>
                    <a:pt x="48501" y="19255"/>
                  </a:lnTo>
                  <a:lnTo>
                    <a:pt x="54364" y="20481"/>
                  </a:lnTo>
                  <a:lnTo>
                    <a:pt x="59443" y="22302"/>
                  </a:lnTo>
                  <a:lnTo>
                    <a:pt x="59443" y="19255"/>
                  </a:lnTo>
                  <a:close/>
                </a:path>
                <a:path w="59690" h="104139">
                  <a:moveTo>
                    <a:pt x="48909" y="0"/>
                  </a:moveTo>
                  <a:lnTo>
                    <a:pt x="44427" y="0"/>
                  </a:lnTo>
                  <a:lnTo>
                    <a:pt x="37022" y="527"/>
                  </a:lnTo>
                  <a:lnTo>
                    <a:pt x="29764" y="2098"/>
                  </a:lnTo>
                  <a:lnTo>
                    <a:pt x="22737" y="4695"/>
                  </a:lnTo>
                  <a:lnTo>
                    <a:pt x="16020" y="8303"/>
                  </a:lnTo>
                  <a:lnTo>
                    <a:pt x="59443" y="8303"/>
                  </a:lnTo>
                  <a:lnTo>
                    <a:pt x="59443" y="1612"/>
                  </a:lnTo>
                  <a:lnTo>
                    <a:pt x="54993" y="607"/>
                  </a:lnTo>
                  <a:lnTo>
                    <a:pt x="48909" y="0"/>
                  </a:lnTo>
                  <a:close/>
                </a:path>
              </a:pathLst>
            </a:custGeom>
            <a:solidFill>
              <a:srgbClr val="FFFFFF"/>
            </a:solidFill>
          </p:spPr>
          <p:txBody>
            <a:bodyPr wrap="square" lIns="0" tIns="0" rIns="0" bIns="0" rtlCol="0"/>
            <a:lstStyle/>
            <a:p>
              <a:endParaRPr sz="1092"/>
            </a:p>
          </p:txBody>
        </p:sp>
        <p:sp>
          <p:nvSpPr>
            <p:cNvPr id="14" name="object 14">
              <a:extLst>
                <a:ext uri="{FF2B5EF4-FFF2-40B4-BE49-F238E27FC236}">
                  <a16:creationId xmlns:a16="http://schemas.microsoft.com/office/drawing/2014/main" id="{F5949A49-32CF-984C-8B66-5F0F8599F7B8}"/>
                </a:ext>
              </a:extLst>
            </p:cNvPr>
            <p:cNvSpPr/>
            <p:nvPr/>
          </p:nvSpPr>
          <p:spPr>
            <a:xfrm>
              <a:off x="15501005" y="2542734"/>
              <a:ext cx="199600" cy="15744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5" name="object 15">
              <a:extLst>
                <a:ext uri="{FF2B5EF4-FFF2-40B4-BE49-F238E27FC236}">
                  <a16:creationId xmlns:a16="http://schemas.microsoft.com/office/drawing/2014/main" id="{ABFE3AD2-32C6-ED43-919B-CD3D7C50C9E1}"/>
                </a:ext>
              </a:extLst>
            </p:cNvPr>
            <p:cNvSpPr/>
            <p:nvPr/>
          </p:nvSpPr>
          <p:spPr>
            <a:xfrm>
              <a:off x="15844767" y="2542744"/>
              <a:ext cx="59690" cy="104139"/>
            </a:xfrm>
            <a:custGeom>
              <a:avLst/>
              <a:gdLst/>
              <a:ahLst/>
              <a:cxnLst/>
              <a:rect l="l" t="t" r="r" b="b"/>
              <a:pathLst>
                <a:path w="59690" h="104139">
                  <a:moveTo>
                    <a:pt x="14020" y="2628"/>
                  </a:moveTo>
                  <a:lnTo>
                    <a:pt x="0" y="2628"/>
                  </a:lnTo>
                  <a:lnTo>
                    <a:pt x="0" y="104080"/>
                  </a:lnTo>
                  <a:lnTo>
                    <a:pt x="20920" y="104080"/>
                  </a:lnTo>
                  <a:lnTo>
                    <a:pt x="20920" y="24135"/>
                  </a:lnTo>
                  <a:lnTo>
                    <a:pt x="26774" y="21496"/>
                  </a:lnTo>
                  <a:lnTo>
                    <a:pt x="33695" y="19255"/>
                  </a:lnTo>
                  <a:lnTo>
                    <a:pt x="59464" y="19255"/>
                  </a:lnTo>
                  <a:lnTo>
                    <a:pt x="59464" y="8303"/>
                  </a:lnTo>
                  <a:lnTo>
                    <a:pt x="16041" y="8303"/>
                  </a:lnTo>
                  <a:lnTo>
                    <a:pt x="14020" y="2628"/>
                  </a:lnTo>
                  <a:close/>
                </a:path>
                <a:path w="59690" h="104139">
                  <a:moveTo>
                    <a:pt x="59464" y="19255"/>
                  </a:moveTo>
                  <a:lnTo>
                    <a:pt x="48501" y="19255"/>
                  </a:lnTo>
                  <a:lnTo>
                    <a:pt x="54385" y="20481"/>
                  </a:lnTo>
                  <a:lnTo>
                    <a:pt x="59464" y="22302"/>
                  </a:lnTo>
                  <a:lnTo>
                    <a:pt x="59464" y="19255"/>
                  </a:lnTo>
                  <a:close/>
                </a:path>
                <a:path w="59690" h="104139">
                  <a:moveTo>
                    <a:pt x="48909" y="0"/>
                  </a:moveTo>
                  <a:lnTo>
                    <a:pt x="44427" y="0"/>
                  </a:lnTo>
                  <a:lnTo>
                    <a:pt x="37025" y="527"/>
                  </a:lnTo>
                  <a:lnTo>
                    <a:pt x="29775" y="2098"/>
                  </a:lnTo>
                  <a:lnTo>
                    <a:pt x="22754" y="4695"/>
                  </a:lnTo>
                  <a:lnTo>
                    <a:pt x="16041" y="8303"/>
                  </a:lnTo>
                  <a:lnTo>
                    <a:pt x="59464" y="8303"/>
                  </a:lnTo>
                  <a:lnTo>
                    <a:pt x="59464" y="1612"/>
                  </a:lnTo>
                  <a:lnTo>
                    <a:pt x="54993" y="607"/>
                  </a:lnTo>
                  <a:lnTo>
                    <a:pt x="48909" y="0"/>
                  </a:lnTo>
                  <a:close/>
                </a:path>
              </a:pathLst>
            </a:custGeom>
            <a:solidFill>
              <a:srgbClr val="FFFFFF"/>
            </a:solidFill>
          </p:spPr>
          <p:txBody>
            <a:bodyPr wrap="square" lIns="0" tIns="0" rIns="0" bIns="0" rtlCol="0"/>
            <a:lstStyle/>
            <a:p>
              <a:endParaRPr sz="1092"/>
            </a:p>
          </p:txBody>
        </p:sp>
        <p:sp>
          <p:nvSpPr>
            <p:cNvPr id="16" name="object 16">
              <a:extLst>
                <a:ext uri="{FF2B5EF4-FFF2-40B4-BE49-F238E27FC236}">
                  <a16:creationId xmlns:a16="http://schemas.microsoft.com/office/drawing/2014/main" id="{6EA42F7F-35EB-034A-977D-6915BDF3B4CC}"/>
                </a:ext>
              </a:extLst>
            </p:cNvPr>
            <p:cNvSpPr/>
            <p:nvPr/>
          </p:nvSpPr>
          <p:spPr>
            <a:xfrm>
              <a:off x="15924490" y="2542744"/>
              <a:ext cx="85630" cy="10671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7" name="object 17">
              <a:extLst>
                <a:ext uri="{FF2B5EF4-FFF2-40B4-BE49-F238E27FC236}">
                  <a16:creationId xmlns:a16="http://schemas.microsoft.com/office/drawing/2014/main" id="{856F3CDD-B521-754D-9F17-33D01AF2FC5D}"/>
                </a:ext>
              </a:extLst>
            </p:cNvPr>
            <p:cNvSpPr/>
            <p:nvPr/>
          </p:nvSpPr>
          <p:spPr>
            <a:xfrm>
              <a:off x="16083729" y="2542734"/>
              <a:ext cx="98991" cy="157440"/>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8" name="object 18">
              <a:extLst>
                <a:ext uri="{FF2B5EF4-FFF2-40B4-BE49-F238E27FC236}">
                  <a16:creationId xmlns:a16="http://schemas.microsoft.com/office/drawing/2014/main" id="{26B44690-08F5-394D-9C32-DFA8AEB8E95B}"/>
                </a:ext>
              </a:extLst>
            </p:cNvPr>
            <p:cNvSpPr/>
            <p:nvPr/>
          </p:nvSpPr>
          <p:spPr>
            <a:xfrm>
              <a:off x="16203392" y="2494664"/>
              <a:ext cx="81327" cy="152152"/>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19" name="object 19">
              <a:extLst>
                <a:ext uri="{FF2B5EF4-FFF2-40B4-BE49-F238E27FC236}">
                  <a16:creationId xmlns:a16="http://schemas.microsoft.com/office/drawing/2014/main" id="{82F79D31-ADC0-544C-BE4D-9AF0D38D20F9}"/>
                </a:ext>
              </a:extLst>
            </p:cNvPr>
            <p:cNvSpPr/>
            <p:nvPr/>
          </p:nvSpPr>
          <p:spPr>
            <a:xfrm>
              <a:off x="16435528" y="2542744"/>
              <a:ext cx="162704" cy="106719"/>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0" name="object 20">
              <a:extLst>
                <a:ext uri="{FF2B5EF4-FFF2-40B4-BE49-F238E27FC236}">
                  <a16:creationId xmlns:a16="http://schemas.microsoft.com/office/drawing/2014/main" id="{749719E9-7629-0D43-B014-D5EF4E13BC42}"/>
                </a:ext>
              </a:extLst>
            </p:cNvPr>
            <p:cNvSpPr/>
            <p:nvPr/>
          </p:nvSpPr>
          <p:spPr>
            <a:xfrm>
              <a:off x="16733088" y="2542749"/>
              <a:ext cx="81128" cy="106708"/>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1" name="object 21">
              <a:extLst>
                <a:ext uri="{FF2B5EF4-FFF2-40B4-BE49-F238E27FC236}">
                  <a16:creationId xmlns:a16="http://schemas.microsoft.com/office/drawing/2014/main" id="{8D20C62F-8BDC-8949-9BEF-237EE7D4E653}"/>
                </a:ext>
              </a:extLst>
            </p:cNvPr>
            <p:cNvSpPr/>
            <p:nvPr/>
          </p:nvSpPr>
          <p:spPr>
            <a:xfrm>
              <a:off x="16842601" y="2494645"/>
              <a:ext cx="87442" cy="154801"/>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2" name="object 22">
              <a:extLst>
                <a:ext uri="{FF2B5EF4-FFF2-40B4-BE49-F238E27FC236}">
                  <a16:creationId xmlns:a16="http://schemas.microsoft.com/office/drawing/2014/main" id="{27E8ACD7-1E2A-0C4F-93E3-0886E0B9D56E}"/>
                </a:ext>
              </a:extLst>
            </p:cNvPr>
            <p:cNvSpPr/>
            <p:nvPr/>
          </p:nvSpPr>
          <p:spPr>
            <a:xfrm>
              <a:off x="17003059" y="2545373"/>
              <a:ext cx="94353" cy="152162"/>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1092"/>
            </a:p>
          </p:txBody>
        </p:sp>
        <p:sp>
          <p:nvSpPr>
            <p:cNvPr id="23" name="object 23">
              <a:extLst>
                <a:ext uri="{FF2B5EF4-FFF2-40B4-BE49-F238E27FC236}">
                  <a16:creationId xmlns:a16="http://schemas.microsoft.com/office/drawing/2014/main" id="{0C46363A-0B6B-6D4B-8603-8D0B46C19AAC}"/>
                </a:ext>
              </a:extLst>
            </p:cNvPr>
            <p:cNvSpPr/>
            <p:nvPr/>
          </p:nvSpPr>
          <p:spPr>
            <a:xfrm>
              <a:off x="15056164" y="2494667"/>
              <a:ext cx="0" cy="152400"/>
            </a:xfrm>
            <a:custGeom>
              <a:avLst/>
              <a:gdLst/>
              <a:ahLst/>
              <a:cxnLst/>
              <a:rect l="l" t="t" r="r" b="b"/>
              <a:pathLst>
                <a:path h="152400">
                  <a:moveTo>
                    <a:pt x="0" y="0"/>
                  </a:moveTo>
                  <a:lnTo>
                    <a:pt x="0" y="152152"/>
                  </a:lnTo>
                </a:path>
              </a:pathLst>
            </a:custGeom>
            <a:ln w="20491">
              <a:solidFill>
                <a:srgbClr val="FFFFFF"/>
              </a:solidFill>
            </a:ln>
          </p:spPr>
          <p:txBody>
            <a:bodyPr wrap="square" lIns="0" tIns="0" rIns="0" bIns="0" rtlCol="0"/>
            <a:lstStyle/>
            <a:p>
              <a:endParaRPr sz="1092"/>
            </a:p>
          </p:txBody>
        </p:sp>
        <p:sp>
          <p:nvSpPr>
            <p:cNvPr id="24" name="object 24">
              <a:extLst>
                <a:ext uri="{FF2B5EF4-FFF2-40B4-BE49-F238E27FC236}">
                  <a16:creationId xmlns:a16="http://schemas.microsoft.com/office/drawing/2014/main" id="{484959F2-EC34-1F4F-904E-E9EE95EC816F}"/>
                </a:ext>
              </a:extLst>
            </p:cNvPr>
            <p:cNvSpPr/>
            <p:nvPr/>
          </p:nvSpPr>
          <p:spPr>
            <a:xfrm>
              <a:off x="16637037" y="2494667"/>
              <a:ext cx="0" cy="152400"/>
            </a:xfrm>
            <a:custGeom>
              <a:avLst/>
              <a:gdLst/>
              <a:ahLst/>
              <a:cxnLst/>
              <a:rect l="l" t="t" r="r" b="b"/>
              <a:pathLst>
                <a:path h="152400">
                  <a:moveTo>
                    <a:pt x="0" y="0"/>
                  </a:moveTo>
                  <a:lnTo>
                    <a:pt x="0" y="152152"/>
                  </a:lnTo>
                </a:path>
              </a:pathLst>
            </a:custGeom>
            <a:ln w="20512">
              <a:solidFill>
                <a:srgbClr val="FFFFFF"/>
              </a:solidFill>
            </a:ln>
          </p:spPr>
          <p:txBody>
            <a:bodyPr wrap="square" lIns="0" tIns="0" rIns="0" bIns="0" rtlCol="0"/>
            <a:lstStyle/>
            <a:p>
              <a:endParaRPr sz="1092"/>
            </a:p>
          </p:txBody>
        </p:sp>
        <p:sp>
          <p:nvSpPr>
            <p:cNvPr id="25" name="object 25">
              <a:extLst>
                <a:ext uri="{FF2B5EF4-FFF2-40B4-BE49-F238E27FC236}">
                  <a16:creationId xmlns:a16="http://schemas.microsoft.com/office/drawing/2014/main" id="{63E8624E-5A3B-0D45-BAD7-9DA598F7C26D}"/>
                </a:ext>
              </a:extLst>
            </p:cNvPr>
            <p:cNvSpPr/>
            <p:nvPr/>
          </p:nvSpPr>
          <p:spPr>
            <a:xfrm>
              <a:off x="16968897" y="2494667"/>
              <a:ext cx="0" cy="152400"/>
            </a:xfrm>
            <a:custGeom>
              <a:avLst/>
              <a:gdLst/>
              <a:ahLst/>
              <a:cxnLst/>
              <a:rect l="l" t="t" r="r" b="b"/>
              <a:pathLst>
                <a:path h="152400">
                  <a:moveTo>
                    <a:pt x="0" y="0"/>
                  </a:moveTo>
                  <a:lnTo>
                    <a:pt x="0" y="152152"/>
                  </a:lnTo>
                </a:path>
              </a:pathLst>
            </a:custGeom>
            <a:ln w="20501">
              <a:solidFill>
                <a:srgbClr val="FFFFFF"/>
              </a:solidFill>
            </a:ln>
          </p:spPr>
          <p:txBody>
            <a:bodyPr wrap="square" lIns="0" tIns="0" rIns="0" bIns="0" rtlCol="0"/>
            <a:lstStyle/>
            <a:p>
              <a:endParaRPr sz="1092"/>
            </a:p>
          </p:txBody>
        </p:sp>
        <p:sp>
          <p:nvSpPr>
            <p:cNvPr id="26" name="object 26">
              <a:extLst>
                <a:ext uri="{FF2B5EF4-FFF2-40B4-BE49-F238E27FC236}">
                  <a16:creationId xmlns:a16="http://schemas.microsoft.com/office/drawing/2014/main" id="{F585B409-CD62-9246-9092-11DDAC75585B}"/>
                </a:ext>
              </a:extLst>
            </p:cNvPr>
            <p:cNvSpPr/>
            <p:nvPr/>
          </p:nvSpPr>
          <p:spPr>
            <a:xfrm>
              <a:off x="16312543" y="2512005"/>
              <a:ext cx="51435" cy="137795"/>
            </a:xfrm>
            <a:custGeom>
              <a:avLst/>
              <a:gdLst/>
              <a:ahLst/>
              <a:cxnLst/>
              <a:rect l="l" t="t" r="r" b="b"/>
              <a:pathLst>
                <a:path w="51434" h="137794">
                  <a:moveTo>
                    <a:pt x="20805" y="0"/>
                  </a:moveTo>
                  <a:lnTo>
                    <a:pt x="0" y="5758"/>
                  </a:lnTo>
                  <a:lnTo>
                    <a:pt x="0" y="108593"/>
                  </a:lnTo>
                  <a:lnTo>
                    <a:pt x="2937" y="121631"/>
                  </a:lnTo>
                  <a:lnTo>
                    <a:pt x="10667" y="130611"/>
                  </a:lnTo>
                  <a:lnTo>
                    <a:pt x="21565" y="135801"/>
                  </a:lnTo>
                  <a:lnTo>
                    <a:pt x="34009" y="137472"/>
                  </a:lnTo>
                  <a:lnTo>
                    <a:pt x="41852" y="137472"/>
                  </a:lnTo>
                  <a:lnTo>
                    <a:pt x="46982" y="136205"/>
                  </a:lnTo>
                  <a:lnTo>
                    <a:pt x="46982" y="117849"/>
                  </a:lnTo>
                  <a:lnTo>
                    <a:pt x="26585" y="117849"/>
                  </a:lnTo>
                  <a:lnTo>
                    <a:pt x="20805" y="115399"/>
                  </a:lnTo>
                  <a:lnTo>
                    <a:pt x="20805" y="49851"/>
                  </a:lnTo>
                  <a:lnTo>
                    <a:pt x="51317" y="49851"/>
                  </a:lnTo>
                  <a:lnTo>
                    <a:pt x="51317" y="31726"/>
                  </a:lnTo>
                  <a:lnTo>
                    <a:pt x="20805" y="31726"/>
                  </a:lnTo>
                  <a:lnTo>
                    <a:pt x="20805" y="0"/>
                  </a:lnTo>
                  <a:close/>
                </a:path>
                <a:path w="51434" h="137794">
                  <a:moveTo>
                    <a:pt x="46982" y="117054"/>
                  </a:moveTo>
                  <a:lnTo>
                    <a:pt x="44731" y="117462"/>
                  </a:lnTo>
                  <a:lnTo>
                    <a:pt x="39559" y="117849"/>
                  </a:lnTo>
                  <a:lnTo>
                    <a:pt x="46982" y="117849"/>
                  </a:lnTo>
                  <a:lnTo>
                    <a:pt x="46982" y="117054"/>
                  </a:lnTo>
                  <a:close/>
                </a:path>
              </a:pathLst>
            </a:custGeom>
            <a:solidFill>
              <a:srgbClr val="FFFFFF"/>
            </a:solidFill>
          </p:spPr>
          <p:txBody>
            <a:bodyPr wrap="square" lIns="0" tIns="0" rIns="0" bIns="0" rtlCol="0"/>
            <a:lstStyle/>
            <a:p>
              <a:endParaRPr sz="1092"/>
            </a:p>
          </p:txBody>
        </p:sp>
        <p:sp>
          <p:nvSpPr>
            <p:cNvPr id="27" name="object 27">
              <a:extLst>
                <a:ext uri="{FF2B5EF4-FFF2-40B4-BE49-F238E27FC236}">
                  <a16:creationId xmlns:a16="http://schemas.microsoft.com/office/drawing/2014/main" id="{3FAD4E42-952E-D149-99A0-372A21AD6CE7}"/>
                </a:ext>
              </a:extLst>
            </p:cNvPr>
            <p:cNvSpPr/>
            <p:nvPr/>
          </p:nvSpPr>
          <p:spPr>
            <a:xfrm>
              <a:off x="15771907" y="2491999"/>
              <a:ext cx="51435" cy="154940"/>
            </a:xfrm>
            <a:custGeom>
              <a:avLst/>
              <a:gdLst/>
              <a:ahLst/>
              <a:cxnLst/>
              <a:rect l="l" t="t" r="r" b="b"/>
              <a:pathLst>
                <a:path w="51434" h="154939">
                  <a:moveTo>
                    <a:pt x="41831" y="0"/>
                  </a:moveTo>
                  <a:lnTo>
                    <a:pt x="34030" y="0"/>
                  </a:lnTo>
                  <a:lnTo>
                    <a:pt x="21574" y="1670"/>
                  </a:lnTo>
                  <a:lnTo>
                    <a:pt x="10669" y="6861"/>
                  </a:lnTo>
                  <a:lnTo>
                    <a:pt x="2937" y="15840"/>
                  </a:lnTo>
                  <a:lnTo>
                    <a:pt x="0" y="28878"/>
                  </a:lnTo>
                  <a:lnTo>
                    <a:pt x="0" y="154812"/>
                  </a:lnTo>
                  <a:lnTo>
                    <a:pt x="20805" y="154812"/>
                  </a:lnTo>
                  <a:lnTo>
                    <a:pt x="20805" y="71505"/>
                  </a:lnTo>
                  <a:lnTo>
                    <a:pt x="51338" y="71505"/>
                  </a:lnTo>
                  <a:lnTo>
                    <a:pt x="51338" y="53380"/>
                  </a:lnTo>
                  <a:lnTo>
                    <a:pt x="20805" y="53380"/>
                  </a:lnTo>
                  <a:lnTo>
                    <a:pt x="20805" y="22072"/>
                  </a:lnTo>
                  <a:lnTo>
                    <a:pt x="26564" y="19601"/>
                  </a:lnTo>
                  <a:lnTo>
                    <a:pt x="46982" y="19601"/>
                  </a:lnTo>
                  <a:lnTo>
                    <a:pt x="46982" y="1246"/>
                  </a:lnTo>
                  <a:lnTo>
                    <a:pt x="41831" y="0"/>
                  </a:lnTo>
                  <a:close/>
                </a:path>
                <a:path w="51434" h="154939">
                  <a:moveTo>
                    <a:pt x="46982" y="19601"/>
                  </a:moveTo>
                  <a:lnTo>
                    <a:pt x="39569" y="19601"/>
                  </a:lnTo>
                  <a:lnTo>
                    <a:pt x="44721" y="20009"/>
                  </a:lnTo>
                  <a:lnTo>
                    <a:pt x="46982" y="20418"/>
                  </a:lnTo>
                  <a:lnTo>
                    <a:pt x="46982" y="19601"/>
                  </a:lnTo>
                  <a:close/>
                </a:path>
              </a:pathLst>
            </a:custGeom>
            <a:solidFill>
              <a:srgbClr val="FFFFFF"/>
            </a:solidFill>
          </p:spPr>
          <p:txBody>
            <a:bodyPr wrap="square" lIns="0" tIns="0" rIns="0" bIns="0" rtlCol="0"/>
            <a:lstStyle/>
            <a:p>
              <a:endParaRPr sz="1092"/>
            </a:p>
          </p:txBody>
        </p:sp>
        <p:sp>
          <p:nvSpPr>
            <p:cNvPr id="28" name="object 28">
              <a:extLst>
                <a:ext uri="{FF2B5EF4-FFF2-40B4-BE49-F238E27FC236}">
                  <a16:creationId xmlns:a16="http://schemas.microsoft.com/office/drawing/2014/main" id="{1AEE6AD3-D5D8-4240-A700-2B0E39D9FFC8}"/>
                </a:ext>
              </a:extLst>
            </p:cNvPr>
            <p:cNvSpPr/>
            <p:nvPr/>
          </p:nvSpPr>
          <p:spPr>
            <a:xfrm>
              <a:off x="17093362" y="1336135"/>
              <a:ext cx="612140" cy="353695"/>
            </a:xfrm>
            <a:custGeom>
              <a:avLst/>
              <a:gdLst/>
              <a:ahLst/>
              <a:cxnLst/>
              <a:rect l="l" t="t" r="r" b="b"/>
              <a:pathLst>
                <a:path w="612140" h="353694">
                  <a:moveTo>
                    <a:pt x="611656" y="0"/>
                  </a:moveTo>
                  <a:lnTo>
                    <a:pt x="0" y="20"/>
                  </a:lnTo>
                  <a:lnTo>
                    <a:pt x="203910" y="353162"/>
                  </a:lnTo>
                  <a:lnTo>
                    <a:pt x="407767" y="353162"/>
                  </a:lnTo>
                  <a:lnTo>
                    <a:pt x="611656" y="0"/>
                  </a:lnTo>
                  <a:close/>
                </a:path>
              </a:pathLst>
            </a:custGeom>
            <a:solidFill>
              <a:srgbClr val="85BD3E"/>
            </a:solidFill>
          </p:spPr>
          <p:txBody>
            <a:bodyPr wrap="square" lIns="0" tIns="0" rIns="0" bIns="0" rtlCol="0"/>
            <a:lstStyle/>
            <a:p>
              <a:endParaRPr sz="1092"/>
            </a:p>
          </p:txBody>
        </p:sp>
        <p:sp>
          <p:nvSpPr>
            <p:cNvPr id="29" name="object 29">
              <a:extLst>
                <a:ext uri="{FF2B5EF4-FFF2-40B4-BE49-F238E27FC236}">
                  <a16:creationId xmlns:a16="http://schemas.microsoft.com/office/drawing/2014/main" id="{F0AF6F60-B5C8-034E-9CB0-F5F2FEE248E5}"/>
                </a:ext>
              </a:extLst>
            </p:cNvPr>
            <p:cNvSpPr/>
            <p:nvPr/>
          </p:nvSpPr>
          <p:spPr>
            <a:xfrm>
              <a:off x="17471866" y="1336132"/>
              <a:ext cx="1165860" cy="1009650"/>
            </a:xfrm>
            <a:custGeom>
              <a:avLst/>
              <a:gdLst/>
              <a:ahLst/>
              <a:cxnLst/>
              <a:rect l="l" t="t" r="r" b="b"/>
              <a:pathLst>
                <a:path w="1165859" h="1009650">
                  <a:moveTo>
                    <a:pt x="961363" y="0"/>
                  </a:moveTo>
                  <a:lnTo>
                    <a:pt x="378805" y="41"/>
                  </a:lnTo>
                  <a:lnTo>
                    <a:pt x="0" y="655665"/>
                  </a:lnTo>
                  <a:lnTo>
                    <a:pt x="204046" y="1009026"/>
                  </a:lnTo>
                  <a:lnTo>
                    <a:pt x="582683" y="353162"/>
                  </a:lnTo>
                  <a:lnTo>
                    <a:pt x="1165388" y="353162"/>
                  </a:lnTo>
                  <a:lnTo>
                    <a:pt x="961363" y="0"/>
                  </a:lnTo>
                  <a:close/>
                </a:path>
              </a:pathLst>
            </a:custGeom>
            <a:solidFill>
              <a:srgbClr val="E63023"/>
            </a:solidFill>
          </p:spPr>
          <p:txBody>
            <a:bodyPr wrap="square" lIns="0" tIns="0" rIns="0" bIns="0" rtlCol="0"/>
            <a:lstStyle/>
            <a:p>
              <a:endParaRPr sz="1092"/>
            </a:p>
          </p:txBody>
        </p:sp>
        <p:sp>
          <p:nvSpPr>
            <p:cNvPr id="30" name="object 30">
              <a:extLst>
                <a:ext uri="{FF2B5EF4-FFF2-40B4-BE49-F238E27FC236}">
                  <a16:creationId xmlns:a16="http://schemas.microsoft.com/office/drawing/2014/main" id="{125205B5-8411-4A45-A066-6B1F267005F4}"/>
                </a:ext>
              </a:extLst>
            </p:cNvPr>
            <p:cNvSpPr/>
            <p:nvPr/>
          </p:nvSpPr>
          <p:spPr>
            <a:xfrm>
              <a:off x="17602493" y="781197"/>
              <a:ext cx="1790700" cy="201930"/>
            </a:xfrm>
            <a:custGeom>
              <a:avLst/>
              <a:gdLst/>
              <a:ahLst/>
              <a:cxnLst/>
              <a:rect l="l" t="t" r="r" b="b"/>
              <a:pathLst>
                <a:path w="1790700" h="201930">
                  <a:moveTo>
                    <a:pt x="328136" y="0"/>
                  </a:moveTo>
                  <a:lnTo>
                    <a:pt x="208370" y="0"/>
                  </a:lnTo>
                  <a:lnTo>
                    <a:pt x="208370" y="201784"/>
                  </a:lnTo>
                  <a:lnTo>
                    <a:pt x="258829" y="201784"/>
                  </a:lnTo>
                  <a:lnTo>
                    <a:pt x="258829" y="122991"/>
                  </a:lnTo>
                  <a:lnTo>
                    <a:pt x="364700" y="122991"/>
                  </a:lnTo>
                  <a:lnTo>
                    <a:pt x="359287" y="113609"/>
                  </a:lnTo>
                  <a:lnTo>
                    <a:pt x="369823" y="104711"/>
                  </a:lnTo>
                  <a:lnTo>
                    <a:pt x="377924" y="93525"/>
                  </a:lnTo>
                  <a:lnTo>
                    <a:pt x="383125" y="80510"/>
                  </a:lnTo>
                  <a:lnTo>
                    <a:pt x="383340" y="78824"/>
                  </a:lnTo>
                  <a:lnTo>
                    <a:pt x="258829" y="78824"/>
                  </a:lnTo>
                  <a:lnTo>
                    <a:pt x="258829" y="44145"/>
                  </a:lnTo>
                  <a:lnTo>
                    <a:pt x="382315" y="44145"/>
                  </a:lnTo>
                  <a:lnTo>
                    <a:pt x="380421" y="34716"/>
                  </a:lnTo>
                  <a:lnTo>
                    <a:pt x="368281" y="16647"/>
                  </a:lnTo>
                  <a:lnTo>
                    <a:pt x="350253" y="4466"/>
                  </a:lnTo>
                  <a:lnTo>
                    <a:pt x="328136" y="0"/>
                  </a:lnTo>
                  <a:close/>
                </a:path>
                <a:path w="1790700" h="201930">
                  <a:moveTo>
                    <a:pt x="364700" y="122991"/>
                  </a:moveTo>
                  <a:lnTo>
                    <a:pt x="313498" y="122991"/>
                  </a:lnTo>
                  <a:lnTo>
                    <a:pt x="358994" y="201784"/>
                  </a:lnTo>
                  <a:lnTo>
                    <a:pt x="410165" y="201784"/>
                  </a:lnTo>
                  <a:lnTo>
                    <a:pt x="364700" y="122991"/>
                  </a:lnTo>
                  <a:close/>
                </a:path>
                <a:path w="1790700" h="201930">
                  <a:moveTo>
                    <a:pt x="566139" y="0"/>
                  </a:moveTo>
                  <a:lnTo>
                    <a:pt x="512445" y="0"/>
                  </a:lnTo>
                  <a:lnTo>
                    <a:pt x="410165" y="201784"/>
                  </a:lnTo>
                  <a:lnTo>
                    <a:pt x="463849" y="201784"/>
                  </a:lnTo>
                  <a:lnTo>
                    <a:pt x="489398" y="151346"/>
                  </a:lnTo>
                  <a:lnTo>
                    <a:pt x="642861" y="151346"/>
                  </a:lnTo>
                  <a:lnTo>
                    <a:pt x="620472" y="107179"/>
                  </a:lnTo>
                  <a:lnTo>
                    <a:pt x="511785" y="107179"/>
                  </a:lnTo>
                  <a:lnTo>
                    <a:pt x="539282" y="52898"/>
                  </a:lnTo>
                  <a:lnTo>
                    <a:pt x="592955" y="52898"/>
                  </a:lnTo>
                  <a:lnTo>
                    <a:pt x="566139" y="0"/>
                  </a:lnTo>
                  <a:close/>
                </a:path>
                <a:path w="1790700" h="201930">
                  <a:moveTo>
                    <a:pt x="642861" y="151346"/>
                  </a:moveTo>
                  <a:lnTo>
                    <a:pt x="589186" y="151346"/>
                  </a:lnTo>
                  <a:lnTo>
                    <a:pt x="614756" y="201784"/>
                  </a:lnTo>
                  <a:lnTo>
                    <a:pt x="668429" y="201784"/>
                  </a:lnTo>
                  <a:lnTo>
                    <a:pt x="642861" y="151346"/>
                  </a:lnTo>
                  <a:close/>
                </a:path>
                <a:path w="1790700" h="201930">
                  <a:moveTo>
                    <a:pt x="592955" y="52898"/>
                  </a:moveTo>
                  <a:lnTo>
                    <a:pt x="539282" y="52898"/>
                  </a:lnTo>
                  <a:lnTo>
                    <a:pt x="566799" y="107179"/>
                  </a:lnTo>
                  <a:lnTo>
                    <a:pt x="620472" y="107179"/>
                  </a:lnTo>
                  <a:lnTo>
                    <a:pt x="592955" y="52898"/>
                  </a:lnTo>
                  <a:close/>
                </a:path>
                <a:path w="1790700" h="201930">
                  <a:moveTo>
                    <a:pt x="382315" y="44145"/>
                  </a:moveTo>
                  <a:lnTo>
                    <a:pt x="328817" y="44145"/>
                  </a:lnTo>
                  <a:lnTo>
                    <a:pt x="334492" y="49851"/>
                  </a:lnTo>
                  <a:lnTo>
                    <a:pt x="334618" y="73149"/>
                  </a:lnTo>
                  <a:lnTo>
                    <a:pt x="328911" y="78824"/>
                  </a:lnTo>
                  <a:lnTo>
                    <a:pt x="383340" y="78824"/>
                  </a:lnTo>
                  <a:lnTo>
                    <a:pt x="384962" y="66123"/>
                  </a:lnTo>
                  <a:lnTo>
                    <a:pt x="384867" y="56846"/>
                  </a:lnTo>
                  <a:lnTo>
                    <a:pt x="382315" y="44145"/>
                  </a:lnTo>
                  <a:close/>
                </a:path>
                <a:path w="1790700" h="201930">
                  <a:moveTo>
                    <a:pt x="1582820" y="0"/>
                  </a:moveTo>
                  <a:lnTo>
                    <a:pt x="1418888" y="0"/>
                  </a:lnTo>
                  <a:lnTo>
                    <a:pt x="1418888" y="201784"/>
                  </a:lnTo>
                  <a:lnTo>
                    <a:pt x="1582820" y="201784"/>
                  </a:lnTo>
                  <a:lnTo>
                    <a:pt x="1582820" y="157618"/>
                  </a:lnTo>
                  <a:lnTo>
                    <a:pt x="1469295" y="157618"/>
                  </a:lnTo>
                  <a:lnTo>
                    <a:pt x="1469295" y="122970"/>
                  </a:lnTo>
                  <a:lnTo>
                    <a:pt x="1576548" y="122970"/>
                  </a:lnTo>
                  <a:lnTo>
                    <a:pt x="1576548" y="78803"/>
                  </a:lnTo>
                  <a:lnTo>
                    <a:pt x="1469295" y="78803"/>
                  </a:lnTo>
                  <a:lnTo>
                    <a:pt x="1469295" y="44134"/>
                  </a:lnTo>
                  <a:lnTo>
                    <a:pt x="1582820" y="44134"/>
                  </a:lnTo>
                  <a:lnTo>
                    <a:pt x="1582820" y="0"/>
                  </a:lnTo>
                  <a:close/>
                </a:path>
                <a:path w="1790700" h="201930">
                  <a:moveTo>
                    <a:pt x="955436" y="150529"/>
                  </a:moveTo>
                  <a:lnTo>
                    <a:pt x="933301" y="188800"/>
                  </a:lnTo>
                  <a:lnTo>
                    <a:pt x="946596" y="194124"/>
                  </a:lnTo>
                  <a:lnTo>
                    <a:pt x="960510" y="198071"/>
                  </a:lnTo>
                  <a:lnTo>
                    <a:pt x="974981" y="200531"/>
                  </a:lnTo>
                  <a:lnTo>
                    <a:pt x="989948" y="201397"/>
                  </a:lnTo>
                  <a:lnTo>
                    <a:pt x="1065496" y="201376"/>
                  </a:lnTo>
                  <a:lnTo>
                    <a:pt x="1087569" y="196917"/>
                  </a:lnTo>
                  <a:lnTo>
                    <a:pt x="1105565" y="184757"/>
                  </a:lnTo>
                  <a:lnTo>
                    <a:pt x="1117683" y="166721"/>
                  </a:lnTo>
                  <a:lnTo>
                    <a:pt x="1119570" y="157335"/>
                  </a:lnTo>
                  <a:lnTo>
                    <a:pt x="989948" y="157335"/>
                  </a:lnTo>
                  <a:lnTo>
                    <a:pt x="980897" y="156875"/>
                  </a:lnTo>
                  <a:lnTo>
                    <a:pt x="972092" y="155558"/>
                  </a:lnTo>
                  <a:lnTo>
                    <a:pt x="963587" y="153427"/>
                  </a:lnTo>
                  <a:lnTo>
                    <a:pt x="955436" y="150529"/>
                  </a:lnTo>
                  <a:close/>
                </a:path>
                <a:path w="1790700" h="201930">
                  <a:moveTo>
                    <a:pt x="1065464" y="0"/>
                  </a:moveTo>
                  <a:lnTo>
                    <a:pt x="989948" y="0"/>
                  </a:lnTo>
                  <a:lnTo>
                    <a:pt x="967867" y="4455"/>
                  </a:lnTo>
                  <a:lnTo>
                    <a:pt x="949865" y="16610"/>
                  </a:lnTo>
                  <a:lnTo>
                    <a:pt x="937742" y="34645"/>
                  </a:lnTo>
                  <a:lnTo>
                    <a:pt x="933301" y="56741"/>
                  </a:lnTo>
                  <a:lnTo>
                    <a:pt x="933301" y="65966"/>
                  </a:lnTo>
                  <a:lnTo>
                    <a:pt x="937742" y="88065"/>
                  </a:lnTo>
                  <a:lnTo>
                    <a:pt x="949865" y="106108"/>
                  </a:lnTo>
                  <a:lnTo>
                    <a:pt x="967867" y="118270"/>
                  </a:lnTo>
                  <a:lnTo>
                    <a:pt x="989948" y="122729"/>
                  </a:lnTo>
                  <a:lnTo>
                    <a:pt x="1066176" y="122729"/>
                  </a:lnTo>
                  <a:lnTo>
                    <a:pt x="1071852" y="128393"/>
                  </a:lnTo>
                  <a:lnTo>
                    <a:pt x="1071852" y="151628"/>
                  </a:lnTo>
                  <a:lnTo>
                    <a:pt x="1066176" y="157314"/>
                  </a:lnTo>
                  <a:lnTo>
                    <a:pt x="989948" y="157335"/>
                  </a:lnTo>
                  <a:lnTo>
                    <a:pt x="1119570" y="157335"/>
                  </a:lnTo>
                  <a:lnTo>
                    <a:pt x="1122122" y="144634"/>
                  </a:lnTo>
                  <a:lnTo>
                    <a:pt x="1122122" y="135388"/>
                  </a:lnTo>
                  <a:lnTo>
                    <a:pt x="1117683" y="113313"/>
                  </a:lnTo>
                  <a:lnTo>
                    <a:pt x="1105565" y="95283"/>
                  </a:lnTo>
                  <a:lnTo>
                    <a:pt x="1087569" y="83126"/>
                  </a:lnTo>
                  <a:lnTo>
                    <a:pt x="1065496" y="78667"/>
                  </a:lnTo>
                  <a:lnTo>
                    <a:pt x="989247" y="78667"/>
                  </a:lnTo>
                  <a:lnTo>
                    <a:pt x="983551" y="72992"/>
                  </a:lnTo>
                  <a:lnTo>
                    <a:pt x="983551" y="49736"/>
                  </a:lnTo>
                  <a:lnTo>
                    <a:pt x="989247" y="44061"/>
                  </a:lnTo>
                  <a:lnTo>
                    <a:pt x="1096919" y="44061"/>
                  </a:lnTo>
                  <a:lnTo>
                    <a:pt x="1096919" y="3120"/>
                  </a:lnTo>
                  <a:lnTo>
                    <a:pt x="1089567" y="1744"/>
                  </a:lnTo>
                  <a:lnTo>
                    <a:pt x="1081738" y="770"/>
                  </a:lnTo>
                  <a:lnTo>
                    <a:pt x="1073635" y="191"/>
                  </a:lnTo>
                  <a:lnTo>
                    <a:pt x="1065464" y="0"/>
                  </a:lnTo>
                  <a:close/>
                </a:path>
                <a:path w="1790700" h="201930">
                  <a:moveTo>
                    <a:pt x="1096919" y="44061"/>
                  </a:moveTo>
                  <a:lnTo>
                    <a:pt x="1065464" y="44061"/>
                  </a:lnTo>
                  <a:lnTo>
                    <a:pt x="1072436" y="44315"/>
                  </a:lnTo>
                  <a:lnTo>
                    <a:pt x="1081957" y="44998"/>
                  </a:lnTo>
                  <a:lnTo>
                    <a:pt x="1091096" y="45996"/>
                  </a:lnTo>
                  <a:lnTo>
                    <a:pt x="1096919" y="47192"/>
                  </a:lnTo>
                  <a:lnTo>
                    <a:pt x="1096919" y="44061"/>
                  </a:lnTo>
                  <a:close/>
                </a:path>
                <a:path w="1790700" h="201930">
                  <a:moveTo>
                    <a:pt x="1639614" y="0"/>
                  </a:moveTo>
                  <a:lnTo>
                    <a:pt x="1639614" y="201784"/>
                  </a:lnTo>
                  <a:lnTo>
                    <a:pt x="1690074" y="201784"/>
                  </a:lnTo>
                  <a:lnTo>
                    <a:pt x="1690074" y="44145"/>
                  </a:lnTo>
                  <a:lnTo>
                    <a:pt x="1765150" y="44145"/>
                  </a:lnTo>
                  <a:lnTo>
                    <a:pt x="1790667" y="31"/>
                  </a:lnTo>
                  <a:lnTo>
                    <a:pt x="1639614" y="0"/>
                  </a:lnTo>
                  <a:close/>
                </a:path>
                <a:path w="1790700" h="201930">
                  <a:moveTo>
                    <a:pt x="1217093" y="0"/>
                  </a:moveTo>
                  <a:lnTo>
                    <a:pt x="1160341" y="0"/>
                  </a:lnTo>
                  <a:lnTo>
                    <a:pt x="1160341" y="201784"/>
                  </a:lnTo>
                  <a:lnTo>
                    <a:pt x="1210758" y="201784"/>
                  </a:lnTo>
                  <a:lnTo>
                    <a:pt x="1210758" y="69589"/>
                  </a:lnTo>
                  <a:lnTo>
                    <a:pt x="1266900" y="69589"/>
                  </a:lnTo>
                  <a:lnTo>
                    <a:pt x="1217093" y="0"/>
                  </a:lnTo>
                  <a:close/>
                </a:path>
                <a:path w="1790700" h="201930">
                  <a:moveTo>
                    <a:pt x="1266900" y="69589"/>
                  </a:moveTo>
                  <a:lnTo>
                    <a:pt x="1210758" y="69589"/>
                  </a:lnTo>
                  <a:lnTo>
                    <a:pt x="1305363" y="201784"/>
                  </a:lnTo>
                  <a:lnTo>
                    <a:pt x="1362136" y="201784"/>
                  </a:lnTo>
                  <a:lnTo>
                    <a:pt x="1362136" y="132194"/>
                  </a:lnTo>
                  <a:lnTo>
                    <a:pt x="1311708" y="132194"/>
                  </a:lnTo>
                  <a:lnTo>
                    <a:pt x="1266900" y="69589"/>
                  </a:lnTo>
                  <a:close/>
                </a:path>
                <a:path w="1790700" h="201930">
                  <a:moveTo>
                    <a:pt x="1362136" y="188"/>
                  </a:moveTo>
                  <a:lnTo>
                    <a:pt x="1311708" y="188"/>
                  </a:lnTo>
                  <a:lnTo>
                    <a:pt x="1311708" y="132194"/>
                  </a:lnTo>
                  <a:lnTo>
                    <a:pt x="1362136" y="132194"/>
                  </a:lnTo>
                  <a:lnTo>
                    <a:pt x="1362136" y="188"/>
                  </a:lnTo>
                  <a:close/>
                </a:path>
                <a:path w="1790700" h="201930">
                  <a:moveTo>
                    <a:pt x="151607" y="44145"/>
                  </a:moveTo>
                  <a:lnTo>
                    <a:pt x="101138" y="44145"/>
                  </a:lnTo>
                  <a:lnTo>
                    <a:pt x="101138" y="201784"/>
                  </a:lnTo>
                  <a:lnTo>
                    <a:pt x="151607" y="201784"/>
                  </a:lnTo>
                  <a:lnTo>
                    <a:pt x="151607" y="44145"/>
                  </a:lnTo>
                  <a:close/>
                </a:path>
                <a:path w="1790700" h="201930">
                  <a:moveTo>
                    <a:pt x="151607" y="0"/>
                  </a:moveTo>
                  <a:lnTo>
                    <a:pt x="0" y="31"/>
                  </a:lnTo>
                  <a:lnTo>
                    <a:pt x="25496" y="44166"/>
                  </a:lnTo>
                  <a:lnTo>
                    <a:pt x="151607" y="44145"/>
                  </a:lnTo>
                  <a:lnTo>
                    <a:pt x="151607" y="0"/>
                  </a:lnTo>
                  <a:close/>
                </a:path>
                <a:path w="1790700" h="201930">
                  <a:moveTo>
                    <a:pt x="744092" y="0"/>
                  </a:moveTo>
                  <a:lnTo>
                    <a:pt x="687350" y="0"/>
                  </a:lnTo>
                  <a:lnTo>
                    <a:pt x="687350" y="201784"/>
                  </a:lnTo>
                  <a:lnTo>
                    <a:pt x="737768" y="201784"/>
                  </a:lnTo>
                  <a:lnTo>
                    <a:pt x="737768" y="69589"/>
                  </a:lnTo>
                  <a:lnTo>
                    <a:pt x="793893" y="69589"/>
                  </a:lnTo>
                  <a:lnTo>
                    <a:pt x="744092" y="0"/>
                  </a:lnTo>
                  <a:close/>
                </a:path>
                <a:path w="1790700" h="201930">
                  <a:moveTo>
                    <a:pt x="793893" y="69589"/>
                  </a:moveTo>
                  <a:lnTo>
                    <a:pt x="737768" y="69589"/>
                  </a:lnTo>
                  <a:lnTo>
                    <a:pt x="832372" y="201784"/>
                  </a:lnTo>
                  <a:lnTo>
                    <a:pt x="889145" y="201784"/>
                  </a:lnTo>
                  <a:lnTo>
                    <a:pt x="889145" y="132194"/>
                  </a:lnTo>
                  <a:lnTo>
                    <a:pt x="838696" y="132194"/>
                  </a:lnTo>
                  <a:lnTo>
                    <a:pt x="793893" y="69589"/>
                  </a:lnTo>
                  <a:close/>
                </a:path>
                <a:path w="1790700" h="201930">
                  <a:moveTo>
                    <a:pt x="889145" y="188"/>
                  </a:moveTo>
                  <a:lnTo>
                    <a:pt x="838696" y="188"/>
                  </a:lnTo>
                  <a:lnTo>
                    <a:pt x="838696" y="132194"/>
                  </a:lnTo>
                  <a:lnTo>
                    <a:pt x="889145" y="132194"/>
                  </a:lnTo>
                  <a:lnTo>
                    <a:pt x="889145" y="188"/>
                  </a:lnTo>
                  <a:close/>
                </a:path>
              </a:pathLst>
            </a:custGeom>
            <a:solidFill>
              <a:srgbClr val="E63023"/>
            </a:solidFill>
          </p:spPr>
          <p:txBody>
            <a:bodyPr wrap="square" lIns="0" tIns="0" rIns="0" bIns="0" rtlCol="0"/>
            <a:lstStyle/>
            <a:p>
              <a:endParaRPr sz="1092"/>
            </a:p>
          </p:txBody>
        </p:sp>
      </p:grpSp>
      <p:sp>
        <p:nvSpPr>
          <p:cNvPr id="31" name="object 4">
            <a:extLst>
              <a:ext uri="{FF2B5EF4-FFF2-40B4-BE49-F238E27FC236}">
                <a16:creationId xmlns:a16="http://schemas.microsoft.com/office/drawing/2014/main" id="{61CF7A6D-5685-6042-A629-3C5635BBC234}"/>
              </a:ext>
            </a:extLst>
          </p:cNvPr>
          <p:cNvSpPr/>
          <p:nvPr userDrawn="1"/>
        </p:nvSpPr>
        <p:spPr>
          <a:xfrm>
            <a:off x="635835" y="2664176"/>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1092"/>
          </a:p>
        </p:txBody>
      </p:sp>
    </p:spTree>
    <p:extLst>
      <p:ext uri="{BB962C8B-B14F-4D97-AF65-F5344CB8AC3E}">
        <p14:creationId xmlns:p14="http://schemas.microsoft.com/office/powerpoint/2010/main" val="425907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C5ABC-23EE-084A-85FF-B2E1A9D42E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682" y="0"/>
            <a:ext cx="12186639" cy="6857760"/>
          </a:xfrm>
          <a:prstGeom prst="rect">
            <a:avLst/>
          </a:prstGeom>
        </p:spPr>
      </p:pic>
      <p:sp>
        <p:nvSpPr>
          <p:cNvPr id="9" name="object 11">
            <a:extLst>
              <a:ext uri="{FF2B5EF4-FFF2-40B4-BE49-F238E27FC236}">
                <a16:creationId xmlns:a16="http://schemas.microsoft.com/office/drawing/2014/main" id="{B1AAE19E-3061-7C40-AEC4-9EE6CCAF43D1}"/>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endParaRPr sz="637" b="0" i="0">
              <a:latin typeface="Tahoma Regular"/>
            </a:endParaRPr>
          </a:p>
        </p:txBody>
      </p:sp>
      <p:sp>
        <p:nvSpPr>
          <p:cNvPr id="38" name="Text Placeholder 14">
            <a:extLst>
              <a:ext uri="{FF2B5EF4-FFF2-40B4-BE49-F238E27FC236}">
                <a16:creationId xmlns:a16="http://schemas.microsoft.com/office/drawing/2014/main" id="{456D8E82-4B17-8A44-A98F-D28F51A81189}"/>
              </a:ext>
            </a:extLst>
          </p:cNvPr>
          <p:cNvSpPr>
            <a:spLocks noGrp="1"/>
          </p:cNvSpPr>
          <p:nvPr>
            <p:ph type="body" sz="quarter" idx="11" hasCustomPrompt="1"/>
          </p:nvPr>
        </p:nvSpPr>
        <p:spPr>
          <a:xfrm>
            <a:off x="1484575" y="4113726"/>
            <a:ext cx="7012180" cy="1103312"/>
          </a:xfrm>
          <a:prstGeom prst="rect">
            <a:avLst/>
          </a:prstGeom>
        </p:spPr>
        <p:txBody>
          <a:bodyPr/>
          <a:lstStyle>
            <a:lvl1pPr marL="0" indent="0">
              <a:spcBef>
                <a:spcPts val="0"/>
              </a:spcBef>
              <a:buNone/>
              <a:defRPr sz="3320" b="1" i="0">
                <a:solidFill>
                  <a:schemeClr val="bg1"/>
                </a:solidFill>
                <a:latin typeface="Tahoma Regular"/>
              </a:defRPr>
            </a:lvl1pPr>
          </a:lstStyle>
          <a:p>
            <a:pPr lvl="0"/>
            <a:r>
              <a:rPr lang="en-US"/>
              <a:t>DIVIDER TITLE GOES HERE</a:t>
            </a:r>
          </a:p>
          <a:p>
            <a:pPr lvl="0"/>
            <a:r>
              <a:rPr lang="en-US"/>
              <a:t>ON TWO LINES IF NECESSARY</a:t>
            </a:r>
          </a:p>
        </p:txBody>
      </p:sp>
      <p:sp>
        <p:nvSpPr>
          <p:cNvPr id="39" name="Text Placeholder 16">
            <a:extLst>
              <a:ext uri="{FF2B5EF4-FFF2-40B4-BE49-F238E27FC236}">
                <a16:creationId xmlns:a16="http://schemas.microsoft.com/office/drawing/2014/main" id="{273F8075-A63D-2243-8DDD-A3E491BD42EC}"/>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a:t>Presentation to:</a:t>
            </a:r>
          </a:p>
          <a:p>
            <a:pPr lvl="0"/>
            <a:r>
              <a:rPr lang="en-US"/>
              <a:t>Company name goes here</a:t>
            </a:r>
          </a:p>
          <a:p>
            <a:pPr lvl="0"/>
            <a:endParaRPr lang="en-US"/>
          </a:p>
          <a:p>
            <a:pPr lvl="0"/>
            <a:r>
              <a:rPr lang="en-US"/>
              <a:t>2020/00/00</a:t>
            </a:r>
          </a:p>
        </p:txBody>
      </p:sp>
    </p:spTree>
    <p:extLst>
      <p:ext uri="{BB962C8B-B14F-4D97-AF65-F5344CB8AC3E}">
        <p14:creationId xmlns:p14="http://schemas.microsoft.com/office/powerpoint/2010/main" val="104314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42735437"/>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hasCustomPrompt="1"/>
          </p:nvPr>
        </p:nvSpPr>
        <p:spPr>
          <a:xfrm>
            <a:off x="547499" y="152915"/>
            <a:ext cx="10068389" cy="720105"/>
          </a:xfrm>
          <a:prstGeom prst="rect">
            <a:avLst/>
          </a:prstGeom>
        </p:spPr>
        <p:txBody>
          <a:bodyPr/>
          <a:lstStyle>
            <a:lvl1pPr>
              <a:defRPr/>
            </a:lvl1pPr>
          </a:lstStyle>
          <a:p>
            <a:r>
              <a:rPr lang="en-US"/>
              <a:t> Click to edit Master title style</a:t>
            </a:r>
            <a:endParaRPr lang="en-ZA"/>
          </a:p>
        </p:txBody>
      </p:sp>
      <p:sp>
        <p:nvSpPr>
          <p:cNvPr id="3" name="Content Placeholder 2"/>
          <p:cNvSpPr>
            <a:spLocks noGrp="1"/>
          </p:cNvSpPr>
          <p:nvPr>
            <p:ph idx="1"/>
          </p:nvPr>
        </p:nvSpPr>
        <p:spPr>
          <a:xfrm>
            <a:off x="547499" y="1200482"/>
            <a:ext cx="10971067" cy="5299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058059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2489788335"/>
              </p:ext>
            </p:extLst>
          </p:nvPr>
        </p:nvGraphicFramePr>
        <p:xfrm>
          <a:off x="2119" y="1591"/>
          <a:ext cx="2116" cy="1587"/>
        </p:xfrm>
        <a:graphic>
          <a:graphicData uri="http://schemas.openxmlformats.org/presentationml/2006/ole">
            <mc:AlternateContent xmlns:mc="http://schemas.openxmlformats.org/markup-compatibility/2006">
              <mc:Choice xmlns:v="urn:schemas-microsoft-com:vml" Requires="v">
                <p:oleObj name="think-cell Slide" r:id="rId12" imgW="421" imgH="420" progId="TCLayout.ActiveDocument.1">
                  <p:embed/>
                </p:oleObj>
              </mc:Choice>
              <mc:Fallback>
                <p:oleObj name="think-cell Slide" r:id="rId12" imgW="421" imgH="420" progId="TCLayout.ActiveDocument.1">
                  <p:embed/>
                  <p:pic>
                    <p:nvPicPr>
                      <p:cNvPr id="4" name="Object 3" hidden="1"/>
                      <p:cNvPicPr/>
                      <p:nvPr/>
                    </p:nvPicPr>
                    <p:blipFill>
                      <a:blip r:embed="rId13"/>
                      <a:stretch>
                        <a:fillRect/>
                      </a:stretch>
                    </p:blipFill>
                    <p:spPr>
                      <a:xfrm>
                        <a:off x="2119" y="1591"/>
                        <a:ext cx="2116" cy="1587"/>
                      </a:xfrm>
                      <a:prstGeom prst="rect">
                        <a:avLst/>
                      </a:prstGeom>
                    </p:spPr>
                  </p:pic>
                </p:oleObj>
              </mc:Fallback>
            </mc:AlternateContent>
          </a:graphicData>
        </a:graphic>
      </p:graphicFrame>
      <p:sp>
        <p:nvSpPr>
          <p:cNvPr id="2" name="Title Placeholder 1"/>
          <p:cNvSpPr>
            <a:spLocks noGrp="1"/>
          </p:cNvSpPr>
          <p:nvPr>
            <p:ph type="title"/>
          </p:nvPr>
        </p:nvSpPr>
        <p:spPr>
          <a:xfrm>
            <a:off x="618755" y="276058"/>
            <a:ext cx="10457775" cy="720105"/>
          </a:xfrm>
          <a:prstGeom prst="rect">
            <a:avLst/>
          </a:prstGeom>
        </p:spPr>
        <p:txBody>
          <a:bodyPr vert="horz" lIns="0" tIns="0" rIns="0" bIns="0" rtlCol="0" anchor="ctr">
            <a:noAutofit/>
          </a:bodyPr>
          <a:lstStyle/>
          <a:p>
            <a:r>
              <a:rPr lang="en-US"/>
              <a:t>CLICK TO EDIT MASTER SLIDE</a:t>
            </a:r>
            <a:endParaRPr lang="en-ZA"/>
          </a:p>
        </p:txBody>
      </p:sp>
      <p:sp>
        <p:nvSpPr>
          <p:cNvPr id="3" name="Text Placeholder 2"/>
          <p:cNvSpPr>
            <a:spLocks noGrp="1"/>
          </p:cNvSpPr>
          <p:nvPr>
            <p:ph type="body" idx="1"/>
          </p:nvPr>
        </p:nvSpPr>
        <p:spPr>
          <a:xfrm>
            <a:off x="568329" y="1200483"/>
            <a:ext cx="11055343" cy="5299629"/>
          </a:xfrm>
          <a:prstGeom prst="rect">
            <a:avLst/>
          </a:prstGeom>
        </p:spPr>
        <p:txBody>
          <a:bodyPr vert="horz" lIns="36000" tIns="18000" rIns="0" bIns="18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6"/>
          <p:cNvSpPr/>
          <p:nvPr userDrawn="1"/>
        </p:nvSpPr>
        <p:spPr>
          <a:xfrm>
            <a:off x="443786" y="62927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tx1">
                    <a:lumMod val="50000"/>
                    <a:lumOff val="50000"/>
                  </a:schemeClr>
                </a:solidFill>
                <a:latin typeface="Tahoma"/>
              </a:rPr>
              <a:pPr algn="r" fontAlgn="auto">
                <a:spcBef>
                  <a:spcPts val="0"/>
                </a:spcBef>
                <a:spcAft>
                  <a:spcPts val="0"/>
                </a:spcAft>
              </a:pPr>
              <a:t>‹#›</a:t>
            </a:fld>
            <a:endParaRPr lang="en-ZA" sz="767" b="1">
              <a:solidFill>
                <a:schemeClr val="tx1">
                  <a:lumMod val="50000"/>
                  <a:lumOff val="50000"/>
                </a:schemeClr>
              </a:solidFill>
              <a:latin typeface="Tahoma"/>
            </a:endParaRPr>
          </a:p>
        </p:txBody>
      </p:sp>
      <p:sp>
        <p:nvSpPr>
          <p:cNvPr id="13" name="object 6">
            <a:extLst>
              <a:ext uri="{FF2B5EF4-FFF2-40B4-BE49-F238E27FC236}">
                <a16:creationId xmlns:a16="http://schemas.microsoft.com/office/drawing/2014/main" id="{C94C95BE-8722-4D8D-93E0-75343B78F809}"/>
              </a:ext>
            </a:extLst>
          </p:cNvPr>
          <p:cNvSpPr/>
          <p:nvPr userDrawn="1"/>
        </p:nvSpPr>
        <p:spPr>
          <a:xfrm>
            <a:off x="568328" y="1121575"/>
            <a:ext cx="11055343" cy="45719"/>
          </a:xfrm>
          <a:custGeom>
            <a:avLst/>
            <a:gdLst/>
            <a:ahLst/>
            <a:cxnLst/>
            <a:rect l="l" t="t" r="r" b="b"/>
            <a:pathLst>
              <a:path w="18230215">
                <a:moveTo>
                  <a:pt x="0" y="0"/>
                </a:moveTo>
                <a:lnTo>
                  <a:pt x="18229780" y="0"/>
                </a:lnTo>
              </a:path>
            </a:pathLst>
          </a:custGeom>
          <a:ln w="20941">
            <a:solidFill>
              <a:srgbClr val="8B8E91"/>
            </a:solidFill>
          </a:ln>
        </p:spPr>
        <p:txBody>
          <a:bodyPr wrap="square" lIns="0" tIns="0" rIns="0" bIns="0" rtlCol="0"/>
          <a:lstStyle/>
          <a:p>
            <a:endParaRPr sz="637" b="0" i="0">
              <a:latin typeface="Tahoma Regular"/>
            </a:endParaRPr>
          </a:p>
        </p:txBody>
      </p:sp>
      <p:sp>
        <p:nvSpPr>
          <p:cNvPr id="14" name="object 11">
            <a:extLst>
              <a:ext uri="{FF2B5EF4-FFF2-40B4-BE49-F238E27FC236}">
                <a16:creationId xmlns:a16="http://schemas.microsoft.com/office/drawing/2014/main" id="{8828F517-37FB-4E03-B217-C275D9590891}"/>
              </a:ext>
            </a:extLst>
          </p:cNvPr>
          <p:cNvSpPr/>
          <p:nvPr userDrawn="1"/>
        </p:nvSpPr>
        <p:spPr>
          <a:xfrm>
            <a:off x="620851" y="6136760"/>
            <a:ext cx="166575" cy="294959"/>
          </a:xfrm>
          <a:custGeom>
            <a:avLst/>
            <a:gdLst/>
            <a:ahLst/>
            <a:cxnLst/>
            <a:rect l="l" t="t" r="r" b="b"/>
            <a:pathLst>
              <a:path w="281305" h="486409">
                <a:moveTo>
                  <a:pt x="0" y="486404"/>
                </a:moveTo>
                <a:lnTo>
                  <a:pt x="281038" y="0"/>
                </a:lnTo>
              </a:path>
            </a:pathLst>
          </a:custGeom>
          <a:ln w="38679">
            <a:solidFill>
              <a:srgbClr val="E73023"/>
            </a:solidFill>
          </a:ln>
        </p:spPr>
        <p:txBody>
          <a:bodyPr wrap="square" lIns="0" tIns="0" rIns="0" bIns="0" rtlCol="0"/>
          <a:lstStyle/>
          <a:p>
            <a:endParaRPr sz="637" b="0" i="0">
              <a:latin typeface="Tahoma Regular"/>
            </a:endParaRPr>
          </a:p>
        </p:txBody>
      </p:sp>
      <p:pic>
        <p:nvPicPr>
          <p:cNvPr id="5" name="Picture 4">
            <a:extLst>
              <a:ext uri="{FF2B5EF4-FFF2-40B4-BE49-F238E27FC236}">
                <a16:creationId xmlns:a16="http://schemas.microsoft.com/office/drawing/2014/main" id="{FD0567A0-C0A7-4B1B-AE7B-212F10FDF1C1}"/>
              </a:ext>
            </a:extLst>
          </p:cNvPr>
          <p:cNvPicPr>
            <a:picLocks noChangeAspect="1"/>
          </p:cNvPicPr>
          <p:nvPr userDrawn="1"/>
        </p:nvPicPr>
        <p:blipFill>
          <a:blip r:embed="rId14"/>
          <a:stretch>
            <a:fillRect/>
          </a:stretch>
        </p:blipFill>
        <p:spPr>
          <a:xfrm>
            <a:off x="10408861" y="116875"/>
            <a:ext cx="1335337" cy="988105"/>
          </a:xfrm>
          <a:prstGeom prst="rect">
            <a:avLst/>
          </a:prstGeom>
        </p:spPr>
      </p:pic>
    </p:spTree>
    <p:extLst>
      <p:ext uri="{BB962C8B-B14F-4D97-AF65-F5344CB8AC3E}">
        <p14:creationId xmlns:p14="http://schemas.microsoft.com/office/powerpoint/2010/main" val="2274125543"/>
      </p:ext>
    </p:extLst>
  </p:cSld>
  <p:clrMap bg1="lt1" tx1="dk1" bg2="lt2" tx2="dk2" accent1="accent1" accent2="accent2" accent3="accent3" accent4="accent4" accent5="accent5" accent6="accent6" hlink="hlink" folHlink="folHlink"/>
  <p:sldLayoutIdLst>
    <p:sldLayoutId id="2147483676" r:id="rId1"/>
    <p:sldLayoutId id="2147483702" r:id="rId2"/>
    <p:sldLayoutId id="2147483701" r:id="rId3"/>
    <p:sldLayoutId id="2147483673" r:id="rId4"/>
    <p:sldLayoutId id="2147483695" r:id="rId5"/>
    <p:sldLayoutId id="2147483705" r:id="rId6"/>
    <p:sldLayoutId id="2147483696" r:id="rId7"/>
    <p:sldLayoutId id="2147483715" r:id="rId8"/>
    <p:sldLayoutId id="2147483717" r:id="rId9"/>
  </p:sldLayoutIdLst>
  <p:hf hdr="0" ftr="0" dt="0"/>
  <p:txStyles>
    <p:title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p:titleStyle>
    <p:body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p:bodyStyle>
    <p:otherStyle>
      <a:defPPr>
        <a:defRPr lang="en-US"/>
      </a:defPPr>
      <a:lvl1pPr marL="0" algn="l" defTabSz="779173" rtl="0" eaLnBrk="1" latinLnBrk="0" hangingPunct="1">
        <a:defRPr sz="1534" kern="1200">
          <a:solidFill>
            <a:schemeClr val="tx1"/>
          </a:solidFill>
          <a:latin typeface="+mn-lt"/>
          <a:ea typeface="+mn-ea"/>
          <a:cs typeface="+mn-cs"/>
        </a:defRPr>
      </a:lvl1pPr>
      <a:lvl2pPr marL="389586" algn="l" defTabSz="779173" rtl="0" eaLnBrk="1" latinLnBrk="0" hangingPunct="1">
        <a:defRPr sz="1534" kern="1200">
          <a:solidFill>
            <a:schemeClr val="tx1"/>
          </a:solidFill>
          <a:latin typeface="+mn-lt"/>
          <a:ea typeface="+mn-ea"/>
          <a:cs typeface="+mn-cs"/>
        </a:defRPr>
      </a:lvl2pPr>
      <a:lvl3pPr marL="779173" algn="l" defTabSz="779173" rtl="0" eaLnBrk="1" latinLnBrk="0" hangingPunct="1">
        <a:defRPr sz="1534" kern="1200">
          <a:solidFill>
            <a:schemeClr val="tx1"/>
          </a:solidFill>
          <a:latin typeface="+mn-lt"/>
          <a:ea typeface="+mn-ea"/>
          <a:cs typeface="+mn-cs"/>
        </a:defRPr>
      </a:lvl3pPr>
      <a:lvl4pPr marL="1168759" algn="l" defTabSz="779173" rtl="0" eaLnBrk="1" latinLnBrk="0" hangingPunct="1">
        <a:defRPr sz="1534" kern="1200">
          <a:solidFill>
            <a:schemeClr val="tx1"/>
          </a:solidFill>
          <a:latin typeface="+mn-lt"/>
          <a:ea typeface="+mn-ea"/>
          <a:cs typeface="+mn-cs"/>
        </a:defRPr>
      </a:lvl4pPr>
      <a:lvl5pPr marL="1558345" algn="l" defTabSz="779173" rtl="0" eaLnBrk="1" latinLnBrk="0" hangingPunct="1">
        <a:defRPr sz="1534" kern="1200">
          <a:solidFill>
            <a:schemeClr val="tx1"/>
          </a:solidFill>
          <a:latin typeface="+mn-lt"/>
          <a:ea typeface="+mn-ea"/>
          <a:cs typeface="+mn-cs"/>
        </a:defRPr>
      </a:lvl5pPr>
      <a:lvl6pPr marL="1947932" algn="l" defTabSz="779173" rtl="0" eaLnBrk="1" latinLnBrk="0" hangingPunct="1">
        <a:defRPr sz="1534" kern="1200">
          <a:solidFill>
            <a:schemeClr val="tx1"/>
          </a:solidFill>
          <a:latin typeface="+mn-lt"/>
          <a:ea typeface="+mn-ea"/>
          <a:cs typeface="+mn-cs"/>
        </a:defRPr>
      </a:lvl6pPr>
      <a:lvl7pPr marL="2337518" algn="l" defTabSz="779173" rtl="0" eaLnBrk="1" latinLnBrk="0" hangingPunct="1">
        <a:defRPr sz="1534" kern="1200">
          <a:solidFill>
            <a:schemeClr val="tx1"/>
          </a:solidFill>
          <a:latin typeface="+mn-lt"/>
          <a:ea typeface="+mn-ea"/>
          <a:cs typeface="+mn-cs"/>
        </a:defRPr>
      </a:lvl7pPr>
      <a:lvl8pPr marL="2727104" algn="l" defTabSz="779173" rtl="0" eaLnBrk="1" latinLnBrk="0" hangingPunct="1">
        <a:defRPr sz="1534" kern="1200">
          <a:solidFill>
            <a:schemeClr val="tx1"/>
          </a:solidFill>
          <a:latin typeface="+mn-lt"/>
          <a:ea typeface="+mn-ea"/>
          <a:cs typeface="+mn-cs"/>
        </a:defRPr>
      </a:lvl8pPr>
      <a:lvl9pPr marL="3116691" algn="l" defTabSz="779173" rtl="0" eaLnBrk="1" latinLnBrk="0" hangingPunct="1">
        <a:defRPr sz="153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0" userDrawn="1">
          <p15:clr>
            <a:srgbClr val="F26B43"/>
          </p15:clr>
        </p15:guide>
        <p15:guide id="4" orient="horz" pos="4156" userDrawn="1">
          <p15:clr>
            <a:srgbClr val="F26B43"/>
          </p15:clr>
        </p15:guide>
        <p15:guide id="5" orient="horz" pos="2432" userDrawn="1">
          <p15:clr>
            <a:srgbClr val="F26B43"/>
          </p15:clr>
        </p15:guide>
        <p15:guide id="7" orient="horz" pos="7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hyperlink" Target="mailto:Tarryn.Foster@transnet.net"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emf"/><Relationship Id="rId5" Type="http://schemas.openxmlformats.org/officeDocument/2006/relationships/oleObject" Target="../embeddings/oleObject7.bin"/><Relationship Id="rId4"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2.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3.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48B49-B862-45C6-BFCD-064FEF9AC8BC}"/>
              </a:ext>
            </a:extLst>
          </p:cNvPr>
          <p:cNvSpPr>
            <a:spLocks noGrp="1"/>
          </p:cNvSpPr>
          <p:nvPr>
            <p:ph type="body" sz="quarter" idx="11"/>
          </p:nvPr>
        </p:nvSpPr>
        <p:spPr>
          <a:xfrm>
            <a:off x="240518" y="2060072"/>
            <a:ext cx="8738589" cy="4535600"/>
          </a:xfrm>
        </p:spPr>
        <p:txBody>
          <a:bodyPr/>
          <a:lstStyle/>
          <a:p>
            <a:pPr algn="just"/>
            <a:r>
              <a:rPr lang="en-US" sz="2000" b="1">
                <a:cs typeface="Apex Serif Book"/>
              </a:rPr>
              <a:t>Audience</a:t>
            </a:r>
            <a:r>
              <a:rPr lang="en-US" sz="2000">
                <a:cs typeface="Apex Serif Book"/>
              </a:rPr>
              <a:t>: Potential Bidders </a:t>
            </a:r>
          </a:p>
          <a:p>
            <a:pPr algn="just"/>
            <a:endParaRPr lang="en-US" sz="2000">
              <a:cs typeface="Apex Serif Book"/>
            </a:endParaRPr>
          </a:p>
          <a:p>
            <a:pPr algn="just"/>
            <a:r>
              <a:rPr lang="en-US" sz="2000">
                <a:cs typeface="Apex Serif Book"/>
              </a:rPr>
              <a:t>Non-Compulsory Briefing Session</a:t>
            </a:r>
          </a:p>
          <a:p>
            <a:pPr algn="just"/>
            <a:r>
              <a:rPr lang="en-US" sz="2000">
                <a:cs typeface="Apex Serif Book"/>
              </a:rPr>
              <a:t> </a:t>
            </a:r>
          </a:p>
          <a:p>
            <a:pPr algn="just"/>
            <a:r>
              <a:rPr lang="en-US" sz="2000">
                <a:cs typeface="Apex Serif Book"/>
              </a:rPr>
              <a:t>TRANSNET REQUEST FOR PROPOSAL [RFP] : HOAC-HO-38772</a:t>
            </a:r>
          </a:p>
          <a:p>
            <a:pPr algn="just"/>
            <a:endParaRPr lang="en-US" sz="2000">
              <a:cs typeface="Apex Serif Book"/>
            </a:endParaRPr>
          </a:p>
          <a:p>
            <a:pPr algn="just"/>
            <a:r>
              <a:rPr lang="en-US" sz="2000">
                <a:cs typeface="Apex Serif Book"/>
              </a:rPr>
              <a:t>DESCRIPTION: FOR THE FRAMING OF PANEL LIST OF SERVICE PROVIDERS OF THE TRACK AND TRACE DEVICE AND RELATED SERVICES FOR TWO (2) YEARS</a:t>
            </a:r>
          </a:p>
          <a:p>
            <a:pPr algn="just"/>
            <a:endParaRPr lang="en-US" sz="2000" b="1">
              <a:cs typeface="Apex Serif Book"/>
            </a:endParaRPr>
          </a:p>
          <a:p>
            <a:r>
              <a:rPr lang="en-US" sz="2000" b="1">
                <a:cs typeface="Apex Serif Book"/>
              </a:rPr>
              <a:t>Date: </a:t>
            </a:r>
            <a:r>
              <a:rPr lang="en-US" sz="2000">
                <a:cs typeface="Apex Serif Book"/>
              </a:rPr>
              <a:t>12 DECEMBER 2022 at 11H00</a:t>
            </a:r>
          </a:p>
          <a:p>
            <a:r>
              <a:rPr lang="en-US" sz="2000" b="1">
                <a:cs typeface="Apex Serif Book"/>
              </a:rPr>
              <a:t>Via MS TEAMS</a:t>
            </a:r>
            <a:endParaRPr lang="en-ZA" sz="2000" kern="0" spc="8"/>
          </a:p>
        </p:txBody>
      </p:sp>
    </p:spTree>
    <p:extLst>
      <p:ext uri="{BB962C8B-B14F-4D97-AF65-F5344CB8AC3E}">
        <p14:creationId xmlns:p14="http://schemas.microsoft.com/office/powerpoint/2010/main" val="966046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vert="horz" lIns="36000" tIns="18000" rIns="0" bIns="18000" rtlCol="0" anchor="t">
            <a:noAutofit/>
          </a:bodyPr>
          <a:lstStyle/>
          <a:p>
            <a:r>
              <a:rPr lang="en-US" sz="1800" dirty="0"/>
              <a:t>Overview of Current Environment</a:t>
            </a:r>
          </a:p>
          <a:p>
            <a:pPr marL="228600" lvl="1" indent="-141605"/>
            <a:r>
              <a:rPr lang="en-US" dirty="0">
                <a:solidFill>
                  <a:schemeClr val="tx1"/>
                </a:solidFill>
                <a:ea typeface="Tahoma"/>
                <a:cs typeface="Tahoma"/>
              </a:rPr>
              <a:t>There is a need to provide a track a trace functionality in order to track consignments </a:t>
            </a:r>
          </a:p>
          <a:p>
            <a:pPr marL="228600" lvl="1" indent="-141605"/>
            <a:endParaRPr lang="en-US" dirty="0">
              <a:solidFill>
                <a:schemeClr val="tx1"/>
              </a:solidFill>
            </a:endParaRPr>
          </a:p>
          <a:p>
            <a:pPr marL="228600" lvl="1" indent="-141605"/>
            <a:r>
              <a:rPr lang="en-US" dirty="0">
                <a:solidFill>
                  <a:schemeClr val="tx1"/>
                </a:solidFill>
                <a:ea typeface="Tahoma"/>
                <a:cs typeface="Tahoma"/>
              </a:rPr>
              <a:t>Various feasibility studies in the form of POCs and pilots were conducted between 2018 and 2021 to gauge the suitability of such a service </a:t>
            </a:r>
          </a:p>
          <a:p>
            <a:pPr marL="228600" lvl="1" indent="-141605"/>
            <a:endParaRPr lang="en-US" sz="1800" dirty="0">
              <a:solidFill>
                <a:schemeClr val="tx1"/>
              </a:solidFill>
              <a:ea typeface="Tahoma"/>
              <a:cs typeface="Tahoma"/>
            </a:endParaRPr>
          </a:p>
          <a:p>
            <a:pPr marL="228600" lvl="1" indent="-141605"/>
            <a:r>
              <a:rPr lang="en-US" dirty="0">
                <a:solidFill>
                  <a:schemeClr val="tx1"/>
                </a:solidFill>
                <a:ea typeface="Tahoma"/>
                <a:cs typeface="Tahoma"/>
              </a:rPr>
              <a:t>The studies confirmed the feasibility of such a service </a:t>
            </a:r>
          </a:p>
          <a:p>
            <a:pPr marL="228600" lvl="1" indent="-141605"/>
            <a:endParaRPr lang="en-US" dirty="0">
              <a:solidFill>
                <a:schemeClr val="tx1"/>
              </a:solidFill>
              <a:ea typeface="Tahoma"/>
              <a:cs typeface="Tahoma"/>
            </a:endParaRPr>
          </a:p>
          <a:p>
            <a:pPr marL="228600" lvl="1" indent="-141605"/>
            <a:r>
              <a:rPr lang="en-US" dirty="0">
                <a:solidFill>
                  <a:schemeClr val="tx1"/>
                </a:solidFill>
                <a:ea typeface="Tahoma"/>
                <a:cs typeface="Tahoma"/>
              </a:rPr>
              <a:t>Requests from service providers/suppliers have been coming through </a:t>
            </a:r>
          </a:p>
          <a:p>
            <a:pPr marL="228600" lvl="1" indent="-141605"/>
            <a:endParaRPr lang="en-US" sz="1800" dirty="0">
              <a:solidFill>
                <a:schemeClr val="tx1"/>
              </a:solidFill>
              <a:ea typeface="Tahoma"/>
              <a:cs typeface="Tahoma"/>
            </a:endParaRPr>
          </a:p>
          <a:p>
            <a:pPr marL="228600" lvl="1" indent="-141605"/>
            <a:r>
              <a:rPr lang="en-US" dirty="0">
                <a:solidFill>
                  <a:schemeClr val="tx1"/>
                </a:solidFill>
                <a:ea typeface="Tahoma"/>
                <a:cs typeface="Tahoma"/>
              </a:rPr>
              <a:t>To enable and realize the full benefit, TFR requires operational data from the system </a:t>
            </a:r>
          </a:p>
          <a:p>
            <a:pPr marL="228600" lvl="1" indent="-141605"/>
            <a:endParaRPr lang="en-US" sz="1800" dirty="0">
              <a:solidFill>
                <a:schemeClr val="tx1"/>
              </a:solidFill>
              <a:ea typeface="Tahoma"/>
              <a:cs typeface="Tahoma"/>
            </a:endParaRPr>
          </a:p>
          <a:p>
            <a:pPr marL="228600" lvl="1" indent="-141605"/>
            <a:r>
              <a:rPr lang="en-US" dirty="0">
                <a:solidFill>
                  <a:schemeClr val="tx1"/>
                </a:solidFill>
                <a:ea typeface="+mn-lt"/>
                <a:cs typeface="+mn-lt"/>
              </a:rPr>
              <a:t>It is against this background that TFR has decided to create a platform that enables stakeholders interested in the track and trace capability to collaborate with TFR in the provision of the service</a:t>
            </a:r>
            <a:endParaRPr lang="en-US" sz="1800" dirty="0">
              <a:solidFill>
                <a:schemeClr val="tx1"/>
              </a:solidFill>
              <a:ea typeface="Tahoma"/>
              <a:cs typeface="Tahoma"/>
            </a:endParaRPr>
          </a:p>
          <a:p>
            <a:endParaRPr lang="en-ZA" sz="1800" dirty="0">
              <a:solidFill>
                <a:srgbClr val="E42313"/>
              </a:solidFill>
              <a:ea typeface="Tahoma"/>
              <a:cs typeface="Tahoma"/>
            </a:endParaRPr>
          </a:p>
        </p:txBody>
      </p:sp>
      <p:sp>
        <p:nvSpPr>
          <p:cNvPr id="9" name="Title 1">
            <a:extLst>
              <a:ext uri="{FF2B5EF4-FFF2-40B4-BE49-F238E27FC236}">
                <a16:creationId xmlns:a16="http://schemas.microsoft.com/office/drawing/2014/main" id="{CF89E102-DF2A-4B27-9D2D-2D10D38C0D1B}"/>
              </a:ext>
            </a:extLst>
          </p:cNvPr>
          <p:cNvSpPr txBox="1">
            <a:spLocks/>
          </p:cNvSpPr>
          <p:nvPr/>
        </p:nvSpPr>
        <p:spPr>
          <a:xfrm>
            <a:off x="589941" y="459730"/>
            <a:ext cx="9145218" cy="661832"/>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r>
              <a:rPr lang="en-ZA" sz="2400" dirty="0"/>
              <a:t>TFR TRACK AND TRACE ENVIRONMENT </a:t>
            </a:r>
            <a:endParaRPr lang="en-US" sz="2400" dirty="0"/>
          </a:p>
        </p:txBody>
      </p:sp>
    </p:spTree>
    <p:extLst>
      <p:ext uri="{BB962C8B-B14F-4D97-AF65-F5344CB8AC3E}">
        <p14:creationId xmlns:p14="http://schemas.microsoft.com/office/powerpoint/2010/main" val="368819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48B49-B862-45C6-BFCD-064FEF9AC8BC}"/>
              </a:ext>
            </a:extLst>
          </p:cNvPr>
          <p:cNvSpPr>
            <a:spLocks noGrp="1"/>
          </p:cNvSpPr>
          <p:nvPr>
            <p:ph type="body" sz="quarter" idx="11"/>
          </p:nvPr>
        </p:nvSpPr>
        <p:spPr>
          <a:xfrm>
            <a:off x="1484575" y="4113725"/>
            <a:ext cx="7012180" cy="2167153"/>
          </a:xfrm>
        </p:spPr>
        <p:txBody>
          <a:bodyPr vert="horz" lIns="36000" tIns="18000" rIns="0" bIns="18000" rtlCol="0" anchor="t">
            <a:noAutofit/>
          </a:bodyPr>
          <a:lstStyle/>
          <a:p>
            <a:pPr>
              <a:lnSpc>
                <a:spcPct val="150000"/>
              </a:lnSpc>
            </a:pPr>
            <a:r>
              <a:rPr lang="en-US" sz="2400">
                <a:cs typeface="Apex Serif Book"/>
              </a:rPr>
              <a:t>S</a:t>
            </a:r>
            <a:r>
              <a:rPr lang="en-US" sz="2400"/>
              <a:t>cope of Work / Technical</a:t>
            </a:r>
          </a:p>
          <a:p>
            <a:pPr>
              <a:lnSpc>
                <a:spcPct val="150000"/>
              </a:lnSpc>
            </a:pPr>
            <a:r>
              <a:rPr lang="en-US" sz="2400"/>
              <a:t>ANNEXURE 1</a:t>
            </a:r>
          </a:p>
          <a:p>
            <a:pPr>
              <a:lnSpc>
                <a:spcPct val="150000"/>
              </a:lnSpc>
            </a:pPr>
            <a:r>
              <a:rPr lang="en-US" sz="2400"/>
              <a:t>Technical Compliance Sheet</a:t>
            </a:r>
            <a:endParaRPr lang="en-US"/>
          </a:p>
        </p:txBody>
      </p:sp>
    </p:spTree>
    <p:extLst>
      <p:ext uri="{BB962C8B-B14F-4D97-AF65-F5344CB8AC3E}">
        <p14:creationId xmlns:p14="http://schemas.microsoft.com/office/powerpoint/2010/main" val="122760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921D0037-9880-4457-B7BD-5F4B4E506B69}"/>
              </a:ext>
            </a:extLst>
          </p:cNvPr>
          <p:cNvPicPr>
            <a:picLocks noGrp="1" noChangeAspect="1"/>
          </p:cNvPicPr>
          <p:nvPr>
            <p:ph idx="4294967295"/>
          </p:nvPr>
        </p:nvPicPr>
        <p:blipFill rotWithShape="1">
          <a:blip r:embed="rId2"/>
          <a:srcRect l="15813" t="23688" r="38639" b="59275"/>
          <a:stretch/>
        </p:blipFill>
        <p:spPr>
          <a:xfrm>
            <a:off x="216859" y="3108089"/>
            <a:ext cx="11767862" cy="2472868"/>
          </a:xfrm>
          <a:prstGeom prst="rect">
            <a:avLst/>
          </a:prstGeom>
        </p:spPr>
      </p:pic>
      <p:sp>
        <p:nvSpPr>
          <p:cNvPr id="7" name="Rectangle 6">
            <a:extLst>
              <a:ext uri="{FF2B5EF4-FFF2-40B4-BE49-F238E27FC236}">
                <a16:creationId xmlns:a16="http://schemas.microsoft.com/office/drawing/2014/main" id="{5EB1BD2A-754E-4743-A9C8-8066D59C6F39}"/>
              </a:ext>
            </a:extLst>
          </p:cNvPr>
          <p:cNvSpPr/>
          <p:nvPr/>
        </p:nvSpPr>
        <p:spPr>
          <a:xfrm>
            <a:off x="448637" y="1307857"/>
            <a:ext cx="10976225" cy="1754326"/>
          </a:xfrm>
          <a:prstGeom prst="rect">
            <a:avLst/>
          </a:prstGeom>
        </p:spPr>
        <p:txBody>
          <a:bodyPr wrap="square" lIns="91440" tIns="45720" rIns="91440" bIns="45720" anchor="t">
            <a:spAutoFit/>
          </a:bodyPr>
          <a:lstStyle/>
          <a:p>
            <a:pPr marL="372745" lvl="1" indent="-285750">
              <a:buFont typeface="Arial" panose="020B0604020202020204" pitchFamily="34" charset="0"/>
              <a:buChar char="•"/>
            </a:pPr>
            <a:r>
              <a:rPr lang="en-US" dirty="0">
                <a:ea typeface="Tahoma"/>
                <a:cs typeface="Tahoma"/>
              </a:rPr>
              <a:t>Annexure 1 lists the minimum quality standard requirements that the service provider is expected to adhere to  </a:t>
            </a:r>
          </a:p>
          <a:p>
            <a:pPr marL="372745" lvl="1" indent="-285750">
              <a:buFont typeface="Arial" panose="020B0604020202020204" pitchFamily="34" charset="0"/>
              <a:buChar char="•"/>
            </a:pPr>
            <a:endParaRPr lang="en-US" dirty="0">
              <a:ea typeface="Tahoma"/>
              <a:cs typeface="Tahoma"/>
            </a:endParaRPr>
          </a:p>
          <a:p>
            <a:pPr marL="372745" lvl="1" indent="-285750">
              <a:buFont typeface="Arial" panose="020B0604020202020204" pitchFamily="34" charset="0"/>
              <a:buChar char="•"/>
            </a:pPr>
            <a:r>
              <a:rPr lang="en-US" dirty="0">
                <a:ea typeface="Tahoma"/>
                <a:cs typeface="Tahoma"/>
              </a:rPr>
              <a:t>It is an essential returnable document </a:t>
            </a:r>
          </a:p>
          <a:p>
            <a:pPr marL="372745" lvl="1" indent="-285750">
              <a:buFont typeface="Arial" panose="020B0604020202020204" pitchFamily="34" charset="0"/>
              <a:buChar char="•"/>
            </a:pPr>
            <a:endParaRPr lang="en-US" dirty="0">
              <a:ea typeface="Tahoma"/>
              <a:cs typeface="Tahoma"/>
            </a:endParaRPr>
          </a:p>
          <a:p>
            <a:pPr marL="372745" lvl="1" indent="-285750">
              <a:buFont typeface="Arial" panose="020B0604020202020204" pitchFamily="34" charset="0"/>
              <a:buChar char="•"/>
            </a:pPr>
            <a:r>
              <a:rPr lang="en-US" dirty="0">
                <a:ea typeface="Tahoma"/>
                <a:cs typeface="Tahoma"/>
              </a:rPr>
              <a:t>The technical compliance sheet headings are shown below </a:t>
            </a:r>
          </a:p>
        </p:txBody>
      </p:sp>
      <p:sp>
        <p:nvSpPr>
          <p:cNvPr id="5" name="Title 1">
            <a:extLst>
              <a:ext uri="{FF2B5EF4-FFF2-40B4-BE49-F238E27FC236}">
                <a16:creationId xmlns:a16="http://schemas.microsoft.com/office/drawing/2014/main" id="{F5F8B343-98D2-4CFA-95CB-7565D5A0A86E}"/>
              </a:ext>
            </a:extLst>
          </p:cNvPr>
          <p:cNvSpPr txBox="1">
            <a:spLocks/>
          </p:cNvSpPr>
          <p:nvPr/>
        </p:nvSpPr>
        <p:spPr>
          <a:xfrm>
            <a:off x="589941" y="459730"/>
            <a:ext cx="9145218" cy="661832"/>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r>
              <a:rPr lang="en-ZA" sz="2400" dirty="0"/>
              <a:t>ANNEXURE 1: TECHNICAL COMPLIANCE SHEET </a:t>
            </a:r>
            <a:endParaRPr lang="en-US" sz="2400" dirty="0"/>
          </a:p>
        </p:txBody>
      </p:sp>
    </p:spTree>
    <p:extLst>
      <p:ext uri="{BB962C8B-B14F-4D97-AF65-F5344CB8AC3E}">
        <p14:creationId xmlns:p14="http://schemas.microsoft.com/office/powerpoint/2010/main" val="128960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70C8198-C9EA-4220-8F29-FA308E7D3517}"/>
              </a:ext>
            </a:extLst>
          </p:cNvPr>
          <p:cNvGraphicFramePr/>
          <p:nvPr>
            <p:extLst>
              <p:ext uri="{D42A27DB-BD31-4B8C-83A1-F6EECF244321}">
                <p14:modId xmlns:p14="http://schemas.microsoft.com/office/powerpoint/2010/main" val="249287582"/>
              </p:ext>
            </p:extLst>
          </p:nvPr>
        </p:nvGraphicFramePr>
        <p:xfrm>
          <a:off x="386992" y="1215389"/>
          <a:ext cx="11418015" cy="5397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2A09E119-F981-4734-8FF9-9116D13CB8B1}"/>
              </a:ext>
            </a:extLst>
          </p:cNvPr>
          <p:cNvSpPr txBox="1">
            <a:spLocks/>
          </p:cNvSpPr>
          <p:nvPr/>
        </p:nvSpPr>
        <p:spPr>
          <a:xfrm>
            <a:off x="589941" y="459730"/>
            <a:ext cx="9145218" cy="661832"/>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r>
              <a:rPr lang="en-ZA" sz="2400" dirty="0"/>
              <a:t>ANNEXURE 1: TECHNICAL COMPLIANCE SHEET </a:t>
            </a:r>
            <a:endParaRPr lang="en-US" sz="2400" dirty="0"/>
          </a:p>
        </p:txBody>
      </p:sp>
    </p:spTree>
    <p:extLst>
      <p:ext uri="{BB962C8B-B14F-4D97-AF65-F5344CB8AC3E}">
        <p14:creationId xmlns:p14="http://schemas.microsoft.com/office/powerpoint/2010/main" val="3979166139"/>
      </p:ext>
    </p:extLst>
  </p:cSld>
  <p:clrMapOvr>
    <a:masterClrMapping/>
  </p:clrMapOvr>
  <mc:AlternateContent xmlns:mc="http://schemas.openxmlformats.org/markup-compatibility/2006" xmlns:p14="http://schemas.microsoft.com/office/powerpoint/2010/main">
    <mc:Choice Requires="p14">
      <p:transition spd="slow" p14:dur="2000" advTm="225538"/>
    </mc:Choice>
    <mc:Fallback xmlns="">
      <p:transition spd="slow" advTm="22553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48B49-B862-45C6-BFCD-064FEF9AC8BC}"/>
              </a:ext>
            </a:extLst>
          </p:cNvPr>
          <p:cNvSpPr>
            <a:spLocks noGrp="1"/>
          </p:cNvSpPr>
          <p:nvPr>
            <p:ph type="body" sz="quarter" idx="11"/>
          </p:nvPr>
        </p:nvSpPr>
        <p:spPr>
          <a:xfrm>
            <a:off x="1484574" y="4113725"/>
            <a:ext cx="7629445" cy="2586877"/>
          </a:xfrm>
        </p:spPr>
        <p:txBody>
          <a:bodyPr vert="horz" lIns="36000" tIns="18000" rIns="0" bIns="18000" rtlCol="0" anchor="t">
            <a:noAutofit/>
          </a:bodyPr>
          <a:lstStyle/>
          <a:p>
            <a:pPr>
              <a:lnSpc>
                <a:spcPct val="150000"/>
              </a:lnSpc>
            </a:pPr>
            <a:r>
              <a:rPr lang="en-US" sz="2400">
                <a:cs typeface="Apex Serif Book"/>
              </a:rPr>
              <a:t>S</a:t>
            </a:r>
            <a:r>
              <a:rPr lang="en-US" sz="2400"/>
              <a:t>cope of Work / Technical</a:t>
            </a:r>
          </a:p>
          <a:p>
            <a:pPr>
              <a:lnSpc>
                <a:spcPct val="150000"/>
              </a:lnSpc>
            </a:pPr>
            <a:r>
              <a:rPr lang="en-US" sz="2400"/>
              <a:t>ANNEXURE 2 </a:t>
            </a:r>
          </a:p>
          <a:p>
            <a:pPr>
              <a:lnSpc>
                <a:spcPct val="150000"/>
              </a:lnSpc>
            </a:pPr>
            <a:r>
              <a:rPr lang="en-US" sz="2400"/>
              <a:t>Technology Management Standard – </a:t>
            </a:r>
          </a:p>
          <a:p>
            <a:pPr>
              <a:lnSpc>
                <a:spcPct val="150000"/>
              </a:lnSpc>
            </a:pPr>
            <a:r>
              <a:rPr lang="en-US" sz="2400"/>
              <a:t>BBH5419 Version 1</a:t>
            </a:r>
            <a:endParaRPr lang="en-US"/>
          </a:p>
        </p:txBody>
      </p:sp>
    </p:spTree>
    <p:extLst>
      <p:ext uri="{BB962C8B-B14F-4D97-AF65-F5344CB8AC3E}">
        <p14:creationId xmlns:p14="http://schemas.microsoft.com/office/powerpoint/2010/main" val="1970465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F9DE37-5082-4A4E-9BC4-F6698ED9DE85}"/>
              </a:ext>
            </a:extLst>
          </p:cNvPr>
          <p:cNvSpPr/>
          <p:nvPr/>
        </p:nvSpPr>
        <p:spPr>
          <a:xfrm>
            <a:off x="448637" y="1307857"/>
            <a:ext cx="10976225" cy="2031325"/>
          </a:xfrm>
          <a:prstGeom prst="rect">
            <a:avLst/>
          </a:prstGeom>
        </p:spPr>
        <p:txBody>
          <a:bodyPr wrap="square" lIns="91440" tIns="45720" rIns="91440" bIns="45720" anchor="t">
            <a:spAutoFit/>
          </a:bodyPr>
          <a:lstStyle/>
          <a:p>
            <a:pPr marL="372745" lvl="1" indent="-285750">
              <a:buFont typeface="Arial" panose="020B0604020202020204" pitchFamily="34" charset="0"/>
              <a:buChar char="•"/>
            </a:pPr>
            <a:r>
              <a:rPr lang="en-US" dirty="0">
                <a:ea typeface="Tahoma"/>
                <a:cs typeface="Tahoma"/>
              </a:rPr>
              <a:t>The technical standard lists the minimum quality standards that the service provider is expected to adhere to </a:t>
            </a:r>
            <a:endParaRPr lang="en-US" dirty="0"/>
          </a:p>
          <a:p>
            <a:pPr marL="372745" lvl="1" indent="-285750">
              <a:buFont typeface="Arial" panose="020B0604020202020204" pitchFamily="34" charset="0"/>
              <a:buChar char="•"/>
            </a:pPr>
            <a:endParaRPr lang="en-US" dirty="0">
              <a:ea typeface="Tahoma"/>
              <a:cs typeface="Tahoma"/>
            </a:endParaRPr>
          </a:p>
          <a:p>
            <a:pPr marL="372745" lvl="1" indent="-285750">
              <a:buFont typeface="Arial" panose="020B0604020202020204" pitchFamily="34" charset="0"/>
              <a:buChar char="•"/>
            </a:pPr>
            <a:r>
              <a:rPr lang="en-US" dirty="0">
                <a:ea typeface="Tahoma"/>
                <a:cs typeface="Tahoma"/>
              </a:rPr>
              <a:t>Annexure 1 (Technical Compliance Sheet) was derived from the technical standard</a:t>
            </a:r>
          </a:p>
          <a:p>
            <a:pPr marL="372745" lvl="1" indent="-285750">
              <a:buFont typeface="Arial" panose="020B0604020202020204" pitchFamily="34" charset="0"/>
              <a:buChar char="•"/>
            </a:pPr>
            <a:endParaRPr lang="en-US" dirty="0">
              <a:ea typeface="Tahoma"/>
              <a:cs typeface="Tahoma"/>
            </a:endParaRPr>
          </a:p>
          <a:p>
            <a:pPr marL="372745" lvl="1" indent="-285750">
              <a:buFont typeface="Arial" panose="020B0604020202020204" pitchFamily="34" charset="0"/>
              <a:buChar char="•"/>
            </a:pPr>
            <a:r>
              <a:rPr lang="en-US" dirty="0">
                <a:ea typeface="Tahoma"/>
                <a:cs typeface="Tahoma"/>
              </a:rPr>
              <a:t>Therefore, it contains the same details</a:t>
            </a:r>
          </a:p>
          <a:p>
            <a:pPr marL="86995" lvl="1"/>
            <a:endParaRPr lang="en-US" dirty="0">
              <a:solidFill>
                <a:srgbClr val="7F7F7F"/>
              </a:solidFill>
              <a:ea typeface="Tahoma"/>
              <a:cs typeface="Tahoma"/>
            </a:endParaRPr>
          </a:p>
        </p:txBody>
      </p:sp>
      <p:sp>
        <p:nvSpPr>
          <p:cNvPr id="6" name="Title 1">
            <a:extLst>
              <a:ext uri="{FF2B5EF4-FFF2-40B4-BE49-F238E27FC236}">
                <a16:creationId xmlns:a16="http://schemas.microsoft.com/office/drawing/2014/main" id="{CCE6C524-750B-43E3-A2DF-1528C183AC7E}"/>
              </a:ext>
            </a:extLst>
          </p:cNvPr>
          <p:cNvSpPr txBox="1">
            <a:spLocks/>
          </p:cNvSpPr>
          <p:nvPr/>
        </p:nvSpPr>
        <p:spPr>
          <a:xfrm>
            <a:off x="589941" y="459730"/>
            <a:ext cx="9145218" cy="661832"/>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r>
              <a:rPr lang="en-ZA" sz="2400" dirty="0"/>
              <a:t>ANNEXURE 2: TECHNICAL STANDARD BBH5419 V1</a:t>
            </a:r>
            <a:endParaRPr lang="en-US" sz="2400" dirty="0"/>
          </a:p>
        </p:txBody>
      </p:sp>
    </p:spTree>
    <p:extLst>
      <p:ext uri="{BB962C8B-B14F-4D97-AF65-F5344CB8AC3E}">
        <p14:creationId xmlns:p14="http://schemas.microsoft.com/office/powerpoint/2010/main" val="1949848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48B49-B862-45C6-BFCD-064FEF9AC8BC}"/>
              </a:ext>
            </a:extLst>
          </p:cNvPr>
          <p:cNvSpPr>
            <a:spLocks noGrp="1"/>
          </p:cNvSpPr>
          <p:nvPr>
            <p:ph type="body" sz="quarter" idx="11"/>
          </p:nvPr>
        </p:nvSpPr>
        <p:spPr>
          <a:xfrm>
            <a:off x="1484575" y="4113725"/>
            <a:ext cx="7012180" cy="1837369"/>
          </a:xfrm>
        </p:spPr>
        <p:txBody>
          <a:bodyPr vert="horz" lIns="36000" tIns="18000" rIns="0" bIns="18000" rtlCol="0" anchor="t">
            <a:noAutofit/>
          </a:bodyPr>
          <a:lstStyle/>
          <a:p>
            <a:pPr>
              <a:lnSpc>
                <a:spcPct val="150000"/>
              </a:lnSpc>
            </a:pPr>
            <a:r>
              <a:rPr lang="en-US" sz="2400">
                <a:cs typeface="Apex Serif Book"/>
              </a:rPr>
              <a:t>S</a:t>
            </a:r>
            <a:r>
              <a:rPr lang="en-US" sz="2400"/>
              <a:t>cope of Work / Technical</a:t>
            </a:r>
          </a:p>
          <a:p>
            <a:pPr>
              <a:lnSpc>
                <a:spcPct val="150000"/>
              </a:lnSpc>
            </a:pPr>
            <a:r>
              <a:rPr lang="en-US" sz="2400"/>
              <a:t>ANNEXURE 3</a:t>
            </a:r>
          </a:p>
          <a:p>
            <a:pPr>
              <a:lnSpc>
                <a:spcPct val="150000"/>
              </a:lnSpc>
            </a:pPr>
            <a:r>
              <a:rPr lang="en-US" sz="2400"/>
              <a:t>CSE-1154-001-CAT-E48 Version 2</a:t>
            </a:r>
            <a:endParaRPr lang="en-US"/>
          </a:p>
        </p:txBody>
      </p:sp>
    </p:spTree>
    <p:extLst>
      <p:ext uri="{BB962C8B-B14F-4D97-AF65-F5344CB8AC3E}">
        <p14:creationId xmlns:p14="http://schemas.microsoft.com/office/powerpoint/2010/main" val="2524057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695ACB-C54A-4005-94E6-90394CDE323F}"/>
              </a:ext>
            </a:extLst>
          </p:cNvPr>
          <p:cNvSpPr>
            <a:spLocks noGrp="1"/>
          </p:cNvSpPr>
          <p:nvPr>
            <p:ph idx="1"/>
          </p:nvPr>
        </p:nvSpPr>
        <p:spPr/>
        <p:txBody>
          <a:bodyPr/>
          <a:lstStyle/>
          <a:p>
            <a:pPr marL="342900" indent="-342900">
              <a:buFont typeface="Arial" panose="020B0604020202020204" pitchFamily="34" charset="0"/>
              <a:buChar char="•"/>
            </a:pPr>
            <a:r>
              <a:rPr lang="en-ZA" dirty="0"/>
              <a:t>This standard describes the physical characteristics of the rail environment in SA</a:t>
            </a:r>
          </a:p>
          <a:p>
            <a:pPr marL="342900" indent="-342900">
              <a:buFont typeface="Arial" panose="020B0604020202020204" pitchFamily="34" charset="0"/>
              <a:buChar char="•"/>
            </a:pPr>
            <a:r>
              <a:rPr lang="en-ZA" dirty="0"/>
              <a:t>Active track and trace devices fall under Grade H equipment as per this standard</a:t>
            </a:r>
          </a:p>
          <a:p>
            <a:pPr marL="571512" lvl="1" indent="-342900">
              <a:buFont typeface="Wingdings" panose="05000000000000000000" pitchFamily="2" charset="2"/>
              <a:buChar char="Ø"/>
            </a:pPr>
            <a:r>
              <a:rPr lang="en-ZA" dirty="0">
                <a:solidFill>
                  <a:schemeClr val="tx1"/>
                </a:solidFill>
              </a:rPr>
              <a:t>Rolling stock body / frame mounted equipment</a:t>
            </a:r>
          </a:p>
          <a:p>
            <a:pPr marL="342900" indent="-342900">
              <a:buFont typeface="Arial" panose="020B0604020202020204" pitchFamily="34" charset="0"/>
              <a:buChar char="•"/>
            </a:pPr>
            <a:r>
              <a:rPr lang="en-ZA" dirty="0"/>
              <a:t>Bidders must provide proof of compliance to this standard under Grade H</a:t>
            </a:r>
          </a:p>
          <a:p>
            <a:pPr marL="342900" indent="-342900">
              <a:buFont typeface="Arial" panose="020B0604020202020204" pitchFamily="34" charset="0"/>
              <a:buChar char="•"/>
            </a:pPr>
            <a:r>
              <a:rPr lang="en-ZA" dirty="0"/>
              <a:t>Bidders must submit proof of ICASA type approval</a:t>
            </a:r>
          </a:p>
          <a:p>
            <a:pPr marL="571512" lvl="1" indent="-342900">
              <a:buFont typeface="Wingdings" panose="05000000000000000000" pitchFamily="2" charset="2"/>
              <a:buChar char="Ø"/>
            </a:pPr>
            <a:r>
              <a:rPr lang="en-ZA" dirty="0">
                <a:solidFill>
                  <a:schemeClr val="tx1"/>
                </a:solidFill>
              </a:rPr>
              <a:t>If this has not yet been acquired, proof of submission to a relevant authority / testing laboratory must be submitted</a:t>
            </a:r>
          </a:p>
          <a:p>
            <a:pPr marL="342900" indent="-342900">
              <a:buFont typeface="Arial" panose="020B0604020202020204" pitchFamily="34" charset="0"/>
              <a:buChar char="•"/>
            </a:pPr>
            <a:endParaRPr lang="en-ZA" dirty="0"/>
          </a:p>
        </p:txBody>
      </p:sp>
      <p:sp>
        <p:nvSpPr>
          <p:cNvPr id="5" name="Title 1">
            <a:extLst>
              <a:ext uri="{FF2B5EF4-FFF2-40B4-BE49-F238E27FC236}">
                <a16:creationId xmlns:a16="http://schemas.microsoft.com/office/drawing/2014/main" id="{BA038F84-BD7C-4254-A712-154E4E9EBBB0}"/>
              </a:ext>
            </a:extLst>
          </p:cNvPr>
          <p:cNvSpPr txBox="1">
            <a:spLocks/>
          </p:cNvSpPr>
          <p:nvPr/>
        </p:nvSpPr>
        <p:spPr>
          <a:xfrm>
            <a:off x="589941" y="459730"/>
            <a:ext cx="9145218" cy="661832"/>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r>
              <a:rPr lang="en-ZA" sz="2400" dirty="0"/>
              <a:t>ANNEXURE 3: CSE-1154-001-CAT-E48 VERSION 2</a:t>
            </a:r>
            <a:endParaRPr lang="en-US" sz="2400" dirty="0"/>
          </a:p>
        </p:txBody>
      </p:sp>
    </p:spTree>
    <p:extLst>
      <p:ext uri="{BB962C8B-B14F-4D97-AF65-F5344CB8AC3E}">
        <p14:creationId xmlns:p14="http://schemas.microsoft.com/office/powerpoint/2010/main" val="3146905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05D36-EBAF-4A64-AACB-07B5D9EC4560}"/>
              </a:ext>
            </a:extLst>
          </p:cNvPr>
          <p:cNvSpPr>
            <a:spLocks noGrp="1"/>
          </p:cNvSpPr>
          <p:nvPr>
            <p:ph idx="1"/>
          </p:nvPr>
        </p:nvSpPr>
        <p:spPr/>
        <p:txBody>
          <a:bodyPr vert="horz" lIns="36000" tIns="18000" rIns="0" bIns="18000" rtlCol="0" anchor="t">
            <a:noAutofit/>
          </a:bodyPr>
          <a:lstStyle/>
          <a:p>
            <a:pPr marL="342900" indent="-342900">
              <a:buFont typeface="Arial" panose="020B0604020202020204" pitchFamily="34" charset="0"/>
              <a:buChar char="•"/>
            </a:pPr>
            <a:r>
              <a:rPr lang="en-ZA" dirty="0"/>
              <a:t>The rail environment is very harsh, and important aspects devices need to be hardened against include:</a:t>
            </a:r>
          </a:p>
          <a:p>
            <a:pPr marL="571512" lvl="1" indent="-342900">
              <a:buFont typeface="Wingdings" panose="05000000000000000000" pitchFamily="2" charset="2"/>
              <a:buChar char="Ø"/>
            </a:pPr>
            <a:r>
              <a:rPr lang="en-ZA" dirty="0">
                <a:solidFill>
                  <a:schemeClr val="tx1"/>
                </a:solidFill>
              </a:rPr>
              <a:t>Extreme temperatures (hot and cold) and intense solar radiation</a:t>
            </a:r>
          </a:p>
          <a:p>
            <a:pPr marL="571512" lvl="1" indent="-342900">
              <a:buFont typeface="Wingdings" panose="05000000000000000000" pitchFamily="2" charset="2"/>
              <a:buChar char="Ø"/>
            </a:pPr>
            <a:r>
              <a:rPr lang="en-ZA" dirty="0">
                <a:solidFill>
                  <a:schemeClr val="tx1"/>
                </a:solidFill>
              </a:rPr>
              <a:t>Humidity and moisture</a:t>
            </a:r>
          </a:p>
          <a:p>
            <a:pPr marL="571512" lvl="1" indent="-342900">
              <a:buFont typeface="Wingdings" panose="05000000000000000000" pitchFamily="2" charset="2"/>
              <a:buChar char="Ø"/>
            </a:pPr>
            <a:r>
              <a:rPr lang="en-ZA" dirty="0">
                <a:solidFill>
                  <a:schemeClr val="tx1"/>
                </a:solidFill>
              </a:rPr>
              <a:t>Shock and vibration</a:t>
            </a:r>
          </a:p>
          <a:p>
            <a:pPr marL="571500" lvl="1" indent="-342900">
              <a:buFont typeface="Wingdings" panose="05000000000000000000" pitchFamily="2" charset="2"/>
              <a:buChar char="Ø"/>
            </a:pPr>
            <a:r>
              <a:rPr lang="en-ZA" dirty="0">
                <a:solidFill>
                  <a:schemeClr val="tx1"/>
                </a:solidFill>
              </a:rPr>
              <a:t>Strong winds</a:t>
            </a:r>
            <a:endParaRPr lang="en-ZA" dirty="0">
              <a:solidFill>
                <a:schemeClr val="tx1"/>
              </a:solidFill>
              <a:ea typeface="Tahoma"/>
              <a:cs typeface="Tahoma"/>
            </a:endParaRPr>
          </a:p>
          <a:p>
            <a:pPr marL="571512" lvl="1" indent="-342900">
              <a:buFont typeface="Wingdings" panose="05000000000000000000" pitchFamily="2" charset="2"/>
              <a:buChar char="Ø"/>
            </a:pPr>
            <a:r>
              <a:rPr lang="en-ZA" dirty="0">
                <a:solidFill>
                  <a:schemeClr val="tx1"/>
                </a:solidFill>
              </a:rPr>
              <a:t>Corrosive / salty environments near coastlines</a:t>
            </a:r>
          </a:p>
          <a:p>
            <a:pPr marL="571512" lvl="1" indent="-342900">
              <a:buFont typeface="Wingdings" panose="05000000000000000000" pitchFamily="2" charset="2"/>
              <a:buChar char="Ø"/>
            </a:pPr>
            <a:r>
              <a:rPr lang="en-ZA" dirty="0">
                <a:solidFill>
                  <a:schemeClr val="tx1"/>
                </a:solidFill>
              </a:rPr>
              <a:t>Pollution such as oil, salt spray, dust, sulphur dioxide etc</a:t>
            </a:r>
          </a:p>
          <a:p>
            <a:pPr marL="571512" lvl="1" indent="-342900">
              <a:buFont typeface="Wingdings" panose="05000000000000000000" pitchFamily="2" charset="2"/>
              <a:buChar char="Ø"/>
            </a:pPr>
            <a:r>
              <a:rPr lang="en-ZA" dirty="0">
                <a:solidFill>
                  <a:schemeClr val="tx1"/>
                </a:solidFill>
              </a:rPr>
              <a:t>Lightning strikes and/or power surges</a:t>
            </a:r>
          </a:p>
          <a:p>
            <a:pPr marL="342900" indent="-342900">
              <a:buFont typeface="Arial" panose="020B0604020202020204" pitchFamily="34" charset="0"/>
              <a:buChar char="•"/>
            </a:pPr>
            <a:r>
              <a:rPr lang="en-ZA" dirty="0"/>
              <a:t>Electromagnetic compatibility	</a:t>
            </a:r>
          </a:p>
          <a:p>
            <a:pPr marL="571512" lvl="1" indent="-342900">
              <a:buFont typeface="Wingdings" panose="05000000000000000000" pitchFamily="2" charset="2"/>
              <a:buChar char="Ø"/>
            </a:pPr>
            <a:r>
              <a:rPr lang="en-ZA" dirty="0">
                <a:solidFill>
                  <a:schemeClr val="tx1"/>
                </a:solidFill>
              </a:rPr>
              <a:t>Able to operate under high voltage AC and DC power lines</a:t>
            </a:r>
          </a:p>
          <a:p>
            <a:pPr marL="571512" lvl="1" indent="-342900">
              <a:buFont typeface="Wingdings" panose="05000000000000000000" pitchFamily="2" charset="2"/>
              <a:buChar char="Ø"/>
            </a:pPr>
            <a:r>
              <a:rPr lang="en-ZA" dirty="0">
                <a:solidFill>
                  <a:schemeClr val="tx1"/>
                </a:solidFill>
              </a:rPr>
              <a:t>Not interfere with any track side equipment</a:t>
            </a:r>
          </a:p>
        </p:txBody>
      </p:sp>
      <p:sp>
        <p:nvSpPr>
          <p:cNvPr id="9" name="Title 1">
            <a:extLst>
              <a:ext uri="{FF2B5EF4-FFF2-40B4-BE49-F238E27FC236}">
                <a16:creationId xmlns:a16="http://schemas.microsoft.com/office/drawing/2014/main" id="{DAC213AD-620A-4B52-9DB2-ED2FA25BD176}"/>
              </a:ext>
            </a:extLst>
          </p:cNvPr>
          <p:cNvSpPr txBox="1">
            <a:spLocks/>
          </p:cNvSpPr>
          <p:nvPr/>
        </p:nvSpPr>
        <p:spPr>
          <a:xfrm>
            <a:off x="589941" y="459730"/>
            <a:ext cx="9145218" cy="661832"/>
          </a:xfrm>
          <a:prstGeom prst="rect">
            <a:avLst/>
          </a:prstGeom>
        </p:spPr>
        <p:txBody>
          <a:bodyPr vert="horz" lIns="0" tIns="0" rIns="0" bIns="0" rtlCol="0" anchor="ctr">
            <a:noAutofit/>
          </a:bodyPr>
          <a:lstStyle>
            <a:lvl1pPr algn="l" defTabSz="779173" rtl="0" eaLnBrk="1" latinLnBrk="0" hangingPunct="1">
              <a:spcBef>
                <a:spcPct val="0"/>
              </a:spcBef>
              <a:buNone/>
              <a:defRPr sz="2800" b="1" kern="1200" cap="none" spc="0" baseline="0">
                <a:solidFill>
                  <a:schemeClr val="tx1">
                    <a:lumMod val="50000"/>
                    <a:lumOff val="50000"/>
                  </a:schemeClr>
                </a:solidFill>
                <a:latin typeface="+mj-lt"/>
                <a:ea typeface="+mj-ea"/>
                <a:cs typeface="+mj-cs"/>
              </a:defRPr>
            </a:lvl1pPr>
          </a:lstStyle>
          <a:p>
            <a:r>
              <a:rPr lang="en-ZA" sz="2400" dirty="0"/>
              <a:t>ANNEXURE 3: CSE-1154-001-CAT-E48 VERSION 2</a:t>
            </a:r>
            <a:endParaRPr lang="en-US" sz="2400" dirty="0"/>
          </a:p>
        </p:txBody>
      </p:sp>
    </p:spTree>
    <p:extLst>
      <p:ext uri="{BB962C8B-B14F-4D97-AF65-F5344CB8AC3E}">
        <p14:creationId xmlns:p14="http://schemas.microsoft.com/office/powerpoint/2010/main" val="224516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AB73C8F-E4DA-45F1-8CBA-E53B074678A2}"/>
              </a:ext>
            </a:extLst>
          </p:cNvPr>
          <p:cNvSpPr txBox="1">
            <a:spLocks/>
          </p:cNvSpPr>
          <p:nvPr/>
        </p:nvSpPr>
        <p:spPr>
          <a:xfrm>
            <a:off x="1484575" y="4113726"/>
            <a:ext cx="7012180" cy="2122182"/>
          </a:xfrm>
          <a:prstGeom prst="rect">
            <a:avLst/>
          </a:prstGeom>
        </p:spPr>
        <p:txBody>
          <a:bodyPr/>
          <a:lst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a:lnSpc>
                <a:spcPct val="150000"/>
              </a:lnSpc>
            </a:pPr>
            <a:r>
              <a:rPr lang="en-US" sz="3200" b="1">
                <a:solidFill>
                  <a:schemeClr val="bg1"/>
                </a:solidFill>
                <a:cs typeface="Apex Serif Book"/>
              </a:rPr>
              <a:t>QUESTIONS</a:t>
            </a:r>
          </a:p>
        </p:txBody>
      </p:sp>
    </p:spTree>
    <p:extLst>
      <p:ext uri="{BB962C8B-B14F-4D97-AF65-F5344CB8AC3E}">
        <p14:creationId xmlns:p14="http://schemas.microsoft.com/office/powerpoint/2010/main" val="138043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nvPr>
        </p:nvGraphicFramePr>
        <p:xfrm>
          <a:off x="1525192" y="858443"/>
          <a:ext cx="1190" cy="119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25192" y="858443"/>
                        <a:ext cx="1190" cy="1190"/>
                      </a:xfrm>
                      <a:prstGeom prst="rect">
                        <a:avLst/>
                      </a:prstGeom>
                    </p:spPr>
                  </p:pic>
                </p:oleObj>
              </mc:Fallback>
            </mc:AlternateContent>
          </a:graphicData>
        </a:graphic>
      </p:graphicFrame>
      <p:sp>
        <p:nvSpPr>
          <p:cNvPr id="5" name="Rectangle 4" hidden="1"/>
          <p:cNvSpPr/>
          <p:nvPr>
            <p:custDataLst>
              <p:tags r:id="rId3"/>
            </p:custDataLst>
          </p:nvPr>
        </p:nvSpPr>
        <p:spPr bwMode="auto">
          <a:xfrm>
            <a:off x="1524002" y="857252"/>
            <a:ext cx="119063" cy="11906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ZA" sz="1900">
              <a:solidFill>
                <a:srgbClr val="768F4C"/>
              </a:solidFill>
              <a:latin typeface="Calibri" panose="020F0502020204030204" pitchFamily="34" charset="0"/>
              <a:sym typeface="Calibri" panose="020F0502020204030204" pitchFamily="34" charset="0"/>
            </a:endParaRPr>
          </a:p>
        </p:txBody>
      </p:sp>
      <p:sp>
        <p:nvSpPr>
          <p:cNvPr id="2" name="Title 1"/>
          <p:cNvSpPr>
            <a:spLocks noGrp="1"/>
          </p:cNvSpPr>
          <p:nvPr>
            <p:ph type="ctrTitle"/>
          </p:nvPr>
        </p:nvSpPr>
        <p:spPr/>
        <p:txBody>
          <a:bodyPr/>
          <a:lstStyle/>
          <a:p>
            <a:r>
              <a:rPr lang="en-ZA" altLang="en-US" sz="2400"/>
              <a:t>AGENDA</a:t>
            </a:r>
            <a:endParaRPr lang="en-ZA" sz="2400"/>
          </a:p>
        </p:txBody>
      </p:sp>
      <p:sp>
        <p:nvSpPr>
          <p:cNvPr id="6" name="Content Placeholder 5">
            <a:extLst>
              <a:ext uri="{FF2B5EF4-FFF2-40B4-BE49-F238E27FC236}">
                <a16:creationId xmlns:a16="http://schemas.microsoft.com/office/drawing/2014/main" id="{17A7AF65-833E-4244-BF69-ACD997DACFE8}"/>
              </a:ext>
            </a:extLst>
          </p:cNvPr>
          <p:cNvSpPr>
            <a:spLocks noGrp="1"/>
          </p:cNvSpPr>
          <p:nvPr>
            <p:ph idx="1"/>
          </p:nvPr>
        </p:nvSpPr>
        <p:spPr>
          <a:xfrm>
            <a:off x="568328" y="1139483"/>
            <a:ext cx="11055343" cy="5528603"/>
          </a:xfrm>
        </p:spPr>
        <p:txBody>
          <a:bodyPr/>
          <a:lstStyle/>
          <a:p>
            <a:pPr marL="457200" indent="-457200">
              <a:spcBef>
                <a:spcPct val="50000"/>
              </a:spcBef>
              <a:buFont typeface="+mj-lt"/>
              <a:buAutoNum type="arabicPeriod"/>
              <a:defRPr/>
            </a:pPr>
            <a:r>
              <a:rPr lang="en-ZA" altLang="en-US" dirty="0">
                <a:solidFill>
                  <a:schemeClr val="tx1"/>
                </a:solidFill>
                <a:cs typeface="Arial" charset="0"/>
              </a:rPr>
              <a:t>Introduction / Welcoming </a:t>
            </a:r>
          </a:p>
          <a:p>
            <a:pPr marL="457200" indent="-457200">
              <a:spcBef>
                <a:spcPct val="50000"/>
              </a:spcBef>
              <a:buFont typeface="+mj-lt"/>
              <a:buAutoNum type="arabicPeriod"/>
              <a:defRPr/>
            </a:pPr>
            <a:r>
              <a:rPr lang="en-ZA" altLang="en-US" dirty="0">
                <a:solidFill>
                  <a:schemeClr val="tx1"/>
                </a:solidFill>
                <a:cs typeface="Arial" charset="0"/>
              </a:rPr>
              <a:t>Safety </a:t>
            </a:r>
          </a:p>
          <a:p>
            <a:pPr marL="457200" indent="-457200">
              <a:spcBef>
                <a:spcPct val="50000"/>
              </a:spcBef>
              <a:buFont typeface="+mj-lt"/>
              <a:buAutoNum type="arabicPeriod"/>
              <a:defRPr/>
            </a:pPr>
            <a:r>
              <a:rPr lang="en-ZA" altLang="en-US" dirty="0">
                <a:solidFill>
                  <a:schemeClr val="tx1"/>
                </a:solidFill>
                <a:cs typeface="Arial" charset="0"/>
              </a:rPr>
              <a:t>Housekeeping and General Rules</a:t>
            </a:r>
            <a:endParaRPr lang="en-GB" altLang="en-US" dirty="0">
              <a:solidFill>
                <a:schemeClr val="tx1"/>
              </a:solidFill>
              <a:cs typeface="Arial" charset="0"/>
            </a:endParaRPr>
          </a:p>
          <a:p>
            <a:pPr marL="457200" indent="-457200">
              <a:spcBef>
                <a:spcPct val="50000"/>
              </a:spcBef>
              <a:buFont typeface="+mj-lt"/>
              <a:buAutoNum type="arabicPeriod"/>
              <a:defRPr/>
            </a:pPr>
            <a:r>
              <a:rPr lang="en-ZA" altLang="en-US" dirty="0">
                <a:solidFill>
                  <a:schemeClr val="tx1"/>
                </a:solidFill>
                <a:cs typeface="Arial" charset="0"/>
              </a:rPr>
              <a:t>Attendance</a:t>
            </a:r>
          </a:p>
          <a:p>
            <a:pPr marL="457200" indent="-457200">
              <a:spcBef>
                <a:spcPct val="50000"/>
              </a:spcBef>
              <a:buFont typeface="+mj-lt"/>
              <a:buAutoNum type="arabicPeriod"/>
              <a:defRPr/>
            </a:pPr>
            <a:r>
              <a:rPr lang="en-ZA" altLang="en-US" dirty="0">
                <a:solidFill>
                  <a:schemeClr val="tx1"/>
                </a:solidFill>
                <a:cs typeface="Arial" charset="0"/>
              </a:rPr>
              <a:t>Allow for completion of the presentation</a:t>
            </a:r>
          </a:p>
          <a:p>
            <a:pPr marL="457200" indent="-457200">
              <a:spcBef>
                <a:spcPct val="50000"/>
              </a:spcBef>
              <a:buFont typeface="+mj-lt"/>
              <a:buAutoNum type="arabicPeriod"/>
              <a:defRPr/>
            </a:pPr>
            <a:r>
              <a:rPr lang="en-ZA" altLang="en-US" dirty="0">
                <a:solidFill>
                  <a:schemeClr val="tx1"/>
                </a:solidFill>
                <a:cs typeface="Arial" charset="0"/>
              </a:rPr>
              <a:t>In the interest of fairness, all questions relating to clarification of this RFP are to be submitted in writing to </a:t>
            </a:r>
            <a:r>
              <a:rPr lang="en-ZA" altLang="en-US" dirty="0">
                <a:solidFill>
                  <a:schemeClr val="tx1"/>
                </a:solidFill>
                <a:cs typeface="Arial" charset="0"/>
                <a:hlinkClick r:id="rId7">
                  <a:extLst>
                    <a:ext uri="{A12FA001-AC4F-418D-AE19-62706E023703}">
                      <ahyp:hlinkClr xmlns:ahyp="http://schemas.microsoft.com/office/drawing/2018/hyperlinkcolor" val="tx"/>
                    </a:ext>
                  </a:extLst>
                </a:hlinkClick>
              </a:rPr>
              <a:t>Madumetja.Mabitsela@transnet.net</a:t>
            </a:r>
            <a:r>
              <a:rPr lang="en-ZA" altLang="en-US" dirty="0">
                <a:solidFill>
                  <a:schemeClr val="tx1"/>
                </a:solidFill>
                <a:cs typeface="Arial" charset="0"/>
              </a:rPr>
              <a:t> by the 20 January 2023 at 12:00am. Answers will be shared with </a:t>
            </a:r>
            <a:r>
              <a:rPr lang="en-ZA" altLang="en-US" b="1" dirty="0">
                <a:solidFill>
                  <a:schemeClr val="tx1"/>
                </a:solidFill>
                <a:cs typeface="Arial" charset="0"/>
              </a:rPr>
              <a:t>ALL</a:t>
            </a:r>
            <a:r>
              <a:rPr lang="en-ZA" altLang="en-US" dirty="0">
                <a:solidFill>
                  <a:schemeClr val="tx1"/>
                </a:solidFill>
                <a:cs typeface="Arial" charset="0"/>
              </a:rPr>
              <a:t> Bidders present at this non-compulsory Briefing Session</a:t>
            </a:r>
          </a:p>
          <a:p>
            <a:pPr marL="457200" indent="-457200">
              <a:spcBef>
                <a:spcPct val="50000"/>
              </a:spcBef>
              <a:buFont typeface="+mj-lt"/>
              <a:buAutoNum type="arabicPeriod"/>
              <a:defRPr/>
            </a:pPr>
            <a:r>
              <a:rPr lang="en-US" altLang="en-US" dirty="0">
                <a:solidFill>
                  <a:schemeClr val="tx1"/>
                </a:solidFill>
                <a:cs typeface="Arial" charset="0"/>
              </a:rPr>
              <a:t>After the closing date of the RFP, a Respondent may only communicate with the Prudence Nkabinde, at telephone number 011 584 0821, email </a:t>
            </a:r>
            <a:r>
              <a:rPr lang="en-US" altLang="en-US" u="sng" dirty="0">
                <a:solidFill>
                  <a:schemeClr val="tx1"/>
                </a:solidFill>
                <a:cs typeface="Arial" charset="0"/>
              </a:rPr>
              <a:t>Prudence.Nkabinde@transnet.net</a:t>
            </a:r>
            <a:r>
              <a:rPr lang="en-US" altLang="en-US" dirty="0">
                <a:solidFill>
                  <a:schemeClr val="tx1"/>
                </a:solidFill>
                <a:cs typeface="Arial" charset="0"/>
              </a:rPr>
              <a:t> on any matter relating to its RFP Proposal.</a:t>
            </a:r>
            <a:endParaRPr lang="en-ZA" altLang="en-US" dirty="0">
              <a:solidFill>
                <a:schemeClr val="tx1"/>
              </a:solidFill>
              <a:cs typeface="Arial" charset="0"/>
            </a:endParaRPr>
          </a:p>
          <a:p>
            <a:pPr marL="457200" indent="-457200">
              <a:spcBef>
                <a:spcPct val="50000"/>
              </a:spcBef>
              <a:buFont typeface="+mj-lt"/>
              <a:buAutoNum type="arabicPeriod"/>
              <a:defRPr/>
            </a:pPr>
            <a:r>
              <a:rPr lang="en-ZA" altLang="en-US" dirty="0">
                <a:solidFill>
                  <a:schemeClr val="tx1"/>
                </a:solidFill>
                <a:cs typeface="Arial" charset="0"/>
              </a:rPr>
              <a:t>Information will not be repeated for the benefit of Respondents joining late</a:t>
            </a:r>
            <a:endParaRPr lang="en-ZA" dirty="0">
              <a:solidFill>
                <a:schemeClr val="tx1"/>
              </a:solidFill>
            </a:endParaRPr>
          </a:p>
        </p:txBody>
      </p:sp>
    </p:spTree>
    <p:custDataLst>
      <p:tags r:id="rId1"/>
    </p:custDataLst>
    <p:extLst>
      <p:ext uri="{BB962C8B-B14F-4D97-AF65-F5344CB8AC3E}">
        <p14:creationId xmlns:p14="http://schemas.microsoft.com/office/powerpoint/2010/main" val="1115816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A71461BF-74B9-4877-9969-8F6215F87967}"/>
              </a:ext>
            </a:extLst>
          </p:cNvPr>
          <p:cNvSpPr txBox="1">
            <a:spLocks/>
          </p:cNvSpPr>
          <p:nvPr/>
        </p:nvSpPr>
        <p:spPr>
          <a:xfrm>
            <a:off x="1636975" y="4266126"/>
            <a:ext cx="7012180" cy="1280235"/>
          </a:xfrm>
          <a:prstGeom prst="rect">
            <a:avLst/>
          </a:prstGeom>
        </p:spPr>
        <p:txBody>
          <a:bodyPr/>
          <a:lstStyle>
            <a:lvl1pPr marL="0" indent="0" algn="l" defTabSz="779173" rtl="0" eaLnBrk="1" latinLnBrk="0" hangingPunct="1">
              <a:lnSpc>
                <a:spcPct val="110000"/>
              </a:lnSpc>
              <a:spcBef>
                <a:spcPts val="1023"/>
              </a:spcBef>
              <a:spcAft>
                <a:spcPts val="341"/>
              </a:spcAft>
              <a:buFont typeface="Arial" pitchFamily="34" charset="0"/>
              <a:buNone/>
              <a:defRPr sz="2000" kern="1200">
                <a:solidFill>
                  <a:schemeClr val="accent5"/>
                </a:solidFill>
                <a:latin typeface="+mn-lt"/>
                <a:ea typeface="+mn-ea"/>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a:lnSpc>
                <a:spcPct val="150000"/>
              </a:lnSpc>
            </a:pPr>
            <a:r>
              <a:rPr lang="en-US" sz="3200" b="1">
                <a:solidFill>
                  <a:schemeClr val="bg1"/>
                </a:solidFill>
                <a:cs typeface="Apex Serif Book"/>
              </a:rPr>
              <a:t>THANK YOU</a:t>
            </a:r>
          </a:p>
        </p:txBody>
      </p:sp>
    </p:spTree>
    <p:extLst>
      <p:ext uri="{BB962C8B-B14F-4D97-AF65-F5344CB8AC3E}">
        <p14:creationId xmlns:p14="http://schemas.microsoft.com/office/powerpoint/2010/main" val="373043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144589" y="1589"/>
                        <a:ext cx="1587" cy="1587"/>
                      </a:xfrm>
                      <a:prstGeom prst="rect">
                        <a:avLst/>
                      </a:prstGeom>
                    </p:spPr>
                  </p:pic>
                </p:oleObj>
              </mc:Fallback>
            </mc:AlternateContent>
          </a:graphicData>
        </a:graphic>
      </p:graphicFrame>
      <p:sp>
        <p:nvSpPr>
          <p:cNvPr id="2" name="Title 1"/>
          <p:cNvSpPr>
            <a:spLocks noGrp="1"/>
          </p:cNvSpPr>
          <p:nvPr>
            <p:ph type="ctrTitle"/>
          </p:nvPr>
        </p:nvSpPr>
        <p:spPr/>
        <p:txBody>
          <a:bodyPr/>
          <a:lstStyle/>
          <a:p>
            <a:r>
              <a:rPr lang="en-ZA" sz="2400"/>
              <a:t>RFP DESCRIPTION</a:t>
            </a:r>
          </a:p>
        </p:txBody>
      </p:sp>
      <p:sp>
        <p:nvSpPr>
          <p:cNvPr id="3" name="Content Placeholder 2"/>
          <p:cNvSpPr>
            <a:spLocks noGrp="1"/>
          </p:cNvSpPr>
          <p:nvPr>
            <p:ph idx="1"/>
          </p:nvPr>
        </p:nvSpPr>
        <p:spPr/>
        <p:txBody>
          <a:bodyPr/>
          <a:lstStyle/>
          <a:p>
            <a:pPr algn="just"/>
            <a:r>
              <a:rPr lang="en-US" sz="1800" b="1" dirty="0">
                <a:solidFill>
                  <a:schemeClr val="tx1"/>
                </a:solidFill>
                <a:ea typeface="Tahoma"/>
                <a:cs typeface="Tahoma"/>
              </a:rPr>
              <a:t>TRANSNET REQUEST FOR PROPOSAL [RFP] NUMBER : HOAC-HO-38772</a:t>
            </a:r>
          </a:p>
          <a:p>
            <a:pPr algn="just"/>
            <a:endParaRPr lang="en-US" sz="1800" b="1" dirty="0">
              <a:solidFill>
                <a:schemeClr val="tx1"/>
              </a:solidFill>
              <a:ea typeface="Tahoma"/>
              <a:cs typeface="Tahoma"/>
            </a:endParaRPr>
          </a:p>
          <a:p>
            <a:pPr algn="just"/>
            <a:r>
              <a:rPr lang="en-US" sz="1800" b="1" dirty="0">
                <a:solidFill>
                  <a:schemeClr val="tx1"/>
                </a:solidFill>
                <a:ea typeface="Tahoma"/>
                <a:cs typeface="Tahoma"/>
              </a:rPr>
              <a:t>FOR THE FRAMING OF PANEL LIST OF SERVICE PROVIDERS OF THE TRACK AND TRACE DEVICE AND RELATED SERVICES FOR TWO (2) YEARS.</a:t>
            </a:r>
          </a:p>
          <a:p>
            <a:endParaRPr lang="en-GB" sz="1800" b="1" dirty="0">
              <a:solidFill>
                <a:schemeClr val="tx1"/>
              </a:solidFill>
              <a:ea typeface="Tahoma"/>
              <a:cs typeface="Tahoma"/>
            </a:endParaRPr>
          </a:p>
          <a:p>
            <a:r>
              <a:rPr lang="en-GB" sz="1800" b="1" dirty="0">
                <a:solidFill>
                  <a:schemeClr val="tx1"/>
                </a:solidFill>
                <a:ea typeface="Tahoma"/>
                <a:cs typeface="Tahoma"/>
              </a:rPr>
              <a:t>CLOSING DATE		: 	9 February 2023</a:t>
            </a:r>
            <a:endParaRPr lang="en-ZA" sz="1800" b="1" dirty="0">
              <a:solidFill>
                <a:schemeClr val="tx1"/>
              </a:solidFill>
              <a:ea typeface="Tahoma"/>
              <a:cs typeface="Tahoma"/>
            </a:endParaRPr>
          </a:p>
          <a:p>
            <a:r>
              <a:rPr lang="en-GB" sz="1800" b="1" dirty="0">
                <a:solidFill>
                  <a:schemeClr val="tx1"/>
                </a:solidFill>
                <a:ea typeface="Tahoma"/>
                <a:cs typeface="Tahoma"/>
              </a:rPr>
              <a:t>CLOSING TIME		: 	12pm</a:t>
            </a:r>
            <a:endParaRPr lang="en-ZA" sz="1800" b="1" dirty="0">
              <a:solidFill>
                <a:schemeClr val="tx1"/>
              </a:solidFill>
              <a:ea typeface="Tahoma"/>
              <a:cs typeface="Tahoma"/>
            </a:endParaRPr>
          </a:p>
          <a:p>
            <a:r>
              <a:rPr lang="en-GB" sz="1800" b="1" dirty="0">
                <a:solidFill>
                  <a:schemeClr val="tx1"/>
                </a:solidFill>
                <a:ea typeface="Tahoma"/>
                <a:cs typeface="Tahoma"/>
              </a:rPr>
              <a:t>BID VALIDITY PERIOD	: 	200 BUSINESS DAYS FROM CLOSING DATE (28 November 2023)</a:t>
            </a:r>
            <a:endParaRPr lang="en-ZA" sz="1800" b="1" dirty="0">
              <a:solidFill>
                <a:schemeClr val="tx1"/>
              </a:solidFill>
              <a:ea typeface="Tahoma"/>
              <a:cs typeface="Tahoma"/>
            </a:endParaRPr>
          </a:p>
          <a:p>
            <a:endParaRPr lang="en-ZA" sz="1400" dirty="0"/>
          </a:p>
        </p:txBody>
      </p:sp>
      <p:sp>
        <p:nvSpPr>
          <p:cNvPr id="5" name="Footer Placeholder 4">
            <a:extLst>
              <a:ext uri="{FF2B5EF4-FFF2-40B4-BE49-F238E27FC236}">
                <a16:creationId xmlns:a16="http://schemas.microsoft.com/office/drawing/2014/main" id="{0ED6E2A0-B3BE-4356-917D-B11DF1522DAA}"/>
              </a:ext>
            </a:extLst>
          </p:cNvPr>
          <p:cNvSpPr>
            <a:spLocks noGrp="1"/>
          </p:cNvSpPr>
          <p:nvPr>
            <p:ph type="ftr" sz="quarter" idx="4294967295"/>
          </p:nvPr>
        </p:nvSpPr>
        <p:spPr>
          <a:xfrm>
            <a:off x="0" y="6597650"/>
            <a:ext cx="7158038" cy="260350"/>
          </a:xfrm>
          <a:prstGeom prst="rect">
            <a:avLst/>
          </a:prstGeom>
        </p:spPr>
        <p:txBody>
          <a:bodyPr anchor="ctr"/>
          <a:lstStyle/>
          <a:p>
            <a:r>
              <a:rPr lang="en-ZA" sz="800" i="1"/>
              <a:t>Footnote/Source: Delete of not required</a:t>
            </a:r>
          </a:p>
        </p:txBody>
      </p:sp>
    </p:spTree>
    <p:extLst>
      <p:ext uri="{BB962C8B-B14F-4D97-AF65-F5344CB8AC3E}">
        <p14:creationId xmlns:p14="http://schemas.microsoft.com/office/powerpoint/2010/main" val="408044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144589" y="1589"/>
                        <a:ext cx="1587" cy="1587"/>
                      </a:xfrm>
                      <a:prstGeom prst="rect">
                        <a:avLst/>
                      </a:prstGeom>
                    </p:spPr>
                  </p:pic>
                </p:oleObj>
              </mc:Fallback>
            </mc:AlternateContent>
          </a:graphicData>
        </a:graphic>
      </p:graphicFrame>
      <p:sp>
        <p:nvSpPr>
          <p:cNvPr id="5" name="Title 4"/>
          <p:cNvSpPr>
            <a:spLocks noGrp="1"/>
          </p:cNvSpPr>
          <p:nvPr>
            <p:ph type="ctrTitle"/>
          </p:nvPr>
        </p:nvSpPr>
        <p:spPr/>
        <p:txBody>
          <a:bodyPr/>
          <a:lstStyle/>
          <a:p>
            <a:r>
              <a:rPr lang="en-ZA" sz="2400" dirty="0"/>
              <a:t>NOTICE TO BIDDERS</a:t>
            </a:r>
          </a:p>
        </p:txBody>
      </p:sp>
      <p:sp>
        <p:nvSpPr>
          <p:cNvPr id="4" name="Content Placeholder 3"/>
          <p:cNvSpPr>
            <a:spLocks noGrp="1"/>
          </p:cNvSpPr>
          <p:nvPr>
            <p:ph idx="1"/>
          </p:nvPr>
        </p:nvSpPr>
        <p:spPr/>
        <p:txBody>
          <a:bodyPr/>
          <a:lstStyle/>
          <a:p>
            <a:pPr>
              <a:spcBef>
                <a:spcPct val="50000"/>
              </a:spcBef>
              <a:defRPr/>
            </a:pPr>
            <a:r>
              <a:rPr lang="en-US" altLang="en-US" sz="1800" b="1" dirty="0">
                <a:solidFill>
                  <a:schemeClr val="tx1"/>
                </a:solidFill>
                <a:ea typeface="Tahoma"/>
                <a:cs typeface="Tahoma"/>
              </a:rPr>
              <a:t>SECTION 2 </a:t>
            </a:r>
            <a:r>
              <a:rPr lang="en-US" altLang="en-US" dirty="0"/>
              <a:t>Refer to Page 5/33</a:t>
            </a:r>
            <a:endParaRPr lang="en-US" altLang="en-US" sz="1800" b="1" dirty="0">
              <a:solidFill>
                <a:schemeClr val="tx1"/>
              </a:solidFill>
              <a:ea typeface="Tahoma"/>
              <a:cs typeface="Tahoma"/>
            </a:endParaRPr>
          </a:p>
          <a:p>
            <a:r>
              <a:rPr lang="en-US" sz="1800" dirty="0">
                <a:solidFill>
                  <a:schemeClr val="tx1"/>
                </a:solidFill>
                <a:ea typeface="Tahoma"/>
                <a:cs typeface="Tahoma"/>
              </a:rPr>
              <a:t>This RFP may be downloaded directly from National Treasury’s e-Tender Publication Portal at www.etenders.gov.za.</a:t>
            </a:r>
          </a:p>
          <a:p>
            <a:r>
              <a:rPr lang="en-US" sz="1800" b="1" dirty="0">
                <a:solidFill>
                  <a:schemeClr val="tx1"/>
                </a:solidFill>
                <a:ea typeface="Tahoma"/>
                <a:cs typeface="Tahoma"/>
              </a:rPr>
              <a:t>PROPOSAL SUBMISSION</a:t>
            </a:r>
          </a:p>
          <a:p>
            <a:r>
              <a:rPr lang="en-US" sz="1800" dirty="0">
                <a:solidFill>
                  <a:schemeClr val="tx1"/>
                </a:solidFill>
                <a:ea typeface="Tahoma"/>
                <a:cs typeface="Tahoma"/>
              </a:rPr>
              <a:t>a) The Transnet e-Tender Submission Portal can be accessed as follows:</a:t>
            </a:r>
          </a:p>
          <a:p>
            <a:r>
              <a:rPr lang="en-US" sz="1800" dirty="0">
                <a:solidFill>
                  <a:schemeClr val="tx1"/>
                </a:solidFill>
                <a:ea typeface="Tahoma"/>
                <a:cs typeface="Tahoma"/>
              </a:rPr>
              <a:t>▪ Log on to the Transnet </a:t>
            </a:r>
            <a:r>
              <a:rPr lang="en-US" sz="1800" dirty="0" err="1">
                <a:solidFill>
                  <a:schemeClr val="tx1"/>
                </a:solidFill>
                <a:ea typeface="Tahoma"/>
                <a:cs typeface="Tahoma"/>
              </a:rPr>
              <a:t>eTenders</a:t>
            </a:r>
            <a:r>
              <a:rPr lang="en-US" sz="1800" dirty="0">
                <a:solidFill>
                  <a:schemeClr val="tx1"/>
                </a:solidFill>
                <a:ea typeface="Tahoma"/>
                <a:cs typeface="Tahoma"/>
              </a:rPr>
              <a:t> management platform website (https://www.transnet.net);</a:t>
            </a:r>
          </a:p>
          <a:p>
            <a:r>
              <a:rPr lang="en-US" sz="1800" dirty="0">
                <a:solidFill>
                  <a:schemeClr val="tx1"/>
                </a:solidFill>
                <a:ea typeface="Tahoma"/>
                <a:cs typeface="Tahoma"/>
              </a:rPr>
              <a:t>▪ Click on “TENDERS”; ….</a:t>
            </a:r>
          </a:p>
          <a:p>
            <a:r>
              <a:rPr lang="en-US" sz="1800" dirty="0">
                <a:solidFill>
                  <a:schemeClr val="tx1"/>
                </a:solidFill>
                <a:ea typeface="Tahoma"/>
                <a:cs typeface="Tahoma"/>
              </a:rPr>
              <a:t>Bidders are required to ensure that electronic bid submissions are done at </a:t>
            </a:r>
            <a:r>
              <a:rPr lang="en-US" sz="1800" dirty="0">
                <a:solidFill>
                  <a:schemeClr val="tx1"/>
                </a:solidFill>
                <a:highlight>
                  <a:srgbClr val="FFFF00"/>
                </a:highlight>
                <a:ea typeface="Tahoma"/>
                <a:cs typeface="Tahoma"/>
              </a:rPr>
              <a:t>least a day before the closing </a:t>
            </a:r>
            <a:r>
              <a:rPr lang="en-US" sz="1800" dirty="0">
                <a:solidFill>
                  <a:schemeClr val="tx1"/>
                </a:solidFill>
                <a:ea typeface="Tahoma"/>
                <a:cs typeface="Tahoma"/>
              </a:rPr>
              <a:t>date to prevent issues which they may encounter due to their internet speed, bandwidth or the size of the number of uploads they are submitting. Please do not wait for the last hour to submit. A Bidder can upload 30MB per upload and multiple uploads are permitted</a:t>
            </a:r>
          </a:p>
        </p:txBody>
      </p:sp>
      <p:sp>
        <p:nvSpPr>
          <p:cNvPr id="6" name="Footer Placeholder 4">
            <a:extLst>
              <a:ext uri="{FF2B5EF4-FFF2-40B4-BE49-F238E27FC236}">
                <a16:creationId xmlns:a16="http://schemas.microsoft.com/office/drawing/2014/main" id="{0ED6E2A0-B3BE-4356-917D-B11DF1522DAA}"/>
              </a:ext>
            </a:extLst>
          </p:cNvPr>
          <p:cNvSpPr txBox="1">
            <a:spLocks/>
          </p:cNvSpPr>
          <p:nvPr/>
        </p:nvSpPr>
        <p:spPr>
          <a:xfrm>
            <a:off x="1271468" y="6597650"/>
            <a:ext cx="7157904" cy="260350"/>
          </a:xfrm>
          <a:prstGeom prst="rect">
            <a:avLst/>
          </a:prstGeom>
        </p:spPr>
        <p:txBody>
          <a:bodyPr anchor="ct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66481" algn="l" rtl="0" fontAlgn="base">
              <a:spcBef>
                <a:spcPct val="0"/>
              </a:spcBef>
              <a:spcAft>
                <a:spcPct val="0"/>
              </a:spcAft>
              <a:defRPr sz="1600" kern="1200">
                <a:solidFill>
                  <a:schemeClr val="tx1"/>
                </a:solidFill>
                <a:latin typeface="Arial" charset="0"/>
                <a:ea typeface="+mn-ea"/>
                <a:cs typeface="+mn-cs"/>
              </a:defRPr>
            </a:lvl2pPr>
            <a:lvl3pPr marL="932962" algn="l" rtl="0" fontAlgn="base">
              <a:spcBef>
                <a:spcPct val="0"/>
              </a:spcBef>
              <a:spcAft>
                <a:spcPct val="0"/>
              </a:spcAft>
              <a:defRPr sz="1600" kern="1200">
                <a:solidFill>
                  <a:schemeClr val="tx1"/>
                </a:solidFill>
                <a:latin typeface="Arial" charset="0"/>
                <a:ea typeface="+mn-ea"/>
                <a:cs typeface="+mn-cs"/>
              </a:defRPr>
            </a:lvl3pPr>
            <a:lvl4pPr marL="1399443" algn="l" rtl="0" fontAlgn="base">
              <a:spcBef>
                <a:spcPct val="0"/>
              </a:spcBef>
              <a:spcAft>
                <a:spcPct val="0"/>
              </a:spcAft>
              <a:defRPr sz="1600" kern="1200">
                <a:solidFill>
                  <a:schemeClr val="tx1"/>
                </a:solidFill>
                <a:latin typeface="Arial" charset="0"/>
                <a:ea typeface="+mn-ea"/>
                <a:cs typeface="+mn-cs"/>
              </a:defRPr>
            </a:lvl4pPr>
            <a:lvl5pPr marL="1865925" algn="l" rtl="0" fontAlgn="base">
              <a:spcBef>
                <a:spcPct val="0"/>
              </a:spcBef>
              <a:spcAft>
                <a:spcPct val="0"/>
              </a:spcAft>
              <a:defRPr sz="1600" kern="1200">
                <a:solidFill>
                  <a:schemeClr val="tx1"/>
                </a:solidFill>
                <a:latin typeface="Arial" charset="0"/>
                <a:ea typeface="+mn-ea"/>
                <a:cs typeface="+mn-cs"/>
              </a:defRPr>
            </a:lvl5pPr>
            <a:lvl6pPr marL="2332406" algn="l" defTabSz="932962" rtl="0" eaLnBrk="1" latinLnBrk="0" hangingPunct="1">
              <a:defRPr sz="1600" kern="1200">
                <a:solidFill>
                  <a:schemeClr val="tx1"/>
                </a:solidFill>
                <a:latin typeface="Arial" charset="0"/>
                <a:ea typeface="+mn-ea"/>
                <a:cs typeface="+mn-cs"/>
              </a:defRPr>
            </a:lvl6pPr>
            <a:lvl7pPr marL="2798887" algn="l" defTabSz="932962" rtl="0" eaLnBrk="1" latinLnBrk="0" hangingPunct="1">
              <a:defRPr sz="1600" kern="1200">
                <a:solidFill>
                  <a:schemeClr val="tx1"/>
                </a:solidFill>
                <a:latin typeface="Arial" charset="0"/>
                <a:ea typeface="+mn-ea"/>
                <a:cs typeface="+mn-cs"/>
              </a:defRPr>
            </a:lvl7pPr>
            <a:lvl8pPr marL="3265368" algn="l" defTabSz="932962" rtl="0" eaLnBrk="1" latinLnBrk="0" hangingPunct="1">
              <a:defRPr sz="1600" kern="1200">
                <a:solidFill>
                  <a:schemeClr val="tx1"/>
                </a:solidFill>
                <a:latin typeface="Arial" charset="0"/>
                <a:ea typeface="+mn-ea"/>
                <a:cs typeface="+mn-cs"/>
              </a:defRPr>
            </a:lvl8pPr>
            <a:lvl9pPr marL="3731849" algn="l" defTabSz="932962" rtl="0" eaLnBrk="1" latinLnBrk="0" hangingPunct="1">
              <a:defRPr sz="1600" kern="1200">
                <a:solidFill>
                  <a:schemeClr val="tx1"/>
                </a:solidFill>
                <a:latin typeface="Arial" charset="0"/>
                <a:ea typeface="+mn-ea"/>
                <a:cs typeface="+mn-cs"/>
              </a:defRPr>
            </a:lvl9pPr>
          </a:lstStyle>
          <a:p>
            <a:endParaRPr lang="en-ZA" sz="800" i="1">
              <a:latin typeface="+mn-lt"/>
            </a:endParaRPr>
          </a:p>
        </p:txBody>
      </p:sp>
    </p:spTree>
    <p:extLst>
      <p:ext uri="{BB962C8B-B14F-4D97-AF65-F5344CB8AC3E}">
        <p14:creationId xmlns:p14="http://schemas.microsoft.com/office/powerpoint/2010/main" val="4138312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44589" y="1589"/>
                        <a:ext cx="1587" cy="1587"/>
                      </a:xfrm>
                      <a:prstGeom prst="rect">
                        <a:avLst/>
                      </a:prstGeom>
                    </p:spPr>
                  </p:pic>
                </p:oleObj>
              </mc:Fallback>
            </mc:AlternateContent>
          </a:graphicData>
        </a:graphic>
      </p:graphicFrame>
      <p:sp>
        <p:nvSpPr>
          <p:cNvPr id="14" name="Title 13"/>
          <p:cNvSpPr>
            <a:spLocks noGrp="1"/>
          </p:cNvSpPr>
          <p:nvPr>
            <p:ph type="ctrTitle"/>
          </p:nvPr>
        </p:nvSpPr>
        <p:spPr/>
        <p:txBody>
          <a:bodyPr/>
          <a:lstStyle/>
          <a:p>
            <a:r>
              <a:rPr lang="en-ZA" sz="2400"/>
              <a:t>EVALUATION METHODOLOGY</a:t>
            </a:r>
            <a:endParaRPr lang="en-ZA" sz="3200"/>
          </a:p>
        </p:txBody>
      </p:sp>
      <p:sp>
        <p:nvSpPr>
          <p:cNvPr id="4" name="Content Placeholder 3">
            <a:extLst>
              <a:ext uri="{FF2B5EF4-FFF2-40B4-BE49-F238E27FC236}">
                <a16:creationId xmlns:a16="http://schemas.microsoft.com/office/drawing/2014/main" id="{AB74FF69-2EF9-4319-929F-7959180D4033}"/>
              </a:ext>
            </a:extLst>
          </p:cNvPr>
          <p:cNvSpPr>
            <a:spLocks noGrp="1"/>
          </p:cNvSpPr>
          <p:nvPr>
            <p:ph idx="1"/>
          </p:nvPr>
        </p:nvSpPr>
        <p:spPr>
          <a:xfrm>
            <a:off x="568328" y="1201381"/>
            <a:ext cx="11055343" cy="5299629"/>
          </a:xfrm>
        </p:spPr>
        <p:txBody>
          <a:bodyPr/>
          <a:lstStyle/>
          <a:p>
            <a:r>
              <a:rPr lang="en-US" dirty="0"/>
              <a:t>REFER TO PAGE 12/33</a:t>
            </a:r>
          </a:p>
          <a:p>
            <a:r>
              <a:rPr lang="en-US" sz="1800" dirty="0">
                <a:solidFill>
                  <a:schemeClr val="tx1"/>
                </a:solidFill>
                <a:ea typeface="Tahoma"/>
                <a:cs typeface="Tahoma"/>
              </a:rPr>
              <a:t>N.B Evaluation of the various stages will normally take place in a sequential manner. However, in order to expedite the process, Transnet reserves the right to conduct the different steps of the evaluation process in parallel. In such instances the evaluation of bidders at any given stage must not be interpreted to mean that bidders have necessarily passed any previous stage(s).</a:t>
            </a:r>
          </a:p>
          <a:p>
            <a:r>
              <a:rPr lang="en-ZA" sz="1800" b="1" dirty="0">
                <a:solidFill>
                  <a:schemeClr val="tx1"/>
                </a:solidFill>
                <a:ea typeface="Tahoma"/>
                <a:cs typeface="Tahoma"/>
              </a:rPr>
              <a:t>MANDATORY RETURNABLE DOCUMENTS </a:t>
            </a:r>
            <a:r>
              <a:rPr lang="en-ZA" sz="1800" dirty="0">
                <a:solidFill>
                  <a:schemeClr val="tx1"/>
                </a:solidFill>
                <a:ea typeface="Tahoma"/>
                <a:cs typeface="Tahoma"/>
              </a:rPr>
              <a:t>		</a:t>
            </a:r>
          </a:p>
          <a:p>
            <a:r>
              <a:rPr lang="en-ZA" sz="1800" dirty="0">
                <a:solidFill>
                  <a:schemeClr val="tx1"/>
                </a:solidFill>
                <a:ea typeface="Tahoma"/>
                <a:cs typeface="Tahoma"/>
              </a:rPr>
              <a:t>SECTION 1: SBD1 Form ( Refer to page 3/33 in the RFP)</a:t>
            </a:r>
          </a:p>
          <a:p>
            <a:r>
              <a:rPr lang="en-US" b="1" dirty="0"/>
              <a:t>Failure to provide all these Mandatory Returnable Documents at the Closing Date and time of this RFP will result in a Respondent’s disqualification. </a:t>
            </a:r>
            <a:r>
              <a:rPr lang="en-US" dirty="0"/>
              <a:t>	</a:t>
            </a:r>
          </a:p>
          <a:p>
            <a:endParaRPr lang="en-ZA" b="0" i="0" u="none" strike="noStrike" baseline="0" dirty="0">
              <a:solidFill>
                <a:schemeClr val="tx1"/>
              </a:solidFill>
              <a:latin typeface="Tahoma" panose="020B0604030504040204" pitchFamily="34" charset="0"/>
            </a:endParaRPr>
          </a:p>
          <a:p>
            <a:r>
              <a:rPr lang="en-US" sz="1800" b="0" i="0" u="none" strike="noStrike" baseline="0" dirty="0">
                <a:solidFill>
                  <a:srgbClr val="000000"/>
                </a:solidFill>
                <a:latin typeface="Tahoma" panose="020B0604030504040204" pitchFamily="34" charset="0"/>
              </a:rPr>
              <a:t>	</a:t>
            </a:r>
          </a:p>
          <a:p>
            <a:endParaRPr lang="en-ZA" dirty="0"/>
          </a:p>
        </p:txBody>
      </p:sp>
    </p:spTree>
    <p:extLst>
      <p:ext uri="{BB962C8B-B14F-4D97-AF65-F5344CB8AC3E}">
        <p14:creationId xmlns:p14="http://schemas.microsoft.com/office/powerpoint/2010/main" val="43813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44589" y="1589"/>
                        <a:ext cx="1587" cy="1587"/>
                      </a:xfrm>
                      <a:prstGeom prst="rect">
                        <a:avLst/>
                      </a:prstGeom>
                    </p:spPr>
                  </p:pic>
                </p:oleObj>
              </mc:Fallback>
            </mc:AlternateContent>
          </a:graphicData>
        </a:graphic>
      </p:graphicFrame>
      <p:sp>
        <p:nvSpPr>
          <p:cNvPr id="14" name="Title 13"/>
          <p:cNvSpPr>
            <a:spLocks noGrp="1"/>
          </p:cNvSpPr>
          <p:nvPr>
            <p:ph type="ctrTitle"/>
          </p:nvPr>
        </p:nvSpPr>
        <p:spPr/>
        <p:txBody>
          <a:bodyPr/>
          <a:lstStyle/>
          <a:p>
            <a:r>
              <a:rPr lang="en-US" sz="2400" dirty="0">
                <a:solidFill>
                  <a:schemeClr val="tx1"/>
                </a:solidFill>
              </a:rPr>
              <a:t>ESSENTIAL RETURNABLE DOCUMENTS </a:t>
            </a:r>
            <a:r>
              <a:rPr lang="en-US" sz="2400" dirty="0"/>
              <a:t>&amp; SCHEDULES	 </a:t>
            </a:r>
            <a:endParaRPr lang="en-ZA" sz="3200" dirty="0"/>
          </a:p>
        </p:txBody>
      </p:sp>
      <p:sp>
        <p:nvSpPr>
          <p:cNvPr id="4" name="Content Placeholder 3">
            <a:extLst>
              <a:ext uri="{FF2B5EF4-FFF2-40B4-BE49-F238E27FC236}">
                <a16:creationId xmlns:a16="http://schemas.microsoft.com/office/drawing/2014/main" id="{AB74FF69-2EF9-4319-929F-7959180D4033}"/>
              </a:ext>
            </a:extLst>
          </p:cNvPr>
          <p:cNvSpPr>
            <a:spLocks noGrp="1"/>
          </p:cNvSpPr>
          <p:nvPr>
            <p:ph idx="1"/>
          </p:nvPr>
        </p:nvSpPr>
        <p:spPr/>
        <p:txBody>
          <a:bodyPr/>
          <a:lstStyle/>
          <a:p>
            <a:r>
              <a:rPr lang="en-US" sz="1800" dirty="0">
                <a:solidFill>
                  <a:schemeClr val="tx1"/>
                </a:solidFill>
                <a:ea typeface="Tahoma"/>
                <a:cs typeface="Tahoma"/>
              </a:rPr>
              <a:t>In the case of Joint Ventures, a copy of the Joint Venture Agreement or written confirmation of the intention to enter into a Joint Venture Agreement</a:t>
            </a:r>
          </a:p>
          <a:p>
            <a:r>
              <a:rPr lang="en-US" sz="1800" dirty="0">
                <a:solidFill>
                  <a:srgbClr val="FF0000"/>
                </a:solidFill>
                <a:ea typeface="Tahoma"/>
                <a:cs typeface="Tahoma"/>
              </a:rPr>
              <a:t>Refer to page 22/33 in the RFP </a:t>
            </a:r>
          </a:p>
          <a:p>
            <a:r>
              <a:rPr lang="en-US" sz="1800" dirty="0">
                <a:solidFill>
                  <a:schemeClr val="tx1"/>
                </a:solidFill>
                <a:ea typeface="Tahoma"/>
                <a:cs typeface="Tahoma"/>
              </a:rPr>
              <a:t>SECTION 5: Proposal Form and List of Returnable documents</a:t>
            </a:r>
          </a:p>
          <a:p>
            <a:r>
              <a:rPr lang="en-US" sz="1800" dirty="0">
                <a:solidFill>
                  <a:schemeClr val="tx1"/>
                </a:solidFill>
                <a:ea typeface="Tahoma"/>
                <a:cs typeface="Tahoma"/>
              </a:rPr>
              <a:t>SECTION 6: Certificate Of Acquaintance with RFP, Terms &amp; Conditions &amp; Applicable Documents</a:t>
            </a:r>
          </a:p>
          <a:p>
            <a:r>
              <a:rPr lang="en-US" sz="1800" dirty="0">
                <a:solidFill>
                  <a:schemeClr val="tx1"/>
                </a:solidFill>
                <a:ea typeface="Tahoma"/>
                <a:cs typeface="Tahoma"/>
              </a:rPr>
              <a:t>SECTION 7: RFP Declaration and Breach of Law Form</a:t>
            </a:r>
          </a:p>
          <a:p>
            <a:r>
              <a:rPr lang="en-US" sz="1800" dirty="0">
                <a:solidFill>
                  <a:schemeClr val="tx1"/>
                </a:solidFill>
                <a:ea typeface="Tahoma"/>
                <a:cs typeface="Tahoma"/>
              </a:rPr>
              <a:t>SECTION 8: RFP Clarification Request Form</a:t>
            </a:r>
          </a:p>
          <a:p>
            <a:r>
              <a:rPr lang="en-US" sz="1800" dirty="0">
                <a:solidFill>
                  <a:schemeClr val="tx1"/>
                </a:solidFill>
                <a:ea typeface="Tahoma"/>
                <a:cs typeface="Tahoma"/>
              </a:rPr>
              <a:t>SECTION 9: Certificate of attendance of non-compulsory RFP Briefing</a:t>
            </a:r>
          </a:p>
          <a:p>
            <a:r>
              <a:rPr lang="en-US" sz="1800" dirty="0">
                <a:solidFill>
                  <a:schemeClr val="tx1"/>
                </a:solidFill>
                <a:ea typeface="Tahoma"/>
                <a:cs typeface="Tahoma"/>
              </a:rPr>
              <a:t>SECTION 10: Protection of Personal Information</a:t>
            </a:r>
          </a:p>
          <a:p>
            <a:r>
              <a:rPr lang="en-US" b="1" dirty="0"/>
              <a:t>Failure to provide essential Returnable Documents will result in Transnet affording Respondents a further opportunity to submit by a set deadline. Should a Respondent thereafter fail to submit the requested documents, this may result in a Respondent’s disqualification. </a:t>
            </a:r>
            <a:r>
              <a:rPr lang="en-US" dirty="0"/>
              <a:t>	</a:t>
            </a:r>
          </a:p>
          <a:p>
            <a:endParaRPr lang="en-US" sz="1800" dirty="0">
              <a:solidFill>
                <a:schemeClr val="tx1"/>
              </a:solidFill>
              <a:ea typeface="Tahoma"/>
              <a:cs typeface="Tahoma"/>
            </a:endParaRPr>
          </a:p>
        </p:txBody>
      </p:sp>
    </p:spTree>
    <p:extLst>
      <p:ext uri="{BB962C8B-B14F-4D97-AF65-F5344CB8AC3E}">
        <p14:creationId xmlns:p14="http://schemas.microsoft.com/office/powerpoint/2010/main" val="3140951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144589" y="1589"/>
                        <a:ext cx="1587" cy="1587"/>
                      </a:xfrm>
                      <a:prstGeom prst="rect">
                        <a:avLst/>
                      </a:prstGeom>
                    </p:spPr>
                  </p:pic>
                </p:oleObj>
              </mc:Fallback>
            </mc:AlternateContent>
          </a:graphicData>
        </a:graphic>
      </p:graphicFrame>
      <p:sp>
        <p:nvSpPr>
          <p:cNvPr id="14" name="Title 13"/>
          <p:cNvSpPr>
            <a:spLocks noGrp="1"/>
          </p:cNvSpPr>
          <p:nvPr>
            <p:ph type="ctrTitle"/>
          </p:nvPr>
        </p:nvSpPr>
        <p:spPr/>
        <p:txBody>
          <a:bodyPr/>
          <a:lstStyle/>
          <a:p>
            <a:r>
              <a:rPr lang="en-US" sz="2400" dirty="0">
                <a:solidFill>
                  <a:schemeClr val="tx1"/>
                </a:solidFill>
              </a:rPr>
              <a:t>ESSENTIAL RETURNABLE DOCUMENTS </a:t>
            </a:r>
            <a:r>
              <a:rPr lang="en-US" sz="2400" dirty="0"/>
              <a:t>&amp; SCHEDULES	 </a:t>
            </a:r>
            <a:endParaRPr lang="en-ZA" sz="3200" dirty="0"/>
          </a:p>
        </p:txBody>
      </p:sp>
      <p:sp>
        <p:nvSpPr>
          <p:cNvPr id="4" name="Content Placeholder 3">
            <a:extLst>
              <a:ext uri="{FF2B5EF4-FFF2-40B4-BE49-F238E27FC236}">
                <a16:creationId xmlns:a16="http://schemas.microsoft.com/office/drawing/2014/main" id="{AB74FF69-2EF9-4319-929F-7959180D4033}"/>
              </a:ext>
            </a:extLst>
          </p:cNvPr>
          <p:cNvSpPr>
            <a:spLocks noGrp="1"/>
          </p:cNvSpPr>
          <p:nvPr>
            <p:ph idx="1"/>
          </p:nvPr>
        </p:nvSpPr>
        <p:spPr/>
        <p:txBody>
          <a:bodyPr/>
          <a:lstStyle/>
          <a:p>
            <a:pPr marL="285750" indent="-285750">
              <a:buFont typeface="Arial" panose="020B0604020202020204" pitchFamily="34" charset="0"/>
              <a:buChar char="•"/>
            </a:pPr>
            <a:r>
              <a:rPr lang="en-US" sz="1800" dirty="0">
                <a:solidFill>
                  <a:schemeClr val="tx1"/>
                </a:solidFill>
                <a:ea typeface="Tahoma"/>
                <a:cs typeface="Tahoma"/>
              </a:rPr>
              <a:t>Annexure 1 - Technical Compliance Sheet, with supporting documentation</a:t>
            </a:r>
          </a:p>
          <a:p>
            <a:pPr marL="285750" indent="-285750">
              <a:buFont typeface="Arial" panose="020B0604020202020204" pitchFamily="34" charset="0"/>
              <a:buChar char="•"/>
            </a:pPr>
            <a:r>
              <a:rPr lang="en-US" sz="1800" dirty="0">
                <a:solidFill>
                  <a:schemeClr val="tx1"/>
                </a:solidFill>
                <a:ea typeface="Tahoma"/>
                <a:cs typeface="Tahoma"/>
              </a:rPr>
              <a:t>IoT platform/device interface document</a:t>
            </a:r>
          </a:p>
          <a:p>
            <a:pPr marL="285750" indent="-285750">
              <a:buFont typeface="Arial" panose="020B0604020202020204" pitchFamily="34" charset="0"/>
              <a:buChar char="•"/>
            </a:pPr>
            <a:r>
              <a:rPr lang="en-US" sz="1800" dirty="0">
                <a:solidFill>
                  <a:schemeClr val="tx1"/>
                </a:solidFill>
                <a:ea typeface="Tahoma"/>
                <a:cs typeface="Tahoma"/>
              </a:rPr>
              <a:t>Declaration sheet, declaring the following items:</a:t>
            </a:r>
          </a:p>
          <a:p>
            <a:pPr marL="285750" indent="-285750">
              <a:buFont typeface="Wingdings" panose="05000000000000000000" pitchFamily="2" charset="2"/>
              <a:buChar char="Ø"/>
            </a:pPr>
            <a:r>
              <a:rPr lang="en-US" sz="1800" dirty="0">
                <a:solidFill>
                  <a:schemeClr val="tx1"/>
                </a:solidFill>
                <a:ea typeface="Tahoma"/>
                <a:cs typeface="Tahoma"/>
              </a:rPr>
              <a:t>The service provider shall provide a secure REST endpoint on their platform, from which Transnet is able to retrieve messages received from the active track and trace devices</a:t>
            </a:r>
          </a:p>
          <a:p>
            <a:pPr marL="285750" indent="-285750">
              <a:buFont typeface="Wingdings" panose="05000000000000000000" pitchFamily="2" charset="2"/>
              <a:buChar char="Ø"/>
            </a:pPr>
            <a:r>
              <a:rPr lang="en-US" sz="1800" dirty="0">
                <a:solidFill>
                  <a:schemeClr val="tx1"/>
                </a:solidFill>
                <a:ea typeface="Tahoma"/>
                <a:cs typeface="Tahoma"/>
              </a:rPr>
              <a:t> As part of the full data set, TFR requires at least (minimum) the data fields as specified in Appendix B of Annexure 2</a:t>
            </a:r>
          </a:p>
          <a:p>
            <a:pPr marL="285750" indent="-285750">
              <a:buFont typeface="Wingdings" panose="05000000000000000000" pitchFamily="2" charset="2"/>
              <a:buChar char="Ø"/>
            </a:pPr>
            <a:r>
              <a:rPr lang="en-US" sz="1800" dirty="0">
                <a:solidFill>
                  <a:schemeClr val="tx1"/>
                </a:solidFill>
                <a:ea typeface="Tahoma"/>
                <a:cs typeface="Tahoma"/>
              </a:rPr>
              <a:t> The service provider shall provide Transnet with a complete message specification</a:t>
            </a:r>
          </a:p>
        </p:txBody>
      </p:sp>
    </p:spTree>
    <p:extLst>
      <p:ext uri="{BB962C8B-B14F-4D97-AF65-F5344CB8AC3E}">
        <p14:creationId xmlns:p14="http://schemas.microsoft.com/office/powerpoint/2010/main" val="346550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5F307-FF32-DA97-A3BB-63EADE38FDC7}"/>
              </a:ext>
            </a:extLst>
          </p:cNvPr>
          <p:cNvSpPr>
            <a:spLocks noGrp="1"/>
          </p:cNvSpPr>
          <p:nvPr>
            <p:ph type="ctrTitle"/>
          </p:nvPr>
        </p:nvSpPr>
        <p:spPr>
          <a:xfrm>
            <a:off x="589941" y="356990"/>
            <a:ext cx="9145218" cy="661832"/>
          </a:xfrm>
        </p:spPr>
        <p:txBody>
          <a:bodyPr/>
          <a:lstStyle/>
          <a:p>
            <a:r>
              <a:rPr lang="en-ZA" sz="2400" dirty="0"/>
              <a:t>EVALUATION</a:t>
            </a:r>
            <a:r>
              <a:rPr lang="en-ZA" dirty="0">
                <a:latin typeface="Tahoma"/>
                <a:ea typeface="Tahoma"/>
                <a:cs typeface="Tahoma"/>
              </a:rPr>
              <a:t> </a:t>
            </a:r>
            <a:r>
              <a:rPr lang="en-ZA" sz="2400" dirty="0"/>
              <a:t>METHODOLOGY</a:t>
            </a:r>
            <a:endParaRPr lang="en-US" sz="2400" dirty="0"/>
          </a:p>
        </p:txBody>
      </p:sp>
      <p:graphicFrame>
        <p:nvGraphicFramePr>
          <p:cNvPr id="4" name="Content Placeholder 3">
            <a:extLst>
              <a:ext uri="{FF2B5EF4-FFF2-40B4-BE49-F238E27FC236}">
                <a16:creationId xmlns:a16="http://schemas.microsoft.com/office/drawing/2014/main" id="{683C55C9-4121-4495-9955-2E69091B7F1F}"/>
              </a:ext>
            </a:extLst>
          </p:cNvPr>
          <p:cNvGraphicFramePr>
            <a:graphicFrameLocks noGrp="1"/>
          </p:cNvGraphicFramePr>
          <p:nvPr>
            <p:ph idx="1"/>
            <p:extLst>
              <p:ext uri="{D42A27DB-BD31-4B8C-83A1-F6EECF244321}">
                <p14:modId xmlns:p14="http://schemas.microsoft.com/office/powerpoint/2010/main" val="2994550316"/>
              </p:ext>
            </p:extLst>
          </p:nvPr>
        </p:nvGraphicFramePr>
        <p:xfrm>
          <a:off x="568328" y="1201381"/>
          <a:ext cx="11055343" cy="529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826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D48B49-B862-45C6-BFCD-064FEF9AC8BC}"/>
              </a:ext>
            </a:extLst>
          </p:cNvPr>
          <p:cNvSpPr>
            <a:spLocks noGrp="1"/>
          </p:cNvSpPr>
          <p:nvPr>
            <p:ph type="body" sz="quarter" idx="11"/>
          </p:nvPr>
        </p:nvSpPr>
        <p:spPr/>
        <p:txBody>
          <a:bodyPr/>
          <a:lstStyle/>
          <a:p>
            <a:pPr algn="just"/>
            <a:r>
              <a:rPr lang="en-US" sz="2400">
                <a:cs typeface="Apex Serif Book"/>
              </a:rPr>
              <a:t>SCOPE OF WORK</a:t>
            </a:r>
          </a:p>
          <a:p>
            <a:pPr algn="just"/>
            <a:r>
              <a:rPr lang="en-US" sz="2400"/>
              <a:t>TECHNICAL – CURRENT STATUS</a:t>
            </a:r>
            <a:endParaRPr lang="en-ZA" sz="2400"/>
          </a:p>
          <a:p>
            <a:pPr algn="just"/>
            <a:endParaRPr lang="en-US" sz="2800">
              <a:cs typeface="Apex Serif Book"/>
            </a:endParaRPr>
          </a:p>
        </p:txBody>
      </p:sp>
    </p:spTree>
    <p:extLst>
      <p:ext uri="{BB962C8B-B14F-4D97-AF65-F5344CB8AC3E}">
        <p14:creationId xmlns:p14="http://schemas.microsoft.com/office/powerpoint/2010/main" val="4062349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rq0hJ0zbQFez2njsYIj.dw"/>
</p:tagLst>
</file>

<file path=ppt/theme/theme1.xml><?xml version="1.0" encoding="utf-8"?>
<a:theme xmlns:a="http://schemas.openxmlformats.org/drawingml/2006/main" name="TEMPLATE MASTER">
  <a:themeElements>
    <a:clrScheme name="Transnet">
      <a:dk1>
        <a:srgbClr val="000000"/>
      </a:dk1>
      <a:lt1>
        <a:sysClr val="window" lastClr="FFFFFF"/>
      </a:lt1>
      <a:dk2>
        <a:srgbClr val="69614E"/>
      </a:dk2>
      <a:lt2>
        <a:srgbClr val="C2BBAD"/>
      </a:lt2>
      <a:accent1>
        <a:srgbClr val="A1A250"/>
      </a:accent1>
      <a:accent2>
        <a:srgbClr val="6F90A7"/>
      </a:accent2>
      <a:accent3>
        <a:srgbClr val="84B5BD"/>
      </a:accent3>
      <a:accent4>
        <a:srgbClr val="C7B400"/>
      </a:accent4>
      <a:accent5>
        <a:srgbClr val="E42313"/>
      </a:accent5>
      <a:accent6>
        <a:srgbClr val="95C11F"/>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2BCCDC15742C44AAC2495A30FE7B6F" ma:contentTypeVersion="6" ma:contentTypeDescription="Create a new document." ma:contentTypeScope="" ma:versionID="21d241294d3d548c1e3c0314b77270b2">
  <xsd:schema xmlns:xsd="http://www.w3.org/2001/XMLSchema" xmlns:xs="http://www.w3.org/2001/XMLSchema" xmlns:p="http://schemas.microsoft.com/office/2006/metadata/properties" xmlns:ns2="031b98a0-bd40-4367-a8f5-a9ec5e222f93" xmlns:ns3="0041167e-b63e-423f-bc75-77da90a73aa4" targetNamespace="http://schemas.microsoft.com/office/2006/metadata/properties" ma:root="true" ma:fieldsID="7599fafe9a5ac504125dd1b27ded7dda" ns2:_="" ns3:_="">
    <xsd:import namespace="031b98a0-bd40-4367-a8f5-a9ec5e222f93"/>
    <xsd:import namespace="0041167e-b63e-423f-bc75-77da90a73aa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1b98a0-bd40-4367-a8f5-a9ec5e222f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41167e-b63e-423f-bc75-77da90a73aa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041167e-b63e-423f-bc75-77da90a73aa4">
      <UserInfo>
        <DisplayName>Evan Weyermuller   Transnet Freight Rail   Johannesburg</DisplayName>
        <AccountId>27</AccountId>
        <AccountType/>
      </UserInfo>
      <UserInfo>
        <DisplayName>Madumetja Mabitsela   Transnet Freight Rail   JHB</DisplayName>
        <AccountId>30</AccountId>
        <AccountType/>
      </UserInfo>
      <UserInfo>
        <DisplayName>Nkululeko Gobhozi   Transnet Freight Rail   JHB</DisplayName>
        <AccountId>23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27FFB9-9760-478A-86BE-3D45D0A51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1b98a0-bd40-4367-a8f5-a9ec5e222f93"/>
    <ds:schemaRef ds:uri="0041167e-b63e-423f-bc75-77da90a73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A92F01-8CF8-474E-ABBE-EC144A77D7A0}">
  <ds:schemaRefs>
    <ds:schemaRef ds:uri="http://purl.org/dc/dcmitype/"/>
    <ds:schemaRef ds:uri="http://schemas.microsoft.com/office/infopath/2007/PartnerControls"/>
    <ds:schemaRef ds:uri="031b98a0-bd40-4367-a8f5-a9ec5e222f93"/>
    <ds:schemaRef ds:uri="http://purl.org/dc/elements/1.1/"/>
    <ds:schemaRef ds:uri="http://schemas.microsoft.com/office/2006/metadata/properties"/>
    <ds:schemaRef ds:uri="0041167e-b63e-423f-bc75-77da90a73aa4"/>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59BF8137-0790-46AE-BA78-2F9D5461A8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280</TotalTime>
  <Words>1439</Words>
  <Application>Microsoft Office PowerPoint</Application>
  <PresentationFormat>Widescreen</PresentationFormat>
  <Paragraphs>148</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TEMPLATE MASTER</vt:lpstr>
      <vt:lpstr>PowerPoint Presentation</vt:lpstr>
      <vt:lpstr>AGENDA</vt:lpstr>
      <vt:lpstr>RFP DESCRIPTION</vt:lpstr>
      <vt:lpstr>NOTICE TO BIDDERS</vt:lpstr>
      <vt:lpstr>EVALUATION METHODOLOGY</vt:lpstr>
      <vt:lpstr>ESSENTIAL RETURNABLE DOCUMENTS &amp; SCHEDULES  </vt:lpstr>
      <vt:lpstr>ESSENTIAL RETURNABLE DOCUMENTS &amp; SCHEDULES  </vt:lpstr>
      <vt:lpstr>EVALUATION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Strauss</dc:creator>
  <cp:lastModifiedBy>Krien Naidoo   Transnet Corporate   JHB</cp:lastModifiedBy>
  <cp:revision>64</cp:revision>
  <cp:lastPrinted>2022-10-20T19:35:02Z</cp:lastPrinted>
  <dcterms:created xsi:type="dcterms:W3CDTF">2020-05-19T16:46:16Z</dcterms:created>
  <dcterms:modified xsi:type="dcterms:W3CDTF">2022-12-12T08:25:28Z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0x0101001E2BCCDC15742C44AAC2495A30FE7B6F</vt:lpwstr>
  </property>
</Properties>
</file>